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5"/>
  </p:notesMasterIdLst>
  <p:handoutMasterIdLst>
    <p:handoutMasterId r:id="rId26"/>
  </p:handoutMasterIdLst>
  <p:sldIdLst>
    <p:sldId id="356" r:id="rId2"/>
    <p:sldId id="393" r:id="rId3"/>
    <p:sldId id="429" r:id="rId4"/>
    <p:sldId id="436" r:id="rId5"/>
    <p:sldId id="430" r:id="rId6"/>
    <p:sldId id="443" r:id="rId7"/>
    <p:sldId id="456" r:id="rId8"/>
    <p:sldId id="432" r:id="rId9"/>
    <p:sldId id="433" r:id="rId10"/>
    <p:sldId id="442" r:id="rId11"/>
    <p:sldId id="447" r:id="rId12"/>
    <p:sldId id="445" r:id="rId13"/>
    <p:sldId id="455" r:id="rId14"/>
    <p:sldId id="439" r:id="rId15"/>
    <p:sldId id="449" r:id="rId16"/>
    <p:sldId id="438" r:id="rId17"/>
    <p:sldId id="450" r:id="rId18"/>
    <p:sldId id="454" r:id="rId19"/>
    <p:sldId id="451" r:id="rId20"/>
    <p:sldId id="452" r:id="rId21"/>
    <p:sldId id="434" r:id="rId22"/>
    <p:sldId id="437" r:id="rId23"/>
    <p:sldId id="453" r:id="rId24"/>
  </p:sldIdLst>
  <p:sldSz cx="9144000" cy="6858000" type="screen4x3"/>
  <p:notesSz cx="7315200" cy="9601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00FF"/>
    <a:srgbClr val="33CC33"/>
    <a:srgbClr val="F5F8CC"/>
    <a:srgbClr val="FFCC00"/>
    <a:srgbClr val="FFFF99"/>
    <a:srgbClr val="0099FF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711" autoAdjust="0"/>
    <p:restoredTop sz="86275" autoAdjust="0"/>
  </p:normalViewPr>
  <p:slideViewPr>
    <p:cSldViewPr>
      <p:cViewPr varScale="1">
        <p:scale>
          <a:sx n="88" d="100"/>
          <a:sy n="88" d="100"/>
        </p:scale>
        <p:origin x="-960" y="-102"/>
      </p:cViewPr>
      <p:guideLst>
        <p:guide orient="horz" pos="4319"/>
        <p:guide pos="5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280" y="-90"/>
      </p:cViewPr>
      <p:guideLst>
        <p:guide orient="horz" pos="3024"/>
        <p:guide pos="2305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165" cy="47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891" tIns="45446" rIns="90891" bIns="45446" numCol="1" anchor="t" anchorCtr="0" compatLnSpc="1">
            <a:prstTxWarp prst="textNoShape">
              <a:avLst/>
            </a:prstTxWarp>
          </a:bodyPr>
          <a:lstStyle>
            <a:lvl1pPr defTabSz="90963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293" y="0"/>
            <a:ext cx="3169165" cy="47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891" tIns="45446" rIns="90891" bIns="45446" numCol="1" anchor="t" anchorCtr="0" compatLnSpc="1">
            <a:prstTxWarp prst="textNoShape">
              <a:avLst/>
            </a:prstTxWarp>
          </a:bodyPr>
          <a:lstStyle>
            <a:lvl1pPr algn="r" defTabSz="909638">
              <a:defRPr sz="1200">
                <a:latin typeface="Arial" charset="0"/>
              </a:defRPr>
            </a:lvl1pPr>
          </a:lstStyle>
          <a:p>
            <a:pPr>
              <a:defRPr/>
            </a:pPr>
            <a:fld id="{C0A97607-6726-452D-B7D9-E8C06EF5106B}" type="datetimeFigureOut">
              <a:rPr lang="fr-FR"/>
              <a:pPr>
                <a:defRPr/>
              </a:pPr>
              <a:t>04/02/2009</a:t>
            </a:fld>
            <a:endParaRPr lang="fr-FR"/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602"/>
            <a:ext cx="3169165" cy="47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891" tIns="45446" rIns="90891" bIns="45446" numCol="1" anchor="b" anchorCtr="0" compatLnSpc="1">
            <a:prstTxWarp prst="textNoShape">
              <a:avLst/>
            </a:prstTxWarp>
          </a:bodyPr>
          <a:lstStyle>
            <a:lvl1pPr defTabSz="90963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293" y="9120602"/>
            <a:ext cx="3169165" cy="47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891" tIns="45446" rIns="90891" bIns="45446" numCol="1" anchor="b" anchorCtr="0" compatLnSpc="1">
            <a:prstTxWarp prst="textNoShape">
              <a:avLst/>
            </a:prstTxWarp>
          </a:bodyPr>
          <a:lstStyle>
            <a:lvl1pPr algn="r" defTabSz="909638">
              <a:defRPr sz="1200">
                <a:latin typeface="Arial" charset="0"/>
              </a:defRPr>
            </a:lvl1pPr>
          </a:lstStyle>
          <a:p>
            <a:pPr>
              <a:defRPr/>
            </a:pPr>
            <a:fld id="{FAB6C3C8-6E1E-4E1D-A8D0-62A9E51D20E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165" cy="47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891" tIns="45446" rIns="90891" bIns="45446" numCol="1" anchor="t" anchorCtr="0" compatLnSpc="1">
            <a:prstTxWarp prst="textNoShape">
              <a:avLst/>
            </a:prstTxWarp>
          </a:bodyPr>
          <a:lstStyle>
            <a:lvl1pPr defTabSz="90963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293" y="0"/>
            <a:ext cx="3169165" cy="47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891" tIns="45446" rIns="90891" bIns="45446" numCol="1" anchor="t" anchorCtr="0" compatLnSpc="1">
            <a:prstTxWarp prst="textNoShape">
              <a:avLst/>
            </a:prstTxWarp>
          </a:bodyPr>
          <a:lstStyle>
            <a:lvl1pPr algn="r" defTabSz="90963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346" y="4560302"/>
            <a:ext cx="5852508" cy="432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891" tIns="45446" rIns="90891" bIns="454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34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602"/>
            <a:ext cx="3169165" cy="47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891" tIns="45446" rIns="90891" bIns="45446" numCol="1" anchor="b" anchorCtr="0" compatLnSpc="1">
            <a:prstTxWarp prst="textNoShape">
              <a:avLst/>
            </a:prstTxWarp>
          </a:bodyPr>
          <a:lstStyle>
            <a:lvl1pPr defTabSz="90963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293" y="9120602"/>
            <a:ext cx="3169165" cy="47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891" tIns="45446" rIns="90891" bIns="45446" numCol="1" anchor="b" anchorCtr="0" compatLnSpc="1">
            <a:prstTxWarp prst="textNoShape">
              <a:avLst/>
            </a:prstTxWarp>
          </a:bodyPr>
          <a:lstStyle>
            <a:lvl1pPr algn="r" defTabSz="909638">
              <a:defRPr sz="1200">
                <a:latin typeface="Arial" charset="0"/>
              </a:defRPr>
            </a:lvl1pPr>
          </a:lstStyle>
          <a:p>
            <a:pPr>
              <a:defRPr/>
            </a:pPr>
            <a:fld id="{598D2A6E-98DC-4343-82D3-6CD523EC67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1047750" y="1808163"/>
            <a:ext cx="7772400" cy="109537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2400">
              <a:solidFill>
                <a:schemeClr val="hlink"/>
              </a:solidFill>
              <a:latin typeface="Times New Roman" pitchFamily="18" charset="0"/>
            </a:endParaRP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7750" y="404813"/>
            <a:ext cx="7772400" cy="1371600"/>
          </a:xfrm>
        </p:spPr>
        <p:txBody>
          <a:bodyPr/>
          <a:lstStyle>
            <a:lvl1pPr>
              <a:defRPr sz="2400">
                <a:solidFill>
                  <a:schemeClr val="hlink"/>
                </a:solidFill>
              </a:defRPr>
            </a:lvl1pPr>
          </a:lstStyle>
          <a:p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09750" y="2043113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hlink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Review of Sector 45 - 28th of February 2008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02665C-6C7E-459E-AD7D-49C379A9679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4013" y="0"/>
            <a:ext cx="2044700" cy="6308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0"/>
            <a:ext cx="5984875" cy="6308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Review of Sector 45 - 28th of February 2008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97B8F-0A5D-4031-B813-ACA4068C348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Review of Sector 45 - 28th of February 2008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99229-F8D8-4963-8D11-AABECE1FED2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Review of Sector 45 - 28th of February 2008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EAF76-2EA3-42E8-BB64-BB39DCCA86A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963613"/>
            <a:ext cx="3924300" cy="5345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963613"/>
            <a:ext cx="3924300" cy="5345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Review of Sector 45 - 28th of February 2008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868B5-14F3-4375-8FD3-1CA6AA31163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Review of Sector 45 - 28th of February 2008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0ED982-D5EF-4807-B5D1-873C9E265CE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Review of Sector 45 - 28th of February 2008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C1993-449B-4E2C-A72B-4E6D8044229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Review of Sector 45 - 28th of February 2008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9CF4D4-25A2-4523-85E7-A9D6AB468BB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Review of Sector 45 - 28th of February 2008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137BA-A8F2-459B-9FE9-1F73FA3A0FD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Review of Sector 45 - 28th of February 2008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8B727-38CF-4A52-9464-4B2E21F1B10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82738" y="0"/>
            <a:ext cx="7165975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963613"/>
            <a:ext cx="8001000" cy="534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2772" name="AutoShape 4"/>
          <p:cNvSpPr>
            <a:spLocks noChangeArrowheads="1"/>
          </p:cNvSpPr>
          <p:nvPr/>
        </p:nvSpPr>
        <p:spPr bwMode="auto">
          <a:xfrm>
            <a:off x="790575" y="692150"/>
            <a:ext cx="7958138" cy="109538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2400">
              <a:latin typeface="Times New Roman" pitchFamily="18" charset="0"/>
            </a:endParaRPr>
          </a:p>
        </p:txBody>
      </p:sp>
      <p:pic>
        <p:nvPicPr>
          <p:cNvPr id="1029" name="Picture 11" descr="logo LHC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75565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63713" y="6245225"/>
            <a:ext cx="5508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i="1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fr-FR"/>
              <a:t>Review of Sector 45 - 28th of February 2008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94DACC7-166A-4194-B62D-4242BCA9856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Chamonix 2009</a:t>
            </a:r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14F95C1-656E-4B0D-BAF1-F8D5712D8083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076" name="Rectangle 1098"/>
          <p:cNvSpPr>
            <a:spLocks noChangeArrowheads="1"/>
          </p:cNvSpPr>
          <p:nvPr/>
        </p:nvSpPr>
        <p:spPr bwMode="auto">
          <a:xfrm>
            <a:off x="1490663" y="2636838"/>
            <a:ext cx="60325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>
                <a:solidFill>
                  <a:schemeClr val="accent2"/>
                </a:solidFill>
                <a:latin typeface="Arial Unicode MS" pitchFamily="34" charset="-128"/>
              </a:rPr>
              <a:t>Risks due to UPS malfunctioning</a:t>
            </a:r>
          </a:p>
          <a:p>
            <a:pPr algn="ctr"/>
            <a:r>
              <a:rPr lang="en-US" i="1">
                <a:solidFill>
                  <a:schemeClr val="accent2"/>
                </a:solidFill>
                <a:latin typeface="Arial Unicode MS" pitchFamily="34" charset="-128"/>
              </a:rPr>
              <a:t>Impact on the Superconducting Circuit Protection System</a:t>
            </a:r>
          </a:p>
        </p:txBody>
      </p:sp>
      <p:sp>
        <p:nvSpPr>
          <p:cNvPr id="3077" name="Rectangle 1099"/>
          <p:cNvSpPr>
            <a:spLocks noChangeArrowheads="1"/>
          </p:cNvSpPr>
          <p:nvPr/>
        </p:nvSpPr>
        <p:spPr bwMode="auto">
          <a:xfrm>
            <a:off x="3779838" y="4108450"/>
            <a:ext cx="1660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i="1" dirty="0" err="1">
                <a:solidFill>
                  <a:schemeClr val="folHlink"/>
                </a:solidFill>
                <a:latin typeface="Arial Unicode MS" pitchFamily="34" charset="-128"/>
              </a:rPr>
              <a:t>Hugues</a:t>
            </a:r>
            <a:r>
              <a:rPr lang="en-US" sz="1600" i="1" dirty="0">
                <a:solidFill>
                  <a:schemeClr val="folHlink"/>
                </a:solidFill>
                <a:latin typeface="Arial Unicode MS" pitchFamily="34" charset="-128"/>
              </a:rPr>
              <a:t> </a:t>
            </a:r>
            <a:r>
              <a:rPr lang="en-US" sz="1600" i="1" dirty="0" err="1">
                <a:solidFill>
                  <a:schemeClr val="folHlink"/>
                </a:solidFill>
                <a:latin typeface="Arial Unicode MS" pitchFamily="34" charset="-128"/>
              </a:rPr>
              <a:t>Thiesen</a:t>
            </a:r>
            <a:endParaRPr lang="en-US" sz="1600" i="1" dirty="0">
              <a:solidFill>
                <a:schemeClr val="folHlink"/>
              </a:solidFill>
              <a:latin typeface="Arial Unicode MS" pitchFamily="34" charset="-128"/>
            </a:endParaRPr>
          </a:p>
        </p:txBody>
      </p:sp>
      <p:sp>
        <p:nvSpPr>
          <p:cNvPr id="7" name="Rectangle 1099"/>
          <p:cNvSpPr>
            <a:spLocks noChangeArrowheads="1"/>
          </p:cNvSpPr>
          <p:nvPr/>
        </p:nvSpPr>
        <p:spPr bwMode="auto">
          <a:xfrm>
            <a:off x="1946048" y="4569705"/>
            <a:ext cx="602166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73238" indent="-1773238"/>
            <a:r>
              <a:rPr lang="en-US" sz="1600" i="1" dirty="0" smtClean="0">
                <a:solidFill>
                  <a:schemeClr val="folHlink"/>
                </a:solidFill>
                <a:latin typeface="Arial Unicode MS" pitchFamily="34" charset="-128"/>
              </a:rPr>
              <a:t>Acknowledgments:	K. </a:t>
            </a:r>
            <a:r>
              <a:rPr lang="en-US" sz="1600" i="1" dirty="0" err="1" smtClean="0">
                <a:solidFill>
                  <a:schemeClr val="folHlink"/>
                </a:solidFill>
                <a:latin typeface="Arial Unicode MS" pitchFamily="34" charset="-128"/>
              </a:rPr>
              <a:t>Dahlerup</a:t>
            </a:r>
            <a:r>
              <a:rPr lang="en-US" sz="1600" i="1" dirty="0" smtClean="0">
                <a:solidFill>
                  <a:schemeClr val="folHlink"/>
                </a:solidFill>
                <a:latin typeface="Arial Unicode MS" pitchFamily="34" charset="-128"/>
              </a:rPr>
              <a:t>-Petersen, R. </a:t>
            </a:r>
            <a:r>
              <a:rPr lang="en-US" sz="1600" i="1" dirty="0" err="1" smtClean="0">
                <a:solidFill>
                  <a:schemeClr val="folHlink"/>
                </a:solidFill>
                <a:latin typeface="Arial Unicode MS" pitchFamily="34" charset="-128"/>
              </a:rPr>
              <a:t>Denz</a:t>
            </a:r>
            <a:r>
              <a:rPr lang="en-US" sz="1600" i="1" dirty="0" smtClean="0">
                <a:solidFill>
                  <a:schemeClr val="folHlink"/>
                </a:solidFill>
                <a:latin typeface="Arial Unicode MS" pitchFamily="34" charset="-128"/>
              </a:rPr>
              <a:t>, A. </a:t>
            </a:r>
            <a:r>
              <a:rPr lang="en-US" sz="1600" i="1" dirty="0" err="1" smtClean="0">
                <a:solidFill>
                  <a:schemeClr val="folHlink"/>
                </a:solidFill>
                <a:latin typeface="Arial Unicode MS" pitchFamily="34" charset="-128"/>
              </a:rPr>
              <a:t>Funken</a:t>
            </a:r>
            <a:r>
              <a:rPr lang="en-US" sz="1600" i="1" dirty="0" smtClean="0">
                <a:solidFill>
                  <a:schemeClr val="folHlink"/>
                </a:solidFill>
                <a:latin typeface="Arial Unicode MS" pitchFamily="34" charset="-128"/>
              </a:rPr>
              <a:t>, J. Gomez, V. </a:t>
            </a:r>
            <a:r>
              <a:rPr lang="en-US" sz="1600" i="1" dirty="0" err="1" smtClean="0">
                <a:solidFill>
                  <a:schemeClr val="folHlink"/>
                </a:solidFill>
                <a:latin typeface="Arial Unicode MS" pitchFamily="34" charset="-128"/>
              </a:rPr>
              <a:t>Montabonnet</a:t>
            </a:r>
            <a:r>
              <a:rPr lang="en-US" sz="1600" i="1" dirty="0" smtClean="0">
                <a:solidFill>
                  <a:schemeClr val="folHlink"/>
                </a:solidFill>
                <a:latin typeface="Arial Unicode MS" pitchFamily="34" charset="-128"/>
              </a:rPr>
              <a:t>, D. </a:t>
            </a:r>
            <a:r>
              <a:rPr lang="en-US" sz="1600" i="1" dirty="0" err="1" smtClean="0">
                <a:solidFill>
                  <a:schemeClr val="folHlink"/>
                </a:solidFill>
                <a:latin typeface="Arial Unicode MS" pitchFamily="34" charset="-128"/>
              </a:rPr>
              <a:t>Nisbet</a:t>
            </a:r>
            <a:r>
              <a:rPr lang="en-US" sz="1600" i="1" dirty="0" smtClean="0">
                <a:solidFill>
                  <a:schemeClr val="folHlink"/>
                </a:solidFill>
                <a:latin typeface="Arial Unicode MS" pitchFamily="34" charset="-128"/>
              </a:rPr>
              <a:t>,</a:t>
            </a:r>
          </a:p>
          <a:p>
            <a:pPr marL="1773238" indent="-1773238"/>
            <a:r>
              <a:rPr lang="en-US" sz="1600" i="1" dirty="0" smtClean="0">
                <a:solidFill>
                  <a:schemeClr val="folHlink"/>
                </a:solidFill>
                <a:latin typeface="Arial Unicode MS" pitchFamily="34" charset="-128"/>
              </a:rPr>
              <a:t>	M. </a:t>
            </a:r>
            <a:r>
              <a:rPr lang="en-US" sz="1600" i="1" dirty="0" err="1" smtClean="0">
                <a:solidFill>
                  <a:schemeClr val="folHlink"/>
                </a:solidFill>
                <a:latin typeface="Arial Unicode MS" pitchFamily="34" charset="-128"/>
              </a:rPr>
              <a:t>Zerlauth</a:t>
            </a:r>
            <a:r>
              <a:rPr lang="en-US" sz="1600" i="1" dirty="0" smtClean="0">
                <a:solidFill>
                  <a:schemeClr val="folHlink"/>
                </a:solidFill>
                <a:latin typeface="Arial Unicode MS" pitchFamily="34" charset="-128"/>
              </a:rPr>
              <a:t> and HCC team</a:t>
            </a:r>
            <a:endParaRPr lang="en-US" sz="1600" i="1" dirty="0">
              <a:solidFill>
                <a:schemeClr val="folHlink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6771A53-9FB1-4858-B28E-8B839B26B8EA}" type="slidenum">
              <a:rPr lang="en-US" sz="1200"/>
              <a:pPr algn="r"/>
              <a:t>10</a:t>
            </a:fld>
            <a:endParaRPr lang="en-US" sz="1200"/>
          </a:p>
        </p:txBody>
      </p:sp>
      <p:sp>
        <p:nvSpPr>
          <p:cNvPr id="12291" name="Rectangle 60"/>
          <p:cNvSpPr>
            <a:spLocks noChangeArrowheads="1"/>
          </p:cNvSpPr>
          <p:nvPr/>
        </p:nvSpPr>
        <p:spPr bwMode="auto">
          <a:xfrm>
            <a:off x="971550" y="1520825"/>
            <a:ext cx="6972300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/>
              <a:t>Diagnostic malfunction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/>
              <a:t>Supervision malfunction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/>
              <a:t>Interlock malfunction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/>
              <a:t>Etc…</a:t>
            </a:r>
            <a:endParaRPr lang="en-US" sz="2000"/>
          </a:p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/>
              <a:t>Power malfunction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/>
              <a:t>Degradation of the output voltage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/>
              <a:t>1 phase loss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/>
              <a:t>3 phases loss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/>
              <a:t>Partial network loss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/>
              <a:t>Etc…</a:t>
            </a:r>
          </a:p>
        </p:txBody>
      </p:sp>
      <p:sp>
        <p:nvSpPr>
          <p:cNvPr id="12292" name="Text Box 188"/>
          <p:cNvSpPr txBox="1">
            <a:spLocks noChangeArrowheads="1"/>
          </p:cNvSpPr>
          <p:nvPr/>
        </p:nvSpPr>
        <p:spPr bwMode="auto">
          <a:xfrm>
            <a:off x="611188" y="1065213"/>
            <a:ext cx="7005637" cy="427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/>
              <a:t>As for any other systems, the UPS systems can malfunction  </a:t>
            </a:r>
          </a:p>
        </p:txBody>
      </p:sp>
      <p:sp>
        <p:nvSpPr>
          <p:cNvPr id="12293" name="AutoShape 193"/>
          <p:cNvSpPr>
            <a:spLocks/>
          </p:cNvSpPr>
          <p:nvPr/>
        </p:nvSpPr>
        <p:spPr bwMode="auto">
          <a:xfrm>
            <a:off x="5543550" y="1881188"/>
            <a:ext cx="252413" cy="719137"/>
          </a:xfrm>
          <a:prstGeom prst="rightBrace">
            <a:avLst>
              <a:gd name="adj1" fmla="val 23742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4" name="AutoShape 194"/>
          <p:cNvSpPr>
            <a:spLocks/>
          </p:cNvSpPr>
          <p:nvPr/>
        </p:nvSpPr>
        <p:spPr bwMode="auto">
          <a:xfrm>
            <a:off x="5543550" y="3106738"/>
            <a:ext cx="252413" cy="1150937"/>
          </a:xfrm>
          <a:prstGeom prst="rightBrace">
            <a:avLst>
              <a:gd name="adj1" fmla="val 37998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5" name="Text Box 195"/>
          <p:cNvSpPr txBox="1">
            <a:spLocks noChangeArrowheads="1"/>
          </p:cNvSpPr>
          <p:nvPr/>
        </p:nvSpPr>
        <p:spPr bwMode="auto">
          <a:xfrm>
            <a:off x="5832475" y="2054225"/>
            <a:ext cx="2195024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Interlock malfunction</a:t>
            </a:r>
            <a:endParaRPr lang="en-US" dirty="0"/>
          </a:p>
        </p:txBody>
      </p:sp>
      <p:sp>
        <p:nvSpPr>
          <p:cNvPr id="12296" name="Text Box 196"/>
          <p:cNvSpPr txBox="1">
            <a:spLocks noChangeArrowheads="1"/>
          </p:cNvSpPr>
          <p:nvPr/>
        </p:nvSpPr>
        <p:spPr bwMode="auto">
          <a:xfrm>
            <a:off x="5848350" y="3494088"/>
            <a:ext cx="3046413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Total Loss of the output power</a:t>
            </a:r>
          </a:p>
        </p:txBody>
      </p:sp>
      <p:sp>
        <p:nvSpPr>
          <p:cNvPr id="12297" name="Rectangle 6"/>
          <p:cNvSpPr txBox="1">
            <a:spLocks noGrp="1" noChangeArrowheads="1"/>
          </p:cNvSpPr>
          <p:nvPr/>
        </p:nvSpPr>
        <p:spPr bwMode="auto">
          <a:xfrm rot="-5400000">
            <a:off x="-1876425" y="4692650"/>
            <a:ext cx="40322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 i="1"/>
              <a:t>Risks due to UPS malfunctioning, H. Thiesen, Chamonix 2009</a:t>
            </a:r>
          </a:p>
        </p:txBody>
      </p:sp>
      <p:sp>
        <p:nvSpPr>
          <p:cNvPr id="12298" name="Rectangle 2"/>
          <p:cNvSpPr>
            <a:spLocks noChangeArrowheads="1"/>
          </p:cNvSpPr>
          <p:nvPr/>
        </p:nvSpPr>
        <p:spPr bwMode="auto">
          <a:xfrm>
            <a:off x="1582738" y="71438"/>
            <a:ext cx="7165975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sz="2000">
                <a:solidFill>
                  <a:schemeClr val="tx2"/>
                </a:solidFill>
                <a:latin typeface="Verdana" pitchFamily="34" charset="0"/>
              </a:rPr>
              <a:t>UPS for CPS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D827B76-5509-4FC6-9759-86A4E0ED3F0B}" type="slidenum">
              <a:rPr lang="en-US" sz="1200"/>
              <a:pPr algn="r"/>
              <a:t>11</a:t>
            </a:fld>
            <a:endParaRPr lang="en-US" sz="1200"/>
          </a:p>
        </p:txBody>
      </p:sp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1582738" y="71438"/>
            <a:ext cx="7165975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sz="2000">
                <a:solidFill>
                  <a:schemeClr val="tx2"/>
                </a:solidFill>
                <a:latin typeface="Verdana" pitchFamily="34" charset="0"/>
              </a:rPr>
              <a:t>Impact of UPS malfunction</a:t>
            </a:r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611188" y="1065213"/>
            <a:ext cx="2763064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/>
              <a:t>Interlock malfunction  </a:t>
            </a:r>
            <a:endParaRPr lang="en-US" sz="2200" dirty="0"/>
          </a:p>
        </p:txBody>
      </p:sp>
      <p:sp>
        <p:nvSpPr>
          <p:cNvPr id="13317" name="Rectangle 11"/>
          <p:cNvSpPr>
            <a:spLocks noChangeArrowheads="1"/>
          </p:cNvSpPr>
          <p:nvPr/>
        </p:nvSpPr>
        <p:spPr bwMode="auto">
          <a:xfrm>
            <a:off x="6227763" y="2636838"/>
            <a:ext cx="1187450" cy="792162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/>
              <a:t>UPS_2</a:t>
            </a:r>
          </a:p>
        </p:txBody>
      </p:sp>
      <p:sp>
        <p:nvSpPr>
          <p:cNvPr id="13318" name="AutoShape 14"/>
          <p:cNvSpPr>
            <a:spLocks noChangeArrowheads="1"/>
          </p:cNvSpPr>
          <p:nvPr/>
        </p:nvSpPr>
        <p:spPr bwMode="auto">
          <a:xfrm>
            <a:off x="6696075" y="2205038"/>
            <a:ext cx="252413" cy="431800"/>
          </a:xfrm>
          <a:prstGeom prst="upArrow">
            <a:avLst>
              <a:gd name="adj1" fmla="val 50000"/>
              <a:gd name="adj2" fmla="val 42767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9" name="Rectangle 15"/>
          <p:cNvSpPr>
            <a:spLocks noChangeArrowheads="1"/>
          </p:cNvSpPr>
          <p:nvPr/>
        </p:nvSpPr>
        <p:spPr bwMode="auto">
          <a:xfrm>
            <a:off x="4465638" y="2636838"/>
            <a:ext cx="1187450" cy="792162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/>
              <a:t>UPS_1</a:t>
            </a:r>
          </a:p>
        </p:txBody>
      </p:sp>
      <p:sp>
        <p:nvSpPr>
          <p:cNvPr id="13320" name="AutoShape 16"/>
          <p:cNvSpPr>
            <a:spLocks noChangeArrowheads="1"/>
          </p:cNvSpPr>
          <p:nvPr/>
        </p:nvSpPr>
        <p:spPr bwMode="auto">
          <a:xfrm>
            <a:off x="4933950" y="2205038"/>
            <a:ext cx="252413" cy="431800"/>
          </a:xfrm>
          <a:prstGeom prst="upArrow">
            <a:avLst>
              <a:gd name="adj1" fmla="val 50000"/>
              <a:gd name="adj2" fmla="val 42767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1" name="Oval 17"/>
          <p:cNvSpPr>
            <a:spLocks noChangeArrowheads="1"/>
          </p:cNvSpPr>
          <p:nvPr/>
        </p:nvSpPr>
        <p:spPr bwMode="auto">
          <a:xfrm>
            <a:off x="2541588" y="1665288"/>
            <a:ext cx="914400" cy="612775"/>
          </a:xfrm>
          <a:prstGeom prst="ellipse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/>
              <a:t>PIC</a:t>
            </a:r>
          </a:p>
        </p:txBody>
      </p:sp>
      <p:sp>
        <p:nvSpPr>
          <p:cNvPr id="13322" name="AutoShape 19"/>
          <p:cNvSpPr>
            <a:spLocks noChangeArrowheads="1"/>
          </p:cNvSpPr>
          <p:nvPr/>
        </p:nvSpPr>
        <p:spPr bwMode="auto">
          <a:xfrm>
            <a:off x="3455988" y="1808163"/>
            <a:ext cx="1008062" cy="325437"/>
          </a:xfrm>
          <a:prstGeom prst="leftArrow">
            <a:avLst>
              <a:gd name="adj1" fmla="val 50000"/>
              <a:gd name="adj2" fmla="val 77439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3" name="Rectangle 20"/>
          <p:cNvSpPr>
            <a:spLocks noChangeArrowheads="1"/>
          </p:cNvSpPr>
          <p:nvPr/>
        </p:nvSpPr>
        <p:spPr bwMode="auto">
          <a:xfrm>
            <a:off x="4464050" y="1736725"/>
            <a:ext cx="2952750" cy="468313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/>
              <a:t>Supervision</a:t>
            </a:r>
          </a:p>
        </p:txBody>
      </p:sp>
      <p:grpSp>
        <p:nvGrpSpPr>
          <p:cNvPr id="13324" name="Group 25"/>
          <p:cNvGrpSpPr>
            <a:grpSpLocks/>
          </p:cNvGrpSpPr>
          <p:nvPr/>
        </p:nvGrpSpPr>
        <p:grpSpPr bwMode="auto">
          <a:xfrm>
            <a:off x="6011863" y="2781300"/>
            <a:ext cx="73025" cy="431800"/>
            <a:chOff x="3787" y="1752"/>
            <a:chExt cx="46" cy="272"/>
          </a:xfrm>
        </p:grpSpPr>
        <p:sp>
          <p:nvSpPr>
            <p:cNvPr id="13349" name="Line 22"/>
            <p:cNvSpPr>
              <a:spLocks noChangeShapeType="1"/>
            </p:cNvSpPr>
            <p:nvPr/>
          </p:nvSpPr>
          <p:spPr bwMode="auto">
            <a:xfrm>
              <a:off x="3833" y="1752"/>
              <a:ext cx="0" cy="9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50" name="Line 23"/>
            <p:cNvSpPr>
              <a:spLocks noChangeShapeType="1"/>
            </p:cNvSpPr>
            <p:nvPr/>
          </p:nvSpPr>
          <p:spPr bwMode="auto">
            <a:xfrm>
              <a:off x="3787" y="1842"/>
              <a:ext cx="46" cy="9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51" name="Line 24"/>
            <p:cNvSpPr>
              <a:spLocks noChangeShapeType="1"/>
            </p:cNvSpPr>
            <p:nvPr/>
          </p:nvSpPr>
          <p:spPr bwMode="auto">
            <a:xfrm>
              <a:off x="3833" y="1934"/>
              <a:ext cx="0" cy="9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325" name="Group 26"/>
          <p:cNvGrpSpPr>
            <a:grpSpLocks/>
          </p:cNvGrpSpPr>
          <p:nvPr/>
        </p:nvGrpSpPr>
        <p:grpSpPr bwMode="auto">
          <a:xfrm>
            <a:off x="4103688" y="2781300"/>
            <a:ext cx="73025" cy="431800"/>
            <a:chOff x="3787" y="1752"/>
            <a:chExt cx="46" cy="272"/>
          </a:xfrm>
        </p:grpSpPr>
        <p:sp>
          <p:nvSpPr>
            <p:cNvPr id="13346" name="Line 27"/>
            <p:cNvSpPr>
              <a:spLocks noChangeShapeType="1"/>
            </p:cNvSpPr>
            <p:nvPr/>
          </p:nvSpPr>
          <p:spPr bwMode="auto">
            <a:xfrm>
              <a:off x="3833" y="1752"/>
              <a:ext cx="0" cy="9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47" name="Line 28"/>
            <p:cNvSpPr>
              <a:spLocks noChangeShapeType="1"/>
            </p:cNvSpPr>
            <p:nvPr/>
          </p:nvSpPr>
          <p:spPr bwMode="auto">
            <a:xfrm>
              <a:off x="3787" y="1842"/>
              <a:ext cx="46" cy="9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48" name="Line 29"/>
            <p:cNvSpPr>
              <a:spLocks noChangeShapeType="1"/>
            </p:cNvSpPr>
            <p:nvPr/>
          </p:nvSpPr>
          <p:spPr bwMode="auto">
            <a:xfrm>
              <a:off x="3833" y="1934"/>
              <a:ext cx="0" cy="9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3326" name="Line 30"/>
          <p:cNvSpPr>
            <a:spLocks noChangeShapeType="1"/>
          </p:cNvSpPr>
          <p:nvPr/>
        </p:nvSpPr>
        <p:spPr bwMode="auto">
          <a:xfrm flipH="1">
            <a:off x="3059113" y="2781300"/>
            <a:ext cx="1117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7" name="Line 31"/>
          <p:cNvSpPr>
            <a:spLocks noChangeShapeType="1"/>
          </p:cNvSpPr>
          <p:nvPr/>
        </p:nvSpPr>
        <p:spPr bwMode="auto">
          <a:xfrm flipH="1">
            <a:off x="2916238" y="2924175"/>
            <a:ext cx="1116012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8" name="Line 32"/>
          <p:cNvSpPr>
            <a:spLocks noChangeShapeType="1"/>
          </p:cNvSpPr>
          <p:nvPr/>
        </p:nvSpPr>
        <p:spPr bwMode="auto">
          <a:xfrm flipH="1">
            <a:off x="3057525" y="2276475"/>
            <a:ext cx="1588" cy="504825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9" name="Line 33"/>
          <p:cNvSpPr>
            <a:spLocks noChangeShapeType="1"/>
          </p:cNvSpPr>
          <p:nvPr/>
        </p:nvSpPr>
        <p:spPr bwMode="auto">
          <a:xfrm flipH="1">
            <a:off x="2916238" y="2276475"/>
            <a:ext cx="1587" cy="6477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0" name="Line 34"/>
          <p:cNvSpPr>
            <a:spLocks noChangeShapeType="1"/>
          </p:cNvSpPr>
          <p:nvPr/>
        </p:nvSpPr>
        <p:spPr bwMode="auto">
          <a:xfrm flipH="1">
            <a:off x="4032250" y="2924175"/>
            <a:ext cx="0" cy="325438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1" name="Line 35"/>
          <p:cNvSpPr>
            <a:spLocks noChangeShapeType="1"/>
          </p:cNvSpPr>
          <p:nvPr/>
        </p:nvSpPr>
        <p:spPr bwMode="auto">
          <a:xfrm flipH="1">
            <a:off x="4176713" y="3213100"/>
            <a:ext cx="0" cy="36513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2" name="Line 36"/>
          <p:cNvSpPr>
            <a:spLocks noChangeShapeType="1"/>
          </p:cNvSpPr>
          <p:nvPr/>
        </p:nvSpPr>
        <p:spPr bwMode="auto">
          <a:xfrm flipH="1">
            <a:off x="4319588" y="3536950"/>
            <a:ext cx="1620837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3" name="Line 37"/>
          <p:cNvSpPr>
            <a:spLocks noChangeShapeType="1"/>
          </p:cNvSpPr>
          <p:nvPr/>
        </p:nvSpPr>
        <p:spPr bwMode="auto">
          <a:xfrm flipH="1">
            <a:off x="4176713" y="3681413"/>
            <a:ext cx="1908175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4" name="Line 38"/>
          <p:cNvSpPr>
            <a:spLocks noChangeShapeType="1"/>
          </p:cNvSpPr>
          <p:nvPr/>
        </p:nvSpPr>
        <p:spPr bwMode="auto">
          <a:xfrm flipH="1">
            <a:off x="6084888" y="3213100"/>
            <a:ext cx="1587" cy="468313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5" name="Line 39"/>
          <p:cNvSpPr>
            <a:spLocks noChangeShapeType="1"/>
          </p:cNvSpPr>
          <p:nvPr/>
        </p:nvSpPr>
        <p:spPr bwMode="auto">
          <a:xfrm flipH="1">
            <a:off x="5940425" y="2781300"/>
            <a:ext cx="1588" cy="75565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6" name="Line 40"/>
          <p:cNvSpPr>
            <a:spLocks noChangeShapeType="1"/>
          </p:cNvSpPr>
          <p:nvPr/>
        </p:nvSpPr>
        <p:spPr bwMode="auto">
          <a:xfrm flipH="1">
            <a:off x="5940425" y="2781300"/>
            <a:ext cx="142875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7" name="Rectangle 60"/>
          <p:cNvSpPr>
            <a:spLocks noChangeArrowheads="1"/>
          </p:cNvSpPr>
          <p:nvPr/>
        </p:nvSpPr>
        <p:spPr bwMode="auto">
          <a:xfrm>
            <a:off x="755650" y="4005263"/>
            <a:ext cx="7561263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 dirty="0"/>
              <a:t>If the </a:t>
            </a:r>
            <a:r>
              <a:rPr lang="en-US" sz="2000" dirty="0" smtClean="0"/>
              <a:t>interlock system </a:t>
            </a:r>
            <a:r>
              <a:rPr lang="en-US" sz="2000" dirty="0"/>
              <a:t>of one UPS does not work 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 smtClean="0"/>
              <a:t>The </a:t>
            </a:r>
            <a:r>
              <a:rPr lang="en-US" dirty="0"/>
              <a:t>PIC does not stop the powering if the second UPS stops working (UPS system in by-pass).</a:t>
            </a:r>
          </a:p>
        </p:txBody>
      </p:sp>
      <p:sp>
        <p:nvSpPr>
          <p:cNvPr id="13338" name="Line 44"/>
          <p:cNvSpPr>
            <a:spLocks noChangeShapeType="1"/>
          </p:cNvSpPr>
          <p:nvPr/>
        </p:nvSpPr>
        <p:spPr bwMode="auto">
          <a:xfrm flipH="1">
            <a:off x="4033838" y="3249613"/>
            <a:ext cx="142875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9" name="Line 45"/>
          <p:cNvSpPr>
            <a:spLocks noChangeShapeType="1"/>
          </p:cNvSpPr>
          <p:nvPr/>
        </p:nvSpPr>
        <p:spPr bwMode="auto">
          <a:xfrm flipH="1">
            <a:off x="4176713" y="2781300"/>
            <a:ext cx="142875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40" name="Line 46"/>
          <p:cNvSpPr>
            <a:spLocks noChangeShapeType="1"/>
          </p:cNvSpPr>
          <p:nvPr/>
        </p:nvSpPr>
        <p:spPr bwMode="auto">
          <a:xfrm flipH="1">
            <a:off x="4319588" y="2781300"/>
            <a:ext cx="0" cy="75565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41" name="Line 47"/>
          <p:cNvSpPr>
            <a:spLocks noChangeShapeType="1"/>
          </p:cNvSpPr>
          <p:nvPr/>
        </p:nvSpPr>
        <p:spPr bwMode="auto">
          <a:xfrm flipH="1">
            <a:off x="4176713" y="3249613"/>
            <a:ext cx="0" cy="4318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42" name="Line 51"/>
          <p:cNvSpPr>
            <a:spLocks noChangeShapeType="1"/>
          </p:cNvSpPr>
          <p:nvPr/>
        </p:nvSpPr>
        <p:spPr bwMode="auto">
          <a:xfrm>
            <a:off x="5832475" y="2889250"/>
            <a:ext cx="360363" cy="14287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43" name="Line 52"/>
          <p:cNvSpPr>
            <a:spLocks noChangeShapeType="1"/>
          </p:cNvSpPr>
          <p:nvPr/>
        </p:nvSpPr>
        <p:spPr bwMode="auto">
          <a:xfrm flipH="1">
            <a:off x="5867400" y="2852738"/>
            <a:ext cx="325438" cy="2159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44" name="Rectangle 6"/>
          <p:cNvSpPr txBox="1">
            <a:spLocks noGrp="1" noChangeArrowheads="1"/>
          </p:cNvSpPr>
          <p:nvPr/>
        </p:nvSpPr>
        <p:spPr bwMode="auto">
          <a:xfrm rot="-5400000">
            <a:off x="-1876425" y="4692650"/>
            <a:ext cx="40322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 i="1"/>
              <a:t>Risks due to UPS malfunctioning, H. Thiesen, Chamonix 2009</a:t>
            </a:r>
          </a:p>
        </p:txBody>
      </p:sp>
      <p:sp>
        <p:nvSpPr>
          <p:cNvPr id="13345" name="Text Box 55"/>
          <p:cNvSpPr txBox="1">
            <a:spLocks noChangeArrowheads="1"/>
          </p:cNvSpPr>
          <p:nvPr/>
        </p:nvSpPr>
        <p:spPr bwMode="auto">
          <a:xfrm>
            <a:off x="1979613" y="5072085"/>
            <a:ext cx="53181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6600"/>
                </a:solidFill>
              </a:rPr>
              <a:t>No action before loss of the UPS system output power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A4A01AC-DB0A-4303-99B4-9BB211185092}" type="slidenum">
              <a:rPr lang="en-US" sz="1200"/>
              <a:pPr algn="r"/>
              <a:t>12</a:t>
            </a:fld>
            <a:endParaRPr lang="en-US" sz="1200"/>
          </a:p>
        </p:txBody>
      </p:sp>
      <p:sp>
        <p:nvSpPr>
          <p:cNvPr id="14339" name="Rectangle 6"/>
          <p:cNvSpPr txBox="1">
            <a:spLocks noGrp="1" noChangeArrowheads="1"/>
          </p:cNvSpPr>
          <p:nvPr/>
        </p:nvSpPr>
        <p:spPr bwMode="auto">
          <a:xfrm rot="-5400000">
            <a:off x="-1876425" y="4692650"/>
            <a:ext cx="40322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 i="1"/>
              <a:t>Risks due to UPS malfunctioning, H. Thiesen, Chamonix 2009</a:t>
            </a:r>
          </a:p>
        </p:txBody>
      </p:sp>
      <p:sp>
        <p:nvSpPr>
          <p:cNvPr id="14340" name="Oval 6"/>
          <p:cNvSpPr>
            <a:spLocks noChangeArrowheads="1"/>
          </p:cNvSpPr>
          <p:nvPr/>
        </p:nvSpPr>
        <p:spPr bwMode="auto">
          <a:xfrm>
            <a:off x="7345363" y="3222635"/>
            <a:ext cx="576262" cy="358775"/>
          </a:xfrm>
          <a:prstGeom prst="ellipse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Oval 8"/>
          <p:cNvSpPr>
            <a:spLocks noChangeArrowheads="1"/>
          </p:cNvSpPr>
          <p:nvPr/>
        </p:nvSpPr>
        <p:spPr bwMode="auto">
          <a:xfrm>
            <a:off x="1041400" y="2538423"/>
            <a:ext cx="360363" cy="36036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4342" name="Group 9"/>
          <p:cNvGrpSpPr>
            <a:grpSpLocks/>
          </p:cNvGrpSpPr>
          <p:nvPr/>
        </p:nvGrpSpPr>
        <p:grpSpPr bwMode="auto">
          <a:xfrm>
            <a:off x="2771775" y="2036773"/>
            <a:ext cx="863600" cy="323850"/>
            <a:chOff x="2154" y="2115"/>
            <a:chExt cx="544" cy="204"/>
          </a:xfrm>
        </p:grpSpPr>
        <p:sp>
          <p:nvSpPr>
            <p:cNvPr id="14519" name="Line 10"/>
            <p:cNvSpPr>
              <a:spLocks noChangeShapeType="1"/>
            </p:cNvSpPr>
            <p:nvPr/>
          </p:nvSpPr>
          <p:spPr bwMode="auto">
            <a:xfrm>
              <a:off x="2154" y="2273"/>
              <a:ext cx="1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20" name="Line 11"/>
            <p:cNvSpPr>
              <a:spLocks noChangeShapeType="1"/>
            </p:cNvSpPr>
            <p:nvPr/>
          </p:nvSpPr>
          <p:spPr bwMode="auto">
            <a:xfrm flipH="1" flipV="1">
              <a:off x="2336" y="2228"/>
              <a:ext cx="45" cy="9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21" name="Line 12"/>
            <p:cNvSpPr>
              <a:spLocks noChangeShapeType="1"/>
            </p:cNvSpPr>
            <p:nvPr/>
          </p:nvSpPr>
          <p:spPr bwMode="auto">
            <a:xfrm flipV="1">
              <a:off x="2290" y="2228"/>
              <a:ext cx="46" cy="4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22" name="Line 13"/>
            <p:cNvSpPr>
              <a:spLocks noChangeShapeType="1"/>
            </p:cNvSpPr>
            <p:nvPr/>
          </p:nvSpPr>
          <p:spPr bwMode="auto">
            <a:xfrm flipV="1">
              <a:off x="2381" y="2228"/>
              <a:ext cx="45" cy="9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23" name="Line 14"/>
            <p:cNvSpPr>
              <a:spLocks noChangeShapeType="1"/>
            </p:cNvSpPr>
            <p:nvPr/>
          </p:nvSpPr>
          <p:spPr bwMode="auto">
            <a:xfrm flipH="1" flipV="1">
              <a:off x="2426" y="2228"/>
              <a:ext cx="45" cy="9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24" name="Line 15"/>
            <p:cNvSpPr>
              <a:spLocks noChangeShapeType="1"/>
            </p:cNvSpPr>
            <p:nvPr/>
          </p:nvSpPr>
          <p:spPr bwMode="auto">
            <a:xfrm flipV="1">
              <a:off x="2472" y="2228"/>
              <a:ext cx="45" cy="9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25" name="Line 16"/>
            <p:cNvSpPr>
              <a:spLocks noChangeShapeType="1"/>
            </p:cNvSpPr>
            <p:nvPr/>
          </p:nvSpPr>
          <p:spPr bwMode="auto">
            <a:xfrm flipH="1" flipV="1">
              <a:off x="2517" y="2228"/>
              <a:ext cx="46" cy="4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26" name="Line 17"/>
            <p:cNvSpPr>
              <a:spLocks noChangeShapeType="1"/>
            </p:cNvSpPr>
            <p:nvPr/>
          </p:nvSpPr>
          <p:spPr bwMode="auto">
            <a:xfrm>
              <a:off x="2562" y="2273"/>
              <a:ext cx="1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27" name="Line 18"/>
            <p:cNvSpPr>
              <a:spLocks noChangeShapeType="1"/>
            </p:cNvSpPr>
            <p:nvPr/>
          </p:nvSpPr>
          <p:spPr bwMode="auto">
            <a:xfrm flipV="1">
              <a:off x="2222" y="2160"/>
              <a:ext cx="0" cy="1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28" name="Line 19"/>
            <p:cNvSpPr>
              <a:spLocks noChangeShapeType="1"/>
            </p:cNvSpPr>
            <p:nvPr/>
          </p:nvSpPr>
          <p:spPr bwMode="auto">
            <a:xfrm flipV="1">
              <a:off x="2631" y="2160"/>
              <a:ext cx="0" cy="1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29" name="Line 20"/>
            <p:cNvSpPr>
              <a:spLocks noChangeShapeType="1"/>
            </p:cNvSpPr>
            <p:nvPr/>
          </p:nvSpPr>
          <p:spPr bwMode="auto">
            <a:xfrm>
              <a:off x="2222" y="2160"/>
              <a:ext cx="1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30" name="Line 21"/>
            <p:cNvSpPr>
              <a:spLocks noChangeShapeType="1"/>
            </p:cNvSpPr>
            <p:nvPr/>
          </p:nvSpPr>
          <p:spPr bwMode="auto">
            <a:xfrm>
              <a:off x="2495" y="2160"/>
              <a:ext cx="1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31" name="Line 22"/>
            <p:cNvSpPr>
              <a:spLocks noChangeShapeType="1"/>
            </p:cNvSpPr>
            <p:nvPr/>
          </p:nvSpPr>
          <p:spPr bwMode="auto">
            <a:xfrm flipV="1">
              <a:off x="2358" y="2115"/>
              <a:ext cx="136" cy="4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343" name="Line 23"/>
          <p:cNvSpPr>
            <a:spLocks noChangeShapeType="1"/>
          </p:cNvSpPr>
          <p:nvPr/>
        </p:nvSpPr>
        <p:spPr bwMode="auto">
          <a:xfrm flipV="1">
            <a:off x="1222375" y="2538423"/>
            <a:ext cx="0" cy="3603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44" name="Line 24"/>
          <p:cNvSpPr>
            <a:spLocks noChangeShapeType="1"/>
          </p:cNvSpPr>
          <p:nvPr/>
        </p:nvSpPr>
        <p:spPr bwMode="auto">
          <a:xfrm>
            <a:off x="1222375" y="2286010"/>
            <a:ext cx="0" cy="2524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5" name="Line 25"/>
          <p:cNvSpPr>
            <a:spLocks noChangeShapeType="1"/>
          </p:cNvSpPr>
          <p:nvPr/>
        </p:nvSpPr>
        <p:spPr bwMode="auto">
          <a:xfrm flipV="1">
            <a:off x="1222375" y="2286010"/>
            <a:ext cx="1549400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6" name="Line 26"/>
          <p:cNvSpPr>
            <a:spLocks noChangeShapeType="1"/>
          </p:cNvSpPr>
          <p:nvPr/>
        </p:nvSpPr>
        <p:spPr bwMode="auto">
          <a:xfrm>
            <a:off x="3635375" y="2287598"/>
            <a:ext cx="42544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4347" name="Group 27"/>
          <p:cNvGrpSpPr>
            <a:grpSpLocks/>
          </p:cNvGrpSpPr>
          <p:nvPr/>
        </p:nvGrpSpPr>
        <p:grpSpPr bwMode="auto">
          <a:xfrm>
            <a:off x="5724525" y="2216160"/>
            <a:ext cx="433388" cy="73025"/>
            <a:chOff x="2222" y="1570"/>
            <a:chExt cx="273" cy="46"/>
          </a:xfrm>
        </p:grpSpPr>
        <p:sp>
          <p:nvSpPr>
            <p:cNvPr id="14513" name="Arc 28"/>
            <p:cNvSpPr>
              <a:spLocks/>
            </p:cNvSpPr>
            <p:nvPr/>
          </p:nvSpPr>
          <p:spPr bwMode="auto">
            <a:xfrm>
              <a:off x="2267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14" name="Arc 29"/>
            <p:cNvSpPr>
              <a:spLocks/>
            </p:cNvSpPr>
            <p:nvPr/>
          </p:nvSpPr>
          <p:spPr bwMode="auto">
            <a:xfrm flipH="1">
              <a:off x="2222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15" name="Arc 30"/>
            <p:cNvSpPr>
              <a:spLocks/>
            </p:cNvSpPr>
            <p:nvPr/>
          </p:nvSpPr>
          <p:spPr bwMode="auto">
            <a:xfrm>
              <a:off x="2358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16" name="Arc 31"/>
            <p:cNvSpPr>
              <a:spLocks/>
            </p:cNvSpPr>
            <p:nvPr/>
          </p:nvSpPr>
          <p:spPr bwMode="auto">
            <a:xfrm flipH="1">
              <a:off x="2313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17" name="Arc 32"/>
            <p:cNvSpPr>
              <a:spLocks/>
            </p:cNvSpPr>
            <p:nvPr/>
          </p:nvSpPr>
          <p:spPr bwMode="auto">
            <a:xfrm>
              <a:off x="2449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18" name="Arc 33"/>
            <p:cNvSpPr>
              <a:spLocks/>
            </p:cNvSpPr>
            <p:nvPr/>
          </p:nvSpPr>
          <p:spPr bwMode="auto">
            <a:xfrm flipH="1">
              <a:off x="2404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348" name="Group 34"/>
          <p:cNvGrpSpPr>
            <a:grpSpLocks/>
          </p:cNvGrpSpPr>
          <p:nvPr/>
        </p:nvGrpSpPr>
        <p:grpSpPr bwMode="auto">
          <a:xfrm>
            <a:off x="6696075" y="2216160"/>
            <a:ext cx="433388" cy="73025"/>
            <a:chOff x="2222" y="1570"/>
            <a:chExt cx="273" cy="46"/>
          </a:xfrm>
        </p:grpSpPr>
        <p:sp>
          <p:nvSpPr>
            <p:cNvPr id="14507" name="Arc 35"/>
            <p:cNvSpPr>
              <a:spLocks/>
            </p:cNvSpPr>
            <p:nvPr/>
          </p:nvSpPr>
          <p:spPr bwMode="auto">
            <a:xfrm>
              <a:off x="2267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08" name="Arc 36"/>
            <p:cNvSpPr>
              <a:spLocks/>
            </p:cNvSpPr>
            <p:nvPr/>
          </p:nvSpPr>
          <p:spPr bwMode="auto">
            <a:xfrm flipH="1">
              <a:off x="2222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09" name="Arc 37"/>
            <p:cNvSpPr>
              <a:spLocks/>
            </p:cNvSpPr>
            <p:nvPr/>
          </p:nvSpPr>
          <p:spPr bwMode="auto">
            <a:xfrm>
              <a:off x="2358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10" name="Arc 38"/>
            <p:cNvSpPr>
              <a:spLocks/>
            </p:cNvSpPr>
            <p:nvPr/>
          </p:nvSpPr>
          <p:spPr bwMode="auto">
            <a:xfrm flipH="1">
              <a:off x="2313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11" name="Arc 39"/>
            <p:cNvSpPr>
              <a:spLocks/>
            </p:cNvSpPr>
            <p:nvPr/>
          </p:nvSpPr>
          <p:spPr bwMode="auto">
            <a:xfrm>
              <a:off x="2449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12" name="Arc 40"/>
            <p:cNvSpPr>
              <a:spLocks/>
            </p:cNvSpPr>
            <p:nvPr/>
          </p:nvSpPr>
          <p:spPr bwMode="auto">
            <a:xfrm flipH="1">
              <a:off x="2404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349" name="Line 41"/>
          <p:cNvSpPr>
            <a:spLocks noChangeShapeType="1"/>
          </p:cNvSpPr>
          <p:nvPr/>
        </p:nvSpPr>
        <p:spPr bwMode="auto">
          <a:xfrm>
            <a:off x="7165975" y="2287598"/>
            <a:ext cx="1008063" cy="0"/>
          </a:xfrm>
          <a:prstGeom prst="line">
            <a:avLst/>
          </a:prstGeom>
          <a:noFill/>
          <a:ln w="19050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0" name="Text Box 42"/>
          <p:cNvSpPr txBox="1">
            <a:spLocks noChangeArrowheads="1"/>
          </p:cNvSpPr>
          <p:nvPr/>
        </p:nvSpPr>
        <p:spPr bwMode="auto">
          <a:xfrm>
            <a:off x="7310438" y="3255973"/>
            <a:ext cx="647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/>
              <a:t>QHPS</a:t>
            </a:r>
          </a:p>
        </p:txBody>
      </p:sp>
      <p:sp>
        <p:nvSpPr>
          <p:cNvPr id="14351" name="Line 43"/>
          <p:cNvSpPr>
            <a:spLocks noChangeShapeType="1"/>
          </p:cNvSpPr>
          <p:nvPr/>
        </p:nvSpPr>
        <p:spPr bwMode="auto">
          <a:xfrm>
            <a:off x="6805613" y="2179648"/>
            <a:ext cx="828675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2" name="Line 44"/>
          <p:cNvSpPr>
            <a:spLocks noChangeShapeType="1"/>
          </p:cNvSpPr>
          <p:nvPr/>
        </p:nvSpPr>
        <p:spPr bwMode="auto">
          <a:xfrm flipV="1">
            <a:off x="7634288" y="2179648"/>
            <a:ext cx="0" cy="431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4353" name="Group 46"/>
          <p:cNvGrpSpPr>
            <a:grpSpLocks/>
          </p:cNvGrpSpPr>
          <p:nvPr/>
        </p:nvGrpSpPr>
        <p:grpSpPr bwMode="auto">
          <a:xfrm>
            <a:off x="6696075" y="2324110"/>
            <a:ext cx="431800" cy="287338"/>
            <a:chOff x="2381" y="2160"/>
            <a:chExt cx="272" cy="181"/>
          </a:xfrm>
        </p:grpSpPr>
        <p:sp>
          <p:nvSpPr>
            <p:cNvPr id="14501" name="Line 47"/>
            <p:cNvSpPr>
              <a:spLocks noChangeShapeType="1"/>
            </p:cNvSpPr>
            <p:nvPr/>
          </p:nvSpPr>
          <p:spPr bwMode="auto">
            <a:xfrm>
              <a:off x="2381" y="2160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02" name="Line 48"/>
            <p:cNvSpPr>
              <a:spLocks noChangeShapeType="1"/>
            </p:cNvSpPr>
            <p:nvPr/>
          </p:nvSpPr>
          <p:spPr bwMode="auto">
            <a:xfrm>
              <a:off x="2653" y="2160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03" name="Line 49"/>
            <p:cNvSpPr>
              <a:spLocks noChangeShapeType="1"/>
            </p:cNvSpPr>
            <p:nvPr/>
          </p:nvSpPr>
          <p:spPr bwMode="auto">
            <a:xfrm>
              <a:off x="2381" y="2205"/>
              <a:ext cx="136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04" name="Line 50"/>
            <p:cNvSpPr>
              <a:spLocks noChangeShapeType="1"/>
            </p:cNvSpPr>
            <p:nvPr/>
          </p:nvSpPr>
          <p:spPr bwMode="auto">
            <a:xfrm flipV="1">
              <a:off x="2517" y="2205"/>
              <a:ext cx="136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05" name="Line 51"/>
            <p:cNvSpPr>
              <a:spLocks noChangeShapeType="1"/>
            </p:cNvSpPr>
            <p:nvPr/>
          </p:nvSpPr>
          <p:spPr bwMode="auto">
            <a:xfrm>
              <a:off x="2517" y="2251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506" name="Line 52"/>
            <p:cNvSpPr>
              <a:spLocks noChangeShapeType="1"/>
            </p:cNvSpPr>
            <p:nvPr/>
          </p:nvSpPr>
          <p:spPr bwMode="auto">
            <a:xfrm>
              <a:off x="2517" y="2160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354" name="Line 53"/>
          <p:cNvSpPr>
            <a:spLocks noChangeShapeType="1"/>
          </p:cNvSpPr>
          <p:nvPr/>
        </p:nvSpPr>
        <p:spPr bwMode="auto">
          <a:xfrm>
            <a:off x="7200900" y="3400435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4355" name="Group 54"/>
          <p:cNvGrpSpPr>
            <a:grpSpLocks/>
          </p:cNvGrpSpPr>
          <p:nvPr/>
        </p:nvGrpSpPr>
        <p:grpSpPr bwMode="auto">
          <a:xfrm flipH="1">
            <a:off x="6659563" y="2036773"/>
            <a:ext cx="504825" cy="250825"/>
            <a:chOff x="3470" y="1979"/>
            <a:chExt cx="318" cy="158"/>
          </a:xfrm>
          <a:solidFill>
            <a:srgbClr val="0000FF"/>
          </a:solidFill>
        </p:grpSpPr>
        <p:grpSp>
          <p:nvGrpSpPr>
            <p:cNvPr id="14493" name="Group 55"/>
            <p:cNvGrpSpPr>
              <a:grpSpLocks/>
            </p:cNvGrpSpPr>
            <p:nvPr/>
          </p:nvGrpSpPr>
          <p:grpSpPr bwMode="auto">
            <a:xfrm flipV="1">
              <a:off x="3560" y="1979"/>
              <a:ext cx="137" cy="46"/>
              <a:chOff x="2517" y="1956"/>
              <a:chExt cx="137" cy="46"/>
            </a:xfrm>
            <a:grpFill/>
          </p:grpSpPr>
          <p:sp>
            <p:nvSpPr>
              <p:cNvPr id="14498" name="Line 56"/>
              <p:cNvSpPr>
                <a:spLocks noChangeShapeType="1"/>
              </p:cNvSpPr>
              <p:nvPr/>
            </p:nvSpPr>
            <p:spPr bwMode="auto">
              <a:xfrm flipV="1">
                <a:off x="2562" y="1956"/>
                <a:ext cx="1" cy="45"/>
              </a:xfrm>
              <a:prstGeom prst="line">
                <a:avLst/>
              </a:prstGeom>
              <a:grpFill/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99" name="AutoShape 57"/>
              <p:cNvSpPr>
                <a:spLocks noChangeArrowheads="1"/>
              </p:cNvSpPr>
              <p:nvPr/>
            </p:nvSpPr>
            <p:spPr bwMode="auto">
              <a:xfrm rot="5400000" flipH="1" flipV="1">
                <a:off x="2562" y="1956"/>
                <a:ext cx="46" cy="46"/>
              </a:xfrm>
              <a:prstGeom prst="triangle">
                <a:avLst>
                  <a:gd name="adj" fmla="val 50000"/>
                </a:avLst>
              </a:prstGeom>
              <a:grpFill/>
              <a:ln w="9525" algn="ctr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500" name="Line 58"/>
              <p:cNvSpPr>
                <a:spLocks noChangeShapeType="1"/>
              </p:cNvSpPr>
              <p:nvPr/>
            </p:nvSpPr>
            <p:spPr bwMode="auto">
              <a:xfrm flipH="1" flipV="1">
                <a:off x="2517" y="1979"/>
                <a:ext cx="137" cy="0"/>
              </a:xfrm>
              <a:prstGeom prst="line">
                <a:avLst/>
              </a:prstGeom>
              <a:grpFill/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4494" name="Line 59"/>
            <p:cNvSpPr>
              <a:spLocks noChangeShapeType="1"/>
            </p:cNvSpPr>
            <p:nvPr/>
          </p:nvSpPr>
          <p:spPr bwMode="auto">
            <a:xfrm flipV="1">
              <a:off x="3787" y="2002"/>
              <a:ext cx="1" cy="135"/>
            </a:xfrm>
            <a:prstGeom prst="line">
              <a:avLst/>
            </a:prstGeom>
            <a:grp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95" name="Line 60"/>
            <p:cNvSpPr>
              <a:spLocks noChangeShapeType="1"/>
            </p:cNvSpPr>
            <p:nvPr/>
          </p:nvSpPr>
          <p:spPr bwMode="auto">
            <a:xfrm flipH="1" flipV="1">
              <a:off x="3470" y="2002"/>
              <a:ext cx="0" cy="135"/>
            </a:xfrm>
            <a:prstGeom prst="line">
              <a:avLst/>
            </a:prstGeom>
            <a:grp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96" name="Line 61"/>
            <p:cNvSpPr>
              <a:spLocks noChangeShapeType="1"/>
            </p:cNvSpPr>
            <p:nvPr/>
          </p:nvSpPr>
          <p:spPr bwMode="auto">
            <a:xfrm flipH="1" flipV="1">
              <a:off x="3697" y="2002"/>
              <a:ext cx="91" cy="0"/>
            </a:xfrm>
            <a:prstGeom prst="line">
              <a:avLst/>
            </a:prstGeom>
            <a:grp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97" name="Line 62"/>
            <p:cNvSpPr>
              <a:spLocks noChangeShapeType="1"/>
            </p:cNvSpPr>
            <p:nvPr/>
          </p:nvSpPr>
          <p:spPr bwMode="auto">
            <a:xfrm flipH="1" flipV="1">
              <a:off x="3470" y="2002"/>
              <a:ext cx="91" cy="0"/>
            </a:xfrm>
            <a:prstGeom prst="line">
              <a:avLst/>
            </a:prstGeom>
            <a:grp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356" name="Line 63"/>
          <p:cNvSpPr>
            <a:spLocks noChangeShapeType="1"/>
          </p:cNvSpPr>
          <p:nvPr/>
        </p:nvSpPr>
        <p:spPr bwMode="auto">
          <a:xfrm>
            <a:off x="1150938" y="3151198"/>
            <a:ext cx="1428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4357" name="Group 65"/>
          <p:cNvGrpSpPr>
            <a:grpSpLocks/>
          </p:cNvGrpSpPr>
          <p:nvPr/>
        </p:nvGrpSpPr>
        <p:grpSpPr bwMode="auto">
          <a:xfrm flipH="1">
            <a:off x="5688013" y="2036773"/>
            <a:ext cx="504825" cy="250825"/>
            <a:chOff x="3470" y="1979"/>
            <a:chExt cx="318" cy="158"/>
          </a:xfrm>
          <a:solidFill>
            <a:srgbClr val="0000FF"/>
          </a:solidFill>
        </p:grpSpPr>
        <p:grpSp>
          <p:nvGrpSpPr>
            <p:cNvPr id="14485" name="Group 66"/>
            <p:cNvGrpSpPr>
              <a:grpSpLocks/>
            </p:cNvGrpSpPr>
            <p:nvPr/>
          </p:nvGrpSpPr>
          <p:grpSpPr bwMode="auto">
            <a:xfrm flipV="1">
              <a:off x="3560" y="1979"/>
              <a:ext cx="137" cy="46"/>
              <a:chOff x="2517" y="1956"/>
              <a:chExt cx="137" cy="46"/>
            </a:xfrm>
            <a:grpFill/>
          </p:grpSpPr>
          <p:sp>
            <p:nvSpPr>
              <p:cNvPr id="14490" name="Line 67"/>
              <p:cNvSpPr>
                <a:spLocks noChangeShapeType="1"/>
              </p:cNvSpPr>
              <p:nvPr/>
            </p:nvSpPr>
            <p:spPr bwMode="auto">
              <a:xfrm flipV="1">
                <a:off x="2562" y="1956"/>
                <a:ext cx="1" cy="45"/>
              </a:xfrm>
              <a:prstGeom prst="line">
                <a:avLst/>
              </a:prstGeom>
              <a:grpFill/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91" name="AutoShape 68"/>
              <p:cNvSpPr>
                <a:spLocks noChangeArrowheads="1"/>
              </p:cNvSpPr>
              <p:nvPr/>
            </p:nvSpPr>
            <p:spPr bwMode="auto">
              <a:xfrm rot="5400000" flipH="1" flipV="1">
                <a:off x="2562" y="1956"/>
                <a:ext cx="46" cy="46"/>
              </a:xfrm>
              <a:prstGeom prst="triangle">
                <a:avLst>
                  <a:gd name="adj" fmla="val 50000"/>
                </a:avLst>
              </a:prstGeom>
              <a:grpFill/>
              <a:ln w="9525" algn="ctr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92" name="Line 69"/>
              <p:cNvSpPr>
                <a:spLocks noChangeShapeType="1"/>
              </p:cNvSpPr>
              <p:nvPr/>
            </p:nvSpPr>
            <p:spPr bwMode="auto">
              <a:xfrm flipH="1" flipV="1">
                <a:off x="2517" y="1979"/>
                <a:ext cx="137" cy="0"/>
              </a:xfrm>
              <a:prstGeom prst="line">
                <a:avLst/>
              </a:prstGeom>
              <a:grpFill/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4486" name="Line 70"/>
            <p:cNvSpPr>
              <a:spLocks noChangeShapeType="1"/>
            </p:cNvSpPr>
            <p:nvPr/>
          </p:nvSpPr>
          <p:spPr bwMode="auto">
            <a:xfrm flipV="1">
              <a:off x="3787" y="2002"/>
              <a:ext cx="1" cy="135"/>
            </a:xfrm>
            <a:prstGeom prst="line">
              <a:avLst/>
            </a:prstGeom>
            <a:grp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87" name="Line 71"/>
            <p:cNvSpPr>
              <a:spLocks noChangeShapeType="1"/>
            </p:cNvSpPr>
            <p:nvPr/>
          </p:nvSpPr>
          <p:spPr bwMode="auto">
            <a:xfrm flipH="1" flipV="1">
              <a:off x="3470" y="2002"/>
              <a:ext cx="0" cy="135"/>
            </a:xfrm>
            <a:prstGeom prst="line">
              <a:avLst/>
            </a:prstGeom>
            <a:grp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88" name="Line 72"/>
            <p:cNvSpPr>
              <a:spLocks noChangeShapeType="1"/>
            </p:cNvSpPr>
            <p:nvPr/>
          </p:nvSpPr>
          <p:spPr bwMode="auto">
            <a:xfrm flipH="1" flipV="1">
              <a:off x="3697" y="2002"/>
              <a:ext cx="91" cy="0"/>
            </a:xfrm>
            <a:prstGeom prst="line">
              <a:avLst/>
            </a:prstGeom>
            <a:grp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89" name="Line 73"/>
            <p:cNvSpPr>
              <a:spLocks noChangeShapeType="1"/>
            </p:cNvSpPr>
            <p:nvPr/>
          </p:nvSpPr>
          <p:spPr bwMode="auto">
            <a:xfrm flipH="1" flipV="1">
              <a:off x="3470" y="2002"/>
              <a:ext cx="91" cy="0"/>
            </a:xfrm>
            <a:prstGeom prst="line">
              <a:avLst/>
            </a:prstGeom>
            <a:grp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358" name="Line 74"/>
          <p:cNvSpPr>
            <a:spLocks noChangeShapeType="1"/>
          </p:cNvSpPr>
          <p:nvPr/>
        </p:nvSpPr>
        <p:spPr bwMode="auto">
          <a:xfrm flipV="1">
            <a:off x="6480175" y="2286010"/>
            <a:ext cx="106363" cy="1588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9" name="Line 75"/>
          <p:cNvSpPr>
            <a:spLocks noChangeShapeType="1"/>
          </p:cNvSpPr>
          <p:nvPr/>
        </p:nvSpPr>
        <p:spPr bwMode="auto">
          <a:xfrm>
            <a:off x="1222375" y="2898785"/>
            <a:ext cx="0" cy="2524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61" name="Oval 78"/>
          <p:cNvSpPr>
            <a:spLocks noChangeArrowheads="1"/>
          </p:cNvSpPr>
          <p:nvPr/>
        </p:nvSpPr>
        <p:spPr bwMode="auto">
          <a:xfrm>
            <a:off x="3779838" y="3222635"/>
            <a:ext cx="576262" cy="358775"/>
          </a:xfrm>
          <a:prstGeom prst="ellipse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400"/>
              <a:t>CLQD</a:t>
            </a:r>
          </a:p>
        </p:txBody>
      </p:sp>
      <p:sp>
        <p:nvSpPr>
          <p:cNvPr id="14362" name="Oval 79"/>
          <p:cNvSpPr>
            <a:spLocks noChangeArrowheads="1"/>
          </p:cNvSpPr>
          <p:nvPr/>
        </p:nvSpPr>
        <p:spPr bwMode="auto">
          <a:xfrm>
            <a:off x="4716463" y="3221048"/>
            <a:ext cx="576262" cy="358775"/>
          </a:xfrm>
          <a:prstGeom prst="ellipse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400"/>
              <a:t>GQD</a:t>
            </a:r>
          </a:p>
        </p:txBody>
      </p:sp>
      <p:sp>
        <p:nvSpPr>
          <p:cNvPr id="14363" name="Oval 80"/>
          <p:cNvSpPr>
            <a:spLocks noChangeArrowheads="1"/>
          </p:cNvSpPr>
          <p:nvPr/>
        </p:nvSpPr>
        <p:spPr bwMode="auto">
          <a:xfrm>
            <a:off x="2879725" y="3224223"/>
            <a:ext cx="576263" cy="358775"/>
          </a:xfrm>
          <a:prstGeom prst="ellipse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400"/>
              <a:t>EE</a:t>
            </a:r>
          </a:p>
        </p:txBody>
      </p:sp>
      <p:sp>
        <p:nvSpPr>
          <p:cNvPr id="14364" name="Oval 81"/>
          <p:cNvSpPr>
            <a:spLocks noChangeArrowheads="1"/>
          </p:cNvSpPr>
          <p:nvPr/>
        </p:nvSpPr>
        <p:spPr bwMode="auto">
          <a:xfrm>
            <a:off x="1979613" y="3222635"/>
            <a:ext cx="576262" cy="358775"/>
          </a:xfrm>
          <a:prstGeom prst="ellipse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400"/>
              <a:t>PIC</a:t>
            </a:r>
          </a:p>
        </p:txBody>
      </p:sp>
      <p:sp>
        <p:nvSpPr>
          <p:cNvPr id="14365" name="Oval 82"/>
          <p:cNvSpPr>
            <a:spLocks noChangeArrowheads="1"/>
          </p:cNvSpPr>
          <p:nvPr/>
        </p:nvSpPr>
        <p:spPr bwMode="auto">
          <a:xfrm>
            <a:off x="971550" y="3222635"/>
            <a:ext cx="468313" cy="358775"/>
          </a:xfrm>
          <a:prstGeom prst="ellipse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400"/>
              <a:t>PC</a:t>
            </a:r>
          </a:p>
        </p:txBody>
      </p:sp>
      <p:grpSp>
        <p:nvGrpSpPr>
          <p:cNvPr id="14366" name="Group 83"/>
          <p:cNvGrpSpPr>
            <a:grpSpLocks/>
          </p:cNvGrpSpPr>
          <p:nvPr/>
        </p:nvGrpSpPr>
        <p:grpSpPr bwMode="auto">
          <a:xfrm rot="16200000">
            <a:off x="1332706" y="2537630"/>
            <a:ext cx="574675" cy="360362"/>
            <a:chOff x="1202" y="2024"/>
            <a:chExt cx="362" cy="227"/>
          </a:xfrm>
        </p:grpSpPr>
        <p:grpSp>
          <p:nvGrpSpPr>
            <p:cNvPr id="14469" name="Group 84"/>
            <p:cNvGrpSpPr>
              <a:grpSpLocks/>
            </p:cNvGrpSpPr>
            <p:nvPr/>
          </p:nvGrpSpPr>
          <p:grpSpPr bwMode="auto">
            <a:xfrm>
              <a:off x="1293" y="2024"/>
              <a:ext cx="181" cy="91"/>
              <a:chOff x="1293" y="1593"/>
              <a:chExt cx="181" cy="91"/>
            </a:xfrm>
          </p:grpSpPr>
          <p:sp>
            <p:nvSpPr>
              <p:cNvPr id="14480" name="Line 85"/>
              <p:cNvSpPr>
                <a:spLocks noChangeShapeType="1"/>
              </p:cNvSpPr>
              <p:nvPr/>
            </p:nvSpPr>
            <p:spPr bwMode="auto">
              <a:xfrm>
                <a:off x="1429" y="1593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81" name="AutoShape 86"/>
              <p:cNvSpPr>
                <a:spLocks noChangeArrowheads="1"/>
              </p:cNvSpPr>
              <p:nvPr/>
            </p:nvSpPr>
            <p:spPr bwMode="auto">
              <a:xfrm rot="5400000">
                <a:off x="1338" y="1593"/>
                <a:ext cx="91" cy="91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82" name="Line 87"/>
              <p:cNvSpPr>
                <a:spLocks noChangeShapeType="1"/>
              </p:cNvSpPr>
              <p:nvPr/>
            </p:nvSpPr>
            <p:spPr bwMode="auto">
              <a:xfrm>
                <a:off x="1293" y="1638"/>
                <a:ext cx="18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83" name="Line 88"/>
              <p:cNvSpPr>
                <a:spLocks noChangeShapeType="1"/>
              </p:cNvSpPr>
              <p:nvPr/>
            </p:nvSpPr>
            <p:spPr bwMode="auto">
              <a:xfrm flipV="1">
                <a:off x="1429" y="1616"/>
                <a:ext cx="22" cy="2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84" name="Line 89"/>
              <p:cNvSpPr>
                <a:spLocks noChangeShapeType="1"/>
              </p:cNvSpPr>
              <p:nvPr/>
            </p:nvSpPr>
            <p:spPr bwMode="auto">
              <a:xfrm>
                <a:off x="1451" y="1593"/>
                <a:ext cx="0" cy="2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4470" name="Group 90"/>
            <p:cNvGrpSpPr>
              <a:grpSpLocks/>
            </p:cNvGrpSpPr>
            <p:nvPr/>
          </p:nvGrpSpPr>
          <p:grpSpPr bwMode="auto">
            <a:xfrm flipH="1" flipV="1">
              <a:off x="1292" y="2160"/>
              <a:ext cx="181" cy="91"/>
              <a:chOff x="1293" y="1593"/>
              <a:chExt cx="181" cy="91"/>
            </a:xfrm>
          </p:grpSpPr>
          <p:sp>
            <p:nvSpPr>
              <p:cNvPr id="14475" name="Line 91"/>
              <p:cNvSpPr>
                <a:spLocks noChangeShapeType="1"/>
              </p:cNvSpPr>
              <p:nvPr/>
            </p:nvSpPr>
            <p:spPr bwMode="auto">
              <a:xfrm>
                <a:off x="1429" y="1593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76" name="AutoShape 92"/>
              <p:cNvSpPr>
                <a:spLocks noChangeArrowheads="1"/>
              </p:cNvSpPr>
              <p:nvPr/>
            </p:nvSpPr>
            <p:spPr bwMode="auto">
              <a:xfrm rot="5400000">
                <a:off x="1338" y="1593"/>
                <a:ext cx="91" cy="91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77" name="Line 93"/>
              <p:cNvSpPr>
                <a:spLocks noChangeShapeType="1"/>
              </p:cNvSpPr>
              <p:nvPr/>
            </p:nvSpPr>
            <p:spPr bwMode="auto">
              <a:xfrm>
                <a:off x="1293" y="1638"/>
                <a:ext cx="18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78" name="Line 94"/>
              <p:cNvSpPr>
                <a:spLocks noChangeShapeType="1"/>
              </p:cNvSpPr>
              <p:nvPr/>
            </p:nvSpPr>
            <p:spPr bwMode="auto">
              <a:xfrm flipV="1">
                <a:off x="1429" y="1616"/>
                <a:ext cx="22" cy="2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79" name="Line 95"/>
              <p:cNvSpPr>
                <a:spLocks noChangeShapeType="1"/>
              </p:cNvSpPr>
              <p:nvPr/>
            </p:nvSpPr>
            <p:spPr bwMode="auto">
              <a:xfrm>
                <a:off x="1451" y="1593"/>
                <a:ext cx="0" cy="2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4471" name="Line 96"/>
            <p:cNvSpPr>
              <a:spLocks noChangeShapeType="1"/>
            </p:cNvSpPr>
            <p:nvPr/>
          </p:nvSpPr>
          <p:spPr bwMode="auto">
            <a:xfrm>
              <a:off x="1292" y="2069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72" name="Line 97"/>
            <p:cNvSpPr>
              <a:spLocks noChangeShapeType="1"/>
            </p:cNvSpPr>
            <p:nvPr/>
          </p:nvSpPr>
          <p:spPr bwMode="auto">
            <a:xfrm>
              <a:off x="1474" y="2069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73" name="Line 98"/>
            <p:cNvSpPr>
              <a:spLocks noChangeShapeType="1"/>
            </p:cNvSpPr>
            <p:nvPr/>
          </p:nvSpPr>
          <p:spPr bwMode="auto">
            <a:xfrm>
              <a:off x="1474" y="2137"/>
              <a:ext cx="9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74" name="Line 99"/>
            <p:cNvSpPr>
              <a:spLocks noChangeShapeType="1"/>
            </p:cNvSpPr>
            <p:nvPr/>
          </p:nvSpPr>
          <p:spPr bwMode="auto">
            <a:xfrm>
              <a:off x="1202" y="2137"/>
              <a:ext cx="9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367" name="Line 100"/>
          <p:cNvSpPr>
            <a:spLocks noChangeShapeType="1"/>
          </p:cNvSpPr>
          <p:nvPr/>
        </p:nvSpPr>
        <p:spPr bwMode="auto">
          <a:xfrm>
            <a:off x="1222375" y="3006735"/>
            <a:ext cx="396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68" name="Line 101"/>
          <p:cNvSpPr>
            <a:spLocks noChangeShapeType="1"/>
          </p:cNvSpPr>
          <p:nvPr/>
        </p:nvSpPr>
        <p:spPr bwMode="auto">
          <a:xfrm>
            <a:off x="1222375" y="2430473"/>
            <a:ext cx="396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69" name="Line 102"/>
          <p:cNvSpPr>
            <a:spLocks noChangeShapeType="1"/>
          </p:cNvSpPr>
          <p:nvPr/>
        </p:nvSpPr>
        <p:spPr bwMode="auto">
          <a:xfrm flipV="1">
            <a:off x="4097332" y="2286010"/>
            <a:ext cx="1627194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70" name="Line 110"/>
          <p:cNvSpPr>
            <a:spLocks noChangeShapeType="1"/>
          </p:cNvSpPr>
          <p:nvPr/>
        </p:nvSpPr>
        <p:spPr bwMode="auto">
          <a:xfrm flipV="1">
            <a:off x="4067175" y="2501910"/>
            <a:ext cx="0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4371" name="Group 111"/>
          <p:cNvGrpSpPr>
            <a:grpSpLocks/>
          </p:cNvGrpSpPr>
          <p:nvPr/>
        </p:nvGrpSpPr>
        <p:grpSpPr bwMode="auto">
          <a:xfrm flipV="1">
            <a:off x="3851275" y="2322523"/>
            <a:ext cx="431800" cy="285750"/>
            <a:chOff x="1497" y="1232"/>
            <a:chExt cx="272" cy="180"/>
          </a:xfrm>
        </p:grpSpPr>
        <p:sp>
          <p:nvSpPr>
            <p:cNvPr id="14464" name="Line 112"/>
            <p:cNvSpPr>
              <a:spLocks noChangeShapeType="1"/>
            </p:cNvSpPr>
            <p:nvPr/>
          </p:nvSpPr>
          <p:spPr bwMode="auto">
            <a:xfrm flipV="1">
              <a:off x="1497" y="1367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65" name="Line 113"/>
            <p:cNvSpPr>
              <a:spLocks noChangeShapeType="1"/>
            </p:cNvSpPr>
            <p:nvPr/>
          </p:nvSpPr>
          <p:spPr bwMode="auto">
            <a:xfrm flipV="1">
              <a:off x="1769" y="1367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66" name="Line 114"/>
            <p:cNvSpPr>
              <a:spLocks noChangeShapeType="1"/>
            </p:cNvSpPr>
            <p:nvPr/>
          </p:nvSpPr>
          <p:spPr bwMode="auto">
            <a:xfrm flipV="1">
              <a:off x="1497" y="1322"/>
              <a:ext cx="136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67" name="Line 115"/>
            <p:cNvSpPr>
              <a:spLocks noChangeShapeType="1"/>
            </p:cNvSpPr>
            <p:nvPr/>
          </p:nvSpPr>
          <p:spPr bwMode="auto">
            <a:xfrm>
              <a:off x="1633" y="1322"/>
              <a:ext cx="136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68" name="Line 116"/>
            <p:cNvSpPr>
              <a:spLocks noChangeShapeType="1"/>
            </p:cNvSpPr>
            <p:nvPr/>
          </p:nvSpPr>
          <p:spPr bwMode="auto">
            <a:xfrm flipV="1">
              <a:off x="1633" y="1232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372" name="Line 118"/>
          <p:cNvSpPr>
            <a:spLocks noChangeShapeType="1"/>
          </p:cNvSpPr>
          <p:nvPr/>
        </p:nvSpPr>
        <p:spPr bwMode="auto">
          <a:xfrm flipV="1">
            <a:off x="6911975" y="2501910"/>
            <a:ext cx="0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73" name="Line 119"/>
          <p:cNvSpPr>
            <a:spLocks noChangeShapeType="1"/>
          </p:cNvSpPr>
          <p:nvPr/>
        </p:nvSpPr>
        <p:spPr bwMode="auto">
          <a:xfrm flipV="1">
            <a:off x="7634288" y="2501910"/>
            <a:ext cx="0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4374" name="Group 120"/>
          <p:cNvGrpSpPr>
            <a:grpSpLocks/>
          </p:cNvGrpSpPr>
          <p:nvPr/>
        </p:nvGrpSpPr>
        <p:grpSpPr bwMode="auto">
          <a:xfrm>
            <a:off x="2016125" y="3690948"/>
            <a:ext cx="539750" cy="215900"/>
            <a:chOff x="817" y="2704"/>
            <a:chExt cx="340" cy="136"/>
          </a:xfrm>
        </p:grpSpPr>
        <p:grpSp>
          <p:nvGrpSpPr>
            <p:cNvPr id="14449" name="Group 121"/>
            <p:cNvGrpSpPr>
              <a:grpSpLocks/>
            </p:cNvGrpSpPr>
            <p:nvPr/>
          </p:nvGrpSpPr>
          <p:grpSpPr bwMode="auto">
            <a:xfrm>
              <a:off x="817" y="2704"/>
              <a:ext cx="204" cy="46"/>
              <a:chOff x="2517" y="2999"/>
              <a:chExt cx="204" cy="46"/>
            </a:xfrm>
          </p:grpSpPr>
          <p:sp>
            <p:nvSpPr>
              <p:cNvPr id="14461" name="Line 122"/>
              <p:cNvSpPr>
                <a:spLocks noChangeShapeType="1"/>
              </p:cNvSpPr>
              <p:nvPr/>
            </p:nvSpPr>
            <p:spPr bwMode="auto">
              <a:xfrm flipV="1">
                <a:off x="2585" y="2999"/>
                <a:ext cx="91" cy="46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62" name="Line 123"/>
              <p:cNvSpPr>
                <a:spLocks noChangeShapeType="1"/>
              </p:cNvSpPr>
              <p:nvPr/>
            </p:nvSpPr>
            <p:spPr bwMode="auto">
              <a:xfrm>
                <a:off x="2653" y="3045"/>
                <a:ext cx="68" cy="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63" name="Line 124"/>
              <p:cNvSpPr>
                <a:spLocks noChangeShapeType="1"/>
              </p:cNvSpPr>
              <p:nvPr/>
            </p:nvSpPr>
            <p:spPr bwMode="auto">
              <a:xfrm>
                <a:off x="2517" y="3045"/>
                <a:ext cx="68" cy="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4450" name="Group 125"/>
            <p:cNvGrpSpPr>
              <a:grpSpLocks/>
            </p:cNvGrpSpPr>
            <p:nvPr/>
          </p:nvGrpSpPr>
          <p:grpSpPr bwMode="auto">
            <a:xfrm>
              <a:off x="1020" y="2727"/>
              <a:ext cx="137" cy="113"/>
              <a:chOff x="1020" y="2727"/>
              <a:chExt cx="137" cy="113"/>
            </a:xfrm>
          </p:grpSpPr>
          <p:grpSp>
            <p:nvGrpSpPr>
              <p:cNvPr id="14451" name="Group 126"/>
              <p:cNvGrpSpPr>
                <a:grpSpLocks/>
              </p:cNvGrpSpPr>
              <p:nvPr/>
            </p:nvGrpSpPr>
            <p:grpSpPr bwMode="auto">
              <a:xfrm flipH="1" flipV="1">
                <a:off x="1020" y="2727"/>
                <a:ext cx="137" cy="46"/>
                <a:chOff x="2517" y="1956"/>
                <a:chExt cx="137" cy="46"/>
              </a:xfrm>
            </p:grpSpPr>
            <p:sp>
              <p:nvSpPr>
                <p:cNvPr id="14458" name="Line 127"/>
                <p:cNvSpPr>
                  <a:spLocks noChangeShapeType="1"/>
                </p:cNvSpPr>
                <p:nvPr/>
              </p:nvSpPr>
              <p:spPr bwMode="auto">
                <a:xfrm flipV="1">
                  <a:off x="2562" y="1956"/>
                  <a:ext cx="1" cy="45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459" name="AutoShape 128"/>
                <p:cNvSpPr>
                  <a:spLocks noChangeArrowheads="1"/>
                </p:cNvSpPr>
                <p:nvPr/>
              </p:nvSpPr>
              <p:spPr bwMode="auto">
                <a:xfrm rot="5400000" flipH="1" flipV="1">
                  <a:off x="2562" y="1956"/>
                  <a:ext cx="46" cy="46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2"/>
                </a:solidFill>
                <a:ln w="19050" algn="ctr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460" name="Line 129"/>
                <p:cNvSpPr>
                  <a:spLocks noChangeShapeType="1"/>
                </p:cNvSpPr>
                <p:nvPr/>
              </p:nvSpPr>
              <p:spPr bwMode="auto">
                <a:xfrm flipH="1" flipV="1">
                  <a:off x="2517" y="1979"/>
                  <a:ext cx="137" cy="0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4452" name="Group 130"/>
              <p:cNvGrpSpPr>
                <a:grpSpLocks/>
              </p:cNvGrpSpPr>
              <p:nvPr/>
            </p:nvGrpSpPr>
            <p:grpSpPr bwMode="auto">
              <a:xfrm flipH="1" flipV="1">
                <a:off x="1020" y="2727"/>
                <a:ext cx="137" cy="46"/>
                <a:chOff x="2517" y="1956"/>
                <a:chExt cx="137" cy="46"/>
              </a:xfrm>
            </p:grpSpPr>
            <p:sp>
              <p:nvSpPr>
                <p:cNvPr id="14455" name="Line 131"/>
                <p:cNvSpPr>
                  <a:spLocks noChangeShapeType="1"/>
                </p:cNvSpPr>
                <p:nvPr/>
              </p:nvSpPr>
              <p:spPr bwMode="auto">
                <a:xfrm flipV="1">
                  <a:off x="2562" y="1956"/>
                  <a:ext cx="1" cy="45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456" name="AutoShape 132"/>
                <p:cNvSpPr>
                  <a:spLocks noChangeArrowheads="1"/>
                </p:cNvSpPr>
                <p:nvPr/>
              </p:nvSpPr>
              <p:spPr bwMode="auto">
                <a:xfrm rot="5400000" flipH="1" flipV="1">
                  <a:off x="2562" y="1956"/>
                  <a:ext cx="46" cy="46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2"/>
                </a:solidFill>
                <a:ln w="19050" algn="ctr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457" name="Line 133"/>
                <p:cNvSpPr>
                  <a:spLocks noChangeShapeType="1"/>
                </p:cNvSpPr>
                <p:nvPr/>
              </p:nvSpPr>
              <p:spPr bwMode="auto">
                <a:xfrm flipH="1" flipV="1">
                  <a:off x="2517" y="1979"/>
                  <a:ext cx="137" cy="0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4453" name="Line 134"/>
              <p:cNvSpPr>
                <a:spLocks noChangeShapeType="1"/>
              </p:cNvSpPr>
              <p:nvPr/>
            </p:nvSpPr>
            <p:spPr bwMode="auto">
              <a:xfrm>
                <a:off x="1066" y="2795"/>
                <a:ext cx="45" cy="45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54" name="Line 135"/>
              <p:cNvSpPr>
                <a:spLocks noChangeShapeType="1"/>
              </p:cNvSpPr>
              <p:nvPr/>
            </p:nvSpPr>
            <p:spPr bwMode="auto">
              <a:xfrm>
                <a:off x="1111" y="2795"/>
                <a:ext cx="45" cy="45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4375" name="Group 136"/>
          <p:cNvGrpSpPr>
            <a:grpSpLocks/>
          </p:cNvGrpSpPr>
          <p:nvPr/>
        </p:nvGrpSpPr>
        <p:grpSpPr bwMode="auto">
          <a:xfrm>
            <a:off x="2879725" y="3690948"/>
            <a:ext cx="539750" cy="215900"/>
            <a:chOff x="817" y="2704"/>
            <a:chExt cx="340" cy="136"/>
          </a:xfrm>
        </p:grpSpPr>
        <p:grpSp>
          <p:nvGrpSpPr>
            <p:cNvPr id="14434" name="Group 137"/>
            <p:cNvGrpSpPr>
              <a:grpSpLocks/>
            </p:cNvGrpSpPr>
            <p:nvPr/>
          </p:nvGrpSpPr>
          <p:grpSpPr bwMode="auto">
            <a:xfrm>
              <a:off x="817" y="2704"/>
              <a:ext cx="204" cy="46"/>
              <a:chOff x="2517" y="2999"/>
              <a:chExt cx="204" cy="46"/>
            </a:xfrm>
          </p:grpSpPr>
          <p:sp>
            <p:nvSpPr>
              <p:cNvPr id="14446" name="Line 138"/>
              <p:cNvSpPr>
                <a:spLocks noChangeShapeType="1"/>
              </p:cNvSpPr>
              <p:nvPr/>
            </p:nvSpPr>
            <p:spPr bwMode="auto">
              <a:xfrm flipV="1">
                <a:off x="2585" y="2999"/>
                <a:ext cx="91" cy="46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47" name="Line 139"/>
              <p:cNvSpPr>
                <a:spLocks noChangeShapeType="1"/>
              </p:cNvSpPr>
              <p:nvPr/>
            </p:nvSpPr>
            <p:spPr bwMode="auto">
              <a:xfrm>
                <a:off x="2653" y="3045"/>
                <a:ext cx="68" cy="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48" name="Line 140"/>
              <p:cNvSpPr>
                <a:spLocks noChangeShapeType="1"/>
              </p:cNvSpPr>
              <p:nvPr/>
            </p:nvSpPr>
            <p:spPr bwMode="auto">
              <a:xfrm>
                <a:off x="2517" y="3045"/>
                <a:ext cx="68" cy="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4435" name="Group 141"/>
            <p:cNvGrpSpPr>
              <a:grpSpLocks/>
            </p:cNvGrpSpPr>
            <p:nvPr/>
          </p:nvGrpSpPr>
          <p:grpSpPr bwMode="auto">
            <a:xfrm>
              <a:off x="1020" y="2727"/>
              <a:ext cx="137" cy="113"/>
              <a:chOff x="1020" y="2727"/>
              <a:chExt cx="137" cy="113"/>
            </a:xfrm>
          </p:grpSpPr>
          <p:grpSp>
            <p:nvGrpSpPr>
              <p:cNvPr id="14436" name="Group 142"/>
              <p:cNvGrpSpPr>
                <a:grpSpLocks/>
              </p:cNvGrpSpPr>
              <p:nvPr/>
            </p:nvGrpSpPr>
            <p:grpSpPr bwMode="auto">
              <a:xfrm flipH="1" flipV="1">
                <a:off x="1020" y="2727"/>
                <a:ext cx="137" cy="46"/>
                <a:chOff x="2517" y="1956"/>
                <a:chExt cx="137" cy="46"/>
              </a:xfrm>
            </p:grpSpPr>
            <p:sp>
              <p:nvSpPr>
                <p:cNvPr id="14443" name="Line 143"/>
                <p:cNvSpPr>
                  <a:spLocks noChangeShapeType="1"/>
                </p:cNvSpPr>
                <p:nvPr/>
              </p:nvSpPr>
              <p:spPr bwMode="auto">
                <a:xfrm flipV="1">
                  <a:off x="2562" y="1956"/>
                  <a:ext cx="1" cy="45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444" name="AutoShape 144"/>
                <p:cNvSpPr>
                  <a:spLocks noChangeArrowheads="1"/>
                </p:cNvSpPr>
                <p:nvPr/>
              </p:nvSpPr>
              <p:spPr bwMode="auto">
                <a:xfrm rot="5400000" flipH="1" flipV="1">
                  <a:off x="2562" y="1956"/>
                  <a:ext cx="46" cy="46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2"/>
                </a:solidFill>
                <a:ln w="19050" algn="ctr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445" name="Line 145"/>
                <p:cNvSpPr>
                  <a:spLocks noChangeShapeType="1"/>
                </p:cNvSpPr>
                <p:nvPr/>
              </p:nvSpPr>
              <p:spPr bwMode="auto">
                <a:xfrm flipH="1" flipV="1">
                  <a:off x="2517" y="1979"/>
                  <a:ext cx="137" cy="0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4437" name="Group 146"/>
              <p:cNvGrpSpPr>
                <a:grpSpLocks/>
              </p:cNvGrpSpPr>
              <p:nvPr/>
            </p:nvGrpSpPr>
            <p:grpSpPr bwMode="auto">
              <a:xfrm flipH="1" flipV="1">
                <a:off x="1020" y="2727"/>
                <a:ext cx="137" cy="46"/>
                <a:chOff x="2517" y="1956"/>
                <a:chExt cx="137" cy="46"/>
              </a:xfrm>
            </p:grpSpPr>
            <p:sp>
              <p:nvSpPr>
                <p:cNvPr id="14440" name="Line 147"/>
                <p:cNvSpPr>
                  <a:spLocks noChangeShapeType="1"/>
                </p:cNvSpPr>
                <p:nvPr/>
              </p:nvSpPr>
              <p:spPr bwMode="auto">
                <a:xfrm flipV="1">
                  <a:off x="2562" y="1956"/>
                  <a:ext cx="1" cy="45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441" name="AutoShape 148"/>
                <p:cNvSpPr>
                  <a:spLocks noChangeArrowheads="1"/>
                </p:cNvSpPr>
                <p:nvPr/>
              </p:nvSpPr>
              <p:spPr bwMode="auto">
                <a:xfrm rot="5400000" flipH="1" flipV="1">
                  <a:off x="2562" y="1956"/>
                  <a:ext cx="46" cy="46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2"/>
                </a:solidFill>
                <a:ln w="19050" algn="ctr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442" name="Line 149"/>
                <p:cNvSpPr>
                  <a:spLocks noChangeShapeType="1"/>
                </p:cNvSpPr>
                <p:nvPr/>
              </p:nvSpPr>
              <p:spPr bwMode="auto">
                <a:xfrm flipH="1" flipV="1">
                  <a:off x="2517" y="1979"/>
                  <a:ext cx="137" cy="0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4438" name="Line 150"/>
              <p:cNvSpPr>
                <a:spLocks noChangeShapeType="1"/>
              </p:cNvSpPr>
              <p:nvPr/>
            </p:nvSpPr>
            <p:spPr bwMode="auto">
              <a:xfrm>
                <a:off x="1066" y="2795"/>
                <a:ext cx="45" cy="45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39" name="Line 151"/>
              <p:cNvSpPr>
                <a:spLocks noChangeShapeType="1"/>
              </p:cNvSpPr>
              <p:nvPr/>
            </p:nvSpPr>
            <p:spPr bwMode="auto">
              <a:xfrm>
                <a:off x="1111" y="2795"/>
                <a:ext cx="45" cy="45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4376" name="Group 153"/>
          <p:cNvGrpSpPr>
            <a:grpSpLocks/>
          </p:cNvGrpSpPr>
          <p:nvPr/>
        </p:nvGrpSpPr>
        <p:grpSpPr bwMode="auto">
          <a:xfrm>
            <a:off x="3924300" y="3690948"/>
            <a:ext cx="323850" cy="73025"/>
            <a:chOff x="2517" y="2999"/>
            <a:chExt cx="204" cy="46"/>
          </a:xfrm>
        </p:grpSpPr>
        <p:sp>
          <p:nvSpPr>
            <p:cNvPr id="14431" name="Line 154"/>
            <p:cNvSpPr>
              <a:spLocks noChangeShapeType="1"/>
            </p:cNvSpPr>
            <p:nvPr/>
          </p:nvSpPr>
          <p:spPr bwMode="auto">
            <a:xfrm flipV="1">
              <a:off x="2585" y="2999"/>
              <a:ext cx="91" cy="46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32" name="Line 155"/>
            <p:cNvSpPr>
              <a:spLocks noChangeShapeType="1"/>
            </p:cNvSpPr>
            <p:nvPr/>
          </p:nvSpPr>
          <p:spPr bwMode="auto">
            <a:xfrm>
              <a:off x="2653" y="3045"/>
              <a:ext cx="6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33" name="Line 156"/>
            <p:cNvSpPr>
              <a:spLocks noChangeShapeType="1"/>
            </p:cNvSpPr>
            <p:nvPr/>
          </p:nvSpPr>
          <p:spPr bwMode="auto">
            <a:xfrm>
              <a:off x="2517" y="3045"/>
              <a:ext cx="6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377" name="Group 168"/>
          <p:cNvGrpSpPr>
            <a:grpSpLocks/>
          </p:cNvGrpSpPr>
          <p:nvPr/>
        </p:nvGrpSpPr>
        <p:grpSpPr bwMode="auto">
          <a:xfrm>
            <a:off x="4787900" y="3690948"/>
            <a:ext cx="323850" cy="73025"/>
            <a:chOff x="2517" y="2999"/>
            <a:chExt cx="204" cy="46"/>
          </a:xfrm>
        </p:grpSpPr>
        <p:sp>
          <p:nvSpPr>
            <p:cNvPr id="14428" name="Line 169"/>
            <p:cNvSpPr>
              <a:spLocks noChangeShapeType="1"/>
            </p:cNvSpPr>
            <p:nvPr/>
          </p:nvSpPr>
          <p:spPr bwMode="auto">
            <a:xfrm flipV="1">
              <a:off x="2585" y="2999"/>
              <a:ext cx="91" cy="46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29" name="Line 170"/>
            <p:cNvSpPr>
              <a:spLocks noChangeShapeType="1"/>
            </p:cNvSpPr>
            <p:nvPr/>
          </p:nvSpPr>
          <p:spPr bwMode="auto">
            <a:xfrm>
              <a:off x="2653" y="3045"/>
              <a:ext cx="6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30" name="Line 171"/>
            <p:cNvSpPr>
              <a:spLocks noChangeShapeType="1"/>
            </p:cNvSpPr>
            <p:nvPr/>
          </p:nvSpPr>
          <p:spPr bwMode="auto">
            <a:xfrm>
              <a:off x="2517" y="3045"/>
              <a:ext cx="6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378" name="Group 181"/>
          <p:cNvGrpSpPr>
            <a:grpSpLocks/>
          </p:cNvGrpSpPr>
          <p:nvPr/>
        </p:nvGrpSpPr>
        <p:grpSpPr bwMode="auto">
          <a:xfrm>
            <a:off x="6767513" y="3690948"/>
            <a:ext cx="323850" cy="73025"/>
            <a:chOff x="2517" y="2999"/>
            <a:chExt cx="204" cy="46"/>
          </a:xfrm>
        </p:grpSpPr>
        <p:sp>
          <p:nvSpPr>
            <p:cNvPr id="14425" name="Line 182"/>
            <p:cNvSpPr>
              <a:spLocks noChangeShapeType="1"/>
            </p:cNvSpPr>
            <p:nvPr/>
          </p:nvSpPr>
          <p:spPr bwMode="auto">
            <a:xfrm flipV="1">
              <a:off x="2585" y="2999"/>
              <a:ext cx="91" cy="46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26" name="Line 183"/>
            <p:cNvSpPr>
              <a:spLocks noChangeShapeType="1"/>
            </p:cNvSpPr>
            <p:nvPr/>
          </p:nvSpPr>
          <p:spPr bwMode="auto">
            <a:xfrm>
              <a:off x="2653" y="3045"/>
              <a:ext cx="6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27" name="Line 184"/>
            <p:cNvSpPr>
              <a:spLocks noChangeShapeType="1"/>
            </p:cNvSpPr>
            <p:nvPr/>
          </p:nvSpPr>
          <p:spPr bwMode="auto">
            <a:xfrm>
              <a:off x="2517" y="3045"/>
              <a:ext cx="6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379" name="Line 185"/>
          <p:cNvSpPr>
            <a:spLocks noChangeShapeType="1"/>
          </p:cNvSpPr>
          <p:nvPr/>
        </p:nvSpPr>
        <p:spPr bwMode="auto">
          <a:xfrm flipV="1">
            <a:off x="6156325" y="2286010"/>
            <a:ext cx="53975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4380" name="Group 191"/>
          <p:cNvGrpSpPr>
            <a:grpSpLocks/>
          </p:cNvGrpSpPr>
          <p:nvPr/>
        </p:nvGrpSpPr>
        <p:grpSpPr bwMode="auto">
          <a:xfrm>
            <a:off x="1114425" y="3727460"/>
            <a:ext cx="217488" cy="179388"/>
            <a:chOff x="1020" y="2727"/>
            <a:chExt cx="137" cy="113"/>
          </a:xfrm>
        </p:grpSpPr>
        <p:grpSp>
          <p:nvGrpSpPr>
            <p:cNvPr id="14415" name="Group 192"/>
            <p:cNvGrpSpPr>
              <a:grpSpLocks/>
            </p:cNvGrpSpPr>
            <p:nvPr/>
          </p:nvGrpSpPr>
          <p:grpSpPr bwMode="auto">
            <a:xfrm flipH="1" flipV="1">
              <a:off x="1020" y="2727"/>
              <a:ext cx="137" cy="46"/>
              <a:chOff x="2517" y="1956"/>
              <a:chExt cx="137" cy="46"/>
            </a:xfrm>
          </p:grpSpPr>
          <p:sp>
            <p:nvSpPr>
              <p:cNvPr id="14422" name="Line 193"/>
              <p:cNvSpPr>
                <a:spLocks noChangeShapeType="1"/>
              </p:cNvSpPr>
              <p:nvPr/>
            </p:nvSpPr>
            <p:spPr bwMode="auto">
              <a:xfrm flipV="1">
                <a:off x="2562" y="1956"/>
                <a:ext cx="1" cy="45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23" name="AutoShape 194"/>
              <p:cNvSpPr>
                <a:spLocks noChangeArrowheads="1"/>
              </p:cNvSpPr>
              <p:nvPr/>
            </p:nvSpPr>
            <p:spPr bwMode="auto">
              <a:xfrm rot="5400000" flipH="1" flipV="1">
                <a:off x="2562" y="1956"/>
                <a:ext cx="46" cy="46"/>
              </a:xfrm>
              <a:prstGeom prst="triangle">
                <a:avLst>
                  <a:gd name="adj" fmla="val 50000"/>
                </a:avLst>
              </a:prstGeom>
              <a:solidFill>
                <a:schemeClr val="accent2"/>
              </a:solidFill>
              <a:ln w="19050" algn="ctr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24" name="Line 195"/>
              <p:cNvSpPr>
                <a:spLocks noChangeShapeType="1"/>
              </p:cNvSpPr>
              <p:nvPr/>
            </p:nvSpPr>
            <p:spPr bwMode="auto">
              <a:xfrm flipH="1" flipV="1">
                <a:off x="2517" y="1979"/>
                <a:ext cx="137" cy="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4416" name="Group 196"/>
            <p:cNvGrpSpPr>
              <a:grpSpLocks/>
            </p:cNvGrpSpPr>
            <p:nvPr/>
          </p:nvGrpSpPr>
          <p:grpSpPr bwMode="auto">
            <a:xfrm flipH="1" flipV="1">
              <a:off x="1020" y="2727"/>
              <a:ext cx="137" cy="46"/>
              <a:chOff x="2517" y="1956"/>
              <a:chExt cx="137" cy="46"/>
            </a:xfrm>
          </p:grpSpPr>
          <p:sp>
            <p:nvSpPr>
              <p:cNvPr id="14419" name="Line 197"/>
              <p:cNvSpPr>
                <a:spLocks noChangeShapeType="1"/>
              </p:cNvSpPr>
              <p:nvPr/>
            </p:nvSpPr>
            <p:spPr bwMode="auto">
              <a:xfrm flipV="1">
                <a:off x="2562" y="1956"/>
                <a:ext cx="1" cy="45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20" name="AutoShape 198"/>
              <p:cNvSpPr>
                <a:spLocks noChangeArrowheads="1"/>
              </p:cNvSpPr>
              <p:nvPr/>
            </p:nvSpPr>
            <p:spPr bwMode="auto">
              <a:xfrm rot="5400000" flipH="1" flipV="1">
                <a:off x="2562" y="1956"/>
                <a:ext cx="46" cy="46"/>
              </a:xfrm>
              <a:prstGeom prst="triangle">
                <a:avLst>
                  <a:gd name="adj" fmla="val 50000"/>
                </a:avLst>
              </a:prstGeom>
              <a:solidFill>
                <a:schemeClr val="accent2"/>
              </a:solidFill>
              <a:ln w="19050" algn="ctr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21" name="Line 199"/>
              <p:cNvSpPr>
                <a:spLocks noChangeShapeType="1"/>
              </p:cNvSpPr>
              <p:nvPr/>
            </p:nvSpPr>
            <p:spPr bwMode="auto">
              <a:xfrm flipH="1" flipV="1">
                <a:off x="2517" y="1979"/>
                <a:ext cx="137" cy="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4417" name="Line 200"/>
            <p:cNvSpPr>
              <a:spLocks noChangeShapeType="1"/>
            </p:cNvSpPr>
            <p:nvPr/>
          </p:nvSpPr>
          <p:spPr bwMode="auto">
            <a:xfrm>
              <a:off x="1066" y="2795"/>
              <a:ext cx="45" cy="45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18" name="Line 201"/>
            <p:cNvSpPr>
              <a:spLocks noChangeShapeType="1"/>
            </p:cNvSpPr>
            <p:nvPr/>
          </p:nvSpPr>
          <p:spPr bwMode="auto">
            <a:xfrm>
              <a:off x="1111" y="2795"/>
              <a:ext cx="45" cy="45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381" name="Oval 202"/>
          <p:cNvSpPr>
            <a:spLocks noChangeArrowheads="1"/>
          </p:cNvSpPr>
          <p:nvPr/>
        </p:nvSpPr>
        <p:spPr bwMode="auto">
          <a:xfrm rot="16200000">
            <a:off x="4752181" y="4015592"/>
            <a:ext cx="217487" cy="215900"/>
          </a:xfrm>
          <a:prstGeom prst="ellipse">
            <a:avLst/>
          </a:prstGeom>
          <a:noFill/>
          <a:ln w="19050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82" name="Oval 203"/>
          <p:cNvSpPr>
            <a:spLocks noChangeArrowheads="1"/>
          </p:cNvSpPr>
          <p:nvPr/>
        </p:nvSpPr>
        <p:spPr bwMode="auto">
          <a:xfrm rot="16200000">
            <a:off x="4895056" y="4015592"/>
            <a:ext cx="217487" cy="215900"/>
          </a:xfrm>
          <a:prstGeom prst="ellipse">
            <a:avLst/>
          </a:prstGeom>
          <a:noFill/>
          <a:ln w="19050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83" name="Line 204"/>
          <p:cNvSpPr>
            <a:spLocks noChangeShapeType="1"/>
          </p:cNvSpPr>
          <p:nvPr/>
        </p:nvSpPr>
        <p:spPr bwMode="auto">
          <a:xfrm rot="16200000" flipV="1">
            <a:off x="2861469" y="2232829"/>
            <a:ext cx="0" cy="3779838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84" name="Line 205"/>
          <p:cNvSpPr>
            <a:spLocks noChangeShapeType="1"/>
          </p:cNvSpPr>
          <p:nvPr/>
        </p:nvSpPr>
        <p:spPr bwMode="auto">
          <a:xfrm rot="16200000" flipV="1">
            <a:off x="6156325" y="3078173"/>
            <a:ext cx="0" cy="208915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85" name="Line 206"/>
          <p:cNvSpPr>
            <a:spLocks noChangeShapeType="1"/>
          </p:cNvSpPr>
          <p:nvPr/>
        </p:nvSpPr>
        <p:spPr bwMode="auto">
          <a:xfrm rot="16200000" flipV="1">
            <a:off x="791368" y="3942567"/>
            <a:ext cx="360363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86" name="Line 207"/>
          <p:cNvSpPr>
            <a:spLocks noChangeShapeType="1"/>
          </p:cNvSpPr>
          <p:nvPr/>
        </p:nvSpPr>
        <p:spPr bwMode="auto">
          <a:xfrm rot="16200000" flipV="1">
            <a:off x="1043782" y="3690153"/>
            <a:ext cx="0" cy="144463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87" name="Line 208"/>
          <p:cNvSpPr>
            <a:spLocks noChangeShapeType="1"/>
          </p:cNvSpPr>
          <p:nvPr/>
        </p:nvSpPr>
        <p:spPr bwMode="auto">
          <a:xfrm rot="16200000" flipV="1">
            <a:off x="1674019" y="3420279"/>
            <a:ext cx="0" cy="684212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88" name="Line 209"/>
          <p:cNvSpPr>
            <a:spLocks noChangeShapeType="1"/>
          </p:cNvSpPr>
          <p:nvPr/>
        </p:nvSpPr>
        <p:spPr bwMode="auto">
          <a:xfrm rot="16200000" flipV="1">
            <a:off x="2717800" y="3600460"/>
            <a:ext cx="0" cy="32385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89" name="Line 210"/>
          <p:cNvSpPr>
            <a:spLocks noChangeShapeType="1"/>
          </p:cNvSpPr>
          <p:nvPr/>
        </p:nvSpPr>
        <p:spPr bwMode="auto">
          <a:xfrm rot="16200000" flipV="1">
            <a:off x="3671888" y="3509972"/>
            <a:ext cx="0" cy="504825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90" name="Line 211"/>
          <p:cNvSpPr>
            <a:spLocks noChangeShapeType="1"/>
          </p:cNvSpPr>
          <p:nvPr/>
        </p:nvSpPr>
        <p:spPr bwMode="auto">
          <a:xfrm rot="16200000" flipV="1">
            <a:off x="4518026" y="3455997"/>
            <a:ext cx="0" cy="612775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91" name="Line 212"/>
          <p:cNvSpPr>
            <a:spLocks noChangeShapeType="1"/>
          </p:cNvSpPr>
          <p:nvPr/>
        </p:nvSpPr>
        <p:spPr bwMode="auto">
          <a:xfrm rot="16200000" flipV="1">
            <a:off x="5957888" y="2916247"/>
            <a:ext cx="0" cy="1692275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92" name="Line 213"/>
          <p:cNvSpPr>
            <a:spLocks noChangeShapeType="1"/>
          </p:cNvSpPr>
          <p:nvPr/>
        </p:nvSpPr>
        <p:spPr bwMode="auto">
          <a:xfrm rot="16200000" flipV="1">
            <a:off x="7146925" y="3708410"/>
            <a:ext cx="0" cy="10795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93" name="Line 214"/>
          <p:cNvSpPr>
            <a:spLocks noChangeShapeType="1"/>
          </p:cNvSpPr>
          <p:nvPr/>
        </p:nvSpPr>
        <p:spPr bwMode="auto">
          <a:xfrm rot="16200000" flipV="1">
            <a:off x="7020718" y="3942567"/>
            <a:ext cx="360363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94" name="Rectangle 60"/>
          <p:cNvSpPr>
            <a:spLocks noChangeArrowheads="1"/>
          </p:cNvSpPr>
          <p:nvPr/>
        </p:nvSpPr>
        <p:spPr bwMode="auto">
          <a:xfrm>
            <a:off x="1079500" y="4257675"/>
            <a:ext cx="5903913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eaLnBrk="0" hangingPunct="0">
              <a:spcBef>
                <a:spcPct val="60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 dirty="0"/>
              <a:t>SC Circuit Protection System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Three protection systems</a:t>
            </a:r>
          </a:p>
          <a:p>
            <a:pPr marL="1323975" lvl="2" indent="-404813" eaLnBrk="0" hangingPunct="0">
              <a:buClr>
                <a:schemeClr val="accent2"/>
              </a:buClr>
              <a:buFont typeface="Wingdings" pitchFamily="2" charset="2"/>
              <a:buChar char="v"/>
            </a:pPr>
            <a:r>
              <a:rPr lang="en-US" dirty="0"/>
              <a:t>The Magnet Protection System </a:t>
            </a:r>
            <a:r>
              <a:rPr lang="en-US" dirty="0" smtClean="0"/>
              <a:t>(MQD </a:t>
            </a:r>
            <a:r>
              <a:rPr lang="en-US" dirty="0"/>
              <a:t>+ QHPS)</a:t>
            </a:r>
          </a:p>
          <a:p>
            <a:pPr marL="1323975" lvl="2" indent="-404813" eaLnBrk="0" hangingPunct="0">
              <a:buClr>
                <a:schemeClr val="accent2"/>
              </a:buClr>
              <a:buFont typeface="Wingdings" pitchFamily="2" charset="2"/>
              <a:buChar char="v"/>
            </a:pPr>
            <a:r>
              <a:rPr lang="en-US" dirty="0"/>
              <a:t>The CL Protection System</a:t>
            </a:r>
          </a:p>
          <a:p>
            <a:pPr marL="1323975" lvl="2" indent="-404813" eaLnBrk="0" hangingPunct="0">
              <a:buClr>
                <a:schemeClr val="accent2"/>
              </a:buClr>
              <a:buFont typeface="Wingdings" pitchFamily="2" charset="2"/>
              <a:buChar char="v"/>
            </a:pPr>
            <a:r>
              <a:rPr lang="en-US" dirty="0"/>
              <a:t>The Global  Protection System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The Energy Extraction System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The PIC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The PC</a:t>
            </a:r>
            <a:endParaRPr lang="en-US" sz="2000" dirty="0"/>
          </a:p>
        </p:txBody>
      </p:sp>
      <p:grpSp>
        <p:nvGrpSpPr>
          <p:cNvPr id="14395" name="Group 216"/>
          <p:cNvGrpSpPr>
            <a:grpSpLocks/>
          </p:cNvGrpSpPr>
          <p:nvPr/>
        </p:nvGrpSpPr>
        <p:grpSpPr bwMode="auto">
          <a:xfrm>
            <a:off x="5724525" y="2325698"/>
            <a:ext cx="431800" cy="287337"/>
            <a:chOff x="2381" y="2160"/>
            <a:chExt cx="272" cy="181"/>
          </a:xfrm>
        </p:grpSpPr>
        <p:sp>
          <p:nvSpPr>
            <p:cNvPr id="14409" name="Line 217"/>
            <p:cNvSpPr>
              <a:spLocks noChangeShapeType="1"/>
            </p:cNvSpPr>
            <p:nvPr/>
          </p:nvSpPr>
          <p:spPr bwMode="auto">
            <a:xfrm>
              <a:off x="2381" y="2160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10" name="Line 218"/>
            <p:cNvSpPr>
              <a:spLocks noChangeShapeType="1"/>
            </p:cNvSpPr>
            <p:nvPr/>
          </p:nvSpPr>
          <p:spPr bwMode="auto">
            <a:xfrm>
              <a:off x="2653" y="2160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11" name="Line 219"/>
            <p:cNvSpPr>
              <a:spLocks noChangeShapeType="1"/>
            </p:cNvSpPr>
            <p:nvPr/>
          </p:nvSpPr>
          <p:spPr bwMode="auto">
            <a:xfrm>
              <a:off x="2381" y="2205"/>
              <a:ext cx="136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12" name="Line 220"/>
            <p:cNvSpPr>
              <a:spLocks noChangeShapeType="1"/>
            </p:cNvSpPr>
            <p:nvPr/>
          </p:nvSpPr>
          <p:spPr bwMode="auto">
            <a:xfrm flipV="1">
              <a:off x="2517" y="2205"/>
              <a:ext cx="136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13" name="Line 221"/>
            <p:cNvSpPr>
              <a:spLocks noChangeShapeType="1"/>
            </p:cNvSpPr>
            <p:nvPr/>
          </p:nvSpPr>
          <p:spPr bwMode="auto">
            <a:xfrm>
              <a:off x="2517" y="2251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14" name="Line 222"/>
            <p:cNvSpPr>
              <a:spLocks noChangeShapeType="1"/>
            </p:cNvSpPr>
            <p:nvPr/>
          </p:nvSpPr>
          <p:spPr bwMode="auto">
            <a:xfrm>
              <a:off x="2517" y="2160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396" name="Line 223"/>
          <p:cNvSpPr>
            <a:spLocks noChangeShapeType="1"/>
          </p:cNvSpPr>
          <p:nvPr/>
        </p:nvSpPr>
        <p:spPr bwMode="auto">
          <a:xfrm flipV="1">
            <a:off x="5940425" y="2503498"/>
            <a:ext cx="0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97" name="Oval 225"/>
          <p:cNvSpPr>
            <a:spLocks noChangeArrowheads="1"/>
          </p:cNvSpPr>
          <p:nvPr/>
        </p:nvSpPr>
        <p:spPr bwMode="auto">
          <a:xfrm>
            <a:off x="5651500" y="3221048"/>
            <a:ext cx="576263" cy="358775"/>
          </a:xfrm>
          <a:prstGeom prst="ellipse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400"/>
              <a:t>Ref. M</a:t>
            </a:r>
          </a:p>
        </p:txBody>
      </p:sp>
      <p:sp>
        <p:nvSpPr>
          <p:cNvPr id="14398" name="AutoShape 226"/>
          <p:cNvSpPr>
            <a:spLocks noChangeArrowheads="1"/>
          </p:cNvSpPr>
          <p:nvPr/>
        </p:nvSpPr>
        <p:spPr bwMode="auto">
          <a:xfrm>
            <a:off x="4356100" y="3330585"/>
            <a:ext cx="360363" cy="106363"/>
          </a:xfrm>
          <a:prstGeom prst="rightArrow">
            <a:avLst>
              <a:gd name="adj1" fmla="val 50000"/>
              <a:gd name="adj2" fmla="val 84701"/>
            </a:avLst>
          </a:prstGeom>
          <a:solidFill>
            <a:srgbClr val="33CC33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99" name="AutoShape 227"/>
          <p:cNvSpPr>
            <a:spLocks noChangeArrowheads="1"/>
          </p:cNvSpPr>
          <p:nvPr/>
        </p:nvSpPr>
        <p:spPr bwMode="auto">
          <a:xfrm>
            <a:off x="5291138" y="3330585"/>
            <a:ext cx="360362" cy="107950"/>
          </a:xfrm>
          <a:prstGeom prst="leftArrow">
            <a:avLst>
              <a:gd name="adj1" fmla="val 50000"/>
              <a:gd name="adj2" fmla="val 83456"/>
            </a:avLst>
          </a:prstGeom>
          <a:solidFill>
            <a:srgbClr val="33CC33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400" name="Oval 228"/>
          <p:cNvSpPr>
            <a:spLocks noChangeArrowheads="1"/>
          </p:cNvSpPr>
          <p:nvPr/>
        </p:nvSpPr>
        <p:spPr bwMode="auto">
          <a:xfrm>
            <a:off x="6624638" y="3222635"/>
            <a:ext cx="576262" cy="358775"/>
          </a:xfrm>
          <a:prstGeom prst="ellipse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400"/>
              <a:t>MQD</a:t>
            </a:r>
          </a:p>
        </p:txBody>
      </p:sp>
      <p:sp>
        <p:nvSpPr>
          <p:cNvPr id="14401" name="Rectangle 2"/>
          <p:cNvSpPr>
            <a:spLocks noChangeArrowheads="1"/>
          </p:cNvSpPr>
          <p:nvPr/>
        </p:nvSpPr>
        <p:spPr bwMode="auto">
          <a:xfrm>
            <a:off x="1582738" y="71438"/>
            <a:ext cx="7165975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sz="2000">
                <a:solidFill>
                  <a:schemeClr val="tx2"/>
                </a:solidFill>
                <a:latin typeface="Verdana" pitchFamily="34" charset="0"/>
              </a:rPr>
              <a:t>Impact of UPS malfunction</a:t>
            </a:r>
          </a:p>
        </p:txBody>
      </p:sp>
      <p:sp>
        <p:nvSpPr>
          <p:cNvPr id="14402" name="Text Box 231"/>
          <p:cNvSpPr txBox="1">
            <a:spLocks noChangeArrowheads="1"/>
          </p:cNvSpPr>
          <p:nvPr/>
        </p:nvSpPr>
        <p:spPr bwMode="auto">
          <a:xfrm>
            <a:off x="611188" y="1065213"/>
            <a:ext cx="2470150" cy="427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/>
              <a:t>Power malfunction  </a:t>
            </a:r>
          </a:p>
        </p:txBody>
      </p:sp>
      <p:pic>
        <p:nvPicPr>
          <p:cNvPr id="14403" name="Picture 232" descr="MCj0433851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89063" y="3151198"/>
            <a:ext cx="230187" cy="23018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pic>
        <p:nvPicPr>
          <p:cNvPr id="14404" name="Picture 233" descr="MCj0433851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5075" y="3151198"/>
            <a:ext cx="230188" cy="23018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pic>
        <p:nvPicPr>
          <p:cNvPr id="14405" name="Picture 234" descr="MCj0433851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05188" y="3151198"/>
            <a:ext cx="230187" cy="23018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pic>
        <p:nvPicPr>
          <p:cNvPr id="14406" name="Picture 235" descr="MCj0433851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05300" y="3151198"/>
            <a:ext cx="230188" cy="23018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pic>
        <p:nvPicPr>
          <p:cNvPr id="14407" name="Picture 236" descr="MCj0433851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3151198"/>
            <a:ext cx="230188" cy="23018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pic>
        <p:nvPicPr>
          <p:cNvPr id="14408" name="Picture 237" descr="MCj0433851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27875" y="3151198"/>
            <a:ext cx="230188" cy="23018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196" name="TextBox 195"/>
          <p:cNvSpPr txBox="1"/>
          <p:nvPr/>
        </p:nvSpPr>
        <p:spPr>
          <a:xfrm>
            <a:off x="5594364" y="1501757"/>
            <a:ext cx="1038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Cold Part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1833525" y="1574783"/>
            <a:ext cx="1191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Warm Part</a:t>
            </a:r>
            <a:endParaRPr lang="en-US" dirty="0"/>
          </a:p>
        </p:txBody>
      </p:sp>
      <p:cxnSp>
        <p:nvCxnSpPr>
          <p:cNvPr id="199" name="Straight Connector 198"/>
          <p:cNvCxnSpPr/>
          <p:nvPr/>
        </p:nvCxnSpPr>
        <p:spPr bwMode="auto">
          <a:xfrm>
            <a:off x="1176291" y="1903400"/>
            <a:ext cx="2848014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stealth" w="lg" len="med"/>
            <a:tailEnd type="stealth" w="lg" len="med"/>
          </a:ln>
          <a:effectLst/>
        </p:spPr>
      </p:cxnSp>
      <p:cxnSp>
        <p:nvCxnSpPr>
          <p:cNvPr id="200" name="Straight Connector 199"/>
          <p:cNvCxnSpPr/>
          <p:nvPr/>
        </p:nvCxnSpPr>
        <p:spPr bwMode="auto">
          <a:xfrm>
            <a:off x="4097331" y="1903400"/>
            <a:ext cx="4089456" cy="0"/>
          </a:xfrm>
          <a:prstGeom prst="line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stealth" w="lg" len="med"/>
            <a:tailEnd type="stealth" w="lg" len="med"/>
          </a:ln>
          <a:effectLst/>
        </p:spPr>
      </p:cxnSp>
      <p:sp>
        <p:nvSpPr>
          <p:cNvPr id="14360" name="Rectangle 77"/>
          <p:cNvSpPr>
            <a:spLocks noChangeArrowheads="1"/>
          </p:cNvSpPr>
          <p:nvPr/>
        </p:nvSpPr>
        <p:spPr bwMode="auto">
          <a:xfrm flipH="1">
            <a:off x="3960813" y="2214573"/>
            <a:ext cx="215900" cy="144462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bg1"/>
              </a:gs>
            </a:gsLst>
            <a:lin ang="0" scaled="1"/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1AFFB389-914D-4FB3-BC9D-3A36ABFEE3E9}" type="slidenum">
              <a:rPr lang="en-US" sz="1200"/>
              <a:pPr algn="r"/>
              <a:t>13</a:t>
            </a:fld>
            <a:endParaRPr lang="en-US" sz="1200"/>
          </a:p>
        </p:txBody>
      </p:sp>
      <p:sp>
        <p:nvSpPr>
          <p:cNvPr id="15363" name="Rectangle 6"/>
          <p:cNvSpPr txBox="1">
            <a:spLocks noGrp="1" noChangeArrowheads="1"/>
          </p:cNvSpPr>
          <p:nvPr/>
        </p:nvSpPr>
        <p:spPr bwMode="auto">
          <a:xfrm rot="-5400000">
            <a:off x="-1876425" y="4692650"/>
            <a:ext cx="40322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 i="1"/>
              <a:t>Risks due to UPS malfunctioning, H. Thiesen, Chamonix 2009</a:t>
            </a:r>
          </a:p>
        </p:txBody>
      </p:sp>
      <p:sp>
        <p:nvSpPr>
          <p:cNvPr id="15364" name="Rectangle 2"/>
          <p:cNvSpPr>
            <a:spLocks noChangeArrowheads="1"/>
          </p:cNvSpPr>
          <p:nvPr/>
        </p:nvSpPr>
        <p:spPr bwMode="auto">
          <a:xfrm>
            <a:off x="1582738" y="71438"/>
            <a:ext cx="7165975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sz="2000">
                <a:solidFill>
                  <a:schemeClr val="tx2"/>
                </a:solidFill>
                <a:latin typeface="Verdana" pitchFamily="34" charset="0"/>
              </a:rPr>
              <a:t>Impact on PC (1)</a:t>
            </a:r>
          </a:p>
        </p:txBody>
      </p:sp>
      <p:sp>
        <p:nvSpPr>
          <p:cNvPr id="15365" name="Rectangle 60"/>
          <p:cNvSpPr>
            <a:spLocks noChangeArrowheads="1"/>
          </p:cNvSpPr>
          <p:nvPr/>
        </p:nvSpPr>
        <p:spPr bwMode="auto">
          <a:xfrm>
            <a:off x="719138" y="2528888"/>
            <a:ext cx="7740650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 dirty="0"/>
              <a:t>UPS for power converter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Only DCCTs and FGC for high current power converters are on UPS (MB, MQ, IPQ, IPD and IT). The power part is not supplied by UPS 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Gateway and computing network are on UPS to assure the control of the PCs</a:t>
            </a:r>
            <a:endParaRPr lang="en-US" sz="2000" dirty="0"/>
          </a:p>
        </p:txBody>
      </p:sp>
      <p:sp>
        <p:nvSpPr>
          <p:cNvPr id="15366" name="Oval 54"/>
          <p:cNvSpPr>
            <a:spLocks noChangeArrowheads="1"/>
          </p:cNvSpPr>
          <p:nvPr/>
        </p:nvSpPr>
        <p:spPr bwMode="auto">
          <a:xfrm>
            <a:off x="4129088" y="1484313"/>
            <a:ext cx="360362" cy="36036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Line 55"/>
          <p:cNvSpPr>
            <a:spLocks noChangeShapeType="1"/>
          </p:cNvSpPr>
          <p:nvPr/>
        </p:nvSpPr>
        <p:spPr bwMode="auto">
          <a:xfrm>
            <a:off x="4310063" y="1123950"/>
            <a:ext cx="0" cy="3603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8" name="Line 56"/>
          <p:cNvSpPr>
            <a:spLocks noChangeShapeType="1"/>
          </p:cNvSpPr>
          <p:nvPr/>
        </p:nvSpPr>
        <p:spPr bwMode="auto">
          <a:xfrm flipV="1">
            <a:off x="4310063" y="1484313"/>
            <a:ext cx="0" cy="3603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69" name="Line 57"/>
          <p:cNvSpPr>
            <a:spLocks noChangeShapeType="1"/>
          </p:cNvSpPr>
          <p:nvPr/>
        </p:nvSpPr>
        <p:spPr bwMode="auto">
          <a:xfrm>
            <a:off x="4310063" y="1844675"/>
            <a:ext cx="0" cy="3603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0" name="Line 58"/>
          <p:cNvSpPr>
            <a:spLocks noChangeShapeType="1"/>
          </p:cNvSpPr>
          <p:nvPr/>
        </p:nvSpPr>
        <p:spPr bwMode="auto">
          <a:xfrm>
            <a:off x="4310063" y="2203450"/>
            <a:ext cx="6842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1" name="Text Box 59"/>
          <p:cNvSpPr txBox="1">
            <a:spLocks noChangeArrowheads="1"/>
          </p:cNvSpPr>
          <p:nvPr/>
        </p:nvSpPr>
        <p:spPr bwMode="auto">
          <a:xfrm>
            <a:off x="3913188" y="1231900"/>
            <a:ext cx="371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/>
              <a:t>PC</a:t>
            </a:r>
          </a:p>
        </p:txBody>
      </p:sp>
      <p:grpSp>
        <p:nvGrpSpPr>
          <p:cNvPr id="15372" name="Group 60"/>
          <p:cNvGrpSpPr>
            <a:grpSpLocks/>
          </p:cNvGrpSpPr>
          <p:nvPr/>
        </p:nvGrpSpPr>
        <p:grpSpPr bwMode="auto">
          <a:xfrm rot="-5400000">
            <a:off x="4526756" y="1302545"/>
            <a:ext cx="574675" cy="360362"/>
            <a:chOff x="1202" y="2024"/>
            <a:chExt cx="362" cy="227"/>
          </a:xfrm>
        </p:grpSpPr>
        <p:grpSp>
          <p:nvGrpSpPr>
            <p:cNvPr id="15398" name="Group 61"/>
            <p:cNvGrpSpPr>
              <a:grpSpLocks/>
            </p:cNvGrpSpPr>
            <p:nvPr/>
          </p:nvGrpSpPr>
          <p:grpSpPr bwMode="auto">
            <a:xfrm>
              <a:off x="1293" y="2024"/>
              <a:ext cx="181" cy="91"/>
              <a:chOff x="1293" y="1593"/>
              <a:chExt cx="181" cy="91"/>
            </a:xfrm>
          </p:grpSpPr>
          <p:sp>
            <p:nvSpPr>
              <p:cNvPr id="15409" name="Line 62"/>
              <p:cNvSpPr>
                <a:spLocks noChangeShapeType="1"/>
              </p:cNvSpPr>
              <p:nvPr/>
            </p:nvSpPr>
            <p:spPr bwMode="auto">
              <a:xfrm>
                <a:off x="1429" y="1593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10" name="AutoShape 63"/>
              <p:cNvSpPr>
                <a:spLocks noChangeArrowheads="1"/>
              </p:cNvSpPr>
              <p:nvPr/>
            </p:nvSpPr>
            <p:spPr bwMode="auto">
              <a:xfrm rot="5400000">
                <a:off x="1338" y="1593"/>
                <a:ext cx="91" cy="91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11" name="Line 64"/>
              <p:cNvSpPr>
                <a:spLocks noChangeShapeType="1"/>
              </p:cNvSpPr>
              <p:nvPr/>
            </p:nvSpPr>
            <p:spPr bwMode="auto">
              <a:xfrm>
                <a:off x="1293" y="1638"/>
                <a:ext cx="18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12" name="Line 65"/>
              <p:cNvSpPr>
                <a:spLocks noChangeShapeType="1"/>
              </p:cNvSpPr>
              <p:nvPr/>
            </p:nvSpPr>
            <p:spPr bwMode="auto">
              <a:xfrm flipV="1">
                <a:off x="1429" y="1616"/>
                <a:ext cx="22" cy="2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13" name="Line 66"/>
              <p:cNvSpPr>
                <a:spLocks noChangeShapeType="1"/>
              </p:cNvSpPr>
              <p:nvPr/>
            </p:nvSpPr>
            <p:spPr bwMode="auto">
              <a:xfrm>
                <a:off x="1451" y="1593"/>
                <a:ext cx="0" cy="2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5399" name="Group 67"/>
            <p:cNvGrpSpPr>
              <a:grpSpLocks/>
            </p:cNvGrpSpPr>
            <p:nvPr/>
          </p:nvGrpSpPr>
          <p:grpSpPr bwMode="auto">
            <a:xfrm flipH="1" flipV="1">
              <a:off x="1292" y="2160"/>
              <a:ext cx="181" cy="91"/>
              <a:chOff x="1293" y="1593"/>
              <a:chExt cx="181" cy="91"/>
            </a:xfrm>
          </p:grpSpPr>
          <p:sp>
            <p:nvSpPr>
              <p:cNvPr id="15404" name="Line 68"/>
              <p:cNvSpPr>
                <a:spLocks noChangeShapeType="1"/>
              </p:cNvSpPr>
              <p:nvPr/>
            </p:nvSpPr>
            <p:spPr bwMode="auto">
              <a:xfrm>
                <a:off x="1429" y="1593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05" name="AutoShape 69"/>
              <p:cNvSpPr>
                <a:spLocks noChangeArrowheads="1"/>
              </p:cNvSpPr>
              <p:nvPr/>
            </p:nvSpPr>
            <p:spPr bwMode="auto">
              <a:xfrm rot="5400000">
                <a:off x="1338" y="1593"/>
                <a:ext cx="91" cy="91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06" name="Line 70"/>
              <p:cNvSpPr>
                <a:spLocks noChangeShapeType="1"/>
              </p:cNvSpPr>
              <p:nvPr/>
            </p:nvSpPr>
            <p:spPr bwMode="auto">
              <a:xfrm>
                <a:off x="1293" y="1638"/>
                <a:ext cx="18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07" name="Line 71"/>
              <p:cNvSpPr>
                <a:spLocks noChangeShapeType="1"/>
              </p:cNvSpPr>
              <p:nvPr/>
            </p:nvSpPr>
            <p:spPr bwMode="auto">
              <a:xfrm flipV="1">
                <a:off x="1429" y="1616"/>
                <a:ext cx="22" cy="2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08" name="Line 72"/>
              <p:cNvSpPr>
                <a:spLocks noChangeShapeType="1"/>
              </p:cNvSpPr>
              <p:nvPr/>
            </p:nvSpPr>
            <p:spPr bwMode="auto">
              <a:xfrm>
                <a:off x="1451" y="1593"/>
                <a:ext cx="0" cy="2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5400" name="Line 73"/>
            <p:cNvSpPr>
              <a:spLocks noChangeShapeType="1"/>
            </p:cNvSpPr>
            <p:nvPr/>
          </p:nvSpPr>
          <p:spPr bwMode="auto">
            <a:xfrm>
              <a:off x="1292" y="2069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01" name="Line 74"/>
            <p:cNvSpPr>
              <a:spLocks noChangeShapeType="1"/>
            </p:cNvSpPr>
            <p:nvPr/>
          </p:nvSpPr>
          <p:spPr bwMode="auto">
            <a:xfrm>
              <a:off x="1474" y="2069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02" name="Line 75"/>
            <p:cNvSpPr>
              <a:spLocks noChangeShapeType="1"/>
            </p:cNvSpPr>
            <p:nvPr/>
          </p:nvSpPr>
          <p:spPr bwMode="auto">
            <a:xfrm>
              <a:off x="1474" y="2137"/>
              <a:ext cx="9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03" name="Line 76"/>
            <p:cNvSpPr>
              <a:spLocks noChangeShapeType="1"/>
            </p:cNvSpPr>
            <p:nvPr/>
          </p:nvSpPr>
          <p:spPr bwMode="auto">
            <a:xfrm>
              <a:off x="1202" y="2137"/>
              <a:ext cx="9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373" name="Rectangle 77"/>
          <p:cNvSpPr>
            <a:spLocks noChangeArrowheads="1"/>
          </p:cNvSpPr>
          <p:nvPr/>
        </p:nvSpPr>
        <p:spPr bwMode="auto">
          <a:xfrm>
            <a:off x="4778375" y="1771650"/>
            <a:ext cx="71438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4" name="Line 78"/>
          <p:cNvSpPr>
            <a:spLocks noChangeShapeType="1"/>
          </p:cNvSpPr>
          <p:nvPr/>
        </p:nvSpPr>
        <p:spPr bwMode="auto">
          <a:xfrm flipH="1">
            <a:off x="4813300" y="1987550"/>
            <a:ext cx="158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5" name="Line 79"/>
          <p:cNvSpPr>
            <a:spLocks noChangeShapeType="1"/>
          </p:cNvSpPr>
          <p:nvPr/>
        </p:nvSpPr>
        <p:spPr bwMode="auto">
          <a:xfrm flipH="1">
            <a:off x="4813300" y="1123950"/>
            <a:ext cx="0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6" name="Line 80"/>
          <p:cNvSpPr>
            <a:spLocks noChangeShapeType="1"/>
          </p:cNvSpPr>
          <p:nvPr/>
        </p:nvSpPr>
        <p:spPr bwMode="auto">
          <a:xfrm>
            <a:off x="4310063" y="1123950"/>
            <a:ext cx="1793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7" name="Line 81"/>
          <p:cNvSpPr>
            <a:spLocks noChangeShapeType="1"/>
          </p:cNvSpPr>
          <p:nvPr/>
        </p:nvSpPr>
        <p:spPr bwMode="auto">
          <a:xfrm>
            <a:off x="4452938" y="1052513"/>
            <a:ext cx="179387" cy="714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8" name="Line 82"/>
          <p:cNvSpPr>
            <a:spLocks noChangeShapeType="1"/>
          </p:cNvSpPr>
          <p:nvPr/>
        </p:nvSpPr>
        <p:spPr bwMode="auto">
          <a:xfrm>
            <a:off x="4597400" y="1123950"/>
            <a:ext cx="720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5379" name="Group 83"/>
          <p:cNvGrpSpPr>
            <a:grpSpLocks/>
          </p:cNvGrpSpPr>
          <p:nvPr/>
        </p:nvGrpSpPr>
        <p:grpSpPr bwMode="auto">
          <a:xfrm>
            <a:off x="4994275" y="2132013"/>
            <a:ext cx="144463" cy="73025"/>
            <a:chOff x="3016" y="2908"/>
            <a:chExt cx="91" cy="46"/>
          </a:xfrm>
        </p:grpSpPr>
        <p:sp>
          <p:nvSpPr>
            <p:cNvPr id="15396" name="Arc 84"/>
            <p:cNvSpPr>
              <a:spLocks/>
            </p:cNvSpPr>
            <p:nvPr/>
          </p:nvSpPr>
          <p:spPr bwMode="auto">
            <a:xfrm>
              <a:off x="3061" y="2908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97" name="Arc 85"/>
            <p:cNvSpPr>
              <a:spLocks/>
            </p:cNvSpPr>
            <p:nvPr/>
          </p:nvSpPr>
          <p:spPr bwMode="auto">
            <a:xfrm flipH="1">
              <a:off x="3016" y="2908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380" name="Line 86"/>
          <p:cNvSpPr>
            <a:spLocks noChangeShapeType="1"/>
          </p:cNvSpPr>
          <p:nvPr/>
        </p:nvSpPr>
        <p:spPr bwMode="auto">
          <a:xfrm>
            <a:off x="5137150" y="2203450"/>
            <a:ext cx="1809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1" name="Line 87"/>
          <p:cNvSpPr>
            <a:spLocks noChangeShapeType="1"/>
          </p:cNvSpPr>
          <p:nvPr/>
        </p:nvSpPr>
        <p:spPr bwMode="auto">
          <a:xfrm flipV="1">
            <a:off x="3805238" y="1663700"/>
            <a:ext cx="325437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82" name="Rectangle 88"/>
          <p:cNvSpPr>
            <a:spLocks noChangeArrowheads="1"/>
          </p:cNvSpPr>
          <p:nvPr/>
        </p:nvSpPr>
        <p:spPr bwMode="auto">
          <a:xfrm>
            <a:off x="3517900" y="1374775"/>
            <a:ext cx="287338" cy="576263"/>
          </a:xfrm>
          <a:prstGeom prst="rect">
            <a:avLst/>
          </a:prstGeom>
          <a:solidFill>
            <a:srgbClr val="FF66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3" name="Text Box 89"/>
          <p:cNvSpPr txBox="1">
            <a:spLocks noChangeArrowheads="1"/>
          </p:cNvSpPr>
          <p:nvPr/>
        </p:nvSpPr>
        <p:spPr bwMode="auto">
          <a:xfrm>
            <a:off x="3552825" y="1376363"/>
            <a:ext cx="252413" cy="549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000"/>
              <a:t>F</a:t>
            </a:r>
          </a:p>
          <a:p>
            <a:pPr algn="ctr"/>
            <a:r>
              <a:rPr lang="fr-FR" sz="1000"/>
              <a:t>G</a:t>
            </a:r>
          </a:p>
          <a:p>
            <a:pPr algn="ctr"/>
            <a:r>
              <a:rPr lang="fr-FR" sz="1000"/>
              <a:t>C</a:t>
            </a:r>
          </a:p>
        </p:txBody>
      </p:sp>
      <p:sp>
        <p:nvSpPr>
          <p:cNvPr id="15384" name="Oval 90"/>
          <p:cNvSpPr>
            <a:spLocks noChangeArrowheads="1"/>
          </p:cNvSpPr>
          <p:nvPr/>
        </p:nvSpPr>
        <p:spPr bwMode="auto">
          <a:xfrm>
            <a:off x="5029200" y="2168525"/>
            <a:ext cx="73025" cy="73025"/>
          </a:xfrm>
          <a:prstGeom prst="ellipse">
            <a:avLst/>
          </a:prstGeom>
          <a:solidFill>
            <a:srgbClr val="FF66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5" name="Line 91"/>
          <p:cNvSpPr>
            <a:spLocks noChangeShapeType="1"/>
          </p:cNvSpPr>
          <p:nvPr/>
        </p:nvSpPr>
        <p:spPr bwMode="auto">
          <a:xfrm>
            <a:off x="5065713" y="2239963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6" name="Line 92"/>
          <p:cNvSpPr>
            <a:spLocks noChangeShapeType="1"/>
          </p:cNvSpPr>
          <p:nvPr/>
        </p:nvSpPr>
        <p:spPr bwMode="auto">
          <a:xfrm flipH="1">
            <a:off x="3660775" y="2384425"/>
            <a:ext cx="14049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7" name="Line 93"/>
          <p:cNvSpPr>
            <a:spLocks noChangeShapeType="1"/>
          </p:cNvSpPr>
          <p:nvPr/>
        </p:nvSpPr>
        <p:spPr bwMode="auto">
          <a:xfrm flipV="1">
            <a:off x="3660775" y="1951038"/>
            <a:ext cx="0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8" name="Text Box 94"/>
          <p:cNvSpPr txBox="1">
            <a:spLocks noChangeArrowheads="1"/>
          </p:cNvSpPr>
          <p:nvPr/>
        </p:nvSpPr>
        <p:spPr bwMode="auto">
          <a:xfrm>
            <a:off x="4994275" y="1303338"/>
            <a:ext cx="4032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/>
              <a:t>CR</a:t>
            </a:r>
          </a:p>
        </p:txBody>
      </p:sp>
      <p:sp>
        <p:nvSpPr>
          <p:cNvPr id="15389" name="Line 95"/>
          <p:cNvSpPr>
            <a:spLocks noChangeShapeType="1"/>
          </p:cNvSpPr>
          <p:nvPr/>
        </p:nvSpPr>
        <p:spPr bwMode="auto">
          <a:xfrm>
            <a:off x="1692275" y="1663700"/>
            <a:ext cx="9255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0" name="Text Box 96"/>
          <p:cNvSpPr txBox="1">
            <a:spLocks noChangeArrowheads="1"/>
          </p:cNvSpPr>
          <p:nvPr/>
        </p:nvSpPr>
        <p:spPr bwMode="auto">
          <a:xfrm>
            <a:off x="2624138" y="1519238"/>
            <a:ext cx="425450" cy="284162"/>
          </a:xfrm>
          <a:prstGeom prst="rect">
            <a:avLst/>
          </a:prstGeom>
          <a:solidFill>
            <a:srgbClr val="FF66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200"/>
              <a:t>GW</a:t>
            </a:r>
          </a:p>
        </p:txBody>
      </p:sp>
      <p:sp>
        <p:nvSpPr>
          <p:cNvPr id="15391" name="Line 97"/>
          <p:cNvSpPr>
            <a:spLocks noChangeShapeType="1"/>
          </p:cNvSpPr>
          <p:nvPr/>
        </p:nvSpPr>
        <p:spPr bwMode="auto">
          <a:xfrm>
            <a:off x="3049588" y="1663700"/>
            <a:ext cx="468312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2" name="Text Box 98"/>
          <p:cNvSpPr txBox="1">
            <a:spLocks noChangeArrowheads="1"/>
          </p:cNvSpPr>
          <p:nvPr/>
        </p:nvSpPr>
        <p:spPr bwMode="auto">
          <a:xfrm>
            <a:off x="5065713" y="2203450"/>
            <a:ext cx="51435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200"/>
              <a:t>DCCT</a:t>
            </a:r>
          </a:p>
        </p:txBody>
      </p:sp>
      <p:sp>
        <p:nvSpPr>
          <p:cNvPr id="15393" name="Text Box 99"/>
          <p:cNvSpPr txBox="1">
            <a:spLocks noChangeArrowheads="1"/>
          </p:cNvSpPr>
          <p:nvPr/>
        </p:nvSpPr>
        <p:spPr bwMode="auto">
          <a:xfrm>
            <a:off x="3059113" y="1700213"/>
            <a:ext cx="40163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>
                <a:solidFill>
                  <a:srgbClr val="33CC33"/>
                </a:solidFill>
              </a:rPr>
              <a:t>FIP</a:t>
            </a:r>
          </a:p>
        </p:txBody>
      </p:sp>
      <p:sp>
        <p:nvSpPr>
          <p:cNvPr id="15394" name="Oval 100"/>
          <p:cNvSpPr>
            <a:spLocks noChangeArrowheads="1"/>
          </p:cNvSpPr>
          <p:nvPr/>
        </p:nvSpPr>
        <p:spPr bwMode="auto">
          <a:xfrm>
            <a:off x="900113" y="1484313"/>
            <a:ext cx="792162" cy="323850"/>
          </a:xfrm>
          <a:prstGeom prst="ellipse">
            <a:avLst/>
          </a:prstGeom>
          <a:solidFill>
            <a:srgbClr val="FF66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/>
              <a:t>CCC</a:t>
            </a:r>
          </a:p>
        </p:txBody>
      </p:sp>
      <p:sp>
        <p:nvSpPr>
          <p:cNvPr id="15395" name="Text Box 101"/>
          <p:cNvSpPr txBox="1">
            <a:spLocks noChangeArrowheads="1"/>
          </p:cNvSpPr>
          <p:nvPr/>
        </p:nvSpPr>
        <p:spPr bwMode="auto">
          <a:xfrm>
            <a:off x="1692275" y="1592263"/>
            <a:ext cx="811213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/>
              <a:t>Network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5C338F17-1EA8-4B35-9F2A-05FA00118874}" type="slidenum">
              <a:rPr lang="en-US" sz="1200"/>
              <a:pPr algn="r"/>
              <a:t>14</a:t>
            </a:fld>
            <a:endParaRPr lang="en-US" sz="1200"/>
          </a:p>
        </p:txBody>
      </p:sp>
      <p:sp>
        <p:nvSpPr>
          <p:cNvPr id="16387" name="Rectangle 6"/>
          <p:cNvSpPr txBox="1">
            <a:spLocks noGrp="1" noChangeArrowheads="1"/>
          </p:cNvSpPr>
          <p:nvPr/>
        </p:nvSpPr>
        <p:spPr bwMode="auto">
          <a:xfrm rot="-5400000">
            <a:off x="-1876425" y="4692650"/>
            <a:ext cx="40322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 i="1"/>
              <a:t>Risks due to UPS malfunctioning, H. Thiesen, Chamonix 2009</a:t>
            </a:r>
          </a:p>
        </p:txBody>
      </p:sp>
      <p:sp>
        <p:nvSpPr>
          <p:cNvPr id="16388" name="Rectangle 2"/>
          <p:cNvSpPr>
            <a:spLocks noChangeArrowheads="1"/>
          </p:cNvSpPr>
          <p:nvPr/>
        </p:nvSpPr>
        <p:spPr bwMode="auto">
          <a:xfrm>
            <a:off x="1582738" y="71438"/>
            <a:ext cx="7165975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sz="2000">
                <a:solidFill>
                  <a:schemeClr val="tx2"/>
                </a:solidFill>
                <a:latin typeface="Verdana" pitchFamily="34" charset="0"/>
              </a:rPr>
              <a:t>Impact on PC (2)</a:t>
            </a:r>
          </a:p>
        </p:txBody>
      </p:sp>
      <p:sp>
        <p:nvSpPr>
          <p:cNvPr id="16389" name="Oval 5"/>
          <p:cNvSpPr>
            <a:spLocks noChangeArrowheads="1"/>
          </p:cNvSpPr>
          <p:nvPr/>
        </p:nvSpPr>
        <p:spPr bwMode="auto">
          <a:xfrm>
            <a:off x="4129088" y="1484313"/>
            <a:ext cx="360362" cy="36036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>
            <a:off x="4310063" y="1123950"/>
            <a:ext cx="0" cy="3603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 flipV="1">
            <a:off x="4310063" y="1484313"/>
            <a:ext cx="0" cy="3603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4310063" y="1844675"/>
            <a:ext cx="0" cy="3603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>
            <a:off x="4310063" y="2203450"/>
            <a:ext cx="6842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3913188" y="1231900"/>
            <a:ext cx="371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/>
              <a:t>PC</a:t>
            </a:r>
          </a:p>
        </p:txBody>
      </p:sp>
      <p:grpSp>
        <p:nvGrpSpPr>
          <p:cNvPr id="16395" name="Group 11"/>
          <p:cNvGrpSpPr>
            <a:grpSpLocks/>
          </p:cNvGrpSpPr>
          <p:nvPr/>
        </p:nvGrpSpPr>
        <p:grpSpPr bwMode="auto">
          <a:xfrm rot="-5400000">
            <a:off x="4526756" y="1302545"/>
            <a:ext cx="574675" cy="360362"/>
            <a:chOff x="1202" y="2024"/>
            <a:chExt cx="362" cy="227"/>
          </a:xfrm>
        </p:grpSpPr>
        <p:grpSp>
          <p:nvGrpSpPr>
            <p:cNvPr id="16422" name="Group 12"/>
            <p:cNvGrpSpPr>
              <a:grpSpLocks/>
            </p:cNvGrpSpPr>
            <p:nvPr/>
          </p:nvGrpSpPr>
          <p:grpSpPr bwMode="auto">
            <a:xfrm>
              <a:off x="1293" y="2024"/>
              <a:ext cx="181" cy="91"/>
              <a:chOff x="1293" y="1593"/>
              <a:chExt cx="181" cy="91"/>
            </a:xfrm>
          </p:grpSpPr>
          <p:sp>
            <p:nvSpPr>
              <p:cNvPr id="16433" name="Line 13"/>
              <p:cNvSpPr>
                <a:spLocks noChangeShapeType="1"/>
              </p:cNvSpPr>
              <p:nvPr/>
            </p:nvSpPr>
            <p:spPr bwMode="auto">
              <a:xfrm>
                <a:off x="1429" y="1593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34" name="AutoShape 14"/>
              <p:cNvSpPr>
                <a:spLocks noChangeArrowheads="1"/>
              </p:cNvSpPr>
              <p:nvPr/>
            </p:nvSpPr>
            <p:spPr bwMode="auto">
              <a:xfrm rot="5400000">
                <a:off x="1338" y="1593"/>
                <a:ext cx="91" cy="91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35" name="Line 15"/>
              <p:cNvSpPr>
                <a:spLocks noChangeShapeType="1"/>
              </p:cNvSpPr>
              <p:nvPr/>
            </p:nvSpPr>
            <p:spPr bwMode="auto">
              <a:xfrm>
                <a:off x="1293" y="1638"/>
                <a:ext cx="18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36" name="Line 16"/>
              <p:cNvSpPr>
                <a:spLocks noChangeShapeType="1"/>
              </p:cNvSpPr>
              <p:nvPr/>
            </p:nvSpPr>
            <p:spPr bwMode="auto">
              <a:xfrm flipV="1">
                <a:off x="1429" y="1616"/>
                <a:ext cx="22" cy="2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37" name="Line 17"/>
              <p:cNvSpPr>
                <a:spLocks noChangeShapeType="1"/>
              </p:cNvSpPr>
              <p:nvPr/>
            </p:nvSpPr>
            <p:spPr bwMode="auto">
              <a:xfrm>
                <a:off x="1451" y="1593"/>
                <a:ext cx="0" cy="2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6423" name="Group 18"/>
            <p:cNvGrpSpPr>
              <a:grpSpLocks/>
            </p:cNvGrpSpPr>
            <p:nvPr/>
          </p:nvGrpSpPr>
          <p:grpSpPr bwMode="auto">
            <a:xfrm flipH="1" flipV="1">
              <a:off x="1292" y="2160"/>
              <a:ext cx="181" cy="91"/>
              <a:chOff x="1293" y="1593"/>
              <a:chExt cx="181" cy="91"/>
            </a:xfrm>
          </p:grpSpPr>
          <p:sp>
            <p:nvSpPr>
              <p:cNvPr id="16428" name="Line 19"/>
              <p:cNvSpPr>
                <a:spLocks noChangeShapeType="1"/>
              </p:cNvSpPr>
              <p:nvPr/>
            </p:nvSpPr>
            <p:spPr bwMode="auto">
              <a:xfrm>
                <a:off x="1429" y="1593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29" name="AutoShape 20"/>
              <p:cNvSpPr>
                <a:spLocks noChangeArrowheads="1"/>
              </p:cNvSpPr>
              <p:nvPr/>
            </p:nvSpPr>
            <p:spPr bwMode="auto">
              <a:xfrm rot="5400000">
                <a:off x="1338" y="1593"/>
                <a:ext cx="91" cy="91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30" name="Line 21"/>
              <p:cNvSpPr>
                <a:spLocks noChangeShapeType="1"/>
              </p:cNvSpPr>
              <p:nvPr/>
            </p:nvSpPr>
            <p:spPr bwMode="auto">
              <a:xfrm>
                <a:off x="1293" y="1638"/>
                <a:ext cx="18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31" name="Line 22"/>
              <p:cNvSpPr>
                <a:spLocks noChangeShapeType="1"/>
              </p:cNvSpPr>
              <p:nvPr/>
            </p:nvSpPr>
            <p:spPr bwMode="auto">
              <a:xfrm flipV="1">
                <a:off x="1429" y="1616"/>
                <a:ext cx="22" cy="2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32" name="Line 23"/>
              <p:cNvSpPr>
                <a:spLocks noChangeShapeType="1"/>
              </p:cNvSpPr>
              <p:nvPr/>
            </p:nvSpPr>
            <p:spPr bwMode="auto">
              <a:xfrm>
                <a:off x="1451" y="1593"/>
                <a:ext cx="0" cy="2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6424" name="Line 24"/>
            <p:cNvSpPr>
              <a:spLocks noChangeShapeType="1"/>
            </p:cNvSpPr>
            <p:nvPr/>
          </p:nvSpPr>
          <p:spPr bwMode="auto">
            <a:xfrm>
              <a:off x="1292" y="2069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5" name="Line 25"/>
            <p:cNvSpPr>
              <a:spLocks noChangeShapeType="1"/>
            </p:cNvSpPr>
            <p:nvPr/>
          </p:nvSpPr>
          <p:spPr bwMode="auto">
            <a:xfrm>
              <a:off x="1474" y="2069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6" name="Line 26"/>
            <p:cNvSpPr>
              <a:spLocks noChangeShapeType="1"/>
            </p:cNvSpPr>
            <p:nvPr/>
          </p:nvSpPr>
          <p:spPr bwMode="auto">
            <a:xfrm>
              <a:off x="1474" y="2137"/>
              <a:ext cx="9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7" name="Line 27"/>
            <p:cNvSpPr>
              <a:spLocks noChangeShapeType="1"/>
            </p:cNvSpPr>
            <p:nvPr/>
          </p:nvSpPr>
          <p:spPr bwMode="auto">
            <a:xfrm>
              <a:off x="1202" y="2137"/>
              <a:ext cx="9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396" name="Rectangle 28"/>
          <p:cNvSpPr>
            <a:spLocks noChangeArrowheads="1"/>
          </p:cNvSpPr>
          <p:nvPr/>
        </p:nvSpPr>
        <p:spPr bwMode="auto">
          <a:xfrm>
            <a:off x="4778375" y="1771650"/>
            <a:ext cx="71438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7" name="Line 29"/>
          <p:cNvSpPr>
            <a:spLocks noChangeShapeType="1"/>
          </p:cNvSpPr>
          <p:nvPr/>
        </p:nvSpPr>
        <p:spPr bwMode="auto">
          <a:xfrm flipH="1">
            <a:off x="4813300" y="1987550"/>
            <a:ext cx="158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8" name="Line 30"/>
          <p:cNvSpPr>
            <a:spLocks noChangeShapeType="1"/>
          </p:cNvSpPr>
          <p:nvPr/>
        </p:nvSpPr>
        <p:spPr bwMode="auto">
          <a:xfrm flipH="1">
            <a:off x="4813300" y="1123950"/>
            <a:ext cx="0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9" name="Line 31"/>
          <p:cNvSpPr>
            <a:spLocks noChangeShapeType="1"/>
          </p:cNvSpPr>
          <p:nvPr/>
        </p:nvSpPr>
        <p:spPr bwMode="auto">
          <a:xfrm>
            <a:off x="4310063" y="1123950"/>
            <a:ext cx="1793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0" name="Line 32"/>
          <p:cNvSpPr>
            <a:spLocks noChangeShapeType="1"/>
          </p:cNvSpPr>
          <p:nvPr/>
        </p:nvSpPr>
        <p:spPr bwMode="auto">
          <a:xfrm>
            <a:off x="4452938" y="1052513"/>
            <a:ext cx="179387" cy="714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1" name="Line 33"/>
          <p:cNvSpPr>
            <a:spLocks noChangeShapeType="1"/>
          </p:cNvSpPr>
          <p:nvPr/>
        </p:nvSpPr>
        <p:spPr bwMode="auto">
          <a:xfrm>
            <a:off x="4597400" y="1123950"/>
            <a:ext cx="720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6402" name="Group 34"/>
          <p:cNvGrpSpPr>
            <a:grpSpLocks/>
          </p:cNvGrpSpPr>
          <p:nvPr/>
        </p:nvGrpSpPr>
        <p:grpSpPr bwMode="auto">
          <a:xfrm>
            <a:off x="4994275" y="2132013"/>
            <a:ext cx="144463" cy="73025"/>
            <a:chOff x="3016" y="2908"/>
            <a:chExt cx="91" cy="46"/>
          </a:xfrm>
        </p:grpSpPr>
        <p:sp>
          <p:nvSpPr>
            <p:cNvPr id="16420" name="Arc 35"/>
            <p:cNvSpPr>
              <a:spLocks/>
            </p:cNvSpPr>
            <p:nvPr/>
          </p:nvSpPr>
          <p:spPr bwMode="auto">
            <a:xfrm>
              <a:off x="3061" y="2908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1" name="Arc 36"/>
            <p:cNvSpPr>
              <a:spLocks/>
            </p:cNvSpPr>
            <p:nvPr/>
          </p:nvSpPr>
          <p:spPr bwMode="auto">
            <a:xfrm flipH="1">
              <a:off x="3016" y="2908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403" name="Line 37"/>
          <p:cNvSpPr>
            <a:spLocks noChangeShapeType="1"/>
          </p:cNvSpPr>
          <p:nvPr/>
        </p:nvSpPr>
        <p:spPr bwMode="auto">
          <a:xfrm>
            <a:off x="5137150" y="2203450"/>
            <a:ext cx="1809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04" name="Line 38"/>
          <p:cNvSpPr>
            <a:spLocks noChangeShapeType="1"/>
          </p:cNvSpPr>
          <p:nvPr/>
        </p:nvSpPr>
        <p:spPr bwMode="auto">
          <a:xfrm flipV="1">
            <a:off x="3805238" y="1663700"/>
            <a:ext cx="325437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405" name="Rectangle 39"/>
          <p:cNvSpPr>
            <a:spLocks noChangeArrowheads="1"/>
          </p:cNvSpPr>
          <p:nvPr/>
        </p:nvSpPr>
        <p:spPr bwMode="auto">
          <a:xfrm>
            <a:off x="3517900" y="1374775"/>
            <a:ext cx="287338" cy="576263"/>
          </a:xfrm>
          <a:prstGeom prst="rect">
            <a:avLst/>
          </a:prstGeom>
          <a:solidFill>
            <a:srgbClr val="FF66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6" name="Text Box 40"/>
          <p:cNvSpPr txBox="1">
            <a:spLocks noChangeArrowheads="1"/>
          </p:cNvSpPr>
          <p:nvPr/>
        </p:nvSpPr>
        <p:spPr bwMode="auto">
          <a:xfrm>
            <a:off x="3552825" y="1376363"/>
            <a:ext cx="252413" cy="549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000"/>
              <a:t>F</a:t>
            </a:r>
          </a:p>
          <a:p>
            <a:pPr algn="ctr"/>
            <a:r>
              <a:rPr lang="fr-FR" sz="1000"/>
              <a:t>G</a:t>
            </a:r>
          </a:p>
          <a:p>
            <a:pPr algn="ctr"/>
            <a:r>
              <a:rPr lang="fr-FR" sz="1000"/>
              <a:t>C</a:t>
            </a:r>
          </a:p>
        </p:txBody>
      </p:sp>
      <p:sp>
        <p:nvSpPr>
          <p:cNvPr id="16407" name="Oval 41"/>
          <p:cNvSpPr>
            <a:spLocks noChangeArrowheads="1"/>
          </p:cNvSpPr>
          <p:nvPr/>
        </p:nvSpPr>
        <p:spPr bwMode="auto">
          <a:xfrm>
            <a:off x="5029200" y="2168525"/>
            <a:ext cx="73025" cy="73025"/>
          </a:xfrm>
          <a:prstGeom prst="ellipse">
            <a:avLst/>
          </a:prstGeom>
          <a:solidFill>
            <a:srgbClr val="FF66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8" name="Line 42"/>
          <p:cNvSpPr>
            <a:spLocks noChangeShapeType="1"/>
          </p:cNvSpPr>
          <p:nvPr/>
        </p:nvSpPr>
        <p:spPr bwMode="auto">
          <a:xfrm>
            <a:off x="5065713" y="2239963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9" name="Line 43"/>
          <p:cNvSpPr>
            <a:spLocks noChangeShapeType="1"/>
          </p:cNvSpPr>
          <p:nvPr/>
        </p:nvSpPr>
        <p:spPr bwMode="auto">
          <a:xfrm flipH="1">
            <a:off x="3660775" y="2384425"/>
            <a:ext cx="14049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10" name="Line 44"/>
          <p:cNvSpPr>
            <a:spLocks noChangeShapeType="1"/>
          </p:cNvSpPr>
          <p:nvPr/>
        </p:nvSpPr>
        <p:spPr bwMode="auto">
          <a:xfrm flipV="1">
            <a:off x="3660775" y="1951038"/>
            <a:ext cx="0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11" name="Text Box 45"/>
          <p:cNvSpPr txBox="1">
            <a:spLocks noChangeArrowheads="1"/>
          </p:cNvSpPr>
          <p:nvPr/>
        </p:nvSpPr>
        <p:spPr bwMode="auto">
          <a:xfrm>
            <a:off x="4994275" y="1303338"/>
            <a:ext cx="4032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600"/>
              <a:t>CR</a:t>
            </a:r>
          </a:p>
        </p:txBody>
      </p:sp>
      <p:sp>
        <p:nvSpPr>
          <p:cNvPr id="16412" name="Line 46"/>
          <p:cNvSpPr>
            <a:spLocks noChangeShapeType="1"/>
          </p:cNvSpPr>
          <p:nvPr/>
        </p:nvSpPr>
        <p:spPr bwMode="auto">
          <a:xfrm>
            <a:off x="1692275" y="1663700"/>
            <a:ext cx="9255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13" name="Text Box 47"/>
          <p:cNvSpPr txBox="1">
            <a:spLocks noChangeArrowheads="1"/>
          </p:cNvSpPr>
          <p:nvPr/>
        </p:nvSpPr>
        <p:spPr bwMode="auto">
          <a:xfrm>
            <a:off x="2624138" y="1519238"/>
            <a:ext cx="425450" cy="284162"/>
          </a:xfrm>
          <a:prstGeom prst="rect">
            <a:avLst/>
          </a:prstGeom>
          <a:solidFill>
            <a:srgbClr val="FF66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200"/>
              <a:t>GW</a:t>
            </a:r>
          </a:p>
        </p:txBody>
      </p:sp>
      <p:sp>
        <p:nvSpPr>
          <p:cNvPr id="16414" name="Line 48"/>
          <p:cNvSpPr>
            <a:spLocks noChangeShapeType="1"/>
          </p:cNvSpPr>
          <p:nvPr/>
        </p:nvSpPr>
        <p:spPr bwMode="auto">
          <a:xfrm>
            <a:off x="3049588" y="1663700"/>
            <a:ext cx="468312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15" name="Text Box 49"/>
          <p:cNvSpPr txBox="1">
            <a:spLocks noChangeArrowheads="1"/>
          </p:cNvSpPr>
          <p:nvPr/>
        </p:nvSpPr>
        <p:spPr bwMode="auto">
          <a:xfrm>
            <a:off x="5065713" y="2203450"/>
            <a:ext cx="51435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200"/>
              <a:t>DCCT</a:t>
            </a:r>
          </a:p>
        </p:txBody>
      </p:sp>
      <p:sp>
        <p:nvSpPr>
          <p:cNvPr id="16416" name="Text Box 50"/>
          <p:cNvSpPr txBox="1">
            <a:spLocks noChangeArrowheads="1"/>
          </p:cNvSpPr>
          <p:nvPr/>
        </p:nvSpPr>
        <p:spPr bwMode="auto">
          <a:xfrm>
            <a:off x="3059113" y="1700213"/>
            <a:ext cx="40163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>
                <a:solidFill>
                  <a:srgbClr val="33CC33"/>
                </a:solidFill>
              </a:rPr>
              <a:t>FIP</a:t>
            </a:r>
          </a:p>
        </p:txBody>
      </p:sp>
      <p:sp>
        <p:nvSpPr>
          <p:cNvPr id="16417" name="Oval 51"/>
          <p:cNvSpPr>
            <a:spLocks noChangeArrowheads="1"/>
          </p:cNvSpPr>
          <p:nvPr/>
        </p:nvSpPr>
        <p:spPr bwMode="auto">
          <a:xfrm>
            <a:off x="900113" y="1484313"/>
            <a:ext cx="792162" cy="323850"/>
          </a:xfrm>
          <a:prstGeom prst="ellipse">
            <a:avLst/>
          </a:prstGeom>
          <a:solidFill>
            <a:srgbClr val="FF66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/>
              <a:t>CCC</a:t>
            </a:r>
          </a:p>
        </p:txBody>
      </p:sp>
      <p:sp>
        <p:nvSpPr>
          <p:cNvPr id="16418" name="Text Box 52"/>
          <p:cNvSpPr txBox="1">
            <a:spLocks noChangeArrowheads="1"/>
          </p:cNvSpPr>
          <p:nvPr/>
        </p:nvSpPr>
        <p:spPr bwMode="auto">
          <a:xfrm>
            <a:off x="1692275" y="1592263"/>
            <a:ext cx="811213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/>
              <a:t>Network</a:t>
            </a:r>
          </a:p>
        </p:txBody>
      </p:sp>
      <p:sp>
        <p:nvSpPr>
          <p:cNvPr id="16419" name="Rectangle 60"/>
          <p:cNvSpPr>
            <a:spLocks noChangeArrowheads="1"/>
          </p:cNvSpPr>
          <p:nvPr/>
        </p:nvSpPr>
        <p:spPr bwMode="auto">
          <a:xfrm>
            <a:off x="719138" y="2528888"/>
            <a:ext cx="8101012" cy="385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 dirty="0"/>
              <a:t>Loss of FGC and DCCT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The power converter switches off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The CR fires (not need power)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>
                <a:solidFill>
                  <a:srgbClr val="FF6600"/>
                </a:solidFill>
              </a:rPr>
              <a:t>PC PM data is lost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The quench loop does not open (except if water failure)</a:t>
            </a:r>
          </a:p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 dirty="0"/>
              <a:t>Loss of GW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After 10mn, all power converters connected on this GW switch off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Their CR fire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PC PM data is stored inside FGCs</a:t>
            </a:r>
          </a:p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 dirty="0"/>
              <a:t>Loss of Computing Network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>
                <a:solidFill>
                  <a:srgbClr val="FF6600"/>
                </a:solidFill>
              </a:rPr>
              <a:t>The control of the PC is </a:t>
            </a:r>
            <a:r>
              <a:rPr lang="en-US" dirty="0" smtClean="0">
                <a:solidFill>
                  <a:srgbClr val="FF6600"/>
                </a:solidFill>
              </a:rPr>
              <a:t>lost </a:t>
            </a:r>
            <a:r>
              <a:rPr lang="en-US" dirty="0" smtClean="0"/>
              <a:t>(Only </a:t>
            </a:r>
            <a:r>
              <a:rPr lang="en-US" dirty="0"/>
              <a:t>PC with PIC can be switched </a:t>
            </a:r>
            <a:r>
              <a:rPr lang="en-US" dirty="0" smtClean="0"/>
              <a:t>off).</a:t>
            </a:r>
            <a:endParaRPr lang="en-US" dirty="0"/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>
                <a:solidFill>
                  <a:srgbClr val="FF6600"/>
                </a:solidFill>
              </a:rPr>
              <a:t>The 60A PCs can not be switched off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660951EE-B15A-41B6-B21C-9A859079697E}" type="slidenum">
              <a:rPr lang="en-US" sz="1200"/>
              <a:pPr algn="r"/>
              <a:t>15</a:t>
            </a:fld>
            <a:endParaRPr lang="en-US" sz="1200"/>
          </a:p>
        </p:txBody>
      </p:sp>
      <p:sp>
        <p:nvSpPr>
          <p:cNvPr id="17411" name="Rectangle 6"/>
          <p:cNvSpPr txBox="1">
            <a:spLocks noGrp="1" noChangeArrowheads="1"/>
          </p:cNvSpPr>
          <p:nvPr/>
        </p:nvSpPr>
        <p:spPr bwMode="auto">
          <a:xfrm rot="-5400000">
            <a:off x="-1876425" y="4692650"/>
            <a:ext cx="40322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 i="1"/>
              <a:t>Risks due to UPS malfunctioning, H. Thiesen, Chamonix 2009</a:t>
            </a:r>
          </a:p>
        </p:txBody>
      </p:sp>
      <p:sp>
        <p:nvSpPr>
          <p:cNvPr id="17412" name="Rectangle 2"/>
          <p:cNvSpPr>
            <a:spLocks noChangeArrowheads="1"/>
          </p:cNvSpPr>
          <p:nvPr/>
        </p:nvSpPr>
        <p:spPr bwMode="auto">
          <a:xfrm>
            <a:off x="1582738" y="71438"/>
            <a:ext cx="7165975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sz="2000">
                <a:solidFill>
                  <a:schemeClr val="tx2"/>
                </a:solidFill>
                <a:latin typeface="Verdana" pitchFamily="34" charset="0"/>
              </a:rPr>
              <a:t>Impact on EE system</a:t>
            </a:r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 flipV="1">
            <a:off x="3805238" y="1663700"/>
            <a:ext cx="325437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3517900" y="1374775"/>
            <a:ext cx="287338" cy="576263"/>
          </a:xfrm>
          <a:prstGeom prst="rect">
            <a:avLst/>
          </a:prstGeom>
          <a:solidFill>
            <a:srgbClr val="FF66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3552825" y="1449388"/>
            <a:ext cx="25241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000"/>
              <a:t>EN</a:t>
            </a:r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2339975" y="1665288"/>
            <a:ext cx="1187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Oval 9"/>
          <p:cNvSpPr>
            <a:spLocks noChangeArrowheads="1"/>
          </p:cNvSpPr>
          <p:nvPr/>
        </p:nvSpPr>
        <p:spPr bwMode="auto">
          <a:xfrm>
            <a:off x="1547813" y="1503363"/>
            <a:ext cx="792162" cy="323850"/>
          </a:xfrm>
          <a:prstGeom prst="ellipse">
            <a:avLst/>
          </a:prstGeom>
          <a:solidFill>
            <a:srgbClr val="FF66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/>
              <a:t>CCC</a:t>
            </a: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2519363" y="1611313"/>
            <a:ext cx="811212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/>
              <a:t>Network</a:t>
            </a:r>
          </a:p>
        </p:txBody>
      </p:sp>
      <p:grpSp>
        <p:nvGrpSpPr>
          <p:cNvPr id="17419" name="Group 11"/>
          <p:cNvGrpSpPr>
            <a:grpSpLocks/>
          </p:cNvGrpSpPr>
          <p:nvPr/>
        </p:nvGrpSpPr>
        <p:grpSpPr bwMode="auto">
          <a:xfrm>
            <a:off x="4248150" y="1484313"/>
            <a:ext cx="863600" cy="323850"/>
            <a:chOff x="2154" y="2115"/>
            <a:chExt cx="544" cy="204"/>
          </a:xfrm>
        </p:grpSpPr>
        <p:sp>
          <p:nvSpPr>
            <p:cNvPr id="17425" name="Line 12"/>
            <p:cNvSpPr>
              <a:spLocks noChangeShapeType="1"/>
            </p:cNvSpPr>
            <p:nvPr/>
          </p:nvSpPr>
          <p:spPr bwMode="auto">
            <a:xfrm>
              <a:off x="2154" y="2273"/>
              <a:ext cx="1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26" name="Line 13"/>
            <p:cNvSpPr>
              <a:spLocks noChangeShapeType="1"/>
            </p:cNvSpPr>
            <p:nvPr/>
          </p:nvSpPr>
          <p:spPr bwMode="auto">
            <a:xfrm flipH="1" flipV="1">
              <a:off x="2336" y="2228"/>
              <a:ext cx="45" cy="9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27" name="Line 14"/>
            <p:cNvSpPr>
              <a:spLocks noChangeShapeType="1"/>
            </p:cNvSpPr>
            <p:nvPr/>
          </p:nvSpPr>
          <p:spPr bwMode="auto">
            <a:xfrm flipV="1">
              <a:off x="2290" y="2228"/>
              <a:ext cx="46" cy="4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28" name="Line 15"/>
            <p:cNvSpPr>
              <a:spLocks noChangeShapeType="1"/>
            </p:cNvSpPr>
            <p:nvPr/>
          </p:nvSpPr>
          <p:spPr bwMode="auto">
            <a:xfrm flipV="1">
              <a:off x="2381" y="2228"/>
              <a:ext cx="45" cy="9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29" name="Line 16"/>
            <p:cNvSpPr>
              <a:spLocks noChangeShapeType="1"/>
            </p:cNvSpPr>
            <p:nvPr/>
          </p:nvSpPr>
          <p:spPr bwMode="auto">
            <a:xfrm flipH="1" flipV="1">
              <a:off x="2426" y="2228"/>
              <a:ext cx="45" cy="9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30" name="Line 17"/>
            <p:cNvSpPr>
              <a:spLocks noChangeShapeType="1"/>
            </p:cNvSpPr>
            <p:nvPr/>
          </p:nvSpPr>
          <p:spPr bwMode="auto">
            <a:xfrm flipV="1">
              <a:off x="2472" y="2228"/>
              <a:ext cx="45" cy="9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31" name="Line 18"/>
            <p:cNvSpPr>
              <a:spLocks noChangeShapeType="1"/>
            </p:cNvSpPr>
            <p:nvPr/>
          </p:nvSpPr>
          <p:spPr bwMode="auto">
            <a:xfrm flipH="1" flipV="1">
              <a:off x="2517" y="2228"/>
              <a:ext cx="46" cy="4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32" name="Line 19"/>
            <p:cNvSpPr>
              <a:spLocks noChangeShapeType="1"/>
            </p:cNvSpPr>
            <p:nvPr/>
          </p:nvSpPr>
          <p:spPr bwMode="auto">
            <a:xfrm>
              <a:off x="2562" y="2273"/>
              <a:ext cx="1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33" name="Line 20"/>
            <p:cNvSpPr>
              <a:spLocks noChangeShapeType="1"/>
            </p:cNvSpPr>
            <p:nvPr/>
          </p:nvSpPr>
          <p:spPr bwMode="auto">
            <a:xfrm flipV="1">
              <a:off x="2222" y="2160"/>
              <a:ext cx="0" cy="1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34" name="Line 21"/>
            <p:cNvSpPr>
              <a:spLocks noChangeShapeType="1"/>
            </p:cNvSpPr>
            <p:nvPr/>
          </p:nvSpPr>
          <p:spPr bwMode="auto">
            <a:xfrm flipV="1">
              <a:off x="2631" y="2160"/>
              <a:ext cx="0" cy="1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35" name="Line 22"/>
            <p:cNvSpPr>
              <a:spLocks noChangeShapeType="1"/>
            </p:cNvSpPr>
            <p:nvPr/>
          </p:nvSpPr>
          <p:spPr bwMode="auto">
            <a:xfrm>
              <a:off x="2222" y="2160"/>
              <a:ext cx="1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36" name="Line 23"/>
            <p:cNvSpPr>
              <a:spLocks noChangeShapeType="1"/>
            </p:cNvSpPr>
            <p:nvPr/>
          </p:nvSpPr>
          <p:spPr bwMode="auto">
            <a:xfrm>
              <a:off x="2495" y="2160"/>
              <a:ext cx="1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37" name="Line 24"/>
            <p:cNvSpPr>
              <a:spLocks noChangeShapeType="1"/>
            </p:cNvSpPr>
            <p:nvPr/>
          </p:nvSpPr>
          <p:spPr bwMode="auto">
            <a:xfrm flipV="1">
              <a:off x="2358" y="2115"/>
              <a:ext cx="136" cy="4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420" name="Rectangle 60"/>
          <p:cNvSpPr>
            <a:spLocks noChangeArrowheads="1"/>
          </p:cNvSpPr>
          <p:nvPr/>
        </p:nvSpPr>
        <p:spPr bwMode="auto">
          <a:xfrm>
            <a:off x="719138" y="2528888"/>
            <a:ext cx="6972300" cy="270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 dirty="0"/>
              <a:t>Loss of EE system Electronic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The Energy Extraction Switch opens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The Quench Loop opens</a:t>
            </a:r>
          </a:p>
          <a:p>
            <a:pPr marL="1185863" lvl="2" indent="-266700" eaLnBrk="0" hangingPunct="0">
              <a:buClr>
                <a:schemeClr val="accent2"/>
              </a:buClr>
              <a:buFont typeface="Wingdings" pitchFamily="2" charset="2"/>
              <a:buChar char="v"/>
            </a:pPr>
            <a:r>
              <a:rPr lang="en-US" dirty="0"/>
              <a:t>The power converter switches off and its CR fires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>
                <a:solidFill>
                  <a:srgbClr val="FF6600"/>
                </a:solidFill>
              </a:rPr>
              <a:t>The EE system PM data is lost</a:t>
            </a:r>
          </a:p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 dirty="0"/>
              <a:t>Loss of communication with the CCC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Nothing happens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The EE system remains fully operational</a:t>
            </a:r>
            <a:endParaRPr lang="en-US" sz="2000" dirty="0"/>
          </a:p>
        </p:txBody>
      </p:sp>
      <p:grpSp>
        <p:nvGrpSpPr>
          <p:cNvPr id="17421" name="Group 26"/>
          <p:cNvGrpSpPr>
            <a:grpSpLocks/>
          </p:cNvGrpSpPr>
          <p:nvPr/>
        </p:nvGrpSpPr>
        <p:grpSpPr bwMode="auto">
          <a:xfrm>
            <a:off x="3492500" y="2095500"/>
            <a:ext cx="323850" cy="73025"/>
            <a:chOff x="2517" y="2999"/>
            <a:chExt cx="204" cy="46"/>
          </a:xfrm>
        </p:grpSpPr>
        <p:sp>
          <p:nvSpPr>
            <p:cNvPr id="17422" name="Line 27"/>
            <p:cNvSpPr>
              <a:spLocks noChangeShapeType="1"/>
            </p:cNvSpPr>
            <p:nvPr/>
          </p:nvSpPr>
          <p:spPr bwMode="auto">
            <a:xfrm flipV="1">
              <a:off x="2585" y="2999"/>
              <a:ext cx="91" cy="46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3" name="Line 28"/>
            <p:cNvSpPr>
              <a:spLocks noChangeShapeType="1"/>
            </p:cNvSpPr>
            <p:nvPr/>
          </p:nvSpPr>
          <p:spPr bwMode="auto">
            <a:xfrm>
              <a:off x="2653" y="3045"/>
              <a:ext cx="6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4" name="Line 29"/>
            <p:cNvSpPr>
              <a:spLocks noChangeShapeType="1"/>
            </p:cNvSpPr>
            <p:nvPr/>
          </p:nvSpPr>
          <p:spPr bwMode="auto">
            <a:xfrm>
              <a:off x="2517" y="3045"/>
              <a:ext cx="6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Line 90"/>
          <p:cNvSpPr>
            <a:spLocks noChangeShapeType="1"/>
          </p:cNvSpPr>
          <p:nvPr/>
        </p:nvSpPr>
        <p:spPr bwMode="auto">
          <a:xfrm>
            <a:off x="4606925" y="1376363"/>
            <a:ext cx="0" cy="5048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5" name="Rectangle 7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6F96D9AD-3CFC-4194-AC0B-BF1FDD75B38C}" type="slidenum">
              <a:rPr lang="en-US" sz="1200"/>
              <a:pPr algn="r"/>
              <a:t>16</a:t>
            </a:fld>
            <a:endParaRPr lang="en-US" sz="1200"/>
          </a:p>
        </p:txBody>
      </p:sp>
      <p:sp>
        <p:nvSpPr>
          <p:cNvPr id="18436" name="Rectangle 6"/>
          <p:cNvSpPr txBox="1">
            <a:spLocks noGrp="1" noChangeArrowheads="1"/>
          </p:cNvSpPr>
          <p:nvPr/>
        </p:nvSpPr>
        <p:spPr bwMode="auto">
          <a:xfrm rot="-5400000">
            <a:off x="-1876425" y="4692650"/>
            <a:ext cx="40322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 i="1"/>
              <a:t>Risks due to UPS malfunctioning, H. Thiesen, Chamonix 2009</a:t>
            </a:r>
          </a:p>
        </p:txBody>
      </p:sp>
      <p:sp>
        <p:nvSpPr>
          <p:cNvPr id="18437" name="Rectangle 2"/>
          <p:cNvSpPr>
            <a:spLocks noChangeArrowheads="1"/>
          </p:cNvSpPr>
          <p:nvPr/>
        </p:nvSpPr>
        <p:spPr bwMode="auto">
          <a:xfrm>
            <a:off x="1582738" y="71438"/>
            <a:ext cx="7165975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sz="2000">
                <a:solidFill>
                  <a:schemeClr val="tx2"/>
                </a:solidFill>
                <a:latin typeface="Verdana" pitchFamily="34" charset="0"/>
              </a:rPr>
              <a:t>Impact on CLPS system</a:t>
            </a:r>
          </a:p>
        </p:txBody>
      </p:sp>
      <p:sp>
        <p:nvSpPr>
          <p:cNvPr id="18438" name="Rectangle 60"/>
          <p:cNvSpPr>
            <a:spLocks noChangeArrowheads="1"/>
          </p:cNvSpPr>
          <p:nvPr/>
        </p:nvSpPr>
        <p:spPr bwMode="auto">
          <a:xfrm>
            <a:off x="719138" y="2528888"/>
            <a:ext cx="6972300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 dirty="0"/>
              <a:t>Loss of CLPS Electronic</a:t>
            </a:r>
            <a:endParaRPr lang="en-US" dirty="0"/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The Quench loop opens</a:t>
            </a:r>
          </a:p>
          <a:p>
            <a:pPr marL="1185863" lvl="2" indent="-266700" eaLnBrk="0" hangingPunct="0">
              <a:buClr>
                <a:schemeClr val="accent2"/>
              </a:buClr>
              <a:buFont typeface="Wingdings" pitchFamily="2" charset="2"/>
              <a:buChar char="v"/>
            </a:pPr>
            <a:r>
              <a:rPr lang="en-US" dirty="0"/>
              <a:t>The EE switch opens</a:t>
            </a:r>
          </a:p>
          <a:p>
            <a:pPr marL="1185863" lvl="2" indent="-266700" eaLnBrk="0" hangingPunct="0">
              <a:buClr>
                <a:schemeClr val="accent2"/>
              </a:buClr>
              <a:buFont typeface="Wingdings" pitchFamily="2" charset="2"/>
              <a:buChar char="v"/>
            </a:pPr>
            <a:r>
              <a:rPr lang="en-US" dirty="0"/>
              <a:t>The power converter switches off and its CR fires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>
                <a:solidFill>
                  <a:srgbClr val="FF6600"/>
                </a:solidFill>
              </a:rPr>
              <a:t>The CLPS PM data is lost</a:t>
            </a:r>
          </a:p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 dirty="0"/>
              <a:t>Loss of the communication with the CCC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Nothing happens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The CLPS remains fully operational</a:t>
            </a:r>
          </a:p>
        </p:txBody>
      </p:sp>
      <p:sp>
        <p:nvSpPr>
          <p:cNvPr id="18439" name="Rectangle 81"/>
          <p:cNvSpPr>
            <a:spLocks noChangeArrowheads="1"/>
          </p:cNvSpPr>
          <p:nvPr/>
        </p:nvSpPr>
        <p:spPr bwMode="auto">
          <a:xfrm rot="5400000" flipH="1">
            <a:off x="4499769" y="1556544"/>
            <a:ext cx="215900" cy="144462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bg1"/>
              </a:gs>
            </a:gsLst>
            <a:lin ang="0" scaled="1"/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Oval 82"/>
          <p:cNvSpPr>
            <a:spLocks noChangeArrowheads="1"/>
          </p:cNvSpPr>
          <p:nvPr/>
        </p:nvSpPr>
        <p:spPr bwMode="auto">
          <a:xfrm>
            <a:off x="3275013" y="1449388"/>
            <a:ext cx="576262" cy="358775"/>
          </a:xfrm>
          <a:prstGeom prst="ellipse">
            <a:avLst/>
          </a:prstGeom>
          <a:solidFill>
            <a:srgbClr val="FF66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400"/>
              <a:t>CLPS</a:t>
            </a:r>
          </a:p>
        </p:txBody>
      </p:sp>
      <p:sp>
        <p:nvSpPr>
          <p:cNvPr id="18441" name="Line 83"/>
          <p:cNvSpPr>
            <a:spLocks noChangeShapeType="1"/>
          </p:cNvSpPr>
          <p:nvPr/>
        </p:nvSpPr>
        <p:spPr bwMode="auto">
          <a:xfrm rot="5400000" flipV="1">
            <a:off x="4067175" y="141287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8442" name="Group 84"/>
          <p:cNvGrpSpPr>
            <a:grpSpLocks/>
          </p:cNvGrpSpPr>
          <p:nvPr/>
        </p:nvGrpSpPr>
        <p:grpSpPr bwMode="auto">
          <a:xfrm rot="5400000" flipV="1">
            <a:off x="4176713" y="1485900"/>
            <a:ext cx="431800" cy="285750"/>
            <a:chOff x="1497" y="1232"/>
            <a:chExt cx="272" cy="180"/>
          </a:xfrm>
        </p:grpSpPr>
        <p:sp>
          <p:nvSpPr>
            <p:cNvPr id="18450" name="Line 85"/>
            <p:cNvSpPr>
              <a:spLocks noChangeShapeType="1"/>
            </p:cNvSpPr>
            <p:nvPr/>
          </p:nvSpPr>
          <p:spPr bwMode="auto">
            <a:xfrm flipV="1">
              <a:off x="1497" y="1367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51" name="Line 86"/>
            <p:cNvSpPr>
              <a:spLocks noChangeShapeType="1"/>
            </p:cNvSpPr>
            <p:nvPr/>
          </p:nvSpPr>
          <p:spPr bwMode="auto">
            <a:xfrm flipV="1">
              <a:off x="1769" y="1367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52" name="Line 87"/>
            <p:cNvSpPr>
              <a:spLocks noChangeShapeType="1"/>
            </p:cNvSpPr>
            <p:nvPr/>
          </p:nvSpPr>
          <p:spPr bwMode="auto">
            <a:xfrm flipV="1">
              <a:off x="1497" y="1322"/>
              <a:ext cx="136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53" name="Line 88"/>
            <p:cNvSpPr>
              <a:spLocks noChangeShapeType="1"/>
            </p:cNvSpPr>
            <p:nvPr/>
          </p:nvSpPr>
          <p:spPr bwMode="auto">
            <a:xfrm>
              <a:off x="1633" y="1322"/>
              <a:ext cx="136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54" name="Line 89"/>
            <p:cNvSpPr>
              <a:spLocks noChangeShapeType="1"/>
            </p:cNvSpPr>
            <p:nvPr/>
          </p:nvSpPr>
          <p:spPr bwMode="auto">
            <a:xfrm flipV="1">
              <a:off x="1633" y="1232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8443" name="Group 91"/>
          <p:cNvGrpSpPr>
            <a:grpSpLocks/>
          </p:cNvGrpSpPr>
          <p:nvPr/>
        </p:nvGrpSpPr>
        <p:grpSpPr bwMode="auto">
          <a:xfrm>
            <a:off x="3382963" y="1881188"/>
            <a:ext cx="323850" cy="73025"/>
            <a:chOff x="2517" y="2999"/>
            <a:chExt cx="204" cy="46"/>
          </a:xfrm>
        </p:grpSpPr>
        <p:sp>
          <p:nvSpPr>
            <p:cNvPr id="18447" name="Line 92"/>
            <p:cNvSpPr>
              <a:spLocks noChangeShapeType="1"/>
            </p:cNvSpPr>
            <p:nvPr/>
          </p:nvSpPr>
          <p:spPr bwMode="auto">
            <a:xfrm flipV="1">
              <a:off x="2585" y="2999"/>
              <a:ext cx="91" cy="46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8" name="Line 93"/>
            <p:cNvSpPr>
              <a:spLocks noChangeShapeType="1"/>
            </p:cNvSpPr>
            <p:nvPr/>
          </p:nvSpPr>
          <p:spPr bwMode="auto">
            <a:xfrm>
              <a:off x="2653" y="3045"/>
              <a:ext cx="6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49" name="Line 94"/>
            <p:cNvSpPr>
              <a:spLocks noChangeShapeType="1"/>
            </p:cNvSpPr>
            <p:nvPr/>
          </p:nvSpPr>
          <p:spPr bwMode="auto">
            <a:xfrm>
              <a:off x="2517" y="3045"/>
              <a:ext cx="6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444" name="Line 95"/>
          <p:cNvSpPr>
            <a:spLocks noChangeShapeType="1"/>
          </p:cNvSpPr>
          <p:nvPr/>
        </p:nvSpPr>
        <p:spPr bwMode="auto">
          <a:xfrm>
            <a:off x="2351088" y="1628775"/>
            <a:ext cx="9255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5" name="Oval 96"/>
          <p:cNvSpPr>
            <a:spLocks noChangeArrowheads="1"/>
          </p:cNvSpPr>
          <p:nvPr/>
        </p:nvSpPr>
        <p:spPr bwMode="auto">
          <a:xfrm>
            <a:off x="1547813" y="1449388"/>
            <a:ext cx="792162" cy="358775"/>
          </a:xfrm>
          <a:prstGeom prst="ellipse">
            <a:avLst/>
          </a:prstGeom>
          <a:solidFill>
            <a:srgbClr val="FF66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/>
              <a:t>CCC</a:t>
            </a:r>
          </a:p>
        </p:txBody>
      </p:sp>
      <p:sp>
        <p:nvSpPr>
          <p:cNvPr id="18446" name="Text Box 97"/>
          <p:cNvSpPr txBox="1">
            <a:spLocks noChangeArrowheads="1"/>
          </p:cNvSpPr>
          <p:nvPr/>
        </p:nvSpPr>
        <p:spPr bwMode="auto">
          <a:xfrm>
            <a:off x="2376488" y="1341438"/>
            <a:ext cx="811212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/>
              <a:t>Network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3BA6890-7590-45A6-8BAC-A49A9374D0DB}" type="slidenum">
              <a:rPr lang="en-US" sz="1200"/>
              <a:pPr algn="r"/>
              <a:t>17</a:t>
            </a:fld>
            <a:endParaRPr lang="en-US" sz="1200"/>
          </a:p>
        </p:txBody>
      </p:sp>
      <p:sp>
        <p:nvSpPr>
          <p:cNvPr id="19459" name="Rectangle 6"/>
          <p:cNvSpPr txBox="1">
            <a:spLocks noGrp="1" noChangeArrowheads="1"/>
          </p:cNvSpPr>
          <p:nvPr/>
        </p:nvSpPr>
        <p:spPr bwMode="auto">
          <a:xfrm rot="-5400000">
            <a:off x="-1876425" y="4692650"/>
            <a:ext cx="40322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 i="1"/>
              <a:t>Risks due to UPS malfunctioning, H. Thiesen, Chamonix 2009</a:t>
            </a:r>
          </a:p>
        </p:txBody>
      </p:sp>
      <p:sp>
        <p:nvSpPr>
          <p:cNvPr id="19460" name="Rectangle 2"/>
          <p:cNvSpPr>
            <a:spLocks noChangeArrowheads="1"/>
          </p:cNvSpPr>
          <p:nvPr/>
        </p:nvSpPr>
        <p:spPr bwMode="auto">
          <a:xfrm>
            <a:off x="1582738" y="71438"/>
            <a:ext cx="7165975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sz="2000">
                <a:solidFill>
                  <a:schemeClr val="tx2"/>
                </a:solidFill>
                <a:latin typeface="Verdana" pitchFamily="34" charset="0"/>
              </a:rPr>
              <a:t>Impact on GQPS system</a:t>
            </a:r>
          </a:p>
        </p:txBody>
      </p:sp>
      <p:sp>
        <p:nvSpPr>
          <p:cNvPr id="19461" name="Rectangle 60"/>
          <p:cNvSpPr>
            <a:spLocks noChangeArrowheads="1"/>
          </p:cNvSpPr>
          <p:nvPr/>
        </p:nvSpPr>
        <p:spPr bwMode="auto">
          <a:xfrm>
            <a:off x="719138" y="3033713"/>
            <a:ext cx="6972300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 dirty="0"/>
              <a:t>Loss of GQPS Electronic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The Quench loop opens</a:t>
            </a:r>
          </a:p>
          <a:p>
            <a:pPr marL="1185863" lvl="2" indent="-266700" eaLnBrk="0" hangingPunct="0">
              <a:buClr>
                <a:schemeClr val="accent2"/>
              </a:buClr>
              <a:buFont typeface="Wingdings" pitchFamily="2" charset="2"/>
              <a:buChar char="v"/>
            </a:pPr>
            <a:r>
              <a:rPr lang="en-US" dirty="0"/>
              <a:t>The EE switch opens</a:t>
            </a:r>
          </a:p>
          <a:p>
            <a:pPr marL="1185863" lvl="2" indent="-266700" eaLnBrk="0" hangingPunct="0">
              <a:buClr>
                <a:schemeClr val="accent2"/>
              </a:buClr>
              <a:buFont typeface="Wingdings" pitchFamily="2" charset="2"/>
              <a:buChar char="v"/>
            </a:pPr>
            <a:r>
              <a:rPr lang="en-US" dirty="0"/>
              <a:t>The power converter switches off and its CR fires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>
                <a:solidFill>
                  <a:srgbClr val="FF6600"/>
                </a:solidFill>
              </a:rPr>
              <a:t>The GQPS PM data is lost</a:t>
            </a:r>
          </a:p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 dirty="0"/>
              <a:t>Loss of the communication with the CCC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Nothing happens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The GQPS remains fully operational</a:t>
            </a:r>
          </a:p>
        </p:txBody>
      </p:sp>
      <p:grpSp>
        <p:nvGrpSpPr>
          <p:cNvPr id="19462" name="Group 23"/>
          <p:cNvGrpSpPr>
            <a:grpSpLocks/>
          </p:cNvGrpSpPr>
          <p:nvPr/>
        </p:nvGrpSpPr>
        <p:grpSpPr bwMode="auto">
          <a:xfrm>
            <a:off x="4681538" y="1341438"/>
            <a:ext cx="433387" cy="73025"/>
            <a:chOff x="2222" y="1570"/>
            <a:chExt cx="273" cy="46"/>
          </a:xfrm>
        </p:grpSpPr>
        <p:sp>
          <p:nvSpPr>
            <p:cNvPr id="19502" name="Arc 24"/>
            <p:cNvSpPr>
              <a:spLocks/>
            </p:cNvSpPr>
            <p:nvPr/>
          </p:nvSpPr>
          <p:spPr bwMode="auto">
            <a:xfrm>
              <a:off x="2267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3" name="Arc 25"/>
            <p:cNvSpPr>
              <a:spLocks/>
            </p:cNvSpPr>
            <p:nvPr/>
          </p:nvSpPr>
          <p:spPr bwMode="auto">
            <a:xfrm flipH="1">
              <a:off x="2222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4" name="Arc 26"/>
            <p:cNvSpPr>
              <a:spLocks/>
            </p:cNvSpPr>
            <p:nvPr/>
          </p:nvSpPr>
          <p:spPr bwMode="auto">
            <a:xfrm>
              <a:off x="2358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5" name="Arc 27"/>
            <p:cNvSpPr>
              <a:spLocks/>
            </p:cNvSpPr>
            <p:nvPr/>
          </p:nvSpPr>
          <p:spPr bwMode="auto">
            <a:xfrm flipH="1">
              <a:off x="2313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6" name="Arc 28"/>
            <p:cNvSpPr>
              <a:spLocks/>
            </p:cNvSpPr>
            <p:nvPr/>
          </p:nvSpPr>
          <p:spPr bwMode="auto">
            <a:xfrm>
              <a:off x="2449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7" name="Arc 29"/>
            <p:cNvSpPr>
              <a:spLocks/>
            </p:cNvSpPr>
            <p:nvPr/>
          </p:nvSpPr>
          <p:spPr bwMode="auto">
            <a:xfrm flipH="1">
              <a:off x="2404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9463" name="Group 30"/>
          <p:cNvGrpSpPr>
            <a:grpSpLocks/>
          </p:cNvGrpSpPr>
          <p:nvPr/>
        </p:nvGrpSpPr>
        <p:grpSpPr bwMode="auto">
          <a:xfrm flipH="1">
            <a:off x="4645025" y="1162050"/>
            <a:ext cx="504825" cy="250825"/>
            <a:chOff x="3470" y="1979"/>
            <a:chExt cx="318" cy="158"/>
          </a:xfrm>
        </p:grpSpPr>
        <p:grpSp>
          <p:nvGrpSpPr>
            <p:cNvPr id="19494" name="Group 31"/>
            <p:cNvGrpSpPr>
              <a:grpSpLocks/>
            </p:cNvGrpSpPr>
            <p:nvPr/>
          </p:nvGrpSpPr>
          <p:grpSpPr bwMode="auto">
            <a:xfrm flipV="1">
              <a:off x="3560" y="1979"/>
              <a:ext cx="137" cy="46"/>
              <a:chOff x="2517" y="1956"/>
              <a:chExt cx="137" cy="46"/>
            </a:xfrm>
          </p:grpSpPr>
          <p:sp>
            <p:nvSpPr>
              <p:cNvPr id="19499" name="Line 32"/>
              <p:cNvSpPr>
                <a:spLocks noChangeShapeType="1"/>
              </p:cNvSpPr>
              <p:nvPr/>
            </p:nvSpPr>
            <p:spPr bwMode="auto">
              <a:xfrm flipV="1">
                <a:off x="2562" y="1956"/>
                <a:ext cx="1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500" name="AutoShape 33"/>
              <p:cNvSpPr>
                <a:spLocks noChangeArrowheads="1"/>
              </p:cNvSpPr>
              <p:nvPr/>
            </p:nvSpPr>
            <p:spPr bwMode="auto">
              <a:xfrm rot="5400000" flipH="1" flipV="1">
                <a:off x="2562" y="1956"/>
                <a:ext cx="46" cy="46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501" name="Line 34"/>
              <p:cNvSpPr>
                <a:spLocks noChangeShapeType="1"/>
              </p:cNvSpPr>
              <p:nvPr/>
            </p:nvSpPr>
            <p:spPr bwMode="auto">
              <a:xfrm flipH="1" flipV="1">
                <a:off x="2517" y="1979"/>
                <a:ext cx="1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9495" name="Line 35"/>
            <p:cNvSpPr>
              <a:spLocks noChangeShapeType="1"/>
            </p:cNvSpPr>
            <p:nvPr/>
          </p:nvSpPr>
          <p:spPr bwMode="auto">
            <a:xfrm flipV="1">
              <a:off x="3787" y="2002"/>
              <a:ext cx="1" cy="1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6" name="Line 36"/>
            <p:cNvSpPr>
              <a:spLocks noChangeShapeType="1"/>
            </p:cNvSpPr>
            <p:nvPr/>
          </p:nvSpPr>
          <p:spPr bwMode="auto">
            <a:xfrm flipH="1" flipV="1">
              <a:off x="3470" y="2002"/>
              <a:ext cx="0" cy="1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7" name="Line 37"/>
            <p:cNvSpPr>
              <a:spLocks noChangeShapeType="1"/>
            </p:cNvSpPr>
            <p:nvPr/>
          </p:nvSpPr>
          <p:spPr bwMode="auto">
            <a:xfrm flipH="1" flipV="1">
              <a:off x="3697" y="2002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8" name="Line 38"/>
            <p:cNvSpPr>
              <a:spLocks noChangeShapeType="1"/>
            </p:cNvSpPr>
            <p:nvPr/>
          </p:nvSpPr>
          <p:spPr bwMode="auto">
            <a:xfrm flipH="1" flipV="1">
              <a:off x="3470" y="2002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9464" name="Oval 40"/>
          <p:cNvSpPr>
            <a:spLocks noChangeArrowheads="1"/>
          </p:cNvSpPr>
          <p:nvPr/>
        </p:nvSpPr>
        <p:spPr bwMode="auto">
          <a:xfrm>
            <a:off x="2736850" y="2347913"/>
            <a:ext cx="576263" cy="358775"/>
          </a:xfrm>
          <a:prstGeom prst="ellipse">
            <a:avLst/>
          </a:prstGeom>
          <a:solidFill>
            <a:srgbClr val="FF66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400"/>
              <a:t>CLPS</a:t>
            </a:r>
          </a:p>
        </p:txBody>
      </p:sp>
      <p:sp>
        <p:nvSpPr>
          <p:cNvPr id="19465" name="Oval 41"/>
          <p:cNvSpPr>
            <a:spLocks noChangeArrowheads="1"/>
          </p:cNvSpPr>
          <p:nvPr/>
        </p:nvSpPr>
        <p:spPr bwMode="auto">
          <a:xfrm>
            <a:off x="3673475" y="2346325"/>
            <a:ext cx="576263" cy="358775"/>
          </a:xfrm>
          <a:prstGeom prst="ellipse">
            <a:avLst/>
          </a:prstGeom>
          <a:solidFill>
            <a:srgbClr val="FF66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400"/>
              <a:t>GQPS</a:t>
            </a:r>
          </a:p>
        </p:txBody>
      </p:sp>
      <p:sp>
        <p:nvSpPr>
          <p:cNvPr id="19466" name="Line 42"/>
          <p:cNvSpPr>
            <a:spLocks noChangeShapeType="1"/>
          </p:cNvSpPr>
          <p:nvPr/>
        </p:nvSpPr>
        <p:spPr bwMode="auto">
          <a:xfrm flipV="1">
            <a:off x="2665413" y="1411288"/>
            <a:ext cx="2016125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7" name="Line 43"/>
          <p:cNvSpPr>
            <a:spLocks noChangeShapeType="1"/>
          </p:cNvSpPr>
          <p:nvPr/>
        </p:nvSpPr>
        <p:spPr bwMode="auto">
          <a:xfrm flipV="1">
            <a:off x="3024188" y="1627188"/>
            <a:ext cx="0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9468" name="Group 44"/>
          <p:cNvGrpSpPr>
            <a:grpSpLocks/>
          </p:cNvGrpSpPr>
          <p:nvPr/>
        </p:nvGrpSpPr>
        <p:grpSpPr bwMode="auto">
          <a:xfrm flipV="1">
            <a:off x="2808288" y="1447800"/>
            <a:ext cx="431800" cy="285750"/>
            <a:chOff x="1497" y="1232"/>
            <a:chExt cx="272" cy="180"/>
          </a:xfrm>
        </p:grpSpPr>
        <p:sp>
          <p:nvSpPr>
            <p:cNvPr id="19489" name="Line 45"/>
            <p:cNvSpPr>
              <a:spLocks noChangeShapeType="1"/>
            </p:cNvSpPr>
            <p:nvPr/>
          </p:nvSpPr>
          <p:spPr bwMode="auto">
            <a:xfrm flipV="1">
              <a:off x="1497" y="1367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90" name="Line 46"/>
            <p:cNvSpPr>
              <a:spLocks noChangeShapeType="1"/>
            </p:cNvSpPr>
            <p:nvPr/>
          </p:nvSpPr>
          <p:spPr bwMode="auto">
            <a:xfrm flipV="1">
              <a:off x="1769" y="1367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91" name="Line 47"/>
            <p:cNvSpPr>
              <a:spLocks noChangeShapeType="1"/>
            </p:cNvSpPr>
            <p:nvPr/>
          </p:nvSpPr>
          <p:spPr bwMode="auto">
            <a:xfrm flipV="1">
              <a:off x="1497" y="1322"/>
              <a:ext cx="136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92" name="Line 48"/>
            <p:cNvSpPr>
              <a:spLocks noChangeShapeType="1"/>
            </p:cNvSpPr>
            <p:nvPr/>
          </p:nvSpPr>
          <p:spPr bwMode="auto">
            <a:xfrm>
              <a:off x="1633" y="1322"/>
              <a:ext cx="136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93" name="Line 49"/>
            <p:cNvSpPr>
              <a:spLocks noChangeShapeType="1"/>
            </p:cNvSpPr>
            <p:nvPr/>
          </p:nvSpPr>
          <p:spPr bwMode="auto">
            <a:xfrm flipV="1">
              <a:off x="1633" y="1232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9469" name="Group 54"/>
          <p:cNvGrpSpPr>
            <a:grpSpLocks/>
          </p:cNvGrpSpPr>
          <p:nvPr/>
        </p:nvGrpSpPr>
        <p:grpSpPr bwMode="auto">
          <a:xfrm>
            <a:off x="3744913" y="2816225"/>
            <a:ext cx="323850" cy="73025"/>
            <a:chOff x="2517" y="2999"/>
            <a:chExt cx="204" cy="46"/>
          </a:xfrm>
        </p:grpSpPr>
        <p:sp>
          <p:nvSpPr>
            <p:cNvPr id="19486" name="Line 55"/>
            <p:cNvSpPr>
              <a:spLocks noChangeShapeType="1"/>
            </p:cNvSpPr>
            <p:nvPr/>
          </p:nvSpPr>
          <p:spPr bwMode="auto">
            <a:xfrm flipV="1">
              <a:off x="2585" y="2999"/>
              <a:ext cx="91" cy="46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7" name="Line 56"/>
            <p:cNvSpPr>
              <a:spLocks noChangeShapeType="1"/>
            </p:cNvSpPr>
            <p:nvPr/>
          </p:nvSpPr>
          <p:spPr bwMode="auto">
            <a:xfrm>
              <a:off x="2653" y="3045"/>
              <a:ext cx="6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8" name="Line 57"/>
            <p:cNvSpPr>
              <a:spLocks noChangeShapeType="1"/>
            </p:cNvSpPr>
            <p:nvPr/>
          </p:nvSpPr>
          <p:spPr bwMode="auto">
            <a:xfrm>
              <a:off x="2517" y="3045"/>
              <a:ext cx="6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9470" name="Group 59"/>
          <p:cNvGrpSpPr>
            <a:grpSpLocks/>
          </p:cNvGrpSpPr>
          <p:nvPr/>
        </p:nvGrpSpPr>
        <p:grpSpPr bwMode="auto">
          <a:xfrm>
            <a:off x="4681538" y="1450975"/>
            <a:ext cx="431800" cy="287338"/>
            <a:chOff x="2381" y="2160"/>
            <a:chExt cx="272" cy="181"/>
          </a:xfrm>
        </p:grpSpPr>
        <p:sp>
          <p:nvSpPr>
            <p:cNvPr id="19480" name="Line 60"/>
            <p:cNvSpPr>
              <a:spLocks noChangeShapeType="1"/>
            </p:cNvSpPr>
            <p:nvPr/>
          </p:nvSpPr>
          <p:spPr bwMode="auto">
            <a:xfrm>
              <a:off x="2381" y="2160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81" name="Line 61"/>
            <p:cNvSpPr>
              <a:spLocks noChangeShapeType="1"/>
            </p:cNvSpPr>
            <p:nvPr/>
          </p:nvSpPr>
          <p:spPr bwMode="auto">
            <a:xfrm>
              <a:off x="2653" y="2160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82" name="Line 62"/>
            <p:cNvSpPr>
              <a:spLocks noChangeShapeType="1"/>
            </p:cNvSpPr>
            <p:nvPr/>
          </p:nvSpPr>
          <p:spPr bwMode="auto">
            <a:xfrm>
              <a:off x="2381" y="2205"/>
              <a:ext cx="136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83" name="Line 63"/>
            <p:cNvSpPr>
              <a:spLocks noChangeShapeType="1"/>
            </p:cNvSpPr>
            <p:nvPr/>
          </p:nvSpPr>
          <p:spPr bwMode="auto">
            <a:xfrm flipV="1">
              <a:off x="2517" y="2205"/>
              <a:ext cx="136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84" name="Line 64"/>
            <p:cNvSpPr>
              <a:spLocks noChangeShapeType="1"/>
            </p:cNvSpPr>
            <p:nvPr/>
          </p:nvSpPr>
          <p:spPr bwMode="auto">
            <a:xfrm>
              <a:off x="2517" y="2251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85" name="Line 65"/>
            <p:cNvSpPr>
              <a:spLocks noChangeShapeType="1"/>
            </p:cNvSpPr>
            <p:nvPr/>
          </p:nvSpPr>
          <p:spPr bwMode="auto">
            <a:xfrm>
              <a:off x="2517" y="2160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471" name="Line 66"/>
          <p:cNvSpPr>
            <a:spLocks noChangeShapeType="1"/>
          </p:cNvSpPr>
          <p:nvPr/>
        </p:nvSpPr>
        <p:spPr bwMode="auto">
          <a:xfrm flipV="1">
            <a:off x="4897438" y="1628775"/>
            <a:ext cx="0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2" name="Oval 67"/>
          <p:cNvSpPr>
            <a:spLocks noChangeArrowheads="1"/>
          </p:cNvSpPr>
          <p:nvPr/>
        </p:nvSpPr>
        <p:spPr bwMode="auto">
          <a:xfrm>
            <a:off x="4608513" y="2346325"/>
            <a:ext cx="576262" cy="358775"/>
          </a:xfrm>
          <a:prstGeom prst="ellipse">
            <a:avLst/>
          </a:prstGeom>
          <a:solidFill>
            <a:srgbClr val="FF66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400"/>
              <a:t>Ref. M</a:t>
            </a:r>
          </a:p>
        </p:txBody>
      </p:sp>
      <p:sp>
        <p:nvSpPr>
          <p:cNvPr id="19473" name="AutoShape 68"/>
          <p:cNvSpPr>
            <a:spLocks noChangeArrowheads="1"/>
          </p:cNvSpPr>
          <p:nvPr/>
        </p:nvSpPr>
        <p:spPr bwMode="auto">
          <a:xfrm>
            <a:off x="3313113" y="2420938"/>
            <a:ext cx="360362" cy="179387"/>
          </a:xfrm>
          <a:prstGeom prst="rightArrow">
            <a:avLst>
              <a:gd name="adj1" fmla="val 50000"/>
              <a:gd name="adj2" fmla="val 50221"/>
            </a:avLst>
          </a:prstGeom>
          <a:solidFill>
            <a:srgbClr val="33CC33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4" name="AutoShape 69"/>
          <p:cNvSpPr>
            <a:spLocks noChangeArrowheads="1"/>
          </p:cNvSpPr>
          <p:nvPr/>
        </p:nvSpPr>
        <p:spPr bwMode="auto">
          <a:xfrm>
            <a:off x="4248150" y="2419350"/>
            <a:ext cx="360363" cy="180975"/>
          </a:xfrm>
          <a:prstGeom prst="leftArrow">
            <a:avLst>
              <a:gd name="adj1" fmla="val 50000"/>
              <a:gd name="adj2" fmla="val 49781"/>
            </a:avLst>
          </a:prstGeom>
          <a:solidFill>
            <a:srgbClr val="33CC33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5" name="Rectangle 39"/>
          <p:cNvSpPr>
            <a:spLocks noChangeArrowheads="1"/>
          </p:cNvSpPr>
          <p:nvPr/>
        </p:nvSpPr>
        <p:spPr bwMode="auto">
          <a:xfrm flipH="1">
            <a:off x="2917825" y="1339850"/>
            <a:ext cx="215900" cy="144463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bg1"/>
              </a:gs>
            </a:gsLst>
            <a:lin ang="0" scaled="1"/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6" name="Line 70"/>
          <p:cNvSpPr>
            <a:spLocks noChangeShapeType="1"/>
          </p:cNvSpPr>
          <p:nvPr/>
        </p:nvSpPr>
        <p:spPr bwMode="auto">
          <a:xfrm flipH="1">
            <a:off x="3960813" y="2097088"/>
            <a:ext cx="0" cy="252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7" name="Oval 71"/>
          <p:cNvSpPr>
            <a:spLocks noChangeArrowheads="1"/>
          </p:cNvSpPr>
          <p:nvPr/>
        </p:nvSpPr>
        <p:spPr bwMode="auto">
          <a:xfrm>
            <a:off x="1512888" y="1916113"/>
            <a:ext cx="792162" cy="358775"/>
          </a:xfrm>
          <a:prstGeom prst="ellipse">
            <a:avLst/>
          </a:prstGeom>
          <a:solidFill>
            <a:srgbClr val="FF66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/>
              <a:t>CCC</a:t>
            </a:r>
          </a:p>
        </p:txBody>
      </p:sp>
      <p:sp>
        <p:nvSpPr>
          <p:cNvPr id="19478" name="Text Box 72"/>
          <p:cNvSpPr txBox="1">
            <a:spLocks noChangeArrowheads="1"/>
          </p:cNvSpPr>
          <p:nvPr/>
        </p:nvSpPr>
        <p:spPr bwMode="auto">
          <a:xfrm>
            <a:off x="2268538" y="1844675"/>
            <a:ext cx="811212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/>
              <a:t>Network</a:t>
            </a:r>
          </a:p>
        </p:txBody>
      </p:sp>
      <p:sp>
        <p:nvSpPr>
          <p:cNvPr id="19479" name="Line 73"/>
          <p:cNvSpPr>
            <a:spLocks noChangeShapeType="1"/>
          </p:cNvSpPr>
          <p:nvPr/>
        </p:nvSpPr>
        <p:spPr bwMode="auto">
          <a:xfrm>
            <a:off x="2303463" y="2097088"/>
            <a:ext cx="1657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405D82D-09E7-4B87-ABAC-5117B76B4575}" type="slidenum">
              <a:rPr lang="en-US" sz="1200"/>
              <a:pPr algn="r"/>
              <a:t>18</a:t>
            </a:fld>
            <a:endParaRPr lang="en-US" sz="1200"/>
          </a:p>
        </p:txBody>
      </p:sp>
      <p:sp>
        <p:nvSpPr>
          <p:cNvPr id="20483" name="Rectangle 6"/>
          <p:cNvSpPr txBox="1">
            <a:spLocks noGrp="1" noChangeArrowheads="1"/>
          </p:cNvSpPr>
          <p:nvPr/>
        </p:nvSpPr>
        <p:spPr bwMode="auto">
          <a:xfrm rot="-5400000">
            <a:off x="-1876425" y="4692650"/>
            <a:ext cx="40322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 i="1"/>
              <a:t>Risks due to UPS malfunctioning, H. Thiesen, Chamonix 2009</a:t>
            </a:r>
          </a:p>
        </p:txBody>
      </p:sp>
      <p:sp>
        <p:nvSpPr>
          <p:cNvPr id="20484" name="Rectangle 2"/>
          <p:cNvSpPr>
            <a:spLocks noChangeArrowheads="1"/>
          </p:cNvSpPr>
          <p:nvPr/>
        </p:nvSpPr>
        <p:spPr bwMode="auto">
          <a:xfrm>
            <a:off x="1582738" y="71438"/>
            <a:ext cx="7165975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sz="2000">
                <a:solidFill>
                  <a:schemeClr val="tx2"/>
                </a:solidFill>
                <a:latin typeface="Verdana" pitchFamily="34" charset="0"/>
              </a:rPr>
              <a:t>Impact on MQPS system (1)</a:t>
            </a:r>
          </a:p>
        </p:txBody>
      </p:sp>
      <p:sp>
        <p:nvSpPr>
          <p:cNvPr id="20485" name="Rectangle 60"/>
          <p:cNvSpPr>
            <a:spLocks noChangeArrowheads="1"/>
          </p:cNvSpPr>
          <p:nvPr/>
        </p:nvSpPr>
        <p:spPr bwMode="auto">
          <a:xfrm>
            <a:off x="719138" y="2349500"/>
            <a:ext cx="8208962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/>
              <a:t>MQPS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/>
              <a:t>Implemented only for the high current circuits (MB, MQ, IPQ, IPD and IT)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/>
              <a:t>For the IPQ, IPD and IT circuits, the MQPS protects also the busbars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/>
              <a:t>Single phase powering</a:t>
            </a:r>
            <a:endParaRPr lang="en-US" b="1">
              <a:solidFill>
                <a:schemeClr val="accent2"/>
              </a:solidFill>
            </a:endParaRPr>
          </a:p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/>
              <a:t>QHPS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/>
              <a:t>The QHPS are not in the Quench Loop and can be only fired by the QD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/>
              <a:t>4 QHPS per magnets and 1 is needed to protect correctly the magnet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/>
              <a:t>The QHPS are connected to the Power Permit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endParaRPr lang="en-US" sz="2000"/>
          </a:p>
        </p:txBody>
      </p:sp>
      <p:grpSp>
        <p:nvGrpSpPr>
          <p:cNvPr id="20486" name="Group 142"/>
          <p:cNvGrpSpPr>
            <a:grpSpLocks/>
          </p:cNvGrpSpPr>
          <p:nvPr/>
        </p:nvGrpSpPr>
        <p:grpSpPr bwMode="auto">
          <a:xfrm>
            <a:off x="3382963" y="1157288"/>
            <a:ext cx="433387" cy="73025"/>
            <a:chOff x="2222" y="1570"/>
            <a:chExt cx="273" cy="46"/>
          </a:xfrm>
        </p:grpSpPr>
        <p:sp>
          <p:nvSpPr>
            <p:cNvPr id="20525" name="Arc 143"/>
            <p:cNvSpPr>
              <a:spLocks/>
            </p:cNvSpPr>
            <p:nvPr/>
          </p:nvSpPr>
          <p:spPr bwMode="auto">
            <a:xfrm>
              <a:off x="2267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26" name="Arc 144"/>
            <p:cNvSpPr>
              <a:spLocks/>
            </p:cNvSpPr>
            <p:nvPr/>
          </p:nvSpPr>
          <p:spPr bwMode="auto">
            <a:xfrm flipH="1">
              <a:off x="2222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27" name="Arc 145"/>
            <p:cNvSpPr>
              <a:spLocks/>
            </p:cNvSpPr>
            <p:nvPr/>
          </p:nvSpPr>
          <p:spPr bwMode="auto">
            <a:xfrm>
              <a:off x="2358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28" name="Arc 146"/>
            <p:cNvSpPr>
              <a:spLocks/>
            </p:cNvSpPr>
            <p:nvPr/>
          </p:nvSpPr>
          <p:spPr bwMode="auto">
            <a:xfrm flipH="1">
              <a:off x="2313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29" name="Arc 147"/>
            <p:cNvSpPr>
              <a:spLocks/>
            </p:cNvSpPr>
            <p:nvPr/>
          </p:nvSpPr>
          <p:spPr bwMode="auto">
            <a:xfrm>
              <a:off x="2449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30" name="Arc 148"/>
            <p:cNvSpPr>
              <a:spLocks/>
            </p:cNvSpPr>
            <p:nvPr/>
          </p:nvSpPr>
          <p:spPr bwMode="auto">
            <a:xfrm flipH="1">
              <a:off x="2404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487" name="Line 149"/>
          <p:cNvSpPr>
            <a:spLocks noChangeShapeType="1"/>
          </p:cNvSpPr>
          <p:nvPr/>
        </p:nvSpPr>
        <p:spPr bwMode="auto">
          <a:xfrm>
            <a:off x="3454400" y="1120775"/>
            <a:ext cx="8286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8" name="Line 150"/>
          <p:cNvSpPr>
            <a:spLocks noChangeShapeType="1"/>
          </p:cNvSpPr>
          <p:nvPr/>
        </p:nvSpPr>
        <p:spPr bwMode="auto">
          <a:xfrm flipV="1">
            <a:off x="4283075" y="1120775"/>
            <a:ext cx="0" cy="431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0489" name="Group 151"/>
          <p:cNvGrpSpPr>
            <a:grpSpLocks/>
          </p:cNvGrpSpPr>
          <p:nvPr/>
        </p:nvGrpSpPr>
        <p:grpSpPr bwMode="auto">
          <a:xfrm>
            <a:off x="3382963" y="1265238"/>
            <a:ext cx="431800" cy="287337"/>
            <a:chOff x="2381" y="2160"/>
            <a:chExt cx="272" cy="181"/>
          </a:xfrm>
        </p:grpSpPr>
        <p:sp>
          <p:nvSpPr>
            <p:cNvPr id="20519" name="Line 152"/>
            <p:cNvSpPr>
              <a:spLocks noChangeShapeType="1"/>
            </p:cNvSpPr>
            <p:nvPr/>
          </p:nvSpPr>
          <p:spPr bwMode="auto">
            <a:xfrm>
              <a:off x="2381" y="2160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0" name="Line 153"/>
            <p:cNvSpPr>
              <a:spLocks noChangeShapeType="1"/>
            </p:cNvSpPr>
            <p:nvPr/>
          </p:nvSpPr>
          <p:spPr bwMode="auto">
            <a:xfrm>
              <a:off x="2653" y="2160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1" name="Line 154"/>
            <p:cNvSpPr>
              <a:spLocks noChangeShapeType="1"/>
            </p:cNvSpPr>
            <p:nvPr/>
          </p:nvSpPr>
          <p:spPr bwMode="auto">
            <a:xfrm>
              <a:off x="2381" y="2205"/>
              <a:ext cx="136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2" name="Line 155"/>
            <p:cNvSpPr>
              <a:spLocks noChangeShapeType="1"/>
            </p:cNvSpPr>
            <p:nvPr/>
          </p:nvSpPr>
          <p:spPr bwMode="auto">
            <a:xfrm flipV="1">
              <a:off x="2517" y="2205"/>
              <a:ext cx="136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3" name="Line 156"/>
            <p:cNvSpPr>
              <a:spLocks noChangeShapeType="1"/>
            </p:cNvSpPr>
            <p:nvPr/>
          </p:nvSpPr>
          <p:spPr bwMode="auto">
            <a:xfrm>
              <a:off x="2517" y="2251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4" name="Line 157"/>
            <p:cNvSpPr>
              <a:spLocks noChangeShapeType="1"/>
            </p:cNvSpPr>
            <p:nvPr/>
          </p:nvSpPr>
          <p:spPr bwMode="auto">
            <a:xfrm>
              <a:off x="2517" y="2160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490" name="Line 158"/>
          <p:cNvSpPr>
            <a:spLocks noChangeShapeType="1"/>
          </p:cNvSpPr>
          <p:nvPr/>
        </p:nvSpPr>
        <p:spPr bwMode="auto">
          <a:xfrm>
            <a:off x="3849688" y="1801813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491" name="Group 159"/>
          <p:cNvGrpSpPr>
            <a:grpSpLocks/>
          </p:cNvGrpSpPr>
          <p:nvPr/>
        </p:nvGrpSpPr>
        <p:grpSpPr bwMode="auto">
          <a:xfrm flipH="1">
            <a:off x="3346450" y="977900"/>
            <a:ext cx="504825" cy="250825"/>
            <a:chOff x="3470" y="1979"/>
            <a:chExt cx="318" cy="158"/>
          </a:xfrm>
        </p:grpSpPr>
        <p:grpSp>
          <p:nvGrpSpPr>
            <p:cNvPr id="20511" name="Group 160"/>
            <p:cNvGrpSpPr>
              <a:grpSpLocks/>
            </p:cNvGrpSpPr>
            <p:nvPr/>
          </p:nvGrpSpPr>
          <p:grpSpPr bwMode="auto">
            <a:xfrm flipV="1">
              <a:off x="3560" y="1979"/>
              <a:ext cx="137" cy="46"/>
              <a:chOff x="2517" y="1956"/>
              <a:chExt cx="137" cy="46"/>
            </a:xfrm>
          </p:grpSpPr>
          <p:sp>
            <p:nvSpPr>
              <p:cNvPr id="20516" name="Line 161"/>
              <p:cNvSpPr>
                <a:spLocks noChangeShapeType="1"/>
              </p:cNvSpPr>
              <p:nvPr/>
            </p:nvSpPr>
            <p:spPr bwMode="auto">
              <a:xfrm flipV="1">
                <a:off x="2562" y="1956"/>
                <a:ext cx="1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17" name="AutoShape 162"/>
              <p:cNvSpPr>
                <a:spLocks noChangeArrowheads="1"/>
              </p:cNvSpPr>
              <p:nvPr/>
            </p:nvSpPr>
            <p:spPr bwMode="auto">
              <a:xfrm rot="5400000" flipH="1" flipV="1">
                <a:off x="2562" y="1956"/>
                <a:ext cx="46" cy="46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18" name="Line 163"/>
              <p:cNvSpPr>
                <a:spLocks noChangeShapeType="1"/>
              </p:cNvSpPr>
              <p:nvPr/>
            </p:nvSpPr>
            <p:spPr bwMode="auto">
              <a:xfrm flipH="1" flipV="1">
                <a:off x="2517" y="1979"/>
                <a:ext cx="1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0512" name="Line 164"/>
            <p:cNvSpPr>
              <a:spLocks noChangeShapeType="1"/>
            </p:cNvSpPr>
            <p:nvPr/>
          </p:nvSpPr>
          <p:spPr bwMode="auto">
            <a:xfrm flipV="1">
              <a:off x="3787" y="2002"/>
              <a:ext cx="1" cy="1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3" name="Line 165"/>
            <p:cNvSpPr>
              <a:spLocks noChangeShapeType="1"/>
            </p:cNvSpPr>
            <p:nvPr/>
          </p:nvSpPr>
          <p:spPr bwMode="auto">
            <a:xfrm flipH="1" flipV="1">
              <a:off x="3470" y="2002"/>
              <a:ext cx="0" cy="1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4" name="Line 166"/>
            <p:cNvSpPr>
              <a:spLocks noChangeShapeType="1"/>
            </p:cNvSpPr>
            <p:nvPr/>
          </p:nvSpPr>
          <p:spPr bwMode="auto">
            <a:xfrm flipH="1" flipV="1">
              <a:off x="3697" y="2002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5" name="Line 167"/>
            <p:cNvSpPr>
              <a:spLocks noChangeShapeType="1"/>
            </p:cNvSpPr>
            <p:nvPr/>
          </p:nvSpPr>
          <p:spPr bwMode="auto">
            <a:xfrm flipH="1" flipV="1">
              <a:off x="3470" y="2002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492" name="Line 168"/>
          <p:cNvSpPr>
            <a:spLocks noChangeShapeType="1"/>
          </p:cNvSpPr>
          <p:nvPr/>
        </p:nvSpPr>
        <p:spPr bwMode="auto">
          <a:xfrm flipV="1">
            <a:off x="3598863" y="1443038"/>
            <a:ext cx="0" cy="182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3" name="Line 169"/>
          <p:cNvSpPr>
            <a:spLocks noChangeShapeType="1"/>
          </p:cNvSpPr>
          <p:nvPr/>
        </p:nvSpPr>
        <p:spPr bwMode="auto">
          <a:xfrm flipV="1">
            <a:off x="4279900" y="1443038"/>
            <a:ext cx="1588" cy="182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0494" name="Group 170"/>
          <p:cNvGrpSpPr>
            <a:grpSpLocks/>
          </p:cNvGrpSpPr>
          <p:nvPr/>
        </p:nvGrpSpPr>
        <p:grpSpPr bwMode="auto">
          <a:xfrm>
            <a:off x="3454400" y="2093913"/>
            <a:ext cx="323850" cy="73025"/>
            <a:chOff x="2517" y="2999"/>
            <a:chExt cx="204" cy="46"/>
          </a:xfrm>
        </p:grpSpPr>
        <p:sp>
          <p:nvSpPr>
            <p:cNvPr id="20508" name="Line 171"/>
            <p:cNvSpPr>
              <a:spLocks noChangeShapeType="1"/>
            </p:cNvSpPr>
            <p:nvPr/>
          </p:nvSpPr>
          <p:spPr bwMode="auto">
            <a:xfrm flipV="1">
              <a:off x="2585" y="2999"/>
              <a:ext cx="91" cy="46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9" name="Line 172"/>
            <p:cNvSpPr>
              <a:spLocks noChangeShapeType="1"/>
            </p:cNvSpPr>
            <p:nvPr/>
          </p:nvSpPr>
          <p:spPr bwMode="auto">
            <a:xfrm>
              <a:off x="2653" y="3045"/>
              <a:ext cx="6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0" name="Line 173"/>
            <p:cNvSpPr>
              <a:spLocks noChangeShapeType="1"/>
            </p:cNvSpPr>
            <p:nvPr/>
          </p:nvSpPr>
          <p:spPr bwMode="auto">
            <a:xfrm>
              <a:off x="2517" y="3045"/>
              <a:ext cx="6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495" name="Line 174"/>
          <p:cNvSpPr>
            <a:spLocks noChangeShapeType="1"/>
          </p:cNvSpPr>
          <p:nvPr/>
        </p:nvSpPr>
        <p:spPr bwMode="auto">
          <a:xfrm rot="16200000" flipV="1">
            <a:off x="3795713" y="2111375"/>
            <a:ext cx="0" cy="10795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6" name="Oval 175"/>
          <p:cNvSpPr>
            <a:spLocks noChangeArrowheads="1"/>
          </p:cNvSpPr>
          <p:nvPr/>
        </p:nvSpPr>
        <p:spPr bwMode="auto">
          <a:xfrm>
            <a:off x="3346450" y="1625600"/>
            <a:ext cx="503238" cy="358775"/>
          </a:xfrm>
          <a:prstGeom prst="ellipse">
            <a:avLst/>
          </a:prstGeom>
          <a:solidFill>
            <a:srgbClr val="FF66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400"/>
              <a:t>QD</a:t>
            </a:r>
          </a:p>
        </p:txBody>
      </p:sp>
      <p:sp>
        <p:nvSpPr>
          <p:cNvPr id="20497" name="Oval 176"/>
          <p:cNvSpPr>
            <a:spLocks noChangeArrowheads="1"/>
          </p:cNvSpPr>
          <p:nvPr/>
        </p:nvSpPr>
        <p:spPr bwMode="auto">
          <a:xfrm>
            <a:off x="3994150" y="1625600"/>
            <a:ext cx="576263" cy="358775"/>
          </a:xfrm>
          <a:prstGeom prst="ellipse">
            <a:avLst/>
          </a:prstGeom>
          <a:solidFill>
            <a:srgbClr val="FF66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400"/>
              <a:t>QHPS</a:t>
            </a:r>
          </a:p>
        </p:txBody>
      </p:sp>
      <p:grpSp>
        <p:nvGrpSpPr>
          <p:cNvPr id="20498" name="Group 177"/>
          <p:cNvGrpSpPr>
            <a:grpSpLocks/>
          </p:cNvGrpSpPr>
          <p:nvPr/>
        </p:nvGrpSpPr>
        <p:grpSpPr bwMode="auto">
          <a:xfrm>
            <a:off x="4103688" y="2095500"/>
            <a:ext cx="323850" cy="73025"/>
            <a:chOff x="2517" y="2999"/>
            <a:chExt cx="204" cy="46"/>
          </a:xfrm>
        </p:grpSpPr>
        <p:sp>
          <p:nvSpPr>
            <p:cNvPr id="20505" name="Line 178"/>
            <p:cNvSpPr>
              <a:spLocks noChangeShapeType="1"/>
            </p:cNvSpPr>
            <p:nvPr/>
          </p:nvSpPr>
          <p:spPr bwMode="auto">
            <a:xfrm flipV="1">
              <a:off x="2585" y="2999"/>
              <a:ext cx="91" cy="46"/>
            </a:xfrm>
            <a:prstGeom prst="line">
              <a:avLst/>
            </a:prstGeom>
            <a:noFill/>
            <a:ln w="19050">
              <a:solidFill>
                <a:srgbClr val="33CC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6" name="Line 179"/>
            <p:cNvSpPr>
              <a:spLocks noChangeShapeType="1"/>
            </p:cNvSpPr>
            <p:nvPr/>
          </p:nvSpPr>
          <p:spPr bwMode="auto">
            <a:xfrm>
              <a:off x="2653" y="3045"/>
              <a:ext cx="68" cy="0"/>
            </a:xfrm>
            <a:prstGeom prst="line">
              <a:avLst/>
            </a:prstGeom>
            <a:noFill/>
            <a:ln w="19050">
              <a:solidFill>
                <a:srgbClr val="33CC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7" name="Line 180"/>
            <p:cNvSpPr>
              <a:spLocks noChangeShapeType="1"/>
            </p:cNvSpPr>
            <p:nvPr/>
          </p:nvSpPr>
          <p:spPr bwMode="auto">
            <a:xfrm>
              <a:off x="2517" y="3045"/>
              <a:ext cx="68" cy="0"/>
            </a:xfrm>
            <a:prstGeom prst="line">
              <a:avLst/>
            </a:prstGeom>
            <a:noFill/>
            <a:ln w="19050">
              <a:solidFill>
                <a:srgbClr val="33CC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499" name="Line 181"/>
          <p:cNvSpPr>
            <a:spLocks noChangeShapeType="1"/>
          </p:cNvSpPr>
          <p:nvPr/>
        </p:nvSpPr>
        <p:spPr bwMode="auto">
          <a:xfrm rot="16200000" flipV="1">
            <a:off x="4445000" y="2112963"/>
            <a:ext cx="0" cy="107950"/>
          </a:xfrm>
          <a:prstGeom prst="line">
            <a:avLst/>
          </a:prstGeom>
          <a:noFill/>
          <a:ln w="19050">
            <a:solidFill>
              <a:srgbClr val="33CC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0" name="Line 182"/>
          <p:cNvSpPr>
            <a:spLocks noChangeShapeType="1"/>
          </p:cNvSpPr>
          <p:nvPr/>
        </p:nvSpPr>
        <p:spPr bwMode="auto">
          <a:xfrm flipV="1">
            <a:off x="3094038" y="1230313"/>
            <a:ext cx="2873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1" name="Line 183"/>
          <p:cNvSpPr>
            <a:spLocks noChangeShapeType="1"/>
          </p:cNvSpPr>
          <p:nvPr/>
        </p:nvSpPr>
        <p:spPr bwMode="auto">
          <a:xfrm flipV="1">
            <a:off x="3814763" y="1230313"/>
            <a:ext cx="2873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2" name="Line 184"/>
          <p:cNvSpPr>
            <a:spLocks noChangeShapeType="1"/>
          </p:cNvSpPr>
          <p:nvPr/>
        </p:nvSpPr>
        <p:spPr bwMode="auto">
          <a:xfrm>
            <a:off x="2420938" y="1804988"/>
            <a:ext cx="9255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3" name="Oval 185"/>
          <p:cNvSpPr>
            <a:spLocks noChangeArrowheads="1"/>
          </p:cNvSpPr>
          <p:nvPr/>
        </p:nvSpPr>
        <p:spPr bwMode="auto">
          <a:xfrm>
            <a:off x="1617663" y="1625600"/>
            <a:ext cx="792162" cy="358775"/>
          </a:xfrm>
          <a:prstGeom prst="ellipse">
            <a:avLst/>
          </a:prstGeom>
          <a:solidFill>
            <a:srgbClr val="FF66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/>
              <a:t>CCC</a:t>
            </a:r>
          </a:p>
        </p:txBody>
      </p:sp>
      <p:sp>
        <p:nvSpPr>
          <p:cNvPr id="20504" name="Text Box 186"/>
          <p:cNvSpPr txBox="1">
            <a:spLocks noChangeArrowheads="1"/>
          </p:cNvSpPr>
          <p:nvPr/>
        </p:nvSpPr>
        <p:spPr bwMode="auto">
          <a:xfrm>
            <a:off x="2446338" y="1517650"/>
            <a:ext cx="811212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/>
              <a:t>Network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359891B-987D-403E-9D1F-3A3D8F31B488}" type="slidenum">
              <a:rPr lang="en-US" sz="1200"/>
              <a:pPr algn="r"/>
              <a:t>19</a:t>
            </a:fld>
            <a:endParaRPr lang="en-US" sz="1200"/>
          </a:p>
        </p:txBody>
      </p:sp>
      <p:sp>
        <p:nvSpPr>
          <p:cNvPr id="21507" name="Rectangle 6"/>
          <p:cNvSpPr txBox="1">
            <a:spLocks noGrp="1" noChangeArrowheads="1"/>
          </p:cNvSpPr>
          <p:nvPr/>
        </p:nvSpPr>
        <p:spPr bwMode="auto">
          <a:xfrm rot="-5400000">
            <a:off x="-1876425" y="4692650"/>
            <a:ext cx="40322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 i="1"/>
              <a:t>Risks due to UPS malfunctioning, H. Thiesen, Chamonix 2009</a:t>
            </a:r>
          </a:p>
        </p:txBody>
      </p:sp>
      <p:sp>
        <p:nvSpPr>
          <p:cNvPr id="21508" name="Rectangle 2"/>
          <p:cNvSpPr>
            <a:spLocks noChangeArrowheads="1"/>
          </p:cNvSpPr>
          <p:nvPr/>
        </p:nvSpPr>
        <p:spPr bwMode="auto">
          <a:xfrm>
            <a:off x="1582738" y="71438"/>
            <a:ext cx="7165975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sz="2000">
                <a:solidFill>
                  <a:schemeClr val="tx2"/>
                </a:solidFill>
                <a:latin typeface="Verdana" pitchFamily="34" charset="0"/>
              </a:rPr>
              <a:t>Impact on MQPS system (2)</a:t>
            </a:r>
          </a:p>
        </p:txBody>
      </p:sp>
      <p:sp>
        <p:nvSpPr>
          <p:cNvPr id="21509" name="Rectangle 60"/>
          <p:cNvSpPr>
            <a:spLocks noChangeArrowheads="1"/>
          </p:cNvSpPr>
          <p:nvPr/>
        </p:nvSpPr>
        <p:spPr bwMode="auto">
          <a:xfrm>
            <a:off x="719138" y="2339975"/>
            <a:ext cx="8208962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 dirty="0"/>
              <a:t>Loss of QD/QHPS (same single phase feeder)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The Quench loop opens</a:t>
            </a:r>
          </a:p>
          <a:p>
            <a:pPr marL="1185863" lvl="2" indent="-266700" eaLnBrk="0" hangingPunct="0">
              <a:buClr>
                <a:schemeClr val="accent2"/>
              </a:buClr>
              <a:buFont typeface="Wingdings" pitchFamily="2" charset="2"/>
              <a:buChar char="v"/>
            </a:pPr>
            <a:r>
              <a:rPr lang="en-US" dirty="0"/>
              <a:t>The EE switch opens</a:t>
            </a:r>
          </a:p>
          <a:p>
            <a:pPr marL="1185863" lvl="2" indent="-266700" eaLnBrk="0" hangingPunct="0">
              <a:buClr>
                <a:schemeClr val="accent2"/>
              </a:buClr>
              <a:buFont typeface="Wingdings" pitchFamily="2" charset="2"/>
              <a:buChar char="v"/>
            </a:pPr>
            <a:r>
              <a:rPr lang="en-US" dirty="0"/>
              <a:t>The power converter switches off and its CR fires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>
                <a:solidFill>
                  <a:srgbClr val="FF6600"/>
                </a:solidFill>
              </a:rPr>
              <a:t>The MQPS PM data is lost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b="1" dirty="0">
                <a:solidFill>
                  <a:srgbClr val="33CC33"/>
                </a:solidFill>
              </a:rPr>
              <a:t>To avoid a "sector quench" in case of UPS loss the QHPS are not fired.</a:t>
            </a:r>
            <a:r>
              <a:rPr lang="en-US" dirty="0"/>
              <a:t> The consequence is </a:t>
            </a:r>
            <a:r>
              <a:rPr lang="en-US" b="1" dirty="0">
                <a:solidFill>
                  <a:schemeClr val="accent2"/>
                </a:solidFill>
              </a:rPr>
              <a:t>the magnet is not protected during the current decay.</a:t>
            </a:r>
            <a:endParaRPr lang="en-US" dirty="0"/>
          </a:p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 dirty="0"/>
              <a:t>Loss of the communication with the CCC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Nothing happens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The MQPS system remains fully operational</a:t>
            </a:r>
          </a:p>
        </p:txBody>
      </p:sp>
      <p:grpSp>
        <p:nvGrpSpPr>
          <p:cNvPr id="21510" name="Group 94"/>
          <p:cNvGrpSpPr>
            <a:grpSpLocks/>
          </p:cNvGrpSpPr>
          <p:nvPr/>
        </p:nvGrpSpPr>
        <p:grpSpPr bwMode="auto">
          <a:xfrm>
            <a:off x="3384550" y="1157288"/>
            <a:ext cx="433388" cy="73025"/>
            <a:chOff x="2222" y="1570"/>
            <a:chExt cx="273" cy="46"/>
          </a:xfrm>
        </p:grpSpPr>
        <p:sp>
          <p:nvSpPr>
            <p:cNvPr id="21549" name="Arc 95"/>
            <p:cNvSpPr>
              <a:spLocks/>
            </p:cNvSpPr>
            <p:nvPr/>
          </p:nvSpPr>
          <p:spPr bwMode="auto">
            <a:xfrm>
              <a:off x="2267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50" name="Arc 96"/>
            <p:cNvSpPr>
              <a:spLocks/>
            </p:cNvSpPr>
            <p:nvPr/>
          </p:nvSpPr>
          <p:spPr bwMode="auto">
            <a:xfrm flipH="1">
              <a:off x="2222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51" name="Arc 97"/>
            <p:cNvSpPr>
              <a:spLocks/>
            </p:cNvSpPr>
            <p:nvPr/>
          </p:nvSpPr>
          <p:spPr bwMode="auto">
            <a:xfrm>
              <a:off x="2358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52" name="Arc 98"/>
            <p:cNvSpPr>
              <a:spLocks/>
            </p:cNvSpPr>
            <p:nvPr/>
          </p:nvSpPr>
          <p:spPr bwMode="auto">
            <a:xfrm flipH="1">
              <a:off x="2313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53" name="Arc 99"/>
            <p:cNvSpPr>
              <a:spLocks/>
            </p:cNvSpPr>
            <p:nvPr/>
          </p:nvSpPr>
          <p:spPr bwMode="auto">
            <a:xfrm>
              <a:off x="2449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54" name="Arc 100"/>
            <p:cNvSpPr>
              <a:spLocks/>
            </p:cNvSpPr>
            <p:nvPr/>
          </p:nvSpPr>
          <p:spPr bwMode="auto">
            <a:xfrm flipH="1">
              <a:off x="2404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511" name="Line 101"/>
          <p:cNvSpPr>
            <a:spLocks noChangeShapeType="1"/>
          </p:cNvSpPr>
          <p:nvPr/>
        </p:nvSpPr>
        <p:spPr bwMode="auto">
          <a:xfrm>
            <a:off x="3455988" y="1120775"/>
            <a:ext cx="8286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12" name="Line 102"/>
          <p:cNvSpPr>
            <a:spLocks noChangeShapeType="1"/>
          </p:cNvSpPr>
          <p:nvPr/>
        </p:nvSpPr>
        <p:spPr bwMode="auto">
          <a:xfrm flipV="1">
            <a:off x="4284663" y="1120775"/>
            <a:ext cx="0" cy="431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1513" name="Group 103"/>
          <p:cNvGrpSpPr>
            <a:grpSpLocks/>
          </p:cNvGrpSpPr>
          <p:nvPr/>
        </p:nvGrpSpPr>
        <p:grpSpPr bwMode="auto">
          <a:xfrm>
            <a:off x="3384550" y="1265238"/>
            <a:ext cx="431800" cy="287337"/>
            <a:chOff x="2381" y="2160"/>
            <a:chExt cx="272" cy="181"/>
          </a:xfrm>
        </p:grpSpPr>
        <p:sp>
          <p:nvSpPr>
            <p:cNvPr id="21543" name="Line 104"/>
            <p:cNvSpPr>
              <a:spLocks noChangeShapeType="1"/>
            </p:cNvSpPr>
            <p:nvPr/>
          </p:nvSpPr>
          <p:spPr bwMode="auto">
            <a:xfrm>
              <a:off x="2381" y="2160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4" name="Line 105"/>
            <p:cNvSpPr>
              <a:spLocks noChangeShapeType="1"/>
            </p:cNvSpPr>
            <p:nvPr/>
          </p:nvSpPr>
          <p:spPr bwMode="auto">
            <a:xfrm>
              <a:off x="2653" y="2160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5" name="Line 106"/>
            <p:cNvSpPr>
              <a:spLocks noChangeShapeType="1"/>
            </p:cNvSpPr>
            <p:nvPr/>
          </p:nvSpPr>
          <p:spPr bwMode="auto">
            <a:xfrm>
              <a:off x="2381" y="2205"/>
              <a:ext cx="136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6" name="Line 107"/>
            <p:cNvSpPr>
              <a:spLocks noChangeShapeType="1"/>
            </p:cNvSpPr>
            <p:nvPr/>
          </p:nvSpPr>
          <p:spPr bwMode="auto">
            <a:xfrm flipV="1">
              <a:off x="2517" y="2205"/>
              <a:ext cx="136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7" name="Line 108"/>
            <p:cNvSpPr>
              <a:spLocks noChangeShapeType="1"/>
            </p:cNvSpPr>
            <p:nvPr/>
          </p:nvSpPr>
          <p:spPr bwMode="auto">
            <a:xfrm>
              <a:off x="2517" y="2251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8" name="Line 109"/>
            <p:cNvSpPr>
              <a:spLocks noChangeShapeType="1"/>
            </p:cNvSpPr>
            <p:nvPr/>
          </p:nvSpPr>
          <p:spPr bwMode="auto">
            <a:xfrm>
              <a:off x="2517" y="2160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514" name="Line 110"/>
          <p:cNvSpPr>
            <a:spLocks noChangeShapeType="1"/>
          </p:cNvSpPr>
          <p:nvPr/>
        </p:nvSpPr>
        <p:spPr bwMode="auto">
          <a:xfrm>
            <a:off x="3851275" y="1801813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1515" name="Group 111"/>
          <p:cNvGrpSpPr>
            <a:grpSpLocks/>
          </p:cNvGrpSpPr>
          <p:nvPr/>
        </p:nvGrpSpPr>
        <p:grpSpPr bwMode="auto">
          <a:xfrm flipH="1">
            <a:off x="3348038" y="977900"/>
            <a:ext cx="504825" cy="250825"/>
            <a:chOff x="3470" y="1979"/>
            <a:chExt cx="318" cy="158"/>
          </a:xfrm>
        </p:grpSpPr>
        <p:grpSp>
          <p:nvGrpSpPr>
            <p:cNvPr id="21535" name="Group 112"/>
            <p:cNvGrpSpPr>
              <a:grpSpLocks/>
            </p:cNvGrpSpPr>
            <p:nvPr/>
          </p:nvGrpSpPr>
          <p:grpSpPr bwMode="auto">
            <a:xfrm flipV="1">
              <a:off x="3560" y="1979"/>
              <a:ext cx="137" cy="46"/>
              <a:chOff x="2517" y="1956"/>
              <a:chExt cx="137" cy="46"/>
            </a:xfrm>
          </p:grpSpPr>
          <p:sp>
            <p:nvSpPr>
              <p:cNvPr id="21540" name="Line 113"/>
              <p:cNvSpPr>
                <a:spLocks noChangeShapeType="1"/>
              </p:cNvSpPr>
              <p:nvPr/>
            </p:nvSpPr>
            <p:spPr bwMode="auto">
              <a:xfrm flipV="1">
                <a:off x="2562" y="1956"/>
                <a:ext cx="1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41" name="AutoShape 114"/>
              <p:cNvSpPr>
                <a:spLocks noChangeArrowheads="1"/>
              </p:cNvSpPr>
              <p:nvPr/>
            </p:nvSpPr>
            <p:spPr bwMode="auto">
              <a:xfrm rot="5400000" flipH="1" flipV="1">
                <a:off x="2562" y="1956"/>
                <a:ext cx="46" cy="46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42" name="Line 115"/>
              <p:cNvSpPr>
                <a:spLocks noChangeShapeType="1"/>
              </p:cNvSpPr>
              <p:nvPr/>
            </p:nvSpPr>
            <p:spPr bwMode="auto">
              <a:xfrm flipH="1" flipV="1">
                <a:off x="2517" y="1979"/>
                <a:ext cx="1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1536" name="Line 116"/>
            <p:cNvSpPr>
              <a:spLocks noChangeShapeType="1"/>
            </p:cNvSpPr>
            <p:nvPr/>
          </p:nvSpPr>
          <p:spPr bwMode="auto">
            <a:xfrm flipV="1">
              <a:off x="3787" y="2002"/>
              <a:ext cx="1" cy="1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7" name="Line 117"/>
            <p:cNvSpPr>
              <a:spLocks noChangeShapeType="1"/>
            </p:cNvSpPr>
            <p:nvPr/>
          </p:nvSpPr>
          <p:spPr bwMode="auto">
            <a:xfrm flipH="1" flipV="1">
              <a:off x="3470" y="2002"/>
              <a:ext cx="0" cy="1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8" name="Line 118"/>
            <p:cNvSpPr>
              <a:spLocks noChangeShapeType="1"/>
            </p:cNvSpPr>
            <p:nvPr/>
          </p:nvSpPr>
          <p:spPr bwMode="auto">
            <a:xfrm flipH="1" flipV="1">
              <a:off x="3697" y="2002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9" name="Line 119"/>
            <p:cNvSpPr>
              <a:spLocks noChangeShapeType="1"/>
            </p:cNvSpPr>
            <p:nvPr/>
          </p:nvSpPr>
          <p:spPr bwMode="auto">
            <a:xfrm flipH="1" flipV="1">
              <a:off x="3470" y="2002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516" name="Line 120"/>
          <p:cNvSpPr>
            <a:spLocks noChangeShapeType="1"/>
          </p:cNvSpPr>
          <p:nvPr/>
        </p:nvSpPr>
        <p:spPr bwMode="auto">
          <a:xfrm flipV="1">
            <a:off x="3600450" y="1443038"/>
            <a:ext cx="0" cy="182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17" name="Line 121"/>
          <p:cNvSpPr>
            <a:spLocks noChangeShapeType="1"/>
          </p:cNvSpPr>
          <p:nvPr/>
        </p:nvSpPr>
        <p:spPr bwMode="auto">
          <a:xfrm flipV="1">
            <a:off x="4281488" y="1443038"/>
            <a:ext cx="1587" cy="182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1518" name="Group 122"/>
          <p:cNvGrpSpPr>
            <a:grpSpLocks/>
          </p:cNvGrpSpPr>
          <p:nvPr/>
        </p:nvGrpSpPr>
        <p:grpSpPr bwMode="auto">
          <a:xfrm>
            <a:off x="3455988" y="2093913"/>
            <a:ext cx="323850" cy="73025"/>
            <a:chOff x="2517" y="2999"/>
            <a:chExt cx="204" cy="46"/>
          </a:xfrm>
        </p:grpSpPr>
        <p:sp>
          <p:nvSpPr>
            <p:cNvPr id="21532" name="Line 123"/>
            <p:cNvSpPr>
              <a:spLocks noChangeShapeType="1"/>
            </p:cNvSpPr>
            <p:nvPr/>
          </p:nvSpPr>
          <p:spPr bwMode="auto">
            <a:xfrm flipV="1">
              <a:off x="2585" y="2999"/>
              <a:ext cx="91" cy="46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3" name="Line 124"/>
            <p:cNvSpPr>
              <a:spLocks noChangeShapeType="1"/>
            </p:cNvSpPr>
            <p:nvPr/>
          </p:nvSpPr>
          <p:spPr bwMode="auto">
            <a:xfrm>
              <a:off x="2653" y="3045"/>
              <a:ext cx="6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4" name="Line 125"/>
            <p:cNvSpPr>
              <a:spLocks noChangeShapeType="1"/>
            </p:cNvSpPr>
            <p:nvPr/>
          </p:nvSpPr>
          <p:spPr bwMode="auto">
            <a:xfrm>
              <a:off x="2517" y="3045"/>
              <a:ext cx="6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519" name="Line 126"/>
          <p:cNvSpPr>
            <a:spLocks noChangeShapeType="1"/>
          </p:cNvSpPr>
          <p:nvPr/>
        </p:nvSpPr>
        <p:spPr bwMode="auto">
          <a:xfrm rot="16200000" flipV="1">
            <a:off x="3797300" y="2111375"/>
            <a:ext cx="0" cy="10795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0" name="Oval 127"/>
          <p:cNvSpPr>
            <a:spLocks noChangeArrowheads="1"/>
          </p:cNvSpPr>
          <p:nvPr/>
        </p:nvSpPr>
        <p:spPr bwMode="auto">
          <a:xfrm>
            <a:off x="3348038" y="1625600"/>
            <a:ext cx="503237" cy="358775"/>
          </a:xfrm>
          <a:prstGeom prst="ellipse">
            <a:avLst/>
          </a:prstGeom>
          <a:solidFill>
            <a:srgbClr val="FF66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400"/>
              <a:t>QD</a:t>
            </a:r>
          </a:p>
        </p:txBody>
      </p:sp>
      <p:sp>
        <p:nvSpPr>
          <p:cNvPr id="21521" name="Oval 128"/>
          <p:cNvSpPr>
            <a:spLocks noChangeArrowheads="1"/>
          </p:cNvSpPr>
          <p:nvPr/>
        </p:nvSpPr>
        <p:spPr bwMode="auto">
          <a:xfrm>
            <a:off x="3995738" y="1625600"/>
            <a:ext cx="576262" cy="358775"/>
          </a:xfrm>
          <a:prstGeom prst="ellipse">
            <a:avLst/>
          </a:prstGeom>
          <a:solidFill>
            <a:srgbClr val="FF66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400"/>
              <a:t>QHPS</a:t>
            </a:r>
          </a:p>
        </p:txBody>
      </p:sp>
      <p:grpSp>
        <p:nvGrpSpPr>
          <p:cNvPr id="21522" name="Group 129"/>
          <p:cNvGrpSpPr>
            <a:grpSpLocks/>
          </p:cNvGrpSpPr>
          <p:nvPr/>
        </p:nvGrpSpPr>
        <p:grpSpPr bwMode="auto">
          <a:xfrm>
            <a:off x="4105275" y="2095500"/>
            <a:ext cx="323850" cy="73025"/>
            <a:chOff x="2517" y="2999"/>
            <a:chExt cx="204" cy="46"/>
          </a:xfrm>
        </p:grpSpPr>
        <p:sp>
          <p:nvSpPr>
            <p:cNvPr id="21529" name="Line 130"/>
            <p:cNvSpPr>
              <a:spLocks noChangeShapeType="1"/>
            </p:cNvSpPr>
            <p:nvPr/>
          </p:nvSpPr>
          <p:spPr bwMode="auto">
            <a:xfrm flipV="1">
              <a:off x="2585" y="2999"/>
              <a:ext cx="91" cy="46"/>
            </a:xfrm>
            <a:prstGeom prst="line">
              <a:avLst/>
            </a:prstGeom>
            <a:noFill/>
            <a:ln w="19050">
              <a:solidFill>
                <a:srgbClr val="33CC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0" name="Line 131"/>
            <p:cNvSpPr>
              <a:spLocks noChangeShapeType="1"/>
            </p:cNvSpPr>
            <p:nvPr/>
          </p:nvSpPr>
          <p:spPr bwMode="auto">
            <a:xfrm>
              <a:off x="2653" y="3045"/>
              <a:ext cx="68" cy="0"/>
            </a:xfrm>
            <a:prstGeom prst="line">
              <a:avLst/>
            </a:prstGeom>
            <a:noFill/>
            <a:ln w="19050">
              <a:solidFill>
                <a:srgbClr val="33CC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1" name="Line 132"/>
            <p:cNvSpPr>
              <a:spLocks noChangeShapeType="1"/>
            </p:cNvSpPr>
            <p:nvPr/>
          </p:nvSpPr>
          <p:spPr bwMode="auto">
            <a:xfrm>
              <a:off x="2517" y="3045"/>
              <a:ext cx="68" cy="0"/>
            </a:xfrm>
            <a:prstGeom prst="line">
              <a:avLst/>
            </a:prstGeom>
            <a:noFill/>
            <a:ln w="19050">
              <a:solidFill>
                <a:srgbClr val="33CC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523" name="Line 133"/>
          <p:cNvSpPr>
            <a:spLocks noChangeShapeType="1"/>
          </p:cNvSpPr>
          <p:nvPr/>
        </p:nvSpPr>
        <p:spPr bwMode="auto">
          <a:xfrm rot="16200000" flipV="1">
            <a:off x="4446588" y="2112963"/>
            <a:ext cx="0" cy="107950"/>
          </a:xfrm>
          <a:prstGeom prst="line">
            <a:avLst/>
          </a:prstGeom>
          <a:noFill/>
          <a:ln w="19050">
            <a:solidFill>
              <a:srgbClr val="33CC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4" name="Line 134"/>
          <p:cNvSpPr>
            <a:spLocks noChangeShapeType="1"/>
          </p:cNvSpPr>
          <p:nvPr/>
        </p:nvSpPr>
        <p:spPr bwMode="auto">
          <a:xfrm flipV="1">
            <a:off x="3095625" y="1230313"/>
            <a:ext cx="2873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25" name="Line 135"/>
          <p:cNvSpPr>
            <a:spLocks noChangeShapeType="1"/>
          </p:cNvSpPr>
          <p:nvPr/>
        </p:nvSpPr>
        <p:spPr bwMode="auto">
          <a:xfrm flipV="1">
            <a:off x="3816350" y="1230313"/>
            <a:ext cx="2873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26" name="Line 136"/>
          <p:cNvSpPr>
            <a:spLocks noChangeShapeType="1"/>
          </p:cNvSpPr>
          <p:nvPr/>
        </p:nvSpPr>
        <p:spPr bwMode="auto">
          <a:xfrm>
            <a:off x="2422525" y="1804988"/>
            <a:ext cx="9255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7" name="Oval 137"/>
          <p:cNvSpPr>
            <a:spLocks noChangeArrowheads="1"/>
          </p:cNvSpPr>
          <p:nvPr/>
        </p:nvSpPr>
        <p:spPr bwMode="auto">
          <a:xfrm>
            <a:off x="1619250" y="1625600"/>
            <a:ext cx="792163" cy="358775"/>
          </a:xfrm>
          <a:prstGeom prst="ellipse">
            <a:avLst/>
          </a:prstGeom>
          <a:solidFill>
            <a:srgbClr val="FF66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/>
              <a:t>CCC</a:t>
            </a:r>
          </a:p>
        </p:txBody>
      </p:sp>
      <p:sp>
        <p:nvSpPr>
          <p:cNvPr id="21528" name="Text Box 138"/>
          <p:cNvSpPr txBox="1">
            <a:spLocks noChangeArrowheads="1"/>
          </p:cNvSpPr>
          <p:nvPr/>
        </p:nvSpPr>
        <p:spPr bwMode="auto">
          <a:xfrm>
            <a:off x="2447925" y="1517650"/>
            <a:ext cx="811213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/>
              <a:t>Network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16DECD2-E1FF-414E-A689-065356C68977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82738" y="71438"/>
            <a:ext cx="7165975" cy="620712"/>
          </a:xfrm>
        </p:spPr>
        <p:txBody>
          <a:bodyPr/>
          <a:lstStyle/>
          <a:p>
            <a:pPr eaLnBrk="1" hangingPunct="1"/>
            <a:r>
              <a:rPr lang="en-US" sz="2000" smtClean="0"/>
              <a:t>Contents</a:t>
            </a:r>
          </a:p>
        </p:txBody>
      </p:sp>
      <p:sp>
        <p:nvSpPr>
          <p:cNvPr id="4100" name="Rectangle 60"/>
          <p:cNvSpPr>
            <a:spLocks noChangeArrowheads="1"/>
          </p:cNvSpPr>
          <p:nvPr/>
        </p:nvSpPr>
        <p:spPr bwMode="auto">
          <a:xfrm>
            <a:off x="719138" y="1125538"/>
            <a:ext cx="7381875" cy="28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200" dirty="0"/>
              <a:t>UPS overview</a:t>
            </a:r>
          </a:p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200" dirty="0"/>
              <a:t>UPS for Superconducting Circuit Protection System (CPS)</a:t>
            </a:r>
          </a:p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200" dirty="0"/>
              <a:t>Impact of UPS malfunction</a:t>
            </a:r>
          </a:p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200" dirty="0"/>
              <a:t>Actual Situation</a:t>
            </a:r>
          </a:p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200" dirty="0" smtClean="0"/>
              <a:t>Conclusions</a:t>
            </a:r>
            <a:endParaRPr lang="en-US" sz="2200" dirty="0"/>
          </a:p>
        </p:txBody>
      </p:sp>
      <p:sp>
        <p:nvSpPr>
          <p:cNvPr id="4101" name="Rectangle 6"/>
          <p:cNvSpPr txBox="1">
            <a:spLocks noGrp="1" noChangeArrowheads="1"/>
          </p:cNvSpPr>
          <p:nvPr/>
        </p:nvSpPr>
        <p:spPr bwMode="auto">
          <a:xfrm rot="-5400000">
            <a:off x="-1876425" y="4692650"/>
            <a:ext cx="40322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 i="1"/>
              <a:t>Risks due to UPS malfunctioning, H. Thiesen, Chamonix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5C9ECF4F-B264-4FA8-A259-87A284944FDC}" type="slidenum">
              <a:rPr lang="en-US" sz="1200"/>
              <a:pPr algn="r"/>
              <a:t>20</a:t>
            </a:fld>
            <a:endParaRPr lang="en-US" sz="1200"/>
          </a:p>
        </p:txBody>
      </p:sp>
      <p:sp>
        <p:nvSpPr>
          <p:cNvPr id="22531" name="Rectangle 6"/>
          <p:cNvSpPr txBox="1">
            <a:spLocks noGrp="1" noChangeArrowheads="1"/>
          </p:cNvSpPr>
          <p:nvPr/>
        </p:nvSpPr>
        <p:spPr bwMode="auto">
          <a:xfrm rot="-5400000">
            <a:off x="-1876425" y="4692650"/>
            <a:ext cx="40322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 i="1"/>
              <a:t>Risks due to UPS malfunctioning, H. Thiesen, Chamonix 2009</a:t>
            </a:r>
          </a:p>
        </p:txBody>
      </p:sp>
      <p:sp>
        <p:nvSpPr>
          <p:cNvPr id="22532" name="Rectangle 2"/>
          <p:cNvSpPr>
            <a:spLocks noChangeArrowheads="1"/>
          </p:cNvSpPr>
          <p:nvPr/>
        </p:nvSpPr>
        <p:spPr bwMode="auto">
          <a:xfrm>
            <a:off x="1582738" y="71438"/>
            <a:ext cx="7165975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sz="2000">
                <a:solidFill>
                  <a:schemeClr val="tx2"/>
                </a:solidFill>
                <a:latin typeface="Verdana" pitchFamily="34" charset="0"/>
              </a:rPr>
              <a:t>Impact on PIC</a:t>
            </a:r>
          </a:p>
        </p:txBody>
      </p:sp>
      <p:sp>
        <p:nvSpPr>
          <p:cNvPr id="22533" name="Rectangle 60"/>
          <p:cNvSpPr>
            <a:spLocks noChangeArrowheads="1"/>
          </p:cNvSpPr>
          <p:nvPr/>
        </p:nvSpPr>
        <p:spPr bwMode="auto">
          <a:xfrm>
            <a:off x="719138" y="2339975"/>
            <a:ext cx="8208962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 dirty="0"/>
              <a:t>PIC Level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All HW interlock loops of this PIC open</a:t>
            </a:r>
          </a:p>
          <a:p>
            <a:pPr marL="1185863" lvl="2" indent="-266700" eaLnBrk="0" hangingPunct="0">
              <a:buClr>
                <a:schemeClr val="accent2"/>
              </a:buClr>
              <a:buFont typeface="Wingdings" pitchFamily="2" charset="2"/>
              <a:buChar char="v"/>
            </a:pPr>
            <a:r>
              <a:rPr lang="en-US" dirty="0"/>
              <a:t>All EE switches of concerned circuits open</a:t>
            </a:r>
          </a:p>
          <a:p>
            <a:pPr marL="1185863" lvl="2" indent="-266700" eaLnBrk="0" hangingPunct="0">
              <a:buClr>
                <a:schemeClr val="accent2"/>
              </a:buClr>
              <a:buFont typeface="Wingdings" pitchFamily="2" charset="2"/>
              <a:buChar char="v"/>
            </a:pPr>
            <a:r>
              <a:rPr lang="en-US" dirty="0"/>
              <a:t>All power converters of concerned circuits switch off and their CR fire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>
                <a:solidFill>
                  <a:srgbClr val="FF6600"/>
                </a:solidFill>
              </a:rPr>
              <a:t>The PIC PM data after the event is lost</a:t>
            </a:r>
          </a:p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 dirty="0"/>
              <a:t>Loss of the communication with the CCC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Slow Abort after 30 seconds</a:t>
            </a:r>
          </a:p>
          <a:p>
            <a:pPr marL="1185863" lvl="2" indent="-266700" eaLnBrk="0" hangingPunct="0">
              <a:buClr>
                <a:schemeClr val="accent2"/>
              </a:buClr>
              <a:buFont typeface="Wingdings" pitchFamily="2" charset="2"/>
              <a:buChar char="v"/>
            </a:pPr>
            <a:r>
              <a:rPr lang="en-US" dirty="0"/>
              <a:t>The currents of concerned circuits decays to 0 A 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The PIC remains fully operational</a:t>
            </a:r>
          </a:p>
        </p:txBody>
      </p:sp>
      <p:sp>
        <p:nvSpPr>
          <p:cNvPr id="22534" name="Oval 48"/>
          <p:cNvSpPr>
            <a:spLocks noChangeArrowheads="1"/>
          </p:cNvSpPr>
          <p:nvPr/>
        </p:nvSpPr>
        <p:spPr bwMode="auto">
          <a:xfrm>
            <a:off x="3276600" y="1449388"/>
            <a:ext cx="576263" cy="358775"/>
          </a:xfrm>
          <a:prstGeom prst="ellipse">
            <a:avLst/>
          </a:prstGeom>
          <a:solidFill>
            <a:srgbClr val="FF66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400"/>
              <a:t>PIC</a:t>
            </a:r>
          </a:p>
        </p:txBody>
      </p:sp>
      <p:grpSp>
        <p:nvGrpSpPr>
          <p:cNvPr id="22535" name="Group 49"/>
          <p:cNvGrpSpPr>
            <a:grpSpLocks/>
          </p:cNvGrpSpPr>
          <p:nvPr/>
        </p:nvGrpSpPr>
        <p:grpSpPr bwMode="auto">
          <a:xfrm>
            <a:off x="3313113" y="1917700"/>
            <a:ext cx="539750" cy="215900"/>
            <a:chOff x="817" y="2704"/>
            <a:chExt cx="340" cy="136"/>
          </a:xfrm>
        </p:grpSpPr>
        <p:grpSp>
          <p:nvGrpSpPr>
            <p:cNvPr id="22539" name="Group 50"/>
            <p:cNvGrpSpPr>
              <a:grpSpLocks/>
            </p:cNvGrpSpPr>
            <p:nvPr/>
          </p:nvGrpSpPr>
          <p:grpSpPr bwMode="auto">
            <a:xfrm>
              <a:off x="817" y="2704"/>
              <a:ext cx="204" cy="46"/>
              <a:chOff x="2517" y="2999"/>
              <a:chExt cx="204" cy="46"/>
            </a:xfrm>
          </p:grpSpPr>
          <p:sp>
            <p:nvSpPr>
              <p:cNvPr id="22551" name="Line 51"/>
              <p:cNvSpPr>
                <a:spLocks noChangeShapeType="1"/>
              </p:cNvSpPr>
              <p:nvPr/>
            </p:nvSpPr>
            <p:spPr bwMode="auto">
              <a:xfrm flipV="1">
                <a:off x="2585" y="2999"/>
                <a:ext cx="91" cy="46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52" name="Line 52"/>
              <p:cNvSpPr>
                <a:spLocks noChangeShapeType="1"/>
              </p:cNvSpPr>
              <p:nvPr/>
            </p:nvSpPr>
            <p:spPr bwMode="auto">
              <a:xfrm>
                <a:off x="2653" y="3045"/>
                <a:ext cx="68" cy="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53" name="Line 53"/>
              <p:cNvSpPr>
                <a:spLocks noChangeShapeType="1"/>
              </p:cNvSpPr>
              <p:nvPr/>
            </p:nvSpPr>
            <p:spPr bwMode="auto">
              <a:xfrm>
                <a:off x="2517" y="3045"/>
                <a:ext cx="68" cy="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2540" name="Group 54"/>
            <p:cNvGrpSpPr>
              <a:grpSpLocks/>
            </p:cNvGrpSpPr>
            <p:nvPr/>
          </p:nvGrpSpPr>
          <p:grpSpPr bwMode="auto">
            <a:xfrm>
              <a:off x="1020" y="2727"/>
              <a:ext cx="137" cy="113"/>
              <a:chOff x="1020" y="2727"/>
              <a:chExt cx="137" cy="113"/>
            </a:xfrm>
          </p:grpSpPr>
          <p:grpSp>
            <p:nvGrpSpPr>
              <p:cNvPr id="22541" name="Group 55"/>
              <p:cNvGrpSpPr>
                <a:grpSpLocks/>
              </p:cNvGrpSpPr>
              <p:nvPr/>
            </p:nvGrpSpPr>
            <p:grpSpPr bwMode="auto">
              <a:xfrm flipH="1" flipV="1">
                <a:off x="1020" y="2727"/>
                <a:ext cx="137" cy="46"/>
                <a:chOff x="2517" y="1956"/>
                <a:chExt cx="137" cy="46"/>
              </a:xfrm>
            </p:grpSpPr>
            <p:sp>
              <p:nvSpPr>
                <p:cNvPr id="22548" name="Line 56"/>
                <p:cNvSpPr>
                  <a:spLocks noChangeShapeType="1"/>
                </p:cNvSpPr>
                <p:nvPr/>
              </p:nvSpPr>
              <p:spPr bwMode="auto">
                <a:xfrm flipV="1">
                  <a:off x="2562" y="1956"/>
                  <a:ext cx="1" cy="45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49" name="AutoShape 57"/>
                <p:cNvSpPr>
                  <a:spLocks noChangeArrowheads="1"/>
                </p:cNvSpPr>
                <p:nvPr/>
              </p:nvSpPr>
              <p:spPr bwMode="auto">
                <a:xfrm rot="5400000" flipH="1" flipV="1">
                  <a:off x="2562" y="1956"/>
                  <a:ext cx="46" cy="46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2"/>
                </a:solidFill>
                <a:ln w="19050" algn="ctr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50" name="Line 58"/>
                <p:cNvSpPr>
                  <a:spLocks noChangeShapeType="1"/>
                </p:cNvSpPr>
                <p:nvPr/>
              </p:nvSpPr>
              <p:spPr bwMode="auto">
                <a:xfrm flipH="1" flipV="1">
                  <a:off x="2517" y="1979"/>
                  <a:ext cx="137" cy="0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542" name="Group 59"/>
              <p:cNvGrpSpPr>
                <a:grpSpLocks/>
              </p:cNvGrpSpPr>
              <p:nvPr/>
            </p:nvGrpSpPr>
            <p:grpSpPr bwMode="auto">
              <a:xfrm flipH="1" flipV="1">
                <a:off x="1020" y="2727"/>
                <a:ext cx="137" cy="46"/>
                <a:chOff x="2517" y="1956"/>
                <a:chExt cx="137" cy="46"/>
              </a:xfrm>
            </p:grpSpPr>
            <p:sp>
              <p:nvSpPr>
                <p:cNvPr id="22545" name="Line 60"/>
                <p:cNvSpPr>
                  <a:spLocks noChangeShapeType="1"/>
                </p:cNvSpPr>
                <p:nvPr/>
              </p:nvSpPr>
              <p:spPr bwMode="auto">
                <a:xfrm flipV="1">
                  <a:off x="2562" y="1956"/>
                  <a:ext cx="1" cy="45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46" name="AutoShape 61"/>
                <p:cNvSpPr>
                  <a:spLocks noChangeArrowheads="1"/>
                </p:cNvSpPr>
                <p:nvPr/>
              </p:nvSpPr>
              <p:spPr bwMode="auto">
                <a:xfrm rot="5400000" flipH="1" flipV="1">
                  <a:off x="2562" y="1956"/>
                  <a:ext cx="46" cy="46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2"/>
                </a:solidFill>
                <a:ln w="19050" algn="ctr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47" name="Line 62"/>
                <p:cNvSpPr>
                  <a:spLocks noChangeShapeType="1"/>
                </p:cNvSpPr>
                <p:nvPr/>
              </p:nvSpPr>
              <p:spPr bwMode="auto">
                <a:xfrm flipH="1" flipV="1">
                  <a:off x="2517" y="1979"/>
                  <a:ext cx="137" cy="0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2543" name="Line 63"/>
              <p:cNvSpPr>
                <a:spLocks noChangeShapeType="1"/>
              </p:cNvSpPr>
              <p:nvPr/>
            </p:nvSpPr>
            <p:spPr bwMode="auto">
              <a:xfrm>
                <a:off x="1066" y="2795"/>
                <a:ext cx="45" cy="45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44" name="Line 64"/>
              <p:cNvSpPr>
                <a:spLocks noChangeShapeType="1"/>
              </p:cNvSpPr>
              <p:nvPr/>
            </p:nvSpPr>
            <p:spPr bwMode="auto">
              <a:xfrm>
                <a:off x="1111" y="2795"/>
                <a:ext cx="45" cy="45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2536" name="Line 65"/>
          <p:cNvSpPr>
            <a:spLocks noChangeShapeType="1"/>
          </p:cNvSpPr>
          <p:nvPr/>
        </p:nvSpPr>
        <p:spPr bwMode="auto">
          <a:xfrm>
            <a:off x="2351088" y="1628775"/>
            <a:ext cx="9255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7" name="Oval 66"/>
          <p:cNvSpPr>
            <a:spLocks noChangeArrowheads="1"/>
          </p:cNvSpPr>
          <p:nvPr/>
        </p:nvSpPr>
        <p:spPr bwMode="auto">
          <a:xfrm>
            <a:off x="1547813" y="1449388"/>
            <a:ext cx="792162" cy="358775"/>
          </a:xfrm>
          <a:prstGeom prst="ellipse">
            <a:avLst/>
          </a:prstGeom>
          <a:solidFill>
            <a:srgbClr val="FF66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/>
              <a:t>CCC</a:t>
            </a:r>
          </a:p>
        </p:txBody>
      </p:sp>
      <p:sp>
        <p:nvSpPr>
          <p:cNvPr id="22538" name="Text Box 67"/>
          <p:cNvSpPr txBox="1">
            <a:spLocks noChangeArrowheads="1"/>
          </p:cNvSpPr>
          <p:nvPr/>
        </p:nvSpPr>
        <p:spPr bwMode="auto">
          <a:xfrm>
            <a:off x="2376488" y="1341438"/>
            <a:ext cx="811212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/>
              <a:t>Network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D85AE66-2AB0-4728-9C80-FF62D2BEEAED}" type="slidenum">
              <a:rPr lang="en-US" sz="1200"/>
              <a:pPr algn="r"/>
              <a:t>21</a:t>
            </a:fld>
            <a:endParaRPr lang="en-US" sz="1200"/>
          </a:p>
        </p:txBody>
      </p:sp>
      <p:sp>
        <p:nvSpPr>
          <p:cNvPr id="23555" name="Rectangle 6"/>
          <p:cNvSpPr txBox="1">
            <a:spLocks noGrp="1" noChangeArrowheads="1"/>
          </p:cNvSpPr>
          <p:nvPr/>
        </p:nvSpPr>
        <p:spPr bwMode="auto">
          <a:xfrm rot="-5400000">
            <a:off x="-1876425" y="4692650"/>
            <a:ext cx="40322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 i="1"/>
              <a:t>Risks due to UPS malfunctioning, H. Thiesen, Chamonix 2009</a:t>
            </a:r>
          </a:p>
        </p:txBody>
      </p:sp>
      <p:sp>
        <p:nvSpPr>
          <p:cNvPr id="23556" name="Rectangle 2"/>
          <p:cNvSpPr>
            <a:spLocks noChangeArrowheads="1"/>
          </p:cNvSpPr>
          <p:nvPr/>
        </p:nvSpPr>
        <p:spPr bwMode="auto">
          <a:xfrm>
            <a:off x="1582738" y="71438"/>
            <a:ext cx="7165975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sz="2000">
                <a:solidFill>
                  <a:schemeClr val="tx2"/>
                </a:solidFill>
                <a:latin typeface="Verdana" pitchFamily="34" charset="0"/>
              </a:rPr>
              <a:t>Resume</a:t>
            </a:r>
          </a:p>
        </p:txBody>
      </p:sp>
      <p:sp>
        <p:nvSpPr>
          <p:cNvPr id="23557" name="Text Box 361"/>
          <p:cNvSpPr txBox="1">
            <a:spLocks noChangeArrowheads="1"/>
          </p:cNvSpPr>
          <p:nvPr/>
        </p:nvSpPr>
        <p:spPr bwMode="auto">
          <a:xfrm>
            <a:off x="1079500" y="3536950"/>
            <a:ext cx="5143500" cy="2238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60000"/>
              </a:spcBef>
              <a:tabLst>
                <a:tab pos="1371600" algn="ctr"/>
                <a:tab pos="2057400" algn="ctr"/>
                <a:tab pos="2743200" algn="ctr"/>
                <a:tab pos="3429000" algn="ctr"/>
                <a:tab pos="4114800" algn="ctr"/>
                <a:tab pos="4746625" algn="ctr"/>
              </a:tabLst>
            </a:pPr>
            <a:r>
              <a:rPr lang="fr-FR" sz="1400"/>
              <a:t>	PC	PIC	EE	CLQD	GQD	</a:t>
            </a:r>
            <a:r>
              <a:rPr lang="fr-FR" sz="1400" b="1">
                <a:solidFill>
                  <a:schemeClr val="accent2"/>
                </a:solidFill>
              </a:rPr>
              <a:t>MPS*</a:t>
            </a:r>
          </a:p>
          <a:p>
            <a:pPr>
              <a:spcBef>
                <a:spcPct val="30000"/>
              </a:spcBef>
              <a:tabLst>
                <a:tab pos="1371600" algn="ctr"/>
                <a:tab pos="2057400" algn="ctr"/>
                <a:tab pos="2743200" algn="ctr"/>
                <a:tab pos="3429000" algn="ctr"/>
                <a:tab pos="4114800" algn="ctr"/>
                <a:tab pos="4746625" algn="ctr"/>
              </a:tabLst>
            </a:pPr>
            <a:r>
              <a:rPr lang="fr-FR" sz="1400"/>
              <a:t>13kA	</a:t>
            </a:r>
            <a:r>
              <a:rPr lang="fr-FR" sz="1400">
                <a:solidFill>
                  <a:srgbClr val="33CC33"/>
                </a:solidFill>
              </a:rPr>
              <a:t>ok</a:t>
            </a:r>
            <a:r>
              <a:rPr lang="fr-FR" sz="1400"/>
              <a:t>	</a:t>
            </a:r>
            <a:r>
              <a:rPr lang="fr-FR" sz="1400">
                <a:solidFill>
                  <a:srgbClr val="33CC33"/>
                </a:solidFill>
              </a:rPr>
              <a:t>ok</a:t>
            </a:r>
            <a:r>
              <a:rPr lang="fr-FR" sz="1400"/>
              <a:t>	</a:t>
            </a:r>
            <a:r>
              <a:rPr lang="fr-FR" sz="1400">
                <a:solidFill>
                  <a:srgbClr val="33CC33"/>
                </a:solidFill>
              </a:rPr>
              <a:t>ok</a:t>
            </a:r>
            <a:r>
              <a:rPr lang="fr-FR" sz="1400"/>
              <a:t>	</a:t>
            </a:r>
            <a:r>
              <a:rPr lang="fr-FR" sz="1400">
                <a:solidFill>
                  <a:srgbClr val="33CC33"/>
                </a:solidFill>
              </a:rPr>
              <a:t>ok</a:t>
            </a:r>
            <a:r>
              <a:rPr lang="fr-FR" sz="1400"/>
              <a:t>	</a:t>
            </a:r>
            <a:r>
              <a:rPr lang="fr-FR" sz="1400">
                <a:solidFill>
                  <a:srgbClr val="33CC33"/>
                </a:solidFill>
              </a:rPr>
              <a:t>ok</a:t>
            </a:r>
            <a:r>
              <a:rPr lang="fr-FR" sz="1400">
                <a:solidFill>
                  <a:schemeClr val="accent2"/>
                </a:solidFill>
              </a:rPr>
              <a:t>	</a:t>
            </a:r>
            <a:r>
              <a:rPr lang="fr-FR" sz="1400" b="1">
                <a:solidFill>
                  <a:schemeClr val="accent2"/>
                </a:solidFill>
              </a:rPr>
              <a:t>nok</a:t>
            </a:r>
          </a:p>
          <a:p>
            <a:pPr>
              <a:spcBef>
                <a:spcPct val="30000"/>
              </a:spcBef>
              <a:tabLst>
                <a:tab pos="1371600" algn="ctr"/>
                <a:tab pos="2057400" algn="ctr"/>
                <a:tab pos="2743200" algn="ctr"/>
                <a:tab pos="3429000" algn="ctr"/>
                <a:tab pos="4114800" algn="ctr"/>
                <a:tab pos="4746625" algn="ctr"/>
              </a:tabLst>
            </a:pPr>
            <a:r>
              <a:rPr lang="fr-FR" sz="1400"/>
              <a:t>IT	</a:t>
            </a:r>
            <a:r>
              <a:rPr lang="fr-FR" sz="1400">
                <a:solidFill>
                  <a:srgbClr val="33CC33"/>
                </a:solidFill>
              </a:rPr>
              <a:t>ok</a:t>
            </a:r>
            <a:r>
              <a:rPr lang="fr-FR" sz="1400"/>
              <a:t>	</a:t>
            </a:r>
            <a:r>
              <a:rPr lang="fr-FR" sz="1400">
                <a:solidFill>
                  <a:srgbClr val="33CC33"/>
                </a:solidFill>
              </a:rPr>
              <a:t>ok</a:t>
            </a:r>
            <a:r>
              <a:rPr lang="fr-FR" sz="1400"/>
              <a:t>	-	</a:t>
            </a:r>
            <a:r>
              <a:rPr lang="fr-FR" sz="1400">
                <a:solidFill>
                  <a:srgbClr val="33CC33"/>
                </a:solidFill>
              </a:rPr>
              <a:t>ok</a:t>
            </a:r>
            <a:r>
              <a:rPr lang="fr-FR" sz="1400"/>
              <a:t>	-</a:t>
            </a:r>
            <a:r>
              <a:rPr lang="fr-FR" sz="1400">
                <a:solidFill>
                  <a:schemeClr val="accent2"/>
                </a:solidFill>
              </a:rPr>
              <a:t>	</a:t>
            </a:r>
            <a:r>
              <a:rPr lang="fr-FR" sz="1400" b="1">
                <a:solidFill>
                  <a:schemeClr val="accent2"/>
                </a:solidFill>
              </a:rPr>
              <a:t>nok</a:t>
            </a:r>
          </a:p>
          <a:p>
            <a:pPr>
              <a:spcBef>
                <a:spcPct val="30000"/>
              </a:spcBef>
              <a:tabLst>
                <a:tab pos="1371600" algn="ctr"/>
                <a:tab pos="2057400" algn="ctr"/>
                <a:tab pos="2743200" algn="ctr"/>
                <a:tab pos="3429000" algn="ctr"/>
                <a:tab pos="4114800" algn="ctr"/>
                <a:tab pos="4746625" algn="ctr"/>
              </a:tabLst>
            </a:pPr>
            <a:r>
              <a:rPr lang="fr-FR" sz="1400"/>
              <a:t>IPQ/IPD	</a:t>
            </a:r>
            <a:r>
              <a:rPr lang="fr-FR" sz="1400">
                <a:solidFill>
                  <a:srgbClr val="33CC33"/>
                </a:solidFill>
              </a:rPr>
              <a:t>ok</a:t>
            </a:r>
            <a:r>
              <a:rPr lang="fr-FR" sz="1400"/>
              <a:t>	</a:t>
            </a:r>
            <a:r>
              <a:rPr lang="fr-FR" sz="1400">
                <a:solidFill>
                  <a:srgbClr val="33CC33"/>
                </a:solidFill>
              </a:rPr>
              <a:t>ok</a:t>
            </a:r>
            <a:r>
              <a:rPr lang="fr-FR" sz="1400"/>
              <a:t>	-	</a:t>
            </a:r>
            <a:r>
              <a:rPr lang="fr-FR" sz="1400">
                <a:solidFill>
                  <a:srgbClr val="33CC33"/>
                </a:solidFill>
              </a:rPr>
              <a:t>ok</a:t>
            </a:r>
            <a:r>
              <a:rPr lang="fr-FR" sz="1400"/>
              <a:t>	-</a:t>
            </a:r>
            <a:r>
              <a:rPr lang="fr-FR" sz="1400">
                <a:solidFill>
                  <a:schemeClr val="accent2"/>
                </a:solidFill>
              </a:rPr>
              <a:t>	</a:t>
            </a:r>
            <a:r>
              <a:rPr lang="fr-FR" sz="1400" b="1">
                <a:solidFill>
                  <a:schemeClr val="accent2"/>
                </a:solidFill>
              </a:rPr>
              <a:t>nok</a:t>
            </a:r>
          </a:p>
          <a:p>
            <a:pPr>
              <a:spcBef>
                <a:spcPct val="30000"/>
              </a:spcBef>
              <a:tabLst>
                <a:tab pos="1371600" algn="ctr"/>
                <a:tab pos="2057400" algn="ctr"/>
                <a:tab pos="2743200" algn="ctr"/>
                <a:tab pos="3429000" algn="ctr"/>
                <a:tab pos="4114800" algn="ctr"/>
                <a:tab pos="4746625" algn="ctr"/>
              </a:tabLst>
            </a:pPr>
            <a:r>
              <a:rPr lang="fr-FR" sz="1400"/>
              <a:t>600A-EE	</a:t>
            </a:r>
            <a:r>
              <a:rPr lang="fr-FR" sz="1400">
                <a:solidFill>
                  <a:srgbClr val="33CC33"/>
                </a:solidFill>
              </a:rPr>
              <a:t>ok</a:t>
            </a:r>
            <a:r>
              <a:rPr lang="fr-FR" sz="1400"/>
              <a:t>	</a:t>
            </a:r>
            <a:r>
              <a:rPr lang="fr-FR" sz="1400">
                <a:solidFill>
                  <a:srgbClr val="33CC33"/>
                </a:solidFill>
              </a:rPr>
              <a:t>ok</a:t>
            </a:r>
            <a:r>
              <a:rPr lang="fr-FR" sz="1400"/>
              <a:t>	</a:t>
            </a:r>
            <a:r>
              <a:rPr lang="fr-FR" sz="1400">
                <a:solidFill>
                  <a:srgbClr val="33CC33"/>
                </a:solidFill>
              </a:rPr>
              <a:t>ok</a:t>
            </a:r>
            <a:r>
              <a:rPr lang="fr-FR" sz="1400"/>
              <a:t>	</a:t>
            </a:r>
            <a:r>
              <a:rPr lang="fr-FR" sz="1400">
                <a:solidFill>
                  <a:srgbClr val="33CC33"/>
                </a:solidFill>
              </a:rPr>
              <a:t>ok</a:t>
            </a:r>
            <a:r>
              <a:rPr lang="fr-FR" sz="1400"/>
              <a:t>	</a:t>
            </a:r>
            <a:r>
              <a:rPr lang="fr-FR" sz="1400">
                <a:solidFill>
                  <a:srgbClr val="33CC33"/>
                </a:solidFill>
              </a:rPr>
              <a:t>ok	</a:t>
            </a:r>
            <a:r>
              <a:rPr lang="fr-FR" sz="1400"/>
              <a:t>-</a:t>
            </a:r>
          </a:p>
          <a:p>
            <a:pPr>
              <a:spcBef>
                <a:spcPct val="30000"/>
              </a:spcBef>
              <a:tabLst>
                <a:tab pos="1371600" algn="ctr"/>
                <a:tab pos="2057400" algn="ctr"/>
                <a:tab pos="2743200" algn="ctr"/>
                <a:tab pos="3429000" algn="ctr"/>
                <a:tab pos="4114800" algn="ctr"/>
                <a:tab pos="4746625" algn="ctr"/>
              </a:tabLst>
            </a:pPr>
            <a:r>
              <a:rPr lang="fr-FR" sz="1400"/>
              <a:t>600A-NoEE	</a:t>
            </a:r>
            <a:r>
              <a:rPr lang="fr-FR" sz="1400">
                <a:solidFill>
                  <a:srgbClr val="33CC33"/>
                </a:solidFill>
              </a:rPr>
              <a:t>ok</a:t>
            </a:r>
            <a:r>
              <a:rPr lang="fr-FR" sz="1400"/>
              <a:t>	</a:t>
            </a:r>
            <a:r>
              <a:rPr lang="fr-FR" sz="1400">
                <a:solidFill>
                  <a:srgbClr val="33CC33"/>
                </a:solidFill>
              </a:rPr>
              <a:t>ok</a:t>
            </a:r>
            <a:r>
              <a:rPr lang="fr-FR" sz="1400"/>
              <a:t>	-	</a:t>
            </a:r>
            <a:r>
              <a:rPr lang="fr-FR" sz="1400">
                <a:solidFill>
                  <a:srgbClr val="33CC33"/>
                </a:solidFill>
              </a:rPr>
              <a:t>ok</a:t>
            </a:r>
            <a:r>
              <a:rPr lang="fr-FR" sz="1400"/>
              <a:t>	</a:t>
            </a:r>
            <a:r>
              <a:rPr lang="fr-FR" sz="1400">
                <a:solidFill>
                  <a:srgbClr val="33CC33"/>
                </a:solidFill>
              </a:rPr>
              <a:t>ok	</a:t>
            </a:r>
            <a:r>
              <a:rPr lang="fr-FR" sz="1400"/>
              <a:t>-</a:t>
            </a:r>
          </a:p>
          <a:p>
            <a:pPr>
              <a:spcBef>
                <a:spcPct val="30000"/>
              </a:spcBef>
              <a:tabLst>
                <a:tab pos="1371600" algn="ctr"/>
                <a:tab pos="2057400" algn="ctr"/>
                <a:tab pos="2743200" algn="ctr"/>
                <a:tab pos="3429000" algn="ctr"/>
                <a:tab pos="4114800" algn="ctr"/>
                <a:tab pos="4746625" algn="ctr"/>
              </a:tabLst>
            </a:pPr>
            <a:r>
              <a:rPr lang="fr-FR" sz="1400"/>
              <a:t>120A	</a:t>
            </a:r>
            <a:r>
              <a:rPr lang="fr-FR" sz="1400">
                <a:solidFill>
                  <a:srgbClr val="33CC33"/>
                </a:solidFill>
              </a:rPr>
              <a:t>ok</a:t>
            </a:r>
            <a:r>
              <a:rPr lang="fr-FR" sz="1400"/>
              <a:t>	</a:t>
            </a:r>
            <a:r>
              <a:rPr lang="fr-FR" sz="1400">
                <a:solidFill>
                  <a:srgbClr val="33CC33"/>
                </a:solidFill>
              </a:rPr>
              <a:t>ok</a:t>
            </a:r>
            <a:r>
              <a:rPr lang="fr-FR" sz="1400"/>
              <a:t>	-	</a:t>
            </a:r>
            <a:r>
              <a:rPr lang="fr-FR" sz="1400">
                <a:solidFill>
                  <a:srgbClr val="33CC33"/>
                </a:solidFill>
              </a:rPr>
              <a:t>ok</a:t>
            </a:r>
            <a:r>
              <a:rPr lang="fr-FR" sz="1400"/>
              <a:t>	-	-</a:t>
            </a:r>
          </a:p>
          <a:p>
            <a:pPr>
              <a:spcBef>
                <a:spcPct val="30000"/>
              </a:spcBef>
              <a:tabLst>
                <a:tab pos="1371600" algn="ctr"/>
                <a:tab pos="2057400" algn="ctr"/>
                <a:tab pos="2743200" algn="ctr"/>
                <a:tab pos="3429000" algn="ctr"/>
                <a:tab pos="4114800" algn="ctr"/>
                <a:tab pos="4746625" algn="ctr"/>
              </a:tabLst>
            </a:pPr>
            <a:r>
              <a:rPr lang="fr-FR" sz="1400"/>
              <a:t>60A	</a:t>
            </a:r>
            <a:r>
              <a:rPr lang="fr-FR" sz="1400">
                <a:solidFill>
                  <a:srgbClr val="FF6600"/>
                </a:solidFill>
              </a:rPr>
              <a:t>½ ok</a:t>
            </a:r>
            <a:r>
              <a:rPr lang="fr-FR" sz="1400"/>
              <a:t>	-	-	</a:t>
            </a:r>
            <a:r>
              <a:rPr lang="fr-FR" sz="1400">
                <a:solidFill>
                  <a:srgbClr val="33CC33"/>
                </a:solidFill>
              </a:rPr>
              <a:t>ok	</a:t>
            </a:r>
            <a:r>
              <a:rPr lang="fr-FR" sz="1400"/>
              <a:t>-	-</a:t>
            </a:r>
          </a:p>
        </p:txBody>
      </p:sp>
      <p:sp>
        <p:nvSpPr>
          <p:cNvPr id="23558" name="Rectangle 362"/>
          <p:cNvSpPr>
            <a:spLocks noChangeArrowheads="1"/>
          </p:cNvSpPr>
          <p:nvPr/>
        </p:nvSpPr>
        <p:spPr bwMode="auto">
          <a:xfrm>
            <a:off x="1116013" y="3860800"/>
            <a:ext cx="5040312" cy="755650"/>
          </a:xfrm>
          <a:prstGeom prst="rect">
            <a:avLst/>
          </a:prstGeom>
          <a:noFill/>
          <a:ln w="28575" algn="ctr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9" name="Rectangle 363"/>
          <p:cNvSpPr>
            <a:spLocks noChangeArrowheads="1"/>
          </p:cNvSpPr>
          <p:nvPr/>
        </p:nvSpPr>
        <p:spPr bwMode="auto">
          <a:xfrm>
            <a:off x="1116013" y="4689475"/>
            <a:ext cx="5040312" cy="755650"/>
          </a:xfrm>
          <a:prstGeom prst="rect">
            <a:avLst/>
          </a:prstGeom>
          <a:noFill/>
          <a:ln w="28575" algn="ctr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0" name="Rectangle 364"/>
          <p:cNvSpPr>
            <a:spLocks noChangeArrowheads="1"/>
          </p:cNvSpPr>
          <p:nvPr/>
        </p:nvSpPr>
        <p:spPr bwMode="auto">
          <a:xfrm>
            <a:off x="1116013" y="5518150"/>
            <a:ext cx="5040312" cy="287338"/>
          </a:xfrm>
          <a:prstGeom prst="rect">
            <a:avLst/>
          </a:prstGeom>
          <a:noFill/>
          <a:ln w="28575" algn="ctr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1" name="Text Box 365"/>
          <p:cNvSpPr txBox="1">
            <a:spLocks noChangeArrowheads="1"/>
          </p:cNvSpPr>
          <p:nvPr/>
        </p:nvSpPr>
        <p:spPr bwMode="auto">
          <a:xfrm>
            <a:off x="6165850" y="4070350"/>
            <a:ext cx="1357313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chemeClr val="accent2"/>
                </a:solidFill>
              </a:rPr>
              <a:t>Pb with MPS</a:t>
            </a:r>
          </a:p>
        </p:txBody>
      </p:sp>
      <p:sp>
        <p:nvSpPr>
          <p:cNvPr id="23562" name="Text Box 366"/>
          <p:cNvSpPr txBox="1">
            <a:spLocks noChangeArrowheads="1"/>
          </p:cNvSpPr>
          <p:nvPr/>
        </p:nvSpPr>
        <p:spPr bwMode="auto">
          <a:xfrm>
            <a:off x="6156325" y="4899025"/>
            <a:ext cx="9747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33CC33"/>
                </a:solidFill>
              </a:rPr>
              <a:t>No Issue</a:t>
            </a:r>
          </a:p>
        </p:txBody>
      </p:sp>
      <p:sp>
        <p:nvSpPr>
          <p:cNvPr id="23563" name="Text Box 367"/>
          <p:cNvSpPr txBox="1">
            <a:spLocks noChangeArrowheads="1"/>
          </p:cNvSpPr>
          <p:nvPr/>
        </p:nvSpPr>
        <p:spPr bwMode="auto">
          <a:xfrm>
            <a:off x="6156325" y="5475288"/>
            <a:ext cx="21304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F6600"/>
                </a:solidFill>
              </a:rPr>
              <a:t>Issue with PC control</a:t>
            </a:r>
          </a:p>
        </p:txBody>
      </p:sp>
      <p:sp>
        <p:nvSpPr>
          <p:cNvPr id="23564" name="Oval 511"/>
          <p:cNvSpPr>
            <a:spLocks noChangeArrowheads="1"/>
          </p:cNvSpPr>
          <p:nvPr/>
        </p:nvSpPr>
        <p:spPr bwMode="auto">
          <a:xfrm>
            <a:off x="7561263" y="2130425"/>
            <a:ext cx="576262" cy="358775"/>
          </a:xfrm>
          <a:prstGeom prst="ellipse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5" name="Oval 512"/>
          <p:cNvSpPr>
            <a:spLocks noChangeArrowheads="1"/>
          </p:cNvSpPr>
          <p:nvPr/>
        </p:nvSpPr>
        <p:spPr bwMode="auto">
          <a:xfrm>
            <a:off x="1257300" y="1446213"/>
            <a:ext cx="360363" cy="36036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566" name="Group 513"/>
          <p:cNvGrpSpPr>
            <a:grpSpLocks/>
          </p:cNvGrpSpPr>
          <p:nvPr/>
        </p:nvGrpSpPr>
        <p:grpSpPr bwMode="auto">
          <a:xfrm>
            <a:off x="2987675" y="944563"/>
            <a:ext cx="863600" cy="323850"/>
            <a:chOff x="2154" y="2115"/>
            <a:chExt cx="544" cy="204"/>
          </a:xfrm>
        </p:grpSpPr>
        <p:sp>
          <p:nvSpPr>
            <p:cNvPr id="23735" name="Line 514"/>
            <p:cNvSpPr>
              <a:spLocks noChangeShapeType="1"/>
            </p:cNvSpPr>
            <p:nvPr/>
          </p:nvSpPr>
          <p:spPr bwMode="auto">
            <a:xfrm>
              <a:off x="2154" y="2273"/>
              <a:ext cx="1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36" name="Line 515"/>
            <p:cNvSpPr>
              <a:spLocks noChangeShapeType="1"/>
            </p:cNvSpPr>
            <p:nvPr/>
          </p:nvSpPr>
          <p:spPr bwMode="auto">
            <a:xfrm flipH="1" flipV="1">
              <a:off x="2336" y="2228"/>
              <a:ext cx="45" cy="9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37" name="Line 516"/>
            <p:cNvSpPr>
              <a:spLocks noChangeShapeType="1"/>
            </p:cNvSpPr>
            <p:nvPr/>
          </p:nvSpPr>
          <p:spPr bwMode="auto">
            <a:xfrm flipV="1">
              <a:off x="2290" y="2228"/>
              <a:ext cx="46" cy="4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38" name="Line 517"/>
            <p:cNvSpPr>
              <a:spLocks noChangeShapeType="1"/>
            </p:cNvSpPr>
            <p:nvPr/>
          </p:nvSpPr>
          <p:spPr bwMode="auto">
            <a:xfrm flipV="1">
              <a:off x="2381" y="2228"/>
              <a:ext cx="45" cy="9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39" name="Line 518"/>
            <p:cNvSpPr>
              <a:spLocks noChangeShapeType="1"/>
            </p:cNvSpPr>
            <p:nvPr/>
          </p:nvSpPr>
          <p:spPr bwMode="auto">
            <a:xfrm flipH="1" flipV="1">
              <a:off x="2426" y="2228"/>
              <a:ext cx="45" cy="9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40" name="Line 519"/>
            <p:cNvSpPr>
              <a:spLocks noChangeShapeType="1"/>
            </p:cNvSpPr>
            <p:nvPr/>
          </p:nvSpPr>
          <p:spPr bwMode="auto">
            <a:xfrm flipV="1">
              <a:off x="2472" y="2228"/>
              <a:ext cx="45" cy="9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41" name="Line 520"/>
            <p:cNvSpPr>
              <a:spLocks noChangeShapeType="1"/>
            </p:cNvSpPr>
            <p:nvPr/>
          </p:nvSpPr>
          <p:spPr bwMode="auto">
            <a:xfrm flipH="1" flipV="1">
              <a:off x="2517" y="2228"/>
              <a:ext cx="46" cy="4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42" name="Line 521"/>
            <p:cNvSpPr>
              <a:spLocks noChangeShapeType="1"/>
            </p:cNvSpPr>
            <p:nvPr/>
          </p:nvSpPr>
          <p:spPr bwMode="auto">
            <a:xfrm>
              <a:off x="2562" y="2273"/>
              <a:ext cx="1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43" name="Line 522"/>
            <p:cNvSpPr>
              <a:spLocks noChangeShapeType="1"/>
            </p:cNvSpPr>
            <p:nvPr/>
          </p:nvSpPr>
          <p:spPr bwMode="auto">
            <a:xfrm flipV="1">
              <a:off x="2222" y="2160"/>
              <a:ext cx="0" cy="1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44" name="Line 523"/>
            <p:cNvSpPr>
              <a:spLocks noChangeShapeType="1"/>
            </p:cNvSpPr>
            <p:nvPr/>
          </p:nvSpPr>
          <p:spPr bwMode="auto">
            <a:xfrm flipV="1">
              <a:off x="2631" y="2160"/>
              <a:ext cx="0" cy="1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45" name="Line 524"/>
            <p:cNvSpPr>
              <a:spLocks noChangeShapeType="1"/>
            </p:cNvSpPr>
            <p:nvPr/>
          </p:nvSpPr>
          <p:spPr bwMode="auto">
            <a:xfrm>
              <a:off x="2222" y="2160"/>
              <a:ext cx="1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46" name="Line 525"/>
            <p:cNvSpPr>
              <a:spLocks noChangeShapeType="1"/>
            </p:cNvSpPr>
            <p:nvPr/>
          </p:nvSpPr>
          <p:spPr bwMode="auto">
            <a:xfrm>
              <a:off x="2495" y="2160"/>
              <a:ext cx="1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47" name="Line 526"/>
            <p:cNvSpPr>
              <a:spLocks noChangeShapeType="1"/>
            </p:cNvSpPr>
            <p:nvPr/>
          </p:nvSpPr>
          <p:spPr bwMode="auto">
            <a:xfrm flipV="1">
              <a:off x="2358" y="2115"/>
              <a:ext cx="136" cy="4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567" name="Line 527"/>
          <p:cNvSpPr>
            <a:spLocks noChangeShapeType="1"/>
          </p:cNvSpPr>
          <p:nvPr/>
        </p:nvSpPr>
        <p:spPr bwMode="auto">
          <a:xfrm flipV="1">
            <a:off x="1438275" y="1446213"/>
            <a:ext cx="0" cy="3603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3568" name="Line 528"/>
          <p:cNvSpPr>
            <a:spLocks noChangeShapeType="1"/>
          </p:cNvSpPr>
          <p:nvPr/>
        </p:nvSpPr>
        <p:spPr bwMode="auto">
          <a:xfrm>
            <a:off x="1438275" y="1193800"/>
            <a:ext cx="0" cy="2524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69" name="Line 529"/>
          <p:cNvSpPr>
            <a:spLocks noChangeShapeType="1"/>
          </p:cNvSpPr>
          <p:nvPr/>
        </p:nvSpPr>
        <p:spPr bwMode="auto">
          <a:xfrm flipV="1">
            <a:off x="1438275" y="1193800"/>
            <a:ext cx="1549400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70" name="Line 530"/>
          <p:cNvSpPr>
            <a:spLocks noChangeShapeType="1"/>
          </p:cNvSpPr>
          <p:nvPr/>
        </p:nvSpPr>
        <p:spPr bwMode="auto">
          <a:xfrm>
            <a:off x="3851275" y="1195388"/>
            <a:ext cx="6842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3571" name="Group 531"/>
          <p:cNvGrpSpPr>
            <a:grpSpLocks/>
          </p:cNvGrpSpPr>
          <p:nvPr/>
        </p:nvGrpSpPr>
        <p:grpSpPr bwMode="auto">
          <a:xfrm>
            <a:off x="5940425" y="1123950"/>
            <a:ext cx="433388" cy="73025"/>
            <a:chOff x="2222" y="1570"/>
            <a:chExt cx="273" cy="46"/>
          </a:xfrm>
        </p:grpSpPr>
        <p:sp>
          <p:nvSpPr>
            <p:cNvPr id="23729" name="Arc 532"/>
            <p:cNvSpPr>
              <a:spLocks/>
            </p:cNvSpPr>
            <p:nvPr/>
          </p:nvSpPr>
          <p:spPr bwMode="auto">
            <a:xfrm>
              <a:off x="2267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30" name="Arc 533"/>
            <p:cNvSpPr>
              <a:spLocks/>
            </p:cNvSpPr>
            <p:nvPr/>
          </p:nvSpPr>
          <p:spPr bwMode="auto">
            <a:xfrm flipH="1">
              <a:off x="2222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31" name="Arc 534"/>
            <p:cNvSpPr>
              <a:spLocks/>
            </p:cNvSpPr>
            <p:nvPr/>
          </p:nvSpPr>
          <p:spPr bwMode="auto">
            <a:xfrm>
              <a:off x="2358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32" name="Arc 535"/>
            <p:cNvSpPr>
              <a:spLocks/>
            </p:cNvSpPr>
            <p:nvPr/>
          </p:nvSpPr>
          <p:spPr bwMode="auto">
            <a:xfrm flipH="1">
              <a:off x="2313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33" name="Arc 536"/>
            <p:cNvSpPr>
              <a:spLocks/>
            </p:cNvSpPr>
            <p:nvPr/>
          </p:nvSpPr>
          <p:spPr bwMode="auto">
            <a:xfrm>
              <a:off x="2449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34" name="Arc 537"/>
            <p:cNvSpPr>
              <a:spLocks/>
            </p:cNvSpPr>
            <p:nvPr/>
          </p:nvSpPr>
          <p:spPr bwMode="auto">
            <a:xfrm flipH="1">
              <a:off x="2404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3572" name="Group 538"/>
          <p:cNvGrpSpPr>
            <a:grpSpLocks/>
          </p:cNvGrpSpPr>
          <p:nvPr/>
        </p:nvGrpSpPr>
        <p:grpSpPr bwMode="auto">
          <a:xfrm>
            <a:off x="6911975" y="1123950"/>
            <a:ext cx="433388" cy="73025"/>
            <a:chOff x="2222" y="1570"/>
            <a:chExt cx="273" cy="46"/>
          </a:xfrm>
        </p:grpSpPr>
        <p:sp>
          <p:nvSpPr>
            <p:cNvPr id="23723" name="Arc 539"/>
            <p:cNvSpPr>
              <a:spLocks/>
            </p:cNvSpPr>
            <p:nvPr/>
          </p:nvSpPr>
          <p:spPr bwMode="auto">
            <a:xfrm>
              <a:off x="2267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24" name="Arc 540"/>
            <p:cNvSpPr>
              <a:spLocks/>
            </p:cNvSpPr>
            <p:nvPr/>
          </p:nvSpPr>
          <p:spPr bwMode="auto">
            <a:xfrm flipH="1">
              <a:off x="2222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25" name="Arc 541"/>
            <p:cNvSpPr>
              <a:spLocks/>
            </p:cNvSpPr>
            <p:nvPr/>
          </p:nvSpPr>
          <p:spPr bwMode="auto">
            <a:xfrm>
              <a:off x="2358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26" name="Arc 542"/>
            <p:cNvSpPr>
              <a:spLocks/>
            </p:cNvSpPr>
            <p:nvPr/>
          </p:nvSpPr>
          <p:spPr bwMode="auto">
            <a:xfrm flipH="1">
              <a:off x="2313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27" name="Arc 543"/>
            <p:cNvSpPr>
              <a:spLocks/>
            </p:cNvSpPr>
            <p:nvPr/>
          </p:nvSpPr>
          <p:spPr bwMode="auto">
            <a:xfrm>
              <a:off x="2449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28" name="Arc 544"/>
            <p:cNvSpPr>
              <a:spLocks/>
            </p:cNvSpPr>
            <p:nvPr/>
          </p:nvSpPr>
          <p:spPr bwMode="auto">
            <a:xfrm flipH="1">
              <a:off x="2404" y="1570"/>
              <a:ext cx="46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3573" name="Line 545"/>
          <p:cNvSpPr>
            <a:spLocks noChangeShapeType="1"/>
          </p:cNvSpPr>
          <p:nvPr/>
        </p:nvSpPr>
        <p:spPr bwMode="auto">
          <a:xfrm>
            <a:off x="7381875" y="1195388"/>
            <a:ext cx="1008063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74" name="Text Box 546"/>
          <p:cNvSpPr txBox="1">
            <a:spLocks noChangeArrowheads="1"/>
          </p:cNvSpPr>
          <p:nvPr/>
        </p:nvSpPr>
        <p:spPr bwMode="auto">
          <a:xfrm>
            <a:off x="7526338" y="2163763"/>
            <a:ext cx="647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/>
              <a:t>QHPS</a:t>
            </a:r>
          </a:p>
        </p:txBody>
      </p:sp>
      <p:sp>
        <p:nvSpPr>
          <p:cNvPr id="23575" name="Line 547"/>
          <p:cNvSpPr>
            <a:spLocks noChangeShapeType="1"/>
          </p:cNvSpPr>
          <p:nvPr/>
        </p:nvSpPr>
        <p:spPr bwMode="auto">
          <a:xfrm>
            <a:off x="7021513" y="1087438"/>
            <a:ext cx="8286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76" name="Line 548"/>
          <p:cNvSpPr>
            <a:spLocks noChangeShapeType="1"/>
          </p:cNvSpPr>
          <p:nvPr/>
        </p:nvSpPr>
        <p:spPr bwMode="auto">
          <a:xfrm flipV="1">
            <a:off x="7850188" y="1087438"/>
            <a:ext cx="0" cy="431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3577" name="Group 549"/>
          <p:cNvGrpSpPr>
            <a:grpSpLocks/>
          </p:cNvGrpSpPr>
          <p:nvPr/>
        </p:nvGrpSpPr>
        <p:grpSpPr bwMode="auto">
          <a:xfrm>
            <a:off x="6911975" y="1231900"/>
            <a:ext cx="431800" cy="287338"/>
            <a:chOff x="2381" y="2160"/>
            <a:chExt cx="272" cy="181"/>
          </a:xfrm>
        </p:grpSpPr>
        <p:sp>
          <p:nvSpPr>
            <p:cNvPr id="23717" name="Line 550"/>
            <p:cNvSpPr>
              <a:spLocks noChangeShapeType="1"/>
            </p:cNvSpPr>
            <p:nvPr/>
          </p:nvSpPr>
          <p:spPr bwMode="auto">
            <a:xfrm>
              <a:off x="2381" y="2160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18" name="Line 551"/>
            <p:cNvSpPr>
              <a:spLocks noChangeShapeType="1"/>
            </p:cNvSpPr>
            <p:nvPr/>
          </p:nvSpPr>
          <p:spPr bwMode="auto">
            <a:xfrm>
              <a:off x="2653" y="2160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19" name="Line 552"/>
            <p:cNvSpPr>
              <a:spLocks noChangeShapeType="1"/>
            </p:cNvSpPr>
            <p:nvPr/>
          </p:nvSpPr>
          <p:spPr bwMode="auto">
            <a:xfrm>
              <a:off x="2381" y="2205"/>
              <a:ext cx="136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20" name="Line 553"/>
            <p:cNvSpPr>
              <a:spLocks noChangeShapeType="1"/>
            </p:cNvSpPr>
            <p:nvPr/>
          </p:nvSpPr>
          <p:spPr bwMode="auto">
            <a:xfrm flipV="1">
              <a:off x="2517" y="2205"/>
              <a:ext cx="136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21" name="Line 554"/>
            <p:cNvSpPr>
              <a:spLocks noChangeShapeType="1"/>
            </p:cNvSpPr>
            <p:nvPr/>
          </p:nvSpPr>
          <p:spPr bwMode="auto">
            <a:xfrm>
              <a:off x="2517" y="2251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722" name="Line 555"/>
            <p:cNvSpPr>
              <a:spLocks noChangeShapeType="1"/>
            </p:cNvSpPr>
            <p:nvPr/>
          </p:nvSpPr>
          <p:spPr bwMode="auto">
            <a:xfrm>
              <a:off x="2517" y="2160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578" name="Line 556"/>
          <p:cNvSpPr>
            <a:spLocks noChangeShapeType="1"/>
          </p:cNvSpPr>
          <p:nvPr/>
        </p:nvSpPr>
        <p:spPr bwMode="auto">
          <a:xfrm>
            <a:off x="7416800" y="2308225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579" name="Group 557"/>
          <p:cNvGrpSpPr>
            <a:grpSpLocks/>
          </p:cNvGrpSpPr>
          <p:nvPr/>
        </p:nvGrpSpPr>
        <p:grpSpPr bwMode="auto">
          <a:xfrm flipH="1">
            <a:off x="6875463" y="944563"/>
            <a:ext cx="504825" cy="250825"/>
            <a:chOff x="3470" y="1979"/>
            <a:chExt cx="318" cy="158"/>
          </a:xfrm>
        </p:grpSpPr>
        <p:grpSp>
          <p:nvGrpSpPr>
            <p:cNvPr id="23709" name="Group 558"/>
            <p:cNvGrpSpPr>
              <a:grpSpLocks/>
            </p:cNvGrpSpPr>
            <p:nvPr/>
          </p:nvGrpSpPr>
          <p:grpSpPr bwMode="auto">
            <a:xfrm flipV="1">
              <a:off x="3560" y="1979"/>
              <a:ext cx="137" cy="46"/>
              <a:chOff x="2517" y="1956"/>
              <a:chExt cx="137" cy="46"/>
            </a:xfrm>
          </p:grpSpPr>
          <p:sp>
            <p:nvSpPr>
              <p:cNvPr id="23714" name="Line 559"/>
              <p:cNvSpPr>
                <a:spLocks noChangeShapeType="1"/>
              </p:cNvSpPr>
              <p:nvPr/>
            </p:nvSpPr>
            <p:spPr bwMode="auto">
              <a:xfrm flipV="1">
                <a:off x="2562" y="1956"/>
                <a:ext cx="1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715" name="AutoShape 560"/>
              <p:cNvSpPr>
                <a:spLocks noChangeArrowheads="1"/>
              </p:cNvSpPr>
              <p:nvPr/>
            </p:nvSpPr>
            <p:spPr bwMode="auto">
              <a:xfrm rot="5400000" flipH="1" flipV="1">
                <a:off x="2562" y="1956"/>
                <a:ext cx="46" cy="46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716" name="Line 561"/>
              <p:cNvSpPr>
                <a:spLocks noChangeShapeType="1"/>
              </p:cNvSpPr>
              <p:nvPr/>
            </p:nvSpPr>
            <p:spPr bwMode="auto">
              <a:xfrm flipH="1" flipV="1">
                <a:off x="2517" y="1979"/>
                <a:ext cx="1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3710" name="Line 562"/>
            <p:cNvSpPr>
              <a:spLocks noChangeShapeType="1"/>
            </p:cNvSpPr>
            <p:nvPr/>
          </p:nvSpPr>
          <p:spPr bwMode="auto">
            <a:xfrm flipV="1">
              <a:off x="3787" y="2002"/>
              <a:ext cx="1" cy="1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11" name="Line 563"/>
            <p:cNvSpPr>
              <a:spLocks noChangeShapeType="1"/>
            </p:cNvSpPr>
            <p:nvPr/>
          </p:nvSpPr>
          <p:spPr bwMode="auto">
            <a:xfrm flipH="1" flipV="1">
              <a:off x="3470" y="2002"/>
              <a:ext cx="0" cy="1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12" name="Line 564"/>
            <p:cNvSpPr>
              <a:spLocks noChangeShapeType="1"/>
            </p:cNvSpPr>
            <p:nvPr/>
          </p:nvSpPr>
          <p:spPr bwMode="auto">
            <a:xfrm flipH="1" flipV="1">
              <a:off x="3697" y="2002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13" name="Line 565"/>
            <p:cNvSpPr>
              <a:spLocks noChangeShapeType="1"/>
            </p:cNvSpPr>
            <p:nvPr/>
          </p:nvSpPr>
          <p:spPr bwMode="auto">
            <a:xfrm flipH="1" flipV="1">
              <a:off x="3470" y="2002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3580" name="Line 566"/>
          <p:cNvSpPr>
            <a:spLocks noChangeShapeType="1"/>
          </p:cNvSpPr>
          <p:nvPr/>
        </p:nvSpPr>
        <p:spPr bwMode="auto">
          <a:xfrm>
            <a:off x="1366838" y="2058988"/>
            <a:ext cx="1428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581" name="Group 567"/>
          <p:cNvGrpSpPr>
            <a:grpSpLocks/>
          </p:cNvGrpSpPr>
          <p:nvPr/>
        </p:nvGrpSpPr>
        <p:grpSpPr bwMode="auto">
          <a:xfrm flipH="1">
            <a:off x="5903913" y="944563"/>
            <a:ext cx="504825" cy="250825"/>
            <a:chOff x="3470" y="1979"/>
            <a:chExt cx="318" cy="158"/>
          </a:xfrm>
        </p:grpSpPr>
        <p:grpSp>
          <p:nvGrpSpPr>
            <p:cNvPr id="23701" name="Group 568"/>
            <p:cNvGrpSpPr>
              <a:grpSpLocks/>
            </p:cNvGrpSpPr>
            <p:nvPr/>
          </p:nvGrpSpPr>
          <p:grpSpPr bwMode="auto">
            <a:xfrm flipV="1">
              <a:off x="3560" y="1979"/>
              <a:ext cx="137" cy="46"/>
              <a:chOff x="2517" y="1956"/>
              <a:chExt cx="137" cy="46"/>
            </a:xfrm>
          </p:grpSpPr>
          <p:sp>
            <p:nvSpPr>
              <p:cNvPr id="23706" name="Line 569"/>
              <p:cNvSpPr>
                <a:spLocks noChangeShapeType="1"/>
              </p:cNvSpPr>
              <p:nvPr/>
            </p:nvSpPr>
            <p:spPr bwMode="auto">
              <a:xfrm flipV="1">
                <a:off x="2562" y="1956"/>
                <a:ext cx="1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707" name="AutoShape 570"/>
              <p:cNvSpPr>
                <a:spLocks noChangeArrowheads="1"/>
              </p:cNvSpPr>
              <p:nvPr/>
            </p:nvSpPr>
            <p:spPr bwMode="auto">
              <a:xfrm rot="5400000" flipH="1" flipV="1">
                <a:off x="2562" y="1956"/>
                <a:ext cx="46" cy="46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708" name="Line 571"/>
              <p:cNvSpPr>
                <a:spLocks noChangeShapeType="1"/>
              </p:cNvSpPr>
              <p:nvPr/>
            </p:nvSpPr>
            <p:spPr bwMode="auto">
              <a:xfrm flipH="1" flipV="1">
                <a:off x="2517" y="1979"/>
                <a:ext cx="1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3702" name="Line 572"/>
            <p:cNvSpPr>
              <a:spLocks noChangeShapeType="1"/>
            </p:cNvSpPr>
            <p:nvPr/>
          </p:nvSpPr>
          <p:spPr bwMode="auto">
            <a:xfrm flipV="1">
              <a:off x="3787" y="2002"/>
              <a:ext cx="1" cy="1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03" name="Line 573"/>
            <p:cNvSpPr>
              <a:spLocks noChangeShapeType="1"/>
            </p:cNvSpPr>
            <p:nvPr/>
          </p:nvSpPr>
          <p:spPr bwMode="auto">
            <a:xfrm flipH="1" flipV="1">
              <a:off x="3470" y="2002"/>
              <a:ext cx="0" cy="1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04" name="Line 574"/>
            <p:cNvSpPr>
              <a:spLocks noChangeShapeType="1"/>
            </p:cNvSpPr>
            <p:nvPr/>
          </p:nvSpPr>
          <p:spPr bwMode="auto">
            <a:xfrm flipH="1" flipV="1">
              <a:off x="3697" y="2002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05" name="Line 575"/>
            <p:cNvSpPr>
              <a:spLocks noChangeShapeType="1"/>
            </p:cNvSpPr>
            <p:nvPr/>
          </p:nvSpPr>
          <p:spPr bwMode="auto">
            <a:xfrm flipH="1" flipV="1">
              <a:off x="3470" y="2002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3582" name="Line 576"/>
          <p:cNvSpPr>
            <a:spLocks noChangeShapeType="1"/>
          </p:cNvSpPr>
          <p:nvPr/>
        </p:nvSpPr>
        <p:spPr bwMode="auto">
          <a:xfrm flipV="1">
            <a:off x="6696075" y="1193800"/>
            <a:ext cx="106363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83" name="Line 577"/>
          <p:cNvSpPr>
            <a:spLocks noChangeShapeType="1"/>
          </p:cNvSpPr>
          <p:nvPr/>
        </p:nvSpPr>
        <p:spPr bwMode="auto">
          <a:xfrm>
            <a:off x="1438275" y="1806575"/>
            <a:ext cx="0" cy="2524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84" name="Rectangle 578"/>
          <p:cNvSpPr>
            <a:spLocks noChangeArrowheads="1"/>
          </p:cNvSpPr>
          <p:nvPr/>
        </p:nvSpPr>
        <p:spPr bwMode="auto">
          <a:xfrm flipH="1">
            <a:off x="4176713" y="1122363"/>
            <a:ext cx="215900" cy="144462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bg1"/>
              </a:gs>
            </a:gsLst>
            <a:lin ang="0" scaled="1"/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85" name="Oval 579"/>
          <p:cNvSpPr>
            <a:spLocks noChangeArrowheads="1"/>
          </p:cNvSpPr>
          <p:nvPr/>
        </p:nvSpPr>
        <p:spPr bwMode="auto">
          <a:xfrm>
            <a:off x="3995738" y="2130425"/>
            <a:ext cx="576262" cy="358775"/>
          </a:xfrm>
          <a:prstGeom prst="ellipse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400"/>
              <a:t>CLQD</a:t>
            </a:r>
          </a:p>
        </p:txBody>
      </p:sp>
      <p:sp>
        <p:nvSpPr>
          <p:cNvPr id="23586" name="Oval 580"/>
          <p:cNvSpPr>
            <a:spLocks noChangeArrowheads="1"/>
          </p:cNvSpPr>
          <p:nvPr/>
        </p:nvSpPr>
        <p:spPr bwMode="auto">
          <a:xfrm>
            <a:off x="4932363" y="2128838"/>
            <a:ext cx="576262" cy="358775"/>
          </a:xfrm>
          <a:prstGeom prst="ellipse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400"/>
              <a:t>GQD</a:t>
            </a:r>
          </a:p>
        </p:txBody>
      </p:sp>
      <p:sp>
        <p:nvSpPr>
          <p:cNvPr id="23587" name="Oval 581"/>
          <p:cNvSpPr>
            <a:spLocks noChangeArrowheads="1"/>
          </p:cNvSpPr>
          <p:nvPr/>
        </p:nvSpPr>
        <p:spPr bwMode="auto">
          <a:xfrm>
            <a:off x="3095625" y="2132013"/>
            <a:ext cx="576263" cy="358775"/>
          </a:xfrm>
          <a:prstGeom prst="ellipse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400"/>
              <a:t>EE</a:t>
            </a:r>
          </a:p>
        </p:txBody>
      </p:sp>
      <p:sp>
        <p:nvSpPr>
          <p:cNvPr id="23588" name="Oval 582"/>
          <p:cNvSpPr>
            <a:spLocks noChangeArrowheads="1"/>
          </p:cNvSpPr>
          <p:nvPr/>
        </p:nvSpPr>
        <p:spPr bwMode="auto">
          <a:xfrm>
            <a:off x="2195513" y="2130425"/>
            <a:ext cx="576262" cy="358775"/>
          </a:xfrm>
          <a:prstGeom prst="ellipse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400"/>
              <a:t>PIC</a:t>
            </a:r>
          </a:p>
        </p:txBody>
      </p:sp>
      <p:sp>
        <p:nvSpPr>
          <p:cNvPr id="23589" name="Oval 583"/>
          <p:cNvSpPr>
            <a:spLocks noChangeArrowheads="1"/>
          </p:cNvSpPr>
          <p:nvPr/>
        </p:nvSpPr>
        <p:spPr bwMode="auto">
          <a:xfrm>
            <a:off x="1187450" y="2130425"/>
            <a:ext cx="468313" cy="358775"/>
          </a:xfrm>
          <a:prstGeom prst="ellipse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400"/>
              <a:t>PC</a:t>
            </a:r>
          </a:p>
        </p:txBody>
      </p:sp>
      <p:grpSp>
        <p:nvGrpSpPr>
          <p:cNvPr id="23590" name="Group 584"/>
          <p:cNvGrpSpPr>
            <a:grpSpLocks/>
          </p:cNvGrpSpPr>
          <p:nvPr/>
        </p:nvGrpSpPr>
        <p:grpSpPr bwMode="auto">
          <a:xfrm rot="-5400000">
            <a:off x="1548606" y="1445420"/>
            <a:ext cx="574675" cy="360362"/>
            <a:chOff x="1202" y="2024"/>
            <a:chExt cx="362" cy="227"/>
          </a:xfrm>
        </p:grpSpPr>
        <p:grpSp>
          <p:nvGrpSpPr>
            <p:cNvPr id="23685" name="Group 585"/>
            <p:cNvGrpSpPr>
              <a:grpSpLocks/>
            </p:cNvGrpSpPr>
            <p:nvPr/>
          </p:nvGrpSpPr>
          <p:grpSpPr bwMode="auto">
            <a:xfrm>
              <a:off x="1293" y="2024"/>
              <a:ext cx="181" cy="91"/>
              <a:chOff x="1293" y="1593"/>
              <a:chExt cx="181" cy="91"/>
            </a:xfrm>
          </p:grpSpPr>
          <p:sp>
            <p:nvSpPr>
              <p:cNvPr id="23696" name="Line 586"/>
              <p:cNvSpPr>
                <a:spLocks noChangeShapeType="1"/>
              </p:cNvSpPr>
              <p:nvPr/>
            </p:nvSpPr>
            <p:spPr bwMode="auto">
              <a:xfrm>
                <a:off x="1429" y="1593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97" name="AutoShape 587"/>
              <p:cNvSpPr>
                <a:spLocks noChangeArrowheads="1"/>
              </p:cNvSpPr>
              <p:nvPr/>
            </p:nvSpPr>
            <p:spPr bwMode="auto">
              <a:xfrm rot="5400000">
                <a:off x="1338" y="1593"/>
                <a:ext cx="91" cy="91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98" name="Line 588"/>
              <p:cNvSpPr>
                <a:spLocks noChangeShapeType="1"/>
              </p:cNvSpPr>
              <p:nvPr/>
            </p:nvSpPr>
            <p:spPr bwMode="auto">
              <a:xfrm>
                <a:off x="1293" y="1638"/>
                <a:ext cx="18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99" name="Line 589"/>
              <p:cNvSpPr>
                <a:spLocks noChangeShapeType="1"/>
              </p:cNvSpPr>
              <p:nvPr/>
            </p:nvSpPr>
            <p:spPr bwMode="auto">
              <a:xfrm flipV="1">
                <a:off x="1429" y="1616"/>
                <a:ext cx="22" cy="2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700" name="Line 590"/>
              <p:cNvSpPr>
                <a:spLocks noChangeShapeType="1"/>
              </p:cNvSpPr>
              <p:nvPr/>
            </p:nvSpPr>
            <p:spPr bwMode="auto">
              <a:xfrm>
                <a:off x="1451" y="1593"/>
                <a:ext cx="0" cy="2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3686" name="Group 591"/>
            <p:cNvGrpSpPr>
              <a:grpSpLocks/>
            </p:cNvGrpSpPr>
            <p:nvPr/>
          </p:nvGrpSpPr>
          <p:grpSpPr bwMode="auto">
            <a:xfrm flipH="1" flipV="1">
              <a:off x="1292" y="2160"/>
              <a:ext cx="181" cy="91"/>
              <a:chOff x="1293" y="1593"/>
              <a:chExt cx="181" cy="91"/>
            </a:xfrm>
          </p:grpSpPr>
          <p:sp>
            <p:nvSpPr>
              <p:cNvPr id="23691" name="Line 592"/>
              <p:cNvSpPr>
                <a:spLocks noChangeShapeType="1"/>
              </p:cNvSpPr>
              <p:nvPr/>
            </p:nvSpPr>
            <p:spPr bwMode="auto">
              <a:xfrm>
                <a:off x="1429" y="1593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92" name="AutoShape 593"/>
              <p:cNvSpPr>
                <a:spLocks noChangeArrowheads="1"/>
              </p:cNvSpPr>
              <p:nvPr/>
            </p:nvSpPr>
            <p:spPr bwMode="auto">
              <a:xfrm rot="5400000">
                <a:off x="1338" y="1593"/>
                <a:ext cx="91" cy="91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93" name="Line 594"/>
              <p:cNvSpPr>
                <a:spLocks noChangeShapeType="1"/>
              </p:cNvSpPr>
              <p:nvPr/>
            </p:nvSpPr>
            <p:spPr bwMode="auto">
              <a:xfrm>
                <a:off x="1293" y="1638"/>
                <a:ext cx="18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94" name="Line 595"/>
              <p:cNvSpPr>
                <a:spLocks noChangeShapeType="1"/>
              </p:cNvSpPr>
              <p:nvPr/>
            </p:nvSpPr>
            <p:spPr bwMode="auto">
              <a:xfrm flipV="1">
                <a:off x="1429" y="1616"/>
                <a:ext cx="22" cy="2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95" name="Line 596"/>
              <p:cNvSpPr>
                <a:spLocks noChangeShapeType="1"/>
              </p:cNvSpPr>
              <p:nvPr/>
            </p:nvSpPr>
            <p:spPr bwMode="auto">
              <a:xfrm>
                <a:off x="1451" y="1593"/>
                <a:ext cx="0" cy="2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3687" name="Line 597"/>
            <p:cNvSpPr>
              <a:spLocks noChangeShapeType="1"/>
            </p:cNvSpPr>
            <p:nvPr/>
          </p:nvSpPr>
          <p:spPr bwMode="auto">
            <a:xfrm>
              <a:off x="1292" y="2069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88" name="Line 598"/>
            <p:cNvSpPr>
              <a:spLocks noChangeShapeType="1"/>
            </p:cNvSpPr>
            <p:nvPr/>
          </p:nvSpPr>
          <p:spPr bwMode="auto">
            <a:xfrm>
              <a:off x="1474" y="2069"/>
              <a:ext cx="0" cy="1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89" name="Line 599"/>
            <p:cNvSpPr>
              <a:spLocks noChangeShapeType="1"/>
            </p:cNvSpPr>
            <p:nvPr/>
          </p:nvSpPr>
          <p:spPr bwMode="auto">
            <a:xfrm>
              <a:off x="1474" y="2137"/>
              <a:ext cx="9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90" name="Line 600"/>
            <p:cNvSpPr>
              <a:spLocks noChangeShapeType="1"/>
            </p:cNvSpPr>
            <p:nvPr/>
          </p:nvSpPr>
          <p:spPr bwMode="auto">
            <a:xfrm>
              <a:off x="1202" y="2137"/>
              <a:ext cx="9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3591" name="Line 601"/>
          <p:cNvSpPr>
            <a:spLocks noChangeShapeType="1"/>
          </p:cNvSpPr>
          <p:nvPr/>
        </p:nvSpPr>
        <p:spPr bwMode="auto">
          <a:xfrm>
            <a:off x="1438275" y="1914525"/>
            <a:ext cx="396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92" name="Line 602"/>
          <p:cNvSpPr>
            <a:spLocks noChangeShapeType="1"/>
          </p:cNvSpPr>
          <p:nvPr/>
        </p:nvSpPr>
        <p:spPr bwMode="auto">
          <a:xfrm>
            <a:off x="1438275" y="1338263"/>
            <a:ext cx="396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93" name="Line 603"/>
          <p:cNvSpPr>
            <a:spLocks noChangeShapeType="1"/>
          </p:cNvSpPr>
          <p:nvPr/>
        </p:nvSpPr>
        <p:spPr bwMode="auto">
          <a:xfrm flipV="1">
            <a:off x="4535488" y="1193800"/>
            <a:ext cx="1404937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94" name="Line 604"/>
          <p:cNvSpPr>
            <a:spLocks noChangeShapeType="1"/>
          </p:cNvSpPr>
          <p:nvPr/>
        </p:nvSpPr>
        <p:spPr bwMode="auto">
          <a:xfrm flipV="1">
            <a:off x="4283075" y="1409700"/>
            <a:ext cx="0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3595" name="Group 605"/>
          <p:cNvGrpSpPr>
            <a:grpSpLocks/>
          </p:cNvGrpSpPr>
          <p:nvPr/>
        </p:nvGrpSpPr>
        <p:grpSpPr bwMode="auto">
          <a:xfrm flipV="1">
            <a:off x="4067175" y="1230313"/>
            <a:ext cx="431800" cy="285750"/>
            <a:chOff x="1497" y="1232"/>
            <a:chExt cx="272" cy="180"/>
          </a:xfrm>
        </p:grpSpPr>
        <p:sp>
          <p:nvSpPr>
            <p:cNvPr id="23680" name="Line 606"/>
            <p:cNvSpPr>
              <a:spLocks noChangeShapeType="1"/>
            </p:cNvSpPr>
            <p:nvPr/>
          </p:nvSpPr>
          <p:spPr bwMode="auto">
            <a:xfrm flipV="1">
              <a:off x="1497" y="1367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81" name="Line 607"/>
            <p:cNvSpPr>
              <a:spLocks noChangeShapeType="1"/>
            </p:cNvSpPr>
            <p:nvPr/>
          </p:nvSpPr>
          <p:spPr bwMode="auto">
            <a:xfrm flipV="1">
              <a:off x="1769" y="1367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82" name="Line 608"/>
            <p:cNvSpPr>
              <a:spLocks noChangeShapeType="1"/>
            </p:cNvSpPr>
            <p:nvPr/>
          </p:nvSpPr>
          <p:spPr bwMode="auto">
            <a:xfrm flipV="1">
              <a:off x="1497" y="1322"/>
              <a:ext cx="136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83" name="Line 609"/>
            <p:cNvSpPr>
              <a:spLocks noChangeShapeType="1"/>
            </p:cNvSpPr>
            <p:nvPr/>
          </p:nvSpPr>
          <p:spPr bwMode="auto">
            <a:xfrm>
              <a:off x="1633" y="1322"/>
              <a:ext cx="136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84" name="Line 610"/>
            <p:cNvSpPr>
              <a:spLocks noChangeShapeType="1"/>
            </p:cNvSpPr>
            <p:nvPr/>
          </p:nvSpPr>
          <p:spPr bwMode="auto">
            <a:xfrm flipV="1">
              <a:off x="1633" y="1232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596" name="Line 611"/>
          <p:cNvSpPr>
            <a:spLocks noChangeShapeType="1"/>
          </p:cNvSpPr>
          <p:nvPr/>
        </p:nvSpPr>
        <p:spPr bwMode="auto">
          <a:xfrm flipV="1">
            <a:off x="7127875" y="1409700"/>
            <a:ext cx="0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97" name="Line 612"/>
          <p:cNvSpPr>
            <a:spLocks noChangeShapeType="1"/>
          </p:cNvSpPr>
          <p:nvPr/>
        </p:nvSpPr>
        <p:spPr bwMode="auto">
          <a:xfrm flipV="1">
            <a:off x="7850188" y="1409700"/>
            <a:ext cx="0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3598" name="Group 613"/>
          <p:cNvGrpSpPr>
            <a:grpSpLocks/>
          </p:cNvGrpSpPr>
          <p:nvPr/>
        </p:nvGrpSpPr>
        <p:grpSpPr bwMode="auto">
          <a:xfrm>
            <a:off x="2232025" y="2598738"/>
            <a:ext cx="539750" cy="215900"/>
            <a:chOff x="817" y="2704"/>
            <a:chExt cx="340" cy="136"/>
          </a:xfrm>
        </p:grpSpPr>
        <p:grpSp>
          <p:nvGrpSpPr>
            <p:cNvPr id="23665" name="Group 614"/>
            <p:cNvGrpSpPr>
              <a:grpSpLocks/>
            </p:cNvGrpSpPr>
            <p:nvPr/>
          </p:nvGrpSpPr>
          <p:grpSpPr bwMode="auto">
            <a:xfrm>
              <a:off x="817" y="2704"/>
              <a:ext cx="204" cy="46"/>
              <a:chOff x="2517" y="2999"/>
              <a:chExt cx="204" cy="46"/>
            </a:xfrm>
          </p:grpSpPr>
          <p:sp>
            <p:nvSpPr>
              <p:cNvPr id="23677" name="Line 615"/>
              <p:cNvSpPr>
                <a:spLocks noChangeShapeType="1"/>
              </p:cNvSpPr>
              <p:nvPr/>
            </p:nvSpPr>
            <p:spPr bwMode="auto">
              <a:xfrm flipV="1">
                <a:off x="2585" y="2999"/>
                <a:ext cx="91" cy="46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78" name="Line 616"/>
              <p:cNvSpPr>
                <a:spLocks noChangeShapeType="1"/>
              </p:cNvSpPr>
              <p:nvPr/>
            </p:nvSpPr>
            <p:spPr bwMode="auto">
              <a:xfrm>
                <a:off x="2653" y="3045"/>
                <a:ext cx="68" cy="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79" name="Line 617"/>
              <p:cNvSpPr>
                <a:spLocks noChangeShapeType="1"/>
              </p:cNvSpPr>
              <p:nvPr/>
            </p:nvSpPr>
            <p:spPr bwMode="auto">
              <a:xfrm>
                <a:off x="2517" y="3045"/>
                <a:ext cx="68" cy="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3666" name="Group 618"/>
            <p:cNvGrpSpPr>
              <a:grpSpLocks/>
            </p:cNvGrpSpPr>
            <p:nvPr/>
          </p:nvGrpSpPr>
          <p:grpSpPr bwMode="auto">
            <a:xfrm>
              <a:off x="1020" y="2727"/>
              <a:ext cx="137" cy="113"/>
              <a:chOff x="1020" y="2727"/>
              <a:chExt cx="137" cy="113"/>
            </a:xfrm>
          </p:grpSpPr>
          <p:grpSp>
            <p:nvGrpSpPr>
              <p:cNvPr id="23667" name="Group 619"/>
              <p:cNvGrpSpPr>
                <a:grpSpLocks/>
              </p:cNvGrpSpPr>
              <p:nvPr/>
            </p:nvGrpSpPr>
            <p:grpSpPr bwMode="auto">
              <a:xfrm flipH="1" flipV="1">
                <a:off x="1020" y="2727"/>
                <a:ext cx="137" cy="46"/>
                <a:chOff x="2517" y="1956"/>
                <a:chExt cx="137" cy="46"/>
              </a:xfrm>
            </p:grpSpPr>
            <p:sp>
              <p:nvSpPr>
                <p:cNvPr id="23674" name="Line 620"/>
                <p:cNvSpPr>
                  <a:spLocks noChangeShapeType="1"/>
                </p:cNvSpPr>
                <p:nvPr/>
              </p:nvSpPr>
              <p:spPr bwMode="auto">
                <a:xfrm flipV="1">
                  <a:off x="2562" y="1956"/>
                  <a:ext cx="1" cy="45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75" name="AutoShape 621"/>
                <p:cNvSpPr>
                  <a:spLocks noChangeArrowheads="1"/>
                </p:cNvSpPr>
                <p:nvPr/>
              </p:nvSpPr>
              <p:spPr bwMode="auto">
                <a:xfrm rot="5400000" flipH="1" flipV="1">
                  <a:off x="2562" y="1956"/>
                  <a:ext cx="46" cy="46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2"/>
                </a:solidFill>
                <a:ln w="19050" algn="ctr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76" name="Line 622"/>
                <p:cNvSpPr>
                  <a:spLocks noChangeShapeType="1"/>
                </p:cNvSpPr>
                <p:nvPr/>
              </p:nvSpPr>
              <p:spPr bwMode="auto">
                <a:xfrm flipH="1" flipV="1">
                  <a:off x="2517" y="1979"/>
                  <a:ext cx="137" cy="0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3668" name="Group 623"/>
              <p:cNvGrpSpPr>
                <a:grpSpLocks/>
              </p:cNvGrpSpPr>
              <p:nvPr/>
            </p:nvGrpSpPr>
            <p:grpSpPr bwMode="auto">
              <a:xfrm flipH="1" flipV="1">
                <a:off x="1020" y="2727"/>
                <a:ext cx="137" cy="46"/>
                <a:chOff x="2517" y="1956"/>
                <a:chExt cx="137" cy="46"/>
              </a:xfrm>
            </p:grpSpPr>
            <p:sp>
              <p:nvSpPr>
                <p:cNvPr id="23671" name="Line 624"/>
                <p:cNvSpPr>
                  <a:spLocks noChangeShapeType="1"/>
                </p:cNvSpPr>
                <p:nvPr/>
              </p:nvSpPr>
              <p:spPr bwMode="auto">
                <a:xfrm flipV="1">
                  <a:off x="2562" y="1956"/>
                  <a:ext cx="1" cy="45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72" name="AutoShape 625"/>
                <p:cNvSpPr>
                  <a:spLocks noChangeArrowheads="1"/>
                </p:cNvSpPr>
                <p:nvPr/>
              </p:nvSpPr>
              <p:spPr bwMode="auto">
                <a:xfrm rot="5400000" flipH="1" flipV="1">
                  <a:off x="2562" y="1956"/>
                  <a:ext cx="46" cy="46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2"/>
                </a:solidFill>
                <a:ln w="19050" algn="ctr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73" name="Line 626"/>
                <p:cNvSpPr>
                  <a:spLocks noChangeShapeType="1"/>
                </p:cNvSpPr>
                <p:nvPr/>
              </p:nvSpPr>
              <p:spPr bwMode="auto">
                <a:xfrm flipH="1" flipV="1">
                  <a:off x="2517" y="1979"/>
                  <a:ext cx="137" cy="0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3669" name="Line 627"/>
              <p:cNvSpPr>
                <a:spLocks noChangeShapeType="1"/>
              </p:cNvSpPr>
              <p:nvPr/>
            </p:nvSpPr>
            <p:spPr bwMode="auto">
              <a:xfrm>
                <a:off x="1066" y="2795"/>
                <a:ext cx="45" cy="45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70" name="Line 628"/>
              <p:cNvSpPr>
                <a:spLocks noChangeShapeType="1"/>
              </p:cNvSpPr>
              <p:nvPr/>
            </p:nvSpPr>
            <p:spPr bwMode="auto">
              <a:xfrm>
                <a:off x="1111" y="2795"/>
                <a:ext cx="45" cy="45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3599" name="Group 629"/>
          <p:cNvGrpSpPr>
            <a:grpSpLocks/>
          </p:cNvGrpSpPr>
          <p:nvPr/>
        </p:nvGrpSpPr>
        <p:grpSpPr bwMode="auto">
          <a:xfrm>
            <a:off x="3095625" y="2598738"/>
            <a:ext cx="539750" cy="215900"/>
            <a:chOff x="817" y="2704"/>
            <a:chExt cx="340" cy="136"/>
          </a:xfrm>
        </p:grpSpPr>
        <p:grpSp>
          <p:nvGrpSpPr>
            <p:cNvPr id="23650" name="Group 630"/>
            <p:cNvGrpSpPr>
              <a:grpSpLocks/>
            </p:cNvGrpSpPr>
            <p:nvPr/>
          </p:nvGrpSpPr>
          <p:grpSpPr bwMode="auto">
            <a:xfrm>
              <a:off x="817" y="2704"/>
              <a:ext cx="204" cy="46"/>
              <a:chOff x="2517" y="2999"/>
              <a:chExt cx="204" cy="46"/>
            </a:xfrm>
          </p:grpSpPr>
          <p:sp>
            <p:nvSpPr>
              <p:cNvPr id="23662" name="Line 631"/>
              <p:cNvSpPr>
                <a:spLocks noChangeShapeType="1"/>
              </p:cNvSpPr>
              <p:nvPr/>
            </p:nvSpPr>
            <p:spPr bwMode="auto">
              <a:xfrm flipV="1">
                <a:off x="2585" y="2999"/>
                <a:ext cx="91" cy="46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63" name="Line 632"/>
              <p:cNvSpPr>
                <a:spLocks noChangeShapeType="1"/>
              </p:cNvSpPr>
              <p:nvPr/>
            </p:nvSpPr>
            <p:spPr bwMode="auto">
              <a:xfrm>
                <a:off x="2653" y="3045"/>
                <a:ext cx="68" cy="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64" name="Line 633"/>
              <p:cNvSpPr>
                <a:spLocks noChangeShapeType="1"/>
              </p:cNvSpPr>
              <p:nvPr/>
            </p:nvSpPr>
            <p:spPr bwMode="auto">
              <a:xfrm>
                <a:off x="2517" y="3045"/>
                <a:ext cx="68" cy="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3651" name="Group 634"/>
            <p:cNvGrpSpPr>
              <a:grpSpLocks/>
            </p:cNvGrpSpPr>
            <p:nvPr/>
          </p:nvGrpSpPr>
          <p:grpSpPr bwMode="auto">
            <a:xfrm>
              <a:off x="1020" y="2727"/>
              <a:ext cx="137" cy="113"/>
              <a:chOff x="1020" y="2727"/>
              <a:chExt cx="137" cy="113"/>
            </a:xfrm>
          </p:grpSpPr>
          <p:grpSp>
            <p:nvGrpSpPr>
              <p:cNvPr id="23652" name="Group 635"/>
              <p:cNvGrpSpPr>
                <a:grpSpLocks/>
              </p:cNvGrpSpPr>
              <p:nvPr/>
            </p:nvGrpSpPr>
            <p:grpSpPr bwMode="auto">
              <a:xfrm flipH="1" flipV="1">
                <a:off x="1020" y="2727"/>
                <a:ext cx="137" cy="46"/>
                <a:chOff x="2517" y="1956"/>
                <a:chExt cx="137" cy="46"/>
              </a:xfrm>
            </p:grpSpPr>
            <p:sp>
              <p:nvSpPr>
                <p:cNvPr id="23659" name="Line 636"/>
                <p:cNvSpPr>
                  <a:spLocks noChangeShapeType="1"/>
                </p:cNvSpPr>
                <p:nvPr/>
              </p:nvSpPr>
              <p:spPr bwMode="auto">
                <a:xfrm flipV="1">
                  <a:off x="2562" y="1956"/>
                  <a:ext cx="1" cy="45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60" name="AutoShape 637"/>
                <p:cNvSpPr>
                  <a:spLocks noChangeArrowheads="1"/>
                </p:cNvSpPr>
                <p:nvPr/>
              </p:nvSpPr>
              <p:spPr bwMode="auto">
                <a:xfrm rot="5400000" flipH="1" flipV="1">
                  <a:off x="2562" y="1956"/>
                  <a:ext cx="46" cy="46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2"/>
                </a:solidFill>
                <a:ln w="19050" algn="ctr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61" name="Line 638"/>
                <p:cNvSpPr>
                  <a:spLocks noChangeShapeType="1"/>
                </p:cNvSpPr>
                <p:nvPr/>
              </p:nvSpPr>
              <p:spPr bwMode="auto">
                <a:xfrm flipH="1" flipV="1">
                  <a:off x="2517" y="1979"/>
                  <a:ext cx="137" cy="0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3653" name="Group 639"/>
              <p:cNvGrpSpPr>
                <a:grpSpLocks/>
              </p:cNvGrpSpPr>
              <p:nvPr/>
            </p:nvGrpSpPr>
            <p:grpSpPr bwMode="auto">
              <a:xfrm flipH="1" flipV="1">
                <a:off x="1020" y="2727"/>
                <a:ext cx="137" cy="46"/>
                <a:chOff x="2517" y="1956"/>
                <a:chExt cx="137" cy="46"/>
              </a:xfrm>
            </p:grpSpPr>
            <p:sp>
              <p:nvSpPr>
                <p:cNvPr id="23656" name="Line 640"/>
                <p:cNvSpPr>
                  <a:spLocks noChangeShapeType="1"/>
                </p:cNvSpPr>
                <p:nvPr/>
              </p:nvSpPr>
              <p:spPr bwMode="auto">
                <a:xfrm flipV="1">
                  <a:off x="2562" y="1956"/>
                  <a:ext cx="1" cy="45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57" name="AutoShape 641"/>
                <p:cNvSpPr>
                  <a:spLocks noChangeArrowheads="1"/>
                </p:cNvSpPr>
                <p:nvPr/>
              </p:nvSpPr>
              <p:spPr bwMode="auto">
                <a:xfrm rot="5400000" flipH="1" flipV="1">
                  <a:off x="2562" y="1956"/>
                  <a:ext cx="46" cy="46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2"/>
                </a:solidFill>
                <a:ln w="19050" algn="ctr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58" name="Line 642"/>
                <p:cNvSpPr>
                  <a:spLocks noChangeShapeType="1"/>
                </p:cNvSpPr>
                <p:nvPr/>
              </p:nvSpPr>
              <p:spPr bwMode="auto">
                <a:xfrm flipH="1" flipV="1">
                  <a:off x="2517" y="1979"/>
                  <a:ext cx="137" cy="0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3654" name="Line 643"/>
              <p:cNvSpPr>
                <a:spLocks noChangeShapeType="1"/>
              </p:cNvSpPr>
              <p:nvPr/>
            </p:nvSpPr>
            <p:spPr bwMode="auto">
              <a:xfrm>
                <a:off x="1066" y="2795"/>
                <a:ext cx="45" cy="45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55" name="Line 644"/>
              <p:cNvSpPr>
                <a:spLocks noChangeShapeType="1"/>
              </p:cNvSpPr>
              <p:nvPr/>
            </p:nvSpPr>
            <p:spPr bwMode="auto">
              <a:xfrm>
                <a:off x="1111" y="2795"/>
                <a:ext cx="45" cy="45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3600" name="Group 645"/>
          <p:cNvGrpSpPr>
            <a:grpSpLocks/>
          </p:cNvGrpSpPr>
          <p:nvPr/>
        </p:nvGrpSpPr>
        <p:grpSpPr bwMode="auto">
          <a:xfrm>
            <a:off x="4140200" y="2598738"/>
            <a:ext cx="323850" cy="73025"/>
            <a:chOff x="2517" y="2999"/>
            <a:chExt cx="204" cy="46"/>
          </a:xfrm>
        </p:grpSpPr>
        <p:sp>
          <p:nvSpPr>
            <p:cNvPr id="23647" name="Line 646"/>
            <p:cNvSpPr>
              <a:spLocks noChangeShapeType="1"/>
            </p:cNvSpPr>
            <p:nvPr/>
          </p:nvSpPr>
          <p:spPr bwMode="auto">
            <a:xfrm flipV="1">
              <a:off x="2585" y="2999"/>
              <a:ext cx="91" cy="46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48" name="Line 647"/>
            <p:cNvSpPr>
              <a:spLocks noChangeShapeType="1"/>
            </p:cNvSpPr>
            <p:nvPr/>
          </p:nvSpPr>
          <p:spPr bwMode="auto">
            <a:xfrm>
              <a:off x="2653" y="3045"/>
              <a:ext cx="6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49" name="Line 648"/>
            <p:cNvSpPr>
              <a:spLocks noChangeShapeType="1"/>
            </p:cNvSpPr>
            <p:nvPr/>
          </p:nvSpPr>
          <p:spPr bwMode="auto">
            <a:xfrm>
              <a:off x="2517" y="3045"/>
              <a:ext cx="6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3601" name="Group 649"/>
          <p:cNvGrpSpPr>
            <a:grpSpLocks/>
          </p:cNvGrpSpPr>
          <p:nvPr/>
        </p:nvGrpSpPr>
        <p:grpSpPr bwMode="auto">
          <a:xfrm>
            <a:off x="5003800" y="2598738"/>
            <a:ext cx="323850" cy="73025"/>
            <a:chOff x="2517" y="2999"/>
            <a:chExt cx="204" cy="46"/>
          </a:xfrm>
        </p:grpSpPr>
        <p:sp>
          <p:nvSpPr>
            <p:cNvPr id="23644" name="Line 650"/>
            <p:cNvSpPr>
              <a:spLocks noChangeShapeType="1"/>
            </p:cNvSpPr>
            <p:nvPr/>
          </p:nvSpPr>
          <p:spPr bwMode="auto">
            <a:xfrm flipV="1">
              <a:off x="2585" y="2999"/>
              <a:ext cx="91" cy="46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45" name="Line 651"/>
            <p:cNvSpPr>
              <a:spLocks noChangeShapeType="1"/>
            </p:cNvSpPr>
            <p:nvPr/>
          </p:nvSpPr>
          <p:spPr bwMode="auto">
            <a:xfrm>
              <a:off x="2653" y="3045"/>
              <a:ext cx="6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46" name="Line 652"/>
            <p:cNvSpPr>
              <a:spLocks noChangeShapeType="1"/>
            </p:cNvSpPr>
            <p:nvPr/>
          </p:nvSpPr>
          <p:spPr bwMode="auto">
            <a:xfrm>
              <a:off x="2517" y="3045"/>
              <a:ext cx="6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3602" name="Group 653"/>
          <p:cNvGrpSpPr>
            <a:grpSpLocks/>
          </p:cNvGrpSpPr>
          <p:nvPr/>
        </p:nvGrpSpPr>
        <p:grpSpPr bwMode="auto">
          <a:xfrm>
            <a:off x="6983413" y="2598738"/>
            <a:ext cx="323850" cy="73025"/>
            <a:chOff x="2517" y="2999"/>
            <a:chExt cx="204" cy="46"/>
          </a:xfrm>
        </p:grpSpPr>
        <p:sp>
          <p:nvSpPr>
            <p:cNvPr id="23641" name="Line 654"/>
            <p:cNvSpPr>
              <a:spLocks noChangeShapeType="1"/>
            </p:cNvSpPr>
            <p:nvPr/>
          </p:nvSpPr>
          <p:spPr bwMode="auto">
            <a:xfrm flipV="1">
              <a:off x="2585" y="2999"/>
              <a:ext cx="91" cy="46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42" name="Line 655"/>
            <p:cNvSpPr>
              <a:spLocks noChangeShapeType="1"/>
            </p:cNvSpPr>
            <p:nvPr/>
          </p:nvSpPr>
          <p:spPr bwMode="auto">
            <a:xfrm>
              <a:off x="2653" y="3045"/>
              <a:ext cx="6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43" name="Line 656"/>
            <p:cNvSpPr>
              <a:spLocks noChangeShapeType="1"/>
            </p:cNvSpPr>
            <p:nvPr/>
          </p:nvSpPr>
          <p:spPr bwMode="auto">
            <a:xfrm>
              <a:off x="2517" y="3045"/>
              <a:ext cx="6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3603" name="Line 657"/>
          <p:cNvSpPr>
            <a:spLocks noChangeShapeType="1"/>
          </p:cNvSpPr>
          <p:nvPr/>
        </p:nvSpPr>
        <p:spPr bwMode="auto">
          <a:xfrm flipV="1">
            <a:off x="6372225" y="1193800"/>
            <a:ext cx="5397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3604" name="Group 658"/>
          <p:cNvGrpSpPr>
            <a:grpSpLocks/>
          </p:cNvGrpSpPr>
          <p:nvPr/>
        </p:nvGrpSpPr>
        <p:grpSpPr bwMode="auto">
          <a:xfrm>
            <a:off x="1330325" y="2635250"/>
            <a:ext cx="217488" cy="179388"/>
            <a:chOff x="1020" y="2727"/>
            <a:chExt cx="137" cy="113"/>
          </a:xfrm>
        </p:grpSpPr>
        <p:grpSp>
          <p:nvGrpSpPr>
            <p:cNvPr id="23631" name="Group 659"/>
            <p:cNvGrpSpPr>
              <a:grpSpLocks/>
            </p:cNvGrpSpPr>
            <p:nvPr/>
          </p:nvGrpSpPr>
          <p:grpSpPr bwMode="auto">
            <a:xfrm flipH="1" flipV="1">
              <a:off x="1020" y="2727"/>
              <a:ext cx="137" cy="46"/>
              <a:chOff x="2517" y="1956"/>
              <a:chExt cx="137" cy="46"/>
            </a:xfrm>
          </p:grpSpPr>
          <p:sp>
            <p:nvSpPr>
              <p:cNvPr id="23638" name="Line 660"/>
              <p:cNvSpPr>
                <a:spLocks noChangeShapeType="1"/>
              </p:cNvSpPr>
              <p:nvPr/>
            </p:nvSpPr>
            <p:spPr bwMode="auto">
              <a:xfrm flipV="1">
                <a:off x="2562" y="1956"/>
                <a:ext cx="1" cy="45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39" name="AutoShape 661"/>
              <p:cNvSpPr>
                <a:spLocks noChangeArrowheads="1"/>
              </p:cNvSpPr>
              <p:nvPr/>
            </p:nvSpPr>
            <p:spPr bwMode="auto">
              <a:xfrm rot="5400000" flipH="1" flipV="1">
                <a:off x="2562" y="1956"/>
                <a:ext cx="46" cy="46"/>
              </a:xfrm>
              <a:prstGeom prst="triangle">
                <a:avLst>
                  <a:gd name="adj" fmla="val 50000"/>
                </a:avLst>
              </a:prstGeom>
              <a:solidFill>
                <a:schemeClr val="accent2"/>
              </a:solidFill>
              <a:ln w="19050" algn="ctr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40" name="Line 662"/>
              <p:cNvSpPr>
                <a:spLocks noChangeShapeType="1"/>
              </p:cNvSpPr>
              <p:nvPr/>
            </p:nvSpPr>
            <p:spPr bwMode="auto">
              <a:xfrm flipH="1" flipV="1">
                <a:off x="2517" y="1979"/>
                <a:ext cx="137" cy="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3632" name="Group 663"/>
            <p:cNvGrpSpPr>
              <a:grpSpLocks/>
            </p:cNvGrpSpPr>
            <p:nvPr/>
          </p:nvGrpSpPr>
          <p:grpSpPr bwMode="auto">
            <a:xfrm flipH="1" flipV="1">
              <a:off x="1020" y="2727"/>
              <a:ext cx="137" cy="46"/>
              <a:chOff x="2517" y="1956"/>
              <a:chExt cx="137" cy="46"/>
            </a:xfrm>
          </p:grpSpPr>
          <p:sp>
            <p:nvSpPr>
              <p:cNvPr id="23635" name="Line 664"/>
              <p:cNvSpPr>
                <a:spLocks noChangeShapeType="1"/>
              </p:cNvSpPr>
              <p:nvPr/>
            </p:nvSpPr>
            <p:spPr bwMode="auto">
              <a:xfrm flipV="1">
                <a:off x="2562" y="1956"/>
                <a:ext cx="1" cy="45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36" name="AutoShape 665"/>
              <p:cNvSpPr>
                <a:spLocks noChangeArrowheads="1"/>
              </p:cNvSpPr>
              <p:nvPr/>
            </p:nvSpPr>
            <p:spPr bwMode="auto">
              <a:xfrm rot="5400000" flipH="1" flipV="1">
                <a:off x="2562" y="1956"/>
                <a:ext cx="46" cy="46"/>
              </a:xfrm>
              <a:prstGeom prst="triangle">
                <a:avLst>
                  <a:gd name="adj" fmla="val 50000"/>
                </a:avLst>
              </a:prstGeom>
              <a:solidFill>
                <a:schemeClr val="accent2"/>
              </a:solidFill>
              <a:ln w="19050" algn="ctr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37" name="Line 666"/>
              <p:cNvSpPr>
                <a:spLocks noChangeShapeType="1"/>
              </p:cNvSpPr>
              <p:nvPr/>
            </p:nvSpPr>
            <p:spPr bwMode="auto">
              <a:xfrm flipH="1" flipV="1">
                <a:off x="2517" y="1979"/>
                <a:ext cx="137" cy="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3633" name="Line 667"/>
            <p:cNvSpPr>
              <a:spLocks noChangeShapeType="1"/>
            </p:cNvSpPr>
            <p:nvPr/>
          </p:nvSpPr>
          <p:spPr bwMode="auto">
            <a:xfrm>
              <a:off x="1066" y="2795"/>
              <a:ext cx="45" cy="45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34" name="Line 668"/>
            <p:cNvSpPr>
              <a:spLocks noChangeShapeType="1"/>
            </p:cNvSpPr>
            <p:nvPr/>
          </p:nvSpPr>
          <p:spPr bwMode="auto">
            <a:xfrm>
              <a:off x="1111" y="2795"/>
              <a:ext cx="45" cy="45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3605" name="Oval 669"/>
          <p:cNvSpPr>
            <a:spLocks noChangeArrowheads="1"/>
          </p:cNvSpPr>
          <p:nvPr/>
        </p:nvSpPr>
        <p:spPr bwMode="auto">
          <a:xfrm rot="-5400000">
            <a:off x="4968081" y="2923382"/>
            <a:ext cx="217487" cy="215900"/>
          </a:xfrm>
          <a:prstGeom prst="ellipse">
            <a:avLst/>
          </a:prstGeom>
          <a:noFill/>
          <a:ln w="19050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06" name="Oval 670"/>
          <p:cNvSpPr>
            <a:spLocks noChangeArrowheads="1"/>
          </p:cNvSpPr>
          <p:nvPr/>
        </p:nvSpPr>
        <p:spPr bwMode="auto">
          <a:xfrm rot="-5400000">
            <a:off x="5110956" y="2923382"/>
            <a:ext cx="217487" cy="215900"/>
          </a:xfrm>
          <a:prstGeom prst="ellipse">
            <a:avLst/>
          </a:prstGeom>
          <a:noFill/>
          <a:ln w="19050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07" name="Line 671"/>
          <p:cNvSpPr>
            <a:spLocks noChangeShapeType="1"/>
          </p:cNvSpPr>
          <p:nvPr/>
        </p:nvSpPr>
        <p:spPr bwMode="auto">
          <a:xfrm rot="16200000" flipV="1">
            <a:off x="3077369" y="1140619"/>
            <a:ext cx="0" cy="3779838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08" name="Line 672"/>
          <p:cNvSpPr>
            <a:spLocks noChangeShapeType="1"/>
          </p:cNvSpPr>
          <p:nvPr/>
        </p:nvSpPr>
        <p:spPr bwMode="auto">
          <a:xfrm rot="16200000" flipV="1">
            <a:off x="6372225" y="1985963"/>
            <a:ext cx="0" cy="208915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09" name="Line 673"/>
          <p:cNvSpPr>
            <a:spLocks noChangeShapeType="1"/>
          </p:cNvSpPr>
          <p:nvPr/>
        </p:nvSpPr>
        <p:spPr bwMode="auto">
          <a:xfrm rot="16200000" flipV="1">
            <a:off x="1007268" y="2850357"/>
            <a:ext cx="360363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10" name="Line 674"/>
          <p:cNvSpPr>
            <a:spLocks noChangeShapeType="1"/>
          </p:cNvSpPr>
          <p:nvPr/>
        </p:nvSpPr>
        <p:spPr bwMode="auto">
          <a:xfrm rot="16200000" flipV="1">
            <a:off x="1259682" y="2597943"/>
            <a:ext cx="0" cy="144463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11" name="Line 675"/>
          <p:cNvSpPr>
            <a:spLocks noChangeShapeType="1"/>
          </p:cNvSpPr>
          <p:nvPr/>
        </p:nvSpPr>
        <p:spPr bwMode="auto">
          <a:xfrm rot="16200000" flipV="1">
            <a:off x="1889919" y="2328069"/>
            <a:ext cx="0" cy="684212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12" name="Line 676"/>
          <p:cNvSpPr>
            <a:spLocks noChangeShapeType="1"/>
          </p:cNvSpPr>
          <p:nvPr/>
        </p:nvSpPr>
        <p:spPr bwMode="auto">
          <a:xfrm rot="16200000" flipV="1">
            <a:off x="2933700" y="2508250"/>
            <a:ext cx="0" cy="32385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13" name="Line 677"/>
          <p:cNvSpPr>
            <a:spLocks noChangeShapeType="1"/>
          </p:cNvSpPr>
          <p:nvPr/>
        </p:nvSpPr>
        <p:spPr bwMode="auto">
          <a:xfrm rot="16200000" flipV="1">
            <a:off x="3886994" y="2418556"/>
            <a:ext cx="1588" cy="504825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14" name="Line 678"/>
          <p:cNvSpPr>
            <a:spLocks noChangeShapeType="1"/>
          </p:cNvSpPr>
          <p:nvPr/>
        </p:nvSpPr>
        <p:spPr bwMode="auto">
          <a:xfrm rot="16200000" flipV="1">
            <a:off x="4733926" y="2363787"/>
            <a:ext cx="0" cy="612775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15" name="Line 679"/>
          <p:cNvSpPr>
            <a:spLocks noChangeShapeType="1"/>
          </p:cNvSpPr>
          <p:nvPr/>
        </p:nvSpPr>
        <p:spPr bwMode="auto">
          <a:xfrm rot="16200000" flipV="1">
            <a:off x="6173788" y="1824037"/>
            <a:ext cx="0" cy="1692275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16" name="Line 680"/>
          <p:cNvSpPr>
            <a:spLocks noChangeShapeType="1"/>
          </p:cNvSpPr>
          <p:nvPr/>
        </p:nvSpPr>
        <p:spPr bwMode="auto">
          <a:xfrm rot="16200000" flipV="1">
            <a:off x="7362825" y="2616200"/>
            <a:ext cx="0" cy="10795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17" name="Line 681"/>
          <p:cNvSpPr>
            <a:spLocks noChangeShapeType="1"/>
          </p:cNvSpPr>
          <p:nvPr/>
        </p:nvSpPr>
        <p:spPr bwMode="auto">
          <a:xfrm rot="16200000" flipV="1">
            <a:off x="7236618" y="2850357"/>
            <a:ext cx="360363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618" name="Group 682"/>
          <p:cNvGrpSpPr>
            <a:grpSpLocks/>
          </p:cNvGrpSpPr>
          <p:nvPr/>
        </p:nvGrpSpPr>
        <p:grpSpPr bwMode="auto">
          <a:xfrm>
            <a:off x="5940425" y="1233488"/>
            <a:ext cx="431800" cy="287337"/>
            <a:chOff x="2381" y="2160"/>
            <a:chExt cx="272" cy="181"/>
          </a:xfrm>
        </p:grpSpPr>
        <p:sp>
          <p:nvSpPr>
            <p:cNvPr id="23625" name="Line 683"/>
            <p:cNvSpPr>
              <a:spLocks noChangeShapeType="1"/>
            </p:cNvSpPr>
            <p:nvPr/>
          </p:nvSpPr>
          <p:spPr bwMode="auto">
            <a:xfrm>
              <a:off x="2381" y="2160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26" name="Line 684"/>
            <p:cNvSpPr>
              <a:spLocks noChangeShapeType="1"/>
            </p:cNvSpPr>
            <p:nvPr/>
          </p:nvSpPr>
          <p:spPr bwMode="auto">
            <a:xfrm>
              <a:off x="2653" y="2160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27" name="Line 685"/>
            <p:cNvSpPr>
              <a:spLocks noChangeShapeType="1"/>
            </p:cNvSpPr>
            <p:nvPr/>
          </p:nvSpPr>
          <p:spPr bwMode="auto">
            <a:xfrm>
              <a:off x="2381" y="2205"/>
              <a:ext cx="136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28" name="Line 686"/>
            <p:cNvSpPr>
              <a:spLocks noChangeShapeType="1"/>
            </p:cNvSpPr>
            <p:nvPr/>
          </p:nvSpPr>
          <p:spPr bwMode="auto">
            <a:xfrm flipV="1">
              <a:off x="2517" y="2205"/>
              <a:ext cx="136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29" name="Line 687"/>
            <p:cNvSpPr>
              <a:spLocks noChangeShapeType="1"/>
            </p:cNvSpPr>
            <p:nvPr/>
          </p:nvSpPr>
          <p:spPr bwMode="auto">
            <a:xfrm>
              <a:off x="2517" y="2251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630" name="Line 688"/>
            <p:cNvSpPr>
              <a:spLocks noChangeShapeType="1"/>
            </p:cNvSpPr>
            <p:nvPr/>
          </p:nvSpPr>
          <p:spPr bwMode="auto">
            <a:xfrm>
              <a:off x="2517" y="2160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619" name="Line 689"/>
          <p:cNvSpPr>
            <a:spLocks noChangeShapeType="1"/>
          </p:cNvSpPr>
          <p:nvPr/>
        </p:nvSpPr>
        <p:spPr bwMode="auto">
          <a:xfrm flipV="1">
            <a:off x="6156325" y="1411288"/>
            <a:ext cx="0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620" name="Oval 690"/>
          <p:cNvSpPr>
            <a:spLocks noChangeArrowheads="1"/>
          </p:cNvSpPr>
          <p:nvPr/>
        </p:nvSpPr>
        <p:spPr bwMode="auto">
          <a:xfrm>
            <a:off x="5867400" y="2128838"/>
            <a:ext cx="576263" cy="358775"/>
          </a:xfrm>
          <a:prstGeom prst="ellipse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400"/>
              <a:t>Ref. M</a:t>
            </a:r>
          </a:p>
        </p:txBody>
      </p:sp>
      <p:sp>
        <p:nvSpPr>
          <p:cNvPr id="23621" name="AutoShape 691"/>
          <p:cNvSpPr>
            <a:spLocks noChangeArrowheads="1"/>
          </p:cNvSpPr>
          <p:nvPr/>
        </p:nvSpPr>
        <p:spPr bwMode="auto">
          <a:xfrm>
            <a:off x="4572000" y="2203450"/>
            <a:ext cx="360363" cy="179388"/>
          </a:xfrm>
          <a:prstGeom prst="rightArrow">
            <a:avLst>
              <a:gd name="adj1" fmla="val 50000"/>
              <a:gd name="adj2" fmla="val 50221"/>
            </a:avLst>
          </a:prstGeom>
          <a:solidFill>
            <a:srgbClr val="33CC33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22" name="AutoShape 692"/>
          <p:cNvSpPr>
            <a:spLocks noChangeArrowheads="1"/>
          </p:cNvSpPr>
          <p:nvPr/>
        </p:nvSpPr>
        <p:spPr bwMode="auto">
          <a:xfrm>
            <a:off x="5507038" y="2201863"/>
            <a:ext cx="360362" cy="180975"/>
          </a:xfrm>
          <a:prstGeom prst="leftArrow">
            <a:avLst>
              <a:gd name="adj1" fmla="val 50000"/>
              <a:gd name="adj2" fmla="val 49781"/>
            </a:avLst>
          </a:prstGeom>
          <a:solidFill>
            <a:srgbClr val="33CC33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623" name="Oval 693"/>
          <p:cNvSpPr>
            <a:spLocks noChangeArrowheads="1"/>
          </p:cNvSpPr>
          <p:nvPr/>
        </p:nvSpPr>
        <p:spPr bwMode="auto">
          <a:xfrm>
            <a:off x="6840538" y="2130425"/>
            <a:ext cx="576262" cy="358775"/>
          </a:xfrm>
          <a:prstGeom prst="ellipse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400"/>
              <a:t>MQD</a:t>
            </a:r>
          </a:p>
        </p:txBody>
      </p:sp>
      <p:sp>
        <p:nvSpPr>
          <p:cNvPr id="23624" name="Rectangle 696"/>
          <p:cNvSpPr>
            <a:spLocks noChangeArrowheads="1"/>
          </p:cNvSpPr>
          <p:nvPr/>
        </p:nvSpPr>
        <p:spPr bwMode="auto">
          <a:xfrm>
            <a:off x="1008063" y="5876925"/>
            <a:ext cx="5799137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69863" indent="-169863"/>
            <a:r>
              <a:rPr lang="en-US" sz="1400" b="1">
                <a:solidFill>
                  <a:schemeClr val="accent2"/>
                </a:solidFill>
              </a:rPr>
              <a:t>*</a:t>
            </a:r>
            <a:r>
              <a:rPr lang="en-US" sz="1400" b="1">
                <a:solidFill>
                  <a:srgbClr val="33CC33"/>
                </a:solidFill>
              </a:rPr>
              <a:t>	To avoid a "sector quench" in case of UPS loss the QHPS are not fired.</a:t>
            </a:r>
          </a:p>
          <a:p>
            <a:pPr marL="169863" indent="-169863"/>
            <a:r>
              <a:rPr lang="en-US" sz="1400"/>
              <a:t>	The consequence is </a:t>
            </a:r>
            <a:r>
              <a:rPr lang="en-US" sz="1400" b="1">
                <a:solidFill>
                  <a:schemeClr val="accent2"/>
                </a:solidFill>
              </a:rPr>
              <a:t>the magnet is not protected during the current decay.</a:t>
            </a:r>
            <a:endParaRPr lang="fr-FR" sz="1400" b="1">
              <a:solidFill>
                <a:schemeClr val="accent2"/>
              </a:solidFill>
            </a:endParaRPr>
          </a:p>
        </p:txBody>
      </p:sp>
      <p:pic>
        <p:nvPicPr>
          <p:cNvPr id="196" name="Picture 232" descr="MCj0433851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60553" y="1968480"/>
            <a:ext cx="230187" cy="23018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pic>
        <p:nvPicPr>
          <p:cNvPr id="197" name="Picture 233" descr="MCj0433851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76565" y="1968480"/>
            <a:ext cx="230188" cy="23018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pic>
        <p:nvPicPr>
          <p:cNvPr id="198" name="Picture 234" descr="MCj0433851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6678" y="1968480"/>
            <a:ext cx="230187" cy="23018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pic>
        <p:nvPicPr>
          <p:cNvPr id="199" name="Picture 235" descr="MCj0433851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76790" y="1968480"/>
            <a:ext cx="230188" cy="23018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pic>
        <p:nvPicPr>
          <p:cNvPr id="200" name="Picture 236" descr="MCj0433851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1190" y="1968480"/>
            <a:ext cx="230188" cy="23018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pic>
        <p:nvPicPr>
          <p:cNvPr id="201" name="Picture 237" descr="MCj0433851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99365" y="1968480"/>
            <a:ext cx="230188" cy="23018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cxnSp>
        <p:nvCxnSpPr>
          <p:cNvPr id="203" name="Straight Connector 202"/>
          <p:cNvCxnSpPr/>
          <p:nvPr/>
        </p:nvCxnSpPr>
        <p:spPr bwMode="auto">
          <a:xfrm rot="5400000" flipH="1" flipV="1">
            <a:off x="1577934" y="1968480"/>
            <a:ext cx="182565" cy="182565"/>
          </a:xfrm>
          <a:prstGeom prst="line">
            <a:avLst/>
          </a:prstGeom>
          <a:noFill/>
          <a:ln w="2857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204" name="Straight Connector 203"/>
          <p:cNvCxnSpPr/>
          <p:nvPr/>
        </p:nvCxnSpPr>
        <p:spPr bwMode="auto">
          <a:xfrm rot="5400000" flipH="1" flipV="1">
            <a:off x="2673324" y="1968480"/>
            <a:ext cx="182565" cy="182565"/>
          </a:xfrm>
          <a:prstGeom prst="line">
            <a:avLst/>
          </a:prstGeom>
          <a:noFill/>
          <a:ln w="2857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205" name="Straight Connector 204"/>
          <p:cNvCxnSpPr/>
          <p:nvPr/>
        </p:nvCxnSpPr>
        <p:spPr bwMode="auto">
          <a:xfrm rot="5400000" flipH="1" flipV="1">
            <a:off x="3586149" y="1968480"/>
            <a:ext cx="182565" cy="182565"/>
          </a:xfrm>
          <a:prstGeom prst="line">
            <a:avLst/>
          </a:prstGeom>
          <a:noFill/>
          <a:ln w="2857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206" name="Straight Connector 205"/>
          <p:cNvCxnSpPr/>
          <p:nvPr/>
        </p:nvCxnSpPr>
        <p:spPr bwMode="auto">
          <a:xfrm rot="5400000" flipH="1" flipV="1">
            <a:off x="4498974" y="1968480"/>
            <a:ext cx="182565" cy="182565"/>
          </a:xfrm>
          <a:prstGeom prst="line">
            <a:avLst/>
          </a:prstGeom>
          <a:noFill/>
          <a:ln w="2857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207" name="Straight Connector 206"/>
          <p:cNvCxnSpPr/>
          <p:nvPr/>
        </p:nvCxnSpPr>
        <p:spPr bwMode="auto">
          <a:xfrm rot="5400000" flipH="1" flipV="1">
            <a:off x="5411799" y="1968480"/>
            <a:ext cx="182565" cy="182565"/>
          </a:xfrm>
          <a:prstGeom prst="line">
            <a:avLst/>
          </a:prstGeom>
          <a:noFill/>
          <a:ln w="2857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208" name="Straight Connector 207"/>
          <p:cNvCxnSpPr/>
          <p:nvPr/>
        </p:nvCxnSpPr>
        <p:spPr bwMode="auto">
          <a:xfrm rot="5400000" flipH="1" flipV="1">
            <a:off x="7310475" y="1968480"/>
            <a:ext cx="182565" cy="182565"/>
          </a:xfrm>
          <a:prstGeom prst="line">
            <a:avLst/>
          </a:prstGeom>
          <a:noFill/>
          <a:ln w="2857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1E849BC0-B6E3-452E-91AE-3734E3B4485C}" type="slidenum">
              <a:rPr lang="en-US" sz="1200"/>
              <a:pPr algn="r"/>
              <a:t>22</a:t>
            </a:fld>
            <a:endParaRPr lang="en-US" sz="1200"/>
          </a:p>
        </p:txBody>
      </p:sp>
      <p:sp>
        <p:nvSpPr>
          <p:cNvPr id="24579" name="Rectangle 6"/>
          <p:cNvSpPr txBox="1">
            <a:spLocks noGrp="1" noChangeArrowheads="1"/>
          </p:cNvSpPr>
          <p:nvPr/>
        </p:nvSpPr>
        <p:spPr bwMode="auto">
          <a:xfrm rot="-5400000">
            <a:off x="-1876425" y="4692650"/>
            <a:ext cx="40322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 i="1"/>
              <a:t>Risks due to UPS malfunctioning, H. Thiesen, Chamonix 2009</a:t>
            </a:r>
          </a:p>
        </p:txBody>
      </p:sp>
      <p:sp>
        <p:nvSpPr>
          <p:cNvPr id="24580" name="Rectangle 2"/>
          <p:cNvSpPr>
            <a:spLocks noChangeArrowheads="1"/>
          </p:cNvSpPr>
          <p:nvPr/>
        </p:nvSpPr>
        <p:spPr bwMode="auto">
          <a:xfrm>
            <a:off x="1582738" y="71438"/>
            <a:ext cx="7165975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sz="2000">
                <a:solidFill>
                  <a:schemeClr val="tx2"/>
                </a:solidFill>
                <a:latin typeface="Verdana" pitchFamily="34" charset="0"/>
              </a:rPr>
              <a:t>Actual Situation</a:t>
            </a:r>
          </a:p>
        </p:txBody>
      </p:sp>
      <p:sp>
        <p:nvSpPr>
          <p:cNvPr id="24581" name="Rectangle 60"/>
          <p:cNvSpPr>
            <a:spLocks noChangeArrowheads="1"/>
          </p:cNvSpPr>
          <p:nvPr/>
        </p:nvSpPr>
        <p:spPr bwMode="auto">
          <a:xfrm>
            <a:off x="719138" y="1125538"/>
            <a:ext cx="7669212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/>
              <a:t>Tested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/>
              <a:t>UPS IST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/>
              <a:t>Devices IST</a:t>
            </a:r>
            <a:endParaRPr lang="en-US" sz="2000"/>
          </a:p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/>
              <a:t>No tested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/>
              <a:t>Devices on UPS network (verification on going during AUG tests)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/>
              <a:t>UPS with theirs loads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A8288576-2F24-44D2-A837-0BF53D55B4A6}" type="slidenum">
              <a:rPr lang="en-US" sz="1200"/>
              <a:pPr algn="r"/>
              <a:t>23</a:t>
            </a:fld>
            <a:endParaRPr lang="en-US" sz="1200"/>
          </a:p>
        </p:txBody>
      </p:sp>
      <p:sp>
        <p:nvSpPr>
          <p:cNvPr id="25603" name="Rectangle 6"/>
          <p:cNvSpPr txBox="1">
            <a:spLocks noGrp="1" noChangeArrowheads="1"/>
          </p:cNvSpPr>
          <p:nvPr/>
        </p:nvSpPr>
        <p:spPr bwMode="auto">
          <a:xfrm rot="-5400000">
            <a:off x="-1876425" y="4692650"/>
            <a:ext cx="40322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 i="1"/>
              <a:t>Risks due to UPS malfunctioning, H. Thiesen, Chamonix 2009</a:t>
            </a:r>
          </a:p>
        </p:txBody>
      </p:sp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1582738" y="71438"/>
            <a:ext cx="7165975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sz="2000" dirty="0" smtClean="0">
                <a:solidFill>
                  <a:schemeClr val="tx2"/>
                </a:solidFill>
                <a:latin typeface="Verdana" pitchFamily="34" charset="0"/>
              </a:rPr>
              <a:t>Conclusions</a:t>
            </a:r>
            <a:endParaRPr lang="en-US" sz="2000" dirty="0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25605" name="Rectangle 60"/>
          <p:cNvSpPr>
            <a:spLocks noChangeArrowheads="1"/>
          </p:cNvSpPr>
          <p:nvPr/>
        </p:nvSpPr>
        <p:spPr bwMode="auto">
          <a:xfrm>
            <a:off x="719138" y="1125538"/>
            <a:ext cx="7705725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 dirty="0" smtClean="0"/>
              <a:t>Conclusions</a:t>
            </a:r>
            <a:endParaRPr lang="en-US" dirty="0"/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UPS has not been tested with its load. </a:t>
            </a:r>
            <a:r>
              <a:rPr lang="en-US" u="sng" dirty="0" smtClean="0"/>
              <a:t>Tests of UPS systems (with load) are recommended.</a:t>
            </a:r>
            <a:endParaRPr lang="en-US" dirty="0"/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New devices will be installed on UPS network (</a:t>
            </a:r>
            <a:r>
              <a:rPr lang="en-US" dirty="0" err="1"/>
              <a:t>nQPS</a:t>
            </a:r>
            <a:r>
              <a:rPr lang="en-US" dirty="0"/>
              <a:t> system). </a:t>
            </a:r>
            <a:r>
              <a:rPr lang="en-US" u="sng" dirty="0" smtClean="0"/>
              <a:t>"AUG </a:t>
            </a:r>
            <a:r>
              <a:rPr lang="en-US" u="sng" dirty="0"/>
              <a:t>tests" in operational </a:t>
            </a:r>
            <a:r>
              <a:rPr lang="en-US" u="sng" dirty="0" smtClean="0"/>
              <a:t>conditions are recommended.</a:t>
            </a:r>
            <a:r>
              <a:rPr lang="en-US" dirty="0" smtClean="0"/>
              <a:t>  </a:t>
            </a:r>
            <a:endParaRPr lang="en-US" dirty="0"/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UPS is important for the LHC safety. </a:t>
            </a:r>
            <a:r>
              <a:rPr lang="en-US" u="sng" dirty="0" smtClean="0"/>
              <a:t>Annual </a:t>
            </a:r>
            <a:r>
              <a:rPr lang="en-US" u="sng" dirty="0"/>
              <a:t>tests after each shut </a:t>
            </a:r>
            <a:r>
              <a:rPr lang="en-US" u="sng" dirty="0" smtClean="0"/>
              <a:t>down are recommended. </a:t>
            </a:r>
            <a:endParaRPr lang="en-US" u="sng" dirty="0"/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High Current magnets are not protected in case of UPS powering failure. </a:t>
            </a:r>
            <a:r>
              <a:rPr lang="en-US" u="sng" dirty="0"/>
              <a:t>This issue must be clarified by MPWG (to fire or not to fire?).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QHPS are not interlocked. </a:t>
            </a:r>
            <a:r>
              <a:rPr lang="en-US" u="sng" dirty="0"/>
              <a:t>This issue must be clarified by MPWG (software interlock could be implemented?). 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The PM files are lost in case of UPS powering failure.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10 min of UPS autonomy </a:t>
            </a:r>
            <a:r>
              <a:rPr lang="en-US" dirty="0" smtClean="0"/>
              <a:t>are </a:t>
            </a:r>
            <a:r>
              <a:rPr lang="en-US" dirty="0"/>
              <a:t>not enough to protect correctly the RQX circuits (1.8 kA after 10 min). </a:t>
            </a:r>
            <a:r>
              <a:rPr lang="en-US" u="sng" dirty="0" smtClean="0"/>
              <a:t>20 </a:t>
            </a:r>
            <a:r>
              <a:rPr lang="en-US" u="sng" dirty="0"/>
              <a:t>min </a:t>
            </a:r>
            <a:r>
              <a:rPr lang="en-US" u="sng" dirty="0" smtClean="0"/>
              <a:t>of autonomy are recommended.</a:t>
            </a:r>
            <a:endParaRPr lang="en-US" u="sng" dirty="0"/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What is the situation for the other systems?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DCC51FA-BC05-4D6A-ACC1-48FA17DE724A}" type="slidenum">
              <a:rPr lang="en-US" sz="1200"/>
              <a:pPr algn="r"/>
              <a:t>3</a:t>
            </a:fld>
            <a:endParaRPr lang="en-US" sz="120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82738" y="71438"/>
            <a:ext cx="7165975" cy="620712"/>
          </a:xfrm>
        </p:spPr>
        <p:txBody>
          <a:bodyPr/>
          <a:lstStyle/>
          <a:p>
            <a:pPr eaLnBrk="1" hangingPunct="1"/>
            <a:r>
              <a:rPr lang="en-US" sz="2000" smtClean="0"/>
              <a:t>UPS overview</a:t>
            </a:r>
          </a:p>
        </p:txBody>
      </p:sp>
      <p:grpSp>
        <p:nvGrpSpPr>
          <p:cNvPr id="5124" name="Group 537"/>
          <p:cNvGrpSpPr>
            <a:grpSpLocks/>
          </p:cNvGrpSpPr>
          <p:nvPr/>
        </p:nvGrpSpPr>
        <p:grpSpPr bwMode="auto">
          <a:xfrm>
            <a:off x="219075" y="838200"/>
            <a:ext cx="8620125" cy="5715000"/>
            <a:chOff x="138" y="528"/>
            <a:chExt cx="5430" cy="3600"/>
          </a:xfrm>
        </p:grpSpPr>
        <p:sp>
          <p:nvSpPr>
            <p:cNvPr id="5191" name="Freeform 8"/>
            <p:cNvSpPr>
              <a:spLocks/>
            </p:cNvSpPr>
            <p:nvPr/>
          </p:nvSpPr>
          <p:spPr bwMode="auto">
            <a:xfrm>
              <a:off x="632" y="3037"/>
              <a:ext cx="170" cy="168"/>
            </a:xfrm>
            <a:custGeom>
              <a:avLst/>
              <a:gdLst>
                <a:gd name="T0" fmla="*/ 0 w 87"/>
                <a:gd name="T1" fmla="*/ 15 h 132"/>
                <a:gd name="T2" fmla="*/ 2 w 87"/>
                <a:gd name="T3" fmla="*/ 5 h 132"/>
                <a:gd name="T4" fmla="*/ 12 w 87"/>
                <a:gd name="T5" fmla="*/ 0 h 132"/>
                <a:gd name="T6" fmla="*/ 27 w 87"/>
                <a:gd name="T7" fmla="*/ 0 h 132"/>
                <a:gd name="T8" fmla="*/ 74 w 87"/>
                <a:gd name="T9" fmla="*/ 52 h 132"/>
                <a:gd name="T10" fmla="*/ 33 w 87"/>
                <a:gd name="T11" fmla="*/ 5 h 132"/>
                <a:gd name="T12" fmla="*/ 168 w 87"/>
                <a:gd name="T13" fmla="*/ 150 h 132"/>
                <a:gd name="T14" fmla="*/ 158 w 87"/>
                <a:gd name="T15" fmla="*/ 155 h 132"/>
                <a:gd name="T16" fmla="*/ 147 w 87"/>
                <a:gd name="T17" fmla="*/ 162 h 132"/>
                <a:gd name="T18" fmla="*/ 141 w 87"/>
                <a:gd name="T19" fmla="*/ 167 h 132"/>
                <a:gd name="T20" fmla="*/ 0 w 87"/>
                <a:gd name="T21" fmla="*/ 15 h 13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7"/>
                <a:gd name="T34" fmla="*/ 0 h 132"/>
                <a:gd name="T35" fmla="*/ 87 w 87"/>
                <a:gd name="T36" fmla="*/ 132 h 13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7" h="132">
                  <a:moveTo>
                    <a:pt x="0" y="12"/>
                  </a:moveTo>
                  <a:lnTo>
                    <a:pt x="1" y="4"/>
                  </a:lnTo>
                  <a:lnTo>
                    <a:pt x="6" y="0"/>
                  </a:lnTo>
                  <a:lnTo>
                    <a:pt x="14" y="0"/>
                  </a:lnTo>
                  <a:lnTo>
                    <a:pt x="38" y="41"/>
                  </a:lnTo>
                  <a:lnTo>
                    <a:pt x="17" y="4"/>
                  </a:lnTo>
                  <a:lnTo>
                    <a:pt x="86" y="118"/>
                  </a:lnTo>
                  <a:lnTo>
                    <a:pt x="81" y="122"/>
                  </a:lnTo>
                  <a:lnTo>
                    <a:pt x="75" y="127"/>
                  </a:lnTo>
                  <a:lnTo>
                    <a:pt x="72" y="131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2" name="Freeform 9"/>
            <p:cNvSpPr>
              <a:spLocks/>
            </p:cNvSpPr>
            <p:nvPr/>
          </p:nvSpPr>
          <p:spPr bwMode="auto">
            <a:xfrm>
              <a:off x="490" y="2826"/>
              <a:ext cx="133" cy="185"/>
            </a:xfrm>
            <a:custGeom>
              <a:avLst/>
              <a:gdLst>
                <a:gd name="T0" fmla="*/ 0 w 87"/>
                <a:gd name="T1" fmla="*/ 17 h 132"/>
                <a:gd name="T2" fmla="*/ 2 w 87"/>
                <a:gd name="T3" fmla="*/ 6 h 132"/>
                <a:gd name="T4" fmla="*/ 9 w 87"/>
                <a:gd name="T5" fmla="*/ 0 h 132"/>
                <a:gd name="T6" fmla="*/ 21 w 87"/>
                <a:gd name="T7" fmla="*/ 0 h 132"/>
                <a:gd name="T8" fmla="*/ 58 w 87"/>
                <a:gd name="T9" fmla="*/ 57 h 132"/>
                <a:gd name="T10" fmla="*/ 26 w 87"/>
                <a:gd name="T11" fmla="*/ 6 h 132"/>
                <a:gd name="T12" fmla="*/ 131 w 87"/>
                <a:gd name="T13" fmla="*/ 165 h 132"/>
                <a:gd name="T14" fmla="*/ 124 w 87"/>
                <a:gd name="T15" fmla="*/ 171 h 132"/>
                <a:gd name="T16" fmla="*/ 115 w 87"/>
                <a:gd name="T17" fmla="*/ 178 h 132"/>
                <a:gd name="T18" fmla="*/ 110 w 87"/>
                <a:gd name="T19" fmla="*/ 184 h 132"/>
                <a:gd name="T20" fmla="*/ 0 w 87"/>
                <a:gd name="T21" fmla="*/ 17 h 13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7"/>
                <a:gd name="T34" fmla="*/ 0 h 132"/>
                <a:gd name="T35" fmla="*/ 87 w 87"/>
                <a:gd name="T36" fmla="*/ 132 h 13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7" h="132">
                  <a:moveTo>
                    <a:pt x="0" y="12"/>
                  </a:moveTo>
                  <a:lnTo>
                    <a:pt x="1" y="4"/>
                  </a:lnTo>
                  <a:lnTo>
                    <a:pt x="6" y="0"/>
                  </a:lnTo>
                  <a:lnTo>
                    <a:pt x="14" y="0"/>
                  </a:lnTo>
                  <a:lnTo>
                    <a:pt x="38" y="41"/>
                  </a:lnTo>
                  <a:lnTo>
                    <a:pt x="17" y="4"/>
                  </a:lnTo>
                  <a:lnTo>
                    <a:pt x="86" y="118"/>
                  </a:lnTo>
                  <a:lnTo>
                    <a:pt x="81" y="122"/>
                  </a:lnTo>
                  <a:lnTo>
                    <a:pt x="75" y="127"/>
                  </a:lnTo>
                  <a:lnTo>
                    <a:pt x="72" y="131"/>
                  </a:lnTo>
                  <a:lnTo>
                    <a:pt x="0" y="12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3" name="Freeform 10"/>
            <p:cNvSpPr>
              <a:spLocks/>
            </p:cNvSpPr>
            <p:nvPr/>
          </p:nvSpPr>
          <p:spPr bwMode="auto">
            <a:xfrm>
              <a:off x="490" y="2833"/>
              <a:ext cx="137" cy="171"/>
            </a:xfrm>
            <a:custGeom>
              <a:avLst/>
              <a:gdLst>
                <a:gd name="T0" fmla="*/ 0 w 87"/>
                <a:gd name="T1" fmla="*/ 16 h 132"/>
                <a:gd name="T2" fmla="*/ 2 w 87"/>
                <a:gd name="T3" fmla="*/ 5 h 132"/>
                <a:gd name="T4" fmla="*/ 9 w 87"/>
                <a:gd name="T5" fmla="*/ 0 h 132"/>
                <a:gd name="T6" fmla="*/ 22 w 87"/>
                <a:gd name="T7" fmla="*/ 0 h 132"/>
                <a:gd name="T8" fmla="*/ 60 w 87"/>
                <a:gd name="T9" fmla="*/ 53 h 132"/>
                <a:gd name="T10" fmla="*/ 27 w 87"/>
                <a:gd name="T11" fmla="*/ 5 h 132"/>
                <a:gd name="T12" fmla="*/ 135 w 87"/>
                <a:gd name="T13" fmla="*/ 153 h 132"/>
                <a:gd name="T14" fmla="*/ 128 w 87"/>
                <a:gd name="T15" fmla="*/ 158 h 132"/>
                <a:gd name="T16" fmla="*/ 118 w 87"/>
                <a:gd name="T17" fmla="*/ 165 h 132"/>
                <a:gd name="T18" fmla="*/ 113 w 87"/>
                <a:gd name="T19" fmla="*/ 170 h 132"/>
                <a:gd name="T20" fmla="*/ 0 w 87"/>
                <a:gd name="T21" fmla="*/ 16 h 13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7"/>
                <a:gd name="T34" fmla="*/ 0 h 132"/>
                <a:gd name="T35" fmla="*/ 87 w 87"/>
                <a:gd name="T36" fmla="*/ 132 h 13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7" h="132">
                  <a:moveTo>
                    <a:pt x="0" y="12"/>
                  </a:moveTo>
                  <a:lnTo>
                    <a:pt x="1" y="4"/>
                  </a:lnTo>
                  <a:lnTo>
                    <a:pt x="6" y="0"/>
                  </a:lnTo>
                  <a:lnTo>
                    <a:pt x="14" y="0"/>
                  </a:lnTo>
                  <a:lnTo>
                    <a:pt x="38" y="41"/>
                  </a:lnTo>
                  <a:lnTo>
                    <a:pt x="17" y="4"/>
                  </a:lnTo>
                  <a:lnTo>
                    <a:pt x="86" y="118"/>
                  </a:lnTo>
                  <a:lnTo>
                    <a:pt x="81" y="122"/>
                  </a:lnTo>
                  <a:lnTo>
                    <a:pt x="75" y="127"/>
                  </a:lnTo>
                  <a:lnTo>
                    <a:pt x="72" y="131"/>
                  </a:lnTo>
                  <a:lnTo>
                    <a:pt x="0" y="12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4" name="Freeform 11"/>
            <p:cNvSpPr>
              <a:spLocks/>
            </p:cNvSpPr>
            <p:nvPr/>
          </p:nvSpPr>
          <p:spPr bwMode="auto">
            <a:xfrm>
              <a:off x="1639" y="3492"/>
              <a:ext cx="720" cy="355"/>
            </a:xfrm>
            <a:custGeom>
              <a:avLst/>
              <a:gdLst>
                <a:gd name="T0" fmla="*/ 682 w 571"/>
                <a:gd name="T1" fmla="*/ 338 h 313"/>
                <a:gd name="T2" fmla="*/ 609 w 571"/>
                <a:gd name="T3" fmla="*/ 333 h 313"/>
                <a:gd name="T4" fmla="*/ 538 w 571"/>
                <a:gd name="T5" fmla="*/ 323 h 313"/>
                <a:gd name="T6" fmla="*/ 472 w 571"/>
                <a:gd name="T7" fmla="*/ 311 h 313"/>
                <a:gd name="T8" fmla="*/ 406 w 571"/>
                <a:gd name="T9" fmla="*/ 297 h 313"/>
                <a:gd name="T10" fmla="*/ 345 w 571"/>
                <a:gd name="T11" fmla="*/ 279 h 313"/>
                <a:gd name="T12" fmla="*/ 290 w 571"/>
                <a:gd name="T13" fmla="*/ 261 h 313"/>
                <a:gd name="T14" fmla="*/ 236 w 571"/>
                <a:gd name="T15" fmla="*/ 238 h 313"/>
                <a:gd name="T16" fmla="*/ 189 w 571"/>
                <a:gd name="T17" fmla="*/ 215 h 313"/>
                <a:gd name="T18" fmla="*/ 146 w 571"/>
                <a:gd name="T19" fmla="*/ 189 h 313"/>
                <a:gd name="T20" fmla="*/ 108 w 571"/>
                <a:gd name="T21" fmla="*/ 163 h 313"/>
                <a:gd name="T22" fmla="*/ 77 w 571"/>
                <a:gd name="T23" fmla="*/ 135 h 313"/>
                <a:gd name="T24" fmla="*/ 52 w 571"/>
                <a:gd name="T25" fmla="*/ 108 h 313"/>
                <a:gd name="T26" fmla="*/ 33 w 571"/>
                <a:gd name="T27" fmla="*/ 76 h 313"/>
                <a:gd name="T28" fmla="*/ 19 w 571"/>
                <a:gd name="T29" fmla="*/ 47 h 313"/>
                <a:gd name="T30" fmla="*/ 15 w 571"/>
                <a:gd name="T31" fmla="*/ 16 h 313"/>
                <a:gd name="T32" fmla="*/ 0 w 571"/>
                <a:gd name="T33" fmla="*/ 0 h 313"/>
                <a:gd name="T34" fmla="*/ 3 w 571"/>
                <a:gd name="T35" fmla="*/ 33 h 313"/>
                <a:gd name="T36" fmla="*/ 11 w 571"/>
                <a:gd name="T37" fmla="*/ 66 h 313"/>
                <a:gd name="T38" fmla="*/ 29 w 571"/>
                <a:gd name="T39" fmla="*/ 99 h 313"/>
                <a:gd name="T40" fmla="*/ 52 w 571"/>
                <a:gd name="T41" fmla="*/ 130 h 313"/>
                <a:gd name="T42" fmla="*/ 81 w 571"/>
                <a:gd name="T43" fmla="*/ 160 h 313"/>
                <a:gd name="T44" fmla="*/ 119 w 571"/>
                <a:gd name="T45" fmla="*/ 187 h 313"/>
                <a:gd name="T46" fmla="*/ 159 w 571"/>
                <a:gd name="T47" fmla="*/ 213 h 313"/>
                <a:gd name="T48" fmla="*/ 204 w 571"/>
                <a:gd name="T49" fmla="*/ 238 h 313"/>
                <a:gd name="T50" fmla="*/ 257 w 571"/>
                <a:gd name="T51" fmla="*/ 262 h 313"/>
                <a:gd name="T52" fmla="*/ 311 w 571"/>
                <a:gd name="T53" fmla="*/ 282 h 313"/>
                <a:gd name="T54" fmla="*/ 371 w 571"/>
                <a:gd name="T55" fmla="*/ 301 h 313"/>
                <a:gd name="T56" fmla="*/ 435 w 571"/>
                <a:gd name="T57" fmla="*/ 318 h 313"/>
                <a:gd name="T58" fmla="*/ 502 w 571"/>
                <a:gd name="T59" fmla="*/ 330 h 313"/>
                <a:gd name="T60" fmla="*/ 571 w 571"/>
                <a:gd name="T61" fmla="*/ 343 h 313"/>
                <a:gd name="T62" fmla="*/ 643 w 571"/>
                <a:gd name="T63" fmla="*/ 349 h 313"/>
                <a:gd name="T64" fmla="*/ 719 w 571"/>
                <a:gd name="T65" fmla="*/ 354 h 31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71"/>
                <a:gd name="T100" fmla="*/ 0 h 313"/>
                <a:gd name="T101" fmla="*/ 571 w 571"/>
                <a:gd name="T102" fmla="*/ 313 h 31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71" h="313">
                  <a:moveTo>
                    <a:pt x="570" y="300"/>
                  </a:moveTo>
                  <a:lnTo>
                    <a:pt x="541" y="298"/>
                  </a:lnTo>
                  <a:lnTo>
                    <a:pt x="512" y="297"/>
                  </a:lnTo>
                  <a:lnTo>
                    <a:pt x="483" y="294"/>
                  </a:lnTo>
                  <a:lnTo>
                    <a:pt x="455" y="289"/>
                  </a:lnTo>
                  <a:lnTo>
                    <a:pt x="427" y="285"/>
                  </a:lnTo>
                  <a:lnTo>
                    <a:pt x="400" y="280"/>
                  </a:lnTo>
                  <a:lnTo>
                    <a:pt x="374" y="274"/>
                  </a:lnTo>
                  <a:lnTo>
                    <a:pt x="348" y="268"/>
                  </a:lnTo>
                  <a:lnTo>
                    <a:pt x="322" y="262"/>
                  </a:lnTo>
                  <a:lnTo>
                    <a:pt x="299" y="254"/>
                  </a:lnTo>
                  <a:lnTo>
                    <a:pt x="274" y="246"/>
                  </a:lnTo>
                  <a:lnTo>
                    <a:pt x="251" y="237"/>
                  </a:lnTo>
                  <a:lnTo>
                    <a:pt x="230" y="230"/>
                  </a:lnTo>
                  <a:lnTo>
                    <a:pt x="208" y="220"/>
                  </a:lnTo>
                  <a:lnTo>
                    <a:pt x="187" y="210"/>
                  </a:lnTo>
                  <a:lnTo>
                    <a:pt x="169" y="200"/>
                  </a:lnTo>
                  <a:lnTo>
                    <a:pt x="150" y="190"/>
                  </a:lnTo>
                  <a:lnTo>
                    <a:pt x="132" y="179"/>
                  </a:lnTo>
                  <a:lnTo>
                    <a:pt x="116" y="167"/>
                  </a:lnTo>
                  <a:lnTo>
                    <a:pt x="101" y="156"/>
                  </a:lnTo>
                  <a:lnTo>
                    <a:pt x="86" y="144"/>
                  </a:lnTo>
                  <a:lnTo>
                    <a:pt x="74" y="132"/>
                  </a:lnTo>
                  <a:lnTo>
                    <a:pt x="61" y="119"/>
                  </a:lnTo>
                  <a:lnTo>
                    <a:pt x="51" y="107"/>
                  </a:lnTo>
                  <a:lnTo>
                    <a:pt x="41" y="95"/>
                  </a:lnTo>
                  <a:lnTo>
                    <a:pt x="32" y="81"/>
                  </a:lnTo>
                  <a:lnTo>
                    <a:pt x="26" y="67"/>
                  </a:lnTo>
                  <a:lnTo>
                    <a:pt x="20" y="55"/>
                  </a:lnTo>
                  <a:lnTo>
                    <a:pt x="15" y="41"/>
                  </a:lnTo>
                  <a:lnTo>
                    <a:pt x="12" y="28"/>
                  </a:lnTo>
                  <a:lnTo>
                    <a:pt x="12" y="1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2" y="29"/>
                  </a:lnTo>
                  <a:lnTo>
                    <a:pt x="5" y="44"/>
                  </a:lnTo>
                  <a:lnTo>
                    <a:pt x="9" y="58"/>
                  </a:lnTo>
                  <a:lnTo>
                    <a:pt x="15" y="73"/>
                  </a:lnTo>
                  <a:lnTo>
                    <a:pt x="23" y="87"/>
                  </a:lnTo>
                  <a:lnTo>
                    <a:pt x="31" y="101"/>
                  </a:lnTo>
                  <a:lnTo>
                    <a:pt x="41" y="115"/>
                  </a:lnTo>
                  <a:lnTo>
                    <a:pt x="52" y="127"/>
                  </a:lnTo>
                  <a:lnTo>
                    <a:pt x="64" y="141"/>
                  </a:lnTo>
                  <a:lnTo>
                    <a:pt x="78" y="153"/>
                  </a:lnTo>
                  <a:lnTo>
                    <a:pt x="94" y="165"/>
                  </a:lnTo>
                  <a:lnTo>
                    <a:pt x="109" y="178"/>
                  </a:lnTo>
                  <a:lnTo>
                    <a:pt x="126" y="188"/>
                  </a:lnTo>
                  <a:lnTo>
                    <a:pt x="144" y="199"/>
                  </a:lnTo>
                  <a:lnTo>
                    <a:pt x="162" y="210"/>
                  </a:lnTo>
                  <a:lnTo>
                    <a:pt x="182" y="220"/>
                  </a:lnTo>
                  <a:lnTo>
                    <a:pt x="204" y="231"/>
                  </a:lnTo>
                  <a:lnTo>
                    <a:pt x="225" y="240"/>
                  </a:lnTo>
                  <a:lnTo>
                    <a:pt x="247" y="249"/>
                  </a:lnTo>
                  <a:lnTo>
                    <a:pt x="271" y="257"/>
                  </a:lnTo>
                  <a:lnTo>
                    <a:pt x="294" y="265"/>
                  </a:lnTo>
                  <a:lnTo>
                    <a:pt x="319" y="272"/>
                  </a:lnTo>
                  <a:lnTo>
                    <a:pt x="345" y="280"/>
                  </a:lnTo>
                  <a:lnTo>
                    <a:pt x="371" y="286"/>
                  </a:lnTo>
                  <a:lnTo>
                    <a:pt x="398" y="291"/>
                  </a:lnTo>
                  <a:lnTo>
                    <a:pt x="424" y="297"/>
                  </a:lnTo>
                  <a:lnTo>
                    <a:pt x="453" y="302"/>
                  </a:lnTo>
                  <a:lnTo>
                    <a:pt x="481" y="305"/>
                  </a:lnTo>
                  <a:lnTo>
                    <a:pt x="510" y="308"/>
                  </a:lnTo>
                  <a:lnTo>
                    <a:pt x="539" y="311"/>
                  </a:lnTo>
                  <a:lnTo>
                    <a:pt x="570" y="312"/>
                  </a:lnTo>
                  <a:lnTo>
                    <a:pt x="570" y="30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5" name="Freeform 12"/>
            <p:cNvSpPr>
              <a:spLocks/>
            </p:cNvSpPr>
            <p:nvPr/>
          </p:nvSpPr>
          <p:spPr bwMode="auto">
            <a:xfrm>
              <a:off x="2358" y="3834"/>
              <a:ext cx="21" cy="19"/>
            </a:xfrm>
            <a:custGeom>
              <a:avLst/>
              <a:gdLst>
                <a:gd name="T0" fmla="*/ 0 w 17"/>
                <a:gd name="T1" fmla="*/ 18 h 17"/>
                <a:gd name="T2" fmla="*/ 2 w 17"/>
                <a:gd name="T3" fmla="*/ 18 h 17"/>
                <a:gd name="T4" fmla="*/ 10 w 17"/>
                <a:gd name="T5" fmla="*/ 18 h 17"/>
                <a:gd name="T6" fmla="*/ 10 w 17"/>
                <a:gd name="T7" fmla="*/ 16 h 17"/>
                <a:gd name="T8" fmla="*/ 12 w 17"/>
                <a:gd name="T9" fmla="*/ 16 h 17"/>
                <a:gd name="T10" fmla="*/ 12 w 17"/>
                <a:gd name="T11" fmla="*/ 12 h 17"/>
                <a:gd name="T12" fmla="*/ 20 w 17"/>
                <a:gd name="T13" fmla="*/ 12 h 17"/>
                <a:gd name="T14" fmla="*/ 20 w 17"/>
                <a:gd name="T15" fmla="*/ 10 h 17"/>
                <a:gd name="T16" fmla="*/ 20 w 17"/>
                <a:gd name="T17" fmla="*/ 7 h 17"/>
                <a:gd name="T18" fmla="*/ 20 w 17"/>
                <a:gd name="T19" fmla="*/ 4 h 17"/>
                <a:gd name="T20" fmla="*/ 12 w 17"/>
                <a:gd name="T21" fmla="*/ 1 h 17"/>
                <a:gd name="T22" fmla="*/ 10 w 17"/>
                <a:gd name="T23" fmla="*/ 0 h 17"/>
                <a:gd name="T24" fmla="*/ 2 w 17"/>
                <a:gd name="T25" fmla="*/ 0 h 17"/>
                <a:gd name="T26" fmla="*/ 0 w 17"/>
                <a:gd name="T27" fmla="*/ 0 h 17"/>
                <a:gd name="T28" fmla="*/ 0 w 17"/>
                <a:gd name="T29" fmla="*/ 18 h 1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"/>
                <a:gd name="T46" fmla="*/ 0 h 17"/>
                <a:gd name="T47" fmla="*/ 17 w 17"/>
                <a:gd name="T48" fmla="*/ 17 h 1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" h="17">
                  <a:moveTo>
                    <a:pt x="0" y="16"/>
                  </a:moveTo>
                  <a:lnTo>
                    <a:pt x="2" y="16"/>
                  </a:lnTo>
                  <a:lnTo>
                    <a:pt x="8" y="16"/>
                  </a:lnTo>
                  <a:lnTo>
                    <a:pt x="8" y="14"/>
                  </a:lnTo>
                  <a:lnTo>
                    <a:pt x="10" y="14"/>
                  </a:lnTo>
                  <a:lnTo>
                    <a:pt x="10" y="11"/>
                  </a:lnTo>
                  <a:lnTo>
                    <a:pt x="16" y="11"/>
                  </a:lnTo>
                  <a:lnTo>
                    <a:pt x="16" y="9"/>
                  </a:lnTo>
                  <a:lnTo>
                    <a:pt x="16" y="6"/>
                  </a:lnTo>
                  <a:lnTo>
                    <a:pt x="16" y="4"/>
                  </a:lnTo>
                  <a:lnTo>
                    <a:pt x="10" y="1"/>
                  </a:lnTo>
                  <a:lnTo>
                    <a:pt x="8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6" name="Freeform 13"/>
            <p:cNvSpPr>
              <a:spLocks/>
            </p:cNvSpPr>
            <p:nvPr/>
          </p:nvSpPr>
          <p:spPr bwMode="auto">
            <a:xfrm>
              <a:off x="1992" y="3688"/>
              <a:ext cx="59" cy="39"/>
            </a:xfrm>
            <a:custGeom>
              <a:avLst/>
              <a:gdLst>
                <a:gd name="T0" fmla="*/ 54 w 47"/>
                <a:gd name="T1" fmla="*/ 6 h 35"/>
                <a:gd name="T2" fmla="*/ 24 w 47"/>
                <a:gd name="T3" fmla="*/ 0 h 35"/>
                <a:gd name="T4" fmla="*/ 16 w 47"/>
                <a:gd name="T5" fmla="*/ 0 h 35"/>
                <a:gd name="T6" fmla="*/ 13 w 47"/>
                <a:gd name="T7" fmla="*/ 4 h 35"/>
                <a:gd name="T8" fmla="*/ 3 w 47"/>
                <a:gd name="T9" fmla="*/ 11 h 35"/>
                <a:gd name="T10" fmla="*/ 0 w 47"/>
                <a:gd name="T11" fmla="*/ 21 h 35"/>
                <a:gd name="T12" fmla="*/ 3 w 47"/>
                <a:gd name="T13" fmla="*/ 29 h 35"/>
                <a:gd name="T14" fmla="*/ 41 w 47"/>
                <a:gd name="T15" fmla="*/ 38 h 35"/>
                <a:gd name="T16" fmla="*/ 46 w 47"/>
                <a:gd name="T17" fmla="*/ 33 h 35"/>
                <a:gd name="T18" fmla="*/ 58 w 47"/>
                <a:gd name="T19" fmla="*/ 21 h 35"/>
                <a:gd name="T20" fmla="*/ 58 w 47"/>
                <a:gd name="T21" fmla="*/ 12 h 35"/>
                <a:gd name="T22" fmla="*/ 58 w 47"/>
                <a:gd name="T23" fmla="*/ 8 h 35"/>
                <a:gd name="T24" fmla="*/ 54 w 47"/>
                <a:gd name="T25" fmla="*/ 6 h 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7"/>
                <a:gd name="T40" fmla="*/ 0 h 35"/>
                <a:gd name="T41" fmla="*/ 47 w 47"/>
                <a:gd name="T42" fmla="*/ 35 h 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7" h="35">
                  <a:moveTo>
                    <a:pt x="43" y="5"/>
                  </a:moveTo>
                  <a:lnTo>
                    <a:pt x="19" y="0"/>
                  </a:lnTo>
                  <a:lnTo>
                    <a:pt x="13" y="0"/>
                  </a:lnTo>
                  <a:lnTo>
                    <a:pt x="10" y="4"/>
                  </a:lnTo>
                  <a:lnTo>
                    <a:pt x="2" y="10"/>
                  </a:lnTo>
                  <a:lnTo>
                    <a:pt x="0" y="19"/>
                  </a:lnTo>
                  <a:lnTo>
                    <a:pt x="2" y="26"/>
                  </a:lnTo>
                  <a:lnTo>
                    <a:pt x="33" y="34"/>
                  </a:lnTo>
                  <a:lnTo>
                    <a:pt x="37" y="30"/>
                  </a:lnTo>
                  <a:lnTo>
                    <a:pt x="46" y="19"/>
                  </a:lnTo>
                  <a:lnTo>
                    <a:pt x="46" y="11"/>
                  </a:lnTo>
                  <a:lnTo>
                    <a:pt x="46" y="7"/>
                  </a:lnTo>
                  <a:lnTo>
                    <a:pt x="43" y="5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7" name="Freeform 14"/>
            <p:cNvSpPr>
              <a:spLocks/>
            </p:cNvSpPr>
            <p:nvPr/>
          </p:nvSpPr>
          <p:spPr bwMode="auto">
            <a:xfrm>
              <a:off x="1992" y="3688"/>
              <a:ext cx="59" cy="39"/>
            </a:xfrm>
            <a:custGeom>
              <a:avLst/>
              <a:gdLst>
                <a:gd name="T0" fmla="*/ 54 w 47"/>
                <a:gd name="T1" fmla="*/ 6 h 35"/>
                <a:gd name="T2" fmla="*/ 24 w 47"/>
                <a:gd name="T3" fmla="*/ 0 h 35"/>
                <a:gd name="T4" fmla="*/ 16 w 47"/>
                <a:gd name="T5" fmla="*/ 0 h 35"/>
                <a:gd name="T6" fmla="*/ 13 w 47"/>
                <a:gd name="T7" fmla="*/ 4 h 35"/>
                <a:gd name="T8" fmla="*/ 3 w 47"/>
                <a:gd name="T9" fmla="*/ 11 h 35"/>
                <a:gd name="T10" fmla="*/ 0 w 47"/>
                <a:gd name="T11" fmla="*/ 21 h 35"/>
                <a:gd name="T12" fmla="*/ 3 w 47"/>
                <a:gd name="T13" fmla="*/ 29 h 35"/>
                <a:gd name="T14" fmla="*/ 41 w 47"/>
                <a:gd name="T15" fmla="*/ 38 h 35"/>
                <a:gd name="T16" fmla="*/ 46 w 47"/>
                <a:gd name="T17" fmla="*/ 33 h 35"/>
                <a:gd name="T18" fmla="*/ 58 w 47"/>
                <a:gd name="T19" fmla="*/ 21 h 35"/>
                <a:gd name="T20" fmla="*/ 58 w 47"/>
                <a:gd name="T21" fmla="*/ 12 h 35"/>
                <a:gd name="T22" fmla="*/ 58 w 47"/>
                <a:gd name="T23" fmla="*/ 8 h 35"/>
                <a:gd name="T24" fmla="*/ 54 w 47"/>
                <a:gd name="T25" fmla="*/ 6 h 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7"/>
                <a:gd name="T40" fmla="*/ 0 h 35"/>
                <a:gd name="T41" fmla="*/ 47 w 47"/>
                <a:gd name="T42" fmla="*/ 35 h 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7" h="35">
                  <a:moveTo>
                    <a:pt x="43" y="5"/>
                  </a:moveTo>
                  <a:lnTo>
                    <a:pt x="19" y="0"/>
                  </a:lnTo>
                  <a:lnTo>
                    <a:pt x="13" y="0"/>
                  </a:lnTo>
                  <a:lnTo>
                    <a:pt x="10" y="4"/>
                  </a:lnTo>
                  <a:lnTo>
                    <a:pt x="2" y="10"/>
                  </a:lnTo>
                  <a:lnTo>
                    <a:pt x="0" y="19"/>
                  </a:lnTo>
                  <a:lnTo>
                    <a:pt x="2" y="26"/>
                  </a:lnTo>
                  <a:lnTo>
                    <a:pt x="33" y="34"/>
                  </a:lnTo>
                  <a:lnTo>
                    <a:pt x="37" y="30"/>
                  </a:lnTo>
                  <a:lnTo>
                    <a:pt x="46" y="19"/>
                  </a:lnTo>
                  <a:lnTo>
                    <a:pt x="46" y="11"/>
                  </a:lnTo>
                  <a:lnTo>
                    <a:pt x="46" y="7"/>
                  </a:lnTo>
                  <a:lnTo>
                    <a:pt x="43" y="5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8" name="Freeform 15"/>
            <p:cNvSpPr>
              <a:spLocks/>
            </p:cNvSpPr>
            <p:nvPr/>
          </p:nvSpPr>
          <p:spPr bwMode="auto">
            <a:xfrm>
              <a:off x="2032" y="3695"/>
              <a:ext cx="21" cy="32"/>
            </a:xfrm>
            <a:custGeom>
              <a:avLst/>
              <a:gdLst>
                <a:gd name="T0" fmla="*/ 20 w 17"/>
                <a:gd name="T1" fmla="*/ 0 h 30"/>
                <a:gd name="T2" fmla="*/ 16 w 17"/>
                <a:gd name="T3" fmla="*/ 0 h 30"/>
                <a:gd name="T4" fmla="*/ 14 w 17"/>
                <a:gd name="T5" fmla="*/ 0 h 30"/>
                <a:gd name="T6" fmla="*/ 10 w 17"/>
                <a:gd name="T7" fmla="*/ 0 h 30"/>
                <a:gd name="T8" fmla="*/ 9 w 17"/>
                <a:gd name="T9" fmla="*/ 2 h 30"/>
                <a:gd name="T10" fmla="*/ 5 w 17"/>
                <a:gd name="T11" fmla="*/ 3 h 30"/>
                <a:gd name="T12" fmla="*/ 2 w 17"/>
                <a:gd name="T13" fmla="*/ 5 h 30"/>
                <a:gd name="T14" fmla="*/ 2 w 17"/>
                <a:gd name="T15" fmla="*/ 6 h 30"/>
                <a:gd name="T16" fmla="*/ 2 w 17"/>
                <a:gd name="T17" fmla="*/ 9 h 30"/>
                <a:gd name="T18" fmla="*/ 2 w 17"/>
                <a:gd name="T19" fmla="*/ 10 h 30"/>
                <a:gd name="T20" fmla="*/ 0 w 17"/>
                <a:gd name="T21" fmla="*/ 12 h 30"/>
                <a:gd name="T22" fmla="*/ 0 w 17"/>
                <a:gd name="T23" fmla="*/ 13 h 30"/>
                <a:gd name="T24" fmla="*/ 0 w 17"/>
                <a:gd name="T25" fmla="*/ 15 h 30"/>
                <a:gd name="T26" fmla="*/ 0 w 17"/>
                <a:gd name="T27" fmla="*/ 16 h 30"/>
                <a:gd name="T28" fmla="*/ 0 w 17"/>
                <a:gd name="T29" fmla="*/ 18 h 30"/>
                <a:gd name="T30" fmla="*/ 0 w 17"/>
                <a:gd name="T31" fmla="*/ 19 h 30"/>
                <a:gd name="T32" fmla="*/ 0 w 17"/>
                <a:gd name="T33" fmla="*/ 21 h 30"/>
                <a:gd name="T34" fmla="*/ 0 w 17"/>
                <a:gd name="T35" fmla="*/ 22 h 30"/>
                <a:gd name="T36" fmla="*/ 2 w 17"/>
                <a:gd name="T37" fmla="*/ 25 h 30"/>
                <a:gd name="T38" fmla="*/ 2 w 17"/>
                <a:gd name="T39" fmla="*/ 27 h 30"/>
                <a:gd name="T40" fmla="*/ 2 w 17"/>
                <a:gd name="T41" fmla="*/ 28 h 30"/>
                <a:gd name="T42" fmla="*/ 2 w 17"/>
                <a:gd name="T43" fmla="*/ 30 h 30"/>
                <a:gd name="T44" fmla="*/ 2 w 17"/>
                <a:gd name="T45" fmla="*/ 31 h 3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7"/>
                <a:gd name="T70" fmla="*/ 0 h 30"/>
                <a:gd name="T71" fmla="*/ 17 w 17"/>
                <a:gd name="T72" fmla="*/ 30 h 3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7" h="30">
                  <a:moveTo>
                    <a:pt x="16" y="0"/>
                  </a:moveTo>
                  <a:lnTo>
                    <a:pt x="13" y="0"/>
                  </a:lnTo>
                  <a:lnTo>
                    <a:pt x="11" y="0"/>
                  </a:lnTo>
                  <a:lnTo>
                    <a:pt x="8" y="0"/>
                  </a:lnTo>
                  <a:lnTo>
                    <a:pt x="7" y="2"/>
                  </a:lnTo>
                  <a:lnTo>
                    <a:pt x="4" y="3"/>
                  </a:lnTo>
                  <a:lnTo>
                    <a:pt x="2" y="5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9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0" y="21"/>
                  </a:lnTo>
                  <a:lnTo>
                    <a:pt x="2" y="23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2" y="29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99" name="Freeform 16"/>
            <p:cNvSpPr>
              <a:spLocks/>
            </p:cNvSpPr>
            <p:nvPr/>
          </p:nvSpPr>
          <p:spPr bwMode="auto">
            <a:xfrm>
              <a:off x="3095" y="3488"/>
              <a:ext cx="597" cy="227"/>
            </a:xfrm>
            <a:custGeom>
              <a:avLst/>
              <a:gdLst>
                <a:gd name="T0" fmla="*/ 11 w 474"/>
                <a:gd name="T1" fmla="*/ 35 h 201"/>
                <a:gd name="T2" fmla="*/ 26 w 474"/>
                <a:gd name="T3" fmla="*/ 53 h 201"/>
                <a:gd name="T4" fmla="*/ 44 w 474"/>
                <a:gd name="T5" fmla="*/ 71 h 201"/>
                <a:gd name="T6" fmla="*/ 62 w 474"/>
                <a:gd name="T7" fmla="*/ 86 h 201"/>
                <a:gd name="T8" fmla="*/ 79 w 474"/>
                <a:gd name="T9" fmla="*/ 102 h 201"/>
                <a:gd name="T10" fmla="*/ 98 w 474"/>
                <a:gd name="T11" fmla="*/ 117 h 201"/>
                <a:gd name="T12" fmla="*/ 117 w 474"/>
                <a:gd name="T13" fmla="*/ 130 h 201"/>
                <a:gd name="T14" fmla="*/ 137 w 474"/>
                <a:gd name="T15" fmla="*/ 143 h 201"/>
                <a:gd name="T16" fmla="*/ 157 w 474"/>
                <a:gd name="T17" fmla="*/ 156 h 201"/>
                <a:gd name="T18" fmla="*/ 178 w 474"/>
                <a:gd name="T19" fmla="*/ 167 h 201"/>
                <a:gd name="T20" fmla="*/ 200 w 474"/>
                <a:gd name="T21" fmla="*/ 178 h 201"/>
                <a:gd name="T22" fmla="*/ 236 w 474"/>
                <a:gd name="T23" fmla="*/ 190 h 201"/>
                <a:gd name="T24" fmla="*/ 276 w 474"/>
                <a:gd name="T25" fmla="*/ 200 h 201"/>
                <a:gd name="T26" fmla="*/ 322 w 474"/>
                <a:gd name="T27" fmla="*/ 209 h 201"/>
                <a:gd name="T28" fmla="*/ 370 w 474"/>
                <a:gd name="T29" fmla="*/ 215 h 201"/>
                <a:gd name="T30" fmla="*/ 421 w 474"/>
                <a:gd name="T31" fmla="*/ 219 h 201"/>
                <a:gd name="T32" fmla="*/ 466 w 474"/>
                <a:gd name="T33" fmla="*/ 222 h 201"/>
                <a:gd name="T34" fmla="*/ 509 w 474"/>
                <a:gd name="T35" fmla="*/ 225 h 201"/>
                <a:gd name="T36" fmla="*/ 544 w 474"/>
                <a:gd name="T37" fmla="*/ 226 h 201"/>
                <a:gd name="T38" fmla="*/ 571 w 474"/>
                <a:gd name="T39" fmla="*/ 226 h 201"/>
                <a:gd name="T40" fmla="*/ 588 w 474"/>
                <a:gd name="T41" fmla="*/ 226 h 201"/>
                <a:gd name="T42" fmla="*/ 594 w 474"/>
                <a:gd name="T43" fmla="*/ 226 h 201"/>
                <a:gd name="T44" fmla="*/ 596 w 474"/>
                <a:gd name="T45" fmla="*/ 222 h 201"/>
                <a:gd name="T46" fmla="*/ 596 w 474"/>
                <a:gd name="T47" fmla="*/ 218 h 201"/>
                <a:gd name="T48" fmla="*/ 596 w 474"/>
                <a:gd name="T49" fmla="*/ 212 h 201"/>
                <a:gd name="T50" fmla="*/ 588 w 474"/>
                <a:gd name="T51" fmla="*/ 209 h 201"/>
                <a:gd name="T52" fmla="*/ 563 w 474"/>
                <a:gd name="T53" fmla="*/ 208 h 201"/>
                <a:gd name="T54" fmla="*/ 533 w 474"/>
                <a:gd name="T55" fmla="*/ 206 h 201"/>
                <a:gd name="T56" fmla="*/ 498 w 474"/>
                <a:gd name="T57" fmla="*/ 204 h 201"/>
                <a:gd name="T58" fmla="*/ 458 w 474"/>
                <a:gd name="T59" fmla="*/ 202 h 201"/>
                <a:gd name="T60" fmla="*/ 418 w 474"/>
                <a:gd name="T61" fmla="*/ 200 h 201"/>
                <a:gd name="T62" fmla="*/ 378 w 474"/>
                <a:gd name="T63" fmla="*/ 197 h 201"/>
                <a:gd name="T64" fmla="*/ 335 w 474"/>
                <a:gd name="T65" fmla="*/ 192 h 201"/>
                <a:gd name="T66" fmla="*/ 295 w 474"/>
                <a:gd name="T67" fmla="*/ 183 h 201"/>
                <a:gd name="T68" fmla="*/ 257 w 474"/>
                <a:gd name="T69" fmla="*/ 175 h 201"/>
                <a:gd name="T70" fmla="*/ 222 w 474"/>
                <a:gd name="T71" fmla="*/ 164 h 201"/>
                <a:gd name="T72" fmla="*/ 199 w 474"/>
                <a:gd name="T73" fmla="*/ 152 h 201"/>
                <a:gd name="T74" fmla="*/ 178 w 474"/>
                <a:gd name="T75" fmla="*/ 141 h 201"/>
                <a:gd name="T76" fmla="*/ 157 w 474"/>
                <a:gd name="T77" fmla="*/ 131 h 201"/>
                <a:gd name="T78" fmla="*/ 139 w 474"/>
                <a:gd name="T79" fmla="*/ 120 h 201"/>
                <a:gd name="T80" fmla="*/ 121 w 474"/>
                <a:gd name="T81" fmla="*/ 107 h 201"/>
                <a:gd name="T82" fmla="*/ 105 w 474"/>
                <a:gd name="T83" fmla="*/ 94 h 201"/>
                <a:gd name="T84" fmla="*/ 87 w 474"/>
                <a:gd name="T85" fmla="*/ 79 h 201"/>
                <a:gd name="T86" fmla="*/ 69 w 474"/>
                <a:gd name="T87" fmla="*/ 66 h 201"/>
                <a:gd name="T88" fmla="*/ 54 w 474"/>
                <a:gd name="T89" fmla="*/ 50 h 201"/>
                <a:gd name="T90" fmla="*/ 38 w 474"/>
                <a:gd name="T91" fmla="*/ 33 h 201"/>
                <a:gd name="T92" fmla="*/ 23 w 474"/>
                <a:gd name="T93" fmla="*/ 16 h 20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474"/>
                <a:gd name="T142" fmla="*/ 0 h 201"/>
                <a:gd name="T143" fmla="*/ 474 w 474"/>
                <a:gd name="T144" fmla="*/ 201 h 20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474" h="201">
                  <a:moveTo>
                    <a:pt x="0" y="20"/>
                  </a:moveTo>
                  <a:lnTo>
                    <a:pt x="4" y="26"/>
                  </a:lnTo>
                  <a:lnTo>
                    <a:pt x="9" y="31"/>
                  </a:lnTo>
                  <a:lnTo>
                    <a:pt x="14" y="37"/>
                  </a:lnTo>
                  <a:lnTo>
                    <a:pt x="17" y="41"/>
                  </a:lnTo>
                  <a:lnTo>
                    <a:pt x="21" y="47"/>
                  </a:lnTo>
                  <a:lnTo>
                    <a:pt x="26" y="52"/>
                  </a:lnTo>
                  <a:lnTo>
                    <a:pt x="30" y="57"/>
                  </a:lnTo>
                  <a:lnTo>
                    <a:pt x="35" y="63"/>
                  </a:lnTo>
                  <a:lnTo>
                    <a:pt x="40" y="67"/>
                  </a:lnTo>
                  <a:lnTo>
                    <a:pt x="44" y="72"/>
                  </a:lnTo>
                  <a:lnTo>
                    <a:pt x="49" y="76"/>
                  </a:lnTo>
                  <a:lnTo>
                    <a:pt x="53" y="81"/>
                  </a:lnTo>
                  <a:lnTo>
                    <a:pt x="58" y="86"/>
                  </a:lnTo>
                  <a:lnTo>
                    <a:pt x="63" y="90"/>
                  </a:lnTo>
                  <a:lnTo>
                    <a:pt x="67" y="95"/>
                  </a:lnTo>
                  <a:lnTo>
                    <a:pt x="73" y="99"/>
                  </a:lnTo>
                  <a:lnTo>
                    <a:pt x="78" y="104"/>
                  </a:lnTo>
                  <a:lnTo>
                    <a:pt x="83" y="107"/>
                  </a:lnTo>
                  <a:lnTo>
                    <a:pt x="87" y="112"/>
                  </a:lnTo>
                  <a:lnTo>
                    <a:pt x="93" y="115"/>
                  </a:lnTo>
                  <a:lnTo>
                    <a:pt x="98" y="119"/>
                  </a:lnTo>
                  <a:lnTo>
                    <a:pt x="104" y="124"/>
                  </a:lnTo>
                  <a:lnTo>
                    <a:pt x="109" y="127"/>
                  </a:lnTo>
                  <a:lnTo>
                    <a:pt x="113" y="130"/>
                  </a:lnTo>
                  <a:lnTo>
                    <a:pt x="119" y="135"/>
                  </a:lnTo>
                  <a:lnTo>
                    <a:pt x="125" y="138"/>
                  </a:lnTo>
                  <a:lnTo>
                    <a:pt x="130" y="141"/>
                  </a:lnTo>
                  <a:lnTo>
                    <a:pt x="136" y="144"/>
                  </a:lnTo>
                  <a:lnTo>
                    <a:pt x="141" y="148"/>
                  </a:lnTo>
                  <a:lnTo>
                    <a:pt x="147" y="151"/>
                  </a:lnTo>
                  <a:lnTo>
                    <a:pt x="153" y="155"/>
                  </a:lnTo>
                  <a:lnTo>
                    <a:pt x="159" y="158"/>
                  </a:lnTo>
                  <a:lnTo>
                    <a:pt x="167" y="161"/>
                  </a:lnTo>
                  <a:lnTo>
                    <a:pt x="176" y="165"/>
                  </a:lnTo>
                  <a:lnTo>
                    <a:pt x="187" y="168"/>
                  </a:lnTo>
                  <a:lnTo>
                    <a:pt x="197" y="171"/>
                  </a:lnTo>
                  <a:lnTo>
                    <a:pt x="208" y="174"/>
                  </a:lnTo>
                  <a:lnTo>
                    <a:pt x="219" y="177"/>
                  </a:lnTo>
                  <a:lnTo>
                    <a:pt x="231" y="181"/>
                  </a:lnTo>
                  <a:lnTo>
                    <a:pt x="243" y="182"/>
                  </a:lnTo>
                  <a:lnTo>
                    <a:pt x="256" y="185"/>
                  </a:lnTo>
                  <a:lnTo>
                    <a:pt x="269" y="187"/>
                  </a:lnTo>
                  <a:lnTo>
                    <a:pt x="282" y="188"/>
                  </a:lnTo>
                  <a:lnTo>
                    <a:pt x="294" y="190"/>
                  </a:lnTo>
                  <a:lnTo>
                    <a:pt x="308" y="191"/>
                  </a:lnTo>
                  <a:lnTo>
                    <a:pt x="320" y="193"/>
                  </a:lnTo>
                  <a:lnTo>
                    <a:pt x="334" y="194"/>
                  </a:lnTo>
                  <a:lnTo>
                    <a:pt x="346" y="196"/>
                  </a:lnTo>
                  <a:lnTo>
                    <a:pt x="358" y="196"/>
                  </a:lnTo>
                  <a:lnTo>
                    <a:pt x="370" y="197"/>
                  </a:lnTo>
                  <a:lnTo>
                    <a:pt x="381" y="197"/>
                  </a:lnTo>
                  <a:lnTo>
                    <a:pt x="393" y="199"/>
                  </a:lnTo>
                  <a:lnTo>
                    <a:pt x="404" y="199"/>
                  </a:lnTo>
                  <a:lnTo>
                    <a:pt x="413" y="199"/>
                  </a:lnTo>
                  <a:lnTo>
                    <a:pt x="423" y="200"/>
                  </a:lnTo>
                  <a:lnTo>
                    <a:pt x="432" y="200"/>
                  </a:lnTo>
                  <a:lnTo>
                    <a:pt x="439" y="200"/>
                  </a:lnTo>
                  <a:lnTo>
                    <a:pt x="447" y="200"/>
                  </a:lnTo>
                  <a:lnTo>
                    <a:pt x="453" y="200"/>
                  </a:lnTo>
                  <a:lnTo>
                    <a:pt x="459" y="200"/>
                  </a:lnTo>
                  <a:lnTo>
                    <a:pt x="464" y="200"/>
                  </a:lnTo>
                  <a:lnTo>
                    <a:pt x="467" y="200"/>
                  </a:lnTo>
                  <a:lnTo>
                    <a:pt x="468" y="200"/>
                  </a:lnTo>
                  <a:lnTo>
                    <a:pt x="470" y="200"/>
                  </a:lnTo>
                  <a:lnTo>
                    <a:pt x="472" y="200"/>
                  </a:lnTo>
                  <a:lnTo>
                    <a:pt x="472" y="199"/>
                  </a:lnTo>
                  <a:lnTo>
                    <a:pt x="473" y="199"/>
                  </a:lnTo>
                  <a:lnTo>
                    <a:pt x="473" y="197"/>
                  </a:lnTo>
                  <a:lnTo>
                    <a:pt x="473" y="196"/>
                  </a:lnTo>
                  <a:lnTo>
                    <a:pt x="473" y="194"/>
                  </a:lnTo>
                  <a:lnTo>
                    <a:pt x="473" y="193"/>
                  </a:lnTo>
                  <a:lnTo>
                    <a:pt x="473" y="191"/>
                  </a:lnTo>
                  <a:lnTo>
                    <a:pt x="473" y="190"/>
                  </a:lnTo>
                  <a:lnTo>
                    <a:pt x="473" y="188"/>
                  </a:lnTo>
                  <a:lnTo>
                    <a:pt x="473" y="187"/>
                  </a:lnTo>
                  <a:lnTo>
                    <a:pt x="472" y="187"/>
                  </a:lnTo>
                  <a:lnTo>
                    <a:pt x="467" y="185"/>
                  </a:lnTo>
                  <a:lnTo>
                    <a:pt x="461" y="185"/>
                  </a:lnTo>
                  <a:lnTo>
                    <a:pt x="455" y="184"/>
                  </a:lnTo>
                  <a:lnTo>
                    <a:pt x="447" y="184"/>
                  </a:lnTo>
                  <a:lnTo>
                    <a:pt x="439" y="184"/>
                  </a:lnTo>
                  <a:lnTo>
                    <a:pt x="432" y="184"/>
                  </a:lnTo>
                  <a:lnTo>
                    <a:pt x="423" y="182"/>
                  </a:lnTo>
                  <a:lnTo>
                    <a:pt x="415" y="182"/>
                  </a:lnTo>
                  <a:lnTo>
                    <a:pt x="406" y="182"/>
                  </a:lnTo>
                  <a:lnTo>
                    <a:pt x="395" y="181"/>
                  </a:lnTo>
                  <a:lnTo>
                    <a:pt x="386" y="181"/>
                  </a:lnTo>
                  <a:lnTo>
                    <a:pt x="375" y="181"/>
                  </a:lnTo>
                  <a:lnTo>
                    <a:pt x="364" y="179"/>
                  </a:lnTo>
                  <a:lnTo>
                    <a:pt x="354" y="179"/>
                  </a:lnTo>
                  <a:lnTo>
                    <a:pt x="343" y="177"/>
                  </a:lnTo>
                  <a:lnTo>
                    <a:pt x="332" y="177"/>
                  </a:lnTo>
                  <a:lnTo>
                    <a:pt x="321" y="176"/>
                  </a:lnTo>
                  <a:lnTo>
                    <a:pt x="311" y="174"/>
                  </a:lnTo>
                  <a:lnTo>
                    <a:pt x="300" y="174"/>
                  </a:lnTo>
                  <a:lnTo>
                    <a:pt x="288" y="173"/>
                  </a:lnTo>
                  <a:lnTo>
                    <a:pt x="277" y="171"/>
                  </a:lnTo>
                  <a:lnTo>
                    <a:pt x="266" y="170"/>
                  </a:lnTo>
                  <a:lnTo>
                    <a:pt x="256" y="167"/>
                  </a:lnTo>
                  <a:lnTo>
                    <a:pt x="245" y="165"/>
                  </a:lnTo>
                  <a:lnTo>
                    <a:pt x="234" y="162"/>
                  </a:lnTo>
                  <a:lnTo>
                    <a:pt x="223" y="161"/>
                  </a:lnTo>
                  <a:lnTo>
                    <a:pt x="214" y="158"/>
                  </a:lnTo>
                  <a:lnTo>
                    <a:pt x="204" y="155"/>
                  </a:lnTo>
                  <a:lnTo>
                    <a:pt x="194" y="151"/>
                  </a:lnTo>
                  <a:lnTo>
                    <a:pt x="185" y="148"/>
                  </a:lnTo>
                  <a:lnTo>
                    <a:pt x="176" y="145"/>
                  </a:lnTo>
                  <a:lnTo>
                    <a:pt x="168" y="141"/>
                  </a:lnTo>
                  <a:lnTo>
                    <a:pt x="162" y="138"/>
                  </a:lnTo>
                  <a:lnTo>
                    <a:pt x="158" y="135"/>
                  </a:lnTo>
                  <a:lnTo>
                    <a:pt x="151" y="132"/>
                  </a:lnTo>
                  <a:lnTo>
                    <a:pt x="147" y="129"/>
                  </a:lnTo>
                  <a:lnTo>
                    <a:pt x="141" y="125"/>
                  </a:lnTo>
                  <a:lnTo>
                    <a:pt x="136" y="122"/>
                  </a:lnTo>
                  <a:lnTo>
                    <a:pt x="130" y="119"/>
                  </a:lnTo>
                  <a:lnTo>
                    <a:pt x="125" y="116"/>
                  </a:lnTo>
                  <a:lnTo>
                    <a:pt x="121" y="113"/>
                  </a:lnTo>
                  <a:lnTo>
                    <a:pt x="116" y="109"/>
                  </a:lnTo>
                  <a:lnTo>
                    <a:pt x="110" y="106"/>
                  </a:lnTo>
                  <a:lnTo>
                    <a:pt x="106" y="102"/>
                  </a:lnTo>
                  <a:lnTo>
                    <a:pt x="101" y="98"/>
                  </a:lnTo>
                  <a:lnTo>
                    <a:pt x="96" y="95"/>
                  </a:lnTo>
                  <a:lnTo>
                    <a:pt x="92" y="90"/>
                  </a:lnTo>
                  <a:lnTo>
                    <a:pt x="87" y="87"/>
                  </a:lnTo>
                  <a:lnTo>
                    <a:pt x="83" y="83"/>
                  </a:lnTo>
                  <a:lnTo>
                    <a:pt x="78" y="80"/>
                  </a:lnTo>
                  <a:lnTo>
                    <a:pt x="73" y="75"/>
                  </a:lnTo>
                  <a:lnTo>
                    <a:pt x="69" y="70"/>
                  </a:lnTo>
                  <a:lnTo>
                    <a:pt x="64" y="66"/>
                  </a:lnTo>
                  <a:lnTo>
                    <a:pt x="60" y="61"/>
                  </a:lnTo>
                  <a:lnTo>
                    <a:pt x="55" y="58"/>
                  </a:lnTo>
                  <a:lnTo>
                    <a:pt x="50" y="54"/>
                  </a:lnTo>
                  <a:lnTo>
                    <a:pt x="47" y="49"/>
                  </a:lnTo>
                  <a:lnTo>
                    <a:pt x="43" y="44"/>
                  </a:lnTo>
                  <a:lnTo>
                    <a:pt x="38" y="40"/>
                  </a:lnTo>
                  <a:lnTo>
                    <a:pt x="35" y="34"/>
                  </a:lnTo>
                  <a:lnTo>
                    <a:pt x="30" y="29"/>
                  </a:lnTo>
                  <a:lnTo>
                    <a:pt x="26" y="24"/>
                  </a:lnTo>
                  <a:lnTo>
                    <a:pt x="23" y="20"/>
                  </a:lnTo>
                  <a:lnTo>
                    <a:pt x="18" y="14"/>
                  </a:lnTo>
                  <a:lnTo>
                    <a:pt x="3" y="0"/>
                  </a:lnTo>
                  <a:lnTo>
                    <a:pt x="0" y="20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00" name="Freeform 17"/>
            <p:cNvSpPr>
              <a:spLocks/>
            </p:cNvSpPr>
            <p:nvPr/>
          </p:nvSpPr>
          <p:spPr bwMode="auto">
            <a:xfrm>
              <a:off x="3095" y="3488"/>
              <a:ext cx="597" cy="227"/>
            </a:xfrm>
            <a:custGeom>
              <a:avLst/>
              <a:gdLst>
                <a:gd name="T0" fmla="*/ 11 w 474"/>
                <a:gd name="T1" fmla="*/ 35 h 201"/>
                <a:gd name="T2" fmla="*/ 26 w 474"/>
                <a:gd name="T3" fmla="*/ 53 h 201"/>
                <a:gd name="T4" fmla="*/ 44 w 474"/>
                <a:gd name="T5" fmla="*/ 71 h 201"/>
                <a:gd name="T6" fmla="*/ 62 w 474"/>
                <a:gd name="T7" fmla="*/ 86 h 201"/>
                <a:gd name="T8" fmla="*/ 79 w 474"/>
                <a:gd name="T9" fmla="*/ 102 h 201"/>
                <a:gd name="T10" fmla="*/ 98 w 474"/>
                <a:gd name="T11" fmla="*/ 117 h 201"/>
                <a:gd name="T12" fmla="*/ 117 w 474"/>
                <a:gd name="T13" fmla="*/ 130 h 201"/>
                <a:gd name="T14" fmla="*/ 137 w 474"/>
                <a:gd name="T15" fmla="*/ 143 h 201"/>
                <a:gd name="T16" fmla="*/ 157 w 474"/>
                <a:gd name="T17" fmla="*/ 156 h 201"/>
                <a:gd name="T18" fmla="*/ 178 w 474"/>
                <a:gd name="T19" fmla="*/ 167 h 201"/>
                <a:gd name="T20" fmla="*/ 200 w 474"/>
                <a:gd name="T21" fmla="*/ 178 h 201"/>
                <a:gd name="T22" fmla="*/ 236 w 474"/>
                <a:gd name="T23" fmla="*/ 190 h 201"/>
                <a:gd name="T24" fmla="*/ 276 w 474"/>
                <a:gd name="T25" fmla="*/ 200 h 201"/>
                <a:gd name="T26" fmla="*/ 322 w 474"/>
                <a:gd name="T27" fmla="*/ 209 h 201"/>
                <a:gd name="T28" fmla="*/ 370 w 474"/>
                <a:gd name="T29" fmla="*/ 215 h 201"/>
                <a:gd name="T30" fmla="*/ 421 w 474"/>
                <a:gd name="T31" fmla="*/ 219 h 201"/>
                <a:gd name="T32" fmla="*/ 466 w 474"/>
                <a:gd name="T33" fmla="*/ 222 h 201"/>
                <a:gd name="T34" fmla="*/ 509 w 474"/>
                <a:gd name="T35" fmla="*/ 225 h 201"/>
                <a:gd name="T36" fmla="*/ 544 w 474"/>
                <a:gd name="T37" fmla="*/ 226 h 201"/>
                <a:gd name="T38" fmla="*/ 571 w 474"/>
                <a:gd name="T39" fmla="*/ 226 h 201"/>
                <a:gd name="T40" fmla="*/ 588 w 474"/>
                <a:gd name="T41" fmla="*/ 226 h 201"/>
                <a:gd name="T42" fmla="*/ 594 w 474"/>
                <a:gd name="T43" fmla="*/ 226 h 201"/>
                <a:gd name="T44" fmla="*/ 596 w 474"/>
                <a:gd name="T45" fmla="*/ 222 h 201"/>
                <a:gd name="T46" fmla="*/ 596 w 474"/>
                <a:gd name="T47" fmla="*/ 218 h 201"/>
                <a:gd name="T48" fmla="*/ 596 w 474"/>
                <a:gd name="T49" fmla="*/ 212 h 201"/>
                <a:gd name="T50" fmla="*/ 588 w 474"/>
                <a:gd name="T51" fmla="*/ 209 h 201"/>
                <a:gd name="T52" fmla="*/ 563 w 474"/>
                <a:gd name="T53" fmla="*/ 208 h 201"/>
                <a:gd name="T54" fmla="*/ 533 w 474"/>
                <a:gd name="T55" fmla="*/ 206 h 201"/>
                <a:gd name="T56" fmla="*/ 498 w 474"/>
                <a:gd name="T57" fmla="*/ 204 h 201"/>
                <a:gd name="T58" fmla="*/ 458 w 474"/>
                <a:gd name="T59" fmla="*/ 202 h 201"/>
                <a:gd name="T60" fmla="*/ 418 w 474"/>
                <a:gd name="T61" fmla="*/ 200 h 201"/>
                <a:gd name="T62" fmla="*/ 378 w 474"/>
                <a:gd name="T63" fmla="*/ 197 h 201"/>
                <a:gd name="T64" fmla="*/ 335 w 474"/>
                <a:gd name="T65" fmla="*/ 192 h 201"/>
                <a:gd name="T66" fmla="*/ 295 w 474"/>
                <a:gd name="T67" fmla="*/ 183 h 201"/>
                <a:gd name="T68" fmla="*/ 257 w 474"/>
                <a:gd name="T69" fmla="*/ 175 h 201"/>
                <a:gd name="T70" fmla="*/ 222 w 474"/>
                <a:gd name="T71" fmla="*/ 164 h 201"/>
                <a:gd name="T72" fmla="*/ 199 w 474"/>
                <a:gd name="T73" fmla="*/ 152 h 201"/>
                <a:gd name="T74" fmla="*/ 178 w 474"/>
                <a:gd name="T75" fmla="*/ 141 h 201"/>
                <a:gd name="T76" fmla="*/ 157 w 474"/>
                <a:gd name="T77" fmla="*/ 131 h 201"/>
                <a:gd name="T78" fmla="*/ 139 w 474"/>
                <a:gd name="T79" fmla="*/ 120 h 201"/>
                <a:gd name="T80" fmla="*/ 121 w 474"/>
                <a:gd name="T81" fmla="*/ 107 h 201"/>
                <a:gd name="T82" fmla="*/ 105 w 474"/>
                <a:gd name="T83" fmla="*/ 94 h 201"/>
                <a:gd name="T84" fmla="*/ 87 w 474"/>
                <a:gd name="T85" fmla="*/ 79 h 201"/>
                <a:gd name="T86" fmla="*/ 69 w 474"/>
                <a:gd name="T87" fmla="*/ 66 h 201"/>
                <a:gd name="T88" fmla="*/ 54 w 474"/>
                <a:gd name="T89" fmla="*/ 50 h 201"/>
                <a:gd name="T90" fmla="*/ 38 w 474"/>
                <a:gd name="T91" fmla="*/ 33 h 201"/>
                <a:gd name="T92" fmla="*/ 23 w 474"/>
                <a:gd name="T93" fmla="*/ 16 h 20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474"/>
                <a:gd name="T142" fmla="*/ 0 h 201"/>
                <a:gd name="T143" fmla="*/ 474 w 474"/>
                <a:gd name="T144" fmla="*/ 201 h 20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474" h="201">
                  <a:moveTo>
                    <a:pt x="0" y="20"/>
                  </a:moveTo>
                  <a:lnTo>
                    <a:pt x="4" y="26"/>
                  </a:lnTo>
                  <a:lnTo>
                    <a:pt x="9" y="31"/>
                  </a:lnTo>
                  <a:lnTo>
                    <a:pt x="14" y="37"/>
                  </a:lnTo>
                  <a:lnTo>
                    <a:pt x="17" y="41"/>
                  </a:lnTo>
                  <a:lnTo>
                    <a:pt x="21" y="47"/>
                  </a:lnTo>
                  <a:lnTo>
                    <a:pt x="26" y="52"/>
                  </a:lnTo>
                  <a:lnTo>
                    <a:pt x="30" y="57"/>
                  </a:lnTo>
                  <a:lnTo>
                    <a:pt x="35" y="63"/>
                  </a:lnTo>
                  <a:lnTo>
                    <a:pt x="40" y="67"/>
                  </a:lnTo>
                  <a:lnTo>
                    <a:pt x="44" y="72"/>
                  </a:lnTo>
                  <a:lnTo>
                    <a:pt x="49" y="76"/>
                  </a:lnTo>
                  <a:lnTo>
                    <a:pt x="53" y="81"/>
                  </a:lnTo>
                  <a:lnTo>
                    <a:pt x="58" y="86"/>
                  </a:lnTo>
                  <a:lnTo>
                    <a:pt x="63" y="90"/>
                  </a:lnTo>
                  <a:lnTo>
                    <a:pt x="67" y="95"/>
                  </a:lnTo>
                  <a:lnTo>
                    <a:pt x="73" y="99"/>
                  </a:lnTo>
                  <a:lnTo>
                    <a:pt x="78" y="104"/>
                  </a:lnTo>
                  <a:lnTo>
                    <a:pt x="83" y="107"/>
                  </a:lnTo>
                  <a:lnTo>
                    <a:pt x="87" y="112"/>
                  </a:lnTo>
                  <a:lnTo>
                    <a:pt x="93" y="115"/>
                  </a:lnTo>
                  <a:lnTo>
                    <a:pt x="98" y="119"/>
                  </a:lnTo>
                  <a:lnTo>
                    <a:pt x="104" y="124"/>
                  </a:lnTo>
                  <a:lnTo>
                    <a:pt x="109" y="127"/>
                  </a:lnTo>
                  <a:lnTo>
                    <a:pt x="113" y="130"/>
                  </a:lnTo>
                  <a:lnTo>
                    <a:pt x="119" y="135"/>
                  </a:lnTo>
                  <a:lnTo>
                    <a:pt x="125" y="138"/>
                  </a:lnTo>
                  <a:lnTo>
                    <a:pt x="130" y="141"/>
                  </a:lnTo>
                  <a:lnTo>
                    <a:pt x="136" y="144"/>
                  </a:lnTo>
                  <a:lnTo>
                    <a:pt x="141" y="148"/>
                  </a:lnTo>
                  <a:lnTo>
                    <a:pt x="147" y="151"/>
                  </a:lnTo>
                  <a:lnTo>
                    <a:pt x="153" y="155"/>
                  </a:lnTo>
                  <a:lnTo>
                    <a:pt x="159" y="158"/>
                  </a:lnTo>
                  <a:lnTo>
                    <a:pt x="167" y="161"/>
                  </a:lnTo>
                  <a:lnTo>
                    <a:pt x="176" y="165"/>
                  </a:lnTo>
                  <a:lnTo>
                    <a:pt x="187" y="168"/>
                  </a:lnTo>
                  <a:lnTo>
                    <a:pt x="197" y="171"/>
                  </a:lnTo>
                  <a:lnTo>
                    <a:pt x="208" y="174"/>
                  </a:lnTo>
                  <a:lnTo>
                    <a:pt x="219" y="177"/>
                  </a:lnTo>
                  <a:lnTo>
                    <a:pt x="231" y="181"/>
                  </a:lnTo>
                  <a:lnTo>
                    <a:pt x="243" y="182"/>
                  </a:lnTo>
                  <a:lnTo>
                    <a:pt x="256" y="185"/>
                  </a:lnTo>
                  <a:lnTo>
                    <a:pt x="269" y="187"/>
                  </a:lnTo>
                  <a:lnTo>
                    <a:pt x="282" y="188"/>
                  </a:lnTo>
                  <a:lnTo>
                    <a:pt x="294" y="190"/>
                  </a:lnTo>
                  <a:lnTo>
                    <a:pt x="308" y="191"/>
                  </a:lnTo>
                  <a:lnTo>
                    <a:pt x="320" y="193"/>
                  </a:lnTo>
                  <a:lnTo>
                    <a:pt x="334" y="194"/>
                  </a:lnTo>
                  <a:lnTo>
                    <a:pt x="346" y="196"/>
                  </a:lnTo>
                  <a:lnTo>
                    <a:pt x="358" y="196"/>
                  </a:lnTo>
                  <a:lnTo>
                    <a:pt x="370" y="197"/>
                  </a:lnTo>
                  <a:lnTo>
                    <a:pt x="381" y="197"/>
                  </a:lnTo>
                  <a:lnTo>
                    <a:pt x="393" y="199"/>
                  </a:lnTo>
                  <a:lnTo>
                    <a:pt x="404" y="199"/>
                  </a:lnTo>
                  <a:lnTo>
                    <a:pt x="413" y="199"/>
                  </a:lnTo>
                  <a:lnTo>
                    <a:pt x="423" y="200"/>
                  </a:lnTo>
                  <a:lnTo>
                    <a:pt x="432" y="200"/>
                  </a:lnTo>
                  <a:lnTo>
                    <a:pt x="439" y="200"/>
                  </a:lnTo>
                  <a:lnTo>
                    <a:pt x="447" y="200"/>
                  </a:lnTo>
                  <a:lnTo>
                    <a:pt x="453" y="200"/>
                  </a:lnTo>
                  <a:lnTo>
                    <a:pt x="459" y="200"/>
                  </a:lnTo>
                  <a:lnTo>
                    <a:pt x="464" y="200"/>
                  </a:lnTo>
                  <a:lnTo>
                    <a:pt x="467" y="200"/>
                  </a:lnTo>
                  <a:lnTo>
                    <a:pt x="468" y="200"/>
                  </a:lnTo>
                  <a:lnTo>
                    <a:pt x="470" y="200"/>
                  </a:lnTo>
                  <a:lnTo>
                    <a:pt x="472" y="200"/>
                  </a:lnTo>
                  <a:lnTo>
                    <a:pt x="472" y="199"/>
                  </a:lnTo>
                  <a:lnTo>
                    <a:pt x="473" y="199"/>
                  </a:lnTo>
                  <a:lnTo>
                    <a:pt x="473" y="197"/>
                  </a:lnTo>
                  <a:lnTo>
                    <a:pt x="473" y="196"/>
                  </a:lnTo>
                  <a:lnTo>
                    <a:pt x="473" y="194"/>
                  </a:lnTo>
                  <a:lnTo>
                    <a:pt x="473" y="193"/>
                  </a:lnTo>
                  <a:lnTo>
                    <a:pt x="473" y="191"/>
                  </a:lnTo>
                  <a:lnTo>
                    <a:pt x="473" y="190"/>
                  </a:lnTo>
                  <a:lnTo>
                    <a:pt x="473" y="188"/>
                  </a:lnTo>
                  <a:lnTo>
                    <a:pt x="473" y="187"/>
                  </a:lnTo>
                  <a:lnTo>
                    <a:pt x="472" y="187"/>
                  </a:lnTo>
                  <a:lnTo>
                    <a:pt x="467" y="185"/>
                  </a:lnTo>
                  <a:lnTo>
                    <a:pt x="461" y="185"/>
                  </a:lnTo>
                  <a:lnTo>
                    <a:pt x="455" y="184"/>
                  </a:lnTo>
                  <a:lnTo>
                    <a:pt x="447" y="184"/>
                  </a:lnTo>
                  <a:lnTo>
                    <a:pt x="439" y="184"/>
                  </a:lnTo>
                  <a:lnTo>
                    <a:pt x="432" y="184"/>
                  </a:lnTo>
                  <a:lnTo>
                    <a:pt x="423" y="182"/>
                  </a:lnTo>
                  <a:lnTo>
                    <a:pt x="415" y="182"/>
                  </a:lnTo>
                  <a:lnTo>
                    <a:pt x="406" y="182"/>
                  </a:lnTo>
                  <a:lnTo>
                    <a:pt x="395" y="181"/>
                  </a:lnTo>
                  <a:lnTo>
                    <a:pt x="386" y="181"/>
                  </a:lnTo>
                  <a:lnTo>
                    <a:pt x="375" y="181"/>
                  </a:lnTo>
                  <a:lnTo>
                    <a:pt x="364" y="179"/>
                  </a:lnTo>
                  <a:lnTo>
                    <a:pt x="354" y="179"/>
                  </a:lnTo>
                  <a:lnTo>
                    <a:pt x="343" y="177"/>
                  </a:lnTo>
                  <a:lnTo>
                    <a:pt x="332" y="177"/>
                  </a:lnTo>
                  <a:lnTo>
                    <a:pt x="321" y="176"/>
                  </a:lnTo>
                  <a:lnTo>
                    <a:pt x="311" y="174"/>
                  </a:lnTo>
                  <a:lnTo>
                    <a:pt x="300" y="174"/>
                  </a:lnTo>
                  <a:lnTo>
                    <a:pt x="288" y="173"/>
                  </a:lnTo>
                  <a:lnTo>
                    <a:pt x="277" y="171"/>
                  </a:lnTo>
                  <a:lnTo>
                    <a:pt x="266" y="170"/>
                  </a:lnTo>
                  <a:lnTo>
                    <a:pt x="256" y="167"/>
                  </a:lnTo>
                  <a:lnTo>
                    <a:pt x="245" y="165"/>
                  </a:lnTo>
                  <a:lnTo>
                    <a:pt x="234" y="162"/>
                  </a:lnTo>
                  <a:lnTo>
                    <a:pt x="223" y="161"/>
                  </a:lnTo>
                  <a:lnTo>
                    <a:pt x="214" y="158"/>
                  </a:lnTo>
                  <a:lnTo>
                    <a:pt x="204" y="155"/>
                  </a:lnTo>
                  <a:lnTo>
                    <a:pt x="194" y="151"/>
                  </a:lnTo>
                  <a:lnTo>
                    <a:pt x="185" y="148"/>
                  </a:lnTo>
                  <a:lnTo>
                    <a:pt x="176" y="145"/>
                  </a:lnTo>
                  <a:lnTo>
                    <a:pt x="168" y="141"/>
                  </a:lnTo>
                  <a:lnTo>
                    <a:pt x="162" y="138"/>
                  </a:lnTo>
                  <a:lnTo>
                    <a:pt x="158" y="135"/>
                  </a:lnTo>
                  <a:lnTo>
                    <a:pt x="151" y="132"/>
                  </a:lnTo>
                  <a:lnTo>
                    <a:pt x="147" y="129"/>
                  </a:lnTo>
                  <a:lnTo>
                    <a:pt x="141" y="125"/>
                  </a:lnTo>
                  <a:lnTo>
                    <a:pt x="136" y="122"/>
                  </a:lnTo>
                  <a:lnTo>
                    <a:pt x="130" y="119"/>
                  </a:lnTo>
                  <a:lnTo>
                    <a:pt x="125" y="116"/>
                  </a:lnTo>
                  <a:lnTo>
                    <a:pt x="121" y="113"/>
                  </a:lnTo>
                  <a:lnTo>
                    <a:pt x="116" y="109"/>
                  </a:lnTo>
                  <a:lnTo>
                    <a:pt x="110" y="106"/>
                  </a:lnTo>
                  <a:lnTo>
                    <a:pt x="106" y="102"/>
                  </a:lnTo>
                  <a:lnTo>
                    <a:pt x="101" y="98"/>
                  </a:lnTo>
                  <a:lnTo>
                    <a:pt x="96" y="95"/>
                  </a:lnTo>
                  <a:lnTo>
                    <a:pt x="92" y="90"/>
                  </a:lnTo>
                  <a:lnTo>
                    <a:pt x="87" y="87"/>
                  </a:lnTo>
                  <a:lnTo>
                    <a:pt x="83" y="83"/>
                  </a:lnTo>
                  <a:lnTo>
                    <a:pt x="78" y="80"/>
                  </a:lnTo>
                  <a:lnTo>
                    <a:pt x="73" y="75"/>
                  </a:lnTo>
                  <a:lnTo>
                    <a:pt x="69" y="70"/>
                  </a:lnTo>
                  <a:lnTo>
                    <a:pt x="64" y="66"/>
                  </a:lnTo>
                  <a:lnTo>
                    <a:pt x="60" y="61"/>
                  </a:lnTo>
                  <a:lnTo>
                    <a:pt x="55" y="58"/>
                  </a:lnTo>
                  <a:lnTo>
                    <a:pt x="50" y="54"/>
                  </a:lnTo>
                  <a:lnTo>
                    <a:pt x="47" y="49"/>
                  </a:lnTo>
                  <a:lnTo>
                    <a:pt x="43" y="44"/>
                  </a:lnTo>
                  <a:lnTo>
                    <a:pt x="38" y="40"/>
                  </a:lnTo>
                  <a:lnTo>
                    <a:pt x="35" y="34"/>
                  </a:lnTo>
                  <a:lnTo>
                    <a:pt x="30" y="29"/>
                  </a:lnTo>
                  <a:lnTo>
                    <a:pt x="26" y="24"/>
                  </a:lnTo>
                  <a:lnTo>
                    <a:pt x="23" y="20"/>
                  </a:lnTo>
                  <a:lnTo>
                    <a:pt x="18" y="14"/>
                  </a:lnTo>
                  <a:lnTo>
                    <a:pt x="3" y="0"/>
                  </a:lnTo>
                  <a:lnTo>
                    <a:pt x="0" y="2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01" name="Freeform 18"/>
            <p:cNvSpPr>
              <a:spLocks/>
            </p:cNvSpPr>
            <p:nvPr/>
          </p:nvSpPr>
          <p:spPr bwMode="auto">
            <a:xfrm>
              <a:off x="2146" y="3714"/>
              <a:ext cx="29" cy="43"/>
            </a:xfrm>
            <a:custGeom>
              <a:avLst/>
              <a:gdLst>
                <a:gd name="T0" fmla="*/ 28 w 24"/>
                <a:gd name="T1" fmla="*/ 2 h 38"/>
                <a:gd name="T2" fmla="*/ 27 w 24"/>
                <a:gd name="T3" fmla="*/ 0 h 38"/>
                <a:gd name="T4" fmla="*/ 24 w 24"/>
                <a:gd name="T5" fmla="*/ 0 h 38"/>
                <a:gd name="T6" fmla="*/ 21 w 24"/>
                <a:gd name="T7" fmla="*/ 0 h 38"/>
                <a:gd name="T8" fmla="*/ 19 w 24"/>
                <a:gd name="T9" fmla="*/ 0 h 38"/>
                <a:gd name="T10" fmla="*/ 17 w 24"/>
                <a:gd name="T11" fmla="*/ 2 h 38"/>
                <a:gd name="T12" fmla="*/ 16 w 24"/>
                <a:gd name="T13" fmla="*/ 2 h 38"/>
                <a:gd name="T14" fmla="*/ 13 w 24"/>
                <a:gd name="T15" fmla="*/ 2 h 38"/>
                <a:gd name="T16" fmla="*/ 13 w 24"/>
                <a:gd name="T17" fmla="*/ 3 h 38"/>
                <a:gd name="T18" fmla="*/ 12 w 24"/>
                <a:gd name="T19" fmla="*/ 6 h 38"/>
                <a:gd name="T20" fmla="*/ 10 w 24"/>
                <a:gd name="T21" fmla="*/ 8 h 38"/>
                <a:gd name="T22" fmla="*/ 7 w 24"/>
                <a:gd name="T23" fmla="*/ 9 h 38"/>
                <a:gd name="T24" fmla="*/ 7 w 24"/>
                <a:gd name="T25" fmla="*/ 11 h 38"/>
                <a:gd name="T26" fmla="*/ 6 w 24"/>
                <a:gd name="T27" fmla="*/ 12 h 38"/>
                <a:gd name="T28" fmla="*/ 6 w 24"/>
                <a:gd name="T29" fmla="*/ 15 h 38"/>
                <a:gd name="T30" fmla="*/ 4 w 24"/>
                <a:gd name="T31" fmla="*/ 16 h 38"/>
                <a:gd name="T32" fmla="*/ 4 w 24"/>
                <a:gd name="T33" fmla="*/ 18 h 38"/>
                <a:gd name="T34" fmla="*/ 4 w 24"/>
                <a:gd name="T35" fmla="*/ 19 h 38"/>
                <a:gd name="T36" fmla="*/ 4 w 24"/>
                <a:gd name="T37" fmla="*/ 23 h 38"/>
                <a:gd name="T38" fmla="*/ 2 w 24"/>
                <a:gd name="T39" fmla="*/ 25 h 38"/>
                <a:gd name="T40" fmla="*/ 2 w 24"/>
                <a:gd name="T41" fmla="*/ 26 h 38"/>
                <a:gd name="T42" fmla="*/ 2 w 24"/>
                <a:gd name="T43" fmla="*/ 28 h 38"/>
                <a:gd name="T44" fmla="*/ 2 w 24"/>
                <a:gd name="T45" fmla="*/ 29 h 38"/>
                <a:gd name="T46" fmla="*/ 2 w 24"/>
                <a:gd name="T47" fmla="*/ 32 h 38"/>
                <a:gd name="T48" fmla="*/ 2 w 24"/>
                <a:gd name="T49" fmla="*/ 34 h 38"/>
                <a:gd name="T50" fmla="*/ 0 w 24"/>
                <a:gd name="T51" fmla="*/ 35 h 38"/>
                <a:gd name="T52" fmla="*/ 0 w 24"/>
                <a:gd name="T53" fmla="*/ 37 h 38"/>
                <a:gd name="T54" fmla="*/ 0 w 24"/>
                <a:gd name="T55" fmla="*/ 38 h 38"/>
                <a:gd name="T56" fmla="*/ 0 w 24"/>
                <a:gd name="T57" fmla="*/ 41 h 38"/>
                <a:gd name="T58" fmla="*/ 0 w 24"/>
                <a:gd name="T59" fmla="*/ 42 h 38"/>
                <a:gd name="T60" fmla="*/ 28 w 24"/>
                <a:gd name="T61" fmla="*/ 2 h 3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4"/>
                <a:gd name="T94" fmla="*/ 0 h 38"/>
                <a:gd name="T95" fmla="*/ 24 w 24"/>
                <a:gd name="T96" fmla="*/ 38 h 38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4" h="38">
                  <a:moveTo>
                    <a:pt x="23" y="2"/>
                  </a:moveTo>
                  <a:lnTo>
                    <a:pt x="22" y="0"/>
                  </a:lnTo>
                  <a:lnTo>
                    <a:pt x="20" y="0"/>
                  </a:lnTo>
                  <a:lnTo>
                    <a:pt x="17" y="0"/>
                  </a:lnTo>
                  <a:lnTo>
                    <a:pt x="16" y="0"/>
                  </a:lnTo>
                  <a:lnTo>
                    <a:pt x="14" y="2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11" y="3"/>
                  </a:lnTo>
                  <a:lnTo>
                    <a:pt x="10" y="5"/>
                  </a:lnTo>
                  <a:lnTo>
                    <a:pt x="8" y="7"/>
                  </a:lnTo>
                  <a:lnTo>
                    <a:pt x="6" y="8"/>
                  </a:lnTo>
                  <a:lnTo>
                    <a:pt x="6" y="10"/>
                  </a:lnTo>
                  <a:lnTo>
                    <a:pt x="5" y="11"/>
                  </a:lnTo>
                  <a:lnTo>
                    <a:pt x="5" y="13"/>
                  </a:lnTo>
                  <a:lnTo>
                    <a:pt x="3" y="14"/>
                  </a:lnTo>
                  <a:lnTo>
                    <a:pt x="3" y="16"/>
                  </a:lnTo>
                  <a:lnTo>
                    <a:pt x="3" y="17"/>
                  </a:lnTo>
                  <a:lnTo>
                    <a:pt x="3" y="20"/>
                  </a:lnTo>
                  <a:lnTo>
                    <a:pt x="2" y="22"/>
                  </a:lnTo>
                  <a:lnTo>
                    <a:pt x="2" y="23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2" y="30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0" y="37"/>
                  </a:lnTo>
                  <a:lnTo>
                    <a:pt x="23" y="2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02" name="Freeform 19"/>
            <p:cNvSpPr>
              <a:spLocks/>
            </p:cNvSpPr>
            <p:nvPr/>
          </p:nvSpPr>
          <p:spPr bwMode="auto">
            <a:xfrm>
              <a:off x="2146" y="3714"/>
              <a:ext cx="29" cy="43"/>
            </a:xfrm>
            <a:custGeom>
              <a:avLst/>
              <a:gdLst>
                <a:gd name="T0" fmla="*/ 28 w 24"/>
                <a:gd name="T1" fmla="*/ 2 h 38"/>
                <a:gd name="T2" fmla="*/ 27 w 24"/>
                <a:gd name="T3" fmla="*/ 0 h 38"/>
                <a:gd name="T4" fmla="*/ 24 w 24"/>
                <a:gd name="T5" fmla="*/ 0 h 38"/>
                <a:gd name="T6" fmla="*/ 21 w 24"/>
                <a:gd name="T7" fmla="*/ 0 h 38"/>
                <a:gd name="T8" fmla="*/ 19 w 24"/>
                <a:gd name="T9" fmla="*/ 0 h 38"/>
                <a:gd name="T10" fmla="*/ 17 w 24"/>
                <a:gd name="T11" fmla="*/ 2 h 38"/>
                <a:gd name="T12" fmla="*/ 16 w 24"/>
                <a:gd name="T13" fmla="*/ 2 h 38"/>
                <a:gd name="T14" fmla="*/ 13 w 24"/>
                <a:gd name="T15" fmla="*/ 2 h 38"/>
                <a:gd name="T16" fmla="*/ 13 w 24"/>
                <a:gd name="T17" fmla="*/ 3 h 38"/>
                <a:gd name="T18" fmla="*/ 12 w 24"/>
                <a:gd name="T19" fmla="*/ 6 h 38"/>
                <a:gd name="T20" fmla="*/ 10 w 24"/>
                <a:gd name="T21" fmla="*/ 8 h 38"/>
                <a:gd name="T22" fmla="*/ 7 w 24"/>
                <a:gd name="T23" fmla="*/ 9 h 38"/>
                <a:gd name="T24" fmla="*/ 7 w 24"/>
                <a:gd name="T25" fmla="*/ 11 h 38"/>
                <a:gd name="T26" fmla="*/ 6 w 24"/>
                <a:gd name="T27" fmla="*/ 12 h 38"/>
                <a:gd name="T28" fmla="*/ 6 w 24"/>
                <a:gd name="T29" fmla="*/ 15 h 38"/>
                <a:gd name="T30" fmla="*/ 4 w 24"/>
                <a:gd name="T31" fmla="*/ 16 h 38"/>
                <a:gd name="T32" fmla="*/ 4 w 24"/>
                <a:gd name="T33" fmla="*/ 18 h 38"/>
                <a:gd name="T34" fmla="*/ 4 w 24"/>
                <a:gd name="T35" fmla="*/ 19 h 38"/>
                <a:gd name="T36" fmla="*/ 4 w 24"/>
                <a:gd name="T37" fmla="*/ 23 h 38"/>
                <a:gd name="T38" fmla="*/ 2 w 24"/>
                <a:gd name="T39" fmla="*/ 25 h 38"/>
                <a:gd name="T40" fmla="*/ 2 w 24"/>
                <a:gd name="T41" fmla="*/ 26 h 38"/>
                <a:gd name="T42" fmla="*/ 2 w 24"/>
                <a:gd name="T43" fmla="*/ 28 h 38"/>
                <a:gd name="T44" fmla="*/ 2 w 24"/>
                <a:gd name="T45" fmla="*/ 29 h 38"/>
                <a:gd name="T46" fmla="*/ 2 w 24"/>
                <a:gd name="T47" fmla="*/ 32 h 38"/>
                <a:gd name="T48" fmla="*/ 2 w 24"/>
                <a:gd name="T49" fmla="*/ 34 h 38"/>
                <a:gd name="T50" fmla="*/ 0 w 24"/>
                <a:gd name="T51" fmla="*/ 35 h 38"/>
                <a:gd name="T52" fmla="*/ 0 w 24"/>
                <a:gd name="T53" fmla="*/ 37 h 38"/>
                <a:gd name="T54" fmla="*/ 0 w 24"/>
                <a:gd name="T55" fmla="*/ 38 h 38"/>
                <a:gd name="T56" fmla="*/ 0 w 24"/>
                <a:gd name="T57" fmla="*/ 41 h 38"/>
                <a:gd name="T58" fmla="*/ 0 w 24"/>
                <a:gd name="T59" fmla="*/ 42 h 3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4"/>
                <a:gd name="T91" fmla="*/ 0 h 38"/>
                <a:gd name="T92" fmla="*/ 24 w 24"/>
                <a:gd name="T93" fmla="*/ 38 h 3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4" h="38">
                  <a:moveTo>
                    <a:pt x="23" y="2"/>
                  </a:moveTo>
                  <a:lnTo>
                    <a:pt x="22" y="0"/>
                  </a:lnTo>
                  <a:lnTo>
                    <a:pt x="20" y="0"/>
                  </a:lnTo>
                  <a:lnTo>
                    <a:pt x="17" y="0"/>
                  </a:lnTo>
                  <a:lnTo>
                    <a:pt x="16" y="0"/>
                  </a:lnTo>
                  <a:lnTo>
                    <a:pt x="14" y="2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11" y="3"/>
                  </a:lnTo>
                  <a:lnTo>
                    <a:pt x="10" y="5"/>
                  </a:lnTo>
                  <a:lnTo>
                    <a:pt x="8" y="7"/>
                  </a:lnTo>
                  <a:lnTo>
                    <a:pt x="6" y="8"/>
                  </a:lnTo>
                  <a:lnTo>
                    <a:pt x="6" y="10"/>
                  </a:lnTo>
                  <a:lnTo>
                    <a:pt x="5" y="11"/>
                  </a:lnTo>
                  <a:lnTo>
                    <a:pt x="5" y="13"/>
                  </a:lnTo>
                  <a:lnTo>
                    <a:pt x="3" y="14"/>
                  </a:lnTo>
                  <a:lnTo>
                    <a:pt x="3" y="16"/>
                  </a:lnTo>
                  <a:lnTo>
                    <a:pt x="3" y="17"/>
                  </a:lnTo>
                  <a:lnTo>
                    <a:pt x="3" y="20"/>
                  </a:lnTo>
                  <a:lnTo>
                    <a:pt x="2" y="22"/>
                  </a:lnTo>
                  <a:lnTo>
                    <a:pt x="2" y="23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2" y="30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0" y="37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03" name="Freeform 20"/>
            <p:cNvSpPr>
              <a:spLocks/>
            </p:cNvSpPr>
            <p:nvPr/>
          </p:nvSpPr>
          <p:spPr bwMode="auto">
            <a:xfrm>
              <a:off x="2038" y="3705"/>
              <a:ext cx="99" cy="37"/>
            </a:xfrm>
            <a:custGeom>
              <a:avLst/>
              <a:gdLst>
                <a:gd name="T0" fmla="*/ 95 w 79"/>
                <a:gd name="T1" fmla="*/ 19 h 32"/>
                <a:gd name="T2" fmla="*/ 91 w 79"/>
                <a:gd name="T3" fmla="*/ 16 h 32"/>
                <a:gd name="T4" fmla="*/ 88 w 79"/>
                <a:gd name="T5" fmla="*/ 16 h 32"/>
                <a:gd name="T6" fmla="*/ 81 w 79"/>
                <a:gd name="T7" fmla="*/ 14 h 32"/>
                <a:gd name="T8" fmla="*/ 76 w 79"/>
                <a:gd name="T9" fmla="*/ 14 h 32"/>
                <a:gd name="T10" fmla="*/ 69 w 79"/>
                <a:gd name="T11" fmla="*/ 13 h 32"/>
                <a:gd name="T12" fmla="*/ 63 w 79"/>
                <a:gd name="T13" fmla="*/ 10 h 32"/>
                <a:gd name="T14" fmla="*/ 55 w 79"/>
                <a:gd name="T15" fmla="*/ 9 h 32"/>
                <a:gd name="T16" fmla="*/ 48 w 79"/>
                <a:gd name="T17" fmla="*/ 7 h 32"/>
                <a:gd name="T18" fmla="*/ 40 w 79"/>
                <a:gd name="T19" fmla="*/ 7 h 32"/>
                <a:gd name="T20" fmla="*/ 34 w 79"/>
                <a:gd name="T21" fmla="*/ 6 h 32"/>
                <a:gd name="T22" fmla="*/ 26 w 79"/>
                <a:gd name="T23" fmla="*/ 3 h 32"/>
                <a:gd name="T24" fmla="*/ 20 w 79"/>
                <a:gd name="T25" fmla="*/ 2 h 32"/>
                <a:gd name="T26" fmla="*/ 16 w 79"/>
                <a:gd name="T27" fmla="*/ 2 h 32"/>
                <a:gd name="T28" fmla="*/ 13 w 79"/>
                <a:gd name="T29" fmla="*/ 0 h 32"/>
                <a:gd name="T30" fmla="*/ 9 w 79"/>
                <a:gd name="T31" fmla="*/ 0 h 32"/>
                <a:gd name="T32" fmla="*/ 5 w 79"/>
                <a:gd name="T33" fmla="*/ 0 h 32"/>
                <a:gd name="T34" fmla="*/ 4 w 79"/>
                <a:gd name="T35" fmla="*/ 2 h 32"/>
                <a:gd name="T36" fmla="*/ 1 w 79"/>
                <a:gd name="T37" fmla="*/ 3 h 32"/>
                <a:gd name="T38" fmla="*/ 1 w 79"/>
                <a:gd name="T39" fmla="*/ 7 h 32"/>
                <a:gd name="T40" fmla="*/ 0 w 79"/>
                <a:gd name="T41" fmla="*/ 9 h 32"/>
                <a:gd name="T42" fmla="*/ 0 w 79"/>
                <a:gd name="T43" fmla="*/ 13 h 32"/>
                <a:gd name="T44" fmla="*/ 1 w 79"/>
                <a:gd name="T45" fmla="*/ 14 h 32"/>
                <a:gd name="T46" fmla="*/ 4 w 79"/>
                <a:gd name="T47" fmla="*/ 16 h 32"/>
                <a:gd name="T48" fmla="*/ 5 w 79"/>
                <a:gd name="T49" fmla="*/ 19 h 32"/>
                <a:gd name="T50" fmla="*/ 9 w 79"/>
                <a:gd name="T51" fmla="*/ 20 h 32"/>
                <a:gd name="T52" fmla="*/ 13 w 79"/>
                <a:gd name="T53" fmla="*/ 20 h 32"/>
                <a:gd name="T54" fmla="*/ 19 w 79"/>
                <a:gd name="T55" fmla="*/ 22 h 32"/>
                <a:gd name="T56" fmla="*/ 24 w 79"/>
                <a:gd name="T57" fmla="*/ 22 h 32"/>
                <a:gd name="T58" fmla="*/ 30 w 79"/>
                <a:gd name="T59" fmla="*/ 23 h 32"/>
                <a:gd name="T60" fmla="*/ 38 w 79"/>
                <a:gd name="T61" fmla="*/ 25 h 32"/>
                <a:gd name="T62" fmla="*/ 44 w 79"/>
                <a:gd name="T63" fmla="*/ 27 h 32"/>
                <a:gd name="T64" fmla="*/ 51 w 79"/>
                <a:gd name="T65" fmla="*/ 29 h 32"/>
                <a:gd name="T66" fmla="*/ 58 w 79"/>
                <a:gd name="T67" fmla="*/ 29 h 32"/>
                <a:gd name="T68" fmla="*/ 65 w 79"/>
                <a:gd name="T69" fmla="*/ 30 h 32"/>
                <a:gd name="T70" fmla="*/ 70 w 79"/>
                <a:gd name="T71" fmla="*/ 32 h 32"/>
                <a:gd name="T72" fmla="*/ 76 w 79"/>
                <a:gd name="T73" fmla="*/ 34 h 32"/>
                <a:gd name="T74" fmla="*/ 81 w 79"/>
                <a:gd name="T75" fmla="*/ 34 h 32"/>
                <a:gd name="T76" fmla="*/ 86 w 79"/>
                <a:gd name="T77" fmla="*/ 36 h 32"/>
                <a:gd name="T78" fmla="*/ 90 w 79"/>
                <a:gd name="T79" fmla="*/ 36 h 32"/>
                <a:gd name="T80" fmla="*/ 91 w 79"/>
                <a:gd name="T81" fmla="*/ 34 h 32"/>
                <a:gd name="T82" fmla="*/ 94 w 79"/>
                <a:gd name="T83" fmla="*/ 32 h 32"/>
                <a:gd name="T84" fmla="*/ 94 w 79"/>
                <a:gd name="T85" fmla="*/ 29 h 32"/>
                <a:gd name="T86" fmla="*/ 94 w 79"/>
                <a:gd name="T87" fmla="*/ 25 h 32"/>
                <a:gd name="T88" fmla="*/ 95 w 79"/>
                <a:gd name="T89" fmla="*/ 22 h 32"/>
                <a:gd name="T90" fmla="*/ 98 w 79"/>
                <a:gd name="T91" fmla="*/ 19 h 3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79"/>
                <a:gd name="T139" fmla="*/ 0 h 32"/>
                <a:gd name="T140" fmla="*/ 79 w 79"/>
                <a:gd name="T141" fmla="*/ 32 h 3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79" h="32">
                  <a:moveTo>
                    <a:pt x="78" y="16"/>
                  </a:moveTo>
                  <a:lnTo>
                    <a:pt x="76" y="16"/>
                  </a:lnTo>
                  <a:lnTo>
                    <a:pt x="75" y="16"/>
                  </a:lnTo>
                  <a:lnTo>
                    <a:pt x="73" y="14"/>
                  </a:lnTo>
                  <a:lnTo>
                    <a:pt x="72" y="14"/>
                  </a:lnTo>
                  <a:lnTo>
                    <a:pt x="70" y="14"/>
                  </a:lnTo>
                  <a:lnTo>
                    <a:pt x="69" y="14"/>
                  </a:lnTo>
                  <a:lnTo>
                    <a:pt x="65" y="12"/>
                  </a:lnTo>
                  <a:lnTo>
                    <a:pt x="64" y="12"/>
                  </a:lnTo>
                  <a:lnTo>
                    <a:pt x="61" y="12"/>
                  </a:lnTo>
                  <a:lnTo>
                    <a:pt x="58" y="11"/>
                  </a:lnTo>
                  <a:lnTo>
                    <a:pt x="55" y="11"/>
                  </a:lnTo>
                  <a:lnTo>
                    <a:pt x="53" y="9"/>
                  </a:lnTo>
                  <a:lnTo>
                    <a:pt x="50" y="9"/>
                  </a:lnTo>
                  <a:lnTo>
                    <a:pt x="47" y="9"/>
                  </a:lnTo>
                  <a:lnTo>
                    <a:pt x="44" y="8"/>
                  </a:lnTo>
                  <a:lnTo>
                    <a:pt x="41" y="8"/>
                  </a:lnTo>
                  <a:lnTo>
                    <a:pt x="38" y="6"/>
                  </a:lnTo>
                  <a:lnTo>
                    <a:pt x="35" y="6"/>
                  </a:lnTo>
                  <a:lnTo>
                    <a:pt x="32" y="6"/>
                  </a:lnTo>
                  <a:lnTo>
                    <a:pt x="30" y="5"/>
                  </a:lnTo>
                  <a:lnTo>
                    <a:pt x="27" y="5"/>
                  </a:lnTo>
                  <a:lnTo>
                    <a:pt x="24" y="3"/>
                  </a:lnTo>
                  <a:lnTo>
                    <a:pt x="21" y="3"/>
                  </a:lnTo>
                  <a:lnTo>
                    <a:pt x="19" y="3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3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3" y="2"/>
                  </a:lnTo>
                  <a:lnTo>
                    <a:pt x="3" y="3"/>
                  </a:lnTo>
                  <a:lnTo>
                    <a:pt x="1" y="3"/>
                  </a:lnTo>
                  <a:lnTo>
                    <a:pt x="1" y="5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3" y="14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6" y="17"/>
                  </a:lnTo>
                  <a:lnTo>
                    <a:pt x="7" y="17"/>
                  </a:lnTo>
                  <a:lnTo>
                    <a:pt x="9" y="17"/>
                  </a:lnTo>
                  <a:lnTo>
                    <a:pt x="10" y="17"/>
                  </a:lnTo>
                  <a:lnTo>
                    <a:pt x="13" y="17"/>
                  </a:lnTo>
                  <a:lnTo>
                    <a:pt x="15" y="19"/>
                  </a:lnTo>
                  <a:lnTo>
                    <a:pt x="16" y="19"/>
                  </a:lnTo>
                  <a:lnTo>
                    <a:pt x="19" y="19"/>
                  </a:lnTo>
                  <a:lnTo>
                    <a:pt x="23" y="20"/>
                  </a:lnTo>
                  <a:lnTo>
                    <a:pt x="24" y="20"/>
                  </a:lnTo>
                  <a:lnTo>
                    <a:pt x="27" y="20"/>
                  </a:lnTo>
                  <a:lnTo>
                    <a:pt x="30" y="22"/>
                  </a:lnTo>
                  <a:lnTo>
                    <a:pt x="32" y="22"/>
                  </a:lnTo>
                  <a:lnTo>
                    <a:pt x="35" y="23"/>
                  </a:lnTo>
                  <a:lnTo>
                    <a:pt x="38" y="23"/>
                  </a:lnTo>
                  <a:lnTo>
                    <a:pt x="41" y="25"/>
                  </a:lnTo>
                  <a:lnTo>
                    <a:pt x="42" y="25"/>
                  </a:lnTo>
                  <a:lnTo>
                    <a:pt x="46" y="25"/>
                  </a:lnTo>
                  <a:lnTo>
                    <a:pt x="49" y="26"/>
                  </a:lnTo>
                  <a:lnTo>
                    <a:pt x="52" y="26"/>
                  </a:lnTo>
                  <a:lnTo>
                    <a:pt x="53" y="28"/>
                  </a:lnTo>
                  <a:lnTo>
                    <a:pt x="56" y="28"/>
                  </a:lnTo>
                  <a:lnTo>
                    <a:pt x="58" y="28"/>
                  </a:lnTo>
                  <a:lnTo>
                    <a:pt x="61" y="29"/>
                  </a:lnTo>
                  <a:lnTo>
                    <a:pt x="62" y="29"/>
                  </a:lnTo>
                  <a:lnTo>
                    <a:pt x="65" y="29"/>
                  </a:lnTo>
                  <a:lnTo>
                    <a:pt x="67" y="29"/>
                  </a:lnTo>
                  <a:lnTo>
                    <a:pt x="69" y="31"/>
                  </a:lnTo>
                  <a:lnTo>
                    <a:pt x="70" y="31"/>
                  </a:lnTo>
                  <a:lnTo>
                    <a:pt x="72" y="31"/>
                  </a:lnTo>
                  <a:lnTo>
                    <a:pt x="73" y="31"/>
                  </a:lnTo>
                  <a:lnTo>
                    <a:pt x="73" y="29"/>
                  </a:lnTo>
                  <a:lnTo>
                    <a:pt x="75" y="29"/>
                  </a:lnTo>
                  <a:lnTo>
                    <a:pt x="75" y="28"/>
                  </a:lnTo>
                  <a:lnTo>
                    <a:pt x="75" y="26"/>
                  </a:lnTo>
                  <a:lnTo>
                    <a:pt x="75" y="25"/>
                  </a:lnTo>
                  <a:lnTo>
                    <a:pt x="75" y="23"/>
                  </a:lnTo>
                  <a:lnTo>
                    <a:pt x="75" y="22"/>
                  </a:lnTo>
                  <a:lnTo>
                    <a:pt x="75" y="20"/>
                  </a:lnTo>
                  <a:lnTo>
                    <a:pt x="76" y="19"/>
                  </a:lnTo>
                  <a:lnTo>
                    <a:pt x="76" y="17"/>
                  </a:lnTo>
                  <a:lnTo>
                    <a:pt x="78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04" name="Freeform 21"/>
            <p:cNvSpPr>
              <a:spLocks/>
            </p:cNvSpPr>
            <p:nvPr/>
          </p:nvSpPr>
          <p:spPr bwMode="auto">
            <a:xfrm>
              <a:off x="2038" y="3705"/>
              <a:ext cx="99" cy="37"/>
            </a:xfrm>
            <a:custGeom>
              <a:avLst/>
              <a:gdLst>
                <a:gd name="T0" fmla="*/ 95 w 79"/>
                <a:gd name="T1" fmla="*/ 19 h 32"/>
                <a:gd name="T2" fmla="*/ 91 w 79"/>
                <a:gd name="T3" fmla="*/ 16 h 32"/>
                <a:gd name="T4" fmla="*/ 88 w 79"/>
                <a:gd name="T5" fmla="*/ 16 h 32"/>
                <a:gd name="T6" fmla="*/ 81 w 79"/>
                <a:gd name="T7" fmla="*/ 14 h 32"/>
                <a:gd name="T8" fmla="*/ 76 w 79"/>
                <a:gd name="T9" fmla="*/ 14 h 32"/>
                <a:gd name="T10" fmla="*/ 69 w 79"/>
                <a:gd name="T11" fmla="*/ 13 h 32"/>
                <a:gd name="T12" fmla="*/ 63 w 79"/>
                <a:gd name="T13" fmla="*/ 10 h 32"/>
                <a:gd name="T14" fmla="*/ 55 w 79"/>
                <a:gd name="T15" fmla="*/ 9 h 32"/>
                <a:gd name="T16" fmla="*/ 48 w 79"/>
                <a:gd name="T17" fmla="*/ 7 h 32"/>
                <a:gd name="T18" fmla="*/ 40 w 79"/>
                <a:gd name="T19" fmla="*/ 7 h 32"/>
                <a:gd name="T20" fmla="*/ 34 w 79"/>
                <a:gd name="T21" fmla="*/ 6 h 32"/>
                <a:gd name="T22" fmla="*/ 26 w 79"/>
                <a:gd name="T23" fmla="*/ 3 h 32"/>
                <a:gd name="T24" fmla="*/ 20 w 79"/>
                <a:gd name="T25" fmla="*/ 2 h 32"/>
                <a:gd name="T26" fmla="*/ 16 w 79"/>
                <a:gd name="T27" fmla="*/ 2 h 32"/>
                <a:gd name="T28" fmla="*/ 13 w 79"/>
                <a:gd name="T29" fmla="*/ 0 h 32"/>
                <a:gd name="T30" fmla="*/ 9 w 79"/>
                <a:gd name="T31" fmla="*/ 0 h 32"/>
                <a:gd name="T32" fmla="*/ 5 w 79"/>
                <a:gd name="T33" fmla="*/ 0 h 32"/>
                <a:gd name="T34" fmla="*/ 4 w 79"/>
                <a:gd name="T35" fmla="*/ 2 h 32"/>
                <a:gd name="T36" fmla="*/ 1 w 79"/>
                <a:gd name="T37" fmla="*/ 3 h 32"/>
                <a:gd name="T38" fmla="*/ 1 w 79"/>
                <a:gd name="T39" fmla="*/ 7 h 32"/>
                <a:gd name="T40" fmla="*/ 0 w 79"/>
                <a:gd name="T41" fmla="*/ 9 h 32"/>
                <a:gd name="T42" fmla="*/ 0 w 79"/>
                <a:gd name="T43" fmla="*/ 13 h 32"/>
                <a:gd name="T44" fmla="*/ 1 w 79"/>
                <a:gd name="T45" fmla="*/ 14 h 32"/>
                <a:gd name="T46" fmla="*/ 4 w 79"/>
                <a:gd name="T47" fmla="*/ 16 h 32"/>
                <a:gd name="T48" fmla="*/ 5 w 79"/>
                <a:gd name="T49" fmla="*/ 19 h 32"/>
                <a:gd name="T50" fmla="*/ 9 w 79"/>
                <a:gd name="T51" fmla="*/ 20 h 32"/>
                <a:gd name="T52" fmla="*/ 13 w 79"/>
                <a:gd name="T53" fmla="*/ 20 h 32"/>
                <a:gd name="T54" fmla="*/ 19 w 79"/>
                <a:gd name="T55" fmla="*/ 22 h 32"/>
                <a:gd name="T56" fmla="*/ 24 w 79"/>
                <a:gd name="T57" fmla="*/ 22 h 32"/>
                <a:gd name="T58" fmla="*/ 30 w 79"/>
                <a:gd name="T59" fmla="*/ 23 h 32"/>
                <a:gd name="T60" fmla="*/ 38 w 79"/>
                <a:gd name="T61" fmla="*/ 25 h 32"/>
                <a:gd name="T62" fmla="*/ 44 w 79"/>
                <a:gd name="T63" fmla="*/ 27 h 32"/>
                <a:gd name="T64" fmla="*/ 51 w 79"/>
                <a:gd name="T65" fmla="*/ 29 h 32"/>
                <a:gd name="T66" fmla="*/ 58 w 79"/>
                <a:gd name="T67" fmla="*/ 29 h 32"/>
                <a:gd name="T68" fmla="*/ 65 w 79"/>
                <a:gd name="T69" fmla="*/ 30 h 32"/>
                <a:gd name="T70" fmla="*/ 70 w 79"/>
                <a:gd name="T71" fmla="*/ 32 h 32"/>
                <a:gd name="T72" fmla="*/ 76 w 79"/>
                <a:gd name="T73" fmla="*/ 34 h 32"/>
                <a:gd name="T74" fmla="*/ 81 w 79"/>
                <a:gd name="T75" fmla="*/ 34 h 32"/>
                <a:gd name="T76" fmla="*/ 86 w 79"/>
                <a:gd name="T77" fmla="*/ 36 h 32"/>
                <a:gd name="T78" fmla="*/ 90 w 79"/>
                <a:gd name="T79" fmla="*/ 36 h 32"/>
                <a:gd name="T80" fmla="*/ 91 w 79"/>
                <a:gd name="T81" fmla="*/ 34 h 32"/>
                <a:gd name="T82" fmla="*/ 94 w 79"/>
                <a:gd name="T83" fmla="*/ 32 h 32"/>
                <a:gd name="T84" fmla="*/ 94 w 79"/>
                <a:gd name="T85" fmla="*/ 29 h 32"/>
                <a:gd name="T86" fmla="*/ 94 w 79"/>
                <a:gd name="T87" fmla="*/ 25 h 32"/>
                <a:gd name="T88" fmla="*/ 95 w 79"/>
                <a:gd name="T89" fmla="*/ 22 h 32"/>
                <a:gd name="T90" fmla="*/ 98 w 79"/>
                <a:gd name="T91" fmla="*/ 19 h 3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79"/>
                <a:gd name="T139" fmla="*/ 0 h 32"/>
                <a:gd name="T140" fmla="*/ 79 w 79"/>
                <a:gd name="T141" fmla="*/ 32 h 3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79" h="32">
                  <a:moveTo>
                    <a:pt x="78" y="16"/>
                  </a:moveTo>
                  <a:lnTo>
                    <a:pt x="76" y="16"/>
                  </a:lnTo>
                  <a:lnTo>
                    <a:pt x="75" y="16"/>
                  </a:lnTo>
                  <a:lnTo>
                    <a:pt x="73" y="14"/>
                  </a:lnTo>
                  <a:lnTo>
                    <a:pt x="72" y="14"/>
                  </a:lnTo>
                  <a:lnTo>
                    <a:pt x="70" y="14"/>
                  </a:lnTo>
                  <a:lnTo>
                    <a:pt x="69" y="14"/>
                  </a:lnTo>
                  <a:lnTo>
                    <a:pt x="65" y="12"/>
                  </a:lnTo>
                  <a:lnTo>
                    <a:pt x="64" y="12"/>
                  </a:lnTo>
                  <a:lnTo>
                    <a:pt x="61" y="12"/>
                  </a:lnTo>
                  <a:lnTo>
                    <a:pt x="58" y="11"/>
                  </a:lnTo>
                  <a:lnTo>
                    <a:pt x="55" y="11"/>
                  </a:lnTo>
                  <a:lnTo>
                    <a:pt x="53" y="9"/>
                  </a:lnTo>
                  <a:lnTo>
                    <a:pt x="50" y="9"/>
                  </a:lnTo>
                  <a:lnTo>
                    <a:pt x="47" y="9"/>
                  </a:lnTo>
                  <a:lnTo>
                    <a:pt x="44" y="8"/>
                  </a:lnTo>
                  <a:lnTo>
                    <a:pt x="41" y="8"/>
                  </a:lnTo>
                  <a:lnTo>
                    <a:pt x="38" y="6"/>
                  </a:lnTo>
                  <a:lnTo>
                    <a:pt x="35" y="6"/>
                  </a:lnTo>
                  <a:lnTo>
                    <a:pt x="32" y="6"/>
                  </a:lnTo>
                  <a:lnTo>
                    <a:pt x="30" y="5"/>
                  </a:lnTo>
                  <a:lnTo>
                    <a:pt x="27" y="5"/>
                  </a:lnTo>
                  <a:lnTo>
                    <a:pt x="24" y="3"/>
                  </a:lnTo>
                  <a:lnTo>
                    <a:pt x="21" y="3"/>
                  </a:lnTo>
                  <a:lnTo>
                    <a:pt x="19" y="3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3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3" y="2"/>
                  </a:lnTo>
                  <a:lnTo>
                    <a:pt x="3" y="3"/>
                  </a:lnTo>
                  <a:lnTo>
                    <a:pt x="1" y="3"/>
                  </a:lnTo>
                  <a:lnTo>
                    <a:pt x="1" y="5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3" y="14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6" y="17"/>
                  </a:lnTo>
                  <a:lnTo>
                    <a:pt x="7" y="17"/>
                  </a:lnTo>
                  <a:lnTo>
                    <a:pt x="9" y="17"/>
                  </a:lnTo>
                  <a:lnTo>
                    <a:pt x="10" y="17"/>
                  </a:lnTo>
                  <a:lnTo>
                    <a:pt x="13" y="17"/>
                  </a:lnTo>
                  <a:lnTo>
                    <a:pt x="15" y="19"/>
                  </a:lnTo>
                  <a:lnTo>
                    <a:pt x="16" y="19"/>
                  </a:lnTo>
                  <a:lnTo>
                    <a:pt x="19" y="19"/>
                  </a:lnTo>
                  <a:lnTo>
                    <a:pt x="23" y="20"/>
                  </a:lnTo>
                  <a:lnTo>
                    <a:pt x="24" y="20"/>
                  </a:lnTo>
                  <a:lnTo>
                    <a:pt x="27" y="20"/>
                  </a:lnTo>
                  <a:lnTo>
                    <a:pt x="30" y="22"/>
                  </a:lnTo>
                  <a:lnTo>
                    <a:pt x="32" y="22"/>
                  </a:lnTo>
                  <a:lnTo>
                    <a:pt x="35" y="23"/>
                  </a:lnTo>
                  <a:lnTo>
                    <a:pt x="38" y="23"/>
                  </a:lnTo>
                  <a:lnTo>
                    <a:pt x="41" y="25"/>
                  </a:lnTo>
                  <a:lnTo>
                    <a:pt x="42" y="25"/>
                  </a:lnTo>
                  <a:lnTo>
                    <a:pt x="46" y="25"/>
                  </a:lnTo>
                  <a:lnTo>
                    <a:pt x="49" y="26"/>
                  </a:lnTo>
                  <a:lnTo>
                    <a:pt x="52" y="26"/>
                  </a:lnTo>
                  <a:lnTo>
                    <a:pt x="53" y="28"/>
                  </a:lnTo>
                  <a:lnTo>
                    <a:pt x="56" y="28"/>
                  </a:lnTo>
                  <a:lnTo>
                    <a:pt x="58" y="28"/>
                  </a:lnTo>
                  <a:lnTo>
                    <a:pt x="61" y="29"/>
                  </a:lnTo>
                  <a:lnTo>
                    <a:pt x="62" y="29"/>
                  </a:lnTo>
                  <a:lnTo>
                    <a:pt x="65" y="29"/>
                  </a:lnTo>
                  <a:lnTo>
                    <a:pt x="67" y="29"/>
                  </a:lnTo>
                  <a:lnTo>
                    <a:pt x="69" y="31"/>
                  </a:lnTo>
                  <a:lnTo>
                    <a:pt x="70" y="31"/>
                  </a:lnTo>
                  <a:lnTo>
                    <a:pt x="72" y="31"/>
                  </a:lnTo>
                  <a:lnTo>
                    <a:pt x="73" y="31"/>
                  </a:lnTo>
                  <a:lnTo>
                    <a:pt x="73" y="29"/>
                  </a:lnTo>
                  <a:lnTo>
                    <a:pt x="75" y="29"/>
                  </a:lnTo>
                  <a:lnTo>
                    <a:pt x="75" y="28"/>
                  </a:lnTo>
                  <a:lnTo>
                    <a:pt x="75" y="26"/>
                  </a:lnTo>
                  <a:lnTo>
                    <a:pt x="75" y="25"/>
                  </a:lnTo>
                  <a:lnTo>
                    <a:pt x="75" y="23"/>
                  </a:lnTo>
                  <a:lnTo>
                    <a:pt x="75" y="22"/>
                  </a:lnTo>
                  <a:lnTo>
                    <a:pt x="75" y="20"/>
                  </a:lnTo>
                  <a:lnTo>
                    <a:pt x="76" y="19"/>
                  </a:lnTo>
                  <a:lnTo>
                    <a:pt x="76" y="17"/>
                  </a:lnTo>
                  <a:lnTo>
                    <a:pt x="78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05" name="Freeform 22"/>
            <p:cNvSpPr>
              <a:spLocks/>
            </p:cNvSpPr>
            <p:nvPr/>
          </p:nvSpPr>
          <p:spPr bwMode="auto">
            <a:xfrm>
              <a:off x="2082" y="3703"/>
              <a:ext cx="96" cy="54"/>
            </a:xfrm>
            <a:custGeom>
              <a:avLst/>
              <a:gdLst>
                <a:gd name="T0" fmla="*/ 91 w 76"/>
                <a:gd name="T1" fmla="*/ 37 h 48"/>
                <a:gd name="T2" fmla="*/ 77 w 76"/>
                <a:gd name="T3" fmla="*/ 46 h 48"/>
                <a:gd name="T4" fmla="*/ 67 w 76"/>
                <a:gd name="T5" fmla="*/ 52 h 48"/>
                <a:gd name="T6" fmla="*/ 62 w 76"/>
                <a:gd name="T7" fmla="*/ 53 h 48"/>
                <a:gd name="T8" fmla="*/ 0 w 76"/>
                <a:gd name="T9" fmla="*/ 39 h 48"/>
                <a:gd name="T10" fmla="*/ 0 w 76"/>
                <a:gd name="T11" fmla="*/ 37 h 48"/>
                <a:gd name="T12" fmla="*/ 0 w 76"/>
                <a:gd name="T13" fmla="*/ 36 h 48"/>
                <a:gd name="T14" fmla="*/ 1 w 76"/>
                <a:gd name="T15" fmla="*/ 29 h 48"/>
                <a:gd name="T16" fmla="*/ 5 w 76"/>
                <a:gd name="T17" fmla="*/ 20 h 48"/>
                <a:gd name="T18" fmla="*/ 11 w 76"/>
                <a:gd name="T19" fmla="*/ 11 h 48"/>
                <a:gd name="T20" fmla="*/ 15 w 76"/>
                <a:gd name="T21" fmla="*/ 5 h 48"/>
                <a:gd name="T22" fmla="*/ 23 w 76"/>
                <a:gd name="T23" fmla="*/ 1 h 48"/>
                <a:gd name="T24" fmla="*/ 29 w 76"/>
                <a:gd name="T25" fmla="*/ 0 h 48"/>
                <a:gd name="T26" fmla="*/ 34 w 76"/>
                <a:gd name="T27" fmla="*/ 0 h 48"/>
                <a:gd name="T28" fmla="*/ 91 w 76"/>
                <a:gd name="T29" fmla="*/ 14 h 48"/>
                <a:gd name="T30" fmla="*/ 95 w 76"/>
                <a:gd name="T31" fmla="*/ 15 h 48"/>
                <a:gd name="T32" fmla="*/ 95 w 76"/>
                <a:gd name="T33" fmla="*/ 19 h 48"/>
                <a:gd name="T34" fmla="*/ 95 w 76"/>
                <a:gd name="T35" fmla="*/ 23 h 48"/>
                <a:gd name="T36" fmla="*/ 92 w 76"/>
                <a:gd name="T37" fmla="*/ 29 h 48"/>
                <a:gd name="T38" fmla="*/ 91 w 76"/>
                <a:gd name="T39" fmla="*/ 37 h 4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76"/>
                <a:gd name="T61" fmla="*/ 0 h 48"/>
                <a:gd name="T62" fmla="*/ 76 w 76"/>
                <a:gd name="T63" fmla="*/ 48 h 4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76" h="48">
                  <a:moveTo>
                    <a:pt x="72" y="33"/>
                  </a:moveTo>
                  <a:lnTo>
                    <a:pt x="61" y="41"/>
                  </a:lnTo>
                  <a:lnTo>
                    <a:pt x="53" y="46"/>
                  </a:lnTo>
                  <a:lnTo>
                    <a:pt x="49" y="47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18"/>
                  </a:lnTo>
                  <a:lnTo>
                    <a:pt x="9" y="10"/>
                  </a:lnTo>
                  <a:lnTo>
                    <a:pt x="12" y="4"/>
                  </a:lnTo>
                  <a:lnTo>
                    <a:pt x="18" y="1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72" y="12"/>
                  </a:lnTo>
                  <a:lnTo>
                    <a:pt x="75" y="13"/>
                  </a:lnTo>
                  <a:lnTo>
                    <a:pt x="75" y="17"/>
                  </a:lnTo>
                  <a:lnTo>
                    <a:pt x="75" y="20"/>
                  </a:lnTo>
                  <a:lnTo>
                    <a:pt x="73" y="26"/>
                  </a:lnTo>
                  <a:lnTo>
                    <a:pt x="72" y="33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06" name="Freeform 23"/>
            <p:cNvSpPr>
              <a:spLocks/>
            </p:cNvSpPr>
            <p:nvPr/>
          </p:nvSpPr>
          <p:spPr bwMode="auto">
            <a:xfrm>
              <a:off x="2082" y="3703"/>
              <a:ext cx="96" cy="54"/>
            </a:xfrm>
            <a:custGeom>
              <a:avLst/>
              <a:gdLst>
                <a:gd name="T0" fmla="*/ 91 w 76"/>
                <a:gd name="T1" fmla="*/ 37 h 48"/>
                <a:gd name="T2" fmla="*/ 77 w 76"/>
                <a:gd name="T3" fmla="*/ 46 h 48"/>
                <a:gd name="T4" fmla="*/ 67 w 76"/>
                <a:gd name="T5" fmla="*/ 52 h 48"/>
                <a:gd name="T6" fmla="*/ 62 w 76"/>
                <a:gd name="T7" fmla="*/ 53 h 48"/>
                <a:gd name="T8" fmla="*/ 0 w 76"/>
                <a:gd name="T9" fmla="*/ 39 h 48"/>
                <a:gd name="T10" fmla="*/ 0 w 76"/>
                <a:gd name="T11" fmla="*/ 37 h 48"/>
                <a:gd name="T12" fmla="*/ 0 w 76"/>
                <a:gd name="T13" fmla="*/ 36 h 48"/>
                <a:gd name="T14" fmla="*/ 1 w 76"/>
                <a:gd name="T15" fmla="*/ 29 h 48"/>
                <a:gd name="T16" fmla="*/ 5 w 76"/>
                <a:gd name="T17" fmla="*/ 20 h 48"/>
                <a:gd name="T18" fmla="*/ 11 w 76"/>
                <a:gd name="T19" fmla="*/ 11 h 48"/>
                <a:gd name="T20" fmla="*/ 15 w 76"/>
                <a:gd name="T21" fmla="*/ 5 h 48"/>
                <a:gd name="T22" fmla="*/ 23 w 76"/>
                <a:gd name="T23" fmla="*/ 1 h 48"/>
                <a:gd name="T24" fmla="*/ 29 w 76"/>
                <a:gd name="T25" fmla="*/ 0 h 48"/>
                <a:gd name="T26" fmla="*/ 34 w 76"/>
                <a:gd name="T27" fmla="*/ 0 h 48"/>
                <a:gd name="T28" fmla="*/ 91 w 76"/>
                <a:gd name="T29" fmla="*/ 14 h 48"/>
                <a:gd name="T30" fmla="*/ 95 w 76"/>
                <a:gd name="T31" fmla="*/ 15 h 48"/>
                <a:gd name="T32" fmla="*/ 95 w 76"/>
                <a:gd name="T33" fmla="*/ 19 h 48"/>
                <a:gd name="T34" fmla="*/ 95 w 76"/>
                <a:gd name="T35" fmla="*/ 23 h 48"/>
                <a:gd name="T36" fmla="*/ 92 w 76"/>
                <a:gd name="T37" fmla="*/ 29 h 48"/>
                <a:gd name="T38" fmla="*/ 91 w 76"/>
                <a:gd name="T39" fmla="*/ 37 h 4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76"/>
                <a:gd name="T61" fmla="*/ 0 h 48"/>
                <a:gd name="T62" fmla="*/ 76 w 76"/>
                <a:gd name="T63" fmla="*/ 48 h 4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76" h="48">
                  <a:moveTo>
                    <a:pt x="72" y="33"/>
                  </a:moveTo>
                  <a:lnTo>
                    <a:pt x="61" y="41"/>
                  </a:lnTo>
                  <a:lnTo>
                    <a:pt x="53" y="46"/>
                  </a:lnTo>
                  <a:lnTo>
                    <a:pt x="49" y="47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18"/>
                  </a:lnTo>
                  <a:lnTo>
                    <a:pt x="9" y="10"/>
                  </a:lnTo>
                  <a:lnTo>
                    <a:pt x="12" y="4"/>
                  </a:lnTo>
                  <a:lnTo>
                    <a:pt x="18" y="1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72" y="12"/>
                  </a:lnTo>
                  <a:lnTo>
                    <a:pt x="75" y="13"/>
                  </a:lnTo>
                  <a:lnTo>
                    <a:pt x="75" y="17"/>
                  </a:lnTo>
                  <a:lnTo>
                    <a:pt x="75" y="20"/>
                  </a:lnTo>
                  <a:lnTo>
                    <a:pt x="73" y="26"/>
                  </a:lnTo>
                  <a:lnTo>
                    <a:pt x="72" y="33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07" name="Freeform 24"/>
            <p:cNvSpPr>
              <a:spLocks/>
            </p:cNvSpPr>
            <p:nvPr/>
          </p:nvSpPr>
          <p:spPr bwMode="auto">
            <a:xfrm>
              <a:off x="2704" y="3776"/>
              <a:ext cx="25" cy="20"/>
            </a:xfrm>
            <a:custGeom>
              <a:avLst/>
              <a:gdLst>
                <a:gd name="T0" fmla="*/ 24 w 20"/>
                <a:gd name="T1" fmla="*/ 0 h 17"/>
                <a:gd name="T2" fmla="*/ 21 w 20"/>
                <a:gd name="T3" fmla="*/ 0 h 17"/>
                <a:gd name="T4" fmla="*/ 20 w 20"/>
                <a:gd name="T5" fmla="*/ 0 h 17"/>
                <a:gd name="T6" fmla="*/ 17 w 20"/>
                <a:gd name="T7" fmla="*/ 0 h 17"/>
                <a:gd name="T8" fmla="*/ 16 w 20"/>
                <a:gd name="T9" fmla="*/ 0 h 17"/>
                <a:gd name="T10" fmla="*/ 14 w 20"/>
                <a:gd name="T11" fmla="*/ 0 h 17"/>
                <a:gd name="T12" fmla="*/ 13 w 20"/>
                <a:gd name="T13" fmla="*/ 0 h 17"/>
                <a:gd name="T14" fmla="*/ 10 w 20"/>
                <a:gd name="T15" fmla="*/ 0 h 17"/>
                <a:gd name="T16" fmla="*/ 9 w 20"/>
                <a:gd name="T17" fmla="*/ 0 h 17"/>
                <a:gd name="T18" fmla="*/ 6 w 20"/>
                <a:gd name="T19" fmla="*/ 0 h 17"/>
                <a:gd name="T20" fmla="*/ 5 w 20"/>
                <a:gd name="T21" fmla="*/ 0 h 17"/>
                <a:gd name="T22" fmla="*/ 3 w 20"/>
                <a:gd name="T23" fmla="*/ 0 h 17"/>
                <a:gd name="T24" fmla="*/ 0 w 20"/>
                <a:gd name="T25" fmla="*/ 0 h 17"/>
                <a:gd name="T26" fmla="*/ 0 w 20"/>
                <a:gd name="T27" fmla="*/ 2 h 17"/>
                <a:gd name="T28" fmla="*/ 0 w 20"/>
                <a:gd name="T29" fmla="*/ 4 h 17"/>
                <a:gd name="T30" fmla="*/ 0 w 20"/>
                <a:gd name="T31" fmla="*/ 4 h 17"/>
                <a:gd name="T32" fmla="*/ 0 w 20"/>
                <a:gd name="T33" fmla="*/ 6 h 17"/>
                <a:gd name="T34" fmla="*/ 0 w 20"/>
                <a:gd name="T35" fmla="*/ 7 h 17"/>
                <a:gd name="T36" fmla="*/ 0 w 20"/>
                <a:gd name="T37" fmla="*/ 11 h 17"/>
                <a:gd name="T38" fmla="*/ 0 w 20"/>
                <a:gd name="T39" fmla="*/ 12 h 17"/>
                <a:gd name="T40" fmla="*/ 0 w 20"/>
                <a:gd name="T41" fmla="*/ 14 h 17"/>
                <a:gd name="T42" fmla="*/ 0 w 20"/>
                <a:gd name="T43" fmla="*/ 14 h 17"/>
                <a:gd name="T44" fmla="*/ 0 w 20"/>
                <a:gd name="T45" fmla="*/ 15 h 17"/>
                <a:gd name="T46" fmla="*/ 3 w 20"/>
                <a:gd name="T47" fmla="*/ 15 h 17"/>
                <a:gd name="T48" fmla="*/ 5 w 20"/>
                <a:gd name="T49" fmla="*/ 15 h 17"/>
                <a:gd name="T50" fmla="*/ 5 w 20"/>
                <a:gd name="T51" fmla="*/ 19 h 17"/>
                <a:gd name="T52" fmla="*/ 6 w 20"/>
                <a:gd name="T53" fmla="*/ 19 h 17"/>
                <a:gd name="T54" fmla="*/ 9 w 20"/>
                <a:gd name="T55" fmla="*/ 19 h 17"/>
                <a:gd name="T56" fmla="*/ 10 w 20"/>
                <a:gd name="T57" fmla="*/ 19 h 17"/>
                <a:gd name="T58" fmla="*/ 13 w 20"/>
                <a:gd name="T59" fmla="*/ 19 h 17"/>
                <a:gd name="T60" fmla="*/ 14 w 20"/>
                <a:gd name="T61" fmla="*/ 19 h 17"/>
                <a:gd name="T62" fmla="*/ 16 w 20"/>
                <a:gd name="T63" fmla="*/ 19 h 17"/>
                <a:gd name="T64" fmla="*/ 17 w 20"/>
                <a:gd name="T65" fmla="*/ 19 h 17"/>
                <a:gd name="T66" fmla="*/ 20 w 20"/>
                <a:gd name="T67" fmla="*/ 19 h 17"/>
                <a:gd name="T68" fmla="*/ 21 w 20"/>
                <a:gd name="T69" fmla="*/ 19 h 17"/>
                <a:gd name="T70" fmla="*/ 24 w 20"/>
                <a:gd name="T71" fmla="*/ 19 h 17"/>
                <a:gd name="T72" fmla="*/ 24 w 20"/>
                <a:gd name="T73" fmla="*/ 15 h 17"/>
                <a:gd name="T74" fmla="*/ 24 w 20"/>
                <a:gd name="T75" fmla="*/ 14 h 17"/>
                <a:gd name="T76" fmla="*/ 24 w 20"/>
                <a:gd name="T77" fmla="*/ 12 h 17"/>
                <a:gd name="T78" fmla="*/ 21 w 20"/>
                <a:gd name="T79" fmla="*/ 12 h 17"/>
                <a:gd name="T80" fmla="*/ 21 w 20"/>
                <a:gd name="T81" fmla="*/ 11 h 17"/>
                <a:gd name="T82" fmla="*/ 24 w 20"/>
                <a:gd name="T83" fmla="*/ 11 h 17"/>
                <a:gd name="T84" fmla="*/ 24 w 20"/>
                <a:gd name="T85" fmla="*/ 7 h 17"/>
                <a:gd name="T86" fmla="*/ 24 w 20"/>
                <a:gd name="T87" fmla="*/ 6 h 17"/>
                <a:gd name="T88" fmla="*/ 24 w 20"/>
                <a:gd name="T89" fmla="*/ 4 h 17"/>
                <a:gd name="T90" fmla="*/ 24 w 20"/>
                <a:gd name="T91" fmla="*/ 2 h 17"/>
                <a:gd name="T92" fmla="*/ 24 w 20"/>
                <a:gd name="T93" fmla="*/ 0 h 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"/>
                <a:gd name="T142" fmla="*/ 0 h 17"/>
                <a:gd name="T143" fmla="*/ 20 w 20"/>
                <a:gd name="T144" fmla="*/ 17 h 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" h="17">
                  <a:moveTo>
                    <a:pt x="19" y="0"/>
                  </a:moveTo>
                  <a:lnTo>
                    <a:pt x="17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4" y="13"/>
                  </a:lnTo>
                  <a:lnTo>
                    <a:pt x="4" y="16"/>
                  </a:lnTo>
                  <a:lnTo>
                    <a:pt x="5" y="16"/>
                  </a:lnTo>
                  <a:lnTo>
                    <a:pt x="7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1" y="16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6" y="16"/>
                  </a:lnTo>
                  <a:lnTo>
                    <a:pt x="17" y="16"/>
                  </a:lnTo>
                  <a:lnTo>
                    <a:pt x="19" y="16"/>
                  </a:lnTo>
                  <a:lnTo>
                    <a:pt x="19" y="13"/>
                  </a:lnTo>
                  <a:lnTo>
                    <a:pt x="19" y="12"/>
                  </a:lnTo>
                  <a:lnTo>
                    <a:pt x="19" y="10"/>
                  </a:lnTo>
                  <a:lnTo>
                    <a:pt x="17" y="10"/>
                  </a:lnTo>
                  <a:lnTo>
                    <a:pt x="17" y="9"/>
                  </a:lnTo>
                  <a:lnTo>
                    <a:pt x="19" y="9"/>
                  </a:lnTo>
                  <a:lnTo>
                    <a:pt x="19" y="6"/>
                  </a:lnTo>
                  <a:lnTo>
                    <a:pt x="19" y="5"/>
                  </a:lnTo>
                  <a:lnTo>
                    <a:pt x="19" y="3"/>
                  </a:lnTo>
                  <a:lnTo>
                    <a:pt x="19" y="2"/>
                  </a:lnTo>
                  <a:lnTo>
                    <a:pt x="19" y="0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08" name="Freeform 25"/>
            <p:cNvSpPr>
              <a:spLocks/>
            </p:cNvSpPr>
            <p:nvPr/>
          </p:nvSpPr>
          <p:spPr bwMode="auto">
            <a:xfrm>
              <a:off x="2704" y="3776"/>
              <a:ext cx="25" cy="20"/>
            </a:xfrm>
            <a:custGeom>
              <a:avLst/>
              <a:gdLst>
                <a:gd name="T0" fmla="*/ 24 w 20"/>
                <a:gd name="T1" fmla="*/ 0 h 17"/>
                <a:gd name="T2" fmla="*/ 21 w 20"/>
                <a:gd name="T3" fmla="*/ 0 h 17"/>
                <a:gd name="T4" fmla="*/ 20 w 20"/>
                <a:gd name="T5" fmla="*/ 0 h 17"/>
                <a:gd name="T6" fmla="*/ 17 w 20"/>
                <a:gd name="T7" fmla="*/ 0 h 17"/>
                <a:gd name="T8" fmla="*/ 16 w 20"/>
                <a:gd name="T9" fmla="*/ 0 h 17"/>
                <a:gd name="T10" fmla="*/ 14 w 20"/>
                <a:gd name="T11" fmla="*/ 0 h 17"/>
                <a:gd name="T12" fmla="*/ 13 w 20"/>
                <a:gd name="T13" fmla="*/ 0 h 17"/>
                <a:gd name="T14" fmla="*/ 10 w 20"/>
                <a:gd name="T15" fmla="*/ 0 h 17"/>
                <a:gd name="T16" fmla="*/ 9 w 20"/>
                <a:gd name="T17" fmla="*/ 0 h 17"/>
                <a:gd name="T18" fmla="*/ 6 w 20"/>
                <a:gd name="T19" fmla="*/ 0 h 17"/>
                <a:gd name="T20" fmla="*/ 5 w 20"/>
                <a:gd name="T21" fmla="*/ 0 h 17"/>
                <a:gd name="T22" fmla="*/ 3 w 20"/>
                <a:gd name="T23" fmla="*/ 0 h 17"/>
                <a:gd name="T24" fmla="*/ 0 w 20"/>
                <a:gd name="T25" fmla="*/ 0 h 17"/>
                <a:gd name="T26" fmla="*/ 0 w 20"/>
                <a:gd name="T27" fmla="*/ 2 h 17"/>
                <a:gd name="T28" fmla="*/ 0 w 20"/>
                <a:gd name="T29" fmla="*/ 4 h 17"/>
                <a:gd name="T30" fmla="*/ 0 w 20"/>
                <a:gd name="T31" fmla="*/ 4 h 17"/>
                <a:gd name="T32" fmla="*/ 0 w 20"/>
                <a:gd name="T33" fmla="*/ 6 h 17"/>
                <a:gd name="T34" fmla="*/ 0 w 20"/>
                <a:gd name="T35" fmla="*/ 7 h 17"/>
                <a:gd name="T36" fmla="*/ 0 w 20"/>
                <a:gd name="T37" fmla="*/ 11 h 17"/>
                <a:gd name="T38" fmla="*/ 0 w 20"/>
                <a:gd name="T39" fmla="*/ 12 h 17"/>
                <a:gd name="T40" fmla="*/ 0 w 20"/>
                <a:gd name="T41" fmla="*/ 14 h 17"/>
                <a:gd name="T42" fmla="*/ 0 w 20"/>
                <a:gd name="T43" fmla="*/ 14 h 17"/>
                <a:gd name="T44" fmla="*/ 0 w 20"/>
                <a:gd name="T45" fmla="*/ 15 h 17"/>
                <a:gd name="T46" fmla="*/ 3 w 20"/>
                <a:gd name="T47" fmla="*/ 15 h 17"/>
                <a:gd name="T48" fmla="*/ 5 w 20"/>
                <a:gd name="T49" fmla="*/ 15 h 17"/>
                <a:gd name="T50" fmla="*/ 5 w 20"/>
                <a:gd name="T51" fmla="*/ 19 h 17"/>
                <a:gd name="T52" fmla="*/ 6 w 20"/>
                <a:gd name="T53" fmla="*/ 19 h 17"/>
                <a:gd name="T54" fmla="*/ 9 w 20"/>
                <a:gd name="T55" fmla="*/ 19 h 17"/>
                <a:gd name="T56" fmla="*/ 10 w 20"/>
                <a:gd name="T57" fmla="*/ 19 h 17"/>
                <a:gd name="T58" fmla="*/ 13 w 20"/>
                <a:gd name="T59" fmla="*/ 19 h 17"/>
                <a:gd name="T60" fmla="*/ 14 w 20"/>
                <a:gd name="T61" fmla="*/ 19 h 17"/>
                <a:gd name="T62" fmla="*/ 16 w 20"/>
                <a:gd name="T63" fmla="*/ 19 h 17"/>
                <a:gd name="T64" fmla="*/ 17 w 20"/>
                <a:gd name="T65" fmla="*/ 19 h 17"/>
                <a:gd name="T66" fmla="*/ 20 w 20"/>
                <a:gd name="T67" fmla="*/ 19 h 17"/>
                <a:gd name="T68" fmla="*/ 21 w 20"/>
                <a:gd name="T69" fmla="*/ 19 h 17"/>
                <a:gd name="T70" fmla="*/ 24 w 20"/>
                <a:gd name="T71" fmla="*/ 19 h 17"/>
                <a:gd name="T72" fmla="*/ 24 w 20"/>
                <a:gd name="T73" fmla="*/ 15 h 17"/>
                <a:gd name="T74" fmla="*/ 24 w 20"/>
                <a:gd name="T75" fmla="*/ 14 h 17"/>
                <a:gd name="T76" fmla="*/ 24 w 20"/>
                <a:gd name="T77" fmla="*/ 12 h 17"/>
                <a:gd name="T78" fmla="*/ 21 w 20"/>
                <a:gd name="T79" fmla="*/ 12 h 17"/>
                <a:gd name="T80" fmla="*/ 21 w 20"/>
                <a:gd name="T81" fmla="*/ 11 h 17"/>
                <a:gd name="T82" fmla="*/ 24 w 20"/>
                <a:gd name="T83" fmla="*/ 11 h 17"/>
                <a:gd name="T84" fmla="*/ 24 w 20"/>
                <a:gd name="T85" fmla="*/ 7 h 17"/>
                <a:gd name="T86" fmla="*/ 24 w 20"/>
                <a:gd name="T87" fmla="*/ 6 h 17"/>
                <a:gd name="T88" fmla="*/ 24 w 20"/>
                <a:gd name="T89" fmla="*/ 4 h 17"/>
                <a:gd name="T90" fmla="*/ 24 w 20"/>
                <a:gd name="T91" fmla="*/ 2 h 17"/>
                <a:gd name="T92" fmla="*/ 24 w 20"/>
                <a:gd name="T93" fmla="*/ 0 h 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"/>
                <a:gd name="T142" fmla="*/ 0 h 17"/>
                <a:gd name="T143" fmla="*/ 20 w 20"/>
                <a:gd name="T144" fmla="*/ 17 h 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" h="17">
                  <a:moveTo>
                    <a:pt x="19" y="0"/>
                  </a:moveTo>
                  <a:lnTo>
                    <a:pt x="17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4" y="13"/>
                  </a:lnTo>
                  <a:lnTo>
                    <a:pt x="4" y="16"/>
                  </a:lnTo>
                  <a:lnTo>
                    <a:pt x="5" y="16"/>
                  </a:lnTo>
                  <a:lnTo>
                    <a:pt x="7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1" y="16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6" y="16"/>
                  </a:lnTo>
                  <a:lnTo>
                    <a:pt x="17" y="16"/>
                  </a:lnTo>
                  <a:lnTo>
                    <a:pt x="19" y="16"/>
                  </a:lnTo>
                  <a:lnTo>
                    <a:pt x="19" y="13"/>
                  </a:lnTo>
                  <a:lnTo>
                    <a:pt x="19" y="12"/>
                  </a:lnTo>
                  <a:lnTo>
                    <a:pt x="19" y="10"/>
                  </a:lnTo>
                  <a:lnTo>
                    <a:pt x="17" y="10"/>
                  </a:lnTo>
                  <a:lnTo>
                    <a:pt x="17" y="9"/>
                  </a:lnTo>
                  <a:lnTo>
                    <a:pt x="19" y="9"/>
                  </a:lnTo>
                  <a:lnTo>
                    <a:pt x="19" y="6"/>
                  </a:lnTo>
                  <a:lnTo>
                    <a:pt x="19" y="5"/>
                  </a:lnTo>
                  <a:lnTo>
                    <a:pt x="19" y="3"/>
                  </a:lnTo>
                  <a:lnTo>
                    <a:pt x="19" y="2"/>
                  </a:lnTo>
                  <a:lnTo>
                    <a:pt x="19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09" name="Freeform 26"/>
            <p:cNvSpPr>
              <a:spLocks/>
            </p:cNvSpPr>
            <p:nvPr/>
          </p:nvSpPr>
          <p:spPr bwMode="auto">
            <a:xfrm>
              <a:off x="4995" y="2993"/>
              <a:ext cx="120" cy="94"/>
            </a:xfrm>
            <a:custGeom>
              <a:avLst/>
              <a:gdLst>
                <a:gd name="T0" fmla="*/ 4 w 95"/>
                <a:gd name="T1" fmla="*/ 93 h 84"/>
                <a:gd name="T2" fmla="*/ 58 w 95"/>
                <a:gd name="T3" fmla="*/ 93 h 84"/>
                <a:gd name="T4" fmla="*/ 119 w 95"/>
                <a:gd name="T5" fmla="*/ 39 h 84"/>
                <a:gd name="T6" fmla="*/ 119 w 95"/>
                <a:gd name="T7" fmla="*/ 18 h 84"/>
                <a:gd name="T8" fmla="*/ 115 w 95"/>
                <a:gd name="T9" fmla="*/ 7 h 84"/>
                <a:gd name="T10" fmla="*/ 109 w 95"/>
                <a:gd name="T11" fmla="*/ 3 h 84"/>
                <a:gd name="T12" fmla="*/ 99 w 95"/>
                <a:gd name="T13" fmla="*/ 0 h 84"/>
                <a:gd name="T14" fmla="*/ 86 w 95"/>
                <a:gd name="T15" fmla="*/ 0 h 84"/>
                <a:gd name="T16" fmla="*/ 10 w 95"/>
                <a:gd name="T17" fmla="*/ 54 h 84"/>
                <a:gd name="T18" fmla="*/ 4 w 95"/>
                <a:gd name="T19" fmla="*/ 62 h 84"/>
                <a:gd name="T20" fmla="*/ 0 w 95"/>
                <a:gd name="T21" fmla="*/ 70 h 84"/>
                <a:gd name="T22" fmla="*/ 0 w 95"/>
                <a:gd name="T23" fmla="*/ 76 h 84"/>
                <a:gd name="T24" fmla="*/ 0 w 95"/>
                <a:gd name="T25" fmla="*/ 83 h 84"/>
                <a:gd name="T26" fmla="*/ 4 w 95"/>
                <a:gd name="T27" fmla="*/ 93 h 8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5"/>
                <a:gd name="T43" fmla="*/ 0 h 84"/>
                <a:gd name="T44" fmla="*/ 95 w 95"/>
                <a:gd name="T45" fmla="*/ 84 h 8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5" h="84">
                  <a:moveTo>
                    <a:pt x="3" y="83"/>
                  </a:moveTo>
                  <a:lnTo>
                    <a:pt x="46" y="83"/>
                  </a:lnTo>
                  <a:lnTo>
                    <a:pt x="94" y="35"/>
                  </a:lnTo>
                  <a:lnTo>
                    <a:pt x="94" y="16"/>
                  </a:lnTo>
                  <a:lnTo>
                    <a:pt x="91" y="6"/>
                  </a:lnTo>
                  <a:lnTo>
                    <a:pt x="86" y="3"/>
                  </a:lnTo>
                  <a:lnTo>
                    <a:pt x="78" y="0"/>
                  </a:lnTo>
                  <a:lnTo>
                    <a:pt x="68" y="0"/>
                  </a:lnTo>
                  <a:lnTo>
                    <a:pt x="8" y="48"/>
                  </a:lnTo>
                  <a:lnTo>
                    <a:pt x="3" y="55"/>
                  </a:lnTo>
                  <a:lnTo>
                    <a:pt x="0" y="63"/>
                  </a:lnTo>
                  <a:lnTo>
                    <a:pt x="0" y="68"/>
                  </a:lnTo>
                  <a:lnTo>
                    <a:pt x="0" y="74"/>
                  </a:lnTo>
                  <a:lnTo>
                    <a:pt x="3" y="83"/>
                  </a:lnTo>
                </a:path>
              </a:pathLst>
            </a:custGeom>
            <a:solidFill>
              <a:srgbClr val="B2B2B2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10" name="Freeform 27"/>
            <p:cNvSpPr>
              <a:spLocks/>
            </p:cNvSpPr>
            <p:nvPr/>
          </p:nvSpPr>
          <p:spPr bwMode="auto">
            <a:xfrm>
              <a:off x="4995" y="2993"/>
              <a:ext cx="120" cy="94"/>
            </a:xfrm>
            <a:custGeom>
              <a:avLst/>
              <a:gdLst>
                <a:gd name="T0" fmla="*/ 4 w 95"/>
                <a:gd name="T1" fmla="*/ 93 h 84"/>
                <a:gd name="T2" fmla="*/ 58 w 95"/>
                <a:gd name="T3" fmla="*/ 93 h 84"/>
                <a:gd name="T4" fmla="*/ 119 w 95"/>
                <a:gd name="T5" fmla="*/ 39 h 84"/>
                <a:gd name="T6" fmla="*/ 119 w 95"/>
                <a:gd name="T7" fmla="*/ 18 h 84"/>
                <a:gd name="T8" fmla="*/ 115 w 95"/>
                <a:gd name="T9" fmla="*/ 7 h 84"/>
                <a:gd name="T10" fmla="*/ 109 w 95"/>
                <a:gd name="T11" fmla="*/ 3 h 84"/>
                <a:gd name="T12" fmla="*/ 99 w 95"/>
                <a:gd name="T13" fmla="*/ 0 h 84"/>
                <a:gd name="T14" fmla="*/ 86 w 95"/>
                <a:gd name="T15" fmla="*/ 0 h 84"/>
                <a:gd name="T16" fmla="*/ 10 w 95"/>
                <a:gd name="T17" fmla="*/ 54 h 84"/>
                <a:gd name="T18" fmla="*/ 4 w 95"/>
                <a:gd name="T19" fmla="*/ 62 h 84"/>
                <a:gd name="T20" fmla="*/ 0 w 95"/>
                <a:gd name="T21" fmla="*/ 70 h 84"/>
                <a:gd name="T22" fmla="*/ 0 w 95"/>
                <a:gd name="T23" fmla="*/ 76 h 84"/>
                <a:gd name="T24" fmla="*/ 0 w 95"/>
                <a:gd name="T25" fmla="*/ 83 h 84"/>
                <a:gd name="T26" fmla="*/ 4 w 95"/>
                <a:gd name="T27" fmla="*/ 93 h 8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5"/>
                <a:gd name="T43" fmla="*/ 0 h 84"/>
                <a:gd name="T44" fmla="*/ 95 w 95"/>
                <a:gd name="T45" fmla="*/ 84 h 8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5" h="84">
                  <a:moveTo>
                    <a:pt x="3" y="83"/>
                  </a:moveTo>
                  <a:lnTo>
                    <a:pt x="46" y="83"/>
                  </a:lnTo>
                  <a:lnTo>
                    <a:pt x="94" y="35"/>
                  </a:lnTo>
                  <a:lnTo>
                    <a:pt x="94" y="16"/>
                  </a:lnTo>
                  <a:lnTo>
                    <a:pt x="91" y="6"/>
                  </a:lnTo>
                  <a:lnTo>
                    <a:pt x="86" y="3"/>
                  </a:lnTo>
                  <a:lnTo>
                    <a:pt x="78" y="0"/>
                  </a:lnTo>
                  <a:lnTo>
                    <a:pt x="68" y="0"/>
                  </a:lnTo>
                  <a:lnTo>
                    <a:pt x="8" y="48"/>
                  </a:lnTo>
                  <a:lnTo>
                    <a:pt x="3" y="55"/>
                  </a:lnTo>
                  <a:lnTo>
                    <a:pt x="0" y="63"/>
                  </a:lnTo>
                  <a:lnTo>
                    <a:pt x="0" y="68"/>
                  </a:lnTo>
                  <a:lnTo>
                    <a:pt x="0" y="74"/>
                  </a:lnTo>
                  <a:lnTo>
                    <a:pt x="3" y="83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11" name="Freeform 28"/>
            <p:cNvSpPr>
              <a:spLocks/>
            </p:cNvSpPr>
            <p:nvPr/>
          </p:nvSpPr>
          <p:spPr bwMode="auto">
            <a:xfrm>
              <a:off x="5008" y="3042"/>
              <a:ext cx="48" cy="45"/>
            </a:xfrm>
            <a:custGeom>
              <a:avLst/>
              <a:gdLst>
                <a:gd name="T0" fmla="*/ 0 w 37"/>
                <a:gd name="T1" fmla="*/ 3 h 41"/>
                <a:gd name="T2" fmla="*/ 5 w 37"/>
                <a:gd name="T3" fmla="*/ 2 h 41"/>
                <a:gd name="T4" fmla="*/ 9 w 37"/>
                <a:gd name="T5" fmla="*/ 2 h 41"/>
                <a:gd name="T6" fmla="*/ 13 w 37"/>
                <a:gd name="T7" fmla="*/ 0 h 41"/>
                <a:gd name="T8" fmla="*/ 17 w 37"/>
                <a:gd name="T9" fmla="*/ 0 h 41"/>
                <a:gd name="T10" fmla="*/ 21 w 37"/>
                <a:gd name="T11" fmla="*/ 2 h 41"/>
                <a:gd name="T12" fmla="*/ 25 w 37"/>
                <a:gd name="T13" fmla="*/ 2 h 41"/>
                <a:gd name="T14" fmla="*/ 27 w 37"/>
                <a:gd name="T15" fmla="*/ 2 h 41"/>
                <a:gd name="T16" fmla="*/ 31 w 37"/>
                <a:gd name="T17" fmla="*/ 3 h 41"/>
                <a:gd name="T18" fmla="*/ 34 w 37"/>
                <a:gd name="T19" fmla="*/ 5 h 41"/>
                <a:gd name="T20" fmla="*/ 35 w 37"/>
                <a:gd name="T21" fmla="*/ 7 h 41"/>
                <a:gd name="T22" fmla="*/ 38 w 37"/>
                <a:gd name="T23" fmla="*/ 9 h 41"/>
                <a:gd name="T24" fmla="*/ 39 w 37"/>
                <a:gd name="T25" fmla="*/ 10 h 41"/>
                <a:gd name="T26" fmla="*/ 42 w 37"/>
                <a:gd name="T27" fmla="*/ 12 h 41"/>
                <a:gd name="T28" fmla="*/ 42 w 37"/>
                <a:gd name="T29" fmla="*/ 13 h 41"/>
                <a:gd name="T30" fmla="*/ 43 w 37"/>
                <a:gd name="T31" fmla="*/ 15 h 41"/>
                <a:gd name="T32" fmla="*/ 43 w 37"/>
                <a:gd name="T33" fmla="*/ 19 h 41"/>
                <a:gd name="T34" fmla="*/ 45 w 37"/>
                <a:gd name="T35" fmla="*/ 20 h 41"/>
                <a:gd name="T36" fmla="*/ 45 w 37"/>
                <a:gd name="T37" fmla="*/ 22 h 41"/>
                <a:gd name="T38" fmla="*/ 47 w 37"/>
                <a:gd name="T39" fmla="*/ 25 h 41"/>
                <a:gd name="T40" fmla="*/ 47 w 37"/>
                <a:gd name="T41" fmla="*/ 27 h 41"/>
                <a:gd name="T42" fmla="*/ 47 w 37"/>
                <a:gd name="T43" fmla="*/ 29 h 41"/>
                <a:gd name="T44" fmla="*/ 47 w 37"/>
                <a:gd name="T45" fmla="*/ 32 h 41"/>
                <a:gd name="T46" fmla="*/ 47 w 37"/>
                <a:gd name="T47" fmla="*/ 34 h 41"/>
                <a:gd name="T48" fmla="*/ 47 w 37"/>
                <a:gd name="T49" fmla="*/ 35 h 41"/>
                <a:gd name="T50" fmla="*/ 47 w 37"/>
                <a:gd name="T51" fmla="*/ 37 h 41"/>
                <a:gd name="T52" fmla="*/ 47 w 37"/>
                <a:gd name="T53" fmla="*/ 38 h 41"/>
                <a:gd name="T54" fmla="*/ 47 w 37"/>
                <a:gd name="T55" fmla="*/ 41 h 41"/>
                <a:gd name="T56" fmla="*/ 47 w 37"/>
                <a:gd name="T57" fmla="*/ 42 h 41"/>
                <a:gd name="T58" fmla="*/ 47 w 37"/>
                <a:gd name="T59" fmla="*/ 44 h 4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37"/>
                <a:gd name="T91" fmla="*/ 0 h 41"/>
                <a:gd name="T92" fmla="*/ 37 w 37"/>
                <a:gd name="T93" fmla="*/ 41 h 4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37" h="41">
                  <a:moveTo>
                    <a:pt x="0" y="3"/>
                  </a:moveTo>
                  <a:lnTo>
                    <a:pt x="4" y="2"/>
                  </a:lnTo>
                  <a:lnTo>
                    <a:pt x="7" y="2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6" y="2"/>
                  </a:lnTo>
                  <a:lnTo>
                    <a:pt x="19" y="2"/>
                  </a:lnTo>
                  <a:lnTo>
                    <a:pt x="21" y="2"/>
                  </a:lnTo>
                  <a:lnTo>
                    <a:pt x="24" y="3"/>
                  </a:lnTo>
                  <a:lnTo>
                    <a:pt x="26" y="5"/>
                  </a:lnTo>
                  <a:lnTo>
                    <a:pt x="27" y="6"/>
                  </a:lnTo>
                  <a:lnTo>
                    <a:pt x="29" y="8"/>
                  </a:lnTo>
                  <a:lnTo>
                    <a:pt x="30" y="9"/>
                  </a:lnTo>
                  <a:lnTo>
                    <a:pt x="32" y="11"/>
                  </a:lnTo>
                  <a:lnTo>
                    <a:pt x="32" y="12"/>
                  </a:lnTo>
                  <a:lnTo>
                    <a:pt x="33" y="14"/>
                  </a:lnTo>
                  <a:lnTo>
                    <a:pt x="33" y="17"/>
                  </a:lnTo>
                  <a:lnTo>
                    <a:pt x="35" y="18"/>
                  </a:lnTo>
                  <a:lnTo>
                    <a:pt x="35" y="20"/>
                  </a:lnTo>
                  <a:lnTo>
                    <a:pt x="36" y="23"/>
                  </a:lnTo>
                  <a:lnTo>
                    <a:pt x="36" y="25"/>
                  </a:lnTo>
                  <a:lnTo>
                    <a:pt x="36" y="26"/>
                  </a:lnTo>
                  <a:lnTo>
                    <a:pt x="36" y="29"/>
                  </a:lnTo>
                  <a:lnTo>
                    <a:pt x="36" y="31"/>
                  </a:lnTo>
                  <a:lnTo>
                    <a:pt x="36" y="32"/>
                  </a:lnTo>
                  <a:lnTo>
                    <a:pt x="36" y="34"/>
                  </a:lnTo>
                  <a:lnTo>
                    <a:pt x="36" y="35"/>
                  </a:lnTo>
                  <a:lnTo>
                    <a:pt x="36" y="37"/>
                  </a:lnTo>
                  <a:lnTo>
                    <a:pt x="36" y="38"/>
                  </a:lnTo>
                  <a:lnTo>
                    <a:pt x="36" y="40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12" name="Freeform 29"/>
            <p:cNvSpPr>
              <a:spLocks/>
            </p:cNvSpPr>
            <p:nvPr/>
          </p:nvSpPr>
          <p:spPr bwMode="auto">
            <a:xfrm>
              <a:off x="4897" y="3071"/>
              <a:ext cx="146" cy="128"/>
            </a:xfrm>
            <a:custGeom>
              <a:avLst/>
              <a:gdLst>
                <a:gd name="T0" fmla="*/ 3 w 116"/>
                <a:gd name="T1" fmla="*/ 108 h 113"/>
                <a:gd name="T2" fmla="*/ 0 w 116"/>
                <a:gd name="T3" fmla="*/ 110 h 113"/>
                <a:gd name="T4" fmla="*/ 3 w 116"/>
                <a:gd name="T5" fmla="*/ 111 h 113"/>
                <a:gd name="T6" fmla="*/ 3 w 116"/>
                <a:gd name="T7" fmla="*/ 114 h 113"/>
                <a:gd name="T8" fmla="*/ 4 w 116"/>
                <a:gd name="T9" fmla="*/ 117 h 113"/>
                <a:gd name="T10" fmla="*/ 6 w 116"/>
                <a:gd name="T11" fmla="*/ 118 h 113"/>
                <a:gd name="T12" fmla="*/ 10 w 116"/>
                <a:gd name="T13" fmla="*/ 121 h 113"/>
                <a:gd name="T14" fmla="*/ 14 w 116"/>
                <a:gd name="T15" fmla="*/ 125 h 113"/>
                <a:gd name="T16" fmla="*/ 16 w 116"/>
                <a:gd name="T17" fmla="*/ 127 h 113"/>
                <a:gd name="T18" fmla="*/ 21 w 116"/>
                <a:gd name="T19" fmla="*/ 123 h 113"/>
                <a:gd name="T20" fmla="*/ 29 w 116"/>
                <a:gd name="T21" fmla="*/ 118 h 113"/>
                <a:gd name="T22" fmla="*/ 37 w 116"/>
                <a:gd name="T23" fmla="*/ 111 h 113"/>
                <a:gd name="T24" fmla="*/ 47 w 116"/>
                <a:gd name="T25" fmla="*/ 104 h 113"/>
                <a:gd name="T26" fmla="*/ 54 w 116"/>
                <a:gd name="T27" fmla="*/ 97 h 113"/>
                <a:gd name="T28" fmla="*/ 62 w 116"/>
                <a:gd name="T29" fmla="*/ 91 h 113"/>
                <a:gd name="T30" fmla="*/ 69 w 116"/>
                <a:gd name="T31" fmla="*/ 84 h 113"/>
                <a:gd name="T32" fmla="*/ 78 w 116"/>
                <a:gd name="T33" fmla="*/ 76 h 113"/>
                <a:gd name="T34" fmla="*/ 86 w 116"/>
                <a:gd name="T35" fmla="*/ 69 h 113"/>
                <a:gd name="T36" fmla="*/ 93 w 116"/>
                <a:gd name="T37" fmla="*/ 61 h 113"/>
                <a:gd name="T38" fmla="*/ 101 w 116"/>
                <a:gd name="T39" fmla="*/ 54 h 113"/>
                <a:gd name="T40" fmla="*/ 108 w 116"/>
                <a:gd name="T41" fmla="*/ 46 h 113"/>
                <a:gd name="T42" fmla="*/ 116 w 116"/>
                <a:gd name="T43" fmla="*/ 40 h 113"/>
                <a:gd name="T44" fmla="*/ 126 w 116"/>
                <a:gd name="T45" fmla="*/ 32 h 113"/>
                <a:gd name="T46" fmla="*/ 133 w 116"/>
                <a:gd name="T47" fmla="*/ 25 h 113"/>
                <a:gd name="T48" fmla="*/ 141 w 116"/>
                <a:gd name="T49" fmla="*/ 17 h 113"/>
                <a:gd name="T50" fmla="*/ 145 w 116"/>
                <a:gd name="T51" fmla="*/ 10 h 113"/>
                <a:gd name="T52" fmla="*/ 145 w 116"/>
                <a:gd name="T53" fmla="*/ 7 h 113"/>
                <a:gd name="T54" fmla="*/ 145 w 116"/>
                <a:gd name="T55" fmla="*/ 3 h 113"/>
                <a:gd name="T56" fmla="*/ 143 w 116"/>
                <a:gd name="T57" fmla="*/ 2 h 113"/>
                <a:gd name="T58" fmla="*/ 140 w 116"/>
                <a:gd name="T59" fmla="*/ 0 h 113"/>
                <a:gd name="T60" fmla="*/ 135 w 116"/>
                <a:gd name="T61" fmla="*/ 0 h 113"/>
                <a:gd name="T62" fmla="*/ 131 w 116"/>
                <a:gd name="T63" fmla="*/ 0 h 113"/>
                <a:gd name="T64" fmla="*/ 127 w 116"/>
                <a:gd name="T65" fmla="*/ 0 h 113"/>
                <a:gd name="T66" fmla="*/ 123 w 116"/>
                <a:gd name="T67" fmla="*/ 0 h 113"/>
                <a:gd name="T68" fmla="*/ 120 w 116"/>
                <a:gd name="T69" fmla="*/ 2 h 113"/>
                <a:gd name="T70" fmla="*/ 118 w 116"/>
                <a:gd name="T71" fmla="*/ 3 h 113"/>
                <a:gd name="T72" fmla="*/ 112 w 116"/>
                <a:gd name="T73" fmla="*/ 9 h 113"/>
                <a:gd name="T74" fmla="*/ 107 w 116"/>
                <a:gd name="T75" fmla="*/ 14 h 113"/>
                <a:gd name="T76" fmla="*/ 101 w 116"/>
                <a:gd name="T77" fmla="*/ 20 h 113"/>
                <a:gd name="T78" fmla="*/ 91 w 116"/>
                <a:gd name="T79" fmla="*/ 29 h 113"/>
                <a:gd name="T80" fmla="*/ 82 w 116"/>
                <a:gd name="T81" fmla="*/ 39 h 113"/>
                <a:gd name="T82" fmla="*/ 72 w 116"/>
                <a:gd name="T83" fmla="*/ 49 h 113"/>
                <a:gd name="T84" fmla="*/ 62 w 116"/>
                <a:gd name="T85" fmla="*/ 59 h 113"/>
                <a:gd name="T86" fmla="*/ 53 w 116"/>
                <a:gd name="T87" fmla="*/ 68 h 113"/>
                <a:gd name="T88" fmla="*/ 43 w 116"/>
                <a:gd name="T89" fmla="*/ 78 h 113"/>
                <a:gd name="T90" fmla="*/ 33 w 116"/>
                <a:gd name="T91" fmla="*/ 87 h 113"/>
                <a:gd name="T92" fmla="*/ 24 w 116"/>
                <a:gd name="T93" fmla="*/ 94 h 113"/>
                <a:gd name="T94" fmla="*/ 18 w 116"/>
                <a:gd name="T95" fmla="*/ 99 h 113"/>
                <a:gd name="T96" fmla="*/ 10 w 116"/>
                <a:gd name="T97" fmla="*/ 104 h 113"/>
                <a:gd name="T98" fmla="*/ 6 w 116"/>
                <a:gd name="T99" fmla="*/ 105 h 11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6"/>
                <a:gd name="T151" fmla="*/ 0 h 113"/>
                <a:gd name="T152" fmla="*/ 116 w 116"/>
                <a:gd name="T153" fmla="*/ 113 h 11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6" h="113">
                  <a:moveTo>
                    <a:pt x="3" y="95"/>
                  </a:moveTo>
                  <a:lnTo>
                    <a:pt x="2" y="95"/>
                  </a:lnTo>
                  <a:lnTo>
                    <a:pt x="2" y="97"/>
                  </a:lnTo>
                  <a:lnTo>
                    <a:pt x="0" y="97"/>
                  </a:lnTo>
                  <a:lnTo>
                    <a:pt x="0" y="98"/>
                  </a:lnTo>
                  <a:lnTo>
                    <a:pt x="2" y="98"/>
                  </a:lnTo>
                  <a:lnTo>
                    <a:pt x="2" y="100"/>
                  </a:lnTo>
                  <a:lnTo>
                    <a:pt x="2" y="101"/>
                  </a:lnTo>
                  <a:lnTo>
                    <a:pt x="3" y="101"/>
                  </a:lnTo>
                  <a:lnTo>
                    <a:pt x="3" y="103"/>
                  </a:lnTo>
                  <a:lnTo>
                    <a:pt x="5" y="103"/>
                  </a:lnTo>
                  <a:lnTo>
                    <a:pt x="5" y="104"/>
                  </a:lnTo>
                  <a:lnTo>
                    <a:pt x="6" y="106"/>
                  </a:lnTo>
                  <a:lnTo>
                    <a:pt x="8" y="107"/>
                  </a:lnTo>
                  <a:lnTo>
                    <a:pt x="9" y="109"/>
                  </a:lnTo>
                  <a:lnTo>
                    <a:pt x="11" y="110"/>
                  </a:lnTo>
                  <a:lnTo>
                    <a:pt x="13" y="110"/>
                  </a:lnTo>
                  <a:lnTo>
                    <a:pt x="13" y="112"/>
                  </a:lnTo>
                  <a:lnTo>
                    <a:pt x="14" y="112"/>
                  </a:lnTo>
                  <a:lnTo>
                    <a:pt x="17" y="109"/>
                  </a:lnTo>
                  <a:lnTo>
                    <a:pt x="20" y="107"/>
                  </a:lnTo>
                  <a:lnTo>
                    <a:pt x="23" y="104"/>
                  </a:lnTo>
                  <a:lnTo>
                    <a:pt x="26" y="101"/>
                  </a:lnTo>
                  <a:lnTo>
                    <a:pt x="29" y="98"/>
                  </a:lnTo>
                  <a:lnTo>
                    <a:pt x="34" y="95"/>
                  </a:lnTo>
                  <a:lnTo>
                    <a:pt x="37" y="92"/>
                  </a:lnTo>
                  <a:lnTo>
                    <a:pt x="40" y="89"/>
                  </a:lnTo>
                  <a:lnTo>
                    <a:pt x="43" y="86"/>
                  </a:lnTo>
                  <a:lnTo>
                    <a:pt x="46" y="83"/>
                  </a:lnTo>
                  <a:lnTo>
                    <a:pt x="49" y="80"/>
                  </a:lnTo>
                  <a:lnTo>
                    <a:pt x="52" y="77"/>
                  </a:lnTo>
                  <a:lnTo>
                    <a:pt x="55" y="74"/>
                  </a:lnTo>
                  <a:lnTo>
                    <a:pt x="58" y="71"/>
                  </a:lnTo>
                  <a:lnTo>
                    <a:pt x="62" y="67"/>
                  </a:lnTo>
                  <a:lnTo>
                    <a:pt x="65" y="64"/>
                  </a:lnTo>
                  <a:lnTo>
                    <a:pt x="68" y="61"/>
                  </a:lnTo>
                  <a:lnTo>
                    <a:pt x="71" y="58"/>
                  </a:lnTo>
                  <a:lnTo>
                    <a:pt x="74" y="54"/>
                  </a:lnTo>
                  <a:lnTo>
                    <a:pt x="77" y="51"/>
                  </a:lnTo>
                  <a:lnTo>
                    <a:pt x="80" y="48"/>
                  </a:lnTo>
                  <a:lnTo>
                    <a:pt x="83" y="44"/>
                  </a:lnTo>
                  <a:lnTo>
                    <a:pt x="86" y="41"/>
                  </a:lnTo>
                  <a:lnTo>
                    <a:pt x="89" y="38"/>
                  </a:lnTo>
                  <a:lnTo>
                    <a:pt x="92" y="35"/>
                  </a:lnTo>
                  <a:lnTo>
                    <a:pt x="97" y="31"/>
                  </a:lnTo>
                  <a:lnTo>
                    <a:pt x="100" y="28"/>
                  </a:lnTo>
                  <a:lnTo>
                    <a:pt x="103" y="25"/>
                  </a:lnTo>
                  <a:lnTo>
                    <a:pt x="106" y="22"/>
                  </a:lnTo>
                  <a:lnTo>
                    <a:pt x="109" y="18"/>
                  </a:lnTo>
                  <a:lnTo>
                    <a:pt x="112" y="15"/>
                  </a:lnTo>
                  <a:lnTo>
                    <a:pt x="115" y="11"/>
                  </a:lnTo>
                  <a:lnTo>
                    <a:pt x="115" y="9"/>
                  </a:lnTo>
                  <a:lnTo>
                    <a:pt x="115" y="8"/>
                  </a:lnTo>
                  <a:lnTo>
                    <a:pt x="115" y="6"/>
                  </a:lnTo>
                  <a:lnTo>
                    <a:pt x="115" y="5"/>
                  </a:lnTo>
                  <a:lnTo>
                    <a:pt x="115" y="3"/>
                  </a:lnTo>
                  <a:lnTo>
                    <a:pt x="114" y="3"/>
                  </a:lnTo>
                  <a:lnTo>
                    <a:pt x="114" y="2"/>
                  </a:lnTo>
                  <a:lnTo>
                    <a:pt x="112" y="2"/>
                  </a:lnTo>
                  <a:lnTo>
                    <a:pt x="111" y="0"/>
                  </a:lnTo>
                  <a:lnTo>
                    <a:pt x="109" y="0"/>
                  </a:lnTo>
                  <a:lnTo>
                    <a:pt x="107" y="0"/>
                  </a:lnTo>
                  <a:lnTo>
                    <a:pt x="106" y="0"/>
                  </a:lnTo>
                  <a:lnTo>
                    <a:pt x="104" y="0"/>
                  </a:lnTo>
                  <a:lnTo>
                    <a:pt x="103" y="0"/>
                  </a:lnTo>
                  <a:lnTo>
                    <a:pt x="101" y="0"/>
                  </a:lnTo>
                  <a:lnTo>
                    <a:pt x="100" y="0"/>
                  </a:lnTo>
                  <a:lnTo>
                    <a:pt x="98" y="0"/>
                  </a:lnTo>
                  <a:lnTo>
                    <a:pt x="97" y="0"/>
                  </a:lnTo>
                  <a:lnTo>
                    <a:pt x="95" y="2"/>
                  </a:lnTo>
                  <a:lnTo>
                    <a:pt x="94" y="2"/>
                  </a:lnTo>
                  <a:lnTo>
                    <a:pt x="94" y="3"/>
                  </a:lnTo>
                  <a:lnTo>
                    <a:pt x="92" y="5"/>
                  </a:lnTo>
                  <a:lnTo>
                    <a:pt x="89" y="8"/>
                  </a:lnTo>
                  <a:lnTo>
                    <a:pt x="88" y="9"/>
                  </a:lnTo>
                  <a:lnTo>
                    <a:pt x="85" y="12"/>
                  </a:lnTo>
                  <a:lnTo>
                    <a:pt x="83" y="15"/>
                  </a:lnTo>
                  <a:lnTo>
                    <a:pt x="80" y="18"/>
                  </a:lnTo>
                  <a:lnTo>
                    <a:pt x="75" y="23"/>
                  </a:lnTo>
                  <a:lnTo>
                    <a:pt x="72" y="26"/>
                  </a:lnTo>
                  <a:lnTo>
                    <a:pt x="69" y="31"/>
                  </a:lnTo>
                  <a:lnTo>
                    <a:pt x="65" y="34"/>
                  </a:lnTo>
                  <a:lnTo>
                    <a:pt x="62" y="38"/>
                  </a:lnTo>
                  <a:lnTo>
                    <a:pt x="57" y="43"/>
                  </a:lnTo>
                  <a:lnTo>
                    <a:pt x="54" y="48"/>
                  </a:lnTo>
                  <a:lnTo>
                    <a:pt x="49" y="52"/>
                  </a:lnTo>
                  <a:lnTo>
                    <a:pt x="45" y="55"/>
                  </a:lnTo>
                  <a:lnTo>
                    <a:pt x="42" y="60"/>
                  </a:lnTo>
                  <a:lnTo>
                    <a:pt x="37" y="64"/>
                  </a:lnTo>
                  <a:lnTo>
                    <a:pt x="34" y="69"/>
                  </a:lnTo>
                  <a:lnTo>
                    <a:pt x="29" y="72"/>
                  </a:lnTo>
                  <a:lnTo>
                    <a:pt x="26" y="77"/>
                  </a:lnTo>
                  <a:lnTo>
                    <a:pt x="23" y="80"/>
                  </a:lnTo>
                  <a:lnTo>
                    <a:pt x="19" y="83"/>
                  </a:lnTo>
                  <a:lnTo>
                    <a:pt x="16" y="86"/>
                  </a:lnTo>
                  <a:lnTo>
                    <a:pt x="14" y="87"/>
                  </a:lnTo>
                  <a:lnTo>
                    <a:pt x="11" y="90"/>
                  </a:lnTo>
                  <a:lnTo>
                    <a:pt x="8" y="92"/>
                  </a:lnTo>
                  <a:lnTo>
                    <a:pt x="6" y="93"/>
                  </a:lnTo>
                  <a:lnTo>
                    <a:pt x="5" y="93"/>
                  </a:lnTo>
                  <a:lnTo>
                    <a:pt x="3" y="95"/>
                  </a:lnTo>
                </a:path>
              </a:pathLst>
            </a:custGeom>
            <a:solidFill>
              <a:srgbClr val="B2B2B2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13" name="Freeform 30"/>
            <p:cNvSpPr>
              <a:spLocks/>
            </p:cNvSpPr>
            <p:nvPr/>
          </p:nvSpPr>
          <p:spPr bwMode="auto">
            <a:xfrm>
              <a:off x="4897" y="3071"/>
              <a:ext cx="146" cy="128"/>
            </a:xfrm>
            <a:custGeom>
              <a:avLst/>
              <a:gdLst>
                <a:gd name="T0" fmla="*/ 3 w 116"/>
                <a:gd name="T1" fmla="*/ 108 h 113"/>
                <a:gd name="T2" fmla="*/ 0 w 116"/>
                <a:gd name="T3" fmla="*/ 110 h 113"/>
                <a:gd name="T4" fmla="*/ 3 w 116"/>
                <a:gd name="T5" fmla="*/ 111 h 113"/>
                <a:gd name="T6" fmla="*/ 3 w 116"/>
                <a:gd name="T7" fmla="*/ 114 h 113"/>
                <a:gd name="T8" fmla="*/ 4 w 116"/>
                <a:gd name="T9" fmla="*/ 117 h 113"/>
                <a:gd name="T10" fmla="*/ 6 w 116"/>
                <a:gd name="T11" fmla="*/ 118 h 113"/>
                <a:gd name="T12" fmla="*/ 10 w 116"/>
                <a:gd name="T13" fmla="*/ 121 h 113"/>
                <a:gd name="T14" fmla="*/ 14 w 116"/>
                <a:gd name="T15" fmla="*/ 125 h 113"/>
                <a:gd name="T16" fmla="*/ 16 w 116"/>
                <a:gd name="T17" fmla="*/ 127 h 113"/>
                <a:gd name="T18" fmla="*/ 21 w 116"/>
                <a:gd name="T19" fmla="*/ 123 h 113"/>
                <a:gd name="T20" fmla="*/ 29 w 116"/>
                <a:gd name="T21" fmla="*/ 118 h 113"/>
                <a:gd name="T22" fmla="*/ 37 w 116"/>
                <a:gd name="T23" fmla="*/ 111 h 113"/>
                <a:gd name="T24" fmla="*/ 47 w 116"/>
                <a:gd name="T25" fmla="*/ 104 h 113"/>
                <a:gd name="T26" fmla="*/ 54 w 116"/>
                <a:gd name="T27" fmla="*/ 97 h 113"/>
                <a:gd name="T28" fmla="*/ 62 w 116"/>
                <a:gd name="T29" fmla="*/ 91 h 113"/>
                <a:gd name="T30" fmla="*/ 69 w 116"/>
                <a:gd name="T31" fmla="*/ 84 h 113"/>
                <a:gd name="T32" fmla="*/ 78 w 116"/>
                <a:gd name="T33" fmla="*/ 76 h 113"/>
                <a:gd name="T34" fmla="*/ 86 w 116"/>
                <a:gd name="T35" fmla="*/ 69 h 113"/>
                <a:gd name="T36" fmla="*/ 93 w 116"/>
                <a:gd name="T37" fmla="*/ 61 h 113"/>
                <a:gd name="T38" fmla="*/ 101 w 116"/>
                <a:gd name="T39" fmla="*/ 54 h 113"/>
                <a:gd name="T40" fmla="*/ 108 w 116"/>
                <a:gd name="T41" fmla="*/ 46 h 113"/>
                <a:gd name="T42" fmla="*/ 116 w 116"/>
                <a:gd name="T43" fmla="*/ 40 h 113"/>
                <a:gd name="T44" fmla="*/ 126 w 116"/>
                <a:gd name="T45" fmla="*/ 32 h 113"/>
                <a:gd name="T46" fmla="*/ 133 w 116"/>
                <a:gd name="T47" fmla="*/ 25 h 113"/>
                <a:gd name="T48" fmla="*/ 141 w 116"/>
                <a:gd name="T49" fmla="*/ 17 h 113"/>
                <a:gd name="T50" fmla="*/ 145 w 116"/>
                <a:gd name="T51" fmla="*/ 10 h 113"/>
                <a:gd name="T52" fmla="*/ 145 w 116"/>
                <a:gd name="T53" fmla="*/ 7 h 113"/>
                <a:gd name="T54" fmla="*/ 145 w 116"/>
                <a:gd name="T55" fmla="*/ 3 h 113"/>
                <a:gd name="T56" fmla="*/ 143 w 116"/>
                <a:gd name="T57" fmla="*/ 2 h 113"/>
                <a:gd name="T58" fmla="*/ 140 w 116"/>
                <a:gd name="T59" fmla="*/ 0 h 113"/>
                <a:gd name="T60" fmla="*/ 135 w 116"/>
                <a:gd name="T61" fmla="*/ 0 h 113"/>
                <a:gd name="T62" fmla="*/ 131 w 116"/>
                <a:gd name="T63" fmla="*/ 0 h 113"/>
                <a:gd name="T64" fmla="*/ 127 w 116"/>
                <a:gd name="T65" fmla="*/ 0 h 113"/>
                <a:gd name="T66" fmla="*/ 123 w 116"/>
                <a:gd name="T67" fmla="*/ 0 h 113"/>
                <a:gd name="T68" fmla="*/ 120 w 116"/>
                <a:gd name="T69" fmla="*/ 2 h 113"/>
                <a:gd name="T70" fmla="*/ 118 w 116"/>
                <a:gd name="T71" fmla="*/ 3 h 113"/>
                <a:gd name="T72" fmla="*/ 112 w 116"/>
                <a:gd name="T73" fmla="*/ 9 h 113"/>
                <a:gd name="T74" fmla="*/ 107 w 116"/>
                <a:gd name="T75" fmla="*/ 14 h 113"/>
                <a:gd name="T76" fmla="*/ 101 w 116"/>
                <a:gd name="T77" fmla="*/ 20 h 113"/>
                <a:gd name="T78" fmla="*/ 91 w 116"/>
                <a:gd name="T79" fmla="*/ 29 h 113"/>
                <a:gd name="T80" fmla="*/ 82 w 116"/>
                <a:gd name="T81" fmla="*/ 39 h 113"/>
                <a:gd name="T82" fmla="*/ 72 w 116"/>
                <a:gd name="T83" fmla="*/ 49 h 113"/>
                <a:gd name="T84" fmla="*/ 62 w 116"/>
                <a:gd name="T85" fmla="*/ 59 h 113"/>
                <a:gd name="T86" fmla="*/ 53 w 116"/>
                <a:gd name="T87" fmla="*/ 68 h 113"/>
                <a:gd name="T88" fmla="*/ 43 w 116"/>
                <a:gd name="T89" fmla="*/ 78 h 113"/>
                <a:gd name="T90" fmla="*/ 33 w 116"/>
                <a:gd name="T91" fmla="*/ 87 h 113"/>
                <a:gd name="T92" fmla="*/ 24 w 116"/>
                <a:gd name="T93" fmla="*/ 94 h 113"/>
                <a:gd name="T94" fmla="*/ 18 w 116"/>
                <a:gd name="T95" fmla="*/ 99 h 113"/>
                <a:gd name="T96" fmla="*/ 10 w 116"/>
                <a:gd name="T97" fmla="*/ 104 h 113"/>
                <a:gd name="T98" fmla="*/ 6 w 116"/>
                <a:gd name="T99" fmla="*/ 105 h 11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6"/>
                <a:gd name="T151" fmla="*/ 0 h 113"/>
                <a:gd name="T152" fmla="*/ 116 w 116"/>
                <a:gd name="T153" fmla="*/ 113 h 11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6" h="113">
                  <a:moveTo>
                    <a:pt x="3" y="95"/>
                  </a:moveTo>
                  <a:lnTo>
                    <a:pt x="2" y="95"/>
                  </a:lnTo>
                  <a:lnTo>
                    <a:pt x="2" y="97"/>
                  </a:lnTo>
                  <a:lnTo>
                    <a:pt x="0" y="97"/>
                  </a:lnTo>
                  <a:lnTo>
                    <a:pt x="0" y="98"/>
                  </a:lnTo>
                  <a:lnTo>
                    <a:pt x="2" y="98"/>
                  </a:lnTo>
                  <a:lnTo>
                    <a:pt x="2" y="100"/>
                  </a:lnTo>
                  <a:lnTo>
                    <a:pt x="2" y="101"/>
                  </a:lnTo>
                  <a:lnTo>
                    <a:pt x="3" y="101"/>
                  </a:lnTo>
                  <a:lnTo>
                    <a:pt x="3" y="103"/>
                  </a:lnTo>
                  <a:lnTo>
                    <a:pt x="5" y="103"/>
                  </a:lnTo>
                  <a:lnTo>
                    <a:pt x="5" y="104"/>
                  </a:lnTo>
                  <a:lnTo>
                    <a:pt x="6" y="106"/>
                  </a:lnTo>
                  <a:lnTo>
                    <a:pt x="8" y="107"/>
                  </a:lnTo>
                  <a:lnTo>
                    <a:pt x="9" y="109"/>
                  </a:lnTo>
                  <a:lnTo>
                    <a:pt x="11" y="110"/>
                  </a:lnTo>
                  <a:lnTo>
                    <a:pt x="13" y="110"/>
                  </a:lnTo>
                  <a:lnTo>
                    <a:pt x="13" y="112"/>
                  </a:lnTo>
                  <a:lnTo>
                    <a:pt x="14" y="112"/>
                  </a:lnTo>
                  <a:lnTo>
                    <a:pt x="17" y="109"/>
                  </a:lnTo>
                  <a:lnTo>
                    <a:pt x="20" y="107"/>
                  </a:lnTo>
                  <a:lnTo>
                    <a:pt x="23" y="104"/>
                  </a:lnTo>
                  <a:lnTo>
                    <a:pt x="26" y="101"/>
                  </a:lnTo>
                  <a:lnTo>
                    <a:pt x="29" y="98"/>
                  </a:lnTo>
                  <a:lnTo>
                    <a:pt x="34" y="95"/>
                  </a:lnTo>
                  <a:lnTo>
                    <a:pt x="37" y="92"/>
                  </a:lnTo>
                  <a:lnTo>
                    <a:pt x="40" y="89"/>
                  </a:lnTo>
                  <a:lnTo>
                    <a:pt x="43" y="86"/>
                  </a:lnTo>
                  <a:lnTo>
                    <a:pt x="46" y="83"/>
                  </a:lnTo>
                  <a:lnTo>
                    <a:pt x="49" y="80"/>
                  </a:lnTo>
                  <a:lnTo>
                    <a:pt x="52" y="77"/>
                  </a:lnTo>
                  <a:lnTo>
                    <a:pt x="55" y="74"/>
                  </a:lnTo>
                  <a:lnTo>
                    <a:pt x="58" y="71"/>
                  </a:lnTo>
                  <a:lnTo>
                    <a:pt x="62" y="67"/>
                  </a:lnTo>
                  <a:lnTo>
                    <a:pt x="65" y="64"/>
                  </a:lnTo>
                  <a:lnTo>
                    <a:pt x="68" y="61"/>
                  </a:lnTo>
                  <a:lnTo>
                    <a:pt x="71" y="58"/>
                  </a:lnTo>
                  <a:lnTo>
                    <a:pt x="74" y="54"/>
                  </a:lnTo>
                  <a:lnTo>
                    <a:pt x="77" y="51"/>
                  </a:lnTo>
                  <a:lnTo>
                    <a:pt x="80" y="48"/>
                  </a:lnTo>
                  <a:lnTo>
                    <a:pt x="83" y="44"/>
                  </a:lnTo>
                  <a:lnTo>
                    <a:pt x="86" y="41"/>
                  </a:lnTo>
                  <a:lnTo>
                    <a:pt x="89" y="38"/>
                  </a:lnTo>
                  <a:lnTo>
                    <a:pt x="92" y="35"/>
                  </a:lnTo>
                  <a:lnTo>
                    <a:pt x="97" y="31"/>
                  </a:lnTo>
                  <a:lnTo>
                    <a:pt x="100" y="28"/>
                  </a:lnTo>
                  <a:lnTo>
                    <a:pt x="103" y="25"/>
                  </a:lnTo>
                  <a:lnTo>
                    <a:pt x="106" y="22"/>
                  </a:lnTo>
                  <a:lnTo>
                    <a:pt x="109" y="18"/>
                  </a:lnTo>
                  <a:lnTo>
                    <a:pt x="112" y="15"/>
                  </a:lnTo>
                  <a:lnTo>
                    <a:pt x="115" y="11"/>
                  </a:lnTo>
                  <a:lnTo>
                    <a:pt x="115" y="9"/>
                  </a:lnTo>
                  <a:lnTo>
                    <a:pt x="115" y="8"/>
                  </a:lnTo>
                  <a:lnTo>
                    <a:pt x="115" y="6"/>
                  </a:lnTo>
                  <a:lnTo>
                    <a:pt x="115" y="5"/>
                  </a:lnTo>
                  <a:lnTo>
                    <a:pt x="115" y="3"/>
                  </a:lnTo>
                  <a:lnTo>
                    <a:pt x="114" y="3"/>
                  </a:lnTo>
                  <a:lnTo>
                    <a:pt x="114" y="2"/>
                  </a:lnTo>
                  <a:lnTo>
                    <a:pt x="112" y="2"/>
                  </a:lnTo>
                  <a:lnTo>
                    <a:pt x="111" y="0"/>
                  </a:lnTo>
                  <a:lnTo>
                    <a:pt x="109" y="0"/>
                  </a:lnTo>
                  <a:lnTo>
                    <a:pt x="107" y="0"/>
                  </a:lnTo>
                  <a:lnTo>
                    <a:pt x="106" y="0"/>
                  </a:lnTo>
                  <a:lnTo>
                    <a:pt x="104" y="0"/>
                  </a:lnTo>
                  <a:lnTo>
                    <a:pt x="103" y="0"/>
                  </a:lnTo>
                  <a:lnTo>
                    <a:pt x="101" y="0"/>
                  </a:lnTo>
                  <a:lnTo>
                    <a:pt x="100" y="0"/>
                  </a:lnTo>
                  <a:lnTo>
                    <a:pt x="98" y="0"/>
                  </a:lnTo>
                  <a:lnTo>
                    <a:pt x="97" y="0"/>
                  </a:lnTo>
                  <a:lnTo>
                    <a:pt x="95" y="2"/>
                  </a:lnTo>
                  <a:lnTo>
                    <a:pt x="94" y="2"/>
                  </a:lnTo>
                  <a:lnTo>
                    <a:pt x="94" y="3"/>
                  </a:lnTo>
                  <a:lnTo>
                    <a:pt x="92" y="5"/>
                  </a:lnTo>
                  <a:lnTo>
                    <a:pt x="89" y="8"/>
                  </a:lnTo>
                  <a:lnTo>
                    <a:pt x="88" y="9"/>
                  </a:lnTo>
                  <a:lnTo>
                    <a:pt x="85" y="12"/>
                  </a:lnTo>
                  <a:lnTo>
                    <a:pt x="83" y="15"/>
                  </a:lnTo>
                  <a:lnTo>
                    <a:pt x="80" y="18"/>
                  </a:lnTo>
                  <a:lnTo>
                    <a:pt x="75" y="23"/>
                  </a:lnTo>
                  <a:lnTo>
                    <a:pt x="72" y="26"/>
                  </a:lnTo>
                  <a:lnTo>
                    <a:pt x="69" y="31"/>
                  </a:lnTo>
                  <a:lnTo>
                    <a:pt x="65" y="34"/>
                  </a:lnTo>
                  <a:lnTo>
                    <a:pt x="62" y="38"/>
                  </a:lnTo>
                  <a:lnTo>
                    <a:pt x="57" y="43"/>
                  </a:lnTo>
                  <a:lnTo>
                    <a:pt x="54" y="48"/>
                  </a:lnTo>
                  <a:lnTo>
                    <a:pt x="49" y="52"/>
                  </a:lnTo>
                  <a:lnTo>
                    <a:pt x="45" y="55"/>
                  </a:lnTo>
                  <a:lnTo>
                    <a:pt x="42" y="60"/>
                  </a:lnTo>
                  <a:lnTo>
                    <a:pt x="37" y="64"/>
                  </a:lnTo>
                  <a:lnTo>
                    <a:pt x="34" y="69"/>
                  </a:lnTo>
                  <a:lnTo>
                    <a:pt x="29" y="72"/>
                  </a:lnTo>
                  <a:lnTo>
                    <a:pt x="26" y="77"/>
                  </a:lnTo>
                  <a:lnTo>
                    <a:pt x="23" y="80"/>
                  </a:lnTo>
                  <a:lnTo>
                    <a:pt x="19" y="83"/>
                  </a:lnTo>
                  <a:lnTo>
                    <a:pt x="16" y="86"/>
                  </a:lnTo>
                  <a:lnTo>
                    <a:pt x="14" y="87"/>
                  </a:lnTo>
                  <a:lnTo>
                    <a:pt x="11" y="90"/>
                  </a:lnTo>
                  <a:lnTo>
                    <a:pt x="8" y="92"/>
                  </a:lnTo>
                  <a:lnTo>
                    <a:pt x="6" y="93"/>
                  </a:lnTo>
                  <a:lnTo>
                    <a:pt x="5" y="93"/>
                  </a:lnTo>
                  <a:lnTo>
                    <a:pt x="3" y="95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14" name="Freeform 31"/>
            <p:cNvSpPr>
              <a:spLocks/>
            </p:cNvSpPr>
            <p:nvPr/>
          </p:nvSpPr>
          <p:spPr bwMode="auto">
            <a:xfrm>
              <a:off x="4846" y="3165"/>
              <a:ext cx="80" cy="67"/>
            </a:xfrm>
            <a:custGeom>
              <a:avLst/>
              <a:gdLst>
                <a:gd name="T0" fmla="*/ 1 w 65"/>
                <a:gd name="T1" fmla="*/ 61 h 59"/>
                <a:gd name="T2" fmla="*/ 30 w 65"/>
                <a:gd name="T3" fmla="*/ 66 h 59"/>
                <a:gd name="T4" fmla="*/ 79 w 65"/>
                <a:gd name="T5" fmla="*/ 33 h 59"/>
                <a:gd name="T6" fmla="*/ 79 w 65"/>
                <a:gd name="T7" fmla="*/ 26 h 59"/>
                <a:gd name="T8" fmla="*/ 78 w 65"/>
                <a:gd name="T9" fmla="*/ 12 h 59"/>
                <a:gd name="T10" fmla="*/ 75 w 65"/>
                <a:gd name="T11" fmla="*/ 6 h 59"/>
                <a:gd name="T12" fmla="*/ 71 w 65"/>
                <a:gd name="T13" fmla="*/ 2 h 59"/>
                <a:gd name="T14" fmla="*/ 62 w 65"/>
                <a:gd name="T15" fmla="*/ 0 h 59"/>
                <a:gd name="T16" fmla="*/ 53 w 65"/>
                <a:gd name="T17" fmla="*/ 0 h 59"/>
                <a:gd name="T18" fmla="*/ 49 w 65"/>
                <a:gd name="T19" fmla="*/ 2 h 59"/>
                <a:gd name="T20" fmla="*/ 15 w 65"/>
                <a:gd name="T21" fmla="*/ 22 h 59"/>
                <a:gd name="T22" fmla="*/ 11 w 65"/>
                <a:gd name="T23" fmla="*/ 23 h 59"/>
                <a:gd name="T24" fmla="*/ 7 w 65"/>
                <a:gd name="T25" fmla="*/ 25 h 59"/>
                <a:gd name="T26" fmla="*/ 4 w 65"/>
                <a:gd name="T27" fmla="*/ 30 h 59"/>
                <a:gd name="T28" fmla="*/ 1 w 65"/>
                <a:gd name="T29" fmla="*/ 35 h 59"/>
                <a:gd name="T30" fmla="*/ 0 w 65"/>
                <a:gd name="T31" fmla="*/ 48 h 59"/>
                <a:gd name="T32" fmla="*/ 1 w 65"/>
                <a:gd name="T33" fmla="*/ 58 h 59"/>
                <a:gd name="T34" fmla="*/ 1 w 65"/>
                <a:gd name="T35" fmla="*/ 59 h 59"/>
                <a:gd name="T36" fmla="*/ 1 w 65"/>
                <a:gd name="T37" fmla="*/ 61 h 5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5"/>
                <a:gd name="T58" fmla="*/ 0 h 59"/>
                <a:gd name="T59" fmla="*/ 65 w 65"/>
                <a:gd name="T60" fmla="*/ 59 h 5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5" h="59">
                  <a:moveTo>
                    <a:pt x="1" y="54"/>
                  </a:moveTo>
                  <a:lnTo>
                    <a:pt x="24" y="58"/>
                  </a:lnTo>
                  <a:lnTo>
                    <a:pt x="64" y="29"/>
                  </a:lnTo>
                  <a:lnTo>
                    <a:pt x="64" y="23"/>
                  </a:lnTo>
                  <a:lnTo>
                    <a:pt x="63" y="11"/>
                  </a:lnTo>
                  <a:lnTo>
                    <a:pt x="61" y="5"/>
                  </a:lnTo>
                  <a:lnTo>
                    <a:pt x="58" y="2"/>
                  </a:lnTo>
                  <a:lnTo>
                    <a:pt x="50" y="0"/>
                  </a:lnTo>
                  <a:lnTo>
                    <a:pt x="43" y="0"/>
                  </a:lnTo>
                  <a:lnTo>
                    <a:pt x="40" y="2"/>
                  </a:lnTo>
                  <a:lnTo>
                    <a:pt x="12" y="19"/>
                  </a:lnTo>
                  <a:lnTo>
                    <a:pt x="9" y="20"/>
                  </a:lnTo>
                  <a:lnTo>
                    <a:pt x="6" y="22"/>
                  </a:lnTo>
                  <a:lnTo>
                    <a:pt x="3" y="26"/>
                  </a:lnTo>
                  <a:lnTo>
                    <a:pt x="1" y="31"/>
                  </a:lnTo>
                  <a:lnTo>
                    <a:pt x="0" y="42"/>
                  </a:lnTo>
                  <a:lnTo>
                    <a:pt x="1" y="51"/>
                  </a:lnTo>
                  <a:lnTo>
                    <a:pt x="1" y="52"/>
                  </a:lnTo>
                  <a:lnTo>
                    <a:pt x="1" y="54"/>
                  </a:lnTo>
                </a:path>
              </a:pathLst>
            </a:custGeom>
            <a:solidFill>
              <a:srgbClr val="B2B2B2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15" name="Freeform 32"/>
            <p:cNvSpPr>
              <a:spLocks/>
            </p:cNvSpPr>
            <p:nvPr/>
          </p:nvSpPr>
          <p:spPr bwMode="auto">
            <a:xfrm>
              <a:off x="4846" y="3165"/>
              <a:ext cx="80" cy="67"/>
            </a:xfrm>
            <a:custGeom>
              <a:avLst/>
              <a:gdLst>
                <a:gd name="T0" fmla="*/ 1 w 65"/>
                <a:gd name="T1" fmla="*/ 61 h 59"/>
                <a:gd name="T2" fmla="*/ 30 w 65"/>
                <a:gd name="T3" fmla="*/ 66 h 59"/>
                <a:gd name="T4" fmla="*/ 79 w 65"/>
                <a:gd name="T5" fmla="*/ 33 h 59"/>
                <a:gd name="T6" fmla="*/ 79 w 65"/>
                <a:gd name="T7" fmla="*/ 26 h 59"/>
                <a:gd name="T8" fmla="*/ 78 w 65"/>
                <a:gd name="T9" fmla="*/ 12 h 59"/>
                <a:gd name="T10" fmla="*/ 75 w 65"/>
                <a:gd name="T11" fmla="*/ 6 h 59"/>
                <a:gd name="T12" fmla="*/ 71 w 65"/>
                <a:gd name="T13" fmla="*/ 2 h 59"/>
                <a:gd name="T14" fmla="*/ 62 w 65"/>
                <a:gd name="T15" fmla="*/ 0 h 59"/>
                <a:gd name="T16" fmla="*/ 53 w 65"/>
                <a:gd name="T17" fmla="*/ 0 h 59"/>
                <a:gd name="T18" fmla="*/ 49 w 65"/>
                <a:gd name="T19" fmla="*/ 2 h 59"/>
                <a:gd name="T20" fmla="*/ 15 w 65"/>
                <a:gd name="T21" fmla="*/ 22 h 59"/>
                <a:gd name="T22" fmla="*/ 11 w 65"/>
                <a:gd name="T23" fmla="*/ 23 h 59"/>
                <a:gd name="T24" fmla="*/ 7 w 65"/>
                <a:gd name="T25" fmla="*/ 25 h 59"/>
                <a:gd name="T26" fmla="*/ 4 w 65"/>
                <a:gd name="T27" fmla="*/ 30 h 59"/>
                <a:gd name="T28" fmla="*/ 1 w 65"/>
                <a:gd name="T29" fmla="*/ 35 h 59"/>
                <a:gd name="T30" fmla="*/ 0 w 65"/>
                <a:gd name="T31" fmla="*/ 48 h 59"/>
                <a:gd name="T32" fmla="*/ 1 w 65"/>
                <a:gd name="T33" fmla="*/ 58 h 59"/>
                <a:gd name="T34" fmla="*/ 1 w 65"/>
                <a:gd name="T35" fmla="*/ 59 h 59"/>
                <a:gd name="T36" fmla="*/ 1 w 65"/>
                <a:gd name="T37" fmla="*/ 61 h 5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5"/>
                <a:gd name="T58" fmla="*/ 0 h 59"/>
                <a:gd name="T59" fmla="*/ 65 w 65"/>
                <a:gd name="T60" fmla="*/ 59 h 5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5" h="59">
                  <a:moveTo>
                    <a:pt x="1" y="54"/>
                  </a:moveTo>
                  <a:lnTo>
                    <a:pt x="24" y="58"/>
                  </a:lnTo>
                  <a:lnTo>
                    <a:pt x="64" y="29"/>
                  </a:lnTo>
                  <a:lnTo>
                    <a:pt x="64" y="23"/>
                  </a:lnTo>
                  <a:lnTo>
                    <a:pt x="63" y="11"/>
                  </a:lnTo>
                  <a:lnTo>
                    <a:pt x="61" y="5"/>
                  </a:lnTo>
                  <a:lnTo>
                    <a:pt x="58" y="2"/>
                  </a:lnTo>
                  <a:lnTo>
                    <a:pt x="50" y="0"/>
                  </a:lnTo>
                  <a:lnTo>
                    <a:pt x="43" y="0"/>
                  </a:lnTo>
                  <a:lnTo>
                    <a:pt x="40" y="2"/>
                  </a:lnTo>
                  <a:lnTo>
                    <a:pt x="12" y="19"/>
                  </a:lnTo>
                  <a:lnTo>
                    <a:pt x="9" y="20"/>
                  </a:lnTo>
                  <a:lnTo>
                    <a:pt x="6" y="22"/>
                  </a:lnTo>
                  <a:lnTo>
                    <a:pt x="3" y="26"/>
                  </a:lnTo>
                  <a:lnTo>
                    <a:pt x="1" y="31"/>
                  </a:lnTo>
                  <a:lnTo>
                    <a:pt x="0" y="42"/>
                  </a:lnTo>
                  <a:lnTo>
                    <a:pt x="1" y="51"/>
                  </a:lnTo>
                  <a:lnTo>
                    <a:pt x="1" y="52"/>
                  </a:lnTo>
                  <a:lnTo>
                    <a:pt x="1" y="54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16" name="Freeform 33"/>
            <p:cNvSpPr>
              <a:spLocks/>
            </p:cNvSpPr>
            <p:nvPr/>
          </p:nvSpPr>
          <p:spPr bwMode="auto">
            <a:xfrm>
              <a:off x="4853" y="3192"/>
              <a:ext cx="26" cy="39"/>
            </a:xfrm>
            <a:custGeom>
              <a:avLst/>
              <a:gdLst>
                <a:gd name="T0" fmla="*/ 0 w 21"/>
                <a:gd name="T1" fmla="*/ 3 h 36"/>
                <a:gd name="T2" fmla="*/ 2 w 21"/>
                <a:gd name="T3" fmla="*/ 1 h 36"/>
                <a:gd name="T4" fmla="*/ 4 w 21"/>
                <a:gd name="T5" fmla="*/ 0 h 36"/>
                <a:gd name="T6" fmla="*/ 6 w 21"/>
                <a:gd name="T7" fmla="*/ 0 h 36"/>
                <a:gd name="T8" fmla="*/ 7 w 21"/>
                <a:gd name="T9" fmla="*/ 0 h 36"/>
                <a:gd name="T10" fmla="*/ 10 w 21"/>
                <a:gd name="T11" fmla="*/ 0 h 36"/>
                <a:gd name="T12" fmla="*/ 11 w 21"/>
                <a:gd name="T13" fmla="*/ 0 h 36"/>
                <a:gd name="T14" fmla="*/ 14 w 21"/>
                <a:gd name="T15" fmla="*/ 1 h 36"/>
                <a:gd name="T16" fmla="*/ 15 w 21"/>
                <a:gd name="T17" fmla="*/ 3 h 36"/>
                <a:gd name="T18" fmla="*/ 17 w 21"/>
                <a:gd name="T19" fmla="*/ 4 h 36"/>
                <a:gd name="T20" fmla="*/ 17 w 21"/>
                <a:gd name="T21" fmla="*/ 6 h 36"/>
                <a:gd name="T22" fmla="*/ 19 w 21"/>
                <a:gd name="T23" fmla="*/ 8 h 36"/>
                <a:gd name="T24" fmla="*/ 19 w 21"/>
                <a:gd name="T25" fmla="*/ 10 h 36"/>
                <a:gd name="T26" fmla="*/ 21 w 21"/>
                <a:gd name="T27" fmla="*/ 13 h 36"/>
                <a:gd name="T28" fmla="*/ 21 w 21"/>
                <a:gd name="T29" fmla="*/ 14 h 36"/>
                <a:gd name="T30" fmla="*/ 21 w 21"/>
                <a:gd name="T31" fmla="*/ 16 h 36"/>
                <a:gd name="T32" fmla="*/ 22 w 21"/>
                <a:gd name="T33" fmla="*/ 18 h 36"/>
                <a:gd name="T34" fmla="*/ 22 w 21"/>
                <a:gd name="T35" fmla="*/ 22 h 36"/>
                <a:gd name="T36" fmla="*/ 22 w 21"/>
                <a:gd name="T37" fmla="*/ 23 h 36"/>
                <a:gd name="T38" fmla="*/ 22 w 21"/>
                <a:gd name="T39" fmla="*/ 25 h 36"/>
                <a:gd name="T40" fmla="*/ 22 w 21"/>
                <a:gd name="T41" fmla="*/ 26 h 36"/>
                <a:gd name="T42" fmla="*/ 22 w 21"/>
                <a:gd name="T43" fmla="*/ 28 h 36"/>
                <a:gd name="T44" fmla="*/ 25 w 21"/>
                <a:gd name="T45" fmla="*/ 31 h 36"/>
                <a:gd name="T46" fmla="*/ 25 w 21"/>
                <a:gd name="T47" fmla="*/ 32 h 36"/>
                <a:gd name="T48" fmla="*/ 25 w 21"/>
                <a:gd name="T49" fmla="*/ 35 h 36"/>
                <a:gd name="T50" fmla="*/ 25 w 21"/>
                <a:gd name="T51" fmla="*/ 36 h 36"/>
                <a:gd name="T52" fmla="*/ 25 w 21"/>
                <a:gd name="T53" fmla="*/ 38 h 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1"/>
                <a:gd name="T82" fmla="*/ 0 h 36"/>
                <a:gd name="T83" fmla="*/ 21 w 21"/>
                <a:gd name="T84" fmla="*/ 36 h 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1" h="36">
                  <a:moveTo>
                    <a:pt x="0" y="3"/>
                  </a:moveTo>
                  <a:lnTo>
                    <a:pt x="2" y="1"/>
                  </a:lnTo>
                  <a:lnTo>
                    <a:pt x="3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1"/>
                  </a:lnTo>
                  <a:lnTo>
                    <a:pt x="12" y="3"/>
                  </a:lnTo>
                  <a:lnTo>
                    <a:pt x="14" y="4"/>
                  </a:lnTo>
                  <a:lnTo>
                    <a:pt x="14" y="6"/>
                  </a:lnTo>
                  <a:lnTo>
                    <a:pt x="15" y="7"/>
                  </a:lnTo>
                  <a:lnTo>
                    <a:pt x="15" y="9"/>
                  </a:lnTo>
                  <a:lnTo>
                    <a:pt x="17" y="12"/>
                  </a:lnTo>
                  <a:lnTo>
                    <a:pt x="17" y="13"/>
                  </a:lnTo>
                  <a:lnTo>
                    <a:pt x="17" y="15"/>
                  </a:lnTo>
                  <a:lnTo>
                    <a:pt x="18" y="17"/>
                  </a:lnTo>
                  <a:lnTo>
                    <a:pt x="18" y="20"/>
                  </a:lnTo>
                  <a:lnTo>
                    <a:pt x="18" y="21"/>
                  </a:lnTo>
                  <a:lnTo>
                    <a:pt x="18" y="23"/>
                  </a:lnTo>
                  <a:lnTo>
                    <a:pt x="18" y="24"/>
                  </a:lnTo>
                  <a:lnTo>
                    <a:pt x="18" y="26"/>
                  </a:lnTo>
                  <a:lnTo>
                    <a:pt x="20" y="29"/>
                  </a:lnTo>
                  <a:lnTo>
                    <a:pt x="20" y="30"/>
                  </a:lnTo>
                  <a:lnTo>
                    <a:pt x="20" y="32"/>
                  </a:lnTo>
                  <a:lnTo>
                    <a:pt x="20" y="33"/>
                  </a:lnTo>
                  <a:lnTo>
                    <a:pt x="20" y="35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17" name="Freeform 34"/>
            <p:cNvSpPr>
              <a:spLocks/>
            </p:cNvSpPr>
            <p:nvPr/>
          </p:nvSpPr>
          <p:spPr bwMode="auto">
            <a:xfrm>
              <a:off x="4719" y="3212"/>
              <a:ext cx="157" cy="110"/>
            </a:xfrm>
            <a:custGeom>
              <a:avLst/>
              <a:gdLst>
                <a:gd name="T0" fmla="*/ 4 w 124"/>
                <a:gd name="T1" fmla="*/ 87 h 97"/>
                <a:gd name="T2" fmla="*/ 0 w 124"/>
                <a:gd name="T3" fmla="*/ 87 h 97"/>
                <a:gd name="T4" fmla="*/ 0 w 124"/>
                <a:gd name="T5" fmla="*/ 91 h 97"/>
                <a:gd name="T6" fmla="*/ 3 w 124"/>
                <a:gd name="T7" fmla="*/ 92 h 97"/>
                <a:gd name="T8" fmla="*/ 3 w 124"/>
                <a:gd name="T9" fmla="*/ 95 h 97"/>
                <a:gd name="T10" fmla="*/ 4 w 124"/>
                <a:gd name="T11" fmla="*/ 99 h 97"/>
                <a:gd name="T12" fmla="*/ 6 w 124"/>
                <a:gd name="T13" fmla="*/ 101 h 97"/>
                <a:gd name="T14" fmla="*/ 9 w 124"/>
                <a:gd name="T15" fmla="*/ 104 h 97"/>
                <a:gd name="T16" fmla="*/ 10 w 124"/>
                <a:gd name="T17" fmla="*/ 105 h 97"/>
                <a:gd name="T18" fmla="*/ 13 w 124"/>
                <a:gd name="T19" fmla="*/ 109 h 97"/>
                <a:gd name="T20" fmla="*/ 22 w 124"/>
                <a:gd name="T21" fmla="*/ 104 h 97"/>
                <a:gd name="T22" fmla="*/ 32 w 124"/>
                <a:gd name="T23" fmla="*/ 99 h 97"/>
                <a:gd name="T24" fmla="*/ 42 w 124"/>
                <a:gd name="T25" fmla="*/ 94 h 97"/>
                <a:gd name="T26" fmla="*/ 49 w 124"/>
                <a:gd name="T27" fmla="*/ 88 h 97"/>
                <a:gd name="T28" fmla="*/ 58 w 124"/>
                <a:gd name="T29" fmla="*/ 84 h 97"/>
                <a:gd name="T30" fmla="*/ 66 w 124"/>
                <a:gd name="T31" fmla="*/ 78 h 97"/>
                <a:gd name="T32" fmla="*/ 75 w 124"/>
                <a:gd name="T33" fmla="*/ 73 h 97"/>
                <a:gd name="T34" fmla="*/ 84 w 124"/>
                <a:gd name="T35" fmla="*/ 68 h 97"/>
                <a:gd name="T36" fmla="*/ 91 w 124"/>
                <a:gd name="T37" fmla="*/ 62 h 97"/>
                <a:gd name="T38" fmla="*/ 99 w 124"/>
                <a:gd name="T39" fmla="*/ 58 h 97"/>
                <a:gd name="T40" fmla="*/ 109 w 124"/>
                <a:gd name="T41" fmla="*/ 52 h 97"/>
                <a:gd name="T42" fmla="*/ 116 w 124"/>
                <a:gd name="T43" fmla="*/ 45 h 97"/>
                <a:gd name="T44" fmla="*/ 124 w 124"/>
                <a:gd name="T45" fmla="*/ 40 h 97"/>
                <a:gd name="T46" fmla="*/ 134 w 124"/>
                <a:gd name="T47" fmla="*/ 33 h 97"/>
                <a:gd name="T48" fmla="*/ 142 w 124"/>
                <a:gd name="T49" fmla="*/ 26 h 97"/>
                <a:gd name="T50" fmla="*/ 152 w 124"/>
                <a:gd name="T51" fmla="*/ 20 h 97"/>
                <a:gd name="T52" fmla="*/ 153 w 124"/>
                <a:gd name="T53" fmla="*/ 17 h 97"/>
                <a:gd name="T54" fmla="*/ 156 w 124"/>
                <a:gd name="T55" fmla="*/ 14 h 97"/>
                <a:gd name="T56" fmla="*/ 156 w 124"/>
                <a:gd name="T57" fmla="*/ 10 h 97"/>
                <a:gd name="T58" fmla="*/ 153 w 124"/>
                <a:gd name="T59" fmla="*/ 7 h 97"/>
                <a:gd name="T60" fmla="*/ 152 w 124"/>
                <a:gd name="T61" fmla="*/ 6 h 97"/>
                <a:gd name="T62" fmla="*/ 149 w 124"/>
                <a:gd name="T63" fmla="*/ 3 h 97"/>
                <a:gd name="T64" fmla="*/ 148 w 124"/>
                <a:gd name="T65" fmla="*/ 2 h 97"/>
                <a:gd name="T66" fmla="*/ 146 w 124"/>
                <a:gd name="T67" fmla="*/ 0 h 97"/>
                <a:gd name="T68" fmla="*/ 142 w 124"/>
                <a:gd name="T69" fmla="*/ 0 h 97"/>
                <a:gd name="T70" fmla="*/ 138 w 124"/>
                <a:gd name="T71" fmla="*/ 2 h 97"/>
                <a:gd name="T72" fmla="*/ 134 w 124"/>
                <a:gd name="T73" fmla="*/ 6 h 97"/>
                <a:gd name="T74" fmla="*/ 128 w 124"/>
                <a:gd name="T75" fmla="*/ 9 h 97"/>
                <a:gd name="T76" fmla="*/ 120 w 124"/>
                <a:gd name="T77" fmla="*/ 14 h 97"/>
                <a:gd name="T78" fmla="*/ 111 w 124"/>
                <a:gd name="T79" fmla="*/ 20 h 97"/>
                <a:gd name="T80" fmla="*/ 101 w 124"/>
                <a:gd name="T81" fmla="*/ 28 h 97"/>
                <a:gd name="T82" fmla="*/ 90 w 124"/>
                <a:gd name="T83" fmla="*/ 36 h 97"/>
                <a:gd name="T84" fmla="*/ 79 w 124"/>
                <a:gd name="T85" fmla="*/ 43 h 97"/>
                <a:gd name="T86" fmla="*/ 65 w 124"/>
                <a:gd name="T87" fmla="*/ 52 h 97"/>
                <a:gd name="T88" fmla="*/ 53 w 124"/>
                <a:gd name="T89" fmla="*/ 59 h 97"/>
                <a:gd name="T90" fmla="*/ 43 w 124"/>
                <a:gd name="T91" fmla="*/ 68 h 97"/>
                <a:gd name="T92" fmla="*/ 32 w 124"/>
                <a:gd name="T93" fmla="*/ 73 h 97"/>
                <a:gd name="T94" fmla="*/ 22 w 124"/>
                <a:gd name="T95" fmla="*/ 78 h 97"/>
                <a:gd name="T96" fmla="*/ 14 w 124"/>
                <a:gd name="T97" fmla="*/ 84 h 97"/>
                <a:gd name="T98" fmla="*/ 9 w 124"/>
                <a:gd name="T99" fmla="*/ 85 h 9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24"/>
                <a:gd name="T151" fmla="*/ 0 h 97"/>
                <a:gd name="T152" fmla="*/ 124 w 124"/>
                <a:gd name="T153" fmla="*/ 97 h 97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24" h="97">
                  <a:moveTo>
                    <a:pt x="5" y="77"/>
                  </a:moveTo>
                  <a:lnTo>
                    <a:pt x="3" y="77"/>
                  </a:lnTo>
                  <a:lnTo>
                    <a:pt x="2" y="77"/>
                  </a:lnTo>
                  <a:lnTo>
                    <a:pt x="0" y="77"/>
                  </a:lnTo>
                  <a:lnTo>
                    <a:pt x="0" y="78"/>
                  </a:lnTo>
                  <a:lnTo>
                    <a:pt x="0" y="80"/>
                  </a:lnTo>
                  <a:lnTo>
                    <a:pt x="0" y="81"/>
                  </a:lnTo>
                  <a:lnTo>
                    <a:pt x="2" y="81"/>
                  </a:lnTo>
                  <a:lnTo>
                    <a:pt x="2" y="83"/>
                  </a:lnTo>
                  <a:lnTo>
                    <a:pt x="2" y="84"/>
                  </a:lnTo>
                  <a:lnTo>
                    <a:pt x="3" y="86"/>
                  </a:lnTo>
                  <a:lnTo>
                    <a:pt x="3" y="87"/>
                  </a:lnTo>
                  <a:lnTo>
                    <a:pt x="5" y="87"/>
                  </a:lnTo>
                  <a:lnTo>
                    <a:pt x="5" y="89"/>
                  </a:lnTo>
                  <a:lnTo>
                    <a:pt x="7" y="90"/>
                  </a:lnTo>
                  <a:lnTo>
                    <a:pt x="7" y="92"/>
                  </a:lnTo>
                  <a:lnTo>
                    <a:pt x="8" y="92"/>
                  </a:lnTo>
                  <a:lnTo>
                    <a:pt x="8" y="93"/>
                  </a:lnTo>
                  <a:lnTo>
                    <a:pt x="10" y="95"/>
                  </a:lnTo>
                  <a:lnTo>
                    <a:pt x="10" y="96"/>
                  </a:lnTo>
                  <a:lnTo>
                    <a:pt x="14" y="93"/>
                  </a:lnTo>
                  <a:lnTo>
                    <a:pt x="17" y="92"/>
                  </a:lnTo>
                  <a:lnTo>
                    <a:pt x="22" y="89"/>
                  </a:lnTo>
                  <a:lnTo>
                    <a:pt x="25" y="87"/>
                  </a:lnTo>
                  <a:lnTo>
                    <a:pt x="28" y="84"/>
                  </a:lnTo>
                  <a:lnTo>
                    <a:pt x="33" y="83"/>
                  </a:lnTo>
                  <a:lnTo>
                    <a:pt x="36" y="80"/>
                  </a:lnTo>
                  <a:lnTo>
                    <a:pt x="39" y="78"/>
                  </a:lnTo>
                  <a:lnTo>
                    <a:pt x="43" y="77"/>
                  </a:lnTo>
                  <a:lnTo>
                    <a:pt x="46" y="74"/>
                  </a:lnTo>
                  <a:lnTo>
                    <a:pt x="49" y="72"/>
                  </a:lnTo>
                  <a:lnTo>
                    <a:pt x="52" y="69"/>
                  </a:lnTo>
                  <a:lnTo>
                    <a:pt x="56" y="67"/>
                  </a:lnTo>
                  <a:lnTo>
                    <a:pt x="59" y="64"/>
                  </a:lnTo>
                  <a:lnTo>
                    <a:pt x="63" y="63"/>
                  </a:lnTo>
                  <a:lnTo>
                    <a:pt x="66" y="60"/>
                  </a:lnTo>
                  <a:lnTo>
                    <a:pt x="69" y="58"/>
                  </a:lnTo>
                  <a:lnTo>
                    <a:pt x="72" y="55"/>
                  </a:lnTo>
                  <a:lnTo>
                    <a:pt x="75" y="54"/>
                  </a:lnTo>
                  <a:lnTo>
                    <a:pt x="78" y="51"/>
                  </a:lnTo>
                  <a:lnTo>
                    <a:pt x="82" y="48"/>
                  </a:lnTo>
                  <a:lnTo>
                    <a:pt x="86" y="46"/>
                  </a:lnTo>
                  <a:lnTo>
                    <a:pt x="89" y="43"/>
                  </a:lnTo>
                  <a:lnTo>
                    <a:pt x="92" y="40"/>
                  </a:lnTo>
                  <a:lnTo>
                    <a:pt x="95" y="38"/>
                  </a:lnTo>
                  <a:lnTo>
                    <a:pt x="98" y="35"/>
                  </a:lnTo>
                  <a:lnTo>
                    <a:pt x="103" y="32"/>
                  </a:lnTo>
                  <a:lnTo>
                    <a:pt x="106" y="29"/>
                  </a:lnTo>
                  <a:lnTo>
                    <a:pt x="109" y="26"/>
                  </a:lnTo>
                  <a:lnTo>
                    <a:pt x="112" y="23"/>
                  </a:lnTo>
                  <a:lnTo>
                    <a:pt x="117" y="21"/>
                  </a:lnTo>
                  <a:lnTo>
                    <a:pt x="120" y="18"/>
                  </a:lnTo>
                  <a:lnTo>
                    <a:pt x="121" y="17"/>
                  </a:lnTo>
                  <a:lnTo>
                    <a:pt x="121" y="15"/>
                  </a:lnTo>
                  <a:lnTo>
                    <a:pt x="123" y="14"/>
                  </a:lnTo>
                  <a:lnTo>
                    <a:pt x="123" y="12"/>
                  </a:lnTo>
                  <a:lnTo>
                    <a:pt x="123" y="11"/>
                  </a:lnTo>
                  <a:lnTo>
                    <a:pt x="123" y="9"/>
                  </a:lnTo>
                  <a:lnTo>
                    <a:pt x="123" y="8"/>
                  </a:lnTo>
                  <a:lnTo>
                    <a:pt x="121" y="6"/>
                  </a:lnTo>
                  <a:lnTo>
                    <a:pt x="121" y="5"/>
                  </a:lnTo>
                  <a:lnTo>
                    <a:pt x="120" y="5"/>
                  </a:lnTo>
                  <a:lnTo>
                    <a:pt x="120" y="3"/>
                  </a:lnTo>
                  <a:lnTo>
                    <a:pt x="118" y="3"/>
                  </a:lnTo>
                  <a:lnTo>
                    <a:pt x="118" y="2"/>
                  </a:lnTo>
                  <a:lnTo>
                    <a:pt x="117" y="2"/>
                  </a:lnTo>
                  <a:lnTo>
                    <a:pt x="115" y="2"/>
                  </a:lnTo>
                  <a:lnTo>
                    <a:pt x="115" y="0"/>
                  </a:lnTo>
                  <a:lnTo>
                    <a:pt x="114" y="0"/>
                  </a:lnTo>
                  <a:lnTo>
                    <a:pt x="112" y="0"/>
                  </a:lnTo>
                  <a:lnTo>
                    <a:pt x="111" y="0"/>
                  </a:lnTo>
                  <a:lnTo>
                    <a:pt x="109" y="2"/>
                  </a:lnTo>
                  <a:lnTo>
                    <a:pt x="108" y="3"/>
                  </a:lnTo>
                  <a:lnTo>
                    <a:pt x="106" y="5"/>
                  </a:lnTo>
                  <a:lnTo>
                    <a:pt x="103" y="6"/>
                  </a:lnTo>
                  <a:lnTo>
                    <a:pt x="101" y="8"/>
                  </a:lnTo>
                  <a:lnTo>
                    <a:pt x="98" y="11"/>
                  </a:lnTo>
                  <a:lnTo>
                    <a:pt x="95" y="12"/>
                  </a:lnTo>
                  <a:lnTo>
                    <a:pt x="91" y="15"/>
                  </a:lnTo>
                  <a:lnTo>
                    <a:pt x="88" y="18"/>
                  </a:lnTo>
                  <a:lnTo>
                    <a:pt x="83" y="21"/>
                  </a:lnTo>
                  <a:lnTo>
                    <a:pt x="80" y="25"/>
                  </a:lnTo>
                  <a:lnTo>
                    <a:pt x="75" y="28"/>
                  </a:lnTo>
                  <a:lnTo>
                    <a:pt x="71" y="32"/>
                  </a:lnTo>
                  <a:lnTo>
                    <a:pt x="66" y="35"/>
                  </a:lnTo>
                  <a:lnTo>
                    <a:pt x="62" y="38"/>
                  </a:lnTo>
                  <a:lnTo>
                    <a:pt x="57" y="43"/>
                  </a:lnTo>
                  <a:lnTo>
                    <a:pt x="51" y="46"/>
                  </a:lnTo>
                  <a:lnTo>
                    <a:pt x="46" y="49"/>
                  </a:lnTo>
                  <a:lnTo>
                    <a:pt x="42" y="52"/>
                  </a:lnTo>
                  <a:lnTo>
                    <a:pt x="37" y="55"/>
                  </a:lnTo>
                  <a:lnTo>
                    <a:pt x="34" y="60"/>
                  </a:lnTo>
                  <a:lnTo>
                    <a:pt x="29" y="61"/>
                  </a:lnTo>
                  <a:lnTo>
                    <a:pt x="25" y="64"/>
                  </a:lnTo>
                  <a:lnTo>
                    <a:pt x="22" y="67"/>
                  </a:lnTo>
                  <a:lnTo>
                    <a:pt x="17" y="69"/>
                  </a:lnTo>
                  <a:lnTo>
                    <a:pt x="14" y="72"/>
                  </a:lnTo>
                  <a:lnTo>
                    <a:pt x="11" y="74"/>
                  </a:lnTo>
                  <a:lnTo>
                    <a:pt x="10" y="75"/>
                  </a:lnTo>
                  <a:lnTo>
                    <a:pt x="7" y="75"/>
                  </a:lnTo>
                  <a:lnTo>
                    <a:pt x="5" y="77"/>
                  </a:lnTo>
                </a:path>
              </a:pathLst>
            </a:custGeom>
            <a:solidFill>
              <a:srgbClr val="B2B2B2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18" name="Freeform 35"/>
            <p:cNvSpPr>
              <a:spLocks/>
            </p:cNvSpPr>
            <p:nvPr/>
          </p:nvSpPr>
          <p:spPr bwMode="auto">
            <a:xfrm>
              <a:off x="4719" y="3212"/>
              <a:ext cx="157" cy="110"/>
            </a:xfrm>
            <a:custGeom>
              <a:avLst/>
              <a:gdLst>
                <a:gd name="T0" fmla="*/ 4 w 124"/>
                <a:gd name="T1" fmla="*/ 87 h 97"/>
                <a:gd name="T2" fmla="*/ 0 w 124"/>
                <a:gd name="T3" fmla="*/ 87 h 97"/>
                <a:gd name="T4" fmla="*/ 0 w 124"/>
                <a:gd name="T5" fmla="*/ 91 h 97"/>
                <a:gd name="T6" fmla="*/ 3 w 124"/>
                <a:gd name="T7" fmla="*/ 92 h 97"/>
                <a:gd name="T8" fmla="*/ 3 w 124"/>
                <a:gd name="T9" fmla="*/ 95 h 97"/>
                <a:gd name="T10" fmla="*/ 4 w 124"/>
                <a:gd name="T11" fmla="*/ 99 h 97"/>
                <a:gd name="T12" fmla="*/ 6 w 124"/>
                <a:gd name="T13" fmla="*/ 101 h 97"/>
                <a:gd name="T14" fmla="*/ 9 w 124"/>
                <a:gd name="T15" fmla="*/ 104 h 97"/>
                <a:gd name="T16" fmla="*/ 10 w 124"/>
                <a:gd name="T17" fmla="*/ 105 h 97"/>
                <a:gd name="T18" fmla="*/ 13 w 124"/>
                <a:gd name="T19" fmla="*/ 109 h 97"/>
                <a:gd name="T20" fmla="*/ 22 w 124"/>
                <a:gd name="T21" fmla="*/ 104 h 97"/>
                <a:gd name="T22" fmla="*/ 32 w 124"/>
                <a:gd name="T23" fmla="*/ 99 h 97"/>
                <a:gd name="T24" fmla="*/ 42 w 124"/>
                <a:gd name="T25" fmla="*/ 94 h 97"/>
                <a:gd name="T26" fmla="*/ 49 w 124"/>
                <a:gd name="T27" fmla="*/ 88 h 97"/>
                <a:gd name="T28" fmla="*/ 58 w 124"/>
                <a:gd name="T29" fmla="*/ 84 h 97"/>
                <a:gd name="T30" fmla="*/ 66 w 124"/>
                <a:gd name="T31" fmla="*/ 78 h 97"/>
                <a:gd name="T32" fmla="*/ 75 w 124"/>
                <a:gd name="T33" fmla="*/ 73 h 97"/>
                <a:gd name="T34" fmla="*/ 84 w 124"/>
                <a:gd name="T35" fmla="*/ 68 h 97"/>
                <a:gd name="T36" fmla="*/ 91 w 124"/>
                <a:gd name="T37" fmla="*/ 62 h 97"/>
                <a:gd name="T38" fmla="*/ 99 w 124"/>
                <a:gd name="T39" fmla="*/ 58 h 97"/>
                <a:gd name="T40" fmla="*/ 109 w 124"/>
                <a:gd name="T41" fmla="*/ 52 h 97"/>
                <a:gd name="T42" fmla="*/ 116 w 124"/>
                <a:gd name="T43" fmla="*/ 45 h 97"/>
                <a:gd name="T44" fmla="*/ 124 w 124"/>
                <a:gd name="T45" fmla="*/ 40 h 97"/>
                <a:gd name="T46" fmla="*/ 134 w 124"/>
                <a:gd name="T47" fmla="*/ 33 h 97"/>
                <a:gd name="T48" fmla="*/ 142 w 124"/>
                <a:gd name="T49" fmla="*/ 26 h 97"/>
                <a:gd name="T50" fmla="*/ 152 w 124"/>
                <a:gd name="T51" fmla="*/ 20 h 97"/>
                <a:gd name="T52" fmla="*/ 153 w 124"/>
                <a:gd name="T53" fmla="*/ 17 h 97"/>
                <a:gd name="T54" fmla="*/ 156 w 124"/>
                <a:gd name="T55" fmla="*/ 14 h 97"/>
                <a:gd name="T56" fmla="*/ 156 w 124"/>
                <a:gd name="T57" fmla="*/ 10 h 97"/>
                <a:gd name="T58" fmla="*/ 153 w 124"/>
                <a:gd name="T59" fmla="*/ 7 h 97"/>
                <a:gd name="T60" fmla="*/ 152 w 124"/>
                <a:gd name="T61" fmla="*/ 6 h 97"/>
                <a:gd name="T62" fmla="*/ 149 w 124"/>
                <a:gd name="T63" fmla="*/ 3 h 97"/>
                <a:gd name="T64" fmla="*/ 148 w 124"/>
                <a:gd name="T65" fmla="*/ 2 h 97"/>
                <a:gd name="T66" fmla="*/ 146 w 124"/>
                <a:gd name="T67" fmla="*/ 0 h 97"/>
                <a:gd name="T68" fmla="*/ 142 w 124"/>
                <a:gd name="T69" fmla="*/ 0 h 97"/>
                <a:gd name="T70" fmla="*/ 138 w 124"/>
                <a:gd name="T71" fmla="*/ 2 h 97"/>
                <a:gd name="T72" fmla="*/ 134 w 124"/>
                <a:gd name="T73" fmla="*/ 6 h 97"/>
                <a:gd name="T74" fmla="*/ 128 w 124"/>
                <a:gd name="T75" fmla="*/ 9 h 97"/>
                <a:gd name="T76" fmla="*/ 120 w 124"/>
                <a:gd name="T77" fmla="*/ 14 h 97"/>
                <a:gd name="T78" fmla="*/ 111 w 124"/>
                <a:gd name="T79" fmla="*/ 20 h 97"/>
                <a:gd name="T80" fmla="*/ 101 w 124"/>
                <a:gd name="T81" fmla="*/ 28 h 97"/>
                <a:gd name="T82" fmla="*/ 90 w 124"/>
                <a:gd name="T83" fmla="*/ 36 h 97"/>
                <a:gd name="T84" fmla="*/ 79 w 124"/>
                <a:gd name="T85" fmla="*/ 43 h 97"/>
                <a:gd name="T86" fmla="*/ 65 w 124"/>
                <a:gd name="T87" fmla="*/ 52 h 97"/>
                <a:gd name="T88" fmla="*/ 53 w 124"/>
                <a:gd name="T89" fmla="*/ 59 h 97"/>
                <a:gd name="T90" fmla="*/ 43 w 124"/>
                <a:gd name="T91" fmla="*/ 68 h 97"/>
                <a:gd name="T92" fmla="*/ 32 w 124"/>
                <a:gd name="T93" fmla="*/ 73 h 97"/>
                <a:gd name="T94" fmla="*/ 22 w 124"/>
                <a:gd name="T95" fmla="*/ 78 h 97"/>
                <a:gd name="T96" fmla="*/ 14 w 124"/>
                <a:gd name="T97" fmla="*/ 84 h 97"/>
                <a:gd name="T98" fmla="*/ 9 w 124"/>
                <a:gd name="T99" fmla="*/ 85 h 9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24"/>
                <a:gd name="T151" fmla="*/ 0 h 97"/>
                <a:gd name="T152" fmla="*/ 124 w 124"/>
                <a:gd name="T153" fmla="*/ 97 h 97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24" h="97">
                  <a:moveTo>
                    <a:pt x="5" y="77"/>
                  </a:moveTo>
                  <a:lnTo>
                    <a:pt x="3" y="77"/>
                  </a:lnTo>
                  <a:lnTo>
                    <a:pt x="2" y="77"/>
                  </a:lnTo>
                  <a:lnTo>
                    <a:pt x="0" y="77"/>
                  </a:lnTo>
                  <a:lnTo>
                    <a:pt x="0" y="78"/>
                  </a:lnTo>
                  <a:lnTo>
                    <a:pt x="0" y="80"/>
                  </a:lnTo>
                  <a:lnTo>
                    <a:pt x="0" y="81"/>
                  </a:lnTo>
                  <a:lnTo>
                    <a:pt x="2" y="81"/>
                  </a:lnTo>
                  <a:lnTo>
                    <a:pt x="2" y="83"/>
                  </a:lnTo>
                  <a:lnTo>
                    <a:pt x="2" y="84"/>
                  </a:lnTo>
                  <a:lnTo>
                    <a:pt x="3" y="86"/>
                  </a:lnTo>
                  <a:lnTo>
                    <a:pt x="3" y="87"/>
                  </a:lnTo>
                  <a:lnTo>
                    <a:pt x="5" y="87"/>
                  </a:lnTo>
                  <a:lnTo>
                    <a:pt x="5" y="89"/>
                  </a:lnTo>
                  <a:lnTo>
                    <a:pt x="7" y="90"/>
                  </a:lnTo>
                  <a:lnTo>
                    <a:pt x="7" y="92"/>
                  </a:lnTo>
                  <a:lnTo>
                    <a:pt x="8" y="92"/>
                  </a:lnTo>
                  <a:lnTo>
                    <a:pt x="8" y="93"/>
                  </a:lnTo>
                  <a:lnTo>
                    <a:pt x="10" y="95"/>
                  </a:lnTo>
                  <a:lnTo>
                    <a:pt x="10" y="96"/>
                  </a:lnTo>
                  <a:lnTo>
                    <a:pt x="14" y="93"/>
                  </a:lnTo>
                  <a:lnTo>
                    <a:pt x="17" y="92"/>
                  </a:lnTo>
                  <a:lnTo>
                    <a:pt x="22" y="89"/>
                  </a:lnTo>
                  <a:lnTo>
                    <a:pt x="25" y="87"/>
                  </a:lnTo>
                  <a:lnTo>
                    <a:pt x="28" y="84"/>
                  </a:lnTo>
                  <a:lnTo>
                    <a:pt x="33" y="83"/>
                  </a:lnTo>
                  <a:lnTo>
                    <a:pt x="36" y="80"/>
                  </a:lnTo>
                  <a:lnTo>
                    <a:pt x="39" y="78"/>
                  </a:lnTo>
                  <a:lnTo>
                    <a:pt x="43" y="77"/>
                  </a:lnTo>
                  <a:lnTo>
                    <a:pt x="46" y="74"/>
                  </a:lnTo>
                  <a:lnTo>
                    <a:pt x="49" y="72"/>
                  </a:lnTo>
                  <a:lnTo>
                    <a:pt x="52" y="69"/>
                  </a:lnTo>
                  <a:lnTo>
                    <a:pt x="56" y="67"/>
                  </a:lnTo>
                  <a:lnTo>
                    <a:pt x="59" y="64"/>
                  </a:lnTo>
                  <a:lnTo>
                    <a:pt x="63" y="63"/>
                  </a:lnTo>
                  <a:lnTo>
                    <a:pt x="66" y="60"/>
                  </a:lnTo>
                  <a:lnTo>
                    <a:pt x="69" y="58"/>
                  </a:lnTo>
                  <a:lnTo>
                    <a:pt x="72" y="55"/>
                  </a:lnTo>
                  <a:lnTo>
                    <a:pt x="75" y="54"/>
                  </a:lnTo>
                  <a:lnTo>
                    <a:pt x="78" y="51"/>
                  </a:lnTo>
                  <a:lnTo>
                    <a:pt x="82" y="48"/>
                  </a:lnTo>
                  <a:lnTo>
                    <a:pt x="86" y="46"/>
                  </a:lnTo>
                  <a:lnTo>
                    <a:pt x="89" y="43"/>
                  </a:lnTo>
                  <a:lnTo>
                    <a:pt x="92" y="40"/>
                  </a:lnTo>
                  <a:lnTo>
                    <a:pt x="95" y="38"/>
                  </a:lnTo>
                  <a:lnTo>
                    <a:pt x="98" y="35"/>
                  </a:lnTo>
                  <a:lnTo>
                    <a:pt x="103" y="32"/>
                  </a:lnTo>
                  <a:lnTo>
                    <a:pt x="106" y="29"/>
                  </a:lnTo>
                  <a:lnTo>
                    <a:pt x="109" y="26"/>
                  </a:lnTo>
                  <a:lnTo>
                    <a:pt x="112" y="23"/>
                  </a:lnTo>
                  <a:lnTo>
                    <a:pt x="117" y="21"/>
                  </a:lnTo>
                  <a:lnTo>
                    <a:pt x="120" y="18"/>
                  </a:lnTo>
                  <a:lnTo>
                    <a:pt x="121" y="17"/>
                  </a:lnTo>
                  <a:lnTo>
                    <a:pt x="121" y="15"/>
                  </a:lnTo>
                  <a:lnTo>
                    <a:pt x="123" y="14"/>
                  </a:lnTo>
                  <a:lnTo>
                    <a:pt x="123" y="12"/>
                  </a:lnTo>
                  <a:lnTo>
                    <a:pt x="123" y="11"/>
                  </a:lnTo>
                  <a:lnTo>
                    <a:pt x="123" y="9"/>
                  </a:lnTo>
                  <a:lnTo>
                    <a:pt x="123" y="8"/>
                  </a:lnTo>
                  <a:lnTo>
                    <a:pt x="121" y="6"/>
                  </a:lnTo>
                  <a:lnTo>
                    <a:pt x="121" y="5"/>
                  </a:lnTo>
                  <a:lnTo>
                    <a:pt x="120" y="5"/>
                  </a:lnTo>
                  <a:lnTo>
                    <a:pt x="120" y="3"/>
                  </a:lnTo>
                  <a:lnTo>
                    <a:pt x="118" y="3"/>
                  </a:lnTo>
                  <a:lnTo>
                    <a:pt x="118" y="2"/>
                  </a:lnTo>
                  <a:lnTo>
                    <a:pt x="117" y="2"/>
                  </a:lnTo>
                  <a:lnTo>
                    <a:pt x="115" y="2"/>
                  </a:lnTo>
                  <a:lnTo>
                    <a:pt x="115" y="0"/>
                  </a:lnTo>
                  <a:lnTo>
                    <a:pt x="114" y="0"/>
                  </a:lnTo>
                  <a:lnTo>
                    <a:pt x="112" y="0"/>
                  </a:lnTo>
                  <a:lnTo>
                    <a:pt x="111" y="0"/>
                  </a:lnTo>
                  <a:lnTo>
                    <a:pt x="109" y="2"/>
                  </a:lnTo>
                  <a:lnTo>
                    <a:pt x="108" y="3"/>
                  </a:lnTo>
                  <a:lnTo>
                    <a:pt x="106" y="5"/>
                  </a:lnTo>
                  <a:lnTo>
                    <a:pt x="103" y="6"/>
                  </a:lnTo>
                  <a:lnTo>
                    <a:pt x="101" y="8"/>
                  </a:lnTo>
                  <a:lnTo>
                    <a:pt x="98" y="11"/>
                  </a:lnTo>
                  <a:lnTo>
                    <a:pt x="95" y="12"/>
                  </a:lnTo>
                  <a:lnTo>
                    <a:pt x="91" y="15"/>
                  </a:lnTo>
                  <a:lnTo>
                    <a:pt x="88" y="18"/>
                  </a:lnTo>
                  <a:lnTo>
                    <a:pt x="83" y="21"/>
                  </a:lnTo>
                  <a:lnTo>
                    <a:pt x="80" y="25"/>
                  </a:lnTo>
                  <a:lnTo>
                    <a:pt x="75" y="28"/>
                  </a:lnTo>
                  <a:lnTo>
                    <a:pt x="71" y="32"/>
                  </a:lnTo>
                  <a:lnTo>
                    <a:pt x="66" y="35"/>
                  </a:lnTo>
                  <a:lnTo>
                    <a:pt x="62" y="38"/>
                  </a:lnTo>
                  <a:lnTo>
                    <a:pt x="57" y="43"/>
                  </a:lnTo>
                  <a:lnTo>
                    <a:pt x="51" y="46"/>
                  </a:lnTo>
                  <a:lnTo>
                    <a:pt x="46" y="49"/>
                  </a:lnTo>
                  <a:lnTo>
                    <a:pt x="42" y="52"/>
                  </a:lnTo>
                  <a:lnTo>
                    <a:pt x="37" y="55"/>
                  </a:lnTo>
                  <a:lnTo>
                    <a:pt x="34" y="60"/>
                  </a:lnTo>
                  <a:lnTo>
                    <a:pt x="29" y="61"/>
                  </a:lnTo>
                  <a:lnTo>
                    <a:pt x="25" y="64"/>
                  </a:lnTo>
                  <a:lnTo>
                    <a:pt x="22" y="67"/>
                  </a:lnTo>
                  <a:lnTo>
                    <a:pt x="17" y="69"/>
                  </a:lnTo>
                  <a:lnTo>
                    <a:pt x="14" y="72"/>
                  </a:lnTo>
                  <a:lnTo>
                    <a:pt x="11" y="74"/>
                  </a:lnTo>
                  <a:lnTo>
                    <a:pt x="10" y="75"/>
                  </a:lnTo>
                  <a:lnTo>
                    <a:pt x="7" y="75"/>
                  </a:lnTo>
                  <a:lnTo>
                    <a:pt x="5" y="77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19" name="Freeform 36"/>
            <p:cNvSpPr>
              <a:spLocks/>
            </p:cNvSpPr>
            <p:nvPr/>
          </p:nvSpPr>
          <p:spPr bwMode="auto">
            <a:xfrm>
              <a:off x="4660" y="3298"/>
              <a:ext cx="85" cy="68"/>
            </a:xfrm>
            <a:custGeom>
              <a:avLst/>
              <a:gdLst>
                <a:gd name="T0" fmla="*/ 1 w 67"/>
                <a:gd name="T1" fmla="*/ 62 h 60"/>
                <a:gd name="T2" fmla="*/ 30 w 67"/>
                <a:gd name="T3" fmla="*/ 67 h 60"/>
                <a:gd name="T4" fmla="*/ 84 w 67"/>
                <a:gd name="T5" fmla="*/ 33 h 60"/>
                <a:gd name="T6" fmla="*/ 84 w 67"/>
                <a:gd name="T7" fmla="*/ 27 h 60"/>
                <a:gd name="T8" fmla="*/ 80 w 67"/>
                <a:gd name="T9" fmla="*/ 11 h 60"/>
                <a:gd name="T10" fmla="*/ 77 w 67"/>
                <a:gd name="T11" fmla="*/ 7 h 60"/>
                <a:gd name="T12" fmla="*/ 74 w 67"/>
                <a:gd name="T13" fmla="*/ 1 h 60"/>
                <a:gd name="T14" fmla="*/ 63 w 67"/>
                <a:gd name="T15" fmla="*/ 0 h 60"/>
                <a:gd name="T16" fmla="*/ 55 w 67"/>
                <a:gd name="T17" fmla="*/ 0 h 60"/>
                <a:gd name="T18" fmla="*/ 51 w 67"/>
                <a:gd name="T19" fmla="*/ 1 h 60"/>
                <a:gd name="T20" fmla="*/ 15 w 67"/>
                <a:gd name="T21" fmla="*/ 20 h 60"/>
                <a:gd name="T22" fmla="*/ 11 w 67"/>
                <a:gd name="T23" fmla="*/ 22 h 60"/>
                <a:gd name="T24" fmla="*/ 8 w 67"/>
                <a:gd name="T25" fmla="*/ 26 h 60"/>
                <a:gd name="T26" fmla="*/ 4 w 67"/>
                <a:gd name="T27" fmla="*/ 29 h 60"/>
                <a:gd name="T28" fmla="*/ 1 w 67"/>
                <a:gd name="T29" fmla="*/ 36 h 60"/>
                <a:gd name="T30" fmla="*/ 0 w 67"/>
                <a:gd name="T31" fmla="*/ 48 h 60"/>
                <a:gd name="T32" fmla="*/ 1 w 67"/>
                <a:gd name="T33" fmla="*/ 59 h 60"/>
                <a:gd name="T34" fmla="*/ 1 w 67"/>
                <a:gd name="T35" fmla="*/ 60 h 60"/>
                <a:gd name="T36" fmla="*/ 1 w 67"/>
                <a:gd name="T37" fmla="*/ 62 h 6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7"/>
                <a:gd name="T58" fmla="*/ 0 h 60"/>
                <a:gd name="T59" fmla="*/ 67 w 67"/>
                <a:gd name="T60" fmla="*/ 60 h 6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7" h="60">
                  <a:moveTo>
                    <a:pt x="1" y="55"/>
                  </a:moveTo>
                  <a:lnTo>
                    <a:pt x="24" y="59"/>
                  </a:lnTo>
                  <a:lnTo>
                    <a:pt x="66" y="29"/>
                  </a:lnTo>
                  <a:lnTo>
                    <a:pt x="66" y="24"/>
                  </a:lnTo>
                  <a:lnTo>
                    <a:pt x="63" y="10"/>
                  </a:lnTo>
                  <a:lnTo>
                    <a:pt x="61" y="6"/>
                  </a:lnTo>
                  <a:lnTo>
                    <a:pt x="58" y="1"/>
                  </a:lnTo>
                  <a:lnTo>
                    <a:pt x="50" y="0"/>
                  </a:lnTo>
                  <a:lnTo>
                    <a:pt x="43" y="0"/>
                  </a:lnTo>
                  <a:lnTo>
                    <a:pt x="40" y="1"/>
                  </a:lnTo>
                  <a:lnTo>
                    <a:pt x="12" y="18"/>
                  </a:lnTo>
                  <a:lnTo>
                    <a:pt x="9" y="19"/>
                  </a:lnTo>
                  <a:lnTo>
                    <a:pt x="6" y="23"/>
                  </a:lnTo>
                  <a:lnTo>
                    <a:pt x="3" y="26"/>
                  </a:lnTo>
                  <a:lnTo>
                    <a:pt x="1" y="32"/>
                  </a:lnTo>
                  <a:lnTo>
                    <a:pt x="0" y="42"/>
                  </a:lnTo>
                  <a:lnTo>
                    <a:pt x="1" y="52"/>
                  </a:lnTo>
                  <a:lnTo>
                    <a:pt x="1" y="53"/>
                  </a:lnTo>
                  <a:lnTo>
                    <a:pt x="1" y="55"/>
                  </a:lnTo>
                </a:path>
              </a:pathLst>
            </a:custGeom>
            <a:solidFill>
              <a:srgbClr val="B2B2B2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0" name="Freeform 37"/>
            <p:cNvSpPr>
              <a:spLocks/>
            </p:cNvSpPr>
            <p:nvPr/>
          </p:nvSpPr>
          <p:spPr bwMode="auto">
            <a:xfrm>
              <a:off x="4660" y="3298"/>
              <a:ext cx="85" cy="68"/>
            </a:xfrm>
            <a:custGeom>
              <a:avLst/>
              <a:gdLst>
                <a:gd name="T0" fmla="*/ 1 w 67"/>
                <a:gd name="T1" fmla="*/ 62 h 60"/>
                <a:gd name="T2" fmla="*/ 30 w 67"/>
                <a:gd name="T3" fmla="*/ 67 h 60"/>
                <a:gd name="T4" fmla="*/ 84 w 67"/>
                <a:gd name="T5" fmla="*/ 33 h 60"/>
                <a:gd name="T6" fmla="*/ 84 w 67"/>
                <a:gd name="T7" fmla="*/ 27 h 60"/>
                <a:gd name="T8" fmla="*/ 80 w 67"/>
                <a:gd name="T9" fmla="*/ 11 h 60"/>
                <a:gd name="T10" fmla="*/ 77 w 67"/>
                <a:gd name="T11" fmla="*/ 7 h 60"/>
                <a:gd name="T12" fmla="*/ 74 w 67"/>
                <a:gd name="T13" fmla="*/ 1 h 60"/>
                <a:gd name="T14" fmla="*/ 63 w 67"/>
                <a:gd name="T15" fmla="*/ 0 h 60"/>
                <a:gd name="T16" fmla="*/ 55 w 67"/>
                <a:gd name="T17" fmla="*/ 0 h 60"/>
                <a:gd name="T18" fmla="*/ 51 w 67"/>
                <a:gd name="T19" fmla="*/ 1 h 60"/>
                <a:gd name="T20" fmla="*/ 15 w 67"/>
                <a:gd name="T21" fmla="*/ 20 h 60"/>
                <a:gd name="T22" fmla="*/ 11 w 67"/>
                <a:gd name="T23" fmla="*/ 22 h 60"/>
                <a:gd name="T24" fmla="*/ 8 w 67"/>
                <a:gd name="T25" fmla="*/ 26 h 60"/>
                <a:gd name="T26" fmla="*/ 4 w 67"/>
                <a:gd name="T27" fmla="*/ 29 h 60"/>
                <a:gd name="T28" fmla="*/ 1 w 67"/>
                <a:gd name="T29" fmla="*/ 36 h 60"/>
                <a:gd name="T30" fmla="*/ 0 w 67"/>
                <a:gd name="T31" fmla="*/ 48 h 60"/>
                <a:gd name="T32" fmla="*/ 1 w 67"/>
                <a:gd name="T33" fmla="*/ 59 h 60"/>
                <a:gd name="T34" fmla="*/ 1 w 67"/>
                <a:gd name="T35" fmla="*/ 60 h 60"/>
                <a:gd name="T36" fmla="*/ 1 w 67"/>
                <a:gd name="T37" fmla="*/ 62 h 6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7"/>
                <a:gd name="T58" fmla="*/ 0 h 60"/>
                <a:gd name="T59" fmla="*/ 67 w 67"/>
                <a:gd name="T60" fmla="*/ 60 h 6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7" h="60">
                  <a:moveTo>
                    <a:pt x="1" y="55"/>
                  </a:moveTo>
                  <a:lnTo>
                    <a:pt x="24" y="59"/>
                  </a:lnTo>
                  <a:lnTo>
                    <a:pt x="66" y="29"/>
                  </a:lnTo>
                  <a:lnTo>
                    <a:pt x="66" y="24"/>
                  </a:lnTo>
                  <a:lnTo>
                    <a:pt x="63" y="10"/>
                  </a:lnTo>
                  <a:lnTo>
                    <a:pt x="61" y="6"/>
                  </a:lnTo>
                  <a:lnTo>
                    <a:pt x="58" y="1"/>
                  </a:lnTo>
                  <a:lnTo>
                    <a:pt x="50" y="0"/>
                  </a:lnTo>
                  <a:lnTo>
                    <a:pt x="43" y="0"/>
                  </a:lnTo>
                  <a:lnTo>
                    <a:pt x="40" y="1"/>
                  </a:lnTo>
                  <a:lnTo>
                    <a:pt x="12" y="18"/>
                  </a:lnTo>
                  <a:lnTo>
                    <a:pt x="9" y="19"/>
                  </a:lnTo>
                  <a:lnTo>
                    <a:pt x="6" y="23"/>
                  </a:lnTo>
                  <a:lnTo>
                    <a:pt x="3" y="26"/>
                  </a:lnTo>
                  <a:lnTo>
                    <a:pt x="1" y="32"/>
                  </a:lnTo>
                  <a:lnTo>
                    <a:pt x="0" y="42"/>
                  </a:lnTo>
                  <a:lnTo>
                    <a:pt x="1" y="52"/>
                  </a:lnTo>
                  <a:lnTo>
                    <a:pt x="1" y="53"/>
                  </a:lnTo>
                  <a:lnTo>
                    <a:pt x="1" y="55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1" name="Freeform 38"/>
            <p:cNvSpPr>
              <a:spLocks/>
            </p:cNvSpPr>
            <p:nvPr/>
          </p:nvSpPr>
          <p:spPr bwMode="auto">
            <a:xfrm>
              <a:off x="4672" y="3319"/>
              <a:ext cx="21" cy="47"/>
            </a:xfrm>
            <a:custGeom>
              <a:avLst/>
              <a:gdLst>
                <a:gd name="T0" fmla="*/ 0 w 17"/>
                <a:gd name="T1" fmla="*/ 1 h 42"/>
                <a:gd name="T2" fmla="*/ 2 w 17"/>
                <a:gd name="T3" fmla="*/ 1 h 42"/>
                <a:gd name="T4" fmla="*/ 4 w 17"/>
                <a:gd name="T5" fmla="*/ 0 h 42"/>
                <a:gd name="T6" fmla="*/ 6 w 17"/>
                <a:gd name="T7" fmla="*/ 0 h 42"/>
                <a:gd name="T8" fmla="*/ 7 w 17"/>
                <a:gd name="T9" fmla="*/ 0 h 42"/>
                <a:gd name="T10" fmla="*/ 10 w 17"/>
                <a:gd name="T11" fmla="*/ 0 h 42"/>
                <a:gd name="T12" fmla="*/ 11 w 17"/>
                <a:gd name="T13" fmla="*/ 1 h 42"/>
                <a:gd name="T14" fmla="*/ 14 w 17"/>
                <a:gd name="T15" fmla="*/ 1 h 42"/>
                <a:gd name="T16" fmla="*/ 14 w 17"/>
                <a:gd name="T17" fmla="*/ 3 h 42"/>
                <a:gd name="T18" fmla="*/ 15 w 17"/>
                <a:gd name="T19" fmla="*/ 6 h 42"/>
                <a:gd name="T20" fmla="*/ 15 w 17"/>
                <a:gd name="T21" fmla="*/ 7 h 42"/>
                <a:gd name="T22" fmla="*/ 17 w 17"/>
                <a:gd name="T23" fmla="*/ 9 h 42"/>
                <a:gd name="T24" fmla="*/ 17 w 17"/>
                <a:gd name="T25" fmla="*/ 10 h 42"/>
                <a:gd name="T26" fmla="*/ 17 w 17"/>
                <a:gd name="T27" fmla="*/ 13 h 42"/>
                <a:gd name="T28" fmla="*/ 20 w 17"/>
                <a:gd name="T29" fmla="*/ 16 h 42"/>
                <a:gd name="T30" fmla="*/ 20 w 17"/>
                <a:gd name="T31" fmla="*/ 17 h 42"/>
                <a:gd name="T32" fmla="*/ 20 w 17"/>
                <a:gd name="T33" fmla="*/ 20 h 42"/>
                <a:gd name="T34" fmla="*/ 20 w 17"/>
                <a:gd name="T35" fmla="*/ 22 h 42"/>
                <a:gd name="T36" fmla="*/ 20 w 17"/>
                <a:gd name="T37" fmla="*/ 26 h 42"/>
                <a:gd name="T38" fmla="*/ 20 w 17"/>
                <a:gd name="T39" fmla="*/ 27 h 42"/>
                <a:gd name="T40" fmla="*/ 20 w 17"/>
                <a:gd name="T41" fmla="*/ 31 h 42"/>
                <a:gd name="T42" fmla="*/ 20 w 17"/>
                <a:gd name="T43" fmla="*/ 32 h 42"/>
                <a:gd name="T44" fmla="*/ 20 w 17"/>
                <a:gd name="T45" fmla="*/ 35 h 42"/>
                <a:gd name="T46" fmla="*/ 20 w 17"/>
                <a:gd name="T47" fmla="*/ 36 h 42"/>
                <a:gd name="T48" fmla="*/ 20 w 17"/>
                <a:gd name="T49" fmla="*/ 39 h 42"/>
                <a:gd name="T50" fmla="*/ 20 w 17"/>
                <a:gd name="T51" fmla="*/ 41 h 42"/>
                <a:gd name="T52" fmla="*/ 20 w 17"/>
                <a:gd name="T53" fmla="*/ 43 h 42"/>
                <a:gd name="T54" fmla="*/ 20 w 17"/>
                <a:gd name="T55" fmla="*/ 45 h 42"/>
                <a:gd name="T56" fmla="*/ 20 w 17"/>
                <a:gd name="T57" fmla="*/ 46 h 4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7"/>
                <a:gd name="T88" fmla="*/ 0 h 42"/>
                <a:gd name="T89" fmla="*/ 17 w 17"/>
                <a:gd name="T90" fmla="*/ 42 h 4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7" h="42">
                  <a:moveTo>
                    <a:pt x="0" y="1"/>
                  </a:moveTo>
                  <a:lnTo>
                    <a:pt x="2" y="1"/>
                  </a:lnTo>
                  <a:lnTo>
                    <a:pt x="3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1"/>
                  </a:lnTo>
                  <a:lnTo>
                    <a:pt x="11" y="1"/>
                  </a:lnTo>
                  <a:lnTo>
                    <a:pt x="11" y="3"/>
                  </a:lnTo>
                  <a:lnTo>
                    <a:pt x="12" y="5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9"/>
                  </a:lnTo>
                  <a:lnTo>
                    <a:pt x="14" y="12"/>
                  </a:lnTo>
                  <a:lnTo>
                    <a:pt x="16" y="14"/>
                  </a:lnTo>
                  <a:lnTo>
                    <a:pt x="16" y="15"/>
                  </a:lnTo>
                  <a:lnTo>
                    <a:pt x="16" y="18"/>
                  </a:lnTo>
                  <a:lnTo>
                    <a:pt x="16" y="20"/>
                  </a:lnTo>
                  <a:lnTo>
                    <a:pt x="16" y="23"/>
                  </a:lnTo>
                  <a:lnTo>
                    <a:pt x="16" y="24"/>
                  </a:lnTo>
                  <a:lnTo>
                    <a:pt x="16" y="28"/>
                  </a:lnTo>
                  <a:lnTo>
                    <a:pt x="16" y="29"/>
                  </a:lnTo>
                  <a:lnTo>
                    <a:pt x="16" y="31"/>
                  </a:lnTo>
                  <a:lnTo>
                    <a:pt x="16" y="32"/>
                  </a:lnTo>
                  <a:lnTo>
                    <a:pt x="16" y="35"/>
                  </a:lnTo>
                  <a:lnTo>
                    <a:pt x="16" y="37"/>
                  </a:lnTo>
                  <a:lnTo>
                    <a:pt x="16" y="38"/>
                  </a:lnTo>
                  <a:lnTo>
                    <a:pt x="16" y="40"/>
                  </a:lnTo>
                  <a:lnTo>
                    <a:pt x="16" y="41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2" name="Freeform 39"/>
            <p:cNvSpPr>
              <a:spLocks/>
            </p:cNvSpPr>
            <p:nvPr/>
          </p:nvSpPr>
          <p:spPr bwMode="auto">
            <a:xfrm>
              <a:off x="660" y="3029"/>
              <a:ext cx="234" cy="18"/>
            </a:xfrm>
            <a:custGeom>
              <a:avLst/>
              <a:gdLst>
                <a:gd name="T0" fmla="*/ 4 w 184"/>
                <a:gd name="T1" fmla="*/ 4 h 17"/>
                <a:gd name="T2" fmla="*/ 4 w 184"/>
                <a:gd name="T3" fmla="*/ 6 h 17"/>
                <a:gd name="T4" fmla="*/ 1 w 184"/>
                <a:gd name="T5" fmla="*/ 13 h 17"/>
                <a:gd name="T6" fmla="*/ 8 w 184"/>
                <a:gd name="T7" fmla="*/ 17 h 17"/>
                <a:gd name="T8" fmla="*/ 210 w 184"/>
                <a:gd name="T9" fmla="*/ 17 h 17"/>
                <a:gd name="T10" fmla="*/ 216 w 184"/>
                <a:gd name="T11" fmla="*/ 17 h 17"/>
                <a:gd name="T12" fmla="*/ 224 w 184"/>
                <a:gd name="T13" fmla="*/ 14 h 17"/>
                <a:gd name="T14" fmla="*/ 228 w 184"/>
                <a:gd name="T15" fmla="*/ 13 h 17"/>
                <a:gd name="T16" fmla="*/ 233 w 184"/>
                <a:gd name="T17" fmla="*/ 8 h 17"/>
                <a:gd name="T18" fmla="*/ 233 w 184"/>
                <a:gd name="T19" fmla="*/ 6 h 17"/>
                <a:gd name="T20" fmla="*/ 231 w 184"/>
                <a:gd name="T21" fmla="*/ 4 h 17"/>
                <a:gd name="T22" fmla="*/ 224 w 184"/>
                <a:gd name="T23" fmla="*/ 1 h 17"/>
                <a:gd name="T24" fmla="*/ 214 w 184"/>
                <a:gd name="T25" fmla="*/ 0 h 17"/>
                <a:gd name="T26" fmla="*/ 0 w 184"/>
                <a:gd name="T27" fmla="*/ 0 h 17"/>
                <a:gd name="T28" fmla="*/ 1 w 184"/>
                <a:gd name="T29" fmla="*/ 3 h 17"/>
                <a:gd name="T30" fmla="*/ 4 w 184"/>
                <a:gd name="T31" fmla="*/ 4 h 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84"/>
                <a:gd name="T49" fmla="*/ 0 h 17"/>
                <a:gd name="T50" fmla="*/ 184 w 184"/>
                <a:gd name="T51" fmla="*/ 17 h 1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84" h="17">
                  <a:moveTo>
                    <a:pt x="3" y="4"/>
                  </a:moveTo>
                  <a:lnTo>
                    <a:pt x="3" y="6"/>
                  </a:lnTo>
                  <a:lnTo>
                    <a:pt x="1" y="12"/>
                  </a:lnTo>
                  <a:lnTo>
                    <a:pt x="6" y="16"/>
                  </a:lnTo>
                  <a:lnTo>
                    <a:pt x="165" y="16"/>
                  </a:lnTo>
                  <a:lnTo>
                    <a:pt x="170" y="16"/>
                  </a:lnTo>
                  <a:lnTo>
                    <a:pt x="176" y="13"/>
                  </a:lnTo>
                  <a:lnTo>
                    <a:pt x="179" y="12"/>
                  </a:lnTo>
                  <a:lnTo>
                    <a:pt x="183" y="8"/>
                  </a:lnTo>
                  <a:lnTo>
                    <a:pt x="183" y="6"/>
                  </a:lnTo>
                  <a:lnTo>
                    <a:pt x="182" y="4"/>
                  </a:lnTo>
                  <a:lnTo>
                    <a:pt x="176" y="1"/>
                  </a:lnTo>
                  <a:lnTo>
                    <a:pt x="168" y="0"/>
                  </a:lnTo>
                  <a:lnTo>
                    <a:pt x="0" y="0"/>
                  </a:lnTo>
                  <a:lnTo>
                    <a:pt x="1" y="3"/>
                  </a:lnTo>
                  <a:lnTo>
                    <a:pt x="3" y="4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3" name="Freeform 40"/>
            <p:cNvSpPr>
              <a:spLocks/>
            </p:cNvSpPr>
            <p:nvPr/>
          </p:nvSpPr>
          <p:spPr bwMode="auto">
            <a:xfrm>
              <a:off x="660" y="3029"/>
              <a:ext cx="234" cy="18"/>
            </a:xfrm>
            <a:custGeom>
              <a:avLst/>
              <a:gdLst>
                <a:gd name="T0" fmla="*/ 4 w 184"/>
                <a:gd name="T1" fmla="*/ 4 h 17"/>
                <a:gd name="T2" fmla="*/ 4 w 184"/>
                <a:gd name="T3" fmla="*/ 6 h 17"/>
                <a:gd name="T4" fmla="*/ 1 w 184"/>
                <a:gd name="T5" fmla="*/ 13 h 17"/>
                <a:gd name="T6" fmla="*/ 8 w 184"/>
                <a:gd name="T7" fmla="*/ 17 h 17"/>
                <a:gd name="T8" fmla="*/ 210 w 184"/>
                <a:gd name="T9" fmla="*/ 17 h 17"/>
                <a:gd name="T10" fmla="*/ 216 w 184"/>
                <a:gd name="T11" fmla="*/ 17 h 17"/>
                <a:gd name="T12" fmla="*/ 224 w 184"/>
                <a:gd name="T13" fmla="*/ 14 h 17"/>
                <a:gd name="T14" fmla="*/ 228 w 184"/>
                <a:gd name="T15" fmla="*/ 13 h 17"/>
                <a:gd name="T16" fmla="*/ 233 w 184"/>
                <a:gd name="T17" fmla="*/ 8 h 17"/>
                <a:gd name="T18" fmla="*/ 233 w 184"/>
                <a:gd name="T19" fmla="*/ 6 h 17"/>
                <a:gd name="T20" fmla="*/ 231 w 184"/>
                <a:gd name="T21" fmla="*/ 4 h 17"/>
                <a:gd name="T22" fmla="*/ 224 w 184"/>
                <a:gd name="T23" fmla="*/ 1 h 17"/>
                <a:gd name="T24" fmla="*/ 214 w 184"/>
                <a:gd name="T25" fmla="*/ 0 h 17"/>
                <a:gd name="T26" fmla="*/ 0 w 184"/>
                <a:gd name="T27" fmla="*/ 0 h 17"/>
                <a:gd name="T28" fmla="*/ 1 w 184"/>
                <a:gd name="T29" fmla="*/ 3 h 1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84"/>
                <a:gd name="T46" fmla="*/ 0 h 17"/>
                <a:gd name="T47" fmla="*/ 184 w 184"/>
                <a:gd name="T48" fmla="*/ 17 h 1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84" h="17">
                  <a:moveTo>
                    <a:pt x="3" y="4"/>
                  </a:moveTo>
                  <a:lnTo>
                    <a:pt x="3" y="6"/>
                  </a:lnTo>
                  <a:lnTo>
                    <a:pt x="1" y="12"/>
                  </a:lnTo>
                  <a:lnTo>
                    <a:pt x="6" y="16"/>
                  </a:lnTo>
                  <a:lnTo>
                    <a:pt x="165" y="16"/>
                  </a:lnTo>
                  <a:lnTo>
                    <a:pt x="170" y="16"/>
                  </a:lnTo>
                  <a:lnTo>
                    <a:pt x="176" y="13"/>
                  </a:lnTo>
                  <a:lnTo>
                    <a:pt x="179" y="12"/>
                  </a:lnTo>
                  <a:lnTo>
                    <a:pt x="183" y="8"/>
                  </a:lnTo>
                  <a:lnTo>
                    <a:pt x="183" y="6"/>
                  </a:lnTo>
                  <a:lnTo>
                    <a:pt x="182" y="4"/>
                  </a:lnTo>
                  <a:lnTo>
                    <a:pt x="176" y="1"/>
                  </a:lnTo>
                  <a:lnTo>
                    <a:pt x="168" y="0"/>
                  </a:lnTo>
                  <a:lnTo>
                    <a:pt x="0" y="0"/>
                  </a:lnTo>
                  <a:lnTo>
                    <a:pt x="1" y="3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4" name="Freeform 41"/>
            <p:cNvSpPr>
              <a:spLocks/>
            </p:cNvSpPr>
            <p:nvPr/>
          </p:nvSpPr>
          <p:spPr bwMode="auto">
            <a:xfrm>
              <a:off x="4349" y="3365"/>
              <a:ext cx="233" cy="100"/>
            </a:xfrm>
            <a:custGeom>
              <a:avLst/>
              <a:gdLst>
                <a:gd name="T0" fmla="*/ 218 w 185"/>
                <a:gd name="T1" fmla="*/ 23 h 90"/>
                <a:gd name="T2" fmla="*/ 209 w 185"/>
                <a:gd name="T3" fmla="*/ 30 h 90"/>
                <a:gd name="T4" fmla="*/ 202 w 185"/>
                <a:gd name="T5" fmla="*/ 33 h 90"/>
                <a:gd name="T6" fmla="*/ 193 w 185"/>
                <a:gd name="T7" fmla="*/ 36 h 90"/>
                <a:gd name="T8" fmla="*/ 126 w 185"/>
                <a:gd name="T9" fmla="*/ 27 h 90"/>
                <a:gd name="T10" fmla="*/ 31 w 185"/>
                <a:gd name="T11" fmla="*/ 71 h 90"/>
                <a:gd name="T12" fmla="*/ 28 w 185"/>
                <a:gd name="T13" fmla="*/ 99 h 90"/>
                <a:gd name="T14" fmla="*/ 21 w 185"/>
                <a:gd name="T15" fmla="*/ 84 h 90"/>
                <a:gd name="T16" fmla="*/ 13 w 185"/>
                <a:gd name="T17" fmla="*/ 77 h 90"/>
                <a:gd name="T18" fmla="*/ 0 w 185"/>
                <a:gd name="T19" fmla="*/ 73 h 90"/>
                <a:gd name="T20" fmla="*/ 8 w 185"/>
                <a:gd name="T21" fmla="*/ 49 h 90"/>
                <a:gd name="T22" fmla="*/ 118 w 185"/>
                <a:gd name="T23" fmla="*/ 0 h 90"/>
                <a:gd name="T24" fmla="*/ 232 w 185"/>
                <a:gd name="T25" fmla="*/ 19 h 90"/>
                <a:gd name="T26" fmla="*/ 218 w 185"/>
                <a:gd name="T27" fmla="*/ 23 h 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85"/>
                <a:gd name="T43" fmla="*/ 0 h 90"/>
                <a:gd name="T44" fmla="*/ 185 w 185"/>
                <a:gd name="T45" fmla="*/ 90 h 9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85" h="90">
                  <a:moveTo>
                    <a:pt x="173" y="21"/>
                  </a:moveTo>
                  <a:lnTo>
                    <a:pt x="166" y="27"/>
                  </a:lnTo>
                  <a:lnTo>
                    <a:pt x="160" y="30"/>
                  </a:lnTo>
                  <a:lnTo>
                    <a:pt x="153" y="32"/>
                  </a:lnTo>
                  <a:lnTo>
                    <a:pt x="100" y="24"/>
                  </a:lnTo>
                  <a:lnTo>
                    <a:pt x="25" y="64"/>
                  </a:lnTo>
                  <a:lnTo>
                    <a:pt x="22" y="89"/>
                  </a:lnTo>
                  <a:lnTo>
                    <a:pt x="17" y="76"/>
                  </a:lnTo>
                  <a:lnTo>
                    <a:pt x="10" y="69"/>
                  </a:lnTo>
                  <a:lnTo>
                    <a:pt x="0" y="66"/>
                  </a:lnTo>
                  <a:lnTo>
                    <a:pt x="6" y="44"/>
                  </a:lnTo>
                  <a:lnTo>
                    <a:pt x="94" y="0"/>
                  </a:lnTo>
                  <a:lnTo>
                    <a:pt x="184" y="17"/>
                  </a:lnTo>
                  <a:lnTo>
                    <a:pt x="173" y="21"/>
                  </a:lnTo>
                </a:path>
              </a:pathLst>
            </a:custGeom>
            <a:solidFill>
              <a:srgbClr val="B2B2B2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5" name="Freeform 42"/>
            <p:cNvSpPr>
              <a:spLocks/>
            </p:cNvSpPr>
            <p:nvPr/>
          </p:nvSpPr>
          <p:spPr bwMode="auto">
            <a:xfrm>
              <a:off x="4349" y="3365"/>
              <a:ext cx="233" cy="100"/>
            </a:xfrm>
            <a:custGeom>
              <a:avLst/>
              <a:gdLst>
                <a:gd name="T0" fmla="*/ 218 w 185"/>
                <a:gd name="T1" fmla="*/ 23 h 90"/>
                <a:gd name="T2" fmla="*/ 209 w 185"/>
                <a:gd name="T3" fmla="*/ 30 h 90"/>
                <a:gd name="T4" fmla="*/ 202 w 185"/>
                <a:gd name="T5" fmla="*/ 33 h 90"/>
                <a:gd name="T6" fmla="*/ 193 w 185"/>
                <a:gd name="T7" fmla="*/ 36 h 90"/>
                <a:gd name="T8" fmla="*/ 126 w 185"/>
                <a:gd name="T9" fmla="*/ 27 h 90"/>
                <a:gd name="T10" fmla="*/ 31 w 185"/>
                <a:gd name="T11" fmla="*/ 71 h 90"/>
                <a:gd name="T12" fmla="*/ 28 w 185"/>
                <a:gd name="T13" fmla="*/ 99 h 90"/>
                <a:gd name="T14" fmla="*/ 21 w 185"/>
                <a:gd name="T15" fmla="*/ 84 h 90"/>
                <a:gd name="T16" fmla="*/ 13 w 185"/>
                <a:gd name="T17" fmla="*/ 77 h 90"/>
                <a:gd name="T18" fmla="*/ 0 w 185"/>
                <a:gd name="T19" fmla="*/ 73 h 90"/>
                <a:gd name="T20" fmla="*/ 8 w 185"/>
                <a:gd name="T21" fmla="*/ 49 h 90"/>
                <a:gd name="T22" fmla="*/ 118 w 185"/>
                <a:gd name="T23" fmla="*/ 0 h 90"/>
                <a:gd name="T24" fmla="*/ 232 w 185"/>
                <a:gd name="T25" fmla="*/ 19 h 90"/>
                <a:gd name="T26" fmla="*/ 218 w 185"/>
                <a:gd name="T27" fmla="*/ 23 h 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85"/>
                <a:gd name="T43" fmla="*/ 0 h 90"/>
                <a:gd name="T44" fmla="*/ 185 w 185"/>
                <a:gd name="T45" fmla="*/ 90 h 9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85" h="90">
                  <a:moveTo>
                    <a:pt x="173" y="21"/>
                  </a:moveTo>
                  <a:lnTo>
                    <a:pt x="166" y="27"/>
                  </a:lnTo>
                  <a:lnTo>
                    <a:pt x="160" y="30"/>
                  </a:lnTo>
                  <a:lnTo>
                    <a:pt x="153" y="32"/>
                  </a:lnTo>
                  <a:lnTo>
                    <a:pt x="100" y="24"/>
                  </a:lnTo>
                  <a:lnTo>
                    <a:pt x="25" y="64"/>
                  </a:lnTo>
                  <a:lnTo>
                    <a:pt x="22" y="89"/>
                  </a:lnTo>
                  <a:lnTo>
                    <a:pt x="17" y="76"/>
                  </a:lnTo>
                  <a:lnTo>
                    <a:pt x="10" y="69"/>
                  </a:lnTo>
                  <a:lnTo>
                    <a:pt x="0" y="66"/>
                  </a:lnTo>
                  <a:lnTo>
                    <a:pt x="6" y="44"/>
                  </a:lnTo>
                  <a:lnTo>
                    <a:pt x="94" y="0"/>
                  </a:lnTo>
                  <a:lnTo>
                    <a:pt x="184" y="17"/>
                  </a:lnTo>
                  <a:lnTo>
                    <a:pt x="173" y="21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6" name="Freeform 43"/>
            <p:cNvSpPr>
              <a:spLocks/>
            </p:cNvSpPr>
            <p:nvPr/>
          </p:nvSpPr>
          <p:spPr bwMode="auto">
            <a:xfrm>
              <a:off x="3945" y="3603"/>
              <a:ext cx="89" cy="66"/>
            </a:xfrm>
            <a:custGeom>
              <a:avLst/>
              <a:gdLst>
                <a:gd name="T0" fmla="*/ 0 w 71"/>
                <a:gd name="T1" fmla="*/ 43 h 58"/>
                <a:gd name="T2" fmla="*/ 25 w 71"/>
                <a:gd name="T3" fmla="*/ 65 h 58"/>
                <a:gd name="T4" fmla="*/ 26 w 71"/>
                <a:gd name="T5" fmla="*/ 65 h 58"/>
                <a:gd name="T6" fmla="*/ 88 w 71"/>
                <a:gd name="T7" fmla="*/ 43 h 58"/>
                <a:gd name="T8" fmla="*/ 84 w 71"/>
                <a:gd name="T9" fmla="*/ 26 h 58"/>
                <a:gd name="T10" fmla="*/ 76 w 71"/>
                <a:gd name="T11" fmla="*/ 13 h 58"/>
                <a:gd name="T12" fmla="*/ 70 w 71"/>
                <a:gd name="T13" fmla="*/ 6 h 58"/>
                <a:gd name="T14" fmla="*/ 63 w 71"/>
                <a:gd name="T15" fmla="*/ 0 h 58"/>
                <a:gd name="T16" fmla="*/ 9 w 71"/>
                <a:gd name="T17" fmla="*/ 13 h 58"/>
                <a:gd name="T18" fmla="*/ 1 w 71"/>
                <a:gd name="T19" fmla="*/ 19 h 58"/>
                <a:gd name="T20" fmla="*/ 0 w 71"/>
                <a:gd name="T21" fmla="*/ 30 h 58"/>
                <a:gd name="T22" fmla="*/ 0 w 71"/>
                <a:gd name="T23" fmla="*/ 43 h 5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1"/>
                <a:gd name="T37" fmla="*/ 0 h 58"/>
                <a:gd name="T38" fmla="*/ 71 w 71"/>
                <a:gd name="T39" fmla="*/ 58 h 5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1" h="58">
                  <a:moveTo>
                    <a:pt x="0" y="38"/>
                  </a:moveTo>
                  <a:lnTo>
                    <a:pt x="20" y="57"/>
                  </a:lnTo>
                  <a:lnTo>
                    <a:pt x="21" y="57"/>
                  </a:lnTo>
                  <a:lnTo>
                    <a:pt x="70" y="38"/>
                  </a:lnTo>
                  <a:lnTo>
                    <a:pt x="67" y="23"/>
                  </a:lnTo>
                  <a:lnTo>
                    <a:pt x="61" y="11"/>
                  </a:lnTo>
                  <a:lnTo>
                    <a:pt x="56" y="5"/>
                  </a:lnTo>
                  <a:lnTo>
                    <a:pt x="50" y="0"/>
                  </a:lnTo>
                  <a:lnTo>
                    <a:pt x="7" y="11"/>
                  </a:lnTo>
                  <a:lnTo>
                    <a:pt x="1" y="17"/>
                  </a:lnTo>
                  <a:lnTo>
                    <a:pt x="0" y="26"/>
                  </a:lnTo>
                  <a:lnTo>
                    <a:pt x="0" y="38"/>
                  </a:lnTo>
                </a:path>
              </a:pathLst>
            </a:custGeom>
            <a:solidFill>
              <a:srgbClr val="B2B2B2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7" name="Freeform 44"/>
            <p:cNvSpPr>
              <a:spLocks/>
            </p:cNvSpPr>
            <p:nvPr/>
          </p:nvSpPr>
          <p:spPr bwMode="auto">
            <a:xfrm>
              <a:off x="3945" y="3603"/>
              <a:ext cx="89" cy="66"/>
            </a:xfrm>
            <a:custGeom>
              <a:avLst/>
              <a:gdLst>
                <a:gd name="T0" fmla="*/ 0 w 71"/>
                <a:gd name="T1" fmla="*/ 43 h 58"/>
                <a:gd name="T2" fmla="*/ 25 w 71"/>
                <a:gd name="T3" fmla="*/ 65 h 58"/>
                <a:gd name="T4" fmla="*/ 26 w 71"/>
                <a:gd name="T5" fmla="*/ 65 h 58"/>
                <a:gd name="T6" fmla="*/ 88 w 71"/>
                <a:gd name="T7" fmla="*/ 43 h 58"/>
                <a:gd name="T8" fmla="*/ 84 w 71"/>
                <a:gd name="T9" fmla="*/ 26 h 58"/>
                <a:gd name="T10" fmla="*/ 76 w 71"/>
                <a:gd name="T11" fmla="*/ 13 h 58"/>
                <a:gd name="T12" fmla="*/ 70 w 71"/>
                <a:gd name="T13" fmla="*/ 6 h 58"/>
                <a:gd name="T14" fmla="*/ 63 w 71"/>
                <a:gd name="T15" fmla="*/ 0 h 58"/>
                <a:gd name="T16" fmla="*/ 9 w 71"/>
                <a:gd name="T17" fmla="*/ 13 h 58"/>
                <a:gd name="T18" fmla="*/ 1 w 71"/>
                <a:gd name="T19" fmla="*/ 19 h 58"/>
                <a:gd name="T20" fmla="*/ 0 w 71"/>
                <a:gd name="T21" fmla="*/ 30 h 58"/>
                <a:gd name="T22" fmla="*/ 0 w 71"/>
                <a:gd name="T23" fmla="*/ 43 h 5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1"/>
                <a:gd name="T37" fmla="*/ 0 h 58"/>
                <a:gd name="T38" fmla="*/ 71 w 71"/>
                <a:gd name="T39" fmla="*/ 58 h 5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1" h="58">
                  <a:moveTo>
                    <a:pt x="0" y="38"/>
                  </a:moveTo>
                  <a:lnTo>
                    <a:pt x="20" y="57"/>
                  </a:lnTo>
                  <a:lnTo>
                    <a:pt x="21" y="57"/>
                  </a:lnTo>
                  <a:lnTo>
                    <a:pt x="70" y="38"/>
                  </a:lnTo>
                  <a:lnTo>
                    <a:pt x="67" y="23"/>
                  </a:lnTo>
                  <a:lnTo>
                    <a:pt x="61" y="11"/>
                  </a:lnTo>
                  <a:lnTo>
                    <a:pt x="56" y="5"/>
                  </a:lnTo>
                  <a:lnTo>
                    <a:pt x="50" y="0"/>
                  </a:lnTo>
                  <a:lnTo>
                    <a:pt x="7" y="11"/>
                  </a:lnTo>
                  <a:lnTo>
                    <a:pt x="1" y="17"/>
                  </a:lnTo>
                  <a:lnTo>
                    <a:pt x="0" y="26"/>
                  </a:lnTo>
                  <a:lnTo>
                    <a:pt x="0" y="38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8" name="Freeform 45"/>
            <p:cNvSpPr>
              <a:spLocks/>
            </p:cNvSpPr>
            <p:nvPr/>
          </p:nvSpPr>
          <p:spPr bwMode="auto">
            <a:xfrm>
              <a:off x="3950" y="3620"/>
              <a:ext cx="21" cy="46"/>
            </a:xfrm>
            <a:custGeom>
              <a:avLst/>
              <a:gdLst>
                <a:gd name="T0" fmla="*/ 0 w 17"/>
                <a:gd name="T1" fmla="*/ 0 h 42"/>
                <a:gd name="T2" fmla="*/ 4 w 17"/>
                <a:gd name="T3" fmla="*/ 0 h 42"/>
                <a:gd name="T4" fmla="*/ 6 w 17"/>
                <a:gd name="T5" fmla="*/ 1 h 42"/>
                <a:gd name="T6" fmla="*/ 7 w 17"/>
                <a:gd name="T7" fmla="*/ 1 h 42"/>
                <a:gd name="T8" fmla="*/ 10 w 17"/>
                <a:gd name="T9" fmla="*/ 3 h 42"/>
                <a:gd name="T10" fmla="*/ 11 w 17"/>
                <a:gd name="T11" fmla="*/ 3 h 42"/>
                <a:gd name="T12" fmla="*/ 11 w 17"/>
                <a:gd name="T13" fmla="*/ 4 h 42"/>
                <a:gd name="T14" fmla="*/ 14 w 17"/>
                <a:gd name="T15" fmla="*/ 7 h 42"/>
                <a:gd name="T16" fmla="*/ 16 w 17"/>
                <a:gd name="T17" fmla="*/ 8 h 42"/>
                <a:gd name="T18" fmla="*/ 16 w 17"/>
                <a:gd name="T19" fmla="*/ 10 h 42"/>
                <a:gd name="T20" fmla="*/ 16 w 17"/>
                <a:gd name="T21" fmla="*/ 11 h 42"/>
                <a:gd name="T22" fmla="*/ 17 w 17"/>
                <a:gd name="T23" fmla="*/ 13 h 42"/>
                <a:gd name="T24" fmla="*/ 17 w 17"/>
                <a:gd name="T25" fmla="*/ 15 h 42"/>
                <a:gd name="T26" fmla="*/ 17 w 17"/>
                <a:gd name="T27" fmla="*/ 19 h 42"/>
                <a:gd name="T28" fmla="*/ 20 w 17"/>
                <a:gd name="T29" fmla="*/ 20 h 42"/>
                <a:gd name="T30" fmla="*/ 20 w 17"/>
                <a:gd name="T31" fmla="*/ 22 h 42"/>
                <a:gd name="T32" fmla="*/ 20 w 17"/>
                <a:gd name="T33" fmla="*/ 23 h 42"/>
                <a:gd name="T34" fmla="*/ 20 w 17"/>
                <a:gd name="T35" fmla="*/ 26 h 42"/>
                <a:gd name="T36" fmla="*/ 20 w 17"/>
                <a:gd name="T37" fmla="*/ 28 h 42"/>
                <a:gd name="T38" fmla="*/ 20 w 17"/>
                <a:gd name="T39" fmla="*/ 30 h 42"/>
                <a:gd name="T40" fmla="*/ 20 w 17"/>
                <a:gd name="T41" fmla="*/ 32 h 42"/>
                <a:gd name="T42" fmla="*/ 20 w 17"/>
                <a:gd name="T43" fmla="*/ 33 h 42"/>
                <a:gd name="T44" fmla="*/ 20 w 17"/>
                <a:gd name="T45" fmla="*/ 35 h 42"/>
                <a:gd name="T46" fmla="*/ 20 w 17"/>
                <a:gd name="T47" fmla="*/ 36 h 42"/>
                <a:gd name="T48" fmla="*/ 20 w 17"/>
                <a:gd name="T49" fmla="*/ 38 h 42"/>
                <a:gd name="T50" fmla="*/ 20 w 17"/>
                <a:gd name="T51" fmla="*/ 39 h 42"/>
                <a:gd name="T52" fmla="*/ 20 w 17"/>
                <a:gd name="T53" fmla="*/ 42 h 42"/>
                <a:gd name="T54" fmla="*/ 20 w 17"/>
                <a:gd name="T55" fmla="*/ 44 h 42"/>
                <a:gd name="T56" fmla="*/ 20 w 17"/>
                <a:gd name="T57" fmla="*/ 45 h 4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7"/>
                <a:gd name="T88" fmla="*/ 0 h 42"/>
                <a:gd name="T89" fmla="*/ 17 w 17"/>
                <a:gd name="T90" fmla="*/ 42 h 4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7" h="42">
                  <a:moveTo>
                    <a:pt x="0" y="0"/>
                  </a:moveTo>
                  <a:lnTo>
                    <a:pt x="3" y="0"/>
                  </a:lnTo>
                  <a:lnTo>
                    <a:pt x="5" y="1"/>
                  </a:lnTo>
                  <a:lnTo>
                    <a:pt x="6" y="1"/>
                  </a:lnTo>
                  <a:lnTo>
                    <a:pt x="8" y="3"/>
                  </a:lnTo>
                  <a:lnTo>
                    <a:pt x="9" y="3"/>
                  </a:lnTo>
                  <a:lnTo>
                    <a:pt x="9" y="4"/>
                  </a:lnTo>
                  <a:lnTo>
                    <a:pt x="11" y="6"/>
                  </a:lnTo>
                  <a:lnTo>
                    <a:pt x="13" y="7"/>
                  </a:lnTo>
                  <a:lnTo>
                    <a:pt x="13" y="9"/>
                  </a:lnTo>
                  <a:lnTo>
                    <a:pt x="13" y="10"/>
                  </a:lnTo>
                  <a:lnTo>
                    <a:pt x="14" y="12"/>
                  </a:lnTo>
                  <a:lnTo>
                    <a:pt x="14" y="14"/>
                  </a:lnTo>
                  <a:lnTo>
                    <a:pt x="14" y="17"/>
                  </a:lnTo>
                  <a:lnTo>
                    <a:pt x="16" y="18"/>
                  </a:lnTo>
                  <a:lnTo>
                    <a:pt x="16" y="20"/>
                  </a:lnTo>
                  <a:lnTo>
                    <a:pt x="16" y="21"/>
                  </a:lnTo>
                  <a:lnTo>
                    <a:pt x="16" y="24"/>
                  </a:lnTo>
                  <a:lnTo>
                    <a:pt x="16" y="26"/>
                  </a:lnTo>
                  <a:lnTo>
                    <a:pt x="16" y="27"/>
                  </a:lnTo>
                  <a:lnTo>
                    <a:pt x="16" y="29"/>
                  </a:lnTo>
                  <a:lnTo>
                    <a:pt x="16" y="30"/>
                  </a:lnTo>
                  <a:lnTo>
                    <a:pt x="16" y="32"/>
                  </a:lnTo>
                  <a:lnTo>
                    <a:pt x="16" y="33"/>
                  </a:lnTo>
                  <a:lnTo>
                    <a:pt x="16" y="35"/>
                  </a:lnTo>
                  <a:lnTo>
                    <a:pt x="16" y="36"/>
                  </a:lnTo>
                  <a:lnTo>
                    <a:pt x="16" y="38"/>
                  </a:lnTo>
                  <a:lnTo>
                    <a:pt x="16" y="40"/>
                  </a:lnTo>
                  <a:lnTo>
                    <a:pt x="16" y="41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9" name="Freeform 46"/>
            <p:cNvSpPr>
              <a:spLocks/>
            </p:cNvSpPr>
            <p:nvPr/>
          </p:nvSpPr>
          <p:spPr bwMode="auto">
            <a:xfrm>
              <a:off x="3796" y="3603"/>
              <a:ext cx="155" cy="69"/>
            </a:xfrm>
            <a:custGeom>
              <a:avLst/>
              <a:gdLst>
                <a:gd name="T0" fmla="*/ 131 w 123"/>
                <a:gd name="T1" fmla="*/ 45 h 61"/>
                <a:gd name="T2" fmla="*/ 88 w 123"/>
                <a:gd name="T3" fmla="*/ 20 h 61"/>
                <a:gd name="T4" fmla="*/ 30 w 123"/>
                <a:gd name="T5" fmla="*/ 35 h 61"/>
                <a:gd name="T6" fmla="*/ 26 w 123"/>
                <a:gd name="T7" fmla="*/ 64 h 61"/>
                <a:gd name="T8" fmla="*/ 15 w 123"/>
                <a:gd name="T9" fmla="*/ 68 h 61"/>
                <a:gd name="T10" fmla="*/ 9 w 123"/>
                <a:gd name="T11" fmla="*/ 62 h 61"/>
                <a:gd name="T12" fmla="*/ 0 w 123"/>
                <a:gd name="T13" fmla="*/ 57 h 61"/>
                <a:gd name="T14" fmla="*/ 5 w 123"/>
                <a:gd name="T15" fmla="*/ 32 h 61"/>
                <a:gd name="T16" fmla="*/ 9 w 123"/>
                <a:gd name="T17" fmla="*/ 24 h 61"/>
                <a:gd name="T18" fmla="*/ 11 w 123"/>
                <a:gd name="T19" fmla="*/ 20 h 61"/>
                <a:gd name="T20" fmla="*/ 98 w 123"/>
                <a:gd name="T21" fmla="*/ 0 h 61"/>
                <a:gd name="T22" fmla="*/ 154 w 123"/>
                <a:gd name="T23" fmla="*/ 38 h 61"/>
                <a:gd name="T24" fmla="*/ 131 w 123"/>
                <a:gd name="T25" fmla="*/ 45 h 6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3"/>
                <a:gd name="T40" fmla="*/ 0 h 61"/>
                <a:gd name="T41" fmla="*/ 123 w 123"/>
                <a:gd name="T42" fmla="*/ 61 h 6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3" h="61">
                  <a:moveTo>
                    <a:pt x="104" y="40"/>
                  </a:moveTo>
                  <a:lnTo>
                    <a:pt x="70" y="18"/>
                  </a:lnTo>
                  <a:lnTo>
                    <a:pt x="24" y="31"/>
                  </a:lnTo>
                  <a:lnTo>
                    <a:pt x="21" y="57"/>
                  </a:lnTo>
                  <a:lnTo>
                    <a:pt x="12" y="60"/>
                  </a:lnTo>
                  <a:lnTo>
                    <a:pt x="7" y="55"/>
                  </a:lnTo>
                  <a:lnTo>
                    <a:pt x="0" y="50"/>
                  </a:lnTo>
                  <a:lnTo>
                    <a:pt x="4" y="28"/>
                  </a:lnTo>
                  <a:lnTo>
                    <a:pt x="7" y="21"/>
                  </a:lnTo>
                  <a:lnTo>
                    <a:pt x="9" y="18"/>
                  </a:lnTo>
                  <a:lnTo>
                    <a:pt x="78" y="0"/>
                  </a:lnTo>
                  <a:lnTo>
                    <a:pt x="122" y="34"/>
                  </a:lnTo>
                  <a:lnTo>
                    <a:pt x="104" y="40"/>
                  </a:lnTo>
                </a:path>
              </a:pathLst>
            </a:custGeom>
            <a:solidFill>
              <a:srgbClr val="B2B2B2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0" name="Freeform 47"/>
            <p:cNvSpPr>
              <a:spLocks/>
            </p:cNvSpPr>
            <p:nvPr/>
          </p:nvSpPr>
          <p:spPr bwMode="auto">
            <a:xfrm>
              <a:off x="3796" y="3603"/>
              <a:ext cx="155" cy="69"/>
            </a:xfrm>
            <a:custGeom>
              <a:avLst/>
              <a:gdLst>
                <a:gd name="T0" fmla="*/ 131 w 123"/>
                <a:gd name="T1" fmla="*/ 45 h 61"/>
                <a:gd name="T2" fmla="*/ 88 w 123"/>
                <a:gd name="T3" fmla="*/ 20 h 61"/>
                <a:gd name="T4" fmla="*/ 30 w 123"/>
                <a:gd name="T5" fmla="*/ 35 h 61"/>
                <a:gd name="T6" fmla="*/ 26 w 123"/>
                <a:gd name="T7" fmla="*/ 64 h 61"/>
                <a:gd name="T8" fmla="*/ 15 w 123"/>
                <a:gd name="T9" fmla="*/ 68 h 61"/>
                <a:gd name="T10" fmla="*/ 9 w 123"/>
                <a:gd name="T11" fmla="*/ 62 h 61"/>
                <a:gd name="T12" fmla="*/ 0 w 123"/>
                <a:gd name="T13" fmla="*/ 57 h 61"/>
                <a:gd name="T14" fmla="*/ 5 w 123"/>
                <a:gd name="T15" fmla="*/ 32 h 61"/>
                <a:gd name="T16" fmla="*/ 9 w 123"/>
                <a:gd name="T17" fmla="*/ 24 h 61"/>
                <a:gd name="T18" fmla="*/ 11 w 123"/>
                <a:gd name="T19" fmla="*/ 20 h 61"/>
                <a:gd name="T20" fmla="*/ 98 w 123"/>
                <a:gd name="T21" fmla="*/ 0 h 61"/>
                <a:gd name="T22" fmla="*/ 154 w 123"/>
                <a:gd name="T23" fmla="*/ 38 h 6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3"/>
                <a:gd name="T37" fmla="*/ 0 h 61"/>
                <a:gd name="T38" fmla="*/ 123 w 123"/>
                <a:gd name="T39" fmla="*/ 61 h 6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3" h="61">
                  <a:moveTo>
                    <a:pt x="104" y="40"/>
                  </a:moveTo>
                  <a:lnTo>
                    <a:pt x="70" y="18"/>
                  </a:lnTo>
                  <a:lnTo>
                    <a:pt x="24" y="31"/>
                  </a:lnTo>
                  <a:lnTo>
                    <a:pt x="21" y="57"/>
                  </a:lnTo>
                  <a:lnTo>
                    <a:pt x="12" y="60"/>
                  </a:lnTo>
                  <a:lnTo>
                    <a:pt x="7" y="55"/>
                  </a:lnTo>
                  <a:lnTo>
                    <a:pt x="0" y="50"/>
                  </a:lnTo>
                  <a:lnTo>
                    <a:pt x="4" y="28"/>
                  </a:lnTo>
                  <a:lnTo>
                    <a:pt x="7" y="21"/>
                  </a:lnTo>
                  <a:lnTo>
                    <a:pt x="9" y="18"/>
                  </a:lnTo>
                  <a:lnTo>
                    <a:pt x="78" y="0"/>
                  </a:lnTo>
                  <a:lnTo>
                    <a:pt x="122" y="34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1" name="Freeform 48"/>
            <p:cNvSpPr>
              <a:spLocks/>
            </p:cNvSpPr>
            <p:nvPr/>
          </p:nvSpPr>
          <p:spPr bwMode="auto">
            <a:xfrm>
              <a:off x="3813" y="3639"/>
              <a:ext cx="148" cy="63"/>
            </a:xfrm>
            <a:custGeom>
              <a:avLst/>
              <a:gdLst>
                <a:gd name="T0" fmla="*/ 133 w 117"/>
                <a:gd name="T1" fmla="*/ 3 h 56"/>
                <a:gd name="T2" fmla="*/ 124 w 117"/>
                <a:gd name="T3" fmla="*/ 7 h 56"/>
                <a:gd name="T4" fmla="*/ 111 w 117"/>
                <a:gd name="T5" fmla="*/ 10 h 56"/>
                <a:gd name="T6" fmla="*/ 104 w 117"/>
                <a:gd name="T7" fmla="*/ 12 h 56"/>
                <a:gd name="T8" fmla="*/ 96 w 117"/>
                <a:gd name="T9" fmla="*/ 16 h 56"/>
                <a:gd name="T10" fmla="*/ 89 w 117"/>
                <a:gd name="T11" fmla="*/ 17 h 56"/>
                <a:gd name="T12" fmla="*/ 81 w 117"/>
                <a:gd name="T13" fmla="*/ 19 h 56"/>
                <a:gd name="T14" fmla="*/ 75 w 117"/>
                <a:gd name="T15" fmla="*/ 23 h 56"/>
                <a:gd name="T16" fmla="*/ 70 w 117"/>
                <a:gd name="T17" fmla="*/ 25 h 56"/>
                <a:gd name="T18" fmla="*/ 62 w 117"/>
                <a:gd name="T19" fmla="*/ 26 h 56"/>
                <a:gd name="T20" fmla="*/ 56 w 117"/>
                <a:gd name="T21" fmla="*/ 28 h 56"/>
                <a:gd name="T22" fmla="*/ 48 w 117"/>
                <a:gd name="T23" fmla="*/ 29 h 56"/>
                <a:gd name="T24" fmla="*/ 38 w 117"/>
                <a:gd name="T25" fmla="*/ 32 h 56"/>
                <a:gd name="T26" fmla="*/ 29 w 117"/>
                <a:gd name="T27" fmla="*/ 35 h 56"/>
                <a:gd name="T28" fmla="*/ 19 w 117"/>
                <a:gd name="T29" fmla="*/ 36 h 56"/>
                <a:gd name="T30" fmla="*/ 8 w 117"/>
                <a:gd name="T31" fmla="*/ 39 h 56"/>
                <a:gd name="T32" fmla="*/ 0 w 117"/>
                <a:gd name="T33" fmla="*/ 43 h 56"/>
                <a:gd name="T34" fmla="*/ 1 w 117"/>
                <a:gd name="T35" fmla="*/ 45 h 56"/>
                <a:gd name="T36" fmla="*/ 1 w 117"/>
                <a:gd name="T37" fmla="*/ 48 h 56"/>
                <a:gd name="T38" fmla="*/ 1 w 117"/>
                <a:gd name="T39" fmla="*/ 52 h 56"/>
                <a:gd name="T40" fmla="*/ 1 w 117"/>
                <a:gd name="T41" fmla="*/ 55 h 56"/>
                <a:gd name="T42" fmla="*/ 1 w 117"/>
                <a:gd name="T43" fmla="*/ 59 h 56"/>
                <a:gd name="T44" fmla="*/ 1 w 117"/>
                <a:gd name="T45" fmla="*/ 62 h 56"/>
                <a:gd name="T46" fmla="*/ 15 w 117"/>
                <a:gd name="T47" fmla="*/ 59 h 56"/>
                <a:gd name="T48" fmla="*/ 29 w 117"/>
                <a:gd name="T49" fmla="*/ 55 h 56"/>
                <a:gd name="T50" fmla="*/ 38 w 117"/>
                <a:gd name="T51" fmla="*/ 52 h 56"/>
                <a:gd name="T52" fmla="*/ 48 w 117"/>
                <a:gd name="T53" fmla="*/ 48 h 56"/>
                <a:gd name="T54" fmla="*/ 56 w 117"/>
                <a:gd name="T55" fmla="*/ 46 h 56"/>
                <a:gd name="T56" fmla="*/ 63 w 117"/>
                <a:gd name="T57" fmla="*/ 45 h 56"/>
                <a:gd name="T58" fmla="*/ 71 w 117"/>
                <a:gd name="T59" fmla="*/ 43 h 56"/>
                <a:gd name="T60" fmla="*/ 78 w 117"/>
                <a:gd name="T61" fmla="*/ 39 h 56"/>
                <a:gd name="T62" fmla="*/ 85 w 117"/>
                <a:gd name="T63" fmla="*/ 38 h 56"/>
                <a:gd name="T64" fmla="*/ 92 w 117"/>
                <a:gd name="T65" fmla="*/ 36 h 56"/>
                <a:gd name="T66" fmla="*/ 99 w 117"/>
                <a:gd name="T67" fmla="*/ 35 h 56"/>
                <a:gd name="T68" fmla="*/ 106 w 117"/>
                <a:gd name="T69" fmla="*/ 32 h 56"/>
                <a:gd name="T70" fmla="*/ 115 w 117"/>
                <a:gd name="T71" fmla="*/ 28 h 56"/>
                <a:gd name="T72" fmla="*/ 124 w 117"/>
                <a:gd name="T73" fmla="*/ 25 h 56"/>
                <a:gd name="T74" fmla="*/ 135 w 117"/>
                <a:gd name="T75" fmla="*/ 20 h 56"/>
                <a:gd name="T76" fmla="*/ 147 w 117"/>
                <a:gd name="T77" fmla="*/ 17 h 56"/>
                <a:gd name="T78" fmla="*/ 147 w 117"/>
                <a:gd name="T79" fmla="*/ 14 h 56"/>
                <a:gd name="T80" fmla="*/ 147 w 117"/>
                <a:gd name="T81" fmla="*/ 10 h 56"/>
                <a:gd name="T82" fmla="*/ 144 w 117"/>
                <a:gd name="T83" fmla="*/ 7 h 56"/>
                <a:gd name="T84" fmla="*/ 144 w 117"/>
                <a:gd name="T85" fmla="*/ 3 h 56"/>
                <a:gd name="T86" fmla="*/ 143 w 117"/>
                <a:gd name="T87" fmla="*/ 2 h 5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7"/>
                <a:gd name="T133" fmla="*/ 0 h 56"/>
                <a:gd name="T134" fmla="*/ 117 w 117"/>
                <a:gd name="T135" fmla="*/ 56 h 5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7" h="56">
                  <a:moveTo>
                    <a:pt x="111" y="0"/>
                  </a:moveTo>
                  <a:lnTo>
                    <a:pt x="105" y="3"/>
                  </a:lnTo>
                  <a:lnTo>
                    <a:pt x="101" y="5"/>
                  </a:lnTo>
                  <a:lnTo>
                    <a:pt x="98" y="6"/>
                  </a:lnTo>
                  <a:lnTo>
                    <a:pt x="93" y="8"/>
                  </a:lnTo>
                  <a:lnTo>
                    <a:pt x="88" y="9"/>
                  </a:lnTo>
                  <a:lnTo>
                    <a:pt x="85" y="9"/>
                  </a:lnTo>
                  <a:lnTo>
                    <a:pt x="82" y="11"/>
                  </a:lnTo>
                  <a:lnTo>
                    <a:pt x="79" y="12"/>
                  </a:lnTo>
                  <a:lnTo>
                    <a:pt x="76" y="14"/>
                  </a:lnTo>
                  <a:lnTo>
                    <a:pt x="73" y="14"/>
                  </a:lnTo>
                  <a:lnTo>
                    <a:pt x="70" y="15"/>
                  </a:lnTo>
                  <a:lnTo>
                    <a:pt x="67" y="17"/>
                  </a:lnTo>
                  <a:lnTo>
                    <a:pt x="64" y="17"/>
                  </a:lnTo>
                  <a:lnTo>
                    <a:pt x="62" y="18"/>
                  </a:lnTo>
                  <a:lnTo>
                    <a:pt x="59" y="20"/>
                  </a:lnTo>
                  <a:lnTo>
                    <a:pt x="56" y="20"/>
                  </a:lnTo>
                  <a:lnTo>
                    <a:pt x="55" y="22"/>
                  </a:lnTo>
                  <a:lnTo>
                    <a:pt x="52" y="22"/>
                  </a:lnTo>
                  <a:lnTo>
                    <a:pt x="49" y="23"/>
                  </a:lnTo>
                  <a:lnTo>
                    <a:pt x="46" y="23"/>
                  </a:lnTo>
                  <a:lnTo>
                    <a:pt x="44" y="25"/>
                  </a:lnTo>
                  <a:lnTo>
                    <a:pt x="41" y="25"/>
                  </a:lnTo>
                  <a:lnTo>
                    <a:pt x="38" y="26"/>
                  </a:lnTo>
                  <a:lnTo>
                    <a:pt x="35" y="28"/>
                  </a:lnTo>
                  <a:lnTo>
                    <a:pt x="30" y="28"/>
                  </a:lnTo>
                  <a:lnTo>
                    <a:pt x="27" y="29"/>
                  </a:lnTo>
                  <a:lnTo>
                    <a:pt x="23" y="31"/>
                  </a:lnTo>
                  <a:lnTo>
                    <a:pt x="19" y="32"/>
                  </a:lnTo>
                  <a:lnTo>
                    <a:pt x="15" y="32"/>
                  </a:lnTo>
                  <a:lnTo>
                    <a:pt x="10" y="34"/>
                  </a:lnTo>
                  <a:lnTo>
                    <a:pt x="6" y="35"/>
                  </a:lnTo>
                  <a:lnTo>
                    <a:pt x="0" y="37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1" y="40"/>
                  </a:lnTo>
                  <a:lnTo>
                    <a:pt x="1" y="41"/>
                  </a:lnTo>
                  <a:lnTo>
                    <a:pt x="1" y="43"/>
                  </a:lnTo>
                  <a:lnTo>
                    <a:pt x="1" y="44"/>
                  </a:lnTo>
                  <a:lnTo>
                    <a:pt x="1" y="46"/>
                  </a:lnTo>
                  <a:lnTo>
                    <a:pt x="1" y="48"/>
                  </a:lnTo>
                  <a:lnTo>
                    <a:pt x="1" y="49"/>
                  </a:lnTo>
                  <a:lnTo>
                    <a:pt x="1" y="51"/>
                  </a:lnTo>
                  <a:lnTo>
                    <a:pt x="1" y="52"/>
                  </a:lnTo>
                  <a:lnTo>
                    <a:pt x="1" y="54"/>
                  </a:lnTo>
                  <a:lnTo>
                    <a:pt x="1" y="55"/>
                  </a:lnTo>
                  <a:lnTo>
                    <a:pt x="7" y="54"/>
                  </a:lnTo>
                  <a:lnTo>
                    <a:pt x="12" y="52"/>
                  </a:lnTo>
                  <a:lnTo>
                    <a:pt x="18" y="51"/>
                  </a:lnTo>
                  <a:lnTo>
                    <a:pt x="23" y="49"/>
                  </a:lnTo>
                  <a:lnTo>
                    <a:pt x="26" y="48"/>
                  </a:lnTo>
                  <a:lnTo>
                    <a:pt x="30" y="46"/>
                  </a:lnTo>
                  <a:lnTo>
                    <a:pt x="35" y="44"/>
                  </a:lnTo>
                  <a:lnTo>
                    <a:pt x="38" y="43"/>
                  </a:lnTo>
                  <a:lnTo>
                    <a:pt x="41" y="43"/>
                  </a:lnTo>
                  <a:lnTo>
                    <a:pt x="44" y="41"/>
                  </a:lnTo>
                  <a:lnTo>
                    <a:pt x="47" y="40"/>
                  </a:lnTo>
                  <a:lnTo>
                    <a:pt x="50" y="40"/>
                  </a:lnTo>
                  <a:lnTo>
                    <a:pt x="53" y="38"/>
                  </a:lnTo>
                  <a:lnTo>
                    <a:pt x="56" y="38"/>
                  </a:lnTo>
                  <a:lnTo>
                    <a:pt x="59" y="37"/>
                  </a:lnTo>
                  <a:lnTo>
                    <a:pt x="62" y="35"/>
                  </a:lnTo>
                  <a:lnTo>
                    <a:pt x="64" y="35"/>
                  </a:lnTo>
                  <a:lnTo>
                    <a:pt x="67" y="34"/>
                  </a:lnTo>
                  <a:lnTo>
                    <a:pt x="70" y="34"/>
                  </a:lnTo>
                  <a:lnTo>
                    <a:pt x="73" y="32"/>
                  </a:lnTo>
                  <a:lnTo>
                    <a:pt x="75" y="31"/>
                  </a:lnTo>
                  <a:lnTo>
                    <a:pt x="78" y="31"/>
                  </a:lnTo>
                  <a:lnTo>
                    <a:pt x="81" y="29"/>
                  </a:lnTo>
                  <a:lnTo>
                    <a:pt x="84" y="28"/>
                  </a:lnTo>
                  <a:lnTo>
                    <a:pt x="87" y="26"/>
                  </a:lnTo>
                  <a:lnTo>
                    <a:pt x="91" y="25"/>
                  </a:lnTo>
                  <a:lnTo>
                    <a:pt x="95" y="23"/>
                  </a:lnTo>
                  <a:lnTo>
                    <a:pt x="98" y="22"/>
                  </a:lnTo>
                  <a:lnTo>
                    <a:pt x="102" y="20"/>
                  </a:lnTo>
                  <a:lnTo>
                    <a:pt x="107" y="18"/>
                  </a:lnTo>
                  <a:lnTo>
                    <a:pt x="111" y="17"/>
                  </a:lnTo>
                  <a:lnTo>
                    <a:pt x="116" y="15"/>
                  </a:lnTo>
                  <a:lnTo>
                    <a:pt x="116" y="14"/>
                  </a:lnTo>
                  <a:lnTo>
                    <a:pt x="116" y="12"/>
                  </a:lnTo>
                  <a:lnTo>
                    <a:pt x="116" y="11"/>
                  </a:lnTo>
                  <a:lnTo>
                    <a:pt x="116" y="9"/>
                  </a:lnTo>
                  <a:lnTo>
                    <a:pt x="116" y="8"/>
                  </a:lnTo>
                  <a:lnTo>
                    <a:pt x="114" y="6"/>
                  </a:lnTo>
                  <a:lnTo>
                    <a:pt x="114" y="5"/>
                  </a:lnTo>
                  <a:lnTo>
                    <a:pt x="114" y="3"/>
                  </a:lnTo>
                  <a:lnTo>
                    <a:pt x="113" y="3"/>
                  </a:lnTo>
                  <a:lnTo>
                    <a:pt x="113" y="2"/>
                  </a:lnTo>
                  <a:lnTo>
                    <a:pt x="111" y="0"/>
                  </a:lnTo>
                </a:path>
              </a:pathLst>
            </a:custGeom>
            <a:solidFill>
              <a:srgbClr val="B2B2B2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2" name="Freeform 49"/>
            <p:cNvSpPr>
              <a:spLocks/>
            </p:cNvSpPr>
            <p:nvPr/>
          </p:nvSpPr>
          <p:spPr bwMode="auto">
            <a:xfrm>
              <a:off x="3813" y="3639"/>
              <a:ext cx="148" cy="63"/>
            </a:xfrm>
            <a:custGeom>
              <a:avLst/>
              <a:gdLst>
                <a:gd name="T0" fmla="*/ 133 w 117"/>
                <a:gd name="T1" fmla="*/ 3 h 56"/>
                <a:gd name="T2" fmla="*/ 124 w 117"/>
                <a:gd name="T3" fmla="*/ 7 h 56"/>
                <a:gd name="T4" fmla="*/ 111 w 117"/>
                <a:gd name="T5" fmla="*/ 10 h 56"/>
                <a:gd name="T6" fmla="*/ 104 w 117"/>
                <a:gd name="T7" fmla="*/ 12 h 56"/>
                <a:gd name="T8" fmla="*/ 96 w 117"/>
                <a:gd name="T9" fmla="*/ 16 h 56"/>
                <a:gd name="T10" fmla="*/ 89 w 117"/>
                <a:gd name="T11" fmla="*/ 17 h 56"/>
                <a:gd name="T12" fmla="*/ 81 w 117"/>
                <a:gd name="T13" fmla="*/ 19 h 56"/>
                <a:gd name="T14" fmla="*/ 75 w 117"/>
                <a:gd name="T15" fmla="*/ 23 h 56"/>
                <a:gd name="T16" fmla="*/ 70 w 117"/>
                <a:gd name="T17" fmla="*/ 25 h 56"/>
                <a:gd name="T18" fmla="*/ 62 w 117"/>
                <a:gd name="T19" fmla="*/ 26 h 56"/>
                <a:gd name="T20" fmla="*/ 56 w 117"/>
                <a:gd name="T21" fmla="*/ 28 h 56"/>
                <a:gd name="T22" fmla="*/ 48 w 117"/>
                <a:gd name="T23" fmla="*/ 29 h 56"/>
                <a:gd name="T24" fmla="*/ 38 w 117"/>
                <a:gd name="T25" fmla="*/ 32 h 56"/>
                <a:gd name="T26" fmla="*/ 29 w 117"/>
                <a:gd name="T27" fmla="*/ 35 h 56"/>
                <a:gd name="T28" fmla="*/ 19 w 117"/>
                <a:gd name="T29" fmla="*/ 36 h 56"/>
                <a:gd name="T30" fmla="*/ 8 w 117"/>
                <a:gd name="T31" fmla="*/ 39 h 56"/>
                <a:gd name="T32" fmla="*/ 0 w 117"/>
                <a:gd name="T33" fmla="*/ 43 h 56"/>
                <a:gd name="T34" fmla="*/ 1 w 117"/>
                <a:gd name="T35" fmla="*/ 45 h 56"/>
                <a:gd name="T36" fmla="*/ 1 w 117"/>
                <a:gd name="T37" fmla="*/ 48 h 56"/>
                <a:gd name="T38" fmla="*/ 1 w 117"/>
                <a:gd name="T39" fmla="*/ 52 h 56"/>
                <a:gd name="T40" fmla="*/ 1 w 117"/>
                <a:gd name="T41" fmla="*/ 55 h 56"/>
                <a:gd name="T42" fmla="*/ 1 w 117"/>
                <a:gd name="T43" fmla="*/ 59 h 56"/>
                <a:gd name="T44" fmla="*/ 1 w 117"/>
                <a:gd name="T45" fmla="*/ 62 h 56"/>
                <a:gd name="T46" fmla="*/ 15 w 117"/>
                <a:gd name="T47" fmla="*/ 59 h 56"/>
                <a:gd name="T48" fmla="*/ 29 w 117"/>
                <a:gd name="T49" fmla="*/ 55 h 56"/>
                <a:gd name="T50" fmla="*/ 38 w 117"/>
                <a:gd name="T51" fmla="*/ 52 h 56"/>
                <a:gd name="T52" fmla="*/ 48 w 117"/>
                <a:gd name="T53" fmla="*/ 48 h 56"/>
                <a:gd name="T54" fmla="*/ 56 w 117"/>
                <a:gd name="T55" fmla="*/ 46 h 56"/>
                <a:gd name="T56" fmla="*/ 63 w 117"/>
                <a:gd name="T57" fmla="*/ 45 h 56"/>
                <a:gd name="T58" fmla="*/ 71 w 117"/>
                <a:gd name="T59" fmla="*/ 43 h 56"/>
                <a:gd name="T60" fmla="*/ 78 w 117"/>
                <a:gd name="T61" fmla="*/ 39 h 56"/>
                <a:gd name="T62" fmla="*/ 85 w 117"/>
                <a:gd name="T63" fmla="*/ 38 h 56"/>
                <a:gd name="T64" fmla="*/ 92 w 117"/>
                <a:gd name="T65" fmla="*/ 36 h 56"/>
                <a:gd name="T66" fmla="*/ 99 w 117"/>
                <a:gd name="T67" fmla="*/ 35 h 56"/>
                <a:gd name="T68" fmla="*/ 106 w 117"/>
                <a:gd name="T69" fmla="*/ 32 h 56"/>
                <a:gd name="T70" fmla="*/ 115 w 117"/>
                <a:gd name="T71" fmla="*/ 28 h 56"/>
                <a:gd name="T72" fmla="*/ 124 w 117"/>
                <a:gd name="T73" fmla="*/ 25 h 56"/>
                <a:gd name="T74" fmla="*/ 135 w 117"/>
                <a:gd name="T75" fmla="*/ 20 h 56"/>
                <a:gd name="T76" fmla="*/ 147 w 117"/>
                <a:gd name="T77" fmla="*/ 17 h 56"/>
                <a:gd name="T78" fmla="*/ 147 w 117"/>
                <a:gd name="T79" fmla="*/ 14 h 56"/>
                <a:gd name="T80" fmla="*/ 147 w 117"/>
                <a:gd name="T81" fmla="*/ 10 h 56"/>
                <a:gd name="T82" fmla="*/ 144 w 117"/>
                <a:gd name="T83" fmla="*/ 7 h 56"/>
                <a:gd name="T84" fmla="*/ 144 w 117"/>
                <a:gd name="T85" fmla="*/ 3 h 56"/>
                <a:gd name="T86" fmla="*/ 143 w 117"/>
                <a:gd name="T87" fmla="*/ 2 h 5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7"/>
                <a:gd name="T133" fmla="*/ 0 h 56"/>
                <a:gd name="T134" fmla="*/ 117 w 117"/>
                <a:gd name="T135" fmla="*/ 56 h 5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7" h="56">
                  <a:moveTo>
                    <a:pt x="111" y="0"/>
                  </a:moveTo>
                  <a:lnTo>
                    <a:pt x="105" y="3"/>
                  </a:lnTo>
                  <a:lnTo>
                    <a:pt x="101" y="5"/>
                  </a:lnTo>
                  <a:lnTo>
                    <a:pt x="98" y="6"/>
                  </a:lnTo>
                  <a:lnTo>
                    <a:pt x="93" y="8"/>
                  </a:lnTo>
                  <a:lnTo>
                    <a:pt x="88" y="9"/>
                  </a:lnTo>
                  <a:lnTo>
                    <a:pt x="85" y="9"/>
                  </a:lnTo>
                  <a:lnTo>
                    <a:pt x="82" y="11"/>
                  </a:lnTo>
                  <a:lnTo>
                    <a:pt x="79" y="12"/>
                  </a:lnTo>
                  <a:lnTo>
                    <a:pt x="76" y="14"/>
                  </a:lnTo>
                  <a:lnTo>
                    <a:pt x="73" y="14"/>
                  </a:lnTo>
                  <a:lnTo>
                    <a:pt x="70" y="15"/>
                  </a:lnTo>
                  <a:lnTo>
                    <a:pt x="67" y="17"/>
                  </a:lnTo>
                  <a:lnTo>
                    <a:pt x="64" y="17"/>
                  </a:lnTo>
                  <a:lnTo>
                    <a:pt x="62" y="18"/>
                  </a:lnTo>
                  <a:lnTo>
                    <a:pt x="59" y="20"/>
                  </a:lnTo>
                  <a:lnTo>
                    <a:pt x="56" y="20"/>
                  </a:lnTo>
                  <a:lnTo>
                    <a:pt x="55" y="22"/>
                  </a:lnTo>
                  <a:lnTo>
                    <a:pt x="52" y="22"/>
                  </a:lnTo>
                  <a:lnTo>
                    <a:pt x="49" y="23"/>
                  </a:lnTo>
                  <a:lnTo>
                    <a:pt x="46" y="23"/>
                  </a:lnTo>
                  <a:lnTo>
                    <a:pt x="44" y="25"/>
                  </a:lnTo>
                  <a:lnTo>
                    <a:pt x="41" y="25"/>
                  </a:lnTo>
                  <a:lnTo>
                    <a:pt x="38" y="26"/>
                  </a:lnTo>
                  <a:lnTo>
                    <a:pt x="35" y="28"/>
                  </a:lnTo>
                  <a:lnTo>
                    <a:pt x="30" y="28"/>
                  </a:lnTo>
                  <a:lnTo>
                    <a:pt x="27" y="29"/>
                  </a:lnTo>
                  <a:lnTo>
                    <a:pt x="23" y="31"/>
                  </a:lnTo>
                  <a:lnTo>
                    <a:pt x="19" y="32"/>
                  </a:lnTo>
                  <a:lnTo>
                    <a:pt x="15" y="32"/>
                  </a:lnTo>
                  <a:lnTo>
                    <a:pt x="10" y="34"/>
                  </a:lnTo>
                  <a:lnTo>
                    <a:pt x="6" y="35"/>
                  </a:lnTo>
                  <a:lnTo>
                    <a:pt x="0" y="37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1" y="40"/>
                  </a:lnTo>
                  <a:lnTo>
                    <a:pt x="1" y="41"/>
                  </a:lnTo>
                  <a:lnTo>
                    <a:pt x="1" y="43"/>
                  </a:lnTo>
                  <a:lnTo>
                    <a:pt x="1" y="44"/>
                  </a:lnTo>
                  <a:lnTo>
                    <a:pt x="1" y="46"/>
                  </a:lnTo>
                  <a:lnTo>
                    <a:pt x="1" y="48"/>
                  </a:lnTo>
                  <a:lnTo>
                    <a:pt x="1" y="49"/>
                  </a:lnTo>
                  <a:lnTo>
                    <a:pt x="1" y="51"/>
                  </a:lnTo>
                  <a:lnTo>
                    <a:pt x="1" y="52"/>
                  </a:lnTo>
                  <a:lnTo>
                    <a:pt x="1" y="54"/>
                  </a:lnTo>
                  <a:lnTo>
                    <a:pt x="1" y="55"/>
                  </a:lnTo>
                  <a:lnTo>
                    <a:pt x="7" y="54"/>
                  </a:lnTo>
                  <a:lnTo>
                    <a:pt x="12" y="52"/>
                  </a:lnTo>
                  <a:lnTo>
                    <a:pt x="18" y="51"/>
                  </a:lnTo>
                  <a:lnTo>
                    <a:pt x="23" y="49"/>
                  </a:lnTo>
                  <a:lnTo>
                    <a:pt x="26" y="48"/>
                  </a:lnTo>
                  <a:lnTo>
                    <a:pt x="30" y="46"/>
                  </a:lnTo>
                  <a:lnTo>
                    <a:pt x="35" y="44"/>
                  </a:lnTo>
                  <a:lnTo>
                    <a:pt x="38" y="43"/>
                  </a:lnTo>
                  <a:lnTo>
                    <a:pt x="41" y="43"/>
                  </a:lnTo>
                  <a:lnTo>
                    <a:pt x="44" y="41"/>
                  </a:lnTo>
                  <a:lnTo>
                    <a:pt x="47" y="40"/>
                  </a:lnTo>
                  <a:lnTo>
                    <a:pt x="50" y="40"/>
                  </a:lnTo>
                  <a:lnTo>
                    <a:pt x="53" y="38"/>
                  </a:lnTo>
                  <a:lnTo>
                    <a:pt x="56" y="38"/>
                  </a:lnTo>
                  <a:lnTo>
                    <a:pt x="59" y="37"/>
                  </a:lnTo>
                  <a:lnTo>
                    <a:pt x="62" y="35"/>
                  </a:lnTo>
                  <a:lnTo>
                    <a:pt x="64" y="35"/>
                  </a:lnTo>
                  <a:lnTo>
                    <a:pt x="67" y="34"/>
                  </a:lnTo>
                  <a:lnTo>
                    <a:pt x="70" y="34"/>
                  </a:lnTo>
                  <a:lnTo>
                    <a:pt x="73" y="32"/>
                  </a:lnTo>
                  <a:lnTo>
                    <a:pt x="75" y="31"/>
                  </a:lnTo>
                  <a:lnTo>
                    <a:pt x="78" y="31"/>
                  </a:lnTo>
                  <a:lnTo>
                    <a:pt x="81" y="29"/>
                  </a:lnTo>
                  <a:lnTo>
                    <a:pt x="84" y="28"/>
                  </a:lnTo>
                  <a:lnTo>
                    <a:pt x="87" y="26"/>
                  </a:lnTo>
                  <a:lnTo>
                    <a:pt x="91" y="25"/>
                  </a:lnTo>
                  <a:lnTo>
                    <a:pt x="95" y="23"/>
                  </a:lnTo>
                  <a:lnTo>
                    <a:pt x="98" y="22"/>
                  </a:lnTo>
                  <a:lnTo>
                    <a:pt x="102" y="20"/>
                  </a:lnTo>
                  <a:lnTo>
                    <a:pt x="107" y="18"/>
                  </a:lnTo>
                  <a:lnTo>
                    <a:pt x="111" y="17"/>
                  </a:lnTo>
                  <a:lnTo>
                    <a:pt x="116" y="15"/>
                  </a:lnTo>
                  <a:lnTo>
                    <a:pt x="116" y="14"/>
                  </a:lnTo>
                  <a:lnTo>
                    <a:pt x="116" y="12"/>
                  </a:lnTo>
                  <a:lnTo>
                    <a:pt x="116" y="11"/>
                  </a:lnTo>
                  <a:lnTo>
                    <a:pt x="116" y="9"/>
                  </a:lnTo>
                  <a:lnTo>
                    <a:pt x="116" y="8"/>
                  </a:lnTo>
                  <a:lnTo>
                    <a:pt x="114" y="6"/>
                  </a:lnTo>
                  <a:lnTo>
                    <a:pt x="114" y="5"/>
                  </a:lnTo>
                  <a:lnTo>
                    <a:pt x="114" y="3"/>
                  </a:lnTo>
                  <a:lnTo>
                    <a:pt x="113" y="3"/>
                  </a:lnTo>
                  <a:lnTo>
                    <a:pt x="113" y="2"/>
                  </a:lnTo>
                  <a:lnTo>
                    <a:pt x="111" y="0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3" name="Freeform 50"/>
            <p:cNvSpPr>
              <a:spLocks/>
            </p:cNvSpPr>
            <p:nvPr/>
          </p:nvSpPr>
          <p:spPr bwMode="auto">
            <a:xfrm>
              <a:off x="3800" y="3659"/>
              <a:ext cx="64" cy="47"/>
            </a:xfrm>
            <a:custGeom>
              <a:avLst/>
              <a:gdLst>
                <a:gd name="T0" fmla="*/ 0 w 51"/>
                <a:gd name="T1" fmla="*/ 29 h 42"/>
                <a:gd name="T2" fmla="*/ 15 w 51"/>
                <a:gd name="T3" fmla="*/ 46 h 42"/>
                <a:gd name="T4" fmla="*/ 14 w 51"/>
                <a:gd name="T5" fmla="*/ 46 h 42"/>
                <a:gd name="T6" fmla="*/ 61 w 51"/>
                <a:gd name="T7" fmla="*/ 36 h 42"/>
                <a:gd name="T8" fmla="*/ 63 w 51"/>
                <a:gd name="T9" fmla="*/ 30 h 42"/>
                <a:gd name="T10" fmla="*/ 63 w 51"/>
                <a:gd name="T11" fmla="*/ 20 h 42"/>
                <a:gd name="T12" fmla="*/ 61 w 51"/>
                <a:gd name="T13" fmla="*/ 9 h 42"/>
                <a:gd name="T14" fmla="*/ 58 w 51"/>
                <a:gd name="T15" fmla="*/ 3 h 42"/>
                <a:gd name="T16" fmla="*/ 51 w 51"/>
                <a:gd name="T17" fmla="*/ 0 h 42"/>
                <a:gd name="T18" fmla="*/ 11 w 51"/>
                <a:gd name="T19" fmla="*/ 7 h 42"/>
                <a:gd name="T20" fmla="*/ 8 w 51"/>
                <a:gd name="T21" fmla="*/ 9 h 42"/>
                <a:gd name="T22" fmla="*/ 5 w 51"/>
                <a:gd name="T23" fmla="*/ 12 h 42"/>
                <a:gd name="T24" fmla="*/ 1 w 51"/>
                <a:gd name="T25" fmla="*/ 19 h 42"/>
                <a:gd name="T26" fmla="*/ 0 w 51"/>
                <a:gd name="T27" fmla="*/ 27 h 42"/>
                <a:gd name="T28" fmla="*/ 0 w 51"/>
                <a:gd name="T29" fmla="*/ 29 h 4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1"/>
                <a:gd name="T46" fmla="*/ 0 h 42"/>
                <a:gd name="T47" fmla="*/ 51 w 51"/>
                <a:gd name="T48" fmla="*/ 42 h 4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1" h="42">
                  <a:moveTo>
                    <a:pt x="0" y="26"/>
                  </a:moveTo>
                  <a:lnTo>
                    <a:pt x="12" y="41"/>
                  </a:lnTo>
                  <a:lnTo>
                    <a:pt x="11" y="41"/>
                  </a:lnTo>
                  <a:lnTo>
                    <a:pt x="49" y="32"/>
                  </a:lnTo>
                  <a:lnTo>
                    <a:pt x="50" y="27"/>
                  </a:lnTo>
                  <a:lnTo>
                    <a:pt x="50" y="18"/>
                  </a:lnTo>
                  <a:lnTo>
                    <a:pt x="49" y="8"/>
                  </a:lnTo>
                  <a:lnTo>
                    <a:pt x="46" y="3"/>
                  </a:lnTo>
                  <a:lnTo>
                    <a:pt x="41" y="0"/>
                  </a:lnTo>
                  <a:lnTo>
                    <a:pt x="9" y="6"/>
                  </a:lnTo>
                  <a:lnTo>
                    <a:pt x="6" y="8"/>
                  </a:lnTo>
                  <a:lnTo>
                    <a:pt x="4" y="11"/>
                  </a:lnTo>
                  <a:lnTo>
                    <a:pt x="1" y="17"/>
                  </a:lnTo>
                  <a:lnTo>
                    <a:pt x="0" y="24"/>
                  </a:lnTo>
                  <a:lnTo>
                    <a:pt x="0" y="26"/>
                  </a:lnTo>
                </a:path>
              </a:pathLst>
            </a:custGeom>
            <a:solidFill>
              <a:srgbClr val="B2B2B2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4" name="Freeform 51"/>
            <p:cNvSpPr>
              <a:spLocks/>
            </p:cNvSpPr>
            <p:nvPr/>
          </p:nvSpPr>
          <p:spPr bwMode="auto">
            <a:xfrm>
              <a:off x="3800" y="3659"/>
              <a:ext cx="64" cy="47"/>
            </a:xfrm>
            <a:custGeom>
              <a:avLst/>
              <a:gdLst>
                <a:gd name="T0" fmla="*/ 0 w 51"/>
                <a:gd name="T1" fmla="*/ 29 h 42"/>
                <a:gd name="T2" fmla="*/ 15 w 51"/>
                <a:gd name="T3" fmla="*/ 46 h 42"/>
                <a:gd name="T4" fmla="*/ 14 w 51"/>
                <a:gd name="T5" fmla="*/ 46 h 42"/>
                <a:gd name="T6" fmla="*/ 61 w 51"/>
                <a:gd name="T7" fmla="*/ 36 h 42"/>
                <a:gd name="T8" fmla="*/ 63 w 51"/>
                <a:gd name="T9" fmla="*/ 30 h 42"/>
                <a:gd name="T10" fmla="*/ 63 w 51"/>
                <a:gd name="T11" fmla="*/ 20 h 42"/>
                <a:gd name="T12" fmla="*/ 61 w 51"/>
                <a:gd name="T13" fmla="*/ 9 h 42"/>
                <a:gd name="T14" fmla="*/ 58 w 51"/>
                <a:gd name="T15" fmla="*/ 3 h 42"/>
                <a:gd name="T16" fmla="*/ 51 w 51"/>
                <a:gd name="T17" fmla="*/ 0 h 42"/>
                <a:gd name="T18" fmla="*/ 11 w 51"/>
                <a:gd name="T19" fmla="*/ 7 h 42"/>
                <a:gd name="T20" fmla="*/ 8 w 51"/>
                <a:gd name="T21" fmla="*/ 9 h 42"/>
                <a:gd name="T22" fmla="*/ 5 w 51"/>
                <a:gd name="T23" fmla="*/ 12 h 42"/>
                <a:gd name="T24" fmla="*/ 1 w 51"/>
                <a:gd name="T25" fmla="*/ 19 h 42"/>
                <a:gd name="T26" fmla="*/ 0 w 51"/>
                <a:gd name="T27" fmla="*/ 27 h 42"/>
                <a:gd name="T28" fmla="*/ 0 w 51"/>
                <a:gd name="T29" fmla="*/ 29 h 4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1"/>
                <a:gd name="T46" fmla="*/ 0 h 42"/>
                <a:gd name="T47" fmla="*/ 51 w 51"/>
                <a:gd name="T48" fmla="*/ 42 h 4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1" h="42">
                  <a:moveTo>
                    <a:pt x="0" y="26"/>
                  </a:moveTo>
                  <a:lnTo>
                    <a:pt x="12" y="41"/>
                  </a:lnTo>
                  <a:lnTo>
                    <a:pt x="11" y="41"/>
                  </a:lnTo>
                  <a:lnTo>
                    <a:pt x="49" y="32"/>
                  </a:lnTo>
                  <a:lnTo>
                    <a:pt x="50" y="27"/>
                  </a:lnTo>
                  <a:lnTo>
                    <a:pt x="50" y="18"/>
                  </a:lnTo>
                  <a:lnTo>
                    <a:pt x="49" y="8"/>
                  </a:lnTo>
                  <a:lnTo>
                    <a:pt x="46" y="3"/>
                  </a:lnTo>
                  <a:lnTo>
                    <a:pt x="41" y="0"/>
                  </a:lnTo>
                  <a:lnTo>
                    <a:pt x="9" y="6"/>
                  </a:lnTo>
                  <a:lnTo>
                    <a:pt x="6" y="8"/>
                  </a:lnTo>
                  <a:lnTo>
                    <a:pt x="4" y="11"/>
                  </a:lnTo>
                  <a:lnTo>
                    <a:pt x="1" y="17"/>
                  </a:lnTo>
                  <a:lnTo>
                    <a:pt x="0" y="24"/>
                  </a:lnTo>
                  <a:lnTo>
                    <a:pt x="0" y="26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5" name="Freeform 52"/>
            <p:cNvSpPr>
              <a:spLocks/>
            </p:cNvSpPr>
            <p:nvPr/>
          </p:nvSpPr>
          <p:spPr bwMode="auto">
            <a:xfrm>
              <a:off x="4490" y="1524"/>
              <a:ext cx="59" cy="43"/>
            </a:xfrm>
            <a:custGeom>
              <a:avLst/>
              <a:gdLst>
                <a:gd name="T0" fmla="*/ 56 w 47"/>
                <a:gd name="T1" fmla="*/ 34 h 38"/>
                <a:gd name="T2" fmla="*/ 51 w 47"/>
                <a:gd name="T3" fmla="*/ 34 h 38"/>
                <a:gd name="T4" fmla="*/ 50 w 47"/>
                <a:gd name="T5" fmla="*/ 36 h 38"/>
                <a:gd name="T6" fmla="*/ 48 w 47"/>
                <a:gd name="T7" fmla="*/ 38 h 38"/>
                <a:gd name="T8" fmla="*/ 44 w 47"/>
                <a:gd name="T9" fmla="*/ 38 h 38"/>
                <a:gd name="T10" fmla="*/ 40 w 47"/>
                <a:gd name="T11" fmla="*/ 40 h 38"/>
                <a:gd name="T12" fmla="*/ 39 w 47"/>
                <a:gd name="T13" fmla="*/ 42 h 38"/>
                <a:gd name="T14" fmla="*/ 35 w 47"/>
                <a:gd name="T15" fmla="*/ 42 h 38"/>
                <a:gd name="T16" fmla="*/ 33 w 47"/>
                <a:gd name="T17" fmla="*/ 40 h 38"/>
                <a:gd name="T18" fmla="*/ 29 w 47"/>
                <a:gd name="T19" fmla="*/ 38 h 38"/>
                <a:gd name="T20" fmla="*/ 28 w 47"/>
                <a:gd name="T21" fmla="*/ 36 h 38"/>
                <a:gd name="T22" fmla="*/ 24 w 47"/>
                <a:gd name="T23" fmla="*/ 34 h 38"/>
                <a:gd name="T24" fmla="*/ 19 w 47"/>
                <a:gd name="T25" fmla="*/ 33 h 38"/>
                <a:gd name="T26" fmla="*/ 15 w 47"/>
                <a:gd name="T27" fmla="*/ 31 h 38"/>
                <a:gd name="T28" fmla="*/ 11 w 47"/>
                <a:gd name="T29" fmla="*/ 27 h 38"/>
                <a:gd name="T30" fmla="*/ 8 w 47"/>
                <a:gd name="T31" fmla="*/ 26 h 38"/>
                <a:gd name="T32" fmla="*/ 6 w 47"/>
                <a:gd name="T33" fmla="*/ 24 h 38"/>
                <a:gd name="T34" fmla="*/ 3 w 47"/>
                <a:gd name="T35" fmla="*/ 24 h 38"/>
                <a:gd name="T36" fmla="*/ 0 w 47"/>
                <a:gd name="T37" fmla="*/ 23 h 38"/>
                <a:gd name="T38" fmla="*/ 0 w 47"/>
                <a:gd name="T39" fmla="*/ 19 h 38"/>
                <a:gd name="T40" fmla="*/ 0 w 47"/>
                <a:gd name="T41" fmla="*/ 16 h 38"/>
                <a:gd name="T42" fmla="*/ 0 w 47"/>
                <a:gd name="T43" fmla="*/ 12 h 38"/>
                <a:gd name="T44" fmla="*/ 0 w 47"/>
                <a:gd name="T45" fmla="*/ 9 h 38"/>
                <a:gd name="T46" fmla="*/ 3 w 47"/>
                <a:gd name="T47" fmla="*/ 7 h 38"/>
                <a:gd name="T48" fmla="*/ 4 w 47"/>
                <a:gd name="T49" fmla="*/ 3 h 38"/>
                <a:gd name="T50" fmla="*/ 6 w 47"/>
                <a:gd name="T51" fmla="*/ 1 h 38"/>
                <a:gd name="T52" fmla="*/ 10 w 47"/>
                <a:gd name="T53" fmla="*/ 0 h 38"/>
                <a:gd name="T54" fmla="*/ 14 w 47"/>
                <a:gd name="T55" fmla="*/ 0 h 38"/>
                <a:gd name="T56" fmla="*/ 18 w 47"/>
                <a:gd name="T57" fmla="*/ 0 h 38"/>
                <a:gd name="T58" fmla="*/ 21 w 47"/>
                <a:gd name="T59" fmla="*/ 0 h 38"/>
                <a:gd name="T60" fmla="*/ 25 w 47"/>
                <a:gd name="T61" fmla="*/ 1 h 38"/>
                <a:gd name="T62" fmla="*/ 29 w 47"/>
                <a:gd name="T63" fmla="*/ 3 h 38"/>
                <a:gd name="T64" fmla="*/ 33 w 47"/>
                <a:gd name="T65" fmla="*/ 5 h 38"/>
                <a:gd name="T66" fmla="*/ 36 w 47"/>
                <a:gd name="T67" fmla="*/ 9 h 38"/>
                <a:gd name="T68" fmla="*/ 40 w 47"/>
                <a:gd name="T69" fmla="*/ 10 h 38"/>
                <a:gd name="T70" fmla="*/ 43 w 47"/>
                <a:gd name="T71" fmla="*/ 12 h 38"/>
                <a:gd name="T72" fmla="*/ 46 w 47"/>
                <a:gd name="T73" fmla="*/ 12 h 38"/>
                <a:gd name="T74" fmla="*/ 48 w 47"/>
                <a:gd name="T75" fmla="*/ 14 h 38"/>
                <a:gd name="T76" fmla="*/ 50 w 47"/>
                <a:gd name="T77" fmla="*/ 16 h 38"/>
                <a:gd name="T78" fmla="*/ 51 w 47"/>
                <a:gd name="T79" fmla="*/ 17 h 38"/>
                <a:gd name="T80" fmla="*/ 54 w 47"/>
                <a:gd name="T81" fmla="*/ 19 h 38"/>
                <a:gd name="T82" fmla="*/ 56 w 47"/>
                <a:gd name="T83" fmla="*/ 23 h 38"/>
                <a:gd name="T84" fmla="*/ 56 w 47"/>
                <a:gd name="T85" fmla="*/ 26 h 38"/>
                <a:gd name="T86" fmla="*/ 58 w 47"/>
                <a:gd name="T87" fmla="*/ 29 h 38"/>
                <a:gd name="T88" fmla="*/ 56 w 47"/>
                <a:gd name="T89" fmla="*/ 31 h 3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7"/>
                <a:gd name="T136" fmla="*/ 0 h 38"/>
                <a:gd name="T137" fmla="*/ 47 w 47"/>
                <a:gd name="T138" fmla="*/ 38 h 3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7" h="38">
                  <a:moveTo>
                    <a:pt x="45" y="29"/>
                  </a:moveTo>
                  <a:lnTo>
                    <a:pt x="45" y="30"/>
                  </a:lnTo>
                  <a:lnTo>
                    <a:pt x="43" y="30"/>
                  </a:lnTo>
                  <a:lnTo>
                    <a:pt x="41" y="30"/>
                  </a:lnTo>
                  <a:lnTo>
                    <a:pt x="41" y="32"/>
                  </a:lnTo>
                  <a:lnTo>
                    <a:pt x="40" y="32"/>
                  </a:lnTo>
                  <a:lnTo>
                    <a:pt x="38" y="32"/>
                  </a:lnTo>
                  <a:lnTo>
                    <a:pt x="38" y="34"/>
                  </a:lnTo>
                  <a:lnTo>
                    <a:pt x="37" y="34"/>
                  </a:lnTo>
                  <a:lnTo>
                    <a:pt x="35" y="34"/>
                  </a:lnTo>
                  <a:lnTo>
                    <a:pt x="34" y="35"/>
                  </a:lnTo>
                  <a:lnTo>
                    <a:pt x="32" y="35"/>
                  </a:lnTo>
                  <a:lnTo>
                    <a:pt x="31" y="35"/>
                  </a:lnTo>
                  <a:lnTo>
                    <a:pt x="31" y="37"/>
                  </a:lnTo>
                  <a:lnTo>
                    <a:pt x="29" y="37"/>
                  </a:lnTo>
                  <a:lnTo>
                    <a:pt x="28" y="37"/>
                  </a:lnTo>
                  <a:lnTo>
                    <a:pt x="28" y="35"/>
                  </a:lnTo>
                  <a:lnTo>
                    <a:pt x="26" y="35"/>
                  </a:lnTo>
                  <a:lnTo>
                    <a:pt x="25" y="34"/>
                  </a:lnTo>
                  <a:lnTo>
                    <a:pt x="23" y="34"/>
                  </a:lnTo>
                  <a:lnTo>
                    <a:pt x="22" y="34"/>
                  </a:lnTo>
                  <a:lnTo>
                    <a:pt x="22" y="32"/>
                  </a:lnTo>
                  <a:lnTo>
                    <a:pt x="20" y="32"/>
                  </a:lnTo>
                  <a:lnTo>
                    <a:pt x="19" y="30"/>
                  </a:lnTo>
                  <a:lnTo>
                    <a:pt x="17" y="30"/>
                  </a:lnTo>
                  <a:lnTo>
                    <a:pt x="15" y="29"/>
                  </a:lnTo>
                  <a:lnTo>
                    <a:pt x="14" y="29"/>
                  </a:lnTo>
                  <a:lnTo>
                    <a:pt x="12" y="27"/>
                  </a:lnTo>
                  <a:lnTo>
                    <a:pt x="11" y="26"/>
                  </a:lnTo>
                  <a:lnTo>
                    <a:pt x="9" y="24"/>
                  </a:lnTo>
                  <a:lnTo>
                    <a:pt x="8" y="24"/>
                  </a:lnTo>
                  <a:lnTo>
                    <a:pt x="6" y="23"/>
                  </a:lnTo>
                  <a:lnTo>
                    <a:pt x="5" y="23"/>
                  </a:lnTo>
                  <a:lnTo>
                    <a:pt x="5" y="21"/>
                  </a:lnTo>
                  <a:lnTo>
                    <a:pt x="3" y="21"/>
                  </a:lnTo>
                  <a:lnTo>
                    <a:pt x="2" y="21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9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6"/>
                  </a:lnTo>
                  <a:lnTo>
                    <a:pt x="3" y="4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1"/>
                  </a:lnTo>
                  <a:lnTo>
                    <a:pt x="6" y="1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9" y="1"/>
                  </a:lnTo>
                  <a:lnTo>
                    <a:pt x="20" y="1"/>
                  </a:lnTo>
                  <a:lnTo>
                    <a:pt x="22" y="3"/>
                  </a:lnTo>
                  <a:lnTo>
                    <a:pt x="23" y="3"/>
                  </a:lnTo>
                  <a:lnTo>
                    <a:pt x="25" y="4"/>
                  </a:lnTo>
                  <a:lnTo>
                    <a:pt x="26" y="4"/>
                  </a:lnTo>
                  <a:lnTo>
                    <a:pt x="28" y="6"/>
                  </a:lnTo>
                  <a:lnTo>
                    <a:pt x="29" y="8"/>
                  </a:lnTo>
                  <a:lnTo>
                    <a:pt x="31" y="8"/>
                  </a:lnTo>
                  <a:lnTo>
                    <a:pt x="32" y="9"/>
                  </a:lnTo>
                  <a:lnTo>
                    <a:pt x="34" y="9"/>
                  </a:lnTo>
                  <a:lnTo>
                    <a:pt x="34" y="11"/>
                  </a:lnTo>
                  <a:lnTo>
                    <a:pt x="35" y="11"/>
                  </a:lnTo>
                  <a:lnTo>
                    <a:pt x="37" y="11"/>
                  </a:lnTo>
                  <a:lnTo>
                    <a:pt x="37" y="12"/>
                  </a:lnTo>
                  <a:lnTo>
                    <a:pt x="38" y="12"/>
                  </a:lnTo>
                  <a:lnTo>
                    <a:pt x="40" y="12"/>
                  </a:lnTo>
                  <a:lnTo>
                    <a:pt x="40" y="14"/>
                  </a:lnTo>
                  <a:lnTo>
                    <a:pt x="41" y="14"/>
                  </a:lnTo>
                  <a:lnTo>
                    <a:pt x="41" y="15"/>
                  </a:lnTo>
                  <a:lnTo>
                    <a:pt x="43" y="15"/>
                  </a:lnTo>
                  <a:lnTo>
                    <a:pt x="43" y="17"/>
                  </a:lnTo>
                  <a:lnTo>
                    <a:pt x="45" y="18"/>
                  </a:lnTo>
                  <a:lnTo>
                    <a:pt x="45" y="20"/>
                  </a:lnTo>
                  <a:lnTo>
                    <a:pt x="45" y="21"/>
                  </a:lnTo>
                  <a:lnTo>
                    <a:pt x="45" y="23"/>
                  </a:lnTo>
                  <a:lnTo>
                    <a:pt x="46" y="24"/>
                  </a:lnTo>
                  <a:lnTo>
                    <a:pt x="46" y="26"/>
                  </a:lnTo>
                  <a:lnTo>
                    <a:pt x="46" y="27"/>
                  </a:lnTo>
                  <a:lnTo>
                    <a:pt x="45" y="27"/>
                  </a:lnTo>
                  <a:lnTo>
                    <a:pt x="45" y="29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6" name="Freeform 53"/>
            <p:cNvSpPr>
              <a:spLocks/>
            </p:cNvSpPr>
            <p:nvPr/>
          </p:nvSpPr>
          <p:spPr bwMode="auto">
            <a:xfrm>
              <a:off x="4490" y="1524"/>
              <a:ext cx="59" cy="43"/>
            </a:xfrm>
            <a:custGeom>
              <a:avLst/>
              <a:gdLst>
                <a:gd name="T0" fmla="*/ 56 w 47"/>
                <a:gd name="T1" fmla="*/ 34 h 38"/>
                <a:gd name="T2" fmla="*/ 51 w 47"/>
                <a:gd name="T3" fmla="*/ 34 h 38"/>
                <a:gd name="T4" fmla="*/ 50 w 47"/>
                <a:gd name="T5" fmla="*/ 36 h 38"/>
                <a:gd name="T6" fmla="*/ 48 w 47"/>
                <a:gd name="T7" fmla="*/ 38 h 38"/>
                <a:gd name="T8" fmla="*/ 44 w 47"/>
                <a:gd name="T9" fmla="*/ 38 h 38"/>
                <a:gd name="T10" fmla="*/ 40 w 47"/>
                <a:gd name="T11" fmla="*/ 40 h 38"/>
                <a:gd name="T12" fmla="*/ 39 w 47"/>
                <a:gd name="T13" fmla="*/ 42 h 38"/>
                <a:gd name="T14" fmla="*/ 35 w 47"/>
                <a:gd name="T15" fmla="*/ 42 h 38"/>
                <a:gd name="T16" fmla="*/ 33 w 47"/>
                <a:gd name="T17" fmla="*/ 40 h 38"/>
                <a:gd name="T18" fmla="*/ 29 w 47"/>
                <a:gd name="T19" fmla="*/ 38 h 38"/>
                <a:gd name="T20" fmla="*/ 28 w 47"/>
                <a:gd name="T21" fmla="*/ 36 h 38"/>
                <a:gd name="T22" fmla="*/ 24 w 47"/>
                <a:gd name="T23" fmla="*/ 34 h 38"/>
                <a:gd name="T24" fmla="*/ 19 w 47"/>
                <a:gd name="T25" fmla="*/ 33 h 38"/>
                <a:gd name="T26" fmla="*/ 15 w 47"/>
                <a:gd name="T27" fmla="*/ 31 h 38"/>
                <a:gd name="T28" fmla="*/ 11 w 47"/>
                <a:gd name="T29" fmla="*/ 27 h 38"/>
                <a:gd name="T30" fmla="*/ 8 w 47"/>
                <a:gd name="T31" fmla="*/ 26 h 38"/>
                <a:gd name="T32" fmla="*/ 6 w 47"/>
                <a:gd name="T33" fmla="*/ 24 h 38"/>
                <a:gd name="T34" fmla="*/ 3 w 47"/>
                <a:gd name="T35" fmla="*/ 24 h 38"/>
                <a:gd name="T36" fmla="*/ 0 w 47"/>
                <a:gd name="T37" fmla="*/ 23 h 38"/>
                <a:gd name="T38" fmla="*/ 0 w 47"/>
                <a:gd name="T39" fmla="*/ 19 h 38"/>
                <a:gd name="T40" fmla="*/ 0 w 47"/>
                <a:gd name="T41" fmla="*/ 16 h 38"/>
                <a:gd name="T42" fmla="*/ 0 w 47"/>
                <a:gd name="T43" fmla="*/ 12 h 38"/>
                <a:gd name="T44" fmla="*/ 0 w 47"/>
                <a:gd name="T45" fmla="*/ 9 h 38"/>
                <a:gd name="T46" fmla="*/ 3 w 47"/>
                <a:gd name="T47" fmla="*/ 7 h 38"/>
                <a:gd name="T48" fmla="*/ 4 w 47"/>
                <a:gd name="T49" fmla="*/ 3 h 38"/>
                <a:gd name="T50" fmla="*/ 6 w 47"/>
                <a:gd name="T51" fmla="*/ 1 h 38"/>
                <a:gd name="T52" fmla="*/ 10 w 47"/>
                <a:gd name="T53" fmla="*/ 0 h 38"/>
                <a:gd name="T54" fmla="*/ 14 w 47"/>
                <a:gd name="T55" fmla="*/ 0 h 38"/>
                <a:gd name="T56" fmla="*/ 18 w 47"/>
                <a:gd name="T57" fmla="*/ 0 h 38"/>
                <a:gd name="T58" fmla="*/ 21 w 47"/>
                <a:gd name="T59" fmla="*/ 0 h 38"/>
                <a:gd name="T60" fmla="*/ 25 w 47"/>
                <a:gd name="T61" fmla="*/ 1 h 38"/>
                <a:gd name="T62" fmla="*/ 29 w 47"/>
                <a:gd name="T63" fmla="*/ 3 h 38"/>
                <a:gd name="T64" fmla="*/ 33 w 47"/>
                <a:gd name="T65" fmla="*/ 5 h 38"/>
                <a:gd name="T66" fmla="*/ 36 w 47"/>
                <a:gd name="T67" fmla="*/ 9 h 38"/>
                <a:gd name="T68" fmla="*/ 40 w 47"/>
                <a:gd name="T69" fmla="*/ 10 h 38"/>
                <a:gd name="T70" fmla="*/ 43 w 47"/>
                <a:gd name="T71" fmla="*/ 12 h 38"/>
                <a:gd name="T72" fmla="*/ 46 w 47"/>
                <a:gd name="T73" fmla="*/ 12 h 38"/>
                <a:gd name="T74" fmla="*/ 48 w 47"/>
                <a:gd name="T75" fmla="*/ 14 h 38"/>
                <a:gd name="T76" fmla="*/ 50 w 47"/>
                <a:gd name="T77" fmla="*/ 16 h 38"/>
                <a:gd name="T78" fmla="*/ 51 w 47"/>
                <a:gd name="T79" fmla="*/ 17 h 38"/>
                <a:gd name="T80" fmla="*/ 54 w 47"/>
                <a:gd name="T81" fmla="*/ 19 h 38"/>
                <a:gd name="T82" fmla="*/ 56 w 47"/>
                <a:gd name="T83" fmla="*/ 23 h 38"/>
                <a:gd name="T84" fmla="*/ 56 w 47"/>
                <a:gd name="T85" fmla="*/ 26 h 38"/>
                <a:gd name="T86" fmla="*/ 58 w 47"/>
                <a:gd name="T87" fmla="*/ 29 h 38"/>
                <a:gd name="T88" fmla="*/ 56 w 47"/>
                <a:gd name="T89" fmla="*/ 31 h 3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7"/>
                <a:gd name="T136" fmla="*/ 0 h 38"/>
                <a:gd name="T137" fmla="*/ 47 w 47"/>
                <a:gd name="T138" fmla="*/ 38 h 3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7" h="38">
                  <a:moveTo>
                    <a:pt x="45" y="29"/>
                  </a:moveTo>
                  <a:lnTo>
                    <a:pt x="45" y="30"/>
                  </a:lnTo>
                  <a:lnTo>
                    <a:pt x="43" y="30"/>
                  </a:lnTo>
                  <a:lnTo>
                    <a:pt x="41" y="30"/>
                  </a:lnTo>
                  <a:lnTo>
                    <a:pt x="41" y="32"/>
                  </a:lnTo>
                  <a:lnTo>
                    <a:pt x="40" y="32"/>
                  </a:lnTo>
                  <a:lnTo>
                    <a:pt x="38" y="32"/>
                  </a:lnTo>
                  <a:lnTo>
                    <a:pt x="38" y="34"/>
                  </a:lnTo>
                  <a:lnTo>
                    <a:pt x="37" y="34"/>
                  </a:lnTo>
                  <a:lnTo>
                    <a:pt x="35" y="34"/>
                  </a:lnTo>
                  <a:lnTo>
                    <a:pt x="34" y="35"/>
                  </a:lnTo>
                  <a:lnTo>
                    <a:pt x="32" y="35"/>
                  </a:lnTo>
                  <a:lnTo>
                    <a:pt x="31" y="35"/>
                  </a:lnTo>
                  <a:lnTo>
                    <a:pt x="31" y="37"/>
                  </a:lnTo>
                  <a:lnTo>
                    <a:pt x="29" y="37"/>
                  </a:lnTo>
                  <a:lnTo>
                    <a:pt x="28" y="37"/>
                  </a:lnTo>
                  <a:lnTo>
                    <a:pt x="28" y="35"/>
                  </a:lnTo>
                  <a:lnTo>
                    <a:pt x="26" y="35"/>
                  </a:lnTo>
                  <a:lnTo>
                    <a:pt x="25" y="34"/>
                  </a:lnTo>
                  <a:lnTo>
                    <a:pt x="23" y="34"/>
                  </a:lnTo>
                  <a:lnTo>
                    <a:pt x="22" y="34"/>
                  </a:lnTo>
                  <a:lnTo>
                    <a:pt x="22" y="32"/>
                  </a:lnTo>
                  <a:lnTo>
                    <a:pt x="20" y="32"/>
                  </a:lnTo>
                  <a:lnTo>
                    <a:pt x="19" y="30"/>
                  </a:lnTo>
                  <a:lnTo>
                    <a:pt x="17" y="30"/>
                  </a:lnTo>
                  <a:lnTo>
                    <a:pt x="15" y="29"/>
                  </a:lnTo>
                  <a:lnTo>
                    <a:pt x="14" y="29"/>
                  </a:lnTo>
                  <a:lnTo>
                    <a:pt x="12" y="27"/>
                  </a:lnTo>
                  <a:lnTo>
                    <a:pt x="11" y="26"/>
                  </a:lnTo>
                  <a:lnTo>
                    <a:pt x="9" y="24"/>
                  </a:lnTo>
                  <a:lnTo>
                    <a:pt x="8" y="24"/>
                  </a:lnTo>
                  <a:lnTo>
                    <a:pt x="6" y="23"/>
                  </a:lnTo>
                  <a:lnTo>
                    <a:pt x="5" y="23"/>
                  </a:lnTo>
                  <a:lnTo>
                    <a:pt x="5" y="21"/>
                  </a:lnTo>
                  <a:lnTo>
                    <a:pt x="3" y="21"/>
                  </a:lnTo>
                  <a:lnTo>
                    <a:pt x="2" y="21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9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6"/>
                  </a:lnTo>
                  <a:lnTo>
                    <a:pt x="3" y="4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1"/>
                  </a:lnTo>
                  <a:lnTo>
                    <a:pt x="6" y="1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9" y="1"/>
                  </a:lnTo>
                  <a:lnTo>
                    <a:pt x="20" y="1"/>
                  </a:lnTo>
                  <a:lnTo>
                    <a:pt x="22" y="3"/>
                  </a:lnTo>
                  <a:lnTo>
                    <a:pt x="23" y="3"/>
                  </a:lnTo>
                  <a:lnTo>
                    <a:pt x="25" y="4"/>
                  </a:lnTo>
                  <a:lnTo>
                    <a:pt x="26" y="4"/>
                  </a:lnTo>
                  <a:lnTo>
                    <a:pt x="28" y="6"/>
                  </a:lnTo>
                  <a:lnTo>
                    <a:pt x="29" y="8"/>
                  </a:lnTo>
                  <a:lnTo>
                    <a:pt x="31" y="8"/>
                  </a:lnTo>
                  <a:lnTo>
                    <a:pt x="32" y="9"/>
                  </a:lnTo>
                  <a:lnTo>
                    <a:pt x="34" y="9"/>
                  </a:lnTo>
                  <a:lnTo>
                    <a:pt x="34" y="11"/>
                  </a:lnTo>
                  <a:lnTo>
                    <a:pt x="35" y="11"/>
                  </a:lnTo>
                  <a:lnTo>
                    <a:pt x="37" y="11"/>
                  </a:lnTo>
                  <a:lnTo>
                    <a:pt x="37" y="12"/>
                  </a:lnTo>
                  <a:lnTo>
                    <a:pt x="38" y="12"/>
                  </a:lnTo>
                  <a:lnTo>
                    <a:pt x="40" y="12"/>
                  </a:lnTo>
                  <a:lnTo>
                    <a:pt x="40" y="14"/>
                  </a:lnTo>
                  <a:lnTo>
                    <a:pt x="41" y="14"/>
                  </a:lnTo>
                  <a:lnTo>
                    <a:pt x="41" y="15"/>
                  </a:lnTo>
                  <a:lnTo>
                    <a:pt x="43" y="15"/>
                  </a:lnTo>
                  <a:lnTo>
                    <a:pt x="43" y="17"/>
                  </a:lnTo>
                  <a:lnTo>
                    <a:pt x="45" y="18"/>
                  </a:lnTo>
                  <a:lnTo>
                    <a:pt x="45" y="20"/>
                  </a:lnTo>
                  <a:lnTo>
                    <a:pt x="45" y="21"/>
                  </a:lnTo>
                  <a:lnTo>
                    <a:pt x="45" y="23"/>
                  </a:lnTo>
                  <a:lnTo>
                    <a:pt x="46" y="24"/>
                  </a:lnTo>
                  <a:lnTo>
                    <a:pt x="46" y="26"/>
                  </a:lnTo>
                  <a:lnTo>
                    <a:pt x="46" y="27"/>
                  </a:lnTo>
                  <a:lnTo>
                    <a:pt x="45" y="27"/>
                  </a:lnTo>
                  <a:lnTo>
                    <a:pt x="45" y="29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7" name="Freeform 54"/>
            <p:cNvSpPr>
              <a:spLocks/>
            </p:cNvSpPr>
            <p:nvPr/>
          </p:nvSpPr>
          <p:spPr bwMode="auto">
            <a:xfrm>
              <a:off x="4526" y="1536"/>
              <a:ext cx="21" cy="29"/>
            </a:xfrm>
            <a:custGeom>
              <a:avLst/>
              <a:gdLst>
                <a:gd name="T0" fmla="*/ 20 w 17"/>
                <a:gd name="T1" fmla="*/ 0 h 25"/>
                <a:gd name="T2" fmla="*/ 17 w 17"/>
                <a:gd name="T3" fmla="*/ 0 h 25"/>
                <a:gd name="T4" fmla="*/ 14 w 17"/>
                <a:gd name="T5" fmla="*/ 0 h 25"/>
                <a:gd name="T6" fmla="*/ 11 w 17"/>
                <a:gd name="T7" fmla="*/ 0 h 25"/>
                <a:gd name="T8" fmla="*/ 7 w 17"/>
                <a:gd name="T9" fmla="*/ 0 h 25"/>
                <a:gd name="T10" fmla="*/ 7 w 17"/>
                <a:gd name="T11" fmla="*/ 1 h 25"/>
                <a:gd name="T12" fmla="*/ 5 w 17"/>
                <a:gd name="T13" fmla="*/ 3 h 25"/>
                <a:gd name="T14" fmla="*/ 5 w 17"/>
                <a:gd name="T15" fmla="*/ 5 h 25"/>
                <a:gd name="T16" fmla="*/ 1 w 17"/>
                <a:gd name="T17" fmla="*/ 7 h 25"/>
                <a:gd name="T18" fmla="*/ 1 w 17"/>
                <a:gd name="T19" fmla="*/ 8 h 25"/>
                <a:gd name="T20" fmla="*/ 1 w 17"/>
                <a:gd name="T21" fmla="*/ 10 h 25"/>
                <a:gd name="T22" fmla="*/ 1 w 17"/>
                <a:gd name="T23" fmla="*/ 12 h 25"/>
                <a:gd name="T24" fmla="*/ 0 w 17"/>
                <a:gd name="T25" fmla="*/ 14 h 25"/>
                <a:gd name="T26" fmla="*/ 0 w 17"/>
                <a:gd name="T27" fmla="*/ 15 h 25"/>
                <a:gd name="T28" fmla="*/ 0 w 17"/>
                <a:gd name="T29" fmla="*/ 17 h 25"/>
                <a:gd name="T30" fmla="*/ 0 w 17"/>
                <a:gd name="T31" fmla="*/ 19 h 25"/>
                <a:gd name="T32" fmla="*/ 0 w 17"/>
                <a:gd name="T33" fmla="*/ 21 h 25"/>
                <a:gd name="T34" fmla="*/ 0 w 17"/>
                <a:gd name="T35" fmla="*/ 22 h 25"/>
                <a:gd name="T36" fmla="*/ 0 w 17"/>
                <a:gd name="T37" fmla="*/ 24 h 25"/>
                <a:gd name="T38" fmla="*/ 0 w 17"/>
                <a:gd name="T39" fmla="*/ 27 h 25"/>
                <a:gd name="T40" fmla="*/ 0 w 17"/>
                <a:gd name="T41" fmla="*/ 28 h 2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7"/>
                <a:gd name="T64" fmla="*/ 0 h 25"/>
                <a:gd name="T65" fmla="*/ 17 w 17"/>
                <a:gd name="T66" fmla="*/ 25 h 2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7" h="25">
                  <a:moveTo>
                    <a:pt x="16" y="0"/>
                  </a:moveTo>
                  <a:lnTo>
                    <a:pt x="14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4" y="3"/>
                  </a:lnTo>
                  <a:lnTo>
                    <a:pt x="4" y="4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9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0" y="23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8" name="Freeform 55"/>
            <p:cNvSpPr>
              <a:spLocks/>
            </p:cNvSpPr>
            <p:nvPr/>
          </p:nvSpPr>
          <p:spPr bwMode="auto">
            <a:xfrm>
              <a:off x="4510" y="1524"/>
              <a:ext cx="95" cy="76"/>
            </a:xfrm>
            <a:custGeom>
              <a:avLst/>
              <a:gdLst>
                <a:gd name="T0" fmla="*/ 0 w 76"/>
                <a:gd name="T1" fmla="*/ 50 h 67"/>
                <a:gd name="T2" fmla="*/ 43 w 76"/>
                <a:gd name="T3" fmla="*/ 75 h 67"/>
                <a:gd name="T4" fmla="*/ 93 w 76"/>
                <a:gd name="T5" fmla="*/ 52 h 67"/>
                <a:gd name="T6" fmla="*/ 94 w 76"/>
                <a:gd name="T7" fmla="*/ 47 h 67"/>
                <a:gd name="T8" fmla="*/ 94 w 76"/>
                <a:gd name="T9" fmla="*/ 42 h 67"/>
                <a:gd name="T10" fmla="*/ 94 w 76"/>
                <a:gd name="T11" fmla="*/ 29 h 67"/>
                <a:gd name="T12" fmla="*/ 93 w 76"/>
                <a:gd name="T13" fmla="*/ 23 h 67"/>
                <a:gd name="T14" fmla="*/ 90 w 76"/>
                <a:gd name="T15" fmla="*/ 19 h 67"/>
                <a:gd name="T16" fmla="*/ 85 w 76"/>
                <a:gd name="T17" fmla="*/ 14 h 67"/>
                <a:gd name="T18" fmla="*/ 81 w 76"/>
                <a:gd name="T19" fmla="*/ 12 h 67"/>
                <a:gd name="T20" fmla="*/ 52 w 76"/>
                <a:gd name="T21" fmla="*/ 3 h 67"/>
                <a:gd name="T22" fmla="*/ 45 w 76"/>
                <a:gd name="T23" fmla="*/ 1 h 67"/>
                <a:gd name="T24" fmla="*/ 41 w 76"/>
                <a:gd name="T25" fmla="*/ 0 h 67"/>
                <a:gd name="T26" fmla="*/ 35 w 76"/>
                <a:gd name="T27" fmla="*/ 0 h 67"/>
                <a:gd name="T28" fmla="*/ 21 w 76"/>
                <a:gd name="T29" fmla="*/ 3 h 67"/>
                <a:gd name="T30" fmla="*/ 17 w 76"/>
                <a:gd name="T31" fmla="*/ 9 h 67"/>
                <a:gd name="T32" fmla="*/ 12 w 76"/>
                <a:gd name="T33" fmla="*/ 12 h 67"/>
                <a:gd name="T34" fmla="*/ 9 w 76"/>
                <a:gd name="T35" fmla="*/ 19 h 67"/>
                <a:gd name="T36" fmla="*/ 5 w 76"/>
                <a:gd name="T37" fmla="*/ 27 h 67"/>
                <a:gd name="T38" fmla="*/ 0 w 76"/>
                <a:gd name="T39" fmla="*/ 50 h 6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76"/>
                <a:gd name="T61" fmla="*/ 0 h 67"/>
                <a:gd name="T62" fmla="*/ 76 w 76"/>
                <a:gd name="T63" fmla="*/ 67 h 67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76" h="67">
                  <a:moveTo>
                    <a:pt x="0" y="44"/>
                  </a:moveTo>
                  <a:lnTo>
                    <a:pt x="34" y="66"/>
                  </a:lnTo>
                  <a:lnTo>
                    <a:pt x="74" y="46"/>
                  </a:lnTo>
                  <a:lnTo>
                    <a:pt x="75" y="41"/>
                  </a:lnTo>
                  <a:lnTo>
                    <a:pt x="75" y="37"/>
                  </a:lnTo>
                  <a:lnTo>
                    <a:pt x="75" y="26"/>
                  </a:lnTo>
                  <a:lnTo>
                    <a:pt x="74" y="20"/>
                  </a:lnTo>
                  <a:lnTo>
                    <a:pt x="72" y="17"/>
                  </a:lnTo>
                  <a:lnTo>
                    <a:pt x="68" y="12"/>
                  </a:lnTo>
                  <a:lnTo>
                    <a:pt x="65" y="11"/>
                  </a:lnTo>
                  <a:lnTo>
                    <a:pt x="42" y="3"/>
                  </a:lnTo>
                  <a:lnTo>
                    <a:pt x="36" y="1"/>
                  </a:lnTo>
                  <a:lnTo>
                    <a:pt x="33" y="0"/>
                  </a:lnTo>
                  <a:lnTo>
                    <a:pt x="28" y="0"/>
                  </a:lnTo>
                  <a:lnTo>
                    <a:pt x="17" y="3"/>
                  </a:lnTo>
                  <a:lnTo>
                    <a:pt x="14" y="8"/>
                  </a:lnTo>
                  <a:lnTo>
                    <a:pt x="10" y="11"/>
                  </a:lnTo>
                  <a:lnTo>
                    <a:pt x="7" y="17"/>
                  </a:lnTo>
                  <a:lnTo>
                    <a:pt x="4" y="24"/>
                  </a:lnTo>
                  <a:lnTo>
                    <a:pt x="0" y="44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9" name="Freeform 56"/>
            <p:cNvSpPr>
              <a:spLocks/>
            </p:cNvSpPr>
            <p:nvPr/>
          </p:nvSpPr>
          <p:spPr bwMode="auto">
            <a:xfrm>
              <a:off x="4510" y="1524"/>
              <a:ext cx="95" cy="76"/>
            </a:xfrm>
            <a:custGeom>
              <a:avLst/>
              <a:gdLst>
                <a:gd name="T0" fmla="*/ 0 w 76"/>
                <a:gd name="T1" fmla="*/ 50 h 67"/>
                <a:gd name="T2" fmla="*/ 43 w 76"/>
                <a:gd name="T3" fmla="*/ 75 h 67"/>
                <a:gd name="T4" fmla="*/ 93 w 76"/>
                <a:gd name="T5" fmla="*/ 52 h 67"/>
                <a:gd name="T6" fmla="*/ 94 w 76"/>
                <a:gd name="T7" fmla="*/ 47 h 67"/>
                <a:gd name="T8" fmla="*/ 94 w 76"/>
                <a:gd name="T9" fmla="*/ 42 h 67"/>
                <a:gd name="T10" fmla="*/ 94 w 76"/>
                <a:gd name="T11" fmla="*/ 29 h 67"/>
                <a:gd name="T12" fmla="*/ 93 w 76"/>
                <a:gd name="T13" fmla="*/ 23 h 67"/>
                <a:gd name="T14" fmla="*/ 90 w 76"/>
                <a:gd name="T15" fmla="*/ 19 h 67"/>
                <a:gd name="T16" fmla="*/ 85 w 76"/>
                <a:gd name="T17" fmla="*/ 14 h 67"/>
                <a:gd name="T18" fmla="*/ 81 w 76"/>
                <a:gd name="T19" fmla="*/ 12 h 67"/>
                <a:gd name="T20" fmla="*/ 52 w 76"/>
                <a:gd name="T21" fmla="*/ 3 h 67"/>
                <a:gd name="T22" fmla="*/ 45 w 76"/>
                <a:gd name="T23" fmla="*/ 1 h 67"/>
                <a:gd name="T24" fmla="*/ 41 w 76"/>
                <a:gd name="T25" fmla="*/ 0 h 67"/>
                <a:gd name="T26" fmla="*/ 35 w 76"/>
                <a:gd name="T27" fmla="*/ 0 h 67"/>
                <a:gd name="T28" fmla="*/ 21 w 76"/>
                <a:gd name="T29" fmla="*/ 3 h 67"/>
                <a:gd name="T30" fmla="*/ 17 w 76"/>
                <a:gd name="T31" fmla="*/ 9 h 67"/>
                <a:gd name="T32" fmla="*/ 12 w 76"/>
                <a:gd name="T33" fmla="*/ 12 h 67"/>
                <a:gd name="T34" fmla="*/ 9 w 76"/>
                <a:gd name="T35" fmla="*/ 19 h 67"/>
                <a:gd name="T36" fmla="*/ 5 w 76"/>
                <a:gd name="T37" fmla="*/ 27 h 67"/>
                <a:gd name="T38" fmla="*/ 0 w 76"/>
                <a:gd name="T39" fmla="*/ 50 h 6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76"/>
                <a:gd name="T61" fmla="*/ 0 h 67"/>
                <a:gd name="T62" fmla="*/ 76 w 76"/>
                <a:gd name="T63" fmla="*/ 67 h 67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76" h="67">
                  <a:moveTo>
                    <a:pt x="0" y="44"/>
                  </a:moveTo>
                  <a:lnTo>
                    <a:pt x="34" y="66"/>
                  </a:lnTo>
                  <a:lnTo>
                    <a:pt x="74" y="46"/>
                  </a:lnTo>
                  <a:lnTo>
                    <a:pt x="75" y="41"/>
                  </a:lnTo>
                  <a:lnTo>
                    <a:pt x="75" y="37"/>
                  </a:lnTo>
                  <a:lnTo>
                    <a:pt x="75" y="26"/>
                  </a:lnTo>
                  <a:lnTo>
                    <a:pt x="74" y="20"/>
                  </a:lnTo>
                  <a:lnTo>
                    <a:pt x="72" y="17"/>
                  </a:lnTo>
                  <a:lnTo>
                    <a:pt x="68" y="12"/>
                  </a:lnTo>
                  <a:lnTo>
                    <a:pt x="65" y="11"/>
                  </a:lnTo>
                  <a:lnTo>
                    <a:pt x="42" y="3"/>
                  </a:lnTo>
                  <a:lnTo>
                    <a:pt x="36" y="1"/>
                  </a:lnTo>
                  <a:lnTo>
                    <a:pt x="33" y="0"/>
                  </a:lnTo>
                  <a:lnTo>
                    <a:pt x="28" y="0"/>
                  </a:lnTo>
                  <a:lnTo>
                    <a:pt x="17" y="3"/>
                  </a:lnTo>
                  <a:lnTo>
                    <a:pt x="14" y="8"/>
                  </a:lnTo>
                  <a:lnTo>
                    <a:pt x="10" y="11"/>
                  </a:lnTo>
                  <a:lnTo>
                    <a:pt x="7" y="17"/>
                  </a:lnTo>
                  <a:lnTo>
                    <a:pt x="4" y="24"/>
                  </a:lnTo>
                  <a:lnTo>
                    <a:pt x="0" y="44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40" name="Freeform 57"/>
            <p:cNvSpPr>
              <a:spLocks/>
            </p:cNvSpPr>
            <p:nvPr/>
          </p:nvSpPr>
          <p:spPr bwMode="auto">
            <a:xfrm>
              <a:off x="4550" y="1537"/>
              <a:ext cx="39" cy="60"/>
            </a:xfrm>
            <a:custGeom>
              <a:avLst/>
              <a:gdLst>
                <a:gd name="T0" fmla="*/ 0 w 31"/>
                <a:gd name="T1" fmla="*/ 59 h 53"/>
                <a:gd name="T2" fmla="*/ 0 w 31"/>
                <a:gd name="T3" fmla="*/ 54 h 53"/>
                <a:gd name="T4" fmla="*/ 0 w 31"/>
                <a:gd name="T5" fmla="*/ 50 h 53"/>
                <a:gd name="T6" fmla="*/ 0 w 31"/>
                <a:gd name="T7" fmla="*/ 45 h 53"/>
                <a:gd name="T8" fmla="*/ 0 w 31"/>
                <a:gd name="T9" fmla="*/ 42 h 53"/>
                <a:gd name="T10" fmla="*/ 1 w 31"/>
                <a:gd name="T11" fmla="*/ 38 h 53"/>
                <a:gd name="T12" fmla="*/ 1 w 31"/>
                <a:gd name="T13" fmla="*/ 35 h 53"/>
                <a:gd name="T14" fmla="*/ 1 w 31"/>
                <a:gd name="T15" fmla="*/ 32 h 53"/>
                <a:gd name="T16" fmla="*/ 4 w 31"/>
                <a:gd name="T17" fmla="*/ 29 h 53"/>
                <a:gd name="T18" fmla="*/ 4 w 31"/>
                <a:gd name="T19" fmla="*/ 26 h 53"/>
                <a:gd name="T20" fmla="*/ 5 w 31"/>
                <a:gd name="T21" fmla="*/ 23 h 53"/>
                <a:gd name="T22" fmla="*/ 8 w 31"/>
                <a:gd name="T23" fmla="*/ 20 h 53"/>
                <a:gd name="T24" fmla="*/ 8 w 31"/>
                <a:gd name="T25" fmla="*/ 19 h 53"/>
                <a:gd name="T26" fmla="*/ 9 w 31"/>
                <a:gd name="T27" fmla="*/ 17 h 53"/>
                <a:gd name="T28" fmla="*/ 11 w 31"/>
                <a:gd name="T29" fmla="*/ 14 h 53"/>
                <a:gd name="T30" fmla="*/ 13 w 31"/>
                <a:gd name="T31" fmla="*/ 12 h 53"/>
                <a:gd name="T32" fmla="*/ 13 w 31"/>
                <a:gd name="T33" fmla="*/ 10 h 53"/>
                <a:gd name="T34" fmla="*/ 15 w 31"/>
                <a:gd name="T35" fmla="*/ 10 h 53"/>
                <a:gd name="T36" fmla="*/ 16 w 31"/>
                <a:gd name="T37" fmla="*/ 9 h 53"/>
                <a:gd name="T38" fmla="*/ 19 w 31"/>
                <a:gd name="T39" fmla="*/ 7 h 53"/>
                <a:gd name="T40" fmla="*/ 20 w 31"/>
                <a:gd name="T41" fmla="*/ 6 h 53"/>
                <a:gd name="T42" fmla="*/ 23 w 31"/>
                <a:gd name="T43" fmla="*/ 6 h 53"/>
                <a:gd name="T44" fmla="*/ 23 w 31"/>
                <a:gd name="T45" fmla="*/ 3 h 53"/>
                <a:gd name="T46" fmla="*/ 25 w 31"/>
                <a:gd name="T47" fmla="*/ 3 h 53"/>
                <a:gd name="T48" fmla="*/ 26 w 31"/>
                <a:gd name="T49" fmla="*/ 2 h 53"/>
                <a:gd name="T50" fmla="*/ 29 w 31"/>
                <a:gd name="T51" fmla="*/ 2 h 53"/>
                <a:gd name="T52" fmla="*/ 30 w 31"/>
                <a:gd name="T53" fmla="*/ 2 h 53"/>
                <a:gd name="T54" fmla="*/ 30 w 31"/>
                <a:gd name="T55" fmla="*/ 0 h 53"/>
                <a:gd name="T56" fmla="*/ 33 w 31"/>
                <a:gd name="T57" fmla="*/ 0 h 53"/>
                <a:gd name="T58" fmla="*/ 34 w 31"/>
                <a:gd name="T59" fmla="*/ 0 h 53"/>
                <a:gd name="T60" fmla="*/ 36 w 31"/>
                <a:gd name="T61" fmla="*/ 0 h 53"/>
                <a:gd name="T62" fmla="*/ 38 w 31"/>
                <a:gd name="T63" fmla="*/ 0 h 5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1"/>
                <a:gd name="T97" fmla="*/ 0 h 53"/>
                <a:gd name="T98" fmla="*/ 31 w 31"/>
                <a:gd name="T99" fmla="*/ 53 h 5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1" h="53">
                  <a:moveTo>
                    <a:pt x="0" y="52"/>
                  </a:moveTo>
                  <a:lnTo>
                    <a:pt x="0" y="48"/>
                  </a:lnTo>
                  <a:lnTo>
                    <a:pt x="0" y="44"/>
                  </a:lnTo>
                  <a:lnTo>
                    <a:pt x="0" y="40"/>
                  </a:lnTo>
                  <a:lnTo>
                    <a:pt x="0" y="37"/>
                  </a:lnTo>
                  <a:lnTo>
                    <a:pt x="1" y="34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3" y="26"/>
                  </a:lnTo>
                  <a:lnTo>
                    <a:pt x="3" y="23"/>
                  </a:lnTo>
                  <a:lnTo>
                    <a:pt x="4" y="20"/>
                  </a:lnTo>
                  <a:lnTo>
                    <a:pt x="6" y="18"/>
                  </a:lnTo>
                  <a:lnTo>
                    <a:pt x="6" y="17"/>
                  </a:lnTo>
                  <a:lnTo>
                    <a:pt x="7" y="15"/>
                  </a:lnTo>
                  <a:lnTo>
                    <a:pt x="9" y="12"/>
                  </a:lnTo>
                  <a:lnTo>
                    <a:pt x="10" y="11"/>
                  </a:lnTo>
                  <a:lnTo>
                    <a:pt x="10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5" y="6"/>
                  </a:lnTo>
                  <a:lnTo>
                    <a:pt x="16" y="5"/>
                  </a:lnTo>
                  <a:lnTo>
                    <a:pt x="18" y="5"/>
                  </a:lnTo>
                  <a:lnTo>
                    <a:pt x="18" y="3"/>
                  </a:lnTo>
                  <a:lnTo>
                    <a:pt x="20" y="3"/>
                  </a:lnTo>
                  <a:lnTo>
                    <a:pt x="21" y="2"/>
                  </a:lnTo>
                  <a:lnTo>
                    <a:pt x="23" y="2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7" y="0"/>
                  </a:lnTo>
                  <a:lnTo>
                    <a:pt x="29" y="0"/>
                  </a:lnTo>
                  <a:lnTo>
                    <a:pt x="30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41" name="Freeform 58"/>
            <p:cNvSpPr>
              <a:spLocks/>
            </p:cNvSpPr>
            <p:nvPr/>
          </p:nvSpPr>
          <p:spPr bwMode="auto">
            <a:xfrm>
              <a:off x="2853" y="1152"/>
              <a:ext cx="130" cy="76"/>
            </a:xfrm>
            <a:custGeom>
              <a:avLst/>
              <a:gdLst>
                <a:gd name="T0" fmla="*/ 6 w 104"/>
                <a:gd name="T1" fmla="*/ 0 h 67"/>
                <a:gd name="T2" fmla="*/ 118 w 104"/>
                <a:gd name="T3" fmla="*/ 0 h 67"/>
                <a:gd name="T4" fmla="*/ 121 w 104"/>
                <a:gd name="T5" fmla="*/ 0 h 67"/>
                <a:gd name="T6" fmla="*/ 121 w 104"/>
                <a:gd name="T7" fmla="*/ 5 h 67"/>
                <a:gd name="T8" fmla="*/ 125 w 104"/>
                <a:gd name="T9" fmla="*/ 12 h 67"/>
                <a:gd name="T10" fmla="*/ 126 w 104"/>
                <a:gd name="T11" fmla="*/ 24 h 67"/>
                <a:gd name="T12" fmla="*/ 126 w 104"/>
                <a:gd name="T13" fmla="*/ 37 h 67"/>
                <a:gd name="T14" fmla="*/ 129 w 104"/>
                <a:gd name="T15" fmla="*/ 50 h 67"/>
                <a:gd name="T16" fmla="*/ 129 w 104"/>
                <a:gd name="T17" fmla="*/ 62 h 67"/>
                <a:gd name="T18" fmla="*/ 129 w 104"/>
                <a:gd name="T19" fmla="*/ 71 h 67"/>
                <a:gd name="T20" fmla="*/ 129 w 104"/>
                <a:gd name="T21" fmla="*/ 73 h 67"/>
                <a:gd name="T22" fmla="*/ 16 w 104"/>
                <a:gd name="T23" fmla="*/ 75 h 67"/>
                <a:gd name="T24" fmla="*/ 0 w 104"/>
                <a:gd name="T25" fmla="*/ 24 h 67"/>
                <a:gd name="T26" fmla="*/ 0 w 104"/>
                <a:gd name="T27" fmla="*/ 8 h 67"/>
                <a:gd name="T28" fmla="*/ 3 w 104"/>
                <a:gd name="T29" fmla="*/ 1 h 67"/>
                <a:gd name="T30" fmla="*/ 6 w 104"/>
                <a:gd name="T31" fmla="*/ 0 h 6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4"/>
                <a:gd name="T49" fmla="*/ 0 h 67"/>
                <a:gd name="T50" fmla="*/ 104 w 104"/>
                <a:gd name="T51" fmla="*/ 67 h 6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4" h="67">
                  <a:moveTo>
                    <a:pt x="5" y="0"/>
                  </a:moveTo>
                  <a:lnTo>
                    <a:pt x="94" y="0"/>
                  </a:lnTo>
                  <a:lnTo>
                    <a:pt x="97" y="0"/>
                  </a:lnTo>
                  <a:lnTo>
                    <a:pt x="97" y="4"/>
                  </a:lnTo>
                  <a:lnTo>
                    <a:pt x="100" y="11"/>
                  </a:lnTo>
                  <a:lnTo>
                    <a:pt x="101" y="21"/>
                  </a:lnTo>
                  <a:lnTo>
                    <a:pt x="101" y="33"/>
                  </a:lnTo>
                  <a:lnTo>
                    <a:pt x="103" y="44"/>
                  </a:lnTo>
                  <a:lnTo>
                    <a:pt x="103" y="55"/>
                  </a:lnTo>
                  <a:lnTo>
                    <a:pt x="103" y="63"/>
                  </a:lnTo>
                  <a:lnTo>
                    <a:pt x="103" y="64"/>
                  </a:lnTo>
                  <a:lnTo>
                    <a:pt x="13" y="66"/>
                  </a:lnTo>
                  <a:lnTo>
                    <a:pt x="0" y="21"/>
                  </a:lnTo>
                  <a:lnTo>
                    <a:pt x="0" y="7"/>
                  </a:lnTo>
                  <a:lnTo>
                    <a:pt x="2" y="1"/>
                  </a:lnTo>
                  <a:lnTo>
                    <a:pt x="5" y="0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42" name="Freeform 59"/>
            <p:cNvSpPr>
              <a:spLocks/>
            </p:cNvSpPr>
            <p:nvPr/>
          </p:nvSpPr>
          <p:spPr bwMode="auto">
            <a:xfrm>
              <a:off x="2853" y="1152"/>
              <a:ext cx="130" cy="76"/>
            </a:xfrm>
            <a:custGeom>
              <a:avLst/>
              <a:gdLst>
                <a:gd name="T0" fmla="*/ 6 w 104"/>
                <a:gd name="T1" fmla="*/ 0 h 67"/>
                <a:gd name="T2" fmla="*/ 118 w 104"/>
                <a:gd name="T3" fmla="*/ 0 h 67"/>
                <a:gd name="T4" fmla="*/ 121 w 104"/>
                <a:gd name="T5" fmla="*/ 0 h 67"/>
                <a:gd name="T6" fmla="*/ 121 w 104"/>
                <a:gd name="T7" fmla="*/ 5 h 67"/>
                <a:gd name="T8" fmla="*/ 125 w 104"/>
                <a:gd name="T9" fmla="*/ 12 h 67"/>
                <a:gd name="T10" fmla="*/ 126 w 104"/>
                <a:gd name="T11" fmla="*/ 24 h 67"/>
                <a:gd name="T12" fmla="*/ 126 w 104"/>
                <a:gd name="T13" fmla="*/ 37 h 67"/>
                <a:gd name="T14" fmla="*/ 129 w 104"/>
                <a:gd name="T15" fmla="*/ 50 h 67"/>
                <a:gd name="T16" fmla="*/ 129 w 104"/>
                <a:gd name="T17" fmla="*/ 62 h 67"/>
                <a:gd name="T18" fmla="*/ 129 w 104"/>
                <a:gd name="T19" fmla="*/ 71 h 67"/>
                <a:gd name="T20" fmla="*/ 129 w 104"/>
                <a:gd name="T21" fmla="*/ 73 h 67"/>
                <a:gd name="T22" fmla="*/ 16 w 104"/>
                <a:gd name="T23" fmla="*/ 75 h 67"/>
                <a:gd name="T24" fmla="*/ 0 w 104"/>
                <a:gd name="T25" fmla="*/ 24 h 67"/>
                <a:gd name="T26" fmla="*/ 0 w 104"/>
                <a:gd name="T27" fmla="*/ 8 h 67"/>
                <a:gd name="T28" fmla="*/ 3 w 104"/>
                <a:gd name="T29" fmla="*/ 1 h 67"/>
                <a:gd name="T30" fmla="*/ 6 w 104"/>
                <a:gd name="T31" fmla="*/ 0 h 6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4"/>
                <a:gd name="T49" fmla="*/ 0 h 67"/>
                <a:gd name="T50" fmla="*/ 104 w 104"/>
                <a:gd name="T51" fmla="*/ 67 h 6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4" h="67">
                  <a:moveTo>
                    <a:pt x="5" y="0"/>
                  </a:moveTo>
                  <a:lnTo>
                    <a:pt x="94" y="0"/>
                  </a:lnTo>
                  <a:lnTo>
                    <a:pt x="97" y="0"/>
                  </a:lnTo>
                  <a:lnTo>
                    <a:pt x="97" y="4"/>
                  </a:lnTo>
                  <a:lnTo>
                    <a:pt x="100" y="11"/>
                  </a:lnTo>
                  <a:lnTo>
                    <a:pt x="101" y="21"/>
                  </a:lnTo>
                  <a:lnTo>
                    <a:pt x="101" y="33"/>
                  </a:lnTo>
                  <a:lnTo>
                    <a:pt x="103" y="44"/>
                  </a:lnTo>
                  <a:lnTo>
                    <a:pt x="103" y="55"/>
                  </a:lnTo>
                  <a:lnTo>
                    <a:pt x="103" y="63"/>
                  </a:lnTo>
                  <a:lnTo>
                    <a:pt x="103" y="64"/>
                  </a:lnTo>
                  <a:lnTo>
                    <a:pt x="13" y="66"/>
                  </a:lnTo>
                  <a:lnTo>
                    <a:pt x="0" y="21"/>
                  </a:lnTo>
                  <a:lnTo>
                    <a:pt x="0" y="7"/>
                  </a:lnTo>
                  <a:lnTo>
                    <a:pt x="2" y="1"/>
                  </a:lnTo>
                  <a:lnTo>
                    <a:pt x="5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43" name="Freeform 60"/>
            <p:cNvSpPr>
              <a:spLocks/>
            </p:cNvSpPr>
            <p:nvPr/>
          </p:nvSpPr>
          <p:spPr bwMode="auto">
            <a:xfrm>
              <a:off x="2859" y="1152"/>
              <a:ext cx="21" cy="73"/>
            </a:xfrm>
            <a:custGeom>
              <a:avLst/>
              <a:gdLst>
                <a:gd name="T0" fmla="*/ 0 w 17"/>
                <a:gd name="T1" fmla="*/ 0 h 65"/>
                <a:gd name="T2" fmla="*/ 4 w 17"/>
                <a:gd name="T3" fmla="*/ 1 h 65"/>
                <a:gd name="T4" fmla="*/ 4 w 17"/>
                <a:gd name="T5" fmla="*/ 3 h 65"/>
                <a:gd name="T6" fmla="*/ 4 w 17"/>
                <a:gd name="T7" fmla="*/ 4 h 65"/>
                <a:gd name="T8" fmla="*/ 6 w 17"/>
                <a:gd name="T9" fmla="*/ 8 h 65"/>
                <a:gd name="T10" fmla="*/ 6 w 17"/>
                <a:gd name="T11" fmla="*/ 10 h 65"/>
                <a:gd name="T12" fmla="*/ 6 w 17"/>
                <a:gd name="T13" fmla="*/ 12 h 65"/>
                <a:gd name="T14" fmla="*/ 10 w 17"/>
                <a:gd name="T15" fmla="*/ 13 h 65"/>
                <a:gd name="T16" fmla="*/ 10 w 17"/>
                <a:gd name="T17" fmla="*/ 17 h 65"/>
                <a:gd name="T18" fmla="*/ 10 w 17"/>
                <a:gd name="T19" fmla="*/ 19 h 65"/>
                <a:gd name="T20" fmla="*/ 10 w 17"/>
                <a:gd name="T21" fmla="*/ 20 h 65"/>
                <a:gd name="T22" fmla="*/ 12 w 17"/>
                <a:gd name="T23" fmla="*/ 24 h 65"/>
                <a:gd name="T24" fmla="*/ 12 w 17"/>
                <a:gd name="T25" fmla="*/ 26 h 65"/>
                <a:gd name="T26" fmla="*/ 12 w 17"/>
                <a:gd name="T27" fmla="*/ 27 h 65"/>
                <a:gd name="T28" fmla="*/ 17 w 17"/>
                <a:gd name="T29" fmla="*/ 30 h 65"/>
                <a:gd name="T30" fmla="*/ 17 w 17"/>
                <a:gd name="T31" fmla="*/ 33 h 65"/>
                <a:gd name="T32" fmla="*/ 17 w 17"/>
                <a:gd name="T33" fmla="*/ 36 h 65"/>
                <a:gd name="T34" fmla="*/ 17 w 17"/>
                <a:gd name="T35" fmla="*/ 37 h 65"/>
                <a:gd name="T36" fmla="*/ 17 w 17"/>
                <a:gd name="T37" fmla="*/ 39 h 65"/>
                <a:gd name="T38" fmla="*/ 20 w 17"/>
                <a:gd name="T39" fmla="*/ 43 h 65"/>
                <a:gd name="T40" fmla="*/ 20 w 17"/>
                <a:gd name="T41" fmla="*/ 45 h 65"/>
                <a:gd name="T42" fmla="*/ 20 w 17"/>
                <a:gd name="T43" fmla="*/ 48 h 65"/>
                <a:gd name="T44" fmla="*/ 20 w 17"/>
                <a:gd name="T45" fmla="*/ 49 h 65"/>
                <a:gd name="T46" fmla="*/ 20 w 17"/>
                <a:gd name="T47" fmla="*/ 52 h 65"/>
                <a:gd name="T48" fmla="*/ 20 w 17"/>
                <a:gd name="T49" fmla="*/ 55 h 65"/>
                <a:gd name="T50" fmla="*/ 20 w 17"/>
                <a:gd name="T51" fmla="*/ 56 h 65"/>
                <a:gd name="T52" fmla="*/ 20 w 17"/>
                <a:gd name="T53" fmla="*/ 60 h 65"/>
                <a:gd name="T54" fmla="*/ 20 w 17"/>
                <a:gd name="T55" fmla="*/ 62 h 65"/>
                <a:gd name="T56" fmla="*/ 20 w 17"/>
                <a:gd name="T57" fmla="*/ 63 h 65"/>
                <a:gd name="T58" fmla="*/ 20 w 17"/>
                <a:gd name="T59" fmla="*/ 65 h 65"/>
                <a:gd name="T60" fmla="*/ 20 w 17"/>
                <a:gd name="T61" fmla="*/ 69 h 65"/>
                <a:gd name="T62" fmla="*/ 20 w 17"/>
                <a:gd name="T63" fmla="*/ 71 h 65"/>
                <a:gd name="T64" fmla="*/ 20 w 17"/>
                <a:gd name="T65" fmla="*/ 72 h 6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7"/>
                <a:gd name="T100" fmla="*/ 0 h 65"/>
                <a:gd name="T101" fmla="*/ 17 w 17"/>
                <a:gd name="T102" fmla="*/ 65 h 6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7" h="65">
                  <a:moveTo>
                    <a:pt x="0" y="0"/>
                  </a:moveTo>
                  <a:lnTo>
                    <a:pt x="3" y="1"/>
                  </a:lnTo>
                  <a:lnTo>
                    <a:pt x="3" y="3"/>
                  </a:lnTo>
                  <a:lnTo>
                    <a:pt x="3" y="4"/>
                  </a:lnTo>
                  <a:lnTo>
                    <a:pt x="5" y="7"/>
                  </a:lnTo>
                  <a:lnTo>
                    <a:pt x="5" y="9"/>
                  </a:lnTo>
                  <a:lnTo>
                    <a:pt x="5" y="11"/>
                  </a:lnTo>
                  <a:lnTo>
                    <a:pt x="8" y="12"/>
                  </a:lnTo>
                  <a:lnTo>
                    <a:pt x="8" y="15"/>
                  </a:lnTo>
                  <a:lnTo>
                    <a:pt x="8" y="17"/>
                  </a:lnTo>
                  <a:lnTo>
                    <a:pt x="8" y="18"/>
                  </a:lnTo>
                  <a:lnTo>
                    <a:pt x="10" y="21"/>
                  </a:lnTo>
                  <a:lnTo>
                    <a:pt x="10" y="23"/>
                  </a:lnTo>
                  <a:lnTo>
                    <a:pt x="10" y="24"/>
                  </a:lnTo>
                  <a:lnTo>
                    <a:pt x="14" y="27"/>
                  </a:lnTo>
                  <a:lnTo>
                    <a:pt x="14" y="29"/>
                  </a:lnTo>
                  <a:lnTo>
                    <a:pt x="14" y="32"/>
                  </a:lnTo>
                  <a:lnTo>
                    <a:pt x="14" y="33"/>
                  </a:lnTo>
                  <a:lnTo>
                    <a:pt x="14" y="35"/>
                  </a:lnTo>
                  <a:lnTo>
                    <a:pt x="16" y="38"/>
                  </a:lnTo>
                  <a:lnTo>
                    <a:pt x="16" y="40"/>
                  </a:lnTo>
                  <a:lnTo>
                    <a:pt x="16" y="43"/>
                  </a:lnTo>
                  <a:lnTo>
                    <a:pt x="16" y="44"/>
                  </a:lnTo>
                  <a:lnTo>
                    <a:pt x="16" y="46"/>
                  </a:lnTo>
                  <a:lnTo>
                    <a:pt x="16" y="49"/>
                  </a:lnTo>
                  <a:lnTo>
                    <a:pt x="16" y="50"/>
                  </a:lnTo>
                  <a:lnTo>
                    <a:pt x="16" y="53"/>
                  </a:lnTo>
                  <a:lnTo>
                    <a:pt x="16" y="55"/>
                  </a:lnTo>
                  <a:lnTo>
                    <a:pt x="16" y="56"/>
                  </a:lnTo>
                  <a:lnTo>
                    <a:pt x="16" y="58"/>
                  </a:lnTo>
                  <a:lnTo>
                    <a:pt x="16" y="61"/>
                  </a:lnTo>
                  <a:lnTo>
                    <a:pt x="16" y="63"/>
                  </a:lnTo>
                  <a:lnTo>
                    <a:pt x="16" y="64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44" name="Freeform 61"/>
            <p:cNvSpPr>
              <a:spLocks/>
            </p:cNvSpPr>
            <p:nvPr/>
          </p:nvSpPr>
          <p:spPr bwMode="auto">
            <a:xfrm>
              <a:off x="761" y="1573"/>
              <a:ext cx="270" cy="223"/>
            </a:xfrm>
            <a:custGeom>
              <a:avLst/>
              <a:gdLst>
                <a:gd name="T0" fmla="*/ 0 w 214"/>
                <a:gd name="T1" fmla="*/ 206 h 197"/>
                <a:gd name="T2" fmla="*/ 3 w 214"/>
                <a:gd name="T3" fmla="*/ 208 h 197"/>
                <a:gd name="T4" fmla="*/ 6 w 214"/>
                <a:gd name="T5" fmla="*/ 209 h 197"/>
                <a:gd name="T6" fmla="*/ 8 w 214"/>
                <a:gd name="T7" fmla="*/ 212 h 197"/>
                <a:gd name="T8" fmla="*/ 8 w 214"/>
                <a:gd name="T9" fmla="*/ 215 h 197"/>
                <a:gd name="T10" fmla="*/ 10 w 214"/>
                <a:gd name="T11" fmla="*/ 218 h 197"/>
                <a:gd name="T12" fmla="*/ 10 w 214"/>
                <a:gd name="T13" fmla="*/ 222 h 197"/>
                <a:gd name="T14" fmla="*/ 29 w 214"/>
                <a:gd name="T15" fmla="*/ 206 h 197"/>
                <a:gd name="T16" fmla="*/ 49 w 214"/>
                <a:gd name="T17" fmla="*/ 191 h 197"/>
                <a:gd name="T18" fmla="*/ 68 w 214"/>
                <a:gd name="T19" fmla="*/ 175 h 197"/>
                <a:gd name="T20" fmla="*/ 86 w 214"/>
                <a:gd name="T21" fmla="*/ 162 h 197"/>
                <a:gd name="T22" fmla="*/ 101 w 214"/>
                <a:gd name="T23" fmla="*/ 147 h 197"/>
                <a:gd name="T24" fmla="*/ 116 w 214"/>
                <a:gd name="T25" fmla="*/ 136 h 197"/>
                <a:gd name="T26" fmla="*/ 131 w 214"/>
                <a:gd name="T27" fmla="*/ 123 h 197"/>
                <a:gd name="T28" fmla="*/ 148 w 214"/>
                <a:gd name="T29" fmla="*/ 111 h 197"/>
                <a:gd name="T30" fmla="*/ 160 w 214"/>
                <a:gd name="T31" fmla="*/ 101 h 197"/>
                <a:gd name="T32" fmla="*/ 177 w 214"/>
                <a:gd name="T33" fmla="*/ 88 h 197"/>
                <a:gd name="T34" fmla="*/ 189 w 214"/>
                <a:gd name="T35" fmla="*/ 78 h 197"/>
                <a:gd name="T36" fmla="*/ 206 w 214"/>
                <a:gd name="T37" fmla="*/ 68 h 197"/>
                <a:gd name="T38" fmla="*/ 218 w 214"/>
                <a:gd name="T39" fmla="*/ 58 h 197"/>
                <a:gd name="T40" fmla="*/ 235 w 214"/>
                <a:gd name="T41" fmla="*/ 48 h 197"/>
                <a:gd name="T42" fmla="*/ 250 w 214"/>
                <a:gd name="T43" fmla="*/ 36 h 197"/>
                <a:gd name="T44" fmla="*/ 267 w 214"/>
                <a:gd name="T45" fmla="*/ 26 h 197"/>
                <a:gd name="T46" fmla="*/ 267 w 214"/>
                <a:gd name="T47" fmla="*/ 23 h 197"/>
                <a:gd name="T48" fmla="*/ 267 w 214"/>
                <a:gd name="T49" fmla="*/ 19 h 197"/>
                <a:gd name="T50" fmla="*/ 267 w 214"/>
                <a:gd name="T51" fmla="*/ 16 h 197"/>
                <a:gd name="T52" fmla="*/ 269 w 214"/>
                <a:gd name="T53" fmla="*/ 14 h 197"/>
                <a:gd name="T54" fmla="*/ 269 w 214"/>
                <a:gd name="T55" fmla="*/ 10 h 197"/>
                <a:gd name="T56" fmla="*/ 269 w 214"/>
                <a:gd name="T57" fmla="*/ 7 h 197"/>
                <a:gd name="T58" fmla="*/ 269 w 214"/>
                <a:gd name="T59" fmla="*/ 3 h 197"/>
                <a:gd name="T60" fmla="*/ 269 w 214"/>
                <a:gd name="T61" fmla="*/ 0 h 197"/>
                <a:gd name="T62" fmla="*/ 250 w 214"/>
                <a:gd name="T63" fmla="*/ 12 h 197"/>
                <a:gd name="T64" fmla="*/ 232 w 214"/>
                <a:gd name="T65" fmla="*/ 25 h 197"/>
                <a:gd name="T66" fmla="*/ 214 w 214"/>
                <a:gd name="T67" fmla="*/ 36 h 197"/>
                <a:gd name="T68" fmla="*/ 197 w 214"/>
                <a:gd name="T69" fmla="*/ 48 h 197"/>
                <a:gd name="T70" fmla="*/ 182 w 214"/>
                <a:gd name="T71" fmla="*/ 59 h 197"/>
                <a:gd name="T72" fmla="*/ 164 w 214"/>
                <a:gd name="T73" fmla="*/ 71 h 197"/>
                <a:gd name="T74" fmla="*/ 149 w 214"/>
                <a:gd name="T75" fmla="*/ 84 h 197"/>
                <a:gd name="T76" fmla="*/ 134 w 214"/>
                <a:gd name="T77" fmla="*/ 95 h 197"/>
                <a:gd name="T78" fmla="*/ 119 w 214"/>
                <a:gd name="T79" fmla="*/ 108 h 197"/>
                <a:gd name="T80" fmla="*/ 102 w 214"/>
                <a:gd name="T81" fmla="*/ 120 h 197"/>
                <a:gd name="T82" fmla="*/ 86 w 214"/>
                <a:gd name="T83" fmla="*/ 134 h 197"/>
                <a:gd name="T84" fmla="*/ 69 w 214"/>
                <a:gd name="T85" fmla="*/ 146 h 197"/>
                <a:gd name="T86" fmla="*/ 53 w 214"/>
                <a:gd name="T87" fmla="*/ 160 h 197"/>
                <a:gd name="T88" fmla="*/ 35 w 214"/>
                <a:gd name="T89" fmla="*/ 175 h 197"/>
                <a:gd name="T90" fmla="*/ 18 w 214"/>
                <a:gd name="T91" fmla="*/ 189 h 197"/>
                <a:gd name="T92" fmla="*/ 0 w 214"/>
                <a:gd name="T93" fmla="*/ 205 h 19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14"/>
                <a:gd name="T142" fmla="*/ 0 h 197"/>
                <a:gd name="T143" fmla="*/ 214 w 214"/>
                <a:gd name="T144" fmla="*/ 197 h 19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14" h="197">
                  <a:moveTo>
                    <a:pt x="0" y="181"/>
                  </a:moveTo>
                  <a:lnTo>
                    <a:pt x="0" y="182"/>
                  </a:lnTo>
                  <a:lnTo>
                    <a:pt x="2" y="182"/>
                  </a:lnTo>
                  <a:lnTo>
                    <a:pt x="2" y="184"/>
                  </a:lnTo>
                  <a:lnTo>
                    <a:pt x="3" y="184"/>
                  </a:lnTo>
                  <a:lnTo>
                    <a:pt x="5" y="185"/>
                  </a:lnTo>
                  <a:lnTo>
                    <a:pt x="5" y="187"/>
                  </a:lnTo>
                  <a:lnTo>
                    <a:pt x="6" y="187"/>
                  </a:lnTo>
                  <a:lnTo>
                    <a:pt x="6" y="188"/>
                  </a:lnTo>
                  <a:lnTo>
                    <a:pt x="6" y="190"/>
                  </a:lnTo>
                  <a:lnTo>
                    <a:pt x="8" y="192"/>
                  </a:lnTo>
                  <a:lnTo>
                    <a:pt x="8" y="193"/>
                  </a:lnTo>
                  <a:lnTo>
                    <a:pt x="8" y="195"/>
                  </a:lnTo>
                  <a:lnTo>
                    <a:pt x="8" y="196"/>
                  </a:lnTo>
                  <a:lnTo>
                    <a:pt x="16" y="188"/>
                  </a:lnTo>
                  <a:lnTo>
                    <a:pt x="23" y="182"/>
                  </a:lnTo>
                  <a:lnTo>
                    <a:pt x="31" y="175"/>
                  </a:lnTo>
                  <a:lnTo>
                    <a:pt x="39" y="169"/>
                  </a:lnTo>
                  <a:lnTo>
                    <a:pt x="46" y="161"/>
                  </a:lnTo>
                  <a:lnTo>
                    <a:pt x="54" y="155"/>
                  </a:lnTo>
                  <a:lnTo>
                    <a:pt x="60" y="149"/>
                  </a:lnTo>
                  <a:lnTo>
                    <a:pt x="68" y="143"/>
                  </a:lnTo>
                  <a:lnTo>
                    <a:pt x="74" y="136"/>
                  </a:lnTo>
                  <a:lnTo>
                    <a:pt x="80" y="130"/>
                  </a:lnTo>
                  <a:lnTo>
                    <a:pt x="86" y="124"/>
                  </a:lnTo>
                  <a:lnTo>
                    <a:pt x="92" y="120"/>
                  </a:lnTo>
                  <a:lnTo>
                    <a:pt x="98" y="113"/>
                  </a:lnTo>
                  <a:lnTo>
                    <a:pt x="104" y="109"/>
                  </a:lnTo>
                  <a:lnTo>
                    <a:pt x="111" y="103"/>
                  </a:lnTo>
                  <a:lnTo>
                    <a:pt x="117" y="98"/>
                  </a:lnTo>
                  <a:lnTo>
                    <a:pt x="121" y="94"/>
                  </a:lnTo>
                  <a:lnTo>
                    <a:pt x="127" y="89"/>
                  </a:lnTo>
                  <a:lnTo>
                    <a:pt x="134" y="83"/>
                  </a:lnTo>
                  <a:lnTo>
                    <a:pt x="140" y="78"/>
                  </a:lnTo>
                  <a:lnTo>
                    <a:pt x="144" y="74"/>
                  </a:lnTo>
                  <a:lnTo>
                    <a:pt x="150" y="69"/>
                  </a:lnTo>
                  <a:lnTo>
                    <a:pt x="156" y="65"/>
                  </a:lnTo>
                  <a:lnTo>
                    <a:pt x="163" y="60"/>
                  </a:lnTo>
                  <a:lnTo>
                    <a:pt x="167" y="55"/>
                  </a:lnTo>
                  <a:lnTo>
                    <a:pt x="173" y="51"/>
                  </a:lnTo>
                  <a:lnTo>
                    <a:pt x="179" y="46"/>
                  </a:lnTo>
                  <a:lnTo>
                    <a:pt x="186" y="42"/>
                  </a:lnTo>
                  <a:lnTo>
                    <a:pt x="192" y="37"/>
                  </a:lnTo>
                  <a:lnTo>
                    <a:pt x="198" y="32"/>
                  </a:lnTo>
                  <a:lnTo>
                    <a:pt x="204" y="28"/>
                  </a:lnTo>
                  <a:lnTo>
                    <a:pt x="212" y="23"/>
                  </a:lnTo>
                  <a:lnTo>
                    <a:pt x="212" y="22"/>
                  </a:lnTo>
                  <a:lnTo>
                    <a:pt x="212" y="20"/>
                  </a:lnTo>
                  <a:lnTo>
                    <a:pt x="212" y="19"/>
                  </a:lnTo>
                  <a:lnTo>
                    <a:pt x="212" y="17"/>
                  </a:lnTo>
                  <a:lnTo>
                    <a:pt x="212" y="16"/>
                  </a:lnTo>
                  <a:lnTo>
                    <a:pt x="212" y="14"/>
                  </a:lnTo>
                  <a:lnTo>
                    <a:pt x="213" y="14"/>
                  </a:lnTo>
                  <a:lnTo>
                    <a:pt x="213" y="12"/>
                  </a:lnTo>
                  <a:lnTo>
                    <a:pt x="213" y="11"/>
                  </a:lnTo>
                  <a:lnTo>
                    <a:pt x="213" y="9"/>
                  </a:lnTo>
                  <a:lnTo>
                    <a:pt x="213" y="8"/>
                  </a:lnTo>
                  <a:lnTo>
                    <a:pt x="213" y="6"/>
                  </a:lnTo>
                  <a:lnTo>
                    <a:pt x="213" y="5"/>
                  </a:lnTo>
                  <a:lnTo>
                    <a:pt x="213" y="3"/>
                  </a:lnTo>
                  <a:lnTo>
                    <a:pt x="213" y="2"/>
                  </a:lnTo>
                  <a:lnTo>
                    <a:pt x="213" y="0"/>
                  </a:lnTo>
                  <a:lnTo>
                    <a:pt x="205" y="5"/>
                  </a:lnTo>
                  <a:lnTo>
                    <a:pt x="198" y="11"/>
                  </a:lnTo>
                  <a:lnTo>
                    <a:pt x="190" y="16"/>
                  </a:lnTo>
                  <a:lnTo>
                    <a:pt x="184" y="22"/>
                  </a:lnTo>
                  <a:lnTo>
                    <a:pt x="176" y="26"/>
                  </a:lnTo>
                  <a:lnTo>
                    <a:pt x="170" y="32"/>
                  </a:lnTo>
                  <a:lnTo>
                    <a:pt x="163" y="37"/>
                  </a:lnTo>
                  <a:lnTo>
                    <a:pt x="156" y="42"/>
                  </a:lnTo>
                  <a:lnTo>
                    <a:pt x="150" y="48"/>
                  </a:lnTo>
                  <a:lnTo>
                    <a:pt x="144" y="52"/>
                  </a:lnTo>
                  <a:lnTo>
                    <a:pt x="137" y="58"/>
                  </a:lnTo>
                  <a:lnTo>
                    <a:pt x="130" y="63"/>
                  </a:lnTo>
                  <a:lnTo>
                    <a:pt x="124" y="68"/>
                  </a:lnTo>
                  <a:lnTo>
                    <a:pt x="118" y="74"/>
                  </a:lnTo>
                  <a:lnTo>
                    <a:pt x="112" y="78"/>
                  </a:lnTo>
                  <a:lnTo>
                    <a:pt x="106" y="84"/>
                  </a:lnTo>
                  <a:lnTo>
                    <a:pt x="100" y="89"/>
                  </a:lnTo>
                  <a:lnTo>
                    <a:pt x="94" y="95"/>
                  </a:lnTo>
                  <a:lnTo>
                    <a:pt x="88" y="100"/>
                  </a:lnTo>
                  <a:lnTo>
                    <a:pt x="81" y="106"/>
                  </a:lnTo>
                  <a:lnTo>
                    <a:pt x="74" y="112"/>
                  </a:lnTo>
                  <a:lnTo>
                    <a:pt x="68" y="118"/>
                  </a:lnTo>
                  <a:lnTo>
                    <a:pt x="62" y="123"/>
                  </a:lnTo>
                  <a:lnTo>
                    <a:pt x="55" y="129"/>
                  </a:lnTo>
                  <a:lnTo>
                    <a:pt x="49" y="135"/>
                  </a:lnTo>
                  <a:lnTo>
                    <a:pt x="42" y="141"/>
                  </a:lnTo>
                  <a:lnTo>
                    <a:pt x="35" y="147"/>
                  </a:lnTo>
                  <a:lnTo>
                    <a:pt x="28" y="155"/>
                  </a:lnTo>
                  <a:lnTo>
                    <a:pt x="22" y="161"/>
                  </a:lnTo>
                  <a:lnTo>
                    <a:pt x="14" y="167"/>
                  </a:lnTo>
                  <a:lnTo>
                    <a:pt x="8" y="175"/>
                  </a:lnTo>
                  <a:lnTo>
                    <a:pt x="0" y="181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45" name="Freeform 62"/>
            <p:cNvSpPr>
              <a:spLocks/>
            </p:cNvSpPr>
            <p:nvPr/>
          </p:nvSpPr>
          <p:spPr bwMode="auto">
            <a:xfrm>
              <a:off x="761" y="1573"/>
              <a:ext cx="270" cy="223"/>
            </a:xfrm>
            <a:custGeom>
              <a:avLst/>
              <a:gdLst>
                <a:gd name="T0" fmla="*/ 0 w 214"/>
                <a:gd name="T1" fmla="*/ 206 h 197"/>
                <a:gd name="T2" fmla="*/ 3 w 214"/>
                <a:gd name="T3" fmla="*/ 208 h 197"/>
                <a:gd name="T4" fmla="*/ 6 w 214"/>
                <a:gd name="T5" fmla="*/ 209 h 197"/>
                <a:gd name="T6" fmla="*/ 8 w 214"/>
                <a:gd name="T7" fmla="*/ 212 h 197"/>
                <a:gd name="T8" fmla="*/ 8 w 214"/>
                <a:gd name="T9" fmla="*/ 215 h 197"/>
                <a:gd name="T10" fmla="*/ 10 w 214"/>
                <a:gd name="T11" fmla="*/ 218 h 197"/>
                <a:gd name="T12" fmla="*/ 10 w 214"/>
                <a:gd name="T13" fmla="*/ 222 h 197"/>
                <a:gd name="T14" fmla="*/ 29 w 214"/>
                <a:gd name="T15" fmla="*/ 206 h 197"/>
                <a:gd name="T16" fmla="*/ 49 w 214"/>
                <a:gd name="T17" fmla="*/ 191 h 197"/>
                <a:gd name="T18" fmla="*/ 68 w 214"/>
                <a:gd name="T19" fmla="*/ 175 h 197"/>
                <a:gd name="T20" fmla="*/ 86 w 214"/>
                <a:gd name="T21" fmla="*/ 162 h 197"/>
                <a:gd name="T22" fmla="*/ 101 w 214"/>
                <a:gd name="T23" fmla="*/ 147 h 197"/>
                <a:gd name="T24" fmla="*/ 116 w 214"/>
                <a:gd name="T25" fmla="*/ 136 h 197"/>
                <a:gd name="T26" fmla="*/ 131 w 214"/>
                <a:gd name="T27" fmla="*/ 123 h 197"/>
                <a:gd name="T28" fmla="*/ 148 w 214"/>
                <a:gd name="T29" fmla="*/ 111 h 197"/>
                <a:gd name="T30" fmla="*/ 160 w 214"/>
                <a:gd name="T31" fmla="*/ 101 h 197"/>
                <a:gd name="T32" fmla="*/ 177 w 214"/>
                <a:gd name="T33" fmla="*/ 88 h 197"/>
                <a:gd name="T34" fmla="*/ 189 w 214"/>
                <a:gd name="T35" fmla="*/ 78 h 197"/>
                <a:gd name="T36" fmla="*/ 206 w 214"/>
                <a:gd name="T37" fmla="*/ 68 h 197"/>
                <a:gd name="T38" fmla="*/ 218 w 214"/>
                <a:gd name="T39" fmla="*/ 58 h 197"/>
                <a:gd name="T40" fmla="*/ 235 w 214"/>
                <a:gd name="T41" fmla="*/ 48 h 197"/>
                <a:gd name="T42" fmla="*/ 250 w 214"/>
                <a:gd name="T43" fmla="*/ 36 h 197"/>
                <a:gd name="T44" fmla="*/ 267 w 214"/>
                <a:gd name="T45" fmla="*/ 26 h 197"/>
                <a:gd name="T46" fmla="*/ 267 w 214"/>
                <a:gd name="T47" fmla="*/ 23 h 197"/>
                <a:gd name="T48" fmla="*/ 267 w 214"/>
                <a:gd name="T49" fmla="*/ 19 h 197"/>
                <a:gd name="T50" fmla="*/ 267 w 214"/>
                <a:gd name="T51" fmla="*/ 16 h 197"/>
                <a:gd name="T52" fmla="*/ 269 w 214"/>
                <a:gd name="T53" fmla="*/ 14 h 197"/>
                <a:gd name="T54" fmla="*/ 269 w 214"/>
                <a:gd name="T55" fmla="*/ 10 h 197"/>
                <a:gd name="T56" fmla="*/ 269 w 214"/>
                <a:gd name="T57" fmla="*/ 7 h 197"/>
                <a:gd name="T58" fmla="*/ 269 w 214"/>
                <a:gd name="T59" fmla="*/ 3 h 197"/>
                <a:gd name="T60" fmla="*/ 269 w 214"/>
                <a:gd name="T61" fmla="*/ 0 h 197"/>
                <a:gd name="T62" fmla="*/ 250 w 214"/>
                <a:gd name="T63" fmla="*/ 12 h 197"/>
                <a:gd name="T64" fmla="*/ 232 w 214"/>
                <a:gd name="T65" fmla="*/ 25 h 197"/>
                <a:gd name="T66" fmla="*/ 214 w 214"/>
                <a:gd name="T67" fmla="*/ 36 h 197"/>
                <a:gd name="T68" fmla="*/ 197 w 214"/>
                <a:gd name="T69" fmla="*/ 48 h 197"/>
                <a:gd name="T70" fmla="*/ 182 w 214"/>
                <a:gd name="T71" fmla="*/ 59 h 197"/>
                <a:gd name="T72" fmla="*/ 164 w 214"/>
                <a:gd name="T73" fmla="*/ 71 h 197"/>
                <a:gd name="T74" fmla="*/ 149 w 214"/>
                <a:gd name="T75" fmla="*/ 84 h 197"/>
                <a:gd name="T76" fmla="*/ 134 w 214"/>
                <a:gd name="T77" fmla="*/ 95 h 197"/>
                <a:gd name="T78" fmla="*/ 119 w 214"/>
                <a:gd name="T79" fmla="*/ 108 h 197"/>
                <a:gd name="T80" fmla="*/ 102 w 214"/>
                <a:gd name="T81" fmla="*/ 120 h 197"/>
                <a:gd name="T82" fmla="*/ 86 w 214"/>
                <a:gd name="T83" fmla="*/ 134 h 197"/>
                <a:gd name="T84" fmla="*/ 69 w 214"/>
                <a:gd name="T85" fmla="*/ 146 h 197"/>
                <a:gd name="T86" fmla="*/ 53 w 214"/>
                <a:gd name="T87" fmla="*/ 160 h 197"/>
                <a:gd name="T88" fmla="*/ 35 w 214"/>
                <a:gd name="T89" fmla="*/ 175 h 197"/>
                <a:gd name="T90" fmla="*/ 18 w 214"/>
                <a:gd name="T91" fmla="*/ 189 h 197"/>
                <a:gd name="T92" fmla="*/ 0 w 214"/>
                <a:gd name="T93" fmla="*/ 205 h 19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14"/>
                <a:gd name="T142" fmla="*/ 0 h 197"/>
                <a:gd name="T143" fmla="*/ 214 w 214"/>
                <a:gd name="T144" fmla="*/ 197 h 19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14" h="197">
                  <a:moveTo>
                    <a:pt x="0" y="181"/>
                  </a:moveTo>
                  <a:lnTo>
                    <a:pt x="0" y="182"/>
                  </a:lnTo>
                  <a:lnTo>
                    <a:pt x="2" y="182"/>
                  </a:lnTo>
                  <a:lnTo>
                    <a:pt x="2" y="184"/>
                  </a:lnTo>
                  <a:lnTo>
                    <a:pt x="3" y="184"/>
                  </a:lnTo>
                  <a:lnTo>
                    <a:pt x="5" y="185"/>
                  </a:lnTo>
                  <a:lnTo>
                    <a:pt x="5" y="187"/>
                  </a:lnTo>
                  <a:lnTo>
                    <a:pt x="6" y="187"/>
                  </a:lnTo>
                  <a:lnTo>
                    <a:pt x="6" y="188"/>
                  </a:lnTo>
                  <a:lnTo>
                    <a:pt x="6" y="190"/>
                  </a:lnTo>
                  <a:lnTo>
                    <a:pt x="8" y="192"/>
                  </a:lnTo>
                  <a:lnTo>
                    <a:pt x="8" y="193"/>
                  </a:lnTo>
                  <a:lnTo>
                    <a:pt x="8" y="195"/>
                  </a:lnTo>
                  <a:lnTo>
                    <a:pt x="8" y="196"/>
                  </a:lnTo>
                  <a:lnTo>
                    <a:pt x="16" y="188"/>
                  </a:lnTo>
                  <a:lnTo>
                    <a:pt x="23" y="182"/>
                  </a:lnTo>
                  <a:lnTo>
                    <a:pt x="31" y="175"/>
                  </a:lnTo>
                  <a:lnTo>
                    <a:pt x="39" y="169"/>
                  </a:lnTo>
                  <a:lnTo>
                    <a:pt x="46" y="161"/>
                  </a:lnTo>
                  <a:lnTo>
                    <a:pt x="54" y="155"/>
                  </a:lnTo>
                  <a:lnTo>
                    <a:pt x="60" y="149"/>
                  </a:lnTo>
                  <a:lnTo>
                    <a:pt x="68" y="143"/>
                  </a:lnTo>
                  <a:lnTo>
                    <a:pt x="74" y="136"/>
                  </a:lnTo>
                  <a:lnTo>
                    <a:pt x="80" y="130"/>
                  </a:lnTo>
                  <a:lnTo>
                    <a:pt x="86" y="124"/>
                  </a:lnTo>
                  <a:lnTo>
                    <a:pt x="92" y="120"/>
                  </a:lnTo>
                  <a:lnTo>
                    <a:pt x="98" y="113"/>
                  </a:lnTo>
                  <a:lnTo>
                    <a:pt x="104" y="109"/>
                  </a:lnTo>
                  <a:lnTo>
                    <a:pt x="111" y="103"/>
                  </a:lnTo>
                  <a:lnTo>
                    <a:pt x="117" y="98"/>
                  </a:lnTo>
                  <a:lnTo>
                    <a:pt x="121" y="94"/>
                  </a:lnTo>
                  <a:lnTo>
                    <a:pt x="127" y="89"/>
                  </a:lnTo>
                  <a:lnTo>
                    <a:pt x="134" y="83"/>
                  </a:lnTo>
                  <a:lnTo>
                    <a:pt x="140" y="78"/>
                  </a:lnTo>
                  <a:lnTo>
                    <a:pt x="144" y="74"/>
                  </a:lnTo>
                  <a:lnTo>
                    <a:pt x="150" y="69"/>
                  </a:lnTo>
                  <a:lnTo>
                    <a:pt x="156" y="65"/>
                  </a:lnTo>
                  <a:lnTo>
                    <a:pt x="163" y="60"/>
                  </a:lnTo>
                  <a:lnTo>
                    <a:pt x="167" y="55"/>
                  </a:lnTo>
                  <a:lnTo>
                    <a:pt x="173" y="51"/>
                  </a:lnTo>
                  <a:lnTo>
                    <a:pt x="179" y="46"/>
                  </a:lnTo>
                  <a:lnTo>
                    <a:pt x="186" y="42"/>
                  </a:lnTo>
                  <a:lnTo>
                    <a:pt x="192" y="37"/>
                  </a:lnTo>
                  <a:lnTo>
                    <a:pt x="198" y="32"/>
                  </a:lnTo>
                  <a:lnTo>
                    <a:pt x="204" y="28"/>
                  </a:lnTo>
                  <a:lnTo>
                    <a:pt x="212" y="23"/>
                  </a:lnTo>
                  <a:lnTo>
                    <a:pt x="212" y="22"/>
                  </a:lnTo>
                  <a:lnTo>
                    <a:pt x="212" y="20"/>
                  </a:lnTo>
                  <a:lnTo>
                    <a:pt x="212" y="19"/>
                  </a:lnTo>
                  <a:lnTo>
                    <a:pt x="212" y="17"/>
                  </a:lnTo>
                  <a:lnTo>
                    <a:pt x="212" y="16"/>
                  </a:lnTo>
                  <a:lnTo>
                    <a:pt x="212" y="14"/>
                  </a:lnTo>
                  <a:lnTo>
                    <a:pt x="213" y="14"/>
                  </a:lnTo>
                  <a:lnTo>
                    <a:pt x="213" y="12"/>
                  </a:lnTo>
                  <a:lnTo>
                    <a:pt x="213" y="11"/>
                  </a:lnTo>
                  <a:lnTo>
                    <a:pt x="213" y="9"/>
                  </a:lnTo>
                  <a:lnTo>
                    <a:pt x="213" y="8"/>
                  </a:lnTo>
                  <a:lnTo>
                    <a:pt x="213" y="6"/>
                  </a:lnTo>
                  <a:lnTo>
                    <a:pt x="213" y="5"/>
                  </a:lnTo>
                  <a:lnTo>
                    <a:pt x="213" y="3"/>
                  </a:lnTo>
                  <a:lnTo>
                    <a:pt x="213" y="2"/>
                  </a:lnTo>
                  <a:lnTo>
                    <a:pt x="213" y="0"/>
                  </a:lnTo>
                  <a:lnTo>
                    <a:pt x="205" y="5"/>
                  </a:lnTo>
                  <a:lnTo>
                    <a:pt x="198" y="11"/>
                  </a:lnTo>
                  <a:lnTo>
                    <a:pt x="190" y="16"/>
                  </a:lnTo>
                  <a:lnTo>
                    <a:pt x="184" y="22"/>
                  </a:lnTo>
                  <a:lnTo>
                    <a:pt x="176" y="26"/>
                  </a:lnTo>
                  <a:lnTo>
                    <a:pt x="170" y="32"/>
                  </a:lnTo>
                  <a:lnTo>
                    <a:pt x="163" y="37"/>
                  </a:lnTo>
                  <a:lnTo>
                    <a:pt x="156" y="42"/>
                  </a:lnTo>
                  <a:lnTo>
                    <a:pt x="150" y="48"/>
                  </a:lnTo>
                  <a:lnTo>
                    <a:pt x="144" y="52"/>
                  </a:lnTo>
                  <a:lnTo>
                    <a:pt x="137" y="58"/>
                  </a:lnTo>
                  <a:lnTo>
                    <a:pt x="130" y="63"/>
                  </a:lnTo>
                  <a:lnTo>
                    <a:pt x="124" y="68"/>
                  </a:lnTo>
                  <a:lnTo>
                    <a:pt x="118" y="74"/>
                  </a:lnTo>
                  <a:lnTo>
                    <a:pt x="112" y="78"/>
                  </a:lnTo>
                  <a:lnTo>
                    <a:pt x="106" y="84"/>
                  </a:lnTo>
                  <a:lnTo>
                    <a:pt x="100" y="89"/>
                  </a:lnTo>
                  <a:lnTo>
                    <a:pt x="94" y="95"/>
                  </a:lnTo>
                  <a:lnTo>
                    <a:pt x="88" y="100"/>
                  </a:lnTo>
                  <a:lnTo>
                    <a:pt x="81" y="106"/>
                  </a:lnTo>
                  <a:lnTo>
                    <a:pt x="74" y="112"/>
                  </a:lnTo>
                  <a:lnTo>
                    <a:pt x="68" y="118"/>
                  </a:lnTo>
                  <a:lnTo>
                    <a:pt x="62" y="123"/>
                  </a:lnTo>
                  <a:lnTo>
                    <a:pt x="55" y="129"/>
                  </a:lnTo>
                  <a:lnTo>
                    <a:pt x="49" y="135"/>
                  </a:lnTo>
                  <a:lnTo>
                    <a:pt x="42" y="141"/>
                  </a:lnTo>
                  <a:lnTo>
                    <a:pt x="35" y="147"/>
                  </a:lnTo>
                  <a:lnTo>
                    <a:pt x="28" y="155"/>
                  </a:lnTo>
                  <a:lnTo>
                    <a:pt x="22" y="161"/>
                  </a:lnTo>
                  <a:lnTo>
                    <a:pt x="14" y="167"/>
                  </a:lnTo>
                  <a:lnTo>
                    <a:pt x="8" y="175"/>
                  </a:lnTo>
                  <a:lnTo>
                    <a:pt x="0" y="181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46" name="Freeform 63"/>
            <p:cNvSpPr>
              <a:spLocks/>
            </p:cNvSpPr>
            <p:nvPr/>
          </p:nvSpPr>
          <p:spPr bwMode="auto">
            <a:xfrm>
              <a:off x="3933" y="3345"/>
              <a:ext cx="93" cy="102"/>
            </a:xfrm>
            <a:custGeom>
              <a:avLst/>
              <a:gdLst>
                <a:gd name="T0" fmla="*/ 92 w 74"/>
                <a:gd name="T1" fmla="*/ 65 h 91"/>
                <a:gd name="T2" fmla="*/ 38 w 74"/>
                <a:gd name="T3" fmla="*/ 1 h 91"/>
                <a:gd name="T4" fmla="*/ 28 w 74"/>
                <a:gd name="T5" fmla="*/ 0 h 91"/>
                <a:gd name="T6" fmla="*/ 20 w 74"/>
                <a:gd name="T7" fmla="*/ 0 h 91"/>
                <a:gd name="T8" fmla="*/ 11 w 74"/>
                <a:gd name="T9" fmla="*/ 6 h 91"/>
                <a:gd name="T10" fmla="*/ 5 w 74"/>
                <a:gd name="T11" fmla="*/ 9 h 91"/>
                <a:gd name="T12" fmla="*/ 1 w 74"/>
                <a:gd name="T13" fmla="*/ 16 h 91"/>
                <a:gd name="T14" fmla="*/ 0 w 74"/>
                <a:gd name="T15" fmla="*/ 22 h 91"/>
                <a:gd name="T16" fmla="*/ 1 w 74"/>
                <a:gd name="T17" fmla="*/ 29 h 91"/>
                <a:gd name="T18" fmla="*/ 5 w 74"/>
                <a:gd name="T19" fmla="*/ 36 h 91"/>
                <a:gd name="T20" fmla="*/ 62 w 74"/>
                <a:gd name="T21" fmla="*/ 101 h 91"/>
                <a:gd name="T22" fmla="*/ 82 w 74"/>
                <a:gd name="T23" fmla="*/ 78 h 91"/>
                <a:gd name="T24" fmla="*/ 92 w 74"/>
                <a:gd name="T25" fmla="*/ 65 h 9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4"/>
                <a:gd name="T40" fmla="*/ 0 h 91"/>
                <a:gd name="T41" fmla="*/ 74 w 74"/>
                <a:gd name="T42" fmla="*/ 91 h 9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4" h="91">
                  <a:moveTo>
                    <a:pt x="73" y="58"/>
                  </a:moveTo>
                  <a:lnTo>
                    <a:pt x="30" y="1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9" y="5"/>
                  </a:lnTo>
                  <a:lnTo>
                    <a:pt x="4" y="8"/>
                  </a:lnTo>
                  <a:lnTo>
                    <a:pt x="1" y="14"/>
                  </a:lnTo>
                  <a:lnTo>
                    <a:pt x="0" y="20"/>
                  </a:lnTo>
                  <a:lnTo>
                    <a:pt x="1" y="26"/>
                  </a:lnTo>
                  <a:lnTo>
                    <a:pt x="4" y="32"/>
                  </a:lnTo>
                  <a:lnTo>
                    <a:pt x="49" y="90"/>
                  </a:lnTo>
                  <a:lnTo>
                    <a:pt x="65" y="70"/>
                  </a:lnTo>
                  <a:lnTo>
                    <a:pt x="73" y="58"/>
                  </a:lnTo>
                </a:path>
              </a:pathLst>
            </a:custGeom>
            <a:solidFill>
              <a:srgbClr val="B2B2B2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47" name="Freeform 64"/>
            <p:cNvSpPr>
              <a:spLocks/>
            </p:cNvSpPr>
            <p:nvPr/>
          </p:nvSpPr>
          <p:spPr bwMode="auto">
            <a:xfrm>
              <a:off x="3933" y="3345"/>
              <a:ext cx="93" cy="102"/>
            </a:xfrm>
            <a:custGeom>
              <a:avLst/>
              <a:gdLst>
                <a:gd name="T0" fmla="*/ 92 w 74"/>
                <a:gd name="T1" fmla="*/ 65 h 91"/>
                <a:gd name="T2" fmla="*/ 38 w 74"/>
                <a:gd name="T3" fmla="*/ 1 h 91"/>
                <a:gd name="T4" fmla="*/ 28 w 74"/>
                <a:gd name="T5" fmla="*/ 0 h 91"/>
                <a:gd name="T6" fmla="*/ 20 w 74"/>
                <a:gd name="T7" fmla="*/ 0 h 91"/>
                <a:gd name="T8" fmla="*/ 11 w 74"/>
                <a:gd name="T9" fmla="*/ 6 h 91"/>
                <a:gd name="T10" fmla="*/ 5 w 74"/>
                <a:gd name="T11" fmla="*/ 9 h 91"/>
                <a:gd name="T12" fmla="*/ 1 w 74"/>
                <a:gd name="T13" fmla="*/ 16 h 91"/>
                <a:gd name="T14" fmla="*/ 0 w 74"/>
                <a:gd name="T15" fmla="*/ 22 h 91"/>
                <a:gd name="T16" fmla="*/ 1 w 74"/>
                <a:gd name="T17" fmla="*/ 29 h 91"/>
                <a:gd name="T18" fmla="*/ 5 w 74"/>
                <a:gd name="T19" fmla="*/ 36 h 91"/>
                <a:gd name="T20" fmla="*/ 62 w 74"/>
                <a:gd name="T21" fmla="*/ 101 h 91"/>
                <a:gd name="T22" fmla="*/ 82 w 74"/>
                <a:gd name="T23" fmla="*/ 78 h 91"/>
                <a:gd name="T24" fmla="*/ 92 w 74"/>
                <a:gd name="T25" fmla="*/ 65 h 9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4"/>
                <a:gd name="T40" fmla="*/ 0 h 91"/>
                <a:gd name="T41" fmla="*/ 74 w 74"/>
                <a:gd name="T42" fmla="*/ 91 h 9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4" h="91">
                  <a:moveTo>
                    <a:pt x="73" y="58"/>
                  </a:moveTo>
                  <a:lnTo>
                    <a:pt x="30" y="1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9" y="5"/>
                  </a:lnTo>
                  <a:lnTo>
                    <a:pt x="4" y="8"/>
                  </a:lnTo>
                  <a:lnTo>
                    <a:pt x="1" y="14"/>
                  </a:lnTo>
                  <a:lnTo>
                    <a:pt x="0" y="20"/>
                  </a:lnTo>
                  <a:lnTo>
                    <a:pt x="1" y="26"/>
                  </a:lnTo>
                  <a:lnTo>
                    <a:pt x="4" y="32"/>
                  </a:lnTo>
                  <a:lnTo>
                    <a:pt x="49" y="90"/>
                  </a:lnTo>
                  <a:lnTo>
                    <a:pt x="65" y="70"/>
                  </a:lnTo>
                  <a:lnTo>
                    <a:pt x="73" y="58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48" name="Freeform 65"/>
            <p:cNvSpPr>
              <a:spLocks/>
            </p:cNvSpPr>
            <p:nvPr/>
          </p:nvSpPr>
          <p:spPr bwMode="auto">
            <a:xfrm>
              <a:off x="3734" y="3660"/>
              <a:ext cx="82" cy="67"/>
            </a:xfrm>
            <a:custGeom>
              <a:avLst/>
              <a:gdLst>
                <a:gd name="T0" fmla="*/ 0 w 65"/>
                <a:gd name="T1" fmla="*/ 41 h 60"/>
                <a:gd name="T2" fmla="*/ 19 w 65"/>
                <a:gd name="T3" fmla="*/ 66 h 60"/>
                <a:gd name="T4" fmla="*/ 81 w 65"/>
                <a:gd name="T5" fmla="*/ 50 h 60"/>
                <a:gd name="T6" fmla="*/ 81 w 65"/>
                <a:gd name="T7" fmla="*/ 44 h 60"/>
                <a:gd name="T8" fmla="*/ 81 w 65"/>
                <a:gd name="T9" fmla="*/ 37 h 60"/>
                <a:gd name="T10" fmla="*/ 81 w 65"/>
                <a:gd name="T11" fmla="*/ 31 h 60"/>
                <a:gd name="T12" fmla="*/ 77 w 65"/>
                <a:gd name="T13" fmla="*/ 16 h 60"/>
                <a:gd name="T14" fmla="*/ 73 w 65"/>
                <a:gd name="T15" fmla="*/ 8 h 60"/>
                <a:gd name="T16" fmla="*/ 66 w 65"/>
                <a:gd name="T17" fmla="*/ 0 h 60"/>
                <a:gd name="T18" fmla="*/ 11 w 65"/>
                <a:gd name="T19" fmla="*/ 11 h 60"/>
                <a:gd name="T20" fmla="*/ 5 w 65"/>
                <a:gd name="T21" fmla="*/ 16 h 60"/>
                <a:gd name="T22" fmla="*/ 4 w 65"/>
                <a:gd name="T23" fmla="*/ 18 h 60"/>
                <a:gd name="T24" fmla="*/ 0 w 65"/>
                <a:gd name="T25" fmla="*/ 28 h 60"/>
                <a:gd name="T26" fmla="*/ 0 w 65"/>
                <a:gd name="T27" fmla="*/ 37 h 60"/>
                <a:gd name="T28" fmla="*/ 0 w 65"/>
                <a:gd name="T29" fmla="*/ 41 h 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5"/>
                <a:gd name="T46" fmla="*/ 0 h 60"/>
                <a:gd name="T47" fmla="*/ 65 w 65"/>
                <a:gd name="T48" fmla="*/ 60 h 6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5" h="60">
                  <a:moveTo>
                    <a:pt x="0" y="37"/>
                  </a:moveTo>
                  <a:lnTo>
                    <a:pt x="15" y="59"/>
                  </a:lnTo>
                  <a:lnTo>
                    <a:pt x="64" y="45"/>
                  </a:lnTo>
                  <a:lnTo>
                    <a:pt x="64" y="39"/>
                  </a:lnTo>
                  <a:lnTo>
                    <a:pt x="64" y="33"/>
                  </a:lnTo>
                  <a:lnTo>
                    <a:pt x="64" y="28"/>
                  </a:lnTo>
                  <a:lnTo>
                    <a:pt x="61" y="14"/>
                  </a:lnTo>
                  <a:lnTo>
                    <a:pt x="58" y="7"/>
                  </a:lnTo>
                  <a:lnTo>
                    <a:pt x="52" y="0"/>
                  </a:lnTo>
                  <a:lnTo>
                    <a:pt x="9" y="10"/>
                  </a:lnTo>
                  <a:lnTo>
                    <a:pt x="4" y="14"/>
                  </a:lnTo>
                  <a:lnTo>
                    <a:pt x="3" y="16"/>
                  </a:lnTo>
                  <a:lnTo>
                    <a:pt x="0" y="25"/>
                  </a:lnTo>
                  <a:lnTo>
                    <a:pt x="0" y="33"/>
                  </a:lnTo>
                  <a:lnTo>
                    <a:pt x="0" y="37"/>
                  </a:lnTo>
                </a:path>
              </a:pathLst>
            </a:custGeom>
            <a:solidFill>
              <a:srgbClr val="B2B2B2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49" name="Freeform 66"/>
            <p:cNvSpPr>
              <a:spLocks/>
            </p:cNvSpPr>
            <p:nvPr/>
          </p:nvSpPr>
          <p:spPr bwMode="auto">
            <a:xfrm>
              <a:off x="3734" y="3660"/>
              <a:ext cx="82" cy="67"/>
            </a:xfrm>
            <a:custGeom>
              <a:avLst/>
              <a:gdLst>
                <a:gd name="T0" fmla="*/ 0 w 65"/>
                <a:gd name="T1" fmla="*/ 41 h 60"/>
                <a:gd name="T2" fmla="*/ 19 w 65"/>
                <a:gd name="T3" fmla="*/ 66 h 60"/>
                <a:gd name="T4" fmla="*/ 81 w 65"/>
                <a:gd name="T5" fmla="*/ 50 h 60"/>
                <a:gd name="T6" fmla="*/ 81 w 65"/>
                <a:gd name="T7" fmla="*/ 44 h 60"/>
                <a:gd name="T8" fmla="*/ 81 w 65"/>
                <a:gd name="T9" fmla="*/ 37 h 60"/>
                <a:gd name="T10" fmla="*/ 81 w 65"/>
                <a:gd name="T11" fmla="*/ 31 h 60"/>
                <a:gd name="T12" fmla="*/ 77 w 65"/>
                <a:gd name="T13" fmla="*/ 16 h 60"/>
                <a:gd name="T14" fmla="*/ 73 w 65"/>
                <a:gd name="T15" fmla="*/ 8 h 60"/>
                <a:gd name="T16" fmla="*/ 66 w 65"/>
                <a:gd name="T17" fmla="*/ 0 h 60"/>
                <a:gd name="T18" fmla="*/ 11 w 65"/>
                <a:gd name="T19" fmla="*/ 11 h 60"/>
                <a:gd name="T20" fmla="*/ 5 w 65"/>
                <a:gd name="T21" fmla="*/ 16 h 60"/>
                <a:gd name="T22" fmla="*/ 4 w 65"/>
                <a:gd name="T23" fmla="*/ 18 h 60"/>
                <a:gd name="T24" fmla="*/ 0 w 65"/>
                <a:gd name="T25" fmla="*/ 28 h 60"/>
                <a:gd name="T26" fmla="*/ 0 w 65"/>
                <a:gd name="T27" fmla="*/ 37 h 60"/>
                <a:gd name="T28" fmla="*/ 0 w 65"/>
                <a:gd name="T29" fmla="*/ 41 h 6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5"/>
                <a:gd name="T46" fmla="*/ 0 h 60"/>
                <a:gd name="T47" fmla="*/ 65 w 65"/>
                <a:gd name="T48" fmla="*/ 60 h 6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5" h="60">
                  <a:moveTo>
                    <a:pt x="0" y="37"/>
                  </a:moveTo>
                  <a:lnTo>
                    <a:pt x="15" y="59"/>
                  </a:lnTo>
                  <a:lnTo>
                    <a:pt x="64" y="45"/>
                  </a:lnTo>
                  <a:lnTo>
                    <a:pt x="64" y="39"/>
                  </a:lnTo>
                  <a:lnTo>
                    <a:pt x="64" y="33"/>
                  </a:lnTo>
                  <a:lnTo>
                    <a:pt x="64" y="28"/>
                  </a:lnTo>
                  <a:lnTo>
                    <a:pt x="61" y="14"/>
                  </a:lnTo>
                  <a:lnTo>
                    <a:pt x="58" y="7"/>
                  </a:lnTo>
                  <a:lnTo>
                    <a:pt x="52" y="0"/>
                  </a:lnTo>
                  <a:lnTo>
                    <a:pt x="9" y="10"/>
                  </a:lnTo>
                  <a:lnTo>
                    <a:pt x="4" y="14"/>
                  </a:lnTo>
                  <a:lnTo>
                    <a:pt x="3" y="16"/>
                  </a:lnTo>
                  <a:lnTo>
                    <a:pt x="0" y="25"/>
                  </a:lnTo>
                  <a:lnTo>
                    <a:pt x="0" y="33"/>
                  </a:lnTo>
                  <a:lnTo>
                    <a:pt x="0" y="37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50" name="Freeform 67"/>
            <p:cNvSpPr>
              <a:spLocks/>
            </p:cNvSpPr>
            <p:nvPr/>
          </p:nvSpPr>
          <p:spPr bwMode="auto">
            <a:xfrm>
              <a:off x="3741" y="3675"/>
              <a:ext cx="22" cy="49"/>
            </a:xfrm>
            <a:custGeom>
              <a:avLst/>
              <a:gdLst>
                <a:gd name="T0" fmla="*/ 0 w 17"/>
                <a:gd name="T1" fmla="*/ 0 h 43"/>
                <a:gd name="T2" fmla="*/ 1 w 17"/>
                <a:gd name="T3" fmla="*/ 0 h 43"/>
                <a:gd name="T4" fmla="*/ 5 w 17"/>
                <a:gd name="T5" fmla="*/ 2 h 43"/>
                <a:gd name="T6" fmla="*/ 5 w 17"/>
                <a:gd name="T7" fmla="*/ 3 h 43"/>
                <a:gd name="T8" fmla="*/ 6 w 17"/>
                <a:gd name="T9" fmla="*/ 3 h 43"/>
                <a:gd name="T10" fmla="*/ 10 w 17"/>
                <a:gd name="T11" fmla="*/ 6 h 43"/>
                <a:gd name="T12" fmla="*/ 10 w 17"/>
                <a:gd name="T13" fmla="*/ 7 h 43"/>
                <a:gd name="T14" fmla="*/ 14 w 17"/>
                <a:gd name="T15" fmla="*/ 9 h 43"/>
                <a:gd name="T16" fmla="*/ 14 w 17"/>
                <a:gd name="T17" fmla="*/ 10 h 43"/>
                <a:gd name="T18" fmla="*/ 14 w 17"/>
                <a:gd name="T19" fmla="*/ 13 h 43"/>
                <a:gd name="T20" fmla="*/ 17 w 17"/>
                <a:gd name="T21" fmla="*/ 16 h 43"/>
                <a:gd name="T22" fmla="*/ 17 w 17"/>
                <a:gd name="T23" fmla="*/ 18 h 43"/>
                <a:gd name="T24" fmla="*/ 17 w 17"/>
                <a:gd name="T25" fmla="*/ 19 h 43"/>
                <a:gd name="T26" fmla="*/ 17 w 17"/>
                <a:gd name="T27" fmla="*/ 22 h 43"/>
                <a:gd name="T28" fmla="*/ 17 w 17"/>
                <a:gd name="T29" fmla="*/ 23 h 43"/>
                <a:gd name="T30" fmla="*/ 17 w 17"/>
                <a:gd name="T31" fmla="*/ 25 h 43"/>
                <a:gd name="T32" fmla="*/ 21 w 17"/>
                <a:gd name="T33" fmla="*/ 26 h 43"/>
                <a:gd name="T34" fmla="*/ 21 w 17"/>
                <a:gd name="T35" fmla="*/ 30 h 43"/>
                <a:gd name="T36" fmla="*/ 21 w 17"/>
                <a:gd name="T37" fmla="*/ 32 h 43"/>
                <a:gd name="T38" fmla="*/ 21 w 17"/>
                <a:gd name="T39" fmla="*/ 33 h 43"/>
                <a:gd name="T40" fmla="*/ 21 w 17"/>
                <a:gd name="T41" fmla="*/ 35 h 43"/>
                <a:gd name="T42" fmla="*/ 21 w 17"/>
                <a:gd name="T43" fmla="*/ 36 h 43"/>
                <a:gd name="T44" fmla="*/ 21 w 17"/>
                <a:gd name="T45" fmla="*/ 39 h 43"/>
                <a:gd name="T46" fmla="*/ 21 w 17"/>
                <a:gd name="T47" fmla="*/ 40 h 43"/>
                <a:gd name="T48" fmla="*/ 21 w 17"/>
                <a:gd name="T49" fmla="*/ 42 h 43"/>
                <a:gd name="T50" fmla="*/ 21 w 17"/>
                <a:gd name="T51" fmla="*/ 43 h 43"/>
                <a:gd name="T52" fmla="*/ 17 w 17"/>
                <a:gd name="T53" fmla="*/ 46 h 43"/>
                <a:gd name="T54" fmla="*/ 17 w 17"/>
                <a:gd name="T55" fmla="*/ 48 h 4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"/>
                <a:gd name="T85" fmla="*/ 0 h 43"/>
                <a:gd name="T86" fmla="*/ 17 w 17"/>
                <a:gd name="T87" fmla="*/ 43 h 4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" h="43">
                  <a:moveTo>
                    <a:pt x="0" y="0"/>
                  </a:moveTo>
                  <a:lnTo>
                    <a:pt x="1" y="0"/>
                  </a:lnTo>
                  <a:lnTo>
                    <a:pt x="4" y="2"/>
                  </a:lnTo>
                  <a:lnTo>
                    <a:pt x="4" y="3"/>
                  </a:lnTo>
                  <a:lnTo>
                    <a:pt x="5" y="3"/>
                  </a:lnTo>
                  <a:lnTo>
                    <a:pt x="8" y="5"/>
                  </a:lnTo>
                  <a:lnTo>
                    <a:pt x="8" y="6"/>
                  </a:lnTo>
                  <a:lnTo>
                    <a:pt x="11" y="8"/>
                  </a:lnTo>
                  <a:lnTo>
                    <a:pt x="11" y="9"/>
                  </a:lnTo>
                  <a:lnTo>
                    <a:pt x="11" y="11"/>
                  </a:lnTo>
                  <a:lnTo>
                    <a:pt x="13" y="14"/>
                  </a:lnTo>
                  <a:lnTo>
                    <a:pt x="13" y="16"/>
                  </a:lnTo>
                  <a:lnTo>
                    <a:pt x="13" y="17"/>
                  </a:lnTo>
                  <a:lnTo>
                    <a:pt x="13" y="19"/>
                  </a:lnTo>
                  <a:lnTo>
                    <a:pt x="13" y="20"/>
                  </a:lnTo>
                  <a:lnTo>
                    <a:pt x="13" y="22"/>
                  </a:lnTo>
                  <a:lnTo>
                    <a:pt x="16" y="23"/>
                  </a:lnTo>
                  <a:lnTo>
                    <a:pt x="16" y="26"/>
                  </a:lnTo>
                  <a:lnTo>
                    <a:pt x="16" y="28"/>
                  </a:lnTo>
                  <a:lnTo>
                    <a:pt x="16" y="29"/>
                  </a:lnTo>
                  <a:lnTo>
                    <a:pt x="16" y="31"/>
                  </a:lnTo>
                  <a:lnTo>
                    <a:pt x="16" y="32"/>
                  </a:lnTo>
                  <a:lnTo>
                    <a:pt x="16" y="34"/>
                  </a:lnTo>
                  <a:lnTo>
                    <a:pt x="16" y="35"/>
                  </a:lnTo>
                  <a:lnTo>
                    <a:pt x="16" y="37"/>
                  </a:lnTo>
                  <a:lnTo>
                    <a:pt x="16" y="38"/>
                  </a:lnTo>
                  <a:lnTo>
                    <a:pt x="13" y="40"/>
                  </a:lnTo>
                  <a:lnTo>
                    <a:pt x="13" y="42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51" name="Freeform 68"/>
            <p:cNvSpPr>
              <a:spLocks/>
            </p:cNvSpPr>
            <p:nvPr/>
          </p:nvSpPr>
          <p:spPr bwMode="auto">
            <a:xfrm>
              <a:off x="3987" y="3414"/>
              <a:ext cx="322" cy="298"/>
            </a:xfrm>
            <a:custGeom>
              <a:avLst/>
              <a:gdLst>
                <a:gd name="T0" fmla="*/ 199 w 256"/>
                <a:gd name="T1" fmla="*/ 297 h 263"/>
                <a:gd name="T2" fmla="*/ 118 w 256"/>
                <a:gd name="T3" fmla="*/ 205 h 263"/>
                <a:gd name="T4" fmla="*/ 119 w 256"/>
                <a:gd name="T5" fmla="*/ 198 h 263"/>
                <a:gd name="T6" fmla="*/ 119 w 256"/>
                <a:gd name="T7" fmla="*/ 187 h 263"/>
                <a:gd name="T8" fmla="*/ 108 w 256"/>
                <a:gd name="T9" fmla="*/ 173 h 263"/>
                <a:gd name="T10" fmla="*/ 99 w 256"/>
                <a:gd name="T11" fmla="*/ 177 h 263"/>
                <a:gd name="T12" fmla="*/ 58 w 256"/>
                <a:gd name="T13" fmla="*/ 127 h 263"/>
                <a:gd name="T14" fmla="*/ 54 w 256"/>
                <a:gd name="T15" fmla="*/ 105 h 263"/>
                <a:gd name="T16" fmla="*/ 47 w 256"/>
                <a:gd name="T17" fmla="*/ 104 h 263"/>
                <a:gd name="T18" fmla="*/ 43 w 256"/>
                <a:gd name="T19" fmla="*/ 113 h 263"/>
                <a:gd name="T20" fmla="*/ 0 w 256"/>
                <a:gd name="T21" fmla="*/ 66 h 263"/>
                <a:gd name="T22" fmla="*/ 0 w 256"/>
                <a:gd name="T23" fmla="*/ 45 h 263"/>
                <a:gd name="T24" fmla="*/ 10 w 256"/>
                <a:gd name="T25" fmla="*/ 23 h 263"/>
                <a:gd name="T26" fmla="*/ 29 w 256"/>
                <a:gd name="T27" fmla="*/ 6 h 263"/>
                <a:gd name="T28" fmla="*/ 43 w 256"/>
                <a:gd name="T29" fmla="*/ 0 h 263"/>
                <a:gd name="T30" fmla="*/ 43 w 256"/>
                <a:gd name="T31" fmla="*/ 65 h 263"/>
                <a:gd name="T32" fmla="*/ 47 w 256"/>
                <a:gd name="T33" fmla="*/ 69 h 263"/>
                <a:gd name="T34" fmla="*/ 64 w 256"/>
                <a:gd name="T35" fmla="*/ 78 h 263"/>
                <a:gd name="T36" fmla="*/ 87 w 256"/>
                <a:gd name="T37" fmla="*/ 78 h 263"/>
                <a:gd name="T38" fmla="*/ 103 w 256"/>
                <a:gd name="T39" fmla="*/ 69 h 263"/>
                <a:gd name="T40" fmla="*/ 104 w 256"/>
                <a:gd name="T41" fmla="*/ 65 h 263"/>
                <a:gd name="T42" fmla="*/ 107 w 256"/>
                <a:gd name="T43" fmla="*/ 40 h 263"/>
                <a:gd name="T44" fmla="*/ 203 w 256"/>
                <a:gd name="T45" fmla="*/ 144 h 263"/>
                <a:gd name="T46" fmla="*/ 203 w 256"/>
                <a:gd name="T47" fmla="*/ 208 h 263"/>
                <a:gd name="T48" fmla="*/ 213 w 256"/>
                <a:gd name="T49" fmla="*/ 212 h 263"/>
                <a:gd name="T50" fmla="*/ 224 w 256"/>
                <a:gd name="T51" fmla="*/ 212 h 263"/>
                <a:gd name="T52" fmla="*/ 238 w 256"/>
                <a:gd name="T53" fmla="*/ 205 h 263"/>
                <a:gd name="T54" fmla="*/ 239 w 256"/>
                <a:gd name="T55" fmla="*/ 187 h 263"/>
                <a:gd name="T56" fmla="*/ 292 w 256"/>
                <a:gd name="T57" fmla="*/ 167 h 263"/>
                <a:gd name="T58" fmla="*/ 301 w 256"/>
                <a:gd name="T59" fmla="*/ 167 h 263"/>
                <a:gd name="T60" fmla="*/ 314 w 256"/>
                <a:gd name="T61" fmla="*/ 173 h 263"/>
                <a:gd name="T62" fmla="*/ 321 w 256"/>
                <a:gd name="T63" fmla="*/ 187 h 263"/>
                <a:gd name="T64" fmla="*/ 314 w 256"/>
                <a:gd name="T65" fmla="*/ 198 h 263"/>
                <a:gd name="T66" fmla="*/ 267 w 256"/>
                <a:gd name="T67" fmla="*/ 215 h 263"/>
                <a:gd name="T68" fmla="*/ 279 w 256"/>
                <a:gd name="T69" fmla="*/ 231 h 263"/>
                <a:gd name="T70" fmla="*/ 297 w 256"/>
                <a:gd name="T71" fmla="*/ 264 h 263"/>
                <a:gd name="T72" fmla="*/ 199 w 256"/>
                <a:gd name="T73" fmla="*/ 297 h 26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56"/>
                <a:gd name="T112" fmla="*/ 0 h 263"/>
                <a:gd name="T113" fmla="*/ 256 w 256"/>
                <a:gd name="T114" fmla="*/ 263 h 26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56" h="263">
                  <a:moveTo>
                    <a:pt x="158" y="262"/>
                  </a:moveTo>
                  <a:lnTo>
                    <a:pt x="94" y="181"/>
                  </a:lnTo>
                  <a:lnTo>
                    <a:pt x="95" y="175"/>
                  </a:lnTo>
                  <a:lnTo>
                    <a:pt x="95" y="165"/>
                  </a:lnTo>
                  <a:lnTo>
                    <a:pt x="86" y="153"/>
                  </a:lnTo>
                  <a:lnTo>
                    <a:pt x="79" y="156"/>
                  </a:lnTo>
                  <a:lnTo>
                    <a:pt x="46" y="112"/>
                  </a:lnTo>
                  <a:lnTo>
                    <a:pt x="43" y="93"/>
                  </a:lnTo>
                  <a:lnTo>
                    <a:pt x="37" y="92"/>
                  </a:lnTo>
                  <a:lnTo>
                    <a:pt x="34" y="100"/>
                  </a:lnTo>
                  <a:lnTo>
                    <a:pt x="0" y="58"/>
                  </a:lnTo>
                  <a:lnTo>
                    <a:pt x="0" y="40"/>
                  </a:lnTo>
                  <a:lnTo>
                    <a:pt x="8" y="20"/>
                  </a:lnTo>
                  <a:lnTo>
                    <a:pt x="23" y="5"/>
                  </a:lnTo>
                  <a:lnTo>
                    <a:pt x="34" y="0"/>
                  </a:lnTo>
                  <a:lnTo>
                    <a:pt x="34" y="57"/>
                  </a:lnTo>
                  <a:lnTo>
                    <a:pt x="37" y="61"/>
                  </a:lnTo>
                  <a:lnTo>
                    <a:pt x="51" y="69"/>
                  </a:lnTo>
                  <a:lnTo>
                    <a:pt x="69" y="69"/>
                  </a:lnTo>
                  <a:lnTo>
                    <a:pt x="82" y="61"/>
                  </a:lnTo>
                  <a:lnTo>
                    <a:pt x="83" y="57"/>
                  </a:lnTo>
                  <a:lnTo>
                    <a:pt x="85" y="35"/>
                  </a:lnTo>
                  <a:lnTo>
                    <a:pt x="161" y="127"/>
                  </a:lnTo>
                  <a:lnTo>
                    <a:pt x="161" y="184"/>
                  </a:lnTo>
                  <a:lnTo>
                    <a:pt x="169" y="187"/>
                  </a:lnTo>
                  <a:lnTo>
                    <a:pt x="178" y="187"/>
                  </a:lnTo>
                  <a:lnTo>
                    <a:pt x="189" y="181"/>
                  </a:lnTo>
                  <a:lnTo>
                    <a:pt x="190" y="165"/>
                  </a:lnTo>
                  <a:lnTo>
                    <a:pt x="232" y="147"/>
                  </a:lnTo>
                  <a:lnTo>
                    <a:pt x="239" y="147"/>
                  </a:lnTo>
                  <a:lnTo>
                    <a:pt x="250" y="153"/>
                  </a:lnTo>
                  <a:lnTo>
                    <a:pt x="255" y="165"/>
                  </a:lnTo>
                  <a:lnTo>
                    <a:pt x="250" y="175"/>
                  </a:lnTo>
                  <a:lnTo>
                    <a:pt x="212" y="190"/>
                  </a:lnTo>
                  <a:lnTo>
                    <a:pt x="222" y="204"/>
                  </a:lnTo>
                  <a:lnTo>
                    <a:pt x="236" y="233"/>
                  </a:lnTo>
                  <a:lnTo>
                    <a:pt x="158" y="262"/>
                  </a:lnTo>
                </a:path>
              </a:pathLst>
            </a:custGeom>
            <a:solidFill>
              <a:srgbClr val="B2B2B2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52" name="Freeform 69"/>
            <p:cNvSpPr>
              <a:spLocks/>
            </p:cNvSpPr>
            <p:nvPr/>
          </p:nvSpPr>
          <p:spPr bwMode="auto">
            <a:xfrm>
              <a:off x="3987" y="3414"/>
              <a:ext cx="322" cy="298"/>
            </a:xfrm>
            <a:custGeom>
              <a:avLst/>
              <a:gdLst>
                <a:gd name="T0" fmla="*/ 199 w 256"/>
                <a:gd name="T1" fmla="*/ 297 h 263"/>
                <a:gd name="T2" fmla="*/ 118 w 256"/>
                <a:gd name="T3" fmla="*/ 205 h 263"/>
                <a:gd name="T4" fmla="*/ 119 w 256"/>
                <a:gd name="T5" fmla="*/ 198 h 263"/>
                <a:gd name="T6" fmla="*/ 119 w 256"/>
                <a:gd name="T7" fmla="*/ 187 h 263"/>
                <a:gd name="T8" fmla="*/ 108 w 256"/>
                <a:gd name="T9" fmla="*/ 173 h 263"/>
                <a:gd name="T10" fmla="*/ 99 w 256"/>
                <a:gd name="T11" fmla="*/ 177 h 263"/>
                <a:gd name="T12" fmla="*/ 58 w 256"/>
                <a:gd name="T13" fmla="*/ 127 h 263"/>
                <a:gd name="T14" fmla="*/ 54 w 256"/>
                <a:gd name="T15" fmla="*/ 105 h 263"/>
                <a:gd name="T16" fmla="*/ 47 w 256"/>
                <a:gd name="T17" fmla="*/ 104 h 263"/>
                <a:gd name="T18" fmla="*/ 43 w 256"/>
                <a:gd name="T19" fmla="*/ 113 h 263"/>
                <a:gd name="T20" fmla="*/ 0 w 256"/>
                <a:gd name="T21" fmla="*/ 66 h 263"/>
                <a:gd name="T22" fmla="*/ 0 w 256"/>
                <a:gd name="T23" fmla="*/ 45 h 263"/>
                <a:gd name="T24" fmla="*/ 10 w 256"/>
                <a:gd name="T25" fmla="*/ 23 h 263"/>
                <a:gd name="T26" fmla="*/ 29 w 256"/>
                <a:gd name="T27" fmla="*/ 6 h 263"/>
                <a:gd name="T28" fmla="*/ 43 w 256"/>
                <a:gd name="T29" fmla="*/ 0 h 263"/>
                <a:gd name="T30" fmla="*/ 43 w 256"/>
                <a:gd name="T31" fmla="*/ 65 h 263"/>
                <a:gd name="T32" fmla="*/ 47 w 256"/>
                <a:gd name="T33" fmla="*/ 69 h 263"/>
                <a:gd name="T34" fmla="*/ 64 w 256"/>
                <a:gd name="T35" fmla="*/ 78 h 263"/>
                <a:gd name="T36" fmla="*/ 87 w 256"/>
                <a:gd name="T37" fmla="*/ 78 h 263"/>
                <a:gd name="T38" fmla="*/ 103 w 256"/>
                <a:gd name="T39" fmla="*/ 69 h 263"/>
                <a:gd name="T40" fmla="*/ 104 w 256"/>
                <a:gd name="T41" fmla="*/ 65 h 263"/>
                <a:gd name="T42" fmla="*/ 107 w 256"/>
                <a:gd name="T43" fmla="*/ 40 h 263"/>
                <a:gd name="T44" fmla="*/ 203 w 256"/>
                <a:gd name="T45" fmla="*/ 144 h 263"/>
                <a:gd name="T46" fmla="*/ 203 w 256"/>
                <a:gd name="T47" fmla="*/ 208 h 263"/>
                <a:gd name="T48" fmla="*/ 213 w 256"/>
                <a:gd name="T49" fmla="*/ 212 h 263"/>
                <a:gd name="T50" fmla="*/ 224 w 256"/>
                <a:gd name="T51" fmla="*/ 212 h 263"/>
                <a:gd name="T52" fmla="*/ 238 w 256"/>
                <a:gd name="T53" fmla="*/ 205 h 263"/>
                <a:gd name="T54" fmla="*/ 239 w 256"/>
                <a:gd name="T55" fmla="*/ 187 h 263"/>
                <a:gd name="T56" fmla="*/ 292 w 256"/>
                <a:gd name="T57" fmla="*/ 167 h 263"/>
                <a:gd name="T58" fmla="*/ 301 w 256"/>
                <a:gd name="T59" fmla="*/ 167 h 263"/>
                <a:gd name="T60" fmla="*/ 314 w 256"/>
                <a:gd name="T61" fmla="*/ 173 h 263"/>
                <a:gd name="T62" fmla="*/ 321 w 256"/>
                <a:gd name="T63" fmla="*/ 187 h 263"/>
                <a:gd name="T64" fmla="*/ 314 w 256"/>
                <a:gd name="T65" fmla="*/ 198 h 263"/>
                <a:gd name="T66" fmla="*/ 267 w 256"/>
                <a:gd name="T67" fmla="*/ 215 h 263"/>
                <a:gd name="T68" fmla="*/ 279 w 256"/>
                <a:gd name="T69" fmla="*/ 231 h 263"/>
                <a:gd name="T70" fmla="*/ 297 w 256"/>
                <a:gd name="T71" fmla="*/ 264 h 263"/>
                <a:gd name="T72" fmla="*/ 199 w 256"/>
                <a:gd name="T73" fmla="*/ 297 h 26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56"/>
                <a:gd name="T112" fmla="*/ 0 h 263"/>
                <a:gd name="T113" fmla="*/ 256 w 256"/>
                <a:gd name="T114" fmla="*/ 263 h 26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56" h="263">
                  <a:moveTo>
                    <a:pt x="158" y="262"/>
                  </a:moveTo>
                  <a:lnTo>
                    <a:pt x="94" y="181"/>
                  </a:lnTo>
                  <a:lnTo>
                    <a:pt x="95" y="175"/>
                  </a:lnTo>
                  <a:lnTo>
                    <a:pt x="95" y="165"/>
                  </a:lnTo>
                  <a:lnTo>
                    <a:pt x="86" y="153"/>
                  </a:lnTo>
                  <a:lnTo>
                    <a:pt x="79" y="156"/>
                  </a:lnTo>
                  <a:lnTo>
                    <a:pt x="46" y="112"/>
                  </a:lnTo>
                  <a:lnTo>
                    <a:pt x="43" y="93"/>
                  </a:lnTo>
                  <a:lnTo>
                    <a:pt x="37" y="92"/>
                  </a:lnTo>
                  <a:lnTo>
                    <a:pt x="34" y="100"/>
                  </a:lnTo>
                  <a:lnTo>
                    <a:pt x="0" y="58"/>
                  </a:lnTo>
                  <a:lnTo>
                    <a:pt x="0" y="40"/>
                  </a:lnTo>
                  <a:lnTo>
                    <a:pt x="8" y="20"/>
                  </a:lnTo>
                  <a:lnTo>
                    <a:pt x="23" y="5"/>
                  </a:lnTo>
                  <a:lnTo>
                    <a:pt x="34" y="0"/>
                  </a:lnTo>
                  <a:lnTo>
                    <a:pt x="34" y="57"/>
                  </a:lnTo>
                  <a:lnTo>
                    <a:pt x="37" y="61"/>
                  </a:lnTo>
                  <a:lnTo>
                    <a:pt x="51" y="69"/>
                  </a:lnTo>
                  <a:lnTo>
                    <a:pt x="69" y="69"/>
                  </a:lnTo>
                  <a:lnTo>
                    <a:pt x="82" y="61"/>
                  </a:lnTo>
                  <a:lnTo>
                    <a:pt x="83" y="57"/>
                  </a:lnTo>
                  <a:lnTo>
                    <a:pt x="85" y="35"/>
                  </a:lnTo>
                  <a:lnTo>
                    <a:pt x="161" y="127"/>
                  </a:lnTo>
                  <a:lnTo>
                    <a:pt x="161" y="184"/>
                  </a:lnTo>
                  <a:lnTo>
                    <a:pt x="169" y="187"/>
                  </a:lnTo>
                  <a:lnTo>
                    <a:pt x="178" y="187"/>
                  </a:lnTo>
                  <a:lnTo>
                    <a:pt x="189" y="181"/>
                  </a:lnTo>
                  <a:lnTo>
                    <a:pt x="190" y="165"/>
                  </a:lnTo>
                  <a:lnTo>
                    <a:pt x="232" y="147"/>
                  </a:lnTo>
                  <a:lnTo>
                    <a:pt x="239" y="147"/>
                  </a:lnTo>
                  <a:lnTo>
                    <a:pt x="250" y="153"/>
                  </a:lnTo>
                  <a:lnTo>
                    <a:pt x="255" y="165"/>
                  </a:lnTo>
                  <a:lnTo>
                    <a:pt x="250" y="175"/>
                  </a:lnTo>
                  <a:lnTo>
                    <a:pt x="212" y="190"/>
                  </a:lnTo>
                  <a:lnTo>
                    <a:pt x="222" y="204"/>
                  </a:lnTo>
                  <a:lnTo>
                    <a:pt x="236" y="233"/>
                  </a:lnTo>
                  <a:lnTo>
                    <a:pt x="158" y="262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53" name="Freeform 70"/>
            <p:cNvSpPr>
              <a:spLocks/>
            </p:cNvSpPr>
            <p:nvPr/>
          </p:nvSpPr>
          <p:spPr bwMode="auto">
            <a:xfrm>
              <a:off x="4127" y="3480"/>
              <a:ext cx="139" cy="58"/>
            </a:xfrm>
            <a:custGeom>
              <a:avLst/>
              <a:gdLst>
                <a:gd name="T0" fmla="*/ 0 w 111"/>
                <a:gd name="T1" fmla="*/ 12 h 52"/>
                <a:gd name="T2" fmla="*/ 44 w 111"/>
                <a:gd name="T3" fmla="*/ 0 h 52"/>
                <a:gd name="T4" fmla="*/ 53 w 111"/>
                <a:gd name="T5" fmla="*/ 0 h 52"/>
                <a:gd name="T6" fmla="*/ 138 w 111"/>
                <a:gd name="T7" fmla="*/ 47 h 52"/>
                <a:gd name="T8" fmla="*/ 110 w 111"/>
                <a:gd name="T9" fmla="*/ 57 h 52"/>
                <a:gd name="T10" fmla="*/ 50 w 111"/>
                <a:gd name="T11" fmla="*/ 25 h 52"/>
                <a:gd name="T12" fmla="*/ 21 w 111"/>
                <a:gd name="T13" fmla="*/ 35 h 52"/>
                <a:gd name="T14" fmla="*/ 0 w 111"/>
                <a:gd name="T15" fmla="*/ 12 h 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1"/>
                <a:gd name="T25" fmla="*/ 0 h 52"/>
                <a:gd name="T26" fmla="*/ 111 w 111"/>
                <a:gd name="T27" fmla="*/ 52 h 5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1" h="52">
                  <a:moveTo>
                    <a:pt x="0" y="11"/>
                  </a:moveTo>
                  <a:lnTo>
                    <a:pt x="35" y="0"/>
                  </a:lnTo>
                  <a:lnTo>
                    <a:pt x="42" y="0"/>
                  </a:lnTo>
                  <a:lnTo>
                    <a:pt x="110" y="42"/>
                  </a:lnTo>
                  <a:lnTo>
                    <a:pt x="88" y="51"/>
                  </a:lnTo>
                  <a:lnTo>
                    <a:pt x="40" y="22"/>
                  </a:lnTo>
                  <a:lnTo>
                    <a:pt x="17" y="31"/>
                  </a:lnTo>
                  <a:lnTo>
                    <a:pt x="0" y="11"/>
                  </a:lnTo>
                </a:path>
              </a:pathLst>
            </a:custGeom>
            <a:solidFill>
              <a:srgbClr val="B2B2B2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54" name="Freeform 71"/>
            <p:cNvSpPr>
              <a:spLocks/>
            </p:cNvSpPr>
            <p:nvPr/>
          </p:nvSpPr>
          <p:spPr bwMode="auto">
            <a:xfrm>
              <a:off x="4127" y="3480"/>
              <a:ext cx="139" cy="58"/>
            </a:xfrm>
            <a:custGeom>
              <a:avLst/>
              <a:gdLst>
                <a:gd name="T0" fmla="*/ 0 w 111"/>
                <a:gd name="T1" fmla="*/ 12 h 52"/>
                <a:gd name="T2" fmla="*/ 44 w 111"/>
                <a:gd name="T3" fmla="*/ 0 h 52"/>
                <a:gd name="T4" fmla="*/ 53 w 111"/>
                <a:gd name="T5" fmla="*/ 0 h 52"/>
                <a:gd name="T6" fmla="*/ 138 w 111"/>
                <a:gd name="T7" fmla="*/ 47 h 52"/>
                <a:gd name="T8" fmla="*/ 110 w 111"/>
                <a:gd name="T9" fmla="*/ 57 h 52"/>
                <a:gd name="T10" fmla="*/ 50 w 111"/>
                <a:gd name="T11" fmla="*/ 25 h 52"/>
                <a:gd name="T12" fmla="*/ 21 w 111"/>
                <a:gd name="T13" fmla="*/ 35 h 52"/>
                <a:gd name="T14" fmla="*/ 0 w 111"/>
                <a:gd name="T15" fmla="*/ 12 h 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1"/>
                <a:gd name="T25" fmla="*/ 0 h 52"/>
                <a:gd name="T26" fmla="*/ 111 w 111"/>
                <a:gd name="T27" fmla="*/ 52 h 5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1" h="52">
                  <a:moveTo>
                    <a:pt x="0" y="11"/>
                  </a:moveTo>
                  <a:lnTo>
                    <a:pt x="35" y="0"/>
                  </a:lnTo>
                  <a:lnTo>
                    <a:pt x="42" y="0"/>
                  </a:lnTo>
                  <a:lnTo>
                    <a:pt x="110" y="42"/>
                  </a:lnTo>
                  <a:lnTo>
                    <a:pt x="88" y="51"/>
                  </a:lnTo>
                  <a:lnTo>
                    <a:pt x="40" y="22"/>
                  </a:lnTo>
                  <a:lnTo>
                    <a:pt x="17" y="31"/>
                  </a:lnTo>
                  <a:lnTo>
                    <a:pt x="0" y="11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55" name="Freeform 72"/>
            <p:cNvSpPr>
              <a:spLocks/>
            </p:cNvSpPr>
            <p:nvPr/>
          </p:nvSpPr>
          <p:spPr bwMode="auto">
            <a:xfrm>
              <a:off x="4224" y="3526"/>
              <a:ext cx="42" cy="52"/>
            </a:xfrm>
            <a:custGeom>
              <a:avLst/>
              <a:gdLst>
                <a:gd name="T0" fmla="*/ 0 w 34"/>
                <a:gd name="T1" fmla="*/ 14 h 45"/>
                <a:gd name="T2" fmla="*/ 41 w 34"/>
                <a:gd name="T3" fmla="*/ 0 h 45"/>
                <a:gd name="T4" fmla="*/ 41 w 34"/>
                <a:gd name="T5" fmla="*/ 34 h 45"/>
                <a:gd name="T6" fmla="*/ 0 w 34"/>
                <a:gd name="T7" fmla="*/ 51 h 45"/>
                <a:gd name="T8" fmla="*/ 0 w 34"/>
                <a:gd name="T9" fmla="*/ 14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45"/>
                <a:gd name="T17" fmla="*/ 34 w 34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45">
                  <a:moveTo>
                    <a:pt x="0" y="12"/>
                  </a:moveTo>
                  <a:lnTo>
                    <a:pt x="33" y="0"/>
                  </a:lnTo>
                  <a:lnTo>
                    <a:pt x="33" y="29"/>
                  </a:lnTo>
                  <a:lnTo>
                    <a:pt x="0" y="44"/>
                  </a:lnTo>
                  <a:lnTo>
                    <a:pt x="0" y="12"/>
                  </a:lnTo>
                </a:path>
              </a:pathLst>
            </a:custGeom>
            <a:solidFill>
              <a:srgbClr val="B2B2B2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56" name="Freeform 73"/>
            <p:cNvSpPr>
              <a:spLocks/>
            </p:cNvSpPr>
            <p:nvPr/>
          </p:nvSpPr>
          <p:spPr bwMode="auto">
            <a:xfrm>
              <a:off x="4224" y="3526"/>
              <a:ext cx="42" cy="52"/>
            </a:xfrm>
            <a:custGeom>
              <a:avLst/>
              <a:gdLst>
                <a:gd name="T0" fmla="*/ 0 w 34"/>
                <a:gd name="T1" fmla="*/ 14 h 45"/>
                <a:gd name="T2" fmla="*/ 41 w 34"/>
                <a:gd name="T3" fmla="*/ 0 h 45"/>
                <a:gd name="T4" fmla="*/ 41 w 34"/>
                <a:gd name="T5" fmla="*/ 34 h 45"/>
                <a:gd name="T6" fmla="*/ 0 w 34"/>
                <a:gd name="T7" fmla="*/ 51 h 45"/>
                <a:gd name="T8" fmla="*/ 0 w 34"/>
                <a:gd name="T9" fmla="*/ 14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45"/>
                <a:gd name="T17" fmla="*/ 34 w 34"/>
                <a:gd name="T18" fmla="*/ 45 h 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45">
                  <a:moveTo>
                    <a:pt x="0" y="12"/>
                  </a:moveTo>
                  <a:lnTo>
                    <a:pt x="33" y="0"/>
                  </a:lnTo>
                  <a:lnTo>
                    <a:pt x="33" y="29"/>
                  </a:lnTo>
                  <a:lnTo>
                    <a:pt x="0" y="44"/>
                  </a:lnTo>
                  <a:lnTo>
                    <a:pt x="0" y="12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57" name="Freeform 74"/>
            <p:cNvSpPr>
              <a:spLocks/>
            </p:cNvSpPr>
            <p:nvPr/>
          </p:nvSpPr>
          <p:spPr bwMode="auto">
            <a:xfrm>
              <a:off x="4186" y="3597"/>
              <a:ext cx="70" cy="115"/>
            </a:xfrm>
            <a:custGeom>
              <a:avLst/>
              <a:gdLst>
                <a:gd name="T0" fmla="*/ 0 w 56"/>
                <a:gd name="T1" fmla="*/ 114 h 101"/>
                <a:gd name="T2" fmla="*/ 0 w 56"/>
                <a:gd name="T3" fmla="*/ 110 h 101"/>
                <a:gd name="T4" fmla="*/ 0 w 56"/>
                <a:gd name="T5" fmla="*/ 108 h 101"/>
                <a:gd name="T6" fmla="*/ 0 w 56"/>
                <a:gd name="T7" fmla="*/ 107 h 101"/>
                <a:gd name="T8" fmla="*/ 0 w 56"/>
                <a:gd name="T9" fmla="*/ 104 h 101"/>
                <a:gd name="T10" fmla="*/ 0 w 56"/>
                <a:gd name="T11" fmla="*/ 100 h 101"/>
                <a:gd name="T12" fmla="*/ 0 w 56"/>
                <a:gd name="T13" fmla="*/ 98 h 101"/>
                <a:gd name="T14" fmla="*/ 0 w 56"/>
                <a:gd name="T15" fmla="*/ 95 h 101"/>
                <a:gd name="T16" fmla="*/ 0 w 56"/>
                <a:gd name="T17" fmla="*/ 91 h 101"/>
                <a:gd name="T18" fmla="*/ 0 w 56"/>
                <a:gd name="T19" fmla="*/ 88 h 101"/>
                <a:gd name="T20" fmla="*/ 3 w 56"/>
                <a:gd name="T21" fmla="*/ 84 h 101"/>
                <a:gd name="T22" fmla="*/ 3 w 56"/>
                <a:gd name="T23" fmla="*/ 79 h 101"/>
                <a:gd name="T24" fmla="*/ 4 w 56"/>
                <a:gd name="T25" fmla="*/ 75 h 101"/>
                <a:gd name="T26" fmla="*/ 4 w 56"/>
                <a:gd name="T27" fmla="*/ 72 h 101"/>
                <a:gd name="T28" fmla="*/ 6 w 56"/>
                <a:gd name="T29" fmla="*/ 68 h 101"/>
                <a:gd name="T30" fmla="*/ 8 w 56"/>
                <a:gd name="T31" fmla="*/ 65 h 101"/>
                <a:gd name="T32" fmla="*/ 10 w 56"/>
                <a:gd name="T33" fmla="*/ 61 h 101"/>
                <a:gd name="T34" fmla="*/ 11 w 56"/>
                <a:gd name="T35" fmla="*/ 58 h 101"/>
                <a:gd name="T36" fmla="*/ 14 w 56"/>
                <a:gd name="T37" fmla="*/ 55 h 101"/>
                <a:gd name="T38" fmla="*/ 15 w 56"/>
                <a:gd name="T39" fmla="*/ 51 h 101"/>
                <a:gd name="T40" fmla="*/ 18 w 56"/>
                <a:gd name="T41" fmla="*/ 49 h 101"/>
                <a:gd name="T42" fmla="*/ 21 w 56"/>
                <a:gd name="T43" fmla="*/ 46 h 101"/>
                <a:gd name="T44" fmla="*/ 24 w 56"/>
                <a:gd name="T45" fmla="*/ 44 h 101"/>
                <a:gd name="T46" fmla="*/ 28 w 56"/>
                <a:gd name="T47" fmla="*/ 41 h 101"/>
                <a:gd name="T48" fmla="*/ 31 w 56"/>
                <a:gd name="T49" fmla="*/ 39 h 101"/>
                <a:gd name="T50" fmla="*/ 35 w 56"/>
                <a:gd name="T51" fmla="*/ 38 h 101"/>
                <a:gd name="T52" fmla="*/ 39 w 56"/>
                <a:gd name="T53" fmla="*/ 35 h 101"/>
                <a:gd name="T54" fmla="*/ 43 w 56"/>
                <a:gd name="T55" fmla="*/ 33 h 101"/>
                <a:gd name="T56" fmla="*/ 46 w 56"/>
                <a:gd name="T57" fmla="*/ 33 h 101"/>
                <a:gd name="T58" fmla="*/ 53 w 56"/>
                <a:gd name="T59" fmla="*/ 33 h 101"/>
                <a:gd name="T60" fmla="*/ 58 w 56"/>
                <a:gd name="T61" fmla="*/ 33 h 101"/>
                <a:gd name="T62" fmla="*/ 61 w 56"/>
                <a:gd name="T63" fmla="*/ 33 h 101"/>
                <a:gd name="T64" fmla="*/ 68 w 56"/>
                <a:gd name="T65" fmla="*/ 35 h 101"/>
                <a:gd name="T66" fmla="*/ 69 w 56"/>
                <a:gd name="T67" fmla="*/ 35 h 101"/>
                <a:gd name="T68" fmla="*/ 68 w 56"/>
                <a:gd name="T69" fmla="*/ 33 h 101"/>
                <a:gd name="T70" fmla="*/ 68 w 56"/>
                <a:gd name="T71" fmla="*/ 32 h 101"/>
                <a:gd name="T72" fmla="*/ 65 w 56"/>
                <a:gd name="T73" fmla="*/ 32 h 101"/>
                <a:gd name="T74" fmla="*/ 65 w 56"/>
                <a:gd name="T75" fmla="*/ 30 h 101"/>
                <a:gd name="T76" fmla="*/ 64 w 56"/>
                <a:gd name="T77" fmla="*/ 30 h 101"/>
                <a:gd name="T78" fmla="*/ 64 w 56"/>
                <a:gd name="T79" fmla="*/ 28 h 101"/>
                <a:gd name="T80" fmla="*/ 61 w 56"/>
                <a:gd name="T81" fmla="*/ 26 h 101"/>
                <a:gd name="T82" fmla="*/ 61 w 56"/>
                <a:gd name="T83" fmla="*/ 25 h 101"/>
                <a:gd name="T84" fmla="*/ 60 w 56"/>
                <a:gd name="T85" fmla="*/ 25 h 101"/>
                <a:gd name="T86" fmla="*/ 58 w 56"/>
                <a:gd name="T87" fmla="*/ 23 h 101"/>
                <a:gd name="T88" fmla="*/ 56 w 56"/>
                <a:gd name="T89" fmla="*/ 22 h 101"/>
                <a:gd name="T90" fmla="*/ 56 w 56"/>
                <a:gd name="T91" fmla="*/ 19 h 101"/>
                <a:gd name="T92" fmla="*/ 54 w 56"/>
                <a:gd name="T93" fmla="*/ 18 h 101"/>
                <a:gd name="T94" fmla="*/ 53 w 56"/>
                <a:gd name="T95" fmla="*/ 16 h 101"/>
                <a:gd name="T96" fmla="*/ 53 w 56"/>
                <a:gd name="T97" fmla="*/ 15 h 101"/>
                <a:gd name="T98" fmla="*/ 50 w 56"/>
                <a:gd name="T99" fmla="*/ 13 h 101"/>
                <a:gd name="T100" fmla="*/ 48 w 56"/>
                <a:gd name="T101" fmla="*/ 13 h 101"/>
                <a:gd name="T102" fmla="*/ 46 w 56"/>
                <a:gd name="T103" fmla="*/ 11 h 101"/>
                <a:gd name="T104" fmla="*/ 46 w 56"/>
                <a:gd name="T105" fmla="*/ 9 h 101"/>
                <a:gd name="T106" fmla="*/ 44 w 56"/>
                <a:gd name="T107" fmla="*/ 7 h 101"/>
                <a:gd name="T108" fmla="*/ 43 w 56"/>
                <a:gd name="T109" fmla="*/ 6 h 101"/>
                <a:gd name="T110" fmla="*/ 40 w 56"/>
                <a:gd name="T111" fmla="*/ 3 h 101"/>
                <a:gd name="T112" fmla="*/ 40 w 56"/>
                <a:gd name="T113" fmla="*/ 2 h 101"/>
                <a:gd name="T114" fmla="*/ 39 w 56"/>
                <a:gd name="T115" fmla="*/ 2 h 101"/>
                <a:gd name="T116" fmla="*/ 39 w 56"/>
                <a:gd name="T117" fmla="*/ 0 h 10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"/>
                <a:gd name="T178" fmla="*/ 0 h 101"/>
                <a:gd name="T179" fmla="*/ 56 w 56"/>
                <a:gd name="T180" fmla="*/ 101 h 101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" h="101">
                  <a:moveTo>
                    <a:pt x="0" y="100"/>
                  </a:moveTo>
                  <a:lnTo>
                    <a:pt x="0" y="97"/>
                  </a:lnTo>
                  <a:lnTo>
                    <a:pt x="0" y="95"/>
                  </a:lnTo>
                  <a:lnTo>
                    <a:pt x="0" y="94"/>
                  </a:lnTo>
                  <a:lnTo>
                    <a:pt x="0" y="91"/>
                  </a:lnTo>
                  <a:lnTo>
                    <a:pt x="0" y="88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0" y="80"/>
                  </a:lnTo>
                  <a:lnTo>
                    <a:pt x="0" y="77"/>
                  </a:lnTo>
                  <a:lnTo>
                    <a:pt x="2" y="74"/>
                  </a:lnTo>
                  <a:lnTo>
                    <a:pt x="2" y="69"/>
                  </a:lnTo>
                  <a:lnTo>
                    <a:pt x="3" y="66"/>
                  </a:lnTo>
                  <a:lnTo>
                    <a:pt x="3" y="63"/>
                  </a:lnTo>
                  <a:lnTo>
                    <a:pt x="5" y="60"/>
                  </a:lnTo>
                  <a:lnTo>
                    <a:pt x="6" y="57"/>
                  </a:lnTo>
                  <a:lnTo>
                    <a:pt x="8" y="54"/>
                  </a:lnTo>
                  <a:lnTo>
                    <a:pt x="9" y="51"/>
                  </a:lnTo>
                  <a:lnTo>
                    <a:pt x="11" y="48"/>
                  </a:lnTo>
                  <a:lnTo>
                    <a:pt x="12" y="45"/>
                  </a:lnTo>
                  <a:lnTo>
                    <a:pt x="14" y="43"/>
                  </a:lnTo>
                  <a:lnTo>
                    <a:pt x="17" y="40"/>
                  </a:lnTo>
                  <a:lnTo>
                    <a:pt x="19" y="39"/>
                  </a:lnTo>
                  <a:lnTo>
                    <a:pt x="22" y="36"/>
                  </a:lnTo>
                  <a:lnTo>
                    <a:pt x="25" y="34"/>
                  </a:lnTo>
                  <a:lnTo>
                    <a:pt x="28" y="33"/>
                  </a:lnTo>
                  <a:lnTo>
                    <a:pt x="31" y="31"/>
                  </a:lnTo>
                  <a:lnTo>
                    <a:pt x="34" y="29"/>
                  </a:lnTo>
                  <a:lnTo>
                    <a:pt x="37" y="29"/>
                  </a:lnTo>
                  <a:lnTo>
                    <a:pt x="42" y="29"/>
                  </a:lnTo>
                  <a:lnTo>
                    <a:pt x="46" y="29"/>
                  </a:lnTo>
                  <a:lnTo>
                    <a:pt x="49" y="29"/>
                  </a:lnTo>
                  <a:lnTo>
                    <a:pt x="54" y="31"/>
                  </a:lnTo>
                  <a:lnTo>
                    <a:pt x="55" y="31"/>
                  </a:lnTo>
                  <a:lnTo>
                    <a:pt x="54" y="29"/>
                  </a:lnTo>
                  <a:lnTo>
                    <a:pt x="54" y="28"/>
                  </a:lnTo>
                  <a:lnTo>
                    <a:pt x="52" y="28"/>
                  </a:lnTo>
                  <a:lnTo>
                    <a:pt x="52" y="26"/>
                  </a:lnTo>
                  <a:lnTo>
                    <a:pt x="51" y="26"/>
                  </a:lnTo>
                  <a:lnTo>
                    <a:pt x="51" y="25"/>
                  </a:lnTo>
                  <a:lnTo>
                    <a:pt x="49" y="23"/>
                  </a:lnTo>
                  <a:lnTo>
                    <a:pt x="49" y="22"/>
                  </a:lnTo>
                  <a:lnTo>
                    <a:pt x="48" y="22"/>
                  </a:lnTo>
                  <a:lnTo>
                    <a:pt x="46" y="20"/>
                  </a:lnTo>
                  <a:lnTo>
                    <a:pt x="45" y="19"/>
                  </a:lnTo>
                  <a:lnTo>
                    <a:pt x="45" y="17"/>
                  </a:lnTo>
                  <a:lnTo>
                    <a:pt x="43" y="16"/>
                  </a:lnTo>
                  <a:lnTo>
                    <a:pt x="42" y="14"/>
                  </a:lnTo>
                  <a:lnTo>
                    <a:pt x="42" y="13"/>
                  </a:lnTo>
                  <a:lnTo>
                    <a:pt x="40" y="11"/>
                  </a:lnTo>
                  <a:lnTo>
                    <a:pt x="38" y="11"/>
                  </a:lnTo>
                  <a:lnTo>
                    <a:pt x="37" y="10"/>
                  </a:lnTo>
                  <a:lnTo>
                    <a:pt x="37" y="8"/>
                  </a:lnTo>
                  <a:lnTo>
                    <a:pt x="35" y="6"/>
                  </a:lnTo>
                  <a:lnTo>
                    <a:pt x="34" y="5"/>
                  </a:lnTo>
                  <a:lnTo>
                    <a:pt x="32" y="3"/>
                  </a:lnTo>
                  <a:lnTo>
                    <a:pt x="32" y="2"/>
                  </a:lnTo>
                  <a:lnTo>
                    <a:pt x="31" y="2"/>
                  </a:lnTo>
                  <a:lnTo>
                    <a:pt x="31" y="0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58" name="Freeform 75"/>
            <p:cNvSpPr>
              <a:spLocks/>
            </p:cNvSpPr>
            <p:nvPr/>
          </p:nvSpPr>
          <p:spPr bwMode="auto">
            <a:xfrm>
              <a:off x="4245" y="3469"/>
              <a:ext cx="21" cy="57"/>
            </a:xfrm>
            <a:custGeom>
              <a:avLst/>
              <a:gdLst>
                <a:gd name="T0" fmla="*/ 0 w 17"/>
                <a:gd name="T1" fmla="*/ 44 h 51"/>
                <a:gd name="T2" fmla="*/ 20 w 17"/>
                <a:gd name="T3" fmla="*/ 56 h 51"/>
                <a:gd name="T4" fmla="*/ 20 w 17"/>
                <a:gd name="T5" fmla="*/ 0 h 51"/>
                <a:gd name="T6" fmla="*/ 9 w 17"/>
                <a:gd name="T7" fmla="*/ 7 h 51"/>
                <a:gd name="T8" fmla="*/ 4 w 17"/>
                <a:gd name="T9" fmla="*/ 17 h 51"/>
                <a:gd name="T10" fmla="*/ 0 w 17"/>
                <a:gd name="T11" fmla="*/ 30 h 51"/>
                <a:gd name="T12" fmla="*/ 0 w 17"/>
                <a:gd name="T13" fmla="*/ 44 h 5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51"/>
                <a:gd name="T23" fmla="*/ 17 w 17"/>
                <a:gd name="T24" fmla="*/ 51 h 5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51">
                  <a:moveTo>
                    <a:pt x="0" y="39"/>
                  </a:moveTo>
                  <a:lnTo>
                    <a:pt x="16" y="50"/>
                  </a:lnTo>
                  <a:lnTo>
                    <a:pt x="16" y="0"/>
                  </a:lnTo>
                  <a:lnTo>
                    <a:pt x="7" y="6"/>
                  </a:lnTo>
                  <a:lnTo>
                    <a:pt x="3" y="15"/>
                  </a:lnTo>
                  <a:lnTo>
                    <a:pt x="0" y="27"/>
                  </a:lnTo>
                  <a:lnTo>
                    <a:pt x="0" y="39"/>
                  </a:lnTo>
                </a:path>
              </a:pathLst>
            </a:custGeom>
            <a:solidFill>
              <a:srgbClr val="B2B2B2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59" name="Freeform 76"/>
            <p:cNvSpPr>
              <a:spLocks/>
            </p:cNvSpPr>
            <p:nvPr/>
          </p:nvSpPr>
          <p:spPr bwMode="auto">
            <a:xfrm>
              <a:off x="4245" y="3469"/>
              <a:ext cx="21" cy="57"/>
            </a:xfrm>
            <a:custGeom>
              <a:avLst/>
              <a:gdLst>
                <a:gd name="T0" fmla="*/ 0 w 17"/>
                <a:gd name="T1" fmla="*/ 44 h 51"/>
                <a:gd name="T2" fmla="*/ 20 w 17"/>
                <a:gd name="T3" fmla="*/ 56 h 51"/>
                <a:gd name="T4" fmla="*/ 20 w 17"/>
                <a:gd name="T5" fmla="*/ 0 h 51"/>
                <a:gd name="T6" fmla="*/ 9 w 17"/>
                <a:gd name="T7" fmla="*/ 7 h 51"/>
                <a:gd name="T8" fmla="*/ 4 w 17"/>
                <a:gd name="T9" fmla="*/ 17 h 51"/>
                <a:gd name="T10" fmla="*/ 0 w 17"/>
                <a:gd name="T11" fmla="*/ 30 h 51"/>
                <a:gd name="T12" fmla="*/ 0 w 17"/>
                <a:gd name="T13" fmla="*/ 44 h 5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51"/>
                <a:gd name="T23" fmla="*/ 17 w 17"/>
                <a:gd name="T24" fmla="*/ 51 h 5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51">
                  <a:moveTo>
                    <a:pt x="0" y="39"/>
                  </a:moveTo>
                  <a:lnTo>
                    <a:pt x="16" y="50"/>
                  </a:lnTo>
                  <a:lnTo>
                    <a:pt x="16" y="0"/>
                  </a:lnTo>
                  <a:lnTo>
                    <a:pt x="7" y="6"/>
                  </a:lnTo>
                  <a:lnTo>
                    <a:pt x="3" y="15"/>
                  </a:lnTo>
                  <a:lnTo>
                    <a:pt x="0" y="27"/>
                  </a:lnTo>
                  <a:lnTo>
                    <a:pt x="0" y="39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60" name="Freeform 77"/>
            <p:cNvSpPr>
              <a:spLocks/>
            </p:cNvSpPr>
            <p:nvPr/>
          </p:nvSpPr>
          <p:spPr bwMode="auto">
            <a:xfrm>
              <a:off x="4558" y="1621"/>
              <a:ext cx="423" cy="237"/>
            </a:xfrm>
            <a:custGeom>
              <a:avLst/>
              <a:gdLst>
                <a:gd name="T0" fmla="*/ 116 w 335"/>
                <a:gd name="T1" fmla="*/ 121 h 209"/>
                <a:gd name="T2" fmla="*/ 367 w 335"/>
                <a:gd name="T3" fmla="*/ 0 h 209"/>
                <a:gd name="T4" fmla="*/ 379 w 335"/>
                <a:gd name="T5" fmla="*/ 1 h 209"/>
                <a:gd name="T6" fmla="*/ 389 w 335"/>
                <a:gd name="T7" fmla="*/ 7 h 209"/>
                <a:gd name="T8" fmla="*/ 400 w 335"/>
                <a:gd name="T9" fmla="*/ 10 h 209"/>
                <a:gd name="T10" fmla="*/ 408 w 335"/>
                <a:gd name="T11" fmla="*/ 18 h 209"/>
                <a:gd name="T12" fmla="*/ 413 w 335"/>
                <a:gd name="T13" fmla="*/ 27 h 209"/>
                <a:gd name="T14" fmla="*/ 419 w 335"/>
                <a:gd name="T15" fmla="*/ 41 h 209"/>
                <a:gd name="T16" fmla="*/ 422 w 335"/>
                <a:gd name="T17" fmla="*/ 56 h 209"/>
                <a:gd name="T18" fmla="*/ 422 w 335"/>
                <a:gd name="T19" fmla="*/ 73 h 209"/>
                <a:gd name="T20" fmla="*/ 157 w 335"/>
                <a:gd name="T21" fmla="*/ 206 h 209"/>
                <a:gd name="T22" fmla="*/ 125 w 335"/>
                <a:gd name="T23" fmla="*/ 192 h 209"/>
                <a:gd name="T24" fmla="*/ 38 w 335"/>
                <a:gd name="T25" fmla="*/ 236 h 209"/>
                <a:gd name="T26" fmla="*/ 4 w 335"/>
                <a:gd name="T27" fmla="*/ 220 h 209"/>
                <a:gd name="T28" fmla="*/ 0 w 335"/>
                <a:gd name="T29" fmla="*/ 214 h 209"/>
                <a:gd name="T30" fmla="*/ 0 w 335"/>
                <a:gd name="T31" fmla="*/ 208 h 209"/>
                <a:gd name="T32" fmla="*/ 4 w 335"/>
                <a:gd name="T33" fmla="*/ 201 h 209"/>
                <a:gd name="T34" fmla="*/ 8 w 335"/>
                <a:gd name="T35" fmla="*/ 200 h 209"/>
                <a:gd name="T36" fmla="*/ 91 w 335"/>
                <a:gd name="T37" fmla="*/ 161 h 209"/>
                <a:gd name="T38" fmla="*/ 87 w 335"/>
                <a:gd name="T39" fmla="*/ 158 h 209"/>
                <a:gd name="T40" fmla="*/ 91 w 335"/>
                <a:gd name="T41" fmla="*/ 152 h 209"/>
                <a:gd name="T42" fmla="*/ 95 w 335"/>
                <a:gd name="T43" fmla="*/ 141 h 209"/>
                <a:gd name="T44" fmla="*/ 104 w 335"/>
                <a:gd name="T45" fmla="*/ 129 h 209"/>
                <a:gd name="T46" fmla="*/ 116 w 335"/>
                <a:gd name="T47" fmla="*/ 121 h 20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35"/>
                <a:gd name="T73" fmla="*/ 0 h 209"/>
                <a:gd name="T74" fmla="*/ 335 w 335"/>
                <a:gd name="T75" fmla="*/ 209 h 20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35" h="209">
                  <a:moveTo>
                    <a:pt x="92" y="107"/>
                  </a:moveTo>
                  <a:lnTo>
                    <a:pt x="291" y="0"/>
                  </a:lnTo>
                  <a:lnTo>
                    <a:pt x="300" y="1"/>
                  </a:lnTo>
                  <a:lnTo>
                    <a:pt x="308" y="6"/>
                  </a:lnTo>
                  <a:lnTo>
                    <a:pt x="317" y="9"/>
                  </a:lnTo>
                  <a:lnTo>
                    <a:pt x="323" y="16"/>
                  </a:lnTo>
                  <a:lnTo>
                    <a:pt x="327" y="24"/>
                  </a:lnTo>
                  <a:lnTo>
                    <a:pt x="332" y="36"/>
                  </a:lnTo>
                  <a:lnTo>
                    <a:pt x="334" y="49"/>
                  </a:lnTo>
                  <a:lnTo>
                    <a:pt x="334" y="64"/>
                  </a:lnTo>
                  <a:lnTo>
                    <a:pt x="124" y="182"/>
                  </a:lnTo>
                  <a:lnTo>
                    <a:pt x="99" y="169"/>
                  </a:lnTo>
                  <a:lnTo>
                    <a:pt x="30" y="208"/>
                  </a:lnTo>
                  <a:lnTo>
                    <a:pt x="3" y="194"/>
                  </a:lnTo>
                  <a:lnTo>
                    <a:pt x="0" y="189"/>
                  </a:lnTo>
                  <a:lnTo>
                    <a:pt x="0" y="183"/>
                  </a:lnTo>
                  <a:lnTo>
                    <a:pt x="3" y="177"/>
                  </a:lnTo>
                  <a:lnTo>
                    <a:pt x="6" y="176"/>
                  </a:lnTo>
                  <a:lnTo>
                    <a:pt x="72" y="142"/>
                  </a:lnTo>
                  <a:lnTo>
                    <a:pt x="69" y="139"/>
                  </a:lnTo>
                  <a:lnTo>
                    <a:pt x="72" y="134"/>
                  </a:lnTo>
                  <a:lnTo>
                    <a:pt x="75" y="124"/>
                  </a:lnTo>
                  <a:lnTo>
                    <a:pt x="82" y="114"/>
                  </a:lnTo>
                  <a:lnTo>
                    <a:pt x="92" y="107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61" name="Freeform 78"/>
            <p:cNvSpPr>
              <a:spLocks/>
            </p:cNvSpPr>
            <p:nvPr/>
          </p:nvSpPr>
          <p:spPr bwMode="auto">
            <a:xfrm>
              <a:off x="4558" y="1621"/>
              <a:ext cx="423" cy="237"/>
            </a:xfrm>
            <a:custGeom>
              <a:avLst/>
              <a:gdLst>
                <a:gd name="T0" fmla="*/ 116 w 335"/>
                <a:gd name="T1" fmla="*/ 121 h 209"/>
                <a:gd name="T2" fmla="*/ 367 w 335"/>
                <a:gd name="T3" fmla="*/ 0 h 209"/>
                <a:gd name="T4" fmla="*/ 379 w 335"/>
                <a:gd name="T5" fmla="*/ 1 h 209"/>
                <a:gd name="T6" fmla="*/ 389 w 335"/>
                <a:gd name="T7" fmla="*/ 7 h 209"/>
                <a:gd name="T8" fmla="*/ 400 w 335"/>
                <a:gd name="T9" fmla="*/ 10 h 209"/>
                <a:gd name="T10" fmla="*/ 408 w 335"/>
                <a:gd name="T11" fmla="*/ 18 h 209"/>
                <a:gd name="T12" fmla="*/ 413 w 335"/>
                <a:gd name="T13" fmla="*/ 27 h 209"/>
                <a:gd name="T14" fmla="*/ 419 w 335"/>
                <a:gd name="T15" fmla="*/ 41 h 209"/>
                <a:gd name="T16" fmla="*/ 422 w 335"/>
                <a:gd name="T17" fmla="*/ 56 h 209"/>
                <a:gd name="T18" fmla="*/ 422 w 335"/>
                <a:gd name="T19" fmla="*/ 73 h 209"/>
                <a:gd name="T20" fmla="*/ 157 w 335"/>
                <a:gd name="T21" fmla="*/ 206 h 209"/>
                <a:gd name="T22" fmla="*/ 125 w 335"/>
                <a:gd name="T23" fmla="*/ 192 h 209"/>
                <a:gd name="T24" fmla="*/ 38 w 335"/>
                <a:gd name="T25" fmla="*/ 236 h 209"/>
                <a:gd name="T26" fmla="*/ 4 w 335"/>
                <a:gd name="T27" fmla="*/ 220 h 209"/>
                <a:gd name="T28" fmla="*/ 0 w 335"/>
                <a:gd name="T29" fmla="*/ 214 h 209"/>
                <a:gd name="T30" fmla="*/ 0 w 335"/>
                <a:gd name="T31" fmla="*/ 208 h 209"/>
                <a:gd name="T32" fmla="*/ 4 w 335"/>
                <a:gd name="T33" fmla="*/ 201 h 209"/>
                <a:gd name="T34" fmla="*/ 8 w 335"/>
                <a:gd name="T35" fmla="*/ 200 h 209"/>
                <a:gd name="T36" fmla="*/ 91 w 335"/>
                <a:gd name="T37" fmla="*/ 161 h 209"/>
                <a:gd name="T38" fmla="*/ 87 w 335"/>
                <a:gd name="T39" fmla="*/ 158 h 209"/>
                <a:gd name="T40" fmla="*/ 91 w 335"/>
                <a:gd name="T41" fmla="*/ 152 h 209"/>
                <a:gd name="T42" fmla="*/ 95 w 335"/>
                <a:gd name="T43" fmla="*/ 141 h 209"/>
                <a:gd name="T44" fmla="*/ 104 w 335"/>
                <a:gd name="T45" fmla="*/ 129 h 209"/>
                <a:gd name="T46" fmla="*/ 116 w 335"/>
                <a:gd name="T47" fmla="*/ 121 h 20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35"/>
                <a:gd name="T73" fmla="*/ 0 h 209"/>
                <a:gd name="T74" fmla="*/ 335 w 335"/>
                <a:gd name="T75" fmla="*/ 209 h 20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35" h="209">
                  <a:moveTo>
                    <a:pt x="92" y="107"/>
                  </a:moveTo>
                  <a:lnTo>
                    <a:pt x="291" y="0"/>
                  </a:lnTo>
                  <a:lnTo>
                    <a:pt x="300" y="1"/>
                  </a:lnTo>
                  <a:lnTo>
                    <a:pt x="308" y="6"/>
                  </a:lnTo>
                  <a:lnTo>
                    <a:pt x="317" y="9"/>
                  </a:lnTo>
                  <a:lnTo>
                    <a:pt x="323" y="16"/>
                  </a:lnTo>
                  <a:lnTo>
                    <a:pt x="327" y="24"/>
                  </a:lnTo>
                  <a:lnTo>
                    <a:pt x="332" y="36"/>
                  </a:lnTo>
                  <a:lnTo>
                    <a:pt x="334" y="49"/>
                  </a:lnTo>
                  <a:lnTo>
                    <a:pt x="334" y="64"/>
                  </a:lnTo>
                  <a:lnTo>
                    <a:pt x="124" y="182"/>
                  </a:lnTo>
                  <a:lnTo>
                    <a:pt x="99" y="169"/>
                  </a:lnTo>
                  <a:lnTo>
                    <a:pt x="30" y="208"/>
                  </a:lnTo>
                  <a:lnTo>
                    <a:pt x="3" y="194"/>
                  </a:lnTo>
                  <a:lnTo>
                    <a:pt x="0" y="189"/>
                  </a:lnTo>
                  <a:lnTo>
                    <a:pt x="0" y="183"/>
                  </a:lnTo>
                  <a:lnTo>
                    <a:pt x="3" y="177"/>
                  </a:lnTo>
                  <a:lnTo>
                    <a:pt x="6" y="176"/>
                  </a:lnTo>
                  <a:lnTo>
                    <a:pt x="72" y="142"/>
                  </a:lnTo>
                  <a:lnTo>
                    <a:pt x="69" y="139"/>
                  </a:lnTo>
                  <a:lnTo>
                    <a:pt x="72" y="134"/>
                  </a:lnTo>
                  <a:lnTo>
                    <a:pt x="75" y="124"/>
                  </a:lnTo>
                  <a:lnTo>
                    <a:pt x="82" y="114"/>
                  </a:lnTo>
                  <a:lnTo>
                    <a:pt x="92" y="107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62" name="Freeform 79"/>
            <p:cNvSpPr>
              <a:spLocks/>
            </p:cNvSpPr>
            <p:nvPr/>
          </p:nvSpPr>
          <p:spPr bwMode="auto">
            <a:xfrm>
              <a:off x="4568" y="1821"/>
              <a:ext cx="30" cy="37"/>
            </a:xfrm>
            <a:custGeom>
              <a:avLst/>
              <a:gdLst>
                <a:gd name="T0" fmla="*/ 0 w 24"/>
                <a:gd name="T1" fmla="*/ 0 h 33"/>
                <a:gd name="T2" fmla="*/ 3 w 24"/>
                <a:gd name="T3" fmla="*/ 0 h 33"/>
                <a:gd name="T4" fmla="*/ 4 w 24"/>
                <a:gd name="T5" fmla="*/ 0 h 33"/>
                <a:gd name="T6" fmla="*/ 6 w 24"/>
                <a:gd name="T7" fmla="*/ 0 h 33"/>
                <a:gd name="T8" fmla="*/ 9 w 24"/>
                <a:gd name="T9" fmla="*/ 0 h 33"/>
                <a:gd name="T10" fmla="*/ 9 w 24"/>
                <a:gd name="T11" fmla="*/ 1 h 33"/>
                <a:gd name="T12" fmla="*/ 10 w 24"/>
                <a:gd name="T13" fmla="*/ 1 h 33"/>
                <a:gd name="T14" fmla="*/ 13 w 24"/>
                <a:gd name="T15" fmla="*/ 1 h 33"/>
                <a:gd name="T16" fmla="*/ 14 w 24"/>
                <a:gd name="T17" fmla="*/ 3 h 33"/>
                <a:gd name="T18" fmla="*/ 16 w 24"/>
                <a:gd name="T19" fmla="*/ 3 h 33"/>
                <a:gd name="T20" fmla="*/ 17 w 24"/>
                <a:gd name="T21" fmla="*/ 4 h 33"/>
                <a:gd name="T22" fmla="*/ 20 w 24"/>
                <a:gd name="T23" fmla="*/ 7 h 33"/>
                <a:gd name="T24" fmla="*/ 21 w 24"/>
                <a:gd name="T25" fmla="*/ 8 h 33"/>
                <a:gd name="T26" fmla="*/ 24 w 24"/>
                <a:gd name="T27" fmla="*/ 10 h 33"/>
                <a:gd name="T28" fmla="*/ 24 w 24"/>
                <a:gd name="T29" fmla="*/ 11 h 33"/>
                <a:gd name="T30" fmla="*/ 25 w 24"/>
                <a:gd name="T31" fmla="*/ 13 h 33"/>
                <a:gd name="T32" fmla="*/ 25 w 24"/>
                <a:gd name="T33" fmla="*/ 15 h 33"/>
                <a:gd name="T34" fmla="*/ 28 w 24"/>
                <a:gd name="T35" fmla="*/ 15 h 33"/>
                <a:gd name="T36" fmla="*/ 28 w 24"/>
                <a:gd name="T37" fmla="*/ 17 h 33"/>
                <a:gd name="T38" fmla="*/ 28 w 24"/>
                <a:gd name="T39" fmla="*/ 18 h 33"/>
                <a:gd name="T40" fmla="*/ 29 w 24"/>
                <a:gd name="T41" fmla="*/ 20 h 33"/>
                <a:gd name="T42" fmla="*/ 29 w 24"/>
                <a:gd name="T43" fmla="*/ 21 h 33"/>
                <a:gd name="T44" fmla="*/ 29 w 24"/>
                <a:gd name="T45" fmla="*/ 24 h 33"/>
                <a:gd name="T46" fmla="*/ 29 w 24"/>
                <a:gd name="T47" fmla="*/ 26 h 33"/>
                <a:gd name="T48" fmla="*/ 29 w 24"/>
                <a:gd name="T49" fmla="*/ 27 h 33"/>
                <a:gd name="T50" fmla="*/ 29 w 24"/>
                <a:gd name="T51" fmla="*/ 29 h 33"/>
                <a:gd name="T52" fmla="*/ 29 w 24"/>
                <a:gd name="T53" fmla="*/ 30 h 33"/>
                <a:gd name="T54" fmla="*/ 29 w 24"/>
                <a:gd name="T55" fmla="*/ 33 h 33"/>
                <a:gd name="T56" fmla="*/ 28 w 24"/>
                <a:gd name="T57" fmla="*/ 36 h 3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4"/>
                <a:gd name="T88" fmla="*/ 0 h 33"/>
                <a:gd name="T89" fmla="*/ 24 w 24"/>
                <a:gd name="T90" fmla="*/ 33 h 33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4" h="33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7" y="1"/>
                  </a:lnTo>
                  <a:lnTo>
                    <a:pt x="8" y="1"/>
                  </a:lnTo>
                  <a:lnTo>
                    <a:pt x="10" y="1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4" y="4"/>
                  </a:lnTo>
                  <a:lnTo>
                    <a:pt x="16" y="6"/>
                  </a:lnTo>
                  <a:lnTo>
                    <a:pt x="17" y="7"/>
                  </a:lnTo>
                  <a:lnTo>
                    <a:pt x="19" y="9"/>
                  </a:lnTo>
                  <a:lnTo>
                    <a:pt x="19" y="10"/>
                  </a:lnTo>
                  <a:lnTo>
                    <a:pt x="20" y="12"/>
                  </a:lnTo>
                  <a:lnTo>
                    <a:pt x="20" y="13"/>
                  </a:lnTo>
                  <a:lnTo>
                    <a:pt x="22" y="13"/>
                  </a:lnTo>
                  <a:lnTo>
                    <a:pt x="22" y="15"/>
                  </a:lnTo>
                  <a:lnTo>
                    <a:pt x="22" y="16"/>
                  </a:lnTo>
                  <a:lnTo>
                    <a:pt x="23" y="18"/>
                  </a:lnTo>
                  <a:lnTo>
                    <a:pt x="23" y="19"/>
                  </a:lnTo>
                  <a:lnTo>
                    <a:pt x="23" y="21"/>
                  </a:lnTo>
                  <a:lnTo>
                    <a:pt x="23" y="23"/>
                  </a:lnTo>
                  <a:lnTo>
                    <a:pt x="23" y="24"/>
                  </a:lnTo>
                  <a:lnTo>
                    <a:pt x="23" y="26"/>
                  </a:lnTo>
                  <a:lnTo>
                    <a:pt x="23" y="27"/>
                  </a:lnTo>
                  <a:lnTo>
                    <a:pt x="23" y="29"/>
                  </a:lnTo>
                  <a:lnTo>
                    <a:pt x="22" y="32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63" name="Freeform 80"/>
            <p:cNvSpPr>
              <a:spLocks/>
            </p:cNvSpPr>
            <p:nvPr/>
          </p:nvSpPr>
          <p:spPr bwMode="auto">
            <a:xfrm>
              <a:off x="4676" y="1742"/>
              <a:ext cx="48" cy="84"/>
            </a:xfrm>
            <a:custGeom>
              <a:avLst/>
              <a:gdLst>
                <a:gd name="T0" fmla="*/ 0 w 39"/>
                <a:gd name="T1" fmla="*/ 0 h 74"/>
                <a:gd name="T2" fmla="*/ 4 w 39"/>
                <a:gd name="T3" fmla="*/ 0 h 74"/>
                <a:gd name="T4" fmla="*/ 7 w 39"/>
                <a:gd name="T5" fmla="*/ 0 h 74"/>
                <a:gd name="T6" fmla="*/ 10 w 39"/>
                <a:gd name="T7" fmla="*/ 1 h 74"/>
                <a:gd name="T8" fmla="*/ 14 w 39"/>
                <a:gd name="T9" fmla="*/ 1 h 74"/>
                <a:gd name="T10" fmla="*/ 15 w 39"/>
                <a:gd name="T11" fmla="*/ 3 h 74"/>
                <a:gd name="T12" fmla="*/ 18 w 39"/>
                <a:gd name="T13" fmla="*/ 3 h 74"/>
                <a:gd name="T14" fmla="*/ 23 w 39"/>
                <a:gd name="T15" fmla="*/ 5 h 74"/>
                <a:gd name="T16" fmla="*/ 25 w 39"/>
                <a:gd name="T17" fmla="*/ 7 h 74"/>
                <a:gd name="T18" fmla="*/ 27 w 39"/>
                <a:gd name="T19" fmla="*/ 8 h 74"/>
                <a:gd name="T20" fmla="*/ 31 w 39"/>
                <a:gd name="T21" fmla="*/ 10 h 74"/>
                <a:gd name="T22" fmla="*/ 32 w 39"/>
                <a:gd name="T23" fmla="*/ 14 h 74"/>
                <a:gd name="T24" fmla="*/ 34 w 39"/>
                <a:gd name="T25" fmla="*/ 15 h 74"/>
                <a:gd name="T26" fmla="*/ 36 w 39"/>
                <a:gd name="T27" fmla="*/ 17 h 74"/>
                <a:gd name="T28" fmla="*/ 38 w 39"/>
                <a:gd name="T29" fmla="*/ 20 h 74"/>
                <a:gd name="T30" fmla="*/ 39 w 39"/>
                <a:gd name="T31" fmla="*/ 24 h 74"/>
                <a:gd name="T32" fmla="*/ 42 w 39"/>
                <a:gd name="T33" fmla="*/ 26 h 74"/>
                <a:gd name="T34" fmla="*/ 43 w 39"/>
                <a:gd name="T35" fmla="*/ 30 h 74"/>
                <a:gd name="T36" fmla="*/ 46 w 39"/>
                <a:gd name="T37" fmla="*/ 33 h 74"/>
                <a:gd name="T38" fmla="*/ 46 w 39"/>
                <a:gd name="T39" fmla="*/ 36 h 74"/>
                <a:gd name="T40" fmla="*/ 47 w 39"/>
                <a:gd name="T41" fmla="*/ 40 h 74"/>
                <a:gd name="T42" fmla="*/ 47 w 39"/>
                <a:gd name="T43" fmla="*/ 43 h 74"/>
                <a:gd name="T44" fmla="*/ 47 w 39"/>
                <a:gd name="T45" fmla="*/ 47 h 74"/>
                <a:gd name="T46" fmla="*/ 47 w 39"/>
                <a:gd name="T47" fmla="*/ 50 h 74"/>
                <a:gd name="T48" fmla="*/ 47 w 39"/>
                <a:gd name="T49" fmla="*/ 53 h 74"/>
                <a:gd name="T50" fmla="*/ 47 w 39"/>
                <a:gd name="T51" fmla="*/ 57 h 74"/>
                <a:gd name="T52" fmla="*/ 47 w 39"/>
                <a:gd name="T53" fmla="*/ 60 h 74"/>
                <a:gd name="T54" fmla="*/ 46 w 39"/>
                <a:gd name="T55" fmla="*/ 64 h 74"/>
                <a:gd name="T56" fmla="*/ 46 w 39"/>
                <a:gd name="T57" fmla="*/ 67 h 74"/>
                <a:gd name="T58" fmla="*/ 43 w 39"/>
                <a:gd name="T59" fmla="*/ 70 h 74"/>
                <a:gd name="T60" fmla="*/ 42 w 39"/>
                <a:gd name="T61" fmla="*/ 75 h 74"/>
                <a:gd name="T62" fmla="*/ 39 w 39"/>
                <a:gd name="T63" fmla="*/ 79 h 74"/>
                <a:gd name="T64" fmla="*/ 38 w 39"/>
                <a:gd name="T65" fmla="*/ 83 h 7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9"/>
                <a:gd name="T100" fmla="*/ 0 h 74"/>
                <a:gd name="T101" fmla="*/ 39 w 39"/>
                <a:gd name="T102" fmla="*/ 74 h 7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9" h="74">
                  <a:moveTo>
                    <a:pt x="0" y="0"/>
                  </a:moveTo>
                  <a:lnTo>
                    <a:pt x="3" y="0"/>
                  </a:lnTo>
                  <a:lnTo>
                    <a:pt x="6" y="0"/>
                  </a:lnTo>
                  <a:lnTo>
                    <a:pt x="8" y="1"/>
                  </a:lnTo>
                  <a:lnTo>
                    <a:pt x="11" y="1"/>
                  </a:lnTo>
                  <a:lnTo>
                    <a:pt x="12" y="3"/>
                  </a:lnTo>
                  <a:lnTo>
                    <a:pt x="15" y="3"/>
                  </a:lnTo>
                  <a:lnTo>
                    <a:pt x="19" y="4"/>
                  </a:lnTo>
                  <a:lnTo>
                    <a:pt x="20" y="6"/>
                  </a:lnTo>
                  <a:lnTo>
                    <a:pt x="22" y="7"/>
                  </a:lnTo>
                  <a:lnTo>
                    <a:pt x="25" y="9"/>
                  </a:lnTo>
                  <a:lnTo>
                    <a:pt x="26" y="12"/>
                  </a:lnTo>
                  <a:lnTo>
                    <a:pt x="28" y="13"/>
                  </a:lnTo>
                  <a:lnTo>
                    <a:pt x="29" y="15"/>
                  </a:lnTo>
                  <a:lnTo>
                    <a:pt x="31" y="18"/>
                  </a:lnTo>
                  <a:lnTo>
                    <a:pt x="32" y="21"/>
                  </a:lnTo>
                  <a:lnTo>
                    <a:pt x="34" y="23"/>
                  </a:lnTo>
                  <a:lnTo>
                    <a:pt x="35" y="26"/>
                  </a:lnTo>
                  <a:lnTo>
                    <a:pt x="37" y="29"/>
                  </a:lnTo>
                  <a:lnTo>
                    <a:pt x="37" y="32"/>
                  </a:lnTo>
                  <a:lnTo>
                    <a:pt x="38" y="35"/>
                  </a:lnTo>
                  <a:lnTo>
                    <a:pt x="38" y="38"/>
                  </a:lnTo>
                  <a:lnTo>
                    <a:pt x="38" y="41"/>
                  </a:lnTo>
                  <a:lnTo>
                    <a:pt x="38" y="44"/>
                  </a:lnTo>
                  <a:lnTo>
                    <a:pt x="38" y="47"/>
                  </a:lnTo>
                  <a:lnTo>
                    <a:pt x="38" y="50"/>
                  </a:lnTo>
                  <a:lnTo>
                    <a:pt x="38" y="53"/>
                  </a:lnTo>
                  <a:lnTo>
                    <a:pt x="37" y="56"/>
                  </a:lnTo>
                  <a:lnTo>
                    <a:pt x="37" y="59"/>
                  </a:lnTo>
                  <a:lnTo>
                    <a:pt x="35" y="62"/>
                  </a:lnTo>
                  <a:lnTo>
                    <a:pt x="34" y="66"/>
                  </a:lnTo>
                  <a:lnTo>
                    <a:pt x="32" y="70"/>
                  </a:lnTo>
                  <a:lnTo>
                    <a:pt x="31" y="73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64" name="Freeform 81"/>
            <p:cNvSpPr>
              <a:spLocks/>
            </p:cNvSpPr>
            <p:nvPr/>
          </p:nvSpPr>
          <p:spPr bwMode="auto">
            <a:xfrm>
              <a:off x="4650" y="1778"/>
              <a:ext cx="33" cy="35"/>
            </a:xfrm>
            <a:custGeom>
              <a:avLst/>
              <a:gdLst>
                <a:gd name="T0" fmla="*/ 0 w 27"/>
                <a:gd name="T1" fmla="*/ 3 h 31"/>
                <a:gd name="T2" fmla="*/ 2 w 27"/>
                <a:gd name="T3" fmla="*/ 1 h 31"/>
                <a:gd name="T4" fmla="*/ 4 w 27"/>
                <a:gd name="T5" fmla="*/ 1 h 31"/>
                <a:gd name="T6" fmla="*/ 6 w 27"/>
                <a:gd name="T7" fmla="*/ 1 h 31"/>
                <a:gd name="T8" fmla="*/ 7 w 27"/>
                <a:gd name="T9" fmla="*/ 0 h 31"/>
                <a:gd name="T10" fmla="*/ 10 w 27"/>
                <a:gd name="T11" fmla="*/ 0 h 31"/>
                <a:gd name="T12" fmla="*/ 11 w 27"/>
                <a:gd name="T13" fmla="*/ 0 h 31"/>
                <a:gd name="T14" fmla="*/ 13 w 27"/>
                <a:gd name="T15" fmla="*/ 1 h 31"/>
                <a:gd name="T16" fmla="*/ 15 w 27"/>
                <a:gd name="T17" fmla="*/ 1 h 31"/>
                <a:gd name="T18" fmla="*/ 17 w 27"/>
                <a:gd name="T19" fmla="*/ 1 h 31"/>
                <a:gd name="T20" fmla="*/ 20 w 27"/>
                <a:gd name="T21" fmla="*/ 3 h 31"/>
                <a:gd name="T22" fmla="*/ 21 w 27"/>
                <a:gd name="T23" fmla="*/ 3 h 31"/>
                <a:gd name="T24" fmla="*/ 23 w 27"/>
                <a:gd name="T25" fmla="*/ 5 h 31"/>
                <a:gd name="T26" fmla="*/ 24 w 27"/>
                <a:gd name="T27" fmla="*/ 7 h 31"/>
                <a:gd name="T28" fmla="*/ 27 w 27"/>
                <a:gd name="T29" fmla="*/ 8 h 31"/>
                <a:gd name="T30" fmla="*/ 27 w 27"/>
                <a:gd name="T31" fmla="*/ 10 h 31"/>
                <a:gd name="T32" fmla="*/ 28 w 27"/>
                <a:gd name="T33" fmla="*/ 12 h 31"/>
                <a:gd name="T34" fmla="*/ 28 w 27"/>
                <a:gd name="T35" fmla="*/ 14 h 31"/>
                <a:gd name="T36" fmla="*/ 31 w 27"/>
                <a:gd name="T37" fmla="*/ 16 h 31"/>
                <a:gd name="T38" fmla="*/ 31 w 27"/>
                <a:gd name="T39" fmla="*/ 17 h 31"/>
                <a:gd name="T40" fmla="*/ 31 w 27"/>
                <a:gd name="T41" fmla="*/ 19 h 31"/>
                <a:gd name="T42" fmla="*/ 32 w 27"/>
                <a:gd name="T43" fmla="*/ 20 h 31"/>
                <a:gd name="T44" fmla="*/ 32 w 27"/>
                <a:gd name="T45" fmla="*/ 23 h 31"/>
                <a:gd name="T46" fmla="*/ 32 w 27"/>
                <a:gd name="T47" fmla="*/ 24 h 31"/>
                <a:gd name="T48" fmla="*/ 32 w 27"/>
                <a:gd name="T49" fmla="*/ 26 h 31"/>
                <a:gd name="T50" fmla="*/ 32 w 27"/>
                <a:gd name="T51" fmla="*/ 27 h 31"/>
                <a:gd name="T52" fmla="*/ 32 w 27"/>
                <a:gd name="T53" fmla="*/ 29 h 31"/>
                <a:gd name="T54" fmla="*/ 32 w 27"/>
                <a:gd name="T55" fmla="*/ 30 h 31"/>
                <a:gd name="T56" fmla="*/ 32 w 27"/>
                <a:gd name="T57" fmla="*/ 33 h 31"/>
                <a:gd name="T58" fmla="*/ 32 w 27"/>
                <a:gd name="T59" fmla="*/ 34 h 3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7"/>
                <a:gd name="T91" fmla="*/ 0 h 31"/>
                <a:gd name="T92" fmla="*/ 27 w 27"/>
                <a:gd name="T93" fmla="*/ 31 h 3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7" h="31">
                  <a:moveTo>
                    <a:pt x="0" y="3"/>
                  </a:moveTo>
                  <a:lnTo>
                    <a:pt x="2" y="1"/>
                  </a:lnTo>
                  <a:lnTo>
                    <a:pt x="3" y="1"/>
                  </a:lnTo>
                  <a:lnTo>
                    <a:pt x="5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3"/>
                  </a:lnTo>
                  <a:lnTo>
                    <a:pt x="17" y="3"/>
                  </a:lnTo>
                  <a:lnTo>
                    <a:pt x="19" y="4"/>
                  </a:lnTo>
                  <a:lnTo>
                    <a:pt x="20" y="6"/>
                  </a:lnTo>
                  <a:lnTo>
                    <a:pt x="22" y="7"/>
                  </a:lnTo>
                  <a:lnTo>
                    <a:pt x="22" y="9"/>
                  </a:lnTo>
                  <a:lnTo>
                    <a:pt x="23" y="11"/>
                  </a:lnTo>
                  <a:lnTo>
                    <a:pt x="23" y="12"/>
                  </a:lnTo>
                  <a:lnTo>
                    <a:pt x="25" y="14"/>
                  </a:lnTo>
                  <a:lnTo>
                    <a:pt x="25" y="15"/>
                  </a:lnTo>
                  <a:lnTo>
                    <a:pt x="25" y="17"/>
                  </a:lnTo>
                  <a:lnTo>
                    <a:pt x="26" y="18"/>
                  </a:lnTo>
                  <a:lnTo>
                    <a:pt x="26" y="20"/>
                  </a:lnTo>
                  <a:lnTo>
                    <a:pt x="26" y="21"/>
                  </a:lnTo>
                  <a:lnTo>
                    <a:pt x="26" y="23"/>
                  </a:lnTo>
                  <a:lnTo>
                    <a:pt x="26" y="24"/>
                  </a:lnTo>
                  <a:lnTo>
                    <a:pt x="26" y="26"/>
                  </a:lnTo>
                  <a:lnTo>
                    <a:pt x="26" y="27"/>
                  </a:lnTo>
                  <a:lnTo>
                    <a:pt x="26" y="29"/>
                  </a:lnTo>
                  <a:lnTo>
                    <a:pt x="26" y="3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65" name="Freeform 82"/>
            <p:cNvSpPr>
              <a:spLocks/>
            </p:cNvSpPr>
            <p:nvPr/>
          </p:nvSpPr>
          <p:spPr bwMode="auto">
            <a:xfrm>
              <a:off x="4856" y="1729"/>
              <a:ext cx="75" cy="67"/>
            </a:xfrm>
            <a:custGeom>
              <a:avLst/>
              <a:gdLst>
                <a:gd name="T0" fmla="*/ 74 w 60"/>
                <a:gd name="T1" fmla="*/ 43 h 59"/>
                <a:gd name="T2" fmla="*/ 16 w 60"/>
                <a:gd name="T3" fmla="*/ 2 h 59"/>
                <a:gd name="T4" fmla="*/ 8 w 60"/>
                <a:gd name="T5" fmla="*/ 0 h 59"/>
                <a:gd name="T6" fmla="*/ 5 w 60"/>
                <a:gd name="T7" fmla="*/ 2 h 59"/>
                <a:gd name="T8" fmla="*/ 4 w 60"/>
                <a:gd name="T9" fmla="*/ 3 h 59"/>
                <a:gd name="T10" fmla="*/ 0 w 60"/>
                <a:gd name="T11" fmla="*/ 7 h 59"/>
                <a:gd name="T12" fmla="*/ 0 w 60"/>
                <a:gd name="T13" fmla="*/ 10 h 59"/>
                <a:gd name="T14" fmla="*/ 0 w 60"/>
                <a:gd name="T15" fmla="*/ 17 h 59"/>
                <a:gd name="T16" fmla="*/ 1 w 60"/>
                <a:gd name="T17" fmla="*/ 24 h 59"/>
                <a:gd name="T18" fmla="*/ 61 w 60"/>
                <a:gd name="T19" fmla="*/ 66 h 59"/>
                <a:gd name="T20" fmla="*/ 63 w 60"/>
                <a:gd name="T21" fmla="*/ 57 h 59"/>
                <a:gd name="T22" fmla="*/ 69 w 60"/>
                <a:gd name="T23" fmla="*/ 49 h 59"/>
                <a:gd name="T24" fmla="*/ 73 w 60"/>
                <a:gd name="T25" fmla="*/ 45 h 59"/>
                <a:gd name="T26" fmla="*/ 74 w 60"/>
                <a:gd name="T27" fmla="*/ 43 h 5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0"/>
                <a:gd name="T43" fmla="*/ 0 h 59"/>
                <a:gd name="T44" fmla="*/ 60 w 60"/>
                <a:gd name="T45" fmla="*/ 59 h 5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0" h="59">
                  <a:moveTo>
                    <a:pt x="59" y="38"/>
                  </a:moveTo>
                  <a:lnTo>
                    <a:pt x="13" y="2"/>
                  </a:lnTo>
                  <a:lnTo>
                    <a:pt x="6" y="0"/>
                  </a:lnTo>
                  <a:lnTo>
                    <a:pt x="4" y="2"/>
                  </a:lnTo>
                  <a:lnTo>
                    <a:pt x="3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49" y="58"/>
                  </a:lnTo>
                  <a:lnTo>
                    <a:pt x="50" y="50"/>
                  </a:lnTo>
                  <a:lnTo>
                    <a:pt x="55" y="43"/>
                  </a:lnTo>
                  <a:lnTo>
                    <a:pt x="58" y="40"/>
                  </a:lnTo>
                  <a:lnTo>
                    <a:pt x="59" y="38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66" name="Freeform 83"/>
            <p:cNvSpPr>
              <a:spLocks/>
            </p:cNvSpPr>
            <p:nvPr/>
          </p:nvSpPr>
          <p:spPr bwMode="auto">
            <a:xfrm>
              <a:off x="4856" y="1729"/>
              <a:ext cx="75" cy="67"/>
            </a:xfrm>
            <a:custGeom>
              <a:avLst/>
              <a:gdLst>
                <a:gd name="T0" fmla="*/ 74 w 60"/>
                <a:gd name="T1" fmla="*/ 43 h 59"/>
                <a:gd name="T2" fmla="*/ 16 w 60"/>
                <a:gd name="T3" fmla="*/ 2 h 59"/>
                <a:gd name="T4" fmla="*/ 8 w 60"/>
                <a:gd name="T5" fmla="*/ 0 h 59"/>
                <a:gd name="T6" fmla="*/ 5 w 60"/>
                <a:gd name="T7" fmla="*/ 2 h 59"/>
                <a:gd name="T8" fmla="*/ 4 w 60"/>
                <a:gd name="T9" fmla="*/ 3 h 59"/>
                <a:gd name="T10" fmla="*/ 0 w 60"/>
                <a:gd name="T11" fmla="*/ 7 h 59"/>
                <a:gd name="T12" fmla="*/ 0 w 60"/>
                <a:gd name="T13" fmla="*/ 10 h 59"/>
                <a:gd name="T14" fmla="*/ 0 w 60"/>
                <a:gd name="T15" fmla="*/ 17 h 59"/>
                <a:gd name="T16" fmla="*/ 1 w 60"/>
                <a:gd name="T17" fmla="*/ 24 h 59"/>
                <a:gd name="T18" fmla="*/ 61 w 60"/>
                <a:gd name="T19" fmla="*/ 66 h 59"/>
                <a:gd name="T20" fmla="*/ 63 w 60"/>
                <a:gd name="T21" fmla="*/ 57 h 59"/>
                <a:gd name="T22" fmla="*/ 69 w 60"/>
                <a:gd name="T23" fmla="*/ 49 h 59"/>
                <a:gd name="T24" fmla="*/ 73 w 60"/>
                <a:gd name="T25" fmla="*/ 45 h 59"/>
                <a:gd name="T26" fmla="*/ 74 w 60"/>
                <a:gd name="T27" fmla="*/ 43 h 5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0"/>
                <a:gd name="T43" fmla="*/ 0 h 59"/>
                <a:gd name="T44" fmla="*/ 60 w 60"/>
                <a:gd name="T45" fmla="*/ 59 h 5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0" h="59">
                  <a:moveTo>
                    <a:pt x="59" y="38"/>
                  </a:moveTo>
                  <a:lnTo>
                    <a:pt x="13" y="2"/>
                  </a:lnTo>
                  <a:lnTo>
                    <a:pt x="6" y="0"/>
                  </a:lnTo>
                  <a:lnTo>
                    <a:pt x="4" y="2"/>
                  </a:lnTo>
                  <a:lnTo>
                    <a:pt x="3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49" y="58"/>
                  </a:lnTo>
                  <a:lnTo>
                    <a:pt x="50" y="50"/>
                  </a:lnTo>
                  <a:lnTo>
                    <a:pt x="55" y="43"/>
                  </a:lnTo>
                  <a:lnTo>
                    <a:pt x="58" y="40"/>
                  </a:lnTo>
                  <a:lnTo>
                    <a:pt x="59" y="38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67" name="Freeform 84"/>
            <p:cNvSpPr>
              <a:spLocks/>
            </p:cNvSpPr>
            <p:nvPr/>
          </p:nvSpPr>
          <p:spPr bwMode="auto">
            <a:xfrm>
              <a:off x="4790" y="1768"/>
              <a:ext cx="117" cy="49"/>
            </a:xfrm>
            <a:custGeom>
              <a:avLst/>
              <a:gdLst>
                <a:gd name="T0" fmla="*/ 23 w 92"/>
                <a:gd name="T1" fmla="*/ 3 h 44"/>
                <a:gd name="T2" fmla="*/ 19 w 92"/>
                <a:gd name="T3" fmla="*/ 0 h 44"/>
                <a:gd name="T4" fmla="*/ 17 w 92"/>
                <a:gd name="T5" fmla="*/ 0 h 44"/>
                <a:gd name="T6" fmla="*/ 8 w 92"/>
                <a:gd name="T7" fmla="*/ 0 h 44"/>
                <a:gd name="T8" fmla="*/ 4 w 92"/>
                <a:gd name="T9" fmla="*/ 3 h 44"/>
                <a:gd name="T10" fmla="*/ 0 w 92"/>
                <a:gd name="T11" fmla="*/ 7 h 44"/>
                <a:gd name="T12" fmla="*/ 0 w 92"/>
                <a:gd name="T13" fmla="*/ 10 h 44"/>
                <a:gd name="T14" fmla="*/ 4 w 92"/>
                <a:gd name="T15" fmla="*/ 17 h 44"/>
                <a:gd name="T16" fmla="*/ 46 w 92"/>
                <a:gd name="T17" fmla="*/ 48 h 44"/>
                <a:gd name="T18" fmla="*/ 114 w 92"/>
                <a:gd name="T19" fmla="*/ 43 h 44"/>
                <a:gd name="T20" fmla="*/ 114 w 92"/>
                <a:gd name="T21" fmla="*/ 36 h 44"/>
                <a:gd name="T22" fmla="*/ 114 w 92"/>
                <a:gd name="T23" fmla="*/ 27 h 44"/>
                <a:gd name="T24" fmla="*/ 114 w 92"/>
                <a:gd name="T25" fmla="*/ 20 h 44"/>
                <a:gd name="T26" fmla="*/ 116 w 92"/>
                <a:gd name="T27" fmla="*/ 18 h 44"/>
                <a:gd name="T28" fmla="*/ 48 w 92"/>
                <a:gd name="T29" fmla="*/ 20 h 44"/>
                <a:gd name="T30" fmla="*/ 23 w 92"/>
                <a:gd name="T31" fmla="*/ 3 h 4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2"/>
                <a:gd name="T49" fmla="*/ 0 h 44"/>
                <a:gd name="T50" fmla="*/ 92 w 92"/>
                <a:gd name="T51" fmla="*/ 44 h 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2" h="44">
                  <a:moveTo>
                    <a:pt x="18" y="3"/>
                  </a:moveTo>
                  <a:lnTo>
                    <a:pt x="15" y="0"/>
                  </a:lnTo>
                  <a:lnTo>
                    <a:pt x="13" y="0"/>
                  </a:lnTo>
                  <a:lnTo>
                    <a:pt x="6" y="0"/>
                  </a:lnTo>
                  <a:lnTo>
                    <a:pt x="3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3" y="15"/>
                  </a:lnTo>
                  <a:lnTo>
                    <a:pt x="36" y="43"/>
                  </a:lnTo>
                  <a:lnTo>
                    <a:pt x="90" y="39"/>
                  </a:lnTo>
                  <a:lnTo>
                    <a:pt x="90" y="32"/>
                  </a:lnTo>
                  <a:lnTo>
                    <a:pt x="90" y="24"/>
                  </a:lnTo>
                  <a:lnTo>
                    <a:pt x="90" y="18"/>
                  </a:lnTo>
                  <a:lnTo>
                    <a:pt x="91" y="16"/>
                  </a:lnTo>
                  <a:lnTo>
                    <a:pt x="38" y="18"/>
                  </a:lnTo>
                  <a:lnTo>
                    <a:pt x="18" y="3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68" name="Freeform 85"/>
            <p:cNvSpPr>
              <a:spLocks/>
            </p:cNvSpPr>
            <p:nvPr/>
          </p:nvSpPr>
          <p:spPr bwMode="auto">
            <a:xfrm>
              <a:off x="4790" y="1768"/>
              <a:ext cx="117" cy="49"/>
            </a:xfrm>
            <a:custGeom>
              <a:avLst/>
              <a:gdLst>
                <a:gd name="T0" fmla="*/ 23 w 92"/>
                <a:gd name="T1" fmla="*/ 3 h 44"/>
                <a:gd name="T2" fmla="*/ 19 w 92"/>
                <a:gd name="T3" fmla="*/ 0 h 44"/>
                <a:gd name="T4" fmla="*/ 17 w 92"/>
                <a:gd name="T5" fmla="*/ 0 h 44"/>
                <a:gd name="T6" fmla="*/ 8 w 92"/>
                <a:gd name="T7" fmla="*/ 0 h 44"/>
                <a:gd name="T8" fmla="*/ 4 w 92"/>
                <a:gd name="T9" fmla="*/ 3 h 44"/>
                <a:gd name="T10" fmla="*/ 0 w 92"/>
                <a:gd name="T11" fmla="*/ 7 h 44"/>
                <a:gd name="T12" fmla="*/ 0 w 92"/>
                <a:gd name="T13" fmla="*/ 10 h 44"/>
                <a:gd name="T14" fmla="*/ 4 w 92"/>
                <a:gd name="T15" fmla="*/ 17 h 44"/>
                <a:gd name="T16" fmla="*/ 46 w 92"/>
                <a:gd name="T17" fmla="*/ 48 h 44"/>
                <a:gd name="T18" fmla="*/ 114 w 92"/>
                <a:gd name="T19" fmla="*/ 43 h 44"/>
                <a:gd name="T20" fmla="*/ 114 w 92"/>
                <a:gd name="T21" fmla="*/ 36 h 44"/>
                <a:gd name="T22" fmla="*/ 114 w 92"/>
                <a:gd name="T23" fmla="*/ 27 h 44"/>
                <a:gd name="T24" fmla="*/ 114 w 92"/>
                <a:gd name="T25" fmla="*/ 20 h 44"/>
                <a:gd name="T26" fmla="*/ 116 w 92"/>
                <a:gd name="T27" fmla="*/ 18 h 44"/>
                <a:gd name="T28" fmla="*/ 48 w 92"/>
                <a:gd name="T29" fmla="*/ 20 h 44"/>
                <a:gd name="T30" fmla="*/ 23 w 92"/>
                <a:gd name="T31" fmla="*/ 3 h 4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2"/>
                <a:gd name="T49" fmla="*/ 0 h 44"/>
                <a:gd name="T50" fmla="*/ 92 w 92"/>
                <a:gd name="T51" fmla="*/ 44 h 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2" h="44">
                  <a:moveTo>
                    <a:pt x="18" y="3"/>
                  </a:moveTo>
                  <a:lnTo>
                    <a:pt x="15" y="0"/>
                  </a:lnTo>
                  <a:lnTo>
                    <a:pt x="13" y="0"/>
                  </a:lnTo>
                  <a:lnTo>
                    <a:pt x="6" y="0"/>
                  </a:lnTo>
                  <a:lnTo>
                    <a:pt x="3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3" y="15"/>
                  </a:lnTo>
                  <a:lnTo>
                    <a:pt x="36" y="43"/>
                  </a:lnTo>
                  <a:lnTo>
                    <a:pt x="90" y="39"/>
                  </a:lnTo>
                  <a:lnTo>
                    <a:pt x="90" y="32"/>
                  </a:lnTo>
                  <a:lnTo>
                    <a:pt x="90" y="24"/>
                  </a:lnTo>
                  <a:lnTo>
                    <a:pt x="90" y="18"/>
                  </a:lnTo>
                  <a:lnTo>
                    <a:pt x="91" y="16"/>
                  </a:lnTo>
                  <a:lnTo>
                    <a:pt x="38" y="18"/>
                  </a:lnTo>
                  <a:lnTo>
                    <a:pt x="18" y="3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69" name="Freeform 86"/>
            <p:cNvSpPr>
              <a:spLocks/>
            </p:cNvSpPr>
            <p:nvPr/>
          </p:nvSpPr>
          <p:spPr bwMode="auto">
            <a:xfrm>
              <a:off x="4903" y="1759"/>
              <a:ext cx="118" cy="100"/>
            </a:xfrm>
            <a:custGeom>
              <a:avLst/>
              <a:gdLst>
                <a:gd name="T0" fmla="*/ 52 w 93"/>
                <a:gd name="T1" fmla="*/ 99 h 88"/>
                <a:gd name="T2" fmla="*/ 62 w 93"/>
                <a:gd name="T3" fmla="*/ 98 h 88"/>
                <a:gd name="T4" fmla="*/ 66 w 93"/>
                <a:gd name="T5" fmla="*/ 94 h 88"/>
                <a:gd name="T6" fmla="*/ 74 w 93"/>
                <a:gd name="T7" fmla="*/ 92 h 88"/>
                <a:gd name="T8" fmla="*/ 117 w 93"/>
                <a:gd name="T9" fmla="*/ 80 h 88"/>
                <a:gd name="T10" fmla="*/ 117 w 93"/>
                <a:gd name="T11" fmla="*/ 66 h 88"/>
                <a:gd name="T12" fmla="*/ 114 w 93"/>
                <a:gd name="T13" fmla="*/ 56 h 88"/>
                <a:gd name="T14" fmla="*/ 113 w 93"/>
                <a:gd name="T15" fmla="*/ 47 h 88"/>
                <a:gd name="T16" fmla="*/ 109 w 93"/>
                <a:gd name="T17" fmla="*/ 43 h 88"/>
                <a:gd name="T18" fmla="*/ 55 w 93"/>
                <a:gd name="T19" fmla="*/ 3 h 88"/>
                <a:gd name="T20" fmla="*/ 48 w 93"/>
                <a:gd name="T21" fmla="*/ 2 h 88"/>
                <a:gd name="T22" fmla="*/ 38 w 93"/>
                <a:gd name="T23" fmla="*/ 0 h 88"/>
                <a:gd name="T24" fmla="*/ 29 w 93"/>
                <a:gd name="T25" fmla="*/ 2 h 88"/>
                <a:gd name="T26" fmla="*/ 19 w 93"/>
                <a:gd name="T27" fmla="*/ 6 h 88"/>
                <a:gd name="T28" fmla="*/ 11 w 93"/>
                <a:gd name="T29" fmla="*/ 14 h 88"/>
                <a:gd name="T30" fmla="*/ 4 w 93"/>
                <a:gd name="T31" fmla="*/ 23 h 88"/>
                <a:gd name="T32" fmla="*/ 0 w 93"/>
                <a:gd name="T33" fmla="*/ 36 h 88"/>
                <a:gd name="T34" fmla="*/ 0 w 93"/>
                <a:gd name="T35" fmla="*/ 50 h 88"/>
                <a:gd name="T36" fmla="*/ 52 w 93"/>
                <a:gd name="T37" fmla="*/ 99 h 8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3"/>
                <a:gd name="T58" fmla="*/ 0 h 88"/>
                <a:gd name="T59" fmla="*/ 93 w 93"/>
                <a:gd name="T60" fmla="*/ 88 h 8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3" h="88">
                  <a:moveTo>
                    <a:pt x="41" y="87"/>
                  </a:moveTo>
                  <a:lnTo>
                    <a:pt x="49" y="86"/>
                  </a:lnTo>
                  <a:lnTo>
                    <a:pt x="52" y="83"/>
                  </a:lnTo>
                  <a:lnTo>
                    <a:pt x="58" y="81"/>
                  </a:lnTo>
                  <a:lnTo>
                    <a:pt x="92" y="70"/>
                  </a:lnTo>
                  <a:lnTo>
                    <a:pt x="92" y="58"/>
                  </a:lnTo>
                  <a:lnTo>
                    <a:pt x="90" y="49"/>
                  </a:lnTo>
                  <a:lnTo>
                    <a:pt x="89" y="41"/>
                  </a:lnTo>
                  <a:lnTo>
                    <a:pt x="86" y="38"/>
                  </a:lnTo>
                  <a:lnTo>
                    <a:pt x="43" y="3"/>
                  </a:lnTo>
                  <a:lnTo>
                    <a:pt x="38" y="2"/>
                  </a:lnTo>
                  <a:lnTo>
                    <a:pt x="30" y="0"/>
                  </a:lnTo>
                  <a:lnTo>
                    <a:pt x="23" y="2"/>
                  </a:lnTo>
                  <a:lnTo>
                    <a:pt x="15" y="5"/>
                  </a:lnTo>
                  <a:lnTo>
                    <a:pt x="9" y="12"/>
                  </a:lnTo>
                  <a:lnTo>
                    <a:pt x="3" y="20"/>
                  </a:lnTo>
                  <a:lnTo>
                    <a:pt x="0" y="32"/>
                  </a:lnTo>
                  <a:lnTo>
                    <a:pt x="0" y="44"/>
                  </a:lnTo>
                  <a:lnTo>
                    <a:pt x="41" y="87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70" name="Freeform 87"/>
            <p:cNvSpPr>
              <a:spLocks/>
            </p:cNvSpPr>
            <p:nvPr/>
          </p:nvSpPr>
          <p:spPr bwMode="auto">
            <a:xfrm>
              <a:off x="4903" y="1759"/>
              <a:ext cx="118" cy="100"/>
            </a:xfrm>
            <a:custGeom>
              <a:avLst/>
              <a:gdLst>
                <a:gd name="T0" fmla="*/ 52 w 93"/>
                <a:gd name="T1" fmla="*/ 99 h 88"/>
                <a:gd name="T2" fmla="*/ 62 w 93"/>
                <a:gd name="T3" fmla="*/ 98 h 88"/>
                <a:gd name="T4" fmla="*/ 66 w 93"/>
                <a:gd name="T5" fmla="*/ 94 h 88"/>
                <a:gd name="T6" fmla="*/ 74 w 93"/>
                <a:gd name="T7" fmla="*/ 92 h 88"/>
                <a:gd name="T8" fmla="*/ 117 w 93"/>
                <a:gd name="T9" fmla="*/ 80 h 88"/>
                <a:gd name="T10" fmla="*/ 117 w 93"/>
                <a:gd name="T11" fmla="*/ 66 h 88"/>
                <a:gd name="T12" fmla="*/ 114 w 93"/>
                <a:gd name="T13" fmla="*/ 56 h 88"/>
                <a:gd name="T14" fmla="*/ 113 w 93"/>
                <a:gd name="T15" fmla="*/ 47 h 88"/>
                <a:gd name="T16" fmla="*/ 109 w 93"/>
                <a:gd name="T17" fmla="*/ 43 h 88"/>
                <a:gd name="T18" fmla="*/ 55 w 93"/>
                <a:gd name="T19" fmla="*/ 3 h 88"/>
                <a:gd name="T20" fmla="*/ 48 w 93"/>
                <a:gd name="T21" fmla="*/ 2 h 88"/>
                <a:gd name="T22" fmla="*/ 38 w 93"/>
                <a:gd name="T23" fmla="*/ 0 h 88"/>
                <a:gd name="T24" fmla="*/ 29 w 93"/>
                <a:gd name="T25" fmla="*/ 2 h 88"/>
                <a:gd name="T26" fmla="*/ 19 w 93"/>
                <a:gd name="T27" fmla="*/ 6 h 88"/>
                <a:gd name="T28" fmla="*/ 11 w 93"/>
                <a:gd name="T29" fmla="*/ 14 h 88"/>
                <a:gd name="T30" fmla="*/ 4 w 93"/>
                <a:gd name="T31" fmla="*/ 23 h 88"/>
                <a:gd name="T32" fmla="*/ 0 w 93"/>
                <a:gd name="T33" fmla="*/ 36 h 88"/>
                <a:gd name="T34" fmla="*/ 0 w 93"/>
                <a:gd name="T35" fmla="*/ 50 h 88"/>
                <a:gd name="T36" fmla="*/ 52 w 93"/>
                <a:gd name="T37" fmla="*/ 99 h 8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3"/>
                <a:gd name="T58" fmla="*/ 0 h 88"/>
                <a:gd name="T59" fmla="*/ 93 w 93"/>
                <a:gd name="T60" fmla="*/ 88 h 8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3" h="88">
                  <a:moveTo>
                    <a:pt x="41" y="87"/>
                  </a:moveTo>
                  <a:lnTo>
                    <a:pt x="49" y="86"/>
                  </a:lnTo>
                  <a:lnTo>
                    <a:pt x="52" y="83"/>
                  </a:lnTo>
                  <a:lnTo>
                    <a:pt x="58" y="81"/>
                  </a:lnTo>
                  <a:lnTo>
                    <a:pt x="92" y="70"/>
                  </a:lnTo>
                  <a:lnTo>
                    <a:pt x="92" y="58"/>
                  </a:lnTo>
                  <a:lnTo>
                    <a:pt x="90" y="49"/>
                  </a:lnTo>
                  <a:lnTo>
                    <a:pt x="89" y="41"/>
                  </a:lnTo>
                  <a:lnTo>
                    <a:pt x="86" y="38"/>
                  </a:lnTo>
                  <a:lnTo>
                    <a:pt x="43" y="3"/>
                  </a:lnTo>
                  <a:lnTo>
                    <a:pt x="38" y="2"/>
                  </a:lnTo>
                  <a:lnTo>
                    <a:pt x="30" y="0"/>
                  </a:lnTo>
                  <a:lnTo>
                    <a:pt x="23" y="2"/>
                  </a:lnTo>
                  <a:lnTo>
                    <a:pt x="15" y="5"/>
                  </a:lnTo>
                  <a:lnTo>
                    <a:pt x="9" y="12"/>
                  </a:lnTo>
                  <a:lnTo>
                    <a:pt x="3" y="20"/>
                  </a:lnTo>
                  <a:lnTo>
                    <a:pt x="0" y="32"/>
                  </a:lnTo>
                  <a:lnTo>
                    <a:pt x="0" y="44"/>
                  </a:lnTo>
                  <a:lnTo>
                    <a:pt x="41" y="87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71" name="Freeform 88"/>
            <p:cNvSpPr>
              <a:spLocks/>
            </p:cNvSpPr>
            <p:nvPr/>
          </p:nvSpPr>
          <p:spPr bwMode="auto">
            <a:xfrm>
              <a:off x="4956" y="1838"/>
              <a:ext cx="65" cy="21"/>
            </a:xfrm>
            <a:custGeom>
              <a:avLst/>
              <a:gdLst>
                <a:gd name="T0" fmla="*/ 0 w 52"/>
                <a:gd name="T1" fmla="*/ 20 h 18"/>
                <a:gd name="T2" fmla="*/ 10 w 52"/>
                <a:gd name="T3" fmla="*/ 19 h 18"/>
                <a:gd name="T4" fmla="*/ 14 w 52"/>
                <a:gd name="T5" fmla="*/ 15 h 18"/>
                <a:gd name="T6" fmla="*/ 21 w 52"/>
                <a:gd name="T7" fmla="*/ 13 h 18"/>
                <a:gd name="T8" fmla="*/ 64 w 52"/>
                <a:gd name="T9" fmla="*/ 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18"/>
                <a:gd name="T17" fmla="*/ 52 w 52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18">
                  <a:moveTo>
                    <a:pt x="0" y="17"/>
                  </a:moveTo>
                  <a:lnTo>
                    <a:pt x="8" y="16"/>
                  </a:lnTo>
                  <a:lnTo>
                    <a:pt x="11" y="13"/>
                  </a:lnTo>
                  <a:lnTo>
                    <a:pt x="17" y="11"/>
                  </a:lnTo>
                  <a:lnTo>
                    <a:pt x="51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72" name="Freeform 89"/>
            <p:cNvSpPr>
              <a:spLocks/>
            </p:cNvSpPr>
            <p:nvPr/>
          </p:nvSpPr>
          <p:spPr bwMode="auto">
            <a:xfrm>
              <a:off x="4903" y="1809"/>
              <a:ext cx="54" cy="50"/>
            </a:xfrm>
            <a:custGeom>
              <a:avLst/>
              <a:gdLst>
                <a:gd name="T0" fmla="*/ 0 w 42"/>
                <a:gd name="T1" fmla="*/ 0 h 44"/>
                <a:gd name="T2" fmla="*/ 0 w 42"/>
                <a:gd name="T3" fmla="*/ 3 h 44"/>
                <a:gd name="T4" fmla="*/ 53 w 42"/>
                <a:gd name="T5" fmla="*/ 49 h 44"/>
                <a:gd name="T6" fmla="*/ 0 60000 65536"/>
                <a:gd name="T7" fmla="*/ 0 60000 65536"/>
                <a:gd name="T8" fmla="*/ 0 60000 65536"/>
                <a:gd name="T9" fmla="*/ 0 w 42"/>
                <a:gd name="T10" fmla="*/ 0 h 44"/>
                <a:gd name="T11" fmla="*/ 42 w 42"/>
                <a:gd name="T12" fmla="*/ 44 h 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" h="44">
                  <a:moveTo>
                    <a:pt x="0" y="0"/>
                  </a:moveTo>
                  <a:lnTo>
                    <a:pt x="0" y="3"/>
                  </a:lnTo>
                  <a:lnTo>
                    <a:pt x="41" y="43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73" name="Freeform 90"/>
            <p:cNvSpPr>
              <a:spLocks/>
            </p:cNvSpPr>
            <p:nvPr/>
          </p:nvSpPr>
          <p:spPr bwMode="auto">
            <a:xfrm>
              <a:off x="4956" y="1797"/>
              <a:ext cx="51" cy="61"/>
            </a:xfrm>
            <a:custGeom>
              <a:avLst/>
              <a:gdLst>
                <a:gd name="T0" fmla="*/ 0 w 41"/>
                <a:gd name="T1" fmla="*/ 60 h 53"/>
                <a:gd name="T2" fmla="*/ 0 w 41"/>
                <a:gd name="T3" fmla="*/ 56 h 53"/>
                <a:gd name="T4" fmla="*/ 0 w 41"/>
                <a:gd name="T5" fmla="*/ 53 h 53"/>
                <a:gd name="T6" fmla="*/ 0 w 41"/>
                <a:gd name="T7" fmla="*/ 49 h 53"/>
                <a:gd name="T8" fmla="*/ 0 w 41"/>
                <a:gd name="T9" fmla="*/ 45 h 53"/>
                <a:gd name="T10" fmla="*/ 2 w 41"/>
                <a:gd name="T11" fmla="*/ 44 h 53"/>
                <a:gd name="T12" fmla="*/ 2 w 41"/>
                <a:gd name="T13" fmla="*/ 40 h 53"/>
                <a:gd name="T14" fmla="*/ 4 w 41"/>
                <a:gd name="T15" fmla="*/ 37 h 53"/>
                <a:gd name="T16" fmla="*/ 4 w 41"/>
                <a:gd name="T17" fmla="*/ 35 h 53"/>
                <a:gd name="T18" fmla="*/ 6 w 41"/>
                <a:gd name="T19" fmla="*/ 31 h 53"/>
                <a:gd name="T20" fmla="*/ 6 w 41"/>
                <a:gd name="T21" fmla="*/ 30 h 53"/>
                <a:gd name="T22" fmla="*/ 7 w 41"/>
                <a:gd name="T23" fmla="*/ 26 h 53"/>
                <a:gd name="T24" fmla="*/ 10 w 41"/>
                <a:gd name="T25" fmla="*/ 24 h 53"/>
                <a:gd name="T26" fmla="*/ 11 w 41"/>
                <a:gd name="T27" fmla="*/ 21 h 53"/>
                <a:gd name="T28" fmla="*/ 14 w 41"/>
                <a:gd name="T29" fmla="*/ 20 h 53"/>
                <a:gd name="T30" fmla="*/ 15 w 41"/>
                <a:gd name="T31" fmla="*/ 17 h 53"/>
                <a:gd name="T32" fmla="*/ 17 w 41"/>
                <a:gd name="T33" fmla="*/ 14 h 53"/>
                <a:gd name="T34" fmla="*/ 20 w 41"/>
                <a:gd name="T35" fmla="*/ 12 h 53"/>
                <a:gd name="T36" fmla="*/ 21 w 41"/>
                <a:gd name="T37" fmla="*/ 10 h 53"/>
                <a:gd name="T38" fmla="*/ 24 w 41"/>
                <a:gd name="T39" fmla="*/ 8 h 53"/>
                <a:gd name="T40" fmla="*/ 25 w 41"/>
                <a:gd name="T41" fmla="*/ 7 h 53"/>
                <a:gd name="T42" fmla="*/ 27 w 41"/>
                <a:gd name="T43" fmla="*/ 5 h 53"/>
                <a:gd name="T44" fmla="*/ 29 w 41"/>
                <a:gd name="T45" fmla="*/ 5 h 53"/>
                <a:gd name="T46" fmla="*/ 31 w 41"/>
                <a:gd name="T47" fmla="*/ 3 h 53"/>
                <a:gd name="T48" fmla="*/ 32 w 41"/>
                <a:gd name="T49" fmla="*/ 1 h 53"/>
                <a:gd name="T50" fmla="*/ 35 w 41"/>
                <a:gd name="T51" fmla="*/ 1 h 53"/>
                <a:gd name="T52" fmla="*/ 39 w 41"/>
                <a:gd name="T53" fmla="*/ 0 h 53"/>
                <a:gd name="T54" fmla="*/ 40 w 41"/>
                <a:gd name="T55" fmla="*/ 0 h 53"/>
                <a:gd name="T56" fmla="*/ 42 w 41"/>
                <a:gd name="T57" fmla="*/ 0 h 53"/>
                <a:gd name="T58" fmla="*/ 44 w 41"/>
                <a:gd name="T59" fmla="*/ 0 h 53"/>
                <a:gd name="T60" fmla="*/ 46 w 41"/>
                <a:gd name="T61" fmla="*/ 0 h 53"/>
                <a:gd name="T62" fmla="*/ 49 w 41"/>
                <a:gd name="T63" fmla="*/ 0 h 53"/>
                <a:gd name="T64" fmla="*/ 50 w 41"/>
                <a:gd name="T65" fmla="*/ 0 h 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1"/>
                <a:gd name="T100" fmla="*/ 0 h 53"/>
                <a:gd name="T101" fmla="*/ 41 w 41"/>
                <a:gd name="T102" fmla="*/ 53 h 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1" h="53">
                  <a:moveTo>
                    <a:pt x="0" y="52"/>
                  </a:moveTo>
                  <a:lnTo>
                    <a:pt x="0" y="49"/>
                  </a:lnTo>
                  <a:lnTo>
                    <a:pt x="0" y="46"/>
                  </a:lnTo>
                  <a:lnTo>
                    <a:pt x="0" y="43"/>
                  </a:lnTo>
                  <a:lnTo>
                    <a:pt x="0" y="39"/>
                  </a:lnTo>
                  <a:lnTo>
                    <a:pt x="2" y="38"/>
                  </a:lnTo>
                  <a:lnTo>
                    <a:pt x="2" y="35"/>
                  </a:lnTo>
                  <a:lnTo>
                    <a:pt x="3" y="32"/>
                  </a:lnTo>
                  <a:lnTo>
                    <a:pt x="3" y="30"/>
                  </a:lnTo>
                  <a:lnTo>
                    <a:pt x="5" y="27"/>
                  </a:lnTo>
                  <a:lnTo>
                    <a:pt x="5" y="26"/>
                  </a:lnTo>
                  <a:lnTo>
                    <a:pt x="6" y="23"/>
                  </a:lnTo>
                  <a:lnTo>
                    <a:pt x="8" y="21"/>
                  </a:lnTo>
                  <a:lnTo>
                    <a:pt x="9" y="18"/>
                  </a:lnTo>
                  <a:lnTo>
                    <a:pt x="11" y="17"/>
                  </a:lnTo>
                  <a:lnTo>
                    <a:pt x="12" y="15"/>
                  </a:lnTo>
                  <a:lnTo>
                    <a:pt x="14" y="12"/>
                  </a:lnTo>
                  <a:lnTo>
                    <a:pt x="16" y="10"/>
                  </a:lnTo>
                  <a:lnTo>
                    <a:pt x="17" y="9"/>
                  </a:lnTo>
                  <a:lnTo>
                    <a:pt x="19" y="7"/>
                  </a:lnTo>
                  <a:lnTo>
                    <a:pt x="20" y="6"/>
                  </a:lnTo>
                  <a:lnTo>
                    <a:pt x="22" y="4"/>
                  </a:lnTo>
                  <a:lnTo>
                    <a:pt x="23" y="4"/>
                  </a:lnTo>
                  <a:lnTo>
                    <a:pt x="25" y="3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5" y="0"/>
                  </a:lnTo>
                  <a:lnTo>
                    <a:pt x="37" y="0"/>
                  </a:lnTo>
                  <a:lnTo>
                    <a:pt x="39" y="0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74" name="Freeform 91"/>
            <p:cNvSpPr>
              <a:spLocks/>
            </p:cNvSpPr>
            <p:nvPr/>
          </p:nvSpPr>
          <p:spPr bwMode="auto">
            <a:xfrm>
              <a:off x="1737" y="3626"/>
              <a:ext cx="128" cy="76"/>
            </a:xfrm>
            <a:custGeom>
              <a:avLst/>
              <a:gdLst>
                <a:gd name="T0" fmla="*/ 51 w 101"/>
                <a:gd name="T1" fmla="*/ 3 h 68"/>
                <a:gd name="T2" fmla="*/ 25 w 101"/>
                <a:gd name="T3" fmla="*/ 0 h 68"/>
                <a:gd name="T4" fmla="*/ 20 w 101"/>
                <a:gd name="T5" fmla="*/ 0 h 68"/>
                <a:gd name="T6" fmla="*/ 14 w 101"/>
                <a:gd name="T7" fmla="*/ 0 h 68"/>
                <a:gd name="T8" fmla="*/ 10 w 101"/>
                <a:gd name="T9" fmla="*/ 3 h 68"/>
                <a:gd name="T10" fmla="*/ 3 w 101"/>
                <a:gd name="T11" fmla="*/ 12 h 68"/>
                <a:gd name="T12" fmla="*/ 0 w 101"/>
                <a:gd name="T13" fmla="*/ 22 h 68"/>
                <a:gd name="T14" fmla="*/ 3 w 101"/>
                <a:gd name="T15" fmla="*/ 34 h 68"/>
                <a:gd name="T16" fmla="*/ 8 w 101"/>
                <a:gd name="T17" fmla="*/ 49 h 68"/>
                <a:gd name="T18" fmla="*/ 53 w 101"/>
                <a:gd name="T19" fmla="*/ 61 h 68"/>
                <a:gd name="T20" fmla="*/ 103 w 101"/>
                <a:gd name="T21" fmla="*/ 75 h 68"/>
                <a:gd name="T22" fmla="*/ 106 w 101"/>
                <a:gd name="T23" fmla="*/ 74 h 68"/>
                <a:gd name="T24" fmla="*/ 109 w 101"/>
                <a:gd name="T25" fmla="*/ 67 h 68"/>
                <a:gd name="T26" fmla="*/ 120 w 101"/>
                <a:gd name="T27" fmla="*/ 56 h 68"/>
                <a:gd name="T28" fmla="*/ 127 w 101"/>
                <a:gd name="T29" fmla="*/ 49 h 68"/>
                <a:gd name="T30" fmla="*/ 127 w 101"/>
                <a:gd name="T31" fmla="*/ 36 h 68"/>
                <a:gd name="T32" fmla="*/ 124 w 101"/>
                <a:gd name="T33" fmla="*/ 29 h 68"/>
                <a:gd name="T34" fmla="*/ 120 w 101"/>
                <a:gd name="T35" fmla="*/ 22 h 68"/>
                <a:gd name="T36" fmla="*/ 115 w 101"/>
                <a:gd name="T37" fmla="*/ 20 h 68"/>
                <a:gd name="T38" fmla="*/ 119 w 101"/>
                <a:gd name="T39" fmla="*/ 20 h 68"/>
                <a:gd name="T40" fmla="*/ 51 w 101"/>
                <a:gd name="T41" fmla="*/ 3 h 6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01"/>
                <a:gd name="T64" fmla="*/ 0 h 68"/>
                <a:gd name="T65" fmla="*/ 101 w 101"/>
                <a:gd name="T66" fmla="*/ 68 h 6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01" h="68">
                  <a:moveTo>
                    <a:pt x="40" y="3"/>
                  </a:moveTo>
                  <a:lnTo>
                    <a:pt x="20" y="0"/>
                  </a:lnTo>
                  <a:lnTo>
                    <a:pt x="16" y="0"/>
                  </a:lnTo>
                  <a:lnTo>
                    <a:pt x="11" y="0"/>
                  </a:lnTo>
                  <a:lnTo>
                    <a:pt x="8" y="3"/>
                  </a:lnTo>
                  <a:lnTo>
                    <a:pt x="2" y="11"/>
                  </a:lnTo>
                  <a:lnTo>
                    <a:pt x="0" y="20"/>
                  </a:lnTo>
                  <a:lnTo>
                    <a:pt x="2" y="30"/>
                  </a:lnTo>
                  <a:lnTo>
                    <a:pt x="6" y="44"/>
                  </a:lnTo>
                  <a:lnTo>
                    <a:pt x="42" y="55"/>
                  </a:lnTo>
                  <a:lnTo>
                    <a:pt x="81" y="67"/>
                  </a:lnTo>
                  <a:lnTo>
                    <a:pt x="84" y="66"/>
                  </a:lnTo>
                  <a:lnTo>
                    <a:pt x="86" y="60"/>
                  </a:lnTo>
                  <a:lnTo>
                    <a:pt x="95" y="50"/>
                  </a:lnTo>
                  <a:lnTo>
                    <a:pt x="100" y="44"/>
                  </a:lnTo>
                  <a:lnTo>
                    <a:pt x="100" y="32"/>
                  </a:lnTo>
                  <a:lnTo>
                    <a:pt x="98" y="26"/>
                  </a:lnTo>
                  <a:lnTo>
                    <a:pt x="95" y="20"/>
                  </a:lnTo>
                  <a:lnTo>
                    <a:pt x="91" y="18"/>
                  </a:lnTo>
                  <a:lnTo>
                    <a:pt x="94" y="18"/>
                  </a:lnTo>
                  <a:lnTo>
                    <a:pt x="40" y="3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75" name="Freeform 92"/>
            <p:cNvSpPr>
              <a:spLocks/>
            </p:cNvSpPr>
            <p:nvPr/>
          </p:nvSpPr>
          <p:spPr bwMode="auto">
            <a:xfrm>
              <a:off x="1737" y="3626"/>
              <a:ext cx="128" cy="76"/>
            </a:xfrm>
            <a:custGeom>
              <a:avLst/>
              <a:gdLst>
                <a:gd name="T0" fmla="*/ 51 w 101"/>
                <a:gd name="T1" fmla="*/ 3 h 68"/>
                <a:gd name="T2" fmla="*/ 25 w 101"/>
                <a:gd name="T3" fmla="*/ 0 h 68"/>
                <a:gd name="T4" fmla="*/ 20 w 101"/>
                <a:gd name="T5" fmla="*/ 0 h 68"/>
                <a:gd name="T6" fmla="*/ 14 w 101"/>
                <a:gd name="T7" fmla="*/ 0 h 68"/>
                <a:gd name="T8" fmla="*/ 10 w 101"/>
                <a:gd name="T9" fmla="*/ 3 h 68"/>
                <a:gd name="T10" fmla="*/ 3 w 101"/>
                <a:gd name="T11" fmla="*/ 12 h 68"/>
                <a:gd name="T12" fmla="*/ 0 w 101"/>
                <a:gd name="T13" fmla="*/ 22 h 68"/>
                <a:gd name="T14" fmla="*/ 3 w 101"/>
                <a:gd name="T15" fmla="*/ 34 h 68"/>
                <a:gd name="T16" fmla="*/ 8 w 101"/>
                <a:gd name="T17" fmla="*/ 49 h 68"/>
                <a:gd name="T18" fmla="*/ 53 w 101"/>
                <a:gd name="T19" fmla="*/ 61 h 68"/>
                <a:gd name="T20" fmla="*/ 103 w 101"/>
                <a:gd name="T21" fmla="*/ 75 h 68"/>
                <a:gd name="T22" fmla="*/ 106 w 101"/>
                <a:gd name="T23" fmla="*/ 74 h 68"/>
                <a:gd name="T24" fmla="*/ 109 w 101"/>
                <a:gd name="T25" fmla="*/ 67 h 68"/>
                <a:gd name="T26" fmla="*/ 120 w 101"/>
                <a:gd name="T27" fmla="*/ 56 h 68"/>
                <a:gd name="T28" fmla="*/ 127 w 101"/>
                <a:gd name="T29" fmla="*/ 49 h 68"/>
                <a:gd name="T30" fmla="*/ 127 w 101"/>
                <a:gd name="T31" fmla="*/ 36 h 68"/>
                <a:gd name="T32" fmla="*/ 124 w 101"/>
                <a:gd name="T33" fmla="*/ 29 h 68"/>
                <a:gd name="T34" fmla="*/ 120 w 101"/>
                <a:gd name="T35" fmla="*/ 22 h 68"/>
                <a:gd name="T36" fmla="*/ 115 w 101"/>
                <a:gd name="T37" fmla="*/ 20 h 68"/>
                <a:gd name="T38" fmla="*/ 119 w 101"/>
                <a:gd name="T39" fmla="*/ 20 h 68"/>
                <a:gd name="T40" fmla="*/ 51 w 101"/>
                <a:gd name="T41" fmla="*/ 3 h 6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01"/>
                <a:gd name="T64" fmla="*/ 0 h 68"/>
                <a:gd name="T65" fmla="*/ 101 w 101"/>
                <a:gd name="T66" fmla="*/ 68 h 6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01" h="68">
                  <a:moveTo>
                    <a:pt x="40" y="3"/>
                  </a:moveTo>
                  <a:lnTo>
                    <a:pt x="20" y="0"/>
                  </a:lnTo>
                  <a:lnTo>
                    <a:pt x="16" y="0"/>
                  </a:lnTo>
                  <a:lnTo>
                    <a:pt x="11" y="0"/>
                  </a:lnTo>
                  <a:lnTo>
                    <a:pt x="8" y="3"/>
                  </a:lnTo>
                  <a:lnTo>
                    <a:pt x="2" y="11"/>
                  </a:lnTo>
                  <a:lnTo>
                    <a:pt x="0" y="20"/>
                  </a:lnTo>
                  <a:lnTo>
                    <a:pt x="2" y="30"/>
                  </a:lnTo>
                  <a:lnTo>
                    <a:pt x="6" y="44"/>
                  </a:lnTo>
                  <a:lnTo>
                    <a:pt x="42" y="55"/>
                  </a:lnTo>
                  <a:lnTo>
                    <a:pt x="81" y="67"/>
                  </a:lnTo>
                  <a:lnTo>
                    <a:pt x="84" y="66"/>
                  </a:lnTo>
                  <a:lnTo>
                    <a:pt x="86" y="60"/>
                  </a:lnTo>
                  <a:lnTo>
                    <a:pt x="95" y="50"/>
                  </a:lnTo>
                  <a:lnTo>
                    <a:pt x="100" y="44"/>
                  </a:lnTo>
                  <a:lnTo>
                    <a:pt x="100" y="32"/>
                  </a:lnTo>
                  <a:lnTo>
                    <a:pt x="98" y="26"/>
                  </a:lnTo>
                  <a:lnTo>
                    <a:pt x="95" y="20"/>
                  </a:lnTo>
                  <a:lnTo>
                    <a:pt x="91" y="18"/>
                  </a:lnTo>
                  <a:lnTo>
                    <a:pt x="94" y="18"/>
                  </a:lnTo>
                  <a:lnTo>
                    <a:pt x="40" y="3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76" name="Freeform 93"/>
            <p:cNvSpPr>
              <a:spLocks/>
            </p:cNvSpPr>
            <p:nvPr/>
          </p:nvSpPr>
          <p:spPr bwMode="auto">
            <a:xfrm>
              <a:off x="1835" y="3645"/>
              <a:ext cx="23" cy="56"/>
            </a:xfrm>
            <a:custGeom>
              <a:avLst/>
              <a:gdLst>
                <a:gd name="T0" fmla="*/ 5 w 18"/>
                <a:gd name="T1" fmla="*/ 55 h 50"/>
                <a:gd name="T2" fmla="*/ 5 w 18"/>
                <a:gd name="T3" fmla="*/ 52 h 50"/>
                <a:gd name="T4" fmla="*/ 5 w 18"/>
                <a:gd name="T5" fmla="*/ 49 h 50"/>
                <a:gd name="T6" fmla="*/ 4 w 18"/>
                <a:gd name="T7" fmla="*/ 48 h 50"/>
                <a:gd name="T8" fmla="*/ 4 w 18"/>
                <a:gd name="T9" fmla="*/ 46 h 50"/>
                <a:gd name="T10" fmla="*/ 4 w 18"/>
                <a:gd name="T11" fmla="*/ 44 h 50"/>
                <a:gd name="T12" fmla="*/ 1 w 18"/>
                <a:gd name="T13" fmla="*/ 40 h 50"/>
                <a:gd name="T14" fmla="*/ 1 w 18"/>
                <a:gd name="T15" fmla="*/ 39 h 50"/>
                <a:gd name="T16" fmla="*/ 1 w 18"/>
                <a:gd name="T17" fmla="*/ 37 h 50"/>
                <a:gd name="T18" fmla="*/ 1 w 18"/>
                <a:gd name="T19" fmla="*/ 36 h 50"/>
                <a:gd name="T20" fmla="*/ 1 w 18"/>
                <a:gd name="T21" fmla="*/ 34 h 50"/>
                <a:gd name="T22" fmla="*/ 0 w 18"/>
                <a:gd name="T23" fmla="*/ 32 h 50"/>
                <a:gd name="T24" fmla="*/ 0 w 18"/>
                <a:gd name="T25" fmla="*/ 30 h 50"/>
                <a:gd name="T26" fmla="*/ 0 w 18"/>
                <a:gd name="T27" fmla="*/ 29 h 50"/>
                <a:gd name="T28" fmla="*/ 0 w 18"/>
                <a:gd name="T29" fmla="*/ 27 h 50"/>
                <a:gd name="T30" fmla="*/ 0 w 18"/>
                <a:gd name="T31" fmla="*/ 26 h 50"/>
                <a:gd name="T32" fmla="*/ 0 w 18"/>
                <a:gd name="T33" fmla="*/ 24 h 50"/>
                <a:gd name="T34" fmla="*/ 0 w 18"/>
                <a:gd name="T35" fmla="*/ 22 h 50"/>
                <a:gd name="T36" fmla="*/ 0 w 18"/>
                <a:gd name="T37" fmla="*/ 20 h 50"/>
                <a:gd name="T38" fmla="*/ 0 w 18"/>
                <a:gd name="T39" fmla="*/ 19 h 50"/>
                <a:gd name="T40" fmla="*/ 0 w 18"/>
                <a:gd name="T41" fmla="*/ 17 h 50"/>
                <a:gd name="T42" fmla="*/ 0 w 18"/>
                <a:gd name="T43" fmla="*/ 15 h 50"/>
                <a:gd name="T44" fmla="*/ 1 w 18"/>
                <a:gd name="T45" fmla="*/ 13 h 50"/>
                <a:gd name="T46" fmla="*/ 1 w 18"/>
                <a:gd name="T47" fmla="*/ 11 h 50"/>
                <a:gd name="T48" fmla="*/ 1 w 18"/>
                <a:gd name="T49" fmla="*/ 10 h 50"/>
                <a:gd name="T50" fmla="*/ 1 w 18"/>
                <a:gd name="T51" fmla="*/ 8 h 50"/>
                <a:gd name="T52" fmla="*/ 4 w 18"/>
                <a:gd name="T53" fmla="*/ 7 h 50"/>
                <a:gd name="T54" fmla="*/ 4 w 18"/>
                <a:gd name="T55" fmla="*/ 4 h 50"/>
                <a:gd name="T56" fmla="*/ 5 w 18"/>
                <a:gd name="T57" fmla="*/ 4 h 50"/>
                <a:gd name="T58" fmla="*/ 5 w 18"/>
                <a:gd name="T59" fmla="*/ 3 h 50"/>
                <a:gd name="T60" fmla="*/ 8 w 18"/>
                <a:gd name="T61" fmla="*/ 1 h 50"/>
                <a:gd name="T62" fmla="*/ 9 w 18"/>
                <a:gd name="T63" fmla="*/ 0 h 50"/>
                <a:gd name="T64" fmla="*/ 12 w 18"/>
                <a:gd name="T65" fmla="*/ 0 h 50"/>
                <a:gd name="T66" fmla="*/ 14 w 18"/>
                <a:gd name="T67" fmla="*/ 0 h 50"/>
                <a:gd name="T68" fmla="*/ 15 w 18"/>
                <a:gd name="T69" fmla="*/ 0 h 50"/>
                <a:gd name="T70" fmla="*/ 18 w 18"/>
                <a:gd name="T71" fmla="*/ 0 h 50"/>
                <a:gd name="T72" fmla="*/ 19 w 18"/>
                <a:gd name="T73" fmla="*/ 1 h 50"/>
                <a:gd name="T74" fmla="*/ 22 w 18"/>
                <a:gd name="T75" fmla="*/ 1 h 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8"/>
                <a:gd name="T115" fmla="*/ 0 h 50"/>
                <a:gd name="T116" fmla="*/ 18 w 18"/>
                <a:gd name="T117" fmla="*/ 50 h 5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8" h="50">
                  <a:moveTo>
                    <a:pt x="4" y="49"/>
                  </a:moveTo>
                  <a:lnTo>
                    <a:pt x="4" y="46"/>
                  </a:lnTo>
                  <a:lnTo>
                    <a:pt x="4" y="44"/>
                  </a:lnTo>
                  <a:lnTo>
                    <a:pt x="3" y="43"/>
                  </a:lnTo>
                  <a:lnTo>
                    <a:pt x="3" y="41"/>
                  </a:lnTo>
                  <a:lnTo>
                    <a:pt x="3" y="39"/>
                  </a:lnTo>
                  <a:lnTo>
                    <a:pt x="1" y="36"/>
                  </a:lnTo>
                  <a:lnTo>
                    <a:pt x="1" y="35"/>
                  </a:lnTo>
                  <a:lnTo>
                    <a:pt x="1" y="33"/>
                  </a:lnTo>
                  <a:lnTo>
                    <a:pt x="1" y="32"/>
                  </a:lnTo>
                  <a:lnTo>
                    <a:pt x="1" y="30"/>
                  </a:lnTo>
                  <a:lnTo>
                    <a:pt x="0" y="29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1" y="12"/>
                  </a:lnTo>
                  <a:lnTo>
                    <a:pt x="1" y="10"/>
                  </a:lnTo>
                  <a:lnTo>
                    <a:pt x="1" y="9"/>
                  </a:lnTo>
                  <a:lnTo>
                    <a:pt x="1" y="7"/>
                  </a:lnTo>
                  <a:lnTo>
                    <a:pt x="3" y="6"/>
                  </a:lnTo>
                  <a:lnTo>
                    <a:pt x="3" y="4"/>
                  </a:lnTo>
                  <a:lnTo>
                    <a:pt x="4" y="4"/>
                  </a:lnTo>
                  <a:lnTo>
                    <a:pt x="4" y="3"/>
                  </a:lnTo>
                  <a:lnTo>
                    <a:pt x="6" y="1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1"/>
                  </a:lnTo>
                  <a:lnTo>
                    <a:pt x="17" y="1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77" name="Freeform 94"/>
            <p:cNvSpPr>
              <a:spLocks/>
            </p:cNvSpPr>
            <p:nvPr/>
          </p:nvSpPr>
          <p:spPr bwMode="auto">
            <a:xfrm>
              <a:off x="1772" y="3457"/>
              <a:ext cx="56" cy="201"/>
            </a:xfrm>
            <a:custGeom>
              <a:avLst/>
              <a:gdLst>
                <a:gd name="T0" fmla="*/ 55 w 44"/>
                <a:gd name="T1" fmla="*/ 183 h 177"/>
                <a:gd name="T2" fmla="*/ 52 w 44"/>
                <a:gd name="T3" fmla="*/ 2 h 177"/>
                <a:gd name="T4" fmla="*/ 52 w 44"/>
                <a:gd name="T5" fmla="*/ 0 h 177"/>
                <a:gd name="T6" fmla="*/ 0 w 44"/>
                <a:gd name="T7" fmla="*/ 0 h 177"/>
                <a:gd name="T8" fmla="*/ 0 w 44"/>
                <a:gd name="T9" fmla="*/ 183 h 177"/>
                <a:gd name="T10" fmla="*/ 0 w 44"/>
                <a:gd name="T11" fmla="*/ 185 h 177"/>
                <a:gd name="T12" fmla="*/ 1 w 44"/>
                <a:gd name="T13" fmla="*/ 190 h 177"/>
                <a:gd name="T14" fmla="*/ 9 w 44"/>
                <a:gd name="T15" fmla="*/ 196 h 177"/>
                <a:gd name="T16" fmla="*/ 15 w 44"/>
                <a:gd name="T17" fmla="*/ 199 h 177"/>
                <a:gd name="T18" fmla="*/ 27 w 44"/>
                <a:gd name="T19" fmla="*/ 200 h 177"/>
                <a:gd name="T20" fmla="*/ 33 w 44"/>
                <a:gd name="T21" fmla="*/ 200 h 177"/>
                <a:gd name="T22" fmla="*/ 34 w 44"/>
                <a:gd name="T23" fmla="*/ 199 h 177"/>
                <a:gd name="T24" fmla="*/ 47 w 44"/>
                <a:gd name="T25" fmla="*/ 189 h 177"/>
                <a:gd name="T26" fmla="*/ 55 w 44"/>
                <a:gd name="T27" fmla="*/ 183 h 17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4"/>
                <a:gd name="T43" fmla="*/ 0 h 177"/>
                <a:gd name="T44" fmla="*/ 44 w 44"/>
                <a:gd name="T45" fmla="*/ 177 h 17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4" h="177">
                  <a:moveTo>
                    <a:pt x="43" y="161"/>
                  </a:moveTo>
                  <a:lnTo>
                    <a:pt x="41" y="2"/>
                  </a:lnTo>
                  <a:lnTo>
                    <a:pt x="41" y="0"/>
                  </a:lnTo>
                  <a:lnTo>
                    <a:pt x="0" y="0"/>
                  </a:lnTo>
                  <a:lnTo>
                    <a:pt x="0" y="161"/>
                  </a:lnTo>
                  <a:lnTo>
                    <a:pt x="0" y="163"/>
                  </a:lnTo>
                  <a:lnTo>
                    <a:pt x="1" y="167"/>
                  </a:lnTo>
                  <a:lnTo>
                    <a:pt x="7" y="173"/>
                  </a:lnTo>
                  <a:lnTo>
                    <a:pt x="12" y="175"/>
                  </a:lnTo>
                  <a:lnTo>
                    <a:pt x="21" y="176"/>
                  </a:lnTo>
                  <a:lnTo>
                    <a:pt x="26" y="176"/>
                  </a:lnTo>
                  <a:lnTo>
                    <a:pt x="27" y="175"/>
                  </a:lnTo>
                  <a:lnTo>
                    <a:pt x="37" y="166"/>
                  </a:lnTo>
                  <a:lnTo>
                    <a:pt x="43" y="161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78" name="Freeform 95"/>
            <p:cNvSpPr>
              <a:spLocks/>
            </p:cNvSpPr>
            <p:nvPr/>
          </p:nvSpPr>
          <p:spPr bwMode="auto">
            <a:xfrm>
              <a:off x="1772" y="3457"/>
              <a:ext cx="56" cy="201"/>
            </a:xfrm>
            <a:custGeom>
              <a:avLst/>
              <a:gdLst>
                <a:gd name="T0" fmla="*/ 55 w 44"/>
                <a:gd name="T1" fmla="*/ 183 h 177"/>
                <a:gd name="T2" fmla="*/ 52 w 44"/>
                <a:gd name="T3" fmla="*/ 2 h 177"/>
                <a:gd name="T4" fmla="*/ 52 w 44"/>
                <a:gd name="T5" fmla="*/ 0 h 177"/>
                <a:gd name="T6" fmla="*/ 0 w 44"/>
                <a:gd name="T7" fmla="*/ 0 h 177"/>
                <a:gd name="T8" fmla="*/ 0 w 44"/>
                <a:gd name="T9" fmla="*/ 183 h 177"/>
                <a:gd name="T10" fmla="*/ 0 w 44"/>
                <a:gd name="T11" fmla="*/ 185 h 177"/>
                <a:gd name="T12" fmla="*/ 1 w 44"/>
                <a:gd name="T13" fmla="*/ 190 h 177"/>
                <a:gd name="T14" fmla="*/ 9 w 44"/>
                <a:gd name="T15" fmla="*/ 196 h 177"/>
                <a:gd name="T16" fmla="*/ 15 w 44"/>
                <a:gd name="T17" fmla="*/ 199 h 177"/>
                <a:gd name="T18" fmla="*/ 27 w 44"/>
                <a:gd name="T19" fmla="*/ 200 h 177"/>
                <a:gd name="T20" fmla="*/ 33 w 44"/>
                <a:gd name="T21" fmla="*/ 200 h 177"/>
                <a:gd name="T22" fmla="*/ 34 w 44"/>
                <a:gd name="T23" fmla="*/ 199 h 177"/>
                <a:gd name="T24" fmla="*/ 47 w 44"/>
                <a:gd name="T25" fmla="*/ 189 h 177"/>
                <a:gd name="T26" fmla="*/ 55 w 44"/>
                <a:gd name="T27" fmla="*/ 183 h 17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4"/>
                <a:gd name="T43" fmla="*/ 0 h 177"/>
                <a:gd name="T44" fmla="*/ 44 w 44"/>
                <a:gd name="T45" fmla="*/ 177 h 17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4" h="177">
                  <a:moveTo>
                    <a:pt x="43" y="161"/>
                  </a:moveTo>
                  <a:lnTo>
                    <a:pt x="41" y="2"/>
                  </a:lnTo>
                  <a:lnTo>
                    <a:pt x="41" y="0"/>
                  </a:lnTo>
                  <a:lnTo>
                    <a:pt x="0" y="0"/>
                  </a:lnTo>
                  <a:lnTo>
                    <a:pt x="0" y="161"/>
                  </a:lnTo>
                  <a:lnTo>
                    <a:pt x="0" y="163"/>
                  </a:lnTo>
                  <a:lnTo>
                    <a:pt x="1" y="167"/>
                  </a:lnTo>
                  <a:lnTo>
                    <a:pt x="7" y="173"/>
                  </a:lnTo>
                  <a:lnTo>
                    <a:pt x="12" y="175"/>
                  </a:lnTo>
                  <a:lnTo>
                    <a:pt x="21" y="176"/>
                  </a:lnTo>
                  <a:lnTo>
                    <a:pt x="26" y="176"/>
                  </a:lnTo>
                  <a:lnTo>
                    <a:pt x="27" y="175"/>
                  </a:lnTo>
                  <a:lnTo>
                    <a:pt x="37" y="166"/>
                  </a:lnTo>
                  <a:lnTo>
                    <a:pt x="43" y="161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79" name="Freeform 96"/>
            <p:cNvSpPr>
              <a:spLocks/>
            </p:cNvSpPr>
            <p:nvPr/>
          </p:nvSpPr>
          <p:spPr bwMode="auto">
            <a:xfrm>
              <a:off x="2130" y="3701"/>
              <a:ext cx="110" cy="67"/>
            </a:xfrm>
            <a:custGeom>
              <a:avLst/>
              <a:gdLst>
                <a:gd name="T0" fmla="*/ 98 w 88"/>
                <a:gd name="T1" fmla="*/ 4 h 60"/>
                <a:gd name="T2" fmla="*/ 44 w 88"/>
                <a:gd name="T3" fmla="*/ 0 h 60"/>
                <a:gd name="T4" fmla="*/ 32 w 88"/>
                <a:gd name="T5" fmla="*/ 0 h 60"/>
                <a:gd name="T6" fmla="*/ 21 w 88"/>
                <a:gd name="T7" fmla="*/ 3 h 60"/>
                <a:gd name="T8" fmla="*/ 14 w 88"/>
                <a:gd name="T9" fmla="*/ 10 h 60"/>
                <a:gd name="T10" fmla="*/ 7 w 88"/>
                <a:gd name="T11" fmla="*/ 17 h 60"/>
                <a:gd name="T12" fmla="*/ 3 w 88"/>
                <a:gd name="T13" fmla="*/ 27 h 60"/>
                <a:gd name="T14" fmla="*/ 0 w 88"/>
                <a:gd name="T15" fmla="*/ 36 h 60"/>
                <a:gd name="T16" fmla="*/ 0 w 88"/>
                <a:gd name="T17" fmla="*/ 46 h 60"/>
                <a:gd name="T18" fmla="*/ 3 w 88"/>
                <a:gd name="T19" fmla="*/ 55 h 60"/>
                <a:gd name="T20" fmla="*/ 76 w 88"/>
                <a:gd name="T21" fmla="*/ 66 h 60"/>
                <a:gd name="T22" fmla="*/ 89 w 88"/>
                <a:gd name="T23" fmla="*/ 56 h 60"/>
                <a:gd name="T24" fmla="*/ 109 w 88"/>
                <a:gd name="T25" fmla="*/ 36 h 60"/>
                <a:gd name="T26" fmla="*/ 109 w 88"/>
                <a:gd name="T27" fmla="*/ 22 h 60"/>
                <a:gd name="T28" fmla="*/ 105 w 88"/>
                <a:gd name="T29" fmla="*/ 11 h 60"/>
                <a:gd name="T30" fmla="*/ 104 w 88"/>
                <a:gd name="T31" fmla="*/ 10 h 60"/>
                <a:gd name="T32" fmla="*/ 98 w 88"/>
                <a:gd name="T33" fmla="*/ 4 h 6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8"/>
                <a:gd name="T52" fmla="*/ 0 h 60"/>
                <a:gd name="T53" fmla="*/ 88 w 88"/>
                <a:gd name="T54" fmla="*/ 60 h 6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8" h="60">
                  <a:moveTo>
                    <a:pt x="78" y="4"/>
                  </a:moveTo>
                  <a:lnTo>
                    <a:pt x="35" y="0"/>
                  </a:lnTo>
                  <a:lnTo>
                    <a:pt x="26" y="0"/>
                  </a:lnTo>
                  <a:lnTo>
                    <a:pt x="17" y="3"/>
                  </a:lnTo>
                  <a:lnTo>
                    <a:pt x="11" y="9"/>
                  </a:lnTo>
                  <a:lnTo>
                    <a:pt x="6" y="15"/>
                  </a:lnTo>
                  <a:lnTo>
                    <a:pt x="2" y="24"/>
                  </a:lnTo>
                  <a:lnTo>
                    <a:pt x="0" y="32"/>
                  </a:lnTo>
                  <a:lnTo>
                    <a:pt x="0" y="41"/>
                  </a:lnTo>
                  <a:lnTo>
                    <a:pt x="2" y="49"/>
                  </a:lnTo>
                  <a:lnTo>
                    <a:pt x="61" y="59"/>
                  </a:lnTo>
                  <a:lnTo>
                    <a:pt x="71" y="50"/>
                  </a:lnTo>
                  <a:lnTo>
                    <a:pt x="87" y="32"/>
                  </a:lnTo>
                  <a:lnTo>
                    <a:pt x="87" y="20"/>
                  </a:lnTo>
                  <a:lnTo>
                    <a:pt x="84" y="10"/>
                  </a:lnTo>
                  <a:lnTo>
                    <a:pt x="83" y="9"/>
                  </a:lnTo>
                  <a:lnTo>
                    <a:pt x="78" y="4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80" name="Freeform 97"/>
            <p:cNvSpPr>
              <a:spLocks/>
            </p:cNvSpPr>
            <p:nvPr/>
          </p:nvSpPr>
          <p:spPr bwMode="auto">
            <a:xfrm>
              <a:off x="2130" y="3701"/>
              <a:ext cx="110" cy="67"/>
            </a:xfrm>
            <a:custGeom>
              <a:avLst/>
              <a:gdLst>
                <a:gd name="T0" fmla="*/ 98 w 88"/>
                <a:gd name="T1" fmla="*/ 4 h 60"/>
                <a:gd name="T2" fmla="*/ 44 w 88"/>
                <a:gd name="T3" fmla="*/ 0 h 60"/>
                <a:gd name="T4" fmla="*/ 32 w 88"/>
                <a:gd name="T5" fmla="*/ 0 h 60"/>
                <a:gd name="T6" fmla="*/ 21 w 88"/>
                <a:gd name="T7" fmla="*/ 3 h 60"/>
                <a:gd name="T8" fmla="*/ 14 w 88"/>
                <a:gd name="T9" fmla="*/ 10 h 60"/>
                <a:gd name="T10" fmla="*/ 7 w 88"/>
                <a:gd name="T11" fmla="*/ 17 h 60"/>
                <a:gd name="T12" fmla="*/ 3 w 88"/>
                <a:gd name="T13" fmla="*/ 27 h 60"/>
                <a:gd name="T14" fmla="*/ 0 w 88"/>
                <a:gd name="T15" fmla="*/ 36 h 60"/>
                <a:gd name="T16" fmla="*/ 0 w 88"/>
                <a:gd name="T17" fmla="*/ 46 h 60"/>
                <a:gd name="T18" fmla="*/ 3 w 88"/>
                <a:gd name="T19" fmla="*/ 55 h 60"/>
                <a:gd name="T20" fmla="*/ 76 w 88"/>
                <a:gd name="T21" fmla="*/ 66 h 60"/>
                <a:gd name="T22" fmla="*/ 89 w 88"/>
                <a:gd name="T23" fmla="*/ 56 h 60"/>
                <a:gd name="T24" fmla="*/ 109 w 88"/>
                <a:gd name="T25" fmla="*/ 36 h 60"/>
                <a:gd name="T26" fmla="*/ 109 w 88"/>
                <a:gd name="T27" fmla="*/ 22 h 60"/>
                <a:gd name="T28" fmla="*/ 105 w 88"/>
                <a:gd name="T29" fmla="*/ 11 h 60"/>
                <a:gd name="T30" fmla="*/ 104 w 88"/>
                <a:gd name="T31" fmla="*/ 10 h 60"/>
                <a:gd name="T32" fmla="*/ 98 w 88"/>
                <a:gd name="T33" fmla="*/ 4 h 6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8"/>
                <a:gd name="T52" fmla="*/ 0 h 60"/>
                <a:gd name="T53" fmla="*/ 88 w 88"/>
                <a:gd name="T54" fmla="*/ 60 h 6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8" h="60">
                  <a:moveTo>
                    <a:pt x="78" y="4"/>
                  </a:moveTo>
                  <a:lnTo>
                    <a:pt x="35" y="0"/>
                  </a:lnTo>
                  <a:lnTo>
                    <a:pt x="26" y="0"/>
                  </a:lnTo>
                  <a:lnTo>
                    <a:pt x="17" y="3"/>
                  </a:lnTo>
                  <a:lnTo>
                    <a:pt x="11" y="9"/>
                  </a:lnTo>
                  <a:lnTo>
                    <a:pt x="6" y="15"/>
                  </a:lnTo>
                  <a:lnTo>
                    <a:pt x="2" y="24"/>
                  </a:lnTo>
                  <a:lnTo>
                    <a:pt x="0" y="32"/>
                  </a:lnTo>
                  <a:lnTo>
                    <a:pt x="0" y="41"/>
                  </a:lnTo>
                  <a:lnTo>
                    <a:pt x="2" y="49"/>
                  </a:lnTo>
                  <a:lnTo>
                    <a:pt x="61" y="59"/>
                  </a:lnTo>
                  <a:lnTo>
                    <a:pt x="71" y="50"/>
                  </a:lnTo>
                  <a:lnTo>
                    <a:pt x="87" y="32"/>
                  </a:lnTo>
                  <a:lnTo>
                    <a:pt x="87" y="20"/>
                  </a:lnTo>
                  <a:lnTo>
                    <a:pt x="84" y="10"/>
                  </a:lnTo>
                  <a:lnTo>
                    <a:pt x="83" y="9"/>
                  </a:lnTo>
                  <a:lnTo>
                    <a:pt x="78" y="4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81" name="Freeform 98"/>
            <p:cNvSpPr>
              <a:spLocks/>
            </p:cNvSpPr>
            <p:nvPr/>
          </p:nvSpPr>
          <p:spPr bwMode="auto">
            <a:xfrm>
              <a:off x="2203" y="3705"/>
              <a:ext cx="26" cy="63"/>
            </a:xfrm>
            <a:custGeom>
              <a:avLst/>
              <a:gdLst>
                <a:gd name="T0" fmla="*/ 25 w 21"/>
                <a:gd name="T1" fmla="*/ 0 h 55"/>
                <a:gd name="T2" fmla="*/ 21 w 21"/>
                <a:gd name="T3" fmla="*/ 0 h 55"/>
                <a:gd name="T4" fmla="*/ 20 w 21"/>
                <a:gd name="T5" fmla="*/ 0 h 55"/>
                <a:gd name="T6" fmla="*/ 16 w 21"/>
                <a:gd name="T7" fmla="*/ 2 h 55"/>
                <a:gd name="T8" fmla="*/ 14 w 21"/>
                <a:gd name="T9" fmla="*/ 2 h 55"/>
                <a:gd name="T10" fmla="*/ 11 w 21"/>
                <a:gd name="T11" fmla="*/ 3 h 55"/>
                <a:gd name="T12" fmla="*/ 10 w 21"/>
                <a:gd name="T13" fmla="*/ 6 h 55"/>
                <a:gd name="T14" fmla="*/ 7 w 21"/>
                <a:gd name="T15" fmla="*/ 7 h 55"/>
                <a:gd name="T16" fmla="*/ 6 w 21"/>
                <a:gd name="T17" fmla="*/ 9 h 55"/>
                <a:gd name="T18" fmla="*/ 4 w 21"/>
                <a:gd name="T19" fmla="*/ 10 h 55"/>
                <a:gd name="T20" fmla="*/ 4 w 21"/>
                <a:gd name="T21" fmla="*/ 13 h 55"/>
                <a:gd name="T22" fmla="*/ 2 w 21"/>
                <a:gd name="T23" fmla="*/ 16 h 55"/>
                <a:gd name="T24" fmla="*/ 2 w 21"/>
                <a:gd name="T25" fmla="*/ 18 h 55"/>
                <a:gd name="T26" fmla="*/ 0 w 21"/>
                <a:gd name="T27" fmla="*/ 22 h 55"/>
                <a:gd name="T28" fmla="*/ 0 w 21"/>
                <a:gd name="T29" fmla="*/ 23 h 55"/>
                <a:gd name="T30" fmla="*/ 0 w 21"/>
                <a:gd name="T31" fmla="*/ 26 h 55"/>
                <a:gd name="T32" fmla="*/ 0 w 21"/>
                <a:gd name="T33" fmla="*/ 30 h 55"/>
                <a:gd name="T34" fmla="*/ 0 w 21"/>
                <a:gd name="T35" fmla="*/ 32 h 55"/>
                <a:gd name="T36" fmla="*/ 0 w 21"/>
                <a:gd name="T37" fmla="*/ 36 h 55"/>
                <a:gd name="T38" fmla="*/ 0 w 21"/>
                <a:gd name="T39" fmla="*/ 39 h 55"/>
                <a:gd name="T40" fmla="*/ 0 w 21"/>
                <a:gd name="T41" fmla="*/ 40 h 55"/>
                <a:gd name="T42" fmla="*/ 0 w 21"/>
                <a:gd name="T43" fmla="*/ 45 h 55"/>
                <a:gd name="T44" fmla="*/ 0 w 21"/>
                <a:gd name="T45" fmla="*/ 46 h 55"/>
                <a:gd name="T46" fmla="*/ 0 w 21"/>
                <a:gd name="T47" fmla="*/ 49 h 55"/>
                <a:gd name="T48" fmla="*/ 2 w 21"/>
                <a:gd name="T49" fmla="*/ 52 h 55"/>
                <a:gd name="T50" fmla="*/ 2 w 21"/>
                <a:gd name="T51" fmla="*/ 53 h 55"/>
                <a:gd name="T52" fmla="*/ 2 w 21"/>
                <a:gd name="T53" fmla="*/ 55 h 55"/>
                <a:gd name="T54" fmla="*/ 2 w 21"/>
                <a:gd name="T55" fmla="*/ 56 h 55"/>
                <a:gd name="T56" fmla="*/ 2 w 21"/>
                <a:gd name="T57" fmla="*/ 58 h 55"/>
                <a:gd name="T58" fmla="*/ 2 w 21"/>
                <a:gd name="T59" fmla="*/ 60 h 55"/>
                <a:gd name="T60" fmla="*/ 4 w 21"/>
                <a:gd name="T61" fmla="*/ 62 h 5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1"/>
                <a:gd name="T94" fmla="*/ 0 h 55"/>
                <a:gd name="T95" fmla="*/ 21 w 21"/>
                <a:gd name="T96" fmla="*/ 55 h 5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1" h="55">
                  <a:moveTo>
                    <a:pt x="20" y="0"/>
                  </a:moveTo>
                  <a:lnTo>
                    <a:pt x="17" y="0"/>
                  </a:lnTo>
                  <a:lnTo>
                    <a:pt x="16" y="0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9" y="3"/>
                  </a:lnTo>
                  <a:lnTo>
                    <a:pt x="8" y="5"/>
                  </a:lnTo>
                  <a:lnTo>
                    <a:pt x="6" y="6"/>
                  </a:lnTo>
                  <a:lnTo>
                    <a:pt x="5" y="8"/>
                  </a:lnTo>
                  <a:lnTo>
                    <a:pt x="3" y="9"/>
                  </a:lnTo>
                  <a:lnTo>
                    <a:pt x="3" y="11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0" y="35"/>
                  </a:lnTo>
                  <a:lnTo>
                    <a:pt x="0" y="39"/>
                  </a:lnTo>
                  <a:lnTo>
                    <a:pt x="0" y="40"/>
                  </a:lnTo>
                  <a:lnTo>
                    <a:pt x="0" y="43"/>
                  </a:lnTo>
                  <a:lnTo>
                    <a:pt x="2" y="45"/>
                  </a:lnTo>
                  <a:lnTo>
                    <a:pt x="2" y="46"/>
                  </a:lnTo>
                  <a:lnTo>
                    <a:pt x="2" y="48"/>
                  </a:lnTo>
                  <a:lnTo>
                    <a:pt x="2" y="49"/>
                  </a:lnTo>
                  <a:lnTo>
                    <a:pt x="2" y="51"/>
                  </a:lnTo>
                  <a:lnTo>
                    <a:pt x="2" y="52"/>
                  </a:lnTo>
                  <a:lnTo>
                    <a:pt x="3" y="54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82" name="Freeform 99"/>
            <p:cNvSpPr>
              <a:spLocks/>
            </p:cNvSpPr>
            <p:nvPr/>
          </p:nvSpPr>
          <p:spPr bwMode="auto">
            <a:xfrm>
              <a:off x="2216" y="3733"/>
              <a:ext cx="260" cy="47"/>
            </a:xfrm>
            <a:custGeom>
              <a:avLst/>
              <a:gdLst>
                <a:gd name="T0" fmla="*/ 246 w 206"/>
                <a:gd name="T1" fmla="*/ 21 h 41"/>
                <a:gd name="T2" fmla="*/ 222 w 206"/>
                <a:gd name="T3" fmla="*/ 19 h 41"/>
                <a:gd name="T4" fmla="*/ 203 w 206"/>
                <a:gd name="T5" fmla="*/ 17 h 41"/>
                <a:gd name="T6" fmla="*/ 186 w 206"/>
                <a:gd name="T7" fmla="*/ 16 h 41"/>
                <a:gd name="T8" fmla="*/ 168 w 206"/>
                <a:gd name="T9" fmla="*/ 14 h 41"/>
                <a:gd name="T10" fmla="*/ 155 w 206"/>
                <a:gd name="T11" fmla="*/ 14 h 41"/>
                <a:gd name="T12" fmla="*/ 143 w 206"/>
                <a:gd name="T13" fmla="*/ 11 h 41"/>
                <a:gd name="T14" fmla="*/ 131 w 206"/>
                <a:gd name="T15" fmla="*/ 10 h 41"/>
                <a:gd name="T16" fmla="*/ 120 w 206"/>
                <a:gd name="T17" fmla="*/ 10 h 41"/>
                <a:gd name="T18" fmla="*/ 109 w 206"/>
                <a:gd name="T19" fmla="*/ 8 h 41"/>
                <a:gd name="T20" fmla="*/ 97 w 206"/>
                <a:gd name="T21" fmla="*/ 8 h 41"/>
                <a:gd name="T22" fmla="*/ 85 w 206"/>
                <a:gd name="T23" fmla="*/ 7 h 41"/>
                <a:gd name="T24" fmla="*/ 72 w 206"/>
                <a:gd name="T25" fmla="*/ 5 h 41"/>
                <a:gd name="T26" fmla="*/ 56 w 206"/>
                <a:gd name="T27" fmla="*/ 5 h 41"/>
                <a:gd name="T28" fmla="*/ 40 w 206"/>
                <a:gd name="T29" fmla="*/ 3 h 41"/>
                <a:gd name="T30" fmla="*/ 21 w 206"/>
                <a:gd name="T31" fmla="*/ 0 h 41"/>
                <a:gd name="T32" fmla="*/ 8 w 206"/>
                <a:gd name="T33" fmla="*/ 0 h 41"/>
                <a:gd name="T34" fmla="*/ 4 w 206"/>
                <a:gd name="T35" fmla="*/ 1 h 41"/>
                <a:gd name="T36" fmla="*/ 3 w 206"/>
                <a:gd name="T37" fmla="*/ 3 h 41"/>
                <a:gd name="T38" fmla="*/ 3 w 206"/>
                <a:gd name="T39" fmla="*/ 7 h 41"/>
                <a:gd name="T40" fmla="*/ 0 w 206"/>
                <a:gd name="T41" fmla="*/ 10 h 41"/>
                <a:gd name="T42" fmla="*/ 0 w 206"/>
                <a:gd name="T43" fmla="*/ 14 h 41"/>
                <a:gd name="T44" fmla="*/ 3 w 206"/>
                <a:gd name="T45" fmla="*/ 17 h 41"/>
                <a:gd name="T46" fmla="*/ 6 w 206"/>
                <a:gd name="T47" fmla="*/ 21 h 41"/>
                <a:gd name="T48" fmla="*/ 25 w 206"/>
                <a:gd name="T49" fmla="*/ 23 h 41"/>
                <a:gd name="T50" fmla="*/ 43 w 206"/>
                <a:gd name="T51" fmla="*/ 24 h 41"/>
                <a:gd name="T52" fmla="*/ 59 w 206"/>
                <a:gd name="T53" fmla="*/ 26 h 41"/>
                <a:gd name="T54" fmla="*/ 76 w 206"/>
                <a:gd name="T55" fmla="*/ 28 h 41"/>
                <a:gd name="T56" fmla="*/ 91 w 206"/>
                <a:gd name="T57" fmla="*/ 30 h 41"/>
                <a:gd name="T58" fmla="*/ 105 w 206"/>
                <a:gd name="T59" fmla="*/ 31 h 41"/>
                <a:gd name="T60" fmla="*/ 116 w 206"/>
                <a:gd name="T61" fmla="*/ 33 h 41"/>
                <a:gd name="T62" fmla="*/ 130 w 206"/>
                <a:gd name="T63" fmla="*/ 34 h 41"/>
                <a:gd name="T64" fmla="*/ 143 w 206"/>
                <a:gd name="T65" fmla="*/ 37 h 41"/>
                <a:gd name="T66" fmla="*/ 157 w 206"/>
                <a:gd name="T67" fmla="*/ 37 h 41"/>
                <a:gd name="T68" fmla="*/ 170 w 206"/>
                <a:gd name="T69" fmla="*/ 38 h 41"/>
                <a:gd name="T70" fmla="*/ 186 w 206"/>
                <a:gd name="T71" fmla="*/ 40 h 41"/>
                <a:gd name="T72" fmla="*/ 201 w 206"/>
                <a:gd name="T73" fmla="*/ 40 h 41"/>
                <a:gd name="T74" fmla="*/ 218 w 206"/>
                <a:gd name="T75" fmla="*/ 41 h 41"/>
                <a:gd name="T76" fmla="*/ 236 w 206"/>
                <a:gd name="T77" fmla="*/ 44 h 41"/>
                <a:gd name="T78" fmla="*/ 257 w 206"/>
                <a:gd name="T79" fmla="*/ 46 h 41"/>
                <a:gd name="T80" fmla="*/ 257 w 206"/>
                <a:gd name="T81" fmla="*/ 41 h 41"/>
                <a:gd name="T82" fmla="*/ 257 w 206"/>
                <a:gd name="T83" fmla="*/ 38 h 41"/>
                <a:gd name="T84" fmla="*/ 257 w 206"/>
                <a:gd name="T85" fmla="*/ 34 h 41"/>
                <a:gd name="T86" fmla="*/ 257 w 206"/>
                <a:gd name="T87" fmla="*/ 31 h 41"/>
                <a:gd name="T88" fmla="*/ 257 w 206"/>
                <a:gd name="T89" fmla="*/ 28 h 41"/>
                <a:gd name="T90" fmla="*/ 259 w 206"/>
                <a:gd name="T91" fmla="*/ 26 h 41"/>
                <a:gd name="T92" fmla="*/ 259 w 206"/>
                <a:gd name="T93" fmla="*/ 23 h 4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6"/>
                <a:gd name="T142" fmla="*/ 0 h 41"/>
                <a:gd name="T143" fmla="*/ 206 w 206"/>
                <a:gd name="T144" fmla="*/ 41 h 4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6" h="41">
                  <a:moveTo>
                    <a:pt x="205" y="20"/>
                  </a:moveTo>
                  <a:lnTo>
                    <a:pt x="195" y="18"/>
                  </a:lnTo>
                  <a:lnTo>
                    <a:pt x="185" y="18"/>
                  </a:lnTo>
                  <a:lnTo>
                    <a:pt x="176" y="17"/>
                  </a:lnTo>
                  <a:lnTo>
                    <a:pt x="168" y="15"/>
                  </a:lnTo>
                  <a:lnTo>
                    <a:pt x="161" y="15"/>
                  </a:lnTo>
                  <a:lnTo>
                    <a:pt x="153" y="14"/>
                  </a:lnTo>
                  <a:lnTo>
                    <a:pt x="147" y="14"/>
                  </a:lnTo>
                  <a:lnTo>
                    <a:pt x="139" y="14"/>
                  </a:lnTo>
                  <a:lnTo>
                    <a:pt x="133" y="12"/>
                  </a:lnTo>
                  <a:lnTo>
                    <a:pt x="129" y="12"/>
                  </a:lnTo>
                  <a:lnTo>
                    <a:pt x="123" y="12"/>
                  </a:lnTo>
                  <a:lnTo>
                    <a:pt x="118" y="10"/>
                  </a:lnTo>
                  <a:lnTo>
                    <a:pt x="113" y="10"/>
                  </a:lnTo>
                  <a:lnTo>
                    <a:pt x="109" y="10"/>
                  </a:lnTo>
                  <a:lnTo>
                    <a:pt x="104" y="9"/>
                  </a:lnTo>
                  <a:lnTo>
                    <a:pt x="100" y="9"/>
                  </a:lnTo>
                  <a:lnTo>
                    <a:pt x="95" y="9"/>
                  </a:lnTo>
                  <a:lnTo>
                    <a:pt x="90" y="9"/>
                  </a:lnTo>
                  <a:lnTo>
                    <a:pt x="86" y="7"/>
                  </a:lnTo>
                  <a:lnTo>
                    <a:pt x="81" y="7"/>
                  </a:lnTo>
                  <a:lnTo>
                    <a:pt x="77" y="7"/>
                  </a:lnTo>
                  <a:lnTo>
                    <a:pt x="72" y="6"/>
                  </a:lnTo>
                  <a:lnTo>
                    <a:pt x="67" y="6"/>
                  </a:lnTo>
                  <a:lnTo>
                    <a:pt x="61" y="6"/>
                  </a:lnTo>
                  <a:lnTo>
                    <a:pt x="57" y="4"/>
                  </a:lnTo>
                  <a:lnTo>
                    <a:pt x="51" y="4"/>
                  </a:lnTo>
                  <a:lnTo>
                    <a:pt x="44" y="4"/>
                  </a:lnTo>
                  <a:lnTo>
                    <a:pt x="38" y="3"/>
                  </a:lnTo>
                  <a:lnTo>
                    <a:pt x="32" y="3"/>
                  </a:lnTo>
                  <a:lnTo>
                    <a:pt x="25" y="1"/>
                  </a:lnTo>
                  <a:lnTo>
                    <a:pt x="17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4"/>
                  </a:lnTo>
                  <a:lnTo>
                    <a:pt x="2" y="6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5"/>
                  </a:lnTo>
                  <a:lnTo>
                    <a:pt x="3" y="17"/>
                  </a:lnTo>
                  <a:lnTo>
                    <a:pt x="5" y="18"/>
                  </a:lnTo>
                  <a:lnTo>
                    <a:pt x="12" y="18"/>
                  </a:lnTo>
                  <a:lnTo>
                    <a:pt x="20" y="20"/>
                  </a:lnTo>
                  <a:lnTo>
                    <a:pt x="28" y="21"/>
                  </a:lnTo>
                  <a:lnTo>
                    <a:pt x="34" y="21"/>
                  </a:lnTo>
                  <a:lnTo>
                    <a:pt x="41" y="23"/>
                  </a:lnTo>
                  <a:lnTo>
                    <a:pt x="47" y="23"/>
                  </a:lnTo>
                  <a:lnTo>
                    <a:pt x="54" y="24"/>
                  </a:lnTo>
                  <a:lnTo>
                    <a:pt x="60" y="24"/>
                  </a:lnTo>
                  <a:lnTo>
                    <a:pt x="66" y="26"/>
                  </a:lnTo>
                  <a:lnTo>
                    <a:pt x="72" y="26"/>
                  </a:lnTo>
                  <a:lnTo>
                    <a:pt x="77" y="27"/>
                  </a:lnTo>
                  <a:lnTo>
                    <a:pt x="83" y="27"/>
                  </a:lnTo>
                  <a:lnTo>
                    <a:pt x="87" y="29"/>
                  </a:lnTo>
                  <a:lnTo>
                    <a:pt x="92" y="29"/>
                  </a:lnTo>
                  <a:lnTo>
                    <a:pt x="98" y="29"/>
                  </a:lnTo>
                  <a:lnTo>
                    <a:pt x="103" y="30"/>
                  </a:lnTo>
                  <a:lnTo>
                    <a:pt x="109" y="30"/>
                  </a:lnTo>
                  <a:lnTo>
                    <a:pt x="113" y="32"/>
                  </a:lnTo>
                  <a:lnTo>
                    <a:pt x="118" y="32"/>
                  </a:lnTo>
                  <a:lnTo>
                    <a:pt x="124" y="32"/>
                  </a:lnTo>
                  <a:lnTo>
                    <a:pt x="129" y="33"/>
                  </a:lnTo>
                  <a:lnTo>
                    <a:pt x="135" y="33"/>
                  </a:lnTo>
                  <a:lnTo>
                    <a:pt x="141" y="33"/>
                  </a:lnTo>
                  <a:lnTo>
                    <a:pt x="147" y="35"/>
                  </a:lnTo>
                  <a:lnTo>
                    <a:pt x="153" y="35"/>
                  </a:lnTo>
                  <a:lnTo>
                    <a:pt x="159" y="35"/>
                  </a:lnTo>
                  <a:lnTo>
                    <a:pt x="165" y="36"/>
                  </a:lnTo>
                  <a:lnTo>
                    <a:pt x="173" y="36"/>
                  </a:lnTo>
                  <a:lnTo>
                    <a:pt x="179" y="38"/>
                  </a:lnTo>
                  <a:lnTo>
                    <a:pt x="187" y="38"/>
                  </a:lnTo>
                  <a:lnTo>
                    <a:pt x="196" y="40"/>
                  </a:lnTo>
                  <a:lnTo>
                    <a:pt x="204" y="40"/>
                  </a:lnTo>
                  <a:lnTo>
                    <a:pt x="204" y="38"/>
                  </a:lnTo>
                  <a:lnTo>
                    <a:pt x="204" y="36"/>
                  </a:lnTo>
                  <a:lnTo>
                    <a:pt x="204" y="35"/>
                  </a:lnTo>
                  <a:lnTo>
                    <a:pt x="204" y="33"/>
                  </a:lnTo>
                  <a:lnTo>
                    <a:pt x="204" y="32"/>
                  </a:lnTo>
                  <a:lnTo>
                    <a:pt x="204" y="30"/>
                  </a:lnTo>
                  <a:lnTo>
                    <a:pt x="204" y="29"/>
                  </a:lnTo>
                  <a:lnTo>
                    <a:pt x="204" y="27"/>
                  </a:lnTo>
                  <a:lnTo>
                    <a:pt x="204" y="26"/>
                  </a:lnTo>
                  <a:lnTo>
                    <a:pt x="204" y="24"/>
                  </a:lnTo>
                  <a:lnTo>
                    <a:pt x="205" y="24"/>
                  </a:lnTo>
                  <a:lnTo>
                    <a:pt x="205" y="23"/>
                  </a:lnTo>
                  <a:lnTo>
                    <a:pt x="205" y="21"/>
                  </a:lnTo>
                  <a:lnTo>
                    <a:pt x="205" y="20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83" name="Freeform 100"/>
            <p:cNvSpPr>
              <a:spLocks/>
            </p:cNvSpPr>
            <p:nvPr/>
          </p:nvSpPr>
          <p:spPr bwMode="auto">
            <a:xfrm>
              <a:off x="2216" y="3733"/>
              <a:ext cx="260" cy="47"/>
            </a:xfrm>
            <a:custGeom>
              <a:avLst/>
              <a:gdLst>
                <a:gd name="T0" fmla="*/ 246 w 206"/>
                <a:gd name="T1" fmla="*/ 21 h 41"/>
                <a:gd name="T2" fmla="*/ 222 w 206"/>
                <a:gd name="T3" fmla="*/ 19 h 41"/>
                <a:gd name="T4" fmla="*/ 203 w 206"/>
                <a:gd name="T5" fmla="*/ 17 h 41"/>
                <a:gd name="T6" fmla="*/ 186 w 206"/>
                <a:gd name="T7" fmla="*/ 16 h 41"/>
                <a:gd name="T8" fmla="*/ 168 w 206"/>
                <a:gd name="T9" fmla="*/ 14 h 41"/>
                <a:gd name="T10" fmla="*/ 155 w 206"/>
                <a:gd name="T11" fmla="*/ 14 h 41"/>
                <a:gd name="T12" fmla="*/ 143 w 206"/>
                <a:gd name="T13" fmla="*/ 11 h 41"/>
                <a:gd name="T14" fmla="*/ 131 w 206"/>
                <a:gd name="T15" fmla="*/ 10 h 41"/>
                <a:gd name="T16" fmla="*/ 120 w 206"/>
                <a:gd name="T17" fmla="*/ 10 h 41"/>
                <a:gd name="T18" fmla="*/ 109 w 206"/>
                <a:gd name="T19" fmla="*/ 8 h 41"/>
                <a:gd name="T20" fmla="*/ 97 w 206"/>
                <a:gd name="T21" fmla="*/ 8 h 41"/>
                <a:gd name="T22" fmla="*/ 85 w 206"/>
                <a:gd name="T23" fmla="*/ 7 h 41"/>
                <a:gd name="T24" fmla="*/ 72 w 206"/>
                <a:gd name="T25" fmla="*/ 5 h 41"/>
                <a:gd name="T26" fmla="*/ 56 w 206"/>
                <a:gd name="T27" fmla="*/ 5 h 41"/>
                <a:gd name="T28" fmla="*/ 40 w 206"/>
                <a:gd name="T29" fmla="*/ 3 h 41"/>
                <a:gd name="T30" fmla="*/ 21 w 206"/>
                <a:gd name="T31" fmla="*/ 0 h 41"/>
                <a:gd name="T32" fmla="*/ 8 w 206"/>
                <a:gd name="T33" fmla="*/ 0 h 41"/>
                <a:gd name="T34" fmla="*/ 4 w 206"/>
                <a:gd name="T35" fmla="*/ 1 h 41"/>
                <a:gd name="T36" fmla="*/ 3 w 206"/>
                <a:gd name="T37" fmla="*/ 3 h 41"/>
                <a:gd name="T38" fmla="*/ 3 w 206"/>
                <a:gd name="T39" fmla="*/ 7 h 41"/>
                <a:gd name="T40" fmla="*/ 0 w 206"/>
                <a:gd name="T41" fmla="*/ 10 h 41"/>
                <a:gd name="T42" fmla="*/ 0 w 206"/>
                <a:gd name="T43" fmla="*/ 14 h 41"/>
                <a:gd name="T44" fmla="*/ 3 w 206"/>
                <a:gd name="T45" fmla="*/ 17 h 41"/>
                <a:gd name="T46" fmla="*/ 6 w 206"/>
                <a:gd name="T47" fmla="*/ 21 h 41"/>
                <a:gd name="T48" fmla="*/ 25 w 206"/>
                <a:gd name="T49" fmla="*/ 23 h 41"/>
                <a:gd name="T50" fmla="*/ 43 w 206"/>
                <a:gd name="T51" fmla="*/ 24 h 41"/>
                <a:gd name="T52" fmla="*/ 59 w 206"/>
                <a:gd name="T53" fmla="*/ 26 h 41"/>
                <a:gd name="T54" fmla="*/ 76 w 206"/>
                <a:gd name="T55" fmla="*/ 28 h 41"/>
                <a:gd name="T56" fmla="*/ 91 w 206"/>
                <a:gd name="T57" fmla="*/ 30 h 41"/>
                <a:gd name="T58" fmla="*/ 105 w 206"/>
                <a:gd name="T59" fmla="*/ 31 h 41"/>
                <a:gd name="T60" fmla="*/ 116 w 206"/>
                <a:gd name="T61" fmla="*/ 33 h 41"/>
                <a:gd name="T62" fmla="*/ 130 w 206"/>
                <a:gd name="T63" fmla="*/ 34 h 41"/>
                <a:gd name="T64" fmla="*/ 143 w 206"/>
                <a:gd name="T65" fmla="*/ 37 h 41"/>
                <a:gd name="T66" fmla="*/ 157 w 206"/>
                <a:gd name="T67" fmla="*/ 37 h 41"/>
                <a:gd name="T68" fmla="*/ 170 w 206"/>
                <a:gd name="T69" fmla="*/ 38 h 41"/>
                <a:gd name="T70" fmla="*/ 186 w 206"/>
                <a:gd name="T71" fmla="*/ 40 h 41"/>
                <a:gd name="T72" fmla="*/ 201 w 206"/>
                <a:gd name="T73" fmla="*/ 40 h 41"/>
                <a:gd name="T74" fmla="*/ 218 w 206"/>
                <a:gd name="T75" fmla="*/ 41 h 41"/>
                <a:gd name="T76" fmla="*/ 236 w 206"/>
                <a:gd name="T77" fmla="*/ 44 h 41"/>
                <a:gd name="T78" fmla="*/ 257 w 206"/>
                <a:gd name="T79" fmla="*/ 46 h 41"/>
                <a:gd name="T80" fmla="*/ 257 w 206"/>
                <a:gd name="T81" fmla="*/ 41 h 41"/>
                <a:gd name="T82" fmla="*/ 257 w 206"/>
                <a:gd name="T83" fmla="*/ 38 h 41"/>
                <a:gd name="T84" fmla="*/ 257 w 206"/>
                <a:gd name="T85" fmla="*/ 34 h 41"/>
                <a:gd name="T86" fmla="*/ 257 w 206"/>
                <a:gd name="T87" fmla="*/ 31 h 41"/>
                <a:gd name="T88" fmla="*/ 257 w 206"/>
                <a:gd name="T89" fmla="*/ 28 h 41"/>
                <a:gd name="T90" fmla="*/ 259 w 206"/>
                <a:gd name="T91" fmla="*/ 26 h 41"/>
                <a:gd name="T92" fmla="*/ 259 w 206"/>
                <a:gd name="T93" fmla="*/ 23 h 4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6"/>
                <a:gd name="T142" fmla="*/ 0 h 41"/>
                <a:gd name="T143" fmla="*/ 206 w 206"/>
                <a:gd name="T144" fmla="*/ 41 h 4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6" h="41">
                  <a:moveTo>
                    <a:pt x="205" y="20"/>
                  </a:moveTo>
                  <a:lnTo>
                    <a:pt x="195" y="18"/>
                  </a:lnTo>
                  <a:lnTo>
                    <a:pt x="185" y="18"/>
                  </a:lnTo>
                  <a:lnTo>
                    <a:pt x="176" y="17"/>
                  </a:lnTo>
                  <a:lnTo>
                    <a:pt x="168" y="15"/>
                  </a:lnTo>
                  <a:lnTo>
                    <a:pt x="161" y="15"/>
                  </a:lnTo>
                  <a:lnTo>
                    <a:pt x="153" y="14"/>
                  </a:lnTo>
                  <a:lnTo>
                    <a:pt x="147" y="14"/>
                  </a:lnTo>
                  <a:lnTo>
                    <a:pt x="139" y="14"/>
                  </a:lnTo>
                  <a:lnTo>
                    <a:pt x="133" y="12"/>
                  </a:lnTo>
                  <a:lnTo>
                    <a:pt x="129" y="12"/>
                  </a:lnTo>
                  <a:lnTo>
                    <a:pt x="123" y="12"/>
                  </a:lnTo>
                  <a:lnTo>
                    <a:pt x="118" y="10"/>
                  </a:lnTo>
                  <a:lnTo>
                    <a:pt x="113" y="10"/>
                  </a:lnTo>
                  <a:lnTo>
                    <a:pt x="109" y="10"/>
                  </a:lnTo>
                  <a:lnTo>
                    <a:pt x="104" y="9"/>
                  </a:lnTo>
                  <a:lnTo>
                    <a:pt x="100" y="9"/>
                  </a:lnTo>
                  <a:lnTo>
                    <a:pt x="95" y="9"/>
                  </a:lnTo>
                  <a:lnTo>
                    <a:pt x="90" y="9"/>
                  </a:lnTo>
                  <a:lnTo>
                    <a:pt x="86" y="7"/>
                  </a:lnTo>
                  <a:lnTo>
                    <a:pt x="81" y="7"/>
                  </a:lnTo>
                  <a:lnTo>
                    <a:pt x="77" y="7"/>
                  </a:lnTo>
                  <a:lnTo>
                    <a:pt x="72" y="6"/>
                  </a:lnTo>
                  <a:lnTo>
                    <a:pt x="67" y="6"/>
                  </a:lnTo>
                  <a:lnTo>
                    <a:pt x="61" y="6"/>
                  </a:lnTo>
                  <a:lnTo>
                    <a:pt x="57" y="4"/>
                  </a:lnTo>
                  <a:lnTo>
                    <a:pt x="51" y="4"/>
                  </a:lnTo>
                  <a:lnTo>
                    <a:pt x="44" y="4"/>
                  </a:lnTo>
                  <a:lnTo>
                    <a:pt x="38" y="3"/>
                  </a:lnTo>
                  <a:lnTo>
                    <a:pt x="32" y="3"/>
                  </a:lnTo>
                  <a:lnTo>
                    <a:pt x="25" y="1"/>
                  </a:lnTo>
                  <a:lnTo>
                    <a:pt x="17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4"/>
                  </a:lnTo>
                  <a:lnTo>
                    <a:pt x="2" y="6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5"/>
                  </a:lnTo>
                  <a:lnTo>
                    <a:pt x="3" y="17"/>
                  </a:lnTo>
                  <a:lnTo>
                    <a:pt x="5" y="18"/>
                  </a:lnTo>
                  <a:lnTo>
                    <a:pt x="12" y="18"/>
                  </a:lnTo>
                  <a:lnTo>
                    <a:pt x="20" y="20"/>
                  </a:lnTo>
                  <a:lnTo>
                    <a:pt x="28" y="21"/>
                  </a:lnTo>
                  <a:lnTo>
                    <a:pt x="34" y="21"/>
                  </a:lnTo>
                  <a:lnTo>
                    <a:pt x="41" y="23"/>
                  </a:lnTo>
                  <a:lnTo>
                    <a:pt x="47" y="23"/>
                  </a:lnTo>
                  <a:lnTo>
                    <a:pt x="54" y="24"/>
                  </a:lnTo>
                  <a:lnTo>
                    <a:pt x="60" y="24"/>
                  </a:lnTo>
                  <a:lnTo>
                    <a:pt x="66" y="26"/>
                  </a:lnTo>
                  <a:lnTo>
                    <a:pt x="72" y="26"/>
                  </a:lnTo>
                  <a:lnTo>
                    <a:pt x="77" y="27"/>
                  </a:lnTo>
                  <a:lnTo>
                    <a:pt x="83" y="27"/>
                  </a:lnTo>
                  <a:lnTo>
                    <a:pt x="87" y="29"/>
                  </a:lnTo>
                  <a:lnTo>
                    <a:pt x="92" y="29"/>
                  </a:lnTo>
                  <a:lnTo>
                    <a:pt x="98" y="29"/>
                  </a:lnTo>
                  <a:lnTo>
                    <a:pt x="103" y="30"/>
                  </a:lnTo>
                  <a:lnTo>
                    <a:pt x="109" y="30"/>
                  </a:lnTo>
                  <a:lnTo>
                    <a:pt x="113" y="32"/>
                  </a:lnTo>
                  <a:lnTo>
                    <a:pt x="118" y="32"/>
                  </a:lnTo>
                  <a:lnTo>
                    <a:pt x="124" y="32"/>
                  </a:lnTo>
                  <a:lnTo>
                    <a:pt x="129" y="33"/>
                  </a:lnTo>
                  <a:lnTo>
                    <a:pt x="135" y="33"/>
                  </a:lnTo>
                  <a:lnTo>
                    <a:pt x="141" y="33"/>
                  </a:lnTo>
                  <a:lnTo>
                    <a:pt x="147" y="35"/>
                  </a:lnTo>
                  <a:lnTo>
                    <a:pt x="153" y="35"/>
                  </a:lnTo>
                  <a:lnTo>
                    <a:pt x="159" y="35"/>
                  </a:lnTo>
                  <a:lnTo>
                    <a:pt x="165" y="36"/>
                  </a:lnTo>
                  <a:lnTo>
                    <a:pt x="173" y="36"/>
                  </a:lnTo>
                  <a:lnTo>
                    <a:pt x="179" y="38"/>
                  </a:lnTo>
                  <a:lnTo>
                    <a:pt x="187" y="38"/>
                  </a:lnTo>
                  <a:lnTo>
                    <a:pt x="196" y="40"/>
                  </a:lnTo>
                  <a:lnTo>
                    <a:pt x="204" y="40"/>
                  </a:lnTo>
                  <a:lnTo>
                    <a:pt x="204" y="38"/>
                  </a:lnTo>
                  <a:lnTo>
                    <a:pt x="204" y="36"/>
                  </a:lnTo>
                  <a:lnTo>
                    <a:pt x="204" y="35"/>
                  </a:lnTo>
                  <a:lnTo>
                    <a:pt x="204" y="33"/>
                  </a:lnTo>
                  <a:lnTo>
                    <a:pt x="204" y="32"/>
                  </a:lnTo>
                  <a:lnTo>
                    <a:pt x="204" y="30"/>
                  </a:lnTo>
                  <a:lnTo>
                    <a:pt x="204" y="29"/>
                  </a:lnTo>
                  <a:lnTo>
                    <a:pt x="204" y="27"/>
                  </a:lnTo>
                  <a:lnTo>
                    <a:pt x="204" y="26"/>
                  </a:lnTo>
                  <a:lnTo>
                    <a:pt x="204" y="24"/>
                  </a:lnTo>
                  <a:lnTo>
                    <a:pt x="205" y="24"/>
                  </a:lnTo>
                  <a:lnTo>
                    <a:pt x="205" y="23"/>
                  </a:lnTo>
                  <a:lnTo>
                    <a:pt x="205" y="21"/>
                  </a:lnTo>
                  <a:lnTo>
                    <a:pt x="205" y="2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84" name="Freeform 101"/>
            <p:cNvSpPr>
              <a:spLocks/>
            </p:cNvSpPr>
            <p:nvPr/>
          </p:nvSpPr>
          <p:spPr bwMode="auto">
            <a:xfrm>
              <a:off x="1845" y="3671"/>
              <a:ext cx="152" cy="44"/>
            </a:xfrm>
            <a:custGeom>
              <a:avLst/>
              <a:gdLst>
                <a:gd name="T0" fmla="*/ 149 w 120"/>
                <a:gd name="T1" fmla="*/ 29 h 40"/>
                <a:gd name="T2" fmla="*/ 146 w 120"/>
                <a:gd name="T3" fmla="*/ 26 h 40"/>
                <a:gd name="T4" fmla="*/ 139 w 120"/>
                <a:gd name="T5" fmla="*/ 25 h 40"/>
                <a:gd name="T6" fmla="*/ 130 w 120"/>
                <a:gd name="T7" fmla="*/ 23 h 40"/>
                <a:gd name="T8" fmla="*/ 120 w 120"/>
                <a:gd name="T9" fmla="*/ 22 h 40"/>
                <a:gd name="T10" fmla="*/ 109 w 120"/>
                <a:gd name="T11" fmla="*/ 20 h 40"/>
                <a:gd name="T12" fmla="*/ 98 w 120"/>
                <a:gd name="T13" fmla="*/ 16 h 40"/>
                <a:gd name="T14" fmla="*/ 85 w 120"/>
                <a:gd name="T15" fmla="*/ 14 h 40"/>
                <a:gd name="T16" fmla="*/ 72 w 120"/>
                <a:gd name="T17" fmla="*/ 11 h 40"/>
                <a:gd name="T18" fmla="*/ 58 w 120"/>
                <a:gd name="T19" fmla="*/ 10 h 40"/>
                <a:gd name="T20" fmla="*/ 47 w 120"/>
                <a:gd name="T21" fmla="*/ 7 h 40"/>
                <a:gd name="T22" fmla="*/ 37 w 120"/>
                <a:gd name="T23" fmla="*/ 4 h 40"/>
                <a:gd name="T24" fmla="*/ 25 w 120"/>
                <a:gd name="T25" fmla="*/ 3 h 40"/>
                <a:gd name="T26" fmla="*/ 18 w 120"/>
                <a:gd name="T27" fmla="*/ 1 h 40"/>
                <a:gd name="T28" fmla="*/ 11 w 120"/>
                <a:gd name="T29" fmla="*/ 1 h 40"/>
                <a:gd name="T30" fmla="*/ 8 w 120"/>
                <a:gd name="T31" fmla="*/ 0 h 40"/>
                <a:gd name="T32" fmla="*/ 6 w 120"/>
                <a:gd name="T33" fmla="*/ 1 h 40"/>
                <a:gd name="T34" fmla="*/ 4 w 120"/>
                <a:gd name="T35" fmla="*/ 3 h 40"/>
                <a:gd name="T36" fmla="*/ 3 w 120"/>
                <a:gd name="T37" fmla="*/ 4 h 40"/>
                <a:gd name="T38" fmla="*/ 0 w 120"/>
                <a:gd name="T39" fmla="*/ 8 h 40"/>
                <a:gd name="T40" fmla="*/ 0 w 120"/>
                <a:gd name="T41" fmla="*/ 11 h 40"/>
                <a:gd name="T42" fmla="*/ 3 w 120"/>
                <a:gd name="T43" fmla="*/ 13 h 40"/>
                <a:gd name="T44" fmla="*/ 4 w 120"/>
                <a:gd name="T45" fmla="*/ 14 h 40"/>
                <a:gd name="T46" fmla="*/ 6 w 120"/>
                <a:gd name="T47" fmla="*/ 16 h 40"/>
                <a:gd name="T48" fmla="*/ 10 w 120"/>
                <a:gd name="T49" fmla="*/ 16 h 40"/>
                <a:gd name="T50" fmla="*/ 15 w 120"/>
                <a:gd name="T51" fmla="*/ 18 h 40"/>
                <a:gd name="T52" fmla="*/ 23 w 120"/>
                <a:gd name="T53" fmla="*/ 20 h 40"/>
                <a:gd name="T54" fmla="*/ 33 w 120"/>
                <a:gd name="T55" fmla="*/ 22 h 40"/>
                <a:gd name="T56" fmla="*/ 43 w 120"/>
                <a:gd name="T57" fmla="*/ 23 h 40"/>
                <a:gd name="T58" fmla="*/ 54 w 120"/>
                <a:gd name="T59" fmla="*/ 25 h 40"/>
                <a:gd name="T60" fmla="*/ 66 w 120"/>
                <a:gd name="T61" fmla="*/ 29 h 40"/>
                <a:gd name="T62" fmla="*/ 77 w 120"/>
                <a:gd name="T63" fmla="*/ 30 h 40"/>
                <a:gd name="T64" fmla="*/ 89 w 120"/>
                <a:gd name="T65" fmla="*/ 33 h 40"/>
                <a:gd name="T66" fmla="*/ 101 w 120"/>
                <a:gd name="T67" fmla="*/ 35 h 40"/>
                <a:gd name="T68" fmla="*/ 113 w 120"/>
                <a:gd name="T69" fmla="*/ 36 h 40"/>
                <a:gd name="T70" fmla="*/ 122 w 120"/>
                <a:gd name="T71" fmla="*/ 39 h 40"/>
                <a:gd name="T72" fmla="*/ 130 w 120"/>
                <a:gd name="T73" fmla="*/ 40 h 40"/>
                <a:gd name="T74" fmla="*/ 138 w 120"/>
                <a:gd name="T75" fmla="*/ 42 h 40"/>
                <a:gd name="T76" fmla="*/ 143 w 120"/>
                <a:gd name="T77" fmla="*/ 43 h 40"/>
                <a:gd name="T78" fmla="*/ 147 w 120"/>
                <a:gd name="T79" fmla="*/ 43 h 40"/>
                <a:gd name="T80" fmla="*/ 146 w 120"/>
                <a:gd name="T81" fmla="*/ 40 h 40"/>
                <a:gd name="T82" fmla="*/ 143 w 120"/>
                <a:gd name="T83" fmla="*/ 42 h 40"/>
                <a:gd name="T84" fmla="*/ 146 w 120"/>
                <a:gd name="T85" fmla="*/ 40 h 40"/>
                <a:gd name="T86" fmla="*/ 147 w 120"/>
                <a:gd name="T87" fmla="*/ 39 h 40"/>
                <a:gd name="T88" fmla="*/ 151 w 120"/>
                <a:gd name="T89" fmla="*/ 29 h 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0"/>
                <a:gd name="T136" fmla="*/ 0 h 40"/>
                <a:gd name="T137" fmla="*/ 120 w 120"/>
                <a:gd name="T138" fmla="*/ 40 h 4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0" h="40">
                  <a:moveTo>
                    <a:pt x="119" y="26"/>
                  </a:moveTo>
                  <a:lnTo>
                    <a:pt x="118" y="26"/>
                  </a:lnTo>
                  <a:lnTo>
                    <a:pt x="116" y="24"/>
                  </a:lnTo>
                  <a:lnTo>
                    <a:pt x="115" y="24"/>
                  </a:lnTo>
                  <a:lnTo>
                    <a:pt x="112" y="24"/>
                  </a:lnTo>
                  <a:lnTo>
                    <a:pt x="110" y="23"/>
                  </a:lnTo>
                  <a:lnTo>
                    <a:pt x="107" y="23"/>
                  </a:lnTo>
                  <a:lnTo>
                    <a:pt x="103" y="21"/>
                  </a:lnTo>
                  <a:lnTo>
                    <a:pt x="100" y="21"/>
                  </a:lnTo>
                  <a:lnTo>
                    <a:pt x="95" y="20"/>
                  </a:lnTo>
                  <a:lnTo>
                    <a:pt x="90" y="18"/>
                  </a:lnTo>
                  <a:lnTo>
                    <a:pt x="86" y="18"/>
                  </a:lnTo>
                  <a:lnTo>
                    <a:pt x="81" y="16"/>
                  </a:lnTo>
                  <a:lnTo>
                    <a:pt x="77" y="15"/>
                  </a:lnTo>
                  <a:lnTo>
                    <a:pt x="72" y="13"/>
                  </a:lnTo>
                  <a:lnTo>
                    <a:pt x="67" y="13"/>
                  </a:lnTo>
                  <a:lnTo>
                    <a:pt x="61" y="12"/>
                  </a:lnTo>
                  <a:lnTo>
                    <a:pt x="57" y="10"/>
                  </a:lnTo>
                  <a:lnTo>
                    <a:pt x="52" y="9"/>
                  </a:lnTo>
                  <a:lnTo>
                    <a:pt x="46" y="9"/>
                  </a:lnTo>
                  <a:lnTo>
                    <a:pt x="41" y="7"/>
                  </a:lnTo>
                  <a:lnTo>
                    <a:pt x="37" y="6"/>
                  </a:lnTo>
                  <a:lnTo>
                    <a:pt x="32" y="6"/>
                  </a:lnTo>
                  <a:lnTo>
                    <a:pt x="29" y="4"/>
                  </a:lnTo>
                  <a:lnTo>
                    <a:pt x="24" y="4"/>
                  </a:lnTo>
                  <a:lnTo>
                    <a:pt x="20" y="3"/>
                  </a:lnTo>
                  <a:lnTo>
                    <a:pt x="17" y="3"/>
                  </a:lnTo>
                  <a:lnTo>
                    <a:pt x="14" y="1"/>
                  </a:lnTo>
                  <a:lnTo>
                    <a:pt x="11" y="1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3" y="1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5" y="13"/>
                  </a:lnTo>
                  <a:lnTo>
                    <a:pt x="5" y="15"/>
                  </a:lnTo>
                  <a:lnTo>
                    <a:pt x="6" y="15"/>
                  </a:lnTo>
                  <a:lnTo>
                    <a:pt x="8" y="15"/>
                  </a:lnTo>
                  <a:lnTo>
                    <a:pt x="11" y="16"/>
                  </a:lnTo>
                  <a:lnTo>
                    <a:pt x="12" y="16"/>
                  </a:lnTo>
                  <a:lnTo>
                    <a:pt x="15" y="16"/>
                  </a:lnTo>
                  <a:lnTo>
                    <a:pt x="18" y="18"/>
                  </a:lnTo>
                  <a:lnTo>
                    <a:pt x="23" y="18"/>
                  </a:lnTo>
                  <a:lnTo>
                    <a:pt x="26" y="20"/>
                  </a:lnTo>
                  <a:lnTo>
                    <a:pt x="31" y="21"/>
                  </a:lnTo>
                  <a:lnTo>
                    <a:pt x="34" y="21"/>
                  </a:lnTo>
                  <a:lnTo>
                    <a:pt x="38" y="23"/>
                  </a:lnTo>
                  <a:lnTo>
                    <a:pt x="43" y="23"/>
                  </a:lnTo>
                  <a:lnTo>
                    <a:pt x="47" y="24"/>
                  </a:lnTo>
                  <a:lnTo>
                    <a:pt x="52" y="26"/>
                  </a:lnTo>
                  <a:lnTo>
                    <a:pt x="57" y="27"/>
                  </a:lnTo>
                  <a:lnTo>
                    <a:pt x="61" y="27"/>
                  </a:lnTo>
                  <a:lnTo>
                    <a:pt x="66" y="29"/>
                  </a:lnTo>
                  <a:lnTo>
                    <a:pt x="70" y="30"/>
                  </a:lnTo>
                  <a:lnTo>
                    <a:pt x="75" y="30"/>
                  </a:lnTo>
                  <a:lnTo>
                    <a:pt x="80" y="32"/>
                  </a:lnTo>
                  <a:lnTo>
                    <a:pt x="84" y="32"/>
                  </a:lnTo>
                  <a:lnTo>
                    <a:pt x="89" y="33"/>
                  </a:lnTo>
                  <a:lnTo>
                    <a:pt x="92" y="35"/>
                  </a:lnTo>
                  <a:lnTo>
                    <a:pt x="96" y="35"/>
                  </a:lnTo>
                  <a:lnTo>
                    <a:pt x="100" y="36"/>
                  </a:lnTo>
                  <a:lnTo>
                    <a:pt x="103" y="36"/>
                  </a:lnTo>
                  <a:lnTo>
                    <a:pt x="106" y="38"/>
                  </a:lnTo>
                  <a:lnTo>
                    <a:pt x="109" y="38"/>
                  </a:lnTo>
                  <a:lnTo>
                    <a:pt x="112" y="38"/>
                  </a:lnTo>
                  <a:lnTo>
                    <a:pt x="113" y="39"/>
                  </a:lnTo>
                  <a:lnTo>
                    <a:pt x="115" y="39"/>
                  </a:lnTo>
                  <a:lnTo>
                    <a:pt x="116" y="39"/>
                  </a:lnTo>
                  <a:lnTo>
                    <a:pt x="115" y="38"/>
                  </a:lnTo>
                  <a:lnTo>
                    <a:pt x="115" y="36"/>
                  </a:lnTo>
                  <a:lnTo>
                    <a:pt x="113" y="36"/>
                  </a:lnTo>
                  <a:lnTo>
                    <a:pt x="113" y="38"/>
                  </a:lnTo>
                  <a:lnTo>
                    <a:pt x="115" y="38"/>
                  </a:lnTo>
                  <a:lnTo>
                    <a:pt x="115" y="36"/>
                  </a:lnTo>
                  <a:lnTo>
                    <a:pt x="115" y="35"/>
                  </a:lnTo>
                  <a:lnTo>
                    <a:pt x="116" y="35"/>
                  </a:lnTo>
                  <a:lnTo>
                    <a:pt x="118" y="27"/>
                  </a:lnTo>
                  <a:lnTo>
                    <a:pt x="119" y="2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85" name="Freeform 102"/>
            <p:cNvSpPr>
              <a:spLocks/>
            </p:cNvSpPr>
            <p:nvPr/>
          </p:nvSpPr>
          <p:spPr bwMode="auto">
            <a:xfrm>
              <a:off x="1845" y="3671"/>
              <a:ext cx="152" cy="44"/>
            </a:xfrm>
            <a:custGeom>
              <a:avLst/>
              <a:gdLst>
                <a:gd name="T0" fmla="*/ 149 w 120"/>
                <a:gd name="T1" fmla="*/ 29 h 40"/>
                <a:gd name="T2" fmla="*/ 146 w 120"/>
                <a:gd name="T3" fmla="*/ 26 h 40"/>
                <a:gd name="T4" fmla="*/ 139 w 120"/>
                <a:gd name="T5" fmla="*/ 25 h 40"/>
                <a:gd name="T6" fmla="*/ 130 w 120"/>
                <a:gd name="T7" fmla="*/ 23 h 40"/>
                <a:gd name="T8" fmla="*/ 120 w 120"/>
                <a:gd name="T9" fmla="*/ 22 h 40"/>
                <a:gd name="T10" fmla="*/ 109 w 120"/>
                <a:gd name="T11" fmla="*/ 20 h 40"/>
                <a:gd name="T12" fmla="*/ 98 w 120"/>
                <a:gd name="T13" fmla="*/ 16 h 40"/>
                <a:gd name="T14" fmla="*/ 85 w 120"/>
                <a:gd name="T15" fmla="*/ 14 h 40"/>
                <a:gd name="T16" fmla="*/ 72 w 120"/>
                <a:gd name="T17" fmla="*/ 11 h 40"/>
                <a:gd name="T18" fmla="*/ 58 w 120"/>
                <a:gd name="T19" fmla="*/ 10 h 40"/>
                <a:gd name="T20" fmla="*/ 47 w 120"/>
                <a:gd name="T21" fmla="*/ 7 h 40"/>
                <a:gd name="T22" fmla="*/ 37 w 120"/>
                <a:gd name="T23" fmla="*/ 4 h 40"/>
                <a:gd name="T24" fmla="*/ 25 w 120"/>
                <a:gd name="T25" fmla="*/ 3 h 40"/>
                <a:gd name="T26" fmla="*/ 18 w 120"/>
                <a:gd name="T27" fmla="*/ 1 h 40"/>
                <a:gd name="T28" fmla="*/ 11 w 120"/>
                <a:gd name="T29" fmla="*/ 1 h 40"/>
                <a:gd name="T30" fmla="*/ 8 w 120"/>
                <a:gd name="T31" fmla="*/ 0 h 40"/>
                <a:gd name="T32" fmla="*/ 6 w 120"/>
                <a:gd name="T33" fmla="*/ 1 h 40"/>
                <a:gd name="T34" fmla="*/ 4 w 120"/>
                <a:gd name="T35" fmla="*/ 3 h 40"/>
                <a:gd name="T36" fmla="*/ 3 w 120"/>
                <a:gd name="T37" fmla="*/ 4 h 40"/>
                <a:gd name="T38" fmla="*/ 0 w 120"/>
                <a:gd name="T39" fmla="*/ 8 h 40"/>
                <a:gd name="T40" fmla="*/ 0 w 120"/>
                <a:gd name="T41" fmla="*/ 11 h 40"/>
                <a:gd name="T42" fmla="*/ 3 w 120"/>
                <a:gd name="T43" fmla="*/ 13 h 40"/>
                <a:gd name="T44" fmla="*/ 4 w 120"/>
                <a:gd name="T45" fmla="*/ 14 h 40"/>
                <a:gd name="T46" fmla="*/ 6 w 120"/>
                <a:gd name="T47" fmla="*/ 16 h 40"/>
                <a:gd name="T48" fmla="*/ 10 w 120"/>
                <a:gd name="T49" fmla="*/ 16 h 40"/>
                <a:gd name="T50" fmla="*/ 15 w 120"/>
                <a:gd name="T51" fmla="*/ 18 h 40"/>
                <a:gd name="T52" fmla="*/ 23 w 120"/>
                <a:gd name="T53" fmla="*/ 20 h 40"/>
                <a:gd name="T54" fmla="*/ 33 w 120"/>
                <a:gd name="T55" fmla="*/ 22 h 40"/>
                <a:gd name="T56" fmla="*/ 43 w 120"/>
                <a:gd name="T57" fmla="*/ 23 h 40"/>
                <a:gd name="T58" fmla="*/ 54 w 120"/>
                <a:gd name="T59" fmla="*/ 25 h 40"/>
                <a:gd name="T60" fmla="*/ 66 w 120"/>
                <a:gd name="T61" fmla="*/ 29 h 40"/>
                <a:gd name="T62" fmla="*/ 77 w 120"/>
                <a:gd name="T63" fmla="*/ 30 h 40"/>
                <a:gd name="T64" fmla="*/ 89 w 120"/>
                <a:gd name="T65" fmla="*/ 33 h 40"/>
                <a:gd name="T66" fmla="*/ 101 w 120"/>
                <a:gd name="T67" fmla="*/ 35 h 40"/>
                <a:gd name="T68" fmla="*/ 113 w 120"/>
                <a:gd name="T69" fmla="*/ 36 h 40"/>
                <a:gd name="T70" fmla="*/ 122 w 120"/>
                <a:gd name="T71" fmla="*/ 39 h 40"/>
                <a:gd name="T72" fmla="*/ 130 w 120"/>
                <a:gd name="T73" fmla="*/ 40 h 40"/>
                <a:gd name="T74" fmla="*/ 138 w 120"/>
                <a:gd name="T75" fmla="*/ 42 h 40"/>
                <a:gd name="T76" fmla="*/ 143 w 120"/>
                <a:gd name="T77" fmla="*/ 43 h 40"/>
                <a:gd name="T78" fmla="*/ 147 w 120"/>
                <a:gd name="T79" fmla="*/ 43 h 40"/>
                <a:gd name="T80" fmla="*/ 146 w 120"/>
                <a:gd name="T81" fmla="*/ 40 h 40"/>
                <a:gd name="T82" fmla="*/ 143 w 120"/>
                <a:gd name="T83" fmla="*/ 42 h 40"/>
                <a:gd name="T84" fmla="*/ 146 w 120"/>
                <a:gd name="T85" fmla="*/ 40 h 40"/>
                <a:gd name="T86" fmla="*/ 147 w 120"/>
                <a:gd name="T87" fmla="*/ 39 h 4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0"/>
                <a:gd name="T133" fmla="*/ 0 h 40"/>
                <a:gd name="T134" fmla="*/ 120 w 120"/>
                <a:gd name="T135" fmla="*/ 40 h 4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0" h="40">
                  <a:moveTo>
                    <a:pt x="119" y="26"/>
                  </a:moveTo>
                  <a:lnTo>
                    <a:pt x="118" y="26"/>
                  </a:lnTo>
                  <a:lnTo>
                    <a:pt x="116" y="24"/>
                  </a:lnTo>
                  <a:lnTo>
                    <a:pt x="115" y="24"/>
                  </a:lnTo>
                  <a:lnTo>
                    <a:pt x="112" y="24"/>
                  </a:lnTo>
                  <a:lnTo>
                    <a:pt x="110" y="23"/>
                  </a:lnTo>
                  <a:lnTo>
                    <a:pt x="107" y="23"/>
                  </a:lnTo>
                  <a:lnTo>
                    <a:pt x="103" y="21"/>
                  </a:lnTo>
                  <a:lnTo>
                    <a:pt x="100" y="21"/>
                  </a:lnTo>
                  <a:lnTo>
                    <a:pt x="95" y="20"/>
                  </a:lnTo>
                  <a:lnTo>
                    <a:pt x="90" y="18"/>
                  </a:lnTo>
                  <a:lnTo>
                    <a:pt x="86" y="18"/>
                  </a:lnTo>
                  <a:lnTo>
                    <a:pt x="81" y="16"/>
                  </a:lnTo>
                  <a:lnTo>
                    <a:pt x="77" y="15"/>
                  </a:lnTo>
                  <a:lnTo>
                    <a:pt x="72" y="13"/>
                  </a:lnTo>
                  <a:lnTo>
                    <a:pt x="67" y="13"/>
                  </a:lnTo>
                  <a:lnTo>
                    <a:pt x="61" y="12"/>
                  </a:lnTo>
                  <a:lnTo>
                    <a:pt x="57" y="10"/>
                  </a:lnTo>
                  <a:lnTo>
                    <a:pt x="52" y="9"/>
                  </a:lnTo>
                  <a:lnTo>
                    <a:pt x="46" y="9"/>
                  </a:lnTo>
                  <a:lnTo>
                    <a:pt x="41" y="7"/>
                  </a:lnTo>
                  <a:lnTo>
                    <a:pt x="37" y="6"/>
                  </a:lnTo>
                  <a:lnTo>
                    <a:pt x="32" y="6"/>
                  </a:lnTo>
                  <a:lnTo>
                    <a:pt x="29" y="4"/>
                  </a:lnTo>
                  <a:lnTo>
                    <a:pt x="24" y="4"/>
                  </a:lnTo>
                  <a:lnTo>
                    <a:pt x="20" y="3"/>
                  </a:lnTo>
                  <a:lnTo>
                    <a:pt x="17" y="3"/>
                  </a:lnTo>
                  <a:lnTo>
                    <a:pt x="14" y="1"/>
                  </a:lnTo>
                  <a:lnTo>
                    <a:pt x="11" y="1"/>
                  </a:lnTo>
                  <a:lnTo>
                    <a:pt x="9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3" y="1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5" y="13"/>
                  </a:lnTo>
                  <a:lnTo>
                    <a:pt x="5" y="15"/>
                  </a:lnTo>
                  <a:lnTo>
                    <a:pt x="6" y="15"/>
                  </a:lnTo>
                  <a:lnTo>
                    <a:pt x="8" y="15"/>
                  </a:lnTo>
                  <a:lnTo>
                    <a:pt x="11" y="16"/>
                  </a:lnTo>
                  <a:lnTo>
                    <a:pt x="12" y="16"/>
                  </a:lnTo>
                  <a:lnTo>
                    <a:pt x="15" y="16"/>
                  </a:lnTo>
                  <a:lnTo>
                    <a:pt x="18" y="18"/>
                  </a:lnTo>
                  <a:lnTo>
                    <a:pt x="23" y="18"/>
                  </a:lnTo>
                  <a:lnTo>
                    <a:pt x="26" y="20"/>
                  </a:lnTo>
                  <a:lnTo>
                    <a:pt x="31" y="21"/>
                  </a:lnTo>
                  <a:lnTo>
                    <a:pt x="34" y="21"/>
                  </a:lnTo>
                  <a:lnTo>
                    <a:pt x="38" y="23"/>
                  </a:lnTo>
                  <a:lnTo>
                    <a:pt x="43" y="23"/>
                  </a:lnTo>
                  <a:lnTo>
                    <a:pt x="47" y="24"/>
                  </a:lnTo>
                  <a:lnTo>
                    <a:pt x="52" y="26"/>
                  </a:lnTo>
                  <a:lnTo>
                    <a:pt x="57" y="27"/>
                  </a:lnTo>
                  <a:lnTo>
                    <a:pt x="61" y="27"/>
                  </a:lnTo>
                  <a:lnTo>
                    <a:pt x="66" y="29"/>
                  </a:lnTo>
                  <a:lnTo>
                    <a:pt x="70" y="30"/>
                  </a:lnTo>
                  <a:lnTo>
                    <a:pt x="75" y="30"/>
                  </a:lnTo>
                  <a:lnTo>
                    <a:pt x="80" y="32"/>
                  </a:lnTo>
                  <a:lnTo>
                    <a:pt x="84" y="32"/>
                  </a:lnTo>
                  <a:lnTo>
                    <a:pt x="89" y="33"/>
                  </a:lnTo>
                  <a:lnTo>
                    <a:pt x="92" y="35"/>
                  </a:lnTo>
                  <a:lnTo>
                    <a:pt x="96" y="35"/>
                  </a:lnTo>
                  <a:lnTo>
                    <a:pt x="100" y="36"/>
                  </a:lnTo>
                  <a:lnTo>
                    <a:pt x="103" y="36"/>
                  </a:lnTo>
                  <a:lnTo>
                    <a:pt x="106" y="38"/>
                  </a:lnTo>
                  <a:lnTo>
                    <a:pt x="109" y="38"/>
                  </a:lnTo>
                  <a:lnTo>
                    <a:pt x="112" y="38"/>
                  </a:lnTo>
                  <a:lnTo>
                    <a:pt x="113" y="39"/>
                  </a:lnTo>
                  <a:lnTo>
                    <a:pt x="115" y="39"/>
                  </a:lnTo>
                  <a:lnTo>
                    <a:pt x="116" y="39"/>
                  </a:lnTo>
                  <a:lnTo>
                    <a:pt x="115" y="38"/>
                  </a:lnTo>
                  <a:lnTo>
                    <a:pt x="115" y="36"/>
                  </a:lnTo>
                  <a:lnTo>
                    <a:pt x="113" y="36"/>
                  </a:lnTo>
                  <a:lnTo>
                    <a:pt x="113" y="38"/>
                  </a:lnTo>
                  <a:lnTo>
                    <a:pt x="115" y="38"/>
                  </a:lnTo>
                  <a:lnTo>
                    <a:pt x="115" y="36"/>
                  </a:lnTo>
                  <a:lnTo>
                    <a:pt x="115" y="35"/>
                  </a:lnTo>
                  <a:lnTo>
                    <a:pt x="116" y="35"/>
                  </a:lnTo>
                  <a:lnTo>
                    <a:pt x="118" y="27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86" name="Freeform 103"/>
            <p:cNvSpPr>
              <a:spLocks/>
            </p:cNvSpPr>
            <p:nvPr/>
          </p:nvSpPr>
          <p:spPr bwMode="auto">
            <a:xfrm>
              <a:off x="2230" y="3675"/>
              <a:ext cx="125" cy="61"/>
            </a:xfrm>
            <a:custGeom>
              <a:avLst/>
              <a:gdLst>
                <a:gd name="T0" fmla="*/ 98 w 99"/>
                <a:gd name="T1" fmla="*/ 0 h 53"/>
                <a:gd name="T2" fmla="*/ 71 w 99"/>
                <a:gd name="T3" fmla="*/ 0 h 53"/>
                <a:gd name="T4" fmla="*/ 69 w 99"/>
                <a:gd name="T5" fmla="*/ 2 h 53"/>
                <a:gd name="T6" fmla="*/ 63 w 99"/>
                <a:gd name="T7" fmla="*/ 6 h 53"/>
                <a:gd name="T8" fmla="*/ 54 w 99"/>
                <a:gd name="T9" fmla="*/ 14 h 53"/>
                <a:gd name="T10" fmla="*/ 42 w 99"/>
                <a:gd name="T11" fmla="*/ 22 h 53"/>
                <a:gd name="T12" fmla="*/ 18 w 99"/>
                <a:gd name="T13" fmla="*/ 40 h 53"/>
                <a:gd name="T14" fmla="*/ 8 w 99"/>
                <a:gd name="T15" fmla="*/ 49 h 53"/>
                <a:gd name="T16" fmla="*/ 0 w 99"/>
                <a:gd name="T17" fmla="*/ 59 h 53"/>
                <a:gd name="T18" fmla="*/ 30 w 99"/>
                <a:gd name="T19" fmla="*/ 60 h 53"/>
                <a:gd name="T20" fmla="*/ 38 w 99"/>
                <a:gd name="T21" fmla="*/ 52 h 53"/>
                <a:gd name="T22" fmla="*/ 81 w 99"/>
                <a:gd name="T23" fmla="*/ 18 h 53"/>
                <a:gd name="T24" fmla="*/ 112 w 99"/>
                <a:gd name="T25" fmla="*/ 18 h 53"/>
                <a:gd name="T26" fmla="*/ 114 w 99"/>
                <a:gd name="T27" fmla="*/ 10 h 53"/>
                <a:gd name="T28" fmla="*/ 116 w 99"/>
                <a:gd name="T29" fmla="*/ 6 h 53"/>
                <a:gd name="T30" fmla="*/ 117 w 99"/>
                <a:gd name="T31" fmla="*/ 2 h 53"/>
                <a:gd name="T32" fmla="*/ 120 w 99"/>
                <a:gd name="T33" fmla="*/ 0 h 53"/>
                <a:gd name="T34" fmla="*/ 124 w 99"/>
                <a:gd name="T35" fmla="*/ 0 h 53"/>
                <a:gd name="T36" fmla="*/ 120 w 99"/>
                <a:gd name="T37" fmla="*/ 0 h 53"/>
                <a:gd name="T38" fmla="*/ 98 w 99"/>
                <a:gd name="T39" fmla="*/ 0 h 5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99"/>
                <a:gd name="T61" fmla="*/ 0 h 53"/>
                <a:gd name="T62" fmla="*/ 99 w 99"/>
                <a:gd name="T63" fmla="*/ 53 h 5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99" h="53">
                  <a:moveTo>
                    <a:pt x="78" y="0"/>
                  </a:moveTo>
                  <a:lnTo>
                    <a:pt x="56" y="0"/>
                  </a:lnTo>
                  <a:lnTo>
                    <a:pt x="55" y="2"/>
                  </a:lnTo>
                  <a:lnTo>
                    <a:pt x="50" y="5"/>
                  </a:lnTo>
                  <a:lnTo>
                    <a:pt x="43" y="12"/>
                  </a:lnTo>
                  <a:lnTo>
                    <a:pt x="33" y="19"/>
                  </a:lnTo>
                  <a:lnTo>
                    <a:pt x="14" y="35"/>
                  </a:lnTo>
                  <a:lnTo>
                    <a:pt x="6" y="43"/>
                  </a:lnTo>
                  <a:lnTo>
                    <a:pt x="0" y="51"/>
                  </a:lnTo>
                  <a:lnTo>
                    <a:pt x="24" y="52"/>
                  </a:lnTo>
                  <a:lnTo>
                    <a:pt x="30" y="45"/>
                  </a:lnTo>
                  <a:lnTo>
                    <a:pt x="64" y="16"/>
                  </a:lnTo>
                  <a:lnTo>
                    <a:pt x="89" y="16"/>
                  </a:lnTo>
                  <a:lnTo>
                    <a:pt x="90" y="9"/>
                  </a:lnTo>
                  <a:lnTo>
                    <a:pt x="92" y="5"/>
                  </a:lnTo>
                  <a:lnTo>
                    <a:pt x="93" y="2"/>
                  </a:lnTo>
                  <a:lnTo>
                    <a:pt x="95" y="0"/>
                  </a:lnTo>
                  <a:lnTo>
                    <a:pt x="98" y="0"/>
                  </a:lnTo>
                  <a:lnTo>
                    <a:pt x="95" y="0"/>
                  </a:lnTo>
                  <a:lnTo>
                    <a:pt x="78" y="0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87" name="Freeform 104"/>
            <p:cNvSpPr>
              <a:spLocks/>
            </p:cNvSpPr>
            <p:nvPr/>
          </p:nvSpPr>
          <p:spPr bwMode="auto">
            <a:xfrm>
              <a:off x="2230" y="3675"/>
              <a:ext cx="125" cy="61"/>
            </a:xfrm>
            <a:custGeom>
              <a:avLst/>
              <a:gdLst>
                <a:gd name="T0" fmla="*/ 98 w 99"/>
                <a:gd name="T1" fmla="*/ 0 h 53"/>
                <a:gd name="T2" fmla="*/ 71 w 99"/>
                <a:gd name="T3" fmla="*/ 0 h 53"/>
                <a:gd name="T4" fmla="*/ 69 w 99"/>
                <a:gd name="T5" fmla="*/ 2 h 53"/>
                <a:gd name="T6" fmla="*/ 63 w 99"/>
                <a:gd name="T7" fmla="*/ 6 h 53"/>
                <a:gd name="T8" fmla="*/ 54 w 99"/>
                <a:gd name="T9" fmla="*/ 14 h 53"/>
                <a:gd name="T10" fmla="*/ 42 w 99"/>
                <a:gd name="T11" fmla="*/ 22 h 53"/>
                <a:gd name="T12" fmla="*/ 18 w 99"/>
                <a:gd name="T13" fmla="*/ 40 h 53"/>
                <a:gd name="T14" fmla="*/ 8 w 99"/>
                <a:gd name="T15" fmla="*/ 49 h 53"/>
                <a:gd name="T16" fmla="*/ 0 w 99"/>
                <a:gd name="T17" fmla="*/ 59 h 53"/>
                <a:gd name="T18" fmla="*/ 30 w 99"/>
                <a:gd name="T19" fmla="*/ 60 h 53"/>
                <a:gd name="T20" fmla="*/ 38 w 99"/>
                <a:gd name="T21" fmla="*/ 52 h 53"/>
                <a:gd name="T22" fmla="*/ 81 w 99"/>
                <a:gd name="T23" fmla="*/ 18 h 53"/>
                <a:gd name="T24" fmla="*/ 112 w 99"/>
                <a:gd name="T25" fmla="*/ 18 h 53"/>
                <a:gd name="T26" fmla="*/ 114 w 99"/>
                <a:gd name="T27" fmla="*/ 10 h 53"/>
                <a:gd name="T28" fmla="*/ 116 w 99"/>
                <a:gd name="T29" fmla="*/ 6 h 53"/>
                <a:gd name="T30" fmla="*/ 117 w 99"/>
                <a:gd name="T31" fmla="*/ 2 h 53"/>
                <a:gd name="T32" fmla="*/ 120 w 99"/>
                <a:gd name="T33" fmla="*/ 0 h 53"/>
                <a:gd name="T34" fmla="*/ 124 w 99"/>
                <a:gd name="T35" fmla="*/ 0 h 53"/>
                <a:gd name="T36" fmla="*/ 120 w 99"/>
                <a:gd name="T37" fmla="*/ 0 h 53"/>
                <a:gd name="T38" fmla="*/ 98 w 99"/>
                <a:gd name="T39" fmla="*/ 0 h 5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99"/>
                <a:gd name="T61" fmla="*/ 0 h 53"/>
                <a:gd name="T62" fmla="*/ 99 w 99"/>
                <a:gd name="T63" fmla="*/ 53 h 5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99" h="53">
                  <a:moveTo>
                    <a:pt x="78" y="0"/>
                  </a:moveTo>
                  <a:lnTo>
                    <a:pt x="56" y="0"/>
                  </a:lnTo>
                  <a:lnTo>
                    <a:pt x="55" y="2"/>
                  </a:lnTo>
                  <a:lnTo>
                    <a:pt x="50" y="5"/>
                  </a:lnTo>
                  <a:lnTo>
                    <a:pt x="43" y="12"/>
                  </a:lnTo>
                  <a:lnTo>
                    <a:pt x="33" y="19"/>
                  </a:lnTo>
                  <a:lnTo>
                    <a:pt x="14" y="35"/>
                  </a:lnTo>
                  <a:lnTo>
                    <a:pt x="6" y="43"/>
                  </a:lnTo>
                  <a:lnTo>
                    <a:pt x="0" y="51"/>
                  </a:lnTo>
                  <a:lnTo>
                    <a:pt x="24" y="52"/>
                  </a:lnTo>
                  <a:lnTo>
                    <a:pt x="30" y="45"/>
                  </a:lnTo>
                  <a:lnTo>
                    <a:pt x="64" y="16"/>
                  </a:lnTo>
                  <a:lnTo>
                    <a:pt x="89" y="16"/>
                  </a:lnTo>
                  <a:lnTo>
                    <a:pt x="90" y="9"/>
                  </a:lnTo>
                  <a:lnTo>
                    <a:pt x="92" y="5"/>
                  </a:lnTo>
                  <a:lnTo>
                    <a:pt x="93" y="2"/>
                  </a:lnTo>
                  <a:lnTo>
                    <a:pt x="95" y="0"/>
                  </a:lnTo>
                  <a:lnTo>
                    <a:pt x="98" y="0"/>
                  </a:lnTo>
                  <a:lnTo>
                    <a:pt x="95" y="0"/>
                  </a:lnTo>
                  <a:lnTo>
                    <a:pt x="78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88" name="Freeform 105"/>
            <p:cNvSpPr>
              <a:spLocks/>
            </p:cNvSpPr>
            <p:nvPr/>
          </p:nvSpPr>
          <p:spPr bwMode="auto">
            <a:xfrm>
              <a:off x="2307" y="3681"/>
              <a:ext cx="21" cy="20"/>
            </a:xfrm>
            <a:custGeom>
              <a:avLst/>
              <a:gdLst>
                <a:gd name="T0" fmla="*/ 0 w 17"/>
                <a:gd name="T1" fmla="*/ 0 h 17"/>
                <a:gd name="T2" fmla="*/ 20 w 17"/>
                <a:gd name="T3" fmla="*/ 0 h 17"/>
                <a:gd name="T4" fmla="*/ 20 w 17"/>
                <a:gd name="T5" fmla="*/ 1 h 17"/>
                <a:gd name="T6" fmla="*/ 20 w 17"/>
                <a:gd name="T7" fmla="*/ 5 h 17"/>
                <a:gd name="T8" fmla="*/ 20 w 17"/>
                <a:gd name="T9" fmla="*/ 6 h 17"/>
                <a:gd name="T10" fmla="*/ 20 w 17"/>
                <a:gd name="T11" fmla="*/ 9 h 17"/>
                <a:gd name="T12" fmla="*/ 20 w 17"/>
                <a:gd name="T13" fmla="*/ 12 h 17"/>
                <a:gd name="T14" fmla="*/ 20 w 17"/>
                <a:gd name="T15" fmla="*/ 15 h 17"/>
                <a:gd name="T16" fmla="*/ 20 w 17"/>
                <a:gd name="T17" fmla="*/ 19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17"/>
                <a:gd name="T29" fmla="*/ 17 w 17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17">
                  <a:moveTo>
                    <a:pt x="0" y="0"/>
                  </a:moveTo>
                  <a:lnTo>
                    <a:pt x="16" y="0"/>
                  </a:lnTo>
                  <a:lnTo>
                    <a:pt x="16" y="1"/>
                  </a:lnTo>
                  <a:lnTo>
                    <a:pt x="16" y="4"/>
                  </a:lnTo>
                  <a:lnTo>
                    <a:pt x="16" y="5"/>
                  </a:lnTo>
                  <a:lnTo>
                    <a:pt x="16" y="8"/>
                  </a:lnTo>
                  <a:lnTo>
                    <a:pt x="16" y="10"/>
                  </a:lnTo>
                  <a:lnTo>
                    <a:pt x="16" y="13"/>
                  </a:lnTo>
                  <a:lnTo>
                    <a:pt x="16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89" name="Line 106"/>
            <p:cNvSpPr>
              <a:spLocks noChangeShapeType="1"/>
            </p:cNvSpPr>
            <p:nvPr/>
          </p:nvSpPr>
          <p:spPr bwMode="auto">
            <a:xfrm flipV="1">
              <a:off x="2461" y="3638"/>
              <a:ext cx="17" cy="2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90" name="Line 107"/>
            <p:cNvSpPr>
              <a:spLocks noChangeShapeType="1"/>
            </p:cNvSpPr>
            <p:nvPr/>
          </p:nvSpPr>
          <p:spPr bwMode="auto">
            <a:xfrm flipH="1">
              <a:off x="2424" y="3616"/>
              <a:ext cx="22" cy="2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91" name="Freeform 108"/>
            <p:cNvSpPr>
              <a:spLocks/>
            </p:cNvSpPr>
            <p:nvPr/>
          </p:nvSpPr>
          <p:spPr bwMode="auto">
            <a:xfrm>
              <a:off x="2416" y="3573"/>
              <a:ext cx="107" cy="87"/>
            </a:xfrm>
            <a:custGeom>
              <a:avLst/>
              <a:gdLst>
                <a:gd name="T0" fmla="*/ 0 w 85"/>
                <a:gd name="T1" fmla="*/ 82 h 76"/>
                <a:gd name="T2" fmla="*/ 44 w 85"/>
                <a:gd name="T3" fmla="*/ 86 h 76"/>
                <a:gd name="T4" fmla="*/ 106 w 85"/>
                <a:gd name="T5" fmla="*/ 23 h 76"/>
                <a:gd name="T6" fmla="*/ 106 w 85"/>
                <a:gd name="T7" fmla="*/ 21 h 76"/>
                <a:gd name="T8" fmla="*/ 103 w 85"/>
                <a:gd name="T9" fmla="*/ 17 h 76"/>
                <a:gd name="T10" fmla="*/ 102 w 85"/>
                <a:gd name="T11" fmla="*/ 9 h 76"/>
                <a:gd name="T12" fmla="*/ 94 w 85"/>
                <a:gd name="T13" fmla="*/ 3 h 76"/>
                <a:gd name="T14" fmla="*/ 87 w 85"/>
                <a:gd name="T15" fmla="*/ 0 h 76"/>
                <a:gd name="T16" fmla="*/ 81 w 85"/>
                <a:gd name="T17" fmla="*/ 0 h 76"/>
                <a:gd name="T18" fmla="*/ 74 w 85"/>
                <a:gd name="T19" fmla="*/ 0 h 76"/>
                <a:gd name="T20" fmla="*/ 70 w 85"/>
                <a:gd name="T21" fmla="*/ 6 h 76"/>
                <a:gd name="T22" fmla="*/ 63 w 85"/>
                <a:gd name="T23" fmla="*/ 10 h 76"/>
                <a:gd name="T24" fmla="*/ 52 w 85"/>
                <a:gd name="T25" fmla="*/ 21 h 76"/>
                <a:gd name="T26" fmla="*/ 42 w 85"/>
                <a:gd name="T27" fmla="*/ 31 h 76"/>
                <a:gd name="T28" fmla="*/ 30 w 85"/>
                <a:gd name="T29" fmla="*/ 42 h 76"/>
                <a:gd name="T30" fmla="*/ 23 w 85"/>
                <a:gd name="T31" fmla="*/ 50 h 76"/>
                <a:gd name="T32" fmla="*/ 11 w 85"/>
                <a:gd name="T33" fmla="*/ 63 h 76"/>
                <a:gd name="T34" fmla="*/ 4 w 85"/>
                <a:gd name="T35" fmla="*/ 69 h 76"/>
                <a:gd name="T36" fmla="*/ 1 w 85"/>
                <a:gd name="T37" fmla="*/ 76 h 76"/>
                <a:gd name="T38" fmla="*/ 0 w 85"/>
                <a:gd name="T39" fmla="*/ 82 h 7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5"/>
                <a:gd name="T61" fmla="*/ 0 h 76"/>
                <a:gd name="T62" fmla="*/ 85 w 85"/>
                <a:gd name="T63" fmla="*/ 76 h 7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5" h="76">
                  <a:moveTo>
                    <a:pt x="0" y="72"/>
                  </a:moveTo>
                  <a:lnTo>
                    <a:pt x="35" y="75"/>
                  </a:lnTo>
                  <a:lnTo>
                    <a:pt x="84" y="20"/>
                  </a:lnTo>
                  <a:lnTo>
                    <a:pt x="84" y="18"/>
                  </a:lnTo>
                  <a:lnTo>
                    <a:pt x="82" y="15"/>
                  </a:lnTo>
                  <a:lnTo>
                    <a:pt x="81" y="8"/>
                  </a:lnTo>
                  <a:lnTo>
                    <a:pt x="75" y="3"/>
                  </a:lnTo>
                  <a:lnTo>
                    <a:pt x="69" y="0"/>
                  </a:lnTo>
                  <a:lnTo>
                    <a:pt x="64" y="0"/>
                  </a:lnTo>
                  <a:lnTo>
                    <a:pt x="59" y="0"/>
                  </a:lnTo>
                  <a:lnTo>
                    <a:pt x="56" y="5"/>
                  </a:lnTo>
                  <a:lnTo>
                    <a:pt x="50" y="9"/>
                  </a:lnTo>
                  <a:lnTo>
                    <a:pt x="41" y="18"/>
                  </a:lnTo>
                  <a:lnTo>
                    <a:pt x="33" y="27"/>
                  </a:lnTo>
                  <a:lnTo>
                    <a:pt x="24" y="37"/>
                  </a:lnTo>
                  <a:lnTo>
                    <a:pt x="18" y="44"/>
                  </a:lnTo>
                  <a:lnTo>
                    <a:pt x="9" y="55"/>
                  </a:lnTo>
                  <a:lnTo>
                    <a:pt x="3" y="60"/>
                  </a:lnTo>
                  <a:lnTo>
                    <a:pt x="1" y="66"/>
                  </a:lnTo>
                  <a:lnTo>
                    <a:pt x="0" y="72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92" name="Freeform 109"/>
            <p:cNvSpPr>
              <a:spLocks/>
            </p:cNvSpPr>
            <p:nvPr/>
          </p:nvSpPr>
          <p:spPr bwMode="auto">
            <a:xfrm>
              <a:off x="2416" y="3573"/>
              <a:ext cx="107" cy="87"/>
            </a:xfrm>
            <a:custGeom>
              <a:avLst/>
              <a:gdLst>
                <a:gd name="T0" fmla="*/ 0 w 85"/>
                <a:gd name="T1" fmla="*/ 82 h 76"/>
                <a:gd name="T2" fmla="*/ 44 w 85"/>
                <a:gd name="T3" fmla="*/ 86 h 76"/>
                <a:gd name="T4" fmla="*/ 106 w 85"/>
                <a:gd name="T5" fmla="*/ 23 h 76"/>
                <a:gd name="T6" fmla="*/ 106 w 85"/>
                <a:gd name="T7" fmla="*/ 21 h 76"/>
                <a:gd name="T8" fmla="*/ 103 w 85"/>
                <a:gd name="T9" fmla="*/ 17 h 76"/>
                <a:gd name="T10" fmla="*/ 102 w 85"/>
                <a:gd name="T11" fmla="*/ 9 h 76"/>
                <a:gd name="T12" fmla="*/ 94 w 85"/>
                <a:gd name="T13" fmla="*/ 3 h 76"/>
                <a:gd name="T14" fmla="*/ 87 w 85"/>
                <a:gd name="T15" fmla="*/ 0 h 76"/>
                <a:gd name="T16" fmla="*/ 81 w 85"/>
                <a:gd name="T17" fmla="*/ 0 h 76"/>
                <a:gd name="T18" fmla="*/ 74 w 85"/>
                <a:gd name="T19" fmla="*/ 0 h 76"/>
                <a:gd name="T20" fmla="*/ 70 w 85"/>
                <a:gd name="T21" fmla="*/ 6 h 76"/>
                <a:gd name="T22" fmla="*/ 63 w 85"/>
                <a:gd name="T23" fmla="*/ 10 h 76"/>
                <a:gd name="T24" fmla="*/ 52 w 85"/>
                <a:gd name="T25" fmla="*/ 21 h 76"/>
                <a:gd name="T26" fmla="*/ 42 w 85"/>
                <a:gd name="T27" fmla="*/ 31 h 76"/>
                <a:gd name="T28" fmla="*/ 30 w 85"/>
                <a:gd name="T29" fmla="*/ 42 h 76"/>
                <a:gd name="T30" fmla="*/ 23 w 85"/>
                <a:gd name="T31" fmla="*/ 50 h 76"/>
                <a:gd name="T32" fmla="*/ 11 w 85"/>
                <a:gd name="T33" fmla="*/ 63 h 76"/>
                <a:gd name="T34" fmla="*/ 4 w 85"/>
                <a:gd name="T35" fmla="*/ 69 h 76"/>
                <a:gd name="T36" fmla="*/ 1 w 85"/>
                <a:gd name="T37" fmla="*/ 76 h 76"/>
                <a:gd name="T38" fmla="*/ 0 w 85"/>
                <a:gd name="T39" fmla="*/ 82 h 7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5"/>
                <a:gd name="T61" fmla="*/ 0 h 76"/>
                <a:gd name="T62" fmla="*/ 85 w 85"/>
                <a:gd name="T63" fmla="*/ 76 h 7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5" h="76">
                  <a:moveTo>
                    <a:pt x="0" y="72"/>
                  </a:moveTo>
                  <a:lnTo>
                    <a:pt x="35" y="75"/>
                  </a:lnTo>
                  <a:lnTo>
                    <a:pt x="84" y="20"/>
                  </a:lnTo>
                  <a:lnTo>
                    <a:pt x="84" y="18"/>
                  </a:lnTo>
                  <a:lnTo>
                    <a:pt x="82" y="15"/>
                  </a:lnTo>
                  <a:lnTo>
                    <a:pt x="81" y="8"/>
                  </a:lnTo>
                  <a:lnTo>
                    <a:pt x="75" y="3"/>
                  </a:lnTo>
                  <a:lnTo>
                    <a:pt x="69" y="0"/>
                  </a:lnTo>
                  <a:lnTo>
                    <a:pt x="64" y="0"/>
                  </a:lnTo>
                  <a:lnTo>
                    <a:pt x="59" y="0"/>
                  </a:lnTo>
                  <a:lnTo>
                    <a:pt x="56" y="5"/>
                  </a:lnTo>
                  <a:lnTo>
                    <a:pt x="50" y="9"/>
                  </a:lnTo>
                  <a:lnTo>
                    <a:pt x="41" y="18"/>
                  </a:lnTo>
                  <a:lnTo>
                    <a:pt x="33" y="27"/>
                  </a:lnTo>
                  <a:lnTo>
                    <a:pt x="24" y="37"/>
                  </a:lnTo>
                  <a:lnTo>
                    <a:pt x="18" y="44"/>
                  </a:lnTo>
                  <a:lnTo>
                    <a:pt x="9" y="55"/>
                  </a:lnTo>
                  <a:lnTo>
                    <a:pt x="3" y="60"/>
                  </a:lnTo>
                  <a:lnTo>
                    <a:pt x="1" y="66"/>
                  </a:lnTo>
                  <a:lnTo>
                    <a:pt x="0" y="72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93" name="Freeform 110"/>
            <p:cNvSpPr>
              <a:spLocks/>
            </p:cNvSpPr>
            <p:nvPr/>
          </p:nvSpPr>
          <p:spPr bwMode="auto">
            <a:xfrm>
              <a:off x="2416" y="3634"/>
              <a:ext cx="46" cy="26"/>
            </a:xfrm>
            <a:custGeom>
              <a:avLst/>
              <a:gdLst>
                <a:gd name="T0" fmla="*/ 45 w 36"/>
                <a:gd name="T1" fmla="*/ 25 h 22"/>
                <a:gd name="T2" fmla="*/ 42 w 36"/>
                <a:gd name="T3" fmla="*/ 15 h 22"/>
                <a:gd name="T4" fmla="*/ 38 w 36"/>
                <a:gd name="T5" fmla="*/ 7 h 22"/>
                <a:gd name="T6" fmla="*/ 31 w 36"/>
                <a:gd name="T7" fmla="*/ 1 h 22"/>
                <a:gd name="T8" fmla="*/ 26 w 36"/>
                <a:gd name="T9" fmla="*/ 0 h 22"/>
                <a:gd name="T10" fmla="*/ 19 w 36"/>
                <a:gd name="T11" fmla="*/ 0 h 22"/>
                <a:gd name="T12" fmla="*/ 12 w 36"/>
                <a:gd name="T13" fmla="*/ 1 h 22"/>
                <a:gd name="T14" fmla="*/ 8 w 36"/>
                <a:gd name="T15" fmla="*/ 4 h 22"/>
                <a:gd name="T16" fmla="*/ 4 w 36"/>
                <a:gd name="T17" fmla="*/ 7 h 22"/>
                <a:gd name="T18" fmla="*/ 1 w 36"/>
                <a:gd name="T19" fmla="*/ 14 h 22"/>
                <a:gd name="T20" fmla="*/ 0 w 36"/>
                <a:gd name="T21" fmla="*/ 21 h 22"/>
                <a:gd name="T22" fmla="*/ 45 w 36"/>
                <a:gd name="T23" fmla="*/ 25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6"/>
                <a:gd name="T37" fmla="*/ 0 h 22"/>
                <a:gd name="T38" fmla="*/ 36 w 36"/>
                <a:gd name="T39" fmla="*/ 22 h 2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6" h="22">
                  <a:moveTo>
                    <a:pt x="35" y="21"/>
                  </a:moveTo>
                  <a:lnTo>
                    <a:pt x="33" y="13"/>
                  </a:lnTo>
                  <a:lnTo>
                    <a:pt x="30" y="6"/>
                  </a:lnTo>
                  <a:lnTo>
                    <a:pt x="24" y="1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9" y="1"/>
                  </a:lnTo>
                  <a:lnTo>
                    <a:pt x="6" y="3"/>
                  </a:lnTo>
                  <a:lnTo>
                    <a:pt x="3" y="6"/>
                  </a:lnTo>
                  <a:lnTo>
                    <a:pt x="1" y="12"/>
                  </a:lnTo>
                  <a:lnTo>
                    <a:pt x="0" y="18"/>
                  </a:lnTo>
                  <a:lnTo>
                    <a:pt x="35" y="21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94" name="Freeform 111"/>
            <p:cNvSpPr>
              <a:spLocks/>
            </p:cNvSpPr>
            <p:nvPr/>
          </p:nvSpPr>
          <p:spPr bwMode="auto">
            <a:xfrm>
              <a:off x="2416" y="3634"/>
              <a:ext cx="46" cy="26"/>
            </a:xfrm>
            <a:custGeom>
              <a:avLst/>
              <a:gdLst>
                <a:gd name="T0" fmla="*/ 45 w 36"/>
                <a:gd name="T1" fmla="*/ 25 h 22"/>
                <a:gd name="T2" fmla="*/ 42 w 36"/>
                <a:gd name="T3" fmla="*/ 15 h 22"/>
                <a:gd name="T4" fmla="*/ 38 w 36"/>
                <a:gd name="T5" fmla="*/ 7 h 22"/>
                <a:gd name="T6" fmla="*/ 31 w 36"/>
                <a:gd name="T7" fmla="*/ 1 h 22"/>
                <a:gd name="T8" fmla="*/ 26 w 36"/>
                <a:gd name="T9" fmla="*/ 0 h 22"/>
                <a:gd name="T10" fmla="*/ 19 w 36"/>
                <a:gd name="T11" fmla="*/ 0 h 22"/>
                <a:gd name="T12" fmla="*/ 12 w 36"/>
                <a:gd name="T13" fmla="*/ 1 h 22"/>
                <a:gd name="T14" fmla="*/ 8 w 36"/>
                <a:gd name="T15" fmla="*/ 4 h 22"/>
                <a:gd name="T16" fmla="*/ 4 w 36"/>
                <a:gd name="T17" fmla="*/ 7 h 22"/>
                <a:gd name="T18" fmla="*/ 1 w 36"/>
                <a:gd name="T19" fmla="*/ 14 h 22"/>
                <a:gd name="T20" fmla="*/ 0 w 36"/>
                <a:gd name="T21" fmla="*/ 21 h 22"/>
                <a:gd name="T22" fmla="*/ 45 w 36"/>
                <a:gd name="T23" fmla="*/ 25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6"/>
                <a:gd name="T37" fmla="*/ 0 h 22"/>
                <a:gd name="T38" fmla="*/ 36 w 36"/>
                <a:gd name="T39" fmla="*/ 22 h 2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6" h="22">
                  <a:moveTo>
                    <a:pt x="35" y="21"/>
                  </a:moveTo>
                  <a:lnTo>
                    <a:pt x="33" y="13"/>
                  </a:lnTo>
                  <a:lnTo>
                    <a:pt x="30" y="6"/>
                  </a:lnTo>
                  <a:lnTo>
                    <a:pt x="24" y="1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9" y="1"/>
                  </a:lnTo>
                  <a:lnTo>
                    <a:pt x="6" y="3"/>
                  </a:lnTo>
                  <a:lnTo>
                    <a:pt x="3" y="6"/>
                  </a:lnTo>
                  <a:lnTo>
                    <a:pt x="1" y="12"/>
                  </a:lnTo>
                  <a:lnTo>
                    <a:pt x="0" y="18"/>
                  </a:lnTo>
                  <a:lnTo>
                    <a:pt x="35" y="21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95" name="Line 112"/>
            <p:cNvSpPr>
              <a:spLocks noChangeShapeType="1"/>
            </p:cNvSpPr>
            <p:nvPr/>
          </p:nvSpPr>
          <p:spPr bwMode="auto">
            <a:xfrm flipV="1">
              <a:off x="2430" y="3672"/>
              <a:ext cx="37" cy="4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96" name="Line 113"/>
            <p:cNvSpPr>
              <a:spLocks noChangeShapeType="1"/>
            </p:cNvSpPr>
            <p:nvPr/>
          </p:nvSpPr>
          <p:spPr bwMode="auto">
            <a:xfrm flipH="1">
              <a:off x="2358" y="3633"/>
              <a:ext cx="42" cy="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97" name="Freeform 114"/>
            <p:cNvSpPr>
              <a:spLocks/>
            </p:cNvSpPr>
            <p:nvPr/>
          </p:nvSpPr>
          <p:spPr bwMode="auto">
            <a:xfrm>
              <a:off x="2336" y="3623"/>
              <a:ext cx="132" cy="91"/>
            </a:xfrm>
            <a:custGeom>
              <a:avLst/>
              <a:gdLst>
                <a:gd name="T0" fmla="*/ 0 w 105"/>
                <a:gd name="T1" fmla="*/ 81 h 81"/>
                <a:gd name="T2" fmla="*/ 94 w 105"/>
                <a:gd name="T3" fmla="*/ 90 h 81"/>
                <a:gd name="T4" fmla="*/ 131 w 105"/>
                <a:gd name="T5" fmla="*/ 48 h 81"/>
                <a:gd name="T6" fmla="*/ 131 w 105"/>
                <a:gd name="T7" fmla="*/ 45 h 81"/>
                <a:gd name="T8" fmla="*/ 131 w 105"/>
                <a:gd name="T9" fmla="*/ 42 h 81"/>
                <a:gd name="T10" fmla="*/ 131 w 105"/>
                <a:gd name="T11" fmla="*/ 35 h 81"/>
                <a:gd name="T12" fmla="*/ 127 w 105"/>
                <a:gd name="T13" fmla="*/ 26 h 81"/>
                <a:gd name="T14" fmla="*/ 123 w 105"/>
                <a:gd name="T15" fmla="*/ 21 h 81"/>
                <a:gd name="T16" fmla="*/ 119 w 105"/>
                <a:gd name="T17" fmla="*/ 15 h 81"/>
                <a:gd name="T18" fmla="*/ 109 w 105"/>
                <a:gd name="T19" fmla="*/ 9 h 81"/>
                <a:gd name="T20" fmla="*/ 104 w 105"/>
                <a:gd name="T21" fmla="*/ 3 h 81"/>
                <a:gd name="T22" fmla="*/ 98 w 105"/>
                <a:gd name="T23" fmla="*/ 2 h 81"/>
                <a:gd name="T24" fmla="*/ 94 w 105"/>
                <a:gd name="T25" fmla="*/ 2 h 81"/>
                <a:gd name="T26" fmla="*/ 84 w 105"/>
                <a:gd name="T27" fmla="*/ 0 h 81"/>
                <a:gd name="T28" fmla="*/ 80 w 105"/>
                <a:gd name="T29" fmla="*/ 2 h 81"/>
                <a:gd name="T30" fmla="*/ 73 w 105"/>
                <a:gd name="T31" fmla="*/ 2 h 81"/>
                <a:gd name="T32" fmla="*/ 59 w 105"/>
                <a:gd name="T33" fmla="*/ 11 h 81"/>
                <a:gd name="T34" fmla="*/ 36 w 105"/>
                <a:gd name="T35" fmla="*/ 33 h 81"/>
                <a:gd name="T36" fmla="*/ 23 w 105"/>
                <a:gd name="T37" fmla="*/ 44 h 81"/>
                <a:gd name="T38" fmla="*/ 18 w 105"/>
                <a:gd name="T39" fmla="*/ 48 h 81"/>
                <a:gd name="T40" fmla="*/ 10 w 105"/>
                <a:gd name="T41" fmla="*/ 57 h 81"/>
                <a:gd name="T42" fmla="*/ 3 w 105"/>
                <a:gd name="T43" fmla="*/ 67 h 81"/>
                <a:gd name="T44" fmla="*/ 0 w 105"/>
                <a:gd name="T45" fmla="*/ 81 h 8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05"/>
                <a:gd name="T70" fmla="*/ 0 h 81"/>
                <a:gd name="T71" fmla="*/ 105 w 105"/>
                <a:gd name="T72" fmla="*/ 81 h 81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05" h="81">
                  <a:moveTo>
                    <a:pt x="0" y="72"/>
                  </a:moveTo>
                  <a:lnTo>
                    <a:pt x="75" y="80"/>
                  </a:lnTo>
                  <a:lnTo>
                    <a:pt x="104" y="43"/>
                  </a:lnTo>
                  <a:lnTo>
                    <a:pt x="104" y="40"/>
                  </a:lnTo>
                  <a:lnTo>
                    <a:pt x="104" y="37"/>
                  </a:lnTo>
                  <a:lnTo>
                    <a:pt x="104" y="31"/>
                  </a:lnTo>
                  <a:lnTo>
                    <a:pt x="101" y="23"/>
                  </a:lnTo>
                  <a:lnTo>
                    <a:pt x="98" y="19"/>
                  </a:lnTo>
                  <a:lnTo>
                    <a:pt x="95" y="13"/>
                  </a:lnTo>
                  <a:lnTo>
                    <a:pt x="87" y="8"/>
                  </a:lnTo>
                  <a:lnTo>
                    <a:pt x="83" y="3"/>
                  </a:lnTo>
                  <a:lnTo>
                    <a:pt x="78" y="2"/>
                  </a:lnTo>
                  <a:lnTo>
                    <a:pt x="75" y="2"/>
                  </a:lnTo>
                  <a:lnTo>
                    <a:pt x="67" y="0"/>
                  </a:lnTo>
                  <a:lnTo>
                    <a:pt x="64" y="2"/>
                  </a:lnTo>
                  <a:lnTo>
                    <a:pt x="58" y="2"/>
                  </a:lnTo>
                  <a:lnTo>
                    <a:pt x="47" y="10"/>
                  </a:lnTo>
                  <a:lnTo>
                    <a:pt x="29" y="29"/>
                  </a:lnTo>
                  <a:lnTo>
                    <a:pt x="18" y="39"/>
                  </a:lnTo>
                  <a:lnTo>
                    <a:pt x="14" y="43"/>
                  </a:lnTo>
                  <a:lnTo>
                    <a:pt x="8" y="51"/>
                  </a:lnTo>
                  <a:lnTo>
                    <a:pt x="2" y="60"/>
                  </a:lnTo>
                  <a:lnTo>
                    <a:pt x="0" y="72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98" name="Freeform 115"/>
            <p:cNvSpPr>
              <a:spLocks/>
            </p:cNvSpPr>
            <p:nvPr/>
          </p:nvSpPr>
          <p:spPr bwMode="auto">
            <a:xfrm>
              <a:off x="2336" y="3623"/>
              <a:ext cx="132" cy="91"/>
            </a:xfrm>
            <a:custGeom>
              <a:avLst/>
              <a:gdLst>
                <a:gd name="T0" fmla="*/ 0 w 105"/>
                <a:gd name="T1" fmla="*/ 81 h 81"/>
                <a:gd name="T2" fmla="*/ 94 w 105"/>
                <a:gd name="T3" fmla="*/ 90 h 81"/>
                <a:gd name="T4" fmla="*/ 131 w 105"/>
                <a:gd name="T5" fmla="*/ 48 h 81"/>
                <a:gd name="T6" fmla="*/ 131 w 105"/>
                <a:gd name="T7" fmla="*/ 45 h 81"/>
                <a:gd name="T8" fmla="*/ 131 w 105"/>
                <a:gd name="T9" fmla="*/ 42 h 81"/>
                <a:gd name="T10" fmla="*/ 131 w 105"/>
                <a:gd name="T11" fmla="*/ 35 h 81"/>
                <a:gd name="T12" fmla="*/ 127 w 105"/>
                <a:gd name="T13" fmla="*/ 26 h 81"/>
                <a:gd name="T14" fmla="*/ 123 w 105"/>
                <a:gd name="T15" fmla="*/ 21 h 81"/>
                <a:gd name="T16" fmla="*/ 119 w 105"/>
                <a:gd name="T17" fmla="*/ 15 h 81"/>
                <a:gd name="T18" fmla="*/ 109 w 105"/>
                <a:gd name="T19" fmla="*/ 9 h 81"/>
                <a:gd name="T20" fmla="*/ 104 w 105"/>
                <a:gd name="T21" fmla="*/ 3 h 81"/>
                <a:gd name="T22" fmla="*/ 98 w 105"/>
                <a:gd name="T23" fmla="*/ 2 h 81"/>
                <a:gd name="T24" fmla="*/ 94 w 105"/>
                <a:gd name="T25" fmla="*/ 2 h 81"/>
                <a:gd name="T26" fmla="*/ 84 w 105"/>
                <a:gd name="T27" fmla="*/ 0 h 81"/>
                <a:gd name="T28" fmla="*/ 80 w 105"/>
                <a:gd name="T29" fmla="*/ 2 h 81"/>
                <a:gd name="T30" fmla="*/ 73 w 105"/>
                <a:gd name="T31" fmla="*/ 2 h 81"/>
                <a:gd name="T32" fmla="*/ 59 w 105"/>
                <a:gd name="T33" fmla="*/ 11 h 81"/>
                <a:gd name="T34" fmla="*/ 36 w 105"/>
                <a:gd name="T35" fmla="*/ 33 h 81"/>
                <a:gd name="T36" fmla="*/ 23 w 105"/>
                <a:gd name="T37" fmla="*/ 44 h 81"/>
                <a:gd name="T38" fmla="*/ 18 w 105"/>
                <a:gd name="T39" fmla="*/ 48 h 81"/>
                <a:gd name="T40" fmla="*/ 10 w 105"/>
                <a:gd name="T41" fmla="*/ 57 h 81"/>
                <a:gd name="T42" fmla="*/ 3 w 105"/>
                <a:gd name="T43" fmla="*/ 67 h 81"/>
                <a:gd name="T44" fmla="*/ 0 w 105"/>
                <a:gd name="T45" fmla="*/ 81 h 8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05"/>
                <a:gd name="T70" fmla="*/ 0 h 81"/>
                <a:gd name="T71" fmla="*/ 105 w 105"/>
                <a:gd name="T72" fmla="*/ 81 h 81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05" h="81">
                  <a:moveTo>
                    <a:pt x="0" y="72"/>
                  </a:moveTo>
                  <a:lnTo>
                    <a:pt x="75" y="80"/>
                  </a:lnTo>
                  <a:lnTo>
                    <a:pt x="104" y="43"/>
                  </a:lnTo>
                  <a:lnTo>
                    <a:pt x="104" y="40"/>
                  </a:lnTo>
                  <a:lnTo>
                    <a:pt x="104" y="37"/>
                  </a:lnTo>
                  <a:lnTo>
                    <a:pt x="104" y="31"/>
                  </a:lnTo>
                  <a:lnTo>
                    <a:pt x="101" y="23"/>
                  </a:lnTo>
                  <a:lnTo>
                    <a:pt x="98" y="19"/>
                  </a:lnTo>
                  <a:lnTo>
                    <a:pt x="95" y="13"/>
                  </a:lnTo>
                  <a:lnTo>
                    <a:pt x="87" y="8"/>
                  </a:lnTo>
                  <a:lnTo>
                    <a:pt x="83" y="3"/>
                  </a:lnTo>
                  <a:lnTo>
                    <a:pt x="78" y="2"/>
                  </a:lnTo>
                  <a:lnTo>
                    <a:pt x="75" y="2"/>
                  </a:lnTo>
                  <a:lnTo>
                    <a:pt x="67" y="0"/>
                  </a:lnTo>
                  <a:lnTo>
                    <a:pt x="64" y="2"/>
                  </a:lnTo>
                  <a:lnTo>
                    <a:pt x="58" y="2"/>
                  </a:lnTo>
                  <a:lnTo>
                    <a:pt x="47" y="10"/>
                  </a:lnTo>
                  <a:lnTo>
                    <a:pt x="29" y="29"/>
                  </a:lnTo>
                  <a:lnTo>
                    <a:pt x="18" y="39"/>
                  </a:lnTo>
                  <a:lnTo>
                    <a:pt x="14" y="43"/>
                  </a:lnTo>
                  <a:lnTo>
                    <a:pt x="8" y="51"/>
                  </a:lnTo>
                  <a:lnTo>
                    <a:pt x="2" y="60"/>
                  </a:lnTo>
                  <a:lnTo>
                    <a:pt x="0" y="72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99" name="Freeform 116"/>
            <p:cNvSpPr>
              <a:spLocks/>
            </p:cNvSpPr>
            <p:nvPr/>
          </p:nvSpPr>
          <p:spPr bwMode="auto">
            <a:xfrm>
              <a:off x="2339" y="3662"/>
              <a:ext cx="92" cy="52"/>
            </a:xfrm>
            <a:custGeom>
              <a:avLst/>
              <a:gdLst>
                <a:gd name="T0" fmla="*/ 91 w 74"/>
                <a:gd name="T1" fmla="*/ 51 h 47"/>
                <a:gd name="T2" fmla="*/ 88 w 74"/>
                <a:gd name="T3" fmla="*/ 41 h 47"/>
                <a:gd name="T4" fmla="*/ 87 w 74"/>
                <a:gd name="T5" fmla="*/ 32 h 47"/>
                <a:gd name="T6" fmla="*/ 83 w 74"/>
                <a:gd name="T7" fmla="*/ 25 h 47"/>
                <a:gd name="T8" fmla="*/ 77 w 74"/>
                <a:gd name="T9" fmla="*/ 17 h 47"/>
                <a:gd name="T10" fmla="*/ 70 w 74"/>
                <a:gd name="T11" fmla="*/ 10 h 47"/>
                <a:gd name="T12" fmla="*/ 65 w 74"/>
                <a:gd name="T13" fmla="*/ 6 h 47"/>
                <a:gd name="T14" fmla="*/ 56 w 74"/>
                <a:gd name="T15" fmla="*/ 3 h 47"/>
                <a:gd name="T16" fmla="*/ 47 w 74"/>
                <a:gd name="T17" fmla="*/ 0 h 47"/>
                <a:gd name="T18" fmla="*/ 37 w 74"/>
                <a:gd name="T19" fmla="*/ 0 h 47"/>
                <a:gd name="T20" fmla="*/ 30 w 74"/>
                <a:gd name="T21" fmla="*/ 3 h 47"/>
                <a:gd name="T22" fmla="*/ 22 w 74"/>
                <a:gd name="T23" fmla="*/ 6 h 47"/>
                <a:gd name="T24" fmla="*/ 15 w 74"/>
                <a:gd name="T25" fmla="*/ 10 h 47"/>
                <a:gd name="T26" fmla="*/ 7 w 74"/>
                <a:gd name="T27" fmla="*/ 19 h 47"/>
                <a:gd name="T28" fmla="*/ 4 w 74"/>
                <a:gd name="T29" fmla="*/ 29 h 47"/>
                <a:gd name="T30" fmla="*/ 0 w 74"/>
                <a:gd name="T31" fmla="*/ 42 h 47"/>
                <a:gd name="T32" fmla="*/ 91 w 74"/>
                <a:gd name="T33" fmla="*/ 51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4"/>
                <a:gd name="T52" fmla="*/ 0 h 47"/>
                <a:gd name="T53" fmla="*/ 74 w 74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4" h="47">
                  <a:moveTo>
                    <a:pt x="73" y="46"/>
                  </a:moveTo>
                  <a:lnTo>
                    <a:pt x="71" y="37"/>
                  </a:lnTo>
                  <a:lnTo>
                    <a:pt x="70" y="29"/>
                  </a:lnTo>
                  <a:lnTo>
                    <a:pt x="67" y="23"/>
                  </a:lnTo>
                  <a:lnTo>
                    <a:pt x="62" y="15"/>
                  </a:lnTo>
                  <a:lnTo>
                    <a:pt x="56" y="9"/>
                  </a:lnTo>
                  <a:lnTo>
                    <a:pt x="52" y="5"/>
                  </a:lnTo>
                  <a:lnTo>
                    <a:pt x="45" y="3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24" y="3"/>
                  </a:lnTo>
                  <a:lnTo>
                    <a:pt x="18" y="5"/>
                  </a:lnTo>
                  <a:lnTo>
                    <a:pt x="12" y="9"/>
                  </a:lnTo>
                  <a:lnTo>
                    <a:pt x="6" y="17"/>
                  </a:lnTo>
                  <a:lnTo>
                    <a:pt x="3" y="26"/>
                  </a:lnTo>
                  <a:lnTo>
                    <a:pt x="0" y="38"/>
                  </a:lnTo>
                  <a:lnTo>
                    <a:pt x="73" y="4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00" name="Freeform 117"/>
            <p:cNvSpPr>
              <a:spLocks/>
            </p:cNvSpPr>
            <p:nvPr/>
          </p:nvSpPr>
          <p:spPr bwMode="auto">
            <a:xfrm>
              <a:off x="2339" y="3662"/>
              <a:ext cx="92" cy="52"/>
            </a:xfrm>
            <a:custGeom>
              <a:avLst/>
              <a:gdLst>
                <a:gd name="T0" fmla="*/ 91 w 74"/>
                <a:gd name="T1" fmla="*/ 51 h 47"/>
                <a:gd name="T2" fmla="*/ 88 w 74"/>
                <a:gd name="T3" fmla="*/ 41 h 47"/>
                <a:gd name="T4" fmla="*/ 87 w 74"/>
                <a:gd name="T5" fmla="*/ 32 h 47"/>
                <a:gd name="T6" fmla="*/ 83 w 74"/>
                <a:gd name="T7" fmla="*/ 25 h 47"/>
                <a:gd name="T8" fmla="*/ 77 w 74"/>
                <a:gd name="T9" fmla="*/ 17 h 47"/>
                <a:gd name="T10" fmla="*/ 70 w 74"/>
                <a:gd name="T11" fmla="*/ 10 h 47"/>
                <a:gd name="T12" fmla="*/ 65 w 74"/>
                <a:gd name="T13" fmla="*/ 6 h 47"/>
                <a:gd name="T14" fmla="*/ 56 w 74"/>
                <a:gd name="T15" fmla="*/ 3 h 47"/>
                <a:gd name="T16" fmla="*/ 47 w 74"/>
                <a:gd name="T17" fmla="*/ 0 h 47"/>
                <a:gd name="T18" fmla="*/ 37 w 74"/>
                <a:gd name="T19" fmla="*/ 0 h 47"/>
                <a:gd name="T20" fmla="*/ 30 w 74"/>
                <a:gd name="T21" fmla="*/ 3 h 47"/>
                <a:gd name="T22" fmla="*/ 22 w 74"/>
                <a:gd name="T23" fmla="*/ 6 h 47"/>
                <a:gd name="T24" fmla="*/ 15 w 74"/>
                <a:gd name="T25" fmla="*/ 10 h 47"/>
                <a:gd name="T26" fmla="*/ 7 w 74"/>
                <a:gd name="T27" fmla="*/ 19 h 47"/>
                <a:gd name="T28" fmla="*/ 4 w 74"/>
                <a:gd name="T29" fmla="*/ 29 h 47"/>
                <a:gd name="T30" fmla="*/ 0 w 74"/>
                <a:gd name="T31" fmla="*/ 42 h 47"/>
                <a:gd name="T32" fmla="*/ 91 w 74"/>
                <a:gd name="T33" fmla="*/ 51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4"/>
                <a:gd name="T52" fmla="*/ 0 h 47"/>
                <a:gd name="T53" fmla="*/ 74 w 74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4" h="47">
                  <a:moveTo>
                    <a:pt x="73" y="46"/>
                  </a:moveTo>
                  <a:lnTo>
                    <a:pt x="71" y="37"/>
                  </a:lnTo>
                  <a:lnTo>
                    <a:pt x="70" y="29"/>
                  </a:lnTo>
                  <a:lnTo>
                    <a:pt x="67" y="23"/>
                  </a:lnTo>
                  <a:lnTo>
                    <a:pt x="62" y="15"/>
                  </a:lnTo>
                  <a:lnTo>
                    <a:pt x="56" y="9"/>
                  </a:lnTo>
                  <a:lnTo>
                    <a:pt x="52" y="5"/>
                  </a:lnTo>
                  <a:lnTo>
                    <a:pt x="45" y="3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24" y="3"/>
                  </a:lnTo>
                  <a:lnTo>
                    <a:pt x="18" y="5"/>
                  </a:lnTo>
                  <a:lnTo>
                    <a:pt x="12" y="9"/>
                  </a:lnTo>
                  <a:lnTo>
                    <a:pt x="6" y="17"/>
                  </a:lnTo>
                  <a:lnTo>
                    <a:pt x="3" y="26"/>
                  </a:lnTo>
                  <a:lnTo>
                    <a:pt x="0" y="38"/>
                  </a:lnTo>
                  <a:lnTo>
                    <a:pt x="73" y="4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01" name="Freeform 118"/>
            <p:cNvSpPr>
              <a:spLocks/>
            </p:cNvSpPr>
            <p:nvPr/>
          </p:nvSpPr>
          <p:spPr bwMode="auto">
            <a:xfrm>
              <a:off x="2389" y="3401"/>
              <a:ext cx="64" cy="256"/>
            </a:xfrm>
            <a:custGeom>
              <a:avLst/>
              <a:gdLst>
                <a:gd name="T0" fmla="*/ 0 w 52"/>
                <a:gd name="T1" fmla="*/ 239 h 226"/>
                <a:gd name="T2" fmla="*/ 4 w 52"/>
                <a:gd name="T3" fmla="*/ 246 h 226"/>
                <a:gd name="T4" fmla="*/ 10 w 52"/>
                <a:gd name="T5" fmla="*/ 249 h 226"/>
                <a:gd name="T6" fmla="*/ 20 w 52"/>
                <a:gd name="T7" fmla="*/ 251 h 226"/>
                <a:gd name="T8" fmla="*/ 31 w 52"/>
                <a:gd name="T9" fmla="*/ 255 h 226"/>
                <a:gd name="T10" fmla="*/ 44 w 52"/>
                <a:gd name="T11" fmla="*/ 251 h 226"/>
                <a:gd name="T12" fmla="*/ 53 w 52"/>
                <a:gd name="T13" fmla="*/ 249 h 226"/>
                <a:gd name="T14" fmla="*/ 59 w 52"/>
                <a:gd name="T15" fmla="*/ 246 h 226"/>
                <a:gd name="T16" fmla="*/ 63 w 52"/>
                <a:gd name="T17" fmla="*/ 239 h 226"/>
                <a:gd name="T18" fmla="*/ 63 w 52"/>
                <a:gd name="T19" fmla="*/ 16 h 226"/>
                <a:gd name="T20" fmla="*/ 57 w 52"/>
                <a:gd name="T21" fmla="*/ 9 h 226"/>
                <a:gd name="T22" fmla="*/ 52 w 52"/>
                <a:gd name="T23" fmla="*/ 5 h 226"/>
                <a:gd name="T24" fmla="*/ 42 w 52"/>
                <a:gd name="T25" fmla="*/ 0 h 226"/>
                <a:gd name="T26" fmla="*/ 31 w 52"/>
                <a:gd name="T27" fmla="*/ 0 h 226"/>
                <a:gd name="T28" fmla="*/ 17 w 52"/>
                <a:gd name="T29" fmla="*/ 0 h 226"/>
                <a:gd name="T30" fmla="*/ 7 w 52"/>
                <a:gd name="T31" fmla="*/ 5 h 226"/>
                <a:gd name="T32" fmla="*/ 0 w 52"/>
                <a:gd name="T33" fmla="*/ 9 h 226"/>
                <a:gd name="T34" fmla="*/ 0 w 52"/>
                <a:gd name="T35" fmla="*/ 16 h 226"/>
                <a:gd name="T36" fmla="*/ 0 w 52"/>
                <a:gd name="T37" fmla="*/ 14 h 226"/>
                <a:gd name="T38" fmla="*/ 0 w 52"/>
                <a:gd name="T39" fmla="*/ 65 h 226"/>
                <a:gd name="T40" fmla="*/ 0 w 52"/>
                <a:gd name="T41" fmla="*/ 85 h 226"/>
                <a:gd name="T42" fmla="*/ 0 w 52"/>
                <a:gd name="T43" fmla="*/ 238 h 226"/>
                <a:gd name="T44" fmla="*/ 0 w 52"/>
                <a:gd name="T45" fmla="*/ 239 h 22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2"/>
                <a:gd name="T70" fmla="*/ 0 h 226"/>
                <a:gd name="T71" fmla="*/ 52 w 52"/>
                <a:gd name="T72" fmla="*/ 226 h 22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2" h="226">
                  <a:moveTo>
                    <a:pt x="0" y="211"/>
                  </a:moveTo>
                  <a:lnTo>
                    <a:pt x="3" y="217"/>
                  </a:lnTo>
                  <a:lnTo>
                    <a:pt x="8" y="220"/>
                  </a:lnTo>
                  <a:lnTo>
                    <a:pt x="16" y="222"/>
                  </a:lnTo>
                  <a:lnTo>
                    <a:pt x="25" y="225"/>
                  </a:lnTo>
                  <a:lnTo>
                    <a:pt x="36" y="222"/>
                  </a:lnTo>
                  <a:lnTo>
                    <a:pt x="43" y="220"/>
                  </a:lnTo>
                  <a:lnTo>
                    <a:pt x="48" y="217"/>
                  </a:lnTo>
                  <a:lnTo>
                    <a:pt x="51" y="211"/>
                  </a:lnTo>
                  <a:lnTo>
                    <a:pt x="51" y="14"/>
                  </a:lnTo>
                  <a:lnTo>
                    <a:pt x="46" y="8"/>
                  </a:lnTo>
                  <a:lnTo>
                    <a:pt x="42" y="4"/>
                  </a:lnTo>
                  <a:lnTo>
                    <a:pt x="34" y="0"/>
                  </a:lnTo>
                  <a:lnTo>
                    <a:pt x="25" y="0"/>
                  </a:lnTo>
                  <a:lnTo>
                    <a:pt x="14" y="0"/>
                  </a:lnTo>
                  <a:lnTo>
                    <a:pt x="6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57"/>
                  </a:lnTo>
                  <a:lnTo>
                    <a:pt x="0" y="75"/>
                  </a:lnTo>
                  <a:lnTo>
                    <a:pt x="0" y="210"/>
                  </a:lnTo>
                  <a:lnTo>
                    <a:pt x="0" y="211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02" name="Freeform 119"/>
            <p:cNvSpPr>
              <a:spLocks/>
            </p:cNvSpPr>
            <p:nvPr/>
          </p:nvSpPr>
          <p:spPr bwMode="auto">
            <a:xfrm>
              <a:off x="2389" y="3401"/>
              <a:ext cx="64" cy="256"/>
            </a:xfrm>
            <a:custGeom>
              <a:avLst/>
              <a:gdLst>
                <a:gd name="T0" fmla="*/ 0 w 52"/>
                <a:gd name="T1" fmla="*/ 239 h 226"/>
                <a:gd name="T2" fmla="*/ 4 w 52"/>
                <a:gd name="T3" fmla="*/ 246 h 226"/>
                <a:gd name="T4" fmla="*/ 10 w 52"/>
                <a:gd name="T5" fmla="*/ 249 h 226"/>
                <a:gd name="T6" fmla="*/ 20 w 52"/>
                <a:gd name="T7" fmla="*/ 251 h 226"/>
                <a:gd name="T8" fmla="*/ 31 w 52"/>
                <a:gd name="T9" fmla="*/ 255 h 226"/>
                <a:gd name="T10" fmla="*/ 44 w 52"/>
                <a:gd name="T11" fmla="*/ 251 h 226"/>
                <a:gd name="T12" fmla="*/ 53 w 52"/>
                <a:gd name="T13" fmla="*/ 249 h 226"/>
                <a:gd name="T14" fmla="*/ 59 w 52"/>
                <a:gd name="T15" fmla="*/ 246 h 226"/>
                <a:gd name="T16" fmla="*/ 63 w 52"/>
                <a:gd name="T17" fmla="*/ 239 h 226"/>
                <a:gd name="T18" fmla="*/ 63 w 52"/>
                <a:gd name="T19" fmla="*/ 16 h 226"/>
                <a:gd name="T20" fmla="*/ 57 w 52"/>
                <a:gd name="T21" fmla="*/ 9 h 226"/>
                <a:gd name="T22" fmla="*/ 52 w 52"/>
                <a:gd name="T23" fmla="*/ 5 h 226"/>
                <a:gd name="T24" fmla="*/ 42 w 52"/>
                <a:gd name="T25" fmla="*/ 0 h 226"/>
                <a:gd name="T26" fmla="*/ 31 w 52"/>
                <a:gd name="T27" fmla="*/ 0 h 226"/>
                <a:gd name="T28" fmla="*/ 17 w 52"/>
                <a:gd name="T29" fmla="*/ 0 h 226"/>
                <a:gd name="T30" fmla="*/ 7 w 52"/>
                <a:gd name="T31" fmla="*/ 5 h 226"/>
                <a:gd name="T32" fmla="*/ 0 w 52"/>
                <a:gd name="T33" fmla="*/ 9 h 226"/>
                <a:gd name="T34" fmla="*/ 0 w 52"/>
                <a:gd name="T35" fmla="*/ 16 h 226"/>
                <a:gd name="T36" fmla="*/ 0 w 52"/>
                <a:gd name="T37" fmla="*/ 14 h 226"/>
                <a:gd name="T38" fmla="*/ 0 w 52"/>
                <a:gd name="T39" fmla="*/ 65 h 226"/>
                <a:gd name="T40" fmla="*/ 0 w 52"/>
                <a:gd name="T41" fmla="*/ 85 h 226"/>
                <a:gd name="T42" fmla="*/ 0 w 52"/>
                <a:gd name="T43" fmla="*/ 238 h 226"/>
                <a:gd name="T44" fmla="*/ 0 w 52"/>
                <a:gd name="T45" fmla="*/ 239 h 22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2"/>
                <a:gd name="T70" fmla="*/ 0 h 226"/>
                <a:gd name="T71" fmla="*/ 52 w 52"/>
                <a:gd name="T72" fmla="*/ 226 h 22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2" h="226">
                  <a:moveTo>
                    <a:pt x="0" y="211"/>
                  </a:moveTo>
                  <a:lnTo>
                    <a:pt x="3" y="217"/>
                  </a:lnTo>
                  <a:lnTo>
                    <a:pt x="8" y="220"/>
                  </a:lnTo>
                  <a:lnTo>
                    <a:pt x="16" y="222"/>
                  </a:lnTo>
                  <a:lnTo>
                    <a:pt x="25" y="225"/>
                  </a:lnTo>
                  <a:lnTo>
                    <a:pt x="36" y="222"/>
                  </a:lnTo>
                  <a:lnTo>
                    <a:pt x="43" y="220"/>
                  </a:lnTo>
                  <a:lnTo>
                    <a:pt x="48" y="217"/>
                  </a:lnTo>
                  <a:lnTo>
                    <a:pt x="51" y="211"/>
                  </a:lnTo>
                  <a:lnTo>
                    <a:pt x="51" y="14"/>
                  </a:lnTo>
                  <a:lnTo>
                    <a:pt x="46" y="8"/>
                  </a:lnTo>
                  <a:lnTo>
                    <a:pt x="42" y="4"/>
                  </a:lnTo>
                  <a:lnTo>
                    <a:pt x="34" y="0"/>
                  </a:lnTo>
                  <a:lnTo>
                    <a:pt x="25" y="0"/>
                  </a:lnTo>
                  <a:lnTo>
                    <a:pt x="14" y="0"/>
                  </a:lnTo>
                  <a:lnTo>
                    <a:pt x="6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57"/>
                  </a:lnTo>
                  <a:lnTo>
                    <a:pt x="0" y="75"/>
                  </a:lnTo>
                  <a:lnTo>
                    <a:pt x="0" y="210"/>
                  </a:lnTo>
                  <a:lnTo>
                    <a:pt x="0" y="211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03" name="Freeform 120"/>
            <p:cNvSpPr>
              <a:spLocks/>
            </p:cNvSpPr>
            <p:nvPr/>
          </p:nvSpPr>
          <p:spPr bwMode="auto">
            <a:xfrm>
              <a:off x="2389" y="3416"/>
              <a:ext cx="64" cy="20"/>
            </a:xfrm>
            <a:custGeom>
              <a:avLst/>
              <a:gdLst>
                <a:gd name="T0" fmla="*/ 0 w 52"/>
                <a:gd name="T1" fmla="*/ 0 h 17"/>
                <a:gd name="T2" fmla="*/ 2 w 52"/>
                <a:gd name="T3" fmla="*/ 1 h 17"/>
                <a:gd name="T4" fmla="*/ 2 w 52"/>
                <a:gd name="T5" fmla="*/ 6 h 17"/>
                <a:gd name="T6" fmla="*/ 4 w 52"/>
                <a:gd name="T7" fmla="*/ 8 h 17"/>
                <a:gd name="T8" fmla="*/ 6 w 52"/>
                <a:gd name="T9" fmla="*/ 8 h 17"/>
                <a:gd name="T10" fmla="*/ 6 w 52"/>
                <a:gd name="T11" fmla="*/ 12 h 17"/>
                <a:gd name="T12" fmla="*/ 7 w 52"/>
                <a:gd name="T13" fmla="*/ 12 h 17"/>
                <a:gd name="T14" fmla="*/ 10 w 52"/>
                <a:gd name="T15" fmla="*/ 14 h 17"/>
                <a:gd name="T16" fmla="*/ 14 w 52"/>
                <a:gd name="T17" fmla="*/ 14 h 17"/>
                <a:gd name="T18" fmla="*/ 16 w 52"/>
                <a:gd name="T19" fmla="*/ 14 h 17"/>
                <a:gd name="T20" fmla="*/ 17 w 52"/>
                <a:gd name="T21" fmla="*/ 14 h 17"/>
                <a:gd name="T22" fmla="*/ 21 w 52"/>
                <a:gd name="T23" fmla="*/ 19 h 17"/>
                <a:gd name="T24" fmla="*/ 23 w 52"/>
                <a:gd name="T25" fmla="*/ 19 h 17"/>
                <a:gd name="T26" fmla="*/ 27 w 52"/>
                <a:gd name="T27" fmla="*/ 19 h 17"/>
                <a:gd name="T28" fmla="*/ 28 w 52"/>
                <a:gd name="T29" fmla="*/ 19 h 17"/>
                <a:gd name="T30" fmla="*/ 32 w 52"/>
                <a:gd name="T31" fmla="*/ 19 h 17"/>
                <a:gd name="T32" fmla="*/ 34 w 52"/>
                <a:gd name="T33" fmla="*/ 19 h 17"/>
                <a:gd name="T34" fmla="*/ 36 w 52"/>
                <a:gd name="T35" fmla="*/ 19 h 17"/>
                <a:gd name="T36" fmla="*/ 39 w 52"/>
                <a:gd name="T37" fmla="*/ 19 h 17"/>
                <a:gd name="T38" fmla="*/ 42 w 52"/>
                <a:gd name="T39" fmla="*/ 19 h 17"/>
                <a:gd name="T40" fmla="*/ 46 w 52"/>
                <a:gd name="T41" fmla="*/ 14 h 17"/>
                <a:gd name="T42" fmla="*/ 48 w 52"/>
                <a:gd name="T43" fmla="*/ 14 h 17"/>
                <a:gd name="T44" fmla="*/ 49 w 52"/>
                <a:gd name="T45" fmla="*/ 14 h 17"/>
                <a:gd name="T46" fmla="*/ 53 w 52"/>
                <a:gd name="T47" fmla="*/ 14 h 17"/>
                <a:gd name="T48" fmla="*/ 55 w 52"/>
                <a:gd name="T49" fmla="*/ 12 h 17"/>
                <a:gd name="T50" fmla="*/ 57 w 52"/>
                <a:gd name="T51" fmla="*/ 12 h 17"/>
                <a:gd name="T52" fmla="*/ 57 w 52"/>
                <a:gd name="T53" fmla="*/ 8 h 17"/>
                <a:gd name="T54" fmla="*/ 59 w 52"/>
                <a:gd name="T55" fmla="*/ 8 h 17"/>
                <a:gd name="T56" fmla="*/ 60 w 52"/>
                <a:gd name="T57" fmla="*/ 6 h 17"/>
                <a:gd name="T58" fmla="*/ 60 w 52"/>
                <a:gd name="T59" fmla="*/ 1 h 17"/>
                <a:gd name="T60" fmla="*/ 63 w 52"/>
                <a:gd name="T61" fmla="*/ 0 h 1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52"/>
                <a:gd name="T94" fmla="*/ 0 h 17"/>
                <a:gd name="T95" fmla="*/ 52 w 52"/>
                <a:gd name="T96" fmla="*/ 17 h 1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52" h="17">
                  <a:moveTo>
                    <a:pt x="0" y="0"/>
                  </a:moveTo>
                  <a:lnTo>
                    <a:pt x="2" y="1"/>
                  </a:lnTo>
                  <a:lnTo>
                    <a:pt x="2" y="5"/>
                  </a:lnTo>
                  <a:lnTo>
                    <a:pt x="3" y="7"/>
                  </a:lnTo>
                  <a:lnTo>
                    <a:pt x="5" y="7"/>
                  </a:lnTo>
                  <a:lnTo>
                    <a:pt x="5" y="10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11" y="12"/>
                  </a:lnTo>
                  <a:lnTo>
                    <a:pt x="13" y="12"/>
                  </a:lnTo>
                  <a:lnTo>
                    <a:pt x="14" y="12"/>
                  </a:lnTo>
                  <a:lnTo>
                    <a:pt x="17" y="16"/>
                  </a:lnTo>
                  <a:lnTo>
                    <a:pt x="19" y="16"/>
                  </a:lnTo>
                  <a:lnTo>
                    <a:pt x="22" y="16"/>
                  </a:lnTo>
                  <a:lnTo>
                    <a:pt x="23" y="16"/>
                  </a:lnTo>
                  <a:lnTo>
                    <a:pt x="26" y="16"/>
                  </a:lnTo>
                  <a:lnTo>
                    <a:pt x="28" y="16"/>
                  </a:lnTo>
                  <a:lnTo>
                    <a:pt x="29" y="16"/>
                  </a:lnTo>
                  <a:lnTo>
                    <a:pt x="32" y="16"/>
                  </a:lnTo>
                  <a:lnTo>
                    <a:pt x="34" y="16"/>
                  </a:lnTo>
                  <a:lnTo>
                    <a:pt x="37" y="12"/>
                  </a:lnTo>
                  <a:lnTo>
                    <a:pt x="39" y="12"/>
                  </a:lnTo>
                  <a:lnTo>
                    <a:pt x="40" y="12"/>
                  </a:lnTo>
                  <a:lnTo>
                    <a:pt x="43" y="12"/>
                  </a:lnTo>
                  <a:lnTo>
                    <a:pt x="45" y="10"/>
                  </a:lnTo>
                  <a:lnTo>
                    <a:pt x="46" y="10"/>
                  </a:lnTo>
                  <a:lnTo>
                    <a:pt x="46" y="7"/>
                  </a:lnTo>
                  <a:lnTo>
                    <a:pt x="48" y="7"/>
                  </a:lnTo>
                  <a:lnTo>
                    <a:pt x="49" y="5"/>
                  </a:lnTo>
                  <a:lnTo>
                    <a:pt x="49" y="1"/>
                  </a:lnTo>
                  <a:lnTo>
                    <a:pt x="51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04" name="Freeform 121"/>
            <p:cNvSpPr>
              <a:spLocks/>
            </p:cNvSpPr>
            <p:nvPr/>
          </p:nvSpPr>
          <p:spPr bwMode="auto">
            <a:xfrm>
              <a:off x="2441" y="3681"/>
              <a:ext cx="104" cy="70"/>
            </a:xfrm>
            <a:custGeom>
              <a:avLst/>
              <a:gdLst>
                <a:gd name="T0" fmla="*/ 15 w 83"/>
                <a:gd name="T1" fmla="*/ 0 h 62"/>
                <a:gd name="T2" fmla="*/ 55 w 83"/>
                <a:gd name="T3" fmla="*/ 0 h 62"/>
                <a:gd name="T4" fmla="*/ 103 w 83"/>
                <a:gd name="T5" fmla="*/ 56 h 62"/>
                <a:gd name="T6" fmla="*/ 98 w 83"/>
                <a:gd name="T7" fmla="*/ 59 h 62"/>
                <a:gd name="T8" fmla="*/ 91 w 83"/>
                <a:gd name="T9" fmla="*/ 62 h 62"/>
                <a:gd name="T10" fmla="*/ 88 w 83"/>
                <a:gd name="T11" fmla="*/ 65 h 62"/>
                <a:gd name="T12" fmla="*/ 80 w 83"/>
                <a:gd name="T13" fmla="*/ 69 h 62"/>
                <a:gd name="T14" fmla="*/ 41 w 83"/>
                <a:gd name="T15" fmla="*/ 23 h 62"/>
                <a:gd name="T16" fmla="*/ 1 w 83"/>
                <a:gd name="T17" fmla="*/ 20 h 62"/>
                <a:gd name="T18" fmla="*/ 0 w 83"/>
                <a:gd name="T19" fmla="*/ 14 h 62"/>
                <a:gd name="T20" fmla="*/ 0 w 83"/>
                <a:gd name="T21" fmla="*/ 8 h 62"/>
                <a:gd name="T22" fmla="*/ 1 w 83"/>
                <a:gd name="T23" fmla="*/ 5 h 62"/>
                <a:gd name="T24" fmla="*/ 4 w 83"/>
                <a:gd name="T25" fmla="*/ 1 h 62"/>
                <a:gd name="T26" fmla="*/ 11 w 83"/>
                <a:gd name="T27" fmla="*/ 0 h 62"/>
                <a:gd name="T28" fmla="*/ 15 w 83"/>
                <a:gd name="T29" fmla="*/ 0 h 6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83"/>
                <a:gd name="T46" fmla="*/ 0 h 62"/>
                <a:gd name="T47" fmla="*/ 83 w 83"/>
                <a:gd name="T48" fmla="*/ 62 h 6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83" h="62">
                  <a:moveTo>
                    <a:pt x="12" y="0"/>
                  </a:moveTo>
                  <a:lnTo>
                    <a:pt x="44" y="0"/>
                  </a:lnTo>
                  <a:lnTo>
                    <a:pt x="82" y="50"/>
                  </a:lnTo>
                  <a:lnTo>
                    <a:pt x="78" y="52"/>
                  </a:lnTo>
                  <a:lnTo>
                    <a:pt x="73" y="55"/>
                  </a:lnTo>
                  <a:lnTo>
                    <a:pt x="70" y="58"/>
                  </a:lnTo>
                  <a:lnTo>
                    <a:pt x="64" y="61"/>
                  </a:lnTo>
                  <a:lnTo>
                    <a:pt x="33" y="20"/>
                  </a:lnTo>
                  <a:lnTo>
                    <a:pt x="1" y="18"/>
                  </a:lnTo>
                  <a:lnTo>
                    <a:pt x="0" y="12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1"/>
                  </a:lnTo>
                  <a:lnTo>
                    <a:pt x="9" y="0"/>
                  </a:lnTo>
                  <a:lnTo>
                    <a:pt x="12" y="0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05" name="Freeform 122"/>
            <p:cNvSpPr>
              <a:spLocks/>
            </p:cNvSpPr>
            <p:nvPr/>
          </p:nvSpPr>
          <p:spPr bwMode="auto">
            <a:xfrm>
              <a:off x="2441" y="3681"/>
              <a:ext cx="104" cy="70"/>
            </a:xfrm>
            <a:custGeom>
              <a:avLst/>
              <a:gdLst>
                <a:gd name="T0" fmla="*/ 15 w 83"/>
                <a:gd name="T1" fmla="*/ 0 h 62"/>
                <a:gd name="T2" fmla="*/ 55 w 83"/>
                <a:gd name="T3" fmla="*/ 0 h 62"/>
                <a:gd name="T4" fmla="*/ 103 w 83"/>
                <a:gd name="T5" fmla="*/ 56 h 62"/>
                <a:gd name="T6" fmla="*/ 98 w 83"/>
                <a:gd name="T7" fmla="*/ 59 h 62"/>
                <a:gd name="T8" fmla="*/ 91 w 83"/>
                <a:gd name="T9" fmla="*/ 62 h 62"/>
                <a:gd name="T10" fmla="*/ 88 w 83"/>
                <a:gd name="T11" fmla="*/ 65 h 62"/>
                <a:gd name="T12" fmla="*/ 80 w 83"/>
                <a:gd name="T13" fmla="*/ 69 h 62"/>
                <a:gd name="T14" fmla="*/ 41 w 83"/>
                <a:gd name="T15" fmla="*/ 23 h 62"/>
                <a:gd name="T16" fmla="*/ 1 w 83"/>
                <a:gd name="T17" fmla="*/ 20 h 62"/>
                <a:gd name="T18" fmla="*/ 0 w 83"/>
                <a:gd name="T19" fmla="*/ 14 h 62"/>
                <a:gd name="T20" fmla="*/ 0 w 83"/>
                <a:gd name="T21" fmla="*/ 8 h 62"/>
                <a:gd name="T22" fmla="*/ 1 w 83"/>
                <a:gd name="T23" fmla="*/ 5 h 62"/>
                <a:gd name="T24" fmla="*/ 4 w 83"/>
                <a:gd name="T25" fmla="*/ 1 h 62"/>
                <a:gd name="T26" fmla="*/ 11 w 83"/>
                <a:gd name="T27" fmla="*/ 0 h 62"/>
                <a:gd name="T28" fmla="*/ 15 w 83"/>
                <a:gd name="T29" fmla="*/ 0 h 6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83"/>
                <a:gd name="T46" fmla="*/ 0 h 62"/>
                <a:gd name="T47" fmla="*/ 83 w 83"/>
                <a:gd name="T48" fmla="*/ 62 h 6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83" h="62">
                  <a:moveTo>
                    <a:pt x="12" y="0"/>
                  </a:moveTo>
                  <a:lnTo>
                    <a:pt x="44" y="0"/>
                  </a:lnTo>
                  <a:lnTo>
                    <a:pt x="82" y="50"/>
                  </a:lnTo>
                  <a:lnTo>
                    <a:pt x="78" y="52"/>
                  </a:lnTo>
                  <a:lnTo>
                    <a:pt x="73" y="55"/>
                  </a:lnTo>
                  <a:lnTo>
                    <a:pt x="70" y="58"/>
                  </a:lnTo>
                  <a:lnTo>
                    <a:pt x="64" y="61"/>
                  </a:lnTo>
                  <a:lnTo>
                    <a:pt x="33" y="20"/>
                  </a:lnTo>
                  <a:lnTo>
                    <a:pt x="1" y="18"/>
                  </a:lnTo>
                  <a:lnTo>
                    <a:pt x="0" y="12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1"/>
                  </a:lnTo>
                  <a:lnTo>
                    <a:pt x="9" y="0"/>
                  </a:lnTo>
                  <a:lnTo>
                    <a:pt x="12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06" name="Freeform 123"/>
            <p:cNvSpPr>
              <a:spLocks/>
            </p:cNvSpPr>
            <p:nvPr/>
          </p:nvSpPr>
          <p:spPr bwMode="auto">
            <a:xfrm>
              <a:off x="2482" y="3690"/>
              <a:ext cx="21" cy="21"/>
            </a:xfrm>
            <a:custGeom>
              <a:avLst/>
              <a:gdLst>
                <a:gd name="T0" fmla="*/ 20 w 17"/>
                <a:gd name="T1" fmla="*/ 0 h 17"/>
                <a:gd name="T2" fmla="*/ 12 w 17"/>
                <a:gd name="T3" fmla="*/ 0 h 17"/>
                <a:gd name="T4" fmla="*/ 12 w 17"/>
                <a:gd name="T5" fmla="*/ 2 h 17"/>
                <a:gd name="T6" fmla="*/ 12 w 17"/>
                <a:gd name="T7" fmla="*/ 5 h 17"/>
                <a:gd name="T8" fmla="*/ 12 w 17"/>
                <a:gd name="T9" fmla="*/ 9 h 17"/>
                <a:gd name="T10" fmla="*/ 0 w 17"/>
                <a:gd name="T11" fmla="*/ 10 h 17"/>
                <a:gd name="T12" fmla="*/ 0 w 17"/>
                <a:gd name="T13" fmla="*/ 14 h 17"/>
                <a:gd name="T14" fmla="*/ 0 w 17"/>
                <a:gd name="T15" fmla="*/ 16 h 17"/>
                <a:gd name="T16" fmla="*/ 0 w 17"/>
                <a:gd name="T17" fmla="*/ 2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17"/>
                <a:gd name="T29" fmla="*/ 17 w 17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17">
                  <a:moveTo>
                    <a:pt x="16" y="0"/>
                  </a:moveTo>
                  <a:lnTo>
                    <a:pt x="10" y="0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7"/>
                  </a:lnTo>
                  <a:lnTo>
                    <a:pt x="0" y="8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07" name="Freeform 124"/>
            <p:cNvSpPr>
              <a:spLocks/>
            </p:cNvSpPr>
            <p:nvPr/>
          </p:nvSpPr>
          <p:spPr bwMode="auto">
            <a:xfrm>
              <a:off x="2242" y="3733"/>
              <a:ext cx="220" cy="67"/>
            </a:xfrm>
            <a:custGeom>
              <a:avLst/>
              <a:gdLst>
                <a:gd name="T0" fmla="*/ 219 w 174"/>
                <a:gd name="T1" fmla="*/ 66 h 60"/>
                <a:gd name="T2" fmla="*/ 219 w 174"/>
                <a:gd name="T3" fmla="*/ 17 h 60"/>
                <a:gd name="T4" fmla="*/ 0 w 174"/>
                <a:gd name="T5" fmla="*/ 0 h 60"/>
                <a:gd name="T6" fmla="*/ 0 w 174"/>
                <a:gd name="T7" fmla="*/ 45 h 60"/>
                <a:gd name="T8" fmla="*/ 219 w 174"/>
                <a:gd name="T9" fmla="*/ 66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4"/>
                <a:gd name="T16" fmla="*/ 0 h 60"/>
                <a:gd name="T17" fmla="*/ 174 w 174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4" h="60">
                  <a:moveTo>
                    <a:pt x="173" y="59"/>
                  </a:moveTo>
                  <a:lnTo>
                    <a:pt x="173" y="15"/>
                  </a:lnTo>
                  <a:lnTo>
                    <a:pt x="0" y="0"/>
                  </a:lnTo>
                  <a:lnTo>
                    <a:pt x="0" y="40"/>
                  </a:lnTo>
                  <a:lnTo>
                    <a:pt x="173" y="59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08" name="Freeform 125"/>
            <p:cNvSpPr>
              <a:spLocks/>
            </p:cNvSpPr>
            <p:nvPr/>
          </p:nvSpPr>
          <p:spPr bwMode="auto">
            <a:xfrm>
              <a:off x="2242" y="3733"/>
              <a:ext cx="220" cy="67"/>
            </a:xfrm>
            <a:custGeom>
              <a:avLst/>
              <a:gdLst>
                <a:gd name="T0" fmla="*/ 219 w 174"/>
                <a:gd name="T1" fmla="*/ 66 h 60"/>
                <a:gd name="T2" fmla="*/ 219 w 174"/>
                <a:gd name="T3" fmla="*/ 17 h 60"/>
                <a:gd name="T4" fmla="*/ 0 w 174"/>
                <a:gd name="T5" fmla="*/ 0 h 60"/>
                <a:gd name="T6" fmla="*/ 0 w 174"/>
                <a:gd name="T7" fmla="*/ 45 h 60"/>
                <a:gd name="T8" fmla="*/ 219 w 174"/>
                <a:gd name="T9" fmla="*/ 66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4"/>
                <a:gd name="T16" fmla="*/ 0 h 60"/>
                <a:gd name="T17" fmla="*/ 174 w 174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4" h="60">
                  <a:moveTo>
                    <a:pt x="173" y="59"/>
                  </a:moveTo>
                  <a:lnTo>
                    <a:pt x="173" y="15"/>
                  </a:lnTo>
                  <a:lnTo>
                    <a:pt x="0" y="0"/>
                  </a:lnTo>
                  <a:lnTo>
                    <a:pt x="0" y="40"/>
                  </a:lnTo>
                  <a:lnTo>
                    <a:pt x="173" y="59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09" name="Freeform 126"/>
            <p:cNvSpPr>
              <a:spLocks/>
            </p:cNvSpPr>
            <p:nvPr/>
          </p:nvSpPr>
          <p:spPr bwMode="auto">
            <a:xfrm>
              <a:off x="2246" y="3701"/>
              <a:ext cx="257" cy="50"/>
            </a:xfrm>
            <a:custGeom>
              <a:avLst/>
              <a:gdLst>
                <a:gd name="T0" fmla="*/ 219 w 205"/>
                <a:gd name="T1" fmla="*/ 49 h 44"/>
                <a:gd name="T2" fmla="*/ 256 w 205"/>
                <a:gd name="T3" fmla="*/ 19 h 44"/>
                <a:gd name="T4" fmla="*/ 40 w 205"/>
                <a:gd name="T5" fmla="*/ 0 h 44"/>
                <a:gd name="T6" fmla="*/ 0 w 205"/>
                <a:gd name="T7" fmla="*/ 30 h 44"/>
                <a:gd name="T8" fmla="*/ 213 w 205"/>
                <a:gd name="T9" fmla="*/ 49 h 44"/>
                <a:gd name="T10" fmla="*/ 219 w 205"/>
                <a:gd name="T11" fmla="*/ 49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5"/>
                <a:gd name="T19" fmla="*/ 0 h 44"/>
                <a:gd name="T20" fmla="*/ 205 w 205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5" h="44">
                  <a:moveTo>
                    <a:pt x="175" y="43"/>
                  </a:moveTo>
                  <a:lnTo>
                    <a:pt x="204" y="17"/>
                  </a:lnTo>
                  <a:lnTo>
                    <a:pt x="32" y="0"/>
                  </a:lnTo>
                  <a:lnTo>
                    <a:pt x="0" y="26"/>
                  </a:lnTo>
                  <a:lnTo>
                    <a:pt x="170" y="43"/>
                  </a:lnTo>
                  <a:lnTo>
                    <a:pt x="175" y="43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10" name="Freeform 127"/>
            <p:cNvSpPr>
              <a:spLocks/>
            </p:cNvSpPr>
            <p:nvPr/>
          </p:nvSpPr>
          <p:spPr bwMode="auto">
            <a:xfrm>
              <a:off x="2246" y="3701"/>
              <a:ext cx="257" cy="50"/>
            </a:xfrm>
            <a:custGeom>
              <a:avLst/>
              <a:gdLst>
                <a:gd name="T0" fmla="*/ 219 w 205"/>
                <a:gd name="T1" fmla="*/ 49 h 44"/>
                <a:gd name="T2" fmla="*/ 256 w 205"/>
                <a:gd name="T3" fmla="*/ 19 h 44"/>
                <a:gd name="T4" fmla="*/ 40 w 205"/>
                <a:gd name="T5" fmla="*/ 0 h 44"/>
                <a:gd name="T6" fmla="*/ 0 w 205"/>
                <a:gd name="T7" fmla="*/ 30 h 44"/>
                <a:gd name="T8" fmla="*/ 213 w 205"/>
                <a:gd name="T9" fmla="*/ 49 h 44"/>
                <a:gd name="T10" fmla="*/ 219 w 205"/>
                <a:gd name="T11" fmla="*/ 49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5"/>
                <a:gd name="T19" fmla="*/ 0 h 44"/>
                <a:gd name="T20" fmla="*/ 205 w 205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5" h="44">
                  <a:moveTo>
                    <a:pt x="175" y="43"/>
                  </a:moveTo>
                  <a:lnTo>
                    <a:pt x="204" y="17"/>
                  </a:lnTo>
                  <a:lnTo>
                    <a:pt x="32" y="0"/>
                  </a:lnTo>
                  <a:lnTo>
                    <a:pt x="0" y="26"/>
                  </a:lnTo>
                  <a:lnTo>
                    <a:pt x="170" y="43"/>
                  </a:lnTo>
                  <a:lnTo>
                    <a:pt x="175" y="43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11" name="Freeform 128"/>
            <p:cNvSpPr>
              <a:spLocks/>
            </p:cNvSpPr>
            <p:nvPr/>
          </p:nvSpPr>
          <p:spPr bwMode="auto">
            <a:xfrm>
              <a:off x="2461" y="3720"/>
              <a:ext cx="42" cy="80"/>
            </a:xfrm>
            <a:custGeom>
              <a:avLst/>
              <a:gdLst>
                <a:gd name="T0" fmla="*/ 41 w 35"/>
                <a:gd name="T1" fmla="*/ 0 h 71"/>
                <a:gd name="T2" fmla="*/ 0 w 35"/>
                <a:gd name="T3" fmla="*/ 29 h 71"/>
                <a:gd name="T4" fmla="*/ 0 w 35"/>
                <a:gd name="T5" fmla="*/ 79 h 71"/>
                <a:gd name="T6" fmla="*/ 41 w 35"/>
                <a:gd name="T7" fmla="*/ 39 h 71"/>
                <a:gd name="T8" fmla="*/ 41 w 35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71"/>
                <a:gd name="T17" fmla="*/ 35 w 35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71">
                  <a:moveTo>
                    <a:pt x="34" y="0"/>
                  </a:moveTo>
                  <a:lnTo>
                    <a:pt x="0" y="26"/>
                  </a:lnTo>
                  <a:lnTo>
                    <a:pt x="0" y="70"/>
                  </a:lnTo>
                  <a:lnTo>
                    <a:pt x="34" y="35"/>
                  </a:lnTo>
                  <a:lnTo>
                    <a:pt x="34" y="0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12" name="Freeform 129"/>
            <p:cNvSpPr>
              <a:spLocks/>
            </p:cNvSpPr>
            <p:nvPr/>
          </p:nvSpPr>
          <p:spPr bwMode="auto">
            <a:xfrm>
              <a:off x="2461" y="3720"/>
              <a:ext cx="42" cy="80"/>
            </a:xfrm>
            <a:custGeom>
              <a:avLst/>
              <a:gdLst>
                <a:gd name="T0" fmla="*/ 41 w 35"/>
                <a:gd name="T1" fmla="*/ 0 h 71"/>
                <a:gd name="T2" fmla="*/ 0 w 35"/>
                <a:gd name="T3" fmla="*/ 29 h 71"/>
                <a:gd name="T4" fmla="*/ 0 w 35"/>
                <a:gd name="T5" fmla="*/ 79 h 71"/>
                <a:gd name="T6" fmla="*/ 41 w 35"/>
                <a:gd name="T7" fmla="*/ 39 h 71"/>
                <a:gd name="T8" fmla="*/ 41 w 35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71"/>
                <a:gd name="T17" fmla="*/ 35 w 35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71">
                  <a:moveTo>
                    <a:pt x="34" y="0"/>
                  </a:moveTo>
                  <a:lnTo>
                    <a:pt x="0" y="26"/>
                  </a:lnTo>
                  <a:lnTo>
                    <a:pt x="0" y="70"/>
                  </a:lnTo>
                  <a:lnTo>
                    <a:pt x="34" y="35"/>
                  </a:lnTo>
                  <a:lnTo>
                    <a:pt x="34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13" name="Line 130"/>
            <p:cNvSpPr>
              <a:spLocks noChangeShapeType="1"/>
            </p:cNvSpPr>
            <p:nvPr/>
          </p:nvSpPr>
          <p:spPr bwMode="auto">
            <a:xfrm flipV="1">
              <a:off x="2358" y="3770"/>
              <a:ext cx="21" cy="2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14" name="Line 131"/>
            <p:cNvSpPr>
              <a:spLocks noChangeShapeType="1"/>
            </p:cNvSpPr>
            <p:nvPr/>
          </p:nvSpPr>
          <p:spPr bwMode="auto">
            <a:xfrm flipH="1">
              <a:off x="2322" y="3746"/>
              <a:ext cx="22" cy="2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15" name="Freeform 132"/>
            <p:cNvSpPr>
              <a:spLocks/>
            </p:cNvSpPr>
            <p:nvPr/>
          </p:nvSpPr>
          <p:spPr bwMode="auto">
            <a:xfrm>
              <a:off x="2311" y="3740"/>
              <a:ext cx="69" cy="56"/>
            </a:xfrm>
            <a:custGeom>
              <a:avLst/>
              <a:gdLst>
                <a:gd name="T0" fmla="*/ 0 w 55"/>
                <a:gd name="T1" fmla="*/ 49 h 50"/>
                <a:gd name="T2" fmla="*/ 46 w 55"/>
                <a:gd name="T3" fmla="*/ 55 h 50"/>
                <a:gd name="T4" fmla="*/ 68 w 55"/>
                <a:gd name="T5" fmla="*/ 30 h 50"/>
                <a:gd name="T6" fmla="*/ 68 w 55"/>
                <a:gd name="T7" fmla="*/ 27 h 50"/>
                <a:gd name="T8" fmla="*/ 65 w 55"/>
                <a:gd name="T9" fmla="*/ 20 h 50"/>
                <a:gd name="T10" fmla="*/ 61 w 55"/>
                <a:gd name="T11" fmla="*/ 13 h 50"/>
                <a:gd name="T12" fmla="*/ 55 w 55"/>
                <a:gd name="T13" fmla="*/ 4 h 50"/>
                <a:gd name="T14" fmla="*/ 50 w 55"/>
                <a:gd name="T15" fmla="*/ 3 h 50"/>
                <a:gd name="T16" fmla="*/ 48 w 55"/>
                <a:gd name="T17" fmla="*/ 0 h 50"/>
                <a:gd name="T18" fmla="*/ 44 w 55"/>
                <a:gd name="T19" fmla="*/ 0 h 50"/>
                <a:gd name="T20" fmla="*/ 36 w 55"/>
                <a:gd name="T21" fmla="*/ 3 h 50"/>
                <a:gd name="T22" fmla="*/ 31 w 55"/>
                <a:gd name="T23" fmla="*/ 7 h 50"/>
                <a:gd name="T24" fmla="*/ 23 w 55"/>
                <a:gd name="T25" fmla="*/ 16 h 50"/>
                <a:gd name="T26" fmla="*/ 18 w 55"/>
                <a:gd name="T27" fmla="*/ 20 h 50"/>
                <a:gd name="T28" fmla="*/ 11 w 55"/>
                <a:gd name="T29" fmla="*/ 27 h 50"/>
                <a:gd name="T30" fmla="*/ 6 w 55"/>
                <a:gd name="T31" fmla="*/ 36 h 50"/>
                <a:gd name="T32" fmla="*/ 0 w 55"/>
                <a:gd name="T33" fmla="*/ 41 h 50"/>
                <a:gd name="T34" fmla="*/ 0 w 55"/>
                <a:gd name="T35" fmla="*/ 49 h 5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5"/>
                <a:gd name="T55" fmla="*/ 0 h 50"/>
                <a:gd name="T56" fmla="*/ 55 w 55"/>
                <a:gd name="T57" fmla="*/ 50 h 5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5" h="50">
                  <a:moveTo>
                    <a:pt x="0" y="44"/>
                  </a:moveTo>
                  <a:lnTo>
                    <a:pt x="37" y="49"/>
                  </a:lnTo>
                  <a:lnTo>
                    <a:pt x="54" y="27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49" y="12"/>
                  </a:lnTo>
                  <a:lnTo>
                    <a:pt x="44" y="4"/>
                  </a:lnTo>
                  <a:lnTo>
                    <a:pt x="40" y="3"/>
                  </a:lnTo>
                  <a:lnTo>
                    <a:pt x="38" y="0"/>
                  </a:lnTo>
                  <a:lnTo>
                    <a:pt x="35" y="0"/>
                  </a:lnTo>
                  <a:lnTo>
                    <a:pt x="29" y="3"/>
                  </a:lnTo>
                  <a:lnTo>
                    <a:pt x="25" y="6"/>
                  </a:lnTo>
                  <a:lnTo>
                    <a:pt x="18" y="14"/>
                  </a:lnTo>
                  <a:lnTo>
                    <a:pt x="14" y="18"/>
                  </a:lnTo>
                  <a:lnTo>
                    <a:pt x="9" y="24"/>
                  </a:lnTo>
                  <a:lnTo>
                    <a:pt x="5" y="32"/>
                  </a:lnTo>
                  <a:lnTo>
                    <a:pt x="0" y="37"/>
                  </a:lnTo>
                  <a:lnTo>
                    <a:pt x="0" y="44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16" name="Freeform 133"/>
            <p:cNvSpPr>
              <a:spLocks/>
            </p:cNvSpPr>
            <p:nvPr/>
          </p:nvSpPr>
          <p:spPr bwMode="auto">
            <a:xfrm>
              <a:off x="2311" y="3740"/>
              <a:ext cx="69" cy="56"/>
            </a:xfrm>
            <a:custGeom>
              <a:avLst/>
              <a:gdLst>
                <a:gd name="T0" fmla="*/ 0 w 55"/>
                <a:gd name="T1" fmla="*/ 49 h 50"/>
                <a:gd name="T2" fmla="*/ 46 w 55"/>
                <a:gd name="T3" fmla="*/ 55 h 50"/>
                <a:gd name="T4" fmla="*/ 68 w 55"/>
                <a:gd name="T5" fmla="*/ 30 h 50"/>
                <a:gd name="T6" fmla="*/ 68 w 55"/>
                <a:gd name="T7" fmla="*/ 27 h 50"/>
                <a:gd name="T8" fmla="*/ 65 w 55"/>
                <a:gd name="T9" fmla="*/ 20 h 50"/>
                <a:gd name="T10" fmla="*/ 61 w 55"/>
                <a:gd name="T11" fmla="*/ 13 h 50"/>
                <a:gd name="T12" fmla="*/ 55 w 55"/>
                <a:gd name="T13" fmla="*/ 4 h 50"/>
                <a:gd name="T14" fmla="*/ 50 w 55"/>
                <a:gd name="T15" fmla="*/ 3 h 50"/>
                <a:gd name="T16" fmla="*/ 48 w 55"/>
                <a:gd name="T17" fmla="*/ 0 h 50"/>
                <a:gd name="T18" fmla="*/ 44 w 55"/>
                <a:gd name="T19" fmla="*/ 0 h 50"/>
                <a:gd name="T20" fmla="*/ 36 w 55"/>
                <a:gd name="T21" fmla="*/ 3 h 50"/>
                <a:gd name="T22" fmla="*/ 31 w 55"/>
                <a:gd name="T23" fmla="*/ 7 h 50"/>
                <a:gd name="T24" fmla="*/ 23 w 55"/>
                <a:gd name="T25" fmla="*/ 16 h 50"/>
                <a:gd name="T26" fmla="*/ 18 w 55"/>
                <a:gd name="T27" fmla="*/ 20 h 50"/>
                <a:gd name="T28" fmla="*/ 11 w 55"/>
                <a:gd name="T29" fmla="*/ 27 h 50"/>
                <a:gd name="T30" fmla="*/ 6 w 55"/>
                <a:gd name="T31" fmla="*/ 36 h 50"/>
                <a:gd name="T32" fmla="*/ 0 w 55"/>
                <a:gd name="T33" fmla="*/ 41 h 50"/>
                <a:gd name="T34" fmla="*/ 0 w 55"/>
                <a:gd name="T35" fmla="*/ 49 h 5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5"/>
                <a:gd name="T55" fmla="*/ 0 h 50"/>
                <a:gd name="T56" fmla="*/ 55 w 55"/>
                <a:gd name="T57" fmla="*/ 50 h 5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5" h="50">
                  <a:moveTo>
                    <a:pt x="0" y="44"/>
                  </a:moveTo>
                  <a:lnTo>
                    <a:pt x="37" y="49"/>
                  </a:lnTo>
                  <a:lnTo>
                    <a:pt x="54" y="27"/>
                  </a:lnTo>
                  <a:lnTo>
                    <a:pt x="54" y="24"/>
                  </a:lnTo>
                  <a:lnTo>
                    <a:pt x="52" y="18"/>
                  </a:lnTo>
                  <a:lnTo>
                    <a:pt x="49" y="12"/>
                  </a:lnTo>
                  <a:lnTo>
                    <a:pt x="44" y="4"/>
                  </a:lnTo>
                  <a:lnTo>
                    <a:pt x="40" y="3"/>
                  </a:lnTo>
                  <a:lnTo>
                    <a:pt x="38" y="0"/>
                  </a:lnTo>
                  <a:lnTo>
                    <a:pt x="35" y="0"/>
                  </a:lnTo>
                  <a:lnTo>
                    <a:pt x="29" y="3"/>
                  </a:lnTo>
                  <a:lnTo>
                    <a:pt x="25" y="6"/>
                  </a:lnTo>
                  <a:lnTo>
                    <a:pt x="18" y="14"/>
                  </a:lnTo>
                  <a:lnTo>
                    <a:pt x="14" y="18"/>
                  </a:lnTo>
                  <a:lnTo>
                    <a:pt x="9" y="24"/>
                  </a:lnTo>
                  <a:lnTo>
                    <a:pt x="5" y="32"/>
                  </a:lnTo>
                  <a:lnTo>
                    <a:pt x="0" y="37"/>
                  </a:lnTo>
                  <a:lnTo>
                    <a:pt x="0" y="44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17" name="Freeform 134"/>
            <p:cNvSpPr>
              <a:spLocks/>
            </p:cNvSpPr>
            <p:nvPr/>
          </p:nvSpPr>
          <p:spPr bwMode="auto">
            <a:xfrm>
              <a:off x="2311" y="3766"/>
              <a:ext cx="48" cy="30"/>
            </a:xfrm>
            <a:custGeom>
              <a:avLst/>
              <a:gdLst>
                <a:gd name="T0" fmla="*/ 47 w 38"/>
                <a:gd name="T1" fmla="*/ 29 h 27"/>
                <a:gd name="T2" fmla="*/ 47 w 38"/>
                <a:gd name="T3" fmla="*/ 19 h 27"/>
                <a:gd name="T4" fmla="*/ 39 w 38"/>
                <a:gd name="T5" fmla="*/ 10 h 27"/>
                <a:gd name="T6" fmla="*/ 33 w 38"/>
                <a:gd name="T7" fmla="*/ 1 h 27"/>
                <a:gd name="T8" fmla="*/ 28 w 38"/>
                <a:gd name="T9" fmla="*/ 0 h 27"/>
                <a:gd name="T10" fmla="*/ 23 w 38"/>
                <a:gd name="T11" fmla="*/ 0 h 27"/>
                <a:gd name="T12" fmla="*/ 19 w 38"/>
                <a:gd name="T13" fmla="*/ 0 h 27"/>
                <a:gd name="T14" fmla="*/ 11 w 38"/>
                <a:gd name="T15" fmla="*/ 1 h 27"/>
                <a:gd name="T16" fmla="*/ 8 w 38"/>
                <a:gd name="T17" fmla="*/ 4 h 27"/>
                <a:gd name="T18" fmla="*/ 6 w 38"/>
                <a:gd name="T19" fmla="*/ 10 h 27"/>
                <a:gd name="T20" fmla="*/ 0 w 38"/>
                <a:gd name="T21" fmla="*/ 16 h 27"/>
                <a:gd name="T22" fmla="*/ 0 w 38"/>
                <a:gd name="T23" fmla="*/ 23 h 27"/>
                <a:gd name="T24" fmla="*/ 47 w 38"/>
                <a:gd name="T25" fmla="*/ 29 h 2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8"/>
                <a:gd name="T40" fmla="*/ 0 h 27"/>
                <a:gd name="T41" fmla="*/ 38 w 38"/>
                <a:gd name="T42" fmla="*/ 27 h 2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8" h="27">
                  <a:moveTo>
                    <a:pt x="37" y="26"/>
                  </a:moveTo>
                  <a:lnTo>
                    <a:pt x="37" y="17"/>
                  </a:lnTo>
                  <a:lnTo>
                    <a:pt x="31" y="9"/>
                  </a:lnTo>
                  <a:lnTo>
                    <a:pt x="26" y="1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9" y="1"/>
                  </a:lnTo>
                  <a:lnTo>
                    <a:pt x="6" y="4"/>
                  </a:lnTo>
                  <a:lnTo>
                    <a:pt x="5" y="9"/>
                  </a:lnTo>
                  <a:lnTo>
                    <a:pt x="0" y="14"/>
                  </a:lnTo>
                  <a:lnTo>
                    <a:pt x="0" y="21"/>
                  </a:lnTo>
                  <a:lnTo>
                    <a:pt x="37" y="2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18" name="Freeform 135"/>
            <p:cNvSpPr>
              <a:spLocks/>
            </p:cNvSpPr>
            <p:nvPr/>
          </p:nvSpPr>
          <p:spPr bwMode="auto">
            <a:xfrm>
              <a:off x="2311" y="3766"/>
              <a:ext cx="48" cy="30"/>
            </a:xfrm>
            <a:custGeom>
              <a:avLst/>
              <a:gdLst>
                <a:gd name="T0" fmla="*/ 47 w 38"/>
                <a:gd name="T1" fmla="*/ 29 h 27"/>
                <a:gd name="T2" fmla="*/ 47 w 38"/>
                <a:gd name="T3" fmla="*/ 19 h 27"/>
                <a:gd name="T4" fmla="*/ 39 w 38"/>
                <a:gd name="T5" fmla="*/ 10 h 27"/>
                <a:gd name="T6" fmla="*/ 33 w 38"/>
                <a:gd name="T7" fmla="*/ 1 h 27"/>
                <a:gd name="T8" fmla="*/ 28 w 38"/>
                <a:gd name="T9" fmla="*/ 0 h 27"/>
                <a:gd name="T10" fmla="*/ 23 w 38"/>
                <a:gd name="T11" fmla="*/ 0 h 27"/>
                <a:gd name="T12" fmla="*/ 19 w 38"/>
                <a:gd name="T13" fmla="*/ 0 h 27"/>
                <a:gd name="T14" fmla="*/ 11 w 38"/>
                <a:gd name="T15" fmla="*/ 1 h 27"/>
                <a:gd name="T16" fmla="*/ 8 w 38"/>
                <a:gd name="T17" fmla="*/ 4 h 27"/>
                <a:gd name="T18" fmla="*/ 6 w 38"/>
                <a:gd name="T19" fmla="*/ 10 h 27"/>
                <a:gd name="T20" fmla="*/ 0 w 38"/>
                <a:gd name="T21" fmla="*/ 16 h 27"/>
                <a:gd name="T22" fmla="*/ 0 w 38"/>
                <a:gd name="T23" fmla="*/ 23 h 27"/>
                <a:gd name="T24" fmla="*/ 47 w 38"/>
                <a:gd name="T25" fmla="*/ 29 h 2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8"/>
                <a:gd name="T40" fmla="*/ 0 h 27"/>
                <a:gd name="T41" fmla="*/ 38 w 38"/>
                <a:gd name="T42" fmla="*/ 27 h 2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8" h="27">
                  <a:moveTo>
                    <a:pt x="37" y="26"/>
                  </a:moveTo>
                  <a:lnTo>
                    <a:pt x="37" y="17"/>
                  </a:lnTo>
                  <a:lnTo>
                    <a:pt x="31" y="9"/>
                  </a:lnTo>
                  <a:lnTo>
                    <a:pt x="26" y="1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9" y="1"/>
                  </a:lnTo>
                  <a:lnTo>
                    <a:pt x="6" y="4"/>
                  </a:lnTo>
                  <a:lnTo>
                    <a:pt x="5" y="9"/>
                  </a:lnTo>
                  <a:lnTo>
                    <a:pt x="0" y="14"/>
                  </a:lnTo>
                  <a:lnTo>
                    <a:pt x="0" y="21"/>
                  </a:lnTo>
                  <a:lnTo>
                    <a:pt x="37" y="2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19" name="Freeform 136"/>
            <p:cNvSpPr>
              <a:spLocks/>
            </p:cNvSpPr>
            <p:nvPr/>
          </p:nvSpPr>
          <p:spPr bwMode="auto">
            <a:xfrm>
              <a:off x="2264" y="3473"/>
              <a:ext cx="42" cy="251"/>
            </a:xfrm>
            <a:custGeom>
              <a:avLst/>
              <a:gdLst>
                <a:gd name="T0" fmla="*/ 41 w 33"/>
                <a:gd name="T1" fmla="*/ 242 h 222"/>
                <a:gd name="T2" fmla="*/ 37 w 33"/>
                <a:gd name="T3" fmla="*/ 244 h 222"/>
                <a:gd name="T4" fmla="*/ 33 w 33"/>
                <a:gd name="T5" fmla="*/ 248 h 222"/>
                <a:gd name="T6" fmla="*/ 29 w 33"/>
                <a:gd name="T7" fmla="*/ 250 h 222"/>
                <a:gd name="T8" fmla="*/ 22 w 33"/>
                <a:gd name="T9" fmla="*/ 250 h 222"/>
                <a:gd name="T10" fmla="*/ 11 w 33"/>
                <a:gd name="T11" fmla="*/ 250 h 222"/>
                <a:gd name="T12" fmla="*/ 6 w 33"/>
                <a:gd name="T13" fmla="*/ 248 h 222"/>
                <a:gd name="T14" fmla="*/ 4 w 33"/>
                <a:gd name="T15" fmla="*/ 244 h 222"/>
                <a:gd name="T16" fmla="*/ 0 w 33"/>
                <a:gd name="T17" fmla="*/ 241 h 222"/>
                <a:gd name="T18" fmla="*/ 0 w 33"/>
                <a:gd name="T19" fmla="*/ 10 h 222"/>
                <a:gd name="T20" fmla="*/ 0 w 33"/>
                <a:gd name="T21" fmla="*/ 9 h 222"/>
                <a:gd name="T22" fmla="*/ 4 w 33"/>
                <a:gd name="T23" fmla="*/ 6 h 222"/>
                <a:gd name="T24" fmla="*/ 6 w 33"/>
                <a:gd name="T25" fmla="*/ 2 h 222"/>
                <a:gd name="T26" fmla="*/ 20 w 33"/>
                <a:gd name="T27" fmla="*/ 0 h 222"/>
                <a:gd name="T28" fmla="*/ 33 w 33"/>
                <a:gd name="T29" fmla="*/ 2 h 222"/>
                <a:gd name="T30" fmla="*/ 37 w 33"/>
                <a:gd name="T31" fmla="*/ 7 h 222"/>
                <a:gd name="T32" fmla="*/ 41 w 33"/>
                <a:gd name="T33" fmla="*/ 9 h 222"/>
                <a:gd name="T34" fmla="*/ 41 w 33"/>
                <a:gd name="T35" fmla="*/ 241 h 222"/>
                <a:gd name="T36" fmla="*/ 41 w 33"/>
                <a:gd name="T37" fmla="*/ 242 h 2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3"/>
                <a:gd name="T58" fmla="*/ 0 h 222"/>
                <a:gd name="T59" fmla="*/ 33 w 33"/>
                <a:gd name="T60" fmla="*/ 222 h 22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3" h="222">
                  <a:moveTo>
                    <a:pt x="32" y="214"/>
                  </a:moveTo>
                  <a:lnTo>
                    <a:pt x="29" y="216"/>
                  </a:lnTo>
                  <a:lnTo>
                    <a:pt x="26" y="219"/>
                  </a:lnTo>
                  <a:lnTo>
                    <a:pt x="23" y="221"/>
                  </a:lnTo>
                  <a:lnTo>
                    <a:pt x="17" y="221"/>
                  </a:lnTo>
                  <a:lnTo>
                    <a:pt x="9" y="221"/>
                  </a:lnTo>
                  <a:lnTo>
                    <a:pt x="5" y="219"/>
                  </a:lnTo>
                  <a:lnTo>
                    <a:pt x="3" y="216"/>
                  </a:lnTo>
                  <a:lnTo>
                    <a:pt x="0" y="213"/>
                  </a:lnTo>
                  <a:lnTo>
                    <a:pt x="0" y="9"/>
                  </a:lnTo>
                  <a:lnTo>
                    <a:pt x="0" y="8"/>
                  </a:lnTo>
                  <a:lnTo>
                    <a:pt x="3" y="5"/>
                  </a:lnTo>
                  <a:lnTo>
                    <a:pt x="5" y="2"/>
                  </a:lnTo>
                  <a:lnTo>
                    <a:pt x="16" y="0"/>
                  </a:lnTo>
                  <a:lnTo>
                    <a:pt x="26" y="2"/>
                  </a:lnTo>
                  <a:lnTo>
                    <a:pt x="29" y="6"/>
                  </a:lnTo>
                  <a:lnTo>
                    <a:pt x="32" y="8"/>
                  </a:lnTo>
                  <a:lnTo>
                    <a:pt x="32" y="213"/>
                  </a:lnTo>
                  <a:lnTo>
                    <a:pt x="32" y="214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0" name="Freeform 137"/>
            <p:cNvSpPr>
              <a:spLocks/>
            </p:cNvSpPr>
            <p:nvPr/>
          </p:nvSpPr>
          <p:spPr bwMode="auto">
            <a:xfrm>
              <a:off x="2264" y="3473"/>
              <a:ext cx="42" cy="251"/>
            </a:xfrm>
            <a:custGeom>
              <a:avLst/>
              <a:gdLst>
                <a:gd name="T0" fmla="*/ 41 w 33"/>
                <a:gd name="T1" fmla="*/ 242 h 222"/>
                <a:gd name="T2" fmla="*/ 37 w 33"/>
                <a:gd name="T3" fmla="*/ 244 h 222"/>
                <a:gd name="T4" fmla="*/ 33 w 33"/>
                <a:gd name="T5" fmla="*/ 248 h 222"/>
                <a:gd name="T6" fmla="*/ 29 w 33"/>
                <a:gd name="T7" fmla="*/ 250 h 222"/>
                <a:gd name="T8" fmla="*/ 22 w 33"/>
                <a:gd name="T9" fmla="*/ 250 h 222"/>
                <a:gd name="T10" fmla="*/ 11 w 33"/>
                <a:gd name="T11" fmla="*/ 250 h 222"/>
                <a:gd name="T12" fmla="*/ 6 w 33"/>
                <a:gd name="T13" fmla="*/ 248 h 222"/>
                <a:gd name="T14" fmla="*/ 4 w 33"/>
                <a:gd name="T15" fmla="*/ 244 h 222"/>
                <a:gd name="T16" fmla="*/ 0 w 33"/>
                <a:gd name="T17" fmla="*/ 241 h 222"/>
                <a:gd name="T18" fmla="*/ 0 w 33"/>
                <a:gd name="T19" fmla="*/ 10 h 222"/>
                <a:gd name="T20" fmla="*/ 0 w 33"/>
                <a:gd name="T21" fmla="*/ 9 h 222"/>
                <a:gd name="T22" fmla="*/ 4 w 33"/>
                <a:gd name="T23" fmla="*/ 6 h 222"/>
                <a:gd name="T24" fmla="*/ 6 w 33"/>
                <a:gd name="T25" fmla="*/ 2 h 222"/>
                <a:gd name="T26" fmla="*/ 20 w 33"/>
                <a:gd name="T27" fmla="*/ 0 h 222"/>
                <a:gd name="T28" fmla="*/ 33 w 33"/>
                <a:gd name="T29" fmla="*/ 2 h 222"/>
                <a:gd name="T30" fmla="*/ 37 w 33"/>
                <a:gd name="T31" fmla="*/ 7 h 222"/>
                <a:gd name="T32" fmla="*/ 41 w 33"/>
                <a:gd name="T33" fmla="*/ 9 h 222"/>
                <a:gd name="T34" fmla="*/ 41 w 33"/>
                <a:gd name="T35" fmla="*/ 241 h 222"/>
                <a:gd name="T36" fmla="*/ 41 w 33"/>
                <a:gd name="T37" fmla="*/ 242 h 2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3"/>
                <a:gd name="T58" fmla="*/ 0 h 222"/>
                <a:gd name="T59" fmla="*/ 33 w 33"/>
                <a:gd name="T60" fmla="*/ 222 h 22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3" h="222">
                  <a:moveTo>
                    <a:pt x="32" y="214"/>
                  </a:moveTo>
                  <a:lnTo>
                    <a:pt x="29" y="216"/>
                  </a:lnTo>
                  <a:lnTo>
                    <a:pt x="26" y="219"/>
                  </a:lnTo>
                  <a:lnTo>
                    <a:pt x="23" y="221"/>
                  </a:lnTo>
                  <a:lnTo>
                    <a:pt x="17" y="221"/>
                  </a:lnTo>
                  <a:lnTo>
                    <a:pt x="9" y="221"/>
                  </a:lnTo>
                  <a:lnTo>
                    <a:pt x="5" y="219"/>
                  </a:lnTo>
                  <a:lnTo>
                    <a:pt x="3" y="216"/>
                  </a:lnTo>
                  <a:lnTo>
                    <a:pt x="0" y="213"/>
                  </a:lnTo>
                  <a:lnTo>
                    <a:pt x="0" y="9"/>
                  </a:lnTo>
                  <a:lnTo>
                    <a:pt x="0" y="8"/>
                  </a:lnTo>
                  <a:lnTo>
                    <a:pt x="3" y="5"/>
                  </a:lnTo>
                  <a:lnTo>
                    <a:pt x="5" y="2"/>
                  </a:lnTo>
                  <a:lnTo>
                    <a:pt x="16" y="0"/>
                  </a:lnTo>
                  <a:lnTo>
                    <a:pt x="26" y="2"/>
                  </a:lnTo>
                  <a:lnTo>
                    <a:pt x="29" y="6"/>
                  </a:lnTo>
                  <a:lnTo>
                    <a:pt x="32" y="8"/>
                  </a:lnTo>
                  <a:lnTo>
                    <a:pt x="32" y="213"/>
                  </a:lnTo>
                  <a:lnTo>
                    <a:pt x="32" y="214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1" name="Freeform 138"/>
            <p:cNvSpPr>
              <a:spLocks/>
            </p:cNvSpPr>
            <p:nvPr/>
          </p:nvSpPr>
          <p:spPr bwMode="auto">
            <a:xfrm>
              <a:off x="2264" y="3480"/>
              <a:ext cx="42" cy="19"/>
            </a:xfrm>
            <a:custGeom>
              <a:avLst/>
              <a:gdLst>
                <a:gd name="T0" fmla="*/ 0 w 33"/>
                <a:gd name="T1" fmla="*/ 0 h 17"/>
                <a:gd name="T2" fmla="*/ 3 w 33"/>
                <a:gd name="T3" fmla="*/ 0 h 17"/>
                <a:gd name="T4" fmla="*/ 3 w 33"/>
                <a:gd name="T5" fmla="*/ 4 h 17"/>
                <a:gd name="T6" fmla="*/ 3 w 33"/>
                <a:gd name="T7" fmla="*/ 7 h 17"/>
                <a:gd name="T8" fmla="*/ 4 w 33"/>
                <a:gd name="T9" fmla="*/ 11 h 17"/>
                <a:gd name="T10" fmla="*/ 6 w 33"/>
                <a:gd name="T11" fmla="*/ 11 h 17"/>
                <a:gd name="T12" fmla="*/ 8 w 33"/>
                <a:gd name="T13" fmla="*/ 13 h 17"/>
                <a:gd name="T14" fmla="*/ 10 w 33"/>
                <a:gd name="T15" fmla="*/ 13 h 17"/>
                <a:gd name="T16" fmla="*/ 11 w 33"/>
                <a:gd name="T17" fmla="*/ 18 h 17"/>
                <a:gd name="T18" fmla="*/ 14 w 33"/>
                <a:gd name="T19" fmla="*/ 18 h 17"/>
                <a:gd name="T20" fmla="*/ 17 w 33"/>
                <a:gd name="T21" fmla="*/ 18 h 17"/>
                <a:gd name="T22" fmla="*/ 18 w 33"/>
                <a:gd name="T23" fmla="*/ 18 h 17"/>
                <a:gd name="T24" fmla="*/ 20 w 33"/>
                <a:gd name="T25" fmla="*/ 18 h 17"/>
                <a:gd name="T26" fmla="*/ 22 w 33"/>
                <a:gd name="T27" fmla="*/ 18 h 17"/>
                <a:gd name="T28" fmla="*/ 24 w 33"/>
                <a:gd name="T29" fmla="*/ 18 h 17"/>
                <a:gd name="T30" fmla="*/ 25 w 33"/>
                <a:gd name="T31" fmla="*/ 18 h 17"/>
                <a:gd name="T32" fmla="*/ 28 w 33"/>
                <a:gd name="T33" fmla="*/ 18 h 17"/>
                <a:gd name="T34" fmla="*/ 29 w 33"/>
                <a:gd name="T35" fmla="*/ 18 h 17"/>
                <a:gd name="T36" fmla="*/ 32 w 33"/>
                <a:gd name="T37" fmla="*/ 18 h 17"/>
                <a:gd name="T38" fmla="*/ 33 w 33"/>
                <a:gd name="T39" fmla="*/ 18 h 17"/>
                <a:gd name="T40" fmla="*/ 33 w 33"/>
                <a:gd name="T41" fmla="*/ 13 h 17"/>
                <a:gd name="T42" fmla="*/ 36 w 33"/>
                <a:gd name="T43" fmla="*/ 13 h 17"/>
                <a:gd name="T44" fmla="*/ 37 w 33"/>
                <a:gd name="T45" fmla="*/ 13 h 17"/>
                <a:gd name="T46" fmla="*/ 37 w 33"/>
                <a:gd name="T47" fmla="*/ 11 h 17"/>
                <a:gd name="T48" fmla="*/ 39 w 33"/>
                <a:gd name="T49" fmla="*/ 11 h 17"/>
                <a:gd name="T50" fmla="*/ 39 w 33"/>
                <a:gd name="T51" fmla="*/ 7 h 17"/>
                <a:gd name="T52" fmla="*/ 41 w 33"/>
                <a:gd name="T53" fmla="*/ 4 h 1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3"/>
                <a:gd name="T82" fmla="*/ 0 h 17"/>
                <a:gd name="T83" fmla="*/ 33 w 33"/>
                <a:gd name="T84" fmla="*/ 17 h 1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3" h="17">
                  <a:moveTo>
                    <a:pt x="0" y="0"/>
                  </a:moveTo>
                  <a:lnTo>
                    <a:pt x="2" y="0"/>
                  </a:lnTo>
                  <a:lnTo>
                    <a:pt x="2" y="4"/>
                  </a:lnTo>
                  <a:lnTo>
                    <a:pt x="2" y="6"/>
                  </a:lnTo>
                  <a:lnTo>
                    <a:pt x="3" y="10"/>
                  </a:lnTo>
                  <a:lnTo>
                    <a:pt x="5" y="10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9" y="16"/>
                  </a:lnTo>
                  <a:lnTo>
                    <a:pt x="11" y="16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6" y="16"/>
                  </a:lnTo>
                  <a:lnTo>
                    <a:pt x="17" y="16"/>
                  </a:lnTo>
                  <a:lnTo>
                    <a:pt x="19" y="16"/>
                  </a:lnTo>
                  <a:lnTo>
                    <a:pt x="20" y="16"/>
                  </a:lnTo>
                  <a:lnTo>
                    <a:pt x="22" y="16"/>
                  </a:lnTo>
                  <a:lnTo>
                    <a:pt x="23" y="16"/>
                  </a:lnTo>
                  <a:lnTo>
                    <a:pt x="25" y="16"/>
                  </a:lnTo>
                  <a:lnTo>
                    <a:pt x="26" y="16"/>
                  </a:lnTo>
                  <a:lnTo>
                    <a:pt x="26" y="12"/>
                  </a:lnTo>
                  <a:lnTo>
                    <a:pt x="28" y="12"/>
                  </a:lnTo>
                  <a:lnTo>
                    <a:pt x="29" y="12"/>
                  </a:lnTo>
                  <a:lnTo>
                    <a:pt x="29" y="10"/>
                  </a:lnTo>
                  <a:lnTo>
                    <a:pt x="31" y="10"/>
                  </a:lnTo>
                  <a:lnTo>
                    <a:pt x="31" y="6"/>
                  </a:lnTo>
                  <a:lnTo>
                    <a:pt x="32" y="4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2" name="Freeform 139"/>
            <p:cNvSpPr>
              <a:spLocks/>
            </p:cNvSpPr>
            <p:nvPr/>
          </p:nvSpPr>
          <p:spPr bwMode="auto">
            <a:xfrm>
              <a:off x="2373" y="3486"/>
              <a:ext cx="115" cy="262"/>
            </a:xfrm>
            <a:custGeom>
              <a:avLst/>
              <a:gdLst>
                <a:gd name="T0" fmla="*/ 0 w 91"/>
                <a:gd name="T1" fmla="*/ 238 h 232"/>
                <a:gd name="T2" fmla="*/ 15 w 91"/>
                <a:gd name="T3" fmla="*/ 252 h 232"/>
                <a:gd name="T4" fmla="*/ 44 w 91"/>
                <a:gd name="T5" fmla="*/ 261 h 232"/>
                <a:gd name="T6" fmla="*/ 68 w 91"/>
                <a:gd name="T7" fmla="*/ 261 h 232"/>
                <a:gd name="T8" fmla="*/ 102 w 91"/>
                <a:gd name="T9" fmla="*/ 251 h 232"/>
                <a:gd name="T10" fmla="*/ 110 w 91"/>
                <a:gd name="T11" fmla="*/ 238 h 232"/>
                <a:gd name="T12" fmla="*/ 114 w 91"/>
                <a:gd name="T13" fmla="*/ 14 h 232"/>
                <a:gd name="T14" fmla="*/ 105 w 91"/>
                <a:gd name="T15" fmla="*/ 7 h 232"/>
                <a:gd name="T16" fmla="*/ 80 w 91"/>
                <a:gd name="T17" fmla="*/ 0 h 232"/>
                <a:gd name="T18" fmla="*/ 33 w 91"/>
                <a:gd name="T19" fmla="*/ 0 h 232"/>
                <a:gd name="T20" fmla="*/ 6 w 91"/>
                <a:gd name="T21" fmla="*/ 9 h 232"/>
                <a:gd name="T22" fmla="*/ 0 w 91"/>
                <a:gd name="T23" fmla="*/ 14 h 232"/>
                <a:gd name="T24" fmla="*/ 0 w 91"/>
                <a:gd name="T25" fmla="*/ 238 h 2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1"/>
                <a:gd name="T40" fmla="*/ 0 h 232"/>
                <a:gd name="T41" fmla="*/ 91 w 91"/>
                <a:gd name="T42" fmla="*/ 232 h 2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1" h="232">
                  <a:moveTo>
                    <a:pt x="0" y="211"/>
                  </a:moveTo>
                  <a:lnTo>
                    <a:pt x="12" y="223"/>
                  </a:lnTo>
                  <a:lnTo>
                    <a:pt x="35" y="231"/>
                  </a:lnTo>
                  <a:lnTo>
                    <a:pt x="54" y="231"/>
                  </a:lnTo>
                  <a:lnTo>
                    <a:pt x="81" y="222"/>
                  </a:lnTo>
                  <a:lnTo>
                    <a:pt x="87" y="211"/>
                  </a:lnTo>
                  <a:lnTo>
                    <a:pt x="90" y="12"/>
                  </a:lnTo>
                  <a:lnTo>
                    <a:pt x="83" y="6"/>
                  </a:lnTo>
                  <a:lnTo>
                    <a:pt x="63" y="0"/>
                  </a:lnTo>
                  <a:lnTo>
                    <a:pt x="26" y="0"/>
                  </a:lnTo>
                  <a:lnTo>
                    <a:pt x="5" y="8"/>
                  </a:lnTo>
                  <a:lnTo>
                    <a:pt x="0" y="12"/>
                  </a:lnTo>
                  <a:lnTo>
                    <a:pt x="0" y="211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3" name="Freeform 140"/>
            <p:cNvSpPr>
              <a:spLocks/>
            </p:cNvSpPr>
            <p:nvPr/>
          </p:nvSpPr>
          <p:spPr bwMode="auto">
            <a:xfrm>
              <a:off x="2373" y="3486"/>
              <a:ext cx="115" cy="262"/>
            </a:xfrm>
            <a:custGeom>
              <a:avLst/>
              <a:gdLst>
                <a:gd name="T0" fmla="*/ 0 w 91"/>
                <a:gd name="T1" fmla="*/ 238 h 232"/>
                <a:gd name="T2" fmla="*/ 15 w 91"/>
                <a:gd name="T3" fmla="*/ 252 h 232"/>
                <a:gd name="T4" fmla="*/ 44 w 91"/>
                <a:gd name="T5" fmla="*/ 261 h 232"/>
                <a:gd name="T6" fmla="*/ 68 w 91"/>
                <a:gd name="T7" fmla="*/ 261 h 232"/>
                <a:gd name="T8" fmla="*/ 102 w 91"/>
                <a:gd name="T9" fmla="*/ 251 h 232"/>
                <a:gd name="T10" fmla="*/ 110 w 91"/>
                <a:gd name="T11" fmla="*/ 238 h 232"/>
                <a:gd name="T12" fmla="*/ 114 w 91"/>
                <a:gd name="T13" fmla="*/ 14 h 232"/>
                <a:gd name="T14" fmla="*/ 105 w 91"/>
                <a:gd name="T15" fmla="*/ 7 h 232"/>
                <a:gd name="T16" fmla="*/ 80 w 91"/>
                <a:gd name="T17" fmla="*/ 0 h 232"/>
                <a:gd name="T18" fmla="*/ 33 w 91"/>
                <a:gd name="T19" fmla="*/ 0 h 232"/>
                <a:gd name="T20" fmla="*/ 6 w 91"/>
                <a:gd name="T21" fmla="*/ 9 h 232"/>
                <a:gd name="T22" fmla="*/ 0 w 91"/>
                <a:gd name="T23" fmla="*/ 14 h 232"/>
                <a:gd name="T24" fmla="*/ 0 w 91"/>
                <a:gd name="T25" fmla="*/ 238 h 2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1"/>
                <a:gd name="T40" fmla="*/ 0 h 232"/>
                <a:gd name="T41" fmla="*/ 91 w 91"/>
                <a:gd name="T42" fmla="*/ 232 h 2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1" h="232">
                  <a:moveTo>
                    <a:pt x="0" y="211"/>
                  </a:moveTo>
                  <a:lnTo>
                    <a:pt x="12" y="223"/>
                  </a:lnTo>
                  <a:lnTo>
                    <a:pt x="35" y="231"/>
                  </a:lnTo>
                  <a:lnTo>
                    <a:pt x="54" y="231"/>
                  </a:lnTo>
                  <a:lnTo>
                    <a:pt x="81" y="222"/>
                  </a:lnTo>
                  <a:lnTo>
                    <a:pt x="87" y="211"/>
                  </a:lnTo>
                  <a:lnTo>
                    <a:pt x="90" y="12"/>
                  </a:lnTo>
                  <a:lnTo>
                    <a:pt x="83" y="6"/>
                  </a:lnTo>
                  <a:lnTo>
                    <a:pt x="63" y="0"/>
                  </a:lnTo>
                  <a:lnTo>
                    <a:pt x="26" y="0"/>
                  </a:lnTo>
                  <a:lnTo>
                    <a:pt x="5" y="8"/>
                  </a:lnTo>
                  <a:lnTo>
                    <a:pt x="0" y="12"/>
                  </a:lnTo>
                  <a:lnTo>
                    <a:pt x="0" y="211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4" name="Freeform 141"/>
            <p:cNvSpPr>
              <a:spLocks/>
            </p:cNvSpPr>
            <p:nvPr/>
          </p:nvSpPr>
          <p:spPr bwMode="auto">
            <a:xfrm>
              <a:off x="2373" y="3499"/>
              <a:ext cx="115" cy="19"/>
            </a:xfrm>
            <a:custGeom>
              <a:avLst/>
              <a:gdLst>
                <a:gd name="T0" fmla="*/ 0 w 91"/>
                <a:gd name="T1" fmla="*/ 3 h 17"/>
                <a:gd name="T2" fmla="*/ 3 w 91"/>
                <a:gd name="T3" fmla="*/ 6 h 17"/>
                <a:gd name="T4" fmla="*/ 3 w 91"/>
                <a:gd name="T5" fmla="*/ 7 h 17"/>
                <a:gd name="T6" fmla="*/ 4 w 91"/>
                <a:gd name="T7" fmla="*/ 9 h 17"/>
                <a:gd name="T8" fmla="*/ 6 w 91"/>
                <a:gd name="T9" fmla="*/ 10 h 17"/>
                <a:gd name="T10" fmla="*/ 8 w 91"/>
                <a:gd name="T11" fmla="*/ 10 h 17"/>
                <a:gd name="T12" fmla="*/ 11 w 91"/>
                <a:gd name="T13" fmla="*/ 12 h 17"/>
                <a:gd name="T14" fmla="*/ 14 w 91"/>
                <a:gd name="T15" fmla="*/ 13 h 17"/>
                <a:gd name="T16" fmla="*/ 18 w 91"/>
                <a:gd name="T17" fmla="*/ 13 h 17"/>
                <a:gd name="T18" fmla="*/ 23 w 91"/>
                <a:gd name="T19" fmla="*/ 16 h 17"/>
                <a:gd name="T20" fmla="*/ 28 w 91"/>
                <a:gd name="T21" fmla="*/ 16 h 17"/>
                <a:gd name="T22" fmla="*/ 32 w 91"/>
                <a:gd name="T23" fmla="*/ 18 h 17"/>
                <a:gd name="T24" fmla="*/ 37 w 91"/>
                <a:gd name="T25" fmla="*/ 18 h 17"/>
                <a:gd name="T26" fmla="*/ 40 w 91"/>
                <a:gd name="T27" fmla="*/ 18 h 17"/>
                <a:gd name="T28" fmla="*/ 47 w 91"/>
                <a:gd name="T29" fmla="*/ 18 h 17"/>
                <a:gd name="T30" fmla="*/ 52 w 91"/>
                <a:gd name="T31" fmla="*/ 18 h 17"/>
                <a:gd name="T32" fmla="*/ 56 w 91"/>
                <a:gd name="T33" fmla="*/ 18 h 17"/>
                <a:gd name="T34" fmla="*/ 62 w 91"/>
                <a:gd name="T35" fmla="*/ 18 h 17"/>
                <a:gd name="T36" fmla="*/ 68 w 91"/>
                <a:gd name="T37" fmla="*/ 18 h 17"/>
                <a:gd name="T38" fmla="*/ 73 w 91"/>
                <a:gd name="T39" fmla="*/ 18 h 17"/>
                <a:gd name="T40" fmla="*/ 77 w 91"/>
                <a:gd name="T41" fmla="*/ 18 h 17"/>
                <a:gd name="T42" fmla="*/ 83 w 91"/>
                <a:gd name="T43" fmla="*/ 16 h 17"/>
                <a:gd name="T44" fmla="*/ 87 w 91"/>
                <a:gd name="T45" fmla="*/ 16 h 17"/>
                <a:gd name="T46" fmla="*/ 91 w 91"/>
                <a:gd name="T47" fmla="*/ 13 h 17"/>
                <a:gd name="T48" fmla="*/ 95 w 91"/>
                <a:gd name="T49" fmla="*/ 13 h 17"/>
                <a:gd name="T50" fmla="*/ 99 w 91"/>
                <a:gd name="T51" fmla="*/ 12 h 17"/>
                <a:gd name="T52" fmla="*/ 102 w 91"/>
                <a:gd name="T53" fmla="*/ 10 h 17"/>
                <a:gd name="T54" fmla="*/ 106 w 91"/>
                <a:gd name="T55" fmla="*/ 10 h 17"/>
                <a:gd name="T56" fmla="*/ 109 w 91"/>
                <a:gd name="T57" fmla="*/ 9 h 17"/>
                <a:gd name="T58" fmla="*/ 110 w 91"/>
                <a:gd name="T59" fmla="*/ 7 h 17"/>
                <a:gd name="T60" fmla="*/ 112 w 91"/>
                <a:gd name="T61" fmla="*/ 6 h 17"/>
                <a:gd name="T62" fmla="*/ 112 w 91"/>
                <a:gd name="T63" fmla="*/ 3 h 17"/>
                <a:gd name="T64" fmla="*/ 114 w 91"/>
                <a:gd name="T65" fmla="*/ 0 h 1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1"/>
                <a:gd name="T100" fmla="*/ 0 h 17"/>
                <a:gd name="T101" fmla="*/ 91 w 91"/>
                <a:gd name="T102" fmla="*/ 17 h 1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1" h="17">
                  <a:moveTo>
                    <a:pt x="0" y="3"/>
                  </a:moveTo>
                  <a:lnTo>
                    <a:pt x="2" y="5"/>
                  </a:lnTo>
                  <a:lnTo>
                    <a:pt x="2" y="6"/>
                  </a:lnTo>
                  <a:lnTo>
                    <a:pt x="3" y="8"/>
                  </a:lnTo>
                  <a:lnTo>
                    <a:pt x="5" y="9"/>
                  </a:lnTo>
                  <a:lnTo>
                    <a:pt x="6" y="9"/>
                  </a:lnTo>
                  <a:lnTo>
                    <a:pt x="9" y="11"/>
                  </a:lnTo>
                  <a:lnTo>
                    <a:pt x="11" y="12"/>
                  </a:lnTo>
                  <a:lnTo>
                    <a:pt x="14" y="12"/>
                  </a:lnTo>
                  <a:lnTo>
                    <a:pt x="18" y="14"/>
                  </a:lnTo>
                  <a:lnTo>
                    <a:pt x="22" y="14"/>
                  </a:lnTo>
                  <a:lnTo>
                    <a:pt x="25" y="16"/>
                  </a:lnTo>
                  <a:lnTo>
                    <a:pt x="29" y="16"/>
                  </a:lnTo>
                  <a:lnTo>
                    <a:pt x="32" y="16"/>
                  </a:lnTo>
                  <a:lnTo>
                    <a:pt x="37" y="16"/>
                  </a:lnTo>
                  <a:lnTo>
                    <a:pt x="41" y="16"/>
                  </a:lnTo>
                  <a:lnTo>
                    <a:pt x="44" y="16"/>
                  </a:lnTo>
                  <a:lnTo>
                    <a:pt x="49" y="16"/>
                  </a:lnTo>
                  <a:lnTo>
                    <a:pt x="54" y="16"/>
                  </a:lnTo>
                  <a:lnTo>
                    <a:pt x="58" y="16"/>
                  </a:lnTo>
                  <a:lnTo>
                    <a:pt x="61" y="16"/>
                  </a:lnTo>
                  <a:lnTo>
                    <a:pt x="66" y="14"/>
                  </a:lnTo>
                  <a:lnTo>
                    <a:pt x="69" y="14"/>
                  </a:lnTo>
                  <a:lnTo>
                    <a:pt x="72" y="12"/>
                  </a:lnTo>
                  <a:lnTo>
                    <a:pt x="75" y="12"/>
                  </a:lnTo>
                  <a:lnTo>
                    <a:pt x="78" y="11"/>
                  </a:lnTo>
                  <a:lnTo>
                    <a:pt x="81" y="9"/>
                  </a:lnTo>
                  <a:lnTo>
                    <a:pt x="84" y="9"/>
                  </a:lnTo>
                  <a:lnTo>
                    <a:pt x="86" y="8"/>
                  </a:lnTo>
                  <a:lnTo>
                    <a:pt x="87" y="6"/>
                  </a:lnTo>
                  <a:lnTo>
                    <a:pt x="89" y="5"/>
                  </a:lnTo>
                  <a:lnTo>
                    <a:pt x="89" y="3"/>
                  </a:lnTo>
                  <a:lnTo>
                    <a:pt x="90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5" name="Freeform 142"/>
            <p:cNvSpPr>
              <a:spLocks/>
            </p:cNvSpPr>
            <p:nvPr/>
          </p:nvSpPr>
          <p:spPr bwMode="auto">
            <a:xfrm>
              <a:off x="2187" y="3738"/>
              <a:ext cx="202" cy="170"/>
            </a:xfrm>
            <a:custGeom>
              <a:avLst/>
              <a:gdLst>
                <a:gd name="T0" fmla="*/ 0 w 159"/>
                <a:gd name="T1" fmla="*/ 161 h 151"/>
                <a:gd name="T2" fmla="*/ 95 w 159"/>
                <a:gd name="T3" fmla="*/ 169 h 151"/>
                <a:gd name="T4" fmla="*/ 201 w 159"/>
                <a:gd name="T5" fmla="*/ 51 h 151"/>
                <a:gd name="T6" fmla="*/ 201 w 159"/>
                <a:gd name="T7" fmla="*/ 47 h 151"/>
                <a:gd name="T8" fmla="*/ 198 w 159"/>
                <a:gd name="T9" fmla="*/ 33 h 151"/>
                <a:gd name="T10" fmla="*/ 194 w 159"/>
                <a:gd name="T11" fmla="*/ 26 h 151"/>
                <a:gd name="T12" fmla="*/ 191 w 159"/>
                <a:gd name="T13" fmla="*/ 18 h 151"/>
                <a:gd name="T14" fmla="*/ 183 w 159"/>
                <a:gd name="T15" fmla="*/ 11 h 151"/>
                <a:gd name="T16" fmla="*/ 173 w 159"/>
                <a:gd name="T17" fmla="*/ 6 h 151"/>
                <a:gd name="T18" fmla="*/ 164 w 159"/>
                <a:gd name="T19" fmla="*/ 0 h 151"/>
                <a:gd name="T20" fmla="*/ 160 w 159"/>
                <a:gd name="T21" fmla="*/ 0 h 151"/>
                <a:gd name="T22" fmla="*/ 150 w 159"/>
                <a:gd name="T23" fmla="*/ 0 h 151"/>
                <a:gd name="T24" fmla="*/ 146 w 159"/>
                <a:gd name="T25" fmla="*/ 0 h 151"/>
                <a:gd name="T26" fmla="*/ 138 w 159"/>
                <a:gd name="T27" fmla="*/ 2 h 151"/>
                <a:gd name="T28" fmla="*/ 135 w 159"/>
                <a:gd name="T29" fmla="*/ 6 h 151"/>
                <a:gd name="T30" fmla="*/ 131 w 159"/>
                <a:gd name="T31" fmla="*/ 9 h 151"/>
                <a:gd name="T32" fmla="*/ 23 w 159"/>
                <a:gd name="T33" fmla="*/ 120 h 151"/>
                <a:gd name="T34" fmla="*/ 14 w 159"/>
                <a:gd name="T35" fmla="*/ 128 h 151"/>
                <a:gd name="T36" fmla="*/ 10 w 159"/>
                <a:gd name="T37" fmla="*/ 136 h 151"/>
                <a:gd name="T38" fmla="*/ 3 w 159"/>
                <a:gd name="T39" fmla="*/ 146 h 151"/>
                <a:gd name="T40" fmla="*/ 0 w 159"/>
                <a:gd name="T41" fmla="*/ 161 h 15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9"/>
                <a:gd name="T64" fmla="*/ 0 h 151"/>
                <a:gd name="T65" fmla="*/ 159 w 159"/>
                <a:gd name="T66" fmla="*/ 151 h 15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9" h="151">
                  <a:moveTo>
                    <a:pt x="0" y="143"/>
                  </a:moveTo>
                  <a:lnTo>
                    <a:pt x="75" y="150"/>
                  </a:lnTo>
                  <a:lnTo>
                    <a:pt x="158" y="45"/>
                  </a:lnTo>
                  <a:lnTo>
                    <a:pt x="158" y="42"/>
                  </a:lnTo>
                  <a:lnTo>
                    <a:pt x="156" y="29"/>
                  </a:lnTo>
                  <a:lnTo>
                    <a:pt x="153" y="23"/>
                  </a:lnTo>
                  <a:lnTo>
                    <a:pt x="150" y="16"/>
                  </a:lnTo>
                  <a:lnTo>
                    <a:pt x="144" y="10"/>
                  </a:lnTo>
                  <a:lnTo>
                    <a:pt x="136" y="5"/>
                  </a:lnTo>
                  <a:lnTo>
                    <a:pt x="129" y="0"/>
                  </a:lnTo>
                  <a:lnTo>
                    <a:pt x="126" y="0"/>
                  </a:lnTo>
                  <a:lnTo>
                    <a:pt x="118" y="0"/>
                  </a:lnTo>
                  <a:lnTo>
                    <a:pt x="115" y="0"/>
                  </a:lnTo>
                  <a:lnTo>
                    <a:pt x="109" y="2"/>
                  </a:lnTo>
                  <a:lnTo>
                    <a:pt x="106" y="5"/>
                  </a:lnTo>
                  <a:lnTo>
                    <a:pt x="103" y="8"/>
                  </a:lnTo>
                  <a:lnTo>
                    <a:pt x="18" y="107"/>
                  </a:lnTo>
                  <a:lnTo>
                    <a:pt x="11" y="114"/>
                  </a:lnTo>
                  <a:lnTo>
                    <a:pt x="8" y="121"/>
                  </a:lnTo>
                  <a:lnTo>
                    <a:pt x="2" y="130"/>
                  </a:lnTo>
                  <a:lnTo>
                    <a:pt x="0" y="143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6" name="Freeform 143"/>
            <p:cNvSpPr>
              <a:spLocks/>
            </p:cNvSpPr>
            <p:nvPr/>
          </p:nvSpPr>
          <p:spPr bwMode="auto">
            <a:xfrm>
              <a:off x="2187" y="3738"/>
              <a:ext cx="202" cy="170"/>
            </a:xfrm>
            <a:custGeom>
              <a:avLst/>
              <a:gdLst>
                <a:gd name="T0" fmla="*/ 0 w 159"/>
                <a:gd name="T1" fmla="*/ 161 h 151"/>
                <a:gd name="T2" fmla="*/ 95 w 159"/>
                <a:gd name="T3" fmla="*/ 169 h 151"/>
                <a:gd name="T4" fmla="*/ 201 w 159"/>
                <a:gd name="T5" fmla="*/ 51 h 151"/>
                <a:gd name="T6" fmla="*/ 201 w 159"/>
                <a:gd name="T7" fmla="*/ 47 h 151"/>
                <a:gd name="T8" fmla="*/ 198 w 159"/>
                <a:gd name="T9" fmla="*/ 33 h 151"/>
                <a:gd name="T10" fmla="*/ 194 w 159"/>
                <a:gd name="T11" fmla="*/ 26 h 151"/>
                <a:gd name="T12" fmla="*/ 191 w 159"/>
                <a:gd name="T13" fmla="*/ 18 h 151"/>
                <a:gd name="T14" fmla="*/ 183 w 159"/>
                <a:gd name="T15" fmla="*/ 11 h 151"/>
                <a:gd name="T16" fmla="*/ 173 w 159"/>
                <a:gd name="T17" fmla="*/ 6 h 151"/>
                <a:gd name="T18" fmla="*/ 164 w 159"/>
                <a:gd name="T19" fmla="*/ 0 h 151"/>
                <a:gd name="T20" fmla="*/ 160 w 159"/>
                <a:gd name="T21" fmla="*/ 0 h 151"/>
                <a:gd name="T22" fmla="*/ 150 w 159"/>
                <a:gd name="T23" fmla="*/ 0 h 151"/>
                <a:gd name="T24" fmla="*/ 146 w 159"/>
                <a:gd name="T25" fmla="*/ 0 h 151"/>
                <a:gd name="T26" fmla="*/ 138 w 159"/>
                <a:gd name="T27" fmla="*/ 2 h 151"/>
                <a:gd name="T28" fmla="*/ 135 w 159"/>
                <a:gd name="T29" fmla="*/ 6 h 151"/>
                <a:gd name="T30" fmla="*/ 131 w 159"/>
                <a:gd name="T31" fmla="*/ 9 h 151"/>
                <a:gd name="T32" fmla="*/ 23 w 159"/>
                <a:gd name="T33" fmla="*/ 120 h 151"/>
                <a:gd name="T34" fmla="*/ 14 w 159"/>
                <a:gd name="T35" fmla="*/ 128 h 151"/>
                <a:gd name="T36" fmla="*/ 10 w 159"/>
                <a:gd name="T37" fmla="*/ 136 h 151"/>
                <a:gd name="T38" fmla="*/ 3 w 159"/>
                <a:gd name="T39" fmla="*/ 146 h 151"/>
                <a:gd name="T40" fmla="*/ 0 w 159"/>
                <a:gd name="T41" fmla="*/ 161 h 15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9"/>
                <a:gd name="T64" fmla="*/ 0 h 151"/>
                <a:gd name="T65" fmla="*/ 159 w 159"/>
                <a:gd name="T66" fmla="*/ 151 h 15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9" h="151">
                  <a:moveTo>
                    <a:pt x="0" y="143"/>
                  </a:moveTo>
                  <a:lnTo>
                    <a:pt x="75" y="150"/>
                  </a:lnTo>
                  <a:lnTo>
                    <a:pt x="158" y="45"/>
                  </a:lnTo>
                  <a:lnTo>
                    <a:pt x="158" y="42"/>
                  </a:lnTo>
                  <a:lnTo>
                    <a:pt x="156" y="29"/>
                  </a:lnTo>
                  <a:lnTo>
                    <a:pt x="153" y="23"/>
                  </a:lnTo>
                  <a:lnTo>
                    <a:pt x="150" y="16"/>
                  </a:lnTo>
                  <a:lnTo>
                    <a:pt x="144" y="10"/>
                  </a:lnTo>
                  <a:lnTo>
                    <a:pt x="136" y="5"/>
                  </a:lnTo>
                  <a:lnTo>
                    <a:pt x="129" y="0"/>
                  </a:lnTo>
                  <a:lnTo>
                    <a:pt x="126" y="0"/>
                  </a:lnTo>
                  <a:lnTo>
                    <a:pt x="118" y="0"/>
                  </a:lnTo>
                  <a:lnTo>
                    <a:pt x="115" y="0"/>
                  </a:lnTo>
                  <a:lnTo>
                    <a:pt x="109" y="2"/>
                  </a:lnTo>
                  <a:lnTo>
                    <a:pt x="106" y="5"/>
                  </a:lnTo>
                  <a:lnTo>
                    <a:pt x="103" y="8"/>
                  </a:lnTo>
                  <a:lnTo>
                    <a:pt x="18" y="107"/>
                  </a:lnTo>
                  <a:lnTo>
                    <a:pt x="11" y="114"/>
                  </a:lnTo>
                  <a:lnTo>
                    <a:pt x="8" y="121"/>
                  </a:lnTo>
                  <a:lnTo>
                    <a:pt x="2" y="130"/>
                  </a:lnTo>
                  <a:lnTo>
                    <a:pt x="0" y="143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7" name="Line 144"/>
            <p:cNvSpPr>
              <a:spLocks noChangeShapeType="1"/>
            </p:cNvSpPr>
            <p:nvPr/>
          </p:nvSpPr>
          <p:spPr bwMode="auto">
            <a:xfrm flipV="1">
              <a:off x="2278" y="3866"/>
              <a:ext cx="40" cy="4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8" name="Freeform 145"/>
            <p:cNvSpPr>
              <a:spLocks/>
            </p:cNvSpPr>
            <p:nvPr/>
          </p:nvSpPr>
          <p:spPr bwMode="auto">
            <a:xfrm>
              <a:off x="2187" y="3855"/>
              <a:ext cx="93" cy="53"/>
            </a:xfrm>
            <a:custGeom>
              <a:avLst/>
              <a:gdLst>
                <a:gd name="T0" fmla="*/ 92 w 73"/>
                <a:gd name="T1" fmla="*/ 52 h 47"/>
                <a:gd name="T2" fmla="*/ 89 w 73"/>
                <a:gd name="T3" fmla="*/ 42 h 47"/>
                <a:gd name="T4" fmla="*/ 88 w 73"/>
                <a:gd name="T5" fmla="*/ 33 h 47"/>
                <a:gd name="T6" fmla="*/ 84 w 73"/>
                <a:gd name="T7" fmla="*/ 25 h 47"/>
                <a:gd name="T8" fmla="*/ 78 w 73"/>
                <a:gd name="T9" fmla="*/ 18 h 47"/>
                <a:gd name="T10" fmla="*/ 73 w 73"/>
                <a:gd name="T11" fmla="*/ 11 h 47"/>
                <a:gd name="T12" fmla="*/ 65 w 73"/>
                <a:gd name="T13" fmla="*/ 3 h 47"/>
                <a:gd name="T14" fmla="*/ 55 w 73"/>
                <a:gd name="T15" fmla="*/ 2 h 47"/>
                <a:gd name="T16" fmla="*/ 47 w 73"/>
                <a:gd name="T17" fmla="*/ 0 h 47"/>
                <a:gd name="T18" fmla="*/ 37 w 73"/>
                <a:gd name="T19" fmla="*/ 0 h 47"/>
                <a:gd name="T20" fmla="*/ 32 w 73"/>
                <a:gd name="T21" fmla="*/ 2 h 47"/>
                <a:gd name="T22" fmla="*/ 23 w 73"/>
                <a:gd name="T23" fmla="*/ 3 h 47"/>
                <a:gd name="T24" fmla="*/ 14 w 73"/>
                <a:gd name="T25" fmla="*/ 11 h 47"/>
                <a:gd name="T26" fmla="*/ 8 w 73"/>
                <a:gd name="T27" fmla="*/ 19 h 47"/>
                <a:gd name="T28" fmla="*/ 3 w 73"/>
                <a:gd name="T29" fmla="*/ 29 h 47"/>
                <a:gd name="T30" fmla="*/ 0 w 73"/>
                <a:gd name="T31" fmla="*/ 44 h 47"/>
                <a:gd name="T32" fmla="*/ 92 w 73"/>
                <a:gd name="T33" fmla="*/ 52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3"/>
                <a:gd name="T52" fmla="*/ 0 h 47"/>
                <a:gd name="T53" fmla="*/ 73 w 73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3" h="47">
                  <a:moveTo>
                    <a:pt x="72" y="46"/>
                  </a:moveTo>
                  <a:lnTo>
                    <a:pt x="70" y="37"/>
                  </a:lnTo>
                  <a:lnTo>
                    <a:pt x="69" y="29"/>
                  </a:lnTo>
                  <a:lnTo>
                    <a:pt x="66" y="22"/>
                  </a:lnTo>
                  <a:lnTo>
                    <a:pt x="61" y="16"/>
                  </a:lnTo>
                  <a:lnTo>
                    <a:pt x="57" y="10"/>
                  </a:lnTo>
                  <a:lnTo>
                    <a:pt x="51" y="3"/>
                  </a:lnTo>
                  <a:lnTo>
                    <a:pt x="43" y="2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5" y="2"/>
                  </a:lnTo>
                  <a:lnTo>
                    <a:pt x="18" y="3"/>
                  </a:lnTo>
                  <a:lnTo>
                    <a:pt x="11" y="10"/>
                  </a:lnTo>
                  <a:lnTo>
                    <a:pt x="6" y="17"/>
                  </a:lnTo>
                  <a:lnTo>
                    <a:pt x="2" y="26"/>
                  </a:lnTo>
                  <a:lnTo>
                    <a:pt x="0" y="39"/>
                  </a:lnTo>
                  <a:lnTo>
                    <a:pt x="72" y="4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9" name="Freeform 146"/>
            <p:cNvSpPr>
              <a:spLocks/>
            </p:cNvSpPr>
            <p:nvPr/>
          </p:nvSpPr>
          <p:spPr bwMode="auto">
            <a:xfrm>
              <a:off x="2187" y="3855"/>
              <a:ext cx="93" cy="53"/>
            </a:xfrm>
            <a:custGeom>
              <a:avLst/>
              <a:gdLst>
                <a:gd name="T0" fmla="*/ 92 w 73"/>
                <a:gd name="T1" fmla="*/ 52 h 47"/>
                <a:gd name="T2" fmla="*/ 89 w 73"/>
                <a:gd name="T3" fmla="*/ 42 h 47"/>
                <a:gd name="T4" fmla="*/ 88 w 73"/>
                <a:gd name="T5" fmla="*/ 33 h 47"/>
                <a:gd name="T6" fmla="*/ 84 w 73"/>
                <a:gd name="T7" fmla="*/ 25 h 47"/>
                <a:gd name="T8" fmla="*/ 78 w 73"/>
                <a:gd name="T9" fmla="*/ 18 h 47"/>
                <a:gd name="T10" fmla="*/ 73 w 73"/>
                <a:gd name="T11" fmla="*/ 11 h 47"/>
                <a:gd name="T12" fmla="*/ 65 w 73"/>
                <a:gd name="T13" fmla="*/ 3 h 47"/>
                <a:gd name="T14" fmla="*/ 55 w 73"/>
                <a:gd name="T15" fmla="*/ 2 h 47"/>
                <a:gd name="T16" fmla="*/ 47 w 73"/>
                <a:gd name="T17" fmla="*/ 0 h 47"/>
                <a:gd name="T18" fmla="*/ 37 w 73"/>
                <a:gd name="T19" fmla="*/ 0 h 47"/>
                <a:gd name="T20" fmla="*/ 32 w 73"/>
                <a:gd name="T21" fmla="*/ 2 h 47"/>
                <a:gd name="T22" fmla="*/ 23 w 73"/>
                <a:gd name="T23" fmla="*/ 3 h 47"/>
                <a:gd name="T24" fmla="*/ 14 w 73"/>
                <a:gd name="T25" fmla="*/ 11 h 47"/>
                <a:gd name="T26" fmla="*/ 8 w 73"/>
                <a:gd name="T27" fmla="*/ 19 h 47"/>
                <a:gd name="T28" fmla="*/ 3 w 73"/>
                <a:gd name="T29" fmla="*/ 29 h 47"/>
                <a:gd name="T30" fmla="*/ 0 w 73"/>
                <a:gd name="T31" fmla="*/ 44 h 47"/>
                <a:gd name="T32" fmla="*/ 92 w 73"/>
                <a:gd name="T33" fmla="*/ 52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3"/>
                <a:gd name="T52" fmla="*/ 0 h 47"/>
                <a:gd name="T53" fmla="*/ 73 w 73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3" h="47">
                  <a:moveTo>
                    <a:pt x="72" y="46"/>
                  </a:moveTo>
                  <a:lnTo>
                    <a:pt x="70" y="37"/>
                  </a:lnTo>
                  <a:lnTo>
                    <a:pt x="69" y="29"/>
                  </a:lnTo>
                  <a:lnTo>
                    <a:pt x="66" y="22"/>
                  </a:lnTo>
                  <a:lnTo>
                    <a:pt x="61" y="16"/>
                  </a:lnTo>
                  <a:lnTo>
                    <a:pt x="57" y="10"/>
                  </a:lnTo>
                  <a:lnTo>
                    <a:pt x="51" y="3"/>
                  </a:lnTo>
                  <a:lnTo>
                    <a:pt x="43" y="2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5" y="2"/>
                  </a:lnTo>
                  <a:lnTo>
                    <a:pt x="18" y="3"/>
                  </a:lnTo>
                  <a:lnTo>
                    <a:pt x="11" y="10"/>
                  </a:lnTo>
                  <a:lnTo>
                    <a:pt x="6" y="17"/>
                  </a:lnTo>
                  <a:lnTo>
                    <a:pt x="2" y="26"/>
                  </a:lnTo>
                  <a:lnTo>
                    <a:pt x="0" y="39"/>
                  </a:lnTo>
                  <a:lnTo>
                    <a:pt x="72" y="4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30" name="Freeform 147"/>
            <p:cNvSpPr>
              <a:spLocks/>
            </p:cNvSpPr>
            <p:nvPr/>
          </p:nvSpPr>
          <p:spPr bwMode="auto">
            <a:xfrm>
              <a:off x="2322" y="3519"/>
              <a:ext cx="37" cy="238"/>
            </a:xfrm>
            <a:custGeom>
              <a:avLst/>
              <a:gdLst>
                <a:gd name="T0" fmla="*/ 0 w 31"/>
                <a:gd name="T1" fmla="*/ 230 h 211"/>
                <a:gd name="T2" fmla="*/ 0 w 31"/>
                <a:gd name="T3" fmla="*/ 11 h 211"/>
                <a:gd name="T4" fmla="*/ 0 w 31"/>
                <a:gd name="T5" fmla="*/ 8 h 211"/>
                <a:gd name="T6" fmla="*/ 1 w 31"/>
                <a:gd name="T7" fmla="*/ 6 h 211"/>
                <a:gd name="T8" fmla="*/ 7 w 31"/>
                <a:gd name="T9" fmla="*/ 5 h 211"/>
                <a:gd name="T10" fmla="*/ 11 w 31"/>
                <a:gd name="T11" fmla="*/ 0 h 211"/>
                <a:gd name="T12" fmla="*/ 17 w 31"/>
                <a:gd name="T13" fmla="*/ 0 h 211"/>
                <a:gd name="T14" fmla="*/ 24 w 31"/>
                <a:gd name="T15" fmla="*/ 0 h 211"/>
                <a:gd name="T16" fmla="*/ 31 w 31"/>
                <a:gd name="T17" fmla="*/ 5 h 211"/>
                <a:gd name="T18" fmla="*/ 35 w 31"/>
                <a:gd name="T19" fmla="*/ 6 h 211"/>
                <a:gd name="T20" fmla="*/ 36 w 31"/>
                <a:gd name="T21" fmla="*/ 9 h 211"/>
                <a:gd name="T22" fmla="*/ 36 w 31"/>
                <a:gd name="T23" fmla="*/ 230 h 211"/>
                <a:gd name="T24" fmla="*/ 35 w 31"/>
                <a:gd name="T25" fmla="*/ 236 h 211"/>
                <a:gd name="T26" fmla="*/ 25 w 31"/>
                <a:gd name="T27" fmla="*/ 237 h 211"/>
                <a:gd name="T28" fmla="*/ 17 w 31"/>
                <a:gd name="T29" fmla="*/ 237 h 211"/>
                <a:gd name="T30" fmla="*/ 7 w 31"/>
                <a:gd name="T31" fmla="*/ 236 h 211"/>
                <a:gd name="T32" fmla="*/ 1 w 31"/>
                <a:gd name="T33" fmla="*/ 233 h 211"/>
                <a:gd name="T34" fmla="*/ 0 w 31"/>
                <a:gd name="T35" fmla="*/ 230 h 21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1"/>
                <a:gd name="T55" fmla="*/ 0 h 211"/>
                <a:gd name="T56" fmla="*/ 31 w 31"/>
                <a:gd name="T57" fmla="*/ 211 h 21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1" h="211">
                  <a:moveTo>
                    <a:pt x="0" y="204"/>
                  </a:moveTo>
                  <a:lnTo>
                    <a:pt x="0" y="10"/>
                  </a:lnTo>
                  <a:lnTo>
                    <a:pt x="0" y="7"/>
                  </a:lnTo>
                  <a:lnTo>
                    <a:pt x="1" y="5"/>
                  </a:lnTo>
                  <a:lnTo>
                    <a:pt x="6" y="4"/>
                  </a:lnTo>
                  <a:lnTo>
                    <a:pt x="9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6" y="4"/>
                  </a:lnTo>
                  <a:lnTo>
                    <a:pt x="29" y="5"/>
                  </a:lnTo>
                  <a:lnTo>
                    <a:pt x="30" y="8"/>
                  </a:lnTo>
                  <a:lnTo>
                    <a:pt x="30" y="204"/>
                  </a:lnTo>
                  <a:lnTo>
                    <a:pt x="29" y="209"/>
                  </a:lnTo>
                  <a:lnTo>
                    <a:pt x="21" y="210"/>
                  </a:lnTo>
                  <a:lnTo>
                    <a:pt x="14" y="210"/>
                  </a:lnTo>
                  <a:lnTo>
                    <a:pt x="6" y="209"/>
                  </a:lnTo>
                  <a:lnTo>
                    <a:pt x="1" y="207"/>
                  </a:lnTo>
                  <a:lnTo>
                    <a:pt x="0" y="204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31" name="Freeform 148"/>
            <p:cNvSpPr>
              <a:spLocks/>
            </p:cNvSpPr>
            <p:nvPr/>
          </p:nvSpPr>
          <p:spPr bwMode="auto">
            <a:xfrm>
              <a:off x="2322" y="3519"/>
              <a:ext cx="37" cy="238"/>
            </a:xfrm>
            <a:custGeom>
              <a:avLst/>
              <a:gdLst>
                <a:gd name="T0" fmla="*/ 0 w 31"/>
                <a:gd name="T1" fmla="*/ 230 h 211"/>
                <a:gd name="T2" fmla="*/ 0 w 31"/>
                <a:gd name="T3" fmla="*/ 11 h 211"/>
                <a:gd name="T4" fmla="*/ 0 w 31"/>
                <a:gd name="T5" fmla="*/ 8 h 211"/>
                <a:gd name="T6" fmla="*/ 1 w 31"/>
                <a:gd name="T7" fmla="*/ 6 h 211"/>
                <a:gd name="T8" fmla="*/ 7 w 31"/>
                <a:gd name="T9" fmla="*/ 5 h 211"/>
                <a:gd name="T10" fmla="*/ 11 w 31"/>
                <a:gd name="T11" fmla="*/ 0 h 211"/>
                <a:gd name="T12" fmla="*/ 17 w 31"/>
                <a:gd name="T13" fmla="*/ 0 h 211"/>
                <a:gd name="T14" fmla="*/ 24 w 31"/>
                <a:gd name="T15" fmla="*/ 0 h 211"/>
                <a:gd name="T16" fmla="*/ 31 w 31"/>
                <a:gd name="T17" fmla="*/ 5 h 211"/>
                <a:gd name="T18" fmla="*/ 35 w 31"/>
                <a:gd name="T19" fmla="*/ 6 h 211"/>
                <a:gd name="T20" fmla="*/ 36 w 31"/>
                <a:gd name="T21" fmla="*/ 9 h 211"/>
                <a:gd name="T22" fmla="*/ 36 w 31"/>
                <a:gd name="T23" fmla="*/ 230 h 211"/>
                <a:gd name="T24" fmla="*/ 35 w 31"/>
                <a:gd name="T25" fmla="*/ 236 h 211"/>
                <a:gd name="T26" fmla="*/ 25 w 31"/>
                <a:gd name="T27" fmla="*/ 237 h 211"/>
                <a:gd name="T28" fmla="*/ 17 w 31"/>
                <a:gd name="T29" fmla="*/ 237 h 211"/>
                <a:gd name="T30" fmla="*/ 7 w 31"/>
                <a:gd name="T31" fmla="*/ 236 h 211"/>
                <a:gd name="T32" fmla="*/ 1 w 31"/>
                <a:gd name="T33" fmla="*/ 233 h 211"/>
                <a:gd name="T34" fmla="*/ 0 w 31"/>
                <a:gd name="T35" fmla="*/ 230 h 21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1"/>
                <a:gd name="T55" fmla="*/ 0 h 211"/>
                <a:gd name="T56" fmla="*/ 31 w 31"/>
                <a:gd name="T57" fmla="*/ 211 h 21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1" h="211">
                  <a:moveTo>
                    <a:pt x="0" y="204"/>
                  </a:moveTo>
                  <a:lnTo>
                    <a:pt x="0" y="10"/>
                  </a:lnTo>
                  <a:lnTo>
                    <a:pt x="0" y="7"/>
                  </a:lnTo>
                  <a:lnTo>
                    <a:pt x="1" y="5"/>
                  </a:lnTo>
                  <a:lnTo>
                    <a:pt x="6" y="4"/>
                  </a:lnTo>
                  <a:lnTo>
                    <a:pt x="9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6" y="4"/>
                  </a:lnTo>
                  <a:lnTo>
                    <a:pt x="29" y="5"/>
                  </a:lnTo>
                  <a:lnTo>
                    <a:pt x="30" y="8"/>
                  </a:lnTo>
                  <a:lnTo>
                    <a:pt x="30" y="204"/>
                  </a:lnTo>
                  <a:lnTo>
                    <a:pt x="29" y="209"/>
                  </a:lnTo>
                  <a:lnTo>
                    <a:pt x="21" y="210"/>
                  </a:lnTo>
                  <a:lnTo>
                    <a:pt x="14" y="210"/>
                  </a:lnTo>
                  <a:lnTo>
                    <a:pt x="6" y="209"/>
                  </a:lnTo>
                  <a:lnTo>
                    <a:pt x="1" y="207"/>
                  </a:lnTo>
                  <a:lnTo>
                    <a:pt x="0" y="204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32" name="Freeform 149"/>
            <p:cNvSpPr>
              <a:spLocks/>
            </p:cNvSpPr>
            <p:nvPr/>
          </p:nvSpPr>
          <p:spPr bwMode="auto">
            <a:xfrm>
              <a:off x="3995" y="3516"/>
              <a:ext cx="50" cy="91"/>
            </a:xfrm>
            <a:custGeom>
              <a:avLst/>
              <a:gdLst>
                <a:gd name="T0" fmla="*/ 26 w 40"/>
                <a:gd name="T1" fmla="*/ 3 h 81"/>
                <a:gd name="T2" fmla="*/ 7 w 40"/>
                <a:gd name="T3" fmla="*/ 18 h 81"/>
                <a:gd name="T4" fmla="*/ 4 w 40"/>
                <a:gd name="T5" fmla="*/ 21 h 81"/>
                <a:gd name="T6" fmla="*/ 1 w 40"/>
                <a:gd name="T7" fmla="*/ 25 h 81"/>
                <a:gd name="T8" fmla="*/ 0 w 40"/>
                <a:gd name="T9" fmla="*/ 31 h 81"/>
                <a:gd name="T10" fmla="*/ 0 w 40"/>
                <a:gd name="T11" fmla="*/ 34 h 81"/>
                <a:gd name="T12" fmla="*/ 11 w 40"/>
                <a:gd name="T13" fmla="*/ 87 h 81"/>
                <a:gd name="T14" fmla="*/ 19 w 40"/>
                <a:gd name="T15" fmla="*/ 90 h 81"/>
                <a:gd name="T16" fmla="*/ 36 w 40"/>
                <a:gd name="T17" fmla="*/ 87 h 81"/>
                <a:gd name="T18" fmla="*/ 26 w 40"/>
                <a:gd name="T19" fmla="*/ 35 h 81"/>
                <a:gd name="T20" fmla="*/ 49 w 40"/>
                <a:gd name="T21" fmla="*/ 22 h 81"/>
                <a:gd name="T22" fmla="*/ 49 w 40"/>
                <a:gd name="T23" fmla="*/ 9 h 81"/>
                <a:gd name="T24" fmla="*/ 48 w 40"/>
                <a:gd name="T25" fmla="*/ 3 h 81"/>
                <a:gd name="T26" fmla="*/ 44 w 40"/>
                <a:gd name="T27" fmla="*/ 0 h 81"/>
                <a:gd name="T28" fmla="*/ 40 w 40"/>
                <a:gd name="T29" fmla="*/ 0 h 81"/>
                <a:gd name="T30" fmla="*/ 36 w 40"/>
                <a:gd name="T31" fmla="*/ 0 h 81"/>
                <a:gd name="T32" fmla="*/ 26 w 40"/>
                <a:gd name="T33" fmla="*/ 3 h 8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0"/>
                <a:gd name="T52" fmla="*/ 0 h 81"/>
                <a:gd name="T53" fmla="*/ 40 w 40"/>
                <a:gd name="T54" fmla="*/ 81 h 8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0" h="81">
                  <a:moveTo>
                    <a:pt x="21" y="3"/>
                  </a:moveTo>
                  <a:lnTo>
                    <a:pt x="6" y="16"/>
                  </a:lnTo>
                  <a:lnTo>
                    <a:pt x="3" y="19"/>
                  </a:lnTo>
                  <a:lnTo>
                    <a:pt x="1" y="22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9" y="77"/>
                  </a:lnTo>
                  <a:lnTo>
                    <a:pt x="15" y="80"/>
                  </a:lnTo>
                  <a:lnTo>
                    <a:pt x="29" y="77"/>
                  </a:lnTo>
                  <a:lnTo>
                    <a:pt x="21" y="31"/>
                  </a:lnTo>
                  <a:lnTo>
                    <a:pt x="39" y="20"/>
                  </a:lnTo>
                  <a:lnTo>
                    <a:pt x="39" y="8"/>
                  </a:lnTo>
                  <a:lnTo>
                    <a:pt x="38" y="3"/>
                  </a:lnTo>
                  <a:lnTo>
                    <a:pt x="35" y="0"/>
                  </a:lnTo>
                  <a:lnTo>
                    <a:pt x="32" y="0"/>
                  </a:lnTo>
                  <a:lnTo>
                    <a:pt x="29" y="0"/>
                  </a:lnTo>
                  <a:lnTo>
                    <a:pt x="21" y="3"/>
                  </a:lnTo>
                </a:path>
              </a:pathLst>
            </a:custGeom>
            <a:solidFill>
              <a:srgbClr val="B2B2B2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33" name="Freeform 150"/>
            <p:cNvSpPr>
              <a:spLocks/>
            </p:cNvSpPr>
            <p:nvPr/>
          </p:nvSpPr>
          <p:spPr bwMode="auto">
            <a:xfrm>
              <a:off x="3995" y="3516"/>
              <a:ext cx="50" cy="91"/>
            </a:xfrm>
            <a:custGeom>
              <a:avLst/>
              <a:gdLst>
                <a:gd name="T0" fmla="*/ 26 w 40"/>
                <a:gd name="T1" fmla="*/ 3 h 81"/>
                <a:gd name="T2" fmla="*/ 7 w 40"/>
                <a:gd name="T3" fmla="*/ 18 h 81"/>
                <a:gd name="T4" fmla="*/ 4 w 40"/>
                <a:gd name="T5" fmla="*/ 21 h 81"/>
                <a:gd name="T6" fmla="*/ 1 w 40"/>
                <a:gd name="T7" fmla="*/ 25 h 81"/>
                <a:gd name="T8" fmla="*/ 0 w 40"/>
                <a:gd name="T9" fmla="*/ 31 h 81"/>
                <a:gd name="T10" fmla="*/ 0 w 40"/>
                <a:gd name="T11" fmla="*/ 34 h 81"/>
                <a:gd name="T12" fmla="*/ 11 w 40"/>
                <a:gd name="T13" fmla="*/ 87 h 81"/>
                <a:gd name="T14" fmla="*/ 19 w 40"/>
                <a:gd name="T15" fmla="*/ 90 h 81"/>
                <a:gd name="T16" fmla="*/ 36 w 40"/>
                <a:gd name="T17" fmla="*/ 87 h 81"/>
                <a:gd name="T18" fmla="*/ 26 w 40"/>
                <a:gd name="T19" fmla="*/ 35 h 81"/>
                <a:gd name="T20" fmla="*/ 49 w 40"/>
                <a:gd name="T21" fmla="*/ 22 h 81"/>
                <a:gd name="T22" fmla="*/ 49 w 40"/>
                <a:gd name="T23" fmla="*/ 9 h 81"/>
                <a:gd name="T24" fmla="*/ 48 w 40"/>
                <a:gd name="T25" fmla="*/ 3 h 81"/>
                <a:gd name="T26" fmla="*/ 44 w 40"/>
                <a:gd name="T27" fmla="*/ 0 h 81"/>
                <a:gd name="T28" fmla="*/ 40 w 40"/>
                <a:gd name="T29" fmla="*/ 0 h 81"/>
                <a:gd name="T30" fmla="*/ 36 w 40"/>
                <a:gd name="T31" fmla="*/ 0 h 81"/>
                <a:gd name="T32" fmla="*/ 26 w 40"/>
                <a:gd name="T33" fmla="*/ 3 h 8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0"/>
                <a:gd name="T52" fmla="*/ 0 h 81"/>
                <a:gd name="T53" fmla="*/ 40 w 40"/>
                <a:gd name="T54" fmla="*/ 81 h 8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0" h="81">
                  <a:moveTo>
                    <a:pt x="21" y="3"/>
                  </a:moveTo>
                  <a:lnTo>
                    <a:pt x="6" y="16"/>
                  </a:lnTo>
                  <a:lnTo>
                    <a:pt x="3" y="19"/>
                  </a:lnTo>
                  <a:lnTo>
                    <a:pt x="1" y="22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9" y="77"/>
                  </a:lnTo>
                  <a:lnTo>
                    <a:pt x="15" y="80"/>
                  </a:lnTo>
                  <a:lnTo>
                    <a:pt x="29" y="77"/>
                  </a:lnTo>
                  <a:lnTo>
                    <a:pt x="21" y="31"/>
                  </a:lnTo>
                  <a:lnTo>
                    <a:pt x="39" y="20"/>
                  </a:lnTo>
                  <a:lnTo>
                    <a:pt x="39" y="8"/>
                  </a:lnTo>
                  <a:lnTo>
                    <a:pt x="38" y="3"/>
                  </a:lnTo>
                  <a:lnTo>
                    <a:pt x="35" y="0"/>
                  </a:lnTo>
                  <a:lnTo>
                    <a:pt x="32" y="0"/>
                  </a:lnTo>
                  <a:lnTo>
                    <a:pt x="29" y="0"/>
                  </a:lnTo>
                  <a:lnTo>
                    <a:pt x="21" y="3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34" name="Freeform 151"/>
            <p:cNvSpPr>
              <a:spLocks/>
            </p:cNvSpPr>
            <p:nvPr/>
          </p:nvSpPr>
          <p:spPr bwMode="auto">
            <a:xfrm>
              <a:off x="4028" y="3245"/>
              <a:ext cx="65" cy="248"/>
            </a:xfrm>
            <a:custGeom>
              <a:avLst/>
              <a:gdLst>
                <a:gd name="T0" fmla="*/ 0 w 50"/>
                <a:gd name="T1" fmla="*/ 17 h 220"/>
                <a:gd name="T2" fmla="*/ 3 w 50"/>
                <a:gd name="T3" fmla="*/ 10 h 220"/>
                <a:gd name="T4" fmla="*/ 10 w 50"/>
                <a:gd name="T5" fmla="*/ 7 h 220"/>
                <a:gd name="T6" fmla="*/ 18 w 50"/>
                <a:gd name="T7" fmla="*/ 2 h 220"/>
                <a:gd name="T8" fmla="*/ 34 w 50"/>
                <a:gd name="T9" fmla="*/ 0 h 220"/>
                <a:gd name="T10" fmla="*/ 46 w 50"/>
                <a:gd name="T11" fmla="*/ 2 h 220"/>
                <a:gd name="T12" fmla="*/ 53 w 50"/>
                <a:gd name="T13" fmla="*/ 7 h 220"/>
                <a:gd name="T14" fmla="*/ 62 w 50"/>
                <a:gd name="T15" fmla="*/ 10 h 220"/>
                <a:gd name="T16" fmla="*/ 64 w 50"/>
                <a:gd name="T17" fmla="*/ 17 h 220"/>
                <a:gd name="T18" fmla="*/ 64 w 50"/>
                <a:gd name="T19" fmla="*/ 233 h 220"/>
                <a:gd name="T20" fmla="*/ 64 w 50"/>
                <a:gd name="T21" fmla="*/ 234 h 220"/>
                <a:gd name="T22" fmla="*/ 62 w 50"/>
                <a:gd name="T23" fmla="*/ 240 h 220"/>
                <a:gd name="T24" fmla="*/ 53 w 50"/>
                <a:gd name="T25" fmla="*/ 245 h 220"/>
                <a:gd name="T26" fmla="*/ 46 w 50"/>
                <a:gd name="T27" fmla="*/ 247 h 220"/>
                <a:gd name="T28" fmla="*/ 30 w 50"/>
                <a:gd name="T29" fmla="*/ 247 h 220"/>
                <a:gd name="T30" fmla="*/ 18 w 50"/>
                <a:gd name="T31" fmla="*/ 247 h 220"/>
                <a:gd name="T32" fmla="*/ 10 w 50"/>
                <a:gd name="T33" fmla="*/ 243 h 220"/>
                <a:gd name="T34" fmla="*/ 3 w 50"/>
                <a:gd name="T35" fmla="*/ 237 h 220"/>
                <a:gd name="T36" fmla="*/ 0 w 50"/>
                <a:gd name="T37" fmla="*/ 230 h 220"/>
                <a:gd name="T38" fmla="*/ 0 w 50"/>
                <a:gd name="T39" fmla="*/ 14 h 220"/>
                <a:gd name="T40" fmla="*/ 0 w 50"/>
                <a:gd name="T41" fmla="*/ 17 h 22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0"/>
                <a:gd name="T64" fmla="*/ 0 h 220"/>
                <a:gd name="T65" fmla="*/ 50 w 50"/>
                <a:gd name="T66" fmla="*/ 220 h 22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0" h="220">
                  <a:moveTo>
                    <a:pt x="0" y="15"/>
                  </a:moveTo>
                  <a:lnTo>
                    <a:pt x="2" y="9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6" y="0"/>
                  </a:lnTo>
                  <a:lnTo>
                    <a:pt x="35" y="2"/>
                  </a:lnTo>
                  <a:lnTo>
                    <a:pt x="41" y="6"/>
                  </a:lnTo>
                  <a:lnTo>
                    <a:pt x="48" y="9"/>
                  </a:lnTo>
                  <a:lnTo>
                    <a:pt x="49" y="15"/>
                  </a:lnTo>
                  <a:lnTo>
                    <a:pt x="49" y="207"/>
                  </a:lnTo>
                  <a:lnTo>
                    <a:pt x="49" y="208"/>
                  </a:lnTo>
                  <a:lnTo>
                    <a:pt x="48" y="213"/>
                  </a:lnTo>
                  <a:lnTo>
                    <a:pt x="41" y="217"/>
                  </a:lnTo>
                  <a:lnTo>
                    <a:pt x="35" y="219"/>
                  </a:lnTo>
                  <a:lnTo>
                    <a:pt x="23" y="219"/>
                  </a:lnTo>
                  <a:lnTo>
                    <a:pt x="14" y="219"/>
                  </a:lnTo>
                  <a:lnTo>
                    <a:pt x="8" y="216"/>
                  </a:lnTo>
                  <a:lnTo>
                    <a:pt x="2" y="210"/>
                  </a:lnTo>
                  <a:lnTo>
                    <a:pt x="0" y="204"/>
                  </a:lnTo>
                  <a:lnTo>
                    <a:pt x="0" y="12"/>
                  </a:lnTo>
                  <a:lnTo>
                    <a:pt x="0" y="15"/>
                  </a:lnTo>
                </a:path>
              </a:pathLst>
            </a:custGeom>
            <a:solidFill>
              <a:srgbClr val="B2B2B2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35" name="Freeform 152"/>
            <p:cNvSpPr>
              <a:spLocks/>
            </p:cNvSpPr>
            <p:nvPr/>
          </p:nvSpPr>
          <p:spPr bwMode="auto">
            <a:xfrm>
              <a:off x="4028" y="3245"/>
              <a:ext cx="65" cy="248"/>
            </a:xfrm>
            <a:custGeom>
              <a:avLst/>
              <a:gdLst>
                <a:gd name="T0" fmla="*/ 0 w 50"/>
                <a:gd name="T1" fmla="*/ 17 h 220"/>
                <a:gd name="T2" fmla="*/ 3 w 50"/>
                <a:gd name="T3" fmla="*/ 10 h 220"/>
                <a:gd name="T4" fmla="*/ 10 w 50"/>
                <a:gd name="T5" fmla="*/ 7 h 220"/>
                <a:gd name="T6" fmla="*/ 18 w 50"/>
                <a:gd name="T7" fmla="*/ 2 h 220"/>
                <a:gd name="T8" fmla="*/ 34 w 50"/>
                <a:gd name="T9" fmla="*/ 0 h 220"/>
                <a:gd name="T10" fmla="*/ 46 w 50"/>
                <a:gd name="T11" fmla="*/ 2 h 220"/>
                <a:gd name="T12" fmla="*/ 53 w 50"/>
                <a:gd name="T13" fmla="*/ 7 h 220"/>
                <a:gd name="T14" fmla="*/ 62 w 50"/>
                <a:gd name="T15" fmla="*/ 10 h 220"/>
                <a:gd name="T16" fmla="*/ 64 w 50"/>
                <a:gd name="T17" fmla="*/ 17 h 220"/>
                <a:gd name="T18" fmla="*/ 64 w 50"/>
                <a:gd name="T19" fmla="*/ 233 h 220"/>
                <a:gd name="T20" fmla="*/ 64 w 50"/>
                <a:gd name="T21" fmla="*/ 234 h 220"/>
                <a:gd name="T22" fmla="*/ 62 w 50"/>
                <a:gd name="T23" fmla="*/ 240 h 220"/>
                <a:gd name="T24" fmla="*/ 53 w 50"/>
                <a:gd name="T25" fmla="*/ 245 h 220"/>
                <a:gd name="T26" fmla="*/ 46 w 50"/>
                <a:gd name="T27" fmla="*/ 247 h 220"/>
                <a:gd name="T28" fmla="*/ 30 w 50"/>
                <a:gd name="T29" fmla="*/ 247 h 220"/>
                <a:gd name="T30" fmla="*/ 18 w 50"/>
                <a:gd name="T31" fmla="*/ 247 h 220"/>
                <a:gd name="T32" fmla="*/ 10 w 50"/>
                <a:gd name="T33" fmla="*/ 243 h 220"/>
                <a:gd name="T34" fmla="*/ 3 w 50"/>
                <a:gd name="T35" fmla="*/ 237 h 220"/>
                <a:gd name="T36" fmla="*/ 0 w 50"/>
                <a:gd name="T37" fmla="*/ 230 h 220"/>
                <a:gd name="T38" fmla="*/ 0 w 50"/>
                <a:gd name="T39" fmla="*/ 14 h 220"/>
                <a:gd name="T40" fmla="*/ 0 w 50"/>
                <a:gd name="T41" fmla="*/ 17 h 22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0"/>
                <a:gd name="T64" fmla="*/ 0 h 220"/>
                <a:gd name="T65" fmla="*/ 50 w 50"/>
                <a:gd name="T66" fmla="*/ 220 h 22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0" h="220">
                  <a:moveTo>
                    <a:pt x="0" y="15"/>
                  </a:moveTo>
                  <a:lnTo>
                    <a:pt x="2" y="9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6" y="0"/>
                  </a:lnTo>
                  <a:lnTo>
                    <a:pt x="35" y="2"/>
                  </a:lnTo>
                  <a:lnTo>
                    <a:pt x="41" y="6"/>
                  </a:lnTo>
                  <a:lnTo>
                    <a:pt x="48" y="9"/>
                  </a:lnTo>
                  <a:lnTo>
                    <a:pt x="49" y="15"/>
                  </a:lnTo>
                  <a:lnTo>
                    <a:pt x="49" y="207"/>
                  </a:lnTo>
                  <a:lnTo>
                    <a:pt x="49" y="208"/>
                  </a:lnTo>
                  <a:lnTo>
                    <a:pt x="48" y="213"/>
                  </a:lnTo>
                  <a:lnTo>
                    <a:pt x="41" y="217"/>
                  </a:lnTo>
                  <a:lnTo>
                    <a:pt x="35" y="219"/>
                  </a:lnTo>
                  <a:lnTo>
                    <a:pt x="23" y="219"/>
                  </a:lnTo>
                  <a:lnTo>
                    <a:pt x="14" y="219"/>
                  </a:lnTo>
                  <a:lnTo>
                    <a:pt x="8" y="216"/>
                  </a:lnTo>
                  <a:lnTo>
                    <a:pt x="2" y="210"/>
                  </a:lnTo>
                  <a:lnTo>
                    <a:pt x="0" y="204"/>
                  </a:lnTo>
                  <a:lnTo>
                    <a:pt x="0" y="12"/>
                  </a:lnTo>
                  <a:lnTo>
                    <a:pt x="0" y="15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36" name="Freeform 153"/>
            <p:cNvSpPr>
              <a:spLocks/>
            </p:cNvSpPr>
            <p:nvPr/>
          </p:nvSpPr>
          <p:spPr bwMode="auto">
            <a:xfrm>
              <a:off x="4028" y="3261"/>
              <a:ext cx="65" cy="20"/>
            </a:xfrm>
            <a:custGeom>
              <a:avLst/>
              <a:gdLst>
                <a:gd name="T0" fmla="*/ 0 w 50"/>
                <a:gd name="T1" fmla="*/ 0 h 17"/>
                <a:gd name="T2" fmla="*/ 4 w 50"/>
                <a:gd name="T3" fmla="*/ 5 h 17"/>
                <a:gd name="T4" fmla="*/ 10 w 50"/>
                <a:gd name="T5" fmla="*/ 14 h 17"/>
                <a:gd name="T6" fmla="*/ 22 w 50"/>
                <a:gd name="T7" fmla="*/ 15 h 17"/>
                <a:gd name="T8" fmla="*/ 34 w 50"/>
                <a:gd name="T9" fmla="*/ 19 h 17"/>
                <a:gd name="T10" fmla="*/ 30 w 50"/>
                <a:gd name="T11" fmla="*/ 19 h 17"/>
                <a:gd name="T12" fmla="*/ 46 w 50"/>
                <a:gd name="T13" fmla="*/ 15 h 17"/>
                <a:gd name="T14" fmla="*/ 53 w 50"/>
                <a:gd name="T15" fmla="*/ 14 h 17"/>
                <a:gd name="T16" fmla="*/ 62 w 50"/>
                <a:gd name="T17" fmla="*/ 5 h 17"/>
                <a:gd name="T18" fmla="*/ 64 w 50"/>
                <a:gd name="T19" fmla="*/ 0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17"/>
                <a:gd name="T32" fmla="*/ 50 w 50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17">
                  <a:moveTo>
                    <a:pt x="0" y="0"/>
                  </a:moveTo>
                  <a:lnTo>
                    <a:pt x="3" y="4"/>
                  </a:lnTo>
                  <a:lnTo>
                    <a:pt x="8" y="12"/>
                  </a:lnTo>
                  <a:lnTo>
                    <a:pt x="17" y="13"/>
                  </a:lnTo>
                  <a:lnTo>
                    <a:pt x="26" y="16"/>
                  </a:lnTo>
                  <a:lnTo>
                    <a:pt x="23" y="16"/>
                  </a:lnTo>
                  <a:lnTo>
                    <a:pt x="35" y="13"/>
                  </a:lnTo>
                  <a:lnTo>
                    <a:pt x="41" y="12"/>
                  </a:lnTo>
                  <a:lnTo>
                    <a:pt x="48" y="4"/>
                  </a:lnTo>
                  <a:lnTo>
                    <a:pt x="49" y="0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37" name="Freeform 154"/>
            <p:cNvSpPr>
              <a:spLocks/>
            </p:cNvSpPr>
            <p:nvPr/>
          </p:nvSpPr>
          <p:spPr bwMode="auto">
            <a:xfrm>
              <a:off x="4189" y="3380"/>
              <a:ext cx="36" cy="247"/>
            </a:xfrm>
            <a:custGeom>
              <a:avLst/>
              <a:gdLst>
                <a:gd name="T0" fmla="*/ 35 w 29"/>
                <a:gd name="T1" fmla="*/ 7 h 217"/>
                <a:gd name="T2" fmla="*/ 35 w 29"/>
                <a:gd name="T3" fmla="*/ 3 h 217"/>
                <a:gd name="T4" fmla="*/ 29 w 29"/>
                <a:gd name="T5" fmla="*/ 2 h 217"/>
                <a:gd name="T6" fmla="*/ 24 w 29"/>
                <a:gd name="T7" fmla="*/ 0 h 217"/>
                <a:gd name="T8" fmla="*/ 15 w 29"/>
                <a:gd name="T9" fmla="*/ 0 h 217"/>
                <a:gd name="T10" fmla="*/ 11 w 29"/>
                <a:gd name="T11" fmla="*/ 0 h 217"/>
                <a:gd name="T12" fmla="*/ 6 w 29"/>
                <a:gd name="T13" fmla="*/ 2 h 217"/>
                <a:gd name="T14" fmla="*/ 0 w 29"/>
                <a:gd name="T15" fmla="*/ 3 h 217"/>
                <a:gd name="T16" fmla="*/ 0 w 29"/>
                <a:gd name="T17" fmla="*/ 6 h 217"/>
                <a:gd name="T18" fmla="*/ 0 w 29"/>
                <a:gd name="T19" fmla="*/ 7 h 217"/>
                <a:gd name="T20" fmla="*/ 0 w 29"/>
                <a:gd name="T21" fmla="*/ 242 h 217"/>
                <a:gd name="T22" fmla="*/ 2 w 29"/>
                <a:gd name="T23" fmla="*/ 244 h 217"/>
                <a:gd name="T24" fmla="*/ 7 w 29"/>
                <a:gd name="T25" fmla="*/ 246 h 217"/>
                <a:gd name="T26" fmla="*/ 11 w 29"/>
                <a:gd name="T27" fmla="*/ 246 h 217"/>
                <a:gd name="T28" fmla="*/ 17 w 29"/>
                <a:gd name="T29" fmla="*/ 246 h 217"/>
                <a:gd name="T30" fmla="*/ 25 w 29"/>
                <a:gd name="T31" fmla="*/ 244 h 217"/>
                <a:gd name="T32" fmla="*/ 29 w 29"/>
                <a:gd name="T33" fmla="*/ 242 h 217"/>
                <a:gd name="T34" fmla="*/ 35 w 29"/>
                <a:gd name="T35" fmla="*/ 237 h 217"/>
                <a:gd name="T36" fmla="*/ 35 w 29"/>
                <a:gd name="T37" fmla="*/ 236 h 217"/>
                <a:gd name="T38" fmla="*/ 35 w 29"/>
                <a:gd name="T39" fmla="*/ 233 h 217"/>
                <a:gd name="T40" fmla="*/ 35 w 29"/>
                <a:gd name="T41" fmla="*/ 7 h 21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9"/>
                <a:gd name="T64" fmla="*/ 0 h 217"/>
                <a:gd name="T65" fmla="*/ 29 w 29"/>
                <a:gd name="T66" fmla="*/ 217 h 21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9" h="217">
                  <a:moveTo>
                    <a:pt x="28" y="6"/>
                  </a:moveTo>
                  <a:lnTo>
                    <a:pt x="28" y="3"/>
                  </a:lnTo>
                  <a:lnTo>
                    <a:pt x="23" y="2"/>
                  </a:lnTo>
                  <a:lnTo>
                    <a:pt x="19" y="0"/>
                  </a:lnTo>
                  <a:lnTo>
                    <a:pt x="12" y="0"/>
                  </a:lnTo>
                  <a:lnTo>
                    <a:pt x="9" y="0"/>
                  </a:lnTo>
                  <a:lnTo>
                    <a:pt x="5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213"/>
                  </a:lnTo>
                  <a:lnTo>
                    <a:pt x="2" y="214"/>
                  </a:lnTo>
                  <a:lnTo>
                    <a:pt x="6" y="216"/>
                  </a:lnTo>
                  <a:lnTo>
                    <a:pt x="9" y="216"/>
                  </a:lnTo>
                  <a:lnTo>
                    <a:pt x="14" y="216"/>
                  </a:lnTo>
                  <a:lnTo>
                    <a:pt x="20" y="214"/>
                  </a:lnTo>
                  <a:lnTo>
                    <a:pt x="23" y="213"/>
                  </a:lnTo>
                  <a:lnTo>
                    <a:pt x="28" y="208"/>
                  </a:lnTo>
                  <a:lnTo>
                    <a:pt x="28" y="207"/>
                  </a:lnTo>
                  <a:lnTo>
                    <a:pt x="28" y="205"/>
                  </a:lnTo>
                  <a:lnTo>
                    <a:pt x="28" y="6"/>
                  </a:lnTo>
                </a:path>
              </a:pathLst>
            </a:custGeom>
            <a:solidFill>
              <a:srgbClr val="B2B2B2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38" name="Freeform 155"/>
            <p:cNvSpPr>
              <a:spLocks/>
            </p:cNvSpPr>
            <p:nvPr/>
          </p:nvSpPr>
          <p:spPr bwMode="auto">
            <a:xfrm>
              <a:off x="4189" y="3380"/>
              <a:ext cx="36" cy="247"/>
            </a:xfrm>
            <a:custGeom>
              <a:avLst/>
              <a:gdLst>
                <a:gd name="T0" fmla="*/ 35 w 29"/>
                <a:gd name="T1" fmla="*/ 7 h 217"/>
                <a:gd name="T2" fmla="*/ 35 w 29"/>
                <a:gd name="T3" fmla="*/ 3 h 217"/>
                <a:gd name="T4" fmla="*/ 29 w 29"/>
                <a:gd name="T5" fmla="*/ 2 h 217"/>
                <a:gd name="T6" fmla="*/ 24 w 29"/>
                <a:gd name="T7" fmla="*/ 0 h 217"/>
                <a:gd name="T8" fmla="*/ 15 w 29"/>
                <a:gd name="T9" fmla="*/ 0 h 217"/>
                <a:gd name="T10" fmla="*/ 11 w 29"/>
                <a:gd name="T11" fmla="*/ 0 h 217"/>
                <a:gd name="T12" fmla="*/ 6 w 29"/>
                <a:gd name="T13" fmla="*/ 2 h 217"/>
                <a:gd name="T14" fmla="*/ 0 w 29"/>
                <a:gd name="T15" fmla="*/ 3 h 217"/>
                <a:gd name="T16" fmla="*/ 0 w 29"/>
                <a:gd name="T17" fmla="*/ 6 h 217"/>
                <a:gd name="T18" fmla="*/ 0 w 29"/>
                <a:gd name="T19" fmla="*/ 7 h 217"/>
                <a:gd name="T20" fmla="*/ 0 w 29"/>
                <a:gd name="T21" fmla="*/ 242 h 217"/>
                <a:gd name="T22" fmla="*/ 2 w 29"/>
                <a:gd name="T23" fmla="*/ 244 h 217"/>
                <a:gd name="T24" fmla="*/ 7 w 29"/>
                <a:gd name="T25" fmla="*/ 246 h 217"/>
                <a:gd name="T26" fmla="*/ 11 w 29"/>
                <a:gd name="T27" fmla="*/ 246 h 217"/>
                <a:gd name="T28" fmla="*/ 17 w 29"/>
                <a:gd name="T29" fmla="*/ 246 h 217"/>
                <a:gd name="T30" fmla="*/ 25 w 29"/>
                <a:gd name="T31" fmla="*/ 244 h 217"/>
                <a:gd name="T32" fmla="*/ 29 w 29"/>
                <a:gd name="T33" fmla="*/ 242 h 217"/>
                <a:gd name="T34" fmla="*/ 35 w 29"/>
                <a:gd name="T35" fmla="*/ 237 h 217"/>
                <a:gd name="T36" fmla="*/ 35 w 29"/>
                <a:gd name="T37" fmla="*/ 236 h 217"/>
                <a:gd name="T38" fmla="*/ 35 w 29"/>
                <a:gd name="T39" fmla="*/ 233 h 217"/>
                <a:gd name="T40" fmla="*/ 35 w 29"/>
                <a:gd name="T41" fmla="*/ 7 h 21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9"/>
                <a:gd name="T64" fmla="*/ 0 h 217"/>
                <a:gd name="T65" fmla="*/ 29 w 29"/>
                <a:gd name="T66" fmla="*/ 217 h 21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9" h="217">
                  <a:moveTo>
                    <a:pt x="28" y="6"/>
                  </a:moveTo>
                  <a:lnTo>
                    <a:pt x="28" y="3"/>
                  </a:lnTo>
                  <a:lnTo>
                    <a:pt x="23" y="2"/>
                  </a:lnTo>
                  <a:lnTo>
                    <a:pt x="19" y="0"/>
                  </a:lnTo>
                  <a:lnTo>
                    <a:pt x="12" y="0"/>
                  </a:lnTo>
                  <a:lnTo>
                    <a:pt x="9" y="0"/>
                  </a:lnTo>
                  <a:lnTo>
                    <a:pt x="5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213"/>
                  </a:lnTo>
                  <a:lnTo>
                    <a:pt x="2" y="214"/>
                  </a:lnTo>
                  <a:lnTo>
                    <a:pt x="6" y="216"/>
                  </a:lnTo>
                  <a:lnTo>
                    <a:pt x="9" y="216"/>
                  </a:lnTo>
                  <a:lnTo>
                    <a:pt x="14" y="216"/>
                  </a:lnTo>
                  <a:lnTo>
                    <a:pt x="20" y="214"/>
                  </a:lnTo>
                  <a:lnTo>
                    <a:pt x="23" y="213"/>
                  </a:lnTo>
                  <a:lnTo>
                    <a:pt x="28" y="208"/>
                  </a:lnTo>
                  <a:lnTo>
                    <a:pt x="28" y="207"/>
                  </a:lnTo>
                  <a:lnTo>
                    <a:pt x="28" y="205"/>
                  </a:lnTo>
                  <a:lnTo>
                    <a:pt x="28" y="6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39" name="Freeform 156"/>
            <p:cNvSpPr>
              <a:spLocks/>
            </p:cNvSpPr>
            <p:nvPr/>
          </p:nvSpPr>
          <p:spPr bwMode="auto">
            <a:xfrm>
              <a:off x="4189" y="3386"/>
              <a:ext cx="36" cy="20"/>
            </a:xfrm>
            <a:custGeom>
              <a:avLst/>
              <a:gdLst>
                <a:gd name="T0" fmla="*/ 0 w 29"/>
                <a:gd name="T1" fmla="*/ 0 h 17"/>
                <a:gd name="T2" fmla="*/ 0 w 29"/>
                <a:gd name="T3" fmla="*/ 8 h 17"/>
                <a:gd name="T4" fmla="*/ 6 w 29"/>
                <a:gd name="T5" fmla="*/ 14 h 17"/>
                <a:gd name="T6" fmla="*/ 11 w 29"/>
                <a:gd name="T7" fmla="*/ 19 h 17"/>
                <a:gd name="T8" fmla="*/ 17 w 29"/>
                <a:gd name="T9" fmla="*/ 19 h 17"/>
                <a:gd name="T10" fmla="*/ 15 w 29"/>
                <a:gd name="T11" fmla="*/ 19 h 17"/>
                <a:gd name="T12" fmla="*/ 24 w 29"/>
                <a:gd name="T13" fmla="*/ 19 h 17"/>
                <a:gd name="T14" fmla="*/ 29 w 29"/>
                <a:gd name="T15" fmla="*/ 14 h 17"/>
                <a:gd name="T16" fmla="*/ 35 w 29"/>
                <a:gd name="T17" fmla="*/ 8 h 17"/>
                <a:gd name="T18" fmla="*/ 35 w 29"/>
                <a:gd name="T19" fmla="*/ 0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17"/>
                <a:gd name="T32" fmla="*/ 29 w 2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17">
                  <a:moveTo>
                    <a:pt x="0" y="0"/>
                  </a:moveTo>
                  <a:lnTo>
                    <a:pt x="0" y="7"/>
                  </a:lnTo>
                  <a:lnTo>
                    <a:pt x="5" y="12"/>
                  </a:lnTo>
                  <a:lnTo>
                    <a:pt x="9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9" y="16"/>
                  </a:lnTo>
                  <a:lnTo>
                    <a:pt x="23" y="12"/>
                  </a:lnTo>
                  <a:lnTo>
                    <a:pt x="28" y="7"/>
                  </a:lnTo>
                  <a:lnTo>
                    <a:pt x="28" y="0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40" name="Freeform 157"/>
            <p:cNvSpPr>
              <a:spLocks/>
            </p:cNvSpPr>
            <p:nvPr/>
          </p:nvSpPr>
          <p:spPr bwMode="auto">
            <a:xfrm>
              <a:off x="2350" y="3834"/>
              <a:ext cx="22" cy="19"/>
            </a:xfrm>
            <a:custGeom>
              <a:avLst/>
              <a:gdLst>
                <a:gd name="T0" fmla="*/ 21 w 17"/>
                <a:gd name="T1" fmla="*/ 0 h 17"/>
                <a:gd name="T2" fmla="*/ 13 w 17"/>
                <a:gd name="T3" fmla="*/ 0 h 17"/>
                <a:gd name="T4" fmla="*/ 10 w 17"/>
                <a:gd name="T5" fmla="*/ 0 h 17"/>
                <a:gd name="T6" fmla="*/ 3 w 17"/>
                <a:gd name="T7" fmla="*/ 0 h 17"/>
                <a:gd name="T8" fmla="*/ 3 w 17"/>
                <a:gd name="T9" fmla="*/ 1 h 17"/>
                <a:gd name="T10" fmla="*/ 0 w 17"/>
                <a:gd name="T11" fmla="*/ 1 h 17"/>
                <a:gd name="T12" fmla="*/ 0 w 17"/>
                <a:gd name="T13" fmla="*/ 4 h 17"/>
                <a:gd name="T14" fmla="*/ 0 w 17"/>
                <a:gd name="T15" fmla="*/ 7 h 17"/>
                <a:gd name="T16" fmla="*/ 0 w 17"/>
                <a:gd name="T17" fmla="*/ 10 h 17"/>
                <a:gd name="T18" fmla="*/ 0 w 17"/>
                <a:gd name="T19" fmla="*/ 12 h 17"/>
                <a:gd name="T20" fmla="*/ 3 w 17"/>
                <a:gd name="T21" fmla="*/ 16 h 17"/>
                <a:gd name="T22" fmla="*/ 10 w 17"/>
                <a:gd name="T23" fmla="*/ 18 h 17"/>
                <a:gd name="T24" fmla="*/ 13 w 17"/>
                <a:gd name="T25" fmla="*/ 18 h 17"/>
                <a:gd name="T26" fmla="*/ 21 w 17"/>
                <a:gd name="T27" fmla="*/ 18 h 17"/>
                <a:gd name="T28" fmla="*/ 21 w 17"/>
                <a:gd name="T29" fmla="*/ 0 h 1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"/>
                <a:gd name="T46" fmla="*/ 0 h 17"/>
                <a:gd name="T47" fmla="*/ 17 w 17"/>
                <a:gd name="T48" fmla="*/ 17 h 1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" h="17">
                  <a:moveTo>
                    <a:pt x="16" y="0"/>
                  </a:moveTo>
                  <a:lnTo>
                    <a:pt x="10" y="0"/>
                  </a:lnTo>
                  <a:lnTo>
                    <a:pt x="8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1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6" y="16"/>
                  </a:lnTo>
                  <a:lnTo>
                    <a:pt x="16" y="0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41" name="Freeform 158"/>
            <p:cNvSpPr>
              <a:spLocks/>
            </p:cNvSpPr>
            <p:nvPr/>
          </p:nvSpPr>
          <p:spPr bwMode="auto">
            <a:xfrm>
              <a:off x="2358" y="3558"/>
              <a:ext cx="757" cy="290"/>
            </a:xfrm>
            <a:custGeom>
              <a:avLst/>
              <a:gdLst>
                <a:gd name="T0" fmla="*/ 738 w 600"/>
                <a:gd name="T1" fmla="*/ 14 h 257"/>
                <a:gd name="T2" fmla="*/ 731 w 600"/>
                <a:gd name="T3" fmla="*/ 45 h 257"/>
                <a:gd name="T4" fmla="*/ 714 w 600"/>
                <a:gd name="T5" fmla="*/ 72 h 257"/>
                <a:gd name="T6" fmla="*/ 691 w 600"/>
                <a:gd name="T7" fmla="*/ 100 h 257"/>
                <a:gd name="T8" fmla="*/ 665 w 600"/>
                <a:gd name="T9" fmla="*/ 126 h 257"/>
                <a:gd name="T10" fmla="*/ 630 w 600"/>
                <a:gd name="T11" fmla="*/ 152 h 257"/>
                <a:gd name="T12" fmla="*/ 589 w 600"/>
                <a:gd name="T13" fmla="*/ 175 h 257"/>
                <a:gd name="T14" fmla="*/ 545 w 600"/>
                <a:gd name="T15" fmla="*/ 195 h 257"/>
                <a:gd name="T16" fmla="*/ 495 w 600"/>
                <a:gd name="T17" fmla="*/ 214 h 257"/>
                <a:gd name="T18" fmla="*/ 438 w 600"/>
                <a:gd name="T19" fmla="*/ 230 h 257"/>
                <a:gd name="T20" fmla="*/ 381 w 600"/>
                <a:gd name="T21" fmla="*/ 245 h 257"/>
                <a:gd name="T22" fmla="*/ 317 w 600"/>
                <a:gd name="T23" fmla="*/ 256 h 257"/>
                <a:gd name="T24" fmla="*/ 251 w 600"/>
                <a:gd name="T25" fmla="*/ 266 h 257"/>
                <a:gd name="T26" fmla="*/ 183 w 600"/>
                <a:gd name="T27" fmla="*/ 271 h 257"/>
                <a:gd name="T28" fmla="*/ 112 w 600"/>
                <a:gd name="T29" fmla="*/ 275 h 257"/>
                <a:gd name="T30" fmla="*/ 38 w 600"/>
                <a:gd name="T31" fmla="*/ 275 h 257"/>
                <a:gd name="T32" fmla="*/ 0 w 600"/>
                <a:gd name="T33" fmla="*/ 287 h 257"/>
                <a:gd name="T34" fmla="*/ 76 w 600"/>
                <a:gd name="T35" fmla="*/ 289 h 257"/>
                <a:gd name="T36" fmla="*/ 149 w 600"/>
                <a:gd name="T37" fmla="*/ 287 h 257"/>
                <a:gd name="T38" fmla="*/ 218 w 600"/>
                <a:gd name="T39" fmla="*/ 282 h 257"/>
                <a:gd name="T40" fmla="*/ 288 w 600"/>
                <a:gd name="T41" fmla="*/ 275 h 257"/>
                <a:gd name="T42" fmla="*/ 352 w 600"/>
                <a:gd name="T43" fmla="*/ 264 h 257"/>
                <a:gd name="T44" fmla="*/ 414 w 600"/>
                <a:gd name="T45" fmla="*/ 251 h 257"/>
                <a:gd name="T46" fmla="*/ 472 w 600"/>
                <a:gd name="T47" fmla="*/ 235 h 257"/>
                <a:gd name="T48" fmla="*/ 525 w 600"/>
                <a:gd name="T49" fmla="*/ 218 h 257"/>
                <a:gd name="T50" fmla="*/ 574 w 600"/>
                <a:gd name="T51" fmla="*/ 197 h 257"/>
                <a:gd name="T52" fmla="*/ 618 w 600"/>
                <a:gd name="T53" fmla="*/ 175 h 257"/>
                <a:gd name="T54" fmla="*/ 657 w 600"/>
                <a:gd name="T55" fmla="*/ 150 h 257"/>
                <a:gd name="T56" fmla="*/ 690 w 600"/>
                <a:gd name="T57" fmla="*/ 123 h 257"/>
                <a:gd name="T58" fmla="*/ 717 w 600"/>
                <a:gd name="T59" fmla="*/ 95 h 257"/>
                <a:gd name="T60" fmla="*/ 736 w 600"/>
                <a:gd name="T61" fmla="*/ 64 h 257"/>
                <a:gd name="T62" fmla="*/ 749 w 600"/>
                <a:gd name="T63" fmla="*/ 33 h 257"/>
                <a:gd name="T64" fmla="*/ 756 w 600"/>
                <a:gd name="T65" fmla="*/ 0 h 2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00"/>
                <a:gd name="T100" fmla="*/ 0 h 257"/>
                <a:gd name="T101" fmla="*/ 600 w 600"/>
                <a:gd name="T102" fmla="*/ 257 h 2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00" h="257">
                  <a:moveTo>
                    <a:pt x="586" y="0"/>
                  </a:moveTo>
                  <a:lnTo>
                    <a:pt x="585" y="12"/>
                  </a:lnTo>
                  <a:lnTo>
                    <a:pt x="583" y="26"/>
                  </a:lnTo>
                  <a:lnTo>
                    <a:pt x="579" y="40"/>
                  </a:lnTo>
                  <a:lnTo>
                    <a:pt x="573" y="52"/>
                  </a:lnTo>
                  <a:lnTo>
                    <a:pt x="566" y="64"/>
                  </a:lnTo>
                  <a:lnTo>
                    <a:pt x="559" y="77"/>
                  </a:lnTo>
                  <a:lnTo>
                    <a:pt x="548" y="89"/>
                  </a:lnTo>
                  <a:lnTo>
                    <a:pt x="537" y="101"/>
                  </a:lnTo>
                  <a:lnTo>
                    <a:pt x="527" y="112"/>
                  </a:lnTo>
                  <a:lnTo>
                    <a:pt x="513" y="124"/>
                  </a:lnTo>
                  <a:lnTo>
                    <a:pt x="499" y="135"/>
                  </a:lnTo>
                  <a:lnTo>
                    <a:pt x="484" y="144"/>
                  </a:lnTo>
                  <a:lnTo>
                    <a:pt x="467" y="155"/>
                  </a:lnTo>
                  <a:lnTo>
                    <a:pt x="450" y="164"/>
                  </a:lnTo>
                  <a:lnTo>
                    <a:pt x="432" y="173"/>
                  </a:lnTo>
                  <a:lnTo>
                    <a:pt x="412" y="182"/>
                  </a:lnTo>
                  <a:lnTo>
                    <a:pt x="392" y="190"/>
                  </a:lnTo>
                  <a:lnTo>
                    <a:pt x="370" y="198"/>
                  </a:lnTo>
                  <a:lnTo>
                    <a:pt x="347" y="204"/>
                  </a:lnTo>
                  <a:lnTo>
                    <a:pt x="324" y="211"/>
                  </a:lnTo>
                  <a:lnTo>
                    <a:pt x="302" y="217"/>
                  </a:lnTo>
                  <a:lnTo>
                    <a:pt x="277" y="222"/>
                  </a:lnTo>
                  <a:lnTo>
                    <a:pt x="251" y="227"/>
                  </a:lnTo>
                  <a:lnTo>
                    <a:pt x="225" y="231"/>
                  </a:lnTo>
                  <a:lnTo>
                    <a:pt x="199" y="236"/>
                  </a:lnTo>
                  <a:lnTo>
                    <a:pt x="173" y="239"/>
                  </a:lnTo>
                  <a:lnTo>
                    <a:pt x="145" y="240"/>
                  </a:lnTo>
                  <a:lnTo>
                    <a:pt x="116" y="242"/>
                  </a:lnTo>
                  <a:lnTo>
                    <a:pt x="89" y="244"/>
                  </a:lnTo>
                  <a:lnTo>
                    <a:pt x="60" y="244"/>
                  </a:lnTo>
                  <a:lnTo>
                    <a:pt x="30" y="244"/>
                  </a:lnTo>
                  <a:lnTo>
                    <a:pt x="0" y="242"/>
                  </a:lnTo>
                  <a:lnTo>
                    <a:pt x="0" y="254"/>
                  </a:lnTo>
                  <a:lnTo>
                    <a:pt x="29" y="256"/>
                  </a:lnTo>
                  <a:lnTo>
                    <a:pt x="60" y="256"/>
                  </a:lnTo>
                  <a:lnTo>
                    <a:pt x="89" y="256"/>
                  </a:lnTo>
                  <a:lnTo>
                    <a:pt x="118" y="254"/>
                  </a:lnTo>
                  <a:lnTo>
                    <a:pt x="145" y="253"/>
                  </a:lnTo>
                  <a:lnTo>
                    <a:pt x="173" y="250"/>
                  </a:lnTo>
                  <a:lnTo>
                    <a:pt x="200" y="247"/>
                  </a:lnTo>
                  <a:lnTo>
                    <a:pt x="228" y="244"/>
                  </a:lnTo>
                  <a:lnTo>
                    <a:pt x="254" y="239"/>
                  </a:lnTo>
                  <a:lnTo>
                    <a:pt x="279" y="234"/>
                  </a:lnTo>
                  <a:lnTo>
                    <a:pt x="305" y="228"/>
                  </a:lnTo>
                  <a:lnTo>
                    <a:pt x="328" y="222"/>
                  </a:lnTo>
                  <a:lnTo>
                    <a:pt x="351" y="216"/>
                  </a:lnTo>
                  <a:lnTo>
                    <a:pt x="374" y="208"/>
                  </a:lnTo>
                  <a:lnTo>
                    <a:pt x="395" y="201"/>
                  </a:lnTo>
                  <a:lnTo>
                    <a:pt x="416" y="193"/>
                  </a:lnTo>
                  <a:lnTo>
                    <a:pt x="436" y="184"/>
                  </a:lnTo>
                  <a:lnTo>
                    <a:pt x="455" y="175"/>
                  </a:lnTo>
                  <a:lnTo>
                    <a:pt x="473" y="165"/>
                  </a:lnTo>
                  <a:lnTo>
                    <a:pt x="490" y="155"/>
                  </a:lnTo>
                  <a:lnTo>
                    <a:pt x="505" y="144"/>
                  </a:lnTo>
                  <a:lnTo>
                    <a:pt x="521" y="133"/>
                  </a:lnTo>
                  <a:lnTo>
                    <a:pt x="534" y="121"/>
                  </a:lnTo>
                  <a:lnTo>
                    <a:pt x="547" y="109"/>
                  </a:lnTo>
                  <a:lnTo>
                    <a:pt x="557" y="97"/>
                  </a:lnTo>
                  <a:lnTo>
                    <a:pt x="568" y="84"/>
                  </a:lnTo>
                  <a:lnTo>
                    <a:pt x="577" y="71"/>
                  </a:lnTo>
                  <a:lnTo>
                    <a:pt x="583" y="57"/>
                  </a:lnTo>
                  <a:lnTo>
                    <a:pt x="589" y="43"/>
                  </a:lnTo>
                  <a:lnTo>
                    <a:pt x="594" y="29"/>
                  </a:lnTo>
                  <a:lnTo>
                    <a:pt x="597" y="15"/>
                  </a:lnTo>
                  <a:lnTo>
                    <a:pt x="599" y="0"/>
                  </a:lnTo>
                  <a:lnTo>
                    <a:pt x="586" y="0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42" name="Freeform 159"/>
            <p:cNvSpPr>
              <a:spLocks/>
            </p:cNvSpPr>
            <p:nvPr/>
          </p:nvSpPr>
          <p:spPr bwMode="auto">
            <a:xfrm>
              <a:off x="3096" y="3552"/>
              <a:ext cx="23" cy="17"/>
            </a:xfrm>
            <a:custGeom>
              <a:avLst/>
              <a:gdLst>
                <a:gd name="T0" fmla="*/ 22 w 17"/>
                <a:gd name="T1" fmla="*/ 16 h 17"/>
                <a:gd name="T2" fmla="*/ 22 w 17"/>
                <a:gd name="T3" fmla="*/ 13 h 17"/>
                <a:gd name="T4" fmla="*/ 22 w 17"/>
                <a:gd name="T5" fmla="*/ 8 h 17"/>
                <a:gd name="T6" fmla="*/ 18 w 17"/>
                <a:gd name="T7" fmla="*/ 5 h 17"/>
                <a:gd name="T8" fmla="*/ 16 w 17"/>
                <a:gd name="T9" fmla="*/ 0 h 17"/>
                <a:gd name="T10" fmla="*/ 12 w 17"/>
                <a:gd name="T11" fmla="*/ 0 h 17"/>
                <a:gd name="T12" fmla="*/ 11 w 17"/>
                <a:gd name="T13" fmla="*/ 0 h 17"/>
                <a:gd name="T14" fmla="*/ 8 w 17"/>
                <a:gd name="T15" fmla="*/ 0 h 17"/>
                <a:gd name="T16" fmla="*/ 4 w 17"/>
                <a:gd name="T17" fmla="*/ 0 h 17"/>
                <a:gd name="T18" fmla="*/ 4 w 17"/>
                <a:gd name="T19" fmla="*/ 5 h 17"/>
                <a:gd name="T20" fmla="*/ 3 w 17"/>
                <a:gd name="T21" fmla="*/ 5 h 17"/>
                <a:gd name="T22" fmla="*/ 3 w 17"/>
                <a:gd name="T23" fmla="*/ 8 h 17"/>
                <a:gd name="T24" fmla="*/ 0 w 17"/>
                <a:gd name="T25" fmla="*/ 13 h 17"/>
                <a:gd name="T26" fmla="*/ 0 w 17"/>
                <a:gd name="T27" fmla="*/ 16 h 17"/>
                <a:gd name="T28" fmla="*/ 22 w 17"/>
                <a:gd name="T29" fmla="*/ 16 h 1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"/>
                <a:gd name="T46" fmla="*/ 0 h 17"/>
                <a:gd name="T47" fmla="*/ 17 w 17"/>
                <a:gd name="T48" fmla="*/ 17 h 1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" h="17">
                  <a:moveTo>
                    <a:pt x="16" y="16"/>
                  </a:moveTo>
                  <a:lnTo>
                    <a:pt x="16" y="13"/>
                  </a:lnTo>
                  <a:lnTo>
                    <a:pt x="16" y="8"/>
                  </a:lnTo>
                  <a:lnTo>
                    <a:pt x="13" y="5"/>
                  </a:lnTo>
                  <a:lnTo>
                    <a:pt x="12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3" y="0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8"/>
                  </a:lnTo>
                  <a:lnTo>
                    <a:pt x="0" y="13"/>
                  </a:lnTo>
                  <a:lnTo>
                    <a:pt x="0" y="16"/>
                  </a:lnTo>
                  <a:lnTo>
                    <a:pt x="16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43" name="Freeform 160"/>
            <p:cNvSpPr>
              <a:spLocks/>
            </p:cNvSpPr>
            <p:nvPr/>
          </p:nvSpPr>
          <p:spPr bwMode="auto">
            <a:xfrm>
              <a:off x="3096" y="3558"/>
              <a:ext cx="23" cy="19"/>
            </a:xfrm>
            <a:custGeom>
              <a:avLst/>
              <a:gdLst>
                <a:gd name="T0" fmla="*/ 0 w 17"/>
                <a:gd name="T1" fmla="*/ 0 h 17"/>
                <a:gd name="T2" fmla="*/ 0 w 17"/>
                <a:gd name="T3" fmla="*/ 6 h 17"/>
                <a:gd name="T4" fmla="*/ 3 w 17"/>
                <a:gd name="T5" fmla="*/ 6 h 17"/>
                <a:gd name="T6" fmla="*/ 3 w 17"/>
                <a:gd name="T7" fmla="*/ 9 h 17"/>
                <a:gd name="T8" fmla="*/ 3 w 17"/>
                <a:gd name="T9" fmla="*/ 15 h 17"/>
                <a:gd name="T10" fmla="*/ 4 w 17"/>
                <a:gd name="T11" fmla="*/ 15 h 17"/>
                <a:gd name="T12" fmla="*/ 8 w 17"/>
                <a:gd name="T13" fmla="*/ 15 h 17"/>
                <a:gd name="T14" fmla="*/ 8 w 17"/>
                <a:gd name="T15" fmla="*/ 18 h 17"/>
                <a:gd name="T16" fmla="*/ 11 w 17"/>
                <a:gd name="T17" fmla="*/ 18 h 17"/>
                <a:gd name="T18" fmla="*/ 12 w 17"/>
                <a:gd name="T19" fmla="*/ 18 h 17"/>
                <a:gd name="T20" fmla="*/ 12 w 17"/>
                <a:gd name="T21" fmla="*/ 15 h 17"/>
                <a:gd name="T22" fmla="*/ 16 w 17"/>
                <a:gd name="T23" fmla="*/ 15 h 17"/>
                <a:gd name="T24" fmla="*/ 18 w 17"/>
                <a:gd name="T25" fmla="*/ 15 h 17"/>
                <a:gd name="T26" fmla="*/ 18 w 17"/>
                <a:gd name="T27" fmla="*/ 9 h 17"/>
                <a:gd name="T28" fmla="*/ 22 w 17"/>
                <a:gd name="T29" fmla="*/ 9 h 17"/>
                <a:gd name="T30" fmla="*/ 22 w 17"/>
                <a:gd name="T31" fmla="*/ 6 h 17"/>
                <a:gd name="T32" fmla="*/ 22 w 17"/>
                <a:gd name="T33" fmla="*/ 0 h 17"/>
                <a:gd name="T34" fmla="*/ 0 w 17"/>
                <a:gd name="T35" fmla="*/ 0 h 1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7"/>
                <a:gd name="T55" fmla="*/ 0 h 17"/>
                <a:gd name="T56" fmla="*/ 17 w 17"/>
                <a:gd name="T57" fmla="*/ 17 h 1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7" h="17">
                  <a:moveTo>
                    <a:pt x="0" y="0"/>
                  </a:moveTo>
                  <a:lnTo>
                    <a:pt x="0" y="5"/>
                  </a:lnTo>
                  <a:lnTo>
                    <a:pt x="2" y="5"/>
                  </a:lnTo>
                  <a:lnTo>
                    <a:pt x="2" y="8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6" y="13"/>
                  </a:lnTo>
                  <a:lnTo>
                    <a:pt x="6" y="16"/>
                  </a:lnTo>
                  <a:lnTo>
                    <a:pt x="8" y="16"/>
                  </a:lnTo>
                  <a:lnTo>
                    <a:pt x="9" y="16"/>
                  </a:lnTo>
                  <a:lnTo>
                    <a:pt x="9" y="13"/>
                  </a:lnTo>
                  <a:lnTo>
                    <a:pt x="12" y="13"/>
                  </a:lnTo>
                  <a:lnTo>
                    <a:pt x="13" y="13"/>
                  </a:lnTo>
                  <a:lnTo>
                    <a:pt x="13" y="8"/>
                  </a:lnTo>
                  <a:lnTo>
                    <a:pt x="16" y="8"/>
                  </a:lnTo>
                  <a:lnTo>
                    <a:pt x="16" y="5"/>
                  </a:lnTo>
                  <a:lnTo>
                    <a:pt x="16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44" name="Freeform 161"/>
            <p:cNvSpPr>
              <a:spLocks/>
            </p:cNvSpPr>
            <p:nvPr/>
          </p:nvSpPr>
          <p:spPr bwMode="auto">
            <a:xfrm>
              <a:off x="2391" y="3202"/>
              <a:ext cx="724" cy="357"/>
            </a:xfrm>
            <a:custGeom>
              <a:avLst/>
              <a:gdLst>
                <a:gd name="T0" fmla="*/ 38 w 574"/>
                <a:gd name="T1" fmla="*/ 16 h 315"/>
                <a:gd name="T2" fmla="*/ 112 w 574"/>
                <a:gd name="T3" fmla="*/ 23 h 315"/>
                <a:gd name="T4" fmla="*/ 182 w 574"/>
                <a:gd name="T5" fmla="*/ 32 h 315"/>
                <a:gd name="T6" fmla="*/ 248 w 574"/>
                <a:gd name="T7" fmla="*/ 44 h 315"/>
                <a:gd name="T8" fmla="*/ 314 w 574"/>
                <a:gd name="T9" fmla="*/ 59 h 315"/>
                <a:gd name="T10" fmla="*/ 375 w 574"/>
                <a:gd name="T11" fmla="*/ 77 h 315"/>
                <a:gd name="T12" fmla="*/ 433 w 574"/>
                <a:gd name="T13" fmla="*/ 96 h 315"/>
                <a:gd name="T14" fmla="*/ 484 w 574"/>
                <a:gd name="T15" fmla="*/ 117 h 315"/>
                <a:gd name="T16" fmla="*/ 534 w 574"/>
                <a:gd name="T17" fmla="*/ 141 h 315"/>
                <a:gd name="T18" fmla="*/ 575 w 574"/>
                <a:gd name="T19" fmla="*/ 165 h 315"/>
                <a:gd name="T20" fmla="*/ 612 w 574"/>
                <a:gd name="T21" fmla="*/ 193 h 315"/>
                <a:gd name="T22" fmla="*/ 645 w 574"/>
                <a:gd name="T23" fmla="*/ 221 h 315"/>
                <a:gd name="T24" fmla="*/ 670 w 574"/>
                <a:gd name="T25" fmla="*/ 248 h 315"/>
                <a:gd name="T26" fmla="*/ 690 w 574"/>
                <a:gd name="T27" fmla="*/ 278 h 315"/>
                <a:gd name="T28" fmla="*/ 701 w 574"/>
                <a:gd name="T29" fmla="*/ 309 h 315"/>
                <a:gd name="T30" fmla="*/ 706 w 574"/>
                <a:gd name="T31" fmla="*/ 340 h 315"/>
                <a:gd name="T32" fmla="*/ 723 w 574"/>
                <a:gd name="T33" fmla="*/ 356 h 315"/>
                <a:gd name="T34" fmla="*/ 720 w 574"/>
                <a:gd name="T35" fmla="*/ 322 h 315"/>
                <a:gd name="T36" fmla="*/ 710 w 574"/>
                <a:gd name="T37" fmla="*/ 288 h 315"/>
                <a:gd name="T38" fmla="*/ 694 w 574"/>
                <a:gd name="T39" fmla="*/ 257 h 315"/>
                <a:gd name="T40" fmla="*/ 670 w 574"/>
                <a:gd name="T41" fmla="*/ 226 h 315"/>
                <a:gd name="T42" fmla="*/ 639 w 574"/>
                <a:gd name="T43" fmla="*/ 196 h 315"/>
                <a:gd name="T44" fmla="*/ 604 w 574"/>
                <a:gd name="T45" fmla="*/ 169 h 315"/>
                <a:gd name="T46" fmla="*/ 564 w 574"/>
                <a:gd name="T47" fmla="*/ 141 h 315"/>
                <a:gd name="T48" fmla="*/ 517 w 574"/>
                <a:gd name="T49" fmla="*/ 117 h 315"/>
                <a:gd name="T50" fmla="*/ 465 w 574"/>
                <a:gd name="T51" fmla="*/ 94 h 315"/>
                <a:gd name="T52" fmla="*/ 410 w 574"/>
                <a:gd name="T53" fmla="*/ 74 h 315"/>
                <a:gd name="T54" fmla="*/ 349 w 574"/>
                <a:gd name="T55" fmla="*/ 54 h 315"/>
                <a:gd name="T56" fmla="*/ 286 w 574"/>
                <a:gd name="T57" fmla="*/ 39 h 315"/>
                <a:gd name="T58" fmla="*/ 219 w 574"/>
                <a:gd name="T59" fmla="*/ 25 h 315"/>
                <a:gd name="T60" fmla="*/ 149 w 574"/>
                <a:gd name="T61" fmla="*/ 15 h 315"/>
                <a:gd name="T62" fmla="*/ 77 w 574"/>
                <a:gd name="T63" fmla="*/ 6 h 315"/>
                <a:gd name="T64" fmla="*/ 1 w 574"/>
                <a:gd name="T65" fmla="*/ 0 h 31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74"/>
                <a:gd name="T100" fmla="*/ 0 h 315"/>
                <a:gd name="T101" fmla="*/ 574 w 574"/>
                <a:gd name="T102" fmla="*/ 315 h 31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74" h="315">
                  <a:moveTo>
                    <a:pt x="0" y="13"/>
                  </a:moveTo>
                  <a:lnTo>
                    <a:pt x="30" y="14"/>
                  </a:lnTo>
                  <a:lnTo>
                    <a:pt x="60" y="17"/>
                  </a:lnTo>
                  <a:lnTo>
                    <a:pt x="89" y="20"/>
                  </a:lnTo>
                  <a:lnTo>
                    <a:pt x="116" y="23"/>
                  </a:lnTo>
                  <a:lnTo>
                    <a:pt x="144" y="28"/>
                  </a:lnTo>
                  <a:lnTo>
                    <a:pt x="171" y="34"/>
                  </a:lnTo>
                  <a:lnTo>
                    <a:pt x="197" y="39"/>
                  </a:lnTo>
                  <a:lnTo>
                    <a:pt x="223" y="45"/>
                  </a:lnTo>
                  <a:lnTo>
                    <a:pt x="249" y="52"/>
                  </a:lnTo>
                  <a:lnTo>
                    <a:pt x="274" y="60"/>
                  </a:lnTo>
                  <a:lnTo>
                    <a:pt x="297" y="68"/>
                  </a:lnTo>
                  <a:lnTo>
                    <a:pt x="320" y="75"/>
                  </a:lnTo>
                  <a:lnTo>
                    <a:pt x="343" y="85"/>
                  </a:lnTo>
                  <a:lnTo>
                    <a:pt x="364" y="94"/>
                  </a:lnTo>
                  <a:lnTo>
                    <a:pt x="384" y="103"/>
                  </a:lnTo>
                  <a:lnTo>
                    <a:pt x="404" y="114"/>
                  </a:lnTo>
                  <a:lnTo>
                    <a:pt x="423" y="124"/>
                  </a:lnTo>
                  <a:lnTo>
                    <a:pt x="439" y="135"/>
                  </a:lnTo>
                  <a:lnTo>
                    <a:pt x="456" y="146"/>
                  </a:lnTo>
                  <a:lnTo>
                    <a:pt x="472" y="158"/>
                  </a:lnTo>
                  <a:lnTo>
                    <a:pt x="485" y="170"/>
                  </a:lnTo>
                  <a:lnTo>
                    <a:pt x="499" y="181"/>
                  </a:lnTo>
                  <a:lnTo>
                    <a:pt x="511" y="195"/>
                  </a:lnTo>
                  <a:lnTo>
                    <a:pt x="522" y="207"/>
                  </a:lnTo>
                  <a:lnTo>
                    <a:pt x="531" y="219"/>
                  </a:lnTo>
                  <a:lnTo>
                    <a:pt x="539" y="233"/>
                  </a:lnTo>
                  <a:lnTo>
                    <a:pt x="547" y="245"/>
                  </a:lnTo>
                  <a:lnTo>
                    <a:pt x="553" y="259"/>
                  </a:lnTo>
                  <a:lnTo>
                    <a:pt x="556" y="273"/>
                  </a:lnTo>
                  <a:lnTo>
                    <a:pt x="559" y="287"/>
                  </a:lnTo>
                  <a:lnTo>
                    <a:pt x="560" y="300"/>
                  </a:lnTo>
                  <a:lnTo>
                    <a:pt x="560" y="314"/>
                  </a:lnTo>
                  <a:lnTo>
                    <a:pt x="573" y="314"/>
                  </a:lnTo>
                  <a:lnTo>
                    <a:pt x="573" y="299"/>
                  </a:lnTo>
                  <a:lnTo>
                    <a:pt x="571" y="284"/>
                  </a:lnTo>
                  <a:lnTo>
                    <a:pt x="568" y="270"/>
                  </a:lnTo>
                  <a:lnTo>
                    <a:pt x="563" y="254"/>
                  </a:lnTo>
                  <a:lnTo>
                    <a:pt x="557" y="241"/>
                  </a:lnTo>
                  <a:lnTo>
                    <a:pt x="550" y="227"/>
                  </a:lnTo>
                  <a:lnTo>
                    <a:pt x="540" y="213"/>
                  </a:lnTo>
                  <a:lnTo>
                    <a:pt x="531" y="199"/>
                  </a:lnTo>
                  <a:lnTo>
                    <a:pt x="521" y="186"/>
                  </a:lnTo>
                  <a:lnTo>
                    <a:pt x="507" y="173"/>
                  </a:lnTo>
                  <a:lnTo>
                    <a:pt x="495" y="161"/>
                  </a:lnTo>
                  <a:lnTo>
                    <a:pt x="479" y="149"/>
                  </a:lnTo>
                  <a:lnTo>
                    <a:pt x="464" y="137"/>
                  </a:lnTo>
                  <a:lnTo>
                    <a:pt x="447" y="124"/>
                  </a:lnTo>
                  <a:lnTo>
                    <a:pt x="429" y="114"/>
                  </a:lnTo>
                  <a:lnTo>
                    <a:pt x="410" y="103"/>
                  </a:lnTo>
                  <a:lnTo>
                    <a:pt x="390" y="92"/>
                  </a:lnTo>
                  <a:lnTo>
                    <a:pt x="369" y="83"/>
                  </a:lnTo>
                  <a:lnTo>
                    <a:pt x="348" y="74"/>
                  </a:lnTo>
                  <a:lnTo>
                    <a:pt x="325" y="65"/>
                  </a:lnTo>
                  <a:lnTo>
                    <a:pt x="302" y="56"/>
                  </a:lnTo>
                  <a:lnTo>
                    <a:pt x="277" y="48"/>
                  </a:lnTo>
                  <a:lnTo>
                    <a:pt x="253" y="40"/>
                  </a:lnTo>
                  <a:lnTo>
                    <a:pt x="227" y="34"/>
                  </a:lnTo>
                  <a:lnTo>
                    <a:pt x="200" y="28"/>
                  </a:lnTo>
                  <a:lnTo>
                    <a:pt x="174" y="22"/>
                  </a:lnTo>
                  <a:lnTo>
                    <a:pt x="147" y="17"/>
                  </a:lnTo>
                  <a:lnTo>
                    <a:pt x="118" y="13"/>
                  </a:lnTo>
                  <a:lnTo>
                    <a:pt x="90" y="8"/>
                  </a:lnTo>
                  <a:lnTo>
                    <a:pt x="61" y="5"/>
                  </a:lnTo>
                  <a:lnTo>
                    <a:pt x="30" y="2"/>
                  </a:lnTo>
                  <a:lnTo>
                    <a:pt x="1" y="0"/>
                  </a:lnTo>
                  <a:lnTo>
                    <a:pt x="0" y="13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45" name="Freeform 162"/>
            <p:cNvSpPr>
              <a:spLocks/>
            </p:cNvSpPr>
            <p:nvPr/>
          </p:nvSpPr>
          <p:spPr bwMode="auto">
            <a:xfrm>
              <a:off x="1639" y="3201"/>
              <a:ext cx="755" cy="292"/>
            </a:xfrm>
            <a:custGeom>
              <a:avLst/>
              <a:gdLst>
                <a:gd name="T0" fmla="*/ 15 w 598"/>
                <a:gd name="T1" fmla="*/ 275 h 258"/>
                <a:gd name="T2" fmla="*/ 25 w 598"/>
                <a:gd name="T3" fmla="*/ 246 h 258"/>
                <a:gd name="T4" fmla="*/ 40 w 598"/>
                <a:gd name="T5" fmla="*/ 216 h 258"/>
                <a:gd name="T6" fmla="*/ 64 w 598"/>
                <a:gd name="T7" fmla="*/ 189 h 258"/>
                <a:gd name="T8" fmla="*/ 91 w 598"/>
                <a:gd name="T9" fmla="*/ 163 h 258"/>
                <a:gd name="T10" fmla="*/ 126 w 598"/>
                <a:gd name="T11" fmla="*/ 138 h 258"/>
                <a:gd name="T12" fmla="*/ 167 w 598"/>
                <a:gd name="T13" fmla="*/ 115 h 258"/>
                <a:gd name="T14" fmla="*/ 211 w 598"/>
                <a:gd name="T15" fmla="*/ 95 h 258"/>
                <a:gd name="T16" fmla="*/ 261 w 598"/>
                <a:gd name="T17" fmla="*/ 76 h 258"/>
                <a:gd name="T18" fmla="*/ 317 w 598"/>
                <a:gd name="T19" fmla="*/ 59 h 258"/>
                <a:gd name="T20" fmla="*/ 375 w 598"/>
                <a:gd name="T21" fmla="*/ 45 h 258"/>
                <a:gd name="T22" fmla="*/ 437 w 598"/>
                <a:gd name="T23" fmla="*/ 33 h 258"/>
                <a:gd name="T24" fmla="*/ 502 w 598"/>
                <a:gd name="T25" fmla="*/ 24 h 258"/>
                <a:gd name="T26" fmla="*/ 572 w 598"/>
                <a:gd name="T27" fmla="*/ 17 h 258"/>
                <a:gd name="T28" fmla="*/ 643 w 598"/>
                <a:gd name="T29" fmla="*/ 14 h 258"/>
                <a:gd name="T30" fmla="*/ 716 w 598"/>
                <a:gd name="T31" fmla="*/ 14 h 258"/>
                <a:gd name="T32" fmla="*/ 754 w 598"/>
                <a:gd name="T33" fmla="*/ 1 h 258"/>
                <a:gd name="T34" fmla="*/ 679 w 598"/>
                <a:gd name="T35" fmla="*/ 0 h 258"/>
                <a:gd name="T36" fmla="*/ 605 w 598"/>
                <a:gd name="T37" fmla="*/ 1 h 258"/>
                <a:gd name="T38" fmla="*/ 535 w 598"/>
                <a:gd name="T39" fmla="*/ 7 h 258"/>
                <a:gd name="T40" fmla="*/ 468 w 598"/>
                <a:gd name="T41" fmla="*/ 16 h 258"/>
                <a:gd name="T42" fmla="*/ 403 w 598"/>
                <a:gd name="T43" fmla="*/ 26 h 258"/>
                <a:gd name="T44" fmla="*/ 341 w 598"/>
                <a:gd name="T45" fmla="*/ 38 h 258"/>
                <a:gd name="T46" fmla="*/ 284 w 598"/>
                <a:gd name="T47" fmla="*/ 53 h 258"/>
                <a:gd name="T48" fmla="*/ 230 w 598"/>
                <a:gd name="T49" fmla="*/ 72 h 258"/>
                <a:gd name="T50" fmla="*/ 182 w 598"/>
                <a:gd name="T51" fmla="*/ 94 h 258"/>
                <a:gd name="T52" fmla="*/ 138 w 598"/>
                <a:gd name="T53" fmla="*/ 115 h 258"/>
                <a:gd name="T54" fmla="*/ 98 w 598"/>
                <a:gd name="T55" fmla="*/ 140 h 258"/>
                <a:gd name="T56" fmla="*/ 66 w 598"/>
                <a:gd name="T57" fmla="*/ 166 h 258"/>
                <a:gd name="T58" fmla="*/ 39 w 598"/>
                <a:gd name="T59" fmla="*/ 196 h 258"/>
                <a:gd name="T60" fmla="*/ 19 w 598"/>
                <a:gd name="T61" fmla="*/ 225 h 258"/>
                <a:gd name="T62" fmla="*/ 6 w 598"/>
                <a:gd name="T63" fmla="*/ 258 h 258"/>
                <a:gd name="T64" fmla="*/ 0 w 598"/>
                <a:gd name="T65" fmla="*/ 291 h 25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98"/>
                <a:gd name="T100" fmla="*/ 0 h 258"/>
                <a:gd name="T101" fmla="*/ 598 w 598"/>
                <a:gd name="T102" fmla="*/ 258 h 25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98" h="258">
                  <a:moveTo>
                    <a:pt x="11" y="257"/>
                  </a:moveTo>
                  <a:lnTo>
                    <a:pt x="12" y="243"/>
                  </a:lnTo>
                  <a:lnTo>
                    <a:pt x="15" y="231"/>
                  </a:lnTo>
                  <a:lnTo>
                    <a:pt x="20" y="217"/>
                  </a:lnTo>
                  <a:lnTo>
                    <a:pt x="26" y="205"/>
                  </a:lnTo>
                  <a:lnTo>
                    <a:pt x="32" y="191"/>
                  </a:lnTo>
                  <a:lnTo>
                    <a:pt x="40" y="179"/>
                  </a:lnTo>
                  <a:lnTo>
                    <a:pt x="51" y="167"/>
                  </a:lnTo>
                  <a:lnTo>
                    <a:pt x="61" y="156"/>
                  </a:lnTo>
                  <a:lnTo>
                    <a:pt x="72" y="144"/>
                  </a:lnTo>
                  <a:lnTo>
                    <a:pt x="86" y="133"/>
                  </a:lnTo>
                  <a:lnTo>
                    <a:pt x="100" y="122"/>
                  </a:lnTo>
                  <a:lnTo>
                    <a:pt x="115" y="112"/>
                  </a:lnTo>
                  <a:lnTo>
                    <a:pt x="132" y="102"/>
                  </a:lnTo>
                  <a:lnTo>
                    <a:pt x="149" y="93"/>
                  </a:lnTo>
                  <a:lnTo>
                    <a:pt x="167" y="84"/>
                  </a:lnTo>
                  <a:lnTo>
                    <a:pt x="187" y="75"/>
                  </a:lnTo>
                  <a:lnTo>
                    <a:pt x="207" y="67"/>
                  </a:lnTo>
                  <a:lnTo>
                    <a:pt x="228" y="60"/>
                  </a:lnTo>
                  <a:lnTo>
                    <a:pt x="251" y="52"/>
                  </a:lnTo>
                  <a:lnTo>
                    <a:pt x="273" y="46"/>
                  </a:lnTo>
                  <a:lnTo>
                    <a:pt x="297" y="40"/>
                  </a:lnTo>
                  <a:lnTo>
                    <a:pt x="322" y="34"/>
                  </a:lnTo>
                  <a:lnTo>
                    <a:pt x="346" y="29"/>
                  </a:lnTo>
                  <a:lnTo>
                    <a:pt x="372" y="24"/>
                  </a:lnTo>
                  <a:lnTo>
                    <a:pt x="398" y="21"/>
                  </a:lnTo>
                  <a:lnTo>
                    <a:pt x="426" y="18"/>
                  </a:lnTo>
                  <a:lnTo>
                    <a:pt x="453" y="15"/>
                  </a:lnTo>
                  <a:lnTo>
                    <a:pt x="481" y="14"/>
                  </a:lnTo>
                  <a:lnTo>
                    <a:pt x="509" y="12"/>
                  </a:lnTo>
                  <a:lnTo>
                    <a:pt x="538" y="12"/>
                  </a:lnTo>
                  <a:lnTo>
                    <a:pt x="567" y="12"/>
                  </a:lnTo>
                  <a:lnTo>
                    <a:pt x="596" y="14"/>
                  </a:lnTo>
                  <a:lnTo>
                    <a:pt x="597" y="1"/>
                  </a:lnTo>
                  <a:lnTo>
                    <a:pt x="567" y="0"/>
                  </a:lnTo>
                  <a:lnTo>
                    <a:pt x="538" y="0"/>
                  </a:lnTo>
                  <a:lnTo>
                    <a:pt x="509" y="1"/>
                  </a:lnTo>
                  <a:lnTo>
                    <a:pt x="479" y="1"/>
                  </a:lnTo>
                  <a:lnTo>
                    <a:pt x="452" y="3"/>
                  </a:lnTo>
                  <a:lnTo>
                    <a:pt x="424" y="6"/>
                  </a:lnTo>
                  <a:lnTo>
                    <a:pt x="397" y="9"/>
                  </a:lnTo>
                  <a:lnTo>
                    <a:pt x="371" y="14"/>
                  </a:lnTo>
                  <a:lnTo>
                    <a:pt x="345" y="17"/>
                  </a:lnTo>
                  <a:lnTo>
                    <a:pt x="319" y="23"/>
                  </a:lnTo>
                  <a:lnTo>
                    <a:pt x="294" y="27"/>
                  </a:lnTo>
                  <a:lnTo>
                    <a:pt x="270" y="34"/>
                  </a:lnTo>
                  <a:lnTo>
                    <a:pt x="247" y="41"/>
                  </a:lnTo>
                  <a:lnTo>
                    <a:pt x="225" y="47"/>
                  </a:lnTo>
                  <a:lnTo>
                    <a:pt x="204" y="55"/>
                  </a:lnTo>
                  <a:lnTo>
                    <a:pt x="182" y="64"/>
                  </a:lnTo>
                  <a:lnTo>
                    <a:pt x="162" y="73"/>
                  </a:lnTo>
                  <a:lnTo>
                    <a:pt x="144" y="83"/>
                  </a:lnTo>
                  <a:lnTo>
                    <a:pt x="126" y="92"/>
                  </a:lnTo>
                  <a:lnTo>
                    <a:pt x="109" y="102"/>
                  </a:lnTo>
                  <a:lnTo>
                    <a:pt x="94" y="113"/>
                  </a:lnTo>
                  <a:lnTo>
                    <a:pt x="78" y="124"/>
                  </a:lnTo>
                  <a:lnTo>
                    <a:pt x="64" y="135"/>
                  </a:lnTo>
                  <a:lnTo>
                    <a:pt x="52" y="147"/>
                  </a:lnTo>
                  <a:lnTo>
                    <a:pt x="41" y="159"/>
                  </a:lnTo>
                  <a:lnTo>
                    <a:pt x="31" y="173"/>
                  </a:lnTo>
                  <a:lnTo>
                    <a:pt x="22" y="185"/>
                  </a:lnTo>
                  <a:lnTo>
                    <a:pt x="15" y="199"/>
                  </a:lnTo>
                  <a:lnTo>
                    <a:pt x="9" y="213"/>
                  </a:lnTo>
                  <a:lnTo>
                    <a:pt x="5" y="228"/>
                  </a:lnTo>
                  <a:lnTo>
                    <a:pt x="2" y="242"/>
                  </a:lnTo>
                  <a:lnTo>
                    <a:pt x="0" y="257"/>
                  </a:lnTo>
                  <a:lnTo>
                    <a:pt x="11" y="257"/>
                  </a:lnTo>
                </a:path>
              </a:pathLst>
            </a:custGeom>
            <a:solidFill>
              <a:srgbClr val="00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46" name="Freeform 163"/>
            <p:cNvSpPr>
              <a:spLocks/>
            </p:cNvSpPr>
            <p:nvPr/>
          </p:nvSpPr>
          <p:spPr bwMode="auto">
            <a:xfrm>
              <a:off x="1639" y="3492"/>
              <a:ext cx="23" cy="20"/>
            </a:xfrm>
            <a:custGeom>
              <a:avLst/>
              <a:gdLst>
                <a:gd name="T0" fmla="*/ 0 w 17"/>
                <a:gd name="T1" fmla="*/ 0 h 17"/>
                <a:gd name="T2" fmla="*/ 0 w 17"/>
                <a:gd name="T3" fmla="*/ 6 h 17"/>
                <a:gd name="T4" fmla="*/ 0 w 17"/>
                <a:gd name="T5" fmla="*/ 9 h 17"/>
                <a:gd name="T6" fmla="*/ 3 w 17"/>
                <a:gd name="T7" fmla="*/ 9 h 17"/>
                <a:gd name="T8" fmla="*/ 3 w 17"/>
                <a:gd name="T9" fmla="*/ 15 h 17"/>
                <a:gd name="T10" fmla="*/ 5 w 17"/>
                <a:gd name="T11" fmla="*/ 15 h 17"/>
                <a:gd name="T12" fmla="*/ 5 w 17"/>
                <a:gd name="T13" fmla="*/ 19 h 17"/>
                <a:gd name="T14" fmla="*/ 9 w 17"/>
                <a:gd name="T15" fmla="*/ 19 h 17"/>
                <a:gd name="T16" fmla="*/ 11 w 17"/>
                <a:gd name="T17" fmla="*/ 19 h 17"/>
                <a:gd name="T18" fmla="*/ 15 w 17"/>
                <a:gd name="T19" fmla="*/ 19 h 17"/>
                <a:gd name="T20" fmla="*/ 18 w 17"/>
                <a:gd name="T21" fmla="*/ 15 h 17"/>
                <a:gd name="T22" fmla="*/ 22 w 17"/>
                <a:gd name="T23" fmla="*/ 9 h 17"/>
                <a:gd name="T24" fmla="*/ 22 w 17"/>
                <a:gd name="T25" fmla="*/ 6 h 17"/>
                <a:gd name="T26" fmla="*/ 22 w 17"/>
                <a:gd name="T27" fmla="*/ 0 h 17"/>
                <a:gd name="T28" fmla="*/ 0 w 17"/>
                <a:gd name="T29" fmla="*/ 0 h 1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"/>
                <a:gd name="T46" fmla="*/ 0 h 17"/>
                <a:gd name="T47" fmla="*/ 17 w 17"/>
                <a:gd name="T48" fmla="*/ 17 h 1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" h="17">
                  <a:moveTo>
                    <a:pt x="0" y="0"/>
                  </a:moveTo>
                  <a:lnTo>
                    <a:pt x="0" y="5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13"/>
                  </a:lnTo>
                  <a:lnTo>
                    <a:pt x="4" y="13"/>
                  </a:lnTo>
                  <a:lnTo>
                    <a:pt x="4" y="16"/>
                  </a:lnTo>
                  <a:lnTo>
                    <a:pt x="7" y="16"/>
                  </a:lnTo>
                  <a:lnTo>
                    <a:pt x="8" y="16"/>
                  </a:lnTo>
                  <a:lnTo>
                    <a:pt x="11" y="16"/>
                  </a:lnTo>
                  <a:lnTo>
                    <a:pt x="13" y="13"/>
                  </a:lnTo>
                  <a:lnTo>
                    <a:pt x="16" y="8"/>
                  </a:lnTo>
                  <a:lnTo>
                    <a:pt x="16" y="5"/>
                  </a:lnTo>
                  <a:lnTo>
                    <a:pt x="16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47" name="Freeform 164"/>
            <p:cNvSpPr>
              <a:spLocks/>
            </p:cNvSpPr>
            <p:nvPr/>
          </p:nvSpPr>
          <p:spPr bwMode="auto">
            <a:xfrm>
              <a:off x="4266" y="3302"/>
              <a:ext cx="79" cy="326"/>
            </a:xfrm>
            <a:custGeom>
              <a:avLst/>
              <a:gdLst>
                <a:gd name="T0" fmla="*/ 13 w 63"/>
                <a:gd name="T1" fmla="*/ 318 h 288"/>
                <a:gd name="T2" fmla="*/ 28 w 63"/>
                <a:gd name="T3" fmla="*/ 325 h 288"/>
                <a:gd name="T4" fmla="*/ 49 w 63"/>
                <a:gd name="T5" fmla="*/ 324 h 288"/>
                <a:gd name="T6" fmla="*/ 70 w 63"/>
                <a:gd name="T7" fmla="*/ 315 h 288"/>
                <a:gd name="T8" fmla="*/ 78 w 63"/>
                <a:gd name="T9" fmla="*/ 302 h 288"/>
                <a:gd name="T10" fmla="*/ 78 w 63"/>
                <a:gd name="T11" fmla="*/ 15 h 288"/>
                <a:gd name="T12" fmla="*/ 66 w 63"/>
                <a:gd name="T13" fmla="*/ 7 h 288"/>
                <a:gd name="T14" fmla="*/ 54 w 63"/>
                <a:gd name="T15" fmla="*/ 3 h 288"/>
                <a:gd name="T16" fmla="*/ 41 w 63"/>
                <a:gd name="T17" fmla="*/ 0 h 288"/>
                <a:gd name="T18" fmla="*/ 13 w 63"/>
                <a:gd name="T19" fmla="*/ 7 h 288"/>
                <a:gd name="T20" fmla="*/ 0 w 63"/>
                <a:gd name="T21" fmla="*/ 15 h 288"/>
                <a:gd name="T22" fmla="*/ 3 w 63"/>
                <a:gd name="T23" fmla="*/ 282 h 288"/>
                <a:gd name="T24" fmla="*/ 20 w 63"/>
                <a:gd name="T25" fmla="*/ 278 h 288"/>
                <a:gd name="T26" fmla="*/ 29 w 63"/>
                <a:gd name="T27" fmla="*/ 282 h 288"/>
                <a:gd name="T28" fmla="*/ 39 w 63"/>
                <a:gd name="T29" fmla="*/ 289 h 288"/>
                <a:gd name="T30" fmla="*/ 39 w 63"/>
                <a:gd name="T31" fmla="*/ 304 h 288"/>
                <a:gd name="T32" fmla="*/ 25 w 63"/>
                <a:gd name="T33" fmla="*/ 314 h 288"/>
                <a:gd name="T34" fmla="*/ 13 w 63"/>
                <a:gd name="T35" fmla="*/ 318 h 28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3"/>
                <a:gd name="T55" fmla="*/ 0 h 288"/>
                <a:gd name="T56" fmla="*/ 63 w 63"/>
                <a:gd name="T57" fmla="*/ 288 h 28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3" h="288">
                  <a:moveTo>
                    <a:pt x="10" y="281"/>
                  </a:moveTo>
                  <a:lnTo>
                    <a:pt x="22" y="287"/>
                  </a:lnTo>
                  <a:lnTo>
                    <a:pt x="39" y="286"/>
                  </a:lnTo>
                  <a:lnTo>
                    <a:pt x="56" y="278"/>
                  </a:lnTo>
                  <a:lnTo>
                    <a:pt x="62" y="267"/>
                  </a:lnTo>
                  <a:lnTo>
                    <a:pt x="62" y="13"/>
                  </a:lnTo>
                  <a:lnTo>
                    <a:pt x="53" y="6"/>
                  </a:lnTo>
                  <a:lnTo>
                    <a:pt x="43" y="3"/>
                  </a:lnTo>
                  <a:lnTo>
                    <a:pt x="33" y="0"/>
                  </a:lnTo>
                  <a:lnTo>
                    <a:pt x="10" y="6"/>
                  </a:lnTo>
                  <a:lnTo>
                    <a:pt x="0" y="13"/>
                  </a:lnTo>
                  <a:lnTo>
                    <a:pt x="2" y="249"/>
                  </a:lnTo>
                  <a:lnTo>
                    <a:pt x="16" y="246"/>
                  </a:lnTo>
                  <a:lnTo>
                    <a:pt x="23" y="249"/>
                  </a:lnTo>
                  <a:lnTo>
                    <a:pt x="31" y="255"/>
                  </a:lnTo>
                  <a:lnTo>
                    <a:pt x="31" y="269"/>
                  </a:lnTo>
                  <a:lnTo>
                    <a:pt x="20" y="277"/>
                  </a:lnTo>
                  <a:lnTo>
                    <a:pt x="10" y="281"/>
                  </a:lnTo>
                </a:path>
              </a:pathLst>
            </a:custGeom>
            <a:solidFill>
              <a:srgbClr val="B2B2B2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48" name="Freeform 165"/>
            <p:cNvSpPr>
              <a:spLocks/>
            </p:cNvSpPr>
            <p:nvPr/>
          </p:nvSpPr>
          <p:spPr bwMode="auto">
            <a:xfrm>
              <a:off x="4266" y="3302"/>
              <a:ext cx="79" cy="326"/>
            </a:xfrm>
            <a:custGeom>
              <a:avLst/>
              <a:gdLst>
                <a:gd name="T0" fmla="*/ 13 w 63"/>
                <a:gd name="T1" fmla="*/ 318 h 288"/>
                <a:gd name="T2" fmla="*/ 28 w 63"/>
                <a:gd name="T3" fmla="*/ 325 h 288"/>
                <a:gd name="T4" fmla="*/ 49 w 63"/>
                <a:gd name="T5" fmla="*/ 324 h 288"/>
                <a:gd name="T6" fmla="*/ 70 w 63"/>
                <a:gd name="T7" fmla="*/ 315 h 288"/>
                <a:gd name="T8" fmla="*/ 78 w 63"/>
                <a:gd name="T9" fmla="*/ 302 h 288"/>
                <a:gd name="T10" fmla="*/ 78 w 63"/>
                <a:gd name="T11" fmla="*/ 15 h 288"/>
                <a:gd name="T12" fmla="*/ 66 w 63"/>
                <a:gd name="T13" fmla="*/ 7 h 288"/>
                <a:gd name="T14" fmla="*/ 54 w 63"/>
                <a:gd name="T15" fmla="*/ 3 h 288"/>
                <a:gd name="T16" fmla="*/ 41 w 63"/>
                <a:gd name="T17" fmla="*/ 0 h 288"/>
                <a:gd name="T18" fmla="*/ 13 w 63"/>
                <a:gd name="T19" fmla="*/ 7 h 288"/>
                <a:gd name="T20" fmla="*/ 0 w 63"/>
                <a:gd name="T21" fmla="*/ 15 h 288"/>
                <a:gd name="T22" fmla="*/ 3 w 63"/>
                <a:gd name="T23" fmla="*/ 282 h 288"/>
                <a:gd name="T24" fmla="*/ 20 w 63"/>
                <a:gd name="T25" fmla="*/ 278 h 288"/>
                <a:gd name="T26" fmla="*/ 29 w 63"/>
                <a:gd name="T27" fmla="*/ 282 h 288"/>
                <a:gd name="T28" fmla="*/ 39 w 63"/>
                <a:gd name="T29" fmla="*/ 289 h 288"/>
                <a:gd name="T30" fmla="*/ 39 w 63"/>
                <a:gd name="T31" fmla="*/ 304 h 288"/>
                <a:gd name="T32" fmla="*/ 25 w 63"/>
                <a:gd name="T33" fmla="*/ 314 h 288"/>
                <a:gd name="T34" fmla="*/ 13 w 63"/>
                <a:gd name="T35" fmla="*/ 318 h 28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3"/>
                <a:gd name="T55" fmla="*/ 0 h 288"/>
                <a:gd name="T56" fmla="*/ 63 w 63"/>
                <a:gd name="T57" fmla="*/ 288 h 28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3" h="288">
                  <a:moveTo>
                    <a:pt x="10" y="281"/>
                  </a:moveTo>
                  <a:lnTo>
                    <a:pt x="22" y="287"/>
                  </a:lnTo>
                  <a:lnTo>
                    <a:pt x="39" y="286"/>
                  </a:lnTo>
                  <a:lnTo>
                    <a:pt x="56" y="278"/>
                  </a:lnTo>
                  <a:lnTo>
                    <a:pt x="62" y="267"/>
                  </a:lnTo>
                  <a:lnTo>
                    <a:pt x="62" y="13"/>
                  </a:lnTo>
                  <a:lnTo>
                    <a:pt x="53" y="6"/>
                  </a:lnTo>
                  <a:lnTo>
                    <a:pt x="43" y="3"/>
                  </a:lnTo>
                  <a:lnTo>
                    <a:pt x="33" y="0"/>
                  </a:lnTo>
                  <a:lnTo>
                    <a:pt x="10" y="6"/>
                  </a:lnTo>
                  <a:lnTo>
                    <a:pt x="0" y="13"/>
                  </a:lnTo>
                  <a:lnTo>
                    <a:pt x="2" y="249"/>
                  </a:lnTo>
                  <a:lnTo>
                    <a:pt x="16" y="246"/>
                  </a:lnTo>
                  <a:lnTo>
                    <a:pt x="23" y="249"/>
                  </a:lnTo>
                  <a:lnTo>
                    <a:pt x="31" y="255"/>
                  </a:lnTo>
                  <a:lnTo>
                    <a:pt x="31" y="269"/>
                  </a:lnTo>
                  <a:lnTo>
                    <a:pt x="20" y="277"/>
                  </a:lnTo>
                  <a:lnTo>
                    <a:pt x="10" y="281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49" name="Freeform 166"/>
            <p:cNvSpPr>
              <a:spLocks/>
            </p:cNvSpPr>
            <p:nvPr/>
          </p:nvSpPr>
          <p:spPr bwMode="auto">
            <a:xfrm>
              <a:off x="4266" y="3323"/>
              <a:ext cx="79" cy="19"/>
            </a:xfrm>
            <a:custGeom>
              <a:avLst/>
              <a:gdLst>
                <a:gd name="T0" fmla="*/ 0 w 63"/>
                <a:gd name="T1" fmla="*/ 0 h 18"/>
                <a:gd name="T2" fmla="*/ 6 w 63"/>
                <a:gd name="T3" fmla="*/ 8 h 18"/>
                <a:gd name="T4" fmla="*/ 13 w 63"/>
                <a:gd name="T5" fmla="*/ 13 h 18"/>
                <a:gd name="T6" fmla="*/ 24 w 63"/>
                <a:gd name="T7" fmla="*/ 16 h 18"/>
                <a:gd name="T8" fmla="*/ 41 w 63"/>
                <a:gd name="T9" fmla="*/ 18 h 18"/>
                <a:gd name="T10" fmla="*/ 54 w 63"/>
                <a:gd name="T11" fmla="*/ 16 h 18"/>
                <a:gd name="T12" fmla="*/ 66 w 63"/>
                <a:gd name="T13" fmla="*/ 13 h 18"/>
                <a:gd name="T14" fmla="*/ 75 w 63"/>
                <a:gd name="T15" fmla="*/ 8 h 18"/>
                <a:gd name="T16" fmla="*/ 78 w 63"/>
                <a:gd name="T17" fmla="*/ 3 h 18"/>
                <a:gd name="T18" fmla="*/ 78 w 63"/>
                <a:gd name="T19" fmla="*/ 0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18"/>
                <a:gd name="T32" fmla="*/ 63 w 63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18">
                  <a:moveTo>
                    <a:pt x="0" y="0"/>
                  </a:moveTo>
                  <a:lnTo>
                    <a:pt x="5" y="8"/>
                  </a:lnTo>
                  <a:lnTo>
                    <a:pt x="10" y="12"/>
                  </a:lnTo>
                  <a:lnTo>
                    <a:pt x="19" y="15"/>
                  </a:lnTo>
                  <a:lnTo>
                    <a:pt x="33" y="17"/>
                  </a:lnTo>
                  <a:lnTo>
                    <a:pt x="43" y="15"/>
                  </a:lnTo>
                  <a:lnTo>
                    <a:pt x="53" y="12"/>
                  </a:lnTo>
                  <a:lnTo>
                    <a:pt x="60" y="8"/>
                  </a:lnTo>
                  <a:lnTo>
                    <a:pt x="62" y="3"/>
                  </a:lnTo>
                  <a:lnTo>
                    <a:pt x="62" y="0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50" name="Freeform 167"/>
            <p:cNvSpPr>
              <a:spLocks/>
            </p:cNvSpPr>
            <p:nvPr/>
          </p:nvSpPr>
          <p:spPr bwMode="auto">
            <a:xfrm>
              <a:off x="4343" y="3439"/>
              <a:ext cx="40" cy="81"/>
            </a:xfrm>
            <a:custGeom>
              <a:avLst/>
              <a:gdLst>
                <a:gd name="T0" fmla="*/ 39 w 31"/>
                <a:gd name="T1" fmla="*/ 65 h 72"/>
                <a:gd name="T2" fmla="*/ 39 w 31"/>
                <a:gd name="T3" fmla="*/ 49 h 72"/>
                <a:gd name="T4" fmla="*/ 37 w 31"/>
                <a:gd name="T5" fmla="*/ 36 h 72"/>
                <a:gd name="T6" fmla="*/ 34 w 31"/>
                <a:gd name="T7" fmla="*/ 24 h 72"/>
                <a:gd name="T8" fmla="*/ 30 w 31"/>
                <a:gd name="T9" fmla="*/ 13 h 72"/>
                <a:gd name="T10" fmla="*/ 22 w 31"/>
                <a:gd name="T11" fmla="*/ 8 h 72"/>
                <a:gd name="T12" fmla="*/ 15 w 31"/>
                <a:gd name="T13" fmla="*/ 1 h 72"/>
                <a:gd name="T14" fmla="*/ 9 w 31"/>
                <a:gd name="T15" fmla="*/ 0 h 72"/>
                <a:gd name="T16" fmla="*/ 0 w 31"/>
                <a:gd name="T17" fmla="*/ 0 h 72"/>
                <a:gd name="T18" fmla="*/ 0 w 31"/>
                <a:gd name="T19" fmla="*/ 80 h 72"/>
                <a:gd name="T20" fmla="*/ 39 w 31"/>
                <a:gd name="T21" fmla="*/ 65 h 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1"/>
                <a:gd name="T34" fmla="*/ 0 h 72"/>
                <a:gd name="T35" fmla="*/ 31 w 31"/>
                <a:gd name="T36" fmla="*/ 72 h 7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1" h="72">
                  <a:moveTo>
                    <a:pt x="30" y="58"/>
                  </a:moveTo>
                  <a:lnTo>
                    <a:pt x="30" y="44"/>
                  </a:lnTo>
                  <a:lnTo>
                    <a:pt x="29" y="32"/>
                  </a:lnTo>
                  <a:lnTo>
                    <a:pt x="26" y="21"/>
                  </a:lnTo>
                  <a:lnTo>
                    <a:pt x="23" y="12"/>
                  </a:lnTo>
                  <a:lnTo>
                    <a:pt x="17" y="7"/>
                  </a:lnTo>
                  <a:lnTo>
                    <a:pt x="12" y="1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71"/>
                  </a:lnTo>
                  <a:lnTo>
                    <a:pt x="30" y="58"/>
                  </a:lnTo>
                </a:path>
              </a:pathLst>
            </a:custGeom>
            <a:solidFill>
              <a:srgbClr val="B2B2B2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51" name="Freeform 168"/>
            <p:cNvSpPr>
              <a:spLocks/>
            </p:cNvSpPr>
            <p:nvPr/>
          </p:nvSpPr>
          <p:spPr bwMode="auto">
            <a:xfrm>
              <a:off x="4343" y="3439"/>
              <a:ext cx="40" cy="81"/>
            </a:xfrm>
            <a:custGeom>
              <a:avLst/>
              <a:gdLst>
                <a:gd name="T0" fmla="*/ 39 w 31"/>
                <a:gd name="T1" fmla="*/ 65 h 72"/>
                <a:gd name="T2" fmla="*/ 39 w 31"/>
                <a:gd name="T3" fmla="*/ 49 h 72"/>
                <a:gd name="T4" fmla="*/ 37 w 31"/>
                <a:gd name="T5" fmla="*/ 36 h 72"/>
                <a:gd name="T6" fmla="*/ 34 w 31"/>
                <a:gd name="T7" fmla="*/ 24 h 72"/>
                <a:gd name="T8" fmla="*/ 30 w 31"/>
                <a:gd name="T9" fmla="*/ 13 h 72"/>
                <a:gd name="T10" fmla="*/ 22 w 31"/>
                <a:gd name="T11" fmla="*/ 8 h 72"/>
                <a:gd name="T12" fmla="*/ 15 w 31"/>
                <a:gd name="T13" fmla="*/ 1 h 72"/>
                <a:gd name="T14" fmla="*/ 9 w 31"/>
                <a:gd name="T15" fmla="*/ 0 h 72"/>
                <a:gd name="T16" fmla="*/ 0 w 31"/>
                <a:gd name="T17" fmla="*/ 0 h 72"/>
                <a:gd name="T18" fmla="*/ 0 w 31"/>
                <a:gd name="T19" fmla="*/ 80 h 72"/>
                <a:gd name="T20" fmla="*/ 39 w 31"/>
                <a:gd name="T21" fmla="*/ 65 h 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1"/>
                <a:gd name="T34" fmla="*/ 0 h 72"/>
                <a:gd name="T35" fmla="*/ 31 w 31"/>
                <a:gd name="T36" fmla="*/ 72 h 7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1" h="72">
                  <a:moveTo>
                    <a:pt x="30" y="58"/>
                  </a:moveTo>
                  <a:lnTo>
                    <a:pt x="30" y="44"/>
                  </a:lnTo>
                  <a:lnTo>
                    <a:pt x="29" y="32"/>
                  </a:lnTo>
                  <a:lnTo>
                    <a:pt x="26" y="21"/>
                  </a:lnTo>
                  <a:lnTo>
                    <a:pt x="23" y="12"/>
                  </a:lnTo>
                  <a:lnTo>
                    <a:pt x="17" y="7"/>
                  </a:lnTo>
                  <a:lnTo>
                    <a:pt x="12" y="1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71"/>
                  </a:lnTo>
                  <a:lnTo>
                    <a:pt x="30" y="58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52" name="Freeform 169"/>
            <p:cNvSpPr>
              <a:spLocks/>
            </p:cNvSpPr>
            <p:nvPr/>
          </p:nvSpPr>
          <p:spPr bwMode="auto">
            <a:xfrm>
              <a:off x="3681" y="3681"/>
              <a:ext cx="67" cy="46"/>
            </a:xfrm>
            <a:custGeom>
              <a:avLst/>
              <a:gdLst>
                <a:gd name="T0" fmla="*/ 0 w 53"/>
                <a:gd name="T1" fmla="*/ 26 h 41"/>
                <a:gd name="T2" fmla="*/ 16 w 53"/>
                <a:gd name="T3" fmla="*/ 45 h 41"/>
                <a:gd name="T4" fmla="*/ 18 w 53"/>
                <a:gd name="T5" fmla="*/ 45 h 41"/>
                <a:gd name="T6" fmla="*/ 61 w 53"/>
                <a:gd name="T7" fmla="*/ 36 h 41"/>
                <a:gd name="T8" fmla="*/ 64 w 53"/>
                <a:gd name="T9" fmla="*/ 34 h 41"/>
                <a:gd name="T10" fmla="*/ 66 w 53"/>
                <a:gd name="T11" fmla="*/ 33 h 41"/>
                <a:gd name="T12" fmla="*/ 66 w 53"/>
                <a:gd name="T13" fmla="*/ 22 h 41"/>
                <a:gd name="T14" fmla="*/ 64 w 53"/>
                <a:gd name="T15" fmla="*/ 10 h 41"/>
                <a:gd name="T16" fmla="*/ 61 w 53"/>
                <a:gd name="T17" fmla="*/ 4 h 41"/>
                <a:gd name="T18" fmla="*/ 57 w 53"/>
                <a:gd name="T19" fmla="*/ 0 h 41"/>
                <a:gd name="T20" fmla="*/ 13 w 53"/>
                <a:gd name="T21" fmla="*/ 4 h 41"/>
                <a:gd name="T22" fmla="*/ 9 w 53"/>
                <a:gd name="T23" fmla="*/ 7 h 41"/>
                <a:gd name="T24" fmla="*/ 6 w 53"/>
                <a:gd name="T25" fmla="*/ 10 h 41"/>
                <a:gd name="T26" fmla="*/ 4 w 53"/>
                <a:gd name="T27" fmla="*/ 16 h 41"/>
                <a:gd name="T28" fmla="*/ 0 w 53"/>
                <a:gd name="T29" fmla="*/ 26 h 4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3"/>
                <a:gd name="T46" fmla="*/ 0 h 41"/>
                <a:gd name="T47" fmla="*/ 53 w 53"/>
                <a:gd name="T48" fmla="*/ 41 h 4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3" h="41">
                  <a:moveTo>
                    <a:pt x="0" y="23"/>
                  </a:moveTo>
                  <a:lnTo>
                    <a:pt x="13" y="40"/>
                  </a:lnTo>
                  <a:lnTo>
                    <a:pt x="14" y="40"/>
                  </a:lnTo>
                  <a:lnTo>
                    <a:pt x="48" y="32"/>
                  </a:lnTo>
                  <a:lnTo>
                    <a:pt x="51" y="30"/>
                  </a:lnTo>
                  <a:lnTo>
                    <a:pt x="52" y="29"/>
                  </a:lnTo>
                  <a:lnTo>
                    <a:pt x="52" y="20"/>
                  </a:lnTo>
                  <a:lnTo>
                    <a:pt x="51" y="9"/>
                  </a:lnTo>
                  <a:lnTo>
                    <a:pt x="48" y="4"/>
                  </a:lnTo>
                  <a:lnTo>
                    <a:pt x="45" y="0"/>
                  </a:lnTo>
                  <a:lnTo>
                    <a:pt x="10" y="4"/>
                  </a:lnTo>
                  <a:lnTo>
                    <a:pt x="7" y="6"/>
                  </a:lnTo>
                  <a:lnTo>
                    <a:pt x="5" y="9"/>
                  </a:lnTo>
                  <a:lnTo>
                    <a:pt x="3" y="14"/>
                  </a:lnTo>
                  <a:lnTo>
                    <a:pt x="0" y="23"/>
                  </a:lnTo>
                </a:path>
              </a:pathLst>
            </a:custGeom>
            <a:solidFill>
              <a:srgbClr val="B2B2B2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53" name="Freeform 170"/>
            <p:cNvSpPr>
              <a:spLocks/>
            </p:cNvSpPr>
            <p:nvPr/>
          </p:nvSpPr>
          <p:spPr bwMode="auto">
            <a:xfrm>
              <a:off x="3681" y="3681"/>
              <a:ext cx="67" cy="46"/>
            </a:xfrm>
            <a:custGeom>
              <a:avLst/>
              <a:gdLst>
                <a:gd name="T0" fmla="*/ 0 w 53"/>
                <a:gd name="T1" fmla="*/ 26 h 41"/>
                <a:gd name="T2" fmla="*/ 16 w 53"/>
                <a:gd name="T3" fmla="*/ 45 h 41"/>
                <a:gd name="T4" fmla="*/ 18 w 53"/>
                <a:gd name="T5" fmla="*/ 45 h 41"/>
                <a:gd name="T6" fmla="*/ 61 w 53"/>
                <a:gd name="T7" fmla="*/ 36 h 41"/>
                <a:gd name="T8" fmla="*/ 64 w 53"/>
                <a:gd name="T9" fmla="*/ 34 h 41"/>
                <a:gd name="T10" fmla="*/ 66 w 53"/>
                <a:gd name="T11" fmla="*/ 33 h 41"/>
                <a:gd name="T12" fmla="*/ 66 w 53"/>
                <a:gd name="T13" fmla="*/ 22 h 41"/>
                <a:gd name="T14" fmla="*/ 64 w 53"/>
                <a:gd name="T15" fmla="*/ 10 h 41"/>
                <a:gd name="T16" fmla="*/ 61 w 53"/>
                <a:gd name="T17" fmla="*/ 4 h 41"/>
                <a:gd name="T18" fmla="*/ 57 w 53"/>
                <a:gd name="T19" fmla="*/ 0 h 41"/>
                <a:gd name="T20" fmla="*/ 13 w 53"/>
                <a:gd name="T21" fmla="*/ 4 h 41"/>
                <a:gd name="T22" fmla="*/ 9 w 53"/>
                <a:gd name="T23" fmla="*/ 7 h 41"/>
                <a:gd name="T24" fmla="*/ 6 w 53"/>
                <a:gd name="T25" fmla="*/ 10 h 41"/>
                <a:gd name="T26" fmla="*/ 4 w 53"/>
                <a:gd name="T27" fmla="*/ 16 h 41"/>
                <a:gd name="T28" fmla="*/ 0 w 53"/>
                <a:gd name="T29" fmla="*/ 26 h 4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3"/>
                <a:gd name="T46" fmla="*/ 0 h 41"/>
                <a:gd name="T47" fmla="*/ 53 w 53"/>
                <a:gd name="T48" fmla="*/ 41 h 4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3" h="41">
                  <a:moveTo>
                    <a:pt x="0" y="23"/>
                  </a:moveTo>
                  <a:lnTo>
                    <a:pt x="13" y="40"/>
                  </a:lnTo>
                  <a:lnTo>
                    <a:pt x="14" y="40"/>
                  </a:lnTo>
                  <a:lnTo>
                    <a:pt x="48" y="32"/>
                  </a:lnTo>
                  <a:lnTo>
                    <a:pt x="51" y="30"/>
                  </a:lnTo>
                  <a:lnTo>
                    <a:pt x="52" y="29"/>
                  </a:lnTo>
                  <a:lnTo>
                    <a:pt x="52" y="20"/>
                  </a:lnTo>
                  <a:lnTo>
                    <a:pt x="51" y="9"/>
                  </a:lnTo>
                  <a:lnTo>
                    <a:pt x="48" y="4"/>
                  </a:lnTo>
                  <a:lnTo>
                    <a:pt x="45" y="0"/>
                  </a:lnTo>
                  <a:lnTo>
                    <a:pt x="10" y="4"/>
                  </a:lnTo>
                  <a:lnTo>
                    <a:pt x="7" y="6"/>
                  </a:lnTo>
                  <a:lnTo>
                    <a:pt x="5" y="9"/>
                  </a:lnTo>
                  <a:lnTo>
                    <a:pt x="3" y="14"/>
                  </a:lnTo>
                  <a:lnTo>
                    <a:pt x="0" y="23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54" name="Freeform 171"/>
            <p:cNvSpPr>
              <a:spLocks/>
            </p:cNvSpPr>
            <p:nvPr/>
          </p:nvSpPr>
          <p:spPr bwMode="auto">
            <a:xfrm>
              <a:off x="3691" y="3688"/>
              <a:ext cx="21" cy="39"/>
            </a:xfrm>
            <a:custGeom>
              <a:avLst/>
              <a:gdLst>
                <a:gd name="T0" fmla="*/ 0 w 17"/>
                <a:gd name="T1" fmla="*/ 0 h 34"/>
                <a:gd name="T2" fmla="*/ 6 w 17"/>
                <a:gd name="T3" fmla="*/ 0 h 34"/>
                <a:gd name="T4" fmla="*/ 6 w 17"/>
                <a:gd name="T5" fmla="*/ 2 h 34"/>
                <a:gd name="T6" fmla="*/ 10 w 17"/>
                <a:gd name="T7" fmla="*/ 5 h 34"/>
                <a:gd name="T8" fmla="*/ 16 w 17"/>
                <a:gd name="T9" fmla="*/ 6 h 34"/>
                <a:gd name="T10" fmla="*/ 16 w 17"/>
                <a:gd name="T11" fmla="*/ 8 h 34"/>
                <a:gd name="T12" fmla="*/ 16 w 17"/>
                <a:gd name="T13" fmla="*/ 9 h 34"/>
                <a:gd name="T14" fmla="*/ 20 w 17"/>
                <a:gd name="T15" fmla="*/ 11 h 34"/>
                <a:gd name="T16" fmla="*/ 20 w 17"/>
                <a:gd name="T17" fmla="*/ 13 h 34"/>
                <a:gd name="T18" fmla="*/ 20 w 17"/>
                <a:gd name="T19" fmla="*/ 15 h 34"/>
                <a:gd name="T20" fmla="*/ 20 w 17"/>
                <a:gd name="T21" fmla="*/ 16 h 34"/>
                <a:gd name="T22" fmla="*/ 20 w 17"/>
                <a:gd name="T23" fmla="*/ 18 h 34"/>
                <a:gd name="T24" fmla="*/ 20 w 17"/>
                <a:gd name="T25" fmla="*/ 20 h 34"/>
                <a:gd name="T26" fmla="*/ 20 w 17"/>
                <a:gd name="T27" fmla="*/ 22 h 34"/>
                <a:gd name="T28" fmla="*/ 20 w 17"/>
                <a:gd name="T29" fmla="*/ 23 h 34"/>
                <a:gd name="T30" fmla="*/ 20 w 17"/>
                <a:gd name="T31" fmla="*/ 25 h 34"/>
                <a:gd name="T32" fmla="*/ 20 w 17"/>
                <a:gd name="T33" fmla="*/ 26 h 34"/>
                <a:gd name="T34" fmla="*/ 20 w 17"/>
                <a:gd name="T35" fmla="*/ 29 h 34"/>
                <a:gd name="T36" fmla="*/ 20 w 17"/>
                <a:gd name="T37" fmla="*/ 30 h 34"/>
                <a:gd name="T38" fmla="*/ 20 w 17"/>
                <a:gd name="T39" fmla="*/ 32 h 34"/>
                <a:gd name="T40" fmla="*/ 20 w 17"/>
                <a:gd name="T41" fmla="*/ 34 h 34"/>
                <a:gd name="T42" fmla="*/ 20 w 17"/>
                <a:gd name="T43" fmla="*/ 36 h 34"/>
                <a:gd name="T44" fmla="*/ 20 w 17"/>
                <a:gd name="T45" fmla="*/ 38 h 3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7"/>
                <a:gd name="T70" fmla="*/ 0 h 34"/>
                <a:gd name="T71" fmla="*/ 17 w 17"/>
                <a:gd name="T72" fmla="*/ 34 h 3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7" h="34">
                  <a:moveTo>
                    <a:pt x="0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8" y="4"/>
                  </a:lnTo>
                  <a:lnTo>
                    <a:pt x="13" y="5"/>
                  </a:lnTo>
                  <a:lnTo>
                    <a:pt x="13" y="7"/>
                  </a:lnTo>
                  <a:lnTo>
                    <a:pt x="13" y="8"/>
                  </a:lnTo>
                  <a:lnTo>
                    <a:pt x="16" y="10"/>
                  </a:lnTo>
                  <a:lnTo>
                    <a:pt x="16" y="11"/>
                  </a:lnTo>
                  <a:lnTo>
                    <a:pt x="16" y="13"/>
                  </a:lnTo>
                  <a:lnTo>
                    <a:pt x="16" y="14"/>
                  </a:lnTo>
                  <a:lnTo>
                    <a:pt x="16" y="16"/>
                  </a:lnTo>
                  <a:lnTo>
                    <a:pt x="16" y="17"/>
                  </a:lnTo>
                  <a:lnTo>
                    <a:pt x="16" y="19"/>
                  </a:lnTo>
                  <a:lnTo>
                    <a:pt x="16" y="20"/>
                  </a:lnTo>
                  <a:lnTo>
                    <a:pt x="16" y="22"/>
                  </a:lnTo>
                  <a:lnTo>
                    <a:pt x="16" y="23"/>
                  </a:lnTo>
                  <a:lnTo>
                    <a:pt x="16" y="25"/>
                  </a:lnTo>
                  <a:lnTo>
                    <a:pt x="16" y="26"/>
                  </a:lnTo>
                  <a:lnTo>
                    <a:pt x="16" y="28"/>
                  </a:lnTo>
                  <a:lnTo>
                    <a:pt x="16" y="30"/>
                  </a:lnTo>
                  <a:lnTo>
                    <a:pt x="16" y="31"/>
                  </a:lnTo>
                  <a:lnTo>
                    <a:pt x="16" y="33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55" name="Freeform 172"/>
            <p:cNvSpPr>
              <a:spLocks/>
            </p:cNvSpPr>
            <p:nvPr/>
          </p:nvSpPr>
          <p:spPr bwMode="auto">
            <a:xfrm>
              <a:off x="2064" y="1228"/>
              <a:ext cx="21" cy="31"/>
            </a:xfrm>
            <a:custGeom>
              <a:avLst/>
              <a:gdLst>
                <a:gd name="T0" fmla="*/ 0 w 17"/>
                <a:gd name="T1" fmla="*/ 0 h 27"/>
                <a:gd name="T2" fmla="*/ 0 w 17"/>
                <a:gd name="T3" fmla="*/ 2 h 27"/>
                <a:gd name="T4" fmla="*/ 0 w 17"/>
                <a:gd name="T5" fmla="*/ 3 h 27"/>
                <a:gd name="T6" fmla="*/ 5 w 17"/>
                <a:gd name="T7" fmla="*/ 3 h 27"/>
                <a:gd name="T8" fmla="*/ 5 w 17"/>
                <a:gd name="T9" fmla="*/ 6 h 27"/>
                <a:gd name="T10" fmla="*/ 5 w 17"/>
                <a:gd name="T11" fmla="*/ 7 h 27"/>
                <a:gd name="T12" fmla="*/ 7 w 17"/>
                <a:gd name="T13" fmla="*/ 7 h 27"/>
                <a:gd name="T14" fmla="*/ 7 w 17"/>
                <a:gd name="T15" fmla="*/ 9 h 27"/>
                <a:gd name="T16" fmla="*/ 7 w 17"/>
                <a:gd name="T17" fmla="*/ 10 h 27"/>
                <a:gd name="T18" fmla="*/ 12 w 17"/>
                <a:gd name="T19" fmla="*/ 10 h 27"/>
                <a:gd name="T20" fmla="*/ 12 w 17"/>
                <a:gd name="T21" fmla="*/ 13 h 27"/>
                <a:gd name="T22" fmla="*/ 12 w 17"/>
                <a:gd name="T23" fmla="*/ 14 h 27"/>
                <a:gd name="T24" fmla="*/ 12 w 17"/>
                <a:gd name="T25" fmla="*/ 16 h 27"/>
                <a:gd name="T26" fmla="*/ 15 w 17"/>
                <a:gd name="T27" fmla="*/ 17 h 27"/>
                <a:gd name="T28" fmla="*/ 15 w 17"/>
                <a:gd name="T29" fmla="*/ 20 h 27"/>
                <a:gd name="T30" fmla="*/ 15 w 17"/>
                <a:gd name="T31" fmla="*/ 22 h 27"/>
                <a:gd name="T32" fmla="*/ 15 w 17"/>
                <a:gd name="T33" fmla="*/ 23 h 27"/>
                <a:gd name="T34" fmla="*/ 15 w 17"/>
                <a:gd name="T35" fmla="*/ 25 h 27"/>
                <a:gd name="T36" fmla="*/ 15 w 17"/>
                <a:gd name="T37" fmla="*/ 26 h 27"/>
                <a:gd name="T38" fmla="*/ 20 w 17"/>
                <a:gd name="T39" fmla="*/ 29 h 27"/>
                <a:gd name="T40" fmla="*/ 20 w 17"/>
                <a:gd name="T41" fmla="*/ 30 h 2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7"/>
                <a:gd name="T64" fmla="*/ 0 h 27"/>
                <a:gd name="T65" fmla="*/ 17 w 17"/>
                <a:gd name="T66" fmla="*/ 27 h 2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7" h="27">
                  <a:moveTo>
                    <a:pt x="0" y="0"/>
                  </a:moveTo>
                  <a:lnTo>
                    <a:pt x="0" y="2"/>
                  </a:lnTo>
                  <a:lnTo>
                    <a:pt x="0" y="3"/>
                  </a:lnTo>
                  <a:lnTo>
                    <a:pt x="4" y="3"/>
                  </a:lnTo>
                  <a:lnTo>
                    <a:pt x="4" y="5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8"/>
                  </a:lnTo>
                  <a:lnTo>
                    <a:pt x="6" y="9"/>
                  </a:lnTo>
                  <a:lnTo>
                    <a:pt x="10" y="9"/>
                  </a:lnTo>
                  <a:lnTo>
                    <a:pt x="10" y="11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2" y="20"/>
                  </a:lnTo>
                  <a:lnTo>
                    <a:pt x="12" y="22"/>
                  </a:lnTo>
                  <a:lnTo>
                    <a:pt x="12" y="23"/>
                  </a:lnTo>
                  <a:lnTo>
                    <a:pt x="16" y="25"/>
                  </a:lnTo>
                  <a:lnTo>
                    <a:pt x="16" y="26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56" name="Freeform 173"/>
            <p:cNvSpPr>
              <a:spLocks/>
            </p:cNvSpPr>
            <p:nvPr/>
          </p:nvSpPr>
          <p:spPr bwMode="auto">
            <a:xfrm>
              <a:off x="1911" y="1201"/>
              <a:ext cx="166" cy="91"/>
            </a:xfrm>
            <a:custGeom>
              <a:avLst/>
              <a:gdLst>
                <a:gd name="T0" fmla="*/ 33 w 131"/>
                <a:gd name="T1" fmla="*/ 12 h 81"/>
                <a:gd name="T2" fmla="*/ 27 w 131"/>
                <a:gd name="T3" fmla="*/ 12 h 81"/>
                <a:gd name="T4" fmla="*/ 19 w 131"/>
                <a:gd name="T5" fmla="*/ 16 h 81"/>
                <a:gd name="T6" fmla="*/ 11 w 131"/>
                <a:gd name="T7" fmla="*/ 22 h 81"/>
                <a:gd name="T8" fmla="*/ 8 w 131"/>
                <a:gd name="T9" fmla="*/ 28 h 81"/>
                <a:gd name="T10" fmla="*/ 4 w 131"/>
                <a:gd name="T11" fmla="*/ 35 h 81"/>
                <a:gd name="T12" fmla="*/ 0 w 131"/>
                <a:gd name="T13" fmla="*/ 45 h 81"/>
                <a:gd name="T14" fmla="*/ 0 w 131"/>
                <a:gd name="T15" fmla="*/ 54 h 81"/>
                <a:gd name="T16" fmla="*/ 6 w 131"/>
                <a:gd name="T17" fmla="*/ 58 h 81"/>
                <a:gd name="T18" fmla="*/ 72 w 131"/>
                <a:gd name="T19" fmla="*/ 90 h 81"/>
                <a:gd name="T20" fmla="*/ 163 w 131"/>
                <a:gd name="T21" fmla="*/ 72 h 81"/>
                <a:gd name="T22" fmla="*/ 165 w 131"/>
                <a:gd name="T23" fmla="*/ 64 h 81"/>
                <a:gd name="T24" fmla="*/ 165 w 131"/>
                <a:gd name="T25" fmla="*/ 55 h 81"/>
                <a:gd name="T26" fmla="*/ 165 w 131"/>
                <a:gd name="T27" fmla="*/ 45 h 81"/>
                <a:gd name="T28" fmla="*/ 160 w 131"/>
                <a:gd name="T29" fmla="*/ 35 h 81"/>
                <a:gd name="T30" fmla="*/ 156 w 131"/>
                <a:gd name="T31" fmla="*/ 25 h 81"/>
                <a:gd name="T32" fmla="*/ 146 w 131"/>
                <a:gd name="T33" fmla="*/ 13 h 81"/>
                <a:gd name="T34" fmla="*/ 138 w 131"/>
                <a:gd name="T35" fmla="*/ 6 h 81"/>
                <a:gd name="T36" fmla="*/ 123 w 131"/>
                <a:gd name="T37" fmla="*/ 0 h 81"/>
                <a:gd name="T38" fmla="*/ 33 w 131"/>
                <a:gd name="T39" fmla="*/ 12 h 8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1"/>
                <a:gd name="T61" fmla="*/ 0 h 81"/>
                <a:gd name="T62" fmla="*/ 131 w 131"/>
                <a:gd name="T63" fmla="*/ 81 h 81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1" h="81">
                  <a:moveTo>
                    <a:pt x="26" y="11"/>
                  </a:moveTo>
                  <a:lnTo>
                    <a:pt x="21" y="11"/>
                  </a:lnTo>
                  <a:lnTo>
                    <a:pt x="15" y="14"/>
                  </a:lnTo>
                  <a:lnTo>
                    <a:pt x="9" y="20"/>
                  </a:lnTo>
                  <a:lnTo>
                    <a:pt x="6" y="25"/>
                  </a:lnTo>
                  <a:lnTo>
                    <a:pt x="3" y="31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5" y="52"/>
                  </a:lnTo>
                  <a:lnTo>
                    <a:pt x="57" y="80"/>
                  </a:lnTo>
                  <a:lnTo>
                    <a:pt x="129" y="64"/>
                  </a:lnTo>
                  <a:lnTo>
                    <a:pt x="130" y="57"/>
                  </a:lnTo>
                  <a:lnTo>
                    <a:pt x="130" y="49"/>
                  </a:lnTo>
                  <a:lnTo>
                    <a:pt x="130" y="40"/>
                  </a:lnTo>
                  <a:lnTo>
                    <a:pt x="126" y="31"/>
                  </a:lnTo>
                  <a:lnTo>
                    <a:pt x="123" y="22"/>
                  </a:lnTo>
                  <a:lnTo>
                    <a:pt x="115" y="12"/>
                  </a:lnTo>
                  <a:lnTo>
                    <a:pt x="109" y="5"/>
                  </a:lnTo>
                  <a:lnTo>
                    <a:pt x="97" y="0"/>
                  </a:lnTo>
                  <a:lnTo>
                    <a:pt x="26" y="11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57" name="Freeform 174"/>
            <p:cNvSpPr>
              <a:spLocks/>
            </p:cNvSpPr>
            <p:nvPr/>
          </p:nvSpPr>
          <p:spPr bwMode="auto">
            <a:xfrm>
              <a:off x="1911" y="1201"/>
              <a:ext cx="166" cy="91"/>
            </a:xfrm>
            <a:custGeom>
              <a:avLst/>
              <a:gdLst>
                <a:gd name="T0" fmla="*/ 33 w 131"/>
                <a:gd name="T1" fmla="*/ 12 h 81"/>
                <a:gd name="T2" fmla="*/ 27 w 131"/>
                <a:gd name="T3" fmla="*/ 12 h 81"/>
                <a:gd name="T4" fmla="*/ 19 w 131"/>
                <a:gd name="T5" fmla="*/ 16 h 81"/>
                <a:gd name="T6" fmla="*/ 11 w 131"/>
                <a:gd name="T7" fmla="*/ 22 h 81"/>
                <a:gd name="T8" fmla="*/ 8 w 131"/>
                <a:gd name="T9" fmla="*/ 28 h 81"/>
                <a:gd name="T10" fmla="*/ 4 w 131"/>
                <a:gd name="T11" fmla="*/ 35 h 81"/>
                <a:gd name="T12" fmla="*/ 0 w 131"/>
                <a:gd name="T13" fmla="*/ 45 h 81"/>
                <a:gd name="T14" fmla="*/ 0 w 131"/>
                <a:gd name="T15" fmla="*/ 54 h 81"/>
                <a:gd name="T16" fmla="*/ 6 w 131"/>
                <a:gd name="T17" fmla="*/ 58 h 81"/>
                <a:gd name="T18" fmla="*/ 72 w 131"/>
                <a:gd name="T19" fmla="*/ 90 h 81"/>
                <a:gd name="T20" fmla="*/ 163 w 131"/>
                <a:gd name="T21" fmla="*/ 72 h 81"/>
                <a:gd name="T22" fmla="*/ 165 w 131"/>
                <a:gd name="T23" fmla="*/ 64 h 81"/>
                <a:gd name="T24" fmla="*/ 165 w 131"/>
                <a:gd name="T25" fmla="*/ 55 h 81"/>
                <a:gd name="T26" fmla="*/ 165 w 131"/>
                <a:gd name="T27" fmla="*/ 45 h 81"/>
                <a:gd name="T28" fmla="*/ 160 w 131"/>
                <a:gd name="T29" fmla="*/ 35 h 81"/>
                <a:gd name="T30" fmla="*/ 156 w 131"/>
                <a:gd name="T31" fmla="*/ 25 h 81"/>
                <a:gd name="T32" fmla="*/ 146 w 131"/>
                <a:gd name="T33" fmla="*/ 13 h 81"/>
                <a:gd name="T34" fmla="*/ 138 w 131"/>
                <a:gd name="T35" fmla="*/ 6 h 81"/>
                <a:gd name="T36" fmla="*/ 123 w 131"/>
                <a:gd name="T37" fmla="*/ 0 h 81"/>
                <a:gd name="T38" fmla="*/ 33 w 131"/>
                <a:gd name="T39" fmla="*/ 12 h 8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1"/>
                <a:gd name="T61" fmla="*/ 0 h 81"/>
                <a:gd name="T62" fmla="*/ 131 w 131"/>
                <a:gd name="T63" fmla="*/ 81 h 81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1" h="81">
                  <a:moveTo>
                    <a:pt x="26" y="11"/>
                  </a:moveTo>
                  <a:lnTo>
                    <a:pt x="21" y="11"/>
                  </a:lnTo>
                  <a:lnTo>
                    <a:pt x="15" y="14"/>
                  </a:lnTo>
                  <a:lnTo>
                    <a:pt x="9" y="20"/>
                  </a:lnTo>
                  <a:lnTo>
                    <a:pt x="6" y="25"/>
                  </a:lnTo>
                  <a:lnTo>
                    <a:pt x="3" y="31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5" y="52"/>
                  </a:lnTo>
                  <a:lnTo>
                    <a:pt x="57" y="80"/>
                  </a:lnTo>
                  <a:lnTo>
                    <a:pt x="129" y="64"/>
                  </a:lnTo>
                  <a:lnTo>
                    <a:pt x="130" y="57"/>
                  </a:lnTo>
                  <a:lnTo>
                    <a:pt x="130" y="49"/>
                  </a:lnTo>
                  <a:lnTo>
                    <a:pt x="130" y="40"/>
                  </a:lnTo>
                  <a:lnTo>
                    <a:pt x="126" y="31"/>
                  </a:lnTo>
                  <a:lnTo>
                    <a:pt x="123" y="22"/>
                  </a:lnTo>
                  <a:lnTo>
                    <a:pt x="115" y="12"/>
                  </a:lnTo>
                  <a:lnTo>
                    <a:pt x="109" y="5"/>
                  </a:lnTo>
                  <a:lnTo>
                    <a:pt x="97" y="0"/>
                  </a:lnTo>
                  <a:lnTo>
                    <a:pt x="26" y="11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58" name="Freeform 175"/>
            <p:cNvSpPr>
              <a:spLocks/>
            </p:cNvSpPr>
            <p:nvPr/>
          </p:nvSpPr>
          <p:spPr bwMode="auto">
            <a:xfrm>
              <a:off x="1943" y="1213"/>
              <a:ext cx="43" cy="77"/>
            </a:xfrm>
            <a:custGeom>
              <a:avLst/>
              <a:gdLst>
                <a:gd name="T0" fmla="*/ 0 w 33"/>
                <a:gd name="T1" fmla="*/ 0 h 68"/>
                <a:gd name="T2" fmla="*/ 3 w 33"/>
                <a:gd name="T3" fmla="*/ 0 h 68"/>
                <a:gd name="T4" fmla="*/ 4 w 33"/>
                <a:gd name="T5" fmla="*/ 0 h 68"/>
                <a:gd name="T6" fmla="*/ 7 w 33"/>
                <a:gd name="T7" fmla="*/ 0 h 68"/>
                <a:gd name="T8" fmla="*/ 8 w 33"/>
                <a:gd name="T9" fmla="*/ 0 h 68"/>
                <a:gd name="T10" fmla="*/ 10 w 33"/>
                <a:gd name="T11" fmla="*/ 1 h 68"/>
                <a:gd name="T12" fmla="*/ 12 w 33"/>
                <a:gd name="T13" fmla="*/ 1 h 68"/>
                <a:gd name="T14" fmla="*/ 14 w 33"/>
                <a:gd name="T15" fmla="*/ 3 h 68"/>
                <a:gd name="T16" fmla="*/ 16 w 33"/>
                <a:gd name="T17" fmla="*/ 3 h 68"/>
                <a:gd name="T18" fmla="*/ 16 w 33"/>
                <a:gd name="T19" fmla="*/ 5 h 68"/>
                <a:gd name="T20" fmla="*/ 18 w 33"/>
                <a:gd name="T21" fmla="*/ 5 h 68"/>
                <a:gd name="T22" fmla="*/ 20 w 33"/>
                <a:gd name="T23" fmla="*/ 7 h 68"/>
                <a:gd name="T24" fmla="*/ 22 w 33"/>
                <a:gd name="T25" fmla="*/ 7 h 68"/>
                <a:gd name="T26" fmla="*/ 22 w 33"/>
                <a:gd name="T27" fmla="*/ 9 h 68"/>
                <a:gd name="T28" fmla="*/ 23 w 33"/>
                <a:gd name="T29" fmla="*/ 10 h 68"/>
                <a:gd name="T30" fmla="*/ 26 w 33"/>
                <a:gd name="T31" fmla="*/ 12 h 68"/>
                <a:gd name="T32" fmla="*/ 29 w 33"/>
                <a:gd name="T33" fmla="*/ 14 h 68"/>
                <a:gd name="T34" fmla="*/ 29 w 33"/>
                <a:gd name="T35" fmla="*/ 16 h 68"/>
                <a:gd name="T36" fmla="*/ 30 w 33"/>
                <a:gd name="T37" fmla="*/ 16 h 68"/>
                <a:gd name="T38" fmla="*/ 30 w 33"/>
                <a:gd name="T39" fmla="*/ 17 h 68"/>
                <a:gd name="T40" fmla="*/ 33 w 33"/>
                <a:gd name="T41" fmla="*/ 19 h 68"/>
                <a:gd name="T42" fmla="*/ 33 w 33"/>
                <a:gd name="T43" fmla="*/ 20 h 68"/>
                <a:gd name="T44" fmla="*/ 34 w 33"/>
                <a:gd name="T45" fmla="*/ 20 h 68"/>
                <a:gd name="T46" fmla="*/ 34 w 33"/>
                <a:gd name="T47" fmla="*/ 23 h 68"/>
                <a:gd name="T48" fmla="*/ 36 w 33"/>
                <a:gd name="T49" fmla="*/ 23 h 68"/>
                <a:gd name="T50" fmla="*/ 36 w 33"/>
                <a:gd name="T51" fmla="*/ 24 h 68"/>
                <a:gd name="T52" fmla="*/ 36 w 33"/>
                <a:gd name="T53" fmla="*/ 26 h 68"/>
                <a:gd name="T54" fmla="*/ 38 w 33"/>
                <a:gd name="T55" fmla="*/ 27 h 68"/>
                <a:gd name="T56" fmla="*/ 38 w 33"/>
                <a:gd name="T57" fmla="*/ 29 h 68"/>
                <a:gd name="T58" fmla="*/ 38 w 33"/>
                <a:gd name="T59" fmla="*/ 31 h 68"/>
                <a:gd name="T60" fmla="*/ 40 w 33"/>
                <a:gd name="T61" fmla="*/ 33 h 68"/>
                <a:gd name="T62" fmla="*/ 40 w 33"/>
                <a:gd name="T63" fmla="*/ 35 h 68"/>
                <a:gd name="T64" fmla="*/ 40 w 33"/>
                <a:gd name="T65" fmla="*/ 36 h 68"/>
                <a:gd name="T66" fmla="*/ 40 w 33"/>
                <a:gd name="T67" fmla="*/ 39 h 68"/>
                <a:gd name="T68" fmla="*/ 42 w 33"/>
                <a:gd name="T69" fmla="*/ 40 h 68"/>
                <a:gd name="T70" fmla="*/ 42 w 33"/>
                <a:gd name="T71" fmla="*/ 42 h 68"/>
                <a:gd name="T72" fmla="*/ 42 w 33"/>
                <a:gd name="T73" fmla="*/ 43 h 68"/>
                <a:gd name="T74" fmla="*/ 42 w 33"/>
                <a:gd name="T75" fmla="*/ 45 h 68"/>
                <a:gd name="T76" fmla="*/ 42 w 33"/>
                <a:gd name="T77" fmla="*/ 46 h 68"/>
                <a:gd name="T78" fmla="*/ 42 w 33"/>
                <a:gd name="T79" fmla="*/ 49 h 68"/>
                <a:gd name="T80" fmla="*/ 42 w 33"/>
                <a:gd name="T81" fmla="*/ 50 h 68"/>
                <a:gd name="T82" fmla="*/ 42 w 33"/>
                <a:gd name="T83" fmla="*/ 52 h 68"/>
                <a:gd name="T84" fmla="*/ 42 w 33"/>
                <a:gd name="T85" fmla="*/ 53 h 68"/>
                <a:gd name="T86" fmla="*/ 42 w 33"/>
                <a:gd name="T87" fmla="*/ 55 h 68"/>
                <a:gd name="T88" fmla="*/ 42 w 33"/>
                <a:gd name="T89" fmla="*/ 57 h 68"/>
                <a:gd name="T90" fmla="*/ 42 w 33"/>
                <a:gd name="T91" fmla="*/ 59 h 68"/>
                <a:gd name="T92" fmla="*/ 42 w 33"/>
                <a:gd name="T93" fmla="*/ 60 h 68"/>
                <a:gd name="T94" fmla="*/ 42 w 33"/>
                <a:gd name="T95" fmla="*/ 62 h 68"/>
                <a:gd name="T96" fmla="*/ 42 w 33"/>
                <a:gd name="T97" fmla="*/ 65 h 68"/>
                <a:gd name="T98" fmla="*/ 42 w 33"/>
                <a:gd name="T99" fmla="*/ 66 h 68"/>
                <a:gd name="T100" fmla="*/ 42 w 33"/>
                <a:gd name="T101" fmla="*/ 68 h 68"/>
                <a:gd name="T102" fmla="*/ 42 w 33"/>
                <a:gd name="T103" fmla="*/ 69 h 68"/>
                <a:gd name="T104" fmla="*/ 42 w 33"/>
                <a:gd name="T105" fmla="*/ 71 h 68"/>
                <a:gd name="T106" fmla="*/ 42 w 33"/>
                <a:gd name="T107" fmla="*/ 72 h 68"/>
                <a:gd name="T108" fmla="*/ 40 w 33"/>
                <a:gd name="T109" fmla="*/ 75 h 68"/>
                <a:gd name="T110" fmla="*/ 40 w 33"/>
                <a:gd name="T111" fmla="*/ 76 h 6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3"/>
                <a:gd name="T169" fmla="*/ 0 h 68"/>
                <a:gd name="T170" fmla="*/ 33 w 33"/>
                <a:gd name="T171" fmla="*/ 68 h 6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3" h="68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8" y="1"/>
                  </a:lnTo>
                  <a:lnTo>
                    <a:pt x="9" y="1"/>
                  </a:lnTo>
                  <a:lnTo>
                    <a:pt x="11" y="3"/>
                  </a:lnTo>
                  <a:lnTo>
                    <a:pt x="12" y="3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5" y="6"/>
                  </a:lnTo>
                  <a:lnTo>
                    <a:pt x="17" y="6"/>
                  </a:lnTo>
                  <a:lnTo>
                    <a:pt x="17" y="8"/>
                  </a:lnTo>
                  <a:lnTo>
                    <a:pt x="18" y="9"/>
                  </a:lnTo>
                  <a:lnTo>
                    <a:pt x="20" y="11"/>
                  </a:lnTo>
                  <a:lnTo>
                    <a:pt x="22" y="12"/>
                  </a:lnTo>
                  <a:lnTo>
                    <a:pt x="22" y="14"/>
                  </a:lnTo>
                  <a:lnTo>
                    <a:pt x="23" y="14"/>
                  </a:lnTo>
                  <a:lnTo>
                    <a:pt x="23" y="15"/>
                  </a:lnTo>
                  <a:lnTo>
                    <a:pt x="25" y="17"/>
                  </a:lnTo>
                  <a:lnTo>
                    <a:pt x="25" y="18"/>
                  </a:lnTo>
                  <a:lnTo>
                    <a:pt x="26" y="18"/>
                  </a:lnTo>
                  <a:lnTo>
                    <a:pt x="26" y="20"/>
                  </a:lnTo>
                  <a:lnTo>
                    <a:pt x="28" y="20"/>
                  </a:lnTo>
                  <a:lnTo>
                    <a:pt x="28" y="21"/>
                  </a:lnTo>
                  <a:lnTo>
                    <a:pt x="28" y="23"/>
                  </a:lnTo>
                  <a:lnTo>
                    <a:pt x="29" y="24"/>
                  </a:lnTo>
                  <a:lnTo>
                    <a:pt x="29" y="26"/>
                  </a:lnTo>
                  <a:lnTo>
                    <a:pt x="29" y="27"/>
                  </a:lnTo>
                  <a:lnTo>
                    <a:pt x="31" y="29"/>
                  </a:lnTo>
                  <a:lnTo>
                    <a:pt x="31" y="31"/>
                  </a:lnTo>
                  <a:lnTo>
                    <a:pt x="31" y="32"/>
                  </a:lnTo>
                  <a:lnTo>
                    <a:pt x="31" y="34"/>
                  </a:lnTo>
                  <a:lnTo>
                    <a:pt x="32" y="35"/>
                  </a:lnTo>
                  <a:lnTo>
                    <a:pt x="32" y="37"/>
                  </a:lnTo>
                  <a:lnTo>
                    <a:pt x="32" y="38"/>
                  </a:lnTo>
                  <a:lnTo>
                    <a:pt x="32" y="40"/>
                  </a:lnTo>
                  <a:lnTo>
                    <a:pt x="32" y="41"/>
                  </a:lnTo>
                  <a:lnTo>
                    <a:pt x="32" y="43"/>
                  </a:lnTo>
                  <a:lnTo>
                    <a:pt x="32" y="44"/>
                  </a:lnTo>
                  <a:lnTo>
                    <a:pt x="32" y="46"/>
                  </a:lnTo>
                  <a:lnTo>
                    <a:pt x="32" y="47"/>
                  </a:lnTo>
                  <a:lnTo>
                    <a:pt x="32" y="49"/>
                  </a:lnTo>
                  <a:lnTo>
                    <a:pt x="32" y="50"/>
                  </a:lnTo>
                  <a:lnTo>
                    <a:pt x="32" y="52"/>
                  </a:lnTo>
                  <a:lnTo>
                    <a:pt x="32" y="53"/>
                  </a:lnTo>
                  <a:lnTo>
                    <a:pt x="32" y="55"/>
                  </a:lnTo>
                  <a:lnTo>
                    <a:pt x="32" y="57"/>
                  </a:lnTo>
                  <a:lnTo>
                    <a:pt x="32" y="58"/>
                  </a:lnTo>
                  <a:lnTo>
                    <a:pt x="32" y="60"/>
                  </a:lnTo>
                  <a:lnTo>
                    <a:pt x="32" y="61"/>
                  </a:lnTo>
                  <a:lnTo>
                    <a:pt x="32" y="63"/>
                  </a:lnTo>
                  <a:lnTo>
                    <a:pt x="32" y="64"/>
                  </a:lnTo>
                  <a:lnTo>
                    <a:pt x="31" y="66"/>
                  </a:lnTo>
                  <a:lnTo>
                    <a:pt x="31" y="67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59" name="Freeform 176"/>
            <p:cNvSpPr>
              <a:spLocks/>
            </p:cNvSpPr>
            <p:nvPr/>
          </p:nvSpPr>
          <p:spPr bwMode="auto">
            <a:xfrm>
              <a:off x="1752" y="1244"/>
              <a:ext cx="195" cy="71"/>
            </a:xfrm>
            <a:custGeom>
              <a:avLst/>
              <a:gdLst>
                <a:gd name="T0" fmla="*/ 0 w 155"/>
                <a:gd name="T1" fmla="*/ 34 h 63"/>
                <a:gd name="T2" fmla="*/ 170 w 155"/>
                <a:gd name="T3" fmla="*/ 0 h 63"/>
                <a:gd name="T4" fmla="*/ 176 w 155"/>
                <a:gd name="T5" fmla="*/ 2 h 63"/>
                <a:gd name="T6" fmla="*/ 181 w 155"/>
                <a:gd name="T7" fmla="*/ 5 h 63"/>
                <a:gd name="T8" fmla="*/ 190 w 155"/>
                <a:gd name="T9" fmla="*/ 12 h 63"/>
                <a:gd name="T10" fmla="*/ 194 w 155"/>
                <a:gd name="T11" fmla="*/ 23 h 63"/>
                <a:gd name="T12" fmla="*/ 194 w 155"/>
                <a:gd name="T13" fmla="*/ 26 h 63"/>
                <a:gd name="T14" fmla="*/ 191 w 155"/>
                <a:gd name="T15" fmla="*/ 29 h 63"/>
                <a:gd name="T16" fmla="*/ 13 w 155"/>
                <a:gd name="T17" fmla="*/ 70 h 63"/>
                <a:gd name="T18" fmla="*/ 6 w 155"/>
                <a:gd name="T19" fmla="*/ 68 h 63"/>
                <a:gd name="T20" fmla="*/ 13 w 155"/>
                <a:gd name="T21" fmla="*/ 64 h 63"/>
                <a:gd name="T22" fmla="*/ 13 w 155"/>
                <a:gd name="T23" fmla="*/ 61 h 63"/>
                <a:gd name="T24" fmla="*/ 9 w 155"/>
                <a:gd name="T25" fmla="*/ 48 h 63"/>
                <a:gd name="T26" fmla="*/ 3 w 155"/>
                <a:gd name="T27" fmla="*/ 38 h 63"/>
                <a:gd name="T28" fmla="*/ 0 w 155"/>
                <a:gd name="T29" fmla="*/ 37 h 63"/>
                <a:gd name="T30" fmla="*/ 0 w 155"/>
                <a:gd name="T31" fmla="*/ 34 h 6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5"/>
                <a:gd name="T49" fmla="*/ 0 h 63"/>
                <a:gd name="T50" fmla="*/ 155 w 155"/>
                <a:gd name="T51" fmla="*/ 63 h 6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5" h="63">
                  <a:moveTo>
                    <a:pt x="0" y="30"/>
                  </a:moveTo>
                  <a:lnTo>
                    <a:pt x="135" y="0"/>
                  </a:lnTo>
                  <a:lnTo>
                    <a:pt x="140" y="2"/>
                  </a:lnTo>
                  <a:lnTo>
                    <a:pt x="144" y="4"/>
                  </a:lnTo>
                  <a:lnTo>
                    <a:pt x="151" y="11"/>
                  </a:lnTo>
                  <a:lnTo>
                    <a:pt x="154" y="20"/>
                  </a:lnTo>
                  <a:lnTo>
                    <a:pt x="154" y="23"/>
                  </a:lnTo>
                  <a:lnTo>
                    <a:pt x="152" y="26"/>
                  </a:lnTo>
                  <a:lnTo>
                    <a:pt x="10" y="62"/>
                  </a:lnTo>
                  <a:lnTo>
                    <a:pt x="5" y="60"/>
                  </a:lnTo>
                  <a:lnTo>
                    <a:pt x="10" y="57"/>
                  </a:lnTo>
                  <a:lnTo>
                    <a:pt x="10" y="54"/>
                  </a:lnTo>
                  <a:lnTo>
                    <a:pt x="7" y="43"/>
                  </a:lnTo>
                  <a:lnTo>
                    <a:pt x="2" y="34"/>
                  </a:lnTo>
                  <a:lnTo>
                    <a:pt x="0" y="33"/>
                  </a:lnTo>
                  <a:lnTo>
                    <a:pt x="0" y="30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0" name="Freeform 177"/>
            <p:cNvSpPr>
              <a:spLocks/>
            </p:cNvSpPr>
            <p:nvPr/>
          </p:nvSpPr>
          <p:spPr bwMode="auto">
            <a:xfrm>
              <a:off x="1752" y="1244"/>
              <a:ext cx="195" cy="71"/>
            </a:xfrm>
            <a:custGeom>
              <a:avLst/>
              <a:gdLst>
                <a:gd name="T0" fmla="*/ 0 w 155"/>
                <a:gd name="T1" fmla="*/ 34 h 63"/>
                <a:gd name="T2" fmla="*/ 170 w 155"/>
                <a:gd name="T3" fmla="*/ 0 h 63"/>
                <a:gd name="T4" fmla="*/ 176 w 155"/>
                <a:gd name="T5" fmla="*/ 2 h 63"/>
                <a:gd name="T6" fmla="*/ 181 w 155"/>
                <a:gd name="T7" fmla="*/ 5 h 63"/>
                <a:gd name="T8" fmla="*/ 190 w 155"/>
                <a:gd name="T9" fmla="*/ 12 h 63"/>
                <a:gd name="T10" fmla="*/ 194 w 155"/>
                <a:gd name="T11" fmla="*/ 23 h 63"/>
                <a:gd name="T12" fmla="*/ 194 w 155"/>
                <a:gd name="T13" fmla="*/ 26 h 63"/>
                <a:gd name="T14" fmla="*/ 191 w 155"/>
                <a:gd name="T15" fmla="*/ 29 h 63"/>
                <a:gd name="T16" fmla="*/ 13 w 155"/>
                <a:gd name="T17" fmla="*/ 70 h 63"/>
                <a:gd name="T18" fmla="*/ 6 w 155"/>
                <a:gd name="T19" fmla="*/ 68 h 63"/>
                <a:gd name="T20" fmla="*/ 13 w 155"/>
                <a:gd name="T21" fmla="*/ 64 h 63"/>
                <a:gd name="T22" fmla="*/ 13 w 155"/>
                <a:gd name="T23" fmla="*/ 61 h 63"/>
                <a:gd name="T24" fmla="*/ 9 w 155"/>
                <a:gd name="T25" fmla="*/ 48 h 63"/>
                <a:gd name="T26" fmla="*/ 3 w 155"/>
                <a:gd name="T27" fmla="*/ 38 h 63"/>
                <a:gd name="T28" fmla="*/ 0 w 155"/>
                <a:gd name="T29" fmla="*/ 37 h 6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55"/>
                <a:gd name="T46" fmla="*/ 0 h 63"/>
                <a:gd name="T47" fmla="*/ 155 w 155"/>
                <a:gd name="T48" fmla="*/ 63 h 6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55" h="63">
                  <a:moveTo>
                    <a:pt x="0" y="30"/>
                  </a:moveTo>
                  <a:lnTo>
                    <a:pt x="135" y="0"/>
                  </a:lnTo>
                  <a:lnTo>
                    <a:pt x="140" y="2"/>
                  </a:lnTo>
                  <a:lnTo>
                    <a:pt x="144" y="4"/>
                  </a:lnTo>
                  <a:lnTo>
                    <a:pt x="151" y="11"/>
                  </a:lnTo>
                  <a:lnTo>
                    <a:pt x="154" y="20"/>
                  </a:lnTo>
                  <a:lnTo>
                    <a:pt x="154" y="23"/>
                  </a:lnTo>
                  <a:lnTo>
                    <a:pt x="152" y="26"/>
                  </a:lnTo>
                  <a:lnTo>
                    <a:pt x="10" y="62"/>
                  </a:lnTo>
                  <a:lnTo>
                    <a:pt x="5" y="60"/>
                  </a:lnTo>
                  <a:lnTo>
                    <a:pt x="10" y="57"/>
                  </a:lnTo>
                  <a:lnTo>
                    <a:pt x="10" y="54"/>
                  </a:lnTo>
                  <a:lnTo>
                    <a:pt x="7" y="43"/>
                  </a:lnTo>
                  <a:lnTo>
                    <a:pt x="2" y="34"/>
                  </a:lnTo>
                  <a:lnTo>
                    <a:pt x="0" y="33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1" name="Freeform 178"/>
            <p:cNvSpPr>
              <a:spLocks/>
            </p:cNvSpPr>
            <p:nvPr/>
          </p:nvSpPr>
          <p:spPr bwMode="auto">
            <a:xfrm>
              <a:off x="1773" y="1256"/>
              <a:ext cx="198" cy="100"/>
            </a:xfrm>
            <a:custGeom>
              <a:avLst/>
              <a:gdLst>
                <a:gd name="T0" fmla="*/ 0 w 156"/>
                <a:gd name="T1" fmla="*/ 39 h 88"/>
                <a:gd name="T2" fmla="*/ 83 w 156"/>
                <a:gd name="T3" fmla="*/ 66 h 88"/>
                <a:gd name="T4" fmla="*/ 154 w 156"/>
                <a:gd name="T5" fmla="*/ 49 h 88"/>
                <a:gd name="T6" fmla="*/ 170 w 156"/>
                <a:gd name="T7" fmla="*/ 3 h 88"/>
                <a:gd name="T8" fmla="*/ 174 w 156"/>
                <a:gd name="T9" fmla="*/ 0 h 88"/>
                <a:gd name="T10" fmla="*/ 175 w 156"/>
                <a:gd name="T11" fmla="*/ 0 h 88"/>
                <a:gd name="T12" fmla="*/ 183 w 156"/>
                <a:gd name="T13" fmla="*/ 0 h 88"/>
                <a:gd name="T14" fmla="*/ 187 w 156"/>
                <a:gd name="T15" fmla="*/ 0 h 88"/>
                <a:gd name="T16" fmla="*/ 189 w 156"/>
                <a:gd name="T17" fmla="*/ 2 h 88"/>
                <a:gd name="T18" fmla="*/ 194 w 156"/>
                <a:gd name="T19" fmla="*/ 6 h 88"/>
                <a:gd name="T20" fmla="*/ 197 w 156"/>
                <a:gd name="T21" fmla="*/ 10 h 88"/>
                <a:gd name="T22" fmla="*/ 197 w 156"/>
                <a:gd name="T23" fmla="*/ 16 h 88"/>
                <a:gd name="T24" fmla="*/ 171 w 156"/>
                <a:gd name="T25" fmla="*/ 77 h 88"/>
                <a:gd name="T26" fmla="*/ 83 w 156"/>
                <a:gd name="T27" fmla="*/ 99 h 88"/>
                <a:gd name="T28" fmla="*/ 3 w 156"/>
                <a:gd name="T29" fmla="*/ 69 h 88"/>
                <a:gd name="T30" fmla="*/ 6 w 156"/>
                <a:gd name="T31" fmla="*/ 66 h 88"/>
                <a:gd name="T32" fmla="*/ 6 w 156"/>
                <a:gd name="T33" fmla="*/ 62 h 88"/>
                <a:gd name="T34" fmla="*/ 3 w 156"/>
                <a:gd name="T35" fmla="*/ 52 h 88"/>
                <a:gd name="T36" fmla="*/ 0 w 156"/>
                <a:gd name="T37" fmla="*/ 43 h 88"/>
                <a:gd name="T38" fmla="*/ 0 w 156"/>
                <a:gd name="T39" fmla="*/ 39 h 8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6"/>
                <a:gd name="T61" fmla="*/ 0 h 88"/>
                <a:gd name="T62" fmla="*/ 156 w 156"/>
                <a:gd name="T63" fmla="*/ 88 h 8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6" h="88">
                  <a:moveTo>
                    <a:pt x="0" y="34"/>
                  </a:moveTo>
                  <a:lnTo>
                    <a:pt x="65" y="58"/>
                  </a:lnTo>
                  <a:lnTo>
                    <a:pt x="121" y="43"/>
                  </a:lnTo>
                  <a:lnTo>
                    <a:pt x="134" y="3"/>
                  </a:lnTo>
                  <a:lnTo>
                    <a:pt x="137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47" y="0"/>
                  </a:lnTo>
                  <a:lnTo>
                    <a:pt x="149" y="2"/>
                  </a:lnTo>
                  <a:lnTo>
                    <a:pt x="153" y="5"/>
                  </a:lnTo>
                  <a:lnTo>
                    <a:pt x="155" y="9"/>
                  </a:lnTo>
                  <a:lnTo>
                    <a:pt x="155" y="14"/>
                  </a:lnTo>
                  <a:lnTo>
                    <a:pt x="135" y="68"/>
                  </a:lnTo>
                  <a:lnTo>
                    <a:pt x="65" y="87"/>
                  </a:lnTo>
                  <a:lnTo>
                    <a:pt x="2" y="61"/>
                  </a:lnTo>
                  <a:lnTo>
                    <a:pt x="5" y="58"/>
                  </a:lnTo>
                  <a:lnTo>
                    <a:pt x="5" y="55"/>
                  </a:lnTo>
                  <a:lnTo>
                    <a:pt x="2" y="46"/>
                  </a:lnTo>
                  <a:lnTo>
                    <a:pt x="0" y="38"/>
                  </a:lnTo>
                  <a:lnTo>
                    <a:pt x="0" y="34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2" name="Freeform 179"/>
            <p:cNvSpPr>
              <a:spLocks/>
            </p:cNvSpPr>
            <p:nvPr/>
          </p:nvSpPr>
          <p:spPr bwMode="auto">
            <a:xfrm>
              <a:off x="1773" y="1256"/>
              <a:ext cx="198" cy="100"/>
            </a:xfrm>
            <a:custGeom>
              <a:avLst/>
              <a:gdLst>
                <a:gd name="T0" fmla="*/ 0 w 156"/>
                <a:gd name="T1" fmla="*/ 39 h 88"/>
                <a:gd name="T2" fmla="*/ 83 w 156"/>
                <a:gd name="T3" fmla="*/ 66 h 88"/>
                <a:gd name="T4" fmla="*/ 154 w 156"/>
                <a:gd name="T5" fmla="*/ 49 h 88"/>
                <a:gd name="T6" fmla="*/ 170 w 156"/>
                <a:gd name="T7" fmla="*/ 3 h 88"/>
                <a:gd name="T8" fmla="*/ 174 w 156"/>
                <a:gd name="T9" fmla="*/ 0 h 88"/>
                <a:gd name="T10" fmla="*/ 175 w 156"/>
                <a:gd name="T11" fmla="*/ 0 h 88"/>
                <a:gd name="T12" fmla="*/ 183 w 156"/>
                <a:gd name="T13" fmla="*/ 0 h 88"/>
                <a:gd name="T14" fmla="*/ 187 w 156"/>
                <a:gd name="T15" fmla="*/ 0 h 88"/>
                <a:gd name="T16" fmla="*/ 189 w 156"/>
                <a:gd name="T17" fmla="*/ 2 h 88"/>
                <a:gd name="T18" fmla="*/ 194 w 156"/>
                <a:gd name="T19" fmla="*/ 6 h 88"/>
                <a:gd name="T20" fmla="*/ 197 w 156"/>
                <a:gd name="T21" fmla="*/ 10 h 88"/>
                <a:gd name="T22" fmla="*/ 197 w 156"/>
                <a:gd name="T23" fmla="*/ 16 h 88"/>
                <a:gd name="T24" fmla="*/ 171 w 156"/>
                <a:gd name="T25" fmla="*/ 77 h 88"/>
                <a:gd name="T26" fmla="*/ 83 w 156"/>
                <a:gd name="T27" fmla="*/ 99 h 88"/>
                <a:gd name="T28" fmla="*/ 3 w 156"/>
                <a:gd name="T29" fmla="*/ 69 h 88"/>
                <a:gd name="T30" fmla="*/ 6 w 156"/>
                <a:gd name="T31" fmla="*/ 66 h 88"/>
                <a:gd name="T32" fmla="*/ 6 w 156"/>
                <a:gd name="T33" fmla="*/ 62 h 88"/>
                <a:gd name="T34" fmla="*/ 3 w 156"/>
                <a:gd name="T35" fmla="*/ 52 h 88"/>
                <a:gd name="T36" fmla="*/ 0 w 156"/>
                <a:gd name="T37" fmla="*/ 43 h 88"/>
                <a:gd name="T38" fmla="*/ 0 w 156"/>
                <a:gd name="T39" fmla="*/ 39 h 8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6"/>
                <a:gd name="T61" fmla="*/ 0 h 88"/>
                <a:gd name="T62" fmla="*/ 156 w 156"/>
                <a:gd name="T63" fmla="*/ 88 h 8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6" h="88">
                  <a:moveTo>
                    <a:pt x="0" y="34"/>
                  </a:moveTo>
                  <a:lnTo>
                    <a:pt x="65" y="58"/>
                  </a:lnTo>
                  <a:lnTo>
                    <a:pt x="121" y="43"/>
                  </a:lnTo>
                  <a:lnTo>
                    <a:pt x="134" y="3"/>
                  </a:lnTo>
                  <a:lnTo>
                    <a:pt x="137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47" y="0"/>
                  </a:lnTo>
                  <a:lnTo>
                    <a:pt x="149" y="2"/>
                  </a:lnTo>
                  <a:lnTo>
                    <a:pt x="153" y="5"/>
                  </a:lnTo>
                  <a:lnTo>
                    <a:pt x="155" y="9"/>
                  </a:lnTo>
                  <a:lnTo>
                    <a:pt x="155" y="14"/>
                  </a:lnTo>
                  <a:lnTo>
                    <a:pt x="135" y="68"/>
                  </a:lnTo>
                  <a:lnTo>
                    <a:pt x="65" y="87"/>
                  </a:lnTo>
                  <a:lnTo>
                    <a:pt x="2" y="61"/>
                  </a:lnTo>
                  <a:lnTo>
                    <a:pt x="5" y="58"/>
                  </a:lnTo>
                  <a:lnTo>
                    <a:pt x="5" y="55"/>
                  </a:lnTo>
                  <a:lnTo>
                    <a:pt x="2" y="46"/>
                  </a:lnTo>
                  <a:lnTo>
                    <a:pt x="0" y="38"/>
                  </a:lnTo>
                  <a:lnTo>
                    <a:pt x="0" y="34"/>
                  </a:lnTo>
                </a:path>
              </a:pathLst>
            </a:custGeom>
            <a:solidFill>
              <a:srgbClr val="ACACAC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3" name="Freeform 180"/>
            <p:cNvSpPr>
              <a:spLocks/>
            </p:cNvSpPr>
            <p:nvPr/>
          </p:nvSpPr>
          <p:spPr bwMode="auto">
            <a:xfrm>
              <a:off x="1605" y="1266"/>
              <a:ext cx="177" cy="90"/>
            </a:xfrm>
            <a:custGeom>
              <a:avLst/>
              <a:gdLst>
                <a:gd name="T0" fmla="*/ 1 w 140"/>
                <a:gd name="T1" fmla="*/ 62 h 80"/>
                <a:gd name="T2" fmla="*/ 81 w 140"/>
                <a:gd name="T3" fmla="*/ 89 h 80"/>
                <a:gd name="T4" fmla="*/ 172 w 140"/>
                <a:gd name="T5" fmla="*/ 63 h 80"/>
                <a:gd name="T6" fmla="*/ 176 w 140"/>
                <a:gd name="T7" fmla="*/ 56 h 80"/>
                <a:gd name="T8" fmla="*/ 172 w 140"/>
                <a:gd name="T9" fmla="*/ 48 h 80"/>
                <a:gd name="T10" fmla="*/ 169 w 140"/>
                <a:gd name="T11" fmla="*/ 37 h 80"/>
                <a:gd name="T12" fmla="*/ 166 w 140"/>
                <a:gd name="T13" fmla="*/ 27 h 80"/>
                <a:gd name="T14" fmla="*/ 157 w 140"/>
                <a:gd name="T15" fmla="*/ 17 h 80"/>
                <a:gd name="T16" fmla="*/ 148 w 140"/>
                <a:gd name="T17" fmla="*/ 8 h 80"/>
                <a:gd name="T18" fmla="*/ 137 w 140"/>
                <a:gd name="T19" fmla="*/ 1 h 80"/>
                <a:gd name="T20" fmla="*/ 124 w 140"/>
                <a:gd name="T21" fmla="*/ 0 h 80"/>
                <a:gd name="T22" fmla="*/ 34 w 140"/>
                <a:gd name="T23" fmla="*/ 16 h 80"/>
                <a:gd name="T24" fmla="*/ 24 w 140"/>
                <a:gd name="T25" fmla="*/ 17 h 80"/>
                <a:gd name="T26" fmla="*/ 15 w 140"/>
                <a:gd name="T27" fmla="*/ 19 h 80"/>
                <a:gd name="T28" fmla="*/ 9 w 140"/>
                <a:gd name="T29" fmla="*/ 26 h 80"/>
                <a:gd name="T30" fmla="*/ 5 w 140"/>
                <a:gd name="T31" fmla="*/ 33 h 80"/>
                <a:gd name="T32" fmla="*/ 1 w 140"/>
                <a:gd name="T33" fmla="*/ 39 h 80"/>
                <a:gd name="T34" fmla="*/ 0 w 140"/>
                <a:gd name="T35" fmla="*/ 48 h 80"/>
                <a:gd name="T36" fmla="*/ 1 w 140"/>
                <a:gd name="T37" fmla="*/ 62 h 8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0"/>
                <a:gd name="T58" fmla="*/ 0 h 80"/>
                <a:gd name="T59" fmla="*/ 140 w 140"/>
                <a:gd name="T60" fmla="*/ 80 h 8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0" h="80">
                  <a:moveTo>
                    <a:pt x="1" y="55"/>
                  </a:moveTo>
                  <a:lnTo>
                    <a:pt x="64" y="79"/>
                  </a:lnTo>
                  <a:lnTo>
                    <a:pt x="136" y="56"/>
                  </a:lnTo>
                  <a:lnTo>
                    <a:pt x="139" y="50"/>
                  </a:lnTo>
                  <a:lnTo>
                    <a:pt x="136" y="43"/>
                  </a:lnTo>
                  <a:lnTo>
                    <a:pt x="134" y="33"/>
                  </a:lnTo>
                  <a:lnTo>
                    <a:pt x="131" y="24"/>
                  </a:lnTo>
                  <a:lnTo>
                    <a:pt x="124" y="15"/>
                  </a:lnTo>
                  <a:lnTo>
                    <a:pt x="117" y="7"/>
                  </a:lnTo>
                  <a:lnTo>
                    <a:pt x="108" y="1"/>
                  </a:lnTo>
                  <a:lnTo>
                    <a:pt x="98" y="0"/>
                  </a:lnTo>
                  <a:lnTo>
                    <a:pt x="27" y="14"/>
                  </a:lnTo>
                  <a:lnTo>
                    <a:pt x="19" y="15"/>
                  </a:lnTo>
                  <a:lnTo>
                    <a:pt x="12" y="17"/>
                  </a:lnTo>
                  <a:lnTo>
                    <a:pt x="7" y="23"/>
                  </a:lnTo>
                  <a:lnTo>
                    <a:pt x="4" y="29"/>
                  </a:lnTo>
                  <a:lnTo>
                    <a:pt x="1" y="35"/>
                  </a:lnTo>
                  <a:lnTo>
                    <a:pt x="0" y="43"/>
                  </a:lnTo>
                  <a:lnTo>
                    <a:pt x="1" y="55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4" name="Freeform 181"/>
            <p:cNvSpPr>
              <a:spLocks/>
            </p:cNvSpPr>
            <p:nvPr/>
          </p:nvSpPr>
          <p:spPr bwMode="auto">
            <a:xfrm>
              <a:off x="1605" y="1266"/>
              <a:ext cx="177" cy="90"/>
            </a:xfrm>
            <a:custGeom>
              <a:avLst/>
              <a:gdLst>
                <a:gd name="T0" fmla="*/ 1 w 140"/>
                <a:gd name="T1" fmla="*/ 62 h 80"/>
                <a:gd name="T2" fmla="*/ 81 w 140"/>
                <a:gd name="T3" fmla="*/ 89 h 80"/>
                <a:gd name="T4" fmla="*/ 172 w 140"/>
                <a:gd name="T5" fmla="*/ 63 h 80"/>
                <a:gd name="T6" fmla="*/ 176 w 140"/>
                <a:gd name="T7" fmla="*/ 56 h 80"/>
                <a:gd name="T8" fmla="*/ 172 w 140"/>
                <a:gd name="T9" fmla="*/ 48 h 80"/>
                <a:gd name="T10" fmla="*/ 169 w 140"/>
                <a:gd name="T11" fmla="*/ 37 h 80"/>
                <a:gd name="T12" fmla="*/ 166 w 140"/>
                <a:gd name="T13" fmla="*/ 27 h 80"/>
                <a:gd name="T14" fmla="*/ 157 w 140"/>
                <a:gd name="T15" fmla="*/ 17 h 80"/>
                <a:gd name="T16" fmla="*/ 148 w 140"/>
                <a:gd name="T17" fmla="*/ 8 h 80"/>
                <a:gd name="T18" fmla="*/ 137 w 140"/>
                <a:gd name="T19" fmla="*/ 1 h 80"/>
                <a:gd name="T20" fmla="*/ 124 w 140"/>
                <a:gd name="T21" fmla="*/ 0 h 80"/>
                <a:gd name="T22" fmla="*/ 34 w 140"/>
                <a:gd name="T23" fmla="*/ 16 h 80"/>
                <a:gd name="T24" fmla="*/ 24 w 140"/>
                <a:gd name="T25" fmla="*/ 17 h 80"/>
                <a:gd name="T26" fmla="*/ 15 w 140"/>
                <a:gd name="T27" fmla="*/ 19 h 80"/>
                <a:gd name="T28" fmla="*/ 9 w 140"/>
                <a:gd name="T29" fmla="*/ 26 h 80"/>
                <a:gd name="T30" fmla="*/ 5 w 140"/>
                <a:gd name="T31" fmla="*/ 33 h 80"/>
                <a:gd name="T32" fmla="*/ 1 w 140"/>
                <a:gd name="T33" fmla="*/ 39 h 80"/>
                <a:gd name="T34" fmla="*/ 0 w 140"/>
                <a:gd name="T35" fmla="*/ 48 h 80"/>
                <a:gd name="T36" fmla="*/ 1 w 140"/>
                <a:gd name="T37" fmla="*/ 62 h 8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0"/>
                <a:gd name="T58" fmla="*/ 0 h 80"/>
                <a:gd name="T59" fmla="*/ 140 w 140"/>
                <a:gd name="T60" fmla="*/ 80 h 8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0" h="80">
                  <a:moveTo>
                    <a:pt x="1" y="55"/>
                  </a:moveTo>
                  <a:lnTo>
                    <a:pt x="64" y="79"/>
                  </a:lnTo>
                  <a:lnTo>
                    <a:pt x="136" y="56"/>
                  </a:lnTo>
                  <a:lnTo>
                    <a:pt x="139" y="50"/>
                  </a:lnTo>
                  <a:lnTo>
                    <a:pt x="136" y="43"/>
                  </a:lnTo>
                  <a:lnTo>
                    <a:pt x="134" y="33"/>
                  </a:lnTo>
                  <a:lnTo>
                    <a:pt x="131" y="24"/>
                  </a:lnTo>
                  <a:lnTo>
                    <a:pt x="124" y="15"/>
                  </a:lnTo>
                  <a:lnTo>
                    <a:pt x="117" y="7"/>
                  </a:lnTo>
                  <a:lnTo>
                    <a:pt x="108" y="1"/>
                  </a:lnTo>
                  <a:lnTo>
                    <a:pt x="98" y="0"/>
                  </a:lnTo>
                  <a:lnTo>
                    <a:pt x="27" y="14"/>
                  </a:lnTo>
                  <a:lnTo>
                    <a:pt x="19" y="15"/>
                  </a:lnTo>
                  <a:lnTo>
                    <a:pt x="12" y="17"/>
                  </a:lnTo>
                  <a:lnTo>
                    <a:pt x="7" y="23"/>
                  </a:lnTo>
                  <a:lnTo>
                    <a:pt x="4" y="29"/>
                  </a:lnTo>
                  <a:lnTo>
                    <a:pt x="1" y="35"/>
                  </a:lnTo>
                  <a:lnTo>
                    <a:pt x="0" y="43"/>
                  </a:lnTo>
                  <a:lnTo>
                    <a:pt x="1" y="55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5" name="Freeform 182"/>
            <p:cNvSpPr>
              <a:spLocks/>
            </p:cNvSpPr>
            <p:nvPr/>
          </p:nvSpPr>
          <p:spPr bwMode="auto">
            <a:xfrm>
              <a:off x="1634" y="1281"/>
              <a:ext cx="55" cy="71"/>
            </a:xfrm>
            <a:custGeom>
              <a:avLst/>
              <a:gdLst>
                <a:gd name="T0" fmla="*/ 0 w 42"/>
                <a:gd name="T1" fmla="*/ 0 h 62"/>
                <a:gd name="T2" fmla="*/ 3 w 42"/>
                <a:gd name="T3" fmla="*/ 0 h 62"/>
                <a:gd name="T4" fmla="*/ 4 w 42"/>
                <a:gd name="T5" fmla="*/ 0 h 62"/>
                <a:gd name="T6" fmla="*/ 7 w 42"/>
                <a:gd name="T7" fmla="*/ 0 h 62"/>
                <a:gd name="T8" fmla="*/ 8 w 42"/>
                <a:gd name="T9" fmla="*/ 0 h 62"/>
                <a:gd name="T10" fmla="*/ 10 w 42"/>
                <a:gd name="T11" fmla="*/ 0 h 62"/>
                <a:gd name="T12" fmla="*/ 12 w 42"/>
                <a:gd name="T13" fmla="*/ 0 h 62"/>
                <a:gd name="T14" fmla="*/ 14 w 42"/>
                <a:gd name="T15" fmla="*/ 1 h 62"/>
                <a:gd name="T16" fmla="*/ 16 w 42"/>
                <a:gd name="T17" fmla="*/ 1 h 62"/>
                <a:gd name="T18" fmla="*/ 18 w 42"/>
                <a:gd name="T19" fmla="*/ 1 h 62"/>
                <a:gd name="T20" fmla="*/ 20 w 42"/>
                <a:gd name="T21" fmla="*/ 3 h 62"/>
                <a:gd name="T22" fmla="*/ 22 w 42"/>
                <a:gd name="T23" fmla="*/ 3 h 62"/>
                <a:gd name="T24" fmla="*/ 24 w 42"/>
                <a:gd name="T25" fmla="*/ 5 h 62"/>
                <a:gd name="T26" fmla="*/ 26 w 42"/>
                <a:gd name="T27" fmla="*/ 5 h 62"/>
                <a:gd name="T28" fmla="*/ 28 w 42"/>
                <a:gd name="T29" fmla="*/ 7 h 62"/>
                <a:gd name="T30" fmla="*/ 30 w 42"/>
                <a:gd name="T31" fmla="*/ 8 h 62"/>
                <a:gd name="T32" fmla="*/ 33 w 42"/>
                <a:gd name="T33" fmla="*/ 8 h 62"/>
                <a:gd name="T34" fmla="*/ 33 w 42"/>
                <a:gd name="T35" fmla="*/ 10 h 62"/>
                <a:gd name="T36" fmla="*/ 34 w 42"/>
                <a:gd name="T37" fmla="*/ 10 h 62"/>
                <a:gd name="T38" fmla="*/ 37 w 42"/>
                <a:gd name="T39" fmla="*/ 11 h 62"/>
                <a:gd name="T40" fmla="*/ 37 w 42"/>
                <a:gd name="T41" fmla="*/ 14 h 62"/>
                <a:gd name="T42" fmla="*/ 38 w 42"/>
                <a:gd name="T43" fmla="*/ 14 h 62"/>
                <a:gd name="T44" fmla="*/ 38 w 42"/>
                <a:gd name="T45" fmla="*/ 15 h 62"/>
                <a:gd name="T46" fmla="*/ 41 w 42"/>
                <a:gd name="T47" fmla="*/ 15 h 62"/>
                <a:gd name="T48" fmla="*/ 41 w 42"/>
                <a:gd name="T49" fmla="*/ 17 h 62"/>
                <a:gd name="T50" fmla="*/ 42 w 42"/>
                <a:gd name="T51" fmla="*/ 17 h 62"/>
                <a:gd name="T52" fmla="*/ 42 w 42"/>
                <a:gd name="T53" fmla="*/ 18 h 62"/>
                <a:gd name="T54" fmla="*/ 42 w 42"/>
                <a:gd name="T55" fmla="*/ 21 h 62"/>
                <a:gd name="T56" fmla="*/ 45 w 42"/>
                <a:gd name="T57" fmla="*/ 22 h 62"/>
                <a:gd name="T58" fmla="*/ 46 w 42"/>
                <a:gd name="T59" fmla="*/ 24 h 62"/>
                <a:gd name="T60" fmla="*/ 46 w 42"/>
                <a:gd name="T61" fmla="*/ 26 h 62"/>
                <a:gd name="T62" fmla="*/ 48 w 42"/>
                <a:gd name="T63" fmla="*/ 27 h 62"/>
                <a:gd name="T64" fmla="*/ 48 w 42"/>
                <a:gd name="T65" fmla="*/ 30 h 62"/>
                <a:gd name="T66" fmla="*/ 50 w 42"/>
                <a:gd name="T67" fmla="*/ 31 h 62"/>
                <a:gd name="T68" fmla="*/ 50 w 42"/>
                <a:gd name="T69" fmla="*/ 33 h 62"/>
                <a:gd name="T70" fmla="*/ 50 w 42"/>
                <a:gd name="T71" fmla="*/ 34 h 62"/>
                <a:gd name="T72" fmla="*/ 50 w 42"/>
                <a:gd name="T73" fmla="*/ 37 h 62"/>
                <a:gd name="T74" fmla="*/ 52 w 42"/>
                <a:gd name="T75" fmla="*/ 38 h 62"/>
                <a:gd name="T76" fmla="*/ 52 w 42"/>
                <a:gd name="T77" fmla="*/ 40 h 62"/>
                <a:gd name="T78" fmla="*/ 52 w 42"/>
                <a:gd name="T79" fmla="*/ 41 h 62"/>
                <a:gd name="T80" fmla="*/ 52 w 42"/>
                <a:gd name="T81" fmla="*/ 44 h 62"/>
                <a:gd name="T82" fmla="*/ 54 w 42"/>
                <a:gd name="T83" fmla="*/ 45 h 62"/>
                <a:gd name="T84" fmla="*/ 54 w 42"/>
                <a:gd name="T85" fmla="*/ 47 h 62"/>
                <a:gd name="T86" fmla="*/ 54 w 42"/>
                <a:gd name="T87" fmla="*/ 48 h 62"/>
                <a:gd name="T88" fmla="*/ 54 w 42"/>
                <a:gd name="T89" fmla="*/ 50 h 62"/>
                <a:gd name="T90" fmla="*/ 54 w 42"/>
                <a:gd name="T91" fmla="*/ 53 h 62"/>
                <a:gd name="T92" fmla="*/ 54 w 42"/>
                <a:gd name="T93" fmla="*/ 54 h 62"/>
                <a:gd name="T94" fmla="*/ 54 w 42"/>
                <a:gd name="T95" fmla="*/ 56 h 62"/>
                <a:gd name="T96" fmla="*/ 54 w 42"/>
                <a:gd name="T97" fmla="*/ 57 h 62"/>
                <a:gd name="T98" fmla="*/ 54 w 42"/>
                <a:gd name="T99" fmla="*/ 60 h 62"/>
                <a:gd name="T100" fmla="*/ 54 w 42"/>
                <a:gd name="T101" fmla="*/ 61 h 62"/>
                <a:gd name="T102" fmla="*/ 54 w 42"/>
                <a:gd name="T103" fmla="*/ 63 h 62"/>
                <a:gd name="T104" fmla="*/ 54 w 42"/>
                <a:gd name="T105" fmla="*/ 64 h 62"/>
                <a:gd name="T106" fmla="*/ 54 w 42"/>
                <a:gd name="T107" fmla="*/ 66 h 62"/>
                <a:gd name="T108" fmla="*/ 54 w 42"/>
                <a:gd name="T109" fmla="*/ 68 h 62"/>
                <a:gd name="T110" fmla="*/ 54 w 42"/>
                <a:gd name="T111" fmla="*/ 70 h 6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2"/>
                <a:gd name="T169" fmla="*/ 0 h 62"/>
                <a:gd name="T170" fmla="*/ 42 w 42"/>
                <a:gd name="T171" fmla="*/ 62 h 6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2" h="62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5" y="3"/>
                  </a:lnTo>
                  <a:lnTo>
                    <a:pt x="17" y="3"/>
                  </a:lnTo>
                  <a:lnTo>
                    <a:pt x="18" y="4"/>
                  </a:lnTo>
                  <a:lnTo>
                    <a:pt x="20" y="4"/>
                  </a:lnTo>
                  <a:lnTo>
                    <a:pt x="21" y="6"/>
                  </a:lnTo>
                  <a:lnTo>
                    <a:pt x="23" y="7"/>
                  </a:lnTo>
                  <a:lnTo>
                    <a:pt x="25" y="7"/>
                  </a:lnTo>
                  <a:lnTo>
                    <a:pt x="25" y="9"/>
                  </a:lnTo>
                  <a:lnTo>
                    <a:pt x="26" y="9"/>
                  </a:lnTo>
                  <a:lnTo>
                    <a:pt x="28" y="10"/>
                  </a:lnTo>
                  <a:lnTo>
                    <a:pt x="28" y="12"/>
                  </a:lnTo>
                  <a:lnTo>
                    <a:pt x="29" y="12"/>
                  </a:lnTo>
                  <a:lnTo>
                    <a:pt x="29" y="13"/>
                  </a:lnTo>
                  <a:lnTo>
                    <a:pt x="31" y="13"/>
                  </a:lnTo>
                  <a:lnTo>
                    <a:pt x="31" y="15"/>
                  </a:lnTo>
                  <a:lnTo>
                    <a:pt x="32" y="15"/>
                  </a:lnTo>
                  <a:lnTo>
                    <a:pt x="32" y="16"/>
                  </a:lnTo>
                  <a:lnTo>
                    <a:pt x="32" y="18"/>
                  </a:lnTo>
                  <a:lnTo>
                    <a:pt x="34" y="19"/>
                  </a:lnTo>
                  <a:lnTo>
                    <a:pt x="35" y="21"/>
                  </a:lnTo>
                  <a:lnTo>
                    <a:pt x="35" y="23"/>
                  </a:lnTo>
                  <a:lnTo>
                    <a:pt x="37" y="24"/>
                  </a:lnTo>
                  <a:lnTo>
                    <a:pt x="37" y="26"/>
                  </a:lnTo>
                  <a:lnTo>
                    <a:pt x="38" y="27"/>
                  </a:lnTo>
                  <a:lnTo>
                    <a:pt x="38" y="29"/>
                  </a:lnTo>
                  <a:lnTo>
                    <a:pt x="38" y="30"/>
                  </a:lnTo>
                  <a:lnTo>
                    <a:pt x="38" y="32"/>
                  </a:lnTo>
                  <a:lnTo>
                    <a:pt x="40" y="33"/>
                  </a:lnTo>
                  <a:lnTo>
                    <a:pt x="40" y="35"/>
                  </a:lnTo>
                  <a:lnTo>
                    <a:pt x="40" y="36"/>
                  </a:lnTo>
                  <a:lnTo>
                    <a:pt x="40" y="38"/>
                  </a:lnTo>
                  <a:lnTo>
                    <a:pt x="41" y="39"/>
                  </a:lnTo>
                  <a:lnTo>
                    <a:pt x="41" y="41"/>
                  </a:lnTo>
                  <a:lnTo>
                    <a:pt x="41" y="42"/>
                  </a:lnTo>
                  <a:lnTo>
                    <a:pt x="41" y="44"/>
                  </a:lnTo>
                  <a:lnTo>
                    <a:pt x="41" y="46"/>
                  </a:lnTo>
                  <a:lnTo>
                    <a:pt x="41" y="47"/>
                  </a:lnTo>
                  <a:lnTo>
                    <a:pt x="41" y="49"/>
                  </a:lnTo>
                  <a:lnTo>
                    <a:pt x="41" y="50"/>
                  </a:lnTo>
                  <a:lnTo>
                    <a:pt x="41" y="52"/>
                  </a:lnTo>
                  <a:lnTo>
                    <a:pt x="41" y="53"/>
                  </a:lnTo>
                  <a:lnTo>
                    <a:pt x="41" y="55"/>
                  </a:lnTo>
                  <a:lnTo>
                    <a:pt x="41" y="56"/>
                  </a:lnTo>
                  <a:lnTo>
                    <a:pt x="41" y="58"/>
                  </a:lnTo>
                  <a:lnTo>
                    <a:pt x="41" y="59"/>
                  </a:lnTo>
                  <a:lnTo>
                    <a:pt x="41" y="61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6" name="Freeform 183"/>
            <p:cNvSpPr>
              <a:spLocks/>
            </p:cNvSpPr>
            <p:nvPr/>
          </p:nvSpPr>
          <p:spPr bwMode="auto">
            <a:xfrm>
              <a:off x="2467" y="1152"/>
              <a:ext cx="165" cy="80"/>
            </a:xfrm>
            <a:custGeom>
              <a:avLst/>
              <a:gdLst>
                <a:gd name="T0" fmla="*/ 0 w 130"/>
                <a:gd name="T1" fmla="*/ 23 h 71"/>
                <a:gd name="T2" fmla="*/ 3 w 130"/>
                <a:gd name="T3" fmla="*/ 16 h 71"/>
                <a:gd name="T4" fmla="*/ 8 w 130"/>
                <a:gd name="T5" fmla="*/ 8 h 71"/>
                <a:gd name="T6" fmla="*/ 11 w 130"/>
                <a:gd name="T7" fmla="*/ 7 h 71"/>
                <a:gd name="T8" fmla="*/ 15 w 130"/>
                <a:gd name="T9" fmla="*/ 5 h 71"/>
                <a:gd name="T10" fmla="*/ 25 w 130"/>
                <a:gd name="T11" fmla="*/ 5 h 71"/>
                <a:gd name="T12" fmla="*/ 28 w 130"/>
                <a:gd name="T13" fmla="*/ 5 h 71"/>
                <a:gd name="T14" fmla="*/ 127 w 130"/>
                <a:gd name="T15" fmla="*/ 0 h 71"/>
                <a:gd name="T16" fmla="*/ 136 w 130"/>
                <a:gd name="T17" fmla="*/ 5 h 71"/>
                <a:gd name="T18" fmla="*/ 146 w 130"/>
                <a:gd name="T19" fmla="*/ 8 h 71"/>
                <a:gd name="T20" fmla="*/ 152 w 130"/>
                <a:gd name="T21" fmla="*/ 12 h 71"/>
                <a:gd name="T22" fmla="*/ 157 w 130"/>
                <a:gd name="T23" fmla="*/ 19 h 71"/>
                <a:gd name="T24" fmla="*/ 160 w 130"/>
                <a:gd name="T25" fmla="*/ 27 h 71"/>
                <a:gd name="T26" fmla="*/ 161 w 130"/>
                <a:gd name="T27" fmla="*/ 34 h 71"/>
                <a:gd name="T28" fmla="*/ 164 w 130"/>
                <a:gd name="T29" fmla="*/ 43 h 71"/>
                <a:gd name="T30" fmla="*/ 164 w 130"/>
                <a:gd name="T31" fmla="*/ 50 h 71"/>
                <a:gd name="T32" fmla="*/ 164 w 130"/>
                <a:gd name="T33" fmla="*/ 59 h 71"/>
                <a:gd name="T34" fmla="*/ 164 w 130"/>
                <a:gd name="T35" fmla="*/ 71 h 71"/>
                <a:gd name="T36" fmla="*/ 51 w 130"/>
                <a:gd name="T37" fmla="*/ 79 h 71"/>
                <a:gd name="T38" fmla="*/ 0 w 130"/>
                <a:gd name="T39" fmla="*/ 45 h 71"/>
                <a:gd name="T40" fmla="*/ 0 w 130"/>
                <a:gd name="T41" fmla="*/ 23 h 7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30"/>
                <a:gd name="T64" fmla="*/ 0 h 71"/>
                <a:gd name="T65" fmla="*/ 130 w 130"/>
                <a:gd name="T66" fmla="*/ 71 h 7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30" h="71">
                  <a:moveTo>
                    <a:pt x="0" y="20"/>
                  </a:moveTo>
                  <a:lnTo>
                    <a:pt x="2" y="14"/>
                  </a:lnTo>
                  <a:lnTo>
                    <a:pt x="6" y="7"/>
                  </a:lnTo>
                  <a:lnTo>
                    <a:pt x="9" y="6"/>
                  </a:lnTo>
                  <a:lnTo>
                    <a:pt x="12" y="4"/>
                  </a:lnTo>
                  <a:lnTo>
                    <a:pt x="20" y="4"/>
                  </a:lnTo>
                  <a:lnTo>
                    <a:pt x="22" y="4"/>
                  </a:lnTo>
                  <a:lnTo>
                    <a:pt x="100" y="0"/>
                  </a:lnTo>
                  <a:lnTo>
                    <a:pt x="107" y="4"/>
                  </a:lnTo>
                  <a:lnTo>
                    <a:pt x="115" y="7"/>
                  </a:lnTo>
                  <a:lnTo>
                    <a:pt x="120" y="11"/>
                  </a:lnTo>
                  <a:lnTo>
                    <a:pt x="124" y="17"/>
                  </a:lnTo>
                  <a:lnTo>
                    <a:pt x="126" y="24"/>
                  </a:lnTo>
                  <a:lnTo>
                    <a:pt x="127" y="30"/>
                  </a:lnTo>
                  <a:lnTo>
                    <a:pt x="129" y="38"/>
                  </a:lnTo>
                  <a:lnTo>
                    <a:pt x="129" y="44"/>
                  </a:lnTo>
                  <a:lnTo>
                    <a:pt x="129" y="52"/>
                  </a:lnTo>
                  <a:lnTo>
                    <a:pt x="129" y="63"/>
                  </a:lnTo>
                  <a:lnTo>
                    <a:pt x="40" y="70"/>
                  </a:lnTo>
                  <a:lnTo>
                    <a:pt x="0" y="40"/>
                  </a:lnTo>
                  <a:lnTo>
                    <a:pt x="0" y="20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7" name="Freeform 184"/>
            <p:cNvSpPr>
              <a:spLocks/>
            </p:cNvSpPr>
            <p:nvPr/>
          </p:nvSpPr>
          <p:spPr bwMode="auto">
            <a:xfrm>
              <a:off x="2467" y="1152"/>
              <a:ext cx="165" cy="80"/>
            </a:xfrm>
            <a:custGeom>
              <a:avLst/>
              <a:gdLst>
                <a:gd name="T0" fmla="*/ 0 w 130"/>
                <a:gd name="T1" fmla="*/ 23 h 71"/>
                <a:gd name="T2" fmla="*/ 3 w 130"/>
                <a:gd name="T3" fmla="*/ 16 h 71"/>
                <a:gd name="T4" fmla="*/ 8 w 130"/>
                <a:gd name="T5" fmla="*/ 8 h 71"/>
                <a:gd name="T6" fmla="*/ 11 w 130"/>
                <a:gd name="T7" fmla="*/ 7 h 71"/>
                <a:gd name="T8" fmla="*/ 15 w 130"/>
                <a:gd name="T9" fmla="*/ 5 h 71"/>
                <a:gd name="T10" fmla="*/ 25 w 130"/>
                <a:gd name="T11" fmla="*/ 5 h 71"/>
                <a:gd name="T12" fmla="*/ 28 w 130"/>
                <a:gd name="T13" fmla="*/ 5 h 71"/>
                <a:gd name="T14" fmla="*/ 127 w 130"/>
                <a:gd name="T15" fmla="*/ 0 h 71"/>
                <a:gd name="T16" fmla="*/ 136 w 130"/>
                <a:gd name="T17" fmla="*/ 5 h 71"/>
                <a:gd name="T18" fmla="*/ 146 w 130"/>
                <a:gd name="T19" fmla="*/ 8 h 71"/>
                <a:gd name="T20" fmla="*/ 152 w 130"/>
                <a:gd name="T21" fmla="*/ 12 h 71"/>
                <a:gd name="T22" fmla="*/ 157 w 130"/>
                <a:gd name="T23" fmla="*/ 19 h 71"/>
                <a:gd name="T24" fmla="*/ 160 w 130"/>
                <a:gd name="T25" fmla="*/ 27 h 71"/>
                <a:gd name="T26" fmla="*/ 161 w 130"/>
                <a:gd name="T27" fmla="*/ 34 h 71"/>
                <a:gd name="T28" fmla="*/ 164 w 130"/>
                <a:gd name="T29" fmla="*/ 43 h 71"/>
                <a:gd name="T30" fmla="*/ 164 w 130"/>
                <a:gd name="T31" fmla="*/ 50 h 71"/>
                <a:gd name="T32" fmla="*/ 164 w 130"/>
                <a:gd name="T33" fmla="*/ 59 h 71"/>
                <a:gd name="T34" fmla="*/ 164 w 130"/>
                <a:gd name="T35" fmla="*/ 71 h 71"/>
                <a:gd name="T36" fmla="*/ 51 w 130"/>
                <a:gd name="T37" fmla="*/ 79 h 71"/>
                <a:gd name="T38" fmla="*/ 0 w 130"/>
                <a:gd name="T39" fmla="*/ 45 h 71"/>
                <a:gd name="T40" fmla="*/ 0 w 130"/>
                <a:gd name="T41" fmla="*/ 23 h 7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30"/>
                <a:gd name="T64" fmla="*/ 0 h 71"/>
                <a:gd name="T65" fmla="*/ 130 w 130"/>
                <a:gd name="T66" fmla="*/ 71 h 7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30" h="71">
                  <a:moveTo>
                    <a:pt x="0" y="20"/>
                  </a:moveTo>
                  <a:lnTo>
                    <a:pt x="2" y="14"/>
                  </a:lnTo>
                  <a:lnTo>
                    <a:pt x="6" y="7"/>
                  </a:lnTo>
                  <a:lnTo>
                    <a:pt x="9" y="6"/>
                  </a:lnTo>
                  <a:lnTo>
                    <a:pt x="12" y="4"/>
                  </a:lnTo>
                  <a:lnTo>
                    <a:pt x="20" y="4"/>
                  </a:lnTo>
                  <a:lnTo>
                    <a:pt x="22" y="4"/>
                  </a:lnTo>
                  <a:lnTo>
                    <a:pt x="100" y="0"/>
                  </a:lnTo>
                  <a:lnTo>
                    <a:pt x="107" y="4"/>
                  </a:lnTo>
                  <a:lnTo>
                    <a:pt x="115" y="7"/>
                  </a:lnTo>
                  <a:lnTo>
                    <a:pt x="120" y="11"/>
                  </a:lnTo>
                  <a:lnTo>
                    <a:pt x="124" y="17"/>
                  </a:lnTo>
                  <a:lnTo>
                    <a:pt x="126" y="24"/>
                  </a:lnTo>
                  <a:lnTo>
                    <a:pt x="127" y="30"/>
                  </a:lnTo>
                  <a:lnTo>
                    <a:pt x="129" y="38"/>
                  </a:lnTo>
                  <a:lnTo>
                    <a:pt x="129" y="44"/>
                  </a:lnTo>
                  <a:lnTo>
                    <a:pt x="129" y="52"/>
                  </a:lnTo>
                  <a:lnTo>
                    <a:pt x="129" y="63"/>
                  </a:lnTo>
                  <a:lnTo>
                    <a:pt x="40" y="70"/>
                  </a:lnTo>
                  <a:lnTo>
                    <a:pt x="0" y="40"/>
                  </a:lnTo>
                  <a:lnTo>
                    <a:pt x="0" y="2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8" name="Freeform 185"/>
            <p:cNvSpPr>
              <a:spLocks/>
            </p:cNvSpPr>
            <p:nvPr/>
          </p:nvSpPr>
          <p:spPr bwMode="auto">
            <a:xfrm>
              <a:off x="2493" y="1156"/>
              <a:ext cx="26" cy="75"/>
            </a:xfrm>
            <a:custGeom>
              <a:avLst/>
              <a:gdLst>
                <a:gd name="T0" fmla="*/ 0 w 21"/>
                <a:gd name="T1" fmla="*/ 0 h 66"/>
                <a:gd name="T2" fmla="*/ 2 w 21"/>
                <a:gd name="T3" fmla="*/ 0 h 66"/>
                <a:gd name="T4" fmla="*/ 4 w 21"/>
                <a:gd name="T5" fmla="*/ 2 h 66"/>
                <a:gd name="T6" fmla="*/ 7 w 21"/>
                <a:gd name="T7" fmla="*/ 3 h 66"/>
                <a:gd name="T8" fmla="*/ 7 w 21"/>
                <a:gd name="T9" fmla="*/ 6 h 66"/>
                <a:gd name="T10" fmla="*/ 10 w 21"/>
                <a:gd name="T11" fmla="*/ 8 h 66"/>
                <a:gd name="T12" fmla="*/ 11 w 21"/>
                <a:gd name="T13" fmla="*/ 9 h 66"/>
                <a:gd name="T14" fmla="*/ 14 w 21"/>
                <a:gd name="T15" fmla="*/ 11 h 66"/>
                <a:gd name="T16" fmla="*/ 15 w 21"/>
                <a:gd name="T17" fmla="*/ 12 h 66"/>
                <a:gd name="T18" fmla="*/ 15 w 21"/>
                <a:gd name="T19" fmla="*/ 16 h 66"/>
                <a:gd name="T20" fmla="*/ 17 w 21"/>
                <a:gd name="T21" fmla="*/ 18 h 66"/>
                <a:gd name="T22" fmla="*/ 19 w 21"/>
                <a:gd name="T23" fmla="*/ 19 h 66"/>
                <a:gd name="T24" fmla="*/ 19 w 21"/>
                <a:gd name="T25" fmla="*/ 23 h 66"/>
                <a:gd name="T26" fmla="*/ 21 w 21"/>
                <a:gd name="T27" fmla="*/ 25 h 66"/>
                <a:gd name="T28" fmla="*/ 21 w 21"/>
                <a:gd name="T29" fmla="*/ 28 h 66"/>
                <a:gd name="T30" fmla="*/ 22 w 21"/>
                <a:gd name="T31" fmla="*/ 30 h 66"/>
                <a:gd name="T32" fmla="*/ 22 w 21"/>
                <a:gd name="T33" fmla="*/ 33 h 66"/>
                <a:gd name="T34" fmla="*/ 22 w 21"/>
                <a:gd name="T35" fmla="*/ 35 h 66"/>
                <a:gd name="T36" fmla="*/ 25 w 21"/>
                <a:gd name="T37" fmla="*/ 39 h 66"/>
                <a:gd name="T38" fmla="*/ 25 w 21"/>
                <a:gd name="T39" fmla="*/ 41 h 66"/>
                <a:gd name="T40" fmla="*/ 25 w 21"/>
                <a:gd name="T41" fmla="*/ 44 h 66"/>
                <a:gd name="T42" fmla="*/ 25 w 21"/>
                <a:gd name="T43" fmla="*/ 48 h 66"/>
                <a:gd name="T44" fmla="*/ 25 w 21"/>
                <a:gd name="T45" fmla="*/ 49 h 66"/>
                <a:gd name="T46" fmla="*/ 25 w 21"/>
                <a:gd name="T47" fmla="*/ 52 h 66"/>
                <a:gd name="T48" fmla="*/ 25 w 21"/>
                <a:gd name="T49" fmla="*/ 55 h 66"/>
                <a:gd name="T50" fmla="*/ 25 w 21"/>
                <a:gd name="T51" fmla="*/ 58 h 66"/>
                <a:gd name="T52" fmla="*/ 25 w 21"/>
                <a:gd name="T53" fmla="*/ 59 h 66"/>
                <a:gd name="T54" fmla="*/ 25 w 21"/>
                <a:gd name="T55" fmla="*/ 62 h 66"/>
                <a:gd name="T56" fmla="*/ 25 w 21"/>
                <a:gd name="T57" fmla="*/ 65 h 66"/>
                <a:gd name="T58" fmla="*/ 25 w 21"/>
                <a:gd name="T59" fmla="*/ 67 h 66"/>
                <a:gd name="T60" fmla="*/ 25 w 21"/>
                <a:gd name="T61" fmla="*/ 70 h 66"/>
                <a:gd name="T62" fmla="*/ 25 w 21"/>
                <a:gd name="T63" fmla="*/ 72 h 66"/>
                <a:gd name="T64" fmla="*/ 25 w 21"/>
                <a:gd name="T65" fmla="*/ 74 h 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1"/>
                <a:gd name="T100" fmla="*/ 0 h 66"/>
                <a:gd name="T101" fmla="*/ 21 w 21"/>
                <a:gd name="T102" fmla="*/ 66 h 6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1" h="66">
                  <a:moveTo>
                    <a:pt x="0" y="0"/>
                  </a:moveTo>
                  <a:lnTo>
                    <a:pt x="2" y="0"/>
                  </a:lnTo>
                  <a:lnTo>
                    <a:pt x="3" y="2"/>
                  </a:lnTo>
                  <a:lnTo>
                    <a:pt x="6" y="3"/>
                  </a:lnTo>
                  <a:lnTo>
                    <a:pt x="6" y="5"/>
                  </a:lnTo>
                  <a:lnTo>
                    <a:pt x="8" y="7"/>
                  </a:lnTo>
                  <a:lnTo>
                    <a:pt x="9" y="8"/>
                  </a:lnTo>
                  <a:lnTo>
                    <a:pt x="11" y="10"/>
                  </a:lnTo>
                  <a:lnTo>
                    <a:pt x="12" y="11"/>
                  </a:lnTo>
                  <a:lnTo>
                    <a:pt x="12" y="14"/>
                  </a:lnTo>
                  <a:lnTo>
                    <a:pt x="14" y="16"/>
                  </a:lnTo>
                  <a:lnTo>
                    <a:pt x="15" y="17"/>
                  </a:lnTo>
                  <a:lnTo>
                    <a:pt x="15" y="20"/>
                  </a:lnTo>
                  <a:lnTo>
                    <a:pt x="17" y="22"/>
                  </a:lnTo>
                  <a:lnTo>
                    <a:pt x="17" y="25"/>
                  </a:lnTo>
                  <a:lnTo>
                    <a:pt x="18" y="26"/>
                  </a:lnTo>
                  <a:lnTo>
                    <a:pt x="18" y="29"/>
                  </a:lnTo>
                  <a:lnTo>
                    <a:pt x="18" y="31"/>
                  </a:lnTo>
                  <a:lnTo>
                    <a:pt x="20" y="34"/>
                  </a:lnTo>
                  <a:lnTo>
                    <a:pt x="20" y="36"/>
                  </a:lnTo>
                  <a:lnTo>
                    <a:pt x="20" y="39"/>
                  </a:lnTo>
                  <a:lnTo>
                    <a:pt x="20" y="42"/>
                  </a:lnTo>
                  <a:lnTo>
                    <a:pt x="20" y="43"/>
                  </a:lnTo>
                  <a:lnTo>
                    <a:pt x="20" y="46"/>
                  </a:lnTo>
                  <a:lnTo>
                    <a:pt x="20" y="48"/>
                  </a:lnTo>
                  <a:lnTo>
                    <a:pt x="20" y="51"/>
                  </a:lnTo>
                  <a:lnTo>
                    <a:pt x="20" y="52"/>
                  </a:lnTo>
                  <a:lnTo>
                    <a:pt x="20" y="55"/>
                  </a:lnTo>
                  <a:lnTo>
                    <a:pt x="20" y="57"/>
                  </a:lnTo>
                  <a:lnTo>
                    <a:pt x="20" y="59"/>
                  </a:lnTo>
                  <a:lnTo>
                    <a:pt x="20" y="62"/>
                  </a:lnTo>
                  <a:lnTo>
                    <a:pt x="20" y="63"/>
                  </a:lnTo>
                  <a:lnTo>
                    <a:pt x="20" y="65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9" name="Freeform 186"/>
            <p:cNvSpPr>
              <a:spLocks/>
            </p:cNvSpPr>
            <p:nvPr/>
          </p:nvSpPr>
          <p:spPr bwMode="auto">
            <a:xfrm>
              <a:off x="2220" y="1053"/>
              <a:ext cx="185" cy="422"/>
            </a:xfrm>
            <a:custGeom>
              <a:avLst/>
              <a:gdLst>
                <a:gd name="T0" fmla="*/ 28 w 147"/>
                <a:gd name="T1" fmla="*/ 8 h 374"/>
                <a:gd name="T2" fmla="*/ 15 w 147"/>
                <a:gd name="T3" fmla="*/ 15 h 374"/>
                <a:gd name="T4" fmla="*/ 8 w 147"/>
                <a:gd name="T5" fmla="*/ 21 h 374"/>
                <a:gd name="T6" fmla="*/ 4 w 147"/>
                <a:gd name="T7" fmla="*/ 29 h 374"/>
                <a:gd name="T8" fmla="*/ 3 w 147"/>
                <a:gd name="T9" fmla="*/ 34 h 374"/>
                <a:gd name="T10" fmla="*/ 0 w 147"/>
                <a:gd name="T11" fmla="*/ 43 h 374"/>
                <a:gd name="T12" fmla="*/ 0 w 147"/>
                <a:gd name="T13" fmla="*/ 53 h 374"/>
                <a:gd name="T14" fmla="*/ 58 w 147"/>
                <a:gd name="T15" fmla="*/ 310 h 374"/>
                <a:gd name="T16" fmla="*/ 76 w 147"/>
                <a:gd name="T17" fmla="*/ 310 h 374"/>
                <a:gd name="T18" fmla="*/ 102 w 147"/>
                <a:gd name="T19" fmla="*/ 421 h 374"/>
                <a:gd name="T20" fmla="*/ 151 w 147"/>
                <a:gd name="T21" fmla="*/ 415 h 374"/>
                <a:gd name="T22" fmla="*/ 126 w 147"/>
                <a:gd name="T23" fmla="*/ 307 h 374"/>
                <a:gd name="T24" fmla="*/ 184 w 147"/>
                <a:gd name="T25" fmla="*/ 307 h 374"/>
                <a:gd name="T26" fmla="*/ 184 w 147"/>
                <a:gd name="T27" fmla="*/ 301 h 374"/>
                <a:gd name="T28" fmla="*/ 184 w 147"/>
                <a:gd name="T29" fmla="*/ 294 h 374"/>
                <a:gd name="T30" fmla="*/ 180 w 147"/>
                <a:gd name="T31" fmla="*/ 281 h 374"/>
                <a:gd name="T32" fmla="*/ 177 w 147"/>
                <a:gd name="T33" fmla="*/ 269 h 374"/>
                <a:gd name="T34" fmla="*/ 175 w 147"/>
                <a:gd name="T35" fmla="*/ 265 h 374"/>
                <a:gd name="T36" fmla="*/ 175 w 147"/>
                <a:gd name="T37" fmla="*/ 262 h 374"/>
                <a:gd name="T38" fmla="*/ 104 w 147"/>
                <a:gd name="T39" fmla="*/ 20 h 374"/>
                <a:gd name="T40" fmla="*/ 101 w 147"/>
                <a:gd name="T41" fmla="*/ 17 h 374"/>
                <a:gd name="T42" fmla="*/ 91 w 147"/>
                <a:gd name="T43" fmla="*/ 10 h 374"/>
                <a:gd name="T44" fmla="*/ 84 w 147"/>
                <a:gd name="T45" fmla="*/ 7 h 374"/>
                <a:gd name="T46" fmla="*/ 76 w 147"/>
                <a:gd name="T47" fmla="*/ 1 h 374"/>
                <a:gd name="T48" fmla="*/ 64 w 147"/>
                <a:gd name="T49" fmla="*/ 0 h 374"/>
                <a:gd name="T50" fmla="*/ 52 w 147"/>
                <a:gd name="T51" fmla="*/ 0 h 374"/>
                <a:gd name="T52" fmla="*/ 40 w 147"/>
                <a:gd name="T53" fmla="*/ 1 h 374"/>
                <a:gd name="T54" fmla="*/ 28 w 147"/>
                <a:gd name="T55" fmla="*/ 8 h 37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47"/>
                <a:gd name="T85" fmla="*/ 0 h 374"/>
                <a:gd name="T86" fmla="*/ 147 w 147"/>
                <a:gd name="T87" fmla="*/ 374 h 37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47" h="374">
                  <a:moveTo>
                    <a:pt x="22" y="7"/>
                  </a:moveTo>
                  <a:lnTo>
                    <a:pt x="12" y="13"/>
                  </a:lnTo>
                  <a:lnTo>
                    <a:pt x="6" y="19"/>
                  </a:lnTo>
                  <a:lnTo>
                    <a:pt x="3" y="26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46" y="275"/>
                  </a:lnTo>
                  <a:lnTo>
                    <a:pt x="60" y="275"/>
                  </a:lnTo>
                  <a:lnTo>
                    <a:pt x="81" y="373"/>
                  </a:lnTo>
                  <a:lnTo>
                    <a:pt x="120" y="368"/>
                  </a:lnTo>
                  <a:lnTo>
                    <a:pt x="100" y="272"/>
                  </a:lnTo>
                  <a:lnTo>
                    <a:pt x="146" y="272"/>
                  </a:lnTo>
                  <a:lnTo>
                    <a:pt x="146" y="267"/>
                  </a:lnTo>
                  <a:lnTo>
                    <a:pt x="146" y="261"/>
                  </a:lnTo>
                  <a:lnTo>
                    <a:pt x="143" y="249"/>
                  </a:lnTo>
                  <a:lnTo>
                    <a:pt x="141" y="238"/>
                  </a:lnTo>
                  <a:lnTo>
                    <a:pt x="139" y="235"/>
                  </a:lnTo>
                  <a:lnTo>
                    <a:pt x="139" y="232"/>
                  </a:lnTo>
                  <a:lnTo>
                    <a:pt x="83" y="18"/>
                  </a:lnTo>
                  <a:lnTo>
                    <a:pt x="80" y="15"/>
                  </a:lnTo>
                  <a:lnTo>
                    <a:pt x="72" y="9"/>
                  </a:lnTo>
                  <a:lnTo>
                    <a:pt x="67" y="6"/>
                  </a:lnTo>
                  <a:lnTo>
                    <a:pt x="60" y="1"/>
                  </a:lnTo>
                  <a:lnTo>
                    <a:pt x="51" y="0"/>
                  </a:lnTo>
                  <a:lnTo>
                    <a:pt x="41" y="0"/>
                  </a:lnTo>
                  <a:lnTo>
                    <a:pt x="32" y="1"/>
                  </a:lnTo>
                  <a:lnTo>
                    <a:pt x="22" y="7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70" name="Freeform 187"/>
            <p:cNvSpPr>
              <a:spLocks/>
            </p:cNvSpPr>
            <p:nvPr/>
          </p:nvSpPr>
          <p:spPr bwMode="auto">
            <a:xfrm>
              <a:off x="2220" y="1053"/>
              <a:ext cx="185" cy="422"/>
            </a:xfrm>
            <a:custGeom>
              <a:avLst/>
              <a:gdLst>
                <a:gd name="T0" fmla="*/ 28 w 147"/>
                <a:gd name="T1" fmla="*/ 8 h 374"/>
                <a:gd name="T2" fmla="*/ 15 w 147"/>
                <a:gd name="T3" fmla="*/ 15 h 374"/>
                <a:gd name="T4" fmla="*/ 8 w 147"/>
                <a:gd name="T5" fmla="*/ 21 h 374"/>
                <a:gd name="T6" fmla="*/ 4 w 147"/>
                <a:gd name="T7" fmla="*/ 29 h 374"/>
                <a:gd name="T8" fmla="*/ 3 w 147"/>
                <a:gd name="T9" fmla="*/ 34 h 374"/>
                <a:gd name="T10" fmla="*/ 0 w 147"/>
                <a:gd name="T11" fmla="*/ 43 h 374"/>
                <a:gd name="T12" fmla="*/ 0 w 147"/>
                <a:gd name="T13" fmla="*/ 53 h 374"/>
                <a:gd name="T14" fmla="*/ 58 w 147"/>
                <a:gd name="T15" fmla="*/ 310 h 374"/>
                <a:gd name="T16" fmla="*/ 76 w 147"/>
                <a:gd name="T17" fmla="*/ 310 h 374"/>
                <a:gd name="T18" fmla="*/ 102 w 147"/>
                <a:gd name="T19" fmla="*/ 421 h 374"/>
                <a:gd name="T20" fmla="*/ 151 w 147"/>
                <a:gd name="T21" fmla="*/ 415 h 374"/>
                <a:gd name="T22" fmla="*/ 126 w 147"/>
                <a:gd name="T23" fmla="*/ 307 h 374"/>
                <a:gd name="T24" fmla="*/ 184 w 147"/>
                <a:gd name="T25" fmla="*/ 307 h 374"/>
                <a:gd name="T26" fmla="*/ 184 w 147"/>
                <a:gd name="T27" fmla="*/ 301 h 374"/>
                <a:gd name="T28" fmla="*/ 184 w 147"/>
                <a:gd name="T29" fmla="*/ 294 h 374"/>
                <a:gd name="T30" fmla="*/ 180 w 147"/>
                <a:gd name="T31" fmla="*/ 281 h 374"/>
                <a:gd name="T32" fmla="*/ 177 w 147"/>
                <a:gd name="T33" fmla="*/ 269 h 374"/>
                <a:gd name="T34" fmla="*/ 175 w 147"/>
                <a:gd name="T35" fmla="*/ 265 h 374"/>
                <a:gd name="T36" fmla="*/ 175 w 147"/>
                <a:gd name="T37" fmla="*/ 262 h 374"/>
                <a:gd name="T38" fmla="*/ 104 w 147"/>
                <a:gd name="T39" fmla="*/ 20 h 374"/>
                <a:gd name="T40" fmla="*/ 101 w 147"/>
                <a:gd name="T41" fmla="*/ 17 h 374"/>
                <a:gd name="T42" fmla="*/ 91 w 147"/>
                <a:gd name="T43" fmla="*/ 10 h 374"/>
                <a:gd name="T44" fmla="*/ 84 w 147"/>
                <a:gd name="T45" fmla="*/ 7 h 374"/>
                <a:gd name="T46" fmla="*/ 76 w 147"/>
                <a:gd name="T47" fmla="*/ 1 h 374"/>
                <a:gd name="T48" fmla="*/ 64 w 147"/>
                <a:gd name="T49" fmla="*/ 0 h 374"/>
                <a:gd name="T50" fmla="*/ 52 w 147"/>
                <a:gd name="T51" fmla="*/ 0 h 374"/>
                <a:gd name="T52" fmla="*/ 40 w 147"/>
                <a:gd name="T53" fmla="*/ 1 h 374"/>
                <a:gd name="T54" fmla="*/ 28 w 147"/>
                <a:gd name="T55" fmla="*/ 8 h 37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47"/>
                <a:gd name="T85" fmla="*/ 0 h 374"/>
                <a:gd name="T86" fmla="*/ 147 w 147"/>
                <a:gd name="T87" fmla="*/ 374 h 37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47" h="374">
                  <a:moveTo>
                    <a:pt x="22" y="7"/>
                  </a:moveTo>
                  <a:lnTo>
                    <a:pt x="12" y="13"/>
                  </a:lnTo>
                  <a:lnTo>
                    <a:pt x="6" y="19"/>
                  </a:lnTo>
                  <a:lnTo>
                    <a:pt x="3" y="26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0" y="47"/>
                  </a:lnTo>
                  <a:lnTo>
                    <a:pt x="46" y="275"/>
                  </a:lnTo>
                  <a:lnTo>
                    <a:pt x="60" y="275"/>
                  </a:lnTo>
                  <a:lnTo>
                    <a:pt x="81" y="373"/>
                  </a:lnTo>
                  <a:lnTo>
                    <a:pt x="120" y="368"/>
                  </a:lnTo>
                  <a:lnTo>
                    <a:pt x="100" y="272"/>
                  </a:lnTo>
                  <a:lnTo>
                    <a:pt x="146" y="272"/>
                  </a:lnTo>
                  <a:lnTo>
                    <a:pt x="146" y="267"/>
                  </a:lnTo>
                  <a:lnTo>
                    <a:pt x="146" y="261"/>
                  </a:lnTo>
                  <a:lnTo>
                    <a:pt x="143" y="249"/>
                  </a:lnTo>
                  <a:lnTo>
                    <a:pt x="141" y="238"/>
                  </a:lnTo>
                  <a:lnTo>
                    <a:pt x="139" y="235"/>
                  </a:lnTo>
                  <a:lnTo>
                    <a:pt x="139" y="232"/>
                  </a:lnTo>
                  <a:lnTo>
                    <a:pt x="83" y="18"/>
                  </a:lnTo>
                  <a:lnTo>
                    <a:pt x="80" y="15"/>
                  </a:lnTo>
                  <a:lnTo>
                    <a:pt x="72" y="9"/>
                  </a:lnTo>
                  <a:lnTo>
                    <a:pt x="67" y="6"/>
                  </a:lnTo>
                  <a:lnTo>
                    <a:pt x="60" y="1"/>
                  </a:lnTo>
                  <a:lnTo>
                    <a:pt x="51" y="0"/>
                  </a:lnTo>
                  <a:lnTo>
                    <a:pt x="41" y="0"/>
                  </a:lnTo>
                  <a:lnTo>
                    <a:pt x="32" y="1"/>
                  </a:lnTo>
                  <a:lnTo>
                    <a:pt x="22" y="7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71" name="Freeform 188"/>
            <p:cNvSpPr>
              <a:spLocks/>
            </p:cNvSpPr>
            <p:nvPr/>
          </p:nvSpPr>
          <p:spPr bwMode="auto">
            <a:xfrm>
              <a:off x="2223" y="1106"/>
              <a:ext cx="24" cy="95"/>
            </a:xfrm>
            <a:custGeom>
              <a:avLst/>
              <a:gdLst>
                <a:gd name="T0" fmla="*/ 23 w 19"/>
                <a:gd name="T1" fmla="*/ 94 h 84"/>
                <a:gd name="T2" fmla="*/ 20 w 19"/>
                <a:gd name="T3" fmla="*/ 90 h 84"/>
                <a:gd name="T4" fmla="*/ 20 w 19"/>
                <a:gd name="T5" fmla="*/ 88 h 84"/>
                <a:gd name="T6" fmla="*/ 20 w 19"/>
                <a:gd name="T7" fmla="*/ 85 h 84"/>
                <a:gd name="T8" fmla="*/ 19 w 19"/>
                <a:gd name="T9" fmla="*/ 83 h 84"/>
                <a:gd name="T10" fmla="*/ 19 w 19"/>
                <a:gd name="T11" fmla="*/ 79 h 84"/>
                <a:gd name="T12" fmla="*/ 16 w 19"/>
                <a:gd name="T13" fmla="*/ 76 h 84"/>
                <a:gd name="T14" fmla="*/ 16 w 19"/>
                <a:gd name="T15" fmla="*/ 72 h 84"/>
                <a:gd name="T16" fmla="*/ 15 w 19"/>
                <a:gd name="T17" fmla="*/ 69 h 84"/>
                <a:gd name="T18" fmla="*/ 15 w 19"/>
                <a:gd name="T19" fmla="*/ 66 h 84"/>
                <a:gd name="T20" fmla="*/ 13 w 19"/>
                <a:gd name="T21" fmla="*/ 62 h 84"/>
                <a:gd name="T22" fmla="*/ 13 w 19"/>
                <a:gd name="T23" fmla="*/ 59 h 84"/>
                <a:gd name="T24" fmla="*/ 11 w 19"/>
                <a:gd name="T25" fmla="*/ 53 h 84"/>
                <a:gd name="T26" fmla="*/ 11 w 19"/>
                <a:gd name="T27" fmla="*/ 50 h 84"/>
                <a:gd name="T28" fmla="*/ 9 w 19"/>
                <a:gd name="T29" fmla="*/ 46 h 84"/>
                <a:gd name="T30" fmla="*/ 9 w 19"/>
                <a:gd name="T31" fmla="*/ 43 h 84"/>
                <a:gd name="T32" fmla="*/ 8 w 19"/>
                <a:gd name="T33" fmla="*/ 38 h 84"/>
                <a:gd name="T34" fmla="*/ 8 w 19"/>
                <a:gd name="T35" fmla="*/ 35 h 84"/>
                <a:gd name="T36" fmla="*/ 5 w 19"/>
                <a:gd name="T37" fmla="*/ 32 h 84"/>
                <a:gd name="T38" fmla="*/ 5 w 19"/>
                <a:gd name="T39" fmla="*/ 28 h 84"/>
                <a:gd name="T40" fmla="*/ 5 w 19"/>
                <a:gd name="T41" fmla="*/ 24 h 84"/>
                <a:gd name="T42" fmla="*/ 4 w 19"/>
                <a:gd name="T43" fmla="*/ 20 h 84"/>
                <a:gd name="T44" fmla="*/ 4 w 19"/>
                <a:gd name="T45" fmla="*/ 17 h 84"/>
                <a:gd name="T46" fmla="*/ 1 w 19"/>
                <a:gd name="T47" fmla="*/ 14 h 84"/>
                <a:gd name="T48" fmla="*/ 1 w 19"/>
                <a:gd name="T49" fmla="*/ 12 h 84"/>
                <a:gd name="T50" fmla="*/ 1 w 19"/>
                <a:gd name="T51" fmla="*/ 9 h 84"/>
                <a:gd name="T52" fmla="*/ 0 w 19"/>
                <a:gd name="T53" fmla="*/ 7 h 84"/>
                <a:gd name="T54" fmla="*/ 0 w 19"/>
                <a:gd name="T55" fmla="*/ 6 h 84"/>
                <a:gd name="T56" fmla="*/ 0 w 19"/>
                <a:gd name="T57" fmla="*/ 3 h 84"/>
                <a:gd name="T58" fmla="*/ 0 w 19"/>
                <a:gd name="T59" fmla="*/ 2 h 84"/>
                <a:gd name="T60" fmla="*/ 0 w 19"/>
                <a:gd name="T61" fmla="*/ 0 h 8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9"/>
                <a:gd name="T94" fmla="*/ 0 h 84"/>
                <a:gd name="T95" fmla="*/ 19 w 19"/>
                <a:gd name="T96" fmla="*/ 84 h 8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9" h="84">
                  <a:moveTo>
                    <a:pt x="18" y="83"/>
                  </a:moveTo>
                  <a:lnTo>
                    <a:pt x="16" y="80"/>
                  </a:lnTo>
                  <a:lnTo>
                    <a:pt x="16" y="78"/>
                  </a:lnTo>
                  <a:lnTo>
                    <a:pt x="16" y="75"/>
                  </a:lnTo>
                  <a:lnTo>
                    <a:pt x="15" y="73"/>
                  </a:lnTo>
                  <a:lnTo>
                    <a:pt x="15" y="70"/>
                  </a:lnTo>
                  <a:lnTo>
                    <a:pt x="13" y="67"/>
                  </a:lnTo>
                  <a:lnTo>
                    <a:pt x="13" y="64"/>
                  </a:lnTo>
                  <a:lnTo>
                    <a:pt x="12" y="61"/>
                  </a:lnTo>
                  <a:lnTo>
                    <a:pt x="12" y="58"/>
                  </a:lnTo>
                  <a:lnTo>
                    <a:pt x="10" y="55"/>
                  </a:lnTo>
                  <a:lnTo>
                    <a:pt x="10" y="52"/>
                  </a:lnTo>
                  <a:lnTo>
                    <a:pt x="9" y="47"/>
                  </a:lnTo>
                  <a:lnTo>
                    <a:pt x="9" y="44"/>
                  </a:lnTo>
                  <a:lnTo>
                    <a:pt x="7" y="41"/>
                  </a:lnTo>
                  <a:lnTo>
                    <a:pt x="7" y="38"/>
                  </a:lnTo>
                  <a:lnTo>
                    <a:pt x="6" y="34"/>
                  </a:lnTo>
                  <a:lnTo>
                    <a:pt x="6" y="31"/>
                  </a:lnTo>
                  <a:lnTo>
                    <a:pt x="4" y="28"/>
                  </a:lnTo>
                  <a:lnTo>
                    <a:pt x="4" y="25"/>
                  </a:lnTo>
                  <a:lnTo>
                    <a:pt x="4" y="21"/>
                  </a:lnTo>
                  <a:lnTo>
                    <a:pt x="3" y="18"/>
                  </a:lnTo>
                  <a:lnTo>
                    <a:pt x="3" y="15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1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72" name="Freeform 189"/>
            <p:cNvSpPr>
              <a:spLocks/>
            </p:cNvSpPr>
            <p:nvPr/>
          </p:nvSpPr>
          <p:spPr bwMode="auto">
            <a:xfrm>
              <a:off x="2223" y="1059"/>
              <a:ext cx="28" cy="48"/>
            </a:xfrm>
            <a:custGeom>
              <a:avLst/>
              <a:gdLst>
                <a:gd name="T0" fmla="*/ 0 w 22"/>
                <a:gd name="T1" fmla="*/ 47 h 42"/>
                <a:gd name="T2" fmla="*/ 0 w 22"/>
                <a:gd name="T3" fmla="*/ 45 h 42"/>
                <a:gd name="T4" fmla="*/ 0 w 22"/>
                <a:gd name="T5" fmla="*/ 43 h 42"/>
                <a:gd name="T6" fmla="*/ 0 w 22"/>
                <a:gd name="T7" fmla="*/ 41 h 42"/>
                <a:gd name="T8" fmla="*/ 0 w 22"/>
                <a:gd name="T9" fmla="*/ 40 h 42"/>
                <a:gd name="T10" fmla="*/ 0 w 22"/>
                <a:gd name="T11" fmla="*/ 38 h 42"/>
                <a:gd name="T12" fmla="*/ 0 w 22"/>
                <a:gd name="T13" fmla="*/ 37 h 42"/>
                <a:gd name="T14" fmla="*/ 0 w 22"/>
                <a:gd name="T15" fmla="*/ 34 h 42"/>
                <a:gd name="T16" fmla="*/ 0 w 22"/>
                <a:gd name="T17" fmla="*/ 33 h 42"/>
                <a:gd name="T18" fmla="*/ 0 w 22"/>
                <a:gd name="T19" fmla="*/ 31 h 42"/>
                <a:gd name="T20" fmla="*/ 1 w 22"/>
                <a:gd name="T21" fmla="*/ 30 h 42"/>
                <a:gd name="T22" fmla="*/ 1 w 22"/>
                <a:gd name="T23" fmla="*/ 27 h 42"/>
                <a:gd name="T24" fmla="*/ 4 w 22"/>
                <a:gd name="T25" fmla="*/ 26 h 42"/>
                <a:gd name="T26" fmla="*/ 4 w 22"/>
                <a:gd name="T27" fmla="*/ 24 h 42"/>
                <a:gd name="T28" fmla="*/ 4 w 22"/>
                <a:gd name="T29" fmla="*/ 23 h 42"/>
                <a:gd name="T30" fmla="*/ 5 w 22"/>
                <a:gd name="T31" fmla="*/ 21 h 42"/>
                <a:gd name="T32" fmla="*/ 5 w 22"/>
                <a:gd name="T33" fmla="*/ 19 h 42"/>
                <a:gd name="T34" fmla="*/ 8 w 22"/>
                <a:gd name="T35" fmla="*/ 17 h 42"/>
                <a:gd name="T36" fmla="*/ 9 w 22"/>
                <a:gd name="T37" fmla="*/ 17 h 42"/>
                <a:gd name="T38" fmla="*/ 9 w 22"/>
                <a:gd name="T39" fmla="*/ 15 h 42"/>
                <a:gd name="T40" fmla="*/ 11 w 22"/>
                <a:gd name="T41" fmla="*/ 14 h 42"/>
                <a:gd name="T42" fmla="*/ 11 w 22"/>
                <a:gd name="T43" fmla="*/ 11 h 42"/>
                <a:gd name="T44" fmla="*/ 13 w 22"/>
                <a:gd name="T45" fmla="*/ 10 h 42"/>
                <a:gd name="T46" fmla="*/ 15 w 22"/>
                <a:gd name="T47" fmla="*/ 8 h 42"/>
                <a:gd name="T48" fmla="*/ 17 w 22"/>
                <a:gd name="T49" fmla="*/ 8 h 42"/>
                <a:gd name="T50" fmla="*/ 17 w 22"/>
                <a:gd name="T51" fmla="*/ 7 h 42"/>
                <a:gd name="T52" fmla="*/ 19 w 22"/>
                <a:gd name="T53" fmla="*/ 5 h 42"/>
                <a:gd name="T54" fmla="*/ 20 w 22"/>
                <a:gd name="T55" fmla="*/ 3 h 42"/>
                <a:gd name="T56" fmla="*/ 23 w 22"/>
                <a:gd name="T57" fmla="*/ 1 h 42"/>
                <a:gd name="T58" fmla="*/ 25 w 22"/>
                <a:gd name="T59" fmla="*/ 1 h 42"/>
                <a:gd name="T60" fmla="*/ 27 w 22"/>
                <a:gd name="T61" fmla="*/ 0 h 4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2"/>
                <a:gd name="T94" fmla="*/ 0 h 42"/>
                <a:gd name="T95" fmla="*/ 22 w 22"/>
                <a:gd name="T96" fmla="*/ 42 h 4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2" h="42">
                  <a:moveTo>
                    <a:pt x="0" y="41"/>
                  </a:moveTo>
                  <a:lnTo>
                    <a:pt x="0" y="39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0" y="27"/>
                  </a:lnTo>
                  <a:lnTo>
                    <a:pt x="1" y="26"/>
                  </a:lnTo>
                  <a:lnTo>
                    <a:pt x="1" y="24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3" y="20"/>
                  </a:lnTo>
                  <a:lnTo>
                    <a:pt x="4" y="18"/>
                  </a:lnTo>
                  <a:lnTo>
                    <a:pt x="4" y="17"/>
                  </a:lnTo>
                  <a:lnTo>
                    <a:pt x="6" y="15"/>
                  </a:lnTo>
                  <a:lnTo>
                    <a:pt x="7" y="15"/>
                  </a:lnTo>
                  <a:lnTo>
                    <a:pt x="7" y="13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10" y="9"/>
                  </a:lnTo>
                  <a:lnTo>
                    <a:pt x="12" y="7"/>
                  </a:lnTo>
                  <a:lnTo>
                    <a:pt x="13" y="7"/>
                  </a:lnTo>
                  <a:lnTo>
                    <a:pt x="13" y="6"/>
                  </a:lnTo>
                  <a:lnTo>
                    <a:pt x="15" y="4"/>
                  </a:lnTo>
                  <a:lnTo>
                    <a:pt x="16" y="3"/>
                  </a:lnTo>
                  <a:lnTo>
                    <a:pt x="18" y="1"/>
                  </a:lnTo>
                  <a:lnTo>
                    <a:pt x="20" y="1"/>
                  </a:lnTo>
                  <a:lnTo>
                    <a:pt x="21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73" name="Freeform 190"/>
            <p:cNvSpPr>
              <a:spLocks/>
            </p:cNvSpPr>
            <p:nvPr/>
          </p:nvSpPr>
          <p:spPr bwMode="auto">
            <a:xfrm>
              <a:off x="2350" y="1149"/>
              <a:ext cx="49" cy="174"/>
            </a:xfrm>
            <a:custGeom>
              <a:avLst/>
              <a:gdLst>
                <a:gd name="T0" fmla="*/ 0 w 39"/>
                <a:gd name="T1" fmla="*/ 0 h 155"/>
                <a:gd name="T2" fmla="*/ 1 w 39"/>
                <a:gd name="T3" fmla="*/ 1 h 155"/>
                <a:gd name="T4" fmla="*/ 1 w 39"/>
                <a:gd name="T5" fmla="*/ 4 h 155"/>
                <a:gd name="T6" fmla="*/ 1 w 39"/>
                <a:gd name="T7" fmla="*/ 8 h 155"/>
                <a:gd name="T8" fmla="*/ 4 w 39"/>
                <a:gd name="T9" fmla="*/ 11 h 155"/>
                <a:gd name="T10" fmla="*/ 5 w 39"/>
                <a:gd name="T11" fmla="*/ 17 h 155"/>
                <a:gd name="T12" fmla="*/ 5 w 39"/>
                <a:gd name="T13" fmla="*/ 22 h 155"/>
                <a:gd name="T14" fmla="*/ 8 w 39"/>
                <a:gd name="T15" fmla="*/ 27 h 155"/>
                <a:gd name="T16" fmla="*/ 9 w 39"/>
                <a:gd name="T17" fmla="*/ 34 h 155"/>
                <a:gd name="T18" fmla="*/ 11 w 39"/>
                <a:gd name="T19" fmla="*/ 40 h 155"/>
                <a:gd name="T20" fmla="*/ 13 w 39"/>
                <a:gd name="T21" fmla="*/ 48 h 155"/>
                <a:gd name="T22" fmla="*/ 15 w 39"/>
                <a:gd name="T23" fmla="*/ 56 h 155"/>
                <a:gd name="T24" fmla="*/ 16 w 39"/>
                <a:gd name="T25" fmla="*/ 63 h 155"/>
                <a:gd name="T26" fmla="*/ 19 w 39"/>
                <a:gd name="T27" fmla="*/ 72 h 155"/>
                <a:gd name="T28" fmla="*/ 23 w 39"/>
                <a:gd name="T29" fmla="*/ 79 h 155"/>
                <a:gd name="T30" fmla="*/ 25 w 39"/>
                <a:gd name="T31" fmla="*/ 88 h 155"/>
                <a:gd name="T32" fmla="*/ 26 w 39"/>
                <a:gd name="T33" fmla="*/ 95 h 155"/>
                <a:gd name="T34" fmla="*/ 29 w 39"/>
                <a:gd name="T35" fmla="*/ 104 h 155"/>
                <a:gd name="T36" fmla="*/ 30 w 39"/>
                <a:gd name="T37" fmla="*/ 111 h 155"/>
                <a:gd name="T38" fmla="*/ 33 w 39"/>
                <a:gd name="T39" fmla="*/ 120 h 155"/>
                <a:gd name="T40" fmla="*/ 34 w 39"/>
                <a:gd name="T41" fmla="*/ 127 h 155"/>
                <a:gd name="T42" fmla="*/ 36 w 39"/>
                <a:gd name="T43" fmla="*/ 134 h 155"/>
                <a:gd name="T44" fmla="*/ 38 w 39"/>
                <a:gd name="T45" fmla="*/ 140 h 155"/>
                <a:gd name="T46" fmla="*/ 40 w 39"/>
                <a:gd name="T47" fmla="*/ 147 h 155"/>
                <a:gd name="T48" fmla="*/ 41 w 39"/>
                <a:gd name="T49" fmla="*/ 153 h 155"/>
                <a:gd name="T50" fmla="*/ 44 w 39"/>
                <a:gd name="T51" fmla="*/ 158 h 155"/>
                <a:gd name="T52" fmla="*/ 45 w 39"/>
                <a:gd name="T53" fmla="*/ 163 h 155"/>
                <a:gd name="T54" fmla="*/ 45 w 39"/>
                <a:gd name="T55" fmla="*/ 166 h 155"/>
                <a:gd name="T56" fmla="*/ 48 w 39"/>
                <a:gd name="T57" fmla="*/ 170 h 155"/>
                <a:gd name="T58" fmla="*/ 48 w 39"/>
                <a:gd name="T59" fmla="*/ 172 h 155"/>
                <a:gd name="T60" fmla="*/ 48 w 39"/>
                <a:gd name="T61" fmla="*/ 173 h 15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9"/>
                <a:gd name="T94" fmla="*/ 0 h 155"/>
                <a:gd name="T95" fmla="*/ 39 w 39"/>
                <a:gd name="T96" fmla="*/ 155 h 15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9" h="155">
                  <a:moveTo>
                    <a:pt x="0" y="0"/>
                  </a:moveTo>
                  <a:lnTo>
                    <a:pt x="1" y="1"/>
                  </a:lnTo>
                  <a:lnTo>
                    <a:pt x="1" y="4"/>
                  </a:lnTo>
                  <a:lnTo>
                    <a:pt x="1" y="7"/>
                  </a:lnTo>
                  <a:lnTo>
                    <a:pt x="3" y="10"/>
                  </a:lnTo>
                  <a:lnTo>
                    <a:pt x="4" y="15"/>
                  </a:lnTo>
                  <a:lnTo>
                    <a:pt x="4" y="20"/>
                  </a:lnTo>
                  <a:lnTo>
                    <a:pt x="6" y="24"/>
                  </a:lnTo>
                  <a:lnTo>
                    <a:pt x="7" y="30"/>
                  </a:lnTo>
                  <a:lnTo>
                    <a:pt x="9" y="36"/>
                  </a:lnTo>
                  <a:lnTo>
                    <a:pt x="10" y="43"/>
                  </a:lnTo>
                  <a:lnTo>
                    <a:pt x="12" y="50"/>
                  </a:lnTo>
                  <a:lnTo>
                    <a:pt x="13" y="56"/>
                  </a:lnTo>
                  <a:lnTo>
                    <a:pt x="15" y="64"/>
                  </a:lnTo>
                  <a:lnTo>
                    <a:pt x="18" y="70"/>
                  </a:lnTo>
                  <a:lnTo>
                    <a:pt x="20" y="78"/>
                  </a:lnTo>
                  <a:lnTo>
                    <a:pt x="21" y="85"/>
                  </a:lnTo>
                  <a:lnTo>
                    <a:pt x="23" y="93"/>
                  </a:lnTo>
                  <a:lnTo>
                    <a:pt x="24" y="99"/>
                  </a:lnTo>
                  <a:lnTo>
                    <a:pt x="26" y="107"/>
                  </a:lnTo>
                  <a:lnTo>
                    <a:pt x="27" y="113"/>
                  </a:lnTo>
                  <a:lnTo>
                    <a:pt x="29" y="119"/>
                  </a:lnTo>
                  <a:lnTo>
                    <a:pt x="30" y="125"/>
                  </a:lnTo>
                  <a:lnTo>
                    <a:pt x="32" y="131"/>
                  </a:lnTo>
                  <a:lnTo>
                    <a:pt x="33" y="136"/>
                  </a:lnTo>
                  <a:lnTo>
                    <a:pt x="35" y="141"/>
                  </a:lnTo>
                  <a:lnTo>
                    <a:pt x="36" y="145"/>
                  </a:lnTo>
                  <a:lnTo>
                    <a:pt x="36" y="148"/>
                  </a:lnTo>
                  <a:lnTo>
                    <a:pt x="38" y="151"/>
                  </a:lnTo>
                  <a:lnTo>
                    <a:pt x="38" y="153"/>
                  </a:lnTo>
                  <a:lnTo>
                    <a:pt x="38" y="154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74" name="Freeform 191"/>
            <p:cNvSpPr>
              <a:spLocks/>
            </p:cNvSpPr>
            <p:nvPr/>
          </p:nvSpPr>
          <p:spPr bwMode="auto">
            <a:xfrm>
              <a:off x="2278" y="1287"/>
              <a:ext cx="125" cy="75"/>
            </a:xfrm>
            <a:custGeom>
              <a:avLst/>
              <a:gdLst>
                <a:gd name="T0" fmla="*/ 122 w 99"/>
                <a:gd name="T1" fmla="*/ 72 h 65"/>
                <a:gd name="T2" fmla="*/ 124 w 99"/>
                <a:gd name="T3" fmla="*/ 63 h 65"/>
                <a:gd name="T4" fmla="*/ 122 w 99"/>
                <a:gd name="T5" fmla="*/ 54 h 65"/>
                <a:gd name="T6" fmla="*/ 122 w 99"/>
                <a:gd name="T7" fmla="*/ 47 h 65"/>
                <a:gd name="T8" fmla="*/ 120 w 99"/>
                <a:gd name="T9" fmla="*/ 38 h 65"/>
                <a:gd name="T10" fmla="*/ 116 w 99"/>
                <a:gd name="T11" fmla="*/ 33 h 65"/>
                <a:gd name="T12" fmla="*/ 114 w 99"/>
                <a:gd name="T13" fmla="*/ 27 h 65"/>
                <a:gd name="T14" fmla="*/ 110 w 99"/>
                <a:gd name="T15" fmla="*/ 21 h 65"/>
                <a:gd name="T16" fmla="*/ 106 w 99"/>
                <a:gd name="T17" fmla="*/ 17 h 65"/>
                <a:gd name="T18" fmla="*/ 101 w 99"/>
                <a:gd name="T19" fmla="*/ 12 h 65"/>
                <a:gd name="T20" fmla="*/ 97 w 99"/>
                <a:gd name="T21" fmla="*/ 8 h 65"/>
                <a:gd name="T22" fmla="*/ 91 w 99"/>
                <a:gd name="T23" fmla="*/ 7 h 65"/>
                <a:gd name="T24" fmla="*/ 85 w 99"/>
                <a:gd name="T25" fmla="*/ 3 h 65"/>
                <a:gd name="T26" fmla="*/ 80 w 99"/>
                <a:gd name="T27" fmla="*/ 1 h 65"/>
                <a:gd name="T28" fmla="*/ 73 w 99"/>
                <a:gd name="T29" fmla="*/ 1 h 65"/>
                <a:gd name="T30" fmla="*/ 66 w 99"/>
                <a:gd name="T31" fmla="*/ 0 h 65"/>
                <a:gd name="T32" fmla="*/ 61 w 99"/>
                <a:gd name="T33" fmla="*/ 0 h 65"/>
                <a:gd name="T34" fmla="*/ 54 w 99"/>
                <a:gd name="T35" fmla="*/ 1 h 65"/>
                <a:gd name="T36" fmla="*/ 48 w 99"/>
                <a:gd name="T37" fmla="*/ 1 h 65"/>
                <a:gd name="T38" fmla="*/ 43 w 99"/>
                <a:gd name="T39" fmla="*/ 3 h 65"/>
                <a:gd name="T40" fmla="*/ 37 w 99"/>
                <a:gd name="T41" fmla="*/ 7 h 65"/>
                <a:gd name="T42" fmla="*/ 32 w 99"/>
                <a:gd name="T43" fmla="*/ 8 h 65"/>
                <a:gd name="T44" fmla="*/ 25 w 99"/>
                <a:gd name="T45" fmla="*/ 12 h 65"/>
                <a:gd name="T46" fmla="*/ 19 w 99"/>
                <a:gd name="T47" fmla="*/ 17 h 65"/>
                <a:gd name="T48" fmla="*/ 15 w 99"/>
                <a:gd name="T49" fmla="*/ 21 h 65"/>
                <a:gd name="T50" fmla="*/ 11 w 99"/>
                <a:gd name="T51" fmla="*/ 27 h 65"/>
                <a:gd name="T52" fmla="*/ 8 w 99"/>
                <a:gd name="T53" fmla="*/ 31 h 65"/>
                <a:gd name="T54" fmla="*/ 6 w 99"/>
                <a:gd name="T55" fmla="*/ 37 h 65"/>
                <a:gd name="T56" fmla="*/ 3 w 99"/>
                <a:gd name="T57" fmla="*/ 44 h 65"/>
                <a:gd name="T58" fmla="*/ 0 w 99"/>
                <a:gd name="T59" fmla="*/ 51 h 65"/>
                <a:gd name="T60" fmla="*/ 0 w 99"/>
                <a:gd name="T61" fmla="*/ 58 h 65"/>
                <a:gd name="T62" fmla="*/ 0 w 99"/>
                <a:gd name="T63" fmla="*/ 67 h 65"/>
                <a:gd name="T64" fmla="*/ 0 w 99"/>
                <a:gd name="T65" fmla="*/ 74 h 6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9"/>
                <a:gd name="T100" fmla="*/ 0 h 65"/>
                <a:gd name="T101" fmla="*/ 99 w 99"/>
                <a:gd name="T102" fmla="*/ 65 h 6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9" h="65">
                  <a:moveTo>
                    <a:pt x="97" y="62"/>
                  </a:moveTo>
                  <a:lnTo>
                    <a:pt x="98" y="55"/>
                  </a:lnTo>
                  <a:lnTo>
                    <a:pt x="97" y="47"/>
                  </a:lnTo>
                  <a:lnTo>
                    <a:pt x="97" y="41"/>
                  </a:lnTo>
                  <a:lnTo>
                    <a:pt x="95" y="33"/>
                  </a:lnTo>
                  <a:lnTo>
                    <a:pt x="92" y="29"/>
                  </a:lnTo>
                  <a:lnTo>
                    <a:pt x="90" y="23"/>
                  </a:lnTo>
                  <a:lnTo>
                    <a:pt x="87" y="18"/>
                  </a:lnTo>
                  <a:lnTo>
                    <a:pt x="84" y="15"/>
                  </a:lnTo>
                  <a:lnTo>
                    <a:pt x="80" y="10"/>
                  </a:lnTo>
                  <a:lnTo>
                    <a:pt x="77" y="7"/>
                  </a:lnTo>
                  <a:lnTo>
                    <a:pt x="72" y="6"/>
                  </a:lnTo>
                  <a:lnTo>
                    <a:pt x="67" y="3"/>
                  </a:lnTo>
                  <a:lnTo>
                    <a:pt x="63" y="1"/>
                  </a:lnTo>
                  <a:lnTo>
                    <a:pt x="58" y="1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3" y="1"/>
                  </a:lnTo>
                  <a:lnTo>
                    <a:pt x="38" y="1"/>
                  </a:lnTo>
                  <a:lnTo>
                    <a:pt x="34" y="3"/>
                  </a:lnTo>
                  <a:lnTo>
                    <a:pt x="29" y="6"/>
                  </a:lnTo>
                  <a:lnTo>
                    <a:pt x="25" y="7"/>
                  </a:lnTo>
                  <a:lnTo>
                    <a:pt x="20" y="10"/>
                  </a:lnTo>
                  <a:lnTo>
                    <a:pt x="15" y="15"/>
                  </a:lnTo>
                  <a:lnTo>
                    <a:pt x="12" y="18"/>
                  </a:lnTo>
                  <a:lnTo>
                    <a:pt x="9" y="23"/>
                  </a:lnTo>
                  <a:lnTo>
                    <a:pt x="6" y="27"/>
                  </a:lnTo>
                  <a:lnTo>
                    <a:pt x="5" y="32"/>
                  </a:lnTo>
                  <a:lnTo>
                    <a:pt x="2" y="38"/>
                  </a:lnTo>
                  <a:lnTo>
                    <a:pt x="0" y="44"/>
                  </a:lnTo>
                  <a:lnTo>
                    <a:pt x="0" y="50"/>
                  </a:lnTo>
                  <a:lnTo>
                    <a:pt x="0" y="58"/>
                  </a:lnTo>
                  <a:lnTo>
                    <a:pt x="0" y="64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75" name="Freeform 192"/>
            <p:cNvSpPr>
              <a:spLocks/>
            </p:cNvSpPr>
            <p:nvPr/>
          </p:nvSpPr>
          <p:spPr bwMode="auto">
            <a:xfrm>
              <a:off x="2296" y="1334"/>
              <a:ext cx="52" cy="28"/>
            </a:xfrm>
            <a:custGeom>
              <a:avLst/>
              <a:gdLst>
                <a:gd name="T0" fmla="*/ 0 w 41"/>
                <a:gd name="T1" fmla="*/ 27 h 25"/>
                <a:gd name="T2" fmla="*/ 0 w 41"/>
                <a:gd name="T3" fmla="*/ 25 h 25"/>
                <a:gd name="T4" fmla="*/ 0 w 41"/>
                <a:gd name="T5" fmla="*/ 24 h 25"/>
                <a:gd name="T6" fmla="*/ 0 w 41"/>
                <a:gd name="T7" fmla="*/ 21 h 25"/>
                <a:gd name="T8" fmla="*/ 0 w 41"/>
                <a:gd name="T9" fmla="*/ 20 h 25"/>
                <a:gd name="T10" fmla="*/ 0 w 41"/>
                <a:gd name="T11" fmla="*/ 18 h 25"/>
                <a:gd name="T12" fmla="*/ 1 w 41"/>
                <a:gd name="T13" fmla="*/ 15 h 25"/>
                <a:gd name="T14" fmla="*/ 1 w 41"/>
                <a:gd name="T15" fmla="*/ 13 h 25"/>
                <a:gd name="T16" fmla="*/ 4 w 41"/>
                <a:gd name="T17" fmla="*/ 11 h 25"/>
                <a:gd name="T18" fmla="*/ 5 w 41"/>
                <a:gd name="T19" fmla="*/ 10 h 25"/>
                <a:gd name="T20" fmla="*/ 8 w 41"/>
                <a:gd name="T21" fmla="*/ 8 h 25"/>
                <a:gd name="T22" fmla="*/ 8 w 41"/>
                <a:gd name="T23" fmla="*/ 7 h 25"/>
                <a:gd name="T24" fmla="*/ 9 w 41"/>
                <a:gd name="T25" fmla="*/ 4 h 25"/>
                <a:gd name="T26" fmla="*/ 11 w 41"/>
                <a:gd name="T27" fmla="*/ 4 h 25"/>
                <a:gd name="T28" fmla="*/ 14 w 41"/>
                <a:gd name="T29" fmla="*/ 3 h 25"/>
                <a:gd name="T30" fmla="*/ 18 w 41"/>
                <a:gd name="T31" fmla="*/ 1 h 25"/>
                <a:gd name="T32" fmla="*/ 19 w 41"/>
                <a:gd name="T33" fmla="*/ 1 h 25"/>
                <a:gd name="T34" fmla="*/ 22 w 41"/>
                <a:gd name="T35" fmla="*/ 0 h 25"/>
                <a:gd name="T36" fmla="*/ 23 w 41"/>
                <a:gd name="T37" fmla="*/ 0 h 25"/>
                <a:gd name="T38" fmla="*/ 25 w 41"/>
                <a:gd name="T39" fmla="*/ 0 h 25"/>
                <a:gd name="T40" fmla="*/ 27 w 41"/>
                <a:gd name="T41" fmla="*/ 0 h 25"/>
                <a:gd name="T42" fmla="*/ 30 w 41"/>
                <a:gd name="T43" fmla="*/ 0 h 25"/>
                <a:gd name="T44" fmla="*/ 33 w 41"/>
                <a:gd name="T45" fmla="*/ 1 h 25"/>
                <a:gd name="T46" fmla="*/ 34 w 41"/>
                <a:gd name="T47" fmla="*/ 1 h 25"/>
                <a:gd name="T48" fmla="*/ 37 w 41"/>
                <a:gd name="T49" fmla="*/ 3 h 25"/>
                <a:gd name="T50" fmla="*/ 38 w 41"/>
                <a:gd name="T51" fmla="*/ 4 h 25"/>
                <a:gd name="T52" fmla="*/ 41 w 41"/>
                <a:gd name="T53" fmla="*/ 7 h 25"/>
                <a:gd name="T54" fmla="*/ 43 w 41"/>
                <a:gd name="T55" fmla="*/ 10 h 25"/>
                <a:gd name="T56" fmla="*/ 44 w 41"/>
                <a:gd name="T57" fmla="*/ 11 h 25"/>
                <a:gd name="T58" fmla="*/ 47 w 41"/>
                <a:gd name="T59" fmla="*/ 15 h 25"/>
                <a:gd name="T60" fmla="*/ 48 w 41"/>
                <a:gd name="T61" fmla="*/ 18 h 25"/>
                <a:gd name="T62" fmla="*/ 48 w 41"/>
                <a:gd name="T63" fmla="*/ 24 h 25"/>
                <a:gd name="T64" fmla="*/ 51 w 41"/>
                <a:gd name="T65" fmla="*/ 27 h 2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1"/>
                <a:gd name="T100" fmla="*/ 0 h 25"/>
                <a:gd name="T101" fmla="*/ 41 w 41"/>
                <a:gd name="T102" fmla="*/ 25 h 2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1" h="25">
                  <a:moveTo>
                    <a:pt x="0" y="24"/>
                  </a:moveTo>
                  <a:lnTo>
                    <a:pt x="0" y="22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3" y="10"/>
                  </a:lnTo>
                  <a:lnTo>
                    <a:pt x="4" y="9"/>
                  </a:lnTo>
                  <a:lnTo>
                    <a:pt x="6" y="7"/>
                  </a:lnTo>
                  <a:lnTo>
                    <a:pt x="6" y="6"/>
                  </a:lnTo>
                  <a:lnTo>
                    <a:pt x="7" y="4"/>
                  </a:lnTo>
                  <a:lnTo>
                    <a:pt x="9" y="4"/>
                  </a:lnTo>
                  <a:lnTo>
                    <a:pt x="11" y="3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9" y="3"/>
                  </a:lnTo>
                  <a:lnTo>
                    <a:pt x="30" y="4"/>
                  </a:lnTo>
                  <a:lnTo>
                    <a:pt x="32" y="6"/>
                  </a:lnTo>
                  <a:lnTo>
                    <a:pt x="34" y="9"/>
                  </a:lnTo>
                  <a:lnTo>
                    <a:pt x="35" y="10"/>
                  </a:lnTo>
                  <a:lnTo>
                    <a:pt x="37" y="13"/>
                  </a:lnTo>
                  <a:lnTo>
                    <a:pt x="38" y="16"/>
                  </a:lnTo>
                  <a:lnTo>
                    <a:pt x="38" y="21"/>
                  </a:lnTo>
                  <a:lnTo>
                    <a:pt x="40" y="24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76" name="Freeform 193"/>
            <p:cNvSpPr>
              <a:spLocks/>
            </p:cNvSpPr>
            <p:nvPr/>
          </p:nvSpPr>
          <p:spPr bwMode="auto">
            <a:xfrm>
              <a:off x="2323" y="1439"/>
              <a:ext cx="47" cy="36"/>
            </a:xfrm>
            <a:custGeom>
              <a:avLst/>
              <a:gdLst>
                <a:gd name="T0" fmla="*/ 0 w 38"/>
                <a:gd name="T1" fmla="*/ 35 h 32"/>
                <a:gd name="T2" fmla="*/ 0 w 38"/>
                <a:gd name="T3" fmla="*/ 33 h 32"/>
                <a:gd name="T4" fmla="*/ 0 w 38"/>
                <a:gd name="T5" fmla="*/ 31 h 32"/>
                <a:gd name="T6" fmla="*/ 2 w 38"/>
                <a:gd name="T7" fmla="*/ 31 h 32"/>
                <a:gd name="T8" fmla="*/ 2 w 38"/>
                <a:gd name="T9" fmla="*/ 29 h 32"/>
                <a:gd name="T10" fmla="*/ 2 w 38"/>
                <a:gd name="T11" fmla="*/ 28 h 32"/>
                <a:gd name="T12" fmla="*/ 2 w 38"/>
                <a:gd name="T13" fmla="*/ 26 h 32"/>
                <a:gd name="T14" fmla="*/ 2 w 38"/>
                <a:gd name="T15" fmla="*/ 25 h 32"/>
                <a:gd name="T16" fmla="*/ 2 w 38"/>
                <a:gd name="T17" fmla="*/ 22 h 32"/>
                <a:gd name="T18" fmla="*/ 4 w 38"/>
                <a:gd name="T19" fmla="*/ 22 h 32"/>
                <a:gd name="T20" fmla="*/ 4 w 38"/>
                <a:gd name="T21" fmla="*/ 21 h 32"/>
                <a:gd name="T22" fmla="*/ 4 w 38"/>
                <a:gd name="T23" fmla="*/ 19 h 32"/>
                <a:gd name="T24" fmla="*/ 4 w 38"/>
                <a:gd name="T25" fmla="*/ 18 h 32"/>
                <a:gd name="T26" fmla="*/ 6 w 38"/>
                <a:gd name="T27" fmla="*/ 16 h 32"/>
                <a:gd name="T28" fmla="*/ 6 w 38"/>
                <a:gd name="T29" fmla="*/ 15 h 32"/>
                <a:gd name="T30" fmla="*/ 6 w 38"/>
                <a:gd name="T31" fmla="*/ 12 h 32"/>
                <a:gd name="T32" fmla="*/ 7 w 38"/>
                <a:gd name="T33" fmla="*/ 11 h 32"/>
                <a:gd name="T34" fmla="*/ 7 w 38"/>
                <a:gd name="T35" fmla="*/ 9 h 32"/>
                <a:gd name="T36" fmla="*/ 10 w 38"/>
                <a:gd name="T37" fmla="*/ 9 h 32"/>
                <a:gd name="T38" fmla="*/ 10 w 38"/>
                <a:gd name="T39" fmla="*/ 8 h 32"/>
                <a:gd name="T40" fmla="*/ 10 w 38"/>
                <a:gd name="T41" fmla="*/ 6 h 32"/>
                <a:gd name="T42" fmla="*/ 11 w 38"/>
                <a:gd name="T43" fmla="*/ 6 h 32"/>
                <a:gd name="T44" fmla="*/ 11 w 38"/>
                <a:gd name="T45" fmla="*/ 3 h 32"/>
                <a:gd name="T46" fmla="*/ 14 w 38"/>
                <a:gd name="T47" fmla="*/ 3 h 32"/>
                <a:gd name="T48" fmla="*/ 16 w 38"/>
                <a:gd name="T49" fmla="*/ 2 h 32"/>
                <a:gd name="T50" fmla="*/ 17 w 38"/>
                <a:gd name="T51" fmla="*/ 2 h 32"/>
                <a:gd name="T52" fmla="*/ 20 w 38"/>
                <a:gd name="T53" fmla="*/ 2 h 32"/>
                <a:gd name="T54" fmla="*/ 21 w 38"/>
                <a:gd name="T55" fmla="*/ 2 h 32"/>
                <a:gd name="T56" fmla="*/ 24 w 38"/>
                <a:gd name="T57" fmla="*/ 0 h 32"/>
                <a:gd name="T58" fmla="*/ 25 w 38"/>
                <a:gd name="T59" fmla="*/ 0 h 32"/>
                <a:gd name="T60" fmla="*/ 27 w 38"/>
                <a:gd name="T61" fmla="*/ 2 h 32"/>
                <a:gd name="T62" fmla="*/ 28 w 38"/>
                <a:gd name="T63" fmla="*/ 2 h 32"/>
                <a:gd name="T64" fmla="*/ 31 w 38"/>
                <a:gd name="T65" fmla="*/ 2 h 32"/>
                <a:gd name="T66" fmla="*/ 32 w 38"/>
                <a:gd name="T67" fmla="*/ 3 h 32"/>
                <a:gd name="T68" fmla="*/ 35 w 38"/>
                <a:gd name="T69" fmla="*/ 3 h 32"/>
                <a:gd name="T70" fmla="*/ 35 w 38"/>
                <a:gd name="T71" fmla="*/ 6 h 32"/>
                <a:gd name="T72" fmla="*/ 36 w 38"/>
                <a:gd name="T73" fmla="*/ 6 h 32"/>
                <a:gd name="T74" fmla="*/ 36 w 38"/>
                <a:gd name="T75" fmla="*/ 8 h 32"/>
                <a:gd name="T76" fmla="*/ 38 w 38"/>
                <a:gd name="T77" fmla="*/ 8 h 32"/>
                <a:gd name="T78" fmla="*/ 38 w 38"/>
                <a:gd name="T79" fmla="*/ 9 h 32"/>
                <a:gd name="T80" fmla="*/ 38 w 38"/>
                <a:gd name="T81" fmla="*/ 11 h 32"/>
                <a:gd name="T82" fmla="*/ 40 w 38"/>
                <a:gd name="T83" fmla="*/ 11 h 32"/>
                <a:gd name="T84" fmla="*/ 40 w 38"/>
                <a:gd name="T85" fmla="*/ 12 h 32"/>
                <a:gd name="T86" fmla="*/ 40 w 38"/>
                <a:gd name="T87" fmla="*/ 15 h 32"/>
                <a:gd name="T88" fmla="*/ 42 w 38"/>
                <a:gd name="T89" fmla="*/ 16 h 32"/>
                <a:gd name="T90" fmla="*/ 42 w 38"/>
                <a:gd name="T91" fmla="*/ 18 h 32"/>
                <a:gd name="T92" fmla="*/ 43 w 38"/>
                <a:gd name="T93" fmla="*/ 19 h 32"/>
                <a:gd name="T94" fmla="*/ 43 w 38"/>
                <a:gd name="T95" fmla="*/ 22 h 32"/>
                <a:gd name="T96" fmla="*/ 43 w 38"/>
                <a:gd name="T97" fmla="*/ 25 h 32"/>
                <a:gd name="T98" fmla="*/ 43 w 38"/>
                <a:gd name="T99" fmla="*/ 26 h 32"/>
                <a:gd name="T100" fmla="*/ 46 w 38"/>
                <a:gd name="T101" fmla="*/ 28 h 32"/>
                <a:gd name="T102" fmla="*/ 46 w 38"/>
                <a:gd name="T103" fmla="*/ 29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38"/>
                <a:gd name="T157" fmla="*/ 0 h 32"/>
                <a:gd name="T158" fmla="*/ 38 w 38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38" h="32">
                  <a:moveTo>
                    <a:pt x="0" y="31"/>
                  </a:moveTo>
                  <a:lnTo>
                    <a:pt x="0" y="29"/>
                  </a:lnTo>
                  <a:lnTo>
                    <a:pt x="0" y="28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2" y="22"/>
                  </a:lnTo>
                  <a:lnTo>
                    <a:pt x="2" y="20"/>
                  </a:lnTo>
                  <a:lnTo>
                    <a:pt x="3" y="20"/>
                  </a:lnTo>
                  <a:lnTo>
                    <a:pt x="3" y="19"/>
                  </a:lnTo>
                  <a:lnTo>
                    <a:pt x="3" y="17"/>
                  </a:lnTo>
                  <a:lnTo>
                    <a:pt x="3" y="16"/>
                  </a:lnTo>
                  <a:lnTo>
                    <a:pt x="5" y="14"/>
                  </a:lnTo>
                  <a:lnTo>
                    <a:pt x="5" y="13"/>
                  </a:lnTo>
                  <a:lnTo>
                    <a:pt x="5" y="11"/>
                  </a:lnTo>
                  <a:lnTo>
                    <a:pt x="6" y="10"/>
                  </a:lnTo>
                  <a:lnTo>
                    <a:pt x="6" y="8"/>
                  </a:lnTo>
                  <a:lnTo>
                    <a:pt x="8" y="8"/>
                  </a:lnTo>
                  <a:lnTo>
                    <a:pt x="8" y="7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11" y="3"/>
                  </a:lnTo>
                  <a:lnTo>
                    <a:pt x="13" y="2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7" y="2"/>
                  </a:lnTo>
                  <a:lnTo>
                    <a:pt x="19" y="0"/>
                  </a:lnTo>
                  <a:lnTo>
                    <a:pt x="20" y="0"/>
                  </a:lnTo>
                  <a:lnTo>
                    <a:pt x="22" y="2"/>
                  </a:lnTo>
                  <a:lnTo>
                    <a:pt x="23" y="2"/>
                  </a:lnTo>
                  <a:lnTo>
                    <a:pt x="25" y="2"/>
                  </a:lnTo>
                  <a:lnTo>
                    <a:pt x="26" y="3"/>
                  </a:lnTo>
                  <a:lnTo>
                    <a:pt x="28" y="3"/>
                  </a:lnTo>
                  <a:lnTo>
                    <a:pt x="28" y="5"/>
                  </a:lnTo>
                  <a:lnTo>
                    <a:pt x="29" y="5"/>
                  </a:lnTo>
                  <a:lnTo>
                    <a:pt x="29" y="7"/>
                  </a:lnTo>
                  <a:lnTo>
                    <a:pt x="31" y="7"/>
                  </a:lnTo>
                  <a:lnTo>
                    <a:pt x="31" y="8"/>
                  </a:lnTo>
                  <a:lnTo>
                    <a:pt x="31" y="10"/>
                  </a:lnTo>
                  <a:lnTo>
                    <a:pt x="32" y="10"/>
                  </a:lnTo>
                  <a:lnTo>
                    <a:pt x="32" y="11"/>
                  </a:lnTo>
                  <a:lnTo>
                    <a:pt x="32" y="13"/>
                  </a:lnTo>
                  <a:lnTo>
                    <a:pt x="34" y="14"/>
                  </a:lnTo>
                  <a:lnTo>
                    <a:pt x="34" y="16"/>
                  </a:lnTo>
                  <a:lnTo>
                    <a:pt x="35" y="17"/>
                  </a:lnTo>
                  <a:lnTo>
                    <a:pt x="35" y="20"/>
                  </a:lnTo>
                  <a:lnTo>
                    <a:pt x="35" y="22"/>
                  </a:lnTo>
                  <a:lnTo>
                    <a:pt x="35" y="23"/>
                  </a:lnTo>
                  <a:lnTo>
                    <a:pt x="37" y="25"/>
                  </a:lnTo>
                  <a:lnTo>
                    <a:pt x="37" y="26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77" name="Freeform 194"/>
            <p:cNvSpPr>
              <a:spLocks/>
            </p:cNvSpPr>
            <p:nvPr/>
          </p:nvSpPr>
          <p:spPr bwMode="auto">
            <a:xfrm>
              <a:off x="2293" y="901"/>
              <a:ext cx="59" cy="366"/>
            </a:xfrm>
            <a:custGeom>
              <a:avLst/>
              <a:gdLst>
                <a:gd name="T0" fmla="*/ 58 w 46"/>
                <a:gd name="T1" fmla="*/ 355 h 323"/>
                <a:gd name="T2" fmla="*/ 55 w 46"/>
                <a:gd name="T3" fmla="*/ 358 h 323"/>
                <a:gd name="T4" fmla="*/ 50 w 46"/>
                <a:gd name="T5" fmla="*/ 361 h 323"/>
                <a:gd name="T6" fmla="*/ 40 w 46"/>
                <a:gd name="T7" fmla="*/ 365 h 323"/>
                <a:gd name="T8" fmla="*/ 28 w 46"/>
                <a:gd name="T9" fmla="*/ 365 h 323"/>
                <a:gd name="T10" fmla="*/ 17 w 46"/>
                <a:gd name="T11" fmla="*/ 365 h 323"/>
                <a:gd name="T12" fmla="*/ 6 w 46"/>
                <a:gd name="T13" fmla="*/ 361 h 323"/>
                <a:gd name="T14" fmla="*/ 3 w 46"/>
                <a:gd name="T15" fmla="*/ 358 h 323"/>
                <a:gd name="T16" fmla="*/ 0 w 46"/>
                <a:gd name="T17" fmla="*/ 355 h 323"/>
                <a:gd name="T18" fmla="*/ 0 w 46"/>
                <a:gd name="T19" fmla="*/ 349 h 323"/>
                <a:gd name="T20" fmla="*/ 0 w 46"/>
                <a:gd name="T21" fmla="*/ 16 h 323"/>
                <a:gd name="T22" fmla="*/ 3 w 46"/>
                <a:gd name="T23" fmla="*/ 9 h 323"/>
                <a:gd name="T24" fmla="*/ 6 w 46"/>
                <a:gd name="T25" fmla="*/ 6 h 323"/>
                <a:gd name="T26" fmla="*/ 17 w 46"/>
                <a:gd name="T27" fmla="*/ 3 h 323"/>
                <a:gd name="T28" fmla="*/ 28 w 46"/>
                <a:gd name="T29" fmla="*/ 0 h 323"/>
                <a:gd name="T30" fmla="*/ 40 w 46"/>
                <a:gd name="T31" fmla="*/ 3 h 323"/>
                <a:gd name="T32" fmla="*/ 50 w 46"/>
                <a:gd name="T33" fmla="*/ 6 h 323"/>
                <a:gd name="T34" fmla="*/ 55 w 46"/>
                <a:gd name="T35" fmla="*/ 9 h 323"/>
                <a:gd name="T36" fmla="*/ 58 w 46"/>
                <a:gd name="T37" fmla="*/ 18 h 323"/>
                <a:gd name="T38" fmla="*/ 58 w 46"/>
                <a:gd name="T39" fmla="*/ 205 h 323"/>
                <a:gd name="T40" fmla="*/ 58 w 46"/>
                <a:gd name="T41" fmla="*/ 351 h 323"/>
                <a:gd name="T42" fmla="*/ 58 w 46"/>
                <a:gd name="T43" fmla="*/ 355 h 32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6"/>
                <a:gd name="T67" fmla="*/ 0 h 323"/>
                <a:gd name="T68" fmla="*/ 46 w 46"/>
                <a:gd name="T69" fmla="*/ 323 h 32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6" h="323">
                  <a:moveTo>
                    <a:pt x="45" y="313"/>
                  </a:moveTo>
                  <a:lnTo>
                    <a:pt x="43" y="316"/>
                  </a:lnTo>
                  <a:lnTo>
                    <a:pt x="39" y="319"/>
                  </a:lnTo>
                  <a:lnTo>
                    <a:pt x="31" y="322"/>
                  </a:lnTo>
                  <a:lnTo>
                    <a:pt x="22" y="322"/>
                  </a:lnTo>
                  <a:lnTo>
                    <a:pt x="13" y="322"/>
                  </a:lnTo>
                  <a:lnTo>
                    <a:pt x="5" y="319"/>
                  </a:lnTo>
                  <a:lnTo>
                    <a:pt x="2" y="316"/>
                  </a:lnTo>
                  <a:lnTo>
                    <a:pt x="0" y="313"/>
                  </a:lnTo>
                  <a:lnTo>
                    <a:pt x="0" y="308"/>
                  </a:lnTo>
                  <a:lnTo>
                    <a:pt x="0" y="14"/>
                  </a:lnTo>
                  <a:lnTo>
                    <a:pt x="2" y="8"/>
                  </a:lnTo>
                  <a:lnTo>
                    <a:pt x="5" y="5"/>
                  </a:lnTo>
                  <a:lnTo>
                    <a:pt x="13" y="3"/>
                  </a:lnTo>
                  <a:lnTo>
                    <a:pt x="22" y="0"/>
                  </a:lnTo>
                  <a:lnTo>
                    <a:pt x="31" y="3"/>
                  </a:lnTo>
                  <a:lnTo>
                    <a:pt x="39" y="5"/>
                  </a:lnTo>
                  <a:lnTo>
                    <a:pt x="43" y="8"/>
                  </a:lnTo>
                  <a:lnTo>
                    <a:pt x="45" y="16"/>
                  </a:lnTo>
                  <a:lnTo>
                    <a:pt x="45" y="181"/>
                  </a:lnTo>
                  <a:lnTo>
                    <a:pt x="45" y="310"/>
                  </a:lnTo>
                  <a:lnTo>
                    <a:pt x="45" y="313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78" name="Freeform 195"/>
            <p:cNvSpPr>
              <a:spLocks/>
            </p:cNvSpPr>
            <p:nvPr/>
          </p:nvSpPr>
          <p:spPr bwMode="auto">
            <a:xfrm>
              <a:off x="2293" y="901"/>
              <a:ext cx="59" cy="366"/>
            </a:xfrm>
            <a:custGeom>
              <a:avLst/>
              <a:gdLst>
                <a:gd name="T0" fmla="*/ 58 w 46"/>
                <a:gd name="T1" fmla="*/ 355 h 323"/>
                <a:gd name="T2" fmla="*/ 55 w 46"/>
                <a:gd name="T3" fmla="*/ 358 h 323"/>
                <a:gd name="T4" fmla="*/ 50 w 46"/>
                <a:gd name="T5" fmla="*/ 361 h 323"/>
                <a:gd name="T6" fmla="*/ 40 w 46"/>
                <a:gd name="T7" fmla="*/ 365 h 323"/>
                <a:gd name="T8" fmla="*/ 28 w 46"/>
                <a:gd name="T9" fmla="*/ 365 h 323"/>
                <a:gd name="T10" fmla="*/ 17 w 46"/>
                <a:gd name="T11" fmla="*/ 365 h 323"/>
                <a:gd name="T12" fmla="*/ 6 w 46"/>
                <a:gd name="T13" fmla="*/ 361 h 323"/>
                <a:gd name="T14" fmla="*/ 3 w 46"/>
                <a:gd name="T15" fmla="*/ 358 h 323"/>
                <a:gd name="T16" fmla="*/ 0 w 46"/>
                <a:gd name="T17" fmla="*/ 355 h 323"/>
                <a:gd name="T18" fmla="*/ 0 w 46"/>
                <a:gd name="T19" fmla="*/ 349 h 323"/>
                <a:gd name="T20" fmla="*/ 0 w 46"/>
                <a:gd name="T21" fmla="*/ 16 h 323"/>
                <a:gd name="T22" fmla="*/ 3 w 46"/>
                <a:gd name="T23" fmla="*/ 9 h 323"/>
                <a:gd name="T24" fmla="*/ 6 w 46"/>
                <a:gd name="T25" fmla="*/ 6 h 323"/>
                <a:gd name="T26" fmla="*/ 17 w 46"/>
                <a:gd name="T27" fmla="*/ 3 h 323"/>
                <a:gd name="T28" fmla="*/ 28 w 46"/>
                <a:gd name="T29" fmla="*/ 0 h 323"/>
                <a:gd name="T30" fmla="*/ 40 w 46"/>
                <a:gd name="T31" fmla="*/ 3 h 323"/>
                <a:gd name="T32" fmla="*/ 50 w 46"/>
                <a:gd name="T33" fmla="*/ 6 h 323"/>
                <a:gd name="T34" fmla="*/ 55 w 46"/>
                <a:gd name="T35" fmla="*/ 9 h 323"/>
                <a:gd name="T36" fmla="*/ 58 w 46"/>
                <a:gd name="T37" fmla="*/ 18 h 323"/>
                <a:gd name="T38" fmla="*/ 58 w 46"/>
                <a:gd name="T39" fmla="*/ 205 h 323"/>
                <a:gd name="T40" fmla="*/ 58 w 46"/>
                <a:gd name="T41" fmla="*/ 351 h 323"/>
                <a:gd name="T42" fmla="*/ 58 w 46"/>
                <a:gd name="T43" fmla="*/ 355 h 32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6"/>
                <a:gd name="T67" fmla="*/ 0 h 323"/>
                <a:gd name="T68" fmla="*/ 46 w 46"/>
                <a:gd name="T69" fmla="*/ 323 h 32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6" h="323">
                  <a:moveTo>
                    <a:pt x="45" y="313"/>
                  </a:moveTo>
                  <a:lnTo>
                    <a:pt x="43" y="316"/>
                  </a:lnTo>
                  <a:lnTo>
                    <a:pt x="39" y="319"/>
                  </a:lnTo>
                  <a:lnTo>
                    <a:pt x="31" y="322"/>
                  </a:lnTo>
                  <a:lnTo>
                    <a:pt x="22" y="322"/>
                  </a:lnTo>
                  <a:lnTo>
                    <a:pt x="13" y="322"/>
                  </a:lnTo>
                  <a:lnTo>
                    <a:pt x="5" y="319"/>
                  </a:lnTo>
                  <a:lnTo>
                    <a:pt x="2" y="316"/>
                  </a:lnTo>
                  <a:lnTo>
                    <a:pt x="0" y="313"/>
                  </a:lnTo>
                  <a:lnTo>
                    <a:pt x="0" y="308"/>
                  </a:lnTo>
                  <a:lnTo>
                    <a:pt x="0" y="14"/>
                  </a:lnTo>
                  <a:lnTo>
                    <a:pt x="2" y="8"/>
                  </a:lnTo>
                  <a:lnTo>
                    <a:pt x="5" y="5"/>
                  </a:lnTo>
                  <a:lnTo>
                    <a:pt x="13" y="3"/>
                  </a:lnTo>
                  <a:lnTo>
                    <a:pt x="22" y="0"/>
                  </a:lnTo>
                  <a:lnTo>
                    <a:pt x="31" y="3"/>
                  </a:lnTo>
                  <a:lnTo>
                    <a:pt x="39" y="5"/>
                  </a:lnTo>
                  <a:lnTo>
                    <a:pt x="43" y="8"/>
                  </a:lnTo>
                  <a:lnTo>
                    <a:pt x="45" y="16"/>
                  </a:lnTo>
                  <a:lnTo>
                    <a:pt x="45" y="181"/>
                  </a:lnTo>
                  <a:lnTo>
                    <a:pt x="45" y="310"/>
                  </a:lnTo>
                  <a:lnTo>
                    <a:pt x="45" y="313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79" name="Freeform 196"/>
            <p:cNvSpPr>
              <a:spLocks/>
            </p:cNvSpPr>
            <p:nvPr/>
          </p:nvSpPr>
          <p:spPr bwMode="auto">
            <a:xfrm>
              <a:off x="2293" y="916"/>
              <a:ext cx="59" cy="20"/>
            </a:xfrm>
            <a:custGeom>
              <a:avLst/>
              <a:gdLst>
                <a:gd name="T0" fmla="*/ 0 w 46"/>
                <a:gd name="T1" fmla="*/ 0 h 17"/>
                <a:gd name="T2" fmla="*/ 3 w 46"/>
                <a:gd name="T3" fmla="*/ 7 h 17"/>
                <a:gd name="T4" fmla="*/ 8 w 46"/>
                <a:gd name="T5" fmla="*/ 16 h 17"/>
                <a:gd name="T6" fmla="*/ 18 w 46"/>
                <a:gd name="T7" fmla="*/ 19 h 17"/>
                <a:gd name="T8" fmla="*/ 30 w 46"/>
                <a:gd name="T9" fmla="*/ 19 h 17"/>
                <a:gd name="T10" fmla="*/ 40 w 46"/>
                <a:gd name="T11" fmla="*/ 19 h 17"/>
                <a:gd name="T12" fmla="*/ 50 w 46"/>
                <a:gd name="T13" fmla="*/ 16 h 17"/>
                <a:gd name="T14" fmla="*/ 55 w 46"/>
                <a:gd name="T15" fmla="*/ 7 h 17"/>
                <a:gd name="T16" fmla="*/ 58 w 46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"/>
                <a:gd name="T28" fmla="*/ 0 h 17"/>
                <a:gd name="T29" fmla="*/ 46 w 46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" h="17">
                  <a:moveTo>
                    <a:pt x="0" y="0"/>
                  </a:moveTo>
                  <a:lnTo>
                    <a:pt x="2" y="6"/>
                  </a:lnTo>
                  <a:lnTo>
                    <a:pt x="6" y="14"/>
                  </a:lnTo>
                  <a:lnTo>
                    <a:pt x="14" y="16"/>
                  </a:lnTo>
                  <a:lnTo>
                    <a:pt x="23" y="16"/>
                  </a:lnTo>
                  <a:lnTo>
                    <a:pt x="31" y="16"/>
                  </a:lnTo>
                  <a:lnTo>
                    <a:pt x="39" y="14"/>
                  </a:lnTo>
                  <a:lnTo>
                    <a:pt x="43" y="6"/>
                  </a:lnTo>
                  <a:lnTo>
                    <a:pt x="45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80" name="Freeform 197"/>
            <p:cNvSpPr>
              <a:spLocks/>
            </p:cNvSpPr>
            <p:nvPr/>
          </p:nvSpPr>
          <p:spPr bwMode="auto">
            <a:xfrm>
              <a:off x="2350" y="721"/>
              <a:ext cx="97" cy="427"/>
            </a:xfrm>
            <a:custGeom>
              <a:avLst/>
              <a:gdLst>
                <a:gd name="T0" fmla="*/ 0 w 77"/>
                <a:gd name="T1" fmla="*/ 393 h 377"/>
                <a:gd name="T2" fmla="*/ 34 w 77"/>
                <a:gd name="T3" fmla="*/ 393 h 377"/>
                <a:gd name="T4" fmla="*/ 34 w 77"/>
                <a:gd name="T5" fmla="*/ 24 h 377"/>
                <a:gd name="T6" fmla="*/ 34 w 77"/>
                <a:gd name="T7" fmla="*/ 17 h 377"/>
                <a:gd name="T8" fmla="*/ 37 w 77"/>
                <a:gd name="T9" fmla="*/ 10 h 377"/>
                <a:gd name="T10" fmla="*/ 44 w 77"/>
                <a:gd name="T11" fmla="*/ 3 h 377"/>
                <a:gd name="T12" fmla="*/ 54 w 77"/>
                <a:gd name="T13" fmla="*/ 0 h 377"/>
                <a:gd name="T14" fmla="*/ 66 w 77"/>
                <a:gd name="T15" fmla="*/ 0 h 377"/>
                <a:gd name="T16" fmla="*/ 78 w 77"/>
                <a:gd name="T17" fmla="*/ 0 h 377"/>
                <a:gd name="T18" fmla="*/ 88 w 77"/>
                <a:gd name="T19" fmla="*/ 5 h 377"/>
                <a:gd name="T20" fmla="*/ 94 w 77"/>
                <a:gd name="T21" fmla="*/ 11 h 377"/>
                <a:gd name="T22" fmla="*/ 96 w 77"/>
                <a:gd name="T23" fmla="*/ 20 h 377"/>
                <a:gd name="T24" fmla="*/ 96 w 77"/>
                <a:gd name="T25" fmla="*/ 410 h 377"/>
                <a:gd name="T26" fmla="*/ 96 w 77"/>
                <a:gd name="T27" fmla="*/ 412 h 377"/>
                <a:gd name="T28" fmla="*/ 94 w 77"/>
                <a:gd name="T29" fmla="*/ 418 h 377"/>
                <a:gd name="T30" fmla="*/ 92 w 77"/>
                <a:gd name="T31" fmla="*/ 421 h 377"/>
                <a:gd name="T32" fmla="*/ 83 w 77"/>
                <a:gd name="T33" fmla="*/ 426 h 377"/>
                <a:gd name="T34" fmla="*/ 73 w 77"/>
                <a:gd name="T35" fmla="*/ 426 h 377"/>
                <a:gd name="T36" fmla="*/ 67 w 77"/>
                <a:gd name="T37" fmla="*/ 426 h 377"/>
                <a:gd name="T38" fmla="*/ 58 w 77"/>
                <a:gd name="T39" fmla="*/ 426 h 377"/>
                <a:gd name="T40" fmla="*/ 50 w 77"/>
                <a:gd name="T41" fmla="*/ 422 h 377"/>
                <a:gd name="T42" fmla="*/ 34 w 77"/>
                <a:gd name="T43" fmla="*/ 418 h 377"/>
                <a:gd name="T44" fmla="*/ 4 w 77"/>
                <a:gd name="T45" fmla="*/ 418 h 377"/>
                <a:gd name="T46" fmla="*/ 0 w 77"/>
                <a:gd name="T47" fmla="*/ 393 h 37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77"/>
                <a:gd name="T73" fmla="*/ 0 h 377"/>
                <a:gd name="T74" fmla="*/ 77 w 77"/>
                <a:gd name="T75" fmla="*/ 377 h 37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77" h="377">
                  <a:moveTo>
                    <a:pt x="0" y="347"/>
                  </a:moveTo>
                  <a:lnTo>
                    <a:pt x="27" y="347"/>
                  </a:lnTo>
                  <a:lnTo>
                    <a:pt x="27" y="21"/>
                  </a:lnTo>
                  <a:lnTo>
                    <a:pt x="27" y="15"/>
                  </a:lnTo>
                  <a:lnTo>
                    <a:pt x="29" y="9"/>
                  </a:lnTo>
                  <a:lnTo>
                    <a:pt x="35" y="3"/>
                  </a:lnTo>
                  <a:lnTo>
                    <a:pt x="43" y="0"/>
                  </a:lnTo>
                  <a:lnTo>
                    <a:pt x="52" y="0"/>
                  </a:lnTo>
                  <a:lnTo>
                    <a:pt x="62" y="0"/>
                  </a:lnTo>
                  <a:lnTo>
                    <a:pt x="70" y="4"/>
                  </a:lnTo>
                  <a:lnTo>
                    <a:pt x="75" y="10"/>
                  </a:lnTo>
                  <a:lnTo>
                    <a:pt x="76" y="18"/>
                  </a:lnTo>
                  <a:lnTo>
                    <a:pt x="76" y="362"/>
                  </a:lnTo>
                  <a:lnTo>
                    <a:pt x="76" y="364"/>
                  </a:lnTo>
                  <a:lnTo>
                    <a:pt x="75" y="369"/>
                  </a:lnTo>
                  <a:lnTo>
                    <a:pt x="73" y="372"/>
                  </a:lnTo>
                  <a:lnTo>
                    <a:pt x="66" y="376"/>
                  </a:lnTo>
                  <a:lnTo>
                    <a:pt x="58" y="376"/>
                  </a:lnTo>
                  <a:lnTo>
                    <a:pt x="53" y="376"/>
                  </a:lnTo>
                  <a:lnTo>
                    <a:pt x="46" y="376"/>
                  </a:lnTo>
                  <a:lnTo>
                    <a:pt x="40" y="373"/>
                  </a:lnTo>
                  <a:lnTo>
                    <a:pt x="27" y="369"/>
                  </a:lnTo>
                  <a:lnTo>
                    <a:pt x="3" y="369"/>
                  </a:lnTo>
                  <a:lnTo>
                    <a:pt x="0" y="347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81" name="Freeform 198"/>
            <p:cNvSpPr>
              <a:spLocks/>
            </p:cNvSpPr>
            <p:nvPr/>
          </p:nvSpPr>
          <p:spPr bwMode="auto">
            <a:xfrm>
              <a:off x="2350" y="721"/>
              <a:ext cx="97" cy="427"/>
            </a:xfrm>
            <a:custGeom>
              <a:avLst/>
              <a:gdLst>
                <a:gd name="T0" fmla="*/ 0 w 77"/>
                <a:gd name="T1" fmla="*/ 393 h 377"/>
                <a:gd name="T2" fmla="*/ 34 w 77"/>
                <a:gd name="T3" fmla="*/ 393 h 377"/>
                <a:gd name="T4" fmla="*/ 34 w 77"/>
                <a:gd name="T5" fmla="*/ 24 h 377"/>
                <a:gd name="T6" fmla="*/ 34 w 77"/>
                <a:gd name="T7" fmla="*/ 17 h 377"/>
                <a:gd name="T8" fmla="*/ 37 w 77"/>
                <a:gd name="T9" fmla="*/ 10 h 377"/>
                <a:gd name="T10" fmla="*/ 44 w 77"/>
                <a:gd name="T11" fmla="*/ 3 h 377"/>
                <a:gd name="T12" fmla="*/ 54 w 77"/>
                <a:gd name="T13" fmla="*/ 0 h 377"/>
                <a:gd name="T14" fmla="*/ 66 w 77"/>
                <a:gd name="T15" fmla="*/ 0 h 377"/>
                <a:gd name="T16" fmla="*/ 78 w 77"/>
                <a:gd name="T17" fmla="*/ 0 h 377"/>
                <a:gd name="T18" fmla="*/ 88 w 77"/>
                <a:gd name="T19" fmla="*/ 5 h 377"/>
                <a:gd name="T20" fmla="*/ 94 w 77"/>
                <a:gd name="T21" fmla="*/ 11 h 377"/>
                <a:gd name="T22" fmla="*/ 96 w 77"/>
                <a:gd name="T23" fmla="*/ 20 h 377"/>
                <a:gd name="T24" fmla="*/ 96 w 77"/>
                <a:gd name="T25" fmla="*/ 410 h 377"/>
                <a:gd name="T26" fmla="*/ 96 w 77"/>
                <a:gd name="T27" fmla="*/ 412 h 377"/>
                <a:gd name="T28" fmla="*/ 94 w 77"/>
                <a:gd name="T29" fmla="*/ 418 h 377"/>
                <a:gd name="T30" fmla="*/ 92 w 77"/>
                <a:gd name="T31" fmla="*/ 421 h 377"/>
                <a:gd name="T32" fmla="*/ 83 w 77"/>
                <a:gd name="T33" fmla="*/ 426 h 377"/>
                <a:gd name="T34" fmla="*/ 73 w 77"/>
                <a:gd name="T35" fmla="*/ 426 h 377"/>
                <a:gd name="T36" fmla="*/ 67 w 77"/>
                <a:gd name="T37" fmla="*/ 426 h 377"/>
                <a:gd name="T38" fmla="*/ 58 w 77"/>
                <a:gd name="T39" fmla="*/ 426 h 377"/>
                <a:gd name="T40" fmla="*/ 50 w 77"/>
                <a:gd name="T41" fmla="*/ 422 h 377"/>
                <a:gd name="T42" fmla="*/ 34 w 77"/>
                <a:gd name="T43" fmla="*/ 418 h 377"/>
                <a:gd name="T44" fmla="*/ 4 w 77"/>
                <a:gd name="T45" fmla="*/ 418 h 377"/>
                <a:gd name="T46" fmla="*/ 0 w 77"/>
                <a:gd name="T47" fmla="*/ 393 h 37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77"/>
                <a:gd name="T73" fmla="*/ 0 h 377"/>
                <a:gd name="T74" fmla="*/ 77 w 77"/>
                <a:gd name="T75" fmla="*/ 377 h 37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77" h="377">
                  <a:moveTo>
                    <a:pt x="0" y="347"/>
                  </a:moveTo>
                  <a:lnTo>
                    <a:pt x="27" y="347"/>
                  </a:lnTo>
                  <a:lnTo>
                    <a:pt x="27" y="21"/>
                  </a:lnTo>
                  <a:lnTo>
                    <a:pt x="27" y="15"/>
                  </a:lnTo>
                  <a:lnTo>
                    <a:pt x="29" y="9"/>
                  </a:lnTo>
                  <a:lnTo>
                    <a:pt x="35" y="3"/>
                  </a:lnTo>
                  <a:lnTo>
                    <a:pt x="43" y="0"/>
                  </a:lnTo>
                  <a:lnTo>
                    <a:pt x="52" y="0"/>
                  </a:lnTo>
                  <a:lnTo>
                    <a:pt x="62" y="0"/>
                  </a:lnTo>
                  <a:lnTo>
                    <a:pt x="70" y="4"/>
                  </a:lnTo>
                  <a:lnTo>
                    <a:pt x="75" y="10"/>
                  </a:lnTo>
                  <a:lnTo>
                    <a:pt x="76" y="18"/>
                  </a:lnTo>
                  <a:lnTo>
                    <a:pt x="76" y="362"/>
                  </a:lnTo>
                  <a:lnTo>
                    <a:pt x="76" y="364"/>
                  </a:lnTo>
                  <a:lnTo>
                    <a:pt x="75" y="369"/>
                  </a:lnTo>
                  <a:lnTo>
                    <a:pt x="73" y="372"/>
                  </a:lnTo>
                  <a:lnTo>
                    <a:pt x="66" y="376"/>
                  </a:lnTo>
                  <a:lnTo>
                    <a:pt x="58" y="376"/>
                  </a:lnTo>
                  <a:lnTo>
                    <a:pt x="53" y="376"/>
                  </a:lnTo>
                  <a:lnTo>
                    <a:pt x="46" y="376"/>
                  </a:lnTo>
                  <a:lnTo>
                    <a:pt x="40" y="373"/>
                  </a:lnTo>
                  <a:lnTo>
                    <a:pt x="27" y="369"/>
                  </a:lnTo>
                  <a:lnTo>
                    <a:pt x="3" y="369"/>
                  </a:lnTo>
                  <a:lnTo>
                    <a:pt x="0" y="347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82" name="Freeform 199"/>
            <p:cNvSpPr>
              <a:spLocks/>
            </p:cNvSpPr>
            <p:nvPr/>
          </p:nvSpPr>
          <p:spPr bwMode="auto">
            <a:xfrm>
              <a:off x="2384" y="1113"/>
              <a:ext cx="21" cy="26"/>
            </a:xfrm>
            <a:custGeom>
              <a:avLst/>
              <a:gdLst>
                <a:gd name="T0" fmla="*/ 0 w 17"/>
                <a:gd name="T1" fmla="*/ 0 h 23"/>
                <a:gd name="T2" fmla="*/ 6 w 17"/>
                <a:gd name="T3" fmla="*/ 0 h 23"/>
                <a:gd name="T4" fmla="*/ 10 w 17"/>
                <a:gd name="T5" fmla="*/ 2 h 23"/>
                <a:gd name="T6" fmla="*/ 10 w 17"/>
                <a:gd name="T7" fmla="*/ 3 h 23"/>
                <a:gd name="T8" fmla="*/ 16 w 17"/>
                <a:gd name="T9" fmla="*/ 3 h 23"/>
                <a:gd name="T10" fmla="*/ 16 w 17"/>
                <a:gd name="T11" fmla="*/ 6 h 23"/>
                <a:gd name="T12" fmla="*/ 16 w 17"/>
                <a:gd name="T13" fmla="*/ 7 h 23"/>
                <a:gd name="T14" fmla="*/ 20 w 17"/>
                <a:gd name="T15" fmla="*/ 7 h 23"/>
                <a:gd name="T16" fmla="*/ 20 w 17"/>
                <a:gd name="T17" fmla="*/ 9 h 23"/>
                <a:gd name="T18" fmla="*/ 20 w 17"/>
                <a:gd name="T19" fmla="*/ 10 h 23"/>
                <a:gd name="T20" fmla="*/ 20 w 17"/>
                <a:gd name="T21" fmla="*/ 12 h 23"/>
                <a:gd name="T22" fmla="*/ 20 w 17"/>
                <a:gd name="T23" fmla="*/ 14 h 23"/>
                <a:gd name="T24" fmla="*/ 20 w 17"/>
                <a:gd name="T25" fmla="*/ 16 h 23"/>
                <a:gd name="T26" fmla="*/ 20 w 17"/>
                <a:gd name="T27" fmla="*/ 17 h 23"/>
                <a:gd name="T28" fmla="*/ 16 w 17"/>
                <a:gd name="T29" fmla="*/ 17 h 23"/>
                <a:gd name="T30" fmla="*/ 16 w 17"/>
                <a:gd name="T31" fmla="*/ 19 h 23"/>
                <a:gd name="T32" fmla="*/ 16 w 17"/>
                <a:gd name="T33" fmla="*/ 21 h 23"/>
                <a:gd name="T34" fmla="*/ 10 w 17"/>
                <a:gd name="T35" fmla="*/ 21 h 23"/>
                <a:gd name="T36" fmla="*/ 10 w 17"/>
                <a:gd name="T37" fmla="*/ 23 h 23"/>
                <a:gd name="T38" fmla="*/ 6 w 17"/>
                <a:gd name="T39" fmla="*/ 25 h 2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7"/>
                <a:gd name="T61" fmla="*/ 0 h 23"/>
                <a:gd name="T62" fmla="*/ 17 w 17"/>
                <a:gd name="T63" fmla="*/ 23 h 2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7" h="23">
                  <a:moveTo>
                    <a:pt x="0" y="0"/>
                  </a:moveTo>
                  <a:lnTo>
                    <a:pt x="5" y="0"/>
                  </a:lnTo>
                  <a:lnTo>
                    <a:pt x="8" y="2"/>
                  </a:lnTo>
                  <a:lnTo>
                    <a:pt x="8" y="3"/>
                  </a:lnTo>
                  <a:lnTo>
                    <a:pt x="13" y="3"/>
                  </a:lnTo>
                  <a:lnTo>
                    <a:pt x="13" y="5"/>
                  </a:lnTo>
                  <a:lnTo>
                    <a:pt x="13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9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6" y="14"/>
                  </a:lnTo>
                  <a:lnTo>
                    <a:pt x="16" y="15"/>
                  </a:lnTo>
                  <a:lnTo>
                    <a:pt x="13" y="15"/>
                  </a:lnTo>
                  <a:lnTo>
                    <a:pt x="13" y="17"/>
                  </a:lnTo>
                  <a:lnTo>
                    <a:pt x="13" y="19"/>
                  </a:lnTo>
                  <a:lnTo>
                    <a:pt x="8" y="19"/>
                  </a:lnTo>
                  <a:lnTo>
                    <a:pt x="8" y="20"/>
                  </a:lnTo>
                  <a:lnTo>
                    <a:pt x="5" y="22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83" name="Freeform 200"/>
            <p:cNvSpPr>
              <a:spLocks/>
            </p:cNvSpPr>
            <p:nvPr/>
          </p:nvSpPr>
          <p:spPr bwMode="auto">
            <a:xfrm>
              <a:off x="2384" y="741"/>
              <a:ext cx="63" cy="19"/>
            </a:xfrm>
            <a:custGeom>
              <a:avLst/>
              <a:gdLst>
                <a:gd name="T0" fmla="*/ 0 w 50"/>
                <a:gd name="T1" fmla="*/ 0 h 17"/>
                <a:gd name="T2" fmla="*/ 0 w 50"/>
                <a:gd name="T3" fmla="*/ 2 h 17"/>
                <a:gd name="T4" fmla="*/ 0 w 50"/>
                <a:gd name="T5" fmla="*/ 3 h 17"/>
                <a:gd name="T6" fmla="*/ 3 w 50"/>
                <a:gd name="T7" fmla="*/ 3 h 17"/>
                <a:gd name="T8" fmla="*/ 3 w 50"/>
                <a:gd name="T9" fmla="*/ 6 h 17"/>
                <a:gd name="T10" fmla="*/ 3 w 50"/>
                <a:gd name="T11" fmla="*/ 7 h 17"/>
                <a:gd name="T12" fmla="*/ 3 w 50"/>
                <a:gd name="T13" fmla="*/ 9 h 17"/>
                <a:gd name="T14" fmla="*/ 4 w 50"/>
                <a:gd name="T15" fmla="*/ 9 h 17"/>
                <a:gd name="T16" fmla="*/ 4 w 50"/>
                <a:gd name="T17" fmla="*/ 10 h 17"/>
                <a:gd name="T18" fmla="*/ 6 w 50"/>
                <a:gd name="T19" fmla="*/ 12 h 17"/>
                <a:gd name="T20" fmla="*/ 8 w 50"/>
                <a:gd name="T21" fmla="*/ 12 h 17"/>
                <a:gd name="T22" fmla="*/ 8 w 50"/>
                <a:gd name="T23" fmla="*/ 13 h 17"/>
                <a:gd name="T24" fmla="*/ 10 w 50"/>
                <a:gd name="T25" fmla="*/ 13 h 17"/>
                <a:gd name="T26" fmla="*/ 11 w 50"/>
                <a:gd name="T27" fmla="*/ 16 h 17"/>
                <a:gd name="T28" fmla="*/ 14 w 50"/>
                <a:gd name="T29" fmla="*/ 16 h 17"/>
                <a:gd name="T30" fmla="*/ 16 w 50"/>
                <a:gd name="T31" fmla="*/ 16 h 17"/>
                <a:gd name="T32" fmla="*/ 18 w 50"/>
                <a:gd name="T33" fmla="*/ 18 h 17"/>
                <a:gd name="T34" fmla="*/ 20 w 50"/>
                <a:gd name="T35" fmla="*/ 18 h 17"/>
                <a:gd name="T36" fmla="*/ 21 w 50"/>
                <a:gd name="T37" fmla="*/ 18 h 17"/>
                <a:gd name="T38" fmla="*/ 24 w 50"/>
                <a:gd name="T39" fmla="*/ 18 h 17"/>
                <a:gd name="T40" fmla="*/ 25 w 50"/>
                <a:gd name="T41" fmla="*/ 18 h 17"/>
                <a:gd name="T42" fmla="*/ 28 w 50"/>
                <a:gd name="T43" fmla="*/ 18 h 17"/>
                <a:gd name="T44" fmla="*/ 29 w 50"/>
                <a:gd name="T45" fmla="*/ 18 h 17"/>
                <a:gd name="T46" fmla="*/ 33 w 50"/>
                <a:gd name="T47" fmla="*/ 18 h 17"/>
                <a:gd name="T48" fmla="*/ 35 w 50"/>
                <a:gd name="T49" fmla="*/ 18 h 17"/>
                <a:gd name="T50" fmla="*/ 37 w 50"/>
                <a:gd name="T51" fmla="*/ 18 h 17"/>
                <a:gd name="T52" fmla="*/ 39 w 50"/>
                <a:gd name="T53" fmla="*/ 18 h 17"/>
                <a:gd name="T54" fmla="*/ 40 w 50"/>
                <a:gd name="T55" fmla="*/ 18 h 17"/>
                <a:gd name="T56" fmla="*/ 43 w 50"/>
                <a:gd name="T57" fmla="*/ 18 h 17"/>
                <a:gd name="T58" fmla="*/ 44 w 50"/>
                <a:gd name="T59" fmla="*/ 18 h 17"/>
                <a:gd name="T60" fmla="*/ 44 w 50"/>
                <a:gd name="T61" fmla="*/ 16 h 17"/>
                <a:gd name="T62" fmla="*/ 47 w 50"/>
                <a:gd name="T63" fmla="*/ 16 h 17"/>
                <a:gd name="T64" fmla="*/ 49 w 50"/>
                <a:gd name="T65" fmla="*/ 16 h 17"/>
                <a:gd name="T66" fmla="*/ 50 w 50"/>
                <a:gd name="T67" fmla="*/ 16 h 17"/>
                <a:gd name="T68" fmla="*/ 50 w 50"/>
                <a:gd name="T69" fmla="*/ 13 h 17"/>
                <a:gd name="T70" fmla="*/ 53 w 50"/>
                <a:gd name="T71" fmla="*/ 13 h 17"/>
                <a:gd name="T72" fmla="*/ 54 w 50"/>
                <a:gd name="T73" fmla="*/ 13 h 17"/>
                <a:gd name="T74" fmla="*/ 57 w 50"/>
                <a:gd name="T75" fmla="*/ 12 h 17"/>
                <a:gd name="T76" fmla="*/ 58 w 50"/>
                <a:gd name="T77" fmla="*/ 10 h 17"/>
                <a:gd name="T78" fmla="*/ 60 w 50"/>
                <a:gd name="T79" fmla="*/ 9 h 17"/>
                <a:gd name="T80" fmla="*/ 60 w 50"/>
                <a:gd name="T81" fmla="*/ 7 h 17"/>
                <a:gd name="T82" fmla="*/ 62 w 50"/>
                <a:gd name="T83" fmla="*/ 7 h 17"/>
                <a:gd name="T84" fmla="*/ 62 w 50"/>
                <a:gd name="T85" fmla="*/ 6 h 17"/>
                <a:gd name="T86" fmla="*/ 62 w 50"/>
                <a:gd name="T87" fmla="*/ 3 h 17"/>
                <a:gd name="T88" fmla="*/ 62 w 50"/>
                <a:gd name="T89" fmla="*/ 2 h 17"/>
                <a:gd name="T90" fmla="*/ 62 w 50"/>
                <a:gd name="T91" fmla="*/ 0 h 1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50"/>
                <a:gd name="T139" fmla="*/ 0 h 17"/>
                <a:gd name="T140" fmla="*/ 50 w 50"/>
                <a:gd name="T141" fmla="*/ 17 h 1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50" h="17">
                  <a:moveTo>
                    <a:pt x="0" y="0"/>
                  </a:moveTo>
                  <a:lnTo>
                    <a:pt x="0" y="2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6"/>
                  </a:lnTo>
                  <a:lnTo>
                    <a:pt x="2" y="8"/>
                  </a:lnTo>
                  <a:lnTo>
                    <a:pt x="3" y="8"/>
                  </a:lnTo>
                  <a:lnTo>
                    <a:pt x="3" y="9"/>
                  </a:lnTo>
                  <a:lnTo>
                    <a:pt x="5" y="11"/>
                  </a:lnTo>
                  <a:lnTo>
                    <a:pt x="6" y="11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9" y="14"/>
                  </a:lnTo>
                  <a:lnTo>
                    <a:pt x="11" y="14"/>
                  </a:lnTo>
                  <a:lnTo>
                    <a:pt x="13" y="14"/>
                  </a:lnTo>
                  <a:lnTo>
                    <a:pt x="14" y="16"/>
                  </a:lnTo>
                  <a:lnTo>
                    <a:pt x="16" y="16"/>
                  </a:lnTo>
                  <a:lnTo>
                    <a:pt x="17" y="16"/>
                  </a:lnTo>
                  <a:lnTo>
                    <a:pt x="19" y="16"/>
                  </a:lnTo>
                  <a:lnTo>
                    <a:pt x="20" y="16"/>
                  </a:lnTo>
                  <a:lnTo>
                    <a:pt x="22" y="16"/>
                  </a:lnTo>
                  <a:lnTo>
                    <a:pt x="23" y="16"/>
                  </a:lnTo>
                  <a:lnTo>
                    <a:pt x="26" y="16"/>
                  </a:lnTo>
                  <a:lnTo>
                    <a:pt x="28" y="16"/>
                  </a:lnTo>
                  <a:lnTo>
                    <a:pt x="29" y="16"/>
                  </a:lnTo>
                  <a:lnTo>
                    <a:pt x="31" y="16"/>
                  </a:lnTo>
                  <a:lnTo>
                    <a:pt x="32" y="16"/>
                  </a:lnTo>
                  <a:lnTo>
                    <a:pt x="34" y="16"/>
                  </a:lnTo>
                  <a:lnTo>
                    <a:pt x="35" y="16"/>
                  </a:lnTo>
                  <a:lnTo>
                    <a:pt x="35" y="14"/>
                  </a:lnTo>
                  <a:lnTo>
                    <a:pt x="37" y="14"/>
                  </a:lnTo>
                  <a:lnTo>
                    <a:pt x="39" y="14"/>
                  </a:lnTo>
                  <a:lnTo>
                    <a:pt x="40" y="14"/>
                  </a:lnTo>
                  <a:lnTo>
                    <a:pt x="40" y="12"/>
                  </a:lnTo>
                  <a:lnTo>
                    <a:pt x="42" y="12"/>
                  </a:lnTo>
                  <a:lnTo>
                    <a:pt x="43" y="12"/>
                  </a:lnTo>
                  <a:lnTo>
                    <a:pt x="45" y="11"/>
                  </a:lnTo>
                  <a:lnTo>
                    <a:pt x="46" y="9"/>
                  </a:lnTo>
                  <a:lnTo>
                    <a:pt x="48" y="8"/>
                  </a:lnTo>
                  <a:lnTo>
                    <a:pt x="48" y="6"/>
                  </a:lnTo>
                  <a:lnTo>
                    <a:pt x="49" y="6"/>
                  </a:lnTo>
                  <a:lnTo>
                    <a:pt x="49" y="5"/>
                  </a:lnTo>
                  <a:lnTo>
                    <a:pt x="49" y="3"/>
                  </a:lnTo>
                  <a:lnTo>
                    <a:pt x="49" y="2"/>
                  </a:lnTo>
                  <a:lnTo>
                    <a:pt x="49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84" name="Freeform 201"/>
            <p:cNvSpPr>
              <a:spLocks/>
            </p:cNvSpPr>
            <p:nvPr/>
          </p:nvSpPr>
          <p:spPr bwMode="auto">
            <a:xfrm>
              <a:off x="2075" y="1236"/>
              <a:ext cx="207" cy="68"/>
            </a:xfrm>
            <a:custGeom>
              <a:avLst/>
              <a:gdLst>
                <a:gd name="T0" fmla="*/ 201 w 165"/>
                <a:gd name="T1" fmla="*/ 29 h 60"/>
                <a:gd name="T2" fmla="*/ 206 w 165"/>
                <a:gd name="T3" fmla="*/ 31 h 60"/>
                <a:gd name="T4" fmla="*/ 206 w 165"/>
                <a:gd name="T5" fmla="*/ 34 h 60"/>
                <a:gd name="T6" fmla="*/ 206 w 165"/>
                <a:gd name="T7" fmla="*/ 45 h 60"/>
                <a:gd name="T8" fmla="*/ 201 w 165"/>
                <a:gd name="T9" fmla="*/ 56 h 60"/>
                <a:gd name="T10" fmla="*/ 201 w 165"/>
                <a:gd name="T11" fmla="*/ 57 h 60"/>
                <a:gd name="T12" fmla="*/ 201 w 165"/>
                <a:gd name="T13" fmla="*/ 59 h 60"/>
                <a:gd name="T14" fmla="*/ 123 w 165"/>
                <a:gd name="T15" fmla="*/ 67 h 60"/>
                <a:gd name="T16" fmla="*/ 1 w 165"/>
                <a:gd name="T17" fmla="*/ 24 h 60"/>
                <a:gd name="T18" fmla="*/ 0 w 165"/>
                <a:gd name="T19" fmla="*/ 19 h 60"/>
                <a:gd name="T20" fmla="*/ 0 w 165"/>
                <a:gd name="T21" fmla="*/ 12 h 60"/>
                <a:gd name="T22" fmla="*/ 1 w 165"/>
                <a:gd name="T23" fmla="*/ 8 h 60"/>
                <a:gd name="T24" fmla="*/ 4 w 165"/>
                <a:gd name="T25" fmla="*/ 3 h 60"/>
                <a:gd name="T26" fmla="*/ 5 w 165"/>
                <a:gd name="T27" fmla="*/ 0 h 60"/>
                <a:gd name="T28" fmla="*/ 11 w 165"/>
                <a:gd name="T29" fmla="*/ 0 h 60"/>
                <a:gd name="T30" fmla="*/ 15 w 165"/>
                <a:gd name="T31" fmla="*/ 0 h 60"/>
                <a:gd name="T32" fmla="*/ 16 w 165"/>
                <a:gd name="T33" fmla="*/ 0 h 60"/>
                <a:gd name="T34" fmla="*/ 123 w 165"/>
                <a:gd name="T35" fmla="*/ 37 h 60"/>
                <a:gd name="T36" fmla="*/ 201 w 165"/>
                <a:gd name="T37" fmla="*/ 29 h 6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5"/>
                <a:gd name="T58" fmla="*/ 0 h 60"/>
                <a:gd name="T59" fmla="*/ 165 w 165"/>
                <a:gd name="T60" fmla="*/ 60 h 6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5" h="60">
                  <a:moveTo>
                    <a:pt x="160" y="26"/>
                  </a:moveTo>
                  <a:lnTo>
                    <a:pt x="164" y="27"/>
                  </a:lnTo>
                  <a:lnTo>
                    <a:pt x="164" y="30"/>
                  </a:lnTo>
                  <a:lnTo>
                    <a:pt x="164" y="40"/>
                  </a:lnTo>
                  <a:lnTo>
                    <a:pt x="160" y="49"/>
                  </a:lnTo>
                  <a:lnTo>
                    <a:pt x="160" y="50"/>
                  </a:lnTo>
                  <a:lnTo>
                    <a:pt x="160" y="52"/>
                  </a:lnTo>
                  <a:lnTo>
                    <a:pt x="98" y="59"/>
                  </a:lnTo>
                  <a:lnTo>
                    <a:pt x="1" y="21"/>
                  </a:lnTo>
                  <a:lnTo>
                    <a:pt x="0" y="17"/>
                  </a:lnTo>
                  <a:lnTo>
                    <a:pt x="0" y="11"/>
                  </a:lnTo>
                  <a:lnTo>
                    <a:pt x="1" y="7"/>
                  </a:lnTo>
                  <a:lnTo>
                    <a:pt x="3" y="3"/>
                  </a:lnTo>
                  <a:lnTo>
                    <a:pt x="4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98" y="33"/>
                  </a:lnTo>
                  <a:lnTo>
                    <a:pt x="160" y="26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85" name="Freeform 202"/>
            <p:cNvSpPr>
              <a:spLocks/>
            </p:cNvSpPr>
            <p:nvPr/>
          </p:nvSpPr>
          <p:spPr bwMode="auto">
            <a:xfrm>
              <a:off x="2075" y="1236"/>
              <a:ext cx="207" cy="68"/>
            </a:xfrm>
            <a:custGeom>
              <a:avLst/>
              <a:gdLst>
                <a:gd name="T0" fmla="*/ 201 w 165"/>
                <a:gd name="T1" fmla="*/ 29 h 60"/>
                <a:gd name="T2" fmla="*/ 206 w 165"/>
                <a:gd name="T3" fmla="*/ 31 h 60"/>
                <a:gd name="T4" fmla="*/ 206 w 165"/>
                <a:gd name="T5" fmla="*/ 34 h 60"/>
                <a:gd name="T6" fmla="*/ 206 w 165"/>
                <a:gd name="T7" fmla="*/ 45 h 60"/>
                <a:gd name="T8" fmla="*/ 201 w 165"/>
                <a:gd name="T9" fmla="*/ 56 h 60"/>
                <a:gd name="T10" fmla="*/ 201 w 165"/>
                <a:gd name="T11" fmla="*/ 57 h 60"/>
                <a:gd name="T12" fmla="*/ 201 w 165"/>
                <a:gd name="T13" fmla="*/ 59 h 60"/>
                <a:gd name="T14" fmla="*/ 123 w 165"/>
                <a:gd name="T15" fmla="*/ 67 h 60"/>
                <a:gd name="T16" fmla="*/ 1 w 165"/>
                <a:gd name="T17" fmla="*/ 24 h 60"/>
                <a:gd name="T18" fmla="*/ 0 w 165"/>
                <a:gd name="T19" fmla="*/ 19 h 60"/>
                <a:gd name="T20" fmla="*/ 0 w 165"/>
                <a:gd name="T21" fmla="*/ 12 h 60"/>
                <a:gd name="T22" fmla="*/ 1 w 165"/>
                <a:gd name="T23" fmla="*/ 8 h 60"/>
                <a:gd name="T24" fmla="*/ 4 w 165"/>
                <a:gd name="T25" fmla="*/ 3 h 60"/>
                <a:gd name="T26" fmla="*/ 5 w 165"/>
                <a:gd name="T27" fmla="*/ 0 h 60"/>
                <a:gd name="T28" fmla="*/ 11 w 165"/>
                <a:gd name="T29" fmla="*/ 0 h 60"/>
                <a:gd name="T30" fmla="*/ 15 w 165"/>
                <a:gd name="T31" fmla="*/ 0 h 60"/>
                <a:gd name="T32" fmla="*/ 16 w 165"/>
                <a:gd name="T33" fmla="*/ 0 h 60"/>
                <a:gd name="T34" fmla="*/ 123 w 165"/>
                <a:gd name="T35" fmla="*/ 37 h 60"/>
                <a:gd name="T36" fmla="*/ 201 w 165"/>
                <a:gd name="T37" fmla="*/ 29 h 6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5"/>
                <a:gd name="T58" fmla="*/ 0 h 60"/>
                <a:gd name="T59" fmla="*/ 165 w 165"/>
                <a:gd name="T60" fmla="*/ 60 h 6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5" h="60">
                  <a:moveTo>
                    <a:pt x="160" y="26"/>
                  </a:moveTo>
                  <a:lnTo>
                    <a:pt x="164" y="27"/>
                  </a:lnTo>
                  <a:lnTo>
                    <a:pt x="164" y="30"/>
                  </a:lnTo>
                  <a:lnTo>
                    <a:pt x="164" y="40"/>
                  </a:lnTo>
                  <a:lnTo>
                    <a:pt x="160" y="49"/>
                  </a:lnTo>
                  <a:lnTo>
                    <a:pt x="160" y="50"/>
                  </a:lnTo>
                  <a:lnTo>
                    <a:pt x="160" y="52"/>
                  </a:lnTo>
                  <a:lnTo>
                    <a:pt x="98" y="59"/>
                  </a:lnTo>
                  <a:lnTo>
                    <a:pt x="1" y="21"/>
                  </a:lnTo>
                  <a:lnTo>
                    <a:pt x="0" y="17"/>
                  </a:lnTo>
                  <a:lnTo>
                    <a:pt x="0" y="11"/>
                  </a:lnTo>
                  <a:lnTo>
                    <a:pt x="1" y="7"/>
                  </a:lnTo>
                  <a:lnTo>
                    <a:pt x="3" y="3"/>
                  </a:lnTo>
                  <a:lnTo>
                    <a:pt x="4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98" y="33"/>
                  </a:lnTo>
                  <a:lnTo>
                    <a:pt x="160" y="26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86" name="Freeform 203"/>
            <p:cNvSpPr>
              <a:spLocks/>
            </p:cNvSpPr>
            <p:nvPr/>
          </p:nvSpPr>
          <p:spPr bwMode="auto">
            <a:xfrm>
              <a:off x="2066" y="1197"/>
              <a:ext cx="195" cy="50"/>
            </a:xfrm>
            <a:custGeom>
              <a:avLst/>
              <a:gdLst>
                <a:gd name="T0" fmla="*/ 0 w 155"/>
                <a:gd name="T1" fmla="*/ 29 h 45"/>
                <a:gd name="T2" fmla="*/ 182 w 155"/>
                <a:gd name="T3" fmla="*/ 0 h 45"/>
                <a:gd name="T4" fmla="*/ 186 w 155"/>
                <a:gd name="T5" fmla="*/ 0 h 45"/>
                <a:gd name="T6" fmla="*/ 192 w 155"/>
                <a:gd name="T7" fmla="*/ 4 h 45"/>
                <a:gd name="T8" fmla="*/ 194 w 155"/>
                <a:gd name="T9" fmla="*/ 8 h 45"/>
                <a:gd name="T10" fmla="*/ 194 w 155"/>
                <a:gd name="T11" fmla="*/ 13 h 45"/>
                <a:gd name="T12" fmla="*/ 194 w 155"/>
                <a:gd name="T13" fmla="*/ 18 h 45"/>
                <a:gd name="T14" fmla="*/ 194 w 155"/>
                <a:gd name="T15" fmla="*/ 26 h 45"/>
                <a:gd name="T16" fmla="*/ 190 w 155"/>
                <a:gd name="T17" fmla="*/ 29 h 45"/>
                <a:gd name="T18" fmla="*/ 182 w 155"/>
                <a:gd name="T19" fmla="*/ 30 h 45"/>
                <a:gd name="T20" fmla="*/ 185 w 155"/>
                <a:gd name="T21" fmla="*/ 30 h 45"/>
                <a:gd name="T22" fmla="*/ 58 w 155"/>
                <a:gd name="T23" fmla="*/ 49 h 45"/>
                <a:gd name="T24" fmla="*/ 26 w 155"/>
                <a:gd name="T25" fmla="*/ 39 h 45"/>
                <a:gd name="T26" fmla="*/ 23 w 155"/>
                <a:gd name="T27" fmla="*/ 39 h 45"/>
                <a:gd name="T28" fmla="*/ 19 w 155"/>
                <a:gd name="T29" fmla="*/ 39 h 45"/>
                <a:gd name="T30" fmla="*/ 11 w 155"/>
                <a:gd name="T31" fmla="*/ 42 h 45"/>
                <a:gd name="T32" fmla="*/ 8 w 155"/>
                <a:gd name="T33" fmla="*/ 47 h 45"/>
                <a:gd name="T34" fmla="*/ 4 w 155"/>
                <a:gd name="T35" fmla="*/ 49 h 45"/>
                <a:gd name="T36" fmla="*/ 0 w 155"/>
                <a:gd name="T37" fmla="*/ 29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55"/>
                <a:gd name="T58" fmla="*/ 0 h 45"/>
                <a:gd name="T59" fmla="*/ 155 w 155"/>
                <a:gd name="T60" fmla="*/ 45 h 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55" h="45">
                  <a:moveTo>
                    <a:pt x="0" y="26"/>
                  </a:moveTo>
                  <a:lnTo>
                    <a:pt x="145" y="0"/>
                  </a:lnTo>
                  <a:lnTo>
                    <a:pt x="148" y="0"/>
                  </a:lnTo>
                  <a:lnTo>
                    <a:pt x="153" y="4"/>
                  </a:lnTo>
                  <a:lnTo>
                    <a:pt x="154" y="7"/>
                  </a:lnTo>
                  <a:lnTo>
                    <a:pt x="154" y="12"/>
                  </a:lnTo>
                  <a:lnTo>
                    <a:pt x="154" y="16"/>
                  </a:lnTo>
                  <a:lnTo>
                    <a:pt x="154" y="23"/>
                  </a:lnTo>
                  <a:lnTo>
                    <a:pt x="151" y="26"/>
                  </a:lnTo>
                  <a:lnTo>
                    <a:pt x="145" y="27"/>
                  </a:lnTo>
                  <a:lnTo>
                    <a:pt x="147" y="27"/>
                  </a:lnTo>
                  <a:lnTo>
                    <a:pt x="46" y="44"/>
                  </a:lnTo>
                  <a:lnTo>
                    <a:pt x="21" y="35"/>
                  </a:lnTo>
                  <a:lnTo>
                    <a:pt x="18" y="35"/>
                  </a:lnTo>
                  <a:lnTo>
                    <a:pt x="15" y="35"/>
                  </a:lnTo>
                  <a:lnTo>
                    <a:pt x="9" y="38"/>
                  </a:lnTo>
                  <a:lnTo>
                    <a:pt x="6" y="42"/>
                  </a:lnTo>
                  <a:lnTo>
                    <a:pt x="3" y="44"/>
                  </a:lnTo>
                  <a:lnTo>
                    <a:pt x="0" y="26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87" name="Freeform 204"/>
            <p:cNvSpPr>
              <a:spLocks/>
            </p:cNvSpPr>
            <p:nvPr/>
          </p:nvSpPr>
          <p:spPr bwMode="auto">
            <a:xfrm>
              <a:off x="2066" y="1197"/>
              <a:ext cx="195" cy="50"/>
            </a:xfrm>
            <a:custGeom>
              <a:avLst/>
              <a:gdLst>
                <a:gd name="T0" fmla="*/ 0 w 155"/>
                <a:gd name="T1" fmla="*/ 29 h 45"/>
                <a:gd name="T2" fmla="*/ 182 w 155"/>
                <a:gd name="T3" fmla="*/ 0 h 45"/>
                <a:gd name="T4" fmla="*/ 186 w 155"/>
                <a:gd name="T5" fmla="*/ 0 h 45"/>
                <a:gd name="T6" fmla="*/ 192 w 155"/>
                <a:gd name="T7" fmla="*/ 4 h 45"/>
                <a:gd name="T8" fmla="*/ 194 w 155"/>
                <a:gd name="T9" fmla="*/ 8 h 45"/>
                <a:gd name="T10" fmla="*/ 194 w 155"/>
                <a:gd name="T11" fmla="*/ 13 h 45"/>
                <a:gd name="T12" fmla="*/ 194 w 155"/>
                <a:gd name="T13" fmla="*/ 18 h 45"/>
                <a:gd name="T14" fmla="*/ 194 w 155"/>
                <a:gd name="T15" fmla="*/ 26 h 45"/>
                <a:gd name="T16" fmla="*/ 190 w 155"/>
                <a:gd name="T17" fmla="*/ 29 h 45"/>
                <a:gd name="T18" fmla="*/ 182 w 155"/>
                <a:gd name="T19" fmla="*/ 30 h 45"/>
                <a:gd name="T20" fmla="*/ 185 w 155"/>
                <a:gd name="T21" fmla="*/ 30 h 45"/>
                <a:gd name="T22" fmla="*/ 58 w 155"/>
                <a:gd name="T23" fmla="*/ 49 h 45"/>
                <a:gd name="T24" fmla="*/ 26 w 155"/>
                <a:gd name="T25" fmla="*/ 39 h 45"/>
                <a:gd name="T26" fmla="*/ 23 w 155"/>
                <a:gd name="T27" fmla="*/ 39 h 45"/>
                <a:gd name="T28" fmla="*/ 19 w 155"/>
                <a:gd name="T29" fmla="*/ 39 h 45"/>
                <a:gd name="T30" fmla="*/ 11 w 155"/>
                <a:gd name="T31" fmla="*/ 42 h 45"/>
                <a:gd name="T32" fmla="*/ 8 w 155"/>
                <a:gd name="T33" fmla="*/ 47 h 45"/>
                <a:gd name="T34" fmla="*/ 4 w 155"/>
                <a:gd name="T35" fmla="*/ 49 h 45"/>
                <a:gd name="T36" fmla="*/ 0 w 155"/>
                <a:gd name="T37" fmla="*/ 29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55"/>
                <a:gd name="T58" fmla="*/ 0 h 45"/>
                <a:gd name="T59" fmla="*/ 155 w 155"/>
                <a:gd name="T60" fmla="*/ 45 h 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55" h="45">
                  <a:moveTo>
                    <a:pt x="0" y="26"/>
                  </a:moveTo>
                  <a:lnTo>
                    <a:pt x="145" y="0"/>
                  </a:lnTo>
                  <a:lnTo>
                    <a:pt x="148" y="0"/>
                  </a:lnTo>
                  <a:lnTo>
                    <a:pt x="153" y="4"/>
                  </a:lnTo>
                  <a:lnTo>
                    <a:pt x="154" y="7"/>
                  </a:lnTo>
                  <a:lnTo>
                    <a:pt x="154" y="12"/>
                  </a:lnTo>
                  <a:lnTo>
                    <a:pt x="154" y="16"/>
                  </a:lnTo>
                  <a:lnTo>
                    <a:pt x="154" y="23"/>
                  </a:lnTo>
                  <a:lnTo>
                    <a:pt x="151" y="26"/>
                  </a:lnTo>
                  <a:lnTo>
                    <a:pt x="145" y="27"/>
                  </a:lnTo>
                  <a:lnTo>
                    <a:pt x="147" y="27"/>
                  </a:lnTo>
                  <a:lnTo>
                    <a:pt x="46" y="44"/>
                  </a:lnTo>
                  <a:lnTo>
                    <a:pt x="21" y="35"/>
                  </a:lnTo>
                  <a:lnTo>
                    <a:pt x="18" y="35"/>
                  </a:lnTo>
                  <a:lnTo>
                    <a:pt x="15" y="35"/>
                  </a:lnTo>
                  <a:lnTo>
                    <a:pt x="9" y="38"/>
                  </a:lnTo>
                  <a:lnTo>
                    <a:pt x="6" y="42"/>
                  </a:lnTo>
                  <a:lnTo>
                    <a:pt x="3" y="44"/>
                  </a:lnTo>
                  <a:lnTo>
                    <a:pt x="0" y="26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88" name="Freeform 205"/>
            <p:cNvSpPr>
              <a:spLocks/>
            </p:cNvSpPr>
            <p:nvPr/>
          </p:nvSpPr>
          <p:spPr bwMode="auto">
            <a:xfrm>
              <a:off x="2360" y="1180"/>
              <a:ext cx="132" cy="36"/>
            </a:xfrm>
            <a:custGeom>
              <a:avLst/>
              <a:gdLst>
                <a:gd name="T0" fmla="*/ 108 w 103"/>
                <a:gd name="T1" fmla="*/ 27 h 31"/>
                <a:gd name="T2" fmla="*/ 110 w 103"/>
                <a:gd name="T3" fmla="*/ 24 h 31"/>
                <a:gd name="T4" fmla="*/ 115 w 103"/>
                <a:gd name="T5" fmla="*/ 23 h 31"/>
                <a:gd name="T6" fmla="*/ 129 w 103"/>
                <a:gd name="T7" fmla="*/ 10 h 31"/>
                <a:gd name="T8" fmla="*/ 131 w 103"/>
                <a:gd name="T9" fmla="*/ 5 h 31"/>
                <a:gd name="T10" fmla="*/ 131 w 103"/>
                <a:gd name="T11" fmla="*/ 1 h 31"/>
                <a:gd name="T12" fmla="*/ 131 w 103"/>
                <a:gd name="T13" fmla="*/ 0 h 31"/>
                <a:gd name="T14" fmla="*/ 127 w 103"/>
                <a:gd name="T15" fmla="*/ 0 h 31"/>
                <a:gd name="T16" fmla="*/ 123 w 103"/>
                <a:gd name="T17" fmla="*/ 0 h 31"/>
                <a:gd name="T18" fmla="*/ 118 w 103"/>
                <a:gd name="T19" fmla="*/ 0 h 31"/>
                <a:gd name="T20" fmla="*/ 108 w 103"/>
                <a:gd name="T21" fmla="*/ 0 h 31"/>
                <a:gd name="T22" fmla="*/ 0 w 103"/>
                <a:gd name="T23" fmla="*/ 5 h 31"/>
                <a:gd name="T24" fmla="*/ 8 w 103"/>
                <a:gd name="T25" fmla="*/ 35 h 31"/>
                <a:gd name="T26" fmla="*/ 104 w 103"/>
                <a:gd name="T27" fmla="*/ 30 h 31"/>
                <a:gd name="T28" fmla="*/ 108 w 103"/>
                <a:gd name="T29" fmla="*/ 27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3"/>
                <a:gd name="T46" fmla="*/ 0 h 31"/>
                <a:gd name="T47" fmla="*/ 103 w 103"/>
                <a:gd name="T48" fmla="*/ 31 h 3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3" h="31">
                  <a:moveTo>
                    <a:pt x="84" y="23"/>
                  </a:moveTo>
                  <a:lnTo>
                    <a:pt x="86" y="21"/>
                  </a:lnTo>
                  <a:lnTo>
                    <a:pt x="90" y="20"/>
                  </a:lnTo>
                  <a:lnTo>
                    <a:pt x="101" y="9"/>
                  </a:lnTo>
                  <a:lnTo>
                    <a:pt x="102" y="4"/>
                  </a:lnTo>
                  <a:lnTo>
                    <a:pt x="102" y="1"/>
                  </a:lnTo>
                  <a:lnTo>
                    <a:pt x="102" y="0"/>
                  </a:lnTo>
                  <a:lnTo>
                    <a:pt x="99" y="0"/>
                  </a:lnTo>
                  <a:lnTo>
                    <a:pt x="96" y="0"/>
                  </a:lnTo>
                  <a:lnTo>
                    <a:pt x="92" y="0"/>
                  </a:lnTo>
                  <a:lnTo>
                    <a:pt x="84" y="0"/>
                  </a:lnTo>
                  <a:lnTo>
                    <a:pt x="0" y="4"/>
                  </a:lnTo>
                  <a:lnTo>
                    <a:pt x="6" y="30"/>
                  </a:lnTo>
                  <a:lnTo>
                    <a:pt x="81" y="26"/>
                  </a:lnTo>
                  <a:lnTo>
                    <a:pt x="84" y="23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89" name="Freeform 206"/>
            <p:cNvSpPr>
              <a:spLocks/>
            </p:cNvSpPr>
            <p:nvPr/>
          </p:nvSpPr>
          <p:spPr bwMode="auto">
            <a:xfrm>
              <a:off x="2360" y="1180"/>
              <a:ext cx="132" cy="36"/>
            </a:xfrm>
            <a:custGeom>
              <a:avLst/>
              <a:gdLst>
                <a:gd name="T0" fmla="*/ 108 w 103"/>
                <a:gd name="T1" fmla="*/ 27 h 31"/>
                <a:gd name="T2" fmla="*/ 110 w 103"/>
                <a:gd name="T3" fmla="*/ 24 h 31"/>
                <a:gd name="T4" fmla="*/ 115 w 103"/>
                <a:gd name="T5" fmla="*/ 23 h 31"/>
                <a:gd name="T6" fmla="*/ 129 w 103"/>
                <a:gd name="T7" fmla="*/ 10 h 31"/>
                <a:gd name="T8" fmla="*/ 131 w 103"/>
                <a:gd name="T9" fmla="*/ 5 h 31"/>
                <a:gd name="T10" fmla="*/ 131 w 103"/>
                <a:gd name="T11" fmla="*/ 1 h 31"/>
                <a:gd name="T12" fmla="*/ 131 w 103"/>
                <a:gd name="T13" fmla="*/ 0 h 31"/>
                <a:gd name="T14" fmla="*/ 127 w 103"/>
                <a:gd name="T15" fmla="*/ 0 h 31"/>
                <a:gd name="T16" fmla="*/ 123 w 103"/>
                <a:gd name="T17" fmla="*/ 0 h 31"/>
                <a:gd name="T18" fmla="*/ 118 w 103"/>
                <a:gd name="T19" fmla="*/ 0 h 31"/>
                <a:gd name="T20" fmla="*/ 108 w 103"/>
                <a:gd name="T21" fmla="*/ 0 h 31"/>
                <a:gd name="T22" fmla="*/ 0 w 103"/>
                <a:gd name="T23" fmla="*/ 5 h 31"/>
                <a:gd name="T24" fmla="*/ 8 w 103"/>
                <a:gd name="T25" fmla="*/ 35 h 31"/>
                <a:gd name="T26" fmla="*/ 104 w 103"/>
                <a:gd name="T27" fmla="*/ 30 h 31"/>
                <a:gd name="T28" fmla="*/ 108 w 103"/>
                <a:gd name="T29" fmla="*/ 27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3"/>
                <a:gd name="T46" fmla="*/ 0 h 31"/>
                <a:gd name="T47" fmla="*/ 103 w 103"/>
                <a:gd name="T48" fmla="*/ 31 h 3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3" h="31">
                  <a:moveTo>
                    <a:pt x="84" y="23"/>
                  </a:moveTo>
                  <a:lnTo>
                    <a:pt x="86" y="21"/>
                  </a:lnTo>
                  <a:lnTo>
                    <a:pt x="90" y="20"/>
                  </a:lnTo>
                  <a:lnTo>
                    <a:pt x="101" y="9"/>
                  </a:lnTo>
                  <a:lnTo>
                    <a:pt x="102" y="4"/>
                  </a:lnTo>
                  <a:lnTo>
                    <a:pt x="102" y="1"/>
                  </a:lnTo>
                  <a:lnTo>
                    <a:pt x="102" y="0"/>
                  </a:lnTo>
                  <a:lnTo>
                    <a:pt x="99" y="0"/>
                  </a:lnTo>
                  <a:lnTo>
                    <a:pt x="96" y="0"/>
                  </a:lnTo>
                  <a:lnTo>
                    <a:pt x="92" y="0"/>
                  </a:lnTo>
                  <a:lnTo>
                    <a:pt x="84" y="0"/>
                  </a:lnTo>
                  <a:lnTo>
                    <a:pt x="0" y="4"/>
                  </a:lnTo>
                  <a:lnTo>
                    <a:pt x="6" y="30"/>
                  </a:lnTo>
                  <a:lnTo>
                    <a:pt x="81" y="26"/>
                  </a:lnTo>
                  <a:lnTo>
                    <a:pt x="84" y="23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90" name="Freeform 207"/>
            <p:cNvSpPr>
              <a:spLocks/>
            </p:cNvSpPr>
            <p:nvPr/>
          </p:nvSpPr>
          <p:spPr bwMode="auto">
            <a:xfrm>
              <a:off x="2379" y="1185"/>
              <a:ext cx="125" cy="98"/>
            </a:xfrm>
            <a:custGeom>
              <a:avLst/>
              <a:gdLst>
                <a:gd name="T0" fmla="*/ 8 w 100"/>
                <a:gd name="T1" fmla="*/ 97 h 87"/>
                <a:gd name="T2" fmla="*/ 76 w 100"/>
                <a:gd name="T3" fmla="*/ 86 h 87"/>
                <a:gd name="T4" fmla="*/ 124 w 100"/>
                <a:gd name="T5" fmla="*/ 36 h 87"/>
                <a:gd name="T6" fmla="*/ 124 w 100"/>
                <a:gd name="T7" fmla="*/ 23 h 87"/>
                <a:gd name="T8" fmla="*/ 123 w 100"/>
                <a:gd name="T9" fmla="*/ 16 h 87"/>
                <a:gd name="T10" fmla="*/ 119 w 100"/>
                <a:gd name="T11" fmla="*/ 9 h 87"/>
                <a:gd name="T12" fmla="*/ 116 w 100"/>
                <a:gd name="T13" fmla="*/ 5 h 87"/>
                <a:gd name="T14" fmla="*/ 115 w 100"/>
                <a:gd name="T15" fmla="*/ 1 h 87"/>
                <a:gd name="T16" fmla="*/ 110 w 100"/>
                <a:gd name="T17" fmla="*/ 0 h 87"/>
                <a:gd name="T18" fmla="*/ 106 w 100"/>
                <a:gd name="T19" fmla="*/ 1 h 87"/>
                <a:gd name="T20" fmla="*/ 103 w 100"/>
                <a:gd name="T21" fmla="*/ 1 h 87"/>
                <a:gd name="T22" fmla="*/ 99 w 100"/>
                <a:gd name="T23" fmla="*/ 7 h 87"/>
                <a:gd name="T24" fmla="*/ 98 w 100"/>
                <a:gd name="T25" fmla="*/ 12 h 87"/>
                <a:gd name="T26" fmla="*/ 91 w 100"/>
                <a:gd name="T27" fmla="*/ 20 h 87"/>
                <a:gd name="T28" fmla="*/ 59 w 100"/>
                <a:gd name="T29" fmla="*/ 56 h 87"/>
                <a:gd name="T30" fmla="*/ 0 w 100"/>
                <a:gd name="T31" fmla="*/ 68 h 87"/>
                <a:gd name="T32" fmla="*/ 8 w 100"/>
                <a:gd name="T33" fmla="*/ 97 h 8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00"/>
                <a:gd name="T52" fmla="*/ 0 h 87"/>
                <a:gd name="T53" fmla="*/ 100 w 100"/>
                <a:gd name="T54" fmla="*/ 87 h 8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00" h="87">
                  <a:moveTo>
                    <a:pt x="6" y="86"/>
                  </a:moveTo>
                  <a:lnTo>
                    <a:pt x="61" y="76"/>
                  </a:lnTo>
                  <a:lnTo>
                    <a:pt x="99" y="32"/>
                  </a:lnTo>
                  <a:lnTo>
                    <a:pt x="99" y="20"/>
                  </a:lnTo>
                  <a:lnTo>
                    <a:pt x="98" y="14"/>
                  </a:lnTo>
                  <a:lnTo>
                    <a:pt x="95" y="8"/>
                  </a:lnTo>
                  <a:lnTo>
                    <a:pt x="93" y="4"/>
                  </a:lnTo>
                  <a:lnTo>
                    <a:pt x="92" y="1"/>
                  </a:lnTo>
                  <a:lnTo>
                    <a:pt x="88" y="0"/>
                  </a:lnTo>
                  <a:lnTo>
                    <a:pt x="85" y="1"/>
                  </a:lnTo>
                  <a:lnTo>
                    <a:pt x="82" y="1"/>
                  </a:lnTo>
                  <a:lnTo>
                    <a:pt x="79" y="6"/>
                  </a:lnTo>
                  <a:lnTo>
                    <a:pt x="78" y="11"/>
                  </a:lnTo>
                  <a:lnTo>
                    <a:pt x="73" y="18"/>
                  </a:lnTo>
                  <a:lnTo>
                    <a:pt x="47" y="50"/>
                  </a:lnTo>
                  <a:lnTo>
                    <a:pt x="0" y="60"/>
                  </a:lnTo>
                  <a:lnTo>
                    <a:pt x="6" y="86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91" name="Freeform 208"/>
            <p:cNvSpPr>
              <a:spLocks/>
            </p:cNvSpPr>
            <p:nvPr/>
          </p:nvSpPr>
          <p:spPr bwMode="auto">
            <a:xfrm>
              <a:off x="2379" y="1185"/>
              <a:ext cx="125" cy="98"/>
            </a:xfrm>
            <a:custGeom>
              <a:avLst/>
              <a:gdLst>
                <a:gd name="T0" fmla="*/ 8 w 100"/>
                <a:gd name="T1" fmla="*/ 97 h 87"/>
                <a:gd name="T2" fmla="*/ 76 w 100"/>
                <a:gd name="T3" fmla="*/ 86 h 87"/>
                <a:gd name="T4" fmla="*/ 124 w 100"/>
                <a:gd name="T5" fmla="*/ 36 h 87"/>
                <a:gd name="T6" fmla="*/ 124 w 100"/>
                <a:gd name="T7" fmla="*/ 23 h 87"/>
                <a:gd name="T8" fmla="*/ 123 w 100"/>
                <a:gd name="T9" fmla="*/ 16 h 87"/>
                <a:gd name="T10" fmla="*/ 119 w 100"/>
                <a:gd name="T11" fmla="*/ 9 h 87"/>
                <a:gd name="T12" fmla="*/ 116 w 100"/>
                <a:gd name="T13" fmla="*/ 5 h 87"/>
                <a:gd name="T14" fmla="*/ 115 w 100"/>
                <a:gd name="T15" fmla="*/ 1 h 87"/>
                <a:gd name="T16" fmla="*/ 110 w 100"/>
                <a:gd name="T17" fmla="*/ 0 h 87"/>
                <a:gd name="T18" fmla="*/ 106 w 100"/>
                <a:gd name="T19" fmla="*/ 1 h 87"/>
                <a:gd name="T20" fmla="*/ 103 w 100"/>
                <a:gd name="T21" fmla="*/ 1 h 87"/>
                <a:gd name="T22" fmla="*/ 99 w 100"/>
                <a:gd name="T23" fmla="*/ 7 h 87"/>
                <a:gd name="T24" fmla="*/ 98 w 100"/>
                <a:gd name="T25" fmla="*/ 12 h 87"/>
                <a:gd name="T26" fmla="*/ 91 w 100"/>
                <a:gd name="T27" fmla="*/ 20 h 87"/>
                <a:gd name="T28" fmla="*/ 59 w 100"/>
                <a:gd name="T29" fmla="*/ 56 h 87"/>
                <a:gd name="T30" fmla="*/ 0 w 100"/>
                <a:gd name="T31" fmla="*/ 68 h 87"/>
                <a:gd name="T32" fmla="*/ 8 w 100"/>
                <a:gd name="T33" fmla="*/ 97 h 8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00"/>
                <a:gd name="T52" fmla="*/ 0 h 87"/>
                <a:gd name="T53" fmla="*/ 100 w 100"/>
                <a:gd name="T54" fmla="*/ 87 h 8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00" h="87">
                  <a:moveTo>
                    <a:pt x="6" y="86"/>
                  </a:moveTo>
                  <a:lnTo>
                    <a:pt x="61" y="76"/>
                  </a:lnTo>
                  <a:lnTo>
                    <a:pt x="99" y="32"/>
                  </a:lnTo>
                  <a:lnTo>
                    <a:pt x="99" y="20"/>
                  </a:lnTo>
                  <a:lnTo>
                    <a:pt x="98" y="14"/>
                  </a:lnTo>
                  <a:lnTo>
                    <a:pt x="95" y="8"/>
                  </a:lnTo>
                  <a:lnTo>
                    <a:pt x="93" y="4"/>
                  </a:lnTo>
                  <a:lnTo>
                    <a:pt x="92" y="1"/>
                  </a:lnTo>
                  <a:lnTo>
                    <a:pt x="88" y="0"/>
                  </a:lnTo>
                  <a:lnTo>
                    <a:pt x="85" y="1"/>
                  </a:lnTo>
                  <a:lnTo>
                    <a:pt x="82" y="1"/>
                  </a:lnTo>
                  <a:lnTo>
                    <a:pt x="79" y="6"/>
                  </a:lnTo>
                  <a:lnTo>
                    <a:pt x="78" y="11"/>
                  </a:lnTo>
                  <a:lnTo>
                    <a:pt x="73" y="18"/>
                  </a:lnTo>
                  <a:lnTo>
                    <a:pt x="47" y="50"/>
                  </a:lnTo>
                  <a:lnTo>
                    <a:pt x="0" y="60"/>
                  </a:lnTo>
                  <a:lnTo>
                    <a:pt x="6" y="86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92" name="Freeform 209"/>
            <p:cNvSpPr>
              <a:spLocks/>
            </p:cNvSpPr>
            <p:nvPr/>
          </p:nvSpPr>
          <p:spPr bwMode="auto">
            <a:xfrm>
              <a:off x="2445" y="1246"/>
              <a:ext cx="21" cy="26"/>
            </a:xfrm>
            <a:custGeom>
              <a:avLst/>
              <a:gdLst>
                <a:gd name="T0" fmla="*/ 0 w 17"/>
                <a:gd name="T1" fmla="*/ 0 h 22"/>
                <a:gd name="T2" fmla="*/ 2 w 17"/>
                <a:gd name="T3" fmla="*/ 0 h 22"/>
                <a:gd name="T4" fmla="*/ 2 w 17"/>
                <a:gd name="T5" fmla="*/ 2 h 22"/>
                <a:gd name="T6" fmla="*/ 7 w 17"/>
                <a:gd name="T7" fmla="*/ 2 h 22"/>
                <a:gd name="T8" fmla="*/ 11 w 17"/>
                <a:gd name="T9" fmla="*/ 4 h 22"/>
                <a:gd name="T10" fmla="*/ 16 w 17"/>
                <a:gd name="T11" fmla="*/ 6 h 22"/>
                <a:gd name="T12" fmla="*/ 16 w 17"/>
                <a:gd name="T13" fmla="*/ 7 h 22"/>
                <a:gd name="T14" fmla="*/ 20 w 17"/>
                <a:gd name="T15" fmla="*/ 9 h 22"/>
                <a:gd name="T16" fmla="*/ 20 w 17"/>
                <a:gd name="T17" fmla="*/ 11 h 22"/>
                <a:gd name="T18" fmla="*/ 20 w 17"/>
                <a:gd name="T19" fmla="*/ 13 h 22"/>
                <a:gd name="T20" fmla="*/ 20 w 17"/>
                <a:gd name="T21" fmla="*/ 14 h 22"/>
                <a:gd name="T22" fmla="*/ 20 w 17"/>
                <a:gd name="T23" fmla="*/ 17 h 22"/>
                <a:gd name="T24" fmla="*/ 20 w 17"/>
                <a:gd name="T25" fmla="*/ 18 h 22"/>
                <a:gd name="T26" fmla="*/ 20 w 17"/>
                <a:gd name="T27" fmla="*/ 20 h 22"/>
                <a:gd name="T28" fmla="*/ 20 w 17"/>
                <a:gd name="T29" fmla="*/ 21 h 22"/>
                <a:gd name="T30" fmla="*/ 20 w 17"/>
                <a:gd name="T31" fmla="*/ 24 h 22"/>
                <a:gd name="T32" fmla="*/ 20 w 17"/>
                <a:gd name="T33" fmla="*/ 25 h 2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22"/>
                <a:gd name="T53" fmla="*/ 17 w 17"/>
                <a:gd name="T54" fmla="*/ 22 h 2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22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6" y="2"/>
                  </a:lnTo>
                  <a:lnTo>
                    <a:pt x="9" y="3"/>
                  </a:lnTo>
                  <a:lnTo>
                    <a:pt x="13" y="5"/>
                  </a:lnTo>
                  <a:lnTo>
                    <a:pt x="13" y="6"/>
                  </a:lnTo>
                  <a:lnTo>
                    <a:pt x="16" y="8"/>
                  </a:lnTo>
                  <a:lnTo>
                    <a:pt x="16" y="9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6" y="14"/>
                  </a:lnTo>
                  <a:lnTo>
                    <a:pt x="16" y="15"/>
                  </a:lnTo>
                  <a:lnTo>
                    <a:pt x="16" y="17"/>
                  </a:lnTo>
                  <a:lnTo>
                    <a:pt x="16" y="18"/>
                  </a:lnTo>
                  <a:lnTo>
                    <a:pt x="16" y="20"/>
                  </a:lnTo>
                  <a:lnTo>
                    <a:pt x="16" y="21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93" name="Line 210"/>
            <p:cNvSpPr>
              <a:spLocks noChangeShapeType="1"/>
            </p:cNvSpPr>
            <p:nvPr/>
          </p:nvSpPr>
          <p:spPr bwMode="auto">
            <a:xfrm>
              <a:off x="2622" y="1170"/>
              <a:ext cx="2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94" name="Freeform 211"/>
            <p:cNvSpPr>
              <a:spLocks/>
            </p:cNvSpPr>
            <p:nvPr/>
          </p:nvSpPr>
          <p:spPr bwMode="auto">
            <a:xfrm>
              <a:off x="2623" y="1170"/>
              <a:ext cx="241" cy="25"/>
            </a:xfrm>
            <a:custGeom>
              <a:avLst/>
              <a:gdLst>
                <a:gd name="T0" fmla="*/ 0 w 191"/>
                <a:gd name="T1" fmla="*/ 1 h 22"/>
                <a:gd name="T2" fmla="*/ 3 w 191"/>
                <a:gd name="T3" fmla="*/ 3 h 22"/>
                <a:gd name="T4" fmla="*/ 4 w 191"/>
                <a:gd name="T5" fmla="*/ 5 h 22"/>
                <a:gd name="T6" fmla="*/ 4 w 191"/>
                <a:gd name="T7" fmla="*/ 8 h 22"/>
                <a:gd name="T8" fmla="*/ 6 w 191"/>
                <a:gd name="T9" fmla="*/ 10 h 22"/>
                <a:gd name="T10" fmla="*/ 6 w 191"/>
                <a:gd name="T11" fmla="*/ 14 h 22"/>
                <a:gd name="T12" fmla="*/ 6 w 191"/>
                <a:gd name="T13" fmla="*/ 17 h 22"/>
                <a:gd name="T14" fmla="*/ 6 w 191"/>
                <a:gd name="T15" fmla="*/ 20 h 22"/>
                <a:gd name="T16" fmla="*/ 4 w 191"/>
                <a:gd name="T17" fmla="*/ 23 h 22"/>
                <a:gd name="T18" fmla="*/ 6 w 191"/>
                <a:gd name="T19" fmla="*/ 24 h 22"/>
                <a:gd name="T20" fmla="*/ 14 w 191"/>
                <a:gd name="T21" fmla="*/ 24 h 22"/>
                <a:gd name="T22" fmla="*/ 25 w 191"/>
                <a:gd name="T23" fmla="*/ 24 h 22"/>
                <a:gd name="T24" fmla="*/ 40 w 191"/>
                <a:gd name="T25" fmla="*/ 24 h 22"/>
                <a:gd name="T26" fmla="*/ 58 w 191"/>
                <a:gd name="T27" fmla="*/ 24 h 22"/>
                <a:gd name="T28" fmla="*/ 77 w 191"/>
                <a:gd name="T29" fmla="*/ 24 h 22"/>
                <a:gd name="T30" fmla="*/ 98 w 191"/>
                <a:gd name="T31" fmla="*/ 24 h 22"/>
                <a:gd name="T32" fmla="*/ 120 w 191"/>
                <a:gd name="T33" fmla="*/ 24 h 22"/>
                <a:gd name="T34" fmla="*/ 141 w 191"/>
                <a:gd name="T35" fmla="*/ 24 h 22"/>
                <a:gd name="T36" fmla="*/ 163 w 191"/>
                <a:gd name="T37" fmla="*/ 24 h 22"/>
                <a:gd name="T38" fmla="*/ 182 w 191"/>
                <a:gd name="T39" fmla="*/ 24 h 22"/>
                <a:gd name="T40" fmla="*/ 201 w 191"/>
                <a:gd name="T41" fmla="*/ 24 h 22"/>
                <a:gd name="T42" fmla="*/ 217 w 191"/>
                <a:gd name="T43" fmla="*/ 24 h 22"/>
                <a:gd name="T44" fmla="*/ 228 w 191"/>
                <a:gd name="T45" fmla="*/ 24 h 22"/>
                <a:gd name="T46" fmla="*/ 236 w 191"/>
                <a:gd name="T47" fmla="*/ 24 h 22"/>
                <a:gd name="T48" fmla="*/ 240 w 191"/>
                <a:gd name="T49" fmla="*/ 24 h 22"/>
                <a:gd name="T50" fmla="*/ 238 w 191"/>
                <a:gd name="T51" fmla="*/ 20 h 22"/>
                <a:gd name="T52" fmla="*/ 238 w 191"/>
                <a:gd name="T53" fmla="*/ 17 h 22"/>
                <a:gd name="T54" fmla="*/ 238 w 191"/>
                <a:gd name="T55" fmla="*/ 14 h 22"/>
                <a:gd name="T56" fmla="*/ 238 w 191"/>
                <a:gd name="T57" fmla="*/ 10 h 22"/>
                <a:gd name="T58" fmla="*/ 238 w 191"/>
                <a:gd name="T59" fmla="*/ 7 h 22"/>
                <a:gd name="T60" fmla="*/ 236 w 191"/>
                <a:gd name="T61" fmla="*/ 5 h 22"/>
                <a:gd name="T62" fmla="*/ 236 w 191"/>
                <a:gd name="T63" fmla="*/ 1 h 22"/>
                <a:gd name="T64" fmla="*/ 0 w 191"/>
                <a:gd name="T65" fmla="*/ 0 h 2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1"/>
                <a:gd name="T100" fmla="*/ 0 h 22"/>
                <a:gd name="T101" fmla="*/ 191 w 191"/>
                <a:gd name="T102" fmla="*/ 22 h 2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1" h="22">
                  <a:moveTo>
                    <a:pt x="0" y="0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3"/>
                  </a:lnTo>
                  <a:lnTo>
                    <a:pt x="2" y="4"/>
                  </a:lnTo>
                  <a:lnTo>
                    <a:pt x="3" y="4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9"/>
                  </a:lnTo>
                  <a:lnTo>
                    <a:pt x="5" y="9"/>
                  </a:lnTo>
                  <a:lnTo>
                    <a:pt x="5" y="10"/>
                  </a:lnTo>
                  <a:lnTo>
                    <a:pt x="5" y="12"/>
                  </a:lnTo>
                  <a:lnTo>
                    <a:pt x="5" y="13"/>
                  </a:lnTo>
                  <a:lnTo>
                    <a:pt x="5" y="15"/>
                  </a:lnTo>
                  <a:lnTo>
                    <a:pt x="5" y="16"/>
                  </a:lnTo>
                  <a:lnTo>
                    <a:pt x="5" y="18"/>
                  </a:lnTo>
                  <a:lnTo>
                    <a:pt x="3" y="18"/>
                  </a:lnTo>
                  <a:lnTo>
                    <a:pt x="3" y="20"/>
                  </a:lnTo>
                  <a:lnTo>
                    <a:pt x="3" y="21"/>
                  </a:lnTo>
                  <a:lnTo>
                    <a:pt x="5" y="21"/>
                  </a:lnTo>
                  <a:lnTo>
                    <a:pt x="8" y="21"/>
                  </a:lnTo>
                  <a:lnTo>
                    <a:pt x="11" y="21"/>
                  </a:lnTo>
                  <a:lnTo>
                    <a:pt x="15" y="21"/>
                  </a:lnTo>
                  <a:lnTo>
                    <a:pt x="20" y="21"/>
                  </a:lnTo>
                  <a:lnTo>
                    <a:pt x="26" y="21"/>
                  </a:lnTo>
                  <a:lnTo>
                    <a:pt x="32" y="21"/>
                  </a:lnTo>
                  <a:lnTo>
                    <a:pt x="38" y="21"/>
                  </a:lnTo>
                  <a:lnTo>
                    <a:pt x="46" y="21"/>
                  </a:lnTo>
                  <a:lnTo>
                    <a:pt x="54" y="21"/>
                  </a:lnTo>
                  <a:lnTo>
                    <a:pt x="61" y="21"/>
                  </a:lnTo>
                  <a:lnTo>
                    <a:pt x="69" y="21"/>
                  </a:lnTo>
                  <a:lnTo>
                    <a:pt x="78" y="21"/>
                  </a:lnTo>
                  <a:lnTo>
                    <a:pt x="86" y="21"/>
                  </a:lnTo>
                  <a:lnTo>
                    <a:pt x="95" y="21"/>
                  </a:lnTo>
                  <a:lnTo>
                    <a:pt x="104" y="21"/>
                  </a:lnTo>
                  <a:lnTo>
                    <a:pt x="112" y="21"/>
                  </a:lnTo>
                  <a:lnTo>
                    <a:pt x="121" y="21"/>
                  </a:lnTo>
                  <a:lnTo>
                    <a:pt x="129" y="21"/>
                  </a:lnTo>
                  <a:lnTo>
                    <a:pt x="136" y="21"/>
                  </a:lnTo>
                  <a:lnTo>
                    <a:pt x="144" y="21"/>
                  </a:lnTo>
                  <a:lnTo>
                    <a:pt x="152" y="21"/>
                  </a:lnTo>
                  <a:lnTo>
                    <a:pt x="159" y="21"/>
                  </a:lnTo>
                  <a:lnTo>
                    <a:pt x="166" y="21"/>
                  </a:lnTo>
                  <a:lnTo>
                    <a:pt x="172" y="21"/>
                  </a:lnTo>
                  <a:lnTo>
                    <a:pt x="176" y="21"/>
                  </a:lnTo>
                  <a:lnTo>
                    <a:pt x="181" y="21"/>
                  </a:lnTo>
                  <a:lnTo>
                    <a:pt x="184" y="21"/>
                  </a:lnTo>
                  <a:lnTo>
                    <a:pt x="187" y="21"/>
                  </a:lnTo>
                  <a:lnTo>
                    <a:pt x="189" y="21"/>
                  </a:lnTo>
                  <a:lnTo>
                    <a:pt x="190" y="21"/>
                  </a:lnTo>
                  <a:lnTo>
                    <a:pt x="190" y="20"/>
                  </a:lnTo>
                  <a:lnTo>
                    <a:pt x="189" y="18"/>
                  </a:lnTo>
                  <a:lnTo>
                    <a:pt x="189" y="16"/>
                  </a:lnTo>
                  <a:lnTo>
                    <a:pt x="189" y="15"/>
                  </a:lnTo>
                  <a:lnTo>
                    <a:pt x="189" y="13"/>
                  </a:lnTo>
                  <a:lnTo>
                    <a:pt x="189" y="12"/>
                  </a:lnTo>
                  <a:lnTo>
                    <a:pt x="189" y="10"/>
                  </a:lnTo>
                  <a:lnTo>
                    <a:pt x="189" y="9"/>
                  </a:lnTo>
                  <a:lnTo>
                    <a:pt x="189" y="7"/>
                  </a:lnTo>
                  <a:lnTo>
                    <a:pt x="189" y="6"/>
                  </a:lnTo>
                  <a:lnTo>
                    <a:pt x="187" y="6"/>
                  </a:lnTo>
                  <a:lnTo>
                    <a:pt x="187" y="4"/>
                  </a:lnTo>
                  <a:lnTo>
                    <a:pt x="187" y="3"/>
                  </a:lnTo>
                  <a:lnTo>
                    <a:pt x="187" y="1"/>
                  </a:lnTo>
                  <a:lnTo>
                    <a:pt x="185" y="1"/>
                  </a:lnTo>
                  <a:lnTo>
                    <a:pt x="0" y="0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95" name="Freeform 212"/>
            <p:cNvSpPr>
              <a:spLocks/>
            </p:cNvSpPr>
            <p:nvPr/>
          </p:nvSpPr>
          <p:spPr bwMode="auto">
            <a:xfrm>
              <a:off x="2623" y="1170"/>
              <a:ext cx="241" cy="25"/>
            </a:xfrm>
            <a:custGeom>
              <a:avLst/>
              <a:gdLst>
                <a:gd name="T0" fmla="*/ 0 w 191"/>
                <a:gd name="T1" fmla="*/ 1 h 22"/>
                <a:gd name="T2" fmla="*/ 3 w 191"/>
                <a:gd name="T3" fmla="*/ 3 h 22"/>
                <a:gd name="T4" fmla="*/ 4 w 191"/>
                <a:gd name="T5" fmla="*/ 5 h 22"/>
                <a:gd name="T6" fmla="*/ 4 w 191"/>
                <a:gd name="T7" fmla="*/ 8 h 22"/>
                <a:gd name="T8" fmla="*/ 6 w 191"/>
                <a:gd name="T9" fmla="*/ 10 h 22"/>
                <a:gd name="T10" fmla="*/ 6 w 191"/>
                <a:gd name="T11" fmla="*/ 14 h 22"/>
                <a:gd name="T12" fmla="*/ 6 w 191"/>
                <a:gd name="T13" fmla="*/ 17 h 22"/>
                <a:gd name="T14" fmla="*/ 6 w 191"/>
                <a:gd name="T15" fmla="*/ 20 h 22"/>
                <a:gd name="T16" fmla="*/ 4 w 191"/>
                <a:gd name="T17" fmla="*/ 23 h 22"/>
                <a:gd name="T18" fmla="*/ 6 w 191"/>
                <a:gd name="T19" fmla="*/ 24 h 22"/>
                <a:gd name="T20" fmla="*/ 14 w 191"/>
                <a:gd name="T21" fmla="*/ 24 h 22"/>
                <a:gd name="T22" fmla="*/ 25 w 191"/>
                <a:gd name="T23" fmla="*/ 24 h 22"/>
                <a:gd name="T24" fmla="*/ 40 w 191"/>
                <a:gd name="T25" fmla="*/ 24 h 22"/>
                <a:gd name="T26" fmla="*/ 58 w 191"/>
                <a:gd name="T27" fmla="*/ 24 h 22"/>
                <a:gd name="T28" fmla="*/ 77 w 191"/>
                <a:gd name="T29" fmla="*/ 24 h 22"/>
                <a:gd name="T30" fmla="*/ 98 w 191"/>
                <a:gd name="T31" fmla="*/ 24 h 22"/>
                <a:gd name="T32" fmla="*/ 120 w 191"/>
                <a:gd name="T33" fmla="*/ 24 h 22"/>
                <a:gd name="T34" fmla="*/ 141 w 191"/>
                <a:gd name="T35" fmla="*/ 24 h 22"/>
                <a:gd name="T36" fmla="*/ 163 w 191"/>
                <a:gd name="T37" fmla="*/ 24 h 22"/>
                <a:gd name="T38" fmla="*/ 182 w 191"/>
                <a:gd name="T39" fmla="*/ 24 h 22"/>
                <a:gd name="T40" fmla="*/ 201 w 191"/>
                <a:gd name="T41" fmla="*/ 24 h 22"/>
                <a:gd name="T42" fmla="*/ 217 w 191"/>
                <a:gd name="T43" fmla="*/ 24 h 22"/>
                <a:gd name="T44" fmla="*/ 228 w 191"/>
                <a:gd name="T45" fmla="*/ 24 h 22"/>
                <a:gd name="T46" fmla="*/ 236 w 191"/>
                <a:gd name="T47" fmla="*/ 24 h 22"/>
                <a:gd name="T48" fmla="*/ 240 w 191"/>
                <a:gd name="T49" fmla="*/ 24 h 22"/>
                <a:gd name="T50" fmla="*/ 238 w 191"/>
                <a:gd name="T51" fmla="*/ 20 h 22"/>
                <a:gd name="T52" fmla="*/ 238 w 191"/>
                <a:gd name="T53" fmla="*/ 17 h 22"/>
                <a:gd name="T54" fmla="*/ 238 w 191"/>
                <a:gd name="T55" fmla="*/ 14 h 22"/>
                <a:gd name="T56" fmla="*/ 238 w 191"/>
                <a:gd name="T57" fmla="*/ 10 h 22"/>
                <a:gd name="T58" fmla="*/ 238 w 191"/>
                <a:gd name="T59" fmla="*/ 7 h 22"/>
                <a:gd name="T60" fmla="*/ 236 w 191"/>
                <a:gd name="T61" fmla="*/ 5 h 22"/>
                <a:gd name="T62" fmla="*/ 236 w 191"/>
                <a:gd name="T63" fmla="*/ 1 h 22"/>
                <a:gd name="T64" fmla="*/ 0 w 191"/>
                <a:gd name="T65" fmla="*/ 0 h 2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1"/>
                <a:gd name="T100" fmla="*/ 0 h 22"/>
                <a:gd name="T101" fmla="*/ 191 w 191"/>
                <a:gd name="T102" fmla="*/ 22 h 2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1" h="22">
                  <a:moveTo>
                    <a:pt x="0" y="0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2" y="3"/>
                  </a:lnTo>
                  <a:lnTo>
                    <a:pt x="2" y="4"/>
                  </a:lnTo>
                  <a:lnTo>
                    <a:pt x="3" y="4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9"/>
                  </a:lnTo>
                  <a:lnTo>
                    <a:pt x="5" y="9"/>
                  </a:lnTo>
                  <a:lnTo>
                    <a:pt x="5" y="10"/>
                  </a:lnTo>
                  <a:lnTo>
                    <a:pt x="5" y="12"/>
                  </a:lnTo>
                  <a:lnTo>
                    <a:pt x="5" y="13"/>
                  </a:lnTo>
                  <a:lnTo>
                    <a:pt x="5" y="15"/>
                  </a:lnTo>
                  <a:lnTo>
                    <a:pt x="5" y="16"/>
                  </a:lnTo>
                  <a:lnTo>
                    <a:pt x="5" y="18"/>
                  </a:lnTo>
                  <a:lnTo>
                    <a:pt x="3" y="18"/>
                  </a:lnTo>
                  <a:lnTo>
                    <a:pt x="3" y="20"/>
                  </a:lnTo>
                  <a:lnTo>
                    <a:pt x="3" y="21"/>
                  </a:lnTo>
                  <a:lnTo>
                    <a:pt x="5" y="21"/>
                  </a:lnTo>
                  <a:lnTo>
                    <a:pt x="8" y="21"/>
                  </a:lnTo>
                  <a:lnTo>
                    <a:pt x="11" y="21"/>
                  </a:lnTo>
                  <a:lnTo>
                    <a:pt x="15" y="21"/>
                  </a:lnTo>
                  <a:lnTo>
                    <a:pt x="20" y="21"/>
                  </a:lnTo>
                  <a:lnTo>
                    <a:pt x="26" y="21"/>
                  </a:lnTo>
                  <a:lnTo>
                    <a:pt x="32" y="21"/>
                  </a:lnTo>
                  <a:lnTo>
                    <a:pt x="38" y="21"/>
                  </a:lnTo>
                  <a:lnTo>
                    <a:pt x="46" y="21"/>
                  </a:lnTo>
                  <a:lnTo>
                    <a:pt x="54" y="21"/>
                  </a:lnTo>
                  <a:lnTo>
                    <a:pt x="61" y="21"/>
                  </a:lnTo>
                  <a:lnTo>
                    <a:pt x="69" y="21"/>
                  </a:lnTo>
                  <a:lnTo>
                    <a:pt x="78" y="21"/>
                  </a:lnTo>
                  <a:lnTo>
                    <a:pt x="86" y="21"/>
                  </a:lnTo>
                  <a:lnTo>
                    <a:pt x="95" y="21"/>
                  </a:lnTo>
                  <a:lnTo>
                    <a:pt x="104" y="21"/>
                  </a:lnTo>
                  <a:lnTo>
                    <a:pt x="112" y="21"/>
                  </a:lnTo>
                  <a:lnTo>
                    <a:pt x="121" y="21"/>
                  </a:lnTo>
                  <a:lnTo>
                    <a:pt x="129" y="21"/>
                  </a:lnTo>
                  <a:lnTo>
                    <a:pt x="136" y="21"/>
                  </a:lnTo>
                  <a:lnTo>
                    <a:pt x="144" y="21"/>
                  </a:lnTo>
                  <a:lnTo>
                    <a:pt x="152" y="21"/>
                  </a:lnTo>
                  <a:lnTo>
                    <a:pt x="159" y="21"/>
                  </a:lnTo>
                  <a:lnTo>
                    <a:pt x="166" y="21"/>
                  </a:lnTo>
                  <a:lnTo>
                    <a:pt x="172" y="21"/>
                  </a:lnTo>
                  <a:lnTo>
                    <a:pt x="176" y="21"/>
                  </a:lnTo>
                  <a:lnTo>
                    <a:pt x="181" y="21"/>
                  </a:lnTo>
                  <a:lnTo>
                    <a:pt x="184" y="21"/>
                  </a:lnTo>
                  <a:lnTo>
                    <a:pt x="187" y="21"/>
                  </a:lnTo>
                  <a:lnTo>
                    <a:pt x="189" y="21"/>
                  </a:lnTo>
                  <a:lnTo>
                    <a:pt x="190" y="21"/>
                  </a:lnTo>
                  <a:lnTo>
                    <a:pt x="190" y="20"/>
                  </a:lnTo>
                  <a:lnTo>
                    <a:pt x="189" y="18"/>
                  </a:lnTo>
                  <a:lnTo>
                    <a:pt x="189" y="16"/>
                  </a:lnTo>
                  <a:lnTo>
                    <a:pt x="189" y="15"/>
                  </a:lnTo>
                  <a:lnTo>
                    <a:pt x="189" y="13"/>
                  </a:lnTo>
                  <a:lnTo>
                    <a:pt x="189" y="12"/>
                  </a:lnTo>
                  <a:lnTo>
                    <a:pt x="189" y="10"/>
                  </a:lnTo>
                  <a:lnTo>
                    <a:pt x="189" y="9"/>
                  </a:lnTo>
                  <a:lnTo>
                    <a:pt x="189" y="7"/>
                  </a:lnTo>
                  <a:lnTo>
                    <a:pt x="189" y="6"/>
                  </a:lnTo>
                  <a:lnTo>
                    <a:pt x="187" y="6"/>
                  </a:lnTo>
                  <a:lnTo>
                    <a:pt x="187" y="4"/>
                  </a:lnTo>
                  <a:lnTo>
                    <a:pt x="187" y="3"/>
                  </a:lnTo>
                  <a:lnTo>
                    <a:pt x="187" y="1"/>
                  </a:lnTo>
                  <a:lnTo>
                    <a:pt x="185" y="1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96" name="Freeform 213"/>
            <p:cNvSpPr>
              <a:spLocks/>
            </p:cNvSpPr>
            <p:nvPr/>
          </p:nvSpPr>
          <p:spPr bwMode="auto">
            <a:xfrm>
              <a:off x="2635" y="1170"/>
              <a:ext cx="248" cy="80"/>
            </a:xfrm>
            <a:custGeom>
              <a:avLst/>
              <a:gdLst>
                <a:gd name="T0" fmla="*/ 238 w 198"/>
                <a:gd name="T1" fmla="*/ 15 h 71"/>
                <a:gd name="T2" fmla="*/ 163 w 198"/>
                <a:gd name="T3" fmla="*/ 53 h 71"/>
                <a:gd name="T4" fmla="*/ 61 w 198"/>
                <a:gd name="T5" fmla="*/ 55 h 71"/>
                <a:gd name="T6" fmla="*/ 18 w 198"/>
                <a:gd name="T7" fmla="*/ 1 h 71"/>
                <a:gd name="T8" fmla="*/ 5 w 198"/>
                <a:gd name="T9" fmla="*/ 0 h 71"/>
                <a:gd name="T10" fmla="*/ 0 w 198"/>
                <a:gd name="T11" fmla="*/ 8 h 71"/>
                <a:gd name="T12" fmla="*/ 1 w 198"/>
                <a:gd name="T13" fmla="*/ 24 h 71"/>
                <a:gd name="T14" fmla="*/ 40 w 198"/>
                <a:gd name="T15" fmla="*/ 70 h 71"/>
                <a:gd name="T16" fmla="*/ 46 w 198"/>
                <a:gd name="T17" fmla="*/ 79 h 71"/>
                <a:gd name="T18" fmla="*/ 174 w 198"/>
                <a:gd name="T19" fmla="*/ 79 h 71"/>
                <a:gd name="T20" fmla="*/ 245 w 198"/>
                <a:gd name="T21" fmla="*/ 46 h 71"/>
                <a:gd name="T22" fmla="*/ 247 w 198"/>
                <a:gd name="T23" fmla="*/ 30 h 71"/>
                <a:gd name="T24" fmla="*/ 238 w 198"/>
                <a:gd name="T25" fmla="*/ 15 h 7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98"/>
                <a:gd name="T40" fmla="*/ 0 h 71"/>
                <a:gd name="T41" fmla="*/ 198 w 198"/>
                <a:gd name="T42" fmla="*/ 71 h 7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98" h="71">
                  <a:moveTo>
                    <a:pt x="190" y="13"/>
                  </a:moveTo>
                  <a:lnTo>
                    <a:pt x="130" y="47"/>
                  </a:lnTo>
                  <a:lnTo>
                    <a:pt x="49" y="49"/>
                  </a:lnTo>
                  <a:lnTo>
                    <a:pt x="14" y="1"/>
                  </a:lnTo>
                  <a:lnTo>
                    <a:pt x="4" y="0"/>
                  </a:lnTo>
                  <a:lnTo>
                    <a:pt x="0" y="7"/>
                  </a:lnTo>
                  <a:lnTo>
                    <a:pt x="1" y="21"/>
                  </a:lnTo>
                  <a:lnTo>
                    <a:pt x="32" y="62"/>
                  </a:lnTo>
                  <a:lnTo>
                    <a:pt x="37" y="70"/>
                  </a:lnTo>
                  <a:lnTo>
                    <a:pt x="139" y="70"/>
                  </a:lnTo>
                  <a:lnTo>
                    <a:pt x="196" y="41"/>
                  </a:lnTo>
                  <a:lnTo>
                    <a:pt x="197" y="27"/>
                  </a:lnTo>
                  <a:lnTo>
                    <a:pt x="190" y="13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97" name="Freeform 214"/>
            <p:cNvSpPr>
              <a:spLocks/>
            </p:cNvSpPr>
            <p:nvPr/>
          </p:nvSpPr>
          <p:spPr bwMode="auto">
            <a:xfrm>
              <a:off x="2635" y="1170"/>
              <a:ext cx="248" cy="80"/>
            </a:xfrm>
            <a:custGeom>
              <a:avLst/>
              <a:gdLst>
                <a:gd name="T0" fmla="*/ 238 w 198"/>
                <a:gd name="T1" fmla="*/ 15 h 71"/>
                <a:gd name="T2" fmla="*/ 163 w 198"/>
                <a:gd name="T3" fmla="*/ 53 h 71"/>
                <a:gd name="T4" fmla="*/ 61 w 198"/>
                <a:gd name="T5" fmla="*/ 55 h 71"/>
                <a:gd name="T6" fmla="*/ 18 w 198"/>
                <a:gd name="T7" fmla="*/ 1 h 71"/>
                <a:gd name="T8" fmla="*/ 5 w 198"/>
                <a:gd name="T9" fmla="*/ 0 h 71"/>
                <a:gd name="T10" fmla="*/ 0 w 198"/>
                <a:gd name="T11" fmla="*/ 8 h 71"/>
                <a:gd name="T12" fmla="*/ 1 w 198"/>
                <a:gd name="T13" fmla="*/ 24 h 71"/>
                <a:gd name="T14" fmla="*/ 40 w 198"/>
                <a:gd name="T15" fmla="*/ 70 h 71"/>
                <a:gd name="T16" fmla="*/ 46 w 198"/>
                <a:gd name="T17" fmla="*/ 79 h 71"/>
                <a:gd name="T18" fmla="*/ 174 w 198"/>
                <a:gd name="T19" fmla="*/ 79 h 71"/>
                <a:gd name="T20" fmla="*/ 245 w 198"/>
                <a:gd name="T21" fmla="*/ 46 h 71"/>
                <a:gd name="T22" fmla="*/ 247 w 198"/>
                <a:gd name="T23" fmla="*/ 30 h 71"/>
                <a:gd name="T24" fmla="*/ 238 w 198"/>
                <a:gd name="T25" fmla="*/ 15 h 7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98"/>
                <a:gd name="T40" fmla="*/ 0 h 71"/>
                <a:gd name="T41" fmla="*/ 198 w 198"/>
                <a:gd name="T42" fmla="*/ 71 h 7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98" h="71">
                  <a:moveTo>
                    <a:pt x="190" y="13"/>
                  </a:moveTo>
                  <a:lnTo>
                    <a:pt x="130" y="47"/>
                  </a:lnTo>
                  <a:lnTo>
                    <a:pt x="49" y="49"/>
                  </a:lnTo>
                  <a:lnTo>
                    <a:pt x="14" y="1"/>
                  </a:lnTo>
                  <a:lnTo>
                    <a:pt x="4" y="0"/>
                  </a:lnTo>
                  <a:lnTo>
                    <a:pt x="0" y="7"/>
                  </a:lnTo>
                  <a:lnTo>
                    <a:pt x="1" y="21"/>
                  </a:lnTo>
                  <a:lnTo>
                    <a:pt x="32" y="62"/>
                  </a:lnTo>
                  <a:lnTo>
                    <a:pt x="37" y="70"/>
                  </a:lnTo>
                  <a:lnTo>
                    <a:pt x="139" y="70"/>
                  </a:lnTo>
                  <a:lnTo>
                    <a:pt x="196" y="41"/>
                  </a:lnTo>
                  <a:lnTo>
                    <a:pt x="197" y="27"/>
                  </a:lnTo>
                  <a:lnTo>
                    <a:pt x="190" y="13"/>
                  </a:lnTo>
                </a:path>
              </a:pathLst>
            </a:custGeom>
            <a:solidFill>
              <a:srgbClr val="ACACAC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98" name="Freeform 215"/>
            <p:cNvSpPr>
              <a:spLocks/>
            </p:cNvSpPr>
            <p:nvPr/>
          </p:nvSpPr>
          <p:spPr bwMode="auto">
            <a:xfrm>
              <a:off x="2797" y="1224"/>
              <a:ext cx="21" cy="26"/>
            </a:xfrm>
            <a:custGeom>
              <a:avLst/>
              <a:gdLst>
                <a:gd name="T0" fmla="*/ 0 w 17"/>
                <a:gd name="T1" fmla="*/ 0 h 24"/>
                <a:gd name="T2" fmla="*/ 5 w 17"/>
                <a:gd name="T3" fmla="*/ 0 h 24"/>
                <a:gd name="T4" fmla="*/ 5 w 17"/>
                <a:gd name="T5" fmla="*/ 2 h 24"/>
                <a:gd name="T6" fmla="*/ 7 w 17"/>
                <a:gd name="T7" fmla="*/ 2 h 24"/>
                <a:gd name="T8" fmla="*/ 7 w 17"/>
                <a:gd name="T9" fmla="*/ 3 h 24"/>
                <a:gd name="T10" fmla="*/ 7 w 17"/>
                <a:gd name="T11" fmla="*/ 5 h 24"/>
                <a:gd name="T12" fmla="*/ 12 w 17"/>
                <a:gd name="T13" fmla="*/ 5 h 24"/>
                <a:gd name="T14" fmla="*/ 12 w 17"/>
                <a:gd name="T15" fmla="*/ 7 h 24"/>
                <a:gd name="T16" fmla="*/ 12 w 17"/>
                <a:gd name="T17" fmla="*/ 9 h 24"/>
                <a:gd name="T18" fmla="*/ 15 w 17"/>
                <a:gd name="T19" fmla="*/ 10 h 24"/>
                <a:gd name="T20" fmla="*/ 15 w 17"/>
                <a:gd name="T21" fmla="*/ 12 h 24"/>
                <a:gd name="T22" fmla="*/ 15 w 17"/>
                <a:gd name="T23" fmla="*/ 13 h 24"/>
                <a:gd name="T24" fmla="*/ 15 w 17"/>
                <a:gd name="T25" fmla="*/ 15 h 24"/>
                <a:gd name="T26" fmla="*/ 15 w 17"/>
                <a:gd name="T27" fmla="*/ 16 h 24"/>
                <a:gd name="T28" fmla="*/ 20 w 17"/>
                <a:gd name="T29" fmla="*/ 18 h 24"/>
                <a:gd name="T30" fmla="*/ 20 w 17"/>
                <a:gd name="T31" fmla="*/ 20 h 24"/>
                <a:gd name="T32" fmla="*/ 20 w 17"/>
                <a:gd name="T33" fmla="*/ 22 h 24"/>
                <a:gd name="T34" fmla="*/ 20 w 17"/>
                <a:gd name="T35" fmla="*/ 24 h 24"/>
                <a:gd name="T36" fmla="*/ 20 w 17"/>
                <a:gd name="T37" fmla="*/ 25 h 2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"/>
                <a:gd name="T58" fmla="*/ 0 h 24"/>
                <a:gd name="T59" fmla="*/ 17 w 17"/>
                <a:gd name="T60" fmla="*/ 24 h 2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" h="24">
                  <a:moveTo>
                    <a:pt x="0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3"/>
                  </a:lnTo>
                  <a:lnTo>
                    <a:pt x="6" y="5"/>
                  </a:lnTo>
                  <a:lnTo>
                    <a:pt x="10" y="5"/>
                  </a:lnTo>
                  <a:lnTo>
                    <a:pt x="10" y="6"/>
                  </a:lnTo>
                  <a:lnTo>
                    <a:pt x="10" y="8"/>
                  </a:lnTo>
                  <a:lnTo>
                    <a:pt x="12" y="9"/>
                  </a:lnTo>
                  <a:lnTo>
                    <a:pt x="12" y="11"/>
                  </a:lnTo>
                  <a:lnTo>
                    <a:pt x="12" y="12"/>
                  </a:lnTo>
                  <a:lnTo>
                    <a:pt x="12" y="14"/>
                  </a:lnTo>
                  <a:lnTo>
                    <a:pt x="12" y="15"/>
                  </a:lnTo>
                  <a:lnTo>
                    <a:pt x="16" y="17"/>
                  </a:lnTo>
                  <a:lnTo>
                    <a:pt x="16" y="18"/>
                  </a:lnTo>
                  <a:lnTo>
                    <a:pt x="16" y="20"/>
                  </a:lnTo>
                  <a:lnTo>
                    <a:pt x="16" y="22"/>
                  </a:lnTo>
                  <a:lnTo>
                    <a:pt x="16" y="23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99" name="Freeform 216"/>
            <p:cNvSpPr>
              <a:spLocks/>
            </p:cNvSpPr>
            <p:nvPr/>
          </p:nvSpPr>
          <p:spPr bwMode="auto">
            <a:xfrm>
              <a:off x="2684" y="1226"/>
              <a:ext cx="23" cy="24"/>
            </a:xfrm>
            <a:custGeom>
              <a:avLst/>
              <a:gdLst>
                <a:gd name="T0" fmla="*/ 22 w 17"/>
                <a:gd name="T1" fmla="*/ 0 h 22"/>
                <a:gd name="T2" fmla="*/ 16 w 17"/>
                <a:gd name="T3" fmla="*/ 0 h 22"/>
                <a:gd name="T4" fmla="*/ 16 w 17"/>
                <a:gd name="T5" fmla="*/ 1 h 22"/>
                <a:gd name="T6" fmla="*/ 14 w 17"/>
                <a:gd name="T7" fmla="*/ 1 h 22"/>
                <a:gd name="T8" fmla="*/ 9 w 17"/>
                <a:gd name="T9" fmla="*/ 3 h 22"/>
                <a:gd name="T10" fmla="*/ 7 w 17"/>
                <a:gd name="T11" fmla="*/ 4 h 22"/>
                <a:gd name="T12" fmla="*/ 7 w 17"/>
                <a:gd name="T13" fmla="*/ 7 h 22"/>
                <a:gd name="T14" fmla="*/ 1 w 17"/>
                <a:gd name="T15" fmla="*/ 7 h 22"/>
                <a:gd name="T16" fmla="*/ 1 w 17"/>
                <a:gd name="T17" fmla="*/ 8 h 22"/>
                <a:gd name="T18" fmla="*/ 1 w 17"/>
                <a:gd name="T19" fmla="*/ 10 h 22"/>
                <a:gd name="T20" fmla="*/ 0 w 17"/>
                <a:gd name="T21" fmla="*/ 11 h 22"/>
                <a:gd name="T22" fmla="*/ 0 w 17"/>
                <a:gd name="T23" fmla="*/ 13 h 22"/>
                <a:gd name="T24" fmla="*/ 0 w 17"/>
                <a:gd name="T25" fmla="*/ 14 h 22"/>
                <a:gd name="T26" fmla="*/ 0 w 17"/>
                <a:gd name="T27" fmla="*/ 16 h 22"/>
                <a:gd name="T28" fmla="*/ 0 w 17"/>
                <a:gd name="T29" fmla="*/ 17 h 22"/>
                <a:gd name="T30" fmla="*/ 0 w 17"/>
                <a:gd name="T31" fmla="*/ 20 h 22"/>
                <a:gd name="T32" fmla="*/ 0 w 17"/>
                <a:gd name="T33" fmla="*/ 22 h 22"/>
                <a:gd name="T34" fmla="*/ 0 w 17"/>
                <a:gd name="T35" fmla="*/ 23 h 2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7"/>
                <a:gd name="T55" fmla="*/ 0 h 22"/>
                <a:gd name="T56" fmla="*/ 17 w 17"/>
                <a:gd name="T57" fmla="*/ 22 h 2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7" h="22">
                  <a:moveTo>
                    <a:pt x="16" y="0"/>
                  </a:moveTo>
                  <a:lnTo>
                    <a:pt x="12" y="0"/>
                  </a:lnTo>
                  <a:lnTo>
                    <a:pt x="12" y="1"/>
                  </a:lnTo>
                  <a:lnTo>
                    <a:pt x="10" y="1"/>
                  </a:lnTo>
                  <a:lnTo>
                    <a:pt x="7" y="3"/>
                  </a:lnTo>
                  <a:lnTo>
                    <a:pt x="5" y="4"/>
                  </a:lnTo>
                  <a:lnTo>
                    <a:pt x="5" y="6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9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0" y="21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0" name="Freeform 217"/>
            <p:cNvSpPr>
              <a:spLocks/>
            </p:cNvSpPr>
            <p:nvPr/>
          </p:nvSpPr>
          <p:spPr bwMode="auto">
            <a:xfrm>
              <a:off x="1927" y="1305"/>
              <a:ext cx="20" cy="30"/>
            </a:xfrm>
            <a:custGeom>
              <a:avLst/>
              <a:gdLst>
                <a:gd name="T0" fmla="*/ 0 w 17"/>
                <a:gd name="T1" fmla="*/ 0 h 26"/>
                <a:gd name="T2" fmla="*/ 0 w 17"/>
                <a:gd name="T3" fmla="*/ 2 h 26"/>
                <a:gd name="T4" fmla="*/ 2 w 17"/>
                <a:gd name="T5" fmla="*/ 2 h 26"/>
                <a:gd name="T6" fmla="*/ 4 w 17"/>
                <a:gd name="T7" fmla="*/ 3 h 26"/>
                <a:gd name="T8" fmla="*/ 6 w 17"/>
                <a:gd name="T9" fmla="*/ 3 h 26"/>
                <a:gd name="T10" fmla="*/ 6 w 17"/>
                <a:gd name="T11" fmla="*/ 6 h 26"/>
                <a:gd name="T12" fmla="*/ 7 w 17"/>
                <a:gd name="T13" fmla="*/ 6 h 26"/>
                <a:gd name="T14" fmla="*/ 7 w 17"/>
                <a:gd name="T15" fmla="*/ 7 h 26"/>
                <a:gd name="T16" fmla="*/ 11 w 17"/>
                <a:gd name="T17" fmla="*/ 7 h 26"/>
                <a:gd name="T18" fmla="*/ 11 w 17"/>
                <a:gd name="T19" fmla="*/ 9 h 26"/>
                <a:gd name="T20" fmla="*/ 12 w 17"/>
                <a:gd name="T21" fmla="*/ 10 h 26"/>
                <a:gd name="T22" fmla="*/ 14 w 17"/>
                <a:gd name="T23" fmla="*/ 13 h 26"/>
                <a:gd name="T24" fmla="*/ 14 w 17"/>
                <a:gd name="T25" fmla="*/ 14 h 26"/>
                <a:gd name="T26" fmla="*/ 16 w 17"/>
                <a:gd name="T27" fmla="*/ 16 h 26"/>
                <a:gd name="T28" fmla="*/ 16 w 17"/>
                <a:gd name="T29" fmla="*/ 17 h 26"/>
                <a:gd name="T30" fmla="*/ 19 w 17"/>
                <a:gd name="T31" fmla="*/ 20 h 26"/>
                <a:gd name="T32" fmla="*/ 19 w 17"/>
                <a:gd name="T33" fmla="*/ 21 h 26"/>
                <a:gd name="T34" fmla="*/ 19 w 17"/>
                <a:gd name="T35" fmla="*/ 23 h 26"/>
                <a:gd name="T36" fmla="*/ 19 w 17"/>
                <a:gd name="T37" fmla="*/ 24 h 26"/>
                <a:gd name="T38" fmla="*/ 19 w 17"/>
                <a:gd name="T39" fmla="*/ 27 h 26"/>
                <a:gd name="T40" fmla="*/ 19 w 17"/>
                <a:gd name="T41" fmla="*/ 29 h 2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7"/>
                <a:gd name="T64" fmla="*/ 0 h 26"/>
                <a:gd name="T65" fmla="*/ 17 w 17"/>
                <a:gd name="T66" fmla="*/ 26 h 2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7" h="26">
                  <a:moveTo>
                    <a:pt x="0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5"/>
                  </a:lnTo>
                  <a:lnTo>
                    <a:pt x="6" y="5"/>
                  </a:lnTo>
                  <a:lnTo>
                    <a:pt x="6" y="6"/>
                  </a:lnTo>
                  <a:lnTo>
                    <a:pt x="9" y="6"/>
                  </a:lnTo>
                  <a:lnTo>
                    <a:pt x="9" y="8"/>
                  </a:lnTo>
                  <a:lnTo>
                    <a:pt x="10" y="9"/>
                  </a:lnTo>
                  <a:lnTo>
                    <a:pt x="12" y="11"/>
                  </a:lnTo>
                  <a:lnTo>
                    <a:pt x="12" y="12"/>
                  </a:lnTo>
                  <a:lnTo>
                    <a:pt x="14" y="14"/>
                  </a:lnTo>
                  <a:lnTo>
                    <a:pt x="14" y="15"/>
                  </a:lnTo>
                  <a:lnTo>
                    <a:pt x="16" y="17"/>
                  </a:lnTo>
                  <a:lnTo>
                    <a:pt x="16" y="18"/>
                  </a:lnTo>
                  <a:lnTo>
                    <a:pt x="16" y="20"/>
                  </a:lnTo>
                  <a:lnTo>
                    <a:pt x="16" y="21"/>
                  </a:lnTo>
                  <a:lnTo>
                    <a:pt x="16" y="23"/>
                  </a:lnTo>
                  <a:lnTo>
                    <a:pt x="16" y="25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1" name="Freeform 218"/>
            <p:cNvSpPr>
              <a:spLocks/>
            </p:cNvSpPr>
            <p:nvPr/>
          </p:nvSpPr>
          <p:spPr bwMode="auto">
            <a:xfrm>
              <a:off x="1848" y="1322"/>
              <a:ext cx="22" cy="34"/>
            </a:xfrm>
            <a:custGeom>
              <a:avLst/>
              <a:gdLst>
                <a:gd name="T0" fmla="*/ 21 w 17"/>
                <a:gd name="T1" fmla="*/ 0 h 30"/>
                <a:gd name="T2" fmla="*/ 13 w 17"/>
                <a:gd name="T3" fmla="*/ 2 h 30"/>
                <a:gd name="T4" fmla="*/ 10 w 17"/>
                <a:gd name="T5" fmla="*/ 2 h 30"/>
                <a:gd name="T6" fmla="*/ 10 w 17"/>
                <a:gd name="T7" fmla="*/ 3 h 30"/>
                <a:gd name="T8" fmla="*/ 3 w 17"/>
                <a:gd name="T9" fmla="*/ 6 h 30"/>
                <a:gd name="T10" fmla="*/ 3 w 17"/>
                <a:gd name="T11" fmla="*/ 7 h 30"/>
                <a:gd name="T12" fmla="*/ 0 w 17"/>
                <a:gd name="T13" fmla="*/ 9 h 30"/>
                <a:gd name="T14" fmla="*/ 0 w 17"/>
                <a:gd name="T15" fmla="*/ 11 h 30"/>
                <a:gd name="T16" fmla="*/ 0 w 17"/>
                <a:gd name="T17" fmla="*/ 12 h 30"/>
                <a:gd name="T18" fmla="*/ 0 w 17"/>
                <a:gd name="T19" fmla="*/ 15 h 30"/>
                <a:gd name="T20" fmla="*/ 0 w 17"/>
                <a:gd name="T21" fmla="*/ 16 h 30"/>
                <a:gd name="T22" fmla="*/ 0 w 17"/>
                <a:gd name="T23" fmla="*/ 18 h 30"/>
                <a:gd name="T24" fmla="*/ 0 w 17"/>
                <a:gd name="T25" fmla="*/ 19 h 30"/>
                <a:gd name="T26" fmla="*/ 3 w 17"/>
                <a:gd name="T27" fmla="*/ 19 h 30"/>
                <a:gd name="T28" fmla="*/ 3 w 17"/>
                <a:gd name="T29" fmla="*/ 22 h 30"/>
                <a:gd name="T30" fmla="*/ 3 w 17"/>
                <a:gd name="T31" fmla="*/ 23 h 30"/>
                <a:gd name="T32" fmla="*/ 3 w 17"/>
                <a:gd name="T33" fmla="*/ 25 h 30"/>
                <a:gd name="T34" fmla="*/ 10 w 17"/>
                <a:gd name="T35" fmla="*/ 26 h 30"/>
                <a:gd name="T36" fmla="*/ 10 w 17"/>
                <a:gd name="T37" fmla="*/ 28 h 30"/>
                <a:gd name="T38" fmla="*/ 10 w 17"/>
                <a:gd name="T39" fmla="*/ 29 h 30"/>
                <a:gd name="T40" fmla="*/ 10 w 17"/>
                <a:gd name="T41" fmla="*/ 32 h 30"/>
                <a:gd name="T42" fmla="*/ 10 w 17"/>
                <a:gd name="T43" fmla="*/ 33 h 3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"/>
                <a:gd name="T67" fmla="*/ 0 h 30"/>
                <a:gd name="T68" fmla="*/ 17 w 17"/>
                <a:gd name="T69" fmla="*/ 30 h 3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" h="30">
                  <a:moveTo>
                    <a:pt x="16" y="0"/>
                  </a:moveTo>
                  <a:lnTo>
                    <a:pt x="10" y="2"/>
                  </a:lnTo>
                  <a:lnTo>
                    <a:pt x="8" y="2"/>
                  </a:lnTo>
                  <a:lnTo>
                    <a:pt x="8" y="3"/>
                  </a:lnTo>
                  <a:lnTo>
                    <a:pt x="2" y="5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2" y="19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8" y="23"/>
                  </a:lnTo>
                  <a:lnTo>
                    <a:pt x="8" y="25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8" y="29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2" name="Freeform 219"/>
            <p:cNvSpPr>
              <a:spLocks/>
            </p:cNvSpPr>
            <p:nvPr/>
          </p:nvSpPr>
          <p:spPr bwMode="auto">
            <a:xfrm>
              <a:off x="2250" y="735"/>
              <a:ext cx="36" cy="332"/>
            </a:xfrm>
            <a:custGeom>
              <a:avLst/>
              <a:gdLst>
                <a:gd name="T0" fmla="*/ 0 w 29"/>
                <a:gd name="T1" fmla="*/ 7 h 295"/>
                <a:gd name="T2" fmla="*/ 2 w 29"/>
                <a:gd name="T3" fmla="*/ 3 h 295"/>
                <a:gd name="T4" fmla="*/ 4 w 29"/>
                <a:gd name="T5" fmla="*/ 1 h 295"/>
                <a:gd name="T6" fmla="*/ 7 w 29"/>
                <a:gd name="T7" fmla="*/ 1 h 295"/>
                <a:gd name="T8" fmla="*/ 10 w 29"/>
                <a:gd name="T9" fmla="*/ 0 h 295"/>
                <a:gd name="T10" fmla="*/ 14 w 29"/>
                <a:gd name="T11" fmla="*/ 0 h 295"/>
                <a:gd name="T12" fmla="*/ 17 w 29"/>
                <a:gd name="T13" fmla="*/ 0 h 295"/>
                <a:gd name="T14" fmla="*/ 21 w 29"/>
                <a:gd name="T15" fmla="*/ 0 h 295"/>
                <a:gd name="T16" fmla="*/ 25 w 29"/>
                <a:gd name="T17" fmla="*/ 1 h 295"/>
                <a:gd name="T18" fmla="*/ 29 w 29"/>
                <a:gd name="T19" fmla="*/ 1 h 295"/>
                <a:gd name="T20" fmla="*/ 31 w 29"/>
                <a:gd name="T21" fmla="*/ 3 h 295"/>
                <a:gd name="T22" fmla="*/ 32 w 29"/>
                <a:gd name="T23" fmla="*/ 7 h 295"/>
                <a:gd name="T24" fmla="*/ 35 w 29"/>
                <a:gd name="T25" fmla="*/ 9 h 295"/>
                <a:gd name="T26" fmla="*/ 35 w 29"/>
                <a:gd name="T27" fmla="*/ 16 h 295"/>
                <a:gd name="T28" fmla="*/ 35 w 29"/>
                <a:gd name="T29" fmla="*/ 27 h 295"/>
                <a:gd name="T30" fmla="*/ 35 w 29"/>
                <a:gd name="T31" fmla="*/ 46 h 295"/>
                <a:gd name="T32" fmla="*/ 35 w 29"/>
                <a:gd name="T33" fmla="*/ 68 h 295"/>
                <a:gd name="T34" fmla="*/ 35 w 29"/>
                <a:gd name="T35" fmla="*/ 91 h 295"/>
                <a:gd name="T36" fmla="*/ 35 w 29"/>
                <a:gd name="T37" fmla="*/ 119 h 295"/>
                <a:gd name="T38" fmla="*/ 35 w 29"/>
                <a:gd name="T39" fmla="*/ 149 h 295"/>
                <a:gd name="T40" fmla="*/ 35 w 29"/>
                <a:gd name="T41" fmla="*/ 176 h 295"/>
                <a:gd name="T42" fmla="*/ 35 w 29"/>
                <a:gd name="T43" fmla="*/ 205 h 295"/>
                <a:gd name="T44" fmla="*/ 35 w 29"/>
                <a:gd name="T45" fmla="*/ 233 h 295"/>
                <a:gd name="T46" fmla="*/ 35 w 29"/>
                <a:gd name="T47" fmla="*/ 257 h 295"/>
                <a:gd name="T48" fmla="*/ 35 w 29"/>
                <a:gd name="T49" fmla="*/ 279 h 295"/>
                <a:gd name="T50" fmla="*/ 35 w 29"/>
                <a:gd name="T51" fmla="*/ 296 h 295"/>
                <a:gd name="T52" fmla="*/ 35 w 29"/>
                <a:gd name="T53" fmla="*/ 308 h 295"/>
                <a:gd name="T54" fmla="*/ 35 w 29"/>
                <a:gd name="T55" fmla="*/ 317 h 295"/>
                <a:gd name="T56" fmla="*/ 35 w 29"/>
                <a:gd name="T57" fmla="*/ 321 h 295"/>
                <a:gd name="T58" fmla="*/ 32 w 29"/>
                <a:gd name="T59" fmla="*/ 322 h 295"/>
                <a:gd name="T60" fmla="*/ 31 w 29"/>
                <a:gd name="T61" fmla="*/ 324 h 295"/>
                <a:gd name="T62" fmla="*/ 29 w 29"/>
                <a:gd name="T63" fmla="*/ 325 h 295"/>
                <a:gd name="T64" fmla="*/ 26 w 29"/>
                <a:gd name="T65" fmla="*/ 327 h 295"/>
                <a:gd name="T66" fmla="*/ 25 w 29"/>
                <a:gd name="T67" fmla="*/ 329 h 295"/>
                <a:gd name="T68" fmla="*/ 21 w 29"/>
                <a:gd name="T69" fmla="*/ 329 h 295"/>
                <a:gd name="T70" fmla="*/ 17 w 29"/>
                <a:gd name="T71" fmla="*/ 329 h 295"/>
                <a:gd name="T72" fmla="*/ 14 w 29"/>
                <a:gd name="T73" fmla="*/ 331 h 295"/>
                <a:gd name="T74" fmla="*/ 10 w 29"/>
                <a:gd name="T75" fmla="*/ 329 h 295"/>
                <a:gd name="T76" fmla="*/ 6 w 29"/>
                <a:gd name="T77" fmla="*/ 329 h 295"/>
                <a:gd name="T78" fmla="*/ 2 w 29"/>
                <a:gd name="T79" fmla="*/ 327 h 295"/>
                <a:gd name="T80" fmla="*/ 0 w 29"/>
                <a:gd name="T81" fmla="*/ 325 h 29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9"/>
                <a:gd name="T124" fmla="*/ 0 h 295"/>
                <a:gd name="T125" fmla="*/ 29 w 29"/>
                <a:gd name="T126" fmla="*/ 295 h 29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9" h="295">
                  <a:moveTo>
                    <a:pt x="0" y="288"/>
                  </a:moveTo>
                  <a:lnTo>
                    <a:pt x="0" y="6"/>
                  </a:lnTo>
                  <a:lnTo>
                    <a:pt x="0" y="5"/>
                  </a:lnTo>
                  <a:lnTo>
                    <a:pt x="2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5" y="1"/>
                  </a:lnTo>
                  <a:lnTo>
                    <a:pt x="6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20" y="1"/>
                  </a:lnTo>
                  <a:lnTo>
                    <a:pt x="21" y="1"/>
                  </a:lnTo>
                  <a:lnTo>
                    <a:pt x="23" y="1"/>
                  </a:lnTo>
                  <a:lnTo>
                    <a:pt x="23" y="3"/>
                  </a:lnTo>
                  <a:lnTo>
                    <a:pt x="25" y="3"/>
                  </a:lnTo>
                  <a:lnTo>
                    <a:pt x="26" y="5"/>
                  </a:lnTo>
                  <a:lnTo>
                    <a:pt x="26" y="6"/>
                  </a:lnTo>
                  <a:lnTo>
                    <a:pt x="28" y="6"/>
                  </a:lnTo>
                  <a:lnTo>
                    <a:pt x="28" y="8"/>
                  </a:lnTo>
                  <a:lnTo>
                    <a:pt x="28" y="11"/>
                  </a:lnTo>
                  <a:lnTo>
                    <a:pt x="28" y="14"/>
                  </a:lnTo>
                  <a:lnTo>
                    <a:pt x="28" y="18"/>
                  </a:lnTo>
                  <a:lnTo>
                    <a:pt x="28" y="24"/>
                  </a:lnTo>
                  <a:lnTo>
                    <a:pt x="28" y="32"/>
                  </a:lnTo>
                  <a:lnTo>
                    <a:pt x="28" y="41"/>
                  </a:lnTo>
                  <a:lnTo>
                    <a:pt x="28" y="50"/>
                  </a:lnTo>
                  <a:lnTo>
                    <a:pt x="28" y="60"/>
                  </a:lnTo>
                  <a:lnTo>
                    <a:pt x="28" y="70"/>
                  </a:lnTo>
                  <a:lnTo>
                    <a:pt x="28" y="81"/>
                  </a:lnTo>
                  <a:lnTo>
                    <a:pt x="28" y="93"/>
                  </a:lnTo>
                  <a:lnTo>
                    <a:pt x="28" y="106"/>
                  </a:lnTo>
                  <a:lnTo>
                    <a:pt x="28" y="118"/>
                  </a:lnTo>
                  <a:lnTo>
                    <a:pt x="28" y="132"/>
                  </a:lnTo>
                  <a:lnTo>
                    <a:pt x="28" y="144"/>
                  </a:lnTo>
                  <a:lnTo>
                    <a:pt x="28" y="156"/>
                  </a:lnTo>
                  <a:lnTo>
                    <a:pt x="28" y="170"/>
                  </a:lnTo>
                  <a:lnTo>
                    <a:pt x="28" y="182"/>
                  </a:lnTo>
                  <a:lnTo>
                    <a:pt x="28" y="194"/>
                  </a:lnTo>
                  <a:lnTo>
                    <a:pt x="28" y="207"/>
                  </a:lnTo>
                  <a:lnTo>
                    <a:pt x="28" y="217"/>
                  </a:lnTo>
                  <a:lnTo>
                    <a:pt x="28" y="228"/>
                  </a:lnTo>
                  <a:lnTo>
                    <a:pt x="28" y="239"/>
                  </a:lnTo>
                  <a:lnTo>
                    <a:pt x="28" y="248"/>
                  </a:lnTo>
                  <a:lnTo>
                    <a:pt x="28" y="256"/>
                  </a:lnTo>
                  <a:lnTo>
                    <a:pt x="28" y="263"/>
                  </a:lnTo>
                  <a:lnTo>
                    <a:pt x="28" y="269"/>
                  </a:lnTo>
                  <a:lnTo>
                    <a:pt x="28" y="274"/>
                  </a:lnTo>
                  <a:lnTo>
                    <a:pt x="28" y="279"/>
                  </a:lnTo>
                  <a:lnTo>
                    <a:pt x="28" y="282"/>
                  </a:lnTo>
                  <a:lnTo>
                    <a:pt x="28" y="283"/>
                  </a:lnTo>
                  <a:lnTo>
                    <a:pt x="28" y="285"/>
                  </a:lnTo>
                  <a:lnTo>
                    <a:pt x="26" y="285"/>
                  </a:lnTo>
                  <a:lnTo>
                    <a:pt x="26" y="286"/>
                  </a:lnTo>
                  <a:lnTo>
                    <a:pt x="26" y="288"/>
                  </a:lnTo>
                  <a:lnTo>
                    <a:pt x="25" y="288"/>
                  </a:lnTo>
                  <a:lnTo>
                    <a:pt x="25" y="289"/>
                  </a:lnTo>
                  <a:lnTo>
                    <a:pt x="23" y="289"/>
                  </a:lnTo>
                  <a:lnTo>
                    <a:pt x="23" y="291"/>
                  </a:lnTo>
                  <a:lnTo>
                    <a:pt x="21" y="291"/>
                  </a:lnTo>
                  <a:lnTo>
                    <a:pt x="20" y="291"/>
                  </a:lnTo>
                  <a:lnTo>
                    <a:pt x="20" y="292"/>
                  </a:lnTo>
                  <a:lnTo>
                    <a:pt x="18" y="292"/>
                  </a:lnTo>
                  <a:lnTo>
                    <a:pt x="17" y="292"/>
                  </a:lnTo>
                  <a:lnTo>
                    <a:pt x="15" y="292"/>
                  </a:lnTo>
                  <a:lnTo>
                    <a:pt x="14" y="292"/>
                  </a:lnTo>
                  <a:lnTo>
                    <a:pt x="12" y="294"/>
                  </a:lnTo>
                  <a:lnTo>
                    <a:pt x="11" y="294"/>
                  </a:lnTo>
                  <a:lnTo>
                    <a:pt x="9" y="292"/>
                  </a:lnTo>
                  <a:lnTo>
                    <a:pt x="8" y="292"/>
                  </a:lnTo>
                  <a:lnTo>
                    <a:pt x="6" y="292"/>
                  </a:lnTo>
                  <a:lnTo>
                    <a:pt x="5" y="292"/>
                  </a:lnTo>
                  <a:lnTo>
                    <a:pt x="3" y="291"/>
                  </a:lnTo>
                  <a:lnTo>
                    <a:pt x="2" y="291"/>
                  </a:lnTo>
                  <a:lnTo>
                    <a:pt x="2" y="289"/>
                  </a:lnTo>
                  <a:lnTo>
                    <a:pt x="0" y="289"/>
                  </a:lnTo>
                  <a:lnTo>
                    <a:pt x="0" y="288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3" name="Freeform 220"/>
            <p:cNvSpPr>
              <a:spLocks/>
            </p:cNvSpPr>
            <p:nvPr/>
          </p:nvSpPr>
          <p:spPr bwMode="auto">
            <a:xfrm>
              <a:off x="2250" y="735"/>
              <a:ext cx="36" cy="332"/>
            </a:xfrm>
            <a:custGeom>
              <a:avLst/>
              <a:gdLst>
                <a:gd name="T0" fmla="*/ 0 w 29"/>
                <a:gd name="T1" fmla="*/ 7 h 295"/>
                <a:gd name="T2" fmla="*/ 2 w 29"/>
                <a:gd name="T3" fmla="*/ 3 h 295"/>
                <a:gd name="T4" fmla="*/ 4 w 29"/>
                <a:gd name="T5" fmla="*/ 1 h 295"/>
                <a:gd name="T6" fmla="*/ 7 w 29"/>
                <a:gd name="T7" fmla="*/ 1 h 295"/>
                <a:gd name="T8" fmla="*/ 10 w 29"/>
                <a:gd name="T9" fmla="*/ 0 h 295"/>
                <a:gd name="T10" fmla="*/ 14 w 29"/>
                <a:gd name="T11" fmla="*/ 0 h 295"/>
                <a:gd name="T12" fmla="*/ 17 w 29"/>
                <a:gd name="T13" fmla="*/ 0 h 295"/>
                <a:gd name="T14" fmla="*/ 21 w 29"/>
                <a:gd name="T15" fmla="*/ 0 h 295"/>
                <a:gd name="T16" fmla="*/ 25 w 29"/>
                <a:gd name="T17" fmla="*/ 1 h 295"/>
                <a:gd name="T18" fmla="*/ 29 w 29"/>
                <a:gd name="T19" fmla="*/ 1 h 295"/>
                <a:gd name="T20" fmla="*/ 31 w 29"/>
                <a:gd name="T21" fmla="*/ 3 h 295"/>
                <a:gd name="T22" fmla="*/ 32 w 29"/>
                <a:gd name="T23" fmla="*/ 7 h 295"/>
                <a:gd name="T24" fmla="*/ 35 w 29"/>
                <a:gd name="T25" fmla="*/ 9 h 295"/>
                <a:gd name="T26" fmla="*/ 35 w 29"/>
                <a:gd name="T27" fmla="*/ 16 h 295"/>
                <a:gd name="T28" fmla="*/ 35 w 29"/>
                <a:gd name="T29" fmla="*/ 27 h 295"/>
                <a:gd name="T30" fmla="*/ 35 w 29"/>
                <a:gd name="T31" fmla="*/ 46 h 295"/>
                <a:gd name="T32" fmla="*/ 35 w 29"/>
                <a:gd name="T33" fmla="*/ 68 h 295"/>
                <a:gd name="T34" fmla="*/ 35 w 29"/>
                <a:gd name="T35" fmla="*/ 91 h 295"/>
                <a:gd name="T36" fmla="*/ 35 w 29"/>
                <a:gd name="T37" fmla="*/ 119 h 295"/>
                <a:gd name="T38" fmla="*/ 35 w 29"/>
                <a:gd name="T39" fmla="*/ 149 h 295"/>
                <a:gd name="T40" fmla="*/ 35 w 29"/>
                <a:gd name="T41" fmla="*/ 176 h 295"/>
                <a:gd name="T42" fmla="*/ 35 w 29"/>
                <a:gd name="T43" fmla="*/ 205 h 295"/>
                <a:gd name="T44" fmla="*/ 35 w 29"/>
                <a:gd name="T45" fmla="*/ 233 h 295"/>
                <a:gd name="T46" fmla="*/ 35 w 29"/>
                <a:gd name="T47" fmla="*/ 257 h 295"/>
                <a:gd name="T48" fmla="*/ 35 w 29"/>
                <a:gd name="T49" fmla="*/ 279 h 295"/>
                <a:gd name="T50" fmla="*/ 35 w 29"/>
                <a:gd name="T51" fmla="*/ 296 h 295"/>
                <a:gd name="T52" fmla="*/ 35 w 29"/>
                <a:gd name="T53" fmla="*/ 308 h 295"/>
                <a:gd name="T54" fmla="*/ 35 w 29"/>
                <a:gd name="T55" fmla="*/ 317 h 295"/>
                <a:gd name="T56" fmla="*/ 35 w 29"/>
                <a:gd name="T57" fmla="*/ 321 h 295"/>
                <a:gd name="T58" fmla="*/ 32 w 29"/>
                <a:gd name="T59" fmla="*/ 322 h 295"/>
                <a:gd name="T60" fmla="*/ 31 w 29"/>
                <a:gd name="T61" fmla="*/ 324 h 295"/>
                <a:gd name="T62" fmla="*/ 29 w 29"/>
                <a:gd name="T63" fmla="*/ 325 h 295"/>
                <a:gd name="T64" fmla="*/ 26 w 29"/>
                <a:gd name="T65" fmla="*/ 327 h 295"/>
                <a:gd name="T66" fmla="*/ 25 w 29"/>
                <a:gd name="T67" fmla="*/ 329 h 295"/>
                <a:gd name="T68" fmla="*/ 21 w 29"/>
                <a:gd name="T69" fmla="*/ 329 h 295"/>
                <a:gd name="T70" fmla="*/ 17 w 29"/>
                <a:gd name="T71" fmla="*/ 329 h 295"/>
                <a:gd name="T72" fmla="*/ 14 w 29"/>
                <a:gd name="T73" fmla="*/ 331 h 295"/>
                <a:gd name="T74" fmla="*/ 10 w 29"/>
                <a:gd name="T75" fmla="*/ 329 h 295"/>
                <a:gd name="T76" fmla="*/ 6 w 29"/>
                <a:gd name="T77" fmla="*/ 329 h 295"/>
                <a:gd name="T78" fmla="*/ 2 w 29"/>
                <a:gd name="T79" fmla="*/ 327 h 295"/>
                <a:gd name="T80" fmla="*/ 0 w 29"/>
                <a:gd name="T81" fmla="*/ 325 h 29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9"/>
                <a:gd name="T124" fmla="*/ 0 h 295"/>
                <a:gd name="T125" fmla="*/ 29 w 29"/>
                <a:gd name="T126" fmla="*/ 295 h 29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9" h="295">
                  <a:moveTo>
                    <a:pt x="0" y="288"/>
                  </a:moveTo>
                  <a:lnTo>
                    <a:pt x="0" y="6"/>
                  </a:lnTo>
                  <a:lnTo>
                    <a:pt x="0" y="5"/>
                  </a:lnTo>
                  <a:lnTo>
                    <a:pt x="2" y="3"/>
                  </a:lnTo>
                  <a:lnTo>
                    <a:pt x="3" y="3"/>
                  </a:lnTo>
                  <a:lnTo>
                    <a:pt x="3" y="1"/>
                  </a:lnTo>
                  <a:lnTo>
                    <a:pt x="5" y="1"/>
                  </a:lnTo>
                  <a:lnTo>
                    <a:pt x="6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20" y="1"/>
                  </a:lnTo>
                  <a:lnTo>
                    <a:pt x="21" y="1"/>
                  </a:lnTo>
                  <a:lnTo>
                    <a:pt x="23" y="1"/>
                  </a:lnTo>
                  <a:lnTo>
                    <a:pt x="23" y="3"/>
                  </a:lnTo>
                  <a:lnTo>
                    <a:pt x="25" y="3"/>
                  </a:lnTo>
                  <a:lnTo>
                    <a:pt x="26" y="5"/>
                  </a:lnTo>
                  <a:lnTo>
                    <a:pt x="26" y="6"/>
                  </a:lnTo>
                  <a:lnTo>
                    <a:pt x="28" y="6"/>
                  </a:lnTo>
                  <a:lnTo>
                    <a:pt x="28" y="8"/>
                  </a:lnTo>
                  <a:lnTo>
                    <a:pt x="28" y="11"/>
                  </a:lnTo>
                  <a:lnTo>
                    <a:pt x="28" y="14"/>
                  </a:lnTo>
                  <a:lnTo>
                    <a:pt x="28" y="18"/>
                  </a:lnTo>
                  <a:lnTo>
                    <a:pt x="28" y="24"/>
                  </a:lnTo>
                  <a:lnTo>
                    <a:pt x="28" y="32"/>
                  </a:lnTo>
                  <a:lnTo>
                    <a:pt x="28" y="41"/>
                  </a:lnTo>
                  <a:lnTo>
                    <a:pt x="28" y="50"/>
                  </a:lnTo>
                  <a:lnTo>
                    <a:pt x="28" y="60"/>
                  </a:lnTo>
                  <a:lnTo>
                    <a:pt x="28" y="70"/>
                  </a:lnTo>
                  <a:lnTo>
                    <a:pt x="28" y="81"/>
                  </a:lnTo>
                  <a:lnTo>
                    <a:pt x="28" y="93"/>
                  </a:lnTo>
                  <a:lnTo>
                    <a:pt x="28" y="106"/>
                  </a:lnTo>
                  <a:lnTo>
                    <a:pt x="28" y="118"/>
                  </a:lnTo>
                  <a:lnTo>
                    <a:pt x="28" y="132"/>
                  </a:lnTo>
                  <a:lnTo>
                    <a:pt x="28" y="144"/>
                  </a:lnTo>
                  <a:lnTo>
                    <a:pt x="28" y="156"/>
                  </a:lnTo>
                  <a:lnTo>
                    <a:pt x="28" y="170"/>
                  </a:lnTo>
                  <a:lnTo>
                    <a:pt x="28" y="182"/>
                  </a:lnTo>
                  <a:lnTo>
                    <a:pt x="28" y="194"/>
                  </a:lnTo>
                  <a:lnTo>
                    <a:pt x="28" y="207"/>
                  </a:lnTo>
                  <a:lnTo>
                    <a:pt x="28" y="217"/>
                  </a:lnTo>
                  <a:lnTo>
                    <a:pt x="28" y="228"/>
                  </a:lnTo>
                  <a:lnTo>
                    <a:pt x="28" y="239"/>
                  </a:lnTo>
                  <a:lnTo>
                    <a:pt x="28" y="248"/>
                  </a:lnTo>
                  <a:lnTo>
                    <a:pt x="28" y="256"/>
                  </a:lnTo>
                  <a:lnTo>
                    <a:pt x="28" y="263"/>
                  </a:lnTo>
                  <a:lnTo>
                    <a:pt x="28" y="269"/>
                  </a:lnTo>
                  <a:lnTo>
                    <a:pt x="28" y="274"/>
                  </a:lnTo>
                  <a:lnTo>
                    <a:pt x="28" y="279"/>
                  </a:lnTo>
                  <a:lnTo>
                    <a:pt x="28" y="282"/>
                  </a:lnTo>
                  <a:lnTo>
                    <a:pt x="28" y="283"/>
                  </a:lnTo>
                  <a:lnTo>
                    <a:pt x="28" y="285"/>
                  </a:lnTo>
                  <a:lnTo>
                    <a:pt x="26" y="285"/>
                  </a:lnTo>
                  <a:lnTo>
                    <a:pt x="26" y="286"/>
                  </a:lnTo>
                  <a:lnTo>
                    <a:pt x="26" y="288"/>
                  </a:lnTo>
                  <a:lnTo>
                    <a:pt x="25" y="288"/>
                  </a:lnTo>
                  <a:lnTo>
                    <a:pt x="25" y="289"/>
                  </a:lnTo>
                  <a:lnTo>
                    <a:pt x="23" y="289"/>
                  </a:lnTo>
                  <a:lnTo>
                    <a:pt x="23" y="291"/>
                  </a:lnTo>
                  <a:lnTo>
                    <a:pt x="21" y="291"/>
                  </a:lnTo>
                  <a:lnTo>
                    <a:pt x="20" y="291"/>
                  </a:lnTo>
                  <a:lnTo>
                    <a:pt x="20" y="292"/>
                  </a:lnTo>
                  <a:lnTo>
                    <a:pt x="18" y="292"/>
                  </a:lnTo>
                  <a:lnTo>
                    <a:pt x="17" y="292"/>
                  </a:lnTo>
                  <a:lnTo>
                    <a:pt x="15" y="292"/>
                  </a:lnTo>
                  <a:lnTo>
                    <a:pt x="14" y="292"/>
                  </a:lnTo>
                  <a:lnTo>
                    <a:pt x="12" y="294"/>
                  </a:lnTo>
                  <a:lnTo>
                    <a:pt x="11" y="294"/>
                  </a:lnTo>
                  <a:lnTo>
                    <a:pt x="9" y="292"/>
                  </a:lnTo>
                  <a:lnTo>
                    <a:pt x="8" y="292"/>
                  </a:lnTo>
                  <a:lnTo>
                    <a:pt x="6" y="292"/>
                  </a:lnTo>
                  <a:lnTo>
                    <a:pt x="5" y="292"/>
                  </a:lnTo>
                  <a:lnTo>
                    <a:pt x="3" y="291"/>
                  </a:lnTo>
                  <a:lnTo>
                    <a:pt x="2" y="291"/>
                  </a:lnTo>
                  <a:lnTo>
                    <a:pt x="2" y="289"/>
                  </a:lnTo>
                  <a:lnTo>
                    <a:pt x="0" y="289"/>
                  </a:lnTo>
                  <a:lnTo>
                    <a:pt x="0" y="288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4" name="Freeform 221"/>
            <p:cNvSpPr>
              <a:spLocks/>
            </p:cNvSpPr>
            <p:nvPr/>
          </p:nvSpPr>
          <p:spPr bwMode="auto">
            <a:xfrm>
              <a:off x="2250" y="741"/>
              <a:ext cx="36" cy="19"/>
            </a:xfrm>
            <a:custGeom>
              <a:avLst/>
              <a:gdLst>
                <a:gd name="T0" fmla="*/ 0 w 29"/>
                <a:gd name="T1" fmla="*/ 3 h 17"/>
                <a:gd name="T2" fmla="*/ 0 w 29"/>
                <a:gd name="T3" fmla="*/ 6 h 17"/>
                <a:gd name="T4" fmla="*/ 2 w 29"/>
                <a:gd name="T5" fmla="*/ 9 h 17"/>
                <a:gd name="T6" fmla="*/ 2 w 29"/>
                <a:gd name="T7" fmla="*/ 11 h 17"/>
                <a:gd name="T8" fmla="*/ 4 w 29"/>
                <a:gd name="T9" fmla="*/ 11 h 17"/>
                <a:gd name="T10" fmla="*/ 6 w 29"/>
                <a:gd name="T11" fmla="*/ 11 h 17"/>
                <a:gd name="T12" fmla="*/ 6 w 29"/>
                <a:gd name="T13" fmla="*/ 16 h 17"/>
                <a:gd name="T14" fmla="*/ 7 w 29"/>
                <a:gd name="T15" fmla="*/ 16 h 17"/>
                <a:gd name="T16" fmla="*/ 10 w 29"/>
                <a:gd name="T17" fmla="*/ 16 h 17"/>
                <a:gd name="T18" fmla="*/ 11 w 29"/>
                <a:gd name="T19" fmla="*/ 16 h 17"/>
                <a:gd name="T20" fmla="*/ 14 w 29"/>
                <a:gd name="T21" fmla="*/ 16 h 17"/>
                <a:gd name="T22" fmla="*/ 15 w 29"/>
                <a:gd name="T23" fmla="*/ 16 h 17"/>
                <a:gd name="T24" fmla="*/ 17 w 29"/>
                <a:gd name="T25" fmla="*/ 18 h 17"/>
                <a:gd name="T26" fmla="*/ 19 w 29"/>
                <a:gd name="T27" fmla="*/ 18 h 17"/>
                <a:gd name="T28" fmla="*/ 21 w 29"/>
                <a:gd name="T29" fmla="*/ 16 h 17"/>
                <a:gd name="T30" fmla="*/ 22 w 29"/>
                <a:gd name="T31" fmla="*/ 16 h 17"/>
                <a:gd name="T32" fmla="*/ 25 w 29"/>
                <a:gd name="T33" fmla="*/ 16 h 17"/>
                <a:gd name="T34" fmla="*/ 26 w 29"/>
                <a:gd name="T35" fmla="*/ 16 h 17"/>
                <a:gd name="T36" fmla="*/ 29 w 29"/>
                <a:gd name="T37" fmla="*/ 11 h 17"/>
                <a:gd name="T38" fmla="*/ 31 w 29"/>
                <a:gd name="T39" fmla="*/ 11 h 17"/>
                <a:gd name="T40" fmla="*/ 31 w 29"/>
                <a:gd name="T41" fmla="*/ 9 h 17"/>
                <a:gd name="T42" fmla="*/ 32 w 29"/>
                <a:gd name="T43" fmla="*/ 9 h 17"/>
                <a:gd name="T44" fmla="*/ 32 w 29"/>
                <a:gd name="T45" fmla="*/ 6 h 17"/>
                <a:gd name="T46" fmla="*/ 32 w 29"/>
                <a:gd name="T47" fmla="*/ 3 h 17"/>
                <a:gd name="T48" fmla="*/ 35 w 29"/>
                <a:gd name="T49" fmla="*/ 3 h 17"/>
                <a:gd name="T50" fmla="*/ 35 w 29"/>
                <a:gd name="T51" fmla="*/ 0 h 1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9"/>
                <a:gd name="T79" fmla="*/ 0 h 17"/>
                <a:gd name="T80" fmla="*/ 29 w 29"/>
                <a:gd name="T81" fmla="*/ 17 h 1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9" h="17">
                  <a:moveTo>
                    <a:pt x="0" y="3"/>
                  </a:moveTo>
                  <a:lnTo>
                    <a:pt x="0" y="5"/>
                  </a:lnTo>
                  <a:lnTo>
                    <a:pt x="2" y="8"/>
                  </a:lnTo>
                  <a:lnTo>
                    <a:pt x="2" y="10"/>
                  </a:lnTo>
                  <a:lnTo>
                    <a:pt x="3" y="10"/>
                  </a:lnTo>
                  <a:lnTo>
                    <a:pt x="5" y="10"/>
                  </a:lnTo>
                  <a:lnTo>
                    <a:pt x="5" y="14"/>
                  </a:lnTo>
                  <a:lnTo>
                    <a:pt x="6" y="14"/>
                  </a:lnTo>
                  <a:lnTo>
                    <a:pt x="8" y="14"/>
                  </a:lnTo>
                  <a:lnTo>
                    <a:pt x="9" y="14"/>
                  </a:lnTo>
                  <a:lnTo>
                    <a:pt x="11" y="14"/>
                  </a:lnTo>
                  <a:lnTo>
                    <a:pt x="12" y="14"/>
                  </a:lnTo>
                  <a:lnTo>
                    <a:pt x="14" y="16"/>
                  </a:lnTo>
                  <a:lnTo>
                    <a:pt x="15" y="16"/>
                  </a:lnTo>
                  <a:lnTo>
                    <a:pt x="17" y="14"/>
                  </a:lnTo>
                  <a:lnTo>
                    <a:pt x="18" y="14"/>
                  </a:lnTo>
                  <a:lnTo>
                    <a:pt x="20" y="14"/>
                  </a:lnTo>
                  <a:lnTo>
                    <a:pt x="21" y="14"/>
                  </a:lnTo>
                  <a:lnTo>
                    <a:pt x="23" y="10"/>
                  </a:lnTo>
                  <a:lnTo>
                    <a:pt x="25" y="10"/>
                  </a:lnTo>
                  <a:lnTo>
                    <a:pt x="25" y="8"/>
                  </a:lnTo>
                  <a:lnTo>
                    <a:pt x="26" y="8"/>
                  </a:lnTo>
                  <a:lnTo>
                    <a:pt x="26" y="5"/>
                  </a:lnTo>
                  <a:lnTo>
                    <a:pt x="26" y="3"/>
                  </a:lnTo>
                  <a:lnTo>
                    <a:pt x="28" y="3"/>
                  </a:lnTo>
                  <a:lnTo>
                    <a:pt x="28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5" name="Freeform 222"/>
            <p:cNvSpPr>
              <a:spLocks/>
            </p:cNvSpPr>
            <p:nvPr/>
          </p:nvSpPr>
          <p:spPr bwMode="auto">
            <a:xfrm>
              <a:off x="646" y="1772"/>
              <a:ext cx="127" cy="105"/>
            </a:xfrm>
            <a:custGeom>
              <a:avLst/>
              <a:gdLst>
                <a:gd name="T0" fmla="*/ 6 w 102"/>
                <a:gd name="T1" fmla="*/ 94 h 93"/>
                <a:gd name="T2" fmla="*/ 52 w 102"/>
                <a:gd name="T3" fmla="*/ 104 h 93"/>
                <a:gd name="T4" fmla="*/ 54 w 102"/>
                <a:gd name="T5" fmla="*/ 103 h 93"/>
                <a:gd name="T6" fmla="*/ 60 w 102"/>
                <a:gd name="T7" fmla="*/ 97 h 93"/>
                <a:gd name="T8" fmla="*/ 71 w 102"/>
                <a:gd name="T9" fmla="*/ 87 h 93"/>
                <a:gd name="T10" fmla="*/ 126 w 102"/>
                <a:gd name="T11" fmla="*/ 44 h 93"/>
                <a:gd name="T12" fmla="*/ 126 w 102"/>
                <a:gd name="T13" fmla="*/ 26 h 93"/>
                <a:gd name="T14" fmla="*/ 125 w 102"/>
                <a:gd name="T15" fmla="*/ 19 h 93"/>
                <a:gd name="T16" fmla="*/ 121 w 102"/>
                <a:gd name="T17" fmla="*/ 12 h 93"/>
                <a:gd name="T18" fmla="*/ 117 w 102"/>
                <a:gd name="T19" fmla="*/ 6 h 93"/>
                <a:gd name="T20" fmla="*/ 110 w 102"/>
                <a:gd name="T21" fmla="*/ 2 h 93"/>
                <a:gd name="T22" fmla="*/ 97 w 102"/>
                <a:gd name="T23" fmla="*/ 0 h 93"/>
                <a:gd name="T24" fmla="*/ 86 w 102"/>
                <a:gd name="T25" fmla="*/ 0 h 93"/>
                <a:gd name="T26" fmla="*/ 21 w 102"/>
                <a:gd name="T27" fmla="*/ 47 h 93"/>
                <a:gd name="T28" fmla="*/ 12 w 102"/>
                <a:gd name="T29" fmla="*/ 54 h 93"/>
                <a:gd name="T30" fmla="*/ 6 w 102"/>
                <a:gd name="T31" fmla="*/ 62 h 93"/>
                <a:gd name="T32" fmla="*/ 4 w 102"/>
                <a:gd name="T33" fmla="*/ 68 h 93"/>
                <a:gd name="T34" fmla="*/ 0 w 102"/>
                <a:gd name="T35" fmla="*/ 77 h 93"/>
                <a:gd name="T36" fmla="*/ 0 w 102"/>
                <a:gd name="T37" fmla="*/ 84 h 93"/>
                <a:gd name="T38" fmla="*/ 4 w 102"/>
                <a:gd name="T39" fmla="*/ 88 h 93"/>
                <a:gd name="T40" fmla="*/ 6 w 102"/>
                <a:gd name="T41" fmla="*/ 94 h 9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02"/>
                <a:gd name="T64" fmla="*/ 0 h 93"/>
                <a:gd name="T65" fmla="*/ 102 w 102"/>
                <a:gd name="T66" fmla="*/ 93 h 9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02" h="93">
                  <a:moveTo>
                    <a:pt x="5" y="83"/>
                  </a:moveTo>
                  <a:lnTo>
                    <a:pt x="42" y="92"/>
                  </a:lnTo>
                  <a:lnTo>
                    <a:pt x="43" y="91"/>
                  </a:lnTo>
                  <a:lnTo>
                    <a:pt x="48" y="86"/>
                  </a:lnTo>
                  <a:lnTo>
                    <a:pt x="57" y="77"/>
                  </a:lnTo>
                  <a:lnTo>
                    <a:pt x="101" y="39"/>
                  </a:lnTo>
                  <a:lnTo>
                    <a:pt x="101" y="23"/>
                  </a:lnTo>
                  <a:lnTo>
                    <a:pt x="100" y="17"/>
                  </a:lnTo>
                  <a:lnTo>
                    <a:pt x="97" y="11"/>
                  </a:lnTo>
                  <a:lnTo>
                    <a:pt x="94" y="5"/>
                  </a:lnTo>
                  <a:lnTo>
                    <a:pt x="88" y="2"/>
                  </a:lnTo>
                  <a:lnTo>
                    <a:pt x="78" y="0"/>
                  </a:lnTo>
                  <a:lnTo>
                    <a:pt x="69" y="0"/>
                  </a:lnTo>
                  <a:lnTo>
                    <a:pt x="17" y="42"/>
                  </a:lnTo>
                  <a:lnTo>
                    <a:pt x="10" y="48"/>
                  </a:lnTo>
                  <a:lnTo>
                    <a:pt x="5" y="55"/>
                  </a:lnTo>
                  <a:lnTo>
                    <a:pt x="3" y="60"/>
                  </a:lnTo>
                  <a:lnTo>
                    <a:pt x="0" y="68"/>
                  </a:lnTo>
                  <a:lnTo>
                    <a:pt x="0" y="74"/>
                  </a:lnTo>
                  <a:lnTo>
                    <a:pt x="3" y="78"/>
                  </a:lnTo>
                  <a:lnTo>
                    <a:pt x="5" y="83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6" name="Freeform 223"/>
            <p:cNvSpPr>
              <a:spLocks/>
            </p:cNvSpPr>
            <p:nvPr/>
          </p:nvSpPr>
          <p:spPr bwMode="auto">
            <a:xfrm>
              <a:off x="646" y="1772"/>
              <a:ext cx="127" cy="105"/>
            </a:xfrm>
            <a:custGeom>
              <a:avLst/>
              <a:gdLst>
                <a:gd name="T0" fmla="*/ 6 w 102"/>
                <a:gd name="T1" fmla="*/ 94 h 93"/>
                <a:gd name="T2" fmla="*/ 52 w 102"/>
                <a:gd name="T3" fmla="*/ 104 h 93"/>
                <a:gd name="T4" fmla="*/ 54 w 102"/>
                <a:gd name="T5" fmla="*/ 103 h 93"/>
                <a:gd name="T6" fmla="*/ 60 w 102"/>
                <a:gd name="T7" fmla="*/ 97 h 93"/>
                <a:gd name="T8" fmla="*/ 71 w 102"/>
                <a:gd name="T9" fmla="*/ 87 h 93"/>
                <a:gd name="T10" fmla="*/ 126 w 102"/>
                <a:gd name="T11" fmla="*/ 44 h 93"/>
                <a:gd name="T12" fmla="*/ 126 w 102"/>
                <a:gd name="T13" fmla="*/ 26 h 93"/>
                <a:gd name="T14" fmla="*/ 125 w 102"/>
                <a:gd name="T15" fmla="*/ 19 h 93"/>
                <a:gd name="T16" fmla="*/ 121 w 102"/>
                <a:gd name="T17" fmla="*/ 12 h 93"/>
                <a:gd name="T18" fmla="*/ 117 w 102"/>
                <a:gd name="T19" fmla="*/ 6 h 93"/>
                <a:gd name="T20" fmla="*/ 110 w 102"/>
                <a:gd name="T21" fmla="*/ 2 h 93"/>
                <a:gd name="T22" fmla="*/ 97 w 102"/>
                <a:gd name="T23" fmla="*/ 0 h 93"/>
                <a:gd name="T24" fmla="*/ 86 w 102"/>
                <a:gd name="T25" fmla="*/ 0 h 93"/>
                <a:gd name="T26" fmla="*/ 21 w 102"/>
                <a:gd name="T27" fmla="*/ 47 h 93"/>
                <a:gd name="T28" fmla="*/ 12 w 102"/>
                <a:gd name="T29" fmla="*/ 54 h 93"/>
                <a:gd name="T30" fmla="*/ 6 w 102"/>
                <a:gd name="T31" fmla="*/ 62 h 93"/>
                <a:gd name="T32" fmla="*/ 4 w 102"/>
                <a:gd name="T33" fmla="*/ 68 h 93"/>
                <a:gd name="T34" fmla="*/ 0 w 102"/>
                <a:gd name="T35" fmla="*/ 77 h 93"/>
                <a:gd name="T36" fmla="*/ 0 w 102"/>
                <a:gd name="T37" fmla="*/ 84 h 93"/>
                <a:gd name="T38" fmla="*/ 4 w 102"/>
                <a:gd name="T39" fmla="*/ 88 h 93"/>
                <a:gd name="T40" fmla="*/ 6 w 102"/>
                <a:gd name="T41" fmla="*/ 94 h 9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02"/>
                <a:gd name="T64" fmla="*/ 0 h 93"/>
                <a:gd name="T65" fmla="*/ 102 w 102"/>
                <a:gd name="T66" fmla="*/ 93 h 9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02" h="93">
                  <a:moveTo>
                    <a:pt x="5" y="83"/>
                  </a:moveTo>
                  <a:lnTo>
                    <a:pt x="42" y="92"/>
                  </a:lnTo>
                  <a:lnTo>
                    <a:pt x="43" y="91"/>
                  </a:lnTo>
                  <a:lnTo>
                    <a:pt x="48" y="86"/>
                  </a:lnTo>
                  <a:lnTo>
                    <a:pt x="57" y="77"/>
                  </a:lnTo>
                  <a:lnTo>
                    <a:pt x="101" y="39"/>
                  </a:lnTo>
                  <a:lnTo>
                    <a:pt x="101" y="23"/>
                  </a:lnTo>
                  <a:lnTo>
                    <a:pt x="100" y="17"/>
                  </a:lnTo>
                  <a:lnTo>
                    <a:pt x="97" y="11"/>
                  </a:lnTo>
                  <a:lnTo>
                    <a:pt x="94" y="5"/>
                  </a:lnTo>
                  <a:lnTo>
                    <a:pt x="88" y="2"/>
                  </a:lnTo>
                  <a:lnTo>
                    <a:pt x="78" y="0"/>
                  </a:lnTo>
                  <a:lnTo>
                    <a:pt x="69" y="0"/>
                  </a:lnTo>
                  <a:lnTo>
                    <a:pt x="17" y="42"/>
                  </a:lnTo>
                  <a:lnTo>
                    <a:pt x="10" y="48"/>
                  </a:lnTo>
                  <a:lnTo>
                    <a:pt x="5" y="55"/>
                  </a:lnTo>
                  <a:lnTo>
                    <a:pt x="3" y="60"/>
                  </a:lnTo>
                  <a:lnTo>
                    <a:pt x="0" y="68"/>
                  </a:lnTo>
                  <a:lnTo>
                    <a:pt x="0" y="74"/>
                  </a:lnTo>
                  <a:lnTo>
                    <a:pt x="3" y="78"/>
                  </a:lnTo>
                  <a:lnTo>
                    <a:pt x="5" y="83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7" name="Freeform 224"/>
            <p:cNvSpPr>
              <a:spLocks/>
            </p:cNvSpPr>
            <p:nvPr/>
          </p:nvSpPr>
          <p:spPr bwMode="auto">
            <a:xfrm>
              <a:off x="655" y="1822"/>
              <a:ext cx="45" cy="55"/>
            </a:xfrm>
            <a:custGeom>
              <a:avLst/>
              <a:gdLst>
                <a:gd name="T0" fmla="*/ 0 w 36"/>
                <a:gd name="T1" fmla="*/ 7 h 49"/>
                <a:gd name="T2" fmla="*/ 4 w 36"/>
                <a:gd name="T3" fmla="*/ 6 h 49"/>
                <a:gd name="T4" fmla="*/ 6 w 36"/>
                <a:gd name="T5" fmla="*/ 3 h 49"/>
                <a:gd name="T6" fmla="*/ 10 w 36"/>
                <a:gd name="T7" fmla="*/ 2 h 49"/>
                <a:gd name="T8" fmla="*/ 11 w 36"/>
                <a:gd name="T9" fmla="*/ 2 h 49"/>
                <a:gd name="T10" fmla="*/ 15 w 36"/>
                <a:gd name="T11" fmla="*/ 0 h 49"/>
                <a:gd name="T12" fmla="*/ 17 w 36"/>
                <a:gd name="T13" fmla="*/ 0 h 49"/>
                <a:gd name="T14" fmla="*/ 19 w 36"/>
                <a:gd name="T15" fmla="*/ 0 h 49"/>
                <a:gd name="T16" fmla="*/ 23 w 36"/>
                <a:gd name="T17" fmla="*/ 0 h 49"/>
                <a:gd name="T18" fmla="*/ 25 w 36"/>
                <a:gd name="T19" fmla="*/ 2 h 49"/>
                <a:gd name="T20" fmla="*/ 26 w 36"/>
                <a:gd name="T21" fmla="*/ 2 h 49"/>
                <a:gd name="T22" fmla="*/ 29 w 36"/>
                <a:gd name="T23" fmla="*/ 3 h 49"/>
                <a:gd name="T24" fmla="*/ 31 w 36"/>
                <a:gd name="T25" fmla="*/ 6 h 49"/>
                <a:gd name="T26" fmla="*/ 32 w 36"/>
                <a:gd name="T27" fmla="*/ 7 h 49"/>
                <a:gd name="T28" fmla="*/ 35 w 36"/>
                <a:gd name="T29" fmla="*/ 9 h 49"/>
                <a:gd name="T30" fmla="*/ 36 w 36"/>
                <a:gd name="T31" fmla="*/ 10 h 49"/>
                <a:gd name="T32" fmla="*/ 36 w 36"/>
                <a:gd name="T33" fmla="*/ 12 h 49"/>
                <a:gd name="T34" fmla="*/ 39 w 36"/>
                <a:gd name="T35" fmla="*/ 16 h 49"/>
                <a:gd name="T36" fmla="*/ 40 w 36"/>
                <a:gd name="T37" fmla="*/ 17 h 49"/>
                <a:gd name="T38" fmla="*/ 40 w 36"/>
                <a:gd name="T39" fmla="*/ 20 h 49"/>
                <a:gd name="T40" fmla="*/ 43 w 36"/>
                <a:gd name="T41" fmla="*/ 22 h 49"/>
                <a:gd name="T42" fmla="*/ 43 w 36"/>
                <a:gd name="T43" fmla="*/ 26 h 49"/>
                <a:gd name="T44" fmla="*/ 43 w 36"/>
                <a:gd name="T45" fmla="*/ 28 h 49"/>
                <a:gd name="T46" fmla="*/ 44 w 36"/>
                <a:gd name="T47" fmla="*/ 31 h 49"/>
                <a:gd name="T48" fmla="*/ 44 w 36"/>
                <a:gd name="T49" fmla="*/ 35 h 49"/>
                <a:gd name="T50" fmla="*/ 44 w 36"/>
                <a:gd name="T51" fmla="*/ 36 h 49"/>
                <a:gd name="T52" fmla="*/ 44 w 36"/>
                <a:gd name="T53" fmla="*/ 39 h 49"/>
                <a:gd name="T54" fmla="*/ 44 w 36"/>
                <a:gd name="T55" fmla="*/ 42 h 49"/>
                <a:gd name="T56" fmla="*/ 44 w 36"/>
                <a:gd name="T57" fmla="*/ 45 h 49"/>
                <a:gd name="T58" fmla="*/ 44 w 36"/>
                <a:gd name="T59" fmla="*/ 46 h 49"/>
                <a:gd name="T60" fmla="*/ 43 w 36"/>
                <a:gd name="T61" fmla="*/ 49 h 49"/>
                <a:gd name="T62" fmla="*/ 43 w 36"/>
                <a:gd name="T63" fmla="*/ 52 h 49"/>
                <a:gd name="T64" fmla="*/ 43 w 36"/>
                <a:gd name="T65" fmla="*/ 54 h 4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"/>
                <a:gd name="T100" fmla="*/ 0 h 49"/>
                <a:gd name="T101" fmla="*/ 36 w 36"/>
                <a:gd name="T102" fmla="*/ 49 h 4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" h="49">
                  <a:moveTo>
                    <a:pt x="0" y="6"/>
                  </a:moveTo>
                  <a:lnTo>
                    <a:pt x="3" y="5"/>
                  </a:lnTo>
                  <a:lnTo>
                    <a:pt x="5" y="3"/>
                  </a:lnTo>
                  <a:lnTo>
                    <a:pt x="8" y="2"/>
                  </a:lnTo>
                  <a:lnTo>
                    <a:pt x="9" y="2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20" y="2"/>
                  </a:lnTo>
                  <a:lnTo>
                    <a:pt x="21" y="2"/>
                  </a:lnTo>
                  <a:lnTo>
                    <a:pt x="23" y="3"/>
                  </a:lnTo>
                  <a:lnTo>
                    <a:pt x="25" y="5"/>
                  </a:lnTo>
                  <a:lnTo>
                    <a:pt x="26" y="6"/>
                  </a:lnTo>
                  <a:lnTo>
                    <a:pt x="28" y="8"/>
                  </a:lnTo>
                  <a:lnTo>
                    <a:pt x="29" y="9"/>
                  </a:lnTo>
                  <a:lnTo>
                    <a:pt x="29" y="11"/>
                  </a:lnTo>
                  <a:lnTo>
                    <a:pt x="31" y="14"/>
                  </a:lnTo>
                  <a:lnTo>
                    <a:pt x="32" y="15"/>
                  </a:lnTo>
                  <a:lnTo>
                    <a:pt x="32" y="18"/>
                  </a:lnTo>
                  <a:lnTo>
                    <a:pt x="34" y="20"/>
                  </a:lnTo>
                  <a:lnTo>
                    <a:pt x="34" y="23"/>
                  </a:lnTo>
                  <a:lnTo>
                    <a:pt x="34" y="25"/>
                  </a:lnTo>
                  <a:lnTo>
                    <a:pt x="35" y="28"/>
                  </a:lnTo>
                  <a:lnTo>
                    <a:pt x="35" y="31"/>
                  </a:lnTo>
                  <a:lnTo>
                    <a:pt x="35" y="32"/>
                  </a:lnTo>
                  <a:lnTo>
                    <a:pt x="35" y="35"/>
                  </a:lnTo>
                  <a:lnTo>
                    <a:pt x="35" y="37"/>
                  </a:lnTo>
                  <a:lnTo>
                    <a:pt x="35" y="40"/>
                  </a:lnTo>
                  <a:lnTo>
                    <a:pt x="35" y="41"/>
                  </a:lnTo>
                  <a:lnTo>
                    <a:pt x="34" y="44"/>
                  </a:lnTo>
                  <a:lnTo>
                    <a:pt x="34" y="46"/>
                  </a:lnTo>
                  <a:lnTo>
                    <a:pt x="34" y="48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8" name="Freeform 225"/>
            <p:cNvSpPr>
              <a:spLocks/>
            </p:cNvSpPr>
            <p:nvPr/>
          </p:nvSpPr>
          <p:spPr bwMode="auto">
            <a:xfrm>
              <a:off x="705" y="1840"/>
              <a:ext cx="164" cy="197"/>
            </a:xfrm>
            <a:custGeom>
              <a:avLst/>
              <a:gdLst>
                <a:gd name="T0" fmla="*/ 11 w 129"/>
                <a:gd name="T1" fmla="*/ 6 h 174"/>
                <a:gd name="T2" fmla="*/ 159 w 129"/>
                <a:gd name="T3" fmla="*/ 177 h 174"/>
                <a:gd name="T4" fmla="*/ 163 w 129"/>
                <a:gd name="T5" fmla="*/ 179 h 174"/>
                <a:gd name="T6" fmla="*/ 140 w 129"/>
                <a:gd name="T7" fmla="*/ 196 h 174"/>
                <a:gd name="T8" fmla="*/ 139 w 129"/>
                <a:gd name="T9" fmla="*/ 194 h 174"/>
                <a:gd name="T10" fmla="*/ 0 w 129"/>
                <a:gd name="T11" fmla="*/ 31 h 174"/>
                <a:gd name="T12" fmla="*/ 0 w 129"/>
                <a:gd name="T13" fmla="*/ 26 h 174"/>
                <a:gd name="T14" fmla="*/ 0 w 129"/>
                <a:gd name="T15" fmla="*/ 14 h 174"/>
                <a:gd name="T16" fmla="*/ 0 w 129"/>
                <a:gd name="T17" fmla="*/ 6 h 174"/>
                <a:gd name="T18" fmla="*/ 4 w 129"/>
                <a:gd name="T19" fmla="*/ 1 h 174"/>
                <a:gd name="T20" fmla="*/ 5 w 129"/>
                <a:gd name="T21" fmla="*/ 0 h 174"/>
                <a:gd name="T22" fmla="*/ 11 w 129"/>
                <a:gd name="T23" fmla="*/ 6 h 17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9"/>
                <a:gd name="T37" fmla="*/ 0 h 174"/>
                <a:gd name="T38" fmla="*/ 129 w 129"/>
                <a:gd name="T39" fmla="*/ 174 h 17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9" h="174">
                  <a:moveTo>
                    <a:pt x="9" y="5"/>
                  </a:moveTo>
                  <a:lnTo>
                    <a:pt x="125" y="156"/>
                  </a:lnTo>
                  <a:lnTo>
                    <a:pt x="128" y="158"/>
                  </a:lnTo>
                  <a:lnTo>
                    <a:pt x="110" y="173"/>
                  </a:lnTo>
                  <a:lnTo>
                    <a:pt x="109" y="171"/>
                  </a:lnTo>
                  <a:lnTo>
                    <a:pt x="0" y="27"/>
                  </a:lnTo>
                  <a:lnTo>
                    <a:pt x="0" y="23"/>
                  </a:lnTo>
                  <a:lnTo>
                    <a:pt x="0" y="12"/>
                  </a:lnTo>
                  <a:lnTo>
                    <a:pt x="0" y="5"/>
                  </a:lnTo>
                  <a:lnTo>
                    <a:pt x="3" y="1"/>
                  </a:lnTo>
                  <a:lnTo>
                    <a:pt x="4" y="0"/>
                  </a:lnTo>
                  <a:lnTo>
                    <a:pt x="9" y="5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9" name="Freeform 226"/>
            <p:cNvSpPr>
              <a:spLocks/>
            </p:cNvSpPr>
            <p:nvPr/>
          </p:nvSpPr>
          <p:spPr bwMode="auto">
            <a:xfrm>
              <a:off x="705" y="1840"/>
              <a:ext cx="164" cy="197"/>
            </a:xfrm>
            <a:custGeom>
              <a:avLst/>
              <a:gdLst>
                <a:gd name="T0" fmla="*/ 11 w 129"/>
                <a:gd name="T1" fmla="*/ 6 h 174"/>
                <a:gd name="T2" fmla="*/ 159 w 129"/>
                <a:gd name="T3" fmla="*/ 177 h 174"/>
                <a:gd name="T4" fmla="*/ 163 w 129"/>
                <a:gd name="T5" fmla="*/ 179 h 174"/>
                <a:gd name="T6" fmla="*/ 140 w 129"/>
                <a:gd name="T7" fmla="*/ 196 h 174"/>
                <a:gd name="T8" fmla="*/ 139 w 129"/>
                <a:gd name="T9" fmla="*/ 194 h 174"/>
                <a:gd name="T10" fmla="*/ 0 w 129"/>
                <a:gd name="T11" fmla="*/ 31 h 174"/>
                <a:gd name="T12" fmla="*/ 0 w 129"/>
                <a:gd name="T13" fmla="*/ 26 h 174"/>
                <a:gd name="T14" fmla="*/ 0 w 129"/>
                <a:gd name="T15" fmla="*/ 14 h 174"/>
                <a:gd name="T16" fmla="*/ 0 w 129"/>
                <a:gd name="T17" fmla="*/ 6 h 174"/>
                <a:gd name="T18" fmla="*/ 4 w 129"/>
                <a:gd name="T19" fmla="*/ 1 h 174"/>
                <a:gd name="T20" fmla="*/ 5 w 129"/>
                <a:gd name="T21" fmla="*/ 0 h 174"/>
                <a:gd name="T22" fmla="*/ 11 w 129"/>
                <a:gd name="T23" fmla="*/ 6 h 17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9"/>
                <a:gd name="T37" fmla="*/ 0 h 174"/>
                <a:gd name="T38" fmla="*/ 129 w 129"/>
                <a:gd name="T39" fmla="*/ 174 h 17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9" h="174">
                  <a:moveTo>
                    <a:pt x="9" y="5"/>
                  </a:moveTo>
                  <a:lnTo>
                    <a:pt x="125" y="156"/>
                  </a:lnTo>
                  <a:lnTo>
                    <a:pt x="128" y="158"/>
                  </a:lnTo>
                  <a:lnTo>
                    <a:pt x="110" y="173"/>
                  </a:lnTo>
                  <a:lnTo>
                    <a:pt x="109" y="171"/>
                  </a:lnTo>
                  <a:lnTo>
                    <a:pt x="0" y="27"/>
                  </a:lnTo>
                  <a:lnTo>
                    <a:pt x="0" y="23"/>
                  </a:lnTo>
                  <a:lnTo>
                    <a:pt x="0" y="12"/>
                  </a:lnTo>
                  <a:lnTo>
                    <a:pt x="0" y="5"/>
                  </a:lnTo>
                  <a:lnTo>
                    <a:pt x="3" y="1"/>
                  </a:lnTo>
                  <a:lnTo>
                    <a:pt x="4" y="0"/>
                  </a:lnTo>
                  <a:lnTo>
                    <a:pt x="9" y="5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0" name="Freeform 227"/>
            <p:cNvSpPr>
              <a:spLocks/>
            </p:cNvSpPr>
            <p:nvPr/>
          </p:nvSpPr>
          <p:spPr bwMode="auto">
            <a:xfrm>
              <a:off x="869" y="1862"/>
              <a:ext cx="50" cy="229"/>
            </a:xfrm>
            <a:custGeom>
              <a:avLst/>
              <a:gdLst>
                <a:gd name="T0" fmla="*/ 0 w 39"/>
                <a:gd name="T1" fmla="*/ 12 h 203"/>
                <a:gd name="T2" fmla="*/ 4 w 39"/>
                <a:gd name="T3" fmla="*/ 6 h 203"/>
                <a:gd name="T4" fmla="*/ 14 w 39"/>
                <a:gd name="T5" fmla="*/ 0 h 203"/>
                <a:gd name="T6" fmla="*/ 23 w 39"/>
                <a:gd name="T7" fmla="*/ 0 h 203"/>
                <a:gd name="T8" fmla="*/ 32 w 39"/>
                <a:gd name="T9" fmla="*/ 0 h 203"/>
                <a:gd name="T10" fmla="*/ 41 w 39"/>
                <a:gd name="T11" fmla="*/ 6 h 203"/>
                <a:gd name="T12" fmla="*/ 45 w 39"/>
                <a:gd name="T13" fmla="*/ 6 h 203"/>
                <a:gd name="T14" fmla="*/ 49 w 39"/>
                <a:gd name="T15" fmla="*/ 12 h 203"/>
                <a:gd name="T16" fmla="*/ 49 w 39"/>
                <a:gd name="T17" fmla="*/ 211 h 203"/>
                <a:gd name="T18" fmla="*/ 49 w 39"/>
                <a:gd name="T19" fmla="*/ 214 h 203"/>
                <a:gd name="T20" fmla="*/ 45 w 39"/>
                <a:gd name="T21" fmla="*/ 220 h 203"/>
                <a:gd name="T22" fmla="*/ 41 w 39"/>
                <a:gd name="T23" fmla="*/ 224 h 203"/>
                <a:gd name="T24" fmla="*/ 33 w 39"/>
                <a:gd name="T25" fmla="*/ 228 h 203"/>
                <a:gd name="T26" fmla="*/ 23 w 39"/>
                <a:gd name="T27" fmla="*/ 228 h 203"/>
                <a:gd name="T28" fmla="*/ 12 w 39"/>
                <a:gd name="T29" fmla="*/ 228 h 203"/>
                <a:gd name="T30" fmla="*/ 4 w 39"/>
                <a:gd name="T31" fmla="*/ 224 h 203"/>
                <a:gd name="T32" fmla="*/ 0 w 39"/>
                <a:gd name="T33" fmla="*/ 220 h 203"/>
                <a:gd name="T34" fmla="*/ 0 w 39"/>
                <a:gd name="T35" fmla="*/ 214 h 203"/>
                <a:gd name="T36" fmla="*/ 0 w 39"/>
                <a:gd name="T37" fmla="*/ 15 h 203"/>
                <a:gd name="T38" fmla="*/ 0 w 39"/>
                <a:gd name="T39" fmla="*/ 12 h 20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9"/>
                <a:gd name="T61" fmla="*/ 0 h 203"/>
                <a:gd name="T62" fmla="*/ 39 w 39"/>
                <a:gd name="T63" fmla="*/ 203 h 20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9" h="203">
                  <a:moveTo>
                    <a:pt x="0" y="11"/>
                  </a:moveTo>
                  <a:lnTo>
                    <a:pt x="3" y="5"/>
                  </a:lnTo>
                  <a:lnTo>
                    <a:pt x="11" y="0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32" y="5"/>
                  </a:lnTo>
                  <a:lnTo>
                    <a:pt x="35" y="5"/>
                  </a:lnTo>
                  <a:lnTo>
                    <a:pt x="38" y="11"/>
                  </a:lnTo>
                  <a:lnTo>
                    <a:pt x="38" y="187"/>
                  </a:lnTo>
                  <a:lnTo>
                    <a:pt x="38" y="190"/>
                  </a:lnTo>
                  <a:lnTo>
                    <a:pt x="35" y="195"/>
                  </a:lnTo>
                  <a:lnTo>
                    <a:pt x="32" y="199"/>
                  </a:lnTo>
                  <a:lnTo>
                    <a:pt x="26" y="202"/>
                  </a:lnTo>
                  <a:lnTo>
                    <a:pt x="18" y="202"/>
                  </a:lnTo>
                  <a:lnTo>
                    <a:pt x="9" y="202"/>
                  </a:lnTo>
                  <a:lnTo>
                    <a:pt x="3" y="199"/>
                  </a:lnTo>
                  <a:lnTo>
                    <a:pt x="0" y="195"/>
                  </a:lnTo>
                  <a:lnTo>
                    <a:pt x="0" y="190"/>
                  </a:lnTo>
                  <a:lnTo>
                    <a:pt x="0" y="13"/>
                  </a:lnTo>
                  <a:lnTo>
                    <a:pt x="0" y="11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1" name="Freeform 228"/>
            <p:cNvSpPr>
              <a:spLocks/>
            </p:cNvSpPr>
            <p:nvPr/>
          </p:nvSpPr>
          <p:spPr bwMode="auto">
            <a:xfrm>
              <a:off x="869" y="1862"/>
              <a:ext cx="50" cy="229"/>
            </a:xfrm>
            <a:custGeom>
              <a:avLst/>
              <a:gdLst>
                <a:gd name="T0" fmla="*/ 0 w 39"/>
                <a:gd name="T1" fmla="*/ 12 h 203"/>
                <a:gd name="T2" fmla="*/ 4 w 39"/>
                <a:gd name="T3" fmla="*/ 6 h 203"/>
                <a:gd name="T4" fmla="*/ 14 w 39"/>
                <a:gd name="T5" fmla="*/ 0 h 203"/>
                <a:gd name="T6" fmla="*/ 23 w 39"/>
                <a:gd name="T7" fmla="*/ 0 h 203"/>
                <a:gd name="T8" fmla="*/ 32 w 39"/>
                <a:gd name="T9" fmla="*/ 0 h 203"/>
                <a:gd name="T10" fmla="*/ 41 w 39"/>
                <a:gd name="T11" fmla="*/ 6 h 203"/>
                <a:gd name="T12" fmla="*/ 45 w 39"/>
                <a:gd name="T13" fmla="*/ 6 h 203"/>
                <a:gd name="T14" fmla="*/ 49 w 39"/>
                <a:gd name="T15" fmla="*/ 12 h 203"/>
                <a:gd name="T16" fmla="*/ 49 w 39"/>
                <a:gd name="T17" fmla="*/ 211 h 203"/>
                <a:gd name="T18" fmla="*/ 49 w 39"/>
                <a:gd name="T19" fmla="*/ 214 h 203"/>
                <a:gd name="T20" fmla="*/ 45 w 39"/>
                <a:gd name="T21" fmla="*/ 220 h 203"/>
                <a:gd name="T22" fmla="*/ 41 w 39"/>
                <a:gd name="T23" fmla="*/ 224 h 203"/>
                <a:gd name="T24" fmla="*/ 33 w 39"/>
                <a:gd name="T25" fmla="*/ 228 h 203"/>
                <a:gd name="T26" fmla="*/ 23 w 39"/>
                <a:gd name="T27" fmla="*/ 228 h 203"/>
                <a:gd name="T28" fmla="*/ 12 w 39"/>
                <a:gd name="T29" fmla="*/ 228 h 203"/>
                <a:gd name="T30" fmla="*/ 4 w 39"/>
                <a:gd name="T31" fmla="*/ 224 h 203"/>
                <a:gd name="T32" fmla="*/ 0 w 39"/>
                <a:gd name="T33" fmla="*/ 220 h 203"/>
                <a:gd name="T34" fmla="*/ 0 w 39"/>
                <a:gd name="T35" fmla="*/ 214 h 203"/>
                <a:gd name="T36" fmla="*/ 0 w 39"/>
                <a:gd name="T37" fmla="*/ 15 h 203"/>
                <a:gd name="T38" fmla="*/ 0 w 39"/>
                <a:gd name="T39" fmla="*/ 12 h 20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9"/>
                <a:gd name="T61" fmla="*/ 0 h 203"/>
                <a:gd name="T62" fmla="*/ 39 w 39"/>
                <a:gd name="T63" fmla="*/ 203 h 20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9" h="203">
                  <a:moveTo>
                    <a:pt x="0" y="11"/>
                  </a:moveTo>
                  <a:lnTo>
                    <a:pt x="3" y="5"/>
                  </a:lnTo>
                  <a:lnTo>
                    <a:pt x="11" y="0"/>
                  </a:lnTo>
                  <a:lnTo>
                    <a:pt x="18" y="0"/>
                  </a:lnTo>
                  <a:lnTo>
                    <a:pt x="25" y="0"/>
                  </a:lnTo>
                  <a:lnTo>
                    <a:pt x="32" y="5"/>
                  </a:lnTo>
                  <a:lnTo>
                    <a:pt x="35" y="5"/>
                  </a:lnTo>
                  <a:lnTo>
                    <a:pt x="38" y="11"/>
                  </a:lnTo>
                  <a:lnTo>
                    <a:pt x="38" y="187"/>
                  </a:lnTo>
                  <a:lnTo>
                    <a:pt x="38" y="190"/>
                  </a:lnTo>
                  <a:lnTo>
                    <a:pt x="35" y="195"/>
                  </a:lnTo>
                  <a:lnTo>
                    <a:pt x="32" y="199"/>
                  </a:lnTo>
                  <a:lnTo>
                    <a:pt x="26" y="202"/>
                  </a:lnTo>
                  <a:lnTo>
                    <a:pt x="18" y="202"/>
                  </a:lnTo>
                  <a:lnTo>
                    <a:pt x="9" y="202"/>
                  </a:lnTo>
                  <a:lnTo>
                    <a:pt x="3" y="199"/>
                  </a:lnTo>
                  <a:lnTo>
                    <a:pt x="0" y="195"/>
                  </a:lnTo>
                  <a:lnTo>
                    <a:pt x="0" y="190"/>
                  </a:lnTo>
                  <a:lnTo>
                    <a:pt x="0" y="13"/>
                  </a:lnTo>
                  <a:lnTo>
                    <a:pt x="0" y="11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2" name="Freeform 229"/>
            <p:cNvSpPr>
              <a:spLocks/>
            </p:cNvSpPr>
            <p:nvPr/>
          </p:nvSpPr>
          <p:spPr bwMode="auto">
            <a:xfrm>
              <a:off x="844" y="2017"/>
              <a:ext cx="26" cy="61"/>
            </a:xfrm>
            <a:custGeom>
              <a:avLst/>
              <a:gdLst>
                <a:gd name="T0" fmla="*/ 25 w 21"/>
                <a:gd name="T1" fmla="*/ 0 h 55"/>
                <a:gd name="T2" fmla="*/ 14 w 21"/>
                <a:gd name="T3" fmla="*/ 0 h 55"/>
                <a:gd name="T4" fmla="*/ 4 w 21"/>
                <a:gd name="T5" fmla="*/ 7 h 55"/>
                <a:gd name="T6" fmla="*/ 2 w 21"/>
                <a:gd name="T7" fmla="*/ 10 h 55"/>
                <a:gd name="T8" fmla="*/ 0 w 21"/>
                <a:gd name="T9" fmla="*/ 17 h 55"/>
                <a:gd name="T10" fmla="*/ 0 w 21"/>
                <a:gd name="T11" fmla="*/ 22 h 55"/>
                <a:gd name="T12" fmla="*/ 0 w 21"/>
                <a:gd name="T13" fmla="*/ 29 h 55"/>
                <a:gd name="T14" fmla="*/ 4 w 21"/>
                <a:gd name="T15" fmla="*/ 35 h 55"/>
                <a:gd name="T16" fmla="*/ 22 w 21"/>
                <a:gd name="T17" fmla="*/ 60 h 55"/>
                <a:gd name="T18" fmla="*/ 25 w 21"/>
                <a:gd name="T19" fmla="*/ 0 h 5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55"/>
                <a:gd name="T32" fmla="*/ 21 w 21"/>
                <a:gd name="T33" fmla="*/ 55 h 5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55">
                  <a:moveTo>
                    <a:pt x="20" y="0"/>
                  </a:moveTo>
                  <a:lnTo>
                    <a:pt x="11" y="0"/>
                  </a:lnTo>
                  <a:lnTo>
                    <a:pt x="3" y="6"/>
                  </a:lnTo>
                  <a:lnTo>
                    <a:pt x="2" y="9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3" y="32"/>
                  </a:lnTo>
                  <a:lnTo>
                    <a:pt x="18" y="54"/>
                  </a:lnTo>
                  <a:lnTo>
                    <a:pt x="20" y="0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3" name="Freeform 230"/>
            <p:cNvSpPr>
              <a:spLocks/>
            </p:cNvSpPr>
            <p:nvPr/>
          </p:nvSpPr>
          <p:spPr bwMode="auto">
            <a:xfrm>
              <a:off x="844" y="2017"/>
              <a:ext cx="26" cy="61"/>
            </a:xfrm>
            <a:custGeom>
              <a:avLst/>
              <a:gdLst>
                <a:gd name="T0" fmla="*/ 25 w 21"/>
                <a:gd name="T1" fmla="*/ 0 h 55"/>
                <a:gd name="T2" fmla="*/ 14 w 21"/>
                <a:gd name="T3" fmla="*/ 0 h 55"/>
                <a:gd name="T4" fmla="*/ 4 w 21"/>
                <a:gd name="T5" fmla="*/ 7 h 55"/>
                <a:gd name="T6" fmla="*/ 2 w 21"/>
                <a:gd name="T7" fmla="*/ 10 h 55"/>
                <a:gd name="T8" fmla="*/ 0 w 21"/>
                <a:gd name="T9" fmla="*/ 17 h 55"/>
                <a:gd name="T10" fmla="*/ 0 w 21"/>
                <a:gd name="T11" fmla="*/ 22 h 55"/>
                <a:gd name="T12" fmla="*/ 0 w 21"/>
                <a:gd name="T13" fmla="*/ 29 h 55"/>
                <a:gd name="T14" fmla="*/ 4 w 21"/>
                <a:gd name="T15" fmla="*/ 35 h 55"/>
                <a:gd name="T16" fmla="*/ 22 w 21"/>
                <a:gd name="T17" fmla="*/ 60 h 55"/>
                <a:gd name="T18" fmla="*/ 25 w 21"/>
                <a:gd name="T19" fmla="*/ 0 h 5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55"/>
                <a:gd name="T32" fmla="*/ 21 w 21"/>
                <a:gd name="T33" fmla="*/ 55 h 5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55">
                  <a:moveTo>
                    <a:pt x="20" y="0"/>
                  </a:moveTo>
                  <a:lnTo>
                    <a:pt x="11" y="0"/>
                  </a:lnTo>
                  <a:lnTo>
                    <a:pt x="3" y="6"/>
                  </a:lnTo>
                  <a:lnTo>
                    <a:pt x="2" y="9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3" y="32"/>
                  </a:lnTo>
                  <a:lnTo>
                    <a:pt x="18" y="54"/>
                  </a:lnTo>
                  <a:lnTo>
                    <a:pt x="20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4" name="Freeform 231"/>
            <p:cNvSpPr>
              <a:spLocks/>
            </p:cNvSpPr>
            <p:nvPr/>
          </p:nvSpPr>
          <p:spPr bwMode="auto">
            <a:xfrm>
              <a:off x="869" y="1874"/>
              <a:ext cx="50" cy="17"/>
            </a:xfrm>
            <a:custGeom>
              <a:avLst/>
              <a:gdLst>
                <a:gd name="T0" fmla="*/ 0 w 39"/>
                <a:gd name="T1" fmla="*/ 0 h 17"/>
                <a:gd name="T2" fmla="*/ 0 w 39"/>
                <a:gd name="T3" fmla="*/ 5 h 17"/>
                <a:gd name="T4" fmla="*/ 4 w 39"/>
                <a:gd name="T5" fmla="*/ 14 h 17"/>
                <a:gd name="T6" fmla="*/ 14 w 39"/>
                <a:gd name="T7" fmla="*/ 16 h 17"/>
                <a:gd name="T8" fmla="*/ 32 w 39"/>
                <a:gd name="T9" fmla="*/ 16 h 17"/>
                <a:gd name="T10" fmla="*/ 41 w 39"/>
                <a:gd name="T11" fmla="*/ 14 h 17"/>
                <a:gd name="T12" fmla="*/ 45 w 39"/>
                <a:gd name="T13" fmla="*/ 5 h 17"/>
                <a:gd name="T14" fmla="*/ 49 w 39"/>
                <a:gd name="T15" fmla="*/ 0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"/>
                <a:gd name="T25" fmla="*/ 0 h 17"/>
                <a:gd name="T26" fmla="*/ 39 w 39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" h="17">
                  <a:moveTo>
                    <a:pt x="0" y="0"/>
                  </a:moveTo>
                  <a:lnTo>
                    <a:pt x="0" y="5"/>
                  </a:lnTo>
                  <a:lnTo>
                    <a:pt x="3" y="14"/>
                  </a:lnTo>
                  <a:lnTo>
                    <a:pt x="11" y="16"/>
                  </a:lnTo>
                  <a:lnTo>
                    <a:pt x="25" y="16"/>
                  </a:lnTo>
                  <a:lnTo>
                    <a:pt x="32" y="14"/>
                  </a:lnTo>
                  <a:lnTo>
                    <a:pt x="35" y="5"/>
                  </a:lnTo>
                  <a:lnTo>
                    <a:pt x="38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5" name="Freeform 232"/>
            <p:cNvSpPr>
              <a:spLocks/>
            </p:cNvSpPr>
            <p:nvPr/>
          </p:nvSpPr>
          <p:spPr bwMode="auto">
            <a:xfrm>
              <a:off x="3589" y="1211"/>
              <a:ext cx="288" cy="115"/>
            </a:xfrm>
            <a:custGeom>
              <a:avLst/>
              <a:gdLst>
                <a:gd name="T0" fmla="*/ 283 w 228"/>
                <a:gd name="T1" fmla="*/ 81 h 101"/>
                <a:gd name="T2" fmla="*/ 277 w 228"/>
                <a:gd name="T3" fmla="*/ 84 h 101"/>
                <a:gd name="T4" fmla="*/ 269 w 228"/>
                <a:gd name="T5" fmla="*/ 88 h 101"/>
                <a:gd name="T6" fmla="*/ 261 w 228"/>
                <a:gd name="T7" fmla="*/ 92 h 101"/>
                <a:gd name="T8" fmla="*/ 251 w 228"/>
                <a:gd name="T9" fmla="*/ 98 h 101"/>
                <a:gd name="T10" fmla="*/ 241 w 228"/>
                <a:gd name="T11" fmla="*/ 101 h 101"/>
                <a:gd name="T12" fmla="*/ 234 w 228"/>
                <a:gd name="T13" fmla="*/ 107 h 101"/>
                <a:gd name="T14" fmla="*/ 226 w 228"/>
                <a:gd name="T15" fmla="*/ 110 h 101"/>
                <a:gd name="T16" fmla="*/ 221 w 228"/>
                <a:gd name="T17" fmla="*/ 112 h 101"/>
                <a:gd name="T18" fmla="*/ 212 w 228"/>
                <a:gd name="T19" fmla="*/ 112 h 101"/>
                <a:gd name="T20" fmla="*/ 201 w 228"/>
                <a:gd name="T21" fmla="*/ 110 h 101"/>
                <a:gd name="T22" fmla="*/ 182 w 228"/>
                <a:gd name="T23" fmla="*/ 105 h 101"/>
                <a:gd name="T24" fmla="*/ 157 w 228"/>
                <a:gd name="T25" fmla="*/ 100 h 101"/>
                <a:gd name="T26" fmla="*/ 130 w 228"/>
                <a:gd name="T27" fmla="*/ 92 h 101"/>
                <a:gd name="T28" fmla="*/ 101 w 228"/>
                <a:gd name="T29" fmla="*/ 85 h 101"/>
                <a:gd name="T30" fmla="*/ 72 w 228"/>
                <a:gd name="T31" fmla="*/ 81 h 101"/>
                <a:gd name="T32" fmla="*/ 47 w 228"/>
                <a:gd name="T33" fmla="*/ 74 h 101"/>
                <a:gd name="T34" fmla="*/ 23 w 228"/>
                <a:gd name="T35" fmla="*/ 68 h 101"/>
                <a:gd name="T36" fmla="*/ 8 w 228"/>
                <a:gd name="T37" fmla="*/ 65 h 101"/>
                <a:gd name="T38" fmla="*/ 0 w 228"/>
                <a:gd name="T39" fmla="*/ 61 h 101"/>
                <a:gd name="T40" fmla="*/ 1 w 228"/>
                <a:gd name="T41" fmla="*/ 52 h 101"/>
                <a:gd name="T42" fmla="*/ 4 w 228"/>
                <a:gd name="T43" fmla="*/ 44 h 101"/>
                <a:gd name="T44" fmla="*/ 6 w 228"/>
                <a:gd name="T45" fmla="*/ 38 h 101"/>
                <a:gd name="T46" fmla="*/ 10 w 228"/>
                <a:gd name="T47" fmla="*/ 28 h 101"/>
                <a:gd name="T48" fmla="*/ 14 w 228"/>
                <a:gd name="T49" fmla="*/ 22 h 101"/>
                <a:gd name="T50" fmla="*/ 18 w 228"/>
                <a:gd name="T51" fmla="*/ 15 h 101"/>
                <a:gd name="T52" fmla="*/ 23 w 228"/>
                <a:gd name="T53" fmla="*/ 9 h 101"/>
                <a:gd name="T54" fmla="*/ 29 w 228"/>
                <a:gd name="T55" fmla="*/ 3 h 101"/>
                <a:gd name="T56" fmla="*/ 34 w 228"/>
                <a:gd name="T57" fmla="*/ 2 h 101"/>
                <a:gd name="T58" fmla="*/ 43 w 228"/>
                <a:gd name="T59" fmla="*/ 0 h 101"/>
                <a:gd name="T60" fmla="*/ 52 w 228"/>
                <a:gd name="T61" fmla="*/ 0 h 101"/>
                <a:gd name="T62" fmla="*/ 66 w 228"/>
                <a:gd name="T63" fmla="*/ 3 h 101"/>
                <a:gd name="T64" fmla="*/ 87 w 228"/>
                <a:gd name="T65" fmla="*/ 7 h 101"/>
                <a:gd name="T66" fmla="*/ 112 w 228"/>
                <a:gd name="T67" fmla="*/ 11 h 101"/>
                <a:gd name="T68" fmla="*/ 139 w 228"/>
                <a:gd name="T69" fmla="*/ 16 h 101"/>
                <a:gd name="T70" fmla="*/ 167 w 228"/>
                <a:gd name="T71" fmla="*/ 22 h 101"/>
                <a:gd name="T72" fmla="*/ 192 w 228"/>
                <a:gd name="T73" fmla="*/ 25 h 101"/>
                <a:gd name="T74" fmla="*/ 215 w 228"/>
                <a:gd name="T75" fmla="*/ 28 h 101"/>
                <a:gd name="T76" fmla="*/ 234 w 228"/>
                <a:gd name="T77" fmla="*/ 32 h 101"/>
                <a:gd name="T78" fmla="*/ 248 w 228"/>
                <a:gd name="T79" fmla="*/ 33 h 101"/>
                <a:gd name="T80" fmla="*/ 255 w 228"/>
                <a:gd name="T81" fmla="*/ 35 h 101"/>
                <a:gd name="T82" fmla="*/ 263 w 228"/>
                <a:gd name="T83" fmla="*/ 38 h 101"/>
                <a:gd name="T84" fmla="*/ 270 w 228"/>
                <a:gd name="T85" fmla="*/ 41 h 101"/>
                <a:gd name="T86" fmla="*/ 274 w 228"/>
                <a:gd name="T87" fmla="*/ 44 h 101"/>
                <a:gd name="T88" fmla="*/ 278 w 228"/>
                <a:gd name="T89" fmla="*/ 48 h 101"/>
                <a:gd name="T90" fmla="*/ 280 w 228"/>
                <a:gd name="T91" fmla="*/ 52 h 101"/>
                <a:gd name="T92" fmla="*/ 283 w 228"/>
                <a:gd name="T93" fmla="*/ 58 h 101"/>
                <a:gd name="T94" fmla="*/ 284 w 228"/>
                <a:gd name="T95" fmla="*/ 63 h 101"/>
                <a:gd name="T96" fmla="*/ 284 w 228"/>
                <a:gd name="T97" fmla="*/ 68 h 101"/>
                <a:gd name="T98" fmla="*/ 287 w 228"/>
                <a:gd name="T99" fmla="*/ 74 h 101"/>
                <a:gd name="T100" fmla="*/ 287 w 228"/>
                <a:gd name="T101" fmla="*/ 79 h 10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28"/>
                <a:gd name="T154" fmla="*/ 0 h 101"/>
                <a:gd name="T155" fmla="*/ 228 w 228"/>
                <a:gd name="T156" fmla="*/ 101 h 10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28" h="101">
                  <a:moveTo>
                    <a:pt x="227" y="69"/>
                  </a:moveTo>
                  <a:lnTo>
                    <a:pt x="225" y="71"/>
                  </a:lnTo>
                  <a:lnTo>
                    <a:pt x="224" y="71"/>
                  </a:lnTo>
                  <a:lnTo>
                    <a:pt x="222" y="72"/>
                  </a:lnTo>
                  <a:lnTo>
                    <a:pt x="220" y="72"/>
                  </a:lnTo>
                  <a:lnTo>
                    <a:pt x="219" y="74"/>
                  </a:lnTo>
                  <a:lnTo>
                    <a:pt x="217" y="75"/>
                  </a:lnTo>
                  <a:lnTo>
                    <a:pt x="216" y="77"/>
                  </a:lnTo>
                  <a:lnTo>
                    <a:pt x="213" y="77"/>
                  </a:lnTo>
                  <a:lnTo>
                    <a:pt x="211" y="78"/>
                  </a:lnTo>
                  <a:lnTo>
                    <a:pt x="208" y="80"/>
                  </a:lnTo>
                  <a:lnTo>
                    <a:pt x="207" y="81"/>
                  </a:lnTo>
                  <a:lnTo>
                    <a:pt x="204" y="83"/>
                  </a:lnTo>
                  <a:lnTo>
                    <a:pt x="202" y="85"/>
                  </a:lnTo>
                  <a:lnTo>
                    <a:pt x="199" y="86"/>
                  </a:lnTo>
                  <a:lnTo>
                    <a:pt x="196" y="88"/>
                  </a:lnTo>
                  <a:lnTo>
                    <a:pt x="194" y="88"/>
                  </a:lnTo>
                  <a:lnTo>
                    <a:pt x="191" y="89"/>
                  </a:lnTo>
                  <a:lnTo>
                    <a:pt x="190" y="91"/>
                  </a:lnTo>
                  <a:lnTo>
                    <a:pt x="187" y="92"/>
                  </a:lnTo>
                  <a:lnTo>
                    <a:pt x="185" y="94"/>
                  </a:lnTo>
                  <a:lnTo>
                    <a:pt x="182" y="94"/>
                  </a:lnTo>
                  <a:lnTo>
                    <a:pt x="181" y="95"/>
                  </a:lnTo>
                  <a:lnTo>
                    <a:pt x="179" y="97"/>
                  </a:lnTo>
                  <a:lnTo>
                    <a:pt x="178" y="97"/>
                  </a:lnTo>
                  <a:lnTo>
                    <a:pt x="176" y="98"/>
                  </a:lnTo>
                  <a:lnTo>
                    <a:pt x="175" y="98"/>
                  </a:lnTo>
                  <a:lnTo>
                    <a:pt x="173" y="100"/>
                  </a:lnTo>
                  <a:lnTo>
                    <a:pt x="171" y="100"/>
                  </a:lnTo>
                  <a:lnTo>
                    <a:pt x="168" y="98"/>
                  </a:lnTo>
                  <a:lnTo>
                    <a:pt x="165" y="98"/>
                  </a:lnTo>
                  <a:lnTo>
                    <a:pt x="162" y="97"/>
                  </a:lnTo>
                  <a:lnTo>
                    <a:pt x="159" y="97"/>
                  </a:lnTo>
                  <a:lnTo>
                    <a:pt x="155" y="95"/>
                  </a:lnTo>
                  <a:lnTo>
                    <a:pt x="148" y="94"/>
                  </a:lnTo>
                  <a:lnTo>
                    <a:pt x="144" y="92"/>
                  </a:lnTo>
                  <a:lnTo>
                    <a:pt x="138" y="91"/>
                  </a:lnTo>
                  <a:lnTo>
                    <a:pt x="130" y="89"/>
                  </a:lnTo>
                  <a:lnTo>
                    <a:pt x="124" y="88"/>
                  </a:lnTo>
                  <a:lnTo>
                    <a:pt x="116" y="86"/>
                  </a:lnTo>
                  <a:lnTo>
                    <a:pt x="110" y="83"/>
                  </a:lnTo>
                  <a:lnTo>
                    <a:pt x="103" y="81"/>
                  </a:lnTo>
                  <a:lnTo>
                    <a:pt x="95" y="80"/>
                  </a:lnTo>
                  <a:lnTo>
                    <a:pt x="87" y="78"/>
                  </a:lnTo>
                  <a:lnTo>
                    <a:pt x="80" y="75"/>
                  </a:lnTo>
                  <a:lnTo>
                    <a:pt x="72" y="74"/>
                  </a:lnTo>
                  <a:lnTo>
                    <a:pt x="64" y="72"/>
                  </a:lnTo>
                  <a:lnTo>
                    <a:pt x="57" y="71"/>
                  </a:lnTo>
                  <a:lnTo>
                    <a:pt x="50" y="69"/>
                  </a:lnTo>
                  <a:lnTo>
                    <a:pt x="43" y="66"/>
                  </a:lnTo>
                  <a:lnTo>
                    <a:pt x="37" y="65"/>
                  </a:lnTo>
                  <a:lnTo>
                    <a:pt x="31" y="63"/>
                  </a:lnTo>
                  <a:lnTo>
                    <a:pt x="24" y="62"/>
                  </a:lnTo>
                  <a:lnTo>
                    <a:pt x="18" y="60"/>
                  </a:lnTo>
                  <a:lnTo>
                    <a:pt x="14" y="60"/>
                  </a:lnTo>
                  <a:lnTo>
                    <a:pt x="9" y="59"/>
                  </a:lnTo>
                  <a:lnTo>
                    <a:pt x="6" y="57"/>
                  </a:lnTo>
                  <a:lnTo>
                    <a:pt x="3" y="57"/>
                  </a:lnTo>
                  <a:lnTo>
                    <a:pt x="0" y="55"/>
                  </a:lnTo>
                  <a:lnTo>
                    <a:pt x="0" y="54"/>
                  </a:lnTo>
                  <a:lnTo>
                    <a:pt x="0" y="51"/>
                  </a:lnTo>
                  <a:lnTo>
                    <a:pt x="0" y="49"/>
                  </a:lnTo>
                  <a:lnTo>
                    <a:pt x="1" y="46"/>
                  </a:lnTo>
                  <a:lnTo>
                    <a:pt x="1" y="43"/>
                  </a:lnTo>
                  <a:lnTo>
                    <a:pt x="1" y="42"/>
                  </a:lnTo>
                  <a:lnTo>
                    <a:pt x="3" y="39"/>
                  </a:lnTo>
                  <a:lnTo>
                    <a:pt x="3" y="37"/>
                  </a:lnTo>
                  <a:lnTo>
                    <a:pt x="3" y="34"/>
                  </a:lnTo>
                  <a:lnTo>
                    <a:pt x="5" y="33"/>
                  </a:lnTo>
                  <a:lnTo>
                    <a:pt x="6" y="29"/>
                  </a:lnTo>
                  <a:lnTo>
                    <a:pt x="6" y="26"/>
                  </a:lnTo>
                  <a:lnTo>
                    <a:pt x="8" y="25"/>
                  </a:lnTo>
                  <a:lnTo>
                    <a:pt x="8" y="23"/>
                  </a:lnTo>
                  <a:lnTo>
                    <a:pt x="9" y="20"/>
                  </a:lnTo>
                  <a:lnTo>
                    <a:pt x="11" y="19"/>
                  </a:lnTo>
                  <a:lnTo>
                    <a:pt x="12" y="17"/>
                  </a:lnTo>
                  <a:lnTo>
                    <a:pt x="12" y="14"/>
                  </a:lnTo>
                  <a:lnTo>
                    <a:pt x="14" y="13"/>
                  </a:lnTo>
                  <a:lnTo>
                    <a:pt x="15" y="11"/>
                  </a:lnTo>
                  <a:lnTo>
                    <a:pt x="17" y="10"/>
                  </a:lnTo>
                  <a:lnTo>
                    <a:pt x="18" y="8"/>
                  </a:lnTo>
                  <a:lnTo>
                    <a:pt x="20" y="6"/>
                  </a:lnTo>
                  <a:lnTo>
                    <a:pt x="21" y="5"/>
                  </a:lnTo>
                  <a:lnTo>
                    <a:pt x="23" y="3"/>
                  </a:lnTo>
                  <a:lnTo>
                    <a:pt x="24" y="3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7" y="0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4" y="2"/>
                  </a:lnTo>
                  <a:lnTo>
                    <a:pt x="47" y="2"/>
                  </a:lnTo>
                  <a:lnTo>
                    <a:pt x="52" y="3"/>
                  </a:lnTo>
                  <a:lnTo>
                    <a:pt x="58" y="3"/>
                  </a:lnTo>
                  <a:lnTo>
                    <a:pt x="63" y="5"/>
                  </a:lnTo>
                  <a:lnTo>
                    <a:pt x="69" y="6"/>
                  </a:lnTo>
                  <a:lnTo>
                    <a:pt x="75" y="8"/>
                  </a:lnTo>
                  <a:lnTo>
                    <a:pt x="81" y="8"/>
                  </a:lnTo>
                  <a:lnTo>
                    <a:pt x="89" y="10"/>
                  </a:lnTo>
                  <a:lnTo>
                    <a:pt x="95" y="11"/>
                  </a:lnTo>
                  <a:lnTo>
                    <a:pt x="103" y="13"/>
                  </a:lnTo>
                  <a:lnTo>
                    <a:pt x="110" y="14"/>
                  </a:lnTo>
                  <a:lnTo>
                    <a:pt x="116" y="16"/>
                  </a:lnTo>
                  <a:lnTo>
                    <a:pt x="124" y="17"/>
                  </a:lnTo>
                  <a:lnTo>
                    <a:pt x="132" y="19"/>
                  </a:lnTo>
                  <a:lnTo>
                    <a:pt x="138" y="19"/>
                  </a:lnTo>
                  <a:lnTo>
                    <a:pt x="145" y="20"/>
                  </a:lnTo>
                  <a:lnTo>
                    <a:pt x="152" y="22"/>
                  </a:lnTo>
                  <a:lnTo>
                    <a:pt x="158" y="23"/>
                  </a:lnTo>
                  <a:lnTo>
                    <a:pt x="164" y="25"/>
                  </a:lnTo>
                  <a:lnTo>
                    <a:pt x="170" y="25"/>
                  </a:lnTo>
                  <a:lnTo>
                    <a:pt x="176" y="26"/>
                  </a:lnTo>
                  <a:lnTo>
                    <a:pt x="181" y="28"/>
                  </a:lnTo>
                  <a:lnTo>
                    <a:pt x="185" y="28"/>
                  </a:lnTo>
                  <a:lnTo>
                    <a:pt x="190" y="29"/>
                  </a:lnTo>
                  <a:lnTo>
                    <a:pt x="193" y="29"/>
                  </a:lnTo>
                  <a:lnTo>
                    <a:pt x="196" y="29"/>
                  </a:lnTo>
                  <a:lnTo>
                    <a:pt x="197" y="31"/>
                  </a:lnTo>
                  <a:lnTo>
                    <a:pt x="199" y="31"/>
                  </a:lnTo>
                  <a:lnTo>
                    <a:pt x="202" y="31"/>
                  </a:lnTo>
                  <a:lnTo>
                    <a:pt x="205" y="31"/>
                  </a:lnTo>
                  <a:lnTo>
                    <a:pt x="207" y="33"/>
                  </a:lnTo>
                  <a:lnTo>
                    <a:pt x="208" y="33"/>
                  </a:lnTo>
                  <a:lnTo>
                    <a:pt x="210" y="33"/>
                  </a:lnTo>
                  <a:lnTo>
                    <a:pt x="213" y="34"/>
                  </a:lnTo>
                  <a:lnTo>
                    <a:pt x="214" y="36"/>
                  </a:lnTo>
                  <a:lnTo>
                    <a:pt x="216" y="36"/>
                  </a:lnTo>
                  <a:lnTo>
                    <a:pt x="216" y="37"/>
                  </a:lnTo>
                  <a:lnTo>
                    <a:pt x="217" y="39"/>
                  </a:lnTo>
                  <a:lnTo>
                    <a:pt x="219" y="39"/>
                  </a:lnTo>
                  <a:lnTo>
                    <a:pt x="220" y="40"/>
                  </a:lnTo>
                  <a:lnTo>
                    <a:pt x="220" y="42"/>
                  </a:lnTo>
                  <a:lnTo>
                    <a:pt x="222" y="43"/>
                  </a:lnTo>
                  <a:lnTo>
                    <a:pt x="222" y="45"/>
                  </a:lnTo>
                  <a:lnTo>
                    <a:pt x="222" y="46"/>
                  </a:lnTo>
                  <a:lnTo>
                    <a:pt x="224" y="48"/>
                  </a:lnTo>
                  <a:lnTo>
                    <a:pt x="224" y="49"/>
                  </a:lnTo>
                  <a:lnTo>
                    <a:pt x="224" y="51"/>
                  </a:lnTo>
                  <a:lnTo>
                    <a:pt x="225" y="52"/>
                  </a:lnTo>
                  <a:lnTo>
                    <a:pt x="225" y="54"/>
                  </a:lnTo>
                  <a:lnTo>
                    <a:pt x="225" y="55"/>
                  </a:lnTo>
                  <a:lnTo>
                    <a:pt x="225" y="57"/>
                  </a:lnTo>
                  <a:lnTo>
                    <a:pt x="225" y="59"/>
                  </a:lnTo>
                  <a:lnTo>
                    <a:pt x="225" y="60"/>
                  </a:lnTo>
                  <a:lnTo>
                    <a:pt x="227" y="62"/>
                  </a:lnTo>
                  <a:lnTo>
                    <a:pt x="227" y="63"/>
                  </a:lnTo>
                  <a:lnTo>
                    <a:pt x="227" y="65"/>
                  </a:lnTo>
                  <a:lnTo>
                    <a:pt x="227" y="66"/>
                  </a:lnTo>
                  <a:lnTo>
                    <a:pt x="227" y="68"/>
                  </a:lnTo>
                  <a:lnTo>
                    <a:pt x="227" y="69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6" name="Freeform 233"/>
            <p:cNvSpPr>
              <a:spLocks/>
            </p:cNvSpPr>
            <p:nvPr/>
          </p:nvSpPr>
          <p:spPr bwMode="auto">
            <a:xfrm>
              <a:off x="3589" y="1211"/>
              <a:ext cx="288" cy="115"/>
            </a:xfrm>
            <a:custGeom>
              <a:avLst/>
              <a:gdLst>
                <a:gd name="T0" fmla="*/ 283 w 228"/>
                <a:gd name="T1" fmla="*/ 81 h 101"/>
                <a:gd name="T2" fmla="*/ 277 w 228"/>
                <a:gd name="T3" fmla="*/ 84 h 101"/>
                <a:gd name="T4" fmla="*/ 269 w 228"/>
                <a:gd name="T5" fmla="*/ 88 h 101"/>
                <a:gd name="T6" fmla="*/ 261 w 228"/>
                <a:gd name="T7" fmla="*/ 92 h 101"/>
                <a:gd name="T8" fmla="*/ 251 w 228"/>
                <a:gd name="T9" fmla="*/ 98 h 101"/>
                <a:gd name="T10" fmla="*/ 241 w 228"/>
                <a:gd name="T11" fmla="*/ 101 h 101"/>
                <a:gd name="T12" fmla="*/ 234 w 228"/>
                <a:gd name="T13" fmla="*/ 107 h 101"/>
                <a:gd name="T14" fmla="*/ 226 w 228"/>
                <a:gd name="T15" fmla="*/ 110 h 101"/>
                <a:gd name="T16" fmla="*/ 221 w 228"/>
                <a:gd name="T17" fmla="*/ 112 h 101"/>
                <a:gd name="T18" fmla="*/ 212 w 228"/>
                <a:gd name="T19" fmla="*/ 112 h 101"/>
                <a:gd name="T20" fmla="*/ 201 w 228"/>
                <a:gd name="T21" fmla="*/ 110 h 101"/>
                <a:gd name="T22" fmla="*/ 182 w 228"/>
                <a:gd name="T23" fmla="*/ 105 h 101"/>
                <a:gd name="T24" fmla="*/ 157 w 228"/>
                <a:gd name="T25" fmla="*/ 100 h 101"/>
                <a:gd name="T26" fmla="*/ 130 w 228"/>
                <a:gd name="T27" fmla="*/ 92 h 101"/>
                <a:gd name="T28" fmla="*/ 101 w 228"/>
                <a:gd name="T29" fmla="*/ 85 h 101"/>
                <a:gd name="T30" fmla="*/ 72 w 228"/>
                <a:gd name="T31" fmla="*/ 81 h 101"/>
                <a:gd name="T32" fmla="*/ 47 w 228"/>
                <a:gd name="T33" fmla="*/ 74 h 101"/>
                <a:gd name="T34" fmla="*/ 23 w 228"/>
                <a:gd name="T35" fmla="*/ 68 h 101"/>
                <a:gd name="T36" fmla="*/ 8 w 228"/>
                <a:gd name="T37" fmla="*/ 65 h 101"/>
                <a:gd name="T38" fmla="*/ 0 w 228"/>
                <a:gd name="T39" fmla="*/ 61 h 101"/>
                <a:gd name="T40" fmla="*/ 1 w 228"/>
                <a:gd name="T41" fmla="*/ 52 h 101"/>
                <a:gd name="T42" fmla="*/ 4 w 228"/>
                <a:gd name="T43" fmla="*/ 44 h 101"/>
                <a:gd name="T44" fmla="*/ 6 w 228"/>
                <a:gd name="T45" fmla="*/ 38 h 101"/>
                <a:gd name="T46" fmla="*/ 10 w 228"/>
                <a:gd name="T47" fmla="*/ 28 h 101"/>
                <a:gd name="T48" fmla="*/ 14 w 228"/>
                <a:gd name="T49" fmla="*/ 22 h 101"/>
                <a:gd name="T50" fmla="*/ 18 w 228"/>
                <a:gd name="T51" fmla="*/ 15 h 101"/>
                <a:gd name="T52" fmla="*/ 23 w 228"/>
                <a:gd name="T53" fmla="*/ 9 h 101"/>
                <a:gd name="T54" fmla="*/ 29 w 228"/>
                <a:gd name="T55" fmla="*/ 3 h 101"/>
                <a:gd name="T56" fmla="*/ 34 w 228"/>
                <a:gd name="T57" fmla="*/ 2 h 101"/>
                <a:gd name="T58" fmla="*/ 43 w 228"/>
                <a:gd name="T59" fmla="*/ 0 h 101"/>
                <a:gd name="T60" fmla="*/ 52 w 228"/>
                <a:gd name="T61" fmla="*/ 0 h 101"/>
                <a:gd name="T62" fmla="*/ 66 w 228"/>
                <a:gd name="T63" fmla="*/ 3 h 101"/>
                <a:gd name="T64" fmla="*/ 87 w 228"/>
                <a:gd name="T65" fmla="*/ 7 h 101"/>
                <a:gd name="T66" fmla="*/ 112 w 228"/>
                <a:gd name="T67" fmla="*/ 11 h 101"/>
                <a:gd name="T68" fmla="*/ 139 w 228"/>
                <a:gd name="T69" fmla="*/ 16 h 101"/>
                <a:gd name="T70" fmla="*/ 167 w 228"/>
                <a:gd name="T71" fmla="*/ 22 h 101"/>
                <a:gd name="T72" fmla="*/ 192 w 228"/>
                <a:gd name="T73" fmla="*/ 25 h 101"/>
                <a:gd name="T74" fmla="*/ 215 w 228"/>
                <a:gd name="T75" fmla="*/ 28 h 101"/>
                <a:gd name="T76" fmla="*/ 234 w 228"/>
                <a:gd name="T77" fmla="*/ 32 h 101"/>
                <a:gd name="T78" fmla="*/ 248 w 228"/>
                <a:gd name="T79" fmla="*/ 33 h 101"/>
                <a:gd name="T80" fmla="*/ 255 w 228"/>
                <a:gd name="T81" fmla="*/ 35 h 101"/>
                <a:gd name="T82" fmla="*/ 263 w 228"/>
                <a:gd name="T83" fmla="*/ 38 h 101"/>
                <a:gd name="T84" fmla="*/ 270 w 228"/>
                <a:gd name="T85" fmla="*/ 41 h 101"/>
                <a:gd name="T86" fmla="*/ 274 w 228"/>
                <a:gd name="T87" fmla="*/ 44 h 101"/>
                <a:gd name="T88" fmla="*/ 278 w 228"/>
                <a:gd name="T89" fmla="*/ 48 h 101"/>
                <a:gd name="T90" fmla="*/ 280 w 228"/>
                <a:gd name="T91" fmla="*/ 52 h 101"/>
                <a:gd name="T92" fmla="*/ 283 w 228"/>
                <a:gd name="T93" fmla="*/ 58 h 101"/>
                <a:gd name="T94" fmla="*/ 284 w 228"/>
                <a:gd name="T95" fmla="*/ 63 h 101"/>
                <a:gd name="T96" fmla="*/ 284 w 228"/>
                <a:gd name="T97" fmla="*/ 68 h 101"/>
                <a:gd name="T98" fmla="*/ 287 w 228"/>
                <a:gd name="T99" fmla="*/ 74 h 101"/>
                <a:gd name="T100" fmla="*/ 287 w 228"/>
                <a:gd name="T101" fmla="*/ 79 h 10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28"/>
                <a:gd name="T154" fmla="*/ 0 h 101"/>
                <a:gd name="T155" fmla="*/ 228 w 228"/>
                <a:gd name="T156" fmla="*/ 101 h 10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28" h="101">
                  <a:moveTo>
                    <a:pt x="227" y="69"/>
                  </a:moveTo>
                  <a:lnTo>
                    <a:pt x="225" y="71"/>
                  </a:lnTo>
                  <a:lnTo>
                    <a:pt x="224" y="71"/>
                  </a:lnTo>
                  <a:lnTo>
                    <a:pt x="222" y="72"/>
                  </a:lnTo>
                  <a:lnTo>
                    <a:pt x="220" y="72"/>
                  </a:lnTo>
                  <a:lnTo>
                    <a:pt x="219" y="74"/>
                  </a:lnTo>
                  <a:lnTo>
                    <a:pt x="217" y="75"/>
                  </a:lnTo>
                  <a:lnTo>
                    <a:pt x="216" y="77"/>
                  </a:lnTo>
                  <a:lnTo>
                    <a:pt x="213" y="77"/>
                  </a:lnTo>
                  <a:lnTo>
                    <a:pt x="211" y="78"/>
                  </a:lnTo>
                  <a:lnTo>
                    <a:pt x="208" y="80"/>
                  </a:lnTo>
                  <a:lnTo>
                    <a:pt x="207" y="81"/>
                  </a:lnTo>
                  <a:lnTo>
                    <a:pt x="204" y="83"/>
                  </a:lnTo>
                  <a:lnTo>
                    <a:pt x="202" y="85"/>
                  </a:lnTo>
                  <a:lnTo>
                    <a:pt x="199" y="86"/>
                  </a:lnTo>
                  <a:lnTo>
                    <a:pt x="196" y="88"/>
                  </a:lnTo>
                  <a:lnTo>
                    <a:pt x="194" y="88"/>
                  </a:lnTo>
                  <a:lnTo>
                    <a:pt x="191" y="89"/>
                  </a:lnTo>
                  <a:lnTo>
                    <a:pt x="190" y="91"/>
                  </a:lnTo>
                  <a:lnTo>
                    <a:pt x="187" y="92"/>
                  </a:lnTo>
                  <a:lnTo>
                    <a:pt x="185" y="94"/>
                  </a:lnTo>
                  <a:lnTo>
                    <a:pt x="182" y="94"/>
                  </a:lnTo>
                  <a:lnTo>
                    <a:pt x="181" y="95"/>
                  </a:lnTo>
                  <a:lnTo>
                    <a:pt x="179" y="97"/>
                  </a:lnTo>
                  <a:lnTo>
                    <a:pt x="178" y="97"/>
                  </a:lnTo>
                  <a:lnTo>
                    <a:pt x="176" y="98"/>
                  </a:lnTo>
                  <a:lnTo>
                    <a:pt x="175" y="98"/>
                  </a:lnTo>
                  <a:lnTo>
                    <a:pt x="173" y="100"/>
                  </a:lnTo>
                  <a:lnTo>
                    <a:pt x="171" y="100"/>
                  </a:lnTo>
                  <a:lnTo>
                    <a:pt x="168" y="98"/>
                  </a:lnTo>
                  <a:lnTo>
                    <a:pt x="167" y="98"/>
                  </a:lnTo>
                  <a:lnTo>
                    <a:pt x="162" y="97"/>
                  </a:lnTo>
                  <a:lnTo>
                    <a:pt x="159" y="97"/>
                  </a:lnTo>
                  <a:lnTo>
                    <a:pt x="155" y="95"/>
                  </a:lnTo>
                  <a:lnTo>
                    <a:pt x="148" y="94"/>
                  </a:lnTo>
                  <a:lnTo>
                    <a:pt x="144" y="92"/>
                  </a:lnTo>
                  <a:lnTo>
                    <a:pt x="138" y="91"/>
                  </a:lnTo>
                  <a:lnTo>
                    <a:pt x="130" y="89"/>
                  </a:lnTo>
                  <a:lnTo>
                    <a:pt x="124" y="88"/>
                  </a:lnTo>
                  <a:lnTo>
                    <a:pt x="116" y="86"/>
                  </a:lnTo>
                  <a:lnTo>
                    <a:pt x="110" y="83"/>
                  </a:lnTo>
                  <a:lnTo>
                    <a:pt x="103" y="81"/>
                  </a:lnTo>
                  <a:lnTo>
                    <a:pt x="95" y="80"/>
                  </a:lnTo>
                  <a:lnTo>
                    <a:pt x="87" y="78"/>
                  </a:lnTo>
                  <a:lnTo>
                    <a:pt x="80" y="75"/>
                  </a:lnTo>
                  <a:lnTo>
                    <a:pt x="72" y="74"/>
                  </a:lnTo>
                  <a:lnTo>
                    <a:pt x="64" y="72"/>
                  </a:lnTo>
                  <a:lnTo>
                    <a:pt x="57" y="71"/>
                  </a:lnTo>
                  <a:lnTo>
                    <a:pt x="50" y="69"/>
                  </a:lnTo>
                  <a:lnTo>
                    <a:pt x="43" y="66"/>
                  </a:lnTo>
                  <a:lnTo>
                    <a:pt x="37" y="65"/>
                  </a:lnTo>
                  <a:lnTo>
                    <a:pt x="31" y="63"/>
                  </a:lnTo>
                  <a:lnTo>
                    <a:pt x="24" y="62"/>
                  </a:lnTo>
                  <a:lnTo>
                    <a:pt x="18" y="60"/>
                  </a:lnTo>
                  <a:lnTo>
                    <a:pt x="14" y="60"/>
                  </a:lnTo>
                  <a:lnTo>
                    <a:pt x="9" y="59"/>
                  </a:lnTo>
                  <a:lnTo>
                    <a:pt x="6" y="57"/>
                  </a:lnTo>
                  <a:lnTo>
                    <a:pt x="3" y="57"/>
                  </a:lnTo>
                  <a:lnTo>
                    <a:pt x="0" y="55"/>
                  </a:lnTo>
                  <a:lnTo>
                    <a:pt x="0" y="54"/>
                  </a:lnTo>
                  <a:lnTo>
                    <a:pt x="0" y="51"/>
                  </a:lnTo>
                  <a:lnTo>
                    <a:pt x="0" y="49"/>
                  </a:lnTo>
                  <a:lnTo>
                    <a:pt x="1" y="46"/>
                  </a:lnTo>
                  <a:lnTo>
                    <a:pt x="1" y="43"/>
                  </a:lnTo>
                  <a:lnTo>
                    <a:pt x="1" y="42"/>
                  </a:lnTo>
                  <a:lnTo>
                    <a:pt x="3" y="39"/>
                  </a:lnTo>
                  <a:lnTo>
                    <a:pt x="3" y="37"/>
                  </a:lnTo>
                  <a:lnTo>
                    <a:pt x="3" y="34"/>
                  </a:lnTo>
                  <a:lnTo>
                    <a:pt x="5" y="33"/>
                  </a:lnTo>
                  <a:lnTo>
                    <a:pt x="6" y="29"/>
                  </a:lnTo>
                  <a:lnTo>
                    <a:pt x="6" y="26"/>
                  </a:lnTo>
                  <a:lnTo>
                    <a:pt x="8" y="25"/>
                  </a:lnTo>
                  <a:lnTo>
                    <a:pt x="8" y="23"/>
                  </a:lnTo>
                  <a:lnTo>
                    <a:pt x="9" y="20"/>
                  </a:lnTo>
                  <a:lnTo>
                    <a:pt x="11" y="19"/>
                  </a:lnTo>
                  <a:lnTo>
                    <a:pt x="12" y="17"/>
                  </a:lnTo>
                  <a:lnTo>
                    <a:pt x="12" y="14"/>
                  </a:lnTo>
                  <a:lnTo>
                    <a:pt x="14" y="13"/>
                  </a:lnTo>
                  <a:lnTo>
                    <a:pt x="15" y="11"/>
                  </a:lnTo>
                  <a:lnTo>
                    <a:pt x="17" y="10"/>
                  </a:lnTo>
                  <a:lnTo>
                    <a:pt x="18" y="8"/>
                  </a:lnTo>
                  <a:lnTo>
                    <a:pt x="20" y="6"/>
                  </a:lnTo>
                  <a:lnTo>
                    <a:pt x="21" y="5"/>
                  </a:lnTo>
                  <a:lnTo>
                    <a:pt x="23" y="3"/>
                  </a:lnTo>
                  <a:lnTo>
                    <a:pt x="24" y="3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7" y="0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4" y="2"/>
                  </a:lnTo>
                  <a:lnTo>
                    <a:pt x="47" y="2"/>
                  </a:lnTo>
                  <a:lnTo>
                    <a:pt x="52" y="3"/>
                  </a:lnTo>
                  <a:lnTo>
                    <a:pt x="58" y="3"/>
                  </a:lnTo>
                  <a:lnTo>
                    <a:pt x="63" y="5"/>
                  </a:lnTo>
                  <a:lnTo>
                    <a:pt x="69" y="6"/>
                  </a:lnTo>
                  <a:lnTo>
                    <a:pt x="75" y="8"/>
                  </a:lnTo>
                  <a:lnTo>
                    <a:pt x="81" y="8"/>
                  </a:lnTo>
                  <a:lnTo>
                    <a:pt x="89" y="10"/>
                  </a:lnTo>
                  <a:lnTo>
                    <a:pt x="95" y="11"/>
                  </a:lnTo>
                  <a:lnTo>
                    <a:pt x="103" y="13"/>
                  </a:lnTo>
                  <a:lnTo>
                    <a:pt x="110" y="14"/>
                  </a:lnTo>
                  <a:lnTo>
                    <a:pt x="116" y="16"/>
                  </a:lnTo>
                  <a:lnTo>
                    <a:pt x="124" y="17"/>
                  </a:lnTo>
                  <a:lnTo>
                    <a:pt x="132" y="19"/>
                  </a:lnTo>
                  <a:lnTo>
                    <a:pt x="138" y="19"/>
                  </a:lnTo>
                  <a:lnTo>
                    <a:pt x="145" y="20"/>
                  </a:lnTo>
                  <a:lnTo>
                    <a:pt x="152" y="22"/>
                  </a:lnTo>
                  <a:lnTo>
                    <a:pt x="158" y="23"/>
                  </a:lnTo>
                  <a:lnTo>
                    <a:pt x="164" y="25"/>
                  </a:lnTo>
                  <a:lnTo>
                    <a:pt x="170" y="25"/>
                  </a:lnTo>
                  <a:lnTo>
                    <a:pt x="176" y="26"/>
                  </a:lnTo>
                  <a:lnTo>
                    <a:pt x="181" y="28"/>
                  </a:lnTo>
                  <a:lnTo>
                    <a:pt x="185" y="28"/>
                  </a:lnTo>
                  <a:lnTo>
                    <a:pt x="190" y="29"/>
                  </a:lnTo>
                  <a:lnTo>
                    <a:pt x="193" y="29"/>
                  </a:lnTo>
                  <a:lnTo>
                    <a:pt x="196" y="29"/>
                  </a:lnTo>
                  <a:lnTo>
                    <a:pt x="197" y="31"/>
                  </a:lnTo>
                  <a:lnTo>
                    <a:pt x="199" y="31"/>
                  </a:lnTo>
                  <a:lnTo>
                    <a:pt x="202" y="31"/>
                  </a:lnTo>
                  <a:lnTo>
                    <a:pt x="205" y="31"/>
                  </a:lnTo>
                  <a:lnTo>
                    <a:pt x="207" y="33"/>
                  </a:lnTo>
                  <a:lnTo>
                    <a:pt x="208" y="33"/>
                  </a:lnTo>
                  <a:lnTo>
                    <a:pt x="210" y="33"/>
                  </a:lnTo>
                  <a:lnTo>
                    <a:pt x="213" y="34"/>
                  </a:lnTo>
                  <a:lnTo>
                    <a:pt x="214" y="36"/>
                  </a:lnTo>
                  <a:lnTo>
                    <a:pt x="216" y="36"/>
                  </a:lnTo>
                  <a:lnTo>
                    <a:pt x="216" y="37"/>
                  </a:lnTo>
                  <a:lnTo>
                    <a:pt x="217" y="39"/>
                  </a:lnTo>
                  <a:lnTo>
                    <a:pt x="219" y="39"/>
                  </a:lnTo>
                  <a:lnTo>
                    <a:pt x="220" y="40"/>
                  </a:lnTo>
                  <a:lnTo>
                    <a:pt x="220" y="42"/>
                  </a:lnTo>
                  <a:lnTo>
                    <a:pt x="222" y="43"/>
                  </a:lnTo>
                  <a:lnTo>
                    <a:pt x="222" y="45"/>
                  </a:lnTo>
                  <a:lnTo>
                    <a:pt x="222" y="46"/>
                  </a:lnTo>
                  <a:lnTo>
                    <a:pt x="224" y="48"/>
                  </a:lnTo>
                  <a:lnTo>
                    <a:pt x="224" y="49"/>
                  </a:lnTo>
                  <a:lnTo>
                    <a:pt x="224" y="51"/>
                  </a:lnTo>
                  <a:lnTo>
                    <a:pt x="225" y="52"/>
                  </a:lnTo>
                  <a:lnTo>
                    <a:pt x="225" y="54"/>
                  </a:lnTo>
                  <a:lnTo>
                    <a:pt x="225" y="55"/>
                  </a:lnTo>
                  <a:lnTo>
                    <a:pt x="225" y="57"/>
                  </a:lnTo>
                  <a:lnTo>
                    <a:pt x="225" y="59"/>
                  </a:lnTo>
                  <a:lnTo>
                    <a:pt x="225" y="60"/>
                  </a:lnTo>
                  <a:lnTo>
                    <a:pt x="227" y="62"/>
                  </a:lnTo>
                  <a:lnTo>
                    <a:pt x="227" y="63"/>
                  </a:lnTo>
                  <a:lnTo>
                    <a:pt x="227" y="65"/>
                  </a:lnTo>
                  <a:lnTo>
                    <a:pt x="227" y="66"/>
                  </a:lnTo>
                  <a:lnTo>
                    <a:pt x="227" y="68"/>
                  </a:lnTo>
                  <a:lnTo>
                    <a:pt x="227" y="69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7" name="Freeform 234"/>
            <p:cNvSpPr>
              <a:spLocks/>
            </p:cNvSpPr>
            <p:nvPr/>
          </p:nvSpPr>
          <p:spPr bwMode="auto">
            <a:xfrm>
              <a:off x="3807" y="1248"/>
              <a:ext cx="45" cy="79"/>
            </a:xfrm>
            <a:custGeom>
              <a:avLst/>
              <a:gdLst>
                <a:gd name="T0" fmla="*/ 44 w 36"/>
                <a:gd name="T1" fmla="*/ 0 h 69"/>
                <a:gd name="T2" fmla="*/ 43 w 36"/>
                <a:gd name="T3" fmla="*/ 1 h 69"/>
                <a:gd name="T4" fmla="*/ 39 w 36"/>
                <a:gd name="T5" fmla="*/ 1 h 69"/>
                <a:gd name="T6" fmla="*/ 35 w 36"/>
                <a:gd name="T7" fmla="*/ 3 h 69"/>
                <a:gd name="T8" fmla="*/ 30 w 36"/>
                <a:gd name="T9" fmla="*/ 3 h 69"/>
                <a:gd name="T10" fmla="*/ 29 w 36"/>
                <a:gd name="T11" fmla="*/ 5 h 69"/>
                <a:gd name="T12" fmla="*/ 26 w 36"/>
                <a:gd name="T13" fmla="*/ 7 h 69"/>
                <a:gd name="T14" fmla="*/ 23 w 36"/>
                <a:gd name="T15" fmla="*/ 7 h 69"/>
                <a:gd name="T16" fmla="*/ 21 w 36"/>
                <a:gd name="T17" fmla="*/ 8 h 69"/>
                <a:gd name="T18" fmla="*/ 19 w 36"/>
                <a:gd name="T19" fmla="*/ 10 h 69"/>
                <a:gd name="T20" fmla="*/ 17 w 36"/>
                <a:gd name="T21" fmla="*/ 11 h 69"/>
                <a:gd name="T22" fmla="*/ 17 w 36"/>
                <a:gd name="T23" fmla="*/ 14 h 69"/>
                <a:gd name="T24" fmla="*/ 15 w 36"/>
                <a:gd name="T25" fmla="*/ 15 h 69"/>
                <a:gd name="T26" fmla="*/ 14 w 36"/>
                <a:gd name="T27" fmla="*/ 17 h 69"/>
                <a:gd name="T28" fmla="*/ 11 w 36"/>
                <a:gd name="T29" fmla="*/ 18 h 69"/>
                <a:gd name="T30" fmla="*/ 11 w 36"/>
                <a:gd name="T31" fmla="*/ 21 h 69"/>
                <a:gd name="T32" fmla="*/ 10 w 36"/>
                <a:gd name="T33" fmla="*/ 22 h 69"/>
                <a:gd name="T34" fmla="*/ 10 w 36"/>
                <a:gd name="T35" fmla="*/ 24 h 69"/>
                <a:gd name="T36" fmla="*/ 7 w 36"/>
                <a:gd name="T37" fmla="*/ 25 h 69"/>
                <a:gd name="T38" fmla="*/ 7 w 36"/>
                <a:gd name="T39" fmla="*/ 30 h 69"/>
                <a:gd name="T40" fmla="*/ 7 w 36"/>
                <a:gd name="T41" fmla="*/ 31 h 69"/>
                <a:gd name="T42" fmla="*/ 6 w 36"/>
                <a:gd name="T43" fmla="*/ 34 h 69"/>
                <a:gd name="T44" fmla="*/ 6 w 36"/>
                <a:gd name="T45" fmla="*/ 38 h 69"/>
                <a:gd name="T46" fmla="*/ 6 w 36"/>
                <a:gd name="T47" fmla="*/ 41 h 69"/>
                <a:gd name="T48" fmla="*/ 4 w 36"/>
                <a:gd name="T49" fmla="*/ 44 h 69"/>
                <a:gd name="T50" fmla="*/ 4 w 36"/>
                <a:gd name="T51" fmla="*/ 47 h 69"/>
                <a:gd name="T52" fmla="*/ 4 w 36"/>
                <a:gd name="T53" fmla="*/ 52 h 69"/>
                <a:gd name="T54" fmla="*/ 3 w 36"/>
                <a:gd name="T55" fmla="*/ 55 h 69"/>
                <a:gd name="T56" fmla="*/ 3 w 36"/>
                <a:gd name="T57" fmla="*/ 60 h 69"/>
                <a:gd name="T58" fmla="*/ 3 w 36"/>
                <a:gd name="T59" fmla="*/ 64 h 69"/>
                <a:gd name="T60" fmla="*/ 0 w 36"/>
                <a:gd name="T61" fmla="*/ 68 h 69"/>
                <a:gd name="T62" fmla="*/ 0 w 36"/>
                <a:gd name="T63" fmla="*/ 73 h 69"/>
                <a:gd name="T64" fmla="*/ 0 w 36"/>
                <a:gd name="T65" fmla="*/ 78 h 6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"/>
                <a:gd name="T100" fmla="*/ 0 h 69"/>
                <a:gd name="T101" fmla="*/ 36 w 36"/>
                <a:gd name="T102" fmla="*/ 69 h 6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" h="69">
                  <a:moveTo>
                    <a:pt x="35" y="0"/>
                  </a:moveTo>
                  <a:lnTo>
                    <a:pt x="34" y="1"/>
                  </a:lnTo>
                  <a:lnTo>
                    <a:pt x="31" y="1"/>
                  </a:lnTo>
                  <a:lnTo>
                    <a:pt x="28" y="3"/>
                  </a:lnTo>
                  <a:lnTo>
                    <a:pt x="24" y="3"/>
                  </a:lnTo>
                  <a:lnTo>
                    <a:pt x="23" y="4"/>
                  </a:lnTo>
                  <a:lnTo>
                    <a:pt x="21" y="6"/>
                  </a:lnTo>
                  <a:lnTo>
                    <a:pt x="18" y="6"/>
                  </a:lnTo>
                  <a:lnTo>
                    <a:pt x="17" y="7"/>
                  </a:lnTo>
                  <a:lnTo>
                    <a:pt x="15" y="9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2" y="13"/>
                  </a:lnTo>
                  <a:lnTo>
                    <a:pt x="11" y="15"/>
                  </a:lnTo>
                  <a:lnTo>
                    <a:pt x="9" y="16"/>
                  </a:lnTo>
                  <a:lnTo>
                    <a:pt x="9" y="18"/>
                  </a:lnTo>
                  <a:lnTo>
                    <a:pt x="8" y="19"/>
                  </a:lnTo>
                  <a:lnTo>
                    <a:pt x="8" y="21"/>
                  </a:lnTo>
                  <a:lnTo>
                    <a:pt x="6" y="22"/>
                  </a:lnTo>
                  <a:lnTo>
                    <a:pt x="6" y="26"/>
                  </a:lnTo>
                  <a:lnTo>
                    <a:pt x="6" y="27"/>
                  </a:lnTo>
                  <a:lnTo>
                    <a:pt x="5" y="30"/>
                  </a:lnTo>
                  <a:lnTo>
                    <a:pt x="5" y="33"/>
                  </a:lnTo>
                  <a:lnTo>
                    <a:pt x="5" y="36"/>
                  </a:lnTo>
                  <a:lnTo>
                    <a:pt x="3" y="38"/>
                  </a:lnTo>
                  <a:lnTo>
                    <a:pt x="3" y="41"/>
                  </a:lnTo>
                  <a:lnTo>
                    <a:pt x="3" y="45"/>
                  </a:lnTo>
                  <a:lnTo>
                    <a:pt x="2" y="48"/>
                  </a:lnTo>
                  <a:lnTo>
                    <a:pt x="2" y="52"/>
                  </a:lnTo>
                  <a:lnTo>
                    <a:pt x="2" y="56"/>
                  </a:lnTo>
                  <a:lnTo>
                    <a:pt x="0" y="59"/>
                  </a:lnTo>
                  <a:lnTo>
                    <a:pt x="0" y="64"/>
                  </a:lnTo>
                  <a:lnTo>
                    <a:pt x="0" y="68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8" name="Freeform 235"/>
            <p:cNvSpPr>
              <a:spLocks/>
            </p:cNvSpPr>
            <p:nvPr/>
          </p:nvSpPr>
          <p:spPr bwMode="auto">
            <a:xfrm>
              <a:off x="3822" y="1260"/>
              <a:ext cx="139" cy="85"/>
            </a:xfrm>
            <a:custGeom>
              <a:avLst/>
              <a:gdLst>
                <a:gd name="T0" fmla="*/ 134 w 110"/>
                <a:gd name="T1" fmla="*/ 59 h 75"/>
                <a:gd name="T2" fmla="*/ 130 w 110"/>
                <a:gd name="T3" fmla="*/ 62 h 75"/>
                <a:gd name="T4" fmla="*/ 124 w 110"/>
                <a:gd name="T5" fmla="*/ 66 h 75"/>
                <a:gd name="T6" fmla="*/ 119 w 110"/>
                <a:gd name="T7" fmla="*/ 69 h 75"/>
                <a:gd name="T8" fmla="*/ 112 w 110"/>
                <a:gd name="T9" fmla="*/ 74 h 75"/>
                <a:gd name="T10" fmla="*/ 106 w 110"/>
                <a:gd name="T11" fmla="*/ 77 h 75"/>
                <a:gd name="T12" fmla="*/ 101 w 110"/>
                <a:gd name="T13" fmla="*/ 80 h 75"/>
                <a:gd name="T14" fmla="*/ 95 w 110"/>
                <a:gd name="T15" fmla="*/ 82 h 75"/>
                <a:gd name="T16" fmla="*/ 91 w 110"/>
                <a:gd name="T17" fmla="*/ 82 h 75"/>
                <a:gd name="T18" fmla="*/ 86 w 110"/>
                <a:gd name="T19" fmla="*/ 80 h 75"/>
                <a:gd name="T20" fmla="*/ 76 w 110"/>
                <a:gd name="T21" fmla="*/ 77 h 75"/>
                <a:gd name="T22" fmla="*/ 64 w 110"/>
                <a:gd name="T23" fmla="*/ 74 h 75"/>
                <a:gd name="T24" fmla="*/ 53 w 110"/>
                <a:gd name="T25" fmla="*/ 69 h 75"/>
                <a:gd name="T26" fmla="*/ 40 w 110"/>
                <a:gd name="T27" fmla="*/ 66 h 75"/>
                <a:gd name="T28" fmla="*/ 28 w 110"/>
                <a:gd name="T29" fmla="*/ 62 h 75"/>
                <a:gd name="T30" fmla="*/ 18 w 110"/>
                <a:gd name="T31" fmla="*/ 59 h 75"/>
                <a:gd name="T32" fmla="*/ 8 w 110"/>
                <a:gd name="T33" fmla="*/ 58 h 75"/>
                <a:gd name="T34" fmla="*/ 3 w 110"/>
                <a:gd name="T35" fmla="*/ 56 h 75"/>
                <a:gd name="T36" fmla="*/ 0 w 110"/>
                <a:gd name="T37" fmla="*/ 51 h 75"/>
                <a:gd name="T38" fmla="*/ 0 w 110"/>
                <a:gd name="T39" fmla="*/ 42 h 75"/>
                <a:gd name="T40" fmla="*/ 0 w 110"/>
                <a:gd name="T41" fmla="*/ 35 h 75"/>
                <a:gd name="T42" fmla="*/ 3 w 110"/>
                <a:gd name="T43" fmla="*/ 28 h 75"/>
                <a:gd name="T44" fmla="*/ 4 w 110"/>
                <a:gd name="T45" fmla="*/ 23 h 75"/>
                <a:gd name="T46" fmla="*/ 6 w 110"/>
                <a:gd name="T47" fmla="*/ 16 h 75"/>
                <a:gd name="T48" fmla="*/ 10 w 110"/>
                <a:gd name="T49" fmla="*/ 12 h 75"/>
                <a:gd name="T50" fmla="*/ 15 w 110"/>
                <a:gd name="T51" fmla="*/ 7 h 75"/>
                <a:gd name="T52" fmla="*/ 21 w 110"/>
                <a:gd name="T53" fmla="*/ 6 h 75"/>
                <a:gd name="T54" fmla="*/ 29 w 110"/>
                <a:gd name="T55" fmla="*/ 2 h 75"/>
                <a:gd name="T56" fmla="*/ 37 w 110"/>
                <a:gd name="T57" fmla="*/ 0 h 75"/>
                <a:gd name="T58" fmla="*/ 43 w 110"/>
                <a:gd name="T59" fmla="*/ 2 h 75"/>
                <a:gd name="T60" fmla="*/ 51 w 110"/>
                <a:gd name="T61" fmla="*/ 2 h 75"/>
                <a:gd name="T62" fmla="*/ 61 w 110"/>
                <a:gd name="T63" fmla="*/ 3 h 75"/>
                <a:gd name="T64" fmla="*/ 70 w 110"/>
                <a:gd name="T65" fmla="*/ 6 h 75"/>
                <a:gd name="T66" fmla="*/ 82 w 110"/>
                <a:gd name="T67" fmla="*/ 7 h 75"/>
                <a:gd name="T68" fmla="*/ 94 w 110"/>
                <a:gd name="T69" fmla="*/ 9 h 75"/>
                <a:gd name="T70" fmla="*/ 102 w 110"/>
                <a:gd name="T71" fmla="*/ 10 h 75"/>
                <a:gd name="T72" fmla="*/ 111 w 110"/>
                <a:gd name="T73" fmla="*/ 12 h 75"/>
                <a:gd name="T74" fmla="*/ 116 w 110"/>
                <a:gd name="T75" fmla="*/ 14 h 75"/>
                <a:gd name="T76" fmla="*/ 123 w 110"/>
                <a:gd name="T77" fmla="*/ 14 h 75"/>
                <a:gd name="T78" fmla="*/ 126 w 110"/>
                <a:gd name="T79" fmla="*/ 16 h 75"/>
                <a:gd name="T80" fmla="*/ 131 w 110"/>
                <a:gd name="T81" fmla="*/ 22 h 75"/>
                <a:gd name="T82" fmla="*/ 135 w 110"/>
                <a:gd name="T83" fmla="*/ 26 h 75"/>
                <a:gd name="T84" fmla="*/ 135 w 110"/>
                <a:gd name="T85" fmla="*/ 32 h 75"/>
                <a:gd name="T86" fmla="*/ 138 w 110"/>
                <a:gd name="T87" fmla="*/ 36 h 75"/>
                <a:gd name="T88" fmla="*/ 138 w 110"/>
                <a:gd name="T89" fmla="*/ 42 h 75"/>
                <a:gd name="T90" fmla="*/ 138 w 110"/>
                <a:gd name="T91" fmla="*/ 48 h 75"/>
                <a:gd name="T92" fmla="*/ 135 w 110"/>
                <a:gd name="T93" fmla="*/ 52 h 7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10"/>
                <a:gd name="T142" fmla="*/ 0 h 75"/>
                <a:gd name="T143" fmla="*/ 110 w 110"/>
                <a:gd name="T144" fmla="*/ 75 h 7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10" h="75">
                  <a:moveTo>
                    <a:pt x="107" y="49"/>
                  </a:moveTo>
                  <a:lnTo>
                    <a:pt x="107" y="51"/>
                  </a:lnTo>
                  <a:lnTo>
                    <a:pt x="106" y="52"/>
                  </a:lnTo>
                  <a:lnTo>
                    <a:pt x="104" y="54"/>
                  </a:lnTo>
                  <a:lnTo>
                    <a:pt x="103" y="54"/>
                  </a:lnTo>
                  <a:lnTo>
                    <a:pt x="103" y="55"/>
                  </a:lnTo>
                  <a:lnTo>
                    <a:pt x="101" y="55"/>
                  </a:lnTo>
                  <a:lnTo>
                    <a:pt x="100" y="57"/>
                  </a:lnTo>
                  <a:lnTo>
                    <a:pt x="98" y="58"/>
                  </a:lnTo>
                  <a:lnTo>
                    <a:pt x="97" y="58"/>
                  </a:lnTo>
                  <a:lnTo>
                    <a:pt x="95" y="60"/>
                  </a:lnTo>
                  <a:lnTo>
                    <a:pt x="94" y="61"/>
                  </a:lnTo>
                  <a:lnTo>
                    <a:pt x="92" y="61"/>
                  </a:lnTo>
                  <a:lnTo>
                    <a:pt x="91" y="63"/>
                  </a:lnTo>
                  <a:lnTo>
                    <a:pt x="89" y="65"/>
                  </a:lnTo>
                  <a:lnTo>
                    <a:pt x="88" y="65"/>
                  </a:lnTo>
                  <a:lnTo>
                    <a:pt x="86" y="66"/>
                  </a:lnTo>
                  <a:lnTo>
                    <a:pt x="84" y="68"/>
                  </a:lnTo>
                  <a:lnTo>
                    <a:pt x="83" y="69"/>
                  </a:lnTo>
                  <a:lnTo>
                    <a:pt x="81" y="69"/>
                  </a:lnTo>
                  <a:lnTo>
                    <a:pt x="80" y="71"/>
                  </a:lnTo>
                  <a:lnTo>
                    <a:pt x="78" y="71"/>
                  </a:lnTo>
                  <a:lnTo>
                    <a:pt x="77" y="72"/>
                  </a:lnTo>
                  <a:lnTo>
                    <a:pt x="75" y="72"/>
                  </a:lnTo>
                  <a:lnTo>
                    <a:pt x="75" y="74"/>
                  </a:lnTo>
                  <a:lnTo>
                    <a:pt x="74" y="72"/>
                  </a:lnTo>
                  <a:lnTo>
                    <a:pt x="72" y="72"/>
                  </a:lnTo>
                  <a:lnTo>
                    <a:pt x="71" y="72"/>
                  </a:lnTo>
                  <a:lnTo>
                    <a:pt x="69" y="71"/>
                  </a:lnTo>
                  <a:lnTo>
                    <a:pt x="68" y="71"/>
                  </a:lnTo>
                  <a:lnTo>
                    <a:pt x="65" y="69"/>
                  </a:lnTo>
                  <a:lnTo>
                    <a:pt x="63" y="69"/>
                  </a:lnTo>
                  <a:lnTo>
                    <a:pt x="60" y="68"/>
                  </a:lnTo>
                  <a:lnTo>
                    <a:pt x="57" y="66"/>
                  </a:lnTo>
                  <a:lnTo>
                    <a:pt x="54" y="66"/>
                  </a:lnTo>
                  <a:lnTo>
                    <a:pt x="51" y="65"/>
                  </a:lnTo>
                  <a:lnTo>
                    <a:pt x="48" y="63"/>
                  </a:lnTo>
                  <a:lnTo>
                    <a:pt x="45" y="63"/>
                  </a:lnTo>
                  <a:lnTo>
                    <a:pt x="42" y="61"/>
                  </a:lnTo>
                  <a:lnTo>
                    <a:pt x="39" y="60"/>
                  </a:lnTo>
                  <a:lnTo>
                    <a:pt x="35" y="60"/>
                  </a:lnTo>
                  <a:lnTo>
                    <a:pt x="32" y="58"/>
                  </a:lnTo>
                  <a:lnTo>
                    <a:pt x="28" y="57"/>
                  </a:lnTo>
                  <a:lnTo>
                    <a:pt x="25" y="57"/>
                  </a:lnTo>
                  <a:lnTo>
                    <a:pt x="22" y="55"/>
                  </a:lnTo>
                  <a:lnTo>
                    <a:pt x="19" y="54"/>
                  </a:lnTo>
                  <a:lnTo>
                    <a:pt x="17" y="54"/>
                  </a:lnTo>
                  <a:lnTo>
                    <a:pt x="14" y="52"/>
                  </a:lnTo>
                  <a:lnTo>
                    <a:pt x="11" y="52"/>
                  </a:lnTo>
                  <a:lnTo>
                    <a:pt x="8" y="51"/>
                  </a:lnTo>
                  <a:lnTo>
                    <a:pt x="6" y="51"/>
                  </a:lnTo>
                  <a:lnTo>
                    <a:pt x="5" y="51"/>
                  </a:lnTo>
                  <a:lnTo>
                    <a:pt x="3" y="51"/>
                  </a:lnTo>
                  <a:lnTo>
                    <a:pt x="2" y="49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5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0" y="37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2" y="22"/>
                  </a:lnTo>
                  <a:lnTo>
                    <a:pt x="3" y="20"/>
                  </a:lnTo>
                  <a:lnTo>
                    <a:pt x="3" y="17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8" y="11"/>
                  </a:lnTo>
                  <a:lnTo>
                    <a:pt x="9" y="9"/>
                  </a:lnTo>
                  <a:lnTo>
                    <a:pt x="11" y="8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6" y="5"/>
                  </a:lnTo>
                  <a:lnTo>
                    <a:pt x="17" y="5"/>
                  </a:lnTo>
                  <a:lnTo>
                    <a:pt x="19" y="3"/>
                  </a:lnTo>
                  <a:lnTo>
                    <a:pt x="20" y="3"/>
                  </a:lnTo>
                  <a:lnTo>
                    <a:pt x="23" y="2"/>
                  </a:lnTo>
                  <a:lnTo>
                    <a:pt x="25" y="2"/>
                  </a:lnTo>
                  <a:lnTo>
                    <a:pt x="28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4" y="2"/>
                  </a:lnTo>
                  <a:lnTo>
                    <a:pt x="35" y="2"/>
                  </a:lnTo>
                  <a:lnTo>
                    <a:pt x="39" y="2"/>
                  </a:lnTo>
                  <a:lnTo>
                    <a:pt x="40" y="2"/>
                  </a:lnTo>
                  <a:lnTo>
                    <a:pt x="43" y="2"/>
                  </a:lnTo>
                  <a:lnTo>
                    <a:pt x="45" y="3"/>
                  </a:lnTo>
                  <a:lnTo>
                    <a:pt x="48" y="3"/>
                  </a:lnTo>
                  <a:lnTo>
                    <a:pt x="51" y="3"/>
                  </a:lnTo>
                  <a:lnTo>
                    <a:pt x="54" y="5"/>
                  </a:lnTo>
                  <a:lnTo>
                    <a:pt x="55" y="5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5" y="6"/>
                  </a:lnTo>
                  <a:lnTo>
                    <a:pt x="68" y="8"/>
                  </a:lnTo>
                  <a:lnTo>
                    <a:pt x="71" y="8"/>
                  </a:lnTo>
                  <a:lnTo>
                    <a:pt x="74" y="8"/>
                  </a:lnTo>
                  <a:lnTo>
                    <a:pt x="75" y="9"/>
                  </a:lnTo>
                  <a:lnTo>
                    <a:pt x="78" y="9"/>
                  </a:lnTo>
                  <a:lnTo>
                    <a:pt x="81" y="9"/>
                  </a:lnTo>
                  <a:lnTo>
                    <a:pt x="83" y="11"/>
                  </a:lnTo>
                  <a:lnTo>
                    <a:pt x="86" y="11"/>
                  </a:lnTo>
                  <a:lnTo>
                    <a:pt x="88" y="11"/>
                  </a:lnTo>
                  <a:lnTo>
                    <a:pt x="89" y="12"/>
                  </a:lnTo>
                  <a:lnTo>
                    <a:pt x="91" y="12"/>
                  </a:lnTo>
                  <a:lnTo>
                    <a:pt x="92" y="12"/>
                  </a:lnTo>
                  <a:lnTo>
                    <a:pt x="94" y="12"/>
                  </a:lnTo>
                  <a:lnTo>
                    <a:pt x="95" y="12"/>
                  </a:lnTo>
                  <a:lnTo>
                    <a:pt x="97" y="12"/>
                  </a:lnTo>
                  <a:lnTo>
                    <a:pt x="97" y="14"/>
                  </a:lnTo>
                  <a:lnTo>
                    <a:pt x="98" y="14"/>
                  </a:lnTo>
                  <a:lnTo>
                    <a:pt x="100" y="14"/>
                  </a:lnTo>
                  <a:lnTo>
                    <a:pt x="101" y="16"/>
                  </a:lnTo>
                  <a:lnTo>
                    <a:pt x="103" y="17"/>
                  </a:lnTo>
                  <a:lnTo>
                    <a:pt x="104" y="19"/>
                  </a:lnTo>
                  <a:lnTo>
                    <a:pt x="106" y="20"/>
                  </a:lnTo>
                  <a:lnTo>
                    <a:pt x="106" y="22"/>
                  </a:lnTo>
                  <a:lnTo>
                    <a:pt x="107" y="23"/>
                  </a:lnTo>
                  <a:lnTo>
                    <a:pt x="107" y="25"/>
                  </a:lnTo>
                  <a:lnTo>
                    <a:pt x="107" y="26"/>
                  </a:lnTo>
                  <a:lnTo>
                    <a:pt x="107" y="28"/>
                  </a:lnTo>
                  <a:lnTo>
                    <a:pt x="109" y="29"/>
                  </a:lnTo>
                  <a:lnTo>
                    <a:pt x="109" y="31"/>
                  </a:lnTo>
                  <a:lnTo>
                    <a:pt x="109" y="32"/>
                  </a:lnTo>
                  <a:lnTo>
                    <a:pt x="109" y="34"/>
                  </a:lnTo>
                  <a:lnTo>
                    <a:pt x="109" y="35"/>
                  </a:lnTo>
                  <a:lnTo>
                    <a:pt x="109" y="37"/>
                  </a:lnTo>
                  <a:lnTo>
                    <a:pt x="109" y="38"/>
                  </a:lnTo>
                  <a:lnTo>
                    <a:pt x="109" y="40"/>
                  </a:lnTo>
                  <a:lnTo>
                    <a:pt x="109" y="42"/>
                  </a:lnTo>
                  <a:lnTo>
                    <a:pt x="109" y="43"/>
                  </a:lnTo>
                  <a:lnTo>
                    <a:pt x="109" y="45"/>
                  </a:lnTo>
                  <a:lnTo>
                    <a:pt x="107" y="46"/>
                  </a:lnTo>
                  <a:lnTo>
                    <a:pt x="107" y="48"/>
                  </a:lnTo>
                  <a:lnTo>
                    <a:pt x="107" y="49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9" name="Freeform 236"/>
            <p:cNvSpPr>
              <a:spLocks/>
            </p:cNvSpPr>
            <p:nvPr/>
          </p:nvSpPr>
          <p:spPr bwMode="auto">
            <a:xfrm>
              <a:off x="3822" y="1260"/>
              <a:ext cx="139" cy="85"/>
            </a:xfrm>
            <a:custGeom>
              <a:avLst/>
              <a:gdLst>
                <a:gd name="T0" fmla="*/ 134 w 110"/>
                <a:gd name="T1" fmla="*/ 59 h 75"/>
                <a:gd name="T2" fmla="*/ 130 w 110"/>
                <a:gd name="T3" fmla="*/ 62 h 75"/>
                <a:gd name="T4" fmla="*/ 124 w 110"/>
                <a:gd name="T5" fmla="*/ 66 h 75"/>
                <a:gd name="T6" fmla="*/ 119 w 110"/>
                <a:gd name="T7" fmla="*/ 69 h 75"/>
                <a:gd name="T8" fmla="*/ 112 w 110"/>
                <a:gd name="T9" fmla="*/ 74 h 75"/>
                <a:gd name="T10" fmla="*/ 106 w 110"/>
                <a:gd name="T11" fmla="*/ 77 h 75"/>
                <a:gd name="T12" fmla="*/ 101 w 110"/>
                <a:gd name="T13" fmla="*/ 80 h 75"/>
                <a:gd name="T14" fmla="*/ 95 w 110"/>
                <a:gd name="T15" fmla="*/ 82 h 75"/>
                <a:gd name="T16" fmla="*/ 91 w 110"/>
                <a:gd name="T17" fmla="*/ 82 h 75"/>
                <a:gd name="T18" fmla="*/ 86 w 110"/>
                <a:gd name="T19" fmla="*/ 80 h 75"/>
                <a:gd name="T20" fmla="*/ 76 w 110"/>
                <a:gd name="T21" fmla="*/ 77 h 75"/>
                <a:gd name="T22" fmla="*/ 64 w 110"/>
                <a:gd name="T23" fmla="*/ 74 h 75"/>
                <a:gd name="T24" fmla="*/ 53 w 110"/>
                <a:gd name="T25" fmla="*/ 69 h 75"/>
                <a:gd name="T26" fmla="*/ 40 w 110"/>
                <a:gd name="T27" fmla="*/ 66 h 75"/>
                <a:gd name="T28" fmla="*/ 28 w 110"/>
                <a:gd name="T29" fmla="*/ 62 h 75"/>
                <a:gd name="T30" fmla="*/ 18 w 110"/>
                <a:gd name="T31" fmla="*/ 59 h 75"/>
                <a:gd name="T32" fmla="*/ 8 w 110"/>
                <a:gd name="T33" fmla="*/ 58 h 75"/>
                <a:gd name="T34" fmla="*/ 3 w 110"/>
                <a:gd name="T35" fmla="*/ 56 h 75"/>
                <a:gd name="T36" fmla="*/ 0 w 110"/>
                <a:gd name="T37" fmla="*/ 51 h 75"/>
                <a:gd name="T38" fmla="*/ 0 w 110"/>
                <a:gd name="T39" fmla="*/ 42 h 75"/>
                <a:gd name="T40" fmla="*/ 0 w 110"/>
                <a:gd name="T41" fmla="*/ 35 h 75"/>
                <a:gd name="T42" fmla="*/ 3 w 110"/>
                <a:gd name="T43" fmla="*/ 28 h 75"/>
                <a:gd name="T44" fmla="*/ 4 w 110"/>
                <a:gd name="T45" fmla="*/ 23 h 75"/>
                <a:gd name="T46" fmla="*/ 6 w 110"/>
                <a:gd name="T47" fmla="*/ 16 h 75"/>
                <a:gd name="T48" fmla="*/ 10 w 110"/>
                <a:gd name="T49" fmla="*/ 12 h 75"/>
                <a:gd name="T50" fmla="*/ 15 w 110"/>
                <a:gd name="T51" fmla="*/ 7 h 75"/>
                <a:gd name="T52" fmla="*/ 21 w 110"/>
                <a:gd name="T53" fmla="*/ 6 h 75"/>
                <a:gd name="T54" fmla="*/ 29 w 110"/>
                <a:gd name="T55" fmla="*/ 2 h 75"/>
                <a:gd name="T56" fmla="*/ 37 w 110"/>
                <a:gd name="T57" fmla="*/ 0 h 75"/>
                <a:gd name="T58" fmla="*/ 43 w 110"/>
                <a:gd name="T59" fmla="*/ 2 h 75"/>
                <a:gd name="T60" fmla="*/ 51 w 110"/>
                <a:gd name="T61" fmla="*/ 2 h 75"/>
                <a:gd name="T62" fmla="*/ 61 w 110"/>
                <a:gd name="T63" fmla="*/ 3 h 75"/>
                <a:gd name="T64" fmla="*/ 70 w 110"/>
                <a:gd name="T65" fmla="*/ 6 h 75"/>
                <a:gd name="T66" fmla="*/ 82 w 110"/>
                <a:gd name="T67" fmla="*/ 7 h 75"/>
                <a:gd name="T68" fmla="*/ 94 w 110"/>
                <a:gd name="T69" fmla="*/ 9 h 75"/>
                <a:gd name="T70" fmla="*/ 102 w 110"/>
                <a:gd name="T71" fmla="*/ 10 h 75"/>
                <a:gd name="T72" fmla="*/ 111 w 110"/>
                <a:gd name="T73" fmla="*/ 12 h 75"/>
                <a:gd name="T74" fmla="*/ 116 w 110"/>
                <a:gd name="T75" fmla="*/ 14 h 75"/>
                <a:gd name="T76" fmla="*/ 123 w 110"/>
                <a:gd name="T77" fmla="*/ 14 h 75"/>
                <a:gd name="T78" fmla="*/ 126 w 110"/>
                <a:gd name="T79" fmla="*/ 16 h 75"/>
                <a:gd name="T80" fmla="*/ 131 w 110"/>
                <a:gd name="T81" fmla="*/ 22 h 75"/>
                <a:gd name="T82" fmla="*/ 135 w 110"/>
                <a:gd name="T83" fmla="*/ 26 h 75"/>
                <a:gd name="T84" fmla="*/ 135 w 110"/>
                <a:gd name="T85" fmla="*/ 32 h 75"/>
                <a:gd name="T86" fmla="*/ 138 w 110"/>
                <a:gd name="T87" fmla="*/ 36 h 75"/>
                <a:gd name="T88" fmla="*/ 138 w 110"/>
                <a:gd name="T89" fmla="*/ 42 h 75"/>
                <a:gd name="T90" fmla="*/ 138 w 110"/>
                <a:gd name="T91" fmla="*/ 48 h 75"/>
                <a:gd name="T92" fmla="*/ 135 w 110"/>
                <a:gd name="T93" fmla="*/ 52 h 7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10"/>
                <a:gd name="T142" fmla="*/ 0 h 75"/>
                <a:gd name="T143" fmla="*/ 110 w 110"/>
                <a:gd name="T144" fmla="*/ 75 h 7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10" h="75">
                  <a:moveTo>
                    <a:pt x="107" y="49"/>
                  </a:moveTo>
                  <a:lnTo>
                    <a:pt x="107" y="51"/>
                  </a:lnTo>
                  <a:lnTo>
                    <a:pt x="106" y="52"/>
                  </a:lnTo>
                  <a:lnTo>
                    <a:pt x="104" y="54"/>
                  </a:lnTo>
                  <a:lnTo>
                    <a:pt x="103" y="54"/>
                  </a:lnTo>
                  <a:lnTo>
                    <a:pt x="103" y="55"/>
                  </a:lnTo>
                  <a:lnTo>
                    <a:pt x="101" y="55"/>
                  </a:lnTo>
                  <a:lnTo>
                    <a:pt x="100" y="57"/>
                  </a:lnTo>
                  <a:lnTo>
                    <a:pt x="98" y="58"/>
                  </a:lnTo>
                  <a:lnTo>
                    <a:pt x="97" y="58"/>
                  </a:lnTo>
                  <a:lnTo>
                    <a:pt x="95" y="60"/>
                  </a:lnTo>
                  <a:lnTo>
                    <a:pt x="94" y="61"/>
                  </a:lnTo>
                  <a:lnTo>
                    <a:pt x="92" y="61"/>
                  </a:lnTo>
                  <a:lnTo>
                    <a:pt x="91" y="63"/>
                  </a:lnTo>
                  <a:lnTo>
                    <a:pt x="89" y="65"/>
                  </a:lnTo>
                  <a:lnTo>
                    <a:pt x="88" y="65"/>
                  </a:lnTo>
                  <a:lnTo>
                    <a:pt x="86" y="66"/>
                  </a:lnTo>
                  <a:lnTo>
                    <a:pt x="84" y="68"/>
                  </a:lnTo>
                  <a:lnTo>
                    <a:pt x="83" y="69"/>
                  </a:lnTo>
                  <a:lnTo>
                    <a:pt x="81" y="69"/>
                  </a:lnTo>
                  <a:lnTo>
                    <a:pt x="80" y="71"/>
                  </a:lnTo>
                  <a:lnTo>
                    <a:pt x="78" y="71"/>
                  </a:lnTo>
                  <a:lnTo>
                    <a:pt x="77" y="72"/>
                  </a:lnTo>
                  <a:lnTo>
                    <a:pt x="75" y="72"/>
                  </a:lnTo>
                  <a:lnTo>
                    <a:pt x="75" y="74"/>
                  </a:lnTo>
                  <a:lnTo>
                    <a:pt x="74" y="72"/>
                  </a:lnTo>
                  <a:lnTo>
                    <a:pt x="72" y="72"/>
                  </a:lnTo>
                  <a:lnTo>
                    <a:pt x="71" y="72"/>
                  </a:lnTo>
                  <a:lnTo>
                    <a:pt x="69" y="71"/>
                  </a:lnTo>
                  <a:lnTo>
                    <a:pt x="68" y="71"/>
                  </a:lnTo>
                  <a:lnTo>
                    <a:pt x="65" y="69"/>
                  </a:lnTo>
                  <a:lnTo>
                    <a:pt x="63" y="69"/>
                  </a:lnTo>
                  <a:lnTo>
                    <a:pt x="60" y="68"/>
                  </a:lnTo>
                  <a:lnTo>
                    <a:pt x="57" y="66"/>
                  </a:lnTo>
                  <a:lnTo>
                    <a:pt x="54" y="66"/>
                  </a:lnTo>
                  <a:lnTo>
                    <a:pt x="51" y="65"/>
                  </a:lnTo>
                  <a:lnTo>
                    <a:pt x="48" y="63"/>
                  </a:lnTo>
                  <a:lnTo>
                    <a:pt x="45" y="63"/>
                  </a:lnTo>
                  <a:lnTo>
                    <a:pt x="42" y="61"/>
                  </a:lnTo>
                  <a:lnTo>
                    <a:pt x="39" y="60"/>
                  </a:lnTo>
                  <a:lnTo>
                    <a:pt x="35" y="60"/>
                  </a:lnTo>
                  <a:lnTo>
                    <a:pt x="32" y="58"/>
                  </a:lnTo>
                  <a:lnTo>
                    <a:pt x="28" y="57"/>
                  </a:lnTo>
                  <a:lnTo>
                    <a:pt x="25" y="57"/>
                  </a:lnTo>
                  <a:lnTo>
                    <a:pt x="22" y="55"/>
                  </a:lnTo>
                  <a:lnTo>
                    <a:pt x="19" y="54"/>
                  </a:lnTo>
                  <a:lnTo>
                    <a:pt x="17" y="54"/>
                  </a:lnTo>
                  <a:lnTo>
                    <a:pt x="14" y="52"/>
                  </a:lnTo>
                  <a:lnTo>
                    <a:pt x="11" y="52"/>
                  </a:lnTo>
                  <a:lnTo>
                    <a:pt x="8" y="51"/>
                  </a:lnTo>
                  <a:lnTo>
                    <a:pt x="6" y="51"/>
                  </a:lnTo>
                  <a:lnTo>
                    <a:pt x="5" y="51"/>
                  </a:lnTo>
                  <a:lnTo>
                    <a:pt x="3" y="51"/>
                  </a:lnTo>
                  <a:lnTo>
                    <a:pt x="2" y="49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5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0" y="37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2" y="22"/>
                  </a:lnTo>
                  <a:lnTo>
                    <a:pt x="3" y="20"/>
                  </a:lnTo>
                  <a:lnTo>
                    <a:pt x="3" y="17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8" y="11"/>
                  </a:lnTo>
                  <a:lnTo>
                    <a:pt x="9" y="9"/>
                  </a:lnTo>
                  <a:lnTo>
                    <a:pt x="11" y="8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6" y="5"/>
                  </a:lnTo>
                  <a:lnTo>
                    <a:pt x="17" y="5"/>
                  </a:lnTo>
                  <a:lnTo>
                    <a:pt x="19" y="3"/>
                  </a:lnTo>
                  <a:lnTo>
                    <a:pt x="20" y="3"/>
                  </a:lnTo>
                  <a:lnTo>
                    <a:pt x="23" y="2"/>
                  </a:lnTo>
                  <a:lnTo>
                    <a:pt x="25" y="2"/>
                  </a:lnTo>
                  <a:lnTo>
                    <a:pt x="28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4" y="2"/>
                  </a:lnTo>
                  <a:lnTo>
                    <a:pt x="35" y="2"/>
                  </a:lnTo>
                  <a:lnTo>
                    <a:pt x="39" y="2"/>
                  </a:lnTo>
                  <a:lnTo>
                    <a:pt x="40" y="2"/>
                  </a:lnTo>
                  <a:lnTo>
                    <a:pt x="43" y="2"/>
                  </a:lnTo>
                  <a:lnTo>
                    <a:pt x="45" y="3"/>
                  </a:lnTo>
                  <a:lnTo>
                    <a:pt x="48" y="3"/>
                  </a:lnTo>
                  <a:lnTo>
                    <a:pt x="51" y="3"/>
                  </a:lnTo>
                  <a:lnTo>
                    <a:pt x="54" y="5"/>
                  </a:lnTo>
                  <a:lnTo>
                    <a:pt x="55" y="5"/>
                  </a:lnTo>
                  <a:lnTo>
                    <a:pt x="58" y="6"/>
                  </a:lnTo>
                  <a:lnTo>
                    <a:pt x="61" y="6"/>
                  </a:lnTo>
                  <a:lnTo>
                    <a:pt x="65" y="6"/>
                  </a:lnTo>
                  <a:lnTo>
                    <a:pt x="68" y="8"/>
                  </a:lnTo>
                  <a:lnTo>
                    <a:pt x="71" y="8"/>
                  </a:lnTo>
                  <a:lnTo>
                    <a:pt x="74" y="8"/>
                  </a:lnTo>
                  <a:lnTo>
                    <a:pt x="75" y="9"/>
                  </a:lnTo>
                  <a:lnTo>
                    <a:pt x="78" y="9"/>
                  </a:lnTo>
                  <a:lnTo>
                    <a:pt x="81" y="9"/>
                  </a:lnTo>
                  <a:lnTo>
                    <a:pt x="83" y="11"/>
                  </a:lnTo>
                  <a:lnTo>
                    <a:pt x="86" y="11"/>
                  </a:lnTo>
                  <a:lnTo>
                    <a:pt x="88" y="11"/>
                  </a:lnTo>
                  <a:lnTo>
                    <a:pt x="89" y="12"/>
                  </a:lnTo>
                  <a:lnTo>
                    <a:pt x="91" y="12"/>
                  </a:lnTo>
                  <a:lnTo>
                    <a:pt x="92" y="12"/>
                  </a:lnTo>
                  <a:lnTo>
                    <a:pt x="94" y="12"/>
                  </a:lnTo>
                  <a:lnTo>
                    <a:pt x="95" y="12"/>
                  </a:lnTo>
                  <a:lnTo>
                    <a:pt x="97" y="12"/>
                  </a:lnTo>
                  <a:lnTo>
                    <a:pt x="97" y="14"/>
                  </a:lnTo>
                  <a:lnTo>
                    <a:pt x="98" y="14"/>
                  </a:lnTo>
                  <a:lnTo>
                    <a:pt x="100" y="14"/>
                  </a:lnTo>
                  <a:lnTo>
                    <a:pt x="101" y="16"/>
                  </a:lnTo>
                  <a:lnTo>
                    <a:pt x="103" y="17"/>
                  </a:lnTo>
                  <a:lnTo>
                    <a:pt x="104" y="19"/>
                  </a:lnTo>
                  <a:lnTo>
                    <a:pt x="106" y="20"/>
                  </a:lnTo>
                  <a:lnTo>
                    <a:pt x="106" y="22"/>
                  </a:lnTo>
                  <a:lnTo>
                    <a:pt x="107" y="23"/>
                  </a:lnTo>
                  <a:lnTo>
                    <a:pt x="107" y="25"/>
                  </a:lnTo>
                  <a:lnTo>
                    <a:pt x="107" y="26"/>
                  </a:lnTo>
                  <a:lnTo>
                    <a:pt x="107" y="28"/>
                  </a:lnTo>
                  <a:lnTo>
                    <a:pt x="109" y="29"/>
                  </a:lnTo>
                  <a:lnTo>
                    <a:pt x="109" y="31"/>
                  </a:lnTo>
                  <a:lnTo>
                    <a:pt x="109" y="32"/>
                  </a:lnTo>
                  <a:lnTo>
                    <a:pt x="109" y="34"/>
                  </a:lnTo>
                  <a:lnTo>
                    <a:pt x="109" y="35"/>
                  </a:lnTo>
                  <a:lnTo>
                    <a:pt x="109" y="37"/>
                  </a:lnTo>
                  <a:lnTo>
                    <a:pt x="109" y="38"/>
                  </a:lnTo>
                  <a:lnTo>
                    <a:pt x="109" y="40"/>
                  </a:lnTo>
                  <a:lnTo>
                    <a:pt x="109" y="42"/>
                  </a:lnTo>
                  <a:lnTo>
                    <a:pt x="109" y="43"/>
                  </a:lnTo>
                  <a:lnTo>
                    <a:pt x="109" y="45"/>
                  </a:lnTo>
                  <a:lnTo>
                    <a:pt x="107" y="46"/>
                  </a:lnTo>
                  <a:lnTo>
                    <a:pt x="107" y="48"/>
                  </a:lnTo>
                  <a:lnTo>
                    <a:pt x="107" y="49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0" name="Freeform 237"/>
            <p:cNvSpPr>
              <a:spLocks/>
            </p:cNvSpPr>
            <p:nvPr/>
          </p:nvSpPr>
          <p:spPr bwMode="auto">
            <a:xfrm>
              <a:off x="3916" y="1276"/>
              <a:ext cx="30" cy="69"/>
            </a:xfrm>
            <a:custGeom>
              <a:avLst/>
              <a:gdLst>
                <a:gd name="T0" fmla="*/ 29 w 24"/>
                <a:gd name="T1" fmla="*/ 0 h 61"/>
                <a:gd name="T2" fmla="*/ 26 w 24"/>
                <a:gd name="T3" fmla="*/ 0 h 61"/>
                <a:gd name="T4" fmla="*/ 25 w 24"/>
                <a:gd name="T5" fmla="*/ 0 h 61"/>
                <a:gd name="T6" fmla="*/ 23 w 24"/>
                <a:gd name="T7" fmla="*/ 2 h 61"/>
                <a:gd name="T8" fmla="*/ 21 w 24"/>
                <a:gd name="T9" fmla="*/ 2 h 61"/>
                <a:gd name="T10" fmla="*/ 19 w 24"/>
                <a:gd name="T11" fmla="*/ 3 h 61"/>
                <a:gd name="T12" fmla="*/ 17 w 24"/>
                <a:gd name="T13" fmla="*/ 3 h 61"/>
                <a:gd name="T14" fmla="*/ 15 w 24"/>
                <a:gd name="T15" fmla="*/ 6 h 61"/>
                <a:gd name="T16" fmla="*/ 13 w 24"/>
                <a:gd name="T17" fmla="*/ 7 h 61"/>
                <a:gd name="T18" fmla="*/ 13 w 24"/>
                <a:gd name="T19" fmla="*/ 9 h 61"/>
                <a:gd name="T20" fmla="*/ 11 w 24"/>
                <a:gd name="T21" fmla="*/ 10 h 61"/>
                <a:gd name="T22" fmla="*/ 9 w 24"/>
                <a:gd name="T23" fmla="*/ 12 h 61"/>
                <a:gd name="T24" fmla="*/ 9 w 24"/>
                <a:gd name="T25" fmla="*/ 14 h 61"/>
                <a:gd name="T26" fmla="*/ 8 w 24"/>
                <a:gd name="T27" fmla="*/ 17 h 61"/>
                <a:gd name="T28" fmla="*/ 5 w 24"/>
                <a:gd name="T29" fmla="*/ 19 h 61"/>
                <a:gd name="T30" fmla="*/ 5 w 24"/>
                <a:gd name="T31" fmla="*/ 20 h 61"/>
                <a:gd name="T32" fmla="*/ 4 w 24"/>
                <a:gd name="T33" fmla="*/ 24 h 61"/>
                <a:gd name="T34" fmla="*/ 4 w 24"/>
                <a:gd name="T35" fmla="*/ 26 h 61"/>
                <a:gd name="T36" fmla="*/ 1 w 24"/>
                <a:gd name="T37" fmla="*/ 29 h 61"/>
                <a:gd name="T38" fmla="*/ 1 w 24"/>
                <a:gd name="T39" fmla="*/ 32 h 61"/>
                <a:gd name="T40" fmla="*/ 1 w 24"/>
                <a:gd name="T41" fmla="*/ 35 h 61"/>
                <a:gd name="T42" fmla="*/ 0 w 24"/>
                <a:gd name="T43" fmla="*/ 38 h 61"/>
                <a:gd name="T44" fmla="*/ 0 w 24"/>
                <a:gd name="T45" fmla="*/ 40 h 61"/>
                <a:gd name="T46" fmla="*/ 0 w 24"/>
                <a:gd name="T47" fmla="*/ 43 h 61"/>
                <a:gd name="T48" fmla="*/ 0 w 24"/>
                <a:gd name="T49" fmla="*/ 46 h 61"/>
                <a:gd name="T50" fmla="*/ 0 w 24"/>
                <a:gd name="T51" fmla="*/ 49 h 61"/>
                <a:gd name="T52" fmla="*/ 0 w 24"/>
                <a:gd name="T53" fmla="*/ 52 h 61"/>
                <a:gd name="T54" fmla="*/ 0 w 24"/>
                <a:gd name="T55" fmla="*/ 55 h 61"/>
                <a:gd name="T56" fmla="*/ 0 w 24"/>
                <a:gd name="T57" fmla="*/ 59 h 61"/>
                <a:gd name="T58" fmla="*/ 0 w 24"/>
                <a:gd name="T59" fmla="*/ 61 h 61"/>
                <a:gd name="T60" fmla="*/ 0 w 24"/>
                <a:gd name="T61" fmla="*/ 64 h 61"/>
                <a:gd name="T62" fmla="*/ 1 w 24"/>
                <a:gd name="T63" fmla="*/ 68 h 6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"/>
                <a:gd name="T97" fmla="*/ 0 h 61"/>
                <a:gd name="T98" fmla="*/ 24 w 24"/>
                <a:gd name="T99" fmla="*/ 61 h 6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" h="61">
                  <a:moveTo>
                    <a:pt x="23" y="0"/>
                  </a:moveTo>
                  <a:lnTo>
                    <a:pt x="21" y="0"/>
                  </a:lnTo>
                  <a:lnTo>
                    <a:pt x="20" y="0"/>
                  </a:lnTo>
                  <a:lnTo>
                    <a:pt x="18" y="2"/>
                  </a:lnTo>
                  <a:lnTo>
                    <a:pt x="17" y="2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12" y="5"/>
                  </a:lnTo>
                  <a:lnTo>
                    <a:pt x="10" y="6"/>
                  </a:lnTo>
                  <a:lnTo>
                    <a:pt x="10" y="8"/>
                  </a:lnTo>
                  <a:lnTo>
                    <a:pt x="9" y="9"/>
                  </a:lnTo>
                  <a:lnTo>
                    <a:pt x="7" y="11"/>
                  </a:lnTo>
                  <a:lnTo>
                    <a:pt x="7" y="12"/>
                  </a:lnTo>
                  <a:lnTo>
                    <a:pt x="6" y="15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1" y="26"/>
                  </a:lnTo>
                  <a:lnTo>
                    <a:pt x="1" y="28"/>
                  </a:lnTo>
                  <a:lnTo>
                    <a:pt x="1" y="31"/>
                  </a:lnTo>
                  <a:lnTo>
                    <a:pt x="0" y="34"/>
                  </a:lnTo>
                  <a:lnTo>
                    <a:pt x="0" y="35"/>
                  </a:lnTo>
                  <a:lnTo>
                    <a:pt x="0" y="38"/>
                  </a:lnTo>
                  <a:lnTo>
                    <a:pt x="0" y="41"/>
                  </a:lnTo>
                  <a:lnTo>
                    <a:pt x="0" y="43"/>
                  </a:lnTo>
                  <a:lnTo>
                    <a:pt x="0" y="46"/>
                  </a:lnTo>
                  <a:lnTo>
                    <a:pt x="0" y="49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0" y="57"/>
                  </a:lnTo>
                  <a:lnTo>
                    <a:pt x="1" y="6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1" name="Freeform 238"/>
            <p:cNvSpPr>
              <a:spLocks/>
            </p:cNvSpPr>
            <p:nvPr/>
          </p:nvSpPr>
          <p:spPr bwMode="auto">
            <a:xfrm>
              <a:off x="3875" y="1305"/>
              <a:ext cx="22" cy="36"/>
            </a:xfrm>
            <a:custGeom>
              <a:avLst/>
              <a:gdLst>
                <a:gd name="T0" fmla="*/ 0 w 17"/>
                <a:gd name="T1" fmla="*/ 3 h 32"/>
                <a:gd name="T2" fmla="*/ 1 w 17"/>
                <a:gd name="T3" fmla="*/ 3 h 32"/>
                <a:gd name="T4" fmla="*/ 1 w 17"/>
                <a:gd name="T5" fmla="*/ 6 h 32"/>
                <a:gd name="T6" fmla="*/ 1 w 17"/>
                <a:gd name="T7" fmla="*/ 7 h 32"/>
                <a:gd name="T8" fmla="*/ 1 w 17"/>
                <a:gd name="T9" fmla="*/ 9 h 32"/>
                <a:gd name="T10" fmla="*/ 6 w 17"/>
                <a:gd name="T11" fmla="*/ 10 h 32"/>
                <a:gd name="T12" fmla="*/ 6 w 17"/>
                <a:gd name="T13" fmla="*/ 12 h 32"/>
                <a:gd name="T14" fmla="*/ 6 w 17"/>
                <a:gd name="T15" fmla="*/ 13 h 32"/>
                <a:gd name="T16" fmla="*/ 6 w 17"/>
                <a:gd name="T17" fmla="*/ 16 h 32"/>
                <a:gd name="T18" fmla="*/ 6 w 17"/>
                <a:gd name="T19" fmla="*/ 19 h 32"/>
                <a:gd name="T20" fmla="*/ 6 w 17"/>
                <a:gd name="T21" fmla="*/ 20 h 32"/>
                <a:gd name="T22" fmla="*/ 6 w 17"/>
                <a:gd name="T23" fmla="*/ 24 h 32"/>
                <a:gd name="T24" fmla="*/ 6 w 17"/>
                <a:gd name="T25" fmla="*/ 28 h 32"/>
                <a:gd name="T26" fmla="*/ 6 w 17"/>
                <a:gd name="T27" fmla="*/ 31 h 32"/>
                <a:gd name="T28" fmla="*/ 9 w 17"/>
                <a:gd name="T29" fmla="*/ 35 h 32"/>
                <a:gd name="T30" fmla="*/ 9 w 17"/>
                <a:gd name="T31" fmla="*/ 33 h 32"/>
                <a:gd name="T32" fmla="*/ 13 w 17"/>
                <a:gd name="T33" fmla="*/ 33 h 32"/>
                <a:gd name="T34" fmla="*/ 13 w 17"/>
                <a:gd name="T35" fmla="*/ 31 h 32"/>
                <a:gd name="T36" fmla="*/ 13 w 17"/>
                <a:gd name="T37" fmla="*/ 29 h 32"/>
                <a:gd name="T38" fmla="*/ 16 w 17"/>
                <a:gd name="T39" fmla="*/ 29 h 32"/>
                <a:gd name="T40" fmla="*/ 16 w 17"/>
                <a:gd name="T41" fmla="*/ 28 h 32"/>
                <a:gd name="T42" fmla="*/ 21 w 17"/>
                <a:gd name="T43" fmla="*/ 26 h 32"/>
                <a:gd name="T44" fmla="*/ 21 w 17"/>
                <a:gd name="T45" fmla="*/ 24 h 32"/>
                <a:gd name="T46" fmla="*/ 21 w 17"/>
                <a:gd name="T47" fmla="*/ 22 h 32"/>
                <a:gd name="T48" fmla="*/ 21 w 17"/>
                <a:gd name="T49" fmla="*/ 20 h 32"/>
                <a:gd name="T50" fmla="*/ 21 w 17"/>
                <a:gd name="T51" fmla="*/ 19 h 32"/>
                <a:gd name="T52" fmla="*/ 21 w 17"/>
                <a:gd name="T53" fmla="*/ 17 h 32"/>
                <a:gd name="T54" fmla="*/ 21 w 17"/>
                <a:gd name="T55" fmla="*/ 16 h 32"/>
                <a:gd name="T56" fmla="*/ 21 w 17"/>
                <a:gd name="T57" fmla="*/ 13 h 32"/>
                <a:gd name="T58" fmla="*/ 21 w 17"/>
                <a:gd name="T59" fmla="*/ 12 h 32"/>
                <a:gd name="T60" fmla="*/ 21 w 17"/>
                <a:gd name="T61" fmla="*/ 10 h 32"/>
                <a:gd name="T62" fmla="*/ 21 w 17"/>
                <a:gd name="T63" fmla="*/ 9 h 32"/>
                <a:gd name="T64" fmla="*/ 21 w 17"/>
                <a:gd name="T65" fmla="*/ 7 h 32"/>
                <a:gd name="T66" fmla="*/ 21 w 17"/>
                <a:gd name="T67" fmla="*/ 6 h 32"/>
                <a:gd name="T68" fmla="*/ 21 w 17"/>
                <a:gd name="T69" fmla="*/ 3 h 32"/>
                <a:gd name="T70" fmla="*/ 16 w 17"/>
                <a:gd name="T71" fmla="*/ 2 h 32"/>
                <a:gd name="T72" fmla="*/ 16 w 17"/>
                <a:gd name="T73" fmla="*/ 0 h 32"/>
                <a:gd name="T74" fmla="*/ 13 w 17"/>
                <a:gd name="T75" fmla="*/ 0 h 32"/>
                <a:gd name="T76" fmla="*/ 9 w 17"/>
                <a:gd name="T77" fmla="*/ 0 h 32"/>
                <a:gd name="T78" fmla="*/ 6 w 17"/>
                <a:gd name="T79" fmla="*/ 0 h 32"/>
                <a:gd name="T80" fmla="*/ 1 w 17"/>
                <a:gd name="T81" fmla="*/ 2 h 32"/>
                <a:gd name="T82" fmla="*/ 0 w 17"/>
                <a:gd name="T83" fmla="*/ 3 h 3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"/>
                <a:gd name="T127" fmla="*/ 0 h 32"/>
                <a:gd name="T128" fmla="*/ 17 w 17"/>
                <a:gd name="T129" fmla="*/ 32 h 3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" h="32">
                  <a:moveTo>
                    <a:pt x="0" y="3"/>
                  </a:moveTo>
                  <a:lnTo>
                    <a:pt x="1" y="3"/>
                  </a:lnTo>
                  <a:lnTo>
                    <a:pt x="1" y="5"/>
                  </a:lnTo>
                  <a:lnTo>
                    <a:pt x="1" y="6"/>
                  </a:lnTo>
                  <a:lnTo>
                    <a:pt x="1" y="8"/>
                  </a:lnTo>
                  <a:lnTo>
                    <a:pt x="5" y="9"/>
                  </a:lnTo>
                  <a:lnTo>
                    <a:pt x="5" y="11"/>
                  </a:lnTo>
                  <a:lnTo>
                    <a:pt x="5" y="12"/>
                  </a:lnTo>
                  <a:lnTo>
                    <a:pt x="5" y="14"/>
                  </a:lnTo>
                  <a:lnTo>
                    <a:pt x="5" y="17"/>
                  </a:lnTo>
                  <a:lnTo>
                    <a:pt x="5" y="18"/>
                  </a:lnTo>
                  <a:lnTo>
                    <a:pt x="5" y="21"/>
                  </a:lnTo>
                  <a:lnTo>
                    <a:pt x="5" y="25"/>
                  </a:lnTo>
                  <a:lnTo>
                    <a:pt x="5" y="28"/>
                  </a:lnTo>
                  <a:lnTo>
                    <a:pt x="7" y="31"/>
                  </a:lnTo>
                  <a:lnTo>
                    <a:pt x="7" y="29"/>
                  </a:lnTo>
                  <a:lnTo>
                    <a:pt x="10" y="29"/>
                  </a:lnTo>
                  <a:lnTo>
                    <a:pt x="10" y="28"/>
                  </a:lnTo>
                  <a:lnTo>
                    <a:pt x="10" y="26"/>
                  </a:lnTo>
                  <a:lnTo>
                    <a:pt x="12" y="26"/>
                  </a:lnTo>
                  <a:lnTo>
                    <a:pt x="12" y="25"/>
                  </a:lnTo>
                  <a:lnTo>
                    <a:pt x="16" y="23"/>
                  </a:lnTo>
                  <a:lnTo>
                    <a:pt x="16" y="21"/>
                  </a:lnTo>
                  <a:lnTo>
                    <a:pt x="16" y="20"/>
                  </a:lnTo>
                  <a:lnTo>
                    <a:pt x="16" y="18"/>
                  </a:lnTo>
                  <a:lnTo>
                    <a:pt x="16" y="17"/>
                  </a:lnTo>
                  <a:lnTo>
                    <a:pt x="16" y="15"/>
                  </a:lnTo>
                  <a:lnTo>
                    <a:pt x="16" y="14"/>
                  </a:lnTo>
                  <a:lnTo>
                    <a:pt x="16" y="12"/>
                  </a:lnTo>
                  <a:lnTo>
                    <a:pt x="16" y="11"/>
                  </a:lnTo>
                  <a:lnTo>
                    <a:pt x="16" y="9"/>
                  </a:lnTo>
                  <a:lnTo>
                    <a:pt x="16" y="8"/>
                  </a:lnTo>
                  <a:lnTo>
                    <a:pt x="16" y="6"/>
                  </a:lnTo>
                  <a:lnTo>
                    <a:pt x="16" y="5"/>
                  </a:lnTo>
                  <a:lnTo>
                    <a:pt x="16" y="3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1" y="2"/>
                  </a:lnTo>
                  <a:lnTo>
                    <a:pt x="0" y="3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2" name="Freeform 239"/>
            <p:cNvSpPr>
              <a:spLocks/>
            </p:cNvSpPr>
            <p:nvPr/>
          </p:nvSpPr>
          <p:spPr bwMode="auto">
            <a:xfrm>
              <a:off x="3875" y="1305"/>
              <a:ext cx="22" cy="36"/>
            </a:xfrm>
            <a:custGeom>
              <a:avLst/>
              <a:gdLst>
                <a:gd name="T0" fmla="*/ 0 w 17"/>
                <a:gd name="T1" fmla="*/ 3 h 32"/>
                <a:gd name="T2" fmla="*/ 1 w 17"/>
                <a:gd name="T3" fmla="*/ 3 h 32"/>
                <a:gd name="T4" fmla="*/ 1 w 17"/>
                <a:gd name="T5" fmla="*/ 6 h 32"/>
                <a:gd name="T6" fmla="*/ 1 w 17"/>
                <a:gd name="T7" fmla="*/ 7 h 32"/>
                <a:gd name="T8" fmla="*/ 1 w 17"/>
                <a:gd name="T9" fmla="*/ 9 h 32"/>
                <a:gd name="T10" fmla="*/ 6 w 17"/>
                <a:gd name="T11" fmla="*/ 10 h 32"/>
                <a:gd name="T12" fmla="*/ 6 w 17"/>
                <a:gd name="T13" fmla="*/ 12 h 32"/>
                <a:gd name="T14" fmla="*/ 6 w 17"/>
                <a:gd name="T15" fmla="*/ 13 h 32"/>
                <a:gd name="T16" fmla="*/ 6 w 17"/>
                <a:gd name="T17" fmla="*/ 16 h 32"/>
                <a:gd name="T18" fmla="*/ 6 w 17"/>
                <a:gd name="T19" fmla="*/ 19 h 32"/>
                <a:gd name="T20" fmla="*/ 6 w 17"/>
                <a:gd name="T21" fmla="*/ 20 h 32"/>
                <a:gd name="T22" fmla="*/ 6 w 17"/>
                <a:gd name="T23" fmla="*/ 24 h 32"/>
                <a:gd name="T24" fmla="*/ 6 w 17"/>
                <a:gd name="T25" fmla="*/ 28 h 32"/>
                <a:gd name="T26" fmla="*/ 6 w 17"/>
                <a:gd name="T27" fmla="*/ 31 h 32"/>
                <a:gd name="T28" fmla="*/ 9 w 17"/>
                <a:gd name="T29" fmla="*/ 35 h 32"/>
                <a:gd name="T30" fmla="*/ 9 w 17"/>
                <a:gd name="T31" fmla="*/ 33 h 32"/>
                <a:gd name="T32" fmla="*/ 13 w 17"/>
                <a:gd name="T33" fmla="*/ 33 h 32"/>
                <a:gd name="T34" fmla="*/ 13 w 17"/>
                <a:gd name="T35" fmla="*/ 31 h 32"/>
                <a:gd name="T36" fmla="*/ 13 w 17"/>
                <a:gd name="T37" fmla="*/ 29 h 32"/>
                <a:gd name="T38" fmla="*/ 16 w 17"/>
                <a:gd name="T39" fmla="*/ 29 h 32"/>
                <a:gd name="T40" fmla="*/ 16 w 17"/>
                <a:gd name="T41" fmla="*/ 28 h 32"/>
                <a:gd name="T42" fmla="*/ 21 w 17"/>
                <a:gd name="T43" fmla="*/ 26 h 32"/>
                <a:gd name="T44" fmla="*/ 21 w 17"/>
                <a:gd name="T45" fmla="*/ 24 h 32"/>
                <a:gd name="T46" fmla="*/ 21 w 17"/>
                <a:gd name="T47" fmla="*/ 22 h 32"/>
                <a:gd name="T48" fmla="*/ 21 w 17"/>
                <a:gd name="T49" fmla="*/ 20 h 32"/>
                <a:gd name="T50" fmla="*/ 21 w 17"/>
                <a:gd name="T51" fmla="*/ 19 h 32"/>
                <a:gd name="T52" fmla="*/ 21 w 17"/>
                <a:gd name="T53" fmla="*/ 17 h 32"/>
                <a:gd name="T54" fmla="*/ 21 w 17"/>
                <a:gd name="T55" fmla="*/ 16 h 32"/>
                <a:gd name="T56" fmla="*/ 21 w 17"/>
                <a:gd name="T57" fmla="*/ 13 h 32"/>
                <a:gd name="T58" fmla="*/ 21 w 17"/>
                <a:gd name="T59" fmla="*/ 12 h 32"/>
                <a:gd name="T60" fmla="*/ 21 w 17"/>
                <a:gd name="T61" fmla="*/ 10 h 32"/>
                <a:gd name="T62" fmla="*/ 21 w 17"/>
                <a:gd name="T63" fmla="*/ 9 h 32"/>
                <a:gd name="T64" fmla="*/ 21 w 17"/>
                <a:gd name="T65" fmla="*/ 7 h 32"/>
                <a:gd name="T66" fmla="*/ 21 w 17"/>
                <a:gd name="T67" fmla="*/ 6 h 32"/>
                <a:gd name="T68" fmla="*/ 21 w 17"/>
                <a:gd name="T69" fmla="*/ 3 h 32"/>
                <a:gd name="T70" fmla="*/ 16 w 17"/>
                <a:gd name="T71" fmla="*/ 2 h 32"/>
                <a:gd name="T72" fmla="*/ 16 w 17"/>
                <a:gd name="T73" fmla="*/ 0 h 32"/>
                <a:gd name="T74" fmla="*/ 13 w 17"/>
                <a:gd name="T75" fmla="*/ 0 h 32"/>
                <a:gd name="T76" fmla="*/ 9 w 17"/>
                <a:gd name="T77" fmla="*/ 0 h 32"/>
                <a:gd name="T78" fmla="*/ 6 w 17"/>
                <a:gd name="T79" fmla="*/ 0 h 32"/>
                <a:gd name="T80" fmla="*/ 1 w 17"/>
                <a:gd name="T81" fmla="*/ 2 h 32"/>
                <a:gd name="T82" fmla="*/ 0 w 17"/>
                <a:gd name="T83" fmla="*/ 3 h 3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"/>
                <a:gd name="T127" fmla="*/ 0 h 32"/>
                <a:gd name="T128" fmla="*/ 17 w 17"/>
                <a:gd name="T129" fmla="*/ 32 h 3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" h="32">
                  <a:moveTo>
                    <a:pt x="0" y="3"/>
                  </a:moveTo>
                  <a:lnTo>
                    <a:pt x="1" y="3"/>
                  </a:lnTo>
                  <a:lnTo>
                    <a:pt x="1" y="5"/>
                  </a:lnTo>
                  <a:lnTo>
                    <a:pt x="1" y="6"/>
                  </a:lnTo>
                  <a:lnTo>
                    <a:pt x="1" y="8"/>
                  </a:lnTo>
                  <a:lnTo>
                    <a:pt x="5" y="9"/>
                  </a:lnTo>
                  <a:lnTo>
                    <a:pt x="5" y="11"/>
                  </a:lnTo>
                  <a:lnTo>
                    <a:pt x="5" y="12"/>
                  </a:lnTo>
                  <a:lnTo>
                    <a:pt x="5" y="14"/>
                  </a:lnTo>
                  <a:lnTo>
                    <a:pt x="5" y="17"/>
                  </a:lnTo>
                  <a:lnTo>
                    <a:pt x="5" y="18"/>
                  </a:lnTo>
                  <a:lnTo>
                    <a:pt x="5" y="21"/>
                  </a:lnTo>
                  <a:lnTo>
                    <a:pt x="5" y="25"/>
                  </a:lnTo>
                  <a:lnTo>
                    <a:pt x="5" y="28"/>
                  </a:lnTo>
                  <a:lnTo>
                    <a:pt x="7" y="31"/>
                  </a:lnTo>
                  <a:lnTo>
                    <a:pt x="7" y="29"/>
                  </a:lnTo>
                  <a:lnTo>
                    <a:pt x="10" y="29"/>
                  </a:lnTo>
                  <a:lnTo>
                    <a:pt x="10" y="28"/>
                  </a:lnTo>
                  <a:lnTo>
                    <a:pt x="10" y="26"/>
                  </a:lnTo>
                  <a:lnTo>
                    <a:pt x="12" y="26"/>
                  </a:lnTo>
                  <a:lnTo>
                    <a:pt x="12" y="25"/>
                  </a:lnTo>
                  <a:lnTo>
                    <a:pt x="16" y="23"/>
                  </a:lnTo>
                  <a:lnTo>
                    <a:pt x="16" y="21"/>
                  </a:lnTo>
                  <a:lnTo>
                    <a:pt x="16" y="20"/>
                  </a:lnTo>
                  <a:lnTo>
                    <a:pt x="16" y="18"/>
                  </a:lnTo>
                  <a:lnTo>
                    <a:pt x="16" y="17"/>
                  </a:lnTo>
                  <a:lnTo>
                    <a:pt x="16" y="15"/>
                  </a:lnTo>
                  <a:lnTo>
                    <a:pt x="16" y="14"/>
                  </a:lnTo>
                  <a:lnTo>
                    <a:pt x="16" y="12"/>
                  </a:lnTo>
                  <a:lnTo>
                    <a:pt x="16" y="11"/>
                  </a:lnTo>
                  <a:lnTo>
                    <a:pt x="16" y="9"/>
                  </a:lnTo>
                  <a:lnTo>
                    <a:pt x="16" y="8"/>
                  </a:lnTo>
                  <a:lnTo>
                    <a:pt x="16" y="6"/>
                  </a:lnTo>
                  <a:lnTo>
                    <a:pt x="16" y="5"/>
                  </a:lnTo>
                  <a:lnTo>
                    <a:pt x="16" y="3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1" y="2"/>
                  </a:lnTo>
                  <a:lnTo>
                    <a:pt x="0" y="3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3" name="Freeform 240"/>
            <p:cNvSpPr>
              <a:spLocks/>
            </p:cNvSpPr>
            <p:nvPr/>
          </p:nvSpPr>
          <p:spPr bwMode="auto">
            <a:xfrm>
              <a:off x="3837" y="1085"/>
              <a:ext cx="45" cy="265"/>
            </a:xfrm>
            <a:custGeom>
              <a:avLst/>
              <a:gdLst>
                <a:gd name="T0" fmla="*/ 44 w 35"/>
                <a:gd name="T1" fmla="*/ 14 h 233"/>
                <a:gd name="T2" fmla="*/ 40 w 35"/>
                <a:gd name="T3" fmla="*/ 10 h 233"/>
                <a:gd name="T4" fmla="*/ 36 w 35"/>
                <a:gd name="T5" fmla="*/ 3 h 233"/>
                <a:gd name="T6" fmla="*/ 30 w 35"/>
                <a:gd name="T7" fmla="*/ 1 h 233"/>
                <a:gd name="T8" fmla="*/ 22 w 35"/>
                <a:gd name="T9" fmla="*/ 0 h 233"/>
                <a:gd name="T10" fmla="*/ 14 w 35"/>
                <a:gd name="T11" fmla="*/ 1 h 233"/>
                <a:gd name="T12" fmla="*/ 9 w 35"/>
                <a:gd name="T13" fmla="*/ 3 h 233"/>
                <a:gd name="T14" fmla="*/ 3 w 35"/>
                <a:gd name="T15" fmla="*/ 10 h 233"/>
                <a:gd name="T16" fmla="*/ 0 w 35"/>
                <a:gd name="T17" fmla="*/ 14 h 233"/>
                <a:gd name="T18" fmla="*/ 0 w 35"/>
                <a:gd name="T19" fmla="*/ 245 h 233"/>
                <a:gd name="T20" fmla="*/ 0 w 35"/>
                <a:gd name="T21" fmla="*/ 250 h 233"/>
                <a:gd name="T22" fmla="*/ 3 w 35"/>
                <a:gd name="T23" fmla="*/ 256 h 233"/>
                <a:gd name="T24" fmla="*/ 9 w 35"/>
                <a:gd name="T25" fmla="*/ 260 h 233"/>
                <a:gd name="T26" fmla="*/ 14 w 35"/>
                <a:gd name="T27" fmla="*/ 263 h 233"/>
                <a:gd name="T28" fmla="*/ 22 w 35"/>
                <a:gd name="T29" fmla="*/ 264 h 233"/>
                <a:gd name="T30" fmla="*/ 30 w 35"/>
                <a:gd name="T31" fmla="*/ 263 h 233"/>
                <a:gd name="T32" fmla="*/ 36 w 35"/>
                <a:gd name="T33" fmla="*/ 260 h 233"/>
                <a:gd name="T34" fmla="*/ 40 w 35"/>
                <a:gd name="T35" fmla="*/ 256 h 233"/>
                <a:gd name="T36" fmla="*/ 44 w 35"/>
                <a:gd name="T37" fmla="*/ 250 h 233"/>
                <a:gd name="T38" fmla="*/ 44 w 35"/>
                <a:gd name="T39" fmla="*/ 18 h 233"/>
                <a:gd name="T40" fmla="*/ 44 w 35"/>
                <a:gd name="T41" fmla="*/ 14 h 23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5"/>
                <a:gd name="T64" fmla="*/ 0 h 233"/>
                <a:gd name="T65" fmla="*/ 35 w 35"/>
                <a:gd name="T66" fmla="*/ 233 h 23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5" h="233">
                  <a:moveTo>
                    <a:pt x="34" y="12"/>
                  </a:moveTo>
                  <a:lnTo>
                    <a:pt x="31" y="9"/>
                  </a:lnTo>
                  <a:lnTo>
                    <a:pt x="28" y="3"/>
                  </a:lnTo>
                  <a:lnTo>
                    <a:pt x="23" y="1"/>
                  </a:lnTo>
                  <a:lnTo>
                    <a:pt x="17" y="0"/>
                  </a:lnTo>
                  <a:lnTo>
                    <a:pt x="11" y="1"/>
                  </a:lnTo>
                  <a:lnTo>
                    <a:pt x="7" y="3"/>
                  </a:lnTo>
                  <a:lnTo>
                    <a:pt x="2" y="9"/>
                  </a:lnTo>
                  <a:lnTo>
                    <a:pt x="0" y="12"/>
                  </a:lnTo>
                  <a:lnTo>
                    <a:pt x="0" y="215"/>
                  </a:lnTo>
                  <a:lnTo>
                    <a:pt x="0" y="220"/>
                  </a:lnTo>
                  <a:lnTo>
                    <a:pt x="2" y="225"/>
                  </a:lnTo>
                  <a:lnTo>
                    <a:pt x="7" y="229"/>
                  </a:lnTo>
                  <a:lnTo>
                    <a:pt x="11" y="231"/>
                  </a:lnTo>
                  <a:lnTo>
                    <a:pt x="17" y="232"/>
                  </a:lnTo>
                  <a:lnTo>
                    <a:pt x="23" y="231"/>
                  </a:lnTo>
                  <a:lnTo>
                    <a:pt x="28" y="229"/>
                  </a:lnTo>
                  <a:lnTo>
                    <a:pt x="31" y="225"/>
                  </a:lnTo>
                  <a:lnTo>
                    <a:pt x="34" y="220"/>
                  </a:lnTo>
                  <a:lnTo>
                    <a:pt x="34" y="16"/>
                  </a:lnTo>
                  <a:lnTo>
                    <a:pt x="34" y="12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4" name="Freeform 241"/>
            <p:cNvSpPr>
              <a:spLocks/>
            </p:cNvSpPr>
            <p:nvPr/>
          </p:nvSpPr>
          <p:spPr bwMode="auto">
            <a:xfrm>
              <a:off x="3837" y="1085"/>
              <a:ext cx="45" cy="265"/>
            </a:xfrm>
            <a:custGeom>
              <a:avLst/>
              <a:gdLst>
                <a:gd name="T0" fmla="*/ 44 w 35"/>
                <a:gd name="T1" fmla="*/ 14 h 233"/>
                <a:gd name="T2" fmla="*/ 40 w 35"/>
                <a:gd name="T3" fmla="*/ 10 h 233"/>
                <a:gd name="T4" fmla="*/ 36 w 35"/>
                <a:gd name="T5" fmla="*/ 3 h 233"/>
                <a:gd name="T6" fmla="*/ 30 w 35"/>
                <a:gd name="T7" fmla="*/ 1 h 233"/>
                <a:gd name="T8" fmla="*/ 22 w 35"/>
                <a:gd name="T9" fmla="*/ 0 h 233"/>
                <a:gd name="T10" fmla="*/ 14 w 35"/>
                <a:gd name="T11" fmla="*/ 1 h 233"/>
                <a:gd name="T12" fmla="*/ 9 w 35"/>
                <a:gd name="T13" fmla="*/ 3 h 233"/>
                <a:gd name="T14" fmla="*/ 3 w 35"/>
                <a:gd name="T15" fmla="*/ 10 h 233"/>
                <a:gd name="T16" fmla="*/ 0 w 35"/>
                <a:gd name="T17" fmla="*/ 14 h 233"/>
                <a:gd name="T18" fmla="*/ 0 w 35"/>
                <a:gd name="T19" fmla="*/ 245 h 233"/>
                <a:gd name="T20" fmla="*/ 0 w 35"/>
                <a:gd name="T21" fmla="*/ 250 h 233"/>
                <a:gd name="T22" fmla="*/ 3 w 35"/>
                <a:gd name="T23" fmla="*/ 256 h 233"/>
                <a:gd name="T24" fmla="*/ 9 w 35"/>
                <a:gd name="T25" fmla="*/ 260 h 233"/>
                <a:gd name="T26" fmla="*/ 14 w 35"/>
                <a:gd name="T27" fmla="*/ 263 h 233"/>
                <a:gd name="T28" fmla="*/ 22 w 35"/>
                <a:gd name="T29" fmla="*/ 264 h 233"/>
                <a:gd name="T30" fmla="*/ 30 w 35"/>
                <a:gd name="T31" fmla="*/ 263 h 233"/>
                <a:gd name="T32" fmla="*/ 36 w 35"/>
                <a:gd name="T33" fmla="*/ 260 h 233"/>
                <a:gd name="T34" fmla="*/ 40 w 35"/>
                <a:gd name="T35" fmla="*/ 256 h 233"/>
                <a:gd name="T36" fmla="*/ 44 w 35"/>
                <a:gd name="T37" fmla="*/ 250 h 233"/>
                <a:gd name="T38" fmla="*/ 44 w 35"/>
                <a:gd name="T39" fmla="*/ 18 h 233"/>
                <a:gd name="T40" fmla="*/ 44 w 35"/>
                <a:gd name="T41" fmla="*/ 14 h 23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5"/>
                <a:gd name="T64" fmla="*/ 0 h 233"/>
                <a:gd name="T65" fmla="*/ 35 w 35"/>
                <a:gd name="T66" fmla="*/ 233 h 23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5" h="233">
                  <a:moveTo>
                    <a:pt x="34" y="12"/>
                  </a:moveTo>
                  <a:lnTo>
                    <a:pt x="31" y="9"/>
                  </a:lnTo>
                  <a:lnTo>
                    <a:pt x="28" y="3"/>
                  </a:lnTo>
                  <a:lnTo>
                    <a:pt x="23" y="1"/>
                  </a:lnTo>
                  <a:lnTo>
                    <a:pt x="17" y="0"/>
                  </a:lnTo>
                  <a:lnTo>
                    <a:pt x="11" y="1"/>
                  </a:lnTo>
                  <a:lnTo>
                    <a:pt x="7" y="3"/>
                  </a:lnTo>
                  <a:lnTo>
                    <a:pt x="2" y="9"/>
                  </a:lnTo>
                  <a:lnTo>
                    <a:pt x="0" y="12"/>
                  </a:lnTo>
                  <a:lnTo>
                    <a:pt x="0" y="215"/>
                  </a:lnTo>
                  <a:lnTo>
                    <a:pt x="0" y="220"/>
                  </a:lnTo>
                  <a:lnTo>
                    <a:pt x="2" y="225"/>
                  </a:lnTo>
                  <a:lnTo>
                    <a:pt x="7" y="229"/>
                  </a:lnTo>
                  <a:lnTo>
                    <a:pt x="11" y="231"/>
                  </a:lnTo>
                  <a:lnTo>
                    <a:pt x="17" y="232"/>
                  </a:lnTo>
                  <a:lnTo>
                    <a:pt x="23" y="231"/>
                  </a:lnTo>
                  <a:lnTo>
                    <a:pt x="28" y="229"/>
                  </a:lnTo>
                  <a:lnTo>
                    <a:pt x="31" y="225"/>
                  </a:lnTo>
                  <a:lnTo>
                    <a:pt x="34" y="220"/>
                  </a:lnTo>
                  <a:lnTo>
                    <a:pt x="34" y="16"/>
                  </a:lnTo>
                  <a:lnTo>
                    <a:pt x="34" y="12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5" name="Freeform 242"/>
            <p:cNvSpPr>
              <a:spLocks/>
            </p:cNvSpPr>
            <p:nvPr/>
          </p:nvSpPr>
          <p:spPr bwMode="auto">
            <a:xfrm>
              <a:off x="3841" y="1096"/>
              <a:ext cx="37" cy="19"/>
            </a:xfrm>
            <a:custGeom>
              <a:avLst/>
              <a:gdLst>
                <a:gd name="T0" fmla="*/ 36 w 30"/>
                <a:gd name="T1" fmla="*/ 0 h 17"/>
                <a:gd name="T2" fmla="*/ 36 w 30"/>
                <a:gd name="T3" fmla="*/ 9 h 17"/>
                <a:gd name="T4" fmla="*/ 32 w 30"/>
                <a:gd name="T5" fmla="*/ 15 h 17"/>
                <a:gd name="T6" fmla="*/ 26 w 30"/>
                <a:gd name="T7" fmla="*/ 18 h 17"/>
                <a:gd name="T8" fmla="*/ 19 w 30"/>
                <a:gd name="T9" fmla="*/ 18 h 17"/>
                <a:gd name="T10" fmla="*/ 11 w 30"/>
                <a:gd name="T11" fmla="*/ 18 h 17"/>
                <a:gd name="T12" fmla="*/ 6 w 30"/>
                <a:gd name="T13" fmla="*/ 15 h 17"/>
                <a:gd name="T14" fmla="*/ 4 w 30"/>
                <a:gd name="T15" fmla="*/ 9 h 17"/>
                <a:gd name="T16" fmla="*/ 0 w 30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17"/>
                <a:gd name="T29" fmla="*/ 30 w 30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17">
                  <a:moveTo>
                    <a:pt x="29" y="0"/>
                  </a:moveTo>
                  <a:lnTo>
                    <a:pt x="29" y="8"/>
                  </a:lnTo>
                  <a:lnTo>
                    <a:pt x="26" y="13"/>
                  </a:lnTo>
                  <a:lnTo>
                    <a:pt x="21" y="16"/>
                  </a:lnTo>
                  <a:lnTo>
                    <a:pt x="15" y="16"/>
                  </a:lnTo>
                  <a:lnTo>
                    <a:pt x="9" y="16"/>
                  </a:lnTo>
                  <a:lnTo>
                    <a:pt x="5" y="13"/>
                  </a:lnTo>
                  <a:lnTo>
                    <a:pt x="3" y="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6" name="Freeform 243"/>
            <p:cNvSpPr>
              <a:spLocks/>
            </p:cNvSpPr>
            <p:nvPr/>
          </p:nvSpPr>
          <p:spPr bwMode="auto">
            <a:xfrm>
              <a:off x="3460" y="1256"/>
              <a:ext cx="329" cy="106"/>
            </a:xfrm>
            <a:custGeom>
              <a:avLst/>
              <a:gdLst>
                <a:gd name="T0" fmla="*/ 285 w 262"/>
                <a:gd name="T1" fmla="*/ 105 h 93"/>
                <a:gd name="T2" fmla="*/ 281 w 262"/>
                <a:gd name="T3" fmla="*/ 105 h 93"/>
                <a:gd name="T4" fmla="*/ 274 w 262"/>
                <a:gd name="T5" fmla="*/ 103 h 93"/>
                <a:gd name="T6" fmla="*/ 260 w 262"/>
                <a:gd name="T7" fmla="*/ 99 h 93"/>
                <a:gd name="T8" fmla="*/ 242 w 262"/>
                <a:gd name="T9" fmla="*/ 96 h 93"/>
                <a:gd name="T10" fmla="*/ 221 w 262"/>
                <a:gd name="T11" fmla="*/ 91 h 93"/>
                <a:gd name="T12" fmla="*/ 198 w 262"/>
                <a:gd name="T13" fmla="*/ 85 h 93"/>
                <a:gd name="T14" fmla="*/ 176 w 262"/>
                <a:gd name="T15" fmla="*/ 81 h 93"/>
                <a:gd name="T16" fmla="*/ 151 w 262"/>
                <a:gd name="T17" fmla="*/ 73 h 93"/>
                <a:gd name="T18" fmla="*/ 123 w 262"/>
                <a:gd name="T19" fmla="*/ 68 h 93"/>
                <a:gd name="T20" fmla="*/ 98 w 262"/>
                <a:gd name="T21" fmla="*/ 62 h 93"/>
                <a:gd name="T22" fmla="*/ 75 w 262"/>
                <a:gd name="T23" fmla="*/ 56 h 93"/>
                <a:gd name="T24" fmla="*/ 53 w 262"/>
                <a:gd name="T25" fmla="*/ 51 h 93"/>
                <a:gd name="T26" fmla="*/ 33 w 262"/>
                <a:gd name="T27" fmla="*/ 47 h 93"/>
                <a:gd name="T28" fmla="*/ 18 w 262"/>
                <a:gd name="T29" fmla="*/ 43 h 93"/>
                <a:gd name="T30" fmla="*/ 6 w 262"/>
                <a:gd name="T31" fmla="*/ 40 h 93"/>
                <a:gd name="T32" fmla="*/ 0 w 262"/>
                <a:gd name="T33" fmla="*/ 39 h 93"/>
                <a:gd name="T34" fmla="*/ 0 w 262"/>
                <a:gd name="T35" fmla="*/ 35 h 93"/>
                <a:gd name="T36" fmla="*/ 3 w 262"/>
                <a:gd name="T37" fmla="*/ 32 h 93"/>
                <a:gd name="T38" fmla="*/ 3 w 262"/>
                <a:gd name="T39" fmla="*/ 28 h 93"/>
                <a:gd name="T40" fmla="*/ 4 w 262"/>
                <a:gd name="T41" fmla="*/ 25 h 93"/>
                <a:gd name="T42" fmla="*/ 4 w 262"/>
                <a:gd name="T43" fmla="*/ 22 h 93"/>
                <a:gd name="T44" fmla="*/ 6 w 262"/>
                <a:gd name="T45" fmla="*/ 17 h 93"/>
                <a:gd name="T46" fmla="*/ 8 w 262"/>
                <a:gd name="T47" fmla="*/ 14 h 93"/>
                <a:gd name="T48" fmla="*/ 10 w 262"/>
                <a:gd name="T49" fmla="*/ 13 h 93"/>
                <a:gd name="T50" fmla="*/ 11 w 262"/>
                <a:gd name="T51" fmla="*/ 9 h 93"/>
                <a:gd name="T52" fmla="*/ 16 w 262"/>
                <a:gd name="T53" fmla="*/ 6 h 93"/>
                <a:gd name="T54" fmla="*/ 18 w 262"/>
                <a:gd name="T55" fmla="*/ 3 h 93"/>
                <a:gd name="T56" fmla="*/ 21 w 262"/>
                <a:gd name="T57" fmla="*/ 2 h 93"/>
                <a:gd name="T58" fmla="*/ 25 w 262"/>
                <a:gd name="T59" fmla="*/ 0 h 93"/>
                <a:gd name="T60" fmla="*/ 29 w 262"/>
                <a:gd name="T61" fmla="*/ 0 h 93"/>
                <a:gd name="T62" fmla="*/ 33 w 262"/>
                <a:gd name="T63" fmla="*/ 0 h 93"/>
                <a:gd name="T64" fmla="*/ 40 w 262"/>
                <a:gd name="T65" fmla="*/ 2 h 93"/>
                <a:gd name="T66" fmla="*/ 53 w 262"/>
                <a:gd name="T67" fmla="*/ 3 h 93"/>
                <a:gd name="T68" fmla="*/ 69 w 262"/>
                <a:gd name="T69" fmla="*/ 7 h 93"/>
                <a:gd name="T70" fmla="*/ 89 w 262"/>
                <a:gd name="T71" fmla="*/ 13 h 93"/>
                <a:gd name="T72" fmla="*/ 112 w 262"/>
                <a:gd name="T73" fmla="*/ 16 h 93"/>
                <a:gd name="T74" fmla="*/ 136 w 262"/>
                <a:gd name="T75" fmla="*/ 22 h 93"/>
                <a:gd name="T76" fmla="*/ 159 w 262"/>
                <a:gd name="T77" fmla="*/ 26 h 93"/>
                <a:gd name="T78" fmla="*/ 185 w 262"/>
                <a:gd name="T79" fmla="*/ 32 h 93"/>
                <a:gd name="T80" fmla="*/ 210 w 262"/>
                <a:gd name="T81" fmla="*/ 36 h 93"/>
                <a:gd name="T82" fmla="*/ 234 w 262"/>
                <a:gd name="T83" fmla="*/ 40 h 93"/>
                <a:gd name="T84" fmla="*/ 254 w 262"/>
                <a:gd name="T85" fmla="*/ 46 h 93"/>
                <a:gd name="T86" fmla="*/ 274 w 262"/>
                <a:gd name="T87" fmla="*/ 49 h 93"/>
                <a:gd name="T88" fmla="*/ 289 w 262"/>
                <a:gd name="T89" fmla="*/ 52 h 93"/>
                <a:gd name="T90" fmla="*/ 300 w 262"/>
                <a:gd name="T91" fmla="*/ 55 h 93"/>
                <a:gd name="T92" fmla="*/ 306 w 262"/>
                <a:gd name="T93" fmla="*/ 56 h 93"/>
                <a:gd name="T94" fmla="*/ 310 w 262"/>
                <a:gd name="T95" fmla="*/ 56 h 93"/>
                <a:gd name="T96" fmla="*/ 314 w 262"/>
                <a:gd name="T97" fmla="*/ 56 h 93"/>
                <a:gd name="T98" fmla="*/ 318 w 262"/>
                <a:gd name="T99" fmla="*/ 58 h 93"/>
                <a:gd name="T100" fmla="*/ 321 w 262"/>
                <a:gd name="T101" fmla="*/ 62 h 93"/>
                <a:gd name="T102" fmla="*/ 324 w 262"/>
                <a:gd name="T103" fmla="*/ 63 h 93"/>
                <a:gd name="T104" fmla="*/ 325 w 262"/>
                <a:gd name="T105" fmla="*/ 66 h 93"/>
                <a:gd name="T106" fmla="*/ 325 w 262"/>
                <a:gd name="T107" fmla="*/ 70 h 93"/>
                <a:gd name="T108" fmla="*/ 328 w 262"/>
                <a:gd name="T109" fmla="*/ 73 h 93"/>
                <a:gd name="T110" fmla="*/ 328 w 262"/>
                <a:gd name="T111" fmla="*/ 78 h 93"/>
                <a:gd name="T112" fmla="*/ 328 w 262"/>
                <a:gd name="T113" fmla="*/ 81 h 93"/>
                <a:gd name="T114" fmla="*/ 328 w 262"/>
                <a:gd name="T115" fmla="*/ 84 h 9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62"/>
                <a:gd name="T175" fmla="*/ 0 h 93"/>
                <a:gd name="T176" fmla="*/ 262 w 262"/>
                <a:gd name="T177" fmla="*/ 93 h 93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62" h="93">
                  <a:moveTo>
                    <a:pt x="261" y="74"/>
                  </a:moveTo>
                  <a:lnTo>
                    <a:pt x="227" y="92"/>
                  </a:lnTo>
                  <a:lnTo>
                    <a:pt x="225" y="92"/>
                  </a:lnTo>
                  <a:lnTo>
                    <a:pt x="224" y="92"/>
                  </a:lnTo>
                  <a:lnTo>
                    <a:pt x="221" y="92"/>
                  </a:lnTo>
                  <a:lnTo>
                    <a:pt x="218" y="90"/>
                  </a:lnTo>
                  <a:lnTo>
                    <a:pt x="213" y="89"/>
                  </a:lnTo>
                  <a:lnTo>
                    <a:pt x="207" y="87"/>
                  </a:lnTo>
                  <a:lnTo>
                    <a:pt x="201" y="86"/>
                  </a:lnTo>
                  <a:lnTo>
                    <a:pt x="193" y="84"/>
                  </a:lnTo>
                  <a:lnTo>
                    <a:pt x="186" y="83"/>
                  </a:lnTo>
                  <a:lnTo>
                    <a:pt x="176" y="80"/>
                  </a:lnTo>
                  <a:lnTo>
                    <a:pt x="169" y="78"/>
                  </a:lnTo>
                  <a:lnTo>
                    <a:pt x="158" y="75"/>
                  </a:lnTo>
                  <a:lnTo>
                    <a:pt x="149" y="72"/>
                  </a:lnTo>
                  <a:lnTo>
                    <a:pt x="140" y="71"/>
                  </a:lnTo>
                  <a:lnTo>
                    <a:pt x="129" y="68"/>
                  </a:lnTo>
                  <a:lnTo>
                    <a:pt x="120" y="64"/>
                  </a:lnTo>
                  <a:lnTo>
                    <a:pt x="109" y="63"/>
                  </a:lnTo>
                  <a:lnTo>
                    <a:pt x="98" y="60"/>
                  </a:lnTo>
                  <a:lnTo>
                    <a:pt x="89" y="57"/>
                  </a:lnTo>
                  <a:lnTo>
                    <a:pt x="78" y="54"/>
                  </a:lnTo>
                  <a:lnTo>
                    <a:pt x="69" y="52"/>
                  </a:lnTo>
                  <a:lnTo>
                    <a:pt x="60" y="49"/>
                  </a:lnTo>
                  <a:lnTo>
                    <a:pt x="51" y="48"/>
                  </a:lnTo>
                  <a:lnTo>
                    <a:pt x="42" y="45"/>
                  </a:lnTo>
                  <a:lnTo>
                    <a:pt x="34" y="43"/>
                  </a:lnTo>
                  <a:lnTo>
                    <a:pt x="26" y="41"/>
                  </a:lnTo>
                  <a:lnTo>
                    <a:pt x="20" y="40"/>
                  </a:lnTo>
                  <a:lnTo>
                    <a:pt x="14" y="38"/>
                  </a:lnTo>
                  <a:lnTo>
                    <a:pt x="9" y="37"/>
                  </a:lnTo>
                  <a:lnTo>
                    <a:pt x="5" y="35"/>
                  </a:lnTo>
                  <a:lnTo>
                    <a:pt x="2" y="35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3" y="22"/>
                  </a:lnTo>
                  <a:lnTo>
                    <a:pt x="3" y="20"/>
                  </a:lnTo>
                  <a:lnTo>
                    <a:pt x="3" y="19"/>
                  </a:lnTo>
                  <a:lnTo>
                    <a:pt x="5" y="17"/>
                  </a:lnTo>
                  <a:lnTo>
                    <a:pt x="5" y="15"/>
                  </a:lnTo>
                  <a:lnTo>
                    <a:pt x="5" y="14"/>
                  </a:lnTo>
                  <a:lnTo>
                    <a:pt x="6" y="12"/>
                  </a:lnTo>
                  <a:lnTo>
                    <a:pt x="6" y="11"/>
                  </a:lnTo>
                  <a:lnTo>
                    <a:pt x="8" y="11"/>
                  </a:lnTo>
                  <a:lnTo>
                    <a:pt x="8" y="9"/>
                  </a:lnTo>
                  <a:lnTo>
                    <a:pt x="9" y="8"/>
                  </a:lnTo>
                  <a:lnTo>
                    <a:pt x="11" y="6"/>
                  </a:lnTo>
                  <a:lnTo>
                    <a:pt x="13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6" y="3"/>
                  </a:lnTo>
                  <a:lnTo>
                    <a:pt x="17" y="2"/>
                  </a:lnTo>
                  <a:lnTo>
                    <a:pt x="19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2" y="2"/>
                  </a:lnTo>
                  <a:lnTo>
                    <a:pt x="37" y="3"/>
                  </a:lnTo>
                  <a:lnTo>
                    <a:pt x="42" y="3"/>
                  </a:lnTo>
                  <a:lnTo>
                    <a:pt x="48" y="5"/>
                  </a:lnTo>
                  <a:lnTo>
                    <a:pt x="55" y="6"/>
                  </a:lnTo>
                  <a:lnTo>
                    <a:pt x="63" y="8"/>
                  </a:lnTo>
                  <a:lnTo>
                    <a:pt x="71" y="11"/>
                  </a:lnTo>
                  <a:lnTo>
                    <a:pt x="80" y="12"/>
                  </a:lnTo>
                  <a:lnTo>
                    <a:pt x="89" y="14"/>
                  </a:lnTo>
                  <a:lnTo>
                    <a:pt x="98" y="17"/>
                  </a:lnTo>
                  <a:lnTo>
                    <a:pt x="108" y="19"/>
                  </a:lnTo>
                  <a:lnTo>
                    <a:pt x="118" y="20"/>
                  </a:lnTo>
                  <a:lnTo>
                    <a:pt x="127" y="23"/>
                  </a:lnTo>
                  <a:lnTo>
                    <a:pt x="138" y="25"/>
                  </a:lnTo>
                  <a:lnTo>
                    <a:pt x="147" y="28"/>
                  </a:lnTo>
                  <a:lnTo>
                    <a:pt x="158" y="29"/>
                  </a:lnTo>
                  <a:lnTo>
                    <a:pt x="167" y="32"/>
                  </a:lnTo>
                  <a:lnTo>
                    <a:pt x="176" y="34"/>
                  </a:lnTo>
                  <a:lnTo>
                    <a:pt x="186" y="35"/>
                  </a:lnTo>
                  <a:lnTo>
                    <a:pt x="195" y="38"/>
                  </a:lnTo>
                  <a:lnTo>
                    <a:pt x="202" y="40"/>
                  </a:lnTo>
                  <a:lnTo>
                    <a:pt x="210" y="41"/>
                  </a:lnTo>
                  <a:lnTo>
                    <a:pt x="218" y="43"/>
                  </a:lnTo>
                  <a:lnTo>
                    <a:pt x="224" y="45"/>
                  </a:lnTo>
                  <a:lnTo>
                    <a:pt x="230" y="46"/>
                  </a:lnTo>
                  <a:lnTo>
                    <a:pt x="235" y="48"/>
                  </a:lnTo>
                  <a:lnTo>
                    <a:pt x="239" y="48"/>
                  </a:lnTo>
                  <a:lnTo>
                    <a:pt x="242" y="49"/>
                  </a:lnTo>
                  <a:lnTo>
                    <a:pt x="244" y="49"/>
                  </a:lnTo>
                  <a:lnTo>
                    <a:pt x="245" y="49"/>
                  </a:lnTo>
                  <a:lnTo>
                    <a:pt x="247" y="49"/>
                  </a:lnTo>
                  <a:lnTo>
                    <a:pt x="248" y="49"/>
                  </a:lnTo>
                  <a:lnTo>
                    <a:pt x="250" y="49"/>
                  </a:lnTo>
                  <a:lnTo>
                    <a:pt x="251" y="51"/>
                  </a:lnTo>
                  <a:lnTo>
                    <a:pt x="253" y="51"/>
                  </a:lnTo>
                  <a:lnTo>
                    <a:pt x="255" y="52"/>
                  </a:lnTo>
                  <a:lnTo>
                    <a:pt x="256" y="54"/>
                  </a:lnTo>
                  <a:lnTo>
                    <a:pt x="256" y="55"/>
                  </a:lnTo>
                  <a:lnTo>
                    <a:pt x="258" y="55"/>
                  </a:lnTo>
                  <a:lnTo>
                    <a:pt x="258" y="57"/>
                  </a:lnTo>
                  <a:lnTo>
                    <a:pt x="259" y="58"/>
                  </a:lnTo>
                  <a:lnTo>
                    <a:pt x="259" y="60"/>
                  </a:lnTo>
                  <a:lnTo>
                    <a:pt x="259" y="61"/>
                  </a:lnTo>
                  <a:lnTo>
                    <a:pt x="261" y="63"/>
                  </a:lnTo>
                  <a:lnTo>
                    <a:pt x="261" y="64"/>
                  </a:lnTo>
                  <a:lnTo>
                    <a:pt x="261" y="66"/>
                  </a:lnTo>
                  <a:lnTo>
                    <a:pt x="261" y="68"/>
                  </a:lnTo>
                  <a:lnTo>
                    <a:pt x="261" y="69"/>
                  </a:lnTo>
                  <a:lnTo>
                    <a:pt x="261" y="71"/>
                  </a:lnTo>
                  <a:lnTo>
                    <a:pt x="261" y="72"/>
                  </a:lnTo>
                  <a:lnTo>
                    <a:pt x="261" y="74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7" name="Freeform 244"/>
            <p:cNvSpPr>
              <a:spLocks/>
            </p:cNvSpPr>
            <p:nvPr/>
          </p:nvSpPr>
          <p:spPr bwMode="auto">
            <a:xfrm>
              <a:off x="3460" y="1256"/>
              <a:ext cx="329" cy="106"/>
            </a:xfrm>
            <a:custGeom>
              <a:avLst/>
              <a:gdLst>
                <a:gd name="T0" fmla="*/ 285 w 262"/>
                <a:gd name="T1" fmla="*/ 105 h 93"/>
                <a:gd name="T2" fmla="*/ 281 w 262"/>
                <a:gd name="T3" fmla="*/ 105 h 93"/>
                <a:gd name="T4" fmla="*/ 274 w 262"/>
                <a:gd name="T5" fmla="*/ 103 h 93"/>
                <a:gd name="T6" fmla="*/ 260 w 262"/>
                <a:gd name="T7" fmla="*/ 99 h 93"/>
                <a:gd name="T8" fmla="*/ 242 w 262"/>
                <a:gd name="T9" fmla="*/ 96 h 93"/>
                <a:gd name="T10" fmla="*/ 221 w 262"/>
                <a:gd name="T11" fmla="*/ 91 h 93"/>
                <a:gd name="T12" fmla="*/ 198 w 262"/>
                <a:gd name="T13" fmla="*/ 85 h 93"/>
                <a:gd name="T14" fmla="*/ 176 w 262"/>
                <a:gd name="T15" fmla="*/ 81 h 93"/>
                <a:gd name="T16" fmla="*/ 151 w 262"/>
                <a:gd name="T17" fmla="*/ 73 h 93"/>
                <a:gd name="T18" fmla="*/ 123 w 262"/>
                <a:gd name="T19" fmla="*/ 68 h 93"/>
                <a:gd name="T20" fmla="*/ 98 w 262"/>
                <a:gd name="T21" fmla="*/ 62 h 93"/>
                <a:gd name="T22" fmla="*/ 75 w 262"/>
                <a:gd name="T23" fmla="*/ 56 h 93"/>
                <a:gd name="T24" fmla="*/ 53 w 262"/>
                <a:gd name="T25" fmla="*/ 51 h 93"/>
                <a:gd name="T26" fmla="*/ 33 w 262"/>
                <a:gd name="T27" fmla="*/ 47 h 93"/>
                <a:gd name="T28" fmla="*/ 18 w 262"/>
                <a:gd name="T29" fmla="*/ 43 h 93"/>
                <a:gd name="T30" fmla="*/ 6 w 262"/>
                <a:gd name="T31" fmla="*/ 40 h 93"/>
                <a:gd name="T32" fmla="*/ 0 w 262"/>
                <a:gd name="T33" fmla="*/ 39 h 93"/>
                <a:gd name="T34" fmla="*/ 0 w 262"/>
                <a:gd name="T35" fmla="*/ 35 h 93"/>
                <a:gd name="T36" fmla="*/ 3 w 262"/>
                <a:gd name="T37" fmla="*/ 32 h 93"/>
                <a:gd name="T38" fmla="*/ 3 w 262"/>
                <a:gd name="T39" fmla="*/ 28 h 93"/>
                <a:gd name="T40" fmla="*/ 4 w 262"/>
                <a:gd name="T41" fmla="*/ 25 h 93"/>
                <a:gd name="T42" fmla="*/ 4 w 262"/>
                <a:gd name="T43" fmla="*/ 22 h 93"/>
                <a:gd name="T44" fmla="*/ 6 w 262"/>
                <a:gd name="T45" fmla="*/ 17 h 93"/>
                <a:gd name="T46" fmla="*/ 8 w 262"/>
                <a:gd name="T47" fmla="*/ 14 h 93"/>
                <a:gd name="T48" fmla="*/ 10 w 262"/>
                <a:gd name="T49" fmla="*/ 13 h 93"/>
                <a:gd name="T50" fmla="*/ 11 w 262"/>
                <a:gd name="T51" fmla="*/ 9 h 93"/>
                <a:gd name="T52" fmla="*/ 16 w 262"/>
                <a:gd name="T53" fmla="*/ 6 h 93"/>
                <a:gd name="T54" fmla="*/ 18 w 262"/>
                <a:gd name="T55" fmla="*/ 3 h 93"/>
                <a:gd name="T56" fmla="*/ 21 w 262"/>
                <a:gd name="T57" fmla="*/ 2 h 93"/>
                <a:gd name="T58" fmla="*/ 25 w 262"/>
                <a:gd name="T59" fmla="*/ 0 h 93"/>
                <a:gd name="T60" fmla="*/ 29 w 262"/>
                <a:gd name="T61" fmla="*/ 0 h 93"/>
                <a:gd name="T62" fmla="*/ 33 w 262"/>
                <a:gd name="T63" fmla="*/ 0 h 93"/>
                <a:gd name="T64" fmla="*/ 40 w 262"/>
                <a:gd name="T65" fmla="*/ 2 h 93"/>
                <a:gd name="T66" fmla="*/ 53 w 262"/>
                <a:gd name="T67" fmla="*/ 3 h 93"/>
                <a:gd name="T68" fmla="*/ 69 w 262"/>
                <a:gd name="T69" fmla="*/ 7 h 93"/>
                <a:gd name="T70" fmla="*/ 89 w 262"/>
                <a:gd name="T71" fmla="*/ 13 h 93"/>
                <a:gd name="T72" fmla="*/ 112 w 262"/>
                <a:gd name="T73" fmla="*/ 16 h 93"/>
                <a:gd name="T74" fmla="*/ 136 w 262"/>
                <a:gd name="T75" fmla="*/ 22 h 93"/>
                <a:gd name="T76" fmla="*/ 159 w 262"/>
                <a:gd name="T77" fmla="*/ 26 h 93"/>
                <a:gd name="T78" fmla="*/ 185 w 262"/>
                <a:gd name="T79" fmla="*/ 32 h 93"/>
                <a:gd name="T80" fmla="*/ 210 w 262"/>
                <a:gd name="T81" fmla="*/ 36 h 93"/>
                <a:gd name="T82" fmla="*/ 234 w 262"/>
                <a:gd name="T83" fmla="*/ 40 h 93"/>
                <a:gd name="T84" fmla="*/ 254 w 262"/>
                <a:gd name="T85" fmla="*/ 46 h 93"/>
                <a:gd name="T86" fmla="*/ 274 w 262"/>
                <a:gd name="T87" fmla="*/ 49 h 93"/>
                <a:gd name="T88" fmla="*/ 289 w 262"/>
                <a:gd name="T89" fmla="*/ 52 h 93"/>
                <a:gd name="T90" fmla="*/ 300 w 262"/>
                <a:gd name="T91" fmla="*/ 55 h 93"/>
                <a:gd name="T92" fmla="*/ 306 w 262"/>
                <a:gd name="T93" fmla="*/ 56 h 93"/>
                <a:gd name="T94" fmla="*/ 310 w 262"/>
                <a:gd name="T95" fmla="*/ 56 h 93"/>
                <a:gd name="T96" fmla="*/ 314 w 262"/>
                <a:gd name="T97" fmla="*/ 56 h 93"/>
                <a:gd name="T98" fmla="*/ 318 w 262"/>
                <a:gd name="T99" fmla="*/ 58 h 93"/>
                <a:gd name="T100" fmla="*/ 321 w 262"/>
                <a:gd name="T101" fmla="*/ 62 h 93"/>
                <a:gd name="T102" fmla="*/ 324 w 262"/>
                <a:gd name="T103" fmla="*/ 63 h 93"/>
                <a:gd name="T104" fmla="*/ 325 w 262"/>
                <a:gd name="T105" fmla="*/ 66 h 93"/>
                <a:gd name="T106" fmla="*/ 325 w 262"/>
                <a:gd name="T107" fmla="*/ 70 h 93"/>
                <a:gd name="T108" fmla="*/ 328 w 262"/>
                <a:gd name="T109" fmla="*/ 73 h 93"/>
                <a:gd name="T110" fmla="*/ 328 w 262"/>
                <a:gd name="T111" fmla="*/ 78 h 93"/>
                <a:gd name="T112" fmla="*/ 328 w 262"/>
                <a:gd name="T113" fmla="*/ 81 h 93"/>
                <a:gd name="T114" fmla="*/ 328 w 262"/>
                <a:gd name="T115" fmla="*/ 84 h 9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62"/>
                <a:gd name="T175" fmla="*/ 0 h 93"/>
                <a:gd name="T176" fmla="*/ 262 w 262"/>
                <a:gd name="T177" fmla="*/ 93 h 93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62" h="93">
                  <a:moveTo>
                    <a:pt x="261" y="74"/>
                  </a:moveTo>
                  <a:lnTo>
                    <a:pt x="227" y="92"/>
                  </a:lnTo>
                  <a:lnTo>
                    <a:pt x="225" y="92"/>
                  </a:lnTo>
                  <a:lnTo>
                    <a:pt x="224" y="92"/>
                  </a:lnTo>
                  <a:lnTo>
                    <a:pt x="221" y="92"/>
                  </a:lnTo>
                  <a:lnTo>
                    <a:pt x="218" y="90"/>
                  </a:lnTo>
                  <a:lnTo>
                    <a:pt x="213" y="89"/>
                  </a:lnTo>
                  <a:lnTo>
                    <a:pt x="207" y="87"/>
                  </a:lnTo>
                  <a:lnTo>
                    <a:pt x="201" y="86"/>
                  </a:lnTo>
                  <a:lnTo>
                    <a:pt x="193" y="84"/>
                  </a:lnTo>
                  <a:lnTo>
                    <a:pt x="186" y="83"/>
                  </a:lnTo>
                  <a:lnTo>
                    <a:pt x="176" y="80"/>
                  </a:lnTo>
                  <a:lnTo>
                    <a:pt x="169" y="78"/>
                  </a:lnTo>
                  <a:lnTo>
                    <a:pt x="158" y="75"/>
                  </a:lnTo>
                  <a:lnTo>
                    <a:pt x="149" y="72"/>
                  </a:lnTo>
                  <a:lnTo>
                    <a:pt x="140" y="71"/>
                  </a:lnTo>
                  <a:lnTo>
                    <a:pt x="129" y="68"/>
                  </a:lnTo>
                  <a:lnTo>
                    <a:pt x="120" y="64"/>
                  </a:lnTo>
                  <a:lnTo>
                    <a:pt x="109" y="63"/>
                  </a:lnTo>
                  <a:lnTo>
                    <a:pt x="98" y="60"/>
                  </a:lnTo>
                  <a:lnTo>
                    <a:pt x="89" y="57"/>
                  </a:lnTo>
                  <a:lnTo>
                    <a:pt x="78" y="54"/>
                  </a:lnTo>
                  <a:lnTo>
                    <a:pt x="69" y="52"/>
                  </a:lnTo>
                  <a:lnTo>
                    <a:pt x="60" y="49"/>
                  </a:lnTo>
                  <a:lnTo>
                    <a:pt x="51" y="48"/>
                  </a:lnTo>
                  <a:lnTo>
                    <a:pt x="42" y="45"/>
                  </a:lnTo>
                  <a:lnTo>
                    <a:pt x="34" y="43"/>
                  </a:lnTo>
                  <a:lnTo>
                    <a:pt x="26" y="41"/>
                  </a:lnTo>
                  <a:lnTo>
                    <a:pt x="20" y="40"/>
                  </a:lnTo>
                  <a:lnTo>
                    <a:pt x="14" y="38"/>
                  </a:lnTo>
                  <a:lnTo>
                    <a:pt x="9" y="37"/>
                  </a:lnTo>
                  <a:lnTo>
                    <a:pt x="5" y="35"/>
                  </a:lnTo>
                  <a:lnTo>
                    <a:pt x="2" y="35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3" y="22"/>
                  </a:lnTo>
                  <a:lnTo>
                    <a:pt x="3" y="20"/>
                  </a:lnTo>
                  <a:lnTo>
                    <a:pt x="3" y="19"/>
                  </a:lnTo>
                  <a:lnTo>
                    <a:pt x="5" y="17"/>
                  </a:lnTo>
                  <a:lnTo>
                    <a:pt x="5" y="15"/>
                  </a:lnTo>
                  <a:lnTo>
                    <a:pt x="5" y="14"/>
                  </a:lnTo>
                  <a:lnTo>
                    <a:pt x="6" y="12"/>
                  </a:lnTo>
                  <a:lnTo>
                    <a:pt x="6" y="11"/>
                  </a:lnTo>
                  <a:lnTo>
                    <a:pt x="8" y="11"/>
                  </a:lnTo>
                  <a:lnTo>
                    <a:pt x="8" y="9"/>
                  </a:lnTo>
                  <a:lnTo>
                    <a:pt x="9" y="8"/>
                  </a:lnTo>
                  <a:lnTo>
                    <a:pt x="11" y="6"/>
                  </a:lnTo>
                  <a:lnTo>
                    <a:pt x="13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6" y="3"/>
                  </a:lnTo>
                  <a:lnTo>
                    <a:pt x="17" y="2"/>
                  </a:lnTo>
                  <a:lnTo>
                    <a:pt x="19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2" y="2"/>
                  </a:lnTo>
                  <a:lnTo>
                    <a:pt x="37" y="3"/>
                  </a:lnTo>
                  <a:lnTo>
                    <a:pt x="42" y="3"/>
                  </a:lnTo>
                  <a:lnTo>
                    <a:pt x="48" y="5"/>
                  </a:lnTo>
                  <a:lnTo>
                    <a:pt x="55" y="6"/>
                  </a:lnTo>
                  <a:lnTo>
                    <a:pt x="63" y="8"/>
                  </a:lnTo>
                  <a:lnTo>
                    <a:pt x="71" y="11"/>
                  </a:lnTo>
                  <a:lnTo>
                    <a:pt x="80" y="12"/>
                  </a:lnTo>
                  <a:lnTo>
                    <a:pt x="89" y="14"/>
                  </a:lnTo>
                  <a:lnTo>
                    <a:pt x="98" y="17"/>
                  </a:lnTo>
                  <a:lnTo>
                    <a:pt x="108" y="19"/>
                  </a:lnTo>
                  <a:lnTo>
                    <a:pt x="118" y="20"/>
                  </a:lnTo>
                  <a:lnTo>
                    <a:pt x="127" y="23"/>
                  </a:lnTo>
                  <a:lnTo>
                    <a:pt x="138" y="25"/>
                  </a:lnTo>
                  <a:lnTo>
                    <a:pt x="147" y="28"/>
                  </a:lnTo>
                  <a:lnTo>
                    <a:pt x="158" y="29"/>
                  </a:lnTo>
                  <a:lnTo>
                    <a:pt x="167" y="32"/>
                  </a:lnTo>
                  <a:lnTo>
                    <a:pt x="176" y="34"/>
                  </a:lnTo>
                  <a:lnTo>
                    <a:pt x="186" y="35"/>
                  </a:lnTo>
                  <a:lnTo>
                    <a:pt x="195" y="38"/>
                  </a:lnTo>
                  <a:lnTo>
                    <a:pt x="202" y="40"/>
                  </a:lnTo>
                  <a:lnTo>
                    <a:pt x="210" y="41"/>
                  </a:lnTo>
                  <a:lnTo>
                    <a:pt x="218" y="43"/>
                  </a:lnTo>
                  <a:lnTo>
                    <a:pt x="224" y="45"/>
                  </a:lnTo>
                  <a:lnTo>
                    <a:pt x="230" y="46"/>
                  </a:lnTo>
                  <a:lnTo>
                    <a:pt x="235" y="48"/>
                  </a:lnTo>
                  <a:lnTo>
                    <a:pt x="239" y="48"/>
                  </a:lnTo>
                  <a:lnTo>
                    <a:pt x="242" y="49"/>
                  </a:lnTo>
                  <a:lnTo>
                    <a:pt x="244" y="49"/>
                  </a:lnTo>
                  <a:lnTo>
                    <a:pt x="245" y="49"/>
                  </a:lnTo>
                  <a:lnTo>
                    <a:pt x="247" y="49"/>
                  </a:lnTo>
                  <a:lnTo>
                    <a:pt x="248" y="49"/>
                  </a:lnTo>
                  <a:lnTo>
                    <a:pt x="250" y="49"/>
                  </a:lnTo>
                  <a:lnTo>
                    <a:pt x="251" y="51"/>
                  </a:lnTo>
                  <a:lnTo>
                    <a:pt x="253" y="51"/>
                  </a:lnTo>
                  <a:lnTo>
                    <a:pt x="255" y="52"/>
                  </a:lnTo>
                  <a:lnTo>
                    <a:pt x="256" y="54"/>
                  </a:lnTo>
                  <a:lnTo>
                    <a:pt x="256" y="55"/>
                  </a:lnTo>
                  <a:lnTo>
                    <a:pt x="258" y="55"/>
                  </a:lnTo>
                  <a:lnTo>
                    <a:pt x="258" y="57"/>
                  </a:lnTo>
                  <a:lnTo>
                    <a:pt x="259" y="58"/>
                  </a:lnTo>
                  <a:lnTo>
                    <a:pt x="259" y="60"/>
                  </a:lnTo>
                  <a:lnTo>
                    <a:pt x="259" y="61"/>
                  </a:lnTo>
                  <a:lnTo>
                    <a:pt x="261" y="63"/>
                  </a:lnTo>
                  <a:lnTo>
                    <a:pt x="261" y="64"/>
                  </a:lnTo>
                  <a:lnTo>
                    <a:pt x="261" y="66"/>
                  </a:lnTo>
                  <a:lnTo>
                    <a:pt x="261" y="68"/>
                  </a:lnTo>
                  <a:lnTo>
                    <a:pt x="261" y="69"/>
                  </a:lnTo>
                  <a:lnTo>
                    <a:pt x="261" y="71"/>
                  </a:lnTo>
                  <a:lnTo>
                    <a:pt x="261" y="72"/>
                  </a:lnTo>
                  <a:lnTo>
                    <a:pt x="261" y="74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8" name="Freeform 245"/>
            <p:cNvSpPr>
              <a:spLocks/>
            </p:cNvSpPr>
            <p:nvPr/>
          </p:nvSpPr>
          <p:spPr bwMode="auto">
            <a:xfrm>
              <a:off x="3746" y="1313"/>
              <a:ext cx="28" cy="49"/>
            </a:xfrm>
            <a:custGeom>
              <a:avLst/>
              <a:gdLst>
                <a:gd name="T0" fmla="*/ 27 w 22"/>
                <a:gd name="T1" fmla="*/ 0 h 44"/>
                <a:gd name="T2" fmla="*/ 25 w 22"/>
                <a:gd name="T3" fmla="*/ 0 h 44"/>
                <a:gd name="T4" fmla="*/ 23 w 22"/>
                <a:gd name="T5" fmla="*/ 0 h 44"/>
                <a:gd name="T6" fmla="*/ 22 w 22"/>
                <a:gd name="T7" fmla="*/ 2 h 44"/>
                <a:gd name="T8" fmla="*/ 19 w 22"/>
                <a:gd name="T9" fmla="*/ 2 h 44"/>
                <a:gd name="T10" fmla="*/ 18 w 22"/>
                <a:gd name="T11" fmla="*/ 3 h 44"/>
                <a:gd name="T12" fmla="*/ 15 w 22"/>
                <a:gd name="T13" fmla="*/ 3 h 44"/>
                <a:gd name="T14" fmla="*/ 14 w 22"/>
                <a:gd name="T15" fmla="*/ 6 h 44"/>
                <a:gd name="T16" fmla="*/ 11 w 22"/>
                <a:gd name="T17" fmla="*/ 7 h 44"/>
                <a:gd name="T18" fmla="*/ 10 w 22"/>
                <a:gd name="T19" fmla="*/ 9 h 44"/>
                <a:gd name="T20" fmla="*/ 10 w 22"/>
                <a:gd name="T21" fmla="*/ 10 h 44"/>
                <a:gd name="T22" fmla="*/ 8 w 22"/>
                <a:gd name="T23" fmla="*/ 10 h 44"/>
                <a:gd name="T24" fmla="*/ 8 w 22"/>
                <a:gd name="T25" fmla="*/ 12 h 44"/>
                <a:gd name="T26" fmla="*/ 8 w 22"/>
                <a:gd name="T27" fmla="*/ 13 h 44"/>
                <a:gd name="T28" fmla="*/ 6 w 22"/>
                <a:gd name="T29" fmla="*/ 16 h 44"/>
                <a:gd name="T30" fmla="*/ 6 w 22"/>
                <a:gd name="T31" fmla="*/ 17 h 44"/>
                <a:gd name="T32" fmla="*/ 4 w 22"/>
                <a:gd name="T33" fmla="*/ 19 h 44"/>
                <a:gd name="T34" fmla="*/ 4 w 22"/>
                <a:gd name="T35" fmla="*/ 22 h 44"/>
                <a:gd name="T36" fmla="*/ 4 w 22"/>
                <a:gd name="T37" fmla="*/ 25 h 44"/>
                <a:gd name="T38" fmla="*/ 4 w 22"/>
                <a:gd name="T39" fmla="*/ 26 h 44"/>
                <a:gd name="T40" fmla="*/ 1 w 22"/>
                <a:gd name="T41" fmla="*/ 28 h 44"/>
                <a:gd name="T42" fmla="*/ 1 w 22"/>
                <a:gd name="T43" fmla="*/ 31 h 44"/>
                <a:gd name="T44" fmla="*/ 1 w 22"/>
                <a:gd name="T45" fmla="*/ 32 h 44"/>
                <a:gd name="T46" fmla="*/ 1 w 22"/>
                <a:gd name="T47" fmla="*/ 36 h 44"/>
                <a:gd name="T48" fmla="*/ 0 w 22"/>
                <a:gd name="T49" fmla="*/ 38 h 44"/>
                <a:gd name="T50" fmla="*/ 0 w 22"/>
                <a:gd name="T51" fmla="*/ 41 h 44"/>
                <a:gd name="T52" fmla="*/ 0 w 22"/>
                <a:gd name="T53" fmla="*/ 45 h 44"/>
                <a:gd name="T54" fmla="*/ 0 w 22"/>
                <a:gd name="T55" fmla="*/ 48 h 4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2"/>
                <a:gd name="T85" fmla="*/ 0 h 44"/>
                <a:gd name="T86" fmla="*/ 22 w 22"/>
                <a:gd name="T87" fmla="*/ 44 h 4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2" h="44">
                  <a:moveTo>
                    <a:pt x="21" y="0"/>
                  </a:moveTo>
                  <a:lnTo>
                    <a:pt x="20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5" y="2"/>
                  </a:lnTo>
                  <a:lnTo>
                    <a:pt x="14" y="3"/>
                  </a:lnTo>
                  <a:lnTo>
                    <a:pt x="12" y="3"/>
                  </a:lnTo>
                  <a:lnTo>
                    <a:pt x="11" y="5"/>
                  </a:lnTo>
                  <a:lnTo>
                    <a:pt x="9" y="6"/>
                  </a:lnTo>
                  <a:lnTo>
                    <a:pt x="8" y="8"/>
                  </a:lnTo>
                  <a:lnTo>
                    <a:pt x="8" y="9"/>
                  </a:lnTo>
                  <a:lnTo>
                    <a:pt x="6" y="9"/>
                  </a:lnTo>
                  <a:lnTo>
                    <a:pt x="6" y="11"/>
                  </a:lnTo>
                  <a:lnTo>
                    <a:pt x="6" y="12"/>
                  </a:lnTo>
                  <a:lnTo>
                    <a:pt x="5" y="14"/>
                  </a:lnTo>
                  <a:lnTo>
                    <a:pt x="5" y="15"/>
                  </a:lnTo>
                  <a:lnTo>
                    <a:pt x="3" y="17"/>
                  </a:lnTo>
                  <a:lnTo>
                    <a:pt x="3" y="20"/>
                  </a:lnTo>
                  <a:lnTo>
                    <a:pt x="3" y="22"/>
                  </a:lnTo>
                  <a:lnTo>
                    <a:pt x="3" y="23"/>
                  </a:lnTo>
                  <a:lnTo>
                    <a:pt x="1" y="25"/>
                  </a:lnTo>
                  <a:lnTo>
                    <a:pt x="1" y="28"/>
                  </a:lnTo>
                  <a:lnTo>
                    <a:pt x="1" y="29"/>
                  </a:lnTo>
                  <a:lnTo>
                    <a:pt x="1" y="32"/>
                  </a:lnTo>
                  <a:lnTo>
                    <a:pt x="0" y="34"/>
                  </a:lnTo>
                  <a:lnTo>
                    <a:pt x="0" y="37"/>
                  </a:lnTo>
                  <a:lnTo>
                    <a:pt x="0" y="40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9" name="Freeform 246"/>
            <p:cNvSpPr>
              <a:spLocks/>
            </p:cNvSpPr>
            <p:nvPr/>
          </p:nvSpPr>
          <p:spPr bwMode="auto">
            <a:xfrm>
              <a:off x="3297" y="1171"/>
              <a:ext cx="98" cy="54"/>
            </a:xfrm>
            <a:custGeom>
              <a:avLst/>
              <a:gdLst>
                <a:gd name="T0" fmla="*/ 97 w 77"/>
                <a:gd name="T1" fmla="*/ 30 h 47"/>
                <a:gd name="T2" fmla="*/ 93 w 77"/>
                <a:gd name="T3" fmla="*/ 32 h 47"/>
                <a:gd name="T4" fmla="*/ 89 w 77"/>
                <a:gd name="T5" fmla="*/ 33 h 47"/>
                <a:gd name="T6" fmla="*/ 79 w 77"/>
                <a:gd name="T7" fmla="*/ 43 h 47"/>
                <a:gd name="T8" fmla="*/ 70 w 77"/>
                <a:gd name="T9" fmla="*/ 53 h 47"/>
                <a:gd name="T10" fmla="*/ 0 w 77"/>
                <a:gd name="T11" fmla="*/ 44 h 47"/>
                <a:gd name="T12" fmla="*/ 0 w 77"/>
                <a:gd name="T13" fmla="*/ 43 h 47"/>
                <a:gd name="T14" fmla="*/ 0 w 77"/>
                <a:gd name="T15" fmla="*/ 36 h 47"/>
                <a:gd name="T16" fmla="*/ 0 w 77"/>
                <a:gd name="T17" fmla="*/ 25 h 47"/>
                <a:gd name="T18" fmla="*/ 5 w 77"/>
                <a:gd name="T19" fmla="*/ 14 h 47"/>
                <a:gd name="T20" fmla="*/ 11 w 77"/>
                <a:gd name="T21" fmla="*/ 7 h 47"/>
                <a:gd name="T22" fmla="*/ 17 w 77"/>
                <a:gd name="T23" fmla="*/ 2 h 47"/>
                <a:gd name="T24" fmla="*/ 23 w 77"/>
                <a:gd name="T25" fmla="*/ 0 h 47"/>
                <a:gd name="T26" fmla="*/ 31 w 77"/>
                <a:gd name="T27" fmla="*/ 0 h 47"/>
                <a:gd name="T28" fmla="*/ 85 w 77"/>
                <a:gd name="T29" fmla="*/ 3 h 47"/>
                <a:gd name="T30" fmla="*/ 88 w 77"/>
                <a:gd name="T31" fmla="*/ 7 h 47"/>
                <a:gd name="T32" fmla="*/ 92 w 77"/>
                <a:gd name="T33" fmla="*/ 10 h 47"/>
                <a:gd name="T34" fmla="*/ 97 w 77"/>
                <a:gd name="T35" fmla="*/ 20 h 47"/>
                <a:gd name="T36" fmla="*/ 97 w 77"/>
                <a:gd name="T37" fmla="*/ 30 h 4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7"/>
                <a:gd name="T58" fmla="*/ 0 h 47"/>
                <a:gd name="T59" fmla="*/ 77 w 77"/>
                <a:gd name="T60" fmla="*/ 47 h 4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7" h="47">
                  <a:moveTo>
                    <a:pt x="76" y="26"/>
                  </a:moveTo>
                  <a:lnTo>
                    <a:pt x="73" y="28"/>
                  </a:lnTo>
                  <a:lnTo>
                    <a:pt x="70" y="29"/>
                  </a:lnTo>
                  <a:lnTo>
                    <a:pt x="62" y="37"/>
                  </a:lnTo>
                  <a:lnTo>
                    <a:pt x="55" y="46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22"/>
                  </a:lnTo>
                  <a:lnTo>
                    <a:pt x="4" y="12"/>
                  </a:lnTo>
                  <a:lnTo>
                    <a:pt x="9" y="6"/>
                  </a:lnTo>
                  <a:lnTo>
                    <a:pt x="13" y="2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67" y="3"/>
                  </a:lnTo>
                  <a:lnTo>
                    <a:pt x="69" y="6"/>
                  </a:lnTo>
                  <a:lnTo>
                    <a:pt x="72" y="9"/>
                  </a:lnTo>
                  <a:lnTo>
                    <a:pt x="76" y="17"/>
                  </a:lnTo>
                  <a:lnTo>
                    <a:pt x="76" y="2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30" name="Freeform 247"/>
            <p:cNvSpPr>
              <a:spLocks/>
            </p:cNvSpPr>
            <p:nvPr/>
          </p:nvSpPr>
          <p:spPr bwMode="auto">
            <a:xfrm>
              <a:off x="3297" y="1171"/>
              <a:ext cx="98" cy="54"/>
            </a:xfrm>
            <a:custGeom>
              <a:avLst/>
              <a:gdLst>
                <a:gd name="T0" fmla="*/ 97 w 77"/>
                <a:gd name="T1" fmla="*/ 30 h 47"/>
                <a:gd name="T2" fmla="*/ 93 w 77"/>
                <a:gd name="T3" fmla="*/ 32 h 47"/>
                <a:gd name="T4" fmla="*/ 89 w 77"/>
                <a:gd name="T5" fmla="*/ 33 h 47"/>
                <a:gd name="T6" fmla="*/ 79 w 77"/>
                <a:gd name="T7" fmla="*/ 43 h 47"/>
                <a:gd name="T8" fmla="*/ 70 w 77"/>
                <a:gd name="T9" fmla="*/ 53 h 47"/>
                <a:gd name="T10" fmla="*/ 0 w 77"/>
                <a:gd name="T11" fmla="*/ 44 h 47"/>
                <a:gd name="T12" fmla="*/ 0 w 77"/>
                <a:gd name="T13" fmla="*/ 43 h 47"/>
                <a:gd name="T14" fmla="*/ 0 w 77"/>
                <a:gd name="T15" fmla="*/ 36 h 47"/>
                <a:gd name="T16" fmla="*/ 0 w 77"/>
                <a:gd name="T17" fmla="*/ 25 h 47"/>
                <a:gd name="T18" fmla="*/ 5 w 77"/>
                <a:gd name="T19" fmla="*/ 14 h 47"/>
                <a:gd name="T20" fmla="*/ 11 w 77"/>
                <a:gd name="T21" fmla="*/ 7 h 47"/>
                <a:gd name="T22" fmla="*/ 17 w 77"/>
                <a:gd name="T23" fmla="*/ 2 h 47"/>
                <a:gd name="T24" fmla="*/ 23 w 77"/>
                <a:gd name="T25" fmla="*/ 0 h 47"/>
                <a:gd name="T26" fmla="*/ 31 w 77"/>
                <a:gd name="T27" fmla="*/ 0 h 47"/>
                <a:gd name="T28" fmla="*/ 85 w 77"/>
                <a:gd name="T29" fmla="*/ 3 h 47"/>
                <a:gd name="T30" fmla="*/ 88 w 77"/>
                <a:gd name="T31" fmla="*/ 7 h 47"/>
                <a:gd name="T32" fmla="*/ 92 w 77"/>
                <a:gd name="T33" fmla="*/ 10 h 47"/>
                <a:gd name="T34" fmla="*/ 97 w 77"/>
                <a:gd name="T35" fmla="*/ 20 h 47"/>
                <a:gd name="T36" fmla="*/ 97 w 77"/>
                <a:gd name="T37" fmla="*/ 30 h 4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7"/>
                <a:gd name="T58" fmla="*/ 0 h 47"/>
                <a:gd name="T59" fmla="*/ 77 w 77"/>
                <a:gd name="T60" fmla="*/ 47 h 4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7" h="47">
                  <a:moveTo>
                    <a:pt x="76" y="26"/>
                  </a:moveTo>
                  <a:lnTo>
                    <a:pt x="73" y="28"/>
                  </a:lnTo>
                  <a:lnTo>
                    <a:pt x="70" y="29"/>
                  </a:lnTo>
                  <a:lnTo>
                    <a:pt x="62" y="37"/>
                  </a:lnTo>
                  <a:lnTo>
                    <a:pt x="55" y="46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22"/>
                  </a:lnTo>
                  <a:lnTo>
                    <a:pt x="4" y="12"/>
                  </a:lnTo>
                  <a:lnTo>
                    <a:pt x="9" y="6"/>
                  </a:lnTo>
                  <a:lnTo>
                    <a:pt x="13" y="2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67" y="3"/>
                  </a:lnTo>
                  <a:lnTo>
                    <a:pt x="69" y="6"/>
                  </a:lnTo>
                  <a:lnTo>
                    <a:pt x="72" y="9"/>
                  </a:lnTo>
                  <a:lnTo>
                    <a:pt x="76" y="17"/>
                  </a:lnTo>
                  <a:lnTo>
                    <a:pt x="76" y="2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31" name="Freeform 248"/>
            <p:cNvSpPr>
              <a:spLocks/>
            </p:cNvSpPr>
            <p:nvPr/>
          </p:nvSpPr>
          <p:spPr bwMode="auto">
            <a:xfrm>
              <a:off x="3364" y="1175"/>
              <a:ext cx="23" cy="50"/>
            </a:xfrm>
            <a:custGeom>
              <a:avLst/>
              <a:gdLst>
                <a:gd name="T0" fmla="*/ 22 w 17"/>
                <a:gd name="T1" fmla="*/ 0 h 44"/>
                <a:gd name="T2" fmla="*/ 19 w 17"/>
                <a:gd name="T3" fmla="*/ 0 h 44"/>
                <a:gd name="T4" fmla="*/ 16 w 17"/>
                <a:gd name="T5" fmla="*/ 2 h 44"/>
                <a:gd name="T6" fmla="*/ 14 w 17"/>
                <a:gd name="T7" fmla="*/ 2 h 44"/>
                <a:gd name="T8" fmla="*/ 12 w 17"/>
                <a:gd name="T9" fmla="*/ 2 h 44"/>
                <a:gd name="T10" fmla="*/ 8 w 17"/>
                <a:gd name="T11" fmla="*/ 3 h 44"/>
                <a:gd name="T12" fmla="*/ 8 w 17"/>
                <a:gd name="T13" fmla="*/ 6 h 44"/>
                <a:gd name="T14" fmla="*/ 7 w 17"/>
                <a:gd name="T15" fmla="*/ 7 h 44"/>
                <a:gd name="T16" fmla="*/ 4 w 17"/>
                <a:gd name="T17" fmla="*/ 9 h 44"/>
                <a:gd name="T18" fmla="*/ 4 w 17"/>
                <a:gd name="T19" fmla="*/ 10 h 44"/>
                <a:gd name="T20" fmla="*/ 4 w 17"/>
                <a:gd name="T21" fmla="*/ 12 h 44"/>
                <a:gd name="T22" fmla="*/ 3 w 17"/>
                <a:gd name="T23" fmla="*/ 14 h 44"/>
                <a:gd name="T24" fmla="*/ 3 w 17"/>
                <a:gd name="T25" fmla="*/ 16 h 44"/>
                <a:gd name="T26" fmla="*/ 3 w 17"/>
                <a:gd name="T27" fmla="*/ 18 h 44"/>
                <a:gd name="T28" fmla="*/ 3 w 17"/>
                <a:gd name="T29" fmla="*/ 22 h 44"/>
                <a:gd name="T30" fmla="*/ 0 w 17"/>
                <a:gd name="T31" fmla="*/ 23 h 44"/>
                <a:gd name="T32" fmla="*/ 0 w 17"/>
                <a:gd name="T33" fmla="*/ 25 h 44"/>
                <a:gd name="T34" fmla="*/ 0 w 17"/>
                <a:gd name="T35" fmla="*/ 26 h 44"/>
                <a:gd name="T36" fmla="*/ 0 w 17"/>
                <a:gd name="T37" fmla="*/ 30 h 44"/>
                <a:gd name="T38" fmla="*/ 0 w 17"/>
                <a:gd name="T39" fmla="*/ 32 h 44"/>
                <a:gd name="T40" fmla="*/ 0 w 17"/>
                <a:gd name="T41" fmla="*/ 33 h 44"/>
                <a:gd name="T42" fmla="*/ 0 w 17"/>
                <a:gd name="T43" fmla="*/ 35 h 44"/>
                <a:gd name="T44" fmla="*/ 0 w 17"/>
                <a:gd name="T45" fmla="*/ 39 h 44"/>
                <a:gd name="T46" fmla="*/ 0 w 17"/>
                <a:gd name="T47" fmla="*/ 40 h 44"/>
                <a:gd name="T48" fmla="*/ 0 w 17"/>
                <a:gd name="T49" fmla="*/ 42 h 44"/>
                <a:gd name="T50" fmla="*/ 0 w 17"/>
                <a:gd name="T51" fmla="*/ 43 h 44"/>
                <a:gd name="T52" fmla="*/ 0 w 17"/>
                <a:gd name="T53" fmla="*/ 45 h 44"/>
                <a:gd name="T54" fmla="*/ 0 w 17"/>
                <a:gd name="T55" fmla="*/ 48 h 44"/>
                <a:gd name="T56" fmla="*/ 3 w 17"/>
                <a:gd name="T57" fmla="*/ 49 h 4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7"/>
                <a:gd name="T88" fmla="*/ 0 h 44"/>
                <a:gd name="T89" fmla="*/ 17 w 17"/>
                <a:gd name="T90" fmla="*/ 44 h 4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7" h="44">
                  <a:moveTo>
                    <a:pt x="16" y="0"/>
                  </a:moveTo>
                  <a:lnTo>
                    <a:pt x="14" y="0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9" y="2"/>
                  </a:lnTo>
                  <a:lnTo>
                    <a:pt x="6" y="3"/>
                  </a:lnTo>
                  <a:lnTo>
                    <a:pt x="6" y="5"/>
                  </a:lnTo>
                  <a:lnTo>
                    <a:pt x="5" y="6"/>
                  </a:lnTo>
                  <a:lnTo>
                    <a:pt x="3" y="8"/>
                  </a:lnTo>
                  <a:lnTo>
                    <a:pt x="3" y="9"/>
                  </a:lnTo>
                  <a:lnTo>
                    <a:pt x="3" y="11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2" y="19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0" y="23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0" y="35"/>
                  </a:lnTo>
                  <a:lnTo>
                    <a:pt x="0" y="37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2" y="43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32" name="Freeform 249"/>
            <p:cNvSpPr>
              <a:spLocks/>
            </p:cNvSpPr>
            <p:nvPr/>
          </p:nvSpPr>
          <p:spPr bwMode="auto">
            <a:xfrm>
              <a:off x="3378" y="1194"/>
              <a:ext cx="224" cy="62"/>
            </a:xfrm>
            <a:custGeom>
              <a:avLst/>
              <a:gdLst>
                <a:gd name="T0" fmla="*/ 0 w 177"/>
                <a:gd name="T1" fmla="*/ 2 h 55"/>
                <a:gd name="T2" fmla="*/ 0 w 177"/>
                <a:gd name="T3" fmla="*/ 6 h 55"/>
                <a:gd name="T4" fmla="*/ 0 w 177"/>
                <a:gd name="T5" fmla="*/ 9 h 55"/>
                <a:gd name="T6" fmla="*/ 0 w 177"/>
                <a:gd name="T7" fmla="*/ 12 h 55"/>
                <a:gd name="T8" fmla="*/ 0 w 177"/>
                <a:gd name="T9" fmla="*/ 16 h 55"/>
                <a:gd name="T10" fmla="*/ 0 w 177"/>
                <a:gd name="T11" fmla="*/ 19 h 55"/>
                <a:gd name="T12" fmla="*/ 15 w 177"/>
                <a:gd name="T13" fmla="*/ 23 h 55"/>
                <a:gd name="T14" fmla="*/ 30 w 177"/>
                <a:gd name="T15" fmla="*/ 24 h 55"/>
                <a:gd name="T16" fmla="*/ 44 w 177"/>
                <a:gd name="T17" fmla="*/ 26 h 55"/>
                <a:gd name="T18" fmla="*/ 56 w 177"/>
                <a:gd name="T19" fmla="*/ 29 h 55"/>
                <a:gd name="T20" fmla="*/ 68 w 177"/>
                <a:gd name="T21" fmla="*/ 32 h 55"/>
                <a:gd name="T22" fmla="*/ 80 w 177"/>
                <a:gd name="T23" fmla="*/ 33 h 55"/>
                <a:gd name="T24" fmla="*/ 91 w 177"/>
                <a:gd name="T25" fmla="*/ 35 h 55"/>
                <a:gd name="T26" fmla="*/ 103 w 177"/>
                <a:gd name="T27" fmla="*/ 36 h 55"/>
                <a:gd name="T28" fmla="*/ 114 w 177"/>
                <a:gd name="T29" fmla="*/ 39 h 55"/>
                <a:gd name="T30" fmla="*/ 127 w 177"/>
                <a:gd name="T31" fmla="*/ 42 h 55"/>
                <a:gd name="T32" fmla="*/ 138 w 177"/>
                <a:gd name="T33" fmla="*/ 43 h 55"/>
                <a:gd name="T34" fmla="*/ 151 w 177"/>
                <a:gd name="T35" fmla="*/ 46 h 55"/>
                <a:gd name="T36" fmla="*/ 165 w 177"/>
                <a:gd name="T37" fmla="*/ 48 h 55"/>
                <a:gd name="T38" fmla="*/ 180 w 177"/>
                <a:gd name="T39" fmla="*/ 52 h 55"/>
                <a:gd name="T40" fmla="*/ 196 w 177"/>
                <a:gd name="T41" fmla="*/ 55 h 55"/>
                <a:gd name="T42" fmla="*/ 213 w 177"/>
                <a:gd name="T43" fmla="*/ 61 h 55"/>
                <a:gd name="T44" fmla="*/ 213 w 177"/>
                <a:gd name="T45" fmla="*/ 57 h 55"/>
                <a:gd name="T46" fmla="*/ 215 w 177"/>
                <a:gd name="T47" fmla="*/ 55 h 55"/>
                <a:gd name="T48" fmla="*/ 215 w 177"/>
                <a:gd name="T49" fmla="*/ 52 h 55"/>
                <a:gd name="T50" fmla="*/ 218 w 177"/>
                <a:gd name="T51" fmla="*/ 50 h 55"/>
                <a:gd name="T52" fmla="*/ 218 w 177"/>
                <a:gd name="T53" fmla="*/ 46 h 55"/>
                <a:gd name="T54" fmla="*/ 219 w 177"/>
                <a:gd name="T55" fmla="*/ 45 h 55"/>
                <a:gd name="T56" fmla="*/ 221 w 177"/>
                <a:gd name="T57" fmla="*/ 43 h 55"/>
                <a:gd name="T58" fmla="*/ 221 w 177"/>
                <a:gd name="T59" fmla="*/ 39 h 55"/>
                <a:gd name="T60" fmla="*/ 211 w 177"/>
                <a:gd name="T61" fmla="*/ 38 h 55"/>
                <a:gd name="T62" fmla="*/ 194 w 177"/>
                <a:gd name="T63" fmla="*/ 35 h 55"/>
                <a:gd name="T64" fmla="*/ 176 w 177"/>
                <a:gd name="T65" fmla="*/ 32 h 55"/>
                <a:gd name="T66" fmla="*/ 161 w 177"/>
                <a:gd name="T67" fmla="*/ 29 h 55"/>
                <a:gd name="T68" fmla="*/ 147 w 177"/>
                <a:gd name="T69" fmla="*/ 28 h 55"/>
                <a:gd name="T70" fmla="*/ 135 w 177"/>
                <a:gd name="T71" fmla="*/ 24 h 55"/>
                <a:gd name="T72" fmla="*/ 124 w 177"/>
                <a:gd name="T73" fmla="*/ 23 h 55"/>
                <a:gd name="T74" fmla="*/ 114 w 177"/>
                <a:gd name="T75" fmla="*/ 20 h 55"/>
                <a:gd name="T76" fmla="*/ 103 w 177"/>
                <a:gd name="T77" fmla="*/ 19 h 55"/>
                <a:gd name="T78" fmla="*/ 92 w 177"/>
                <a:gd name="T79" fmla="*/ 17 h 55"/>
                <a:gd name="T80" fmla="*/ 81 w 177"/>
                <a:gd name="T81" fmla="*/ 16 h 55"/>
                <a:gd name="T82" fmla="*/ 70 w 177"/>
                <a:gd name="T83" fmla="*/ 12 h 55"/>
                <a:gd name="T84" fmla="*/ 56 w 177"/>
                <a:gd name="T85" fmla="*/ 10 h 55"/>
                <a:gd name="T86" fmla="*/ 43 w 177"/>
                <a:gd name="T87" fmla="*/ 9 h 55"/>
                <a:gd name="T88" fmla="*/ 27 w 177"/>
                <a:gd name="T89" fmla="*/ 6 h 55"/>
                <a:gd name="T90" fmla="*/ 10 w 177"/>
                <a:gd name="T91" fmla="*/ 2 h 5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77"/>
                <a:gd name="T139" fmla="*/ 0 h 55"/>
                <a:gd name="T140" fmla="*/ 177 w 177"/>
                <a:gd name="T141" fmla="*/ 55 h 5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77" h="55">
                  <a:moveTo>
                    <a:pt x="0" y="0"/>
                  </a:move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8" y="18"/>
                  </a:lnTo>
                  <a:lnTo>
                    <a:pt x="12" y="20"/>
                  </a:lnTo>
                  <a:lnTo>
                    <a:pt x="18" y="20"/>
                  </a:lnTo>
                  <a:lnTo>
                    <a:pt x="24" y="21"/>
                  </a:lnTo>
                  <a:lnTo>
                    <a:pt x="29" y="23"/>
                  </a:lnTo>
                  <a:lnTo>
                    <a:pt x="35" y="23"/>
                  </a:lnTo>
                  <a:lnTo>
                    <a:pt x="40" y="25"/>
                  </a:lnTo>
                  <a:lnTo>
                    <a:pt x="44" y="26"/>
                  </a:lnTo>
                  <a:lnTo>
                    <a:pt x="49" y="26"/>
                  </a:lnTo>
                  <a:lnTo>
                    <a:pt x="54" y="28"/>
                  </a:lnTo>
                  <a:lnTo>
                    <a:pt x="58" y="28"/>
                  </a:lnTo>
                  <a:lnTo>
                    <a:pt x="63" y="29"/>
                  </a:lnTo>
                  <a:lnTo>
                    <a:pt x="67" y="31"/>
                  </a:lnTo>
                  <a:lnTo>
                    <a:pt x="72" y="31"/>
                  </a:lnTo>
                  <a:lnTo>
                    <a:pt x="77" y="32"/>
                  </a:lnTo>
                  <a:lnTo>
                    <a:pt x="81" y="32"/>
                  </a:lnTo>
                  <a:lnTo>
                    <a:pt x="86" y="34"/>
                  </a:lnTo>
                  <a:lnTo>
                    <a:pt x="90" y="35"/>
                  </a:lnTo>
                  <a:lnTo>
                    <a:pt x="95" y="35"/>
                  </a:lnTo>
                  <a:lnTo>
                    <a:pt x="100" y="37"/>
                  </a:lnTo>
                  <a:lnTo>
                    <a:pt x="104" y="37"/>
                  </a:lnTo>
                  <a:lnTo>
                    <a:pt x="109" y="38"/>
                  </a:lnTo>
                  <a:lnTo>
                    <a:pt x="115" y="40"/>
                  </a:lnTo>
                  <a:lnTo>
                    <a:pt x="119" y="41"/>
                  </a:lnTo>
                  <a:lnTo>
                    <a:pt x="124" y="41"/>
                  </a:lnTo>
                  <a:lnTo>
                    <a:pt x="130" y="43"/>
                  </a:lnTo>
                  <a:lnTo>
                    <a:pt x="136" y="44"/>
                  </a:lnTo>
                  <a:lnTo>
                    <a:pt x="142" y="46"/>
                  </a:lnTo>
                  <a:lnTo>
                    <a:pt x="149" y="48"/>
                  </a:lnTo>
                  <a:lnTo>
                    <a:pt x="155" y="49"/>
                  </a:lnTo>
                  <a:lnTo>
                    <a:pt x="161" y="51"/>
                  </a:lnTo>
                  <a:lnTo>
                    <a:pt x="168" y="54"/>
                  </a:lnTo>
                  <a:lnTo>
                    <a:pt x="168" y="52"/>
                  </a:lnTo>
                  <a:lnTo>
                    <a:pt x="168" y="51"/>
                  </a:lnTo>
                  <a:lnTo>
                    <a:pt x="170" y="51"/>
                  </a:lnTo>
                  <a:lnTo>
                    <a:pt x="170" y="49"/>
                  </a:lnTo>
                  <a:lnTo>
                    <a:pt x="170" y="48"/>
                  </a:lnTo>
                  <a:lnTo>
                    <a:pt x="170" y="46"/>
                  </a:lnTo>
                  <a:lnTo>
                    <a:pt x="172" y="46"/>
                  </a:lnTo>
                  <a:lnTo>
                    <a:pt x="172" y="44"/>
                  </a:lnTo>
                  <a:lnTo>
                    <a:pt x="172" y="43"/>
                  </a:lnTo>
                  <a:lnTo>
                    <a:pt x="172" y="41"/>
                  </a:lnTo>
                  <a:lnTo>
                    <a:pt x="173" y="41"/>
                  </a:lnTo>
                  <a:lnTo>
                    <a:pt x="173" y="40"/>
                  </a:lnTo>
                  <a:lnTo>
                    <a:pt x="173" y="38"/>
                  </a:lnTo>
                  <a:lnTo>
                    <a:pt x="175" y="38"/>
                  </a:lnTo>
                  <a:lnTo>
                    <a:pt x="175" y="37"/>
                  </a:lnTo>
                  <a:lnTo>
                    <a:pt x="175" y="35"/>
                  </a:lnTo>
                  <a:lnTo>
                    <a:pt x="176" y="35"/>
                  </a:lnTo>
                  <a:lnTo>
                    <a:pt x="167" y="34"/>
                  </a:lnTo>
                  <a:lnTo>
                    <a:pt x="159" y="32"/>
                  </a:lnTo>
                  <a:lnTo>
                    <a:pt x="153" y="31"/>
                  </a:lnTo>
                  <a:lnTo>
                    <a:pt x="145" y="29"/>
                  </a:lnTo>
                  <a:lnTo>
                    <a:pt x="139" y="28"/>
                  </a:lnTo>
                  <a:lnTo>
                    <a:pt x="133" y="28"/>
                  </a:lnTo>
                  <a:lnTo>
                    <a:pt x="127" y="26"/>
                  </a:lnTo>
                  <a:lnTo>
                    <a:pt x="123" y="25"/>
                  </a:lnTo>
                  <a:lnTo>
                    <a:pt x="116" y="25"/>
                  </a:lnTo>
                  <a:lnTo>
                    <a:pt x="112" y="23"/>
                  </a:lnTo>
                  <a:lnTo>
                    <a:pt x="107" y="21"/>
                  </a:lnTo>
                  <a:lnTo>
                    <a:pt x="103" y="21"/>
                  </a:lnTo>
                  <a:lnTo>
                    <a:pt x="98" y="20"/>
                  </a:lnTo>
                  <a:lnTo>
                    <a:pt x="93" y="20"/>
                  </a:lnTo>
                  <a:lnTo>
                    <a:pt x="90" y="18"/>
                  </a:lnTo>
                  <a:lnTo>
                    <a:pt x="86" y="17"/>
                  </a:lnTo>
                  <a:lnTo>
                    <a:pt x="81" y="17"/>
                  </a:lnTo>
                  <a:lnTo>
                    <a:pt x="77" y="15"/>
                  </a:lnTo>
                  <a:lnTo>
                    <a:pt x="73" y="15"/>
                  </a:lnTo>
                  <a:lnTo>
                    <a:pt x="69" y="14"/>
                  </a:lnTo>
                  <a:lnTo>
                    <a:pt x="64" y="14"/>
                  </a:lnTo>
                  <a:lnTo>
                    <a:pt x="60" y="12"/>
                  </a:lnTo>
                  <a:lnTo>
                    <a:pt x="55" y="11"/>
                  </a:lnTo>
                  <a:lnTo>
                    <a:pt x="51" y="11"/>
                  </a:lnTo>
                  <a:lnTo>
                    <a:pt x="44" y="9"/>
                  </a:lnTo>
                  <a:lnTo>
                    <a:pt x="40" y="8"/>
                  </a:lnTo>
                  <a:lnTo>
                    <a:pt x="34" y="8"/>
                  </a:lnTo>
                  <a:lnTo>
                    <a:pt x="28" y="6"/>
                  </a:lnTo>
                  <a:lnTo>
                    <a:pt x="21" y="5"/>
                  </a:lnTo>
                  <a:lnTo>
                    <a:pt x="15" y="3"/>
                  </a:lnTo>
                  <a:lnTo>
                    <a:pt x="8" y="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33" name="Freeform 250"/>
            <p:cNvSpPr>
              <a:spLocks/>
            </p:cNvSpPr>
            <p:nvPr/>
          </p:nvSpPr>
          <p:spPr bwMode="auto">
            <a:xfrm>
              <a:off x="3378" y="1194"/>
              <a:ext cx="224" cy="62"/>
            </a:xfrm>
            <a:custGeom>
              <a:avLst/>
              <a:gdLst>
                <a:gd name="T0" fmla="*/ 0 w 177"/>
                <a:gd name="T1" fmla="*/ 2 h 55"/>
                <a:gd name="T2" fmla="*/ 0 w 177"/>
                <a:gd name="T3" fmla="*/ 6 h 55"/>
                <a:gd name="T4" fmla="*/ 0 w 177"/>
                <a:gd name="T5" fmla="*/ 9 h 55"/>
                <a:gd name="T6" fmla="*/ 0 w 177"/>
                <a:gd name="T7" fmla="*/ 12 h 55"/>
                <a:gd name="T8" fmla="*/ 0 w 177"/>
                <a:gd name="T9" fmla="*/ 16 h 55"/>
                <a:gd name="T10" fmla="*/ 0 w 177"/>
                <a:gd name="T11" fmla="*/ 19 h 55"/>
                <a:gd name="T12" fmla="*/ 15 w 177"/>
                <a:gd name="T13" fmla="*/ 23 h 55"/>
                <a:gd name="T14" fmla="*/ 30 w 177"/>
                <a:gd name="T15" fmla="*/ 24 h 55"/>
                <a:gd name="T16" fmla="*/ 44 w 177"/>
                <a:gd name="T17" fmla="*/ 26 h 55"/>
                <a:gd name="T18" fmla="*/ 56 w 177"/>
                <a:gd name="T19" fmla="*/ 29 h 55"/>
                <a:gd name="T20" fmla="*/ 68 w 177"/>
                <a:gd name="T21" fmla="*/ 32 h 55"/>
                <a:gd name="T22" fmla="*/ 80 w 177"/>
                <a:gd name="T23" fmla="*/ 33 h 55"/>
                <a:gd name="T24" fmla="*/ 91 w 177"/>
                <a:gd name="T25" fmla="*/ 35 h 55"/>
                <a:gd name="T26" fmla="*/ 103 w 177"/>
                <a:gd name="T27" fmla="*/ 36 h 55"/>
                <a:gd name="T28" fmla="*/ 114 w 177"/>
                <a:gd name="T29" fmla="*/ 39 h 55"/>
                <a:gd name="T30" fmla="*/ 127 w 177"/>
                <a:gd name="T31" fmla="*/ 42 h 55"/>
                <a:gd name="T32" fmla="*/ 138 w 177"/>
                <a:gd name="T33" fmla="*/ 43 h 55"/>
                <a:gd name="T34" fmla="*/ 151 w 177"/>
                <a:gd name="T35" fmla="*/ 46 h 55"/>
                <a:gd name="T36" fmla="*/ 165 w 177"/>
                <a:gd name="T37" fmla="*/ 48 h 55"/>
                <a:gd name="T38" fmla="*/ 180 w 177"/>
                <a:gd name="T39" fmla="*/ 52 h 55"/>
                <a:gd name="T40" fmla="*/ 196 w 177"/>
                <a:gd name="T41" fmla="*/ 55 h 55"/>
                <a:gd name="T42" fmla="*/ 213 w 177"/>
                <a:gd name="T43" fmla="*/ 61 h 55"/>
                <a:gd name="T44" fmla="*/ 213 w 177"/>
                <a:gd name="T45" fmla="*/ 57 h 55"/>
                <a:gd name="T46" fmla="*/ 215 w 177"/>
                <a:gd name="T47" fmla="*/ 55 h 55"/>
                <a:gd name="T48" fmla="*/ 215 w 177"/>
                <a:gd name="T49" fmla="*/ 52 h 55"/>
                <a:gd name="T50" fmla="*/ 218 w 177"/>
                <a:gd name="T51" fmla="*/ 50 h 55"/>
                <a:gd name="T52" fmla="*/ 218 w 177"/>
                <a:gd name="T53" fmla="*/ 46 h 55"/>
                <a:gd name="T54" fmla="*/ 219 w 177"/>
                <a:gd name="T55" fmla="*/ 45 h 55"/>
                <a:gd name="T56" fmla="*/ 221 w 177"/>
                <a:gd name="T57" fmla="*/ 43 h 55"/>
                <a:gd name="T58" fmla="*/ 221 w 177"/>
                <a:gd name="T59" fmla="*/ 39 h 55"/>
                <a:gd name="T60" fmla="*/ 211 w 177"/>
                <a:gd name="T61" fmla="*/ 38 h 55"/>
                <a:gd name="T62" fmla="*/ 194 w 177"/>
                <a:gd name="T63" fmla="*/ 35 h 55"/>
                <a:gd name="T64" fmla="*/ 176 w 177"/>
                <a:gd name="T65" fmla="*/ 32 h 55"/>
                <a:gd name="T66" fmla="*/ 161 w 177"/>
                <a:gd name="T67" fmla="*/ 29 h 55"/>
                <a:gd name="T68" fmla="*/ 147 w 177"/>
                <a:gd name="T69" fmla="*/ 28 h 55"/>
                <a:gd name="T70" fmla="*/ 135 w 177"/>
                <a:gd name="T71" fmla="*/ 24 h 55"/>
                <a:gd name="T72" fmla="*/ 124 w 177"/>
                <a:gd name="T73" fmla="*/ 23 h 55"/>
                <a:gd name="T74" fmla="*/ 114 w 177"/>
                <a:gd name="T75" fmla="*/ 20 h 55"/>
                <a:gd name="T76" fmla="*/ 103 w 177"/>
                <a:gd name="T77" fmla="*/ 19 h 55"/>
                <a:gd name="T78" fmla="*/ 92 w 177"/>
                <a:gd name="T79" fmla="*/ 17 h 55"/>
                <a:gd name="T80" fmla="*/ 81 w 177"/>
                <a:gd name="T81" fmla="*/ 16 h 55"/>
                <a:gd name="T82" fmla="*/ 70 w 177"/>
                <a:gd name="T83" fmla="*/ 12 h 55"/>
                <a:gd name="T84" fmla="*/ 56 w 177"/>
                <a:gd name="T85" fmla="*/ 10 h 55"/>
                <a:gd name="T86" fmla="*/ 43 w 177"/>
                <a:gd name="T87" fmla="*/ 9 h 55"/>
                <a:gd name="T88" fmla="*/ 27 w 177"/>
                <a:gd name="T89" fmla="*/ 6 h 55"/>
                <a:gd name="T90" fmla="*/ 10 w 177"/>
                <a:gd name="T91" fmla="*/ 2 h 5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77"/>
                <a:gd name="T139" fmla="*/ 0 h 55"/>
                <a:gd name="T140" fmla="*/ 177 w 177"/>
                <a:gd name="T141" fmla="*/ 55 h 5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77" h="55">
                  <a:moveTo>
                    <a:pt x="0" y="0"/>
                  </a:move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8" y="18"/>
                  </a:lnTo>
                  <a:lnTo>
                    <a:pt x="12" y="20"/>
                  </a:lnTo>
                  <a:lnTo>
                    <a:pt x="18" y="20"/>
                  </a:lnTo>
                  <a:lnTo>
                    <a:pt x="24" y="21"/>
                  </a:lnTo>
                  <a:lnTo>
                    <a:pt x="29" y="23"/>
                  </a:lnTo>
                  <a:lnTo>
                    <a:pt x="35" y="23"/>
                  </a:lnTo>
                  <a:lnTo>
                    <a:pt x="40" y="25"/>
                  </a:lnTo>
                  <a:lnTo>
                    <a:pt x="44" y="26"/>
                  </a:lnTo>
                  <a:lnTo>
                    <a:pt x="49" y="26"/>
                  </a:lnTo>
                  <a:lnTo>
                    <a:pt x="54" y="28"/>
                  </a:lnTo>
                  <a:lnTo>
                    <a:pt x="58" y="28"/>
                  </a:lnTo>
                  <a:lnTo>
                    <a:pt x="63" y="29"/>
                  </a:lnTo>
                  <a:lnTo>
                    <a:pt x="67" y="31"/>
                  </a:lnTo>
                  <a:lnTo>
                    <a:pt x="72" y="31"/>
                  </a:lnTo>
                  <a:lnTo>
                    <a:pt x="77" y="32"/>
                  </a:lnTo>
                  <a:lnTo>
                    <a:pt x="81" y="32"/>
                  </a:lnTo>
                  <a:lnTo>
                    <a:pt x="86" y="34"/>
                  </a:lnTo>
                  <a:lnTo>
                    <a:pt x="90" y="35"/>
                  </a:lnTo>
                  <a:lnTo>
                    <a:pt x="95" y="35"/>
                  </a:lnTo>
                  <a:lnTo>
                    <a:pt x="100" y="37"/>
                  </a:lnTo>
                  <a:lnTo>
                    <a:pt x="104" y="37"/>
                  </a:lnTo>
                  <a:lnTo>
                    <a:pt x="109" y="38"/>
                  </a:lnTo>
                  <a:lnTo>
                    <a:pt x="115" y="40"/>
                  </a:lnTo>
                  <a:lnTo>
                    <a:pt x="119" y="41"/>
                  </a:lnTo>
                  <a:lnTo>
                    <a:pt x="124" y="41"/>
                  </a:lnTo>
                  <a:lnTo>
                    <a:pt x="130" y="43"/>
                  </a:lnTo>
                  <a:lnTo>
                    <a:pt x="136" y="44"/>
                  </a:lnTo>
                  <a:lnTo>
                    <a:pt x="142" y="46"/>
                  </a:lnTo>
                  <a:lnTo>
                    <a:pt x="149" y="48"/>
                  </a:lnTo>
                  <a:lnTo>
                    <a:pt x="155" y="49"/>
                  </a:lnTo>
                  <a:lnTo>
                    <a:pt x="161" y="51"/>
                  </a:lnTo>
                  <a:lnTo>
                    <a:pt x="168" y="54"/>
                  </a:lnTo>
                  <a:lnTo>
                    <a:pt x="168" y="52"/>
                  </a:lnTo>
                  <a:lnTo>
                    <a:pt x="168" y="51"/>
                  </a:lnTo>
                  <a:lnTo>
                    <a:pt x="170" y="51"/>
                  </a:lnTo>
                  <a:lnTo>
                    <a:pt x="170" y="49"/>
                  </a:lnTo>
                  <a:lnTo>
                    <a:pt x="170" y="48"/>
                  </a:lnTo>
                  <a:lnTo>
                    <a:pt x="170" y="46"/>
                  </a:lnTo>
                  <a:lnTo>
                    <a:pt x="172" y="46"/>
                  </a:lnTo>
                  <a:lnTo>
                    <a:pt x="172" y="44"/>
                  </a:lnTo>
                  <a:lnTo>
                    <a:pt x="172" y="43"/>
                  </a:lnTo>
                  <a:lnTo>
                    <a:pt x="172" y="41"/>
                  </a:lnTo>
                  <a:lnTo>
                    <a:pt x="173" y="41"/>
                  </a:lnTo>
                  <a:lnTo>
                    <a:pt x="173" y="40"/>
                  </a:lnTo>
                  <a:lnTo>
                    <a:pt x="173" y="38"/>
                  </a:lnTo>
                  <a:lnTo>
                    <a:pt x="175" y="38"/>
                  </a:lnTo>
                  <a:lnTo>
                    <a:pt x="175" y="37"/>
                  </a:lnTo>
                  <a:lnTo>
                    <a:pt x="175" y="35"/>
                  </a:lnTo>
                  <a:lnTo>
                    <a:pt x="176" y="35"/>
                  </a:lnTo>
                  <a:lnTo>
                    <a:pt x="167" y="34"/>
                  </a:lnTo>
                  <a:lnTo>
                    <a:pt x="159" y="32"/>
                  </a:lnTo>
                  <a:lnTo>
                    <a:pt x="153" y="31"/>
                  </a:lnTo>
                  <a:lnTo>
                    <a:pt x="145" y="29"/>
                  </a:lnTo>
                  <a:lnTo>
                    <a:pt x="139" y="28"/>
                  </a:lnTo>
                  <a:lnTo>
                    <a:pt x="133" y="28"/>
                  </a:lnTo>
                  <a:lnTo>
                    <a:pt x="127" y="26"/>
                  </a:lnTo>
                  <a:lnTo>
                    <a:pt x="123" y="25"/>
                  </a:lnTo>
                  <a:lnTo>
                    <a:pt x="116" y="25"/>
                  </a:lnTo>
                  <a:lnTo>
                    <a:pt x="112" y="23"/>
                  </a:lnTo>
                  <a:lnTo>
                    <a:pt x="107" y="21"/>
                  </a:lnTo>
                  <a:lnTo>
                    <a:pt x="103" y="21"/>
                  </a:lnTo>
                  <a:lnTo>
                    <a:pt x="98" y="20"/>
                  </a:lnTo>
                  <a:lnTo>
                    <a:pt x="93" y="20"/>
                  </a:lnTo>
                  <a:lnTo>
                    <a:pt x="90" y="18"/>
                  </a:lnTo>
                  <a:lnTo>
                    <a:pt x="86" y="17"/>
                  </a:lnTo>
                  <a:lnTo>
                    <a:pt x="81" y="17"/>
                  </a:lnTo>
                  <a:lnTo>
                    <a:pt x="77" y="15"/>
                  </a:lnTo>
                  <a:lnTo>
                    <a:pt x="73" y="15"/>
                  </a:lnTo>
                  <a:lnTo>
                    <a:pt x="69" y="14"/>
                  </a:lnTo>
                  <a:lnTo>
                    <a:pt x="64" y="14"/>
                  </a:lnTo>
                  <a:lnTo>
                    <a:pt x="60" y="12"/>
                  </a:lnTo>
                  <a:lnTo>
                    <a:pt x="55" y="11"/>
                  </a:lnTo>
                  <a:lnTo>
                    <a:pt x="51" y="11"/>
                  </a:lnTo>
                  <a:lnTo>
                    <a:pt x="44" y="9"/>
                  </a:lnTo>
                  <a:lnTo>
                    <a:pt x="40" y="8"/>
                  </a:lnTo>
                  <a:lnTo>
                    <a:pt x="34" y="8"/>
                  </a:lnTo>
                  <a:lnTo>
                    <a:pt x="28" y="6"/>
                  </a:lnTo>
                  <a:lnTo>
                    <a:pt x="21" y="5"/>
                  </a:lnTo>
                  <a:lnTo>
                    <a:pt x="15" y="3"/>
                  </a:lnTo>
                  <a:lnTo>
                    <a:pt x="8" y="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34" name="Freeform 251"/>
            <p:cNvSpPr>
              <a:spLocks/>
            </p:cNvSpPr>
            <p:nvPr/>
          </p:nvSpPr>
          <p:spPr bwMode="auto">
            <a:xfrm>
              <a:off x="3372" y="1194"/>
              <a:ext cx="99" cy="85"/>
            </a:xfrm>
            <a:custGeom>
              <a:avLst/>
              <a:gdLst>
                <a:gd name="T0" fmla="*/ 4 w 79"/>
                <a:gd name="T1" fmla="*/ 2 h 75"/>
                <a:gd name="T2" fmla="*/ 3 w 79"/>
                <a:gd name="T3" fmla="*/ 3 h 75"/>
                <a:gd name="T4" fmla="*/ 0 w 79"/>
                <a:gd name="T5" fmla="*/ 7 h 75"/>
                <a:gd name="T6" fmla="*/ 0 w 79"/>
                <a:gd name="T7" fmla="*/ 10 h 75"/>
                <a:gd name="T8" fmla="*/ 0 w 79"/>
                <a:gd name="T9" fmla="*/ 14 h 75"/>
                <a:gd name="T10" fmla="*/ 0 w 79"/>
                <a:gd name="T11" fmla="*/ 17 h 75"/>
                <a:gd name="T12" fmla="*/ 3 w 79"/>
                <a:gd name="T13" fmla="*/ 20 h 75"/>
                <a:gd name="T14" fmla="*/ 16 w 79"/>
                <a:gd name="T15" fmla="*/ 23 h 75"/>
                <a:gd name="T16" fmla="*/ 28 w 79"/>
                <a:gd name="T17" fmla="*/ 24 h 75"/>
                <a:gd name="T18" fmla="*/ 35 w 79"/>
                <a:gd name="T19" fmla="*/ 28 h 75"/>
                <a:gd name="T20" fmla="*/ 39 w 79"/>
                <a:gd name="T21" fmla="*/ 32 h 75"/>
                <a:gd name="T22" fmla="*/ 43 w 79"/>
                <a:gd name="T23" fmla="*/ 35 h 75"/>
                <a:gd name="T24" fmla="*/ 43 w 79"/>
                <a:gd name="T25" fmla="*/ 39 h 75"/>
                <a:gd name="T26" fmla="*/ 45 w 79"/>
                <a:gd name="T27" fmla="*/ 42 h 75"/>
                <a:gd name="T28" fmla="*/ 45 w 79"/>
                <a:gd name="T29" fmla="*/ 46 h 75"/>
                <a:gd name="T30" fmla="*/ 45 w 79"/>
                <a:gd name="T31" fmla="*/ 50 h 75"/>
                <a:gd name="T32" fmla="*/ 45 w 79"/>
                <a:gd name="T33" fmla="*/ 56 h 75"/>
                <a:gd name="T34" fmla="*/ 46 w 79"/>
                <a:gd name="T35" fmla="*/ 61 h 75"/>
                <a:gd name="T36" fmla="*/ 50 w 79"/>
                <a:gd name="T37" fmla="*/ 65 h 75"/>
                <a:gd name="T38" fmla="*/ 56 w 79"/>
                <a:gd name="T39" fmla="*/ 69 h 75"/>
                <a:gd name="T40" fmla="*/ 64 w 79"/>
                <a:gd name="T41" fmla="*/ 73 h 75"/>
                <a:gd name="T42" fmla="*/ 78 w 79"/>
                <a:gd name="T43" fmla="*/ 78 h 75"/>
                <a:gd name="T44" fmla="*/ 93 w 79"/>
                <a:gd name="T45" fmla="*/ 84 h 75"/>
                <a:gd name="T46" fmla="*/ 93 w 79"/>
                <a:gd name="T47" fmla="*/ 79 h 75"/>
                <a:gd name="T48" fmla="*/ 94 w 79"/>
                <a:gd name="T49" fmla="*/ 78 h 75"/>
                <a:gd name="T50" fmla="*/ 96 w 79"/>
                <a:gd name="T51" fmla="*/ 75 h 75"/>
                <a:gd name="T52" fmla="*/ 98 w 79"/>
                <a:gd name="T53" fmla="*/ 73 h 75"/>
                <a:gd name="T54" fmla="*/ 98 w 79"/>
                <a:gd name="T55" fmla="*/ 69 h 75"/>
                <a:gd name="T56" fmla="*/ 93 w 79"/>
                <a:gd name="T57" fmla="*/ 68 h 75"/>
                <a:gd name="T58" fmla="*/ 85 w 79"/>
                <a:gd name="T59" fmla="*/ 66 h 75"/>
                <a:gd name="T60" fmla="*/ 79 w 79"/>
                <a:gd name="T61" fmla="*/ 62 h 75"/>
                <a:gd name="T62" fmla="*/ 75 w 79"/>
                <a:gd name="T63" fmla="*/ 59 h 75"/>
                <a:gd name="T64" fmla="*/ 71 w 79"/>
                <a:gd name="T65" fmla="*/ 56 h 75"/>
                <a:gd name="T66" fmla="*/ 70 w 79"/>
                <a:gd name="T67" fmla="*/ 50 h 75"/>
                <a:gd name="T68" fmla="*/ 68 w 79"/>
                <a:gd name="T69" fmla="*/ 45 h 75"/>
                <a:gd name="T70" fmla="*/ 68 w 79"/>
                <a:gd name="T71" fmla="*/ 40 h 75"/>
                <a:gd name="T72" fmla="*/ 65 w 79"/>
                <a:gd name="T73" fmla="*/ 35 h 75"/>
                <a:gd name="T74" fmla="*/ 64 w 79"/>
                <a:gd name="T75" fmla="*/ 29 h 75"/>
                <a:gd name="T76" fmla="*/ 61 w 79"/>
                <a:gd name="T77" fmla="*/ 24 h 75"/>
                <a:gd name="T78" fmla="*/ 58 w 79"/>
                <a:gd name="T79" fmla="*/ 19 h 75"/>
                <a:gd name="T80" fmla="*/ 53 w 79"/>
                <a:gd name="T81" fmla="*/ 14 h 75"/>
                <a:gd name="T82" fmla="*/ 43 w 79"/>
                <a:gd name="T83" fmla="*/ 10 h 75"/>
                <a:gd name="T84" fmla="*/ 31 w 79"/>
                <a:gd name="T85" fmla="*/ 6 h 75"/>
                <a:gd name="T86" fmla="*/ 18 w 79"/>
                <a:gd name="T87" fmla="*/ 2 h 75"/>
                <a:gd name="T88" fmla="*/ 6 w 79"/>
                <a:gd name="T89" fmla="*/ 0 h 7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79"/>
                <a:gd name="T136" fmla="*/ 0 h 75"/>
                <a:gd name="T137" fmla="*/ 79 w 79"/>
                <a:gd name="T138" fmla="*/ 75 h 7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79" h="75">
                  <a:moveTo>
                    <a:pt x="5" y="0"/>
                  </a:moveTo>
                  <a:lnTo>
                    <a:pt x="3" y="2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5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2" y="17"/>
                  </a:lnTo>
                  <a:lnTo>
                    <a:pt x="2" y="18"/>
                  </a:lnTo>
                  <a:lnTo>
                    <a:pt x="8" y="20"/>
                  </a:lnTo>
                  <a:lnTo>
                    <a:pt x="13" y="20"/>
                  </a:lnTo>
                  <a:lnTo>
                    <a:pt x="17" y="21"/>
                  </a:lnTo>
                  <a:lnTo>
                    <a:pt x="22" y="21"/>
                  </a:lnTo>
                  <a:lnTo>
                    <a:pt x="25" y="23"/>
                  </a:lnTo>
                  <a:lnTo>
                    <a:pt x="28" y="25"/>
                  </a:lnTo>
                  <a:lnTo>
                    <a:pt x="29" y="26"/>
                  </a:lnTo>
                  <a:lnTo>
                    <a:pt x="31" y="28"/>
                  </a:lnTo>
                  <a:lnTo>
                    <a:pt x="33" y="29"/>
                  </a:lnTo>
                  <a:lnTo>
                    <a:pt x="34" y="31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6" y="35"/>
                  </a:lnTo>
                  <a:lnTo>
                    <a:pt x="36" y="37"/>
                  </a:lnTo>
                  <a:lnTo>
                    <a:pt x="36" y="40"/>
                  </a:lnTo>
                  <a:lnTo>
                    <a:pt x="36" y="41"/>
                  </a:lnTo>
                  <a:lnTo>
                    <a:pt x="36" y="43"/>
                  </a:lnTo>
                  <a:lnTo>
                    <a:pt x="36" y="44"/>
                  </a:lnTo>
                  <a:lnTo>
                    <a:pt x="36" y="48"/>
                  </a:lnTo>
                  <a:lnTo>
                    <a:pt x="36" y="49"/>
                  </a:lnTo>
                  <a:lnTo>
                    <a:pt x="37" y="51"/>
                  </a:lnTo>
                  <a:lnTo>
                    <a:pt x="37" y="54"/>
                  </a:lnTo>
                  <a:lnTo>
                    <a:pt x="39" y="55"/>
                  </a:lnTo>
                  <a:lnTo>
                    <a:pt x="40" y="57"/>
                  </a:lnTo>
                  <a:lnTo>
                    <a:pt x="42" y="60"/>
                  </a:lnTo>
                  <a:lnTo>
                    <a:pt x="45" y="61"/>
                  </a:lnTo>
                  <a:lnTo>
                    <a:pt x="48" y="63"/>
                  </a:lnTo>
                  <a:lnTo>
                    <a:pt x="51" y="64"/>
                  </a:lnTo>
                  <a:lnTo>
                    <a:pt x="56" y="67"/>
                  </a:lnTo>
                  <a:lnTo>
                    <a:pt x="62" y="69"/>
                  </a:lnTo>
                  <a:lnTo>
                    <a:pt x="66" y="70"/>
                  </a:lnTo>
                  <a:lnTo>
                    <a:pt x="74" y="74"/>
                  </a:lnTo>
                  <a:lnTo>
                    <a:pt x="74" y="72"/>
                  </a:lnTo>
                  <a:lnTo>
                    <a:pt x="74" y="70"/>
                  </a:lnTo>
                  <a:lnTo>
                    <a:pt x="74" y="69"/>
                  </a:lnTo>
                  <a:lnTo>
                    <a:pt x="75" y="69"/>
                  </a:lnTo>
                  <a:lnTo>
                    <a:pt x="75" y="67"/>
                  </a:lnTo>
                  <a:lnTo>
                    <a:pt x="77" y="66"/>
                  </a:lnTo>
                  <a:lnTo>
                    <a:pt x="77" y="64"/>
                  </a:lnTo>
                  <a:lnTo>
                    <a:pt x="78" y="64"/>
                  </a:lnTo>
                  <a:lnTo>
                    <a:pt x="78" y="63"/>
                  </a:lnTo>
                  <a:lnTo>
                    <a:pt x="78" y="61"/>
                  </a:lnTo>
                  <a:lnTo>
                    <a:pt x="78" y="60"/>
                  </a:lnTo>
                  <a:lnTo>
                    <a:pt x="74" y="60"/>
                  </a:lnTo>
                  <a:lnTo>
                    <a:pt x="71" y="58"/>
                  </a:lnTo>
                  <a:lnTo>
                    <a:pt x="68" y="58"/>
                  </a:lnTo>
                  <a:lnTo>
                    <a:pt x="65" y="57"/>
                  </a:lnTo>
                  <a:lnTo>
                    <a:pt x="63" y="55"/>
                  </a:lnTo>
                  <a:lnTo>
                    <a:pt x="62" y="54"/>
                  </a:lnTo>
                  <a:lnTo>
                    <a:pt x="60" y="52"/>
                  </a:lnTo>
                  <a:lnTo>
                    <a:pt x="59" y="51"/>
                  </a:lnTo>
                  <a:lnTo>
                    <a:pt x="57" y="49"/>
                  </a:lnTo>
                  <a:lnTo>
                    <a:pt x="56" y="46"/>
                  </a:lnTo>
                  <a:lnTo>
                    <a:pt x="56" y="44"/>
                  </a:lnTo>
                  <a:lnTo>
                    <a:pt x="56" y="43"/>
                  </a:lnTo>
                  <a:lnTo>
                    <a:pt x="54" y="40"/>
                  </a:lnTo>
                  <a:lnTo>
                    <a:pt x="54" y="38"/>
                  </a:lnTo>
                  <a:lnTo>
                    <a:pt x="54" y="35"/>
                  </a:lnTo>
                  <a:lnTo>
                    <a:pt x="54" y="34"/>
                  </a:lnTo>
                  <a:lnTo>
                    <a:pt x="52" y="31"/>
                  </a:lnTo>
                  <a:lnTo>
                    <a:pt x="52" y="29"/>
                  </a:lnTo>
                  <a:lnTo>
                    <a:pt x="51" y="26"/>
                  </a:lnTo>
                  <a:lnTo>
                    <a:pt x="51" y="23"/>
                  </a:lnTo>
                  <a:lnTo>
                    <a:pt x="49" y="21"/>
                  </a:lnTo>
                  <a:lnTo>
                    <a:pt x="48" y="18"/>
                  </a:lnTo>
                  <a:lnTo>
                    <a:pt x="46" y="17"/>
                  </a:lnTo>
                  <a:lnTo>
                    <a:pt x="43" y="15"/>
                  </a:lnTo>
                  <a:lnTo>
                    <a:pt x="42" y="12"/>
                  </a:lnTo>
                  <a:lnTo>
                    <a:pt x="39" y="11"/>
                  </a:lnTo>
                  <a:lnTo>
                    <a:pt x="34" y="9"/>
                  </a:lnTo>
                  <a:lnTo>
                    <a:pt x="31" y="6"/>
                  </a:lnTo>
                  <a:lnTo>
                    <a:pt x="25" y="5"/>
                  </a:lnTo>
                  <a:lnTo>
                    <a:pt x="20" y="3"/>
                  </a:lnTo>
                  <a:lnTo>
                    <a:pt x="14" y="2"/>
                  </a:lnTo>
                  <a:lnTo>
                    <a:pt x="8" y="2"/>
                  </a:lnTo>
                  <a:lnTo>
                    <a:pt x="5" y="0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35" name="Freeform 252"/>
            <p:cNvSpPr>
              <a:spLocks/>
            </p:cNvSpPr>
            <p:nvPr/>
          </p:nvSpPr>
          <p:spPr bwMode="auto">
            <a:xfrm>
              <a:off x="3372" y="1194"/>
              <a:ext cx="99" cy="85"/>
            </a:xfrm>
            <a:custGeom>
              <a:avLst/>
              <a:gdLst>
                <a:gd name="T0" fmla="*/ 4 w 79"/>
                <a:gd name="T1" fmla="*/ 2 h 75"/>
                <a:gd name="T2" fmla="*/ 3 w 79"/>
                <a:gd name="T3" fmla="*/ 3 h 75"/>
                <a:gd name="T4" fmla="*/ 0 w 79"/>
                <a:gd name="T5" fmla="*/ 7 h 75"/>
                <a:gd name="T6" fmla="*/ 0 w 79"/>
                <a:gd name="T7" fmla="*/ 10 h 75"/>
                <a:gd name="T8" fmla="*/ 0 w 79"/>
                <a:gd name="T9" fmla="*/ 14 h 75"/>
                <a:gd name="T10" fmla="*/ 0 w 79"/>
                <a:gd name="T11" fmla="*/ 17 h 75"/>
                <a:gd name="T12" fmla="*/ 3 w 79"/>
                <a:gd name="T13" fmla="*/ 20 h 75"/>
                <a:gd name="T14" fmla="*/ 16 w 79"/>
                <a:gd name="T15" fmla="*/ 23 h 75"/>
                <a:gd name="T16" fmla="*/ 28 w 79"/>
                <a:gd name="T17" fmla="*/ 24 h 75"/>
                <a:gd name="T18" fmla="*/ 35 w 79"/>
                <a:gd name="T19" fmla="*/ 28 h 75"/>
                <a:gd name="T20" fmla="*/ 39 w 79"/>
                <a:gd name="T21" fmla="*/ 32 h 75"/>
                <a:gd name="T22" fmla="*/ 43 w 79"/>
                <a:gd name="T23" fmla="*/ 35 h 75"/>
                <a:gd name="T24" fmla="*/ 43 w 79"/>
                <a:gd name="T25" fmla="*/ 39 h 75"/>
                <a:gd name="T26" fmla="*/ 45 w 79"/>
                <a:gd name="T27" fmla="*/ 42 h 75"/>
                <a:gd name="T28" fmla="*/ 45 w 79"/>
                <a:gd name="T29" fmla="*/ 46 h 75"/>
                <a:gd name="T30" fmla="*/ 45 w 79"/>
                <a:gd name="T31" fmla="*/ 50 h 75"/>
                <a:gd name="T32" fmla="*/ 45 w 79"/>
                <a:gd name="T33" fmla="*/ 56 h 75"/>
                <a:gd name="T34" fmla="*/ 46 w 79"/>
                <a:gd name="T35" fmla="*/ 61 h 75"/>
                <a:gd name="T36" fmla="*/ 50 w 79"/>
                <a:gd name="T37" fmla="*/ 65 h 75"/>
                <a:gd name="T38" fmla="*/ 56 w 79"/>
                <a:gd name="T39" fmla="*/ 69 h 75"/>
                <a:gd name="T40" fmla="*/ 64 w 79"/>
                <a:gd name="T41" fmla="*/ 73 h 75"/>
                <a:gd name="T42" fmla="*/ 78 w 79"/>
                <a:gd name="T43" fmla="*/ 78 h 75"/>
                <a:gd name="T44" fmla="*/ 93 w 79"/>
                <a:gd name="T45" fmla="*/ 84 h 75"/>
                <a:gd name="T46" fmla="*/ 93 w 79"/>
                <a:gd name="T47" fmla="*/ 79 h 75"/>
                <a:gd name="T48" fmla="*/ 94 w 79"/>
                <a:gd name="T49" fmla="*/ 78 h 75"/>
                <a:gd name="T50" fmla="*/ 96 w 79"/>
                <a:gd name="T51" fmla="*/ 75 h 75"/>
                <a:gd name="T52" fmla="*/ 98 w 79"/>
                <a:gd name="T53" fmla="*/ 73 h 75"/>
                <a:gd name="T54" fmla="*/ 98 w 79"/>
                <a:gd name="T55" fmla="*/ 69 h 75"/>
                <a:gd name="T56" fmla="*/ 93 w 79"/>
                <a:gd name="T57" fmla="*/ 68 h 75"/>
                <a:gd name="T58" fmla="*/ 85 w 79"/>
                <a:gd name="T59" fmla="*/ 66 h 75"/>
                <a:gd name="T60" fmla="*/ 79 w 79"/>
                <a:gd name="T61" fmla="*/ 62 h 75"/>
                <a:gd name="T62" fmla="*/ 75 w 79"/>
                <a:gd name="T63" fmla="*/ 59 h 75"/>
                <a:gd name="T64" fmla="*/ 71 w 79"/>
                <a:gd name="T65" fmla="*/ 56 h 75"/>
                <a:gd name="T66" fmla="*/ 70 w 79"/>
                <a:gd name="T67" fmla="*/ 50 h 75"/>
                <a:gd name="T68" fmla="*/ 68 w 79"/>
                <a:gd name="T69" fmla="*/ 45 h 75"/>
                <a:gd name="T70" fmla="*/ 68 w 79"/>
                <a:gd name="T71" fmla="*/ 40 h 75"/>
                <a:gd name="T72" fmla="*/ 65 w 79"/>
                <a:gd name="T73" fmla="*/ 35 h 75"/>
                <a:gd name="T74" fmla="*/ 64 w 79"/>
                <a:gd name="T75" fmla="*/ 29 h 75"/>
                <a:gd name="T76" fmla="*/ 61 w 79"/>
                <a:gd name="T77" fmla="*/ 24 h 75"/>
                <a:gd name="T78" fmla="*/ 58 w 79"/>
                <a:gd name="T79" fmla="*/ 19 h 75"/>
                <a:gd name="T80" fmla="*/ 53 w 79"/>
                <a:gd name="T81" fmla="*/ 14 h 75"/>
                <a:gd name="T82" fmla="*/ 43 w 79"/>
                <a:gd name="T83" fmla="*/ 10 h 75"/>
                <a:gd name="T84" fmla="*/ 31 w 79"/>
                <a:gd name="T85" fmla="*/ 6 h 75"/>
                <a:gd name="T86" fmla="*/ 18 w 79"/>
                <a:gd name="T87" fmla="*/ 2 h 7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79"/>
                <a:gd name="T133" fmla="*/ 0 h 75"/>
                <a:gd name="T134" fmla="*/ 79 w 79"/>
                <a:gd name="T135" fmla="*/ 75 h 7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79" h="75">
                  <a:moveTo>
                    <a:pt x="5" y="0"/>
                  </a:moveTo>
                  <a:lnTo>
                    <a:pt x="3" y="2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5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2" y="17"/>
                  </a:lnTo>
                  <a:lnTo>
                    <a:pt x="2" y="18"/>
                  </a:lnTo>
                  <a:lnTo>
                    <a:pt x="8" y="20"/>
                  </a:lnTo>
                  <a:lnTo>
                    <a:pt x="13" y="20"/>
                  </a:lnTo>
                  <a:lnTo>
                    <a:pt x="17" y="21"/>
                  </a:lnTo>
                  <a:lnTo>
                    <a:pt x="22" y="21"/>
                  </a:lnTo>
                  <a:lnTo>
                    <a:pt x="25" y="23"/>
                  </a:lnTo>
                  <a:lnTo>
                    <a:pt x="28" y="25"/>
                  </a:lnTo>
                  <a:lnTo>
                    <a:pt x="29" y="26"/>
                  </a:lnTo>
                  <a:lnTo>
                    <a:pt x="31" y="28"/>
                  </a:lnTo>
                  <a:lnTo>
                    <a:pt x="33" y="29"/>
                  </a:lnTo>
                  <a:lnTo>
                    <a:pt x="34" y="31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6" y="35"/>
                  </a:lnTo>
                  <a:lnTo>
                    <a:pt x="36" y="37"/>
                  </a:lnTo>
                  <a:lnTo>
                    <a:pt x="36" y="40"/>
                  </a:lnTo>
                  <a:lnTo>
                    <a:pt x="36" y="41"/>
                  </a:lnTo>
                  <a:lnTo>
                    <a:pt x="36" y="43"/>
                  </a:lnTo>
                  <a:lnTo>
                    <a:pt x="36" y="44"/>
                  </a:lnTo>
                  <a:lnTo>
                    <a:pt x="36" y="48"/>
                  </a:lnTo>
                  <a:lnTo>
                    <a:pt x="36" y="49"/>
                  </a:lnTo>
                  <a:lnTo>
                    <a:pt x="37" y="51"/>
                  </a:lnTo>
                  <a:lnTo>
                    <a:pt x="37" y="54"/>
                  </a:lnTo>
                  <a:lnTo>
                    <a:pt x="39" y="55"/>
                  </a:lnTo>
                  <a:lnTo>
                    <a:pt x="40" y="57"/>
                  </a:lnTo>
                  <a:lnTo>
                    <a:pt x="42" y="60"/>
                  </a:lnTo>
                  <a:lnTo>
                    <a:pt x="45" y="61"/>
                  </a:lnTo>
                  <a:lnTo>
                    <a:pt x="48" y="63"/>
                  </a:lnTo>
                  <a:lnTo>
                    <a:pt x="51" y="64"/>
                  </a:lnTo>
                  <a:lnTo>
                    <a:pt x="56" y="67"/>
                  </a:lnTo>
                  <a:lnTo>
                    <a:pt x="62" y="69"/>
                  </a:lnTo>
                  <a:lnTo>
                    <a:pt x="66" y="70"/>
                  </a:lnTo>
                  <a:lnTo>
                    <a:pt x="74" y="74"/>
                  </a:lnTo>
                  <a:lnTo>
                    <a:pt x="74" y="72"/>
                  </a:lnTo>
                  <a:lnTo>
                    <a:pt x="74" y="70"/>
                  </a:lnTo>
                  <a:lnTo>
                    <a:pt x="74" y="69"/>
                  </a:lnTo>
                  <a:lnTo>
                    <a:pt x="75" y="69"/>
                  </a:lnTo>
                  <a:lnTo>
                    <a:pt x="75" y="67"/>
                  </a:lnTo>
                  <a:lnTo>
                    <a:pt x="77" y="66"/>
                  </a:lnTo>
                  <a:lnTo>
                    <a:pt x="77" y="64"/>
                  </a:lnTo>
                  <a:lnTo>
                    <a:pt x="78" y="64"/>
                  </a:lnTo>
                  <a:lnTo>
                    <a:pt x="78" y="63"/>
                  </a:lnTo>
                  <a:lnTo>
                    <a:pt x="78" y="61"/>
                  </a:lnTo>
                  <a:lnTo>
                    <a:pt x="78" y="60"/>
                  </a:lnTo>
                  <a:lnTo>
                    <a:pt x="74" y="60"/>
                  </a:lnTo>
                  <a:lnTo>
                    <a:pt x="71" y="58"/>
                  </a:lnTo>
                  <a:lnTo>
                    <a:pt x="68" y="58"/>
                  </a:lnTo>
                  <a:lnTo>
                    <a:pt x="65" y="57"/>
                  </a:lnTo>
                  <a:lnTo>
                    <a:pt x="63" y="55"/>
                  </a:lnTo>
                  <a:lnTo>
                    <a:pt x="62" y="54"/>
                  </a:lnTo>
                  <a:lnTo>
                    <a:pt x="60" y="52"/>
                  </a:lnTo>
                  <a:lnTo>
                    <a:pt x="59" y="51"/>
                  </a:lnTo>
                  <a:lnTo>
                    <a:pt x="57" y="49"/>
                  </a:lnTo>
                  <a:lnTo>
                    <a:pt x="56" y="46"/>
                  </a:lnTo>
                  <a:lnTo>
                    <a:pt x="56" y="44"/>
                  </a:lnTo>
                  <a:lnTo>
                    <a:pt x="56" y="43"/>
                  </a:lnTo>
                  <a:lnTo>
                    <a:pt x="54" y="40"/>
                  </a:lnTo>
                  <a:lnTo>
                    <a:pt x="54" y="38"/>
                  </a:lnTo>
                  <a:lnTo>
                    <a:pt x="54" y="35"/>
                  </a:lnTo>
                  <a:lnTo>
                    <a:pt x="54" y="34"/>
                  </a:lnTo>
                  <a:lnTo>
                    <a:pt x="52" y="31"/>
                  </a:lnTo>
                  <a:lnTo>
                    <a:pt x="52" y="29"/>
                  </a:lnTo>
                  <a:lnTo>
                    <a:pt x="51" y="26"/>
                  </a:lnTo>
                  <a:lnTo>
                    <a:pt x="51" y="23"/>
                  </a:lnTo>
                  <a:lnTo>
                    <a:pt x="49" y="21"/>
                  </a:lnTo>
                  <a:lnTo>
                    <a:pt x="48" y="18"/>
                  </a:lnTo>
                  <a:lnTo>
                    <a:pt x="46" y="17"/>
                  </a:lnTo>
                  <a:lnTo>
                    <a:pt x="43" y="15"/>
                  </a:lnTo>
                  <a:lnTo>
                    <a:pt x="42" y="12"/>
                  </a:lnTo>
                  <a:lnTo>
                    <a:pt x="39" y="11"/>
                  </a:lnTo>
                  <a:lnTo>
                    <a:pt x="34" y="9"/>
                  </a:lnTo>
                  <a:lnTo>
                    <a:pt x="31" y="6"/>
                  </a:lnTo>
                  <a:lnTo>
                    <a:pt x="25" y="5"/>
                  </a:lnTo>
                  <a:lnTo>
                    <a:pt x="20" y="3"/>
                  </a:lnTo>
                  <a:lnTo>
                    <a:pt x="14" y="2"/>
                  </a:lnTo>
                  <a:lnTo>
                    <a:pt x="8" y="2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36" name="Freeform 253"/>
            <p:cNvSpPr>
              <a:spLocks/>
            </p:cNvSpPr>
            <p:nvPr/>
          </p:nvSpPr>
          <p:spPr bwMode="auto">
            <a:xfrm>
              <a:off x="3938" y="1315"/>
              <a:ext cx="40" cy="25"/>
            </a:xfrm>
            <a:custGeom>
              <a:avLst/>
              <a:gdLst>
                <a:gd name="T0" fmla="*/ 39 w 33"/>
                <a:gd name="T1" fmla="*/ 19 h 21"/>
                <a:gd name="T2" fmla="*/ 29 w 33"/>
                <a:gd name="T3" fmla="*/ 23 h 21"/>
                <a:gd name="T4" fmla="*/ 28 w 33"/>
                <a:gd name="T5" fmla="*/ 23 h 21"/>
                <a:gd name="T6" fmla="*/ 23 w 33"/>
                <a:gd name="T7" fmla="*/ 24 h 21"/>
                <a:gd name="T8" fmla="*/ 0 w 33"/>
                <a:gd name="T9" fmla="*/ 14 h 21"/>
                <a:gd name="T10" fmla="*/ 0 w 33"/>
                <a:gd name="T11" fmla="*/ 11 h 21"/>
                <a:gd name="T12" fmla="*/ 5 w 33"/>
                <a:gd name="T13" fmla="*/ 4 h 21"/>
                <a:gd name="T14" fmla="*/ 8 w 33"/>
                <a:gd name="T15" fmla="*/ 0 h 21"/>
                <a:gd name="T16" fmla="*/ 16 w 33"/>
                <a:gd name="T17" fmla="*/ 0 h 21"/>
                <a:gd name="T18" fmla="*/ 33 w 33"/>
                <a:gd name="T19" fmla="*/ 6 h 21"/>
                <a:gd name="T20" fmla="*/ 35 w 33"/>
                <a:gd name="T21" fmla="*/ 7 h 21"/>
                <a:gd name="T22" fmla="*/ 39 w 33"/>
                <a:gd name="T23" fmla="*/ 10 h 21"/>
                <a:gd name="T24" fmla="*/ 39 w 33"/>
                <a:gd name="T25" fmla="*/ 11 h 21"/>
                <a:gd name="T26" fmla="*/ 39 w 33"/>
                <a:gd name="T27" fmla="*/ 19 h 2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3"/>
                <a:gd name="T43" fmla="*/ 0 h 21"/>
                <a:gd name="T44" fmla="*/ 33 w 33"/>
                <a:gd name="T45" fmla="*/ 21 h 2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3" h="21">
                  <a:moveTo>
                    <a:pt x="32" y="16"/>
                  </a:moveTo>
                  <a:lnTo>
                    <a:pt x="24" y="19"/>
                  </a:lnTo>
                  <a:lnTo>
                    <a:pt x="23" y="19"/>
                  </a:lnTo>
                  <a:lnTo>
                    <a:pt x="19" y="20"/>
                  </a:lnTo>
                  <a:lnTo>
                    <a:pt x="0" y="12"/>
                  </a:lnTo>
                  <a:lnTo>
                    <a:pt x="0" y="9"/>
                  </a:lnTo>
                  <a:lnTo>
                    <a:pt x="4" y="3"/>
                  </a:lnTo>
                  <a:lnTo>
                    <a:pt x="7" y="0"/>
                  </a:lnTo>
                  <a:lnTo>
                    <a:pt x="13" y="0"/>
                  </a:lnTo>
                  <a:lnTo>
                    <a:pt x="27" y="5"/>
                  </a:lnTo>
                  <a:lnTo>
                    <a:pt x="29" y="6"/>
                  </a:lnTo>
                  <a:lnTo>
                    <a:pt x="32" y="8"/>
                  </a:lnTo>
                  <a:lnTo>
                    <a:pt x="32" y="9"/>
                  </a:lnTo>
                  <a:lnTo>
                    <a:pt x="32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37" name="Freeform 254"/>
            <p:cNvSpPr>
              <a:spLocks/>
            </p:cNvSpPr>
            <p:nvPr/>
          </p:nvSpPr>
          <p:spPr bwMode="auto">
            <a:xfrm>
              <a:off x="3938" y="1315"/>
              <a:ext cx="40" cy="25"/>
            </a:xfrm>
            <a:custGeom>
              <a:avLst/>
              <a:gdLst>
                <a:gd name="T0" fmla="*/ 39 w 33"/>
                <a:gd name="T1" fmla="*/ 19 h 21"/>
                <a:gd name="T2" fmla="*/ 29 w 33"/>
                <a:gd name="T3" fmla="*/ 23 h 21"/>
                <a:gd name="T4" fmla="*/ 28 w 33"/>
                <a:gd name="T5" fmla="*/ 23 h 21"/>
                <a:gd name="T6" fmla="*/ 23 w 33"/>
                <a:gd name="T7" fmla="*/ 24 h 21"/>
                <a:gd name="T8" fmla="*/ 0 w 33"/>
                <a:gd name="T9" fmla="*/ 14 h 21"/>
                <a:gd name="T10" fmla="*/ 0 w 33"/>
                <a:gd name="T11" fmla="*/ 11 h 21"/>
                <a:gd name="T12" fmla="*/ 5 w 33"/>
                <a:gd name="T13" fmla="*/ 4 h 21"/>
                <a:gd name="T14" fmla="*/ 8 w 33"/>
                <a:gd name="T15" fmla="*/ 0 h 21"/>
                <a:gd name="T16" fmla="*/ 16 w 33"/>
                <a:gd name="T17" fmla="*/ 0 h 21"/>
                <a:gd name="T18" fmla="*/ 33 w 33"/>
                <a:gd name="T19" fmla="*/ 6 h 21"/>
                <a:gd name="T20" fmla="*/ 35 w 33"/>
                <a:gd name="T21" fmla="*/ 7 h 21"/>
                <a:gd name="T22" fmla="*/ 39 w 33"/>
                <a:gd name="T23" fmla="*/ 10 h 21"/>
                <a:gd name="T24" fmla="*/ 39 w 33"/>
                <a:gd name="T25" fmla="*/ 11 h 21"/>
                <a:gd name="T26" fmla="*/ 39 w 33"/>
                <a:gd name="T27" fmla="*/ 19 h 2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3"/>
                <a:gd name="T43" fmla="*/ 0 h 21"/>
                <a:gd name="T44" fmla="*/ 33 w 33"/>
                <a:gd name="T45" fmla="*/ 21 h 2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3" h="21">
                  <a:moveTo>
                    <a:pt x="32" y="16"/>
                  </a:moveTo>
                  <a:lnTo>
                    <a:pt x="24" y="19"/>
                  </a:lnTo>
                  <a:lnTo>
                    <a:pt x="23" y="19"/>
                  </a:lnTo>
                  <a:lnTo>
                    <a:pt x="19" y="20"/>
                  </a:lnTo>
                  <a:lnTo>
                    <a:pt x="0" y="12"/>
                  </a:lnTo>
                  <a:lnTo>
                    <a:pt x="0" y="9"/>
                  </a:lnTo>
                  <a:lnTo>
                    <a:pt x="4" y="3"/>
                  </a:lnTo>
                  <a:lnTo>
                    <a:pt x="7" y="0"/>
                  </a:lnTo>
                  <a:lnTo>
                    <a:pt x="13" y="0"/>
                  </a:lnTo>
                  <a:lnTo>
                    <a:pt x="27" y="5"/>
                  </a:lnTo>
                  <a:lnTo>
                    <a:pt x="29" y="6"/>
                  </a:lnTo>
                  <a:lnTo>
                    <a:pt x="32" y="8"/>
                  </a:lnTo>
                  <a:lnTo>
                    <a:pt x="32" y="9"/>
                  </a:lnTo>
                  <a:lnTo>
                    <a:pt x="32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38" name="Freeform 255"/>
            <p:cNvSpPr>
              <a:spLocks/>
            </p:cNvSpPr>
            <p:nvPr/>
          </p:nvSpPr>
          <p:spPr bwMode="auto">
            <a:xfrm>
              <a:off x="3961" y="1321"/>
              <a:ext cx="21" cy="19"/>
            </a:xfrm>
            <a:custGeom>
              <a:avLst/>
              <a:gdLst>
                <a:gd name="T0" fmla="*/ 20 w 17"/>
                <a:gd name="T1" fmla="*/ 0 h 17"/>
                <a:gd name="T2" fmla="*/ 17 w 17"/>
                <a:gd name="T3" fmla="*/ 0 h 17"/>
                <a:gd name="T4" fmla="*/ 12 w 17"/>
                <a:gd name="T5" fmla="*/ 0 h 17"/>
                <a:gd name="T6" fmla="*/ 12 w 17"/>
                <a:gd name="T7" fmla="*/ 1 h 17"/>
                <a:gd name="T8" fmla="*/ 12 w 17"/>
                <a:gd name="T9" fmla="*/ 3 h 17"/>
                <a:gd name="T10" fmla="*/ 10 w 17"/>
                <a:gd name="T11" fmla="*/ 3 h 17"/>
                <a:gd name="T12" fmla="*/ 10 w 17"/>
                <a:gd name="T13" fmla="*/ 4 h 17"/>
                <a:gd name="T14" fmla="*/ 10 w 17"/>
                <a:gd name="T15" fmla="*/ 7 h 17"/>
                <a:gd name="T16" fmla="*/ 10 w 17"/>
                <a:gd name="T17" fmla="*/ 8 h 17"/>
                <a:gd name="T18" fmla="*/ 5 w 17"/>
                <a:gd name="T19" fmla="*/ 8 h 17"/>
                <a:gd name="T20" fmla="*/ 5 w 17"/>
                <a:gd name="T21" fmla="*/ 10 h 17"/>
                <a:gd name="T22" fmla="*/ 5 w 17"/>
                <a:gd name="T23" fmla="*/ 12 h 17"/>
                <a:gd name="T24" fmla="*/ 5 w 17"/>
                <a:gd name="T25" fmla="*/ 13 h 17"/>
                <a:gd name="T26" fmla="*/ 5 w 17"/>
                <a:gd name="T27" fmla="*/ 16 h 17"/>
                <a:gd name="T28" fmla="*/ 5 w 17"/>
                <a:gd name="T29" fmla="*/ 18 h 17"/>
                <a:gd name="T30" fmla="*/ 0 w 17"/>
                <a:gd name="T31" fmla="*/ 18 h 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17"/>
                <a:gd name="T50" fmla="*/ 17 w 17"/>
                <a:gd name="T51" fmla="*/ 17 h 1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17">
                  <a:moveTo>
                    <a:pt x="16" y="0"/>
                  </a:moveTo>
                  <a:lnTo>
                    <a:pt x="14" y="0"/>
                  </a:lnTo>
                  <a:lnTo>
                    <a:pt x="10" y="0"/>
                  </a:lnTo>
                  <a:lnTo>
                    <a:pt x="10" y="1"/>
                  </a:lnTo>
                  <a:lnTo>
                    <a:pt x="10" y="3"/>
                  </a:lnTo>
                  <a:lnTo>
                    <a:pt x="8" y="3"/>
                  </a:lnTo>
                  <a:lnTo>
                    <a:pt x="8" y="4"/>
                  </a:lnTo>
                  <a:lnTo>
                    <a:pt x="8" y="6"/>
                  </a:lnTo>
                  <a:lnTo>
                    <a:pt x="8" y="7"/>
                  </a:lnTo>
                  <a:lnTo>
                    <a:pt x="4" y="7"/>
                  </a:lnTo>
                  <a:lnTo>
                    <a:pt x="4" y="9"/>
                  </a:lnTo>
                  <a:lnTo>
                    <a:pt x="4" y="11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4" y="16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39" name="Freeform 256"/>
            <p:cNvSpPr>
              <a:spLocks/>
            </p:cNvSpPr>
            <p:nvPr/>
          </p:nvSpPr>
          <p:spPr bwMode="auto">
            <a:xfrm>
              <a:off x="3961" y="1317"/>
              <a:ext cx="62" cy="39"/>
            </a:xfrm>
            <a:custGeom>
              <a:avLst/>
              <a:gdLst>
                <a:gd name="T0" fmla="*/ 61 w 49"/>
                <a:gd name="T1" fmla="*/ 28 h 34"/>
                <a:gd name="T2" fmla="*/ 57 w 49"/>
                <a:gd name="T3" fmla="*/ 30 h 34"/>
                <a:gd name="T4" fmla="*/ 49 w 49"/>
                <a:gd name="T5" fmla="*/ 33 h 34"/>
                <a:gd name="T6" fmla="*/ 42 w 49"/>
                <a:gd name="T7" fmla="*/ 38 h 34"/>
                <a:gd name="T8" fmla="*/ 0 w 49"/>
                <a:gd name="T9" fmla="*/ 26 h 34"/>
                <a:gd name="T10" fmla="*/ 0 w 49"/>
                <a:gd name="T11" fmla="*/ 23 h 34"/>
                <a:gd name="T12" fmla="*/ 0 w 49"/>
                <a:gd name="T13" fmla="*/ 20 h 34"/>
                <a:gd name="T14" fmla="*/ 3 w 49"/>
                <a:gd name="T15" fmla="*/ 11 h 34"/>
                <a:gd name="T16" fmla="*/ 9 w 49"/>
                <a:gd name="T17" fmla="*/ 3 h 34"/>
                <a:gd name="T18" fmla="*/ 16 w 49"/>
                <a:gd name="T19" fmla="*/ 0 h 34"/>
                <a:gd name="T20" fmla="*/ 25 w 49"/>
                <a:gd name="T21" fmla="*/ 3 h 34"/>
                <a:gd name="T22" fmla="*/ 57 w 49"/>
                <a:gd name="T23" fmla="*/ 10 h 34"/>
                <a:gd name="T24" fmla="*/ 61 w 49"/>
                <a:gd name="T25" fmla="*/ 16 h 34"/>
                <a:gd name="T26" fmla="*/ 61 w 49"/>
                <a:gd name="T27" fmla="*/ 21 h 34"/>
                <a:gd name="T28" fmla="*/ 61 w 49"/>
                <a:gd name="T29" fmla="*/ 28 h 3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9"/>
                <a:gd name="T46" fmla="*/ 0 h 34"/>
                <a:gd name="T47" fmla="*/ 49 w 49"/>
                <a:gd name="T48" fmla="*/ 34 h 3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9" h="34">
                  <a:moveTo>
                    <a:pt x="48" y="24"/>
                  </a:moveTo>
                  <a:lnTo>
                    <a:pt x="45" y="26"/>
                  </a:lnTo>
                  <a:lnTo>
                    <a:pt x="39" y="29"/>
                  </a:lnTo>
                  <a:lnTo>
                    <a:pt x="33" y="33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2" y="10"/>
                  </a:lnTo>
                  <a:lnTo>
                    <a:pt x="7" y="3"/>
                  </a:lnTo>
                  <a:lnTo>
                    <a:pt x="13" y="0"/>
                  </a:lnTo>
                  <a:lnTo>
                    <a:pt x="20" y="3"/>
                  </a:lnTo>
                  <a:lnTo>
                    <a:pt x="45" y="9"/>
                  </a:lnTo>
                  <a:lnTo>
                    <a:pt x="48" y="14"/>
                  </a:lnTo>
                  <a:lnTo>
                    <a:pt x="48" y="18"/>
                  </a:lnTo>
                  <a:lnTo>
                    <a:pt x="48" y="24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40" name="Freeform 257"/>
            <p:cNvSpPr>
              <a:spLocks/>
            </p:cNvSpPr>
            <p:nvPr/>
          </p:nvSpPr>
          <p:spPr bwMode="auto">
            <a:xfrm>
              <a:off x="3961" y="1317"/>
              <a:ext cx="62" cy="39"/>
            </a:xfrm>
            <a:custGeom>
              <a:avLst/>
              <a:gdLst>
                <a:gd name="T0" fmla="*/ 61 w 49"/>
                <a:gd name="T1" fmla="*/ 28 h 34"/>
                <a:gd name="T2" fmla="*/ 57 w 49"/>
                <a:gd name="T3" fmla="*/ 30 h 34"/>
                <a:gd name="T4" fmla="*/ 49 w 49"/>
                <a:gd name="T5" fmla="*/ 33 h 34"/>
                <a:gd name="T6" fmla="*/ 42 w 49"/>
                <a:gd name="T7" fmla="*/ 38 h 34"/>
                <a:gd name="T8" fmla="*/ 0 w 49"/>
                <a:gd name="T9" fmla="*/ 26 h 34"/>
                <a:gd name="T10" fmla="*/ 0 w 49"/>
                <a:gd name="T11" fmla="*/ 23 h 34"/>
                <a:gd name="T12" fmla="*/ 0 w 49"/>
                <a:gd name="T13" fmla="*/ 20 h 34"/>
                <a:gd name="T14" fmla="*/ 3 w 49"/>
                <a:gd name="T15" fmla="*/ 11 h 34"/>
                <a:gd name="T16" fmla="*/ 9 w 49"/>
                <a:gd name="T17" fmla="*/ 3 h 34"/>
                <a:gd name="T18" fmla="*/ 16 w 49"/>
                <a:gd name="T19" fmla="*/ 0 h 34"/>
                <a:gd name="T20" fmla="*/ 25 w 49"/>
                <a:gd name="T21" fmla="*/ 3 h 34"/>
                <a:gd name="T22" fmla="*/ 57 w 49"/>
                <a:gd name="T23" fmla="*/ 10 h 34"/>
                <a:gd name="T24" fmla="*/ 61 w 49"/>
                <a:gd name="T25" fmla="*/ 16 h 34"/>
                <a:gd name="T26" fmla="*/ 61 w 49"/>
                <a:gd name="T27" fmla="*/ 21 h 34"/>
                <a:gd name="T28" fmla="*/ 61 w 49"/>
                <a:gd name="T29" fmla="*/ 28 h 3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9"/>
                <a:gd name="T46" fmla="*/ 0 h 34"/>
                <a:gd name="T47" fmla="*/ 49 w 49"/>
                <a:gd name="T48" fmla="*/ 34 h 3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9" h="34">
                  <a:moveTo>
                    <a:pt x="48" y="24"/>
                  </a:moveTo>
                  <a:lnTo>
                    <a:pt x="45" y="26"/>
                  </a:lnTo>
                  <a:lnTo>
                    <a:pt x="39" y="29"/>
                  </a:lnTo>
                  <a:lnTo>
                    <a:pt x="33" y="33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2" y="10"/>
                  </a:lnTo>
                  <a:lnTo>
                    <a:pt x="7" y="3"/>
                  </a:lnTo>
                  <a:lnTo>
                    <a:pt x="13" y="0"/>
                  </a:lnTo>
                  <a:lnTo>
                    <a:pt x="20" y="3"/>
                  </a:lnTo>
                  <a:lnTo>
                    <a:pt x="45" y="9"/>
                  </a:lnTo>
                  <a:lnTo>
                    <a:pt x="48" y="14"/>
                  </a:lnTo>
                  <a:lnTo>
                    <a:pt x="48" y="18"/>
                  </a:lnTo>
                  <a:lnTo>
                    <a:pt x="48" y="24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41" name="Freeform 258"/>
            <p:cNvSpPr>
              <a:spLocks/>
            </p:cNvSpPr>
            <p:nvPr/>
          </p:nvSpPr>
          <p:spPr bwMode="auto">
            <a:xfrm>
              <a:off x="4002" y="1327"/>
              <a:ext cx="21" cy="29"/>
            </a:xfrm>
            <a:custGeom>
              <a:avLst/>
              <a:gdLst>
                <a:gd name="T0" fmla="*/ 20 w 17"/>
                <a:gd name="T1" fmla="*/ 0 h 25"/>
                <a:gd name="T2" fmla="*/ 16 w 17"/>
                <a:gd name="T3" fmla="*/ 0 h 25"/>
                <a:gd name="T4" fmla="*/ 15 w 17"/>
                <a:gd name="T5" fmla="*/ 0 h 25"/>
                <a:gd name="T6" fmla="*/ 15 w 17"/>
                <a:gd name="T7" fmla="*/ 1 h 25"/>
                <a:gd name="T8" fmla="*/ 11 w 17"/>
                <a:gd name="T9" fmla="*/ 1 h 25"/>
                <a:gd name="T10" fmla="*/ 10 w 17"/>
                <a:gd name="T11" fmla="*/ 3 h 25"/>
                <a:gd name="T12" fmla="*/ 6 w 17"/>
                <a:gd name="T13" fmla="*/ 6 h 25"/>
                <a:gd name="T14" fmla="*/ 5 w 17"/>
                <a:gd name="T15" fmla="*/ 7 h 25"/>
                <a:gd name="T16" fmla="*/ 5 w 17"/>
                <a:gd name="T17" fmla="*/ 9 h 25"/>
                <a:gd name="T18" fmla="*/ 5 w 17"/>
                <a:gd name="T19" fmla="*/ 10 h 25"/>
                <a:gd name="T20" fmla="*/ 1 w 17"/>
                <a:gd name="T21" fmla="*/ 13 h 25"/>
                <a:gd name="T22" fmla="*/ 1 w 17"/>
                <a:gd name="T23" fmla="*/ 14 h 25"/>
                <a:gd name="T24" fmla="*/ 1 w 17"/>
                <a:gd name="T25" fmla="*/ 16 h 25"/>
                <a:gd name="T26" fmla="*/ 1 w 17"/>
                <a:gd name="T27" fmla="*/ 17 h 25"/>
                <a:gd name="T28" fmla="*/ 0 w 17"/>
                <a:gd name="T29" fmla="*/ 20 h 25"/>
                <a:gd name="T30" fmla="*/ 0 w 17"/>
                <a:gd name="T31" fmla="*/ 21 h 25"/>
                <a:gd name="T32" fmla="*/ 0 w 17"/>
                <a:gd name="T33" fmla="*/ 23 h 25"/>
                <a:gd name="T34" fmla="*/ 0 w 17"/>
                <a:gd name="T35" fmla="*/ 24 h 25"/>
                <a:gd name="T36" fmla="*/ 0 w 17"/>
                <a:gd name="T37" fmla="*/ 27 h 25"/>
                <a:gd name="T38" fmla="*/ 0 w 17"/>
                <a:gd name="T39" fmla="*/ 28 h 2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7"/>
                <a:gd name="T61" fmla="*/ 0 h 25"/>
                <a:gd name="T62" fmla="*/ 17 w 17"/>
                <a:gd name="T63" fmla="*/ 25 h 2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7" h="25">
                  <a:moveTo>
                    <a:pt x="16" y="0"/>
                  </a:moveTo>
                  <a:lnTo>
                    <a:pt x="13" y="0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9" y="1"/>
                  </a:lnTo>
                  <a:lnTo>
                    <a:pt x="8" y="3"/>
                  </a:lnTo>
                  <a:lnTo>
                    <a:pt x="5" y="5"/>
                  </a:lnTo>
                  <a:lnTo>
                    <a:pt x="4" y="6"/>
                  </a:lnTo>
                  <a:lnTo>
                    <a:pt x="4" y="8"/>
                  </a:lnTo>
                  <a:lnTo>
                    <a:pt x="4" y="9"/>
                  </a:lnTo>
                  <a:lnTo>
                    <a:pt x="1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0" y="21"/>
                  </a:lnTo>
                  <a:lnTo>
                    <a:pt x="0" y="23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42" name="Freeform 259"/>
            <p:cNvSpPr>
              <a:spLocks/>
            </p:cNvSpPr>
            <p:nvPr/>
          </p:nvSpPr>
          <p:spPr bwMode="auto">
            <a:xfrm>
              <a:off x="3760" y="1328"/>
              <a:ext cx="230" cy="50"/>
            </a:xfrm>
            <a:custGeom>
              <a:avLst/>
              <a:gdLst>
                <a:gd name="T0" fmla="*/ 4 w 182"/>
                <a:gd name="T1" fmla="*/ 6 h 43"/>
                <a:gd name="T2" fmla="*/ 6 w 182"/>
                <a:gd name="T3" fmla="*/ 6 h 43"/>
                <a:gd name="T4" fmla="*/ 11 w 182"/>
                <a:gd name="T5" fmla="*/ 6 h 43"/>
                <a:gd name="T6" fmla="*/ 18 w 182"/>
                <a:gd name="T7" fmla="*/ 8 h 43"/>
                <a:gd name="T8" fmla="*/ 28 w 182"/>
                <a:gd name="T9" fmla="*/ 8 h 43"/>
                <a:gd name="T10" fmla="*/ 49 w 182"/>
                <a:gd name="T11" fmla="*/ 12 h 43"/>
                <a:gd name="T12" fmla="*/ 72 w 182"/>
                <a:gd name="T13" fmla="*/ 16 h 43"/>
                <a:gd name="T14" fmla="*/ 95 w 182"/>
                <a:gd name="T15" fmla="*/ 20 h 43"/>
                <a:gd name="T16" fmla="*/ 128 w 182"/>
                <a:gd name="T17" fmla="*/ 27 h 43"/>
                <a:gd name="T18" fmla="*/ 135 w 182"/>
                <a:gd name="T19" fmla="*/ 27 h 43"/>
                <a:gd name="T20" fmla="*/ 219 w 182"/>
                <a:gd name="T21" fmla="*/ 0 h 43"/>
                <a:gd name="T22" fmla="*/ 222 w 182"/>
                <a:gd name="T23" fmla="*/ 5 h 43"/>
                <a:gd name="T24" fmla="*/ 225 w 182"/>
                <a:gd name="T25" fmla="*/ 8 h 43"/>
                <a:gd name="T26" fmla="*/ 226 w 182"/>
                <a:gd name="T27" fmla="*/ 15 h 43"/>
                <a:gd name="T28" fmla="*/ 229 w 182"/>
                <a:gd name="T29" fmla="*/ 20 h 43"/>
                <a:gd name="T30" fmla="*/ 135 w 182"/>
                <a:gd name="T31" fmla="*/ 49 h 43"/>
                <a:gd name="T32" fmla="*/ 0 w 182"/>
                <a:gd name="T33" fmla="*/ 26 h 43"/>
                <a:gd name="T34" fmla="*/ 0 w 182"/>
                <a:gd name="T35" fmla="*/ 22 h 43"/>
                <a:gd name="T36" fmla="*/ 0 w 182"/>
                <a:gd name="T37" fmla="*/ 16 h 43"/>
                <a:gd name="T38" fmla="*/ 0 w 182"/>
                <a:gd name="T39" fmla="*/ 9 h 43"/>
                <a:gd name="T40" fmla="*/ 3 w 182"/>
                <a:gd name="T41" fmla="*/ 8 h 43"/>
                <a:gd name="T42" fmla="*/ 4 w 182"/>
                <a:gd name="T43" fmla="*/ 6 h 4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82"/>
                <a:gd name="T67" fmla="*/ 0 h 43"/>
                <a:gd name="T68" fmla="*/ 182 w 182"/>
                <a:gd name="T69" fmla="*/ 43 h 4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82" h="43">
                  <a:moveTo>
                    <a:pt x="3" y="5"/>
                  </a:moveTo>
                  <a:lnTo>
                    <a:pt x="5" y="5"/>
                  </a:lnTo>
                  <a:lnTo>
                    <a:pt x="9" y="5"/>
                  </a:lnTo>
                  <a:lnTo>
                    <a:pt x="14" y="7"/>
                  </a:lnTo>
                  <a:lnTo>
                    <a:pt x="22" y="7"/>
                  </a:lnTo>
                  <a:lnTo>
                    <a:pt x="39" y="10"/>
                  </a:lnTo>
                  <a:lnTo>
                    <a:pt x="57" y="14"/>
                  </a:lnTo>
                  <a:lnTo>
                    <a:pt x="75" y="17"/>
                  </a:lnTo>
                  <a:lnTo>
                    <a:pt x="101" y="23"/>
                  </a:lnTo>
                  <a:lnTo>
                    <a:pt x="107" y="23"/>
                  </a:lnTo>
                  <a:lnTo>
                    <a:pt x="173" y="0"/>
                  </a:lnTo>
                  <a:lnTo>
                    <a:pt x="176" y="4"/>
                  </a:lnTo>
                  <a:lnTo>
                    <a:pt x="178" y="7"/>
                  </a:lnTo>
                  <a:lnTo>
                    <a:pt x="179" y="13"/>
                  </a:lnTo>
                  <a:lnTo>
                    <a:pt x="181" y="17"/>
                  </a:lnTo>
                  <a:lnTo>
                    <a:pt x="107" y="42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4"/>
                  </a:lnTo>
                  <a:lnTo>
                    <a:pt x="0" y="8"/>
                  </a:lnTo>
                  <a:lnTo>
                    <a:pt x="2" y="7"/>
                  </a:lnTo>
                  <a:lnTo>
                    <a:pt x="3" y="5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43" name="Freeform 260"/>
            <p:cNvSpPr>
              <a:spLocks/>
            </p:cNvSpPr>
            <p:nvPr/>
          </p:nvSpPr>
          <p:spPr bwMode="auto">
            <a:xfrm>
              <a:off x="3760" y="1328"/>
              <a:ext cx="230" cy="50"/>
            </a:xfrm>
            <a:custGeom>
              <a:avLst/>
              <a:gdLst>
                <a:gd name="T0" fmla="*/ 4 w 182"/>
                <a:gd name="T1" fmla="*/ 6 h 43"/>
                <a:gd name="T2" fmla="*/ 6 w 182"/>
                <a:gd name="T3" fmla="*/ 6 h 43"/>
                <a:gd name="T4" fmla="*/ 11 w 182"/>
                <a:gd name="T5" fmla="*/ 6 h 43"/>
                <a:gd name="T6" fmla="*/ 18 w 182"/>
                <a:gd name="T7" fmla="*/ 8 h 43"/>
                <a:gd name="T8" fmla="*/ 28 w 182"/>
                <a:gd name="T9" fmla="*/ 8 h 43"/>
                <a:gd name="T10" fmla="*/ 49 w 182"/>
                <a:gd name="T11" fmla="*/ 12 h 43"/>
                <a:gd name="T12" fmla="*/ 72 w 182"/>
                <a:gd name="T13" fmla="*/ 16 h 43"/>
                <a:gd name="T14" fmla="*/ 95 w 182"/>
                <a:gd name="T15" fmla="*/ 20 h 43"/>
                <a:gd name="T16" fmla="*/ 128 w 182"/>
                <a:gd name="T17" fmla="*/ 27 h 43"/>
                <a:gd name="T18" fmla="*/ 135 w 182"/>
                <a:gd name="T19" fmla="*/ 27 h 43"/>
                <a:gd name="T20" fmla="*/ 219 w 182"/>
                <a:gd name="T21" fmla="*/ 0 h 43"/>
                <a:gd name="T22" fmla="*/ 222 w 182"/>
                <a:gd name="T23" fmla="*/ 5 h 43"/>
                <a:gd name="T24" fmla="*/ 225 w 182"/>
                <a:gd name="T25" fmla="*/ 8 h 43"/>
                <a:gd name="T26" fmla="*/ 226 w 182"/>
                <a:gd name="T27" fmla="*/ 15 h 43"/>
                <a:gd name="T28" fmla="*/ 229 w 182"/>
                <a:gd name="T29" fmla="*/ 20 h 43"/>
                <a:gd name="T30" fmla="*/ 135 w 182"/>
                <a:gd name="T31" fmla="*/ 49 h 43"/>
                <a:gd name="T32" fmla="*/ 0 w 182"/>
                <a:gd name="T33" fmla="*/ 26 h 43"/>
                <a:gd name="T34" fmla="*/ 0 w 182"/>
                <a:gd name="T35" fmla="*/ 22 h 43"/>
                <a:gd name="T36" fmla="*/ 0 w 182"/>
                <a:gd name="T37" fmla="*/ 16 h 43"/>
                <a:gd name="T38" fmla="*/ 0 w 182"/>
                <a:gd name="T39" fmla="*/ 9 h 43"/>
                <a:gd name="T40" fmla="*/ 3 w 182"/>
                <a:gd name="T41" fmla="*/ 8 h 43"/>
                <a:gd name="T42" fmla="*/ 4 w 182"/>
                <a:gd name="T43" fmla="*/ 6 h 4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82"/>
                <a:gd name="T67" fmla="*/ 0 h 43"/>
                <a:gd name="T68" fmla="*/ 182 w 182"/>
                <a:gd name="T69" fmla="*/ 43 h 4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82" h="43">
                  <a:moveTo>
                    <a:pt x="3" y="5"/>
                  </a:moveTo>
                  <a:lnTo>
                    <a:pt x="5" y="5"/>
                  </a:lnTo>
                  <a:lnTo>
                    <a:pt x="9" y="5"/>
                  </a:lnTo>
                  <a:lnTo>
                    <a:pt x="14" y="7"/>
                  </a:lnTo>
                  <a:lnTo>
                    <a:pt x="22" y="7"/>
                  </a:lnTo>
                  <a:lnTo>
                    <a:pt x="39" y="10"/>
                  </a:lnTo>
                  <a:lnTo>
                    <a:pt x="57" y="14"/>
                  </a:lnTo>
                  <a:lnTo>
                    <a:pt x="75" y="17"/>
                  </a:lnTo>
                  <a:lnTo>
                    <a:pt x="101" y="23"/>
                  </a:lnTo>
                  <a:lnTo>
                    <a:pt x="107" y="23"/>
                  </a:lnTo>
                  <a:lnTo>
                    <a:pt x="173" y="0"/>
                  </a:lnTo>
                  <a:lnTo>
                    <a:pt x="176" y="4"/>
                  </a:lnTo>
                  <a:lnTo>
                    <a:pt x="178" y="7"/>
                  </a:lnTo>
                  <a:lnTo>
                    <a:pt x="179" y="13"/>
                  </a:lnTo>
                  <a:lnTo>
                    <a:pt x="181" y="17"/>
                  </a:lnTo>
                  <a:lnTo>
                    <a:pt x="107" y="42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4"/>
                  </a:lnTo>
                  <a:lnTo>
                    <a:pt x="0" y="8"/>
                  </a:lnTo>
                  <a:lnTo>
                    <a:pt x="2" y="7"/>
                  </a:lnTo>
                  <a:lnTo>
                    <a:pt x="3" y="5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44" name="Freeform 261"/>
            <p:cNvSpPr>
              <a:spLocks/>
            </p:cNvSpPr>
            <p:nvPr/>
          </p:nvSpPr>
          <p:spPr bwMode="auto">
            <a:xfrm>
              <a:off x="1044" y="1325"/>
              <a:ext cx="610" cy="255"/>
            </a:xfrm>
            <a:custGeom>
              <a:avLst/>
              <a:gdLst>
                <a:gd name="T0" fmla="*/ 599 w 484"/>
                <a:gd name="T1" fmla="*/ 0 h 226"/>
                <a:gd name="T2" fmla="*/ 602 w 484"/>
                <a:gd name="T3" fmla="*/ 1 h 226"/>
                <a:gd name="T4" fmla="*/ 605 w 484"/>
                <a:gd name="T5" fmla="*/ 3 h 226"/>
                <a:gd name="T6" fmla="*/ 606 w 484"/>
                <a:gd name="T7" fmla="*/ 5 h 226"/>
                <a:gd name="T8" fmla="*/ 609 w 484"/>
                <a:gd name="T9" fmla="*/ 9 h 226"/>
                <a:gd name="T10" fmla="*/ 609 w 484"/>
                <a:gd name="T11" fmla="*/ 12 h 226"/>
                <a:gd name="T12" fmla="*/ 606 w 484"/>
                <a:gd name="T13" fmla="*/ 14 h 226"/>
                <a:gd name="T14" fmla="*/ 605 w 484"/>
                <a:gd name="T15" fmla="*/ 16 h 226"/>
                <a:gd name="T16" fmla="*/ 601 w 484"/>
                <a:gd name="T17" fmla="*/ 16 h 226"/>
                <a:gd name="T18" fmla="*/ 576 w 484"/>
                <a:gd name="T19" fmla="*/ 24 h 226"/>
                <a:gd name="T20" fmla="*/ 529 w 484"/>
                <a:gd name="T21" fmla="*/ 39 h 226"/>
                <a:gd name="T22" fmla="*/ 489 w 484"/>
                <a:gd name="T23" fmla="*/ 53 h 226"/>
                <a:gd name="T24" fmla="*/ 450 w 484"/>
                <a:gd name="T25" fmla="*/ 68 h 226"/>
                <a:gd name="T26" fmla="*/ 417 w 484"/>
                <a:gd name="T27" fmla="*/ 79 h 226"/>
                <a:gd name="T28" fmla="*/ 384 w 484"/>
                <a:gd name="T29" fmla="*/ 89 h 226"/>
                <a:gd name="T30" fmla="*/ 354 w 484"/>
                <a:gd name="T31" fmla="*/ 100 h 226"/>
                <a:gd name="T32" fmla="*/ 325 w 484"/>
                <a:gd name="T33" fmla="*/ 112 h 226"/>
                <a:gd name="T34" fmla="*/ 296 w 484"/>
                <a:gd name="T35" fmla="*/ 123 h 226"/>
                <a:gd name="T36" fmla="*/ 265 w 484"/>
                <a:gd name="T37" fmla="*/ 134 h 226"/>
                <a:gd name="T38" fmla="*/ 234 w 484"/>
                <a:gd name="T39" fmla="*/ 148 h 226"/>
                <a:gd name="T40" fmla="*/ 202 w 484"/>
                <a:gd name="T41" fmla="*/ 162 h 226"/>
                <a:gd name="T42" fmla="*/ 166 w 484"/>
                <a:gd name="T43" fmla="*/ 177 h 226"/>
                <a:gd name="T44" fmla="*/ 127 w 484"/>
                <a:gd name="T45" fmla="*/ 196 h 226"/>
                <a:gd name="T46" fmla="*/ 86 w 484"/>
                <a:gd name="T47" fmla="*/ 218 h 226"/>
                <a:gd name="T48" fmla="*/ 37 w 484"/>
                <a:gd name="T49" fmla="*/ 241 h 226"/>
                <a:gd name="T50" fmla="*/ 13 w 484"/>
                <a:gd name="T51" fmla="*/ 252 h 226"/>
                <a:gd name="T52" fmla="*/ 10 w 484"/>
                <a:gd name="T53" fmla="*/ 248 h 226"/>
                <a:gd name="T54" fmla="*/ 9 w 484"/>
                <a:gd name="T55" fmla="*/ 245 h 226"/>
                <a:gd name="T56" fmla="*/ 6 w 484"/>
                <a:gd name="T57" fmla="*/ 244 h 226"/>
                <a:gd name="T58" fmla="*/ 4 w 484"/>
                <a:gd name="T59" fmla="*/ 241 h 226"/>
                <a:gd name="T60" fmla="*/ 3 w 484"/>
                <a:gd name="T61" fmla="*/ 240 h 226"/>
                <a:gd name="T62" fmla="*/ 24 w 484"/>
                <a:gd name="T63" fmla="*/ 228 h 226"/>
                <a:gd name="T64" fmla="*/ 68 w 484"/>
                <a:gd name="T65" fmla="*/ 205 h 226"/>
                <a:gd name="T66" fmla="*/ 108 w 484"/>
                <a:gd name="T67" fmla="*/ 185 h 226"/>
                <a:gd name="T68" fmla="*/ 145 w 484"/>
                <a:gd name="T69" fmla="*/ 167 h 226"/>
                <a:gd name="T70" fmla="*/ 180 w 484"/>
                <a:gd name="T71" fmla="*/ 150 h 226"/>
                <a:gd name="T72" fmla="*/ 214 w 484"/>
                <a:gd name="T73" fmla="*/ 134 h 226"/>
                <a:gd name="T74" fmla="*/ 247 w 484"/>
                <a:gd name="T75" fmla="*/ 121 h 226"/>
                <a:gd name="T76" fmla="*/ 279 w 484"/>
                <a:gd name="T77" fmla="*/ 108 h 226"/>
                <a:gd name="T78" fmla="*/ 309 w 484"/>
                <a:gd name="T79" fmla="*/ 97 h 226"/>
                <a:gd name="T80" fmla="*/ 342 w 484"/>
                <a:gd name="T81" fmla="*/ 85 h 226"/>
                <a:gd name="T82" fmla="*/ 376 w 484"/>
                <a:gd name="T83" fmla="*/ 72 h 226"/>
                <a:gd name="T84" fmla="*/ 410 w 484"/>
                <a:gd name="T85" fmla="*/ 62 h 226"/>
                <a:gd name="T86" fmla="*/ 446 w 484"/>
                <a:gd name="T87" fmla="*/ 50 h 226"/>
                <a:gd name="T88" fmla="*/ 485 w 484"/>
                <a:gd name="T89" fmla="*/ 36 h 226"/>
                <a:gd name="T90" fmla="*/ 527 w 484"/>
                <a:gd name="T91" fmla="*/ 23 h 226"/>
                <a:gd name="T92" fmla="*/ 573 w 484"/>
                <a:gd name="T93" fmla="*/ 7 h 22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484"/>
                <a:gd name="T142" fmla="*/ 0 h 226"/>
                <a:gd name="T143" fmla="*/ 484 w 484"/>
                <a:gd name="T144" fmla="*/ 226 h 22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484" h="226">
                  <a:moveTo>
                    <a:pt x="474" y="0"/>
                  </a:moveTo>
                  <a:lnTo>
                    <a:pt x="475" y="0"/>
                  </a:lnTo>
                  <a:lnTo>
                    <a:pt x="477" y="1"/>
                  </a:lnTo>
                  <a:lnTo>
                    <a:pt x="478" y="1"/>
                  </a:lnTo>
                  <a:lnTo>
                    <a:pt x="478" y="3"/>
                  </a:lnTo>
                  <a:lnTo>
                    <a:pt x="480" y="3"/>
                  </a:lnTo>
                  <a:lnTo>
                    <a:pt x="480" y="4"/>
                  </a:lnTo>
                  <a:lnTo>
                    <a:pt x="481" y="4"/>
                  </a:lnTo>
                  <a:lnTo>
                    <a:pt x="481" y="6"/>
                  </a:lnTo>
                  <a:lnTo>
                    <a:pt x="483" y="8"/>
                  </a:lnTo>
                  <a:lnTo>
                    <a:pt x="483" y="9"/>
                  </a:lnTo>
                  <a:lnTo>
                    <a:pt x="483" y="11"/>
                  </a:lnTo>
                  <a:lnTo>
                    <a:pt x="481" y="11"/>
                  </a:lnTo>
                  <a:lnTo>
                    <a:pt x="481" y="12"/>
                  </a:lnTo>
                  <a:lnTo>
                    <a:pt x="480" y="12"/>
                  </a:lnTo>
                  <a:lnTo>
                    <a:pt x="480" y="14"/>
                  </a:lnTo>
                  <a:lnTo>
                    <a:pt x="478" y="14"/>
                  </a:lnTo>
                  <a:lnTo>
                    <a:pt x="477" y="14"/>
                  </a:lnTo>
                  <a:lnTo>
                    <a:pt x="475" y="14"/>
                  </a:lnTo>
                  <a:lnTo>
                    <a:pt x="457" y="21"/>
                  </a:lnTo>
                  <a:lnTo>
                    <a:pt x="438" y="29"/>
                  </a:lnTo>
                  <a:lnTo>
                    <a:pt x="420" y="35"/>
                  </a:lnTo>
                  <a:lnTo>
                    <a:pt x="403" y="41"/>
                  </a:lnTo>
                  <a:lnTo>
                    <a:pt x="388" y="47"/>
                  </a:lnTo>
                  <a:lnTo>
                    <a:pt x="373" y="53"/>
                  </a:lnTo>
                  <a:lnTo>
                    <a:pt x="357" y="60"/>
                  </a:lnTo>
                  <a:lnTo>
                    <a:pt x="343" y="64"/>
                  </a:lnTo>
                  <a:lnTo>
                    <a:pt x="331" y="70"/>
                  </a:lnTo>
                  <a:lnTo>
                    <a:pt x="317" y="75"/>
                  </a:lnTo>
                  <a:lnTo>
                    <a:pt x="305" y="79"/>
                  </a:lnTo>
                  <a:lnTo>
                    <a:pt x="293" y="84"/>
                  </a:lnTo>
                  <a:lnTo>
                    <a:pt x="281" y="89"/>
                  </a:lnTo>
                  <a:lnTo>
                    <a:pt x="268" y="93"/>
                  </a:lnTo>
                  <a:lnTo>
                    <a:pt x="258" y="99"/>
                  </a:lnTo>
                  <a:lnTo>
                    <a:pt x="245" y="104"/>
                  </a:lnTo>
                  <a:lnTo>
                    <a:pt x="235" y="109"/>
                  </a:lnTo>
                  <a:lnTo>
                    <a:pt x="222" y="113"/>
                  </a:lnTo>
                  <a:lnTo>
                    <a:pt x="210" y="119"/>
                  </a:lnTo>
                  <a:lnTo>
                    <a:pt x="198" y="125"/>
                  </a:lnTo>
                  <a:lnTo>
                    <a:pt x="186" y="131"/>
                  </a:lnTo>
                  <a:lnTo>
                    <a:pt x="173" y="138"/>
                  </a:lnTo>
                  <a:lnTo>
                    <a:pt x="160" y="144"/>
                  </a:lnTo>
                  <a:lnTo>
                    <a:pt x="146" y="151"/>
                  </a:lnTo>
                  <a:lnTo>
                    <a:pt x="132" y="157"/>
                  </a:lnTo>
                  <a:lnTo>
                    <a:pt x="117" y="167"/>
                  </a:lnTo>
                  <a:lnTo>
                    <a:pt x="101" y="174"/>
                  </a:lnTo>
                  <a:lnTo>
                    <a:pt x="85" y="184"/>
                  </a:lnTo>
                  <a:lnTo>
                    <a:pt x="68" y="193"/>
                  </a:lnTo>
                  <a:lnTo>
                    <a:pt x="49" y="203"/>
                  </a:lnTo>
                  <a:lnTo>
                    <a:pt x="29" y="214"/>
                  </a:lnTo>
                  <a:lnTo>
                    <a:pt x="10" y="225"/>
                  </a:lnTo>
                  <a:lnTo>
                    <a:pt x="10" y="223"/>
                  </a:lnTo>
                  <a:lnTo>
                    <a:pt x="10" y="222"/>
                  </a:lnTo>
                  <a:lnTo>
                    <a:pt x="8" y="220"/>
                  </a:lnTo>
                  <a:lnTo>
                    <a:pt x="8" y="219"/>
                  </a:lnTo>
                  <a:lnTo>
                    <a:pt x="7" y="217"/>
                  </a:lnTo>
                  <a:lnTo>
                    <a:pt x="5" y="217"/>
                  </a:lnTo>
                  <a:lnTo>
                    <a:pt x="5" y="216"/>
                  </a:lnTo>
                  <a:lnTo>
                    <a:pt x="3" y="216"/>
                  </a:lnTo>
                  <a:lnTo>
                    <a:pt x="3" y="214"/>
                  </a:lnTo>
                  <a:lnTo>
                    <a:pt x="2" y="214"/>
                  </a:lnTo>
                  <a:lnTo>
                    <a:pt x="2" y="213"/>
                  </a:lnTo>
                  <a:lnTo>
                    <a:pt x="0" y="213"/>
                  </a:lnTo>
                  <a:lnTo>
                    <a:pt x="19" y="202"/>
                  </a:lnTo>
                  <a:lnTo>
                    <a:pt x="37" y="191"/>
                  </a:lnTo>
                  <a:lnTo>
                    <a:pt x="54" y="182"/>
                  </a:lnTo>
                  <a:lnTo>
                    <a:pt x="71" y="173"/>
                  </a:lnTo>
                  <a:lnTo>
                    <a:pt x="86" y="164"/>
                  </a:lnTo>
                  <a:lnTo>
                    <a:pt x="101" y="156"/>
                  </a:lnTo>
                  <a:lnTo>
                    <a:pt x="115" y="148"/>
                  </a:lnTo>
                  <a:lnTo>
                    <a:pt x="129" y="141"/>
                  </a:lnTo>
                  <a:lnTo>
                    <a:pt x="143" y="133"/>
                  </a:lnTo>
                  <a:lnTo>
                    <a:pt x="157" y="127"/>
                  </a:lnTo>
                  <a:lnTo>
                    <a:pt x="170" y="119"/>
                  </a:lnTo>
                  <a:lnTo>
                    <a:pt x="183" y="113"/>
                  </a:lnTo>
                  <a:lnTo>
                    <a:pt x="196" y="107"/>
                  </a:lnTo>
                  <a:lnTo>
                    <a:pt x="209" y="102"/>
                  </a:lnTo>
                  <a:lnTo>
                    <a:pt x="221" y="96"/>
                  </a:lnTo>
                  <a:lnTo>
                    <a:pt x="233" y="90"/>
                  </a:lnTo>
                  <a:lnTo>
                    <a:pt x="245" y="86"/>
                  </a:lnTo>
                  <a:lnTo>
                    <a:pt x="259" y="81"/>
                  </a:lnTo>
                  <a:lnTo>
                    <a:pt x="271" y="75"/>
                  </a:lnTo>
                  <a:lnTo>
                    <a:pt x="284" y="70"/>
                  </a:lnTo>
                  <a:lnTo>
                    <a:pt x="298" y="64"/>
                  </a:lnTo>
                  <a:lnTo>
                    <a:pt x="311" y="60"/>
                  </a:lnTo>
                  <a:lnTo>
                    <a:pt x="325" y="55"/>
                  </a:lnTo>
                  <a:lnTo>
                    <a:pt x="339" y="49"/>
                  </a:lnTo>
                  <a:lnTo>
                    <a:pt x="354" y="44"/>
                  </a:lnTo>
                  <a:lnTo>
                    <a:pt x="369" y="38"/>
                  </a:lnTo>
                  <a:lnTo>
                    <a:pt x="385" y="32"/>
                  </a:lnTo>
                  <a:lnTo>
                    <a:pt x="402" y="26"/>
                  </a:lnTo>
                  <a:lnTo>
                    <a:pt x="418" y="20"/>
                  </a:lnTo>
                  <a:lnTo>
                    <a:pt x="435" y="14"/>
                  </a:lnTo>
                  <a:lnTo>
                    <a:pt x="455" y="6"/>
                  </a:lnTo>
                  <a:lnTo>
                    <a:pt x="474" y="0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45" name="Freeform 262"/>
            <p:cNvSpPr>
              <a:spLocks/>
            </p:cNvSpPr>
            <p:nvPr/>
          </p:nvSpPr>
          <p:spPr bwMode="auto">
            <a:xfrm>
              <a:off x="1044" y="1325"/>
              <a:ext cx="610" cy="255"/>
            </a:xfrm>
            <a:custGeom>
              <a:avLst/>
              <a:gdLst>
                <a:gd name="T0" fmla="*/ 599 w 484"/>
                <a:gd name="T1" fmla="*/ 0 h 226"/>
                <a:gd name="T2" fmla="*/ 602 w 484"/>
                <a:gd name="T3" fmla="*/ 1 h 226"/>
                <a:gd name="T4" fmla="*/ 605 w 484"/>
                <a:gd name="T5" fmla="*/ 3 h 226"/>
                <a:gd name="T6" fmla="*/ 606 w 484"/>
                <a:gd name="T7" fmla="*/ 5 h 226"/>
                <a:gd name="T8" fmla="*/ 609 w 484"/>
                <a:gd name="T9" fmla="*/ 9 h 226"/>
                <a:gd name="T10" fmla="*/ 609 w 484"/>
                <a:gd name="T11" fmla="*/ 12 h 226"/>
                <a:gd name="T12" fmla="*/ 606 w 484"/>
                <a:gd name="T13" fmla="*/ 14 h 226"/>
                <a:gd name="T14" fmla="*/ 605 w 484"/>
                <a:gd name="T15" fmla="*/ 16 h 226"/>
                <a:gd name="T16" fmla="*/ 601 w 484"/>
                <a:gd name="T17" fmla="*/ 16 h 226"/>
                <a:gd name="T18" fmla="*/ 576 w 484"/>
                <a:gd name="T19" fmla="*/ 24 h 226"/>
                <a:gd name="T20" fmla="*/ 529 w 484"/>
                <a:gd name="T21" fmla="*/ 39 h 226"/>
                <a:gd name="T22" fmla="*/ 489 w 484"/>
                <a:gd name="T23" fmla="*/ 53 h 226"/>
                <a:gd name="T24" fmla="*/ 450 w 484"/>
                <a:gd name="T25" fmla="*/ 68 h 226"/>
                <a:gd name="T26" fmla="*/ 417 w 484"/>
                <a:gd name="T27" fmla="*/ 79 h 226"/>
                <a:gd name="T28" fmla="*/ 384 w 484"/>
                <a:gd name="T29" fmla="*/ 89 h 226"/>
                <a:gd name="T30" fmla="*/ 354 w 484"/>
                <a:gd name="T31" fmla="*/ 100 h 226"/>
                <a:gd name="T32" fmla="*/ 325 w 484"/>
                <a:gd name="T33" fmla="*/ 112 h 226"/>
                <a:gd name="T34" fmla="*/ 296 w 484"/>
                <a:gd name="T35" fmla="*/ 123 h 226"/>
                <a:gd name="T36" fmla="*/ 265 w 484"/>
                <a:gd name="T37" fmla="*/ 134 h 226"/>
                <a:gd name="T38" fmla="*/ 234 w 484"/>
                <a:gd name="T39" fmla="*/ 148 h 226"/>
                <a:gd name="T40" fmla="*/ 202 w 484"/>
                <a:gd name="T41" fmla="*/ 162 h 226"/>
                <a:gd name="T42" fmla="*/ 166 w 484"/>
                <a:gd name="T43" fmla="*/ 177 h 226"/>
                <a:gd name="T44" fmla="*/ 127 w 484"/>
                <a:gd name="T45" fmla="*/ 196 h 226"/>
                <a:gd name="T46" fmla="*/ 86 w 484"/>
                <a:gd name="T47" fmla="*/ 218 h 226"/>
                <a:gd name="T48" fmla="*/ 37 w 484"/>
                <a:gd name="T49" fmla="*/ 241 h 226"/>
                <a:gd name="T50" fmla="*/ 13 w 484"/>
                <a:gd name="T51" fmla="*/ 252 h 226"/>
                <a:gd name="T52" fmla="*/ 10 w 484"/>
                <a:gd name="T53" fmla="*/ 248 h 226"/>
                <a:gd name="T54" fmla="*/ 9 w 484"/>
                <a:gd name="T55" fmla="*/ 245 h 226"/>
                <a:gd name="T56" fmla="*/ 6 w 484"/>
                <a:gd name="T57" fmla="*/ 244 h 226"/>
                <a:gd name="T58" fmla="*/ 4 w 484"/>
                <a:gd name="T59" fmla="*/ 241 h 226"/>
                <a:gd name="T60" fmla="*/ 3 w 484"/>
                <a:gd name="T61" fmla="*/ 240 h 226"/>
                <a:gd name="T62" fmla="*/ 24 w 484"/>
                <a:gd name="T63" fmla="*/ 228 h 226"/>
                <a:gd name="T64" fmla="*/ 68 w 484"/>
                <a:gd name="T65" fmla="*/ 205 h 226"/>
                <a:gd name="T66" fmla="*/ 108 w 484"/>
                <a:gd name="T67" fmla="*/ 185 h 226"/>
                <a:gd name="T68" fmla="*/ 145 w 484"/>
                <a:gd name="T69" fmla="*/ 167 h 226"/>
                <a:gd name="T70" fmla="*/ 180 w 484"/>
                <a:gd name="T71" fmla="*/ 150 h 226"/>
                <a:gd name="T72" fmla="*/ 214 w 484"/>
                <a:gd name="T73" fmla="*/ 134 h 226"/>
                <a:gd name="T74" fmla="*/ 247 w 484"/>
                <a:gd name="T75" fmla="*/ 121 h 226"/>
                <a:gd name="T76" fmla="*/ 279 w 484"/>
                <a:gd name="T77" fmla="*/ 108 h 226"/>
                <a:gd name="T78" fmla="*/ 309 w 484"/>
                <a:gd name="T79" fmla="*/ 97 h 226"/>
                <a:gd name="T80" fmla="*/ 342 w 484"/>
                <a:gd name="T81" fmla="*/ 85 h 226"/>
                <a:gd name="T82" fmla="*/ 376 w 484"/>
                <a:gd name="T83" fmla="*/ 72 h 226"/>
                <a:gd name="T84" fmla="*/ 410 w 484"/>
                <a:gd name="T85" fmla="*/ 62 h 226"/>
                <a:gd name="T86" fmla="*/ 446 w 484"/>
                <a:gd name="T87" fmla="*/ 50 h 226"/>
                <a:gd name="T88" fmla="*/ 485 w 484"/>
                <a:gd name="T89" fmla="*/ 36 h 226"/>
                <a:gd name="T90" fmla="*/ 527 w 484"/>
                <a:gd name="T91" fmla="*/ 23 h 226"/>
                <a:gd name="T92" fmla="*/ 573 w 484"/>
                <a:gd name="T93" fmla="*/ 7 h 22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484"/>
                <a:gd name="T142" fmla="*/ 0 h 226"/>
                <a:gd name="T143" fmla="*/ 484 w 484"/>
                <a:gd name="T144" fmla="*/ 226 h 22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484" h="226">
                  <a:moveTo>
                    <a:pt x="474" y="0"/>
                  </a:moveTo>
                  <a:lnTo>
                    <a:pt x="475" y="0"/>
                  </a:lnTo>
                  <a:lnTo>
                    <a:pt x="477" y="1"/>
                  </a:lnTo>
                  <a:lnTo>
                    <a:pt x="478" y="1"/>
                  </a:lnTo>
                  <a:lnTo>
                    <a:pt x="478" y="3"/>
                  </a:lnTo>
                  <a:lnTo>
                    <a:pt x="480" y="3"/>
                  </a:lnTo>
                  <a:lnTo>
                    <a:pt x="480" y="4"/>
                  </a:lnTo>
                  <a:lnTo>
                    <a:pt x="481" y="4"/>
                  </a:lnTo>
                  <a:lnTo>
                    <a:pt x="481" y="6"/>
                  </a:lnTo>
                  <a:lnTo>
                    <a:pt x="483" y="8"/>
                  </a:lnTo>
                  <a:lnTo>
                    <a:pt x="483" y="9"/>
                  </a:lnTo>
                  <a:lnTo>
                    <a:pt x="483" y="11"/>
                  </a:lnTo>
                  <a:lnTo>
                    <a:pt x="481" y="11"/>
                  </a:lnTo>
                  <a:lnTo>
                    <a:pt x="481" y="12"/>
                  </a:lnTo>
                  <a:lnTo>
                    <a:pt x="480" y="12"/>
                  </a:lnTo>
                  <a:lnTo>
                    <a:pt x="480" y="14"/>
                  </a:lnTo>
                  <a:lnTo>
                    <a:pt x="478" y="14"/>
                  </a:lnTo>
                  <a:lnTo>
                    <a:pt x="477" y="14"/>
                  </a:lnTo>
                  <a:lnTo>
                    <a:pt x="475" y="14"/>
                  </a:lnTo>
                  <a:lnTo>
                    <a:pt x="457" y="21"/>
                  </a:lnTo>
                  <a:lnTo>
                    <a:pt x="438" y="29"/>
                  </a:lnTo>
                  <a:lnTo>
                    <a:pt x="420" y="35"/>
                  </a:lnTo>
                  <a:lnTo>
                    <a:pt x="403" y="41"/>
                  </a:lnTo>
                  <a:lnTo>
                    <a:pt x="388" y="47"/>
                  </a:lnTo>
                  <a:lnTo>
                    <a:pt x="373" y="53"/>
                  </a:lnTo>
                  <a:lnTo>
                    <a:pt x="357" y="60"/>
                  </a:lnTo>
                  <a:lnTo>
                    <a:pt x="343" y="64"/>
                  </a:lnTo>
                  <a:lnTo>
                    <a:pt x="331" y="70"/>
                  </a:lnTo>
                  <a:lnTo>
                    <a:pt x="317" y="75"/>
                  </a:lnTo>
                  <a:lnTo>
                    <a:pt x="305" y="79"/>
                  </a:lnTo>
                  <a:lnTo>
                    <a:pt x="293" y="84"/>
                  </a:lnTo>
                  <a:lnTo>
                    <a:pt x="281" y="89"/>
                  </a:lnTo>
                  <a:lnTo>
                    <a:pt x="268" y="93"/>
                  </a:lnTo>
                  <a:lnTo>
                    <a:pt x="258" y="99"/>
                  </a:lnTo>
                  <a:lnTo>
                    <a:pt x="245" y="104"/>
                  </a:lnTo>
                  <a:lnTo>
                    <a:pt x="235" y="109"/>
                  </a:lnTo>
                  <a:lnTo>
                    <a:pt x="222" y="113"/>
                  </a:lnTo>
                  <a:lnTo>
                    <a:pt x="210" y="119"/>
                  </a:lnTo>
                  <a:lnTo>
                    <a:pt x="198" y="125"/>
                  </a:lnTo>
                  <a:lnTo>
                    <a:pt x="186" y="131"/>
                  </a:lnTo>
                  <a:lnTo>
                    <a:pt x="173" y="138"/>
                  </a:lnTo>
                  <a:lnTo>
                    <a:pt x="160" y="144"/>
                  </a:lnTo>
                  <a:lnTo>
                    <a:pt x="146" y="151"/>
                  </a:lnTo>
                  <a:lnTo>
                    <a:pt x="132" y="157"/>
                  </a:lnTo>
                  <a:lnTo>
                    <a:pt x="117" y="167"/>
                  </a:lnTo>
                  <a:lnTo>
                    <a:pt x="101" y="174"/>
                  </a:lnTo>
                  <a:lnTo>
                    <a:pt x="85" y="184"/>
                  </a:lnTo>
                  <a:lnTo>
                    <a:pt x="68" y="193"/>
                  </a:lnTo>
                  <a:lnTo>
                    <a:pt x="49" y="203"/>
                  </a:lnTo>
                  <a:lnTo>
                    <a:pt x="29" y="214"/>
                  </a:lnTo>
                  <a:lnTo>
                    <a:pt x="10" y="225"/>
                  </a:lnTo>
                  <a:lnTo>
                    <a:pt x="10" y="223"/>
                  </a:lnTo>
                  <a:lnTo>
                    <a:pt x="10" y="222"/>
                  </a:lnTo>
                  <a:lnTo>
                    <a:pt x="8" y="220"/>
                  </a:lnTo>
                  <a:lnTo>
                    <a:pt x="8" y="219"/>
                  </a:lnTo>
                  <a:lnTo>
                    <a:pt x="7" y="217"/>
                  </a:lnTo>
                  <a:lnTo>
                    <a:pt x="5" y="217"/>
                  </a:lnTo>
                  <a:lnTo>
                    <a:pt x="5" y="216"/>
                  </a:lnTo>
                  <a:lnTo>
                    <a:pt x="3" y="216"/>
                  </a:lnTo>
                  <a:lnTo>
                    <a:pt x="3" y="214"/>
                  </a:lnTo>
                  <a:lnTo>
                    <a:pt x="2" y="214"/>
                  </a:lnTo>
                  <a:lnTo>
                    <a:pt x="2" y="213"/>
                  </a:lnTo>
                  <a:lnTo>
                    <a:pt x="0" y="213"/>
                  </a:lnTo>
                  <a:lnTo>
                    <a:pt x="19" y="202"/>
                  </a:lnTo>
                  <a:lnTo>
                    <a:pt x="37" y="191"/>
                  </a:lnTo>
                  <a:lnTo>
                    <a:pt x="54" y="182"/>
                  </a:lnTo>
                  <a:lnTo>
                    <a:pt x="71" y="173"/>
                  </a:lnTo>
                  <a:lnTo>
                    <a:pt x="86" y="164"/>
                  </a:lnTo>
                  <a:lnTo>
                    <a:pt x="101" y="156"/>
                  </a:lnTo>
                  <a:lnTo>
                    <a:pt x="115" y="148"/>
                  </a:lnTo>
                  <a:lnTo>
                    <a:pt x="129" y="141"/>
                  </a:lnTo>
                  <a:lnTo>
                    <a:pt x="143" y="133"/>
                  </a:lnTo>
                  <a:lnTo>
                    <a:pt x="157" y="127"/>
                  </a:lnTo>
                  <a:lnTo>
                    <a:pt x="170" y="119"/>
                  </a:lnTo>
                  <a:lnTo>
                    <a:pt x="183" y="113"/>
                  </a:lnTo>
                  <a:lnTo>
                    <a:pt x="196" y="107"/>
                  </a:lnTo>
                  <a:lnTo>
                    <a:pt x="209" y="102"/>
                  </a:lnTo>
                  <a:lnTo>
                    <a:pt x="221" y="96"/>
                  </a:lnTo>
                  <a:lnTo>
                    <a:pt x="233" y="90"/>
                  </a:lnTo>
                  <a:lnTo>
                    <a:pt x="245" y="86"/>
                  </a:lnTo>
                  <a:lnTo>
                    <a:pt x="259" y="81"/>
                  </a:lnTo>
                  <a:lnTo>
                    <a:pt x="271" y="75"/>
                  </a:lnTo>
                  <a:lnTo>
                    <a:pt x="284" y="70"/>
                  </a:lnTo>
                  <a:lnTo>
                    <a:pt x="298" y="64"/>
                  </a:lnTo>
                  <a:lnTo>
                    <a:pt x="311" y="60"/>
                  </a:lnTo>
                  <a:lnTo>
                    <a:pt x="325" y="55"/>
                  </a:lnTo>
                  <a:lnTo>
                    <a:pt x="339" y="49"/>
                  </a:lnTo>
                  <a:lnTo>
                    <a:pt x="354" y="44"/>
                  </a:lnTo>
                  <a:lnTo>
                    <a:pt x="369" y="38"/>
                  </a:lnTo>
                  <a:lnTo>
                    <a:pt x="385" y="32"/>
                  </a:lnTo>
                  <a:lnTo>
                    <a:pt x="402" y="26"/>
                  </a:lnTo>
                  <a:lnTo>
                    <a:pt x="418" y="20"/>
                  </a:lnTo>
                  <a:lnTo>
                    <a:pt x="435" y="14"/>
                  </a:lnTo>
                  <a:lnTo>
                    <a:pt x="455" y="6"/>
                  </a:lnTo>
                  <a:lnTo>
                    <a:pt x="474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46" name="Freeform 263"/>
            <p:cNvSpPr>
              <a:spLocks/>
            </p:cNvSpPr>
            <p:nvPr/>
          </p:nvSpPr>
          <p:spPr bwMode="auto">
            <a:xfrm>
              <a:off x="956" y="1615"/>
              <a:ext cx="126" cy="97"/>
            </a:xfrm>
            <a:custGeom>
              <a:avLst/>
              <a:gdLst>
                <a:gd name="T0" fmla="*/ 1 w 100"/>
                <a:gd name="T1" fmla="*/ 86 h 85"/>
                <a:gd name="T2" fmla="*/ 48 w 100"/>
                <a:gd name="T3" fmla="*/ 96 h 85"/>
                <a:gd name="T4" fmla="*/ 52 w 100"/>
                <a:gd name="T5" fmla="*/ 95 h 85"/>
                <a:gd name="T6" fmla="*/ 59 w 100"/>
                <a:gd name="T7" fmla="*/ 91 h 85"/>
                <a:gd name="T8" fmla="*/ 72 w 100"/>
                <a:gd name="T9" fmla="*/ 82 h 85"/>
                <a:gd name="T10" fmla="*/ 84 w 100"/>
                <a:gd name="T11" fmla="*/ 72 h 85"/>
                <a:gd name="T12" fmla="*/ 110 w 100"/>
                <a:gd name="T13" fmla="*/ 50 h 85"/>
                <a:gd name="T14" fmla="*/ 123 w 100"/>
                <a:gd name="T15" fmla="*/ 40 h 85"/>
                <a:gd name="T16" fmla="*/ 125 w 100"/>
                <a:gd name="T17" fmla="*/ 39 h 85"/>
                <a:gd name="T18" fmla="*/ 123 w 100"/>
                <a:gd name="T19" fmla="*/ 27 h 85"/>
                <a:gd name="T20" fmla="*/ 120 w 100"/>
                <a:gd name="T21" fmla="*/ 19 h 85"/>
                <a:gd name="T22" fmla="*/ 113 w 100"/>
                <a:gd name="T23" fmla="*/ 13 h 85"/>
                <a:gd name="T24" fmla="*/ 110 w 100"/>
                <a:gd name="T25" fmla="*/ 6 h 85"/>
                <a:gd name="T26" fmla="*/ 102 w 100"/>
                <a:gd name="T27" fmla="*/ 2 h 85"/>
                <a:gd name="T28" fmla="*/ 97 w 100"/>
                <a:gd name="T29" fmla="*/ 0 h 85"/>
                <a:gd name="T30" fmla="*/ 87 w 100"/>
                <a:gd name="T31" fmla="*/ 0 h 85"/>
                <a:gd name="T32" fmla="*/ 77 w 100"/>
                <a:gd name="T33" fmla="*/ 2 h 85"/>
                <a:gd name="T34" fmla="*/ 73 w 100"/>
                <a:gd name="T35" fmla="*/ 3 h 85"/>
                <a:gd name="T36" fmla="*/ 66 w 100"/>
                <a:gd name="T37" fmla="*/ 7 h 85"/>
                <a:gd name="T38" fmla="*/ 23 w 100"/>
                <a:gd name="T39" fmla="*/ 37 h 85"/>
                <a:gd name="T40" fmla="*/ 14 w 100"/>
                <a:gd name="T41" fmla="*/ 43 h 85"/>
                <a:gd name="T42" fmla="*/ 4 w 100"/>
                <a:gd name="T43" fmla="*/ 50 h 85"/>
                <a:gd name="T44" fmla="*/ 0 w 100"/>
                <a:gd name="T45" fmla="*/ 59 h 85"/>
                <a:gd name="T46" fmla="*/ 0 w 100"/>
                <a:gd name="T47" fmla="*/ 68 h 85"/>
                <a:gd name="T48" fmla="*/ 0 w 100"/>
                <a:gd name="T49" fmla="*/ 73 h 85"/>
                <a:gd name="T50" fmla="*/ 1 w 100"/>
                <a:gd name="T51" fmla="*/ 86 h 8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00"/>
                <a:gd name="T79" fmla="*/ 0 h 85"/>
                <a:gd name="T80" fmla="*/ 100 w 100"/>
                <a:gd name="T81" fmla="*/ 85 h 8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00" h="85">
                  <a:moveTo>
                    <a:pt x="1" y="75"/>
                  </a:moveTo>
                  <a:lnTo>
                    <a:pt x="38" y="84"/>
                  </a:lnTo>
                  <a:lnTo>
                    <a:pt x="41" y="83"/>
                  </a:lnTo>
                  <a:lnTo>
                    <a:pt x="47" y="80"/>
                  </a:lnTo>
                  <a:lnTo>
                    <a:pt x="57" y="72"/>
                  </a:lnTo>
                  <a:lnTo>
                    <a:pt x="67" y="63"/>
                  </a:lnTo>
                  <a:lnTo>
                    <a:pt x="87" y="44"/>
                  </a:lnTo>
                  <a:lnTo>
                    <a:pt x="98" y="35"/>
                  </a:lnTo>
                  <a:lnTo>
                    <a:pt x="99" y="34"/>
                  </a:lnTo>
                  <a:lnTo>
                    <a:pt x="98" y="24"/>
                  </a:lnTo>
                  <a:lnTo>
                    <a:pt x="95" y="17"/>
                  </a:lnTo>
                  <a:lnTo>
                    <a:pt x="90" y="11"/>
                  </a:lnTo>
                  <a:lnTo>
                    <a:pt x="87" y="5"/>
                  </a:lnTo>
                  <a:lnTo>
                    <a:pt x="81" y="2"/>
                  </a:lnTo>
                  <a:lnTo>
                    <a:pt x="77" y="0"/>
                  </a:lnTo>
                  <a:lnTo>
                    <a:pt x="69" y="0"/>
                  </a:lnTo>
                  <a:lnTo>
                    <a:pt x="61" y="2"/>
                  </a:lnTo>
                  <a:lnTo>
                    <a:pt x="58" y="3"/>
                  </a:lnTo>
                  <a:lnTo>
                    <a:pt x="52" y="6"/>
                  </a:lnTo>
                  <a:lnTo>
                    <a:pt x="18" y="32"/>
                  </a:lnTo>
                  <a:lnTo>
                    <a:pt x="11" y="38"/>
                  </a:lnTo>
                  <a:lnTo>
                    <a:pt x="3" y="44"/>
                  </a:lnTo>
                  <a:lnTo>
                    <a:pt x="0" y="52"/>
                  </a:lnTo>
                  <a:lnTo>
                    <a:pt x="0" y="60"/>
                  </a:lnTo>
                  <a:lnTo>
                    <a:pt x="0" y="64"/>
                  </a:lnTo>
                  <a:lnTo>
                    <a:pt x="1" y="75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47" name="Freeform 264"/>
            <p:cNvSpPr>
              <a:spLocks/>
            </p:cNvSpPr>
            <p:nvPr/>
          </p:nvSpPr>
          <p:spPr bwMode="auto">
            <a:xfrm>
              <a:off x="956" y="1615"/>
              <a:ext cx="126" cy="97"/>
            </a:xfrm>
            <a:custGeom>
              <a:avLst/>
              <a:gdLst>
                <a:gd name="T0" fmla="*/ 1 w 100"/>
                <a:gd name="T1" fmla="*/ 86 h 85"/>
                <a:gd name="T2" fmla="*/ 48 w 100"/>
                <a:gd name="T3" fmla="*/ 96 h 85"/>
                <a:gd name="T4" fmla="*/ 52 w 100"/>
                <a:gd name="T5" fmla="*/ 95 h 85"/>
                <a:gd name="T6" fmla="*/ 59 w 100"/>
                <a:gd name="T7" fmla="*/ 91 h 85"/>
                <a:gd name="T8" fmla="*/ 72 w 100"/>
                <a:gd name="T9" fmla="*/ 82 h 85"/>
                <a:gd name="T10" fmla="*/ 84 w 100"/>
                <a:gd name="T11" fmla="*/ 72 h 85"/>
                <a:gd name="T12" fmla="*/ 110 w 100"/>
                <a:gd name="T13" fmla="*/ 50 h 85"/>
                <a:gd name="T14" fmla="*/ 123 w 100"/>
                <a:gd name="T15" fmla="*/ 40 h 85"/>
                <a:gd name="T16" fmla="*/ 125 w 100"/>
                <a:gd name="T17" fmla="*/ 39 h 85"/>
                <a:gd name="T18" fmla="*/ 123 w 100"/>
                <a:gd name="T19" fmla="*/ 27 h 85"/>
                <a:gd name="T20" fmla="*/ 120 w 100"/>
                <a:gd name="T21" fmla="*/ 19 h 85"/>
                <a:gd name="T22" fmla="*/ 113 w 100"/>
                <a:gd name="T23" fmla="*/ 13 h 85"/>
                <a:gd name="T24" fmla="*/ 110 w 100"/>
                <a:gd name="T25" fmla="*/ 6 h 85"/>
                <a:gd name="T26" fmla="*/ 102 w 100"/>
                <a:gd name="T27" fmla="*/ 2 h 85"/>
                <a:gd name="T28" fmla="*/ 97 w 100"/>
                <a:gd name="T29" fmla="*/ 0 h 85"/>
                <a:gd name="T30" fmla="*/ 87 w 100"/>
                <a:gd name="T31" fmla="*/ 0 h 85"/>
                <a:gd name="T32" fmla="*/ 77 w 100"/>
                <a:gd name="T33" fmla="*/ 2 h 85"/>
                <a:gd name="T34" fmla="*/ 73 w 100"/>
                <a:gd name="T35" fmla="*/ 3 h 85"/>
                <a:gd name="T36" fmla="*/ 66 w 100"/>
                <a:gd name="T37" fmla="*/ 7 h 85"/>
                <a:gd name="T38" fmla="*/ 23 w 100"/>
                <a:gd name="T39" fmla="*/ 37 h 85"/>
                <a:gd name="T40" fmla="*/ 14 w 100"/>
                <a:gd name="T41" fmla="*/ 43 h 85"/>
                <a:gd name="T42" fmla="*/ 4 w 100"/>
                <a:gd name="T43" fmla="*/ 50 h 85"/>
                <a:gd name="T44" fmla="*/ 0 w 100"/>
                <a:gd name="T45" fmla="*/ 59 h 85"/>
                <a:gd name="T46" fmla="*/ 0 w 100"/>
                <a:gd name="T47" fmla="*/ 68 h 85"/>
                <a:gd name="T48" fmla="*/ 0 w 100"/>
                <a:gd name="T49" fmla="*/ 73 h 85"/>
                <a:gd name="T50" fmla="*/ 1 w 100"/>
                <a:gd name="T51" fmla="*/ 86 h 8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00"/>
                <a:gd name="T79" fmla="*/ 0 h 85"/>
                <a:gd name="T80" fmla="*/ 100 w 100"/>
                <a:gd name="T81" fmla="*/ 85 h 8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00" h="85">
                  <a:moveTo>
                    <a:pt x="1" y="75"/>
                  </a:moveTo>
                  <a:lnTo>
                    <a:pt x="38" y="84"/>
                  </a:lnTo>
                  <a:lnTo>
                    <a:pt x="41" y="83"/>
                  </a:lnTo>
                  <a:lnTo>
                    <a:pt x="47" y="80"/>
                  </a:lnTo>
                  <a:lnTo>
                    <a:pt x="57" y="72"/>
                  </a:lnTo>
                  <a:lnTo>
                    <a:pt x="67" y="63"/>
                  </a:lnTo>
                  <a:lnTo>
                    <a:pt x="87" y="44"/>
                  </a:lnTo>
                  <a:lnTo>
                    <a:pt x="98" y="35"/>
                  </a:lnTo>
                  <a:lnTo>
                    <a:pt x="99" y="34"/>
                  </a:lnTo>
                  <a:lnTo>
                    <a:pt x="98" y="24"/>
                  </a:lnTo>
                  <a:lnTo>
                    <a:pt x="95" y="17"/>
                  </a:lnTo>
                  <a:lnTo>
                    <a:pt x="90" y="11"/>
                  </a:lnTo>
                  <a:lnTo>
                    <a:pt x="87" y="5"/>
                  </a:lnTo>
                  <a:lnTo>
                    <a:pt x="81" y="2"/>
                  </a:lnTo>
                  <a:lnTo>
                    <a:pt x="77" y="0"/>
                  </a:lnTo>
                  <a:lnTo>
                    <a:pt x="69" y="0"/>
                  </a:lnTo>
                  <a:lnTo>
                    <a:pt x="61" y="2"/>
                  </a:lnTo>
                  <a:lnTo>
                    <a:pt x="58" y="3"/>
                  </a:lnTo>
                  <a:lnTo>
                    <a:pt x="52" y="6"/>
                  </a:lnTo>
                  <a:lnTo>
                    <a:pt x="18" y="32"/>
                  </a:lnTo>
                  <a:lnTo>
                    <a:pt x="11" y="38"/>
                  </a:lnTo>
                  <a:lnTo>
                    <a:pt x="3" y="44"/>
                  </a:lnTo>
                  <a:lnTo>
                    <a:pt x="0" y="52"/>
                  </a:lnTo>
                  <a:lnTo>
                    <a:pt x="0" y="60"/>
                  </a:lnTo>
                  <a:lnTo>
                    <a:pt x="0" y="64"/>
                  </a:lnTo>
                  <a:lnTo>
                    <a:pt x="1" y="75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48" name="Freeform 265"/>
            <p:cNvSpPr>
              <a:spLocks/>
            </p:cNvSpPr>
            <p:nvPr/>
          </p:nvSpPr>
          <p:spPr bwMode="auto">
            <a:xfrm>
              <a:off x="967" y="1661"/>
              <a:ext cx="38" cy="51"/>
            </a:xfrm>
            <a:custGeom>
              <a:avLst/>
              <a:gdLst>
                <a:gd name="T0" fmla="*/ 0 w 31"/>
                <a:gd name="T1" fmla="*/ 1 h 45"/>
                <a:gd name="T2" fmla="*/ 0 w 31"/>
                <a:gd name="T3" fmla="*/ 0 h 45"/>
                <a:gd name="T4" fmla="*/ 1 w 31"/>
                <a:gd name="T5" fmla="*/ 0 h 45"/>
                <a:gd name="T6" fmla="*/ 4 w 31"/>
                <a:gd name="T7" fmla="*/ 0 h 45"/>
                <a:gd name="T8" fmla="*/ 5 w 31"/>
                <a:gd name="T9" fmla="*/ 0 h 45"/>
                <a:gd name="T10" fmla="*/ 7 w 31"/>
                <a:gd name="T11" fmla="*/ 0 h 45"/>
                <a:gd name="T12" fmla="*/ 9 w 31"/>
                <a:gd name="T13" fmla="*/ 0 h 45"/>
                <a:gd name="T14" fmla="*/ 11 w 31"/>
                <a:gd name="T15" fmla="*/ 0 h 45"/>
                <a:gd name="T16" fmla="*/ 12 w 31"/>
                <a:gd name="T17" fmla="*/ 1 h 45"/>
                <a:gd name="T18" fmla="*/ 15 w 31"/>
                <a:gd name="T19" fmla="*/ 1 h 45"/>
                <a:gd name="T20" fmla="*/ 16 w 31"/>
                <a:gd name="T21" fmla="*/ 3 h 45"/>
                <a:gd name="T22" fmla="*/ 16 w 31"/>
                <a:gd name="T23" fmla="*/ 5 h 45"/>
                <a:gd name="T24" fmla="*/ 18 w 31"/>
                <a:gd name="T25" fmla="*/ 5 h 45"/>
                <a:gd name="T26" fmla="*/ 20 w 31"/>
                <a:gd name="T27" fmla="*/ 7 h 45"/>
                <a:gd name="T28" fmla="*/ 20 w 31"/>
                <a:gd name="T29" fmla="*/ 8 h 45"/>
                <a:gd name="T30" fmla="*/ 22 w 31"/>
                <a:gd name="T31" fmla="*/ 10 h 45"/>
                <a:gd name="T32" fmla="*/ 25 w 31"/>
                <a:gd name="T33" fmla="*/ 11 h 45"/>
                <a:gd name="T34" fmla="*/ 25 w 31"/>
                <a:gd name="T35" fmla="*/ 14 h 45"/>
                <a:gd name="T36" fmla="*/ 26 w 31"/>
                <a:gd name="T37" fmla="*/ 17 h 45"/>
                <a:gd name="T38" fmla="*/ 26 w 31"/>
                <a:gd name="T39" fmla="*/ 19 h 45"/>
                <a:gd name="T40" fmla="*/ 28 w 31"/>
                <a:gd name="T41" fmla="*/ 20 h 45"/>
                <a:gd name="T42" fmla="*/ 29 w 31"/>
                <a:gd name="T43" fmla="*/ 24 h 45"/>
                <a:gd name="T44" fmla="*/ 29 w 31"/>
                <a:gd name="T45" fmla="*/ 26 h 45"/>
                <a:gd name="T46" fmla="*/ 32 w 31"/>
                <a:gd name="T47" fmla="*/ 29 h 45"/>
                <a:gd name="T48" fmla="*/ 32 w 31"/>
                <a:gd name="T49" fmla="*/ 31 h 45"/>
                <a:gd name="T50" fmla="*/ 33 w 31"/>
                <a:gd name="T51" fmla="*/ 34 h 45"/>
                <a:gd name="T52" fmla="*/ 33 w 31"/>
                <a:gd name="T53" fmla="*/ 36 h 45"/>
                <a:gd name="T54" fmla="*/ 33 w 31"/>
                <a:gd name="T55" fmla="*/ 40 h 45"/>
                <a:gd name="T56" fmla="*/ 36 w 31"/>
                <a:gd name="T57" fmla="*/ 41 h 45"/>
                <a:gd name="T58" fmla="*/ 36 w 31"/>
                <a:gd name="T59" fmla="*/ 45 h 45"/>
                <a:gd name="T60" fmla="*/ 37 w 31"/>
                <a:gd name="T61" fmla="*/ 49 h 45"/>
                <a:gd name="T62" fmla="*/ 37 w 31"/>
                <a:gd name="T63" fmla="*/ 50 h 4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1"/>
                <a:gd name="T97" fmla="*/ 0 h 45"/>
                <a:gd name="T98" fmla="*/ 31 w 31"/>
                <a:gd name="T99" fmla="*/ 45 h 4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1" h="45">
                  <a:moveTo>
                    <a:pt x="0" y="1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3" y="3"/>
                  </a:lnTo>
                  <a:lnTo>
                    <a:pt x="13" y="4"/>
                  </a:lnTo>
                  <a:lnTo>
                    <a:pt x="15" y="4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18" y="9"/>
                  </a:lnTo>
                  <a:lnTo>
                    <a:pt x="20" y="10"/>
                  </a:lnTo>
                  <a:lnTo>
                    <a:pt x="20" y="12"/>
                  </a:lnTo>
                  <a:lnTo>
                    <a:pt x="21" y="15"/>
                  </a:lnTo>
                  <a:lnTo>
                    <a:pt x="21" y="17"/>
                  </a:lnTo>
                  <a:lnTo>
                    <a:pt x="23" y="18"/>
                  </a:lnTo>
                  <a:lnTo>
                    <a:pt x="24" y="21"/>
                  </a:lnTo>
                  <a:lnTo>
                    <a:pt x="24" y="23"/>
                  </a:lnTo>
                  <a:lnTo>
                    <a:pt x="26" y="26"/>
                  </a:lnTo>
                  <a:lnTo>
                    <a:pt x="26" y="27"/>
                  </a:lnTo>
                  <a:lnTo>
                    <a:pt x="27" y="30"/>
                  </a:lnTo>
                  <a:lnTo>
                    <a:pt x="27" y="32"/>
                  </a:lnTo>
                  <a:lnTo>
                    <a:pt x="27" y="35"/>
                  </a:lnTo>
                  <a:lnTo>
                    <a:pt x="29" y="36"/>
                  </a:lnTo>
                  <a:lnTo>
                    <a:pt x="29" y="40"/>
                  </a:lnTo>
                  <a:lnTo>
                    <a:pt x="30" y="43"/>
                  </a:lnTo>
                  <a:lnTo>
                    <a:pt x="30" y="44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49" name="Freeform 266"/>
            <p:cNvSpPr>
              <a:spLocks/>
            </p:cNvSpPr>
            <p:nvPr/>
          </p:nvSpPr>
          <p:spPr bwMode="auto">
            <a:xfrm>
              <a:off x="1028" y="1524"/>
              <a:ext cx="39" cy="262"/>
            </a:xfrm>
            <a:custGeom>
              <a:avLst/>
              <a:gdLst>
                <a:gd name="T0" fmla="*/ 0 w 31"/>
                <a:gd name="T1" fmla="*/ 14 h 232"/>
                <a:gd name="T2" fmla="*/ 1 w 31"/>
                <a:gd name="T3" fmla="*/ 9 h 232"/>
                <a:gd name="T4" fmla="*/ 4 w 31"/>
                <a:gd name="T5" fmla="*/ 3 h 232"/>
                <a:gd name="T6" fmla="*/ 11 w 31"/>
                <a:gd name="T7" fmla="*/ 0 h 232"/>
                <a:gd name="T8" fmla="*/ 16 w 31"/>
                <a:gd name="T9" fmla="*/ 0 h 232"/>
                <a:gd name="T10" fmla="*/ 25 w 31"/>
                <a:gd name="T11" fmla="*/ 0 h 232"/>
                <a:gd name="T12" fmla="*/ 30 w 31"/>
                <a:gd name="T13" fmla="*/ 3 h 232"/>
                <a:gd name="T14" fmla="*/ 36 w 31"/>
                <a:gd name="T15" fmla="*/ 9 h 232"/>
                <a:gd name="T16" fmla="*/ 38 w 31"/>
                <a:gd name="T17" fmla="*/ 14 h 232"/>
                <a:gd name="T18" fmla="*/ 38 w 31"/>
                <a:gd name="T19" fmla="*/ 244 h 232"/>
                <a:gd name="T20" fmla="*/ 38 w 31"/>
                <a:gd name="T21" fmla="*/ 247 h 232"/>
                <a:gd name="T22" fmla="*/ 36 w 31"/>
                <a:gd name="T23" fmla="*/ 252 h 232"/>
                <a:gd name="T24" fmla="*/ 30 w 31"/>
                <a:gd name="T25" fmla="*/ 257 h 232"/>
                <a:gd name="T26" fmla="*/ 25 w 31"/>
                <a:gd name="T27" fmla="*/ 261 h 232"/>
                <a:gd name="T28" fmla="*/ 16 w 31"/>
                <a:gd name="T29" fmla="*/ 261 h 232"/>
                <a:gd name="T30" fmla="*/ 11 w 31"/>
                <a:gd name="T31" fmla="*/ 261 h 232"/>
                <a:gd name="T32" fmla="*/ 4 w 31"/>
                <a:gd name="T33" fmla="*/ 257 h 232"/>
                <a:gd name="T34" fmla="*/ 1 w 31"/>
                <a:gd name="T35" fmla="*/ 252 h 232"/>
                <a:gd name="T36" fmla="*/ 0 w 31"/>
                <a:gd name="T37" fmla="*/ 247 h 232"/>
                <a:gd name="T38" fmla="*/ 0 w 31"/>
                <a:gd name="T39" fmla="*/ 17 h 232"/>
                <a:gd name="T40" fmla="*/ 0 w 31"/>
                <a:gd name="T41" fmla="*/ 14 h 2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1"/>
                <a:gd name="T64" fmla="*/ 0 h 232"/>
                <a:gd name="T65" fmla="*/ 31 w 31"/>
                <a:gd name="T66" fmla="*/ 232 h 23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1" h="232">
                  <a:moveTo>
                    <a:pt x="0" y="12"/>
                  </a:moveTo>
                  <a:lnTo>
                    <a:pt x="1" y="8"/>
                  </a:lnTo>
                  <a:lnTo>
                    <a:pt x="3" y="3"/>
                  </a:lnTo>
                  <a:lnTo>
                    <a:pt x="9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4" y="3"/>
                  </a:lnTo>
                  <a:lnTo>
                    <a:pt x="29" y="8"/>
                  </a:lnTo>
                  <a:lnTo>
                    <a:pt x="30" y="12"/>
                  </a:lnTo>
                  <a:lnTo>
                    <a:pt x="30" y="216"/>
                  </a:lnTo>
                  <a:lnTo>
                    <a:pt x="30" y="219"/>
                  </a:lnTo>
                  <a:lnTo>
                    <a:pt x="29" y="223"/>
                  </a:lnTo>
                  <a:lnTo>
                    <a:pt x="24" y="228"/>
                  </a:lnTo>
                  <a:lnTo>
                    <a:pt x="20" y="231"/>
                  </a:lnTo>
                  <a:lnTo>
                    <a:pt x="13" y="231"/>
                  </a:lnTo>
                  <a:lnTo>
                    <a:pt x="9" y="231"/>
                  </a:lnTo>
                  <a:lnTo>
                    <a:pt x="3" y="228"/>
                  </a:lnTo>
                  <a:lnTo>
                    <a:pt x="1" y="223"/>
                  </a:lnTo>
                  <a:lnTo>
                    <a:pt x="0" y="219"/>
                  </a:lnTo>
                  <a:lnTo>
                    <a:pt x="0" y="15"/>
                  </a:lnTo>
                  <a:lnTo>
                    <a:pt x="0" y="12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0" name="Freeform 267"/>
            <p:cNvSpPr>
              <a:spLocks/>
            </p:cNvSpPr>
            <p:nvPr/>
          </p:nvSpPr>
          <p:spPr bwMode="auto">
            <a:xfrm>
              <a:off x="1028" y="1524"/>
              <a:ext cx="39" cy="262"/>
            </a:xfrm>
            <a:custGeom>
              <a:avLst/>
              <a:gdLst>
                <a:gd name="T0" fmla="*/ 0 w 31"/>
                <a:gd name="T1" fmla="*/ 14 h 232"/>
                <a:gd name="T2" fmla="*/ 1 w 31"/>
                <a:gd name="T3" fmla="*/ 9 h 232"/>
                <a:gd name="T4" fmla="*/ 4 w 31"/>
                <a:gd name="T5" fmla="*/ 3 h 232"/>
                <a:gd name="T6" fmla="*/ 11 w 31"/>
                <a:gd name="T7" fmla="*/ 0 h 232"/>
                <a:gd name="T8" fmla="*/ 16 w 31"/>
                <a:gd name="T9" fmla="*/ 0 h 232"/>
                <a:gd name="T10" fmla="*/ 25 w 31"/>
                <a:gd name="T11" fmla="*/ 0 h 232"/>
                <a:gd name="T12" fmla="*/ 30 w 31"/>
                <a:gd name="T13" fmla="*/ 3 h 232"/>
                <a:gd name="T14" fmla="*/ 36 w 31"/>
                <a:gd name="T15" fmla="*/ 9 h 232"/>
                <a:gd name="T16" fmla="*/ 38 w 31"/>
                <a:gd name="T17" fmla="*/ 14 h 232"/>
                <a:gd name="T18" fmla="*/ 38 w 31"/>
                <a:gd name="T19" fmla="*/ 244 h 232"/>
                <a:gd name="T20" fmla="*/ 38 w 31"/>
                <a:gd name="T21" fmla="*/ 247 h 232"/>
                <a:gd name="T22" fmla="*/ 36 w 31"/>
                <a:gd name="T23" fmla="*/ 252 h 232"/>
                <a:gd name="T24" fmla="*/ 30 w 31"/>
                <a:gd name="T25" fmla="*/ 257 h 232"/>
                <a:gd name="T26" fmla="*/ 25 w 31"/>
                <a:gd name="T27" fmla="*/ 261 h 232"/>
                <a:gd name="T28" fmla="*/ 16 w 31"/>
                <a:gd name="T29" fmla="*/ 261 h 232"/>
                <a:gd name="T30" fmla="*/ 11 w 31"/>
                <a:gd name="T31" fmla="*/ 261 h 232"/>
                <a:gd name="T32" fmla="*/ 4 w 31"/>
                <a:gd name="T33" fmla="*/ 257 h 232"/>
                <a:gd name="T34" fmla="*/ 1 w 31"/>
                <a:gd name="T35" fmla="*/ 252 h 232"/>
                <a:gd name="T36" fmla="*/ 0 w 31"/>
                <a:gd name="T37" fmla="*/ 247 h 232"/>
                <a:gd name="T38" fmla="*/ 0 w 31"/>
                <a:gd name="T39" fmla="*/ 17 h 232"/>
                <a:gd name="T40" fmla="*/ 0 w 31"/>
                <a:gd name="T41" fmla="*/ 14 h 23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1"/>
                <a:gd name="T64" fmla="*/ 0 h 232"/>
                <a:gd name="T65" fmla="*/ 31 w 31"/>
                <a:gd name="T66" fmla="*/ 232 h 23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1" h="232">
                  <a:moveTo>
                    <a:pt x="0" y="12"/>
                  </a:moveTo>
                  <a:lnTo>
                    <a:pt x="1" y="8"/>
                  </a:lnTo>
                  <a:lnTo>
                    <a:pt x="3" y="3"/>
                  </a:lnTo>
                  <a:lnTo>
                    <a:pt x="9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4" y="3"/>
                  </a:lnTo>
                  <a:lnTo>
                    <a:pt x="29" y="8"/>
                  </a:lnTo>
                  <a:lnTo>
                    <a:pt x="30" y="12"/>
                  </a:lnTo>
                  <a:lnTo>
                    <a:pt x="30" y="216"/>
                  </a:lnTo>
                  <a:lnTo>
                    <a:pt x="30" y="219"/>
                  </a:lnTo>
                  <a:lnTo>
                    <a:pt x="29" y="223"/>
                  </a:lnTo>
                  <a:lnTo>
                    <a:pt x="24" y="228"/>
                  </a:lnTo>
                  <a:lnTo>
                    <a:pt x="20" y="231"/>
                  </a:lnTo>
                  <a:lnTo>
                    <a:pt x="13" y="231"/>
                  </a:lnTo>
                  <a:lnTo>
                    <a:pt x="9" y="231"/>
                  </a:lnTo>
                  <a:lnTo>
                    <a:pt x="3" y="228"/>
                  </a:lnTo>
                  <a:lnTo>
                    <a:pt x="1" y="223"/>
                  </a:lnTo>
                  <a:lnTo>
                    <a:pt x="0" y="219"/>
                  </a:lnTo>
                  <a:lnTo>
                    <a:pt x="0" y="15"/>
                  </a:lnTo>
                  <a:lnTo>
                    <a:pt x="0" y="12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1" name="Freeform 268"/>
            <p:cNvSpPr>
              <a:spLocks/>
            </p:cNvSpPr>
            <p:nvPr/>
          </p:nvSpPr>
          <p:spPr bwMode="auto">
            <a:xfrm>
              <a:off x="1028" y="1537"/>
              <a:ext cx="39" cy="18"/>
            </a:xfrm>
            <a:custGeom>
              <a:avLst/>
              <a:gdLst>
                <a:gd name="T0" fmla="*/ 0 w 31"/>
                <a:gd name="T1" fmla="*/ 0 h 17"/>
                <a:gd name="T2" fmla="*/ 1 w 31"/>
                <a:gd name="T3" fmla="*/ 6 h 17"/>
                <a:gd name="T4" fmla="*/ 4 w 31"/>
                <a:gd name="T5" fmla="*/ 11 h 17"/>
                <a:gd name="T6" fmla="*/ 11 w 31"/>
                <a:gd name="T7" fmla="*/ 17 h 17"/>
                <a:gd name="T8" fmla="*/ 16 w 31"/>
                <a:gd name="T9" fmla="*/ 17 h 17"/>
                <a:gd name="T10" fmla="*/ 25 w 31"/>
                <a:gd name="T11" fmla="*/ 17 h 17"/>
                <a:gd name="T12" fmla="*/ 30 w 31"/>
                <a:gd name="T13" fmla="*/ 11 h 17"/>
                <a:gd name="T14" fmla="*/ 36 w 31"/>
                <a:gd name="T15" fmla="*/ 6 h 17"/>
                <a:gd name="T16" fmla="*/ 38 w 31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17"/>
                <a:gd name="T29" fmla="*/ 31 w 31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17">
                  <a:moveTo>
                    <a:pt x="0" y="0"/>
                  </a:moveTo>
                  <a:lnTo>
                    <a:pt x="1" y="6"/>
                  </a:lnTo>
                  <a:lnTo>
                    <a:pt x="3" y="10"/>
                  </a:lnTo>
                  <a:lnTo>
                    <a:pt x="9" y="16"/>
                  </a:lnTo>
                  <a:lnTo>
                    <a:pt x="13" y="16"/>
                  </a:lnTo>
                  <a:lnTo>
                    <a:pt x="20" y="16"/>
                  </a:lnTo>
                  <a:lnTo>
                    <a:pt x="24" y="10"/>
                  </a:lnTo>
                  <a:lnTo>
                    <a:pt x="29" y="6"/>
                  </a:lnTo>
                  <a:lnTo>
                    <a:pt x="30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2" name="Freeform 269"/>
            <p:cNvSpPr>
              <a:spLocks/>
            </p:cNvSpPr>
            <p:nvPr/>
          </p:nvSpPr>
          <p:spPr bwMode="auto">
            <a:xfrm>
              <a:off x="1000" y="1685"/>
              <a:ext cx="29" cy="87"/>
            </a:xfrm>
            <a:custGeom>
              <a:avLst/>
              <a:gdLst>
                <a:gd name="T0" fmla="*/ 18 w 23"/>
                <a:gd name="T1" fmla="*/ 2 h 78"/>
                <a:gd name="T2" fmla="*/ 19 w 23"/>
                <a:gd name="T3" fmla="*/ 6 h 78"/>
                <a:gd name="T4" fmla="*/ 28 w 23"/>
                <a:gd name="T5" fmla="*/ 25 h 78"/>
                <a:gd name="T6" fmla="*/ 28 w 23"/>
                <a:gd name="T7" fmla="*/ 26 h 78"/>
                <a:gd name="T8" fmla="*/ 28 w 23"/>
                <a:gd name="T9" fmla="*/ 86 h 78"/>
                <a:gd name="T10" fmla="*/ 0 w 23"/>
                <a:gd name="T11" fmla="*/ 26 h 78"/>
                <a:gd name="T12" fmla="*/ 0 w 23"/>
                <a:gd name="T13" fmla="*/ 19 h 78"/>
                <a:gd name="T14" fmla="*/ 3 w 23"/>
                <a:gd name="T15" fmla="*/ 9 h 78"/>
                <a:gd name="T16" fmla="*/ 4 w 23"/>
                <a:gd name="T17" fmla="*/ 3 h 78"/>
                <a:gd name="T18" fmla="*/ 6 w 23"/>
                <a:gd name="T19" fmla="*/ 2 h 78"/>
                <a:gd name="T20" fmla="*/ 10 w 23"/>
                <a:gd name="T21" fmla="*/ 0 h 78"/>
                <a:gd name="T22" fmla="*/ 18 w 23"/>
                <a:gd name="T23" fmla="*/ 2 h 7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3"/>
                <a:gd name="T37" fmla="*/ 0 h 78"/>
                <a:gd name="T38" fmla="*/ 23 w 23"/>
                <a:gd name="T39" fmla="*/ 78 h 7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3" h="78">
                  <a:moveTo>
                    <a:pt x="14" y="2"/>
                  </a:moveTo>
                  <a:lnTo>
                    <a:pt x="15" y="5"/>
                  </a:lnTo>
                  <a:lnTo>
                    <a:pt x="22" y="22"/>
                  </a:lnTo>
                  <a:lnTo>
                    <a:pt x="22" y="23"/>
                  </a:lnTo>
                  <a:lnTo>
                    <a:pt x="22" y="77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2" y="8"/>
                  </a:lnTo>
                  <a:lnTo>
                    <a:pt x="3" y="3"/>
                  </a:lnTo>
                  <a:lnTo>
                    <a:pt x="5" y="2"/>
                  </a:lnTo>
                  <a:lnTo>
                    <a:pt x="8" y="0"/>
                  </a:lnTo>
                  <a:lnTo>
                    <a:pt x="14" y="2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3" name="Freeform 270"/>
            <p:cNvSpPr>
              <a:spLocks/>
            </p:cNvSpPr>
            <p:nvPr/>
          </p:nvSpPr>
          <p:spPr bwMode="auto">
            <a:xfrm>
              <a:off x="1000" y="1685"/>
              <a:ext cx="29" cy="87"/>
            </a:xfrm>
            <a:custGeom>
              <a:avLst/>
              <a:gdLst>
                <a:gd name="T0" fmla="*/ 18 w 23"/>
                <a:gd name="T1" fmla="*/ 2 h 78"/>
                <a:gd name="T2" fmla="*/ 19 w 23"/>
                <a:gd name="T3" fmla="*/ 6 h 78"/>
                <a:gd name="T4" fmla="*/ 28 w 23"/>
                <a:gd name="T5" fmla="*/ 25 h 78"/>
                <a:gd name="T6" fmla="*/ 28 w 23"/>
                <a:gd name="T7" fmla="*/ 26 h 78"/>
                <a:gd name="T8" fmla="*/ 28 w 23"/>
                <a:gd name="T9" fmla="*/ 86 h 78"/>
                <a:gd name="T10" fmla="*/ 0 w 23"/>
                <a:gd name="T11" fmla="*/ 26 h 78"/>
                <a:gd name="T12" fmla="*/ 0 w 23"/>
                <a:gd name="T13" fmla="*/ 19 h 78"/>
                <a:gd name="T14" fmla="*/ 3 w 23"/>
                <a:gd name="T15" fmla="*/ 9 h 78"/>
                <a:gd name="T16" fmla="*/ 4 w 23"/>
                <a:gd name="T17" fmla="*/ 3 h 78"/>
                <a:gd name="T18" fmla="*/ 6 w 23"/>
                <a:gd name="T19" fmla="*/ 2 h 78"/>
                <a:gd name="T20" fmla="*/ 10 w 23"/>
                <a:gd name="T21" fmla="*/ 0 h 78"/>
                <a:gd name="T22" fmla="*/ 18 w 23"/>
                <a:gd name="T23" fmla="*/ 2 h 7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3"/>
                <a:gd name="T37" fmla="*/ 0 h 78"/>
                <a:gd name="T38" fmla="*/ 23 w 23"/>
                <a:gd name="T39" fmla="*/ 78 h 7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3" h="78">
                  <a:moveTo>
                    <a:pt x="14" y="2"/>
                  </a:moveTo>
                  <a:lnTo>
                    <a:pt x="15" y="5"/>
                  </a:lnTo>
                  <a:lnTo>
                    <a:pt x="22" y="22"/>
                  </a:lnTo>
                  <a:lnTo>
                    <a:pt x="22" y="23"/>
                  </a:lnTo>
                  <a:lnTo>
                    <a:pt x="22" y="77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2" y="8"/>
                  </a:lnTo>
                  <a:lnTo>
                    <a:pt x="3" y="3"/>
                  </a:lnTo>
                  <a:lnTo>
                    <a:pt x="5" y="2"/>
                  </a:lnTo>
                  <a:lnTo>
                    <a:pt x="8" y="0"/>
                  </a:lnTo>
                  <a:lnTo>
                    <a:pt x="14" y="2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4" name="Freeform 271"/>
            <p:cNvSpPr>
              <a:spLocks/>
            </p:cNvSpPr>
            <p:nvPr/>
          </p:nvSpPr>
          <p:spPr bwMode="auto">
            <a:xfrm>
              <a:off x="3715" y="1004"/>
              <a:ext cx="115" cy="260"/>
            </a:xfrm>
            <a:custGeom>
              <a:avLst/>
              <a:gdLst>
                <a:gd name="T0" fmla="*/ 0 w 90"/>
                <a:gd name="T1" fmla="*/ 236 h 229"/>
                <a:gd name="T2" fmla="*/ 10 w 90"/>
                <a:gd name="T3" fmla="*/ 249 h 229"/>
                <a:gd name="T4" fmla="*/ 45 w 90"/>
                <a:gd name="T5" fmla="*/ 259 h 229"/>
                <a:gd name="T6" fmla="*/ 69 w 90"/>
                <a:gd name="T7" fmla="*/ 259 h 229"/>
                <a:gd name="T8" fmla="*/ 106 w 90"/>
                <a:gd name="T9" fmla="*/ 249 h 229"/>
                <a:gd name="T10" fmla="*/ 114 w 90"/>
                <a:gd name="T11" fmla="*/ 236 h 229"/>
                <a:gd name="T12" fmla="*/ 114 w 90"/>
                <a:gd name="T13" fmla="*/ 11 h 229"/>
                <a:gd name="T14" fmla="*/ 110 w 90"/>
                <a:gd name="T15" fmla="*/ 5 h 229"/>
                <a:gd name="T16" fmla="*/ 80 w 90"/>
                <a:gd name="T17" fmla="*/ 0 h 229"/>
                <a:gd name="T18" fmla="*/ 36 w 90"/>
                <a:gd name="T19" fmla="*/ 0 h 229"/>
                <a:gd name="T20" fmla="*/ 6 w 90"/>
                <a:gd name="T21" fmla="*/ 5 h 229"/>
                <a:gd name="T22" fmla="*/ 0 w 90"/>
                <a:gd name="T23" fmla="*/ 11 h 229"/>
                <a:gd name="T24" fmla="*/ 0 w 90"/>
                <a:gd name="T25" fmla="*/ 236 h 22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0"/>
                <a:gd name="T40" fmla="*/ 0 h 229"/>
                <a:gd name="T41" fmla="*/ 90 w 90"/>
                <a:gd name="T42" fmla="*/ 229 h 22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0" h="229">
                  <a:moveTo>
                    <a:pt x="0" y="208"/>
                  </a:moveTo>
                  <a:lnTo>
                    <a:pt x="8" y="219"/>
                  </a:lnTo>
                  <a:lnTo>
                    <a:pt x="35" y="228"/>
                  </a:lnTo>
                  <a:lnTo>
                    <a:pt x="54" y="228"/>
                  </a:lnTo>
                  <a:lnTo>
                    <a:pt x="83" y="219"/>
                  </a:lnTo>
                  <a:lnTo>
                    <a:pt x="89" y="208"/>
                  </a:lnTo>
                  <a:lnTo>
                    <a:pt x="89" y="10"/>
                  </a:lnTo>
                  <a:lnTo>
                    <a:pt x="86" y="4"/>
                  </a:lnTo>
                  <a:lnTo>
                    <a:pt x="63" y="0"/>
                  </a:lnTo>
                  <a:lnTo>
                    <a:pt x="28" y="0"/>
                  </a:lnTo>
                  <a:lnTo>
                    <a:pt x="5" y="4"/>
                  </a:lnTo>
                  <a:lnTo>
                    <a:pt x="0" y="10"/>
                  </a:lnTo>
                  <a:lnTo>
                    <a:pt x="0" y="208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5" name="Freeform 272"/>
            <p:cNvSpPr>
              <a:spLocks/>
            </p:cNvSpPr>
            <p:nvPr/>
          </p:nvSpPr>
          <p:spPr bwMode="auto">
            <a:xfrm>
              <a:off x="3715" y="1004"/>
              <a:ext cx="115" cy="260"/>
            </a:xfrm>
            <a:custGeom>
              <a:avLst/>
              <a:gdLst>
                <a:gd name="T0" fmla="*/ 0 w 90"/>
                <a:gd name="T1" fmla="*/ 236 h 229"/>
                <a:gd name="T2" fmla="*/ 10 w 90"/>
                <a:gd name="T3" fmla="*/ 249 h 229"/>
                <a:gd name="T4" fmla="*/ 45 w 90"/>
                <a:gd name="T5" fmla="*/ 259 h 229"/>
                <a:gd name="T6" fmla="*/ 69 w 90"/>
                <a:gd name="T7" fmla="*/ 259 h 229"/>
                <a:gd name="T8" fmla="*/ 106 w 90"/>
                <a:gd name="T9" fmla="*/ 249 h 229"/>
                <a:gd name="T10" fmla="*/ 114 w 90"/>
                <a:gd name="T11" fmla="*/ 236 h 229"/>
                <a:gd name="T12" fmla="*/ 114 w 90"/>
                <a:gd name="T13" fmla="*/ 11 h 229"/>
                <a:gd name="T14" fmla="*/ 110 w 90"/>
                <a:gd name="T15" fmla="*/ 5 h 229"/>
                <a:gd name="T16" fmla="*/ 80 w 90"/>
                <a:gd name="T17" fmla="*/ 0 h 229"/>
                <a:gd name="T18" fmla="*/ 36 w 90"/>
                <a:gd name="T19" fmla="*/ 0 h 229"/>
                <a:gd name="T20" fmla="*/ 6 w 90"/>
                <a:gd name="T21" fmla="*/ 5 h 229"/>
                <a:gd name="T22" fmla="*/ 0 w 90"/>
                <a:gd name="T23" fmla="*/ 11 h 229"/>
                <a:gd name="T24" fmla="*/ 0 w 90"/>
                <a:gd name="T25" fmla="*/ 236 h 22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0"/>
                <a:gd name="T40" fmla="*/ 0 h 229"/>
                <a:gd name="T41" fmla="*/ 90 w 90"/>
                <a:gd name="T42" fmla="*/ 229 h 22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0" h="229">
                  <a:moveTo>
                    <a:pt x="0" y="208"/>
                  </a:moveTo>
                  <a:lnTo>
                    <a:pt x="8" y="219"/>
                  </a:lnTo>
                  <a:lnTo>
                    <a:pt x="35" y="228"/>
                  </a:lnTo>
                  <a:lnTo>
                    <a:pt x="54" y="228"/>
                  </a:lnTo>
                  <a:lnTo>
                    <a:pt x="83" y="219"/>
                  </a:lnTo>
                  <a:lnTo>
                    <a:pt x="89" y="208"/>
                  </a:lnTo>
                  <a:lnTo>
                    <a:pt x="89" y="10"/>
                  </a:lnTo>
                  <a:lnTo>
                    <a:pt x="86" y="4"/>
                  </a:lnTo>
                  <a:lnTo>
                    <a:pt x="63" y="0"/>
                  </a:lnTo>
                  <a:lnTo>
                    <a:pt x="28" y="0"/>
                  </a:lnTo>
                  <a:lnTo>
                    <a:pt x="5" y="4"/>
                  </a:lnTo>
                  <a:lnTo>
                    <a:pt x="0" y="10"/>
                  </a:lnTo>
                  <a:lnTo>
                    <a:pt x="0" y="208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6" name="Freeform 273"/>
            <p:cNvSpPr>
              <a:spLocks/>
            </p:cNvSpPr>
            <p:nvPr/>
          </p:nvSpPr>
          <p:spPr bwMode="auto">
            <a:xfrm>
              <a:off x="3715" y="1018"/>
              <a:ext cx="118" cy="20"/>
            </a:xfrm>
            <a:custGeom>
              <a:avLst/>
              <a:gdLst>
                <a:gd name="T0" fmla="*/ 0 w 93"/>
                <a:gd name="T1" fmla="*/ 0 h 17"/>
                <a:gd name="T2" fmla="*/ 0 w 93"/>
                <a:gd name="T3" fmla="*/ 1 h 17"/>
                <a:gd name="T4" fmla="*/ 3 w 93"/>
                <a:gd name="T5" fmla="*/ 4 h 17"/>
                <a:gd name="T6" fmla="*/ 4 w 93"/>
                <a:gd name="T7" fmla="*/ 6 h 17"/>
                <a:gd name="T8" fmla="*/ 6 w 93"/>
                <a:gd name="T9" fmla="*/ 7 h 17"/>
                <a:gd name="T10" fmla="*/ 8 w 93"/>
                <a:gd name="T11" fmla="*/ 9 h 17"/>
                <a:gd name="T12" fmla="*/ 11 w 93"/>
                <a:gd name="T13" fmla="*/ 11 h 17"/>
                <a:gd name="T14" fmla="*/ 14 w 93"/>
                <a:gd name="T15" fmla="*/ 13 h 17"/>
                <a:gd name="T16" fmla="*/ 18 w 93"/>
                <a:gd name="T17" fmla="*/ 13 h 17"/>
                <a:gd name="T18" fmla="*/ 22 w 93"/>
                <a:gd name="T19" fmla="*/ 14 h 17"/>
                <a:gd name="T20" fmla="*/ 27 w 93"/>
                <a:gd name="T21" fmla="*/ 14 h 17"/>
                <a:gd name="T22" fmla="*/ 30 w 93"/>
                <a:gd name="T23" fmla="*/ 16 h 17"/>
                <a:gd name="T24" fmla="*/ 37 w 93"/>
                <a:gd name="T25" fmla="*/ 16 h 17"/>
                <a:gd name="T26" fmla="*/ 41 w 93"/>
                <a:gd name="T27" fmla="*/ 16 h 17"/>
                <a:gd name="T28" fmla="*/ 47 w 93"/>
                <a:gd name="T29" fmla="*/ 19 h 17"/>
                <a:gd name="T30" fmla="*/ 52 w 93"/>
                <a:gd name="T31" fmla="*/ 19 h 17"/>
                <a:gd name="T32" fmla="*/ 56 w 93"/>
                <a:gd name="T33" fmla="*/ 19 h 17"/>
                <a:gd name="T34" fmla="*/ 62 w 93"/>
                <a:gd name="T35" fmla="*/ 19 h 17"/>
                <a:gd name="T36" fmla="*/ 69 w 93"/>
                <a:gd name="T37" fmla="*/ 19 h 17"/>
                <a:gd name="T38" fmla="*/ 74 w 93"/>
                <a:gd name="T39" fmla="*/ 16 h 17"/>
                <a:gd name="T40" fmla="*/ 77 w 93"/>
                <a:gd name="T41" fmla="*/ 16 h 17"/>
                <a:gd name="T42" fmla="*/ 84 w 93"/>
                <a:gd name="T43" fmla="*/ 16 h 17"/>
                <a:gd name="T44" fmla="*/ 88 w 93"/>
                <a:gd name="T45" fmla="*/ 14 h 17"/>
                <a:gd name="T46" fmla="*/ 94 w 93"/>
                <a:gd name="T47" fmla="*/ 14 h 17"/>
                <a:gd name="T48" fmla="*/ 98 w 93"/>
                <a:gd name="T49" fmla="*/ 13 h 17"/>
                <a:gd name="T50" fmla="*/ 102 w 93"/>
                <a:gd name="T51" fmla="*/ 13 h 17"/>
                <a:gd name="T52" fmla="*/ 105 w 93"/>
                <a:gd name="T53" fmla="*/ 11 h 17"/>
                <a:gd name="T54" fmla="*/ 107 w 93"/>
                <a:gd name="T55" fmla="*/ 9 h 17"/>
                <a:gd name="T56" fmla="*/ 110 w 93"/>
                <a:gd name="T57" fmla="*/ 7 h 17"/>
                <a:gd name="T58" fmla="*/ 113 w 93"/>
                <a:gd name="T59" fmla="*/ 6 h 17"/>
                <a:gd name="T60" fmla="*/ 114 w 93"/>
                <a:gd name="T61" fmla="*/ 4 h 17"/>
                <a:gd name="T62" fmla="*/ 114 w 93"/>
                <a:gd name="T63" fmla="*/ 1 h 17"/>
                <a:gd name="T64" fmla="*/ 117 w 93"/>
                <a:gd name="T65" fmla="*/ 0 h 1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3"/>
                <a:gd name="T100" fmla="*/ 0 h 17"/>
                <a:gd name="T101" fmla="*/ 93 w 93"/>
                <a:gd name="T102" fmla="*/ 17 h 1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3" h="17">
                  <a:moveTo>
                    <a:pt x="0" y="0"/>
                  </a:moveTo>
                  <a:lnTo>
                    <a:pt x="0" y="1"/>
                  </a:lnTo>
                  <a:lnTo>
                    <a:pt x="2" y="3"/>
                  </a:lnTo>
                  <a:lnTo>
                    <a:pt x="3" y="5"/>
                  </a:lnTo>
                  <a:lnTo>
                    <a:pt x="5" y="6"/>
                  </a:lnTo>
                  <a:lnTo>
                    <a:pt x="6" y="8"/>
                  </a:lnTo>
                  <a:lnTo>
                    <a:pt x="9" y="9"/>
                  </a:lnTo>
                  <a:lnTo>
                    <a:pt x="11" y="11"/>
                  </a:lnTo>
                  <a:lnTo>
                    <a:pt x="14" y="11"/>
                  </a:lnTo>
                  <a:lnTo>
                    <a:pt x="17" y="12"/>
                  </a:lnTo>
                  <a:lnTo>
                    <a:pt x="21" y="12"/>
                  </a:lnTo>
                  <a:lnTo>
                    <a:pt x="24" y="14"/>
                  </a:lnTo>
                  <a:lnTo>
                    <a:pt x="29" y="14"/>
                  </a:lnTo>
                  <a:lnTo>
                    <a:pt x="32" y="14"/>
                  </a:lnTo>
                  <a:lnTo>
                    <a:pt x="37" y="16"/>
                  </a:lnTo>
                  <a:lnTo>
                    <a:pt x="41" y="16"/>
                  </a:lnTo>
                  <a:lnTo>
                    <a:pt x="44" y="16"/>
                  </a:lnTo>
                  <a:lnTo>
                    <a:pt x="49" y="16"/>
                  </a:lnTo>
                  <a:lnTo>
                    <a:pt x="54" y="16"/>
                  </a:lnTo>
                  <a:lnTo>
                    <a:pt x="58" y="14"/>
                  </a:lnTo>
                  <a:lnTo>
                    <a:pt x="61" y="14"/>
                  </a:lnTo>
                  <a:lnTo>
                    <a:pt x="66" y="14"/>
                  </a:lnTo>
                  <a:lnTo>
                    <a:pt x="69" y="12"/>
                  </a:lnTo>
                  <a:lnTo>
                    <a:pt x="74" y="12"/>
                  </a:lnTo>
                  <a:lnTo>
                    <a:pt x="77" y="11"/>
                  </a:lnTo>
                  <a:lnTo>
                    <a:pt x="80" y="11"/>
                  </a:lnTo>
                  <a:lnTo>
                    <a:pt x="83" y="9"/>
                  </a:lnTo>
                  <a:lnTo>
                    <a:pt x="84" y="8"/>
                  </a:lnTo>
                  <a:lnTo>
                    <a:pt x="87" y="6"/>
                  </a:lnTo>
                  <a:lnTo>
                    <a:pt x="89" y="5"/>
                  </a:lnTo>
                  <a:lnTo>
                    <a:pt x="90" y="3"/>
                  </a:lnTo>
                  <a:lnTo>
                    <a:pt x="90" y="1"/>
                  </a:lnTo>
                  <a:lnTo>
                    <a:pt x="92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7" name="Freeform 274"/>
            <p:cNvSpPr>
              <a:spLocks/>
            </p:cNvSpPr>
            <p:nvPr/>
          </p:nvSpPr>
          <p:spPr bwMode="auto">
            <a:xfrm>
              <a:off x="3604" y="1042"/>
              <a:ext cx="39" cy="251"/>
            </a:xfrm>
            <a:custGeom>
              <a:avLst/>
              <a:gdLst>
                <a:gd name="T0" fmla="*/ 35 w 33"/>
                <a:gd name="T1" fmla="*/ 246 h 223"/>
                <a:gd name="T2" fmla="*/ 21 w 33"/>
                <a:gd name="T3" fmla="*/ 250 h 223"/>
                <a:gd name="T4" fmla="*/ 5 w 33"/>
                <a:gd name="T5" fmla="*/ 249 h 223"/>
                <a:gd name="T6" fmla="*/ 1 w 33"/>
                <a:gd name="T7" fmla="*/ 245 h 223"/>
                <a:gd name="T8" fmla="*/ 0 w 33"/>
                <a:gd name="T9" fmla="*/ 240 h 223"/>
                <a:gd name="T10" fmla="*/ 1 w 33"/>
                <a:gd name="T11" fmla="*/ 11 h 223"/>
                <a:gd name="T12" fmla="*/ 1 w 33"/>
                <a:gd name="T13" fmla="*/ 9 h 223"/>
                <a:gd name="T14" fmla="*/ 1 w 33"/>
                <a:gd name="T15" fmla="*/ 6 h 223"/>
                <a:gd name="T16" fmla="*/ 5 w 33"/>
                <a:gd name="T17" fmla="*/ 2 h 223"/>
                <a:gd name="T18" fmla="*/ 12 w 33"/>
                <a:gd name="T19" fmla="*/ 2 h 223"/>
                <a:gd name="T20" fmla="*/ 15 w 33"/>
                <a:gd name="T21" fmla="*/ 0 h 223"/>
                <a:gd name="T22" fmla="*/ 25 w 33"/>
                <a:gd name="T23" fmla="*/ 2 h 223"/>
                <a:gd name="T24" fmla="*/ 32 w 33"/>
                <a:gd name="T25" fmla="*/ 2 h 223"/>
                <a:gd name="T26" fmla="*/ 35 w 33"/>
                <a:gd name="T27" fmla="*/ 8 h 223"/>
                <a:gd name="T28" fmla="*/ 38 w 33"/>
                <a:gd name="T29" fmla="*/ 9 h 223"/>
                <a:gd name="T30" fmla="*/ 38 w 33"/>
                <a:gd name="T31" fmla="*/ 240 h 223"/>
                <a:gd name="T32" fmla="*/ 35 w 33"/>
                <a:gd name="T33" fmla="*/ 246 h 223"/>
                <a:gd name="T34" fmla="*/ 38 w 33"/>
                <a:gd name="T35" fmla="*/ 243 h 223"/>
                <a:gd name="T36" fmla="*/ 35 w 33"/>
                <a:gd name="T37" fmla="*/ 246 h 22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3"/>
                <a:gd name="T58" fmla="*/ 0 h 223"/>
                <a:gd name="T59" fmla="*/ 33 w 33"/>
                <a:gd name="T60" fmla="*/ 223 h 22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3" h="223">
                  <a:moveTo>
                    <a:pt x="30" y="219"/>
                  </a:moveTo>
                  <a:lnTo>
                    <a:pt x="18" y="222"/>
                  </a:lnTo>
                  <a:lnTo>
                    <a:pt x="4" y="221"/>
                  </a:lnTo>
                  <a:lnTo>
                    <a:pt x="1" y="218"/>
                  </a:lnTo>
                  <a:lnTo>
                    <a:pt x="0" y="213"/>
                  </a:lnTo>
                  <a:lnTo>
                    <a:pt x="1" y="10"/>
                  </a:lnTo>
                  <a:lnTo>
                    <a:pt x="1" y="8"/>
                  </a:lnTo>
                  <a:lnTo>
                    <a:pt x="1" y="5"/>
                  </a:lnTo>
                  <a:lnTo>
                    <a:pt x="4" y="2"/>
                  </a:lnTo>
                  <a:lnTo>
                    <a:pt x="10" y="2"/>
                  </a:lnTo>
                  <a:lnTo>
                    <a:pt x="13" y="0"/>
                  </a:lnTo>
                  <a:lnTo>
                    <a:pt x="21" y="2"/>
                  </a:lnTo>
                  <a:lnTo>
                    <a:pt x="27" y="2"/>
                  </a:lnTo>
                  <a:lnTo>
                    <a:pt x="30" y="7"/>
                  </a:lnTo>
                  <a:lnTo>
                    <a:pt x="32" y="8"/>
                  </a:lnTo>
                  <a:lnTo>
                    <a:pt x="32" y="213"/>
                  </a:lnTo>
                  <a:lnTo>
                    <a:pt x="30" y="219"/>
                  </a:lnTo>
                  <a:lnTo>
                    <a:pt x="32" y="216"/>
                  </a:lnTo>
                  <a:lnTo>
                    <a:pt x="30" y="219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8" name="Freeform 275"/>
            <p:cNvSpPr>
              <a:spLocks/>
            </p:cNvSpPr>
            <p:nvPr/>
          </p:nvSpPr>
          <p:spPr bwMode="auto">
            <a:xfrm>
              <a:off x="3604" y="1042"/>
              <a:ext cx="39" cy="251"/>
            </a:xfrm>
            <a:custGeom>
              <a:avLst/>
              <a:gdLst>
                <a:gd name="T0" fmla="*/ 35 w 33"/>
                <a:gd name="T1" fmla="*/ 246 h 223"/>
                <a:gd name="T2" fmla="*/ 21 w 33"/>
                <a:gd name="T3" fmla="*/ 250 h 223"/>
                <a:gd name="T4" fmla="*/ 5 w 33"/>
                <a:gd name="T5" fmla="*/ 249 h 223"/>
                <a:gd name="T6" fmla="*/ 1 w 33"/>
                <a:gd name="T7" fmla="*/ 245 h 223"/>
                <a:gd name="T8" fmla="*/ 0 w 33"/>
                <a:gd name="T9" fmla="*/ 240 h 223"/>
                <a:gd name="T10" fmla="*/ 1 w 33"/>
                <a:gd name="T11" fmla="*/ 11 h 223"/>
                <a:gd name="T12" fmla="*/ 1 w 33"/>
                <a:gd name="T13" fmla="*/ 9 h 223"/>
                <a:gd name="T14" fmla="*/ 1 w 33"/>
                <a:gd name="T15" fmla="*/ 6 h 223"/>
                <a:gd name="T16" fmla="*/ 5 w 33"/>
                <a:gd name="T17" fmla="*/ 2 h 223"/>
                <a:gd name="T18" fmla="*/ 12 w 33"/>
                <a:gd name="T19" fmla="*/ 2 h 223"/>
                <a:gd name="T20" fmla="*/ 15 w 33"/>
                <a:gd name="T21" fmla="*/ 0 h 223"/>
                <a:gd name="T22" fmla="*/ 25 w 33"/>
                <a:gd name="T23" fmla="*/ 2 h 223"/>
                <a:gd name="T24" fmla="*/ 32 w 33"/>
                <a:gd name="T25" fmla="*/ 2 h 223"/>
                <a:gd name="T26" fmla="*/ 35 w 33"/>
                <a:gd name="T27" fmla="*/ 8 h 223"/>
                <a:gd name="T28" fmla="*/ 38 w 33"/>
                <a:gd name="T29" fmla="*/ 9 h 223"/>
                <a:gd name="T30" fmla="*/ 38 w 33"/>
                <a:gd name="T31" fmla="*/ 240 h 223"/>
                <a:gd name="T32" fmla="*/ 35 w 33"/>
                <a:gd name="T33" fmla="*/ 246 h 223"/>
                <a:gd name="T34" fmla="*/ 38 w 33"/>
                <a:gd name="T35" fmla="*/ 243 h 22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3"/>
                <a:gd name="T55" fmla="*/ 0 h 223"/>
                <a:gd name="T56" fmla="*/ 33 w 33"/>
                <a:gd name="T57" fmla="*/ 223 h 22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3" h="223">
                  <a:moveTo>
                    <a:pt x="30" y="219"/>
                  </a:moveTo>
                  <a:lnTo>
                    <a:pt x="18" y="222"/>
                  </a:lnTo>
                  <a:lnTo>
                    <a:pt x="4" y="221"/>
                  </a:lnTo>
                  <a:lnTo>
                    <a:pt x="1" y="218"/>
                  </a:lnTo>
                  <a:lnTo>
                    <a:pt x="0" y="213"/>
                  </a:lnTo>
                  <a:lnTo>
                    <a:pt x="1" y="10"/>
                  </a:lnTo>
                  <a:lnTo>
                    <a:pt x="1" y="8"/>
                  </a:lnTo>
                  <a:lnTo>
                    <a:pt x="1" y="5"/>
                  </a:lnTo>
                  <a:lnTo>
                    <a:pt x="4" y="2"/>
                  </a:lnTo>
                  <a:lnTo>
                    <a:pt x="10" y="2"/>
                  </a:lnTo>
                  <a:lnTo>
                    <a:pt x="13" y="0"/>
                  </a:lnTo>
                  <a:lnTo>
                    <a:pt x="21" y="2"/>
                  </a:lnTo>
                  <a:lnTo>
                    <a:pt x="27" y="2"/>
                  </a:lnTo>
                  <a:lnTo>
                    <a:pt x="30" y="7"/>
                  </a:lnTo>
                  <a:lnTo>
                    <a:pt x="32" y="8"/>
                  </a:lnTo>
                  <a:lnTo>
                    <a:pt x="32" y="213"/>
                  </a:lnTo>
                  <a:lnTo>
                    <a:pt x="30" y="219"/>
                  </a:lnTo>
                  <a:lnTo>
                    <a:pt x="32" y="2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9" name="Freeform 276"/>
            <p:cNvSpPr>
              <a:spLocks/>
            </p:cNvSpPr>
            <p:nvPr/>
          </p:nvSpPr>
          <p:spPr bwMode="auto">
            <a:xfrm>
              <a:off x="382" y="1862"/>
              <a:ext cx="299" cy="900"/>
            </a:xfrm>
            <a:custGeom>
              <a:avLst/>
              <a:gdLst>
                <a:gd name="T0" fmla="*/ 73 w 237"/>
                <a:gd name="T1" fmla="*/ 870 h 797"/>
                <a:gd name="T2" fmla="*/ 62 w 237"/>
                <a:gd name="T3" fmla="*/ 831 h 797"/>
                <a:gd name="T4" fmla="*/ 50 w 237"/>
                <a:gd name="T5" fmla="*/ 790 h 797"/>
                <a:gd name="T6" fmla="*/ 40 w 237"/>
                <a:gd name="T7" fmla="*/ 746 h 797"/>
                <a:gd name="T8" fmla="*/ 33 w 237"/>
                <a:gd name="T9" fmla="*/ 704 h 797"/>
                <a:gd name="T10" fmla="*/ 29 w 237"/>
                <a:gd name="T11" fmla="*/ 657 h 797"/>
                <a:gd name="T12" fmla="*/ 28 w 237"/>
                <a:gd name="T13" fmla="*/ 609 h 797"/>
                <a:gd name="T14" fmla="*/ 29 w 237"/>
                <a:gd name="T15" fmla="*/ 557 h 797"/>
                <a:gd name="T16" fmla="*/ 37 w 237"/>
                <a:gd name="T17" fmla="*/ 504 h 797"/>
                <a:gd name="T18" fmla="*/ 50 w 237"/>
                <a:gd name="T19" fmla="*/ 448 h 797"/>
                <a:gd name="T20" fmla="*/ 68 w 237"/>
                <a:gd name="T21" fmla="*/ 390 h 797"/>
                <a:gd name="T22" fmla="*/ 93 w 237"/>
                <a:gd name="T23" fmla="*/ 327 h 797"/>
                <a:gd name="T24" fmla="*/ 124 w 237"/>
                <a:gd name="T25" fmla="*/ 263 h 797"/>
                <a:gd name="T26" fmla="*/ 164 w 237"/>
                <a:gd name="T27" fmla="*/ 195 h 797"/>
                <a:gd name="T28" fmla="*/ 211 w 237"/>
                <a:gd name="T29" fmla="*/ 123 h 797"/>
                <a:gd name="T30" fmla="*/ 266 w 237"/>
                <a:gd name="T31" fmla="*/ 49 h 797"/>
                <a:gd name="T32" fmla="*/ 298 w 237"/>
                <a:gd name="T33" fmla="*/ 9 h 797"/>
                <a:gd name="T34" fmla="*/ 298 w 237"/>
                <a:gd name="T35" fmla="*/ 6 h 797"/>
                <a:gd name="T36" fmla="*/ 295 w 237"/>
                <a:gd name="T37" fmla="*/ 2 h 797"/>
                <a:gd name="T38" fmla="*/ 291 w 237"/>
                <a:gd name="T39" fmla="*/ 2 h 797"/>
                <a:gd name="T40" fmla="*/ 290 w 237"/>
                <a:gd name="T41" fmla="*/ 0 h 797"/>
                <a:gd name="T42" fmla="*/ 286 w 237"/>
                <a:gd name="T43" fmla="*/ 0 h 797"/>
                <a:gd name="T44" fmla="*/ 250 w 237"/>
                <a:gd name="T45" fmla="*/ 42 h 797"/>
                <a:gd name="T46" fmla="*/ 185 w 237"/>
                <a:gd name="T47" fmla="*/ 123 h 797"/>
                <a:gd name="T48" fmla="*/ 134 w 237"/>
                <a:gd name="T49" fmla="*/ 201 h 797"/>
                <a:gd name="T50" fmla="*/ 93 w 237"/>
                <a:gd name="T51" fmla="*/ 276 h 797"/>
                <a:gd name="T52" fmla="*/ 58 w 237"/>
                <a:gd name="T53" fmla="*/ 346 h 797"/>
                <a:gd name="T54" fmla="*/ 35 w 237"/>
                <a:gd name="T55" fmla="*/ 413 h 797"/>
                <a:gd name="T56" fmla="*/ 18 w 237"/>
                <a:gd name="T57" fmla="*/ 478 h 797"/>
                <a:gd name="T58" fmla="*/ 6 w 237"/>
                <a:gd name="T59" fmla="*/ 538 h 797"/>
                <a:gd name="T60" fmla="*/ 0 w 237"/>
                <a:gd name="T61" fmla="*/ 593 h 797"/>
                <a:gd name="T62" fmla="*/ 0 w 237"/>
                <a:gd name="T63" fmla="*/ 647 h 797"/>
                <a:gd name="T64" fmla="*/ 4 w 237"/>
                <a:gd name="T65" fmla="*/ 697 h 797"/>
                <a:gd name="T66" fmla="*/ 11 w 237"/>
                <a:gd name="T67" fmla="*/ 742 h 797"/>
                <a:gd name="T68" fmla="*/ 21 w 237"/>
                <a:gd name="T69" fmla="*/ 784 h 797"/>
                <a:gd name="T70" fmla="*/ 35 w 237"/>
                <a:gd name="T71" fmla="*/ 821 h 797"/>
                <a:gd name="T72" fmla="*/ 47 w 237"/>
                <a:gd name="T73" fmla="*/ 856 h 797"/>
                <a:gd name="T74" fmla="*/ 61 w 237"/>
                <a:gd name="T75" fmla="*/ 885 h 797"/>
                <a:gd name="T76" fmla="*/ 68 w 237"/>
                <a:gd name="T77" fmla="*/ 899 h 797"/>
                <a:gd name="T78" fmla="*/ 69 w 237"/>
                <a:gd name="T79" fmla="*/ 898 h 797"/>
                <a:gd name="T80" fmla="*/ 72 w 237"/>
                <a:gd name="T81" fmla="*/ 894 h 797"/>
                <a:gd name="T82" fmla="*/ 73 w 237"/>
                <a:gd name="T83" fmla="*/ 892 h 797"/>
                <a:gd name="T84" fmla="*/ 76 w 237"/>
                <a:gd name="T85" fmla="*/ 890 h 797"/>
                <a:gd name="T86" fmla="*/ 79 w 237"/>
                <a:gd name="T87" fmla="*/ 889 h 79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37"/>
                <a:gd name="T133" fmla="*/ 0 h 797"/>
                <a:gd name="T134" fmla="*/ 237 w 237"/>
                <a:gd name="T135" fmla="*/ 797 h 79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37" h="797">
                  <a:moveTo>
                    <a:pt x="63" y="787"/>
                  </a:moveTo>
                  <a:lnTo>
                    <a:pt x="58" y="770"/>
                  </a:lnTo>
                  <a:lnTo>
                    <a:pt x="54" y="753"/>
                  </a:lnTo>
                  <a:lnTo>
                    <a:pt x="49" y="736"/>
                  </a:lnTo>
                  <a:lnTo>
                    <a:pt x="45" y="718"/>
                  </a:lnTo>
                  <a:lnTo>
                    <a:pt x="40" y="700"/>
                  </a:lnTo>
                  <a:lnTo>
                    <a:pt x="35" y="681"/>
                  </a:lnTo>
                  <a:lnTo>
                    <a:pt x="32" y="661"/>
                  </a:lnTo>
                  <a:lnTo>
                    <a:pt x="29" y="643"/>
                  </a:lnTo>
                  <a:lnTo>
                    <a:pt x="26" y="623"/>
                  </a:lnTo>
                  <a:lnTo>
                    <a:pt x="25" y="602"/>
                  </a:lnTo>
                  <a:lnTo>
                    <a:pt x="23" y="582"/>
                  </a:lnTo>
                  <a:lnTo>
                    <a:pt x="22" y="560"/>
                  </a:lnTo>
                  <a:lnTo>
                    <a:pt x="22" y="539"/>
                  </a:lnTo>
                  <a:lnTo>
                    <a:pt x="22" y="516"/>
                  </a:lnTo>
                  <a:lnTo>
                    <a:pt x="23" y="493"/>
                  </a:lnTo>
                  <a:lnTo>
                    <a:pt x="26" y="470"/>
                  </a:lnTo>
                  <a:lnTo>
                    <a:pt x="29" y="446"/>
                  </a:lnTo>
                  <a:lnTo>
                    <a:pt x="34" y="421"/>
                  </a:lnTo>
                  <a:lnTo>
                    <a:pt x="40" y="397"/>
                  </a:lnTo>
                  <a:lnTo>
                    <a:pt x="46" y="371"/>
                  </a:lnTo>
                  <a:lnTo>
                    <a:pt x="54" y="345"/>
                  </a:lnTo>
                  <a:lnTo>
                    <a:pt x="63" y="317"/>
                  </a:lnTo>
                  <a:lnTo>
                    <a:pt x="74" y="290"/>
                  </a:lnTo>
                  <a:lnTo>
                    <a:pt x="86" y="262"/>
                  </a:lnTo>
                  <a:lnTo>
                    <a:pt x="98" y="233"/>
                  </a:lnTo>
                  <a:lnTo>
                    <a:pt x="113" y="204"/>
                  </a:lnTo>
                  <a:lnTo>
                    <a:pt x="130" y="173"/>
                  </a:lnTo>
                  <a:lnTo>
                    <a:pt x="147" y="141"/>
                  </a:lnTo>
                  <a:lnTo>
                    <a:pt x="167" y="109"/>
                  </a:lnTo>
                  <a:lnTo>
                    <a:pt x="188" y="77"/>
                  </a:lnTo>
                  <a:lnTo>
                    <a:pt x="211" y="43"/>
                  </a:lnTo>
                  <a:lnTo>
                    <a:pt x="236" y="9"/>
                  </a:lnTo>
                  <a:lnTo>
                    <a:pt x="236" y="8"/>
                  </a:lnTo>
                  <a:lnTo>
                    <a:pt x="236" y="6"/>
                  </a:lnTo>
                  <a:lnTo>
                    <a:pt x="236" y="5"/>
                  </a:lnTo>
                  <a:lnTo>
                    <a:pt x="234" y="3"/>
                  </a:lnTo>
                  <a:lnTo>
                    <a:pt x="234" y="2"/>
                  </a:lnTo>
                  <a:lnTo>
                    <a:pt x="233" y="2"/>
                  </a:lnTo>
                  <a:lnTo>
                    <a:pt x="231" y="2"/>
                  </a:lnTo>
                  <a:lnTo>
                    <a:pt x="231" y="0"/>
                  </a:lnTo>
                  <a:lnTo>
                    <a:pt x="230" y="0"/>
                  </a:lnTo>
                  <a:lnTo>
                    <a:pt x="228" y="0"/>
                  </a:lnTo>
                  <a:lnTo>
                    <a:pt x="227" y="0"/>
                  </a:lnTo>
                  <a:lnTo>
                    <a:pt x="225" y="0"/>
                  </a:lnTo>
                  <a:lnTo>
                    <a:pt x="198" y="37"/>
                  </a:lnTo>
                  <a:lnTo>
                    <a:pt x="172" y="74"/>
                  </a:lnTo>
                  <a:lnTo>
                    <a:pt x="147" y="109"/>
                  </a:lnTo>
                  <a:lnTo>
                    <a:pt x="126" y="144"/>
                  </a:lnTo>
                  <a:lnTo>
                    <a:pt x="106" y="178"/>
                  </a:lnTo>
                  <a:lnTo>
                    <a:pt x="89" y="212"/>
                  </a:lnTo>
                  <a:lnTo>
                    <a:pt x="74" y="244"/>
                  </a:lnTo>
                  <a:lnTo>
                    <a:pt x="60" y="276"/>
                  </a:lnTo>
                  <a:lnTo>
                    <a:pt x="46" y="306"/>
                  </a:lnTo>
                  <a:lnTo>
                    <a:pt x="37" y="337"/>
                  </a:lnTo>
                  <a:lnTo>
                    <a:pt x="28" y="366"/>
                  </a:lnTo>
                  <a:lnTo>
                    <a:pt x="20" y="395"/>
                  </a:lnTo>
                  <a:lnTo>
                    <a:pt x="14" y="423"/>
                  </a:lnTo>
                  <a:lnTo>
                    <a:pt x="8" y="449"/>
                  </a:lnTo>
                  <a:lnTo>
                    <a:pt x="5" y="476"/>
                  </a:lnTo>
                  <a:lnTo>
                    <a:pt x="2" y="501"/>
                  </a:lnTo>
                  <a:lnTo>
                    <a:pt x="0" y="525"/>
                  </a:lnTo>
                  <a:lnTo>
                    <a:pt x="0" y="550"/>
                  </a:lnTo>
                  <a:lnTo>
                    <a:pt x="0" y="573"/>
                  </a:lnTo>
                  <a:lnTo>
                    <a:pt x="2" y="596"/>
                  </a:lnTo>
                  <a:lnTo>
                    <a:pt x="3" y="617"/>
                  </a:lnTo>
                  <a:lnTo>
                    <a:pt x="6" y="637"/>
                  </a:lnTo>
                  <a:lnTo>
                    <a:pt x="9" y="657"/>
                  </a:lnTo>
                  <a:lnTo>
                    <a:pt x="14" y="675"/>
                  </a:lnTo>
                  <a:lnTo>
                    <a:pt x="17" y="694"/>
                  </a:lnTo>
                  <a:lnTo>
                    <a:pt x="22" y="710"/>
                  </a:lnTo>
                  <a:lnTo>
                    <a:pt x="28" y="727"/>
                  </a:lnTo>
                  <a:lnTo>
                    <a:pt x="32" y="743"/>
                  </a:lnTo>
                  <a:lnTo>
                    <a:pt x="37" y="758"/>
                  </a:lnTo>
                  <a:lnTo>
                    <a:pt x="43" y="772"/>
                  </a:lnTo>
                  <a:lnTo>
                    <a:pt x="48" y="784"/>
                  </a:lnTo>
                  <a:lnTo>
                    <a:pt x="52" y="796"/>
                  </a:lnTo>
                  <a:lnTo>
                    <a:pt x="54" y="796"/>
                  </a:lnTo>
                  <a:lnTo>
                    <a:pt x="54" y="795"/>
                  </a:lnTo>
                  <a:lnTo>
                    <a:pt x="55" y="795"/>
                  </a:lnTo>
                  <a:lnTo>
                    <a:pt x="55" y="793"/>
                  </a:lnTo>
                  <a:lnTo>
                    <a:pt x="57" y="792"/>
                  </a:lnTo>
                  <a:lnTo>
                    <a:pt x="58" y="792"/>
                  </a:lnTo>
                  <a:lnTo>
                    <a:pt x="58" y="790"/>
                  </a:lnTo>
                  <a:lnTo>
                    <a:pt x="60" y="790"/>
                  </a:lnTo>
                  <a:lnTo>
                    <a:pt x="60" y="788"/>
                  </a:lnTo>
                  <a:lnTo>
                    <a:pt x="61" y="788"/>
                  </a:lnTo>
                  <a:lnTo>
                    <a:pt x="63" y="787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60" name="Freeform 277"/>
            <p:cNvSpPr>
              <a:spLocks/>
            </p:cNvSpPr>
            <p:nvPr/>
          </p:nvSpPr>
          <p:spPr bwMode="auto">
            <a:xfrm>
              <a:off x="382" y="1862"/>
              <a:ext cx="299" cy="900"/>
            </a:xfrm>
            <a:custGeom>
              <a:avLst/>
              <a:gdLst>
                <a:gd name="T0" fmla="*/ 73 w 237"/>
                <a:gd name="T1" fmla="*/ 870 h 797"/>
                <a:gd name="T2" fmla="*/ 62 w 237"/>
                <a:gd name="T3" fmla="*/ 831 h 797"/>
                <a:gd name="T4" fmla="*/ 50 w 237"/>
                <a:gd name="T5" fmla="*/ 790 h 797"/>
                <a:gd name="T6" fmla="*/ 40 w 237"/>
                <a:gd name="T7" fmla="*/ 746 h 797"/>
                <a:gd name="T8" fmla="*/ 33 w 237"/>
                <a:gd name="T9" fmla="*/ 704 h 797"/>
                <a:gd name="T10" fmla="*/ 29 w 237"/>
                <a:gd name="T11" fmla="*/ 657 h 797"/>
                <a:gd name="T12" fmla="*/ 28 w 237"/>
                <a:gd name="T13" fmla="*/ 609 h 797"/>
                <a:gd name="T14" fmla="*/ 29 w 237"/>
                <a:gd name="T15" fmla="*/ 557 h 797"/>
                <a:gd name="T16" fmla="*/ 37 w 237"/>
                <a:gd name="T17" fmla="*/ 504 h 797"/>
                <a:gd name="T18" fmla="*/ 50 w 237"/>
                <a:gd name="T19" fmla="*/ 448 h 797"/>
                <a:gd name="T20" fmla="*/ 68 w 237"/>
                <a:gd name="T21" fmla="*/ 390 h 797"/>
                <a:gd name="T22" fmla="*/ 93 w 237"/>
                <a:gd name="T23" fmla="*/ 327 h 797"/>
                <a:gd name="T24" fmla="*/ 124 w 237"/>
                <a:gd name="T25" fmla="*/ 263 h 797"/>
                <a:gd name="T26" fmla="*/ 164 w 237"/>
                <a:gd name="T27" fmla="*/ 195 h 797"/>
                <a:gd name="T28" fmla="*/ 211 w 237"/>
                <a:gd name="T29" fmla="*/ 123 h 797"/>
                <a:gd name="T30" fmla="*/ 266 w 237"/>
                <a:gd name="T31" fmla="*/ 49 h 797"/>
                <a:gd name="T32" fmla="*/ 298 w 237"/>
                <a:gd name="T33" fmla="*/ 9 h 797"/>
                <a:gd name="T34" fmla="*/ 298 w 237"/>
                <a:gd name="T35" fmla="*/ 6 h 797"/>
                <a:gd name="T36" fmla="*/ 295 w 237"/>
                <a:gd name="T37" fmla="*/ 2 h 797"/>
                <a:gd name="T38" fmla="*/ 291 w 237"/>
                <a:gd name="T39" fmla="*/ 2 h 797"/>
                <a:gd name="T40" fmla="*/ 290 w 237"/>
                <a:gd name="T41" fmla="*/ 0 h 797"/>
                <a:gd name="T42" fmla="*/ 286 w 237"/>
                <a:gd name="T43" fmla="*/ 0 h 797"/>
                <a:gd name="T44" fmla="*/ 250 w 237"/>
                <a:gd name="T45" fmla="*/ 42 h 797"/>
                <a:gd name="T46" fmla="*/ 185 w 237"/>
                <a:gd name="T47" fmla="*/ 123 h 797"/>
                <a:gd name="T48" fmla="*/ 134 w 237"/>
                <a:gd name="T49" fmla="*/ 201 h 797"/>
                <a:gd name="T50" fmla="*/ 93 w 237"/>
                <a:gd name="T51" fmla="*/ 276 h 797"/>
                <a:gd name="T52" fmla="*/ 58 w 237"/>
                <a:gd name="T53" fmla="*/ 346 h 797"/>
                <a:gd name="T54" fmla="*/ 35 w 237"/>
                <a:gd name="T55" fmla="*/ 413 h 797"/>
                <a:gd name="T56" fmla="*/ 18 w 237"/>
                <a:gd name="T57" fmla="*/ 478 h 797"/>
                <a:gd name="T58" fmla="*/ 6 w 237"/>
                <a:gd name="T59" fmla="*/ 538 h 797"/>
                <a:gd name="T60" fmla="*/ 0 w 237"/>
                <a:gd name="T61" fmla="*/ 593 h 797"/>
                <a:gd name="T62" fmla="*/ 0 w 237"/>
                <a:gd name="T63" fmla="*/ 647 h 797"/>
                <a:gd name="T64" fmla="*/ 4 w 237"/>
                <a:gd name="T65" fmla="*/ 697 h 797"/>
                <a:gd name="T66" fmla="*/ 11 w 237"/>
                <a:gd name="T67" fmla="*/ 742 h 797"/>
                <a:gd name="T68" fmla="*/ 21 w 237"/>
                <a:gd name="T69" fmla="*/ 784 h 797"/>
                <a:gd name="T70" fmla="*/ 35 w 237"/>
                <a:gd name="T71" fmla="*/ 821 h 797"/>
                <a:gd name="T72" fmla="*/ 47 w 237"/>
                <a:gd name="T73" fmla="*/ 856 h 797"/>
                <a:gd name="T74" fmla="*/ 61 w 237"/>
                <a:gd name="T75" fmla="*/ 885 h 797"/>
                <a:gd name="T76" fmla="*/ 68 w 237"/>
                <a:gd name="T77" fmla="*/ 899 h 797"/>
                <a:gd name="T78" fmla="*/ 69 w 237"/>
                <a:gd name="T79" fmla="*/ 898 h 797"/>
                <a:gd name="T80" fmla="*/ 72 w 237"/>
                <a:gd name="T81" fmla="*/ 894 h 797"/>
                <a:gd name="T82" fmla="*/ 73 w 237"/>
                <a:gd name="T83" fmla="*/ 892 h 797"/>
                <a:gd name="T84" fmla="*/ 76 w 237"/>
                <a:gd name="T85" fmla="*/ 890 h 797"/>
                <a:gd name="T86" fmla="*/ 79 w 237"/>
                <a:gd name="T87" fmla="*/ 889 h 79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37"/>
                <a:gd name="T133" fmla="*/ 0 h 797"/>
                <a:gd name="T134" fmla="*/ 237 w 237"/>
                <a:gd name="T135" fmla="*/ 797 h 79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37" h="797">
                  <a:moveTo>
                    <a:pt x="63" y="787"/>
                  </a:moveTo>
                  <a:lnTo>
                    <a:pt x="58" y="770"/>
                  </a:lnTo>
                  <a:lnTo>
                    <a:pt x="54" y="753"/>
                  </a:lnTo>
                  <a:lnTo>
                    <a:pt x="49" y="736"/>
                  </a:lnTo>
                  <a:lnTo>
                    <a:pt x="45" y="718"/>
                  </a:lnTo>
                  <a:lnTo>
                    <a:pt x="40" y="700"/>
                  </a:lnTo>
                  <a:lnTo>
                    <a:pt x="35" y="681"/>
                  </a:lnTo>
                  <a:lnTo>
                    <a:pt x="32" y="661"/>
                  </a:lnTo>
                  <a:lnTo>
                    <a:pt x="29" y="643"/>
                  </a:lnTo>
                  <a:lnTo>
                    <a:pt x="26" y="623"/>
                  </a:lnTo>
                  <a:lnTo>
                    <a:pt x="25" y="602"/>
                  </a:lnTo>
                  <a:lnTo>
                    <a:pt x="23" y="582"/>
                  </a:lnTo>
                  <a:lnTo>
                    <a:pt x="22" y="560"/>
                  </a:lnTo>
                  <a:lnTo>
                    <a:pt x="22" y="539"/>
                  </a:lnTo>
                  <a:lnTo>
                    <a:pt x="22" y="516"/>
                  </a:lnTo>
                  <a:lnTo>
                    <a:pt x="23" y="493"/>
                  </a:lnTo>
                  <a:lnTo>
                    <a:pt x="26" y="470"/>
                  </a:lnTo>
                  <a:lnTo>
                    <a:pt x="29" y="446"/>
                  </a:lnTo>
                  <a:lnTo>
                    <a:pt x="34" y="421"/>
                  </a:lnTo>
                  <a:lnTo>
                    <a:pt x="40" y="397"/>
                  </a:lnTo>
                  <a:lnTo>
                    <a:pt x="46" y="371"/>
                  </a:lnTo>
                  <a:lnTo>
                    <a:pt x="54" y="345"/>
                  </a:lnTo>
                  <a:lnTo>
                    <a:pt x="63" y="317"/>
                  </a:lnTo>
                  <a:lnTo>
                    <a:pt x="74" y="290"/>
                  </a:lnTo>
                  <a:lnTo>
                    <a:pt x="86" y="262"/>
                  </a:lnTo>
                  <a:lnTo>
                    <a:pt x="98" y="233"/>
                  </a:lnTo>
                  <a:lnTo>
                    <a:pt x="113" y="204"/>
                  </a:lnTo>
                  <a:lnTo>
                    <a:pt x="130" y="173"/>
                  </a:lnTo>
                  <a:lnTo>
                    <a:pt x="147" y="141"/>
                  </a:lnTo>
                  <a:lnTo>
                    <a:pt x="167" y="109"/>
                  </a:lnTo>
                  <a:lnTo>
                    <a:pt x="188" y="77"/>
                  </a:lnTo>
                  <a:lnTo>
                    <a:pt x="211" y="43"/>
                  </a:lnTo>
                  <a:lnTo>
                    <a:pt x="236" y="9"/>
                  </a:lnTo>
                  <a:lnTo>
                    <a:pt x="236" y="8"/>
                  </a:lnTo>
                  <a:lnTo>
                    <a:pt x="236" y="6"/>
                  </a:lnTo>
                  <a:lnTo>
                    <a:pt x="236" y="5"/>
                  </a:lnTo>
                  <a:lnTo>
                    <a:pt x="234" y="3"/>
                  </a:lnTo>
                  <a:lnTo>
                    <a:pt x="234" y="2"/>
                  </a:lnTo>
                  <a:lnTo>
                    <a:pt x="233" y="2"/>
                  </a:lnTo>
                  <a:lnTo>
                    <a:pt x="231" y="2"/>
                  </a:lnTo>
                  <a:lnTo>
                    <a:pt x="231" y="0"/>
                  </a:lnTo>
                  <a:lnTo>
                    <a:pt x="230" y="0"/>
                  </a:lnTo>
                  <a:lnTo>
                    <a:pt x="228" y="0"/>
                  </a:lnTo>
                  <a:lnTo>
                    <a:pt x="227" y="0"/>
                  </a:lnTo>
                  <a:lnTo>
                    <a:pt x="225" y="0"/>
                  </a:lnTo>
                  <a:lnTo>
                    <a:pt x="198" y="37"/>
                  </a:lnTo>
                  <a:lnTo>
                    <a:pt x="172" y="74"/>
                  </a:lnTo>
                  <a:lnTo>
                    <a:pt x="147" y="109"/>
                  </a:lnTo>
                  <a:lnTo>
                    <a:pt x="126" y="144"/>
                  </a:lnTo>
                  <a:lnTo>
                    <a:pt x="106" y="178"/>
                  </a:lnTo>
                  <a:lnTo>
                    <a:pt x="89" y="212"/>
                  </a:lnTo>
                  <a:lnTo>
                    <a:pt x="74" y="244"/>
                  </a:lnTo>
                  <a:lnTo>
                    <a:pt x="60" y="276"/>
                  </a:lnTo>
                  <a:lnTo>
                    <a:pt x="46" y="306"/>
                  </a:lnTo>
                  <a:lnTo>
                    <a:pt x="37" y="337"/>
                  </a:lnTo>
                  <a:lnTo>
                    <a:pt x="28" y="366"/>
                  </a:lnTo>
                  <a:lnTo>
                    <a:pt x="20" y="395"/>
                  </a:lnTo>
                  <a:lnTo>
                    <a:pt x="14" y="423"/>
                  </a:lnTo>
                  <a:lnTo>
                    <a:pt x="8" y="449"/>
                  </a:lnTo>
                  <a:lnTo>
                    <a:pt x="5" y="476"/>
                  </a:lnTo>
                  <a:lnTo>
                    <a:pt x="2" y="501"/>
                  </a:lnTo>
                  <a:lnTo>
                    <a:pt x="0" y="525"/>
                  </a:lnTo>
                  <a:lnTo>
                    <a:pt x="0" y="550"/>
                  </a:lnTo>
                  <a:lnTo>
                    <a:pt x="0" y="573"/>
                  </a:lnTo>
                  <a:lnTo>
                    <a:pt x="2" y="596"/>
                  </a:lnTo>
                  <a:lnTo>
                    <a:pt x="3" y="617"/>
                  </a:lnTo>
                  <a:lnTo>
                    <a:pt x="6" y="637"/>
                  </a:lnTo>
                  <a:lnTo>
                    <a:pt x="9" y="657"/>
                  </a:lnTo>
                  <a:lnTo>
                    <a:pt x="14" y="675"/>
                  </a:lnTo>
                  <a:lnTo>
                    <a:pt x="17" y="694"/>
                  </a:lnTo>
                  <a:lnTo>
                    <a:pt x="22" y="710"/>
                  </a:lnTo>
                  <a:lnTo>
                    <a:pt x="28" y="727"/>
                  </a:lnTo>
                  <a:lnTo>
                    <a:pt x="32" y="743"/>
                  </a:lnTo>
                  <a:lnTo>
                    <a:pt x="37" y="758"/>
                  </a:lnTo>
                  <a:lnTo>
                    <a:pt x="43" y="772"/>
                  </a:lnTo>
                  <a:lnTo>
                    <a:pt x="48" y="784"/>
                  </a:lnTo>
                  <a:lnTo>
                    <a:pt x="52" y="796"/>
                  </a:lnTo>
                  <a:lnTo>
                    <a:pt x="54" y="796"/>
                  </a:lnTo>
                  <a:lnTo>
                    <a:pt x="54" y="795"/>
                  </a:lnTo>
                  <a:lnTo>
                    <a:pt x="55" y="795"/>
                  </a:lnTo>
                  <a:lnTo>
                    <a:pt x="55" y="793"/>
                  </a:lnTo>
                  <a:lnTo>
                    <a:pt x="57" y="792"/>
                  </a:lnTo>
                  <a:lnTo>
                    <a:pt x="58" y="792"/>
                  </a:lnTo>
                  <a:lnTo>
                    <a:pt x="58" y="790"/>
                  </a:lnTo>
                  <a:lnTo>
                    <a:pt x="60" y="790"/>
                  </a:lnTo>
                  <a:lnTo>
                    <a:pt x="60" y="788"/>
                  </a:lnTo>
                  <a:lnTo>
                    <a:pt x="61" y="788"/>
                  </a:lnTo>
                  <a:lnTo>
                    <a:pt x="63" y="787"/>
                  </a:lnTo>
                </a:path>
              </a:pathLst>
            </a:custGeom>
            <a:solidFill>
              <a:srgbClr val="ACACAC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61" name="Freeform 278"/>
            <p:cNvSpPr>
              <a:spLocks/>
            </p:cNvSpPr>
            <p:nvPr/>
          </p:nvSpPr>
          <p:spPr bwMode="auto">
            <a:xfrm>
              <a:off x="509" y="2823"/>
              <a:ext cx="150" cy="145"/>
            </a:xfrm>
            <a:custGeom>
              <a:avLst/>
              <a:gdLst>
                <a:gd name="T0" fmla="*/ 0 w 119"/>
                <a:gd name="T1" fmla="*/ 2 h 128"/>
                <a:gd name="T2" fmla="*/ 98 w 119"/>
                <a:gd name="T3" fmla="*/ 0 h 128"/>
                <a:gd name="T4" fmla="*/ 149 w 119"/>
                <a:gd name="T5" fmla="*/ 68 h 128"/>
                <a:gd name="T6" fmla="*/ 132 w 119"/>
                <a:gd name="T7" fmla="*/ 143 h 128"/>
                <a:gd name="T8" fmla="*/ 129 w 119"/>
                <a:gd name="T9" fmla="*/ 139 h 128"/>
                <a:gd name="T10" fmla="*/ 125 w 119"/>
                <a:gd name="T11" fmla="*/ 139 h 128"/>
                <a:gd name="T12" fmla="*/ 117 w 119"/>
                <a:gd name="T13" fmla="*/ 139 h 128"/>
                <a:gd name="T14" fmla="*/ 107 w 119"/>
                <a:gd name="T15" fmla="*/ 143 h 128"/>
                <a:gd name="T16" fmla="*/ 106 w 119"/>
                <a:gd name="T17" fmla="*/ 144 h 128"/>
                <a:gd name="T18" fmla="*/ 129 w 119"/>
                <a:gd name="T19" fmla="*/ 69 h 128"/>
                <a:gd name="T20" fmla="*/ 91 w 119"/>
                <a:gd name="T21" fmla="*/ 14 h 128"/>
                <a:gd name="T22" fmla="*/ 13 w 119"/>
                <a:gd name="T23" fmla="*/ 16 h 128"/>
                <a:gd name="T24" fmla="*/ 0 w 119"/>
                <a:gd name="T25" fmla="*/ 2 h 12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19"/>
                <a:gd name="T40" fmla="*/ 0 h 128"/>
                <a:gd name="T41" fmla="*/ 119 w 119"/>
                <a:gd name="T42" fmla="*/ 128 h 12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19" h="128">
                  <a:moveTo>
                    <a:pt x="0" y="2"/>
                  </a:moveTo>
                  <a:lnTo>
                    <a:pt x="78" y="0"/>
                  </a:lnTo>
                  <a:lnTo>
                    <a:pt x="118" y="60"/>
                  </a:lnTo>
                  <a:lnTo>
                    <a:pt x="105" y="126"/>
                  </a:lnTo>
                  <a:lnTo>
                    <a:pt x="102" y="123"/>
                  </a:lnTo>
                  <a:lnTo>
                    <a:pt x="99" y="123"/>
                  </a:lnTo>
                  <a:lnTo>
                    <a:pt x="93" y="123"/>
                  </a:lnTo>
                  <a:lnTo>
                    <a:pt x="85" y="126"/>
                  </a:lnTo>
                  <a:lnTo>
                    <a:pt x="84" y="127"/>
                  </a:lnTo>
                  <a:lnTo>
                    <a:pt x="102" y="61"/>
                  </a:lnTo>
                  <a:lnTo>
                    <a:pt x="72" y="12"/>
                  </a:lnTo>
                  <a:lnTo>
                    <a:pt x="10" y="14"/>
                  </a:lnTo>
                  <a:lnTo>
                    <a:pt x="0" y="2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62" name="Freeform 279"/>
            <p:cNvSpPr>
              <a:spLocks/>
            </p:cNvSpPr>
            <p:nvPr/>
          </p:nvSpPr>
          <p:spPr bwMode="auto">
            <a:xfrm>
              <a:off x="509" y="2823"/>
              <a:ext cx="150" cy="145"/>
            </a:xfrm>
            <a:custGeom>
              <a:avLst/>
              <a:gdLst>
                <a:gd name="T0" fmla="*/ 0 w 119"/>
                <a:gd name="T1" fmla="*/ 2 h 128"/>
                <a:gd name="T2" fmla="*/ 98 w 119"/>
                <a:gd name="T3" fmla="*/ 0 h 128"/>
                <a:gd name="T4" fmla="*/ 149 w 119"/>
                <a:gd name="T5" fmla="*/ 68 h 128"/>
                <a:gd name="T6" fmla="*/ 132 w 119"/>
                <a:gd name="T7" fmla="*/ 143 h 128"/>
                <a:gd name="T8" fmla="*/ 129 w 119"/>
                <a:gd name="T9" fmla="*/ 139 h 128"/>
                <a:gd name="T10" fmla="*/ 125 w 119"/>
                <a:gd name="T11" fmla="*/ 139 h 128"/>
                <a:gd name="T12" fmla="*/ 117 w 119"/>
                <a:gd name="T13" fmla="*/ 139 h 128"/>
                <a:gd name="T14" fmla="*/ 107 w 119"/>
                <a:gd name="T15" fmla="*/ 143 h 128"/>
                <a:gd name="T16" fmla="*/ 106 w 119"/>
                <a:gd name="T17" fmla="*/ 144 h 128"/>
                <a:gd name="T18" fmla="*/ 129 w 119"/>
                <a:gd name="T19" fmla="*/ 69 h 128"/>
                <a:gd name="T20" fmla="*/ 91 w 119"/>
                <a:gd name="T21" fmla="*/ 14 h 128"/>
                <a:gd name="T22" fmla="*/ 13 w 119"/>
                <a:gd name="T23" fmla="*/ 16 h 128"/>
                <a:gd name="T24" fmla="*/ 0 w 119"/>
                <a:gd name="T25" fmla="*/ 2 h 12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19"/>
                <a:gd name="T40" fmla="*/ 0 h 128"/>
                <a:gd name="T41" fmla="*/ 119 w 119"/>
                <a:gd name="T42" fmla="*/ 128 h 12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19" h="128">
                  <a:moveTo>
                    <a:pt x="0" y="2"/>
                  </a:moveTo>
                  <a:lnTo>
                    <a:pt x="78" y="0"/>
                  </a:lnTo>
                  <a:lnTo>
                    <a:pt x="118" y="60"/>
                  </a:lnTo>
                  <a:lnTo>
                    <a:pt x="105" y="126"/>
                  </a:lnTo>
                  <a:lnTo>
                    <a:pt x="102" y="123"/>
                  </a:lnTo>
                  <a:lnTo>
                    <a:pt x="99" y="123"/>
                  </a:lnTo>
                  <a:lnTo>
                    <a:pt x="93" y="123"/>
                  </a:lnTo>
                  <a:lnTo>
                    <a:pt x="85" y="126"/>
                  </a:lnTo>
                  <a:lnTo>
                    <a:pt x="84" y="127"/>
                  </a:lnTo>
                  <a:lnTo>
                    <a:pt x="102" y="61"/>
                  </a:lnTo>
                  <a:lnTo>
                    <a:pt x="72" y="12"/>
                  </a:lnTo>
                  <a:lnTo>
                    <a:pt x="10" y="14"/>
                  </a:lnTo>
                  <a:lnTo>
                    <a:pt x="0" y="2"/>
                  </a:lnTo>
                </a:path>
              </a:pathLst>
            </a:custGeom>
            <a:solidFill>
              <a:schemeClr val="bg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63" name="Freeform 280"/>
            <p:cNvSpPr>
              <a:spLocks/>
            </p:cNvSpPr>
            <p:nvPr/>
          </p:nvSpPr>
          <p:spPr bwMode="auto">
            <a:xfrm>
              <a:off x="597" y="2822"/>
              <a:ext cx="21" cy="20"/>
            </a:xfrm>
            <a:custGeom>
              <a:avLst/>
              <a:gdLst>
                <a:gd name="T0" fmla="*/ 0 w 17"/>
                <a:gd name="T1" fmla="*/ 19 h 17"/>
                <a:gd name="T2" fmla="*/ 0 w 17"/>
                <a:gd name="T3" fmla="*/ 16 h 17"/>
                <a:gd name="T4" fmla="*/ 0 w 17"/>
                <a:gd name="T5" fmla="*/ 14 h 17"/>
                <a:gd name="T6" fmla="*/ 0 w 17"/>
                <a:gd name="T7" fmla="*/ 13 h 17"/>
                <a:gd name="T8" fmla="*/ 5 w 17"/>
                <a:gd name="T9" fmla="*/ 9 h 17"/>
                <a:gd name="T10" fmla="*/ 5 w 17"/>
                <a:gd name="T11" fmla="*/ 8 h 17"/>
                <a:gd name="T12" fmla="*/ 5 w 17"/>
                <a:gd name="T13" fmla="*/ 5 h 17"/>
                <a:gd name="T14" fmla="*/ 7 w 17"/>
                <a:gd name="T15" fmla="*/ 5 h 17"/>
                <a:gd name="T16" fmla="*/ 7 w 17"/>
                <a:gd name="T17" fmla="*/ 4 h 17"/>
                <a:gd name="T18" fmla="*/ 12 w 17"/>
                <a:gd name="T19" fmla="*/ 4 h 17"/>
                <a:gd name="T20" fmla="*/ 12 w 17"/>
                <a:gd name="T21" fmla="*/ 1 h 17"/>
                <a:gd name="T22" fmla="*/ 15 w 17"/>
                <a:gd name="T23" fmla="*/ 1 h 17"/>
                <a:gd name="T24" fmla="*/ 20 w 17"/>
                <a:gd name="T25" fmla="*/ 0 h 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"/>
                <a:gd name="T40" fmla="*/ 0 h 17"/>
                <a:gd name="T41" fmla="*/ 17 w 17"/>
                <a:gd name="T42" fmla="*/ 17 h 1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" h="17">
                  <a:moveTo>
                    <a:pt x="0" y="16"/>
                  </a:moveTo>
                  <a:lnTo>
                    <a:pt x="0" y="14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4" y="8"/>
                  </a:lnTo>
                  <a:lnTo>
                    <a:pt x="4" y="7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3"/>
                  </a:lnTo>
                  <a:lnTo>
                    <a:pt x="10" y="3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6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64" name="Freeform 281"/>
            <p:cNvSpPr>
              <a:spLocks/>
            </p:cNvSpPr>
            <p:nvPr/>
          </p:nvSpPr>
          <p:spPr bwMode="auto">
            <a:xfrm>
              <a:off x="873" y="2919"/>
              <a:ext cx="291" cy="200"/>
            </a:xfrm>
            <a:custGeom>
              <a:avLst/>
              <a:gdLst>
                <a:gd name="T0" fmla="*/ 0 w 231"/>
                <a:gd name="T1" fmla="*/ 127 h 177"/>
                <a:gd name="T2" fmla="*/ 35 w 231"/>
                <a:gd name="T3" fmla="*/ 113 h 177"/>
                <a:gd name="T4" fmla="*/ 35 w 231"/>
                <a:gd name="T5" fmla="*/ 15 h 177"/>
                <a:gd name="T6" fmla="*/ 39 w 231"/>
                <a:gd name="T7" fmla="*/ 8 h 177"/>
                <a:gd name="T8" fmla="*/ 57 w 231"/>
                <a:gd name="T9" fmla="*/ 0 h 177"/>
                <a:gd name="T10" fmla="*/ 73 w 231"/>
                <a:gd name="T11" fmla="*/ 0 h 177"/>
                <a:gd name="T12" fmla="*/ 87 w 231"/>
                <a:gd name="T13" fmla="*/ 8 h 177"/>
                <a:gd name="T14" fmla="*/ 93 w 231"/>
                <a:gd name="T15" fmla="*/ 11 h 177"/>
                <a:gd name="T16" fmla="*/ 93 w 231"/>
                <a:gd name="T17" fmla="*/ 96 h 177"/>
                <a:gd name="T18" fmla="*/ 105 w 231"/>
                <a:gd name="T19" fmla="*/ 97 h 177"/>
                <a:gd name="T20" fmla="*/ 123 w 231"/>
                <a:gd name="T21" fmla="*/ 118 h 177"/>
                <a:gd name="T22" fmla="*/ 265 w 231"/>
                <a:gd name="T23" fmla="*/ 61 h 177"/>
                <a:gd name="T24" fmla="*/ 275 w 231"/>
                <a:gd name="T25" fmla="*/ 61 h 177"/>
                <a:gd name="T26" fmla="*/ 286 w 231"/>
                <a:gd name="T27" fmla="*/ 68 h 177"/>
                <a:gd name="T28" fmla="*/ 290 w 231"/>
                <a:gd name="T29" fmla="*/ 87 h 177"/>
                <a:gd name="T30" fmla="*/ 287 w 231"/>
                <a:gd name="T31" fmla="*/ 94 h 177"/>
                <a:gd name="T32" fmla="*/ 52 w 231"/>
                <a:gd name="T33" fmla="*/ 199 h 177"/>
                <a:gd name="T34" fmla="*/ 52 w 231"/>
                <a:gd name="T35" fmla="*/ 169 h 177"/>
                <a:gd name="T36" fmla="*/ 47 w 231"/>
                <a:gd name="T37" fmla="*/ 151 h 177"/>
                <a:gd name="T38" fmla="*/ 28 w 231"/>
                <a:gd name="T39" fmla="*/ 136 h 177"/>
                <a:gd name="T40" fmla="*/ 0 w 231"/>
                <a:gd name="T41" fmla="*/ 127 h 17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31"/>
                <a:gd name="T64" fmla="*/ 0 h 177"/>
                <a:gd name="T65" fmla="*/ 231 w 231"/>
                <a:gd name="T66" fmla="*/ 177 h 17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31" h="177">
                  <a:moveTo>
                    <a:pt x="0" y="112"/>
                  </a:moveTo>
                  <a:lnTo>
                    <a:pt x="28" y="100"/>
                  </a:lnTo>
                  <a:lnTo>
                    <a:pt x="28" y="13"/>
                  </a:lnTo>
                  <a:lnTo>
                    <a:pt x="31" y="7"/>
                  </a:lnTo>
                  <a:lnTo>
                    <a:pt x="45" y="0"/>
                  </a:lnTo>
                  <a:lnTo>
                    <a:pt x="58" y="0"/>
                  </a:lnTo>
                  <a:lnTo>
                    <a:pt x="69" y="7"/>
                  </a:lnTo>
                  <a:lnTo>
                    <a:pt x="74" y="10"/>
                  </a:lnTo>
                  <a:lnTo>
                    <a:pt x="74" y="85"/>
                  </a:lnTo>
                  <a:lnTo>
                    <a:pt x="83" y="86"/>
                  </a:lnTo>
                  <a:lnTo>
                    <a:pt x="98" y="104"/>
                  </a:lnTo>
                  <a:lnTo>
                    <a:pt x="210" y="54"/>
                  </a:lnTo>
                  <a:lnTo>
                    <a:pt x="218" y="54"/>
                  </a:lnTo>
                  <a:lnTo>
                    <a:pt x="227" y="60"/>
                  </a:lnTo>
                  <a:lnTo>
                    <a:pt x="230" y="77"/>
                  </a:lnTo>
                  <a:lnTo>
                    <a:pt x="228" y="83"/>
                  </a:lnTo>
                  <a:lnTo>
                    <a:pt x="41" y="176"/>
                  </a:lnTo>
                  <a:lnTo>
                    <a:pt x="41" y="150"/>
                  </a:lnTo>
                  <a:lnTo>
                    <a:pt x="37" y="134"/>
                  </a:lnTo>
                  <a:lnTo>
                    <a:pt x="22" y="120"/>
                  </a:lnTo>
                  <a:lnTo>
                    <a:pt x="0" y="112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65" name="Freeform 282"/>
            <p:cNvSpPr>
              <a:spLocks/>
            </p:cNvSpPr>
            <p:nvPr/>
          </p:nvSpPr>
          <p:spPr bwMode="auto">
            <a:xfrm>
              <a:off x="873" y="2919"/>
              <a:ext cx="291" cy="200"/>
            </a:xfrm>
            <a:custGeom>
              <a:avLst/>
              <a:gdLst>
                <a:gd name="T0" fmla="*/ 0 w 231"/>
                <a:gd name="T1" fmla="*/ 127 h 177"/>
                <a:gd name="T2" fmla="*/ 35 w 231"/>
                <a:gd name="T3" fmla="*/ 113 h 177"/>
                <a:gd name="T4" fmla="*/ 35 w 231"/>
                <a:gd name="T5" fmla="*/ 15 h 177"/>
                <a:gd name="T6" fmla="*/ 39 w 231"/>
                <a:gd name="T7" fmla="*/ 8 h 177"/>
                <a:gd name="T8" fmla="*/ 57 w 231"/>
                <a:gd name="T9" fmla="*/ 0 h 177"/>
                <a:gd name="T10" fmla="*/ 73 w 231"/>
                <a:gd name="T11" fmla="*/ 0 h 177"/>
                <a:gd name="T12" fmla="*/ 87 w 231"/>
                <a:gd name="T13" fmla="*/ 8 h 177"/>
                <a:gd name="T14" fmla="*/ 93 w 231"/>
                <a:gd name="T15" fmla="*/ 11 h 177"/>
                <a:gd name="T16" fmla="*/ 93 w 231"/>
                <a:gd name="T17" fmla="*/ 96 h 177"/>
                <a:gd name="T18" fmla="*/ 105 w 231"/>
                <a:gd name="T19" fmla="*/ 97 h 177"/>
                <a:gd name="T20" fmla="*/ 123 w 231"/>
                <a:gd name="T21" fmla="*/ 118 h 177"/>
                <a:gd name="T22" fmla="*/ 265 w 231"/>
                <a:gd name="T23" fmla="*/ 61 h 177"/>
                <a:gd name="T24" fmla="*/ 275 w 231"/>
                <a:gd name="T25" fmla="*/ 61 h 177"/>
                <a:gd name="T26" fmla="*/ 286 w 231"/>
                <a:gd name="T27" fmla="*/ 68 h 177"/>
                <a:gd name="T28" fmla="*/ 290 w 231"/>
                <a:gd name="T29" fmla="*/ 87 h 177"/>
                <a:gd name="T30" fmla="*/ 287 w 231"/>
                <a:gd name="T31" fmla="*/ 94 h 177"/>
                <a:gd name="T32" fmla="*/ 52 w 231"/>
                <a:gd name="T33" fmla="*/ 199 h 177"/>
                <a:gd name="T34" fmla="*/ 52 w 231"/>
                <a:gd name="T35" fmla="*/ 169 h 177"/>
                <a:gd name="T36" fmla="*/ 47 w 231"/>
                <a:gd name="T37" fmla="*/ 151 h 177"/>
                <a:gd name="T38" fmla="*/ 28 w 231"/>
                <a:gd name="T39" fmla="*/ 136 h 177"/>
                <a:gd name="T40" fmla="*/ 0 w 231"/>
                <a:gd name="T41" fmla="*/ 127 h 17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31"/>
                <a:gd name="T64" fmla="*/ 0 h 177"/>
                <a:gd name="T65" fmla="*/ 231 w 231"/>
                <a:gd name="T66" fmla="*/ 177 h 17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31" h="177">
                  <a:moveTo>
                    <a:pt x="0" y="112"/>
                  </a:moveTo>
                  <a:lnTo>
                    <a:pt x="28" y="100"/>
                  </a:lnTo>
                  <a:lnTo>
                    <a:pt x="28" y="13"/>
                  </a:lnTo>
                  <a:lnTo>
                    <a:pt x="31" y="7"/>
                  </a:lnTo>
                  <a:lnTo>
                    <a:pt x="45" y="0"/>
                  </a:lnTo>
                  <a:lnTo>
                    <a:pt x="58" y="0"/>
                  </a:lnTo>
                  <a:lnTo>
                    <a:pt x="69" y="7"/>
                  </a:lnTo>
                  <a:lnTo>
                    <a:pt x="74" y="10"/>
                  </a:lnTo>
                  <a:lnTo>
                    <a:pt x="74" y="85"/>
                  </a:lnTo>
                  <a:lnTo>
                    <a:pt x="83" y="86"/>
                  </a:lnTo>
                  <a:lnTo>
                    <a:pt x="98" y="104"/>
                  </a:lnTo>
                  <a:lnTo>
                    <a:pt x="210" y="54"/>
                  </a:lnTo>
                  <a:lnTo>
                    <a:pt x="218" y="54"/>
                  </a:lnTo>
                  <a:lnTo>
                    <a:pt x="227" y="60"/>
                  </a:lnTo>
                  <a:lnTo>
                    <a:pt x="230" y="77"/>
                  </a:lnTo>
                  <a:lnTo>
                    <a:pt x="228" y="83"/>
                  </a:lnTo>
                  <a:lnTo>
                    <a:pt x="41" y="176"/>
                  </a:lnTo>
                  <a:lnTo>
                    <a:pt x="41" y="150"/>
                  </a:lnTo>
                  <a:lnTo>
                    <a:pt x="37" y="134"/>
                  </a:lnTo>
                  <a:lnTo>
                    <a:pt x="22" y="120"/>
                  </a:lnTo>
                  <a:lnTo>
                    <a:pt x="0" y="112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66" name="Freeform 283"/>
            <p:cNvSpPr>
              <a:spLocks/>
            </p:cNvSpPr>
            <p:nvPr/>
          </p:nvSpPr>
          <p:spPr bwMode="auto">
            <a:xfrm>
              <a:off x="1000" y="3041"/>
              <a:ext cx="21" cy="42"/>
            </a:xfrm>
            <a:custGeom>
              <a:avLst/>
              <a:gdLst>
                <a:gd name="T0" fmla="*/ 0 w 17"/>
                <a:gd name="T1" fmla="*/ 0 h 37"/>
                <a:gd name="T2" fmla="*/ 0 w 17"/>
                <a:gd name="T3" fmla="*/ 1 h 37"/>
                <a:gd name="T4" fmla="*/ 12 w 17"/>
                <a:gd name="T5" fmla="*/ 3 h 37"/>
                <a:gd name="T6" fmla="*/ 12 w 17"/>
                <a:gd name="T7" fmla="*/ 5 h 37"/>
                <a:gd name="T8" fmla="*/ 12 w 17"/>
                <a:gd name="T9" fmla="*/ 7 h 37"/>
                <a:gd name="T10" fmla="*/ 20 w 17"/>
                <a:gd name="T11" fmla="*/ 8 h 37"/>
                <a:gd name="T12" fmla="*/ 20 w 17"/>
                <a:gd name="T13" fmla="*/ 10 h 37"/>
                <a:gd name="T14" fmla="*/ 20 w 17"/>
                <a:gd name="T15" fmla="*/ 11 h 37"/>
                <a:gd name="T16" fmla="*/ 20 w 17"/>
                <a:gd name="T17" fmla="*/ 14 h 37"/>
                <a:gd name="T18" fmla="*/ 20 w 17"/>
                <a:gd name="T19" fmla="*/ 15 h 37"/>
                <a:gd name="T20" fmla="*/ 20 w 17"/>
                <a:gd name="T21" fmla="*/ 17 h 37"/>
                <a:gd name="T22" fmla="*/ 20 w 17"/>
                <a:gd name="T23" fmla="*/ 18 h 37"/>
                <a:gd name="T24" fmla="*/ 20 w 17"/>
                <a:gd name="T25" fmla="*/ 20 h 37"/>
                <a:gd name="T26" fmla="*/ 20 w 17"/>
                <a:gd name="T27" fmla="*/ 22 h 37"/>
                <a:gd name="T28" fmla="*/ 20 w 17"/>
                <a:gd name="T29" fmla="*/ 24 h 37"/>
                <a:gd name="T30" fmla="*/ 20 w 17"/>
                <a:gd name="T31" fmla="*/ 26 h 37"/>
                <a:gd name="T32" fmla="*/ 20 w 17"/>
                <a:gd name="T33" fmla="*/ 27 h 37"/>
                <a:gd name="T34" fmla="*/ 20 w 17"/>
                <a:gd name="T35" fmla="*/ 30 h 37"/>
                <a:gd name="T36" fmla="*/ 20 w 17"/>
                <a:gd name="T37" fmla="*/ 31 h 37"/>
                <a:gd name="T38" fmla="*/ 20 w 17"/>
                <a:gd name="T39" fmla="*/ 33 h 37"/>
                <a:gd name="T40" fmla="*/ 12 w 17"/>
                <a:gd name="T41" fmla="*/ 34 h 37"/>
                <a:gd name="T42" fmla="*/ 12 w 17"/>
                <a:gd name="T43" fmla="*/ 36 h 37"/>
                <a:gd name="T44" fmla="*/ 12 w 17"/>
                <a:gd name="T45" fmla="*/ 37 h 37"/>
                <a:gd name="T46" fmla="*/ 12 w 17"/>
                <a:gd name="T47" fmla="*/ 40 h 37"/>
                <a:gd name="T48" fmla="*/ 12 w 17"/>
                <a:gd name="T49" fmla="*/ 41 h 3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7"/>
                <a:gd name="T76" fmla="*/ 0 h 37"/>
                <a:gd name="T77" fmla="*/ 17 w 17"/>
                <a:gd name="T78" fmla="*/ 37 h 3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7" h="37">
                  <a:moveTo>
                    <a:pt x="0" y="0"/>
                  </a:moveTo>
                  <a:lnTo>
                    <a:pt x="0" y="1"/>
                  </a:lnTo>
                  <a:lnTo>
                    <a:pt x="10" y="3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16" y="7"/>
                  </a:lnTo>
                  <a:lnTo>
                    <a:pt x="16" y="9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3"/>
                  </a:lnTo>
                  <a:lnTo>
                    <a:pt x="16" y="15"/>
                  </a:lnTo>
                  <a:lnTo>
                    <a:pt x="16" y="16"/>
                  </a:lnTo>
                  <a:lnTo>
                    <a:pt x="16" y="18"/>
                  </a:lnTo>
                  <a:lnTo>
                    <a:pt x="16" y="19"/>
                  </a:lnTo>
                  <a:lnTo>
                    <a:pt x="16" y="21"/>
                  </a:lnTo>
                  <a:lnTo>
                    <a:pt x="16" y="23"/>
                  </a:lnTo>
                  <a:lnTo>
                    <a:pt x="16" y="24"/>
                  </a:lnTo>
                  <a:lnTo>
                    <a:pt x="16" y="26"/>
                  </a:lnTo>
                  <a:lnTo>
                    <a:pt x="16" y="27"/>
                  </a:lnTo>
                  <a:lnTo>
                    <a:pt x="16" y="29"/>
                  </a:lnTo>
                  <a:lnTo>
                    <a:pt x="10" y="30"/>
                  </a:lnTo>
                  <a:lnTo>
                    <a:pt x="10" y="32"/>
                  </a:lnTo>
                  <a:lnTo>
                    <a:pt x="10" y="33"/>
                  </a:lnTo>
                  <a:lnTo>
                    <a:pt x="10" y="35"/>
                  </a:lnTo>
                  <a:lnTo>
                    <a:pt x="10" y="36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67" name="Freeform 284"/>
            <p:cNvSpPr>
              <a:spLocks/>
            </p:cNvSpPr>
            <p:nvPr/>
          </p:nvSpPr>
          <p:spPr bwMode="auto">
            <a:xfrm>
              <a:off x="910" y="2934"/>
              <a:ext cx="28" cy="20"/>
            </a:xfrm>
            <a:custGeom>
              <a:avLst/>
              <a:gdLst>
                <a:gd name="T0" fmla="*/ 0 w 23"/>
                <a:gd name="T1" fmla="*/ 0 h 17"/>
                <a:gd name="T2" fmla="*/ 0 w 23"/>
                <a:gd name="T3" fmla="*/ 2 h 17"/>
                <a:gd name="T4" fmla="*/ 0 w 23"/>
                <a:gd name="T5" fmla="*/ 5 h 17"/>
                <a:gd name="T6" fmla="*/ 2 w 23"/>
                <a:gd name="T7" fmla="*/ 5 h 17"/>
                <a:gd name="T8" fmla="*/ 2 w 23"/>
                <a:gd name="T9" fmla="*/ 7 h 17"/>
                <a:gd name="T10" fmla="*/ 4 w 23"/>
                <a:gd name="T11" fmla="*/ 7 h 17"/>
                <a:gd name="T12" fmla="*/ 4 w 23"/>
                <a:gd name="T13" fmla="*/ 9 h 17"/>
                <a:gd name="T14" fmla="*/ 6 w 23"/>
                <a:gd name="T15" fmla="*/ 9 h 17"/>
                <a:gd name="T16" fmla="*/ 6 w 23"/>
                <a:gd name="T17" fmla="*/ 12 h 17"/>
                <a:gd name="T18" fmla="*/ 7 w 23"/>
                <a:gd name="T19" fmla="*/ 12 h 17"/>
                <a:gd name="T20" fmla="*/ 10 w 23"/>
                <a:gd name="T21" fmla="*/ 14 h 17"/>
                <a:gd name="T22" fmla="*/ 11 w 23"/>
                <a:gd name="T23" fmla="*/ 14 h 17"/>
                <a:gd name="T24" fmla="*/ 11 w 23"/>
                <a:gd name="T25" fmla="*/ 16 h 17"/>
                <a:gd name="T26" fmla="*/ 13 w 23"/>
                <a:gd name="T27" fmla="*/ 16 h 17"/>
                <a:gd name="T28" fmla="*/ 15 w 23"/>
                <a:gd name="T29" fmla="*/ 16 h 17"/>
                <a:gd name="T30" fmla="*/ 17 w 23"/>
                <a:gd name="T31" fmla="*/ 16 h 17"/>
                <a:gd name="T32" fmla="*/ 17 w 23"/>
                <a:gd name="T33" fmla="*/ 19 h 17"/>
                <a:gd name="T34" fmla="*/ 19 w 23"/>
                <a:gd name="T35" fmla="*/ 19 h 17"/>
                <a:gd name="T36" fmla="*/ 21 w 23"/>
                <a:gd name="T37" fmla="*/ 19 h 17"/>
                <a:gd name="T38" fmla="*/ 23 w 23"/>
                <a:gd name="T39" fmla="*/ 19 h 17"/>
                <a:gd name="T40" fmla="*/ 24 w 23"/>
                <a:gd name="T41" fmla="*/ 19 h 17"/>
                <a:gd name="T42" fmla="*/ 27 w 23"/>
                <a:gd name="T43" fmla="*/ 19 h 1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3"/>
                <a:gd name="T67" fmla="*/ 0 h 17"/>
                <a:gd name="T68" fmla="*/ 23 w 23"/>
                <a:gd name="T69" fmla="*/ 17 h 1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3" h="17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6"/>
                  </a:lnTo>
                  <a:lnTo>
                    <a:pt x="3" y="6"/>
                  </a:lnTo>
                  <a:lnTo>
                    <a:pt x="3" y="8"/>
                  </a:lnTo>
                  <a:lnTo>
                    <a:pt x="5" y="8"/>
                  </a:lnTo>
                  <a:lnTo>
                    <a:pt x="5" y="10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9" y="12"/>
                  </a:lnTo>
                  <a:lnTo>
                    <a:pt x="9" y="14"/>
                  </a:lnTo>
                  <a:lnTo>
                    <a:pt x="11" y="14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4" y="16"/>
                  </a:lnTo>
                  <a:lnTo>
                    <a:pt x="16" y="16"/>
                  </a:lnTo>
                  <a:lnTo>
                    <a:pt x="17" y="16"/>
                  </a:lnTo>
                  <a:lnTo>
                    <a:pt x="19" y="16"/>
                  </a:lnTo>
                  <a:lnTo>
                    <a:pt x="20" y="16"/>
                  </a:lnTo>
                  <a:lnTo>
                    <a:pt x="22" y="16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68" name="Freeform 285"/>
            <p:cNvSpPr>
              <a:spLocks/>
            </p:cNvSpPr>
            <p:nvPr/>
          </p:nvSpPr>
          <p:spPr bwMode="auto">
            <a:xfrm>
              <a:off x="937" y="2934"/>
              <a:ext cx="27" cy="20"/>
            </a:xfrm>
            <a:custGeom>
              <a:avLst/>
              <a:gdLst>
                <a:gd name="T0" fmla="*/ 0 w 21"/>
                <a:gd name="T1" fmla="*/ 19 h 17"/>
                <a:gd name="T2" fmla="*/ 1 w 21"/>
                <a:gd name="T3" fmla="*/ 19 h 17"/>
                <a:gd name="T4" fmla="*/ 4 w 21"/>
                <a:gd name="T5" fmla="*/ 19 h 17"/>
                <a:gd name="T6" fmla="*/ 5 w 21"/>
                <a:gd name="T7" fmla="*/ 19 h 17"/>
                <a:gd name="T8" fmla="*/ 8 w 21"/>
                <a:gd name="T9" fmla="*/ 19 h 17"/>
                <a:gd name="T10" fmla="*/ 9 w 21"/>
                <a:gd name="T11" fmla="*/ 19 h 17"/>
                <a:gd name="T12" fmla="*/ 12 w 21"/>
                <a:gd name="T13" fmla="*/ 16 h 17"/>
                <a:gd name="T14" fmla="*/ 13 w 21"/>
                <a:gd name="T15" fmla="*/ 16 h 17"/>
                <a:gd name="T16" fmla="*/ 15 w 21"/>
                <a:gd name="T17" fmla="*/ 16 h 17"/>
                <a:gd name="T18" fmla="*/ 15 w 21"/>
                <a:gd name="T19" fmla="*/ 14 h 17"/>
                <a:gd name="T20" fmla="*/ 17 w 21"/>
                <a:gd name="T21" fmla="*/ 14 h 17"/>
                <a:gd name="T22" fmla="*/ 19 w 21"/>
                <a:gd name="T23" fmla="*/ 12 h 17"/>
                <a:gd name="T24" fmla="*/ 21 w 21"/>
                <a:gd name="T25" fmla="*/ 9 h 17"/>
                <a:gd name="T26" fmla="*/ 23 w 21"/>
                <a:gd name="T27" fmla="*/ 9 h 17"/>
                <a:gd name="T28" fmla="*/ 23 w 21"/>
                <a:gd name="T29" fmla="*/ 7 h 17"/>
                <a:gd name="T30" fmla="*/ 26 w 21"/>
                <a:gd name="T31" fmla="*/ 5 h 17"/>
                <a:gd name="T32" fmla="*/ 26 w 21"/>
                <a:gd name="T33" fmla="*/ 2 h 17"/>
                <a:gd name="T34" fmla="*/ 26 w 21"/>
                <a:gd name="T35" fmla="*/ 0 h 1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1"/>
                <a:gd name="T55" fmla="*/ 0 h 17"/>
                <a:gd name="T56" fmla="*/ 21 w 21"/>
                <a:gd name="T57" fmla="*/ 17 h 1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1" h="17">
                  <a:moveTo>
                    <a:pt x="0" y="16"/>
                  </a:moveTo>
                  <a:lnTo>
                    <a:pt x="1" y="16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6" y="16"/>
                  </a:lnTo>
                  <a:lnTo>
                    <a:pt x="7" y="16"/>
                  </a:lnTo>
                  <a:lnTo>
                    <a:pt x="9" y="14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2" y="12"/>
                  </a:lnTo>
                  <a:lnTo>
                    <a:pt x="13" y="12"/>
                  </a:lnTo>
                  <a:lnTo>
                    <a:pt x="15" y="10"/>
                  </a:lnTo>
                  <a:lnTo>
                    <a:pt x="16" y="8"/>
                  </a:lnTo>
                  <a:lnTo>
                    <a:pt x="18" y="8"/>
                  </a:lnTo>
                  <a:lnTo>
                    <a:pt x="18" y="6"/>
                  </a:lnTo>
                  <a:lnTo>
                    <a:pt x="20" y="4"/>
                  </a:lnTo>
                  <a:lnTo>
                    <a:pt x="20" y="2"/>
                  </a:lnTo>
                  <a:lnTo>
                    <a:pt x="20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69" name="Freeform 286"/>
            <p:cNvSpPr>
              <a:spLocks/>
            </p:cNvSpPr>
            <p:nvPr/>
          </p:nvSpPr>
          <p:spPr bwMode="auto">
            <a:xfrm>
              <a:off x="907" y="3016"/>
              <a:ext cx="61" cy="24"/>
            </a:xfrm>
            <a:custGeom>
              <a:avLst/>
              <a:gdLst>
                <a:gd name="T0" fmla="*/ 0 w 47"/>
                <a:gd name="T1" fmla="*/ 10 h 21"/>
                <a:gd name="T2" fmla="*/ 0 w 47"/>
                <a:gd name="T3" fmla="*/ 13 h 21"/>
                <a:gd name="T4" fmla="*/ 0 w 47"/>
                <a:gd name="T5" fmla="*/ 14 h 21"/>
                <a:gd name="T6" fmla="*/ 1 w 47"/>
                <a:gd name="T7" fmla="*/ 16 h 21"/>
                <a:gd name="T8" fmla="*/ 1 w 47"/>
                <a:gd name="T9" fmla="*/ 17 h 21"/>
                <a:gd name="T10" fmla="*/ 4 w 47"/>
                <a:gd name="T11" fmla="*/ 17 h 21"/>
                <a:gd name="T12" fmla="*/ 5 w 47"/>
                <a:gd name="T13" fmla="*/ 19 h 21"/>
                <a:gd name="T14" fmla="*/ 8 w 47"/>
                <a:gd name="T15" fmla="*/ 19 h 21"/>
                <a:gd name="T16" fmla="*/ 9 w 47"/>
                <a:gd name="T17" fmla="*/ 19 h 21"/>
                <a:gd name="T18" fmla="*/ 9 w 47"/>
                <a:gd name="T19" fmla="*/ 21 h 21"/>
                <a:gd name="T20" fmla="*/ 12 w 47"/>
                <a:gd name="T21" fmla="*/ 21 h 21"/>
                <a:gd name="T22" fmla="*/ 13 w 47"/>
                <a:gd name="T23" fmla="*/ 21 h 21"/>
                <a:gd name="T24" fmla="*/ 16 w 47"/>
                <a:gd name="T25" fmla="*/ 21 h 21"/>
                <a:gd name="T26" fmla="*/ 17 w 47"/>
                <a:gd name="T27" fmla="*/ 21 h 21"/>
                <a:gd name="T28" fmla="*/ 19 w 47"/>
                <a:gd name="T29" fmla="*/ 21 h 21"/>
                <a:gd name="T30" fmla="*/ 22 w 47"/>
                <a:gd name="T31" fmla="*/ 21 h 21"/>
                <a:gd name="T32" fmla="*/ 23 w 47"/>
                <a:gd name="T33" fmla="*/ 23 h 21"/>
                <a:gd name="T34" fmla="*/ 26 w 47"/>
                <a:gd name="T35" fmla="*/ 23 h 21"/>
                <a:gd name="T36" fmla="*/ 27 w 47"/>
                <a:gd name="T37" fmla="*/ 23 h 21"/>
                <a:gd name="T38" fmla="*/ 30 w 47"/>
                <a:gd name="T39" fmla="*/ 23 h 21"/>
                <a:gd name="T40" fmla="*/ 31 w 47"/>
                <a:gd name="T41" fmla="*/ 23 h 21"/>
                <a:gd name="T42" fmla="*/ 34 w 47"/>
                <a:gd name="T43" fmla="*/ 23 h 21"/>
                <a:gd name="T44" fmla="*/ 34 w 47"/>
                <a:gd name="T45" fmla="*/ 21 h 21"/>
                <a:gd name="T46" fmla="*/ 35 w 47"/>
                <a:gd name="T47" fmla="*/ 21 h 21"/>
                <a:gd name="T48" fmla="*/ 38 w 47"/>
                <a:gd name="T49" fmla="*/ 21 h 21"/>
                <a:gd name="T50" fmla="*/ 39 w 47"/>
                <a:gd name="T51" fmla="*/ 21 h 21"/>
                <a:gd name="T52" fmla="*/ 42 w 47"/>
                <a:gd name="T53" fmla="*/ 19 h 21"/>
                <a:gd name="T54" fmla="*/ 43 w 47"/>
                <a:gd name="T55" fmla="*/ 19 h 21"/>
                <a:gd name="T56" fmla="*/ 45 w 47"/>
                <a:gd name="T57" fmla="*/ 17 h 21"/>
                <a:gd name="T58" fmla="*/ 47 w 47"/>
                <a:gd name="T59" fmla="*/ 16 h 21"/>
                <a:gd name="T60" fmla="*/ 49 w 47"/>
                <a:gd name="T61" fmla="*/ 16 h 21"/>
                <a:gd name="T62" fmla="*/ 51 w 47"/>
                <a:gd name="T63" fmla="*/ 14 h 21"/>
                <a:gd name="T64" fmla="*/ 53 w 47"/>
                <a:gd name="T65" fmla="*/ 13 h 21"/>
                <a:gd name="T66" fmla="*/ 53 w 47"/>
                <a:gd name="T67" fmla="*/ 10 h 21"/>
                <a:gd name="T68" fmla="*/ 56 w 47"/>
                <a:gd name="T69" fmla="*/ 10 h 21"/>
                <a:gd name="T70" fmla="*/ 56 w 47"/>
                <a:gd name="T71" fmla="*/ 9 h 21"/>
                <a:gd name="T72" fmla="*/ 57 w 47"/>
                <a:gd name="T73" fmla="*/ 7 h 21"/>
                <a:gd name="T74" fmla="*/ 57 w 47"/>
                <a:gd name="T75" fmla="*/ 6 h 21"/>
                <a:gd name="T76" fmla="*/ 57 w 47"/>
                <a:gd name="T77" fmla="*/ 3 h 21"/>
                <a:gd name="T78" fmla="*/ 60 w 47"/>
                <a:gd name="T79" fmla="*/ 3 h 21"/>
                <a:gd name="T80" fmla="*/ 60 w 47"/>
                <a:gd name="T81" fmla="*/ 2 h 21"/>
                <a:gd name="T82" fmla="*/ 60 w 47"/>
                <a:gd name="T83" fmla="*/ 0 h 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7"/>
                <a:gd name="T127" fmla="*/ 0 h 21"/>
                <a:gd name="T128" fmla="*/ 47 w 47"/>
                <a:gd name="T129" fmla="*/ 21 h 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7" h="21">
                  <a:moveTo>
                    <a:pt x="0" y="9"/>
                  </a:moveTo>
                  <a:lnTo>
                    <a:pt x="0" y="11"/>
                  </a:lnTo>
                  <a:lnTo>
                    <a:pt x="0" y="12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3" y="15"/>
                  </a:lnTo>
                  <a:lnTo>
                    <a:pt x="4" y="17"/>
                  </a:lnTo>
                  <a:lnTo>
                    <a:pt x="6" y="17"/>
                  </a:lnTo>
                  <a:lnTo>
                    <a:pt x="7" y="17"/>
                  </a:lnTo>
                  <a:lnTo>
                    <a:pt x="7" y="18"/>
                  </a:lnTo>
                  <a:lnTo>
                    <a:pt x="9" y="18"/>
                  </a:lnTo>
                  <a:lnTo>
                    <a:pt x="10" y="18"/>
                  </a:lnTo>
                  <a:lnTo>
                    <a:pt x="12" y="18"/>
                  </a:lnTo>
                  <a:lnTo>
                    <a:pt x="13" y="18"/>
                  </a:lnTo>
                  <a:lnTo>
                    <a:pt x="15" y="18"/>
                  </a:lnTo>
                  <a:lnTo>
                    <a:pt x="17" y="18"/>
                  </a:lnTo>
                  <a:lnTo>
                    <a:pt x="18" y="20"/>
                  </a:lnTo>
                  <a:lnTo>
                    <a:pt x="20" y="20"/>
                  </a:lnTo>
                  <a:lnTo>
                    <a:pt x="21" y="20"/>
                  </a:lnTo>
                  <a:lnTo>
                    <a:pt x="23" y="20"/>
                  </a:lnTo>
                  <a:lnTo>
                    <a:pt x="24" y="20"/>
                  </a:lnTo>
                  <a:lnTo>
                    <a:pt x="26" y="20"/>
                  </a:lnTo>
                  <a:lnTo>
                    <a:pt x="26" y="18"/>
                  </a:lnTo>
                  <a:lnTo>
                    <a:pt x="27" y="18"/>
                  </a:lnTo>
                  <a:lnTo>
                    <a:pt x="29" y="18"/>
                  </a:lnTo>
                  <a:lnTo>
                    <a:pt x="30" y="18"/>
                  </a:lnTo>
                  <a:lnTo>
                    <a:pt x="32" y="17"/>
                  </a:lnTo>
                  <a:lnTo>
                    <a:pt x="33" y="17"/>
                  </a:lnTo>
                  <a:lnTo>
                    <a:pt x="35" y="15"/>
                  </a:lnTo>
                  <a:lnTo>
                    <a:pt x="36" y="14"/>
                  </a:lnTo>
                  <a:lnTo>
                    <a:pt x="38" y="14"/>
                  </a:lnTo>
                  <a:lnTo>
                    <a:pt x="39" y="12"/>
                  </a:lnTo>
                  <a:lnTo>
                    <a:pt x="41" y="11"/>
                  </a:lnTo>
                  <a:lnTo>
                    <a:pt x="41" y="9"/>
                  </a:lnTo>
                  <a:lnTo>
                    <a:pt x="43" y="9"/>
                  </a:lnTo>
                  <a:lnTo>
                    <a:pt x="43" y="8"/>
                  </a:lnTo>
                  <a:lnTo>
                    <a:pt x="44" y="6"/>
                  </a:lnTo>
                  <a:lnTo>
                    <a:pt x="44" y="5"/>
                  </a:lnTo>
                  <a:lnTo>
                    <a:pt x="44" y="3"/>
                  </a:lnTo>
                  <a:lnTo>
                    <a:pt x="46" y="3"/>
                  </a:lnTo>
                  <a:lnTo>
                    <a:pt x="46" y="2"/>
                  </a:lnTo>
                  <a:lnTo>
                    <a:pt x="46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70" name="Freeform 287"/>
            <p:cNvSpPr>
              <a:spLocks/>
            </p:cNvSpPr>
            <p:nvPr/>
          </p:nvSpPr>
          <p:spPr bwMode="auto">
            <a:xfrm>
              <a:off x="691" y="3042"/>
              <a:ext cx="235" cy="243"/>
            </a:xfrm>
            <a:custGeom>
              <a:avLst/>
              <a:gdLst>
                <a:gd name="T0" fmla="*/ 58 w 186"/>
                <a:gd name="T1" fmla="*/ 36 h 215"/>
                <a:gd name="T2" fmla="*/ 29 w 186"/>
                <a:gd name="T3" fmla="*/ 45 h 215"/>
                <a:gd name="T4" fmla="*/ 10 w 186"/>
                <a:gd name="T5" fmla="*/ 61 h 215"/>
                <a:gd name="T6" fmla="*/ 0 w 186"/>
                <a:gd name="T7" fmla="*/ 79 h 215"/>
                <a:gd name="T8" fmla="*/ 3 w 186"/>
                <a:gd name="T9" fmla="*/ 102 h 215"/>
                <a:gd name="T10" fmla="*/ 124 w 186"/>
                <a:gd name="T11" fmla="*/ 225 h 215"/>
                <a:gd name="T12" fmla="*/ 153 w 186"/>
                <a:gd name="T13" fmla="*/ 237 h 215"/>
                <a:gd name="T14" fmla="*/ 188 w 186"/>
                <a:gd name="T15" fmla="*/ 242 h 215"/>
                <a:gd name="T16" fmla="*/ 201 w 186"/>
                <a:gd name="T17" fmla="*/ 242 h 215"/>
                <a:gd name="T18" fmla="*/ 221 w 186"/>
                <a:gd name="T19" fmla="*/ 235 h 215"/>
                <a:gd name="T20" fmla="*/ 234 w 186"/>
                <a:gd name="T21" fmla="*/ 224 h 215"/>
                <a:gd name="T22" fmla="*/ 234 w 186"/>
                <a:gd name="T23" fmla="*/ 50 h 215"/>
                <a:gd name="T24" fmla="*/ 232 w 186"/>
                <a:gd name="T25" fmla="*/ 36 h 215"/>
                <a:gd name="T26" fmla="*/ 217 w 186"/>
                <a:gd name="T27" fmla="*/ 16 h 215"/>
                <a:gd name="T28" fmla="*/ 190 w 186"/>
                <a:gd name="T29" fmla="*/ 3 h 215"/>
                <a:gd name="T30" fmla="*/ 153 w 186"/>
                <a:gd name="T31" fmla="*/ 0 h 215"/>
                <a:gd name="T32" fmla="*/ 119 w 186"/>
                <a:gd name="T33" fmla="*/ 9 h 215"/>
                <a:gd name="T34" fmla="*/ 97 w 186"/>
                <a:gd name="T35" fmla="*/ 26 h 215"/>
                <a:gd name="T36" fmla="*/ 93 w 186"/>
                <a:gd name="T37" fmla="*/ 40 h 215"/>
                <a:gd name="T38" fmla="*/ 95 w 186"/>
                <a:gd name="T39" fmla="*/ 62 h 215"/>
                <a:gd name="T40" fmla="*/ 58 w 186"/>
                <a:gd name="T41" fmla="*/ 36 h 21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86"/>
                <a:gd name="T64" fmla="*/ 0 h 215"/>
                <a:gd name="T65" fmla="*/ 186 w 186"/>
                <a:gd name="T66" fmla="*/ 215 h 21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86" h="215">
                  <a:moveTo>
                    <a:pt x="46" y="32"/>
                  </a:moveTo>
                  <a:lnTo>
                    <a:pt x="23" y="40"/>
                  </a:lnTo>
                  <a:lnTo>
                    <a:pt x="8" y="54"/>
                  </a:lnTo>
                  <a:lnTo>
                    <a:pt x="0" y="70"/>
                  </a:lnTo>
                  <a:lnTo>
                    <a:pt x="2" y="90"/>
                  </a:lnTo>
                  <a:lnTo>
                    <a:pt x="98" y="199"/>
                  </a:lnTo>
                  <a:lnTo>
                    <a:pt x="121" y="210"/>
                  </a:lnTo>
                  <a:lnTo>
                    <a:pt x="149" y="214"/>
                  </a:lnTo>
                  <a:lnTo>
                    <a:pt x="159" y="214"/>
                  </a:lnTo>
                  <a:lnTo>
                    <a:pt x="175" y="208"/>
                  </a:lnTo>
                  <a:lnTo>
                    <a:pt x="185" y="198"/>
                  </a:lnTo>
                  <a:lnTo>
                    <a:pt x="185" y="44"/>
                  </a:lnTo>
                  <a:lnTo>
                    <a:pt x="184" y="32"/>
                  </a:lnTo>
                  <a:lnTo>
                    <a:pt x="172" y="14"/>
                  </a:lnTo>
                  <a:lnTo>
                    <a:pt x="150" y="3"/>
                  </a:lnTo>
                  <a:lnTo>
                    <a:pt x="121" y="0"/>
                  </a:lnTo>
                  <a:lnTo>
                    <a:pt x="94" y="8"/>
                  </a:lnTo>
                  <a:lnTo>
                    <a:pt x="77" y="23"/>
                  </a:lnTo>
                  <a:lnTo>
                    <a:pt x="74" y="35"/>
                  </a:lnTo>
                  <a:lnTo>
                    <a:pt x="75" y="55"/>
                  </a:lnTo>
                  <a:lnTo>
                    <a:pt x="46" y="32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71" name="Freeform 288"/>
            <p:cNvSpPr>
              <a:spLocks/>
            </p:cNvSpPr>
            <p:nvPr/>
          </p:nvSpPr>
          <p:spPr bwMode="auto">
            <a:xfrm>
              <a:off x="691" y="3042"/>
              <a:ext cx="235" cy="243"/>
            </a:xfrm>
            <a:custGeom>
              <a:avLst/>
              <a:gdLst>
                <a:gd name="T0" fmla="*/ 58 w 186"/>
                <a:gd name="T1" fmla="*/ 36 h 215"/>
                <a:gd name="T2" fmla="*/ 29 w 186"/>
                <a:gd name="T3" fmla="*/ 45 h 215"/>
                <a:gd name="T4" fmla="*/ 10 w 186"/>
                <a:gd name="T5" fmla="*/ 61 h 215"/>
                <a:gd name="T6" fmla="*/ 0 w 186"/>
                <a:gd name="T7" fmla="*/ 79 h 215"/>
                <a:gd name="T8" fmla="*/ 3 w 186"/>
                <a:gd name="T9" fmla="*/ 102 h 215"/>
                <a:gd name="T10" fmla="*/ 124 w 186"/>
                <a:gd name="T11" fmla="*/ 225 h 215"/>
                <a:gd name="T12" fmla="*/ 153 w 186"/>
                <a:gd name="T13" fmla="*/ 237 h 215"/>
                <a:gd name="T14" fmla="*/ 188 w 186"/>
                <a:gd name="T15" fmla="*/ 242 h 215"/>
                <a:gd name="T16" fmla="*/ 201 w 186"/>
                <a:gd name="T17" fmla="*/ 242 h 215"/>
                <a:gd name="T18" fmla="*/ 221 w 186"/>
                <a:gd name="T19" fmla="*/ 235 h 215"/>
                <a:gd name="T20" fmla="*/ 234 w 186"/>
                <a:gd name="T21" fmla="*/ 224 h 215"/>
                <a:gd name="T22" fmla="*/ 234 w 186"/>
                <a:gd name="T23" fmla="*/ 50 h 215"/>
                <a:gd name="T24" fmla="*/ 232 w 186"/>
                <a:gd name="T25" fmla="*/ 36 h 215"/>
                <a:gd name="T26" fmla="*/ 217 w 186"/>
                <a:gd name="T27" fmla="*/ 16 h 215"/>
                <a:gd name="T28" fmla="*/ 190 w 186"/>
                <a:gd name="T29" fmla="*/ 3 h 215"/>
                <a:gd name="T30" fmla="*/ 153 w 186"/>
                <a:gd name="T31" fmla="*/ 0 h 215"/>
                <a:gd name="T32" fmla="*/ 119 w 186"/>
                <a:gd name="T33" fmla="*/ 9 h 215"/>
                <a:gd name="T34" fmla="*/ 97 w 186"/>
                <a:gd name="T35" fmla="*/ 26 h 215"/>
                <a:gd name="T36" fmla="*/ 93 w 186"/>
                <a:gd name="T37" fmla="*/ 40 h 215"/>
                <a:gd name="T38" fmla="*/ 95 w 186"/>
                <a:gd name="T39" fmla="*/ 62 h 215"/>
                <a:gd name="T40" fmla="*/ 58 w 186"/>
                <a:gd name="T41" fmla="*/ 36 h 21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86"/>
                <a:gd name="T64" fmla="*/ 0 h 215"/>
                <a:gd name="T65" fmla="*/ 186 w 186"/>
                <a:gd name="T66" fmla="*/ 215 h 21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86" h="215">
                  <a:moveTo>
                    <a:pt x="46" y="32"/>
                  </a:moveTo>
                  <a:lnTo>
                    <a:pt x="23" y="40"/>
                  </a:lnTo>
                  <a:lnTo>
                    <a:pt x="8" y="54"/>
                  </a:lnTo>
                  <a:lnTo>
                    <a:pt x="0" y="70"/>
                  </a:lnTo>
                  <a:lnTo>
                    <a:pt x="2" y="90"/>
                  </a:lnTo>
                  <a:lnTo>
                    <a:pt x="98" y="199"/>
                  </a:lnTo>
                  <a:lnTo>
                    <a:pt x="121" y="210"/>
                  </a:lnTo>
                  <a:lnTo>
                    <a:pt x="149" y="214"/>
                  </a:lnTo>
                  <a:lnTo>
                    <a:pt x="159" y="214"/>
                  </a:lnTo>
                  <a:lnTo>
                    <a:pt x="175" y="208"/>
                  </a:lnTo>
                  <a:lnTo>
                    <a:pt x="185" y="198"/>
                  </a:lnTo>
                  <a:lnTo>
                    <a:pt x="185" y="44"/>
                  </a:lnTo>
                  <a:lnTo>
                    <a:pt x="184" y="32"/>
                  </a:lnTo>
                  <a:lnTo>
                    <a:pt x="172" y="14"/>
                  </a:lnTo>
                  <a:lnTo>
                    <a:pt x="150" y="3"/>
                  </a:lnTo>
                  <a:lnTo>
                    <a:pt x="121" y="0"/>
                  </a:lnTo>
                  <a:lnTo>
                    <a:pt x="94" y="8"/>
                  </a:lnTo>
                  <a:lnTo>
                    <a:pt x="77" y="23"/>
                  </a:lnTo>
                  <a:lnTo>
                    <a:pt x="74" y="35"/>
                  </a:lnTo>
                  <a:lnTo>
                    <a:pt x="75" y="55"/>
                  </a:lnTo>
                  <a:lnTo>
                    <a:pt x="46" y="32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72" name="Line 289"/>
            <p:cNvSpPr>
              <a:spLocks noChangeShapeType="1"/>
            </p:cNvSpPr>
            <p:nvPr/>
          </p:nvSpPr>
          <p:spPr bwMode="auto">
            <a:xfrm>
              <a:off x="786" y="3104"/>
              <a:ext cx="0" cy="1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73" name="Freeform 290"/>
            <p:cNvSpPr>
              <a:spLocks/>
            </p:cNvSpPr>
            <p:nvPr/>
          </p:nvSpPr>
          <p:spPr bwMode="auto">
            <a:xfrm>
              <a:off x="784" y="3080"/>
              <a:ext cx="141" cy="41"/>
            </a:xfrm>
            <a:custGeom>
              <a:avLst/>
              <a:gdLst>
                <a:gd name="T0" fmla="*/ 0 w 111"/>
                <a:gd name="T1" fmla="*/ 0 h 36"/>
                <a:gd name="T2" fmla="*/ 0 w 111"/>
                <a:gd name="T3" fmla="*/ 5 h 36"/>
                <a:gd name="T4" fmla="*/ 1 w 111"/>
                <a:gd name="T5" fmla="*/ 10 h 36"/>
                <a:gd name="T6" fmla="*/ 4 w 111"/>
                <a:gd name="T7" fmla="*/ 14 h 36"/>
                <a:gd name="T8" fmla="*/ 5 w 111"/>
                <a:gd name="T9" fmla="*/ 17 h 36"/>
                <a:gd name="T10" fmla="*/ 9 w 111"/>
                <a:gd name="T11" fmla="*/ 21 h 36"/>
                <a:gd name="T12" fmla="*/ 13 w 111"/>
                <a:gd name="T13" fmla="*/ 24 h 36"/>
                <a:gd name="T14" fmla="*/ 17 w 111"/>
                <a:gd name="T15" fmla="*/ 27 h 36"/>
                <a:gd name="T16" fmla="*/ 20 w 111"/>
                <a:gd name="T17" fmla="*/ 30 h 36"/>
                <a:gd name="T18" fmla="*/ 27 w 111"/>
                <a:gd name="T19" fmla="*/ 33 h 36"/>
                <a:gd name="T20" fmla="*/ 33 w 111"/>
                <a:gd name="T21" fmla="*/ 34 h 36"/>
                <a:gd name="T22" fmla="*/ 38 w 111"/>
                <a:gd name="T23" fmla="*/ 36 h 36"/>
                <a:gd name="T24" fmla="*/ 44 w 111"/>
                <a:gd name="T25" fmla="*/ 38 h 36"/>
                <a:gd name="T26" fmla="*/ 50 w 111"/>
                <a:gd name="T27" fmla="*/ 38 h 36"/>
                <a:gd name="T28" fmla="*/ 58 w 111"/>
                <a:gd name="T29" fmla="*/ 40 h 36"/>
                <a:gd name="T30" fmla="*/ 64 w 111"/>
                <a:gd name="T31" fmla="*/ 40 h 36"/>
                <a:gd name="T32" fmla="*/ 71 w 111"/>
                <a:gd name="T33" fmla="*/ 40 h 36"/>
                <a:gd name="T34" fmla="*/ 77 w 111"/>
                <a:gd name="T35" fmla="*/ 40 h 36"/>
                <a:gd name="T36" fmla="*/ 83 w 111"/>
                <a:gd name="T37" fmla="*/ 40 h 36"/>
                <a:gd name="T38" fmla="*/ 91 w 111"/>
                <a:gd name="T39" fmla="*/ 38 h 36"/>
                <a:gd name="T40" fmla="*/ 97 w 111"/>
                <a:gd name="T41" fmla="*/ 36 h 36"/>
                <a:gd name="T42" fmla="*/ 103 w 111"/>
                <a:gd name="T43" fmla="*/ 36 h 36"/>
                <a:gd name="T44" fmla="*/ 108 w 111"/>
                <a:gd name="T45" fmla="*/ 34 h 36"/>
                <a:gd name="T46" fmla="*/ 114 w 111"/>
                <a:gd name="T47" fmla="*/ 31 h 36"/>
                <a:gd name="T48" fmla="*/ 118 w 111"/>
                <a:gd name="T49" fmla="*/ 30 h 36"/>
                <a:gd name="T50" fmla="*/ 124 w 111"/>
                <a:gd name="T51" fmla="*/ 27 h 36"/>
                <a:gd name="T52" fmla="*/ 128 w 111"/>
                <a:gd name="T53" fmla="*/ 24 h 36"/>
                <a:gd name="T54" fmla="*/ 132 w 111"/>
                <a:gd name="T55" fmla="*/ 21 h 36"/>
                <a:gd name="T56" fmla="*/ 133 w 111"/>
                <a:gd name="T57" fmla="*/ 17 h 36"/>
                <a:gd name="T58" fmla="*/ 137 w 111"/>
                <a:gd name="T59" fmla="*/ 14 h 36"/>
                <a:gd name="T60" fmla="*/ 140 w 111"/>
                <a:gd name="T61" fmla="*/ 8 h 36"/>
                <a:gd name="T62" fmla="*/ 140 w 111"/>
                <a:gd name="T63" fmla="*/ 5 h 36"/>
                <a:gd name="T64" fmla="*/ 140 w 111"/>
                <a:gd name="T65" fmla="*/ 0 h 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11"/>
                <a:gd name="T100" fmla="*/ 0 h 36"/>
                <a:gd name="T101" fmla="*/ 111 w 111"/>
                <a:gd name="T102" fmla="*/ 36 h 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11" h="36">
                  <a:moveTo>
                    <a:pt x="0" y="0"/>
                  </a:moveTo>
                  <a:lnTo>
                    <a:pt x="0" y="4"/>
                  </a:lnTo>
                  <a:lnTo>
                    <a:pt x="1" y="9"/>
                  </a:lnTo>
                  <a:lnTo>
                    <a:pt x="3" y="12"/>
                  </a:lnTo>
                  <a:lnTo>
                    <a:pt x="4" y="15"/>
                  </a:lnTo>
                  <a:lnTo>
                    <a:pt x="7" y="18"/>
                  </a:lnTo>
                  <a:lnTo>
                    <a:pt x="10" y="21"/>
                  </a:lnTo>
                  <a:lnTo>
                    <a:pt x="13" y="24"/>
                  </a:lnTo>
                  <a:lnTo>
                    <a:pt x="16" y="26"/>
                  </a:lnTo>
                  <a:lnTo>
                    <a:pt x="21" y="29"/>
                  </a:lnTo>
                  <a:lnTo>
                    <a:pt x="26" y="30"/>
                  </a:lnTo>
                  <a:lnTo>
                    <a:pt x="30" y="32"/>
                  </a:lnTo>
                  <a:lnTo>
                    <a:pt x="35" y="33"/>
                  </a:lnTo>
                  <a:lnTo>
                    <a:pt x="39" y="33"/>
                  </a:lnTo>
                  <a:lnTo>
                    <a:pt x="46" y="35"/>
                  </a:lnTo>
                  <a:lnTo>
                    <a:pt x="50" y="35"/>
                  </a:lnTo>
                  <a:lnTo>
                    <a:pt x="56" y="35"/>
                  </a:lnTo>
                  <a:lnTo>
                    <a:pt x="61" y="35"/>
                  </a:lnTo>
                  <a:lnTo>
                    <a:pt x="65" y="35"/>
                  </a:lnTo>
                  <a:lnTo>
                    <a:pt x="72" y="33"/>
                  </a:lnTo>
                  <a:lnTo>
                    <a:pt x="76" y="32"/>
                  </a:lnTo>
                  <a:lnTo>
                    <a:pt x="81" y="32"/>
                  </a:lnTo>
                  <a:lnTo>
                    <a:pt x="85" y="30"/>
                  </a:lnTo>
                  <a:lnTo>
                    <a:pt x="90" y="27"/>
                  </a:lnTo>
                  <a:lnTo>
                    <a:pt x="93" y="26"/>
                  </a:lnTo>
                  <a:lnTo>
                    <a:pt x="98" y="24"/>
                  </a:lnTo>
                  <a:lnTo>
                    <a:pt x="101" y="21"/>
                  </a:lnTo>
                  <a:lnTo>
                    <a:pt x="104" y="18"/>
                  </a:lnTo>
                  <a:lnTo>
                    <a:pt x="105" y="15"/>
                  </a:lnTo>
                  <a:lnTo>
                    <a:pt x="108" y="12"/>
                  </a:lnTo>
                  <a:lnTo>
                    <a:pt x="110" y="7"/>
                  </a:lnTo>
                  <a:lnTo>
                    <a:pt x="110" y="4"/>
                  </a:lnTo>
                  <a:lnTo>
                    <a:pt x="110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74" name="Freeform 291"/>
            <p:cNvSpPr>
              <a:spLocks/>
            </p:cNvSpPr>
            <p:nvPr/>
          </p:nvSpPr>
          <p:spPr bwMode="auto">
            <a:xfrm>
              <a:off x="899" y="3258"/>
              <a:ext cx="27" cy="30"/>
            </a:xfrm>
            <a:custGeom>
              <a:avLst/>
              <a:gdLst>
                <a:gd name="T0" fmla="*/ 0 w 22"/>
                <a:gd name="T1" fmla="*/ 18 h 27"/>
                <a:gd name="T2" fmla="*/ 14 w 22"/>
                <a:gd name="T3" fmla="*/ 29 h 27"/>
                <a:gd name="T4" fmla="*/ 26 w 22"/>
                <a:gd name="T5" fmla="*/ 11 h 27"/>
                <a:gd name="T6" fmla="*/ 11 w 22"/>
                <a:gd name="T7" fmla="*/ 0 h 27"/>
                <a:gd name="T8" fmla="*/ 4 w 22"/>
                <a:gd name="T9" fmla="*/ 0 h 27"/>
                <a:gd name="T10" fmla="*/ 2 w 22"/>
                <a:gd name="T11" fmla="*/ 3 h 27"/>
                <a:gd name="T12" fmla="*/ 0 w 22"/>
                <a:gd name="T13" fmla="*/ 11 h 27"/>
                <a:gd name="T14" fmla="*/ 0 w 22"/>
                <a:gd name="T15" fmla="*/ 18 h 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"/>
                <a:gd name="T25" fmla="*/ 0 h 27"/>
                <a:gd name="T26" fmla="*/ 22 w 22"/>
                <a:gd name="T27" fmla="*/ 27 h 2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" h="27">
                  <a:moveTo>
                    <a:pt x="0" y="16"/>
                  </a:moveTo>
                  <a:lnTo>
                    <a:pt x="11" y="26"/>
                  </a:lnTo>
                  <a:lnTo>
                    <a:pt x="21" y="10"/>
                  </a:lnTo>
                  <a:lnTo>
                    <a:pt x="9" y="0"/>
                  </a:lnTo>
                  <a:lnTo>
                    <a:pt x="3" y="0"/>
                  </a:lnTo>
                  <a:lnTo>
                    <a:pt x="2" y="3"/>
                  </a:lnTo>
                  <a:lnTo>
                    <a:pt x="0" y="10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75" name="Freeform 292"/>
            <p:cNvSpPr>
              <a:spLocks/>
            </p:cNvSpPr>
            <p:nvPr/>
          </p:nvSpPr>
          <p:spPr bwMode="auto">
            <a:xfrm>
              <a:off x="899" y="3258"/>
              <a:ext cx="27" cy="30"/>
            </a:xfrm>
            <a:custGeom>
              <a:avLst/>
              <a:gdLst>
                <a:gd name="T0" fmla="*/ 0 w 22"/>
                <a:gd name="T1" fmla="*/ 18 h 27"/>
                <a:gd name="T2" fmla="*/ 14 w 22"/>
                <a:gd name="T3" fmla="*/ 29 h 27"/>
                <a:gd name="T4" fmla="*/ 26 w 22"/>
                <a:gd name="T5" fmla="*/ 11 h 27"/>
                <a:gd name="T6" fmla="*/ 11 w 22"/>
                <a:gd name="T7" fmla="*/ 0 h 27"/>
                <a:gd name="T8" fmla="*/ 4 w 22"/>
                <a:gd name="T9" fmla="*/ 0 h 27"/>
                <a:gd name="T10" fmla="*/ 2 w 22"/>
                <a:gd name="T11" fmla="*/ 3 h 27"/>
                <a:gd name="T12" fmla="*/ 0 w 22"/>
                <a:gd name="T13" fmla="*/ 11 h 27"/>
                <a:gd name="T14" fmla="*/ 0 w 22"/>
                <a:gd name="T15" fmla="*/ 18 h 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"/>
                <a:gd name="T25" fmla="*/ 0 h 27"/>
                <a:gd name="T26" fmla="*/ 22 w 22"/>
                <a:gd name="T27" fmla="*/ 27 h 2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" h="27">
                  <a:moveTo>
                    <a:pt x="0" y="16"/>
                  </a:moveTo>
                  <a:lnTo>
                    <a:pt x="11" y="26"/>
                  </a:lnTo>
                  <a:lnTo>
                    <a:pt x="21" y="10"/>
                  </a:lnTo>
                  <a:lnTo>
                    <a:pt x="9" y="0"/>
                  </a:lnTo>
                  <a:lnTo>
                    <a:pt x="3" y="0"/>
                  </a:lnTo>
                  <a:lnTo>
                    <a:pt x="2" y="3"/>
                  </a:lnTo>
                  <a:lnTo>
                    <a:pt x="0" y="10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76" name="Freeform 293"/>
            <p:cNvSpPr>
              <a:spLocks/>
            </p:cNvSpPr>
            <p:nvPr/>
          </p:nvSpPr>
          <p:spPr bwMode="auto">
            <a:xfrm>
              <a:off x="910" y="3261"/>
              <a:ext cx="102" cy="78"/>
            </a:xfrm>
            <a:custGeom>
              <a:avLst/>
              <a:gdLst>
                <a:gd name="T0" fmla="*/ 0 w 81"/>
                <a:gd name="T1" fmla="*/ 38 h 69"/>
                <a:gd name="T2" fmla="*/ 48 w 81"/>
                <a:gd name="T3" fmla="*/ 77 h 69"/>
                <a:gd name="T4" fmla="*/ 101 w 81"/>
                <a:gd name="T5" fmla="*/ 54 h 69"/>
                <a:gd name="T6" fmla="*/ 101 w 81"/>
                <a:gd name="T7" fmla="*/ 44 h 69"/>
                <a:gd name="T8" fmla="*/ 97 w 81"/>
                <a:gd name="T9" fmla="*/ 35 h 69"/>
                <a:gd name="T10" fmla="*/ 93 w 81"/>
                <a:gd name="T11" fmla="*/ 32 h 69"/>
                <a:gd name="T12" fmla="*/ 91 w 81"/>
                <a:gd name="T13" fmla="*/ 28 h 69"/>
                <a:gd name="T14" fmla="*/ 44 w 81"/>
                <a:gd name="T15" fmla="*/ 2 h 69"/>
                <a:gd name="T16" fmla="*/ 37 w 81"/>
                <a:gd name="T17" fmla="*/ 0 h 69"/>
                <a:gd name="T18" fmla="*/ 31 w 81"/>
                <a:gd name="T19" fmla="*/ 0 h 69"/>
                <a:gd name="T20" fmla="*/ 24 w 81"/>
                <a:gd name="T21" fmla="*/ 2 h 69"/>
                <a:gd name="T22" fmla="*/ 20 w 81"/>
                <a:gd name="T23" fmla="*/ 6 h 69"/>
                <a:gd name="T24" fmla="*/ 11 w 81"/>
                <a:gd name="T25" fmla="*/ 12 h 69"/>
                <a:gd name="T26" fmla="*/ 8 w 81"/>
                <a:gd name="T27" fmla="*/ 21 h 69"/>
                <a:gd name="T28" fmla="*/ 3 w 81"/>
                <a:gd name="T29" fmla="*/ 28 h 69"/>
                <a:gd name="T30" fmla="*/ 0 w 81"/>
                <a:gd name="T31" fmla="*/ 38 h 6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1"/>
                <a:gd name="T49" fmla="*/ 0 h 69"/>
                <a:gd name="T50" fmla="*/ 81 w 81"/>
                <a:gd name="T51" fmla="*/ 69 h 6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1" h="69">
                  <a:moveTo>
                    <a:pt x="0" y="34"/>
                  </a:moveTo>
                  <a:lnTo>
                    <a:pt x="38" y="68"/>
                  </a:lnTo>
                  <a:lnTo>
                    <a:pt x="80" y="48"/>
                  </a:lnTo>
                  <a:lnTo>
                    <a:pt x="80" y="39"/>
                  </a:lnTo>
                  <a:lnTo>
                    <a:pt x="77" y="31"/>
                  </a:lnTo>
                  <a:lnTo>
                    <a:pt x="74" y="28"/>
                  </a:lnTo>
                  <a:lnTo>
                    <a:pt x="72" y="25"/>
                  </a:lnTo>
                  <a:lnTo>
                    <a:pt x="35" y="2"/>
                  </a:lnTo>
                  <a:lnTo>
                    <a:pt x="29" y="0"/>
                  </a:lnTo>
                  <a:lnTo>
                    <a:pt x="25" y="0"/>
                  </a:lnTo>
                  <a:lnTo>
                    <a:pt x="19" y="2"/>
                  </a:lnTo>
                  <a:lnTo>
                    <a:pt x="16" y="5"/>
                  </a:lnTo>
                  <a:lnTo>
                    <a:pt x="9" y="11"/>
                  </a:lnTo>
                  <a:lnTo>
                    <a:pt x="6" y="19"/>
                  </a:lnTo>
                  <a:lnTo>
                    <a:pt x="2" y="25"/>
                  </a:lnTo>
                  <a:lnTo>
                    <a:pt x="0" y="34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77" name="Freeform 294"/>
            <p:cNvSpPr>
              <a:spLocks/>
            </p:cNvSpPr>
            <p:nvPr/>
          </p:nvSpPr>
          <p:spPr bwMode="auto">
            <a:xfrm>
              <a:off x="910" y="3261"/>
              <a:ext cx="102" cy="78"/>
            </a:xfrm>
            <a:custGeom>
              <a:avLst/>
              <a:gdLst>
                <a:gd name="T0" fmla="*/ 0 w 81"/>
                <a:gd name="T1" fmla="*/ 38 h 69"/>
                <a:gd name="T2" fmla="*/ 48 w 81"/>
                <a:gd name="T3" fmla="*/ 77 h 69"/>
                <a:gd name="T4" fmla="*/ 101 w 81"/>
                <a:gd name="T5" fmla="*/ 54 h 69"/>
                <a:gd name="T6" fmla="*/ 101 w 81"/>
                <a:gd name="T7" fmla="*/ 44 h 69"/>
                <a:gd name="T8" fmla="*/ 97 w 81"/>
                <a:gd name="T9" fmla="*/ 35 h 69"/>
                <a:gd name="T10" fmla="*/ 93 w 81"/>
                <a:gd name="T11" fmla="*/ 32 h 69"/>
                <a:gd name="T12" fmla="*/ 91 w 81"/>
                <a:gd name="T13" fmla="*/ 28 h 69"/>
                <a:gd name="T14" fmla="*/ 44 w 81"/>
                <a:gd name="T15" fmla="*/ 2 h 69"/>
                <a:gd name="T16" fmla="*/ 37 w 81"/>
                <a:gd name="T17" fmla="*/ 0 h 69"/>
                <a:gd name="T18" fmla="*/ 31 w 81"/>
                <a:gd name="T19" fmla="*/ 0 h 69"/>
                <a:gd name="T20" fmla="*/ 24 w 81"/>
                <a:gd name="T21" fmla="*/ 2 h 69"/>
                <a:gd name="T22" fmla="*/ 20 w 81"/>
                <a:gd name="T23" fmla="*/ 6 h 69"/>
                <a:gd name="T24" fmla="*/ 11 w 81"/>
                <a:gd name="T25" fmla="*/ 12 h 69"/>
                <a:gd name="T26" fmla="*/ 8 w 81"/>
                <a:gd name="T27" fmla="*/ 21 h 69"/>
                <a:gd name="T28" fmla="*/ 3 w 81"/>
                <a:gd name="T29" fmla="*/ 28 h 69"/>
                <a:gd name="T30" fmla="*/ 0 w 81"/>
                <a:gd name="T31" fmla="*/ 38 h 6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1"/>
                <a:gd name="T49" fmla="*/ 0 h 69"/>
                <a:gd name="T50" fmla="*/ 81 w 81"/>
                <a:gd name="T51" fmla="*/ 69 h 6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1" h="69">
                  <a:moveTo>
                    <a:pt x="0" y="34"/>
                  </a:moveTo>
                  <a:lnTo>
                    <a:pt x="38" y="68"/>
                  </a:lnTo>
                  <a:lnTo>
                    <a:pt x="80" y="48"/>
                  </a:lnTo>
                  <a:lnTo>
                    <a:pt x="80" y="39"/>
                  </a:lnTo>
                  <a:lnTo>
                    <a:pt x="77" y="31"/>
                  </a:lnTo>
                  <a:lnTo>
                    <a:pt x="74" y="28"/>
                  </a:lnTo>
                  <a:lnTo>
                    <a:pt x="72" y="25"/>
                  </a:lnTo>
                  <a:lnTo>
                    <a:pt x="35" y="2"/>
                  </a:lnTo>
                  <a:lnTo>
                    <a:pt x="29" y="0"/>
                  </a:lnTo>
                  <a:lnTo>
                    <a:pt x="25" y="0"/>
                  </a:lnTo>
                  <a:lnTo>
                    <a:pt x="19" y="2"/>
                  </a:lnTo>
                  <a:lnTo>
                    <a:pt x="16" y="5"/>
                  </a:lnTo>
                  <a:lnTo>
                    <a:pt x="9" y="11"/>
                  </a:lnTo>
                  <a:lnTo>
                    <a:pt x="6" y="19"/>
                  </a:lnTo>
                  <a:lnTo>
                    <a:pt x="2" y="25"/>
                  </a:lnTo>
                  <a:lnTo>
                    <a:pt x="0" y="34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78" name="Freeform 295"/>
            <p:cNvSpPr>
              <a:spLocks/>
            </p:cNvSpPr>
            <p:nvPr/>
          </p:nvSpPr>
          <p:spPr bwMode="auto">
            <a:xfrm>
              <a:off x="961" y="3286"/>
              <a:ext cx="37" cy="51"/>
            </a:xfrm>
            <a:custGeom>
              <a:avLst/>
              <a:gdLst>
                <a:gd name="T0" fmla="*/ 0 w 30"/>
                <a:gd name="T1" fmla="*/ 50 h 45"/>
                <a:gd name="T2" fmla="*/ 0 w 30"/>
                <a:gd name="T3" fmla="*/ 46 h 45"/>
                <a:gd name="T4" fmla="*/ 0 w 30"/>
                <a:gd name="T5" fmla="*/ 43 h 45"/>
                <a:gd name="T6" fmla="*/ 0 w 30"/>
                <a:gd name="T7" fmla="*/ 42 h 45"/>
                <a:gd name="T8" fmla="*/ 0 w 30"/>
                <a:gd name="T9" fmla="*/ 39 h 45"/>
                <a:gd name="T10" fmla="*/ 0 w 30"/>
                <a:gd name="T11" fmla="*/ 36 h 45"/>
                <a:gd name="T12" fmla="*/ 0 w 30"/>
                <a:gd name="T13" fmla="*/ 33 h 45"/>
                <a:gd name="T14" fmla="*/ 0 w 30"/>
                <a:gd name="T15" fmla="*/ 31 h 45"/>
                <a:gd name="T16" fmla="*/ 0 w 30"/>
                <a:gd name="T17" fmla="*/ 27 h 45"/>
                <a:gd name="T18" fmla="*/ 2 w 30"/>
                <a:gd name="T19" fmla="*/ 26 h 45"/>
                <a:gd name="T20" fmla="*/ 2 w 30"/>
                <a:gd name="T21" fmla="*/ 23 h 45"/>
                <a:gd name="T22" fmla="*/ 2 w 30"/>
                <a:gd name="T23" fmla="*/ 20 h 45"/>
                <a:gd name="T24" fmla="*/ 4 w 30"/>
                <a:gd name="T25" fmla="*/ 19 h 45"/>
                <a:gd name="T26" fmla="*/ 4 w 30"/>
                <a:gd name="T27" fmla="*/ 16 h 45"/>
                <a:gd name="T28" fmla="*/ 6 w 30"/>
                <a:gd name="T29" fmla="*/ 14 h 45"/>
                <a:gd name="T30" fmla="*/ 7 w 30"/>
                <a:gd name="T31" fmla="*/ 12 h 45"/>
                <a:gd name="T32" fmla="*/ 7 w 30"/>
                <a:gd name="T33" fmla="*/ 10 h 45"/>
                <a:gd name="T34" fmla="*/ 10 w 30"/>
                <a:gd name="T35" fmla="*/ 9 h 45"/>
                <a:gd name="T36" fmla="*/ 11 w 30"/>
                <a:gd name="T37" fmla="*/ 7 h 45"/>
                <a:gd name="T38" fmla="*/ 14 w 30"/>
                <a:gd name="T39" fmla="*/ 5 h 45"/>
                <a:gd name="T40" fmla="*/ 15 w 30"/>
                <a:gd name="T41" fmla="*/ 3 h 45"/>
                <a:gd name="T42" fmla="*/ 17 w 30"/>
                <a:gd name="T43" fmla="*/ 3 h 45"/>
                <a:gd name="T44" fmla="*/ 17 w 30"/>
                <a:gd name="T45" fmla="*/ 1 h 45"/>
                <a:gd name="T46" fmla="*/ 19 w 30"/>
                <a:gd name="T47" fmla="*/ 1 h 45"/>
                <a:gd name="T48" fmla="*/ 21 w 30"/>
                <a:gd name="T49" fmla="*/ 0 h 45"/>
                <a:gd name="T50" fmla="*/ 22 w 30"/>
                <a:gd name="T51" fmla="*/ 0 h 45"/>
                <a:gd name="T52" fmla="*/ 25 w 30"/>
                <a:gd name="T53" fmla="*/ 0 h 45"/>
                <a:gd name="T54" fmla="*/ 26 w 30"/>
                <a:gd name="T55" fmla="*/ 0 h 45"/>
                <a:gd name="T56" fmla="*/ 28 w 30"/>
                <a:gd name="T57" fmla="*/ 0 h 45"/>
                <a:gd name="T58" fmla="*/ 31 w 30"/>
                <a:gd name="T59" fmla="*/ 0 h 45"/>
                <a:gd name="T60" fmla="*/ 32 w 30"/>
                <a:gd name="T61" fmla="*/ 0 h 45"/>
                <a:gd name="T62" fmla="*/ 35 w 30"/>
                <a:gd name="T63" fmla="*/ 1 h 45"/>
                <a:gd name="T64" fmla="*/ 36 w 30"/>
                <a:gd name="T65" fmla="*/ 1 h 4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0"/>
                <a:gd name="T100" fmla="*/ 0 h 45"/>
                <a:gd name="T101" fmla="*/ 30 w 30"/>
                <a:gd name="T102" fmla="*/ 45 h 4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0" h="45">
                  <a:moveTo>
                    <a:pt x="0" y="44"/>
                  </a:moveTo>
                  <a:lnTo>
                    <a:pt x="0" y="41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0" y="29"/>
                  </a:lnTo>
                  <a:lnTo>
                    <a:pt x="0" y="27"/>
                  </a:lnTo>
                  <a:lnTo>
                    <a:pt x="0" y="24"/>
                  </a:lnTo>
                  <a:lnTo>
                    <a:pt x="2" y="23"/>
                  </a:lnTo>
                  <a:lnTo>
                    <a:pt x="2" y="20"/>
                  </a:lnTo>
                  <a:lnTo>
                    <a:pt x="2" y="18"/>
                  </a:lnTo>
                  <a:lnTo>
                    <a:pt x="3" y="17"/>
                  </a:lnTo>
                  <a:lnTo>
                    <a:pt x="3" y="14"/>
                  </a:lnTo>
                  <a:lnTo>
                    <a:pt x="5" y="12"/>
                  </a:lnTo>
                  <a:lnTo>
                    <a:pt x="6" y="11"/>
                  </a:lnTo>
                  <a:lnTo>
                    <a:pt x="6" y="9"/>
                  </a:lnTo>
                  <a:lnTo>
                    <a:pt x="8" y="8"/>
                  </a:lnTo>
                  <a:lnTo>
                    <a:pt x="9" y="6"/>
                  </a:lnTo>
                  <a:lnTo>
                    <a:pt x="11" y="4"/>
                  </a:lnTo>
                  <a:lnTo>
                    <a:pt x="12" y="3"/>
                  </a:lnTo>
                  <a:lnTo>
                    <a:pt x="14" y="3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29" y="1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79" name="Freeform 296"/>
            <p:cNvSpPr>
              <a:spLocks/>
            </p:cNvSpPr>
            <p:nvPr/>
          </p:nvSpPr>
          <p:spPr bwMode="auto">
            <a:xfrm>
              <a:off x="973" y="3310"/>
              <a:ext cx="170" cy="117"/>
            </a:xfrm>
            <a:custGeom>
              <a:avLst/>
              <a:gdLst>
                <a:gd name="T0" fmla="*/ 0 w 134"/>
                <a:gd name="T1" fmla="*/ 18 h 104"/>
                <a:gd name="T2" fmla="*/ 0 w 134"/>
                <a:gd name="T3" fmla="*/ 10 h 104"/>
                <a:gd name="T4" fmla="*/ 4 w 134"/>
                <a:gd name="T5" fmla="*/ 7 h 104"/>
                <a:gd name="T6" fmla="*/ 5 w 134"/>
                <a:gd name="T7" fmla="*/ 2 h 104"/>
                <a:gd name="T8" fmla="*/ 9 w 134"/>
                <a:gd name="T9" fmla="*/ 0 h 104"/>
                <a:gd name="T10" fmla="*/ 18 w 134"/>
                <a:gd name="T11" fmla="*/ 0 h 104"/>
                <a:gd name="T12" fmla="*/ 19 w 134"/>
                <a:gd name="T13" fmla="*/ 2 h 104"/>
                <a:gd name="T14" fmla="*/ 19 w 134"/>
                <a:gd name="T15" fmla="*/ 6 h 104"/>
                <a:gd name="T16" fmla="*/ 169 w 134"/>
                <a:gd name="T17" fmla="*/ 95 h 104"/>
                <a:gd name="T18" fmla="*/ 162 w 134"/>
                <a:gd name="T19" fmla="*/ 100 h 104"/>
                <a:gd name="T20" fmla="*/ 157 w 134"/>
                <a:gd name="T21" fmla="*/ 109 h 104"/>
                <a:gd name="T22" fmla="*/ 157 w 134"/>
                <a:gd name="T23" fmla="*/ 114 h 104"/>
                <a:gd name="T24" fmla="*/ 157 w 134"/>
                <a:gd name="T25" fmla="*/ 116 h 104"/>
                <a:gd name="T26" fmla="*/ 0 w 134"/>
                <a:gd name="T27" fmla="*/ 18 h 10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4"/>
                <a:gd name="T43" fmla="*/ 0 h 104"/>
                <a:gd name="T44" fmla="*/ 134 w 134"/>
                <a:gd name="T45" fmla="*/ 104 h 10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4" h="104">
                  <a:moveTo>
                    <a:pt x="0" y="16"/>
                  </a:moveTo>
                  <a:lnTo>
                    <a:pt x="0" y="9"/>
                  </a:lnTo>
                  <a:lnTo>
                    <a:pt x="3" y="6"/>
                  </a:lnTo>
                  <a:lnTo>
                    <a:pt x="4" y="2"/>
                  </a:lnTo>
                  <a:lnTo>
                    <a:pt x="7" y="0"/>
                  </a:lnTo>
                  <a:lnTo>
                    <a:pt x="14" y="0"/>
                  </a:lnTo>
                  <a:lnTo>
                    <a:pt x="15" y="2"/>
                  </a:lnTo>
                  <a:lnTo>
                    <a:pt x="15" y="5"/>
                  </a:lnTo>
                  <a:lnTo>
                    <a:pt x="133" y="84"/>
                  </a:lnTo>
                  <a:lnTo>
                    <a:pt x="128" y="89"/>
                  </a:lnTo>
                  <a:lnTo>
                    <a:pt x="124" y="97"/>
                  </a:lnTo>
                  <a:lnTo>
                    <a:pt x="124" y="101"/>
                  </a:lnTo>
                  <a:lnTo>
                    <a:pt x="124" y="103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80" name="Freeform 297"/>
            <p:cNvSpPr>
              <a:spLocks/>
            </p:cNvSpPr>
            <p:nvPr/>
          </p:nvSpPr>
          <p:spPr bwMode="auto">
            <a:xfrm>
              <a:off x="973" y="3310"/>
              <a:ext cx="170" cy="117"/>
            </a:xfrm>
            <a:custGeom>
              <a:avLst/>
              <a:gdLst>
                <a:gd name="T0" fmla="*/ 0 w 134"/>
                <a:gd name="T1" fmla="*/ 18 h 104"/>
                <a:gd name="T2" fmla="*/ 0 w 134"/>
                <a:gd name="T3" fmla="*/ 10 h 104"/>
                <a:gd name="T4" fmla="*/ 4 w 134"/>
                <a:gd name="T5" fmla="*/ 7 h 104"/>
                <a:gd name="T6" fmla="*/ 5 w 134"/>
                <a:gd name="T7" fmla="*/ 2 h 104"/>
                <a:gd name="T8" fmla="*/ 9 w 134"/>
                <a:gd name="T9" fmla="*/ 0 h 104"/>
                <a:gd name="T10" fmla="*/ 18 w 134"/>
                <a:gd name="T11" fmla="*/ 0 h 104"/>
                <a:gd name="T12" fmla="*/ 19 w 134"/>
                <a:gd name="T13" fmla="*/ 2 h 104"/>
                <a:gd name="T14" fmla="*/ 19 w 134"/>
                <a:gd name="T15" fmla="*/ 6 h 104"/>
                <a:gd name="T16" fmla="*/ 169 w 134"/>
                <a:gd name="T17" fmla="*/ 95 h 104"/>
                <a:gd name="T18" fmla="*/ 162 w 134"/>
                <a:gd name="T19" fmla="*/ 100 h 104"/>
                <a:gd name="T20" fmla="*/ 157 w 134"/>
                <a:gd name="T21" fmla="*/ 109 h 104"/>
                <a:gd name="T22" fmla="*/ 157 w 134"/>
                <a:gd name="T23" fmla="*/ 114 h 104"/>
                <a:gd name="T24" fmla="*/ 157 w 134"/>
                <a:gd name="T25" fmla="*/ 116 h 104"/>
                <a:gd name="T26" fmla="*/ 0 w 134"/>
                <a:gd name="T27" fmla="*/ 18 h 10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4"/>
                <a:gd name="T43" fmla="*/ 0 h 104"/>
                <a:gd name="T44" fmla="*/ 134 w 134"/>
                <a:gd name="T45" fmla="*/ 104 h 10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4" h="104">
                  <a:moveTo>
                    <a:pt x="0" y="16"/>
                  </a:moveTo>
                  <a:lnTo>
                    <a:pt x="0" y="9"/>
                  </a:lnTo>
                  <a:lnTo>
                    <a:pt x="3" y="6"/>
                  </a:lnTo>
                  <a:lnTo>
                    <a:pt x="4" y="2"/>
                  </a:lnTo>
                  <a:lnTo>
                    <a:pt x="7" y="0"/>
                  </a:lnTo>
                  <a:lnTo>
                    <a:pt x="14" y="0"/>
                  </a:lnTo>
                  <a:lnTo>
                    <a:pt x="15" y="2"/>
                  </a:lnTo>
                  <a:lnTo>
                    <a:pt x="15" y="5"/>
                  </a:lnTo>
                  <a:lnTo>
                    <a:pt x="133" y="84"/>
                  </a:lnTo>
                  <a:lnTo>
                    <a:pt x="128" y="89"/>
                  </a:lnTo>
                  <a:lnTo>
                    <a:pt x="124" y="97"/>
                  </a:lnTo>
                  <a:lnTo>
                    <a:pt x="124" y="101"/>
                  </a:lnTo>
                  <a:lnTo>
                    <a:pt x="124" y="103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81" name="Freeform 298"/>
            <p:cNvSpPr>
              <a:spLocks/>
            </p:cNvSpPr>
            <p:nvPr/>
          </p:nvSpPr>
          <p:spPr bwMode="auto">
            <a:xfrm>
              <a:off x="3894" y="1357"/>
              <a:ext cx="22" cy="21"/>
            </a:xfrm>
            <a:custGeom>
              <a:avLst/>
              <a:gdLst>
                <a:gd name="T0" fmla="*/ 0 w 17"/>
                <a:gd name="T1" fmla="*/ 0 h 18"/>
                <a:gd name="T2" fmla="*/ 6 w 17"/>
                <a:gd name="T3" fmla="*/ 0 h 18"/>
                <a:gd name="T4" fmla="*/ 6 w 17"/>
                <a:gd name="T5" fmla="*/ 1 h 18"/>
                <a:gd name="T6" fmla="*/ 21 w 17"/>
                <a:gd name="T7" fmla="*/ 3 h 18"/>
                <a:gd name="T8" fmla="*/ 21 w 17"/>
                <a:gd name="T9" fmla="*/ 6 h 18"/>
                <a:gd name="T10" fmla="*/ 21 w 17"/>
                <a:gd name="T11" fmla="*/ 7 h 18"/>
                <a:gd name="T12" fmla="*/ 21 w 17"/>
                <a:gd name="T13" fmla="*/ 9 h 18"/>
                <a:gd name="T14" fmla="*/ 21 w 17"/>
                <a:gd name="T15" fmla="*/ 11 h 18"/>
                <a:gd name="T16" fmla="*/ 21 w 17"/>
                <a:gd name="T17" fmla="*/ 13 h 18"/>
                <a:gd name="T18" fmla="*/ 21 w 17"/>
                <a:gd name="T19" fmla="*/ 14 h 18"/>
                <a:gd name="T20" fmla="*/ 21 w 17"/>
                <a:gd name="T21" fmla="*/ 16 h 18"/>
                <a:gd name="T22" fmla="*/ 21 w 17"/>
                <a:gd name="T23" fmla="*/ 17 h 18"/>
                <a:gd name="T24" fmla="*/ 21 w 17"/>
                <a:gd name="T25" fmla="*/ 20 h 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"/>
                <a:gd name="T40" fmla="*/ 0 h 18"/>
                <a:gd name="T41" fmla="*/ 17 w 17"/>
                <a:gd name="T42" fmla="*/ 18 h 1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" h="18">
                  <a:moveTo>
                    <a:pt x="0" y="0"/>
                  </a:moveTo>
                  <a:lnTo>
                    <a:pt x="5" y="0"/>
                  </a:lnTo>
                  <a:lnTo>
                    <a:pt x="5" y="1"/>
                  </a:lnTo>
                  <a:lnTo>
                    <a:pt x="16" y="3"/>
                  </a:lnTo>
                  <a:lnTo>
                    <a:pt x="16" y="5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9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6" y="14"/>
                  </a:lnTo>
                  <a:lnTo>
                    <a:pt x="16" y="15"/>
                  </a:lnTo>
                  <a:lnTo>
                    <a:pt x="16" y="17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82" name="Freeform 299"/>
            <p:cNvSpPr>
              <a:spLocks/>
            </p:cNvSpPr>
            <p:nvPr/>
          </p:nvSpPr>
          <p:spPr bwMode="auto">
            <a:xfrm>
              <a:off x="4580" y="1564"/>
              <a:ext cx="129" cy="92"/>
            </a:xfrm>
            <a:custGeom>
              <a:avLst/>
              <a:gdLst>
                <a:gd name="T0" fmla="*/ 114 w 102"/>
                <a:gd name="T1" fmla="*/ 91 h 82"/>
                <a:gd name="T2" fmla="*/ 116 w 102"/>
                <a:gd name="T3" fmla="*/ 90 h 82"/>
                <a:gd name="T4" fmla="*/ 116 w 102"/>
                <a:gd name="T5" fmla="*/ 86 h 82"/>
                <a:gd name="T6" fmla="*/ 119 w 102"/>
                <a:gd name="T7" fmla="*/ 84 h 82"/>
                <a:gd name="T8" fmla="*/ 119 w 102"/>
                <a:gd name="T9" fmla="*/ 81 h 82"/>
                <a:gd name="T10" fmla="*/ 120 w 102"/>
                <a:gd name="T11" fmla="*/ 79 h 82"/>
                <a:gd name="T12" fmla="*/ 123 w 102"/>
                <a:gd name="T13" fmla="*/ 77 h 82"/>
                <a:gd name="T14" fmla="*/ 124 w 102"/>
                <a:gd name="T15" fmla="*/ 75 h 82"/>
                <a:gd name="T16" fmla="*/ 126 w 102"/>
                <a:gd name="T17" fmla="*/ 72 h 82"/>
                <a:gd name="T18" fmla="*/ 128 w 102"/>
                <a:gd name="T19" fmla="*/ 71 h 82"/>
                <a:gd name="T20" fmla="*/ 124 w 102"/>
                <a:gd name="T21" fmla="*/ 68 h 82"/>
                <a:gd name="T22" fmla="*/ 120 w 102"/>
                <a:gd name="T23" fmla="*/ 67 h 82"/>
                <a:gd name="T24" fmla="*/ 114 w 102"/>
                <a:gd name="T25" fmla="*/ 62 h 82"/>
                <a:gd name="T26" fmla="*/ 105 w 102"/>
                <a:gd name="T27" fmla="*/ 58 h 82"/>
                <a:gd name="T28" fmla="*/ 97 w 102"/>
                <a:gd name="T29" fmla="*/ 52 h 82"/>
                <a:gd name="T30" fmla="*/ 87 w 102"/>
                <a:gd name="T31" fmla="*/ 46 h 82"/>
                <a:gd name="T32" fmla="*/ 76 w 102"/>
                <a:gd name="T33" fmla="*/ 39 h 82"/>
                <a:gd name="T34" fmla="*/ 66 w 102"/>
                <a:gd name="T35" fmla="*/ 33 h 82"/>
                <a:gd name="T36" fmla="*/ 57 w 102"/>
                <a:gd name="T37" fmla="*/ 28 h 82"/>
                <a:gd name="T38" fmla="*/ 44 w 102"/>
                <a:gd name="T39" fmla="*/ 20 h 82"/>
                <a:gd name="T40" fmla="*/ 37 w 102"/>
                <a:gd name="T41" fmla="*/ 16 h 82"/>
                <a:gd name="T42" fmla="*/ 28 w 102"/>
                <a:gd name="T43" fmla="*/ 10 h 82"/>
                <a:gd name="T44" fmla="*/ 22 w 102"/>
                <a:gd name="T45" fmla="*/ 7 h 82"/>
                <a:gd name="T46" fmla="*/ 15 w 102"/>
                <a:gd name="T47" fmla="*/ 3 h 82"/>
                <a:gd name="T48" fmla="*/ 11 w 102"/>
                <a:gd name="T49" fmla="*/ 2 h 82"/>
                <a:gd name="T50" fmla="*/ 10 w 102"/>
                <a:gd name="T51" fmla="*/ 2 h 82"/>
                <a:gd name="T52" fmla="*/ 8 w 102"/>
                <a:gd name="T53" fmla="*/ 3 h 82"/>
                <a:gd name="T54" fmla="*/ 4 w 102"/>
                <a:gd name="T55" fmla="*/ 6 h 82"/>
                <a:gd name="T56" fmla="*/ 3 w 102"/>
                <a:gd name="T57" fmla="*/ 9 h 82"/>
                <a:gd name="T58" fmla="*/ 3 w 102"/>
                <a:gd name="T59" fmla="*/ 12 h 82"/>
                <a:gd name="T60" fmla="*/ 0 w 102"/>
                <a:gd name="T61" fmla="*/ 13 h 82"/>
                <a:gd name="T62" fmla="*/ 0 w 102"/>
                <a:gd name="T63" fmla="*/ 17 h 82"/>
                <a:gd name="T64" fmla="*/ 0 w 102"/>
                <a:gd name="T65" fmla="*/ 20 h 82"/>
                <a:gd name="T66" fmla="*/ 4 w 102"/>
                <a:gd name="T67" fmla="*/ 24 h 82"/>
                <a:gd name="T68" fmla="*/ 8 w 102"/>
                <a:gd name="T69" fmla="*/ 26 h 82"/>
                <a:gd name="T70" fmla="*/ 11 w 102"/>
                <a:gd name="T71" fmla="*/ 29 h 82"/>
                <a:gd name="T72" fmla="*/ 15 w 102"/>
                <a:gd name="T73" fmla="*/ 31 h 82"/>
                <a:gd name="T74" fmla="*/ 19 w 102"/>
                <a:gd name="T75" fmla="*/ 35 h 82"/>
                <a:gd name="T76" fmla="*/ 25 w 102"/>
                <a:gd name="T77" fmla="*/ 38 h 82"/>
                <a:gd name="T78" fmla="*/ 29 w 102"/>
                <a:gd name="T79" fmla="*/ 42 h 82"/>
                <a:gd name="T80" fmla="*/ 35 w 102"/>
                <a:gd name="T81" fmla="*/ 45 h 82"/>
                <a:gd name="T82" fmla="*/ 43 w 102"/>
                <a:gd name="T83" fmla="*/ 48 h 82"/>
                <a:gd name="T84" fmla="*/ 51 w 102"/>
                <a:gd name="T85" fmla="*/ 54 h 82"/>
                <a:gd name="T86" fmla="*/ 58 w 102"/>
                <a:gd name="T87" fmla="*/ 58 h 82"/>
                <a:gd name="T88" fmla="*/ 68 w 102"/>
                <a:gd name="T89" fmla="*/ 64 h 82"/>
                <a:gd name="T90" fmla="*/ 77 w 102"/>
                <a:gd name="T91" fmla="*/ 71 h 82"/>
                <a:gd name="T92" fmla="*/ 90 w 102"/>
                <a:gd name="T93" fmla="*/ 75 h 82"/>
                <a:gd name="T94" fmla="*/ 101 w 102"/>
                <a:gd name="T95" fmla="*/ 84 h 82"/>
                <a:gd name="T96" fmla="*/ 116 w 102"/>
                <a:gd name="T97" fmla="*/ 91 h 8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02"/>
                <a:gd name="T148" fmla="*/ 0 h 82"/>
                <a:gd name="T149" fmla="*/ 102 w 102"/>
                <a:gd name="T150" fmla="*/ 82 h 8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02" h="82">
                  <a:moveTo>
                    <a:pt x="92" y="81"/>
                  </a:moveTo>
                  <a:lnTo>
                    <a:pt x="90" y="81"/>
                  </a:lnTo>
                  <a:lnTo>
                    <a:pt x="90" y="80"/>
                  </a:lnTo>
                  <a:lnTo>
                    <a:pt x="92" y="80"/>
                  </a:lnTo>
                  <a:lnTo>
                    <a:pt x="92" y="78"/>
                  </a:lnTo>
                  <a:lnTo>
                    <a:pt x="92" y="77"/>
                  </a:lnTo>
                  <a:lnTo>
                    <a:pt x="92" y="75"/>
                  </a:lnTo>
                  <a:lnTo>
                    <a:pt x="94" y="75"/>
                  </a:lnTo>
                  <a:lnTo>
                    <a:pt x="94" y="74"/>
                  </a:lnTo>
                  <a:lnTo>
                    <a:pt x="94" y="72"/>
                  </a:lnTo>
                  <a:lnTo>
                    <a:pt x="95" y="72"/>
                  </a:lnTo>
                  <a:lnTo>
                    <a:pt x="95" y="70"/>
                  </a:lnTo>
                  <a:lnTo>
                    <a:pt x="95" y="69"/>
                  </a:lnTo>
                  <a:lnTo>
                    <a:pt x="97" y="69"/>
                  </a:lnTo>
                  <a:lnTo>
                    <a:pt x="97" y="67"/>
                  </a:lnTo>
                  <a:lnTo>
                    <a:pt x="98" y="67"/>
                  </a:lnTo>
                  <a:lnTo>
                    <a:pt x="98" y="66"/>
                  </a:lnTo>
                  <a:lnTo>
                    <a:pt x="100" y="64"/>
                  </a:lnTo>
                  <a:lnTo>
                    <a:pt x="100" y="63"/>
                  </a:lnTo>
                  <a:lnTo>
                    <a:pt x="101" y="63"/>
                  </a:lnTo>
                  <a:lnTo>
                    <a:pt x="100" y="63"/>
                  </a:lnTo>
                  <a:lnTo>
                    <a:pt x="98" y="61"/>
                  </a:lnTo>
                  <a:lnTo>
                    <a:pt x="97" y="61"/>
                  </a:lnTo>
                  <a:lnTo>
                    <a:pt x="95" y="60"/>
                  </a:lnTo>
                  <a:lnTo>
                    <a:pt x="92" y="58"/>
                  </a:lnTo>
                  <a:lnTo>
                    <a:pt x="90" y="55"/>
                  </a:lnTo>
                  <a:lnTo>
                    <a:pt x="87" y="54"/>
                  </a:lnTo>
                  <a:lnTo>
                    <a:pt x="83" y="52"/>
                  </a:lnTo>
                  <a:lnTo>
                    <a:pt x="80" y="49"/>
                  </a:lnTo>
                  <a:lnTo>
                    <a:pt x="77" y="46"/>
                  </a:lnTo>
                  <a:lnTo>
                    <a:pt x="72" y="44"/>
                  </a:lnTo>
                  <a:lnTo>
                    <a:pt x="69" y="41"/>
                  </a:lnTo>
                  <a:lnTo>
                    <a:pt x="64" y="38"/>
                  </a:lnTo>
                  <a:lnTo>
                    <a:pt x="60" y="35"/>
                  </a:lnTo>
                  <a:lnTo>
                    <a:pt x="57" y="32"/>
                  </a:lnTo>
                  <a:lnTo>
                    <a:pt x="52" y="29"/>
                  </a:lnTo>
                  <a:lnTo>
                    <a:pt x="48" y="28"/>
                  </a:lnTo>
                  <a:lnTo>
                    <a:pt x="45" y="25"/>
                  </a:lnTo>
                  <a:lnTo>
                    <a:pt x="40" y="21"/>
                  </a:lnTo>
                  <a:lnTo>
                    <a:pt x="35" y="18"/>
                  </a:lnTo>
                  <a:lnTo>
                    <a:pt x="32" y="15"/>
                  </a:lnTo>
                  <a:lnTo>
                    <a:pt x="29" y="14"/>
                  </a:lnTo>
                  <a:lnTo>
                    <a:pt x="25" y="11"/>
                  </a:lnTo>
                  <a:lnTo>
                    <a:pt x="22" y="9"/>
                  </a:lnTo>
                  <a:lnTo>
                    <a:pt x="18" y="8"/>
                  </a:lnTo>
                  <a:lnTo>
                    <a:pt x="17" y="6"/>
                  </a:lnTo>
                  <a:lnTo>
                    <a:pt x="14" y="5"/>
                  </a:lnTo>
                  <a:lnTo>
                    <a:pt x="12" y="3"/>
                  </a:lnTo>
                  <a:lnTo>
                    <a:pt x="11" y="2"/>
                  </a:lnTo>
                  <a:lnTo>
                    <a:pt x="9" y="2"/>
                  </a:lnTo>
                  <a:lnTo>
                    <a:pt x="9" y="0"/>
                  </a:lnTo>
                  <a:lnTo>
                    <a:pt x="8" y="2"/>
                  </a:lnTo>
                  <a:lnTo>
                    <a:pt x="6" y="2"/>
                  </a:lnTo>
                  <a:lnTo>
                    <a:pt x="6" y="3"/>
                  </a:lnTo>
                  <a:lnTo>
                    <a:pt x="5" y="3"/>
                  </a:lnTo>
                  <a:lnTo>
                    <a:pt x="3" y="5"/>
                  </a:lnTo>
                  <a:lnTo>
                    <a:pt x="3" y="6"/>
                  </a:lnTo>
                  <a:lnTo>
                    <a:pt x="2" y="8"/>
                  </a:lnTo>
                  <a:lnTo>
                    <a:pt x="2" y="9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3" y="21"/>
                  </a:lnTo>
                  <a:lnTo>
                    <a:pt x="5" y="23"/>
                  </a:lnTo>
                  <a:lnTo>
                    <a:pt x="6" y="23"/>
                  </a:lnTo>
                  <a:lnTo>
                    <a:pt x="8" y="25"/>
                  </a:lnTo>
                  <a:lnTo>
                    <a:pt x="9" y="26"/>
                  </a:lnTo>
                  <a:lnTo>
                    <a:pt x="11" y="28"/>
                  </a:lnTo>
                  <a:lnTo>
                    <a:pt x="12" y="28"/>
                  </a:lnTo>
                  <a:lnTo>
                    <a:pt x="14" y="29"/>
                  </a:lnTo>
                  <a:lnTo>
                    <a:pt x="15" y="31"/>
                  </a:lnTo>
                  <a:lnTo>
                    <a:pt x="17" y="32"/>
                  </a:lnTo>
                  <a:lnTo>
                    <a:pt x="20" y="34"/>
                  </a:lnTo>
                  <a:lnTo>
                    <a:pt x="22" y="35"/>
                  </a:lnTo>
                  <a:lnTo>
                    <a:pt x="23" y="37"/>
                  </a:lnTo>
                  <a:lnTo>
                    <a:pt x="26" y="38"/>
                  </a:lnTo>
                  <a:lnTo>
                    <a:pt x="28" y="40"/>
                  </a:lnTo>
                  <a:lnTo>
                    <a:pt x="31" y="41"/>
                  </a:lnTo>
                  <a:lnTo>
                    <a:pt x="34" y="43"/>
                  </a:lnTo>
                  <a:lnTo>
                    <a:pt x="37" y="46"/>
                  </a:lnTo>
                  <a:lnTo>
                    <a:pt x="40" y="48"/>
                  </a:lnTo>
                  <a:lnTo>
                    <a:pt x="43" y="49"/>
                  </a:lnTo>
                  <a:lnTo>
                    <a:pt x="46" y="52"/>
                  </a:lnTo>
                  <a:lnTo>
                    <a:pt x="49" y="54"/>
                  </a:lnTo>
                  <a:lnTo>
                    <a:pt x="54" y="57"/>
                  </a:lnTo>
                  <a:lnTo>
                    <a:pt x="57" y="60"/>
                  </a:lnTo>
                  <a:lnTo>
                    <a:pt x="61" y="63"/>
                  </a:lnTo>
                  <a:lnTo>
                    <a:pt x="66" y="64"/>
                  </a:lnTo>
                  <a:lnTo>
                    <a:pt x="71" y="67"/>
                  </a:lnTo>
                  <a:lnTo>
                    <a:pt x="75" y="70"/>
                  </a:lnTo>
                  <a:lnTo>
                    <a:pt x="80" y="75"/>
                  </a:lnTo>
                  <a:lnTo>
                    <a:pt x="86" y="78"/>
                  </a:lnTo>
                  <a:lnTo>
                    <a:pt x="92" y="81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83" name="Freeform 300"/>
            <p:cNvSpPr>
              <a:spLocks/>
            </p:cNvSpPr>
            <p:nvPr/>
          </p:nvSpPr>
          <p:spPr bwMode="auto">
            <a:xfrm>
              <a:off x="4580" y="1564"/>
              <a:ext cx="129" cy="92"/>
            </a:xfrm>
            <a:custGeom>
              <a:avLst/>
              <a:gdLst>
                <a:gd name="T0" fmla="*/ 114 w 102"/>
                <a:gd name="T1" fmla="*/ 91 h 82"/>
                <a:gd name="T2" fmla="*/ 116 w 102"/>
                <a:gd name="T3" fmla="*/ 90 h 82"/>
                <a:gd name="T4" fmla="*/ 116 w 102"/>
                <a:gd name="T5" fmla="*/ 86 h 82"/>
                <a:gd name="T6" fmla="*/ 119 w 102"/>
                <a:gd name="T7" fmla="*/ 84 h 82"/>
                <a:gd name="T8" fmla="*/ 119 w 102"/>
                <a:gd name="T9" fmla="*/ 81 h 82"/>
                <a:gd name="T10" fmla="*/ 120 w 102"/>
                <a:gd name="T11" fmla="*/ 79 h 82"/>
                <a:gd name="T12" fmla="*/ 123 w 102"/>
                <a:gd name="T13" fmla="*/ 77 h 82"/>
                <a:gd name="T14" fmla="*/ 124 w 102"/>
                <a:gd name="T15" fmla="*/ 75 h 82"/>
                <a:gd name="T16" fmla="*/ 126 w 102"/>
                <a:gd name="T17" fmla="*/ 72 h 82"/>
                <a:gd name="T18" fmla="*/ 128 w 102"/>
                <a:gd name="T19" fmla="*/ 71 h 82"/>
                <a:gd name="T20" fmla="*/ 124 w 102"/>
                <a:gd name="T21" fmla="*/ 68 h 82"/>
                <a:gd name="T22" fmla="*/ 120 w 102"/>
                <a:gd name="T23" fmla="*/ 67 h 82"/>
                <a:gd name="T24" fmla="*/ 114 w 102"/>
                <a:gd name="T25" fmla="*/ 62 h 82"/>
                <a:gd name="T26" fmla="*/ 105 w 102"/>
                <a:gd name="T27" fmla="*/ 58 h 82"/>
                <a:gd name="T28" fmla="*/ 97 w 102"/>
                <a:gd name="T29" fmla="*/ 52 h 82"/>
                <a:gd name="T30" fmla="*/ 87 w 102"/>
                <a:gd name="T31" fmla="*/ 46 h 82"/>
                <a:gd name="T32" fmla="*/ 76 w 102"/>
                <a:gd name="T33" fmla="*/ 39 h 82"/>
                <a:gd name="T34" fmla="*/ 66 w 102"/>
                <a:gd name="T35" fmla="*/ 33 h 82"/>
                <a:gd name="T36" fmla="*/ 57 w 102"/>
                <a:gd name="T37" fmla="*/ 28 h 82"/>
                <a:gd name="T38" fmla="*/ 44 w 102"/>
                <a:gd name="T39" fmla="*/ 20 h 82"/>
                <a:gd name="T40" fmla="*/ 37 w 102"/>
                <a:gd name="T41" fmla="*/ 16 h 82"/>
                <a:gd name="T42" fmla="*/ 28 w 102"/>
                <a:gd name="T43" fmla="*/ 10 h 82"/>
                <a:gd name="T44" fmla="*/ 22 w 102"/>
                <a:gd name="T45" fmla="*/ 7 h 82"/>
                <a:gd name="T46" fmla="*/ 15 w 102"/>
                <a:gd name="T47" fmla="*/ 3 h 82"/>
                <a:gd name="T48" fmla="*/ 11 w 102"/>
                <a:gd name="T49" fmla="*/ 2 h 82"/>
                <a:gd name="T50" fmla="*/ 10 w 102"/>
                <a:gd name="T51" fmla="*/ 2 h 82"/>
                <a:gd name="T52" fmla="*/ 8 w 102"/>
                <a:gd name="T53" fmla="*/ 3 h 82"/>
                <a:gd name="T54" fmla="*/ 4 w 102"/>
                <a:gd name="T55" fmla="*/ 6 h 82"/>
                <a:gd name="T56" fmla="*/ 3 w 102"/>
                <a:gd name="T57" fmla="*/ 9 h 82"/>
                <a:gd name="T58" fmla="*/ 3 w 102"/>
                <a:gd name="T59" fmla="*/ 12 h 82"/>
                <a:gd name="T60" fmla="*/ 0 w 102"/>
                <a:gd name="T61" fmla="*/ 13 h 82"/>
                <a:gd name="T62" fmla="*/ 0 w 102"/>
                <a:gd name="T63" fmla="*/ 17 h 82"/>
                <a:gd name="T64" fmla="*/ 0 w 102"/>
                <a:gd name="T65" fmla="*/ 20 h 82"/>
                <a:gd name="T66" fmla="*/ 4 w 102"/>
                <a:gd name="T67" fmla="*/ 24 h 82"/>
                <a:gd name="T68" fmla="*/ 8 w 102"/>
                <a:gd name="T69" fmla="*/ 26 h 82"/>
                <a:gd name="T70" fmla="*/ 11 w 102"/>
                <a:gd name="T71" fmla="*/ 29 h 82"/>
                <a:gd name="T72" fmla="*/ 15 w 102"/>
                <a:gd name="T73" fmla="*/ 31 h 82"/>
                <a:gd name="T74" fmla="*/ 19 w 102"/>
                <a:gd name="T75" fmla="*/ 35 h 82"/>
                <a:gd name="T76" fmla="*/ 25 w 102"/>
                <a:gd name="T77" fmla="*/ 38 h 82"/>
                <a:gd name="T78" fmla="*/ 29 w 102"/>
                <a:gd name="T79" fmla="*/ 42 h 82"/>
                <a:gd name="T80" fmla="*/ 35 w 102"/>
                <a:gd name="T81" fmla="*/ 45 h 82"/>
                <a:gd name="T82" fmla="*/ 43 w 102"/>
                <a:gd name="T83" fmla="*/ 48 h 82"/>
                <a:gd name="T84" fmla="*/ 51 w 102"/>
                <a:gd name="T85" fmla="*/ 54 h 82"/>
                <a:gd name="T86" fmla="*/ 58 w 102"/>
                <a:gd name="T87" fmla="*/ 58 h 82"/>
                <a:gd name="T88" fmla="*/ 68 w 102"/>
                <a:gd name="T89" fmla="*/ 64 h 82"/>
                <a:gd name="T90" fmla="*/ 77 w 102"/>
                <a:gd name="T91" fmla="*/ 71 h 82"/>
                <a:gd name="T92" fmla="*/ 90 w 102"/>
                <a:gd name="T93" fmla="*/ 75 h 82"/>
                <a:gd name="T94" fmla="*/ 101 w 102"/>
                <a:gd name="T95" fmla="*/ 84 h 82"/>
                <a:gd name="T96" fmla="*/ 116 w 102"/>
                <a:gd name="T97" fmla="*/ 91 h 8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02"/>
                <a:gd name="T148" fmla="*/ 0 h 82"/>
                <a:gd name="T149" fmla="*/ 102 w 102"/>
                <a:gd name="T150" fmla="*/ 82 h 8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02" h="82">
                  <a:moveTo>
                    <a:pt x="92" y="81"/>
                  </a:moveTo>
                  <a:lnTo>
                    <a:pt x="90" y="81"/>
                  </a:lnTo>
                  <a:lnTo>
                    <a:pt x="90" y="80"/>
                  </a:lnTo>
                  <a:lnTo>
                    <a:pt x="92" y="80"/>
                  </a:lnTo>
                  <a:lnTo>
                    <a:pt x="92" y="78"/>
                  </a:lnTo>
                  <a:lnTo>
                    <a:pt x="92" y="77"/>
                  </a:lnTo>
                  <a:lnTo>
                    <a:pt x="92" y="75"/>
                  </a:lnTo>
                  <a:lnTo>
                    <a:pt x="94" y="75"/>
                  </a:lnTo>
                  <a:lnTo>
                    <a:pt x="94" y="74"/>
                  </a:lnTo>
                  <a:lnTo>
                    <a:pt x="94" y="72"/>
                  </a:lnTo>
                  <a:lnTo>
                    <a:pt x="95" y="72"/>
                  </a:lnTo>
                  <a:lnTo>
                    <a:pt x="95" y="70"/>
                  </a:lnTo>
                  <a:lnTo>
                    <a:pt x="95" y="69"/>
                  </a:lnTo>
                  <a:lnTo>
                    <a:pt x="97" y="69"/>
                  </a:lnTo>
                  <a:lnTo>
                    <a:pt x="97" y="67"/>
                  </a:lnTo>
                  <a:lnTo>
                    <a:pt x="98" y="67"/>
                  </a:lnTo>
                  <a:lnTo>
                    <a:pt x="98" y="66"/>
                  </a:lnTo>
                  <a:lnTo>
                    <a:pt x="100" y="64"/>
                  </a:lnTo>
                  <a:lnTo>
                    <a:pt x="100" y="63"/>
                  </a:lnTo>
                  <a:lnTo>
                    <a:pt x="101" y="63"/>
                  </a:lnTo>
                  <a:lnTo>
                    <a:pt x="100" y="63"/>
                  </a:lnTo>
                  <a:lnTo>
                    <a:pt x="98" y="61"/>
                  </a:lnTo>
                  <a:lnTo>
                    <a:pt x="97" y="61"/>
                  </a:lnTo>
                  <a:lnTo>
                    <a:pt x="95" y="60"/>
                  </a:lnTo>
                  <a:lnTo>
                    <a:pt x="92" y="58"/>
                  </a:lnTo>
                  <a:lnTo>
                    <a:pt x="90" y="55"/>
                  </a:lnTo>
                  <a:lnTo>
                    <a:pt x="87" y="54"/>
                  </a:lnTo>
                  <a:lnTo>
                    <a:pt x="83" y="52"/>
                  </a:lnTo>
                  <a:lnTo>
                    <a:pt x="80" y="49"/>
                  </a:lnTo>
                  <a:lnTo>
                    <a:pt x="77" y="46"/>
                  </a:lnTo>
                  <a:lnTo>
                    <a:pt x="72" y="44"/>
                  </a:lnTo>
                  <a:lnTo>
                    <a:pt x="69" y="41"/>
                  </a:lnTo>
                  <a:lnTo>
                    <a:pt x="64" y="38"/>
                  </a:lnTo>
                  <a:lnTo>
                    <a:pt x="60" y="35"/>
                  </a:lnTo>
                  <a:lnTo>
                    <a:pt x="57" y="32"/>
                  </a:lnTo>
                  <a:lnTo>
                    <a:pt x="52" y="29"/>
                  </a:lnTo>
                  <a:lnTo>
                    <a:pt x="48" y="28"/>
                  </a:lnTo>
                  <a:lnTo>
                    <a:pt x="45" y="25"/>
                  </a:lnTo>
                  <a:lnTo>
                    <a:pt x="40" y="21"/>
                  </a:lnTo>
                  <a:lnTo>
                    <a:pt x="35" y="18"/>
                  </a:lnTo>
                  <a:lnTo>
                    <a:pt x="32" y="15"/>
                  </a:lnTo>
                  <a:lnTo>
                    <a:pt x="29" y="14"/>
                  </a:lnTo>
                  <a:lnTo>
                    <a:pt x="25" y="11"/>
                  </a:lnTo>
                  <a:lnTo>
                    <a:pt x="22" y="9"/>
                  </a:lnTo>
                  <a:lnTo>
                    <a:pt x="18" y="8"/>
                  </a:lnTo>
                  <a:lnTo>
                    <a:pt x="17" y="6"/>
                  </a:lnTo>
                  <a:lnTo>
                    <a:pt x="14" y="5"/>
                  </a:lnTo>
                  <a:lnTo>
                    <a:pt x="12" y="3"/>
                  </a:lnTo>
                  <a:lnTo>
                    <a:pt x="11" y="2"/>
                  </a:lnTo>
                  <a:lnTo>
                    <a:pt x="9" y="2"/>
                  </a:lnTo>
                  <a:lnTo>
                    <a:pt x="9" y="0"/>
                  </a:lnTo>
                  <a:lnTo>
                    <a:pt x="8" y="2"/>
                  </a:lnTo>
                  <a:lnTo>
                    <a:pt x="6" y="2"/>
                  </a:lnTo>
                  <a:lnTo>
                    <a:pt x="6" y="3"/>
                  </a:lnTo>
                  <a:lnTo>
                    <a:pt x="5" y="3"/>
                  </a:lnTo>
                  <a:lnTo>
                    <a:pt x="3" y="5"/>
                  </a:lnTo>
                  <a:lnTo>
                    <a:pt x="3" y="6"/>
                  </a:lnTo>
                  <a:lnTo>
                    <a:pt x="2" y="8"/>
                  </a:lnTo>
                  <a:lnTo>
                    <a:pt x="2" y="9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3" y="21"/>
                  </a:lnTo>
                  <a:lnTo>
                    <a:pt x="5" y="23"/>
                  </a:lnTo>
                  <a:lnTo>
                    <a:pt x="6" y="23"/>
                  </a:lnTo>
                  <a:lnTo>
                    <a:pt x="8" y="25"/>
                  </a:lnTo>
                  <a:lnTo>
                    <a:pt x="9" y="26"/>
                  </a:lnTo>
                  <a:lnTo>
                    <a:pt x="11" y="28"/>
                  </a:lnTo>
                  <a:lnTo>
                    <a:pt x="12" y="28"/>
                  </a:lnTo>
                  <a:lnTo>
                    <a:pt x="14" y="29"/>
                  </a:lnTo>
                  <a:lnTo>
                    <a:pt x="15" y="31"/>
                  </a:lnTo>
                  <a:lnTo>
                    <a:pt x="17" y="32"/>
                  </a:lnTo>
                  <a:lnTo>
                    <a:pt x="20" y="34"/>
                  </a:lnTo>
                  <a:lnTo>
                    <a:pt x="22" y="35"/>
                  </a:lnTo>
                  <a:lnTo>
                    <a:pt x="23" y="37"/>
                  </a:lnTo>
                  <a:lnTo>
                    <a:pt x="26" y="38"/>
                  </a:lnTo>
                  <a:lnTo>
                    <a:pt x="28" y="40"/>
                  </a:lnTo>
                  <a:lnTo>
                    <a:pt x="31" y="41"/>
                  </a:lnTo>
                  <a:lnTo>
                    <a:pt x="34" y="43"/>
                  </a:lnTo>
                  <a:lnTo>
                    <a:pt x="37" y="46"/>
                  </a:lnTo>
                  <a:lnTo>
                    <a:pt x="40" y="48"/>
                  </a:lnTo>
                  <a:lnTo>
                    <a:pt x="43" y="49"/>
                  </a:lnTo>
                  <a:lnTo>
                    <a:pt x="46" y="52"/>
                  </a:lnTo>
                  <a:lnTo>
                    <a:pt x="49" y="54"/>
                  </a:lnTo>
                  <a:lnTo>
                    <a:pt x="54" y="57"/>
                  </a:lnTo>
                  <a:lnTo>
                    <a:pt x="57" y="60"/>
                  </a:lnTo>
                  <a:lnTo>
                    <a:pt x="61" y="63"/>
                  </a:lnTo>
                  <a:lnTo>
                    <a:pt x="66" y="64"/>
                  </a:lnTo>
                  <a:lnTo>
                    <a:pt x="71" y="67"/>
                  </a:lnTo>
                  <a:lnTo>
                    <a:pt x="75" y="70"/>
                  </a:lnTo>
                  <a:lnTo>
                    <a:pt x="80" y="75"/>
                  </a:lnTo>
                  <a:lnTo>
                    <a:pt x="86" y="78"/>
                  </a:lnTo>
                  <a:lnTo>
                    <a:pt x="92" y="81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84" name="Freeform 301"/>
            <p:cNvSpPr>
              <a:spLocks/>
            </p:cNvSpPr>
            <p:nvPr/>
          </p:nvSpPr>
          <p:spPr bwMode="auto">
            <a:xfrm>
              <a:off x="4691" y="1628"/>
              <a:ext cx="95" cy="79"/>
            </a:xfrm>
            <a:custGeom>
              <a:avLst/>
              <a:gdLst>
                <a:gd name="T0" fmla="*/ 0 w 76"/>
                <a:gd name="T1" fmla="*/ 52 h 69"/>
                <a:gd name="T2" fmla="*/ 43 w 76"/>
                <a:gd name="T3" fmla="*/ 78 h 69"/>
                <a:gd name="T4" fmla="*/ 93 w 76"/>
                <a:gd name="T5" fmla="*/ 52 h 69"/>
                <a:gd name="T6" fmla="*/ 94 w 76"/>
                <a:gd name="T7" fmla="*/ 48 h 69"/>
                <a:gd name="T8" fmla="*/ 94 w 76"/>
                <a:gd name="T9" fmla="*/ 44 h 69"/>
                <a:gd name="T10" fmla="*/ 93 w 76"/>
                <a:gd name="T11" fmla="*/ 32 h 69"/>
                <a:gd name="T12" fmla="*/ 90 w 76"/>
                <a:gd name="T13" fmla="*/ 25 h 69"/>
                <a:gd name="T14" fmla="*/ 86 w 76"/>
                <a:gd name="T15" fmla="*/ 19 h 69"/>
                <a:gd name="T16" fmla="*/ 83 w 76"/>
                <a:gd name="T17" fmla="*/ 16 h 69"/>
                <a:gd name="T18" fmla="*/ 79 w 76"/>
                <a:gd name="T19" fmla="*/ 14 h 69"/>
                <a:gd name="T20" fmla="*/ 61 w 76"/>
                <a:gd name="T21" fmla="*/ 9 h 69"/>
                <a:gd name="T22" fmla="*/ 49 w 76"/>
                <a:gd name="T23" fmla="*/ 3 h 69"/>
                <a:gd name="T24" fmla="*/ 45 w 76"/>
                <a:gd name="T25" fmla="*/ 2 h 69"/>
                <a:gd name="T26" fmla="*/ 41 w 76"/>
                <a:gd name="T27" fmla="*/ 2 h 69"/>
                <a:gd name="T28" fmla="*/ 35 w 76"/>
                <a:gd name="T29" fmla="*/ 0 h 69"/>
                <a:gd name="T30" fmla="*/ 32 w 76"/>
                <a:gd name="T31" fmla="*/ 0 h 69"/>
                <a:gd name="T32" fmla="*/ 21 w 76"/>
                <a:gd name="T33" fmla="*/ 6 h 69"/>
                <a:gd name="T34" fmla="*/ 14 w 76"/>
                <a:gd name="T35" fmla="*/ 10 h 69"/>
                <a:gd name="T36" fmla="*/ 10 w 76"/>
                <a:gd name="T37" fmla="*/ 14 h 69"/>
                <a:gd name="T38" fmla="*/ 6 w 76"/>
                <a:gd name="T39" fmla="*/ 22 h 69"/>
                <a:gd name="T40" fmla="*/ 4 w 76"/>
                <a:gd name="T41" fmla="*/ 30 h 69"/>
                <a:gd name="T42" fmla="*/ 0 w 76"/>
                <a:gd name="T43" fmla="*/ 37 h 69"/>
                <a:gd name="T44" fmla="*/ 0 w 76"/>
                <a:gd name="T45" fmla="*/ 52 h 6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6"/>
                <a:gd name="T70" fmla="*/ 0 h 69"/>
                <a:gd name="T71" fmla="*/ 76 w 76"/>
                <a:gd name="T72" fmla="*/ 69 h 6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6" h="69">
                  <a:moveTo>
                    <a:pt x="0" y="45"/>
                  </a:moveTo>
                  <a:lnTo>
                    <a:pt x="34" y="68"/>
                  </a:lnTo>
                  <a:lnTo>
                    <a:pt x="74" y="45"/>
                  </a:lnTo>
                  <a:lnTo>
                    <a:pt x="75" y="42"/>
                  </a:lnTo>
                  <a:lnTo>
                    <a:pt x="75" y="38"/>
                  </a:lnTo>
                  <a:lnTo>
                    <a:pt x="74" y="28"/>
                  </a:lnTo>
                  <a:lnTo>
                    <a:pt x="72" y="22"/>
                  </a:lnTo>
                  <a:lnTo>
                    <a:pt x="69" y="17"/>
                  </a:lnTo>
                  <a:lnTo>
                    <a:pt x="66" y="14"/>
                  </a:lnTo>
                  <a:lnTo>
                    <a:pt x="63" y="12"/>
                  </a:lnTo>
                  <a:lnTo>
                    <a:pt x="49" y="8"/>
                  </a:lnTo>
                  <a:lnTo>
                    <a:pt x="39" y="3"/>
                  </a:lnTo>
                  <a:lnTo>
                    <a:pt x="36" y="2"/>
                  </a:lnTo>
                  <a:lnTo>
                    <a:pt x="33" y="2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17" y="5"/>
                  </a:lnTo>
                  <a:lnTo>
                    <a:pt x="11" y="9"/>
                  </a:lnTo>
                  <a:lnTo>
                    <a:pt x="8" y="12"/>
                  </a:lnTo>
                  <a:lnTo>
                    <a:pt x="5" y="19"/>
                  </a:lnTo>
                  <a:lnTo>
                    <a:pt x="3" y="26"/>
                  </a:lnTo>
                  <a:lnTo>
                    <a:pt x="0" y="32"/>
                  </a:lnTo>
                  <a:lnTo>
                    <a:pt x="0" y="45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85" name="Freeform 302"/>
            <p:cNvSpPr>
              <a:spLocks/>
            </p:cNvSpPr>
            <p:nvPr/>
          </p:nvSpPr>
          <p:spPr bwMode="auto">
            <a:xfrm>
              <a:off x="4691" y="1628"/>
              <a:ext cx="95" cy="79"/>
            </a:xfrm>
            <a:custGeom>
              <a:avLst/>
              <a:gdLst>
                <a:gd name="T0" fmla="*/ 0 w 76"/>
                <a:gd name="T1" fmla="*/ 52 h 69"/>
                <a:gd name="T2" fmla="*/ 43 w 76"/>
                <a:gd name="T3" fmla="*/ 78 h 69"/>
                <a:gd name="T4" fmla="*/ 93 w 76"/>
                <a:gd name="T5" fmla="*/ 52 h 69"/>
                <a:gd name="T6" fmla="*/ 94 w 76"/>
                <a:gd name="T7" fmla="*/ 48 h 69"/>
                <a:gd name="T8" fmla="*/ 94 w 76"/>
                <a:gd name="T9" fmla="*/ 44 h 69"/>
                <a:gd name="T10" fmla="*/ 93 w 76"/>
                <a:gd name="T11" fmla="*/ 32 h 69"/>
                <a:gd name="T12" fmla="*/ 90 w 76"/>
                <a:gd name="T13" fmla="*/ 25 h 69"/>
                <a:gd name="T14" fmla="*/ 86 w 76"/>
                <a:gd name="T15" fmla="*/ 19 h 69"/>
                <a:gd name="T16" fmla="*/ 83 w 76"/>
                <a:gd name="T17" fmla="*/ 16 h 69"/>
                <a:gd name="T18" fmla="*/ 79 w 76"/>
                <a:gd name="T19" fmla="*/ 14 h 69"/>
                <a:gd name="T20" fmla="*/ 61 w 76"/>
                <a:gd name="T21" fmla="*/ 9 h 69"/>
                <a:gd name="T22" fmla="*/ 49 w 76"/>
                <a:gd name="T23" fmla="*/ 3 h 69"/>
                <a:gd name="T24" fmla="*/ 45 w 76"/>
                <a:gd name="T25" fmla="*/ 2 h 69"/>
                <a:gd name="T26" fmla="*/ 41 w 76"/>
                <a:gd name="T27" fmla="*/ 2 h 69"/>
                <a:gd name="T28" fmla="*/ 35 w 76"/>
                <a:gd name="T29" fmla="*/ 0 h 69"/>
                <a:gd name="T30" fmla="*/ 32 w 76"/>
                <a:gd name="T31" fmla="*/ 0 h 69"/>
                <a:gd name="T32" fmla="*/ 21 w 76"/>
                <a:gd name="T33" fmla="*/ 6 h 69"/>
                <a:gd name="T34" fmla="*/ 14 w 76"/>
                <a:gd name="T35" fmla="*/ 10 h 69"/>
                <a:gd name="T36" fmla="*/ 10 w 76"/>
                <a:gd name="T37" fmla="*/ 14 h 69"/>
                <a:gd name="T38" fmla="*/ 6 w 76"/>
                <a:gd name="T39" fmla="*/ 22 h 69"/>
                <a:gd name="T40" fmla="*/ 4 w 76"/>
                <a:gd name="T41" fmla="*/ 30 h 69"/>
                <a:gd name="T42" fmla="*/ 0 w 76"/>
                <a:gd name="T43" fmla="*/ 37 h 69"/>
                <a:gd name="T44" fmla="*/ 0 w 76"/>
                <a:gd name="T45" fmla="*/ 52 h 6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6"/>
                <a:gd name="T70" fmla="*/ 0 h 69"/>
                <a:gd name="T71" fmla="*/ 76 w 76"/>
                <a:gd name="T72" fmla="*/ 69 h 6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6" h="69">
                  <a:moveTo>
                    <a:pt x="0" y="45"/>
                  </a:moveTo>
                  <a:lnTo>
                    <a:pt x="34" y="68"/>
                  </a:lnTo>
                  <a:lnTo>
                    <a:pt x="74" y="45"/>
                  </a:lnTo>
                  <a:lnTo>
                    <a:pt x="75" y="42"/>
                  </a:lnTo>
                  <a:lnTo>
                    <a:pt x="75" y="38"/>
                  </a:lnTo>
                  <a:lnTo>
                    <a:pt x="74" y="28"/>
                  </a:lnTo>
                  <a:lnTo>
                    <a:pt x="72" y="22"/>
                  </a:lnTo>
                  <a:lnTo>
                    <a:pt x="69" y="17"/>
                  </a:lnTo>
                  <a:lnTo>
                    <a:pt x="66" y="14"/>
                  </a:lnTo>
                  <a:lnTo>
                    <a:pt x="63" y="12"/>
                  </a:lnTo>
                  <a:lnTo>
                    <a:pt x="49" y="8"/>
                  </a:lnTo>
                  <a:lnTo>
                    <a:pt x="39" y="3"/>
                  </a:lnTo>
                  <a:lnTo>
                    <a:pt x="36" y="2"/>
                  </a:lnTo>
                  <a:lnTo>
                    <a:pt x="33" y="2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17" y="5"/>
                  </a:lnTo>
                  <a:lnTo>
                    <a:pt x="11" y="9"/>
                  </a:lnTo>
                  <a:lnTo>
                    <a:pt x="8" y="12"/>
                  </a:lnTo>
                  <a:lnTo>
                    <a:pt x="5" y="19"/>
                  </a:lnTo>
                  <a:lnTo>
                    <a:pt x="3" y="26"/>
                  </a:lnTo>
                  <a:lnTo>
                    <a:pt x="0" y="32"/>
                  </a:lnTo>
                  <a:lnTo>
                    <a:pt x="0" y="45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86" name="Freeform 303"/>
            <p:cNvSpPr>
              <a:spLocks/>
            </p:cNvSpPr>
            <p:nvPr/>
          </p:nvSpPr>
          <p:spPr bwMode="auto">
            <a:xfrm>
              <a:off x="4729" y="1643"/>
              <a:ext cx="42" cy="61"/>
            </a:xfrm>
            <a:custGeom>
              <a:avLst/>
              <a:gdLst>
                <a:gd name="T0" fmla="*/ 3 w 33"/>
                <a:gd name="T1" fmla="*/ 60 h 55"/>
                <a:gd name="T2" fmla="*/ 0 w 33"/>
                <a:gd name="T3" fmla="*/ 54 h 55"/>
                <a:gd name="T4" fmla="*/ 0 w 33"/>
                <a:gd name="T5" fmla="*/ 50 h 55"/>
                <a:gd name="T6" fmla="*/ 3 w 33"/>
                <a:gd name="T7" fmla="*/ 47 h 55"/>
                <a:gd name="T8" fmla="*/ 3 w 33"/>
                <a:gd name="T9" fmla="*/ 43 h 55"/>
                <a:gd name="T10" fmla="*/ 3 w 33"/>
                <a:gd name="T11" fmla="*/ 40 h 55"/>
                <a:gd name="T12" fmla="*/ 3 w 33"/>
                <a:gd name="T13" fmla="*/ 37 h 55"/>
                <a:gd name="T14" fmla="*/ 4 w 33"/>
                <a:gd name="T15" fmla="*/ 33 h 55"/>
                <a:gd name="T16" fmla="*/ 4 w 33"/>
                <a:gd name="T17" fmla="*/ 29 h 55"/>
                <a:gd name="T18" fmla="*/ 6 w 33"/>
                <a:gd name="T19" fmla="*/ 26 h 55"/>
                <a:gd name="T20" fmla="*/ 6 w 33"/>
                <a:gd name="T21" fmla="*/ 24 h 55"/>
                <a:gd name="T22" fmla="*/ 8 w 33"/>
                <a:gd name="T23" fmla="*/ 22 h 55"/>
                <a:gd name="T24" fmla="*/ 10 w 33"/>
                <a:gd name="T25" fmla="*/ 19 h 55"/>
                <a:gd name="T26" fmla="*/ 11 w 33"/>
                <a:gd name="T27" fmla="*/ 18 h 55"/>
                <a:gd name="T28" fmla="*/ 11 w 33"/>
                <a:gd name="T29" fmla="*/ 16 h 55"/>
                <a:gd name="T30" fmla="*/ 14 w 33"/>
                <a:gd name="T31" fmla="*/ 14 h 55"/>
                <a:gd name="T32" fmla="*/ 15 w 33"/>
                <a:gd name="T33" fmla="*/ 12 h 55"/>
                <a:gd name="T34" fmla="*/ 18 w 33"/>
                <a:gd name="T35" fmla="*/ 11 h 55"/>
                <a:gd name="T36" fmla="*/ 19 w 33"/>
                <a:gd name="T37" fmla="*/ 11 h 55"/>
                <a:gd name="T38" fmla="*/ 19 w 33"/>
                <a:gd name="T39" fmla="*/ 9 h 55"/>
                <a:gd name="T40" fmla="*/ 22 w 33"/>
                <a:gd name="T41" fmla="*/ 8 h 55"/>
                <a:gd name="T42" fmla="*/ 23 w 33"/>
                <a:gd name="T43" fmla="*/ 8 h 55"/>
                <a:gd name="T44" fmla="*/ 25 w 33"/>
                <a:gd name="T45" fmla="*/ 6 h 55"/>
                <a:gd name="T46" fmla="*/ 27 w 33"/>
                <a:gd name="T47" fmla="*/ 6 h 55"/>
                <a:gd name="T48" fmla="*/ 29 w 33"/>
                <a:gd name="T49" fmla="*/ 4 h 55"/>
                <a:gd name="T50" fmla="*/ 32 w 33"/>
                <a:gd name="T51" fmla="*/ 4 h 55"/>
                <a:gd name="T52" fmla="*/ 33 w 33"/>
                <a:gd name="T53" fmla="*/ 2 h 55"/>
                <a:gd name="T54" fmla="*/ 36 w 33"/>
                <a:gd name="T55" fmla="*/ 2 h 55"/>
                <a:gd name="T56" fmla="*/ 37 w 33"/>
                <a:gd name="T57" fmla="*/ 2 h 55"/>
                <a:gd name="T58" fmla="*/ 39 w 33"/>
                <a:gd name="T59" fmla="*/ 0 h 55"/>
                <a:gd name="T60" fmla="*/ 41 w 33"/>
                <a:gd name="T61" fmla="*/ 0 h 5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3"/>
                <a:gd name="T94" fmla="*/ 0 h 55"/>
                <a:gd name="T95" fmla="*/ 33 w 33"/>
                <a:gd name="T96" fmla="*/ 55 h 5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3" h="55">
                  <a:moveTo>
                    <a:pt x="2" y="54"/>
                  </a:moveTo>
                  <a:lnTo>
                    <a:pt x="0" y="49"/>
                  </a:lnTo>
                  <a:lnTo>
                    <a:pt x="0" y="45"/>
                  </a:lnTo>
                  <a:lnTo>
                    <a:pt x="2" y="42"/>
                  </a:lnTo>
                  <a:lnTo>
                    <a:pt x="2" y="39"/>
                  </a:lnTo>
                  <a:lnTo>
                    <a:pt x="2" y="36"/>
                  </a:lnTo>
                  <a:lnTo>
                    <a:pt x="2" y="33"/>
                  </a:lnTo>
                  <a:lnTo>
                    <a:pt x="3" y="30"/>
                  </a:lnTo>
                  <a:lnTo>
                    <a:pt x="3" y="26"/>
                  </a:lnTo>
                  <a:lnTo>
                    <a:pt x="5" y="23"/>
                  </a:lnTo>
                  <a:lnTo>
                    <a:pt x="5" y="22"/>
                  </a:lnTo>
                  <a:lnTo>
                    <a:pt x="6" y="20"/>
                  </a:lnTo>
                  <a:lnTo>
                    <a:pt x="8" y="17"/>
                  </a:lnTo>
                  <a:lnTo>
                    <a:pt x="9" y="16"/>
                  </a:lnTo>
                  <a:lnTo>
                    <a:pt x="9" y="14"/>
                  </a:lnTo>
                  <a:lnTo>
                    <a:pt x="11" y="13"/>
                  </a:lnTo>
                  <a:lnTo>
                    <a:pt x="12" y="11"/>
                  </a:lnTo>
                  <a:lnTo>
                    <a:pt x="14" y="10"/>
                  </a:lnTo>
                  <a:lnTo>
                    <a:pt x="15" y="10"/>
                  </a:lnTo>
                  <a:lnTo>
                    <a:pt x="15" y="8"/>
                  </a:lnTo>
                  <a:lnTo>
                    <a:pt x="17" y="7"/>
                  </a:lnTo>
                  <a:lnTo>
                    <a:pt x="18" y="7"/>
                  </a:lnTo>
                  <a:lnTo>
                    <a:pt x="20" y="5"/>
                  </a:lnTo>
                  <a:lnTo>
                    <a:pt x="21" y="5"/>
                  </a:lnTo>
                  <a:lnTo>
                    <a:pt x="23" y="4"/>
                  </a:lnTo>
                  <a:lnTo>
                    <a:pt x="25" y="4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29" y="2"/>
                  </a:lnTo>
                  <a:lnTo>
                    <a:pt x="31" y="0"/>
                  </a:lnTo>
                  <a:lnTo>
                    <a:pt x="32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87" name="Freeform 304"/>
            <p:cNvSpPr>
              <a:spLocks/>
            </p:cNvSpPr>
            <p:nvPr/>
          </p:nvSpPr>
          <p:spPr bwMode="auto">
            <a:xfrm>
              <a:off x="4544" y="1570"/>
              <a:ext cx="154" cy="124"/>
            </a:xfrm>
            <a:custGeom>
              <a:avLst/>
              <a:gdLst>
                <a:gd name="T0" fmla="*/ 91 w 122"/>
                <a:gd name="T1" fmla="*/ 123 h 110"/>
                <a:gd name="T2" fmla="*/ 23 w 122"/>
                <a:gd name="T3" fmla="*/ 90 h 110"/>
                <a:gd name="T4" fmla="*/ 0 w 122"/>
                <a:gd name="T5" fmla="*/ 21 h 110"/>
                <a:gd name="T6" fmla="*/ 0 w 122"/>
                <a:gd name="T7" fmla="*/ 14 h 110"/>
                <a:gd name="T8" fmla="*/ 3 w 122"/>
                <a:gd name="T9" fmla="*/ 7 h 110"/>
                <a:gd name="T10" fmla="*/ 8 w 122"/>
                <a:gd name="T11" fmla="*/ 3 h 110"/>
                <a:gd name="T12" fmla="*/ 11 w 122"/>
                <a:gd name="T13" fmla="*/ 0 h 110"/>
                <a:gd name="T14" fmla="*/ 18 w 122"/>
                <a:gd name="T15" fmla="*/ 0 h 110"/>
                <a:gd name="T16" fmla="*/ 21 w 122"/>
                <a:gd name="T17" fmla="*/ 6 h 110"/>
                <a:gd name="T18" fmla="*/ 21 w 122"/>
                <a:gd name="T19" fmla="*/ 10 h 110"/>
                <a:gd name="T20" fmla="*/ 21 w 122"/>
                <a:gd name="T21" fmla="*/ 17 h 110"/>
                <a:gd name="T22" fmla="*/ 47 w 122"/>
                <a:gd name="T23" fmla="*/ 71 h 110"/>
                <a:gd name="T24" fmla="*/ 85 w 122"/>
                <a:gd name="T25" fmla="*/ 94 h 110"/>
                <a:gd name="T26" fmla="*/ 153 w 122"/>
                <a:gd name="T27" fmla="*/ 80 h 110"/>
                <a:gd name="T28" fmla="*/ 146 w 122"/>
                <a:gd name="T29" fmla="*/ 98 h 110"/>
                <a:gd name="T30" fmla="*/ 146 w 122"/>
                <a:gd name="T31" fmla="*/ 107 h 110"/>
                <a:gd name="T32" fmla="*/ 91 w 122"/>
                <a:gd name="T33" fmla="*/ 123 h 1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2"/>
                <a:gd name="T52" fmla="*/ 0 h 110"/>
                <a:gd name="T53" fmla="*/ 122 w 122"/>
                <a:gd name="T54" fmla="*/ 110 h 11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2" h="110">
                  <a:moveTo>
                    <a:pt x="72" y="109"/>
                  </a:moveTo>
                  <a:lnTo>
                    <a:pt x="18" y="80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2" y="6"/>
                  </a:lnTo>
                  <a:lnTo>
                    <a:pt x="6" y="3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7" y="5"/>
                  </a:lnTo>
                  <a:lnTo>
                    <a:pt x="17" y="9"/>
                  </a:lnTo>
                  <a:lnTo>
                    <a:pt x="17" y="15"/>
                  </a:lnTo>
                  <a:lnTo>
                    <a:pt x="37" y="63"/>
                  </a:lnTo>
                  <a:lnTo>
                    <a:pt x="67" y="83"/>
                  </a:lnTo>
                  <a:lnTo>
                    <a:pt x="121" y="71"/>
                  </a:lnTo>
                  <a:lnTo>
                    <a:pt x="116" y="87"/>
                  </a:lnTo>
                  <a:lnTo>
                    <a:pt x="116" y="95"/>
                  </a:lnTo>
                  <a:lnTo>
                    <a:pt x="72" y="109"/>
                  </a:lnTo>
                </a:path>
              </a:pathLst>
            </a:custGeom>
            <a:solidFill>
              <a:srgbClr val="ACACAC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88" name="Freeform 305"/>
            <p:cNvSpPr>
              <a:spLocks/>
            </p:cNvSpPr>
            <p:nvPr/>
          </p:nvSpPr>
          <p:spPr bwMode="auto">
            <a:xfrm>
              <a:off x="4544" y="1570"/>
              <a:ext cx="154" cy="124"/>
            </a:xfrm>
            <a:custGeom>
              <a:avLst/>
              <a:gdLst>
                <a:gd name="T0" fmla="*/ 91 w 122"/>
                <a:gd name="T1" fmla="*/ 123 h 110"/>
                <a:gd name="T2" fmla="*/ 23 w 122"/>
                <a:gd name="T3" fmla="*/ 90 h 110"/>
                <a:gd name="T4" fmla="*/ 0 w 122"/>
                <a:gd name="T5" fmla="*/ 21 h 110"/>
                <a:gd name="T6" fmla="*/ 0 w 122"/>
                <a:gd name="T7" fmla="*/ 14 h 110"/>
                <a:gd name="T8" fmla="*/ 3 w 122"/>
                <a:gd name="T9" fmla="*/ 7 h 110"/>
                <a:gd name="T10" fmla="*/ 8 w 122"/>
                <a:gd name="T11" fmla="*/ 3 h 110"/>
                <a:gd name="T12" fmla="*/ 11 w 122"/>
                <a:gd name="T13" fmla="*/ 0 h 110"/>
                <a:gd name="T14" fmla="*/ 18 w 122"/>
                <a:gd name="T15" fmla="*/ 0 h 110"/>
                <a:gd name="T16" fmla="*/ 21 w 122"/>
                <a:gd name="T17" fmla="*/ 6 h 110"/>
                <a:gd name="T18" fmla="*/ 21 w 122"/>
                <a:gd name="T19" fmla="*/ 10 h 110"/>
                <a:gd name="T20" fmla="*/ 21 w 122"/>
                <a:gd name="T21" fmla="*/ 17 h 110"/>
                <a:gd name="T22" fmla="*/ 47 w 122"/>
                <a:gd name="T23" fmla="*/ 71 h 110"/>
                <a:gd name="T24" fmla="*/ 85 w 122"/>
                <a:gd name="T25" fmla="*/ 94 h 110"/>
                <a:gd name="T26" fmla="*/ 153 w 122"/>
                <a:gd name="T27" fmla="*/ 80 h 110"/>
                <a:gd name="T28" fmla="*/ 146 w 122"/>
                <a:gd name="T29" fmla="*/ 98 h 110"/>
                <a:gd name="T30" fmla="*/ 146 w 122"/>
                <a:gd name="T31" fmla="*/ 107 h 110"/>
                <a:gd name="T32" fmla="*/ 91 w 122"/>
                <a:gd name="T33" fmla="*/ 123 h 1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2"/>
                <a:gd name="T52" fmla="*/ 0 h 110"/>
                <a:gd name="T53" fmla="*/ 122 w 122"/>
                <a:gd name="T54" fmla="*/ 110 h 11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2" h="110">
                  <a:moveTo>
                    <a:pt x="72" y="109"/>
                  </a:moveTo>
                  <a:lnTo>
                    <a:pt x="18" y="80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2" y="6"/>
                  </a:lnTo>
                  <a:lnTo>
                    <a:pt x="6" y="3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7" y="5"/>
                  </a:lnTo>
                  <a:lnTo>
                    <a:pt x="17" y="9"/>
                  </a:lnTo>
                  <a:lnTo>
                    <a:pt x="17" y="15"/>
                  </a:lnTo>
                  <a:lnTo>
                    <a:pt x="37" y="63"/>
                  </a:lnTo>
                  <a:lnTo>
                    <a:pt x="67" y="83"/>
                  </a:lnTo>
                  <a:lnTo>
                    <a:pt x="121" y="71"/>
                  </a:lnTo>
                  <a:lnTo>
                    <a:pt x="116" y="87"/>
                  </a:lnTo>
                  <a:lnTo>
                    <a:pt x="116" y="95"/>
                  </a:lnTo>
                  <a:lnTo>
                    <a:pt x="72" y="109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89" name="Freeform 306"/>
            <p:cNvSpPr>
              <a:spLocks/>
            </p:cNvSpPr>
            <p:nvPr/>
          </p:nvSpPr>
          <p:spPr bwMode="auto">
            <a:xfrm>
              <a:off x="4629" y="1663"/>
              <a:ext cx="21" cy="25"/>
            </a:xfrm>
            <a:custGeom>
              <a:avLst/>
              <a:gdLst>
                <a:gd name="T0" fmla="*/ 0 w 17"/>
                <a:gd name="T1" fmla="*/ 0 h 22"/>
                <a:gd name="T2" fmla="*/ 7 w 17"/>
                <a:gd name="T3" fmla="*/ 1 h 22"/>
                <a:gd name="T4" fmla="*/ 7 w 17"/>
                <a:gd name="T5" fmla="*/ 3 h 22"/>
                <a:gd name="T6" fmla="*/ 7 w 17"/>
                <a:gd name="T7" fmla="*/ 5 h 22"/>
                <a:gd name="T8" fmla="*/ 7 w 17"/>
                <a:gd name="T9" fmla="*/ 7 h 22"/>
                <a:gd name="T10" fmla="*/ 11 w 17"/>
                <a:gd name="T11" fmla="*/ 7 h 22"/>
                <a:gd name="T12" fmla="*/ 11 w 17"/>
                <a:gd name="T13" fmla="*/ 8 h 22"/>
                <a:gd name="T14" fmla="*/ 11 w 17"/>
                <a:gd name="T15" fmla="*/ 10 h 22"/>
                <a:gd name="T16" fmla="*/ 11 w 17"/>
                <a:gd name="T17" fmla="*/ 12 h 22"/>
                <a:gd name="T18" fmla="*/ 20 w 17"/>
                <a:gd name="T19" fmla="*/ 14 h 22"/>
                <a:gd name="T20" fmla="*/ 20 w 17"/>
                <a:gd name="T21" fmla="*/ 16 h 22"/>
                <a:gd name="T22" fmla="*/ 20 w 17"/>
                <a:gd name="T23" fmla="*/ 17 h 22"/>
                <a:gd name="T24" fmla="*/ 20 w 17"/>
                <a:gd name="T25" fmla="*/ 19 h 22"/>
                <a:gd name="T26" fmla="*/ 20 w 17"/>
                <a:gd name="T27" fmla="*/ 20 h 22"/>
                <a:gd name="T28" fmla="*/ 20 w 17"/>
                <a:gd name="T29" fmla="*/ 23 h 22"/>
                <a:gd name="T30" fmla="*/ 20 w 17"/>
                <a:gd name="T31" fmla="*/ 24 h 2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"/>
                <a:gd name="T49" fmla="*/ 0 h 22"/>
                <a:gd name="T50" fmla="*/ 17 w 17"/>
                <a:gd name="T51" fmla="*/ 22 h 2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" h="22">
                  <a:moveTo>
                    <a:pt x="0" y="0"/>
                  </a:moveTo>
                  <a:lnTo>
                    <a:pt x="6" y="1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9" y="9"/>
                  </a:lnTo>
                  <a:lnTo>
                    <a:pt x="9" y="11"/>
                  </a:lnTo>
                  <a:lnTo>
                    <a:pt x="16" y="12"/>
                  </a:lnTo>
                  <a:lnTo>
                    <a:pt x="16" y="14"/>
                  </a:lnTo>
                  <a:lnTo>
                    <a:pt x="16" y="15"/>
                  </a:lnTo>
                  <a:lnTo>
                    <a:pt x="16" y="17"/>
                  </a:lnTo>
                  <a:lnTo>
                    <a:pt x="16" y="18"/>
                  </a:lnTo>
                  <a:lnTo>
                    <a:pt x="16" y="20"/>
                  </a:lnTo>
                  <a:lnTo>
                    <a:pt x="16" y="21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90" name="Freeform 307"/>
            <p:cNvSpPr>
              <a:spLocks/>
            </p:cNvSpPr>
            <p:nvPr/>
          </p:nvSpPr>
          <p:spPr bwMode="auto">
            <a:xfrm>
              <a:off x="4570" y="1641"/>
              <a:ext cx="26" cy="24"/>
            </a:xfrm>
            <a:custGeom>
              <a:avLst/>
              <a:gdLst>
                <a:gd name="T0" fmla="*/ 25 w 21"/>
                <a:gd name="T1" fmla="*/ 0 h 22"/>
                <a:gd name="T2" fmla="*/ 21 w 21"/>
                <a:gd name="T3" fmla="*/ 0 h 22"/>
                <a:gd name="T4" fmla="*/ 19 w 21"/>
                <a:gd name="T5" fmla="*/ 0 h 22"/>
                <a:gd name="T6" fmla="*/ 19 w 21"/>
                <a:gd name="T7" fmla="*/ 1 h 22"/>
                <a:gd name="T8" fmla="*/ 15 w 21"/>
                <a:gd name="T9" fmla="*/ 1 h 22"/>
                <a:gd name="T10" fmla="*/ 15 w 21"/>
                <a:gd name="T11" fmla="*/ 3 h 22"/>
                <a:gd name="T12" fmla="*/ 14 w 21"/>
                <a:gd name="T13" fmla="*/ 3 h 22"/>
                <a:gd name="T14" fmla="*/ 10 w 21"/>
                <a:gd name="T15" fmla="*/ 7 h 22"/>
                <a:gd name="T16" fmla="*/ 9 w 21"/>
                <a:gd name="T17" fmla="*/ 8 h 22"/>
                <a:gd name="T18" fmla="*/ 9 w 21"/>
                <a:gd name="T19" fmla="*/ 10 h 22"/>
                <a:gd name="T20" fmla="*/ 5 w 21"/>
                <a:gd name="T21" fmla="*/ 10 h 22"/>
                <a:gd name="T22" fmla="*/ 5 w 21"/>
                <a:gd name="T23" fmla="*/ 12 h 22"/>
                <a:gd name="T24" fmla="*/ 5 w 21"/>
                <a:gd name="T25" fmla="*/ 14 h 22"/>
                <a:gd name="T26" fmla="*/ 1 w 21"/>
                <a:gd name="T27" fmla="*/ 14 h 22"/>
                <a:gd name="T28" fmla="*/ 1 w 21"/>
                <a:gd name="T29" fmla="*/ 15 h 22"/>
                <a:gd name="T30" fmla="*/ 1 w 21"/>
                <a:gd name="T31" fmla="*/ 19 h 22"/>
                <a:gd name="T32" fmla="*/ 1 w 21"/>
                <a:gd name="T33" fmla="*/ 20 h 22"/>
                <a:gd name="T34" fmla="*/ 0 w 21"/>
                <a:gd name="T35" fmla="*/ 23 h 2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1"/>
                <a:gd name="T55" fmla="*/ 0 h 22"/>
                <a:gd name="T56" fmla="*/ 21 w 21"/>
                <a:gd name="T57" fmla="*/ 22 h 2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1" h="22">
                  <a:moveTo>
                    <a:pt x="20" y="0"/>
                  </a:moveTo>
                  <a:lnTo>
                    <a:pt x="17" y="0"/>
                  </a:lnTo>
                  <a:lnTo>
                    <a:pt x="15" y="0"/>
                  </a:lnTo>
                  <a:lnTo>
                    <a:pt x="15" y="1"/>
                  </a:lnTo>
                  <a:lnTo>
                    <a:pt x="12" y="1"/>
                  </a:lnTo>
                  <a:lnTo>
                    <a:pt x="12" y="3"/>
                  </a:lnTo>
                  <a:lnTo>
                    <a:pt x="11" y="3"/>
                  </a:lnTo>
                  <a:lnTo>
                    <a:pt x="8" y="6"/>
                  </a:lnTo>
                  <a:lnTo>
                    <a:pt x="7" y="7"/>
                  </a:lnTo>
                  <a:lnTo>
                    <a:pt x="7" y="9"/>
                  </a:lnTo>
                  <a:lnTo>
                    <a:pt x="4" y="9"/>
                  </a:lnTo>
                  <a:lnTo>
                    <a:pt x="4" y="11"/>
                  </a:lnTo>
                  <a:lnTo>
                    <a:pt x="4" y="13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7"/>
                  </a:lnTo>
                  <a:lnTo>
                    <a:pt x="1" y="18"/>
                  </a:lnTo>
                  <a:lnTo>
                    <a:pt x="0" y="21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91" name="Freeform 308"/>
            <p:cNvSpPr>
              <a:spLocks/>
            </p:cNvSpPr>
            <p:nvPr/>
          </p:nvSpPr>
          <p:spPr bwMode="auto">
            <a:xfrm>
              <a:off x="4732" y="1429"/>
              <a:ext cx="63" cy="308"/>
            </a:xfrm>
            <a:custGeom>
              <a:avLst/>
              <a:gdLst>
                <a:gd name="T0" fmla="*/ 0 w 50"/>
                <a:gd name="T1" fmla="*/ 19 h 273"/>
                <a:gd name="T2" fmla="*/ 0 w 50"/>
                <a:gd name="T3" fmla="*/ 291 h 273"/>
                <a:gd name="T4" fmla="*/ 0 w 50"/>
                <a:gd name="T5" fmla="*/ 293 h 273"/>
                <a:gd name="T6" fmla="*/ 1 w 50"/>
                <a:gd name="T7" fmla="*/ 298 h 273"/>
                <a:gd name="T8" fmla="*/ 8 w 50"/>
                <a:gd name="T9" fmla="*/ 302 h 273"/>
                <a:gd name="T10" fmla="*/ 16 w 50"/>
                <a:gd name="T11" fmla="*/ 307 h 273"/>
                <a:gd name="T12" fmla="*/ 29 w 50"/>
                <a:gd name="T13" fmla="*/ 307 h 273"/>
                <a:gd name="T14" fmla="*/ 42 w 50"/>
                <a:gd name="T15" fmla="*/ 303 h 273"/>
                <a:gd name="T16" fmla="*/ 52 w 50"/>
                <a:gd name="T17" fmla="*/ 300 h 273"/>
                <a:gd name="T18" fmla="*/ 55 w 50"/>
                <a:gd name="T19" fmla="*/ 297 h 273"/>
                <a:gd name="T20" fmla="*/ 58 w 50"/>
                <a:gd name="T21" fmla="*/ 290 h 273"/>
                <a:gd name="T22" fmla="*/ 58 w 50"/>
                <a:gd name="T23" fmla="*/ 288 h 273"/>
                <a:gd name="T24" fmla="*/ 62 w 50"/>
                <a:gd name="T25" fmla="*/ 15 h 273"/>
                <a:gd name="T26" fmla="*/ 59 w 50"/>
                <a:gd name="T27" fmla="*/ 8 h 273"/>
                <a:gd name="T28" fmla="*/ 52 w 50"/>
                <a:gd name="T29" fmla="*/ 5 h 273"/>
                <a:gd name="T30" fmla="*/ 44 w 50"/>
                <a:gd name="T31" fmla="*/ 0 h 273"/>
                <a:gd name="T32" fmla="*/ 33 w 50"/>
                <a:gd name="T33" fmla="*/ 0 h 273"/>
                <a:gd name="T34" fmla="*/ 20 w 50"/>
                <a:gd name="T35" fmla="*/ 0 h 273"/>
                <a:gd name="T36" fmla="*/ 5 w 50"/>
                <a:gd name="T37" fmla="*/ 5 h 273"/>
                <a:gd name="T38" fmla="*/ 0 w 50"/>
                <a:gd name="T39" fmla="*/ 19 h 27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0"/>
                <a:gd name="T61" fmla="*/ 0 h 273"/>
                <a:gd name="T62" fmla="*/ 50 w 50"/>
                <a:gd name="T63" fmla="*/ 273 h 27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0" h="273">
                  <a:moveTo>
                    <a:pt x="0" y="17"/>
                  </a:moveTo>
                  <a:lnTo>
                    <a:pt x="0" y="258"/>
                  </a:lnTo>
                  <a:lnTo>
                    <a:pt x="0" y="260"/>
                  </a:lnTo>
                  <a:lnTo>
                    <a:pt x="1" y="264"/>
                  </a:lnTo>
                  <a:lnTo>
                    <a:pt x="6" y="268"/>
                  </a:lnTo>
                  <a:lnTo>
                    <a:pt x="13" y="272"/>
                  </a:lnTo>
                  <a:lnTo>
                    <a:pt x="23" y="272"/>
                  </a:lnTo>
                  <a:lnTo>
                    <a:pt x="33" y="269"/>
                  </a:lnTo>
                  <a:lnTo>
                    <a:pt x="41" y="266"/>
                  </a:lnTo>
                  <a:lnTo>
                    <a:pt x="44" y="263"/>
                  </a:lnTo>
                  <a:lnTo>
                    <a:pt x="46" y="257"/>
                  </a:lnTo>
                  <a:lnTo>
                    <a:pt x="46" y="255"/>
                  </a:lnTo>
                  <a:lnTo>
                    <a:pt x="49" y="13"/>
                  </a:lnTo>
                  <a:lnTo>
                    <a:pt x="47" y="7"/>
                  </a:lnTo>
                  <a:lnTo>
                    <a:pt x="41" y="4"/>
                  </a:lnTo>
                  <a:lnTo>
                    <a:pt x="35" y="0"/>
                  </a:lnTo>
                  <a:lnTo>
                    <a:pt x="26" y="0"/>
                  </a:lnTo>
                  <a:lnTo>
                    <a:pt x="16" y="0"/>
                  </a:lnTo>
                  <a:lnTo>
                    <a:pt x="4" y="4"/>
                  </a:lnTo>
                  <a:lnTo>
                    <a:pt x="0" y="17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92" name="Freeform 309"/>
            <p:cNvSpPr>
              <a:spLocks/>
            </p:cNvSpPr>
            <p:nvPr/>
          </p:nvSpPr>
          <p:spPr bwMode="auto">
            <a:xfrm>
              <a:off x="4732" y="1429"/>
              <a:ext cx="63" cy="308"/>
            </a:xfrm>
            <a:custGeom>
              <a:avLst/>
              <a:gdLst>
                <a:gd name="T0" fmla="*/ 0 w 50"/>
                <a:gd name="T1" fmla="*/ 19 h 273"/>
                <a:gd name="T2" fmla="*/ 0 w 50"/>
                <a:gd name="T3" fmla="*/ 291 h 273"/>
                <a:gd name="T4" fmla="*/ 0 w 50"/>
                <a:gd name="T5" fmla="*/ 293 h 273"/>
                <a:gd name="T6" fmla="*/ 1 w 50"/>
                <a:gd name="T7" fmla="*/ 298 h 273"/>
                <a:gd name="T8" fmla="*/ 8 w 50"/>
                <a:gd name="T9" fmla="*/ 302 h 273"/>
                <a:gd name="T10" fmla="*/ 16 w 50"/>
                <a:gd name="T11" fmla="*/ 307 h 273"/>
                <a:gd name="T12" fmla="*/ 29 w 50"/>
                <a:gd name="T13" fmla="*/ 307 h 273"/>
                <a:gd name="T14" fmla="*/ 42 w 50"/>
                <a:gd name="T15" fmla="*/ 303 h 273"/>
                <a:gd name="T16" fmla="*/ 52 w 50"/>
                <a:gd name="T17" fmla="*/ 300 h 273"/>
                <a:gd name="T18" fmla="*/ 55 w 50"/>
                <a:gd name="T19" fmla="*/ 297 h 273"/>
                <a:gd name="T20" fmla="*/ 58 w 50"/>
                <a:gd name="T21" fmla="*/ 290 h 273"/>
                <a:gd name="T22" fmla="*/ 58 w 50"/>
                <a:gd name="T23" fmla="*/ 288 h 273"/>
                <a:gd name="T24" fmla="*/ 62 w 50"/>
                <a:gd name="T25" fmla="*/ 15 h 273"/>
                <a:gd name="T26" fmla="*/ 59 w 50"/>
                <a:gd name="T27" fmla="*/ 8 h 273"/>
                <a:gd name="T28" fmla="*/ 52 w 50"/>
                <a:gd name="T29" fmla="*/ 5 h 273"/>
                <a:gd name="T30" fmla="*/ 44 w 50"/>
                <a:gd name="T31" fmla="*/ 0 h 273"/>
                <a:gd name="T32" fmla="*/ 33 w 50"/>
                <a:gd name="T33" fmla="*/ 0 h 273"/>
                <a:gd name="T34" fmla="*/ 20 w 50"/>
                <a:gd name="T35" fmla="*/ 0 h 273"/>
                <a:gd name="T36" fmla="*/ 5 w 50"/>
                <a:gd name="T37" fmla="*/ 5 h 273"/>
                <a:gd name="T38" fmla="*/ 0 w 50"/>
                <a:gd name="T39" fmla="*/ 19 h 27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0"/>
                <a:gd name="T61" fmla="*/ 0 h 273"/>
                <a:gd name="T62" fmla="*/ 50 w 50"/>
                <a:gd name="T63" fmla="*/ 273 h 27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0" h="273">
                  <a:moveTo>
                    <a:pt x="0" y="17"/>
                  </a:moveTo>
                  <a:lnTo>
                    <a:pt x="0" y="258"/>
                  </a:lnTo>
                  <a:lnTo>
                    <a:pt x="0" y="260"/>
                  </a:lnTo>
                  <a:lnTo>
                    <a:pt x="1" y="264"/>
                  </a:lnTo>
                  <a:lnTo>
                    <a:pt x="6" y="268"/>
                  </a:lnTo>
                  <a:lnTo>
                    <a:pt x="13" y="272"/>
                  </a:lnTo>
                  <a:lnTo>
                    <a:pt x="23" y="272"/>
                  </a:lnTo>
                  <a:lnTo>
                    <a:pt x="33" y="269"/>
                  </a:lnTo>
                  <a:lnTo>
                    <a:pt x="41" y="266"/>
                  </a:lnTo>
                  <a:lnTo>
                    <a:pt x="44" y="263"/>
                  </a:lnTo>
                  <a:lnTo>
                    <a:pt x="46" y="257"/>
                  </a:lnTo>
                  <a:lnTo>
                    <a:pt x="46" y="255"/>
                  </a:lnTo>
                  <a:lnTo>
                    <a:pt x="49" y="13"/>
                  </a:lnTo>
                  <a:lnTo>
                    <a:pt x="47" y="7"/>
                  </a:lnTo>
                  <a:lnTo>
                    <a:pt x="41" y="4"/>
                  </a:lnTo>
                  <a:lnTo>
                    <a:pt x="35" y="0"/>
                  </a:lnTo>
                  <a:lnTo>
                    <a:pt x="26" y="0"/>
                  </a:lnTo>
                  <a:lnTo>
                    <a:pt x="16" y="0"/>
                  </a:lnTo>
                  <a:lnTo>
                    <a:pt x="4" y="4"/>
                  </a:lnTo>
                  <a:lnTo>
                    <a:pt x="0" y="17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93" name="Freeform 310"/>
            <p:cNvSpPr>
              <a:spLocks/>
            </p:cNvSpPr>
            <p:nvPr/>
          </p:nvSpPr>
          <p:spPr bwMode="auto">
            <a:xfrm>
              <a:off x="4732" y="1448"/>
              <a:ext cx="63" cy="19"/>
            </a:xfrm>
            <a:custGeom>
              <a:avLst/>
              <a:gdLst>
                <a:gd name="T0" fmla="*/ 0 w 50"/>
                <a:gd name="T1" fmla="*/ 0 h 17"/>
                <a:gd name="T2" fmla="*/ 1 w 50"/>
                <a:gd name="T3" fmla="*/ 4 h 17"/>
                <a:gd name="T4" fmla="*/ 9 w 50"/>
                <a:gd name="T5" fmla="*/ 12 h 17"/>
                <a:gd name="T6" fmla="*/ 16 w 50"/>
                <a:gd name="T7" fmla="*/ 13 h 17"/>
                <a:gd name="T8" fmla="*/ 29 w 50"/>
                <a:gd name="T9" fmla="*/ 18 h 17"/>
                <a:gd name="T10" fmla="*/ 40 w 50"/>
                <a:gd name="T11" fmla="*/ 13 h 17"/>
                <a:gd name="T12" fmla="*/ 49 w 50"/>
                <a:gd name="T13" fmla="*/ 12 h 17"/>
                <a:gd name="T14" fmla="*/ 58 w 50"/>
                <a:gd name="T15" fmla="*/ 8 h 17"/>
                <a:gd name="T16" fmla="*/ 62 w 50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0"/>
                <a:gd name="T28" fmla="*/ 0 h 17"/>
                <a:gd name="T29" fmla="*/ 50 w 50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0" h="17">
                  <a:moveTo>
                    <a:pt x="0" y="0"/>
                  </a:moveTo>
                  <a:lnTo>
                    <a:pt x="1" y="4"/>
                  </a:lnTo>
                  <a:lnTo>
                    <a:pt x="7" y="11"/>
                  </a:lnTo>
                  <a:lnTo>
                    <a:pt x="13" y="12"/>
                  </a:lnTo>
                  <a:lnTo>
                    <a:pt x="23" y="16"/>
                  </a:lnTo>
                  <a:lnTo>
                    <a:pt x="32" y="12"/>
                  </a:lnTo>
                  <a:lnTo>
                    <a:pt x="39" y="11"/>
                  </a:lnTo>
                  <a:lnTo>
                    <a:pt x="46" y="7"/>
                  </a:lnTo>
                  <a:lnTo>
                    <a:pt x="49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94" name="Freeform 311"/>
            <p:cNvSpPr>
              <a:spLocks/>
            </p:cNvSpPr>
            <p:nvPr/>
          </p:nvSpPr>
          <p:spPr bwMode="auto">
            <a:xfrm>
              <a:off x="4805" y="1314"/>
              <a:ext cx="74" cy="322"/>
            </a:xfrm>
            <a:custGeom>
              <a:avLst/>
              <a:gdLst>
                <a:gd name="T0" fmla="*/ 0 w 59"/>
                <a:gd name="T1" fmla="*/ 305 h 284"/>
                <a:gd name="T2" fmla="*/ 1 w 59"/>
                <a:gd name="T3" fmla="*/ 19 h 284"/>
                <a:gd name="T4" fmla="*/ 8 w 59"/>
                <a:gd name="T5" fmla="*/ 8 h 284"/>
                <a:gd name="T6" fmla="*/ 19 w 59"/>
                <a:gd name="T7" fmla="*/ 1 h 284"/>
                <a:gd name="T8" fmla="*/ 40 w 59"/>
                <a:gd name="T9" fmla="*/ 0 h 284"/>
                <a:gd name="T10" fmla="*/ 51 w 59"/>
                <a:gd name="T11" fmla="*/ 1 h 284"/>
                <a:gd name="T12" fmla="*/ 65 w 59"/>
                <a:gd name="T13" fmla="*/ 7 h 284"/>
                <a:gd name="T14" fmla="*/ 73 w 59"/>
                <a:gd name="T15" fmla="*/ 11 h 284"/>
                <a:gd name="T16" fmla="*/ 69 w 59"/>
                <a:gd name="T17" fmla="*/ 304 h 284"/>
                <a:gd name="T18" fmla="*/ 65 w 59"/>
                <a:gd name="T19" fmla="*/ 308 h 284"/>
                <a:gd name="T20" fmla="*/ 58 w 59"/>
                <a:gd name="T21" fmla="*/ 315 h 284"/>
                <a:gd name="T22" fmla="*/ 51 w 59"/>
                <a:gd name="T23" fmla="*/ 319 h 284"/>
                <a:gd name="T24" fmla="*/ 40 w 59"/>
                <a:gd name="T25" fmla="*/ 321 h 284"/>
                <a:gd name="T26" fmla="*/ 29 w 59"/>
                <a:gd name="T27" fmla="*/ 321 h 284"/>
                <a:gd name="T28" fmla="*/ 18 w 59"/>
                <a:gd name="T29" fmla="*/ 319 h 284"/>
                <a:gd name="T30" fmla="*/ 8 w 59"/>
                <a:gd name="T31" fmla="*/ 314 h 284"/>
                <a:gd name="T32" fmla="*/ 0 w 59"/>
                <a:gd name="T33" fmla="*/ 305 h 28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9"/>
                <a:gd name="T52" fmla="*/ 0 h 284"/>
                <a:gd name="T53" fmla="*/ 59 w 59"/>
                <a:gd name="T54" fmla="*/ 284 h 28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9" h="284">
                  <a:moveTo>
                    <a:pt x="0" y="269"/>
                  </a:moveTo>
                  <a:lnTo>
                    <a:pt x="1" y="17"/>
                  </a:lnTo>
                  <a:lnTo>
                    <a:pt x="6" y="7"/>
                  </a:lnTo>
                  <a:lnTo>
                    <a:pt x="15" y="1"/>
                  </a:lnTo>
                  <a:lnTo>
                    <a:pt x="32" y="0"/>
                  </a:lnTo>
                  <a:lnTo>
                    <a:pt x="41" y="1"/>
                  </a:lnTo>
                  <a:lnTo>
                    <a:pt x="52" y="6"/>
                  </a:lnTo>
                  <a:lnTo>
                    <a:pt x="58" y="10"/>
                  </a:lnTo>
                  <a:lnTo>
                    <a:pt x="55" y="268"/>
                  </a:lnTo>
                  <a:lnTo>
                    <a:pt x="52" y="272"/>
                  </a:lnTo>
                  <a:lnTo>
                    <a:pt x="46" y="278"/>
                  </a:lnTo>
                  <a:lnTo>
                    <a:pt x="41" y="281"/>
                  </a:lnTo>
                  <a:lnTo>
                    <a:pt x="32" y="283"/>
                  </a:lnTo>
                  <a:lnTo>
                    <a:pt x="23" y="283"/>
                  </a:lnTo>
                  <a:lnTo>
                    <a:pt x="14" y="281"/>
                  </a:lnTo>
                  <a:lnTo>
                    <a:pt x="6" y="277"/>
                  </a:lnTo>
                  <a:lnTo>
                    <a:pt x="0" y="269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95" name="Freeform 312"/>
            <p:cNvSpPr>
              <a:spLocks/>
            </p:cNvSpPr>
            <p:nvPr/>
          </p:nvSpPr>
          <p:spPr bwMode="auto">
            <a:xfrm>
              <a:off x="4805" y="1314"/>
              <a:ext cx="74" cy="322"/>
            </a:xfrm>
            <a:custGeom>
              <a:avLst/>
              <a:gdLst>
                <a:gd name="T0" fmla="*/ 0 w 59"/>
                <a:gd name="T1" fmla="*/ 305 h 284"/>
                <a:gd name="T2" fmla="*/ 1 w 59"/>
                <a:gd name="T3" fmla="*/ 19 h 284"/>
                <a:gd name="T4" fmla="*/ 8 w 59"/>
                <a:gd name="T5" fmla="*/ 8 h 284"/>
                <a:gd name="T6" fmla="*/ 19 w 59"/>
                <a:gd name="T7" fmla="*/ 1 h 284"/>
                <a:gd name="T8" fmla="*/ 40 w 59"/>
                <a:gd name="T9" fmla="*/ 0 h 284"/>
                <a:gd name="T10" fmla="*/ 51 w 59"/>
                <a:gd name="T11" fmla="*/ 1 h 284"/>
                <a:gd name="T12" fmla="*/ 65 w 59"/>
                <a:gd name="T13" fmla="*/ 7 h 284"/>
                <a:gd name="T14" fmla="*/ 73 w 59"/>
                <a:gd name="T15" fmla="*/ 11 h 284"/>
                <a:gd name="T16" fmla="*/ 69 w 59"/>
                <a:gd name="T17" fmla="*/ 304 h 284"/>
                <a:gd name="T18" fmla="*/ 65 w 59"/>
                <a:gd name="T19" fmla="*/ 308 h 284"/>
                <a:gd name="T20" fmla="*/ 58 w 59"/>
                <a:gd name="T21" fmla="*/ 315 h 284"/>
                <a:gd name="T22" fmla="*/ 51 w 59"/>
                <a:gd name="T23" fmla="*/ 319 h 284"/>
                <a:gd name="T24" fmla="*/ 40 w 59"/>
                <a:gd name="T25" fmla="*/ 321 h 284"/>
                <a:gd name="T26" fmla="*/ 29 w 59"/>
                <a:gd name="T27" fmla="*/ 321 h 284"/>
                <a:gd name="T28" fmla="*/ 18 w 59"/>
                <a:gd name="T29" fmla="*/ 319 h 284"/>
                <a:gd name="T30" fmla="*/ 8 w 59"/>
                <a:gd name="T31" fmla="*/ 314 h 284"/>
                <a:gd name="T32" fmla="*/ 0 w 59"/>
                <a:gd name="T33" fmla="*/ 305 h 28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9"/>
                <a:gd name="T52" fmla="*/ 0 h 284"/>
                <a:gd name="T53" fmla="*/ 59 w 59"/>
                <a:gd name="T54" fmla="*/ 284 h 28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9" h="284">
                  <a:moveTo>
                    <a:pt x="0" y="269"/>
                  </a:moveTo>
                  <a:lnTo>
                    <a:pt x="1" y="17"/>
                  </a:lnTo>
                  <a:lnTo>
                    <a:pt x="6" y="7"/>
                  </a:lnTo>
                  <a:lnTo>
                    <a:pt x="15" y="1"/>
                  </a:lnTo>
                  <a:lnTo>
                    <a:pt x="32" y="0"/>
                  </a:lnTo>
                  <a:lnTo>
                    <a:pt x="41" y="1"/>
                  </a:lnTo>
                  <a:lnTo>
                    <a:pt x="52" y="6"/>
                  </a:lnTo>
                  <a:lnTo>
                    <a:pt x="58" y="10"/>
                  </a:lnTo>
                  <a:lnTo>
                    <a:pt x="55" y="268"/>
                  </a:lnTo>
                  <a:lnTo>
                    <a:pt x="52" y="272"/>
                  </a:lnTo>
                  <a:lnTo>
                    <a:pt x="46" y="278"/>
                  </a:lnTo>
                  <a:lnTo>
                    <a:pt x="41" y="281"/>
                  </a:lnTo>
                  <a:lnTo>
                    <a:pt x="32" y="283"/>
                  </a:lnTo>
                  <a:lnTo>
                    <a:pt x="23" y="283"/>
                  </a:lnTo>
                  <a:lnTo>
                    <a:pt x="14" y="281"/>
                  </a:lnTo>
                  <a:lnTo>
                    <a:pt x="6" y="277"/>
                  </a:lnTo>
                  <a:lnTo>
                    <a:pt x="0" y="269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96" name="Freeform 313"/>
            <p:cNvSpPr>
              <a:spLocks/>
            </p:cNvSpPr>
            <p:nvPr/>
          </p:nvSpPr>
          <p:spPr bwMode="auto">
            <a:xfrm>
              <a:off x="4843" y="1607"/>
              <a:ext cx="57" cy="39"/>
            </a:xfrm>
            <a:custGeom>
              <a:avLst/>
              <a:gdLst>
                <a:gd name="T0" fmla="*/ 31 w 46"/>
                <a:gd name="T1" fmla="*/ 11 h 35"/>
                <a:gd name="T2" fmla="*/ 16 w 46"/>
                <a:gd name="T3" fmla="*/ 0 h 35"/>
                <a:gd name="T4" fmla="*/ 10 w 46"/>
                <a:gd name="T5" fmla="*/ 0 h 35"/>
                <a:gd name="T6" fmla="*/ 2 w 46"/>
                <a:gd name="T7" fmla="*/ 6 h 35"/>
                <a:gd name="T8" fmla="*/ 0 w 46"/>
                <a:gd name="T9" fmla="*/ 14 h 35"/>
                <a:gd name="T10" fmla="*/ 2 w 46"/>
                <a:gd name="T11" fmla="*/ 21 h 35"/>
                <a:gd name="T12" fmla="*/ 6 w 46"/>
                <a:gd name="T13" fmla="*/ 26 h 35"/>
                <a:gd name="T14" fmla="*/ 31 w 46"/>
                <a:gd name="T15" fmla="*/ 38 h 35"/>
                <a:gd name="T16" fmla="*/ 56 w 46"/>
                <a:gd name="T17" fmla="*/ 25 h 35"/>
                <a:gd name="T18" fmla="*/ 31 w 46"/>
                <a:gd name="T19" fmla="*/ 11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35"/>
                <a:gd name="T32" fmla="*/ 46 w 46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35">
                  <a:moveTo>
                    <a:pt x="25" y="10"/>
                  </a:moveTo>
                  <a:lnTo>
                    <a:pt x="13" y="0"/>
                  </a:lnTo>
                  <a:lnTo>
                    <a:pt x="8" y="0"/>
                  </a:lnTo>
                  <a:lnTo>
                    <a:pt x="2" y="5"/>
                  </a:lnTo>
                  <a:lnTo>
                    <a:pt x="0" y="13"/>
                  </a:lnTo>
                  <a:lnTo>
                    <a:pt x="2" y="19"/>
                  </a:lnTo>
                  <a:lnTo>
                    <a:pt x="5" y="23"/>
                  </a:lnTo>
                  <a:lnTo>
                    <a:pt x="25" y="34"/>
                  </a:lnTo>
                  <a:lnTo>
                    <a:pt x="45" y="22"/>
                  </a:lnTo>
                  <a:lnTo>
                    <a:pt x="25" y="10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97" name="Freeform 314"/>
            <p:cNvSpPr>
              <a:spLocks/>
            </p:cNvSpPr>
            <p:nvPr/>
          </p:nvSpPr>
          <p:spPr bwMode="auto">
            <a:xfrm>
              <a:off x="4843" y="1607"/>
              <a:ext cx="57" cy="39"/>
            </a:xfrm>
            <a:custGeom>
              <a:avLst/>
              <a:gdLst>
                <a:gd name="T0" fmla="*/ 31 w 46"/>
                <a:gd name="T1" fmla="*/ 11 h 35"/>
                <a:gd name="T2" fmla="*/ 16 w 46"/>
                <a:gd name="T3" fmla="*/ 0 h 35"/>
                <a:gd name="T4" fmla="*/ 10 w 46"/>
                <a:gd name="T5" fmla="*/ 0 h 35"/>
                <a:gd name="T6" fmla="*/ 2 w 46"/>
                <a:gd name="T7" fmla="*/ 6 h 35"/>
                <a:gd name="T8" fmla="*/ 0 w 46"/>
                <a:gd name="T9" fmla="*/ 14 h 35"/>
                <a:gd name="T10" fmla="*/ 2 w 46"/>
                <a:gd name="T11" fmla="*/ 21 h 35"/>
                <a:gd name="T12" fmla="*/ 6 w 46"/>
                <a:gd name="T13" fmla="*/ 26 h 35"/>
                <a:gd name="T14" fmla="*/ 31 w 46"/>
                <a:gd name="T15" fmla="*/ 38 h 35"/>
                <a:gd name="T16" fmla="*/ 56 w 46"/>
                <a:gd name="T17" fmla="*/ 25 h 35"/>
                <a:gd name="T18" fmla="*/ 31 w 46"/>
                <a:gd name="T19" fmla="*/ 11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35"/>
                <a:gd name="T32" fmla="*/ 46 w 46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35">
                  <a:moveTo>
                    <a:pt x="25" y="10"/>
                  </a:moveTo>
                  <a:lnTo>
                    <a:pt x="13" y="0"/>
                  </a:lnTo>
                  <a:lnTo>
                    <a:pt x="8" y="0"/>
                  </a:lnTo>
                  <a:lnTo>
                    <a:pt x="2" y="5"/>
                  </a:lnTo>
                  <a:lnTo>
                    <a:pt x="0" y="13"/>
                  </a:lnTo>
                  <a:lnTo>
                    <a:pt x="2" y="19"/>
                  </a:lnTo>
                  <a:lnTo>
                    <a:pt x="5" y="23"/>
                  </a:lnTo>
                  <a:lnTo>
                    <a:pt x="25" y="34"/>
                  </a:lnTo>
                  <a:lnTo>
                    <a:pt x="45" y="22"/>
                  </a:lnTo>
                  <a:lnTo>
                    <a:pt x="25" y="1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98" name="Freeform 315"/>
            <p:cNvSpPr>
              <a:spLocks/>
            </p:cNvSpPr>
            <p:nvPr/>
          </p:nvSpPr>
          <p:spPr bwMode="auto">
            <a:xfrm>
              <a:off x="4806" y="1334"/>
              <a:ext cx="73" cy="19"/>
            </a:xfrm>
            <a:custGeom>
              <a:avLst/>
              <a:gdLst>
                <a:gd name="T0" fmla="*/ 72 w 58"/>
                <a:gd name="T1" fmla="*/ 1 h 17"/>
                <a:gd name="T2" fmla="*/ 72 w 58"/>
                <a:gd name="T3" fmla="*/ 3 h 17"/>
                <a:gd name="T4" fmla="*/ 69 w 58"/>
                <a:gd name="T5" fmla="*/ 4 h 17"/>
                <a:gd name="T6" fmla="*/ 69 w 58"/>
                <a:gd name="T7" fmla="*/ 8 h 17"/>
                <a:gd name="T8" fmla="*/ 68 w 58"/>
                <a:gd name="T9" fmla="*/ 8 h 17"/>
                <a:gd name="T10" fmla="*/ 68 w 58"/>
                <a:gd name="T11" fmla="*/ 9 h 17"/>
                <a:gd name="T12" fmla="*/ 65 w 58"/>
                <a:gd name="T13" fmla="*/ 12 h 17"/>
                <a:gd name="T14" fmla="*/ 64 w 58"/>
                <a:gd name="T15" fmla="*/ 12 h 17"/>
                <a:gd name="T16" fmla="*/ 62 w 58"/>
                <a:gd name="T17" fmla="*/ 13 h 17"/>
                <a:gd name="T18" fmla="*/ 60 w 58"/>
                <a:gd name="T19" fmla="*/ 13 h 17"/>
                <a:gd name="T20" fmla="*/ 60 w 58"/>
                <a:gd name="T21" fmla="*/ 16 h 17"/>
                <a:gd name="T22" fmla="*/ 58 w 58"/>
                <a:gd name="T23" fmla="*/ 16 h 17"/>
                <a:gd name="T24" fmla="*/ 57 w 58"/>
                <a:gd name="T25" fmla="*/ 16 h 17"/>
                <a:gd name="T26" fmla="*/ 54 w 58"/>
                <a:gd name="T27" fmla="*/ 16 h 17"/>
                <a:gd name="T28" fmla="*/ 54 w 58"/>
                <a:gd name="T29" fmla="*/ 18 h 17"/>
                <a:gd name="T30" fmla="*/ 53 w 58"/>
                <a:gd name="T31" fmla="*/ 18 h 17"/>
                <a:gd name="T32" fmla="*/ 50 w 58"/>
                <a:gd name="T33" fmla="*/ 18 h 17"/>
                <a:gd name="T34" fmla="*/ 49 w 58"/>
                <a:gd name="T35" fmla="*/ 18 h 17"/>
                <a:gd name="T36" fmla="*/ 47 w 58"/>
                <a:gd name="T37" fmla="*/ 18 h 17"/>
                <a:gd name="T38" fmla="*/ 45 w 58"/>
                <a:gd name="T39" fmla="*/ 18 h 17"/>
                <a:gd name="T40" fmla="*/ 43 w 58"/>
                <a:gd name="T41" fmla="*/ 18 h 17"/>
                <a:gd name="T42" fmla="*/ 40 w 58"/>
                <a:gd name="T43" fmla="*/ 18 h 17"/>
                <a:gd name="T44" fmla="*/ 39 w 58"/>
                <a:gd name="T45" fmla="*/ 18 h 17"/>
                <a:gd name="T46" fmla="*/ 37 w 58"/>
                <a:gd name="T47" fmla="*/ 18 h 17"/>
                <a:gd name="T48" fmla="*/ 35 w 58"/>
                <a:gd name="T49" fmla="*/ 18 h 17"/>
                <a:gd name="T50" fmla="*/ 33 w 58"/>
                <a:gd name="T51" fmla="*/ 18 h 17"/>
                <a:gd name="T52" fmla="*/ 31 w 58"/>
                <a:gd name="T53" fmla="*/ 18 h 17"/>
                <a:gd name="T54" fmla="*/ 29 w 58"/>
                <a:gd name="T55" fmla="*/ 18 h 17"/>
                <a:gd name="T56" fmla="*/ 28 w 58"/>
                <a:gd name="T57" fmla="*/ 18 h 17"/>
                <a:gd name="T58" fmla="*/ 25 w 58"/>
                <a:gd name="T59" fmla="*/ 18 h 17"/>
                <a:gd name="T60" fmla="*/ 24 w 58"/>
                <a:gd name="T61" fmla="*/ 18 h 17"/>
                <a:gd name="T62" fmla="*/ 21 w 58"/>
                <a:gd name="T63" fmla="*/ 16 h 17"/>
                <a:gd name="T64" fmla="*/ 20 w 58"/>
                <a:gd name="T65" fmla="*/ 16 h 17"/>
                <a:gd name="T66" fmla="*/ 18 w 58"/>
                <a:gd name="T67" fmla="*/ 16 h 17"/>
                <a:gd name="T68" fmla="*/ 16 w 58"/>
                <a:gd name="T69" fmla="*/ 13 h 17"/>
                <a:gd name="T70" fmla="*/ 14 w 58"/>
                <a:gd name="T71" fmla="*/ 13 h 17"/>
                <a:gd name="T72" fmla="*/ 11 w 58"/>
                <a:gd name="T73" fmla="*/ 13 h 17"/>
                <a:gd name="T74" fmla="*/ 10 w 58"/>
                <a:gd name="T75" fmla="*/ 12 h 17"/>
                <a:gd name="T76" fmla="*/ 8 w 58"/>
                <a:gd name="T77" fmla="*/ 12 h 17"/>
                <a:gd name="T78" fmla="*/ 8 w 58"/>
                <a:gd name="T79" fmla="*/ 9 h 17"/>
                <a:gd name="T80" fmla="*/ 6 w 58"/>
                <a:gd name="T81" fmla="*/ 9 h 17"/>
                <a:gd name="T82" fmla="*/ 6 w 58"/>
                <a:gd name="T83" fmla="*/ 8 h 17"/>
                <a:gd name="T84" fmla="*/ 4 w 58"/>
                <a:gd name="T85" fmla="*/ 8 h 17"/>
                <a:gd name="T86" fmla="*/ 3 w 58"/>
                <a:gd name="T87" fmla="*/ 4 h 17"/>
                <a:gd name="T88" fmla="*/ 3 w 58"/>
                <a:gd name="T89" fmla="*/ 3 h 17"/>
                <a:gd name="T90" fmla="*/ 0 w 58"/>
                <a:gd name="T91" fmla="*/ 3 h 17"/>
                <a:gd name="T92" fmla="*/ 0 w 58"/>
                <a:gd name="T93" fmla="*/ 1 h 17"/>
                <a:gd name="T94" fmla="*/ 0 w 58"/>
                <a:gd name="T95" fmla="*/ 0 h 1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8"/>
                <a:gd name="T145" fmla="*/ 0 h 17"/>
                <a:gd name="T146" fmla="*/ 58 w 58"/>
                <a:gd name="T147" fmla="*/ 17 h 1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8" h="17">
                  <a:moveTo>
                    <a:pt x="57" y="1"/>
                  </a:moveTo>
                  <a:lnTo>
                    <a:pt x="57" y="3"/>
                  </a:lnTo>
                  <a:lnTo>
                    <a:pt x="55" y="4"/>
                  </a:lnTo>
                  <a:lnTo>
                    <a:pt x="55" y="7"/>
                  </a:lnTo>
                  <a:lnTo>
                    <a:pt x="54" y="7"/>
                  </a:lnTo>
                  <a:lnTo>
                    <a:pt x="54" y="8"/>
                  </a:lnTo>
                  <a:lnTo>
                    <a:pt x="52" y="11"/>
                  </a:lnTo>
                  <a:lnTo>
                    <a:pt x="51" y="11"/>
                  </a:lnTo>
                  <a:lnTo>
                    <a:pt x="49" y="12"/>
                  </a:lnTo>
                  <a:lnTo>
                    <a:pt x="48" y="12"/>
                  </a:lnTo>
                  <a:lnTo>
                    <a:pt x="48" y="14"/>
                  </a:lnTo>
                  <a:lnTo>
                    <a:pt x="46" y="14"/>
                  </a:lnTo>
                  <a:lnTo>
                    <a:pt x="45" y="14"/>
                  </a:lnTo>
                  <a:lnTo>
                    <a:pt x="43" y="14"/>
                  </a:lnTo>
                  <a:lnTo>
                    <a:pt x="43" y="16"/>
                  </a:lnTo>
                  <a:lnTo>
                    <a:pt x="42" y="16"/>
                  </a:lnTo>
                  <a:lnTo>
                    <a:pt x="40" y="16"/>
                  </a:lnTo>
                  <a:lnTo>
                    <a:pt x="39" y="16"/>
                  </a:lnTo>
                  <a:lnTo>
                    <a:pt x="37" y="16"/>
                  </a:lnTo>
                  <a:lnTo>
                    <a:pt x="36" y="16"/>
                  </a:lnTo>
                  <a:lnTo>
                    <a:pt x="34" y="16"/>
                  </a:lnTo>
                  <a:lnTo>
                    <a:pt x="32" y="16"/>
                  </a:lnTo>
                  <a:lnTo>
                    <a:pt x="31" y="16"/>
                  </a:lnTo>
                  <a:lnTo>
                    <a:pt x="29" y="16"/>
                  </a:lnTo>
                  <a:lnTo>
                    <a:pt x="28" y="16"/>
                  </a:lnTo>
                  <a:lnTo>
                    <a:pt x="26" y="16"/>
                  </a:lnTo>
                  <a:lnTo>
                    <a:pt x="25" y="16"/>
                  </a:lnTo>
                  <a:lnTo>
                    <a:pt x="23" y="16"/>
                  </a:lnTo>
                  <a:lnTo>
                    <a:pt x="22" y="16"/>
                  </a:lnTo>
                  <a:lnTo>
                    <a:pt x="20" y="16"/>
                  </a:lnTo>
                  <a:lnTo>
                    <a:pt x="19" y="16"/>
                  </a:lnTo>
                  <a:lnTo>
                    <a:pt x="17" y="14"/>
                  </a:lnTo>
                  <a:lnTo>
                    <a:pt x="16" y="14"/>
                  </a:lnTo>
                  <a:lnTo>
                    <a:pt x="14" y="14"/>
                  </a:lnTo>
                  <a:lnTo>
                    <a:pt x="13" y="12"/>
                  </a:lnTo>
                  <a:lnTo>
                    <a:pt x="11" y="12"/>
                  </a:lnTo>
                  <a:lnTo>
                    <a:pt x="9" y="12"/>
                  </a:lnTo>
                  <a:lnTo>
                    <a:pt x="8" y="11"/>
                  </a:lnTo>
                  <a:lnTo>
                    <a:pt x="6" y="11"/>
                  </a:lnTo>
                  <a:lnTo>
                    <a:pt x="6" y="8"/>
                  </a:lnTo>
                  <a:lnTo>
                    <a:pt x="5" y="8"/>
                  </a:lnTo>
                  <a:lnTo>
                    <a:pt x="5" y="7"/>
                  </a:lnTo>
                  <a:lnTo>
                    <a:pt x="3" y="7"/>
                  </a:lnTo>
                  <a:lnTo>
                    <a:pt x="2" y="4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99" name="Freeform 316"/>
            <p:cNvSpPr>
              <a:spLocks/>
            </p:cNvSpPr>
            <p:nvPr/>
          </p:nvSpPr>
          <p:spPr bwMode="auto">
            <a:xfrm>
              <a:off x="4908" y="1411"/>
              <a:ext cx="41" cy="245"/>
            </a:xfrm>
            <a:custGeom>
              <a:avLst/>
              <a:gdLst>
                <a:gd name="T0" fmla="*/ 1 w 33"/>
                <a:gd name="T1" fmla="*/ 12 h 217"/>
                <a:gd name="T2" fmla="*/ 4 w 33"/>
                <a:gd name="T3" fmla="*/ 9 h 217"/>
                <a:gd name="T4" fmla="*/ 10 w 33"/>
                <a:gd name="T5" fmla="*/ 3 h 217"/>
                <a:gd name="T6" fmla="*/ 14 w 33"/>
                <a:gd name="T7" fmla="*/ 2 h 217"/>
                <a:gd name="T8" fmla="*/ 22 w 33"/>
                <a:gd name="T9" fmla="*/ 0 h 217"/>
                <a:gd name="T10" fmla="*/ 29 w 33"/>
                <a:gd name="T11" fmla="*/ 2 h 217"/>
                <a:gd name="T12" fmla="*/ 34 w 33"/>
                <a:gd name="T13" fmla="*/ 3 h 217"/>
                <a:gd name="T14" fmla="*/ 39 w 33"/>
                <a:gd name="T15" fmla="*/ 9 h 217"/>
                <a:gd name="T16" fmla="*/ 40 w 33"/>
                <a:gd name="T17" fmla="*/ 11 h 217"/>
                <a:gd name="T18" fmla="*/ 39 w 33"/>
                <a:gd name="T19" fmla="*/ 237 h 217"/>
                <a:gd name="T20" fmla="*/ 34 w 33"/>
                <a:gd name="T21" fmla="*/ 240 h 217"/>
                <a:gd name="T22" fmla="*/ 29 w 33"/>
                <a:gd name="T23" fmla="*/ 243 h 217"/>
                <a:gd name="T24" fmla="*/ 21 w 33"/>
                <a:gd name="T25" fmla="*/ 244 h 217"/>
                <a:gd name="T26" fmla="*/ 7 w 33"/>
                <a:gd name="T27" fmla="*/ 243 h 217"/>
                <a:gd name="T28" fmla="*/ 0 w 33"/>
                <a:gd name="T29" fmla="*/ 237 h 217"/>
                <a:gd name="T30" fmla="*/ 1 w 33"/>
                <a:gd name="T31" fmla="*/ 12 h 2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3"/>
                <a:gd name="T49" fmla="*/ 0 h 217"/>
                <a:gd name="T50" fmla="*/ 33 w 33"/>
                <a:gd name="T51" fmla="*/ 217 h 21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3" h="217">
                  <a:moveTo>
                    <a:pt x="1" y="11"/>
                  </a:moveTo>
                  <a:lnTo>
                    <a:pt x="3" y="8"/>
                  </a:lnTo>
                  <a:lnTo>
                    <a:pt x="8" y="3"/>
                  </a:lnTo>
                  <a:lnTo>
                    <a:pt x="11" y="2"/>
                  </a:lnTo>
                  <a:lnTo>
                    <a:pt x="18" y="0"/>
                  </a:lnTo>
                  <a:lnTo>
                    <a:pt x="23" y="2"/>
                  </a:lnTo>
                  <a:lnTo>
                    <a:pt x="27" y="3"/>
                  </a:lnTo>
                  <a:lnTo>
                    <a:pt x="31" y="8"/>
                  </a:lnTo>
                  <a:lnTo>
                    <a:pt x="32" y="10"/>
                  </a:lnTo>
                  <a:lnTo>
                    <a:pt x="31" y="210"/>
                  </a:lnTo>
                  <a:lnTo>
                    <a:pt x="27" y="213"/>
                  </a:lnTo>
                  <a:lnTo>
                    <a:pt x="23" y="215"/>
                  </a:lnTo>
                  <a:lnTo>
                    <a:pt x="17" y="216"/>
                  </a:lnTo>
                  <a:lnTo>
                    <a:pt x="6" y="215"/>
                  </a:lnTo>
                  <a:lnTo>
                    <a:pt x="0" y="210"/>
                  </a:lnTo>
                  <a:lnTo>
                    <a:pt x="1" y="11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00" name="Freeform 317"/>
            <p:cNvSpPr>
              <a:spLocks/>
            </p:cNvSpPr>
            <p:nvPr/>
          </p:nvSpPr>
          <p:spPr bwMode="auto">
            <a:xfrm>
              <a:off x="4908" y="1411"/>
              <a:ext cx="41" cy="245"/>
            </a:xfrm>
            <a:custGeom>
              <a:avLst/>
              <a:gdLst>
                <a:gd name="T0" fmla="*/ 1 w 33"/>
                <a:gd name="T1" fmla="*/ 12 h 217"/>
                <a:gd name="T2" fmla="*/ 4 w 33"/>
                <a:gd name="T3" fmla="*/ 9 h 217"/>
                <a:gd name="T4" fmla="*/ 10 w 33"/>
                <a:gd name="T5" fmla="*/ 3 h 217"/>
                <a:gd name="T6" fmla="*/ 14 w 33"/>
                <a:gd name="T7" fmla="*/ 2 h 217"/>
                <a:gd name="T8" fmla="*/ 22 w 33"/>
                <a:gd name="T9" fmla="*/ 0 h 217"/>
                <a:gd name="T10" fmla="*/ 29 w 33"/>
                <a:gd name="T11" fmla="*/ 2 h 217"/>
                <a:gd name="T12" fmla="*/ 34 w 33"/>
                <a:gd name="T13" fmla="*/ 3 h 217"/>
                <a:gd name="T14" fmla="*/ 39 w 33"/>
                <a:gd name="T15" fmla="*/ 9 h 217"/>
                <a:gd name="T16" fmla="*/ 40 w 33"/>
                <a:gd name="T17" fmla="*/ 11 h 217"/>
                <a:gd name="T18" fmla="*/ 39 w 33"/>
                <a:gd name="T19" fmla="*/ 237 h 217"/>
                <a:gd name="T20" fmla="*/ 34 w 33"/>
                <a:gd name="T21" fmla="*/ 240 h 217"/>
                <a:gd name="T22" fmla="*/ 29 w 33"/>
                <a:gd name="T23" fmla="*/ 243 h 217"/>
                <a:gd name="T24" fmla="*/ 21 w 33"/>
                <a:gd name="T25" fmla="*/ 244 h 217"/>
                <a:gd name="T26" fmla="*/ 7 w 33"/>
                <a:gd name="T27" fmla="*/ 243 h 217"/>
                <a:gd name="T28" fmla="*/ 0 w 33"/>
                <a:gd name="T29" fmla="*/ 237 h 217"/>
                <a:gd name="T30" fmla="*/ 1 w 33"/>
                <a:gd name="T31" fmla="*/ 12 h 2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3"/>
                <a:gd name="T49" fmla="*/ 0 h 217"/>
                <a:gd name="T50" fmla="*/ 33 w 33"/>
                <a:gd name="T51" fmla="*/ 217 h 21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3" h="217">
                  <a:moveTo>
                    <a:pt x="1" y="11"/>
                  </a:moveTo>
                  <a:lnTo>
                    <a:pt x="3" y="8"/>
                  </a:lnTo>
                  <a:lnTo>
                    <a:pt x="8" y="3"/>
                  </a:lnTo>
                  <a:lnTo>
                    <a:pt x="11" y="2"/>
                  </a:lnTo>
                  <a:lnTo>
                    <a:pt x="18" y="0"/>
                  </a:lnTo>
                  <a:lnTo>
                    <a:pt x="23" y="2"/>
                  </a:lnTo>
                  <a:lnTo>
                    <a:pt x="27" y="3"/>
                  </a:lnTo>
                  <a:lnTo>
                    <a:pt x="31" y="8"/>
                  </a:lnTo>
                  <a:lnTo>
                    <a:pt x="32" y="10"/>
                  </a:lnTo>
                  <a:lnTo>
                    <a:pt x="31" y="210"/>
                  </a:lnTo>
                  <a:lnTo>
                    <a:pt x="27" y="213"/>
                  </a:lnTo>
                  <a:lnTo>
                    <a:pt x="23" y="215"/>
                  </a:lnTo>
                  <a:lnTo>
                    <a:pt x="17" y="216"/>
                  </a:lnTo>
                  <a:lnTo>
                    <a:pt x="6" y="215"/>
                  </a:lnTo>
                  <a:lnTo>
                    <a:pt x="0" y="210"/>
                  </a:lnTo>
                  <a:lnTo>
                    <a:pt x="1" y="11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01" name="Freeform 318"/>
            <p:cNvSpPr>
              <a:spLocks/>
            </p:cNvSpPr>
            <p:nvPr/>
          </p:nvSpPr>
          <p:spPr bwMode="auto">
            <a:xfrm>
              <a:off x="4912" y="1423"/>
              <a:ext cx="36" cy="19"/>
            </a:xfrm>
            <a:custGeom>
              <a:avLst/>
              <a:gdLst>
                <a:gd name="T0" fmla="*/ 35 w 29"/>
                <a:gd name="T1" fmla="*/ 0 h 17"/>
                <a:gd name="T2" fmla="*/ 30 w 29"/>
                <a:gd name="T3" fmla="*/ 9 h 17"/>
                <a:gd name="T4" fmla="*/ 25 w 29"/>
                <a:gd name="T5" fmla="*/ 16 h 17"/>
                <a:gd name="T6" fmla="*/ 19 w 29"/>
                <a:gd name="T7" fmla="*/ 18 h 17"/>
                <a:gd name="T8" fmla="*/ 10 w 29"/>
                <a:gd name="T9" fmla="*/ 16 h 17"/>
                <a:gd name="T10" fmla="*/ 6 w 29"/>
                <a:gd name="T11" fmla="*/ 9 h 17"/>
                <a:gd name="T12" fmla="*/ 0 w 29"/>
                <a:gd name="T13" fmla="*/ 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9"/>
                <a:gd name="T22" fmla="*/ 0 h 17"/>
                <a:gd name="T23" fmla="*/ 29 w 29"/>
                <a:gd name="T24" fmla="*/ 17 h 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9" h="17">
                  <a:moveTo>
                    <a:pt x="28" y="0"/>
                  </a:moveTo>
                  <a:lnTo>
                    <a:pt x="24" y="8"/>
                  </a:lnTo>
                  <a:lnTo>
                    <a:pt x="20" y="14"/>
                  </a:lnTo>
                  <a:lnTo>
                    <a:pt x="15" y="16"/>
                  </a:lnTo>
                  <a:lnTo>
                    <a:pt x="8" y="14"/>
                  </a:lnTo>
                  <a:lnTo>
                    <a:pt x="5" y="8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02" name="Freeform 319"/>
            <p:cNvSpPr>
              <a:spLocks/>
            </p:cNvSpPr>
            <p:nvPr/>
          </p:nvSpPr>
          <p:spPr bwMode="auto">
            <a:xfrm>
              <a:off x="4856" y="1729"/>
              <a:ext cx="75" cy="67"/>
            </a:xfrm>
            <a:custGeom>
              <a:avLst/>
              <a:gdLst>
                <a:gd name="T0" fmla="*/ 74 w 60"/>
                <a:gd name="T1" fmla="*/ 43 h 59"/>
                <a:gd name="T2" fmla="*/ 16 w 60"/>
                <a:gd name="T3" fmla="*/ 2 h 59"/>
                <a:gd name="T4" fmla="*/ 8 w 60"/>
                <a:gd name="T5" fmla="*/ 0 h 59"/>
                <a:gd name="T6" fmla="*/ 0 w 60"/>
                <a:gd name="T7" fmla="*/ 7 h 59"/>
                <a:gd name="T8" fmla="*/ 0 w 60"/>
                <a:gd name="T9" fmla="*/ 10 h 59"/>
                <a:gd name="T10" fmla="*/ 0 w 60"/>
                <a:gd name="T11" fmla="*/ 17 h 59"/>
                <a:gd name="T12" fmla="*/ 1 w 60"/>
                <a:gd name="T13" fmla="*/ 24 h 59"/>
                <a:gd name="T14" fmla="*/ 61 w 60"/>
                <a:gd name="T15" fmla="*/ 66 h 59"/>
                <a:gd name="T16" fmla="*/ 63 w 60"/>
                <a:gd name="T17" fmla="*/ 57 h 59"/>
                <a:gd name="T18" fmla="*/ 69 w 60"/>
                <a:gd name="T19" fmla="*/ 49 h 59"/>
                <a:gd name="T20" fmla="*/ 73 w 60"/>
                <a:gd name="T21" fmla="*/ 45 h 59"/>
                <a:gd name="T22" fmla="*/ 74 w 60"/>
                <a:gd name="T23" fmla="*/ 43 h 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0"/>
                <a:gd name="T37" fmla="*/ 0 h 59"/>
                <a:gd name="T38" fmla="*/ 60 w 60"/>
                <a:gd name="T39" fmla="*/ 59 h 5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0" h="59">
                  <a:moveTo>
                    <a:pt x="59" y="38"/>
                  </a:moveTo>
                  <a:lnTo>
                    <a:pt x="13" y="2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49" y="58"/>
                  </a:lnTo>
                  <a:lnTo>
                    <a:pt x="50" y="50"/>
                  </a:lnTo>
                  <a:lnTo>
                    <a:pt x="55" y="43"/>
                  </a:lnTo>
                  <a:lnTo>
                    <a:pt x="58" y="40"/>
                  </a:lnTo>
                  <a:lnTo>
                    <a:pt x="59" y="38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03" name="Freeform 320"/>
            <p:cNvSpPr>
              <a:spLocks/>
            </p:cNvSpPr>
            <p:nvPr/>
          </p:nvSpPr>
          <p:spPr bwMode="auto">
            <a:xfrm>
              <a:off x="4856" y="1729"/>
              <a:ext cx="75" cy="67"/>
            </a:xfrm>
            <a:custGeom>
              <a:avLst/>
              <a:gdLst>
                <a:gd name="T0" fmla="*/ 74 w 60"/>
                <a:gd name="T1" fmla="*/ 43 h 59"/>
                <a:gd name="T2" fmla="*/ 16 w 60"/>
                <a:gd name="T3" fmla="*/ 2 h 59"/>
                <a:gd name="T4" fmla="*/ 8 w 60"/>
                <a:gd name="T5" fmla="*/ 0 h 59"/>
                <a:gd name="T6" fmla="*/ 0 w 60"/>
                <a:gd name="T7" fmla="*/ 7 h 59"/>
                <a:gd name="T8" fmla="*/ 0 w 60"/>
                <a:gd name="T9" fmla="*/ 10 h 59"/>
                <a:gd name="T10" fmla="*/ 0 w 60"/>
                <a:gd name="T11" fmla="*/ 17 h 59"/>
                <a:gd name="T12" fmla="*/ 1 w 60"/>
                <a:gd name="T13" fmla="*/ 24 h 59"/>
                <a:gd name="T14" fmla="*/ 61 w 60"/>
                <a:gd name="T15" fmla="*/ 66 h 59"/>
                <a:gd name="T16" fmla="*/ 63 w 60"/>
                <a:gd name="T17" fmla="*/ 57 h 59"/>
                <a:gd name="T18" fmla="*/ 69 w 60"/>
                <a:gd name="T19" fmla="*/ 49 h 59"/>
                <a:gd name="T20" fmla="*/ 73 w 60"/>
                <a:gd name="T21" fmla="*/ 45 h 59"/>
                <a:gd name="T22" fmla="*/ 74 w 60"/>
                <a:gd name="T23" fmla="*/ 43 h 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0"/>
                <a:gd name="T37" fmla="*/ 0 h 59"/>
                <a:gd name="T38" fmla="*/ 60 w 60"/>
                <a:gd name="T39" fmla="*/ 59 h 5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0" h="59">
                  <a:moveTo>
                    <a:pt x="59" y="38"/>
                  </a:moveTo>
                  <a:lnTo>
                    <a:pt x="13" y="2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49" y="58"/>
                  </a:lnTo>
                  <a:lnTo>
                    <a:pt x="50" y="50"/>
                  </a:lnTo>
                  <a:lnTo>
                    <a:pt x="55" y="43"/>
                  </a:lnTo>
                  <a:lnTo>
                    <a:pt x="58" y="40"/>
                  </a:lnTo>
                  <a:lnTo>
                    <a:pt x="59" y="38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04" name="Freeform 321"/>
            <p:cNvSpPr>
              <a:spLocks/>
            </p:cNvSpPr>
            <p:nvPr/>
          </p:nvSpPr>
          <p:spPr bwMode="auto">
            <a:xfrm>
              <a:off x="4790" y="1768"/>
              <a:ext cx="117" cy="49"/>
            </a:xfrm>
            <a:custGeom>
              <a:avLst/>
              <a:gdLst>
                <a:gd name="T0" fmla="*/ 23 w 92"/>
                <a:gd name="T1" fmla="*/ 3 h 44"/>
                <a:gd name="T2" fmla="*/ 17 w 92"/>
                <a:gd name="T3" fmla="*/ 0 h 44"/>
                <a:gd name="T4" fmla="*/ 8 w 92"/>
                <a:gd name="T5" fmla="*/ 0 h 44"/>
                <a:gd name="T6" fmla="*/ 4 w 92"/>
                <a:gd name="T7" fmla="*/ 3 h 44"/>
                <a:gd name="T8" fmla="*/ 0 w 92"/>
                <a:gd name="T9" fmla="*/ 7 h 44"/>
                <a:gd name="T10" fmla="*/ 0 w 92"/>
                <a:gd name="T11" fmla="*/ 10 h 44"/>
                <a:gd name="T12" fmla="*/ 4 w 92"/>
                <a:gd name="T13" fmla="*/ 17 h 44"/>
                <a:gd name="T14" fmla="*/ 46 w 92"/>
                <a:gd name="T15" fmla="*/ 48 h 44"/>
                <a:gd name="T16" fmla="*/ 114 w 92"/>
                <a:gd name="T17" fmla="*/ 43 h 44"/>
                <a:gd name="T18" fmla="*/ 114 w 92"/>
                <a:gd name="T19" fmla="*/ 36 h 44"/>
                <a:gd name="T20" fmla="*/ 114 w 92"/>
                <a:gd name="T21" fmla="*/ 27 h 44"/>
                <a:gd name="T22" fmla="*/ 114 w 92"/>
                <a:gd name="T23" fmla="*/ 20 h 44"/>
                <a:gd name="T24" fmla="*/ 116 w 92"/>
                <a:gd name="T25" fmla="*/ 18 h 44"/>
                <a:gd name="T26" fmla="*/ 48 w 92"/>
                <a:gd name="T27" fmla="*/ 20 h 44"/>
                <a:gd name="T28" fmla="*/ 23 w 92"/>
                <a:gd name="T29" fmla="*/ 3 h 4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2"/>
                <a:gd name="T46" fmla="*/ 0 h 44"/>
                <a:gd name="T47" fmla="*/ 92 w 92"/>
                <a:gd name="T48" fmla="*/ 44 h 4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2" h="44">
                  <a:moveTo>
                    <a:pt x="18" y="3"/>
                  </a:moveTo>
                  <a:lnTo>
                    <a:pt x="13" y="0"/>
                  </a:lnTo>
                  <a:lnTo>
                    <a:pt x="6" y="0"/>
                  </a:lnTo>
                  <a:lnTo>
                    <a:pt x="3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3" y="15"/>
                  </a:lnTo>
                  <a:lnTo>
                    <a:pt x="36" y="43"/>
                  </a:lnTo>
                  <a:lnTo>
                    <a:pt x="90" y="39"/>
                  </a:lnTo>
                  <a:lnTo>
                    <a:pt x="90" y="32"/>
                  </a:lnTo>
                  <a:lnTo>
                    <a:pt x="90" y="24"/>
                  </a:lnTo>
                  <a:lnTo>
                    <a:pt x="90" y="18"/>
                  </a:lnTo>
                  <a:lnTo>
                    <a:pt x="91" y="16"/>
                  </a:lnTo>
                  <a:lnTo>
                    <a:pt x="38" y="18"/>
                  </a:lnTo>
                  <a:lnTo>
                    <a:pt x="18" y="3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05" name="Freeform 322"/>
            <p:cNvSpPr>
              <a:spLocks/>
            </p:cNvSpPr>
            <p:nvPr/>
          </p:nvSpPr>
          <p:spPr bwMode="auto">
            <a:xfrm>
              <a:off x="4790" y="1768"/>
              <a:ext cx="117" cy="49"/>
            </a:xfrm>
            <a:custGeom>
              <a:avLst/>
              <a:gdLst>
                <a:gd name="T0" fmla="*/ 23 w 92"/>
                <a:gd name="T1" fmla="*/ 3 h 44"/>
                <a:gd name="T2" fmla="*/ 17 w 92"/>
                <a:gd name="T3" fmla="*/ 0 h 44"/>
                <a:gd name="T4" fmla="*/ 8 w 92"/>
                <a:gd name="T5" fmla="*/ 0 h 44"/>
                <a:gd name="T6" fmla="*/ 4 w 92"/>
                <a:gd name="T7" fmla="*/ 3 h 44"/>
                <a:gd name="T8" fmla="*/ 0 w 92"/>
                <a:gd name="T9" fmla="*/ 7 h 44"/>
                <a:gd name="T10" fmla="*/ 0 w 92"/>
                <a:gd name="T11" fmla="*/ 10 h 44"/>
                <a:gd name="T12" fmla="*/ 4 w 92"/>
                <a:gd name="T13" fmla="*/ 17 h 44"/>
                <a:gd name="T14" fmla="*/ 46 w 92"/>
                <a:gd name="T15" fmla="*/ 48 h 44"/>
                <a:gd name="T16" fmla="*/ 114 w 92"/>
                <a:gd name="T17" fmla="*/ 43 h 44"/>
                <a:gd name="T18" fmla="*/ 114 w 92"/>
                <a:gd name="T19" fmla="*/ 36 h 44"/>
                <a:gd name="T20" fmla="*/ 114 w 92"/>
                <a:gd name="T21" fmla="*/ 27 h 44"/>
                <a:gd name="T22" fmla="*/ 114 w 92"/>
                <a:gd name="T23" fmla="*/ 20 h 44"/>
                <a:gd name="T24" fmla="*/ 116 w 92"/>
                <a:gd name="T25" fmla="*/ 18 h 44"/>
                <a:gd name="T26" fmla="*/ 48 w 92"/>
                <a:gd name="T27" fmla="*/ 20 h 44"/>
                <a:gd name="T28" fmla="*/ 23 w 92"/>
                <a:gd name="T29" fmla="*/ 3 h 4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2"/>
                <a:gd name="T46" fmla="*/ 0 h 44"/>
                <a:gd name="T47" fmla="*/ 92 w 92"/>
                <a:gd name="T48" fmla="*/ 44 h 4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2" h="44">
                  <a:moveTo>
                    <a:pt x="18" y="3"/>
                  </a:moveTo>
                  <a:lnTo>
                    <a:pt x="13" y="0"/>
                  </a:lnTo>
                  <a:lnTo>
                    <a:pt x="6" y="0"/>
                  </a:lnTo>
                  <a:lnTo>
                    <a:pt x="3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3" y="15"/>
                  </a:lnTo>
                  <a:lnTo>
                    <a:pt x="36" y="43"/>
                  </a:lnTo>
                  <a:lnTo>
                    <a:pt x="90" y="39"/>
                  </a:lnTo>
                  <a:lnTo>
                    <a:pt x="90" y="32"/>
                  </a:lnTo>
                  <a:lnTo>
                    <a:pt x="90" y="24"/>
                  </a:lnTo>
                  <a:lnTo>
                    <a:pt x="90" y="18"/>
                  </a:lnTo>
                  <a:lnTo>
                    <a:pt x="91" y="16"/>
                  </a:lnTo>
                  <a:lnTo>
                    <a:pt x="38" y="18"/>
                  </a:lnTo>
                  <a:lnTo>
                    <a:pt x="18" y="3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06" name="Freeform 323"/>
            <p:cNvSpPr>
              <a:spLocks/>
            </p:cNvSpPr>
            <p:nvPr/>
          </p:nvSpPr>
          <p:spPr bwMode="auto">
            <a:xfrm>
              <a:off x="4903" y="1759"/>
              <a:ext cx="118" cy="100"/>
            </a:xfrm>
            <a:custGeom>
              <a:avLst/>
              <a:gdLst>
                <a:gd name="T0" fmla="*/ 52 w 93"/>
                <a:gd name="T1" fmla="*/ 99 h 88"/>
                <a:gd name="T2" fmla="*/ 62 w 93"/>
                <a:gd name="T3" fmla="*/ 98 h 88"/>
                <a:gd name="T4" fmla="*/ 66 w 93"/>
                <a:gd name="T5" fmla="*/ 94 h 88"/>
                <a:gd name="T6" fmla="*/ 74 w 93"/>
                <a:gd name="T7" fmla="*/ 92 h 88"/>
                <a:gd name="T8" fmla="*/ 117 w 93"/>
                <a:gd name="T9" fmla="*/ 80 h 88"/>
                <a:gd name="T10" fmla="*/ 117 w 93"/>
                <a:gd name="T11" fmla="*/ 66 h 88"/>
                <a:gd name="T12" fmla="*/ 114 w 93"/>
                <a:gd name="T13" fmla="*/ 56 h 88"/>
                <a:gd name="T14" fmla="*/ 113 w 93"/>
                <a:gd name="T15" fmla="*/ 47 h 88"/>
                <a:gd name="T16" fmla="*/ 109 w 93"/>
                <a:gd name="T17" fmla="*/ 43 h 88"/>
                <a:gd name="T18" fmla="*/ 55 w 93"/>
                <a:gd name="T19" fmla="*/ 3 h 88"/>
                <a:gd name="T20" fmla="*/ 48 w 93"/>
                <a:gd name="T21" fmla="*/ 2 h 88"/>
                <a:gd name="T22" fmla="*/ 38 w 93"/>
                <a:gd name="T23" fmla="*/ 0 h 88"/>
                <a:gd name="T24" fmla="*/ 29 w 93"/>
                <a:gd name="T25" fmla="*/ 2 h 88"/>
                <a:gd name="T26" fmla="*/ 19 w 93"/>
                <a:gd name="T27" fmla="*/ 6 h 88"/>
                <a:gd name="T28" fmla="*/ 11 w 93"/>
                <a:gd name="T29" fmla="*/ 14 h 88"/>
                <a:gd name="T30" fmla="*/ 4 w 93"/>
                <a:gd name="T31" fmla="*/ 23 h 88"/>
                <a:gd name="T32" fmla="*/ 0 w 93"/>
                <a:gd name="T33" fmla="*/ 36 h 88"/>
                <a:gd name="T34" fmla="*/ 0 w 93"/>
                <a:gd name="T35" fmla="*/ 50 h 88"/>
                <a:gd name="T36" fmla="*/ 52 w 93"/>
                <a:gd name="T37" fmla="*/ 99 h 8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3"/>
                <a:gd name="T58" fmla="*/ 0 h 88"/>
                <a:gd name="T59" fmla="*/ 93 w 93"/>
                <a:gd name="T60" fmla="*/ 88 h 8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3" h="88">
                  <a:moveTo>
                    <a:pt x="41" y="87"/>
                  </a:moveTo>
                  <a:lnTo>
                    <a:pt x="49" y="86"/>
                  </a:lnTo>
                  <a:lnTo>
                    <a:pt x="52" y="83"/>
                  </a:lnTo>
                  <a:lnTo>
                    <a:pt x="58" y="81"/>
                  </a:lnTo>
                  <a:lnTo>
                    <a:pt x="92" y="70"/>
                  </a:lnTo>
                  <a:lnTo>
                    <a:pt x="92" y="58"/>
                  </a:lnTo>
                  <a:lnTo>
                    <a:pt x="90" y="49"/>
                  </a:lnTo>
                  <a:lnTo>
                    <a:pt x="89" y="41"/>
                  </a:lnTo>
                  <a:lnTo>
                    <a:pt x="86" y="38"/>
                  </a:lnTo>
                  <a:lnTo>
                    <a:pt x="43" y="3"/>
                  </a:lnTo>
                  <a:lnTo>
                    <a:pt x="38" y="2"/>
                  </a:lnTo>
                  <a:lnTo>
                    <a:pt x="30" y="0"/>
                  </a:lnTo>
                  <a:lnTo>
                    <a:pt x="23" y="2"/>
                  </a:lnTo>
                  <a:lnTo>
                    <a:pt x="15" y="5"/>
                  </a:lnTo>
                  <a:lnTo>
                    <a:pt x="9" y="12"/>
                  </a:lnTo>
                  <a:lnTo>
                    <a:pt x="3" y="20"/>
                  </a:lnTo>
                  <a:lnTo>
                    <a:pt x="0" y="32"/>
                  </a:lnTo>
                  <a:lnTo>
                    <a:pt x="0" y="44"/>
                  </a:lnTo>
                  <a:lnTo>
                    <a:pt x="41" y="87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07" name="Freeform 324"/>
            <p:cNvSpPr>
              <a:spLocks/>
            </p:cNvSpPr>
            <p:nvPr/>
          </p:nvSpPr>
          <p:spPr bwMode="auto">
            <a:xfrm>
              <a:off x="4903" y="1759"/>
              <a:ext cx="118" cy="100"/>
            </a:xfrm>
            <a:custGeom>
              <a:avLst/>
              <a:gdLst>
                <a:gd name="T0" fmla="*/ 52 w 93"/>
                <a:gd name="T1" fmla="*/ 99 h 88"/>
                <a:gd name="T2" fmla="*/ 62 w 93"/>
                <a:gd name="T3" fmla="*/ 98 h 88"/>
                <a:gd name="T4" fmla="*/ 66 w 93"/>
                <a:gd name="T5" fmla="*/ 94 h 88"/>
                <a:gd name="T6" fmla="*/ 74 w 93"/>
                <a:gd name="T7" fmla="*/ 92 h 88"/>
                <a:gd name="T8" fmla="*/ 117 w 93"/>
                <a:gd name="T9" fmla="*/ 80 h 88"/>
                <a:gd name="T10" fmla="*/ 117 w 93"/>
                <a:gd name="T11" fmla="*/ 66 h 88"/>
                <a:gd name="T12" fmla="*/ 114 w 93"/>
                <a:gd name="T13" fmla="*/ 56 h 88"/>
                <a:gd name="T14" fmla="*/ 113 w 93"/>
                <a:gd name="T15" fmla="*/ 47 h 88"/>
                <a:gd name="T16" fmla="*/ 109 w 93"/>
                <a:gd name="T17" fmla="*/ 43 h 88"/>
                <a:gd name="T18" fmla="*/ 55 w 93"/>
                <a:gd name="T19" fmla="*/ 3 h 88"/>
                <a:gd name="T20" fmla="*/ 48 w 93"/>
                <a:gd name="T21" fmla="*/ 2 h 88"/>
                <a:gd name="T22" fmla="*/ 38 w 93"/>
                <a:gd name="T23" fmla="*/ 0 h 88"/>
                <a:gd name="T24" fmla="*/ 29 w 93"/>
                <a:gd name="T25" fmla="*/ 2 h 88"/>
                <a:gd name="T26" fmla="*/ 19 w 93"/>
                <a:gd name="T27" fmla="*/ 6 h 88"/>
                <a:gd name="T28" fmla="*/ 11 w 93"/>
                <a:gd name="T29" fmla="*/ 14 h 88"/>
                <a:gd name="T30" fmla="*/ 4 w 93"/>
                <a:gd name="T31" fmla="*/ 23 h 88"/>
                <a:gd name="T32" fmla="*/ 0 w 93"/>
                <a:gd name="T33" fmla="*/ 36 h 88"/>
                <a:gd name="T34" fmla="*/ 0 w 93"/>
                <a:gd name="T35" fmla="*/ 50 h 88"/>
                <a:gd name="T36" fmla="*/ 52 w 93"/>
                <a:gd name="T37" fmla="*/ 99 h 8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3"/>
                <a:gd name="T58" fmla="*/ 0 h 88"/>
                <a:gd name="T59" fmla="*/ 93 w 93"/>
                <a:gd name="T60" fmla="*/ 88 h 8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3" h="88">
                  <a:moveTo>
                    <a:pt x="41" y="87"/>
                  </a:moveTo>
                  <a:lnTo>
                    <a:pt x="49" y="86"/>
                  </a:lnTo>
                  <a:lnTo>
                    <a:pt x="52" y="83"/>
                  </a:lnTo>
                  <a:lnTo>
                    <a:pt x="58" y="81"/>
                  </a:lnTo>
                  <a:lnTo>
                    <a:pt x="92" y="70"/>
                  </a:lnTo>
                  <a:lnTo>
                    <a:pt x="92" y="58"/>
                  </a:lnTo>
                  <a:lnTo>
                    <a:pt x="90" y="49"/>
                  </a:lnTo>
                  <a:lnTo>
                    <a:pt x="89" y="41"/>
                  </a:lnTo>
                  <a:lnTo>
                    <a:pt x="86" y="38"/>
                  </a:lnTo>
                  <a:lnTo>
                    <a:pt x="43" y="3"/>
                  </a:lnTo>
                  <a:lnTo>
                    <a:pt x="38" y="2"/>
                  </a:lnTo>
                  <a:lnTo>
                    <a:pt x="30" y="0"/>
                  </a:lnTo>
                  <a:lnTo>
                    <a:pt x="23" y="2"/>
                  </a:lnTo>
                  <a:lnTo>
                    <a:pt x="15" y="5"/>
                  </a:lnTo>
                  <a:lnTo>
                    <a:pt x="9" y="12"/>
                  </a:lnTo>
                  <a:lnTo>
                    <a:pt x="3" y="20"/>
                  </a:lnTo>
                  <a:lnTo>
                    <a:pt x="0" y="32"/>
                  </a:lnTo>
                  <a:lnTo>
                    <a:pt x="0" y="44"/>
                  </a:lnTo>
                  <a:lnTo>
                    <a:pt x="41" y="87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08" name="Freeform 325"/>
            <p:cNvSpPr>
              <a:spLocks/>
            </p:cNvSpPr>
            <p:nvPr/>
          </p:nvSpPr>
          <p:spPr bwMode="auto">
            <a:xfrm>
              <a:off x="4956" y="1838"/>
              <a:ext cx="65" cy="21"/>
            </a:xfrm>
            <a:custGeom>
              <a:avLst/>
              <a:gdLst>
                <a:gd name="T0" fmla="*/ 0 w 52"/>
                <a:gd name="T1" fmla="*/ 20 h 18"/>
                <a:gd name="T2" fmla="*/ 10 w 52"/>
                <a:gd name="T3" fmla="*/ 19 h 18"/>
                <a:gd name="T4" fmla="*/ 14 w 52"/>
                <a:gd name="T5" fmla="*/ 15 h 18"/>
                <a:gd name="T6" fmla="*/ 21 w 52"/>
                <a:gd name="T7" fmla="*/ 13 h 18"/>
                <a:gd name="T8" fmla="*/ 64 w 52"/>
                <a:gd name="T9" fmla="*/ 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18"/>
                <a:gd name="T17" fmla="*/ 52 w 52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18">
                  <a:moveTo>
                    <a:pt x="0" y="17"/>
                  </a:moveTo>
                  <a:lnTo>
                    <a:pt x="8" y="16"/>
                  </a:lnTo>
                  <a:lnTo>
                    <a:pt x="11" y="13"/>
                  </a:lnTo>
                  <a:lnTo>
                    <a:pt x="17" y="11"/>
                  </a:lnTo>
                  <a:lnTo>
                    <a:pt x="51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09" name="Freeform 326"/>
            <p:cNvSpPr>
              <a:spLocks/>
            </p:cNvSpPr>
            <p:nvPr/>
          </p:nvSpPr>
          <p:spPr bwMode="auto">
            <a:xfrm>
              <a:off x="4903" y="1809"/>
              <a:ext cx="54" cy="50"/>
            </a:xfrm>
            <a:custGeom>
              <a:avLst/>
              <a:gdLst>
                <a:gd name="T0" fmla="*/ 0 w 42"/>
                <a:gd name="T1" fmla="*/ 0 h 44"/>
                <a:gd name="T2" fmla="*/ 0 w 42"/>
                <a:gd name="T3" fmla="*/ 3 h 44"/>
                <a:gd name="T4" fmla="*/ 53 w 42"/>
                <a:gd name="T5" fmla="*/ 49 h 44"/>
                <a:gd name="T6" fmla="*/ 0 60000 65536"/>
                <a:gd name="T7" fmla="*/ 0 60000 65536"/>
                <a:gd name="T8" fmla="*/ 0 60000 65536"/>
                <a:gd name="T9" fmla="*/ 0 w 42"/>
                <a:gd name="T10" fmla="*/ 0 h 44"/>
                <a:gd name="T11" fmla="*/ 42 w 42"/>
                <a:gd name="T12" fmla="*/ 44 h 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2" h="44">
                  <a:moveTo>
                    <a:pt x="0" y="0"/>
                  </a:moveTo>
                  <a:lnTo>
                    <a:pt x="0" y="3"/>
                  </a:lnTo>
                  <a:lnTo>
                    <a:pt x="41" y="43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10" name="Freeform 327"/>
            <p:cNvSpPr>
              <a:spLocks/>
            </p:cNvSpPr>
            <p:nvPr/>
          </p:nvSpPr>
          <p:spPr bwMode="auto">
            <a:xfrm>
              <a:off x="4956" y="1797"/>
              <a:ext cx="51" cy="61"/>
            </a:xfrm>
            <a:custGeom>
              <a:avLst/>
              <a:gdLst>
                <a:gd name="T0" fmla="*/ 0 w 41"/>
                <a:gd name="T1" fmla="*/ 60 h 53"/>
                <a:gd name="T2" fmla="*/ 0 w 41"/>
                <a:gd name="T3" fmla="*/ 56 h 53"/>
                <a:gd name="T4" fmla="*/ 0 w 41"/>
                <a:gd name="T5" fmla="*/ 53 h 53"/>
                <a:gd name="T6" fmla="*/ 0 w 41"/>
                <a:gd name="T7" fmla="*/ 49 h 53"/>
                <a:gd name="T8" fmla="*/ 0 w 41"/>
                <a:gd name="T9" fmla="*/ 45 h 53"/>
                <a:gd name="T10" fmla="*/ 2 w 41"/>
                <a:gd name="T11" fmla="*/ 44 h 53"/>
                <a:gd name="T12" fmla="*/ 2 w 41"/>
                <a:gd name="T13" fmla="*/ 40 h 53"/>
                <a:gd name="T14" fmla="*/ 4 w 41"/>
                <a:gd name="T15" fmla="*/ 37 h 53"/>
                <a:gd name="T16" fmla="*/ 4 w 41"/>
                <a:gd name="T17" fmla="*/ 35 h 53"/>
                <a:gd name="T18" fmla="*/ 6 w 41"/>
                <a:gd name="T19" fmla="*/ 31 h 53"/>
                <a:gd name="T20" fmla="*/ 6 w 41"/>
                <a:gd name="T21" fmla="*/ 30 h 53"/>
                <a:gd name="T22" fmla="*/ 7 w 41"/>
                <a:gd name="T23" fmla="*/ 26 h 53"/>
                <a:gd name="T24" fmla="*/ 10 w 41"/>
                <a:gd name="T25" fmla="*/ 24 h 53"/>
                <a:gd name="T26" fmla="*/ 11 w 41"/>
                <a:gd name="T27" fmla="*/ 21 h 53"/>
                <a:gd name="T28" fmla="*/ 14 w 41"/>
                <a:gd name="T29" fmla="*/ 20 h 53"/>
                <a:gd name="T30" fmla="*/ 15 w 41"/>
                <a:gd name="T31" fmla="*/ 17 h 53"/>
                <a:gd name="T32" fmla="*/ 17 w 41"/>
                <a:gd name="T33" fmla="*/ 14 h 53"/>
                <a:gd name="T34" fmla="*/ 20 w 41"/>
                <a:gd name="T35" fmla="*/ 12 h 53"/>
                <a:gd name="T36" fmla="*/ 21 w 41"/>
                <a:gd name="T37" fmla="*/ 10 h 53"/>
                <a:gd name="T38" fmla="*/ 24 w 41"/>
                <a:gd name="T39" fmla="*/ 8 h 53"/>
                <a:gd name="T40" fmla="*/ 25 w 41"/>
                <a:gd name="T41" fmla="*/ 7 h 53"/>
                <a:gd name="T42" fmla="*/ 27 w 41"/>
                <a:gd name="T43" fmla="*/ 5 h 53"/>
                <a:gd name="T44" fmla="*/ 29 w 41"/>
                <a:gd name="T45" fmla="*/ 5 h 53"/>
                <a:gd name="T46" fmla="*/ 31 w 41"/>
                <a:gd name="T47" fmla="*/ 3 h 53"/>
                <a:gd name="T48" fmla="*/ 32 w 41"/>
                <a:gd name="T49" fmla="*/ 1 h 53"/>
                <a:gd name="T50" fmla="*/ 35 w 41"/>
                <a:gd name="T51" fmla="*/ 1 h 53"/>
                <a:gd name="T52" fmla="*/ 39 w 41"/>
                <a:gd name="T53" fmla="*/ 0 h 53"/>
                <a:gd name="T54" fmla="*/ 40 w 41"/>
                <a:gd name="T55" fmla="*/ 0 h 53"/>
                <a:gd name="T56" fmla="*/ 42 w 41"/>
                <a:gd name="T57" fmla="*/ 0 h 53"/>
                <a:gd name="T58" fmla="*/ 44 w 41"/>
                <a:gd name="T59" fmla="*/ 0 h 53"/>
                <a:gd name="T60" fmla="*/ 46 w 41"/>
                <a:gd name="T61" fmla="*/ 0 h 53"/>
                <a:gd name="T62" fmla="*/ 49 w 41"/>
                <a:gd name="T63" fmla="*/ 0 h 53"/>
                <a:gd name="T64" fmla="*/ 50 w 41"/>
                <a:gd name="T65" fmla="*/ 0 h 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1"/>
                <a:gd name="T100" fmla="*/ 0 h 53"/>
                <a:gd name="T101" fmla="*/ 41 w 41"/>
                <a:gd name="T102" fmla="*/ 53 h 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1" h="53">
                  <a:moveTo>
                    <a:pt x="0" y="52"/>
                  </a:moveTo>
                  <a:lnTo>
                    <a:pt x="0" y="49"/>
                  </a:lnTo>
                  <a:lnTo>
                    <a:pt x="0" y="46"/>
                  </a:lnTo>
                  <a:lnTo>
                    <a:pt x="0" y="43"/>
                  </a:lnTo>
                  <a:lnTo>
                    <a:pt x="0" y="39"/>
                  </a:lnTo>
                  <a:lnTo>
                    <a:pt x="2" y="38"/>
                  </a:lnTo>
                  <a:lnTo>
                    <a:pt x="2" y="35"/>
                  </a:lnTo>
                  <a:lnTo>
                    <a:pt x="3" y="32"/>
                  </a:lnTo>
                  <a:lnTo>
                    <a:pt x="3" y="30"/>
                  </a:lnTo>
                  <a:lnTo>
                    <a:pt x="5" y="27"/>
                  </a:lnTo>
                  <a:lnTo>
                    <a:pt x="5" y="26"/>
                  </a:lnTo>
                  <a:lnTo>
                    <a:pt x="6" y="23"/>
                  </a:lnTo>
                  <a:lnTo>
                    <a:pt x="8" y="21"/>
                  </a:lnTo>
                  <a:lnTo>
                    <a:pt x="9" y="18"/>
                  </a:lnTo>
                  <a:lnTo>
                    <a:pt x="11" y="17"/>
                  </a:lnTo>
                  <a:lnTo>
                    <a:pt x="12" y="15"/>
                  </a:lnTo>
                  <a:lnTo>
                    <a:pt x="14" y="12"/>
                  </a:lnTo>
                  <a:lnTo>
                    <a:pt x="16" y="10"/>
                  </a:lnTo>
                  <a:lnTo>
                    <a:pt x="17" y="9"/>
                  </a:lnTo>
                  <a:lnTo>
                    <a:pt x="19" y="7"/>
                  </a:lnTo>
                  <a:lnTo>
                    <a:pt x="20" y="6"/>
                  </a:lnTo>
                  <a:lnTo>
                    <a:pt x="22" y="4"/>
                  </a:lnTo>
                  <a:lnTo>
                    <a:pt x="23" y="4"/>
                  </a:lnTo>
                  <a:lnTo>
                    <a:pt x="25" y="3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5" y="0"/>
                  </a:lnTo>
                  <a:lnTo>
                    <a:pt x="37" y="0"/>
                  </a:lnTo>
                  <a:lnTo>
                    <a:pt x="39" y="0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11" name="Freeform 328"/>
            <p:cNvSpPr>
              <a:spLocks/>
            </p:cNvSpPr>
            <p:nvPr/>
          </p:nvSpPr>
          <p:spPr bwMode="auto">
            <a:xfrm>
              <a:off x="5016" y="1915"/>
              <a:ext cx="21" cy="25"/>
            </a:xfrm>
            <a:custGeom>
              <a:avLst/>
              <a:gdLst>
                <a:gd name="T0" fmla="*/ 6 w 17"/>
                <a:gd name="T1" fmla="*/ 0 h 22"/>
                <a:gd name="T2" fmla="*/ 6 w 17"/>
                <a:gd name="T3" fmla="*/ 1 h 22"/>
                <a:gd name="T4" fmla="*/ 20 w 17"/>
                <a:gd name="T5" fmla="*/ 3 h 22"/>
                <a:gd name="T6" fmla="*/ 20 w 17"/>
                <a:gd name="T7" fmla="*/ 5 h 22"/>
                <a:gd name="T8" fmla="*/ 20 w 17"/>
                <a:gd name="T9" fmla="*/ 7 h 22"/>
                <a:gd name="T10" fmla="*/ 20 w 17"/>
                <a:gd name="T11" fmla="*/ 8 h 22"/>
                <a:gd name="T12" fmla="*/ 6 w 17"/>
                <a:gd name="T13" fmla="*/ 8 h 22"/>
                <a:gd name="T14" fmla="*/ 6 w 17"/>
                <a:gd name="T15" fmla="*/ 10 h 22"/>
                <a:gd name="T16" fmla="*/ 6 w 17"/>
                <a:gd name="T17" fmla="*/ 11 h 22"/>
                <a:gd name="T18" fmla="*/ 6 w 17"/>
                <a:gd name="T19" fmla="*/ 14 h 22"/>
                <a:gd name="T20" fmla="*/ 6 w 17"/>
                <a:gd name="T21" fmla="*/ 16 h 22"/>
                <a:gd name="T22" fmla="*/ 6 w 17"/>
                <a:gd name="T23" fmla="*/ 17 h 22"/>
                <a:gd name="T24" fmla="*/ 6 w 17"/>
                <a:gd name="T25" fmla="*/ 19 h 22"/>
                <a:gd name="T26" fmla="*/ 6 w 17"/>
                <a:gd name="T27" fmla="*/ 20 h 22"/>
                <a:gd name="T28" fmla="*/ 0 w 17"/>
                <a:gd name="T29" fmla="*/ 20 h 22"/>
                <a:gd name="T30" fmla="*/ 0 w 17"/>
                <a:gd name="T31" fmla="*/ 23 h 22"/>
                <a:gd name="T32" fmla="*/ 0 w 17"/>
                <a:gd name="T33" fmla="*/ 24 h 2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22"/>
                <a:gd name="T53" fmla="*/ 17 w 17"/>
                <a:gd name="T54" fmla="*/ 22 h 2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22">
                  <a:moveTo>
                    <a:pt x="5" y="0"/>
                  </a:moveTo>
                  <a:lnTo>
                    <a:pt x="5" y="1"/>
                  </a:lnTo>
                  <a:lnTo>
                    <a:pt x="16" y="3"/>
                  </a:lnTo>
                  <a:lnTo>
                    <a:pt x="16" y="4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5" y="7"/>
                  </a:lnTo>
                  <a:lnTo>
                    <a:pt x="5" y="9"/>
                  </a:lnTo>
                  <a:lnTo>
                    <a:pt x="5" y="10"/>
                  </a:lnTo>
                  <a:lnTo>
                    <a:pt x="5" y="12"/>
                  </a:lnTo>
                  <a:lnTo>
                    <a:pt x="5" y="14"/>
                  </a:lnTo>
                  <a:lnTo>
                    <a:pt x="5" y="15"/>
                  </a:lnTo>
                  <a:lnTo>
                    <a:pt x="5" y="17"/>
                  </a:lnTo>
                  <a:lnTo>
                    <a:pt x="5" y="18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0" y="21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12" name="Freeform 329"/>
            <p:cNvSpPr>
              <a:spLocks/>
            </p:cNvSpPr>
            <p:nvPr/>
          </p:nvSpPr>
          <p:spPr bwMode="auto">
            <a:xfrm>
              <a:off x="4966" y="1887"/>
              <a:ext cx="23" cy="19"/>
            </a:xfrm>
            <a:custGeom>
              <a:avLst/>
              <a:gdLst>
                <a:gd name="T0" fmla="*/ 22 w 17"/>
                <a:gd name="T1" fmla="*/ 0 h 17"/>
                <a:gd name="T2" fmla="*/ 19 w 17"/>
                <a:gd name="T3" fmla="*/ 0 h 17"/>
                <a:gd name="T4" fmla="*/ 16 w 17"/>
                <a:gd name="T5" fmla="*/ 0 h 17"/>
                <a:gd name="T6" fmla="*/ 15 w 17"/>
                <a:gd name="T7" fmla="*/ 0 h 17"/>
                <a:gd name="T8" fmla="*/ 12 w 17"/>
                <a:gd name="T9" fmla="*/ 0 h 17"/>
                <a:gd name="T10" fmla="*/ 11 w 17"/>
                <a:gd name="T11" fmla="*/ 2 h 17"/>
                <a:gd name="T12" fmla="*/ 7 w 17"/>
                <a:gd name="T13" fmla="*/ 2 h 17"/>
                <a:gd name="T14" fmla="*/ 4 w 17"/>
                <a:gd name="T15" fmla="*/ 3 h 17"/>
                <a:gd name="T16" fmla="*/ 4 w 17"/>
                <a:gd name="T17" fmla="*/ 7 h 17"/>
                <a:gd name="T18" fmla="*/ 3 w 17"/>
                <a:gd name="T19" fmla="*/ 7 h 17"/>
                <a:gd name="T20" fmla="*/ 3 w 17"/>
                <a:gd name="T21" fmla="*/ 8 h 17"/>
                <a:gd name="T22" fmla="*/ 0 w 17"/>
                <a:gd name="T23" fmla="*/ 10 h 17"/>
                <a:gd name="T24" fmla="*/ 0 w 17"/>
                <a:gd name="T25" fmla="*/ 12 h 17"/>
                <a:gd name="T26" fmla="*/ 0 w 17"/>
                <a:gd name="T27" fmla="*/ 15 h 17"/>
                <a:gd name="T28" fmla="*/ 0 w 17"/>
                <a:gd name="T29" fmla="*/ 18 h 1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"/>
                <a:gd name="T46" fmla="*/ 0 h 17"/>
                <a:gd name="T47" fmla="*/ 17 w 17"/>
                <a:gd name="T48" fmla="*/ 17 h 1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" h="17">
                  <a:moveTo>
                    <a:pt x="16" y="0"/>
                  </a:moveTo>
                  <a:lnTo>
                    <a:pt x="14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2"/>
                  </a:lnTo>
                  <a:lnTo>
                    <a:pt x="5" y="2"/>
                  </a:lnTo>
                  <a:lnTo>
                    <a:pt x="3" y="3"/>
                  </a:lnTo>
                  <a:lnTo>
                    <a:pt x="3" y="6"/>
                  </a:lnTo>
                  <a:lnTo>
                    <a:pt x="2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13" name="Freeform 330"/>
            <p:cNvSpPr>
              <a:spLocks/>
            </p:cNvSpPr>
            <p:nvPr/>
          </p:nvSpPr>
          <p:spPr bwMode="auto">
            <a:xfrm>
              <a:off x="5041" y="1908"/>
              <a:ext cx="113" cy="101"/>
            </a:xfrm>
            <a:custGeom>
              <a:avLst/>
              <a:gdLst>
                <a:gd name="T0" fmla="*/ 112 w 89"/>
                <a:gd name="T1" fmla="*/ 96 h 88"/>
                <a:gd name="T2" fmla="*/ 112 w 89"/>
                <a:gd name="T3" fmla="*/ 83 h 88"/>
                <a:gd name="T4" fmla="*/ 112 w 89"/>
                <a:gd name="T5" fmla="*/ 68 h 88"/>
                <a:gd name="T6" fmla="*/ 108 w 89"/>
                <a:gd name="T7" fmla="*/ 54 h 88"/>
                <a:gd name="T8" fmla="*/ 100 w 89"/>
                <a:gd name="T9" fmla="*/ 44 h 88"/>
                <a:gd name="T10" fmla="*/ 60 w 89"/>
                <a:gd name="T11" fmla="*/ 7 h 88"/>
                <a:gd name="T12" fmla="*/ 52 w 89"/>
                <a:gd name="T13" fmla="*/ 3 h 88"/>
                <a:gd name="T14" fmla="*/ 46 w 89"/>
                <a:gd name="T15" fmla="*/ 0 h 88"/>
                <a:gd name="T16" fmla="*/ 34 w 89"/>
                <a:gd name="T17" fmla="*/ 0 h 88"/>
                <a:gd name="T18" fmla="*/ 25 w 89"/>
                <a:gd name="T19" fmla="*/ 3 h 88"/>
                <a:gd name="T20" fmla="*/ 15 w 89"/>
                <a:gd name="T21" fmla="*/ 8 h 88"/>
                <a:gd name="T22" fmla="*/ 9 w 89"/>
                <a:gd name="T23" fmla="*/ 17 h 88"/>
                <a:gd name="T24" fmla="*/ 1 w 89"/>
                <a:gd name="T25" fmla="*/ 28 h 88"/>
                <a:gd name="T26" fmla="*/ 0 w 89"/>
                <a:gd name="T27" fmla="*/ 41 h 88"/>
                <a:gd name="T28" fmla="*/ 42 w 89"/>
                <a:gd name="T29" fmla="*/ 100 h 88"/>
                <a:gd name="T30" fmla="*/ 112 w 89"/>
                <a:gd name="T31" fmla="*/ 96 h 8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9"/>
                <a:gd name="T49" fmla="*/ 0 h 88"/>
                <a:gd name="T50" fmla="*/ 89 w 89"/>
                <a:gd name="T51" fmla="*/ 88 h 8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9" h="88">
                  <a:moveTo>
                    <a:pt x="88" y="84"/>
                  </a:moveTo>
                  <a:lnTo>
                    <a:pt x="88" y="72"/>
                  </a:lnTo>
                  <a:lnTo>
                    <a:pt x="88" y="59"/>
                  </a:lnTo>
                  <a:lnTo>
                    <a:pt x="85" y="47"/>
                  </a:lnTo>
                  <a:lnTo>
                    <a:pt x="79" y="38"/>
                  </a:lnTo>
                  <a:lnTo>
                    <a:pt x="47" y="6"/>
                  </a:lnTo>
                  <a:lnTo>
                    <a:pt x="41" y="3"/>
                  </a:lnTo>
                  <a:lnTo>
                    <a:pt x="36" y="0"/>
                  </a:lnTo>
                  <a:lnTo>
                    <a:pt x="27" y="0"/>
                  </a:lnTo>
                  <a:lnTo>
                    <a:pt x="20" y="3"/>
                  </a:lnTo>
                  <a:lnTo>
                    <a:pt x="12" y="7"/>
                  </a:lnTo>
                  <a:lnTo>
                    <a:pt x="7" y="15"/>
                  </a:lnTo>
                  <a:lnTo>
                    <a:pt x="1" y="24"/>
                  </a:lnTo>
                  <a:lnTo>
                    <a:pt x="0" y="36"/>
                  </a:lnTo>
                  <a:lnTo>
                    <a:pt x="33" y="87"/>
                  </a:lnTo>
                  <a:lnTo>
                    <a:pt x="88" y="84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14" name="Freeform 331"/>
            <p:cNvSpPr>
              <a:spLocks/>
            </p:cNvSpPr>
            <p:nvPr/>
          </p:nvSpPr>
          <p:spPr bwMode="auto">
            <a:xfrm>
              <a:off x="5041" y="1908"/>
              <a:ext cx="113" cy="101"/>
            </a:xfrm>
            <a:custGeom>
              <a:avLst/>
              <a:gdLst>
                <a:gd name="T0" fmla="*/ 112 w 89"/>
                <a:gd name="T1" fmla="*/ 96 h 88"/>
                <a:gd name="T2" fmla="*/ 112 w 89"/>
                <a:gd name="T3" fmla="*/ 83 h 88"/>
                <a:gd name="T4" fmla="*/ 112 w 89"/>
                <a:gd name="T5" fmla="*/ 68 h 88"/>
                <a:gd name="T6" fmla="*/ 108 w 89"/>
                <a:gd name="T7" fmla="*/ 54 h 88"/>
                <a:gd name="T8" fmla="*/ 100 w 89"/>
                <a:gd name="T9" fmla="*/ 44 h 88"/>
                <a:gd name="T10" fmla="*/ 60 w 89"/>
                <a:gd name="T11" fmla="*/ 7 h 88"/>
                <a:gd name="T12" fmla="*/ 52 w 89"/>
                <a:gd name="T13" fmla="*/ 3 h 88"/>
                <a:gd name="T14" fmla="*/ 46 w 89"/>
                <a:gd name="T15" fmla="*/ 0 h 88"/>
                <a:gd name="T16" fmla="*/ 34 w 89"/>
                <a:gd name="T17" fmla="*/ 0 h 88"/>
                <a:gd name="T18" fmla="*/ 25 w 89"/>
                <a:gd name="T19" fmla="*/ 3 h 88"/>
                <a:gd name="T20" fmla="*/ 15 w 89"/>
                <a:gd name="T21" fmla="*/ 8 h 88"/>
                <a:gd name="T22" fmla="*/ 9 w 89"/>
                <a:gd name="T23" fmla="*/ 17 h 88"/>
                <a:gd name="T24" fmla="*/ 1 w 89"/>
                <a:gd name="T25" fmla="*/ 28 h 88"/>
                <a:gd name="T26" fmla="*/ 0 w 89"/>
                <a:gd name="T27" fmla="*/ 41 h 88"/>
                <a:gd name="T28" fmla="*/ 42 w 89"/>
                <a:gd name="T29" fmla="*/ 100 h 88"/>
                <a:gd name="T30" fmla="*/ 112 w 89"/>
                <a:gd name="T31" fmla="*/ 96 h 8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9"/>
                <a:gd name="T49" fmla="*/ 0 h 88"/>
                <a:gd name="T50" fmla="*/ 89 w 89"/>
                <a:gd name="T51" fmla="*/ 88 h 8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9" h="88">
                  <a:moveTo>
                    <a:pt x="88" y="84"/>
                  </a:moveTo>
                  <a:lnTo>
                    <a:pt x="88" y="72"/>
                  </a:lnTo>
                  <a:lnTo>
                    <a:pt x="88" y="59"/>
                  </a:lnTo>
                  <a:lnTo>
                    <a:pt x="85" y="47"/>
                  </a:lnTo>
                  <a:lnTo>
                    <a:pt x="79" y="38"/>
                  </a:lnTo>
                  <a:lnTo>
                    <a:pt x="47" y="6"/>
                  </a:lnTo>
                  <a:lnTo>
                    <a:pt x="41" y="3"/>
                  </a:lnTo>
                  <a:lnTo>
                    <a:pt x="36" y="0"/>
                  </a:lnTo>
                  <a:lnTo>
                    <a:pt x="27" y="0"/>
                  </a:lnTo>
                  <a:lnTo>
                    <a:pt x="20" y="3"/>
                  </a:lnTo>
                  <a:lnTo>
                    <a:pt x="12" y="7"/>
                  </a:lnTo>
                  <a:lnTo>
                    <a:pt x="7" y="15"/>
                  </a:lnTo>
                  <a:lnTo>
                    <a:pt x="1" y="24"/>
                  </a:lnTo>
                  <a:lnTo>
                    <a:pt x="0" y="36"/>
                  </a:lnTo>
                  <a:lnTo>
                    <a:pt x="33" y="87"/>
                  </a:lnTo>
                  <a:lnTo>
                    <a:pt x="88" y="84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15" name="Freeform 332"/>
            <p:cNvSpPr>
              <a:spLocks/>
            </p:cNvSpPr>
            <p:nvPr/>
          </p:nvSpPr>
          <p:spPr bwMode="auto">
            <a:xfrm>
              <a:off x="5083" y="1951"/>
              <a:ext cx="61" cy="58"/>
            </a:xfrm>
            <a:custGeom>
              <a:avLst/>
              <a:gdLst>
                <a:gd name="T0" fmla="*/ 0 w 49"/>
                <a:gd name="T1" fmla="*/ 57 h 50"/>
                <a:gd name="T2" fmla="*/ 0 w 49"/>
                <a:gd name="T3" fmla="*/ 53 h 50"/>
                <a:gd name="T4" fmla="*/ 0 w 49"/>
                <a:gd name="T5" fmla="*/ 48 h 50"/>
                <a:gd name="T6" fmla="*/ 0 w 49"/>
                <a:gd name="T7" fmla="*/ 43 h 50"/>
                <a:gd name="T8" fmla="*/ 0 w 49"/>
                <a:gd name="T9" fmla="*/ 39 h 50"/>
                <a:gd name="T10" fmla="*/ 0 w 49"/>
                <a:gd name="T11" fmla="*/ 35 h 50"/>
                <a:gd name="T12" fmla="*/ 2 w 49"/>
                <a:gd name="T13" fmla="*/ 31 h 50"/>
                <a:gd name="T14" fmla="*/ 2 w 49"/>
                <a:gd name="T15" fmla="*/ 28 h 50"/>
                <a:gd name="T16" fmla="*/ 4 w 49"/>
                <a:gd name="T17" fmla="*/ 24 h 50"/>
                <a:gd name="T18" fmla="*/ 4 w 49"/>
                <a:gd name="T19" fmla="*/ 21 h 50"/>
                <a:gd name="T20" fmla="*/ 6 w 49"/>
                <a:gd name="T21" fmla="*/ 17 h 50"/>
                <a:gd name="T22" fmla="*/ 7 w 49"/>
                <a:gd name="T23" fmla="*/ 16 h 50"/>
                <a:gd name="T24" fmla="*/ 10 w 49"/>
                <a:gd name="T25" fmla="*/ 13 h 50"/>
                <a:gd name="T26" fmla="*/ 11 w 49"/>
                <a:gd name="T27" fmla="*/ 10 h 50"/>
                <a:gd name="T28" fmla="*/ 14 w 49"/>
                <a:gd name="T29" fmla="*/ 9 h 50"/>
                <a:gd name="T30" fmla="*/ 16 w 49"/>
                <a:gd name="T31" fmla="*/ 7 h 50"/>
                <a:gd name="T32" fmla="*/ 17 w 49"/>
                <a:gd name="T33" fmla="*/ 5 h 50"/>
                <a:gd name="T34" fmla="*/ 20 w 49"/>
                <a:gd name="T35" fmla="*/ 3 h 50"/>
                <a:gd name="T36" fmla="*/ 24 w 49"/>
                <a:gd name="T37" fmla="*/ 3 h 50"/>
                <a:gd name="T38" fmla="*/ 25 w 49"/>
                <a:gd name="T39" fmla="*/ 1 h 50"/>
                <a:gd name="T40" fmla="*/ 27 w 49"/>
                <a:gd name="T41" fmla="*/ 1 h 50"/>
                <a:gd name="T42" fmla="*/ 31 w 49"/>
                <a:gd name="T43" fmla="*/ 0 h 50"/>
                <a:gd name="T44" fmla="*/ 32 w 49"/>
                <a:gd name="T45" fmla="*/ 0 h 50"/>
                <a:gd name="T46" fmla="*/ 36 w 49"/>
                <a:gd name="T47" fmla="*/ 0 h 50"/>
                <a:gd name="T48" fmla="*/ 39 w 49"/>
                <a:gd name="T49" fmla="*/ 0 h 50"/>
                <a:gd name="T50" fmla="*/ 40 w 49"/>
                <a:gd name="T51" fmla="*/ 0 h 50"/>
                <a:gd name="T52" fmla="*/ 45 w 49"/>
                <a:gd name="T53" fmla="*/ 0 h 50"/>
                <a:gd name="T54" fmla="*/ 46 w 49"/>
                <a:gd name="T55" fmla="*/ 0 h 50"/>
                <a:gd name="T56" fmla="*/ 50 w 49"/>
                <a:gd name="T57" fmla="*/ 1 h 50"/>
                <a:gd name="T58" fmla="*/ 52 w 49"/>
                <a:gd name="T59" fmla="*/ 1 h 50"/>
                <a:gd name="T60" fmla="*/ 56 w 49"/>
                <a:gd name="T61" fmla="*/ 3 h 50"/>
                <a:gd name="T62" fmla="*/ 57 w 49"/>
                <a:gd name="T63" fmla="*/ 3 h 50"/>
                <a:gd name="T64" fmla="*/ 60 w 49"/>
                <a:gd name="T65" fmla="*/ 5 h 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9"/>
                <a:gd name="T100" fmla="*/ 0 h 50"/>
                <a:gd name="T101" fmla="*/ 49 w 49"/>
                <a:gd name="T102" fmla="*/ 50 h 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9" h="50">
                  <a:moveTo>
                    <a:pt x="0" y="49"/>
                  </a:moveTo>
                  <a:lnTo>
                    <a:pt x="0" y="46"/>
                  </a:lnTo>
                  <a:lnTo>
                    <a:pt x="0" y="41"/>
                  </a:lnTo>
                  <a:lnTo>
                    <a:pt x="0" y="37"/>
                  </a:lnTo>
                  <a:lnTo>
                    <a:pt x="0" y="34"/>
                  </a:lnTo>
                  <a:lnTo>
                    <a:pt x="0" y="30"/>
                  </a:lnTo>
                  <a:lnTo>
                    <a:pt x="2" y="27"/>
                  </a:lnTo>
                  <a:lnTo>
                    <a:pt x="2" y="24"/>
                  </a:lnTo>
                  <a:lnTo>
                    <a:pt x="3" y="21"/>
                  </a:lnTo>
                  <a:lnTo>
                    <a:pt x="3" y="18"/>
                  </a:lnTo>
                  <a:lnTo>
                    <a:pt x="5" y="15"/>
                  </a:lnTo>
                  <a:lnTo>
                    <a:pt x="6" y="14"/>
                  </a:lnTo>
                  <a:lnTo>
                    <a:pt x="8" y="11"/>
                  </a:lnTo>
                  <a:lnTo>
                    <a:pt x="9" y="9"/>
                  </a:lnTo>
                  <a:lnTo>
                    <a:pt x="11" y="8"/>
                  </a:lnTo>
                  <a:lnTo>
                    <a:pt x="13" y="6"/>
                  </a:lnTo>
                  <a:lnTo>
                    <a:pt x="14" y="4"/>
                  </a:lnTo>
                  <a:lnTo>
                    <a:pt x="16" y="3"/>
                  </a:lnTo>
                  <a:lnTo>
                    <a:pt x="19" y="3"/>
                  </a:lnTo>
                  <a:lnTo>
                    <a:pt x="20" y="1"/>
                  </a:lnTo>
                  <a:lnTo>
                    <a:pt x="22" y="1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37" y="0"/>
                  </a:lnTo>
                  <a:lnTo>
                    <a:pt x="40" y="1"/>
                  </a:lnTo>
                  <a:lnTo>
                    <a:pt x="42" y="1"/>
                  </a:lnTo>
                  <a:lnTo>
                    <a:pt x="45" y="3"/>
                  </a:lnTo>
                  <a:lnTo>
                    <a:pt x="46" y="3"/>
                  </a:lnTo>
                  <a:lnTo>
                    <a:pt x="48" y="4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16" name="Freeform 333"/>
            <p:cNvSpPr>
              <a:spLocks/>
            </p:cNvSpPr>
            <p:nvPr/>
          </p:nvSpPr>
          <p:spPr bwMode="auto">
            <a:xfrm>
              <a:off x="5103" y="1981"/>
              <a:ext cx="60" cy="53"/>
            </a:xfrm>
            <a:custGeom>
              <a:avLst/>
              <a:gdLst>
                <a:gd name="T0" fmla="*/ 59 w 48"/>
                <a:gd name="T1" fmla="*/ 52 h 47"/>
                <a:gd name="T2" fmla="*/ 59 w 48"/>
                <a:gd name="T3" fmla="*/ 43 h 47"/>
                <a:gd name="T4" fmla="*/ 59 w 48"/>
                <a:gd name="T5" fmla="*/ 35 h 47"/>
                <a:gd name="T6" fmla="*/ 58 w 48"/>
                <a:gd name="T7" fmla="*/ 29 h 47"/>
                <a:gd name="T8" fmla="*/ 51 w 48"/>
                <a:gd name="T9" fmla="*/ 23 h 47"/>
                <a:gd name="T10" fmla="*/ 30 w 48"/>
                <a:gd name="T11" fmla="*/ 1 h 47"/>
                <a:gd name="T12" fmla="*/ 23 w 48"/>
                <a:gd name="T13" fmla="*/ 0 h 47"/>
                <a:gd name="T14" fmla="*/ 19 w 48"/>
                <a:gd name="T15" fmla="*/ 0 h 47"/>
                <a:gd name="T16" fmla="*/ 13 w 48"/>
                <a:gd name="T17" fmla="*/ 1 h 47"/>
                <a:gd name="T18" fmla="*/ 9 w 48"/>
                <a:gd name="T19" fmla="*/ 3 h 47"/>
                <a:gd name="T20" fmla="*/ 4 w 48"/>
                <a:gd name="T21" fmla="*/ 9 h 47"/>
                <a:gd name="T22" fmla="*/ 1 w 48"/>
                <a:gd name="T23" fmla="*/ 14 h 47"/>
                <a:gd name="T24" fmla="*/ 0 w 48"/>
                <a:gd name="T25" fmla="*/ 23 h 47"/>
                <a:gd name="T26" fmla="*/ 23 w 48"/>
                <a:gd name="T27" fmla="*/ 52 h 47"/>
                <a:gd name="T28" fmla="*/ 59 w 48"/>
                <a:gd name="T29" fmla="*/ 52 h 4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8"/>
                <a:gd name="T46" fmla="*/ 0 h 47"/>
                <a:gd name="T47" fmla="*/ 48 w 48"/>
                <a:gd name="T48" fmla="*/ 47 h 4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8" h="47">
                  <a:moveTo>
                    <a:pt x="47" y="46"/>
                  </a:moveTo>
                  <a:lnTo>
                    <a:pt x="47" y="38"/>
                  </a:lnTo>
                  <a:lnTo>
                    <a:pt x="47" y="31"/>
                  </a:lnTo>
                  <a:lnTo>
                    <a:pt x="46" y="26"/>
                  </a:lnTo>
                  <a:lnTo>
                    <a:pt x="41" y="20"/>
                  </a:lnTo>
                  <a:lnTo>
                    <a:pt x="24" y="1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0" y="1"/>
                  </a:lnTo>
                  <a:lnTo>
                    <a:pt x="7" y="3"/>
                  </a:lnTo>
                  <a:lnTo>
                    <a:pt x="3" y="8"/>
                  </a:lnTo>
                  <a:lnTo>
                    <a:pt x="1" y="12"/>
                  </a:lnTo>
                  <a:lnTo>
                    <a:pt x="0" y="20"/>
                  </a:lnTo>
                  <a:lnTo>
                    <a:pt x="18" y="46"/>
                  </a:lnTo>
                  <a:lnTo>
                    <a:pt x="47" y="4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17" name="Freeform 334"/>
            <p:cNvSpPr>
              <a:spLocks/>
            </p:cNvSpPr>
            <p:nvPr/>
          </p:nvSpPr>
          <p:spPr bwMode="auto">
            <a:xfrm>
              <a:off x="5103" y="1981"/>
              <a:ext cx="60" cy="53"/>
            </a:xfrm>
            <a:custGeom>
              <a:avLst/>
              <a:gdLst>
                <a:gd name="T0" fmla="*/ 59 w 48"/>
                <a:gd name="T1" fmla="*/ 52 h 47"/>
                <a:gd name="T2" fmla="*/ 59 w 48"/>
                <a:gd name="T3" fmla="*/ 43 h 47"/>
                <a:gd name="T4" fmla="*/ 59 w 48"/>
                <a:gd name="T5" fmla="*/ 35 h 47"/>
                <a:gd name="T6" fmla="*/ 58 w 48"/>
                <a:gd name="T7" fmla="*/ 29 h 47"/>
                <a:gd name="T8" fmla="*/ 51 w 48"/>
                <a:gd name="T9" fmla="*/ 23 h 47"/>
                <a:gd name="T10" fmla="*/ 30 w 48"/>
                <a:gd name="T11" fmla="*/ 1 h 47"/>
                <a:gd name="T12" fmla="*/ 23 w 48"/>
                <a:gd name="T13" fmla="*/ 0 h 47"/>
                <a:gd name="T14" fmla="*/ 19 w 48"/>
                <a:gd name="T15" fmla="*/ 0 h 47"/>
                <a:gd name="T16" fmla="*/ 13 w 48"/>
                <a:gd name="T17" fmla="*/ 1 h 47"/>
                <a:gd name="T18" fmla="*/ 9 w 48"/>
                <a:gd name="T19" fmla="*/ 3 h 47"/>
                <a:gd name="T20" fmla="*/ 4 w 48"/>
                <a:gd name="T21" fmla="*/ 9 h 47"/>
                <a:gd name="T22" fmla="*/ 1 w 48"/>
                <a:gd name="T23" fmla="*/ 14 h 47"/>
                <a:gd name="T24" fmla="*/ 0 w 48"/>
                <a:gd name="T25" fmla="*/ 23 h 47"/>
                <a:gd name="T26" fmla="*/ 23 w 48"/>
                <a:gd name="T27" fmla="*/ 52 h 47"/>
                <a:gd name="T28" fmla="*/ 59 w 48"/>
                <a:gd name="T29" fmla="*/ 52 h 4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8"/>
                <a:gd name="T46" fmla="*/ 0 h 47"/>
                <a:gd name="T47" fmla="*/ 48 w 48"/>
                <a:gd name="T48" fmla="*/ 47 h 4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8" h="47">
                  <a:moveTo>
                    <a:pt x="47" y="46"/>
                  </a:moveTo>
                  <a:lnTo>
                    <a:pt x="47" y="38"/>
                  </a:lnTo>
                  <a:lnTo>
                    <a:pt x="47" y="31"/>
                  </a:lnTo>
                  <a:lnTo>
                    <a:pt x="46" y="26"/>
                  </a:lnTo>
                  <a:lnTo>
                    <a:pt x="41" y="20"/>
                  </a:lnTo>
                  <a:lnTo>
                    <a:pt x="24" y="1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0" y="1"/>
                  </a:lnTo>
                  <a:lnTo>
                    <a:pt x="7" y="3"/>
                  </a:lnTo>
                  <a:lnTo>
                    <a:pt x="3" y="8"/>
                  </a:lnTo>
                  <a:lnTo>
                    <a:pt x="1" y="12"/>
                  </a:lnTo>
                  <a:lnTo>
                    <a:pt x="0" y="20"/>
                  </a:lnTo>
                  <a:lnTo>
                    <a:pt x="18" y="46"/>
                  </a:lnTo>
                  <a:lnTo>
                    <a:pt x="47" y="4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18" name="Freeform 335"/>
            <p:cNvSpPr>
              <a:spLocks/>
            </p:cNvSpPr>
            <p:nvPr/>
          </p:nvSpPr>
          <p:spPr bwMode="auto">
            <a:xfrm>
              <a:off x="5126" y="2003"/>
              <a:ext cx="30" cy="31"/>
            </a:xfrm>
            <a:custGeom>
              <a:avLst/>
              <a:gdLst>
                <a:gd name="T0" fmla="*/ 0 w 24"/>
                <a:gd name="T1" fmla="*/ 30 h 27"/>
                <a:gd name="T2" fmla="*/ 0 w 24"/>
                <a:gd name="T3" fmla="*/ 28 h 27"/>
                <a:gd name="T4" fmla="*/ 0 w 24"/>
                <a:gd name="T5" fmla="*/ 26 h 27"/>
                <a:gd name="T6" fmla="*/ 0 w 24"/>
                <a:gd name="T7" fmla="*/ 24 h 27"/>
                <a:gd name="T8" fmla="*/ 0 w 24"/>
                <a:gd name="T9" fmla="*/ 23 h 27"/>
                <a:gd name="T10" fmla="*/ 3 w 24"/>
                <a:gd name="T11" fmla="*/ 21 h 27"/>
                <a:gd name="T12" fmla="*/ 3 w 24"/>
                <a:gd name="T13" fmla="*/ 20 h 27"/>
                <a:gd name="T14" fmla="*/ 3 w 24"/>
                <a:gd name="T15" fmla="*/ 17 h 27"/>
                <a:gd name="T16" fmla="*/ 4 w 24"/>
                <a:gd name="T17" fmla="*/ 17 h 27"/>
                <a:gd name="T18" fmla="*/ 4 w 24"/>
                <a:gd name="T19" fmla="*/ 16 h 27"/>
                <a:gd name="T20" fmla="*/ 4 w 24"/>
                <a:gd name="T21" fmla="*/ 14 h 27"/>
                <a:gd name="T22" fmla="*/ 6 w 24"/>
                <a:gd name="T23" fmla="*/ 13 h 27"/>
                <a:gd name="T24" fmla="*/ 8 w 24"/>
                <a:gd name="T25" fmla="*/ 10 h 27"/>
                <a:gd name="T26" fmla="*/ 8 w 24"/>
                <a:gd name="T27" fmla="*/ 8 h 27"/>
                <a:gd name="T28" fmla="*/ 10 w 24"/>
                <a:gd name="T29" fmla="*/ 8 h 27"/>
                <a:gd name="T30" fmla="*/ 10 w 24"/>
                <a:gd name="T31" fmla="*/ 7 h 27"/>
                <a:gd name="T32" fmla="*/ 11 w 24"/>
                <a:gd name="T33" fmla="*/ 5 h 27"/>
                <a:gd name="T34" fmla="*/ 14 w 24"/>
                <a:gd name="T35" fmla="*/ 5 h 27"/>
                <a:gd name="T36" fmla="*/ 14 w 24"/>
                <a:gd name="T37" fmla="*/ 3 h 27"/>
                <a:gd name="T38" fmla="*/ 15 w 24"/>
                <a:gd name="T39" fmla="*/ 3 h 27"/>
                <a:gd name="T40" fmla="*/ 17 w 24"/>
                <a:gd name="T41" fmla="*/ 1 h 27"/>
                <a:gd name="T42" fmla="*/ 19 w 24"/>
                <a:gd name="T43" fmla="*/ 1 h 27"/>
                <a:gd name="T44" fmla="*/ 21 w 24"/>
                <a:gd name="T45" fmla="*/ 1 h 27"/>
                <a:gd name="T46" fmla="*/ 23 w 24"/>
                <a:gd name="T47" fmla="*/ 1 h 27"/>
                <a:gd name="T48" fmla="*/ 23 w 24"/>
                <a:gd name="T49" fmla="*/ 0 h 27"/>
                <a:gd name="T50" fmla="*/ 25 w 24"/>
                <a:gd name="T51" fmla="*/ 1 h 27"/>
                <a:gd name="T52" fmla="*/ 26 w 24"/>
                <a:gd name="T53" fmla="*/ 1 h 27"/>
                <a:gd name="T54" fmla="*/ 29 w 24"/>
                <a:gd name="T55" fmla="*/ 1 h 27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4"/>
                <a:gd name="T85" fmla="*/ 0 h 27"/>
                <a:gd name="T86" fmla="*/ 24 w 24"/>
                <a:gd name="T87" fmla="*/ 27 h 27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4" h="27">
                  <a:moveTo>
                    <a:pt x="0" y="26"/>
                  </a:moveTo>
                  <a:lnTo>
                    <a:pt x="0" y="24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2" y="15"/>
                  </a:lnTo>
                  <a:lnTo>
                    <a:pt x="3" y="15"/>
                  </a:lnTo>
                  <a:lnTo>
                    <a:pt x="3" y="14"/>
                  </a:lnTo>
                  <a:lnTo>
                    <a:pt x="3" y="12"/>
                  </a:lnTo>
                  <a:lnTo>
                    <a:pt x="5" y="11"/>
                  </a:lnTo>
                  <a:lnTo>
                    <a:pt x="6" y="9"/>
                  </a:lnTo>
                  <a:lnTo>
                    <a:pt x="6" y="7"/>
                  </a:lnTo>
                  <a:lnTo>
                    <a:pt x="8" y="7"/>
                  </a:lnTo>
                  <a:lnTo>
                    <a:pt x="8" y="6"/>
                  </a:lnTo>
                  <a:lnTo>
                    <a:pt x="9" y="4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2" y="3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8" y="1"/>
                  </a:lnTo>
                  <a:lnTo>
                    <a:pt x="18" y="0"/>
                  </a:lnTo>
                  <a:lnTo>
                    <a:pt x="20" y="1"/>
                  </a:lnTo>
                  <a:lnTo>
                    <a:pt x="21" y="1"/>
                  </a:lnTo>
                  <a:lnTo>
                    <a:pt x="23" y="1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19" name="Freeform 336"/>
            <p:cNvSpPr>
              <a:spLocks/>
            </p:cNvSpPr>
            <p:nvPr/>
          </p:nvSpPr>
          <p:spPr bwMode="auto">
            <a:xfrm>
              <a:off x="4322" y="1419"/>
              <a:ext cx="61" cy="41"/>
            </a:xfrm>
            <a:custGeom>
              <a:avLst/>
              <a:gdLst>
                <a:gd name="T0" fmla="*/ 58 w 48"/>
                <a:gd name="T1" fmla="*/ 34 h 36"/>
                <a:gd name="T2" fmla="*/ 56 w 48"/>
                <a:gd name="T3" fmla="*/ 36 h 36"/>
                <a:gd name="T4" fmla="*/ 52 w 48"/>
                <a:gd name="T5" fmla="*/ 36 h 36"/>
                <a:gd name="T6" fmla="*/ 51 w 48"/>
                <a:gd name="T7" fmla="*/ 38 h 36"/>
                <a:gd name="T8" fmla="*/ 47 w 48"/>
                <a:gd name="T9" fmla="*/ 38 h 36"/>
                <a:gd name="T10" fmla="*/ 44 w 48"/>
                <a:gd name="T11" fmla="*/ 40 h 36"/>
                <a:gd name="T12" fmla="*/ 41 w 48"/>
                <a:gd name="T13" fmla="*/ 40 h 36"/>
                <a:gd name="T14" fmla="*/ 0 w 48"/>
                <a:gd name="T15" fmla="*/ 21 h 36"/>
                <a:gd name="T16" fmla="*/ 0 w 48"/>
                <a:gd name="T17" fmla="*/ 17 h 36"/>
                <a:gd name="T18" fmla="*/ 0 w 48"/>
                <a:gd name="T19" fmla="*/ 14 h 36"/>
                <a:gd name="T20" fmla="*/ 1 w 48"/>
                <a:gd name="T21" fmla="*/ 11 h 36"/>
                <a:gd name="T22" fmla="*/ 4 w 48"/>
                <a:gd name="T23" fmla="*/ 8 h 36"/>
                <a:gd name="T24" fmla="*/ 5 w 48"/>
                <a:gd name="T25" fmla="*/ 7 h 36"/>
                <a:gd name="T26" fmla="*/ 8 w 48"/>
                <a:gd name="T27" fmla="*/ 5 h 36"/>
                <a:gd name="T28" fmla="*/ 10 w 48"/>
                <a:gd name="T29" fmla="*/ 3 h 36"/>
                <a:gd name="T30" fmla="*/ 11 w 48"/>
                <a:gd name="T31" fmla="*/ 1 h 36"/>
                <a:gd name="T32" fmla="*/ 15 w 48"/>
                <a:gd name="T33" fmla="*/ 0 h 36"/>
                <a:gd name="T34" fmla="*/ 19 w 48"/>
                <a:gd name="T35" fmla="*/ 0 h 36"/>
                <a:gd name="T36" fmla="*/ 23 w 48"/>
                <a:gd name="T37" fmla="*/ 0 h 36"/>
                <a:gd name="T38" fmla="*/ 27 w 48"/>
                <a:gd name="T39" fmla="*/ 1 h 36"/>
                <a:gd name="T40" fmla="*/ 31 w 48"/>
                <a:gd name="T41" fmla="*/ 3 h 36"/>
                <a:gd name="T42" fmla="*/ 34 w 48"/>
                <a:gd name="T43" fmla="*/ 5 h 36"/>
                <a:gd name="T44" fmla="*/ 39 w 48"/>
                <a:gd name="T45" fmla="*/ 7 h 36"/>
                <a:gd name="T46" fmla="*/ 41 w 48"/>
                <a:gd name="T47" fmla="*/ 8 h 36"/>
                <a:gd name="T48" fmla="*/ 44 w 48"/>
                <a:gd name="T49" fmla="*/ 8 h 36"/>
                <a:gd name="T50" fmla="*/ 48 w 48"/>
                <a:gd name="T51" fmla="*/ 10 h 36"/>
                <a:gd name="T52" fmla="*/ 51 w 48"/>
                <a:gd name="T53" fmla="*/ 11 h 36"/>
                <a:gd name="T54" fmla="*/ 52 w 48"/>
                <a:gd name="T55" fmla="*/ 14 h 36"/>
                <a:gd name="T56" fmla="*/ 55 w 48"/>
                <a:gd name="T57" fmla="*/ 15 h 36"/>
                <a:gd name="T58" fmla="*/ 56 w 48"/>
                <a:gd name="T59" fmla="*/ 17 h 36"/>
                <a:gd name="T60" fmla="*/ 58 w 48"/>
                <a:gd name="T61" fmla="*/ 21 h 36"/>
                <a:gd name="T62" fmla="*/ 60 w 48"/>
                <a:gd name="T63" fmla="*/ 22 h 36"/>
                <a:gd name="T64" fmla="*/ 60 w 48"/>
                <a:gd name="T65" fmla="*/ 25 h 36"/>
                <a:gd name="T66" fmla="*/ 60 w 48"/>
                <a:gd name="T67" fmla="*/ 30 h 36"/>
                <a:gd name="T68" fmla="*/ 60 w 48"/>
                <a:gd name="T69" fmla="*/ 33 h 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8"/>
                <a:gd name="T106" fmla="*/ 0 h 36"/>
                <a:gd name="T107" fmla="*/ 48 w 48"/>
                <a:gd name="T108" fmla="*/ 36 h 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8" h="36">
                  <a:moveTo>
                    <a:pt x="47" y="30"/>
                  </a:moveTo>
                  <a:lnTo>
                    <a:pt x="46" y="30"/>
                  </a:lnTo>
                  <a:lnTo>
                    <a:pt x="44" y="30"/>
                  </a:lnTo>
                  <a:lnTo>
                    <a:pt x="44" y="32"/>
                  </a:lnTo>
                  <a:lnTo>
                    <a:pt x="43" y="32"/>
                  </a:lnTo>
                  <a:lnTo>
                    <a:pt x="41" y="32"/>
                  </a:lnTo>
                  <a:lnTo>
                    <a:pt x="40" y="32"/>
                  </a:lnTo>
                  <a:lnTo>
                    <a:pt x="40" y="33"/>
                  </a:lnTo>
                  <a:lnTo>
                    <a:pt x="38" y="33"/>
                  </a:lnTo>
                  <a:lnTo>
                    <a:pt x="37" y="33"/>
                  </a:lnTo>
                  <a:lnTo>
                    <a:pt x="35" y="33"/>
                  </a:lnTo>
                  <a:lnTo>
                    <a:pt x="35" y="35"/>
                  </a:lnTo>
                  <a:lnTo>
                    <a:pt x="34" y="35"/>
                  </a:lnTo>
                  <a:lnTo>
                    <a:pt x="32" y="35"/>
                  </a:lnTo>
                  <a:lnTo>
                    <a:pt x="31" y="35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1" y="12"/>
                  </a:lnTo>
                  <a:lnTo>
                    <a:pt x="1" y="10"/>
                  </a:lnTo>
                  <a:lnTo>
                    <a:pt x="1" y="9"/>
                  </a:lnTo>
                  <a:lnTo>
                    <a:pt x="3" y="7"/>
                  </a:lnTo>
                  <a:lnTo>
                    <a:pt x="3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3"/>
                  </a:lnTo>
                  <a:lnTo>
                    <a:pt x="8" y="3"/>
                  </a:lnTo>
                  <a:lnTo>
                    <a:pt x="8" y="1"/>
                  </a:lnTo>
                  <a:lnTo>
                    <a:pt x="9" y="1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1" y="1"/>
                  </a:lnTo>
                  <a:lnTo>
                    <a:pt x="23" y="1"/>
                  </a:lnTo>
                  <a:lnTo>
                    <a:pt x="24" y="3"/>
                  </a:lnTo>
                  <a:lnTo>
                    <a:pt x="26" y="3"/>
                  </a:lnTo>
                  <a:lnTo>
                    <a:pt x="27" y="4"/>
                  </a:lnTo>
                  <a:lnTo>
                    <a:pt x="29" y="4"/>
                  </a:lnTo>
                  <a:lnTo>
                    <a:pt x="31" y="6"/>
                  </a:lnTo>
                  <a:lnTo>
                    <a:pt x="32" y="6"/>
                  </a:lnTo>
                  <a:lnTo>
                    <a:pt x="32" y="7"/>
                  </a:lnTo>
                  <a:lnTo>
                    <a:pt x="34" y="7"/>
                  </a:lnTo>
                  <a:lnTo>
                    <a:pt x="35" y="7"/>
                  </a:lnTo>
                  <a:lnTo>
                    <a:pt x="37" y="9"/>
                  </a:lnTo>
                  <a:lnTo>
                    <a:pt x="38" y="9"/>
                  </a:lnTo>
                  <a:lnTo>
                    <a:pt x="38" y="10"/>
                  </a:lnTo>
                  <a:lnTo>
                    <a:pt x="40" y="10"/>
                  </a:lnTo>
                  <a:lnTo>
                    <a:pt x="40" y="12"/>
                  </a:lnTo>
                  <a:lnTo>
                    <a:pt x="41" y="12"/>
                  </a:lnTo>
                  <a:lnTo>
                    <a:pt x="43" y="12"/>
                  </a:lnTo>
                  <a:lnTo>
                    <a:pt x="43" y="13"/>
                  </a:lnTo>
                  <a:lnTo>
                    <a:pt x="44" y="13"/>
                  </a:lnTo>
                  <a:lnTo>
                    <a:pt x="44" y="15"/>
                  </a:lnTo>
                  <a:lnTo>
                    <a:pt x="46" y="16"/>
                  </a:lnTo>
                  <a:lnTo>
                    <a:pt x="46" y="18"/>
                  </a:lnTo>
                  <a:lnTo>
                    <a:pt x="46" y="19"/>
                  </a:lnTo>
                  <a:lnTo>
                    <a:pt x="47" y="19"/>
                  </a:lnTo>
                  <a:lnTo>
                    <a:pt x="47" y="21"/>
                  </a:lnTo>
                  <a:lnTo>
                    <a:pt x="47" y="22"/>
                  </a:lnTo>
                  <a:lnTo>
                    <a:pt x="47" y="24"/>
                  </a:lnTo>
                  <a:lnTo>
                    <a:pt x="47" y="26"/>
                  </a:lnTo>
                  <a:lnTo>
                    <a:pt x="47" y="27"/>
                  </a:lnTo>
                  <a:lnTo>
                    <a:pt x="47" y="29"/>
                  </a:lnTo>
                  <a:lnTo>
                    <a:pt x="47" y="30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20" name="Freeform 337"/>
            <p:cNvSpPr>
              <a:spLocks/>
            </p:cNvSpPr>
            <p:nvPr/>
          </p:nvSpPr>
          <p:spPr bwMode="auto">
            <a:xfrm>
              <a:off x="4322" y="1419"/>
              <a:ext cx="61" cy="41"/>
            </a:xfrm>
            <a:custGeom>
              <a:avLst/>
              <a:gdLst>
                <a:gd name="T0" fmla="*/ 58 w 48"/>
                <a:gd name="T1" fmla="*/ 34 h 36"/>
                <a:gd name="T2" fmla="*/ 56 w 48"/>
                <a:gd name="T3" fmla="*/ 36 h 36"/>
                <a:gd name="T4" fmla="*/ 52 w 48"/>
                <a:gd name="T5" fmla="*/ 36 h 36"/>
                <a:gd name="T6" fmla="*/ 51 w 48"/>
                <a:gd name="T7" fmla="*/ 38 h 36"/>
                <a:gd name="T8" fmla="*/ 47 w 48"/>
                <a:gd name="T9" fmla="*/ 38 h 36"/>
                <a:gd name="T10" fmla="*/ 44 w 48"/>
                <a:gd name="T11" fmla="*/ 40 h 36"/>
                <a:gd name="T12" fmla="*/ 41 w 48"/>
                <a:gd name="T13" fmla="*/ 40 h 36"/>
                <a:gd name="T14" fmla="*/ 0 w 48"/>
                <a:gd name="T15" fmla="*/ 21 h 36"/>
                <a:gd name="T16" fmla="*/ 0 w 48"/>
                <a:gd name="T17" fmla="*/ 17 h 36"/>
                <a:gd name="T18" fmla="*/ 0 w 48"/>
                <a:gd name="T19" fmla="*/ 14 h 36"/>
                <a:gd name="T20" fmla="*/ 1 w 48"/>
                <a:gd name="T21" fmla="*/ 11 h 36"/>
                <a:gd name="T22" fmla="*/ 4 w 48"/>
                <a:gd name="T23" fmla="*/ 8 h 36"/>
                <a:gd name="T24" fmla="*/ 5 w 48"/>
                <a:gd name="T25" fmla="*/ 7 h 36"/>
                <a:gd name="T26" fmla="*/ 8 w 48"/>
                <a:gd name="T27" fmla="*/ 5 h 36"/>
                <a:gd name="T28" fmla="*/ 10 w 48"/>
                <a:gd name="T29" fmla="*/ 3 h 36"/>
                <a:gd name="T30" fmla="*/ 11 w 48"/>
                <a:gd name="T31" fmla="*/ 1 h 36"/>
                <a:gd name="T32" fmla="*/ 15 w 48"/>
                <a:gd name="T33" fmla="*/ 0 h 36"/>
                <a:gd name="T34" fmla="*/ 19 w 48"/>
                <a:gd name="T35" fmla="*/ 0 h 36"/>
                <a:gd name="T36" fmla="*/ 23 w 48"/>
                <a:gd name="T37" fmla="*/ 0 h 36"/>
                <a:gd name="T38" fmla="*/ 27 w 48"/>
                <a:gd name="T39" fmla="*/ 1 h 36"/>
                <a:gd name="T40" fmla="*/ 31 w 48"/>
                <a:gd name="T41" fmla="*/ 3 h 36"/>
                <a:gd name="T42" fmla="*/ 34 w 48"/>
                <a:gd name="T43" fmla="*/ 5 h 36"/>
                <a:gd name="T44" fmla="*/ 39 w 48"/>
                <a:gd name="T45" fmla="*/ 7 h 36"/>
                <a:gd name="T46" fmla="*/ 41 w 48"/>
                <a:gd name="T47" fmla="*/ 8 h 36"/>
                <a:gd name="T48" fmla="*/ 44 w 48"/>
                <a:gd name="T49" fmla="*/ 8 h 36"/>
                <a:gd name="T50" fmla="*/ 48 w 48"/>
                <a:gd name="T51" fmla="*/ 10 h 36"/>
                <a:gd name="T52" fmla="*/ 51 w 48"/>
                <a:gd name="T53" fmla="*/ 11 h 36"/>
                <a:gd name="T54" fmla="*/ 52 w 48"/>
                <a:gd name="T55" fmla="*/ 14 h 36"/>
                <a:gd name="T56" fmla="*/ 55 w 48"/>
                <a:gd name="T57" fmla="*/ 15 h 36"/>
                <a:gd name="T58" fmla="*/ 56 w 48"/>
                <a:gd name="T59" fmla="*/ 17 h 36"/>
                <a:gd name="T60" fmla="*/ 58 w 48"/>
                <a:gd name="T61" fmla="*/ 21 h 36"/>
                <a:gd name="T62" fmla="*/ 60 w 48"/>
                <a:gd name="T63" fmla="*/ 22 h 36"/>
                <a:gd name="T64" fmla="*/ 60 w 48"/>
                <a:gd name="T65" fmla="*/ 25 h 36"/>
                <a:gd name="T66" fmla="*/ 60 w 48"/>
                <a:gd name="T67" fmla="*/ 30 h 36"/>
                <a:gd name="T68" fmla="*/ 60 w 48"/>
                <a:gd name="T69" fmla="*/ 33 h 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8"/>
                <a:gd name="T106" fmla="*/ 0 h 36"/>
                <a:gd name="T107" fmla="*/ 48 w 48"/>
                <a:gd name="T108" fmla="*/ 36 h 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8" h="36">
                  <a:moveTo>
                    <a:pt x="47" y="30"/>
                  </a:moveTo>
                  <a:lnTo>
                    <a:pt x="46" y="30"/>
                  </a:lnTo>
                  <a:lnTo>
                    <a:pt x="44" y="30"/>
                  </a:lnTo>
                  <a:lnTo>
                    <a:pt x="44" y="32"/>
                  </a:lnTo>
                  <a:lnTo>
                    <a:pt x="43" y="32"/>
                  </a:lnTo>
                  <a:lnTo>
                    <a:pt x="41" y="32"/>
                  </a:lnTo>
                  <a:lnTo>
                    <a:pt x="40" y="32"/>
                  </a:lnTo>
                  <a:lnTo>
                    <a:pt x="40" y="33"/>
                  </a:lnTo>
                  <a:lnTo>
                    <a:pt x="38" y="33"/>
                  </a:lnTo>
                  <a:lnTo>
                    <a:pt x="37" y="33"/>
                  </a:lnTo>
                  <a:lnTo>
                    <a:pt x="35" y="33"/>
                  </a:lnTo>
                  <a:lnTo>
                    <a:pt x="35" y="35"/>
                  </a:lnTo>
                  <a:lnTo>
                    <a:pt x="34" y="35"/>
                  </a:lnTo>
                  <a:lnTo>
                    <a:pt x="32" y="35"/>
                  </a:lnTo>
                  <a:lnTo>
                    <a:pt x="31" y="35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1" y="12"/>
                  </a:lnTo>
                  <a:lnTo>
                    <a:pt x="1" y="10"/>
                  </a:lnTo>
                  <a:lnTo>
                    <a:pt x="1" y="9"/>
                  </a:lnTo>
                  <a:lnTo>
                    <a:pt x="3" y="7"/>
                  </a:lnTo>
                  <a:lnTo>
                    <a:pt x="3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3"/>
                  </a:lnTo>
                  <a:lnTo>
                    <a:pt x="8" y="3"/>
                  </a:lnTo>
                  <a:lnTo>
                    <a:pt x="8" y="1"/>
                  </a:lnTo>
                  <a:lnTo>
                    <a:pt x="9" y="1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1" y="1"/>
                  </a:lnTo>
                  <a:lnTo>
                    <a:pt x="23" y="1"/>
                  </a:lnTo>
                  <a:lnTo>
                    <a:pt x="24" y="3"/>
                  </a:lnTo>
                  <a:lnTo>
                    <a:pt x="26" y="3"/>
                  </a:lnTo>
                  <a:lnTo>
                    <a:pt x="27" y="4"/>
                  </a:lnTo>
                  <a:lnTo>
                    <a:pt x="29" y="4"/>
                  </a:lnTo>
                  <a:lnTo>
                    <a:pt x="31" y="6"/>
                  </a:lnTo>
                  <a:lnTo>
                    <a:pt x="32" y="6"/>
                  </a:lnTo>
                  <a:lnTo>
                    <a:pt x="32" y="7"/>
                  </a:lnTo>
                  <a:lnTo>
                    <a:pt x="34" y="7"/>
                  </a:lnTo>
                  <a:lnTo>
                    <a:pt x="35" y="7"/>
                  </a:lnTo>
                  <a:lnTo>
                    <a:pt x="37" y="9"/>
                  </a:lnTo>
                  <a:lnTo>
                    <a:pt x="38" y="9"/>
                  </a:lnTo>
                  <a:lnTo>
                    <a:pt x="38" y="10"/>
                  </a:lnTo>
                  <a:lnTo>
                    <a:pt x="40" y="10"/>
                  </a:lnTo>
                  <a:lnTo>
                    <a:pt x="40" y="12"/>
                  </a:lnTo>
                  <a:lnTo>
                    <a:pt x="41" y="12"/>
                  </a:lnTo>
                  <a:lnTo>
                    <a:pt x="43" y="12"/>
                  </a:lnTo>
                  <a:lnTo>
                    <a:pt x="43" y="13"/>
                  </a:lnTo>
                  <a:lnTo>
                    <a:pt x="44" y="13"/>
                  </a:lnTo>
                  <a:lnTo>
                    <a:pt x="44" y="15"/>
                  </a:lnTo>
                  <a:lnTo>
                    <a:pt x="46" y="16"/>
                  </a:lnTo>
                  <a:lnTo>
                    <a:pt x="46" y="18"/>
                  </a:lnTo>
                  <a:lnTo>
                    <a:pt x="46" y="19"/>
                  </a:lnTo>
                  <a:lnTo>
                    <a:pt x="47" y="19"/>
                  </a:lnTo>
                  <a:lnTo>
                    <a:pt x="47" y="21"/>
                  </a:lnTo>
                  <a:lnTo>
                    <a:pt x="47" y="22"/>
                  </a:lnTo>
                  <a:lnTo>
                    <a:pt x="47" y="24"/>
                  </a:lnTo>
                  <a:lnTo>
                    <a:pt x="47" y="26"/>
                  </a:lnTo>
                  <a:lnTo>
                    <a:pt x="47" y="27"/>
                  </a:lnTo>
                  <a:lnTo>
                    <a:pt x="47" y="29"/>
                  </a:lnTo>
                  <a:lnTo>
                    <a:pt x="47" y="3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21" name="Freeform 338"/>
            <p:cNvSpPr>
              <a:spLocks/>
            </p:cNvSpPr>
            <p:nvPr/>
          </p:nvSpPr>
          <p:spPr bwMode="auto">
            <a:xfrm>
              <a:off x="4359" y="1429"/>
              <a:ext cx="21" cy="31"/>
            </a:xfrm>
            <a:custGeom>
              <a:avLst/>
              <a:gdLst>
                <a:gd name="T0" fmla="*/ 20 w 17"/>
                <a:gd name="T1" fmla="*/ 0 h 27"/>
                <a:gd name="T2" fmla="*/ 17 w 17"/>
                <a:gd name="T3" fmla="*/ 0 h 27"/>
                <a:gd name="T4" fmla="*/ 12 w 17"/>
                <a:gd name="T5" fmla="*/ 0 h 27"/>
                <a:gd name="T6" fmla="*/ 10 w 17"/>
                <a:gd name="T7" fmla="*/ 1 h 27"/>
                <a:gd name="T8" fmla="*/ 6 w 17"/>
                <a:gd name="T9" fmla="*/ 3 h 27"/>
                <a:gd name="T10" fmla="*/ 6 w 17"/>
                <a:gd name="T11" fmla="*/ 5 h 27"/>
                <a:gd name="T12" fmla="*/ 4 w 17"/>
                <a:gd name="T13" fmla="*/ 5 h 27"/>
                <a:gd name="T14" fmla="*/ 4 w 17"/>
                <a:gd name="T15" fmla="*/ 7 h 27"/>
                <a:gd name="T16" fmla="*/ 4 w 17"/>
                <a:gd name="T17" fmla="*/ 8 h 27"/>
                <a:gd name="T18" fmla="*/ 4 w 17"/>
                <a:gd name="T19" fmla="*/ 10 h 27"/>
                <a:gd name="T20" fmla="*/ 0 w 17"/>
                <a:gd name="T21" fmla="*/ 11 h 27"/>
                <a:gd name="T22" fmla="*/ 0 w 17"/>
                <a:gd name="T23" fmla="*/ 14 h 27"/>
                <a:gd name="T24" fmla="*/ 0 w 17"/>
                <a:gd name="T25" fmla="*/ 15 h 27"/>
                <a:gd name="T26" fmla="*/ 0 w 17"/>
                <a:gd name="T27" fmla="*/ 17 h 27"/>
                <a:gd name="T28" fmla="*/ 0 w 17"/>
                <a:gd name="T29" fmla="*/ 20 h 27"/>
                <a:gd name="T30" fmla="*/ 0 w 17"/>
                <a:gd name="T31" fmla="*/ 21 h 27"/>
                <a:gd name="T32" fmla="*/ 0 w 17"/>
                <a:gd name="T33" fmla="*/ 23 h 27"/>
                <a:gd name="T34" fmla="*/ 0 w 17"/>
                <a:gd name="T35" fmla="*/ 24 h 27"/>
                <a:gd name="T36" fmla="*/ 0 w 17"/>
                <a:gd name="T37" fmla="*/ 26 h 27"/>
                <a:gd name="T38" fmla="*/ 0 w 17"/>
                <a:gd name="T39" fmla="*/ 28 h 27"/>
                <a:gd name="T40" fmla="*/ 0 w 17"/>
                <a:gd name="T41" fmla="*/ 30 h 2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7"/>
                <a:gd name="T64" fmla="*/ 0 h 27"/>
                <a:gd name="T65" fmla="*/ 17 w 17"/>
                <a:gd name="T66" fmla="*/ 27 h 2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7" h="27">
                  <a:moveTo>
                    <a:pt x="16" y="0"/>
                  </a:moveTo>
                  <a:lnTo>
                    <a:pt x="14" y="0"/>
                  </a:lnTo>
                  <a:lnTo>
                    <a:pt x="10" y="0"/>
                  </a:lnTo>
                  <a:lnTo>
                    <a:pt x="8" y="1"/>
                  </a:lnTo>
                  <a:lnTo>
                    <a:pt x="5" y="3"/>
                  </a:lnTo>
                  <a:lnTo>
                    <a:pt x="5" y="4"/>
                  </a:lnTo>
                  <a:lnTo>
                    <a:pt x="3" y="4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9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0" y="21"/>
                  </a:lnTo>
                  <a:lnTo>
                    <a:pt x="0" y="23"/>
                  </a:lnTo>
                  <a:lnTo>
                    <a:pt x="0" y="24"/>
                  </a:lnTo>
                  <a:lnTo>
                    <a:pt x="0" y="2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22" name="Freeform 339"/>
            <p:cNvSpPr>
              <a:spLocks/>
            </p:cNvSpPr>
            <p:nvPr/>
          </p:nvSpPr>
          <p:spPr bwMode="auto">
            <a:xfrm>
              <a:off x="4366" y="1442"/>
              <a:ext cx="137" cy="85"/>
            </a:xfrm>
            <a:custGeom>
              <a:avLst/>
              <a:gdLst>
                <a:gd name="T0" fmla="*/ 74 w 109"/>
                <a:gd name="T1" fmla="*/ 60 h 74"/>
                <a:gd name="T2" fmla="*/ 0 w 109"/>
                <a:gd name="T3" fmla="*/ 14 h 74"/>
                <a:gd name="T4" fmla="*/ 0 w 109"/>
                <a:gd name="T5" fmla="*/ 7 h 74"/>
                <a:gd name="T6" fmla="*/ 4 w 109"/>
                <a:gd name="T7" fmla="*/ 3 h 74"/>
                <a:gd name="T8" fmla="*/ 8 w 109"/>
                <a:gd name="T9" fmla="*/ 0 h 74"/>
                <a:gd name="T10" fmla="*/ 136 w 109"/>
                <a:gd name="T11" fmla="*/ 83 h 74"/>
                <a:gd name="T12" fmla="*/ 131 w 109"/>
                <a:gd name="T13" fmla="*/ 84 h 74"/>
                <a:gd name="T14" fmla="*/ 74 w 109"/>
                <a:gd name="T15" fmla="*/ 60 h 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9"/>
                <a:gd name="T25" fmla="*/ 0 h 74"/>
                <a:gd name="T26" fmla="*/ 109 w 109"/>
                <a:gd name="T27" fmla="*/ 74 h 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9" h="74">
                  <a:moveTo>
                    <a:pt x="59" y="52"/>
                  </a:moveTo>
                  <a:lnTo>
                    <a:pt x="0" y="12"/>
                  </a:lnTo>
                  <a:lnTo>
                    <a:pt x="0" y="6"/>
                  </a:lnTo>
                  <a:lnTo>
                    <a:pt x="3" y="3"/>
                  </a:lnTo>
                  <a:lnTo>
                    <a:pt x="6" y="0"/>
                  </a:lnTo>
                  <a:lnTo>
                    <a:pt x="108" y="72"/>
                  </a:lnTo>
                  <a:lnTo>
                    <a:pt x="104" y="73"/>
                  </a:lnTo>
                  <a:lnTo>
                    <a:pt x="59" y="52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23" name="Freeform 340"/>
            <p:cNvSpPr>
              <a:spLocks/>
            </p:cNvSpPr>
            <p:nvPr/>
          </p:nvSpPr>
          <p:spPr bwMode="auto">
            <a:xfrm>
              <a:off x="4366" y="1442"/>
              <a:ext cx="137" cy="85"/>
            </a:xfrm>
            <a:custGeom>
              <a:avLst/>
              <a:gdLst>
                <a:gd name="T0" fmla="*/ 74 w 109"/>
                <a:gd name="T1" fmla="*/ 60 h 74"/>
                <a:gd name="T2" fmla="*/ 0 w 109"/>
                <a:gd name="T3" fmla="*/ 14 h 74"/>
                <a:gd name="T4" fmla="*/ 0 w 109"/>
                <a:gd name="T5" fmla="*/ 7 h 74"/>
                <a:gd name="T6" fmla="*/ 4 w 109"/>
                <a:gd name="T7" fmla="*/ 3 h 74"/>
                <a:gd name="T8" fmla="*/ 8 w 109"/>
                <a:gd name="T9" fmla="*/ 0 h 74"/>
                <a:gd name="T10" fmla="*/ 136 w 109"/>
                <a:gd name="T11" fmla="*/ 83 h 74"/>
                <a:gd name="T12" fmla="*/ 131 w 109"/>
                <a:gd name="T13" fmla="*/ 84 h 74"/>
                <a:gd name="T14" fmla="*/ 74 w 109"/>
                <a:gd name="T15" fmla="*/ 60 h 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9"/>
                <a:gd name="T25" fmla="*/ 0 h 74"/>
                <a:gd name="T26" fmla="*/ 109 w 109"/>
                <a:gd name="T27" fmla="*/ 74 h 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9" h="74">
                  <a:moveTo>
                    <a:pt x="59" y="52"/>
                  </a:moveTo>
                  <a:lnTo>
                    <a:pt x="0" y="12"/>
                  </a:lnTo>
                  <a:lnTo>
                    <a:pt x="0" y="6"/>
                  </a:lnTo>
                  <a:lnTo>
                    <a:pt x="3" y="3"/>
                  </a:lnTo>
                  <a:lnTo>
                    <a:pt x="6" y="0"/>
                  </a:lnTo>
                  <a:lnTo>
                    <a:pt x="108" y="72"/>
                  </a:lnTo>
                  <a:lnTo>
                    <a:pt x="104" y="73"/>
                  </a:lnTo>
                  <a:lnTo>
                    <a:pt x="59" y="52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24" name="Freeform 341"/>
            <p:cNvSpPr>
              <a:spLocks/>
            </p:cNvSpPr>
            <p:nvPr/>
          </p:nvSpPr>
          <p:spPr bwMode="auto">
            <a:xfrm>
              <a:off x="5152" y="2017"/>
              <a:ext cx="113" cy="122"/>
            </a:xfrm>
            <a:custGeom>
              <a:avLst/>
              <a:gdLst>
                <a:gd name="T0" fmla="*/ 46 w 90"/>
                <a:gd name="T1" fmla="*/ 64 h 108"/>
                <a:gd name="T2" fmla="*/ 104 w 90"/>
                <a:gd name="T3" fmla="*/ 121 h 108"/>
                <a:gd name="T4" fmla="*/ 107 w 90"/>
                <a:gd name="T5" fmla="*/ 114 h 108"/>
                <a:gd name="T6" fmla="*/ 110 w 90"/>
                <a:gd name="T7" fmla="*/ 108 h 108"/>
                <a:gd name="T8" fmla="*/ 112 w 90"/>
                <a:gd name="T9" fmla="*/ 107 h 108"/>
                <a:gd name="T10" fmla="*/ 4 w 90"/>
                <a:gd name="T11" fmla="*/ 0 h 108"/>
                <a:gd name="T12" fmla="*/ 0 w 90"/>
                <a:gd name="T13" fmla="*/ 7 h 108"/>
                <a:gd name="T14" fmla="*/ 46 w 90"/>
                <a:gd name="T15" fmla="*/ 64 h 1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0"/>
                <a:gd name="T25" fmla="*/ 0 h 108"/>
                <a:gd name="T26" fmla="*/ 90 w 90"/>
                <a:gd name="T27" fmla="*/ 108 h 10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0" h="108">
                  <a:moveTo>
                    <a:pt x="37" y="57"/>
                  </a:moveTo>
                  <a:lnTo>
                    <a:pt x="83" y="107"/>
                  </a:lnTo>
                  <a:lnTo>
                    <a:pt x="85" y="101"/>
                  </a:lnTo>
                  <a:lnTo>
                    <a:pt x="88" y="96"/>
                  </a:lnTo>
                  <a:lnTo>
                    <a:pt x="89" y="95"/>
                  </a:lnTo>
                  <a:lnTo>
                    <a:pt x="3" y="0"/>
                  </a:lnTo>
                  <a:lnTo>
                    <a:pt x="0" y="6"/>
                  </a:lnTo>
                  <a:lnTo>
                    <a:pt x="37" y="57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25" name="Freeform 342"/>
            <p:cNvSpPr>
              <a:spLocks/>
            </p:cNvSpPr>
            <p:nvPr/>
          </p:nvSpPr>
          <p:spPr bwMode="auto">
            <a:xfrm>
              <a:off x="5152" y="2017"/>
              <a:ext cx="113" cy="122"/>
            </a:xfrm>
            <a:custGeom>
              <a:avLst/>
              <a:gdLst>
                <a:gd name="T0" fmla="*/ 46 w 90"/>
                <a:gd name="T1" fmla="*/ 64 h 108"/>
                <a:gd name="T2" fmla="*/ 104 w 90"/>
                <a:gd name="T3" fmla="*/ 121 h 108"/>
                <a:gd name="T4" fmla="*/ 107 w 90"/>
                <a:gd name="T5" fmla="*/ 114 h 108"/>
                <a:gd name="T6" fmla="*/ 110 w 90"/>
                <a:gd name="T7" fmla="*/ 108 h 108"/>
                <a:gd name="T8" fmla="*/ 112 w 90"/>
                <a:gd name="T9" fmla="*/ 107 h 108"/>
                <a:gd name="T10" fmla="*/ 4 w 90"/>
                <a:gd name="T11" fmla="*/ 0 h 108"/>
                <a:gd name="T12" fmla="*/ 0 w 90"/>
                <a:gd name="T13" fmla="*/ 7 h 108"/>
                <a:gd name="T14" fmla="*/ 46 w 90"/>
                <a:gd name="T15" fmla="*/ 64 h 1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0"/>
                <a:gd name="T25" fmla="*/ 0 h 108"/>
                <a:gd name="T26" fmla="*/ 90 w 90"/>
                <a:gd name="T27" fmla="*/ 108 h 10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0" h="108">
                  <a:moveTo>
                    <a:pt x="37" y="57"/>
                  </a:moveTo>
                  <a:lnTo>
                    <a:pt x="83" y="107"/>
                  </a:lnTo>
                  <a:lnTo>
                    <a:pt x="85" y="101"/>
                  </a:lnTo>
                  <a:lnTo>
                    <a:pt x="88" y="96"/>
                  </a:lnTo>
                  <a:lnTo>
                    <a:pt x="89" y="95"/>
                  </a:lnTo>
                  <a:lnTo>
                    <a:pt x="3" y="0"/>
                  </a:lnTo>
                  <a:lnTo>
                    <a:pt x="0" y="6"/>
                  </a:lnTo>
                  <a:lnTo>
                    <a:pt x="37" y="57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26" name="Freeform 343"/>
            <p:cNvSpPr>
              <a:spLocks/>
            </p:cNvSpPr>
            <p:nvPr/>
          </p:nvSpPr>
          <p:spPr bwMode="auto">
            <a:xfrm>
              <a:off x="5257" y="2121"/>
              <a:ext cx="58" cy="54"/>
            </a:xfrm>
            <a:custGeom>
              <a:avLst/>
              <a:gdLst>
                <a:gd name="T0" fmla="*/ 57 w 47"/>
                <a:gd name="T1" fmla="*/ 50 h 48"/>
                <a:gd name="T2" fmla="*/ 57 w 47"/>
                <a:gd name="T3" fmla="*/ 43 h 48"/>
                <a:gd name="T4" fmla="*/ 57 w 47"/>
                <a:gd name="T5" fmla="*/ 34 h 48"/>
                <a:gd name="T6" fmla="*/ 56 w 47"/>
                <a:gd name="T7" fmla="*/ 27 h 48"/>
                <a:gd name="T8" fmla="*/ 51 w 47"/>
                <a:gd name="T9" fmla="*/ 24 h 48"/>
                <a:gd name="T10" fmla="*/ 31 w 47"/>
                <a:gd name="T11" fmla="*/ 3 h 48"/>
                <a:gd name="T12" fmla="*/ 27 w 47"/>
                <a:gd name="T13" fmla="*/ 1 h 48"/>
                <a:gd name="T14" fmla="*/ 23 w 47"/>
                <a:gd name="T15" fmla="*/ 0 h 48"/>
                <a:gd name="T16" fmla="*/ 17 w 47"/>
                <a:gd name="T17" fmla="*/ 0 h 48"/>
                <a:gd name="T18" fmla="*/ 14 w 47"/>
                <a:gd name="T19" fmla="*/ 1 h 48"/>
                <a:gd name="T20" fmla="*/ 7 w 47"/>
                <a:gd name="T21" fmla="*/ 5 h 48"/>
                <a:gd name="T22" fmla="*/ 4 w 47"/>
                <a:gd name="T23" fmla="*/ 10 h 48"/>
                <a:gd name="T24" fmla="*/ 2 w 47"/>
                <a:gd name="T25" fmla="*/ 16 h 48"/>
                <a:gd name="T26" fmla="*/ 0 w 47"/>
                <a:gd name="T27" fmla="*/ 23 h 48"/>
                <a:gd name="T28" fmla="*/ 23 w 47"/>
                <a:gd name="T29" fmla="*/ 53 h 48"/>
                <a:gd name="T30" fmla="*/ 57 w 47"/>
                <a:gd name="T31" fmla="*/ 50 h 4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7"/>
                <a:gd name="T49" fmla="*/ 0 h 48"/>
                <a:gd name="T50" fmla="*/ 47 w 47"/>
                <a:gd name="T51" fmla="*/ 48 h 4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7" h="48">
                  <a:moveTo>
                    <a:pt x="46" y="44"/>
                  </a:moveTo>
                  <a:lnTo>
                    <a:pt x="46" y="38"/>
                  </a:lnTo>
                  <a:lnTo>
                    <a:pt x="46" y="30"/>
                  </a:lnTo>
                  <a:lnTo>
                    <a:pt x="45" y="24"/>
                  </a:lnTo>
                  <a:lnTo>
                    <a:pt x="41" y="21"/>
                  </a:lnTo>
                  <a:lnTo>
                    <a:pt x="25" y="3"/>
                  </a:lnTo>
                  <a:lnTo>
                    <a:pt x="22" y="1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11" y="1"/>
                  </a:lnTo>
                  <a:lnTo>
                    <a:pt x="6" y="4"/>
                  </a:lnTo>
                  <a:lnTo>
                    <a:pt x="3" y="9"/>
                  </a:lnTo>
                  <a:lnTo>
                    <a:pt x="2" y="14"/>
                  </a:lnTo>
                  <a:lnTo>
                    <a:pt x="0" y="20"/>
                  </a:lnTo>
                  <a:lnTo>
                    <a:pt x="19" y="47"/>
                  </a:lnTo>
                  <a:lnTo>
                    <a:pt x="46" y="44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27" name="Freeform 344"/>
            <p:cNvSpPr>
              <a:spLocks/>
            </p:cNvSpPr>
            <p:nvPr/>
          </p:nvSpPr>
          <p:spPr bwMode="auto">
            <a:xfrm>
              <a:off x="5257" y="2121"/>
              <a:ext cx="58" cy="54"/>
            </a:xfrm>
            <a:custGeom>
              <a:avLst/>
              <a:gdLst>
                <a:gd name="T0" fmla="*/ 57 w 47"/>
                <a:gd name="T1" fmla="*/ 50 h 48"/>
                <a:gd name="T2" fmla="*/ 57 w 47"/>
                <a:gd name="T3" fmla="*/ 43 h 48"/>
                <a:gd name="T4" fmla="*/ 57 w 47"/>
                <a:gd name="T5" fmla="*/ 34 h 48"/>
                <a:gd name="T6" fmla="*/ 56 w 47"/>
                <a:gd name="T7" fmla="*/ 27 h 48"/>
                <a:gd name="T8" fmla="*/ 51 w 47"/>
                <a:gd name="T9" fmla="*/ 24 h 48"/>
                <a:gd name="T10" fmla="*/ 31 w 47"/>
                <a:gd name="T11" fmla="*/ 3 h 48"/>
                <a:gd name="T12" fmla="*/ 27 w 47"/>
                <a:gd name="T13" fmla="*/ 1 h 48"/>
                <a:gd name="T14" fmla="*/ 23 w 47"/>
                <a:gd name="T15" fmla="*/ 0 h 48"/>
                <a:gd name="T16" fmla="*/ 17 w 47"/>
                <a:gd name="T17" fmla="*/ 0 h 48"/>
                <a:gd name="T18" fmla="*/ 14 w 47"/>
                <a:gd name="T19" fmla="*/ 1 h 48"/>
                <a:gd name="T20" fmla="*/ 7 w 47"/>
                <a:gd name="T21" fmla="*/ 5 h 48"/>
                <a:gd name="T22" fmla="*/ 4 w 47"/>
                <a:gd name="T23" fmla="*/ 10 h 48"/>
                <a:gd name="T24" fmla="*/ 2 w 47"/>
                <a:gd name="T25" fmla="*/ 16 h 48"/>
                <a:gd name="T26" fmla="*/ 0 w 47"/>
                <a:gd name="T27" fmla="*/ 23 h 48"/>
                <a:gd name="T28" fmla="*/ 23 w 47"/>
                <a:gd name="T29" fmla="*/ 53 h 48"/>
                <a:gd name="T30" fmla="*/ 57 w 47"/>
                <a:gd name="T31" fmla="*/ 50 h 4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7"/>
                <a:gd name="T49" fmla="*/ 0 h 48"/>
                <a:gd name="T50" fmla="*/ 47 w 47"/>
                <a:gd name="T51" fmla="*/ 48 h 4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7" h="48">
                  <a:moveTo>
                    <a:pt x="46" y="44"/>
                  </a:moveTo>
                  <a:lnTo>
                    <a:pt x="46" y="38"/>
                  </a:lnTo>
                  <a:lnTo>
                    <a:pt x="46" y="30"/>
                  </a:lnTo>
                  <a:lnTo>
                    <a:pt x="45" y="24"/>
                  </a:lnTo>
                  <a:lnTo>
                    <a:pt x="41" y="21"/>
                  </a:lnTo>
                  <a:lnTo>
                    <a:pt x="25" y="3"/>
                  </a:lnTo>
                  <a:lnTo>
                    <a:pt x="22" y="1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11" y="1"/>
                  </a:lnTo>
                  <a:lnTo>
                    <a:pt x="6" y="4"/>
                  </a:lnTo>
                  <a:lnTo>
                    <a:pt x="3" y="9"/>
                  </a:lnTo>
                  <a:lnTo>
                    <a:pt x="2" y="14"/>
                  </a:lnTo>
                  <a:lnTo>
                    <a:pt x="0" y="20"/>
                  </a:lnTo>
                  <a:lnTo>
                    <a:pt x="19" y="47"/>
                  </a:lnTo>
                  <a:lnTo>
                    <a:pt x="46" y="44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28" name="Freeform 345"/>
            <p:cNvSpPr>
              <a:spLocks/>
            </p:cNvSpPr>
            <p:nvPr/>
          </p:nvSpPr>
          <p:spPr bwMode="auto">
            <a:xfrm>
              <a:off x="5280" y="2145"/>
              <a:ext cx="29" cy="30"/>
            </a:xfrm>
            <a:custGeom>
              <a:avLst/>
              <a:gdLst>
                <a:gd name="T0" fmla="*/ 0 w 23"/>
                <a:gd name="T1" fmla="*/ 29 h 27"/>
                <a:gd name="T2" fmla="*/ 0 w 23"/>
                <a:gd name="T3" fmla="*/ 28 h 27"/>
                <a:gd name="T4" fmla="*/ 0 w 23"/>
                <a:gd name="T5" fmla="*/ 26 h 27"/>
                <a:gd name="T6" fmla="*/ 0 w 23"/>
                <a:gd name="T7" fmla="*/ 24 h 27"/>
                <a:gd name="T8" fmla="*/ 0 w 23"/>
                <a:gd name="T9" fmla="*/ 22 h 27"/>
                <a:gd name="T10" fmla="*/ 0 w 23"/>
                <a:gd name="T11" fmla="*/ 21 h 27"/>
                <a:gd name="T12" fmla="*/ 0 w 23"/>
                <a:gd name="T13" fmla="*/ 19 h 27"/>
                <a:gd name="T14" fmla="*/ 1 w 23"/>
                <a:gd name="T15" fmla="*/ 18 h 27"/>
                <a:gd name="T16" fmla="*/ 1 w 23"/>
                <a:gd name="T17" fmla="*/ 16 h 27"/>
                <a:gd name="T18" fmla="*/ 4 w 23"/>
                <a:gd name="T19" fmla="*/ 14 h 27"/>
                <a:gd name="T20" fmla="*/ 4 w 23"/>
                <a:gd name="T21" fmla="*/ 12 h 27"/>
                <a:gd name="T22" fmla="*/ 5 w 23"/>
                <a:gd name="T23" fmla="*/ 10 h 27"/>
                <a:gd name="T24" fmla="*/ 5 w 23"/>
                <a:gd name="T25" fmla="*/ 9 h 27"/>
                <a:gd name="T26" fmla="*/ 8 w 23"/>
                <a:gd name="T27" fmla="*/ 9 h 27"/>
                <a:gd name="T28" fmla="*/ 8 w 23"/>
                <a:gd name="T29" fmla="*/ 7 h 27"/>
                <a:gd name="T30" fmla="*/ 9 w 23"/>
                <a:gd name="T31" fmla="*/ 6 h 27"/>
                <a:gd name="T32" fmla="*/ 11 w 23"/>
                <a:gd name="T33" fmla="*/ 6 h 27"/>
                <a:gd name="T34" fmla="*/ 11 w 23"/>
                <a:gd name="T35" fmla="*/ 3 h 27"/>
                <a:gd name="T36" fmla="*/ 13 w 23"/>
                <a:gd name="T37" fmla="*/ 3 h 27"/>
                <a:gd name="T38" fmla="*/ 13 w 23"/>
                <a:gd name="T39" fmla="*/ 2 h 27"/>
                <a:gd name="T40" fmla="*/ 15 w 23"/>
                <a:gd name="T41" fmla="*/ 2 h 27"/>
                <a:gd name="T42" fmla="*/ 16 w 23"/>
                <a:gd name="T43" fmla="*/ 2 h 27"/>
                <a:gd name="T44" fmla="*/ 16 w 23"/>
                <a:gd name="T45" fmla="*/ 0 h 27"/>
                <a:gd name="T46" fmla="*/ 19 w 23"/>
                <a:gd name="T47" fmla="*/ 0 h 27"/>
                <a:gd name="T48" fmla="*/ 20 w 23"/>
                <a:gd name="T49" fmla="*/ 0 h 27"/>
                <a:gd name="T50" fmla="*/ 23 w 23"/>
                <a:gd name="T51" fmla="*/ 0 h 27"/>
                <a:gd name="T52" fmla="*/ 24 w 23"/>
                <a:gd name="T53" fmla="*/ 0 h 27"/>
                <a:gd name="T54" fmla="*/ 26 w 23"/>
                <a:gd name="T55" fmla="*/ 0 h 27"/>
                <a:gd name="T56" fmla="*/ 28 w 23"/>
                <a:gd name="T57" fmla="*/ 0 h 2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3"/>
                <a:gd name="T88" fmla="*/ 0 h 27"/>
                <a:gd name="T89" fmla="*/ 23 w 23"/>
                <a:gd name="T90" fmla="*/ 27 h 2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3" h="27">
                  <a:moveTo>
                    <a:pt x="0" y="26"/>
                  </a:moveTo>
                  <a:lnTo>
                    <a:pt x="0" y="25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6"/>
                  </a:lnTo>
                  <a:lnTo>
                    <a:pt x="1" y="14"/>
                  </a:lnTo>
                  <a:lnTo>
                    <a:pt x="3" y="13"/>
                  </a:lnTo>
                  <a:lnTo>
                    <a:pt x="3" y="11"/>
                  </a:lnTo>
                  <a:lnTo>
                    <a:pt x="4" y="9"/>
                  </a:lnTo>
                  <a:lnTo>
                    <a:pt x="4" y="8"/>
                  </a:lnTo>
                  <a:lnTo>
                    <a:pt x="6" y="8"/>
                  </a:lnTo>
                  <a:lnTo>
                    <a:pt x="6" y="6"/>
                  </a:lnTo>
                  <a:lnTo>
                    <a:pt x="7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10" y="3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3" y="2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2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29" name="Freeform 346"/>
            <p:cNvSpPr>
              <a:spLocks/>
            </p:cNvSpPr>
            <p:nvPr/>
          </p:nvSpPr>
          <p:spPr bwMode="auto">
            <a:xfrm>
              <a:off x="5136" y="2016"/>
              <a:ext cx="191" cy="744"/>
            </a:xfrm>
            <a:custGeom>
              <a:avLst/>
              <a:gdLst>
                <a:gd name="T0" fmla="*/ 119 w 151"/>
                <a:gd name="T1" fmla="*/ 726 h 657"/>
                <a:gd name="T2" fmla="*/ 135 w 151"/>
                <a:gd name="T3" fmla="*/ 687 h 657"/>
                <a:gd name="T4" fmla="*/ 149 w 151"/>
                <a:gd name="T5" fmla="*/ 648 h 657"/>
                <a:gd name="T6" fmla="*/ 163 w 151"/>
                <a:gd name="T7" fmla="*/ 608 h 657"/>
                <a:gd name="T8" fmla="*/ 175 w 151"/>
                <a:gd name="T9" fmla="*/ 568 h 657"/>
                <a:gd name="T10" fmla="*/ 185 w 151"/>
                <a:gd name="T11" fmla="*/ 527 h 657"/>
                <a:gd name="T12" fmla="*/ 188 w 151"/>
                <a:gd name="T13" fmla="*/ 484 h 657"/>
                <a:gd name="T14" fmla="*/ 190 w 151"/>
                <a:gd name="T15" fmla="*/ 439 h 657"/>
                <a:gd name="T16" fmla="*/ 188 w 151"/>
                <a:gd name="T17" fmla="*/ 393 h 657"/>
                <a:gd name="T18" fmla="*/ 182 w 151"/>
                <a:gd name="T19" fmla="*/ 347 h 657"/>
                <a:gd name="T20" fmla="*/ 171 w 151"/>
                <a:gd name="T21" fmla="*/ 298 h 657"/>
                <a:gd name="T22" fmla="*/ 156 w 151"/>
                <a:gd name="T23" fmla="*/ 249 h 657"/>
                <a:gd name="T24" fmla="*/ 134 w 151"/>
                <a:gd name="T25" fmla="*/ 197 h 657"/>
                <a:gd name="T26" fmla="*/ 106 w 151"/>
                <a:gd name="T27" fmla="*/ 144 h 657"/>
                <a:gd name="T28" fmla="*/ 73 w 151"/>
                <a:gd name="T29" fmla="*/ 86 h 657"/>
                <a:gd name="T30" fmla="*/ 33 w 151"/>
                <a:gd name="T31" fmla="*/ 29 h 657"/>
                <a:gd name="T32" fmla="*/ 10 w 151"/>
                <a:gd name="T33" fmla="*/ 0 h 657"/>
                <a:gd name="T34" fmla="*/ 6 w 151"/>
                <a:gd name="T35" fmla="*/ 0 h 657"/>
                <a:gd name="T36" fmla="*/ 4 w 151"/>
                <a:gd name="T37" fmla="*/ 1 h 657"/>
                <a:gd name="T38" fmla="*/ 3 w 151"/>
                <a:gd name="T39" fmla="*/ 5 h 657"/>
                <a:gd name="T40" fmla="*/ 0 w 151"/>
                <a:gd name="T41" fmla="*/ 7 h 657"/>
                <a:gd name="T42" fmla="*/ 0 w 151"/>
                <a:gd name="T43" fmla="*/ 10 h 657"/>
                <a:gd name="T44" fmla="*/ 0 w 151"/>
                <a:gd name="T45" fmla="*/ 14 h 657"/>
                <a:gd name="T46" fmla="*/ 0 w 151"/>
                <a:gd name="T47" fmla="*/ 17 h 657"/>
                <a:gd name="T48" fmla="*/ 39 w 151"/>
                <a:gd name="T49" fmla="*/ 72 h 657"/>
                <a:gd name="T50" fmla="*/ 72 w 151"/>
                <a:gd name="T51" fmla="*/ 126 h 657"/>
                <a:gd name="T52" fmla="*/ 99 w 151"/>
                <a:gd name="T53" fmla="*/ 178 h 657"/>
                <a:gd name="T54" fmla="*/ 120 w 151"/>
                <a:gd name="T55" fmla="*/ 230 h 657"/>
                <a:gd name="T56" fmla="*/ 135 w 151"/>
                <a:gd name="T57" fmla="*/ 279 h 657"/>
                <a:gd name="T58" fmla="*/ 148 w 151"/>
                <a:gd name="T59" fmla="*/ 327 h 657"/>
                <a:gd name="T60" fmla="*/ 156 w 151"/>
                <a:gd name="T61" fmla="*/ 374 h 657"/>
                <a:gd name="T62" fmla="*/ 159 w 151"/>
                <a:gd name="T63" fmla="*/ 419 h 657"/>
                <a:gd name="T64" fmla="*/ 159 w 151"/>
                <a:gd name="T65" fmla="*/ 464 h 657"/>
                <a:gd name="T66" fmla="*/ 156 w 151"/>
                <a:gd name="T67" fmla="*/ 505 h 657"/>
                <a:gd name="T68" fmla="*/ 148 w 151"/>
                <a:gd name="T69" fmla="*/ 547 h 657"/>
                <a:gd name="T70" fmla="*/ 139 w 151"/>
                <a:gd name="T71" fmla="*/ 587 h 657"/>
                <a:gd name="T72" fmla="*/ 128 w 151"/>
                <a:gd name="T73" fmla="*/ 625 h 657"/>
                <a:gd name="T74" fmla="*/ 115 w 151"/>
                <a:gd name="T75" fmla="*/ 661 h 657"/>
                <a:gd name="T76" fmla="*/ 99 w 151"/>
                <a:gd name="T77" fmla="*/ 696 h 657"/>
                <a:gd name="T78" fmla="*/ 83 w 151"/>
                <a:gd name="T79" fmla="*/ 730 h 657"/>
                <a:gd name="T80" fmla="*/ 109 w 151"/>
                <a:gd name="T81" fmla="*/ 743 h 65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51"/>
                <a:gd name="T124" fmla="*/ 0 h 657"/>
                <a:gd name="T125" fmla="*/ 151 w 151"/>
                <a:gd name="T126" fmla="*/ 657 h 65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51" h="657">
                  <a:moveTo>
                    <a:pt x="86" y="656"/>
                  </a:moveTo>
                  <a:lnTo>
                    <a:pt x="94" y="641"/>
                  </a:lnTo>
                  <a:lnTo>
                    <a:pt x="100" y="624"/>
                  </a:lnTo>
                  <a:lnTo>
                    <a:pt x="107" y="607"/>
                  </a:lnTo>
                  <a:lnTo>
                    <a:pt x="114" y="590"/>
                  </a:lnTo>
                  <a:lnTo>
                    <a:pt x="118" y="572"/>
                  </a:lnTo>
                  <a:lnTo>
                    <a:pt x="124" y="555"/>
                  </a:lnTo>
                  <a:lnTo>
                    <a:pt x="129" y="537"/>
                  </a:lnTo>
                  <a:lnTo>
                    <a:pt x="133" y="520"/>
                  </a:lnTo>
                  <a:lnTo>
                    <a:pt x="138" y="502"/>
                  </a:lnTo>
                  <a:lnTo>
                    <a:pt x="143" y="483"/>
                  </a:lnTo>
                  <a:lnTo>
                    <a:pt x="146" y="465"/>
                  </a:lnTo>
                  <a:lnTo>
                    <a:pt x="147" y="446"/>
                  </a:lnTo>
                  <a:lnTo>
                    <a:pt x="149" y="427"/>
                  </a:lnTo>
                  <a:lnTo>
                    <a:pt x="150" y="408"/>
                  </a:lnTo>
                  <a:lnTo>
                    <a:pt x="150" y="388"/>
                  </a:lnTo>
                  <a:lnTo>
                    <a:pt x="150" y="368"/>
                  </a:lnTo>
                  <a:lnTo>
                    <a:pt x="149" y="347"/>
                  </a:lnTo>
                  <a:lnTo>
                    <a:pt x="147" y="327"/>
                  </a:lnTo>
                  <a:lnTo>
                    <a:pt x="144" y="306"/>
                  </a:lnTo>
                  <a:lnTo>
                    <a:pt x="140" y="286"/>
                  </a:lnTo>
                  <a:lnTo>
                    <a:pt x="135" y="263"/>
                  </a:lnTo>
                  <a:lnTo>
                    <a:pt x="130" y="241"/>
                  </a:lnTo>
                  <a:lnTo>
                    <a:pt x="123" y="220"/>
                  </a:lnTo>
                  <a:lnTo>
                    <a:pt x="115" y="197"/>
                  </a:lnTo>
                  <a:lnTo>
                    <a:pt x="106" y="174"/>
                  </a:lnTo>
                  <a:lnTo>
                    <a:pt x="95" y="150"/>
                  </a:lnTo>
                  <a:lnTo>
                    <a:pt x="84" y="127"/>
                  </a:lnTo>
                  <a:lnTo>
                    <a:pt x="72" y="102"/>
                  </a:lnTo>
                  <a:lnTo>
                    <a:pt x="58" y="76"/>
                  </a:lnTo>
                  <a:lnTo>
                    <a:pt x="43" y="52"/>
                  </a:lnTo>
                  <a:lnTo>
                    <a:pt x="26" y="26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3" y="1"/>
                  </a:lnTo>
                  <a:lnTo>
                    <a:pt x="2" y="3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15" y="39"/>
                  </a:lnTo>
                  <a:lnTo>
                    <a:pt x="31" y="64"/>
                  </a:lnTo>
                  <a:lnTo>
                    <a:pt x="45" y="87"/>
                  </a:lnTo>
                  <a:lnTo>
                    <a:pt x="57" y="111"/>
                  </a:lnTo>
                  <a:lnTo>
                    <a:pt x="68" y="134"/>
                  </a:lnTo>
                  <a:lnTo>
                    <a:pt x="78" y="157"/>
                  </a:lnTo>
                  <a:lnTo>
                    <a:pt x="87" y="180"/>
                  </a:lnTo>
                  <a:lnTo>
                    <a:pt x="95" y="203"/>
                  </a:lnTo>
                  <a:lnTo>
                    <a:pt x="101" y="224"/>
                  </a:lnTo>
                  <a:lnTo>
                    <a:pt x="107" y="246"/>
                  </a:lnTo>
                  <a:lnTo>
                    <a:pt x="114" y="267"/>
                  </a:lnTo>
                  <a:lnTo>
                    <a:pt x="117" y="289"/>
                  </a:lnTo>
                  <a:lnTo>
                    <a:pt x="121" y="310"/>
                  </a:lnTo>
                  <a:lnTo>
                    <a:pt x="123" y="330"/>
                  </a:lnTo>
                  <a:lnTo>
                    <a:pt x="124" y="350"/>
                  </a:lnTo>
                  <a:lnTo>
                    <a:pt x="126" y="370"/>
                  </a:lnTo>
                  <a:lnTo>
                    <a:pt x="126" y="390"/>
                  </a:lnTo>
                  <a:lnTo>
                    <a:pt x="126" y="410"/>
                  </a:lnTo>
                  <a:lnTo>
                    <a:pt x="124" y="428"/>
                  </a:lnTo>
                  <a:lnTo>
                    <a:pt x="123" y="446"/>
                  </a:lnTo>
                  <a:lnTo>
                    <a:pt x="120" y="465"/>
                  </a:lnTo>
                  <a:lnTo>
                    <a:pt x="117" y="483"/>
                  </a:lnTo>
                  <a:lnTo>
                    <a:pt x="114" y="500"/>
                  </a:lnTo>
                  <a:lnTo>
                    <a:pt x="110" y="518"/>
                  </a:lnTo>
                  <a:lnTo>
                    <a:pt x="106" y="535"/>
                  </a:lnTo>
                  <a:lnTo>
                    <a:pt x="101" y="552"/>
                  </a:lnTo>
                  <a:lnTo>
                    <a:pt x="95" y="567"/>
                  </a:lnTo>
                  <a:lnTo>
                    <a:pt x="91" y="584"/>
                  </a:lnTo>
                  <a:lnTo>
                    <a:pt x="84" y="599"/>
                  </a:lnTo>
                  <a:lnTo>
                    <a:pt x="78" y="615"/>
                  </a:lnTo>
                  <a:lnTo>
                    <a:pt x="72" y="630"/>
                  </a:lnTo>
                  <a:lnTo>
                    <a:pt x="66" y="645"/>
                  </a:lnTo>
                  <a:lnTo>
                    <a:pt x="89" y="650"/>
                  </a:lnTo>
                  <a:lnTo>
                    <a:pt x="86" y="656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0" name="Freeform 347"/>
            <p:cNvSpPr>
              <a:spLocks/>
            </p:cNvSpPr>
            <p:nvPr/>
          </p:nvSpPr>
          <p:spPr bwMode="auto">
            <a:xfrm>
              <a:off x="5136" y="2016"/>
              <a:ext cx="191" cy="744"/>
            </a:xfrm>
            <a:custGeom>
              <a:avLst/>
              <a:gdLst>
                <a:gd name="T0" fmla="*/ 119 w 151"/>
                <a:gd name="T1" fmla="*/ 726 h 657"/>
                <a:gd name="T2" fmla="*/ 135 w 151"/>
                <a:gd name="T3" fmla="*/ 687 h 657"/>
                <a:gd name="T4" fmla="*/ 149 w 151"/>
                <a:gd name="T5" fmla="*/ 648 h 657"/>
                <a:gd name="T6" fmla="*/ 163 w 151"/>
                <a:gd name="T7" fmla="*/ 608 h 657"/>
                <a:gd name="T8" fmla="*/ 175 w 151"/>
                <a:gd name="T9" fmla="*/ 568 h 657"/>
                <a:gd name="T10" fmla="*/ 185 w 151"/>
                <a:gd name="T11" fmla="*/ 527 h 657"/>
                <a:gd name="T12" fmla="*/ 188 w 151"/>
                <a:gd name="T13" fmla="*/ 484 h 657"/>
                <a:gd name="T14" fmla="*/ 190 w 151"/>
                <a:gd name="T15" fmla="*/ 439 h 657"/>
                <a:gd name="T16" fmla="*/ 188 w 151"/>
                <a:gd name="T17" fmla="*/ 393 h 657"/>
                <a:gd name="T18" fmla="*/ 182 w 151"/>
                <a:gd name="T19" fmla="*/ 347 h 657"/>
                <a:gd name="T20" fmla="*/ 171 w 151"/>
                <a:gd name="T21" fmla="*/ 298 h 657"/>
                <a:gd name="T22" fmla="*/ 156 w 151"/>
                <a:gd name="T23" fmla="*/ 249 h 657"/>
                <a:gd name="T24" fmla="*/ 134 w 151"/>
                <a:gd name="T25" fmla="*/ 197 h 657"/>
                <a:gd name="T26" fmla="*/ 106 w 151"/>
                <a:gd name="T27" fmla="*/ 144 h 657"/>
                <a:gd name="T28" fmla="*/ 73 w 151"/>
                <a:gd name="T29" fmla="*/ 86 h 657"/>
                <a:gd name="T30" fmla="*/ 33 w 151"/>
                <a:gd name="T31" fmla="*/ 29 h 657"/>
                <a:gd name="T32" fmla="*/ 10 w 151"/>
                <a:gd name="T33" fmla="*/ 0 h 657"/>
                <a:gd name="T34" fmla="*/ 6 w 151"/>
                <a:gd name="T35" fmla="*/ 0 h 657"/>
                <a:gd name="T36" fmla="*/ 4 w 151"/>
                <a:gd name="T37" fmla="*/ 1 h 657"/>
                <a:gd name="T38" fmla="*/ 3 w 151"/>
                <a:gd name="T39" fmla="*/ 5 h 657"/>
                <a:gd name="T40" fmla="*/ 0 w 151"/>
                <a:gd name="T41" fmla="*/ 7 h 657"/>
                <a:gd name="T42" fmla="*/ 0 w 151"/>
                <a:gd name="T43" fmla="*/ 10 h 657"/>
                <a:gd name="T44" fmla="*/ 0 w 151"/>
                <a:gd name="T45" fmla="*/ 14 h 657"/>
                <a:gd name="T46" fmla="*/ 0 w 151"/>
                <a:gd name="T47" fmla="*/ 17 h 657"/>
                <a:gd name="T48" fmla="*/ 39 w 151"/>
                <a:gd name="T49" fmla="*/ 72 h 657"/>
                <a:gd name="T50" fmla="*/ 72 w 151"/>
                <a:gd name="T51" fmla="*/ 126 h 657"/>
                <a:gd name="T52" fmla="*/ 99 w 151"/>
                <a:gd name="T53" fmla="*/ 178 h 657"/>
                <a:gd name="T54" fmla="*/ 120 w 151"/>
                <a:gd name="T55" fmla="*/ 230 h 657"/>
                <a:gd name="T56" fmla="*/ 135 w 151"/>
                <a:gd name="T57" fmla="*/ 279 h 657"/>
                <a:gd name="T58" fmla="*/ 148 w 151"/>
                <a:gd name="T59" fmla="*/ 327 h 657"/>
                <a:gd name="T60" fmla="*/ 156 w 151"/>
                <a:gd name="T61" fmla="*/ 374 h 657"/>
                <a:gd name="T62" fmla="*/ 159 w 151"/>
                <a:gd name="T63" fmla="*/ 419 h 657"/>
                <a:gd name="T64" fmla="*/ 159 w 151"/>
                <a:gd name="T65" fmla="*/ 464 h 657"/>
                <a:gd name="T66" fmla="*/ 156 w 151"/>
                <a:gd name="T67" fmla="*/ 505 h 657"/>
                <a:gd name="T68" fmla="*/ 148 w 151"/>
                <a:gd name="T69" fmla="*/ 547 h 657"/>
                <a:gd name="T70" fmla="*/ 139 w 151"/>
                <a:gd name="T71" fmla="*/ 587 h 657"/>
                <a:gd name="T72" fmla="*/ 128 w 151"/>
                <a:gd name="T73" fmla="*/ 625 h 657"/>
                <a:gd name="T74" fmla="*/ 115 w 151"/>
                <a:gd name="T75" fmla="*/ 661 h 657"/>
                <a:gd name="T76" fmla="*/ 99 w 151"/>
                <a:gd name="T77" fmla="*/ 696 h 657"/>
                <a:gd name="T78" fmla="*/ 83 w 151"/>
                <a:gd name="T79" fmla="*/ 730 h 65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51"/>
                <a:gd name="T121" fmla="*/ 0 h 657"/>
                <a:gd name="T122" fmla="*/ 151 w 151"/>
                <a:gd name="T123" fmla="*/ 657 h 65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51" h="657">
                  <a:moveTo>
                    <a:pt x="86" y="656"/>
                  </a:moveTo>
                  <a:lnTo>
                    <a:pt x="94" y="641"/>
                  </a:lnTo>
                  <a:lnTo>
                    <a:pt x="100" y="624"/>
                  </a:lnTo>
                  <a:lnTo>
                    <a:pt x="107" y="607"/>
                  </a:lnTo>
                  <a:lnTo>
                    <a:pt x="114" y="590"/>
                  </a:lnTo>
                  <a:lnTo>
                    <a:pt x="118" y="572"/>
                  </a:lnTo>
                  <a:lnTo>
                    <a:pt x="124" y="555"/>
                  </a:lnTo>
                  <a:lnTo>
                    <a:pt x="129" y="537"/>
                  </a:lnTo>
                  <a:lnTo>
                    <a:pt x="133" y="520"/>
                  </a:lnTo>
                  <a:lnTo>
                    <a:pt x="138" y="502"/>
                  </a:lnTo>
                  <a:lnTo>
                    <a:pt x="143" y="483"/>
                  </a:lnTo>
                  <a:lnTo>
                    <a:pt x="146" y="465"/>
                  </a:lnTo>
                  <a:lnTo>
                    <a:pt x="147" y="446"/>
                  </a:lnTo>
                  <a:lnTo>
                    <a:pt x="149" y="427"/>
                  </a:lnTo>
                  <a:lnTo>
                    <a:pt x="150" y="408"/>
                  </a:lnTo>
                  <a:lnTo>
                    <a:pt x="150" y="388"/>
                  </a:lnTo>
                  <a:lnTo>
                    <a:pt x="150" y="368"/>
                  </a:lnTo>
                  <a:lnTo>
                    <a:pt x="149" y="347"/>
                  </a:lnTo>
                  <a:lnTo>
                    <a:pt x="147" y="327"/>
                  </a:lnTo>
                  <a:lnTo>
                    <a:pt x="144" y="306"/>
                  </a:lnTo>
                  <a:lnTo>
                    <a:pt x="140" y="286"/>
                  </a:lnTo>
                  <a:lnTo>
                    <a:pt x="135" y="263"/>
                  </a:lnTo>
                  <a:lnTo>
                    <a:pt x="130" y="241"/>
                  </a:lnTo>
                  <a:lnTo>
                    <a:pt x="123" y="220"/>
                  </a:lnTo>
                  <a:lnTo>
                    <a:pt x="115" y="197"/>
                  </a:lnTo>
                  <a:lnTo>
                    <a:pt x="106" y="174"/>
                  </a:lnTo>
                  <a:lnTo>
                    <a:pt x="95" y="150"/>
                  </a:lnTo>
                  <a:lnTo>
                    <a:pt x="84" y="127"/>
                  </a:lnTo>
                  <a:lnTo>
                    <a:pt x="72" y="102"/>
                  </a:lnTo>
                  <a:lnTo>
                    <a:pt x="58" y="76"/>
                  </a:lnTo>
                  <a:lnTo>
                    <a:pt x="43" y="52"/>
                  </a:lnTo>
                  <a:lnTo>
                    <a:pt x="26" y="26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3" y="1"/>
                  </a:lnTo>
                  <a:lnTo>
                    <a:pt x="2" y="3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15" y="39"/>
                  </a:lnTo>
                  <a:lnTo>
                    <a:pt x="31" y="64"/>
                  </a:lnTo>
                  <a:lnTo>
                    <a:pt x="45" y="87"/>
                  </a:lnTo>
                  <a:lnTo>
                    <a:pt x="57" y="111"/>
                  </a:lnTo>
                  <a:lnTo>
                    <a:pt x="68" y="134"/>
                  </a:lnTo>
                  <a:lnTo>
                    <a:pt x="78" y="157"/>
                  </a:lnTo>
                  <a:lnTo>
                    <a:pt x="87" y="180"/>
                  </a:lnTo>
                  <a:lnTo>
                    <a:pt x="95" y="203"/>
                  </a:lnTo>
                  <a:lnTo>
                    <a:pt x="101" y="224"/>
                  </a:lnTo>
                  <a:lnTo>
                    <a:pt x="107" y="246"/>
                  </a:lnTo>
                  <a:lnTo>
                    <a:pt x="114" y="267"/>
                  </a:lnTo>
                  <a:lnTo>
                    <a:pt x="117" y="289"/>
                  </a:lnTo>
                  <a:lnTo>
                    <a:pt x="121" y="310"/>
                  </a:lnTo>
                  <a:lnTo>
                    <a:pt x="123" y="330"/>
                  </a:lnTo>
                  <a:lnTo>
                    <a:pt x="124" y="350"/>
                  </a:lnTo>
                  <a:lnTo>
                    <a:pt x="126" y="370"/>
                  </a:lnTo>
                  <a:lnTo>
                    <a:pt x="126" y="390"/>
                  </a:lnTo>
                  <a:lnTo>
                    <a:pt x="126" y="410"/>
                  </a:lnTo>
                  <a:lnTo>
                    <a:pt x="124" y="428"/>
                  </a:lnTo>
                  <a:lnTo>
                    <a:pt x="123" y="446"/>
                  </a:lnTo>
                  <a:lnTo>
                    <a:pt x="120" y="465"/>
                  </a:lnTo>
                  <a:lnTo>
                    <a:pt x="117" y="483"/>
                  </a:lnTo>
                  <a:lnTo>
                    <a:pt x="114" y="500"/>
                  </a:lnTo>
                  <a:lnTo>
                    <a:pt x="110" y="518"/>
                  </a:lnTo>
                  <a:lnTo>
                    <a:pt x="106" y="535"/>
                  </a:lnTo>
                  <a:lnTo>
                    <a:pt x="101" y="552"/>
                  </a:lnTo>
                  <a:lnTo>
                    <a:pt x="95" y="567"/>
                  </a:lnTo>
                  <a:lnTo>
                    <a:pt x="91" y="584"/>
                  </a:lnTo>
                  <a:lnTo>
                    <a:pt x="84" y="599"/>
                  </a:lnTo>
                  <a:lnTo>
                    <a:pt x="78" y="615"/>
                  </a:lnTo>
                  <a:lnTo>
                    <a:pt x="72" y="630"/>
                  </a:lnTo>
                  <a:lnTo>
                    <a:pt x="66" y="645"/>
                  </a:lnTo>
                  <a:lnTo>
                    <a:pt x="89" y="65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1" name="Line 348"/>
            <p:cNvSpPr>
              <a:spLocks noChangeShapeType="1"/>
            </p:cNvSpPr>
            <p:nvPr/>
          </p:nvSpPr>
          <p:spPr bwMode="auto">
            <a:xfrm>
              <a:off x="4685" y="2786"/>
              <a:ext cx="0" cy="25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2" name="Freeform 349"/>
            <p:cNvSpPr>
              <a:spLocks/>
            </p:cNvSpPr>
            <p:nvPr/>
          </p:nvSpPr>
          <p:spPr bwMode="auto">
            <a:xfrm>
              <a:off x="4685" y="2771"/>
              <a:ext cx="42" cy="285"/>
            </a:xfrm>
            <a:custGeom>
              <a:avLst/>
              <a:gdLst>
                <a:gd name="T0" fmla="*/ 19 w 33"/>
                <a:gd name="T1" fmla="*/ 0 h 252"/>
                <a:gd name="T2" fmla="*/ 11 w 33"/>
                <a:gd name="T3" fmla="*/ 1 h 252"/>
                <a:gd name="T4" fmla="*/ 5 w 33"/>
                <a:gd name="T5" fmla="*/ 3 h 252"/>
                <a:gd name="T6" fmla="*/ 0 w 33"/>
                <a:gd name="T7" fmla="*/ 5 h 252"/>
                <a:gd name="T8" fmla="*/ 0 w 33"/>
                <a:gd name="T9" fmla="*/ 10 h 252"/>
                <a:gd name="T10" fmla="*/ 0 w 33"/>
                <a:gd name="T11" fmla="*/ 14 h 252"/>
                <a:gd name="T12" fmla="*/ 0 w 33"/>
                <a:gd name="T13" fmla="*/ 23 h 252"/>
                <a:gd name="T14" fmla="*/ 0 w 33"/>
                <a:gd name="T15" fmla="*/ 277 h 252"/>
                <a:gd name="T16" fmla="*/ 1 w 33"/>
                <a:gd name="T17" fmla="*/ 280 h 252"/>
                <a:gd name="T18" fmla="*/ 9 w 33"/>
                <a:gd name="T19" fmla="*/ 284 h 252"/>
                <a:gd name="T20" fmla="*/ 15 w 33"/>
                <a:gd name="T21" fmla="*/ 284 h 252"/>
                <a:gd name="T22" fmla="*/ 23 w 33"/>
                <a:gd name="T23" fmla="*/ 284 h 252"/>
                <a:gd name="T24" fmla="*/ 29 w 33"/>
                <a:gd name="T25" fmla="*/ 280 h 252"/>
                <a:gd name="T26" fmla="*/ 37 w 33"/>
                <a:gd name="T27" fmla="*/ 277 h 252"/>
                <a:gd name="T28" fmla="*/ 38 w 33"/>
                <a:gd name="T29" fmla="*/ 275 h 252"/>
                <a:gd name="T30" fmla="*/ 41 w 33"/>
                <a:gd name="T31" fmla="*/ 271 h 252"/>
                <a:gd name="T32" fmla="*/ 41 w 33"/>
                <a:gd name="T33" fmla="*/ 10 h 252"/>
                <a:gd name="T34" fmla="*/ 38 w 33"/>
                <a:gd name="T35" fmla="*/ 8 h 252"/>
                <a:gd name="T36" fmla="*/ 37 w 33"/>
                <a:gd name="T37" fmla="*/ 5 h 252"/>
                <a:gd name="T38" fmla="*/ 29 w 33"/>
                <a:gd name="T39" fmla="*/ 1 h 252"/>
                <a:gd name="T40" fmla="*/ 19 w 33"/>
                <a:gd name="T41" fmla="*/ 0 h 25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3"/>
                <a:gd name="T64" fmla="*/ 0 h 252"/>
                <a:gd name="T65" fmla="*/ 33 w 33"/>
                <a:gd name="T66" fmla="*/ 252 h 25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3" h="252">
                  <a:moveTo>
                    <a:pt x="15" y="0"/>
                  </a:moveTo>
                  <a:lnTo>
                    <a:pt x="9" y="1"/>
                  </a:lnTo>
                  <a:lnTo>
                    <a:pt x="4" y="3"/>
                  </a:lnTo>
                  <a:lnTo>
                    <a:pt x="0" y="4"/>
                  </a:lnTo>
                  <a:lnTo>
                    <a:pt x="0" y="9"/>
                  </a:lnTo>
                  <a:lnTo>
                    <a:pt x="0" y="12"/>
                  </a:lnTo>
                  <a:lnTo>
                    <a:pt x="0" y="20"/>
                  </a:lnTo>
                  <a:lnTo>
                    <a:pt x="0" y="245"/>
                  </a:lnTo>
                  <a:lnTo>
                    <a:pt x="1" y="248"/>
                  </a:lnTo>
                  <a:lnTo>
                    <a:pt x="7" y="251"/>
                  </a:lnTo>
                  <a:lnTo>
                    <a:pt x="12" y="251"/>
                  </a:lnTo>
                  <a:lnTo>
                    <a:pt x="18" y="251"/>
                  </a:lnTo>
                  <a:lnTo>
                    <a:pt x="23" y="248"/>
                  </a:lnTo>
                  <a:lnTo>
                    <a:pt x="29" y="245"/>
                  </a:lnTo>
                  <a:lnTo>
                    <a:pt x="30" y="243"/>
                  </a:lnTo>
                  <a:lnTo>
                    <a:pt x="32" y="240"/>
                  </a:lnTo>
                  <a:lnTo>
                    <a:pt x="32" y="9"/>
                  </a:lnTo>
                  <a:lnTo>
                    <a:pt x="30" y="7"/>
                  </a:lnTo>
                  <a:lnTo>
                    <a:pt x="29" y="4"/>
                  </a:lnTo>
                  <a:lnTo>
                    <a:pt x="23" y="1"/>
                  </a:lnTo>
                  <a:lnTo>
                    <a:pt x="15" y="0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3" name="Freeform 350"/>
            <p:cNvSpPr>
              <a:spLocks/>
            </p:cNvSpPr>
            <p:nvPr/>
          </p:nvSpPr>
          <p:spPr bwMode="auto">
            <a:xfrm>
              <a:off x="4685" y="2771"/>
              <a:ext cx="42" cy="285"/>
            </a:xfrm>
            <a:custGeom>
              <a:avLst/>
              <a:gdLst>
                <a:gd name="T0" fmla="*/ 19 w 33"/>
                <a:gd name="T1" fmla="*/ 0 h 252"/>
                <a:gd name="T2" fmla="*/ 11 w 33"/>
                <a:gd name="T3" fmla="*/ 1 h 252"/>
                <a:gd name="T4" fmla="*/ 5 w 33"/>
                <a:gd name="T5" fmla="*/ 3 h 252"/>
                <a:gd name="T6" fmla="*/ 0 w 33"/>
                <a:gd name="T7" fmla="*/ 5 h 252"/>
                <a:gd name="T8" fmla="*/ 0 w 33"/>
                <a:gd name="T9" fmla="*/ 10 h 252"/>
                <a:gd name="T10" fmla="*/ 0 w 33"/>
                <a:gd name="T11" fmla="*/ 14 h 252"/>
                <a:gd name="T12" fmla="*/ 0 w 33"/>
                <a:gd name="T13" fmla="*/ 23 h 252"/>
                <a:gd name="T14" fmla="*/ 0 w 33"/>
                <a:gd name="T15" fmla="*/ 277 h 252"/>
                <a:gd name="T16" fmla="*/ 1 w 33"/>
                <a:gd name="T17" fmla="*/ 280 h 252"/>
                <a:gd name="T18" fmla="*/ 9 w 33"/>
                <a:gd name="T19" fmla="*/ 284 h 252"/>
                <a:gd name="T20" fmla="*/ 15 w 33"/>
                <a:gd name="T21" fmla="*/ 284 h 252"/>
                <a:gd name="T22" fmla="*/ 23 w 33"/>
                <a:gd name="T23" fmla="*/ 284 h 252"/>
                <a:gd name="T24" fmla="*/ 29 w 33"/>
                <a:gd name="T25" fmla="*/ 280 h 252"/>
                <a:gd name="T26" fmla="*/ 37 w 33"/>
                <a:gd name="T27" fmla="*/ 277 h 252"/>
                <a:gd name="T28" fmla="*/ 38 w 33"/>
                <a:gd name="T29" fmla="*/ 275 h 252"/>
                <a:gd name="T30" fmla="*/ 41 w 33"/>
                <a:gd name="T31" fmla="*/ 271 h 252"/>
                <a:gd name="T32" fmla="*/ 41 w 33"/>
                <a:gd name="T33" fmla="*/ 10 h 252"/>
                <a:gd name="T34" fmla="*/ 38 w 33"/>
                <a:gd name="T35" fmla="*/ 8 h 252"/>
                <a:gd name="T36" fmla="*/ 37 w 33"/>
                <a:gd name="T37" fmla="*/ 5 h 252"/>
                <a:gd name="T38" fmla="*/ 29 w 33"/>
                <a:gd name="T39" fmla="*/ 1 h 252"/>
                <a:gd name="T40" fmla="*/ 19 w 33"/>
                <a:gd name="T41" fmla="*/ 0 h 25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3"/>
                <a:gd name="T64" fmla="*/ 0 h 252"/>
                <a:gd name="T65" fmla="*/ 33 w 33"/>
                <a:gd name="T66" fmla="*/ 252 h 25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3" h="252">
                  <a:moveTo>
                    <a:pt x="15" y="0"/>
                  </a:moveTo>
                  <a:lnTo>
                    <a:pt x="9" y="1"/>
                  </a:lnTo>
                  <a:lnTo>
                    <a:pt x="4" y="3"/>
                  </a:lnTo>
                  <a:lnTo>
                    <a:pt x="0" y="4"/>
                  </a:lnTo>
                  <a:lnTo>
                    <a:pt x="0" y="9"/>
                  </a:lnTo>
                  <a:lnTo>
                    <a:pt x="0" y="12"/>
                  </a:lnTo>
                  <a:lnTo>
                    <a:pt x="0" y="20"/>
                  </a:lnTo>
                  <a:lnTo>
                    <a:pt x="0" y="245"/>
                  </a:lnTo>
                  <a:lnTo>
                    <a:pt x="1" y="248"/>
                  </a:lnTo>
                  <a:lnTo>
                    <a:pt x="7" y="251"/>
                  </a:lnTo>
                  <a:lnTo>
                    <a:pt x="12" y="251"/>
                  </a:lnTo>
                  <a:lnTo>
                    <a:pt x="18" y="251"/>
                  </a:lnTo>
                  <a:lnTo>
                    <a:pt x="23" y="248"/>
                  </a:lnTo>
                  <a:lnTo>
                    <a:pt x="29" y="245"/>
                  </a:lnTo>
                  <a:lnTo>
                    <a:pt x="30" y="243"/>
                  </a:lnTo>
                  <a:lnTo>
                    <a:pt x="32" y="240"/>
                  </a:lnTo>
                  <a:lnTo>
                    <a:pt x="32" y="9"/>
                  </a:lnTo>
                  <a:lnTo>
                    <a:pt x="30" y="7"/>
                  </a:lnTo>
                  <a:lnTo>
                    <a:pt x="29" y="4"/>
                  </a:lnTo>
                  <a:lnTo>
                    <a:pt x="23" y="1"/>
                  </a:lnTo>
                  <a:lnTo>
                    <a:pt x="15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4" name="Freeform 351"/>
            <p:cNvSpPr>
              <a:spLocks/>
            </p:cNvSpPr>
            <p:nvPr/>
          </p:nvSpPr>
          <p:spPr bwMode="auto">
            <a:xfrm>
              <a:off x="4685" y="2778"/>
              <a:ext cx="39" cy="20"/>
            </a:xfrm>
            <a:custGeom>
              <a:avLst/>
              <a:gdLst>
                <a:gd name="T0" fmla="*/ 0 w 31"/>
                <a:gd name="T1" fmla="*/ 0 h 17"/>
                <a:gd name="T2" fmla="*/ 1 w 31"/>
                <a:gd name="T3" fmla="*/ 8 h 17"/>
                <a:gd name="T4" fmla="*/ 5 w 31"/>
                <a:gd name="T5" fmla="*/ 16 h 17"/>
                <a:gd name="T6" fmla="*/ 14 w 31"/>
                <a:gd name="T7" fmla="*/ 19 h 17"/>
                <a:gd name="T8" fmla="*/ 19 w 31"/>
                <a:gd name="T9" fmla="*/ 19 h 17"/>
                <a:gd name="T10" fmla="*/ 18 w 31"/>
                <a:gd name="T11" fmla="*/ 19 h 17"/>
                <a:gd name="T12" fmla="*/ 26 w 31"/>
                <a:gd name="T13" fmla="*/ 19 h 17"/>
                <a:gd name="T14" fmla="*/ 34 w 31"/>
                <a:gd name="T15" fmla="*/ 16 h 17"/>
                <a:gd name="T16" fmla="*/ 38 w 31"/>
                <a:gd name="T17" fmla="*/ 8 h 17"/>
                <a:gd name="T18" fmla="*/ 38 w 31"/>
                <a:gd name="T19" fmla="*/ 0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17"/>
                <a:gd name="T32" fmla="*/ 31 w 31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17">
                  <a:moveTo>
                    <a:pt x="0" y="0"/>
                  </a:moveTo>
                  <a:lnTo>
                    <a:pt x="1" y="7"/>
                  </a:lnTo>
                  <a:lnTo>
                    <a:pt x="4" y="14"/>
                  </a:lnTo>
                  <a:lnTo>
                    <a:pt x="11" y="16"/>
                  </a:lnTo>
                  <a:lnTo>
                    <a:pt x="15" y="16"/>
                  </a:lnTo>
                  <a:lnTo>
                    <a:pt x="14" y="16"/>
                  </a:lnTo>
                  <a:lnTo>
                    <a:pt x="21" y="16"/>
                  </a:lnTo>
                  <a:lnTo>
                    <a:pt x="27" y="14"/>
                  </a:lnTo>
                  <a:lnTo>
                    <a:pt x="30" y="7"/>
                  </a:lnTo>
                  <a:lnTo>
                    <a:pt x="30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5" name="Freeform 352"/>
            <p:cNvSpPr>
              <a:spLocks/>
            </p:cNvSpPr>
            <p:nvPr/>
          </p:nvSpPr>
          <p:spPr bwMode="auto">
            <a:xfrm>
              <a:off x="4716" y="3019"/>
              <a:ext cx="301" cy="43"/>
            </a:xfrm>
            <a:custGeom>
              <a:avLst/>
              <a:gdLst>
                <a:gd name="T0" fmla="*/ 300 w 240"/>
                <a:gd name="T1" fmla="*/ 23 h 38"/>
                <a:gd name="T2" fmla="*/ 14 w 240"/>
                <a:gd name="T3" fmla="*/ 0 h 38"/>
                <a:gd name="T4" fmla="*/ 8 w 240"/>
                <a:gd name="T5" fmla="*/ 2 h 38"/>
                <a:gd name="T6" fmla="*/ 1 w 240"/>
                <a:gd name="T7" fmla="*/ 9 h 38"/>
                <a:gd name="T8" fmla="*/ 0 w 240"/>
                <a:gd name="T9" fmla="*/ 14 h 38"/>
                <a:gd name="T10" fmla="*/ 1 w 240"/>
                <a:gd name="T11" fmla="*/ 17 h 38"/>
                <a:gd name="T12" fmla="*/ 4 w 240"/>
                <a:gd name="T13" fmla="*/ 22 h 38"/>
                <a:gd name="T14" fmla="*/ 8 w 240"/>
                <a:gd name="T15" fmla="*/ 25 h 38"/>
                <a:gd name="T16" fmla="*/ 283 w 240"/>
                <a:gd name="T17" fmla="*/ 42 h 38"/>
                <a:gd name="T18" fmla="*/ 288 w 240"/>
                <a:gd name="T19" fmla="*/ 32 h 38"/>
                <a:gd name="T20" fmla="*/ 300 w 240"/>
                <a:gd name="T21" fmla="*/ 23 h 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40"/>
                <a:gd name="T34" fmla="*/ 0 h 38"/>
                <a:gd name="T35" fmla="*/ 240 w 240"/>
                <a:gd name="T36" fmla="*/ 38 h 3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40" h="38">
                  <a:moveTo>
                    <a:pt x="239" y="20"/>
                  </a:moveTo>
                  <a:lnTo>
                    <a:pt x="11" y="0"/>
                  </a:lnTo>
                  <a:lnTo>
                    <a:pt x="6" y="2"/>
                  </a:lnTo>
                  <a:lnTo>
                    <a:pt x="1" y="8"/>
                  </a:lnTo>
                  <a:lnTo>
                    <a:pt x="0" y="12"/>
                  </a:lnTo>
                  <a:lnTo>
                    <a:pt x="1" y="15"/>
                  </a:lnTo>
                  <a:lnTo>
                    <a:pt x="3" y="19"/>
                  </a:lnTo>
                  <a:lnTo>
                    <a:pt x="6" y="22"/>
                  </a:lnTo>
                  <a:lnTo>
                    <a:pt x="226" y="37"/>
                  </a:lnTo>
                  <a:lnTo>
                    <a:pt x="230" y="28"/>
                  </a:lnTo>
                  <a:lnTo>
                    <a:pt x="239" y="20"/>
                  </a:lnTo>
                </a:path>
              </a:pathLst>
            </a:custGeom>
            <a:solidFill>
              <a:srgbClr val="B2B2B2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6" name="Freeform 353"/>
            <p:cNvSpPr>
              <a:spLocks/>
            </p:cNvSpPr>
            <p:nvPr/>
          </p:nvSpPr>
          <p:spPr bwMode="auto">
            <a:xfrm>
              <a:off x="4716" y="3019"/>
              <a:ext cx="301" cy="43"/>
            </a:xfrm>
            <a:custGeom>
              <a:avLst/>
              <a:gdLst>
                <a:gd name="T0" fmla="*/ 300 w 240"/>
                <a:gd name="T1" fmla="*/ 23 h 38"/>
                <a:gd name="T2" fmla="*/ 14 w 240"/>
                <a:gd name="T3" fmla="*/ 0 h 38"/>
                <a:gd name="T4" fmla="*/ 8 w 240"/>
                <a:gd name="T5" fmla="*/ 2 h 38"/>
                <a:gd name="T6" fmla="*/ 1 w 240"/>
                <a:gd name="T7" fmla="*/ 9 h 38"/>
                <a:gd name="T8" fmla="*/ 0 w 240"/>
                <a:gd name="T9" fmla="*/ 14 h 38"/>
                <a:gd name="T10" fmla="*/ 1 w 240"/>
                <a:gd name="T11" fmla="*/ 17 h 38"/>
                <a:gd name="T12" fmla="*/ 4 w 240"/>
                <a:gd name="T13" fmla="*/ 22 h 38"/>
                <a:gd name="T14" fmla="*/ 8 w 240"/>
                <a:gd name="T15" fmla="*/ 25 h 38"/>
                <a:gd name="T16" fmla="*/ 283 w 240"/>
                <a:gd name="T17" fmla="*/ 42 h 38"/>
                <a:gd name="T18" fmla="*/ 288 w 240"/>
                <a:gd name="T19" fmla="*/ 32 h 38"/>
                <a:gd name="T20" fmla="*/ 300 w 240"/>
                <a:gd name="T21" fmla="*/ 23 h 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40"/>
                <a:gd name="T34" fmla="*/ 0 h 38"/>
                <a:gd name="T35" fmla="*/ 240 w 240"/>
                <a:gd name="T36" fmla="*/ 38 h 3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40" h="38">
                  <a:moveTo>
                    <a:pt x="239" y="20"/>
                  </a:moveTo>
                  <a:lnTo>
                    <a:pt x="11" y="0"/>
                  </a:lnTo>
                  <a:lnTo>
                    <a:pt x="6" y="2"/>
                  </a:lnTo>
                  <a:lnTo>
                    <a:pt x="1" y="8"/>
                  </a:lnTo>
                  <a:lnTo>
                    <a:pt x="0" y="12"/>
                  </a:lnTo>
                  <a:lnTo>
                    <a:pt x="1" y="15"/>
                  </a:lnTo>
                  <a:lnTo>
                    <a:pt x="3" y="19"/>
                  </a:lnTo>
                  <a:lnTo>
                    <a:pt x="6" y="22"/>
                  </a:lnTo>
                  <a:lnTo>
                    <a:pt x="226" y="37"/>
                  </a:lnTo>
                  <a:lnTo>
                    <a:pt x="230" y="28"/>
                  </a:lnTo>
                  <a:lnTo>
                    <a:pt x="239" y="20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7" name="Freeform 354"/>
            <p:cNvSpPr>
              <a:spLocks/>
            </p:cNvSpPr>
            <p:nvPr/>
          </p:nvSpPr>
          <p:spPr bwMode="auto">
            <a:xfrm>
              <a:off x="3169" y="3384"/>
              <a:ext cx="24" cy="201"/>
            </a:xfrm>
            <a:custGeom>
              <a:avLst/>
              <a:gdLst>
                <a:gd name="T0" fmla="*/ 23 w 19"/>
                <a:gd name="T1" fmla="*/ 195 h 177"/>
                <a:gd name="T2" fmla="*/ 18 w 19"/>
                <a:gd name="T3" fmla="*/ 199 h 177"/>
                <a:gd name="T4" fmla="*/ 14 w 19"/>
                <a:gd name="T5" fmla="*/ 200 h 177"/>
                <a:gd name="T6" fmla="*/ 5 w 19"/>
                <a:gd name="T7" fmla="*/ 200 h 177"/>
                <a:gd name="T8" fmla="*/ 4 w 19"/>
                <a:gd name="T9" fmla="*/ 199 h 177"/>
                <a:gd name="T10" fmla="*/ 1 w 19"/>
                <a:gd name="T11" fmla="*/ 196 h 177"/>
                <a:gd name="T12" fmla="*/ 0 w 19"/>
                <a:gd name="T13" fmla="*/ 192 h 177"/>
                <a:gd name="T14" fmla="*/ 0 w 19"/>
                <a:gd name="T15" fmla="*/ 7 h 177"/>
                <a:gd name="T16" fmla="*/ 0 w 19"/>
                <a:gd name="T17" fmla="*/ 6 h 177"/>
                <a:gd name="T18" fmla="*/ 1 w 19"/>
                <a:gd name="T19" fmla="*/ 2 h 177"/>
                <a:gd name="T20" fmla="*/ 11 w 19"/>
                <a:gd name="T21" fmla="*/ 0 h 177"/>
                <a:gd name="T22" fmla="*/ 18 w 19"/>
                <a:gd name="T23" fmla="*/ 2 h 177"/>
                <a:gd name="T24" fmla="*/ 23 w 19"/>
                <a:gd name="T25" fmla="*/ 3 h 177"/>
                <a:gd name="T26" fmla="*/ 23 w 19"/>
                <a:gd name="T27" fmla="*/ 6 h 177"/>
                <a:gd name="T28" fmla="*/ 23 w 19"/>
                <a:gd name="T29" fmla="*/ 192 h 177"/>
                <a:gd name="T30" fmla="*/ 23 w 19"/>
                <a:gd name="T31" fmla="*/ 195 h 17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9"/>
                <a:gd name="T49" fmla="*/ 0 h 177"/>
                <a:gd name="T50" fmla="*/ 19 w 19"/>
                <a:gd name="T51" fmla="*/ 177 h 17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9" h="177">
                  <a:moveTo>
                    <a:pt x="18" y="172"/>
                  </a:moveTo>
                  <a:lnTo>
                    <a:pt x="14" y="175"/>
                  </a:lnTo>
                  <a:lnTo>
                    <a:pt x="11" y="176"/>
                  </a:lnTo>
                  <a:lnTo>
                    <a:pt x="4" y="176"/>
                  </a:lnTo>
                  <a:lnTo>
                    <a:pt x="3" y="175"/>
                  </a:lnTo>
                  <a:lnTo>
                    <a:pt x="1" y="173"/>
                  </a:lnTo>
                  <a:lnTo>
                    <a:pt x="0" y="169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2"/>
                  </a:lnTo>
                  <a:lnTo>
                    <a:pt x="9" y="0"/>
                  </a:lnTo>
                  <a:lnTo>
                    <a:pt x="14" y="2"/>
                  </a:lnTo>
                  <a:lnTo>
                    <a:pt x="18" y="3"/>
                  </a:lnTo>
                  <a:lnTo>
                    <a:pt x="18" y="5"/>
                  </a:lnTo>
                  <a:lnTo>
                    <a:pt x="18" y="169"/>
                  </a:lnTo>
                  <a:lnTo>
                    <a:pt x="18" y="172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8" name="Freeform 355"/>
            <p:cNvSpPr>
              <a:spLocks/>
            </p:cNvSpPr>
            <p:nvPr/>
          </p:nvSpPr>
          <p:spPr bwMode="auto">
            <a:xfrm>
              <a:off x="3169" y="3384"/>
              <a:ext cx="24" cy="201"/>
            </a:xfrm>
            <a:custGeom>
              <a:avLst/>
              <a:gdLst>
                <a:gd name="T0" fmla="*/ 23 w 19"/>
                <a:gd name="T1" fmla="*/ 195 h 177"/>
                <a:gd name="T2" fmla="*/ 18 w 19"/>
                <a:gd name="T3" fmla="*/ 199 h 177"/>
                <a:gd name="T4" fmla="*/ 14 w 19"/>
                <a:gd name="T5" fmla="*/ 200 h 177"/>
                <a:gd name="T6" fmla="*/ 5 w 19"/>
                <a:gd name="T7" fmla="*/ 200 h 177"/>
                <a:gd name="T8" fmla="*/ 4 w 19"/>
                <a:gd name="T9" fmla="*/ 199 h 177"/>
                <a:gd name="T10" fmla="*/ 1 w 19"/>
                <a:gd name="T11" fmla="*/ 196 h 177"/>
                <a:gd name="T12" fmla="*/ 0 w 19"/>
                <a:gd name="T13" fmla="*/ 192 h 177"/>
                <a:gd name="T14" fmla="*/ 0 w 19"/>
                <a:gd name="T15" fmla="*/ 7 h 177"/>
                <a:gd name="T16" fmla="*/ 0 w 19"/>
                <a:gd name="T17" fmla="*/ 6 h 177"/>
                <a:gd name="T18" fmla="*/ 1 w 19"/>
                <a:gd name="T19" fmla="*/ 2 h 177"/>
                <a:gd name="T20" fmla="*/ 11 w 19"/>
                <a:gd name="T21" fmla="*/ 0 h 177"/>
                <a:gd name="T22" fmla="*/ 18 w 19"/>
                <a:gd name="T23" fmla="*/ 2 h 177"/>
                <a:gd name="T24" fmla="*/ 23 w 19"/>
                <a:gd name="T25" fmla="*/ 3 h 177"/>
                <a:gd name="T26" fmla="*/ 23 w 19"/>
                <a:gd name="T27" fmla="*/ 6 h 177"/>
                <a:gd name="T28" fmla="*/ 23 w 19"/>
                <a:gd name="T29" fmla="*/ 192 h 177"/>
                <a:gd name="T30" fmla="*/ 23 w 19"/>
                <a:gd name="T31" fmla="*/ 195 h 17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9"/>
                <a:gd name="T49" fmla="*/ 0 h 177"/>
                <a:gd name="T50" fmla="*/ 19 w 19"/>
                <a:gd name="T51" fmla="*/ 177 h 17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9" h="177">
                  <a:moveTo>
                    <a:pt x="18" y="172"/>
                  </a:moveTo>
                  <a:lnTo>
                    <a:pt x="14" y="175"/>
                  </a:lnTo>
                  <a:lnTo>
                    <a:pt x="11" y="176"/>
                  </a:lnTo>
                  <a:lnTo>
                    <a:pt x="4" y="176"/>
                  </a:lnTo>
                  <a:lnTo>
                    <a:pt x="3" y="175"/>
                  </a:lnTo>
                  <a:lnTo>
                    <a:pt x="1" y="173"/>
                  </a:lnTo>
                  <a:lnTo>
                    <a:pt x="0" y="169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2"/>
                  </a:lnTo>
                  <a:lnTo>
                    <a:pt x="9" y="0"/>
                  </a:lnTo>
                  <a:lnTo>
                    <a:pt x="14" y="2"/>
                  </a:lnTo>
                  <a:lnTo>
                    <a:pt x="18" y="3"/>
                  </a:lnTo>
                  <a:lnTo>
                    <a:pt x="18" y="5"/>
                  </a:lnTo>
                  <a:lnTo>
                    <a:pt x="18" y="169"/>
                  </a:lnTo>
                  <a:lnTo>
                    <a:pt x="18" y="172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9" name="Freeform 356"/>
            <p:cNvSpPr>
              <a:spLocks/>
            </p:cNvSpPr>
            <p:nvPr/>
          </p:nvSpPr>
          <p:spPr bwMode="auto">
            <a:xfrm>
              <a:off x="2471" y="3758"/>
              <a:ext cx="67" cy="23"/>
            </a:xfrm>
            <a:custGeom>
              <a:avLst/>
              <a:gdLst>
                <a:gd name="T0" fmla="*/ 64 w 53"/>
                <a:gd name="T1" fmla="*/ 5 h 19"/>
                <a:gd name="T2" fmla="*/ 61 w 53"/>
                <a:gd name="T3" fmla="*/ 4 h 19"/>
                <a:gd name="T4" fmla="*/ 57 w 53"/>
                <a:gd name="T5" fmla="*/ 4 h 19"/>
                <a:gd name="T6" fmla="*/ 53 w 53"/>
                <a:gd name="T7" fmla="*/ 4 h 19"/>
                <a:gd name="T8" fmla="*/ 48 w 53"/>
                <a:gd name="T9" fmla="*/ 4 h 19"/>
                <a:gd name="T10" fmla="*/ 43 w 53"/>
                <a:gd name="T11" fmla="*/ 4 h 19"/>
                <a:gd name="T12" fmla="*/ 39 w 53"/>
                <a:gd name="T13" fmla="*/ 1 h 19"/>
                <a:gd name="T14" fmla="*/ 33 w 53"/>
                <a:gd name="T15" fmla="*/ 1 h 19"/>
                <a:gd name="T16" fmla="*/ 29 w 53"/>
                <a:gd name="T17" fmla="*/ 1 h 19"/>
                <a:gd name="T18" fmla="*/ 25 w 53"/>
                <a:gd name="T19" fmla="*/ 1 h 19"/>
                <a:gd name="T20" fmla="*/ 19 w 53"/>
                <a:gd name="T21" fmla="*/ 1 h 19"/>
                <a:gd name="T22" fmla="*/ 15 w 53"/>
                <a:gd name="T23" fmla="*/ 0 h 19"/>
                <a:gd name="T24" fmla="*/ 11 w 53"/>
                <a:gd name="T25" fmla="*/ 0 h 19"/>
                <a:gd name="T26" fmla="*/ 8 w 53"/>
                <a:gd name="T27" fmla="*/ 0 h 19"/>
                <a:gd name="T28" fmla="*/ 6 w 53"/>
                <a:gd name="T29" fmla="*/ 1 h 19"/>
                <a:gd name="T30" fmla="*/ 3 w 53"/>
                <a:gd name="T31" fmla="*/ 4 h 19"/>
                <a:gd name="T32" fmla="*/ 0 w 53"/>
                <a:gd name="T33" fmla="*/ 5 h 19"/>
                <a:gd name="T34" fmla="*/ 0 w 53"/>
                <a:gd name="T35" fmla="*/ 8 h 19"/>
                <a:gd name="T36" fmla="*/ 0 w 53"/>
                <a:gd name="T37" fmla="*/ 12 h 19"/>
                <a:gd name="T38" fmla="*/ 3 w 53"/>
                <a:gd name="T39" fmla="*/ 15 h 19"/>
                <a:gd name="T40" fmla="*/ 4 w 53"/>
                <a:gd name="T41" fmla="*/ 16 h 19"/>
                <a:gd name="T42" fmla="*/ 6 w 53"/>
                <a:gd name="T43" fmla="*/ 18 h 19"/>
                <a:gd name="T44" fmla="*/ 10 w 53"/>
                <a:gd name="T45" fmla="*/ 21 h 19"/>
                <a:gd name="T46" fmla="*/ 14 w 53"/>
                <a:gd name="T47" fmla="*/ 21 h 19"/>
                <a:gd name="T48" fmla="*/ 18 w 53"/>
                <a:gd name="T49" fmla="*/ 21 h 19"/>
                <a:gd name="T50" fmla="*/ 21 w 53"/>
                <a:gd name="T51" fmla="*/ 21 h 19"/>
                <a:gd name="T52" fmla="*/ 25 w 53"/>
                <a:gd name="T53" fmla="*/ 21 h 19"/>
                <a:gd name="T54" fmla="*/ 29 w 53"/>
                <a:gd name="T55" fmla="*/ 21 h 19"/>
                <a:gd name="T56" fmla="*/ 33 w 53"/>
                <a:gd name="T57" fmla="*/ 22 h 19"/>
                <a:gd name="T58" fmla="*/ 39 w 53"/>
                <a:gd name="T59" fmla="*/ 22 h 19"/>
                <a:gd name="T60" fmla="*/ 43 w 53"/>
                <a:gd name="T61" fmla="*/ 22 h 19"/>
                <a:gd name="T62" fmla="*/ 47 w 53"/>
                <a:gd name="T63" fmla="*/ 22 h 19"/>
                <a:gd name="T64" fmla="*/ 51 w 53"/>
                <a:gd name="T65" fmla="*/ 22 h 19"/>
                <a:gd name="T66" fmla="*/ 54 w 53"/>
                <a:gd name="T67" fmla="*/ 22 h 19"/>
                <a:gd name="T68" fmla="*/ 58 w 53"/>
                <a:gd name="T69" fmla="*/ 22 h 19"/>
                <a:gd name="T70" fmla="*/ 62 w 53"/>
                <a:gd name="T71" fmla="*/ 22 h 19"/>
                <a:gd name="T72" fmla="*/ 64 w 53"/>
                <a:gd name="T73" fmla="*/ 21 h 19"/>
                <a:gd name="T74" fmla="*/ 64 w 53"/>
                <a:gd name="T75" fmla="*/ 16 h 19"/>
                <a:gd name="T76" fmla="*/ 64 w 53"/>
                <a:gd name="T77" fmla="*/ 15 h 19"/>
                <a:gd name="T78" fmla="*/ 64 w 53"/>
                <a:gd name="T79" fmla="*/ 11 h 19"/>
                <a:gd name="T80" fmla="*/ 64 w 53"/>
                <a:gd name="T81" fmla="*/ 7 h 19"/>
                <a:gd name="T82" fmla="*/ 66 w 53"/>
                <a:gd name="T83" fmla="*/ 5 h 1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3"/>
                <a:gd name="T127" fmla="*/ 0 h 19"/>
                <a:gd name="T128" fmla="*/ 53 w 53"/>
                <a:gd name="T129" fmla="*/ 19 h 1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3" h="19">
                  <a:moveTo>
                    <a:pt x="52" y="4"/>
                  </a:moveTo>
                  <a:lnTo>
                    <a:pt x="51" y="4"/>
                  </a:lnTo>
                  <a:lnTo>
                    <a:pt x="49" y="4"/>
                  </a:lnTo>
                  <a:lnTo>
                    <a:pt x="48" y="3"/>
                  </a:lnTo>
                  <a:lnTo>
                    <a:pt x="46" y="3"/>
                  </a:lnTo>
                  <a:lnTo>
                    <a:pt x="45" y="3"/>
                  </a:lnTo>
                  <a:lnTo>
                    <a:pt x="43" y="3"/>
                  </a:lnTo>
                  <a:lnTo>
                    <a:pt x="42" y="3"/>
                  </a:lnTo>
                  <a:lnTo>
                    <a:pt x="40" y="3"/>
                  </a:lnTo>
                  <a:lnTo>
                    <a:pt x="38" y="3"/>
                  </a:lnTo>
                  <a:lnTo>
                    <a:pt x="35" y="3"/>
                  </a:lnTo>
                  <a:lnTo>
                    <a:pt x="34" y="3"/>
                  </a:lnTo>
                  <a:lnTo>
                    <a:pt x="32" y="3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26" y="1"/>
                  </a:lnTo>
                  <a:lnTo>
                    <a:pt x="25" y="1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0" y="1"/>
                  </a:lnTo>
                  <a:lnTo>
                    <a:pt x="17" y="1"/>
                  </a:lnTo>
                  <a:lnTo>
                    <a:pt x="15" y="1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3" y="1"/>
                  </a:lnTo>
                  <a:lnTo>
                    <a:pt x="2" y="3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5"/>
                  </a:lnTo>
                  <a:lnTo>
                    <a:pt x="5" y="15"/>
                  </a:lnTo>
                  <a:lnTo>
                    <a:pt x="6" y="17"/>
                  </a:lnTo>
                  <a:lnTo>
                    <a:pt x="8" y="17"/>
                  </a:lnTo>
                  <a:lnTo>
                    <a:pt x="9" y="17"/>
                  </a:lnTo>
                  <a:lnTo>
                    <a:pt x="11" y="17"/>
                  </a:lnTo>
                  <a:lnTo>
                    <a:pt x="12" y="17"/>
                  </a:lnTo>
                  <a:lnTo>
                    <a:pt x="14" y="17"/>
                  </a:lnTo>
                  <a:lnTo>
                    <a:pt x="15" y="17"/>
                  </a:lnTo>
                  <a:lnTo>
                    <a:pt x="17" y="17"/>
                  </a:lnTo>
                  <a:lnTo>
                    <a:pt x="19" y="17"/>
                  </a:lnTo>
                  <a:lnTo>
                    <a:pt x="20" y="17"/>
                  </a:lnTo>
                  <a:lnTo>
                    <a:pt x="22" y="17"/>
                  </a:lnTo>
                  <a:lnTo>
                    <a:pt x="23" y="17"/>
                  </a:lnTo>
                  <a:lnTo>
                    <a:pt x="25" y="17"/>
                  </a:lnTo>
                  <a:lnTo>
                    <a:pt x="26" y="18"/>
                  </a:lnTo>
                  <a:lnTo>
                    <a:pt x="29" y="18"/>
                  </a:lnTo>
                  <a:lnTo>
                    <a:pt x="31" y="18"/>
                  </a:lnTo>
                  <a:lnTo>
                    <a:pt x="32" y="18"/>
                  </a:lnTo>
                  <a:lnTo>
                    <a:pt x="34" y="18"/>
                  </a:lnTo>
                  <a:lnTo>
                    <a:pt x="35" y="18"/>
                  </a:lnTo>
                  <a:lnTo>
                    <a:pt x="37" y="18"/>
                  </a:lnTo>
                  <a:lnTo>
                    <a:pt x="38" y="18"/>
                  </a:lnTo>
                  <a:lnTo>
                    <a:pt x="40" y="18"/>
                  </a:lnTo>
                  <a:lnTo>
                    <a:pt x="42" y="18"/>
                  </a:lnTo>
                  <a:lnTo>
                    <a:pt x="43" y="18"/>
                  </a:lnTo>
                  <a:lnTo>
                    <a:pt x="45" y="18"/>
                  </a:lnTo>
                  <a:lnTo>
                    <a:pt x="46" y="18"/>
                  </a:lnTo>
                  <a:lnTo>
                    <a:pt x="48" y="18"/>
                  </a:lnTo>
                  <a:lnTo>
                    <a:pt x="49" y="18"/>
                  </a:lnTo>
                  <a:lnTo>
                    <a:pt x="51" y="18"/>
                  </a:lnTo>
                  <a:lnTo>
                    <a:pt x="51" y="17"/>
                  </a:lnTo>
                  <a:lnTo>
                    <a:pt x="51" y="15"/>
                  </a:lnTo>
                  <a:lnTo>
                    <a:pt x="51" y="13"/>
                  </a:lnTo>
                  <a:lnTo>
                    <a:pt x="49" y="12"/>
                  </a:lnTo>
                  <a:lnTo>
                    <a:pt x="51" y="12"/>
                  </a:lnTo>
                  <a:lnTo>
                    <a:pt x="51" y="10"/>
                  </a:lnTo>
                  <a:lnTo>
                    <a:pt x="51" y="9"/>
                  </a:lnTo>
                  <a:lnTo>
                    <a:pt x="51" y="7"/>
                  </a:lnTo>
                  <a:lnTo>
                    <a:pt x="51" y="6"/>
                  </a:lnTo>
                  <a:lnTo>
                    <a:pt x="52" y="6"/>
                  </a:lnTo>
                  <a:lnTo>
                    <a:pt x="52" y="4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0" name="Freeform 357"/>
            <p:cNvSpPr>
              <a:spLocks/>
            </p:cNvSpPr>
            <p:nvPr/>
          </p:nvSpPr>
          <p:spPr bwMode="auto">
            <a:xfrm>
              <a:off x="2471" y="3758"/>
              <a:ext cx="67" cy="23"/>
            </a:xfrm>
            <a:custGeom>
              <a:avLst/>
              <a:gdLst>
                <a:gd name="T0" fmla="*/ 64 w 53"/>
                <a:gd name="T1" fmla="*/ 5 h 19"/>
                <a:gd name="T2" fmla="*/ 61 w 53"/>
                <a:gd name="T3" fmla="*/ 4 h 19"/>
                <a:gd name="T4" fmla="*/ 57 w 53"/>
                <a:gd name="T5" fmla="*/ 4 h 19"/>
                <a:gd name="T6" fmla="*/ 53 w 53"/>
                <a:gd name="T7" fmla="*/ 4 h 19"/>
                <a:gd name="T8" fmla="*/ 48 w 53"/>
                <a:gd name="T9" fmla="*/ 4 h 19"/>
                <a:gd name="T10" fmla="*/ 43 w 53"/>
                <a:gd name="T11" fmla="*/ 4 h 19"/>
                <a:gd name="T12" fmla="*/ 39 w 53"/>
                <a:gd name="T13" fmla="*/ 1 h 19"/>
                <a:gd name="T14" fmla="*/ 33 w 53"/>
                <a:gd name="T15" fmla="*/ 1 h 19"/>
                <a:gd name="T16" fmla="*/ 29 w 53"/>
                <a:gd name="T17" fmla="*/ 1 h 19"/>
                <a:gd name="T18" fmla="*/ 25 w 53"/>
                <a:gd name="T19" fmla="*/ 1 h 19"/>
                <a:gd name="T20" fmla="*/ 19 w 53"/>
                <a:gd name="T21" fmla="*/ 1 h 19"/>
                <a:gd name="T22" fmla="*/ 15 w 53"/>
                <a:gd name="T23" fmla="*/ 0 h 19"/>
                <a:gd name="T24" fmla="*/ 11 w 53"/>
                <a:gd name="T25" fmla="*/ 0 h 19"/>
                <a:gd name="T26" fmla="*/ 8 w 53"/>
                <a:gd name="T27" fmla="*/ 0 h 19"/>
                <a:gd name="T28" fmla="*/ 6 w 53"/>
                <a:gd name="T29" fmla="*/ 1 h 19"/>
                <a:gd name="T30" fmla="*/ 3 w 53"/>
                <a:gd name="T31" fmla="*/ 4 h 19"/>
                <a:gd name="T32" fmla="*/ 0 w 53"/>
                <a:gd name="T33" fmla="*/ 5 h 19"/>
                <a:gd name="T34" fmla="*/ 0 w 53"/>
                <a:gd name="T35" fmla="*/ 8 h 19"/>
                <a:gd name="T36" fmla="*/ 0 w 53"/>
                <a:gd name="T37" fmla="*/ 12 h 19"/>
                <a:gd name="T38" fmla="*/ 3 w 53"/>
                <a:gd name="T39" fmla="*/ 15 h 19"/>
                <a:gd name="T40" fmla="*/ 4 w 53"/>
                <a:gd name="T41" fmla="*/ 16 h 19"/>
                <a:gd name="T42" fmla="*/ 6 w 53"/>
                <a:gd name="T43" fmla="*/ 18 h 19"/>
                <a:gd name="T44" fmla="*/ 10 w 53"/>
                <a:gd name="T45" fmla="*/ 21 h 19"/>
                <a:gd name="T46" fmla="*/ 14 w 53"/>
                <a:gd name="T47" fmla="*/ 21 h 19"/>
                <a:gd name="T48" fmla="*/ 18 w 53"/>
                <a:gd name="T49" fmla="*/ 21 h 19"/>
                <a:gd name="T50" fmla="*/ 21 w 53"/>
                <a:gd name="T51" fmla="*/ 21 h 19"/>
                <a:gd name="T52" fmla="*/ 25 w 53"/>
                <a:gd name="T53" fmla="*/ 21 h 19"/>
                <a:gd name="T54" fmla="*/ 29 w 53"/>
                <a:gd name="T55" fmla="*/ 21 h 19"/>
                <a:gd name="T56" fmla="*/ 33 w 53"/>
                <a:gd name="T57" fmla="*/ 22 h 19"/>
                <a:gd name="T58" fmla="*/ 39 w 53"/>
                <a:gd name="T59" fmla="*/ 22 h 19"/>
                <a:gd name="T60" fmla="*/ 43 w 53"/>
                <a:gd name="T61" fmla="*/ 22 h 19"/>
                <a:gd name="T62" fmla="*/ 47 w 53"/>
                <a:gd name="T63" fmla="*/ 22 h 19"/>
                <a:gd name="T64" fmla="*/ 51 w 53"/>
                <a:gd name="T65" fmla="*/ 22 h 19"/>
                <a:gd name="T66" fmla="*/ 54 w 53"/>
                <a:gd name="T67" fmla="*/ 22 h 19"/>
                <a:gd name="T68" fmla="*/ 58 w 53"/>
                <a:gd name="T69" fmla="*/ 22 h 19"/>
                <a:gd name="T70" fmla="*/ 62 w 53"/>
                <a:gd name="T71" fmla="*/ 22 h 19"/>
                <a:gd name="T72" fmla="*/ 64 w 53"/>
                <a:gd name="T73" fmla="*/ 21 h 19"/>
                <a:gd name="T74" fmla="*/ 64 w 53"/>
                <a:gd name="T75" fmla="*/ 16 h 19"/>
                <a:gd name="T76" fmla="*/ 64 w 53"/>
                <a:gd name="T77" fmla="*/ 15 h 19"/>
                <a:gd name="T78" fmla="*/ 64 w 53"/>
                <a:gd name="T79" fmla="*/ 11 h 19"/>
                <a:gd name="T80" fmla="*/ 64 w 53"/>
                <a:gd name="T81" fmla="*/ 7 h 19"/>
                <a:gd name="T82" fmla="*/ 66 w 53"/>
                <a:gd name="T83" fmla="*/ 5 h 1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3"/>
                <a:gd name="T127" fmla="*/ 0 h 19"/>
                <a:gd name="T128" fmla="*/ 53 w 53"/>
                <a:gd name="T129" fmla="*/ 19 h 1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3" h="19">
                  <a:moveTo>
                    <a:pt x="52" y="4"/>
                  </a:moveTo>
                  <a:lnTo>
                    <a:pt x="51" y="4"/>
                  </a:lnTo>
                  <a:lnTo>
                    <a:pt x="49" y="4"/>
                  </a:lnTo>
                  <a:lnTo>
                    <a:pt x="48" y="3"/>
                  </a:lnTo>
                  <a:lnTo>
                    <a:pt x="46" y="3"/>
                  </a:lnTo>
                  <a:lnTo>
                    <a:pt x="45" y="3"/>
                  </a:lnTo>
                  <a:lnTo>
                    <a:pt x="43" y="3"/>
                  </a:lnTo>
                  <a:lnTo>
                    <a:pt x="42" y="3"/>
                  </a:lnTo>
                  <a:lnTo>
                    <a:pt x="40" y="3"/>
                  </a:lnTo>
                  <a:lnTo>
                    <a:pt x="38" y="3"/>
                  </a:lnTo>
                  <a:lnTo>
                    <a:pt x="35" y="3"/>
                  </a:lnTo>
                  <a:lnTo>
                    <a:pt x="34" y="3"/>
                  </a:lnTo>
                  <a:lnTo>
                    <a:pt x="32" y="3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26" y="1"/>
                  </a:lnTo>
                  <a:lnTo>
                    <a:pt x="25" y="1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0" y="1"/>
                  </a:lnTo>
                  <a:lnTo>
                    <a:pt x="17" y="1"/>
                  </a:lnTo>
                  <a:lnTo>
                    <a:pt x="15" y="1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3" y="1"/>
                  </a:lnTo>
                  <a:lnTo>
                    <a:pt x="2" y="3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5"/>
                  </a:lnTo>
                  <a:lnTo>
                    <a:pt x="5" y="15"/>
                  </a:lnTo>
                  <a:lnTo>
                    <a:pt x="6" y="17"/>
                  </a:lnTo>
                  <a:lnTo>
                    <a:pt x="8" y="17"/>
                  </a:lnTo>
                  <a:lnTo>
                    <a:pt x="9" y="17"/>
                  </a:lnTo>
                  <a:lnTo>
                    <a:pt x="11" y="17"/>
                  </a:lnTo>
                  <a:lnTo>
                    <a:pt x="12" y="17"/>
                  </a:lnTo>
                  <a:lnTo>
                    <a:pt x="14" y="17"/>
                  </a:lnTo>
                  <a:lnTo>
                    <a:pt x="15" y="17"/>
                  </a:lnTo>
                  <a:lnTo>
                    <a:pt x="17" y="17"/>
                  </a:lnTo>
                  <a:lnTo>
                    <a:pt x="19" y="17"/>
                  </a:lnTo>
                  <a:lnTo>
                    <a:pt x="20" y="17"/>
                  </a:lnTo>
                  <a:lnTo>
                    <a:pt x="22" y="17"/>
                  </a:lnTo>
                  <a:lnTo>
                    <a:pt x="23" y="17"/>
                  </a:lnTo>
                  <a:lnTo>
                    <a:pt x="25" y="17"/>
                  </a:lnTo>
                  <a:lnTo>
                    <a:pt x="26" y="18"/>
                  </a:lnTo>
                  <a:lnTo>
                    <a:pt x="29" y="18"/>
                  </a:lnTo>
                  <a:lnTo>
                    <a:pt x="31" y="18"/>
                  </a:lnTo>
                  <a:lnTo>
                    <a:pt x="32" y="18"/>
                  </a:lnTo>
                  <a:lnTo>
                    <a:pt x="34" y="18"/>
                  </a:lnTo>
                  <a:lnTo>
                    <a:pt x="35" y="18"/>
                  </a:lnTo>
                  <a:lnTo>
                    <a:pt x="37" y="18"/>
                  </a:lnTo>
                  <a:lnTo>
                    <a:pt x="38" y="18"/>
                  </a:lnTo>
                  <a:lnTo>
                    <a:pt x="40" y="18"/>
                  </a:lnTo>
                  <a:lnTo>
                    <a:pt x="42" y="18"/>
                  </a:lnTo>
                  <a:lnTo>
                    <a:pt x="43" y="18"/>
                  </a:lnTo>
                  <a:lnTo>
                    <a:pt x="45" y="18"/>
                  </a:lnTo>
                  <a:lnTo>
                    <a:pt x="46" y="18"/>
                  </a:lnTo>
                  <a:lnTo>
                    <a:pt x="48" y="18"/>
                  </a:lnTo>
                  <a:lnTo>
                    <a:pt x="49" y="18"/>
                  </a:lnTo>
                  <a:lnTo>
                    <a:pt x="51" y="18"/>
                  </a:lnTo>
                  <a:lnTo>
                    <a:pt x="51" y="17"/>
                  </a:lnTo>
                  <a:lnTo>
                    <a:pt x="51" y="15"/>
                  </a:lnTo>
                  <a:lnTo>
                    <a:pt x="51" y="13"/>
                  </a:lnTo>
                  <a:lnTo>
                    <a:pt x="49" y="12"/>
                  </a:lnTo>
                  <a:lnTo>
                    <a:pt x="51" y="12"/>
                  </a:lnTo>
                  <a:lnTo>
                    <a:pt x="51" y="10"/>
                  </a:lnTo>
                  <a:lnTo>
                    <a:pt x="51" y="9"/>
                  </a:lnTo>
                  <a:lnTo>
                    <a:pt x="51" y="7"/>
                  </a:lnTo>
                  <a:lnTo>
                    <a:pt x="51" y="6"/>
                  </a:lnTo>
                  <a:lnTo>
                    <a:pt x="52" y="6"/>
                  </a:lnTo>
                  <a:lnTo>
                    <a:pt x="52" y="4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1" name="Freeform 358"/>
            <p:cNvSpPr>
              <a:spLocks/>
            </p:cNvSpPr>
            <p:nvPr/>
          </p:nvSpPr>
          <p:spPr bwMode="auto">
            <a:xfrm>
              <a:off x="931" y="3081"/>
              <a:ext cx="73" cy="186"/>
            </a:xfrm>
            <a:custGeom>
              <a:avLst/>
              <a:gdLst>
                <a:gd name="T0" fmla="*/ 25 w 58"/>
                <a:gd name="T1" fmla="*/ 19 h 164"/>
                <a:gd name="T2" fmla="*/ 23 w 58"/>
                <a:gd name="T3" fmla="*/ 15 h 164"/>
                <a:gd name="T4" fmla="*/ 25 w 58"/>
                <a:gd name="T5" fmla="*/ 9 h 164"/>
                <a:gd name="T6" fmla="*/ 26 w 58"/>
                <a:gd name="T7" fmla="*/ 3 h 164"/>
                <a:gd name="T8" fmla="*/ 35 w 58"/>
                <a:gd name="T9" fmla="*/ 0 h 164"/>
                <a:gd name="T10" fmla="*/ 43 w 58"/>
                <a:gd name="T11" fmla="*/ 0 h 164"/>
                <a:gd name="T12" fmla="*/ 72 w 58"/>
                <a:gd name="T13" fmla="*/ 19 h 164"/>
                <a:gd name="T14" fmla="*/ 26 w 58"/>
                <a:gd name="T15" fmla="*/ 185 h 164"/>
                <a:gd name="T16" fmla="*/ 23 w 58"/>
                <a:gd name="T17" fmla="*/ 183 h 164"/>
                <a:gd name="T18" fmla="*/ 18 w 58"/>
                <a:gd name="T19" fmla="*/ 179 h 164"/>
                <a:gd name="T20" fmla="*/ 10 w 58"/>
                <a:gd name="T21" fmla="*/ 180 h 164"/>
                <a:gd name="T22" fmla="*/ 0 w 58"/>
                <a:gd name="T23" fmla="*/ 185 h 164"/>
                <a:gd name="T24" fmla="*/ 39 w 58"/>
                <a:gd name="T25" fmla="*/ 32 h 164"/>
                <a:gd name="T26" fmla="*/ 25 w 58"/>
                <a:gd name="T27" fmla="*/ 19 h 16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8"/>
                <a:gd name="T43" fmla="*/ 0 h 164"/>
                <a:gd name="T44" fmla="*/ 58 w 58"/>
                <a:gd name="T45" fmla="*/ 164 h 16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8" h="164">
                  <a:moveTo>
                    <a:pt x="20" y="17"/>
                  </a:moveTo>
                  <a:lnTo>
                    <a:pt x="18" y="13"/>
                  </a:lnTo>
                  <a:lnTo>
                    <a:pt x="20" y="8"/>
                  </a:lnTo>
                  <a:lnTo>
                    <a:pt x="21" y="3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57" y="17"/>
                  </a:lnTo>
                  <a:lnTo>
                    <a:pt x="21" y="163"/>
                  </a:lnTo>
                  <a:lnTo>
                    <a:pt x="18" y="161"/>
                  </a:lnTo>
                  <a:lnTo>
                    <a:pt x="14" y="158"/>
                  </a:lnTo>
                  <a:lnTo>
                    <a:pt x="8" y="159"/>
                  </a:lnTo>
                  <a:lnTo>
                    <a:pt x="0" y="163"/>
                  </a:lnTo>
                  <a:lnTo>
                    <a:pt x="31" y="28"/>
                  </a:lnTo>
                  <a:lnTo>
                    <a:pt x="20" y="17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2" name="Freeform 359"/>
            <p:cNvSpPr>
              <a:spLocks/>
            </p:cNvSpPr>
            <p:nvPr/>
          </p:nvSpPr>
          <p:spPr bwMode="auto">
            <a:xfrm>
              <a:off x="931" y="3081"/>
              <a:ext cx="73" cy="186"/>
            </a:xfrm>
            <a:custGeom>
              <a:avLst/>
              <a:gdLst>
                <a:gd name="T0" fmla="*/ 25 w 58"/>
                <a:gd name="T1" fmla="*/ 19 h 164"/>
                <a:gd name="T2" fmla="*/ 23 w 58"/>
                <a:gd name="T3" fmla="*/ 15 h 164"/>
                <a:gd name="T4" fmla="*/ 25 w 58"/>
                <a:gd name="T5" fmla="*/ 9 h 164"/>
                <a:gd name="T6" fmla="*/ 26 w 58"/>
                <a:gd name="T7" fmla="*/ 3 h 164"/>
                <a:gd name="T8" fmla="*/ 35 w 58"/>
                <a:gd name="T9" fmla="*/ 0 h 164"/>
                <a:gd name="T10" fmla="*/ 43 w 58"/>
                <a:gd name="T11" fmla="*/ 0 h 164"/>
                <a:gd name="T12" fmla="*/ 72 w 58"/>
                <a:gd name="T13" fmla="*/ 19 h 164"/>
                <a:gd name="T14" fmla="*/ 26 w 58"/>
                <a:gd name="T15" fmla="*/ 185 h 164"/>
                <a:gd name="T16" fmla="*/ 23 w 58"/>
                <a:gd name="T17" fmla="*/ 183 h 164"/>
                <a:gd name="T18" fmla="*/ 18 w 58"/>
                <a:gd name="T19" fmla="*/ 179 h 164"/>
                <a:gd name="T20" fmla="*/ 10 w 58"/>
                <a:gd name="T21" fmla="*/ 180 h 164"/>
                <a:gd name="T22" fmla="*/ 0 w 58"/>
                <a:gd name="T23" fmla="*/ 185 h 164"/>
                <a:gd name="T24" fmla="*/ 39 w 58"/>
                <a:gd name="T25" fmla="*/ 32 h 164"/>
                <a:gd name="T26" fmla="*/ 25 w 58"/>
                <a:gd name="T27" fmla="*/ 19 h 16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8"/>
                <a:gd name="T43" fmla="*/ 0 h 164"/>
                <a:gd name="T44" fmla="*/ 58 w 58"/>
                <a:gd name="T45" fmla="*/ 164 h 16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8" h="164">
                  <a:moveTo>
                    <a:pt x="20" y="17"/>
                  </a:moveTo>
                  <a:lnTo>
                    <a:pt x="18" y="13"/>
                  </a:lnTo>
                  <a:lnTo>
                    <a:pt x="20" y="8"/>
                  </a:lnTo>
                  <a:lnTo>
                    <a:pt x="21" y="3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57" y="17"/>
                  </a:lnTo>
                  <a:lnTo>
                    <a:pt x="21" y="163"/>
                  </a:lnTo>
                  <a:lnTo>
                    <a:pt x="18" y="161"/>
                  </a:lnTo>
                  <a:lnTo>
                    <a:pt x="14" y="158"/>
                  </a:lnTo>
                  <a:lnTo>
                    <a:pt x="8" y="159"/>
                  </a:lnTo>
                  <a:lnTo>
                    <a:pt x="0" y="163"/>
                  </a:lnTo>
                  <a:lnTo>
                    <a:pt x="31" y="28"/>
                  </a:lnTo>
                  <a:lnTo>
                    <a:pt x="20" y="17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3" name="Freeform 360"/>
            <p:cNvSpPr>
              <a:spLocks/>
            </p:cNvSpPr>
            <p:nvPr/>
          </p:nvSpPr>
          <p:spPr bwMode="auto">
            <a:xfrm>
              <a:off x="1069" y="1533"/>
              <a:ext cx="63" cy="110"/>
            </a:xfrm>
            <a:custGeom>
              <a:avLst/>
              <a:gdLst>
                <a:gd name="T0" fmla="*/ 11 w 50"/>
                <a:gd name="T1" fmla="*/ 107 h 97"/>
                <a:gd name="T2" fmla="*/ 9 w 50"/>
                <a:gd name="T3" fmla="*/ 105 h 97"/>
                <a:gd name="T4" fmla="*/ 8 w 50"/>
                <a:gd name="T5" fmla="*/ 103 h 97"/>
                <a:gd name="T6" fmla="*/ 5 w 50"/>
                <a:gd name="T7" fmla="*/ 102 h 97"/>
                <a:gd name="T8" fmla="*/ 4 w 50"/>
                <a:gd name="T9" fmla="*/ 99 h 97"/>
                <a:gd name="T10" fmla="*/ 1 w 50"/>
                <a:gd name="T11" fmla="*/ 96 h 97"/>
                <a:gd name="T12" fmla="*/ 1 w 50"/>
                <a:gd name="T13" fmla="*/ 93 h 97"/>
                <a:gd name="T14" fmla="*/ 0 w 50"/>
                <a:gd name="T15" fmla="*/ 92 h 97"/>
                <a:gd name="T16" fmla="*/ 9 w 50"/>
                <a:gd name="T17" fmla="*/ 86 h 97"/>
                <a:gd name="T18" fmla="*/ 18 w 50"/>
                <a:gd name="T19" fmla="*/ 83 h 97"/>
                <a:gd name="T20" fmla="*/ 23 w 50"/>
                <a:gd name="T21" fmla="*/ 77 h 97"/>
                <a:gd name="T22" fmla="*/ 26 w 50"/>
                <a:gd name="T23" fmla="*/ 74 h 97"/>
                <a:gd name="T24" fmla="*/ 30 w 50"/>
                <a:gd name="T25" fmla="*/ 70 h 97"/>
                <a:gd name="T26" fmla="*/ 30 w 50"/>
                <a:gd name="T27" fmla="*/ 67 h 97"/>
                <a:gd name="T28" fmla="*/ 33 w 50"/>
                <a:gd name="T29" fmla="*/ 64 h 97"/>
                <a:gd name="T30" fmla="*/ 33 w 50"/>
                <a:gd name="T31" fmla="*/ 60 h 97"/>
                <a:gd name="T32" fmla="*/ 30 w 50"/>
                <a:gd name="T33" fmla="*/ 57 h 97"/>
                <a:gd name="T34" fmla="*/ 30 w 50"/>
                <a:gd name="T35" fmla="*/ 53 h 97"/>
                <a:gd name="T36" fmla="*/ 30 w 50"/>
                <a:gd name="T37" fmla="*/ 50 h 97"/>
                <a:gd name="T38" fmla="*/ 30 w 50"/>
                <a:gd name="T39" fmla="*/ 46 h 97"/>
                <a:gd name="T40" fmla="*/ 30 w 50"/>
                <a:gd name="T41" fmla="*/ 41 h 97"/>
                <a:gd name="T42" fmla="*/ 33 w 50"/>
                <a:gd name="T43" fmla="*/ 36 h 97"/>
                <a:gd name="T44" fmla="*/ 37 w 50"/>
                <a:gd name="T45" fmla="*/ 31 h 97"/>
                <a:gd name="T46" fmla="*/ 42 w 50"/>
                <a:gd name="T47" fmla="*/ 24 h 97"/>
                <a:gd name="T48" fmla="*/ 44 w 50"/>
                <a:gd name="T49" fmla="*/ 17 h 97"/>
                <a:gd name="T50" fmla="*/ 47 w 50"/>
                <a:gd name="T51" fmla="*/ 11 h 97"/>
                <a:gd name="T52" fmla="*/ 48 w 50"/>
                <a:gd name="T53" fmla="*/ 7 h 97"/>
                <a:gd name="T54" fmla="*/ 48 w 50"/>
                <a:gd name="T55" fmla="*/ 3 h 97"/>
                <a:gd name="T56" fmla="*/ 50 w 50"/>
                <a:gd name="T57" fmla="*/ 1 h 97"/>
                <a:gd name="T58" fmla="*/ 54 w 50"/>
                <a:gd name="T59" fmla="*/ 0 h 97"/>
                <a:gd name="T60" fmla="*/ 55 w 50"/>
                <a:gd name="T61" fmla="*/ 1 h 97"/>
                <a:gd name="T62" fmla="*/ 58 w 50"/>
                <a:gd name="T63" fmla="*/ 3 h 97"/>
                <a:gd name="T64" fmla="*/ 59 w 50"/>
                <a:gd name="T65" fmla="*/ 7 h 97"/>
                <a:gd name="T66" fmla="*/ 59 w 50"/>
                <a:gd name="T67" fmla="*/ 10 h 97"/>
                <a:gd name="T68" fmla="*/ 62 w 50"/>
                <a:gd name="T69" fmla="*/ 11 h 97"/>
                <a:gd name="T70" fmla="*/ 62 w 50"/>
                <a:gd name="T71" fmla="*/ 15 h 97"/>
                <a:gd name="T72" fmla="*/ 55 w 50"/>
                <a:gd name="T73" fmla="*/ 25 h 97"/>
                <a:gd name="T74" fmla="*/ 52 w 50"/>
                <a:gd name="T75" fmla="*/ 33 h 97"/>
                <a:gd name="T76" fmla="*/ 50 w 50"/>
                <a:gd name="T77" fmla="*/ 40 h 97"/>
                <a:gd name="T78" fmla="*/ 48 w 50"/>
                <a:gd name="T79" fmla="*/ 46 h 97"/>
                <a:gd name="T80" fmla="*/ 48 w 50"/>
                <a:gd name="T81" fmla="*/ 51 h 97"/>
                <a:gd name="T82" fmla="*/ 48 w 50"/>
                <a:gd name="T83" fmla="*/ 54 h 97"/>
                <a:gd name="T84" fmla="*/ 48 w 50"/>
                <a:gd name="T85" fmla="*/ 60 h 97"/>
                <a:gd name="T86" fmla="*/ 50 w 50"/>
                <a:gd name="T87" fmla="*/ 64 h 97"/>
                <a:gd name="T88" fmla="*/ 50 w 50"/>
                <a:gd name="T89" fmla="*/ 67 h 97"/>
                <a:gd name="T90" fmla="*/ 50 w 50"/>
                <a:gd name="T91" fmla="*/ 73 h 97"/>
                <a:gd name="T92" fmla="*/ 48 w 50"/>
                <a:gd name="T93" fmla="*/ 76 h 97"/>
                <a:gd name="T94" fmla="*/ 44 w 50"/>
                <a:gd name="T95" fmla="*/ 81 h 97"/>
                <a:gd name="T96" fmla="*/ 40 w 50"/>
                <a:gd name="T97" fmla="*/ 86 h 97"/>
                <a:gd name="T98" fmla="*/ 33 w 50"/>
                <a:gd name="T99" fmla="*/ 93 h 97"/>
                <a:gd name="T100" fmla="*/ 23 w 50"/>
                <a:gd name="T101" fmla="*/ 100 h 97"/>
                <a:gd name="T102" fmla="*/ 11 w 50"/>
                <a:gd name="T103" fmla="*/ 109 h 9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0"/>
                <a:gd name="T157" fmla="*/ 0 h 97"/>
                <a:gd name="T158" fmla="*/ 50 w 50"/>
                <a:gd name="T159" fmla="*/ 97 h 9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0" h="97">
                  <a:moveTo>
                    <a:pt x="9" y="96"/>
                  </a:moveTo>
                  <a:lnTo>
                    <a:pt x="9" y="94"/>
                  </a:lnTo>
                  <a:lnTo>
                    <a:pt x="7" y="94"/>
                  </a:lnTo>
                  <a:lnTo>
                    <a:pt x="7" y="93"/>
                  </a:lnTo>
                  <a:lnTo>
                    <a:pt x="6" y="93"/>
                  </a:lnTo>
                  <a:lnTo>
                    <a:pt x="6" y="91"/>
                  </a:lnTo>
                  <a:lnTo>
                    <a:pt x="6" y="90"/>
                  </a:lnTo>
                  <a:lnTo>
                    <a:pt x="4" y="90"/>
                  </a:lnTo>
                  <a:lnTo>
                    <a:pt x="4" y="88"/>
                  </a:lnTo>
                  <a:lnTo>
                    <a:pt x="3" y="87"/>
                  </a:lnTo>
                  <a:lnTo>
                    <a:pt x="3" y="85"/>
                  </a:lnTo>
                  <a:lnTo>
                    <a:pt x="1" y="85"/>
                  </a:lnTo>
                  <a:lnTo>
                    <a:pt x="1" y="84"/>
                  </a:lnTo>
                  <a:lnTo>
                    <a:pt x="1" y="82"/>
                  </a:lnTo>
                  <a:lnTo>
                    <a:pt x="0" y="82"/>
                  </a:lnTo>
                  <a:lnTo>
                    <a:pt x="0" y="81"/>
                  </a:lnTo>
                  <a:lnTo>
                    <a:pt x="4" y="79"/>
                  </a:lnTo>
                  <a:lnTo>
                    <a:pt x="7" y="76"/>
                  </a:lnTo>
                  <a:lnTo>
                    <a:pt x="10" y="75"/>
                  </a:lnTo>
                  <a:lnTo>
                    <a:pt x="14" y="73"/>
                  </a:lnTo>
                  <a:lnTo>
                    <a:pt x="17" y="70"/>
                  </a:lnTo>
                  <a:lnTo>
                    <a:pt x="18" y="68"/>
                  </a:lnTo>
                  <a:lnTo>
                    <a:pt x="20" y="67"/>
                  </a:lnTo>
                  <a:lnTo>
                    <a:pt x="21" y="65"/>
                  </a:lnTo>
                  <a:lnTo>
                    <a:pt x="23" y="64"/>
                  </a:lnTo>
                  <a:lnTo>
                    <a:pt x="24" y="62"/>
                  </a:lnTo>
                  <a:lnTo>
                    <a:pt x="24" y="61"/>
                  </a:lnTo>
                  <a:lnTo>
                    <a:pt x="24" y="59"/>
                  </a:lnTo>
                  <a:lnTo>
                    <a:pt x="24" y="58"/>
                  </a:lnTo>
                  <a:lnTo>
                    <a:pt x="26" y="56"/>
                  </a:lnTo>
                  <a:lnTo>
                    <a:pt x="26" y="55"/>
                  </a:lnTo>
                  <a:lnTo>
                    <a:pt x="26" y="53"/>
                  </a:lnTo>
                  <a:lnTo>
                    <a:pt x="24" y="52"/>
                  </a:lnTo>
                  <a:lnTo>
                    <a:pt x="24" y="50"/>
                  </a:lnTo>
                  <a:lnTo>
                    <a:pt x="24" y="48"/>
                  </a:lnTo>
                  <a:lnTo>
                    <a:pt x="24" y="47"/>
                  </a:lnTo>
                  <a:lnTo>
                    <a:pt x="24" y="45"/>
                  </a:lnTo>
                  <a:lnTo>
                    <a:pt x="24" y="44"/>
                  </a:lnTo>
                  <a:lnTo>
                    <a:pt x="24" y="42"/>
                  </a:lnTo>
                  <a:lnTo>
                    <a:pt x="24" y="41"/>
                  </a:lnTo>
                  <a:lnTo>
                    <a:pt x="24" y="38"/>
                  </a:lnTo>
                  <a:lnTo>
                    <a:pt x="24" y="36"/>
                  </a:lnTo>
                  <a:lnTo>
                    <a:pt x="26" y="35"/>
                  </a:lnTo>
                  <a:lnTo>
                    <a:pt x="26" y="32"/>
                  </a:lnTo>
                  <a:lnTo>
                    <a:pt x="27" y="30"/>
                  </a:lnTo>
                  <a:lnTo>
                    <a:pt x="29" y="27"/>
                  </a:lnTo>
                  <a:lnTo>
                    <a:pt x="30" y="24"/>
                  </a:lnTo>
                  <a:lnTo>
                    <a:pt x="33" y="21"/>
                  </a:lnTo>
                  <a:lnTo>
                    <a:pt x="33" y="18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7" y="10"/>
                  </a:lnTo>
                  <a:lnTo>
                    <a:pt x="37" y="9"/>
                  </a:lnTo>
                  <a:lnTo>
                    <a:pt x="38" y="6"/>
                  </a:lnTo>
                  <a:lnTo>
                    <a:pt x="38" y="4"/>
                  </a:lnTo>
                  <a:lnTo>
                    <a:pt x="38" y="3"/>
                  </a:lnTo>
                  <a:lnTo>
                    <a:pt x="40" y="3"/>
                  </a:lnTo>
                  <a:lnTo>
                    <a:pt x="40" y="1"/>
                  </a:lnTo>
                  <a:lnTo>
                    <a:pt x="41" y="0"/>
                  </a:lnTo>
                  <a:lnTo>
                    <a:pt x="43" y="0"/>
                  </a:lnTo>
                  <a:lnTo>
                    <a:pt x="44" y="0"/>
                  </a:lnTo>
                  <a:lnTo>
                    <a:pt x="44" y="1"/>
                  </a:lnTo>
                  <a:lnTo>
                    <a:pt x="46" y="1"/>
                  </a:lnTo>
                  <a:lnTo>
                    <a:pt x="46" y="3"/>
                  </a:lnTo>
                  <a:lnTo>
                    <a:pt x="47" y="4"/>
                  </a:lnTo>
                  <a:lnTo>
                    <a:pt x="47" y="6"/>
                  </a:lnTo>
                  <a:lnTo>
                    <a:pt x="47" y="7"/>
                  </a:lnTo>
                  <a:lnTo>
                    <a:pt x="47" y="9"/>
                  </a:lnTo>
                  <a:lnTo>
                    <a:pt x="49" y="9"/>
                  </a:lnTo>
                  <a:lnTo>
                    <a:pt x="49" y="10"/>
                  </a:lnTo>
                  <a:lnTo>
                    <a:pt x="49" y="12"/>
                  </a:lnTo>
                  <a:lnTo>
                    <a:pt x="49" y="13"/>
                  </a:lnTo>
                  <a:lnTo>
                    <a:pt x="46" y="18"/>
                  </a:lnTo>
                  <a:lnTo>
                    <a:pt x="44" y="22"/>
                  </a:lnTo>
                  <a:lnTo>
                    <a:pt x="43" y="26"/>
                  </a:lnTo>
                  <a:lnTo>
                    <a:pt x="41" y="29"/>
                  </a:lnTo>
                  <a:lnTo>
                    <a:pt x="40" y="32"/>
                  </a:lnTo>
                  <a:lnTo>
                    <a:pt x="40" y="35"/>
                  </a:lnTo>
                  <a:lnTo>
                    <a:pt x="38" y="38"/>
                  </a:lnTo>
                  <a:lnTo>
                    <a:pt x="38" y="41"/>
                  </a:lnTo>
                  <a:lnTo>
                    <a:pt x="38" y="42"/>
                  </a:lnTo>
                  <a:lnTo>
                    <a:pt x="38" y="45"/>
                  </a:lnTo>
                  <a:lnTo>
                    <a:pt x="38" y="47"/>
                  </a:lnTo>
                  <a:lnTo>
                    <a:pt x="38" y="48"/>
                  </a:lnTo>
                  <a:lnTo>
                    <a:pt x="38" y="52"/>
                  </a:lnTo>
                  <a:lnTo>
                    <a:pt x="38" y="53"/>
                  </a:lnTo>
                  <a:lnTo>
                    <a:pt x="40" y="55"/>
                  </a:lnTo>
                  <a:lnTo>
                    <a:pt x="40" y="56"/>
                  </a:lnTo>
                  <a:lnTo>
                    <a:pt x="40" y="58"/>
                  </a:lnTo>
                  <a:lnTo>
                    <a:pt x="40" y="59"/>
                  </a:lnTo>
                  <a:lnTo>
                    <a:pt x="40" y="62"/>
                  </a:lnTo>
                  <a:lnTo>
                    <a:pt x="40" y="64"/>
                  </a:lnTo>
                  <a:lnTo>
                    <a:pt x="38" y="65"/>
                  </a:lnTo>
                  <a:lnTo>
                    <a:pt x="38" y="67"/>
                  </a:lnTo>
                  <a:lnTo>
                    <a:pt x="37" y="70"/>
                  </a:lnTo>
                  <a:lnTo>
                    <a:pt x="35" y="71"/>
                  </a:lnTo>
                  <a:lnTo>
                    <a:pt x="33" y="75"/>
                  </a:lnTo>
                  <a:lnTo>
                    <a:pt x="32" y="76"/>
                  </a:lnTo>
                  <a:lnTo>
                    <a:pt x="29" y="79"/>
                  </a:lnTo>
                  <a:lnTo>
                    <a:pt x="26" y="82"/>
                  </a:lnTo>
                  <a:lnTo>
                    <a:pt x="23" y="85"/>
                  </a:lnTo>
                  <a:lnTo>
                    <a:pt x="18" y="88"/>
                  </a:lnTo>
                  <a:lnTo>
                    <a:pt x="14" y="91"/>
                  </a:lnTo>
                  <a:lnTo>
                    <a:pt x="9" y="96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4" name="Freeform 361"/>
            <p:cNvSpPr>
              <a:spLocks/>
            </p:cNvSpPr>
            <p:nvPr/>
          </p:nvSpPr>
          <p:spPr bwMode="auto">
            <a:xfrm>
              <a:off x="1069" y="1533"/>
              <a:ext cx="63" cy="110"/>
            </a:xfrm>
            <a:custGeom>
              <a:avLst/>
              <a:gdLst>
                <a:gd name="T0" fmla="*/ 11 w 50"/>
                <a:gd name="T1" fmla="*/ 107 h 97"/>
                <a:gd name="T2" fmla="*/ 9 w 50"/>
                <a:gd name="T3" fmla="*/ 105 h 97"/>
                <a:gd name="T4" fmla="*/ 8 w 50"/>
                <a:gd name="T5" fmla="*/ 103 h 97"/>
                <a:gd name="T6" fmla="*/ 5 w 50"/>
                <a:gd name="T7" fmla="*/ 102 h 97"/>
                <a:gd name="T8" fmla="*/ 4 w 50"/>
                <a:gd name="T9" fmla="*/ 99 h 97"/>
                <a:gd name="T10" fmla="*/ 1 w 50"/>
                <a:gd name="T11" fmla="*/ 96 h 97"/>
                <a:gd name="T12" fmla="*/ 1 w 50"/>
                <a:gd name="T13" fmla="*/ 93 h 97"/>
                <a:gd name="T14" fmla="*/ 0 w 50"/>
                <a:gd name="T15" fmla="*/ 92 h 97"/>
                <a:gd name="T16" fmla="*/ 9 w 50"/>
                <a:gd name="T17" fmla="*/ 86 h 97"/>
                <a:gd name="T18" fmla="*/ 18 w 50"/>
                <a:gd name="T19" fmla="*/ 83 h 97"/>
                <a:gd name="T20" fmla="*/ 23 w 50"/>
                <a:gd name="T21" fmla="*/ 77 h 97"/>
                <a:gd name="T22" fmla="*/ 26 w 50"/>
                <a:gd name="T23" fmla="*/ 74 h 97"/>
                <a:gd name="T24" fmla="*/ 30 w 50"/>
                <a:gd name="T25" fmla="*/ 70 h 97"/>
                <a:gd name="T26" fmla="*/ 30 w 50"/>
                <a:gd name="T27" fmla="*/ 67 h 97"/>
                <a:gd name="T28" fmla="*/ 33 w 50"/>
                <a:gd name="T29" fmla="*/ 64 h 97"/>
                <a:gd name="T30" fmla="*/ 33 w 50"/>
                <a:gd name="T31" fmla="*/ 60 h 97"/>
                <a:gd name="T32" fmla="*/ 30 w 50"/>
                <a:gd name="T33" fmla="*/ 57 h 97"/>
                <a:gd name="T34" fmla="*/ 30 w 50"/>
                <a:gd name="T35" fmla="*/ 53 h 97"/>
                <a:gd name="T36" fmla="*/ 30 w 50"/>
                <a:gd name="T37" fmla="*/ 50 h 97"/>
                <a:gd name="T38" fmla="*/ 30 w 50"/>
                <a:gd name="T39" fmla="*/ 46 h 97"/>
                <a:gd name="T40" fmla="*/ 30 w 50"/>
                <a:gd name="T41" fmla="*/ 41 h 97"/>
                <a:gd name="T42" fmla="*/ 33 w 50"/>
                <a:gd name="T43" fmla="*/ 36 h 97"/>
                <a:gd name="T44" fmla="*/ 37 w 50"/>
                <a:gd name="T45" fmla="*/ 31 h 97"/>
                <a:gd name="T46" fmla="*/ 42 w 50"/>
                <a:gd name="T47" fmla="*/ 24 h 97"/>
                <a:gd name="T48" fmla="*/ 44 w 50"/>
                <a:gd name="T49" fmla="*/ 17 h 97"/>
                <a:gd name="T50" fmla="*/ 47 w 50"/>
                <a:gd name="T51" fmla="*/ 11 h 97"/>
                <a:gd name="T52" fmla="*/ 48 w 50"/>
                <a:gd name="T53" fmla="*/ 7 h 97"/>
                <a:gd name="T54" fmla="*/ 48 w 50"/>
                <a:gd name="T55" fmla="*/ 3 h 97"/>
                <a:gd name="T56" fmla="*/ 50 w 50"/>
                <a:gd name="T57" fmla="*/ 1 h 97"/>
                <a:gd name="T58" fmla="*/ 54 w 50"/>
                <a:gd name="T59" fmla="*/ 0 h 97"/>
                <a:gd name="T60" fmla="*/ 55 w 50"/>
                <a:gd name="T61" fmla="*/ 1 h 97"/>
                <a:gd name="T62" fmla="*/ 58 w 50"/>
                <a:gd name="T63" fmla="*/ 3 h 97"/>
                <a:gd name="T64" fmla="*/ 59 w 50"/>
                <a:gd name="T65" fmla="*/ 7 h 97"/>
                <a:gd name="T66" fmla="*/ 59 w 50"/>
                <a:gd name="T67" fmla="*/ 10 h 97"/>
                <a:gd name="T68" fmla="*/ 62 w 50"/>
                <a:gd name="T69" fmla="*/ 11 h 97"/>
                <a:gd name="T70" fmla="*/ 62 w 50"/>
                <a:gd name="T71" fmla="*/ 15 h 97"/>
                <a:gd name="T72" fmla="*/ 55 w 50"/>
                <a:gd name="T73" fmla="*/ 25 h 97"/>
                <a:gd name="T74" fmla="*/ 52 w 50"/>
                <a:gd name="T75" fmla="*/ 33 h 97"/>
                <a:gd name="T76" fmla="*/ 50 w 50"/>
                <a:gd name="T77" fmla="*/ 40 h 97"/>
                <a:gd name="T78" fmla="*/ 48 w 50"/>
                <a:gd name="T79" fmla="*/ 46 h 97"/>
                <a:gd name="T80" fmla="*/ 48 w 50"/>
                <a:gd name="T81" fmla="*/ 51 h 97"/>
                <a:gd name="T82" fmla="*/ 48 w 50"/>
                <a:gd name="T83" fmla="*/ 54 h 97"/>
                <a:gd name="T84" fmla="*/ 48 w 50"/>
                <a:gd name="T85" fmla="*/ 60 h 97"/>
                <a:gd name="T86" fmla="*/ 50 w 50"/>
                <a:gd name="T87" fmla="*/ 64 h 97"/>
                <a:gd name="T88" fmla="*/ 50 w 50"/>
                <a:gd name="T89" fmla="*/ 67 h 97"/>
                <a:gd name="T90" fmla="*/ 50 w 50"/>
                <a:gd name="T91" fmla="*/ 73 h 97"/>
                <a:gd name="T92" fmla="*/ 48 w 50"/>
                <a:gd name="T93" fmla="*/ 76 h 97"/>
                <a:gd name="T94" fmla="*/ 44 w 50"/>
                <a:gd name="T95" fmla="*/ 81 h 97"/>
                <a:gd name="T96" fmla="*/ 40 w 50"/>
                <a:gd name="T97" fmla="*/ 86 h 97"/>
                <a:gd name="T98" fmla="*/ 33 w 50"/>
                <a:gd name="T99" fmla="*/ 93 h 97"/>
                <a:gd name="T100" fmla="*/ 23 w 50"/>
                <a:gd name="T101" fmla="*/ 100 h 97"/>
                <a:gd name="T102" fmla="*/ 11 w 50"/>
                <a:gd name="T103" fmla="*/ 109 h 9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0"/>
                <a:gd name="T157" fmla="*/ 0 h 97"/>
                <a:gd name="T158" fmla="*/ 50 w 50"/>
                <a:gd name="T159" fmla="*/ 97 h 9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0" h="97">
                  <a:moveTo>
                    <a:pt x="9" y="96"/>
                  </a:moveTo>
                  <a:lnTo>
                    <a:pt x="9" y="94"/>
                  </a:lnTo>
                  <a:lnTo>
                    <a:pt x="7" y="94"/>
                  </a:lnTo>
                  <a:lnTo>
                    <a:pt x="7" y="93"/>
                  </a:lnTo>
                  <a:lnTo>
                    <a:pt x="6" y="93"/>
                  </a:lnTo>
                  <a:lnTo>
                    <a:pt x="6" y="91"/>
                  </a:lnTo>
                  <a:lnTo>
                    <a:pt x="6" y="90"/>
                  </a:lnTo>
                  <a:lnTo>
                    <a:pt x="4" y="90"/>
                  </a:lnTo>
                  <a:lnTo>
                    <a:pt x="4" y="88"/>
                  </a:lnTo>
                  <a:lnTo>
                    <a:pt x="3" y="87"/>
                  </a:lnTo>
                  <a:lnTo>
                    <a:pt x="3" y="85"/>
                  </a:lnTo>
                  <a:lnTo>
                    <a:pt x="1" y="85"/>
                  </a:lnTo>
                  <a:lnTo>
                    <a:pt x="1" y="84"/>
                  </a:lnTo>
                  <a:lnTo>
                    <a:pt x="1" y="82"/>
                  </a:lnTo>
                  <a:lnTo>
                    <a:pt x="0" y="82"/>
                  </a:lnTo>
                  <a:lnTo>
                    <a:pt x="0" y="81"/>
                  </a:lnTo>
                  <a:lnTo>
                    <a:pt x="4" y="79"/>
                  </a:lnTo>
                  <a:lnTo>
                    <a:pt x="7" y="76"/>
                  </a:lnTo>
                  <a:lnTo>
                    <a:pt x="10" y="75"/>
                  </a:lnTo>
                  <a:lnTo>
                    <a:pt x="14" y="73"/>
                  </a:lnTo>
                  <a:lnTo>
                    <a:pt x="17" y="70"/>
                  </a:lnTo>
                  <a:lnTo>
                    <a:pt x="18" y="68"/>
                  </a:lnTo>
                  <a:lnTo>
                    <a:pt x="20" y="67"/>
                  </a:lnTo>
                  <a:lnTo>
                    <a:pt x="21" y="65"/>
                  </a:lnTo>
                  <a:lnTo>
                    <a:pt x="23" y="64"/>
                  </a:lnTo>
                  <a:lnTo>
                    <a:pt x="24" y="62"/>
                  </a:lnTo>
                  <a:lnTo>
                    <a:pt x="24" y="61"/>
                  </a:lnTo>
                  <a:lnTo>
                    <a:pt x="24" y="59"/>
                  </a:lnTo>
                  <a:lnTo>
                    <a:pt x="24" y="58"/>
                  </a:lnTo>
                  <a:lnTo>
                    <a:pt x="26" y="56"/>
                  </a:lnTo>
                  <a:lnTo>
                    <a:pt x="26" y="55"/>
                  </a:lnTo>
                  <a:lnTo>
                    <a:pt x="26" y="53"/>
                  </a:lnTo>
                  <a:lnTo>
                    <a:pt x="24" y="52"/>
                  </a:lnTo>
                  <a:lnTo>
                    <a:pt x="24" y="50"/>
                  </a:lnTo>
                  <a:lnTo>
                    <a:pt x="24" y="48"/>
                  </a:lnTo>
                  <a:lnTo>
                    <a:pt x="24" y="47"/>
                  </a:lnTo>
                  <a:lnTo>
                    <a:pt x="24" y="45"/>
                  </a:lnTo>
                  <a:lnTo>
                    <a:pt x="24" y="44"/>
                  </a:lnTo>
                  <a:lnTo>
                    <a:pt x="24" y="42"/>
                  </a:lnTo>
                  <a:lnTo>
                    <a:pt x="24" y="41"/>
                  </a:lnTo>
                  <a:lnTo>
                    <a:pt x="24" y="38"/>
                  </a:lnTo>
                  <a:lnTo>
                    <a:pt x="24" y="36"/>
                  </a:lnTo>
                  <a:lnTo>
                    <a:pt x="26" y="35"/>
                  </a:lnTo>
                  <a:lnTo>
                    <a:pt x="26" y="32"/>
                  </a:lnTo>
                  <a:lnTo>
                    <a:pt x="27" y="30"/>
                  </a:lnTo>
                  <a:lnTo>
                    <a:pt x="29" y="27"/>
                  </a:lnTo>
                  <a:lnTo>
                    <a:pt x="30" y="24"/>
                  </a:lnTo>
                  <a:lnTo>
                    <a:pt x="33" y="21"/>
                  </a:lnTo>
                  <a:lnTo>
                    <a:pt x="33" y="18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7" y="10"/>
                  </a:lnTo>
                  <a:lnTo>
                    <a:pt x="37" y="9"/>
                  </a:lnTo>
                  <a:lnTo>
                    <a:pt x="38" y="6"/>
                  </a:lnTo>
                  <a:lnTo>
                    <a:pt x="38" y="4"/>
                  </a:lnTo>
                  <a:lnTo>
                    <a:pt x="38" y="3"/>
                  </a:lnTo>
                  <a:lnTo>
                    <a:pt x="40" y="3"/>
                  </a:lnTo>
                  <a:lnTo>
                    <a:pt x="40" y="1"/>
                  </a:lnTo>
                  <a:lnTo>
                    <a:pt x="41" y="0"/>
                  </a:lnTo>
                  <a:lnTo>
                    <a:pt x="43" y="0"/>
                  </a:lnTo>
                  <a:lnTo>
                    <a:pt x="44" y="0"/>
                  </a:lnTo>
                  <a:lnTo>
                    <a:pt x="44" y="1"/>
                  </a:lnTo>
                  <a:lnTo>
                    <a:pt x="46" y="1"/>
                  </a:lnTo>
                  <a:lnTo>
                    <a:pt x="46" y="3"/>
                  </a:lnTo>
                  <a:lnTo>
                    <a:pt x="47" y="4"/>
                  </a:lnTo>
                  <a:lnTo>
                    <a:pt x="47" y="6"/>
                  </a:lnTo>
                  <a:lnTo>
                    <a:pt x="47" y="7"/>
                  </a:lnTo>
                  <a:lnTo>
                    <a:pt x="47" y="9"/>
                  </a:lnTo>
                  <a:lnTo>
                    <a:pt x="49" y="9"/>
                  </a:lnTo>
                  <a:lnTo>
                    <a:pt x="49" y="10"/>
                  </a:lnTo>
                  <a:lnTo>
                    <a:pt x="49" y="12"/>
                  </a:lnTo>
                  <a:lnTo>
                    <a:pt x="49" y="13"/>
                  </a:lnTo>
                  <a:lnTo>
                    <a:pt x="46" y="18"/>
                  </a:lnTo>
                  <a:lnTo>
                    <a:pt x="44" y="22"/>
                  </a:lnTo>
                  <a:lnTo>
                    <a:pt x="43" y="26"/>
                  </a:lnTo>
                  <a:lnTo>
                    <a:pt x="41" y="29"/>
                  </a:lnTo>
                  <a:lnTo>
                    <a:pt x="40" y="32"/>
                  </a:lnTo>
                  <a:lnTo>
                    <a:pt x="40" y="35"/>
                  </a:lnTo>
                  <a:lnTo>
                    <a:pt x="38" y="38"/>
                  </a:lnTo>
                  <a:lnTo>
                    <a:pt x="38" y="41"/>
                  </a:lnTo>
                  <a:lnTo>
                    <a:pt x="38" y="42"/>
                  </a:lnTo>
                  <a:lnTo>
                    <a:pt x="38" y="45"/>
                  </a:lnTo>
                  <a:lnTo>
                    <a:pt x="38" y="47"/>
                  </a:lnTo>
                  <a:lnTo>
                    <a:pt x="38" y="48"/>
                  </a:lnTo>
                  <a:lnTo>
                    <a:pt x="38" y="52"/>
                  </a:lnTo>
                  <a:lnTo>
                    <a:pt x="38" y="53"/>
                  </a:lnTo>
                  <a:lnTo>
                    <a:pt x="40" y="55"/>
                  </a:lnTo>
                  <a:lnTo>
                    <a:pt x="40" y="56"/>
                  </a:lnTo>
                  <a:lnTo>
                    <a:pt x="40" y="58"/>
                  </a:lnTo>
                  <a:lnTo>
                    <a:pt x="40" y="59"/>
                  </a:lnTo>
                  <a:lnTo>
                    <a:pt x="40" y="62"/>
                  </a:lnTo>
                  <a:lnTo>
                    <a:pt x="40" y="64"/>
                  </a:lnTo>
                  <a:lnTo>
                    <a:pt x="38" y="65"/>
                  </a:lnTo>
                  <a:lnTo>
                    <a:pt x="38" y="67"/>
                  </a:lnTo>
                  <a:lnTo>
                    <a:pt x="37" y="70"/>
                  </a:lnTo>
                  <a:lnTo>
                    <a:pt x="35" y="71"/>
                  </a:lnTo>
                  <a:lnTo>
                    <a:pt x="33" y="75"/>
                  </a:lnTo>
                  <a:lnTo>
                    <a:pt x="32" y="76"/>
                  </a:lnTo>
                  <a:lnTo>
                    <a:pt x="29" y="79"/>
                  </a:lnTo>
                  <a:lnTo>
                    <a:pt x="26" y="82"/>
                  </a:lnTo>
                  <a:lnTo>
                    <a:pt x="23" y="85"/>
                  </a:lnTo>
                  <a:lnTo>
                    <a:pt x="18" y="88"/>
                  </a:lnTo>
                  <a:lnTo>
                    <a:pt x="14" y="91"/>
                  </a:lnTo>
                  <a:lnTo>
                    <a:pt x="9" y="96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5" name="Freeform 362"/>
            <p:cNvSpPr>
              <a:spLocks/>
            </p:cNvSpPr>
            <p:nvPr/>
          </p:nvSpPr>
          <p:spPr bwMode="auto">
            <a:xfrm>
              <a:off x="2981" y="1175"/>
              <a:ext cx="135" cy="23"/>
            </a:xfrm>
            <a:custGeom>
              <a:avLst/>
              <a:gdLst>
                <a:gd name="T0" fmla="*/ 129 w 107"/>
                <a:gd name="T1" fmla="*/ 3 h 20"/>
                <a:gd name="T2" fmla="*/ 119 w 107"/>
                <a:gd name="T3" fmla="*/ 3 h 20"/>
                <a:gd name="T4" fmla="*/ 109 w 107"/>
                <a:gd name="T5" fmla="*/ 3 h 20"/>
                <a:gd name="T6" fmla="*/ 101 w 107"/>
                <a:gd name="T7" fmla="*/ 2 h 20"/>
                <a:gd name="T8" fmla="*/ 93 w 107"/>
                <a:gd name="T9" fmla="*/ 2 h 20"/>
                <a:gd name="T10" fmla="*/ 86 w 107"/>
                <a:gd name="T11" fmla="*/ 2 h 20"/>
                <a:gd name="T12" fmla="*/ 79 w 107"/>
                <a:gd name="T13" fmla="*/ 2 h 20"/>
                <a:gd name="T14" fmla="*/ 72 w 107"/>
                <a:gd name="T15" fmla="*/ 0 h 20"/>
                <a:gd name="T16" fmla="*/ 67 w 107"/>
                <a:gd name="T17" fmla="*/ 0 h 20"/>
                <a:gd name="T18" fmla="*/ 58 w 107"/>
                <a:gd name="T19" fmla="*/ 0 h 20"/>
                <a:gd name="T20" fmla="*/ 50 w 107"/>
                <a:gd name="T21" fmla="*/ 0 h 20"/>
                <a:gd name="T22" fmla="*/ 45 w 107"/>
                <a:gd name="T23" fmla="*/ 0 h 20"/>
                <a:gd name="T24" fmla="*/ 35 w 107"/>
                <a:gd name="T25" fmla="*/ 0 h 20"/>
                <a:gd name="T26" fmla="*/ 28 w 107"/>
                <a:gd name="T27" fmla="*/ 0 h 20"/>
                <a:gd name="T28" fmla="*/ 18 w 107"/>
                <a:gd name="T29" fmla="*/ 0 h 20"/>
                <a:gd name="T30" fmla="*/ 6 w 107"/>
                <a:gd name="T31" fmla="*/ 0 h 20"/>
                <a:gd name="T32" fmla="*/ 0 w 107"/>
                <a:gd name="T33" fmla="*/ 2 h 20"/>
                <a:gd name="T34" fmla="*/ 0 w 107"/>
                <a:gd name="T35" fmla="*/ 6 h 20"/>
                <a:gd name="T36" fmla="*/ 0 w 107"/>
                <a:gd name="T37" fmla="*/ 9 h 20"/>
                <a:gd name="T38" fmla="*/ 3 w 107"/>
                <a:gd name="T39" fmla="*/ 10 h 20"/>
                <a:gd name="T40" fmla="*/ 3 w 107"/>
                <a:gd name="T41" fmla="*/ 14 h 20"/>
                <a:gd name="T42" fmla="*/ 3 w 107"/>
                <a:gd name="T43" fmla="*/ 18 h 20"/>
                <a:gd name="T44" fmla="*/ 9 w 107"/>
                <a:gd name="T45" fmla="*/ 20 h 20"/>
                <a:gd name="T46" fmla="*/ 20 w 107"/>
                <a:gd name="T47" fmla="*/ 20 h 20"/>
                <a:gd name="T48" fmla="*/ 29 w 107"/>
                <a:gd name="T49" fmla="*/ 18 h 20"/>
                <a:gd name="T50" fmla="*/ 39 w 107"/>
                <a:gd name="T51" fmla="*/ 18 h 20"/>
                <a:gd name="T52" fmla="*/ 47 w 107"/>
                <a:gd name="T53" fmla="*/ 18 h 20"/>
                <a:gd name="T54" fmla="*/ 54 w 107"/>
                <a:gd name="T55" fmla="*/ 18 h 20"/>
                <a:gd name="T56" fmla="*/ 61 w 107"/>
                <a:gd name="T57" fmla="*/ 18 h 20"/>
                <a:gd name="T58" fmla="*/ 67 w 107"/>
                <a:gd name="T59" fmla="*/ 18 h 20"/>
                <a:gd name="T60" fmla="*/ 74 w 107"/>
                <a:gd name="T61" fmla="*/ 18 h 20"/>
                <a:gd name="T62" fmla="*/ 79 w 107"/>
                <a:gd name="T63" fmla="*/ 20 h 20"/>
                <a:gd name="T64" fmla="*/ 86 w 107"/>
                <a:gd name="T65" fmla="*/ 20 h 20"/>
                <a:gd name="T66" fmla="*/ 91 w 107"/>
                <a:gd name="T67" fmla="*/ 20 h 20"/>
                <a:gd name="T68" fmla="*/ 100 w 107"/>
                <a:gd name="T69" fmla="*/ 20 h 20"/>
                <a:gd name="T70" fmla="*/ 107 w 107"/>
                <a:gd name="T71" fmla="*/ 22 h 20"/>
                <a:gd name="T72" fmla="*/ 116 w 107"/>
                <a:gd name="T73" fmla="*/ 22 h 20"/>
                <a:gd name="T74" fmla="*/ 126 w 107"/>
                <a:gd name="T75" fmla="*/ 22 h 20"/>
                <a:gd name="T76" fmla="*/ 132 w 107"/>
                <a:gd name="T77" fmla="*/ 20 h 20"/>
                <a:gd name="T78" fmla="*/ 132 w 107"/>
                <a:gd name="T79" fmla="*/ 16 h 20"/>
                <a:gd name="T80" fmla="*/ 132 w 107"/>
                <a:gd name="T81" fmla="*/ 13 h 20"/>
                <a:gd name="T82" fmla="*/ 132 w 107"/>
                <a:gd name="T83" fmla="*/ 9 h 20"/>
                <a:gd name="T84" fmla="*/ 134 w 107"/>
                <a:gd name="T85" fmla="*/ 7 h 2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7"/>
                <a:gd name="T130" fmla="*/ 0 h 20"/>
                <a:gd name="T131" fmla="*/ 107 w 107"/>
                <a:gd name="T132" fmla="*/ 20 h 2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7" h="20">
                  <a:moveTo>
                    <a:pt x="106" y="5"/>
                  </a:moveTo>
                  <a:lnTo>
                    <a:pt x="102" y="3"/>
                  </a:lnTo>
                  <a:lnTo>
                    <a:pt x="97" y="3"/>
                  </a:lnTo>
                  <a:lnTo>
                    <a:pt x="94" y="3"/>
                  </a:lnTo>
                  <a:lnTo>
                    <a:pt x="91" y="3"/>
                  </a:lnTo>
                  <a:lnTo>
                    <a:pt x="86" y="3"/>
                  </a:lnTo>
                  <a:lnTo>
                    <a:pt x="83" y="3"/>
                  </a:lnTo>
                  <a:lnTo>
                    <a:pt x="80" y="2"/>
                  </a:lnTo>
                  <a:lnTo>
                    <a:pt x="77" y="2"/>
                  </a:lnTo>
                  <a:lnTo>
                    <a:pt x="74" y="2"/>
                  </a:lnTo>
                  <a:lnTo>
                    <a:pt x="71" y="2"/>
                  </a:lnTo>
                  <a:lnTo>
                    <a:pt x="68" y="2"/>
                  </a:lnTo>
                  <a:lnTo>
                    <a:pt x="65" y="2"/>
                  </a:lnTo>
                  <a:lnTo>
                    <a:pt x="63" y="2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54" y="0"/>
                  </a:lnTo>
                  <a:lnTo>
                    <a:pt x="53" y="0"/>
                  </a:lnTo>
                  <a:lnTo>
                    <a:pt x="50" y="0"/>
                  </a:lnTo>
                  <a:lnTo>
                    <a:pt x="46" y="0"/>
                  </a:lnTo>
                  <a:lnTo>
                    <a:pt x="43" y="0"/>
                  </a:lnTo>
                  <a:lnTo>
                    <a:pt x="40" y="0"/>
                  </a:lnTo>
                  <a:lnTo>
                    <a:pt x="39" y="0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28" y="0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7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9"/>
                  </a:lnTo>
                  <a:lnTo>
                    <a:pt x="2" y="11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2" y="17"/>
                  </a:lnTo>
                  <a:lnTo>
                    <a:pt x="7" y="17"/>
                  </a:lnTo>
                  <a:lnTo>
                    <a:pt x="11" y="17"/>
                  </a:lnTo>
                  <a:lnTo>
                    <a:pt x="16" y="17"/>
                  </a:lnTo>
                  <a:lnTo>
                    <a:pt x="20" y="16"/>
                  </a:lnTo>
                  <a:lnTo>
                    <a:pt x="23" y="16"/>
                  </a:lnTo>
                  <a:lnTo>
                    <a:pt x="28" y="16"/>
                  </a:lnTo>
                  <a:lnTo>
                    <a:pt x="31" y="16"/>
                  </a:lnTo>
                  <a:lnTo>
                    <a:pt x="34" y="16"/>
                  </a:lnTo>
                  <a:lnTo>
                    <a:pt x="37" y="16"/>
                  </a:lnTo>
                  <a:lnTo>
                    <a:pt x="40" y="16"/>
                  </a:lnTo>
                  <a:lnTo>
                    <a:pt x="43" y="16"/>
                  </a:lnTo>
                  <a:lnTo>
                    <a:pt x="45" y="16"/>
                  </a:lnTo>
                  <a:lnTo>
                    <a:pt x="48" y="16"/>
                  </a:lnTo>
                  <a:lnTo>
                    <a:pt x="51" y="16"/>
                  </a:lnTo>
                  <a:lnTo>
                    <a:pt x="53" y="16"/>
                  </a:lnTo>
                  <a:lnTo>
                    <a:pt x="56" y="16"/>
                  </a:lnTo>
                  <a:lnTo>
                    <a:pt x="59" y="16"/>
                  </a:lnTo>
                  <a:lnTo>
                    <a:pt x="60" y="17"/>
                  </a:lnTo>
                  <a:lnTo>
                    <a:pt x="63" y="17"/>
                  </a:lnTo>
                  <a:lnTo>
                    <a:pt x="65" y="17"/>
                  </a:lnTo>
                  <a:lnTo>
                    <a:pt x="68" y="17"/>
                  </a:lnTo>
                  <a:lnTo>
                    <a:pt x="71" y="17"/>
                  </a:lnTo>
                  <a:lnTo>
                    <a:pt x="72" y="17"/>
                  </a:lnTo>
                  <a:lnTo>
                    <a:pt x="76" y="17"/>
                  </a:lnTo>
                  <a:lnTo>
                    <a:pt x="79" y="17"/>
                  </a:lnTo>
                  <a:lnTo>
                    <a:pt x="82" y="19"/>
                  </a:lnTo>
                  <a:lnTo>
                    <a:pt x="85" y="19"/>
                  </a:lnTo>
                  <a:lnTo>
                    <a:pt x="88" y="19"/>
                  </a:lnTo>
                  <a:lnTo>
                    <a:pt x="92" y="19"/>
                  </a:lnTo>
                  <a:lnTo>
                    <a:pt x="95" y="19"/>
                  </a:lnTo>
                  <a:lnTo>
                    <a:pt x="100" y="19"/>
                  </a:lnTo>
                  <a:lnTo>
                    <a:pt x="105" y="19"/>
                  </a:lnTo>
                  <a:lnTo>
                    <a:pt x="105" y="17"/>
                  </a:lnTo>
                  <a:lnTo>
                    <a:pt x="105" y="16"/>
                  </a:lnTo>
                  <a:lnTo>
                    <a:pt x="105" y="14"/>
                  </a:lnTo>
                  <a:lnTo>
                    <a:pt x="105" y="12"/>
                  </a:lnTo>
                  <a:lnTo>
                    <a:pt x="105" y="11"/>
                  </a:lnTo>
                  <a:lnTo>
                    <a:pt x="105" y="9"/>
                  </a:lnTo>
                  <a:lnTo>
                    <a:pt x="105" y="8"/>
                  </a:lnTo>
                  <a:lnTo>
                    <a:pt x="106" y="8"/>
                  </a:lnTo>
                  <a:lnTo>
                    <a:pt x="106" y="6"/>
                  </a:lnTo>
                  <a:lnTo>
                    <a:pt x="106" y="5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6" name="Freeform 363"/>
            <p:cNvSpPr>
              <a:spLocks/>
            </p:cNvSpPr>
            <p:nvPr/>
          </p:nvSpPr>
          <p:spPr bwMode="auto">
            <a:xfrm>
              <a:off x="2981" y="1175"/>
              <a:ext cx="135" cy="23"/>
            </a:xfrm>
            <a:custGeom>
              <a:avLst/>
              <a:gdLst>
                <a:gd name="T0" fmla="*/ 129 w 107"/>
                <a:gd name="T1" fmla="*/ 3 h 20"/>
                <a:gd name="T2" fmla="*/ 119 w 107"/>
                <a:gd name="T3" fmla="*/ 3 h 20"/>
                <a:gd name="T4" fmla="*/ 109 w 107"/>
                <a:gd name="T5" fmla="*/ 3 h 20"/>
                <a:gd name="T6" fmla="*/ 101 w 107"/>
                <a:gd name="T7" fmla="*/ 2 h 20"/>
                <a:gd name="T8" fmla="*/ 93 w 107"/>
                <a:gd name="T9" fmla="*/ 2 h 20"/>
                <a:gd name="T10" fmla="*/ 86 w 107"/>
                <a:gd name="T11" fmla="*/ 2 h 20"/>
                <a:gd name="T12" fmla="*/ 79 w 107"/>
                <a:gd name="T13" fmla="*/ 2 h 20"/>
                <a:gd name="T14" fmla="*/ 72 w 107"/>
                <a:gd name="T15" fmla="*/ 0 h 20"/>
                <a:gd name="T16" fmla="*/ 67 w 107"/>
                <a:gd name="T17" fmla="*/ 0 h 20"/>
                <a:gd name="T18" fmla="*/ 58 w 107"/>
                <a:gd name="T19" fmla="*/ 0 h 20"/>
                <a:gd name="T20" fmla="*/ 50 w 107"/>
                <a:gd name="T21" fmla="*/ 0 h 20"/>
                <a:gd name="T22" fmla="*/ 45 w 107"/>
                <a:gd name="T23" fmla="*/ 0 h 20"/>
                <a:gd name="T24" fmla="*/ 35 w 107"/>
                <a:gd name="T25" fmla="*/ 0 h 20"/>
                <a:gd name="T26" fmla="*/ 28 w 107"/>
                <a:gd name="T27" fmla="*/ 0 h 20"/>
                <a:gd name="T28" fmla="*/ 18 w 107"/>
                <a:gd name="T29" fmla="*/ 0 h 20"/>
                <a:gd name="T30" fmla="*/ 6 w 107"/>
                <a:gd name="T31" fmla="*/ 0 h 20"/>
                <a:gd name="T32" fmla="*/ 0 w 107"/>
                <a:gd name="T33" fmla="*/ 2 h 20"/>
                <a:gd name="T34" fmla="*/ 0 w 107"/>
                <a:gd name="T35" fmla="*/ 6 h 20"/>
                <a:gd name="T36" fmla="*/ 0 w 107"/>
                <a:gd name="T37" fmla="*/ 9 h 20"/>
                <a:gd name="T38" fmla="*/ 3 w 107"/>
                <a:gd name="T39" fmla="*/ 10 h 20"/>
                <a:gd name="T40" fmla="*/ 3 w 107"/>
                <a:gd name="T41" fmla="*/ 14 h 20"/>
                <a:gd name="T42" fmla="*/ 3 w 107"/>
                <a:gd name="T43" fmla="*/ 18 h 20"/>
                <a:gd name="T44" fmla="*/ 9 w 107"/>
                <a:gd name="T45" fmla="*/ 20 h 20"/>
                <a:gd name="T46" fmla="*/ 20 w 107"/>
                <a:gd name="T47" fmla="*/ 20 h 20"/>
                <a:gd name="T48" fmla="*/ 29 w 107"/>
                <a:gd name="T49" fmla="*/ 18 h 20"/>
                <a:gd name="T50" fmla="*/ 39 w 107"/>
                <a:gd name="T51" fmla="*/ 18 h 20"/>
                <a:gd name="T52" fmla="*/ 47 w 107"/>
                <a:gd name="T53" fmla="*/ 18 h 20"/>
                <a:gd name="T54" fmla="*/ 54 w 107"/>
                <a:gd name="T55" fmla="*/ 18 h 20"/>
                <a:gd name="T56" fmla="*/ 61 w 107"/>
                <a:gd name="T57" fmla="*/ 18 h 20"/>
                <a:gd name="T58" fmla="*/ 67 w 107"/>
                <a:gd name="T59" fmla="*/ 18 h 20"/>
                <a:gd name="T60" fmla="*/ 74 w 107"/>
                <a:gd name="T61" fmla="*/ 18 h 20"/>
                <a:gd name="T62" fmla="*/ 79 w 107"/>
                <a:gd name="T63" fmla="*/ 20 h 20"/>
                <a:gd name="T64" fmla="*/ 86 w 107"/>
                <a:gd name="T65" fmla="*/ 20 h 20"/>
                <a:gd name="T66" fmla="*/ 91 w 107"/>
                <a:gd name="T67" fmla="*/ 20 h 20"/>
                <a:gd name="T68" fmla="*/ 100 w 107"/>
                <a:gd name="T69" fmla="*/ 20 h 20"/>
                <a:gd name="T70" fmla="*/ 107 w 107"/>
                <a:gd name="T71" fmla="*/ 22 h 20"/>
                <a:gd name="T72" fmla="*/ 116 w 107"/>
                <a:gd name="T73" fmla="*/ 22 h 20"/>
                <a:gd name="T74" fmla="*/ 126 w 107"/>
                <a:gd name="T75" fmla="*/ 22 h 20"/>
                <a:gd name="T76" fmla="*/ 132 w 107"/>
                <a:gd name="T77" fmla="*/ 20 h 20"/>
                <a:gd name="T78" fmla="*/ 132 w 107"/>
                <a:gd name="T79" fmla="*/ 16 h 20"/>
                <a:gd name="T80" fmla="*/ 132 w 107"/>
                <a:gd name="T81" fmla="*/ 13 h 20"/>
                <a:gd name="T82" fmla="*/ 132 w 107"/>
                <a:gd name="T83" fmla="*/ 9 h 20"/>
                <a:gd name="T84" fmla="*/ 134 w 107"/>
                <a:gd name="T85" fmla="*/ 7 h 2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7"/>
                <a:gd name="T130" fmla="*/ 0 h 20"/>
                <a:gd name="T131" fmla="*/ 107 w 107"/>
                <a:gd name="T132" fmla="*/ 20 h 2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7" h="20">
                  <a:moveTo>
                    <a:pt x="106" y="5"/>
                  </a:moveTo>
                  <a:lnTo>
                    <a:pt x="102" y="3"/>
                  </a:lnTo>
                  <a:lnTo>
                    <a:pt x="97" y="3"/>
                  </a:lnTo>
                  <a:lnTo>
                    <a:pt x="94" y="3"/>
                  </a:lnTo>
                  <a:lnTo>
                    <a:pt x="91" y="3"/>
                  </a:lnTo>
                  <a:lnTo>
                    <a:pt x="86" y="3"/>
                  </a:lnTo>
                  <a:lnTo>
                    <a:pt x="83" y="3"/>
                  </a:lnTo>
                  <a:lnTo>
                    <a:pt x="80" y="2"/>
                  </a:lnTo>
                  <a:lnTo>
                    <a:pt x="77" y="2"/>
                  </a:lnTo>
                  <a:lnTo>
                    <a:pt x="74" y="2"/>
                  </a:lnTo>
                  <a:lnTo>
                    <a:pt x="71" y="2"/>
                  </a:lnTo>
                  <a:lnTo>
                    <a:pt x="68" y="2"/>
                  </a:lnTo>
                  <a:lnTo>
                    <a:pt x="65" y="2"/>
                  </a:lnTo>
                  <a:lnTo>
                    <a:pt x="63" y="2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54" y="0"/>
                  </a:lnTo>
                  <a:lnTo>
                    <a:pt x="53" y="0"/>
                  </a:lnTo>
                  <a:lnTo>
                    <a:pt x="50" y="0"/>
                  </a:lnTo>
                  <a:lnTo>
                    <a:pt x="46" y="0"/>
                  </a:lnTo>
                  <a:lnTo>
                    <a:pt x="43" y="0"/>
                  </a:lnTo>
                  <a:lnTo>
                    <a:pt x="40" y="0"/>
                  </a:lnTo>
                  <a:lnTo>
                    <a:pt x="39" y="0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28" y="0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7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9"/>
                  </a:lnTo>
                  <a:lnTo>
                    <a:pt x="2" y="11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2" y="17"/>
                  </a:lnTo>
                  <a:lnTo>
                    <a:pt x="7" y="17"/>
                  </a:lnTo>
                  <a:lnTo>
                    <a:pt x="11" y="17"/>
                  </a:lnTo>
                  <a:lnTo>
                    <a:pt x="16" y="17"/>
                  </a:lnTo>
                  <a:lnTo>
                    <a:pt x="20" y="16"/>
                  </a:lnTo>
                  <a:lnTo>
                    <a:pt x="23" y="16"/>
                  </a:lnTo>
                  <a:lnTo>
                    <a:pt x="28" y="16"/>
                  </a:lnTo>
                  <a:lnTo>
                    <a:pt x="31" y="16"/>
                  </a:lnTo>
                  <a:lnTo>
                    <a:pt x="34" y="16"/>
                  </a:lnTo>
                  <a:lnTo>
                    <a:pt x="37" y="16"/>
                  </a:lnTo>
                  <a:lnTo>
                    <a:pt x="40" y="16"/>
                  </a:lnTo>
                  <a:lnTo>
                    <a:pt x="43" y="16"/>
                  </a:lnTo>
                  <a:lnTo>
                    <a:pt x="45" y="16"/>
                  </a:lnTo>
                  <a:lnTo>
                    <a:pt x="48" y="16"/>
                  </a:lnTo>
                  <a:lnTo>
                    <a:pt x="51" y="16"/>
                  </a:lnTo>
                  <a:lnTo>
                    <a:pt x="53" y="16"/>
                  </a:lnTo>
                  <a:lnTo>
                    <a:pt x="56" y="16"/>
                  </a:lnTo>
                  <a:lnTo>
                    <a:pt x="59" y="16"/>
                  </a:lnTo>
                  <a:lnTo>
                    <a:pt x="60" y="17"/>
                  </a:lnTo>
                  <a:lnTo>
                    <a:pt x="63" y="17"/>
                  </a:lnTo>
                  <a:lnTo>
                    <a:pt x="65" y="17"/>
                  </a:lnTo>
                  <a:lnTo>
                    <a:pt x="68" y="17"/>
                  </a:lnTo>
                  <a:lnTo>
                    <a:pt x="71" y="17"/>
                  </a:lnTo>
                  <a:lnTo>
                    <a:pt x="72" y="17"/>
                  </a:lnTo>
                  <a:lnTo>
                    <a:pt x="76" y="17"/>
                  </a:lnTo>
                  <a:lnTo>
                    <a:pt x="79" y="17"/>
                  </a:lnTo>
                  <a:lnTo>
                    <a:pt x="82" y="19"/>
                  </a:lnTo>
                  <a:lnTo>
                    <a:pt x="85" y="19"/>
                  </a:lnTo>
                  <a:lnTo>
                    <a:pt x="88" y="19"/>
                  </a:lnTo>
                  <a:lnTo>
                    <a:pt x="92" y="19"/>
                  </a:lnTo>
                  <a:lnTo>
                    <a:pt x="95" y="19"/>
                  </a:lnTo>
                  <a:lnTo>
                    <a:pt x="100" y="19"/>
                  </a:lnTo>
                  <a:lnTo>
                    <a:pt x="105" y="19"/>
                  </a:lnTo>
                  <a:lnTo>
                    <a:pt x="105" y="17"/>
                  </a:lnTo>
                  <a:lnTo>
                    <a:pt x="105" y="16"/>
                  </a:lnTo>
                  <a:lnTo>
                    <a:pt x="105" y="14"/>
                  </a:lnTo>
                  <a:lnTo>
                    <a:pt x="105" y="12"/>
                  </a:lnTo>
                  <a:lnTo>
                    <a:pt x="105" y="11"/>
                  </a:lnTo>
                  <a:lnTo>
                    <a:pt x="105" y="9"/>
                  </a:lnTo>
                  <a:lnTo>
                    <a:pt x="105" y="8"/>
                  </a:lnTo>
                  <a:lnTo>
                    <a:pt x="106" y="8"/>
                  </a:lnTo>
                  <a:lnTo>
                    <a:pt x="106" y="6"/>
                  </a:lnTo>
                  <a:lnTo>
                    <a:pt x="106" y="5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7" name="Freeform 364"/>
            <p:cNvSpPr>
              <a:spLocks/>
            </p:cNvSpPr>
            <p:nvPr/>
          </p:nvSpPr>
          <p:spPr bwMode="auto">
            <a:xfrm>
              <a:off x="3112" y="1171"/>
              <a:ext cx="46" cy="34"/>
            </a:xfrm>
            <a:custGeom>
              <a:avLst/>
              <a:gdLst>
                <a:gd name="T0" fmla="*/ 41 w 37"/>
                <a:gd name="T1" fmla="*/ 0 h 29"/>
                <a:gd name="T2" fmla="*/ 5 w 37"/>
                <a:gd name="T3" fmla="*/ 0 h 29"/>
                <a:gd name="T4" fmla="*/ 1 w 37"/>
                <a:gd name="T5" fmla="*/ 7 h 29"/>
                <a:gd name="T6" fmla="*/ 1 w 37"/>
                <a:gd name="T7" fmla="*/ 14 h 29"/>
                <a:gd name="T8" fmla="*/ 0 w 37"/>
                <a:gd name="T9" fmla="*/ 33 h 29"/>
                <a:gd name="T10" fmla="*/ 4 w 37"/>
                <a:gd name="T11" fmla="*/ 33 h 29"/>
                <a:gd name="T12" fmla="*/ 9 w 37"/>
                <a:gd name="T13" fmla="*/ 33 h 29"/>
                <a:gd name="T14" fmla="*/ 41 w 37"/>
                <a:gd name="T15" fmla="*/ 33 h 29"/>
                <a:gd name="T16" fmla="*/ 44 w 37"/>
                <a:gd name="T17" fmla="*/ 23 h 29"/>
                <a:gd name="T18" fmla="*/ 45 w 37"/>
                <a:gd name="T19" fmla="*/ 11 h 29"/>
                <a:gd name="T20" fmla="*/ 45 w 37"/>
                <a:gd name="T21" fmla="*/ 4 h 29"/>
                <a:gd name="T22" fmla="*/ 41 w 37"/>
                <a:gd name="T23" fmla="*/ 2 h 29"/>
                <a:gd name="T24" fmla="*/ 41 w 37"/>
                <a:gd name="T25" fmla="*/ 0 h 2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7"/>
                <a:gd name="T40" fmla="*/ 0 h 29"/>
                <a:gd name="T41" fmla="*/ 37 w 37"/>
                <a:gd name="T42" fmla="*/ 29 h 2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7" h="29">
                  <a:moveTo>
                    <a:pt x="33" y="0"/>
                  </a:moveTo>
                  <a:lnTo>
                    <a:pt x="4" y="0"/>
                  </a:lnTo>
                  <a:lnTo>
                    <a:pt x="1" y="6"/>
                  </a:lnTo>
                  <a:lnTo>
                    <a:pt x="1" y="12"/>
                  </a:lnTo>
                  <a:lnTo>
                    <a:pt x="0" y="28"/>
                  </a:lnTo>
                  <a:lnTo>
                    <a:pt x="3" y="28"/>
                  </a:lnTo>
                  <a:lnTo>
                    <a:pt x="7" y="28"/>
                  </a:lnTo>
                  <a:lnTo>
                    <a:pt x="33" y="28"/>
                  </a:lnTo>
                  <a:lnTo>
                    <a:pt x="35" y="20"/>
                  </a:lnTo>
                  <a:lnTo>
                    <a:pt x="36" y="9"/>
                  </a:lnTo>
                  <a:lnTo>
                    <a:pt x="36" y="3"/>
                  </a:lnTo>
                  <a:lnTo>
                    <a:pt x="33" y="2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8" name="Freeform 365"/>
            <p:cNvSpPr>
              <a:spLocks/>
            </p:cNvSpPr>
            <p:nvPr/>
          </p:nvSpPr>
          <p:spPr bwMode="auto">
            <a:xfrm>
              <a:off x="3112" y="1171"/>
              <a:ext cx="46" cy="34"/>
            </a:xfrm>
            <a:custGeom>
              <a:avLst/>
              <a:gdLst>
                <a:gd name="T0" fmla="*/ 41 w 37"/>
                <a:gd name="T1" fmla="*/ 0 h 29"/>
                <a:gd name="T2" fmla="*/ 5 w 37"/>
                <a:gd name="T3" fmla="*/ 0 h 29"/>
                <a:gd name="T4" fmla="*/ 1 w 37"/>
                <a:gd name="T5" fmla="*/ 7 h 29"/>
                <a:gd name="T6" fmla="*/ 1 w 37"/>
                <a:gd name="T7" fmla="*/ 14 h 29"/>
                <a:gd name="T8" fmla="*/ 0 w 37"/>
                <a:gd name="T9" fmla="*/ 33 h 29"/>
                <a:gd name="T10" fmla="*/ 4 w 37"/>
                <a:gd name="T11" fmla="*/ 33 h 29"/>
                <a:gd name="T12" fmla="*/ 9 w 37"/>
                <a:gd name="T13" fmla="*/ 33 h 29"/>
                <a:gd name="T14" fmla="*/ 41 w 37"/>
                <a:gd name="T15" fmla="*/ 33 h 29"/>
                <a:gd name="T16" fmla="*/ 44 w 37"/>
                <a:gd name="T17" fmla="*/ 23 h 29"/>
                <a:gd name="T18" fmla="*/ 45 w 37"/>
                <a:gd name="T19" fmla="*/ 11 h 29"/>
                <a:gd name="T20" fmla="*/ 45 w 37"/>
                <a:gd name="T21" fmla="*/ 4 h 29"/>
                <a:gd name="T22" fmla="*/ 41 w 37"/>
                <a:gd name="T23" fmla="*/ 2 h 29"/>
                <a:gd name="T24" fmla="*/ 41 w 37"/>
                <a:gd name="T25" fmla="*/ 0 h 2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7"/>
                <a:gd name="T40" fmla="*/ 0 h 29"/>
                <a:gd name="T41" fmla="*/ 37 w 37"/>
                <a:gd name="T42" fmla="*/ 29 h 2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7" h="29">
                  <a:moveTo>
                    <a:pt x="33" y="0"/>
                  </a:moveTo>
                  <a:lnTo>
                    <a:pt x="4" y="0"/>
                  </a:lnTo>
                  <a:lnTo>
                    <a:pt x="1" y="6"/>
                  </a:lnTo>
                  <a:lnTo>
                    <a:pt x="1" y="12"/>
                  </a:lnTo>
                  <a:lnTo>
                    <a:pt x="0" y="28"/>
                  </a:lnTo>
                  <a:lnTo>
                    <a:pt x="3" y="28"/>
                  </a:lnTo>
                  <a:lnTo>
                    <a:pt x="7" y="28"/>
                  </a:lnTo>
                  <a:lnTo>
                    <a:pt x="33" y="28"/>
                  </a:lnTo>
                  <a:lnTo>
                    <a:pt x="35" y="20"/>
                  </a:lnTo>
                  <a:lnTo>
                    <a:pt x="36" y="9"/>
                  </a:lnTo>
                  <a:lnTo>
                    <a:pt x="36" y="3"/>
                  </a:lnTo>
                  <a:lnTo>
                    <a:pt x="33" y="2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9" name="Freeform 366"/>
            <p:cNvSpPr>
              <a:spLocks/>
            </p:cNvSpPr>
            <p:nvPr/>
          </p:nvSpPr>
          <p:spPr bwMode="auto">
            <a:xfrm>
              <a:off x="3153" y="1174"/>
              <a:ext cx="21" cy="31"/>
            </a:xfrm>
            <a:custGeom>
              <a:avLst/>
              <a:gdLst>
                <a:gd name="T0" fmla="*/ 20 w 17"/>
                <a:gd name="T1" fmla="*/ 0 h 27"/>
                <a:gd name="T2" fmla="*/ 6 w 17"/>
                <a:gd name="T3" fmla="*/ 1 h 27"/>
                <a:gd name="T4" fmla="*/ 6 w 17"/>
                <a:gd name="T5" fmla="*/ 3 h 27"/>
                <a:gd name="T6" fmla="*/ 6 w 17"/>
                <a:gd name="T7" fmla="*/ 5 h 27"/>
                <a:gd name="T8" fmla="*/ 0 w 17"/>
                <a:gd name="T9" fmla="*/ 7 h 27"/>
                <a:gd name="T10" fmla="*/ 0 w 17"/>
                <a:gd name="T11" fmla="*/ 8 h 27"/>
                <a:gd name="T12" fmla="*/ 0 w 17"/>
                <a:gd name="T13" fmla="*/ 10 h 27"/>
                <a:gd name="T14" fmla="*/ 0 w 17"/>
                <a:gd name="T15" fmla="*/ 11 h 27"/>
                <a:gd name="T16" fmla="*/ 0 w 17"/>
                <a:gd name="T17" fmla="*/ 14 h 27"/>
                <a:gd name="T18" fmla="*/ 0 w 17"/>
                <a:gd name="T19" fmla="*/ 15 h 27"/>
                <a:gd name="T20" fmla="*/ 0 w 17"/>
                <a:gd name="T21" fmla="*/ 17 h 27"/>
                <a:gd name="T22" fmla="*/ 0 w 17"/>
                <a:gd name="T23" fmla="*/ 20 h 27"/>
                <a:gd name="T24" fmla="*/ 0 w 17"/>
                <a:gd name="T25" fmla="*/ 21 h 27"/>
                <a:gd name="T26" fmla="*/ 0 w 17"/>
                <a:gd name="T27" fmla="*/ 23 h 27"/>
                <a:gd name="T28" fmla="*/ 0 w 17"/>
                <a:gd name="T29" fmla="*/ 24 h 27"/>
                <a:gd name="T30" fmla="*/ 0 w 17"/>
                <a:gd name="T31" fmla="*/ 26 h 27"/>
                <a:gd name="T32" fmla="*/ 0 w 17"/>
                <a:gd name="T33" fmla="*/ 28 h 27"/>
                <a:gd name="T34" fmla="*/ 0 w 17"/>
                <a:gd name="T35" fmla="*/ 30 h 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7"/>
                <a:gd name="T55" fmla="*/ 0 h 27"/>
                <a:gd name="T56" fmla="*/ 17 w 17"/>
                <a:gd name="T57" fmla="*/ 27 h 2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7" h="27">
                  <a:moveTo>
                    <a:pt x="16" y="0"/>
                  </a:moveTo>
                  <a:lnTo>
                    <a:pt x="5" y="1"/>
                  </a:lnTo>
                  <a:lnTo>
                    <a:pt x="5" y="3"/>
                  </a:lnTo>
                  <a:lnTo>
                    <a:pt x="5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0" y="21"/>
                  </a:lnTo>
                  <a:lnTo>
                    <a:pt x="0" y="23"/>
                  </a:lnTo>
                  <a:lnTo>
                    <a:pt x="0" y="24"/>
                  </a:lnTo>
                  <a:lnTo>
                    <a:pt x="0" y="2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50" name="Freeform 367"/>
            <p:cNvSpPr>
              <a:spLocks/>
            </p:cNvSpPr>
            <p:nvPr/>
          </p:nvSpPr>
          <p:spPr bwMode="auto">
            <a:xfrm>
              <a:off x="3157" y="1180"/>
              <a:ext cx="22" cy="23"/>
            </a:xfrm>
            <a:custGeom>
              <a:avLst/>
              <a:gdLst>
                <a:gd name="T0" fmla="*/ 21 w 18"/>
                <a:gd name="T1" fmla="*/ 1 h 19"/>
                <a:gd name="T2" fmla="*/ 18 w 18"/>
                <a:gd name="T3" fmla="*/ 1 h 19"/>
                <a:gd name="T4" fmla="*/ 17 w 18"/>
                <a:gd name="T5" fmla="*/ 1 h 19"/>
                <a:gd name="T6" fmla="*/ 15 w 18"/>
                <a:gd name="T7" fmla="*/ 1 h 19"/>
                <a:gd name="T8" fmla="*/ 13 w 18"/>
                <a:gd name="T9" fmla="*/ 1 h 19"/>
                <a:gd name="T10" fmla="*/ 13 w 18"/>
                <a:gd name="T11" fmla="*/ 0 h 19"/>
                <a:gd name="T12" fmla="*/ 11 w 18"/>
                <a:gd name="T13" fmla="*/ 0 h 19"/>
                <a:gd name="T14" fmla="*/ 10 w 18"/>
                <a:gd name="T15" fmla="*/ 0 h 19"/>
                <a:gd name="T16" fmla="*/ 7 w 18"/>
                <a:gd name="T17" fmla="*/ 0 h 19"/>
                <a:gd name="T18" fmla="*/ 5 w 18"/>
                <a:gd name="T19" fmla="*/ 0 h 19"/>
                <a:gd name="T20" fmla="*/ 4 w 18"/>
                <a:gd name="T21" fmla="*/ 0 h 19"/>
                <a:gd name="T22" fmla="*/ 1 w 18"/>
                <a:gd name="T23" fmla="*/ 0 h 19"/>
                <a:gd name="T24" fmla="*/ 0 w 18"/>
                <a:gd name="T25" fmla="*/ 0 h 19"/>
                <a:gd name="T26" fmla="*/ 0 w 18"/>
                <a:gd name="T27" fmla="*/ 1 h 19"/>
                <a:gd name="T28" fmla="*/ 0 w 18"/>
                <a:gd name="T29" fmla="*/ 4 h 19"/>
                <a:gd name="T30" fmla="*/ 0 w 18"/>
                <a:gd name="T31" fmla="*/ 5 h 19"/>
                <a:gd name="T32" fmla="*/ 0 w 18"/>
                <a:gd name="T33" fmla="*/ 7 h 19"/>
                <a:gd name="T34" fmla="*/ 0 w 18"/>
                <a:gd name="T35" fmla="*/ 8 h 19"/>
                <a:gd name="T36" fmla="*/ 0 w 18"/>
                <a:gd name="T37" fmla="*/ 11 h 19"/>
                <a:gd name="T38" fmla="*/ 0 w 18"/>
                <a:gd name="T39" fmla="*/ 13 h 19"/>
                <a:gd name="T40" fmla="*/ 0 w 18"/>
                <a:gd name="T41" fmla="*/ 15 h 19"/>
                <a:gd name="T42" fmla="*/ 0 w 18"/>
                <a:gd name="T43" fmla="*/ 17 h 19"/>
                <a:gd name="T44" fmla="*/ 0 w 18"/>
                <a:gd name="T45" fmla="*/ 18 h 19"/>
                <a:gd name="T46" fmla="*/ 0 w 18"/>
                <a:gd name="T47" fmla="*/ 21 h 19"/>
                <a:gd name="T48" fmla="*/ 1 w 18"/>
                <a:gd name="T49" fmla="*/ 21 h 19"/>
                <a:gd name="T50" fmla="*/ 4 w 18"/>
                <a:gd name="T51" fmla="*/ 21 h 19"/>
                <a:gd name="T52" fmla="*/ 5 w 18"/>
                <a:gd name="T53" fmla="*/ 21 h 19"/>
                <a:gd name="T54" fmla="*/ 7 w 18"/>
                <a:gd name="T55" fmla="*/ 21 h 19"/>
                <a:gd name="T56" fmla="*/ 10 w 18"/>
                <a:gd name="T57" fmla="*/ 21 h 19"/>
                <a:gd name="T58" fmla="*/ 10 w 18"/>
                <a:gd name="T59" fmla="*/ 22 h 19"/>
                <a:gd name="T60" fmla="*/ 11 w 18"/>
                <a:gd name="T61" fmla="*/ 22 h 19"/>
                <a:gd name="T62" fmla="*/ 13 w 18"/>
                <a:gd name="T63" fmla="*/ 22 h 19"/>
                <a:gd name="T64" fmla="*/ 15 w 18"/>
                <a:gd name="T65" fmla="*/ 22 h 19"/>
                <a:gd name="T66" fmla="*/ 17 w 18"/>
                <a:gd name="T67" fmla="*/ 22 h 19"/>
                <a:gd name="T68" fmla="*/ 18 w 18"/>
                <a:gd name="T69" fmla="*/ 22 h 19"/>
                <a:gd name="T70" fmla="*/ 21 w 18"/>
                <a:gd name="T71" fmla="*/ 22 h 19"/>
                <a:gd name="T72" fmla="*/ 21 w 18"/>
                <a:gd name="T73" fmla="*/ 21 h 19"/>
                <a:gd name="T74" fmla="*/ 21 w 18"/>
                <a:gd name="T75" fmla="*/ 18 h 19"/>
                <a:gd name="T76" fmla="*/ 21 w 18"/>
                <a:gd name="T77" fmla="*/ 17 h 19"/>
                <a:gd name="T78" fmla="*/ 21 w 18"/>
                <a:gd name="T79" fmla="*/ 15 h 19"/>
                <a:gd name="T80" fmla="*/ 18 w 18"/>
                <a:gd name="T81" fmla="*/ 15 h 19"/>
                <a:gd name="T82" fmla="*/ 18 w 18"/>
                <a:gd name="T83" fmla="*/ 13 h 19"/>
                <a:gd name="T84" fmla="*/ 18 w 18"/>
                <a:gd name="T85" fmla="*/ 11 h 19"/>
                <a:gd name="T86" fmla="*/ 21 w 18"/>
                <a:gd name="T87" fmla="*/ 11 h 19"/>
                <a:gd name="T88" fmla="*/ 21 w 18"/>
                <a:gd name="T89" fmla="*/ 8 h 19"/>
                <a:gd name="T90" fmla="*/ 21 w 18"/>
                <a:gd name="T91" fmla="*/ 7 h 19"/>
                <a:gd name="T92" fmla="*/ 21 w 18"/>
                <a:gd name="T93" fmla="*/ 5 h 19"/>
                <a:gd name="T94" fmla="*/ 21 w 18"/>
                <a:gd name="T95" fmla="*/ 4 h 19"/>
                <a:gd name="T96" fmla="*/ 21 w 18"/>
                <a:gd name="T97" fmla="*/ 1 h 1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8"/>
                <a:gd name="T148" fmla="*/ 0 h 19"/>
                <a:gd name="T149" fmla="*/ 18 w 18"/>
                <a:gd name="T150" fmla="*/ 19 h 1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8" h="19">
                  <a:moveTo>
                    <a:pt x="17" y="1"/>
                  </a:moveTo>
                  <a:lnTo>
                    <a:pt x="15" y="1"/>
                  </a:lnTo>
                  <a:lnTo>
                    <a:pt x="14" y="1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" y="17"/>
                  </a:lnTo>
                  <a:lnTo>
                    <a:pt x="3" y="17"/>
                  </a:lnTo>
                  <a:lnTo>
                    <a:pt x="4" y="17"/>
                  </a:lnTo>
                  <a:lnTo>
                    <a:pt x="6" y="17"/>
                  </a:lnTo>
                  <a:lnTo>
                    <a:pt x="8" y="17"/>
                  </a:lnTo>
                  <a:lnTo>
                    <a:pt x="8" y="18"/>
                  </a:lnTo>
                  <a:lnTo>
                    <a:pt x="9" y="18"/>
                  </a:lnTo>
                  <a:lnTo>
                    <a:pt x="11" y="18"/>
                  </a:lnTo>
                  <a:lnTo>
                    <a:pt x="12" y="18"/>
                  </a:lnTo>
                  <a:lnTo>
                    <a:pt x="14" y="18"/>
                  </a:lnTo>
                  <a:lnTo>
                    <a:pt x="15" y="18"/>
                  </a:lnTo>
                  <a:lnTo>
                    <a:pt x="17" y="18"/>
                  </a:lnTo>
                  <a:lnTo>
                    <a:pt x="17" y="17"/>
                  </a:lnTo>
                  <a:lnTo>
                    <a:pt x="17" y="15"/>
                  </a:lnTo>
                  <a:lnTo>
                    <a:pt x="17" y="14"/>
                  </a:lnTo>
                  <a:lnTo>
                    <a:pt x="17" y="12"/>
                  </a:lnTo>
                  <a:lnTo>
                    <a:pt x="15" y="12"/>
                  </a:lnTo>
                  <a:lnTo>
                    <a:pt x="15" y="11"/>
                  </a:lnTo>
                  <a:lnTo>
                    <a:pt x="15" y="9"/>
                  </a:lnTo>
                  <a:lnTo>
                    <a:pt x="17" y="9"/>
                  </a:lnTo>
                  <a:lnTo>
                    <a:pt x="17" y="7"/>
                  </a:lnTo>
                  <a:lnTo>
                    <a:pt x="17" y="6"/>
                  </a:lnTo>
                  <a:lnTo>
                    <a:pt x="17" y="4"/>
                  </a:lnTo>
                  <a:lnTo>
                    <a:pt x="17" y="3"/>
                  </a:lnTo>
                  <a:lnTo>
                    <a:pt x="17" y="1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51" name="Freeform 368"/>
            <p:cNvSpPr>
              <a:spLocks/>
            </p:cNvSpPr>
            <p:nvPr/>
          </p:nvSpPr>
          <p:spPr bwMode="auto">
            <a:xfrm>
              <a:off x="3157" y="1180"/>
              <a:ext cx="22" cy="23"/>
            </a:xfrm>
            <a:custGeom>
              <a:avLst/>
              <a:gdLst>
                <a:gd name="T0" fmla="*/ 21 w 18"/>
                <a:gd name="T1" fmla="*/ 1 h 19"/>
                <a:gd name="T2" fmla="*/ 18 w 18"/>
                <a:gd name="T3" fmla="*/ 1 h 19"/>
                <a:gd name="T4" fmla="*/ 17 w 18"/>
                <a:gd name="T5" fmla="*/ 1 h 19"/>
                <a:gd name="T6" fmla="*/ 15 w 18"/>
                <a:gd name="T7" fmla="*/ 1 h 19"/>
                <a:gd name="T8" fmla="*/ 13 w 18"/>
                <a:gd name="T9" fmla="*/ 1 h 19"/>
                <a:gd name="T10" fmla="*/ 13 w 18"/>
                <a:gd name="T11" fmla="*/ 0 h 19"/>
                <a:gd name="T12" fmla="*/ 11 w 18"/>
                <a:gd name="T13" fmla="*/ 0 h 19"/>
                <a:gd name="T14" fmla="*/ 10 w 18"/>
                <a:gd name="T15" fmla="*/ 0 h 19"/>
                <a:gd name="T16" fmla="*/ 7 w 18"/>
                <a:gd name="T17" fmla="*/ 0 h 19"/>
                <a:gd name="T18" fmla="*/ 5 w 18"/>
                <a:gd name="T19" fmla="*/ 0 h 19"/>
                <a:gd name="T20" fmla="*/ 4 w 18"/>
                <a:gd name="T21" fmla="*/ 0 h 19"/>
                <a:gd name="T22" fmla="*/ 1 w 18"/>
                <a:gd name="T23" fmla="*/ 0 h 19"/>
                <a:gd name="T24" fmla="*/ 0 w 18"/>
                <a:gd name="T25" fmla="*/ 0 h 19"/>
                <a:gd name="T26" fmla="*/ 0 w 18"/>
                <a:gd name="T27" fmla="*/ 1 h 19"/>
                <a:gd name="T28" fmla="*/ 0 w 18"/>
                <a:gd name="T29" fmla="*/ 4 h 19"/>
                <a:gd name="T30" fmla="*/ 0 w 18"/>
                <a:gd name="T31" fmla="*/ 5 h 19"/>
                <a:gd name="T32" fmla="*/ 0 w 18"/>
                <a:gd name="T33" fmla="*/ 7 h 19"/>
                <a:gd name="T34" fmla="*/ 0 w 18"/>
                <a:gd name="T35" fmla="*/ 8 h 19"/>
                <a:gd name="T36" fmla="*/ 0 w 18"/>
                <a:gd name="T37" fmla="*/ 11 h 19"/>
                <a:gd name="T38" fmla="*/ 0 w 18"/>
                <a:gd name="T39" fmla="*/ 13 h 19"/>
                <a:gd name="T40" fmla="*/ 0 w 18"/>
                <a:gd name="T41" fmla="*/ 15 h 19"/>
                <a:gd name="T42" fmla="*/ 0 w 18"/>
                <a:gd name="T43" fmla="*/ 17 h 19"/>
                <a:gd name="T44" fmla="*/ 0 w 18"/>
                <a:gd name="T45" fmla="*/ 18 h 19"/>
                <a:gd name="T46" fmla="*/ 0 w 18"/>
                <a:gd name="T47" fmla="*/ 21 h 19"/>
                <a:gd name="T48" fmla="*/ 1 w 18"/>
                <a:gd name="T49" fmla="*/ 21 h 19"/>
                <a:gd name="T50" fmla="*/ 4 w 18"/>
                <a:gd name="T51" fmla="*/ 21 h 19"/>
                <a:gd name="T52" fmla="*/ 5 w 18"/>
                <a:gd name="T53" fmla="*/ 21 h 19"/>
                <a:gd name="T54" fmla="*/ 7 w 18"/>
                <a:gd name="T55" fmla="*/ 21 h 19"/>
                <a:gd name="T56" fmla="*/ 10 w 18"/>
                <a:gd name="T57" fmla="*/ 21 h 19"/>
                <a:gd name="T58" fmla="*/ 10 w 18"/>
                <a:gd name="T59" fmla="*/ 22 h 19"/>
                <a:gd name="T60" fmla="*/ 11 w 18"/>
                <a:gd name="T61" fmla="*/ 22 h 19"/>
                <a:gd name="T62" fmla="*/ 13 w 18"/>
                <a:gd name="T63" fmla="*/ 22 h 19"/>
                <a:gd name="T64" fmla="*/ 15 w 18"/>
                <a:gd name="T65" fmla="*/ 22 h 19"/>
                <a:gd name="T66" fmla="*/ 17 w 18"/>
                <a:gd name="T67" fmla="*/ 22 h 19"/>
                <a:gd name="T68" fmla="*/ 18 w 18"/>
                <a:gd name="T69" fmla="*/ 22 h 19"/>
                <a:gd name="T70" fmla="*/ 21 w 18"/>
                <a:gd name="T71" fmla="*/ 22 h 19"/>
                <a:gd name="T72" fmla="*/ 21 w 18"/>
                <a:gd name="T73" fmla="*/ 21 h 19"/>
                <a:gd name="T74" fmla="*/ 21 w 18"/>
                <a:gd name="T75" fmla="*/ 18 h 19"/>
                <a:gd name="T76" fmla="*/ 21 w 18"/>
                <a:gd name="T77" fmla="*/ 17 h 19"/>
                <a:gd name="T78" fmla="*/ 21 w 18"/>
                <a:gd name="T79" fmla="*/ 15 h 19"/>
                <a:gd name="T80" fmla="*/ 18 w 18"/>
                <a:gd name="T81" fmla="*/ 15 h 19"/>
                <a:gd name="T82" fmla="*/ 18 w 18"/>
                <a:gd name="T83" fmla="*/ 13 h 19"/>
                <a:gd name="T84" fmla="*/ 18 w 18"/>
                <a:gd name="T85" fmla="*/ 11 h 19"/>
                <a:gd name="T86" fmla="*/ 21 w 18"/>
                <a:gd name="T87" fmla="*/ 11 h 19"/>
                <a:gd name="T88" fmla="*/ 21 w 18"/>
                <a:gd name="T89" fmla="*/ 8 h 19"/>
                <a:gd name="T90" fmla="*/ 21 w 18"/>
                <a:gd name="T91" fmla="*/ 7 h 19"/>
                <a:gd name="T92" fmla="*/ 21 w 18"/>
                <a:gd name="T93" fmla="*/ 5 h 19"/>
                <a:gd name="T94" fmla="*/ 21 w 18"/>
                <a:gd name="T95" fmla="*/ 4 h 19"/>
                <a:gd name="T96" fmla="*/ 21 w 18"/>
                <a:gd name="T97" fmla="*/ 1 h 1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8"/>
                <a:gd name="T148" fmla="*/ 0 h 19"/>
                <a:gd name="T149" fmla="*/ 18 w 18"/>
                <a:gd name="T150" fmla="*/ 19 h 1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8" h="19">
                  <a:moveTo>
                    <a:pt x="17" y="1"/>
                  </a:moveTo>
                  <a:lnTo>
                    <a:pt x="15" y="1"/>
                  </a:lnTo>
                  <a:lnTo>
                    <a:pt x="14" y="1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" y="17"/>
                  </a:lnTo>
                  <a:lnTo>
                    <a:pt x="3" y="17"/>
                  </a:lnTo>
                  <a:lnTo>
                    <a:pt x="4" y="17"/>
                  </a:lnTo>
                  <a:lnTo>
                    <a:pt x="6" y="17"/>
                  </a:lnTo>
                  <a:lnTo>
                    <a:pt x="8" y="17"/>
                  </a:lnTo>
                  <a:lnTo>
                    <a:pt x="8" y="18"/>
                  </a:lnTo>
                  <a:lnTo>
                    <a:pt x="9" y="18"/>
                  </a:lnTo>
                  <a:lnTo>
                    <a:pt x="11" y="18"/>
                  </a:lnTo>
                  <a:lnTo>
                    <a:pt x="12" y="18"/>
                  </a:lnTo>
                  <a:lnTo>
                    <a:pt x="14" y="18"/>
                  </a:lnTo>
                  <a:lnTo>
                    <a:pt x="15" y="18"/>
                  </a:lnTo>
                  <a:lnTo>
                    <a:pt x="17" y="18"/>
                  </a:lnTo>
                  <a:lnTo>
                    <a:pt x="17" y="17"/>
                  </a:lnTo>
                  <a:lnTo>
                    <a:pt x="17" y="15"/>
                  </a:lnTo>
                  <a:lnTo>
                    <a:pt x="17" y="14"/>
                  </a:lnTo>
                  <a:lnTo>
                    <a:pt x="17" y="12"/>
                  </a:lnTo>
                  <a:lnTo>
                    <a:pt x="15" y="12"/>
                  </a:lnTo>
                  <a:lnTo>
                    <a:pt x="15" y="11"/>
                  </a:lnTo>
                  <a:lnTo>
                    <a:pt x="15" y="9"/>
                  </a:lnTo>
                  <a:lnTo>
                    <a:pt x="17" y="9"/>
                  </a:lnTo>
                  <a:lnTo>
                    <a:pt x="17" y="7"/>
                  </a:lnTo>
                  <a:lnTo>
                    <a:pt x="17" y="6"/>
                  </a:lnTo>
                  <a:lnTo>
                    <a:pt x="17" y="4"/>
                  </a:lnTo>
                  <a:lnTo>
                    <a:pt x="17" y="3"/>
                  </a:lnTo>
                  <a:lnTo>
                    <a:pt x="17" y="1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52" name="Freeform 369"/>
            <p:cNvSpPr>
              <a:spLocks/>
            </p:cNvSpPr>
            <p:nvPr/>
          </p:nvSpPr>
          <p:spPr bwMode="auto">
            <a:xfrm>
              <a:off x="3157" y="1181"/>
              <a:ext cx="143" cy="30"/>
            </a:xfrm>
            <a:custGeom>
              <a:avLst/>
              <a:gdLst>
                <a:gd name="T0" fmla="*/ 140 w 113"/>
                <a:gd name="T1" fmla="*/ 9 h 26"/>
                <a:gd name="T2" fmla="*/ 134 w 113"/>
                <a:gd name="T3" fmla="*/ 7 h 26"/>
                <a:gd name="T4" fmla="*/ 128 w 113"/>
                <a:gd name="T5" fmla="*/ 7 h 26"/>
                <a:gd name="T6" fmla="*/ 120 w 113"/>
                <a:gd name="T7" fmla="*/ 7 h 26"/>
                <a:gd name="T8" fmla="*/ 111 w 113"/>
                <a:gd name="T9" fmla="*/ 6 h 26"/>
                <a:gd name="T10" fmla="*/ 99 w 113"/>
                <a:gd name="T11" fmla="*/ 6 h 26"/>
                <a:gd name="T12" fmla="*/ 90 w 113"/>
                <a:gd name="T13" fmla="*/ 6 h 26"/>
                <a:gd name="T14" fmla="*/ 78 w 113"/>
                <a:gd name="T15" fmla="*/ 3 h 26"/>
                <a:gd name="T16" fmla="*/ 66 w 113"/>
                <a:gd name="T17" fmla="*/ 3 h 26"/>
                <a:gd name="T18" fmla="*/ 54 w 113"/>
                <a:gd name="T19" fmla="*/ 3 h 26"/>
                <a:gd name="T20" fmla="*/ 46 w 113"/>
                <a:gd name="T21" fmla="*/ 2 h 26"/>
                <a:gd name="T22" fmla="*/ 33 w 113"/>
                <a:gd name="T23" fmla="*/ 2 h 26"/>
                <a:gd name="T24" fmla="*/ 25 w 113"/>
                <a:gd name="T25" fmla="*/ 2 h 26"/>
                <a:gd name="T26" fmla="*/ 16 w 113"/>
                <a:gd name="T27" fmla="*/ 2 h 26"/>
                <a:gd name="T28" fmla="*/ 9 w 113"/>
                <a:gd name="T29" fmla="*/ 0 h 26"/>
                <a:gd name="T30" fmla="*/ 4 w 113"/>
                <a:gd name="T31" fmla="*/ 0 h 26"/>
                <a:gd name="T32" fmla="*/ 0 w 113"/>
                <a:gd name="T33" fmla="*/ 2 h 26"/>
                <a:gd name="T34" fmla="*/ 0 w 113"/>
                <a:gd name="T35" fmla="*/ 6 h 26"/>
                <a:gd name="T36" fmla="*/ 0 w 113"/>
                <a:gd name="T37" fmla="*/ 9 h 26"/>
                <a:gd name="T38" fmla="*/ 0 w 113"/>
                <a:gd name="T39" fmla="*/ 13 h 26"/>
                <a:gd name="T40" fmla="*/ 0 w 113"/>
                <a:gd name="T41" fmla="*/ 16 h 26"/>
                <a:gd name="T42" fmla="*/ 3 w 113"/>
                <a:gd name="T43" fmla="*/ 18 h 26"/>
                <a:gd name="T44" fmla="*/ 9 w 113"/>
                <a:gd name="T45" fmla="*/ 18 h 26"/>
                <a:gd name="T46" fmla="*/ 14 w 113"/>
                <a:gd name="T47" fmla="*/ 18 h 26"/>
                <a:gd name="T48" fmla="*/ 22 w 113"/>
                <a:gd name="T49" fmla="*/ 20 h 26"/>
                <a:gd name="T50" fmla="*/ 32 w 113"/>
                <a:gd name="T51" fmla="*/ 20 h 26"/>
                <a:gd name="T52" fmla="*/ 42 w 113"/>
                <a:gd name="T53" fmla="*/ 20 h 26"/>
                <a:gd name="T54" fmla="*/ 53 w 113"/>
                <a:gd name="T55" fmla="*/ 22 h 26"/>
                <a:gd name="T56" fmla="*/ 65 w 113"/>
                <a:gd name="T57" fmla="*/ 22 h 26"/>
                <a:gd name="T58" fmla="*/ 76 w 113"/>
                <a:gd name="T59" fmla="*/ 23 h 26"/>
                <a:gd name="T60" fmla="*/ 87 w 113"/>
                <a:gd name="T61" fmla="*/ 23 h 26"/>
                <a:gd name="T62" fmla="*/ 97 w 113"/>
                <a:gd name="T63" fmla="*/ 25 h 26"/>
                <a:gd name="T64" fmla="*/ 109 w 113"/>
                <a:gd name="T65" fmla="*/ 25 h 26"/>
                <a:gd name="T66" fmla="*/ 119 w 113"/>
                <a:gd name="T67" fmla="*/ 25 h 26"/>
                <a:gd name="T68" fmla="*/ 127 w 113"/>
                <a:gd name="T69" fmla="*/ 27 h 26"/>
                <a:gd name="T70" fmla="*/ 133 w 113"/>
                <a:gd name="T71" fmla="*/ 27 h 26"/>
                <a:gd name="T72" fmla="*/ 138 w 113"/>
                <a:gd name="T73" fmla="*/ 27 h 26"/>
                <a:gd name="T74" fmla="*/ 140 w 113"/>
                <a:gd name="T75" fmla="*/ 27 h 26"/>
                <a:gd name="T76" fmla="*/ 140 w 113"/>
                <a:gd name="T77" fmla="*/ 23 h 26"/>
                <a:gd name="T78" fmla="*/ 140 w 113"/>
                <a:gd name="T79" fmla="*/ 20 h 26"/>
                <a:gd name="T80" fmla="*/ 140 w 113"/>
                <a:gd name="T81" fmla="*/ 16 h 26"/>
                <a:gd name="T82" fmla="*/ 140 w 113"/>
                <a:gd name="T83" fmla="*/ 13 h 26"/>
                <a:gd name="T84" fmla="*/ 142 w 113"/>
                <a:gd name="T85" fmla="*/ 9 h 2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3"/>
                <a:gd name="T130" fmla="*/ 0 h 26"/>
                <a:gd name="T131" fmla="*/ 113 w 113"/>
                <a:gd name="T132" fmla="*/ 26 h 2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3" h="26">
                  <a:moveTo>
                    <a:pt x="112" y="8"/>
                  </a:moveTo>
                  <a:lnTo>
                    <a:pt x="111" y="8"/>
                  </a:lnTo>
                  <a:lnTo>
                    <a:pt x="109" y="6"/>
                  </a:lnTo>
                  <a:lnTo>
                    <a:pt x="106" y="6"/>
                  </a:lnTo>
                  <a:lnTo>
                    <a:pt x="105" y="6"/>
                  </a:lnTo>
                  <a:lnTo>
                    <a:pt x="101" y="6"/>
                  </a:lnTo>
                  <a:lnTo>
                    <a:pt x="98" y="6"/>
                  </a:lnTo>
                  <a:lnTo>
                    <a:pt x="95" y="6"/>
                  </a:lnTo>
                  <a:lnTo>
                    <a:pt x="91" y="6"/>
                  </a:lnTo>
                  <a:lnTo>
                    <a:pt x="88" y="5"/>
                  </a:lnTo>
                  <a:lnTo>
                    <a:pt x="83" y="5"/>
                  </a:lnTo>
                  <a:lnTo>
                    <a:pt x="78" y="5"/>
                  </a:lnTo>
                  <a:lnTo>
                    <a:pt x="75" y="5"/>
                  </a:lnTo>
                  <a:lnTo>
                    <a:pt x="71" y="5"/>
                  </a:lnTo>
                  <a:lnTo>
                    <a:pt x="66" y="5"/>
                  </a:lnTo>
                  <a:lnTo>
                    <a:pt x="62" y="3"/>
                  </a:lnTo>
                  <a:lnTo>
                    <a:pt x="57" y="3"/>
                  </a:lnTo>
                  <a:lnTo>
                    <a:pt x="52" y="3"/>
                  </a:lnTo>
                  <a:lnTo>
                    <a:pt x="48" y="3"/>
                  </a:lnTo>
                  <a:lnTo>
                    <a:pt x="43" y="3"/>
                  </a:lnTo>
                  <a:lnTo>
                    <a:pt x="40" y="3"/>
                  </a:lnTo>
                  <a:lnTo>
                    <a:pt x="36" y="2"/>
                  </a:lnTo>
                  <a:lnTo>
                    <a:pt x="31" y="2"/>
                  </a:lnTo>
                  <a:lnTo>
                    <a:pt x="26" y="2"/>
                  </a:lnTo>
                  <a:lnTo>
                    <a:pt x="23" y="2"/>
                  </a:lnTo>
                  <a:lnTo>
                    <a:pt x="20" y="2"/>
                  </a:lnTo>
                  <a:lnTo>
                    <a:pt x="16" y="2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3" y="16"/>
                  </a:lnTo>
                  <a:lnTo>
                    <a:pt x="7" y="16"/>
                  </a:lnTo>
                  <a:lnTo>
                    <a:pt x="8" y="16"/>
                  </a:lnTo>
                  <a:lnTo>
                    <a:pt x="11" y="16"/>
                  </a:lnTo>
                  <a:lnTo>
                    <a:pt x="14" y="16"/>
                  </a:lnTo>
                  <a:lnTo>
                    <a:pt x="17" y="17"/>
                  </a:lnTo>
                  <a:lnTo>
                    <a:pt x="20" y="17"/>
                  </a:lnTo>
                  <a:lnTo>
                    <a:pt x="25" y="17"/>
                  </a:lnTo>
                  <a:lnTo>
                    <a:pt x="28" y="17"/>
                  </a:lnTo>
                  <a:lnTo>
                    <a:pt x="33" y="17"/>
                  </a:lnTo>
                  <a:lnTo>
                    <a:pt x="37" y="19"/>
                  </a:lnTo>
                  <a:lnTo>
                    <a:pt x="42" y="19"/>
                  </a:lnTo>
                  <a:lnTo>
                    <a:pt x="46" y="19"/>
                  </a:lnTo>
                  <a:lnTo>
                    <a:pt x="51" y="19"/>
                  </a:lnTo>
                  <a:lnTo>
                    <a:pt x="56" y="20"/>
                  </a:lnTo>
                  <a:lnTo>
                    <a:pt x="60" y="20"/>
                  </a:lnTo>
                  <a:lnTo>
                    <a:pt x="65" y="20"/>
                  </a:lnTo>
                  <a:lnTo>
                    <a:pt x="69" y="20"/>
                  </a:lnTo>
                  <a:lnTo>
                    <a:pt x="72" y="20"/>
                  </a:lnTo>
                  <a:lnTo>
                    <a:pt x="77" y="22"/>
                  </a:lnTo>
                  <a:lnTo>
                    <a:pt x="82" y="22"/>
                  </a:lnTo>
                  <a:lnTo>
                    <a:pt x="86" y="22"/>
                  </a:lnTo>
                  <a:lnTo>
                    <a:pt x="89" y="22"/>
                  </a:lnTo>
                  <a:lnTo>
                    <a:pt x="94" y="22"/>
                  </a:lnTo>
                  <a:lnTo>
                    <a:pt x="97" y="23"/>
                  </a:lnTo>
                  <a:lnTo>
                    <a:pt x="100" y="23"/>
                  </a:lnTo>
                  <a:lnTo>
                    <a:pt x="103" y="23"/>
                  </a:lnTo>
                  <a:lnTo>
                    <a:pt x="105" y="23"/>
                  </a:lnTo>
                  <a:lnTo>
                    <a:pt x="108" y="23"/>
                  </a:lnTo>
                  <a:lnTo>
                    <a:pt x="109" y="23"/>
                  </a:lnTo>
                  <a:lnTo>
                    <a:pt x="111" y="25"/>
                  </a:lnTo>
                  <a:lnTo>
                    <a:pt x="111" y="23"/>
                  </a:lnTo>
                  <a:lnTo>
                    <a:pt x="111" y="22"/>
                  </a:lnTo>
                  <a:lnTo>
                    <a:pt x="111" y="20"/>
                  </a:lnTo>
                  <a:lnTo>
                    <a:pt x="111" y="19"/>
                  </a:lnTo>
                  <a:lnTo>
                    <a:pt x="111" y="17"/>
                  </a:lnTo>
                  <a:lnTo>
                    <a:pt x="111" y="16"/>
                  </a:lnTo>
                  <a:lnTo>
                    <a:pt x="111" y="14"/>
                  </a:lnTo>
                  <a:lnTo>
                    <a:pt x="111" y="13"/>
                  </a:lnTo>
                  <a:lnTo>
                    <a:pt x="111" y="11"/>
                  </a:lnTo>
                  <a:lnTo>
                    <a:pt x="112" y="10"/>
                  </a:lnTo>
                  <a:lnTo>
                    <a:pt x="112" y="8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53" name="Freeform 370"/>
            <p:cNvSpPr>
              <a:spLocks/>
            </p:cNvSpPr>
            <p:nvPr/>
          </p:nvSpPr>
          <p:spPr bwMode="auto">
            <a:xfrm>
              <a:off x="3157" y="1181"/>
              <a:ext cx="143" cy="30"/>
            </a:xfrm>
            <a:custGeom>
              <a:avLst/>
              <a:gdLst>
                <a:gd name="T0" fmla="*/ 140 w 113"/>
                <a:gd name="T1" fmla="*/ 9 h 26"/>
                <a:gd name="T2" fmla="*/ 134 w 113"/>
                <a:gd name="T3" fmla="*/ 7 h 26"/>
                <a:gd name="T4" fmla="*/ 128 w 113"/>
                <a:gd name="T5" fmla="*/ 7 h 26"/>
                <a:gd name="T6" fmla="*/ 120 w 113"/>
                <a:gd name="T7" fmla="*/ 7 h 26"/>
                <a:gd name="T8" fmla="*/ 111 w 113"/>
                <a:gd name="T9" fmla="*/ 6 h 26"/>
                <a:gd name="T10" fmla="*/ 99 w 113"/>
                <a:gd name="T11" fmla="*/ 6 h 26"/>
                <a:gd name="T12" fmla="*/ 90 w 113"/>
                <a:gd name="T13" fmla="*/ 6 h 26"/>
                <a:gd name="T14" fmla="*/ 78 w 113"/>
                <a:gd name="T15" fmla="*/ 3 h 26"/>
                <a:gd name="T16" fmla="*/ 66 w 113"/>
                <a:gd name="T17" fmla="*/ 3 h 26"/>
                <a:gd name="T18" fmla="*/ 54 w 113"/>
                <a:gd name="T19" fmla="*/ 3 h 26"/>
                <a:gd name="T20" fmla="*/ 46 w 113"/>
                <a:gd name="T21" fmla="*/ 2 h 26"/>
                <a:gd name="T22" fmla="*/ 33 w 113"/>
                <a:gd name="T23" fmla="*/ 2 h 26"/>
                <a:gd name="T24" fmla="*/ 25 w 113"/>
                <a:gd name="T25" fmla="*/ 2 h 26"/>
                <a:gd name="T26" fmla="*/ 16 w 113"/>
                <a:gd name="T27" fmla="*/ 2 h 26"/>
                <a:gd name="T28" fmla="*/ 9 w 113"/>
                <a:gd name="T29" fmla="*/ 0 h 26"/>
                <a:gd name="T30" fmla="*/ 4 w 113"/>
                <a:gd name="T31" fmla="*/ 0 h 26"/>
                <a:gd name="T32" fmla="*/ 0 w 113"/>
                <a:gd name="T33" fmla="*/ 2 h 26"/>
                <a:gd name="T34" fmla="*/ 0 w 113"/>
                <a:gd name="T35" fmla="*/ 6 h 26"/>
                <a:gd name="T36" fmla="*/ 0 w 113"/>
                <a:gd name="T37" fmla="*/ 9 h 26"/>
                <a:gd name="T38" fmla="*/ 0 w 113"/>
                <a:gd name="T39" fmla="*/ 13 h 26"/>
                <a:gd name="T40" fmla="*/ 0 w 113"/>
                <a:gd name="T41" fmla="*/ 16 h 26"/>
                <a:gd name="T42" fmla="*/ 3 w 113"/>
                <a:gd name="T43" fmla="*/ 18 h 26"/>
                <a:gd name="T44" fmla="*/ 9 w 113"/>
                <a:gd name="T45" fmla="*/ 18 h 26"/>
                <a:gd name="T46" fmla="*/ 14 w 113"/>
                <a:gd name="T47" fmla="*/ 18 h 26"/>
                <a:gd name="T48" fmla="*/ 22 w 113"/>
                <a:gd name="T49" fmla="*/ 20 h 26"/>
                <a:gd name="T50" fmla="*/ 32 w 113"/>
                <a:gd name="T51" fmla="*/ 20 h 26"/>
                <a:gd name="T52" fmla="*/ 42 w 113"/>
                <a:gd name="T53" fmla="*/ 20 h 26"/>
                <a:gd name="T54" fmla="*/ 53 w 113"/>
                <a:gd name="T55" fmla="*/ 22 h 26"/>
                <a:gd name="T56" fmla="*/ 65 w 113"/>
                <a:gd name="T57" fmla="*/ 22 h 26"/>
                <a:gd name="T58" fmla="*/ 76 w 113"/>
                <a:gd name="T59" fmla="*/ 23 h 26"/>
                <a:gd name="T60" fmla="*/ 87 w 113"/>
                <a:gd name="T61" fmla="*/ 23 h 26"/>
                <a:gd name="T62" fmla="*/ 97 w 113"/>
                <a:gd name="T63" fmla="*/ 25 h 26"/>
                <a:gd name="T64" fmla="*/ 109 w 113"/>
                <a:gd name="T65" fmla="*/ 25 h 26"/>
                <a:gd name="T66" fmla="*/ 119 w 113"/>
                <a:gd name="T67" fmla="*/ 25 h 26"/>
                <a:gd name="T68" fmla="*/ 127 w 113"/>
                <a:gd name="T69" fmla="*/ 27 h 26"/>
                <a:gd name="T70" fmla="*/ 133 w 113"/>
                <a:gd name="T71" fmla="*/ 27 h 26"/>
                <a:gd name="T72" fmla="*/ 138 w 113"/>
                <a:gd name="T73" fmla="*/ 27 h 26"/>
                <a:gd name="T74" fmla="*/ 140 w 113"/>
                <a:gd name="T75" fmla="*/ 27 h 26"/>
                <a:gd name="T76" fmla="*/ 140 w 113"/>
                <a:gd name="T77" fmla="*/ 23 h 26"/>
                <a:gd name="T78" fmla="*/ 140 w 113"/>
                <a:gd name="T79" fmla="*/ 20 h 26"/>
                <a:gd name="T80" fmla="*/ 140 w 113"/>
                <a:gd name="T81" fmla="*/ 16 h 26"/>
                <a:gd name="T82" fmla="*/ 140 w 113"/>
                <a:gd name="T83" fmla="*/ 13 h 26"/>
                <a:gd name="T84" fmla="*/ 142 w 113"/>
                <a:gd name="T85" fmla="*/ 9 h 2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3"/>
                <a:gd name="T130" fmla="*/ 0 h 26"/>
                <a:gd name="T131" fmla="*/ 113 w 113"/>
                <a:gd name="T132" fmla="*/ 26 h 2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3" h="26">
                  <a:moveTo>
                    <a:pt x="112" y="8"/>
                  </a:moveTo>
                  <a:lnTo>
                    <a:pt x="111" y="8"/>
                  </a:lnTo>
                  <a:lnTo>
                    <a:pt x="109" y="6"/>
                  </a:lnTo>
                  <a:lnTo>
                    <a:pt x="106" y="6"/>
                  </a:lnTo>
                  <a:lnTo>
                    <a:pt x="105" y="6"/>
                  </a:lnTo>
                  <a:lnTo>
                    <a:pt x="101" y="6"/>
                  </a:lnTo>
                  <a:lnTo>
                    <a:pt x="98" y="6"/>
                  </a:lnTo>
                  <a:lnTo>
                    <a:pt x="95" y="6"/>
                  </a:lnTo>
                  <a:lnTo>
                    <a:pt x="91" y="6"/>
                  </a:lnTo>
                  <a:lnTo>
                    <a:pt x="88" y="5"/>
                  </a:lnTo>
                  <a:lnTo>
                    <a:pt x="83" y="5"/>
                  </a:lnTo>
                  <a:lnTo>
                    <a:pt x="78" y="5"/>
                  </a:lnTo>
                  <a:lnTo>
                    <a:pt x="75" y="5"/>
                  </a:lnTo>
                  <a:lnTo>
                    <a:pt x="71" y="5"/>
                  </a:lnTo>
                  <a:lnTo>
                    <a:pt x="66" y="5"/>
                  </a:lnTo>
                  <a:lnTo>
                    <a:pt x="62" y="3"/>
                  </a:lnTo>
                  <a:lnTo>
                    <a:pt x="57" y="3"/>
                  </a:lnTo>
                  <a:lnTo>
                    <a:pt x="52" y="3"/>
                  </a:lnTo>
                  <a:lnTo>
                    <a:pt x="48" y="3"/>
                  </a:lnTo>
                  <a:lnTo>
                    <a:pt x="43" y="3"/>
                  </a:lnTo>
                  <a:lnTo>
                    <a:pt x="40" y="3"/>
                  </a:lnTo>
                  <a:lnTo>
                    <a:pt x="36" y="2"/>
                  </a:lnTo>
                  <a:lnTo>
                    <a:pt x="31" y="2"/>
                  </a:lnTo>
                  <a:lnTo>
                    <a:pt x="26" y="2"/>
                  </a:lnTo>
                  <a:lnTo>
                    <a:pt x="23" y="2"/>
                  </a:lnTo>
                  <a:lnTo>
                    <a:pt x="20" y="2"/>
                  </a:lnTo>
                  <a:lnTo>
                    <a:pt x="16" y="2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3" y="16"/>
                  </a:lnTo>
                  <a:lnTo>
                    <a:pt x="7" y="16"/>
                  </a:lnTo>
                  <a:lnTo>
                    <a:pt x="8" y="16"/>
                  </a:lnTo>
                  <a:lnTo>
                    <a:pt x="11" y="16"/>
                  </a:lnTo>
                  <a:lnTo>
                    <a:pt x="14" y="16"/>
                  </a:lnTo>
                  <a:lnTo>
                    <a:pt x="17" y="17"/>
                  </a:lnTo>
                  <a:lnTo>
                    <a:pt x="20" y="17"/>
                  </a:lnTo>
                  <a:lnTo>
                    <a:pt x="25" y="17"/>
                  </a:lnTo>
                  <a:lnTo>
                    <a:pt x="28" y="17"/>
                  </a:lnTo>
                  <a:lnTo>
                    <a:pt x="33" y="17"/>
                  </a:lnTo>
                  <a:lnTo>
                    <a:pt x="37" y="19"/>
                  </a:lnTo>
                  <a:lnTo>
                    <a:pt x="42" y="19"/>
                  </a:lnTo>
                  <a:lnTo>
                    <a:pt x="46" y="19"/>
                  </a:lnTo>
                  <a:lnTo>
                    <a:pt x="51" y="19"/>
                  </a:lnTo>
                  <a:lnTo>
                    <a:pt x="56" y="20"/>
                  </a:lnTo>
                  <a:lnTo>
                    <a:pt x="60" y="20"/>
                  </a:lnTo>
                  <a:lnTo>
                    <a:pt x="65" y="20"/>
                  </a:lnTo>
                  <a:lnTo>
                    <a:pt x="69" y="20"/>
                  </a:lnTo>
                  <a:lnTo>
                    <a:pt x="72" y="20"/>
                  </a:lnTo>
                  <a:lnTo>
                    <a:pt x="77" y="22"/>
                  </a:lnTo>
                  <a:lnTo>
                    <a:pt x="82" y="22"/>
                  </a:lnTo>
                  <a:lnTo>
                    <a:pt x="86" y="22"/>
                  </a:lnTo>
                  <a:lnTo>
                    <a:pt x="89" y="22"/>
                  </a:lnTo>
                  <a:lnTo>
                    <a:pt x="94" y="22"/>
                  </a:lnTo>
                  <a:lnTo>
                    <a:pt x="97" y="23"/>
                  </a:lnTo>
                  <a:lnTo>
                    <a:pt x="100" y="23"/>
                  </a:lnTo>
                  <a:lnTo>
                    <a:pt x="103" y="23"/>
                  </a:lnTo>
                  <a:lnTo>
                    <a:pt x="105" y="23"/>
                  </a:lnTo>
                  <a:lnTo>
                    <a:pt x="108" y="23"/>
                  </a:lnTo>
                  <a:lnTo>
                    <a:pt x="109" y="23"/>
                  </a:lnTo>
                  <a:lnTo>
                    <a:pt x="111" y="25"/>
                  </a:lnTo>
                  <a:lnTo>
                    <a:pt x="111" y="23"/>
                  </a:lnTo>
                  <a:lnTo>
                    <a:pt x="111" y="22"/>
                  </a:lnTo>
                  <a:lnTo>
                    <a:pt x="111" y="20"/>
                  </a:lnTo>
                  <a:lnTo>
                    <a:pt x="111" y="19"/>
                  </a:lnTo>
                  <a:lnTo>
                    <a:pt x="111" y="17"/>
                  </a:lnTo>
                  <a:lnTo>
                    <a:pt x="111" y="16"/>
                  </a:lnTo>
                  <a:lnTo>
                    <a:pt x="111" y="14"/>
                  </a:lnTo>
                  <a:lnTo>
                    <a:pt x="111" y="13"/>
                  </a:lnTo>
                  <a:lnTo>
                    <a:pt x="111" y="11"/>
                  </a:lnTo>
                  <a:lnTo>
                    <a:pt x="112" y="10"/>
                  </a:lnTo>
                  <a:lnTo>
                    <a:pt x="112" y="8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54" name="Freeform 371"/>
            <p:cNvSpPr>
              <a:spLocks/>
            </p:cNvSpPr>
            <p:nvPr/>
          </p:nvSpPr>
          <p:spPr bwMode="auto">
            <a:xfrm>
              <a:off x="4106" y="1366"/>
              <a:ext cx="61" cy="35"/>
            </a:xfrm>
            <a:custGeom>
              <a:avLst/>
              <a:gdLst>
                <a:gd name="T0" fmla="*/ 60 w 49"/>
                <a:gd name="T1" fmla="*/ 26 h 31"/>
                <a:gd name="T2" fmla="*/ 56 w 49"/>
                <a:gd name="T3" fmla="*/ 27 h 31"/>
                <a:gd name="T4" fmla="*/ 49 w 49"/>
                <a:gd name="T5" fmla="*/ 30 h 31"/>
                <a:gd name="T6" fmla="*/ 39 w 49"/>
                <a:gd name="T7" fmla="*/ 34 h 31"/>
                <a:gd name="T8" fmla="*/ 0 w 49"/>
                <a:gd name="T9" fmla="*/ 21 h 31"/>
                <a:gd name="T10" fmla="*/ 0 w 49"/>
                <a:gd name="T11" fmla="*/ 15 h 31"/>
                <a:gd name="T12" fmla="*/ 2 w 49"/>
                <a:gd name="T13" fmla="*/ 10 h 31"/>
                <a:gd name="T14" fmla="*/ 7 w 49"/>
                <a:gd name="T15" fmla="*/ 3 h 31"/>
                <a:gd name="T16" fmla="*/ 12 w 49"/>
                <a:gd name="T17" fmla="*/ 1 h 31"/>
                <a:gd name="T18" fmla="*/ 17 w 49"/>
                <a:gd name="T19" fmla="*/ 0 h 31"/>
                <a:gd name="T20" fmla="*/ 25 w 49"/>
                <a:gd name="T21" fmla="*/ 0 h 31"/>
                <a:gd name="T22" fmla="*/ 56 w 49"/>
                <a:gd name="T23" fmla="*/ 10 h 31"/>
                <a:gd name="T24" fmla="*/ 57 w 49"/>
                <a:gd name="T25" fmla="*/ 11 h 31"/>
                <a:gd name="T26" fmla="*/ 60 w 49"/>
                <a:gd name="T27" fmla="*/ 14 h 31"/>
                <a:gd name="T28" fmla="*/ 60 w 49"/>
                <a:gd name="T29" fmla="*/ 20 h 31"/>
                <a:gd name="T30" fmla="*/ 60 w 49"/>
                <a:gd name="T31" fmla="*/ 26 h 3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9"/>
                <a:gd name="T49" fmla="*/ 0 h 31"/>
                <a:gd name="T50" fmla="*/ 49 w 49"/>
                <a:gd name="T51" fmla="*/ 31 h 3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9" h="31">
                  <a:moveTo>
                    <a:pt x="48" y="23"/>
                  </a:moveTo>
                  <a:lnTo>
                    <a:pt x="45" y="24"/>
                  </a:lnTo>
                  <a:lnTo>
                    <a:pt x="39" y="27"/>
                  </a:lnTo>
                  <a:lnTo>
                    <a:pt x="31" y="30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2" y="9"/>
                  </a:lnTo>
                  <a:lnTo>
                    <a:pt x="6" y="3"/>
                  </a:lnTo>
                  <a:lnTo>
                    <a:pt x="10" y="1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45" y="9"/>
                  </a:lnTo>
                  <a:lnTo>
                    <a:pt x="46" y="10"/>
                  </a:lnTo>
                  <a:lnTo>
                    <a:pt x="48" y="12"/>
                  </a:lnTo>
                  <a:lnTo>
                    <a:pt x="48" y="18"/>
                  </a:lnTo>
                  <a:lnTo>
                    <a:pt x="48" y="23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55" name="Freeform 372"/>
            <p:cNvSpPr>
              <a:spLocks/>
            </p:cNvSpPr>
            <p:nvPr/>
          </p:nvSpPr>
          <p:spPr bwMode="auto">
            <a:xfrm>
              <a:off x="4106" y="1366"/>
              <a:ext cx="61" cy="35"/>
            </a:xfrm>
            <a:custGeom>
              <a:avLst/>
              <a:gdLst>
                <a:gd name="T0" fmla="*/ 60 w 49"/>
                <a:gd name="T1" fmla="*/ 26 h 31"/>
                <a:gd name="T2" fmla="*/ 56 w 49"/>
                <a:gd name="T3" fmla="*/ 27 h 31"/>
                <a:gd name="T4" fmla="*/ 49 w 49"/>
                <a:gd name="T5" fmla="*/ 30 h 31"/>
                <a:gd name="T6" fmla="*/ 39 w 49"/>
                <a:gd name="T7" fmla="*/ 34 h 31"/>
                <a:gd name="T8" fmla="*/ 0 w 49"/>
                <a:gd name="T9" fmla="*/ 21 h 31"/>
                <a:gd name="T10" fmla="*/ 0 w 49"/>
                <a:gd name="T11" fmla="*/ 15 h 31"/>
                <a:gd name="T12" fmla="*/ 2 w 49"/>
                <a:gd name="T13" fmla="*/ 10 h 31"/>
                <a:gd name="T14" fmla="*/ 7 w 49"/>
                <a:gd name="T15" fmla="*/ 3 h 31"/>
                <a:gd name="T16" fmla="*/ 12 w 49"/>
                <a:gd name="T17" fmla="*/ 1 h 31"/>
                <a:gd name="T18" fmla="*/ 17 w 49"/>
                <a:gd name="T19" fmla="*/ 0 h 31"/>
                <a:gd name="T20" fmla="*/ 25 w 49"/>
                <a:gd name="T21" fmla="*/ 0 h 31"/>
                <a:gd name="T22" fmla="*/ 56 w 49"/>
                <a:gd name="T23" fmla="*/ 10 h 31"/>
                <a:gd name="T24" fmla="*/ 57 w 49"/>
                <a:gd name="T25" fmla="*/ 11 h 31"/>
                <a:gd name="T26" fmla="*/ 60 w 49"/>
                <a:gd name="T27" fmla="*/ 14 h 31"/>
                <a:gd name="T28" fmla="*/ 60 w 49"/>
                <a:gd name="T29" fmla="*/ 20 h 31"/>
                <a:gd name="T30" fmla="*/ 60 w 49"/>
                <a:gd name="T31" fmla="*/ 26 h 3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9"/>
                <a:gd name="T49" fmla="*/ 0 h 31"/>
                <a:gd name="T50" fmla="*/ 49 w 49"/>
                <a:gd name="T51" fmla="*/ 31 h 3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9" h="31">
                  <a:moveTo>
                    <a:pt x="48" y="23"/>
                  </a:moveTo>
                  <a:lnTo>
                    <a:pt x="45" y="24"/>
                  </a:lnTo>
                  <a:lnTo>
                    <a:pt x="39" y="27"/>
                  </a:lnTo>
                  <a:lnTo>
                    <a:pt x="31" y="30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2" y="9"/>
                  </a:lnTo>
                  <a:lnTo>
                    <a:pt x="6" y="3"/>
                  </a:lnTo>
                  <a:lnTo>
                    <a:pt x="10" y="1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45" y="9"/>
                  </a:lnTo>
                  <a:lnTo>
                    <a:pt x="46" y="10"/>
                  </a:lnTo>
                  <a:lnTo>
                    <a:pt x="48" y="12"/>
                  </a:lnTo>
                  <a:lnTo>
                    <a:pt x="48" y="18"/>
                  </a:lnTo>
                  <a:lnTo>
                    <a:pt x="48" y="23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56" name="Freeform 373"/>
            <p:cNvSpPr>
              <a:spLocks/>
            </p:cNvSpPr>
            <p:nvPr/>
          </p:nvSpPr>
          <p:spPr bwMode="auto">
            <a:xfrm>
              <a:off x="4145" y="1375"/>
              <a:ext cx="21" cy="26"/>
            </a:xfrm>
            <a:custGeom>
              <a:avLst/>
              <a:gdLst>
                <a:gd name="T0" fmla="*/ 20 w 17"/>
                <a:gd name="T1" fmla="*/ 2 h 24"/>
                <a:gd name="T2" fmla="*/ 16 w 17"/>
                <a:gd name="T3" fmla="*/ 0 h 24"/>
                <a:gd name="T4" fmla="*/ 15 w 17"/>
                <a:gd name="T5" fmla="*/ 0 h 24"/>
                <a:gd name="T6" fmla="*/ 15 w 17"/>
                <a:gd name="T7" fmla="*/ 2 h 24"/>
                <a:gd name="T8" fmla="*/ 12 w 17"/>
                <a:gd name="T9" fmla="*/ 2 h 24"/>
                <a:gd name="T10" fmla="*/ 11 w 17"/>
                <a:gd name="T11" fmla="*/ 2 h 24"/>
                <a:gd name="T12" fmla="*/ 11 w 17"/>
                <a:gd name="T13" fmla="*/ 3 h 24"/>
                <a:gd name="T14" fmla="*/ 7 w 17"/>
                <a:gd name="T15" fmla="*/ 5 h 24"/>
                <a:gd name="T16" fmla="*/ 7 w 17"/>
                <a:gd name="T17" fmla="*/ 7 h 24"/>
                <a:gd name="T18" fmla="*/ 6 w 17"/>
                <a:gd name="T19" fmla="*/ 7 h 24"/>
                <a:gd name="T20" fmla="*/ 6 w 17"/>
                <a:gd name="T21" fmla="*/ 9 h 24"/>
                <a:gd name="T22" fmla="*/ 6 w 17"/>
                <a:gd name="T23" fmla="*/ 10 h 24"/>
                <a:gd name="T24" fmla="*/ 4 w 17"/>
                <a:gd name="T25" fmla="*/ 12 h 24"/>
                <a:gd name="T26" fmla="*/ 4 w 17"/>
                <a:gd name="T27" fmla="*/ 13 h 24"/>
                <a:gd name="T28" fmla="*/ 4 w 17"/>
                <a:gd name="T29" fmla="*/ 15 h 24"/>
                <a:gd name="T30" fmla="*/ 2 w 17"/>
                <a:gd name="T31" fmla="*/ 17 h 24"/>
                <a:gd name="T32" fmla="*/ 2 w 17"/>
                <a:gd name="T33" fmla="*/ 18 h 24"/>
                <a:gd name="T34" fmla="*/ 2 w 17"/>
                <a:gd name="T35" fmla="*/ 21 h 24"/>
                <a:gd name="T36" fmla="*/ 2 w 17"/>
                <a:gd name="T37" fmla="*/ 22 h 24"/>
                <a:gd name="T38" fmla="*/ 2 w 17"/>
                <a:gd name="T39" fmla="*/ 24 h 24"/>
                <a:gd name="T40" fmla="*/ 0 w 17"/>
                <a:gd name="T41" fmla="*/ 24 h 24"/>
                <a:gd name="T42" fmla="*/ 0 w 17"/>
                <a:gd name="T43" fmla="*/ 25 h 2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"/>
                <a:gd name="T67" fmla="*/ 0 h 24"/>
                <a:gd name="T68" fmla="*/ 17 w 17"/>
                <a:gd name="T69" fmla="*/ 24 h 2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" h="24">
                  <a:moveTo>
                    <a:pt x="16" y="2"/>
                  </a:moveTo>
                  <a:lnTo>
                    <a:pt x="13" y="0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9" y="2"/>
                  </a:lnTo>
                  <a:lnTo>
                    <a:pt x="9" y="3"/>
                  </a:lnTo>
                  <a:lnTo>
                    <a:pt x="6" y="5"/>
                  </a:lnTo>
                  <a:lnTo>
                    <a:pt x="6" y="6"/>
                  </a:lnTo>
                  <a:lnTo>
                    <a:pt x="5" y="6"/>
                  </a:lnTo>
                  <a:lnTo>
                    <a:pt x="5" y="8"/>
                  </a:lnTo>
                  <a:lnTo>
                    <a:pt x="5" y="9"/>
                  </a:lnTo>
                  <a:lnTo>
                    <a:pt x="3" y="11"/>
                  </a:lnTo>
                  <a:lnTo>
                    <a:pt x="3" y="12"/>
                  </a:lnTo>
                  <a:lnTo>
                    <a:pt x="3" y="14"/>
                  </a:lnTo>
                  <a:lnTo>
                    <a:pt x="2" y="16"/>
                  </a:lnTo>
                  <a:lnTo>
                    <a:pt x="2" y="17"/>
                  </a:lnTo>
                  <a:lnTo>
                    <a:pt x="2" y="19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0" y="22"/>
                  </a:lnTo>
                  <a:lnTo>
                    <a:pt x="0" y="23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57" name="Freeform 374"/>
            <p:cNvSpPr>
              <a:spLocks/>
            </p:cNvSpPr>
            <p:nvPr/>
          </p:nvSpPr>
          <p:spPr bwMode="auto">
            <a:xfrm>
              <a:off x="4011" y="1334"/>
              <a:ext cx="109" cy="48"/>
            </a:xfrm>
            <a:custGeom>
              <a:avLst/>
              <a:gdLst>
                <a:gd name="T0" fmla="*/ 105 w 87"/>
                <a:gd name="T1" fmla="*/ 30 h 43"/>
                <a:gd name="T2" fmla="*/ 99 w 87"/>
                <a:gd name="T3" fmla="*/ 29 h 43"/>
                <a:gd name="T4" fmla="*/ 95 w 87"/>
                <a:gd name="T5" fmla="*/ 27 h 43"/>
                <a:gd name="T6" fmla="*/ 88 w 87"/>
                <a:gd name="T7" fmla="*/ 25 h 43"/>
                <a:gd name="T8" fmla="*/ 80 w 87"/>
                <a:gd name="T9" fmla="*/ 23 h 43"/>
                <a:gd name="T10" fmla="*/ 73 w 87"/>
                <a:gd name="T11" fmla="*/ 20 h 43"/>
                <a:gd name="T12" fmla="*/ 65 w 87"/>
                <a:gd name="T13" fmla="*/ 18 h 43"/>
                <a:gd name="T14" fmla="*/ 58 w 87"/>
                <a:gd name="T15" fmla="*/ 15 h 43"/>
                <a:gd name="T16" fmla="*/ 48 w 87"/>
                <a:gd name="T17" fmla="*/ 13 h 43"/>
                <a:gd name="T18" fmla="*/ 40 w 87"/>
                <a:gd name="T19" fmla="*/ 10 h 43"/>
                <a:gd name="T20" fmla="*/ 33 w 87"/>
                <a:gd name="T21" fmla="*/ 8 h 43"/>
                <a:gd name="T22" fmla="*/ 25 w 87"/>
                <a:gd name="T23" fmla="*/ 4 h 43"/>
                <a:gd name="T24" fmla="*/ 18 w 87"/>
                <a:gd name="T25" fmla="*/ 3 h 43"/>
                <a:gd name="T26" fmla="*/ 14 w 87"/>
                <a:gd name="T27" fmla="*/ 1 h 43"/>
                <a:gd name="T28" fmla="*/ 8 w 87"/>
                <a:gd name="T29" fmla="*/ 0 h 43"/>
                <a:gd name="T30" fmla="*/ 4 w 87"/>
                <a:gd name="T31" fmla="*/ 0 h 43"/>
                <a:gd name="T32" fmla="*/ 4 w 87"/>
                <a:gd name="T33" fmla="*/ 3 h 43"/>
                <a:gd name="T34" fmla="*/ 1 w 87"/>
                <a:gd name="T35" fmla="*/ 4 h 43"/>
                <a:gd name="T36" fmla="*/ 0 w 87"/>
                <a:gd name="T37" fmla="*/ 8 h 43"/>
                <a:gd name="T38" fmla="*/ 0 w 87"/>
                <a:gd name="T39" fmla="*/ 11 h 43"/>
                <a:gd name="T40" fmla="*/ 0 w 87"/>
                <a:gd name="T41" fmla="*/ 15 h 43"/>
                <a:gd name="T42" fmla="*/ 1 w 87"/>
                <a:gd name="T43" fmla="*/ 18 h 43"/>
                <a:gd name="T44" fmla="*/ 5 w 87"/>
                <a:gd name="T45" fmla="*/ 20 h 43"/>
                <a:gd name="T46" fmla="*/ 11 w 87"/>
                <a:gd name="T47" fmla="*/ 20 h 43"/>
                <a:gd name="T48" fmla="*/ 18 w 87"/>
                <a:gd name="T49" fmla="*/ 23 h 43"/>
                <a:gd name="T50" fmla="*/ 23 w 87"/>
                <a:gd name="T51" fmla="*/ 25 h 43"/>
                <a:gd name="T52" fmla="*/ 30 w 87"/>
                <a:gd name="T53" fmla="*/ 27 h 43"/>
                <a:gd name="T54" fmla="*/ 38 w 87"/>
                <a:gd name="T55" fmla="*/ 30 h 43"/>
                <a:gd name="T56" fmla="*/ 48 w 87"/>
                <a:gd name="T57" fmla="*/ 32 h 43"/>
                <a:gd name="T58" fmla="*/ 55 w 87"/>
                <a:gd name="T59" fmla="*/ 36 h 43"/>
                <a:gd name="T60" fmla="*/ 65 w 87"/>
                <a:gd name="T61" fmla="*/ 37 h 43"/>
                <a:gd name="T62" fmla="*/ 73 w 87"/>
                <a:gd name="T63" fmla="*/ 40 h 43"/>
                <a:gd name="T64" fmla="*/ 79 w 87"/>
                <a:gd name="T65" fmla="*/ 42 h 43"/>
                <a:gd name="T66" fmla="*/ 84 w 87"/>
                <a:gd name="T67" fmla="*/ 44 h 43"/>
                <a:gd name="T68" fmla="*/ 90 w 87"/>
                <a:gd name="T69" fmla="*/ 46 h 43"/>
                <a:gd name="T70" fmla="*/ 94 w 87"/>
                <a:gd name="T71" fmla="*/ 47 h 43"/>
                <a:gd name="T72" fmla="*/ 95 w 87"/>
                <a:gd name="T73" fmla="*/ 46 h 43"/>
                <a:gd name="T74" fmla="*/ 98 w 87"/>
                <a:gd name="T75" fmla="*/ 44 h 43"/>
                <a:gd name="T76" fmla="*/ 99 w 87"/>
                <a:gd name="T77" fmla="*/ 42 h 43"/>
                <a:gd name="T78" fmla="*/ 101 w 87"/>
                <a:gd name="T79" fmla="*/ 39 h 43"/>
                <a:gd name="T80" fmla="*/ 103 w 87"/>
                <a:gd name="T81" fmla="*/ 37 h 43"/>
                <a:gd name="T82" fmla="*/ 105 w 87"/>
                <a:gd name="T83" fmla="*/ 36 h 43"/>
                <a:gd name="T84" fmla="*/ 108 w 87"/>
                <a:gd name="T85" fmla="*/ 33 h 4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7"/>
                <a:gd name="T130" fmla="*/ 0 h 43"/>
                <a:gd name="T131" fmla="*/ 87 w 87"/>
                <a:gd name="T132" fmla="*/ 43 h 4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7" h="43">
                  <a:moveTo>
                    <a:pt x="86" y="29"/>
                  </a:moveTo>
                  <a:lnTo>
                    <a:pt x="84" y="27"/>
                  </a:lnTo>
                  <a:lnTo>
                    <a:pt x="82" y="27"/>
                  </a:lnTo>
                  <a:lnTo>
                    <a:pt x="79" y="26"/>
                  </a:lnTo>
                  <a:lnTo>
                    <a:pt x="78" y="26"/>
                  </a:lnTo>
                  <a:lnTo>
                    <a:pt x="76" y="24"/>
                  </a:lnTo>
                  <a:lnTo>
                    <a:pt x="73" y="24"/>
                  </a:lnTo>
                  <a:lnTo>
                    <a:pt x="70" y="22"/>
                  </a:lnTo>
                  <a:lnTo>
                    <a:pt x="67" y="22"/>
                  </a:lnTo>
                  <a:lnTo>
                    <a:pt x="64" y="21"/>
                  </a:lnTo>
                  <a:lnTo>
                    <a:pt x="61" y="19"/>
                  </a:lnTo>
                  <a:lnTo>
                    <a:pt x="58" y="18"/>
                  </a:lnTo>
                  <a:lnTo>
                    <a:pt x="55" y="18"/>
                  </a:lnTo>
                  <a:lnTo>
                    <a:pt x="52" y="16"/>
                  </a:lnTo>
                  <a:lnTo>
                    <a:pt x="49" y="15"/>
                  </a:lnTo>
                  <a:lnTo>
                    <a:pt x="46" y="13"/>
                  </a:lnTo>
                  <a:lnTo>
                    <a:pt x="41" y="12"/>
                  </a:lnTo>
                  <a:lnTo>
                    <a:pt x="38" y="12"/>
                  </a:lnTo>
                  <a:lnTo>
                    <a:pt x="35" y="10"/>
                  </a:lnTo>
                  <a:lnTo>
                    <a:pt x="32" y="9"/>
                  </a:lnTo>
                  <a:lnTo>
                    <a:pt x="29" y="7"/>
                  </a:lnTo>
                  <a:lnTo>
                    <a:pt x="26" y="7"/>
                  </a:lnTo>
                  <a:lnTo>
                    <a:pt x="23" y="6"/>
                  </a:lnTo>
                  <a:lnTo>
                    <a:pt x="20" y="4"/>
                  </a:lnTo>
                  <a:lnTo>
                    <a:pt x="17" y="4"/>
                  </a:lnTo>
                  <a:lnTo>
                    <a:pt x="14" y="3"/>
                  </a:lnTo>
                  <a:lnTo>
                    <a:pt x="12" y="3"/>
                  </a:lnTo>
                  <a:lnTo>
                    <a:pt x="11" y="1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3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1" y="6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1" y="16"/>
                  </a:lnTo>
                  <a:lnTo>
                    <a:pt x="3" y="16"/>
                  </a:lnTo>
                  <a:lnTo>
                    <a:pt x="4" y="18"/>
                  </a:lnTo>
                  <a:lnTo>
                    <a:pt x="6" y="18"/>
                  </a:lnTo>
                  <a:lnTo>
                    <a:pt x="9" y="18"/>
                  </a:lnTo>
                  <a:lnTo>
                    <a:pt x="11" y="19"/>
                  </a:lnTo>
                  <a:lnTo>
                    <a:pt x="14" y="21"/>
                  </a:lnTo>
                  <a:lnTo>
                    <a:pt x="15" y="21"/>
                  </a:lnTo>
                  <a:lnTo>
                    <a:pt x="18" y="22"/>
                  </a:lnTo>
                  <a:lnTo>
                    <a:pt x="21" y="24"/>
                  </a:lnTo>
                  <a:lnTo>
                    <a:pt x="24" y="24"/>
                  </a:lnTo>
                  <a:lnTo>
                    <a:pt x="27" y="26"/>
                  </a:lnTo>
                  <a:lnTo>
                    <a:pt x="30" y="27"/>
                  </a:lnTo>
                  <a:lnTo>
                    <a:pt x="35" y="29"/>
                  </a:lnTo>
                  <a:lnTo>
                    <a:pt x="38" y="29"/>
                  </a:lnTo>
                  <a:lnTo>
                    <a:pt x="41" y="30"/>
                  </a:lnTo>
                  <a:lnTo>
                    <a:pt x="44" y="32"/>
                  </a:lnTo>
                  <a:lnTo>
                    <a:pt x="47" y="33"/>
                  </a:lnTo>
                  <a:lnTo>
                    <a:pt x="52" y="33"/>
                  </a:lnTo>
                  <a:lnTo>
                    <a:pt x="55" y="35"/>
                  </a:lnTo>
                  <a:lnTo>
                    <a:pt x="58" y="36"/>
                  </a:lnTo>
                  <a:lnTo>
                    <a:pt x="60" y="36"/>
                  </a:lnTo>
                  <a:lnTo>
                    <a:pt x="63" y="38"/>
                  </a:lnTo>
                  <a:lnTo>
                    <a:pt x="66" y="39"/>
                  </a:lnTo>
                  <a:lnTo>
                    <a:pt x="67" y="39"/>
                  </a:lnTo>
                  <a:lnTo>
                    <a:pt x="70" y="41"/>
                  </a:lnTo>
                  <a:lnTo>
                    <a:pt x="72" y="41"/>
                  </a:lnTo>
                  <a:lnTo>
                    <a:pt x="73" y="41"/>
                  </a:lnTo>
                  <a:lnTo>
                    <a:pt x="75" y="42"/>
                  </a:lnTo>
                  <a:lnTo>
                    <a:pt x="76" y="42"/>
                  </a:lnTo>
                  <a:lnTo>
                    <a:pt x="76" y="41"/>
                  </a:lnTo>
                  <a:lnTo>
                    <a:pt x="78" y="41"/>
                  </a:lnTo>
                  <a:lnTo>
                    <a:pt x="78" y="39"/>
                  </a:lnTo>
                  <a:lnTo>
                    <a:pt x="78" y="38"/>
                  </a:lnTo>
                  <a:lnTo>
                    <a:pt x="79" y="38"/>
                  </a:lnTo>
                  <a:lnTo>
                    <a:pt x="79" y="36"/>
                  </a:lnTo>
                  <a:lnTo>
                    <a:pt x="81" y="35"/>
                  </a:lnTo>
                  <a:lnTo>
                    <a:pt x="81" y="33"/>
                  </a:lnTo>
                  <a:lnTo>
                    <a:pt x="82" y="33"/>
                  </a:lnTo>
                  <a:lnTo>
                    <a:pt x="82" y="32"/>
                  </a:lnTo>
                  <a:lnTo>
                    <a:pt x="84" y="32"/>
                  </a:lnTo>
                  <a:lnTo>
                    <a:pt x="84" y="30"/>
                  </a:lnTo>
                  <a:lnTo>
                    <a:pt x="86" y="30"/>
                  </a:lnTo>
                  <a:lnTo>
                    <a:pt x="86" y="29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58" name="Freeform 375"/>
            <p:cNvSpPr>
              <a:spLocks/>
            </p:cNvSpPr>
            <p:nvPr/>
          </p:nvSpPr>
          <p:spPr bwMode="auto">
            <a:xfrm>
              <a:off x="4011" y="1334"/>
              <a:ext cx="109" cy="48"/>
            </a:xfrm>
            <a:custGeom>
              <a:avLst/>
              <a:gdLst>
                <a:gd name="T0" fmla="*/ 105 w 87"/>
                <a:gd name="T1" fmla="*/ 30 h 43"/>
                <a:gd name="T2" fmla="*/ 99 w 87"/>
                <a:gd name="T3" fmla="*/ 29 h 43"/>
                <a:gd name="T4" fmla="*/ 95 w 87"/>
                <a:gd name="T5" fmla="*/ 27 h 43"/>
                <a:gd name="T6" fmla="*/ 88 w 87"/>
                <a:gd name="T7" fmla="*/ 25 h 43"/>
                <a:gd name="T8" fmla="*/ 80 w 87"/>
                <a:gd name="T9" fmla="*/ 23 h 43"/>
                <a:gd name="T10" fmla="*/ 73 w 87"/>
                <a:gd name="T11" fmla="*/ 20 h 43"/>
                <a:gd name="T12" fmla="*/ 65 w 87"/>
                <a:gd name="T13" fmla="*/ 18 h 43"/>
                <a:gd name="T14" fmla="*/ 58 w 87"/>
                <a:gd name="T15" fmla="*/ 15 h 43"/>
                <a:gd name="T16" fmla="*/ 48 w 87"/>
                <a:gd name="T17" fmla="*/ 13 h 43"/>
                <a:gd name="T18" fmla="*/ 40 w 87"/>
                <a:gd name="T19" fmla="*/ 10 h 43"/>
                <a:gd name="T20" fmla="*/ 33 w 87"/>
                <a:gd name="T21" fmla="*/ 8 h 43"/>
                <a:gd name="T22" fmla="*/ 25 w 87"/>
                <a:gd name="T23" fmla="*/ 4 h 43"/>
                <a:gd name="T24" fmla="*/ 18 w 87"/>
                <a:gd name="T25" fmla="*/ 3 h 43"/>
                <a:gd name="T26" fmla="*/ 14 w 87"/>
                <a:gd name="T27" fmla="*/ 1 h 43"/>
                <a:gd name="T28" fmla="*/ 8 w 87"/>
                <a:gd name="T29" fmla="*/ 0 h 43"/>
                <a:gd name="T30" fmla="*/ 4 w 87"/>
                <a:gd name="T31" fmla="*/ 0 h 43"/>
                <a:gd name="T32" fmla="*/ 4 w 87"/>
                <a:gd name="T33" fmla="*/ 3 h 43"/>
                <a:gd name="T34" fmla="*/ 1 w 87"/>
                <a:gd name="T35" fmla="*/ 4 h 43"/>
                <a:gd name="T36" fmla="*/ 0 w 87"/>
                <a:gd name="T37" fmla="*/ 8 h 43"/>
                <a:gd name="T38" fmla="*/ 0 w 87"/>
                <a:gd name="T39" fmla="*/ 11 h 43"/>
                <a:gd name="T40" fmla="*/ 0 w 87"/>
                <a:gd name="T41" fmla="*/ 15 h 43"/>
                <a:gd name="T42" fmla="*/ 1 w 87"/>
                <a:gd name="T43" fmla="*/ 18 h 43"/>
                <a:gd name="T44" fmla="*/ 5 w 87"/>
                <a:gd name="T45" fmla="*/ 20 h 43"/>
                <a:gd name="T46" fmla="*/ 11 w 87"/>
                <a:gd name="T47" fmla="*/ 20 h 43"/>
                <a:gd name="T48" fmla="*/ 18 w 87"/>
                <a:gd name="T49" fmla="*/ 23 h 43"/>
                <a:gd name="T50" fmla="*/ 23 w 87"/>
                <a:gd name="T51" fmla="*/ 25 h 43"/>
                <a:gd name="T52" fmla="*/ 30 w 87"/>
                <a:gd name="T53" fmla="*/ 27 h 43"/>
                <a:gd name="T54" fmla="*/ 38 w 87"/>
                <a:gd name="T55" fmla="*/ 30 h 43"/>
                <a:gd name="T56" fmla="*/ 48 w 87"/>
                <a:gd name="T57" fmla="*/ 32 h 43"/>
                <a:gd name="T58" fmla="*/ 55 w 87"/>
                <a:gd name="T59" fmla="*/ 36 h 43"/>
                <a:gd name="T60" fmla="*/ 65 w 87"/>
                <a:gd name="T61" fmla="*/ 37 h 43"/>
                <a:gd name="T62" fmla="*/ 73 w 87"/>
                <a:gd name="T63" fmla="*/ 40 h 43"/>
                <a:gd name="T64" fmla="*/ 79 w 87"/>
                <a:gd name="T65" fmla="*/ 42 h 43"/>
                <a:gd name="T66" fmla="*/ 84 w 87"/>
                <a:gd name="T67" fmla="*/ 44 h 43"/>
                <a:gd name="T68" fmla="*/ 90 w 87"/>
                <a:gd name="T69" fmla="*/ 46 h 43"/>
                <a:gd name="T70" fmla="*/ 94 w 87"/>
                <a:gd name="T71" fmla="*/ 47 h 43"/>
                <a:gd name="T72" fmla="*/ 95 w 87"/>
                <a:gd name="T73" fmla="*/ 46 h 43"/>
                <a:gd name="T74" fmla="*/ 98 w 87"/>
                <a:gd name="T75" fmla="*/ 44 h 43"/>
                <a:gd name="T76" fmla="*/ 99 w 87"/>
                <a:gd name="T77" fmla="*/ 42 h 43"/>
                <a:gd name="T78" fmla="*/ 101 w 87"/>
                <a:gd name="T79" fmla="*/ 39 h 43"/>
                <a:gd name="T80" fmla="*/ 103 w 87"/>
                <a:gd name="T81" fmla="*/ 37 h 43"/>
                <a:gd name="T82" fmla="*/ 105 w 87"/>
                <a:gd name="T83" fmla="*/ 36 h 43"/>
                <a:gd name="T84" fmla="*/ 108 w 87"/>
                <a:gd name="T85" fmla="*/ 33 h 4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7"/>
                <a:gd name="T130" fmla="*/ 0 h 43"/>
                <a:gd name="T131" fmla="*/ 87 w 87"/>
                <a:gd name="T132" fmla="*/ 43 h 4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7" h="43">
                  <a:moveTo>
                    <a:pt x="86" y="29"/>
                  </a:moveTo>
                  <a:lnTo>
                    <a:pt x="84" y="27"/>
                  </a:lnTo>
                  <a:lnTo>
                    <a:pt x="82" y="27"/>
                  </a:lnTo>
                  <a:lnTo>
                    <a:pt x="79" y="26"/>
                  </a:lnTo>
                  <a:lnTo>
                    <a:pt x="78" y="26"/>
                  </a:lnTo>
                  <a:lnTo>
                    <a:pt x="76" y="24"/>
                  </a:lnTo>
                  <a:lnTo>
                    <a:pt x="73" y="24"/>
                  </a:lnTo>
                  <a:lnTo>
                    <a:pt x="70" y="22"/>
                  </a:lnTo>
                  <a:lnTo>
                    <a:pt x="67" y="22"/>
                  </a:lnTo>
                  <a:lnTo>
                    <a:pt x="64" y="21"/>
                  </a:lnTo>
                  <a:lnTo>
                    <a:pt x="61" y="19"/>
                  </a:lnTo>
                  <a:lnTo>
                    <a:pt x="58" y="18"/>
                  </a:lnTo>
                  <a:lnTo>
                    <a:pt x="55" y="18"/>
                  </a:lnTo>
                  <a:lnTo>
                    <a:pt x="52" y="16"/>
                  </a:lnTo>
                  <a:lnTo>
                    <a:pt x="49" y="15"/>
                  </a:lnTo>
                  <a:lnTo>
                    <a:pt x="46" y="13"/>
                  </a:lnTo>
                  <a:lnTo>
                    <a:pt x="41" y="12"/>
                  </a:lnTo>
                  <a:lnTo>
                    <a:pt x="38" y="12"/>
                  </a:lnTo>
                  <a:lnTo>
                    <a:pt x="35" y="10"/>
                  </a:lnTo>
                  <a:lnTo>
                    <a:pt x="32" y="9"/>
                  </a:lnTo>
                  <a:lnTo>
                    <a:pt x="29" y="7"/>
                  </a:lnTo>
                  <a:lnTo>
                    <a:pt x="26" y="7"/>
                  </a:lnTo>
                  <a:lnTo>
                    <a:pt x="23" y="6"/>
                  </a:lnTo>
                  <a:lnTo>
                    <a:pt x="20" y="4"/>
                  </a:lnTo>
                  <a:lnTo>
                    <a:pt x="17" y="4"/>
                  </a:lnTo>
                  <a:lnTo>
                    <a:pt x="14" y="3"/>
                  </a:lnTo>
                  <a:lnTo>
                    <a:pt x="12" y="3"/>
                  </a:lnTo>
                  <a:lnTo>
                    <a:pt x="11" y="1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3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1" y="6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1" y="16"/>
                  </a:lnTo>
                  <a:lnTo>
                    <a:pt x="3" y="16"/>
                  </a:lnTo>
                  <a:lnTo>
                    <a:pt x="4" y="18"/>
                  </a:lnTo>
                  <a:lnTo>
                    <a:pt x="6" y="18"/>
                  </a:lnTo>
                  <a:lnTo>
                    <a:pt x="9" y="18"/>
                  </a:lnTo>
                  <a:lnTo>
                    <a:pt x="11" y="19"/>
                  </a:lnTo>
                  <a:lnTo>
                    <a:pt x="14" y="21"/>
                  </a:lnTo>
                  <a:lnTo>
                    <a:pt x="15" y="21"/>
                  </a:lnTo>
                  <a:lnTo>
                    <a:pt x="18" y="22"/>
                  </a:lnTo>
                  <a:lnTo>
                    <a:pt x="21" y="24"/>
                  </a:lnTo>
                  <a:lnTo>
                    <a:pt x="24" y="24"/>
                  </a:lnTo>
                  <a:lnTo>
                    <a:pt x="27" y="26"/>
                  </a:lnTo>
                  <a:lnTo>
                    <a:pt x="30" y="27"/>
                  </a:lnTo>
                  <a:lnTo>
                    <a:pt x="35" y="29"/>
                  </a:lnTo>
                  <a:lnTo>
                    <a:pt x="38" y="29"/>
                  </a:lnTo>
                  <a:lnTo>
                    <a:pt x="41" y="30"/>
                  </a:lnTo>
                  <a:lnTo>
                    <a:pt x="44" y="32"/>
                  </a:lnTo>
                  <a:lnTo>
                    <a:pt x="47" y="33"/>
                  </a:lnTo>
                  <a:lnTo>
                    <a:pt x="52" y="33"/>
                  </a:lnTo>
                  <a:lnTo>
                    <a:pt x="55" y="35"/>
                  </a:lnTo>
                  <a:lnTo>
                    <a:pt x="58" y="36"/>
                  </a:lnTo>
                  <a:lnTo>
                    <a:pt x="60" y="36"/>
                  </a:lnTo>
                  <a:lnTo>
                    <a:pt x="63" y="38"/>
                  </a:lnTo>
                  <a:lnTo>
                    <a:pt x="66" y="39"/>
                  </a:lnTo>
                  <a:lnTo>
                    <a:pt x="67" y="39"/>
                  </a:lnTo>
                  <a:lnTo>
                    <a:pt x="70" y="41"/>
                  </a:lnTo>
                  <a:lnTo>
                    <a:pt x="72" y="41"/>
                  </a:lnTo>
                  <a:lnTo>
                    <a:pt x="73" y="41"/>
                  </a:lnTo>
                  <a:lnTo>
                    <a:pt x="75" y="42"/>
                  </a:lnTo>
                  <a:lnTo>
                    <a:pt x="76" y="42"/>
                  </a:lnTo>
                  <a:lnTo>
                    <a:pt x="76" y="41"/>
                  </a:lnTo>
                  <a:lnTo>
                    <a:pt x="78" y="41"/>
                  </a:lnTo>
                  <a:lnTo>
                    <a:pt x="78" y="39"/>
                  </a:lnTo>
                  <a:lnTo>
                    <a:pt x="78" y="38"/>
                  </a:lnTo>
                  <a:lnTo>
                    <a:pt x="79" y="38"/>
                  </a:lnTo>
                  <a:lnTo>
                    <a:pt x="79" y="36"/>
                  </a:lnTo>
                  <a:lnTo>
                    <a:pt x="81" y="35"/>
                  </a:lnTo>
                  <a:lnTo>
                    <a:pt x="81" y="33"/>
                  </a:lnTo>
                  <a:lnTo>
                    <a:pt x="82" y="33"/>
                  </a:lnTo>
                  <a:lnTo>
                    <a:pt x="82" y="32"/>
                  </a:lnTo>
                  <a:lnTo>
                    <a:pt x="84" y="32"/>
                  </a:lnTo>
                  <a:lnTo>
                    <a:pt x="84" y="30"/>
                  </a:lnTo>
                  <a:lnTo>
                    <a:pt x="86" y="30"/>
                  </a:lnTo>
                  <a:lnTo>
                    <a:pt x="86" y="29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59" name="Freeform 376"/>
            <p:cNvSpPr>
              <a:spLocks/>
            </p:cNvSpPr>
            <p:nvPr/>
          </p:nvSpPr>
          <p:spPr bwMode="auto">
            <a:xfrm>
              <a:off x="4152" y="1381"/>
              <a:ext cx="346" cy="160"/>
            </a:xfrm>
            <a:custGeom>
              <a:avLst/>
              <a:gdLst>
                <a:gd name="T0" fmla="*/ 6 w 274"/>
                <a:gd name="T1" fmla="*/ 0 h 143"/>
                <a:gd name="T2" fmla="*/ 4 w 274"/>
                <a:gd name="T3" fmla="*/ 1 h 143"/>
                <a:gd name="T4" fmla="*/ 4 w 274"/>
                <a:gd name="T5" fmla="*/ 4 h 143"/>
                <a:gd name="T6" fmla="*/ 3 w 274"/>
                <a:gd name="T7" fmla="*/ 7 h 143"/>
                <a:gd name="T8" fmla="*/ 3 w 274"/>
                <a:gd name="T9" fmla="*/ 10 h 143"/>
                <a:gd name="T10" fmla="*/ 0 w 274"/>
                <a:gd name="T11" fmla="*/ 13 h 143"/>
                <a:gd name="T12" fmla="*/ 0 w 274"/>
                <a:gd name="T13" fmla="*/ 17 h 143"/>
                <a:gd name="T14" fmla="*/ 33 w 274"/>
                <a:gd name="T15" fmla="*/ 29 h 143"/>
                <a:gd name="T16" fmla="*/ 61 w 274"/>
                <a:gd name="T17" fmla="*/ 39 h 143"/>
                <a:gd name="T18" fmla="*/ 83 w 274"/>
                <a:gd name="T19" fmla="*/ 48 h 143"/>
                <a:gd name="T20" fmla="*/ 102 w 274"/>
                <a:gd name="T21" fmla="*/ 56 h 143"/>
                <a:gd name="T22" fmla="*/ 119 w 274"/>
                <a:gd name="T23" fmla="*/ 63 h 143"/>
                <a:gd name="T24" fmla="*/ 131 w 274"/>
                <a:gd name="T25" fmla="*/ 68 h 143"/>
                <a:gd name="T26" fmla="*/ 145 w 274"/>
                <a:gd name="T27" fmla="*/ 74 h 143"/>
                <a:gd name="T28" fmla="*/ 157 w 274"/>
                <a:gd name="T29" fmla="*/ 81 h 143"/>
                <a:gd name="T30" fmla="*/ 170 w 274"/>
                <a:gd name="T31" fmla="*/ 85 h 143"/>
                <a:gd name="T32" fmla="*/ 184 w 274"/>
                <a:gd name="T33" fmla="*/ 92 h 143"/>
                <a:gd name="T34" fmla="*/ 200 w 274"/>
                <a:gd name="T35" fmla="*/ 100 h 143"/>
                <a:gd name="T36" fmla="*/ 218 w 274"/>
                <a:gd name="T37" fmla="*/ 107 h 143"/>
                <a:gd name="T38" fmla="*/ 240 w 274"/>
                <a:gd name="T39" fmla="*/ 117 h 143"/>
                <a:gd name="T40" fmla="*/ 266 w 274"/>
                <a:gd name="T41" fmla="*/ 129 h 143"/>
                <a:gd name="T42" fmla="*/ 298 w 274"/>
                <a:gd name="T43" fmla="*/ 142 h 143"/>
                <a:gd name="T44" fmla="*/ 335 w 274"/>
                <a:gd name="T45" fmla="*/ 159 h 143"/>
                <a:gd name="T46" fmla="*/ 337 w 274"/>
                <a:gd name="T47" fmla="*/ 156 h 143"/>
                <a:gd name="T48" fmla="*/ 338 w 274"/>
                <a:gd name="T49" fmla="*/ 154 h 143"/>
                <a:gd name="T50" fmla="*/ 338 w 274"/>
                <a:gd name="T51" fmla="*/ 151 h 143"/>
                <a:gd name="T52" fmla="*/ 341 w 274"/>
                <a:gd name="T53" fmla="*/ 149 h 143"/>
                <a:gd name="T54" fmla="*/ 342 w 274"/>
                <a:gd name="T55" fmla="*/ 147 h 143"/>
                <a:gd name="T56" fmla="*/ 345 w 274"/>
                <a:gd name="T57" fmla="*/ 145 h 143"/>
                <a:gd name="T58" fmla="*/ 328 w 274"/>
                <a:gd name="T59" fmla="*/ 137 h 143"/>
                <a:gd name="T60" fmla="*/ 298 w 274"/>
                <a:gd name="T61" fmla="*/ 123 h 143"/>
                <a:gd name="T62" fmla="*/ 271 w 274"/>
                <a:gd name="T63" fmla="*/ 111 h 143"/>
                <a:gd name="T64" fmla="*/ 250 w 274"/>
                <a:gd name="T65" fmla="*/ 101 h 143"/>
                <a:gd name="T66" fmla="*/ 229 w 274"/>
                <a:gd name="T67" fmla="*/ 92 h 143"/>
                <a:gd name="T68" fmla="*/ 211 w 274"/>
                <a:gd name="T69" fmla="*/ 84 h 143"/>
                <a:gd name="T70" fmla="*/ 196 w 274"/>
                <a:gd name="T71" fmla="*/ 77 h 143"/>
                <a:gd name="T72" fmla="*/ 181 w 274"/>
                <a:gd name="T73" fmla="*/ 70 h 143"/>
                <a:gd name="T74" fmla="*/ 164 w 274"/>
                <a:gd name="T75" fmla="*/ 63 h 143"/>
                <a:gd name="T76" fmla="*/ 149 w 274"/>
                <a:gd name="T77" fmla="*/ 56 h 143"/>
                <a:gd name="T78" fmla="*/ 134 w 274"/>
                <a:gd name="T79" fmla="*/ 49 h 143"/>
                <a:gd name="T80" fmla="*/ 116 w 274"/>
                <a:gd name="T81" fmla="*/ 43 h 143"/>
                <a:gd name="T82" fmla="*/ 97 w 274"/>
                <a:gd name="T83" fmla="*/ 34 h 143"/>
                <a:gd name="T84" fmla="*/ 76 w 274"/>
                <a:gd name="T85" fmla="*/ 26 h 143"/>
                <a:gd name="T86" fmla="*/ 51 w 274"/>
                <a:gd name="T87" fmla="*/ 17 h 143"/>
                <a:gd name="T88" fmla="*/ 23 w 274"/>
                <a:gd name="T89" fmla="*/ 4 h 14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74"/>
                <a:gd name="T136" fmla="*/ 0 h 143"/>
                <a:gd name="T137" fmla="*/ 274 w 274"/>
                <a:gd name="T138" fmla="*/ 143 h 14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74" h="143">
                  <a:moveTo>
                    <a:pt x="6" y="0"/>
                  </a:moveTo>
                  <a:lnTo>
                    <a:pt x="5" y="0"/>
                  </a:lnTo>
                  <a:lnTo>
                    <a:pt x="5" y="1"/>
                  </a:lnTo>
                  <a:lnTo>
                    <a:pt x="3" y="1"/>
                  </a:lnTo>
                  <a:lnTo>
                    <a:pt x="3" y="3"/>
                  </a:lnTo>
                  <a:lnTo>
                    <a:pt x="3" y="4"/>
                  </a:lnTo>
                  <a:lnTo>
                    <a:pt x="2" y="4"/>
                  </a:lnTo>
                  <a:lnTo>
                    <a:pt x="2" y="6"/>
                  </a:lnTo>
                  <a:lnTo>
                    <a:pt x="2" y="7"/>
                  </a:lnTo>
                  <a:lnTo>
                    <a:pt x="2" y="9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14" y="20"/>
                  </a:lnTo>
                  <a:lnTo>
                    <a:pt x="26" y="26"/>
                  </a:lnTo>
                  <a:lnTo>
                    <a:pt x="37" y="30"/>
                  </a:lnTo>
                  <a:lnTo>
                    <a:pt x="48" y="35"/>
                  </a:lnTo>
                  <a:lnTo>
                    <a:pt x="57" y="40"/>
                  </a:lnTo>
                  <a:lnTo>
                    <a:pt x="66" y="43"/>
                  </a:lnTo>
                  <a:lnTo>
                    <a:pt x="74" y="46"/>
                  </a:lnTo>
                  <a:lnTo>
                    <a:pt x="81" y="50"/>
                  </a:lnTo>
                  <a:lnTo>
                    <a:pt x="87" y="53"/>
                  </a:lnTo>
                  <a:lnTo>
                    <a:pt x="94" y="56"/>
                  </a:lnTo>
                  <a:lnTo>
                    <a:pt x="100" y="58"/>
                  </a:lnTo>
                  <a:lnTo>
                    <a:pt x="104" y="61"/>
                  </a:lnTo>
                  <a:lnTo>
                    <a:pt x="110" y="64"/>
                  </a:lnTo>
                  <a:lnTo>
                    <a:pt x="115" y="66"/>
                  </a:lnTo>
                  <a:lnTo>
                    <a:pt x="120" y="69"/>
                  </a:lnTo>
                  <a:lnTo>
                    <a:pt x="124" y="72"/>
                  </a:lnTo>
                  <a:lnTo>
                    <a:pt x="130" y="73"/>
                  </a:lnTo>
                  <a:lnTo>
                    <a:pt x="135" y="76"/>
                  </a:lnTo>
                  <a:lnTo>
                    <a:pt x="141" y="79"/>
                  </a:lnTo>
                  <a:lnTo>
                    <a:pt x="146" y="82"/>
                  </a:lnTo>
                  <a:lnTo>
                    <a:pt x="152" y="86"/>
                  </a:lnTo>
                  <a:lnTo>
                    <a:pt x="158" y="89"/>
                  </a:lnTo>
                  <a:lnTo>
                    <a:pt x="166" y="92"/>
                  </a:lnTo>
                  <a:lnTo>
                    <a:pt x="173" y="96"/>
                  </a:lnTo>
                  <a:lnTo>
                    <a:pt x="181" y="101"/>
                  </a:lnTo>
                  <a:lnTo>
                    <a:pt x="190" y="105"/>
                  </a:lnTo>
                  <a:lnTo>
                    <a:pt x="201" y="110"/>
                  </a:lnTo>
                  <a:lnTo>
                    <a:pt x="211" y="115"/>
                  </a:lnTo>
                  <a:lnTo>
                    <a:pt x="224" y="121"/>
                  </a:lnTo>
                  <a:lnTo>
                    <a:pt x="236" y="127"/>
                  </a:lnTo>
                  <a:lnTo>
                    <a:pt x="250" y="135"/>
                  </a:lnTo>
                  <a:lnTo>
                    <a:pt x="265" y="142"/>
                  </a:lnTo>
                  <a:lnTo>
                    <a:pt x="267" y="141"/>
                  </a:lnTo>
                  <a:lnTo>
                    <a:pt x="267" y="139"/>
                  </a:lnTo>
                  <a:lnTo>
                    <a:pt x="267" y="138"/>
                  </a:lnTo>
                  <a:lnTo>
                    <a:pt x="268" y="138"/>
                  </a:lnTo>
                  <a:lnTo>
                    <a:pt x="268" y="136"/>
                  </a:lnTo>
                  <a:lnTo>
                    <a:pt x="268" y="135"/>
                  </a:lnTo>
                  <a:lnTo>
                    <a:pt x="268" y="133"/>
                  </a:lnTo>
                  <a:lnTo>
                    <a:pt x="270" y="133"/>
                  </a:lnTo>
                  <a:lnTo>
                    <a:pt x="270" y="131"/>
                  </a:lnTo>
                  <a:lnTo>
                    <a:pt x="271" y="131"/>
                  </a:lnTo>
                  <a:lnTo>
                    <a:pt x="271" y="130"/>
                  </a:lnTo>
                  <a:lnTo>
                    <a:pt x="273" y="130"/>
                  </a:lnTo>
                  <a:lnTo>
                    <a:pt x="273" y="128"/>
                  </a:lnTo>
                  <a:lnTo>
                    <a:pt x="260" y="122"/>
                  </a:lnTo>
                  <a:lnTo>
                    <a:pt x="248" y="116"/>
                  </a:lnTo>
                  <a:lnTo>
                    <a:pt x="236" y="110"/>
                  </a:lnTo>
                  <a:lnTo>
                    <a:pt x="225" y="105"/>
                  </a:lnTo>
                  <a:lnTo>
                    <a:pt x="215" y="99"/>
                  </a:lnTo>
                  <a:lnTo>
                    <a:pt x="205" y="95"/>
                  </a:lnTo>
                  <a:lnTo>
                    <a:pt x="198" y="90"/>
                  </a:lnTo>
                  <a:lnTo>
                    <a:pt x="188" y="87"/>
                  </a:lnTo>
                  <a:lnTo>
                    <a:pt x="181" y="82"/>
                  </a:lnTo>
                  <a:lnTo>
                    <a:pt x="173" y="78"/>
                  </a:lnTo>
                  <a:lnTo>
                    <a:pt x="167" y="75"/>
                  </a:lnTo>
                  <a:lnTo>
                    <a:pt x="161" y="72"/>
                  </a:lnTo>
                  <a:lnTo>
                    <a:pt x="155" y="69"/>
                  </a:lnTo>
                  <a:lnTo>
                    <a:pt x="149" y="66"/>
                  </a:lnTo>
                  <a:lnTo>
                    <a:pt x="143" y="63"/>
                  </a:lnTo>
                  <a:lnTo>
                    <a:pt x="136" y="60"/>
                  </a:lnTo>
                  <a:lnTo>
                    <a:pt x="130" y="56"/>
                  </a:lnTo>
                  <a:lnTo>
                    <a:pt x="124" y="53"/>
                  </a:lnTo>
                  <a:lnTo>
                    <a:pt x="118" y="50"/>
                  </a:lnTo>
                  <a:lnTo>
                    <a:pt x="112" y="47"/>
                  </a:lnTo>
                  <a:lnTo>
                    <a:pt x="106" y="44"/>
                  </a:lnTo>
                  <a:lnTo>
                    <a:pt x="100" y="41"/>
                  </a:lnTo>
                  <a:lnTo>
                    <a:pt x="92" y="38"/>
                  </a:lnTo>
                  <a:lnTo>
                    <a:pt x="84" y="35"/>
                  </a:lnTo>
                  <a:lnTo>
                    <a:pt x="77" y="30"/>
                  </a:lnTo>
                  <a:lnTo>
                    <a:pt x="69" y="27"/>
                  </a:lnTo>
                  <a:lnTo>
                    <a:pt x="60" y="23"/>
                  </a:lnTo>
                  <a:lnTo>
                    <a:pt x="51" y="20"/>
                  </a:lnTo>
                  <a:lnTo>
                    <a:pt x="40" y="15"/>
                  </a:lnTo>
                  <a:lnTo>
                    <a:pt x="29" y="11"/>
                  </a:lnTo>
                  <a:lnTo>
                    <a:pt x="18" y="4"/>
                  </a:lnTo>
                  <a:lnTo>
                    <a:pt x="6" y="0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60" name="Freeform 377"/>
            <p:cNvSpPr>
              <a:spLocks/>
            </p:cNvSpPr>
            <p:nvPr/>
          </p:nvSpPr>
          <p:spPr bwMode="auto">
            <a:xfrm>
              <a:off x="4152" y="1381"/>
              <a:ext cx="346" cy="160"/>
            </a:xfrm>
            <a:custGeom>
              <a:avLst/>
              <a:gdLst>
                <a:gd name="T0" fmla="*/ 6 w 274"/>
                <a:gd name="T1" fmla="*/ 0 h 143"/>
                <a:gd name="T2" fmla="*/ 4 w 274"/>
                <a:gd name="T3" fmla="*/ 1 h 143"/>
                <a:gd name="T4" fmla="*/ 4 w 274"/>
                <a:gd name="T5" fmla="*/ 4 h 143"/>
                <a:gd name="T6" fmla="*/ 3 w 274"/>
                <a:gd name="T7" fmla="*/ 7 h 143"/>
                <a:gd name="T8" fmla="*/ 3 w 274"/>
                <a:gd name="T9" fmla="*/ 10 h 143"/>
                <a:gd name="T10" fmla="*/ 0 w 274"/>
                <a:gd name="T11" fmla="*/ 13 h 143"/>
                <a:gd name="T12" fmla="*/ 0 w 274"/>
                <a:gd name="T13" fmla="*/ 17 h 143"/>
                <a:gd name="T14" fmla="*/ 33 w 274"/>
                <a:gd name="T15" fmla="*/ 29 h 143"/>
                <a:gd name="T16" fmla="*/ 61 w 274"/>
                <a:gd name="T17" fmla="*/ 39 h 143"/>
                <a:gd name="T18" fmla="*/ 83 w 274"/>
                <a:gd name="T19" fmla="*/ 48 h 143"/>
                <a:gd name="T20" fmla="*/ 102 w 274"/>
                <a:gd name="T21" fmla="*/ 56 h 143"/>
                <a:gd name="T22" fmla="*/ 119 w 274"/>
                <a:gd name="T23" fmla="*/ 63 h 143"/>
                <a:gd name="T24" fmla="*/ 131 w 274"/>
                <a:gd name="T25" fmla="*/ 68 h 143"/>
                <a:gd name="T26" fmla="*/ 145 w 274"/>
                <a:gd name="T27" fmla="*/ 74 h 143"/>
                <a:gd name="T28" fmla="*/ 157 w 274"/>
                <a:gd name="T29" fmla="*/ 81 h 143"/>
                <a:gd name="T30" fmla="*/ 170 w 274"/>
                <a:gd name="T31" fmla="*/ 85 h 143"/>
                <a:gd name="T32" fmla="*/ 184 w 274"/>
                <a:gd name="T33" fmla="*/ 92 h 143"/>
                <a:gd name="T34" fmla="*/ 200 w 274"/>
                <a:gd name="T35" fmla="*/ 100 h 143"/>
                <a:gd name="T36" fmla="*/ 218 w 274"/>
                <a:gd name="T37" fmla="*/ 107 h 143"/>
                <a:gd name="T38" fmla="*/ 240 w 274"/>
                <a:gd name="T39" fmla="*/ 117 h 143"/>
                <a:gd name="T40" fmla="*/ 266 w 274"/>
                <a:gd name="T41" fmla="*/ 129 h 143"/>
                <a:gd name="T42" fmla="*/ 298 w 274"/>
                <a:gd name="T43" fmla="*/ 142 h 143"/>
                <a:gd name="T44" fmla="*/ 335 w 274"/>
                <a:gd name="T45" fmla="*/ 159 h 143"/>
                <a:gd name="T46" fmla="*/ 337 w 274"/>
                <a:gd name="T47" fmla="*/ 156 h 143"/>
                <a:gd name="T48" fmla="*/ 338 w 274"/>
                <a:gd name="T49" fmla="*/ 154 h 143"/>
                <a:gd name="T50" fmla="*/ 338 w 274"/>
                <a:gd name="T51" fmla="*/ 151 h 143"/>
                <a:gd name="T52" fmla="*/ 341 w 274"/>
                <a:gd name="T53" fmla="*/ 149 h 143"/>
                <a:gd name="T54" fmla="*/ 342 w 274"/>
                <a:gd name="T55" fmla="*/ 147 h 143"/>
                <a:gd name="T56" fmla="*/ 345 w 274"/>
                <a:gd name="T57" fmla="*/ 145 h 143"/>
                <a:gd name="T58" fmla="*/ 328 w 274"/>
                <a:gd name="T59" fmla="*/ 137 h 143"/>
                <a:gd name="T60" fmla="*/ 298 w 274"/>
                <a:gd name="T61" fmla="*/ 123 h 143"/>
                <a:gd name="T62" fmla="*/ 271 w 274"/>
                <a:gd name="T63" fmla="*/ 111 h 143"/>
                <a:gd name="T64" fmla="*/ 250 w 274"/>
                <a:gd name="T65" fmla="*/ 101 h 143"/>
                <a:gd name="T66" fmla="*/ 229 w 274"/>
                <a:gd name="T67" fmla="*/ 92 h 143"/>
                <a:gd name="T68" fmla="*/ 211 w 274"/>
                <a:gd name="T69" fmla="*/ 84 h 143"/>
                <a:gd name="T70" fmla="*/ 196 w 274"/>
                <a:gd name="T71" fmla="*/ 77 h 143"/>
                <a:gd name="T72" fmla="*/ 181 w 274"/>
                <a:gd name="T73" fmla="*/ 70 h 143"/>
                <a:gd name="T74" fmla="*/ 164 w 274"/>
                <a:gd name="T75" fmla="*/ 63 h 143"/>
                <a:gd name="T76" fmla="*/ 149 w 274"/>
                <a:gd name="T77" fmla="*/ 56 h 143"/>
                <a:gd name="T78" fmla="*/ 134 w 274"/>
                <a:gd name="T79" fmla="*/ 49 h 143"/>
                <a:gd name="T80" fmla="*/ 116 w 274"/>
                <a:gd name="T81" fmla="*/ 43 h 143"/>
                <a:gd name="T82" fmla="*/ 97 w 274"/>
                <a:gd name="T83" fmla="*/ 34 h 143"/>
                <a:gd name="T84" fmla="*/ 76 w 274"/>
                <a:gd name="T85" fmla="*/ 26 h 143"/>
                <a:gd name="T86" fmla="*/ 51 w 274"/>
                <a:gd name="T87" fmla="*/ 17 h 143"/>
                <a:gd name="T88" fmla="*/ 23 w 274"/>
                <a:gd name="T89" fmla="*/ 4 h 14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74"/>
                <a:gd name="T136" fmla="*/ 0 h 143"/>
                <a:gd name="T137" fmla="*/ 274 w 274"/>
                <a:gd name="T138" fmla="*/ 143 h 14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74" h="143">
                  <a:moveTo>
                    <a:pt x="6" y="0"/>
                  </a:moveTo>
                  <a:lnTo>
                    <a:pt x="5" y="0"/>
                  </a:lnTo>
                  <a:lnTo>
                    <a:pt x="5" y="1"/>
                  </a:lnTo>
                  <a:lnTo>
                    <a:pt x="3" y="1"/>
                  </a:lnTo>
                  <a:lnTo>
                    <a:pt x="3" y="3"/>
                  </a:lnTo>
                  <a:lnTo>
                    <a:pt x="3" y="4"/>
                  </a:lnTo>
                  <a:lnTo>
                    <a:pt x="2" y="4"/>
                  </a:lnTo>
                  <a:lnTo>
                    <a:pt x="2" y="6"/>
                  </a:lnTo>
                  <a:lnTo>
                    <a:pt x="2" y="7"/>
                  </a:lnTo>
                  <a:lnTo>
                    <a:pt x="2" y="9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14" y="20"/>
                  </a:lnTo>
                  <a:lnTo>
                    <a:pt x="26" y="26"/>
                  </a:lnTo>
                  <a:lnTo>
                    <a:pt x="37" y="30"/>
                  </a:lnTo>
                  <a:lnTo>
                    <a:pt x="48" y="35"/>
                  </a:lnTo>
                  <a:lnTo>
                    <a:pt x="57" y="40"/>
                  </a:lnTo>
                  <a:lnTo>
                    <a:pt x="66" y="43"/>
                  </a:lnTo>
                  <a:lnTo>
                    <a:pt x="74" y="46"/>
                  </a:lnTo>
                  <a:lnTo>
                    <a:pt x="81" y="50"/>
                  </a:lnTo>
                  <a:lnTo>
                    <a:pt x="87" y="53"/>
                  </a:lnTo>
                  <a:lnTo>
                    <a:pt x="94" y="56"/>
                  </a:lnTo>
                  <a:lnTo>
                    <a:pt x="100" y="58"/>
                  </a:lnTo>
                  <a:lnTo>
                    <a:pt x="104" y="61"/>
                  </a:lnTo>
                  <a:lnTo>
                    <a:pt x="110" y="64"/>
                  </a:lnTo>
                  <a:lnTo>
                    <a:pt x="115" y="66"/>
                  </a:lnTo>
                  <a:lnTo>
                    <a:pt x="120" y="69"/>
                  </a:lnTo>
                  <a:lnTo>
                    <a:pt x="124" y="72"/>
                  </a:lnTo>
                  <a:lnTo>
                    <a:pt x="130" y="73"/>
                  </a:lnTo>
                  <a:lnTo>
                    <a:pt x="135" y="76"/>
                  </a:lnTo>
                  <a:lnTo>
                    <a:pt x="141" y="79"/>
                  </a:lnTo>
                  <a:lnTo>
                    <a:pt x="146" y="82"/>
                  </a:lnTo>
                  <a:lnTo>
                    <a:pt x="152" y="86"/>
                  </a:lnTo>
                  <a:lnTo>
                    <a:pt x="158" y="89"/>
                  </a:lnTo>
                  <a:lnTo>
                    <a:pt x="166" y="92"/>
                  </a:lnTo>
                  <a:lnTo>
                    <a:pt x="173" y="96"/>
                  </a:lnTo>
                  <a:lnTo>
                    <a:pt x="181" y="101"/>
                  </a:lnTo>
                  <a:lnTo>
                    <a:pt x="190" y="105"/>
                  </a:lnTo>
                  <a:lnTo>
                    <a:pt x="201" y="110"/>
                  </a:lnTo>
                  <a:lnTo>
                    <a:pt x="211" y="115"/>
                  </a:lnTo>
                  <a:lnTo>
                    <a:pt x="224" y="121"/>
                  </a:lnTo>
                  <a:lnTo>
                    <a:pt x="236" y="127"/>
                  </a:lnTo>
                  <a:lnTo>
                    <a:pt x="250" y="135"/>
                  </a:lnTo>
                  <a:lnTo>
                    <a:pt x="265" y="142"/>
                  </a:lnTo>
                  <a:lnTo>
                    <a:pt x="267" y="141"/>
                  </a:lnTo>
                  <a:lnTo>
                    <a:pt x="267" y="139"/>
                  </a:lnTo>
                  <a:lnTo>
                    <a:pt x="267" y="138"/>
                  </a:lnTo>
                  <a:lnTo>
                    <a:pt x="268" y="138"/>
                  </a:lnTo>
                  <a:lnTo>
                    <a:pt x="268" y="136"/>
                  </a:lnTo>
                  <a:lnTo>
                    <a:pt x="268" y="135"/>
                  </a:lnTo>
                  <a:lnTo>
                    <a:pt x="268" y="133"/>
                  </a:lnTo>
                  <a:lnTo>
                    <a:pt x="270" y="133"/>
                  </a:lnTo>
                  <a:lnTo>
                    <a:pt x="270" y="131"/>
                  </a:lnTo>
                  <a:lnTo>
                    <a:pt x="271" y="131"/>
                  </a:lnTo>
                  <a:lnTo>
                    <a:pt x="271" y="130"/>
                  </a:lnTo>
                  <a:lnTo>
                    <a:pt x="273" y="130"/>
                  </a:lnTo>
                  <a:lnTo>
                    <a:pt x="273" y="128"/>
                  </a:lnTo>
                  <a:lnTo>
                    <a:pt x="260" y="122"/>
                  </a:lnTo>
                  <a:lnTo>
                    <a:pt x="248" y="116"/>
                  </a:lnTo>
                  <a:lnTo>
                    <a:pt x="236" y="110"/>
                  </a:lnTo>
                  <a:lnTo>
                    <a:pt x="225" y="105"/>
                  </a:lnTo>
                  <a:lnTo>
                    <a:pt x="215" y="99"/>
                  </a:lnTo>
                  <a:lnTo>
                    <a:pt x="205" y="95"/>
                  </a:lnTo>
                  <a:lnTo>
                    <a:pt x="198" y="90"/>
                  </a:lnTo>
                  <a:lnTo>
                    <a:pt x="188" y="87"/>
                  </a:lnTo>
                  <a:lnTo>
                    <a:pt x="181" y="82"/>
                  </a:lnTo>
                  <a:lnTo>
                    <a:pt x="173" y="78"/>
                  </a:lnTo>
                  <a:lnTo>
                    <a:pt x="167" y="75"/>
                  </a:lnTo>
                  <a:lnTo>
                    <a:pt x="161" y="72"/>
                  </a:lnTo>
                  <a:lnTo>
                    <a:pt x="155" y="69"/>
                  </a:lnTo>
                  <a:lnTo>
                    <a:pt x="149" y="66"/>
                  </a:lnTo>
                  <a:lnTo>
                    <a:pt x="143" y="63"/>
                  </a:lnTo>
                  <a:lnTo>
                    <a:pt x="136" y="60"/>
                  </a:lnTo>
                  <a:lnTo>
                    <a:pt x="130" y="56"/>
                  </a:lnTo>
                  <a:lnTo>
                    <a:pt x="124" y="53"/>
                  </a:lnTo>
                  <a:lnTo>
                    <a:pt x="118" y="50"/>
                  </a:lnTo>
                  <a:lnTo>
                    <a:pt x="112" y="47"/>
                  </a:lnTo>
                  <a:lnTo>
                    <a:pt x="106" y="44"/>
                  </a:lnTo>
                  <a:lnTo>
                    <a:pt x="100" y="41"/>
                  </a:lnTo>
                  <a:lnTo>
                    <a:pt x="92" y="38"/>
                  </a:lnTo>
                  <a:lnTo>
                    <a:pt x="84" y="35"/>
                  </a:lnTo>
                  <a:lnTo>
                    <a:pt x="77" y="30"/>
                  </a:lnTo>
                  <a:lnTo>
                    <a:pt x="69" y="27"/>
                  </a:lnTo>
                  <a:lnTo>
                    <a:pt x="60" y="23"/>
                  </a:lnTo>
                  <a:lnTo>
                    <a:pt x="51" y="20"/>
                  </a:lnTo>
                  <a:lnTo>
                    <a:pt x="40" y="15"/>
                  </a:lnTo>
                  <a:lnTo>
                    <a:pt x="29" y="11"/>
                  </a:lnTo>
                  <a:lnTo>
                    <a:pt x="18" y="4"/>
                  </a:lnTo>
                  <a:lnTo>
                    <a:pt x="6" y="0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61" name="Freeform 378"/>
            <p:cNvSpPr>
              <a:spLocks/>
            </p:cNvSpPr>
            <p:nvPr/>
          </p:nvSpPr>
          <p:spPr bwMode="auto">
            <a:xfrm>
              <a:off x="4327" y="1432"/>
              <a:ext cx="22" cy="19"/>
            </a:xfrm>
            <a:custGeom>
              <a:avLst/>
              <a:gdLst>
                <a:gd name="T0" fmla="*/ 0 w 18"/>
                <a:gd name="T1" fmla="*/ 10 h 17"/>
                <a:gd name="T2" fmla="*/ 7 w 18"/>
                <a:gd name="T3" fmla="*/ 1 h 17"/>
                <a:gd name="T4" fmla="*/ 10 w 18"/>
                <a:gd name="T5" fmla="*/ 0 h 17"/>
                <a:gd name="T6" fmla="*/ 15 w 18"/>
                <a:gd name="T7" fmla="*/ 0 h 17"/>
                <a:gd name="T8" fmla="*/ 18 w 18"/>
                <a:gd name="T9" fmla="*/ 0 h 17"/>
                <a:gd name="T10" fmla="*/ 21 w 18"/>
                <a:gd name="T11" fmla="*/ 1 h 17"/>
                <a:gd name="T12" fmla="*/ 21 w 18"/>
                <a:gd name="T13" fmla="*/ 4 h 17"/>
                <a:gd name="T14" fmla="*/ 21 w 18"/>
                <a:gd name="T15" fmla="*/ 13 h 17"/>
                <a:gd name="T16" fmla="*/ 17 w 18"/>
                <a:gd name="T17" fmla="*/ 18 h 17"/>
                <a:gd name="T18" fmla="*/ 0 w 18"/>
                <a:gd name="T19" fmla="*/ 10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7"/>
                <a:gd name="T32" fmla="*/ 18 w 18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7">
                  <a:moveTo>
                    <a:pt x="0" y="9"/>
                  </a:moveTo>
                  <a:lnTo>
                    <a:pt x="6" y="1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5" y="0"/>
                  </a:lnTo>
                  <a:lnTo>
                    <a:pt x="17" y="1"/>
                  </a:lnTo>
                  <a:lnTo>
                    <a:pt x="17" y="4"/>
                  </a:lnTo>
                  <a:lnTo>
                    <a:pt x="17" y="12"/>
                  </a:lnTo>
                  <a:lnTo>
                    <a:pt x="14" y="16"/>
                  </a:lnTo>
                  <a:lnTo>
                    <a:pt x="0" y="9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62" name="Freeform 379"/>
            <p:cNvSpPr>
              <a:spLocks/>
            </p:cNvSpPr>
            <p:nvPr/>
          </p:nvSpPr>
          <p:spPr bwMode="auto">
            <a:xfrm>
              <a:off x="4327" y="1432"/>
              <a:ext cx="22" cy="19"/>
            </a:xfrm>
            <a:custGeom>
              <a:avLst/>
              <a:gdLst>
                <a:gd name="T0" fmla="*/ 0 w 18"/>
                <a:gd name="T1" fmla="*/ 10 h 17"/>
                <a:gd name="T2" fmla="*/ 7 w 18"/>
                <a:gd name="T3" fmla="*/ 1 h 17"/>
                <a:gd name="T4" fmla="*/ 10 w 18"/>
                <a:gd name="T5" fmla="*/ 0 h 17"/>
                <a:gd name="T6" fmla="*/ 15 w 18"/>
                <a:gd name="T7" fmla="*/ 0 h 17"/>
                <a:gd name="T8" fmla="*/ 18 w 18"/>
                <a:gd name="T9" fmla="*/ 0 h 17"/>
                <a:gd name="T10" fmla="*/ 21 w 18"/>
                <a:gd name="T11" fmla="*/ 1 h 17"/>
                <a:gd name="T12" fmla="*/ 21 w 18"/>
                <a:gd name="T13" fmla="*/ 4 h 17"/>
                <a:gd name="T14" fmla="*/ 21 w 18"/>
                <a:gd name="T15" fmla="*/ 13 h 17"/>
                <a:gd name="T16" fmla="*/ 17 w 18"/>
                <a:gd name="T17" fmla="*/ 18 h 17"/>
                <a:gd name="T18" fmla="*/ 0 w 18"/>
                <a:gd name="T19" fmla="*/ 10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7"/>
                <a:gd name="T32" fmla="*/ 18 w 18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7">
                  <a:moveTo>
                    <a:pt x="0" y="9"/>
                  </a:moveTo>
                  <a:lnTo>
                    <a:pt x="6" y="1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5" y="0"/>
                  </a:lnTo>
                  <a:lnTo>
                    <a:pt x="17" y="1"/>
                  </a:lnTo>
                  <a:lnTo>
                    <a:pt x="17" y="4"/>
                  </a:lnTo>
                  <a:lnTo>
                    <a:pt x="17" y="12"/>
                  </a:lnTo>
                  <a:lnTo>
                    <a:pt x="14" y="16"/>
                  </a:lnTo>
                  <a:lnTo>
                    <a:pt x="0" y="9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63" name="Freeform 380"/>
            <p:cNvSpPr>
              <a:spLocks/>
            </p:cNvSpPr>
            <p:nvPr/>
          </p:nvSpPr>
          <p:spPr bwMode="auto">
            <a:xfrm>
              <a:off x="5238" y="2144"/>
              <a:ext cx="37" cy="27"/>
            </a:xfrm>
            <a:custGeom>
              <a:avLst/>
              <a:gdLst>
                <a:gd name="T0" fmla="*/ 0 w 29"/>
                <a:gd name="T1" fmla="*/ 11 h 25"/>
                <a:gd name="T2" fmla="*/ 24 w 29"/>
                <a:gd name="T3" fmla="*/ 1 h 25"/>
                <a:gd name="T4" fmla="*/ 26 w 29"/>
                <a:gd name="T5" fmla="*/ 1 h 25"/>
                <a:gd name="T6" fmla="*/ 32 w 29"/>
                <a:gd name="T7" fmla="*/ 0 h 25"/>
                <a:gd name="T8" fmla="*/ 33 w 29"/>
                <a:gd name="T9" fmla="*/ 1 h 25"/>
                <a:gd name="T10" fmla="*/ 36 w 29"/>
                <a:gd name="T11" fmla="*/ 3 h 25"/>
                <a:gd name="T12" fmla="*/ 36 w 29"/>
                <a:gd name="T13" fmla="*/ 8 h 25"/>
                <a:gd name="T14" fmla="*/ 33 w 29"/>
                <a:gd name="T15" fmla="*/ 15 h 25"/>
                <a:gd name="T16" fmla="*/ 10 w 29"/>
                <a:gd name="T17" fmla="*/ 26 h 25"/>
                <a:gd name="T18" fmla="*/ 0 w 29"/>
                <a:gd name="T19" fmla="*/ 1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25"/>
                <a:gd name="T32" fmla="*/ 29 w 2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25">
                  <a:moveTo>
                    <a:pt x="0" y="10"/>
                  </a:moveTo>
                  <a:lnTo>
                    <a:pt x="19" y="1"/>
                  </a:lnTo>
                  <a:lnTo>
                    <a:pt x="20" y="1"/>
                  </a:lnTo>
                  <a:lnTo>
                    <a:pt x="25" y="0"/>
                  </a:lnTo>
                  <a:lnTo>
                    <a:pt x="26" y="1"/>
                  </a:lnTo>
                  <a:lnTo>
                    <a:pt x="28" y="3"/>
                  </a:lnTo>
                  <a:lnTo>
                    <a:pt x="28" y="7"/>
                  </a:lnTo>
                  <a:lnTo>
                    <a:pt x="26" y="14"/>
                  </a:lnTo>
                  <a:lnTo>
                    <a:pt x="8" y="24"/>
                  </a:lnTo>
                  <a:lnTo>
                    <a:pt x="0" y="10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64" name="Freeform 381"/>
            <p:cNvSpPr>
              <a:spLocks/>
            </p:cNvSpPr>
            <p:nvPr/>
          </p:nvSpPr>
          <p:spPr bwMode="auto">
            <a:xfrm>
              <a:off x="5238" y="2144"/>
              <a:ext cx="37" cy="27"/>
            </a:xfrm>
            <a:custGeom>
              <a:avLst/>
              <a:gdLst>
                <a:gd name="T0" fmla="*/ 0 w 29"/>
                <a:gd name="T1" fmla="*/ 11 h 25"/>
                <a:gd name="T2" fmla="*/ 24 w 29"/>
                <a:gd name="T3" fmla="*/ 1 h 25"/>
                <a:gd name="T4" fmla="*/ 26 w 29"/>
                <a:gd name="T5" fmla="*/ 1 h 25"/>
                <a:gd name="T6" fmla="*/ 32 w 29"/>
                <a:gd name="T7" fmla="*/ 0 h 25"/>
                <a:gd name="T8" fmla="*/ 33 w 29"/>
                <a:gd name="T9" fmla="*/ 1 h 25"/>
                <a:gd name="T10" fmla="*/ 36 w 29"/>
                <a:gd name="T11" fmla="*/ 3 h 25"/>
                <a:gd name="T12" fmla="*/ 36 w 29"/>
                <a:gd name="T13" fmla="*/ 8 h 25"/>
                <a:gd name="T14" fmla="*/ 33 w 29"/>
                <a:gd name="T15" fmla="*/ 15 h 25"/>
                <a:gd name="T16" fmla="*/ 10 w 29"/>
                <a:gd name="T17" fmla="*/ 26 h 25"/>
                <a:gd name="T18" fmla="*/ 0 w 29"/>
                <a:gd name="T19" fmla="*/ 11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25"/>
                <a:gd name="T32" fmla="*/ 29 w 2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25">
                  <a:moveTo>
                    <a:pt x="0" y="10"/>
                  </a:moveTo>
                  <a:lnTo>
                    <a:pt x="19" y="1"/>
                  </a:lnTo>
                  <a:lnTo>
                    <a:pt x="20" y="1"/>
                  </a:lnTo>
                  <a:lnTo>
                    <a:pt x="25" y="0"/>
                  </a:lnTo>
                  <a:lnTo>
                    <a:pt x="26" y="1"/>
                  </a:lnTo>
                  <a:lnTo>
                    <a:pt x="28" y="3"/>
                  </a:lnTo>
                  <a:lnTo>
                    <a:pt x="28" y="7"/>
                  </a:lnTo>
                  <a:lnTo>
                    <a:pt x="26" y="14"/>
                  </a:lnTo>
                  <a:lnTo>
                    <a:pt x="8" y="24"/>
                  </a:lnTo>
                  <a:lnTo>
                    <a:pt x="0" y="1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65" name="Freeform 382"/>
            <p:cNvSpPr>
              <a:spLocks/>
            </p:cNvSpPr>
            <p:nvPr/>
          </p:nvSpPr>
          <p:spPr bwMode="auto">
            <a:xfrm>
              <a:off x="3776" y="1299"/>
              <a:ext cx="62" cy="41"/>
            </a:xfrm>
            <a:custGeom>
              <a:avLst/>
              <a:gdLst>
                <a:gd name="T0" fmla="*/ 0 w 50"/>
                <a:gd name="T1" fmla="*/ 36 h 35"/>
                <a:gd name="T2" fmla="*/ 46 w 50"/>
                <a:gd name="T3" fmla="*/ 4 h 35"/>
                <a:gd name="T4" fmla="*/ 48 w 50"/>
                <a:gd name="T5" fmla="*/ 2 h 35"/>
                <a:gd name="T6" fmla="*/ 52 w 50"/>
                <a:gd name="T7" fmla="*/ 0 h 35"/>
                <a:gd name="T8" fmla="*/ 56 w 50"/>
                <a:gd name="T9" fmla="*/ 0 h 35"/>
                <a:gd name="T10" fmla="*/ 60 w 50"/>
                <a:gd name="T11" fmla="*/ 0 h 35"/>
                <a:gd name="T12" fmla="*/ 61 w 50"/>
                <a:gd name="T13" fmla="*/ 6 h 35"/>
                <a:gd name="T14" fmla="*/ 61 w 50"/>
                <a:gd name="T15" fmla="*/ 13 h 35"/>
                <a:gd name="T16" fmla="*/ 25 w 50"/>
                <a:gd name="T17" fmla="*/ 40 h 35"/>
                <a:gd name="T18" fmla="*/ 0 w 50"/>
                <a:gd name="T19" fmla="*/ 36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35"/>
                <a:gd name="T32" fmla="*/ 50 w 50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35">
                  <a:moveTo>
                    <a:pt x="0" y="31"/>
                  </a:moveTo>
                  <a:lnTo>
                    <a:pt x="37" y="3"/>
                  </a:lnTo>
                  <a:lnTo>
                    <a:pt x="39" y="2"/>
                  </a:lnTo>
                  <a:lnTo>
                    <a:pt x="42" y="0"/>
                  </a:lnTo>
                  <a:lnTo>
                    <a:pt x="45" y="0"/>
                  </a:lnTo>
                  <a:lnTo>
                    <a:pt x="48" y="0"/>
                  </a:lnTo>
                  <a:lnTo>
                    <a:pt x="49" y="5"/>
                  </a:lnTo>
                  <a:lnTo>
                    <a:pt x="49" y="11"/>
                  </a:lnTo>
                  <a:lnTo>
                    <a:pt x="20" y="34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66" name="Freeform 383"/>
            <p:cNvSpPr>
              <a:spLocks/>
            </p:cNvSpPr>
            <p:nvPr/>
          </p:nvSpPr>
          <p:spPr bwMode="auto">
            <a:xfrm>
              <a:off x="3776" y="1299"/>
              <a:ext cx="62" cy="41"/>
            </a:xfrm>
            <a:custGeom>
              <a:avLst/>
              <a:gdLst>
                <a:gd name="T0" fmla="*/ 0 w 50"/>
                <a:gd name="T1" fmla="*/ 36 h 35"/>
                <a:gd name="T2" fmla="*/ 46 w 50"/>
                <a:gd name="T3" fmla="*/ 4 h 35"/>
                <a:gd name="T4" fmla="*/ 48 w 50"/>
                <a:gd name="T5" fmla="*/ 2 h 35"/>
                <a:gd name="T6" fmla="*/ 52 w 50"/>
                <a:gd name="T7" fmla="*/ 0 h 35"/>
                <a:gd name="T8" fmla="*/ 56 w 50"/>
                <a:gd name="T9" fmla="*/ 0 h 35"/>
                <a:gd name="T10" fmla="*/ 60 w 50"/>
                <a:gd name="T11" fmla="*/ 0 h 35"/>
                <a:gd name="T12" fmla="*/ 61 w 50"/>
                <a:gd name="T13" fmla="*/ 6 h 35"/>
                <a:gd name="T14" fmla="*/ 61 w 50"/>
                <a:gd name="T15" fmla="*/ 13 h 35"/>
                <a:gd name="T16" fmla="*/ 25 w 50"/>
                <a:gd name="T17" fmla="*/ 40 h 35"/>
                <a:gd name="T18" fmla="*/ 0 w 50"/>
                <a:gd name="T19" fmla="*/ 36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35"/>
                <a:gd name="T32" fmla="*/ 50 w 50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35">
                  <a:moveTo>
                    <a:pt x="0" y="31"/>
                  </a:moveTo>
                  <a:lnTo>
                    <a:pt x="37" y="3"/>
                  </a:lnTo>
                  <a:lnTo>
                    <a:pt x="39" y="2"/>
                  </a:lnTo>
                  <a:lnTo>
                    <a:pt x="42" y="0"/>
                  </a:lnTo>
                  <a:lnTo>
                    <a:pt x="45" y="0"/>
                  </a:lnTo>
                  <a:lnTo>
                    <a:pt x="48" y="0"/>
                  </a:lnTo>
                  <a:lnTo>
                    <a:pt x="49" y="5"/>
                  </a:lnTo>
                  <a:lnTo>
                    <a:pt x="49" y="11"/>
                  </a:lnTo>
                  <a:lnTo>
                    <a:pt x="20" y="34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67" name="Freeform 384"/>
            <p:cNvSpPr>
              <a:spLocks/>
            </p:cNvSpPr>
            <p:nvPr/>
          </p:nvSpPr>
          <p:spPr bwMode="auto">
            <a:xfrm>
              <a:off x="4014" y="3590"/>
              <a:ext cx="89" cy="46"/>
            </a:xfrm>
            <a:custGeom>
              <a:avLst/>
              <a:gdLst>
                <a:gd name="T0" fmla="*/ 80 w 71"/>
                <a:gd name="T1" fmla="*/ 0 h 42"/>
                <a:gd name="T2" fmla="*/ 73 w 71"/>
                <a:gd name="T3" fmla="*/ 1 h 42"/>
                <a:gd name="T4" fmla="*/ 86 w 71"/>
                <a:gd name="T5" fmla="*/ 4 h 42"/>
                <a:gd name="T6" fmla="*/ 88 w 71"/>
                <a:gd name="T7" fmla="*/ 14 h 42"/>
                <a:gd name="T8" fmla="*/ 88 w 71"/>
                <a:gd name="T9" fmla="*/ 22 h 42"/>
                <a:gd name="T10" fmla="*/ 18 w 71"/>
                <a:gd name="T11" fmla="*/ 42 h 42"/>
                <a:gd name="T12" fmla="*/ 18 w 71"/>
                <a:gd name="T13" fmla="*/ 45 h 42"/>
                <a:gd name="T14" fmla="*/ 14 w 71"/>
                <a:gd name="T15" fmla="*/ 35 h 42"/>
                <a:gd name="T16" fmla="*/ 8 w 71"/>
                <a:gd name="T17" fmla="*/ 25 h 42"/>
                <a:gd name="T18" fmla="*/ 0 w 71"/>
                <a:gd name="T19" fmla="*/ 16 h 42"/>
                <a:gd name="T20" fmla="*/ 71 w 71"/>
                <a:gd name="T21" fmla="*/ 0 h 42"/>
                <a:gd name="T22" fmla="*/ 80 w 71"/>
                <a:gd name="T23" fmla="*/ 0 h 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1"/>
                <a:gd name="T37" fmla="*/ 0 h 42"/>
                <a:gd name="T38" fmla="*/ 71 w 71"/>
                <a:gd name="T39" fmla="*/ 42 h 4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1" h="42">
                  <a:moveTo>
                    <a:pt x="64" y="0"/>
                  </a:moveTo>
                  <a:lnTo>
                    <a:pt x="58" y="1"/>
                  </a:lnTo>
                  <a:lnTo>
                    <a:pt x="69" y="4"/>
                  </a:lnTo>
                  <a:lnTo>
                    <a:pt x="70" y="13"/>
                  </a:lnTo>
                  <a:lnTo>
                    <a:pt x="70" y="20"/>
                  </a:lnTo>
                  <a:lnTo>
                    <a:pt x="14" y="38"/>
                  </a:lnTo>
                  <a:lnTo>
                    <a:pt x="14" y="41"/>
                  </a:lnTo>
                  <a:lnTo>
                    <a:pt x="11" y="32"/>
                  </a:lnTo>
                  <a:lnTo>
                    <a:pt x="6" y="23"/>
                  </a:lnTo>
                  <a:lnTo>
                    <a:pt x="0" y="15"/>
                  </a:lnTo>
                  <a:lnTo>
                    <a:pt x="57" y="0"/>
                  </a:lnTo>
                  <a:lnTo>
                    <a:pt x="64" y="0"/>
                  </a:lnTo>
                </a:path>
              </a:pathLst>
            </a:custGeom>
            <a:solidFill>
              <a:srgbClr val="B2B2B2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68" name="Freeform 385"/>
            <p:cNvSpPr>
              <a:spLocks/>
            </p:cNvSpPr>
            <p:nvPr/>
          </p:nvSpPr>
          <p:spPr bwMode="auto">
            <a:xfrm>
              <a:off x="4014" y="3590"/>
              <a:ext cx="89" cy="46"/>
            </a:xfrm>
            <a:custGeom>
              <a:avLst/>
              <a:gdLst>
                <a:gd name="T0" fmla="*/ 80 w 71"/>
                <a:gd name="T1" fmla="*/ 0 h 42"/>
                <a:gd name="T2" fmla="*/ 73 w 71"/>
                <a:gd name="T3" fmla="*/ 1 h 42"/>
                <a:gd name="T4" fmla="*/ 86 w 71"/>
                <a:gd name="T5" fmla="*/ 4 h 42"/>
                <a:gd name="T6" fmla="*/ 88 w 71"/>
                <a:gd name="T7" fmla="*/ 14 h 42"/>
                <a:gd name="T8" fmla="*/ 88 w 71"/>
                <a:gd name="T9" fmla="*/ 22 h 42"/>
                <a:gd name="T10" fmla="*/ 18 w 71"/>
                <a:gd name="T11" fmla="*/ 42 h 42"/>
                <a:gd name="T12" fmla="*/ 18 w 71"/>
                <a:gd name="T13" fmla="*/ 45 h 42"/>
                <a:gd name="T14" fmla="*/ 14 w 71"/>
                <a:gd name="T15" fmla="*/ 35 h 42"/>
                <a:gd name="T16" fmla="*/ 8 w 71"/>
                <a:gd name="T17" fmla="*/ 25 h 42"/>
                <a:gd name="T18" fmla="*/ 0 w 71"/>
                <a:gd name="T19" fmla="*/ 16 h 42"/>
                <a:gd name="T20" fmla="*/ 71 w 71"/>
                <a:gd name="T21" fmla="*/ 0 h 4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1"/>
                <a:gd name="T34" fmla="*/ 0 h 42"/>
                <a:gd name="T35" fmla="*/ 71 w 71"/>
                <a:gd name="T36" fmla="*/ 42 h 4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1" h="42">
                  <a:moveTo>
                    <a:pt x="64" y="0"/>
                  </a:moveTo>
                  <a:lnTo>
                    <a:pt x="58" y="1"/>
                  </a:lnTo>
                  <a:lnTo>
                    <a:pt x="69" y="4"/>
                  </a:lnTo>
                  <a:lnTo>
                    <a:pt x="70" y="13"/>
                  </a:lnTo>
                  <a:lnTo>
                    <a:pt x="70" y="20"/>
                  </a:lnTo>
                  <a:lnTo>
                    <a:pt x="14" y="38"/>
                  </a:lnTo>
                  <a:lnTo>
                    <a:pt x="14" y="41"/>
                  </a:lnTo>
                  <a:lnTo>
                    <a:pt x="11" y="32"/>
                  </a:lnTo>
                  <a:lnTo>
                    <a:pt x="6" y="23"/>
                  </a:lnTo>
                  <a:lnTo>
                    <a:pt x="0" y="15"/>
                  </a:lnTo>
                  <a:lnTo>
                    <a:pt x="57" y="0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69" name="Freeform 386"/>
            <p:cNvSpPr>
              <a:spLocks/>
            </p:cNvSpPr>
            <p:nvPr/>
          </p:nvSpPr>
          <p:spPr bwMode="auto">
            <a:xfrm>
              <a:off x="1091" y="3386"/>
              <a:ext cx="71" cy="47"/>
            </a:xfrm>
            <a:custGeom>
              <a:avLst/>
              <a:gdLst>
                <a:gd name="T0" fmla="*/ 0 w 56"/>
                <a:gd name="T1" fmla="*/ 25 h 40"/>
                <a:gd name="T2" fmla="*/ 33 w 56"/>
                <a:gd name="T3" fmla="*/ 46 h 40"/>
                <a:gd name="T4" fmla="*/ 68 w 56"/>
                <a:gd name="T5" fmla="*/ 41 h 40"/>
                <a:gd name="T6" fmla="*/ 70 w 56"/>
                <a:gd name="T7" fmla="*/ 34 h 40"/>
                <a:gd name="T8" fmla="*/ 70 w 56"/>
                <a:gd name="T9" fmla="*/ 31 h 40"/>
                <a:gd name="T10" fmla="*/ 68 w 56"/>
                <a:gd name="T11" fmla="*/ 24 h 40"/>
                <a:gd name="T12" fmla="*/ 62 w 56"/>
                <a:gd name="T13" fmla="*/ 19 h 40"/>
                <a:gd name="T14" fmla="*/ 58 w 56"/>
                <a:gd name="T15" fmla="*/ 19 h 40"/>
                <a:gd name="T16" fmla="*/ 33 w 56"/>
                <a:gd name="T17" fmla="*/ 1 h 40"/>
                <a:gd name="T18" fmla="*/ 24 w 56"/>
                <a:gd name="T19" fmla="*/ 0 h 40"/>
                <a:gd name="T20" fmla="*/ 15 w 56"/>
                <a:gd name="T21" fmla="*/ 1 h 40"/>
                <a:gd name="T22" fmla="*/ 11 w 56"/>
                <a:gd name="T23" fmla="*/ 5 h 40"/>
                <a:gd name="T24" fmla="*/ 8 w 56"/>
                <a:gd name="T25" fmla="*/ 7 h 40"/>
                <a:gd name="T26" fmla="*/ 0 w 56"/>
                <a:gd name="T27" fmla="*/ 18 h 40"/>
                <a:gd name="T28" fmla="*/ 0 w 56"/>
                <a:gd name="T29" fmla="*/ 25 h 4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6"/>
                <a:gd name="T46" fmla="*/ 0 h 40"/>
                <a:gd name="T47" fmla="*/ 56 w 56"/>
                <a:gd name="T48" fmla="*/ 40 h 4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6" h="40">
                  <a:moveTo>
                    <a:pt x="0" y="21"/>
                  </a:moveTo>
                  <a:lnTo>
                    <a:pt x="26" y="39"/>
                  </a:lnTo>
                  <a:lnTo>
                    <a:pt x="54" y="35"/>
                  </a:lnTo>
                  <a:lnTo>
                    <a:pt x="55" y="29"/>
                  </a:lnTo>
                  <a:lnTo>
                    <a:pt x="55" y="26"/>
                  </a:lnTo>
                  <a:lnTo>
                    <a:pt x="54" y="20"/>
                  </a:lnTo>
                  <a:lnTo>
                    <a:pt x="49" y="16"/>
                  </a:lnTo>
                  <a:lnTo>
                    <a:pt x="46" y="16"/>
                  </a:lnTo>
                  <a:lnTo>
                    <a:pt x="26" y="1"/>
                  </a:lnTo>
                  <a:lnTo>
                    <a:pt x="19" y="0"/>
                  </a:lnTo>
                  <a:lnTo>
                    <a:pt x="12" y="1"/>
                  </a:lnTo>
                  <a:lnTo>
                    <a:pt x="9" y="4"/>
                  </a:lnTo>
                  <a:lnTo>
                    <a:pt x="6" y="6"/>
                  </a:lnTo>
                  <a:lnTo>
                    <a:pt x="0" y="15"/>
                  </a:lnTo>
                  <a:lnTo>
                    <a:pt x="0" y="21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70" name="Freeform 387"/>
            <p:cNvSpPr>
              <a:spLocks/>
            </p:cNvSpPr>
            <p:nvPr/>
          </p:nvSpPr>
          <p:spPr bwMode="auto">
            <a:xfrm>
              <a:off x="1091" y="3386"/>
              <a:ext cx="71" cy="47"/>
            </a:xfrm>
            <a:custGeom>
              <a:avLst/>
              <a:gdLst>
                <a:gd name="T0" fmla="*/ 0 w 56"/>
                <a:gd name="T1" fmla="*/ 25 h 40"/>
                <a:gd name="T2" fmla="*/ 33 w 56"/>
                <a:gd name="T3" fmla="*/ 46 h 40"/>
                <a:gd name="T4" fmla="*/ 68 w 56"/>
                <a:gd name="T5" fmla="*/ 41 h 40"/>
                <a:gd name="T6" fmla="*/ 70 w 56"/>
                <a:gd name="T7" fmla="*/ 34 h 40"/>
                <a:gd name="T8" fmla="*/ 70 w 56"/>
                <a:gd name="T9" fmla="*/ 31 h 40"/>
                <a:gd name="T10" fmla="*/ 68 w 56"/>
                <a:gd name="T11" fmla="*/ 24 h 40"/>
                <a:gd name="T12" fmla="*/ 62 w 56"/>
                <a:gd name="T13" fmla="*/ 19 h 40"/>
                <a:gd name="T14" fmla="*/ 58 w 56"/>
                <a:gd name="T15" fmla="*/ 19 h 40"/>
                <a:gd name="T16" fmla="*/ 33 w 56"/>
                <a:gd name="T17" fmla="*/ 1 h 40"/>
                <a:gd name="T18" fmla="*/ 24 w 56"/>
                <a:gd name="T19" fmla="*/ 0 h 40"/>
                <a:gd name="T20" fmla="*/ 15 w 56"/>
                <a:gd name="T21" fmla="*/ 1 h 40"/>
                <a:gd name="T22" fmla="*/ 11 w 56"/>
                <a:gd name="T23" fmla="*/ 5 h 40"/>
                <a:gd name="T24" fmla="*/ 8 w 56"/>
                <a:gd name="T25" fmla="*/ 7 h 40"/>
                <a:gd name="T26" fmla="*/ 0 w 56"/>
                <a:gd name="T27" fmla="*/ 18 h 40"/>
                <a:gd name="T28" fmla="*/ 0 w 56"/>
                <a:gd name="T29" fmla="*/ 25 h 4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6"/>
                <a:gd name="T46" fmla="*/ 0 h 40"/>
                <a:gd name="T47" fmla="*/ 56 w 56"/>
                <a:gd name="T48" fmla="*/ 40 h 4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6" h="40">
                  <a:moveTo>
                    <a:pt x="0" y="21"/>
                  </a:moveTo>
                  <a:lnTo>
                    <a:pt x="26" y="39"/>
                  </a:lnTo>
                  <a:lnTo>
                    <a:pt x="54" y="35"/>
                  </a:lnTo>
                  <a:lnTo>
                    <a:pt x="55" y="29"/>
                  </a:lnTo>
                  <a:lnTo>
                    <a:pt x="55" y="26"/>
                  </a:lnTo>
                  <a:lnTo>
                    <a:pt x="54" y="20"/>
                  </a:lnTo>
                  <a:lnTo>
                    <a:pt x="49" y="16"/>
                  </a:lnTo>
                  <a:lnTo>
                    <a:pt x="46" y="16"/>
                  </a:lnTo>
                  <a:lnTo>
                    <a:pt x="26" y="1"/>
                  </a:lnTo>
                  <a:lnTo>
                    <a:pt x="19" y="0"/>
                  </a:lnTo>
                  <a:lnTo>
                    <a:pt x="12" y="1"/>
                  </a:lnTo>
                  <a:lnTo>
                    <a:pt x="9" y="4"/>
                  </a:lnTo>
                  <a:lnTo>
                    <a:pt x="6" y="6"/>
                  </a:lnTo>
                  <a:lnTo>
                    <a:pt x="0" y="15"/>
                  </a:lnTo>
                  <a:lnTo>
                    <a:pt x="0" y="21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71" name="Freeform 388"/>
            <p:cNvSpPr>
              <a:spLocks/>
            </p:cNvSpPr>
            <p:nvPr/>
          </p:nvSpPr>
          <p:spPr bwMode="auto">
            <a:xfrm>
              <a:off x="1123" y="3404"/>
              <a:ext cx="30" cy="28"/>
            </a:xfrm>
            <a:custGeom>
              <a:avLst/>
              <a:gdLst>
                <a:gd name="T0" fmla="*/ 3 w 23"/>
                <a:gd name="T1" fmla="*/ 27 h 24"/>
                <a:gd name="T2" fmla="*/ 3 w 23"/>
                <a:gd name="T3" fmla="*/ 25 h 24"/>
                <a:gd name="T4" fmla="*/ 0 w 23"/>
                <a:gd name="T5" fmla="*/ 23 h 24"/>
                <a:gd name="T6" fmla="*/ 0 w 23"/>
                <a:gd name="T7" fmla="*/ 21 h 24"/>
                <a:gd name="T8" fmla="*/ 0 w 23"/>
                <a:gd name="T9" fmla="*/ 20 h 24"/>
                <a:gd name="T10" fmla="*/ 0 w 23"/>
                <a:gd name="T11" fmla="*/ 17 h 24"/>
                <a:gd name="T12" fmla="*/ 3 w 23"/>
                <a:gd name="T13" fmla="*/ 17 h 24"/>
                <a:gd name="T14" fmla="*/ 3 w 23"/>
                <a:gd name="T15" fmla="*/ 16 h 24"/>
                <a:gd name="T16" fmla="*/ 3 w 23"/>
                <a:gd name="T17" fmla="*/ 14 h 24"/>
                <a:gd name="T18" fmla="*/ 3 w 23"/>
                <a:gd name="T19" fmla="*/ 13 h 24"/>
                <a:gd name="T20" fmla="*/ 3 w 23"/>
                <a:gd name="T21" fmla="*/ 11 h 24"/>
                <a:gd name="T22" fmla="*/ 4 w 23"/>
                <a:gd name="T23" fmla="*/ 11 h 24"/>
                <a:gd name="T24" fmla="*/ 4 w 23"/>
                <a:gd name="T25" fmla="*/ 9 h 24"/>
                <a:gd name="T26" fmla="*/ 7 w 23"/>
                <a:gd name="T27" fmla="*/ 7 h 24"/>
                <a:gd name="T28" fmla="*/ 8 w 23"/>
                <a:gd name="T29" fmla="*/ 6 h 24"/>
                <a:gd name="T30" fmla="*/ 10 w 23"/>
                <a:gd name="T31" fmla="*/ 4 h 24"/>
                <a:gd name="T32" fmla="*/ 12 w 23"/>
                <a:gd name="T33" fmla="*/ 1 h 24"/>
                <a:gd name="T34" fmla="*/ 14 w 23"/>
                <a:gd name="T35" fmla="*/ 1 h 24"/>
                <a:gd name="T36" fmla="*/ 16 w 23"/>
                <a:gd name="T37" fmla="*/ 0 h 24"/>
                <a:gd name="T38" fmla="*/ 18 w 23"/>
                <a:gd name="T39" fmla="*/ 0 h 24"/>
                <a:gd name="T40" fmla="*/ 21 w 23"/>
                <a:gd name="T41" fmla="*/ 0 h 24"/>
                <a:gd name="T42" fmla="*/ 22 w 23"/>
                <a:gd name="T43" fmla="*/ 0 h 24"/>
                <a:gd name="T44" fmla="*/ 25 w 23"/>
                <a:gd name="T45" fmla="*/ 0 h 24"/>
                <a:gd name="T46" fmla="*/ 26 w 23"/>
                <a:gd name="T47" fmla="*/ 0 h 24"/>
                <a:gd name="T48" fmla="*/ 29 w 23"/>
                <a:gd name="T49" fmla="*/ 1 h 2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3"/>
                <a:gd name="T76" fmla="*/ 0 h 24"/>
                <a:gd name="T77" fmla="*/ 23 w 23"/>
                <a:gd name="T78" fmla="*/ 24 h 2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3" h="24">
                  <a:moveTo>
                    <a:pt x="2" y="23"/>
                  </a:moveTo>
                  <a:lnTo>
                    <a:pt x="2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2"/>
                  </a:lnTo>
                  <a:lnTo>
                    <a:pt x="2" y="11"/>
                  </a:lnTo>
                  <a:lnTo>
                    <a:pt x="2" y="9"/>
                  </a:lnTo>
                  <a:lnTo>
                    <a:pt x="3" y="9"/>
                  </a:lnTo>
                  <a:lnTo>
                    <a:pt x="3" y="8"/>
                  </a:lnTo>
                  <a:lnTo>
                    <a:pt x="5" y="6"/>
                  </a:lnTo>
                  <a:lnTo>
                    <a:pt x="6" y="5"/>
                  </a:lnTo>
                  <a:lnTo>
                    <a:pt x="8" y="3"/>
                  </a:lnTo>
                  <a:lnTo>
                    <a:pt x="9" y="1"/>
                  </a:lnTo>
                  <a:lnTo>
                    <a:pt x="11" y="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0" y="0"/>
                  </a:lnTo>
                  <a:lnTo>
                    <a:pt x="22" y="1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72" name="Freeform 389"/>
            <p:cNvSpPr>
              <a:spLocks/>
            </p:cNvSpPr>
            <p:nvPr/>
          </p:nvSpPr>
          <p:spPr bwMode="auto">
            <a:xfrm>
              <a:off x="1128" y="3398"/>
              <a:ext cx="107" cy="85"/>
            </a:xfrm>
            <a:custGeom>
              <a:avLst/>
              <a:gdLst>
                <a:gd name="T0" fmla="*/ 0 w 85"/>
                <a:gd name="T1" fmla="*/ 52 h 75"/>
                <a:gd name="T2" fmla="*/ 53 w 85"/>
                <a:gd name="T3" fmla="*/ 84 h 75"/>
                <a:gd name="T4" fmla="*/ 102 w 85"/>
                <a:gd name="T5" fmla="*/ 62 h 75"/>
                <a:gd name="T6" fmla="*/ 106 w 85"/>
                <a:gd name="T7" fmla="*/ 52 h 75"/>
                <a:gd name="T8" fmla="*/ 102 w 85"/>
                <a:gd name="T9" fmla="*/ 44 h 75"/>
                <a:gd name="T10" fmla="*/ 101 w 85"/>
                <a:gd name="T11" fmla="*/ 39 h 75"/>
                <a:gd name="T12" fmla="*/ 97 w 85"/>
                <a:gd name="T13" fmla="*/ 32 h 75"/>
                <a:gd name="T14" fmla="*/ 89 w 85"/>
                <a:gd name="T15" fmla="*/ 26 h 75"/>
                <a:gd name="T16" fmla="*/ 87 w 85"/>
                <a:gd name="T17" fmla="*/ 23 h 75"/>
                <a:gd name="T18" fmla="*/ 86 w 85"/>
                <a:gd name="T19" fmla="*/ 23 h 75"/>
                <a:gd name="T20" fmla="*/ 44 w 85"/>
                <a:gd name="T21" fmla="*/ 2 h 75"/>
                <a:gd name="T22" fmla="*/ 33 w 85"/>
                <a:gd name="T23" fmla="*/ 0 h 75"/>
                <a:gd name="T24" fmla="*/ 21 w 85"/>
                <a:gd name="T25" fmla="*/ 2 h 75"/>
                <a:gd name="T26" fmla="*/ 14 w 85"/>
                <a:gd name="T27" fmla="*/ 7 h 75"/>
                <a:gd name="T28" fmla="*/ 8 w 85"/>
                <a:gd name="T29" fmla="*/ 16 h 75"/>
                <a:gd name="T30" fmla="*/ 3 w 85"/>
                <a:gd name="T31" fmla="*/ 23 h 75"/>
                <a:gd name="T32" fmla="*/ 0 w 85"/>
                <a:gd name="T33" fmla="*/ 33 h 75"/>
                <a:gd name="T34" fmla="*/ 0 w 85"/>
                <a:gd name="T35" fmla="*/ 44 h 75"/>
                <a:gd name="T36" fmla="*/ 0 w 85"/>
                <a:gd name="T37" fmla="*/ 52 h 7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5"/>
                <a:gd name="T58" fmla="*/ 0 h 75"/>
                <a:gd name="T59" fmla="*/ 85 w 85"/>
                <a:gd name="T60" fmla="*/ 75 h 7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5" h="75">
                  <a:moveTo>
                    <a:pt x="0" y="46"/>
                  </a:moveTo>
                  <a:lnTo>
                    <a:pt x="42" y="74"/>
                  </a:lnTo>
                  <a:lnTo>
                    <a:pt x="81" y="55"/>
                  </a:lnTo>
                  <a:lnTo>
                    <a:pt x="84" y="46"/>
                  </a:lnTo>
                  <a:lnTo>
                    <a:pt x="81" y="39"/>
                  </a:lnTo>
                  <a:lnTo>
                    <a:pt x="80" y="34"/>
                  </a:lnTo>
                  <a:lnTo>
                    <a:pt x="77" y="28"/>
                  </a:lnTo>
                  <a:lnTo>
                    <a:pt x="71" y="23"/>
                  </a:lnTo>
                  <a:lnTo>
                    <a:pt x="69" y="20"/>
                  </a:lnTo>
                  <a:lnTo>
                    <a:pt x="68" y="20"/>
                  </a:lnTo>
                  <a:lnTo>
                    <a:pt x="35" y="2"/>
                  </a:lnTo>
                  <a:lnTo>
                    <a:pt x="26" y="0"/>
                  </a:lnTo>
                  <a:lnTo>
                    <a:pt x="17" y="2"/>
                  </a:lnTo>
                  <a:lnTo>
                    <a:pt x="11" y="6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9"/>
                  </a:lnTo>
                  <a:lnTo>
                    <a:pt x="0" y="39"/>
                  </a:lnTo>
                  <a:lnTo>
                    <a:pt x="0" y="4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73" name="Freeform 390"/>
            <p:cNvSpPr>
              <a:spLocks/>
            </p:cNvSpPr>
            <p:nvPr/>
          </p:nvSpPr>
          <p:spPr bwMode="auto">
            <a:xfrm>
              <a:off x="1128" y="3398"/>
              <a:ext cx="107" cy="85"/>
            </a:xfrm>
            <a:custGeom>
              <a:avLst/>
              <a:gdLst>
                <a:gd name="T0" fmla="*/ 0 w 85"/>
                <a:gd name="T1" fmla="*/ 52 h 75"/>
                <a:gd name="T2" fmla="*/ 53 w 85"/>
                <a:gd name="T3" fmla="*/ 84 h 75"/>
                <a:gd name="T4" fmla="*/ 102 w 85"/>
                <a:gd name="T5" fmla="*/ 62 h 75"/>
                <a:gd name="T6" fmla="*/ 106 w 85"/>
                <a:gd name="T7" fmla="*/ 52 h 75"/>
                <a:gd name="T8" fmla="*/ 102 w 85"/>
                <a:gd name="T9" fmla="*/ 44 h 75"/>
                <a:gd name="T10" fmla="*/ 101 w 85"/>
                <a:gd name="T11" fmla="*/ 39 h 75"/>
                <a:gd name="T12" fmla="*/ 97 w 85"/>
                <a:gd name="T13" fmla="*/ 32 h 75"/>
                <a:gd name="T14" fmla="*/ 89 w 85"/>
                <a:gd name="T15" fmla="*/ 26 h 75"/>
                <a:gd name="T16" fmla="*/ 87 w 85"/>
                <a:gd name="T17" fmla="*/ 23 h 75"/>
                <a:gd name="T18" fmla="*/ 86 w 85"/>
                <a:gd name="T19" fmla="*/ 23 h 75"/>
                <a:gd name="T20" fmla="*/ 44 w 85"/>
                <a:gd name="T21" fmla="*/ 2 h 75"/>
                <a:gd name="T22" fmla="*/ 33 w 85"/>
                <a:gd name="T23" fmla="*/ 0 h 75"/>
                <a:gd name="T24" fmla="*/ 21 w 85"/>
                <a:gd name="T25" fmla="*/ 2 h 75"/>
                <a:gd name="T26" fmla="*/ 14 w 85"/>
                <a:gd name="T27" fmla="*/ 7 h 75"/>
                <a:gd name="T28" fmla="*/ 8 w 85"/>
                <a:gd name="T29" fmla="*/ 16 h 75"/>
                <a:gd name="T30" fmla="*/ 3 w 85"/>
                <a:gd name="T31" fmla="*/ 23 h 75"/>
                <a:gd name="T32" fmla="*/ 0 w 85"/>
                <a:gd name="T33" fmla="*/ 33 h 75"/>
                <a:gd name="T34" fmla="*/ 0 w 85"/>
                <a:gd name="T35" fmla="*/ 44 h 75"/>
                <a:gd name="T36" fmla="*/ 0 w 85"/>
                <a:gd name="T37" fmla="*/ 52 h 7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5"/>
                <a:gd name="T58" fmla="*/ 0 h 75"/>
                <a:gd name="T59" fmla="*/ 85 w 85"/>
                <a:gd name="T60" fmla="*/ 75 h 7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5" h="75">
                  <a:moveTo>
                    <a:pt x="0" y="46"/>
                  </a:moveTo>
                  <a:lnTo>
                    <a:pt x="42" y="74"/>
                  </a:lnTo>
                  <a:lnTo>
                    <a:pt x="81" y="55"/>
                  </a:lnTo>
                  <a:lnTo>
                    <a:pt x="84" y="46"/>
                  </a:lnTo>
                  <a:lnTo>
                    <a:pt x="81" y="39"/>
                  </a:lnTo>
                  <a:lnTo>
                    <a:pt x="80" y="34"/>
                  </a:lnTo>
                  <a:lnTo>
                    <a:pt x="77" y="28"/>
                  </a:lnTo>
                  <a:lnTo>
                    <a:pt x="71" y="23"/>
                  </a:lnTo>
                  <a:lnTo>
                    <a:pt x="69" y="20"/>
                  </a:lnTo>
                  <a:lnTo>
                    <a:pt x="68" y="20"/>
                  </a:lnTo>
                  <a:lnTo>
                    <a:pt x="35" y="2"/>
                  </a:lnTo>
                  <a:lnTo>
                    <a:pt x="26" y="0"/>
                  </a:lnTo>
                  <a:lnTo>
                    <a:pt x="17" y="2"/>
                  </a:lnTo>
                  <a:lnTo>
                    <a:pt x="11" y="6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9"/>
                  </a:lnTo>
                  <a:lnTo>
                    <a:pt x="0" y="39"/>
                  </a:lnTo>
                  <a:lnTo>
                    <a:pt x="0" y="4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74" name="Freeform 391"/>
            <p:cNvSpPr>
              <a:spLocks/>
            </p:cNvSpPr>
            <p:nvPr/>
          </p:nvSpPr>
          <p:spPr bwMode="auto">
            <a:xfrm>
              <a:off x="1180" y="3420"/>
              <a:ext cx="35" cy="60"/>
            </a:xfrm>
            <a:custGeom>
              <a:avLst/>
              <a:gdLst>
                <a:gd name="T0" fmla="*/ 1 w 28"/>
                <a:gd name="T1" fmla="*/ 59 h 52"/>
                <a:gd name="T2" fmla="*/ 1 w 28"/>
                <a:gd name="T3" fmla="*/ 55 h 52"/>
                <a:gd name="T4" fmla="*/ 1 w 28"/>
                <a:gd name="T5" fmla="*/ 52 h 52"/>
                <a:gd name="T6" fmla="*/ 1 w 28"/>
                <a:gd name="T7" fmla="*/ 48 h 52"/>
                <a:gd name="T8" fmla="*/ 0 w 28"/>
                <a:gd name="T9" fmla="*/ 45 h 52"/>
                <a:gd name="T10" fmla="*/ 0 w 28"/>
                <a:gd name="T11" fmla="*/ 43 h 52"/>
                <a:gd name="T12" fmla="*/ 0 w 28"/>
                <a:gd name="T13" fmla="*/ 39 h 52"/>
                <a:gd name="T14" fmla="*/ 1 w 28"/>
                <a:gd name="T15" fmla="*/ 36 h 52"/>
                <a:gd name="T16" fmla="*/ 1 w 28"/>
                <a:gd name="T17" fmla="*/ 33 h 52"/>
                <a:gd name="T18" fmla="*/ 1 w 28"/>
                <a:gd name="T19" fmla="*/ 30 h 52"/>
                <a:gd name="T20" fmla="*/ 1 w 28"/>
                <a:gd name="T21" fmla="*/ 29 h 52"/>
                <a:gd name="T22" fmla="*/ 4 w 28"/>
                <a:gd name="T23" fmla="*/ 25 h 52"/>
                <a:gd name="T24" fmla="*/ 4 w 28"/>
                <a:gd name="T25" fmla="*/ 23 h 52"/>
                <a:gd name="T26" fmla="*/ 5 w 28"/>
                <a:gd name="T27" fmla="*/ 20 h 52"/>
                <a:gd name="T28" fmla="*/ 5 w 28"/>
                <a:gd name="T29" fmla="*/ 18 h 52"/>
                <a:gd name="T30" fmla="*/ 8 w 28"/>
                <a:gd name="T31" fmla="*/ 16 h 52"/>
                <a:gd name="T32" fmla="*/ 9 w 28"/>
                <a:gd name="T33" fmla="*/ 13 h 52"/>
                <a:gd name="T34" fmla="*/ 9 w 28"/>
                <a:gd name="T35" fmla="*/ 10 h 52"/>
                <a:gd name="T36" fmla="*/ 11 w 28"/>
                <a:gd name="T37" fmla="*/ 9 h 52"/>
                <a:gd name="T38" fmla="*/ 13 w 28"/>
                <a:gd name="T39" fmla="*/ 7 h 52"/>
                <a:gd name="T40" fmla="*/ 15 w 28"/>
                <a:gd name="T41" fmla="*/ 6 h 52"/>
                <a:gd name="T42" fmla="*/ 16 w 28"/>
                <a:gd name="T43" fmla="*/ 3 h 52"/>
                <a:gd name="T44" fmla="*/ 19 w 28"/>
                <a:gd name="T45" fmla="*/ 2 h 52"/>
                <a:gd name="T46" fmla="*/ 20 w 28"/>
                <a:gd name="T47" fmla="*/ 2 h 52"/>
                <a:gd name="T48" fmla="*/ 23 w 28"/>
                <a:gd name="T49" fmla="*/ 0 h 52"/>
                <a:gd name="T50" fmla="*/ 25 w 28"/>
                <a:gd name="T51" fmla="*/ 0 h 52"/>
                <a:gd name="T52" fmla="*/ 26 w 28"/>
                <a:gd name="T53" fmla="*/ 0 h 52"/>
                <a:gd name="T54" fmla="*/ 29 w 28"/>
                <a:gd name="T55" fmla="*/ 0 h 52"/>
                <a:gd name="T56" fmla="*/ 30 w 28"/>
                <a:gd name="T57" fmla="*/ 0 h 52"/>
                <a:gd name="T58" fmla="*/ 33 w 28"/>
                <a:gd name="T59" fmla="*/ 0 h 52"/>
                <a:gd name="T60" fmla="*/ 34 w 28"/>
                <a:gd name="T61" fmla="*/ 0 h 5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8"/>
                <a:gd name="T94" fmla="*/ 0 h 52"/>
                <a:gd name="T95" fmla="*/ 28 w 28"/>
                <a:gd name="T96" fmla="*/ 52 h 5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8" h="52">
                  <a:moveTo>
                    <a:pt x="1" y="51"/>
                  </a:moveTo>
                  <a:lnTo>
                    <a:pt x="1" y="48"/>
                  </a:lnTo>
                  <a:lnTo>
                    <a:pt x="1" y="45"/>
                  </a:lnTo>
                  <a:lnTo>
                    <a:pt x="1" y="42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0" y="34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1" y="25"/>
                  </a:lnTo>
                  <a:lnTo>
                    <a:pt x="3" y="22"/>
                  </a:lnTo>
                  <a:lnTo>
                    <a:pt x="3" y="20"/>
                  </a:lnTo>
                  <a:lnTo>
                    <a:pt x="4" y="17"/>
                  </a:lnTo>
                  <a:lnTo>
                    <a:pt x="4" y="16"/>
                  </a:lnTo>
                  <a:lnTo>
                    <a:pt x="6" y="14"/>
                  </a:lnTo>
                  <a:lnTo>
                    <a:pt x="7" y="11"/>
                  </a:lnTo>
                  <a:lnTo>
                    <a:pt x="7" y="9"/>
                  </a:lnTo>
                  <a:lnTo>
                    <a:pt x="9" y="8"/>
                  </a:lnTo>
                  <a:lnTo>
                    <a:pt x="10" y="6"/>
                  </a:lnTo>
                  <a:lnTo>
                    <a:pt x="12" y="5"/>
                  </a:lnTo>
                  <a:lnTo>
                    <a:pt x="13" y="3"/>
                  </a:lnTo>
                  <a:lnTo>
                    <a:pt x="15" y="2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7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75" name="Freeform 392"/>
            <p:cNvSpPr>
              <a:spLocks/>
            </p:cNvSpPr>
            <p:nvPr/>
          </p:nvSpPr>
          <p:spPr bwMode="auto">
            <a:xfrm>
              <a:off x="1191" y="3443"/>
              <a:ext cx="71" cy="56"/>
            </a:xfrm>
            <a:custGeom>
              <a:avLst/>
              <a:gdLst>
                <a:gd name="T0" fmla="*/ 0 w 56"/>
                <a:gd name="T1" fmla="*/ 36 h 50"/>
                <a:gd name="T2" fmla="*/ 34 w 56"/>
                <a:gd name="T3" fmla="*/ 55 h 50"/>
                <a:gd name="T4" fmla="*/ 70 w 56"/>
                <a:gd name="T5" fmla="*/ 40 h 50"/>
                <a:gd name="T6" fmla="*/ 70 w 56"/>
                <a:gd name="T7" fmla="*/ 36 h 50"/>
                <a:gd name="T8" fmla="*/ 70 w 56"/>
                <a:gd name="T9" fmla="*/ 29 h 50"/>
                <a:gd name="T10" fmla="*/ 67 w 56"/>
                <a:gd name="T11" fmla="*/ 26 h 50"/>
                <a:gd name="T12" fmla="*/ 66 w 56"/>
                <a:gd name="T13" fmla="*/ 20 h 50"/>
                <a:gd name="T14" fmla="*/ 60 w 56"/>
                <a:gd name="T15" fmla="*/ 17 h 50"/>
                <a:gd name="T16" fmla="*/ 29 w 56"/>
                <a:gd name="T17" fmla="*/ 0 h 50"/>
                <a:gd name="T18" fmla="*/ 22 w 56"/>
                <a:gd name="T19" fmla="*/ 0 h 50"/>
                <a:gd name="T20" fmla="*/ 14 w 56"/>
                <a:gd name="T21" fmla="*/ 1 h 50"/>
                <a:gd name="T22" fmla="*/ 8 w 56"/>
                <a:gd name="T23" fmla="*/ 4 h 50"/>
                <a:gd name="T24" fmla="*/ 0 w 56"/>
                <a:gd name="T25" fmla="*/ 17 h 50"/>
                <a:gd name="T26" fmla="*/ 0 w 56"/>
                <a:gd name="T27" fmla="*/ 36 h 5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6"/>
                <a:gd name="T43" fmla="*/ 0 h 50"/>
                <a:gd name="T44" fmla="*/ 56 w 56"/>
                <a:gd name="T45" fmla="*/ 50 h 5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6" h="50">
                  <a:moveTo>
                    <a:pt x="0" y="32"/>
                  </a:moveTo>
                  <a:lnTo>
                    <a:pt x="27" y="49"/>
                  </a:lnTo>
                  <a:lnTo>
                    <a:pt x="55" y="36"/>
                  </a:lnTo>
                  <a:lnTo>
                    <a:pt x="55" y="32"/>
                  </a:lnTo>
                  <a:lnTo>
                    <a:pt x="55" y="26"/>
                  </a:lnTo>
                  <a:lnTo>
                    <a:pt x="53" y="23"/>
                  </a:lnTo>
                  <a:lnTo>
                    <a:pt x="52" y="18"/>
                  </a:lnTo>
                  <a:lnTo>
                    <a:pt x="47" y="15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1" y="1"/>
                  </a:lnTo>
                  <a:lnTo>
                    <a:pt x="6" y="4"/>
                  </a:lnTo>
                  <a:lnTo>
                    <a:pt x="0" y="15"/>
                  </a:lnTo>
                  <a:lnTo>
                    <a:pt x="0" y="32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76" name="Freeform 393"/>
            <p:cNvSpPr>
              <a:spLocks/>
            </p:cNvSpPr>
            <p:nvPr/>
          </p:nvSpPr>
          <p:spPr bwMode="auto">
            <a:xfrm>
              <a:off x="1191" y="3443"/>
              <a:ext cx="71" cy="56"/>
            </a:xfrm>
            <a:custGeom>
              <a:avLst/>
              <a:gdLst>
                <a:gd name="T0" fmla="*/ 0 w 56"/>
                <a:gd name="T1" fmla="*/ 36 h 50"/>
                <a:gd name="T2" fmla="*/ 34 w 56"/>
                <a:gd name="T3" fmla="*/ 55 h 50"/>
                <a:gd name="T4" fmla="*/ 70 w 56"/>
                <a:gd name="T5" fmla="*/ 40 h 50"/>
                <a:gd name="T6" fmla="*/ 70 w 56"/>
                <a:gd name="T7" fmla="*/ 36 h 50"/>
                <a:gd name="T8" fmla="*/ 70 w 56"/>
                <a:gd name="T9" fmla="*/ 29 h 50"/>
                <a:gd name="T10" fmla="*/ 67 w 56"/>
                <a:gd name="T11" fmla="*/ 26 h 50"/>
                <a:gd name="T12" fmla="*/ 66 w 56"/>
                <a:gd name="T13" fmla="*/ 20 h 50"/>
                <a:gd name="T14" fmla="*/ 60 w 56"/>
                <a:gd name="T15" fmla="*/ 17 h 50"/>
                <a:gd name="T16" fmla="*/ 29 w 56"/>
                <a:gd name="T17" fmla="*/ 0 h 50"/>
                <a:gd name="T18" fmla="*/ 22 w 56"/>
                <a:gd name="T19" fmla="*/ 0 h 50"/>
                <a:gd name="T20" fmla="*/ 14 w 56"/>
                <a:gd name="T21" fmla="*/ 1 h 50"/>
                <a:gd name="T22" fmla="*/ 8 w 56"/>
                <a:gd name="T23" fmla="*/ 4 h 50"/>
                <a:gd name="T24" fmla="*/ 0 w 56"/>
                <a:gd name="T25" fmla="*/ 17 h 50"/>
                <a:gd name="T26" fmla="*/ 0 w 56"/>
                <a:gd name="T27" fmla="*/ 36 h 5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6"/>
                <a:gd name="T43" fmla="*/ 0 h 50"/>
                <a:gd name="T44" fmla="*/ 56 w 56"/>
                <a:gd name="T45" fmla="*/ 50 h 5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6" h="50">
                  <a:moveTo>
                    <a:pt x="0" y="32"/>
                  </a:moveTo>
                  <a:lnTo>
                    <a:pt x="27" y="49"/>
                  </a:lnTo>
                  <a:lnTo>
                    <a:pt x="55" y="36"/>
                  </a:lnTo>
                  <a:lnTo>
                    <a:pt x="55" y="32"/>
                  </a:lnTo>
                  <a:lnTo>
                    <a:pt x="55" y="26"/>
                  </a:lnTo>
                  <a:lnTo>
                    <a:pt x="53" y="23"/>
                  </a:lnTo>
                  <a:lnTo>
                    <a:pt x="52" y="18"/>
                  </a:lnTo>
                  <a:lnTo>
                    <a:pt x="47" y="15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1" y="1"/>
                  </a:lnTo>
                  <a:lnTo>
                    <a:pt x="6" y="4"/>
                  </a:lnTo>
                  <a:lnTo>
                    <a:pt x="0" y="15"/>
                  </a:lnTo>
                  <a:lnTo>
                    <a:pt x="0" y="32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77" name="Freeform 394"/>
            <p:cNvSpPr>
              <a:spLocks/>
            </p:cNvSpPr>
            <p:nvPr/>
          </p:nvSpPr>
          <p:spPr bwMode="auto">
            <a:xfrm>
              <a:off x="1226" y="3457"/>
              <a:ext cx="25" cy="40"/>
            </a:xfrm>
            <a:custGeom>
              <a:avLst/>
              <a:gdLst>
                <a:gd name="T0" fmla="*/ 0 w 20"/>
                <a:gd name="T1" fmla="*/ 39 h 35"/>
                <a:gd name="T2" fmla="*/ 0 w 20"/>
                <a:gd name="T3" fmla="*/ 38 h 35"/>
                <a:gd name="T4" fmla="*/ 0 w 20"/>
                <a:gd name="T5" fmla="*/ 33 h 35"/>
                <a:gd name="T6" fmla="*/ 0 w 20"/>
                <a:gd name="T7" fmla="*/ 32 h 35"/>
                <a:gd name="T8" fmla="*/ 0 w 20"/>
                <a:gd name="T9" fmla="*/ 30 h 35"/>
                <a:gd name="T10" fmla="*/ 0 w 20"/>
                <a:gd name="T11" fmla="*/ 29 h 35"/>
                <a:gd name="T12" fmla="*/ 0 w 20"/>
                <a:gd name="T13" fmla="*/ 26 h 35"/>
                <a:gd name="T14" fmla="*/ 0 w 20"/>
                <a:gd name="T15" fmla="*/ 23 h 35"/>
                <a:gd name="T16" fmla="*/ 0 w 20"/>
                <a:gd name="T17" fmla="*/ 22 h 35"/>
                <a:gd name="T18" fmla="*/ 0 w 20"/>
                <a:gd name="T19" fmla="*/ 19 h 35"/>
                <a:gd name="T20" fmla="*/ 0 w 20"/>
                <a:gd name="T21" fmla="*/ 18 h 35"/>
                <a:gd name="T22" fmla="*/ 3 w 20"/>
                <a:gd name="T23" fmla="*/ 16 h 35"/>
                <a:gd name="T24" fmla="*/ 3 w 20"/>
                <a:gd name="T25" fmla="*/ 15 h 35"/>
                <a:gd name="T26" fmla="*/ 3 w 20"/>
                <a:gd name="T27" fmla="*/ 13 h 35"/>
                <a:gd name="T28" fmla="*/ 4 w 20"/>
                <a:gd name="T29" fmla="*/ 11 h 35"/>
                <a:gd name="T30" fmla="*/ 4 w 20"/>
                <a:gd name="T31" fmla="*/ 9 h 35"/>
                <a:gd name="T32" fmla="*/ 6 w 20"/>
                <a:gd name="T33" fmla="*/ 8 h 35"/>
                <a:gd name="T34" fmla="*/ 6 w 20"/>
                <a:gd name="T35" fmla="*/ 6 h 35"/>
                <a:gd name="T36" fmla="*/ 7 w 20"/>
                <a:gd name="T37" fmla="*/ 6 h 35"/>
                <a:gd name="T38" fmla="*/ 7 w 20"/>
                <a:gd name="T39" fmla="*/ 3 h 35"/>
                <a:gd name="T40" fmla="*/ 10 w 20"/>
                <a:gd name="T41" fmla="*/ 3 h 35"/>
                <a:gd name="T42" fmla="*/ 13 w 20"/>
                <a:gd name="T43" fmla="*/ 2 h 35"/>
                <a:gd name="T44" fmla="*/ 14 w 20"/>
                <a:gd name="T45" fmla="*/ 2 h 35"/>
                <a:gd name="T46" fmla="*/ 14 w 20"/>
                <a:gd name="T47" fmla="*/ 0 h 35"/>
                <a:gd name="T48" fmla="*/ 16 w 20"/>
                <a:gd name="T49" fmla="*/ 0 h 35"/>
                <a:gd name="T50" fmla="*/ 17 w 20"/>
                <a:gd name="T51" fmla="*/ 0 h 35"/>
                <a:gd name="T52" fmla="*/ 20 w 20"/>
                <a:gd name="T53" fmla="*/ 0 h 35"/>
                <a:gd name="T54" fmla="*/ 21 w 20"/>
                <a:gd name="T55" fmla="*/ 0 h 35"/>
                <a:gd name="T56" fmla="*/ 24 w 20"/>
                <a:gd name="T57" fmla="*/ 2 h 3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0"/>
                <a:gd name="T88" fmla="*/ 0 h 35"/>
                <a:gd name="T89" fmla="*/ 20 w 20"/>
                <a:gd name="T90" fmla="*/ 35 h 3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0" h="35">
                  <a:moveTo>
                    <a:pt x="0" y="34"/>
                  </a:moveTo>
                  <a:lnTo>
                    <a:pt x="0" y="33"/>
                  </a:lnTo>
                  <a:lnTo>
                    <a:pt x="0" y="29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2" y="11"/>
                  </a:lnTo>
                  <a:lnTo>
                    <a:pt x="3" y="10"/>
                  </a:lnTo>
                  <a:lnTo>
                    <a:pt x="3" y="8"/>
                  </a:lnTo>
                  <a:lnTo>
                    <a:pt x="5" y="7"/>
                  </a:lnTo>
                  <a:lnTo>
                    <a:pt x="5" y="5"/>
                  </a:lnTo>
                  <a:lnTo>
                    <a:pt x="6" y="5"/>
                  </a:lnTo>
                  <a:lnTo>
                    <a:pt x="6" y="3"/>
                  </a:lnTo>
                  <a:lnTo>
                    <a:pt x="8" y="3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19" y="2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78" name="Freeform 395"/>
            <p:cNvSpPr>
              <a:spLocks/>
            </p:cNvSpPr>
            <p:nvPr/>
          </p:nvSpPr>
          <p:spPr bwMode="auto">
            <a:xfrm>
              <a:off x="1242" y="3473"/>
              <a:ext cx="500" cy="196"/>
            </a:xfrm>
            <a:custGeom>
              <a:avLst/>
              <a:gdLst>
                <a:gd name="T0" fmla="*/ 0 w 397"/>
                <a:gd name="T1" fmla="*/ 14 h 173"/>
                <a:gd name="T2" fmla="*/ 0 w 397"/>
                <a:gd name="T3" fmla="*/ 10 h 173"/>
                <a:gd name="T4" fmla="*/ 0 w 397"/>
                <a:gd name="T5" fmla="*/ 7 h 173"/>
                <a:gd name="T6" fmla="*/ 0 w 397"/>
                <a:gd name="T7" fmla="*/ 3 h 173"/>
                <a:gd name="T8" fmla="*/ 1 w 397"/>
                <a:gd name="T9" fmla="*/ 2 h 173"/>
                <a:gd name="T10" fmla="*/ 4 w 397"/>
                <a:gd name="T11" fmla="*/ 0 h 173"/>
                <a:gd name="T12" fmla="*/ 8 w 397"/>
                <a:gd name="T13" fmla="*/ 0 h 173"/>
                <a:gd name="T14" fmla="*/ 11 w 397"/>
                <a:gd name="T15" fmla="*/ 2 h 173"/>
                <a:gd name="T16" fmla="*/ 49 w 397"/>
                <a:gd name="T17" fmla="*/ 19 h 173"/>
                <a:gd name="T18" fmla="*/ 84 w 397"/>
                <a:gd name="T19" fmla="*/ 35 h 173"/>
                <a:gd name="T20" fmla="*/ 117 w 397"/>
                <a:gd name="T21" fmla="*/ 46 h 173"/>
                <a:gd name="T22" fmla="*/ 149 w 397"/>
                <a:gd name="T23" fmla="*/ 61 h 173"/>
                <a:gd name="T24" fmla="*/ 178 w 397"/>
                <a:gd name="T25" fmla="*/ 71 h 173"/>
                <a:gd name="T26" fmla="*/ 204 w 397"/>
                <a:gd name="T27" fmla="*/ 82 h 173"/>
                <a:gd name="T28" fmla="*/ 230 w 397"/>
                <a:gd name="T29" fmla="*/ 92 h 173"/>
                <a:gd name="T30" fmla="*/ 258 w 397"/>
                <a:gd name="T31" fmla="*/ 101 h 173"/>
                <a:gd name="T32" fmla="*/ 285 w 397"/>
                <a:gd name="T33" fmla="*/ 110 h 173"/>
                <a:gd name="T34" fmla="*/ 312 w 397"/>
                <a:gd name="T35" fmla="*/ 118 h 173"/>
                <a:gd name="T36" fmla="*/ 339 w 397"/>
                <a:gd name="T37" fmla="*/ 127 h 173"/>
                <a:gd name="T38" fmla="*/ 368 w 397"/>
                <a:gd name="T39" fmla="*/ 134 h 173"/>
                <a:gd name="T40" fmla="*/ 397 w 397"/>
                <a:gd name="T41" fmla="*/ 143 h 173"/>
                <a:gd name="T42" fmla="*/ 428 w 397"/>
                <a:gd name="T43" fmla="*/ 151 h 173"/>
                <a:gd name="T44" fmla="*/ 461 w 397"/>
                <a:gd name="T45" fmla="*/ 160 h 173"/>
                <a:gd name="T46" fmla="*/ 495 w 397"/>
                <a:gd name="T47" fmla="*/ 169 h 173"/>
                <a:gd name="T48" fmla="*/ 495 w 397"/>
                <a:gd name="T49" fmla="*/ 172 h 173"/>
                <a:gd name="T50" fmla="*/ 495 w 397"/>
                <a:gd name="T51" fmla="*/ 176 h 173"/>
                <a:gd name="T52" fmla="*/ 495 w 397"/>
                <a:gd name="T53" fmla="*/ 179 h 173"/>
                <a:gd name="T54" fmla="*/ 497 w 397"/>
                <a:gd name="T55" fmla="*/ 180 h 173"/>
                <a:gd name="T56" fmla="*/ 497 w 397"/>
                <a:gd name="T57" fmla="*/ 184 h 173"/>
                <a:gd name="T58" fmla="*/ 497 w 397"/>
                <a:gd name="T59" fmla="*/ 187 h 173"/>
                <a:gd name="T60" fmla="*/ 499 w 397"/>
                <a:gd name="T61" fmla="*/ 189 h 173"/>
                <a:gd name="T62" fmla="*/ 499 w 397"/>
                <a:gd name="T63" fmla="*/ 193 h 173"/>
                <a:gd name="T64" fmla="*/ 474 w 397"/>
                <a:gd name="T65" fmla="*/ 186 h 173"/>
                <a:gd name="T66" fmla="*/ 426 w 397"/>
                <a:gd name="T67" fmla="*/ 172 h 173"/>
                <a:gd name="T68" fmla="*/ 383 w 397"/>
                <a:gd name="T69" fmla="*/ 157 h 173"/>
                <a:gd name="T70" fmla="*/ 346 w 397"/>
                <a:gd name="T71" fmla="*/ 147 h 173"/>
                <a:gd name="T72" fmla="*/ 314 w 397"/>
                <a:gd name="T73" fmla="*/ 137 h 173"/>
                <a:gd name="T74" fmla="*/ 287 w 397"/>
                <a:gd name="T75" fmla="*/ 128 h 173"/>
                <a:gd name="T76" fmla="*/ 259 w 397"/>
                <a:gd name="T77" fmla="*/ 121 h 173"/>
                <a:gd name="T78" fmla="*/ 237 w 397"/>
                <a:gd name="T79" fmla="*/ 113 h 173"/>
                <a:gd name="T80" fmla="*/ 214 w 397"/>
                <a:gd name="T81" fmla="*/ 106 h 173"/>
                <a:gd name="T82" fmla="*/ 193 w 397"/>
                <a:gd name="T83" fmla="*/ 97 h 173"/>
                <a:gd name="T84" fmla="*/ 169 w 397"/>
                <a:gd name="T85" fmla="*/ 88 h 173"/>
                <a:gd name="T86" fmla="*/ 146 w 397"/>
                <a:gd name="T87" fmla="*/ 80 h 173"/>
                <a:gd name="T88" fmla="*/ 120 w 397"/>
                <a:gd name="T89" fmla="*/ 68 h 173"/>
                <a:gd name="T90" fmla="*/ 91 w 397"/>
                <a:gd name="T91" fmla="*/ 56 h 173"/>
                <a:gd name="T92" fmla="*/ 58 w 397"/>
                <a:gd name="T93" fmla="*/ 42 h 173"/>
                <a:gd name="T94" fmla="*/ 20 w 397"/>
                <a:gd name="T95" fmla="*/ 25 h 17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97"/>
                <a:gd name="T145" fmla="*/ 0 h 173"/>
                <a:gd name="T146" fmla="*/ 397 w 397"/>
                <a:gd name="T147" fmla="*/ 173 h 173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97" h="173">
                  <a:moveTo>
                    <a:pt x="0" y="14"/>
                  </a:moveTo>
                  <a:lnTo>
                    <a:pt x="0" y="12"/>
                  </a:lnTo>
                  <a:lnTo>
                    <a:pt x="0" y="11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2"/>
                  </a:lnTo>
                  <a:lnTo>
                    <a:pt x="24" y="9"/>
                  </a:lnTo>
                  <a:lnTo>
                    <a:pt x="39" y="17"/>
                  </a:lnTo>
                  <a:lnTo>
                    <a:pt x="53" y="23"/>
                  </a:lnTo>
                  <a:lnTo>
                    <a:pt x="67" y="31"/>
                  </a:lnTo>
                  <a:lnTo>
                    <a:pt x="79" y="37"/>
                  </a:lnTo>
                  <a:lnTo>
                    <a:pt x="93" y="41"/>
                  </a:lnTo>
                  <a:lnTo>
                    <a:pt x="105" y="48"/>
                  </a:lnTo>
                  <a:lnTo>
                    <a:pt x="118" y="54"/>
                  </a:lnTo>
                  <a:lnTo>
                    <a:pt x="128" y="58"/>
                  </a:lnTo>
                  <a:lnTo>
                    <a:pt x="141" y="63"/>
                  </a:lnTo>
                  <a:lnTo>
                    <a:pt x="151" y="68"/>
                  </a:lnTo>
                  <a:lnTo>
                    <a:pt x="162" y="72"/>
                  </a:lnTo>
                  <a:lnTo>
                    <a:pt x="173" y="77"/>
                  </a:lnTo>
                  <a:lnTo>
                    <a:pt x="183" y="81"/>
                  </a:lnTo>
                  <a:lnTo>
                    <a:pt x="194" y="86"/>
                  </a:lnTo>
                  <a:lnTo>
                    <a:pt x="205" y="89"/>
                  </a:lnTo>
                  <a:lnTo>
                    <a:pt x="216" y="94"/>
                  </a:lnTo>
                  <a:lnTo>
                    <a:pt x="226" y="97"/>
                  </a:lnTo>
                  <a:lnTo>
                    <a:pt x="237" y="101"/>
                  </a:lnTo>
                  <a:lnTo>
                    <a:pt x="248" y="104"/>
                  </a:lnTo>
                  <a:lnTo>
                    <a:pt x="258" y="107"/>
                  </a:lnTo>
                  <a:lnTo>
                    <a:pt x="269" y="112"/>
                  </a:lnTo>
                  <a:lnTo>
                    <a:pt x="280" y="115"/>
                  </a:lnTo>
                  <a:lnTo>
                    <a:pt x="292" y="118"/>
                  </a:lnTo>
                  <a:lnTo>
                    <a:pt x="303" y="123"/>
                  </a:lnTo>
                  <a:lnTo>
                    <a:pt x="315" y="126"/>
                  </a:lnTo>
                  <a:lnTo>
                    <a:pt x="327" y="130"/>
                  </a:lnTo>
                  <a:lnTo>
                    <a:pt x="340" y="133"/>
                  </a:lnTo>
                  <a:lnTo>
                    <a:pt x="352" y="136"/>
                  </a:lnTo>
                  <a:lnTo>
                    <a:pt x="366" y="141"/>
                  </a:lnTo>
                  <a:lnTo>
                    <a:pt x="379" y="146"/>
                  </a:lnTo>
                  <a:lnTo>
                    <a:pt x="393" y="149"/>
                  </a:lnTo>
                  <a:lnTo>
                    <a:pt x="393" y="150"/>
                  </a:lnTo>
                  <a:lnTo>
                    <a:pt x="393" y="152"/>
                  </a:lnTo>
                  <a:lnTo>
                    <a:pt x="393" y="153"/>
                  </a:lnTo>
                  <a:lnTo>
                    <a:pt x="393" y="155"/>
                  </a:lnTo>
                  <a:lnTo>
                    <a:pt x="393" y="156"/>
                  </a:lnTo>
                  <a:lnTo>
                    <a:pt x="393" y="158"/>
                  </a:lnTo>
                  <a:lnTo>
                    <a:pt x="393" y="159"/>
                  </a:lnTo>
                  <a:lnTo>
                    <a:pt x="395" y="159"/>
                  </a:lnTo>
                  <a:lnTo>
                    <a:pt x="395" y="161"/>
                  </a:lnTo>
                  <a:lnTo>
                    <a:pt x="395" y="162"/>
                  </a:lnTo>
                  <a:lnTo>
                    <a:pt x="395" y="164"/>
                  </a:lnTo>
                  <a:lnTo>
                    <a:pt x="395" y="165"/>
                  </a:lnTo>
                  <a:lnTo>
                    <a:pt x="396" y="165"/>
                  </a:lnTo>
                  <a:lnTo>
                    <a:pt x="396" y="167"/>
                  </a:lnTo>
                  <a:lnTo>
                    <a:pt x="396" y="169"/>
                  </a:lnTo>
                  <a:lnTo>
                    <a:pt x="396" y="170"/>
                  </a:lnTo>
                  <a:lnTo>
                    <a:pt x="396" y="172"/>
                  </a:lnTo>
                  <a:lnTo>
                    <a:pt x="376" y="164"/>
                  </a:lnTo>
                  <a:lnTo>
                    <a:pt x="356" y="158"/>
                  </a:lnTo>
                  <a:lnTo>
                    <a:pt x="338" y="152"/>
                  </a:lnTo>
                  <a:lnTo>
                    <a:pt x="321" y="146"/>
                  </a:lnTo>
                  <a:lnTo>
                    <a:pt x="304" y="139"/>
                  </a:lnTo>
                  <a:lnTo>
                    <a:pt x="289" y="135"/>
                  </a:lnTo>
                  <a:lnTo>
                    <a:pt x="275" y="130"/>
                  </a:lnTo>
                  <a:lnTo>
                    <a:pt x="261" y="126"/>
                  </a:lnTo>
                  <a:lnTo>
                    <a:pt x="249" y="121"/>
                  </a:lnTo>
                  <a:lnTo>
                    <a:pt x="239" y="118"/>
                  </a:lnTo>
                  <a:lnTo>
                    <a:pt x="228" y="113"/>
                  </a:lnTo>
                  <a:lnTo>
                    <a:pt x="217" y="110"/>
                  </a:lnTo>
                  <a:lnTo>
                    <a:pt x="206" y="107"/>
                  </a:lnTo>
                  <a:lnTo>
                    <a:pt x="197" y="104"/>
                  </a:lnTo>
                  <a:lnTo>
                    <a:pt x="188" y="100"/>
                  </a:lnTo>
                  <a:lnTo>
                    <a:pt x="179" y="97"/>
                  </a:lnTo>
                  <a:lnTo>
                    <a:pt x="170" y="94"/>
                  </a:lnTo>
                  <a:lnTo>
                    <a:pt x="162" y="90"/>
                  </a:lnTo>
                  <a:lnTo>
                    <a:pt x="153" y="86"/>
                  </a:lnTo>
                  <a:lnTo>
                    <a:pt x="144" y="83"/>
                  </a:lnTo>
                  <a:lnTo>
                    <a:pt x="134" y="78"/>
                  </a:lnTo>
                  <a:lnTo>
                    <a:pt x="125" y="75"/>
                  </a:lnTo>
                  <a:lnTo>
                    <a:pt x="116" y="71"/>
                  </a:lnTo>
                  <a:lnTo>
                    <a:pt x="105" y="66"/>
                  </a:lnTo>
                  <a:lnTo>
                    <a:pt x="95" y="60"/>
                  </a:lnTo>
                  <a:lnTo>
                    <a:pt x="84" y="55"/>
                  </a:lnTo>
                  <a:lnTo>
                    <a:pt x="72" y="49"/>
                  </a:lnTo>
                  <a:lnTo>
                    <a:pt x="59" y="43"/>
                  </a:lnTo>
                  <a:lnTo>
                    <a:pt x="46" y="37"/>
                  </a:lnTo>
                  <a:lnTo>
                    <a:pt x="32" y="29"/>
                  </a:lnTo>
                  <a:lnTo>
                    <a:pt x="16" y="22"/>
                  </a:lnTo>
                  <a:lnTo>
                    <a:pt x="0" y="14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79" name="Freeform 396"/>
            <p:cNvSpPr>
              <a:spLocks/>
            </p:cNvSpPr>
            <p:nvPr/>
          </p:nvSpPr>
          <p:spPr bwMode="auto">
            <a:xfrm>
              <a:off x="1242" y="3473"/>
              <a:ext cx="500" cy="196"/>
            </a:xfrm>
            <a:custGeom>
              <a:avLst/>
              <a:gdLst>
                <a:gd name="T0" fmla="*/ 0 w 397"/>
                <a:gd name="T1" fmla="*/ 14 h 173"/>
                <a:gd name="T2" fmla="*/ 0 w 397"/>
                <a:gd name="T3" fmla="*/ 10 h 173"/>
                <a:gd name="T4" fmla="*/ 0 w 397"/>
                <a:gd name="T5" fmla="*/ 7 h 173"/>
                <a:gd name="T6" fmla="*/ 0 w 397"/>
                <a:gd name="T7" fmla="*/ 3 h 173"/>
                <a:gd name="T8" fmla="*/ 1 w 397"/>
                <a:gd name="T9" fmla="*/ 2 h 173"/>
                <a:gd name="T10" fmla="*/ 4 w 397"/>
                <a:gd name="T11" fmla="*/ 0 h 173"/>
                <a:gd name="T12" fmla="*/ 8 w 397"/>
                <a:gd name="T13" fmla="*/ 0 h 173"/>
                <a:gd name="T14" fmla="*/ 11 w 397"/>
                <a:gd name="T15" fmla="*/ 2 h 173"/>
                <a:gd name="T16" fmla="*/ 49 w 397"/>
                <a:gd name="T17" fmla="*/ 19 h 173"/>
                <a:gd name="T18" fmla="*/ 84 w 397"/>
                <a:gd name="T19" fmla="*/ 35 h 173"/>
                <a:gd name="T20" fmla="*/ 117 w 397"/>
                <a:gd name="T21" fmla="*/ 46 h 173"/>
                <a:gd name="T22" fmla="*/ 149 w 397"/>
                <a:gd name="T23" fmla="*/ 61 h 173"/>
                <a:gd name="T24" fmla="*/ 178 w 397"/>
                <a:gd name="T25" fmla="*/ 71 h 173"/>
                <a:gd name="T26" fmla="*/ 204 w 397"/>
                <a:gd name="T27" fmla="*/ 82 h 173"/>
                <a:gd name="T28" fmla="*/ 230 w 397"/>
                <a:gd name="T29" fmla="*/ 92 h 173"/>
                <a:gd name="T30" fmla="*/ 258 w 397"/>
                <a:gd name="T31" fmla="*/ 101 h 173"/>
                <a:gd name="T32" fmla="*/ 285 w 397"/>
                <a:gd name="T33" fmla="*/ 110 h 173"/>
                <a:gd name="T34" fmla="*/ 312 w 397"/>
                <a:gd name="T35" fmla="*/ 118 h 173"/>
                <a:gd name="T36" fmla="*/ 339 w 397"/>
                <a:gd name="T37" fmla="*/ 127 h 173"/>
                <a:gd name="T38" fmla="*/ 368 w 397"/>
                <a:gd name="T39" fmla="*/ 134 h 173"/>
                <a:gd name="T40" fmla="*/ 397 w 397"/>
                <a:gd name="T41" fmla="*/ 143 h 173"/>
                <a:gd name="T42" fmla="*/ 428 w 397"/>
                <a:gd name="T43" fmla="*/ 151 h 173"/>
                <a:gd name="T44" fmla="*/ 461 w 397"/>
                <a:gd name="T45" fmla="*/ 160 h 173"/>
                <a:gd name="T46" fmla="*/ 495 w 397"/>
                <a:gd name="T47" fmla="*/ 169 h 173"/>
                <a:gd name="T48" fmla="*/ 495 w 397"/>
                <a:gd name="T49" fmla="*/ 172 h 173"/>
                <a:gd name="T50" fmla="*/ 495 w 397"/>
                <a:gd name="T51" fmla="*/ 176 h 173"/>
                <a:gd name="T52" fmla="*/ 495 w 397"/>
                <a:gd name="T53" fmla="*/ 179 h 173"/>
                <a:gd name="T54" fmla="*/ 497 w 397"/>
                <a:gd name="T55" fmla="*/ 180 h 173"/>
                <a:gd name="T56" fmla="*/ 497 w 397"/>
                <a:gd name="T57" fmla="*/ 184 h 173"/>
                <a:gd name="T58" fmla="*/ 497 w 397"/>
                <a:gd name="T59" fmla="*/ 187 h 173"/>
                <a:gd name="T60" fmla="*/ 499 w 397"/>
                <a:gd name="T61" fmla="*/ 189 h 173"/>
                <a:gd name="T62" fmla="*/ 499 w 397"/>
                <a:gd name="T63" fmla="*/ 193 h 173"/>
                <a:gd name="T64" fmla="*/ 474 w 397"/>
                <a:gd name="T65" fmla="*/ 186 h 173"/>
                <a:gd name="T66" fmla="*/ 426 w 397"/>
                <a:gd name="T67" fmla="*/ 172 h 173"/>
                <a:gd name="T68" fmla="*/ 383 w 397"/>
                <a:gd name="T69" fmla="*/ 157 h 173"/>
                <a:gd name="T70" fmla="*/ 346 w 397"/>
                <a:gd name="T71" fmla="*/ 147 h 173"/>
                <a:gd name="T72" fmla="*/ 314 w 397"/>
                <a:gd name="T73" fmla="*/ 137 h 173"/>
                <a:gd name="T74" fmla="*/ 287 w 397"/>
                <a:gd name="T75" fmla="*/ 128 h 173"/>
                <a:gd name="T76" fmla="*/ 259 w 397"/>
                <a:gd name="T77" fmla="*/ 121 h 173"/>
                <a:gd name="T78" fmla="*/ 237 w 397"/>
                <a:gd name="T79" fmla="*/ 113 h 173"/>
                <a:gd name="T80" fmla="*/ 214 w 397"/>
                <a:gd name="T81" fmla="*/ 106 h 173"/>
                <a:gd name="T82" fmla="*/ 193 w 397"/>
                <a:gd name="T83" fmla="*/ 97 h 173"/>
                <a:gd name="T84" fmla="*/ 169 w 397"/>
                <a:gd name="T85" fmla="*/ 88 h 173"/>
                <a:gd name="T86" fmla="*/ 146 w 397"/>
                <a:gd name="T87" fmla="*/ 80 h 173"/>
                <a:gd name="T88" fmla="*/ 120 w 397"/>
                <a:gd name="T89" fmla="*/ 68 h 173"/>
                <a:gd name="T90" fmla="*/ 91 w 397"/>
                <a:gd name="T91" fmla="*/ 56 h 173"/>
                <a:gd name="T92" fmla="*/ 58 w 397"/>
                <a:gd name="T93" fmla="*/ 42 h 173"/>
                <a:gd name="T94" fmla="*/ 20 w 397"/>
                <a:gd name="T95" fmla="*/ 25 h 17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97"/>
                <a:gd name="T145" fmla="*/ 0 h 173"/>
                <a:gd name="T146" fmla="*/ 397 w 397"/>
                <a:gd name="T147" fmla="*/ 173 h 173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97" h="173">
                  <a:moveTo>
                    <a:pt x="0" y="14"/>
                  </a:moveTo>
                  <a:lnTo>
                    <a:pt x="0" y="12"/>
                  </a:lnTo>
                  <a:lnTo>
                    <a:pt x="0" y="11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2"/>
                  </a:lnTo>
                  <a:lnTo>
                    <a:pt x="24" y="9"/>
                  </a:lnTo>
                  <a:lnTo>
                    <a:pt x="39" y="17"/>
                  </a:lnTo>
                  <a:lnTo>
                    <a:pt x="53" y="23"/>
                  </a:lnTo>
                  <a:lnTo>
                    <a:pt x="67" y="31"/>
                  </a:lnTo>
                  <a:lnTo>
                    <a:pt x="79" y="37"/>
                  </a:lnTo>
                  <a:lnTo>
                    <a:pt x="93" y="41"/>
                  </a:lnTo>
                  <a:lnTo>
                    <a:pt x="105" y="48"/>
                  </a:lnTo>
                  <a:lnTo>
                    <a:pt x="118" y="54"/>
                  </a:lnTo>
                  <a:lnTo>
                    <a:pt x="128" y="58"/>
                  </a:lnTo>
                  <a:lnTo>
                    <a:pt x="141" y="63"/>
                  </a:lnTo>
                  <a:lnTo>
                    <a:pt x="151" y="68"/>
                  </a:lnTo>
                  <a:lnTo>
                    <a:pt x="162" y="72"/>
                  </a:lnTo>
                  <a:lnTo>
                    <a:pt x="173" y="77"/>
                  </a:lnTo>
                  <a:lnTo>
                    <a:pt x="183" y="81"/>
                  </a:lnTo>
                  <a:lnTo>
                    <a:pt x="194" y="86"/>
                  </a:lnTo>
                  <a:lnTo>
                    <a:pt x="205" y="89"/>
                  </a:lnTo>
                  <a:lnTo>
                    <a:pt x="216" y="94"/>
                  </a:lnTo>
                  <a:lnTo>
                    <a:pt x="226" y="97"/>
                  </a:lnTo>
                  <a:lnTo>
                    <a:pt x="237" y="101"/>
                  </a:lnTo>
                  <a:lnTo>
                    <a:pt x="248" y="104"/>
                  </a:lnTo>
                  <a:lnTo>
                    <a:pt x="258" y="107"/>
                  </a:lnTo>
                  <a:lnTo>
                    <a:pt x="269" y="112"/>
                  </a:lnTo>
                  <a:lnTo>
                    <a:pt x="280" y="115"/>
                  </a:lnTo>
                  <a:lnTo>
                    <a:pt x="292" y="118"/>
                  </a:lnTo>
                  <a:lnTo>
                    <a:pt x="303" y="123"/>
                  </a:lnTo>
                  <a:lnTo>
                    <a:pt x="315" y="126"/>
                  </a:lnTo>
                  <a:lnTo>
                    <a:pt x="327" y="130"/>
                  </a:lnTo>
                  <a:lnTo>
                    <a:pt x="340" y="133"/>
                  </a:lnTo>
                  <a:lnTo>
                    <a:pt x="352" y="136"/>
                  </a:lnTo>
                  <a:lnTo>
                    <a:pt x="366" y="141"/>
                  </a:lnTo>
                  <a:lnTo>
                    <a:pt x="379" y="146"/>
                  </a:lnTo>
                  <a:lnTo>
                    <a:pt x="393" y="149"/>
                  </a:lnTo>
                  <a:lnTo>
                    <a:pt x="393" y="150"/>
                  </a:lnTo>
                  <a:lnTo>
                    <a:pt x="393" y="152"/>
                  </a:lnTo>
                  <a:lnTo>
                    <a:pt x="393" y="153"/>
                  </a:lnTo>
                  <a:lnTo>
                    <a:pt x="393" y="155"/>
                  </a:lnTo>
                  <a:lnTo>
                    <a:pt x="393" y="156"/>
                  </a:lnTo>
                  <a:lnTo>
                    <a:pt x="393" y="158"/>
                  </a:lnTo>
                  <a:lnTo>
                    <a:pt x="393" y="159"/>
                  </a:lnTo>
                  <a:lnTo>
                    <a:pt x="395" y="159"/>
                  </a:lnTo>
                  <a:lnTo>
                    <a:pt x="395" y="161"/>
                  </a:lnTo>
                  <a:lnTo>
                    <a:pt x="395" y="162"/>
                  </a:lnTo>
                  <a:lnTo>
                    <a:pt x="395" y="164"/>
                  </a:lnTo>
                  <a:lnTo>
                    <a:pt x="395" y="165"/>
                  </a:lnTo>
                  <a:lnTo>
                    <a:pt x="396" y="165"/>
                  </a:lnTo>
                  <a:lnTo>
                    <a:pt x="396" y="167"/>
                  </a:lnTo>
                  <a:lnTo>
                    <a:pt x="396" y="169"/>
                  </a:lnTo>
                  <a:lnTo>
                    <a:pt x="396" y="170"/>
                  </a:lnTo>
                  <a:lnTo>
                    <a:pt x="396" y="172"/>
                  </a:lnTo>
                  <a:lnTo>
                    <a:pt x="376" y="164"/>
                  </a:lnTo>
                  <a:lnTo>
                    <a:pt x="356" y="158"/>
                  </a:lnTo>
                  <a:lnTo>
                    <a:pt x="338" y="152"/>
                  </a:lnTo>
                  <a:lnTo>
                    <a:pt x="321" y="146"/>
                  </a:lnTo>
                  <a:lnTo>
                    <a:pt x="304" y="139"/>
                  </a:lnTo>
                  <a:lnTo>
                    <a:pt x="289" y="135"/>
                  </a:lnTo>
                  <a:lnTo>
                    <a:pt x="275" y="130"/>
                  </a:lnTo>
                  <a:lnTo>
                    <a:pt x="261" y="126"/>
                  </a:lnTo>
                  <a:lnTo>
                    <a:pt x="249" y="121"/>
                  </a:lnTo>
                  <a:lnTo>
                    <a:pt x="239" y="118"/>
                  </a:lnTo>
                  <a:lnTo>
                    <a:pt x="228" y="113"/>
                  </a:lnTo>
                  <a:lnTo>
                    <a:pt x="217" y="110"/>
                  </a:lnTo>
                  <a:lnTo>
                    <a:pt x="206" y="107"/>
                  </a:lnTo>
                  <a:lnTo>
                    <a:pt x="197" y="104"/>
                  </a:lnTo>
                  <a:lnTo>
                    <a:pt x="188" y="100"/>
                  </a:lnTo>
                  <a:lnTo>
                    <a:pt x="179" y="97"/>
                  </a:lnTo>
                  <a:lnTo>
                    <a:pt x="170" y="94"/>
                  </a:lnTo>
                  <a:lnTo>
                    <a:pt x="162" y="90"/>
                  </a:lnTo>
                  <a:lnTo>
                    <a:pt x="153" y="86"/>
                  </a:lnTo>
                  <a:lnTo>
                    <a:pt x="144" y="83"/>
                  </a:lnTo>
                  <a:lnTo>
                    <a:pt x="134" y="78"/>
                  </a:lnTo>
                  <a:lnTo>
                    <a:pt x="125" y="75"/>
                  </a:lnTo>
                  <a:lnTo>
                    <a:pt x="116" y="71"/>
                  </a:lnTo>
                  <a:lnTo>
                    <a:pt x="105" y="66"/>
                  </a:lnTo>
                  <a:lnTo>
                    <a:pt x="95" y="60"/>
                  </a:lnTo>
                  <a:lnTo>
                    <a:pt x="84" y="55"/>
                  </a:lnTo>
                  <a:lnTo>
                    <a:pt x="72" y="49"/>
                  </a:lnTo>
                  <a:lnTo>
                    <a:pt x="59" y="43"/>
                  </a:lnTo>
                  <a:lnTo>
                    <a:pt x="46" y="37"/>
                  </a:lnTo>
                  <a:lnTo>
                    <a:pt x="32" y="29"/>
                  </a:lnTo>
                  <a:lnTo>
                    <a:pt x="16" y="22"/>
                  </a:lnTo>
                  <a:lnTo>
                    <a:pt x="0" y="14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80" name="Freeform 397"/>
            <p:cNvSpPr>
              <a:spLocks/>
            </p:cNvSpPr>
            <p:nvPr/>
          </p:nvSpPr>
          <p:spPr bwMode="auto">
            <a:xfrm>
              <a:off x="422" y="2716"/>
              <a:ext cx="70" cy="63"/>
            </a:xfrm>
            <a:custGeom>
              <a:avLst/>
              <a:gdLst>
                <a:gd name="T0" fmla="*/ 0 w 55"/>
                <a:gd name="T1" fmla="*/ 19 h 56"/>
                <a:gd name="T2" fmla="*/ 20 w 55"/>
                <a:gd name="T3" fmla="*/ 62 h 56"/>
                <a:gd name="T4" fmla="*/ 62 w 55"/>
                <a:gd name="T5" fmla="*/ 59 h 56"/>
                <a:gd name="T6" fmla="*/ 65 w 55"/>
                <a:gd name="T7" fmla="*/ 52 h 56"/>
                <a:gd name="T8" fmla="*/ 69 w 55"/>
                <a:gd name="T9" fmla="*/ 45 h 56"/>
                <a:gd name="T10" fmla="*/ 66 w 55"/>
                <a:gd name="T11" fmla="*/ 42 h 56"/>
                <a:gd name="T12" fmla="*/ 47 w 55"/>
                <a:gd name="T13" fmla="*/ 6 h 56"/>
                <a:gd name="T14" fmla="*/ 36 w 55"/>
                <a:gd name="T15" fmla="*/ 0 h 56"/>
                <a:gd name="T16" fmla="*/ 25 w 55"/>
                <a:gd name="T17" fmla="*/ 2 h 56"/>
                <a:gd name="T18" fmla="*/ 20 w 55"/>
                <a:gd name="T19" fmla="*/ 3 h 56"/>
                <a:gd name="T20" fmla="*/ 14 w 55"/>
                <a:gd name="T21" fmla="*/ 7 h 56"/>
                <a:gd name="T22" fmla="*/ 8 w 55"/>
                <a:gd name="T23" fmla="*/ 12 h 56"/>
                <a:gd name="T24" fmla="*/ 0 w 55"/>
                <a:gd name="T25" fmla="*/ 19 h 5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5"/>
                <a:gd name="T40" fmla="*/ 0 h 56"/>
                <a:gd name="T41" fmla="*/ 55 w 55"/>
                <a:gd name="T42" fmla="*/ 56 h 5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5" h="56">
                  <a:moveTo>
                    <a:pt x="0" y="17"/>
                  </a:moveTo>
                  <a:lnTo>
                    <a:pt x="16" y="55"/>
                  </a:lnTo>
                  <a:lnTo>
                    <a:pt x="49" y="52"/>
                  </a:lnTo>
                  <a:lnTo>
                    <a:pt x="51" y="46"/>
                  </a:lnTo>
                  <a:lnTo>
                    <a:pt x="54" y="40"/>
                  </a:lnTo>
                  <a:lnTo>
                    <a:pt x="52" y="37"/>
                  </a:lnTo>
                  <a:lnTo>
                    <a:pt x="37" y="5"/>
                  </a:lnTo>
                  <a:lnTo>
                    <a:pt x="28" y="0"/>
                  </a:lnTo>
                  <a:lnTo>
                    <a:pt x="20" y="2"/>
                  </a:lnTo>
                  <a:lnTo>
                    <a:pt x="16" y="3"/>
                  </a:lnTo>
                  <a:lnTo>
                    <a:pt x="11" y="6"/>
                  </a:lnTo>
                  <a:lnTo>
                    <a:pt x="6" y="11"/>
                  </a:lnTo>
                  <a:lnTo>
                    <a:pt x="0" y="17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81" name="Freeform 398"/>
            <p:cNvSpPr>
              <a:spLocks/>
            </p:cNvSpPr>
            <p:nvPr/>
          </p:nvSpPr>
          <p:spPr bwMode="auto">
            <a:xfrm>
              <a:off x="422" y="2716"/>
              <a:ext cx="70" cy="63"/>
            </a:xfrm>
            <a:custGeom>
              <a:avLst/>
              <a:gdLst>
                <a:gd name="T0" fmla="*/ 0 w 55"/>
                <a:gd name="T1" fmla="*/ 19 h 56"/>
                <a:gd name="T2" fmla="*/ 20 w 55"/>
                <a:gd name="T3" fmla="*/ 62 h 56"/>
                <a:gd name="T4" fmla="*/ 62 w 55"/>
                <a:gd name="T5" fmla="*/ 59 h 56"/>
                <a:gd name="T6" fmla="*/ 65 w 55"/>
                <a:gd name="T7" fmla="*/ 52 h 56"/>
                <a:gd name="T8" fmla="*/ 69 w 55"/>
                <a:gd name="T9" fmla="*/ 45 h 56"/>
                <a:gd name="T10" fmla="*/ 66 w 55"/>
                <a:gd name="T11" fmla="*/ 42 h 56"/>
                <a:gd name="T12" fmla="*/ 47 w 55"/>
                <a:gd name="T13" fmla="*/ 6 h 56"/>
                <a:gd name="T14" fmla="*/ 36 w 55"/>
                <a:gd name="T15" fmla="*/ 0 h 56"/>
                <a:gd name="T16" fmla="*/ 25 w 55"/>
                <a:gd name="T17" fmla="*/ 2 h 56"/>
                <a:gd name="T18" fmla="*/ 20 w 55"/>
                <a:gd name="T19" fmla="*/ 3 h 56"/>
                <a:gd name="T20" fmla="*/ 14 w 55"/>
                <a:gd name="T21" fmla="*/ 7 h 56"/>
                <a:gd name="T22" fmla="*/ 8 w 55"/>
                <a:gd name="T23" fmla="*/ 12 h 56"/>
                <a:gd name="T24" fmla="*/ 0 w 55"/>
                <a:gd name="T25" fmla="*/ 19 h 5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5"/>
                <a:gd name="T40" fmla="*/ 0 h 56"/>
                <a:gd name="T41" fmla="*/ 55 w 55"/>
                <a:gd name="T42" fmla="*/ 56 h 5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5" h="56">
                  <a:moveTo>
                    <a:pt x="0" y="17"/>
                  </a:moveTo>
                  <a:lnTo>
                    <a:pt x="16" y="55"/>
                  </a:lnTo>
                  <a:lnTo>
                    <a:pt x="49" y="52"/>
                  </a:lnTo>
                  <a:lnTo>
                    <a:pt x="51" y="46"/>
                  </a:lnTo>
                  <a:lnTo>
                    <a:pt x="54" y="40"/>
                  </a:lnTo>
                  <a:lnTo>
                    <a:pt x="52" y="37"/>
                  </a:lnTo>
                  <a:lnTo>
                    <a:pt x="37" y="5"/>
                  </a:lnTo>
                  <a:lnTo>
                    <a:pt x="28" y="0"/>
                  </a:lnTo>
                  <a:lnTo>
                    <a:pt x="20" y="2"/>
                  </a:lnTo>
                  <a:lnTo>
                    <a:pt x="16" y="3"/>
                  </a:lnTo>
                  <a:lnTo>
                    <a:pt x="11" y="6"/>
                  </a:lnTo>
                  <a:lnTo>
                    <a:pt x="6" y="11"/>
                  </a:lnTo>
                  <a:lnTo>
                    <a:pt x="0" y="17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82" name="Freeform 399"/>
            <p:cNvSpPr>
              <a:spLocks/>
            </p:cNvSpPr>
            <p:nvPr/>
          </p:nvSpPr>
          <p:spPr bwMode="auto">
            <a:xfrm>
              <a:off x="444" y="2745"/>
              <a:ext cx="44" cy="33"/>
            </a:xfrm>
            <a:custGeom>
              <a:avLst/>
              <a:gdLst>
                <a:gd name="T0" fmla="*/ 0 w 35"/>
                <a:gd name="T1" fmla="*/ 32 h 29"/>
                <a:gd name="T2" fmla="*/ 3 w 35"/>
                <a:gd name="T3" fmla="*/ 28 h 29"/>
                <a:gd name="T4" fmla="*/ 3 w 35"/>
                <a:gd name="T5" fmla="*/ 26 h 29"/>
                <a:gd name="T6" fmla="*/ 4 w 35"/>
                <a:gd name="T7" fmla="*/ 25 h 29"/>
                <a:gd name="T8" fmla="*/ 4 w 35"/>
                <a:gd name="T9" fmla="*/ 23 h 29"/>
                <a:gd name="T10" fmla="*/ 6 w 35"/>
                <a:gd name="T11" fmla="*/ 22 h 29"/>
                <a:gd name="T12" fmla="*/ 6 w 35"/>
                <a:gd name="T13" fmla="*/ 18 h 29"/>
                <a:gd name="T14" fmla="*/ 8 w 35"/>
                <a:gd name="T15" fmla="*/ 16 h 29"/>
                <a:gd name="T16" fmla="*/ 10 w 35"/>
                <a:gd name="T17" fmla="*/ 15 h 29"/>
                <a:gd name="T18" fmla="*/ 11 w 35"/>
                <a:gd name="T19" fmla="*/ 13 h 29"/>
                <a:gd name="T20" fmla="*/ 14 w 35"/>
                <a:gd name="T21" fmla="*/ 11 h 29"/>
                <a:gd name="T22" fmla="*/ 15 w 35"/>
                <a:gd name="T23" fmla="*/ 9 h 29"/>
                <a:gd name="T24" fmla="*/ 18 w 35"/>
                <a:gd name="T25" fmla="*/ 7 h 29"/>
                <a:gd name="T26" fmla="*/ 19 w 35"/>
                <a:gd name="T27" fmla="*/ 6 h 29"/>
                <a:gd name="T28" fmla="*/ 21 w 35"/>
                <a:gd name="T29" fmla="*/ 3 h 29"/>
                <a:gd name="T30" fmla="*/ 23 w 35"/>
                <a:gd name="T31" fmla="*/ 3 h 29"/>
                <a:gd name="T32" fmla="*/ 25 w 35"/>
                <a:gd name="T33" fmla="*/ 2 h 29"/>
                <a:gd name="T34" fmla="*/ 28 w 35"/>
                <a:gd name="T35" fmla="*/ 2 h 29"/>
                <a:gd name="T36" fmla="*/ 29 w 35"/>
                <a:gd name="T37" fmla="*/ 2 h 29"/>
                <a:gd name="T38" fmla="*/ 31 w 35"/>
                <a:gd name="T39" fmla="*/ 0 h 29"/>
                <a:gd name="T40" fmla="*/ 33 w 35"/>
                <a:gd name="T41" fmla="*/ 0 h 29"/>
                <a:gd name="T42" fmla="*/ 35 w 35"/>
                <a:gd name="T43" fmla="*/ 2 h 29"/>
                <a:gd name="T44" fmla="*/ 36 w 35"/>
                <a:gd name="T45" fmla="*/ 2 h 29"/>
                <a:gd name="T46" fmla="*/ 39 w 35"/>
                <a:gd name="T47" fmla="*/ 2 h 29"/>
                <a:gd name="T48" fmla="*/ 39 w 35"/>
                <a:gd name="T49" fmla="*/ 3 h 29"/>
                <a:gd name="T50" fmla="*/ 40 w 35"/>
                <a:gd name="T51" fmla="*/ 3 h 29"/>
                <a:gd name="T52" fmla="*/ 40 w 35"/>
                <a:gd name="T53" fmla="*/ 6 h 29"/>
                <a:gd name="T54" fmla="*/ 43 w 35"/>
                <a:gd name="T55" fmla="*/ 7 h 2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5"/>
                <a:gd name="T85" fmla="*/ 0 h 29"/>
                <a:gd name="T86" fmla="*/ 35 w 35"/>
                <a:gd name="T87" fmla="*/ 29 h 29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5" h="29">
                  <a:moveTo>
                    <a:pt x="0" y="28"/>
                  </a:moveTo>
                  <a:lnTo>
                    <a:pt x="2" y="25"/>
                  </a:lnTo>
                  <a:lnTo>
                    <a:pt x="2" y="23"/>
                  </a:lnTo>
                  <a:lnTo>
                    <a:pt x="3" y="22"/>
                  </a:lnTo>
                  <a:lnTo>
                    <a:pt x="3" y="20"/>
                  </a:lnTo>
                  <a:lnTo>
                    <a:pt x="5" y="19"/>
                  </a:lnTo>
                  <a:lnTo>
                    <a:pt x="5" y="16"/>
                  </a:lnTo>
                  <a:lnTo>
                    <a:pt x="6" y="14"/>
                  </a:lnTo>
                  <a:lnTo>
                    <a:pt x="8" y="13"/>
                  </a:lnTo>
                  <a:lnTo>
                    <a:pt x="9" y="11"/>
                  </a:lnTo>
                  <a:lnTo>
                    <a:pt x="11" y="10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5" y="5"/>
                  </a:lnTo>
                  <a:lnTo>
                    <a:pt x="17" y="3"/>
                  </a:lnTo>
                  <a:lnTo>
                    <a:pt x="18" y="3"/>
                  </a:lnTo>
                  <a:lnTo>
                    <a:pt x="20" y="2"/>
                  </a:lnTo>
                  <a:lnTo>
                    <a:pt x="22" y="2"/>
                  </a:lnTo>
                  <a:lnTo>
                    <a:pt x="23" y="2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29" y="2"/>
                  </a:lnTo>
                  <a:lnTo>
                    <a:pt x="31" y="2"/>
                  </a:lnTo>
                  <a:lnTo>
                    <a:pt x="31" y="3"/>
                  </a:lnTo>
                  <a:lnTo>
                    <a:pt x="32" y="3"/>
                  </a:lnTo>
                  <a:lnTo>
                    <a:pt x="32" y="5"/>
                  </a:lnTo>
                  <a:lnTo>
                    <a:pt x="34" y="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83" name="Freeform 400"/>
            <p:cNvSpPr>
              <a:spLocks/>
            </p:cNvSpPr>
            <p:nvPr/>
          </p:nvSpPr>
          <p:spPr bwMode="auto">
            <a:xfrm>
              <a:off x="1240" y="3473"/>
              <a:ext cx="789" cy="324"/>
            </a:xfrm>
            <a:custGeom>
              <a:avLst/>
              <a:gdLst>
                <a:gd name="T0" fmla="*/ 3 w 626"/>
                <a:gd name="T1" fmla="*/ 10 h 287"/>
                <a:gd name="T2" fmla="*/ 3 w 626"/>
                <a:gd name="T3" fmla="*/ 6 h 287"/>
                <a:gd name="T4" fmla="*/ 6 w 626"/>
                <a:gd name="T5" fmla="*/ 2 h 287"/>
                <a:gd name="T6" fmla="*/ 10 w 626"/>
                <a:gd name="T7" fmla="*/ 0 h 287"/>
                <a:gd name="T8" fmla="*/ 14 w 626"/>
                <a:gd name="T9" fmla="*/ 2 h 287"/>
                <a:gd name="T10" fmla="*/ 28 w 626"/>
                <a:gd name="T11" fmla="*/ 12 h 287"/>
                <a:gd name="T12" fmla="*/ 47 w 626"/>
                <a:gd name="T13" fmla="*/ 26 h 287"/>
                <a:gd name="T14" fmla="*/ 64 w 626"/>
                <a:gd name="T15" fmla="*/ 40 h 287"/>
                <a:gd name="T16" fmla="*/ 81 w 626"/>
                <a:gd name="T17" fmla="*/ 52 h 287"/>
                <a:gd name="T18" fmla="*/ 98 w 626"/>
                <a:gd name="T19" fmla="*/ 65 h 287"/>
                <a:gd name="T20" fmla="*/ 116 w 626"/>
                <a:gd name="T21" fmla="*/ 80 h 287"/>
                <a:gd name="T22" fmla="*/ 135 w 626"/>
                <a:gd name="T23" fmla="*/ 95 h 287"/>
                <a:gd name="T24" fmla="*/ 156 w 626"/>
                <a:gd name="T25" fmla="*/ 113 h 287"/>
                <a:gd name="T26" fmla="*/ 181 w 626"/>
                <a:gd name="T27" fmla="*/ 131 h 287"/>
                <a:gd name="T28" fmla="*/ 208 w 626"/>
                <a:gd name="T29" fmla="*/ 152 h 287"/>
                <a:gd name="T30" fmla="*/ 239 w 626"/>
                <a:gd name="T31" fmla="*/ 176 h 287"/>
                <a:gd name="T32" fmla="*/ 287 w 626"/>
                <a:gd name="T33" fmla="*/ 211 h 287"/>
                <a:gd name="T34" fmla="*/ 334 w 626"/>
                <a:gd name="T35" fmla="*/ 238 h 287"/>
                <a:gd name="T36" fmla="*/ 381 w 626"/>
                <a:gd name="T37" fmla="*/ 261 h 287"/>
                <a:gd name="T38" fmla="*/ 425 w 626"/>
                <a:gd name="T39" fmla="*/ 277 h 287"/>
                <a:gd name="T40" fmla="*/ 471 w 626"/>
                <a:gd name="T41" fmla="*/ 290 h 287"/>
                <a:gd name="T42" fmla="*/ 518 w 626"/>
                <a:gd name="T43" fmla="*/ 299 h 287"/>
                <a:gd name="T44" fmla="*/ 566 w 626"/>
                <a:gd name="T45" fmla="*/ 305 h 287"/>
                <a:gd name="T46" fmla="*/ 618 w 626"/>
                <a:gd name="T47" fmla="*/ 308 h 287"/>
                <a:gd name="T48" fmla="*/ 672 w 626"/>
                <a:gd name="T49" fmla="*/ 312 h 287"/>
                <a:gd name="T50" fmla="*/ 732 w 626"/>
                <a:gd name="T51" fmla="*/ 313 h 287"/>
                <a:gd name="T52" fmla="*/ 774 w 626"/>
                <a:gd name="T53" fmla="*/ 316 h 287"/>
                <a:gd name="T54" fmla="*/ 778 w 626"/>
                <a:gd name="T55" fmla="*/ 318 h 287"/>
                <a:gd name="T56" fmla="*/ 784 w 626"/>
                <a:gd name="T57" fmla="*/ 319 h 287"/>
                <a:gd name="T58" fmla="*/ 785 w 626"/>
                <a:gd name="T59" fmla="*/ 323 h 287"/>
                <a:gd name="T60" fmla="*/ 747 w 626"/>
                <a:gd name="T61" fmla="*/ 323 h 287"/>
                <a:gd name="T62" fmla="*/ 689 w 626"/>
                <a:gd name="T63" fmla="*/ 323 h 287"/>
                <a:gd name="T64" fmla="*/ 633 w 626"/>
                <a:gd name="T65" fmla="*/ 322 h 287"/>
                <a:gd name="T66" fmla="*/ 577 w 626"/>
                <a:gd name="T67" fmla="*/ 318 h 287"/>
                <a:gd name="T68" fmla="*/ 523 w 626"/>
                <a:gd name="T69" fmla="*/ 312 h 287"/>
                <a:gd name="T70" fmla="*/ 469 w 626"/>
                <a:gd name="T71" fmla="*/ 303 h 287"/>
                <a:gd name="T72" fmla="*/ 417 w 626"/>
                <a:gd name="T73" fmla="*/ 289 h 287"/>
                <a:gd name="T74" fmla="*/ 366 w 626"/>
                <a:gd name="T75" fmla="*/ 270 h 287"/>
                <a:gd name="T76" fmla="*/ 315 w 626"/>
                <a:gd name="T77" fmla="*/ 245 h 287"/>
                <a:gd name="T78" fmla="*/ 265 w 626"/>
                <a:gd name="T79" fmla="*/ 216 h 287"/>
                <a:gd name="T80" fmla="*/ 217 w 626"/>
                <a:gd name="T81" fmla="*/ 178 h 287"/>
                <a:gd name="T82" fmla="*/ 192 w 626"/>
                <a:gd name="T83" fmla="*/ 159 h 287"/>
                <a:gd name="T84" fmla="*/ 170 w 626"/>
                <a:gd name="T85" fmla="*/ 140 h 287"/>
                <a:gd name="T86" fmla="*/ 149 w 626"/>
                <a:gd name="T87" fmla="*/ 123 h 287"/>
                <a:gd name="T88" fmla="*/ 127 w 626"/>
                <a:gd name="T89" fmla="*/ 107 h 287"/>
                <a:gd name="T90" fmla="*/ 108 w 626"/>
                <a:gd name="T91" fmla="*/ 91 h 287"/>
                <a:gd name="T92" fmla="*/ 89 w 626"/>
                <a:gd name="T93" fmla="*/ 78 h 287"/>
                <a:gd name="T94" fmla="*/ 69 w 626"/>
                <a:gd name="T95" fmla="*/ 64 h 287"/>
                <a:gd name="T96" fmla="*/ 52 w 626"/>
                <a:gd name="T97" fmla="*/ 51 h 287"/>
                <a:gd name="T98" fmla="*/ 33 w 626"/>
                <a:gd name="T99" fmla="*/ 36 h 287"/>
                <a:gd name="T100" fmla="*/ 14 w 626"/>
                <a:gd name="T101" fmla="*/ 23 h 28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626"/>
                <a:gd name="T154" fmla="*/ 0 h 287"/>
                <a:gd name="T155" fmla="*/ 626 w 626"/>
                <a:gd name="T156" fmla="*/ 287 h 287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626" h="287">
                  <a:moveTo>
                    <a:pt x="0" y="12"/>
                  </a:moveTo>
                  <a:lnTo>
                    <a:pt x="0" y="11"/>
                  </a:lnTo>
                  <a:lnTo>
                    <a:pt x="2" y="9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5"/>
                  </a:lnTo>
                  <a:lnTo>
                    <a:pt x="3" y="3"/>
                  </a:lnTo>
                  <a:lnTo>
                    <a:pt x="3" y="2"/>
                  </a:lnTo>
                  <a:lnTo>
                    <a:pt x="5" y="2"/>
                  </a:lnTo>
                  <a:lnTo>
                    <a:pt x="5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1" y="3"/>
                  </a:lnTo>
                  <a:lnTo>
                    <a:pt x="17" y="8"/>
                  </a:lnTo>
                  <a:lnTo>
                    <a:pt x="22" y="11"/>
                  </a:lnTo>
                  <a:lnTo>
                    <a:pt x="28" y="15"/>
                  </a:lnTo>
                  <a:lnTo>
                    <a:pt x="32" y="20"/>
                  </a:lnTo>
                  <a:lnTo>
                    <a:pt x="37" y="23"/>
                  </a:lnTo>
                  <a:lnTo>
                    <a:pt x="41" y="28"/>
                  </a:lnTo>
                  <a:lnTo>
                    <a:pt x="46" y="31"/>
                  </a:lnTo>
                  <a:lnTo>
                    <a:pt x="51" y="35"/>
                  </a:lnTo>
                  <a:lnTo>
                    <a:pt x="55" y="38"/>
                  </a:lnTo>
                  <a:lnTo>
                    <a:pt x="60" y="43"/>
                  </a:lnTo>
                  <a:lnTo>
                    <a:pt x="64" y="46"/>
                  </a:lnTo>
                  <a:lnTo>
                    <a:pt x="69" y="51"/>
                  </a:lnTo>
                  <a:lnTo>
                    <a:pt x="74" y="54"/>
                  </a:lnTo>
                  <a:lnTo>
                    <a:pt x="78" y="58"/>
                  </a:lnTo>
                  <a:lnTo>
                    <a:pt x="83" y="63"/>
                  </a:lnTo>
                  <a:lnTo>
                    <a:pt x="87" y="66"/>
                  </a:lnTo>
                  <a:lnTo>
                    <a:pt x="92" y="71"/>
                  </a:lnTo>
                  <a:lnTo>
                    <a:pt x="98" y="75"/>
                  </a:lnTo>
                  <a:lnTo>
                    <a:pt x="103" y="80"/>
                  </a:lnTo>
                  <a:lnTo>
                    <a:pt x="107" y="84"/>
                  </a:lnTo>
                  <a:lnTo>
                    <a:pt x="113" y="89"/>
                  </a:lnTo>
                  <a:lnTo>
                    <a:pt x="120" y="95"/>
                  </a:lnTo>
                  <a:lnTo>
                    <a:pt x="124" y="100"/>
                  </a:lnTo>
                  <a:lnTo>
                    <a:pt x="130" y="106"/>
                  </a:lnTo>
                  <a:lnTo>
                    <a:pt x="138" y="110"/>
                  </a:lnTo>
                  <a:lnTo>
                    <a:pt x="144" y="116"/>
                  </a:lnTo>
                  <a:lnTo>
                    <a:pt x="150" y="123"/>
                  </a:lnTo>
                  <a:lnTo>
                    <a:pt x="158" y="129"/>
                  </a:lnTo>
                  <a:lnTo>
                    <a:pt x="165" y="135"/>
                  </a:lnTo>
                  <a:lnTo>
                    <a:pt x="173" y="143"/>
                  </a:lnTo>
                  <a:lnTo>
                    <a:pt x="181" y="149"/>
                  </a:lnTo>
                  <a:lnTo>
                    <a:pt x="190" y="156"/>
                  </a:lnTo>
                  <a:lnTo>
                    <a:pt x="202" y="167"/>
                  </a:lnTo>
                  <a:lnTo>
                    <a:pt x="216" y="178"/>
                  </a:lnTo>
                  <a:lnTo>
                    <a:pt x="228" y="187"/>
                  </a:lnTo>
                  <a:lnTo>
                    <a:pt x="241" y="196"/>
                  </a:lnTo>
                  <a:lnTo>
                    <a:pt x="253" y="204"/>
                  </a:lnTo>
                  <a:lnTo>
                    <a:pt x="265" y="211"/>
                  </a:lnTo>
                  <a:lnTo>
                    <a:pt x="277" y="219"/>
                  </a:lnTo>
                  <a:lnTo>
                    <a:pt x="290" y="225"/>
                  </a:lnTo>
                  <a:lnTo>
                    <a:pt x="302" y="231"/>
                  </a:lnTo>
                  <a:lnTo>
                    <a:pt x="313" y="236"/>
                  </a:lnTo>
                  <a:lnTo>
                    <a:pt x="325" y="242"/>
                  </a:lnTo>
                  <a:lnTo>
                    <a:pt x="337" y="245"/>
                  </a:lnTo>
                  <a:lnTo>
                    <a:pt x="349" y="250"/>
                  </a:lnTo>
                  <a:lnTo>
                    <a:pt x="362" y="253"/>
                  </a:lnTo>
                  <a:lnTo>
                    <a:pt x="374" y="257"/>
                  </a:lnTo>
                  <a:lnTo>
                    <a:pt x="386" y="259"/>
                  </a:lnTo>
                  <a:lnTo>
                    <a:pt x="398" y="262"/>
                  </a:lnTo>
                  <a:lnTo>
                    <a:pt x="411" y="265"/>
                  </a:lnTo>
                  <a:lnTo>
                    <a:pt x="423" y="266"/>
                  </a:lnTo>
                  <a:lnTo>
                    <a:pt x="437" y="268"/>
                  </a:lnTo>
                  <a:lnTo>
                    <a:pt x="449" y="270"/>
                  </a:lnTo>
                  <a:lnTo>
                    <a:pt x="463" y="271"/>
                  </a:lnTo>
                  <a:lnTo>
                    <a:pt x="476" y="273"/>
                  </a:lnTo>
                  <a:lnTo>
                    <a:pt x="490" y="273"/>
                  </a:lnTo>
                  <a:lnTo>
                    <a:pt x="504" y="274"/>
                  </a:lnTo>
                  <a:lnTo>
                    <a:pt x="519" y="274"/>
                  </a:lnTo>
                  <a:lnTo>
                    <a:pt x="533" y="276"/>
                  </a:lnTo>
                  <a:lnTo>
                    <a:pt x="548" y="276"/>
                  </a:lnTo>
                  <a:lnTo>
                    <a:pt x="565" y="276"/>
                  </a:lnTo>
                  <a:lnTo>
                    <a:pt x="581" y="277"/>
                  </a:lnTo>
                  <a:lnTo>
                    <a:pt x="597" y="277"/>
                  </a:lnTo>
                  <a:lnTo>
                    <a:pt x="614" y="279"/>
                  </a:lnTo>
                  <a:lnTo>
                    <a:pt x="614" y="280"/>
                  </a:lnTo>
                  <a:lnTo>
                    <a:pt x="616" y="280"/>
                  </a:lnTo>
                  <a:lnTo>
                    <a:pt x="616" y="282"/>
                  </a:lnTo>
                  <a:lnTo>
                    <a:pt x="617" y="282"/>
                  </a:lnTo>
                  <a:lnTo>
                    <a:pt x="619" y="283"/>
                  </a:lnTo>
                  <a:lnTo>
                    <a:pt x="620" y="283"/>
                  </a:lnTo>
                  <a:lnTo>
                    <a:pt x="622" y="283"/>
                  </a:lnTo>
                  <a:lnTo>
                    <a:pt x="622" y="285"/>
                  </a:lnTo>
                  <a:lnTo>
                    <a:pt x="623" y="285"/>
                  </a:lnTo>
                  <a:lnTo>
                    <a:pt x="623" y="286"/>
                  </a:lnTo>
                  <a:lnTo>
                    <a:pt x="625" y="286"/>
                  </a:lnTo>
                  <a:lnTo>
                    <a:pt x="608" y="286"/>
                  </a:lnTo>
                  <a:lnTo>
                    <a:pt x="593" y="286"/>
                  </a:lnTo>
                  <a:lnTo>
                    <a:pt x="577" y="286"/>
                  </a:lnTo>
                  <a:lnTo>
                    <a:pt x="562" y="286"/>
                  </a:lnTo>
                  <a:lnTo>
                    <a:pt x="547" y="286"/>
                  </a:lnTo>
                  <a:lnTo>
                    <a:pt x="533" y="286"/>
                  </a:lnTo>
                  <a:lnTo>
                    <a:pt x="518" y="286"/>
                  </a:lnTo>
                  <a:lnTo>
                    <a:pt x="502" y="285"/>
                  </a:lnTo>
                  <a:lnTo>
                    <a:pt x="489" y="285"/>
                  </a:lnTo>
                  <a:lnTo>
                    <a:pt x="473" y="283"/>
                  </a:lnTo>
                  <a:lnTo>
                    <a:pt x="458" y="282"/>
                  </a:lnTo>
                  <a:lnTo>
                    <a:pt x="444" y="280"/>
                  </a:lnTo>
                  <a:lnTo>
                    <a:pt x="430" y="279"/>
                  </a:lnTo>
                  <a:lnTo>
                    <a:pt x="415" y="276"/>
                  </a:lnTo>
                  <a:lnTo>
                    <a:pt x="401" y="274"/>
                  </a:lnTo>
                  <a:lnTo>
                    <a:pt x="388" y="271"/>
                  </a:lnTo>
                  <a:lnTo>
                    <a:pt x="372" y="268"/>
                  </a:lnTo>
                  <a:lnTo>
                    <a:pt x="358" y="265"/>
                  </a:lnTo>
                  <a:lnTo>
                    <a:pt x="345" y="260"/>
                  </a:lnTo>
                  <a:lnTo>
                    <a:pt x="331" y="256"/>
                  </a:lnTo>
                  <a:lnTo>
                    <a:pt x="317" y="251"/>
                  </a:lnTo>
                  <a:lnTo>
                    <a:pt x="303" y="245"/>
                  </a:lnTo>
                  <a:lnTo>
                    <a:pt x="290" y="239"/>
                  </a:lnTo>
                  <a:lnTo>
                    <a:pt x="277" y="233"/>
                  </a:lnTo>
                  <a:lnTo>
                    <a:pt x="263" y="225"/>
                  </a:lnTo>
                  <a:lnTo>
                    <a:pt x="250" y="217"/>
                  </a:lnTo>
                  <a:lnTo>
                    <a:pt x="237" y="210"/>
                  </a:lnTo>
                  <a:lnTo>
                    <a:pt x="224" y="201"/>
                  </a:lnTo>
                  <a:lnTo>
                    <a:pt x="210" y="191"/>
                  </a:lnTo>
                  <a:lnTo>
                    <a:pt x="198" y="181"/>
                  </a:lnTo>
                  <a:lnTo>
                    <a:pt x="185" y="170"/>
                  </a:lnTo>
                  <a:lnTo>
                    <a:pt x="172" y="158"/>
                  </a:lnTo>
                  <a:lnTo>
                    <a:pt x="165" y="152"/>
                  </a:lnTo>
                  <a:lnTo>
                    <a:pt x="159" y="147"/>
                  </a:lnTo>
                  <a:lnTo>
                    <a:pt x="152" y="141"/>
                  </a:lnTo>
                  <a:lnTo>
                    <a:pt x="146" y="135"/>
                  </a:lnTo>
                  <a:lnTo>
                    <a:pt x="141" y="130"/>
                  </a:lnTo>
                  <a:lnTo>
                    <a:pt x="135" y="124"/>
                  </a:lnTo>
                  <a:lnTo>
                    <a:pt x="129" y="120"/>
                  </a:lnTo>
                  <a:lnTo>
                    <a:pt x="123" y="115"/>
                  </a:lnTo>
                  <a:lnTo>
                    <a:pt x="118" y="109"/>
                  </a:lnTo>
                  <a:lnTo>
                    <a:pt x="112" y="104"/>
                  </a:lnTo>
                  <a:lnTo>
                    <a:pt x="106" y="100"/>
                  </a:lnTo>
                  <a:lnTo>
                    <a:pt x="101" y="95"/>
                  </a:lnTo>
                  <a:lnTo>
                    <a:pt x="97" y="90"/>
                  </a:lnTo>
                  <a:lnTo>
                    <a:pt x="90" y="86"/>
                  </a:lnTo>
                  <a:lnTo>
                    <a:pt x="86" y="81"/>
                  </a:lnTo>
                  <a:lnTo>
                    <a:pt x="81" y="77"/>
                  </a:lnTo>
                  <a:lnTo>
                    <a:pt x="75" y="74"/>
                  </a:lnTo>
                  <a:lnTo>
                    <a:pt x="71" y="69"/>
                  </a:lnTo>
                  <a:lnTo>
                    <a:pt x="66" y="64"/>
                  </a:lnTo>
                  <a:lnTo>
                    <a:pt x="61" y="60"/>
                  </a:lnTo>
                  <a:lnTo>
                    <a:pt x="55" y="57"/>
                  </a:lnTo>
                  <a:lnTo>
                    <a:pt x="51" y="52"/>
                  </a:lnTo>
                  <a:lnTo>
                    <a:pt x="46" y="48"/>
                  </a:lnTo>
                  <a:lnTo>
                    <a:pt x="41" y="45"/>
                  </a:lnTo>
                  <a:lnTo>
                    <a:pt x="37" y="40"/>
                  </a:lnTo>
                  <a:lnTo>
                    <a:pt x="31" y="37"/>
                  </a:lnTo>
                  <a:lnTo>
                    <a:pt x="26" y="32"/>
                  </a:lnTo>
                  <a:lnTo>
                    <a:pt x="22" y="28"/>
                  </a:lnTo>
                  <a:lnTo>
                    <a:pt x="17" y="25"/>
                  </a:lnTo>
                  <a:lnTo>
                    <a:pt x="11" y="20"/>
                  </a:lnTo>
                  <a:lnTo>
                    <a:pt x="6" y="17"/>
                  </a:lnTo>
                  <a:lnTo>
                    <a:pt x="0" y="12"/>
                  </a:lnTo>
                </a:path>
              </a:pathLst>
            </a:custGeom>
            <a:solidFill>
              <a:srgbClr val="FF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84" name="Freeform 401"/>
            <p:cNvSpPr>
              <a:spLocks/>
            </p:cNvSpPr>
            <p:nvPr/>
          </p:nvSpPr>
          <p:spPr bwMode="auto">
            <a:xfrm>
              <a:off x="1240" y="3473"/>
              <a:ext cx="789" cy="324"/>
            </a:xfrm>
            <a:custGeom>
              <a:avLst/>
              <a:gdLst>
                <a:gd name="T0" fmla="*/ 3 w 626"/>
                <a:gd name="T1" fmla="*/ 10 h 287"/>
                <a:gd name="T2" fmla="*/ 3 w 626"/>
                <a:gd name="T3" fmla="*/ 6 h 287"/>
                <a:gd name="T4" fmla="*/ 6 w 626"/>
                <a:gd name="T5" fmla="*/ 2 h 287"/>
                <a:gd name="T6" fmla="*/ 10 w 626"/>
                <a:gd name="T7" fmla="*/ 0 h 287"/>
                <a:gd name="T8" fmla="*/ 14 w 626"/>
                <a:gd name="T9" fmla="*/ 2 h 287"/>
                <a:gd name="T10" fmla="*/ 28 w 626"/>
                <a:gd name="T11" fmla="*/ 12 h 287"/>
                <a:gd name="T12" fmla="*/ 47 w 626"/>
                <a:gd name="T13" fmla="*/ 26 h 287"/>
                <a:gd name="T14" fmla="*/ 64 w 626"/>
                <a:gd name="T15" fmla="*/ 40 h 287"/>
                <a:gd name="T16" fmla="*/ 81 w 626"/>
                <a:gd name="T17" fmla="*/ 52 h 287"/>
                <a:gd name="T18" fmla="*/ 98 w 626"/>
                <a:gd name="T19" fmla="*/ 65 h 287"/>
                <a:gd name="T20" fmla="*/ 116 w 626"/>
                <a:gd name="T21" fmla="*/ 80 h 287"/>
                <a:gd name="T22" fmla="*/ 135 w 626"/>
                <a:gd name="T23" fmla="*/ 95 h 287"/>
                <a:gd name="T24" fmla="*/ 156 w 626"/>
                <a:gd name="T25" fmla="*/ 113 h 287"/>
                <a:gd name="T26" fmla="*/ 181 w 626"/>
                <a:gd name="T27" fmla="*/ 131 h 287"/>
                <a:gd name="T28" fmla="*/ 208 w 626"/>
                <a:gd name="T29" fmla="*/ 152 h 287"/>
                <a:gd name="T30" fmla="*/ 239 w 626"/>
                <a:gd name="T31" fmla="*/ 176 h 287"/>
                <a:gd name="T32" fmla="*/ 287 w 626"/>
                <a:gd name="T33" fmla="*/ 211 h 287"/>
                <a:gd name="T34" fmla="*/ 334 w 626"/>
                <a:gd name="T35" fmla="*/ 238 h 287"/>
                <a:gd name="T36" fmla="*/ 381 w 626"/>
                <a:gd name="T37" fmla="*/ 261 h 287"/>
                <a:gd name="T38" fmla="*/ 425 w 626"/>
                <a:gd name="T39" fmla="*/ 277 h 287"/>
                <a:gd name="T40" fmla="*/ 471 w 626"/>
                <a:gd name="T41" fmla="*/ 290 h 287"/>
                <a:gd name="T42" fmla="*/ 518 w 626"/>
                <a:gd name="T43" fmla="*/ 299 h 287"/>
                <a:gd name="T44" fmla="*/ 566 w 626"/>
                <a:gd name="T45" fmla="*/ 305 h 287"/>
                <a:gd name="T46" fmla="*/ 618 w 626"/>
                <a:gd name="T47" fmla="*/ 308 h 287"/>
                <a:gd name="T48" fmla="*/ 672 w 626"/>
                <a:gd name="T49" fmla="*/ 312 h 287"/>
                <a:gd name="T50" fmla="*/ 732 w 626"/>
                <a:gd name="T51" fmla="*/ 313 h 287"/>
                <a:gd name="T52" fmla="*/ 774 w 626"/>
                <a:gd name="T53" fmla="*/ 316 h 287"/>
                <a:gd name="T54" fmla="*/ 778 w 626"/>
                <a:gd name="T55" fmla="*/ 318 h 287"/>
                <a:gd name="T56" fmla="*/ 784 w 626"/>
                <a:gd name="T57" fmla="*/ 319 h 287"/>
                <a:gd name="T58" fmla="*/ 785 w 626"/>
                <a:gd name="T59" fmla="*/ 323 h 287"/>
                <a:gd name="T60" fmla="*/ 747 w 626"/>
                <a:gd name="T61" fmla="*/ 323 h 287"/>
                <a:gd name="T62" fmla="*/ 689 w 626"/>
                <a:gd name="T63" fmla="*/ 323 h 287"/>
                <a:gd name="T64" fmla="*/ 633 w 626"/>
                <a:gd name="T65" fmla="*/ 322 h 287"/>
                <a:gd name="T66" fmla="*/ 577 w 626"/>
                <a:gd name="T67" fmla="*/ 318 h 287"/>
                <a:gd name="T68" fmla="*/ 523 w 626"/>
                <a:gd name="T69" fmla="*/ 312 h 287"/>
                <a:gd name="T70" fmla="*/ 469 w 626"/>
                <a:gd name="T71" fmla="*/ 303 h 287"/>
                <a:gd name="T72" fmla="*/ 417 w 626"/>
                <a:gd name="T73" fmla="*/ 289 h 287"/>
                <a:gd name="T74" fmla="*/ 366 w 626"/>
                <a:gd name="T75" fmla="*/ 270 h 287"/>
                <a:gd name="T76" fmla="*/ 315 w 626"/>
                <a:gd name="T77" fmla="*/ 245 h 287"/>
                <a:gd name="T78" fmla="*/ 265 w 626"/>
                <a:gd name="T79" fmla="*/ 216 h 287"/>
                <a:gd name="T80" fmla="*/ 217 w 626"/>
                <a:gd name="T81" fmla="*/ 178 h 287"/>
                <a:gd name="T82" fmla="*/ 192 w 626"/>
                <a:gd name="T83" fmla="*/ 159 h 287"/>
                <a:gd name="T84" fmla="*/ 170 w 626"/>
                <a:gd name="T85" fmla="*/ 140 h 287"/>
                <a:gd name="T86" fmla="*/ 149 w 626"/>
                <a:gd name="T87" fmla="*/ 123 h 287"/>
                <a:gd name="T88" fmla="*/ 127 w 626"/>
                <a:gd name="T89" fmla="*/ 107 h 287"/>
                <a:gd name="T90" fmla="*/ 108 w 626"/>
                <a:gd name="T91" fmla="*/ 91 h 287"/>
                <a:gd name="T92" fmla="*/ 89 w 626"/>
                <a:gd name="T93" fmla="*/ 78 h 287"/>
                <a:gd name="T94" fmla="*/ 69 w 626"/>
                <a:gd name="T95" fmla="*/ 64 h 287"/>
                <a:gd name="T96" fmla="*/ 52 w 626"/>
                <a:gd name="T97" fmla="*/ 51 h 287"/>
                <a:gd name="T98" fmla="*/ 33 w 626"/>
                <a:gd name="T99" fmla="*/ 36 h 287"/>
                <a:gd name="T100" fmla="*/ 14 w 626"/>
                <a:gd name="T101" fmla="*/ 23 h 28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626"/>
                <a:gd name="T154" fmla="*/ 0 h 287"/>
                <a:gd name="T155" fmla="*/ 626 w 626"/>
                <a:gd name="T156" fmla="*/ 287 h 287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626" h="287">
                  <a:moveTo>
                    <a:pt x="0" y="12"/>
                  </a:moveTo>
                  <a:lnTo>
                    <a:pt x="0" y="11"/>
                  </a:lnTo>
                  <a:lnTo>
                    <a:pt x="2" y="9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5"/>
                  </a:lnTo>
                  <a:lnTo>
                    <a:pt x="3" y="3"/>
                  </a:lnTo>
                  <a:lnTo>
                    <a:pt x="3" y="2"/>
                  </a:lnTo>
                  <a:lnTo>
                    <a:pt x="5" y="2"/>
                  </a:lnTo>
                  <a:lnTo>
                    <a:pt x="5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1" y="3"/>
                  </a:lnTo>
                  <a:lnTo>
                    <a:pt x="17" y="8"/>
                  </a:lnTo>
                  <a:lnTo>
                    <a:pt x="22" y="11"/>
                  </a:lnTo>
                  <a:lnTo>
                    <a:pt x="28" y="15"/>
                  </a:lnTo>
                  <a:lnTo>
                    <a:pt x="32" y="20"/>
                  </a:lnTo>
                  <a:lnTo>
                    <a:pt x="37" y="23"/>
                  </a:lnTo>
                  <a:lnTo>
                    <a:pt x="41" y="28"/>
                  </a:lnTo>
                  <a:lnTo>
                    <a:pt x="46" y="31"/>
                  </a:lnTo>
                  <a:lnTo>
                    <a:pt x="51" y="35"/>
                  </a:lnTo>
                  <a:lnTo>
                    <a:pt x="55" y="38"/>
                  </a:lnTo>
                  <a:lnTo>
                    <a:pt x="60" y="43"/>
                  </a:lnTo>
                  <a:lnTo>
                    <a:pt x="64" y="46"/>
                  </a:lnTo>
                  <a:lnTo>
                    <a:pt x="69" y="51"/>
                  </a:lnTo>
                  <a:lnTo>
                    <a:pt x="74" y="54"/>
                  </a:lnTo>
                  <a:lnTo>
                    <a:pt x="78" y="58"/>
                  </a:lnTo>
                  <a:lnTo>
                    <a:pt x="83" y="63"/>
                  </a:lnTo>
                  <a:lnTo>
                    <a:pt x="87" y="66"/>
                  </a:lnTo>
                  <a:lnTo>
                    <a:pt x="92" y="71"/>
                  </a:lnTo>
                  <a:lnTo>
                    <a:pt x="98" y="75"/>
                  </a:lnTo>
                  <a:lnTo>
                    <a:pt x="103" y="80"/>
                  </a:lnTo>
                  <a:lnTo>
                    <a:pt x="107" y="84"/>
                  </a:lnTo>
                  <a:lnTo>
                    <a:pt x="113" y="89"/>
                  </a:lnTo>
                  <a:lnTo>
                    <a:pt x="120" y="95"/>
                  </a:lnTo>
                  <a:lnTo>
                    <a:pt x="124" y="100"/>
                  </a:lnTo>
                  <a:lnTo>
                    <a:pt x="130" y="106"/>
                  </a:lnTo>
                  <a:lnTo>
                    <a:pt x="138" y="110"/>
                  </a:lnTo>
                  <a:lnTo>
                    <a:pt x="144" y="116"/>
                  </a:lnTo>
                  <a:lnTo>
                    <a:pt x="150" y="123"/>
                  </a:lnTo>
                  <a:lnTo>
                    <a:pt x="158" y="129"/>
                  </a:lnTo>
                  <a:lnTo>
                    <a:pt x="165" y="135"/>
                  </a:lnTo>
                  <a:lnTo>
                    <a:pt x="173" y="143"/>
                  </a:lnTo>
                  <a:lnTo>
                    <a:pt x="181" y="149"/>
                  </a:lnTo>
                  <a:lnTo>
                    <a:pt x="190" y="156"/>
                  </a:lnTo>
                  <a:lnTo>
                    <a:pt x="202" y="167"/>
                  </a:lnTo>
                  <a:lnTo>
                    <a:pt x="216" y="178"/>
                  </a:lnTo>
                  <a:lnTo>
                    <a:pt x="228" y="187"/>
                  </a:lnTo>
                  <a:lnTo>
                    <a:pt x="241" y="196"/>
                  </a:lnTo>
                  <a:lnTo>
                    <a:pt x="253" y="204"/>
                  </a:lnTo>
                  <a:lnTo>
                    <a:pt x="265" y="211"/>
                  </a:lnTo>
                  <a:lnTo>
                    <a:pt x="277" y="219"/>
                  </a:lnTo>
                  <a:lnTo>
                    <a:pt x="290" y="225"/>
                  </a:lnTo>
                  <a:lnTo>
                    <a:pt x="302" y="231"/>
                  </a:lnTo>
                  <a:lnTo>
                    <a:pt x="313" y="236"/>
                  </a:lnTo>
                  <a:lnTo>
                    <a:pt x="325" y="242"/>
                  </a:lnTo>
                  <a:lnTo>
                    <a:pt x="337" y="245"/>
                  </a:lnTo>
                  <a:lnTo>
                    <a:pt x="349" y="250"/>
                  </a:lnTo>
                  <a:lnTo>
                    <a:pt x="362" y="253"/>
                  </a:lnTo>
                  <a:lnTo>
                    <a:pt x="374" y="257"/>
                  </a:lnTo>
                  <a:lnTo>
                    <a:pt x="386" y="259"/>
                  </a:lnTo>
                  <a:lnTo>
                    <a:pt x="398" y="262"/>
                  </a:lnTo>
                  <a:lnTo>
                    <a:pt x="411" y="265"/>
                  </a:lnTo>
                  <a:lnTo>
                    <a:pt x="423" y="266"/>
                  </a:lnTo>
                  <a:lnTo>
                    <a:pt x="437" y="268"/>
                  </a:lnTo>
                  <a:lnTo>
                    <a:pt x="449" y="270"/>
                  </a:lnTo>
                  <a:lnTo>
                    <a:pt x="463" y="271"/>
                  </a:lnTo>
                  <a:lnTo>
                    <a:pt x="476" y="273"/>
                  </a:lnTo>
                  <a:lnTo>
                    <a:pt x="490" y="273"/>
                  </a:lnTo>
                  <a:lnTo>
                    <a:pt x="504" y="274"/>
                  </a:lnTo>
                  <a:lnTo>
                    <a:pt x="519" y="274"/>
                  </a:lnTo>
                  <a:lnTo>
                    <a:pt x="533" y="276"/>
                  </a:lnTo>
                  <a:lnTo>
                    <a:pt x="548" y="276"/>
                  </a:lnTo>
                  <a:lnTo>
                    <a:pt x="565" y="276"/>
                  </a:lnTo>
                  <a:lnTo>
                    <a:pt x="581" y="277"/>
                  </a:lnTo>
                  <a:lnTo>
                    <a:pt x="597" y="277"/>
                  </a:lnTo>
                  <a:lnTo>
                    <a:pt x="614" y="279"/>
                  </a:lnTo>
                  <a:lnTo>
                    <a:pt x="614" y="280"/>
                  </a:lnTo>
                  <a:lnTo>
                    <a:pt x="616" y="280"/>
                  </a:lnTo>
                  <a:lnTo>
                    <a:pt x="616" y="282"/>
                  </a:lnTo>
                  <a:lnTo>
                    <a:pt x="617" y="282"/>
                  </a:lnTo>
                  <a:lnTo>
                    <a:pt x="619" y="283"/>
                  </a:lnTo>
                  <a:lnTo>
                    <a:pt x="620" y="283"/>
                  </a:lnTo>
                  <a:lnTo>
                    <a:pt x="622" y="283"/>
                  </a:lnTo>
                  <a:lnTo>
                    <a:pt x="622" y="285"/>
                  </a:lnTo>
                  <a:lnTo>
                    <a:pt x="623" y="285"/>
                  </a:lnTo>
                  <a:lnTo>
                    <a:pt x="623" y="286"/>
                  </a:lnTo>
                  <a:lnTo>
                    <a:pt x="625" y="286"/>
                  </a:lnTo>
                  <a:lnTo>
                    <a:pt x="608" y="286"/>
                  </a:lnTo>
                  <a:lnTo>
                    <a:pt x="593" y="286"/>
                  </a:lnTo>
                  <a:lnTo>
                    <a:pt x="577" y="286"/>
                  </a:lnTo>
                  <a:lnTo>
                    <a:pt x="562" y="286"/>
                  </a:lnTo>
                  <a:lnTo>
                    <a:pt x="547" y="286"/>
                  </a:lnTo>
                  <a:lnTo>
                    <a:pt x="533" y="286"/>
                  </a:lnTo>
                  <a:lnTo>
                    <a:pt x="518" y="286"/>
                  </a:lnTo>
                  <a:lnTo>
                    <a:pt x="502" y="285"/>
                  </a:lnTo>
                  <a:lnTo>
                    <a:pt x="489" y="285"/>
                  </a:lnTo>
                  <a:lnTo>
                    <a:pt x="473" y="283"/>
                  </a:lnTo>
                  <a:lnTo>
                    <a:pt x="458" y="282"/>
                  </a:lnTo>
                  <a:lnTo>
                    <a:pt x="444" y="280"/>
                  </a:lnTo>
                  <a:lnTo>
                    <a:pt x="430" y="279"/>
                  </a:lnTo>
                  <a:lnTo>
                    <a:pt x="415" y="276"/>
                  </a:lnTo>
                  <a:lnTo>
                    <a:pt x="401" y="274"/>
                  </a:lnTo>
                  <a:lnTo>
                    <a:pt x="388" y="271"/>
                  </a:lnTo>
                  <a:lnTo>
                    <a:pt x="372" y="268"/>
                  </a:lnTo>
                  <a:lnTo>
                    <a:pt x="358" y="265"/>
                  </a:lnTo>
                  <a:lnTo>
                    <a:pt x="345" y="260"/>
                  </a:lnTo>
                  <a:lnTo>
                    <a:pt x="331" y="256"/>
                  </a:lnTo>
                  <a:lnTo>
                    <a:pt x="317" y="251"/>
                  </a:lnTo>
                  <a:lnTo>
                    <a:pt x="303" y="245"/>
                  </a:lnTo>
                  <a:lnTo>
                    <a:pt x="290" y="239"/>
                  </a:lnTo>
                  <a:lnTo>
                    <a:pt x="277" y="233"/>
                  </a:lnTo>
                  <a:lnTo>
                    <a:pt x="263" y="225"/>
                  </a:lnTo>
                  <a:lnTo>
                    <a:pt x="250" y="217"/>
                  </a:lnTo>
                  <a:lnTo>
                    <a:pt x="237" y="210"/>
                  </a:lnTo>
                  <a:lnTo>
                    <a:pt x="224" y="201"/>
                  </a:lnTo>
                  <a:lnTo>
                    <a:pt x="210" y="191"/>
                  </a:lnTo>
                  <a:lnTo>
                    <a:pt x="198" y="181"/>
                  </a:lnTo>
                  <a:lnTo>
                    <a:pt x="185" y="170"/>
                  </a:lnTo>
                  <a:lnTo>
                    <a:pt x="172" y="158"/>
                  </a:lnTo>
                  <a:lnTo>
                    <a:pt x="165" y="152"/>
                  </a:lnTo>
                  <a:lnTo>
                    <a:pt x="159" y="147"/>
                  </a:lnTo>
                  <a:lnTo>
                    <a:pt x="152" y="141"/>
                  </a:lnTo>
                  <a:lnTo>
                    <a:pt x="146" y="135"/>
                  </a:lnTo>
                  <a:lnTo>
                    <a:pt x="141" y="130"/>
                  </a:lnTo>
                  <a:lnTo>
                    <a:pt x="135" y="124"/>
                  </a:lnTo>
                  <a:lnTo>
                    <a:pt x="129" y="120"/>
                  </a:lnTo>
                  <a:lnTo>
                    <a:pt x="123" y="115"/>
                  </a:lnTo>
                  <a:lnTo>
                    <a:pt x="118" y="109"/>
                  </a:lnTo>
                  <a:lnTo>
                    <a:pt x="112" y="104"/>
                  </a:lnTo>
                  <a:lnTo>
                    <a:pt x="106" y="100"/>
                  </a:lnTo>
                  <a:lnTo>
                    <a:pt x="101" y="95"/>
                  </a:lnTo>
                  <a:lnTo>
                    <a:pt x="97" y="90"/>
                  </a:lnTo>
                  <a:lnTo>
                    <a:pt x="90" y="86"/>
                  </a:lnTo>
                  <a:lnTo>
                    <a:pt x="86" y="81"/>
                  </a:lnTo>
                  <a:lnTo>
                    <a:pt x="81" y="77"/>
                  </a:lnTo>
                  <a:lnTo>
                    <a:pt x="75" y="74"/>
                  </a:lnTo>
                  <a:lnTo>
                    <a:pt x="71" y="69"/>
                  </a:lnTo>
                  <a:lnTo>
                    <a:pt x="66" y="64"/>
                  </a:lnTo>
                  <a:lnTo>
                    <a:pt x="61" y="60"/>
                  </a:lnTo>
                  <a:lnTo>
                    <a:pt x="55" y="57"/>
                  </a:lnTo>
                  <a:lnTo>
                    <a:pt x="51" y="52"/>
                  </a:lnTo>
                  <a:lnTo>
                    <a:pt x="46" y="48"/>
                  </a:lnTo>
                  <a:lnTo>
                    <a:pt x="41" y="45"/>
                  </a:lnTo>
                  <a:lnTo>
                    <a:pt x="37" y="40"/>
                  </a:lnTo>
                  <a:lnTo>
                    <a:pt x="31" y="37"/>
                  </a:lnTo>
                  <a:lnTo>
                    <a:pt x="26" y="32"/>
                  </a:lnTo>
                  <a:lnTo>
                    <a:pt x="22" y="28"/>
                  </a:lnTo>
                  <a:lnTo>
                    <a:pt x="17" y="25"/>
                  </a:lnTo>
                  <a:lnTo>
                    <a:pt x="11" y="20"/>
                  </a:lnTo>
                  <a:lnTo>
                    <a:pt x="6" y="17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85" name="Freeform 402"/>
            <p:cNvSpPr>
              <a:spLocks/>
            </p:cNvSpPr>
            <p:nvPr/>
          </p:nvSpPr>
          <p:spPr bwMode="auto">
            <a:xfrm>
              <a:off x="1584" y="3540"/>
              <a:ext cx="48" cy="210"/>
            </a:xfrm>
            <a:custGeom>
              <a:avLst/>
              <a:gdLst>
                <a:gd name="T0" fmla="*/ 44 w 39"/>
                <a:gd name="T1" fmla="*/ 209 h 185"/>
                <a:gd name="T2" fmla="*/ 47 w 39"/>
                <a:gd name="T3" fmla="*/ 209 h 185"/>
                <a:gd name="T4" fmla="*/ 47 w 39"/>
                <a:gd name="T5" fmla="*/ 203 h 185"/>
                <a:gd name="T6" fmla="*/ 47 w 39"/>
                <a:gd name="T7" fmla="*/ 186 h 185"/>
                <a:gd name="T8" fmla="*/ 47 w 39"/>
                <a:gd name="T9" fmla="*/ 9 h 185"/>
                <a:gd name="T10" fmla="*/ 43 w 39"/>
                <a:gd name="T11" fmla="*/ 14 h 185"/>
                <a:gd name="T12" fmla="*/ 37 w 39"/>
                <a:gd name="T13" fmla="*/ 19 h 185"/>
                <a:gd name="T14" fmla="*/ 28 w 39"/>
                <a:gd name="T15" fmla="*/ 19 h 185"/>
                <a:gd name="T16" fmla="*/ 21 w 39"/>
                <a:gd name="T17" fmla="*/ 16 h 185"/>
                <a:gd name="T18" fmla="*/ 9 w 39"/>
                <a:gd name="T19" fmla="*/ 12 h 185"/>
                <a:gd name="T20" fmla="*/ 1 w 39"/>
                <a:gd name="T21" fmla="*/ 5 h 185"/>
                <a:gd name="T22" fmla="*/ 0 w 39"/>
                <a:gd name="T23" fmla="*/ 0 h 185"/>
                <a:gd name="T24" fmla="*/ 0 w 39"/>
                <a:gd name="T25" fmla="*/ 175 h 185"/>
                <a:gd name="T26" fmla="*/ 0 w 39"/>
                <a:gd name="T27" fmla="*/ 177 h 185"/>
                <a:gd name="T28" fmla="*/ 0 w 39"/>
                <a:gd name="T29" fmla="*/ 178 h 185"/>
                <a:gd name="T30" fmla="*/ 4 w 39"/>
                <a:gd name="T31" fmla="*/ 177 h 185"/>
                <a:gd name="T32" fmla="*/ 44 w 39"/>
                <a:gd name="T33" fmla="*/ 209 h 18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9"/>
                <a:gd name="T52" fmla="*/ 0 h 185"/>
                <a:gd name="T53" fmla="*/ 39 w 39"/>
                <a:gd name="T54" fmla="*/ 185 h 18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9" h="185">
                  <a:moveTo>
                    <a:pt x="36" y="184"/>
                  </a:moveTo>
                  <a:lnTo>
                    <a:pt x="38" y="184"/>
                  </a:lnTo>
                  <a:lnTo>
                    <a:pt x="38" y="179"/>
                  </a:lnTo>
                  <a:lnTo>
                    <a:pt x="38" y="164"/>
                  </a:lnTo>
                  <a:lnTo>
                    <a:pt x="38" y="8"/>
                  </a:lnTo>
                  <a:lnTo>
                    <a:pt x="35" y="12"/>
                  </a:lnTo>
                  <a:lnTo>
                    <a:pt x="30" y="17"/>
                  </a:lnTo>
                  <a:lnTo>
                    <a:pt x="23" y="17"/>
                  </a:lnTo>
                  <a:lnTo>
                    <a:pt x="17" y="14"/>
                  </a:lnTo>
                  <a:lnTo>
                    <a:pt x="7" y="11"/>
                  </a:lnTo>
                  <a:lnTo>
                    <a:pt x="1" y="4"/>
                  </a:lnTo>
                  <a:lnTo>
                    <a:pt x="0" y="0"/>
                  </a:lnTo>
                  <a:lnTo>
                    <a:pt x="0" y="154"/>
                  </a:lnTo>
                  <a:lnTo>
                    <a:pt x="0" y="156"/>
                  </a:lnTo>
                  <a:lnTo>
                    <a:pt x="0" y="157"/>
                  </a:lnTo>
                  <a:lnTo>
                    <a:pt x="3" y="156"/>
                  </a:lnTo>
                  <a:lnTo>
                    <a:pt x="36" y="184"/>
                  </a:lnTo>
                </a:path>
              </a:pathLst>
            </a:custGeom>
            <a:solidFill>
              <a:srgbClr val="FF000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86" name="Freeform 403"/>
            <p:cNvSpPr>
              <a:spLocks/>
            </p:cNvSpPr>
            <p:nvPr/>
          </p:nvSpPr>
          <p:spPr bwMode="auto">
            <a:xfrm>
              <a:off x="1584" y="3540"/>
              <a:ext cx="48" cy="210"/>
            </a:xfrm>
            <a:custGeom>
              <a:avLst/>
              <a:gdLst>
                <a:gd name="T0" fmla="*/ 44 w 39"/>
                <a:gd name="T1" fmla="*/ 209 h 185"/>
                <a:gd name="T2" fmla="*/ 47 w 39"/>
                <a:gd name="T3" fmla="*/ 209 h 185"/>
                <a:gd name="T4" fmla="*/ 47 w 39"/>
                <a:gd name="T5" fmla="*/ 203 h 185"/>
                <a:gd name="T6" fmla="*/ 47 w 39"/>
                <a:gd name="T7" fmla="*/ 186 h 185"/>
                <a:gd name="T8" fmla="*/ 47 w 39"/>
                <a:gd name="T9" fmla="*/ 9 h 185"/>
                <a:gd name="T10" fmla="*/ 43 w 39"/>
                <a:gd name="T11" fmla="*/ 14 h 185"/>
                <a:gd name="T12" fmla="*/ 37 w 39"/>
                <a:gd name="T13" fmla="*/ 19 h 185"/>
                <a:gd name="T14" fmla="*/ 28 w 39"/>
                <a:gd name="T15" fmla="*/ 19 h 185"/>
                <a:gd name="T16" fmla="*/ 21 w 39"/>
                <a:gd name="T17" fmla="*/ 16 h 185"/>
                <a:gd name="T18" fmla="*/ 9 w 39"/>
                <a:gd name="T19" fmla="*/ 12 h 185"/>
                <a:gd name="T20" fmla="*/ 1 w 39"/>
                <a:gd name="T21" fmla="*/ 5 h 185"/>
                <a:gd name="T22" fmla="*/ 0 w 39"/>
                <a:gd name="T23" fmla="*/ 0 h 185"/>
                <a:gd name="T24" fmla="*/ 0 w 39"/>
                <a:gd name="T25" fmla="*/ 175 h 185"/>
                <a:gd name="T26" fmla="*/ 0 w 39"/>
                <a:gd name="T27" fmla="*/ 177 h 185"/>
                <a:gd name="T28" fmla="*/ 0 w 39"/>
                <a:gd name="T29" fmla="*/ 178 h 185"/>
                <a:gd name="T30" fmla="*/ 4 w 39"/>
                <a:gd name="T31" fmla="*/ 177 h 18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9"/>
                <a:gd name="T49" fmla="*/ 0 h 185"/>
                <a:gd name="T50" fmla="*/ 39 w 39"/>
                <a:gd name="T51" fmla="*/ 185 h 185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9" h="185">
                  <a:moveTo>
                    <a:pt x="36" y="184"/>
                  </a:moveTo>
                  <a:lnTo>
                    <a:pt x="38" y="184"/>
                  </a:lnTo>
                  <a:lnTo>
                    <a:pt x="38" y="179"/>
                  </a:lnTo>
                  <a:lnTo>
                    <a:pt x="38" y="164"/>
                  </a:lnTo>
                  <a:lnTo>
                    <a:pt x="38" y="8"/>
                  </a:lnTo>
                  <a:lnTo>
                    <a:pt x="35" y="12"/>
                  </a:lnTo>
                  <a:lnTo>
                    <a:pt x="30" y="17"/>
                  </a:lnTo>
                  <a:lnTo>
                    <a:pt x="23" y="17"/>
                  </a:lnTo>
                  <a:lnTo>
                    <a:pt x="17" y="14"/>
                  </a:lnTo>
                  <a:lnTo>
                    <a:pt x="7" y="11"/>
                  </a:lnTo>
                  <a:lnTo>
                    <a:pt x="1" y="4"/>
                  </a:lnTo>
                  <a:lnTo>
                    <a:pt x="0" y="0"/>
                  </a:lnTo>
                  <a:lnTo>
                    <a:pt x="0" y="154"/>
                  </a:lnTo>
                  <a:lnTo>
                    <a:pt x="0" y="156"/>
                  </a:lnTo>
                  <a:lnTo>
                    <a:pt x="0" y="157"/>
                  </a:lnTo>
                  <a:lnTo>
                    <a:pt x="3" y="15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87" name="Freeform 404"/>
            <p:cNvSpPr>
              <a:spLocks/>
            </p:cNvSpPr>
            <p:nvPr/>
          </p:nvSpPr>
          <p:spPr bwMode="auto">
            <a:xfrm>
              <a:off x="1584" y="3528"/>
              <a:ext cx="48" cy="31"/>
            </a:xfrm>
            <a:custGeom>
              <a:avLst/>
              <a:gdLst>
                <a:gd name="T0" fmla="*/ 21 w 39"/>
                <a:gd name="T1" fmla="*/ 30 h 27"/>
                <a:gd name="T2" fmla="*/ 25 w 39"/>
                <a:gd name="T3" fmla="*/ 30 h 27"/>
                <a:gd name="T4" fmla="*/ 28 w 39"/>
                <a:gd name="T5" fmla="*/ 30 h 27"/>
                <a:gd name="T6" fmla="*/ 32 w 39"/>
                <a:gd name="T7" fmla="*/ 30 h 27"/>
                <a:gd name="T8" fmla="*/ 36 w 39"/>
                <a:gd name="T9" fmla="*/ 30 h 27"/>
                <a:gd name="T10" fmla="*/ 39 w 39"/>
                <a:gd name="T11" fmla="*/ 30 h 27"/>
                <a:gd name="T12" fmla="*/ 43 w 39"/>
                <a:gd name="T13" fmla="*/ 29 h 27"/>
                <a:gd name="T14" fmla="*/ 44 w 39"/>
                <a:gd name="T15" fmla="*/ 26 h 27"/>
                <a:gd name="T16" fmla="*/ 47 w 39"/>
                <a:gd name="T17" fmla="*/ 25 h 27"/>
                <a:gd name="T18" fmla="*/ 47 w 39"/>
                <a:gd name="T19" fmla="*/ 22 h 27"/>
                <a:gd name="T20" fmla="*/ 47 w 39"/>
                <a:gd name="T21" fmla="*/ 17 h 27"/>
                <a:gd name="T22" fmla="*/ 44 w 39"/>
                <a:gd name="T23" fmla="*/ 14 h 27"/>
                <a:gd name="T24" fmla="*/ 43 w 39"/>
                <a:gd name="T25" fmla="*/ 10 h 27"/>
                <a:gd name="T26" fmla="*/ 39 w 39"/>
                <a:gd name="T27" fmla="*/ 9 h 27"/>
                <a:gd name="T28" fmla="*/ 37 w 39"/>
                <a:gd name="T29" fmla="*/ 7 h 27"/>
                <a:gd name="T30" fmla="*/ 33 w 39"/>
                <a:gd name="T31" fmla="*/ 6 h 27"/>
                <a:gd name="T32" fmla="*/ 32 w 39"/>
                <a:gd name="T33" fmla="*/ 3 h 27"/>
                <a:gd name="T34" fmla="*/ 28 w 39"/>
                <a:gd name="T35" fmla="*/ 3 h 27"/>
                <a:gd name="T36" fmla="*/ 25 w 39"/>
                <a:gd name="T37" fmla="*/ 2 h 27"/>
                <a:gd name="T38" fmla="*/ 21 w 39"/>
                <a:gd name="T39" fmla="*/ 2 h 27"/>
                <a:gd name="T40" fmla="*/ 16 w 39"/>
                <a:gd name="T41" fmla="*/ 0 h 27"/>
                <a:gd name="T42" fmla="*/ 12 w 39"/>
                <a:gd name="T43" fmla="*/ 0 h 27"/>
                <a:gd name="T44" fmla="*/ 9 w 39"/>
                <a:gd name="T45" fmla="*/ 0 h 27"/>
                <a:gd name="T46" fmla="*/ 7 w 39"/>
                <a:gd name="T47" fmla="*/ 2 h 27"/>
                <a:gd name="T48" fmla="*/ 4 w 39"/>
                <a:gd name="T49" fmla="*/ 2 h 27"/>
                <a:gd name="T50" fmla="*/ 1 w 39"/>
                <a:gd name="T51" fmla="*/ 3 h 27"/>
                <a:gd name="T52" fmla="*/ 0 w 39"/>
                <a:gd name="T53" fmla="*/ 6 h 27"/>
                <a:gd name="T54" fmla="*/ 0 w 39"/>
                <a:gd name="T55" fmla="*/ 9 h 27"/>
                <a:gd name="T56" fmla="*/ 0 w 39"/>
                <a:gd name="T57" fmla="*/ 13 h 27"/>
                <a:gd name="T58" fmla="*/ 1 w 39"/>
                <a:gd name="T59" fmla="*/ 14 h 27"/>
                <a:gd name="T60" fmla="*/ 1 w 39"/>
                <a:gd name="T61" fmla="*/ 17 h 27"/>
                <a:gd name="T62" fmla="*/ 4 w 39"/>
                <a:gd name="T63" fmla="*/ 20 h 27"/>
                <a:gd name="T64" fmla="*/ 7 w 39"/>
                <a:gd name="T65" fmla="*/ 23 h 27"/>
                <a:gd name="T66" fmla="*/ 9 w 39"/>
                <a:gd name="T67" fmla="*/ 25 h 27"/>
                <a:gd name="T68" fmla="*/ 12 w 39"/>
                <a:gd name="T69" fmla="*/ 26 h 27"/>
                <a:gd name="T70" fmla="*/ 15 w 39"/>
                <a:gd name="T71" fmla="*/ 29 h 27"/>
                <a:gd name="T72" fmla="*/ 18 w 39"/>
                <a:gd name="T73" fmla="*/ 29 h 2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"/>
                <a:gd name="T112" fmla="*/ 0 h 27"/>
                <a:gd name="T113" fmla="*/ 39 w 39"/>
                <a:gd name="T114" fmla="*/ 27 h 2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" h="27">
                  <a:moveTo>
                    <a:pt x="15" y="25"/>
                  </a:moveTo>
                  <a:lnTo>
                    <a:pt x="17" y="26"/>
                  </a:lnTo>
                  <a:lnTo>
                    <a:pt x="18" y="26"/>
                  </a:lnTo>
                  <a:lnTo>
                    <a:pt x="20" y="26"/>
                  </a:lnTo>
                  <a:lnTo>
                    <a:pt x="21" y="26"/>
                  </a:lnTo>
                  <a:lnTo>
                    <a:pt x="23" y="26"/>
                  </a:lnTo>
                  <a:lnTo>
                    <a:pt x="24" y="26"/>
                  </a:lnTo>
                  <a:lnTo>
                    <a:pt x="26" y="26"/>
                  </a:lnTo>
                  <a:lnTo>
                    <a:pt x="27" y="26"/>
                  </a:lnTo>
                  <a:lnTo>
                    <a:pt x="29" y="26"/>
                  </a:lnTo>
                  <a:lnTo>
                    <a:pt x="30" y="26"/>
                  </a:lnTo>
                  <a:lnTo>
                    <a:pt x="32" y="26"/>
                  </a:lnTo>
                  <a:lnTo>
                    <a:pt x="33" y="26"/>
                  </a:lnTo>
                  <a:lnTo>
                    <a:pt x="35" y="25"/>
                  </a:lnTo>
                  <a:lnTo>
                    <a:pt x="36" y="25"/>
                  </a:lnTo>
                  <a:lnTo>
                    <a:pt x="36" y="23"/>
                  </a:lnTo>
                  <a:lnTo>
                    <a:pt x="38" y="23"/>
                  </a:lnTo>
                  <a:lnTo>
                    <a:pt x="38" y="22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8" y="14"/>
                  </a:lnTo>
                  <a:lnTo>
                    <a:pt x="36" y="12"/>
                  </a:lnTo>
                  <a:lnTo>
                    <a:pt x="35" y="11"/>
                  </a:lnTo>
                  <a:lnTo>
                    <a:pt x="35" y="9"/>
                  </a:lnTo>
                  <a:lnTo>
                    <a:pt x="33" y="9"/>
                  </a:lnTo>
                  <a:lnTo>
                    <a:pt x="32" y="8"/>
                  </a:lnTo>
                  <a:lnTo>
                    <a:pt x="30" y="8"/>
                  </a:lnTo>
                  <a:lnTo>
                    <a:pt x="30" y="6"/>
                  </a:lnTo>
                  <a:lnTo>
                    <a:pt x="29" y="6"/>
                  </a:lnTo>
                  <a:lnTo>
                    <a:pt x="27" y="5"/>
                  </a:lnTo>
                  <a:lnTo>
                    <a:pt x="26" y="5"/>
                  </a:lnTo>
                  <a:lnTo>
                    <a:pt x="26" y="3"/>
                  </a:lnTo>
                  <a:lnTo>
                    <a:pt x="24" y="3"/>
                  </a:lnTo>
                  <a:lnTo>
                    <a:pt x="23" y="3"/>
                  </a:lnTo>
                  <a:lnTo>
                    <a:pt x="21" y="3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17" y="2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3" y="2"/>
                  </a:lnTo>
                  <a:lnTo>
                    <a:pt x="3" y="3"/>
                  </a:lnTo>
                  <a:lnTo>
                    <a:pt x="1" y="3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3" y="15"/>
                  </a:lnTo>
                  <a:lnTo>
                    <a:pt x="3" y="17"/>
                  </a:lnTo>
                  <a:lnTo>
                    <a:pt x="4" y="19"/>
                  </a:lnTo>
                  <a:lnTo>
                    <a:pt x="6" y="20"/>
                  </a:lnTo>
                  <a:lnTo>
                    <a:pt x="7" y="20"/>
                  </a:lnTo>
                  <a:lnTo>
                    <a:pt x="7" y="22"/>
                  </a:lnTo>
                  <a:lnTo>
                    <a:pt x="9" y="22"/>
                  </a:lnTo>
                  <a:lnTo>
                    <a:pt x="10" y="23"/>
                  </a:lnTo>
                  <a:lnTo>
                    <a:pt x="12" y="23"/>
                  </a:lnTo>
                  <a:lnTo>
                    <a:pt x="12" y="25"/>
                  </a:lnTo>
                  <a:lnTo>
                    <a:pt x="13" y="25"/>
                  </a:lnTo>
                  <a:lnTo>
                    <a:pt x="15" y="25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88" name="Freeform 405"/>
            <p:cNvSpPr>
              <a:spLocks/>
            </p:cNvSpPr>
            <p:nvPr/>
          </p:nvSpPr>
          <p:spPr bwMode="auto">
            <a:xfrm>
              <a:off x="1584" y="3528"/>
              <a:ext cx="48" cy="31"/>
            </a:xfrm>
            <a:custGeom>
              <a:avLst/>
              <a:gdLst>
                <a:gd name="T0" fmla="*/ 21 w 39"/>
                <a:gd name="T1" fmla="*/ 30 h 27"/>
                <a:gd name="T2" fmla="*/ 25 w 39"/>
                <a:gd name="T3" fmla="*/ 30 h 27"/>
                <a:gd name="T4" fmla="*/ 28 w 39"/>
                <a:gd name="T5" fmla="*/ 30 h 27"/>
                <a:gd name="T6" fmla="*/ 32 w 39"/>
                <a:gd name="T7" fmla="*/ 30 h 27"/>
                <a:gd name="T8" fmla="*/ 36 w 39"/>
                <a:gd name="T9" fmla="*/ 30 h 27"/>
                <a:gd name="T10" fmla="*/ 39 w 39"/>
                <a:gd name="T11" fmla="*/ 30 h 27"/>
                <a:gd name="T12" fmla="*/ 43 w 39"/>
                <a:gd name="T13" fmla="*/ 29 h 27"/>
                <a:gd name="T14" fmla="*/ 44 w 39"/>
                <a:gd name="T15" fmla="*/ 26 h 27"/>
                <a:gd name="T16" fmla="*/ 47 w 39"/>
                <a:gd name="T17" fmla="*/ 25 h 27"/>
                <a:gd name="T18" fmla="*/ 47 w 39"/>
                <a:gd name="T19" fmla="*/ 22 h 27"/>
                <a:gd name="T20" fmla="*/ 47 w 39"/>
                <a:gd name="T21" fmla="*/ 17 h 27"/>
                <a:gd name="T22" fmla="*/ 44 w 39"/>
                <a:gd name="T23" fmla="*/ 14 h 27"/>
                <a:gd name="T24" fmla="*/ 43 w 39"/>
                <a:gd name="T25" fmla="*/ 10 h 27"/>
                <a:gd name="T26" fmla="*/ 39 w 39"/>
                <a:gd name="T27" fmla="*/ 9 h 27"/>
                <a:gd name="T28" fmla="*/ 37 w 39"/>
                <a:gd name="T29" fmla="*/ 7 h 27"/>
                <a:gd name="T30" fmla="*/ 33 w 39"/>
                <a:gd name="T31" fmla="*/ 6 h 27"/>
                <a:gd name="T32" fmla="*/ 32 w 39"/>
                <a:gd name="T33" fmla="*/ 3 h 27"/>
                <a:gd name="T34" fmla="*/ 28 w 39"/>
                <a:gd name="T35" fmla="*/ 3 h 27"/>
                <a:gd name="T36" fmla="*/ 25 w 39"/>
                <a:gd name="T37" fmla="*/ 2 h 27"/>
                <a:gd name="T38" fmla="*/ 21 w 39"/>
                <a:gd name="T39" fmla="*/ 2 h 27"/>
                <a:gd name="T40" fmla="*/ 16 w 39"/>
                <a:gd name="T41" fmla="*/ 0 h 27"/>
                <a:gd name="T42" fmla="*/ 12 w 39"/>
                <a:gd name="T43" fmla="*/ 0 h 27"/>
                <a:gd name="T44" fmla="*/ 9 w 39"/>
                <a:gd name="T45" fmla="*/ 0 h 27"/>
                <a:gd name="T46" fmla="*/ 7 w 39"/>
                <a:gd name="T47" fmla="*/ 2 h 27"/>
                <a:gd name="T48" fmla="*/ 4 w 39"/>
                <a:gd name="T49" fmla="*/ 2 h 27"/>
                <a:gd name="T50" fmla="*/ 1 w 39"/>
                <a:gd name="T51" fmla="*/ 3 h 27"/>
                <a:gd name="T52" fmla="*/ 0 w 39"/>
                <a:gd name="T53" fmla="*/ 6 h 27"/>
                <a:gd name="T54" fmla="*/ 0 w 39"/>
                <a:gd name="T55" fmla="*/ 9 h 27"/>
                <a:gd name="T56" fmla="*/ 0 w 39"/>
                <a:gd name="T57" fmla="*/ 13 h 27"/>
                <a:gd name="T58" fmla="*/ 1 w 39"/>
                <a:gd name="T59" fmla="*/ 14 h 27"/>
                <a:gd name="T60" fmla="*/ 1 w 39"/>
                <a:gd name="T61" fmla="*/ 17 h 27"/>
                <a:gd name="T62" fmla="*/ 4 w 39"/>
                <a:gd name="T63" fmla="*/ 20 h 27"/>
                <a:gd name="T64" fmla="*/ 7 w 39"/>
                <a:gd name="T65" fmla="*/ 23 h 27"/>
                <a:gd name="T66" fmla="*/ 9 w 39"/>
                <a:gd name="T67" fmla="*/ 25 h 27"/>
                <a:gd name="T68" fmla="*/ 12 w 39"/>
                <a:gd name="T69" fmla="*/ 26 h 27"/>
                <a:gd name="T70" fmla="*/ 15 w 39"/>
                <a:gd name="T71" fmla="*/ 29 h 27"/>
                <a:gd name="T72" fmla="*/ 18 w 39"/>
                <a:gd name="T73" fmla="*/ 29 h 2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"/>
                <a:gd name="T112" fmla="*/ 0 h 27"/>
                <a:gd name="T113" fmla="*/ 39 w 39"/>
                <a:gd name="T114" fmla="*/ 27 h 2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" h="27">
                  <a:moveTo>
                    <a:pt x="15" y="25"/>
                  </a:moveTo>
                  <a:lnTo>
                    <a:pt x="17" y="26"/>
                  </a:lnTo>
                  <a:lnTo>
                    <a:pt x="18" y="26"/>
                  </a:lnTo>
                  <a:lnTo>
                    <a:pt x="20" y="26"/>
                  </a:lnTo>
                  <a:lnTo>
                    <a:pt x="21" y="26"/>
                  </a:lnTo>
                  <a:lnTo>
                    <a:pt x="23" y="26"/>
                  </a:lnTo>
                  <a:lnTo>
                    <a:pt x="24" y="26"/>
                  </a:lnTo>
                  <a:lnTo>
                    <a:pt x="26" y="26"/>
                  </a:lnTo>
                  <a:lnTo>
                    <a:pt x="27" y="26"/>
                  </a:lnTo>
                  <a:lnTo>
                    <a:pt x="29" y="26"/>
                  </a:lnTo>
                  <a:lnTo>
                    <a:pt x="30" y="26"/>
                  </a:lnTo>
                  <a:lnTo>
                    <a:pt x="32" y="26"/>
                  </a:lnTo>
                  <a:lnTo>
                    <a:pt x="33" y="26"/>
                  </a:lnTo>
                  <a:lnTo>
                    <a:pt x="35" y="25"/>
                  </a:lnTo>
                  <a:lnTo>
                    <a:pt x="36" y="25"/>
                  </a:lnTo>
                  <a:lnTo>
                    <a:pt x="36" y="23"/>
                  </a:lnTo>
                  <a:lnTo>
                    <a:pt x="38" y="23"/>
                  </a:lnTo>
                  <a:lnTo>
                    <a:pt x="38" y="22"/>
                  </a:lnTo>
                  <a:lnTo>
                    <a:pt x="38" y="20"/>
                  </a:lnTo>
                  <a:lnTo>
                    <a:pt x="38" y="19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8" y="14"/>
                  </a:lnTo>
                  <a:lnTo>
                    <a:pt x="36" y="12"/>
                  </a:lnTo>
                  <a:lnTo>
                    <a:pt x="35" y="11"/>
                  </a:lnTo>
                  <a:lnTo>
                    <a:pt x="35" y="9"/>
                  </a:lnTo>
                  <a:lnTo>
                    <a:pt x="33" y="9"/>
                  </a:lnTo>
                  <a:lnTo>
                    <a:pt x="32" y="8"/>
                  </a:lnTo>
                  <a:lnTo>
                    <a:pt x="30" y="8"/>
                  </a:lnTo>
                  <a:lnTo>
                    <a:pt x="30" y="6"/>
                  </a:lnTo>
                  <a:lnTo>
                    <a:pt x="29" y="6"/>
                  </a:lnTo>
                  <a:lnTo>
                    <a:pt x="27" y="5"/>
                  </a:lnTo>
                  <a:lnTo>
                    <a:pt x="26" y="5"/>
                  </a:lnTo>
                  <a:lnTo>
                    <a:pt x="26" y="3"/>
                  </a:lnTo>
                  <a:lnTo>
                    <a:pt x="24" y="3"/>
                  </a:lnTo>
                  <a:lnTo>
                    <a:pt x="23" y="3"/>
                  </a:lnTo>
                  <a:lnTo>
                    <a:pt x="21" y="3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17" y="2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3" y="2"/>
                  </a:lnTo>
                  <a:lnTo>
                    <a:pt x="3" y="3"/>
                  </a:lnTo>
                  <a:lnTo>
                    <a:pt x="1" y="3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3" y="15"/>
                  </a:lnTo>
                  <a:lnTo>
                    <a:pt x="3" y="17"/>
                  </a:lnTo>
                  <a:lnTo>
                    <a:pt x="4" y="19"/>
                  </a:lnTo>
                  <a:lnTo>
                    <a:pt x="6" y="20"/>
                  </a:lnTo>
                  <a:lnTo>
                    <a:pt x="7" y="20"/>
                  </a:lnTo>
                  <a:lnTo>
                    <a:pt x="7" y="22"/>
                  </a:lnTo>
                  <a:lnTo>
                    <a:pt x="9" y="22"/>
                  </a:lnTo>
                  <a:lnTo>
                    <a:pt x="10" y="23"/>
                  </a:lnTo>
                  <a:lnTo>
                    <a:pt x="12" y="23"/>
                  </a:lnTo>
                  <a:lnTo>
                    <a:pt x="12" y="25"/>
                  </a:lnTo>
                  <a:lnTo>
                    <a:pt x="13" y="25"/>
                  </a:lnTo>
                  <a:lnTo>
                    <a:pt x="15" y="25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89" name="Freeform 406"/>
            <p:cNvSpPr>
              <a:spLocks/>
            </p:cNvSpPr>
            <p:nvPr/>
          </p:nvSpPr>
          <p:spPr bwMode="auto">
            <a:xfrm>
              <a:off x="986" y="3297"/>
              <a:ext cx="121" cy="33"/>
            </a:xfrm>
            <a:custGeom>
              <a:avLst/>
              <a:gdLst>
                <a:gd name="T0" fmla="*/ 96 w 96"/>
                <a:gd name="T1" fmla="*/ 0 h 30"/>
                <a:gd name="T2" fmla="*/ 120 w 96"/>
                <a:gd name="T3" fmla="*/ 9 h 30"/>
                <a:gd name="T4" fmla="*/ 117 w 96"/>
                <a:gd name="T5" fmla="*/ 7 h 30"/>
                <a:gd name="T6" fmla="*/ 113 w 96"/>
                <a:gd name="T7" fmla="*/ 6 h 30"/>
                <a:gd name="T8" fmla="*/ 110 w 96"/>
                <a:gd name="T9" fmla="*/ 7 h 30"/>
                <a:gd name="T10" fmla="*/ 106 w 96"/>
                <a:gd name="T11" fmla="*/ 13 h 30"/>
                <a:gd name="T12" fmla="*/ 105 w 96"/>
                <a:gd name="T13" fmla="*/ 20 h 30"/>
                <a:gd name="T14" fmla="*/ 108 w 96"/>
                <a:gd name="T15" fmla="*/ 29 h 30"/>
                <a:gd name="T16" fmla="*/ 92 w 96"/>
                <a:gd name="T17" fmla="*/ 20 h 30"/>
                <a:gd name="T18" fmla="*/ 29 w 96"/>
                <a:gd name="T19" fmla="*/ 32 h 30"/>
                <a:gd name="T20" fmla="*/ 0 w 96"/>
                <a:gd name="T21" fmla="*/ 13 h 30"/>
                <a:gd name="T22" fmla="*/ 96 w 96"/>
                <a:gd name="T23" fmla="*/ 0 h 3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6"/>
                <a:gd name="T37" fmla="*/ 0 h 30"/>
                <a:gd name="T38" fmla="*/ 96 w 96"/>
                <a:gd name="T39" fmla="*/ 30 h 3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6" h="30">
                  <a:moveTo>
                    <a:pt x="76" y="0"/>
                  </a:moveTo>
                  <a:lnTo>
                    <a:pt x="95" y="8"/>
                  </a:lnTo>
                  <a:lnTo>
                    <a:pt x="93" y="6"/>
                  </a:lnTo>
                  <a:lnTo>
                    <a:pt x="90" y="5"/>
                  </a:lnTo>
                  <a:lnTo>
                    <a:pt x="87" y="6"/>
                  </a:lnTo>
                  <a:lnTo>
                    <a:pt x="84" y="12"/>
                  </a:lnTo>
                  <a:lnTo>
                    <a:pt x="83" y="18"/>
                  </a:lnTo>
                  <a:lnTo>
                    <a:pt x="86" y="26"/>
                  </a:lnTo>
                  <a:lnTo>
                    <a:pt x="73" y="18"/>
                  </a:lnTo>
                  <a:lnTo>
                    <a:pt x="23" y="29"/>
                  </a:lnTo>
                  <a:lnTo>
                    <a:pt x="0" y="12"/>
                  </a:lnTo>
                  <a:lnTo>
                    <a:pt x="76" y="0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90" name="Freeform 407"/>
            <p:cNvSpPr>
              <a:spLocks/>
            </p:cNvSpPr>
            <p:nvPr/>
          </p:nvSpPr>
          <p:spPr bwMode="auto">
            <a:xfrm>
              <a:off x="986" y="3297"/>
              <a:ext cx="121" cy="33"/>
            </a:xfrm>
            <a:custGeom>
              <a:avLst/>
              <a:gdLst>
                <a:gd name="T0" fmla="*/ 96 w 96"/>
                <a:gd name="T1" fmla="*/ 0 h 30"/>
                <a:gd name="T2" fmla="*/ 120 w 96"/>
                <a:gd name="T3" fmla="*/ 9 h 30"/>
                <a:gd name="T4" fmla="*/ 117 w 96"/>
                <a:gd name="T5" fmla="*/ 7 h 30"/>
                <a:gd name="T6" fmla="*/ 113 w 96"/>
                <a:gd name="T7" fmla="*/ 6 h 30"/>
                <a:gd name="T8" fmla="*/ 110 w 96"/>
                <a:gd name="T9" fmla="*/ 7 h 30"/>
                <a:gd name="T10" fmla="*/ 106 w 96"/>
                <a:gd name="T11" fmla="*/ 13 h 30"/>
                <a:gd name="T12" fmla="*/ 105 w 96"/>
                <a:gd name="T13" fmla="*/ 20 h 30"/>
                <a:gd name="T14" fmla="*/ 108 w 96"/>
                <a:gd name="T15" fmla="*/ 29 h 30"/>
                <a:gd name="T16" fmla="*/ 92 w 96"/>
                <a:gd name="T17" fmla="*/ 20 h 30"/>
                <a:gd name="T18" fmla="*/ 29 w 96"/>
                <a:gd name="T19" fmla="*/ 32 h 30"/>
                <a:gd name="T20" fmla="*/ 0 w 96"/>
                <a:gd name="T21" fmla="*/ 13 h 30"/>
                <a:gd name="T22" fmla="*/ 96 w 96"/>
                <a:gd name="T23" fmla="*/ 0 h 3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6"/>
                <a:gd name="T37" fmla="*/ 0 h 30"/>
                <a:gd name="T38" fmla="*/ 96 w 96"/>
                <a:gd name="T39" fmla="*/ 30 h 3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6" h="30">
                  <a:moveTo>
                    <a:pt x="76" y="0"/>
                  </a:moveTo>
                  <a:lnTo>
                    <a:pt x="95" y="8"/>
                  </a:lnTo>
                  <a:lnTo>
                    <a:pt x="93" y="6"/>
                  </a:lnTo>
                  <a:lnTo>
                    <a:pt x="90" y="5"/>
                  </a:lnTo>
                  <a:lnTo>
                    <a:pt x="87" y="6"/>
                  </a:lnTo>
                  <a:lnTo>
                    <a:pt x="84" y="12"/>
                  </a:lnTo>
                  <a:lnTo>
                    <a:pt x="83" y="18"/>
                  </a:lnTo>
                  <a:lnTo>
                    <a:pt x="86" y="26"/>
                  </a:lnTo>
                  <a:lnTo>
                    <a:pt x="73" y="18"/>
                  </a:lnTo>
                  <a:lnTo>
                    <a:pt x="23" y="29"/>
                  </a:lnTo>
                  <a:lnTo>
                    <a:pt x="0" y="12"/>
                  </a:lnTo>
                  <a:lnTo>
                    <a:pt x="76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91" name="Freeform 408"/>
            <p:cNvSpPr>
              <a:spLocks/>
            </p:cNvSpPr>
            <p:nvPr/>
          </p:nvSpPr>
          <p:spPr bwMode="auto">
            <a:xfrm>
              <a:off x="1136" y="3323"/>
              <a:ext cx="33" cy="80"/>
            </a:xfrm>
            <a:custGeom>
              <a:avLst/>
              <a:gdLst>
                <a:gd name="T0" fmla="*/ 32 w 27"/>
                <a:gd name="T1" fmla="*/ 38 h 71"/>
                <a:gd name="T2" fmla="*/ 32 w 27"/>
                <a:gd name="T3" fmla="*/ 74 h 71"/>
                <a:gd name="T4" fmla="*/ 27 w 27"/>
                <a:gd name="T5" fmla="*/ 75 h 71"/>
                <a:gd name="T6" fmla="*/ 20 w 27"/>
                <a:gd name="T7" fmla="*/ 74 h 71"/>
                <a:gd name="T8" fmla="*/ 13 w 27"/>
                <a:gd name="T9" fmla="*/ 75 h 71"/>
                <a:gd name="T10" fmla="*/ 9 w 27"/>
                <a:gd name="T11" fmla="*/ 79 h 71"/>
                <a:gd name="T12" fmla="*/ 10 w 27"/>
                <a:gd name="T13" fmla="*/ 42 h 71"/>
                <a:gd name="T14" fmla="*/ 4 w 27"/>
                <a:gd name="T15" fmla="*/ 28 h 71"/>
                <a:gd name="T16" fmla="*/ 0 w 27"/>
                <a:gd name="T17" fmla="*/ 19 h 71"/>
                <a:gd name="T18" fmla="*/ 0 w 27"/>
                <a:gd name="T19" fmla="*/ 16 h 71"/>
                <a:gd name="T20" fmla="*/ 0 w 27"/>
                <a:gd name="T21" fmla="*/ 10 h 71"/>
                <a:gd name="T22" fmla="*/ 0 w 27"/>
                <a:gd name="T23" fmla="*/ 7 h 71"/>
                <a:gd name="T24" fmla="*/ 4 w 27"/>
                <a:gd name="T25" fmla="*/ 6 h 71"/>
                <a:gd name="T26" fmla="*/ 9 w 27"/>
                <a:gd name="T27" fmla="*/ 0 h 71"/>
                <a:gd name="T28" fmla="*/ 12 w 27"/>
                <a:gd name="T29" fmla="*/ 3 h 71"/>
                <a:gd name="T30" fmla="*/ 17 w 27"/>
                <a:gd name="T31" fmla="*/ 7 h 71"/>
                <a:gd name="T32" fmla="*/ 23 w 27"/>
                <a:gd name="T33" fmla="*/ 16 h 71"/>
                <a:gd name="T34" fmla="*/ 32 w 27"/>
                <a:gd name="T35" fmla="*/ 33 h 71"/>
                <a:gd name="T36" fmla="*/ 32 w 27"/>
                <a:gd name="T37" fmla="*/ 38 h 7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"/>
                <a:gd name="T58" fmla="*/ 0 h 71"/>
                <a:gd name="T59" fmla="*/ 27 w 27"/>
                <a:gd name="T60" fmla="*/ 71 h 7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" h="71">
                  <a:moveTo>
                    <a:pt x="26" y="34"/>
                  </a:moveTo>
                  <a:lnTo>
                    <a:pt x="26" y="66"/>
                  </a:lnTo>
                  <a:lnTo>
                    <a:pt x="22" y="67"/>
                  </a:lnTo>
                  <a:lnTo>
                    <a:pt x="16" y="66"/>
                  </a:lnTo>
                  <a:lnTo>
                    <a:pt x="11" y="67"/>
                  </a:lnTo>
                  <a:lnTo>
                    <a:pt x="7" y="70"/>
                  </a:lnTo>
                  <a:lnTo>
                    <a:pt x="8" y="37"/>
                  </a:lnTo>
                  <a:lnTo>
                    <a:pt x="3" y="25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9"/>
                  </a:lnTo>
                  <a:lnTo>
                    <a:pt x="0" y="6"/>
                  </a:lnTo>
                  <a:lnTo>
                    <a:pt x="3" y="5"/>
                  </a:lnTo>
                  <a:lnTo>
                    <a:pt x="7" y="0"/>
                  </a:lnTo>
                  <a:lnTo>
                    <a:pt x="10" y="3"/>
                  </a:lnTo>
                  <a:lnTo>
                    <a:pt x="14" y="6"/>
                  </a:lnTo>
                  <a:lnTo>
                    <a:pt x="19" y="14"/>
                  </a:lnTo>
                  <a:lnTo>
                    <a:pt x="26" y="29"/>
                  </a:lnTo>
                  <a:lnTo>
                    <a:pt x="26" y="34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92" name="Freeform 409"/>
            <p:cNvSpPr>
              <a:spLocks/>
            </p:cNvSpPr>
            <p:nvPr/>
          </p:nvSpPr>
          <p:spPr bwMode="auto">
            <a:xfrm>
              <a:off x="1136" y="3323"/>
              <a:ext cx="33" cy="80"/>
            </a:xfrm>
            <a:custGeom>
              <a:avLst/>
              <a:gdLst>
                <a:gd name="T0" fmla="*/ 32 w 27"/>
                <a:gd name="T1" fmla="*/ 38 h 71"/>
                <a:gd name="T2" fmla="*/ 32 w 27"/>
                <a:gd name="T3" fmla="*/ 74 h 71"/>
                <a:gd name="T4" fmla="*/ 27 w 27"/>
                <a:gd name="T5" fmla="*/ 75 h 71"/>
                <a:gd name="T6" fmla="*/ 20 w 27"/>
                <a:gd name="T7" fmla="*/ 74 h 71"/>
                <a:gd name="T8" fmla="*/ 13 w 27"/>
                <a:gd name="T9" fmla="*/ 75 h 71"/>
                <a:gd name="T10" fmla="*/ 9 w 27"/>
                <a:gd name="T11" fmla="*/ 79 h 71"/>
                <a:gd name="T12" fmla="*/ 10 w 27"/>
                <a:gd name="T13" fmla="*/ 42 h 71"/>
                <a:gd name="T14" fmla="*/ 4 w 27"/>
                <a:gd name="T15" fmla="*/ 28 h 71"/>
                <a:gd name="T16" fmla="*/ 0 w 27"/>
                <a:gd name="T17" fmla="*/ 19 h 71"/>
                <a:gd name="T18" fmla="*/ 0 w 27"/>
                <a:gd name="T19" fmla="*/ 16 h 71"/>
                <a:gd name="T20" fmla="*/ 0 w 27"/>
                <a:gd name="T21" fmla="*/ 10 h 71"/>
                <a:gd name="T22" fmla="*/ 0 w 27"/>
                <a:gd name="T23" fmla="*/ 7 h 71"/>
                <a:gd name="T24" fmla="*/ 4 w 27"/>
                <a:gd name="T25" fmla="*/ 6 h 71"/>
                <a:gd name="T26" fmla="*/ 9 w 27"/>
                <a:gd name="T27" fmla="*/ 0 h 71"/>
                <a:gd name="T28" fmla="*/ 12 w 27"/>
                <a:gd name="T29" fmla="*/ 3 h 71"/>
                <a:gd name="T30" fmla="*/ 17 w 27"/>
                <a:gd name="T31" fmla="*/ 7 h 71"/>
                <a:gd name="T32" fmla="*/ 23 w 27"/>
                <a:gd name="T33" fmla="*/ 16 h 71"/>
                <a:gd name="T34" fmla="*/ 32 w 27"/>
                <a:gd name="T35" fmla="*/ 33 h 71"/>
                <a:gd name="T36" fmla="*/ 32 w 27"/>
                <a:gd name="T37" fmla="*/ 38 h 7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"/>
                <a:gd name="T58" fmla="*/ 0 h 71"/>
                <a:gd name="T59" fmla="*/ 27 w 27"/>
                <a:gd name="T60" fmla="*/ 71 h 7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" h="71">
                  <a:moveTo>
                    <a:pt x="26" y="34"/>
                  </a:moveTo>
                  <a:lnTo>
                    <a:pt x="26" y="66"/>
                  </a:lnTo>
                  <a:lnTo>
                    <a:pt x="22" y="67"/>
                  </a:lnTo>
                  <a:lnTo>
                    <a:pt x="16" y="66"/>
                  </a:lnTo>
                  <a:lnTo>
                    <a:pt x="11" y="67"/>
                  </a:lnTo>
                  <a:lnTo>
                    <a:pt x="7" y="70"/>
                  </a:lnTo>
                  <a:lnTo>
                    <a:pt x="8" y="37"/>
                  </a:lnTo>
                  <a:lnTo>
                    <a:pt x="3" y="25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9"/>
                  </a:lnTo>
                  <a:lnTo>
                    <a:pt x="0" y="6"/>
                  </a:lnTo>
                  <a:lnTo>
                    <a:pt x="3" y="5"/>
                  </a:lnTo>
                  <a:lnTo>
                    <a:pt x="7" y="0"/>
                  </a:lnTo>
                  <a:lnTo>
                    <a:pt x="10" y="3"/>
                  </a:lnTo>
                  <a:lnTo>
                    <a:pt x="14" y="6"/>
                  </a:lnTo>
                  <a:lnTo>
                    <a:pt x="19" y="14"/>
                  </a:lnTo>
                  <a:lnTo>
                    <a:pt x="26" y="29"/>
                  </a:lnTo>
                  <a:lnTo>
                    <a:pt x="26" y="34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93" name="Freeform 410"/>
            <p:cNvSpPr>
              <a:spLocks/>
            </p:cNvSpPr>
            <p:nvPr/>
          </p:nvSpPr>
          <p:spPr bwMode="auto">
            <a:xfrm>
              <a:off x="1090" y="3302"/>
              <a:ext cx="56" cy="45"/>
            </a:xfrm>
            <a:custGeom>
              <a:avLst/>
              <a:gdLst>
                <a:gd name="T0" fmla="*/ 9 w 44"/>
                <a:gd name="T1" fmla="*/ 0 h 40"/>
                <a:gd name="T2" fmla="*/ 55 w 44"/>
                <a:gd name="T3" fmla="*/ 20 h 40"/>
                <a:gd name="T4" fmla="*/ 50 w 44"/>
                <a:gd name="T5" fmla="*/ 26 h 40"/>
                <a:gd name="T6" fmla="*/ 46 w 44"/>
                <a:gd name="T7" fmla="*/ 36 h 40"/>
                <a:gd name="T8" fmla="*/ 50 w 44"/>
                <a:gd name="T9" fmla="*/ 44 h 40"/>
                <a:gd name="T10" fmla="*/ 4 w 44"/>
                <a:gd name="T11" fmla="*/ 24 h 40"/>
                <a:gd name="T12" fmla="*/ 0 w 44"/>
                <a:gd name="T13" fmla="*/ 13 h 40"/>
                <a:gd name="T14" fmla="*/ 1 w 44"/>
                <a:gd name="T15" fmla="*/ 5 h 40"/>
                <a:gd name="T16" fmla="*/ 5 w 44"/>
                <a:gd name="T17" fmla="*/ 0 h 40"/>
                <a:gd name="T18" fmla="*/ 9 w 44"/>
                <a:gd name="T19" fmla="*/ 0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0"/>
                <a:gd name="T32" fmla="*/ 44 w 44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0">
                  <a:moveTo>
                    <a:pt x="7" y="0"/>
                  </a:moveTo>
                  <a:lnTo>
                    <a:pt x="43" y="18"/>
                  </a:lnTo>
                  <a:lnTo>
                    <a:pt x="39" y="23"/>
                  </a:lnTo>
                  <a:lnTo>
                    <a:pt x="36" y="32"/>
                  </a:lnTo>
                  <a:lnTo>
                    <a:pt x="39" y="39"/>
                  </a:lnTo>
                  <a:lnTo>
                    <a:pt x="3" y="21"/>
                  </a:lnTo>
                  <a:lnTo>
                    <a:pt x="0" y="12"/>
                  </a:lnTo>
                  <a:lnTo>
                    <a:pt x="1" y="4"/>
                  </a:lnTo>
                  <a:lnTo>
                    <a:pt x="4" y="0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94" name="Freeform 411"/>
            <p:cNvSpPr>
              <a:spLocks/>
            </p:cNvSpPr>
            <p:nvPr/>
          </p:nvSpPr>
          <p:spPr bwMode="auto">
            <a:xfrm>
              <a:off x="1090" y="3302"/>
              <a:ext cx="56" cy="45"/>
            </a:xfrm>
            <a:custGeom>
              <a:avLst/>
              <a:gdLst>
                <a:gd name="T0" fmla="*/ 9 w 44"/>
                <a:gd name="T1" fmla="*/ 0 h 40"/>
                <a:gd name="T2" fmla="*/ 55 w 44"/>
                <a:gd name="T3" fmla="*/ 20 h 40"/>
                <a:gd name="T4" fmla="*/ 50 w 44"/>
                <a:gd name="T5" fmla="*/ 26 h 40"/>
                <a:gd name="T6" fmla="*/ 46 w 44"/>
                <a:gd name="T7" fmla="*/ 36 h 40"/>
                <a:gd name="T8" fmla="*/ 50 w 44"/>
                <a:gd name="T9" fmla="*/ 44 h 40"/>
                <a:gd name="T10" fmla="*/ 4 w 44"/>
                <a:gd name="T11" fmla="*/ 24 h 40"/>
                <a:gd name="T12" fmla="*/ 0 w 44"/>
                <a:gd name="T13" fmla="*/ 13 h 40"/>
                <a:gd name="T14" fmla="*/ 1 w 44"/>
                <a:gd name="T15" fmla="*/ 5 h 40"/>
                <a:gd name="T16" fmla="*/ 5 w 44"/>
                <a:gd name="T17" fmla="*/ 0 h 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"/>
                <a:gd name="T28" fmla="*/ 0 h 40"/>
                <a:gd name="T29" fmla="*/ 44 w 44"/>
                <a:gd name="T30" fmla="*/ 40 h 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" h="40">
                  <a:moveTo>
                    <a:pt x="7" y="0"/>
                  </a:moveTo>
                  <a:lnTo>
                    <a:pt x="43" y="18"/>
                  </a:lnTo>
                  <a:lnTo>
                    <a:pt x="39" y="23"/>
                  </a:lnTo>
                  <a:lnTo>
                    <a:pt x="36" y="32"/>
                  </a:lnTo>
                  <a:lnTo>
                    <a:pt x="39" y="39"/>
                  </a:lnTo>
                  <a:lnTo>
                    <a:pt x="3" y="21"/>
                  </a:lnTo>
                  <a:lnTo>
                    <a:pt x="0" y="12"/>
                  </a:lnTo>
                  <a:lnTo>
                    <a:pt x="1" y="4"/>
                  </a:lnTo>
                  <a:lnTo>
                    <a:pt x="4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95" name="Freeform 412"/>
            <p:cNvSpPr>
              <a:spLocks/>
            </p:cNvSpPr>
            <p:nvPr/>
          </p:nvSpPr>
          <p:spPr bwMode="auto">
            <a:xfrm>
              <a:off x="441" y="2748"/>
              <a:ext cx="85" cy="94"/>
            </a:xfrm>
            <a:custGeom>
              <a:avLst/>
              <a:gdLst>
                <a:gd name="T0" fmla="*/ 0 w 68"/>
                <a:gd name="T1" fmla="*/ 35 h 84"/>
                <a:gd name="T2" fmla="*/ 31 w 68"/>
                <a:gd name="T3" fmla="*/ 93 h 84"/>
                <a:gd name="T4" fmla="*/ 76 w 68"/>
                <a:gd name="T5" fmla="*/ 88 h 84"/>
                <a:gd name="T6" fmla="*/ 80 w 68"/>
                <a:gd name="T7" fmla="*/ 77 h 84"/>
                <a:gd name="T8" fmla="*/ 84 w 68"/>
                <a:gd name="T9" fmla="*/ 67 h 84"/>
                <a:gd name="T10" fmla="*/ 83 w 68"/>
                <a:gd name="T11" fmla="*/ 58 h 84"/>
                <a:gd name="T12" fmla="*/ 76 w 68"/>
                <a:gd name="T13" fmla="*/ 46 h 84"/>
                <a:gd name="T14" fmla="*/ 47 w 68"/>
                <a:gd name="T15" fmla="*/ 3 h 84"/>
                <a:gd name="T16" fmla="*/ 44 w 68"/>
                <a:gd name="T17" fmla="*/ 1 h 84"/>
                <a:gd name="T18" fmla="*/ 39 w 68"/>
                <a:gd name="T19" fmla="*/ 0 h 84"/>
                <a:gd name="T20" fmla="*/ 31 w 68"/>
                <a:gd name="T21" fmla="*/ 0 h 84"/>
                <a:gd name="T22" fmla="*/ 19 w 68"/>
                <a:gd name="T23" fmla="*/ 1 h 84"/>
                <a:gd name="T24" fmla="*/ 15 w 68"/>
                <a:gd name="T25" fmla="*/ 4 h 84"/>
                <a:gd name="T26" fmla="*/ 7 w 68"/>
                <a:gd name="T27" fmla="*/ 16 h 84"/>
                <a:gd name="T28" fmla="*/ 0 w 68"/>
                <a:gd name="T29" fmla="*/ 35 h 8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8"/>
                <a:gd name="T46" fmla="*/ 0 h 84"/>
                <a:gd name="T47" fmla="*/ 68 w 68"/>
                <a:gd name="T48" fmla="*/ 84 h 8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8" h="84">
                  <a:moveTo>
                    <a:pt x="0" y="31"/>
                  </a:moveTo>
                  <a:lnTo>
                    <a:pt x="25" y="83"/>
                  </a:lnTo>
                  <a:lnTo>
                    <a:pt x="61" y="79"/>
                  </a:lnTo>
                  <a:lnTo>
                    <a:pt x="64" y="69"/>
                  </a:lnTo>
                  <a:lnTo>
                    <a:pt x="67" y="60"/>
                  </a:lnTo>
                  <a:lnTo>
                    <a:pt x="66" y="52"/>
                  </a:lnTo>
                  <a:lnTo>
                    <a:pt x="61" y="41"/>
                  </a:lnTo>
                  <a:lnTo>
                    <a:pt x="38" y="3"/>
                  </a:lnTo>
                  <a:lnTo>
                    <a:pt x="35" y="1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6" y="14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96" name="Freeform 413"/>
            <p:cNvSpPr>
              <a:spLocks/>
            </p:cNvSpPr>
            <p:nvPr/>
          </p:nvSpPr>
          <p:spPr bwMode="auto">
            <a:xfrm>
              <a:off x="441" y="2748"/>
              <a:ext cx="85" cy="94"/>
            </a:xfrm>
            <a:custGeom>
              <a:avLst/>
              <a:gdLst>
                <a:gd name="T0" fmla="*/ 0 w 68"/>
                <a:gd name="T1" fmla="*/ 35 h 84"/>
                <a:gd name="T2" fmla="*/ 31 w 68"/>
                <a:gd name="T3" fmla="*/ 93 h 84"/>
                <a:gd name="T4" fmla="*/ 76 w 68"/>
                <a:gd name="T5" fmla="*/ 88 h 84"/>
                <a:gd name="T6" fmla="*/ 80 w 68"/>
                <a:gd name="T7" fmla="*/ 77 h 84"/>
                <a:gd name="T8" fmla="*/ 84 w 68"/>
                <a:gd name="T9" fmla="*/ 67 h 84"/>
                <a:gd name="T10" fmla="*/ 83 w 68"/>
                <a:gd name="T11" fmla="*/ 58 h 84"/>
                <a:gd name="T12" fmla="*/ 76 w 68"/>
                <a:gd name="T13" fmla="*/ 46 h 84"/>
                <a:gd name="T14" fmla="*/ 47 w 68"/>
                <a:gd name="T15" fmla="*/ 3 h 84"/>
                <a:gd name="T16" fmla="*/ 44 w 68"/>
                <a:gd name="T17" fmla="*/ 1 h 84"/>
                <a:gd name="T18" fmla="*/ 39 w 68"/>
                <a:gd name="T19" fmla="*/ 0 h 84"/>
                <a:gd name="T20" fmla="*/ 31 w 68"/>
                <a:gd name="T21" fmla="*/ 0 h 84"/>
                <a:gd name="T22" fmla="*/ 19 w 68"/>
                <a:gd name="T23" fmla="*/ 1 h 84"/>
                <a:gd name="T24" fmla="*/ 15 w 68"/>
                <a:gd name="T25" fmla="*/ 4 h 84"/>
                <a:gd name="T26" fmla="*/ 7 w 68"/>
                <a:gd name="T27" fmla="*/ 16 h 84"/>
                <a:gd name="T28" fmla="*/ 0 w 68"/>
                <a:gd name="T29" fmla="*/ 35 h 8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8"/>
                <a:gd name="T46" fmla="*/ 0 h 84"/>
                <a:gd name="T47" fmla="*/ 68 w 68"/>
                <a:gd name="T48" fmla="*/ 84 h 8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8" h="84">
                  <a:moveTo>
                    <a:pt x="0" y="31"/>
                  </a:moveTo>
                  <a:lnTo>
                    <a:pt x="25" y="83"/>
                  </a:lnTo>
                  <a:lnTo>
                    <a:pt x="61" y="79"/>
                  </a:lnTo>
                  <a:lnTo>
                    <a:pt x="64" y="69"/>
                  </a:lnTo>
                  <a:lnTo>
                    <a:pt x="67" y="60"/>
                  </a:lnTo>
                  <a:lnTo>
                    <a:pt x="66" y="52"/>
                  </a:lnTo>
                  <a:lnTo>
                    <a:pt x="61" y="41"/>
                  </a:lnTo>
                  <a:lnTo>
                    <a:pt x="38" y="3"/>
                  </a:lnTo>
                  <a:lnTo>
                    <a:pt x="35" y="1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6" y="14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97" name="Freeform 414"/>
            <p:cNvSpPr>
              <a:spLocks/>
            </p:cNvSpPr>
            <p:nvPr/>
          </p:nvSpPr>
          <p:spPr bwMode="auto">
            <a:xfrm>
              <a:off x="472" y="2794"/>
              <a:ext cx="47" cy="48"/>
            </a:xfrm>
            <a:custGeom>
              <a:avLst/>
              <a:gdLst>
                <a:gd name="T0" fmla="*/ 0 w 37"/>
                <a:gd name="T1" fmla="*/ 47 h 43"/>
                <a:gd name="T2" fmla="*/ 0 w 37"/>
                <a:gd name="T3" fmla="*/ 45 h 43"/>
                <a:gd name="T4" fmla="*/ 0 w 37"/>
                <a:gd name="T5" fmla="*/ 42 h 43"/>
                <a:gd name="T6" fmla="*/ 0 w 37"/>
                <a:gd name="T7" fmla="*/ 39 h 43"/>
                <a:gd name="T8" fmla="*/ 1 w 37"/>
                <a:gd name="T9" fmla="*/ 38 h 43"/>
                <a:gd name="T10" fmla="*/ 1 w 37"/>
                <a:gd name="T11" fmla="*/ 35 h 43"/>
                <a:gd name="T12" fmla="*/ 1 w 37"/>
                <a:gd name="T13" fmla="*/ 32 h 43"/>
                <a:gd name="T14" fmla="*/ 4 w 37"/>
                <a:gd name="T15" fmla="*/ 29 h 43"/>
                <a:gd name="T16" fmla="*/ 4 w 37"/>
                <a:gd name="T17" fmla="*/ 28 h 43"/>
                <a:gd name="T18" fmla="*/ 4 w 37"/>
                <a:gd name="T19" fmla="*/ 26 h 43"/>
                <a:gd name="T20" fmla="*/ 5 w 37"/>
                <a:gd name="T21" fmla="*/ 22 h 43"/>
                <a:gd name="T22" fmla="*/ 8 w 37"/>
                <a:gd name="T23" fmla="*/ 21 h 43"/>
                <a:gd name="T24" fmla="*/ 8 w 37"/>
                <a:gd name="T25" fmla="*/ 19 h 43"/>
                <a:gd name="T26" fmla="*/ 9 w 37"/>
                <a:gd name="T27" fmla="*/ 18 h 43"/>
                <a:gd name="T28" fmla="*/ 11 w 37"/>
                <a:gd name="T29" fmla="*/ 13 h 43"/>
                <a:gd name="T30" fmla="*/ 11 w 37"/>
                <a:gd name="T31" fmla="*/ 12 h 43"/>
                <a:gd name="T32" fmla="*/ 13 w 37"/>
                <a:gd name="T33" fmla="*/ 10 h 43"/>
                <a:gd name="T34" fmla="*/ 15 w 37"/>
                <a:gd name="T35" fmla="*/ 9 h 43"/>
                <a:gd name="T36" fmla="*/ 17 w 37"/>
                <a:gd name="T37" fmla="*/ 7 h 43"/>
                <a:gd name="T38" fmla="*/ 19 w 37"/>
                <a:gd name="T39" fmla="*/ 7 h 43"/>
                <a:gd name="T40" fmla="*/ 20 w 37"/>
                <a:gd name="T41" fmla="*/ 6 h 43"/>
                <a:gd name="T42" fmla="*/ 23 w 37"/>
                <a:gd name="T43" fmla="*/ 3 h 43"/>
                <a:gd name="T44" fmla="*/ 24 w 37"/>
                <a:gd name="T45" fmla="*/ 3 h 43"/>
                <a:gd name="T46" fmla="*/ 27 w 37"/>
                <a:gd name="T47" fmla="*/ 2 h 43"/>
                <a:gd name="T48" fmla="*/ 29 w 37"/>
                <a:gd name="T49" fmla="*/ 2 h 43"/>
                <a:gd name="T50" fmla="*/ 30 w 37"/>
                <a:gd name="T51" fmla="*/ 0 h 43"/>
                <a:gd name="T52" fmla="*/ 33 w 37"/>
                <a:gd name="T53" fmla="*/ 0 h 43"/>
                <a:gd name="T54" fmla="*/ 34 w 37"/>
                <a:gd name="T55" fmla="*/ 0 h 43"/>
                <a:gd name="T56" fmla="*/ 37 w 37"/>
                <a:gd name="T57" fmla="*/ 0 h 43"/>
                <a:gd name="T58" fmla="*/ 38 w 37"/>
                <a:gd name="T59" fmla="*/ 0 h 43"/>
                <a:gd name="T60" fmla="*/ 41 w 37"/>
                <a:gd name="T61" fmla="*/ 0 h 43"/>
                <a:gd name="T62" fmla="*/ 44 w 37"/>
                <a:gd name="T63" fmla="*/ 2 h 43"/>
                <a:gd name="T64" fmla="*/ 46 w 37"/>
                <a:gd name="T65" fmla="*/ 2 h 4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7"/>
                <a:gd name="T100" fmla="*/ 0 h 43"/>
                <a:gd name="T101" fmla="*/ 37 w 37"/>
                <a:gd name="T102" fmla="*/ 43 h 4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7" h="43">
                  <a:moveTo>
                    <a:pt x="0" y="42"/>
                  </a:moveTo>
                  <a:lnTo>
                    <a:pt x="0" y="40"/>
                  </a:lnTo>
                  <a:lnTo>
                    <a:pt x="0" y="38"/>
                  </a:lnTo>
                  <a:lnTo>
                    <a:pt x="0" y="35"/>
                  </a:lnTo>
                  <a:lnTo>
                    <a:pt x="1" y="34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3" y="26"/>
                  </a:lnTo>
                  <a:lnTo>
                    <a:pt x="3" y="25"/>
                  </a:lnTo>
                  <a:lnTo>
                    <a:pt x="3" y="23"/>
                  </a:lnTo>
                  <a:lnTo>
                    <a:pt x="4" y="20"/>
                  </a:lnTo>
                  <a:lnTo>
                    <a:pt x="6" y="19"/>
                  </a:lnTo>
                  <a:lnTo>
                    <a:pt x="6" y="17"/>
                  </a:lnTo>
                  <a:lnTo>
                    <a:pt x="7" y="16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10" y="9"/>
                  </a:lnTo>
                  <a:lnTo>
                    <a:pt x="12" y="8"/>
                  </a:lnTo>
                  <a:lnTo>
                    <a:pt x="13" y="6"/>
                  </a:lnTo>
                  <a:lnTo>
                    <a:pt x="15" y="6"/>
                  </a:lnTo>
                  <a:lnTo>
                    <a:pt x="16" y="5"/>
                  </a:lnTo>
                  <a:lnTo>
                    <a:pt x="18" y="3"/>
                  </a:lnTo>
                  <a:lnTo>
                    <a:pt x="19" y="3"/>
                  </a:lnTo>
                  <a:lnTo>
                    <a:pt x="21" y="2"/>
                  </a:lnTo>
                  <a:lnTo>
                    <a:pt x="23" y="2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7" y="0"/>
                  </a:lnTo>
                  <a:lnTo>
                    <a:pt x="29" y="0"/>
                  </a:lnTo>
                  <a:lnTo>
                    <a:pt x="30" y="0"/>
                  </a:lnTo>
                  <a:lnTo>
                    <a:pt x="32" y="0"/>
                  </a:lnTo>
                  <a:lnTo>
                    <a:pt x="35" y="2"/>
                  </a:lnTo>
                  <a:lnTo>
                    <a:pt x="36" y="2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98" name="Freeform 415"/>
            <p:cNvSpPr>
              <a:spLocks/>
            </p:cNvSpPr>
            <p:nvPr/>
          </p:nvSpPr>
          <p:spPr bwMode="auto">
            <a:xfrm>
              <a:off x="1772" y="3444"/>
              <a:ext cx="56" cy="27"/>
            </a:xfrm>
            <a:custGeom>
              <a:avLst/>
              <a:gdLst>
                <a:gd name="T0" fmla="*/ 29 w 44"/>
                <a:gd name="T1" fmla="*/ 26 h 24"/>
                <a:gd name="T2" fmla="*/ 33 w 44"/>
                <a:gd name="T3" fmla="*/ 26 h 24"/>
                <a:gd name="T4" fmla="*/ 37 w 44"/>
                <a:gd name="T5" fmla="*/ 26 h 24"/>
                <a:gd name="T6" fmla="*/ 38 w 44"/>
                <a:gd name="T7" fmla="*/ 25 h 24"/>
                <a:gd name="T8" fmla="*/ 42 w 44"/>
                <a:gd name="T9" fmla="*/ 25 h 24"/>
                <a:gd name="T10" fmla="*/ 45 w 44"/>
                <a:gd name="T11" fmla="*/ 23 h 24"/>
                <a:gd name="T12" fmla="*/ 48 w 44"/>
                <a:gd name="T13" fmla="*/ 21 h 24"/>
                <a:gd name="T14" fmla="*/ 51 w 44"/>
                <a:gd name="T15" fmla="*/ 19 h 24"/>
                <a:gd name="T16" fmla="*/ 52 w 44"/>
                <a:gd name="T17" fmla="*/ 17 h 24"/>
                <a:gd name="T18" fmla="*/ 55 w 44"/>
                <a:gd name="T19" fmla="*/ 16 h 24"/>
                <a:gd name="T20" fmla="*/ 55 w 44"/>
                <a:gd name="T21" fmla="*/ 12 h 24"/>
                <a:gd name="T22" fmla="*/ 52 w 44"/>
                <a:gd name="T23" fmla="*/ 10 h 24"/>
                <a:gd name="T24" fmla="*/ 51 w 44"/>
                <a:gd name="T25" fmla="*/ 9 h 24"/>
                <a:gd name="T26" fmla="*/ 48 w 44"/>
                <a:gd name="T27" fmla="*/ 7 h 24"/>
                <a:gd name="T28" fmla="*/ 47 w 44"/>
                <a:gd name="T29" fmla="*/ 6 h 24"/>
                <a:gd name="T30" fmla="*/ 42 w 44"/>
                <a:gd name="T31" fmla="*/ 3 h 24"/>
                <a:gd name="T32" fmla="*/ 41 w 44"/>
                <a:gd name="T33" fmla="*/ 2 h 24"/>
                <a:gd name="T34" fmla="*/ 37 w 44"/>
                <a:gd name="T35" fmla="*/ 2 h 24"/>
                <a:gd name="T36" fmla="*/ 33 w 44"/>
                <a:gd name="T37" fmla="*/ 2 h 24"/>
                <a:gd name="T38" fmla="*/ 31 w 44"/>
                <a:gd name="T39" fmla="*/ 0 h 24"/>
                <a:gd name="T40" fmla="*/ 27 w 44"/>
                <a:gd name="T41" fmla="*/ 0 h 24"/>
                <a:gd name="T42" fmla="*/ 23 w 44"/>
                <a:gd name="T43" fmla="*/ 0 h 24"/>
                <a:gd name="T44" fmla="*/ 19 w 44"/>
                <a:gd name="T45" fmla="*/ 0 h 24"/>
                <a:gd name="T46" fmla="*/ 15 w 44"/>
                <a:gd name="T47" fmla="*/ 2 h 24"/>
                <a:gd name="T48" fmla="*/ 11 w 44"/>
                <a:gd name="T49" fmla="*/ 2 h 24"/>
                <a:gd name="T50" fmla="*/ 8 w 44"/>
                <a:gd name="T51" fmla="*/ 3 h 24"/>
                <a:gd name="T52" fmla="*/ 4 w 44"/>
                <a:gd name="T53" fmla="*/ 6 h 24"/>
                <a:gd name="T54" fmla="*/ 1 w 44"/>
                <a:gd name="T55" fmla="*/ 7 h 24"/>
                <a:gd name="T56" fmla="*/ 0 w 44"/>
                <a:gd name="T57" fmla="*/ 9 h 24"/>
                <a:gd name="T58" fmla="*/ 0 w 44"/>
                <a:gd name="T59" fmla="*/ 12 h 24"/>
                <a:gd name="T60" fmla="*/ 0 w 44"/>
                <a:gd name="T61" fmla="*/ 16 h 24"/>
                <a:gd name="T62" fmla="*/ 1 w 44"/>
                <a:gd name="T63" fmla="*/ 17 h 24"/>
                <a:gd name="T64" fmla="*/ 4 w 44"/>
                <a:gd name="T65" fmla="*/ 19 h 24"/>
                <a:gd name="T66" fmla="*/ 8 w 44"/>
                <a:gd name="T67" fmla="*/ 23 h 24"/>
                <a:gd name="T68" fmla="*/ 11 w 44"/>
                <a:gd name="T69" fmla="*/ 23 h 24"/>
                <a:gd name="T70" fmla="*/ 13 w 44"/>
                <a:gd name="T71" fmla="*/ 25 h 24"/>
                <a:gd name="T72" fmla="*/ 15 w 44"/>
                <a:gd name="T73" fmla="*/ 26 h 24"/>
                <a:gd name="T74" fmla="*/ 19 w 44"/>
                <a:gd name="T75" fmla="*/ 26 h 24"/>
                <a:gd name="T76" fmla="*/ 23 w 44"/>
                <a:gd name="T77" fmla="*/ 26 h 24"/>
                <a:gd name="T78" fmla="*/ 27 w 44"/>
                <a:gd name="T79" fmla="*/ 26 h 2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44"/>
                <a:gd name="T121" fmla="*/ 0 h 24"/>
                <a:gd name="T122" fmla="*/ 44 w 44"/>
                <a:gd name="T123" fmla="*/ 24 h 2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44" h="24">
                  <a:moveTo>
                    <a:pt x="21" y="23"/>
                  </a:moveTo>
                  <a:lnTo>
                    <a:pt x="23" y="23"/>
                  </a:lnTo>
                  <a:lnTo>
                    <a:pt x="24" y="23"/>
                  </a:lnTo>
                  <a:lnTo>
                    <a:pt x="26" y="23"/>
                  </a:lnTo>
                  <a:lnTo>
                    <a:pt x="27" y="23"/>
                  </a:lnTo>
                  <a:lnTo>
                    <a:pt x="29" y="23"/>
                  </a:lnTo>
                  <a:lnTo>
                    <a:pt x="30" y="23"/>
                  </a:lnTo>
                  <a:lnTo>
                    <a:pt x="30" y="22"/>
                  </a:lnTo>
                  <a:lnTo>
                    <a:pt x="32" y="22"/>
                  </a:lnTo>
                  <a:lnTo>
                    <a:pt x="33" y="22"/>
                  </a:lnTo>
                  <a:lnTo>
                    <a:pt x="35" y="22"/>
                  </a:lnTo>
                  <a:lnTo>
                    <a:pt x="35" y="20"/>
                  </a:lnTo>
                  <a:lnTo>
                    <a:pt x="37" y="20"/>
                  </a:lnTo>
                  <a:lnTo>
                    <a:pt x="38" y="19"/>
                  </a:lnTo>
                  <a:lnTo>
                    <a:pt x="40" y="19"/>
                  </a:lnTo>
                  <a:lnTo>
                    <a:pt x="40" y="17"/>
                  </a:lnTo>
                  <a:lnTo>
                    <a:pt x="41" y="17"/>
                  </a:lnTo>
                  <a:lnTo>
                    <a:pt x="41" y="15"/>
                  </a:lnTo>
                  <a:lnTo>
                    <a:pt x="41" y="14"/>
                  </a:lnTo>
                  <a:lnTo>
                    <a:pt x="43" y="14"/>
                  </a:lnTo>
                  <a:lnTo>
                    <a:pt x="43" y="12"/>
                  </a:lnTo>
                  <a:lnTo>
                    <a:pt x="43" y="11"/>
                  </a:lnTo>
                  <a:lnTo>
                    <a:pt x="41" y="11"/>
                  </a:lnTo>
                  <a:lnTo>
                    <a:pt x="41" y="9"/>
                  </a:lnTo>
                  <a:lnTo>
                    <a:pt x="41" y="8"/>
                  </a:lnTo>
                  <a:lnTo>
                    <a:pt x="40" y="8"/>
                  </a:lnTo>
                  <a:lnTo>
                    <a:pt x="40" y="6"/>
                  </a:lnTo>
                  <a:lnTo>
                    <a:pt x="38" y="6"/>
                  </a:lnTo>
                  <a:lnTo>
                    <a:pt x="38" y="5"/>
                  </a:lnTo>
                  <a:lnTo>
                    <a:pt x="37" y="5"/>
                  </a:lnTo>
                  <a:lnTo>
                    <a:pt x="35" y="3"/>
                  </a:lnTo>
                  <a:lnTo>
                    <a:pt x="33" y="3"/>
                  </a:lnTo>
                  <a:lnTo>
                    <a:pt x="32" y="3"/>
                  </a:lnTo>
                  <a:lnTo>
                    <a:pt x="32" y="2"/>
                  </a:lnTo>
                  <a:lnTo>
                    <a:pt x="30" y="2"/>
                  </a:lnTo>
                  <a:lnTo>
                    <a:pt x="29" y="2"/>
                  </a:lnTo>
                  <a:lnTo>
                    <a:pt x="27" y="2"/>
                  </a:lnTo>
                  <a:lnTo>
                    <a:pt x="26" y="2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9" y="2"/>
                  </a:lnTo>
                  <a:lnTo>
                    <a:pt x="7" y="2"/>
                  </a:lnTo>
                  <a:lnTo>
                    <a:pt x="6" y="3"/>
                  </a:lnTo>
                  <a:lnTo>
                    <a:pt x="4" y="3"/>
                  </a:lnTo>
                  <a:lnTo>
                    <a:pt x="3" y="5"/>
                  </a:lnTo>
                  <a:lnTo>
                    <a:pt x="1" y="5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1" y="17"/>
                  </a:lnTo>
                  <a:lnTo>
                    <a:pt x="3" y="17"/>
                  </a:lnTo>
                  <a:lnTo>
                    <a:pt x="4" y="19"/>
                  </a:lnTo>
                  <a:lnTo>
                    <a:pt x="6" y="20"/>
                  </a:lnTo>
                  <a:lnTo>
                    <a:pt x="7" y="20"/>
                  </a:lnTo>
                  <a:lnTo>
                    <a:pt x="9" y="20"/>
                  </a:lnTo>
                  <a:lnTo>
                    <a:pt x="9" y="22"/>
                  </a:lnTo>
                  <a:lnTo>
                    <a:pt x="10" y="22"/>
                  </a:lnTo>
                  <a:lnTo>
                    <a:pt x="12" y="22"/>
                  </a:lnTo>
                  <a:lnTo>
                    <a:pt x="12" y="23"/>
                  </a:lnTo>
                  <a:lnTo>
                    <a:pt x="14" y="23"/>
                  </a:lnTo>
                  <a:lnTo>
                    <a:pt x="15" y="23"/>
                  </a:lnTo>
                  <a:lnTo>
                    <a:pt x="17" y="23"/>
                  </a:lnTo>
                  <a:lnTo>
                    <a:pt x="18" y="23"/>
                  </a:lnTo>
                  <a:lnTo>
                    <a:pt x="20" y="23"/>
                  </a:lnTo>
                  <a:lnTo>
                    <a:pt x="21" y="23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99" name="Freeform 416"/>
            <p:cNvSpPr>
              <a:spLocks/>
            </p:cNvSpPr>
            <p:nvPr/>
          </p:nvSpPr>
          <p:spPr bwMode="auto">
            <a:xfrm>
              <a:off x="1772" y="3444"/>
              <a:ext cx="56" cy="27"/>
            </a:xfrm>
            <a:custGeom>
              <a:avLst/>
              <a:gdLst>
                <a:gd name="T0" fmla="*/ 29 w 44"/>
                <a:gd name="T1" fmla="*/ 26 h 24"/>
                <a:gd name="T2" fmla="*/ 33 w 44"/>
                <a:gd name="T3" fmla="*/ 26 h 24"/>
                <a:gd name="T4" fmla="*/ 37 w 44"/>
                <a:gd name="T5" fmla="*/ 26 h 24"/>
                <a:gd name="T6" fmla="*/ 38 w 44"/>
                <a:gd name="T7" fmla="*/ 25 h 24"/>
                <a:gd name="T8" fmla="*/ 42 w 44"/>
                <a:gd name="T9" fmla="*/ 25 h 24"/>
                <a:gd name="T10" fmla="*/ 45 w 44"/>
                <a:gd name="T11" fmla="*/ 23 h 24"/>
                <a:gd name="T12" fmla="*/ 48 w 44"/>
                <a:gd name="T13" fmla="*/ 21 h 24"/>
                <a:gd name="T14" fmla="*/ 51 w 44"/>
                <a:gd name="T15" fmla="*/ 19 h 24"/>
                <a:gd name="T16" fmla="*/ 52 w 44"/>
                <a:gd name="T17" fmla="*/ 17 h 24"/>
                <a:gd name="T18" fmla="*/ 55 w 44"/>
                <a:gd name="T19" fmla="*/ 16 h 24"/>
                <a:gd name="T20" fmla="*/ 55 w 44"/>
                <a:gd name="T21" fmla="*/ 12 h 24"/>
                <a:gd name="T22" fmla="*/ 52 w 44"/>
                <a:gd name="T23" fmla="*/ 10 h 24"/>
                <a:gd name="T24" fmla="*/ 51 w 44"/>
                <a:gd name="T25" fmla="*/ 9 h 24"/>
                <a:gd name="T26" fmla="*/ 48 w 44"/>
                <a:gd name="T27" fmla="*/ 7 h 24"/>
                <a:gd name="T28" fmla="*/ 47 w 44"/>
                <a:gd name="T29" fmla="*/ 6 h 24"/>
                <a:gd name="T30" fmla="*/ 42 w 44"/>
                <a:gd name="T31" fmla="*/ 3 h 24"/>
                <a:gd name="T32" fmla="*/ 41 w 44"/>
                <a:gd name="T33" fmla="*/ 2 h 24"/>
                <a:gd name="T34" fmla="*/ 37 w 44"/>
                <a:gd name="T35" fmla="*/ 2 h 24"/>
                <a:gd name="T36" fmla="*/ 33 w 44"/>
                <a:gd name="T37" fmla="*/ 2 h 24"/>
                <a:gd name="T38" fmla="*/ 31 w 44"/>
                <a:gd name="T39" fmla="*/ 0 h 24"/>
                <a:gd name="T40" fmla="*/ 27 w 44"/>
                <a:gd name="T41" fmla="*/ 0 h 24"/>
                <a:gd name="T42" fmla="*/ 23 w 44"/>
                <a:gd name="T43" fmla="*/ 0 h 24"/>
                <a:gd name="T44" fmla="*/ 19 w 44"/>
                <a:gd name="T45" fmla="*/ 0 h 24"/>
                <a:gd name="T46" fmla="*/ 15 w 44"/>
                <a:gd name="T47" fmla="*/ 2 h 24"/>
                <a:gd name="T48" fmla="*/ 11 w 44"/>
                <a:gd name="T49" fmla="*/ 2 h 24"/>
                <a:gd name="T50" fmla="*/ 8 w 44"/>
                <a:gd name="T51" fmla="*/ 3 h 24"/>
                <a:gd name="T52" fmla="*/ 4 w 44"/>
                <a:gd name="T53" fmla="*/ 6 h 24"/>
                <a:gd name="T54" fmla="*/ 1 w 44"/>
                <a:gd name="T55" fmla="*/ 7 h 24"/>
                <a:gd name="T56" fmla="*/ 0 w 44"/>
                <a:gd name="T57" fmla="*/ 9 h 24"/>
                <a:gd name="T58" fmla="*/ 0 w 44"/>
                <a:gd name="T59" fmla="*/ 12 h 24"/>
                <a:gd name="T60" fmla="*/ 0 w 44"/>
                <a:gd name="T61" fmla="*/ 16 h 24"/>
                <a:gd name="T62" fmla="*/ 1 w 44"/>
                <a:gd name="T63" fmla="*/ 17 h 24"/>
                <a:gd name="T64" fmla="*/ 4 w 44"/>
                <a:gd name="T65" fmla="*/ 19 h 24"/>
                <a:gd name="T66" fmla="*/ 8 w 44"/>
                <a:gd name="T67" fmla="*/ 23 h 24"/>
                <a:gd name="T68" fmla="*/ 11 w 44"/>
                <a:gd name="T69" fmla="*/ 23 h 24"/>
                <a:gd name="T70" fmla="*/ 13 w 44"/>
                <a:gd name="T71" fmla="*/ 25 h 24"/>
                <a:gd name="T72" fmla="*/ 15 w 44"/>
                <a:gd name="T73" fmla="*/ 26 h 24"/>
                <a:gd name="T74" fmla="*/ 19 w 44"/>
                <a:gd name="T75" fmla="*/ 26 h 24"/>
                <a:gd name="T76" fmla="*/ 23 w 44"/>
                <a:gd name="T77" fmla="*/ 26 h 24"/>
                <a:gd name="T78" fmla="*/ 27 w 44"/>
                <a:gd name="T79" fmla="*/ 26 h 2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44"/>
                <a:gd name="T121" fmla="*/ 0 h 24"/>
                <a:gd name="T122" fmla="*/ 44 w 44"/>
                <a:gd name="T123" fmla="*/ 24 h 2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44" h="24">
                  <a:moveTo>
                    <a:pt x="21" y="23"/>
                  </a:moveTo>
                  <a:lnTo>
                    <a:pt x="23" y="23"/>
                  </a:lnTo>
                  <a:lnTo>
                    <a:pt x="24" y="23"/>
                  </a:lnTo>
                  <a:lnTo>
                    <a:pt x="26" y="23"/>
                  </a:lnTo>
                  <a:lnTo>
                    <a:pt x="27" y="23"/>
                  </a:lnTo>
                  <a:lnTo>
                    <a:pt x="29" y="23"/>
                  </a:lnTo>
                  <a:lnTo>
                    <a:pt x="30" y="23"/>
                  </a:lnTo>
                  <a:lnTo>
                    <a:pt x="30" y="22"/>
                  </a:lnTo>
                  <a:lnTo>
                    <a:pt x="32" y="22"/>
                  </a:lnTo>
                  <a:lnTo>
                    <a:pt x="33" y="22"/>
                  </a:lnTo>
                  <a:lnTo>
                    <a:pt x="35" y="22"/>
                  </a:lnTo>
                  <a:lnTo>
                    <a:pt x="35" y="20"/>
                  </a:lnTo>
                  <a:lnTo>
                    <a:pt x="37" y="20"/>
                  </a:lnTo>
                  <a:lnTo>
                    <a:pt x="38" y="19"/>
                  </a:lnTo>
                  <a:lnTo>
                    <a:pt x="40" y="19"/>
                  </a:lnTo>
                  <a:lnTo>
                    <a:pt x="40" y="17"/>
                  </a:lnTo>
                  <a:lnTo>
                    <a:pt x="41" y="17"/>
                  </a:lnTo>
                  <a:lnTo>
                    <a:pt x="41" y="15"/>
                  </a:lnTo>
                  <a:lnTo>
                    <a:pt x="41" y="14"/>
                  </a:lnTo>
                  <a:lnTo>
                    <a:pt x="43" y="14"/>
                  </a:lnTo>
                  <a:lnTo>
                    <a:pt x="43" y="12"/>
                  </a:lnTo>
                  <a:lnTo>
                    <a:pt x="43" y="11"/>
                  </a:lnTo>
                  <a:lnTo>
                    <a:pt x="41" y="11"/>
                  </a:lnTo>
                  <a:lnTo>
                    <a:pt x="41" y="9"/>
                  </a:lnTo>
                  <a:lnTo>
                    <a:pt x="41" y="8"/>
                  </a:lnTo>
                  <a:lnTo>
                    <a:pt x="40" y="8"/>
                  </a:lnTo>
                  <a:lnTo>
                    <a:pt x="40" y="6"/>
                  </a:lnTo>
                  <a:lnTo>
                    <a:pt x="38" y="6"/>
                  </a:lnTo>
                  <a:lnTo>
                    <a:pt x="38" y="5"/>
                  </a:lnTo>
                  <a:lnTo>
                    <a:pt x="37" y="5"/>
                  </a:lnTo>
                  <a:lnTo>
                    <a:pt x="35" y="3"/>
                  </a:lnTo>
                  <a:lnTo>
                    <a:pt x="33" y="3"/>
                  </a:lnTo>
                  <a:lnTo>
                    <a:pt x="32" y="3"/>
                  </a:lnTo>
                  <a:lnTo>
                    <a:pt x="32" y="2"/>
                  </a:lnTo>
                  <a:lnTo>
                    <a:pt x="30" y="2"/>
                  </a:lnTo>
                  <a:lnTo>
                    <a:pt x="29" y="2"/>
                  </a:lnTo>
                  <a:lnTo>
                    <a:pt x="27" y="2"/>
                  </a:lnTo>
                  <a:lnTo>
                    <a:pt x="26" y="2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9" y="2"/>
                  </a:lnTo>
                  <a:lnTo>
                    <a:pt x="7" y="2"/>
                  </a:lnTo>
                  <a:lnTo>
                    <a:pt x="6" y="3"/>
                  </a:lnTo>
                  <a:lnTo>
                    <a:pt x="4" y="3"/>
                  </a:lnTo>
                  <a:lnTo>
                    <a:pt x="3" y="5"/>
                  </a:lnTo>
                  <a:lnTo>
                    <a:pt x="1" y="5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1" y="17"/>
                  </a:lnTo>
                  <a:lnTo>
                    <a:pt x="3" y="17"/>
                  </a:lnTo>
                  <a:lnTo>
                    <a:pt x="4" y="19"/>
                  </a:lnTo>
                  <a:lnTo>
                    <a:pt x="6" y="20"/>
                  </a:lnTo>
                  <a:lnTo>
                    <a:pt x="7" y="20"/>
                  </a:lnTo>
                  <a:lnTo>
                    <a:pt x="9" y="20"/>
                  </a:lnTo>
                  <a:lnTo>
                    <a:pt x="9" y="22"/>
                  </a:lnTo>
                  <a:lnTo>
                    <a:pt x="10" y="22"/>
                  </a:lnTo>
                  <a:lnTo>
                    <a:pt x="12" y="22"/>
                  </a:lnTo>
                  <a:lnTo>
                    <a:pt x="12" y="23"/>
                  </a:lnTo>
                  <a:lnTo>
                    <a:pt x="14" y="23"/>
                  </a:lnTo>
                  <a:lnTo>
                    <a:pt x="15" y="23"/>
                  </a:lnTo>
                  <a:lnTo>
                    <a:pt x="17" y="23"/>
                  </a:lnTo>
                  <a:lnTo>
                    <a:pt x="18" y="23"/>
                  </a:lnTo>
                  <a:lnTo>
                    <a:pt x="20" y="23"/>
                  </a:lnTo>
                  <a:lnTo>
                    <a:pt x="21" y="23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00" name="Freeform 417"/>
            <p:cNvSpPr>
              <a:spLocks/>
            </p:cNvSpPr>
            <p:nvPr/>
          </p:nvSpPr>
          <p:spPr bwMode="auto">
            <a:xfrm>
              <a:off x="2323" y="3526"/>
              <a:ext cx="36" cy="21"/>
            </a:xfrm>
            <a:custGeom>
              <a:avLst/>
              <a:gdLst>
                <a:gd name="T0" fmla="*/ 0 w 30"/>
                <a:gd name="T1" fmla="*/ 0 h 17"/>
                <a:gd name="T2" fmla="*/ 0 w 30"/>
                <a:gd name="T3" fmla="*/ 2 h 17"/>
                <a:gd name="T4" fmla="*/ 2 w 30"/>
                <a:gd name="T5" fmla="*/ 7 h 17"/>
                <a:gd name="T6" fmla="*/ 4 w 30"/>
                <a:gd name="T7" fmla="*/ 11 h 17"/>
                <a:gd name="T8" fmla="*/ 6 w 30"/>
                <a:gd name="T9" fmla="*/ 11 h 17"/>
                <a:gd name="T10" fmla="*/ 7 w 30"/>
                <a:gd name="T11" fmla="*/ 16 h 17"/>
                <a:gd name="T12" fmla="*/ 10 w 30"/>
                <a:gd name="T13" fmla="*/ 16 h 17"/>
                <a:gd name="T14" fmla="*/ 11 w 30"/>
                <a:gd name="T15" fmla="*/ 16 h 17"/>
                <a:gd name="T16" fmla="*/ 13 w 30"/>
                <a:gd name="T17" fmla="*/ 16 h 17"/>
                <a:gd name="T18" fmla="*/ 16 w 30"/>
                <a:gd name="T19" fmla="*/ 16 h 17"/>
                <a:gd name="T20" fmla="*/ 17 w 30"/>
                <a:gd name="T21" fmla="*/ 20 h 17"/>
                <a:gd name="T22" fmla="*/ 19 w 30"/>
                <a:gd name="T23" fmla="*/ 20 h 17"/>
                <a:gd name="T24" fmla="*/ 20 w 30"/>
                <a:gd name="T25" fmla="*/ 20 h 17"/>
                <a:gd name="T26" fmla="*/ 20 w 30"/>
                <a:gd name="T27" fmla="*/ 16 h 17"/>
                <a:gd name="T28" fmla="*/ 23 w 30"/>
                <a:gd name="T29" fmla="*/ 16 h 17"/>
                <a:gd name="T30" fmla="*/ 24 w 30"/>
                <a:gd name="T31" fmla="*/ 16 h 17"/>
                <a:gd name="T32" fmla="*/ 26 w 30"/>
                <a:gd name="T33" fmla="*/ 16 h 17"/>
                <a:gd name="T34" fmla="*/ 28 w 30"/>
                <a:gd name="T35" fmla="*/ 16 h 17"/>
                <a:gd name="T36" fmla="*/ 30 w 30"/>
                <a:gd name="T37" fmla="*/ 11 h 17"/>
                <a:gd name="T38" fmla="*/ 31 w 30"/>
                <a:gd name="T39" fmla="*/ 11 h 17"/>
                <a:gd name="T40" fmla="*/ 34 w 30"/>
                <a:gd name="T41" fmla="*/ 7 h 17"/>
                <a:gd name="T42" fmla="*/ 35 w 30"/>
                <a:gd name="T43" fmla="*/ 7 h 17"/>
                <a:gd name="T44" fmla="*/ 35 w 30"/>
                <a:gd name="T45" fmla="*/ 2 h 17"/>
                <a:gd name="T46" fmla="*/ 35 w 30"/>
                <a:gd name="T47" fmla="*/ 0 h 17"/>
                <a:gd name="T48" fmla="*/ 0 w 30"/>
                <a:gd name="T49" fmla="*/ 0 h 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0"/>
                <a:gd name="T76" fmla="*/ 0 h 17"/>
                <a:gd name="T77" fmla="*/ 30 w 30"/>
                <a:gd name="T78" fmla="*/ 17 h 1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0" h="17">
                  <a:moveTo>
                    <a:pt x="0" y="0"/>
                  </a:moveTo>
                  <a:lnTo>
                    <a:pt x="0" y="2"/>
                  </a:lnTo>
                  <a:lnTo>
                    <a:pt x="2" y="6"/>
                  </a:lnTo>
                  <a:lnTo>
                    <a:pt x="3" y="9"/>
                  </a:lnTo>
                  <a:lnTo>
                    <a:pt x="5" y="9"/>
                  </a:lnTo>
                  <a:lnTo>
                    <a:pt x="6" y="13"/>
                  </a:lnTo>
                  <a:lnTo>
                    <a:pt x="8" y="13"/>
                  </a:lnTo>
                  <a:lnTo>
                    <a:pt x="9" y="13"/>
                  </a:lnTo>
                  <a:lnTo>
                    <a:pt x="11" y="13"/>
                  </a:lnTo>
                  <a:lnTo>
                    <a:pt x="13" y="13"/>
                  </a:lnTo>
                  <a:lnTo>
                    <a:pt x="14" y="16"/>
                  </a:lnTo>
                  <a:lnTo>
                    <a:pt x="16" y="16"/>
                  </a:lnTo>
                  <a:lnTo>
                    <a:pt x="17" y="16"/>
                  </a:lnTo>
                  <a:lnTo>
                    <a:pt x="17" y="13"/>
                  </a:lnTo>
                  <a:lnTo>
                    <a:pt x="19" y="13"/>
                  </a:lnTo>
                  <a:lnTo>
                    <a:pt x="20" y="13"/>
                  </a:lnTo>
                  <a:lnTo>
                    <a:pt x="22" y="13"/>
                  </a:lnTo>
                  <a:lnTo>
                    <a:pt x="23" y="13"/>
                  </a:lnTo>
                  <a:lnTo>
                    <a:pt x="25" y="9"/>
                  </a:lnTo>
                  <a:lnTo>
                    <a:pt x="26" y="9"/>
                  </a:lnTo>
                  <a:lnTo>
                    <a:pt x="28" y="6"/>
                  </a:lnTo>
                  <a:lnTo>
                    <a:pt x="29" y="6"/>
                  </a:lnTo>
                  <a:lnTo>
                    <a:pt x="29" y="2"/>
                  </a:lnTo>
                  <a:lnTo>
                    <a:pt x="29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01" name="Freeform 418"/>
            <p:cNvSpPr>
              <a:spLocks/>
            </p:cNvSpPr>
            <p:nvPr/>
          </p:nvSpPr>
          <p:spPr bwMode="auto">
            <a:xfrm>
              <a:off x="2323" y="3526"/>
              <a:ext cx="36" cy="21"/>
            </a:xfrm>
            <a:custGeom>
              <a:avLst/>
              <a:gdLst>
                <a:gd name="T0" fmla="*/ 0 w 30"/>
                <a:gd name="T1" fmla="*/ 0 h 17"/>
                <a:gd name="T2" fmla="*/ 0 w 30"/>
                <a:gd name="T3" fmla="*/ 2 h 17"/>
                <a:gd name="T4" fmla="*/ 2 w 30"/>
                <a:gd name="T5" fmla="*/ 7 h 17"/>
                <a:gd name="T6" fmla="*/ 4 w 30"/>
                <a:gd name="T7" fmla="*/ 11 h 17"/>
                <a:gd name="T8" fmla="*/ 6 w 30"/>
                <a:gd name="T9" fmla="*/ 11 h 17"/>
                <a:gd name="T10" fmla="*/ 7 w 30"/>
                <a:gd name="T11" fmla="*/ 16 h 17"/>
                <a:gd name="T12" fmla="*/ 10 w 30"/>
                <a:gd name="T13" fmla="*/ 16 h 17"/>
                <a:gd name="T14" fmla="*/ 11 w 30"/>
                <a:gd name="T15" fmla="*/ 16 h 17"/>
                <a:gd name="T16" fmla="*/ 13 w 30"/>
                <a:gd name="T17" fmla="*/ 16 h 17"/>
                <a:gd name="T18" fmla="*/ 16 w 30"/>
                <a:gd name="T19" fmla="*/ 16 h 17"/>
                <a:gd name="T20" fmla="*/ 17 w 30"/>
                <a:gd name="T21" fmla="*/ 20 h 17"/>
                <a:gd name="T22" fmla="*/ 19 w 30"/>
                <a:gd name="T23" fmla="*/ 20 h 17"/>
                <a:gd name="T24" fmla="*/ 20 w 30"/>
                <a:gd name="T25" fmla="*/ 20 h 17"/>
                <a:gd name="T26" fmla="*/ 20 w 30"/>
                <a:gd name="T27" fmla="*/ 16 h 17"/>
                <a:gd name="T28" fmla="*/ 23 w 30"/>
                <a:gd name="T29" fmla="*/ 16 h 17"/>
                <a:gd name="T30" fmla="*/ 24 w 30"/>
                <a:gd name="T31" fmla="*/ 16 h 17"/>
                <a:gd name="T32" fmla="*/ 26 w 30"/>
                <a:gd name="T33" fmla="*/ 16 h 17"/>
                <a:gd name="T34" fmla="*/ 28 w 30"/>
                <a:gd name="T35" fmla="*/ 16 h 17"/>
                <a:gd name="T36" fmla="*/ 30 w 30"/>
                <a:gd name="T37" fmla="*/ 11 h 17"/>
                <a:gd name="T38" fmla="*/ 31 w 30"/>
                <a:gd name="T39" fmla="*/ 11 h 17"/>
                <a:gd name="T40" fmla="*/ 34 w 30"/>
                <a:gd name="T41" fmla="*/ 7 h 17"/>
                <a:gd name="T42" fmla="*/ 35 w 30"/>
                <a:gd name="T43" fmla="*/ 7 h 17"/>
                <a:gd name="T44" fmla="*/ 35 w 30"/>
                <a:gd name="T45" fmla="*/ 2 h 17"/>
                <a:gd name="T46" fmla="*/ 35 w 30"/>
                <a:gd name="T47" fmla="*/ 0 h 1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0"/>
                <a:gd name="T73" fmla="*/ 0 h 17"/>
                <a:gd name="T74" fmla="*/ 30 w 30"/>
                <a:gd name="T75" fmla="*/ 17 h 1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0" h="17">
                  <a:moveTo>
                    <a:pt x="0" y="0"/>
                  </a:moveTo>
                  <a:lnTo>
                    <a:pt x="0" y="2"/>
                  </a:lnTo>
                  <a:lnTo>
                    <a:pt x="2" y="6"/>
                  </a:lnTo>
                  <a:lnTo>
                    <a:pt x="3" y="9"/>
                  </a:lnTo>
                  <a:lnTo>
                    <a:pt x="5" y="9"/>
                  </a:lnTo>
                  <a:lnTo>
                    <a:pt x="6" y="13"/>
                  </a:lnTo>
                  <a:lnTo>
                    <a:pt x="8" y="13"/>
                  </a:lnTo>
                  <a:lnTo>
                    <a:pt x="9" y="13"/>
                  </a:lnTo>
                  <a:lnTo>
                    <a:pt x="11" y="13"/>
                  </a:lnTo>
                  <a:lnTo>
                    <a:pt x="13" y="13"/>
                  </a:lnTo>
                  <a:lnTo>
                    <a:pt x="14" y="16"/>
                  </a:lnTo>
                  <a:lnTo>
                    <a:pt x="16" y="16"/>
                  </a:lnTo>
                  <a:lnTo>
                    <a:pt x="17" y="16"/>
                  </a:lnTo>
                  <a:lnTo>
                    <a:pt x="17" y="13"/>
                  </a:lnTo>
                  <a:lnTo>
                    <a:pt x="19" y="13"/>
                  </a:lnTo>
                  <a:lnTo>
                    <a:pt x="20" y="13"/>
                  </a:lnTo>
                  <a:lnTo>
                    <a:pt x="22" y="13"/>
                  </a:lnTo>
                  <a:lnTo>
                    <a:pt x="23" y="13"/>
                  </a:lnTo>
                  <a:lnTo>
                    <a:pt x="25" y="9"/>
                  </a:lnTo>
                  <a:lnTo>
                    <a:pt x="26" y="9"/>
                  </a:lnTo>
                  <a:lnTo>
                    <a:pt x="28" y="6"/>
                  </a:lnTo>
                  <a:lnTo>
                    <a:pt x="29" y="6"/>
                  </a:lnTo>
                  <a:lnTo>
                    <a:pt x="29" y="2"/>
                  </a:lnTo>
                  <a:lnTo>
                    <a:pt x="29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02" name="Freeform 419"/>
            <p:cNvSpPr>
              <a:spLocks/>
            </p:cNvSpPr>
            <p:nvPr/>
          </p:nvSpPr>
          <p:spPr bwMode="auto">
            <a:xfrm>
              <a:off x="2515" y="3738"/>
              <a:ext cx="112" cy="61"/>
            </a:xfrm>
            <a:custGeom>
              <a:avLst/>
              <a:gdLst>
                <a:gd name="T0" fmla="*/ 111 w 89"/>
                <a:gd name="T1" fmla="*/ 32 h 55"/>
                <a:gd name="T2" fmla="*/ 97 w 89"/>
                <a:gd name="T3" fmla="*/ 48 h 55"/>
                <a:gd name="T4" fmla="*/ 86 w 89"/>
                <a:gd name="T5" fmla="*/ 54 h 55"/>
                <a:gd name="T6" fmla="*/ 82 w 89"/>
                <a:gd name="T7" fmla="*/ 60 h 55"/>
                <a:gd name="T8" fmla="*/ 0 w 89"/>
                <a:gd name="T9" fmla="*/ 57 h 55"/>
                <a:gd name="T10" fmla="*/ 0 w 89"/>
                <a:gd name="T11" fmla="*/ 54 h 55"/>
                <a:gd name="T12" fmla="*/ 0 w 89"/>
                <a:gd name="T13" fmla="*/ 53 h 55"/>
                <a:gd name="T14" fmla="*/ 0 w 89"/>
                <a:gd name="T15" fmla="*/ 47 h 55"/>
                <a:gd name="T16" fmla="*/ 0 w 89"/>
                <a:gd name="T17" fmla="*/ 32 h 55"/>
                <a:gd name="T18" fmla="*/ 4 w 89"/>
                <a:gd name="T19" fmla="*/ 21 h 55"/>
                <a:gd name="T20" fmla="*/ 10 w 89"/>
                <a:gd name="T21" fmla="*/ 12 h 55"/>
                <a:gd name="T22" fmla="*/ 16 w 89"/>
                <a:gd name="T23" fmla="*/ 7 h 55"/>
                <a:gd name="T24" fmla="*/ 24 w 89"/>
                <a:gd name="T25" fmla="*/ 2 h 55"/>
                <a:gd name="T26" fmla="*/ 29 w 89"/>
                <a:gd name="T27" fmla="*/ 0 h 55"/>
                <a:gd name="T28" fmla="*/ 103 w 89"/>
                <a:gd name="T29" fmla="*/ 2 h 55"/>
                <a:gd name="T30" fmla="*/ 108 w 89"/>
                <a:gd name="T31" fmla="*/ 6 h 55"/>
                <a:gd name="T32" fmla="*/ 108 w 89"/>
                <a:gd name="T33" fmla="*/ 9 h 55"/>
                <a:gd name="T34" fmla="*/ 111 w 89"/>
                <a:gd name="T35" fmla="*/ 12 h 55"/>
                <a:gd name="T36" fmla="*/ 111 w 89"/>
                <a:gd name="T37" fmla="*/ 21 h 55"/>
                <a:gd name="T38" fmla="*/ 111 w 89"/>
                <a:gd name="T39" fmla="*/ 32 h 5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9"/>
                <a:gd name="T61" fmla="*/ 0 h 55"/>
                <a:gd name="T62" fmla="*/ 89 w 89"/>
                <a:gd name="T63" fmla="*/ 55 h 5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9" h="55">
                  <a:moveTo>
                    <a:pt x="88" y="29"/>
                  </a:moveTo>
                  <a:lnTo>
                    <a:pt x="77" y="43"/>
                  </a:lnTo>
                  <a:lnTo>
                    <a:pt x="68" y="49"/>
                  </a:lnTo>
                  <a:lnTo>
                    <a:pt x="65" y="54"/>
                  </a:lnTo>
                  <a:lnTo>
                    <a:pt x="0" y="51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2"/>
                  </a:lnTo>
                  <a:lnTo>
                    <a:pt x="0" y="29"/>
                  </a:lnTo>
                  <a:lnTo>
                    <a:pt x="3" y="19"/>
                  </a:lnTo>
                  <a:lnTo>
                    <a:pt x="8" y="11"/>
                  </a:lnTo>
                  <a:lnTo>
                    <a:pt x="13" y="6"/>
                  </a:lnTo>
                  <a:lnTo>
                    <a:pt x="19" y="2"/>
                  </a:lnTo>
                  <a:lnTo>
                    <a:pt x="23" y="0"/>
                  </a:lnTo>
                  <a:lnTo>
                    <a:pt x="82" y="2"/>
                  </a:lnTo>
                  <a:lnTo>
                    <a:pt x="86" y="5"/>
                  </a:lnTo>
                  <a:lnTo>
                    <a:pt x="86" y="8"/>
                  </a:lnTo>
                  <a:lnTo>
                    <a:pt x="88" y="11"/>
                  </a:lnTo>
                  <a:lnTo>
                    <a:pt x="88" y="19"/>
                  </a:lnTo>
                  <a:lnTo>
                    <a:pt x="88" y="29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03" name="Freeform 420"/>
            <p:cNvSpPr>
              <a:spLocks/>
            </p:cNvSpPr>
            <p:nvPr/>
          </p:nvSpPr>
          <p:spPr bwMode="auto">
            <a:xfrm>
              <a:off x="2515" y="3738"/>
              <a:ext cx="112" cy="61"/>
            </a:xfrm>
            <a:custGeom>
              <a:avLst/>
              <a:gdLst>
                <a:gd name="T0" fmla="*/ 111 w 89"/>
                <a:gd name="T1" fmla="*/ 32 h 55"/>
                <a:gd name="T2" fmla="*/ 97 w 89"/>
                <a:gd name="T3" fmla="*/ 48 h 55"/>
                <a:gd name="T4" fmla="*/ 86 w 89"/>
                <a:gd name="T5" fmla="*/ 54 h 55"/>
                <a:gd name="T6" fmla="*/ 82 w 89"/>
                <a:gd name="T7" fmla="*/ 60 h 55"/>
                <a:gd name="T8" fmla="*/ 0 w 89"/>
                <a:gd name="T9" fmla="*/ 57 h 55"/>
                <a:gd name="T10" fmla="*/ 0 w 89"/>
                <a:gd name="T11" fmla="*/ 54 h 55"/>
                <a:gd name="T12" fmla="*/ 0 w 89"/>
                <a:gd name="T13" fmla="*/ 53 h 55"/>
                <a:gd name="T14" fmla="*/ 0 w 89"/>
                <a:gd name="T15" fmla="*/ 47 h 55"/>
                <a:gd name="T16" fmla="*/ 0 w 89"/>
                <a:gd name="T17" fmla="*/ 32 h 55"/>
                <a:gd name="T18" fmla="*/ 4 w 89"/>
                <a:gd name="T19" fmla="*/ 21 h 55"/>
                <a:gd name="T20" fmla="*/ 10 w 89"/>
                <a:gd name="T21" fmla="*/ 12 h 55"/>
                <a:gd name="T22" fmla="*/ 16 w 89"/>
                <a:gd name="T23" fmla="*/ 7 h 55"/>
                <a:gd name="T24" fmla="*/ 24 w 89"/>
                <a:gd name="T25" fmla="*/ 2 h 55"/>
                <a:gd name="T26" fmla="*/ 29 w 89"/>
                <a:gd name="T27" fmla="*/ 0 h 55"/>
                <a:gd name="T28" fmla="*/ 103 w 89"/>
                <a:gd name="T29" fmla="*/ 2 h 55"/>
                <a:gd name="T30" fmla="*/ 108 w 89"/>
                <a:gd name="T31" fmla="*/ 6 h 55"/>
                <a:gd name="T32" fmla="*/ 108 w 89"/>
                <a:gd name="T33" fmla="*/ 9 h 55"/>
                <a:gd name="T34" fmla="*/ 111 w 89"/>
                <a:gd name="T35" fmla="*/ 12 h 55"/>
                <a:gd name="T36" fmla="*/ 111 w 89"/>
                <a:gd name="T37" fmla="*/ 21 h 55"/>
                <a:gd name="T38" fmla="*/ 111 w 89"/>
                <a:gd name="T39" fmla="*/ 32 h 5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9"/>
                <a:gd name="T61" fmla="*/ 0 h 55"/>
                <a:gd name="T62" fmla="*/ 89 w 89"/>
                <a:gd name="T63" fmla="*/ 55 h 5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9" h="55">
                  <a:moveTo>
                    <a:pt x="88" y="29"/>
                  </a:moveTo>
                  <a:lnTo>
                    <a:pt x="77" y="43"/>
                  </a:lnTo>
                  <a:lnTo>
                    <a:pt x="68" y="49"/>
                  </a:lnTo>
                  <a:lnTo>
                    <a:pt x="65" y="54"/>
                  </a:lnTo>
                  <a:lnTo>
                    <a:pt x="0" y="51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2"/>
                  </a:lnTo>
                  <a:lnTo>
                    <a:pt x="0" y="29"/>
                  </a:lnTo>
                  <a:lnTo>
                    <a:pt x="3" y="19"/>
                  </a:lnTo>
                  <a:lnTo>
                    <a:pt x="8" y="11"/>
                  </a:lnTo>
                  <a:lnTo>
                    <a:pt x="13" y="6"/>
                  </a:lnTo>
                  <a:lnTo>
                    <a:pt x="19" y="2"/>
                  </a:lnTo>
                  <a:lnTo>
                    <a:pt x="23" y="0"/>
                  </a:lnTo>
                  <a:lnTo>
                    <a:pt x="82" y="2"/>
                  </a:lnTo>
                  <a:lnTo>
                    <a:pt x="86" y="5"/>
                  </a:lnTo>
                  <a:lnTo>
                    <a:pt x="86" y="8"/>
                  </a:lnTo>
                  <a:lnTo>
                    <a:pt x="88" y="11"/>
                  </a:lnTo>
                  <a:lnTo>
                    <a:pt x="88" y="19"/>
                  </a:lnTo>
                  <a:lnTo>
                    <a:pt x="88" y="29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04" name="Freeform 421"/>
            <p:cNvSpPr>
              <a:spLocks/>
            </p:cNvSpPr>
            <p:nvPr/>
          </p:nvSpPr>
          <p:spPr bwMode="auto">
            <a:xfrm>
              <a:off x="2602" y="3769"/>
              <a:ext cx="74" cy="22"/>
            </a:xfrm>
            <a:custGeom>
              <a:avLst/>
              <a:gdLst>
                <a:gd name="T0" fmla="*/ 71 w 59"/>
                <a:gd name="T1" fmla="*/ 5 h 19"/>
                <a:gd name="T2" fmla="*/ 69 w 59"/>
                <a:gd name="T3" fmla="*/ 3 h 19"/>
                <a:gd name="T4" fmla="*/ 65 w 59"/>
                <a:gd name="T5" fmla="*/ 3 h 19"/>
                <a:gd name="T6" fmla="*/ 59 w 59"/>
                <a:gd name="T7" fmla="*/ 3 h 19"/>
                <a:gd name="T8" fmla="*/ 55 w 59"/>
                <a:gd name="T9" fmla="*/ 3 h 19"/>
                <a:gd name="T10" fmla="*/ 50 w 59"/>
                <a:gd name="T11" fmla="*/ 3 h 19"/>
                <a:gd name="T12" fmla="*/ 44 w 59"/>
                <a:gd name="T13" fmla="*/ 3 h 19"/>
                <a:gd name="T14" fmla="*/ 38 w 59"/>
                <a:gd name="T15" fmla="*/ 1 h 19"/>
                <a:gd name="T16" fmla="*/ 34 w 59"/>
                <a:gd name="T17" fmla="*/ 1 h 19"/>
                <a:gd name="T18" fmla="*/ 30 w 59"/>
                <a:gd name="T19" fmla="*/ 1 h 19"/>
                <a:gd name="T20" fmla="*/ 24 w 59"/>
                <a:gd name="T21" fmla="*/ 1 h 19"/>
                <a:gd name="T22" fmla="*/ 19 w 59"/>
                <a:gd name="T23" fmla="*/ 1 h 19"/>
                <a:gd name="T24" fmla="*/ 15 w 59"/>
                <a:gd name="T25" fmla="*/ 0 h 19"/>
                <a:gd name="T26" fmla="*/ 11 w 59"/>
                <a:gd name="T27" fmla="*/ 0 h 19"/>
                <a:gd name="T28" fmla="*/ 6 w 59"/>
                <a:gd name="T29" fmla="*/ 0 h 19"/>
                <a:gd name="T30" fmla="*/ 3 w 59"/>
                <a:gd name="T31" fmla="*/ 1 h 19"/>
                <a:gd name="T32" fmla="*/ 1 w 59"/>
                <a:gd name="T33" fmla="*/ 3 h 19"/>
                <a:gd name="T34" fmla="*/ 1 w 59"/>
                <a:gd name="T35" fmla="*/ 7 h 19"/>
                <a:gd name="T36" fmla="*/ 0 w 59"/>
                <a:gd name="T37" fmla="*/ 10 h 19"/>
                <a:gd name="T38" fmla="*/ 1 w 59"/>
                <a:gd name="T39" fmla="*/ 13 h 19"/>
                <a:gd name="T40" fmla="*/ 1 w 59"/>
                <a:gd name="T41" fmla="*/ 16 h 19"/>
                <a:gd name="T42" fmla="*/ 3 w 59"/>
                <a:gd name="T43" fmla="*/ 17 h 19"/>
                <a:gd name="T44" fmla="*/ 6 w 59"/>
                <a:gd name="T45" fmla="*/ 17 h 19"/>
                <a:gd name="T46" fmla="*/ 9 w 59"/>
                <a:gd name="T47" fmla="*/ 20 h 19"/>
                <a:gd name="T48" fmla="*/ 13 w 59"/>
                <a:gd name="T49" fmla="*/ 20 h 19"/>
                <a:gd name="T50" fmla="*/ 16 w 59"/>
                <a:gd name="T51" fmla="*/ 20 h 19"/>
                <a:gd name="T52" fmla="*/ 20 w 59"/>
                <a:gd name="T53" fmla="*/ 20 h 19"/>
                <a:gd name="T54" fmla="*/ 24 w 59"/>
                <a:gd name="T55" fmla="*/ 20 h 19"/>
                <a:gd name="T56" fmla="*/ 28 w 59"/>
                <a:gd name="T57" fmla="*/ 20 h 19"/>
                <a:gd name="T58" fmla="*/ 34 w 59"/>
                <a:gd name="T59" fmla="*/ 20 h 19"/>
                <a:gd name="T60" fmla="*/ 36 w 59"/>
                <a:gd name="T61" fmla="*/ 20 h 19"/>
                <a:gd name="T62" fmla="*/ 43 w 59"/>
                <a:gd name="T63" fmla="*/ 20 h 19"/>
                <a:gd name="T64" fmla="*/ 46 w 59"/>
                <a:gd name="T65" fmla="*/ 21 h 19"/>
                <a:gd name="T66" fmla="*/ 51 w 59"/>
                <a:gd name="T67" fmla="*/ 21 h 19"/>
                <a:gd name="T68" fmla="*/ 55 w 59"/>
                <a:gd name="T69" fmla="*/ 21 h 19"/>
                <a:gd name="T70" fmla="*/ 59 w 59"/>
                <a:gd name="T71" fmla="*/ 21 h 19"/>
                <a:gd name="T72" fmla="*/ 63 w 59"/>
                <a:gd name="T73" fmla="*/ 21 h 19"/>
                <a:gd name="T74" fmla="*/ 66 w 59"/>
                <a:gd name="T75" fmla="*/ 21 h 19"/>
                <a:gd name="T76" fmla="*/ 71 w 59"/>
                <a:gd name="T77" fmla="*/ 21 h 19"/>
                <a:gd name="T78" fmla="*/ 71 w 59"/>
                <a:gd name="T79" fmla="*/ 17 h 19"/>
                <a:gd name="T80" fmla="*/ 69 w 59"/>
                <a:gd name="T81" fmla="*/ 16 h 19"/>
                <a:gd name="T82" fmla="*/ 66 w 59"/>
                <a:gd name="T83" fmla="*/ 14 h 19"/>
                <a:gd name="T84" fmla="*/ 65 w 59"/>
                <a:gd name="T85" fmla="*/ 13 h 19"/>
                <a:gd name="T86" fmla="*/ 63 w 59"/>
                <a:gd name="T87" fmla="*/ 10 h 19"/>
                <a:gd name="T88" fmla="*/ 63 w 59"/>
                <a:gd name="T89" fmla="*/ 7 h 19"/>
                <a:gd name="T90" fmla="*/ 73 w 59"/>
                <a:gd name="T91" fmla="*/ 5 h 1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59"/>
                <a:gd name="T139" fmla="*/ 0 h 19"/>
                <a:gd name="T140" fmla="*/ 59 w 59"/>
                <a:gd name="T141" fmla="*/ 19 h 1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59" h="19">
                  <a:moveTo>
                    <a:pt x="58" y="4"/>
                  </a:moveTo>
                  <a:lnTo>
                    <a:pt x="57" y="4"/>
                  </a:lnTo>
                  <a:lnTo>
                    <a:pt x="55" y="4"/>
                  </a:lnTo>
                  <a:lnTo>
                    <a:pt x="55" y="3"/>
                  </a:lnTo>
                  <a:lnTo>
                    <a:pt x="53" y="3"/>
                  </a:lnTo>
                  <a:lnTo>
                    <a:pt x="52" y="3"/>
                  </a:lnTo>
                  <a:lnTo>
                    <a:pt x="49" y="3"/>
                  </a:lnTo>
                  <a:lnTo>
                    <a:pt x="47" y="3"/>
                  </a:lnTo>
                  <a:lnTo>
                    <a:pt x="46" y="3"/>
                  </a:lnTo>
                  <a:lnTo>
                    <a:pt x="44" y="3"/>
                  </a:lnTo>
                  <a:lnTo>
                    <a:pt x="41" y="3"/>
                  </a:lnTo>
                  <a:lnTo>
                    <a:pt x="40" y="3"/>
                  </a:lnTo>
                  <a:lnTo>
                    <a:pt x="38" y="3"/>
                  </a:lnTo>
                  <a:lnTo>
                    <a:pt x="35" y="3"/>
                  </a:lnTo>
                  <a:lnTo>
                    <a:pt x="34" y="1"/>
                  </a:lnTo>
                  <a:lnTo>
                    <a:pt x="30" y="1"/>
                  </a:lnTo>
                  <a:lnTo>
                    <a:pt x="29" y="1"/>
                  </a:lnTo>
                  <a:lnTo>
                    <a:pt x="27" y="1"/>
                  </a:lnTo>
                  <a:lnTo>
                    <a:pt x="25" y="1"/>
                  </a:lnTo>
                  <a:lnTo>
                    <a:pt x="24" y="1"/>
                  </a:lnTo>
                  <a:lnTo>
                    <a:pt x="21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5" y="1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1"/>
                  </a:lnTo>
                  <a:lnTo>
                    <a:pt x="2" y="1"/>
                  </a:lnTo>
                  <a:lnTo>
                    <a:pt x="2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1" y="6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11"/>
                  </a:lnTo>
                  <a:lnTo>
                    <a:pt x="1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2" y="14"/>
                  </a:lnTo>
                  <a:lnTo>
                    <a:pt x="2" y="15"/>
                  </a:lnTo>
                  <a:lnTo>
                    <a:pt x="4" y="15"/>
                  </a:lnTo>
                  <a:lnTo>
                    <a:pt x="5" y="15"/>
                  </a:lnTo>
                  <a:lnTo>
                    <a:pt x="5" y="17"/>
                  </a:lnTo>
                  <a:lnTo>
                    <a:pt x="7" y="17"/>
                  </a:lnTo>
                  <a:lnTo>
                    <a:pt x="9" y="17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3" y="17"/>
                  </a:lnTo>
                  <a:lnTo>
                    <a:pt x="15" y="17"/>
                  </a:lnTo>
                  <a:lnTo>
                    <a:pt x="16" y="17"/>
                  </a:lnTo>
                  <a:lnTo>
                    <a:pt x="18" y="17"/>
                  </a:lnTo>
                  <a:lnTo>
                    <a:pt x="19" y="17"/>
                  </a:lnTo>
                  <a:lnTo>
                    <a:pt x="21" y="17"/>
                  </a:lnTo>
                  <a:lnTo>
                    <a:pt x="22" y="17"/>
                  </a:lnTo>
                  <a:lnTo>
                    <a:pt x="24" y="17"/>
                  </a:lnTo>
                  <a:lnTo>
                    <a:pt x="27" y="17"/>
                  </a:lnTo>
                  <a:lnTo>
                    <a:pt x="28" y="17"/>
                  </a:lnTo>
                  <a:lnTo>
                    <a:pt x="29" y="17"/>
                  </a:lnTo>
                  <a:lnTo>
                    <a:pt x="30" y="17"/>
                  </a:lnTo>
                  <a:lnTo>
                    <a:pt x="34" y="17"/>
                  </a:lnTo>
                  <a:lnTo>
                    <a:pt x="35" y="18"/>
                  </a:lnTo>
                  <a:lnTo>
                    <a:pt x="37" y="18"/>
                  </a:lnTo>
                  <a:lnTo>
                    <a:pt x="38" y="18"/>
                  </a:lnTo>
                  <a:lnTo>
                    <a:pt x="41" y="18"/>
                  </a:lnTo>
                  <a:lnTo>
                    <a:pt x="43" y="18"/>
                  </a:lnTo>
                  <a:lnTo>
                    <a:pt x="44" y="18"/>
                  </a:lnTo>
                  <a:lnTo>
                    <a:pt x="46" y="18"/>
                  </a:lnTo>
                  <a:lnTo>
                    <a:pt x="47" y="18"/>
                  </a:lnTo>
                  <a:lnTo>
                    <a:pt x="49" y="18"/>
                  </a:lnTo>
                  <a:lnTo>
                    <a:pt x="50" y="18"/>
                  </a:lnTo>
                  <a:lnTo>
                    <a:pt x="52" y="18"/>
                  </a:lnTo>
                  <a:lnTo>
                    <a:pt x="53" y="18"/>
                  </a:lnTo>
                  <a:lnTo>
                    <a:pt x="55" y="18"/>
                  </a:lnTo>
                  <a:lnTo>
                    <a:pt x="57" y="18"/>
                  </a:lnTo>
                  <a:lnTo>
                    <a:pt x="57" y="17"/>
                  </a:lnTo>
                  <a:lnTo>
                    <a:pt x="57" y="15"/>
                  </a:lnTo>
                  <a:lnTo>
                    <a:pt x="55" y="15"/>
                  </a:lnTo>
                  <a:lnTo>
                    <a:pt x="55" y="14"/>
                  </a:lnTo>
                  <a:lnTo>
                    <a:pt x="53" y="14"/>
                  </a:lnTo>
                  <a:lnTo>
                    <a:pt x="53" y="12"/>
                  </a:lnTo>
                  <a:lnTo>
                    <a:pt x="52" y="12"/>
                  </a:lnTo>
                  <a:lnTo>
                    <a:pt x="52" y="11"/>
                  </a:lnTo>
                  <a:lnTo>
                    <a:pt x="50" y="11"/>
                  </a:lnTo>
                  <a:lnTo>
                    <a:pt x="50" y="9"/>
                  </a:lnTo>
                  <a:lnTo>
                    <a:pt x="50" y="8"/>
                  </a:lnTo>
                  <a:lnTo>
                    <a:pt x="50" y="6"/>
                  </a:lnTo>
                  <a:lnTo>
                    <a:pt x="50" y="4"/>
                  </a:lnTo>
                  <a:lnTo>
                    <a:pt x="58" y="4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05" name="Freeform 422"/>
            <p:cNvSpPr>
              <a:spLocks/>
            </p:cNvSpPr>
            <p:nvPr/>
          </p:nvSpPr>
          <p:spPr bwMode="auto">
            <a:xfrm>
              <a:off x="2602" y="3769"/>
              <a:ext cx="74" cy="22"/>
            </a:xfrm>
            <a:custGeom>
              <a:avLst/>
              <a:gdLst>
                <a:gd name="T0" fmla="*/ 71 w 59"/>
                <a:gd name="T1" fmla="*/ 5 h 19"/>
                <a:gd name="T2" fmla="*/ 69 w 59"/>
                <a:gd name="T3" fmla="*/ 3 h 19"/>
                <a:gd name="T4" fmla="*/ 65 w 59"/>
                <a:gd name="T5" fmla="*/ 3 h 19"/>
                <a:gd name="T6" fmla="*/ 59 w 59"/>
                <a:gd name="T7" fmla="*/ 3 h 19"/>
                <a:gd name="T8" fmla="*/ 55 w 59"/>
                <a:gd name="T9" fmla="*/ 3 h 19"/>
                <a:gd name="T10" fmla="*/ 50 w 59"/>
                <a:gd name="T11" fmla="*/ 3 h 19"/>
                <a:gd name="T12" fmla="*/ 44 w 59"/>
                <a:gd name="T13" fmla="*/ 3 h 19"/>
                <a:gd name="T14" fmla="*/ 38 w 59"/>
                <a:gd name="T15" fmla="*/ 1 h 19"/>
                <a:gd name="T16" fmla="*/ 34 w 59"/>
                <a:gd name="T17" fmla="*/ 1 h 19"/>
                <a:gd name="T18" fmla="*/ 30 w 59"/>
                <a:gd name="T19" fmla="*/ 1 h 19"/>
                <a:gd name="T20" fmla="*/ 24 w 59"/>
                <a:gd name="T21" fmla="*/ 1 h 19"/>
                <a:gd name="T22" fmla="*/ 19 w 59"/>
                <a:gd name="T23" fmla="*/ 1 h 19"/>
                <a:gd name="T24" fmla="*/ 15 w 59"/>
                <a:gd name="T25" fmla="*/ 0 h 19"/>
                <a:gd name="T26" fmla="*/ 11 w 59"/>
                <a:gd name="T27" fmla="*/ 0 h 19"/>
                <a:gd name="T28" fmla="*/ 6 w 59"/>
                <a:gd name="T29" fmla="*/ 0 h 19"/>
                <a:gd name="T30" fmla="*/ 3 w 59"/>
                <a:gd name="T31" fmla="*/ 1 h 19"/>
                <a:gd name="T32" fmla="*/ 1 w 59"/>
                <a:gd name="T33" fmla="*/ 3 h 19"/>
                <a:gd name="T34" fmla="*/ 1 w 59"/>
                <a:gd name="T35" fmla="*/ 7 h 19"/>
                <a:gd name="T36" fmla="*/ 0 w 59"/>
                <a:gd name="T37" fmla="*/ 10 h 19"/>
                <a:gd name="T38" fmla="*/ 1 w 59"/>
                <a:gd name="T39" fmla="*/ 13 h 19"/>
                <a:gd name="T40" fmla="*/ 1 w 59"/>
                <a:gd name="T41" fmla="*/ 16 h 19"/>
                <a:gd name="T42" fmla="*/ 3 w 59"/>
                <a:gd name="T43" fmla="*/ 17 h 19"/>
                <a:gd name="T44" fmla="*/ 6 w 59"/>
                <a:gd name="T45" fmla="*/ 20 h 19"/>
                <a:gd name="T46" fmla="*/ 11 w 59"/>
                <a:gd name="T47" fmla="*/ 20 h 19"/>
                <a:gd name="T48" fmla="*/ 15 w 59"/>
                <a:gd name="T49" fmla="*/ 20 h 19"/>
                <a:gd name="T50" fmla="*/ 19 w 59"/>
                <a:gd name="T51" fmla="*/ 20 h 19"/>
                <a:gd name="T52" fmla="*/ 23 w 59"/>
                <a:gd name="T53" fmla="*/ 20 h 19"/>
                <a:gd name="T54" fmla="*/ 26 w 59"/>
                <a:gd name="T55" fmla="*/ 20 h 19"/>
                <a:gd name="T56" fmla="*/ 30 w 59"/>
                <a:gd name="T57" fmla="*/ 20 h 19"/>
                <a:gd name="T58" fmla="*/ 35 w 59"/>
                <a:gd name="T59" fmla="*/ 20 h 19"/>
                <a:gd name="T60" fmla="*/ 38 w 59"/>
                <a:gd name="T61" fmla="*/ 20 h 19"/>
                <a:gd name="T62" fmla="*/ 44 w 59"/>
                <a:gd name="T63" fmla="*/ 21 h 19"/>
                <a:gd name="T64" fmla="*/ 48 w 59"/>
                <a:gd name="T65" fmla="*/ 21 h 19"/>
                <a:gd name="T66" fmla="*/ 54 w 59"/>
                <a:gd name="T67" fmla="*/ 21 h 19"/>
                <a:gd name="T68" fmla="*/ 58 w 59"/>
                <a:gd name="T69" fmla="*/ 21 h 19"/>
                <a:gd name="T70" fmla="*/ 61 w 59"/>
                <a:gd name="T71" fmla="*/ 21 h 19"/>
                <a:gd name="T72" fmla="*/ 65 w 59"/>
                <a:gd name="T73" fmla="*/ 21 h 19"/>
                <a:gd name="T74" fmla="*/ 69 w 59"/>
                <a:gd name="T75" fmla="*/ 21 h 19"/>
                <a:gd name="T76" fmla="*/ 71 w 59"/>
                <a:gd name="T77" fmla="*/ 20 h 19"/>
                <a:gd name="T78" fmla="*/ 69 w 59"/>
                <a:gd name="T79" fmla="*/ 17 h 19"/>
                <a:gd name="T80" fmla="*/ 66 w 59"/>
                <a:gd name="T81" fmla="*/ 16 h 19"/>
                <a:gd name="T82" fmla="*/ 65 w 59"/>
                <a:gd name="T83" fmla="*/ 14 h 19"/>
                <a:gd name="T84" fmla="*/ 63 w 59"/>
                <a:gd name="T85" fmla="*/ 13 h 19"/>
                <a:gd name="T86" fmla="*/ 63 w 59"/>
                <a:gd name="T87" fmla="*/ 9 h 19"/>
                <a:gd name="T88" fmla="*/ 63 w 59"/>
                <a:gd name="T89" fmla="*/ 5 h 1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59"/>
                <a:gd name="T136" fmla="*/ 0 h 19"/>
                <a:gd name="T137" fmla="*/ 59 w 59"/>
                <a:gd name="T138" fmla="*/ 19 h 1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59" h="19">
                  <a:moveTo>
                    <a:pt x="58" y="4"/>
                  </a:moveTo>
                  <a:lnTo>
                    <a:pt x="57" y="4"/>
                  </a:lnTo>
                  <a:lnTo>
                    <a:pt x="55" y="4"/>
                  </a:lnTo>
                  <a:lnTo>
                    <a:pt x="55" y="3"/>
                  </a:lnTo>
                  <a:lnTo>
                    <a:pt x="53" y="3"/>
                  </a:lnTo>
                  <a:lnTo>
                    <a:pt x="52" y="3"/>
                  </a:lnTo>
                  <a:lnTo>
                    <a:pt x="49" y="3"/>
                  </a:lnTo>
                  <a:lnTo>
                    <a:pt x="47" y="3"/>
                  </a:lnTo>
                  <a:lnTo>
                    <a:pt x="46" y="3"/>
                  </a:lnTo>
                  <a:lnTo>
                    <a:pt x="44" y="3"/>
                  </a:lnTo>
                  <a:lnTo>
                    <a:pt x="41" y="3"/>
                  </a:lnTo>
                  <a:lnTo>
                    <a:pt x="40" y="3"/>
                  </a:lnTo>
                  <a:lnTo>
                    <a:pt x="38" y="3"/>
                  </a:lnTo>
                  <a:lnTo>
                    <a:pt x="35" y="3"/>
                  </a:lnTo>
                  <a:lnTo>
                    <a:pt x="34" y="1"/>
                  </a:lnTo>
                  <a:lnTo>
                    <a:pt x="30" y="1"/>
                  </a:lnTo>
                  <a:lnTo>
                    <a:pt x="29" y="1"/>
                  </a:lnTo>
                  <a:lnTo>
                    <a:pt x="27" y="1"/>
                  </a:lnTo>
                  <a:lnTo>
                    <a:pt x="25" y="1"/>
                  </a:lnTo>
                  <a:lnTo>
                    <a:pt x="24" y="1"/>
                  </a:lnTo>
                  <a:lnTo>
                    <a:pt x="21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5" y="1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1"/>
                  </a:lnTo>
                  <a:lnTo>
                    <a:pt x="2" y="1"/>
                  </a:lnTo>
                  <a:lnTo>
                    <a:pt x="2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1" y="6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11"/>
                  </a:lnTo>
                  <a:lnTo>
                    <a:pt x="1" y="11"/>
                  </a:lnTo>
                  <a:lnTo>
                    <a:pt x="1" y="12"/>
                  </a:lnTo>
                  <a:lnTo>
                    <a:pt x="1" y="14"/>
                  </a:lnTo>
                  <a:lnTo>
                    <a:pt x="2" y="14"/>
                  </a:lnTo>
                  <a:lnTo>
                    <a:pt x="2" y="15"/>
                  </a:lnTo>
                  <a:lnTo>
                    <a:pt x="4" y="15"/>
                  </a:lnTo>
                  <a:lnTo>
                    <a:pt x="5" y="17"/>
                  </a:lnTo>
                  <a:lnTo>
                    <a:pt x="7" y="17"/>
                  </a:lnTo>
                  <a:lnTo>
                    <a:pt x="9" y="17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3" y="17"/>
                  </a:lnTo>
                  <a:lnTo>
                    <a:pt x="15" y="17"/>
                  </a:lnTo>
                  <a:lnTo>
                    <a:pt x="16" y="17"/>
                  </a:lnTo>
                  <a:lnTo>
                    <a:pt x="18" y="17"/>
                  </a:lnTo>
                  <a:lnTo>
                    <a:pt x="19" y="17"/>
                  </a:lnTo>
                  <a:lnTo>
                    <a:pt x="21" y="17"/>
                  </a:lnTo>
                  <a:lnTo>
                    <a:pt x="22" y="17"/>
                  </a:lnTo>
                  <a:lnTo>
                    <a:pt x="24" y="17"/>
                  </a:lnTo>
                  <a:lnTo>
                    <a:pt x="27" y="17"/>
                  </a:lnTo>
                  <a:lnTo>
                    <a:pt x="28" y="17"/>
                  </a:lnTo>
                  <a:lnTo>
                    <a:pt x="29" y="17"/>
                  </a:lnTo>
                  <a:lnTo>
                    <a:pt x="30" y="17"/>
                  </a:lnTo>
                  <a:lnTo>
                    <a:pt x="34" y="17"/>
                  </a:lnTo>
                  <a:lnTo>
                    <a:pt x="35" y="18"/>
                  </a:lnTo>
                  <a:lnTo>
                    <a:pt x="37" y="18"/>
                  </a:lnTo>
                  <a:lnTo>
                    <a:pt x="38" y="18"/>
                  </a:lnTo>
                  <a:lnTo>
                    <a:pt x="41" y="18"/>
                  </a:lnTo>
                  <a:lnTo>
                    <a:pt x="43" y="18"/>
                  </a:lnTo>
                  <a:lnTo>
                    <a:pt x="44" y="18"/>
                  </a:lnTo>
                  <a:lnTo>
                    <a:pt x="46" y="18"/>
                  </a:lnTo>
                  <a:lnTo>
                    <a:pt x="47" y="18"/>
                  </a:lnTo>
                  <a:lnTo>
                    <a:pt x="49" y="18"/>
                  </a:lnTo>
                  <a:lnTo>
                    <a:pt x="50" y="18"/>
                  </a:lnTo>
                  <a:lnTo>
                    <a:pt x="52" y="18"/>
                  </a:lnTo>
                  <a:lnTo>
                    <a:pt x="53" y="18"/>
                  </a:lnTo>
                  <a:lnTo>
                    <a:pt x="55" y="18"/>
                  </a:lnTo>
                  <a:lnTo>
                    <a:pt x="57" y="18"/>
                  </a:lnTo>
                  <a:lnTo>
                    <a:pt x="57" y="17"/>
                  </a:lnTo>
                  <a:lnTo>
                    <a:pt x="57" y="15"/>
                  </a:lnTo>
                  <a:lnTo>
                    <a:pt x="55" y="15"/>
                  </a:lnTo>
                  <a:lnTo>
                    <a:pt x="55" y="14"/>
                  </a:lnTo>
                  <a:lnTo>
                    <a:pt x="53" y="14"/>
                  </a:lnTo>
                  <a:lnTo>
                    <a:pt x="53" y="12"/>
                  </a:lnTo>
                  <a:lnTo>
                    <a:pt x="52" y="12"/>
                  </a:lnTo>
                  <a:lnTo>
                    <a:pt x="52" y="11"/>
                  </a:lnTo>
                  <a:lnTo>
                    <a:pt x="50" y="11"/>
                  </a:lnTo>
                  <a:lnTo>
                    <a:pt x="50" y="9"/>
                  </a:lnTo>
                  <a:lnTo>
                    <a:pt x="50" y="8"/>
                  </a:lnTo>
                  <a:lnTo>
                    <a:pt x="50" y="6"/>
                  </a:lnTo>
                  <a:lnTo>
                    <a:pt x="50" y="4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06" name="Freeform 423"/>
            <p:cNvSpPr>
              <a:spLocks/>
            </p:cNvSpPr>
            <p:nvPr/>
          </p:nvSpPr>
          <p:spPr bwMode="auto">
            <a:xfrm>
              <a:off x="2595" y="3740"/>
              <a:ext cx="28" cy="56"/>
            </a:xfrm>
            <a:custGeom>
              <a:avLst/>
              <a:gdLst>
                <a:gd name="T0" fmla="*/ 27 w 23"/>
                <a:gd name="T1" fmla="*/ 0 h 50"/>
                <a:gd name="T2" fmla="*/ 23 w 23"/>
                <a:gd name="T3" fmla="*/ 0 h 50"/>
                <a:gd name="T4" fmla="*/ 19 w 23"/>
                <a:gd name="T5" fmla="*/ 0 h 50"/>
                <a:gd name="T6" fmla="*/ 17 w 23"/>
                <a:gd name="T7" fmla="*/ 1 h 50"/>
                <a:gd name="T8" fmla="*/ 13 w 23"/>
                <a:gd name="T9" fmla="*/ 1 h 50"/>
                <a:gd name="T10" fmla="*/ 11 w 23"/>
                <a:gd name="T11" fmla="*/ 3 h 50"/>
                <a:gd name="T12" fmla="*/ 10 w 23"/>
                <a:gd name="T13" fmla="*/ 4 h 50"/>
                <a:gd name="T14" fmla="*/ 7 w 23"/>
                <a:gd name="T15" fmla="*/ 4 h 50"/>
                <a:gd name="T16" fmla="*/ 6 w 23"/>
                <a:gd name="T17" fmla="*/ 7 h 50"/>
                <a:gd name="T18" fmla="*/ 4 w 23"/>
                <a:gd name="T19" fmla="*/ 10 h 50"/>
                <a:gd name="T20" fmla="*/ 4 w 23"/>
                <a:gd name="T21" fmla="*/ 12 h 50"/>
                <a:gd name="T22" fmla="*/ 2 w 23"/>
                <a:gd name="T23" fmla="*/ 13 h 50"/>
                <a:gd name="T24" fmla="*/ 2 w 23"/>
                <a:gd name="T25" fmla="*/ 17 h 50"/>
                <a:gd name="T26" fmla="*/ 2 w 23"/>
                <a:gd name="T27" fmla="*/ 19 h 50"/>
                <a:gd name="T28" fmla="*/ 0 w 23"/>
                <a:gd name="T29" fmla="*/ 22 h 50"/>
                <a:gd name="T30" fmla="*/ 0 w 23"/>
                <a:gd name="T31" fmla="*/ 24 h 50"/>
                <a:gd name="T32" fmla="*/ 0 w 23"/>
                <a:gd name="T33" fmla="*/ 27 h 50"/>
                <a:gd name="T34" fmla="*/ 0 w 23"/>
                <a:gd name="T35" fmla="*/ 29 h 50"/>
                <a:gd name="T36" fmla="*/ 0 w 23"/>
                <a:gd name="T37" fmla="*/ 32 h 50"/>
                <a:gd name="T38" fmla="*/ 0 w 23"/>
                <a:gd name="T39" fmla="*/ 34 h 50"/>
                <a:gd name="T40" fmla="*/ 0 w 23"/>
                <a:gd name="T41" fmla="*/ 38 h 50"/>
                <a:gd name="T42" fmla="*/ 0 w 23"/>
                <a:gd name="T43" fmla="*/ 39 h 50"/>
                <a:gd name="T44" fmla="*/ 0 w 23"/>
                <a:gd name="T45" fmla="*/ 43 h 50"/>
                <a:gd name="T46" fmla="*/ 2 w 23"/>
                <a:gd name="T47" fmla="*/ 45 h 50"/>
                <a:gd name="T48" fmla="*/ 2 w 23"/>
                <a:gd name="T49" fmla="*/ 46 h 50"/>
                <a:gd name="T50" fmla="*/ 2 w 23"/>
                <a:gd name="T51" fmla="*/ 48 h 50"/>
                <a:gd name="T52" fmla="*/ 2 w 23"/>
                <a:gd name="T53" fmla="*/ 49 h 50"/>
                <a:gd name="T54" fmla="*/ 2 w 23"/>
                <a:gd name="T55" fmla="*/ 52 h 50"/>
                <a:gd name="T56" fmla="*/ 2 w 23"/>
                <a:gd name="T57" fmla="*/ 53 h 50"/>
                <a:gd name="T58" fmla="*/ 4 w 23"/>
                <a:gd name="T59" fmla="*/ 55 h 5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3"/>
                <a:gd name="T91" fmla="*/ 0 h 50"/>
                <a:gd name="T92" fmla="*/ 23 w 23"/>
                <a:gd name="T93" fmla="*/ 50 h 5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3" h="50">
                  <a:moveTo>
                    <a:pt x="22" y="0"/>
                  </a:moveTo>
                  <a:lnTo>
                    <a:pt x="19" y="0"/>
                  </a:lnTo>
                  <a:lnTo>
                    <a:pt x="16" y="0"/>
                  </a:lnTo>
                  <a:lnTo>
                    <a:pt x="14" y="1"/>
                  </a:lnTo>
                  <a:lnTo>
                    <a:pt x="11" y="1"/>
                  </a:lnTo>
                  <a:lnTo>
                    <a:pt x="9" y="3"/>
                  </a:lnTo>
                  <a:lnTo>
                    <a:pt x="8" y="4"/>
                  </a:lnTo>
                  <a:lnTo>
                    <a:pt x="6" y="4"/>
                  </a:lnTo>
                  <a:lnTo>
                    <a:pt x="5" y="6"/>
                  </a:lnTo>
                  <a:lnTo>
                    <a:pt x="3" y="9"/>
                  </a:lnTo>
                  <a:lnTo>
                    <a:pt x="3" y="11"/>
                  </a:lnTo>
                  <a:lnTo>
                    <a:pt x="2" y="12"/>
                  </a:lnTo>
                  <a:lnTo>
                    <a:pt x="2" y="15"/>
                  </a:lnTo>
                  <a:lnTo>
                    <a:pt x="2" y="17"/>
                  </a:lnTo>
                  <a:lnTo>
                    <a:pt x="0" y="20"/>
                  </a:lnTo>
                  <a:lnTo>
                    <a:pt x="0" y="21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0" y="30"/>
                  </a:lnTo>
                  <a:lnTo>
                    <a:pt x="0" y="34"/>
                  </a:lnTo>
                  <a:lnTo>
                    <a:pt x="0" y="35"/>
                  </a:lnTo>
                  <a:lnTo>
                    <a:pt x="0" y="38"/>
                  </a:lnTo>
                  <a:lnTo>
                    <a:pt x="2" y="40"/>
                  </a:lnTo>
                  <a:lnTo>
                    <a:pt x="2" y="41"/>
                  </a:lnTo>
                  <a:lnTo>
                    <a:pt x="2" y="43"/>
                  </a:lnTo>
                  <a:lnTo>
                    <a:pt x="2" y="44"/>
                  </a:lnTo>
                  <a:lnTo>
                    <a:pt x="2" y="46"/>
                  </a:lnTo>
                  <a:lnTo>
                    <a:pt x="2" y="47"/>
                  </a:lnTo>
                  <a:lnTo>
                    <a:pt x="3" y="49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07" name="Freeform 424"/>
            <p:cNvSpPr>
              <a:spLocks/>
            </p:cNvSpPr>
            <p:nvPr/>
          </p:nvSpPr>
          <p:spPr bwMode="auto">
            <a:xfrm>
              <a:off x="2602" y="3752"/>
              <a:ext cx="88" cy="48"/>
            </a:xfrm>
            <a:custGeom>
              <a:avLst/>
              <a:gdLst>
                <a:gd name="T0" fmla="*/ 87 w 70"/>
                <a:gd name="T1" fmla="*/ 27 h 43"/>
                <a:gd name="T2" fmla="*/ 78 w 70"/>
                <a:gd name="T3" fmla="*/ 37 h 43"/>
                <a:gd name="T4" fmla="*/ 68 w 70"/>
                <a:gd name="T5" fmla="*/ 44 h 43"/>
                <a:gd name="T6" fmla="*/ 64 w 70"/>
                <a:gd name="T7" fmla="*/ 47 h 43"/>
                <a:gd name="T8" fmla="*/ 0 w 70"/>
                <a:gd name="T9" fmla="*/ 46 h 43"/>
                <a:gd name="T10" fmla="*/ 0 w 70"/>
                <a:gd name="T11" fmla="*/ 44 h 43"/>
                <a:gd name="T12" fmla="*/ 0 w 70"/>
                <a:gd name="T13" fmla="*/ 42 h 43"/>
                <a:gd name="T14" fmla="*/ 0 w 70"/>
                <a:gd name="T15" fmla="*/ 36 h 43"/>
                <a:gd name="T16" fmla="*/ 0 w 70"/>
                <a:gd name="T17" fmla="*/ 27 h 43"/>
                <a:gd name="T18" fmla="*/ 4 w 70"/>
                <a:gd name="T19" fmla="*/ 17 h 43"/>
                <a:gd name="T20" fmla="*/ 8 w 70"/>
                <a:gd name="T21" fmla="*/ 10 h 43"/>
                <a:gd name="T22" fmla="*/ 14 w 70"/>
                <a:gd name="T23" fmla="*/ 4 h 43"/>
                <a:gd name="T24" fmla="*/ 18 w 70"/>
                <a:gd name="T25" fmla="*/ 1 h 43"/>
                <a:gd name="T26" fmla="*/ 24 w 70"/>
                <a:gd name="T27" fmla="*/ 0 h 43"/>
                <a:gd name="T28" fmla="*/ 83 w 70"/>
                <a:gd name="T29" fmla="*/ 1 h 43"/>
                <a:gd name="T30" fmla="*/ 85 w 70"/>
                <a:gd name="T31" fmla="*/ 3 h 43"/>
                <a:gd name="T32" fmla="*/ 85 w 70"/>
                <a:gd name="T33" fmla="*/ 7 h 43"/>
                <a:gd name="T34" fmla="*/ 87 w 70"/>
                <a:gd name="T35" fmla="*/ 10 h 43"/>
                <a:gd name="T36" fmla="*/ 87 w 70"/>
                <a:gd name="T37" fmla="*/ 17 h 43"/>
                <a:gd name="T38" fmla="*/ 87 w 70"/>
                <a:gd name="T39" fmla="*/ 27 h 4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70"/>
                <a:gd name="T61" fmla="*/ 0 h 43"/>
                <a:gd name="T62" fmla="*/ 70 w 70"/>
                <a:gd name="T63" fmla="*/ 43 h 4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70" h="43">
                  <a:moveTo>
                    <a:pt x="69" y="24"/>
                  </a:moveTo>
                  <a:lnTo>
                    <a:pt x="62" y="33"/>
                  </a:lnTo>
                  <a:lnTo>
                    <a:pt x="54" y="39"/>
                  </a:lnTo>
                  <a:lnTo>
                    <a:pt x="51" y="42"/>
                  </a:lnTo>
                  <a:lnTo>
                    <a:pt x="0" y="41"/>
                  </a:lnTo>
                  <a:lnTo>
                    <a:pt x="0" y="39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3" y="15"/>
                  </a:lnTo>
                  <a:lnTo>
                    <a:pt x="6" y="9"/>
                  </a:lnTo>
                  <a:lnTo>
                    <a:pt x="11" y="4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66" y="1"/>
                  </a:lnTo>
                  <a:lnTo>
                    <a:pt x="68" y="3"/>
                  </a:lnTo>
                  <a:lnTo>
                    <a:pt x="68" y="6"/>
                  </a:lnTo>
                  <a:lnTo>
                    <a:pt x="69" y="9"/>
                  </a:lnTo>
                  <a:lnTo>
                    <a:pt x="69" y="15"/>
                  </a:lnTo>
                  <a:lnTo>
                    <a:pt x="69" y="24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08" name="Freeform 425"/>
            <p:cNvSpPr>
              <a:spLocks/>
            </p:cNvSpPr>
            <p:nvPr/>
          </p:nvSpPr>
          <p:spPr bwMode="auto">
            <a:xfrm>
              <a:off x="2602" y="3752"/>
              <a:ext cx="88" cy="48"/>
            </a:xfrm>
            <a:custGeom>
              <a:avLst/>
              <a:gdLst>
                <a:gd name="T0" fmla="*/ 87 w 70"/>
                <a:gd name="T1" fmla="*/ 27 h 43"/>
                <a:gd name="T2" fmla="*/ 78 w 70"/>
                <a:gd name="T3" fmla="*/ 37 h 43"/>
                <a:gd name="T4" fmla="*/ 68 w 70"/>
                <a:gd name="T5" fmla="*/ 44 h 43"/>
                <a:gd name="T6" fmla="*/ 64 w 70"/>
                <a:gd name="T7" fmla="*/ 47 h 43"/>
                <a:gd name="T8" fmla="*/ 0 w 70"/>
                <a:gd name="T9" fmla="*/ 46 h 43"/>
                <a:gd name="T10" fmla="*/ 0 w 70"/>
                <a:gd name="T11" fmla="*/ 44 h 43"/>
                <a:gd name="T12" fmla="*/ 0 w 70"/>
                <a:gd name="T13" fmla="*/ 42 h 43"/>
                <a:gd name="T14" fmla="*/ 0 w 70"/>
                <a:gd name="T15" fmla="*/ 36 h 43"/>
                <a:gd name="T16" fmla="*/ 0 w 70"/>
                <a:gd name="T17" fmla="*/ 27 h 43"/>
                <a:gd name="T18" fmla="*/ 4 w 70"/>
                <a:gd name="T19" fmla="*/ 17 h 43"/>
                <a:gd name="T20" fmla="*/ 8 w 70"/>
                <a:gd name="T21" fmla="*/ 10 h 43"/>
                <a:gd name="T22" fmla="*/ 14 w 70"/>
                <a:gd name="T23" fmla="*/ 4 h 43"/>
                <a:gd name="T24" fmla="*/ 18 w 70"/>
                <a:gd name="T25" fmla="*/ 1 h 43"/>
                <a:gd name="T26" fmla="*/ 24 w 70"/>
                <a:gd name="T27" fmla="*/ 0 h 43"/>
                <a:gd name="T28" fmla="*/ 83 w 70"/>
                <a:gd name="T29" fmla="*/ 1 h 43"/>
                <a:gd name="T30" fmla="*/ 85 w 70"/>
                <a:gd name="T31" fmla="*/ 3 h 43"/>
                <a:gd name="T32" fmla="*/ 85 w 70"/>
                <a:gd name="T33" fmla="*/ 7 h 43"/>
                <a:gd name="T34" fmla="*/ 87 w 70"/>
                <a:gd name="T35" fmla="*/ 10 h 43"/>
                <a:gd name="T36" fmla="*/ 87 w 70"/>
                <a:gd name="T37" fmla="*/ 17 h 43"/>
                <a:gd name="T38" fmla="*/ 87 w 70"/>
                <a:gd name="T39" fmla="*/ 27 h 4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70"/>
                <a:gd name="T61" fmla="*/ 0 h 43"/>
                <a:gd name="T62" fmla="*/ 70 w 70"/>
                <a:gd name="T63" fmla="*/ 43 h 4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70" h="43">
                  <a:moveTo>
                    <a:pt x="69" y="24"/>
                  </a:moveTo>
                  <a:lnTo>
                    <a:pt x="62" y="33"/>
                  </a:lnTo>
                  <a:lnTo>
                    <a:pt x="54" y="39"/>
                  </a:lnTo>
                  <a:lnTo>
                    <a:pt x="51" y="42"/>
                  </a:lnTo>
                  <a:lnTo>
                    <a:pt x="0" y="41"/>
                  </a:lnTo>
                  <a:lnTo>
                    <a:pt x="0" y="39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3" y="15"/>
                  </a:lnTo>
                  <a:lnTo>
                    <a:pt x="6" y="9"/>
                  </a:lnTo>
                  <a:lnTo>
                    <a:pt x="11" y="4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66" y="1"/>
                  </a:lnTo>
                  <a:lnTo>
                    <a:pt x="68" y="3"/>
                  </a:lnTo>
                  <a:lnTo>
                    <a:pt x="68" y="6"/>
                  </a:lnTo>
                  <a:lnTo>
                    <a:pt x="69" y="9"/>
                  </a:lnTo>
                  <a:lnTo>
                    <a:pt x="69" y="15"/>
                  </a:lnTo>
                  <a:lnTo>
                    <a:pt x="69" y="24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09" name="Freeform 426"/>
            <p:cNvSpPr>
              <a:spLocks/>
            </p:cNvSpPr>
            <p:nvPr/>
          </p:nvSpPr>
          <p:spPr bwMode="auto">
            <a:xfrm>
              <a:off x="2667" y="3754"/>
              <a:ext cx="21" cy="45"/>
            </a:xfrm>
            <a:custGeom>
              <a:avLst/>
              <a:gdLst>
                <a:gd name="T0" fmla="*/ 20 w 17"/>
                <a:gd name="T1" fmla="*/ 0 h 41"/>
                <a:gd name="T2" fmla="*/ 17 w 17"/>
                <a:gd name="T3" fmla="*/ 0 h 41"/>
                <a:gd name="T4" fmla="*/ 15 w 17"/>
                <a:gd name="T5" fmla="*/ 0 h 41"/>
                <a:gd name="T6" fmla="*/ 11 w 17"/>
                <a:gd name="T7" fmla="*/ 0 h 41"/>
                <a:gd name="T8" fmla="*/ 10 w 17"/>
                <a:gd name="T9" fmla="*/ 2 h 41"/>
                <a:gd name="T10" fmla="*/ 7 w 17"/>
                <a:gd name="T11" fmla="*/ 2 h 41"/>
                <a:gd name="T12" fmla="*/ 7 w 17"/>
                <a:gd name="T13" fmla="*/ 3 h 41"/>
                <a:gd name="T14" fmla="*/ 5 w 17"/>
                <a:gd name="T15" fmla="*/ 5 h 41"/>
                <a:gd name="T16" fmla="*/ 4 w 17"/>
                <a:gd name="T17" fmla="*/ 5 h 41"/>
                <a:gd name="T18" fmla="*/ 4 w 17"/>
                <a:gd name="T19" fmla="*/ 7 h 41"/>
                <a:gd name="T20" fmla="*/ 1 w 17"/>
                <a:gd name="T21" fmla="*/ 9 h 41"/>
                <a:gd name="T22" fmla="*/ 1 w 17"/>
                <a:gd name="T23" fmla="*/ 10 h 41"/>
                <a:gd name="T24" fmla="*/ 0 w 17"/>
                <a:gd name="T25" fmla="*/ 13 h 41"/>
                <a:gd name="T26" fmla="*/ 0 w 17"/>
                <a:gd name="T27" fmla="*/ 15 h 41"/>
                <a:gd name="T28" fmla="*/ 0 w 17"/>
                <a:gd name="T29" fmla="*/ 16 h 41"/>
                <a:gd name="T30" fmla="*/ 0 w 17"/>
                <a:gd name="T31" fmla="*/ 19 h 41"/>
                <a:gd name="T32" fmla="*/ 0 w 17"/>
                <a:gd name="T33" fmla="*/ 20 h 41"/>
                <a:gd name="T34" fmla="*/ 0 w 17"/>
                <a:gd name="T35" fmla="*/ 24 h 41"/>
                <a:gd name="T36" fmla="*/ 0 w 17"/>
                <a:gd name="T37" fmla="*/ 25 h 41"/>
                <a:gd name="T38" fmla="*/ 0 w 17"/>
                <a:gd name="T39" fmla="*/ 27 h 41"/>
                <a:gd name="T40" fmla="*/ 0 w 17"/>
                <a:gd name="T41" fmla="*/ 29 h 41"/>
                <a:gd name="T42" fmla="*/ 0 w 17"/>
                <a:gd name="T43" fmla="*/ 32 h 41"/>
                <a:gd name="T44" fmla="*/ 0 w 17"/>
                <a:gd name="T45" fmla="*/ 34 h 41"/>
                <a:gd name="T46" fmla="*/ 0 w 17"/>
                <a:gd name="T47" fmla="*/ 35 h 41"/>
                <a:gd name="T48" fmla="*/ 0 w 17"/>
                <a:gd name="T49" fmla="*/ 37 h 41"/>
                <a:gd name="T50" fmla="*/ 0 w 17"/>
                <a:gd name="T51" fmla="*/ 38 h 41"/>
                <a:gd name="T52" fmla="*/ 0 w 17"/>
                <a:gd name="T53" fmla="*/ 41 h 41"/>
                <a:gd name="T54" fmla="*/ 1 w 17"/>
                <a:gd name="T55" fmla="*/ 42 h 41"/>
                <a:gd name="T56" fmla="*/ 1 w 17"/>
                <a:gd name="T57" fmla="*/ 44 h 41"/>
                <a:gd name="T58" fmla="*/ 20 w 17"/>
                <a:gd name="T59" fmla="*/ 0 h 4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7"/>
                <a:gd name="T91" fmla="*/ 0 h 41"/>
                <a:gd name="T92" fmla="*/ 17 w 17"/>
                <a:gd name="T93" fmla="*/ 41 h 4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7" h="41">
                  <a:moveTo>
                    <a:pt x="16" y="0"/>
                  </a:moveTo>
                  <a:lnTo>
                    <a:pt x="14" y="0"/>
                  </a:lnTo>
                  <a:lnTo>
                    <a:pt x="12" y="0"/>
                  </a:lnTo>
                  <a:lnTo>
                    <a:pt x="9" y="0"/>
                  </a:lnTo>
                  <a:lnTo>
                    <a:pt x="8" y="2"/>
                  </a:lnTo>
                  <a:lnTo>
                    <a:pt x="6" y="2"/>
                  </a:lnTo>
                  <a:lnTo>
                    <a:pt x="6" y="3"/>
                  </a:lnTo>
                  <a:lnTo>
                    <a:pt x="4" y="5"/>
                  </a:lnTo>
                  <a:lnTo>
                    <a:pt x="3" y="5"/>
                  </a:lnTo>
                  <a:lnTo>
                    <a:pt x="3" y="6"/>
                  </a:lnTo>
                  <a:lnTo>
                    <a:pt x="1" y="8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0" y="35"/>
                  </a:lnTo>
                  <a:lnTo>
                    <a:pt x="0" y="37"/>
                  </a:lnTo>
                  <a:lnTo>
                    <a:pt x="1" y="38"/>
                  </a:lnTo>
                  <a:lnTo>
                    <a:pt x="1" y="40"/>
                  </a:lnTo>
                  <a:lnTo>
                    <a:pt x="16" y="0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10" name="Freeform 427"/>
            <p:cNvSpPr>
              <a:spLocks/>
            </p:cNvSpPr>
            <p:nvPr/>
          </p:nvSpPr>
          <p:spPr bwMode="auto">
            <a:xfrm>
              <a:off x="2667" y="3754"/>
              <a:ext cx="21" cy="45"/>
            </a:xfrm>
            <a:custGeom>
              <a:avLst/>
              <a:gdLst>
                <a:gd name="T0" fmla="*/ 20 w 17"/>
                <a:gd name="T1" fmla="*/ 0 h 41"/>
                <a:gd name="T2" fmla="*/ 17 w 17"/>
                <a:gd name="T3" fmla="*/ 0 h 41"/>
                <a:gd name="T4" fmla="*/ 15 w 17"/>
                <a:gd name="T5" fmla="*/ 0 h 41"/>
                <a:gd name="T6" fmla="*/ 11 w 17"/>
                <a:gd name="T7" fmla="*/ 0 h 41"/>
                <a:gd name="T8" fmla="*/ 10 w 17"/>
                <a:gd name="T9" fmla="*/ 2 h 41"/>
                <a:gd name="T10" fmla="*/ 7 w 17"/>
                <a:gd name="T11" fmla="*/ 2 h 41"/>
                <a:gd name="T12" fmla="*/ 7 w 17"/>
                <a:gd name="T13" fmla="*/ 3 h 41"/>
                <a:gd name="T14" fmla="*/ 5 w 17"/>
                <a:gd name="T15" fmla="*/ 5 h 41"/>
                <a:gd name="T16" fmla="*/ 4 w 17"/>
                <a:gd name="T17" fmla="*/ 5 h 41"/>
                <a:gd name="T18" fmla="*/ 4 w 17"/>
                <a:gd name="T19" fmla="*/ 7 h 41"/>
                <a:gd name="T20" fmla="*/ 1 w 17"/>
                <a:gd name="T21" fmla="*/ 9 h 41"/>
                <a:gd name="T22" fmla="*/ 1 w 17"/>
                <a:gd name="T23" fmla="*/ 10 h 41"/>
                <a:gd name="T24" fmla="*/ 0 w 17"/>
                <a:gd name="T25" fmla="*/ 13 h 41"/>
                <a:gd name="T26" fmla="*/ 0 w 17"/>
                <a:gd name="T27" fmla="*/ 15 h 41"/>
                <a:gd name="T28" fmla="*/ 0 w 17"/>
                <a:gd name="T29" fmla="*/ 16 h 41"/>
                <a:gd name="T30" fmla="*/ 0 w 17"/>
                <a:gd name="T31" fmla="*/ 19 h 41"/>
                <a:gd name="T32" fmla="*/ 0 w 17"/>
                <a:gd name="T33" fmla="*/ 20 h 41"/>
                <a:gd name="T34" fmla="*/ 0 w 17"/>
                <a:gd name="T35" fmla="*/ 24 h 41"/>
                <a:gd name="T36" fmla="*/ 0 w 17"/>
                <a:gd name="T37" fmla="*/ 25 h 41"/>
                <a:gd name="T38" fmla="*/ 0 w 17"/>
                <a:gd name="T39" fmla="*/ 27 h 41"/>
                <a:gd name="T40" fmla="*/ 0 w 17"/>
                <a:gd name="T41" fmla="*/ 29 h 41"/>
                <a:gd name="T42" fmla="*/ 0 w 17"/>
                <a:gd name="T43" fmla="*/ 32 h 41"/>
                <a:gd name="T44" fmla="*/ 0 w 17"/>
                <a:gd name="T45" fmla="*/ 34 h 41"/>
                <a:gd name="T46" fmla="*/ 0 w 17"/>
                <a:gd name="T47" fmla="*/ 35 h 41"/>
                <a:gd name="T48" fmla="*/ 0 w 17"/>
                <a:gd name="T49" fmla="*/ 37 h 41"/>
                <a:gd name="T50" fmla="*/ 0 w 17"/>
                <a:gd name="T51" fmla="*/ 38 h 41"/>
                <a:gd name="T52" fmla="*/ 0 w 17"/>
                <a:gd name="T53" fmla="*/ 41 h 41"/>
                <a:gd name="T54" fmla="*/ 1 w 17"/>
                <a:gd name="T55" fmla="*/ 42 h 41"/>
                <a:gd name="T56" fmla="*/ 1 w 17"/>
                <a:gd name="T57" fmla="*/ 44 h 4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7"/>
                <a:gd name="T88" fmla="*/ 0 h 41"/>
                <a:gd name="T89" fmla="*/ 17 w 17"/>
                <a:gd name="T90" fmla="*/ 41 h 4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7" h="41">
                  <a:moveTo>
                    <a:pt x="16" y="0"/>
                  </a:moveTo>
                  <a:lnTo>
                    <a:pt x="14" y="0"/>
                  </a:lnTo>
                  <a:lnTo>
                    <a:pt x="12" y="0"/>
                  </a:lnTo>
                  <a:lnTo>
                    <a:pt x="9" y="0"/>
                  </a:lnTo>
                  <a:lnTo>
                    <a:pt x="8" y="2"/>
                  </a:lnTo>
                  <a:lnTo>
                    <a:pt x="6" y="2"/>
                  </a:lnTo>
                  <a:lnTo>
                    <a:pt x="6" y="3"/>
                  </a:lnTo>
                  <a:lnTo>
                    <a:pt x="4" y="5"/>
                  </a:lnTo>
                  <a:lnTo>
                    <a:pt x="3" y="5"/>
                  </a:lnTo>
                  <a:lnTo>
                    <a:pt x="3" y="6"/>
                  </a:lnTo>
                  <a:lnTo>
                    <a:pt x="1" y="8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0" y="35"/>
                  </a:lnTo>
                  <a:lnTo>
                    <a:pt x="0" y="37"/>
                  </a:lnTo>
                  <a:lnTo>
                    <a:pt x="1" y="38"/>
                  </a:lnTo>
                  <a:lnTo>
                    <a:pt x="1" y="4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11" name="Freeform 428"/>
            <p:cNvSpPr>
              <a:spLocks/>
            </p:cNvSpPr>
            <p:nvPr/>
          </p:nvSpPr>
          <p:spPr bwMode="auto">
            <a:xfrm>
              <a:off x="3006" y="3707"/>
              <a:ext cx="691" cy="92"/>
            </a:xfrm>
            <a:custGeom>
              <a:avLst/>
              <a:gdLst>
                <a:gd name="T0" fmla="*/ 661 w 548"/>
                <a:gd name="T1" fmla="*/ 4 h 82"/>
                <a:gd name="T2" fmla="*/ 617 w 548"/>
                <a:gd name="T3" fmla="*/ 10 h 82"/>
                <a:gd name="T4" fmla="*/ 576 w 548"/>
                <a:gd name="T5" fmla="*/ 17 h 82"/>
                <a:gd name="T6" fmla="*/ 536 w 548"/>
                <a:gd name="T7" fmla="*/ 24 h 82"/>
                <a:gd name="T8" fmla="*/ 494 w 548"/>
                <a:gd name="T9" fmla="*/ 29 h 82"/>
                <a:gd name="T10" fmla="*/ 454 w 548"/>
                <a:gd name="T11" fmla="*/ 34 h 82"/>
                <a:gd name="T12" fmla="*/ 414 w 548"/>
                <a:gd name="T13" fmla="*/ 39 h 82"/>
                <a:gd name="T14" fmla="*/ 373 w 548"/>
                <a:gd name="T15" fmla="*/ 43 h 82"/>
                <a:gd name="T16" fmla="*/ 334 w 548"/>
                <a:gd name="T17" fmla="*/ 46 h 82"/>
                <a:gd name="T18" fmla="*/ 294 w 548"/>
                <a:gd name="T19" fmla="*/ 52 h 82"/>
                <a:gd name="T20" fmla="*/ 251 w 548"/>
                <a:gd name="T21" fmla="*/ 55 h 82"/>
                <a:gd name="T22" fmla="*/ 211 w 548"/>
                <a:gd name="T23" fmla="*/ 56 h 82"/>
                <a:gd name="T24" fmla="*/ 169 w 548"/>
                <a:gd name="T25" fmla="*/ 59 h 82"/>
                <a:gd name="T26" fmla="*/ 124 w 548"/>
                <a:gd name="T27" fmla="*/ 63 h 82"/>
                <a:gd name="T28" fmla="*/ 78 w 548"/>
                <a:gd name="T29" fmla="*/ 65 h 82"/>
                <a:gd name="T30" fmla="*/ 32 w 548"/>
                <a:gd name="T31" fmla="*/ 66 h 82"/>
                <a:gd name="T32" fmla="*/ 6 w 548"/>
                <a:gd name="T33" fmla="*/ 68 h 82"/>
                <a:gd name="T34" fmla="*/ 4 w 548"/>
                <a:gd name="T35" fmla="*/ 71 h 82"/>
                <a:gd name="T36" fmla="*/ 3 w 548"/>
                <a:gd name="T37" fmla="*/ 72 h 82"/>
                <a:gd name="T38" fmla="*/ 0 w 548"/>
                <a:gd name="T39" fmla="*/ 74 h 82"/>
                <a:gd name="T40" fmla="*/ 0 w 548"/>
                <a:gd name="T41" fmla="*/ 77 h 82"/>
                <a:gd name="T42" fmla="*/ 0 w 548"/>
                <a:gd name="T43" fmla="*/ 81 h 82"/>
                <a:gd name="T44" fmla="*/ 0 w 548"/>
                <a:gd name="T45" fmla="*/ 84 h 82"/>
                <a:gd name="T46" fmla="*/ 3 w 548"/>
                <a:gd name="T47" fmla="*/ 85 h 82"/>
                <a:gd name="T48" fmla="*/ 3 w 548"/>
                <a:gd name="T49" fmla="*/ 89 h 82"/>
                <a:gd name="T50" fmla="*/ 29 w 548"/>
                <a:gd name="T51" fmla="*/ 89 h 82"/>
                <a:gd name="T52" fmla="*/ 78 w 548"/>
                <a:gd name="T53" fmla="*/ 85 h 82"/>
                <a:gd name="T54" fmla="*/ 126 w 548"/>
                <a:gd name="T55" fmla="*/ 84 h 82"/>
                <a:gd name="T56" fmla="*/ 170 w 548"/>
                <a:gd name="T57" fmla="*/ 81 h 82"/>
                <a:gd name="T58" fmla="*/ 213 w 548"/>
                <a:gd name="T59" fmla="*/ 77 h 82"/>
                <a:gd name="T60" fmla="*/ 256 w 548"/>
                <a:gd name="T61" fmla="*/ 74 h 82"/>
                <a:gd name="T62" fmla="*/ 296 w 548"/>
                <a:gd name="T63" fmla="*/ 68 h 82"/>
                <a:gd name="T64" fmla="*/ 334 w 548"/>
                <a:gd name="T65" fmla="*/ 65 h 82"/>
                <a:gd name="T66" fmla="*/ 373 w 548"/>
                <a:gd name="T67" fmla="*/ 59 h 82"/>
                <a:gd name="T68" fmla="*/ 414 w 548"/>
                <a:gd name="T69" fmla="*/ 56 h 82"/>
                <a:gd name="T70" fmla="*/ 453 w 548"/>
                <a:gd name="T71" fmla="*/ 52 h 82"/>
                <a:gd name="T72" fmla="*/ 493 w 548"/>
                <a:gd name="T73" fmla="*/ 46 h 82"/>
                <a:gd name="T74" fmla="*/ 533 w 548"/>
                <a:gd name="T75" fmla="*/ 39 h 82"/>
                <a:gd name="T76" fmla="*/ 576 w 548"/>
                <a:gd name="T77" fmla="*/ 34 h 82"/>
                <a:gd name="T78" fmla="*/ 618 w 548"/>
                <a:gd name="T79" fmla="*/ 27 h 82"/>
                <a:gd name="T80" fmla="*/ 665 w 548"/>
                <a:gd name="T81" fmla="*/ 20 h 82"/>
                <a:gd name="T82" fmla="*/ 688 w 548"/>
                <a:gd name="T83" fmla="*/ 16 h 82"/>
                <a:gd name="T84" fmla="*/ 690 w 548"/>
                <a:gd name="T85" fmla="*/ 13 h 82"/>
                <a:gd name="T86" fmla="*/ 690 w 548"/>
                <a:gd name="T87" fmla="*/ 10 h 82"/>
                <a:gd name="T88" fmla="*/ 690 w 548"/>
                <a:gd name="T89" fmla="*/ 7 h 82"/>
                <a:gd name="T90" fmla="*/ 688 w 548"/>
                <a:gd name="T91" fmla="*/ 4 h 82"/>
                <a:gd name="T92" fmla="*/ 688 w 548"/>
                <a:gd name="T93" fmla="*/ 1 h 82"/>
                <a:gd name="T94" fmla="*/ 686 w 548"/>
                <a:gd name="T95" fmla="*/ 0 h 82"/>
                <a:gd name="T96" fmla="*/ 682 w 548"/>
                <a:gd name="T97" fmla="*/ 0 h 8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48"/>
                <a:gd name="T148" fmla="*/ 0 h 82"/>
                <a:gd name="T149" fmla="*/ 548 w 548"/>
                <a:gd name="T150" fmla="*/ 82 h 8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48" h="82">
                  <a:moveTo>
                    <a:pt x="541" y="0"/>
                  </a:moveTo>
                  <a:lnTo>
                    <a:pt x="524" y="4"/>
                  </a:lnTo>
                  <a:lnTo>
                    <a:pt x="506" y="7"/>
                  </a:lnTo>
                  <a:lnTo>
                    <a:pt x="489" y="9"/>
                  </a:lnTo>
                  <a:lnTo>
                    <a:pt x="474" y="12"/>
                  </a:lnTo>
                  <a:lnTo>
                    <a:pt x="457" y="15"/>
                  </a:lnTo>
                  <a:lnTo>
                    <a:pt x="440" y="18"/>
                  </a:lnTo>
                  <a:lnTo>
                    <a:pt x="425" y="21"/>
                  </a:lnTo>
                  <a:lnTo>
                    <a:pt x="408" y="23"/>
                  </a:lnTo>
                  <a:lnTo>
                    <a:pt x="392" y="26"/>
                  </a:lnTo>
                  <a:lnTo>
                    <a:pt x="376" y="27"/>
                  </a:lnTo>
                  <a:lnTo>
                    <a:pt x="360" y="30"/>
                  </a:lnTo>
                  <a:lnTo>
                    <a:pt x="343" y="32"/>
                  </a:lnTo>
                  <a:lnTo>
                    <a:pt x="328" y="35"/>
                  </a:lnTo>
                  <a:lnTo>
                    <a:pt x="313" y="37"/>
                  </a:lnTo>
                  <a:lnTo>
                    <a:pt x="296" y="38"/>
                  </a:lnTo>
                  <a:lnTo>
                    <a:pt x="281" y="40"/>
                  </a:lnTo>
                  <a:lnTo>
                    <a:pt x="265" y="41"/>
                  </a:lnTo>
                  <a:lnTo>
                    <a:pt x="249" y="44"/>
                  </a:lnTo>
                  <a:lnTo>
                    <a:pt x="233" y="46"/>
                  </a:lnTo>
                  <a:lnTo>
                    <a:pt x="216" y="47"/>
                  </a:lnTo>
                  <a:lnTo>
                    <a:pt x="199" y="49"/>
                  </a:lnTo>
                  <a:lnTo>
                    <a:pt x="184" y="50"/>
                  </a:lnTo>
                  <a:lnTo>
                    <a:pt x="167" y="50"/>
                  </a:lnTo>
                  <a:lnTo>
                    <a:pt x="150" y="52"/>
                  </a:lnTo>
                  <a:lnTo>
                    <a:pt x="134" y="53"/>
                  </a:lnTo>
                  <a:lnTo>
                    <a:pt x="115" y="55"/>
                  </a:lnTo>
                  <a:lnTo>
                    <a:pt x="98" y="56"/>
                  </a:lnTo>
                  <a:lnTo>
                    <a:pt x="80" y="56"/>
                  </a:lnTo>
                  <a:lnTo>
                    <a:pt x="62" y="58"/>
                  </a:lnTo>
                  <a:lnTo>
                    <a:pt x="43" y="59"/>
                  </a:lnTo>
                  <a:lnTo>
                    <a:pt x="25" y="59"/>
                  </a:lnTo>
                  <a:lnTo>
                    <a:pt x="7" y="61"/>
                  </a:lnTo>
                  <a:lnTo>
                    <a:pt x="5" y="61"/>
                  </a:lnTo>
                  <a:lnTo>
                    <a:pt x="3" y="61"/>
                  </a:lnTo>
                  <a:lnTo>
                    <a:pt x="3" y="63"/>
                  </a:lnTo>
                  <a:lnTo>
                    <a:pt x="2" y="63"/>
                  </a:lnTo>
                  <a:lnTo>
                    <a:pt x="2" y="64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0" y="70"/>
                  </a:lnTo>
                  <a:lnTo>
                    <a:pt x="0" y="72"/>
                  </a:lnTo>
                  <a:lnTo>
                    <a:pt x="0" y="73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2" y="76"/>
                  </a:lnTo>
                  <a:lnTo>
                    <a:pt x="2" y="78"/>
                  </a:lnTo>
                  <a:lnTo>
                    <a:pt x="2" y="79"/>
                  </a:lnTo>
                  <a:lnTo>
                    <a:pt x="2" y="81"/>
                  </a:lnTo>
                  <a:lnTo>
                    <a:pt x="23" y="79"/>
                  </a:lnTo>
                  <a:lnTo>
                    <a:pt x="43" y="78"/>
                  </a:lnTo>
                  <a:lnTo>
                    <a:pt x="62" y="76"/>
                  </a:lnTo>
                  <a:lnTo>
                    <a:pt x="82" y="75"/>
                  </a:lnTo>
                  <a:lnTo>
                    <a:pt x="100" y="75"/>
                  </a:lnTo>
                  <a:lnTo>
                    <a:pt x="117" y="73"/>
                  </a:lnTo>
                  <a:lnTo>
                    <a:pt x="135" y="72"/>
                  </a:lnTo>
                  <a:lnTo>
                    <a:pt x="152" y="70"/>
                  </a:lnTo>
                  <a:lnTo>
                    <a:pt x="169" y="69"/>
                  </a:lnTo>
                  <a:lnTo>
                    <a:pt x="186" y="67"/>
                  </a:lnTo>
                  <a:lnTo>
                    <a:pt x="203" y="66"/>
                  </a:lnTo>
                  <a:lnTo>
                    <a:pt x="218" y="64"/>
                  </a:lnTo>
                  <a:lnTo>
                    <a:pt x="235" y="61"/>
                  </a:lnTo>
                  <a:lnTo>
                    <a:pt x="250" y="59"/>
                  </a:lnTo>
                  <a:lnTo>
                    <a:pt x="265" y="58"/>
                  </a:lnTo>
                  <a:lnTo>
                    <a:pt x="281" y="56"/>
                  </a:lnTo>
                  <a:lnTo>
                    <a:pt x="296" y="53"/>
                  </a:lnTo>
                  <a:lnTo>
                    <a:pt x="311" y="52"/>
                  </a:lnTo>
                  <a:lnTo>
                    <a:pt x="328" y="50"/>
                  </a:lnTo>
                  <a:lnTo>
                    <a:pt x="343" y="47"/>
                  </a:lnTo>
                  <a:lnTo>
                    <a:pt x="359" y="46"/>
                  </a:lnTo>
                  <a:lnTo>
                    <a:pt x="374" y="43"/>
                  </a:lnTo>
                  <a:lnTo>
                    <a:pt x="391" y="41"/>
                  </a:lnTo>
                  <a:lnTo>
                    <a:pt x="406" y="38"/>
                  </a:lnTo>
                  <a:lnTo>
                    <a:pt x="423" y="35"/>
                  </a:lnTo>
                  <a:lnTo>
                    <a:pt x="440" y="33"/>
                  </a:lnTo>
                  <a:lnTo>
                    <a:pt x="457" y="30"/>
                  </a:lnTo>
                  <a:lnTo>
                    <a:pt x="474" y="27"/>
                  </a:lnTo>
                  <a:lnTo>
                    <a:pt x="490" y="24"/>
                  </a:lnTo>
                  <a:lnTo>
                    <a:pt x="509" y="21"/>
                  </a:lnTo>
                  <a:lnTo>
                    <a:pt x="527" y="18"/>
                  </a:lnTo>
                  <a:lnTo>
                    <a:pt x="546" y="15"/>
                  </a:lnTo>
                  <a:lnTo>
                    <a:pt x="546" y="14"/>
                  </a:lnTo>
                  <a:lnTo>
                    <a:pt x="547" y="14"/>
                  </a:lnTo>
                  <a:lnTo>
                    <a:pt x="547" y="12"/>
                  </a:lnTo>
                  <a:lnTo>
                    <a:pt x="547" y="10"/>
                  </a:lnTo>
                  <a:lnTo>
                    <a:pt x="547" y="9"/>
                  </a:lnTo>
                  <a:lnTo>
                    <a:pt x="547" y="7"/>
                  </a:lnTo>
                  <a:lnTo>
                    <a:pt x="547" y="6"/>
                  </a:lnTo>
                  <a:lnTo>
                    <a:pt x="547" y="4"/>
                  </a:lnTo>
                  <a:lnTo>
                    <a:pt x="546" y="4"/>
                  </a:lnTo>
                  <a:lnTo>
                    <a:pt x="546" y="3"/>
                  </a:lnTo>
                  <a:lnTo>
                    <a:pt x="546" y="1"/>
                  </a:lnTo>
                  <a:lnTo>
                    <a:pt x="544" y="1"/>
                  </a:lnTo>
                  <a:lnTo>
                    <a:pt x="544" y="0"/>
                  </a:lnTo>
                  <a:lnTo>
                    <a:pt x="543" y="0"/>
                  </a:lnTo>
                  <a:lnTo>
                    <a:pt x="541" y="0"/>
                  </a:lnTo>
                </a:path>
              </a:pathLst>
            </a:custGeom>
            <a:solidFill>
              <a:srgbClr val="B2B2B2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12" name="Freeform 429"/>
            <p:cNvSpPr>
              <a:spLocks/>
            </p:cNvSpPr>
            <p:nvPr/>
          </p:nvSpPr>
          <p:spPr bwMode="auto">
            <a:xfrm>
              <a:off x="3006" y="3707"/>
              <a:ext cx="691" cy="92"/>
            </a:xfrm>
            <a:custGeom>
              <a:avLst/>
              <a:gdLst>
                <a:gd name="T0" fmla="*/ 661 w 548"/>
                <a:gd name="T1" fmla="*/ 4 h 82"/>
                <a:gd name="T2" fmla="*/ 617 w 548"/>
                <a:gd name="T3" fmla="*/ 10 h 82"/>
                <a:gd name="T4" fmla="*/ 576 w 548"/>
                <a:gd name="T5" fmla="*/ 17 h 82"/>
                <a:gd name="T6" fmla="*/ 536 w 548"/>
                <a:gd name="T7" fmla="*/ 24 h 82"/>
                <a:gd name="T8" fmla="*/ 494 w 548"/>
                <a:gd name="T9" fmla="*/ 29 h 82"/>
                <a:gd name="T10" fmla="*/ 454 w 548"/>
                <a:gd name="T11" fmla="*/ 34 h 82"/>
                <a:gd name="T12" fmla="*/ 414 w 548"/>
                <a:gd name="T13" fmla="*/ 39 h 82"/>
                <a:gd name="T14" fmla="*/ 373 w 548"/>
                <a:gd name="T15" fmla="*/ 43 h 82"/>
                <a:gd name="T16" fmla="*/ 334 w 548"/>
                <a:gd name="T17" fmla="*/ 46 h 82"/>
                <a:gd name="T18" fmla="*/ 294 w 548"/>
                <a:gd name="T19" fmla="*/ 52 h 82"/>
                <a:gd name="T20" fmla="*/ 251 w 548"/>
                <a:gd name="T21" fmla="*/ 55 h 82"/>
                <a:gd name="T22" fmla="*/ 211 w 548"/>
                <a:gd name="T23" fmla="*/ 56 h 82"/>
                <a:gd name="T24" fmla="*/ 169 w 548"/>
                <a:gd name="T25" fmla="*/ 59 h 82"/>
                <a:gd name="T26" fmla="*/ 124 w 548"/>
                <a:gd name="T27" fmla="*/ 63 h 82"/>
                <a:gd name="T28" fmla="*/ 78 w 548"/>
                <a:gd name="T29" fmla="*/ 65 h 82"/>
                <a:gd name="T30" fmla="*/ 32 w 548"/>
                <a:gd name="T31" fmla="*/ 66 h 82"/>
                <a:gd name="T32" fmla="*/ 6 w 548"/>
                <a:gd name="T33" fmla="*/ 68 h 82"/>
                <a:gd name="T34" fmla="*/ 4 w 548"/>
                <a:gd name="T35" fmla="*/ 71 h 82"/>
                <a:gd name="T36" fmla="*/ 3 w 548"/>
                <a:gd name="T37" fmla="*/ 72 h 82"/>
                <a:gd name="T38" fmla="*/ 0 w 548"/>
                <a:gd name="T39" fmla="*/ 74 h 82"/>
                <a:gd name="T40" fmla="*/ 0 w 548"/>
                <a:gd name="T41" fmla="*/ 77 h 82"/>
                <a:gd name="T42" fmla="*/ 0 w 548"/>
                <a:gd name="T43" fmla="*/ 81 h 82"/>
                <a:gd name="T44" fmla="*/ 0 w 548"/>
                <a:gd name="T45" fmla="*/ 84 h 82"/>
                <a:gd name="T46" fmla="*/ 3 w 548"/>
                <a:gd name="T47" fmla="*/ 85 h 82"/>
                <a:gd name="T48" fmla="*/ 3 w 548"/>
                <a:gd name="T49" fmla="*/ 89 h 82"/>
                <a:gd name="T50" fmla="*/ 29 w 548"/>
                <a:gd name="T51" fmla="*/ 89 h 82"/>
                <a:gd name="T52" fmla="*/ 78 w 548"/>
                <a:gd name="T53" fmla="*/ 85 h 82"/>
                <a:gd name="T54" fmla="*/ 126 w 548"/>
                <a:gd name="T55" fmla="*/ 84 h 82"/>
                <a:gd name="T56" fmla="*/ 170 w 548"/>
                <a:gd name="T57" fmla="*/ 81 h 82"/>
                <a:gd name="T58" fmla="*/ 213 w 548"/>
                <a:gd name="T59" fmla="*/ 77 h 82"/>
                <a:gd name="T60" fmla="*/ 256 w 548"/>
                <a:gd name="T61" fmla="*/ 74 h 82"/>
                <a:gd name="T62" fmla="*/ 296 w 548"/>
                <a:gd name="T63" fmla="*/ 68 h 82"/>
                <a:gd name="T64" fmla="*/ 334 w 548"/>
                <a:gd name="T65" fmla="*/ 65 h 82"/>
                <a:gd name="T66" fmla="*/ 373 w 548"/>
                <a:gd name="T67" fmla="*/ 59 h 82"/>
                <a:gd name="T68" fmla="*/ 414 w 548"/>
                <a:gd name="T69" fmla="*/ 56 h 82"/>
                <a:gd name="T70" fmla="*/ 453 w 548"/>
                <a:gd name="T71" fmla="*/ 52 h 82"/>
                <a:gd name="T72" fmla="*/ 493 w 548"/>
                <a:gd name="T73" fmla="*/ 46 h 82"/>
                <a:gd name="T74" fmla="*/ 533 w 548"/>
                <a:gd name="T75" fmla="*/ 39 h 82"/>
                <a:gd name="T76" fmla="*/ 576 w 548"/>
                <a:gd name="T77" fmla="*/ 34 h 82"/>
                <a:gd name="T78" fmla="*/ 618 w 548"/>
                <a:gd name="T79" fmla="*/ 27 h 82"/>
                <a:gd name="T80" fmla="*/ 665 w 548"/>
                <a:gd name="T81" fmla="*/ 20 h 82"/>
                <a:gd name="T82" fmla="*/ 688 w 548"/>
                <a:gd name="T83" fmla="*/ 16 h 82"/>
                <a:gd name="T84" fmla="*/ 690 w 548"/>
                <a:gd name="T85" fmla="*/ 13 h 82"/>
                <a:gd name="T86" fmla="*/ 690 w 548"/>
                <a:gd name="T87" fmla="*/ 10 h 82"/>
                <a:gd name="T88" fmla="*/ 690 w 548"/>
                <a:gd name="T89" fmla="*/ 7 h 82"/>
                <a:gd name="T90" fmla="*/ 688 w 548"/>
                <a:gd name="T91" fmla="*/ 4 h 82"/>
                <a:gd name="T92" fmla="*/ 688 w 548"/>
                <a:gd name="T93" fmla="*/ 1 h 82"/>
                <a:gd name="T94" fmla="*/ 686 w 548"/>
                <a:gd name="T95" fmla="*/ 0 h 82"/>
                <a:gd name="T96" fmla="*/ 682 w 548"/>
                <a:gd name="T97" fmla="*/ 0 h 8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48"/>
                <a:gd name="T148" fmla="*/ 0 h 82"/>
                <a:gd name="T149" fmla="*/ 548 w 548"/>
                <a:gd name="T150" fmla="*/ 82 h 8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48" h="82">
                  <a:moveTo>
                    <a:pt x="541" y="0"/>
                  </a:moveTo>
                  <a:lnTo>
                    <a:pt x="524" y="4"/>
                  </a:lnTo>
                  <a:lnTo>
                    <a:pt x="506" y="7"/>
                  </a:lnTo>
                  <a:lnTo>
                    <a:pt x="489" y="9"/>
                  </a:lnTo>
                  <a:lnTo>
                    <a:pt x="474" y="12"/>
                  </a:lnTo>
                  <a:lnTo>
                    <a:pt x="457" y="15"/>
                  </a:lnTo>
                  <a:lnTo>
                    <a:pt x="440" y="18"/>
                  </a:lnTo>
                  <a:lnTo>
                    <a:pt x="425" y="21"/>
                  </a:lnTo>
                  <a:lnTo>
                    <a:pt x="408" y="23"/>
                  </a:lnTo>
                  <a:lnTo>
                    <a:pt x="392" y="26"/>
                  </a:lnTo>
                  <a:lnTo>
                    <a:pt x="376" y="27"/>
                  </a:lnTo>
                  <a:lnTo>
                    <a:pt x="360" y="30"/>
                  </a:lnTo>
                  <a:lnTo>
                    <a:pt x="343" y="32"/>
                  </a:lnTo>
                  <a:lnTo>
                    <a:pt x="328" y="35"/>
                  </a:lnTo>
                  <a:lnTo>
                    <a:pt x="313" y="37"/>
                  </a:lnTo>
                  <a:lnTo>
                    <a:pt x="296" y="38"/>
                  </a:lnTo>
                  <a:lnTo>
                    <a:pt x="281" y="40"/>
                  </a:lnTo>
                  <a:lnTo>
                    <a:pt x="265" y="41"/>
                  </a:lnTo>
                  <a:lnTo>
                    <a:pt x="249" y="44"/>
                  </a:lnTo>
                  <a:lnTo>
                    <a:pt x="233" y="46"/>
                  </a:lnTo>
                  <a:lnTo>
                    <a:pt x="216" y="47"/>
                  </a:lnTo>
                  <a:lnTo>
                    <a:pt x="199" y="49"/>
                  </a:lnTo>
                  <a:lnTo>
                    <a:pt x="184" y="50"/>
                  </a:lnTo>
                  <a:lnTo>
                    <a:pt x="167" y="50"/>
                  </a:lnTo>
                  <a:lnTo>
                    <a:pt x="150" y="52"/>
                  </a:lnTo>
                  <a:lnTo>
                    <a:pt x="134" y="53"/>
                  </a:lnTo>
                  <a:lnTo>
                    <a:pt x="115" y="55"/>
                  </a:lnTo>
                  <a:lnTo>
                    <a:pt x="98" y="56"/>
                  </a:lnTo>
                  <a:lnTo>
                    <a:pt x="80" y="56"/>
                  </a:lnTo>
                  <a:lnTo>
                    <a:pt x="62" y="58"/>
                  </a:lnTo>
                  <a:lnTo>
                    <a:pt x="43" y="59"/>
                  </a:lnTo>
                  <a:lnTo>
                    <a:pt x="25" y="59"/>
                  </a:lnTo>
                  <a:lnTo>
                    <a:pt x="7" y="61"/>
                  </a:lnTo>
                  <a:lnTo>
                    <a:pt x="5" y="61"/>
                  </a:lnTo>
                  <a:lnTo>
                    <a:pt x="3" y="61"/>
                  </a:lnTo>
                  <a:lnTo>
                    <a:pt x="3" y="63"/>
                  </a:lnTo>
                  <a:lnTo>
                    <a:pt x="2" y="63"/>
                  </a:lnTo>
                  <a:lnTo>
                    <a:pt x="2" y="64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0" y="70"/>
                  </a:lnTo>
                  <a:lnTo>
                    <a:pt x="0" y="72"/>
                  </a:lnTo>
                  <a:lnTo>
                    <a:pt x="0" y="73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2" y="76"/>
                  </a:lnTo>
                  <a:lnTo>
                    <a:pt x="2" y="78"/>
                  </a:lnTo>
                  <a:lnTo>
                    <a:pt x="2" y="79"/>
                  </a:lnTo>
                  <a:lnTo>
                    <a:pt x="2" y="81"/>
                  </a:lnTo>
                  <a:lnTo>
                    <a:pt x="23" y="79"/>
                  </a:lnTo>
                  <a:lnTo>
                    <a:pt x="43" y="78"/>
                  </a:lnTo>
                  <a:lnTo>
                    <a:pt x="62" y="76"/>
                  </a:lnTo>
                  <a:lnTo>
                    <a:pt x="82" y="75"/>
                  </a:lnTo>
                  <a:lnTo>
                    <a:pt x="100" y="75"/>
                  </a:lnTo>
                  <a:lnTo>
                    <a:pt x="117" y="73"/>
                  </a:lnTo>
                  <a:lnTo>
                    <a:pt x="135" y="72"/>
                  </a:lnTo>
                  <a:lnTo>
                    <a:pt x="152" y="70"/>
                  </a:lnTo>
                  <a:lnTo>
                    <a:pt x="169" y="69"/>
                  </a:lnTo>
                  <a:lnTo>
                    <a:pt x="186" y="67"/>
                  </a:lnTo>
                  <a:lnTo>
                    <a:pt x="203" y="66"/>
                  </a:lnTo>
                  <a:lnTo>
                    <a:pt x="218" y="64"/>
                  </a:lnTo>
                  <a:lnTo>
                    <a:pt x="235" y="61"/>
                  </a:lnTo>
                  <a:lnTo>
                    <a:pt x="250" y="59"/>
                  </a:lnTo>
                  <a:lnTo>
                    <a:pt x="265" y="58"/>
                  </a:lnTo>
                  <a:lnTo>
                    <a:pt x="281" y="56"/>
                  </a:lnTo>
                  <a:lnTo>
                    <a:pt x="296" y="53"/>
                  </a:lnTo>
                  <a:lnTo>
                    <a:pt x="311" y="52"/>
                  </a:lnTo>
                  <a:lnTo>
                    <a:pt x="328" y="50"/>
                  </a:lnTo>
                  <a:lnTo>
                    <a:pt x="343" y="47"/>
                  </a:lnTo>
                  <a:lnTo>
                    <a:pt x="359" y="46"/>
                  </a:lnTo>
                  <a:lnTo>
                    <a:pt x="374" y="43"/>
                  </a:lnTo>
                  <a:lnTo>
                    <a:pt x="391" y="41"/>
                  </a:lnTo>
                  <a:lnTo>
                    <a:pt x="406" y="38"/>
                  </a:lnTo>
                  <a:lnTo>
                    <a:pt x="423" y="35"/>
                  </a:lnTo>
                  <a:lnTo>
                    <a:pt x="440" y="33"/>
                  </a:lnTo>
                  <a:lnTo>
                    <a:pt x="457" y="30"/>
                  </a:lnTo>
                  <a:lnTo>
                    <a:pt x="474" y="27"/>
                  </a:lnTo>
                  <a:lnTo>
                    <a:pt x="490" y="24"/>
                  </a:lnTo>
                  <a:lnTo>
                    <a:pt x="509" y="21"/>
                  </a:lnTo>
                  <a:lnTo>
                    <a:pt x="527" y="18"/>
                  </a:lnTo>
                  <a:lnTo>
                    <a:pt x="546" y="15"/>
                  </a:lnTo>
                  <a:lnTo>
                    <a:pt x="546" y="14"/>
                  </a:lnTo>
                  <a:lnTo>
                    <a:pt x="547" y="14"/>
                  </a:lnTo>
                  <a:lnTo>
                    <a:pt x="547" y="12"/>
                  </a:lnTo>
                  <a:lnTo>
                    <a:pt x="547" y="10"/>
                  </a:lnTo>
                  <a:lnTo>
                    <a:pt x="547" y="9"/>
                  </a:lnTo>
                  <a:lnTo>
                    <a:pt x="547" y="7"/>
                  </a:lnTo>
                  <a:lnTo>
                    <a:pt x="547" y="6"/>
                  </a:lnTo>
                  <a:lnTo>
                    <a:pt x="547" y="4"/>
                  </a:lnTo>
                  <a:lnTo>
                    <a:pt x="546" y="4"/>
                  </a:lnTo>
                  <a:lnTo>
                    <a:pt x="546" y="3"/>
                  </a:lnTo>
                  <a:lnTo>
                    <a:pt x="546" y="1"/>
                  </a:lnTo>
                  <a:lnTo>
                    <a:pt x="544" y="1"/>
                  </a:lnTo>
                  <a:lnTo>
                    <a:pt x="544" y="0"/>
                  </a:lnTo>
                  <a:lnTo>
                    <a:pt x="543" y="0"/>
                  </a:lnTo>
                  <a:lnTo>
                    <a:pt x="541" y="0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13" name="Freeform 430"/>
            <p:cNvSpPr>
              <a:spLocks/>
            </p:cNvSpPr>
            <p:nvPr/>
          </p:nvSpPr>
          <p:spPr bwMode="auto">
            <a:xfrm>
              <a:off x="3883" y="3603"/>
              <a:ext cx="21" cy="21"/>
            </a:xfrm>
            <a:custGeom>
              <a:avLst/>
              <a:gdLst>
                <a:gd name="T0" fmla="*/ 2 w 17"/>
                <a:gd name="T1" fmla="*/ 19 h 19"/>
                <a:gd name="T2" fmla="*/ 2 w 17"/>
                <a:gd name="T3" fmla="*/ 20 h 19"/>
                <a:gd name="T4" fmla="*/ 2 w 17"/>
                <a:gd name="T5" fmla="*/ 19 h 19"/>
                <a:gd name="T6" fmla="*/ 2 w 17"/>
                <a:gd name="T7" fmla="*/ 17 h 19"/>
                <a:gd name="T8" fmla="*/ 0 w 17"/>
                <a:gd name="T9" fmla="*/ 17 h 19"/>
                <a:gd name="T10" fmla="*/ 0 w 17"/>
                <a:gd name="T11" fmla="*/ 15 h 19"/>
                <a:gd name="T12" fmla="*/ 0 w 17"/>
                <a:gd name="T13" fmla="*/ 13 h 19"/>
                <a:gd name="T14" fmla="*/ 0 w 17"/>
                <a:gd name="T15" fmla="*/ 12 h 19"/>
                <a:gd name="T16" fmla="*/ 0 w 17"/>
                <a:gd name="T17" fmla="*/ 10 h 19"/>
                <a:gd name="T18" fmla="*/ 2 w 17"/>
                <a:gd name="T19" fmla="*/ 10 h 19"/>
                <a:gd name="T20" fmla="*/ 2 w 17"/>
                <a:gd name="T21" fmla="*/ 9 h 19"/>
                <a:gd name="T22" fmla="*/ 7 w 17"/>
                <a:gd name="T23" fmla="*/ 9 h 19"/>
                <a:gd name="T24" fmla="*/ 7 w 17"/>
                <a:gd name="T25" fmla="*/ 7 h 19"/>
                <a:gd name="T26" fmla="*/ 7 w 17"/>
                <a:gd name="T27" fmla="*/ 6 h 19"/>
                <a:gd name="T28" fmla="*/ 11 w 17"/>
                <a:gd name="T29" fmla="*/ 6 h 19"/>
                <a:gd name="T30" fmla="*/ 11 w 17"/>
                <a:gd name="T31" fmla="*/ 3 h 19"/>
                <a:gd name="T32" fmla="*/ 16 w 17"/>
                <a:gd name="T33" fmla="*/ 3 h 19"/>
                <a:gd name="T34" fmla="*/ 16 w 17"/>
                <a:gd name="T35" fmla="*/ 1 h 19"/>
                <a:gd name="T36" fmla="*/ 20 w 17"/>
                <a:gd name="T37" fmla="*/ 1 h 19"/>
                <a:gd name="T38" fmla="*/ 20 w 17"/>
                <a:gd name="T39" fmla="*/ 0 h 19"/>
                <a:gd name="T40" fmla="*/ 2 w 17"/>
                <a:gd name="T41" fmla="*/ 19 h 1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7"/>
                <a:gd name="T64" fmla="*/ 0 h 19"/>
                <a:gd name="T65" fmla="*/ 17 w 17"/>
                <a:gd name="T66" fmla="*/ 19 h 1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7" h="19">
                  <a:moveTo>
                    <a:pt x="2" y="17"/>
                  </a:moveTo>
                  <a:lnTo>
                    <a:pt x="2" y="18"/>
                  </a:lnTo>
                  <a:lnTo>
                    <a:pt x="2" y="17"/>
                  </a:lnTo>
                  <a:lnTo>
                    <a:pt x="2" y="15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9"/>
                  </a:lnTo>
                  <a:lnTo>
                    <a:pt x="2" y="9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6"/>
                  </a:lnTo>
                  <a:lnTo>
                    <a:pt x="6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13" y="3"/>
                  </a:lnTo>
                  <a:lnTo>
                    <a:pt x="13" y="1"/>
                  </a:lnTo>
                  <a:lnTo>
                    <a:pt x="16" y="1"/>
                  </a:lnTo>
                  <a:lnTo>
                    <a:pt x="16" y="0"/>
                  </a:lnTo>
                  <a:lnTo>
                    <a:pt x="2" y="17"/>
                  </a:lnTo>
                </a:path>
              </a:pathLst>
            </a:custGeom>
            <a:solidFill>
              <a:srgbClr val="B2B2B2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14" name="Freeform 431"/>
            <p:cNvSpPr>
              <a:spLocks/>
            </p:cNvSpPr>
            <p:nvPr/>
          </p:nvSpPr>
          <p:spPr bwMode="auto">
            <a:xfrm>
              <a:off x="3883" y="3603"/>
              <a:ext cx="21" cy="21"/>
            </a:xfrm>
            <a:custGeom>
              <a:avLst/>
              <a:gdLst>
                <a:gd name="T0" fmla="*/ 2 w 17"/>
                <a:gd name="T1" fmla="*/ 19 h 19"/>
                <a:gd name="T2" fmla="*/ 2 w 17"/>
                <a:gd name="T3" fmla="*/ 20 h 19"/>
                <a:gd name="T4" fmla="*/ 2 w 17"/>
                <a:gd name="T5" fmla="*/ 19 h 19"/>
                <a:gd name="T6" fmla="*/ 2 w 17"/>
                <a:gd name="T7" fmla="*/ 17 h 19"/>
                <a:gd name="T8" fmla="*/ 0 w 17"/>
                <a:gd name="T9" fmla="*/ 17 h 19"/>
                <a:gd name="T10" fmla="*/ 0 w 17"/>
                <a:gd name="T11" fmla="*/ 15 h 19"/>
                <a:gd name="T12" fmla="*/ 0 w 17"/>
                <a:gd name="T13" fmla="*/ 13 h 19"/>
                <a:gd name="T14" fmla="*/ 0 w 17"/>
                <a:gd name="T15" fmla="*/ 12 h 19"/>
                <a:gd name="T16" fmla="*/ 0 w 17"/>
                <a:gd name="T17" fmla="*/ 10 h 19"/>
                <a:gd name="T18" fmla="*/ 2 w 17"/>
                <a:gd name="T19" fmla="*/ 10 h 19"/>
                <a:gd name="T20" fmla="*/ 2 w 17"/>
                <a:gd name="T21" fmla="*/ 9 h 19"/>
                <a:gd name="T22" fmla="*/ 7 w 17"/>
                <a:gd name="T23" fmla="*/ 9 h 19"/>
                <a:gd name="T24" fmla="*/ 7 w 17"/>
                <a:gd name="T25" fmla="*/ 7 h 19"/>
                <a:gd name="T26" fmla="*/ 7 w 17"/>
                <a:gd name="T27" fmla="*/ 6 h 19"/>
                <a:gd name="T28" fmla="*/ 11 w 17"/>
                <a:gd name="T29" fmla="*/ 6 h 19"/>
                <a:gd name="T30" fmla="*/ 11 w 17"/>
                <a:gd name="T31" fmla="*/ 3 h 19"/>
                <a:gd name="T32" fmla="*/ 16 w 17"/>
                <a:gd name="T33" fmla="*/ 3 h 19"/>
                <a:gd name="T34" fmla="*/ 16 w 17"/>
                <a:gd name="T35" fmla="*/ 1 h 19"/>
                <a:gd name="T36" fmla="*/ 20 w 17"/>
                <a:gd name="T37" fmla="*/ 1 h 19"/>
                <a:gd name="T38" fmla="*/ 20 w 17"/>
                <a:gd name="T39" fmla="*/ 0 h 1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7"/>
                <a:gd name="T61" fmla="*/ 0 h 19"/>
                <a:gd name="T62" fmla="*/ 17 w 17"/>
                <a:gd name="T63" fmla="*/ 19 h 1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7" h="19">
                  <a:moveTo>
                    <a:pt x="2" y="17"/>
                  </a:moveTo>
                  <a:lnTo>
                    <a:pt x="2" y="18"/>
                  </a:lnTo>
                  <a:lnTo>
                    <a:pt x="2" y="17"/>
                  </a:lnTo>
                  <a:lnTo>
                    <a:pt x="2" y="15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9"/>
                  </a:lnTo>
                  <a:lnTo>
                    <a:pt x="2" y="9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6"/>
                  </a:lnTo>
                  <a:lnTo>
                    <a:pt x="6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13" y="3"/>
                  </a:lnTo>
                  <a:lnTo>
                    <a:pt x="13" y="1"/>
                  </a:lnTo>
                  <a:lnTo>
                    <a:pt x="16" y="1"/>
                  </a:lnTo>
                  <a:lnTo>
                    <a:pt x="16" y="0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15" name="Freeform 432"/>
            <p:cNvSpPr>
              <a:spLocks/>
            </p:cNvSpPr>
            <p:nvPr/>
          </p:nvSpPr>
          <p:spPr bwMode="auto">
            <a:xfrm>
              <a:off x="3996" y="3540"/>
              <a:ext cx="28" cy="20"/>
            </a:xfrm>
            <a:custGeom>
              <a:avLst/>
              <a:gdLst>
                <a:gd name="T0" fmla="*/ 24 w 23"/>
                <a:gd name="T1" fmla="*/ 19 h 17"/>
                <a:gd name="T2" fmla="*/ 27 w 23"/>
                <a:gd name="T3" fmla="*/ 19 h 17"/>
                <a:gd name="T4" fmla="*/ 27 w 23"/>
                <a:gd name="T5" fmla="*/ 16 h 17"/>
                <a:gd name="T6" fmla="*/ 27 w 23"/>
                <a:gd name="T7" fmla="*/ 12 h 17"/>
                <a:gd name="T8" fmla="*/ 24 w 23"/>
                <a:gd name="T9" fmla="*/ 12 h 17"/>
                <a:gd name="T10" fmla="*/ 24 w 23"/>
                <a:gd name="T11" fmla="*/ 8 h 17"/>
                <a:gd name="T12" fmla="*/ 22 w 23"/>
                <a:gd name="T13" fmla="*/ 8 h 17"/>
                <a:gd name="T14" fmla="*/ 22 w 23"/>
                <a:gd name="T15" fmla="*/ 6 h 17"/>
                <a:gd name="T16" fmla="*/ 21 w 23"/>
                <a:gd name="T17" fmla="*/ 6 h 17"/>
                <a:gd name="T18" fmla="*/ 21 w 23"/>
                <a:gd name="T19" fmla="*/ 1 h 17"/>
                <a:gd name="T20" fmla="*/ 18 w 23"/>
                <a:gd name="T21" fmla="*/ 1 h 17"/>
                <a:gd name="T22" fmla="*/ 18 w 23"/>
                <a:gd name="T23" fmla="*/ 0 h 17"/>
                <a:gd name="T24" fmla="*/ 17 w 23"/>
                <a:gd name="T25" fmla="*/ 0 h 17"/>
                <a:gd name="T26" fmla="*/ 15 w 23"/>
                <a:gd name="T27" fmla="*/ 0 h 17"/>
                <a:gd name="T28" fmla="*/ 13 w 23"/>
                <a:gd name="T29" fmla="*/ 0 h 17"/>
                <a:gd name="T30" fmla="*/ 11 w 23"/>
                <a:gd name="T31" fmla="*/ 0 h 17"/>
                <a:gd name="T32" fmla="*/ 10 w 23"/>
                <a:gd name="T33" fmla="*/ 0 h 17"/>
                <a:gd name="T34" fmla="*/ 7 w 23"/>
                <a:gd name="T35" fmla="*/ 0 h 17"/>
                <a:gd name="T36" fmla="*/ 6 w 23"/>
                <a:gd name="T37" fmla="*/ 0 h 17"/>
                <a:gd name="T38" fmla="*/ 4 w 23"/>
                <a:gd name="T39" fmla="*/ 0 h 17"/>
                <a:gd name="T40" fmla="*/ 2 w 23"/>
                <a:gd name="T41" fmla="*/ 0 h 17"/>
                <a:gd name="T42" fmla="*/ 0 w 23"/>
                <a:gd name="T43" fmla="*/ 0 h 1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3"/>
                <a:gd name="T67" fmla="*/ 0 h 17"/>
                <a:gd name="T68" fmla="*/ 23 w 23"/>
                <a:gd name="T69" fmla="*/ 17 h 1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3" h="17">
                  <a:moveTo>
                    <a:pt x="20" y="16"/>
                  </a:moveTo>
                  <a:lnTo>
                    <a:pt x="22" y="16"/>
                  </a:lnTo>
                  <a:lnTo>
                    <a:pt x="22" y="14"/>
                  </a:lnTo>
                  <a:lnTo>
                    <a:pt x="22" y="10"/>
                  </a:lnTo>
                  <a:lnTo>
                    <a:pt x="20" y="10"/>
                  </a:lnTo>
                  <a:lnTo>
                    <a:pt x="20" y="7"/>
                  </a:lnTo>
                  <a:lnTo>
                    <a:pt x="18" y="7"/>
                  </a:lnTo>
                  <a:lnTo>
                    <a:pt x="18" y="5"/>
                  </a:lnTo>
                  <a:lnTo>
                    <a:pt x="17" y="5"/>
                  </a:lnTo>
                  <a:lnTo>
                    <a:pt x="17" y="1"/>
                  </a:lnTo>
                  <a:lnTo>
                    <a:pt x="15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16" name="Freeform 433"/>
            <p:cNvSpPr>
              <a:spLocks/>
            </p:cNvSpPr>
            <p:nvPr/>
          </p:nvSpPr>
          <p:spPr bwMode="auto">
            <a:xfrm>
              <a:off x="4167" y="3479"/>
              <a:ext cx="22" cy="23"/>
            </a:xfrm>
            <a:custGeom>
              <a:avLst/>
              <a:gdLst>
                <a:gd name="T0" fmla="*/ 21 w 17"/>
                <a:gd name="T1" fmla="*/ 0 h 22"/>
                <a:gd name="T2" fmla="*/ 21 w 17"/>
                <a:gd name="T3" fmla="*/ 1 h 22"/>
                <a:gd name="T4" fmla="*/ 17 w 17"/>
                <a:gd name="T5" fmla="*/ 1 h 22"/>
                <a:gd name="T6" fmla="*/ 17 w 17"/>
                <a:gd name="T7" fmla="*/ 3 h 22"/>
                <a:gd name="T8" fmla="*/ 10 w 17"/>
                <a:gd name="T9" fmla="*/ 3 h 22"/>
                <a:gd name="T10" fmla="*/ 10 w 17"/>
                <a:gd name="T11" fmla="*/ 4 h 22"/>
                <a:gd name="T12" fmla="*/ 6 w 17"/>
                <a:gd name="T13" fmla="*/ 4 h 22"/>
                <a:gd name="T14" fmla="*/ 6 w 17"/>
                <a:gd name="T15" fmla="*/ 6 h 22"/>
                <a:gd name="T16" fmla="*/ 0 w 17"/>
                <a:gd name="T17" fmla="*/ 7 h 22"/>
                <a:gd name="T18" fmla="*/ 0 w 17"/>
                <a:gd name="T19" fmla="*/ 9 h 22"/>
                <a:gd name="T20" fmla="*/ 0 w 17"/>
                <a:gd name="T21" fmla="*/ 10 h 22"/>
                <a:gd name="T22" fmla="*/ 0 w 17"/>
                <a:gd name="T23" fmla="*/ 13 h 22"/>
                <a:gd name="T24" fmla="*/ 6 w 17"/>
                <a:gd name="T25" fmla="*/ 15 h 22"/>
                <a:gd name="T26" fmla="*/ 6 w 17"/>
                <a:gd name="T27" fmla="*/ 16 h 22"/>
                <a:gd name="T28" fmla="*/ 10 w 17"/>
                <a:gd name="T29" fmla="*/ 16 h 22"/>
                <a:gd name="T30" fmla="*/ 10 w 17"/>
                <a:gd name="T31" fmla="*/ 18 h 22"/>
                <a:gd name="T32" fmla="*/ 21 w 17"/>
                <a:gd name="T33" fmla="*/ 22 h 2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22"/>
                <a:gd name="T53" fmla="*/ 17 w 17"/>
                <a:gd name="T54" fmla="*/ 22 h 2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22">
                  <a:moveTo>
                    <a:pt x="16" y="0"/>
                  </a:moveTo>
                  <a:lnTo>
                    <a:pt x="16" y="1"/>
                  </a:lnTo>
                  <a:lnTo>
                    <a:pt x="13" y="1"/>
                  </a:lnTo>
                  <a:lnTo>
                    <a:pt x="13" y="3"/>
                  </a:lnTo>
                  <a:lnTo>
                    <a:pt x="8" y="3"/>
                  </a:lnTo>
                  <a:lnTo>
                    <a:pt x="8" y="4"/>
                  </a:lnTo>
                  <a:lnTo>
                    <a:pt x="5" y="4"/>
                  </a:lnTo>
                  <a:lnTo>
                    <a:pt x="5" y="6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5" y="14"/>
                  </a:lnTo>
                  <a:lnTo>
                    <a:pt x="5" y="15"/>
                  </a:lnTo>
                  <a:lnTo>
                    <a:pt x="8" y="15"/>
                  </a:lnTo>
                  <a:lnTo>
                    <a:pt x="8" y="17"/>
                  </a:lnTo>
                  <a:lnTo>
                    <a:pt x="16" y="21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17" name="Freeform 434"/>
            <p:cNvSpPr>
              <a:spLocks/>
            </p:cNvSpPr>
            <p:nvPr/>
          </p:nvSpPr>
          <p:spPr bwMode="auto">
            <a:xfrm>
              <a:off x="607" y="2852"/>
              <a:ext cx="50" cy="216"/>
            </a:xfrm>
            <a:custGeom>
              <a:avLst/>
              <a:gdLst>
                <a:gd name="T0" fmla="*/ 49 w 39"/>
                <a:gd name="T1" fmla="*/ 209 h 191"/>
                <a:gd name="T2" fmla="*/ 47 w 39"/>
                <a:gd name="T3" fmla="*/ 210 h 191"/>
                <a:gd name="T4" fmla="*/ 42 w 39"/>
                <a:gd name="T5" fmla="*/ 213 h 191"/>
                <a:gd name="T6" fmla="*/ 37 w 39"/>
                <a:gd name="T7" fmla="*/ 215 h 191"/>
                <a:gd name="T8" fmla="*/ 27 w 39"/>
                <a:gd name="T9" fmla="*/ 215 h 191"/>
                <a:gd name="T10" fmla="*/ 18 w 39"/>
                <a:gd name="T11" fmla="*/ 215 h 191"/>
                <a:gd name="T12" fmla="*/ 9 w 39"/>
                <a:gd name="T13" fmla="*/ 213 h 191"/>
                <a:gd name="T14" fmla="*/ 4 w 39"/>
                <a:gd name="T15" fmla="*/ 210 h 191"/>
                <a:gd name="T16" fmla="*/ 0 w 39"/>
                <a:gd name="T17" fmla="*/ 206 h 191"/>
                <a:gd name="T18" fmla="*/ 4 w 39"/>
                <a:gd name="T19" fmla="*/ 8 h 191"/>
                <a:gd name="T20" fmla="*/ 4 w 39"/>
                <a:gd name="T21" fmla="*/ 7 h 191"/>
                <a:gd name="T22" fmla="*/ 4 w 39"/>
                <a:gd name="T23" fmla="*/ 5 h 191"/>
                <a:gd name="T24" fmla="*/ 9 w 39"/>
                <a:gd name="T25" fmla="*/ 3 h 191"/>
                <a:gd name="T26" fmla="*/ 18 w 39"/>
                <a:gd name="T27" fmla="*/ 0 h 191"/>
                <a:gd name="T28" fmla="*/ 26 w 39"/>
                <a:gd name="T29" fmla="*/ 0 h 191"/>
                <a:gd name="T30" fmla="*/ 35 w 39"/>
                <a:gd name="T31" fmla="*/ 0 h 191"/>
                <a:gd name="T32" fmla="*/ 42 w 39"/>
                <a:gd name="T33" fmla="*/ 3 h 191"/>
                <a:gd name="T34" fmla="*/ 49 w 39"/>
                <a:gd name="T35" fmla="*/ 5 h 191"/>
                <a:gd name="T36" fmla="*/ 49 w 39"/>
                <a:gd name="T37" fmla="*/ 8 h 191"/>
                <a:gd name="T38" fmla="*/ 49 w 39"/>
                <a:gd name="T39" fmla="*/ 206 h 191"/>
                <a:gd name="T40" fmla="*/ 49 w 39"/>
                <a:gd name="T41" fmla="*/ 209 h 19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9"/>
                <a:gd name="T64" fmla="*/ 0 h 191"/>
                <a:gd name="T65" fmla="*/ 39 w 39"/>
                <a:gd name="T66" fmla="*/ 191 h 19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9" h="191">
                  <a:moveTo>
                    <a:pt x="38" y="185"/>
                  </a:moveTo>
                  <a:lnTo>
                    <a:pt x="37" y="186"/>
                  </a:lnTo>
                  <a:lnTo>
                    <a:pt x="33" y="188"/>
                  </a:lnTo>
                  <a:lnTo>
                    <a:pt x="29" y="190"/>
                  </a:lnTo>
                  <a:lnTo>
                    <a:pt x="21" y="190"/>
                  </a:lnTo>
                  <a:lnTo>
                    <a:pt x="14" y="190"/>
                  </a:lnTo>
                  <a:lnTo>
                    <a:pt x="7" y="188"/>
                  </a:lnTo>
                  <a:lnTo>
                    <a:pt x="3" y="186"/>
                  </a:lnTo>
                  <a:lnTo>
                    <a:pt x="0" y="182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4"/>
                  </a:lnTo>
                  <a:lnTo>
                    <a:pt x="7" y="3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7" y="0"/>
                  </a:lnTo>
                  <a:lnTo>
                    <a:pt x="33" y="3"/>
                  </a:lnTo>
                  <a:lnTo>
                    <a:pt x="38" y="4"/>
                  </a:lnTo>
                  <a:lnTo>
                    <a:pt x="38" y="7"/>
                  </a:lnTo>
                  <a:lnTo>
                    <a:pt x="38" y="182"/>
                  </a:lnTo>
                  <a:lnTo>
                    <a:pt x="38" y="185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18" name="Freeform 435"/>
            <p:cNvSpPr>
              <a:spLocks/>
            </p:cNvSpPr>
            <p:nvPr/>
          </p:nvSpPr>
          <p:spPr bwMode="auto">
            <a:xfrm>
              <a:off x="607" y="2852"/>
              <a:ext cx="50" cy="216"/>
            </a:xfrm>
            <a:custGeom>
              <a:avLst/>
              <a:gdLst>
                <a:gd name="T0" fmla="*/ 49 w 39"/>
                <a:gd name="T1" fmla="*/ 209 h 191"/>
                <a:gd name="T2" fmla="*/ 47 w 39"/>
                <a:gd name="T3" fmla="*/ 210 h 191"/>
                <a:gd name="T4" fmla="*/ 42 w 39"/>
                <a:gd name="T5" fmla="*/ 213 h 191"/>
                <a:gd name="T6" fmla="*/ 37 w 39"/>
                <a:gd name="T7" fmla="*/ 215 h 191"/>
                <a:gd name="T8" fmla="*/ 27 w 39"/>
                <a:gd name="T9" fmla="*/ 215 h 191"/>
                <a:gd name="T10" fmla="*/ 18 w 39"/>
                <a:gd name="T11" fmla="*/ 215 h 191"/>
                <a:gd name="T12" fmla="*/ 9 w 39"/>
                <a:gd name="T13" fmla="*/ 213 h 191"/>
                <a:gd name="T14" fmla="*/ 4 w 39"/>
                <a:gd name="T15" fmla="*/ 210 h 191"/>
                <a:gd name="T16" fmla="*/ 0 w 39"/>
                <a:gd name="T17" fmla="*/ 206 h 191"/>
                <a:gd name="T18" fmla="*/ 4 w 39"/>
                <a:gd name="T19" fmla="*/ 8 h 191"/>
                <a:gd name="T20" fmla="*/ 4 w 39"/>
                <a:gd name="T21" fmla="*/ 7 h 191"/>
                <a:gd name="T22" fmla="*/ 4 w 39"/>
                <a:gd name="T23" fmla="*/ 5 h 191"/>
                <a:gd name="T24" fmla="*/ 9 w 39"/>
                <a:gd name="T25" fmla="*/ 3 h 191"/>
                <a:gd name="T26" fmla="*/ 18 w 39"/>
                <a:gd name="T27" fmla="*/ 0 h 191"/>
                <a:gd name="T28" fmla="*/ 26 w 39"/>
                <a:gd name="T29" fmla="*/ 0 h 191"/>
                <a:gd name="T30" fmla="*/ 35 w 39"/>
                <a:gd name="T31" fmla="*/ 0 h 191"/>
                <a:gd name="T32" fmla="*/ 42 w 39"/>
                <a:gd name="T33" fmla="*/ 3 h 191"/>
                <a:gd name="T34" fmla="*/ 49 w 39"/>
                <a:gd name="T35" fmla="*/ 5 h 191"/>
                <a:gd name="T36" fmla="*/ 49 w 39"/>
                <a:gd name="T37" fmla="*/ 8 h 191"/>
                <a:gd name="T38" fmla="*/ 49 w 39"/>
                <a:gd name="T39" fmla="*/ 206 h 191"/>
                <a:gd name="T40" fmla="*/ 49 w 39"/>
                <a:gd name="T41" fmla="*/ 209 h 19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9"/>
                <a:gd name="T64" fmla="*/ 0 h 191"/>
                <a:gd name="T65" fmla="*/ 39 w 39"/>
                <a:gd name="T66" fmla="*/ 191 h 19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9" h="191">
                  <a:moveTo>
                    <a:pt x="38" y="185"/>
                  </a:moveTo>
                  <a:lnTo>
                    <a:pt x="37" y="186"/>
                  </a:lnTo>
                  <a:lnTo>
                    <a:pt x="33" y="188"/>
                  </a:lnTo>
                  <a:lnTo>
                    <a:pt x="29" y="190"/>
                  </a:lnTo>
                  <a:lnTo>
                    <a:pt x="21" y="190"/>
                  </a:lnTo>
                  <a:lnTo>
                    <a:pt x="14" y="190"/>
                  </a:lnTo>
                  <a:lnTo>
                    <a:pt x="7" y="188"/>
                  </a:lnTo>
                  <a:lnTo>
                    <a:pt x="3" y="186"/>
                  </a:lnTo>
                  <a:lnTo>
                    <a:pt x="0" y="182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4"/>
                  </a:lnTo>
                  <a:lnTo>
                    <a:pt x="7" y="3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7" y="0"/>
                  </a:lnTo>
                  <a:lnTo>
                    <a:pt x="33" y="3"/>
                  </a:lnTo>
                  <a:lnTo>
                    <a:pt x="38" y="4"/>
                  </a:lnTo>
                  <a:lnTo>
                    <a:pt x="38" y="7"/>
                  </a:lnTo>
                  <a:lnTo>
                    <a:pt x="38" y="182"/>
                  </a:lnTo>
                  <a:lnTo>
                    <a:pt x="38" y="185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19" name="Freeform 436"/>
            <p:cNvSpPr>
              <a:spLocks/>
            </p:cNvSpPr>
            <p:nvPr/>
          </p:nvSpPr>
          <p:spPr bwMode="auto">
            <a:xfrm>
              <a:off x="611" y="2858"/>
              <a:ext cx="48" cy="20"/>
            </a:xfrm>
            <a:custGeom>
              <a:avLst/>
              <a:gdLst>
                <a:gd name="T0" fmla="*/ 0 w 38"/>
                <a:gd name="T1" fmla="*/ 0 h 17"/>
                <a:gd name="T2" fmla="*/ 0 w 38"/>
                <a:gd name="T3" fmla="*/ 5 h 17"/>
                <a:gd name="T4" fmla="*/ 1 w 38"/>
                <a:gd name="T5" fmla="*/ 5 h 17"/>
                <a:gd name="T6" fmla="*/ 4 w 38"/>
                <a:gd name="T7" fmla="*/ 14 h 17"/>
                <a:gd name="T8" fmla="*/ 5 w 38"/>
                <a:gd name="T9" fmla="*/ 14 h 17"/>
                <a:gd name="T10" fmla="*/ 8 w 38"/>
                <a:gd name="T11" fmla="*/ 14 h 17"/>
                <a:gd name="T12" fmla="*/ 9 w 38"/>
                <a:gd name="T13" fmla="*/ 19 h 17"/>
                <a:gd name="T14" fmla="*/ 11 w 38"/>
                <a:gd name="T15" fmla="*/ 19 h 17"/>
                <a:gd name="T16" fmla="*/ 14 w 38"/>
                <a:gd name="T17" fmla="*/ 19 h 17"/>
                <a:gd name="T18" fmla="*/ 15 w 38"/>
                <a:gd name="T19" fmla="*/ 19 h 17"/>
                <a:gd name="T20" fmla="*/ 18 w 38"/>
                <a:gd name="T21" fmla="*/ 19 h 17"/>
                <a:gd name="T22" fmla="*/ 19 w 38"/>
                <a:gd name="T23" fmla="*/ 19 h 17"/>
                <a:gd name="T24" fmla="*/ 21 w 38"/>
                <a:gd name="T25" fmla="*/ 19 h 17"/>
                <a:gd name="T26" fmla="*/ 23 w 38"/>
                <a:gd name="T27" fmla="*/ 19 h 17"/>
                <a:gd name="T28" fmla="*/ 25 w 38"/>
                <a:gd name="T29" fmla="*/ 19 h 17"/>
                <a:gd name="T30" fmla="*/ 27 w 38"/>
                <a:gd name="T31" fmla="*/ 19 h 17"/>
                <a:gd name="T32" fmla="*/ 29 w 38"/>
                <a:gd name="T33" fmla="*/ 19 h 17"/>
                <a:gd name="T34" fmla="*/ 30 w 38"/>
                <a:gd name="T35" fmla="*/ 19 h 17"/>
                <a:gd name="T36" fmla="*/ 33 w 38"/>
                <a:gd name="T37" fmla="*/ 19 h 17"/>
                <a:gd name="T38" fmla="*/ 34 w 38"/>
                <a:gd name="T39" fmla="*/ 19 h 17"/>
                <a:gd name="T40" fmla="*/ 37 w 38"/>
                <a:gd name="T41" fmla="*/ 19 h 17"/>
                <a:gd name="T42" fmla="*/ 38 w 38"/>
                <a:gd name="T43" fmla="*/ 14 h 17"/>
                <a:gd name="T44" fmla="*/ 40 w 38"/>
                <a:gd name="T45" fmla="*/ 14 h 17"/>
                <a:gd name="T46" fmla="*/ 43 w 38"/>
                <a:gd name="T47" fmla="*/ 14 h 17"/>
                <a:gd name="T48" fmla="*/ 44 w 38"/>
                <a:gd name="T49" fmla="*/ 5 h 17"/>
                <a:gd name="T50" fmla="*/ 47 w 38"/>
                <a:gd name="T51" fmla="*/ 5 h 17"/>
                <a:gd name="T52" fmla="*/ 47 w 38"/>
                <a:gd name="T53" fmla="*/ 0 h 1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8"/>
                <a:gd name="T82" fmla="*/ 0 h 17"/>
                <a:gd name="T83" fmla="*/ 38 w 38"/>
                <a:gd name="T84" fmla="*/ 17 h 1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8" h="17">
                  <a:moveTo>
                    <a:pt x="0" y="0"/>
                  </a:moveTo>
                  <a:lnTo>
                    <a:pt x="0" y="4"/>
                  </a:lnTo>
                  <a:lnTo>
                    <a:pt x="1" y="4"/>
                  </a:lnTo>
                  <a:lnTo>
                    <a:pt x="3" y="12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7" y="16"/>
                  </a:lnTo>
                  <a:lnTo>
                    <a:pt x="9" y="16"/>
                  </a:lnTo>
                  <a:lnTo>
                    <a:pt x="11" y="16"/>
                  </a:lnTo>
                  <a:lnTo>
                    <a:pt x="12" y="16"/>
                  </a:lnTo>
                  <a:lnTo>
                    <a:pt x="14" y="16"/>
                  </a:lnTo>
                  <a:lnTo>
                    <a:pt x="15" y="16"/>
                  </a:lnTo>
                  <a:lnTo>
                    <a:pt x="17" y="16"/>
                  </a:lnTo>
                  <a:lnTo>
                    <a:pt x="18" y="16"/>
                  </a:lnTo>
                  <a:lnTo>
                    <a:pt x="20" y="16"/>
                  </a:lnTo>
                  <a:lnTo>
                    <a:pt x="21" y="16"/>
                  </a:lnTo>
                  <a:lnTo>
                    <a:pt x="23" y="16"/>
                  </a:lnTo>
                  <a:lnTo>
                    <a:pt x="24" y="16"/>
                  </a:lnTo>
                  <a:lnTo>
                    <a:pt x="26" y="16"/>
                  </a:lnTo>
                  <a:lnTo>
                    <a:pt x="27" y="16"/>
                  </a:lnTo>
                  <a:lnTo>
                    <a:pt x="29" y="16"/>
                  </a:lnTo>
                  <a:lnTo>
                    <a:pt x="30" y="12"/>
                  </a:lnTo>
                  <a:lnTo>
                    <a:pt x="32" y="12"/>
                  </a:lnTo>
                  <a:lnTo>
                    <a:pt x="34" y="12"/>
                  </a:lnTo>
                  <a:lnTo>
                    <a:pt x="35" y="4"/>
                  </a:lnTo>
                  <a:lnTo>
                    <a:pt x="37" y="4"/>
                  </a:lnTo>
                  <a:lnTo>
                    <a:pt x="37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20" name="Freeform 437"/>
            <p:cNvSpPr>
              <a:spLocks/>
            </p:cNvSpPr>
            <p:nvPr/>
          </p:nvSpPr>
          <p:spPr bwMode="auto">
            <a:xfrm>
              <a:off x="4563" y="3329"/>
              <a:ext cx="120" cy="90"/>
            </a:xfrm>
            <a:custGeom>
              <a:avLst/>
              <a:gdLst>
                <a:gd name="T0" fmla="*/ 4 w 96"/>
                <a:gd name="T1" fmla="*/ 79 h 79"/>
                <a:gd name="T2" fmla="*/ 49 w 96"/>
                <a:gd name="T3" fmla="*/ 89 h 79"/>
                <a:gd name="T4" fmla="*/ 119 w 96"/>
                <a:gd name="T5" fmla="*/ 43 h 79"/>
                <a:gd name="T6" fmla="*/ 119 w 96"/>
                <a:gd name="T7" fmla="*/ 33 h 79"/>
                <a:gd name="T8" fmla="*/ 119 w 96"/>
                <a:gd name="T9" fmla="*/ 25 h 79"/>
                <a:gd name="T10" fmla="*/ 115 w 96"/>
                <a:gd name="T11" fmla="*/ 16 h 79"/>
                <a:gd name="T12" fmla="*/ 111 w 96"/>
                <a:gd name="T13" fmla="*/ 9 h 79"/>
                <a:gd name="T14" fmla="*/ 104 w 96"/>
                <a:gd name="T15" fmla="*/ 2 h 79"/>
                <a:gd name="T16" fmla="*/ 93 w 96"/>
                <a:gd name="T17" fmla="*/ 0 h 79"/>
                <a:gd name="T18" fmla="*/ 86 w 96"/>
                <a:gd name="T19" fmla="*/ 0 h 79"/>
                <a:gd name="T20" fmla="*/ 77 w 96"/>
                <a:gd name="T21" fmla="*/ 2 h 79"/>
                <a:gd name="T22" fmla="*/ 31 w 96"/>
                <a:gd name="T23" fmla="*/ 23 h 79"/>
                <a:gd name="T24" fmla="*/ 21 w 96"/>
                <a:gd name="T25" fmla="*/ 26 h 79"/>
                <a:gd name="T26" fmla="*/ 16 w 96"/>
                <a:gd name="T27" fmla="*/ 32 h 79"/>
                <a:gd name="T28" fmla="*/ 6 w 96"/>
                <a:gd name="T29" fmla="*/ 36 h 79"/>
                <a:gd name="T30" fmla="*/ 0 w 96"/>
                <a:gd name="T31" fmla="*/ 52 h 79"/>
                <a:gd name="T32" fmla="*/ 0 w 96"/>
                <a:gd name="T33" fmla="*/ 66 h 79"/>
                <a:gd name="T34" fmla="*/ 3 w 96"/>
                <a:gd name="T35" fmla="*/ 72 h 79"/>
                <a:gd name="T36" fmla="*/ 3 w 96"/>
                <a:gd name="T37" fmla="*/ 76 h 79"/>
                <a:gd name="T38" fmla="*/ 4 w 96"/>
                <a:gd name="T39" fmla="*/ 79 h 7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96"/>
                <a:gd name="T61" fmla="*/ 0 h 79"/>
                <a:gd name="T62" fmla="*/ 96 w 96"/>
                <a:gd name="T63" fmla="*/ 79 h 7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96" h="79">
                  <a:moveTo>
                    <a:pt x="3" y="69"/>
                  </a:moveTo>
                  <a:lnTo>
                    <a:pt x="39" y="78"/>
                  </a:lnTo>
                  <a:lnTo>
                    <a:pt x="95" y="38"/>
                  </a:lnTo>
                  <a:lnTo>
                    <a:pt x="95" y="29"/>
                  </a:lnTo>
                  <a:lnTo>
                    <a:pt x="95" y="22"/>
                  </a:lnTo>
                  <a:lnTo>
                    <a:pt x="92" y="14"/>
                  </a:lnTo>
                  <a:lnTo>
                    <a:pt x="89" y="8"/>
                  </a:lnTo>
                  <a:lnTo>
                    <a:pt x="83" y="2"/>
                  </a:lnTo>
                  <a:lnTo>
                    <a:pt x="74" y="0"/>
                  </a:lnTo>
                  <a:lnTo>
                    <a:pt x="69" y="0"/>
                  </a:lnTo>
                  <a:lnTo>
                    <a:pt x="62" y="2"/>
                  </a:lnTo>
                  <a:lnTo>
                    <a:pt x="25" y="20"/>
                  </a:lnTo>
                  <a:lnTo>
                    <a:pt x="17" y="23"/>
                  </a:lnTo>
                  <a:lnTo>
                    <a:pt x="13" y="28"/>
                  </a:lnTo>
                  <a:lnTo>
                    <a:pt x="5" y="32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2" y="63"/>
                  </a:lnTo>
                  <a:lnTo>
                    <a:pt x="2" y="67"/>
                  </a:lnTo>
                  <a:lnTo>
                    <a:pt x="3" y="69"/>
                  </a:lnTo>
                </a:path>
              </a:pathLst>
            </a:custGeom>
            <a:solidFill>
              <a:srgbClr val="B2B2B2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21" name="Freeform 438"/>
            <p:cNvSpPr>
              <a:spLocks/>
            </p:cNvSpPr>
            <p:nvPr/>
          </p:nvSpPr>
          <p:spPr bwMode="auto">
            <a:xfrm>
              <a:off x="4563" y="3329"/>
              <a:ext cx="120" cy="90"/>
            </a:xfrm>
            <a:custGeom>
              <a:avLst/>
              <a:gdLst>
                <a:gd name="T0" fmla="*/ 4 w 96"/>
                <a:gd name="T1" fmla="*/ 79 h 79"/>
                <a:gd name="T2" fmla="*/ 49 w 96"/>
                <a:gd name="T3" fmla="*/ 89 h 79"/>
                <a:gd name="T4" fmla="*/ 119 w 96"/>
                <a:gd name="T5" fmla="*/ 43 h 79"/>
                <a:gd name="T6" fmla="*/ 119 w 96"/>
                <a:gd name="T7" fmla="*/ 33 h 79"/>
                <a:gd name="T8" fmla="*/ 119 w 96"/>
                <a:gd name="T9" fmla="*/ 25 h 79"/>
                <a:gd name="T10" fmla="*/ 115 w 96"/>
                <a:gd name="T11" fmla="*/ 16 h 79"/>
                <a:gd name="T12" fmla="*/ 111 w 96"/>
                <a:gd name="T13" fmla="*/ 9 h 79"/>
                <a:gd name="T14" fmla="*/ 104 w 96"/>
                <a:gd name="T15" fmla="*/ 2 h 79"/>
                <a:gd name="T16" fmla="*/ 93 w 96"/>
                <a:gd name="T17" fmla="*/ 0 h 79"/>
                <a:gd name="T18" fmla="*/ 86 w 96"/>
                <a:gd name="T19" fmla="*/ 0 h 79"/>
                <a:gd name="T20" fmla="*/ 77 w 96"/>
                <a:gd name="T21" fmla="*/ 2 h 79"/>
                <a:gd name="T22" fmla="*/ 31 w 96"/>
                <a:gd name="T23" fmla="*/ 23 h 79"/>
                <a:gd name="T24" fmla="*/ 21 w 96"/>
                <a:gd name="T25" fmla="*/ 26 h 79"/>
                <a:gd name="T26" fmla="*/ 16 w 96"/>
                <a:gd name="T27" fmla="*/ 32 h 79"/>
                <a:gd name="T28" fmla="*/ 6 w 96"/>
                <a:gd name="T29" fmla="*/ 36 h 79"/>
                <a:gd name="T30" fmla="*/ 0 w 96"/>
                <a:gd name="T31" fmla="*/ 52 h 79"/>
                <a:gd name="T32" fmla="*/ 0 w 96"/>
                <a:gd name="T33" fmla="*/ 66 h 79"/>
                <a:gd name="T34" fmla="*/ 3 w 96"/>
                <a:gd name="T35" fmla="*/ 72 h 79"/>
                <a:gd name="T36" fmla="*/ 3 w 96"/>
                <a:gd name="T37" fmla="*/ 76 h 79"/>
                <a:gd name="T38" fmla="*/ 4 w 96"/>
                <a:gd name="T39" fmla="*/ 79 h 7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96"/>
                <a:gd name="T61" fmla="*/ 0 h 79"/>
                <a:gd name="T62" fmla="*/ 96 w 96"/>
                <a:gd name="T63" fmla="*/ 79 h 7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96" h="79">
                  <a:moveTo>
                    <a:pt x="3" y="69"/>
                  </a:moveTo>
                  <a:lnTo>
                    <a:pt x="39" y="78"/>
                  </a:lnTo>
                  <a:lnTo>
                    <a:pt x="95" y="38"/>
                  </a:lnTo>
                  <a:lnTo>
                    <a:pt x="95" y="29"/>
                  </a:lnTo>
                  <a:lnTo>
                    <a:pt x="95" y="22"/>
                  </a:lnTo>
                  <a:lnTo>
                    <a:pt x="92" y="14"/>
                  </a:lnTo>
                  <a:lnTo>
                    <a:pt x="89" y="8"/>
                  </a:lnTo>
                  <a:lnTo>
                    <a:pt x="83" y="2"/>
                  </a:lnTo>
                  <a:lnTo>
                    <a:pt x="74" y="0"/>
                  </a:lnTo>
                  <a:lnTo>
                    <a:pt x="69" y="0"/>
                  </a:lnTo>
                  <a:lnTo>
                    <a:pt x="62" y="2"/>
                  </a:lnTo>
                  <a:lnTo>
                    <a:pt x="25" y="20"/>
                  </a:lnTo>
                  <a:lnTo>
                    <a:pt x="17" y="23"/>
                  </a:lnTo>
                  <a:lnTo>
                    <a:pt x="13" y="28"/>
                  </a:lnTo>
                  <a:lnTo>
                    <a:pt x="5" y="32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2" y="63"/>
                  </a:lnTo>
                  <a:lnTo>
                    <a:pt x="2" y="67"/>
                  </a:lnTo>
                  <a:lnTo>
                    <a:pt x="3" y="69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22" name="Freeform 439"/>
            <p:cNvSpPr>
              <a:spLocks/>
            </p:cNvSpPr>
            <p:nvPr/>
          </p:nvSpPr>
          <p:spPr bwMode="auto">
            <a:xfrm>
              <a:off x="4579" y="3358"/>
              <a:ext cx="34" cy="60"/>
            </a:xfrm>
            <a:custGeom>
              <a:avLst/>
              <a:gdLst>
                <a:gd name="T0" fmla="*/ 0 w 27"/>
                <a:gd name="T1" fmla="*/ 3 h 53"/>
                <a:gd name="T2" fmla="*/ 4 w 27"/>
                <a:gd name="T3" fmla="*/ 1 h 53"/>
                <a:gd name="T4" fmla="*/ 8 w 27"/>
                <a:gd name="T5" fmla="*/ 0 h 53"/>
                <a:gd name="T6" fmla="*/ 9 w 27"/>
                <a:gd name="T7" fmla="*/ 0 h 53"/>
                <a:gd name="T8" fmla="*/ 13 w 27"/>
                <a:gd name="T9" fmla="*/ 0 h 53"/>
                <a:gd name="T10" fmla="*/ 15 w 27"/>
                <a:gd name="T11" fmla="*/ 0 h 53"/>
                <a:gd name="T12" fmla="*/ 16 w 27"/>
                <a:gd name="T13" fmla="*/ 1 h 53"/>
                <a:gd name="T14" fmla="*/ 19 w 27"/>
                <a:gd name="T15" fmla="*/ 1 h 53"/>
                <a:gd name="T16" fmla="*/ 20 w 27"/>
                <a:gd name="T17" fmla="*/ 3 h 53"/>
                <a:gd name="T18" fmla="*/ 23 w 27"/>
                <a:gd name="T19" fmla="*/ 5 h 53"/>
                <a:gd name="T20" fmla="*/ 24 w 27"/>
                <a:gd name="T21" fmla="*/ 7 h 53"/>
                <a:gd name="T22" fmla="*/ 26 w 27"/>
                <a:gd name="T23" fmla="*/ 10 h 53"/>
                <a:gd name="T24" fmla="*/ 26 w 27"/>
                <a:gd name="T25" fmla="*/ 11 h 53"/>
                <a:gd name="T26" fmla="*/ 29 w 27"/>
                <a:gd name="T27" fmla="*/ 15 h 53"/>
                <a:gd name="T28" fmla="*/ 29 w 27"/>
                <a:gd name="T29" fmla="*/ 17 h 53"/>
                <a:gd name="T30" fmla="*/ 30 w 27"/>
                <a:gd name="T31" fmla="*/ 20 h 53"/>
                <a:gd name="T32" fmla="*/ 30 w 27"/>
                <a:gd name="T33" fmla="*/ 24 h 53"/>
                <a:gd name="T34" fmla="*/ 30 w 27"/>
                <a:gd name="T35" fmla="*/ 27 h 53"/>
                <a:gd name="T36" fmla="*/ 30 w 27"/>
                <a:gd name="T37" fmla="*/ 29 h 53"/>
                <a:gd name="T38" fmla="*/ 33 w 27"/>
                <a:gd name="T39" fmla="*/ 33 h 53"/>
                <a:gd name="T40" fmla="*/ 33 w 27"/>
                <a:gd name="T41" fmla="*/ 36 h 53"/>
                <a:gd name="T42" fmla="*/ 33 w 27"/>
                <a:gd name="T43" fmla="*/ 40 h 53"/>
                <a:gd name="T44" fmla="*/ 33 w 27"/>
                <a:gd name="T45" fmla="*/ 41 h 53"/>
                <a:gd name="T46" fmla="*/ 33 w 27"/>
                <a:gd name="T47" fmla="*/ 44 h 53"/>
                <a:gd name="T48" fmla="*/ 33 w 27"/>
                <a:gd name="T49" fmla="*/ 46 h 53"/>
                <a:gd name="T50" fmla="*/ 33 w 27"/>
                <a:gd name="T51" fmla="*/ 50 h 53"/>
                <a:gd name="T52" fmla="*/ 33 w 27"/>
                <a:gd name="T53" fmla="*/ 52 h 53"/>
                <a:gd name="T54" fmla="*/ 33 w 27"/>
                <a:gd name="T55" fmla="*/ 53 h 53"/>
                <a:gd name="T56" fmla="*/ 33 w 27"/>
                <a:gd name="T57" fmla="*/ 55 h 53"/>
                <a:gd name="T58" fmla="*/ 33 w 27"/>
                <a:gd name="T59" fmla="*/ 57 h 53"/>
                <a:gd name="T60" fmla="*/ 33 w 27"/>
                <a:gd name="T61" fmla="*/ 59 h 5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7"/>
                <a:gd name="T94" fmla="*/ 0 h 53"/>
                <a:gd name="T95" fmla="*/ 27 w 27"/>
                <a:gd name="T96" fmla="*/ 53 h 5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7" h="53">
                  <a:moveTo>
                    <a:pt x="0" y="3"/>
                  </a:moveTo>
                  <a:lnTo>
                    <a:pt x="3" y="1"/>
                  </a:lnTo>
                  <a:lnTo>
                    <a:pt x="6" y="0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6" y="3"/>
                  </a:lnTo>
                  <a:lnTo>
                    <a:pt x="18" y="4"/>
                  </a:lnTo>
                  <a:lnTo>
                    <a:pt x="19" y="6"/>
                  </a:lnTo>
                  <a:lnTo>
                    <a:pt x="21" y="9"/>
                  </a:lnTo>
                  <a:lnTo>
                    <a:pt x="21" y="10"/>
                  </a:lnTo>
                  <a:lnTo>
                    <a:pt x="23" y="13"/>
                  </a:lnTo>
                  <a:lnTo>
                    <a:pt x="23" y="15"/>
                  </a:lnTo>
                  <a:lnTo>
                    <a:pt x="24" y="18"/>
                  </a:lnTo>
                  <a:lnTo>
                    <a:pt x="24" y="21"/>
                  </a:lnTo>
                  <a:lnTo>
                    <a:pt x="24" y="24"/>
                  </a:lnTo>
                  <a:lnTo>
                    <a:pt x="24" y="26"/>
                  </a:lnTo>
                  <a:lnTo>
                    <a:pt x="26" y="29"/>
                  </a:lnTo>
                  <a:lnTo>
                    <a:pt x="26" y="32"/>
                  </a:lnTo>
                  <a:lnTo>
                    <a:pt x="26" y="35"/>
                  </a:lnTo>
                  <a:lnTo>
                    <a:pt x="26" y="36"/>
                  </a:lnTo>
                  <a:lnTo>
                    <a:pt x="26" y="39"/>
                  </a:lnTo>
                  <a:lnTo>
                    <a:pt x="26" y="41"/>
                  </a:lnTo>
                  <a:lnTo>
                    <a:pt x="26" y="44"/>
                  </a:lnTo>
                  <a:lnTo>
                    <a:pt x="26" y="46"/>
                  </a:lnTo>
                  <a:lnTo>
                    <a:pt x="26" y="47"/>
                  </a:lnTo>
                  <a:lnTo>
                    <a:pt x="26" y="49"/>
                  </a:lnTo>
                  <a:lnTo>
                    <a:pt x="26" y="50"/>
                  </a:lnTo>
                  <a:lnTo>
                    <a:pt x="26" y="52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23" name="Freeform 440"/>
            <p:cNvSpPr>
              <a:spLocks/>
            </p:cNvSpPr>
            <p:nvPr/>
          </p:nvSpPr>
          <p:spPr bwMode="auto">
            <a:xfrm>
              <a:off x="4343" y="3384"/>
              <a:ext cx="255" cy="188"/>
            </a:xfrm>
            <a:custGeom>
              <a:avLst/>
              <a:gdLst>
                <a:gd name="T0" fmla="*/ 38 w 201"/>
                <a:gd name="T1" fmla="*/ 118 h 166"/>
                <a:gd name="T2" fmla="*/ 37 w 201"/>
                <a:gd name="T3" fmla="*/ 94 h 166"/>
                <a:gd name="T4" fmla="*/ 233 w 201"/>
                <a:gd name="T5" fmla="*/ 3 h 166"/>
                <a:gd name="T6" fmla="*/ 245 w 201"/>
                <a:gd name="T7" fmla="*/ 0 h 166"/>
                <a:gd name="T8" fmla="*/ 246 w 201"/>
                <a:gd name="T9" fmla="*/ 0 h 166"/>
                <a:gd name="T10" fmla="*/ 249 w 201"/>
                <a:gd name="T11" fmla="*/ 0 h 166"/>
                <a:gd name="T12" fmla="*/ 250 w 201"/>
                <a:gd name="T13" fmla="*/ 2 h 166"/>
                <a:gd name="T14" fmla="*/ 254 w 201"/>
                <a:gd name="T15" fmla="*/ 9 h 166"/>
                <a:gd name="T16" fmla="*/ 250 w 201"/>
                <a:gd name="T17" fmla="*/ 26 h 166"/>
                <a:gd name="T18" fmla="*/ 81 w 201"/>
                <a:gd name="T19" fmla="*/ 111 h 166"/>
                <a:gd name="T20" fmla="*/ 0 w 201"/>
                <a:gd name="T21" fmla="*/ 187 h 166"/>
                <a:gd name="T22" fmla="*/ 0 w 201"/>
                <a:gd name="T23" fmla="*/ 153 h 166"/>
                <a:gd name="T24" fmla="*/ 38 w 201"/>
                <a:gd name="T25" fmla="*/ 118 h 166"/>
                <a:gd name="T26" fmla="*/ 56 w 201"/>
                <a:gd name="T27" fmla="*/ 101 h 166"/>
                <a:gd name="T28" fmla="*/ 58 w 201"/>
                <a:gd name="T29" fmla="*/ 101 h 166"/>
                <a:gd name="T30" fmla="*/ 60 w 201"/>
                <a:gd name="T31" fmla="*/ 99 h 166"/>
                <a:gd name="T32" fmla="*/ 62 w 201"/>
                <a:gd name="T33" fmla="*/ 99 h 166"/>
                <a:gd name="T34" fmla="*/ 63 w 201"/>
                <a:gd name="T35" fmla="*/ 97 h 166"/>
                <a:gd name="T36" fmla="*/ 66 w 201"/>
                <a:gd name="T37" fmla="*/ 97 h 166"/>
                <a:gd name="T38" fmla="*/ 67 w 201"/>
                <a:gd name="T39" fmla="*/ 97 h 166"/>
                <a:gd name="T40" fmla="*/ 70 w 201"/>
                <a:gd name="T41" fmla="*/ 97 h 166"/>
                <a:gd name="T42" fmla="*/ 71 w 201"/>
                <a:gd name="T43" fmla="*/ 97 h 166"/>
                <a:gd name="T44" fmla="*/ 74 w 201"/>
                <a:gd name="T45" fmla="*/ 97 h 166"/>
                <a:gd name="T46" fmla="*/ 75 w 201"/>
                <a:gd name="T47" fmla="*/ 97 h 166"/>
                <a:gd name="T48" fmla="*/ 75 w 201"/>
                <a:gd name="T49" fmla="*/ 99 h 166"/>
                <a:gd name="T50" fmla="*/ 77 w 201"/>
                <a:gd name="T51" fmla="*/ 99 h 166"/>
                <a:gd name="T52" fmla="*/ 77 w 201"/>
                <a:gd name="T53" fmla="*/ 101 h 166"/>
                <a:gd name="T54" fmla="*/ 80 w 201"/>
                <a:gd name="T55" fmla="*/ 101 h 166"/>
                <a:gd name="T56" fmla="*/ 80 w 201"/>
                <a:gd name="T57" fmla="*/ 102 h 166"/>
                <a:gd name="T58" fmla="*/ 80 w 201"/>
                <a:gd name="T59" fmla="*/ 104 h 166"/>
                <a:gd name="T60" fmla="*/ 81 w 201"/>
                <a:gd name="T61" fmla="*/ 104 h 166"/>
                <a:gd name="T62" fmla="*/ 81 w 201"/>
                <a:gd name="T63" fmla="*/ 105 h 166"/>
                <a:gd name="T64" fmla="*/ 81 w 201"/>
                <a:gd name="T65" fmla="*/ 108 h 166"/>
                <a:gd name="T66" fmla="*/ 81 w 201"/>
                <a:gd name="T67" fmla="*/ 110 h 166"/>
                <a:gd name="T68" fmla="*/ 81 w 201"/>
                <a:gd name="T69" fmla="*/ 111 h 166"/>
                <a:gd name="T70" fmla="*/ 80 w 201"/>
                <a:gd name="T71" fmla="*/ 113 h 166"/>
                <a:gd name="T72" fmla="*/ 38 w 201"/>
                <a:gd name="T73" fmla="*/ 118 h 16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01"/>
                <a:gd name="T112" fmla="*/ 0 h 166"/>
                <a:gd name="T113" fmla="*/ 201 w 201"/>
                <a:gd name="T114" fmla="*/ 166 h 16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01" h="166">
                  <a:moveTo>
                    <a:pt x="30" y="104"/>
                  </a:moveTo>
                  <a:lnTo>
                    <a:pt x="29" y="83"/>
                  </a:lnTo>
                  <a:lnTo>
                    <a:pt x="184" y="3"/>
                  </a:lnTo>
                  <a:lnTo>
                    <a:pt x="193" y="0"/>
                  </a:lnTo>
                  <a:lnTo>
                    <a:pt x="194" y="0"/>
                  </a:lnTo>
                  <a:lnTo>
                    <a:pt x="196" y="0"/>
                  </a:lnTo>
                  <a:lnTo>
                    <a:pt x="197" y="2"/>
                  </a:lnTo>
                  <a:lnTo>
                    <a:pt x="200" y="8"/>
                  </a:lnTo>
                  <a:lnTo>
                    <a:pt x="197" y="23"/>
                  </a:lnTo>
                  <a:lnTo>
                    <a:pt x="64" y="98"/>
                  </a:lnTo>
                  <a:lnTo>
                    <a:pt x="0" y="165"/>
                  </a:lnTo>
                  <a:lnTo>
                    <a:pt x="0" y="135"/>
                  </a:lnTo>
                  <a:lnTo>
                    <a:pt x="30" y="104"/>
                  </a:lnTo>
                  <a:lnTo>
                    <a:pt x="44" y="89"/>
                  </a:lnTo>
                  <a:lnTo>
                    <a:pt x="46" y="89"/>
                  </a:lnTo>
                  <a:lnTo>
                    <a:pt x="47" y="87"/>
                  </a:lnTo>
                  <a:lnTo>
                    <a:pt x="49" y="87"/>
                  </a:lnTo>
                  <a:lnTo>
                    <a:pt x="50" y="86"/>
                  </a:lnTo>
                  <a:lnTo>
                    <a:pt x="52" y="86"/>
                  </a:lnTo>
                  <a:lnTo>
                    <a:pt x="53" y="86"/>
                  </a:lnTo>
                  <a:lnTo>
                    <a:pt x="55" y="86"/>
                  </a:lnTo>
                  <a:lnTo>
                    <a:pt x="56" y="86"/>
                  </a:lnTo>
                  <a:lnTo>
                    <a:pt x="58" y="86"/>
                  </a:lnTo>
                  <a:lnTo>
                    <a:pt x="59" y="86"/>
                  </a:lnTo>
                  <a:lnTo>
                    <a:pt x="59" y="87"/>
                  </a:lnTo>
                  <a:lnTo>
                    <a:pt x="61" y="87"/>
                  </a:lnTo>
                  <a:lnTo>
                    <a:pt x="61" y="89"/>
                  </a:lnTo>
                  <a:lnTo>
                    <a:pt x="63" y="89"/>
                  </a:lnTo>
                  <a:lnTo>
                    <a:pt x="63" y="90"/>
                  </a:lnTo>
                  <a:lnTo>
                    <a:pt x="63" y="92"/>
                  </a:lnTo>
                  <a:lnTo>
                    <a:pt x="64" y="92"/>
                  </a:lnTo>
                  <a:lnTo>
                    <a:pt x="64" y="93"/>
                  </a:lnTo>
                  <a:lnTo>
                    <a:pt x="64" y="95"/>
                  </a:lnTo>
                  <a:lnTo>
                    <a:pt x="64" y="97"/>
                  </a:lnTo>
                  <a:lnTo>
                    <a:pt x="64" y="98"/>
                  </a:lnTo>
                  <a:lnTo>
                    <a:pt x="63" y="100"/>
                  </a:lnTo>
                  <a:lnTo>
                    <a:pt x="30" y="104"/>
                  </a:lnTo>
                </a:path>
              </a:pathLst>
            </a:custGeom>
            <a:solidFill>
              <a:srgbClr val="B2B2B2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24" name="Freeform 441"/>
            <p:cNvSpPr>
              <a:spLocks/>
            </p:cNvSpPr>
            <p:nvPr/>
          </p:nvSpPr>
          <p:spPr bwMode="auto">
            <a:xfrm>
              <a:off x="4343" y="3384"/>
              <a:ext cx="255" cy="188"/>
            </a:xfrm>
            <a:custGeom>
              <a:avLst/>
              <a:gdLst>
                <a:gd name="T0" fmla="*/ 38 w 201"/>
                <a:gd name="T1" fmla="*/ 118 h 166"/>
                <a:gd name="T2" fmla="*/ 37 w 201"/>
                <a:gd name="T3" fmla="*/ 94 h 166"/>
                <a:gd name="T4" fmla="*/ 233 w 201"/>
                <a:gd name="T5" fmla="*/ 3 h 166"/>
                <a:gd name="T6" fmla="*/ 245 w 201"/>
                <a:gd name="T7" fmla="*/ 0 h 166"/>
                <a:gd name="T8" fmla="*/ 246 w 201"/>
                <a:gd name="T9" fmla="*/ 0 h 166"/>
                <a:gd name="T10" fmla="*/ 249 w 201"/>
                <a:gd name="T11" fmla="*/ 0 h 166"/>
                <a:gd name="T12" fmla="*/ 250 w 201"/>
                <a:gd name="T13" fmla="*/ 2 h 166"/>
                <a:gd name="T14" fmla="*/ 254 w 201"/>
                <a:gd name="T15" fmla="*/ 9 h 166"/>
                <a:gd name="T16" fmla="*/ 250 w 201"/>
                <a:gd name="T17" fmla="*/ 26 h 166"/>
                <a:gd name="T18" fmla="*/ 81 w 201"/>
                <a:gd name="T19" fmla="*/ 111 h 166"/>
                <a:gd name="T20" fmla="*/ 0 w 201"/>
                <a:gd name="T21" fmla="*/ 187 h 166"/>
                <a:gd name="T22" fmla="*/ 0 w 201"/>
                <a:gd name="T23" fmla="*/ 153 h 166"/>
                <a:gd name="T24" fmla="*/ 38 w 201"/>
                <a:gd name="T25" fmla="*/ 118 h 166"/>
                <a:gd name="T26" fmla="*/ 56 w 201"/>
                <a:gd name="T27" fmla="*/ 101 h 166"/>
                <a:gd name="T28" fmla="*/ 58 w 201"/>
                <a:gd name="T29" fmla="*/ 101 h 166"/>
                <a:gd name="T30" fmla="*/ 60 w 201"/>
                <a:gd name="T31" fmla="*/ 99 h 166"/>
                <a:gd name="T32" fmla="*/ 62 w 201"/>
                <a:gd name="T33" fmla="*/ 99 h 166"/>
                <a:gd name="T34" fmla="*/ 63 w 201"/>
                <a:gd name="T35" fmla="*/ 97 h 166"/>
                <a:gd name="T36" fmla="*/ 66 w 201"/>
                <a:gd name="T37" fmla="*/ 97 h 166"/>
                <a:gd name="T38" fmla="*/ 67 w 201"/>
                <a:gd name="T39" fmla="*/ 97 h 166"/>
                <a:gd name="T40" fmla="*/ 70 w 201"/>
                <a:gd name="T41" fmla="*/ 97 h 166"/>
                <a:gd name="T42" fmla="*/ 71 w 201"/>
                <a:gd name="T43" fmla="*/ 97 h 166"/>
                <a:gd name="T44" fmla="*/ 74 w 201"/>
                <a:gd name="T45" fmla="*/ 97 h 166"/>
                <a:gd name="T46" fmla="*/ 75 w 201"/>
                <a:gd name="T47" fmla="*/ 97 h 166"/>
                <a:gd name="T48" fmla="*/ 75 w 201"/>
                <a:gd name="T49" fmla="*/ 99 h 166"/>
                <a:gd name="T50" fmla="*/ 77 w 201"/>
                <a:gd name="T51" fmla="*/ 99 h 166"/>
                <a:gd name="T52" fmla="*/ 77 w 201"/>
                <a:gd name="T53" fmla="*/ 101 h 166"/>
                <a:gd name="T54" fmla="*/ 80 w 201"/>
                <a:gd name="T55" fmla="*/ 101 h 166"/>
                <a:gd name="T56" fmla="*/ 80 w 201"/>
                <a:gd name="T57" fmla="*/ 102 h 166"/>
                <a:gd name="T58" fmla="*/ 80 w 201"/>
                <a:gd name="T59" fmla="*/ 104 h 166"/>
                <a:gd name="T60" fmla="*/ 81 w 201"/>
                <a:gd name="T61" fmla="*/ 104 h 166"/>
                <a:gd name="T62" fmla="*/ 81 w 201"/>
                <a:gd name="T63" fmla="*/ 105 h 166"/>
                <a:gd name="T64" fmla="*/ 81 w 201"/>
                <a:gd name="T65" fmla="*/ 108 h 166"/>
                <a:gd name="T66" fmla="*/ 81 w 201"/>
                <a:gd name="T67" fmla="*/ 110 h 166"/>
                <a:gd name="T68" fmla="*/ 81 w 201"/>
                <a:gd name="T69" fmla="*/ 111 h 166"/>
                <a:gd name="T70" fmla="*/ 80 w 201"/>
                <a:gd name="T71" fmla="*/ 113 h 16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01"/>
                <a:gd name="T109" fmla="*/ 0 h 166"/>
                <a:gd name="T110" fmla="*/ 201 w 201"/>
                <a:gd name="T111" fmla="*/ 166 h 16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01" h="166">
                  <a:moveTo>
                    <a:pt x="30" y="104"/>
                  </a:moveTo>
                  <a:lnTo>
                    <a:pt x="29" y="83"/>
                  </a:lnTo>
                  <a:lnTo>
                    <a:pt x="184" y="3"/>
                  </a:lnTo>
                  <a:lnTo>
                    <a:pt x="193" y="0"/>
                  </a:lnTo>
                  <a:lnTo>
                    <a:pt x="194" y="0"/>
                  </a:lnTo>
                  <a:lnTo>
                    <a:pt x="196" y="0"/>
                  </a:lnTo>
                  <a:lnTo>
                    <a:pt x="197" y="2"/>
                  </a:lnTo>
                  <a:lnTo>
                    <a:pt x="200" y="8"/>
                  </a:lnTo>
                  <a:lnTo>
                    <a:pt x="197" y="23"/>
                  </a:lnTo>
                  <a:lnTo>
                    <a:pt x="64" y="98"/>
                  </a:lnTo>
                  <a:lnTo>
                    <a:pt x="0" y="165"/>
                  </a:lnTo>
                  <a:lnTo>
                    <a:pt x="0" y="135"/>
                  </a:lnTo>
                  <a:lnTo>
                    <a:pt x="30" y="104"/>
                  </a:lnTo>
                  <a:lnTo>
                    <a:pt x="44" y="89"/>
                  </a:lnTo>
                  <a:lnTo>
                    <a:pt x="46" y="89"/>
                  </a:lnTo>
                  <a:lnTo>
                    <a:pt x="47" y="87"/>
                  </a:lnTo>
                  <a:lnTo>
                    <a:pt x="49" y="87"/>
                  </a:lnTo>
                  <a:lnTo>
                    <a:pt x="50" y="86"/>
                  </a:lnTo>
                  <a:lnTo>
                    <a:pt x="52" y="86"/>
                  </a:lnTo>
                  <a:lnTo>
                    <a:pt x="53" y="86"/>
                  </a:lnTo>
                  <a:lnTo>
                    <a:pt x="55" y="86"/>
                  </a:lnTo>
                  <a:lnTo>
                    <a:pt x="56" y="86"/>
                  </a:lnTo>
                  <a:lnTo>
                    <a:pt x="58" y="86"/>
                  </a:lnTo>
                  <a:lnTo>
                    <a:pt x="59" y="86"/>
                  </a:lnTo>
                  <a:lnTo>
                    <a:pt x="59" y="87"/>
                  </a:lnTo>
                  <a:lnTo>
                    <a:pt x="61" y="87"/>
                  </a:lnTo>
                  <a:lnTo>
                    <a:pt x="61" y="89"/>
                  </a:lnTo>
                  <a:lnTo>
                    <a:pt x="63" y="89"/>
                  </a:lnTo>
                  <a:lnTo>
                    <a:pt x="63" y="90"/>
                  </a:lnTo>
                  <a:lnTo>
                    <a:pt x="63" y="92"/>
                  </a:lnTo>
                  <a:lnTo>
                    <a:pt x="64" y="92"/>
                  </a:lnTo>
                  <a:lnTo>
                    <a:pt x="64" y="93"/>
                  </a:lnTo>
                  <a:lnTo>
                    <a:pt x="64" y="95"/>
                  </a:lnTo>
                  <a:lnTo>
                    <a:pt x="64" y="97"/>
                  </a:lnTo>
                  <a:lnTo>
                    <a:pt x="64" y="98"/>
                  </a:lnTo>
                  <a:lnTo>
                    <a:pt x="63" y="100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25" name="Freeform 442"/>
            <p:cNvSpPr>
              <a:spLocks/>
            </p:cNvSpPr>
            <p:nvPr/>
          </p:nvSpPr>
          <p:spPr bwMode="auto">
            <a:xfrm>
              <a:off x="5212" y="2678"/>
              <a:ext cx="64" cy="87"/>
            </a:xfrm>
            <a:custGeom>
              <a:avLst/>
              <a:gdLst>
                <a:gd name="T0" fmla="*/ 6 w 51"/>
                <a:gd name="T1" fmla="*/ 84 h 76"/>
                <a:gd name="T2" fmla="*/ 30 w 51"/>
                <a:gd name="T3" fmla="*/ 86 h 76"/>
                <a:gd name="T4" fmla="*/ 39 w 51"/>
                <a:gd name="T5" fmla="*/ 86 h 76"/>
                <a:gd name="T6" fmla="*/ 61 w 51"/>
                <a:gd name="T7" fmla="*/ 41 h 76"/>
                <a:gd name="T8" fmla="*/ 63 w 51"/>
                <a:gd name="T9" fmla="*/ 37 h 76"/>
                <a:gd name="T10" fmla="*/ 61 w 51"/>
                <a:gd name="T11" fmla="*/ 27 h 76"/>
                <a:gd name="T12" fmla="*/ 58 w 51"/>
                <a:gd name="T13" fmla="*/ 11 h 76"/>
                <a:gd name="T14" fmla="*/ 54 w 51"/>
                <a:gd name="T15" fmla="*/ 5 h 76"/>
                <a:gd name="T16" fmla="*/ 50 w 51"/>
                <a:gd name="T17" fmla="*/ 0 h 76"/>
                <a:gd name="T18" fmla="*/ 40 w 51"/>
                <a:gd name="T19" fmla="*/ 0 h 76"/>
                <a:gd name="T20" fmla="*/ 33 w 51"/>
                <a:gd name="T21" fmla="*/ 1 h 76"/>
                <a:gd name="T22" fmla="*/ 30 w 51"/>
                <a:gd name="T23" fmla="*/ 5 h 76"/>
                <a:gd name="T24" fmla="*/ 8 w 51"/>
                <a:gd name="T25" fmla="*/ 33 h 76"/>
                <a:gd name="T26" fmla="*/ 4 w 51"/>
                <a:gd name="T27" fmla="*/ 37 h 76"/>
                <a:gd name="T28" fmla="*/ 4 w 51"/>
                <a:gd name="T29" fmla="*/ 38 h 76"/>
                <a:gd name="T30" fmla="*/ 0 w 51"/>
                <a:gd name="T31" fmla="*/ 44 h 76"/>
                <a:gd name="T32" fmla="*/ 0 w 51"/>
                <a:gd name="T33" fmla="*/ 53 h 76"/>
                <a:gd name="T34" fmla="*/ 1 w 51"/>
                <a:gd name="T35" fmla="*/ 68 h 76"/>
                <a:gd name="T36" fmla="*/ 6 w 51"/>
                <a:gd name="T37" fmla="*/ 79 h 76"/>
                <a:gd name="T38" fmla="*/ 6 w 51"/>
                <a:gd name="T39" fmla="*/ 82 h 76"/>
                <a:gd name="T40" fmla="*/ 6 w 51"/>
                <a:gd name="T41" fmla="*/ 84 h 7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1"/>
                <a:gd name="T64" fmla="*/ 0 h 76"/>
                <a:gd name="T65" fmla="*/ 51 w 51"/>
                <a:gd name="T66" fmla="*/ 76 h 7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1" h="76">
                  <a:moveTo>
                    <a:pt x="5" y="73"/>
                  </a:moveTo>
                  <a:lnTo>
                    <a:pt x="24" y="75"/>
                  </a:lnTo>
                  <a:lnTo>
                    <a:pt x="31" y="75"/>
                  </a:lnTo>
                  <a:lnTo>
                    <a:pt x="49" y="36"/>
                  </a:lnTo>
                  <a:lnTo>
                    <a:pt x="50" y="32"/>
                  </a:lnTo>
                  <a:lnTo>
                    <a:pt x="49" y="24"/>
                  </a:lnTo>
                  <a:lnTo>
                    <a:pt x="46" y="10"/>
                  </a:lnTo>
                  <a:lnTo>
                    <a:pt x="43" y="4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6" y="1"/>
                  </a:lnTo>
                  <a:lnTo>
                    <a:pt x="24" y="4"/>
                  </a:lnTo>
                  <a:lnTo>
                    <a:pt x="6" y="29"/>
                  </a:lnTo>
                  <a:lnTo>
                    <a:pt x="3" y="32"/>
                  </a:lnTo>
                  <a:lnTo>
                    <a:pt x="3" y="33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1" y="59"/>
                  </a:lnTo>
                  <a:lnTo>
                    <a:pt x="5" y="69"/>
                  </a:lnTo>
                  <a:lnTo>
                    <a:pt x="5" y="72"/>
                  </a:lnTo>
                  <a:lnTo>
                    <a:pt x="5" y="73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26" name="Freeform 443"/>
            <p:cNvSpPr>
              <a:spLocks/>
            </p:cNvSpPr>
            <p:nvPr/>
          </p:nvSpPr>
          <p:spPr bwMode="auto">
            <a:xfrm>
              <a:off x="5212" y="2678"/>
              <a:ext cx="64" cy="87"/>
            </a:xfrm>
            <a:custGeom>
              <a:avLst/>
              <a:gdLst>
                <a:gd name="T0" fmla="*/ 6 w 51"/>
                <a:gd name="T1" fmla="*/ 84 h 76"/>
                <a:gd name="T2" fmla="*/ 30 w 51"/>
                <a:gd name="T3" fmla="*/ 86 h 76"/>
                <a:gd name="T4" fmla="*/ 39 w 51"/>
                <a:gd name="T5" fmla="*/ 86 h 76"/>
                <a:gd name="T6" fmla="*/ 61 w 51"/>
                <a:gd name="T7" fmla="*/ 41 h 76"/>
                <a:gd name="T8" fmla="*/ 63 w 51"/>
                <a:gd name="T9" fmla="*/ 37 h 76"/>
                <a:gd name="T10" fmla="*/ 61 w 51"/>
                <a:gd name="T11" fmla="*/ 27 h 76"/>
                <a:gd name="T12" fmla="*/ 58 w 51"/>
                <a:gd name="T13" fmla="*/ 11 h 76"/>
                <a:gd name="T14" fmla="*/ 54 w 51"/>
                <a:gd name="T15" fmla="*/ 5 h 76"/>
                <a:gd name="T16" fmla="*/ 50 w 51"/>
                <a:gd name="T17" fmla="*/ 0 h 76"/>
                <a:gd name="T18" fmla="*/ 40 w 51"/>
                <a:gd name="T19" fmla="*/ 0 h 76"/>
                <a:gd name="T20" fmla="*/ 33 w 51"/>
                <a:gd name="T21" fmla="*/ 1 h 76"/>
                <a:gd name="T22" fmla="*/ 30 w 51"/>
                <a:gd name="T23" fmla="*/ 5 h 76"/>
                <a:gd name="T24" fmla="*/ 8 w 51"/>
                <a:gd name="T25" fmla="*/ 33 h 76"/>
                <a:gd name="T26" fmla="*/ 4 w 51"/>
                <a:gd name="T27" fmla="*/ 37 h 76"/>
                <a:gd name="T28" fmla="*/ 4 w 51"/>
                <a:gd name="T29" fmla="*/ 38 h 76"/>
                <a:gd name="T30" fmla="*/ 0 w 51"/>
                <a:gd name="T31" fmla="*/ 44 h 76"/>
                <a:gd name="T32" fmla="*/ 0 w 51"/>
                <a:gd name="T33" fmla="*/ 53 h 76"/>
                <a:gd name="T34" fmla="*/ 1 w 51"/>
                <a:gd name="T35" fmla="*/ 68 h 76"/>
                <a:gd name="T36" fmla="*/ 6 w 51"/>
                <a:gd name="T37" fmla="*/ 79 h 76"/>
                <a:gd name="T38" fmla="*/ 6 w 51"/>
                <a:gd name="T39" fmla="*/ 82 h 76"/>
                <a:gd name="T40" fmla="*/ 6 w 51"/>
                <a:gd name="T41" fmla="*/ 84 h 7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1"/>
                <a:gd name="T64" fmla="*/ 0 h 76"/>
                <a:gd name="T65" fmla="*/ 51 w 51"/>
                <a:gd name="T66" fmla="*/ 76 h 7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1" h="76">
                  <a:moveTo>
                    <a:pt x="5" y="73"/>
                  </a:moveTo>
                  <a:lnTo>
                    <a:pt x="24" y="75"/>
                  </a:lnTo>
                  <a:lnTo>
                    <a:pt x="31" y="75"/>
                  </a:lnTo>
                  <a:lnTo>
                    <a:pt x="49" y="36"/>
                  </a:lnTo>
                  <a:lnTo>
                    <a:pt x="50" y="32"/>
                  </a:lnTo>
                  <a:lnTo>
                    <a:pt x="49" y="24"/>
                  </a:lnTo>
                  <a:lnTo>
                    <a:pt x="46" y="10"/>
                  </a:lnTo>
                  <a:lnTo>
                    <a:pt x="43" y="4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6" y="1"/>
                  </a:lnTo>
                  <a:lnTo>
                    <a:pt x="24" y="4"/>
                  </a:lnTo>
                  <a:lnTo>
                    <a:pt x="6" y="29"/>
                  </a:lnTo>
                  <a:lnTo>
                    <a:pt x="3" y="32"/>
                  </a:lnTo>
                  <a:lnTo>
                    <a:pt x="3" y="33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1" y="59"/>
                  </a:lnTo>
                  <a:lnTo>
                    <a:pt x="5" y="69"/>
                  </a:lnTo>
                  <a:lnTo>
                    <a:pt x="5" y="72"/>
                  </a:lnTo>
                  <a:lnTo>
                    <a:pt x="5" y="73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27" name="Line 444"/>
            <p:cNvSpPr>
              <a:spLocks noChangeShapeType="1"/>
            </p:cNvSpPr>
            <p:nvPr/>
          </p:nvSpPr>
          <p:spPr bwMode="auto">
            <a:xfrm flipV="1">
              <a:off x="5252" y="2720"/>
              <a:ext cx="22" cy="43"/>
            </a:xfrm>
            <a:prstGeom prst="line">
              <a:avLst/>
            </a:prstGeom>
            <a:noFill/>
            <a:ln w="9525">
              <a:noFill/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28" name="Line 445"/>
            <p:cNvSpPr>
              <a:spLocks noChangeShapeType="1"/>
            </p:cNvSpPr>
            <p:nvPr/>
          </p:nvSpPr>
          <p:spPr bwMode="auto">
            <a:xfrm flipV="1">
              <a:off x="5252" y="2720"/>
              <a:ext cx="22" cy="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29" name="Freeform 446"/>
            <p:cNvSpPr>
              <a:spLocks/>
            </p:cNvSpPr>
            <p:nvPr/>
          </p:nvSpPr>
          <p:spPr bwMode="auto">
            <a:xfrm>
              <a:off x="5212" y="2719"/>
              <a:ext cx="41" cy="46"/>
            </a:xfrm>
            <a:custGeom>
              <a:avLst/>
              <a:gdLst>
                <a:gd name="T0" fmla="*/ 0 w 32"/>
                <a:gd name="T1" fmla="*/ 3 h 41"/>
                <a:gd name="T2" fmla="*/ 1 w 32"/>
                <a:gd name="T3" fmla="*/ 3 h 41"/>
                <a:gd name="T4" fmla="*/ 4 w 32"/>
                <a:gd name="T5" fmla="*/ 3 h 41"/>
                <a:gd name="T6" fmla="*/ 6 w 32"/>
                <a:gd name="T7" fmla="*/ 1 h 41"/>
                <a:gd name="T8" fmla="*/ 8 w 32"/>
                <a:gd name="T9" fmla="*/ 1 h 41"/>
                <a:gd name="T10" fmla="*/ 10 w 32"/>
                <a:gd name="T11" fmla="*/ 1 h 41"/>
                <a:gd name="T12" fmla="*/ 10 w 32"/>
                <a:gd name="T13" fmla="*/ 0 h 41"/>
                <a:gd name="T14" fmla="*/ 12 w 32"/>
                <a:gd name="T15" fmla="*/ 0 h 41"/>
                <a:gd name="T16" fmla="*/ 14 w 32"/>
                <a:gd name="T17" fmla="*/ 0 h 41"/>
                <a:gd name="T18" fmla="*/ 15 w 32"/>
                <a:gd name="T19" fmla="*/ 0 h 41"/>
                <a:gd name="T20" fmla="*/ 18 w 32"/>
                <a:gd name="T21" fmla="*/ 0 h 41"/>
                <a:gd name="T22" fmla="*/ 19 w 32"/>
                <a:gd name="T23" fmla="*/ 0 h 41"/>
                <a:gd name="T24" fmla="*/ 22 w 32"/>
                <a:gd name="T25" fmla="*/ 0 h 41"/>
                <a:gd name="T26" fmla="*/ 23 w 32"/>
                <a:gd name="T27" fmla="*/ 0 h 41"/>
                <a:gd name="T28" fmla="*/ 26 w 32"/>
                <a:gd name="T29" fmla="*/ 0 h 41"/>
                <a:gd name="T30" fmla="*/ 27 w 32"/>
                <a:gd name="T31" fmla="*/ 1 h 41"/>
                <a:gd name="T32" fmla="*/ 29 w 32"/>
                <a:gd name="T33" fmla="*/ 1 h 41"/>
                <a:gd name="T34" fmla="*/ 29 w 32"/>
                <a:gd name="T35" fmla="*/ 3 h 41"/>
                <a:gd name="T36" fmla="*/ 31 w 32"/>
                <a:gd name="T37" fmla="*/ 3 h 41"/>
                <a:gd name="T38" fmla="*/ 31 w 32"/>
                <a:gd name="T39" fmla="*/ 4 h 41"/>
                <a:gd name="T40" fmla="*/ 33 w 32"/>
                <a:gd name="T41" fmla="*/ 4 h 41"/>
                <a:gd name="T42" fmla="*/ 33 w 32"/>
                <a:gd name="T43" fmla="*/ 7 h 41"/>
                <a:gd name="T44" fmla="*/ 33 w 32"/>
                <a:gd name="T45" fmla="*/ 9 h 41"/>
                <a:gd name="T46" fmla="*/ 35 w 32"/>
                <a:gd name="T47" fmla="*/ 9 h 41"/>
                <a:gd name="T48" fmla="*/ 35 w 32"/>
                <a:gd name="T49" fmla="*/ 10 h 41"/>
                <a:gd name="T50" fmla="*/ 35 w 32"/>
                <a:gd name="T51" fmla="*/ 12 h 41"/>
                <a:gd name="T52" fmla="*/ 37 w 32"/>
                <a:gd name="T53" fmla="*/ 13 h 41"/>
                <a:gd name="T54" fmla="*/ 37 w 32"/>
                <a:gd name="T55" fmla="*/ 16 h 41"/>
                <a:gd name="T56" fmla="*/ 37 w 32"/>
                <a:gd name="T57" fmla="*/ 17 h 41"/>
                <a:gd name="T58" fmla="*/ 37 w 32"/>
                <a:gd name="T59" fmla="*/ 19 h 41"/>
                <a:gd name="T60" fmla="*/ 37 w 32"/>
                <a:gd name="T61" fmla="*/ 20 h 41"/>
                <a:gd name="T62" fmla="*/ 37 w 32"/>
                <a:gd name="T63" fmla="*/ 22 h 41"/>
                <a:gd name="T64" fmla="*/ 40 w 32"/>
                <a:gd name="T65" fmla="*/ 24 h 41"/>
                <a:gd name="T66" fmla="*/ 40 w 32"/>
                <a:gd name="T67" fmla="*/ 26 h 41"/>
                <a:gd name="T68" fmla="*/ 40 w 32"/>
                <a:gd name="T69" fmla="*/ 27 h 41"/>
                <a:gd name="T70" fmla="*/ 40 w 32"/>
                <a:gd name="T71" fmla="*/ 29 h 41"/>
                <a:gd name="T72" fmla="*/ 40 w 32"/>
                <a:gd name="T73" fmla="*/ 30 h 41"/>
                <a:gd name="T74" fmla="*/ 40 w 32"/>
                <a:gd name="T75" fmla="*/ 33 h 41"/>
                <a:gd name="T76" fmla="*/ 40 w 32"/>
                <a:gd name="T77" fmla="*/ 34 h 41"/>
                <a:gd name="T78" fmla="*/ 40 w 32"/>
                <a:gd name="T79" fmla="*/ 36 h 41"/>
                <a:gd name="T80" fmla="*/ 40 w 32"/>
                <a:gd name="T81" fmla="*/ 38 h 41"/>
                <a:gd name="T82" fmla="*/ 40 w 32"/>
                <a:gd name="T83" fmla="*/ 39 h 41"/>
                <a:gd name="T84" fmla="*/ 40 w 32"/>
                <a:gd name="T85" fmla="*/ 42 h 41"/>
                <a:gd name="T86" fmla="*/ 40 w 32"/>
                <a:gd name="T87" fmla="*/ 43 h 41"/>
                <a:gd name="T88" fmla="*/ 40 w 32"/>
                <a:gd name="T89" fmla="*/ 45 h 41"/>
                <a:gd name="T90" fmla="*/ 0 w 32"/>
                <a:gd name="T91" fmla="*/ 3 h 4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2"/>
                <a:gd name="T139" fmla="*/ 0 h 41"/>
                <a:gd name="T140" fmla="*/ 32 w 32"/>
                <a:gd name="T141" fmla="*/ 41 h 41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2" h="41">
                  <a:moveTo>
                    <a:pt x="0" y="3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5" y="1"/>
                  </a:lnTo>
                  <a:lnTo>
                    <a:pt x="6" y="1"/>
                  </a:lnTo>
                  <a:lnTo>
                    <a:pt x="8" y="1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1" y="1"/>
                  </a:lnTo>
                  <a:lnTo>
                    <a:pt x="23" y="1"/>
                  </a:lnTo>
                  <a:lnTo>
                    <a:pt x="23" y="3"/>
                  </a:lnTo>
                  <a:lnTo>
                    <a:pt x="24" y="3"/>
                  </a:lnTo>
                  <a:lnTo>
                    <a:pt x="24" y="4"/>
                  </a:lnTo>
                  <a:lnTo>
                    <a:pt x="26" y="4"/>
                  </a:lnTo>
                  <a:lnTo>
                    <a:pt x="26" y="6"/>
                  </a:lnTo>
                  <a:lnTo>
                    <a:pt x="26" y="8"/>
                  </a:lnTo>
                  <a:lnTo>
                    <a:pt x="27" y="8"/>
                  </a:lnTo>
                  <a:lnTo>
                    <a:pt x="27" y="9"/>
                  </a:lnTo>
                  <a:lnTo>
                    <a:pt x="27" y="11"/>
                  </a:lnTo>
                  <a:lnTo>
                    <a:pt x="29" y="12"/>
                  </a:lnTo>
                  <a:lnTo>
                    <a:pt x="29" y="14"/>
                  </a:lnTo>
                  <a:lnTo>
                    <a:pt x="29" y="15"/>
                  </a:lnTo>
                  <a:lnTo>
                    <a:pt x="29" y="17"/>
                  </a:lnTo>
                  <a:lnTo>
                    <a:pt x="29" y="18"/>
                  </a:lnTo>
                  <a:lnTo>
                    <a:pt x="29" y="20"/>
                  </a:lnTo>
                  <a:lnTo>
                    <a:pt x="31" y="21"/>
                  </a:lnTo>
                  <a:lnTo>
                    <a:pt x="31" y="23"/>
                  </a:lnTo>
                  <a:lnTo>
                    <a:pt x="31" y="24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1" y="29"/>
                  </a:lnTo>
                  <a:lnTo>
                    <a:pt x="31" y="30"/>
                  </a:lnTo>
                  <a:lnTo>
                    <a:pt x="31" y="32"/>
                  </a:lnTo>
                  <a:lnTo>
                    <a:pt x="31" y="34"/>
                  </a:lnTo>
                  <a:lnTo>
                    <a:pt x="31" y="35"/>
                  </a:lnTo>
                  <a:lnTo>
                    <a:pt x="31" y="37"/>
                  </a:lnTo>
                  <a:lnTo>
                    <a:pt x="31" y="38"/>
                  </a:lnTo>
                  <a:lnTo>
                    <a:pt x="31" y="40"/>
                  </a:lnTo>
                  <a:lnTo>
                    <a:pt x="0" y="3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0" name="Freeform 447"/>
            <p:cNvSpPr>
              <a:spLocks/>
            </p:cNvSpPr>
            <p:nvPr/>
          </p:nvSpPr>
          <p:spPr bwMode="auto">
            <a:xfrm>
              <a:off x="5212" y="2719"/>
              <a:ext cx="41" cy="46"/>
            </a:xfrm>
            <a:custGeom>
              <a:avLst/>
              <a:gdLst>
                <a:gd name="T0" fmla="*/ 0 w 32"/>
                <a:gd name="T1" fmla="*/ 3 h 41"/>
                <a:gd name="T2" fmla="*/ 1 w 32"/>
                <a:gd name="T3" fmla="*/ 3 h 41"/>
                <a:gd name="T4" fmla="*/ 4 w 32"/>
                <a:gd name="T5" fmla="*/ 3 h 41"/>
                <a:gd name="T6" fmla="*/ 6 w 32"/>
                <a:gd name="T7" fmla="*/ 1 h 41"/>
                <a:gd name="T8" fmla="*/ 8 w 32"/>
                <a:gd name="T9" fmla="*/ 1 h 41"/>
                <a:gd name="T10" fmla="*/ 10 w 32"/>
                <a:gd name="T11" fmla="*/ 1 h 41"/>
                <a:gd name="T12" fmla="*/ 10 w 32"/>
                <a:gd name="T13" fmla="*/ 0 h 41"/>
                <a:gd name="T14" fmla="*/ 12 w 32"/>
                <a:gd name="T15" fmla="*/ 0 h 41"/>
                <a:gd name="T16" fmla="*/ 14 w 32"/>
                <a:gd name="T17" fmla="*/ 0 h 41"/>
                <a:gd name="T18" fmla="*/ 15 w 32"/>
                <a:gd name="T19" fmla="*/ 0 h 41"/>
                <a:gd name="T20" fmla="*/ 18 w 32"/>
                <a:gd name="T21" fmla="*/ 0 h 41"/>
                <a:gd name="T22" fmla="*/ 19 w 32"/>
                <a:gd name="T23" fmla="*/ 0 h 41"/>
                <a:gd name="T24" fmla="*/ 22 w 32"/>
                <a:gd name="T25" fmla="*/ 0 h 41"/>
                <a:gd name="T26" fmla="*/ 23 w 32"/>
                <a:gd name="T27" fmla="*/ 0 h 41"/>
                <a:gd name="T28" fmla="*/ 26 w 32"/>
                <a:gd name="T29" fmla="*/ 0 h 41"/>
                <a:gd name="T30" fmla="*/ 27 w 32"/>
                <a:gd name="T31" fmla="*/ 1 h 41"/>
                <a:gd name="T32" fmla="*/ 29 w 32"/>
                <a:gd name="T33" fmla="*/ 1 h 41"/>
                <a:gd name="T34" fmla="*/ 29 w 32"/>
                <a:gd name="T35" fmla="*/ 3 h 41"/>
                <a:gd name="T36" fmla="*/ 31 w 32"/>
                <a:gd name="T37" fmla="*/ 3 h 41"/>
                <a:gd name="T38" fmla="*/ 31 w 32"/>
                <a:gd name="T39" fmla="*/ 4 h 41"/>
                <a:gd name="T40" fmla="*/ 33 w 32"/>
                <a:gd name="T41" fmla="*/ 4 h 41"/>
                <a:gd name="T42" fmla="*/ 33 w 32"/>
                <a:gd name="T43" fmla="*/ 7 h 41"/>
                <a:gd name="T44" fmla="*/ 33 w 32"/>
                <a:gd name="T45" fmla="*/ 9 h 41"/>
                <a:gd name="T46" fmla="*/ 35 w 32"/>
                <a:gd name="T47" fmla="*/ 9 h 41"/>
                <a:gd name="T48" fmla="*/ 35 w 32"/>
                <a:gd name="T49" fmla="*/ 10 h 41"/>
                <a:gd name="T50" fmla="*/ 35 w 32"/>
                <a:gd name="T51" fmla="*/ 12 h 41"/>
                <a:gd name="T52" fmla="*/ 37 w 32"/>
                <a:gd name="T53" fmla="*/ 13 h 41"/>
                <a:gd name="T54" fmla="*/ 37 w 32"/>
                <a:gd name="T55" fmla="*/ 16 h 41"/>
                <a:gd name="T56" fmla="*/ 37 w 32"/>
                <a:gd name="T57" fmla="*/ 17 h 41"/>
                <a:gd name="T58" fmla="*/ 37 w 32"/>
                <a:gd name="T59" fmla="*/ 19 h 41"/>
                <a:gd name="T60" fmla="*/ 37 w 32"/>
                <a:gd name="T61" fmla="*/ 20 h 41"/>
                <a:gd name="T62" fmla="*/ 37 w 32"/>
                <a:gd name="T63" fmla="*/ 22 h 41"/>
                <a:gd name="T64" fmla="*/ 40 w 32"/>
                <a:gd name="T65" fmla="*/ 24 h 41"/>
                <a:gd name="T66" fmla="*/ 40 w 32"/>
                <a:gd name="T67" fmla="*/ 26 h 41"/>
                <a:gd name="T68" fmla="*/ 40 w 32"/>
                <a:gd name="T69" fmla="*/ 27 h 41"/>
                <a:gd name="T70" fmla="*/ 40 w 32"/>
                <a:gd name="T71" fmla="*/ 29 h 41"/>
                <a:gd name="T72" fmla="*/ 40 w 32"/>
                <a:gd name="T73" fmla="*/ 30 h 41"/>
                <a:gd name="T74" fmla="*/ 40 w 32"/>
                <a:gd name="T75" fmla="*/ 33 h 41"/>
                <a:gd name="T76" fmla="*/ 40 w 32"/>
                <a:gd name="T77" fmla="*/ 34 h 41"/>
                <a:gd name="T78" fmla="*/ 40 w 32"/>
                <a:gd name="T79" fmla="*/ 36 h 41"/>
                <a:gd name="T80" fmla="*/ 40 w 32"/>
                <a:gd name="T81" fmla="*/ 38 h 41"/>
                <a:gd name="T82" fmla="*/ 40 w 32"/>
                <a:gd name="T83" fmla="*/ 39 h 41"/>
                <a:gd name="T84" fmla="*/ 40 w 32"/>
                <a:gd name="T85" fmla="*/ 42 h 41"/>
                <a:gd name="T86" fmla="*/ 40 w 32"/>
                <a:gd name="T87" fmla="*/ 43 h 41"/>
                <a:gd name="T88" fmla="*/ 40 w 32"/>
                <a:gd name="T89" fmla="*/ 45 h 4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2"/>
                <a:gd name="T136" fmla="*/ 0 h 41"/>
                <a:gd name="T137" fmla="*/ 32 w 32"/>
                <a:gd name="T138" fmla="*/ 41 h 4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2" h="41">
                  <a:moveTo>
                    <a:pt x="0" y="3"/>
                  </a:moveTo>
                  <a:lnTo>
                    <a:pt x="1" y="3"/>
                  </a:lnTo>
                  <a:lnTo>
                    <a:pt x="3" y="3"/>
                  </a:lnTo>
                  <a:lnTo>
                    <a:pt x="5" y="1"/>
                  </a:lnTo>
                  <a:lnTo>
                    <a:pt x="6" y="1"/>
                  </a:lnTo>
                  <a:lnTo>
                    <a:pt x="8" y="1"/>
                  </a:lnTo>
                  <a:lnTo>
                    <a:pt x="8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1" y="1"/>
                  </a:lnTo>
                  <a:lnTo>
                    <a:pt x="23" y="1"/>
                  </a:lnTo>
                  <a:lnTo>
                    <a:pt x="23" y="3"/>
                  </a:lnTo>
                  <a:lnTo>
                    <a:pt x="24" y="3"/>
                  </a:lnTo>
                  <a:lnTo>
                    <a:pt x="24" y="4"/>
                  </a:lnTo>
                  <a:lnTo>
                    <a:pt x="26" y="4"/>
                  </a:lnTo>
                  <a:lnTo>
                    <a:pt x="26" y="6"/>
                  </a:lnTo>
                  <a:lnTo>
                    <a:pt x="26" y="8"/>
                  </a:lnTo>
                  <a:lnTo>
                    <a:pt x="27" y="8"/>
                  </a:lnTo>
                  <a:lnTo>
                    <a:pt x="27" y="9"/>
                  </a:lnTo>
                  <a:lnTo>
                    <a:pt x="27" y="11"/>
                  </a:lnTo>
                  <a:lnTo>
                    <a:pt x="29" y="12"/>
                  </a:lnTo>
                  <a:lnTo>
                    <a:pt x="29" y="14"/>
                  </a:lnTo>
                  <a:lnTo>
                    <a:pt x="29" y="15"/>
                  </a:lnTo>
                  <a:lnTo>
                    <a:pt x="29" y="17"/>
                  </a:lnTo>
                  <a:lnTo>
                    <a:pt x="29" y="18"/>
                  </a:lnTo>
                  <a:lnTo>
                    <a:pt x="29" y="20"/>
                  </a:lnTo>
                  <a:lnTo>
                    <a:pt x="31" y="21"/>
                  </a:lnTo>
                  <a:lnTo>
                    <a:pt x="31" y="23"/>
                  </a:lnTo>
                  <a:lnTo>
                    <a:pt x="31" y="24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1" y="29"/>
                  </a:lnTo>
                  <a:lnTo>
                    <a:pt x="31" y="30"/>
                  </a:lnTo>
                  <a:lnTo>
                    <a:pt x="31" y="32"/>
                  </a:lnTo>
                  <a:lnTo>
                    <a:pt x="31" y="34"/>
                  </a:lnTo>
                  <a:lnTo>
                    <a:pt x="31" y="35"/>
                  </a:lnTo>
                  <a:lnTo>
                    <a:pt x="31" y="37"/>
                  </a:lnTo>
                  <a:lnTo>
                    <a:pt x="31" y="38"/>
                  </a:lnTo>
                  <a:lnTo>
                    <a:pt x="31" y="4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1" name="Freeform 448"/>
            <p:cNvSpPr>
              <a:spLocks/>
            </p:cNvSpPr>
            <p:nvPr/>
          </p:nvSpPr>
          <p:spPr bwMode="auto">
            <a:xfrm>
              <a:off x="2671" y="3773"/>
              <a:ext cx="64" cy="21"/>
            </a:xfrm>
            <a:custGeom>
              <a:avLst/>
              <a:gdLst>
                <a:gd name="T0" fmla="*/ 60 w 51"/>
                <a:gd name="T1" fmla="*/ 3 h 19"/>
                <a:gd name="T2" fmla="*/ 56 w 51"/>
                <a:gd name="T3" fmla="*/ 3 h 19"/>
                <a:gd name="T4" fmla="*/ 53 w 51"/>
                <a:gd name="T5" fmla="*/ 3 h 19"/>
                <a:gd name="T6" fmla="*/ 49 w 51"/>
                <a:gd name="T7" fmla="*/ 3 h 19"/>
                <a:gd name="T8" fmla="*/ 44 w 51"/>
                <a:gd name="T9" fmla="*/ 3 h 19"/>
                <a:gd name="T10" fmla="*/ 40 w 51"/>
                <a:gd name="T11" fmla="*/ 3 h 19"/>
                <a:gd name="T12" fmla="*/ 36 w 51"/>
                <a:gd name="T13" fmla="*/ 1 h 19"/>
                <a:gd name="T14" fmla="*/ 31 w 51"/>
                <a:gd name="T15" fmla="*/ 1 h 19"/>
                <a:gd name="T16" fmla="*/ 28 w 51"/>
                <a:gd name="T17" fmla="*/ 1 h 19"/>
                <a:gd name="T18" fmla="*/ 24 w 51"/>
                <a:gd name="T19" fmla="*/ 1 h 19"/>
                <a:gd name="T20" fmla="*/ 18 w 51"/>
                <a:gd name="T21" fmla="*/ 0 h 19"/>
                <a:gd name="T22" fmla="*/ 14 w 51"/>
                <a:gd name="T23" fmla="*/ 0 h 19"/>
                <a:gd name="T24" fmla="*/ 10 w 51"/>
                <a:gd name="T25" fmla="*/ 0 h 19"/>
                <a:gd name="T26" fmla="*/ 6 w 51"/>
                <a:gd name="T27" fmla="*/ 0 h 19"/>
                <a:gd name="T28" fmla="*/ 3 w 51"/>
                <a:gd name="T29" fmla="*/ 1 h 19"/>
                <a:gd name="T30" fmla="*/ 0 w 51"/>
                <a:gd name="T31" fmla="*/ 6 h 19"/>
                <a:gd name="T32" fmla="*/ 0 w 51"/>
                <a:gd name="T33" fmla="*/ 7 h 19"/>
                <a:gd name="T34" fmla="*/ 0 w 51"/>
                <a:gd name="T35" fmla="*/ 10 h 19"/>
                <a:gd name="T36" fmla="*/ 0 w 51"/>
                <a:gd name="T37" fmla="*/ 13 h 19"/>
                <a:gd name="T38" fmla="*/ 3 w 51"/>
                <a:gd name="T39" fmla="*/ 15 h 19"/>
                <a:gd name="T40" fmla="*/ 6 w 51"/>
                <a:gd name="T41" fmla="*/ 17 h 19"/>
                <a:gd name="T42" fmla="*/ 10 w 51"/>
                <a:gd name="T43" fmla="*/ 19 h 19"/>
                <a:gd name="T44" fmla="*/ 14 w 51"/>
                <a:gd name="T45" fmla="*/ 19 h 19"/>
                <a:gd name="T46" fmla="*/ 18 w 51"/>
                <a:gd name="T47" fmla="*/ 19 h 19"/>
                <a:gd name="T48" fmla="*/ 21 w 51"/>
                <a:gd name="T49" fmla="*/ 19 h 19"/>
                <a:gd name="T50" fmla="*/ 25 w 51"/>
                <a:gd name="T51" fmla="*/ 19 h 19"/>
                <a:gd name="T52" fmla="*/ 29 w 51"/>
                <a:gd name="T53" fmla="*/ 19 h 19"/>
                <a:gd name="T54" fmla="*/ 34 w 51"/>
                <a:gd name="T55" fmla="*/ 19 h 19"/>
                <a:gd name="T56" fmla="*/ 38 w 51"/>
                <a:gd name="T57" fmla="*/ 19 h 19"/>
                <a:gd name="T58" fmla="*/ 41 w 51"/>
                <a:gd name="T59" fmla="*/ 19 h 19"/>
                <a:gd name="T60" fmla="*/ 45 w 51"/>
                <a:gd name="T61" fmla="*/ 19 h 19"/>
                <a:gd name="T62" fmla="*/ 49 w 51"/>
                <a:gd name="T63" fmla="*/ 19 h 19"/>
                <a:gd name="T64" fmla="*/ 53 w 51"/>
                <a:gd name="T65" fmla="*/ 20 h 19"/>
                <a:gd name="T66" fmla="*/ 56 w 51"/>
                <a:gd name="T67" fmla="*/ 20 h 19"/>
                <a:gd name="T68" fmla="*/ 60 w 51"/>
                <a:gd name="T69" fmla="*/ 20 h 19"/>
                <a:gd name="T70" fmla="*/ 60 w 51"/>
                <a:gd name="T71" fmla="*/ 17 h 19"/>
                <a:gd name="T72" fmla="*/ 60 w 51"/>
                <a:gd name="T73" fmla="*/ 13 h 19"/>
                <a:gd name="T74" fmla="*/ 59 w 51"/>
                <a:gd name="T75" fmla="*/ 12 h 19"/>
                <a:gd name="T76" fmla="*/ 60 w 51"/>
                <a:gd name="T77" fmla="*/ 10 h 19"/>
                <a:gd name="T78" fmla="*/ 60 w 51"/>
                <a:gd name="T79" fmla="*/ 7 h 19"/>
                <a:gd name="T80" fmla="*/ 63 w 51"/>
                <a:gd name="T81" fmla="*/ 6 h 1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1"/>
                <a:gd name="T124" fmla="*/ 0 h 19"/>
                <a:gd name="T125" fmla="*/ 51 w 51"/>
                <a:gd name="T126" fmla="*/ 19 h 1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1" h="19">
                  <a:moveTo>
                    <a:pt x="50" y="3"/>
                  </a:moveTo>
                  <a:lnTo>
                    <a:pt x="48" y="3"/>
                  </a:lnTo>
                  <a:lnTo>
                    <a:pt x="47" y="3"/>
                  </a:lnTo>
                  <a:lnTo>
                    <a:pt x="45" y="3"/>
                  </a:lnTo>
                  <a:lnTo>
                    <a:pt x="44" y="3"/>
                  </a:lnTo>
                  <a:lnTo>
                    <a:pt x="42" y="3"/>
                  </a:lnTo>
                  <a:lnTo>
                    <a:pt x="41" y="3"/>
                  </a:lnTo>
                  <a:lnTo>
                    <a:pt x="39" y="3"/>
                  </a:lnTo>
                  <a:lnTo>
                    <a:pt x="38" y="3"/>
                  </a:lnTo>
                  <a:lnTo>
                    <a:pt x="35" y="3"/>
                  </a:lnTo>
                  <a:lnTo>
                    <a:pt x="33" y="3"/>
                  </a:lnTo>
                  <a:lnTo>
                    <a:pt x="32" y="3"/>
                  </a:lnTo>
                  <a:lnTo>
                    <a:pt x="30" y="1"/>
                  </a:lnTo>
                  <a:lnTo>
                    <a:pt x="29" y="1"/>
                  </a:lnTo>
                  <a:lnTo>
                    <a:pt x="25" y="1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6" y="1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4" y="15"/>
                  </a:lnTo>
                  <a:lnTo>
                    <a:pt x="5" y="15"/>
                  </a:lnTo>
                  <a:lnTo>
                    <a:pt x="7" y="15"/>
                  </a:lnTo>
                  <a:lnTo>
                    <a:pt x="8" y="17"/>
                  </a:lnTo>
                  <a:lnTo>
                    <a:pt x="10" y="17"/>
                  </a:lnTo>
                  <a:lnTo>
                    <a:pt x="11" y="17"/>
                  </a:lnTo>
                  <a:lnTo>
                    <a:pt x="13" y="17"/>
                  </a:lnTo>
                  <a:lnTo>
                    <a:pt x="14" y="17"/>
                  </a:lnTo>
                  <a:lnTo>
                    <a:pt x="16" y="17"/>
                  </a:lnTo>
                  <a:lnTo>
                    <a:pt x="17" y="17"/>
                  </a:lnTo>
                  <a:lnTo>
                    <a:pt x="19" y="17"/>
                  </a:lnTo>
                  <a:lnTo>
                    <a:pt x="20" y="17"/>
                  </a:lnTo>
                  <a:lnTo>
                    <a:pt x="22" y="17"/>
                  </a:lnTo>
                  <a:lnTo>
                    <a:pt x="23" y="17"/>
                  </a:lnTo>
                  <a:lnTo>
                    <a:pt x="25" y="17"/>
                  </a:lnTo>
                  <a:lnTo>
                    <a:pt x="27" y="17"/>
                  </a:lnTo>
                  <a:lnTo>
                    <a:pt x="29" y="17"/>
                  </a:lnTo>
                  <a:lnTo>
                    <a:pt x="30" y="17"/>
                  </a:lnTo>
                  <a:lnTo>
                    <a:pt x="32" y="17"/>
                  </a:lnTo>
                  <a:lnTo>
                    <a:pt x="33" y="17"/>
                  </a:lnTo>
                  <a:lnTo>
                    <a:pt x="35" y="17"/>
                  </a:lnTo>
                  <a:lnTo>
                    <a:pt x="36" y="17"/>
                  </a:lnTo>
                  <a:lnTo>
                    <a:pt x="38" y="17"/>
                  </a:lnTo>
                  <a:lnTo>
                    <a:pt x="39" y="17"/>
                  </a:lnTo>
                  <a:lnTo>
                    <a:pt x="41" y="18"/>
                  </a:lnTo>
                  <a:lnTo>
                    <a:pt x="42" y="18"/>
                  </a:lnTo>
                  <a:lnTo>
                    <a:pt x="44" y="18"/>
                  </a:lnTo>
                  <a:lnTo>
                    <a:pt x="45" y="18"/>
                  </a:lnTo>
                  <a:lnTo>
                    <a:pt x="47" y="18"/>
                  </a:lnTo>
                  <a:lnTo>
                    <a:pt x="48" y="18"/>
                  </a:lnTo>
                  <a:lnTo>
                    <a:pt x="48" y="17"/>
                  </a:lnTo>
                  <a:lnTo>
                    <a:pt x="48" y="15"/>
                  </a:lnTo>
                  <a:lnTo>
                    <a:pt x="48" y="14"/>
                  </a:lnTo>
                  <a:lnTo>
                    <a:pt x="48" y="12"/>
                  </a:lnTo>
                  <a:lnTo>
                    <a:pt x="47" y="12"/>
                  </a:lnTo>
                  <a:lnTo>
                    <a:pt x="47" y="11"/>
                  </a:lnTo>
                  <a:lnTo>
                    <a:pt x="48" y="11"/>
                  </a:lnTo>
                  <a:lnTo>
                    <a:pt x="48" y="9"/>
                  </a:lnTo>
                  <a:lnTo>
                    <a:pt x="48" y="8"/>
                  </a:lnTo>
                  <a:lnTo>
                    <a:pt x="48" y="6"/>
                  </a:lnTo>
                  <a:lnTo>
                    <a:pt x="50" y="6"/>
                  </a:lnTo>
                  <a:lnTo>
                    <a:pt x="50" y="5"/>
                  </a:lnTo>
                  <a:lnTo>
                    <a:pt x="50" y="3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" name="Freeform 449"/>
            <p:cNvSpPr>
              <a:spLocks/>
            </p:cNvSpPr>
            <p:nvPr/>
          </p:nvSpPr>
          <p:spPr bwMode="auto">
            <a:xfrm>
              <a:off x="2671" y="3773"/>
              <a:ext cx="64" cy="21"/>
            </a:xfrm>
            <a:custGeom>
              <a:avLst/>
              <a:gdLst>
                <a:gd name="T0" fmla="*/ 60 w 51"/>
                <a:gd name="T1" fmla="*/ 3 h 19"/>
                <a:gd name="T2" fmla="*/ 56 w 51"/>
                <a:gd name="T3" fmla="*/ 3 h 19"/>
                <a:gd name="T4" fmla="*/ 53 w 51"/>
                <a:gd name="T5" fmla="*/ 3 h 19"/>
                <a:gd name="T6" fmla="*/ 49 w 51"/>
                <a:gd name="T7" fmla="*/ 3 h 19"/>
                <a:gd name="T8" fmla="*/ 44 w 51"/>
                <a:gd name="T9" fmla="*/ 3 h 19"/>
                <a:gd name="T10" fmla="*/ 40 w 51"/>
                <a:gd name="T11" fmla="*/ 3 h 19"/>
                <a:gd name="T12" fmla="*/ 36 w 51"/>
                <a:gd name="T13" fmla="*/ 1 h 19"/>
                <a:gd name="T14" fmla="*/ 31 w 51"/>
                <a:gd name="T15" fmla="*/ 1 h 19"/>
                <a:gd name="T16" fmla="*/ 28 w 51"/>
                <a:gd name="T17" fmla="*/ 1 h 19"/>
                <a:gd name="T18" fmla="*/ 24 w 51"/>
                <a:gd name="T19" fmla="*/ 1 h 19"/>
                <a:gd name="T20" fmla="*/ 18 w 51"/>
                <a:gd name="T21" fmla="*/ 0 h 19"/>
                <a:gd name="T22" fmla="*/ 14 w 51"/>
                <a:gd name="T23" fmla="*/ 0 h 19"/>
                <a:gd name="T24" fmla="*/ 10 w 51"/>
                <a:gd name="T25" fmla="*/ 0 h 19"/>
                <a:gd name="T26" fmla="*/ 6 w 51"/>
                <a:gd name="T27" fmla="*/ 0 h 19"/>
                <a:gd name="T28" fmla="*/ 3 w 51"/>
                <a:gd name="T29" fmla="*/ 1 h 19"/>
                <a:gd name="T30" fmla="*/ 0 w 51"/>
                <a:gd name="T31" fmla="*/ 6 h 19"/>
                <a:gd name="T32" fmla="*/ 0 w 51"/>
                <a:gd name="T33" fmla="*/ 7 h 19"/>
                <a:gd name="T34" fmla="*/ 0 w 51"/>
                <a:gd name="T35" fmla="*/ 10 h 19"/>
                <a:gd name="T36" fmla="*/ 0 w 51"/>
                <a:gd name="T37" fmla="*/ 13 h 19"/>
                <a:gd name="T38" fmla="*/ 3 w 51"/>
                <a:gd name="T39" fmla="*/ 15 h 19"/>
                <a:gd name="T40" fmla="*/ 6 w 51"/>
                <a:gd name="T41" fmla="*/ 17 h 19"/>
                <a:gd name="T42" fmla="*/ 10 w 51"/>
                <a:gd name="T43" fmla="*/ 19 h 19"/>
                <a:gd name="T44" fmla="*/ 14 w 51"/>
                <a:gd name="T45" fmla="*/ 19 h 19"/>
                <a:gd name="T46" fmla="*/ 18 w 51"/>
                <a:gd name="T47" fmla="*/ 19 h 19"/>
                <a:gd name="T48" fmla="*/ 21 w 51"/>
                <a:gd name="T49" fmla="*/ 19 h 19"/>
                <a:gd name="T50" fmla="*/ 25 w 51"/>
                <a:gd name="T51" fmla="*/ 19 h 19"/>
                <a:gd name="T52" fmla="*/ 29 w 51"/>
                <a:gd name="T53" fmla="*/ 19 h 19"/>
                <a:gd name="T54" fmla="*/ 34 w 51"/>
                <a:gd name="T55" fmla="*/ 19 h 19"/>
                <a:gd name="T56" fmla="*/ 38 w 51"/>
                <a:gd name="T57" fmla="*/ 19 h 19"/>
                <a:gd name="T58" fmla="*/ 41 w 51"/>
                <a:gd name="T59" fmla="*/ 19 h 19"/>
                <a:gd name="T60" fmla="*/ 45 w 51"/>
                <a:gd name="T61" fmla="*/ 19 h 19"/>
                <a:gd name="T62" fmla="*/ 49 w 51"/>
                <a:gd name="T63" fmla="*/ 19 h 19"/>
                <a:gd name="T64" fmla="*/ 53 w 51"/>
                <a:gd name="T65" fmla="*/ 20 h 19"/>
                <a:gd name="T66" fmla="*/ 56 w 51"/>
                <a:gd name="T67" fmla="*/ 20 h 19"/>
                <a:gd name="T68" fmla="*/ 60 w 51"/>
                <a:gd name="T69" fmla="*/ 20 h 19"/>
                <a:gd name="T70" fmla="*/ 60 w 51"/>
                <a:gd name="T71" fmla="*/ 17 h 19"/>
                <a:gd name="T72" fmla="*/ 60 w 51"/>
                <a:gd name="T73" fmla="*/ 13 h 19"/>
                <a:gd name="T74" fmla="*/ 59 w 51"/>
                <a:gd name="T75" fmla="*/ 12 h 19"/>
                <a:gd name="T76" fmla="*/ 60 w 51"/>
                <a:gd name="T77" fmla="*/ 10 h 19"/>
                <a:gd name="T78" fmla="*/ 60 w 51"/>
                <a:gd name="T79" fmla="*/ 7 h 19"/>
                <a:gd name="T80" fmla="*/ 63 w 51"/>
                <a:gd name="T81" fmla="*/ 6 h 1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1"/>
                <a:gd name="T124" fmla="*/ 0 h 19"/>
                <a:gd name="T125" fmla="*/ 51 w 51"/>
                <a:gd name="T126" fmla="*/ 19 h 1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1" h="19">
                  <a:moveTo>
                    <a:pt x="50" y="3"/>
                  </a:moveTo>
                  <a:lnTo>
                    <a:pt x="48" y="3"/>
                  </a:lnTo>
                  <a:lnTo>
                    <a:pt x="47" y="3"/>
                  </a:lnTo>
                  <a:lnTo>
                    <a:pt x="45" y="3"/>
                  </a:lnTo>
                  <a:lnTo>
                    <a:pt x="44" y="3"/>
                  </a:lnTo>
                  <a:lnTo>
                    <a:pt x="42" y="3"/>
                  </a:lnTo>
                  <a:lnTo>
                    <a:pt x="41" y="3"/>
                  </a:lnTo>
                  <a:lnTo>
                    <a:pt x="39" y="3"/>
                  </a:lnTo>
                  <a:lnTo>
                    <a:pt x="38" y="3"/>
                  </a:lnTo>
                  <a:lnTo>
                    <a:pt x="35" y="3"/>
                  </a:lnTo>
                  <a:lnTo>
                    <a:pt x="33" y="3"/>
                  </a:lnTo>
                  <a:lnTo>
                    <a:pt x="32" y="3"/>
                  </a:lnTo>
                  <a:lnTo>
                    <a:pt x="30" y="1"/>
                  </a:lnTo>
                  <a:lnTo>
                    <a:pt x="29" y="1"/>
                  </a:lnTo>
                  <a:lnTo>
                    <a:pt x="25" y="1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6" y="1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4" y="15"/>
                  </a:lnTo>
                  <a:lnTo>
                    <a:pt x="5" y="15"/>
                  </a:lnTo>
                  <a:lnTo>
                    <a:pt x="7" y="15"/>
                  </a:lnTo>
                  <a:lnTo>
                    <a:pt x="8" y="17"/>
                  </a:lnTo>
                  <a:lnTo>
                    <a:pt x="10" y="17"/>
                  </a:lnTo>
                  <a:lnTo>
                    <a:pt x="11" y="17"/>
                  </a:lnTo>
                  <a:lnTo>
                    <a:pt x="13" y="17"/>
                  </a:lnTo>
                  <a:lnTo>
                    <a:pt x="14" y="17"/>
                  </a:lnTo>
                  <a:lnTo>
                    <a:pt x="16" y="17"/>
                  </a:lnTo>
                  <a:lnTo>
                    <a:pt x="17" y="17"/>
                  </a:lnTo>
                  <a:lnTo>
                    <a:pt x="19" y="17"/>
                  </a:lnTo>
                  <a:lnTo>
                    <a:pt x="20" y="17"/>
                  </a:lnTo>
                  <a:lnTo>
                    <a:pt x="22" y="17"/>
                  </a:lnTo>
                  <a:lnTo>
                    <a:pt x="23" y="17"/>
                  </a:lnTo>
                  <a:lnTo>
                    <a:pt x="25" y="17"/>
                  </a:lnTo>
                  <a:lnTo>
                    <a:pt x="27" y="17"/>
                  </a:lnTo>
                  <a:lnTo>
                    <a:pt x="29" y="17"/>
                  </a:lnTo>
                  <a:lnTo>
                    <a:pt x="30" y="17"/>
                  </a:lnTo>
                  <a:lnTo>
                    <a:pt x="32" y="17"/>
                  </a:lnTo>
                  <a:lnTo>
                    <a:pt x="33" y="17"/>
                  </a:lnTo>
                  <a:lnTo>
                    <a:pt x="35" y="17"/>
                  </a:lnTo>
                  <a:lnTo>
                    <a:pt x="36" y="17"/>
                  </a:lnTo>
                  <a:lnTo>
                    <a:pt x="38" y="17"/>
                  </a:lnTo>
                  <a:lnTo>
                    <a:pt x="39" y="17"/>
                  </a:lnTo>
                  <a:lnTo>
                    <a:pt x="41" y="18"/>
                  </a:lnTo>
                  <a:lnTo>
                    <a:pt x="42" y="18"/>
                  </a:lnTo>
                  <a:lnTo>
                    <a:pt x="44" y="18"/>
                  </a:lnTo>
                  <a:lnTo>
                    <a:pt x="45" y="18"/>
                  </a:lnTo>
                  <a:lnTo>
                    <a:pt x="47" y="18"/>
                  </a:lnTo>
                  <a:lnTo>
                    <a:pt x="48" y="18"/>
                  </a:lnTo>
                  <a:lnTo>
                    <a:pt x="48" y="17"/>
                  </a:lnTo>
                  <a:lnTo>
                    <a:pt x="48" y="15"/>
                  </a:lnTo>
                  <a:lnTo>
                    <a:pt x="48" y="14"/>
                  </a:lnTo>
                  <a:lnTo>
                    <a:pt x="48" y="12"/>
                  </a:lnTo>
                  <a:lnTo>
                    <a:pt x="47" y="12"/>
                  </a:lnTo>
                  <a:lnTo>
                    <a:pt x="47" y="11"/>
                  </a:lnTo>
                  <a:lnTo>
                    <a:pt x="48" y="11"/>
                  </a:lnTo>
                  <a:lnTo>
                    <a:pt x="48" y="9"/>
                  </a:lnTo>
                  <a:lnTo>
                    <a:pt x="48" y="8"/>
                  </a:lnTo>
                  <a:lnTo>
                    <a:pt x="48" y="6"/>
                  </a:lnTo>
                  <a:lnTo>
                    <a:pt x="50" y="6"/>
                  </a:lnTo>
                  <a:lnTo>
                    <a:pt x="50" y="5"/>
                  </a:lnTo>
                  <a:lnTo>
                    <a:pt x="50" y="3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3" name="Freeform 450"/>
            <p:cNvSpPr>
              <a:spLocks/>
            </p:cNvSpPr>
            <p:nvPr/>
          </p:nvSpPr>
          <p:spPr bwMode="auto">
            <a:xfrm>
              <a:off x="2699" y="3763"/>
              <a:ext cx="60" cy="36"/>
            </a:xfrm>
            <a:custGeom>
              <a:avLst/>
              <a:gdLst>
                <a:gd name="T0" fmla="*/ 50 w 47"/>
                <a:gd name="T1" fmla="*/ 0 h 32"/>
                <a:gd name="T2" fmla="*/ 13 w 47"/>
                <a:gd name="T3" fmla="*/ 2 h 32"/>
                <a:gd name="T4" fmla="*/ 6 w 47"/>
                <a:gd name="T5" fmla="*/ 6 h 32"/>
                <a:gd name="T6" fmla="*/ 0 w 47"/>
                <a:gd name="T7" fmla="*/ 15 h 32"/>
                <a:gd name="T8" fmla="*/ 0 w 47"/>
                <a:gd name="T9" fmla="*/ 26 h 32"/>
                <a:gd name="T10" fmla="*/ 3 w 47"/>
                <a:gd name="T11" fmla="*/ 35 h 32"/>
                <a:gd name="T12" fmla="*/ 10 w 47"/>
                <a:gd name="T13" fmla="*/ 35 h 32"/>
                <a:gd name="T14" fmla="*/ 26 w 47"/>
                <a:gd name="T15" fmla="*/ 35 h 32"/>
                <a:gd name="T16" fmla="*/ 42 w 47"/>
                <a:gd name="T17" fmla="*/ 35 h 32"/>
                <a:gd name="T18" fmla="*/ 47 w 47"/>
                <a:gd name="T19" fmla="*/ 28 h 32"/>
                <a:gd name="T20" fmla="*/ 59 w 47"/>
                <a:gd name="T21" fmla="*/ 18 h 32"/>
                <a:gd name="T22" fmla="*/ 59 w 47"/>
                <a:gd name="T23" fmla="*/ 16 h 32"/>
                <a:gd name="T24" fmla="*/ 55 w 47"/>
                <a:gd name="T25" fmla="*/ 10 h 32"/>
                <a:gd name="T26" fmla="*/ 55 w 47"/>
                <a:gd name="T27" fmla="*/ 6 h 32"/>
                <a:gd name="T28" fmla="*/ 50 w 47"/>
                <a:gd name="T29" fmla="*/ 0 h 3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7"/>
                <a:gd name="T46" fmla="*/ 0 h 32"/>
                <a:gd name="T47" fmla="*/ 47 w 47"/>
                <a:gd name="T48" fmla="*/ 32 h 3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7" h="32">
                  <a:moveTo>
                    <a:pt x="39" y="0"/>
                  </a:moveTo>
                  <a:lnTo>
                    <a:pt x="10" y="2"/>
                  </a:lnTo>
                  <a:lnTo>
                    <a:pt x="5" y="5"/>
                  </a:lnTo>
                  <a:lnTo>
                    <a:pt x="0" y="13"/>
                  </a:lnTo>
                  <a:lnTo>
                    <a:pt x="0" y="23"/>
                  </a:lnTo>
                  <a:lnTo>
                    <a:pt x="2" y="31"/>
                  </a:lnTo>
                  <a:lnTo>
                    <a:pt x="8" y="31"/>
                  </a:lnTo>
                  <a:lnTo>
                    <a:pt x="20" y="31"/>
                  </a:lnTo>
                  <a:lnTo>
                    <a:pt x="33" y="31"/>
                  </a:lnTo>
                  <a:lnTo>
                    <a:pt x="37" y="25"/>
                  </a:lnTo>
                  <a:lnTo>
                    <a:pt x="46" y="16"/>
                  </a:lnTo>
                  <a:lnTo>
                    <a:pt x="46" y="14"/>
                  </a:lnTo>
                  <a:lnTo>
                    <a:pt x="43" y="9"/>
                  </a:lnTo>
                  <a:lnTo>
                    <a:pt x="43" y="5"/>
                  </a:lnTo>
                  <a:lnTo>
                    <a:pt x="39" y="0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4" name="Freeform 451"/>
            <p:cNvSpPr>
              <a:spLocks/>
            </p:cNvSpPr>
            <p:nvPr/>
          </p:nvSpPr>
          <p:spPr bwMode="auto">
            <a:xfrm>
              <a:off x="2699" y="3763"/>
              <a:ext cx="60" cy="36"/>
            </a:xfrm>
            <a:custGeom>
              <a:avLst/>
              <a:gdLst>
                <a:gd name="T0" fmla="*/ 50 w 47"/>
                <a:gd name="T1" fmla="*/ 0 h 32"/>
                <a:gd name="T2" fmla="*/ 13 w 47"/>
                <a:gd name="T3" fmla="*/ 2 h 32"/>
                <a:gd name="T4" fmla="*/ 6 w 47"/>
                <a:gd name="T5" fmla="*/ 6 h 32"/>
                <a:gd name="T6" fmla="*/ 0 w 47"/>
                <a:gd name="T7" fmla="*/ 15 h 32"/>
                <a:gd name="T8" fmla="*/ 0 w 47"/>
                <a:gd name="T9" fmla="*/ 26 h 32"/>
                <a:gd name="T10" fmla="*/ 3 w 47"/>
                <a:gd name="T11" fmla="*/ 35 h 32"/>
                <a:gd name="T12" fmla="*/ 10 w 47"/>
                <a:gd name="T13" fmla="*/ 35 h 32"/>
                <a:gd name="T14" fmla="*/ 26 w 47"/>
                <a:gd name="T15" fmla="*/ 35 h 32"/>
                <a:gd name="T16" fmla="*/ 42 w 47"/>
                <a:gd name="T17" fmla="*/ 35 h 32"/>
                <a:gd name="T18" fmla="*/ 47 w 47"/>
                <a:gd name="T19" fmla="*/ 28 h 32"/>
                <a:gd name="T20" fmla="*/ 59 w 47"/>
                <a:gd name="T21" fmla="*/ 18 h 32"/>
                <a:gd name="T22" fmla="*/ 59 w 47"/>
                <a:gd name="T23" fmla="*/ 16 h 32"/>
                <a:gd name="T24" fmla="*/ 55 w 47"/>
                <a:gd name="T25" fmla="*/ 10 h 32"/>
                <a:gd name="T26" fmla="*/ 55 w 47"/>
                <a:gd name="T27" fmla="*/ 6 h 32"/>
                <a:gd name="T28" fmla="*/ 50 w 47"/>
                <a:gd name="T29" fmla="*/ 0 h 3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7"/>
                <a:gd name="T46" fmla="*/ 0 h 32"/>
                <a:gd name="T47" fmla="*/ 47 w 47"/>
                <a:gd name="T48" fmla="*/ 32 h 3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7" h="32">
                  <a:moveTo>
                    <a:pt x="39" y="0"/>
                  </a:moveTo>
                  <a:lnTo>
                    <a:pt x="10" y="2"/>
                  </a:lnTo>
                  <a:lnTo>
                    <a:pt x="5" y="5"/>
                  </a:lnTo>
                  <a:lnTo>
                    <a:pt x="0" y="13"/>
                  </a:lnTo>
                  <a:lnTo>
                    <a:pt x="0" y="23"/>
                  </a:lnTo>
                  <a:lnTo>
                    <a:pt x="2" y="31"/>
                  </a:lnTo>
                  <a:lnTo>
                    <a:pt x="8" y="31"/>
                  </a:lnTo>
                  <a:lnTo>
                    <a:pt x="20" y="31"/>
                  </a:lnTo>
                  <a:lnTo>
                    <a:pt x="33" y="31"/>
                  </a:lnTo>
                  <a:lnTo>
                    <a:pt x="37" y="25"/>
                  </a:lnTo>
                  <a:lnTo>
                    <a:pt x="46" y="16"/>
                  </a:lnTo>
                  <a:lnTo>
                    <a:pt x="46" y="14"/>
                  </a:lnTo>
                  <a:lnTo>
                    <a:pt x="43" y="9"/>
                  </a:lnTo>
                  <a:lnTo>
                    <a:pt x="43" y="5"/>
                  </a:lnTo>
                  <a:lnTo>
                    <a:pt x="39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5" name="Freeform 452"/>
            <p:cNvSpPr>
              <a:spLocks/>
            </p:cNvSpPr>
            <p:nvPr/>
          </p:nvSpPr>
          <p:spPr bwMode="auto">
            <a:xfrm>
              <a:off x="2739" y="3763"/>
              <a:ext cx="21" cy="36"/>
            </a:xfrm>
            <a:custGeom>
              <a:avLst/>
              <a:gdLst>
                <a:gd name="T0" fmla="*/ 20 w 17"/>
                <a:gd name="T1" fmla="*/ 0 h 32"/>
                <a:gd name="T2" fmla="*/ 15 w 17"/>
                <a:gd name="T3" fmla="*/ 0 h 32"/>
                <a:gd name="T4" fmla="*/ 15 w 17"/>
                <a:gd name="T5" fmla="*/ 2 h 32"/>
                <a:gd name="T6" fmla="*/ 12 w 17"/>
                <a:gd name="T7" fmla="*/ 2 h 32"/>
                <a:gd name="T8" fmla="*/ 9 w 17"/>
                <a:gd name="T9" fmla="*/ 2 h 32"/>
                <a:gd name="T10" fmla="*/ 6 w 17"/>
                <a:gd name="T11" fmla="*/ 3 h 32"/>
                <a:gd name="T12" fmla="*/ 6 w 17"/>
                <a:gd name="T13" fmla="*/ 6 h 32"/>
                <a:gd name="T14" fmla="*/ 1 w 17"/>
                <a:gd name="T15" fmla="*/ 6 h 32"/>
                <a:gd name="T16" fmla="*/ 1 w 17"/>
                <a:gd name="T17" fmla="*/ 7 h 32"/>
                <a:gd name="T18" fmla="*/ 1 w 17"/>
                <a:gd name="T19" fmla="*/ 9 h 32"/>
                <a:gd name="T20" fmla="*/ 0 w 17"/>
                <a:gd name="T21" fmla="*/ 10 h 32"/>
                <a:gd name="T22" fmla="*/ 0 w 17"/>
                <a:gd name="T23" fmla="*/ 12 h 32"/>
                <a:gd name="T24" fmla="*/ 0 w 17"/>
                <a:gd name="T25" fmla="*/ 15 h 32"/>
                <a:gd name="T26" fmla="*/ 0 w 17"/>
                <a:gd name="T27" fmla="*/ 16 h 32"/>
                <a:gd name="T28" fmla="*/ 0 w 17"/>
                <a:gd name="T29" fmla="*/ 18 h 32"/>
                <a:gd name="T30" fmla="*/ 0 w 17"/>
                <a:gd name="T31" fmla="*/ 19 h 32"/>
                <a:gd name="T32" fmla="*/ 0 w 17"/>
                <a:gd name="T33" fmla="*/ 21 h 32"/>
                <a:gd name="T34" fmla="*/ 0 w 17"/>
                <a:gd name="T35" fmla="*/ 22 h 32"/>
                <a:gd name="T36" fmla="*/ 0 w 17"/>
                <a:gd name="T37" fmla="*/ 25 h 32"/>
                <a:gd name="T38" fmla="*/ 1 w 17"/>
                <a:gd name="T39" fmla="*/ 26 h 32"/>
                <a:gd name="T40" fmla="*/ 1 w 17"/>
                <a:gd name="T41" fmla="*/ 28 h 32"/>
                <a:gd name="T42" fmla="*/ 1 w 17"/>
                <a:gd name="T43" fmla="*/ 29 h 32"/>
                <a:gd name="T44" fmla="*/ 1 w 17"/>
                <a:gd name="T45" fmla="*/ 31 h 32"/>
                <a:gd name="T46" fmla="*/ 1 w 17"/>
                <a:gd name="T47" fmla="*/ 33 h 32"/>
                <a:gd name="T48" fmla="*/ 6 w 17"/>
                <a:gd name="T49" fmla="*/ 33 h 32"/>
                <a:gd name="T50" fmla="*/ 6 w 17"/>
                <a:gd name="T51" fmla="*/ 35 h 3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7"/>
                <a:gd name="T79" fmla="*/ 0 h 32"/>
                <a:gd name="T80" fmla="*/ 17 w 17"/>
                <a:gd name="T81" fmla="*/ 32 h 3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7" h="32">
                  <a:moveTo>
                    <a:pt x="16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7" y="2"/>
                  </a:lnTo>
                  <a:lnTo>
                    <a:pt x="5" y="3"/>
                  </a:lnTo>
                  <a:lnTo>
                    <a:pt x="5" y="5"/>
                  </a:lnTo>
                  <a:lnTo>
                    <a:pt x="1" y="5"/>
                  </a:lnTo>
                  <a:lnTo>
                    <a:pt x="1" y="6"/>
                  </a:lnTo>
                  <a:lnTo>
                    <a:pt x="1" y="8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1" y="23"/>
                  </a:lnTo>
                  <a:lnTo>
                    <a:pt x="1" y="25"/>
                  </a:lnTo>
                  <a:lnTo>
                    <a:pt x="1" y="26"/>
                  </a:lnTo>
                  <a:lnTo>
                    <a:pt x="1" y="28"/>
                  </a:lnTo>
                  <a:lnTo>
                    <a:pt x="1" y="29"/>
                  </a:lnTo>
                  <a:lnTo>
                    <a:pt x="5" y="29"/>
                  </a:lnTo>
                  <a:lnTo>
                    <a:pt x="5" y="31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6" name="Freeform 453"/>
            <p:cNvSpPr>
              <a:spLocks/>
            </p:cNvSpPr>
            <p:nvPr/>
          </p:nvSpPr>
          <p:spPr bwMode="auto">
            <a:xfrm>
              <a:off x="2743" y="3774"/>
              <a:ext cx="148" cy="26"/>
            </a:xfrm>
            <a:custGeom>
              <a:avLst/>
              <a:gdLst>
                <a:gd name="T0" fmla="*/ 145 w 118"/>
                <a:gd name="T1" fmla="*/ 5 h 24"/>
                <a:gd name="T2" fmla="*/ 139 w 118"/>
                <a:gd name="T3" fmla="*/ 5 h 24"/>
                <a:gd name="T4" fmla="*/ 132 w 118"/>
                <a:gd name="T5" fmla="*/ 5 h 24"/>
                <a:gd name="T6" fmla="*/ 122 w 118"/>
                <a:gd name="T7" fmla="*/ 5 h 24"/>
                <a:gd name="T8" fmla="*/ 113 w 118"/>
                <a:gd name="T9" fmla="*/ 5 h 24"/>
                <a:gd name="T10" fmla="*/ 100 w 118"/>
                <a:gd name="T11" fmla="*/ 4 h 24"/>
                <a:gd name="T12" fmla="*/ 89 w 118"/>
                <a:gd name="T13" fmla="*/ 4 h 24"/>
                <a:gd name="T14" fmla="*/ 75 w 118"/>
                <a:gd name="T15" fmla="*/ 4 h 24"/>
                <a:gd name="T16" fmla="*/ 65 w 118"/>
                <a:gd name="T17" fmla="*/ 4 h 24"/>
                <a:gd name="T18" fmla="*/ 51 w 118"/>
                <a:gd name="T19" fmla="*/ 4 h 24"/>
                <a:gd name="T20" fmla="*/ 40 w 118"/>
                <a:gd name="T21" fmla="*/ 4 h 24"/>
                <a:gd name="T22" fmla="*/ 31 w 118"/>
                <a:gd name="T23" fmla="*/ 2 h 24"/>
                <a:gd name="T24" fmla="*/ 21 w 118"/>
                <a:gd name="T25" fmla="*/ 2 h 24"/>
                <a:gd name="T26" fmla="*/ 14 w 118"/>
                <a:gd name="T27" fmla="*/ 2 h 24"/>
                <a:gd name="T28" fmla="*/ 9 w 118"/>
                <a:gd name="T29" fmla="*/ 2 h 24"/>
                <a:gd name="T30" fmla="*/ 5 w 118"/>
                <a:gd name="T31" fmla="*/ 0 h 24"/>
                <a:gd name="T32" fmla="*/ 3 w 118"/>
                <a:gd name="T33" fmla="*/ 4 h 24"/>
                <a:gd name="T34" fmla="*/ 1 w 118"/>
                <a:gd name="T35" fmla="*/ 5 h 24"/>
                <a:gd name="T36" fmla="*/ 1 w 118"/>
                <a:gd name="T37" fmla="*/ 9 h 24"/>
                <a:gd name="T38" fmla="*/ 0 w 118"/>
                <a:gd name="T39" fmla="*/ 11 h 24"/>
                <a:gd name="T40" fmla="*/ 0 w 118"/>
                <a:gd name="T41" fmla="*/ 14 h 24"/>
                <a:gd name="T42" fmla="*/ 1 w 118"/>
                <a:gd name="T43" fmla="*/ 15 h 24"/>
                <a:gd name="T44" fmla="*/ 3 w 118"/>
                <a:gd name="T45" fmla="*/ 17 h 24"/>
                <a:gd name="T46" fmla="*/ 5 w 118"/>
                <a:gd name="T47" fmla="*/ 18 h 24"/>
                <a:gd name="T48" fmla="*/ 10 w 118"/>
                <a:gd name="T49" fmla="*/ 21 h 24"/>
                <a:gd name="T50" fmla="*/ 16 w 118"/>
                <a:gd name="T51" fmla="*/ 21 h 24"/>
                <a:gd name="T52" fmla="*/ 24 w 118"/>
                <a:gd name="T53" fmla="*/ 21 h 24"/>
                <a:gd name="T54" fmla="*/ 34 w 118"/>
                <a:gd name="T55" fmla="*/ 21 h 24"/>
                <a:gd name="T56" fmla="*/ 41 w 118"/>
                <a:gd name="T57" fmla="*/ 22 h 24"/>
                <a:gd name="T58" fmla="*/ 54 w 118"/>
                <a:gd name="T59" fmla="*/ 22 h 24"/>
                <a:gd name="T60" fmla="*/ 66 w 118"/>
                <a:gd name="T61" fmla="*/ 22 h 24"/>
                <a:gd name="T62" fmla="*/ 77 w 118"/>
                <a:gd name="T63" fmla="*/ 24 h 24"/>
                <a:gd name="T64" fmla="*/ 90 w 118"/>
                <a:gd name="T65" fmla="*/ 24 h 24"/>
                <a:gd name="T66" fmla="*/ 102 w 118"/>
                <a:gd name="T67" fmla="*/ 24 h 24"/>
                <a:gd name="T68" fmla="*/ 113 w 118"/>
                <a:gd name="T69" fmla="*/ 24 h 24"/>
                <a:gd name="T70" fmla="*/ 122 w 118"/>
                <a:gd name="T71" fmla="*/ 24 h 24"/>
                <a:gd name="T72" fmla="*/ 132 w 118"/>
                <a:gd name="T73" fmla="*/ 25 h 24"/>
                <a:gd name="T74" fmla="*/ 139 w 118"/>
                <a:gd name="T75" fmla="*/ 25 h 24"/>
                <a:gd name="T76" fmla="*/ 145 w 118"/>
                <a:gd name="T77" fmla="*/ 25 h 24"/>
                <a:gd name="T78" fmla="*/ 147 w 118"/>
                <a:gd name="T79" fmla="*/ 24 h 24"/>
                <a:gd name="T80" fmla="*/ 147 w 118"/>
                <a:gd name="T81" fmla="*/ 21 h 24"/>
                <a:gd name="T82" fmla="*/ 145 w 118"/>
                <a:gd name="T83" fmla="*/ 17 h 24"/>
                <a:gd name="T84" fmla="*/ 145 w 118"/>
                <a:gd name="T85" fmla="*/ 14 h 24"/>
                <a:gd name="T86" fmla="*/ 145 w 118"/>
                <a:gd name="T87" fmla="*/ 11 h 24"/>
                <a:gd name="T88" fmla="*/ 147 w 118"/>
                <a:gd name="T89" fmla="*/ 9 h 24"/>
                <a:gd name="T90" fmla="*/ 147 w 118"/>
                <a:gd name="T91" fmla="*/ 5 h 2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18"/>
                <a:gd name="T139" fmla="*/ 0 h 24"/>
                <a:gd name="T140" fmla="*/ 118 w 118"/>
                <a:gd name="T141" fmla="*/ 24 h 2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18" h="24">
                  <a:moveTo>
                    <a:pt x="117" y="5"/>
                  </a:moveTo>
                  <a:lnTo>
                    <a:pt x="116" y="5"/>
                  </a:lnTo>
                  <a:lnTo>
                    <a:pt x="114" y="5"/>
                  </a:lnTo>
                  <a:lnTo>
                    <a:pt x="111" y="5"/>
                  </a:lnTo>
                  <a:lnTo>
                    <a:pt x="108" y="5"/>
                  </a:lnTo>
                  <a:lnTo>
                    <a:pt x="105" y="5"/>
                  </a:lnTo>
                  <a:lnTo>
                    <a:pt x="102" y="5"/>
                  </a:lnTo>
                  <a:lnTo>
                    <a:pt x="97" y="5"/>
                  </a:lnTo>
                  <a:lnTo>
                    <a:pt x="93" y="5"/>
                  </a:lnTo>
                  <a:lnTo>
                    <a:pt x="90" y="5"/>
                  </a:lnTo>
                  <a:lnTo>
                    <a:pt x="86" y="4"/>
                  </a:lnTo>
                  <a:lnTo>
                    <a:pt x="80" y="4"/>
                  </a:lnTo>
                  <a:lnTo>
                    <a:pt x="75" y="4"/>
                  </a:lnTo>
                  <a:lnTo>
                    <a:pt x="71" y="4"/>
                  </a:lnTo>
                  <a:lnTo>
                    <a:pt x="66" y="4"/>
                  </a:lnTo>
                  <a:lnTo>
                    <a:pt x="60" y="4"/>
                  </a:lnTo>
                  <a:lnTo>
                    <a:pt x="56" y="4"/>
                  </a:lnTo>
                  <a:lnTo>
                    <a:pt x="52" y="4"/>
                  </a:lnTo>
                  <a:lnTo>
                    <a:pt x="46" y="4"/>
                  </a:lnTo>
                  <a:lnTo>
                    <a:pt x="41" y="4"/>
                  </a:lnTo>
                  <a:lnTo>
                    <a:pt x="36" y="4"/>
                  </a:lnTo>
                  <a:lnTo>
                    <a:pt x="32" y="4"/>
                  </a:lnTo>
                  <a:lnTo>
                    <a:pt x="28" y="2"/>
                  </a:lnTo>
                  <a:lnTo>
                    <a:pt x="25" y="2"/>
                  </a:lnTo>
                  <a:lnTo>
                    <a:pt x="21" y="2"/>
                  </a:lnTo>
                  <a:lnTo>
                    <a:pt x="17" y="2"/>
                  </a:lnTo>
                  <a:lnTo>
                    <a:pt x="14" y="2"/>
                  </a:lnTo>
                  <a:lnTo>
                    <a:pt x="11" y="2"/>
                  </a:lnTo>
                  <a:lnTo>
                    <a:pt x="8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4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5"/>
                  </a:lnTo>
                  <a:lnTo>
                    <a:pt x="1" y="5"/>
                  </a:lnTo>
                  <a:lnTo>
                    <a:pt x="1" y="7"/>
                  </a:lnTo>
                  <a:lnTo>
                    <a:pt x="1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6"/>
                  </a:lnTo>
                  <a:lnTo>
                    <a:pt x="2" y="16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5" y="17"/>
                  </a:lnTo>
                  <a:lnTo>
                    <a:pt x="8" y="19"/>
                  </a:lnTo>
                  <a:lnTo>
                    <a:pt x="10" y="19"/>
                  </a:lnTo>
                  <a:lnTo>
                    <a:pt x="13" y="19"/>
                  </a:lnTo>
                  <a:lnTo>
                    <a:pt x="16" y="19"/>
                  </a:lnTo>
                  <a:lnTo>
                    <a:pt x="19" y="19"/>
                  </a:lnTo>
                  <a:lnTo>
                    <a:pt x="22" y="19"/>
                  </a:lnTo>
                  <a:lnTo>
                    <a:pt x="27" y="19"/>
                  </a:lnTo>
                  <a:lnTo>
                    <a:pt x="30" y="19"/>
                  </a:lnTo>
                  <a:lnTo>
                    <a:pt x="33" y="20"/>
                  </a:lnTo>
                  <a:lnTo>
                    <a:pt x="38" y="20"/>
                  </a:lnTo>
                  <a:lnTo>
                    <a:pt x="43" y="20"/>
                  </a:lnTo>
                  <a:lnTo>
                    <a:pt x="49" y="20"/>
                  </a:lnTo>
                  <a:lnTo>
                    <a:pt x="53" y="20"/>
                  </a:lnTo>
                  <a:lnTo>
                    <a:pt x="58" y="20"/>
                  </a:lnTo>
                  <a:lnTo>
                    <a:pt x="61" y="22"/>
                  </a:lnTo>
                  <a:lnTo>
                    <a:pt x="66" y="22"/>
                  </a:lnTo>
                  <a:lnTo>
                    <a:pt x="72" y="22"/>
                  </a:lnTo>
                  <a:lnTo>
                    <a:pt x="77" y="22"/>
                  </a:lnTo>
                  <a:lnTo>
                    <a:pt x="81" y="22"/>
                  </a:lnTo>
                  <a:lnTo>
                    <a:pt x="86" y="22"/>
                  </a:lnTo>
                  <a:lnTo>
                    <a:pt x="90" y="22"/>
                  </a:lnTo>
                  <a:lnTo>
                    <a:pt x="94" y="22"/>
                  </a:lnTo>
                  <a:lnTo>
                    <a:pt x="97" y="22"/>
                  </a:lnTo>
                  <a:lnTo>
                    <a:pt x="102" y="23"/>
                  </a:lnTo>
                  <a:lnTo>
                    <a:pt x="105" y="23"/>
                  </a:lnTo>
                  <a:lnTo>
                    <a:pt x="108" y="23"/>
                  </a:lnTo>
                  <a:lnTo>
                    <a:pt x="111" y="23"/>
                  </a:lnTo>
                  <a:lnTo>
                    <a:pt x="113" y="23"/>
                  </a:lnTo>
                  <a:lnTo>
                    <a:pt x="116" y="23"/>
                  </a:lnTo>
                  <a:lnTo>
                    <a:pt x="117" y="23"/>
                  </a:lnTo>
                  <a:lnTo>
                    <a:pt x="117" y="22"/>
                  </a:lnTo>
                  <a:lnTo>
                    <a:pt x="117" y="20"/>
                  </a:lnTo>
                  <a:lnTo>
                    <a:pt x="117" y="19"/>
                  </a:lnTo>
                  <a:lnTo>
                    <a:pt x="117" y="17"/>
                  </a:lnTo>
                  <a:lnTo>
                    <a:pt x="116" y="16"/>
                  </a:lnTo>
                  <a:lnTo>
                    <a:pt x="116" y="14"/>
                  </a:lnTo>
                  <a:lnTo>
                    <a:pt x="116" y="13"/>
                  </a:lnTo>
                  <a:lnTo>
                    <a:pt x="116" y="11"/>
                  </a:lnTo>
                  <a:lnTo>
                    <a:pt x="116" y="10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7"/>
                  </a:lnTo>
                  <a:lnTo>
                    <a:pt x="117" y="5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7" name="Freeform 454"/>
            <p:cNvSpPr>
              <a:spLocks/>
            </p:cNvSpPr>
            <p:nvPr/>
          </p:nvSpPr>
          <p:spPr bwMode="auto">
            <a:xfrm>
              <a:off x="2743" y="3774"/>
              <a:ext cx="148" cy="26"/>
            </a:xfrm>
            <a:custGeom>
              <a:avLst/>
              <a:gdLst>
                <a:gd name="T0" fmla="*/ 145 w 118"/>
                <a:gd name="T1" fmla="*/ 5 h 24"/>
                <a:gd name="T2" fmla="*/ 139 w 118"/>
                <a:gd name="T3" fmla="*/ 5 h 24"/>
                <a:gd name="T4" fmla="*/ 132 w 118"/>
                <a:gd name="T5" fmla="*/ 5 h 24"/>
                <a:gd name="T6" fmla="*/ 122 w 118"/>
                <a:gd name="T7" fmla="*/ 5 h 24"/>
                <a:gd name="T8" fmla="*/ 113 w 118"/>
                <a:gd name="T9" fmla="*/ 5 h 24"/>
                <a:gd name="T10" fmla="*/ 100 w 118"/>
                <a:gd name="T11" fmla="*/ 4 h 24"/>
                <a:gd name="T12" fmla="*/ 89 w 118"/>
                <a:gd name="T13" fmla="*/ 4 h 24"/>
                <a:gd name="T14" fmla="*/ 75 w 118"/>
                <a:gd name="T15" fmla="*/ 4 h 24"/>
                <a:gd name="T16" fmla="*/ 65 w 118"/>
                <a:gd name="T17" fmla="*/ 4 h 24"/>
                <a:gd name="T18" fmla="*/ 51 w 118"/>
                <a:gd name="T19" fmla="*/ 4 h 24"/>
                <a:gd name="T20" fmla="*/ 40 w 118"/>
                <a:gd name="T21" fmla="*/ 4 h 24"/>
                <a:gd name="T22" fmla="*/ 31 w 118"/>
                <a:gd name="T23" fmla="*/ 2 h 24"/>
                <a:gd name="T24" fmla="*/ 21 w 118"/>
                <a:gd name="T25" fmla="*/ 2 h 24"/>
                <a:gd name="T26" fmla="*/ 14 w 118"/>
                <a:gd name="T27" fmla="*/ 2 h 24"/>
                <a:gd name="T28" fmla="*/ 9 w 118"/>
                <a:gd name="T29" fmla="*/ 2 h 24"/>
                <a:gd name="T30" fmla="*/ 5 w 118"/>
                <a:gd name="T31" fmla="*/ 0 h 24"/>
                <a:gd name="T32" fmla="*/ 3 w 118"/>
                <a:gd name="T33" fmla="*/ 4 h 24"/>
                <a:gd name="T34" fmla="*/ 1 w 118"/>
                <a:gd name="T35" fmla="*/ 5 h 24"/>
                <a:gd name="T36" fmla="*/ 1 w 118"/>
                <a:gd name="T37" fmla="*/ 9 h 24"/>
                <a:gd name="T38" fmla="*/ 0 w 118"/>
                <a:gd name="T39" fmla="*/ 11 h 24"/>
                <a:gd name="T40" fmla="*/ 0 w 118"/>
                <a:gd name="T41" fmla="*/ 14 h 24"/>
                <a:gd name="T42" fmla="*/ 1 w 118"/>
                <a:gd name="T43" fmla="*/ 15 h 24"/>
                <a:gd name="T44" fmla="*/ 3 w 118"/>
                <a:gd name="T45" fmla="*/ 17 h 24"/>
                <a:gd name="T46" fmla="*/ 5 w 118"/>
                <a:gd name="T47" fmla="*/ 18 h 24"/>
                <a:gd name="T48" fmla="*/ 10 w 118"/>
                <a:gd name="T49" fmla="*/ 21 h 24"/>
                <a:gd name="T50" fmla="*/ 16 w 118"/>
                <a:gd name="T51" fmla="*/ 21 h 24"/>
                <a:gd name="T52" fmla="*/ 24 w 118"/>
                <a:gd name="T53" fmla="*/ 21 h 24"/>
                <a:gd name="T54" fmla="*/ 34 w 118"/>
                <a:gd name="T55" fmla="*/ 21 h 24"/>
                <a:gd name="T56" fmla="*/ 41 w 118"/>
                <a:gd name="T57" fmla="*/ 22 h 24"/>
                <a:gd name="T58" fmla="*/ 54 w 118"/>
                <a:gd name="T59" fmla="*/ 22 h 24"/>
                <a:gd name="T60" fmla="*/ 66 w 118"/>
                <a:gd name="T61" fmla="*/ 22 h 24"/>
                <a:gd name="T62" fmla="*/ 77 w 118"/>
                <a:gd name="T63" fmla="*/ 24 h 24"/>
                <a:gd name="T64" fmla="*/ 90 w 118"/>
                <a:gd name="T65" fmla="*/ 24 h 24"/>
                <a:gd name="T66" fmla="*/ 102 w 118"/>
                <a:gd name="T67" fmla="*/ 24 h 24"/>
                <a:gd name="T68" fmla="*/ 113 w 118"/>
                <a:gd name="T69" fmla="*/ 24 h 24"/>
                <a:gd name="T70" fmla="*/ 122 w 118"/>
                <a:gd name="T71" fmla="*/ 24 h 24"/>
                <a:gd name="T72" fmla="*/ 132 w 118"/>
                <a:gd name="T73" fmla="*/ 25 h 24"/>
                <a:gd name="T74" fmla="*/ 139 w 118"/>
                <a:gd name="T75" fmla="*/ 25 h 24"/>
                <a:gd name="T76" fmla="*/ 145 w 118"/>
                <a:gd name="T77" fmla="*/ 25 h 24"/>
                <a:gd name="T78" fmla="*/ 147 w 118"/>
                <a:gd name="T79" fmla="*/ 24 h 24"/>
                <a:gd name="T80" fmla="*/ 147 w 118"/>
                <a:gd name="T81" fmla="*/ 21 h 24"/>
                <a:gd name="T82" fmla="*/ 145 w 118"/>
                <a:gd name="T83" fmla="*/ 17 h 24"/>
                <a:gd name="T84" fmla="*/ 145 w 118"/>
                <a:gd name="T85" fmla="*/ 14 h 24"/>
                <a:gd name="T86" fmla="*/ 145 w 118"/>
                <a:gd name="T87" fmla="*/ 11 h 24"/>
                <a:gd name="T88" fmla="*/ 147 w 118"/>
                <a:gd name="T89" fmla="*/ 9 h 24"/>
                <a:gd name="T90" fmla="*/ 147 w 118"/>
                <a:gd name="T91" fmla="*/ 5 h 2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18"/>
                <a:gd name="T139" fmla="*/ 0 h 24"/>
                <a:gd name="T140" fmla="*/ 118 w 118"/>
                <a:gd name="T141" fmla="*/ 24 h 2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18" h="24">
                  <a:moveTo>
                    <a:pt x="117" y="5"/>
                  </a:moveTo>
                  <a:lnTo>
                    <a:pt x="116" y="5"/>
                  </a:lnTo>
                  <a:lnTo>
                    <a:pt x="114" y="5"/>
                  </a:lnTo>
                  <a:lnTo>
                    <a:pt x="111" y="5"/>
                  </a:lnTo>
                  <a:lnTo>
                    <a:pt x="108" y="5"/>
                  </a:lnTo>
                  <a:lnTo>
                    <a:pt x="105" y="5"/>
                  </a:lnTo>
                  <a:lnTo>
                    <a:pt x="102" y="5"/>
                  </a:lnTo>
                  <a:lnTo>
                    <a:pt x="97" y="5"/>
                  </a:lnTo>
                  <a:lnTo>
                    <a:pt x="93" y="5"/>
                  </a:lnTo>
                  <a:lnTo>
                    <a:pt x="90" y="5"/>
                  </a:lnTo>
                  <a:lnTo>
                    <a:pt x="86" y="4"/>
                  </a:lnTo>
                  <a:lnTo>
                    <a:pt x="80" y="4"/>
                  </a:lnTo>
                  <a:lnTo>
                    <a:pt x="75" y="4"/>
                  </a:lnTo>
                  <a:lnTo>
                    <a:pt x="71" y="4"/>
                  </a:lnTo>
                  <a:lnTo>
                    <a:pt x="66" y="4"/>
                  </a:lnTo>
                  <a:lnTo>
                    <a:pt x="60" y="4"/>
                  </a:lnTo>
                  <a:lnTo>
                    <a:pt x="56" y="4"/>
                  </a:lnTo>
                  <a:lnTo>
                    <a:pt x="52" y="4"/>
                  </a:lnTo>
                  <a:lnTo>
                    <a:pt x="46" y="4"/>
                  </a:lnTo>
                  <a:lnTo>
                    <a:pt x="41" y="4"/>
                  </a:lnTo>
                  <a:lnTo>
                    <a:pt x="36" y="4"/>
                  </a:lnTo>
                  <a:lnTo>
                    <a:pt x="32" y="4"/>
                  </a:lnTo>
                  <a:lnTo>
                    <a:pt x="28" y="2"/>
                  </a:lnTo>
                  <a:lnTo>
                    <a:pt x="25" y="2"/>
                  </a:lnTo>
                  <a:lnTo>
                    <a:pt x="21" y="2"/>
                  </a:lnTo>
                  <a:lnTo>
                    <a:pt x="17" y="2"/>
                  </a:lnTo>
                  <a:lnTo>
                    <a:pt x="14" y="2"/>
                  </a:lnTo>
                  <a:lnTo>
                    <a:pt x="11" y="2"/>
                  </a:lnTo>
                  <a:lnTo>
                    <a:pt x="8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4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5"/>
                  </a:lnTo>
                  <a:lnTo>
                    <a:pt x="1" y="5"/>
                  </a:lnTo>
                  <a:lnTo>
                    <a:pt x="1" y="7"/>
                  </a:lnTo>
                  <a:lnTo>
                    <a:pt x="1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6"/>
                  </a:lnTo>
                  <a:lnTo>
                    <a:pt x="2" y="16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5" y="17"/>
                  </a:lnTo>
                  <a:lnTo>
                    <a:pt x="8" y="19"/>
                  </a:lnTo>
                  <a:lnTo>
                    <a:pt x="10" y="19"/>
                  </a:lnTo>
                  <a:lnTo>
                    <a:pt x="13" y="19"/>
                  </a:lnTo>
                  <a:lnTo>
                    <a:pt x="16" y="19"/>
                  </a:lnTo>
                  <a:lnTo>
                    <a:pt x="19" y="19"/>
                  </a:lnTo>
                  <a:lnTo>
                    <a:pt x="22" y="19"/>
                  </a:lnTo>
                  <a:lnTo>
                    <a:pt x="27" y="19"/>
                  </a:lnTo>
                  <a:lnTo>
                    <a:pt x="30" y="19"/>
                  </a:lnTo>
                  <a:lnTo>
                    <a:pt x="33" y="20"/>
                  </a:lnTo>
                  <a:lnTo>
                    <a:pt x="38" y="20"/>
                  </a:lnTo>
                  <a:lnTo>
                    <a:pt x="43" y="20"/>
                  </a:lnTo>
                  <a:lnTo>
                    <a:pt x="49" y="20"/>
                  </a:lnTo>
                  <a:lnTo>
                    <a:pt x="53" y="20"/>
                  </a:lnTo>
                  <a:lnTo>
                    <a:pt x="58" y="20"/>
                  </a:lnTo>
                  <a:lnTo>
                    <a:pt x="61" y="22"/>
                  </a:lnTo>
                  <a:lnTo>
                    <a:pt x="66" y="22"/>
                  </a:lnTo>
                  <a:lnTo>
                    <a:pt x="72" y="22"/>
                  </a:lnTo>
                  <a:lnTo>
                    <a:pt x="77" y="22"/>
                  </a:lnTo>
                  <a:lnTo>
                    <a:pt x="81" y="22"/>
                  </a:lnTo>
                  <a:lnTo>
                    <a:pt x="86" y="22"/>
                  </a:lnTo>
                  <a:lnTo>
                    <a:pt x="90" y="22"/>
                  </a:lnTo>
                  <a:lnTo>
                    <a:pt x="94" y="22"/>
                  </a:lnTo>
                  <a:lnTo>
                    <a:pt x="97" y="22"/>
                  </a:lnTo>
                  <a:lnTo>
                    <a:pt x="102" y="23"/>
                  </a:lnTo>
                  <a:lnTo>
                    <a:pt x="105" y="23"/>
                  </a:lnTo>
                  <a:lnTo>
                    <a:pt x="108" y="23"/>
                  </a:lnTo>
                  <a:lnTo>
                    <a:pt x="111" y="23"/>
                  </a:lnTo>
                  <a:lnTo>
                    <a:pt x="113" y="23"/>
                  </a:lnTo>
                  <a:lnTo>
                    <a:pt x="116" y="23"/>
                  </a:lnTo>
                  <a:lnTo>
                    <a:pt x="117" y="23"/>
                  </a:lnTo>
                  <a:lnTo>
                    <a:pt x="117" y="22"/>
                  </a:lnTo>
                  <a:lnTo>
                    <a:pt x="117" y="20"/>
                  </a:lnTo>
                  <a:lnTo>
                    <a:pt x="117" y="19"/>
                  </a:lnTo>
                  <a:lnTo>
                    <a:pt x="117" y="17"/>
                  </a:lnTo>
                  <a:lnTo>
                    <a:pt x="116" y="16"/>
                  </a:lnTo>
                  <a:lnTo>
                    <a:pt x="116" y="14"/>
                  </a:lnTo>
                  <a:lnTo>
                    <a:pt x="116" y="13"/>
                  </a:lnTo>
                  <a:lnTo>
                    <a:pt x="116" y="11"/>
                  </a:lnTo>
                  <a:lnTo>
                    <a:pt x="116" y="10"/>
                  </a:lnTo>
                  <a:lnTo>
                    <a:pt x="116" y="8"/>
                  </a:lnTo>
                  <a:lnTo>
                    <a:pt x="117" y="8"/>
                  </a:lnTo>
                  <a:lnTo>
                    <a:pt x="117" y="7"/>
                  </a:lnTo>
                  <a:lnTo>
                    <a:pt x="117" y="5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8" name="Freeform 455"/>
            <p:cNvSpPr>
              <a:spLocks/>
            </p:cNvSpPr>
            <p:nvPr/>
          </p:nvSpPr>
          <p:spPr bwMode="auto">
            <a:xfrm>
              <a:off x="2874" y="3756"/>
              <a:ext cx="145" cy="51"/>
            </a:xfrm>
            <a:custGeom>
              <a:avLst/>
              <a:gdLst>
                <a:gd name="T0" fmla="*/ 144 w 116"/>
                <a:gd name="T1" fmla="*/ 32 h 44"/>
                <a:gd name="T2" fmla="*/ 126 w 116"/>
                <a:gd name="T3" fmla="*/ 50 h 44"/>
                <a:gd name="T4" fmla="*/ 4 w 116"/>
                <a:gd name="T5" fmla="*/ 50 h 44"/>
                <a:gd name="T6" fmla="*/ 0 w 116"/>
                <a:gd name="T7" fmla="*/ 29 h 44"/>
                <a:gd name="T8" fmla="*/ 4 w 116"/>
                <a:gd name="T9" fmla="*/ 20 h 44"/>
                <a:gd name="T10" fmla="*/ 8 w 116"/>
                <a:gd name="T11" fmla="*/ 10 h 44"/>
                <a:gd name="T12" fmla="*/ 18 w 116"/>
                <a:gd name="T13" fmla="*/ 3 h 44"/>
                <a:gd name="T14" fmla="*/ 23 w 116"/>
                <a:gd name="T15" fmla="*/ 0 h 44"/>
                <a:gd name="T16" fmla="*/ 134 w 116"/>
                <a:gd name="T17" fmla="*/ 0 h 44"/>
                <a:gd name="T18" fmla="*/ 140 w 116"/>
                <a:gd name="T19" fmla="*/ 3 h 44"/>
                <a:gd name="T20" fmla="*/ 141 w 116"/>
                <a:gd name="T21" fmla="*/ 10 h 44"/>
                <a:gd name="T22" fmla="*/ 144 w 116"/>
                <a:gd name="T23" fmla="*/ 20 h 44"/>
                <a:gd name="T24" fmla="*/ 144 w 116"/>
                <a:gd name="T25" fmla="*/ 32 h 4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16"/>
                <a:gd name="T40" fmla="*/ 0 h 44"/>
                <a:gd name="T41" fmla="*/ 116 w 116"/>
                <a:gd name="T42" fmla="*/ 44 h 4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16" h="44">
                  <a:moveTo>
                    <a:pt x="115" y="28"/>
                  </a:moveTo>
                  <a:lnTo>
                    <a:pt x="101" y="43"/>
                  </a:lnTo>
                  <a:lnTo>
                    <a:pt x="3" y="43"/>
                  </a:lnTo>
                  <a:lnTo>
                    <a:pt x="0" y="25"/>
                  </a:lnTo>
                  <a:lnTo>
                    <a:pt x="3" y="17"/>
                  </a:lnTo>
                  <a:lnTo>
                    <a:pt x="6" y="9"/>
                  </a:lnTo>
                  <a:lnTo>
                    <a:pt x="14" y="3"/>
                  </a:lnTo>
                  <a:lnTo>
                    <a:pt x="18" y="0"/>
                  </a:lnTo>
                  <a:lnTo>
                    <a:pt x="107" y="0"/>
                  </a:lnTo>
                  <a:lnTo>
                    <a:pt x="112" y="3"/>
                  </a:lnTo>
                  <a:lnTo>
                    <a:pt x="113" y="9"/>
                  </a:lnTo>
                  <a:lnTo>
                    <a:pt x="115" y="17"/>
                  </a:lnTo>
                  <a:lnTo>
                    <a:pt x="115" y="28"/>
                  </a:lnTo>
                </a:path>
              </a:pathLst>
            </a:custGeom>
            <a:solidFill>
              <a:srgbClr val="BFBFBF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9" name="Freeform 456"/>
            <p:cNvSpPr>
              <a:spLocks/>
            </p:cNvSpPr>
            <p:nvPr/>
          </p:nvSpPr>
          <p:spPr bwMode="auto">
            <a:xfrm>
              <a:off x="2874" y="3756"/>
              <a:ext cx="145" cy="51"/>
            </a:xfrm>
            <a:custGeom>
              <a:avLst/>
              <a:gdLst>
                <a:gd name="T0" fmla="*/ 144 w 116"/>
                <a:gd name="T1" fmla="*/ 32 h 44"/>
                <a:gd name="T2" fmla="*/ 126 w 116"/>
                <a:gd name="T3" fmla="*/ 50 h 44"/>
                <a:gd name="T4" fmla="*/ 4 w 116"/>
                <a:gd name="T5" fmla="*/ 50 h 44"/>
                <a:gd name="T6" fmla="*/ 0 w 116"/>
                <a:gd name="T7" fmla="*/ 29 h 44"/>
                <a:gd name="T8" fmla="*/ 4 w 116"/>
                <a:gd name="T9" fmla="*/ 20 h 44"/>
                <a:gd name="T10" fmla="*/ 8 w 116"/>
                <a:gd name="T11" fmla="*/ 10 h 44"/>
                <a:gd name="T12" fmla="*/ 18 w 116"/>
                <a:gd name="T13" fmla="*/ 3 h 44"/>
                <a:gd name="T14" fmla="*/ 23 w 116"/>
                <a:gd name="T15" fmla="*/ 0 h 44"/>
                <a:gd name="T16" fmla="*/ 134 w 116"/>
                <a:gd name="T17" fmla="*/ 0 h 44"/>
                <a:gd name="T18" fmla="*/ 140 w 116"/>
                <a:gd name="T19" fmla="*/ 3 h 44"/>
                <a:gd name="T20" fmla="*/ 141 w 116"/>
                <a:gd name="T21" fmla="*/ 10 h 44"/>
                <a:gd name="T22" fmla="*/ 144 w 116"/>
                <a:gd name="T23" fmla="*/ 20 h 44"/>
                <a:gd name="T24" fmla="*/ 144 w 116"/>
                <a:gd name="T25" fmla="*/ 32 h 4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16"/>
                <a:gd name="T40" fmla="*/ 0 h 44"/>
                <a:gd name="T41" fmla="*/ 116 w 116"/>
                <a:gd name="T42" fmla="*/ 44 h 4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16" h="44">
                  <a:moveTo>
                    <a:pt x="115" y="28"/>
                  </a:moveTo>
                  <a:lnTo>
                    <a:pt x="101" y="43"/>
                  </a:lnTo>
                  <a:lnTo>
                    <a:pt x="3" y="43"/>
                  </a:lnTo>
                  <a:lnTo>
                    <a:pt x="0" y="25"/>
                  </a:lnTo>
                  <a:lnTo>
                    <a:pt x="3" y="17"/>
                  </a:lnTo>
                  <a:lnTo>
                    <a:pt x="6" y="9"/>
                  </a:lnTo>
                  <a:lnTo>
                    <a:pt x="14" y="3"/>
                  </a:lnTo>
                  <a:lnTo>
                    <a:pt x="18" y="0"/>
                  </a:lnTo>
                  <a:lnTo>
                    <a:pt x="107" y="0"/>
                  </a:lnTo>
                  <a:lnTo>
                    <a:pt x="112" y="3"/>
                  </a:lnTo>
                  <a:lnTo>
                    <a:pt x="113" y="9"/>
                  </a:lnTo>
                  <a:lnTo>
                    <a:pt x="115" y="17"/>
                  </a:lnTo>
                  <a:lnTo>
                    <a:pt x="115" y="28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40" name="Freeform 457"/>
            <p:cNvSpPr>
              <a:spLocks/>
            </p:cNvSpPr>
            <p:nvPr/>
          </p:nvSpPr>
          <p:spPr bwMode="auto">
            <a:xfrm>
              <a:off x="2997" y="3756"/>
              <a:ext cx="21" cy="49"/>
            </a:xfrm>
            <a:custGeom>
              <a:avLst/>
              <a:gdLst>
                <a:gd name="T0" fmla="*/ 6 w 17"/>
                <a:gd name="T1" fmla="*/ 48 h 42"/>
                <a:gd name="T2" fmla="*/ 1 w 17"/>
                <a:gd name="T3" fmla="*/ 47 h 42"/>
                <a:gd name="T4" fmla="*/ 1 w 17"/>
                <a:gd name="T5" fmla="*/ 44 h 42"/>
                <a:gd name="T6" fmla="*/ 1 w 17"/>
                <a:gd name="T7" fmla="*/ 43 h 42"/>
                <a:gd name="T8" fmla="*/ 1 w 17"/>
                <a:gd name="T9" fmla="*/ 41 h 42"/>
                <a:gd name="T10" fmla="*/ 1 w 17"/>
                <a:gd name="T11" fmla="*/ 40 h 42"/>
                <a:gd name="T12" fmla="*/ 1 w 17"/>
                <a:gd name="T13" fmla="*/ 37 h 42"/>
                <a:gd name="T14" fmla="*/ 1 w 17"/>
                <a:gd name="T15" fmla="*/ 36 h 42"/>
                <a:gd name="T16" fmla="*/ 1 w 17"/>
                <a:gd name="T17" fmla="*/ 34 h 42"/>
                <a:gd name="T18" fmla="*/ 1 w 17"/>
                <a:gd name="T19" fmla="*/ 30 h 42"/>
                <a:gd name="T20" fmla="*/ 1 w 17"/>
                <a:gd name="T21" fmla="*/ 29 h 42"/>
                <a:gd name="T22" fmla="*/ 0 w 17"/>
                <a:gd name="T23" fmla="*/ 27 h 42"/>
                <a:gd name="T24" fmla="*/ 0 w 17"/>
                <a:gd name="T25" fmla="*/ 26 h 42"/>
                <a:gd name="T26" fmla="*/ 0 w 17"/>
                <a:gd name="T27" fmla="*/ 23 h 42"/>
                <a:gd name="T28" fmla="*/ 0 w 17"/>
                <a:gd name="T29" fmla="*/ 22 h 42"/>
                <a:gd name="T30" fmla="*/ 0 w 17"/>
                <a:gd name="T31" fmla="*/ 17 h 42"/>
                <a:gd name="T32" fmla="*/ 0 w 17"/>
                <a:gd name="T33" fmla="*/ 16 h 42"/>
                <a:gd name="T34" fmla="*/ 0 w 17"/>
                <a:gd name="T35" fmla="*/ 14 h 42"/>
                <a:gd name="T36" fmla="*/ 1 w 17"/>
                <a:gd name="T37" fmla="*/ 13 h 42"/>
                <a:gd name="T38" fmla="*/ 1 w 17"/>
                <a:gd name="T39" fmla="*/ 11 h 42"/>
                <a:gd name="T40" fmla="*/ 1 w 17"/>
                <a:gd name="T41" fmla="*/ 9 h 42"/>
                <a:gd name="T42" fmla="*/ 1 w 17"/>
                <a:gd name="T43" fmla="*/ 7 h 42"/>
                <a:gd name="T44" fmla="*/ 1 w 17"/>
                <a:gd name="T45" fmla="*/ 6 h 42"/>
                <a:gd name="T46" fmla="*/ 6 w 17"/>
                <a:gd name="T47" fmla="*/ 6 h 42"/>
                <a:gd name="T48" fmla="*/ 6 w 17"/>
                <a:gd name="T49" fmla="*/ 3 h 42"/>
                <a:gd name="T50" fmla="*/ 6 w 17"/>
                <a:gd name="T51" fmla="*/ 2 h 42"/>
                <a:gd name="T52" fmla="*/ 9 w 17"/>
                <a:gd name="T53" fmla="*/ 2 h 42"/>
                <a:gd name="T54" fmla="*/ 9 w 17"/>
                <a:gd name="T55" fmla="*/ 0 h 42"/>
                <a:gd name="T56" fmla="*/ 12 w 17"/>
                <a:gd name="T57" fmla="*/ 0 h 42"/>
                <a:gd name="T58" fmla="*/ 15 w 17"/>
                <a:gd name="T59" fmla="*/ 0 h 42"/>
                <a:gd name="T60" fmla="*/ 20 w 17"/>
                <a:gd name="T61" fmla="*/ 0 h 4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7"/>
                <a:gd name="T94" fmla="*/ 0 h 42"/>
                <a:gd name="T95" fmla="*/ 17 w 17"/>
                <a:gd name="T96" fmla="*/ 42 h 4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7" h="42">
                  <a:moveTo>
                    <a:pt x="5" y="41"/>
                  </a:moveTo>
                  <a:lnTo>
                    <a:pt x="1" y="40"/>
                  </a:lnTo>
                  <a:lnTo>
                    <a:pt x="1" y="38"/>
                  </a:lnTo>
                  <a:lnTo>
                    <a:pt x="1" y="37"/>
                  </a:lnTo>
                  <a:lnTo>
                    <a:pt x="1" y="35"/>
                  </a:lnTo>
                  <a:lnTo>
                    <a:pt x="1" y="34"/>
                  </a:lnTo>
                  <a:lnTo>
                    <a:pt x="1" y="32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1" y="25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1" y="11"/>
                  </a:lnTo>
                  <a:lnTo>
                    <a:pt x="1" y="9"/>
                  </a:lnTo>
                  <a:lnTo>
                    <a:pt x="1" y="8"/>
                  </a:lnTo>
                  <a:lnTo>
                    <a:pt x="1" y="6"/>
                  </a:lnTo>
                  <a:lnTo>
                    <a:pt x="1" y="5"/>
                  </a:lnTo>
                  <a:lnTo>
                    <a:pt x="5" y="5"/>
                  </a:lnTo>
                  <a:lnTo>
                    <a:pt x="5" y="3"/>
                  </a:lnTo>
                  <a:lnTo>
                    <a:pt x="5" y="2"/>
                  </a:lnTo>
                  <a:lnTo>
                    <a:pt x="7" y="2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6" y="0"/>
                  </a:lnTo>
                </a:path>
              </a:pathLst>
            </a:custGeom>
            <a:solidFill>
              <a:srgbClr val="B2B2B2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41" name="Rectangle 458"/>
            <p:cNvSpPr>
              <a:spLocks noChangeArrowheads="1"/>
            </p:cNvSpPr>
            <p:nvPr/>
          </p:nvSpPr>
          <p:spPr bwMode="auto">
            <a:xfrm>
              <a:off x="2555" y="3275"/>
              <a:ext cx="135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 </a:t>
              </a:r>
            </a:p>
          </p:txBody>
        </p:sp>
        <p:sp>
          <p:nvSpPr>
            <p:cNvPr id="5642" name="Freeform 459"/>
            <p:cNvSpPr>
              <a:spLocks/>
            </p:cNvSpPr>
            <p:nvPr/>
          </p:nvSpPr>
          <p:spPr bwMode="auto">
            <a:xfrm>
              <a:off x="4989" y="1830"/>
              <a:ext cx="95" cy="100"/>
            </a:xfrm>
            <a:custGeom>
              <a:avLst/>
              <a:gdLst>
                <a:gd name="T0" fmla="*/ 14 w 76"/>
                <a:gd name="T1" fmla="*/ 36 h 88"/>
                <a:gd name="T2" fmla="*/ 75 w 76"/>
                <a:gd name="T3" fmla="*/ 99 h 88"/>
                <a:gd name="T4" fmla="*/ 81 w 76"/>
                <a:gd name="T5" fmla="*/ 93 h 88"/>
                <a:gd name="T6" fmla="*/ 85 w 76"/>
                <a:gd name="T7" fmla="*/ 89 h 88"/>
                <a:gd name="T8" fmla="*/ 89 w 76"/>
                <a:gd name="T9" fmla="*/ 85 h 88"/>
                <a:gd name="T10" fmla="*/ 94 w 76"/>
                <a:gd name="T11" fmla="*/ 82 h 88"/>
                <a:gd name="T12" fmla="*/ 17 w 76"/>
                <a:gd name="T13" fmla="*/ 1 h 88"/>
                <a:gd name="T14" fmla="*/ 14 w 76"/>
                <a:gd name="T15" fmla="*/ 0 h 88"/>
                <a:gd name="T16" fmla="*/ 11 w 76"/>
                <a:gd name="T17" fmla="*/ 0 h 88"/>
                <a:gd name="T18" fmla="*/ 6 w 76"/>
                <a:gd name="T19" fmla="*/ 0 h 88"/>
                <a:gd name="T20" fmla="*/ 4 w 76"/>
                <a:gd name="T21" fmla="*/ 1 h 88"/>
                <a:gd name="T22" fmla="*/ 3 w 76"/>
                <a:gd name="T23" fmla="*/ 1 h 88"/>
                <a:gd name="T24" fmla="*/ 0 w 76"/>
                <a:gd name="T25" fmla="*/ 8 h 88"/>
                <a:gd name="T26" fmla="*/ 0 w 76"/>
                <a:gd name="T27" fmla="*/ 17 h 88"/>
                <a:gd name="T28" fmla="*/ 14 w 76"/>
                <a:gd name="T29" fmla="*/ 36 h 8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6"/>
                <a:gd name="T46" fmla="*/ 0 h 88"/>
                <a:gd name="T47" fmla="*/ 76 w 76"/>
                <a:gd name="T48" fmla="*/ 88 h 8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6" h="88">
                  <a:moveTo>
                    <a:pt x="11" y="32"/>
                  </a:moveTo>
                  <a:lnTo>
                    <a:pt x="60" y="87"/>
                  </a:lnTo>
                  <a:lnTo>
                    <a:pt x="65" y="82"/>
                  </a:lnTo>
                  <a:lnTo>
                    <a:pt x="68" y="78"/>
                  </a:lnTo>
                  <a:lnTo>
                    <a:pt x="71" y="75"/>
                  </a:lnTo>
                  <a:lnTo>
                    <a:pt x="75" y="72"/>
                  </a:lnTo>
                  <a:lnTo>
                    <a:pt x="14" y="1"/>
                  </a:lnTo>
                  <a:lnTo>
                    <a:pt x="11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1"/>
                  </a:lnTo>
                  <a:lnTo>
                    <a:pt x="0" y="7"/>
                  </a:lnTo>
                  <a:lnTo>
                    <a:pt x="0" y="15"/>
                  </a:lnTo>
                  <a:lnTo>
                    <a:pt x="11" y="32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43" name="Freeform 460"/>
            <p:cNvSpPr>
              <a:spLocks/>
            </p:cNvSpPr>
            <p:nvPr/>
          </p:nvSpPr>
          <p:spPr bwMode="auto">
            <a:xfrm>
              <a:off x="4989" y="1830"/>
              <a:ext cx="95" cy="100"/>
            </a:xfrm>
            <a:custGeom>
              <a:avLst/>
              <a:gdLst>
                <a:gd name="T0" fmla="*/ 14 w 76"/>
                <a:gd name="T1" fmla="*/ 36 h 88"/>
                <a:gd name="T2" fmla="*/ 75 w 76"/>
                <a:gd name="T3" fmla="*/ 99 h 88"/>
                <a:gd name="T4" fmla="*/ 81 w 76"/>
                <a:gd name="T5" fmla="*/ 93 h 88"/>
                <a:gd name="T6" fmla="*/ 85 w 76"/>
                <a:gd name="T7" fmla="*/ 89 h 88"/>
                <a:gd name="T8" fmla="*/ 89 w 76"/>
                <a:gd name="T9" fmla="*/ 85 h 88"/>
                <a:gd name="T10" fmla="*/ 94 w 76"/>
                <a:gd name="T11" fmla="*/ 82 h 88"/>
                <a:gd name="T12" fmla="*/ 17 w 76"/>
                <a:gd name="T13" fmla="*/ 1 h 88"/>
                <a:gd name="T14" fmla="*/ 14 w 76"/>
                <a:gd name="T15" fmla="*/ 0 h 88"/>
                <a:gd name="T16" fmla="*/ 11 w 76"/>
                <a:gd name="T17" fmla="*/ 0 h 88"/>
                <a:gd name="T18" fmla="*/ 6 w 76"/>
                <a:gd name="T19" fmla="*/ 0 h 88"/>
                <a:gd name="T20" fmla="*/ 4 w 76"/>
                <a:gd name="T21" fmla="*/ 1 h 88"/>
                <a:gd name="T22" fmla="*/ 3 w 76"/>
                <a:gd name="T23" fmla="*/ 1 h 88"/>
                <a:gd name="T24" fmla="*/ 0 w 76"/>
                <a:gd name="T25" fmla="*/ 8 h 88"/>
                <a:gd name="T26" fmla="*/ 0 w 76"/>
                <a:gd name="T27" fmla="*/ 17 h 88"/>
                <a:gd name="T28" fmla="*/ 14 w 76"/>
                <a:gd name="T29" fmla="*/ 36 h 8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6"/>
                <a:gd name="T46" fmla="*/ 0 h 88"/>
                <a:gd name="T47" fmla="*/ 76 w 76"/>
                <a:gd name="T48" fmla="*/ 88 h 8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6" h="88">
                  <a:moveTo>
                    <a:pt x="11" y="32"/>
                  </a:moveTo>
                  <a:lnTo>
                    <a:pt x="60" y="87"/>
                  </a:lnTo>
                  <a:lnTo>
                    <a:pt x="65" y="82"/>
                  </a:lnTo>
                  <a:lnTo>
                    <a:pt x="68" y="78"/>
                  </a:lnTo>
                  <a:lnTo>
                    <a:pt x="71" y="75"/>
                  </a:lnTo>
                  <a:lnTo>
                    <a:pt x="75" y="72"/>
                  </a:lnTo>
                  <a:lnTo>
                    <a:pt x="14" y="1"/>
                  </a:lnTo>
                  <a:lnTo>
                    <a:pt x="11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1"/>
                  </a:lnTo>
                  <a:lnTo>
                    <a:pt x="0" y="7"/>
                  </a:lnTo>
                  <a:lnTo>
                    <a:pt x="0" y="15"/>
                  </a:lnTo>
                  <a:lnTo>
                    <a:pt x="11" y="32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44" name="Freeform 461"/>
            <p:cNvSpPr>
              <a:spLocks/>
            </p:cNvSpPr>
            <p:nvPr/>
          </p:nvSpPr>
          <p:spPr bwMode="auto">
            <a:xfrm>
              <a:off x="4965" y="1830"/>
              <a:ext cx="110" cy="110"/>
            </a:xfrm>
            <a:custGeom>
              <a:avLst/>
              <a:gdLst>
                <a:gd name="T0" fmla="*/ 48 w 87"/>
                <a:gd name="T1" fmla="*/ 109 h 97"/>
                <a:gd name="T2" fmla="*/ 0 w 87"/>
                <a:gd name="T3" fmla="*/ 71 h 97"/>
                <a:gd name="T4" fmla="*/ 18 w 87"/>
                <a:gd name="T5" fmla="*/ 11 h 97"/>
                <a:gd name="T6" fmla="*/ 21 w 87"/>
                <a:gd name="T7" fmla="*/ 7 h 97"/>
                <a:gd name="T8" fmla="*/ 27 w 87"/>
                <a:gd name="T9" fmla="*/ 0 h 97"/>
                <a:gd name="T10" fmla="*/ 33 w 87"/>
                <a:gd name="T11" fmla="*/ 0 h 97"/>
                <a:gd name="T12" fmla="*/ 37 w 87"/>
                <a:gd name="T13" fmla="*/ 7 h 97"/>
                <a:gd name="T14" fmla="*/ 37 w 87"/>
                <a:gd name="T15" fmla="*/ 16 h 97"/>
                <a:gd name="T16" fmla="*/ 33 w 87"/>
                <a:gd name="T17" fmla="*/ 29 h 97"/>
                <a:gd name="T18" fmla="*/ 29 w 87"/>
                <a:gd name="T19" fmla="*/ 37 h 97"/>
                <a:gd name="T20" fmla="*/ 25 w 87"/>
                <a:gd name="T21" fmla="*/ 49 h 97"/>
                <a:gd name="T22" fmla="*/ 23 w 87"/>
                <a:gd name="T23" fmla="*/ 57 h 97"/>
                <a:gd name="T24" fmla="*/ 52 w 87"/>
                <a:gd name="T25" fmla="*/ 85 h 97"/>
                <a:gd name="T26" fmla="*/ 109 w 87"/>
                <a:gd name="T27" fmla="*/ 83 h 97"/>
                <a:gd name="T28" fmla="*/ 101 w 87"/>
                <a:gd name="T29" fmla="*/ 109 h 97"/>
                <a:gd name="T30" fmla="*/ 48 w 87"/>
                <a:gd name="T31" fmla="*/ 109 h 9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7"/>
                <a:gd name="T49" fmla="*/ 0 h 97"/>
                <a:gd name="T50" fmla="*/ 87 w 87"/>
                <a:gd name="T51" fmla="*/ 97 h 9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7" h="97">
                  <a:moveTo>
                    <a:pt x="38" y="96"/>
                  </a:moveTo>
                  <a:lnTo>
                    <a:pt x="0" y="63"/>
                  </a:lnTo>
                  <a:lnTo>
                    <a:pt x="14" y="10"/>
                  </a:lnTo>
                  <a:lnTo>
                    <a:pt x="17" y="6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29" y="6"/>
                  </a:lnTo>
                  <a:lnTo>
                    <a:pt x="29" y="14"/>
                  </a:lnTo>
                  <a:lnTo>
                    <a:pt x="26" y="26"/>
                  </a:lnTo>
                  <a:lnTo>
                    <a:pt x="23" y="33"/>
                  </a:lnTo>
                  <a:lnTo>
                    <a:pt x="20" y="43"/>
                  </a:lnTo>
                  <a:lnTo>
                    <a:pt x="18" y="50"/>
                  </a:lnTo>
                  <a:lnTo>
                    <a:pt x="41" y="75"/>
                  </a:lnTo>
                  <a:lnTo>
                    <a:pt x="86" y="73"/>
                  </a:lnTo>
                  <a:lnTo>
                    <a:pt x="80" y="96"/>
                  </a:lnTo>
                  <a:lnTo>
                    <a:pt x="38" y="9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45" name="Freeform 462"/>
            <p:cNvSpPr>
              <a:spLocks/>
            </p:cNvSpPr>
            <p:nvPr/>
          </p:nvSpPr>
          <p:spPr bwMode="auto">
            <a:xfrm>
              <a:off x="4965" y="1830"/>
              <a:ext cx="110" cy="110"/>
            </a:xfrm>
            <a:custGeom>
              <a:avLst/>
              <a:gdLst>
                <a:gd name="T0" fmla="*/ 48 w 87"/>
                <a:gd name="T1" fmla="*/ 109 h 97"/>
                <a:gd name="T2" fmla="*/ 0 w 87"/>
                <a:gd name="T3" fmla="*/ 71 h 97"/>
                <a:gd name="T4" fmla="*/ 18 w 87"/>
                <a:gd name="T5" fmla="*/ 11 h 97"/>
                <a:gd name="T6" fmla="*/ 21 w 87"/>
                <a:gd name="T7" fmla="*/ 7 h 97"/>
                <a:gd name="T8" fmla="*/ 27 w 87"/>
                <a:gd name="T9" fmla="*/ 0 h 97"/>
                <a:gd name="T10" fmla="*/ 33 w 87"/>
                <a:gd name="T11" fmla="*/ 0 h 97"/>
                <a:gd name="T12" fmla="*/ 37 w 87"/>
                <a:gd name="T13" fmla="*/ 7 h 97"/>
                <a:gd name="T14" fmla="*/ 37 w 87"/>
                <a:gd name="T15" fmla="*/ 16 h 97"/>
                <a:gd name="T16" fmla="*/ 33 w 87"/>
                <a:gd name="T17" fmla="*/ 29 h 97"/>
                <a:gd name="T18" fmla="*/ 29 w 87"/>
                <a:gd name="T19" fmla="*/ 37 h 97"/>
                <a:gd name="T20" fmla="*/ 25 w 87"/>
                <a:gd name="T21" fmla="*/ 49 h 97"/>
                <a:gd name="T22" fmla="*/ 23 w 87"/>
                <a:gd name="T23" fmla="*/ 57 h 97"/>
                <a:gd name="T24" fmla="*/ 52 w 87"/>
                <a:gd name="T25" fmla="*/ 85 h 97"/>
                <a:gd name="T26" fmla="*/ 109 w 87"/>
                <a:gd name="T27" fmla="*/ 83 h 97"/>
                <a:gd name="T28" fmla="*/ 101 w 87"/>
                <a:gd name="T29" fmla="*/ 109 h 97"/>
                <a:gd name="T30" fmla="*/ 48 w 87"/>
                <a:gd name="T31" fmla="*/ 109 h 9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7"/>
                <a:gd name="T49" fmla="*/ 0 h 97"/>
                <a:gd name="T50" fmla="*/ 87 w 87"/>
                <a:gd name="T51" fmla="*/ 97 h 9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7" h="97">
                  <a:moveTo>
                    <a:pt x="38" y="96"/>
                  </a:moveTo>
                  <a:lnTo>
                    <a:pt x="0" y="63"/>
                  </a:lnTo>
                  <a:lnTo>
                    <a:pt x="14" y="10"/>
                  </a:lnTo>
                  <a:lnTo>
                    <a:pt x="17" y="6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29" y="6"/>
                  </a:lnTo>
                  <a:lnTo>
                    <a:pt x="29" y="14"/>
                  </a:lnTo>
                  <a:lnTo>
                    <a:pt x="26" y="26"/>
                  </a:lnTo>
                  <a:lnTo>
                    <a:pt x="23" y="33"/>
                  </a:lnTo>
                  <a:lnTo>
                    <a:pt x="20" y="43"/>
                  </a:lnTo>
                  <a:lnTo>
                    <a:pt x="18" y="50"/>
                  </a:lnTo>
                  <a:lnTo>
                    <a:pt x="41" y="75"/>
                  </a:lnTo>
                  <a:lnTo>
                    <a:pt x="86" y="73"/>
                  </a:lnTo>
                  <a:lnTo>
                    <a:pt x="80" y="96"/>
                  </a:lnTo>
                  <a:lnTo>
                    <a:pt x="38" y="96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46" name="Freeform 463"/>
            <p:cNvSpPr>
              <a:spLocks/>
            </p:cNvSpPr>
            <p:nvPr/>
          </p:nvSpPr>
          <p:spPr bwMode="auto">
            <a:xfrm>
              <a:off x="5041" y="1909"/>
              <a:ext cx="83" cy="75"/>
            </a:xfrm>
            <a:custGeom>
              <a:avLst/>
              <a:gdLst>
                <a:gd name="T0" fmla="*/ 82 w 65"/>
                <a:gd name="T1" fmla="*/ 25 h 65"/>
                <a:gd name="T2" fmla="*/ 60 w 65"/>
                <a:gd name="T3" fmla="*/ 6 h 65"/>
                <a:gd name="T4" fmla="*/ 54 w 65"/>
                <a:gd name="T5" fmla="*/ 2 h 65"/>
                <a:gd name="T6" fmla="*/ 46 w 65"/>
                <a:gd name="T7" fmla="*/ 0 h 65"/>
                <a:gd name="T8" fmla="*/ 34 w 65"/>
                <a:gd name="T9" fmla="*/ 0 h 65"/>
                <a:gd name="T10" fmla="*/ 26 w 65"/>
                <a:gd name="T11" fmla="*/ 2 h 65"/>
                <a:gd name="T12" fmla="*/ 17 w 65"/>
                <a:gd name="T13" fmla="*/ 9 h 65"/>
                <a:gd name="T14" fmla="*/ 9 w 65"/>
                <a:gd name="T15" fmla="*/ 16 h 65"/>
                <a:gd name="T16" fmla="*/ 4 w 65"/>
                <a:gd name="T17" fmla="*/ 27 h 65"/>
                <a:gd name="T18" fmla="*/ 0 w 65"/>
                <a:gd name="T19" fmla="*/ 40 h 65"/>
                <a:gd name="T20" fmla="*/ 26 w 65"/>
                <a:gd name="T21" fmla="*/ 74 h 65"/>
                <a:gd name="T22" fmla="*/ 82 w 65"/>
                <a:gd name="T23" fmla="*/ 25 h 6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5"/>
                <a:gd name="T37" fmla="*/ 0 h 65"/>
                <a:gd name="T38" fmla="*/ 65 w 65"/>
                <a:gd name="T39" fmla="*/ 65 h 6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5" h="65">
                  <a:moveTo>
                    <a:pt x="64" y="22"/>
                  </a:moveTo>
                  <a:lnTo>
                    <a:pt x="47" y="5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27" y="0"/>
                  </a:lnTo>
                  <a:lnTo>
                    <a:pt x="20" y="2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3" y="23"/>
                  </a:lnTo>
                  <a:lnTo>
                    <a:pt x="0" y="35"/>
                  </a:lnTo>
                  <a:lnTo>
                    <a:pt x="20" y="64"/>
                  </a:lnTo>
                  <a:lnTo>
                    <a:pt x="64" y="22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47" name="Freeform 464"/>
            <p:cNvSpPr>
              <a:spLocks/>
            </p:cNvSpPr>
            <p:nvPr/>
          </p:nvSpPr>
          <p:spPr bwMode="auto">
            <a:xfrm>
              <a:off x="5041" y="1909"/>
              <a:ext cx="83" cy="75"/>
            </a:xfrm>
            <a:custGeom>
              <a:avLst/>
              <a:gdLst>
                <a:gd name="T0" fmla="*/ 82 w 65"/>
                <a:gd name="T1" fmla="*/ 25 h 65"/>
                <a:gd name="T2" fmla="*/ 60 w 65"/>
                <a:gd name="T3" fmla="*/ 6 h 65"/>
                <a:gd name="T4" fmla="*/ 54 w 65"/>
                <a:gd name="T5" fmla="*/ 2 h 65"/>
                <a:gd name="T6" fmla="*/ 46 w 65"/>
                <a:gd name="T7" fmla="*/ 0 h 65"/>
                <a:gd name="T8" fmla="*/ 34 w 65"/>
                <a:gd name="T9" fmla="*/ 0 h 65"/>
                <a:gd name="T10" fmla="*/ 26 w 65"/>
                <a:gd name="T11" fmla="*/ 2 h 65"/>
                <a:gd name="T12" fmla="*/ 17 w 65"/>
                <a:gd name="T13" fmla="*/ 9 h 65"/>
                <a:gd name="T14" fmla="*/ 9 w 65"/>
                <a:gd name="T15" fmla="*/ 16 h 65"/>
                <a:gd name="T16" fmla="*/ 4 w 65"/>
                <a:gd name="T17" fmla="*/ 27 h 65"/>
                <a:gd name="T18" fmla="*/ 0 w 65"/>
                <a:gd name="T19" fmla="*/ 40 h 65"/>
                <a:gd name="T20" fmla="*/ 26 w 65"/>
                <a:gd name="T21" fmla="*/ 74 h 6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5"/>
                <a:gd name="T34" fmla="*/ 0 h 65"/>
                <a:gd name="T35" fmla="*/ 65 w 65"/>
                <a:gd name="T36" fmla="*/ 65 h 6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5" h="65">
                  <a:moveTo>
                    <a:pt x="64" y="22"/>
                  </a:moveTo>
                  <a:lnTo>
                    <a:pt x="47" y="5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27" y="0"/>
                  </a:lnTo>
                  <a:lnTo>
                    <a:pt x="20" y="2"/>
                  </a:lnTo>
                  <a:lnTo>
                    <a:pt x="13" y="8"/>
                  </a:lnTo>
                  <a:lnTo>
                    <a:pt x="7" y="14"/>
                  </a:lnTo>
                  <a:lnTo>
                    <a:pt x="3" y="23"/>
                  </a:lnTo>
                  <a:lnTo>
                    <a:pt x="0" y="35"/>
                  </a:lnTo>
                  <a:lnTo>
                    <a:pt x="20" y="64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48" name="Freeform 465"/>
            <p:cNvSpPr>
              <a:spLocks/>
            </p:cNvSpPr>
            <p:nvPr/>
          </p:nvSpPr>
          <p:spPr bwMode="auto">
            <a:xfrm>
              <a:off x="5094" y="2744"/>
              <a:ext cx="153" cy="276"/>
            </a:xfrm>
            <a:custGeom>
              <a:avLst/>
              <a:gdLst>
                <a:gd name="T0" fmla="*/ 90 w 121"/>
                <a:gd name="T1" fmla="*/ 154 h 244"/>
                <a:gd name="T2" fmla="*/ 82 w 121"/>
                <a:gd name="T3" fmla="*/ 167 h 244"/>
                <a:gd name="T4" fmla="*/ 72 w 121"/>
                <a:gd name="T5" fmla="*/ 183 h 244"/>
                <a:gd name="T6" fmla="*/ 62 w 121"/>
                <a:gd name="T7" fmla="*/ 199 h 244"/>
                <a:gd name="T8" fmla="*/ 54 w 121"/>
                <a:gd name="T9" fmla="*/ 215 h 244"/>
                <a:gd name="T10" fmla="*/ 46 w 121"/>
                <a:gd name="T11" fmla="*/ 230 h 244"/>
                <a:gd name="T12" fmla="*/ 38 w 121"/>
                <a:gd name="T13" fmla="*/ 245 h 244"/>
                <a:gd name="T14" fmla="*/ 29 w 121"/>
                <a:gd name="T15" fmla="*/ 258 h 244"/>
                <a:gd name="T16" fmla="*/ 24 w 121"/>
                <a:gd name="T17" fmla="*/ 267 h 244"/>
                <a:gd name="T18" fmla="*/ 21 w 121"/>
                <a:gd name="T19" fmla="*/ 274 h 244"/>
                <a:gd name="T20" fmla="*/ 9 w 121"/>
                <a:gd name="T21" fmla="*/ 252 h 244"/>
                <a:gd name="T22" fmla="*/ 3 w 121"/>
                <a:gd name="T23" fmla="*/ 244 h 244"/>
                <a:gd name="T24" fmla="*/ 9 w 121"/>
                <a:gd name="T25" fmla="*/ 238 h 244"/>
                <a:gd name="T26" fmla="*/ 16 w 121"/>
                <a:gd name="T27" fmla="*/ 226 h 244"/>
                <a:gd name="T28" fmla="*/ 24 w 121"/>
                <a:gd name="T29" fmla="*/ 216 h 244"/>
                <a:gd name="T30" fmla="*/ 32 w 121"/>
                <a:gd name="T31" fmla="*/ 204 h 244"/>
                <a:gd name="T32" fmla="*/ 39 w 121"/>
                <a:gd name="T33" fmla="*/ 192 h 244"/>
                <a:gd name="T34" fmla="*/ 47 w 121"/>
                <a:gd name="T35" fmla="*/ 178 h 244"/>
                <a:gd name="T36" fmla="*/ 54 w 121"/>
                <a:gd name="T37" fmla="*/ 166 h 244"/>
                <a:gd name="T38" fmla="*/ 61 w 121"/>
                <a:gd name="T39" fmla="*/ 153 h 244"/>
                <a:gd name="T40" fmla="*/ 68 w 121"/>
                <a:gd name="T41" fmla="*/ 141 h 244"/>
                <a:gd name="T42" fmla="*/ 72 w 121"/>
                <a:gd name="T43" fmla="*/ 131 h 244"/>
                <a:gd name="T44" fmla="*/ 82 w 121"/>
                <a:gd name="T45" fmla="*/ 114 h 244"/>
                <a:gd name="T46" fmla="*/ 90 w 121"/>
                <a:gd name="T47" fmla="*/ 101 h 244"/>
                <a:gd name="T48" fmla="*/ 96 w 121"/>
                <a:gd name="T49" fmla="*/ 86 h 244"/>
                <a:gd name="T50" fmla="*/ 101 w 121"/>
                <a:gd name="T51" fmla="*/ 75 h 244"/>
                <a:gd name="T52" fmla="*/ 105 w 121"/>
                <a:gd name="T53" fmla="*/ 63 h 244"/>
                <a:gd name="T54" fmla="*/ 109 w 121"/>
                <a:gd name="T55" fmla="*/ 55 h 244"/>
                <a:gd name="T56" fmla="*/ 113 w 121"/>
                <a:gd name="T57" fmla="*/ 46 h 244"/>
                <a:gd name="T58" fmla="*/ 116 w 121"/>
                <a:gd name="T59" fmla="*/ 38 h 244"/>
                <a:gd name="T60" fmla="*/ 119 w 121"/>
                <a:gd name="T61" fmla="*/ 29 h 244"/>
                <a:gd name="T62" fmla="*/ 123 w 121"/>
                <a:gd name="T63" fmla="*/ 23 h 244"/>
                <a:gd name="T64" fmla="*/ 125 w 121"/>
                <a:gd name="T65" fmla="*/ 16 h 244"/>
                <a:gd name="T66" fmla="*/ 126 w 121"/>
                <a:gd name="T67" fmla="*/ 12 h 244"/>
                <a:gd name="T68" fmla="*/ 129 w 121"/>
                <a:gd name="T69" fmla="*/ 7 h 244"/>
                <a:gd name="T70" fmla="*/ 133 w 121"/>
                <a:gd name="T71" fmla="*/ 3 h 244"/>
                <a:gd name="T72" fmla="*/ 137 w 121"/>
                <a:gd name="T73" fmla="*/ 0 h 244"/>
                <a:gd name="T74" fmla="*/ 140 w 121"/>
                <a:gd name="T75" fmla="*/ 1 h 244"/>
                <a:gd name="T76" fmla="*/ 144 w 121"/>
                <a:gd name="T77" fmla="*/ 3 h 244"/>
                <a:gd name="T78" fmla="*/ 145 w 121"/>
                <a:gd name="T79" fmla="*/ 7 h 244"/>
                <a:gd name="T80" fmla="*/ 148 w 121"/>
                <a:gd name="T81" fmla="*/ 10 h 244"/>
                <a:gd name="T82" fmla="*/ 149 w 121"/>
                <a:gd name="T83" fmla="*/ 14 h 244"/>
                <a:gd name="T84" fmla="*/ 152 w 121"/>
                <a:gd name="T85" fmla="*/ 17 h 244"/>
                <a:gd name="T86" fmla="*/ 149 w 121"/>
                <a:gd name="T87" fmla="*/ 23 h 244"/>
                <a:gd name="T88" fmla="*/ 145 w 121"/>
                <a:gd name="T89" fmla="*/ 31 h 244"/>
                <a:gd name="T90" fmla="*/ 142 w 121"/>
                <a:gd name="T91" fmla="*/ 42 h 244"/>
                <a:gd name="T92" fmla="*/ 137 w 121"/>
                <a:gd name="T93" fmla="*/ 55 h 244"/>
                <a:gd name="T94" fmla="*/ 130 w 121"/>
                <a:gd name="T95" fmla="*/ 69 h 244"/>
                <a:gd name="T96" fmla="*/ 123 w 121"/>
                <a:gd name="T97" fmla="*/ 85 h 244"/>
                <a:gd name="T98" fmla="*/ 115 w 121"/>
                <a:gd name="T99" fmla="*/ 102 h 244"/>
                <a:gd name="T100" fmla="*/ 109 w 121"/>
                <a:gd name="T101" fmla="*/ 118 h 244"/>
                <a:gd name="T102" fmla="*/ 101 w 121"/>
                <a:gd name="T103" fmla="*/ 131 h 244"/>
                <a:gd name="T104" fmla="*/ 94 w 121"/>
                <a:gd name="T105" fmla="*/ 145 h 24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21"/>
                <a:gd name="T160" fmla="*/ 0 h 244"/>
                <a:gd name="T161" fmla="*/ 121 w 121"/>
                <a:gd name="T162" fmla="*/ 244 h 24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21" h="244">
                  <a:moveTo>
                    <a:pt x="74" y="128"/>
                  </a:moveTo>
                  <a:lnTo>
                    <a:pt x="72" y="131"/>
                  </a:lnTo>
                  <a:lnTo>
                    <a:pt x="71" y="136"/>
                  </a:lnTo>
                  <a:lnTo>
                    <a:pt x="68" y="139"/>
                  </a:lnTo>
                  <a:lnTo>
                    <a:pt x="66" y="144"/>
                  </a:lnTo>
                  <a:lnTo>
                    <a:pt x="65" y="148"/>
                  </a:lnTo>
                  <a:lnTo>
                    <a:pt x="62" y="153"/>
                  </a:lnTo>
                  <a:lnTo>
                    <a:pt x="60" y="157"/>
                  </a:lnTo>
                  <a:lnTo>
                    <a:pt x="57" y="162"/>
                  </a:lnTo>
                  <a:lnTo>
                    <a:pt x="56" y="167"/>
                  </a:lnTo>
                  <a:lnTo>
                    <a:pt x="53" y="171"/>
                  </a:lnTo>
                  <a:lnTo>
                    <a:pt x="49" y="176"/>
                  </a:lnTo>
                  <a:lnTo>
                    <a:pt x="48" y="180"/>
                  </a:lnTo>
                  <a:lnTo>
                    <a:pt x="45" y="185"/>
                  </a:lnTo>
                  <a:lnTo>
                    <a:pt x="43" y="190"/>
                  </a:lnTo>
                  <a:lnTo>
                    <a:pt x="40" y="194"/>
                  </a:lnTo>
                  <a:lnTo>
                    <a:pt x="39" y="199"/>
                  </a:lnTo>
                  <a:lnTo>
                    <a:pt x="36" y="203"/>
                  </a:lnTo>
                  <a:lnTo>
                    <a:pt x="34" y="208"/>
                  </a:lnTo>
                  <a:lnTo>
                    <a:pt x="31" y="213"/>
                  </a:lnTo>
                  <a:lnTo>
                    <a:pt x="30" y="217"/>
                  </a:lnTo>
                  <a:lnTo>
                    <a:pt x="28" y="220"/>
                  </a:lnTo>
                  <a:lnTo>
                    <a:pt x="25" y="223"/>
                  </a:lnTo>
                  <a:lnTo>
                    <a:pt x="23" y="228"/>
                  </a:lnTo>
                  <a:lnTo>
                    <a:pt x="22" y="231"/>
                  </a:lnTo>
                  <a:lnTo>
                    <a:pt x="20" y="234"/>
                  </a:lnTo>
                  <a:lnTo>
                    <a:pt x="19" y="236"/>
                  </a:lnTo>
                  <a:lnTo>
                    <a:pt x="19" y="239"/>
                  </a:lnTo>
                  <a:lnTo>
                    <a:pt x="17" y="240"/>
                  </a:lnTo>
                  <a:lnTo>
                    <a:pt x="17" y="242"/>
                  </a:lnTo>
                  <a:lnTo>
                    <a:pt x="16" y="243"/>
                  </a:lnTo>
                  <a:lnTo>
                    <a:pt x="16" y="232"/>
                  </a:lnTo>
                  <a:lnTo>
                    <a:pt x="7" y="223"/>
                  </a:lnTo>
                  <a:lnTo>
                    <a:pt x="0" y="220"/>
                  </a:lnTo>
                  <a:lnTo>
                    <a:pt x="2" y="219"/>
                  </a:lnTo>
                  <a:lnTo>
                    <a:pt x="2" y="216"/>
                  </a:lnTo>
                  <a:lnTo>
                    <a:pt x="4" y="214"/>
                  </a:lnTo>
                  <a:lnTo>
                    <a:pt x="5" y="213"/>
                  </a:lnTo>
                  <a:lnTo>
                    <a:pt x="7" y="210"/>
                  </a:lnTo>
                  <a:lnTo>
                    <a:pt x="8" y="206"/>
                  </a:lnTo>
                  <a:lnTo>
                    <a:pt x="11" y="203"/>
                  </a:lnTo>
                  <a:lnTo>
                    <a:pt x="13" y="200"/>
                  </a:lnTo>
                  <a:lnTo>
                    <a:pt x="14" y="197"/>
                  </a:lnTo>
                  <a:lnTo>
                    <a:pt x="16" y="194"/>
                  </a:lnTo>
                  <a:lnTo>
                    <a:pt x="19" y="191"/>
                  </a:lnTo>
                  <a:lnTo>
                    <a:pt x="20" y="188"/>
                  </a:lnTo>
                  <a:lnTo>
                    <a:pt x="22" y="184"/>
                  </a:lnTo>
                  <a:lnTo>
                    <a:pt x="25" y="180"/>
                  </a:lnTo>
                  <a:lnTo>
                    <a:pt x="27" y="177"/>
                  </a:lnTo>
                  <a:lnTo>
                    <a:pt x="28" y="173"/>
                  </a:lnTo>
                  <a:lnTo>
                    <a:pt x="31" y="170"/>
                  </a:lnTo>
                  <a:lnTo>
                    <a:pt x="33" y="165"/>
                  </a:lnTo>
                  <a:lnTo>
                    <a:pt x="34" y="162"/>
                  </a:lnTo>
                  <a:lnTo>
                    <a:pt x="37" y="157"/>
                  </a:lnTo>
                  <a:lnTo>
                    <a:pt x="39" y="154"/>
                  </a:lnTo>
                  <a:lnTo>
                    <a:pt x="40" y="150"/>
                  </a:lnTo>
                  <a:lnTo>
                    <a:pt x="43" y="147"/>
                  </a:lnTo>
                  <a:lnTo>
                    <a:pt x="45" y="142"/>
                  </a:lnTo>
                  <a:lnTo>
                    <a:pt x="46" y="139"/>
                  </a:lnTo>
                  <a:lnTo>
                    <a:pt x="48" y="135"/>
                  </a:lnTo>
                  <a:lnTo>
                    <a:pt x="49" y="131"/>
                  </a:lnTo>
                  <a:lnTo>
                    <a:pt x="53" y="128"/>
                  </a:lnTo>
                  <a:lnTo>
                    <a:pt x="54" y="125"/>
                  </a:lnTo>
                  <a:lnTo>
                    <a:pt x="56" y="122"/>
                  </a:lnTo>
                  <a:lnTo>
                    <a:pt x="56" y="119"/>
                  </a:lnTo>
                  <a:lnTo>
                    <a:pt x="57" y="116"/>
                  </a:lnTo>
                  <a:lnTo>
                    <a:pt x="60" y="112"/>
                  </a:lnTo>
                  <a:lnTo>
                    <a:pt x="62" y="105"/>
                  </a:lnTo>
                  <a:lnTo>
                    <a:pt x="65" y="101"/>
                  </a:lnTo>
                  <a:lnTo>
                    <a:pt x="66" y="96"/>
                  </a:lnTo>
                  <a:lnTo>
                    <a:pt x="68" y="92"/>
                  </a:lnTo>
                  <a:lnTo>
                    <a:pt x="71" y="89"/>
                  </a:lnTo>
                  <a:lnTo>
                    <a:pt x="72" y="84"/>
                  </a:lnTo>
                  <a:lnTo>
                    <a:pt x="74" y="79"/>
                  </a:lnTo>
                  <a:lnTo>
                    <a:pt x="76" y="76"/>
                  </a:lnTo>
                  <a:lnTo>
                    <a:pt x="77" y="73"/>
                  </a:lnTo>
                  <a:lnTo>
                    <a:pt x="79" y="69"/>
                  </a:lnTo>
                  <a:lnTo>
                    <a:pt x="80" y="66"/>
                  </a:lnTo>
                  <a:lnTo>
                    <a:pt x="80" y="63"/>
                  </a:lnTo>
                  <a:lnTo>
                    <a:pt x="82" y="60"/>
                  </a:lnTo>
                  <a:lnTo>
                    <a:pt x="83" y="56"/>
                  </a:lnTo>
                  <a:lnTo>
                    <a:pt x="85" y="53"/>
                  </a:lnTo>
                  <a:lnTo>
                    <a:pt x="85" y="50"/>
                  </a:lnTo>
                  <a:lnTo>
                    <a:pt x="86" y="49"/>
                  </a:lnTo>
                  <a:lnTo>
                    <a:pt x="88" y="46"/>
                  </a:lnTo>
                  <a:lnTo>
                    <a:pt x="88" y="43"/>
                  </a:lnTo>
                  <a:lnTo>
                    <a:pt x="89" y="41"/>
                  </a:lnTo>
                  <a:lnTo>
                    <a:pt x="91" y="38"/>
                  </a:lnTo>
                  <a:lnTo>
                    <a:pt x="91" y="35"/>
                  </a:lnTo>
                  <a:lnTo>
                    <a:pt x="92" y="34"/>
                  </a:lnTo>
                  <a:lnTo>
                    <a:pt x="92" y="30"/>
                  </a:lnTo>
                  <a:lnTo>
                    <a:pt x="94" y="29"/>
                  </a:lnTo>
                  <a:lnTo>
                    <a:pt x="94" y="26"/>
                  </a:lnTo>
                  <a:lnTo>
                    <a:pt x="95" y="24"/>
                  </a:lnTo>
                  <a:lnTo>
                    <a:pt x="97" y="23"/>
                  </a:lnTo>
                  <a:lnTo>
                    <a:pt x="97" y="20"/>
                  </a:lnTo>
                  <a:lnTo>
                    <a:pt x="99" y="18"/>
                  </a:lnTo>
                  <a:lnTo>
                    <a:pt x="99" y="15"/>
                  </a:lnTo>
                  <a:lnTo>
                    <a:pt x="99" y="14"/>
                  </a:lnTo>
                  <a:lnTo>
                    <a:pt x="100" y="14"/>
                  </a:lnTo>
                  <a:lnTo>
                    <a:pt x="100" y="12"/>
                  </a:lnTo>
                  <a:lnTo>
                    <a:pt x="100" y="11"/>
                  </a:lnTo>
                  <a:lnTo>
                    <a:pt x="100" y="9"/>
                  </a:lnTo>
                  <a:lnTo>
                    <a:pt x="102" y="7"/>
                  </a:lnTo>
                  <a:lnTo>
                    <a:pt x="102" y="6"/>
                  </a:lnTo>
                  <a:lnTo>
                    <a:pt x="103" y="4"/>
                  </a:lnTo>
                  <a:lnTo>
                    <a:pt x="103" y="3"/>
                  </a:lnTo>
                  <a:lnTo>
                    <a:pt x="105" y="3"/>
                  </a:lnTo>
                  <a:lnTo>
                    <a:pt x="105" y="1"/>
                  </a:lnTo>
                  <a:lnTo>
                    <a:pt x="106" y="1"/>
                  </a:lnTo>
                  <a:lnTo>
                    <a:pt x="108" y="0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111" y="1"/>
                  </a:lnTo>
                  <a:lnTo>
                    <a:pt x="112" y="1"/>
                  </a:lnTo>
                  <a:lnTo>
                    <a:pt x="112" y="3"/>
                  </a:lnTo>
                  <a:lnTo>
                    <a:pt x="114" y="3"/>
                  </a:lnTo>
                  <a:lnTo>
                    <a:pt x="114" y="4"/>
                  </a:lnTo>
                  <a:lnTo>
                    <a:pt x="115" y="4"/>
                  </a:lnTo>
                  <a:lnTo>
                    <a:pt x="115" y="6"/>
                  </a:lnTo>
                  <a:lnTo>
                    <a:pt x="117" y="6"/>
                  </a:lnTo>
                  <a:lnTo>
                    <a:pt x="117" y="7"/>
                  </a:lnTo>
                  <a:lnTo>
                    <a:pt x="117" y="9"/>
                  </a:lnTo>
                  <a:lnTo>
                    <a:pt x="118" y="9"/>
                  </a:lnTo>
                  <a:lnTo>
                    <a:pt x="118" y="11"/>
                  </a:lnTo>
                  <a:lnTo>
                    <a:pt x="118" y="12"/>
                  </a:lnTo>
                  <a:lnTo>
                    <a:pt x="120" y="12"/>
                  </a:lnTo>
                  <a:lnTo>
                    <a:pt x="120" y="14"/>
                  </a:lnTo>
                  <a:lnTo>
                    <a:pt x="120" y="15"/>
                  </a:lnTo>
                  <a:lnTo>
                    <a:pt x="120" y="17"/>
                  </a:lnTo>
                  <a:lnTo>
                    <a:pt x="118" y="18"/>
                  </a:lnTo>
                  <a:lnTo>
                    <a:pt x="118" y="20"/>
                  </a:lnTo>
                  <a:lnTo>
                    <a:pt x="117" y="21"/>
                  </a:lnTo>
                  <a:lnTo>
                    <a:pt x="117" y="24"/>
                  </a:lnTo>
                  <a:lnTo>
                    <a:pt x="115" y="27"/>
                  </a:lnTo>
                  <a:lnTo>
                    <a:pt x="114" y="30"/>
                  </a:lnTo>
                  <a:lnTo>
                    <a:pt x="114" y="34"/>
                  </a:lnTo>
                  <a:lnTo>
                    <a:pt x="112" y="37"/>
                  </a:lnTo>
                  <a:lnTo>
                    <a:pt x="111" y="40"/>
                  </a:lnTo>
                  <a:lnTo>
                    <a:pt x="109" y="44"/>
                  </a:lnTo>
                  <a:lnTo>
                    <a:pt x="108" y="49"/>
                  </a:lnTo>
                  <a:lnTo>
                    <a:pt x="106" y="52"/>
                  </a:lnTo>
                  <a:lnTo>
                    <a:pt x="105" y="56"/>
                  </a:lnTo>
                  <a:lnTo>
                    <a:pt x="103" y="61"/>
                  </a:lnTo>
                  <a:lnTo>
                    <a:pt x="102" y="66"/>
                  </a:lnTo>
                  <a:lnTo>
                    <a:pt x="99" y="70"/>
                  </a:lnTo>
                  <a:lnTo>
                    <a:pt x="97" y="75"/>
                  </a:lnTo>
                  <a:lnTo>
                    <a:pt x="95" y="79"/>
                  </a:lnTo>
                  <a:lnTo>
                    <a:pt x="94" y="86"/>
                  </a:lnTo>
                  <a:lnTo>
                    <a:pt x="91" y="90"/>
                  </a:lnTo>
                  <a:lnTo>
                    <a:pt x="89" y="95"/>
                  </a:lnTo>
                  <a:lnTo>
                    <a:pt x="88" y="99"/>
                  </a:lnTo>
                  <a:lnTo>
                    <a:pt x="86" y="104"/>
                  </a:lnTo>
                  <a:lnTo>
                    <a:pt x="83" y="109"/>
                  </a:lnTo>
                  <a:lnTo>
                    <a:pt x="82" y="113"/>
                  </a:lnTo>
                  <a:lnTo>
                    <a:pt x="80" y="116"/>
                  </a:lnTo>
                  <a:lnTo>
                    <a:pt x="79" y="121"/>
                  </a:lnTo>
                  <a:lnTo>
                    <a:pt x="76" y="125"/>
                  </a:lnTo>
                  <a:lnTo>
                    <a:pt x="74" y="128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49" name="Freeform 466"/>
            <p:cNvSpPr>
              <a:spLocks/>
            </p:cNvSpPr>
            <p:nvPr/>
          </p:nvSpPr>
          <p:spPr bwMode="auto">
            <a:xfrm>
              <a:off x="5094" y="2744"/>
              <a:ext cx="153" cy="276"/>
            </a:xfrm>
            <a:custGeom>
              <a:avLst/>
              <a:gdLst>
                <a:gd name="T0" fmla="*/ 90 w 121"/>
                <a:gd name="T1" fmla="*/ 154 h 244"/>
                <a:gd name="T2" fmla="*/ 82 w 121"/>
                <a:gd name="T3" fmla="*/ 167 h 244"/>
                <a:gd name="T4" fmla="*/ 72 w 121"/>
                <a:gd name="T5" fmla="*/ 183 h 244"/>
                <a:gd name="T6" fmla="*/ 62 w 121"/>
                <a:gd name="T7" fmla="*/ 199 h 244"/>
                <a:gd name="T8" fmla="*/ 54 w 121"/>
                <a:gd name="T9" fmla="*/ 215 h 244"/>
                <a:gd name="T10" fmla="*/ 46 w 121"/>
                <a:gd name="T11" fmla="*/ 230 h 244"/>
                <a:gd name="T12" fmla="*/ 38 w 121"/>
                <a:gd name="T13" fmla="*/ 245 h 244"/>
                <a:gd name="T14" fmla="*/ 29 w 121"/>
                <a:gd name="T15" fmla="*/ 258 h 244"/>
                <a:gd name="T16" fmla="*/ 24 w 121"/>
                <a:gd name="T17" fmla="*/ 267 h 244"/>
                <a:gd name="T18" fmla="*/ 21 w 121"/>
                <a:gd name="T19" fmla="*/ 274 h 244"/>
                <a:gd name="T20" fmla="*/ 9 w 121"/>
                <a:gd name="T21" fmla="*/ 252 h 244"/>
                <a:gd name="T22" fmla="*/ 3 w 121"/>
                <a:gd name="T23" fmla="*/ 244 h 244"/>
                <a:gd name="T24" fmla="*/ 9 w 121"/>
                <a:gd name="T25" fmla="*/ 238 h 244"/>
                <a:gd name="T26" fmla="*/ 16 w 121"/>
                <a:gd name="T27" fmla="*/ 226 h 244"/>
                <a:gd name="T28" fmla="*/ 24 w 121"/>
                <a:gd name="T29" fmla="*/ 216 h 244"/>
                <a:gd name="T30" fmla="*/ 32 w 121"/>
                <a:gd name="T31" fmla="*/ 204 h 244"/>
                <a:gd name="T32" fmla="*/ 39 w 121"/>
                <a:gd name="T33" fmla="*/ 192 h 244"/>
                <a:gd name="T34" fmla="*/ 47 w 121"/>
                <a:gd name="T35" fmla="*/ 178 h 244"/>
                <a:gd name="T36" fmla="*/ 54 w 121"/>
                <a:gd name="T37" fmla="*/ 166 h 244"/>
                <a:gd name="T38" fmla="*/ 61 w 121"/>
                <a:gd name="T39" fmla="*/ 153 h 244"/>
                <a:gd name="T40" fmla="*/ 68 w 121"/>
                <a:gd name="T41" fmla="*/ 141 h 244"/>
                <a:gd name="T42" fmla="*/ 72 w 121"/>
                <a:gd name="T43" fmla="*/ 131 h 244"/>
                <a:gd name="T44" fmla="*/ 82 w 121"/>
                <a:gd name="T45" fmla="*/ 114 h 244"/>
                <a:gd name="T46" fmla="*/ 90 w 121"/>
                <a:gd name="T47" fmla="*/ 101 h 244"/>
                <a:gd name="T48" fmla="*/ 96 w 121"/>
                <a:gd name="T49" fmla="*/ 86 h 244"/>
                <a:gd name="T50" fmla="*/ 101 w 121"/>
                <a:gd name="T51" fmla="*/ 75 h 244"/>
                <a:gd name="T52" fmla="*/ 105 w 121"/>
                <a:gd name="T53" fmla="*/ 63 h 244"/>
                <a:gd name="T54" fmla="*/ 109 w 121"/>
                <a:gd name="T55" fmla="*/ 55 h 244"/>
                <a:gd name="T56" fmla="*/ 113 w 121"/>
                <a:gd name="T57" fmla="*/ 46 h 244"/>
                <a:gd name="T58" fmla="*/ 116 w 121"/>
                <a:gd name="T59" fmla="*/ 38 h 244"/>
                <a:gd name="T60" fmla="*/ 119 w 121"/>
                <a:gd name="T61" fmla="*/ 29 h 244"/>
                <a:gd name="T62" fmla="*/ 123 w 121"/>
                <a:gd name="T63" fmla="*/ 23 h 244"/>
                <a:gd name="T64" fmla="*/ 125 w 121"/>
                <a:gd name="T65" fmla="*/ 16 h 244"/>
                <a:gd name="T66" fmla="*/ 126 w 121"/>
                <a:gd name="T67" fmla="*/ 12 h 244"/>
                <a:gd name="T68" fmla="*/ 129 w 121"/>
                <a:gd name="T69" fmla="*/ 7 h 244"/>
                <a:gd name="T70" fmla="*/ 133 w 121"/>
                <a:gd name="T71" fmla="*/ 3 h 244"/>
                <a:gd name="T72" fmla="*/ 137 w 121"/>
                <a:gd name="T73" fmla="*/ 0 h 244"/>
                <a:gd name="T74" fmla="*/ 140 w 121"/>
                <a:gd name="T75" fmla="*/ 1 h 244"/>
                <a:gd name="T76" fmla="*/ 144 w 121"/>
                <a:gd name="T77" fmla="*/ 3 h 244"/>
                <a:gd name="T78" fmla="*/ 145 w 121"/>
                <a:gd name="T79" fmla="*/ 7 h 244"/>
                <a:gd name="T80" fmla="*/ 148 w 121"/>
                <a:gd name="T81" fmla="*/ 10 h 244"/>
                <a:gd name="T82" fmla="*/ 149 w 121"/>
                <a:gd name="T83" fmla="*/ 14 h 244"/>
                <a:gd name="T84" fmla="*/ 152 w 121"/>
                <a:gd name="T85" fmla="*/ 17 h 244"/>
                <a:gd name="T86" fmla="*/ 149 w 121"/>
                <a:gd name="T87" fmla="*/ 23 h 244"/>
                <a:gd name="T88" fmla="*/ 145 w 121"/>
                <a:gd name="T89" fmla="*/ 31 h 244"/>
                <a:gd name="T90" fmla="*/ 142 w 121"/>
                <a:gd name="T91" fmla="*/ 42 h 244"/>
                <a:gd name="T92" fmla="*/ 137 w 121"/>
                <a:gd name="T93" fmla="*/ 55 h 244"/>
                <a:gd name="T94" fmla="*/ 130 w 121"/>
                <a:gd name="T95" fmla="*/ 69 h 244"/>
                <a:gd name="T96" fmla="*/ 123 w 121"/>
                <a:gd name="T97" fmla="*/ 85 h 244"/>
                <a:gd name="T98" fmla="*/ 115 w 121"/>
                <a:gd name="T99" fmla="*/ 102 h 244"/>
                <a:gd name="T100" fmla="*/ 109 w 121"/>
                <a:gd name="T101" fmla="*/ 118 h 244"/>
                <a:gd name="T102" fmla="*/ 101 w 121"/>
                <a:gd name="T103" fmla="*/ 131 h 244"/>
                <a:gd name="T104" fmla="*/ 94 w 121"/>
                <a:gd name="T105" fmla="*/ 145 h 24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21"/>
                <a:gd name="T160" fmla="*/ 0 h 244"/>
                <a:gd name="T161" fmla="*/ 121 w 121"/>
                <a:gd name="T162" fmla="*/ 244 h 24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21" h="244">
                  <a:moveTo>
                    <a:pt x="74" y="128"/>
                  </a:moveTo>
                  <a:lnTo>
                    <a:pt x="72" y="131"/>
                  </a:lnTo>
                  <a:lnTo>
                    <a:pt x="71" y="136"/>
                  </a:lnTo>
                  <a:lnTo>
                    <a:pt x="68" y="139"/>
                  </a:lnTo>
                  <a:lnTo>
                    <a:pt x="66" y="144"/>
                  </a:lnTo>
                  <a:lnTo>
                    <a:pt x="65" y="148"/>
                  </a:lnTo>
                  <a:lnTo>
                    <a:pt x="62" y="153"/>
                  </a:lnTo>
                  <a:lnTo>
                    <a:pt x="60" y="157"/>
                  </a:lnTo>
                  <a:lnTo>
                    <a:pt x="57" y="162"/>
                  </a:lnTo>
                  <a:lnTo>
                    <a:pt x="56" y="167"/>
                  </a:lnTo>
                  <a:lnTo>
                    <a:pt x="53" y="171"/>
                  </a:lnTo>
                  <a:lnTo>
                    <a:pt x="49" y="176"/>
                  </a:lnTo>
                  <a:lnTo>
                    <a:pt x="48" y="180"/>
                  </a:lnTo>
                  <a:lnTo>
                    <a:pt x="45" y="185"/>
                  </a:lnTo>
                  <a:lnTo>
                    <a:pt x="43" y="190"/>
                  </a:lnTo>
                  <a:lnTo>
                    <a:pt x="40" y="194"/>
                  </a:lnTo>
                  <a:lnTo>
                    <a:pt x="39" y="199"/>
                  </a:lnTo>
                  <a:lnTo>
                    <a:pt x="36" y="203"/>
                  </a:lnTo>
                  <a:lnTo>
                    <a:pt x="34" y="208"/>
                  </a:lnTo>
                  <a:lnTo>
                    <a:pt x="31" y="213"/>
                  </a:lnTo>
                  <a:lnTo>
                    <a:pt x="30" y="217"/>
                  </a:lnTo>
                  <a:lnTo>
                    <a:pt x="28" y="220"/>
                  </a:lnTo>
                  <a:lnTo>
                    <a:pt x="25" y="223"/>
                  </a:lnTo>
                  <a:lnTo>
                    <a:pt x="23" y="228"/>
                  </a:lnTo>
                  <a:lnTo>
                    <a:pt x="22" y="231"/>
                  </a:lnTo>
                  <a:lnTo>
                    <a:pt x="20" y="234"/>
                  </a:lnTo>
                  <a:lnTo>
                    <a:pt x="19" y="236"/>
                  </a:lnTo>
                  <a:lnTo>
                    <a:pt x="19" y="239"/>
                  </a:lnTo>
                  <a:lnTo>
                    <a:pt x="17" y="240"/>
                  </a:lnTo>
                  <a:lnTo>
                    <a:pt x="17" y="242"/>
                  </a:lnTo>
                  <a:lnTo>
                    <a:pt x="16" y="243"/>
                  </a:lnTo>
                  <a:lnTo>
                    <a:pt x="16" y="232"/>
                  </a:lnTo>
                  <a:lnTo>
                    <a:pt x="7" y="223"/>
                  </a:lnTo>
                  <a:lnTo>
                    <a:pt x="0" y="220"/>
                  </a:lnTo>
                  <a:lnTo>
                    <a:pt x="2" y="219"/>
                  </a:lnTo>
                  <a:lnTo>
                    <a:pt x="2" y="216"/>
                  </a:lnTo>
                  <a:lnTo>
                    <a:pt x="4" y="214"/>
                  </a:lnTo>
                  <a:lnTo>
                    <a:pt x="5" y="213"/>
                  </a:lnTo>
                  <a:lnTo>
                    <a:pt x="7" y="210"/>
                  </a:lnTo>
                  <a:lnTo>
                    <a:pt x="8" y="206"/>
                  </a:lnTo>
                  <a:lnTo>
                    <a:pt x="11" y="203"/>
                  </a:lnTo>
                  <a:lnTo>
                    <a:pt x="13" y="200"/>
                  </a:lnTo>
                  <a:lnTo>
                    <a:pt x="14" y="197"/>
                  </a:lnTo>
                  <a:lnTo>
                    <a:pt x="16" y="194"/>
                  </a:lnTo>
                  <a:lnTo>
                    <a:pt x="19" y="191"/>
                  </a:lnTo>
                  <a:lnTo>
                    <a:pt x="20" y="188"/>
                  </a:lnTo>
                  <a:lnTo>
                    <a:pt x="22" y="184"/>
                  </a:lnTo>
                  <a:lnTo>
                    <a:pt x="25" y="180"/>
                  </a:lnTo>
                  <a:lnTo>
                    <a:pt x="27" y="177"/>
                  </a:lnTo>
                  <a:lnTo>
                    <a:pt x="28" y="173"/>
                  </a:lnTo>
                  <a:lnTo>
                    <a:pt x="31" y="170"/>
                  </a:lnTo>
                  <a:lnTo>
                    <a:pt x="33" y="165"/>
                  </a:lnTo>
                  <a:lnTo>
                    <a:pt x="34" y="162"/>
                  </a:lnTo>
                  <a:lnTo>
                    <a:pt x="37" y="157"/>
                  </a:lnTo>
                  <a:lnTo>
                    <a:pt x="39" y="154"/>
                  </a:lnTo>
                  <a:lnTo>
                    <a:pt x="40" y="150"/>
                  </a:lnTo>
                  <a:lnTo>
                    <a:pt x="43" y="147"/>
                  </a:lnTo>
                  <a:lnTo>
                    <a:pt x="45" y="142"/>
                  </a:lnTo>
                  <a:lnTo>
                    <a:pt x="46" y="139"/>
                  </a:lnTo>
                  <a:lnTo>
                    <a:pt x="48" y="135"/>
                  </a:lnTo>
                  <a:lnTo>
                    <a:pt x="49" y="131"/>
                  </a:lnTo>
                  <a:lnTo>
                    <a:pt x="53" y="128"/>
                  </a:lnTo>
                  <a:lnTo>
                    <a:pt x="54" y="125"/>
                  </a:lnTo>
                  <a:lnTo>
                    <a:pt x="56" y="122"/>
                  </a:lnTo>
                  <a:lnTo>
                    <a:pt x="56" y="119"/>
                  </a:lnTo>
                  <a:lnTo>
                    <a:pt x="57" y="116"/>
                  </a:lnTo>
                  <a:lnTo>
                    <a:pt x="60" y="112"/>
                  </a:lnTo>
                  <a:lnTo>
                    <a:pt x="62" y="105"/>
                  </a:lnTo>
                  <a:lnTo>
                    <a:pt x="65" y="101"/>
                  </a:lnTo>
                  <a:lnTo>
                    <a:pt x="66" y="96"/>
                  </a:lnTo>
                  <a:lnTo>
                    <a:pt x="68" y="92"/>
                  </a:lnTo>
                  <a:lnTo>
                    <a:pt x="71" y="89"/>
                  </a:lnTo>
                  <a:lnTo>
                    <a:pt x="72" y="84"/>
                  </a:lnTo>
                  <a:lnTo>
                    <a:pt x="74" y="79"/>
                  </a:lnTo>
                  <a:lnTo>
                    <a:pt x="76" y="76"/>
                  </a:lnTo>
                  <a:lnTo>
                    <a:pt x="77" y="73"/>
                  </a:lnTo>
                  <a:lnTo>
                    <a:pt x="79" y="69"/>
                  </a:lnTo>
                  <a:lnTo>
                    <a:pt x="80" y="66"/>
                  </a:lnTo>
                  <a:lnTo>
                    <a:pt x="80" y="63"/>
                  </a:lnTo>
                  <a:lnTo>
                    <a:pt x="82" y="60"/>
                  </a:lnTo>
                  <a:lnTo>
                    <a:pt x="83" y="56"/>
                  </a:lnTo>
                  <a:lnTo>
                    <a:pt x="85" y="53"/>
                  </a:lnTo>
                  <a:lnTo>
                    <a:pt x="85" y="50"/>
                  </a:lnTo>
                  <a:lnTo>
                    <a:pt x="86" y="49"/>
                  </a:lnTo>
                  <a:lnTo>
                    <a:pt x="88" y="46"/>
                  </a:lnTo>
                  <a:lnTo>
                    <a:pt x="88" y="43"/>
                  </a:lnTo>
                  <a:lnTo>
                    <a:pt x="89" y="41"/>
                  </a:lnTo>
                  <a:lnTo>
                    <a:pt x="91" y="38"/>
                  </a:lnTo>
                  <a:lnTo>
                    <a:pt x="91" y="35"/>
                  </a:lnTo>
                  <a:lnTo>
                    <a:pt x="92" y="34"/>
                  </a:lnTo>
                  <a:lnTo>
                    <a:pt x="92" y="30"/>
                  </a:lnTo>
                  <a:lnTo>
                    <a:pt x="94" y="29"/>
                  </a:lnTo>
                  <a:lnTo>
                    <a:pt x="94" y="26"/>
                  </a:lnTo>
                  <a:lnTo>
                    <a:pt x="95" y="24"/>
                  </a:lnTo>
                  <a:lnTo>
                    <a:pt x="97" y="23"/>
                  </a:lnTo>
                  <a:lnTo>
                    <a:pt x="97" y="20"/>
                  </a:lnTo>
                  <a:lnTo>
                    <a:pt x="99" y="18"/>
                  </a:lnTo>
                  <a:lnTo>
                    <a:pt x="99" y="15"/>
                  </a:lnTo>
                  <a:lnTo>
                    <a:pt x="99" y="14"/>
                  </a:lnTo>
                  <a:lnTo>
                    <a:pt x="100" y="14"/>
                  </a:lnTo>
                  <a:lnTo>
                    <a:pt x="100" y="12"/>
                  </a:lnTo>
                  <a:lnTo>
                    <a:pt x="100" y="11"/>
                  </a:lnTo>
                  <a:lnTo>
                    <a:pt x="100" y="9"/>
                  </a:lnTo>
                  <a:lnTo>
                    <a:pt x="102" y="7"/>
                  </a:lnTo>
                  <a:lnTo>
                    <a:pt x="102" y="6"/>
                  </a:lnTo>
                  <a:lnTo>
                    <a:pt x="103" y="4"/>
                  </a:lnTo>
                  <a:lnTo>
                    <a:pt x="103" y="3"/>
                  </a:lnTo>
                  <a:lnTo>
                    <a:pt x="105" y="3"/>
                  </a:lnTo>
                  <a:lnTo>
                    <a:pt x="105" y="1"/>
                  </a:lnTo>
                  <a:lnTo>
                    <a:pt x="106" y="1"/>
                  </a:lnTo>
                  <a:lnTo>
                    <a:pt x="108" y="0"/>
                  </a:lnTo>
                  <a:lnTo>
                    <a:pt x="109" y="0"/>
                  </a:lnTo>
                  <a:lnTo>
                    <a:pt x="109" y="1"/>
                  </a:lnTo>
                  <a:lnTo>
                    <a:pt x="111" y="1"/>
                  </a:lnTo>
                  <a:lnTo>
                    <a:pt x="112" y="1"/>
                  </a:lnTo>
                  <a:lnTo>
                    <a:pt x="112" y="3"/>
                  </a:lnTo>
                  <a:lnTo>
                    <a:pt x="114" y="3"/>
                  </a:lnTo>
                  <a:lnTo>
                    <a:pt x="114" y="4"/>
                  </a:lnTo>
                  <a:lnTo>
                    <a:pt x="115" y="4"/>
                  </a:lnTo>
                  <a:lnTo>
                    <a:pt x="115" y="6"/>
                  </a:lnTo>
                  <a:lnTo>
                    <a:pt x="117" y="6"/>
                  </a:lnTo>
                  <a:lnTo>
                    <a:pt x="117" y="7"/>
                  </a:lnTo>
                  <a:lnTo>
                    <a:pt x="117" y="9"/>
                  </a:lnTo>
                  <a:lnTo>
                    <a:pt x="118" y="9"/>
                  </a:lnTo>
                  <a:lnTo>
                    <a:pt x="118" y="11"/>
                  </a:lnTo>
                  <a:lnTo>
                    <a:pt x="118" y="12"/>
                  </a:lnTo>
                  <a:lnTo>
                    <a:pt x="120" y="12"/>
                  </a:lnTo>
                  <a:lnTo>
                    <a:pt x="120" y="14"/>
                  </a:lnTo>
                  <a:lnTo>
                    <a:pt x="120" y="15"/>
                  </a:lnTo>
                  <a:lnTo>
                    <a:pt x="120" y="17"/>
                  </a:lnTo>
                  <a:lnTo>
                    <a:pt x="118" y="18"/>
                  </a:lnTo>
                  <a:lnTo>
                    <a:pt x="118" y="20"/>
                  </a:lnTo>
                  <a:lnTo>
                    <a:pt x="117" y="21"/>
                  </a:lnTo>
                  <a:lnTo>
                    <a:pt x="117" y="24"/>
                  </a:lnTo>
                  <a:lnTo>
                    <a:pt x="115" y="27"/>
                  </a:lnTo>
                  <a:lnTo>
                    <a:pt x="114" y="30"/>
                  </a:lnTo>
                  <a:lnTo>
                    <a:pt x="114" y="34"/>
                  </a:lnTo>
                  <a:lnTo>
                    <a:pt x="112" y="37"/>
                  </a:lnTo>
                  <a:lnTo>
                    <a:pt x="111" y="40"/>
                  </a:lnTo>
                  <a:lnTo>
                    <a:pt x="109" y="44"/>
                  </a:lnTo>
                  <a:lnTo>
                    <a:pt x="108" y="49"/>
                  </a:lnTo>
                  <a:lnTo>
                    <a:pt x="106" y="52"/>
                  </a:lnTo>
                  <a:lnTo>
                    <a:pt x="105" y="56"/>
                  </a:lnTo>
                  <a:lnTo>
                    <a:pt x="103" y="61"/>
                  </a:lnTo>
                  <a:lnTo>
                    <a:pt x="102" y="66"/>
                  </a:lnTo>
                  <a:lnTo>
                    <a:pt x="99" y="70"/>
                  </a:lnTo>
                  <a:lnTo>
                    <a:pt x="97" y="75"/>
                  </a:lnTo>
                  <a:lnTo>
                    <a:pt x="95" y="79"/>
                  </a:lnTo>
                  <a:lnTo>
                    <a:pt x="94" y="86"/>
                  </a:lnTo>
                  <a:lnTo>
                    <a:pt x="91" y="90"/>
                  </a:lnTo>
                  <a:lnTo>
                    <a:pt x="89" y="95"/>
                  </a:lnTo>
                  <a:lnTo>
                    <a:pt x="88" y="99"/>
                  </a:lnTo>
                  <a:lnTo>
                    <a:pt x="86" y="104"/>
                  </a:lnTo>
                  <a:lnTo>
                    <a:pt x="83" y="109"/>
                  </a:lnTo>
                  <a:lnTo>
                    <a:pt x="82" y="113"/>
                  </a:lnTo>
                  <a:lnTo>
                    <a:pt x="80" y="116"/>
                  </a:lnTo>
                  <a:lnTo>
                    <a:pt x="79" y="121"/>
                  </a:lnTo>
                  <a:lnTo>
                    <a:pt x="76" y="125"/>
                  </a:lnTo>
                  <a:lnTo>
                    <a:pt x="74" y="128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50" name="Freeform 467"/>
            <p:cNvSpPr>
              <a:spLocks/>
            </p:cNvSpPr>
            <p:nvPr/>
          </p:nvSpPr>
          <p:spPr bwMode="auto">
            <a:xfrm>
              <a:off x="3549" y="1215"/>
              <a:ext cx="21" cy="19"/>
            </a:xfrm>
            <a:custGeom>
              <a:avLst/>
              <a:gdLst>
                <a:gd name="T0" fmla="*/ 15 w 17"/>
                <a:gd name="T1" fmla="*/ 18 h 17"/>
                <a:gd name="T2" fmla="*/ 20 w 17"/>
                <a:gd name="T3" fmla="*/ 9 h 17"/>
                <a:gd name="T4" fmla="*/ 0 w 17"/>
                <a:gd name="T5" fmla="*/ 3 h 17"/>
                <a:gd name="T6" fmla="*/ 5 w 17"/>
                <a:gd name="T7" fmla="*/ 0 h 17"/>
                <a:gd name="T8" fmla="*/ 15 w 17"/>
                <a:gd name="T9" fmla="*/ 18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7"/>
                <a:gd name="T17" fmla="*/ 17 w 17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7">
                  <a:moveTo>
                    <a:pt x="12" y="16"/>
                  </a:moveTo>
                  <a:lnTo>
                    <a:pt x="16" y="8"/>
                  </a:lnTo>
                  <a:lnTo>
                    <a:pt x="0" y="3"/>
                  </a:lnTo>
                  <a:lnTo>
                    <a:pt x="4" y="0"/>
                  </a:lnTo>
                  <a:lnTo>
                    <a:pt x="12" y="16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51" name="Freeform 468"/>
            <p:cNvSpPr>
              <a:spLocks/>
            </p:cNvSpPr>
            <p:nvPr/>
          </p:nvSpPr>
          <p:spPr bwMode="auto">
            <a:xfrm>
              <a:off x="3549" y="1215"/>
              <a:ext cx="21" cy="19"/>
            </a:xfrm>
            <a:custGeom>
              <a:avLst/>
              <a:gdLst>
                <a:gd name="T0" fmla="*/ 15 w 17"/>
                <a:gd name="T1" fmla="*/ 18 h 17"/>
                <a:gd name="T2" fmla="*/ 20 w 17"/>
                <a:gd name="T3" fmla="*/ 9 h 17"/>
                <a:gd name="T4" fmla="*/ 0 w 17"/>
                <a:gd name="T5" fmla="*/ 3 h 17"/>
                <a:gd name="T6" fmla="*/ 5 w 17"/>
                <a:gd name="T7" fmla="*/ 0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"/>
                <a:gd name="T13" fmla="*/ 0 h 17"/>
                <a:gd name="T14" fmla="*/ 17 w 17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" h="17">
                  <a:moveTo>
                    <a:pt x="12" y="16"/>
                  </a:moveTo>
                  <a:lnTo>
                    <a:pt x="16" y="8"/>
                  </a:lnTo>
                  <a:lnTo>
                    <a:pt x="0" y="3"/>
                  </a:lnTo>
                  <a:lnTo>
                    <a:pt x="4" y="0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52" name="Freeform 469"/>
            <p:cNvSpPr>
              <a:spLocks/>
            </p:cNvSpPr>
            <p:nvPr/>
          </p:nvSpPr>
          <p:spPr bwMode="auto">
            <a:xfrm>
              <a:off x="3503" y="1210"/>
              <a:ext cx="49" cy="37"/>
            </a:xfrm>
            <a:custGeom>
              <a:avLst/>
              <a:gdLst>
                <a:gd name="T0" fmla="*/ 48 w 39"/>
                <a:gd name="T1" fmla="*/ 4 h 33"/>
                <a:gd name="T2" fmla="*/ 11 w 39"/>
                <a:gd name="T3" fmla="*/ 0 h 33"/>
                <a:gd name="T4" fmla="*/ 6 w 39"/>
                <a:gd name="T5" fmla="*/ 4 h 33"/>
                <a:gd name="T6" fmla="*/ 4 w 39"/>
                <a:gd name="T7" fmla="*/ 13 h 33"/>
                <a:gd name="T8" fmla="*/ 0 w 39"/>
                <a:gd name="T9" fmla="*/ 29 h 33"/>
                <a:gd name="T10" fmla="*/ 4 w 39"/>
                <a:gd name="T11" fmla="*/ 30 h 33"/>
                <a:gd name="T12" fmla="*/ 8 w 39"/>
                <a:gd name="T13" fmla="*/ 30 h 33"/>
                <a:gd name="T14" fmla="*/ 43 w 39"/>
                <a:gd name="T15" fmla="*/ 36 h 33"/>
                <a:gd name="T16" fmla="*/ 48 w 39"/>
                <a:gd name="T17" fmla="*/ 4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"/>
                <a:gd name="T28" fmla="*/ 0 h 33"/>
                <a:gd name="T29" fmla="*/ 39 w 39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" h="33">
                  <a:moveTo>
                    <a:pt x="38" y="4"/>
                  </a:moveTo>
                  <a:lnTo>
                    <a:pt x="9" y="0"/>
                  </a:lnTo>
                  <a:lnTo>
                    <a:pt x="5" y="4"/>
                  </a:lnTo>
                  <a:lnTo>
                    <a:pt x="3" y="12"/>
                  </a:lnTo>
                  <a:lnTo>
                    <a:pt x="0" y="26"/>
                  </a:lnTo>
                  <a:lnTo>
                    <a:pt x="3" y="27"/>
                  </a:lnTo>
                  <a:lnTo>
                    <a:pt x="6" y="27"/>
                  </a:lnTo>
                  <a:lnTo>
                    <a:pt x="34" y="32"/>
                  </a:lnTo>
                  <a:lnTo>
                    <a:pt x="38" y="4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53" name="Freeform 470"/>
            <p:cNvSpPr>
              <a:spLocks/>
            </p:cNvSpPr>
            <p:nvPr/>
          </p:nvSpPr>
          <p:spPr bwMode="auto">
            <a:xfrm>
              <a:off x="3503" y="1210"/>
              <a:ext cx="49" cy="37"/>
            </a:xfrm>
            <a:custGeom>
              <a:avLst/>
              <a:gdLst>
                <a:gd name="T0" fmla="*/ 48 w 39"/>
                <a:gd name="T1" fmla="*/ 4 h 33"/>
                <a:gd name="T2" fmla="*/ 11 w 39"/>
                <a:gd name="T3" fmla="*/ 0 h 33"/>
                <a:gd name="T4" fmla="*/ 6 w 39"/>
                <a:gd name="T5" fmla="*/ 4 h 33"/>
                <a:gd name="T6" fmla="*/ 4 w 39"/>
                <a:gd name="T7" fmla="*/ 13 h 33"/>
                <a:gd name="T8" fmla="*/ 0 w 39"/>
                <a:gd name="T9" fmla="*/ 29 h 33"/>
                <a:gd name="T10" fmla="*/ 4 w 39"/>
                <a:gd name="T11" fmla="*/ 30 h 33"/>
                <a:gd name="T12" fmla="*/ 8 w 39"/>
                <a:gd name="T13" fmla="*/ 30 h 33"/>
                <a:gd name="T14" fmla="*/ 43 w 39"/>
                <a:gd name="T15" fmla="*/ 36 h 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"/>
                <a:gd name="T25" fmla="*/ 0 h 33"/>
                <a:gd name="T26" fmla="*/ 39 w 39"/>
                <a:gd name="T27" fmla="*/ 33 h 3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" h="33">
                  <a:moveTo>
                    <a:pt x="38" y="4"/>
                  </a:moveTo>
                  <a:lnTo>
                    <a:pt x="9" y="0"/>
                  </a:lnTo>
                  <a:lnTo>
                    <a:pt x="5" y="4"/>
                  </a:lnTo>
                  <a:lnTo>
                    <a:pt x="3" y="12"/>
                  </a:lnTo>
                  <a:lnTo>
                    <a:pt x="0" y="26"/>
                  </a:lnTo>
                  <a:lnTo>
                    <a:pt x="3" y="27"/>
                  </a:lnTo>
                  <a:lnTo>
                    <a:pt x="6" y="27"/>
                  </a:lnTo>
                  <a:lnTo>
                    <a:pt x="34" y="32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54" name="Freeform 471"/>
            <p:cNvSpPr>
              <a:spLocks/>
            </p:cNvSpPr>
            <p:nvPr/>
          </p:nvSpPr>
          <p:spPr bwMode="auto">
            <a:xfrm>
              <a:off x="3542" y="1217"/>
              <a:ext cx="22" cy="29"/>
            </a:xfrm>
            <a:custGeom>
              <a:avLst/>
              <a:gdLst>
                <a:gd name="T0" fmla="*/ 21 w 17"/>
                <a:gd name="T1" fmla="*/ 0 h 25"/>
                <a:gd name="T2" fmla="*/ 16 w 17"/>
                <a:gd name="T3" fmla="*/ 0 h 25"/>
                <a:gd name="T4" fmla="*/ 16 w 17"/>
                <a:gd name="T5" fmla="*/ 1 h 25"/>
                <a:gd name="T6" fmla="*/ 13 w 17"/>
                <a:gd name="T7" fmla="*/ 3 h 25"/>
                <a:gd name="T8" fmla="*/ 13 w 17"/>
                <a:gd name="T9" fmla="*/ 6 h 25"/>
                <a:gd name="T10" fmla="*/ 8 w 17"/>
                <a:gd name="T11" fmla="*/ 7 h 25"/>
                <a:gd name="T12" fmla="*/ 8 w 17"/>
                <a:gd name="T13" fmla="*/ 9 h 25"/>
                <a:gd name="T14" fmla="*/ 8 w 17"/>
                <a:gd name="T15" fmla="*/ 10 h 25"/>
                <a:gd name="T16" fmla="*/ 8 w 17"/>
                <a:gd name="T17" fmla="*/ 13 h 25"/>
                <a:gd name="T18" fmla="*/ 8 w 17"/>
                <a:gd name="T19" fmla="*/ 14 h 25"/>
                <a:gd name="T20" fmla="*/ 5 w 17"/>
                <a:gd name="T21" fmla="*/ 14 h 25"/>
                <a:gd name="T22" fmla="*/ 5 w 17"/>
                <a:gd name="T23" fmla="*/ 16 h 25"/>
                <a:gd name="T24" fmla="*/ 5 w 17"/>
                <a:gd name="T25" fmla="*/ 17 h 25"/>
                <a:gd name="T26" fmla="*/ 5 w 17"/>
                <a:gd name="T27" fmla="*/ 20 h 25"/>
                <a:gd name="T28" fmla="*/ 5 w 17"/>
                <a:gd name="T29" fmla="*/ 21 h 25"/>
                <a:gd name="T30" fmla="*/ 5 w 17"/>
                <a:gd name="T31" fmla="*/ 23 h 25"/>
                <a:gd name="T32" fmla="*/ 5 w 17"/>
                <a:gd name="T33" fmla="*/ 24 h 25"/>
                <a:gd name="T34" fmla="*/ 5 w 17"/>
                <a:gd name="T35" fmla="*/ 27 h 25"/>
                <a:gd name="T36" fmla="*/ 0 w 17"/>
                <a:gd name="T37" fmla="*/ 28 h 2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"/>
                <a:gd name="T58" fmla="*/ 0 h 25"/>
                <a:gd name="T59" fmla="*/ 17 w 17"/>
                <a:gd name="T60" fmla="*/ 25 h 2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" h="25">
                  <a:moveTo>
                    <a:pt x="16" y="0"/>
                  </a:moveTo>
                  <a:lnTo>
                    <a:pt x="12" y="0"/>
                  </a:lnTo>
                  <a:lnTo>
                    <a:pt x="12" y="1"/>
                  </a:lnTo>
                  <a:lnTo>
                    <a:pt x="10" y="3"/>
                  </a:lnTo>
                  <a:lnTo>
                    <a:pt x="10" y="5"/>
                  </a:lnTo>
                  <a:lnTo>
                    <a:pt x="6" y="6"/>
                  </a:lnTo>
                  <a:lnTo>
                    <a:pt x="6" y="8"/>
                  </a:lnTo>
                  <a:lnTo>
                    <a:pt x="6" y="9"/>
                  </a:lnTo>
                  <a:lnTo>
                    <a:pt x="6" y="11"/>
                  </a:lnTo>
                  <a:lnTo>
                    <a:pt x="6" y="12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4" y="15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4" y="23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55" name="Freeform 472"/>
            <p:cNvSpPr>
              <a:spLocks/>
            </p:cNvSpPr>
            <p:nvPr/>
          </p:nvSpPr>
          <p:spPr bwMode="auto">
            <a:xfrm>
              <a:off x="3492" y="1226"/>
              <a:ext cx="43" cy="35"/>
            </a:xfrm>
            <a:custGeom>
              <a:avLst/>
              <a:gdLst>
                <a:gd name="T0" fmla="*/ 0 w 34"/>
                <a:gd name="T1" fmla="*/ 30 h 31"/>
                <a:gd name="T2" fmla="*/ 28 w 34"/>
                <a:gd name="T3" fmla="*/ 1 h 31"/>
                <a:gd name="T4" fmla="*/ 33 w 34"/>
                <a:gd name="T5" fmla="*/ 0 h 31"/>
                <a:gd name="T6" fmla="*/ 35 w 34"/>
                <a:gd name="T7" fmla="*/ 0 h 31"/>
                <a:gd name="T8" fmla="*/ 39 w 34"/>
                <a:gd name="T9" fmla="*/ 1 h 31"/>
                <a:gd name="T10" fmla="*/ 42 w 34"/>
                <a:gd name="T11" fmla="*/ 11 h 31"/>
                <a:gd name="T12" fmla="*/ 24 w 34"/>
                <a:gd name="T13" fmla="*/ 34 h 31"/>
                <a:gd name="T14" fmla="*/ 0 w 34"/>
                <a:gd name="T15" fmla="*/ 30 h 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4"/>
                <a:gd name="T25" fmla="*/ 0 h 31"/>
                <a:gd name="T26" fmla="*/ 34 w 34"/>
                <a:gd name="T27" fmla="*/ 31 h 3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4" h="31">
                  <a:moveTo>
                    <a:pt x="0" y="27"/>
                  </a:moveTo>
                  <a:lnTo>
                    <a:pt x="22" y="1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1" y="1"/>
                  </a:lnTo>
                  <a:lnTo>
                    <a:pt x="33" y="10"/>
                  </a:lnTo>
                  <a:lnTo>
                    <a:pt x="19" y="30"/>
                  </a:lnTo>
                  <a:lnTo>
                    <a:pt x="0" y="27"/>
                  </a:lnTo>
                </a:path>
              </a:pathLst>
            </a:custGeom>
            <a:solidFill>
              <a:srgbClr val="C0C0C0"/>
            </a:solidFill>
            <a:ln w="9525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56" name="Freeform 473"/>
            <p:cNvSpPr>
              <a:spLocks/>
            </p:cNvSpPr>
            <p:nvPr/>
          </p:nvSpPr>
          <p:spPr bwMode="auto">
            <a:xfrm>
              <a:off x="3492" y="1226"/>
              <a:ext cx="43" cy="35"/>
            </a:xfrm>
            <a:custGeom>
              <a:avLst/>
              <a:gdLst>
                <a:gd name="T0" fmla="*/ 0 w 34"/>
                <a:gd name="T1" fmla="*/ 30 h 31"/>
                <a:gd name="T2" fmla="*/ 28 w 34"/>
                <a:gd name="T3" fmla="*/ 1 h 31"/>
                <a:gd name="T4" fmla="*/ 33 w 34"/>
                <a:gd name="T5" fmla="*/ 0 h 31"/>
                <a:gd name="T6" fmla="*/ 35 w 34"/>
                <a:gd name="T7" fmla="*/ 0 h 31"/>
                <a:gd name="T8" fmla="*/ 39 w 34"/>
                <a:gd name="T9" fmla="*/ 1 h 31"/>
                <a:gd name="T10" fmla="*/ 42 w 34"/>
                <a:gd name="T11" fmla="*/ 11 h 31"/>
                <a:gd name="T12" fmla="*/ 24 w 34"/>
                <a:gd name="T13" fmla="*/ 34 h 31"/>
                <a:gd name="T14" fmla="*/ 0 w 34"/>
                <a:gd name="T15" fmla="*/ 30 h 3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4"/>
                <a:gd name="T25" fmla="*/ 0 h 31"/>
                <a:gd name="T26" fmla="*/ 34 w 34"/>
                <a:gd name="T27" fmla="*/ 31 h 3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4" h="31">
                  <a:moveTo>
                    <a:pt x="0" y="27"/>
                  </a:moveTo>
                  <a:lnTo>
                    <a:pt x="22" y="1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1" y="1"/>
                  </a:lnTo>
                  <a:lnTo>
                    <a:pt x="33" y="10"/>
                  </a:lnTo>
                  <a:lnTo>
                    <a:pt x="19" y="30"/>
                  </a:lnTo>
                  <a:lnTo>
                    <a:pt x="0" y="27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57" name="Rectangle 474"/>
            <p:cNvSpPr>
              <a:spLocks noChangeArrowheads="1"/>
            </p:cNvSpPr>
            <p:nvPr/>
          </p:nvSpPr>
          <p:spPr bwMode="auto">
            <a:xfrm>
              <a:off x="2316" y="3883"/>
              <a:ext cx="154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700">
                  <a:solidFill>
                    <a:srgbClr val="000000"/>
                  </a:solidFill>
                  <a:latin typeface="Arial" charset="0"/>
                </a:rPr>
                <a:t> </a:t>
              </a:r>
            </a:p>
          </p:txBody>
        </p:sp>
        <p:sp>
          <p:nvSpPr>
            <p:cNvPr id="5658" name="Rectangle 475"/>
            <p:cNvSpPr>
              <a:spLocks noChangeArrowheads="1"/>
            </p:cNvSpPr>
            <p:nvPr/>
          </p:nvSpPr>
          <p:spPr bwMode="auto">
            <a:xfrm>
              <a:off x="946" y="3572"/>
              <a:ext cx="180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300">
                  <a:solidFill>
                    <a:srgbClr val="000000"/>
                  </a:solidFill>
                  <a:latin typeface="Arial" charset="0"/>
                </a:rPr>
                <a:t>T</a:t>
              </a:r>
            </a:p>
          </p:txBody>
        </p:sp>
        <p:sp>
          <p:nvSpPr>
            <p:cNvPr id="5659" name="Rectangle 476"/>
            <p:cNvSpPr>
              <a:spLocks noChangeArrowheads="1"/>
            </p:cNvSpPr>
            <p:nvPr/>
          </p:nvSpPr>
          <p:spPr bwMode="auto">
            <a:xfrm>
              <a:off x="1023" y="3572"/>
              <a:ext cx="145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300">
                  <a:solidFill>
                    <a:srgbClr val="000000"/>
                  </a:solidFill>
                  <a:latin typeface="Arial" charset="0"/>
                </a:rPr>
                <a:t>I</a:t>
              </a:r>
            </a:p>
          </p:txBody>
        </p:sp>
        <p:sp>
          <p:nvSpPr>
            <p:cNvPr id="5660" name="Rectangle 477"/>
            <p:cNvSpPr>
              <a:spLocks noChangeArrowheads="1"/>
            </p:cNvSpPr>
            <p:nvPr/>
          </p:nvSpPr>
          <p:spPr bwMode="auto">
            <a:xfrm>
              <a:off x="1061" y="3572"/>
              <a:ext cx="145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300">
                  <a:solidFill>
                    <a:srgbClr val="000000"/>
                  </a:solidFill>
                  <a:latin typeface="Arial" charset="0"/>
                </a:rPr>
                <a:t> </a:t>
              </a:r>
            </a:p>
          </p:txBody>
        </p:sp>
        <p:sp>
          <p:nvSpPr>
            <p:cNvPr id="5661" name="Rectangle 478"/>
            <p:cNvSpPr>
              <a:spLocks noChangeArrowheads="1"/>
            </p:cNvSpPr>
            <p:nvPr/>
          </p:nvSpPr>
          <p:spPr bwMode="auto">
            <a:xfrm>
              <a:off x="1095" y="3572"/>
              <a:ext cx="173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300">
                  <a:solidFill>
                    <a:srgbClr val="000000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5662" name="Rectangle 479"/>
            <p:cNvSpPr>
              <a:spLocks noChangeArrowheads="1"/>
            </p:cNvSpPr>
            <p:nvPr/>
          </p:nvSpPr>
          <p:spPr bwMode="auto">
            <a:xfrm>
              <a:off x="3383" y="3823"/>
              <a:ext cx="180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300">
                  <a:solidFill>
                    <a:srgbClr val="000000"/>
                  </a:solidFill>
                  <a:latin typeface="Arial" charset="0"/>
                </a:rPr>
                <a:t>T</a:t>
              </a:r>
            </a:p>
          </p:txBody>
        </p:sp>
        <p:sp>
          <p:nvSpPr>
            <p:cNvPr id="5663" name="Rectangle 480"/>
            <p:cNvSpPr>
              <a:spLocks noChangeArrowheads="1"/>
            </p:cNvSpPr>
            <p:nvPr/>
          </p:nvSpPr>
          <p:spPr bwMode="auto">
            <a:xfrm>
              <a:off x="3462" y="3823"/>
              <a:ext cx="145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300">
                  <a:solidFill>
                    <a:srgbClr val="000000"/>
                  </a:solidFill>
                  <a:latin typeface="Arial" charset="0"/>
                </a:rPr>
                <a:t>I</a:t>
              </a:r>
            </a:p>
          </p:txBody>
        </p:sp>
        <p:sp>
          <p:nvSpPr>
            <p:cNvPr id="5664" name="Rectangle 481"/>
            <p:cNvSpPr>
              <a:spLocks noChangeArrowheads="1"/>
            </p:cNvSpPr>
            <p:nvPr/>
          </p:nvSpPr>
          <p:spPr bwMode="auto">
            <a:xfrm>
              <a:off x="3498" y="3823"/>
              <a:ext cx="145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300">
                  <a:solidFill>
                    <a:srgbClr val="000000"/>
                  </a:solidFill>
                  <a:latin typeface="Arial" charset="0"/>
                </a:rPr>
                <a:t> </a:t>
              </a:r>
            </a:p>
          </p:txBody>
        </p:sp>
        <p:sp>
          <p:nvSpPr>
            <p:cNvPr id="5665" name="Rectangle 482"/>
            <p:cNvSpPr>
              <a:spLocks noChangeArrowheads="1"/>
            </p:cNvSpPr>
            <p:nvPr/>
          </p:nvSpPr>
          <p:spPr bwMode="auto">
            <a:xfrm>
              <a:off x="3533" y="3823"/>
              <a:ext cx="174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300">
                  <a:solidFill>
                    <a:srgbClr val="000000"/>
                  </a:solidFill>
                  <a:latin typeface="Arial" charset="0"/>
                </a:rPr>
                <a:t>8</a:t>
              </a:r>
            </a:p>
          </p:txBody>
        </p:sp>
        <p:sp>
          <p:nvSpPr>
            <p:cNvPr id="5666" name="Freeform 483"/>
            <p:cNvSpPr>
              <a:spLocks/>
            </p:cNvSpPr>
            <p:nvPr/>
          </p:nvSpPr>
          <p:spPr bwMode="auto">
            <a:xfrm>
              <a:off x="3296" y="3668"/>
              <a:ext cx="405" cy="321"/>
            </a:xfrm>
            <a:custGeom>
              <a:avLst/>
              <a:gdLst>
                <a:gd name="T0" fmla="*/ 0 w 321"/>
                <a:gd name="T1" fmla="*/ 0 h 285"/>
                <a:gd name="T2" fmla="*/ 127 w 321"/>
                <a:gd name="T3" fmla="*/ 320 h 285"/>
                <a:gd name="T4" fmla="*/ 404 w 321"/>
                <a:gd name="T5" fmla="*/ 320 h 285"/>
                <a:gd name="T6" fmla="*/ 0 60000 65536"/>
                <a:gd name="T7" fmla="*/ 0 60000 65536"/>
                <a:gd name="T8" fmla="*/ 0 60000 65536"/>
                <a:gd name="T9" fmla="*/ 0 w 321"/>
                <a:gd name="T10" fmla="*/ 0 h 285"/>
                <a:gd name="T11" fmla="*/ 321 w 321"/>
                <a:gd name="T12" fmla="*/ 285 h 28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1" h="285">
                  <a:moveTo>
                    <a:pt x="0" y="0"/>
                  </a:moveTo>
                  <a:lnTo>
                    <a:pt x="101" y="284"/>
                  </a:lnTo>
                  <a:lnTo>
                    <a:pt x="320" y="284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67" name="Freeform 484"/>
            <p:cNvSpPr>
              <a:spLocks/>
            </p:cNvSpPr>
            <p:nvPr/>
          </p:nvSpPr>
          <p:spPr bwMode="auto">
            <a:xfrm>
              <a:off x="2412" y="3068"/>
              <a:ext cx="451" cy="134"/>
            </a:xfrm>
            <a:custGeom>
              <a:avLst/>
              <a:gdLst>
                <a:gd name="T0" fmla="*/ 450 w 358"/>
                <a:gd name="T1" fmla="*/ 0 h 119"/>
                <a:gd name="T2" fmla="*/ 229 w 358"/>
                <a:gd name="T3" fmla="*/ 0 h 119"/>
                <a:gd name="T4" fmla="*/ 0 w 358"/>
                <a:gd name="T5" fmla="*/ 133 h 119"/>
                <a:gd name="T6" fmla="*/ 0 60000 65536"/>
                <a:gd name="T7" fmla="*/ 0 60000 65536"/>
                <a:gd name="T8" fmla="*/ 0 60000 65536"/>
                <a:gd name="T9" fmla="*/ 0 w 358"/>
                <a:gd name="T10" fmla="*/ 0 h 119"/>
                <a:gd name="T11" fmla="*/ 358 w 358"/>
                <a:gd name="T12" fmla="*/ 119 h 11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8" h="119">
                  <a:moveTo>
                    <a:pt x="357" y="0"/>
                  </a:moveTo>
                  <a:lnTo>
                    <a:pt x="182" y="0"/>
                  </a:lnTo>
                  <a:lnTo>
                    <a:pt x="0" y="118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68" name="Rectangle 485"/>
            <p:cNvSpPr>
              <a:spLocks noChangeArrowheads="1"/>
            </p:cNvSpPr>
            <p:nvPr/>
          </p:nvSpPr>
          <p:spPr bwMode="auto">
            <a:xfrm>
              <a:off x="2527" y="2896"/>
              <a:ext cx="185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300">
                  <a:solidFill>
                    <a:srgbClr val="000000"/>
                  </a:solidFill>
                  <a:latin typeface="Arial" charset="0"/>
                </a:rPr>
                <a:t>S</a:t>
              </a:r>
            </a:p>
          </p:txBody>
        </p:sp>
        <p:sp>
          <p:nvSpPr>
            <p:cNvPr id="5669" name="Rectangle 486"/>
            <p:cNvSpPr>
              <a:spLocks noChangeArrowheads="1"/>
            </p:cNvSpPr>
            <p:nvPr/>
          </p:nvSpPr>
          <p:spPr bwMode="auto">
            <a:xfrm>
              <a:off x="2614" y="2896"/>
              <a:ext cx="184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300">
                  <a:solidFill>
                    <a:srgbClr val="000000"/>
                  </a:solidFill>
                  <a:latin typeface="Arial" charset="0"/>
                </a:rPr>
                <a:t>P</a:t>
              </a:r>
            </a:p>
          </p:txBody>
        </p:sp>
        <p:sp>
          <p:nvSpPr>
            <p:cNvPr id="5670" name="Rectangle 487"/>
            <p:cNvSpPr>
              <a:spLocks noChangeArrowheads="1"/>
            </p:cNvSpPr>
            <p:nvPr/>
          </p:nvSpPr>
          <p:spPr bwMode="auto">
            <a:xfrm>
              <a:off x="2699" y="2896"/>
              <a:ext cx="185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300">
                  <a:solidFill>
                    <a:srgbClr val="000000"/>
                  </a:solidFill>
                  <a:latin typeface="Arial" charset="0"/>
                </a:rPr>
                <a:t>S</a:t>
              </a:r>
            </a:p>
          </p:txBody>
        </p:sp>
        <p:sp>
          <p:nvSpPr>
            <p:cNvPr id="5671" name="Rectangle 488"/>
            <p:cNvSpPr>
              <a:spLocks noChangeArrowheads="1"/>
            </p:cNvSpPr>
            <p:nvPr/>
          </p:nvSpPr>
          <p:spPr bwMode="auto">
            <a:xfrm>
              <a:off x="917" y="3723"/>
              <a:ext cx="13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I</a:t>
              </a:r>
            </a:p>
          </p:txBody>
        </p:sp>
        <p:sp>
          <p:nvSpPr>
            <p:cNvPr id="5672" name="Rectangle 489"/>
            <p:cNvSpPr>
              <a:spLocks noChangeArrowheads="1"/>
            </p:cNvSpPr>
            <p:nvPr/>
          </p:nvSpPr>
          <p:spPr bwMode="auto">
            <a:xfrm>
              <a:off x="942" y="3723"/>
              <a:ext cx="15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n</a:t>
              </a:r>
            </a:p>
          </p:txBody>
        </p:sp>
        <p:sp>
          <p:nvSpPr>
            <p:cNvPr id="5673" name="Rectangle 490"/>
            <p:cNvSpPr>
              <a:spLocks noChangeArrowheads="1"/>
            </p:cNvSpPr>
            <p:nvPr/>
          </p:nvSpPr>
          <p:spPr bwMode="auto">
            <a:xfrm>
              <a:off x="993" y="3723"/>
              <a:ext cx="131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j</a:t>
              </a:r>
            </a:p>
          </p:txBody>
        </p:sp>
        <p:sp>
          <p:nvSpPr>
            <p:cNvPr id="5674" name="Rectangle 491"/>
            <p:cNvSpPr>
              <a:spLocks noChangeArrowheads="1"/>
            </p:cNvSpPr>
            <p:nvPr/>
          </p:nvSpPr>
          <p:spPr bwMode="auto">
            <a:xfrm>
              <a:off x="1014" y="3723"/>
              <a:ext cx="15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e</a:t>
              </a:r>
            </a:p>
          </p:txBody>
        </p:sp>
        <p:sp>
          <p:nvSpPr>
            <p:cNvPr id="5675" name="Rectangle 492"/>
            <p:cNvSpPr>
              <a:spLocks noChangeArrowheads="1"/>
            </p:cNvSpPr>
            <p:nvPr/>
          </p:nvSpPr>
          <p:spPr bwMode="auto">
            <a:xfrm>
              <a:off x="1065" y="3723"/>
              <a:ext cx="15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c</a:t>
              </a:r>
            </a:p>
          </p:txBody>
        </p:sp>
        <p:sp>
          <p:nvSpPr>
            <p:cNvPr id="5676" name="Rectangle 493"/>
            <p:cNvSpPr>
              <a:spLocks noChangeArrowheads="1"/>
            </p:cNvSpPr>
            <p:nvPr/>
          </p:nvSpPr>
          <p:spPr bwMode="auto">
            <a:xfrm>
              <a:off x="1111" y="3723"/>
              <a:ext cx="13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t</a:t>
              </a:r>
            </a:p>
          </p:txBody>
        </p:sp>
        <p:sp>
          <p:nvSpPr>
            <p:cNvPr id="5677" name="Rectangle 494"/>
            <p:cNvSpPr>
              <a:spLocks noChangeArrowheads="1"/>
            </p:cNvSpPr>
            <p:nvPr/>
          </p:nvSpPr>
          <p:spPr bwMode="auto">
            <a:xfrm>
              <a:off x="1136" y="3723"/>
              <a:ext cx="132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i</a:t>
              </a:r>
            </a:p>
          </p:txBody>
        </p:sp>
        <p:sp>
          <p:nvSpPr>
            <p:cNvPr id="5678" name="Rectangle 495"/>
            <p:cNvSpPr>
              <a:spLocks noChangeArrowheads="1"/>
            </p:cNvSpPr>
            <p:nvPr/>
          </p:nvSpPr>
          <p:spPr bwMode="auto">
            <a:xfrm>
              <a:off x="1157" y="3723"/>
              <a:ext cx="15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o</a:t>
              </a:r>
            </a:p>
          </p:txBody>
        </p:sp>
        <p:sp>
          <p:nvSpPr>
            <p:cNvPr id="5679" name="Rectangle 496"/>
            <p:cNvSpPr>
              <a:spLocks noChangeArrowheads="1"/>
            </p:cNvSpPr>
            <p:nvPr/>
          </p:nvSpPr>
          <p:spPr bwMode="auto">
            <a:xfrm>
              <a:off x="1208" y="3723"/>
              <a:ext cx="15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n</a:t>
              </a:r>
            </a:p>
          </p:txBody>
        </p:sp>
        <p:sp>
          <p:nvSpPr>
            <p:cNvPr id="5680" name="Rectangle 497"/>
            <p:cNvSpPr>
              <a:spLocks noChangeArrowheads="1"/>
            </p:cNvSpPr>
            <p:nvPr/>
          </p:nvSpPr>
          <p:spPr bwMode="auto">
            <a:xfrm>
              <a:off x="3364" y="3983"/>
              <a:ext cx="135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I</a:t>
              </a:r>
            </a:p>
          </p:txBody>
        </p:sp>
        <p:sp>
          <p:nvSpPr>
            <p:cNvPr id="5681" name="Rectangle 498"/>
            <p:cNvSpPr>
              <a:spLocks noChangeArrowheads="1"/>
            </p:cNvSpPr>
            <p:nvPr/>
          </p:nvSpPr>
          <p:spPr bwMode="auto">
            <a:xfrm>
              <a:off x="3390" y="3983"/>
              <a:ext cx="155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n</a:t>
              </a:r>
            </a:p>
          </p:txBody>
        </p:sp>
        <p:sp>
          <p:nvSpPr>
            <p:cNvPr id="5682" name="Rectangle 499"/>
            <p:cNvSpPr>
              <a:spLocks noChangeArrowheads="1"/>
            </p:cNvSpPr>
            <p:nvPr/>
          </p:nvSpPr>
          <p:spPr bwMode="auto">
            <a:xfrm>
              <a:off x="3440" y="3983"/>
              <a:ext cx="131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j</a:t>
              </a:r>
            </a:p>
          </p:txBody>
        </p:sp>
        <p:sp>
          <p:nvSpPr>
            <p:cNvPr id="5683" name="Rectangle 500"/>
            <p:cNvSpPr>
              <a:spLocks noChangeArrowheads="1"/>
            </p:cNvSpPr>
            <p:nvPr/>
          </p:nvSpPr>
          <p:spPr bwMode="auto">
            <a:xfrm>
              <a:off x="3462" y="3983"/>
              <a:ext cx="15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e</a:t>
              </a:r>
            </a:p>
          </p:txBody>
        </p:sp>
        <p:sp>
          <p:nvSpPr>
            <p:cNvPr id="5684" name="Rectangle 501"/>
            <p:cNvSpPr>
              <a:spLocks noChangeArrowheads="1"/>
            </p:cNvSpPr>
            <p:nvPr/>
          </p:nvSpPr>
          <p:spPr bwMode="auto">
            <a:xfrm>
              <a:off x="3512" y="3983"/>
              <a:ext cx="15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c</a:t>
              </a:r>
            </a:p>
          </p:txBody>
        </p:sp>
        <p:sp>
          <p:nvSpPr>
            <p:cNvPr id="5685" name="Rectangle 502"/>
            <p:cNvSpPr>
              <a:spLocks noChangeArrowheads="1"/>
            </p:cNvSpPr>
            <p:nvPr/>
          </p:nvSpPr>
          <p:spPr bwMode="auto">
            <a:xfrm>
              <a:off x="3558" y="3983"/>
              <a:ext cx="13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t</a:t>
              </a:r>
            </a:p>
          </p:txBody>
        </p:sp>
        <p:sp>
          <p:nvSpPr>
            <p:cNvPr id="5686" name="Rectangle 503"/>
            <p:cNvSpPr>
              <a:spLocks noChangeArrowheads="1"/>
            </p:cNvSpPr>
            <p:nvPr/>
          </p:nvSpPr>
          <p:spPr bwMode="auto">
            <a:xfrm>
              <a:off x="3583" y="3983"/>
              <a:ext cx="132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i</a:t>
              </a:r>
            </a:p>
          </p:txBody>
        </p:sp>
        <p:sp>
          <p:nvSpPr>
            <p:cNvPr id="5687" name="Rectangle 504"/>
            <p:cNvSpPr>
              <a:spLocks noChangeArrowheads="1"/>
            </p:cNvSpPr>
            <p:nvPr/>
          </p:nvSpPr>
          <p:spPr bwMode="auto">
            <a:xfrm>
              <a:off x="3605" y="3983"/>
              <a:ext cx="15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o</a:t>
              </a:r>
            </a:p>
          </p:txBody>
        </p:sp>
        <p:sp>
          <p:nvSpPr>
            <p:cNvPr id="5688" name="Rectangle 505"/>
            <p:cNvSpPr>
              <a:spLocks noChangeArrowheads="1"/>
            </p:cNvSpPr>
            <p:nvPr/>
          </p:nvSpPr>
          <p:spPr bwMode="auto">
            <a:xfrm>
              <a:off x="3655" y="3983"/>
              <a:ext cx="156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n</a:t>
              </a:r>
            </a:p>
          </p:txBody>
        </p:sp>
        <p:sp>
          <p:nvSpPr>
            <p:cNvPr id="5689" name="Rectangle 506"/>
            <p:cNvSpPr>
              <a:spLocks noChangeArrowheads="1"/>
            </p:cNvSpPr>
            <p:nvPr/>
          </p:nvSpPr>
          <p:spPr bwMode="auto">
            <a:xfrm>
              <a:off x="4913" y="1357"/>
              <a:ext cx="164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B</a:t>
              </a:r>
            </a:p>
          </p:txBody>
        </p:sp>
        <p:sp>
          <p:nvSpPr>
            <p:cNvPr id="5690" name="Rectangle 507"/>
            <p:cNvSpPr>
              <a:spLocks noChangeArrowheads="1"/>
            </p:cNvSpPr>
            <p:nvPr/>
          </p:nvSpPr>
          <p:spPr bwMode="auto">
            <a:xfrm>
              <a:off x="4974" y="1357"/>
              <a:ext cx="156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e</a:t>
              </a:r>
            </a:p>
          </p:txBody>
        </p:sp>
        <p:sp>
          <p:nvSpPr>
            <p:cNvPr id="5691" name="Rectangle 508"/>
            <p:cNvSpPr>
              <a:spLocks noChangeArrowheads="1"/>
            </p:cNvSpPr>
            <p:nvPr/>
          </p:nvSpPr>
          <p:spPr bwMode="auto">
            <a:xfrm>
              <a:off x="5025" y="1357"/>
              <a:ext cx="156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a</a:t>
              </a:r>
            </a:p>
          </p:txBody>
        </p:sp>
        <p:sp>
          <p:nvSpPr>
            <p:cNvPr id="5692" name="Rectangle 509"/>
            <p:cNvSpPr>
              <a:spLocks noChangeArrowheads="1"/>
            </p:cNvSpPr>
            <p:nvPr/>
          </p:nvSpPr>
          <p:spPr bwMode="auto">
            <a:xfrm>
              <a:off x="5073" y="1357"/>
              <a:ext cx="176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m</a:t>
              </a:r>
            </a:p>
          </p:txBody>
        </p:sp>
        <p:sp>
          <p:nvSpPr>
            <p:cNvPr id="5693" name="Rectangle 510"/>
            <p:cNvSpPr>
              <a:spLocks noChangeArrowheads="1"/>
            </p:cNvSpPr>
            <p:nvPr/>
          </p:nvSpPr>
          <p:spPr bwMode="auto">
            <a:xfrm>
              <a:off x="5152" y="1357"/>
              <a:ext cx="136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 </a:t>
              </a:r>
            </a:p>
          </p:txBody>
        </p:sp>
        <p:sp>
          <p:nvSpPr>
            <p:cNvPr id="5694" name="Rectangle 511"/>
            <p:cNvSpPr>
              <a:spLocks noChangeArrowheads="1"/>
            </p:cNvSpPr>
            <p:nvPr/>
          </p:nvSpPr>
          <p:spPr bwMode="auto">
            <a:xfrm>
              <a:off x="5177" y="1357"/>
              <a:ext cx="156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d</a:t>
              </a:r>
            </a:p>
          </p:txBody>
        </p:sp>
        <p:sp>
          <p:nvSpPr>
            <p:cNvPr id="5695" name="Rectangle 512"/>
            <p:cNvSpPr>
              <a:spLocks noChangeArrowheads="1"/>
            </p:cNvSpPr>
            <p:nvPr/>
          </p:nvSpPr>
          <p:spPr bwMode="auto">
            <a:xfrm>
              <a:off x="5230" y="1357"/>
              <a:ext cx="156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u</a:t>
              </a:r>
            </a:p>
          </p:txBody>
        </p:sp>
        <p:sp>
          <p:nvSpPr>
            <p:cNvPr id="5696" name="Rectangle 513"/>
            <p:cNvSpPr>
              <a:spLocks noChangeArrowheads="1"/>
            </p:cNvSpPr>
            <p:nvPr/>
          </p:nvSpPr>
          <p:spPr bwMode="auto">
            <a:xfrm>
              <a:off x="5279" y="1357"/>
              <a:ext cx="176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m</a:t>
              </a:r>
            </a:p>
          </p:txBody>
        </p:sp>
        <p:sp>
          <p:nvSpPr>
            <p:cNvPr id="5697" name="Rectangle 514"/>
            <p:cNvSpPr>
              <a:spLocks noChangeArrowheads="1"/>
            </p:cNvSpPr>
            <p:nvPr/>
          </p:nvSpPr>
          <p:spPr bwMode="auto">
            <a:xfrm>
              <a:off x="5355" y="1357"/>
              <a:ext cx="156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p</a:t>
              </a:r>
            </a:p>
          </p:txBody>
        </p:sp>
        <p:sp>
          <p:nvSpPr>
            <p:cNvPr id="5698" name="Freeform 515"/>
            <p:cNvSpPr>
              <a:spLocks/>
            </p:cNvSpPr>
            <p:nvPr/>
          </p:nvSpPr>
          <p:spPr bwMode="auto">
            <a:xfrm>
              <a:off x="1029" y="3651"/>
              <a:ext cx="404" cy="85"/>
            </a:xfrm>
            <a:custGeom>
              <a:avLst/>
              <a:gdLst>
                <a:gd name="T0" fmla="*/ 403 w 321"/>
                <a:gd name="T1" fmla="*/ 0 h 74"/>
                <a:gd name="T2" fmla="*/ 311 w 321"/>
                <a:gd name="T3" fmla="*/ 84 h 74"/>
                <a:gd name="T4" fmla="*/ 0 w 321"/>
                <a:gd name="T5" fmla="*/ 84 h 74"/>
                <a:gd name="T6" fmla="*/ 0 60000 65536"/>
                <a:gd name="T7" fmla="*/ 0 60000 65536"/>
                <a:gd name="T8" fmla="*/ 0 60000 65536"/>
                <a:gd name="T9" fmla="*/ 0 w 321"/>
                <a:gd name="T10" fmla="*/ 0 h 74"/>
                <a:gd name="T11" fmla="*/ 321 w 321"/>
                <a:gd name="T12" fmla="*/ 74 h 7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1" h="74">
                  <a:moveTo>
                    <a:pt x="320" y="0"/>
                  </a:moveTo>
                  <a:lnTo>
                    <a:pt x="247" y="73"/>
                  </a:lnTo>
                  <a:lnTo>
                    <a:pt x="0" y="73"/>
                  </a:lnTo>
                </a:path>
              </a:pathLst>
            </a:custGeom>
            <a:noFill/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99" name="Rectangle 516"/>
            <p:cNvSpPr>
              <a:spLocks noChangeArrowheads="1"/>
            </p:cNvSpPr>
            <p:nvPr/>
          </p:nvSpPr>
          <p:spPr bwMode="auto">
            <a:xfrm>
              <a:off x="2291" y="3359"/>
              <a:ext cx="97" cy="51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00" name="Freeform 517"/>
            <p:cNvSpPr>
              <a:spLocks/>
            </p:cNvSpPr>
            <p:nvPr/>
          </p:nvSpPr>
          <p:spPr bwMode="auto">
            <a:xfrm>
              <a:off x="3070" y="3276"/>
              <a:ext cx="24" cy="201"/>
            </a:xfrm>
            <a:custGeom>
              <a:avLst/>
              <a:gdLst>
                <a:gd name="T0" fmla="*/ 23 w 19"/>
                <a:gd name="T1" fmla="*/ 195 h 177"/>
                <a:gd name="T2" fmla="*/ 18 w 19"/>
                <a:gd name="T3" fmla="*/ 199 h 177"/>
                <a:gd name="T4" fmla="*/ 14 w 19"/>
                <a:gd name="T5" fmla="*/ 200 h 177"/>
                <a:gd name="T6" fmla="*/ 5 w 19"/>
                <a:gd name="T7" fmla="*/ 200 h 177"/>
                <a:gd name="T8" fmla="*/ 4 w 19"/>
                <a:gd name="T9" fmla="*/ 199 h 177"/>
                <a:gd name="T10" fmla="*/ 1 w 19"/>
                <a:gd name="T11" fmla="*/ 196 h 177"/>
                <a:gd name="T12" fmla="*/ 0 w 19"/>
                <a:gd name="T13" fmla="*/ 192 h 177"/>
                <a:gd name="T14" fmla="*/ 0 w 19"/>
                <a:gd name="T15" fmla="*/ 7 h 177"/>
                <a:gd name="T16" fmla="*/ 0 w 19"/>
                <a:gd name="T17" fmla="*/ 6 h 177"/>
                <a:gd name="T18" fmla="*/ 1 w 19"/>
                <a:gd name="T19" fmla="*/ 2 h 177"/>
                <a:gd name="T20" fmla="*/ 11 w 19"/>
                <a:gd name="T21" fmla="*/ 0 h 177"/>
                <a:gd name="T22" fmla="*/ 18 w 19"/>
                <a:gd name="T23" fmla="*/ 2 h 177"/>
                <a:gd name="T24" fmla="*/ 23 w 19"/>
                <a:gd name="T25" fmla="*/ 3 h 177"/>
                <a:gd name="T26" fmla="*/ 23 w 19"/>
                <a:gd name="T27" fmla="*/ 6 h 177"/>
                <a:gd name="T28" fmla="*/ 23 w 19"/>
                <a:gd name="T29" fmla="*/ 192 h 177"/>
                <a:gd name="T30" fmla="*/ 23 w 19"/>
                <a:gd name="T31" fmla="*/ 195 h 17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9"/>
                <a:gd name="T49" fmla="*/ 0 h 177"/>
                <a:gd name="T50" fmla="*/ 19 w 19"/>
                <a:gd name="T51" fmla="*/ 177 h 17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9" h="177">
                  <a:moveTo>
                    <a:pt x="18" y="172"/>
                  </a:moveTo>
                  <a:lnTo>
                    <a:pt x="14" y="175"/>
                  </a:lnTo>
                  <a:lnTo>
                    <a:pt x="11" y="176"/>
                  </a:lnTo>
                  <a:lnTo>
                    <a:pt x="4" y="176"/>
                  </a:lnTo>
                  <a:lnTo>
                    <a:pt x="3" y="175"/>
                  </a:lnTo>
                  <a:lnTo>
                    <a:pt x="1" y="173"/>
                  </a:lnTo>
                  <a:lnTo>
                    <a:pt x="0" y="169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2"/>
                  </a:lnTo>
                  <a:lnTo>
                    <a:pt x="9" y="0"/>
                  </a:lnTo>
                  <a:lnTo>
                    <a:pt x="14" y="2"/>
                  </a:lnTo>
                  <a:lnTo>
                    <a:pt x="18" y="3"/>
                  </a:lnTo>
                  <a:lnTo>
                    <a:pt x="18" y="5"/>
                  </a:lnTo>
                  <a:lnTo>
                    <a:pt x="18" y="169"/>
                  </a:lnTo>
                  <a:lnTo>
                    <a:pt x="18" y="172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01" name="Rectangle 518"/>
            <p:cNvSpPr>
              <a:spLocks noChangeArrowheads="1"/>
            </p:cNvSpPr>
            <p:nvPr/>
          </p:nvSpPr>
          <p:spPr bwMode="auto">
            <a:xfrm>
              <a:off x="3061" y="3226"/>
              <a:ext cx="80" cy="4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02" name="Freeform 519"/>
            <p:cNvSpPr>
              <a:spLocks/>
            </p:cNvSpPr>
            <p:nvPr/>
          </p:nvSpPr>
          <p:spPr bwMode="auto">
            <a:xfrm>
              <a:off x="1948" y="3568"/>
              <a:ext cx="25" cy="201"/>
            </a:xfrm>
            <a:custGeom>
              <a:avLst/>
              <a:gdLst>
                <a:gd name="T0" fmla="*/ 24 w 19"/>
                <a:gd name="T1" fmla="*/ 195 h 177"/>
                <a:gd name="T2" fmla="*/ 18 w 19"/>
                <a:gd name="T3" fmla="*/ 199 h 177"/>
                <a:gd name="T4" fmla="*/ 14 w 19"/>
                <a:gd name="T5" fmla="*/ 200 h 177"/>
                <a:gd name="T6" fmla="*/ 5 w 19"/>
                <a:gd name="T7" fmla="*/ 200 h 177"/>
                <a:gd name="T8" fmla="*/ 4 w 19"/>
                <a:gd name="T9" fmla="*/ 199 h 177"/>
                <a:gd name="T10" fmla="*/ 1 w 19"/>
                <a:gd name="T11" fmla="*/ 196 h 177"/>
                <a:gd name="T12" fmla="*/ 0 w 19"/>
                <a:gd name="T13" fmla="*/ 192 h 177"/>
                <a:gd name="T14" fmla="*/ 0 w 19"/>
                <a:gd name="T15" fmla="*/ 7 h 177"/>
                <a:gd name="T16" fmla="*/ 0 w 19"/>
                <a:gd name="T17" fmla="*/ 6 h 177"/>
                <a:gd name="T18" fmla="*/ 1 w 19"/>
                <a:gd name="T19" fmla="*/ 2 h 177"/>
                <a:gd name="T20" fmla="*/ 12 w 19"/>
                <a:gd name="T21" fmla="*/ 0 h 177"/>
                <a:gd name="T22" fmla="*/ 18 w 19"/>
                <a:gd name="T23" fmla="*/ 2 h 177"/>
                <a:gd name="T24" fmla="*/ 24 w 19"/>
                <a:gd name="T25" fmla="*/ 3 h 177"/>
                <a:gd name="T26" fmla="*/ 24 w 19"/>
                <a:gd name="T27" fmla="*/ 6 h 177"/>
                <a:gd name="T28" fmla="*/ 24 w 19"/>
                <a:gd name="T29" fmla="*/ 192 h 177"/>
                <a:gd name="T30" fmla="*/ 24 w 19"/>
                <a:gd name="T31" fmla="*/ 195 h 17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9"/>
                <a:gd name="T49" fmla="*/ 0 h 177"/>
                <a:gd name="T50" fmla="*/ 19 w 19"/>
                <a:gd name="T51" fmla="*/ 177 h 17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9" h="177">
                  <a:moveTo>
                    <a:pt x="18" y="172"/>
                  </a:moveTo>
                  <a:lnTo>
                    <a:pt x="14" y="175"/>
                  </a:lnTo>
                  <a:lnTo>
                    <a:pt x="11" y="176"/>
                  </a:lnTo>
                  <a:lnTo>
                    <a:pt x="4" y="176"/>
                  </a:lnTo>
                  <a:lnTo>
                    <a:pt x="3" y="175"/>
                  </a:lnTo>
                  <a:lnTo>
                    <a:pt x="1" y="173"/>
                  </a:lnTo>
                  <a:lnTo>
                    <a:pt x="0" y="169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2"/>
                  </a:lnTo>
                  <a:lnTo>
                    <a:pt x="9" y="0"/>
                  </a:lnTo>
                  <a:lnTo>
                    <a:pt x="14" y="2"/>
                  </a:lnTo>
                  <a:lnTo>
                    <a:pt x="18" y="3"/>
                  </a:lnTo>
                  <a:lnTo>
                    <a:pt x="18" y="5"/>
                  </a:lnTo>
                  <a:lnTo>
                    <a:pt x="18" y="169"/>
                  </a:lnTo>
                  <a:lnTo>
                    <a:pt x="18" y="172"/>
                  </a:lnTo>
                </a:path>
              </a:pathLst>
            </a:custGeom>
            <a:solidFill>
              <a:srgbClr val="C0C0C0"/>
            </a:solidFill>
            <a:ln w="12700" cap="rnd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03" name="Rectangle 520"/>
            <p:cNvSpPr>
              <a:spLocks noChangeArrowheads="1"/>
            </p:cNvSpPr>
            <p:nvPr/>
          </p:nvSpPr>
          <p:spPr bwMode="auto">
            <a:xfrm>
              <a:off x="1942" y="3518"/>
              <a:ext cx="77" cy="49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04" name="Rectangle 521"/>
            <p:cNvSpPr>
              <a:spLocks noChangeArrowheads="1"/>
            </p:cNvSpPr>
            <p:nvPr/>
          </p:nvSpPr>
          <p:spPr bwMode="auto">
            <a:xfrm>
              <a:off x="3947" y="3193"/>
              <a:ext cx="77" cy="49"/>
            </a:xfrm>
            <a:prstGeom prst="rect">
              <a:avLst/>
            </a:prstGeom>
            <a:solidFill>
              <a:srgbClr val="B2B2B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05" name="Rectangle 522"/>
            <p:cNvSpPr>
              <a:spLocks noChangeArrowheads="1"/>
            </p:cNvSpPr>
            <p:nvPr/>
          </p:nvSpPr>
          <p:spPr bwMode="auto">
            <a:xfrm>
              <a:off x="951" y="2866"/>
              <a:ext cx="78" cy="49"/>
            </a:xfrm>
            <a:prstGeom prst="rect">
              <a:avLst/>
            </a:prstGeom>
            <a:solidFill>
              <a:srgbClr val="ACACA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06" name="Rectangle 523"/>
            <p:cNvSpPr>
              <a:spLocks noChangeArrowheads="1"/>
            </p:cNvSpPr>
            <p:nvPr/>
          </p:nvSpPr>
          <p:spPr bwMode="auto">
            <a:xfrm>
              <a:off x="919" y="1836"/>
              <a:ext cx="78" cy="49"/>
            </a:xfrm>
            <a:prstGeom prst="rect">
              <a:avLst/>
            </a:prstGeom>
            <a:solidFill>
              <a:srgbClr val="ACACA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07" name="Rectangle 524"/>
            <p:cNvSpPr>
              <a:spLocks noChangeArrowheads="1"/>
            </p:cNvSpPr>
            <p:nvPr/>
          </p:nvSpPr>
          <p:spPr bwMode="auto">
            <a:xfrm>
              <a:off x="2219" y="875"/>
              <a:ext cx="77" cy="49"/>
            </a:xfrm>
            <a:prstGeom prst="rect">
              <a:avLst/>
            </a:prstGeom>
            <a:solidFill>
              <a:srgbClr val="ACACA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08" name="Rectangle 525"/>
            <p:cNvSpPr>
              <a:spLocks noChangeArrowheads="1"/>
            </p:cNvSpPr>
            <p:nvPr/>
          </p:nvSpPr>
          <p:spPr bwMode="auto">
            <a:xfrm>
              <a:off x="3879" y="1047"/>
              <a:ext cx="77" cy="49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09" name="Rectangle 526"/>
            <p:cNvSpPr>
              <a:spLocks noChangeArrowheads="1"/>
            </p:cNvSpPr>
            <p:nvPr/>
          </p:nvSpPr>
          <p:spPr bwMode="auto">
            <a:xfrm>
              <a:off x="1723" y="3385"/>
              <a:ext cx="95" cy="53"/>
            </a:xfrm>
            <a:prstGeom prst="rect">
              <a:avLst/>
            </a:prstGeom>
            <a:solidFill>
              <a:srgbClr val="ACACA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10" name="Rectangle 527"/>
            <p:cNvSpPr>
              <a:spLocks noChangeArrowheads="1"/>
            </p:cNvSpPr>
            <p:nvPr/>
          </p:nvSpPr>
          <p:spPr bwMode="auto">
            <a:xfrm>
              <a:off x="4610" y="2730"/>
              <a:ext cx="78" cy="4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11" name="Rectangle 528"/>
            <p:cNvSpPr>
              <a:spLocks noChangeArrowheads="1"/>
            </p:cNvSpPr>
            <p:nvPr/>
          </p:nvSpPr>
          <p:spPr bwMode="auto">
            <a:xfrm>
              <a:off x="4877" y="1276"/>
              <a:ext cx="79" cy="49"/>
            </a:xfrm>
            <a:prstGeom prst="rect">
              <a:avLst/>
            </a:prstGeom>
            <a:solidFill>
              <a:srgbClr val="ACACA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12" name="Text Box 529"/>
            <p:cNvSpPr txBox="1">
              <a:spLocks noChangeArrowheads="1"/>
            </p:cNvSpPr>
            <p:nvPr/>
          </p:nvSpPr>
          <p:spPr bwMode="auto">
            <a:xfrm>
              <a:off x="3473" y="792"/>
              <a:ext cx="42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1200">
                  <a:latin typeface="Comic Sans MS" pitchFamily="66" charset="0"/>
                </a:rPr>
                <a:t>Point 5</a:t>
              </a:r>
            </a:p>
          </p:txBody>
        </p:sp>
        <p:sp>
          <p:nvSpPr>
            <p:cNvPr id="5713" name="Text Box 530"/>
            <p:cNvSpPr txBox="1">
              <a:spLocks noChangeArrowheads="1"/>
            </p:cNvSpPr>
            <p:nvPr/>
          </p:nvSpPr>
          <p:spPr bwMode="auto">
            <a:xfrm>
              <a:off x="2051" y="528"/>
              <a:ext cx="42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1200">
                  <a:latin typeface="Comic Sans MS" pitchFamily="66" charset="0"/>
                </a:rPr>
                <a:t>Point 4</a:t>
              </a:r>
            </a:p>
          </p:txBody>
        </p:sp>
        <p:sp>
          <p:nvSpPr>
            <p:cNvPr id="5714" name="Text Box 531"/>
            <p:cNvSpPr txBox="1">
              <a:spLocks noChangeArrowheads="1"/>
            </p:cNvSpPr>
            <p:nvPr/>
          </p:nvSpPr>
          <p:spPr bwMode="auto">
            <a:xfrm>
              <a:off x="138" y="3146"/>
              <a:ext cx="42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1200">
                  <a:latin typeface="Comic Sans MS" pitchFamily="66" charset="0"/>
                </a:rPr>
                <a:t>Point 2</a:t>
              </a:r>
            </a:p>
          </p:txBody>
        </p:sp>
        <p:sp>
          <p:nvSpPr>
            <p:cNvPr id="5715" name="Text Box 532"/>
            <p:cNvSpPr txBox="1">
              <a:spLocks noChangeArrowheads="1"/>
            </p:cNvSpPr>
            <p:nvPr/>
          </p:nvSpPr>
          <p:spPr bwMode="auto">
            <a:xfrm>
              <a:off x="317" y="1481"/>
              <a:ext cx="42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1200">
                  <a:latin typeface="Comic Sans MS" pitchFamily="66" charset="0"/>
                </a:rPr>
                <a:t>Point 3</a:t>
              </a:r>
            </a:p>
          </p:txBody>
        </p:sp>
        <p:sp>
          <p:nvSpPr>
            <p:cNvPr id="5716" name="Text Box 533"/>
            <p:cNvSpPr txBox="1">
              <a:spLocks noChangeArrowheads="1"/>
            </p:cNvSpPr>
            <p:nvPr/>
          </p:nvSpPr>
          <p:spPr bwMode="auto">
            <a:xfrm>
              <a:off x="4962" y="1159"/>
              <a:ext cx="42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1200">
                  <a:latin typeface="Comic Sans MS" pitchFamily="66" charset="0"/>
                </a:rPr>
                <a:t>Point 6</a:t>
              </a:r>
            </a:p>
          </p:txBody>
        </p:sp>
        <p:sp>
          <p:nvSpPr>
            <p:cNvPr id="5717" name="Text Box 534"/>
            <p:cNvSpPr txBox="1">
              <a:spLocks noChangeArrowheads="1"/>
            </p:cNvSpPr>
            <p:nvPr/>
          </p:nvSpPr>
          <p:spPr bwMode="auto">
            <a:xfrm>
              <a:off x="5141" y="2974"/>
              <a:ext cx="42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1200">
                  <a:latin typeface="Comic Sans MS" pitchFamily="66" charset="0"/>
                </a:rPr>
                <a:t>Point 7</a:t>
              </a:r>
            </a:p>
          </p:txBody>
        </p:sp>
        <p:sp>
          <p:nvSpPr>
            <p:cNvPr id="5718" name="Text Box 535"/>
            <p:cNvSpPr txBox="1">
              <a:spLocks noChangeArrowheads="1"/>
            </p:cNvSpPr>
            <p:nvPr/>
          </p:nvSpPr>
          <p:spPr bwMode="auto">
            <a:xfrm>
              <a:off x="1984" y="3892"/>
              <a:ext cx="411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1200">
                  <a:latin typeface="Comic Sans MS" pitchFamily="66" charset="0"/>
                </a:rPr>
                <a:t>Point 1</a:t>
              </a:r>
            </a:p>
          </p:txBody>
        </p:sp>
        <p:sp>
          <p:nvSpPr>
            <p:cNvPr id="5719" name="Text Box 536"/>
            <p:cNvSpPr txBox="1">
              <a:spLocks noChangeArrowheads="1"/>
            </p:cNvSpPr>
            <p:nvPr/>
          </p:nvSpPr>
          <p:spPr bwMode="auto">
            <a:xfrm>
              <a:off x="4069" y="3720"/>
              <a:ext cx="426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1200">
                  <a:latin typeface="Comic Sans MS" pitchFamily="66" charset="0"/>
                </a:rPr>
                <a:t>Point 8</a:t>
              </a:r>
            </a:p>
          </p:txBody>
        </p:sp>
      </p:grpSp>
      <p:sp>
        <p:nvSpPr>
          <p:cNvPr id="5125" name="Text Box 538"/>
          <p:cNvSpPr txBox="1">
            <a:spLocks noChangeArrowheads="1"/>
          </p:cNvSpPr>
          <p:nvPr/>
        </p:nvSpPr>
        <p:spPr bwMode="auto">
          <a:xfrm>
            <a:off x="2808288" y="3321050"/>
            <a:ext cx="40344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Arial" charset="0"/>
              </a:rPr>
              <a:t>Total UPS systems for LHC: &gt; 60 </a:t>
            </a:r>
            <a:r>
              <a:rPr lang="en-US" sz="1400" i="1" dirty="0" smtClean="0">
                <a:latin typeface="Arial" charset="0"/>
              </a:rPr>
              <a:t>(8 MVA)</a:t>
            </a:r>
          </a:p>
          <a:p>
            <a:r>
              <a:rPr lang="en-US" sz="1400" dirty="0" smtClean="0">
                <a:latin typeface="Arial" charset="0"/>
              </a:rPr>
              <a:t>Total UPS systems for CPS: &gt; 28 </a:t>
            </a:r>
            <a:r>
              <a:rPr lang="en-US" sz="1400" i="1" dirty="0" smtClean="0">
                <a:latin typeface="Arial" charset="0"/>
              </a:rPr>
              <a:t>(56 UPS units)</a:t>
            </a:r>
            <a:endParaRPr lang="en-US" sz="1400" i="1" dirty="0">
              <a:latin typeface="Arial" charset="0"/>
            </a:endParaRPr>
          </a:p>
        </p:txBody>
      </p:sp>
      <p:sp>
        <p:nvSpPr>
          <p:cNvPr id="5126" name="Oval 540"/>
          <p:cNvSpPr>
            <a:spLocks noChangeArrowheads="1"/>
          </p:cNvSpPr>
          <p:nvPr/>
        </p:nvSpPr>
        <p:spPr bwMode="auto">
          <a:xfrm>
            <a:off x="4319588" y="1989138"/>
            <a:ext cx="107950" cy="107950"/>
          </a:xfrm>
          <a:prstGeom prst="ellipse">
            <a:avLst/>
          </a:prstGeom>
          <a:solidFill>
            <a:srgbClr val="FF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Oval 541"/>
          <p:cNvSpPr>
            <a:spLocks noChangeArrowheads="1"/>
          </p:cNvSpPr>
          <p:nvPr/>
        </p:nvSpPr>
        <p:spPr bwMode="auto">
          <a:xfrm>
            <a:off x="2987675" y="2133600"/>
            <a:ext cx="107950" cy="107950"/>
          </a:xfrm>
          <a:prstGeom prst="ellipse">
            <a:avLst/>
          </a:prstGeom>
          <a:solidFill>
            <a:srgbClr val="FF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8" name="Oval 542"/>
          <p:cNvSpPr>
            <a:spLocks noChangeArrowheads="1"/>
          </p:cNvSpPr>
          <p:nvPr/>
        </p:nvSpPr>
        <p:spPr bwMode="auto">
          <a:xfrm>
            <a:off x="1763713" y="5157788"/>
            <a:ext cx="107950" cy="107950"/>
          </a:xfrm>
          <a:prstGeom prst="ellipse">
            <a:avLst/>
          </a:prstGeom>
          <a:solidFill>
            <a:srgbClr val="FF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9" name="Oval 543"/>
          <p:cNvSpPr>
            <a:spLocks noChangeArrowheads="1"/>
          </p:cNvSpPr>
          <p:nvPr/>
        </p:nvSpPr>
        <p:spPr bwMode="auto">
          <a:xfrm>
            <a:off x="971550" y="4400550"/>
            <a:ext cx="107950" cy="107950"/>
          </a:xfrm>
          <a:prstGeom prst="ellipse">
            <a:avLst/>
          </a:prstGeom>
          <a:solidFill>
            <a:srgbClr val="FF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Oval 544"/>
          <p:cNvSpPr>
            <a:spLocks noChangeArrowheads="1"/>
          </p:cNvSpPr>
          <p:nvPr/>
        </p:nvSpPr>
        <p:spPr bwMode="auto">
          <a:xfrm>
            <a:off x="6011863" y="5626100"/>
            <a:ext cx="107950" cy="107950"/>
          </a:xfrm>
          <a:prstGeom prst="ellipse">
            <a:avLst/>
          </a:prstGeom>
          <a:solidFill>
            <a:srgbClr val="FF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1" name="Oval 545"/>
          <p:cNvSpPr>
            <a:spLocks noChangeArrowheads="1"/>
          </p:cNvSpPr>
          <p:nvPr/>
        </p:nvSpPr>
        <p:spPr bwMode="auto">
          <a:xfrm>
            <a:off x="6948488" y="5265738"/>
            <a:ext cx="107950" cy="107950"/>
          </a:xfrm>
          <a:prstGeom prst="ellipse">
            <a:avLst/>
          </a:prstGeom>
          <a:solidFill>
            <a:srgbClr val="FF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2" name="Oval 546"/>
          <p:cNvSpPr>
            <a:spLocks noChangeArrowheads="1"/>
          </p:cNvSpPr>
          <p:nvPr/>
        </p:nvSpPr>
        <p:spPr bwMode="auto">
          <a:xfrm>
            <a:off x="7812088" y="3033713"/>
            <a:ext cx="107950" cy="107950"/>
          </a:xfrm>
          <a:prstGeom prst="ellipse">
            <a:avLst/>
          </a:prstGeom>
          <a:solidFill>
            <a:srgbClr val="FF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3" name="Oval 547"/>
          <p:cNvSpPr>
            <a:spLocks noChangeArrowheads="1"/>
          </p:cNvSpPr>
          <p:nvPr/>
        </p:nvSpPr>
        <p:spPr bwMode="auto">
          <a:xfrm>
            <a:off x="7200900" y="2636838"/>
            <a:ext cx="107950" cy="107950"/>
          </a:xfrm>
          <a:prstGeom prst="ellipse">
            <a:avLst/>
          </a:prstGeom>
          <a:solidFill>
            <a:srgbClr val="FF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4" name="Oval 548"/>
          <p:cNvSpPr>
            <a:spLocks noChangeArrowheads="1"/>
          </p:cNvSpPr>
          <p:nvPr/>
        </p:nvSpPr>
        <p:spPr bwMode="auto">
          <a:xfrm>
            <a:off x="7920038" y="4689475"/>
            <a:ext cx="107950" cy="107950"/>
          </a:xfrm>
          <a:prstGeom prst="ellipse">
            <a:avLst/>
          </a:prstGeom>
          <a:solidFill>
            <a:srgbClr val="FF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5" name="Oval 549"/>
          <p:cNvSpPr>
            <a:spLocks noChangeArrowheads="1"/>
          </p:cNvSpPr>
          <p:nvPr/>
        </p:nvSpPr>
        <p:spPr bwMode="auto">
          <a:xfrm>
            <a:off x="3419475" y="1304925"/>
            <a:ext cx="107950" cy="107950"/>
          </a:xfrm>
          <a:prstGeom prst="ellipse">
            <a:avLst/>
          </a:prstGeom>
          <a:solidFill>
            <a:srgbClr val="0066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6" name="Oval 550"/>
          <p:cNvSpPr>
            <a:spLocks noChangeArrowheads="1"/>
          </p:cNvSpPr>
          <p:nvPr/>
        </p:nvSpPr>
        <p:spPr bwMode="auto">
          <a:xfrm>
            <a:off x="3492500" y="2097088"/>
            <a:ext cx="107950" cy="107950"/>
          </a:xfrm>
          <a:prstGeom prst="ellipse">
            <a:avLst/>
          </a:prstGeom>
          <a:solidFill>
            <a:srgbClr val="0066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7" name="Oval 551"/>
          <p:cNvSpPr>
            <a:spLocks noChangeArrowheads="1"/>
          </p:cNvSpPr>
          <p:nvPr/>
        </p:nvSpPr>
        <p:spPr bwMode="auto">
          <a:xfrm>
            <a:off x="1584325" y="4905375"/>
            <a:ext cx="107950" cy="107950"/>
          </a:xfrm>
          <a:prstGeom prst="ellipse">
            <a:avLst/>
          </a:prstGeom>
          <a:solidFill>
            <a:srgbClr val="0066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8" name="Oval 552"/>
          <p:cNvSpPr>
            <a:spLocks noChangeArrowheads="1"/>
          </p:cNvSpPr>
          <p:nvPr/>
        </p:nvSpPr>
        <p:spPr bwMode="auto">
          <a:xfrm>
            <a:off x="6227763" y="5516563"/>
            <a:ext cx="107950" cy="107950"/>
          </a:xfrm>
          <a:prstGeom prst="ellipse">
            <a:avLst/>
          </a:prstGeom>
          <a:solidFill>
            <a:srgbClr val="0066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9" name="Oval 553"/>
          <p:cNvSpPr>
            <a:spLocks noChangeArrowheads="1"/>
          </p:cNvSpPr>
          <p:nvPr/>
        </p:nvSpPr>
        <p:spPr bwMode="auto">
          <a:xfrm>
            <a:off x="7524750" y="2889250"/>
            <a:ext cx="107950" cy="107950"/>
          </a:xfrm>
          <a:prstGeom prst="ellipse">
            <a:avLst/>
          </a:prstGeom>
          <a:solidFill>
            <a:srgbClr val="0066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40" name="Oval 554"/>
          <p:cNvSpPr>
            <a:spLocks noChangeArrowheads="1"/>
          </p:cNvSpPr>
          <p:nvPr/>
        </p:nvSpPr>
        <p:spPr bwMode="auto">
          <a:xfrm>
            <a:off x="7667625" y="1916113"/>
            <a:ext cx="107950" cy="107950"/>
          </a:xfrm>
          <a:prstGeom prst="ellipse">
            <a:avLst/>
          </a:prstGeom>
          <a:solidFill>
            <a:srgbClr val="0066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41" name="Oval 555"/>
          <p:cNvSpPr>
            <a:spLocks noChangeArrowheads="1"/>
          </p:cNvSpPr>
          <p:nvPr/>
        </p:nvSpPr>
        <p:spPr bwMode="auto">
          <a:xfrm>
            <a:off x="6408738" y="5013325"/>
            <a:ext cx="107950" cy="107950"/>
          </a:xfrm>
          <a:prstGeom prst="ellipse">
            <a:avLst/>
          </a:prstGeom>
          <a:solidFill>
            <a:srgbClr val="0066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42" name="Oval 556"/>
          <p:cNvSpPr>
            <a:spLocks noChangeArrowheads="1"/>
          </p:cNvSpPr>
          <p:nvPr/>
        </p:nvSpPr>
        <p:spPr bwMode="auto">
          <a:xfrm>
            <a:off x="1655763" y="4508500"/>
            <a:ext cx="107950" cy="107950"/>
          </a:xfrm>
          <a:prstGeom prst="ellipse">
            <a:avLst/>
          </a:prstGeom>
          <a:solidFill>
            <a:srgbClr val="0066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43" name="Oval 558"/>
          <p:cNvSpPr>
            <a:spLocks noChangeArrowheads="1"/>
          </p:cNvSpPr>
          <p:nvPr/>
        </p:nvSpPr>
        <p:spPr bwMode="auto">
          <a:xfrm>
            <a:off x="1727200" y="2636838"/>
            <a:ext cx="107950" cy="107950"/>
          </a:xfrm>
          <a:prstGeom prst="ellipse">
            <a:avLst/>
          </a:prstGeom>
          <a:solidFill>
            <a:srgbClr val="FF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44" name="Oval 559"/>
          <p:cNvSpPr>
            <a:spLocks noChangeArrowheads="1"/>
          </p:cNvSpPr>
          <p:nvPr/>
        </p:nvSpPr>
        <p:spPr bwMode="auto">
          <a:xfrm>
            <a:off x="2268538" y="2060575"/>
            <a:ext cx="107950" cy="107950"/>
          </a:xfrm>
          <a:prstGeom prst="ellipse">
            <a:avLst/>
          </a:prstGeom>
          <a:solidFill>
            <a:srgbClr val="FF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45" name="Oval 560"/>
          <p:cNvSpPr>
            <a:spLocks noChangeArrowheads="1"/>
          </p:cNvSpPr>
          <p:nvPr/>
        </p:nvSpPr>
        <p:spPr bwMode="auto">
          <a:xfrm>
            <a:off x="1835150" y="2205038"/>
            <a:ext cx="107950" cy="107950"/>
          </a:xfrm>
          <a:prstGeom prst="ellipse">
            <a:avLst/>
          </a:prstGeom>
          <a:solidFill>
            <a:srgbClr val="FF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46" name="Oval 561"/>
          <p:cNvSpPr>
            <a:spLocks noChangeArrowheads="1"/>
          </p:cNvSpPr>
          <p:nvPr/>
        </p:nvSpPr>
        <p:spPr bwMode="auto">
          <a:xfrm>
            <a:off x="900113" y="2816225"/>
            <a:ext cx="107950" cy="107950"/>
          </a:xfrm>
          <a:prstGeom prst="ellipse">
            <a:avLst/>
          </a:prstGeom>
          <a:solidFill>
            <a:srgbClr val="FF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47" name="Oval 562"/>
          <p:cNvSpPr>
            <a:spLocks noChangeArrowheads="1"/>
          </p:cNvSpPr>
          <p:nvPr/>
        </p:nvSpPr>
        <p:spPr bwMode="auto">
          <a:xfrm>
            <a:off x="503238" y="4113213"/>
            <a:ext cx="107950" cy="107950"/>
          </a:xfrm>
          <a:prstGeom prst="ellipse">
            <a:avLst/>
          </a:prstGeom>
          <a:solidFill>
            <a:srgbClr val="FF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48" name="Oval 563"/>
          <p:cNvSpPr>
            <a:spLocks noChangeArrowheads="1"/>
          </p:cNvSpPr>
          <p:nvPr/>
        </p:nvSpPr>
        <p:spPr bwMode="auto">
          <a:xfrm>
            <a:off x="4751388" y="1736725"/>
            <a:ext cx="107950" cy="107950"/>
          </a:xfrm>
          <a:prstGeom prst="ellipse">
            <a:avLst/>
          </a:prstGeom>
          <a:solidFill>
            <a:srgbClr val="FF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49" name="Oval 566"/>
          <p:cNvSpPr>
            <a:spLocks noChangeArrowheads="1"/>
          </p:cNvSpPr>
          <p:nvPr/>
        </p:nvSpPr>
        <p:spPr bwMode="auto">
          <a:xfrm>
            <a:off x="5076825" y="1736725"/>
            <a:ext cx="107950" cy="107950"/>
          </a:xfrm>
          <a:prstGeom prst="ellipse">
            <a:avLst/>
          </a:prstGeom>
          <a:solidFill>
            <a:srgbClr val="FF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50" name="Oval 567"/>
          <p:cNvSpPr>
            <a:spLocks noChangeArrowheads="1"/>
          </p:cNvSpPr>
          <p:nvPr/>
        </p:nvSpPr>
        <p:spPr bwMode="auto">
          <a:xfrm>
            <a:off x="6624638" y="2060575"/>
            <a:ext cx="107950" cy="107950"/>
          </a:xfrm>
          <a:prstGeom prst="ellipse">
            <a:avLst/>
          </a:prstGeom>
          <a:solidFill>
            <a:srgbClr val="FF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51" name="Oval 568"/>
          <p:cNvSpPr>
            <a:spLocks noChangeArrowheads="1"/>
          </p:cNvSpPr>
          <p:nvPr/>
        </p:nvSpPr>
        <p:spPr bwMode="auto">
          <a:xfrm>
            <a:off x="6985000" y="2205038"/>
            <a:ext cx="107950" cy="107950"/>
          </a:xfrm>
          <a:prstGeom prst="ellipse">
            <a:avLst/>
          </a:prstGeom>
          <a:solidFill>
            <a:srgbClr val="FF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52" name="Oval 569"/>
          <p:cNvSpPr>
            <a:spLocks noChangeArrowheads="1"/>
          </p:cNvSpPr>
          <p:nvPr/>
        </p:nvSpPr>
        <p:spPr bwMode="auto">
          <a:xfrm>
            <a:off x="8424863" y="3536950"/>
            <a:ext cx="107950" cy="107950"/>
          </a:xfrm>
          <a:prstGeom prst="ellipse">
            <a:avLst/>
          </a:prstGeom>
          <a:solidFill>
            <a:srgbClr val="FF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53" name="Oval 570"/>
          <p:cNvSpPr>
            <a:spLocks noChangeArrowheads="1"/>
          </p:cNvSpPr>
          <p:nvPr/>
        </p:nvSpPr>
        <p:spPr bwMode="auto">
          <a:xfrm>
            <a:off x="8424863" y="4184650"/>
            <a:ext cx="107950" cy="107950"/>
          </a:xfrm>
          <a:prstGeom prst="ellipse">
            <a:avLst/>
          </a:prstGeom>
          <a:solidFill>
            <a:srgbClr val="FF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54" name="Oval 571"/>
          <p:cNvSpPr>
            <a:spLocks noChangeArrowheads="1"/>
          </p:cNvSpPr>
          <p:nvPr/>
        </p:nvSpPr>
        <p:spPr bwMode="auto">
          <a:xfrm>
            <a:off x="7848600" y="5084763"/>
            <a:ext cx="107950" cy="107950"/>
          </a:xfrm>
          <a:prstGeom prst="ellipse">
            <a:avLst/>
          </a:prstGeom>
          <a:solidFill>
            <a:srgbClr val="FF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55" name="Oval 572"/>
          <p:cNvSpPr>
            <a:spLocks noChangeArrowheads="1"/>
          </p:cNvSpPr>
          <p:nvPr/>
        </p:nvSpPr>
        <p:spPr bwMode="auto">
          <a:xfrm>
            <a:off x="7488238" y="5337175"/>
            <a:ext cx="107950" cy="107950"/>
          </a:xfrm>
          <a:prstGeom prst="ellipse">
            <a:avLst/>
          </a:prstGeom>
          <a:solidFill>
            <a:srgbClr val="FF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56" name="Oval 573"/>
          <p:cNvSpPr>
            <a:spLocks noChangeArrowheads="1"/>
          </p:cNvSpPr>
          <p:nvPr/>
        </p:nvSpPr>
        <p:spPr bwMode="auto">
          <a:xfrm>
            <a:off x="5543550" y="5949950"/>
            <a:ext cx="107950" cy="107950"/>
          </a:xfrm>
          <a:prstGeom prst="ellipse">
            <a:avLst/>
          </a:prstGeom>
          <a:solidFill>
            <a:srgbClr val="FF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57" name="Oval 574"/>
          <p:cNvSpPr>
            <a:spLocks noChangeArrowheads="1"/>
          </p:cNvSpPr>
          <p:nvPr/>
        </p:nvSpPr>
        <p:spPr bwMode="auto">
          <a:xfrm>
            <a:off x="4932363" y="6021388"/>
            <a:ext cx="107950" cy="107950"/>
          </a:xfrm>
          <a:prstGeom prst="ellipse">
            <a:avLst/>
          </a:prstGeom>
          <a:solidFill>
            <a:srgbClr val="FF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58" name="Oval 575"/>
          <p:cNvSpPr>
            <a:spLocks noChangeArrowheads="1"/>
          </p:cNvSpPr>
          <p:nvPr/>
        </p:nvSpPr>
        <p:spPr bwMode="auto">
          <a:xfrm>
            <a:off x="2663825" y="5842000"/>
            <a:ext cx="107950" cy="107950"/>
          </a:xfrm>
          <a:prstGeom prst="ellipse">
            <a:avLst/>
          </a:prstGeom>
          <a:solidFill>
            <a:srgbClr val="FF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59" name="Oval 576"/>
          <p:cNvSpPr>
            <a:spLocks noChangeArrowheads="1"/>
          </p:cNvSpPr>
          <p:nvPr/>
        </p:nvSpPr>
        <p:spPr bwMode="auto">
          <a:xfrm>
            <a:off x="2159000" y="5661025"/>
            <a:ext cx="107950" cy="107950"/>
          </a:xfrm>
          <a:prstGeom prst="ellipse">
            <a:avLst/>
          </a:prstGeom>
          <a:solidFill>
            <a:srgbClr val="FF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60" name="Oval 577"/>
          <p:cNvSpPr>
            <a:spLocks noChangeArrowheads="1"/>
          </p:cNvSpPr>
          <p:nvPr/>
        </p:nvSpPr>
        <p:spPr bwMode="auto">
          <a:xfrm>
            <a:off x="6227763" y="1881188"/>
            <a:ext cx="107950" cy="107950"/>
          </a:xfrm>
          <a:prstGeom prst="ellipse">
            <a:avLst/>
          </a:prstGeom>
          <a:solidFill>
            <a:srgbClr val="FF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61" name="Oval 579"/>
          <p:cNvSpPr>
            <a:spLocks noChangeArrowheads="1"/>
          </p:cNvSpPr>
          <p:nvPr/>
        </p:nvSpPr>
        <p:spPr bwMode="auto">
          <a:xfrm>
            <a:off x="3995738" y="5768975"/>
            <a:ext cx="107950" cy="107950"/>
          </a:xfrm>
          <a:prstGeom prst="ellipse">
            <a:avLst/>
          </a:prstGeom>
          <a:solidFill>
            <a:srgbClr val="FF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62" name="Oval 580"/>
          <p:cNvSpPr>
            <a:spLocks noChangeArrowheads="1"/>
          </p:cNvSpPr>
          <p:nvPr/>
        </p:nvSpPr>
        <p:spPr bwMode="auto">
          <a:xfrm>
            <a:off x="3455988" y="5734050"/>
            <a:ext cx="107950" cy="107950"/>
          </a:xfrm>
          <a:prstGeom prst="ellipse">
            <a:avLst/>
          </a:prstGeom>
          <a:solidFill>
            <a:srgbClr val="0066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63" name="Oval 581"/>
          <p:cNvSpPr>
            <a:spLocks noChangeArrowheads="1"/>
          </p:cNvSpPr>
          <p:nvPr/>
        </p:nvSpPr>
        <p:spPr bwMode="auto">
          <a:xfrm>
            <a:off x="3779838" y="5229225"/>
            <a:ext cx="107950" cy="107950"/>
          </a:xfrm>
          <a:prstGeom prst="ellipse">
            <a:avLst/>
          </a:prstGeom>
          <a:solidFill>
            <a:srgbClr val="0066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64" name="Oval 583"/>
          <p:cNvSpPr>
            <a:spLocks noChangeArrowheads="1"/>
          </p:cNvSpPr>
          <p:nvPr/>
        </p:nvSpPr>
        <p:spPr bwMode="auto">
          <a:xfrm>
            <a:off x="6264275" y="1520825"/>
            <a:ext cx="107950" cy="107950"/>
          </a:xfrm>
          <a:prstGeom prst="ellipse">
            <a:avLst/>
          </a:prstGeom>
          <a:solidFill>
            <a:srgbClr val="0066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65" name="Oval 584"/>
          <p:cNvSpPr>
            <a:spLocks noChangeArrowheads="1"/>
          </p:cNvSpPr>
          <p:nvPr/>
        </p:nvSpPr>
        <p:spPr bwMode="auto">
          <a:xfrm>
            <a:off x="3419475" y="1628775"/>
            <a:ext cx="107950" cy="107950"/>
          </a:xfrm>
          <a:prstGeom prst="ellipse">
            <a:avLst/>
          </a:prstGeom>
          <a:solidFill>
            <a:srgbClr val="33993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66" name="Oval 585"/>
          <p:cNvSpPr>
            <a:spLocks noChangeArrowheads="1"/>
          </p:cNvSpPr>
          <p:nvPr/>
        </p:nvSpPr>
        <p:spPr bwMode="auto">
          <a:xfrm>
            <a:off x="1079500" y="5084763"/>
            <a:ext cx="107950" cy="107950"/>
          </a:xfrm>
          <a:prstGeom prst="ellipse">
            <a:avLst/>
          </a:prstGeom>
          <a:solidFill>
            <a:srgbClr val="33993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67" name="Oval 586"/>
          <p:cNvSpPr>
            <a:spLocks noChangeArrowheads="1"/>
          </p:cNvSpPr>
          <p:nvPr/>
        </p:nvSpPr>
        <p:spPr bwMode="auto">
          <a:xfrm>
            <a:off x="7885113" y="2457450"/>
            <a:ext cx="107950" cy="107950"/>
          </a:xfrm>
          <a:prstGeom prst="ellipse">
            <a:avLst/>
          </a:prstGeom>
          <a:solidFill>
            <a:srgbClr val="33993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68" name="Oval 587"/>
          <p:cNvSpPr>
            <a:spLocks noChangeArrowheads="1"/>
          </p:cNvSpPr>
          <p:nvPr/>
        </p:nvSpPr>
        <p:spPr bwMode="auto">
          <a:xfrm>
            <a:off x="6840538" y="5805488"/>
            <a:ext cx="107950" cy="107950"/>
          </a:xfrm>
          <a:prstGeom prst="ellipse">
            <a:avLst/>
          </a:prstGeom>
          <a:solidFill>
            <a:srgbClr val="33993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69" name="Oval 589"/>
          <p:cNvSpPr>
            <a:spLocks noChangeArrowheads="1"/>
          </p:cNvSpPr>
          <p:nvPr/>
        </p:nvSpPr>
        <p:spPr bwMode="auto">
          <a:xfrm>
            <a:off x="3419475" y="2133600"/>
            <a:ext cx="107950" cy="107950"/>
          </a:xfrm>
          <a:prstGeom prst="ellipse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70" name="Oval 590"/>
          <p:cNvSpPr>
            <a:spLocks noChangeArrowheads="1"/>
          </p:cNvSpPr>
          <p:nvPr/>
        </p:nvSpPr>
        <p:spPr bwMode="auto">
          <a:xfrm>
            <a:off x="3311525" y="1304925"/>
            <a:ext cx="107950" cy="107950"/>
          </a:xfrm>
          <a:prstGeom prst="ellipse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71" name="Oval 591"/>
          <p:cNvSpPr>
            <a:spLocks noChangeArrowheads="1"/>
          </p:cNvSpPr>
          <p:nvPr/>
        </p:nvSpPr>
        <p:spPr bwMode="auto">
          <a:xfrm>
            <a:off x="6156325" y="1520825"/>
            <a:ext cx="107950" cy="107950"/>
          </a:xfrm>
          <a:prstGeom prst="ellipse">
            <a:avLst/>
          </a:prstGeom>
          <a:solidFill>
            <a:srgbClr val="33CC3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72" name="Oval 592"/>
          <p:cNvSpPr>
            <a:spLocks noChangeArrowheads="1"/>
          </p:cNvSpPr>
          <p:nvPr/>
        </p:nvSpPr>
        <p:spPr bwMode="auto">
          <a:xfrm>
            <a:off x="3419475" y="1196975"/>
            <a:ext cx="107950" cy="107950"/>
          </a:xfrm>
          <a:prstGeom prst="ellipse">
            <a:avLst/>
          </a:prstGeom>
          <a:solidFill>
            <a:srgbClr val="33CC3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73" name="Oval 593"/>
          <p:cNvSpPr>
            <a:spLocks noChangeArrowheads="1"/>
          </p:cNvSpPr>
          <p:nvPr/>
        </p:nvSpPr>
        <p:spPr bwMode="auto">
          <a:xfrm>
            <a:off x="7775575" y="1881188"/>
            <a:ext cx="107950" cy="107950"/>
          </a:xfrm>
          <a:prstGeom prst="ellipse">
            <a:avLst/>
          </a:prstGeom>
          <a:solidFill>
            <a:srgbClr val="33CC3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74" name="Oval 594"/>
          <p:cNvSpPr>
            <a:spLocks noChangeArrowheads="1"/>
          </p:cNvSpPr>
          <p:nvPr/>
        </p:nvSpPr>
        <p:spPr bwMode="auto">
          <a:xfrm>
            <a:off x="7451725" y="4257675"/>
            <a:ext cx="107950" cy="107950"/>
          </a:xfrm>
          <a:prstGeom prst="ellipse">
            <a:avLst/>
          </a:prstGeom>
          <a:solidFill>
            <a:srgbClr val="33CC3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75" name="Oval 595"/>
          <p:cNvSpPr>
            <a:spLocks noChangeArrowheads="1"/>
          </p:cNvSpPr>
          <p:nvPr/>
        </p:nvSpPr>
        <p:spPr bwMode="auto">
          <a:xfrm>
            <a:off x="6516688" y="5013325"/>
            <a:ext cx="107950" cy="107950"/>
          </a:xfrm>
          <a:prstGeom prst="ellipse">
            <a:avLst/>
          </a:prstGeom>
          <a:solidFill>
            <a:srgbClr val="33CC3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76" name="Oval 596"/>
          <p:cNvSpPr>
            <a:spLocks noChangeArrowheads="1"/>
          </p:cNvSpPr>
          <p:nvPr/>
        </p:nvSpPr>
        <p:spPr bwMode="auto">
          <a:xfrm>
            <a:off x="3887788" y="5229225"/>
            <a:ext cx="107950" cy="107950"/>
          </a:xfrm>
          <a:prstGeom prst="ellipse">
            <a:avLst/>
          </a:prstGeom>
          <a:solidFill>
            <a:srgbClr val="33CC3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77" name="Oval 597"/>
          <p:cNvSpPr>
            <a:spLocks noChangeArrowheads="1"/>
          </p:cNvSpPr>
          <p:nvPr/>
        </p:nvSpPr>
        <p:spPr bwMode="auto">
          <a:xfrm>
            <a:off x="1763713" y="4508500"/>
            <a:ext cx="107950" cy="107950"/>
          </a:xfrm>
          <a:prstGeom prst="ellipse">
            <a:avLst/>
          </a:prstGeom>
          <a:solidFill>
            <a:srgbClr val="33CC3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78" name="Oval 598"/>
          <p:cNvSpPr>
            <a:spLocks noChangeArrowheads="1"/>
          </p:cNvSpPr>
          <p:nvPr/>
        </p:nvSpPr>
        <p:spPr bwMode="auto">
          <a:xfrm>
            <a:off x="1547813" y="2924175"/>
            <a:ext cx="107950" cy="107950"/>
          </a:xfrm>
          <a:prstGeom prst="ellipse">
            <a:avLst/>
          </a:prstGeom>
          <a:solidFill>
            <a:srgbClr val="33CC3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79" name="Oval 599"/>
          <p:cNvSpPr>
            <a:spLocks noChangeArrowheads="1"/>
          </p:cNvSpPr>
          <p:nvPr/>
        </p:nvSpPr>
        <p:spPr bwMode="auto">
          <a:xfrm>
            <a:off x="647700" y="1196975"/>
            <a:ext cx="107950" cy="107950"/>
          </a:xfrm>
          <a:prstGeom prst="ellipse">
            <a:avLst/>
          </a:prstGeom>
          <a:solidFill>
            <a:srgbClr val="FF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80" name="Oval 601"/>
          <p:cNvSpPr>
            <a:spLocks noChangeArrowheads="1"/>
          </p:cNvSpPr>
          <p:nvPr/>
        </p:nvSpPr>
        <p:spPr bwMode="auto">
          <a:xfrm>
            <a:off x="647700" y="1557338"/>
            <a:ext cx="107950" cy="107950"/>
          </a:xfrm>
          <a:prstGeom prst="ellipse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81" name="Oval 603"/>
          <p:cNvSpPr>
            <a:spLocks noChangeArrowheads="1"/>
          </p:cNvSpPr>
          <p:nvPr/>
        </p:nvSpPr>
        <p:spPr bwMode="auto">
          <a:xfrm>
            <a:off x="647700" y="1736725"/>
            <a:ext cx="107950" cy="107950"/>
          </a:xfrm>
          <a:prstGeom prst="ellipse">
            <a:avLst/>
          </a:prstGeom>
          <a:solidFill>
            <a:srgbClr val="33993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82" name="Text Box 604"/>
          <p:cNvSpPr txBox="1">
            <a:spLocks noChangeArrowheads="1"/>
          </p:cNvSpPr>
          <p:nvPr/>
        </p:nvSpPr>
        <p:spPr bwMode="auto">
          <a:xfrm>
            <a:off x="792163" y="1125538"/>
            <a:ext cx="704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 b="1">
                <a:latin typeface="Arial" charset="0"/>
              </a:rPr>
              <a:t>CPS (28)</a:t>
            </a:r>
          </a:p>
        </p:txBody>
      </p:sp>
      <p:sp>
        <p:nvSpPr>
          <p:cNvPr id="5183" name="Text Box 605"/>
          <p:cNvSpPr txBox="1">
            <a:spLocks noChangeArrowheads="1"/>
          </p:cNvSpPr>
          <p:nvPr/>
        </p:nvSpPr>
        <p:spPr bwMode="auto">
          <a:xfrm>
            <a:off x="785813" y="1304925"/>
            <a:ext cx="733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 b="1">
                <a:latin typeface="Arial" charset="0"/>
              </a:rPr>
              <a:t>Cryo (12)</a:t>
            </a:r>
          </a:p>
        </p:txBody>
      </p:sp>
      <p:sp>
        <p:nvSpPr>
          <p:cNvPr id="5184" name="Text Box 606"/>
          <p:cNvSpPr txBox="1">
            <a:spLocks noChangeArrowheads="1"/>
          </p:cNvSpPr>
          <p:nvPr/>
        </p:nvSpPr>
        <p:spPr bwMode="auto">
          <a:xfrm>
            <a:off x="792163" y="1492250"/>
            <a:ext cx="5445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 b="1">
                <a:latin typeface="Arial" charset="0"/>
              </a:rPr>
              <a:t>RF (2)</a:t>
            </a:r>
          </a:p>
        </p:txBody>
      </p:sp>
      <p:sp>
        <p:nvSpPr>
          <p:cNvPr id="5185" name="Text Box 607"/>
          <p:cNvSpPr txBox="1">
            <a:spLocks noChangeArrowheads="1"/>
          </p:cNvSpPr>
          <p:nvPr/>
        </p:nvSpPr>
        <p:spPr bwMode="auto">
          <a:xfrm>
            <a:off x="792163" y="1671638"/>
            <a:ext cx="844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 b="1">
                <a:latin typeface="Arial" charset="0"/>
              </a:rPr>
              <a:t>General (8)</a:t>
            </a:r>
          </a:p>
        </p:txBody>
      </p:sp>
      <p:sp>
        <p:nvSpPr>
          <p:cNvPr id="5186" name="Text Box 608"/>
          <p:cNvSpPr txBox="1">
            <a:spLocks noChangeArrowheads="1"/>
          </p:cNvSpPr>
          <p:nvPr/>
        </p:nvSpPr>
        <p:spPr bwMode="auto">
          <a:xfrm>
            <a:off x="792163" y="1852613"/>
            <a:ext cx="62549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 b="1" dirty="0" smtClean="0">
                <a:latin typeface="Arial" charset="0"/>
              </a:rPr>
              <a:t>SR (16)</a:t>
            </a:r>
            <a:endParaRPr lang="fr-FR" sz="1000" b="1" dirty="0">
              <a:latin typeface="Arial" charset="0"/>
            </a:endParaRPr>
          </a:p>
        </p:txBody>
      </p:sp>
      <p:sp>
        <p:nvSpPr>
          <p:cNvPr id="5187" name="Oval 609"/>
          <p:cNvSpPr>
            <a:spLocks noChangeArrowheads="1"/>
          </p:cNvSpPr>
          <p:nvPr/>
        </p:nvSpPr>
        <p:spPr bwMode="auto">
          <a:xfrm>
            <a:off x="647700" y="1916113"/>
            <a:ext cx="107950" cy="107950"/>
          </a:xfrm>
          <a:prstGeom prst="ellipse">
            <a:avLst/>
          </a:prstGeom>
          <a:solidFill>
            <a:srgbClr val="33CC3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88" name="Oval 610"/>
          <p:cNvSpPr>
            <a:spLocks noChangeArrowheads="1"/>
          </p:cNvSpPr>
          <p:nvPr/>
        </p:nvSpPr>
        <p:spPr bwMode="auto">
          <a:xfrm>
            <a:off x="647700" y="1376363"/>
            <a:ext cx="107950" cy="107950"/>
          </a:xfrm>
          <a:prstGeom prst="ellipse">
            <a:avLst/>
          </a:prstGeom>
          <a:solidFill>
            <a:srgbClr val="0066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89" name="Oval 611"/>
          <p:cNvSpPr>
            <a:spLocks noChangeArrowheads="1"/>
          </p:cNvSpPr>
          <p:nvPr/>
        </p:nvSpPr>
        <p:spPr bwMode="auto">
          <a:xfrm>
            <a:off x="5724525" y="2133600"/>
            <a:ext cx="107950" cy="107950"/>
          </a:xfrm>
          <a:prstGeom prst="ellipse">
            <a:avLst/>
          </a:prstGeom>
          <a:solidFill>
            <a:srgbClr val="0066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90" name="Rectangle 6"/>
          <p:cNvSpPr txBox="1">
            <a:spLocks noGrp="1" noChangeArrowheads="1"/>
          </p:cNvSpPr>
          <p:nvPr/>
        </p:nvSpPr>
        <p:spPr bwMode="auto">
          <a:xfrm rot="-5400000">
            <a:off x="-1876425" y="4692650"/>
            <a:ext cx="40322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 i="1"/>
              <a:t>Risks due to UPS malfunctioning, H. Thiesen, Chamonix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3BFFB01-C3BF-49CA-96A8-0C97145B798F}" type="slidenum">
              <a:rPr lang="en-US" sz="1200"/>
              <a:pPr algn="r"/>
              <a:t>4</a:t>
            </a:fld>
            <a:endParaRPr lang="en-US" sz="1200"/>
          </a:p>
        </p:txBody>
      </p:sp>
      <p:sp>
        <p:nvSpPr>
          <p:cNvPr id="6147" name="Rectangle 60"/>
          <p:cNvSpPr>
            <a:spLocks noChangeArrowheads="1"/>
          </p:cNvSpPr>
          <p:nvPr/>
        </p:nvSpPr>
        <p:spPr bwMode="auto">
          <a:xfrm>
            <a:off x="719138" y="1125538"/>
            <a:ext cx="3997325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 dirty="0"/>
              <a:t>Human Safety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 smtClean="0"/>
              <a:t>Access*</a:t>
            </a:r>
            <a:endParaRPr lang="en-US" dirty="0"/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Fire detection*, ODH*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Radiation Monitor*, etc…</a:t>
            </a:r>
            <a:endParaRPr lang="en-US" sz="2000" dirty="0"/>
          </a:p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 dirty="0"/>
              <a:t>Beam </a:t>
            </a:r>
            <a:r>
              <a:rPr lang="en-US" sz="2000" dirty="0" smtClean="0"/>
              <a:t>Systems</a:t>
            </a:r>
            <a:endParaRPr lang="en-US" sz="2000" dirty="0"/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Beam Instrumentation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BIC, FMCM</a:t>
            </a:r>
            <a:endParaRPr lang="en-US" i="1" dirty="0">
              <a:solidFill>
                <a:srgbClr val="0000FF"/>
              </a:solidFill>
            </a:endParaRP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Beam Dump System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RF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Vacuum, etc…</a:t>
            </a:r>
          </a:p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 dirty="0" smtClean="0"/>
              <a:t>Technical </a:t>
            </a:r>
            <a:r>
              <a:rPr lang="en-US" sz="2000" dirty="0"/>
              <a:t>Network, etc…</a:t>
            </a:r>
          </a:p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 dirty="0">
                <a:solidFill>
                  <a:srgbClr val="0000FF"/>
                </a:solidFill>
              </a:rPr>
              <a:t>Cryogenic System</a:t>
            </a:r>
            <a:endParaRPr lang="en-US" dirty="0">
              <a:solidFill>
                <a:srgbClr val="0000FF"/>
              </a:solidFill>
            </a:endParaRPr>
          </a:p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 dirty="0">
                <a:solidFill>
                  <a:srgbClr val="0000FF"/>
                </a:solidFill>
              </a:rPr>
              <a:t>SC Circuit Protection System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>
                <a:solidFill>
                  <a:srgbClr val="0000FF"/>
                </a:solidFill>
              </a:rPr>
              <a:t>Power Converters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>
                <a:solidFill>
                  <a:srgbClr val="0000FF"/>
                </a:solidFill>
              </a:rPr>
              <a:t>PIC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>
                <a:solidFill>
                  <a:srgbClr val="0000FF"/>
                </a:solidFill>
              </a:rPr>
              <a:t>Energy Extraction  System (EE)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>
                <a:solidFill>
                  <a:srgbClr val="0000FF"/>
                </a:solidFill>
              </a:rPr>
              <a:t>CLQD, GQD and MPS</a:t>
            </a:r>
          </a:p>
        </p:txBody>
      </p:sp>
      <p:sp>
        <p:nvSpPr>
          <p:cNvPr id="6148" name="Rectangle 2"/>
          <p:cNvSpPr>
            <a:spLocks noChangeArrowheads="1"/>
          </p:cNvSpPr>
          <p:nvPr/>
        </p:nvSpPr>
        <p:spPr bwMode="auto">
          <a:xfrm>
            <a:off x="1582738" y="71438"/>
            <a:ext cx="7165975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sz="2000">
                <a:solidFill>
                  <a:schemeClr val="tx2"/>
                </a:solidFill>
                <a:latin typeface="Verdana" pitchFamily="34" charset="0"/>
              </a:rPr>
              <a:t>UPS overview</a:t>
            </a:r>
          </a:p>
        </p:txBody>
      </p:sp>
      <p:sp>
        <p:nvSpPr>
          <p:cNvPr id="6149" name="Rectangle 9"/>
          <p:cNvSpPr>
            <a:spLocks noChangeArrowheads="1"/>
          </p:cNvSpPr>
          <p:nvPr/>
        </p:nvSpPr>
        <p:spPr bwMode="auto">
          <a:xfrm>
            <a:off x="1176291" y="4926032"/>
            <a:ext cx="3432222" cy="1497033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Rectangle 6"/>
          <p:cNvSpPr txBox="1">
            <a:spLocks noGrp="1" noChangeArrowheads="1"/>
          </p:cNvSpPr>
          <p:nvPr/>
        </p:nvSpPr>
        <p:spPr bwMode="auto">
          <a:xfrm rot="-5400000">
            <a:off x="-1876425" y="4692650"/>
            <a:ext cx="40322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 i="1"/>
              <a:t>Risks due to UPS malfunctioning, H. Thiesen, Chamonix 2009</a:t>
            </a:r>
          </a:p>
        </p:txBody>
      </p:sp>
      <p:sp>
        <p:nvSpPr>
          <p:cNvPr id="6152" name="Text Box 13"/>
          <p:cNvSpPr txBox="1">
            <a:spLocks noChangeArrowheads="1"/>
          </p:cNvSpPr>
          <p:nvPr/>
        </p:nvSpPr>
        <p:spPr bwMode="auto">
          <a:xfrm>
            <a:off x="5010201" y="2459033"/>
            <a:ext cx="3249612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 dirty="0"/>
              <a:t>Standard Systems use in all CERN</a:t>
            </a:r>
          </a:p>
          <a:p>
            <a:r>
              <a:rPr lang="en-US" i="1" dirty="0"/>
              <a:t>accelerators</a:t>
            </a:r>
          </a:p>
        </p:txBody>
      </p:sp>
      <p:sp>
        <p:nvSpPr>
          <p:cNvPr id="6153" name="Text Box 14"/>
          <p:cNvSpPr txBox="1">
            <a:spLocks noChangeArrowheads="1"/>
          </p:cNvSpPr>
          <p:nvPr/>
        </p:nvSpPr>
        <p:spPr bwMode="auto">
          <a:xfrm>
            <a:off x="4992730" y="5326094"/>
            <a:ext cx="26828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00FF"/>
                </a:solidFill>
              </a:rPr>
              <a:t>Specific Systems use in LHC</a:t>
            </a:r>
          </a:p>
        </p:txBody>
      </p:sp>
      <p:sp>
        <p:nvSpPr>
          <p:cNvPr id="6154" name="Text Box 16"/>
          <p:cNvSpPr txBox="1">
            <a:spLocks noChangeArrowheads="1"/>
          </p:cNvSpPr>
          <p:nvPr/>
        </p:nvSpPr>
        <p:spPr bwMode="auto">
          <a:xfrm>
            <a:off x="647700" y="6416675"/>
            <a:ext cx="1335088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/>
              <a:t>* = internal UPS</a:t>
            </a:r>
          </a:p>
        </p:txBody>
      </p:sp>
      <p:sp>
        <p:nvSpPr>
          <p:cNvPr id="11" name="Right Brace 10"/>
          <p:cNvSpPr/>
          <p:nvPr/>
        </p:nvSpPr>
        <p:spPr bwMode="auto">
          <a:xfrm>
            <a:off x="4791078" y="1128681"/>
            <a:ext cx="219078" cy="3286170"/>
          </a:xfrm>
          <a:prstGeom prst="righ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Brace 11"/>
          <p:cNvSpPr/>
          <p:nvPr/>
        </p:nvSpPr>
        <p:spPr bwMode="auto">
          <a:xfrm>
            <a:off x="4791078" y="4597416"/>
            <a:ext cx="219078" cy="1825650"/>
          </a:xfrm>
          <a:prstGeom prst="rightBrace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6C7BE7F-8D81-40BC-BD05-44BF7F5ABD8D}" type="slidenum">
              <a:rPr lang="en-US" sz="1200"/>
              <a:pPr algn="r"/>
              <a:t>5</a:t>
            </a:fld>
            <a:endParaRPr lang="en-US" sz="1200"/>
          </a:p>
        </p:txBody>
      </p:sp>
      <p:sp>
        <p:nvSpPr>
          <p:cNvPr id="7171" name="Rectangle 60"/>
          <p:cNvSpPr>
            <a:spLocks noChangeArrowheads="1"/>
          </p:cNvSpPr>
          <p:nvPr/>
        </p:nvSpPr>
        <p:spPr bwMode="auto">
          <a:xfrm>
            <a:off x="719138" y="1125538"/>
            <a:ext cx="7381875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/>
              <a:t>Particularities of Superconducting Circuits</a:t>
            </a:r>
            <a:endParaRPr lang="en-US"/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/>
              <a:t>High current: up to 13 kA 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/>
              <a:t>High energy stored: up to 1.4 GJ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/>
              <a:t>High current density: up to 1000A/mm2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/>
              <a:t>High time constant: up to 400 sec (EE switches opened).</a:t>
            </a:r>
          </a:p>
          <a:p>
            <a:pPr marL="1147763" lvl="2" indent="-228600" eaLnBrk="0" hangingPunct="0">
              <a:buClr>
                <a:schemeClr val="accent2"/>
              </a:buClr>
              <a:buFont typeface="Wingdings" pitchFamily="2" charset="2"/>
              <a:buChar char="v"/>
            </a:pPr>
            <a:r>
              <a:rPr lang="en-US"/>
              <a:t>250 s (4 min) for RB to decrease the current from 13 kA to 1 kA</a:t>
            </a:r>
          </a:p>
          <a:p>
            <a:pPr marL="1147763" lvl="2" indent="-228600" eaLnBrk="0" hangingPunct="0">
              <a:buClr>
                <a:schemeClr val="accent2"/>
              </a:buClr>
              <a:buFont typeface="Wingdings" pitchFamily="2" charset="2"/>
              <a:buChar char="v"/>
            </a:pPr>
            <a:r>
              <a:rPr lang="en-US"/>
              <a:t>800 s (14 min) for RQX to decrease the current from 7 kA to 1 kA</a:t>
            </a:r>
          </a:p>
        </p:txBody>
      </p:sp>
      <p:sp>
        <p:nvSpPr>
          <p:cNvPr id="7172" name="Rectangle 2"/>
          <p:cNvSpPr>
            <a:spLocks noChangeArrowheads="1"/>
          </p:cNvSpPr>
          <p:nvPr/>
        </p:nvSpPr>
        <p:spPr bwMode="auto">
          <a:xfrm>
            <a:off x="1582738" y="71438"/>
            <a:ext cx="7165975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sz="2000">
                <a:solidFill>
                  <a:schemeClr val="tx2"/>
                </a:solidFill>
                <a:latin typeface="Verdana" pitchFamily="34" charset="0"/>
              </a:rPr>
              <a:t>UPS for CPS</a:t>
            </a:r>
          </a:p>
        </p:txBody>
      </p:sp>
      <p:sp>
        <p:nvSpPr>
          <p:cNvPr id="7173" name="Rectangle 6"/>
          <p:cNvSpPr txBox="1">
            <a:spLocks noGrp="1" noChangeArrowheads="1"/>
          </p:cNvSpPr>
          <p:nvPr/>
        </p:nvSpPr>
        <p:spPr bwMode="auto">
          <a:xfrm rot="-5400000">
            <a:off x="-1876425" y="4692650"/>
            <a:ext cx="40322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 i="1"/>
              <a:t>Risks due to UPS malfunctioning, H. Thiesen, Chamonix 2009</a:t>
            </a:r>
          </a:p>
        </p:txBody>
      </p:sp>
      <p:sp>
        <p:nvSpPr>
          <p:cNvPr id="7174" name="Rectangle 60"/>
          <p:cNvSpPr>
            <a:spLocks noChangeArrowheads="1"/>
          </p:cNvSpPr>
          <p:nvPr/>
        </p:nvSpPr>
        <p:spPr bwMode="auto">
          <a:xfrm>
            <a:off x="719138" y="3681413"/>
            <a:ext cx="813752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 dirty="0"/>
              <a:t>Functionalities require for CPS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Protect magnets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Protect Current </a:t>
            </a:r>
            <a:r>
              <a:rPr lang="en-US" dirty="0" smtClean="0"/>
              <a:t>Leads</a:t>
            </a:r>
            <a:endParaRPr lang="en-US" dirty="0"/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Protect Bus-Bars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Slow Abort the PCs in case of cryogenic warning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Avoid to start without all systems fully operational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Save data for analyzing</a:t>
            </a:r>
          </a:p>
        </p:txBody>
      </p:sp>
      <p:sp>
        <p:nvSpPr>
          <p:cNvPr id="7175" name="Text Box 19"/>
          <p:cNvSpPr txBox="1">
            <a:spLocks noChangeArrowheads="1"/>
          </p:cNvSpPr>
          <p:nvPr/>
        </p:nvSpPr>
        <p:spPr bwMode="auto">
          <a:xfrm>
            <a:off x="1908175" y="3105150"/>
            <a:ext cx="3649269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i="1" dirty="0" smtClean="0">
                <a:solidFill>
                  <a:srgbClr val="0000FF"/>
                </a:solidFill>
              </a:rPr>
              <a:t>(UPS specification </a:t>
            </a:r>
            <a:r>
              <a:rPr lang="en-US" sz="1600" i="1" dirty="0">
                <a:solidFill>
                  <a:srgbClr val="0000FF"/>
                </a:solidFill>
              </a:rPr>
              <a:t>= 10 min. of autonomy)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735263" y="1700213"/>
            <a:ext cx="2879725" cy="2268537"/>
          </a:xfrm>
          <a:prstGeom prst="rect">
            <a:avLst/>
          </a:prstGeom>
          <a:solidFill>
            <a:srgbClr val="FFCC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5" name="Rectangle 7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37CA2D6A-5742-4ABF-B836-C1D08341239F}" type="slidenum">
              <a:rPr lang="en-US" sz="1200"/>
              <a:pPr algn="r"/>
              <a:t>6</a:t>
            </a:fld>
            <a:endParaRPr lang="en-US" sz="1200"/>
          </a:p>
        </p:txBody>
      </p:sp>
      <p:grpSp>
        <p:nvGrpSpPr>
          <p:cNvPr id="8196" name="Group 6"/>
          <p:cNvGrpSpPr>
            <a:grpSpLocks/>
          </p:cNvGrpSpPr>
          <p:nvPr/>
        </p:nvGrpSpPr>
        <p:grpSpPr bwMode="auto">
          <a:xfrm>
            <a:off x="2338388" y="2024063"/>
            <a:ext cx="3025775" cy="2268537"/>
            <a:chOff x="1587" y="1275"/>
            <a:chExt cx="1906" cy="1429"/>
          </a:xfrm>
        </p:grpSpPr>
        <p:sp>
          <p:nvSpPr>
            <p:cNvPr id="8266" name="Rectangle 7"/>
            <p:cNvSpPr>
              <a:spLocks noChangeArrowheads="1"/>
            </p:cNvSpPr>
            <p:nvPr/>
          </p:nvSpPr>
          <p:spPr bwMode="auto">
            <a:xfrm>
              <a:off x="1633" y="1275"/>
              <a:ext cx="1814" cy="1429"/>
            </a:xfrm>
            <a:prstGeom prst="rect">
              <a:avLst/>
            </a:prstGeom>
            <a:solidFill>
              <a:srgbClr val="FFFF99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267" name="Group 8"/>
            <p:cNvGrpSpPr>
              <a:grpSpLocks/>
            </p:cNvGrpSpPr>
            <p:nvPr/>
          </p:nvGrpSpPr>
          <p:grpSpPr bwMode="auto">
            <a:xfrm>
              <a:off x="1883" y="1321"/>
              <a:ext cx="362" cy="227"/>
              <a:chOff x="1202" y="1593"/>
              <a:chExt cx="362" cy="227"/>
            </a:xfrm>
          </p:grpSpPr>
          <p:grpSp>
            <p:nvGrpSpPr>
              <p:cNvPr id="8378" name="Group 9"/>
              <p:cNvGrpSpPr>
                <a:grpSpLocks/>
              </p:cNvGrpSpPr>
              <p:nvPr/>
            </p:nvGrpSpPr>
            <p:grpSpPr bwMode="auto">
              <a:xfrm>
                <a:off x="1293" y="1593"/>
                <a:ext cx="181" cy="91"/>
                <a:chOff x="1293" y="1593"/>
                <a:chExt cx="181" cy="91"/>
              </a:xfrm>
            </p:grpSpPr>
            <p:sp>
              <p:nvSpPr>
                <p:cNvPr id="8389" name="Line 10"/>
                <p:cNvSpPr>
                  <a:spLocks noChangeShapeType="1"/>
                </p:cNvSpPr>
                <p:nvPr/>
              </p:nvSpPr>
              <p:spPr bwMode="auto">
                <a:xfrm>
                  <a:off x="1429" y="1593"/>
                  <a:ext cx="0" cy="9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90" name="AutoShape 11"/>
                <p:cNvSpPr>
                  <a:spLocks noChangeArrowheads="1"/>
                </p:cNvSpPr>
                <p:nvPr/>
              </p:nvSpPr>
              <p:spPr bwMode="auto">
                <a:xfrm rot="5400000">
                  <a:off x="1338" y="1593"/>
                  <a:ext cx="91" cy="9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tx1"/>
                </a:solidFill>
                <a:ln w="127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91" name="Line 12"/>
                <p:cNvSpPr>
                  <a:spLocks noChangeShapeType="1"/>
                </p:cNvSpPr>
                <p:nvPr/>
              </p:nvSpPr>
              <p:spPr bwMode="auto">
                <a:xfrm>
                  <a:off x="1293" y="1638"/>
                  <a:ext cx="181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92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1429" y="1616"/>
                  <a:ext cx="22" cy="2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93" name="Line 14"/>
                <p:cNvSpPr>
                  <a:spLocks noChangeShapeType="1"/>
                </p:cNvSpPr>
                <p:nvPr/>
              </p:nvSpPr>
              <p:spPr bwMode="auto">
                <a:xfrm>
                  <a:off x="1451" y="1593"/>
                  <a:ext cx="0" cy="2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379" name="Group 15"/>
              <p:cNvGrpSpPr>
                <a:grpSpLocks/>
              </p:cNvGrpSpPr>
              <p:nvPr/>
            </p:nvGrpSpPr>
            <p:grpSpPr bwMode="auto">
              <a:xfrm flipH="1" flipV="1">
                <a:off x="1292" y="1729"/>
                <a:ext cx="181" cy="91"/>
                <a:chOff x="1293" y="1593"/>
                <a:chExt cx="181" cy="91"/>
              </a:xfrm>
            </p:grpSpPr>
            <p:sp>
              <p:nvSpPr>
                <p:cNvPr id="8384" name="Line 16"/>
                <p:cNvSpPr>
                  <a:spLocks noChangeShapeType="1"/>
                </p:cNvSpPr>
                <p:nvPr/>
              </p:nvSpPr>
              <p:spPr bwMode="auto">
                <a:xfrm>
                  <a:off x="1429" y="1593"/>
                  <a:ext cx="0" cy="9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85" name="AutoShape 17"/>
                <p:cNvSpPr>
                  <a:spLocks noChangeArrowheads="1"/>
                </p:cNvSpPr>
                <p:nvPr/>
              </p:nvSpPr>
              <p:spPr bwMode="auto">
                <a:xfrm rot="5400000">
                  <a:off x="1338" y="1593"/>
                  <a:ext cx="91" cy="9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tx1"/>
                </a:solidFill>
                <a:ln w="127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86" name="Line 18"/>
                <p:cNvSpPr>
                  <a:spLocks noChangeShapeType="1"/>
                </p:cNvSpPr>
                <p:nvPr/>
              </p:nvSpPr>
              <p:spPr bwMode="auto">
                <a:xfrm>
                  <a:off x="1293" y="1638"/>
                  <a:ext cx="181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87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1429" y="1616"/>
                  <a:ext cx="22" cy="2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88" name="Line 20"/>
                <p:cNvSpPr>
                  <a:spLocks noChangeShapeType="1"/>
                </p:cNvSpPr>
                <p:nvPr/>
              </p:nvSpPr>
              <p:spPr bwMode="auto">
                <a:xfrm>
                  <a:off x="1451" y="1593"/>
                  <a:ext cx="0" cy="2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380" name="Line 21"/>
              <p:cNvSpPr>
                <a:spLocks noChangeShapeType="1"/>
              </p:cNvSpPr>
              <p:nvPr/>
            </p:nvSpPr>
            <p:spPr bwMode="auto">
              <a:xfrm>
                <a:off x="1292" y="1638"/>
                <a:ext cx="0" cy="13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81" name="Line 22"/>
              <p:cNvSpPr>
                <a:spLocks noChangeShapeType="1"/>
              </p:cNvSpPr>
              <p:nvPr/>
            </p:nvSpPr>
            <p:spPr bwMode="auto">
              <a:xfrm>
                <a:off x="1474" y="1638"/>
                <a:ext cx="0" cy="13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82" name="Line 23"/>
              <p:cNvSpPr>
                <a:spLocks noChangeShapeType="1"/>
              </p:cNvSpPr>
              <p:nvPr/>
            </p:nvSpPr>
            <p:spPr bwMode="auto">
              <a:xfrm>
                <a:off x="1474" y="1706"/>
                <a:ext cx="9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83" name="Line 24"/>
              <p:cNvSpPr>
                <a:spLocks noChangeShapeType="1"/>
              </p:cNvSpPr>
              <p:nvPr/>
            </p:nvSpPr>
            <p:spPr bwMode="auto">
              <a:xfrm>
                <a:off x="1202" y="1706"/>
                <a:ext cx="9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268" name="Group 25"/>
            <p:cNvGrpSpPr>
              <a:grpSpLocks/>
            </p:cNvGrpSpPr>
            <p:nvPr/>
          </p:nvGrpSpPr>
          <p:grpSpPr bwMode="auto">
            <a:xfrm>
              <a:off x="1883" y="1638"/>
              <a:ext cx="362" cy="227"/>
              <a:chOff x="1202" y="2024"/>
              <a:chExt cx="362" cy="227"/>
            </a:xfrm>
          </p:grpSpPr>
          <p:grpSp>
            <p:nvGrpSpPr>
              <p:cNvPr id="8362" name="Group 26"/>
              <p:cNvGrpSpPr>
                <a:grpSpLocks/>
              </p:cNvGrpSpPr>
              <p:nvPr/>
            </p:nvGrpSpPr>
            <p:grpSpPr bwMode="auto">
              <a:xfrm>
                <a:off x="1293" y="2024"/>
                <a:ext cx="181" cy="91"/>
                <a:chOff x="1293" y="1593"/>
                <a:chExt cx="181" cy="91"/>
              </a:xfrm>
            </p:grpSpPr>
            <p:sp>
              <p:nvSpPr>
                <p:cNvPr id="8373" name="Line 27"/>
                <p:cNvSpPr>
                  <a:spLocks noChangeShapeType="1"/>
                </p:cNvSpPr>
                <p:nvPr/>
              </p:nvSpPr>
              <p:spPr bwMode="auto">
                <a:xfrm>
                  <a:off x="1429" y="1593"/>
                  <a:ext cx="0" cy="9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74" name="AutoShape 28"/>
                <p:cNvSpPr>
                  <a:spLocks noChangeArrowheads="1"/>
                </p:cNvSpPr>
                <p:nvPr/>
              </p:nvSpPr>
              <p:spPr bwMode="auto">
                <a:xfrm rot="5400000">
                  <a:off x="1338" y="1593"/>
                  <a:ext cx="91" cy="9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tx1"/>
                </a:solidFill>
                <a:ln w="127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75" name="Line 29"/>
                <p:cNvSpPr>
                  <a:spLocks noChangeShapeType="1"/>
                </p:cNvSpPr>
                <p:nvPr/>
              </p:nvSpPr>
              <p:spPr bwMode="auto">
                <a:xfrm>
                  <a:off x="1293" y="1638"/>
                  <a:ext cx="181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76" name="Line 30"/>
                <p:cNvSpPr>
                  <a:spLocks noChangeShapeType="1"/>
                </p:cNvSpPr>
                <p:nvPr/>
              </p:nvSpPr>
              <p:spPr bwMode="auto">
                <a:xfrm flipV="1">
                  <a:off x="1429" y="1616"/>
                  <a:ext cx="22" cy="2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77" name="Line 31"/>
                <p:cNvSpPr>
                  <a:spLocks noChangeShapeType="1"/>
                </p:cNvSpPr>
                <p:nvPr/>
              </p:nvSpPr>
              <p:spPr bwMode="auto">
                <a:xfrm>
                  <a:off x="1451" y="1593"/>
                  <a:ext cx="0" cy="2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363" name="Group 32"/>
              <p:cNvGrpSpPr>
                <a:grpSpLocks/>
              </p:cNvGrpSpPr>
              <p:nvPr/>
            </p:nvGrpSpPr>
            <p:grpSpPr bwMode="auto">
              <a:xfrm flipH="1" flipV="1">
                <a:off x="1292" y="2160"/>
                <a:ext cx="181" cy="91"/>
                <a:chOff x="1293" y="1593"/>
                <a:chExt cx="181" cy="91"/>
              </a:xfrm>
            </p:grpSpPr>
            <p:sp>
              <p:nvSpPr>
                <p:cNvPr id="8368" name="Line 33"/>
                <p:cNvSpPr>
                  <a:spLocks noChangeShapeType="1"/>
                </p:cNvSpPr>
                <p:nvPr/>
              </p:nvSpPr>
              <p:spPr bwMode="auto">
                <a:xfrm>
                  <a:off x="1429" y="1593"/>
                  <a:ext cx="0" cy="9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69" name="AutoShape 34"/>
                <p:cNvSpPr>
                  <a:spLocks noChangeArrowheads="1"/>
                </p:cNvSpPr>
                <p:nvPr/>
              </p:nvSpPr>
              <p:spPr bwMode="auto">
                <a:xfrm rot="5400000">
                  <a:off x="1338" y="1593"/>
                  <a:ext cx="91" cy="91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tx1"/>
                </a:solidFill>
                <a:ln w="127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70" name="Line 35"/>
                <p:cNvSpPr>
                  <a:spLocks noChangeShapeType="1"/>
                </p:cNvSpPr>
                <p:nvPr/>
              </p:nvSpPr>
              <p:spPr bwMode="auto">
                <a:xfrm>
                  <a:off x="1293" y="1638"/>
                  <a:ext cx="181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71" name="Line 36"/>
                <p:cNvSpPr>
                  <a:spLocks noChangeShapeType="1"/>
                </p:cNvSpPr>
                <p:nvPr/>
              </p:nvSpPr>
              <p:spPr bwMode="auto">
                <a:xfrm flipV="1">
                  <a:off x="1429" y="1616"/>
                  <a:ext cx="22" cy="2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72" name="Line 37"/>
                <p:cNvSpPr>
                  <a:spLocks noChangeShapeType="1"/>
                </p:cNvSpPr>
                <p:nvPr/>
              </p:nvSpPr>
              <p:spPr bwMode="auto">
                <a:xfrm>
                  <a:off x="1451" y="1593"/>
                  <a:ext cx="0" cy="2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364" name="Line 38"/>
              <p:cNvSpPr>
                <a:spLocks noChangeShapeType="1"/>
              </p:cNvSpPr>
              <p:nvPr/>
            </p:nvSpPr>
            <p:spPr bwMode="auto">
              <a:xfrm>
                <a:off x="1292" y="2069"/>
                <a:ext cx="0" cy="13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65" name="Line 39"/>
              <p:cNvSpPr>
                <a:spLocks noChangeShapeType="1"/>
              </p:cNvSpPr>
              <p:nvPr/>
            </p:nvSpPr>
            <p:spPr bwMode="auto">
              <a:xfrm>
                <a:off x="1474" y="2069"/>
                <a:ext cx="0" cy="13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66" name="Line 40"/>
              <p:cNvSpPr>
                <a:spLocks noChangeShapeType="1"/>
              </p:cNvSpPr>
              <p:nvPr/>
            </p:nvSpPr>
            <p:spPr bwMode="auto">
              <a:xfrm>
                <a:off x="1474" y="2137"/>
                <a:ext cx="9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67" name="Line 41"/>
              <p:cNvSpPr>
                <a:spLocks noChangeShapeType="1"/>
              </p:cNvSpPr>
              <p:nvPr/>
            </p:nvSpPr>
            <p:spPr bwMode="auto">
              <a:xfrm>
                <a:off x="1202" y="2137"/>
                <a:ext cx="9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269" name="Group 42"/>
            <p:cNvGrpSpPr>
              <a:grpSpLocks/>
            </p:cNvGrpSpPr>
            <p:nvPr/>
          </p:nvGrpSpPr>
          <p:grpSpPr bwMode="auto">
            <a:xfrm>
              <a:off x="2449" y="1753"/>
              <a:ext cx="273" cy="159"/>
              <a:chOff x="1768" y="2025"/>
              <a:chExt cx="273" cy="159"/>
            </a:xfrm>
          </p:grpSpPr>
          <p:grpSp>
            <p:nvGrpSpPr>
              <p:cNvPr id="8346" name="Group 43"/>
              <p:cNvGrpSpPr>
                <a:grpSpLocks/>
              </p:cNvGrpSpPr>
              <p:nvPr/>
            </p:nvGrpSpPr>
            <p:grpSpPr bwMode="auto">
              <a:xfrm>
                <a:off x="1768" y="2138"/>
                <a:ext cx="273" cy="46"/>
                <a:chOff x="2222" y="1570"/>
                <a:chExt cx="273" cy="46"/>
              </a:xfrm>
            </p:grpSpPr>
            <p:sp>
              <p:nvSpPr>
                <p:cNvPr id="8356" name="Arc 44"/>
                <p:cNvSpPr>
                  <a:spLocks/>
                </p:cNvSpPr>
                <p:nvPr/>
              </p:nvSpPr>
              <p:spPr bwMode="auto">
                <a:xfrm>
                  <a:off x="2267" y="1570"/>
                  <a:ext cx="46" cy="4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57" name="Arc 45"/>
                <p:cNvSpPr>
                  <a:spLocks/>
                </p:cNvSpPr>
                <p:nvPr/>
              </p:nvSpPr>
              <p:spPr bwMode="auto">
                <a:xfrm flipH="1">
                  <a:off x="2222" y="1570"/>
                  <a:ext cx="46" cy="4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58" name="Arc 46"/>
                <p:cNvSpPr>
                  <a:spLocks/>
                </p:cNvSpPr>
                <p:nvPr/>
              </p:nvSpPr>
              <p:spPr bwMode="auto">
                <a:xfrm>
                  <a:off x="2358" y="1570"/>
                  <a:ext cx="46" cy="4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59" name="Arc 47"/>
                <p:cNvSpPr>
                  <a:spLocks/>
                </p:cNvSpPr>
                <p:nvPr/>
              </p:nvSpPr>
              <p:spPr bwMode="auto">
                <a:xfrm flipH="1">
                  <a:off x="2313" y="1570"/>
                  <a:ext cx="46" cy="4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60" name="Arc 48"/>
                <p:cNvSpPr>
                  <a:spLocks/>
                </p:cNvSpPr>
                <p:nvPr/>
              </p:nvSpPr>
              <p:spPr bwMode="auto">
                <a:xfrm>
                  <a:off x="2449" y="1570"/>
                  <a:ext cx="46" cy="4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61" name="Arc 49"/>
                <p:cNvSpPr>
                  <a:spLocks/>
                </p:cNvSpPr>
                <p:nvPr/>
              </p:nvSpPr>
              <p:spPr bwMode="auto">
                <a:xfrm flipH="1">
                  <a:off x="2404" y="1570"/>
                  <a:ext cx="46" cy="4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347" name="Group 50"/>
              <p:cNvGrpSpPr>
                <a:grpSpLocks/>
              </p:cNvGrpSpPr>
              <p:nvPr/>
            </p:nvGrpSpPr>
            <p:grpSpPr bwMode="auto">
              <a:xfrm flipV="1">
                <a:off x="1768" y="2025"/>
                <a:ext cx="273" cy="46"/>
                <a:chOff x="2222" y="1570"/>
                <a:chExt cx="273" cy="46"/>
              </a:xfrm>
            </p:grpSpPr>
            <p:sp>
              <p:nvSpPr>
                <p:cNvPr id="8350" name="Arc 51"/>
                <p:cNvSpPr>
                  <a:spLocks/>
                </p:cNvSpPr>
                <p:nvPr/>
              </p:nvSpPr>
              <p:spPr bwMode="auto">
                <a:xfrm>
                  <a:off x="2267" y="1570"/>
                  <a:ext cx="46" cy="4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51" name="Arc 52"/>
                <p:cNvSpPr>
                  <a:spLocks/>
                </p:cNvSpPr>
                <p:nvPr/>
              </p:nvSpPr>
              <p:spPr bwMode="auto">
                <a:xfrm flipH="1">
                  <a:off x="2222" y="1570"/>
                  <a:ext cx="46" cy="4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52" name="Arc 53"/>
                <p:cNvSpPr>
                  <a:spLocks/>
                </p:cNvSpPr>
                <p:nvPr/>
              </p:nvSpPr>
              <p:spPr bwMode="auto">
                <a:xfrm>
                  <a:off x="2358" y="1570"/>
                  <a:ext cx="46" cy="4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53" name="Arc 54"/>
                <p:cNvSpPr>
                  <a:spLocks/>
                </p:cNvSpPr>
                <p:nvPr/>
              </p:nvSpPr>
              <p:spPr bwMode="auto">
                <a:xfrm flipH="1">
                  <a:off x="2313" y="1570"/>
                  <a:ext cx="46" cy="4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54" name="Arc 55"/>
                <p:cNvSpPr>
                  <a:spLocks/>
                </p:cNvSpPr>
                <p:nvPr/>
              </p:nvSpPr>
              <p:spPr bwMode="auto">
                <a:xfrm>
                  <a:off x="2449" y="1570"/>
                  <a:ext cx="46" cy="4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55" name="Arc 56"/>
                <p:cNvSpPr>
                  <a:spLocks/>
                </p:cNvSpPr>
                <p:nvPr/>
              </p:nvSpPr>
              <p:spPr bwMode="auto">
                <a:xfrm flipH="1">
                  <a:off x="2404" y="1570"/>
                  <a:ext cx="46" cy="4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348" name="Line 57"/>
              <p:cNvSpPr>
                <a:spLocks noChangeShapeType="1"/>
              </p:cNvSpPr>
              <p:nvPr/>
            </p:nvSpPr>
            <p:spPr bwMode="auto">
              <a:xfrm>
                <a:off x="1791" y="2115"/>
                <a:ext cx="227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49" name="Line 58"/>
              <p:cNvSpPr>
                <a:spLocks noChangeShapeType="1"/>
              </p:cNvSpPr>
              <p:nvPr/>
            </p:nvSpPr>
            <p:spPr bwMode="auto">
              <a:xfrm>
                <a:off x="1791" y="2093"/>
                <a:ext cx="227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270" name="Line 59"/>
            <p:cNvSpPr>
              <a:spLocks noChangeShapeType="1"/>
            </p:cNvSpPr>
            <p:nvPr/>
          </p:nvSpPr>
          <p:spPr bwMode="auto">
            <a:xfrm>
              <a:off x="1587" y="1434"/>
              <a:ext cx="136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71" name="Line 60"/>
            <p:cNvSpPr>
              <a:spLocks noChangeShapeType="1"/>
            </p:cNvSpPr>
            <p:nvPr/>
          </p:nvSpPr>
          <p:spPr bwMode="auto">
            <a:xfrm>
              <a:off x="1791" y="1435"/>
              <a:ext cx="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72" name="Line 61"/>
            <p:cNvSpPr>
              <a:spLocks noChangeShapeType="1"/>
            </p:cNvSpPr>
            <p:nvPr/>
          </p:nvSpPr>
          <p:spPr bwMode="auto">
            <a:xfrm>
              <a:off x="1701" y="1389"/>
              <a:ext cx="91" cy="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73" name="Line 62"/>
            <p:cNvSpPr>
              <a:spLocks noChangeShapeType="1"/>
            </p:cNvSpPr>
            <p:nvPr/>
          </p:nvSpPr>
          <p:spPr bwMode="auto">
            <a:xfrm>
              <a:off x="1883" y="1434"/>
              <a:ext cx="0" cy="3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74" name="Line 63"/>
            <p:cNvSpPr>
              <a:spLocks noChangeShapeType="1"/>
            </p:cNvSpPr>
            <p:nvPr/>
          </p:nvSpPr>
          <p:spPr bwMode="auto">
            <a:xfrm>
              <a:off x="2246" y="1752"/>
              <a:ext cx="20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75" name="Line 64"/>
            <p:cNvSpPr>
              <a:spLocks noChangeShapeType="1"/>
            </p:cNvSpPr>
            <p:nvPr/>
          </p:nvSpPr>
          <p:spPr bwMode="auto">
            <a:xfrm>
              <a:off x="2722" y="1911"/>
              <a:ext cx="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76" name="Line 65"/>
            <p:cNvSpPr>
              <a:spLocks noChangeShapeType="1"/>
            </p:cNvSpPr>
            <p:nvPr/>
          </p:nvSpPr>
          <p:spPr bwMode="auto">
            <a:xfrm flipV="1">
              <a:off x="2813" y="1911"/>
              <a:ext cx="0" cy="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77" name="Line 66"/>
            <p:cNvSpPr>
              <a:spLocks noChangeShapeType="1"/>
            </p:cNvSpPr>
            <p:nvPr/>
          </p:nvSpPr>
          <p:spPr bwMode="auto">
            <a:xfrm>
              <a:off x="2789" y="1979"/>
              <a:ext cx="4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278" name="Group 67"/>
            <p:cNvGrpSpPr>
              <a:grpSpLocks/>
            </p:cNvGrpSpPr>
            <p:nvPr/>
          </p:nvGrpSpPr>
          <p:grpSpPr bwMode="auto">
            <a:xfrm>
              <a:off x="2155" y="2092"/>
              <a:ext cx="907" cy="545"/>
              <a:chOff x="2222" y="2296"/>
              <a:chExt cx="907" cy="545"/>
            </a:xfrm>
          </p:grpSpPr>
          <p:grpSp>
            <p:nvGrpSpPr>
              <p:cNvPr id="8289" name="Group 68"/>
              <p:cNvGrpSpPr>
                <a:grpSpLocks/>
              </p:cNvGrpSpPr>
              <p:nvPr/>
            </p:nvGrpSpPr>
            <p:grpSpPr bwMode="auto">
              <a:xfrm>
                <a:off x="2562" y="2342"/>
                <a:ext cx="182" cy="226"/>
                <a:chOff x="2562" y="2342"/>
                <a:chExt cx="182" cy="226"/>
              </a:xfrm>
            </p:grpSpPr>
            <p:sp>
              <p:nvSpPr>
                <p:cNvPr id="8342" name="Line 69"/>
                <p:cNvSpPr>
                  <a:spLocks noChangeShapeType="1"/>
                </p:cNvSpPr>
                <p:nvPr/>
              </p:nvSpPr>
              <p:spPr bwMode="auto">
                <a:xfrm>
                  <a:off x="2562" y="2432"/>
                  <a:ext cx="18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43" name="Line 70"/>
                <p:cNvSpPr>
                  <a:spLocks noChangeShapeType="1"/>
                </p:cNvSpPr>
                <p:nvPr/>
              </p:nvSpPr>
              <p:spPr bwMode="auto">
                <a:xfrm>
                  <a:off x="2608" y="2477"/>
                  <a:ext cx="91" cy="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44" name="Line 71"/>
                <p:cNvSpPr>
                  <a:spLocks noChangeShapeType="1"/>
                </p:cNvSpPr>
                <p:nvPr/>
              </p:nvSpPr>
              <p:spPr bwMode="auto">
                <a:xfrm flipV="1">
                  <a:off x="2653" y="2342"/>
                  <a:ext cx="0" cy="9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45" name="Line 72"/>
                <p:cNvSpPr>
                  <a:spLocks noChangeShapeType="1"/>
                </p:cNvSpPr>
                <p:nvPr/>
              </p:nvSpPr>
              <p:spPr bwMode="auto">
                <a:xfrm flipV="1">
                  <a:off x="2653" y="2478"/>
                  <a:ext cx="0" cy="9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290" name="Group 73"/>
              <p:cNvGrpSpPr>
                <a:grpSpLocks/>
              </p:cNvGrpSpPr>
              <p:nvPr/>
            </p:nvGrpSpPr>
            <p:grpSpPr bwMode="auto">
              <a:xfrm>
                <a:off x="2562" y="2568"/>
                <a:ext cx="182" cy="226"/>
                <a:chOff x="2562" y="2342"/>
                <a:chExt cx="182" cy="226"/>
              </a:xfrm>
            </p:grpSpPr>
            <p:sp>
              <p:nvSpPr>
                <p:cNvPr id="8338" name="Line 74"/>
                <p:cNvSpPr>
                  <a:spLocks noChangeShapeType="1"/>
                </p:cNvSpPr>
                <p:nvPr/>
              </p:nvSpPr>
              <p:spPr bwMode="auto">
                <a:xfrm>
                  <a:off x="2562" y="2432"/>
                  <a:ext cx="18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39" name="Line 75"/>
                <p:cNvSpPr>
                  <a:spLocks noChangeShapeType="1"/>
                </p:cNvSpPr>
                <p:nvPr/>
              </p:nvSpPr>
              <p:spPr bwMode="auto">
                <a:xfrm>
                  <a:off x="2608" y="2477"/>
                  <a:ext cx="91" cy="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40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2653" y="2342"/>
                  <a:ext cx="0" cy="9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41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2653" y="2478"/>
                  <a:ext cx="0" cy="9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291" name="Line 78"/>
              <p:cNvSpPr>
                <a:spLocks noChangeShapeType="1"/>
              </p:cNvSpPr>
              <p:nvPr/>
            </p:nvSpPr>
            <p:spPr bwMode="auto">
              <a:xfrm flipV="1">
                <a:off x="2540" y="2568"/>
                <a:ext cx="0" cy="4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92" name="Line 79"/>
              <p:cNvSpPr>
                <a:spLocks noChangeShapeType="1"/>
              </p:cNvSpPr>
              <p:nvPr/>
            </p:nvSpPr>
            <p:spPr bwMode="auto">
              <a:xfrm>
                <a:off x="2516" y="2614"/>
                <a:ext cx="4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93" name="Line 80"/>
              <p:cNvSpPr>
                <a:spLocks noChangeShapeType="1"/>
              </p:cNvSpPr>
              <p:nvPr/>
            </p:nvSpPr>
            <p:spPr bwMode="auto">
              <a:xfrm flipH="1">
                <a:off x="2540" y="2568"/>
                <a:ext cx="11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294" name="Group 81"/>
              <p:cNvGrpSpPr>
                <a:grpSpLocks/>
              </p:cNvGrpSpPr>
              <p:nvPr/>
            </p:nvGrpSpPr>
            <p:grpSpPr bwMode="auto">
              <a:xfrm>
                <a:off x="2313" y="2614"/>
                <a:ext cx="113" cy="181"/>
                <a:chOff x="1474" y="2478"/>
                <a:chExt cx="113" cy="181"/>
              </a:xfrm>
            </p:grpSpPr>
            <p:sp>
              <p:nvSpPr>
                <p:cNvPr id="8331" name="Line 82"/>
                <p:cNvSpPr>
                  <a:spLocks noChangeShapeType="1"/>
                </p:cNvSpPr>
                <p:nvPr/>
              </p:nvSpPr>
              <p:spPr bwMode="auto">
                <a:xfrm>
                  <a:off x="1542" y="2478"/>
                  <a:ext cx="0" cy="18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32" name="Line 83"/>
                <p:cNvSpPr>
                  <a:spLocks noChangeShapeType="1"/>
                </p:cNvSpPr>
                <p:nvPr/>
              </p:nvSpPr>
              <p:spPr bwMode="auto">
                <a:xfrm>
                  <a:off x="1519" y="2478"/>
                  <a:ext cx="0" cy="18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33" name="Line 84"/>
                <p:cNvSpPr>
                  <a:spLocks noChangeShapeType="1"/>
                </p:cNvSpPr>
                <p:nvPr/>
              </p:nvSpPr>
              <p:spPr bwMode="auto">
                <a:xfrm>
                  <a:off x="1474" y="2659"/>
                  <a:ext cx="4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34" name="Line 85"/>
                <p:cNvSpPr>
                  <a:spLocks noChangeShapeType="1"/>
                </p:cNvSpPr>
                <p:nvPr/>
              </p:nvSpPr>
              <p:spPr bwMode="auto">
                <a:xfrm>
                  <a:off x="1587" y="2478"/>
                  <a:ext cx="0" cy="4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35" name="Line 86"/>
                <p:cNvSpPr>
                  <a:spLocks noChangeShapeType="1"/>
                </p:cNvSpPr>
                <p:nvPr/>
              </p:nvSpPr>
              <p:spPr bwMode="auto">
                <a:xfrm>
                  <a:off x="1587" y="2614"/>
                  <a:ext cx="0" cy="4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36" name="Line 87"/>
                <p:cNvSpPr>
                  <a:spLocks noChangeShapeType="1"/>
                </p:cNvSpPr>
                <p:nvPr/>
              </p:nvSpPr>
              <p:spPr bwMode="auto">
                <a:xfrm>
                  <a:off x="1542" y="2591"/>
                  <a:ext cx="45" cy="2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sm" len="sm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37" name="Line 88"/>
                <p:cNvSpPr>
                  <a:spLocks noChangeShapeType="1"/>
                </p:cNvSpPr>
                <p:nvPr/>
              </p:nvSpPr>
              <p:spPr bwMode="auto">
                <a:xfrm flipH="1">
                  <a:off x="1542" y="2523"/>
                  <a:ext cx="45" cy="23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295" name="Group 89"/>
              <p:cNvGrpSpPr>
                <a:grpSpLocks/>
              </p:cNvGrpSpPr>
              <p:nvPr/>
            </p:nvGrpSpPr>
            <p:grpSpPr bwMode="auto">
              <a:xfrm>
                <a:off x="2313" y="2341"/>
                <a:ext cx="113" cy="181"/>
                <a:chOff x="1474" y="2478"/>
                <a:chExt cx="113" cy="181"/>
              </a:xfrm>
            </p:grpSpPr>
            <p:sp>
              <p:nvSpPr>
                <p:cNvPr id="8324" name="Line 90"/>
                <p:cNvSpPr>
                  <a:spLocks noChangeShapeType="1"/>
                </p:cNvSpPr>
                <p:nvPr/>
              </p:nvSpPr>
              <p:spPr bwMode="auto">
                <a:xfrm>
                  <a:off x="1542" y="2478"/>
                  <a:ext cx="0" cy="18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25" name="Line 91"/>
                <p:cNvSpPr>
                  <a:spLocks noChangeShapeType="1"/>
                </p:cNvSpPr>
                <p:nvPr/>
              </p:nvSpPr>
              <p:spPr bwMode="auto">
                <a:xfrm>
                  <a:off x="1519" y="2478"/>
                  <a:ext cx="0" cy="18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26" name="Line 92"/>
                <p:cNvSpPr>
                  <a:spLocks noChangeShapeType="1"/>
                </p:cNvSpPr>
                <p:nvPr/>
              </p:nvSpPr>
              <p:spPr bwMode="auto">
                <a:xfrm>
                  <a:off x="1474" y="2659"/>
                  <a:ext cx="4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27" name="Line 93"/>
                <p:cNvSpPr>
                  <a:spLocks noChangeShapeType="1"/>
                </p:cNvSpPr>
                <p:nvPr/>
              </p:nvSpPr>
              <p:spPr bwMode="auto">
                <a:xfrm>
                  <a:off x="1587" y="2478"/>
                  <a:ext cx="0" cy="4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28" name="Line 94"/>
                <p:cNvSpPr>
                  <a:spLocks noChangeShapeType="1"/>
                </p:cNvSpPr>
                <p:nvPr/>
              </p:nvSpPr>
              <p:spPr bwMode="auto">
                <a:xfrm>
                  <a:off x="1587" y="2614"/>
                  <a:ext cx="0" cy="4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29" name="Line 95"/>
                <p:cNvSpPr>
                  <a:spLocks noChangeShapeType="1"/>
                </p:cNvSpPr>
                <p:nvPr/>
              </p:nvSpPr>
              <p:spPr bwMode="auto">
                <a:xfrm>
                  <a:off x="1542" y="2591"/>
                  <a:ext cx="45" cy="2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sm" len="sm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30" name="Line 96"/>
                <p:cNvSpPr>
                  <a:spLocks noChangeShapeType="1"/>
                </p:cNvSpPr>
                <p:nvPr/>
              </p:nvSpPr>
              <p:spPr bwMode="auto">
                <a:xfrm flipH="1">
                  <a:off x="1542" y="2523"/>
                  <a:ext cx="45" cy="23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296" name="Group 97"/>
              <p:cNvGrpSpPr>
                <a:grpSpLocks/>
              </p:cNvGrpSpPr>
              <p:nvPr/>
            </p:nvGrpSpPr>
            <p:grpSpPr bwMode="auto">
              <a:xfrm>
                <a:off x="2812" y="2614"/>
                <a:ext cx="113" cy="181"/>
                <a:chOff x="1474" y="2478"/>
                <a:chExt cx="113" cy="181"/>
              </a:xfrm>
            </p:grpSpPr>
            <p:sp>
              <p:nvSpPr>
                <p:cNvPr id="8317" name="Line 98"/>
                <p:cNvSpPr>
                  <a:spLocks noChangeShapeType="1"/>
                </p:cNvSpPr>
                <p:nvPr/>
              </p:nvSpPr>
              <p:spPr bwMode="auto">
                <a:xfrm>
                  <a:off x="1542" y="2478"/>
                  <a:ext cx="0" cy="18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18" name="Line 99"/>
                <p:cNvSpPr>
                  <a:spLocks noChangeShapeType="1"/>
                </p:cNvSpPr>
                <p:nvPr/>
              </p:nvSpPr>
              <p:spPr bwMode="auto">
                <a:xfrm>
                  <a:off x="1519" y="2478"/>
                  <a:ext cx="0" cy="18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19" name="Line 100"/>
                <p:cNvSpPr>
                  <a:spLocks noChangeShapeType="1"/>
                </p:cNvSpPr>
                <p:nvPr/>
              </p:nvSpPr>
              <p:spPr bwMode="auto">
                <a:xfrm>
                  <a:off x="1474" y="2659"/>
                  <a:ext cx="4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20" name="Line 101"/>
                <p:cNvSpPr>
                  <a:spLocks noChangeShapeType="1"/>
                </p:cNvSpPr>
                <p:nvPr/>
              </p:nvSpPr>
              <p:spPr bwMode="auto">
                <a:xfrm>
                  <a:off x="1587" y="2478"/>
                  <a:ext cx="0" cy="4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21" name="Line 102"/>
                <p:cNvSpPr>
                  <a:spLocks noChangeShapeType="1"/>
                </p:cNvSpPr>
                <p:nvPr/>
              </p:nvSpPr>
              <p:spPr bwMode="auto">
                <a:xfrm>
                  <a:off x="1587" y="2614"/>
                  <a:ext cx="0" cy="4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22" name="Line 103"/>
                <p:cNvSpPr>
                  <a:spLocks noChangeShapeType="1"/>
                </p:cNvSpPr>
                <p:nvPr/>
              </p:nvSpPr>
              <p:spPr bwMode="auto">
                <a:xfrm>
                  <a:off x="1542" y="2591"/>
                  <a:ext cx="45" cy="2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sm" len="sm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23" name="Line 104"/>
                <p:cNvSpPr>
                  <a:spLocks noChangeShapeType="1"/>
                </p:cNvSpPr>
                <p:nvPr/>
              </p:nvSpPr>
              <p:spPr bwMode="auto">
                <a:xfrm flipH="1">
                  <a:off x="1542" y="2523"/>
                  <a:ext cx="45" cy="23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297" name="Group 105"/>
              <p:cNvGrpSpPr>
                <a:grpSpLocks/>
              </p:cNvGrpSpPr>
              <p:nvPr/>
            </p:nvGrpSpPr>
            <p:grpSpPr bwMode="auto">
              <a:xfrm>
                <a:off x="2812" y="2341"/>
                <a:ext cx="113" cy="181"/>
                <a:chOff x="1474" y="2478"/>
                <a:chExt cx="113" cy="181"/>
              </a:xfrm>
            </p:grpSpPr>
            <p:sp>
              <p:nvSpPr>
                <p:cNvPr id="8310" name="Line 106"/>
                <p:cNvSpPr>
                  <a:spLocks noChangeShapeType="1"/>
                </p:cNvSpPr>
                <p:nvPr/>
              </p:nvSpPr>
              <p:spPr bwMode="auto">
                <a:xfrm>
                  <a:off x="1542" y="2478"/>
                  <a:ext cx="0" cy="18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11" name="Line 107"/>
                <p:cNvSpPr>
                  <a:spLocks noChangeShapeType="1"/>
                </p:cNvSpPr>
                <p:nvPr/>
              </p:nvSpPr>
              <p:spPr bwMode="auto">
                <a:xfrm>
                  <a:off x="1519" y="2478"/>
                  <a:ext cx="0" cy="18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12" name="Line 108"/>
                <p:cNvSpPr>
                  <a:spLocks noChangeShapeType="1"/>
                </p:cNvSpPr>
                <p:nvPr/>
              </p:nvSpPr>
              <p:spPr bwMode="auto">
                <a:xfrm>
                  <a:off x="1474" y="2659"/>
                  <a:ext cx="4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13" name="Line 109"/>
                <p:cNvSpPr>
                  <a:spLocks noChangeShapeType="1"/>
                </p:cNvSpPr>
                <p:nvPr/>
              </p:nvSpPr>
              <p:spPr bwMode="auto">
                <a:xfrm>
                  <a:off x="1587" y="2478"/>
                  <a:ext cx="0" cy="4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14" name="Line 110"/>
                <p:cNvSpPr>
                  <a:spLocks noChangeShapeType="1"/>
                </p:cNvSpPr>
                <p:nvPr/>
              </p:nvSpPr>
              <p:spPr bwMode="auto">
                <a:xfrm>
                  <a:off x="1587" y="2614"/>
                  <a:ext cx="0" cy="4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15" name="Line 111"/>
                <p:cNvSpPr>
                  <a:spLocks noChangeShapeType="1"/>
                </p:cNvSpPr>
                <p:nvPr/>
              </p:nvSpPr>
              <p:spPr bwMode="auto">
                <a:xfrm>
                  <a:off x="1542" y="2591"/>
                  <a:ext cx="45" cy="2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sm" len="sm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16" name="Line 112"/>
                <p:cNvSpPr>
                  <a:spLocks noChangeShapeType="1"/>
                </p:cNvSpPr>
                <p:nvPr/>
              </p:nvSpPr>
              <p:spPr bwMode="auto">
                <a:xfrm flipH="1">
                  <a:off x="1542" y="2523"/>
                  <a:ext cx="45" cy="23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298" name="Line 113"/>
              <p:cNvSpPr>
                <a:spLocks noChangeShapeType="1"/>
              </p:cNvSpPr>
              <p:nvPr/>
            </p:nvSpPr>
            <p:spPr bwMode="auto">
              <a:xfrm flipH="1">
                <a:off x="2426" y="2296"/>
                <a:ext cx="499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99" name="Line 114"/>
              <p:cNvSpPr>
                <a:spLocks noChangeShapeType="1"/>
              </p:cNvSpPr>
              <p:nvPr/>
            </p:nvSpPr>
            <p:spPr bwMode="auto">
              <a:xfrm flipH="1">
                <a:off x="2426" y="2840"/>
                <a:ext cx="499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00" name="Line 115"/>
              <p:cNvSpPr>
                <a:spLocks noChangeShapeType="1"/>
              </p:cNvSpPr>
              <p:nvPr/>
            </p:nvSpPr>
            <p:spPr bwMode="auto">
              <a:xfrm flipH="1">
                <a:off x="2222" y="2568"/>
                <a:ext cx="20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01" name="Line 116"/>
              <p:cNvSpPr>
                <a:spLocks noChangeShapeType="1"/>
              </p:cNvSpPr>
              <p:nvPr/>
            </p:nvSpPr>
            <p:spPr bwMode="auto">
              <a:xfrm flipH="1">
                <a:off x="2925" y="2568"/>
                <a:ext cx="20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02" name="Line 117"/>
              <p:cNvSpPr>
                <a:spLocks noChangeShapeType="1"/>
              </p:cNvSpPr>
              <p:nvPr/>
            </p:nvSpPr>
            <p:spPr bwMode="auto">
              <a:xfrm flipV="1">
                <a:off x="2426" y="2296"/>
                <a:ext cx="0" cy="4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03" name="Line 118"/>
              <p:cNvSpPr>
                <a:spLocks noChangeShapeType="1"/>
              </p:cNvSpPr>
              <p:nvPr/>
            </p:nvSpPr>
            <p:spPr bwMode="auto">
              <a:xfrm flipV="1">
                <a:off x="2925" y="2296"/>
                <a:ext cx="0" cy="4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04" name="Line 119"/>
              <p:cNvSpPr>
                <a:spLocks noChangeShapeType="1"/>
              </p:cNvSpPr>
              <p:nvPr/>
            </p:nvSpPr>
            <p:spPr bwMode="auto">
              <a:xfrm flipV="1">
                <a:off x="2925" y="2795"/>
                <a:ext cx="0" cy="4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05" name="Line 120"/>
              <p:cNvSpPr>
                <a:spLocks noChangeShapeType="1"/>
              </p:cNvSpPr>
              <p:nvPr/>
            </p:nvSpPr>
            <p:spPr bwMode="auto">
              <a:xfrm flipV="1">
                <a:off x="2426" y="2795"/>
                <a:ext cx="0" cy="4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06" name="Line 121"/>
              <p:cNvSpPr>
                <a:spLocks noChangeShapeType="1"/>
              </p:cNvSpPr>
              <p:nvPr/>
            </p:nvSpPr>
            <p:spPr bwMode="auto">
              <a:xfrm flipV="1">
                <a:off x="2426" y="2523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07" name="Line 122"/>
              <p:cNvSpPr>
                <a:spLocks noChangeShapeType="1"/>
              </p:cNvSpPr>
              <p:nvPr/>
            </p:nvSpPr>
            <p:spPr bwMode="auto">
              <a:xfrm flipV="1">
                <a:off x="2925" y="2523"/>
                <a:ext cx="0" cy="9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08" name="Line 123"/>
              <p:cNvSpPr>
                <a:spLocks noChangeShapeType="1"/>
              </p:cNvSpPr>
              <p:nvPr/>
            </p:nvSpPr>
            <p:spPr bwMode="auto">
              <a:xfrm flipV="1">
                <a:off x="2653" y="2296"/>
                <a:ext cx="0" cy="4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09" name="Line 124"/>
              <p:cNvSpPr>
                <a:spLocks noChangeShapeType="1"/>
              </p:cNvSpPr>
              <p:nvPr/>
            </p:nvSpPr>
            <p:spPr bwMode="auto">
              <a:xfrm flipV="1">
                <a:off x="2653" y="2795"/>
                <a:ext cx="0" cy="4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279" name="Line 125"/>
            <p:cNvSpPr>
              <a:spLocks noChangeShapeType="1"/>
            </p:cNvSpPr>
            <p:nvPr/>
          </p:nvSpPr>
          <p:spPr bwMode="auto">
            <a:xfrm>
              <a:off x="2722" y="1752"/>
              <a:ext cx="4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280" name="Group 126"/>
            <p:cNvGrpSpPr>
              <a:grpSpLocks/>
            </p:cNvGrpSpPr>
            <p:nvPr/>
          </p:nvGrpSpPr>
          <p:grpSpPr bwMode="auto">
            <a:xfrm>
              <a:off x="3130" y="1707"/>
              <a:ext cx="249" cy="46"/>
              <a:chOff x="1769" y="2205"/>
              <a:chExt cx="249" cy="46"/>
            </a:xfrm>
          </p:grpSpPr>
          <p:sp>
            <p:nvSpPr>
              <p:cNvPr id="8286" name="Line 127"/>
              <p:cNvSpPr>
                <a:spLocks noChangeShapeType="1"/>
              </p:cNvSpPr>
              <p:nvPr/>
            </p:nvSpPr>
            <p:spPr bwMode="auto">
              <a:xfrm>
                <a:off x="1769" y="2251"/>
                <a:ext cx="9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87" name="Line 128"/>
              <p:cNvSpPr>
                <a:spLocks noChangeShapeType="1"/>
              </p:cNvSpPr>
              <p:nvPr/>
            </p:nvSpPr>
            <p:spPr bwMode="auto">
              <a:xfrm>
                <a:off x="1927" y="2251"/>
                <a:ext cx="9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88" name="Line 129"/>
              <p:cNvSpPr>
                <a:spLocks noChangeShapeType="1"/>
              </p:cNvSpPr>
              <p:nvPr/>
            </p:nvSpPr>
            <p:spPr bwMode="auto">
              <a:xfrm>
                <a:off x="1837" y="2205"/>
                <a:ext cx="91" cy="4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281" name="Line 130"/>
            <p:cNvSpPr>
              <a:spLocks noChangeShapeType="1"/>
            </p:cNvSpPr>
            <p:nvPr/>
          </p:nvSpPr>
          <p:spPr bwMode="auto">
            <a:xfrm>
              <a:off x="3062" y="1752"/>
              <a:ext cx="0" cy="61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82" name="Line 131"/>
            <p:cNvSpPr>
              <a:spLocks noChangeShapeType="1"/>
            </p:cNvSpPr>
            <p:nvPr/>
          </p:nvSpPr>
          <p:spPr bwMode="auto">
            <a:xfrm flipH="1">
              <a:off x="2155" y="1911"/>
              <a:ext cx="29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83" name="Line 132"/>
            <p:cNvSpPr>
              <a:spLocks noChangeShapeType="1"/>
            </p:cNvSpPr>
            <p:nvPr/>
          </p:nvSpPr>
          <p:spPr bwMode="auto">
            <a:xfrm>
              <a:off x="2155" y="1911"/>
              <a:ext cx="0" cy="4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84" name="Line 133"/>
            <p:cNvSpPr>
              <a:spLocks noChangeShapeType="1"/>
            </p:cNvSpPr>
            <p:nvPr/>
          </p:nvSpPr>
          <p:spPr bwMode="auto">
            <a:xfrm>
              <a:off x="2246" y="1434"/>
              <a:ext cx="124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85" name="Line 134"/>
            <p:cNvSpPr>
              <a:spLocks noChangeShapeType="1"/>
            </p:cNvSpPr>
            <p:nvPr/>
          </p:nvSpPr>
          <p:spPr bwMode="auto">
            <a:xfrm>
              <a:off x="3380" y="1434"/>
              <a:ext cx="0" cy="3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197" name="Group 135"/>
          <p:cNvGrpSpPr>
            <a:grpSpLocks/>
          </p:cNvGrpSpPr>
          <p:nvPr/>
        </p:nvGrpSpPr>
        <p:grpSpPr bwMode="auto">
          <a:xfrm>
            <a:off x="1474788" y="2205038"/>
            <a:ext cx="395287" cy="73025"/>
            <a:chOff x="1769" y="2205"/>
            <a:chExt cx="249" cy="46"/>
          </a:xfrm>
        </p:grpSpPr>
        <p:sp>
          <p:nvSpPr>
            <p:cNvPr id="8263" name="Line 136"/>
            <p:cNvSpPr>
              <a:spLocks noChangeShapeType="1"/>
            </p:cNvSpPr>
            <p:nvPr/>
          </p:nvSpPr>
          <p:spPr bwMode="auto">
            <a:xfrm>
              <a:off x="1769" y="2251"/>
              <a:ext cx="9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64" name="Line 137"/>
            <p:cNvSpPr>
              <a:spLocks noChangeShapeType="1"/>
            </p:cNvSpPr>
            <p:nvPr/>
          </p:nvSpPr>
          <p:spPr bwMode="auto">
            <a:xfrm>
              <a:off x="1927" y="2251"/>
              <a:ext cx="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65" name="Line 138"/>
            <p:cNvSpPr>
              <a:spLocks noChangeShapeType="1"/>
            </p:cNvSpPr>
            <p:nvPr/>
          </p:nvSpPr>
          <p:spPr bwMode="auto">
            <a:xfrm>
              <a:off x="1837" y="2205"/>
              <a:ext cx="91" cy="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198" name="Group 139"/>
          <p:cNvGrpSpPr>
            <a:grpSpLocks/>
          </p:cNvGrpSpPr>
          <p:nvPr/>
        </p:nvGrpSpPr>
        <p:grpSpPr bwMode="auto">
          <a:xfrm>
            <a:off x="6227763" y="2205038"/>
            <a:ext cx="395287" cy="73025"/>
            <a:chOff x="1769" y="2205"/>
            <a:chExt cx="249" cy="46"/>
          </a:xfrm>
        </p:grpSpPr>
        <p:sp>
          <p:nvSpPr>
            <p:cNvPr id="8260" name="Line 140"/>
            <p:cNvSpPr>
              <a:spLocks noChangeShapeType="1"/>
            </p:cNvSpPr>
            <p:nvPr/>
          </p:nvSpPr>
          <p:spPr bwMode="auto">
            <a:xfrm>
              <a:off x="1769" y="2251"/>
              <a:ext cx="9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61" name="Line 141"/>
            <p:cNvSpPr>
              <a:spLocks noChangeShapeType="1"/>
            </p:cNvSpPr>
            <p:nvPr/>
          </p:nvSpPr>
          <p:spPr bwMode="auto">
            <a:xfrm>
              <a:off x="1927" y="2251"/>
              <a:ext cx="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62" name="Line 142"/>
            <p:cNvSpPr>
              <a:spLocks noChangeShapeType="1"/>
            </p:cNvSpPr>
            <p:nvPr/>
          </p:nvSpPr>
          <p:spPr bwMode="auto">
            <a:xfrm>
              <a:off x="1837" y="2205"/>
              <a:ext cx="91" cy="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199" name="Line 143"/>
          <p:cNvSpPr>
            <a:spLocks noChangeShapeType="1"/>
          </p:cNvSpPr>
          <p:nvPr/>
        </p:nvSpPr>
        <p:spPr bwMode="auto">
          <a:xfrm>
            <a:off x="2266950" y="1952625"/>
            <a:ext cx="0" cy="323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0" name="Line 144"/>
          <p:cNvSpPr>
            <a:spLocks noChangeShapeType="1"/>
          </p:cNvSpPr>
          <p:nvPr/>
        </p:nvSpPr>
        <p:spPr bwMode="auto">
          <a:xfrm>
            <a:off x="2266950" y="1952625"/>
            <a:ext cx="46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1" name="Line 145"/>
          <p:cNvSpPr>
            <a:spLocks noChangeShapeType="1"/>
          </p:cNvSpPr>
          <p:nvPr/>
        </p:nvSpPr>
        <p:spPr bwMode="auto">
          <a:xfrm>
            <a:off x="1870075" y="2276475"/>
            <a:ext cx="46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2" name="Line 146"/>
          <p:cNvSpPr>
            <a:spLocks noChangeShapeType="1"/>
          </p:cNvSpPr>
          <p:nvPr/>
        </p:nvSpPr>
        <p:spPr bwMode="auto">
          <a:xfrm>
            <a:off x="5614988" y="1952625"/>
            <a:ext cx="1444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3" name="Line 147"/>
          <p:cNvSpPr>
            <a:spLocks noChangeShapeType="1"/>
          </p:cNvSpPr>
          <p:nvPr/>
        </p:nvSpPr>
        <p:spPr bwMode="auto">
          <a:xfrm>
            <a:off x="5362575" y="2276475"/>
            <a:ext cx="9001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4" name="Line 148"/>
          <p:cNvSpPr>
            <a:spLocks noChangeShapeType="1"/>
          </p:cNvSpPr>
          <p:nvPr/>
        </p:nvSpPr>
        <p:spPr bwMode="auto">
          <a:xfrm>
            <a:off x="5759450" y="1952625"/>
            <a:ext cx="0" cy="323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5" name="Text Box 149"/>
          <p:cNvSpPr txBox="1">
            <a:spLocks noChangeArrowheads="1"/>
          </p:cNvSpPr>
          <p:nvPr/>
        </p:nvSpPr>
        <p:spPr bwMode="auto">
          <a:xfrm>
            <a:off x="5038725" y="1628775"/>
            <a:ext cx="6508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>
                <a:solidFill>
                  <a:schemeClr val="accent2"/>
                </a:solidFill>
              </a:rPr>
              <a:t>UPS_1</a:t>
            </a:r>
          </a:p>
        </p:txBody>
      </p:sp>
      <p:sp>
        <p:nvSpPr>
          <p:cNvPr id="8206" name="Text Box 150"/>
          <p:cNvSpPr txBox="1">
            <a:spLocks noChangeArrowheads="1"/>
          </p:cNvSpPr>
          <p:nvPr/>
        </p:nvSpPr>
        <p:spPr bwMode="auto">
          <a:xfrm>
            <a:off x="4711700" y="1952625"/>
            <a:ext cx="6508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>
                <a:solidFill>
                  <a:schemeClr val="accent2"/>
                </a:solidFill>
              </a:rPr>
              <a:t>UPS_2</a:t>
            </a:r>
          </a:p>
        </p:txBody>
      </p:sp>
      <p:sp>
        <p:nvSpPr>
          <p:cNvPr id="8207" name="Text Box 151"/>
          <p:cNvSpPr txBox="1">
            <a:spLocks noChangeArrowheads="1"/>
          </p:cNvSpPr>
          <p:nvPr/>
        </p:nvSpPr>
        <p:spPr bwMode="auto">
          <a:xfrm>
            <a:off x="6119813" y="1916113"/>
            <a:ext cx="4984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/>
              <a:t>EOD</a:t>
            </a:r>
          </a:p>
        </p:txBody>
      </p:sp>
      <p:sp>
        <p:nvSpPr>
          <p:cNvPr id="8208" name="Text Box 152"/>
          <p:cNvSpPr txBox="1">
            <a:spLocks noChangeArrowheads="1"/>
          </p:cNvSpPr>
          <p:nvPr/>
        </p:nvSpPr>
        <p:spPr bwMode="auto">
          <a:xfrm>
            <a:off x="1403350" y="1916113"/>
            <a:ext cx="477838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/>
              <a:t>EBD</a:t>
            </a:r>
          </a:p>
        </p:txBody>
      </p:sp>
      <p:sp>
        <p:nvSpPr>
          <p:cNvPr id="8209" name="Line 153"/>
          <p:cNvSpPr>
            <a:spLocks noChangeShapeType="1"/>
          </p:cNvSpPr>
          <p:nvPr/>
        </p:nvSpPr>
        <p:spPr bwMode="auto">
          <a:xfrm>
            <a:off x="6767513" y="1881188"/>
            <a:ext cx="0" cy="395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210" name="Group 154"/>
          <p:cNvGrpSpPr>
            <a:grpSpLocks/>
          </p:cNvGrpSpPr>
          <p:nvPr/>
        </p:nvGrpSpPr>
        <p:grpSpPr bwMode="auto">
          <a:xfrm>
            <a:off x="6767513" y="1808163"/>
            <a:ext cx="395287" cy="73025"/>
            <a:chOff x="1769" y="2205"/>
            <a:chExt cx="249" cy="46"/>
          </a:xfrm>
        </p:grpSpPr>
        <p:sp>
          <p:nvSpPr>
            <p:cNvPr id="8257" name="Line 155"/>
            <p:cNvSpPr>
              <a:spLocks noChangeShapeType="1"/>
            </p:cNvSpPr>
            <p:nvPr/>
          </p:nvSpPr>
          <p:spPr bwMode="auto">
            <a:xfrm>
              <a:off x="1769" y="2251"/>
              <a:ext cx="9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58" name="Line 156"/>
            <p:cNvSpPr>
              <a:spLocks noChangeShapeType="1"/>
            </p:cNvSpPr>
            <p:nvPr/>
          </p:nvSpPr>
          <p:spPr bwMode="auto">
            <a:xfrm>
              <a:off x="1927" y="2251"/>
              <a:ext cx="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59" name="Line 157"/>
            <p:cNvSpPr>
              <a:spLocks noChangeShapeType="1"/>
            </p:cNvSpPr>
            <p:nvPr/>
          </p:nvSpPr>
          <p:spPr bwMode="auto">
            <a:xfrm>
              <a:off x="1837" y="2205"/>
              <a:ext cx="91" cy="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211" name="Group 158"/>
          <p:cNvGrpSpPr>
            <a:grpSpLocks/>
          </p:cNvGrpSpPr>
          <p:nvPr/>
        </p:nvGrpSpPr>
        <p:grpSpPr bwMode="auto">
          <a:xfrm>
            <a:off x="6767513" y="2600325"/>
            <a:ext cx="395287" cy="73025"/>
            <a:chOff x="1769" y="2205"/>
            <a:chExt cx="249" cy="46"/>
          </a:xfrm>
        </p:grpSpPr>
        <p:sp>
          <p:nvSpPr>
            <p:cNvPr id="8254" name="Line 159"/>
            <p:cNvSpPr>
              <a:spLocks noChangeShapeType="1"/>
            </p:cNvSpPr>
            <p:nvPr/>
          </p:nvSpPr>
          <p:spPr bwMode="auto">
            <a:xfrm>
              <a:off x="1769" y="2251"/>
              <a:ext cx="9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55" name="Line 160"/>
            <p:cNvSpPr>
              <a:spLocks noChangeShapeType="1"/>
            </p:cNvSpPr>
            <p:nvPr/>
          </p:nvSpPr>
          <p:spPr bwMode="auto">
            <a:xfrm>
              <a:off x="1927" y="2251"/>
              <a:ext cx="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56" name="Line 161"/>
            <p:cNvSpPr>
              <a:spLocks noChangeShapeType="1"/>
            </p:cNvSpPr>
            <p:nvPr/>
          </p:nvSpPr>
          <p:spPr bwMode="auto">
            <a:xfrm>
              <a:off x="1837" y="2205"/>
              <a:ext cx="91" cy="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212" name="Line 162"/>
          <p:cNvSpPr>
            <a:spLocks noChangeShapeType="1"/>
          </p:cNvSpPr>
          <p:nvPr/>
        </p:nvSpPr>
        <p:spPr bwMode="auto">
          <a:xfrm>
            <a:off x="6767513" y="2276475"/>
            <a:ext cx="0" cy="3952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13" name="Line 163"/>
          <p:cNvSpPr>
            <a:spLocks noChangeShapeType="1"/>
          </p:cNvSpPr>
          <p:nvPr/>
        </p:nvSpPr>
        <p:spPr bwMode="auto">
          <a:xfrm>
            <a:off x="6623050" y="2276475"/>
            <a:ext cx="1444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14" name="Line 164"/>
          <p:cNvSpPr>
            <a:spLocks noChangeShapeType="1"/>
          </p:cNvSpPr>
          <p:nvPr/>
        </p:nvSpPr>
        <p:spPr bwMode="auto">
          <a:xfrm>
            <a:off x="7667625" y="1881188"/>
            <a:ext cx="0" cy="2524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15" name="Line 165"/>
          <p:cNvSpPr>
            <a:spLocks noChangeShapeType="1"/>
          </p:cNvSpPr>
          <p:nvPr/>
        </p:nvSpPr>
        <p:spPr bwMode="auto">
          <a:xfrm>
            <a:off x="7162800" y="1881188"/>
            <a:ext cx="504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16" name="Line 166"/>
          <p:cNvSpPr>
            <a:spLocks noChangeShapeType="1"/>
          </p:cNvSpPr>
          <p:nvPr/>
        </p:nvSpPr>
        <p:spPr bwMode="auto">
          <a:xfrm>
            <a:off x="7667625" y="1628775"/>
            <a:ext cx="0" cy="2524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217" name="Group 167"/>
          <p:cNvGrpSpPr>
            <a:grpSpLocks/>
          </p:cNvGrpSpPr>
          <p:nvPr/>
        </p:nvGrpSpPr>
        <p:grpSpPr bwMode="auto">
          <a:xfrm>
            <a:off x="7667625" y="1557338"/>
            <a:ext cx="395288" cy="73025"/>
            <a:chOff x="1769" y="2205"/>
            <a:chExt cx="249" cy="46"/>
          </a:xfrm>
        </p:grpSpPr>
        <p:sp>
          <p:nvSpPr>
            <p:cNvPr id="8251" name="Line 168"/>
            <p:cNvSpPr>
              <a:spLocks noChangeShapeType="1"/>
            </p:cNvSpPr>
            <p:nvPr/>
          </p:nvSpPr>
          <p:spPr bwMode="auto">
            <a:xfrm>
              <a:off x="1769" y="2251"/>
              <a:ext cx="9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52" name="Line 169"/>
            <p:cNvSpPr>
              <a:spLocks noChangeShapeType="1"/>
            </p:cNvSpPr>
            <p:nvPr/>
          </p:nvSpPr>
          <p:spPr bwMode="auto">
            <a:xfrm>
              <a:off x="1927" y="2251"/>
              <a:ext cx="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53" name="Line 170"/>
            <p:cNvSpPr>
              <a:spLocks noChangeShapeType="1"/>
            </p:cNvSpPr>
            <p:nvPr/>
          </p:nvSpPr>
          <p:spPr bwMode="auto">
            <a:xfrm>
              <a:off x="1837" y="2205"/>
              <a:ext cx="91" cy="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218" name="Group 171"/>
          <p:cNvGrpSpPr>
            <a:grpSpLocks/>
          </p:cNvGrpSpPr>
          <p:nvPr/>
        </p:nvGrpSpPr>
        <p:grpSpPr bwMode="auto">
          <a:xfrm>
            <a:off x="7667625" y="1808163"/>
            <a:ext cx="395288" cy="73025"/>
            <a:chOff x="1769" y="2205"/>
            <a:chExt cx="249" cy="46"/>
          </a:xfrm>
        </p:grpSpPr>
        <p:sp>
          <p:nvSpPr>
            <p:cNvPr id="8248" name="Line 172"/>
            <p:cNvSpPr>
              <a:spLocks noChangeShapeType="1"/>
            </p:cNvSpPr>
            <p:nvPr/>
          </p:nvSpPr>
          <p:spPr bwMode="auto">
            <a:xfrm>
              <a:off x="1769" y="2251"/>
              <a:ext cx="9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49" name="Line 173"/>
            <p:cNvSpPr>
              <a:spLocks noChangeShapeType="1"/>
            </p:cNvSpPr>
            <p:nvPr/>
          </p:nvSpPr>
          <p:spPr bwMode="auto">
            <a:xfrm>
              <a:off x="1927" y="2251"/>
              <a:ext cx="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50" name="Line 174"/>
            <p:cNvSpPr>
              <a:spLocks noChangeShapeType="1"/>
            </p:cNvSpPr>
            <p:nvPr/>
          </p:nvSpPr>
          <p:spPr bwMode="auto">
            <a:xfrm>
              <a:off x="1837" y="2205"/>
              <a:ext cx="91" cy="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219" name="Group 175"/>
          <p:cNvGrpSpPr>
            <a:grpSpLocks/>
          </p:cNvGrpSpPr>
          <p:nvPr/>
        </p:nvGrpSpPr>
        <p:grpSpPr bwMode="auto">
          <a:xfrm>
            <a:off x="7667625" y="2060575"/>
            <a:ext cx="395288" cy="73025"/>
            <a:chOff x="1769" y="2205"/>
            <a:chExt cx="249" cy="46"/>
          </a:xfrm>
        </p:grpSpPr>
        <p:sp>
          <p:nvSpPr>
            <p:cNvPr id="8245" name="Line 176"/>
            <p:cNvSpPr>
              <a:spLocks noChangeShapeType="1"/>
            </p:cNvSpPr>
            <p:nvPr/>
          </p:nvSpPr>
          <p:spPr bwMode="auto">
            <a:xfrm>
              <a:off x="1769" y="2251"/>
              <a:ext cx="9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46" name="Line 177"/>
            <p:cNvSpPr>
              <a:spLocks noChangeShapeType="1"/>
            </p:cNvSpPr>
            <p:nvPr/>
          </p:nvSpPr>
          <p:spPr bwMode="auto">
            <a:xfrm>
              <a:off x="1927" y="2251"/>
              <a:ext cx="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47" name="Line 178"/>
            <p:cNvSpPr>
              <a:spLocks noChangeShapeType="1"/>
            </p:cNvSpPr>
            <p:nvPr/>
          </p:nvSpPr>
          <p:spPr bwMode="auto">
            <a:xfrm>
              <a:off x="1837" y="2205"/>
              <a:ext cx="91" cy="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220" name="Text Box 180"/>
          <p:cNvSpPr txBox="1">
            <a:spLocks noChangeArrowheads="1"/>
          </p:cNvSpPr>
          <p:nvPr/>
        </p:nvSpPr>
        <p:spPr bwMode="auto">
          <a:xfrm>
            <a:off x="8027988" y="1449388"/>
            <a:ext cx="6381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/>
              <a:t>Equip.</a:t>
            </a:r>
          </a:p>
        </p:txBody>
      </p:sp>
      <p:sp>
        <p:nvSpPr>
          <p:cNvPr id="8221" name="Line 181"/>
          <p:cNvSpPr>
            <a:spLocks noChangeShapeType="1"/>
          </p:cNvSpPr>
          <p:nvPr/>
        </p:nvSpPr>
        <p:spPr bwMode="auto">
          <a:xfrm>
            <a:off x="1042988" y="2276475"/>
            <a:ext cx="431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22" name="Rectangle 6"/>
          <p:cNvSpPr txBox="1">
            <a:spLocks noGrp="1" noChangeArrowheads="1"/>
          </p:cNvSpPr>
          <p:nvPr/>
        </p:nvSpPr>
        <p:spPr bwMode="auto">
          <a:xfrm rot="-5400000">
            <a:off x="-1876425" y="4692650"/>
            <a:ext cx="40322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 i="1"/>
              <a:t>Risks due to UPS malfunctioning, H. Thiesen, Chamonix 2009</a:t>
            </a:r>
          </a:p>
        </p:txBody>
      </p:sp>
      <p:sp>
        <p:nvSpPr>
          <p:cNvPr id="8223" name="Rectangle 2"/>
          <p:cNvSpPr>
            <a:spLocks noChangeArrowheads="1"/>
          </p:cNvSpPr>
          <p:nvPr/>
        </p:nvSpPr>
        <p:spPr bwMode="auto">
          <a:xfrm>
            <a:off x="1582738" y="71438"/>
            <a:ext cx="7165975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sz="2000">
                <a:solidFill>
                  <a:schemeClr val="tx2"/>
                </a:solidFill>
                <a:latin typeface="Verdana" pitchFamily="34" charset="0"/>
              </a:rPr>
              <a:t>UPS for CPS</a:t>
            </a:r>
          </a:p>
        </p:txBody>
      </p:sp>
      <p:sp>
        <p:nvSpPr>
          <p:cNvPr id="8224" name="Rectangle 60"/>
          <p:cNvSpPr>
            <a:spLocks noChangeArrowheads="1"/>
          </p:cNvSpPr>
          <p:nvPr/>
        </p:nvSpPr>
        <p:spPr bwMode="auto">
          <a:xfrm>
            <a:off x="719138" y="1125538"/>
            <a:ext cx="3205162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/>
              <a:t>UPS redundancy</a:t>
            </a:r>
            <a:endParaRPr lang="en-US"/>
          </a:p>
        </p:txBody>
      </p:sp>
      <p:sp>
        <p:nvSpPr>
          <p:cNvPr id="8225" name="Rectangle 60"/>
          <p:cNvSpPr>
            <a:spLocks noChangeArrowheads="1"/>
          </p:cNvSpPr>
          <p:nvPr/>
        </p:nvSpPr>
        <p:spPr bwMode="auto">
          <a:xfrm>
            <a:off x="719138" y="4437063"/>
            <a:ext cx="7848600" cy="226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Each UPS can deliver the requested power (10 min of autonomy)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2 orders of redundancy</a:t>
            </a:r>
          </a:p>
          <a:p>
            <a:pPr marL="1147763" lvl="2" indent="-228600" eaLnBrk="0" hangingPunct="0">
              <a:buClr>
                <a:schemeClr val="accent2"/>
              </a:buClr>
              <a:buFont typeface="Wingdings" pitchFamily="2" charset="2"/>
              <a:buChar char="v"/>
            </a:pPr>
            <a:r>
              <a:rPr lang="en-US" dirty="0"/>
              <a:t>If one UPS fails the load is supplied by the second UPS</a:t>
            </a:r>
          </a:p>
          <a:p>
            <a:pPr marL="1147763" lvl="2" indent="-228600" eaLnBrk="0" hangingPunct="0">
              <a:buClr>
                <a:schemeClr val="accent2"/>
              </a:buClr>
              <a:buFont typeface="Wingdings" pitchFamily="2" charset="2"/>
              <a:buChar char="v"/>
            </a:pPr>
            <a:r>
              <a:rPr lang="en-US" dirty="0"/>
              <a:t>If the second UPS fails the load is supplied by the electrical network</a:t>
            </a:r>
            <a:endParaRPr lang="en-US" dirty="0">
              <a:solidFill>
                <a:srgbClr val="0000FF"/>
              </a:solidFill>
            </a:endParaRP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>
                <a:solidFill>
                  <a:srgbClr val="0000FF"/>
                </a:solidFill>
              </a:rPr>
              <a:t>Weak point = breakers (the number of breakers  must be optimized and  selectivity must be guaranteed)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Characteristics of  UPS Network = Characteristics of General Network </a:t>
            </a:r>
            <a:r>
              <a:rPr lang="en-US" sz="1400" i="1" dirty="0"/>
              <a:t>(see next slide)</a:t>
            </a:r>
          </a:p>
        </p:txBody>
      </p:sp>
      <p:sp>
        <p:nvSpPr>
          <p:cNvPr id="8226" name="Text Box 191"/>
          <p:cNvSpPr txBox="1">
            <a:spLocks noChangeArrowheads="1"/>
          </p:cNvSpPr>
          <p:nvPr/>
        </p:nvSpPr>
        <p:spPr bwMode="auto">
          <a:xfrm>
            <a:off x="7127875" y="1628775"/>
            <a:ext cx="4413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/>
              <a:t>F3a</a:t>
            </a:r>
          </a:p>
        </p:txBody>
      </p:sp>
      <p:sp>
        <p:nvSpPr>
          <p:cNvPr id="8227" name="Line 206"/>
          <p:cNvSpPr>
            <a:spLocks noChangeShapeType="1"/>
          </p:cNvSpPr>
          <p:nvPr/>
        </p:nvSpPr>
        <p:spPr bwMode="auto">
          <a:xfrm>
            <a:off x="7667625" y="2671763"/>
            <a:ext cx="0" cy="2524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28" name="Line 207"/>
          <p:cNvSpPr>
            <a:spLocks noChangeShapeType="1"/>
          </p:cNvSpPr>
          <p:nvPr/>
        </p:nvSpPr>
        <p:spPr bwMode="auto">
          <a:xfrm>
            <a:off x="7667625" y="2419350"/>
            <a:ext cx="0" cy="2524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229" name="Group 208"/>
          <p:cNvGrpSpPr>
            <a:grpSpLocks/>
          </p:cNvGrpSpPr>
          <p:nvPr/>
        </p:nvGrpSpPr>
        <p:grpSpPr bwMode="auto">
          <a:xfrm>
            <a:off x="7667625" y="2347913"/>
            <a:ext cx="395288" cy="73025"/>
            <a:chOff x="1769" y="2205"/>
            <a:chExt cx="249" cy="46"/>
          </a:xfrm>
        </p:grpSpPr>
        <p:sp>
          <p:nvSpPr>
            <p:cNvPr id="8242" name="Line 209"/>
            <p:cNvSpPr>
              <a:spLocks noChangeShapeType="1"/>
            </p:cNvSpPr>
            <p:nvPr/>
          </p:nvSpPr>
          <p:spPr bwMode="auto">
            <a:xfrm>
              <a:off x="1769" y="2251"/>
              <a:ext cx="9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43" name="Line 210"/>
            <p:cNvSpPr>
              <a:spLocks noChangeShapeType="1"/>
            </p:cNvSpPr>
            <p:nvPr/>
          </p:nvSpPr>
          <p:spPr bwMode="auto">
            <a:xfrm>
              <a:off x="1927" y="2251"/>
              <a:ext cx="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44" name="Line 211"/>
            <p:cNvSpPr>
              <a:spLocks noChangeShapeType="1"/>
            </p:cNvSpPr>
            <p:nvPr/>
          </p:nvSpPr>
          <p:spPr bwMode="auto">
            <a:xfrm>
              <a:off x="1837" y="2205"/>
              <a:ext cx="91" cy="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230" name="Group 212"/>
          <p:cNvGrpSpPr>
            <a:grpSpLocks/>
          </p:cNvGrpSpPr>
          <p:nvPr/>
        </p:nvGrpSpPr>
        <p:grpSpPr bwMode="auto">
          <a:xfrm>
            <a:off x="7667625" y="2598738"/>
            <a:ext cx="395288" cy="73025"/>
            <a:chOff x="1769" y="2205"/>
            <a:chExt cx="249" cy="46"/>
          </a:xfrm>
        </p:grpSpPr>
        <p:sp>
          <p:nvSpPr>
            <p:cNvPr id="8239" name="Line 213"/>
            <p:cNvSpPr>
              <a:spLocks noChangeShapeType="1"/>
            </p:cNvSpPr>
            <p:nvPr/>
          </p:nvSpPr>
          <p:spPr bwMode="auto">
            <a:xfrm>
              <a:off x="1769" y="2251"/>
              <a:ext cx="9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40" name="Line 214"/>
            <p:cNvSpPr>
              <a:spLocks noChangeShapeType="1"/>
            </p:cNvSpPr>
            <p:nvPr/>
          </p:nvSpPr>
          <p:spPr bwMode="auto">
            <a:xfrm>
              <a:off x="1927" y="2251"/>
              <a:ext cx="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41" name="Line 215"/>
            <p:cNvSpPr>
              <a:spLocks noChangeShapeType="1"/>
            </p:cNvSpPr>
            <p:nvPr/>
          </p:nvSpPr>
          <p:spPr bwMode="auto">
            <a:xfrm>
              <a:off x="1837" y="2205"/>
              <a:ext cx="91" cy="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231" name="Group 216"/>
          <p:cNvGrpSpPr>
            <a:grpSpLocks/>
          </p:cNvGrpSpPr>
          <p:nvPr/>
        </p:nvGrpSpPr>
        <p:grpSpPr bwMode="auto">
          <a:xfrm>
            <a:off x="7667625" y="2851150"/>
            <a:ext cx="395288" cy="73025"/>
            <a:chOff x="1769" y="2205"/>
            <a:chExt cx="249" cy="46"/>
          </a:xfrm>
        </p:grpSpPr>
        <p:sp>
          <p:nvSpPr>
            <p:cNvPr id="8236" name="Line 217"/>
            <p:cNvSpPr>
              <a:spLocks noChangeShapeType="1"/>
            </p:cNvSpPr>
            <p:nvPr/>
          </p:nvSpPr>
          <p:spPr bwMode="auto">
            <a:xfrm>
              <a:off x="1769" y="2251"/>
              <a:ext cx="9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37" name="Line 218"/>
            <p:cNvSpPr>
              <a:spLocks noChangeShapeType="1"/>
            </p:cNvSpPr>
            <p:nvPr/>
          </p:nvSpPr>
          <p:spPr bwMode="auto">
            <a:xfrm>
              <a:off x="1927" y="2251"/>
              <a:ext cx="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38" name="Line 219"/>
            <p:cNvSpPr>
              <a:spLocks noChangeShapeType="1"/>
            </p:cNvSpPr>
            <p:nvPr/>
          </p:nvSpPr>
          <p:spPr bwMode="auto">
            <a:xfrm>
              <a:off x="1837" y="2205"/>
              <a:ext cx="91" cy="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232" name="Text Box 220"/>
          <p:cNvSpPr txBox="1">
            <a:spLocks noChangeArrowheads="1"/>
          </p:cNvSpPr>
          <p:nvPr/>
        </p:nvSpPr>
        <p:spPr bwMode="auto">
          <a:xfrm>
            <a:off x="8027988" y="2239963"/>
            <a:ext cx="6381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/>
              <a:t>Equip.</a:t>
            </a:r>
          </a:p>
        </p:txBody>
      </p:sp>
      <p:sp>
        <p:nvSpPr>
          <p:cNvPr id="8233" name="Text Box 222"/>
          <p:cNvSpPr txBox="1">
            <a:spLocks noChangeArrowheads="1"/>
          </p:cNvSpPr>
          <p:nvPr/>
        </p:nvSpPr>
        <p:spPr bwMode="auto">
          <a:xfrm>
            <a:off x="7127875" y="2420938"/>
            <a:ext cx="449263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/>
              <a:t>F3b</a:t>
            </a:r>
          </a:p>
        </p:txBody>
      </p:sp>
      <p:sp>
        <p:nvSpPr>
          <p:cNvPr id="8234" name="Line 223"/>
          <p:cNvSpPr>
            <a:spLocks noChangeShapeType="1"/>
          </p:cNvSpPr>
          <p:nvPr/>
        </p:nvSpPr>
        <p:spPr bwMode="auto">
          <a:xfrm>
            <a:off x="7162800" y="1881188"/>
            <a:ext cx="504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35" name="Line 225"/>
          <p:cNvSpPr>
            <a:spLocks noChangeShapeType="1"/>
          </p:cNvSpPr>
          <p:nvPr/>
        </p:nvSpPr>
        <p:spPr bwMode="auto">
          <a:xfrm>
            <a:off x="7127875" y="2673350"/>
            <a:ext cx="5397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0"/>
          <p:cNvSpPr>
            <a:spLocks noChangeArrowheads="1"/>
          </p:cNvSpPr>
          <p:nvPr/>
        </p:nvSpPr>
        <p:spPr bwMode="auto">
          <a:xfrm>
            <a:off x="720725" y="1125538"/>
            <a:ext cx="7451725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eaLnBrk="0" hangingPunct="0">
              <a:spcBef>
                <a:spcPct val="600000"/>
              </a:spcBef>
              <a:buClr>
                <a:schemeClr val="accent2"/>
              </a:buClr>
              <a:buFont typeface="Wingdings" pitchFamily="2" charset="2"/>
              <a:buChar char="o"/>
              <a:tabLst>
                <a:tab pos="3657600" algn="l"/>
              </a:tabLst>
            </a:pPr>
            <a:r>
              <a:rPr lang="en-US" sz="2000"/>
              <a:t>Main Parameters of the LHC 400/230V Electrical Network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  <a:tabLst>
                <a:tab pos="3657600" algn="l"/>
              </a:tabLst>
            </a:pPr>
            <a:r>
              <a:rPr lang="en-US"/>
              <a:t>Nominal values</a:t>
            </a:r>
          </a:p>
          <a:p>
            <a:pPr marL="1323975" lvl="2" indent="-404813" eaLnBrk="0" hangingPunct="0">
              <a:buClr>
                <a:schemeClr val="accent2"/>
              </a:buClr>
              <a:buFont typeface="Wingdings" pitchFamily="2" charset="2"/>
              <a:buChar char="v"/>
              <a:tabLst>
                <a:tab pos="3657600" algn="l"/>
              </a:tabLst>
            </a:pPr>
            <a:r>
              <a:rPr lang="en-US"/>
              <a:t>Nominal voltage:	400/230 V ± 10 %</a:t>
            </a:r>
          </a:p>
          <a:p>
            <a:pPr marL="1323975" lvl="2" indent="-404813" eaLnBrk="0" hangingPunct="0">
              <a:buClr>
                <a:schemeClr val="accent2"/>
              </a:buClr>
              <a:buFont typeface="Wingdings" pitchFamily="2" charset="2"/>
              <a:buChar char="v"/>
              <a:tabLst>
                <a:tab pos="3657600" algn="l"/>
              </a:tabLst>
            </a:pPr>
            <a:r>
              <a:rPr lang="en-US"/>
              <a:t>Nominal frequency:	50 Hz ± 0.5 Hz</a:t>
            </a:r>
          </a:p>
          <a:p>
            <a:pPr marL="1323975" lvl="2" indent="-404813" eaLnBrk="0" hangingPunct="0">
              <a:buClr>
                <a:schemeClr val="accent2"/>
              </a:buClr>
              <a:buFont typeface="Wingdings" pitchFamily="2" charset="2"/>
              <a:buChar char="v"/>
              <a:tabLst>
                <a:tab pos="3657600" algn="l"/>
              </a:tabLst>
            </a:pPr>
            <a:r>
              <a:rPr lang="en-US"/>
              <a:t>THD:	5 %</a:t>
            </a:r>
          </a:p>
          <a:p>
            <a:pPr marL="1323975" lvl="2" indent="-404813" eaLnBrk="0" hangingPunct="0">
              <a:buClr>
                <a:schemeClr val="accent2"/>
              </a:buClr>
              <a:buFont typeface="Wingdings" pitchFamily="2" charset="2"/>
              <a:buChar char="v"/>
              <a:tabLst>
                <a:tab pos="3657600" algn="l"/>
              </a:tabLst>
            </a:pPr>
            <a:r>
              <a:rPr lang="en-US"/>
              <a:t>Voltage unbalance:	2 %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  <a:tabLst>
                <a:tab pos="3657600" algn="l"/>
              </a:tabLst>
            </a:pPr>
            <a:r>
              <a:rPr lang="en-US"/>
              <a:t>Transients</a:t>
            </a:r>
          </a:p>
          <a:p>
            <a:pPr marL="1323975" lvl="2" indent="-404813" eaLnBrk="0" hangingPunct="0">
              <a:buClr>
                <a:schemeClr val="accent2"/>
              </a:buClr>
              <a:buFont typeface="Wingdings" pitchFamily="2" charset="2"/>
              <a:buChar char="v"/>
              <a:tabLst>
                <a:tab pos="3657600" algn="l"/>
              </a:tabLst>
            </a:pPr>
            <a:r>
              <a:rPr lang="en-US"/>
              <a:t>Peak mains surges:	1200 V for 0.2 ms</a:t>
            </a:r>
          </a:p>
          <a:p>
            <a:pPr marL="1323975" lvl="2" indent="-404813" eaLnBrk="0" hangingPunct="0">
              <a:buClr>
                <a:schemeClr val="accent2"/>
              </a:buClr>
              <a:buFont typeface="Wingdings" pitchFamily="2" charset="2"/>
              <a:buChar char="v"/>
              <a:tabLst>
                <a:tab pos="3657600" algn="l"/>
              </a:tabLst>
            </a:pPr>
            <a:r>
              <a:rPr lang="en-US"/>
              <a:t>Mains over voltage:	50 % of Un for 10 ms</a:t>
            </a:r>
          </a:p>
          <a:p>
            <a:pPr marL="1323975" lvl="2" indent="-404813" eaLnBrk="0" hangingPunct="0">
              <a:buClr>
                <a:schemeClr val="accent2"/>
              </a:buClr>
              <a:buFont typeface="Wingdings" pitchFamily="2" charset="2"/>
              <a:buChar char="v"/>
              <a:tabLst>
                <a:tab pos="3657600" algn="l"/>
              </a:tabLst>
            </a:pPr>
            <a:r>
              <a:rPr lang="en-US"/>
              <a:t>Voltage drops:	50 % of Un for 100 ms</a:t>
            </a:r>
            <a:endParaRPr lang="en-US" sz="2000"/>
          </a:p>
        </p:txBody>
      </p:sp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468313" y="6453188"/>
            <a:ext cx="7650162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>
                <a:solidFill>
                  <a:srgbClr val="0000FF"/>
                </a:solidFill>
              </a:rPr>
              <a:t>EDMS # 113154: Main Parameters Of The LHC 400/230V Distribution System (G. Fernqvist / J. Pedersen)</a:t>
            </a:r>
          </a:p>
        </p:txBody>
      </p:sp>
      <p:sp>
        <p:nvSpPr>
          <p:cNvPr id="9220" name="Rectangle 2"/>
          <p:cNvSpPr>
            <a:spLocks noChangeArrowheads="1"/>
          </p:cNvSpPr>
          <p:nvPr/>
        </p:nvSpPr>
        <p:spPr bwMode="auto">
          <a:xfrm>
            <a:off x="1582738" y="71438"/>
            <a:ext cx="7165975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sz="2000">
                <a:solidFill>
                  <a:schemeClr val="tx2"/>
                </a:solidFill>
                <a:latin typeface="Verdana" pitchFamily="34" charset="0"/>
              </a:rPr>
              <a:t>UPS for CPS</a:t>
            </a:r>
          </a:p>
        </p:txBody>
      </p:sp>
      <p:sp>
        <p:nvSpPr>
          <p:cNvPr id="9221" name="Rectangle 7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AEDAE0F6-E24F-4FB7-A1F2-19A3AEB96986}" type="slidenum">
              <a:rPr lang="en-US" sz="1200"/>
              <a:pPr algn="r"/>
              <a:t>7</a:t>
            </a:fld>
            <a:endParaRPr lang="en-US" sz="1200"/>
          </a:p>
        </p:txBody>
      </p:sp>
      <p:sp>
        <p:nvSpPr>
          <p:cNvPr id="9222" name="Rectangle 6"/>
          <p:cNvSpPr txBox="1">
            <a:spLocks noGrp="1" noChangeArrowheads="1"/>
          </p:cNvSpPr>
          <p:nvPr/>
        </p:nvSpPr>
        <p:spPr bwMode="auto">
          <a:xfrm rot="-5400000">
            <a:off x="-1876425" y="4692650"/>
            <a:ext cx="40322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 i="1"/>
              <a:t>Risks due to UPS malfunctioning, H. Thiesen, Chamonix 2009</a:t>
            </a:r>
          </a:p>
        </p:txBody>
      </p:sp>
      <p:sp>
        <p:nvSpPr>
          <p:cNvPr id="9223" name="Rectangle 14"/>
          <p:cNvSpPr>
            <a:spLocks noChangeArrowheads="1"/>
          </p:cNvSpPr>
          <p:nvPr/>
        </p:nvSpPr>
        <p:spPr bwMode="auto">
          <a:xfrm>
            <a:off x="1655763" y="3105150"/>
            <a:ext cx="5003800" cy="863600"/>
          </a:xfrm>
          <a:prstGeom prst="rect">
            <a:avLst/>
          </a:prstGeom>
          <a:noFill/>
          <a:ln w="28575" algn="ctr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4" name="Text Box 15"/>
          <p:cNvSpPr txBox="1">
            <a:spLocks noChangeArrowheads="1"/>
          </p:cNvSpPr>
          <p:nvPr/>
        </p:nvSpPr>
        <p:spPr bwMode="auto">
          <a:xfrm>
            <a:off x="2636811" y="4013208"/>
            <a:ext cx="337661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Transients = Normal Operation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1A92377A-AE58-4710-9487-0F66F2878754}" type="slidenum">
              <a:rPr lang="en-US" sz="1200"/>
              <a:pPr algn="r"/>
              <a:t>8</a:t>
            </a:fld>
            <a:endParaRPr lang="en-US" sz="1200"/>
          </a:p>
        </p:txBody>
      </p:sp>
      <p:sp>
        <p:nvSpPr>
          <p:cNvPr id="10243" name="Rectangle 60"/>
          <p:cNvSpPr>
            <a:spLocks noChangeArrowheads="1"/>
          </p:cNvSpPr>
          <p:nvPr/>
        </p:nvSpPr>
        <p:spPr bwMode="auto">
          <a:xfrm>
            <a:off x="719137" y="1125538"/>
            <a:ext cx="7832779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 dirty="0"/>
              <a:t>UPS connected to the PIC</a:t>
            </a:r>
            <a:endParaRPr lang="en-US" dirty="0"/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Software link for </a:t>
            </a:r>
            <a:r>
              <a:rPr lang="en-US" dirty="0" err="1"/>
              <a:t>PPermit</a:t>
            </a:r>
            <a:r>
              <a:rPr lang="en-US" dirty="0"/>
              <a:t> </a:t>
            </a:r>
          </a:p>
          <a:p>
            <a:pPr marL="1147763" lvl="2" indent="-228600" eaLnBrk="0" hangingPunct="0">
              <a:buClr>
                <a:schemeClr val="accent2"/>
              </a:buClr>
              <a:buFont typeface="Wingdings" pitchFamily="2" charset="2"/>
              <a:buChar char="v"/>
            </a:pPr>
            <a:r>
              <a:rPr lang="en-US" dirty="0"/>
              <a:t>"Not possible" to start in case of one UPS warning /fault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Hardware link for Energy Extraction (</a:t>
            </a:r>
            <a:r>
              <a:rPr lang="en-US" dirty="0" err="1"/>
              <a:t>Fast_Abort</a:t>
            </a:r>
            <a:r>
              <a:rPr lang="en-US" dirty="0"/>
              <a:t>)</a:t>
            </a:r>
          </a:p>
          <a:p>
            <a:pPr marL="1147763" lvl="2" indent="-228600" eaLnBrk="0" hangingPunct="0">
              <a:buClr>
                <a:schemeClr val="accent2"/>
              </a:buClr>
              <a:buFont typeface="Wingdings" pitchFamily="2" charset="2"/>
              <a:buChar char="v"/>
            </a:pPr>
            <a:r>
              <a:rPr lang="en-US" dirty="0"/>
              <a:t>Fast abort  in case of two UPS </a:t>
            </a:r>
            <a:r>
              <a:rPr lang="en-US" dirty="0" smtClean="0"/>
              <a:t>warnings/faults (</a:t>
            </a:r>
            <a:r>
              <a:rPr lang="en-US" dirty="0" err="1" smtClean="0"/>
              <a:t>eg</a:t>
            </a:r>
            <a:r>
              <a:rPr lang="en-US" dirty="0" smtClean="0"/>
              <a:t>. batteries mode)</a:t>
            </a:r>
            <a:endParaRPr lang="en-US" dirty="0"/>
          </a:p>
        </p:txBody>
      </p:sp>
      <p:sp>
        <p:nvSpPr>
          <p:cNvPr id="10244" name="Rectangle 550"/>
          <p:cNvSpPr>
            <a:spLocks noChangeArrowheads="1"/>
          </p:cNvSpPr>
          <p:nvPr/>
        </p:nvSpPr>
        <p:spPr bwMode="auto">
          <a:xfrm>
            <a:off x="5472113" y="4113213"/>
            <a:ext cx="1187450" cy="792162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dirty="0"/>
              <a:t>UPS_2</a:t>
            </a:r>
          </a:p>
        </p:txBody>
      </p:sp>
      <p:sp>
        <p:nvSpPr>
          <p:cNvPr id="10245" name="AutoShape 551"/>
          <p:cNvSpPr>
            <a:spLocks noChangeArrowheads="1"/>
          </p:cNvSpPr>
          <p:nvPr/>
        </p:nvSpPr>
        <p:spPr bwMode="auto">
          <a:xfrm>
            <a:off x="5940425" y="3681413"/>
            <a:ext cx="252413" cy="431800"/>
          </a:xfrm>
          <a:prstGeom prst="upArrow">
            <a:avLst>
              <a:gd name="adj1" fmla="val 50000"/>
              <a:gd name="adj2" fmla="val 42767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Rectangle 552"/>
          <p:cNvSpPr>
            <a:spLocks noChangeArrowheads="1"/>
          </p:cNvSpPr>
          <p:nvPr/>
        </p:nvSpPr>
        <p:spPr bwMode="auto">
          <a:xfrm>
            <a:off x="3709988" y="4113213"/>
            <a:ext cx="1187450" cy="792162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dirty="0"/>
              <a:t>UPS_1</a:t>
            </a:r>
          </a:p>
        </p:txBody>
      </p:sp>
      <p:sp>
        <p:nvSpPr>
          <p:cNvPr id="10247" name="AutoShape 553"/>
          <p:cNvSpPr>
            <a:spLocks noChangeArrowheads="1"/>
          </p:cNvSpPr>
          <p:nvPr/>
        </p:nvSpPr>
        <p:spPr bwMode="auto">
          <a:xfrm>
            <a:off x="4178300" y="3681413"/>
            <a:ext cx="252413" cy="431800"/>
          </a:xfrm>
          <a:prstGeom prst="upArrow">
            <a:avLst>
              <a:gd name="adj1" fmla="val 50000"/>
              <a:gd name="adj2" fmla="val 42767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8" name="Oval 554"/>
          <p:cNvSpPr>
            <a:spLocks noChangeArrowheads="1"/>
          </p:cNvSpPr>
          <p:nvPr/>
        </p:nvSpPr>
        <p:spPr bwMode="auto">
          <a:xfrm>
            <a:off x="1785938" y="3141663"/>
            <a:ext cx="914400" cy="612775"/>
          </a:xfrm>
          <a:prstGeom prst="ellipse">
            <a:avLst/>
          </a:prstGeom>
          <a:solidFill>
            <a:srgbClr val="FF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r-FR"/>
              <a:t>PIC</a:t>
            </a:r>
          </a:p>
        </p:txBody>
      </p:sp>
      <p:sp>
        <p:nvSpPr>
          <p:cNvPr id="10249" name="AutoShape 555"/>
          <p:cNvSpPr>
            <a:spLocks noChangeArrowheads="1"/>
          </p:cNvSpPr>
          <p:nvPr/>
        </p:nvSpPr>
        <p:spPr bwMode="auto">
          <a:xfrm>
            <a:off x="2700338" y="3284538"/>
            <a:ext cx="1008062" cy="325437"/>
          </a:xfrm>
          <a:prstGeom prst="leftArrow">
            <a:avLst>
              <a:gd name="adj1" fmla="val 50000"/>
              <a:gd name="adj2" fmla="val 77439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0" name="Rectangle 556"/>
          <p:cNvSpPr>
            <a:spLocks noChangeArrowheads="1"/>
          </p:cNvSpPr>
          <p:nvPr/>
        </p:nvSpPr>
        <p:spPr bwMode="auto">
          <a:xfrm>
            <a:off x="3708400" y="3213100"/>
            <a:ext cx="2952750" cy="468313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dirty="0"/>
              <a:t>Supervision</a:t>
            </a:r>
          </a:p>
        </p:txBody>
      </p:sp>
      <p:grpSp>
        <p:nvGrpSpPr>
          <p:cNvPr id="10251" name="Group 557"/>
          <p:cNvGrpSpPr>
            <a:grpSpLocks/>
          </p:cNvGrpSpPr>
          <p:nvPr/>
        </p:nvGrpSpPr>
        <p:grpSpPr bwMode="auto">
          <a:xfrm>
            <a:off x="5256213" y="4257675"/>
            <a:ext cx="73025" cy="431800"/>
            <a:chOff x="3787" y="1752"/>
            <a:chExt cx="46" cy="272"/>
          </a:xfrm>
        </p:grpSpPr>
        <p:sp>
          <p:nvSpPr>
            <p:cNvPr id="10273" name="Line 558"/>
            <p:cNvSpPr>
              <a:spLocks noChangeShapeType="1"/>
            </p:cNvSpPr>
            <p:nvPr/>
          </p:nvSpPr>
          <p:spPr bwMode="auto">
            <a:xfrm>
              <a:off x="3833" y="1752"/>
              <a:ext cx="0" cy="9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4" name="Line 559"/>
            <p:cNvSpPr>
              <a:spLocks noChangeShapeType="1"/>
            </p:cNvSpPr>
            <p:nvPr/>
          </p:nvSpPr>
          <p:spPr bwMode="auto">
            <a:xfrm>
              <a:off x="3787" y="1842"/>
              <a:ext cx="46" cy="9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5" name="Line 560"/>
            <p:cNvSpPr>
              <a:spLocks noChangeShapeType="1"/>
            </p:cNvSpPr>
            <p:nvPr/>
          </p:nvSpPr>
          <p:spPr bwMode="auto">
            <a:xfrm>
              <a:off x="3833" y="1934"/>
              <a:ext cx="0" cy="9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252" name="Group 561"/>
          <p:cNvGrpSpPr>
            <a:grpSpLocks/>
          </p:cNvGrpSpPr>
          <p:nvPr/>
        </p:nvGrpSpPr>
        <p:grpSpPr bwMode="auto">
          <a:xfrm>
            <a:off x="3348038" y="4257675"/>
            <a:ext cx="73025" cy="431800"/>
            <a:chOff x="3787" y="1752"/>
            <a:chExt cx="46" cy="272"/>
          </a:xfrm>
        </p:grpSpPr>
        <p:sp>
          <p:nvSpPr>
            <p:cNvPr id="10270" name="Line 562"/>
            <p:cNvSpPr>
              <a:spLocks noChangeShapeType="1"/>
            </p:cNvSpPr>
            <p:nvPr/>
          </p:nvSpPr>
          <p:spPr bwMode="auto">
            <a:xfrm>
              <a:off x="3833" y="1752"/>
              <a:ext cx="0" cy="9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1" name="Line 563"/>
            <p:cNvSpPr>
              <a:spLocks noChangeShapeType="1"/>
            </p:cNvSpPr>
            <p:nvPr/>
          </p:nvSpPr>
          <p:spPr bwMode="auto">
            <a:xfrm>
              <a:off x="3787" y="1842"/>
              <a:ext cx="46" cy="9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2" name="Line 564"/>
            <p:cNvSpPr>
              <a:spLocks noChangeShapeType="1"/>
            </p:cNvSpPr>
            <p:nvPr/>
          </p:nvSpPr>
          <p:spPr bwMode="auto">
            <a:xfrm>
              <a:off x="3833" y="1934"/>
              <a:ext cx="0" cy="9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53" name="Line 565"/>
          <p:cNvSpPr>
            <a:spLocks noChangeShapeType="1"/>
          </p:cNvSpPr>
          <p:nvPr/>
        </p:nvSpPr>
        <p:spPr bwMode="auto">
          <a:xfrm flipH="1">
            <a:off x="2303463" y="4257675"/>
            <a:ext cx="1117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4" name="Line 566"/>
          <p:cNvSpPr>
            <a:spLocks noChangeShapeType="1"/>
          </p:cNvSpPr>
          <p:nvPr/>
        </p:nvSpPr>
        <p:spPr bwMode="auto">
          <a:xfrm flipH="1">
            <a:off x="2160588" y="4400550"/>
            <a:ext cx="1116012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5" name="Line 567"/>
          <p:cNvSpPr>
            <a:spLocks noChangeShapeType="1"/>
          </p:cNvSpPr>
          <p:nvPr/>
        </p:nvSpPr>
        <p:spPr bwMode="auto">
          <a:xfrm flipH="1">
            <a:off x="2301875" y="3752850"/>
            <a:ext cx="1588" cy="504825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6" name="Line 568"/>
          <p:cNvSpPr>
            <a:spLocks noChangeShapeType="1"/>
          </p:cNvSpPr>
          <p:nvPr/>
        </p:nvSpPr>
        <p:spPr bwMode="auto">
          <a:xfrm flipH="1">
            <a:off x="2160588" y="3752850"/>
            <a:ext cx="1587" cy="6477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7" name="Line 569"/>
          <p:cNvSpPr>
            <a:spLocks noChangeShapeType="1"/>
          </p:cNvSpPr>
          <p:nvPr/>
        </p:nvSpPr>
        <p:spPr bwMode="auto">
          <a:xfrm flipH="1">
            <a:off x="3276600" y="4400550"/>
            <a:ext cx="0" cy="325438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8" name="Line 570"/>
          <p:cNvSpPr>
            <a:spLocks noChangeShapeType="1"/>
          </p:cNvSpPr>
          <p:nvPr/>
        </p:nvSpPr>
        <p:spPr bwMode="auto">
          <a:xfrm flipH="1">
            <a:off x="3421063" y="4689475"/>
            <a:ext cx="0" cy="36513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9" name="Line 571"/>
          <p:cNvSpPr>
            <a:spLocks noChangeShapeType="1"/>
          </p:cNvSpPr>
          <p:nvPr/>
        </p:nvSpPr>
        <p:spPr bwMode="auto">
          <a:xfrm flipH="1">
            <a:off x="3563938" y="5013325"/>
            <a:ext cx="1620837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0" name="Line 572"/>
          <p:cNvSpPr>
            <a:spLocks noChangeShapeType="1"/>
          </p:cNvSpPr>
          <p:nvPr/>
        </p:nvSpPr>
        <p:spPr bwMode="auto">
          <a:xfrm flipH="1">
            <a:off x="3421063" y="5157788"/>
            <a:ext cx="1908175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1" name="Line 573"/>
          <p:cNvSpPr>
            <a:spLocks noChangeShapeType="1"/>
          </p:cNvSpPr>
          <p:nvPr/>
        </p:nvSpPr>
        <p:spPr bwMode="auto">
          <a:xfrm flipH="1">
            <a:off x="5329238" y="4689475"/>
            <a:ext cx="1587" cy="468313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2" name="Line 574"/>
          <p:cNvSpPr>
            <a:spLocks noChangeShapeType="1"/>
          </p:cNvSpPr>
          <p:nvPr/>
        </p:nvSpPr>
        <p:spPr bwMode="auto">
          <a:xfrm flipH="1">
            <a:off x="5184775" y="4257675"/>
            <a:ext cx="1588" cy="75565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3" name="Line 575"/>
          <p:cNvSpPr>
            <a:spLocks noChangeShapeType="1"/>
          </p:cNvSpPr>
          <p:nvPr/>
        </p:nvSpPr>
        <p:spPr bwMode="auto">
          <a:xfrm flipH="1">
            <a:off x="5184775" y="4257675"/>
            <a:ext cx="142875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4" name="Line 576"/>
          <p:cNvSpPr>
            <a:spLocks noChangeShapeType="1"/>
          </p:cNvSpPr>
          <p:nvPr/>
        </p:nvSpPr>
        <p:spPr bwMode="auto">
          <a:xfrm flipH="1">
            <a:off x="3278188" y="4725988"/>
            <a:ext cx="142875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5" name="Line 577"/>
          <p:cNvSpPr>
            <a:spLocks noChangeShapeType="1"/>
          </p:cNvSpPr>
          <p:nvPr/>
        </p:nvSpPr>
        <p:spPr bwMode="auto">
          <a:xfrm flipH="1">
            <a:off x="3421063" y="4257675"/>
            <a:ext cx="142875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6" name="Line 578"/>
          <p:cNvSpPr>
            <a:spLocks noChangeShapeType="1"/>
          </p:cNvSpPr>
          <p:nvPr/>
        </p:nvSpPr>
        <p:spPr bwMode="auto">
          <a:xfrm flipH="1">
            <a:off x="3563938" y="4257675"/>
            <a:ext cx="0" cy="75565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7" name="Line 579"/>
          <p:cNvSpPr>
            <a:spLocks noChangeShapeType="1"/>
          </p:cNvSpPr>
          <p:nvPr/>
        </p:nvSpPr>
        <p:spPr bwMode="auto">
          <a:xfrm flipH="1">
            <a:off x="3421063" y="4725988"/>
            <a:ext cx="0" cy="4318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8" name="Rectangle 6"/>
          <p:cNvSpPr txBox="1">
            <a:spLocks noGrp="1" noChangeArrowheads="1"/>
          </p:cNvSpPr>
          <p:nvPr/>
        </p:nvSpPr>
        <p:spPr bwMode="auto">
          <a:xfrm rot="-5400000">
            <a:off x="-1876425" y="4692650"/>
            <a:ext cx="40322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 i="1"/>
              <a:t>Risks due to UPS malfunctioning, H. Thiesen, Chamonix 2009</a:t>
            </a:r>
          </a:p>
        </p:txBody>
      </p:sp>
      <p:sp>
        <p:nvSpPr>
          <p:cNvPr id="10269" name="Rectangle 2"/>
          <p:cNvSpPr>
            <a:spLocks noChangeArrowheads="1"/>
          </p:cNvSpPr>
          <p:nvPr/>
        </p:nvSpPr>
        <p:spPr bwMode="auto">
          <a:xfrm>
            <a:off x="1582738" y="71438"/>
            <a:ext cx="7165975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sz="2000">
                <a:solidFill>
                  <a:schemeClr val="tx2"/>
                </a:solidFill>
                <a:latin typeface="Verdana" pitchFamily="34" charset="0"/>
              </a:rPr>
              <a:t>UPS for CPS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673324" y="2954331"/>
            <a:ext cx="927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PPermit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125629" y="4410649"/>
            <a:ext cx="1092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FastAbort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382"/>
          <p:cNvSpPr>
            <a:spLocks noChangeArrowheads="1"/>
          </p:cNvSpPr>
          <p:nvPr/>
        </p:nvSpPr>
        <p:spPr bwMode="auto">
          <a:xfrm>
            <a:off x="2627313" y="3032125"/>
            <a:ext cx="4500562" cy="1444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67" name="Rectangle 7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27FFE09-9979-43B9-80E4-77E20C3B995E}" type="slidenum">
              <a:rPr lang="en-US" sz="1200"/>
              <a:pPr algn="r"/>
              <a:t>9</a:t>
            </a:fld>
            <a:endParaRPr lang="en-US" sz="1200"/>
          </a:p>
        </p:txBody>
      </p:sp>
      <p:sp>
        <p:nvSpPr>
          <p:cNvPr id="11268" name="Rectangle 6"/>
          <p:cNvSpPr txBox="1">
            <a:spLocks noGrp="1" noChangeArrowheads="1"/>
          </p:cNvSpPr>
          <p:nvPr/>
        </p:nvSpPr>
        <p:spPr bwMode="auto">
          <a:xfrm rot="-5400000">
            <a:off x="-1876425" y="4692650"/>
            <a:ext cx="40322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 i="1"/>
              <a:t>Risks due to UPS malfunctioning, H. Thiesen, Chamonix 2009</a:t>
            </a:r>
          </a:p>
        </p:txBody>
      </p:sp>
      <p:sp>
        <p:nvSpPr>
          <p:cNvPr id="11269" name="Text Box 345"/>
          <p:cNvSpPr txBox="1">
            <a:spLocks noChangeArrowheads="1"/>
          </p:cNvSpPr>
          <p:nvPr/>
        </p:nvSpPr>
        <p:spPr bwMode="auto">
          <a:xfrm>
            <a:off x="2916238" y="2332038"/>
            <a:ext cx="53498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/>
              <a:t>C12L</a:t>
            </a:r>
          </a:p>
        </p:txBody>
      </p:sp>
      <p:sp>
        <p:nvSpPr>
          <p:cNvPr id="11270" name="Text Box 346"/>
          <p:cNvSpPr txBox="1">
            <a:spLocks noChangeArrowheads="1"/>
          </p:cNvSpPr>
          <p:nvPr/>
        </p:nvSpPr>
        <p:spPr bwMode="auto">
          <a:xfrm>
            <a:off x="4751388" y="2312988"/>
            <a:ext cx="6318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/>
              <a:t>C34LR</a:t>
            </a:r>
          </a:p>
        </p:txBody>
      </p:sp>
      <p:sp>
        <p:nvSpPr>
          <p:cNvPr id="11271" name="Text Box 347"/>
          <p:cNvSpPr txBox="1">
            <a:spLocks noChangeArrowheads="1"/>
          </p:cNvSpPr>
          <p:nvPr/>
        </p:nvSpPr>
        <p:spPr bwMode="auto">
          <a:xfrm>
            <a:off x="6588125" y="2312988"/>
            <a:ext cx="557213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/>
              <a:t>C12R</a:t>
            </a:r>
          </a:p>
        </p:txBody>
      </p:sp>
      <p:sp>
        <p:nvSpPr>
          <p:cNvPr id="11272" name="Line 349"/>
          <p:cNvSpPr>
            <a:spLocks noChangeShapeType="1"/>
          </p:cNvSpPr>
          <p:nvPr/>
        </p:nvSpPr>
        <p:spPr bwMode="auto">
          <a:xfrm flipH="1" flipV="1">
            <a:off x="468313" y="2312988"/>
            <a:ext cx="27352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3" name="Text Box 352"/>
          <p:cNvSpPr txBox="1">
            <a:spLocks noChangeArrowheads="1"/>
          </p:cNvSpPr>
          <p:nvPr/>
        </p:nvSpPr>
        <p:spPr bwMode="auto">
          <a:xfrm>
            <a:off x="307975" y="2332038"/>
            <a:ext cx="411163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/>
              <a:t>IP8</a:t>
            </a:r>
          </a:p>
        </p:txBody>
      </p:sp>
      <p:sp>
        <p:nvSpPr>
          <p:cNvPr id="11274" name="Text Box 353"/>
          <p:cNvSpPr txBox="1">
            <a:spLocks noChangeArrowheads="1"/>
          </p:cNvSpPr>
          <p:nvPr/>
        </p:nvSpPr>
        <p:spPr bwMode="auto">
          <a:xfrm>
            <a:off x="7940675" y="2332038"/>
            <a:ext cx="411163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/>
              <a:t>IP7</a:t>
            </a:r>
          </a:p>
        </p:txBody>
      </p:sp>
      <p:sp>
        <p:nvSpPr>
          <p:cNvPr id="11275" name="Text Box 357"/>
          <p:cNvSpPr txBox="1">
            <a:spLocks noChangeArrowheads="1"/>
          </p:cNvSpPr>
          <p:nvPr/>
        </p:nvSpPr>
        <p:spPr bwMode="auto">
          <a:xfrm>
            <a:off x="287338" y="1376363"/>
            <a:ext cx="958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/>
              <a:t>UPS_UA83</a:t>
            </a:r>
          </a:p>
        </p:txBody>
      </p:sp>
      <p:sp>
        <p:nvSpPr>
          <p:cNvPr id="11276" name="Text Box 358"/>
          <p:cNvSpPr txBox="1">
            <a:spLocks noChangeArrowheads="1"/>
          </p:cNvSpPr>
          <p:nvPr/>
        </p:nvSpPr>
        <p:spPr bwMode="auto">
          <a:xfrm>
            <a:off x="3752850" y="1376363"/>
            <a:ext cx="9255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/>
              <a:t>UPS_RE82</a:t>
            </a:r>
          </a:p>
        </p:txBody>
      </p:sp>
      <p:sp>
        <p:nvSpPr>
          <p:cNvPr id="11277" name="Text Box 359"/>
          <p:cNvSpPr txBox="1">
            <a:spLocks noChangeArrowheads="1"/>
          </p:cNvSpPr>
          <p:nvPr/>
        </p:nvSpPr>
        <p:spPr bwMode="auto">
          <a:xfrm>
            <a:off x="5518150" y="1376363"/>
            <a:ext cx="9255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/>
              <a:t>UPS_RE78</a:t>
            </a:r>
          </a:p>
        </p:txBody>
      </p:sp>
      <p:sp>
        <p:nvSpPr>
          <p:cNvPr id="11278" name="Text Box 360"/>
          <p:cNvSpPr txBox="1">
            <a:spLocks noChangeArrowheads="1"/>
          </p:cNvSpPr>
          <p:nvPr/>
        </p:nvSpPr>
        <p:spPr bwMode="auto">
          <a:xfrm>
            <a:off x="7656513" y="1376363"/>
            <a:ext cx="9128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400"/>
              <a:t>UPS_UJ76</a:t>
            </a:r>
          </a:p>
        </p:txBody>
      </p:sp>
      <p:sp>
        <p:nvSpPr>
          <p:cNvPr id="11279" name="Line 362"/>
          <p:cNvSpPr>
            <a:spLocks noChangeShapeType="1"/>
          </p:cNvSpPr>
          <p:nvPr/>
        </p:nvSpPr>
        <p:spPr bwMode="auto">
          <a:xfrm flipH="1" flipV="1">
            <a:off x="3240088" y="2312988"/>
            <a:ext cx="18002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0" name="Line 363"/>
          <p:cNvSpPr>
            <a:spLocks noChangeShapeType="1"/>
          </p:cNvSpPr>
          <p:nvPr/>
        </p:nvSpPr>
        <p:spPr bwMode="auto">
          <a:xfrm flipH="1">
            <a:off x="6913563" y="2312988"/>
            <a:ext cx="12588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1" name="Rectangle 378"/>
          <p:cNvSpPr>
            <a:spLocks noChangeArrowheads="1"/>
          </p:cNvSpPr>
          <p:nvPr/>
        </p:nvSpPr>
        <p:spPr bwMode="auto">
          <a:xfrm>
            <a:off x="2376488" y="2997200"/>
            <a:ext cx="287337" cy="1793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2" name="Line 379"/>
          <p:cNvSpPr>
            <a:spLocks noChangeShapeType="1"/>
          </p:cNvSpPr>
          <p:nvPr/>
        </p:nvSpPr>
        <p:spPr bwMode="auto">
          <a:xfrm>
            <a:off x="2447925" y="2925763"/>
            <a:ext cx="0" cy="714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3" name="Line 380"/>
          <p:cNvSpPr>
            <a:spLocks noChangeShapeType="1"/>
          </p:cNvSpPr>
          <p:nvPr/>
        </p:nvSpPr>
        <p:spPr bwMode="auto">
          <a:xfrm>
            <a:off x="2519363" y="2924175"/>
            <a:ext cx="0" cy="714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4" name="Line 381"/>
          <p:cNvSpPr>
            <a:spLocks noChangeShapeType="1"/>
          </p:cNvSpPr>
          <p:nvPr/>
        </p:nvSpPr>
        <p:spPr bwMode="auto">
          <a:xfrm>
            <a:off x="2590800" y="2924175"/>
            <a:ext cx="0" cy="714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5" name="Rectangle 383"/>
          <p:cNvSpPr>
            <a:spLocks noChangeArrowheads="1"/>
          </p:cNvSpPr>
          <p:nvPr/>
        </p:nvSpPr>
        <p:spPr bwMode="auto">
          <a:xfrm>
            <a:off x="7092950" y="2997200"/>
            <a:ext cx="287338" cy="1793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6" name="Line 384"/>
          <p:cNvSpPr>
            <a:spLocks noChangeShapeType="1"/>
          </p:cNvSpPr>
          <p:nvPr/>
        </p:nvSpPr>
        <p:spPr bwMode="auto">
          <a:xfrm>
            <a:off x="7164388" y="2925763"/>
            <a:ext cx="0" cy="714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7" name="Line 385"/>
          <p:cNvSpPr>
            <a:spLocks noChangeShapeType="1"/>
          </p:cNvSpPr>
          <p:nvPr/>
        </p:nvSpPr>
        <p:spPr bwMode="auto">
          <a:xfrm>
            <a:off x="7235825" y="2924175"/>
            <a:ext cx="0" cy="714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8" name="Line 386"/>
          <p:cNvSpPr>
            <a:spLocks noChangeShapeType="1"/>
          </p:cNvSpPr>
          <p:nvPr/>
        </p:nvSpPr>
        <p:spPr bwMode="auto">
          <a:xfrm>
            <a:off x="7307263" y="2924175"/>
            <a:ext cx="0" cy="714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9" name="AutoShape 388"/>
          <p:cNvSpPr>
            <a:spLocks noChangeArrowheads="1"/>
          </p:cNvSpPr>
          <p:nvPr/>
        </p:nvSpPr>
        <p:spPr bwMode="auto">
          <a:xfrm>
            <a:off x="1655763" y="3032125"/>
            <a:ext cx="431800" cy="144463"/>
          </a:xfrm>
          <a:prstGeom prst="roundRect">
            <a:avLst>
              <a:gd name="adj" fmla="val 16667"/>
            </a:avLst>
          </a:prstGeom>
          <a:solidFill>
            <a:srgbClr val="F5F8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90" name="Rectangle 389"/>
          <p:cNvSpPr>
            <a:spLocks noChangeArrowheads="1"/>
          </p:cNvSpPr>
          <p:nvPr/>
        </p:nvSpPr>
        <p:spPr bwMode="auto">
          <a:xfrm>
            <a:off x="2051050" y="2997200"/>
            <a:ext cx="215900" cy="1793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91" name="Line 390"/>
          <p:cNvSpPr>
            <a:spLocks noChangeShapeType="1"/>
          </p:cNvSpPr>
          <p:nvPr/>
        </p:nvSpPr>
        <p:spPr bwMode="auto">
          <a:xfrm>
            <a:off x="2087563" y="2925763"/>
            <a:ext cx="0" cy="714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92" name="Line 391"/>
          <p:cNvSpPr>
            <a:spLocks noChangeShapeType="1"/>
          </p:cNvSpPr>
          <p:nvPr/>
        </p:nvSpPr>
        <p:spPr bwMode="auto">
          <a:xfrm>
            <a:off x="2159000" y="2924175"/>
            <a:ext cx="0" cy="714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93" name="Line 392"/>
          <p:cNvSpPr>
            <a:spLocks noChangeShapeType="1"/>
          </p:cNvSpPr>
          <p:nvPr/>
        </p:nvSpPr>
        <p:spPr bwMode="auto">
          <a:xfrm>
            <a:off x="2230438" y="2924175"/>
            <a:ext cx="0" cy="714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94" name="AutoShape 393"/>
          <p:cNvSpPr>
            <a:spLocks noChangeArrowheads="1"/>
          </p:cNvSpPr>
          <p:nvPr/>
        </p:nvSpPr>
        <p:spPr bwMode="auto">
          <a:xfrm>
            <a:off x="935038" y="3032125"/>
            <a:ext cx="431800" cy="144463"/>
          </a:xfrm>
          <a:prstGeom prst="roundRect">
            <a:avLst>
              <a:gd name="adj" fmla="val 16667"/>
            </a:avLst>
          </a:prstGeom>
          <a:solidFill>
            <a:srgbClr val="FF66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95" name="Rectangle 394"/>
          <p:cNvSpPr>
            <a:spLocks noChangeArrowheads="1"/>
          </p:cNvSpPr>
          <p:nvPr/>
        </p:nvSpPr>
        <p:spPr bwMode="auto">
          <a:xfrm>
            <a:off x="1330325" y="2997200"/>
            <a:ext cx="215900" cy="1793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96" name="Line 395"/>
          <p:cNvSpPr>
            <a:spLocks noChangeShapeType="1"/>
          </p:cNvSpPr>
          <p:nvPr/>
        </p:nvSpPr>
        <p:spPr bwMode="auto">
          <a:xfrm>
            <a:off x="1366838" y="2925763"/>
            <a:ext cx="0" cy="714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97" name="Line 396"/>
          <p:cNvSpPr>
            <a:spLocks noChangeShapeType="1"/>
          </p:cNvSpPr>
          <p:nvPr/>
        </p:nvSpPr>
        <p:spPr bwMode="auto">
          <a:xfrm>
            <a:off x="1438275" y="2924175"/>
            <a:ext cx="0" cy="714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98" name="Line 397"/>
          <p:cNvSpPr>
            <a:spLocks noChangeShapeType="1"/>
          </p:cNvSpPr>
          <p:nvPr/>
        </p:nvSpPr>
        <p:spPr bwMode="auto">
          <a:xfrm>
            <a:off x="1509713" y="2924175"/>
            <a:ext cx="0" cy="714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99" name="AutoShape 398"/>
          <p:cNvSpPr>
            <a:spLocks noChangeArrowheads="1"/>
          </p:cNvSpPr>
          <p:nvPr/>
        </p:nvSpPr>
        <p:spPr bwMode="auto">
          <a:xfrm>
            <a:off x="503238" y="3032125"/>
            <a:ext cx="431800" cy="144463"/>
          </a:xfrm>
          <a:prstGeom prst="roundRect">
            <a:avLst>
              <a:gd name="adj" fmla="val 16667"/>
            </a:avLst>
          </a:prstGeom>
          <a:solidFill>
            <a:srgbClr val="FF66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00" name="AutoShape 399"/>
          <p:cNvSpPr>
            <a:spLocks noChangeArrowheads="1"/>
          </p:cNvSpPr>
          <p:nvPr/>
        </p:nvSpPr>
        <p:spPr bwMode="auto">
          <a:xfrm>
            <a:off x="7488238" y="3032125"/>
            <a:ext cx="431800" cy="144463"/>
          </a:xfrm>
          <a:prstGeom prst="roundRect">
            <a:avLst>
              <a:gd name="adj" fmla="val 16667"/>
            </a:avLst>
          </a:prstGeom>
          <a:solidFill>
            <a:srgbClr val="F5F8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01" name="Rectangle 400"/>
          <p:cNvSpPr>
            <a:spLocks noChangeArrowheads="1"/>
          </p:cNvSpPr>
          <p:nvPr/>
        </p:nvSpPr>
        <p:spPr bwMode="auto">
          <a:xfrm>
            <a:off x="7883525" y="2997200"/>
            <a:ext cx="215900" cy="179388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02" name="Line 401"/>
          <p:cNvSpPr>
            <a:spLocks noChangeShapeType="1"/>
          </p:cNvSpPr>
          <p:nvPr/>
        </p:nvSpPr>
        <p:spPr bwMode="auto">
          <a:xfrm>
            <a:off x="7920038" y="2925763"/>
            <a:ext cx="0" cy="714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03" name="Line 402"/>
          <p:cNvSpPr>
            <a:spLocks noChangeShapeType="1"/>
          </p:cNvSpPr>
          <p:nvPr/>
        </p:nvSpPr>
        <p:spPr bwMode="auto">
          <a:xfrm>
            <a:off x="7991475" y="2924175"/>
            <a:ext cx="0" cy="714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04" name="Line 403"/>
          <p:cNvSpPr>
            <a:spLocks noChangeShapeType="1"/>
          </p:cNvSpPr>
          <p:nvPr/>
        </p:nvSpPr>
        <p:spPr bwMode="auto">
          <a:xfrm>
            <a:off x="8062913" y="2924175"/>
            <a:ext cx="0" cy="714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05" name="Line 407"/>
          <p:cNvSpPr>
            <a:spLocks noChangeShapeType="1"/>
          </p:cNvSpPr>
          <p:nvPr/>
        </p:nvSpPr>
        <p:spPr bwMode="auto">
          <a:xfrm flipH="1" flipV="1">
            <a:off x="5076825" y="2312988"/>
            <a:ext cx="18002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06" name="Line 408"/>
          <p:cNvSpPr>
            <a:spLocks noChangeShapeType="1"/>
          </p:cNvSpPr>
          <p:nvPr/>
        </p:nvSpPr>
        <p:spPr bwMode="auto">
          <a:xfrm>
            <a:off x="719138" y="1665288"/>
            <a:ext cx="0" cy="179387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07" name="Line 409"/>
          <p:cNvSpPr>
            <a:spLocks noChangeShapeType="1"/>
          </p:cNvSpPr>
          <p:nvPr/>
        </p:nvSpPr>
        <p:spPr bwMode="auto">
          <a:xfrm>
            <a:off x="719138" y="1844675"/>
            <a:ext cx="2447925" cy="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08" name="Line 410"/>
          <p:cNvSpPr>
            <a:spLocks noChangeShapeType="1"/>
          </p:cNvSpPr>
          <p:nvPr/>
        </p:nvSpPr>
        <p:spPr bwMode="auto">
          <a:xfrm>
            <a:off x="3311525" y="1844675"/>
            <a:ext cx="827088" cy="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09" name="Line 411"/>
          <p:cNvSpPr>
            <a:spLocks noChangeShapeType="1"/>
          </p:cNvSpPr>
          <p:nvPr/>
        </p:nvSpPr>
        <p:spPr bwMode="auto">
          <a:xfrm>
            <a:off x="4138613" y="1665288"/>
            <a:ext cx="0" cy="179387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10" name="Line 412"/>
          <p:cNvSpPr>
            <a:spLocks noChangeShapeType="1"/>
          </p:cNvSpPr>
          <p:nvPr/>
        </p:nvSpPr>
        <p:spPr bwMode="auto">
          <a:xfrm>
            <a:off x="4211638" y="1844675"/>
            <a:ext cx="827087" cy="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11" name="Line 413"/>
          <p:cNvSpPr>
            <a:spLocks noChangeShapeType="1"/>
          </p:cNvSpPr>
          <p:nvPr/>
        </p:nvSpPr>
        <p:spPr bwMode="auto">
          <a:xfrm>
            <a:off x="4211638" y="1665288"/>
            <a:ext cx="0" cy="179387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12" name="Line 414"/>
          <p:cNvSpPr>
            <a:spLocks noChangeShapeType="1"/>
          </p:cNvSpPr>
          <p:nvPr/>
        </p:nvSpPr>
        <p:spPr bwMode="auto">
          <a:xfrm>
            <a:off x="3311525" y="1916113"/>
            <a:ext cx="792163" cy="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13" name="Line 415"/>
          <p:cNvSpPr>
            <a:spLocks noChangeShapeType="1"/>
          </p:cNvSpPr>
          <p:nvPr/>
        </p:nvSpPr>
        <p:spPr bwMode="auto">
          <a:xfrm>
            <a:off x="4103688" y="1665288"/>
            <a:ext cx="0" cy="250825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14" name="Line 416"/>
          <p:cNvSpPr>
            <a:spLocks noChangeShapeType="1"/>
          </p:cNvSpPr>
          <p:nvPr/>
        </p:nvSpPr>
        <p:spPr bwMode="auto">
          <a:xfrm>
            <a:off x="4246563" y="1665288"/>
            <a:ext cx="0" cy="250825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15" name="Line 417"/>
          <p:cNvSpPr>
            <a:spLocks noChangeShapeType="1"/>
          </p:cNvSpPr>
          <p:nvPr/>
        </p:nvSpPr>
        <p:spPr bwMode="auto">
          <a:xfrm>
            <a:off x="4246563" y="1916113"/>
            <a:ext cx="792162" cy="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16" name="Line 418"/>
          <p:cNvSpPr>
            <a:spLocks noChangeShapeType="1"/>
          </p:cNvSpPr>
          <p:nvPr/>
        </p:nvSpPr>
        <p:spPr bwMode="auto">
          <a:xfrm>
            <a:off x="5076825" y="1844675"/>
            <a:ext cx="827088" cy="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17" name="Line 419"/>
          <p:cNvSpPr>
            <a:spLocks noChangeShapeType="1"/>
          </p:cNvSpPr>
          <p:nvPr/>
        </p:nvSpPr>
        <p:spPr bwMode="auto">
          <a:xfrm>
            <a:off x="5903913" y="1665288"/>
            <a:ext cx="0" cy="179387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18" name="Line 420"/>
          <p:cNvSpPr>
            <a:spLocks noChangeShapeType="1"/>
          </p:cNvSpPr>
          <p:nvPr/>
        </p:nvSpPr>
        <p:spPr bwMode="auto">
          <a:xfrm>
            <a:off x="5976938" y="1844675"/>
            <a:ext cx="827087" cy="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19" name="Line 421"/>
          <p:cNvSpPr>
            <a:spLocks noChangeShapeType="1"/>
          </p:cNvSpPr>
          <p:nvPr/>
        </p:nvSpPr>
        <p:spPr bwMode="auto">
          <a:xfrm>
            <a:off x="5976938" y="1665288"/>
            <a:ext cx="0" cy="179387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20" name="Line 422"/>
          <p:cNvSpPr>
            <a:spLocks noChangeShapeType="1"/>
          </p:cNvSpPr>
          <p:nvPr/>
        </p:nvSpPr>
        <p:spPr bwMode="auto">
          <a:xfrm>
            <a:off x="5076825" y="1916113"/>
            <a:ext cx="792163" cy="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21" name="Line 423"/>
          <p:cNvSpPr>
            <a:spLocks noChangeShapeType="1"/>
          </p:cNvSpPr>
          <p:nvPr/>
        </p:nvSpPr>
        <p:spPr bwMode="auto">
          <a:xfrm>
            <a:off x="5868988" y="1665288"/>
            <a:ext cx="0" cy="250825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22" name="Line 424"/>
          <p:cNvSpPr>
            <a:spLocks noChangeShapeType="1"/>
          </p:cNvSpPr>
          <p:nvPr/>
        </p:nvSpPr>
        <p:spPr bwMode="auto">
          <a:xfrm>
            <a:off x="6011863" y="1665288"/>
            <a:ext cx="0" cy="250825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23" name="Line 425"/>
          <p:cNvSpPr>
            <a:spLocks noChangeShapeType="1"/>
          </p:cNvSpPr>
          <p:nvPr/>
        </p:nvSpPr>
        <p:spPr bwMode="auto">
          <a:xfrm>
            <a:off x="6011863" y="1916113"/>
            <a:ext cx="792162" cy="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24" name="Line 426"/>
          <p:cNvSpPr>
            <a:spLocks noChangeShapeType="1"/>
          </p:cNvSpPr>
          <p:nvPr/>
        </p:nvSpPr>
        <p:spPr bwMode="auto">
          <a:xfrm>
            <a:off x="6948488" y="1844675"/>
            <a:ext cx="1187450" cy="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25" name="Line 427"/>
          <p:cNvSpPr>
            <a:spLocks noChangeShapeType="1"/>
          </p:cNvSpPr>
          <p:nvPr/>
        </p:nvSpPr>
        <p:spPr bwMode="auto">
          <a:xfrm>
            <a:off x="8135938" y="1665288"/>
            <a:ext cx="0" cy="179387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26" name="Line 429"/>
          <p:cNvSpPr>
            <a:spLocks noChangeShapeType="1"/>
          </p:cNvSpPr>
          <p:nvPr/>
        </p:nvSpPr>
        <p:spPr bwMode="auto">
          <a:xfrm>
            <a:off x="8208963" y="1665288"/>
            <a:ext cx="0" cy="179387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27" name="Line 430"/>
          <p:cNvSpPr>
            <a:spLocks noChangeShapeType="1"/>
          </p:cNvSpPr>
          <p:nvPr/>
        </p:nvSpPr>
        <p:spPr bwMode="auto">
          <a:xfrm>
            <a:off x="8208963" y="1844675"/>
            <a:ext cx="719137" cy="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328" name="Rectangle 60"/>
          <p:cNvSpPr>
            <a:spLocks noChangeArrowheads="1"/>
          </p:cNvSpPr>
          <p:nvPr/>
        </p:nvSpPr>
        <p:spPr bwMode="auto">
          <a:xfrm>
            <a:off x="684213" y="3608388"/>
            <a:ext cx="697230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eaLnBrk="0" hangingPunct="0"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 sz="2000" dirty="0"/>
              <a:t>4 redundant UPS systems to protect 1 sector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1 UPS in UA =&gt; IT, IPQ and IPD</a:t>
            </a:r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1 UPS in RE =&gt; C12L to </a:t>
            </a:r>
            <a:r>
              <a:rPr lang="en-US" dirty="0" smtClean="0"/>
              <a:t>C34L (77 MB and 24 MQ)</a:t>
            </a:r>
            <a:endParaRPr lang="en-US" dirty="0"/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1 UPS in RE =&gt; C34R to </a:t>
            </a:r>
            <a:r>
              <a:rPr lang="en-US" dirty="0" smtClean="0"/>
              <a:t>C12R (77 MB and 24 MQ)</a:t>
            </a:r>
            <a:endParaRPr lang="en-US" dirty="0"/>
          </a:p>
          <a:p>
            <a:pPr marL="931863" lvl="1" indent="-474663" eaLnBrk="0" hangingPunct="0">
              <a:buClr>
                <a:schemeClr val="accent2"/>
              </a:buClr>
              <a:buFont typeface="Wingdings" pitchFamily="2" charset="2"/>
              <a:buChar char="n"/>
            </a:pPr>
            <a:r>
              <a:rPr lang="en-US" dirty="0"/>
              <a:t>1 UPS in UJ =&gt; IT, IPQ and IPD</a:t>
            </a:r>
            <a:endParaRPr lang="en-US" sz="2000" dirty="0"/>
          </a:p>
        </p:txBody>
      </p:sp>
      <p:sp>
        <p:nvSpPr>
          <p:cNvPr id="11329" name="Rectangle 2"/>
          <p:cNvSpPr>
            <a:spLocks noChangeArrowheads="1"/>
          </p:cNvSpPr>
          <p:nvPr/>
        </p:nvSpPr>
        <p:spPr bwMode="auto">
          <a:xfrm>
            <a:off x="1582738" y="71438"/>
            <a:ext cx="7165975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n-US" sz="2000">
                <a:solidFill>
                  <a:schemeClr val="tx2"/>
                </a:solidFill>
                <a:latin typeface="Verdana" pitchFamily="34" charset="0"/>
              </a:rPr>
              <a:t>UPS for CPS</a:t>
            </a:r>
          </a:p>
        </p:txBody>
      </p:sp>
      <p:sp>
        <p:nvSpPr>
          <p:cNvPr id="11330" name="Text Box 434"/>
          <p:cNvSpPr txBox="1">
            <a:spLocks noChangeArrowheads="1"/>
          </p:cNvSpPr>
          <p:nvPr/>
        </p:nvSpPr>
        <p:spPr bwMode="auto">
          <a:xfrm>
            <a:off x="3203575" y="1858963"/>
            <a:ext cx="4222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200"/>
              <a:t>C2n</a:t>
            </a:r>
          </a:p>
        </p:txBody>
      </p:sp>
      <p:sp>
        <p:nvSpPr>
          <p:cNvPr id="11331" name="Text Box 435"/>
          <p:cNvSpPr txBox="1">
            <a:spLocks noChangeArrowheads="1"/>
          </p:cNvSpPr>
          <p:nvPr/>
        </p:nvSpPr>
        <p:spPr bwMode="auto">
          <a:xfrm>
            <a:off x="3203575" y="1628775"/>
            <a:ext cx="576263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200"/>
              <a:t>C2n+1</a:t>
            </a:r>
          </a:p>
        </p:txBody>
      </p:sp>
      <p:sp>
        <p:nvSpPr>
          <p:cNvPr id="11332" name="Text Box 436"/>
          <p:cNvSpPr txBox="1">
            <a:spLocks noChangeArrowheads="1"/>
          </p:cNvSpPr>
          <p:nvPr/>
        </p:nvSpPr>
        <p:spPr bwMode="auto">
          <a:xfrm>
            <a:off x="4535488" y="1628775"/>
            <a:ext cx="576262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200"/>
              <a:t>C2n+1</a:t>
            </a:r>
          </a:p>
        </p:txBody>
      </p:sp>
      <p:sp>
        <p:nvSpPr>
          <p:cNvPr id="11333" name="Text Box 437"/>
          <p:cNvSpPr txBox="1">
            <a:spLocks noChangeArrowheads="1"/>
          </p:cNvSpPr>
          <p:nvPr/>
        </p:nvSpPr>
        <p:spPr bwMode="auto">
          <a:xfrm>
            <a:off x="5003800" y="1628775"/>
            <a:ext cx="576263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200"/>
              <a:t>C2n+1</a:t>
            </a:r>
          </a:p>
        </p:txBody>
      </p:sp>
      <p:sp>
        <p:nvSpPr>
          <p:cNvPr id="11334" name="Text Box 438"/>
          <p:cNvSpPr txBox="1">
            <a:spLocks noChangeArrowheads="1"/>
          </p:cNvSpPr>
          <p:nvPr/>
        </p:nvSpPr>
        <p:spPr bwMode="auto">
          <a:xfrm>
            <a:off x="6300788" y="1628775"/>
            <a:ext cx="576262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200"/>
              <a:t>C2n+1</a:t>
            </a:r>
          </a:p>
        </p:txBody>
      </p:sp>
      <p:sp>
        <p:nvSpPr>
          <p:cNvPr id="11335" name="Text Box 439"/>
          <p:cNvSpPr txBox="1">
            <a:spLocks noChangeArrowheads="1"/>
          </p:cNvSpPr>
          <p:nvPr/>
        </p:nvSpPr>
        <p:spPr bwMode="auto">
          <a:xfrm>
            <a:off x="4689475" y="1858963"/>
            <a:ext cx="4222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200"/>
              <a:t>C2n</a:t>
            </a:r>
          </a:p>
        </p:txBody>
      </p:sp>
      <p:sp>
        <p:nvSpPr>
          <p:cNvPr id="11336" name="Text Box 440"/>
          <p:cNvSpPr txBox="1">
            <a:spLocks noChangeArrowheads="1"/>
          </p:cNvSpPr>
          <p:nvPr/>
        </p:nvSpPr>
        <p:spPr bwMode="auto">
          <a:xfrm>
            <a:off x="5003800" y="1858963"/>
            <a:ext cx="4222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200"/>
              <a:t>C2n</a:t>
            </a:r>
          </a:p>
        </p:txBody>
      </p:sp>
      <p:sp>
        <p:nvSpPr>
          <p:cNvPr id="11337" name="Text Box 441"/>
          <p:cNvSpPr txBox="1">
            <a:spLocks noChangeArrowheads="1"/>
          </p:cNvSpPr>
          <p:nvPr/>
        </p:nvSpPr>
        <p:spPr bwMode="auto">
          <a:xfrm>
            <a:off x="6454775" y="1858963"/>
            <a:ext cx="4222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200"/>
              <a:t>C2n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  <a:no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21142</TotalTime>
  <Words>1799</Words>
  <Application>Microsoft Office PowerPoint</Application>
  <PresentationFormat>On-screen Show (4:3)</PresentationFormat>
  <Paragraphs>412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Profile</vt:lpstr>
      <vt:lpstr>Slide 1</vt:lpstr>
      <vt:lpstr>Contents</vt:lpstr>
      <vt:lpstr>UPS overview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Preparation of the  Hardware Commissioning</dc:title>
  <dc:creator>Roberto I Saban</dc:creator>
  <cp:lastModifiedBy>hthiesen</cp:lastModifiedBy>
  <cp:revision>856</cp:revision>
  <dcterms:created xsi:type="dcterms:W3CDTF">2005-03-01T14:41:55Z</dcterms:created>
  <dcterms:modified xsi:type="dcterms:W3CDTF">2009-02-04T08:15:09Z</dcterms:modified>
</cp:coreProperties>
</file>