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40" r:id="rId2"/>
    <p:sldId id="317" r:id="rId3"/>
    <p:sldId id="362" r:id="rId4"/>
    <p:sldId id="363" r:id="rId5"/>
    <p:sldId id="321" r:id="rId6"/>
    <p:sldId id="341" r:id="rId7"/>
    <p:sldId id="342" r:id="rId8"/>
    <p:sldId id="343" r:id="rId9"/>
    <p:sldId id="374" r:id="rId10"/>
    <p:sldId id="344" r:id="rId11"/>
    <p:sldId id="357" r:id="rId12"/>
    <p:sldId id="327" r:id="rId13"/>
    <p:sldId id="319" r:id="rId14"/>
    <p:sldId id="335" r:id="rId15"/>
    <p:sldId id="352" r:id="rId16"/>
    <p:sldId id="350" r:id="rId17"/>
    <p:sldId id="366" r:id="rId18"/>
    <p:sldId id="359" r:id="rId19"/>
    <p:sldId id="338" r:id="rId20"/>
    <p:sldId id="364" r:id="rId21"/>
    <p:sldId id="336" r:id="rId22"/>
    <p:sldId id="355" r:id="rId23"/>
    <p:sldId id="365" r:id="rId24"/>
    <p:sldId id="353" r:id="rId25"/>
    <p:sldId id="356" r:id="rId26"/>
    <p:sldId id="378" r:id="rId27"/>
    <p:sldId id="358" r:id="rId28"/>
    <p:sldId id="376" r:id="rId29"/>
    <p:sldId id="375" r:id="rId30"/>
    <p:sldId id="371" r:id="rId31"/>
    <p:sldId id="372" r:id="rId32"/>
    <p:sldId id="373" r:id="rId33"/>
  </p:sldIdLst>
  <p:sldSz cx="9144000" cy="6858000" type="screen4x3"/>
  <p:notesSz cx="6870700" cy="99568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050" autoAdjust="0"/>
  </p:normalViewPr>
  <p:slideViewPr>
    <p:cSldViewPr>
      <p:cViewPr>
        <p:scale>
          <a:sx n="110" d="100"/>
          <a:sy n="110" d="100"/>
        </p:scale>
        <p:origin x="-156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64" y="-84"/>
      </p:cViewPr>
      <p:guideLst>
        <p:guide orient="horz" pos="3135"/>
        <p:guide pos="2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91809" y="0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F903D4B6-FA14-4719-9E02-8CF2D66076DE}" type="datetimeFigureOut">
              <a:rPr lang="fr-FR" smtClean="0"/>
              <a:t>07/12/2015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57232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91809" y="9457232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D8EB994F-F9D8-4F3D-BFBF-043E03207E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122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1809" y="0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5019DB1A-ACB7-4A84-8A10-5330575EE488}" type="datetimeFigureOut">
              <a:rPr lang="fr-FR" smtClean="0"/>
              <a:t>07/12/2015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746125"/>
            <a:ext cx="4981575" cy="3735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7071" y="4729481"/>
            <a:ext cx="5496560" cy="4480560"/>
          </a:xfrm>
          <a:prstGeom prst="rect">
            <a:avLst/>
          </a:prstGeom>
        </p:spPr>
        <p:txBody>
          <a:bodyPr vert="horz" lIns="91998" tIns="45999" rIns="91998" bIns="45999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57232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1809" y="9457232"/>
            <a:ext cx="2977303" cy="497840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FCF66185-BA41-45AA-A266-46E5FCE592F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330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6D2A972-DE40-41DF-B013-06A57CAC1CA5}" type="slidenum">
              <a:rPr lang="fr-FR"/>
              <a:pPr/>
              <a:t>1</a:t>
            </a:fld>
            <a:endParaRPr lang="fr-FR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10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11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12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6D2A972-DE40-41DF-B013-06A57CAC1CA5}" type="slidenum">
              <a:rPr lang="fr-FR"/>
              <a:pPr/>
              <a:t>13</a:t>
            </a:fld>
            <a:endParaRPr lang="fr-FR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5B12A80-F207-4CE8-90C6-54A582551EA3}" type="slidenum">
              <a:rPr lang="fr-FR"/>
              <a:pPr/>
              <a:t>15</a:t>
            </a:fld>
            <a:endParaRPr lang="fr-FR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5B12A80-F207-4CE8-90C6-54A582551EA3}" type="slidenum">
              <a:rPr lang="fr-FR"/>
              <a:pPr/>
              <a:t>16</a:t>
            </a:fld>
            <a:endParaRPr lang="fr-FR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5B12A80-F207-4CE8-90C6-54A582551EA3}" type="slidenum">
              <a:rPr lang="fr-FR"/>
              <a:pPr/>
              <a:t>17</a:t>
            </a:fld>
            <a:endParaRPr lang="fr-FR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18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6D2A972-DE40-41DF-B013-06A57CAC1CA5}" type="slidenum">
              <a:rPr lang="fr-FR"/>
              <a:pPr/>
              <a:t>22</a:t>
            </a:fld>
            <a:endParaRPr lang="fr-FR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65B12A80-F207-4CE8-90C6-54A582551EA3}" type="slidenum">
              <a:rPr lang="fr-FR"/>
              <a:pPr/>
              <a:t>24</a:t>
            </a:fld>
            <a:endParaRPr lang="fr-FR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3617ADC-9552-4C2B-A837-6EBEBB863FF1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fr-FR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939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928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917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906" indent="-2299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6D2A972-DE40-41DF-B013-06A57CAC1CA5}" type="slidenum">
              <a:rPr lang="fr-FR"/>
              <a:pPr/>
              <a:t>26</a:t>
            </a:fld>
            <a:endParaRPr lang="fr-FR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30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31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32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7482" indent="-28749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9972" indent="-22999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9961" indent="-22999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69950" indent="-22999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29939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89928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49917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09906" indent="-2299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32CCAD-7A19-49B9-90A1-C2E99884F6EE}" type="slidenum">
              <a:rPr lang="fr-FR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5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6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7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8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7359" indent="-28744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9785" indent="-229956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9700" indent="-229956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9613" indent="-229956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9528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9443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9357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9270" indent="-2299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1FEC003-23DB-4EE3-8F35-52514EEE1884}" type="slidenum">
              <a:rPr lang="fr-FR"/>
              <a:pPr/>
              <a:t>9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07/12/2015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noe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ole-ocean.fr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chercheisidore.fr/search/resource/?uri=10670/1.42oo0w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3.ifremer.fr/annuaire/" TargetMode="External"/><Relationship Id="rId5" Type="http://schemas.openxmlformats.org/officeDocument/2006/relationships/hyperlink" Target="https://scholar.google.com/" TargetMode="External"/><Relationship Id="rId4" Type="http://schemas.openxmlformats.org/officeDocument/2006/relationships/hyperlink" Target="https://www.google.fr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3.ifremer.fr/archimer-admin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3.ifremer.fr/archimer-admin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3.ifremer.fr/archimer-admin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2770/1282383d-9b35-4eaa-a9d6-4b0c24c0cfc9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x.doi.org/10.12770/6eeef29d-24f9-49c7-8edf-edc2d182f409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x.doi.org/10.5446/341#t=01:04:29,01:11:5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3.ifremer.fr/archimer-admi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data/ref/h2020/grants_manual/hi/oa_pilot/h2020-hi-oa-data-mgt_en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7882/3974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7882/3974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noe.org/data/00286/39746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292600"/>
            <a:ext cx="8675687" cy="2160588"/>
          </a:xfrm>
        </p:spPr>
        <p:txBody>
          <a:bodyPr>
            <a:normAutofit/>
          </a:bodyPr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SEANOE : Publiez et citez vos données marines!</a:t>
            </a:r>
            <a:endParaRPr lang="fr-FR" sz="7200" dirty="0" smtClean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779912" y="318135"/>
            <a:ext cx="5116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err="1">
                <a:solidFill>
                  <a:schemeClr val="bg1"/>
                </a:solidFill>
              </a:rPr>
              <a:t>PREDONx</a:t>
            </a:r>
            <a:r>
              <a:rPr lang="en-US" b="1" dirty="0">
                <a:solidFill>
                  <a:schemeClr val="bg1"/>
                </a:solidFill>
              </a:rPr>
              <a:t> Workshop on Scientific Data </a:t>
            </a:r>
            <a:r>
              <a:rPr lang="en-US" b="1" dirty="0" smtClean="0">
                <a:solidFill>
                  <a:schemeClr val="bg1"/>
                </a:solidFill>
              </a:rPr>
              <a:t>Preservation</a:t>
            </a:r>
          </a:p>
          <a:p>
            <a:pPr algn="r"/>
            <a:r>
              <a:rPr lang="fr-FR" dirty="0" smtClean="0">
                <a:solidFill>
                  <a:schemeClr val="bg1"/>
                </a:solidFill>
              </a:rPr>
              <a:t>Mercredi </a:t>
            </a:r>
            <a:r>
              <a:rPr lang="fr-FR" dirty="0">
                <a:solidFill>
                  <a:schemeClr val="bg1"/>
                </a:solidFill>
              </a:rPr>
              <a:t>9 décembre </a:t>
            </a:r>
            <a:r>
              <a:rPr lang="fr-FR" dirty="0" smtClean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fr-FR" b="1" dirty="0" smtClean="0">
                <a:solidFill>
                  <a:schemeClr val="bg1"/>
                </a:solidFill>
              </a:rPr>
              <a:t>Fred </a:t>
            </a:r>
            <a:r>
              <a:rPr lang="fr-FR" b="1" dirty="0" err="1" smtClean="0">
                <a:solidFill>
                  <a:schemeClr val="bg1"/>
                </a:solidFill>
              </a:rPr>
              <a:t>Merceur</a:t>
            </a:r>
            <a:endParaRPr lang="en-US" b="1" dirty="0">
              <a:solidFill>
                <a:schemeClr val="bg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5064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Choisir la bonne granularité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Un DOI à un trop haut niveau (ex : un portail d’information) compliquera l’accès à la donnée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Un DOI à un niveau trop bas compliquera la citation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Il est possible d’attribuer des DOI à plusieurs niveaux</a:t>
            </a:r>
          </a:p>
          <a:p>
            <a:pPr>
              <a:spcBef>
                <a:spcPct val="20000"/>
              </a:spcBef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732348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Complémentarité avec les bases de données 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600" dirty="0" smtClean="0">
                <a:solidFill>
                  <a:schemeClr val="bg1"/>
                </a:solidFill>
              </a:rPr>
              <a:t>(ex : Coriolis, Quadrige, SIH …)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Dans SEANOE, le jeu de données est figé, il permet la reproductibilité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L’accès aux données est simplifié et immédiat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Les données publiées dans SEANOE peuvent être issues de plusieurs bases, combinées, transformées, retraitées …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Les Landing Page de SEANOE proposent un lien vers les bases de données pour les internautes qui souhaitent aller plus loin</a:t>
            </a:r>
          </a:p>
          <a:p>
            <a:pPr>
              <a:spcBef>
                <a:spcPct val="20000"/>
              </a:spcBef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060912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Où introduire la citation des données 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600" dirty="0" smtClean="0">
                <a:solidFill>
                  <a:schemeClr val="bg1"/>
                </a:solidFill>
              </a:rPr>
              <a:t>dans une publication ?   </a:t>
            </a:r>
          </a:p>
        </p:txBody>
      </p:sp>
      <p:sp>
        <p:nvSpPr>
          <p:cNvPr id="2" name="AutoShape 2" descr="imap://fmerceur@vimap3:993/fetch%3EUID%3E/Sent%3E5573?part=1.2.2&amp;filename=geagebi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imap://fmerceur@vimap3:993/fetch%3EUID%3E/Sent%3E5573?part=1.2.2&amp;filename=geagebii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426341"/>
            <a:ext cx="8802191" cy="238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" y="1196752"/>
            <a:ext cx="874801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56669" y="5186390"/>
            <a:ext cx="4211168" cy="76289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292080" y="2132856"/>
            <a:ext cx="2016224" cy="21602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655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724400"/>
            <a:ext cx="8675687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FR" sz="5300" dirty="0" smtClean="0">
                <a:solidFill>
                  <a:schemeClr val="bg1"/>
                </a:solidFill>
              </a:rPr>
              <a:t>Publier des données avec SEANOE</a:t>
            </a:r>
            <a:endParaRPr lang="fr-FR" sz="7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71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Principes  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3200" dirty="0" smtClean="0"/>
              <a:t>SEANOE </a:t>
            </a:r>
            <a:r>
              <a:rPr lang="fr-FR" sz="3200" dirty="0"/>
              <a:t>(</a:t>
            </a:r>
            <a:r>
              <a:rPr lang="fr-FR" sz="3200" dirty="0">
                <a:hlinkClick r:id="rId3"/>
              </a:rPr>
              <a:t>http://</a:t>
            </a:r>
            <a:r>
              <a:rPr lang="fr-FR" sz="3200" dirty="0" smtClean="0">
                <a:hlinkClick r:id="rId3"/>
              </a:rPr>
              <a:t>www.seanoe.org</a:t>
            </a:r>
            <a:r>
              <a:rPr lang="fr-FR" sz="3200" dirty="0" smtClean="0"/>
              <a:t>) est développé dans </a:t>
            </a:r>
            <a:r>
              <a:rPr lang="fr-FR" sz="3200" dirty="0"/>
              <a:t>le cadre du Pôle Océan (</a:t>
            </a:r>
            <a:r>
              <a:rPr lang="fr-FR" sz="3200" dirty="0">
                <a:hlinkClick r:id="rId4"/>
              </a:rPr>
              <a:t>http://</a:t>
            </a:r>
            <a:r>
              <a:rPr lang="fr-FR" sz="3200" dirty="0" smtClean="0">
                <a:hlinkClick r:id="rId4"/>
              </a:rPr>
              <a:t>www.pole-ocean.fr</a:t>
            </a:r>
            <a:r>
              <a:rPr lang="fr-FR" sz="3200" dirty="0" smtClean="0"/>
              <a:t>), </a:t>
            </a:r>
            <a:r>
              <a:rPr lang="fr-FR" sz="3200" dirty="0"/>
              <a:t>l’un des quatre pôles nationaux conçus pour une gestion coordonnée des données d’observation de la terre</a:t>
            </a: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3200" dirty="0"/>
              <a:t>Les données publiées par SEANOE sont accessibles </a:t>
            </a:r>
            <a:r>
              <a:rPr lang="fr-FR" sz="3200" dirty="0" smtClean="0"/>
              <a:t>gratuitement avec une licence </a:t>
            </a:r>
            <a:r>
              <a:rPr lang="fr-FR" sz="3200" dirty="0" err="1" smtClean="0"/>
              <a:t>Creative</a:t>
            </a:r>
            <a:r>
              <a:rPr lang="fr-FR" sz="3200" dirty="0" smtClean="0"/>
              <a:t> Commons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3200" dirty="0"/>
              <a:t>Chaque jeu de données publié par SEANOE bénéficie d’un DOI </a:t>
            </a: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lvl="1">
              <a:spcBef>
                <a:spcPct val="20000"/>
              </a:spcBef>
              <a:defRPr/>
            </a:pPr>
            <a:endParaRPr lang="fr-FR" sz="4000" dirty="0"/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411872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/>
            <a:r>
              <a:rPr lang="fr-FR" sz="4000" dirty="0" smtClean="0">
                <a:solidFill>
                  <a:schemeClr val="bg1"/>
                </a:solidFill>
              </a:rPr>
              <a:t>Informations générales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1" y="980728"/>
            <a:ext cx="8615371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61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/>
            <a:r>
              <a:rPr lang="fr-FR" sz="4000" dirty="0" smtClean="0">
                <a:solidFill>
                  <a:schemeClr val="bg1"/>
                </a:solidFill>
              </a:rPr>
              <a:t>Liste des auteurs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5" y="1484784"/>
            <a:ext cx="907172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180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/>
            <a:r>
              <a:rPr lang="fr-FR" sz="4000" dirty="0" smtClean="0">
                <a:solidFill>
                  <a:schemeClr val="bg1"/>
                </a:solidFill>
              </a:rPr>
              <a:t>Dépôt de fichiers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2776"/>
            <a:ext cx="884086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42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La gestion des versions, un choix en fonction …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Du besoin de citation spécifique des différentes versions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De reproductibilité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Des contraintes techniques liées à la plateforme de conservation, au volume des données …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114464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Les Landing Pages  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5"/>
            <a:ext cx="8507658" cy="5733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860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Pourquoi publier et citer des données  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3600" dirty="0" smtClean="0"/>
              <a:t>La </a:t>
            </a:r>
            <a:r>
              <a:rPr lang="fr-FR" sz="3600" dirty="0"/>
              <a:t>réutilisation </a:t>
            </a:r>
            <a:r>
              <a:rPr lang="fr-FR" sz="3600" dirty="0" smtClean="0"/>
              <a:t>des </a:t>
            </a:r>
            <a:r>
              <a:rPr lang="fr-FR" sz="3600" dirty="0"/>
              <a:t>données peut contribuer à une progression plus rapide de la </a:t>
            </a:r>
            <a:r>
              <a:rPr lang="fr-FR" sz="3600" dirty="0" smtClean="0"/>
              <a:t>science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3600" dirty="0"/>
              <a:t>Il est possible de rejouer les données </a:t>
            </a:r>
            <a:r>
              <a:rPr lang="fr-FR" sz="3600" dirty="0" smtClean="0"/>
              <a:t>pour vérifier ou approfondir un résultat</a:t>
            </a:r>
            <a:endParaRPr lang="fr-FR" sz="14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3600" dirty="0" smtClean="0"/>
          </a:p>
        </p:txBody>
      </p:sp>
    </p:spTree>
    <p:extLst>
      <p:ext uri="{BB962C8B-B14F-4D97-AF65-F5344CB8AC3E}">
        <p14:creationId xmlns:p14="http://schemas.microsoft.com/office/powerpoint/2010/main" val="17622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Les Landing Pages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92" y="1124744"/>
            <a:ext cx="8030748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990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Statistiques d’utilisations   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62498"/>
              </p:ext>
            </p:extLst>
          </p:nvPr>
        </p:nvGraphicFramePr>
        <p:xfrm>
          <a:off x="0" y="1124744"/>
          <a:ext cx="9143999" cy="58001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55077"/>
                <a:gridCol w="2813539"/>
                <a:gridCol w="351692"/>
                <a:gridCol w="703384"/>
                <a:gridCol w="703384"/>
                <a:gridCol w="703384"/>
                <a:gridCol w="2813539"/>
              </a:tblGrid>
              <a:tr h="895822"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</a:rPr>
                        <a:t>Date déchargement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</a:rPr>
                        <a:t>Titre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Année publication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Organismation / FAI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Pays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Ville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Origine du déchargement</a:t>
                      </a:r>
                    </a:p>
                  </a:txBody>
                  <a:tcPr marL="0" marR="0" marT="0" marB="0" anchor="ctr"/>
                </a:tc>
              </a:tr>
              <a:tr h="358329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2015/10/22 06:50:47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Coriolis, a French project for operational oceanography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Universite de Brest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France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Brest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  <a:hlinkClick r:id="rId3"/>
                        </a:rPr>
                        <a:t>http://www.rechercheisidore.fr/search/resource/?uri=10670/1.42oo0w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716657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2015/10/19 14:05:57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Le projet Equipex NAOS : l'observation globale des océans Préparation de la nouvelle décennie d'Argo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Universite de Nice Sophia Antipolis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France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Nice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  <a:hlinkClick r:id="rId4"/>
                        </a:rPr>
                        <a:t>https://www.google.fr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125415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2015/10/16 11:31:22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</a:rPr>
                        <a:t>Le projet </a:t>
                      </a:r>
                      <a:r>
                        <a:rPr lang="fr-FR" sz="1200" dirty="0" err="1">
                          <a:effectLst/>
                        </a:rPr>
                        <a:t>Equipex</a:t>
                      </a:r>
                      <a:r>
                        <a:rPr lang="fr-FR" sz="1200" dirty="0">
                          <a:effectLst/>
                        </a:rPr>
                        <a:t> NAOS : l'observation globale des océans Préparation de la nouvelle décennie d'</a:t>
                      </a:r>
                      <a:r>
                        <a:rPr lang="fr-FR" sz="1200" dirty="0" err="1">
                          <a:effectLst/>
                        </a:rPr>
                        <a:t>Argo</a:t>
                      </a:r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IFREMER Institut Francais de Recherche pour Exploi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France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Plouzané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  <a:hlinkClick r:id="rId4"/>
                        </a:rPr>
                        <a:t>https://www.google.fr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537493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2015/10/16 10:21:46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ARGO - a decade of progress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Colaiste na hOllscoille, Gaillimh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Ireland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Galway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  <a:hlinkClick r:id="rId5"/>
                        </a:rPr>
                        <a:t>https://scholar.google.com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716657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2015/10/14 20:34:42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ARGO - a decade of progress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National Climatic Data Center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United States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Asheville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  <a:hlinkClick r:id="rId5"/>
                        </a:rPr>
                        <a:t>https://scholar.google.com/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/>
                </a:tc>
              </a:tr>
              <a:tr h="1254150"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2015/10/14 16:39:42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French National Report on Argo - 2014. Present status and future plans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2015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IFREMER Institut Francais de Recherche pour Exploi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France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Brest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  <a:hlinkClick r:id="rId6"/>
                        </a:rPr>
                        <a:t>http://w3.ifremer.fr/annuaire/</a:t>
                      </a:r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750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724400"/>
            <a:ext cx="8675687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FR" sz="7200" dirty="0" smtClean="0">
                <a:solidFill>
                  <a:schemeClr val="bg1"/>
                </a:solidFill>
              </a:rPr>
              <a:t>Intégration</a:t>
            </a:r>
          </a:p>
        </p:txBody>
      </p:sp>
    </p:spTree>
    <p:extLst>
      <p:ext uri="{BB962C8B-B14F-4D97-AF65-F5344CB8AC3E}">
        <p14:creationId xmlns:p14="http://schemas.microsoft.com/office/powerpoint/2010/main" val="4267658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Les </a:t>
            </a:r>
            <a:r>
              <a:rPr lang="fr-FR" sz="3600" dirty="0" err="1" smtClean="0">
                <a:solidFill>
                  <a:schemeClr val="bg1"/>
                </a:solidFill>
              </a:rPr>
              <a:t>DOIs</a:t>
            </a:r>
            <a:r>
              <a:rPr lang="fr-FR" sz="3600" dirty="0" smtClean="0">
                <a:solidFill>
                  <a:schemeClr val="bg1"/>
                </a:solidFill>
              </a:rPr>
              <a:t> de campagnes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00" y="1124745"/>
            <a:ext cx="7421116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954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980728"/>
            <a:ext cx="5760640" cy="6015652"/>
          </a:xfrm>
          <a:prstGeom prst="rect">
            <a:avLst/>
          </a:prstGeom>
        </p:spPr>
      </p:pic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81075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/>
            <a:r>
              <a:rPr lang="fr-FR" sz="4000" dirty="0" smtClean="0">
                <a:solidFill>
                  <a:schemeClr val="bg1"/>
                </a:solidFill>
              </a:rPr>
              <a:t>Diffusion des données dans l’annuaire</a:t>
            </a:r>
          </a:p>
        </p:txBody>
      </p:sp>
    </p:spTree>
    <p:extLst>
      <p:ext uri="{BB962C8B-B14F-4D97-AF65-F5344CB8AC3E}">
        <p14:creationId xmlns:p14="http://schemas.microsoft.com/office/powerpoint/2010/main" val="1058955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6988"/>
            <a:ext cx="9144000" cy="1125538"/>
          </a:xfrm>
          <a:solidFill>
            <a:srgbClr val="00B0F0"/>
          </a:solidFill>
        </p:spPr>
        <p:txBody>
          <a:bodyPr/>
          <a:lstStyle/>
          <a:p>
            <a:pPr algn="r"/>
            <a:r>
              <a:rPr lang="fr-FR" sz="3600" smtClean="0">
                <a:solidFill>
                  <a:schemeClr val="bg1"/>
                </a:solidFill>
              </a:rPr>
              <a:t>Vers des ressources interconnectées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75" y="1962150"/>
            <a:ext cx="12434888" cy="1031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2713" y="4508500"/>
            <a:ext cx="12434887" cy="1031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059113" y="1052513"/>
            <a:ext cx="3049587" cy="2881312"/>
          </a:xfrm>
          <a:prstGeom prst="rect">
            <a:avLst/>
          </a:prstGeom>
          <a:solidFill>
            <a:srgbClr val="E1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67" tIns="10484" rIns="20967" bIns="1048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059113" y="3933825"/>
            <a:ext cx="3049587" cy="3938588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67" tIns="10484" rIns="20967" bIns="1048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-107950" y="1052513"/>
            <a:ext cx="3167063" cy="5892800"/>
          </a:xfrm>
          <a:prstGeom prst="rect">
            <a:avLst/>
          </a:prstGeom>
          <a:solidFill>
            <a:srgbClr val="3788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67" tIns="10484" rIns="20967" bIns="1048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380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1208088"/>
            <a:ext cx="2663825" cy="248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182688"/>
            <a:ext cx="2705100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4054475"/>
            <a:ext cx="267652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084888" y="1052513"/>
            <a:ext cx="3167062" cy="6923087"/>
          </a:xfrm>
          <a:prstGeom prst="rect">
            <a:avLst/>
          </a:prstGeom>
          <a:solidFill>
            <a:srgbClr val="3788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67" tIns="10484" rIns="20967" bIns="1048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3380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1182688"/>
            <a:ext cx="2805112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644900"/>
            <a:ext cx="2808287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649913"/>
            <a:ext cx="27051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cteur droit avec flèche 2"/>
          <p:cNvCxnSpPr/>
          <p:nvPr/>
        </p:nvCxnSpPr>
        <p:spPr>
          <a:xfrm>
            <a:off x="827584" y="1844824"/>
            <a:ext cx="5688632" cy="26692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/>
          <p:nvPr/>
        </p:nvCxnSpPr>
        <p:spPr>
          <a:xfrm flipH="1">
            <a:off x="1763688" y="3459163"/>
            <a:ext cx="504056" cy="25621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1115616" y="5013176"/>
            <a:ext cx="213717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458589" y="2564904"/>
            <a:ext cx="5772349" cy="1800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2771800" y="2320925"/>
            <a:ext cx="648072" cy="60401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3851920" y="1831146"/>
            <a:ext cx="2736304" cy="1310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4004320" y="1896648"/>
            <a:ext cx="2367880" cy="196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4788024" y="3573016"/>
            <a:ext cx="864096" cy="48145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4004320" y="4653136"/>
            <a:ext cx="2295872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1691680" y="3140968"/>
            <a:ext cx="2088232" cy="250894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 flipV="1">
            <a:off x="4211960" y="3573016"/>
            <a:ext cx="1512168" cy="19435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endCxn id="33800" idx="3"/>
          </p:cNvCxnSpPr>
          <p:nvPr/>
        </p:nvCxnSpPr>
        <p:spPr>
          <a:xfrm flipH="1" flipV="1">
            <a:off x="5916613" y="2449513"/>
            <a:ext cx="383579" cy="25940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92" name="Connecteur droit avec flèche 33791"/>
          <p:cNvCxnSpPr/>
          <p:nvPr/>
        </p:nvCxnSpPr>
        <p:spPr>
          <a:xfrm>
            <a:off x="7092280" y="2622934"/>
            <a:ext cx="360040" cy="10680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97" name="Connecteur droit avec flèche 33796"/>
          <p:cNvCxnSpPr/>
          <p:nvPr/>
        </p:nvCxnSpPr>
        <p:spPr>
          <a:xfrm flipH="1">
            <a:off x="5796136" y="3284984"/>
            <a:ext cx="1440160" cy="7139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99" name="Connecteur droit avec flèche 33798"/>
          <p:cNvCxnSpPr/>
          <p:nvPr/>
        </p:nvCxnSpPr>
        <p:spPr>
          <a:xfrm flipH="1" flipV="1">
            <a:off x="2015716" y="3068960"/>
            <a:ext cx="4284476" cy="20162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07" name="Connecteur droit avec flèche 33806"/>
          <p:cNvCxnSpPr/>
          <p:nvPr/>
        </p:nvCxnSpPr>
        <p:spPr>
          <a:xfrm flipV="1">
            <a:off x="6516216" y="3465004"/>
            <a:ext cx="1115690" cy="28443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808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724400"/>
            <a:ext cx="8675687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FR" sz="7200" dirty="0" smtClean="0">
                <a:solidFill>
                  <a:schemeClr val="bg1"/>
                </a:solidFill>
              </a:rPr>
              <a:t>Premiers retours</a:t>
            </a:r>
          </a:p>
        </p:txBody>
      </p:sp>
    </p:spTree>
    <p:extLst>
      <p:ext uri="{BB962C8B-B14F-4D97-AF65-F5344CB8AC3E}">
        <p14:creationId xmlns:p14="http://schemas.microsoft.com/office/powerpoint/2010/main" val="1252371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Actions de communication interne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63888" y="2636912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3200" dirty="0" smtClean="0"/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lvl="1">
              <a:spcBef>
                <a:spcPct val="20000"/>
              </a:spcBef>
              <a:defRPr/>
            </a:pPr>
            <a:endParaRPr lang="fr-FR" sz="4000" dirty="0"/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4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Publication d’un billet sur l’Intranet</a:t>
            </a:r>
            <a:endParaRPr lang="fr-FR" sz="36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Signalement par email personnalisé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Présentation dans l’ensemble des équipes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Rappel à chaque publication d’article</a:t>
            </a:r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721358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Des </a:t>
            </a:r>
            <a:r>
              <a:rPr lang="fr-FR" sz="3600" dirty="0">
                <a:solidFill>
                  <a:schemeClr val="bg1"/>
                </a:solidFill>
              </a:rPr>
              <a:t>retours positifs bien inférieurs à 1</a:t>
            </a:r>
            <a:r>
              <a:rPr lang="fr-FR" sz="3600" dirty="0" smtClean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63888" y="2636912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3200" dirty="0" smtClean="0"/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lvl="1">
              <a:spcBef>
                <a:spcPct val="20000"/>
              </a:spcBef>
              <a:defRPr/>
            </a:pPr>
            <a:endParaRPr lang="fr-FR" sz="4000" dirty="0"/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4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Les données ne m’appartiennent pas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Dans notre thématique, nous ne partageons pas nos données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Notre domaine de recherche est très concurrentiel, si je partage mes données, je vais avantager mes concurrents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/>
              <a:t>Est-ce que ca va augmenter mon point h </a:t>
            </a:r>
            <a:r>
              <a:rPr lang="fr-FR" sz="3600" dirty="0" smtClean="0"/>
              <a:t>?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/>
              <a:t>Et les modèles ?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600" dirty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788217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Retours (suite)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63888" y="2636912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3200" dirty="0" smtClean="0"/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lvl="1">
              <a:spcBef>
                <a:spcPct val="20000"/>
              </a:spcBef>
              <a:defRPr/>
            </a:pPr>
            <a:endParaRPr lang="fr-FR" sz="4000" dirty="0"/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4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Doit-on </a:t>
            </a:r>
            <a:r>
              <a:rPr lang="fr-FR" sz="3600" dirty="0"/>
              <a:t>dupliquer les données très volumineuses ?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 smtClean="0"/>
              <a:t>Mes données sont déjà disponibles dans une base de données, est-ce que je peux/dois les dupliquer dans SEANOE ?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/>
              <a:t>Cela peut augmenter la crédibilité de nos études, nous allons y réfléchir 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600" dirty="0"/>
              <a:t>C’est une solution qui pourrait m’être utile dans des projets en cours</a:t>
            </a:r>
            <a:endParaRPr lang="fr-FR" sz="36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6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22848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Pourquoi publier et citer des données  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3600" dirty="0" smtClean="0"/>
              <a:t>La publication simultanée des données et d’un article peut renforcer la crédibilité de l’étude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3600" dirty="0" smtClean="0"/>
              <a:t>Les auteurs obtiennent </a:t>
            </a:r>
            <a:r>
              <a:rPr lang="fr-FR" sz="3600" dirty="0"/>
              <a:t>des citations pour </a:t>
            </a:r>
            <a:r>
              <a:rPr lang="fr-FR" sz="3600" dirty="0" smtClean="0"/>
              <a:t>leurs </a:t>
            </a:r>
            <a:r>
              <a:rPr lang="fr-FR" sz="3600" dirty="0"/>
              <a:t>données en complément des citations de </a:t>
            </a:r>
            <a:r>
              <a:rPr lang="fr-FR" sz="3600" dirty="0" smtClean="0"/>
              <a:t>leurs </a:t>
            </a:r>
            <a:r>
              <a:rPr lang="fr-FR" sz="3600" dirty="0"/>
              <a:t>articles</a:t>
            </a:r>
            <a:endParaRPr lang="fr-FR" sz="16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3600" dirty="0" smtClean="0"/>
              <a:t>Les </a:t>
            </a:r>
            <a:r>
              <a:rPr lang="fr-FR" sz="3600" dirty="0"/>
              <a:t>liens croisés entre publications, données et infrastructure améliore la visibilité de l’ensemble des </a:t>
            </a:r>
            <a:r>
              <a:rPr lang="fr-FR" sz="3600" dirty="0" smtClean="0"/>
              <a:t>informations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1175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Les données évolutives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 smtClean="0"/>
              <a:t>“For </a:t>
            </a:r>
            <a:r>
              <a:rPr lang="en-US" sz="3200" dirty="0"/>
              <a:t>datasets that are continuously and rapidly updated, there are special challenges both in citation and preservation. For citation, three approaches are possible: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Cite </a:t>
            </a:r>
            <a:r>
              <a:rPr lang="en-US" sz="2800" dirty="0"/>
              <a:t>a specific time slice (the set of updates to the dataset made during a particular period of time);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Cite </a:t>
            </a:r>
            <a:r>
              <a:rPr lang="en-US" sz="2800" dirty="0"/>
              <a:t>a specific snap shot (a copy of the entire dataset made at a specific time);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Cite </a:t>
            </a:r>
            <a:r>
              <a:rPr lang="en-US" sz="2800" dirty="0"/>
              <a:t>the continuously updated dataset, but add an Access Date and Time to the citation</a:t>
            </a:r>
            <a:r>
              <a:rPr lang="en-US" sz="2800" dirty="0" smtClean="0"/>
              <a:t>.”</a:t>
            </a:r>
            <a:endParaRPr lang="en-US" sz="32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581019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Exemple : données ARGO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 smtClean="0"/>
              <a:t>Un DOI principal pour le Dataset global</a:t>
            </a:r>
          </a:p>
          <a:p>
            <a:pPr lvl="1">
              <a:spcBef>
                <a:spcPct val="20000"/>
              </a:spcBef>
            </a:pPr>
            <a:r>
              <a:rPr lang="fr-FR" sz="2200" dirty="0"/>
              <a:t>ARGO (2000). </a:t>
            </a:r>
            <a:r>
              <a:rPr lang="fr-FR" sz="2200" b="1" dirty="0" err="1"/>
              <a:t>Argo</a:t>
            </a:r>
            <a:r>
              <a:rPr lang="fr-FR" sz="2200" b="1" dirty="0"/>
              <a:t> </a:t>
            </a:r>
            <a:r>
              <a:rPr lang="fr-FR" sz="2200" b="1" dirty="0" err="1"/>
              <a:t>floats</a:t>
            </a:r>
            <a:r>
              <a:rPr lang="fr-FR" sz="2200" b="1" dirty="0"/>
              <a:t> data and </a:t>
            </a:r>
            <a:r>
              <a:rPr lang="fr-FR" sz="2200" b="1" dirty="0" err="1"/>
              <a:t>metadata</a:t>
            </a:r>
            <a:r>
              <a:rPr lang="fr-FR" sz="2200" b="1" dirty="0"/>
              <a:t> </a:t>
            </a:r>
            <a:r>
              <a:rPr lang="fr-FR" sz="2200" b="1" dirty="0" err="1"/>
              <a:t>from</a:t>
            </a:r>
            <a:r>
              <a:rPr lang="fr-FR" sz="2200" b="1" dirty="0"/>
              <a:t> Global Data </a:t>
            </a:r>
            <a:r>
              <a:rPr lang="fr-FR" sz="2200" b="1" dirty="0" err="1"/>
              <a:t>Assembly</a:t>
            </a:r>
            <a:r>
              <a:rPr lang="fr-FR" sz="2200" b="1" dirty="0"/>
              <a:t> Centre (</a:t>
            </a:r>
            <a:r>
              <a:rPr lang="fr-FR" sz="2200" b="1" dirty="0" err="1"/>
              <a:t>Argo</a:t>
            </a:r>
            <a:r>
              <a:rPr lang="fr-FR" sz="2200" b="1" dirty="0"/>
              <a:t> GDAC)</a:t>
            </a:r>
            <a:r>
              <a:rPr lang="fr-FR" sz="2200" dirty="0"/>
              <a:t>. Ifremer. </a:t>
            </a:r>
            <a:r>
              <a:rPr lang="fr-FR" sz="2200" dirty="0">
                <a:hlinkClick r:id="rId3"/>
              </a:rPr>
              <a:t>http://</a:t>
            </a:r>
            <a:r>
              <a:rPr lang="fr-FR" sz="2200" dirty="0" smtClean="0">
                <a:hlinkClick r:id="rId3"/>
              </a:rPr>
              <a:t>dx.doi.org/10.12770/1282383d-9b35-4eaa-a9d6-4b0c24c0cfc9</a:t>
            </a:r>
            <a:endParaRPr lang="fr-FR" sz="2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Des DOI pour les images (</a:t>
            </a:r>
            <a:r>
              <a:rPr lang="fr-FR" sz="3200" dirty="0" err="1" smtClean="0"/>
              <a:t>snapshot</a:t>
            </a:r>
            <a:r>
              <a:rPr lang="fr-FR" sz="3200" dirty="0" smtClean="0"/>
              <a:t>) mensuelles</a:t>
            </a:r>
          </a:p>
          <a:p>
            <a:pPr lvl="1">
              <a:spcBef>
                <a:spcPct val="20000"/>
              </a:spcBef>
            </a:pPr>
            <a:r>
              <a:rPr lang="en-US" sz="2200" dirty="0"/>
              <a:t>ARGO (2014). </a:t>
            </a:r>
            <a:r>
              <a:rPr lang="en-US" sz="2200" b="1" dirty="0"/>
              <a:t>Argo floats data and metadata from Global Data Assembly Centre (Argo GDAC) - Snapshot of Argo GDAC as of April, 8th 2014</a:t>
            </a:r>
            <a:r>
              <a:rPr lang="en-US" sz="2200" dirty="0"/>
              <a:t>. </a:t>
            </a:r>
            <a:r>
              <a:rPr lang="en-US" sz="2200" dirty="0" err="1"/>
              <a:t>Ifremer</a:t>
            </a:r>
            <a:r>
              <a:rPr lang="en-US" sz="2200" dirty="0"/>
              <a:t>. </a:t>
            </a:r>
            <a:r>
              <a:rPr lang="en-US" sz="2200" dirty="0">
                <a:hlinkClick r:id="rId4"/>
              </a:rPr>
              <a:t>http://dx.doi.org/10.12770/6eeef29d-24f9-49c7-8edf-edc2d182f409</a:t>
            </a:r>
            <a:r>
              <a:rPr lang="en-US" sz="2200" dirty="0" smtClean="0"/>
              <a:t> </a:t>
            </a:r>
            <a:endParaRPr lang="en-US" sz="22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640710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Positionnement dans un </a:t>
            </a:r>
            <a:r>
              <a:rPr lang="fr-FR" sz="3600" dirty="0" err="1" smtClean="0">
                <a:solidFill>
                  <a:schemeClr val="bg1"/>
                </a:solidFill>
              </a:rPr>
              <a:t>dataset</a:t>
            </a:r>
            <a:endParaRPr lang="fr-FR" sz="3600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59" y="1747589"/>
            <a:ext cx="6321185" cy="511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138592"/>
            <a:ext cx="78304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  <a:hlinkClick r:id="rId4"/>
              </a:rPr>
              <a:t>http://dx.doi.org/10.5446/341#t=01:04:29,01:11:56</a:t>
            </a:r>
            <a:r>
              <a:rPr kumimoji="0" 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889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bg1"/>
                </a:solidFill>
              </a:rPr>
              <a:t>La publication de données 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600" dirty="0" smtClean="0">
                <a:solidFill>
                  <a:schemeClr val="bg1"/>
                </a:solidFill>
              </a:rPr>
              <a:t>peut-elle augmenter un facteur h ?</a:t>
            </a:r>
            <a:endParaRPr lang="fr-FR" sz="3600" i="1" dirty="0" smtClean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63888" y="2636912"/>
            <a:ext cx="9144000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>
              <a:hlinkClick r:id="rId3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3200" dirty="0" smtClean="0"/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fr-FR" sz="32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4000" dirty="0" smtClean="0"/>
          </a:p>
          <a:p>
            <a:pPr lvl="1">
              <a:spcBef>
                <a:spcPct val="20000"/>
              </a:spcBef>
              <a:defRPr/>
            </a:pPr>
            <a:endParaRPr lang="fr-FR" sz="4000" dirty="0"/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4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8359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Pas directement, mais les liens croisées entre ces informations (données, publications, CV, infrastructures) augmente leurs visibilité et donc la probabilité que les publications soient lues puis citées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Il est possible de rédiger un Data </a:t>
            </a:r>
            <a:r>
              <a:rPr lang="fr-FR" sz="3200" dirty="0" err="1" smtClean="0"/>
              <a:t>Paper</a:t>
            </a:r>
            <a:r>
              <a:rPr lang="fr-FR" sz="3200" dirty="0" smtClean="0"/>
              <a:t> dans un Data Journal (ex : </a:t>
            </a:r>
            <a:r>
              <a:rPr lang="fr-FR" sz="3200" dirty="0" err="1" smtClean="0"/>
              <a:t>Scientific</a:t>
            </a:r>
            <a:r>
              <a:rPr lang="fr-FR" sz="3200" dirty="0" smtClean="0"/>
              <a:t> Data) pour décrire un jeu de données déposés dans SEANOE. Les premiers FI de ces nouveaux journaux sont attendus pour 2016 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383479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Contexte 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Certaines revues scientifiques demandent que les données exploitées dans une publication soient citées et accessibles en ligne (ex : </a:t>
            </a:r>
            <a:r>
              <a:rPr lang="fr-FR" sz="3200" dirty="0" err="1" smtClean="0"/>
              <a:t>Plos</a:t>
            </a:r>
            <a:r>
              <a:rPr lang="fr-FR" sz="3200" dirty="0" smtClean="0"/>
              <a:t> One)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H2020 :  </a:t>
            </a:r>
            <a:r>
              <a:rPr lang="fr-FR" sz="3200" dirty="0"/>
              <a:t>« </a:t>
            </a:r>
            <a:r>
              <a:rPr lang="en-US" sz="3200" dirty="0"/>
              <a:t>Where relevant, applicants must provide a short, general outline of their policy for data management, including the following </a:t>
            </a:r>
            <a:r>
              <a:rPr lang="en-US" sz="3200" dirty="0" smtClean="0"/>
              <a:t>issues </a:t>
            </a:r>
            <a:endParaRPr lang="fr-FR" sz="3200" dirty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 smtClean="0"/>
              <a:t>How </a:t>
            </a:r>
            <a:r>
              <a:rPr lang="en-US" sz="2400" b="1" dirty="0"/>
              <a:t>will this data be exploited and/or shared/made accessible for verification and re-use</a:t>
            </a:r>
            <a:r>
              <a:rPr lang="en-US" sz="2400" dirty="0"/>
              <a:t>? If data cannot be made available, explain why.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/>
              <a:t>How will this data be curated and preserved</a:t>
            </a:r>
            <a:r>
              <a:rPr lang="en-US" sz="2400" dirty="0" smtClean="0"/>
              <a:t>?”</a:t>
            </a:r>
          </a:p>
          <a:p>
            <a:pPr>
              <a:spcBef>
                <a:spcPct val="20000"/>
              </a:spcBef>
            </a:pPr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ec.europa.eu/research/participants/data/ref/h2020/grants_manual/hi/oa_pilot/h2020-hi-oa-data-mgt_en.pdf</a:t>
            </a:r>
            <a:endParaRPr lang="en-US" sz="14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0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619943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Comment citer des données ?  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/>
              <a:t>Creator (</a:t>
            </a:r>
            <a:r>
              <a:rPr lang="en-US" sz="3200" dirty="0" err="1"/>
              <a:t>PublicationYear</a:t>
            </a:r>
            <a:r>
              <a:rPr lang="en-US" sz="3200" dirty="0"/>
              <a:t>): Title. Publisher. Identifier </a:t>
            </a: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/>
              <a:t>Creator (</a:t>
            </a:r>
            <a:r>
              <a:rPr lang="en-US" sz="3200" dirty="0" err="1"/>
              <a:t>PublicationYear</a:t>
            </a:r>
            <a:r>
              <a:rPr lang="en-US" sz="3200" dirty="0"/>
              <a:t>): Title. Version. Publisher. </a:t>
            </a:r>
            <a:r>
              <a:rPr lang="en-US" sz="3200" dirty="0" err="1"/>
              <a:t>ResourceType</a:t>
            </a:r>
            <a:r>
              <a:rPr lang="en-US" sz="3200" dirty="0"/>
              <a:t>. Identifier </a:t>
            </a: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/>
          </a:p>
          <a:p>
            <a:r>
              <a:rPr lang="en-US" sz="2400" dirty="0" smtClean="0"/>
              <a:t>Example : </a:t>
            </a:r>
            <a:endParaRPr lang="fr-FR" sz="2400" dirty="0"/>
          </a:p>
          <a:p>
            <a:pPr lvl="0"/>
            <a:r>
              <a:rPr lang="fr-FR" sz="2000" dirty="0" err="1"/>
              <a:t>Trenkel</a:t>
            </a:r>
            <a:r>
              <a:rPr lang="fr-FR" sz="2000" dirty="0"/>
              <a:t> Verena, </a:t>
            </a:r>
            <a:r>
              <a:rPr lang="fr-FR" sz="2000" dirty="0" err="1"/>
              <a:t>Lorance</a:t>
            </a:r>
            <a:r>
              <a:rPr lang="fr-FR" sz="2000" dirty="0"/>
              <a:t> Pascal, </a:t>
            </a:r>
            <a:r>
              <a:rPr lang="fr-FR" sz="2000" dirty="0" err="1"/>
              <a:t>Berthele</a:t>
            </a:r>
            <a:r>
              <a:rPr lang="fr-FR" sz="2000" dirty="0"/>
              <a:t> Olivier, Ferrant Anthony, Le </a:t>
            </a:r>
            <a:r>
              <a:rPr lang="fr-FR" sz="2000" dirty="0" err="1"/>
              <a:t>Piver</a:t>
            </a:r>
            <a:r>
              <a:rPr lang="fr-FR" sz="2000" dirty="0"/>
              <a:t> David, Rochet </a:t>
            </a:r>
            <a:r>
              <a:rPr lang="fr-FR" sz="2000" dirty="0" err="1"/>
              <a:t>Marie-Joelle</a:t>
            </a:r>
            <a:r>
              <a:rPr lang="fr-FR" sz="2000" dirty="0"/>
              <a:t> (2015). </a:t>
            </a:r>
            <a:r>
              <a:rPr lang="en-US" sz="2000" b="1" dirty="0"/>
              <a:t>Observations for </a:t>
            </a:r>
            <a:r>
              <a:rPr lang="en-US" sz="2000" b="1" dirty="0" err="1"/>
              <a:t>Synaphobranchus</a:t>
            </a:r>
            <a:r>
              <a:rPr lang="en-US" sz="2000" b="1" dirty="0"/>
              <a:t> </a:t>
            </a:r>
            <a:r>
              <a:rPr lang="en-US" sz="2000" b="1" dirty="0" err="1"/>
              <a:t>kaupii</a:t>
            </a:r>
            <a:r>
              <a:rPr lang="en-US" sz="2000" b="1" dirty="0"/>
              <a:t> from bait experiments carried out in the Bay of Biscay in 2002 using ROV Victor 6000</a:t>
            </a:r>
            <a:r>
              <a:rPr lang="en-US" sz="2000" dirty="0"/>
              <a:t>. </a:t>
            </a:r>
            <a:r>
              <a:rPr lang="en-US" sz="2000" dirty="0" smtClean="0"/>
              <a:t>SEANOE </a:t>
            </a:r>
            <a:r>
              <a:rPr lang="fr-FR" sz="2000" u="sng" dirty="0" smtClean="0">
                <a:hlinkClick r:id="rId3"/>
              </a:rPr>
              <a:t>http</a:t>
            </a:r>
            <a:r>
              <a:rPr lang="fr-FR" sz="2000" u="sng" dirty="0">
                <a:hlinkClick r:id="rId3"/>
              </a:rPr>
              <a:t>://dx.doi.org/10.17882/39746</a:t>
            </a:r>
            <a:endParaRPr lang="fr-FR" sz="2000" dirty="0"/>
          </a:p>
          <a:p>
            <a:endParaRPr lang="fr-FR" sz="2000" dirty="0"/>
          </a:p>
          <a:p>
            <a:r>
              <a:rPr lang="en-US" sz="2400" u="sng" dirty="0" smtClean="0"/>
              <a:t> </a:t>
            </a:r>
            <a:endParaRPr lang="en-US" sz="24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000" dirty="0" smtClean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0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0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>
              <a:spcBef>
                <a:spcPct val="20000"/>
              </a:spcBef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60101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DOI 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Un DOI (Digital </a:t>
            </a:r>
            <a:r>
              <a:rPr lang="fr-FR" sz="3200" dirty="0"/>
              <a:t>Object </a:t>
            </a:r>
            <a:r>
              <a:rPr lang="fr-FR" sz="3200" dirty="0" smtClean="0"/>
              <a:t>Identifier) est un système de numéro d’identification </a:t>
            </a:r>
            <a:r>
              <a:rPr lang="fr-FR" sz="3200" dirty="0"/>
              <a:t>unique (</a:t>
            </a:r>
            <a:r>
              <a:rPr lang="fr-FR" sz="3200" dirty="0" smtClean="0"/>
              <a:t>10.17882/39746)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Il est principalement connu pour identifier une publication (attribué par </a:t>
            </a:r>
            <a:r>
              <a:rPr lang="fr-FR" sz="3200" dirty="0" err="1" smtClean="0"/>
              <a:t>CrossRef</a:t>
            </a:r>
            <a:r>
              <a:rPr lang="fr-FR" sz="3200" dirty="0" smtClean="0"/>
              <a:t>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Il peut-être précédé de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dirty="0" smtClean="0"/>
              <a:t>La chaine « DOI » : DOI:10.17882/39746</a:t>
            </a:r>
            <a:endParaRPr lang="fr-FR" sz="2400" dirty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dirty="0" smtClean="0"/>
              <a:t>Du résolveur de DOI : </a:t>
            </a:r>
            <a:r>
              <a:rPr lang="fr-FR" sz="2400" dirty="0">
                <a:hlinkClick r:id="rId3"/>
              </a:rPr>
              <a:t>http://</a:t>
            </a:r>
            <a:r>
              <a:rPr lang="fr-FR" sz="2400" dirty="0" smtClean="0">
                <a:hlinkClick r:id="rId3"/>
              </a:rPr>
              <a:t>dx.doi.org/10.17882/39746</a:t>
            </a:r>
            <a:r>
              <a:rPr lang="fr-FR" sz="2400" dirty="0" smtClean="0"/>
              <a:t>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48608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Redirection 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Un DOI est une redirection. L’URL précédente redirige l’internaute vers une </a:t>
            </a:r>
            <a:r>
              <a:rPr lang="fr-FR" sz="3200" i="1" dirty="0" smtClean="0"/>
              <a:t>Landing </a:t>
            </a:r>
            <a:r>
              <a:rPr lang="fr-FR" sz="3200" i="1" dirty="0"/>
              <a:t>page </a:t>
            </a:r>
            <a:r>
              <a:rPr lang="fr-FR" sz="3200" dirty="0">
                <a:hlinkClick r:id="rId3"/>
              </a:rPr>
              <a:t>http://www.seanoe.org/data/00286/39746</a:t>
            </a:r>
            <a:r>
              <a:rPr lang="fr-FR" sz="3200" dirty="0" smtClean="0">
                <a:hlinkClick r:id="rId3"/>
              </a:rPr>
              <a:t>/</a:t>
            </a:r>
            <a:r>
              <a:rPr lang="fr-FR" sz="3200" i="1" dirty="0" smtClean="0"/>
              <a:t> </a:t>
            </a: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L’URL </a:t>
            </a:r>
            <a:r>
              <a:rPr lang="fr-FR" sz="3200" dirty="0"/>
              <a:t>de cette </a:t>
            </a:r>
            <a:r>
              <a:rPr lang="fr-FR" sz="3200" i="1" dirty="0"/>
              <a:t>Landing page</a:t>
            </a:r>
            <a:r>
              <a:rPr lang="fr-FR" sz="3200" dirty="0"/>
              <a:t> peut-être mise à jour, c’est en ce sens qu’un DOI permet de fiabiliser une citation</a:t>
            </a:r>
            <a:r>
              <a:rPr lang="en-US" sz="3200" dirty="0"/>
              <a:t> :</a:t>
            </a:r>
            <a:r>
              <a:rPr lang="fr-FR" sz="3200" dirty="0"/>
              <a:t> si on déplace une ressource sur le WEB, elle reste accessible via son DOI</a:t>
            </a:r>
            <a:r>
              <a:rPr lang="en-US" sz="3600" dirty="0"/>
              <a:t>  </a:t>
            </a:r>
            <a:r>
              <a:rPr lang="fr-FR" sz="3600" dirty="0"/>
              <a:t> </a:t>
            </a:r>
          </a:p>
          <a:p>
            <a:pPr>
              <a:spcBef>
                <a:spcPct val="20000"/>
              </a:spcBef>
            </a:pPr>
            <a:endParaRPr lang="fr-FR" sz="36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>
              <a:spcBef>
                <a:spcPct val="20000"/>
              </a:spcBef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990841"/>
            <a:ext cx="5514180" cy="185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3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25538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r" eaLnBrk="1" hangingPunct="1"/>
            <a:r>
              <a:rPr lang="fr-FR" sz="3600" dirty="0" smtClean="0">
                <a:solidFill>
                  <a:schemeClr val="bg1"/>
                </a:solidFill>
              </a:rPr>
              <a:t>Déclaration d’un DOI à </a:t>
            </a:r>
            <a:r>
              <a:rPr lang="fr-FR" sz="3600" dirty="0" err="1" smtClean="0">
                <a:solidFill>
                  <a:schemeClr val="bg1"/>
                </a:solidFill>
              </a:rPr>
              <a:t>DataCite</a:t>
            </a:r>
            <a:r>
              <a:rPr lang="fr-FR" sz="3600" dirty="0" smtClean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0" tIns="360000" rIns="0" bIns="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Via l’API de </a:t>
            </a:r>
            <a:r>
              <a:rPr lang="fr-FR" sz="3200" dirty="0" err="1" smtClean="0"/>
              <a:t>Datacite</a:t>
            </a: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5 </a:t>
            </a:r>
            <a:r>
              <a:rPr lang="fr-FR" sz="3200" dirty="0" err="1" smtClean="0"/>
              <a:t>meta-données</a:t>
            </a:r>
            <a:r>
              <a:rPr lang="fr-FR" sz="3200" dirty="0" smtClean="0"/>
              <a:t> obligatoires (à maintenir à jour) : DOI, Creator, </a:t>
            </a:r>
            <a:r>
              <a:rPr lang="fr-FR" sz="3200" dirty="0" err="1" smtClean="0"/>
              <a:t>Title</a:t>
            </a:r>
            <a:r>
              <a:rPr lang="fr-FR" sz="3200" dirty="0" smtClean="0"/>
              <a:t>,</a:t>
            </a:r>
            <a:r>
              <a:rPr lang="fr-FR" sz="3200" dirty="0"/>
              <a:t> </a:t>
            </a:r>
            <a:r>
              <a:rPr lang="fr-FR" sz="3200" dirty="0" smtClean="0"/>
              <a:t>Publisher, </a:t>
            </a:r>
            <a:r>
              <a:rPr lang="fr-FR" sz="3200" dirty="0" err="1" smtClean="0"/>
              <a:t>PublicationYear</a:t>
            </a: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L’URL de la </a:t>
            </a:r>
            <a:r>
              <a:rPr lang="fr-FR" sz="3200" i="1" dirty="0" smtClean="0"/>
              <a:t>Landing page</a:t>
            </a:r>
            <a:r>
              <a:rPr lang="fr-FR" sz="3200" dirty="0"/>
              <a:t> </a:t>
            </a:r>
            <a:r>
              <a:rPr lang="fr-FR" sz="3200" dirty="0" smtClean="0"/>
              <a:t>(</a:t>
            </a:r>
            <a:r>
              <a:rPr lang="fr-FR" sz="3200" dirty="0"/>
              <a:t>à maintenir à </a:t>
            </a:r>
            <a:r>
              <a:rPr lang="fr-FR" sz="3200" dirty="0" smtClean="0"/>
              <a:t>jour)</a:t>
            </a:r>
            <a:r>
              <a:rPr lang="en-US" sz="3200" dirty="0" smtClean="0"/>
              <a:t>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La </a:t>
            </a:r>
            <a:r>
              <a:rPr lang="fr-FR" sz="3200" i="1" dirty="0"/>
              <a:t>Landing page</a:t>
            </a:r>
            <a:r>
              <a:rPr lang="fr-FR" sz="3200" dirty="0" smtClean="0"/>
              <a:t> doit expliquer comment il est possible d’accéder à la donnée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3200" dirty="0" smtClean="0"/>
              <a:t>Un DOI ne peut être supprimé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3200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325970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F0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10039</TotalTime>
  <Words>1150</Words>
  <Application>Microsoft Office PowerPoint</Application>
  <PresentationFormat>Affichage à l'écran (4:3)</PresentationFormat>
  <Paragraphs>290</Paragraphs>
  <Slides>32</Slides>
  <Notes>32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Thème Office</vt:lpstr>
      <vt:lpstr>SEANOE : Publiez et citez vos données marines!</vt:lpstr>
      <vt:lpstr>Pourquoi publier et citer des données   </vt:lpstr>
      <vt:lpstr>Pourquoi publier et citer des données   </vt:lpstr>
      <vt:lpstr>La publication de données  peut-elle augmenter un facteur h ?</vt:lpstr>
      <vt:lpstr>Contexte   </vt:lpstr>
      <vt:lpstr>Comment citer des données ?   </vt:lpstr>
      <vt:lpstr>DOI   </vt:lpstr>
      <vt:lpstr>Redirection   </vt:lpstr>
      <vt:lpstr>Déclaration d’un DOI à DataCite  </vt:lpstr>
      <vt:lpstr>Choisir la bonne granularité  </vt:lpstr>
      <vt:lpstr>Complémentarité avec les bases de données  (ex : Coriolis, Quadrige, SIH …)  </vt:lpstr>
      <vt:lpstr>Où introduire la citation des données  dans une publication ?   </vt:lpstr>
      <vt:lpstr>Publier des données avec SEANOE</vt:lpstr>
      <vt:lpstr>Principes   </vt:lpstr>
      <vt:lpstr>Informations générales</vt:lpstr>
      <vt:lpstr>Liste des auteurs</vt:lpstr>
      <vt:lpstr>Dépôt de fichiers</vt:lpstr>
      <vt:lpstr>La gestion des versions, un choix en fonction …  </vt:lpstr>
      <vt:lpstr>Les Landing Pages   </vt:lpstr>
      <vt:lpstr>Les Landing Pages   </vt:lpstr>
      <vt:lpstr>Statistiques d’utilisations   </vt:lpstr>
      <vt:lpstr>Intégration</vt:lpstr>
      <vt:lpstr>Les DOIs de campagnes   </vt:lpstr>
      <vt:lpstr>Diffusion des données dans l’annuaire</vt:lpstr>
      <vt:lpstr>Vers des ressources interconnectées</vt:lpstr>
      <vt:lpstr>Premiers retours</vt:lpstr>
      <vt:lpstr>Actions de communication interne</vt:lpstr>
      <vt:lpstr>Des retours positifs bien inférieurs à 1%</vt:lpstr>
      <vt:lpstr>Retours (suite)</vt:lpstr>
      <vt:lpstr>Les données évolutives  </vt:lpstr>
      <vt:lpstr>Exemple : données ARGO  </vt:lpstr>
      <vt:lpstr>Positionnement dans un dataset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Quelques chiffres sur l’Ifremer</dc:title>
  <dc:creator>Marielle BOUILDE, Ifremer Nantes PDG-DISCOMRI-BL</dc:creator>
  <cp:lastModifiedBy>Frederic MERCEUR, Ifremer Brest PDG-DISCOMRI-BLP</cp:lastModifiedBy>
  <cp:revision>572</cp:revision>
  <cp:lastPrinted>2015-12-07T09:48:04Z</cp:lastPrinted>
  <dcterms:modified xsi:type="dcterms:W3CDTF">2015-12-07T10:08:18Z</dcterms:modified>
</cp:coreProperties>
</file>