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8" r:id="rId3"/>
    <p:sldId id="289" r:id="rId4"/>
    <p:sldId id="290" r:id="rId5"/>
    <p:sldId id="287" r:id="rId6"/>
    <p:sldId id="291" r:id="rId7"/>
    <p:sldId id="292" r:id="rId8"/>
    <p:sldId id="261" r:id="rId9"/>
    <p:sldId id="278" r:id="rId10"/>
    <p:sldId id="260" r:id="rId11"/>
    <p:sldId id="263" r:id="rId12"/>
    <p:sldId id="277" r:id="rId13"/>
    <p:sldId id="262" r:id="rId14"/>
    <p:sldId id="257" r:id="rId15"/>
    <p:sldId id="267" r:id="rId16"/>
    <p:sldId id="264" r:id="rId17"/>
    <p:sldId id="259" r:id="rId18"/>
    <p:sldId id="265" r:id="rId19"/>
    <p:sldId id="266" r:id="rId20"/>
    <p:sldId id="268" r:id="rId21"/>
    <p:sldId id="282" r:id="rId22"/>
    <p:sldId id="283" r:id="rId23"/>
    <p:sldId id="285" r:id="rId24"/>
    <p:sldId id="284" r:id="rId25"/>
    <p:sldId id="281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9" r:id="rId35"/>
    <p:sldId id="280" r:id="rId3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656" y="-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178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AAA8F1E-4492-4CE4-9E20-EF71F4BB2CFC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CEF81B-BB0F-4FBC-B52B-6121181244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101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1C36F-2DF1-A242-9DC8-C102DC728F6C}" type="datetimeFigureOut">
              <a:rPr lang="en-US" smtClean="0"/>
              <a:t>09/12/15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74CF8-B87B-4144-940A-E7025C98C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63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 smtClean="0"/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pitchFamily="-96" charset="-128"/>
              </a:defRPr>
            </a:lvl1pPr>
            <a:lvl2pPr marL="742877" indent="-28572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pitchFamily="-96" charset="-128"/>
              </a:defRPr>
            </a:lvl2pPr>
            <a:lvl3pPr marL="1142888" indent="-22857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pitchFamily="-96" charset="-128"/>
              </a:defRPr>
            </a:lvl3pPr>
            <a:lvl4pPr marL="1600043" indent="-22857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pitchFamily="-96" charset="-128"/>
              </a:defRPr>
            </a:lvl4pPr>
            <a:lvl5pPr marL="2057199" indent="-22857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ヒラギノ角ゴ Pro W3" pitchFamily="-96" charset="-128"/>
              </a:defRPr>
            </a:lvl5pPr>
            <a:lvl6pPr marL="2514354" indent="-2285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pitchFamily="-96" charset="-128"/>
              </a:defRPr>
            </a:lvl6pPr>
            <a:lvl7pPr marL="2971509" indent="-2285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pitchFamily="-96" charset="-128"/>
              </a:defRPr>
            </a:lvl7pPr>
            <a:lvl8pPr marL="3428664" indent="-2285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pitchFamily="-96" charset="-128"/>
              </a:defRPr>
            </a:lvl8pPr>
            <a:lvl9pPr marL="3885819" indent="-2285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ヒラギノ角ゴ Pro W3" pitchFamily="-96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577AE87-925E-43A2-A046-9EDADD7A81CA}" type="slidenum">
              <a:rPr lang="fr-FR" altLang="fr-FR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fr-FR" altLang="fr-FR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337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5D139-755C-4AC6-B8D8-DBDF9F50A477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C08FD-EFFC-4D20-871A-3B1CA2BCE95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996A3-FEE4-4B99-9D4E-2E184B5F91C5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7273C-AAA3-4E9F-AD39-4DDB0AECA20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9AA4-8B7A-4A17-98D7-9E4A0C4F5678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FAEDD-C507-493F-A36C-08500D2DEF8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7"/>
          <p:cNvSpPr>
            <a:spLocks noChangeArrowheads="1"/>
          </p:cNvSpPr>
          <p:nvPr/>
        </p:nvSpPr>
        <p:spPr bwMode="auto">
          <a:xfrm>
            <a:off x="228600" y="130175"/>
            <a:ext cx="2111375" cy="2146300"/>
          </a:xfrm>
          <a:prstGeom prst="ellipse">
            <a:avLst/>
          </a:prstGeom>
          <a:noFill/>
          <a:ln w="44450">
            <a:solidFill>
              <a:srgbClr val="009999"/>
            </a:solidFill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96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96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96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96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9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9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9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9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96" charset="-128"/>
              </a:defRPr>
            </a:lvl9pPr>
          </a:lstStyle>
          <a:p>
            <a:pPr algn="ctr" eaLnBrk="1" hangingPunct="1">
              <a:defRPr/>
            </a:pPr>
            <a:endParaRPr lang="fr-FR" altLang="fr-FR" sz="1800" dirty="0" smtClean="0"/>
          </a:p>
        </p:txBody>
      </p:sp>
      <p:sp>
        <p:nvSpPr>
          <p:cNvPr id="4" name="Rectangle 3"/>
          <p:cNvSpPr/>
          <p:nvPr userDrawn="1"/>
        </p:nvSpPr>
        <p:spPr>
          <a:xfrm>
            <a:off x="12700" y="620713"/>
            <a:ext cx="9131300" cy="1143000"/>
          </a:xfrm>
          <a:prstGeom prst="rect">
            <a:avLst/>
          </a:prstGeom>
          <a:gradFill flip="none" rotWithShape="1">
            <a:gsLst>
              <a:gs pos="0">
                <a:srgbClr val="00EEE8"/>
              </a:gs>
              <a:gs pos="100000">
                <a:srgbClr val="EBF7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pic>
        <p:nvPicPr>
          <p:cNvPr id="5" name="Picture 1" descr="C:\Users\Pbarra.ARROW\Desktop\DGCIS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5" y="17463"/>
            <a:ext cx="1704975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228600" y="620688"/>
            <a:ext cx="5927576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94314-9E09-4FB7-93AD-0D83F2D807DA}" type="slidenum">
              <a:rPr lang="fr-FR" altLang="fr-FR"/>
              <a:pPr>
                <a:defRPr/>
              </a:pPr>
              <a:t>‹#›</a:t>
            </a:fld>
            <a:endParaRPr lang="fr-FR" altLang="fr-FR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70C0"/>
              </a:buClr>
              <a:buSzPct val="6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70C0"/>
              </a:buClr>
              <a:buSzPct val="75000"/>
              <a:buFont typeface="Wingdings" pitchFamily="2" charset="2"/>
              <a:buChar char="¡"/>
              <a:defRPr sz="16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9pPr>
          </a:lstStyle>
          <a:p>
            <a:pPr>
              <a:buNone/>
              <a:defRPr/>
            </a:pPr>
            <a:r>
              <a:rPr lang="fr-FR" altLang="fr-FR" sz="1000" dirty="0" smtClean="0"/>
              <a:t>Bilan annuel Square </a:t>
            </a:r>
            <a:r>
              <a:rPr lang="fr-FR" altLang="fr-FR" sz="1000" dirty="0"/>
              <a:t>Predict</a:t>
            </a: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dt" sz="quarter" idx="10"/>
          </p:nvPr>
        </p:nvSpPr>
        <p:spPr>
          <a:xfrm>
            <a:off x="946150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70C0"/>
              </a:buClr>
              <a:buSzPct val="6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70C0"/>
              </a:buClr>
              <a:buSzPct val="75000"/>
              <a:buFont typeface="Wingdings" pitchFamily="2" charset="2"/>
              <a:buChar char="¡"/>
              <a:defRPr sz="16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000" dirty="0" smtClean="0"/>
              <a:t>24 novembre 2014</a:t>
            </a:r>
            <a:endParaRPr lang="fr-FR" altLang="fr-FR" sz="1000" dirty="0"/>
          </a:p>
        </p:txBody>
      </p:sp>
    </p:spTree>
    <p:extLst>
      <p:ext uri="{BB962C8B-B14F-4D97-AF65-F5344CB8AC3E}">
        <p14:creationId xmlns:p14="http://schemas.microsoft.com/office/powerpoint/2010/main" val="67933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C2DEE-6DCE-4A02-99F2-BE1D1EB90B95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3577F-6EBD-44B6-9E3D-1A51B667149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85D75-EF3B-4921-B983-5CDDD0E10D88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B1139-2F6D-4089-9EFE-319EB348070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6D5A7-8AB0-466F-AC61-630C238C32CA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3BA30-A15B-4B57-9459-F7D6FF7997A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D7675-D70B-4414-BEEE-1D0C3537E30E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8C06D-D3BA-4B8E-B763-4B88F790B6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4E00F-1EEC-48E0-8FCD-4F4C85F37DBB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35BF6-DE2A-4B2D-BAF9-3C144D7EBE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99204-09D1-4EC3-A741-E111D86EE594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57522-F15B-4B38-9230-40C885D41E0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19049-8641-4301-A71C-CBB6A5512CB8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EE416-ABEB-49BA-9E82-B5D9CE1E3E0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72D71-E008-409D-8321-4AF099612FEC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8039C-825C-4F35-8EA3-5D4FD6BD54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D4E654-2206-4E9E-B6A7-043B343198AC}" type="datetimeFigureOut">
              <a:rPr lang="fr-FR"/>
              <a:pPr>
                <a:defRPr/>
              </a:pPr>
              <a:t>09/12/15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301593-39A5-40B5-8365-4FBC894175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1.doc"/><Relationship Id="rId4" Type="http://schemas.openxmlformats.org/officeDocument/2006/relationships/image" Target="../media/image2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6" Type="http://schemas.openxmlformats.org/officeDocument/2006/relationships/image" Target="../media/image16.png"/><Relationship Id="rId7" Type="http://schemas.openxmlformats.org/officeDocument/2006/relationships/image" Target="../media/image17.jpg"/><Relationship Id="rId8" Type="http://schemas.openxmlformats.org/officeDocument/2006/relationships/image" Target="../media/image18.gif"/><Relationship Id="rId9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990600" y="1752600"/>
            <a:ext cx="7772400" cy="1470025"/>
          </a:xfrm>
        </p:spPr>
        <p:txBody>
          <a:bodyPr/>
          <a:lstStyle/>
          <a:p>
            <a:pPr eaLnBrk="1" hangingPunct="1"/>
            <a:r>
              <a:rPr lang="fr-FR" b="1" dirty="0" err="1" smtClean="0">
                <a:solidFill>
                  <a:srgbClr val="00B0F0"/>
                </a:solidFill>
              </a:rPr>
              <a:t>Scientific</a:t>
            </a:r>
            <a:r>
              <a:rPr lang="fr-FR" b="1" dirty="0" smtClean="0">
                <a:solidFill>
                  <a:srgbClr val="00B0F0"/>
                </a:solidFill>
              </a:rPr>
              <a:t> </a:t>
            </a:r>
            <a:r>
              <a:rPr lang="fr-FR" b="1" dirty="0" err="1" smtClean="0">
                <a:solidFill>
                  <a:srgbClr val="00B0F0"/>
                </a:solidFill>
              </a:rPr>
              <a:t>Workflow</a:t>
            </a:r>
            <a:r>
              <a:rPr lang="fr-FR" b="1" dirty="0" smtClean="0">
                <a:solidFill>
                  <a:srgbClr val="00B0F0"/>
                </a:solidFill>
              </a:rPr>
              <a:t> </a:t>
            </a:r>
            <a:r>
              <a:rPr lang="fr-FR" b="1" dirty="0" err="1" smtClean="0">
                <a:solidFill>
                  <a:srgbClr val="00B0F0"/>
                </a:solidFill>
              </a:rPr>
              <a:t>reusing</a:t>
            </a:r>
            <a:r>
              <a:rPr lang="fr-FR" b="1" dirty="0" smtClean="0">
                <a:solidFill>
                  <a:srgbClr val="00B0F0"/>
                </a:solidFill>
              </a:rPr>
              <a:t> and long </a:t>
            </a:r>
            <a:r>
              <a:rPr lang="fr-FR" b="1" dirty="0" err="1" smtClean="0">
                <a:solidFill>
                  <a:srgbClr val="00B0F0"/>
                </a:solidFill>
              </a:rPr>
              <a:t>term</a:t>
            </a:r>
            <a:r>
              <a:rPr lang="fr-FR" b="1" dirty="0" smtClean="0">
                <a:solidFill>
                  <a:srgbClr val="00B0F0"/>
                </a:solidFill>
              </a:rPr>
              <a:t> </a:t>
            </a:r>
            <a:r>
              <a:rPr lang="fr-FR" b="1" dirty="0" err="1" smtClean="0">
                <a:solidFill>
                  <a:srgbClr val="00B0F0"/>
                </a:solidFill>
              </a:rPr>
              <a:t>big</a:t>
            </a:r>
            <a:r>
              <a:rPr lang="fr-FR" b="1" dirty="0" smtClean="0">
                <a:solidFill>
                  <a:srgbClr val="00B0F0"/>
                </a:solidFill>
              </a:rPr>
              <a:t>  data </a:t>
            </a:r>
            <a:r>
              <a:rPr lang="fr-FR" b="1" dirty="0" err="1" smtClean="0">
                <a:solidFill>
                  <a:srgbClr val="00B0F0"/>
                </a:solidFill>
              </a:rPr>
              <a:t>preservation</a:t>
            </a:r>
            <a:endParaRPr lang="fr-FR" b="1" dirty="0" smtClean="0">
              <a:solidFill>
                <a:srgbClr val="00B0F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err="1" smtClean="0"/>
              <a:t>Salima</a:t>
            </a:r>
            <a:r>
              <a:rPr lang="fr-FR" dirty="0" smtClean="0"/>
              <a:t> </a:t>
            </a:r>
            <a:r>
              <a:rPr lang="fr-FR" dirty="0" err="1" smtClean="0"/>
              <a:t>Benbernou</a:t>
            </a: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2000" dirty="0" smtClean="0"/>
              <a:t>Université Paris Descartes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2000" dirty="0" smtClean="0"/>
              <a:t>Salima.benbernou@parisdescartes.fr</a:t>
            </a: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1962150" cy="495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077" name="Image 4" descr="Description: LIPADE_coule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152400"/>
            <a:ext cx="147955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ZoneTexte 5"/>
          <p:cNvSpPr txBox="1">
            <a:spLocks noChangeArrowheads="1"/>
          </p:cNvSpPr>
          <p:nvPr/>
        </p:nvSpPr>
        <p:spPr bwMode="auto">
          <a:xfrm>
            <a:off x="304800" y="6172200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FF0000"/>
                </a:solidFill>
                <a:latin typeface="Calibri" pitchFamily="34" charset="0"/>
              </a:rPr>
              <a:t>Project Mastodons  CNRS Predon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rgbClr val="0070C0"/>
                </a:solidFill>
              </a:rPr>
              <a:t>SWF </a:t>
            </a:r>
            <a:r>
              <a:rPr lang="fr-FR" dirty="0" err="1" smtClean="0">
                <a:solidFill>
                  <a:srgbClr val="0070C0"/>
                </a:solidFill>
              </a:rPr>
              <a:t>Examples</a:t>
            </a:r>
            <a:endParaRPr lang="fr-FR" dirty="0" smtClean="0">
              <a:solidFill>
                <a:srgbClr val="0070C0"/>
              </a:solidFill>
            </a:endParaRPr>
          </a:p>
        </p:txBody>
      </p:sp>
      <p:sp>
        <p:nvSpPr>
          <p:cNvPr id="102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28600" y="1676400"/>
          <a:ext cx="8685213" cy="388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Document" r:id="rId3" imgW="5943600" imgH="2657856" progId="Word.Document.8">
                  <p:embed/>
                </p:oleObj>
              </mc:Choice>
              <mc:Fallback>
                <p:oleObj name="Document" r:id="rId3" imgW="5943600" imgH="265785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76400"/>
                        <a:ext cx="8685213" cy="388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6324600"/>
            <a:ext cx="3429000" cy="3365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/>
              <a:t>Source: Matt Coleman (LLNL)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3810000"/>
            <a:ext cx="2743200" cy="46196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/>
              <a:t>Source: NIH BIRN (Jeffrey Grethe, UCSD)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SWF </a:t>
            </a:r>
            <a:r>
              <a:rPr lang="fr-FR" dirty="0" err="1" smtClean="0">
                <a:solidFill>
                  <a:srgbClr val="0070C0"/>
                </a:solidFill>
              </a:rPr>
              <a:t>Examples</a:t>
            </a:r>
            <a:r>
              <a:rPr lang="fr-FR" dirty="0" smtClean="0">
                <a:solidFill>
                  <a:srgbClr val="0070C0"/>
                </a:solidFill>
              </a:rPr>
              <a:t> (</a:t>
            </a:r>
            <a:r>
              <a:rPr lang="fr-FR" dirty="0" err="1" smtClean="0">
                <a:solidFill>
                  <a:srgbClr val="0070C0"/>
                </a:solidFill>
              </a:rPr>
              <a:t>cont</a:t>
            </a:r>
            <a:r>
              <a:rPr lang="fr-FR" dirty="0" smtClean="0">
                <a:solidFill>
                  <a:srgbClr val="0070C0"/>
                </a:solidFill>
              </a:rPr>
              <a:t>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Espace réservé du contenu 3" descr="UPL6610926988677299246_AILAMAKI21mars_Page_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1000" y="12192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solidFill>
                  <a:srgbClr val="0070C0"/>
                </a:solidFill>
              </a:rPr>
              <a:t>SWF </a:t>
            </a:r>
            <a:r>
              <a:rPr lang="fr-FR" dirty="0" err="1" smtClean="0">
                <a:solidFill>
                  <a:srgbClr val="0070C0"/>
                </a:solidFill>
              </a:rPr>
              <a:t>Examples</a:t>
            </a:r>
            <a:r>
              <a:rPr lang="fr-FR" dirty="0" smtClean="0">
                <a:solidFill>
                  <a:srgbClr val="0070C0"/>
                </a:solidFill>
              </a:rPr>
              <a:t> (</a:t>
            </a:r>
            <a:r>
              <a:rPr lang="fr-FR" dirty="0" err="1" smtClean="0">
                <a:solidFill>
                  <a:srgbClr val="0070C0"/>
                </a:solidFill>
              </a:rPr>
              <a:t>cont</a:t>
            </a:r>
            <a:r>
              <a:rPr lang="fr-FR" dirty="0" smtClean="0">
                <a:solidFill>
                  <a:srgbClr val="0070C0"/>
                </a:solidFill>
              </a:rPr>
              <a:t>)</a:t>
            </a:r>
            <a:endParaRPr lang="en-US" dirty="0" smtClean="0"/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350" y="1447800"/>
            <a:ext cx="804545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ZoneTexte 4"/>
          <p:cNvSpPr txBox="1">
            <a:spLocks noChangeArrowheads="1"/>
          </p:cNvSpPr>
          <p:nvPr/>
        </p:nvSpPr>
        <p:spPr bwMode="auto">
          <a:xfrm>
            <a:off x="2057400" y="61722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 snapshot of the Taverna Workbench.</a:t>
            </a:r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4876800" y="2057400"/>
            <a:ext cx="3962400" cy="1524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>
                <a:solidFill>
                  <a:srgbClr val="0070C0"/>
                </a:solidFill>
              </a:rPr>
              <a:t>Scientific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workflow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systems</a:t>
            </a:r>
            <a:endParaRPr lang="fr-FR" dirty="0" smtClean="0">
              <a:solidFill>
                <a:srgbClr val="0070C0"/>
              </a:solidFill>
            </a:endParaRPr>
          </a:p>
        </p:txBody>
      </p:sp>
      <p:sp>
        <p:nvSpPr>
          <p:cNvPr id="8195" name="Espace réservé du contenu 4"/>
          <p:cNvSpPr>
            <a:spLocks noGrp="1"/>
          </p:cNvSpPr>
          <p:nvPr>
            <p:ph idx="1"/>
          </p:nvPr>
        </p:nvSpPr>
        <p:spPr>
          <a:xfrm>
            <a:off x="457200" y="1600200"/>
            <a:ext cx="3276600" cy="4525963"/>
          </a:xfrm>
        </p:spPr>
        <p:txBody>
          <a:bodyPr/>
          <a:lstStyle/>
          <a:p>
            <a:pPr eaLnBrk="1" hangingPunct="1"/>
            <a:r>
              <a:rPr lang="fr-FR" sz="2200" dirty="0" err="1" smtClean="0"/>
              <a:t>Workflow</a:t>
            </a:r>
            <a:r>
              <a:rPr lang="fr-FR" sz="2200" dirty="0" smtClean="0"/>
              <a:t> are </a:t>
            </a:r>
            <a:r>
              <a:rPr lang="fr-FR" sz="2200" dirty="0" err="1" smtClean="0"/>
              <a:t>already</a:t>
            </a:r>
            <a:r>
              <a:rPr lang="fr-FR" sz="2200" dirty="0" smtClean="0"/>
              <a:t> </a:t>
            </a:r>
            <a:r>
              <a:rPr lang="fr-FR" sz="2200" dirty="0" err="1" smtClean="0"/>
              <a:t>used</a:t>
            </a:r>
            <a:r>
              <a:rPr lang="fr-FR" sz="2200" dirty="0" smtClean="0"/>
              <a:t> in</a:t>
            </a:r>
            <a:r>
              <a:rPr lang="fr-FR" sz="2200" dirty="0" smtClean="0">
                <a:solidFill>
                  <a:srgbClr val="0070C0"/>
                </a:solidFill>
              </a:rPr>
              <a:t> e-science</a:t>
            </a:r>
          </a:p>
          <a:p>
            <a:pPr eaLnBrk="1" hangingPunct="1"/>
            <a:r>
              <a:rPr lang="en-US" sz="2400" dirty="0" smtClean="0"/>
              <a:t>This is not always the </a:t>
            </a:r>
            <a:r>
              <a:rPr lang="en-US" sz="2400" dirty="0" smtClean="0">
                <a:solidFill>
                  <a:srgbClr val="0070C0"/>
                </a:solidFill>
              </a:rPr>
              <a:t>conventional workflow technology</a:t>
            </a:r>
            <a:endParaRPr lang="fr-FR" sz="2200" dirty="0" smtClean="0">
              <a:solidFill>
                <a:srgbClr val="0070C0"/>
              </a:solidFill>
            </a:endParaRPr>
          </a:p>
          <a:p>
            <a:pPr eaLnBrk="1" hangingPunct="1"/>
            <a:r>
              <a:rPr lang="fr-FR" sz="2200" dirty="0" err="1" smtClean="0"/>
              <a:t>Some</a:t>
            </a:r>
            <a:r>
              <a:rPr lang="fr-FR" sz="2200" dirty="0" smtClean="0"/>
              <a:t> </a:t>
            </a:r>
            <a:r>
              <a:rPr lang="fr-FR" sz="2200" dirty="0" err="1" smtClean="0"/>
              <a:t>workflow</a:t>
            </a:r>
            <a:r>
              <a:rPr lang="fr-FR" sz="2200" dirty="0" smtClean="0"/>
              <a:t> </a:t>
            </a:r>
            <a:r>
              <a:rPr lang="fr-FR" sz="2200" dirty="0" err="1" smtClean="0"/>
              <a:t>systems</a:t>
            </a:r>
            <a:r>
              <a:rPr lang="fr-FR" sz="2200" dirty="0" smtClean="0"/>
              <a:t> in e-science: Kepler, </a:t>
            </a:r>
            <a:r>
              <a:rPr lang="fr-FR" sz="2200" dirty="0" err="1" smtClean="0"/>
              <a:t>Taverna</a:t>
            </a:r>
            <a:r>
              <a:rPr lang="fr-FR" sz="2200" dirty="0" smtClean="0"/>
              <a:t>, Pegasus, Trident, </a:t>
            </a:r>
            <a:r>
              <a:rPr lang="fr-FR" sz="2200" dirty="0" err="1" smtClean="0"/>
              <a:t>Simulink</a:t>
            </a:r>
            <a:r>
              <a:rPr lang="fr-FR" sz="2200" dirty="0" smtClean="0"/>
              <a:t>, Karajan …</a:t>
            </a:r>
            <a:endParaRPr lang="en-US" sz="2200" dirty="0" smtClean="0"/>
          </a:p>
          <a:p>
            <a:pPr eaLnBrk="1" hangingPunct="1"/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800600" y="1447800"/>
            <a:ext cx="41148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rgbClr val="FF0000"/>
                </a:solidFill>
                <a:latin typeface="+mn-lt"/>
                <a:cs typeface="+mn-cs"/>
              </a:rPr>
              <a:t>To </a:t>
            </a:r>
            <a:r>
              <a:rPr lang="fr-FR" sz="2400" dirty="0" err="1">
                <a:solidFill>
                  <a:srgbClr val="FF0000"/>
                </a:solidFill>
                <a:latin typeface="+mn-lt"/>
                <a:cs typeface="+mn-cs"/>
              </a:rPr>
              <a:t>be</a:t>
            </a:r>
            <a:r>
              <a:rPr lang="fr-FR" sz="2400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fr-FR" sz="2400" dirty="0" err="1">
                <a:solidFill>
                  <a:srgbClr val="FF0000"/>
                </a:solidFill>
                <a:latin typeface="+mn-lt"/>
                <a:cs typeface="+mn-cs"/>
              </a:rPr>
              <a:t>improved</a:t>
            </a:r>
            <a:endParaRPr lang="fr-FR" sz="2400" dirty="0">
              <a:solidFill>
                <a:srgbClr val="FF00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400" dirty="0" err="1">
                <a:latin typeface="+mn-lt"/>
                <a:cs typeface="+mn-cs"/>
              </a:rPr>
              <a:t>Robustness</a:t>
            </a:r>
            <a:r>
              <a:rPr lang="fr-FR" sz="2400" dirty="0">
                <a:latin typeface="+mn-lt"/>
                <a:cs typeface="+mn-cs"/>
              </a:rPr>
              <a:t>, </a:t>
            </a:r>
            <a:r>
              <a:rPr lang="fr-FR" sz="2400" dirty="0" err="1">
                <a:latin typeface="+mn-lt"/>
                <a:cs typeface="+mn-cs"/>
              </a:rPr>
              <a:t>fault</a:t>
            </a:r>
            <a:r>
              <a:rPr lang="fr-FR" sz="2400" dirty="0">
                <a:latin typeface="+mn-lt"/>
                <a:cs typeface="+mn-cs"/>
              </a:rPr>
              <a:t> </a:t>
            </a:r>
            <a:r>
              <a:rPr lang="fr-FR" sz="2400" dirty="0" err="1">
                <a:latin typeface="+mn-lt"/>
                <a:cs typeface="+mn-cs"/>
              </a:rPr>
              <a:t>handling</a:t>
            </a:r>
            <a:endParaRPr lang="fr-FR" sz="2400" dirty="0"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400" dirty="0" err="1">
                <a:latin typeface="+mn-lt"/>
                <a:cs typeface="+mn-cs"/>
              </a:rPr>
              <a:t>Flexibility</a:t>
            </a:r>
            <a:r>
              <a:rPr lang="fr-FR" sz="2400" dirty="0">
                <a:latin typeface="+mn-lt"/>
                <a:cs typeface="+mn-cs"/>
              </a:rPr>
              <a:t> and </a:t>
            </a:r>
            <a:r>
              <a:rPr lang="fr-FR" sz="2400" dirty="0" err="1">
                <a:latin typeface="+mn-lt"/>
                <a:cs typeface="+mn-cs"/>
              </a:rPr>
              <a:t>adaptability</a:t>
            </a:r>
            <a:endParaRPr lang="fr-FR" sz="2400" dirty="0"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400" dirty="0" err="1">
                <a:latin typeface="+mn-lt"/>
                <a:cs typeface="+mn-cs"/>
              </a:rPr>
              <a:t>Reusability</a:t>
            </a:r>
            <a:endParaRPr lang="fr-FR" sz="2400" dirty="0"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400" dirty="0" err="1">
                <a:latin typeface="+mn-lt"/>
                <a:cs typeface="+mn-cs"/>
              </a:rPr>
              <a:t>Scalability</a:t>
            </a:r>
            <a:endParaRPr lang="fr-FR" sz="2400" dirty="0"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400" dirty="0">
                <a:latin typeface="+mn-lt"/>
                <a:cs typeface="+mn-cs"/>
              </a:rPr>
              <a:t>Interaction </a:t>
            </a:r>
            <a:r>
              <a:rPr lang="fr-FR" sz="2400" dirty="0" err="1">
                <a:latin typeface="+mn-lt"/>
                <a:cs typeface="+mn-cs"/>
              </a:rPr>
              <a:t>with</a:t>
            </a:r>
            <a:r>
              <a:rPr lang="fr-FR" sz="2400" dirty="0">
                <a:latin typeface="+mn-lt"/>
                <a:cs typeface="+mn-cs"/>
              </a:rPr>
              <a:t> </a:t>
            </a:r>
            <a:r>
              <a:rPr lang="fr-FR" sz="2400" dirty="0" err="1">
                <a:latin typeface="+mn-lt"/>
                <a:cs typeface="+mn-cs"/>
              </a:rPr>
              <a:t>users</a:t>
            </a:r>
            <a:r>
              <a:rPr lang="fr-FR" sz="2400" dirty="0">
                <a:latin typeface="+mn-lt"/>
                <a:cs typeface="+mn-cs"/>
              </a:rPr>
              <a:t>, user-</a:t>
            </a:r>
            <a:r>
              <a:rPr lang="fr-FR" sz="2400" dirty="0" err="1">
                <a:latin typeface="+mn-lt"/>
                <a:cs typeface="+mn-cs"/>
              </a:rPr>
              <a:t>friendliness</a:t>
            </a:r>
            <a:r>
              <a:rPr lang="fr-FR" sz="2400" dirty="0">
                <a:latin typeface="+mn-lt"/>
                <a:cs typeface="+mn-cs"/>
              </a:rPr>
              <a:t> of </a:t>
            </a:r>
            <a:r>
              <a:rPr lang="fr-FR" sz="2400" dirty="0" err="1">
                <a:latin typeface="+mn-lt"/>
                <a:cs typeface="+mn-cs"/>
              </a:rPr>
              <a:t>tools</a:t>
            </a:r>
            <a:endParaRPr lang="fr-FR" sz="2400" dirty="0"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400" dirty="0">
                <a:latin typeface="+mn-lt"/>
                <a:cs typeface="+mn-cs"/>
              </a:rPr>
              <a:t> science </a:t>
            </a:r>
            <a:r>
              <a:rPr lang="fr-FR" sz="2400" dirty="0" err="1">
                <a:latin typeface="+mn-lt"/>
                <a:cs typeface="+mn-cs"/>
              </a:rPr>
              <a:t>skills</a:t>
            </a:r>
            <a:r>
              <a:rPr lang="fr-FR" sz="2400" dirty="0">
                <a:latin typeface="+mn-lt"/>
                <a:cs typeface="+mn-cs"/>
              </a:rPr>
              <a:t> </a:t>
            </a:r>
            <a:r>
              <a:rPr lang="fr-FR" sz="2400" dirty="0" err="1">
                <a:latin typeface="+mn-lt"/>
                <a:cs typeface="+mn-cs"/>
              </a:rPr>
              <a:t>required</a:t>
            </a:r>
            <a:r>
              <a:rPr lang="fr-FR" sz="2400" dirty="0">
                <a:latin typeface="+mn-lt"/>
                <a:cs typeface="+mn-cs"/>
              </a:rPr>
              <a:t> </a:t>
            </a:r>
            <a:r>
              <a:rPr lang="fr-FR" sz="2400" dirty="0" err="1">
                <a:latin typeface="+mn-lt"/>
                <a:cs typeface="+mn-cs"/>
              </a:rPr>
              <a:t>from</a:t>
            </a:r>
            <a:r>
              <a:rPr lang="fr-FR" sz="2400" dirty="0">
                <a:latin typeface="+mn-lt"/>
                <a:cs typeface="+mn-cs"/>
              </a:rPr>
              <a:t> </a:t>
            </a:r>
            <a:r>
              <a:rPr lang="fr-FR" sz="2400" dirty="0" err="1">
                <a:latin typeface="+mn-lt"/>
                <a:cs typeface="+mn-cs"/>
              </a:rPr>
              <a:t>scientist</a:t>
            </a:r>
            <a:endParaRPr lang="fr-FR" sz="2400" dirty="0"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400" dirty="0">
                <a:latin typeface="+mn-lt"/>
                <a:cs typeface="+mn-cs"/>
              </a:rPr>
              <a:t>No </a:t>
            </a:r>
            <a:r>
              <a:rPr lang="fr-FR" sz="2400" dirty="0" err="1">
                <a:latin typeface="+mn-lt"/>
                <a:cs typeface="+mn-cs"/>
              </a:rPr>
              <a:t>generic</a:t>
            </a:r>
            <a:r>
              <a:rPr lang="fr-FR" sz="2400" dirty="0">
                <a:latin typeface="+mn-lt"/>
                <a:cs typeface="+mn-cs"/>
              </a:rPr>
              <a:t> </a:t>
            </a:r>
            <a:r>
              <a:rPr lang="fr-FR" sz="2400" dirty="0" err="1">
                <a:latin typeface="+mn-lt"/>
                <a:cs typeface="+mn-cs"/>
              </a:rPr>
              <a:t>approach</a:t>
            </a:r>
            <a:endParaRPr lang="fr-FR" sz="2400" dirty="0"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fr-FR" sz="2400" dirty="0">
                <a:latin typeface="+mn-lt"/>
                <a:cs typeface="+mn-cs"/>
              </a:rPr>
              <a:t>Domain </a:t>
            </a:r>
            <a:r>
              <a:rPr lang="fr-FR" sz="2400" dirty="0" err="1">
                <a:latin typeface="+mn-lt"/>
                <a:cs typeface="+mn-cs"/>
              </a:rPr>
              <a:t>specific</a:t>
            </a:r>
            <a:r>
              <a:rPr lang="fr-FR" sz="2400" dirty="0">
                <a:latin typeface="+mn-lt"/>
                <a:cs typeface="+mn-cs"/>
              </a:rPr>
              <a:t> solutions (in </a:t>
            </a:r>
            <a:r>
              <a:rPr lang="fr-FR" sz="2400" dirty="0" err="1">
                <a:latin typeface="+mn-lt"/>
                <a:cs typeface="+mn-cs"/>
              </a:rPr>
              <a:t>term</a:t>
            </a:r>
            <a:r>
              <a:rPr lang="fr-FR" sz="2400" dirty="0">
                <a:latin typeface="+mn-lt"/>
                <a:cs typeface="+mn-cs"/>
              </a:rPr>
              <a:t> of </a:t>
            </a:r>
            <a:r>
              <a:rPr lang="fr-FR" sz="2400" dirty="0" err="1">
                <a:latin typeface="+mn-lt"/>
                <a:cs typeface="+mn-cs"/>
              </a:rPr>
              <a:t>modeling</a:t>
            </a:r>
            <a:r>
              <a:rPr lang="fr-FR" sz="2400" dirty="0">
                <a:latin typeface="+mn-lt"/>
                <a:cs typeface="+mn-cs"/>
              </a:rPr>
              <a:t> and </a:t>
            </a:r>
            <a:r>
              <a:rPr lang="fr-FR" sz="2400" dirty="0" err="1">
                <a:latin typeface="+mn-lt"/>
                <a:cs typeface="+mn-cs"/>
              </a:rPr>
              <a:t>execution</a:t>
            </a:r>
            <a:r>
              <a:rPr lang="fr-FR" sz="2400" dirty="0">
                <a:latin typeface="+mn-lt"/>
                <a:cs typeface="+mn-cs"/>
              </a:rPr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>
                <a:solidFill>
                  <a:srgbClr val="0070C0"/>
                </a:solidFill>
              </a:rPr>
              <a:t>Scientific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workflow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systems</a:t>
            </a:r>
            <a:endParaRPr lang="en-US" dirty="0" smtClean="0"/>
          </a:p>
        </p:txBody>
      </p:sp>
      <p:sp>
        <p:nvSpPr>
          <p:cNvPr id="921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Data-driven applications are more and more developed in science to exploit the large amount of digital data today available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Adequate workflow composition mechanisms  are needed to support the complex workflow management process including workflow creation, </a:t>
            </a:r>
            <a:r>
              <a:rPr lang="en-US" sz="2400" dirty="0" smtClean="0">
                <a:solidFill>
                  <a:srgbClr val="C00000"/>
                </a:solidFill>
              </a:rPr>
              <a:t>workflow reuse</a:t>
            </a:r>
            <a:r>
              <a:rPr lang="en-US" sz="2400" dirty="0" smtClean="0"/>
              <a:t>, and modifications made to the workflow over time.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Use conventional technologies </a:t>
            </a:r>
            <a:r>
              <a:rPr lang="en-US" sz="2400" b="1" dirty="0" smtClean="0">
                <a:solidFill>
                  <a:srgbClr val="00B050"/>
                </a:solidFill>
              </a:rPr>
              <a:t>(Business processes)</a:t>
            </a:r>
            <a:endParaRPr lang="fr-FR" sz="24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solidFill>
                  <a:srgbClr val="0070C0"/>
                </a:solidFill>
              </a:rPr>
              <a:t>Business workflows (i.e, BPEL) 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876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independent of the application domain, can be used for every type of scenario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The concept of workflow models and instances is inherently capable of enabling parameter </a:t>
            </a:r>
            <a:r>
              <a:rPr lang="fr-FR" sz="2400" dirty="0" err="1" smtClean="0"/>
              <a:t>sweeps</a:t>
            </a:r>
            <a:r>
              <a:rPr lang="fr-FR" sz="2400" dirty="0" smtClean="0"/>
              <a:t>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Asynchronous messaging features are predestinated for non-blocking invocation of long running </a:t>
            </a:r>
            <a:r>
              <a:rPr lang="fr-FR" sz="2400" dirty="0" err="1" smtClean="0"/>
              <a:t>scientific</a:t>
            </a:r>
            <a:r>
              <a:rPr lang="fr-FR" sz="2400" dirty="0" smtClean="0"/>
              <a:t> computations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Business workflows are usually based on agreed-upon standards for workflow modeling and execution as well as for integration technologies.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400" dirty="0" err="1" smtClean="0"/>
              <a:t>facilitate</a:t>
            </a:r>
            <a:r>
              <a:rPr lang="fr-FR" sz="2400" dirty="0" smtClean="0"/>
              <a:t> collaboration </a:t>
            </a:r>
            <a:r>
              <a:rPr lang="en-US" sz="2400" dirty="0" smtClean="0"/>
              <a:t>between scientists (e.g., with the help of </a:t>
            </a:r>
            <a:r>
              <a:rPr lang="fr-FR" sz="2400" dirty="0" smtClean="0"/>
              <a:t>Web services).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Services computing technology enables scientists to expose data and computational resources wrapped as publicly accessible Web services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endParaRPr lang="fr-FR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err="1" smtClean="0">
                <a:solidFill>
                  <a:srgbClr val="0070C0"/>
                </a:solidFill>
              </a:rPr>
              <a:t>Scientific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workflows</a:t>
            </a:r>
            <a:r>
              <a:rPr lang="fr-FR" dirty="0" smtClean="0">
                <a:solidFill>
                  <a:srgbClr val="0070C0"/>
                </a:solidFill>
              </a:rPr>
              <a:t> vs. Business </a:t>
            </a:r>
            <a:r>
              <a:rPr lang="fr-FR" dirty="0" err="1" smtClean="0">
                <a:solidFill>
                  <a:srgbClr val="0070C0"/>
                </a:solidFill>
              </a:rPr>
              <a:t>workflows</a:t>
            </a:r>
            <a:endParaRPr lang="fr-FR" dirty="0" smtClean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  <a:ln>
            <a:solidFill>
              <a:schemeClr val="bg1"/>
            </a:solidFill>
          </a:ln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Scientific “Workflows”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Dataflow and data transformations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Data problems: volume, complexity, heterogeneity 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Grid-aspects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Distributed computation 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Distributed data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User-interactions/WF steering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Data, tool, and analysis integration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smtClean="0"/>
              <a:t>Dataflow and control-flow are </a:t>
            </a:r>
            <a:r>
              <a:rPr lang="en-US" sz="2000" b="1" i="1" dirty="0" smtClean="0"/>
              <a:t>married!</a:t>
            </a:r>
            <a:endParaRPr lang="en-US" sz="20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Business Workflows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Process composition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Tasks, documents, etc. undergo modifications (e.g., flight reservation from </a:t>
            </a:r>
            <a:r>
              <a:rPr lang="en-US" sz="2000" i="1" dirty="0" smtClean="0"/>
              <a:t>reserved</a:t>
            </a:r>
            <a:r>
              <a:rPr lang="en-US" sz="2000" dirty="0" smtClean="0"/>
              <a:t> to </a:t>
            </a:r>
            <a:r>
              <a:rPr lang="en-US" sz="2000" i="1" dirty="0" smtClean="0"/>
              <a:t>ticketed</a:t>
            </a:r>
            <a:r>
              <a:rPr lang="en-US" sz="2000" dirty="0" smtClean="0"/>
              <a:t>), but modified WF objects still identifiable throughout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/>
              <a:t>Complex control flow, task-oriented: </a:t>
            </a:r>
            <a:r>
              <a:rPr lang="en-US" sz="2000" i="1" dirty="0" smtClean="0"/>
              <a:t>travel reservations;</a:t>
            </a:r>
            <a:r>
              <a:rPr lang="en-US" sz="2000" i="1" dirty="0" smtClean="0">
                <a:sym typeface="Wingdings" pitchFamily="2" charset="2"/>
              </a:rPr>
              <a:t> </a:t>
            </a:r>
            <a:r>
              <a:rPr lang="en-US" sz="2000" i="1" dirty="0" smtClean="0"/>
              <a:t>credit approval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ym typeface="Wingdings" pitchFamily="2" charset="2"/>
              </a:rPr>
              <a:t> Dataflow and control-flow are </a:t>
            </a:r>
            <a:r>
              <a:rPr lang="en-US" sz="2000" b="1" i="1" dirty="0" smtClean="0">
                <a:sym typeface="Wingdings" pitchFamily="2" charset="2"/>
              </a:rPr>
              <a:t>divorced!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solidFill>
                  <a:srgbClr val="0070C0"/>
                </a:solidFill>
              </a:rPr>
              <a:t>Business and scientific Lifecycles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752600"/>
            <a:ext cx="8763000" cy="3581400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>
                <a:solidFill>
                  <a:srgbClr val="0070C0"/>
                </a:solidFill>
              </a:rPr>
              <a:t>Scientific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workflow</a:t>
            </a:r>
            <a:r>
              <a:rPr lang="fr-FR" dirty="0" smtClean="0">
                <a:solidFill>
                  <a:srgbClr val="0070C0"/>
                </a:solidFill>
              </a:rPr>
              <a:t> limitations 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dirty="0" err="1" smtClean="0"/>
              <a:t>Scientific</a:t>
            </a:r>
            <a:r>
              <a:rPr lang="fr-FR" dirty="0" smtClean="0"/>
              <a:t> </a:t>
            </a:r>
            <a:r>
              <a:rPr lang="fr-FR" dirty="0" err="1" smtClean="0"/>
              <a:t>workflow</a:t>
            </a:r>
            <a:r>
              <a:rPr lang="fr-FR" dirty="0" smtClean="0"/>
              <a:t> life cycle: </a:t>
            </a:r>
            <a:r>
              <a:rPr lang="fr-FR" dirty="0" err="1" smtClean="0"/>
              <a:t>scientits’perspective</a:t>
            </a:r>
            <a:endParaRPr lang="fr-FR" dirty="0" smtClean="0"/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3200" dirty="0" err="1" smtClean="0"/>
              <a:t>Reflects</a:t>
            </a:r>
            <a:r>
              <a:rPr lang="fr-FR" sz="3200" dirty="0" smtClean="0"/>
              <a:t> how </a:t>
            </a:r>
            <a:r>
              <a:rPr lang="fr-FR" sz="3200" dirty="0" err="1" smtClean="0"/>
              <a:t>scientits</a:t>
            </a:r>
            <a:r>
              <a:rPr lang="fr-FR" sz="3200" dirty="0" smtClean="0"/>
              <a:t> </a:t>
            </a:r>
            <a:r>
              <a:rPr lang="fr-FR" sz="3200" dirty="0" err="1" smtClean="0"/>
              <a:t>actually</a:t>
            </a:r>
            <a:r>
              <a:rPr lang="fr-FR" sz="3200" dirty="0" smtClean="0"/>
              <a:t> </a:t>
            </a:r>
            <a:r>
              <a:rPr lang="fr-FR" sz="3200" dirty="0" err="1" smtClean="0"/>
              <a:t>work</a:t>
            </a:r>
            <a:r>
              <a:rPr lang="fr-FR" sz="3200" dirty="0" smtClean="0"/>
              <a:t>-trial and </a:t>
            </a:r>
            <a:r>
              <a:rPr lang="fr-FR" sz="3200" dirty="0" err="1" smtClean="0"/>
              <a:t>error</a:t>
            </a:r>
            <a:r>
              <a:rPr lang="fr-FR" sz="3200" dirty="0" smtClean="0"/>
              <a:t> </a:t>
            </a:r>
            <a:r>
              <a:rPr lang="fr-FR" sz="3200" dirty="0" err="1" smtClean="0"/>
              <a:t>fashion</a:t>
            </a:r>
            <a:endParaRPr lang="fr-FR" sz="3200" dirty="0" smtClean="0"/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3200" dirty="0" err="1" smtClean="0"/>
              <a:t>Hidden</a:t>
            </a:r>
            <a:r>
              <a:rPr lang="fr-FR" sz="3200" dirty="0" smtClean="0"/>
              <a:t> </a:t>
            </a:r>
            <a:r>
              <a:rPr lang="fr-FR" sz="3200" dirty="0" err="1" smtClean="0"/>
              <a:t>technical</a:t>
            </a:r>
            <a:r>
              <a:rPr lang="fr-FR" sz="3200" dirty="0" smtClean="0"/>
              <a:t> </a:t>
            </a:r>
            <a:r>
              <a:rPr lang="fr-FR" sz="3200" dirty="0" err="1" smtClean="0"/>
              <a:t>details</a:t>
            </a:r>
            <a:endParaRPr lang="fr-FR" sz="3200" dirty="0" smtClean="0"/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3200" dirty="0" smtClean="0"/>
              <a:t>« no » </a:t>
            </a:r>
            <a:r>
              <a:rPr lang="fr-FR" sz="3200" dirty="0" err="1" smtClean="0"/>
              <a:t>deployment</a:t>
            </a:r>
            <a:r>
              <a:rPr lang="fr-FR" sz="3200" dirty="0" smtClean="0"/>
              <a:t> phase</a:t>
            </a:r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3200" dirty="0" smtClean="0"/>
              <a:t>Operations to control </a:t>
            </a:r>
            <a:r>
              <a:rPr lang="fr-FR" sz="3200" dirty="0" err="1" smtClean="0"/>
              <a:t>workflow</a:t>
            </a:r>
            <a:r>
              <a:rPr lang="fr-FR" sz="3200" dirty="0" smtClean="0"/>
              <a:t> </a:t>
            </a:r>
            <a:r>
              <a:rPr lang="fr-FR" sz="3200" dirty="0" err="1" smtClean="0"/>
              <a:t>execution</a:t>
            </a:r>
            <a:r>
              <a:rPr lang="fr-FR" sz="3200" dirty="0" smtClean="0"/>
              <a:t> </a:t>
            </a:r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3200" dirty="0" smtClean="0"/>
              <a:t>Monitoring </a:t>
            </a:r>
            <a:r>
              <a:rPr lang="fr-FR" sz="3200" dirty="0" err="1" smtClean="0"/>
              <a:t>is</a:t>
            </a:r>
            <a:r>
              <a:rPr lang="fr-FR" sz="3200" dirty="0" smtClean="0"/>
              <a:t> the visualisation of the </a:t>
            </a:r>
            <a:r>
              <a:rPr lang="fr-FR" sz="3200" dirty="0" err="1" smtClean="0"/>
              <a:t>results</a:t>
            </a:r>
            <a:r>
              <a:rPr lang="fr-FR" sz="3200" dirty="0" smtClean="0"/>
              <a:t> </a:t>
            </a:r>
            <a:r>
              <a:rPr lang="fr-FR" sz="3200" dirty="0" err="1" smtClean="0"/>
              <a:t>only</a:t>
            </a:r>
            <a:endParaRPr lang="fr-FR" sz="3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fr-FR" smtClean="0">
                <a:solidFill>
                  <a:srgbClr val="0070C0"/>
                </a:solidFill>
              </a:rPr>
              <a:t>Outline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228600" y="990600"/>
            <a:ext cx="8534400" cy="53340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400" dirty="0" smtClean="0"/>
              <a:t>Projet Square </a:t>
            </a:r>
            <a:r>
              <a:rPr lang="fr-FR" sz="2400" dirty="0" err="1" smtClean="0"/>
              <a:t>Predict</a:t>
            </a:r>
            <a:endParaRPr lang="fr-FR" sz="2400" dirty="0" smtClean="0"/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§"/>
            </a:pPr>
            <a:r>
              <a:rPr lang="fr-FR" sz="2400" dirty="0" err="1" smtClean="0"/>
              <a:t>Scientific</a:t>
            </a:r>
            <a:r>
              <a:rPr lang="fr-FR" sz="2400" dirty="0" smtClean="0"/>
              <a:t> </a:t>
            </a:r>
            <a:r>
              <a:rPr lang="fr-FR" sz="2400" dirty="0" err="1" smtClean="0"/>
              <a:t>workflows</a:t>
            </a:r>
            <a:endParaRPr lang="fr-FR" sz="2400" dirty="0" smtClean="0"/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400" dirty="0" err="1" smtClean="0"/>
              <a:t>Examples</a:t>
            </a:r>
            <a:endParaRPr lang="fr-FR" sz="2400" dirty="0" smtClean="0"/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400" dirty="0" err="1" smtClean="0"/>
              <a:t>Existing</a:t>
            </a:r>
            <a:r>
              <a:rPr lang="fr-FR" sz="2400" dirty="0" smtClean="0"/>
              <a:t> </a:t>
            </a:r>
            <a:r>
              <a:rPr lang="fr-FR" sz="2400" dirty="0" err="1" smtClean="0"/>
              <a:t>systems</a:t>
            </a:r>
            <a:r>
              <a:rPr lang="fr-FR" sz="2400" dirty="0" smtClean="0"/>
              <a:t> and limitations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400" dirty="0" err="1" smtClean="0"/>
              <a:t>Using</a:t>
            </a:r>
            <a:r>
              <a:rPr lang="fr-FR" sz="2400" dirty="0" smtClean="0"/>
              <a:t> conventionnel </a:t>
            </a:r>
            <a:r>
              <a:rPr lang="fr-FR" sz="2400" dirty="0" err="1" smtClean="0"/>
              <a:t>workflow</a:t>
            </a:r>
            <a:r>
              <a:rPr lang="fr-FR" sz="2400" dirty="0" smtClean="0"/>
              <a:t> technologies in simulation/</a:t>
            </a:r>
            <a:r>
              <a:rPr lang="fr-FR" sz="2400" dirty="0" err="1" smtClean="0"/>
              <a:t>experiments</a:t>
            </a:r>
            <a:endParaRPr lang="fr-FR" sz="2400" dirty="0" smtClean="0"/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400" dirty="0" smtClean="0"/>
              <a:t>Introduction</a:t>
            </a:r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400" dirty="0" err="1" smtClean="0"/>
              <a:t>Modeling</a:t>
            </a:r>
            <a:r>
              <a:rPr lang="fr-FR" sz="2400" dirty="0" smtClean="0"/>
              <a:t> </a:t>
            </a:r>
            <a:r>
              <a:rPr lang="fr-FR" sz="2400" dirty="0" err="1" smtClean="0"/>
              <a:t>using</a:t>
            </a:r>
            <a:r>
              <a:rPr lang="fr-FR" sz="2400" dirty="0" smtClean="0"/>
              <a:t>  BPEL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400" dirty="0" err="1" smtClean="0"/>
              <a:t>Swf</a:t>
            </a:r>
            <a:r>
              <a:rPr lang="fr-FR" sz="2400" dirty="0" smtClean="0"/>
              <a:t> and </a:t>
            </a:r>
            <a:r>
              <a:rPr lang="fr-FR" sz="2400" dirty="0" err="1" smtClean="0"/>
              <a:t>Bog</a:t>
            </a:r>
            <a:r>
              <a:rPr lang="fr-FR" sz="2400" dirty="0" smtClean="0"/>
              <a:t> data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400" dirty="0" err="1" smtClean="0"/>
              <a:t>Reusing</a:t>
            </a:r>
            <a:r>
              <a:rPr lang="fr-FR" sz="2400" dirty="0" smtClean="0"/>
              <a:t> in </a:t>
            </a:r>
            <a:r>
              <a:rPr lang="fr-FR" sz="2400" dirty="0" err="1" smtClean="0"/>
              <a:t>scientific</a:t>
            </a:r>
            <a:r>
              <a:rPr lang="fr-FR" sz="2400" dirty="0" smtClean="0"/>
              <a:t> </a:t>
            </a:r>
            <a:r>
              <a:rPr lang="fr-FR" sz="2400" dirty="0" err="1" smtClean="0"/>
              <a:t>workflow</a:t>
            </a:r>
            <a:endParaRPr lang="fr-FR" sz="2400" dirty="0" smtClean="0"/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400" dirty="0" smtClean="0"/>
              <a:t>Fragment </a:t>
            </a:r>
            <a:r>
              <a:rPr lang="fr-FR" sz="2400" dirty="0" err="1" smtClean="0"/>
              <a:t>reusing</a:t>
            </a:r>
            <a:endParaRPr lang="fr-FR" sz="2400" dirty="0" smtClean="0"/>
          </a:p>
          <a:p>
            <a:pPr lvl="1" eaLnBrk="1" hangingPunct="1"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400" dirty="0" err="1" smtClean="0"/>
              <a:t>Privacy</a:t>
            </a:r>
            <a:r>
              <a:rPr lang="fr-FR" sz="2400" dirty="0" smtClean="0"/>
              <a:t> </a:t>
            </a:r>
            <a:r>
              <a:rPr lang="fr-FR" sz="2400" dirty="0" err="1" smtClean="0"/>
              <a:t>aware</a:t>
            </a:r>
            <a:r>
              <a:rPr lang="fr-FR" sz="2400" dirty="0" smtClean="0"/>
              <a:t> provenance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>
                <a:solidFill>
                  <a:srgbClr val="0070C0"/>
                </a:solidFill>
              </a:rPr>
              <a:t>Scientific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workflow</a:t>
            </a:r>
            <a:r>
              <a:rPr lang="fr-FR" dirty="0" smtClean="0">
                <a:solidFill>
                  <a:srgbClr val="0070C0"/>
                </a:solidFill>
              </a:rPr>
              <a:t> and the </a:t>
            </a:r>
            <a:r>
              <a:rPr lang="fr-FR" dirty="0" err="1" smtClean="0">
                <a:solidFill>
                  <a:srgbClr val="0070C0"/>
                </a:solidFill>
              </a:rPr>
              <a:t>scalability</a:t>
            </a:r>
            <a:endParaRPr lang="fr-FR" dirty="0" smtClean="0">
              <a:solidFill>
                <a:srgbClr val="0070C0"/>
              </a:solidFill>
            </a:endParaRPr>
          </a:p>
        </p:txBody>
      </p:sp>
      <p:sp>
        <p:nvSpPr>
          <p:cNvPr id="1433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smtClean="0"/>
              <a:t>Service-Oriented Workflows on Cloud Infrastructures for </a:t>
            </a:r>
            <a:r>
              <a:rPr lang="en-US" b="1" dirty="0" smtClean="0">
                <a:solidFill>
                  <a:srgbClr val="00B050"/>
                </a:solidFill>
              </a:rPr>
              <a:t>reusing</a:t>
            </a:r>
            <a:r>
              <a:rPr lang="en-US" dirty="0" smtClean="0"/>
              <a:t>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smtClean="0"/>
              <a:t>The service-oriented paradigm will allow </a:t>
            </a:r>
            <a:r>
              <a:rPr lang="en-US" b="1" dirty="0" smtClean="0">
                <a:solidFill>
                  <a:srgbClr val="00B050"/>
                </a:solidFill>
              </a:rPr>
              <a:t>large-scale distributed workflows </a:t>
            </a:r>
            <a:r>
              <a:rPr lang="en-US" dirty="0" smtClean="0"/>
              <a:t>to be run on heterogeneous platforms and the integration of workflow elements developed by using different programming languages. </a:t>
            </a:r>
            <a:r>
              <a:rPr lang="en-US" b="1" dirty="0" smtClean="0">
                <a:solidFill>
                  <a:srgbClr val="00B050"/>
                </a:solidFill>
              </a:rPr>
              <a:t>Web and Cloud services </a:t>
            </a:r>
            <a:r>
              <a:rPr lang="en-US" dirty="0" smtClean="0"/>
              <a:t>are a paradigm that can help to handle workflow interoperability,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SWF: Programmable and reproducible Scalability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and query data</a:t>
            </a:r>
          </a:p>
          <a:p>
            <a:r>
              <a:rPr lang="en-US" dirty="0" smtClean="0"/>
              <a:t>Scale computational analysis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Increase reuse</a:t>
            </a:r>
          </a:p>
          <a:p>
            <a:r>
              <a:rPr lang="en-US" dirty="0" smtClean="0"/>
              <a:t>Save time, energy and money</a:t>
            </a:r>
          </a:p>
          <a:p>
            <a:r>
              <a:rPr lang="en-US" dirty="0" smtClean="0"/>
              <a:t>Formalize and standardize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02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0066"/>
            <a:ext cx="8534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Workflow, data science and big data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371600"/>
            <a:ext cx="7467600" cy="501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788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11430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Workflow, data science and big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data 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cont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</a:t>
            </a:r>
            <a:r>
              <a:rPr lang="en-US" dirty="0" err="1"/>
              <a:t>SWfMSs</a:t>
            </a:r>
            <a:r>
              <a:rPr lang="en-US" dirty="0"/>
              <a:t> are not prepared to handle large data sets because of inadequate support for distributed computing</a:t>
            </a:r>
            <a:r>
              <a:rPr lang="en-US" dirty="0" smtClean="0"/>
              <a:t>.</a:t>
            </a:r>
          </a:p>
          <a:p>
            <a:r>
              <a:rPr lang="en-US" dirty="0"/>
              <a:t>most </a:t>
            </a:r>
            <a:r>
              <a:rPr lang="en-US" dirty="0" err="1"/>
              <a:t>SWfMSs</a:t>
            </a:r>
            <a:r>
              <a:rPr lang="en-US" dirty="0"/>
              <a:t> that do support distributed </a:t>
            </a:r>
            <a:r>
              <a:rPr lang="en-US" dirty="0" smtClean="0"/>
              <a:t>computing </a:t>
            </a:r>
            <a:r>
              <a:rPr lang="en-US" dirty="0"/>
              <a:t>only allow static task execution orders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39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Workflow, data science and big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data 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cont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Develop </a:t>
            </a:r>
            <a:r>
              <a:rPr lang="en-US" sz="2800" dirty="0" smtClean="0">
                <a:solidFill>
                  <a:srgbClr val="FF0000"/>
                </a:solidFill>
              </a:rPr>
              <a:t>new big data science technologies </a:t>
            </a:r>
            <a:r>
              <a:rPr lang="en-US" sz="2800" dirty="0" smtClean="0"/>
              <a:t>and infrastructure </a:t>
            </a:r>
          </a:p>
          <a:p>
            <a:r>
              <a:rPr lang="en-US" sz="2800" dirty="0" smtClean="0"/>
              <a:t>Develop data science workflow application through combination of tools, technologies and best practices</a:t>
            </a:r>
          </a:p>
          <a:p>
            <a:r>
              <a:rPr lang="en-US" sz="2800" dirty="0" smtClean="0"/>
              <a:t>Hands on consulting on workflow technologies for big data and cloud systems, e.g., </a:t>
            </a:r>
            <a:r>
              <a:rPr lang="en-US" sz="2800" dirty="0" err="1" smtClean="0"/>
              <a:t>MapReduce</a:t>
            </a:r>
            <a:r>
              <a:rPr lang="en-US" sz="2800" dirty="0" smtClean="0"/>
              <a:t>, </a:t>
            </a:r>
            <a:r>
              <a:rPr lang="en-US" sz="2800" dirty="0" err="1" smtClean="0"/>
              <a:t>Hdoop</a:t>
            </a:r>
            <a:r>
              <a:rPr lang="en-US" sz="2800" dirty="0" smtClean="0"/>
              <a:t>, Spark, </a:t>
            </a:r>
            <a:r>
              <a:rPr lang="en-US" sz="2800" dirty="0" err="1" smtClean="0"/>
              <a:t>Yann</a:t>
            </a:r>
            <a:r>
              <a:rPr lang="en-US" sz="2800" dirty="0" smtClean="0"/>
              <a:t>, </a:t>
            </a:r>
            <a:r>
              <a:rPr lang="en-US" sz="2800" dirty="0" err="1" smtClean="0"/>
              <a:t>Cascading.Oosie</a:t>
            </a:r>
            <a:r>
              <a:rPr lang="en-US" sz="2800" dirty="0" smtClean="0"/>
              <a:t>, Nova .</a:t>
            </a:r>
          </a:p>
          <a:p>
            <a:r>
              <a:rPr lang="en-US" sz="2800" dirty="0" smtClean="0"/>
              <a:t>Technology briefings and applied classes on end-to-end support for data science.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08294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58ED5"/>
                </a:solidFill>
              </a:rPr>
              <a:t>Some challenges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Optimized execution on heterogeneous platforms.</a:t>
            </a:r>
          </a:p>
          <a:p>
            <a:r>
              <a:rPr lang="en-US" dirty="0" smtClean="0"/>
              <a:t>Representing  and reasoning data: semantic, quality (</a:t>
            </a:r>
            <a:r>
              <a:rPr lang="en-US" dirty="0" err="1" smtClean="0"/>
              <a:t>unconsistent</a:t>
            </a:r>
            <a:r>
              <a:rPr lang="en-US" dirty="0" smtClean="0"/>
              <a:t>, uncertain)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Increasing reuse </a:t>
            </a:r>
            <a:r>
              <a:rPr lang="en-US" dirty="0" smtClean="0"/>
              <a:t>within and across application domains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Q</a:t>
            </a:r>
            <a:r>
              <a:rPr lang="en-US" dirty="0" err="1" smtClean="0">
                <a:solidFill>
                  <a:srgbClr val="FF0000"/>
                </a:solidFill>
              </a:rPr>
              <a:t>uerying</a:t>
            </a:r>
            <a:r>
              <a:rPr lang="en-US" dirty="0" smtClean="0">
                <a:solidFill>
                  <a:srgbClr val="FF0000"/>
                </a:solidFill>
              </a:rPr>
              <a:t> and integration </a:t>
            </a:r>
            <a:r>
              <a:rPr lang="en-US" dirty="0" smtClean="0"/>
              <a:t>of workflow  provenance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7335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 err="1" smtClean="0">
                <a:solidFill>
                  <a:srgbClr val="0070C0"/>
                </a:solidFill>
              </a:rPr>
              <a:t>BPaas</a:t>
            </a:r>
            <a:r>
              <a:rPr lang="fr-FR" dirty="0" smtClean="0">
                <a:solidFill>
                  <a:srgbClr val="0070C0"/>
                </a:solidFill>
              </a:rPr>
              <a:t> vs </a:t>
            </a:r>
            <a:r>
              <a:rPr lang="fr-FR" dirty="0" err="1" smtClean="0">
                <a:solidFill>
                  <a:srgbClr val="0070C0"/>
                </a:solidFill>
              </a:rPr>
              <a:t>SPaaS</a:t>
            </a:r>
            <a:endParaRPr lang="fr-FR" dirty="0" smtClean="0">
              <a:solidFill>
                <a:srgbClr val="0070C0"/>
              </a:solidFill>
            </a:endParaRPr>
          </a:p>
        </p:txBody>
      </p:sp>
      <p:sp>
        <p:nvSpPr>
          <p:cNvPr id="15363" name="Espace réservé du contenu 2"/>
          <p:cNvSpPr>
            <a:spLocks noGrp="1"/>
          </p:cNvSpPr>
          <p:nvPr>
            <p:ph idx="1"/>
          </p:nvPr>
        </p:nvSpPr>
        <p:spPr>
          <a:xfrm>
            <a:off x="381000" y="914400"/>
            <a:ext cx="8763000" cy="5257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800" dirty="0" smtClean="0"/>
              <a:t>Business </a:t>
            </a:r>
            <a:r>
              <a:rPr lang="fr-FR" sz="2800" dirty="0" err="1" smtClean="0"/>
              <a:t>process</a:t>
            </a:r>
            <a:r>
              <a:rPr lang="fr-FR" sz="2800" dirty="0" smtClean="0"/>
              <a:t> vs </a:t>
            </a:r>
            <a:r>
              <a:rPr lang="fr-FR" sz="2800" dirty="0" err="1" smtClean="0"/>
              <a:t>swf</a:t>
            </a:r>
            <a:r>
              <a:rPr lang="fr-FR" sz="2800" dirty="0" smtClean="0"/>
              <a:t> outsourcing to </a:t>
            </a:r>
            <a:r>
              <a:rPr lang="fr-FR" sz="2800" dirty="0" err="1" smtClean="0"/>
              <a:t>take</a:t>
            </a:r>
            <a:r>
              <a:rPr lang="fr-FR" sz="2800" dirty="0" smtClean="0"/>
              <a:t> </a:t>
            </a:r>
            <a:r>
              <a:rPr lang="fr-FR" sz="2800" dirty="0" err="1" smtClean="0"/>
              <a:t>advantage</a:t>
            </a:r>
            <a:r>
              <a:rPr lang="fr-FR" sz="2800" dirty="0" smtClean="0"/>
              <a:t> of the Cloud </a:t>
            </a:r>
            <a:r>
              <a:rPr lang="fr-FR" sz="2800" dirty="0" err="1" smtClean="0"/>
              <a:t>computing</a:t>
            </a:r>
            <a:r>
              <a:rPr lang="fr-FR" sz="2800" dirty="0" smtClean="0"/>
              <a:t> model.</a:t>
            </a:r>
          </a:p>
          <a:p>
            <a:pPr eaLnBrk="1" hangingPunct="1"/>
            <a:r>
              <a:rPr lang="fr-FR" sz="2800" dirty="0" err="1" smtClean="0">
                <a:solidFill>
                  <a:srgbClr val="C00000"/>
                </a:solidFill>
              </a:rPr>
              <a:t>Reusing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process</a:t>
            </a:r>
            <a:r>
              <a:rPr lang="fr-FR" sz="2800" dirty="0" smtClean="0">
                <a:solidFill>
                  <a:srgbClr val="C00000"/>
                </a:solidFill>
              </a:rPr>
              <a:t> fragments </a:t>
            </a:r>
            <a:r>
              <a:rPr lang="fr-FR" sz="2800" dirty="0" smtClean="0"/>
              <a:t>to </a:t>
            </a:r>
            <a:r>
              <a:rPr lang="fr-FR" sz="2800" dirty="0" err="1" smtClean="0"/>
              <a:t>develop</a:t>
            </a:r>
            <a:r>
              <a:rPr lang="fr-FR" sz="2800" dirty="0" smtClean="0"/>
              <a:t> </a:t>
            </a:r>
            <a:r>
              <a:rPr lang="fr-FR" sz="2800" dirty="0" err="1" smtClean="0"/>
              <a:t>process</a:t>
            </a:r>
            <a:r>
              <a:rPr lang="fr-FR" sz="2800" dirty="0" smtClean="0"/>
              <a:t>-</a:t>
            </a:r>
            <a:r>
              <a:rPr lang="fr-FR" sz="2800" dirty="0" err="1" smtClean="0"/>
              <a:t>based</a:t>
            </a:r>
            <a:r>
              <a:rPr lang="fr-FR" sz="2800" dirty="0" smtClean="0"/>
              <a:t> service compositions and </a:t>
            </a:r>
            <a:r>
              <a:rPr lang="fr-FR" sz="2800" dirty="0" err="1" smtClean="0"/>
              <a:t>adapt</a:t>
            </a:r>
            <a:r>
              <a:rPr lang="fr-FR" sz="2800" dirty="0" smtClean="0"/>
              <a:t> the new </a:t>
            </a:r>
            <a:r>
              <a:rPr lang="fr-FR" sz="2800" dirty="0" err="1" smtClean="0"/>
              <a:t>swf</a:t>
            </a:r>
            <a:r>
              <a:rPr lang="fr-FR" sz="2800" dirty="0" smtClean="0"/>
              <a:t> </a:t>
            </a:r>
            <a:r>
              <a:rPr lang="fr-FR" sz="2800" dirty="0" err="1" smtClean="0"/>
              <a:t>according</a:t>
            </a:r>
            <a:r>
              <a:rPr lang="fr-FR" sz="2800" dirty="0" smtClean="0"/>
              <a:t> to the </a:t>
            </a:r>
            <a:r>
              <a:rPr lang="fr-FR" sz="2800" dirty="0" err="1" smtClean="0"/>
              <a:t>scientists</a:t>
            </a:r>
            <a:r>
              <a:rPr lang="fr-FR" sz="2800" dirty="0" smtClean="0"/>
              <a:t>  (</a:t>
            </a:r>
            <a:r>
              <a:rPr lang="fr-FR" sz="2800" dirty="0" err="1" smtClean="0">
                <a:solidFill>
                  <a:srgbClr val="00B050"/>
                </a:solidFill>
              </a:rPr>
              <a:t>reusing</a:t>
            </a:r>
            <a:r>
              <a:rPr lang="fr-FR" sz="2800" dirty="0" smtClean="0">
                <a:solidFill>
                  <a:srgbClr val="00B050"/>
                </a:solidFill>
              </a:rPr>
              <a:t> a partial </a:t>
            </a:r>
            <a:r>
              <a:rPr lang="fr-FR" sz="2800" dirty="0" err="1" smtClean="0">
                <a:solidFill>
                  <a:srgbClr val="00B050"/>
                </a:solidFill>
              </a:rPr>
              <a:t>differential</a:t>
            </a:r>
            <a:r>
              <a:rPr lang="fr-FR" sz="2800" dirty="0" smtClean="0">
                <a:solidFill>
                  <a:srgbClr val="00B050"/>
                </a:solidFill>
              </a:rPr>
              <a:t> </a:t>
            </a:r>
            <a:r>
              <a:rPr lang="fr-FR" sz="2800" dirty="0" err="1" smtClean="0">
                <a:solidFill>
                  <a:srgbClr val="00B050"/>
                </a:solidFill>
              </a:rPr>
              <a:t>equation</a:t>
            </a:r>
            <a:r>
              <a:rPr lang="fr-FR" sz="2800" dirty="0" smtClean="0">
                <a:solidFill>
                  <a:srgbClr val="00B050"/>
                </a:solidFill>
              </a:rPr>
              <a:t> program</a:t>
            </a:r>
            <a:r>
              <a:rPr lang="fr-FR" sz="2800" dirty="0" smtClean="0"/>
              <a:t>)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800" dirty="0" smtClean="0"/>
              <a:t>  </a:t>
            </a:r>
            <a:r>
              <a:rPr lang="fr-FR" sz="2800" dirty="0" err="1" smtClean="0">
                <a:solidFill>
                  <a:srgbClr val="C00000"/>
                </a:solidFill>
              </a:rPr>
              <a:t>privacy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risks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</a:rPr>
              <a:t>aware</a:t>
            </a:r>
            <a:r>
              <a:rPr lang="fr-FR" sz="2800" dirty="0" smtClean="0"/>
              <a:t>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800" b="1" dirty="0" smtClean="0">
                <a:solidFill>
                  <a:srgbClr val="00B050"/>
                </a:solidFill>
              </a:rPr>
              <a:t>Sharing </a:t>
            </a:r>
            <a:r>
              <a:rPr lang="fr-FR" sz="2800" b="1" dirty="0" err="1" smtClean="0">
                <a:solidFill>
                  <a:srgbClr val="00B050"/>
                </a:solidFill>
              </a:rPr>
              <a:t>scientific</a:t>
            </a:r>
            <a:r>
              <a:rPr lang="fr-FR" sz="2800" b="1" dirty="0" smtClean="0">
                <a:solidFill>
                  <a:srgbClr val="00B050"/>
                </a:solidFill>
              </a:rPr>
              <a:t> </a:t>
            </a:r>
            <a:r>
              <a:rPr lang="fr-FR" sz="2800" b="1" dirty="0" err="1" smtClean="0">
                <a:solidFill>
                  <a:srgbClr val="00B050"/>
                </a:solidFill>
              </a:rPr>
              <a:t>process</a:t>
            </a:r>
            <a:r>
              <a:rPr lang="fr-FR" sz="2800" b="1" dirty="0" smtClean="0">
                <a:solidFill>
                  <a:srgbClr val="00B050"/>
                </a:solidFill>
              </a:rPr>
              <a:t> fragments and </a:t>
            </a:r>
            <a:r>
              <a:rPr lang="fr-FR" sz="2800" b="1" dirty="0" err="1" smtClean="0">
                <a:solidFill>
                  <a:srgbClr val="00B050"/>
                </a:solidFill>
              </a:rPr>
              <a:t>hide</a:t>
            </a:r>
            <a:r>
              <a:rPr lang="fr-FR" sz="2800" b="1" dirty="0" smtClean="0">
                <a:solidFill>
                  <a:srgbClr val="00B050"/>
                </a:solidFill>
              </a:rPr>
              <a:t> provenance.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800" dirty="0" err="1" smtClean="0"/>
              <a:t>Many</a:t>
            </a:r>
            <a:r>
              <a:rPr lang="fr-FR" sz="2800" dirty="0" smtClean="0"/>
              <a:t> </a:t>
            </a:r>
            <a:r>
              <a:rPr lang="fr-FR" sz="2800" dirty="0" err="1" smtClean="0"/>
              <a:t>works</a:t>
            </a:r>
            <a:r>
              <a:rPr lang="fr-FR" sz="2800" dirty="0" smtClean="0"/>
              <a:t> </a:t>
            </a:r>
            <a:r>
              <a:rPr lang="fr-FR" sz="2800" dirty="0" err="1" smtClean="0"/>
              <a:t>studied</a:t>
            </a:r>
            <a:r>
              <a:rPr lang="fr-FR" sz="2800" dirty="0" smtClean="0"/>
              <a:t> data provenance but not </a:t>
            </a:r>
            <a:r>
              <a:rPr lang="fr-FR" sz="2800" dirty="0" err="1" smtClean="0"/>
              <a:t>hide</a:t>
            </a:r>
            <a:r>
              <a:rPr lang="fr-FR" sz="2800" dirty="0" smtClean="0"/>
              <a:t> provenance. 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800" dirty="0" err="1" smtClean="0"/>
              <a:t>Formal</a:t>
            </a:r>
            <a:r>
              <a:rPr lang="fr-FR" sz="2800" dirty="0" smtClean="0"/>
              <a:t> model of </a:t>
            </a:r>
            <a:r>
              <a:rPr lang="fr-FR" sz="2800" dirty="0" err="1" smtClean="0"/>
              <a:t>BPaaS</a:t>
            </a:r>
            <a:r>
              <a:rPr lang="fr-FR" sz="2800" dirty="0" smtClean="0"/>
              <a:t> vs </a:t>
            </a:r>
            <a:r>
              <a:rPr lang="fr-FR" sz="2800" dirty="0" err="1" smtClean="0"/>
              <a:t>Scientific</a:t>
            </a:r>
            <a:r>
              <a:rPr lang="fr-FR" sz="2800" dirty="0" smtClean="0"/>
              <a:t> </a:t>
            </a:r>
            <a:r>
              <a:rPr lang="fr-FR" sz="2800" dirty="0" err="1" smtClean="0"/>
              <a:t>Process</a:t>
            </a:r>
            <a:r>
              <a:rPr lang="fr-FR" sz="2800" dirty="0" smtClean="0"/>
              <a:t> as a Service (</a:t>
            </a:r>
            <a:r>
              <a:rPr lang="fr-FR" sz="2800" dirty="0" err="1" smtClean="0"/>
              <a:t>Icloud</a:t>
            </a:r>
            <a:r>
              <a:rPr lang="fr-FR" sz="2800" dirty="0" smtClean="0"/>
              <a:t>@vldb2012)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>
                <a:solidFill>
                  <a:srgbClr val="0070C0"/>
                </a:solidFill>
              </a:rPr>
              <a:t>Decomposition</a:t>
            </a:r>
            <a:r>
              <a:rPr lang="fr-FR" dirty="0" smtClean="0">
                <a:solidFill>
                  <a:srgbClr val="0070C0"/>
                </a:solidFill>
              </a:rPr>
              <a:t> of business </a:t>
            </a:r>
            <a:r>
              <a:rPr lang="fr-FR" dirty="0" err="1" smtClean="0">
                <a:solidFill>
                  <a:srgbClr val="0070C0"/>
                </a:solidFill>
              </a:rPr>
              <a:t>process</a:t>
            </a:r>
            <a:r>
              <a:rPr lang="fr-FR" dirty="0" smtClean="0">
                <a:solidFill>
                  <a:srgbClr val="0070C0"/>
                </a:solidFill>
              </a:rPr>
              <a:t> vs </a:t>
            </a:r>
            <a:r>
              <a:rPr lang="fr-FR" dirty="0" err="1" smtClean="0">
                <a:solidFill>
                  <a:srgbClr val="0070C0"/>
                </a:solidFill>
              </a:rPr>
              <a:t>scientific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process</a:t>
            </a:r>
            <a:endParaRPr lang="fr-FR" dirty="0" smtClean="0">
              <a:solidFill>
                <a:srgbClr val="0070C0"/>
              </a:solidFill>
            </a:endParaRPr>
          </a:p>
        </p:txBody>
      </p:sp>
      <p:sp>
        <p:nvSpPr>
          <p:cNvPr id="16387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388" name="Espace réservé du contenu 7" descr="figure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828800"/>
            <a:ext cx="8032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725"/>
          </a:xfrm>
        </p:spPr>
        <p:txBody>
          <a:bodyPr/>
          <a:lstStyle/>
          <a:p>
            <a:pPr algn="l" eaLnBrk="1" hangingPunct="1"/>
            <a:r>
              <a:rPr lang="fr-FR" sz="4000" smtClean="0"/>
              <a:t>Identification of fragments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24-28, 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IEEE ICWS 2012 - Hawaii, USA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61B94-D1E0-4D99-8151-AA32A05CF65A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  <p:pic>
        <p:nvPicPr>
          <p:cNvPr id="17414" name="Espace réservé du contenu 8" descr="figure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5625" y="1600200"/>
            <a:ext cx="8032750" cy="45259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725"/>
          </a:xfrm>
        </p:spPr>
        <p:txBody>
          <a:bodyPr/>
          <a:lstStyle/>
          <a:p>
            <a:pPr algn="l" eaLnBrk="1" hangingPunct="1"/>
            <a:r>
              <a:rPr lang="fr-FR" sz="4000" smtClean="0"/>
              <a:t>Development of processes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24-28, 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IEEE ICWS 2012 - Hawaii, USA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0A3F08-3ACA-4613-9984-55D67120F133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  <p:pic>
        <p:nvPicPr>
          <p:cNvPr id="18438" name="Espace réservé du contenu 8" descr="figure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5625" y="1600200"/>
            <a:ext cx="8032750" cy="45259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620713"/>
            <a:ext cx="5927725" cy="1143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fr-FR" altLang="fr-FR" sz="5400" dirty="0" smtClean="0">
                <a:solidFill>
                  <a:srgbClr val="008080"/>
                </a:solidFill>
                <a:ea typeface="ヒラギノ角ゴ Pro W3" pitchFamily="-96" charset="-128"/>
              </a:rPr>
              <a:t>Square Predict</a:t>
            </a:r>
          </a:p>
        </p:txBody>
      </p:sp>
      <p:pic>
        <p:nvPicPr>
          <p:cNvPr id="13320" name="Picture 13" descr="LIPA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49" y="5665043"/>
            <a:ext cx="26955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31394"/>
            <a:ext cx="2670175" cy="98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4" name="Image 13" descr="logo-ISTHMA-1000-x-47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0" b="35229"/>
          <a:stretch>
            <a:fillRect/>
          </a:stretch>
        </p:blipFill>
        <p:spPr bwMode="auto">
          <a:xfrm>
            <a:off x="563712" y="4900141"/>
            <a:ext cx="242411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4" descr="LIP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451" y="5665043"/>
            <a:ext cx="153760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Ecole d'Ingénieurs - Génie Informatique &amp; Génie Mathématiqu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637485"/>
            <a:ext cx="25558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64568" y="2840484"/>
            <a:ext cx="8195864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-128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6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  <a:ea typeface="ヒラギノ角ゴ Pro W3" pitchFamily="-84" charset="-128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ヒラギノ角ゴ Pro W3" pitchFamily="-84" charset="-128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5000"/>
              <a:buFont typeface="Wingdings" pitchFamily="2" charset="2"/>
              <a:buChar char="¡"/>
              <a:defRPr sz="1600">
                <a:solidFill>
                  <a:schemeClr val="tx1"/>
                </a:solidFill>
                <a:latin typeface="+mn-lt"/>
                <a:ea typeface="ヒラギノ角ゴ Pro W3" pitchFamily="-84" charset="-128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ヒラギノ角ゴ Pro W3" pitchFamily="-84" charset="-128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-84" charset="2"/>
              <a:buChar char="n"/>
              <a:defRPr sz="1400">
                <a:solidFill>
                  <a:schemeClr val="tx1"/>
                </a:solidFill>
                <a:latin typeface="+mn-lt"/>
                <a:ea typeface="ヒラギノ角ゴ Pro W3" pitchFamily="-84" charset="-128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-84" charset="2"/>
              <a:buChar char="n"/>
              <a:defRPr sz="1400">
                <a:solidFill>
                  <a:schemeClr val="tx1"/>
                </a:solidFill>
                <a:latin typeface="+mn-lt"/>
                <a:ea typeface="ヒラギノ角ゴ Pro W3" pitchFamily="-84" charset="-128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-84" charset="2"/>
              <a:buChar char="n"/>
              <a:defRPr sz="1400">
                <a:solidFill>
                  <a:schemeClr val="tx1"/>
                </a:solidFill>
                <a:latin typeface="+mn-lt"/>
                <a:ea typeface="ヒラギノ角ゴ Pro W3" pitchFamily="-84" charset="-128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-84" charset="2"/>
              <a:buChar char="n"/>
              <a:defRPr sz="1400">
                <a:solidFill>
                  <a:schemeClr val="tx1"/>
                </a:solidFill>
                <a:latin typeface="+mn-lt"/>
                <a:ea typeface="ヒラギノ角ゴ Pro W3" pitchFamily="-84" charset="-128"/>
              </a:defRPr>
            </a:lvl9pPr>
          </a:lstStyle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r-FR" altLang="fr-FR" b="1" kern="0" dirty="0" smtClean="0">
                <a:solidFill>
                  <a:srgbClr val="0033CC"/>
                </a:solidFill>
                <a:ea typeface="ヒラギノ角ゴ Pro W3" pitchFamily="-96" charset="-128"/>
              </a:rPr>
              <a:t>Prédiction financière: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r-FR" altLang="fr-FR" b="1" kern="0" dirty="0" smtClean="0">
                <a:solidFill>
                  <a:srgbClr val="0033CC"/>
                </a:solidFill>
                <a:ea typeface="ヒラギノ角ゴ Pro W3" pitchFamily="-96" charset="-128"/>
              </a:rPr>
              <a:t>Gestion de données assurances et open data</a:t>
            </a:r>
            <a:endParaRPr lang="fr-FR" altLang="fr-FR" b="1" kern="0" dirty="0" smtClean="0">
              <a:solidFill>
                <a:srgbClr val="0033CC"/>
              </a:solidFill>
              <a:ea typeface="ヒラギノ角ゴ Pro W3" pitchFamily="-96" charset="-128"/>
            </a:endParaRPr>
          </a:p>
        </p:txBody>
      </p:sp>
      <p:pic>
        <p:nvPicPr>
          <p:cNvPr id="10" name="Picture 2" descr="C:\Users\Pbarra.ARROW\Desktop\logo_groupe1-e134399816382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930" y="4853681"/>
            <a:ext cx="1471118" cy="73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812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0070C0"/>
                </a:solidFill>
              </a:rPr>
              <a:t>Provenance and </a:t>
            </a:r>
            <a:r>
              <a:rPr lang="fr-FR" b="1" dirty="0" err="1" smtClean="0">
                <a:solidFill>
                  <a:srgbClr val="0070C0"/>
                </a:solidFill>
              </a:rPr>
              <a:t>privacy</a:t>
            </a:r>
            <a:r>
              <a:rPr lang="fr-FR" b="1" dirty="0" smtClean="0">
                <a:solidFill>
                  <a:srgbClr val="0070C0"/>
                </a:solidFill>
              </a:rPr>
              <a:t> in </a:t>
            </a:r>
            <a:r>
              <a:rPr lang="fr-FR" b="1" dirty="0" err="1" smtClean="0">
                <a:solidFill>
                  <a:srgbClr val="0070C0"/>
                </a:solidFill>
              </a:rPr>
              <a:t>SPaaS</a:t>
            </a:r>
            <a:endParaRPr lang="fr-FR" b="1" dirty="0" smtClean="0">
              <a:solidFill>
                <a:srgbClr val="0070C0"/>
              </a:solidFill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09600" y="2057400"/>
            <a:ext cx="8001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dirty="0"/>
              <a:t>An adversary (a curious) </a:t>
            </a:r>
            <a:r>
              <a:rPr lang="en-US" sz="2400" b="1" dirty="0"/>
              <a:t>can discover the provenance</a:t>
            </a:r>
            <a:r>
              <a:rPr lang="en-US" sz="2400" dirty="0"/>
              <a:t> of the reused process fragments.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b="1" dirty="0"/>
              <a:t>Can infer connections</a:t>
            </a:r>
            <a:r>
              <a:rPr lang="en-US" sz="2400" dirty="0"/>
              <a:t> between end-users </a:t>
            </a:r>
            <a:r>
              <a:rPr lang="en-US" sz="2400" dirty="0" smtClean="0"/>
              <a:t>and </a:t>
            </a:r>
            <a:r>
              <a:rPr lang="en-US" sz="2400" dirty="0"/>
              <a:t>scientists that outsource fragments to the Cloud.</a:t>
            </a:r>
          </a:p>
          <a:p>
            <a:pPr algn="just"/>
            <a:endParaRPr lang="en-US" sz="2400" dirty="0"/>
          </a:p>
          <a:p>
            <a:pPr algn="just">
              <a:buFont typeface="Wingdings" pitchFamily="2" charset="2"/>
              <a:buChar char="ü"/>
            </a:pPr>
            <a:r>
              <a:rPr lang="en-US" sz="2400" b="1" dirty="0">
                <a:solidFill>
                  <a:srgbClr val="FF0000"/>
                </a:solidFill>
              </a:rPr>
              <a:t>No related work!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457200" y="274638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fr-FR" sz="3200">
                <a:latin typeface="+mj-lt"/>
                <a:ea typeface="+mj-ea"/>
                <a:cs typeface="+mj-cs"/>
              </a:rPr>
              <a:t>Formal model</a:t>
            </a:r>
            <a:endParaRPr lang="fr-FR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6"/>
          <p:cNvSpPr txBox="1">
            <a:spLocks/>
          </p:cNvSpPr>
          <p:nvPr/>
        </p:nvSpPr>
        <p:spPr bwMode="auto">
          <a:xfrm>
            <a:off x="250825" y="4292600"/>
            <a:ext cx="50419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2400" b="1">
                <a:latin typeface="+mn-lt"/>
                <a:cs typeface="+mn-cs"/>
              </a:rPr>
              <a:t>Business Process: </a:t>
            </a:r>
            <a:r>
              <a:rPr lang="fr-FR" sz="2400">
                <a:latin typeface="+mn-lt"/>
                <a:cs typeface="+mn-cs"/>
              </a:rPr>
              <a:t>business graph. </a:t>
            </a:r>
            <a:r>
              <a:rPr lang="fr-FR" sz="3200">
                <a:latin typeface="Browallia New" pitchFamily="34" charset="-34"/>
                <a:cs typeface="Browallia New" pitchFamily="34" charset="-34"/>
              </a:rPr>
              <a:t>[Beeri,VLDB’06]</a:t>
            </a:r>
          </a:p>
          <a:p>
            <a:pPr marL="342900" indent="-34290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fr-FR" sz="2400" b="1">
                <a:latin typeface="+mn-lt"/>
                <a:cs typeface="+mn-cs"/>
              </a:rPr>
              <a:t>Process Fragment: </a:t>
            </a:r>
            <a:r>
              <a:rPr lang="fr-FR" sz="2400">
                <a:latin typeface="+mn-lt"/>
                <a:cs typeface="+mn-cs"/>
              </a:rPr>
              <a:t>business subgraph.</a:t>
            </a:r>
            <a:endParaRPr lang="fr-FR" sz="2400" dirty="0">
              <a:latin typeface="+mn-lt"/>
              <a:cs typeface="+mn-cs"/>
            </a:endParaRPr>
          </a:p>
        </p:txBody>
      </p:sp>
      <p:pic>
        <p:nvPicPr>
          <p:cNvPr id="20484" name="Espace réservé du contenu 8" descr="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188913"/>
            <a:ext cx="5435600" cy="395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August 31, 2012</a:t>
            </a: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Cloud-I / VLDB 2012 workshop - Istanbul</a:t>
            </a:r>
            <a:endParaRPr lang="fr-FR"/>
          </a:p>
        </p:txBody>
      </p:sp>
      <p:sp>
        <p:nvSpPr>
          <p:cNvPr id="9" name="Espace réservé du contenu 6"/>
          <p:cNvSpPr txBox="1">
            <a:spLocks/>
          </p:cNvSpPr>
          <p:nvPr/>
        </p:nvSpPr>
        <p:spPr>
          <a:xfrm>
            <a:off x="5292725" y="4292600"/>
            <a:ext cx="3959225" cy="18002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fr-FR" sz="2400" b="1" dirty="0">
                <a:latin typeface="+mn-lt"/>
                <a:cs typeface="+mn-cs"/>
              </a:rPr>
              <a:t>BPaaS:</a:t>
            </a:r>
            <a:r>
              <a:rPr lang="fr-FR" sz="2400" dirty="0">
                <a:latin typeface="+mn-lt"/>
                <a:cs typeface="+mn-cs"/>
              </a:rPr>
              <a:t> a </a:t>
            </a:r>
            <a:r>
              <a:rPr lang="fr-FR" sz="2400" dirty="0" err="1">
                <a:latin typeface="+mn-lt"/>
                <a:cs typeface="+mn-cs"/>
              </a:rPr>
              <a:t>finite</a:t>
            </a:r>
            <a:r>
              <a:rPr lang="fr-FR" sz="2400" dirty="0">
                <a:latin typeface="+mn-lt"/>
                <a:cs typeface="+mn-cs"/>
              </a:rPr>
              <a:t> set of business </a:t>
            </a:r>
            <a:r>
              <a:rPr lang="fr-FR" sz="2400" dirty="0" err="1">
                <a:latin typeface="+mn-lt"/>
                <a:cs typeface="+mn-cs"/>
              </a:rPr>
              <a:t>processes</a:t>
            </a:r>
            <a:r>
              <a:rPr lang="fr-FR" sz="2400" dirty="0">
                <a:latin typeface="+mn-lt"/>
                <a:cs typeface="+mn-cs"/>
              </a:rPr>
              <a:t>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fr-FR" sz="2400" b="1" dirty="0">
                <a:latin typeface="+mn-lt"/>
                <a:cs typeface="+mn-cs"/>
              </a:rPr>
              <a:t>Reusing </a:t>
            </a:r>
            <a:r>
              <a:rPr lang="fr-FR" sz="2400" b="1" dirty="0" err="1">
                <a:latin typeface="+mn-lt"/>
                <a:cs typeface="+mn-cs"/>
              </a:rPr>
              <a:t>Function</a:t>
            </a:r>
            <a:r>
              <a:rPr lang="fr-FR" sz="2400" b="1" dirty="0"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725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fr-FR" dirty="0" err="1" smtClean="0"/>
              <a:t>Anonymous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fr-FR" dirty="0"/>
          </a:p>
        </p:txBody>
      </p:sp>
      <p:pic>
        <p:nvPicPr>
          <p:cNvPr id="21507" name="Espace réservé du contenu 6" descr="JPG_168220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88913"/>
            <a:ext cx="4359275" cy="2706687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June 24-28, 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IEEE ICWS 2012 - Hawaii, USA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8B1D5-BEB1-43BB-8D21-FC80D58C620D}" type="slidenum">
              <a:rPr lang="fr-FR" smtClean="0"/>
              <a:pPr>
                <a:defRPr/>
              </a:pPr>
              <a:t>32</a:t>
            </a:fld>
            <a:endParaRPr lang="fr-FR"/>
          </a:p>
        </p:txBody>
      </p:sp>
      <p:sp>
        <p:nvSpPr>
          <p:cNvPr id="9" name="Espace réservé du contenu 6"/>
          <p:cNvSpPr txBox="1">
            <a:spLocks/>
          </p:cNvSpPr>
          <p:nvPr/>
        </p:nvSpPr>
        <p:spPr>
          <a:xfrm>
            <a:off x="228600" y="2514600"/>
            <a:ext cx="8147050" cy="3128963"/>
          </a:xfrm>
          <a:prstGeom prst="rect">
            <a:avLst/>
          </a:prstGeom>
        </p:spPr>
        <p:txBody>
          <a:bodyPr/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b="1" dirty="0" err="1">
                <a:latin typeface="+mn-lt"/>
                <a:cs typeface="+mn-cs"/>
              </a:rPr>
              <a:t>View</a:t>
            </a:r>
            <a:r>
              <a:rPr lang="fr-FR" sz="2800" b="1" dirty="0">
                <a:latin typeface="+mn-lt"/>
                <a:cs typeface="+mn-cs"/>
              </a:rPr>
              <a:t> on </a:t>
            </a:r>
            <a:r>
              <a:rPr lang="fr-FR" sz="2800" b="1" dirty="0" err="1">
                <a:latin typeface="+mn-lt"/>
                <a:cs typeface="+mn-cs"/>
              </a:rPr>
              <a:t>SPaaS</a:t>
            </a:r>
            <a:r>
              <a:rPr lang="fr-FR" sz="2800" b="1" dirty="0"/>
              <a:t>: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fr-FR" sz="2800" dirty="0">
                <a:latin typeface="+mn-lt"/>
                <a:cs typeface="+mn-cs"/>
              </a:rPr>
              <a:t>	A set of </a:t>
            </a:r>
            <a:r>
              <a:rPr lang="fr-FR" sz="2800" dirty="0" err="1">
                <a:latin typeface="+mn-lt"/>
                <a:cs typeface="+mn-cs"/>
              </a:rPr>
              <a:t>process</a:t>
            </a:r>
            <a:r>
              <a:rPr lang="fr-FR" sz="2800" dirty="0">
                <a:latin typeface="+mn-lt"/>
                <a:cs typeface="+mn-cs"/>
              </a:rPr>
              <a:t> fragments </a:t>
            </a:r>
            <a:r>
              <a:rPr lang="fr-FR" sz="2800" dirty="0" err="1">
                <a:latin typeface="+mn-lt"/>
                <a:cs typeface="+mn-cs"/>
              </a:rPr>
              <a:t>having</a:t>
            </a:r>
            <a:r>
              <a:rPr lang="fr-FR" sz="2800" dirty="0">
                <a:latin typeface="+mn-lt"/>
                <a:cs typeface="+mn-cs"/>
              </a:rPr>
              <a:t> the </a:t>
            </a:r>
            <a:r>
              <a:rPr lang="fr-FR" sz="2800" dirty="0" err="1">
                <a:latin typeface="+mn-lt"/>
                <a:cs typeface="+mn-cs"/>
              </a:rPr>
              <a:t>same</a:t>
            </a:r>
            <a:r>
              <a:rPr lang="fr-FR" sz="2800" dirty="0">
                <a:latin typeface="+mn-lt"/>
                <a:cs typeface="+mn-cs"/>
              </a:rPr>
              <a:t> objective (</a:t>
            </a:r>
            <a:r>
              <a:rPr lang="fr-FR" sz="2800" dirty="0" err="1"/>
              <a:t>c</a:t>
            </a:r>
            <a:r>
              <a:rPr lang="fr-FR" sz="2800" dirty="0" err="1">
                <a:latin typeface="+mn-lt"/>
                <a:cs typeface="+mn-cs"/>
              </a:rPr>
              <a:t>alled</a:t>
            </a:r>
            <a:r>
              <a:rPr lang="fr-FR" sz="2800" dirty="0">
                <a:latin typeface="+mn-lt"/>
                <a:cs typeface="+mn-cs"/>
              </a:rPr>
              <a:t> clones).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b="1" dirty="0" err="1">
                <a:latin typeface="+mn-lt"/>
                <a:cs typeface="+mn-cs"/>
              </a:rPr>
              <a:t>Anonymous</a:t>
            </a:r>
            <a:r>
              <a:rPr lang="fr-FR" sz="2800" b="1" dirty="0">
                <a:latin typeface="+mn-lt"/>
                <a:cs typeface="+mn-cs"/>
              </a:rPr>
              <a:t> </a:t>
            </a:r>
            <a:r>
              <a:rPr lang="fr-FR" sz="2800" b="1" dirty="0" err="1">
                <a:latin typeface="+mn-lt"/>
                <a:cs typeface="+mn-cs"/>
              </a:rPr>
              <a:t>View</a:t>
            </a:r>
            <a:r>
              <a:rPr lang="fr-FR" sz="2800" b="1" dirty="0"/>
              <a:t> on </a:t>
            </a:r>
            <a:r>
              <a:rPr lang="fr-FR" sz="2800" b="1" dirty="0" err="1"/>
              <a:t>SPaaS</a:t>
            </a:r>
            <a:r>
              <a:rPr lang="fr-FR" sz="2800" b="1" dirty="0"/>
              <a:t>: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fr-FR" sz="2800" dirty="0">
                <a:latin typeface="+mn-lt"/>
                <a:cs typeface="+mn-cs"/>
              </a:rPr>
              <a:t>	</a:t>
            </a:r>
            <a:r>
              <a:rPr lang="fr-FR" sz="2800" dirty="0" err="1">
                <a:latin typeface="+mn-lt"/>
                <a:cs typeface="+mn-cs"/>
              </a:rPr>
              <a:t>View</a:t>
            </a:r>
            <a:r>
              <a:rPr lang="fr-FR" sz="2800" dirty="0">
                <a:latin typeface="+mn-lt"/>
                <a:cs typeface="+mn-cs"/>
              </a:rPr>
              <a:t> on </a:t>
            </a:r>
            <a:r>
              <a:rPr lang="fr-FR" sz="2800" dirty="0" err="1">
                <a:latin typeface="+mn-lt"/>
                <a:cs typeface="+mn-cs"/>
              </a:rPr>
              <a:t>SPaaS</a:t>
            </a:r>
            <a:r>
              <a:rPr lang="fr-FR" sz="2800" dirty="0">
                <a:latin typeface="+mn-lt"/>
                <a:cs typeface="+mn-cs"/>
              </a:rPr>
              <a:t> </a:t>
            </a:r>
            <a:r>
              <a:rPr lang="fr-FR" sz="2800" dirty="0" err="1">
                <a:latin typeface="+mn-lt"/>
                <a:cs typeface="+mn-cs"/>
              </a:rPr>
              <a:t>having</a:t>
            </a:r>
            <a:r>
              <a:rPr lang="fr-FR" sz="2800" dirty="0">
                <a:latin typeface="+mn-lt"/>
                <a:cs typeface="+mn-cs"/>
              </a:rPr>
              <a:t> </a:t>
            </a:r>
            <a:r>
              <a:rPr lang="fr-FR" sz="2800" dirty="0" err="1">
                <a:latin typeface="+mn-lt"/>
                <a:cs typeface="+mn-cs"/>
              </a:rPr>
              <a:t>at</a:t>
            </a:r>
            <a:r>
              <a:rPr lang="fr-FR" sz="2800" dirty="0">
                <a:latin typeface="+mn-lt"/>
                <a:cs typeface="+mn-cs"/>
              </a:rPr>
              <a:t> </a:t>
            </a:r>
            <a:r>
              <a:rPr lang="fr-FR" sz="2800" dirty="0" err="1">
                <a:latin typeface="+mn-lt"/>
                <a:cs typeface="+mn-cs"/>
              </a:rPr>
              <a:t>most</a:t>
            </a:r>
            <a:r>
              <a:rPr lang="fr-FR" sz="2800" dirty="0">
                <a:latin typeface="+mn-lt"/>
                <a:cs typeface="+mn-cs"/>
              </a:rPr>
              <a:t> K clones.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b="1" dirty="0"/>
              <a:t>Objective :</a:t>
            </a:r>
            <a:r>
              <a:rPr lang="fr-FR" sz="2800" b="1" dirty="0">
                <a:solidFill>
                  <a:srgbClr val="00B050"/>
                </a:solidFill>
              </a:rPr>
              <a:t> </a:t>
            </a:r>
            <a:r>
              <a:rPr lang="fr-FR" sz="2800" b="1" dirty="0" err="1">
                <a:solidFill>
                  <a:srgbClr val="00B050"/>
                </a:solidFill>
              </a:rPr>
              <a:t>Make</a:t>
            </a:r>
            <a:r>
              <a:rPr lang="fr-FR" sz="2800" b="1" dirty="0">
                <a:solidFill>
                  <a:srgbClr val="00B050"/>
                </a:solidFill>
              </a:rPr>
              <a:t> </a:t>
            </a:r>
            <a:r>
              <a:rPr lang="fr-FR" sz="2800" b="1" dirty="0" err="1">
                <a:solidFill>
                  <a:srgbClr val="00B050"/>
                </a:solidFill>
              </a:rPr>
              <a:t>it</a:t>
            </a:r>
            <a:r>
              <a:rPr lang="fr-FR" sz="2800" b="1" dirty="0">
                <a:solidFill>
                  <a:srgbClr val="00B050"/>
                </a:solidFill>
              </a:rPr>
              <a:t> hard for an </a:t>
            </a:r>
            <a:r>
              <a:rPr lang="fr-FR" sz="2800" b="1" dirty="0" err="1">
                <a:solidFill>
                  <a:srgbClr val="00B050"/>
                </a:solidFill>
              </a:rPr>
              <a:t>adversary</a:t>
            </a:r>
            <a:r>
              <a:rPr lang="fr-FR" sz="2800" b="1" dirty="0">
                <a:solidFill>
                  <a:srgbClr val="00B050"/>
                </a:solidFill>
              </a:rPr>
              <a:t> to know the provenance of a </a:t>
            </a:r>
            <a:r>
              <a:rPr lang="fr-FR" sz="2800" b="1" dirty="0" err="1">
                <a:solidFill>
                  <a:srgbClr val="00B050"/>
                </a:solidFill>
              </a:rPr>
              <a:t>reused</a:t>
            </a:r>
            <a:r>
              <a:rPr lang="fr-FR" sz="2800" b="1" dirty="0">
                <a:solidFill>
                  <a:srgbClr val="00B050"/>
                </a:solidFill>
              </a:rPr>
              <a:t> </a:t>
            </a:r>
            <a:r>
              <a:rPr lang="fr-FR" sz="2800" b="1" dirty="0" err="1">
                <a:solidFill>
                  <a:srgbClr val="00B050"/>
                </a:solidFill>
              </a:rPr>
              <a:t>process</a:t>
            </a:r>
            <a:r>
              <a:rPr lang="fr-FR" sz="2800" b="1" dirty="0">
                <a:solidFill>
                  <a:srgbClr val="00B050"/>
                </a:solidFill>
              </a:rPr>
              <a:t> fragment. </a:t>
            </a:r>
            <a:r>
              <a:rPr lang="fr-FR" sz="2800" b="1" dirty="0">
                <a:solidFill>
                  <a:srgbClr val="C00000"/>
                </a:solidFill>
              </a:rPr>
              <a:t>(</a:t>
            </a:r>
            <a:r>
              <a:rPr lang="fr-FR" sz="2800" dirty="0" err="1">
                <a:solidFill>
                  <a:srgbClr val="C00000"/>
                </a:solidFill>
              </a:rPr>
              <a:t>Anonyfrag</a:t>
            </a:r>
            <a:r>
              <a:rPr lang="fr-FR" sz="2800" dirty="0">
                <a:solidFill>
                  <a:srgbClr val="C00000"/>
                </a:solidFill>
              </a:rPr>
              <a:t>)</a:t>
            </a:r>
            <a:endParaRPr lang="fr-FR" sz="28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971550" y="1268413"/>
            <a:ext cx="2520950" cy="9001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Let </a:t>
            </a:r>
            <a:r>
              <a:rPr lang="fr-FR" b="1" dirty="0"/>
              <a:t>P</a:t>
            </a:r>
            <a:r>
              <a:rPr lang="fr-FR" dirty="0"/>
              <a:t> a business </a:t>
            </a:r>
            <a:r>
              <a:rPr lang="fr-FR" dirty="0" err="1"/>
              <a:t>process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developed</a:t>
            </a:r>
            <a:r>
              <a:rPr lang="fr-FR" dirty="0"/>
              <a:t> in the </a:t>
            </a:r>
            <a:r>
              <a:rPr lang="fr-FR" dirty="0" err="1"/>
              <a:t>SPaaS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116013" y="2565400"/>
            <a:ext cx="2232025" cy="7191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For </a:t>
            </a:r>
            <a:r>
              <a:rPr lang="fr-FR" b="1" dirty="0" err="1"/>
              <a:t>each</a:t>
            </a:r>
            <a:r>
              <a:rPr lang="fr-FR" dirty="0"/>
              <a:t> Process Fragment </a:t>
            </a:r>
            <a:r>
              <a:rPr lang="fr-FR" b="1" dirty="0"/>
              <a:t>F</a:t>
            </a:r>
            <a:r>
              <a:rPr lang="fr-FR" dirty="0"/>
              <a:t> in </a:t>
            </a:r>
            <a:r>
              <a:rPr lang="fr-FR" b="1" dirty="0"/>
              <a:t>P</a:t>
            </a:r>
          </a:p>
        </p:txBody>
      </p:sp>
      <p:cxnSp>
        <p:nvCxnSpPr>
          <p:cNvPr id="9" name="Connecteur droit avec flèche 8"/>
          <p:cNvCxnSpPr>
            <a:stCxn id="7" idx="2"/>
            <a:endCxn id="8" idx="0"/>
          </p:cNvCxnSpPr>
          <p:nvPr/>
        </p:nvCxnSpPr>
        <p:spPr>
          <a:xfrm flipH="1">
            <a:off x="2232025" y="2168525"/>
            <a:ext cx="0" cy="396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627313" y="4005263"/>
            <a:ext cx="2160587" cy="7191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 err="1"/>
              <a:t>Verify</a:t>
            </a:r>
            <a:r>
              <a:rPr lang="fr-FR" b="1" dirty="0"/>
              <a:t> if F </a:t>
            </a:r>
            <a:r>
              <a:rPr lang="fr-FR" b="1" dirty="0" err="1"/>
              <a:t>exists</a:t>
            </a:r>
            <a:r>
              <a:rPr lang="fr-FR" b="1" dirty="0"/>
              <a:t> in the </a:t>
            </a:r>
            <a:r>
              <a:rPr lang="fr-FR" b="1" dirty="0" err="1"/>
              <a:t>SPaaS</a:t>
            </a:r>
            <a:endParaRPr lang="fr-FR" dirty="0"/>
          </a:p>
        </p:txBody>
      </p:sp>
      <p:cxnSp>
        <p:nvCxnSpPr>
          <p:cNvPr id="11" name="Connecteur droit avec flèche 10"/>
          <p:cNvCxnSpPr>
            <a:stCxn id="8" idx="2"/>
            <a:endCxn id="10" idx="0"/>
          </p:cNvCxnSpPr>
          <p:nvPr/>
        </p:nvCxnSpPr>
        <p:spPr>
          <a:xfrm>
            <a:off x="2232025" y="3284538"/>
            <a:ext cx="1476375" cy="7207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Losange 11"/>
          <p:cNvSpPr/>
          <p:nvPr/>
        </p:nvSpPr>
        <p:spPr>
          <a:xfrm>
            <a:off x="5292725" y="4005263"/>
            <a:ext cx="863600" cy="719137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3" name="Connecteur droit avec flèche 12"/>
          <p:cNvCxnSpPr>
            <a:stCxn id="10" idx="3"/>
            <a:endCxn id="12" idx="1"/>
          </p:cNvCxnSpPr>
          <p:nvPr/>
        </p:nvCxnSpPr>
        <p:spPr>
          <a:xfrm flipV="1">
            <a:off x="4787900" y="4365625"/>
            <a:ext cx="5048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71550" y="5084763"/>
            <a:ext cx="2519363" cy="900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P’</a:t>
            </a:r>
            <a:r>
              <a:rPr lang="fr-FR" dirty="0"/>
              <a:t> a </a:t>
            </a:r>
            <a:r>
              <a:rPr lang="fr-FR" dirty="0" err="1"/>
              <a:t>process</a:t>
            </a:r>
            <a:r>
              <a:rPr lang="fr-FR" dirty="0"/>
              <a:t>-</a:t>
            </a:r>
            <a:r>
              <a:rPr lang="fr-FR" dirty="0" err="1"/>
              <a:t>based</a:t>
            </a:r>
            <a:r>
              <a:rPr lang="fr-FR" dirty="0"/>
              <a:t> service compositions </a:t>
            </a:r>
            <a:r>
              <a:rPr lang="fr-FR" dirty="0" err="1"/>
              <a:t>developed</a:t>
            </a:r>
            <a:r>
              <a:rPr lang="fr-FR" dirty="0"/>
              <a:t> in the </a:t>
            </a:r>
            <a:r>
              <a:rPr lang="fr-FR" dirty="0" err="1"/>
              <a:t>SPaaS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6875463" y="4005263"/>
            <a:ext cx="1800225" cy="7191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 err="1"/>
              <a:t>Reuse</a:t>
            </a:r>
            <a:r>
              <a:rPr lang="fr-FR" b="1" dirty="0"/>
              <a:t> F to </a:t>
            </a:r>
            <a:r>
              <a:rPr lang="fr-FR" b="1" dirty="0" err="1"/>
              <a:t>develop</a:t>
            </a:r>
            <a:r>
              <a:rPr lang="fr-FR" b="1" dirty="0"/>
              <a:t> P</a:t>
            </a:r>
            <a:endParaRPr lang="fr-FR" dirty="0"/>
          </a:p>
        </p:txBody>
      </p:sp>
      <p:cxnSp>
        <p:nvCxnSpPr>
          <p:cNvPr id="16" name="Connecteur droit avec flèche 15"/>
          <p:cNvCxnSpPr>
            <a:stCxn id="12" idx="3"/>
            <a:endCxn id="15" idx="1"/>
          </p:cNvCxnSpPr>
          <p:nvPr/>
        </p:nvCxnSpPr>
        <p:spPr>
          <a:xfrm>
            <a:off x="6156325" y="4365625"/>
            <a:ext cx="71913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Connecteur en angle 50"/>
          <p:cNvCxnSpPr>
            <a:stCxn id="15" idx="0"/>
            <a:endCxn id="8" idx="3"/>
          </p:cNvCxnSpPr>
          <p:nvPr/>
        </p:nvCxnSpPr>
        <p:spPr>
          <a:xfrm rot="16200000" flipV="1">
            <a:off x="5021263" y="1250950"/>
            <a:ext cx="1081088" cy="442753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Connecteur en angle 50"/>
          <p:cNvCxnSpPr>
            <a:stCxn id="12" idx="0"/>
          </p:cNvCxnSpPr>
          <p:nvPr/>
        </p:nvCxnSpPr>
        <p:spPr>
          <a:xfrm rot="16200000" flipV="1">
            <a:off x="3995738" y="2276475"/>
            <a:ext cx="1081088" cy="237648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8" idx="2"/>
            <a:endCxn id="14" idx="0"/>
          </p:cNvCxnSpPr>
          <p:nvPr/>
        </p:nvCxnSpPr>
        <p:spPr>
          <a:xfrm flipH="1">
            <a:off x="2232025" y="3284538"/>
            <a:ext cx="0" cy="18002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545" name="ZoneTexte 19"/>
          <p:cNvSpPr txBox="1">
            <a:spLocks noChangeArrowheads="1"/>
          </p:cNvSpPr>
          <p:nvPr/>
        </p:nvSpPr>
        <p:spPr bwMode="auto">
          <a:xfrm>
            <a:off x="6084888" y="4005263"/>
            <a:ext cx="719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exists</a:t>
            </a:r>
          </a:p>
        </p:txBody>
      </p:sp>
      <p:sp>
        <p:nvSpPr>
          <p:cNvPr id="22546" name="ZoneTexte 20"/>
          <p:cNvSpPr txBox="1">
            <a:spLocks noChangeArrowheads="1"/>
          </p:cNvSpPr>
          <p:nvPr/>
        </p:nvSpPr>
        <p:spPr bwMode="auto">
          <a:xfrm rot="-5400000">
            <a:off x="4999832" y="3352006"/>
            <a:ext cx="1079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not exists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Image 3" descr="199-merci_thankyou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438400" y="1600200"/>
            <a:ext cx="3335098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Workshop organisation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1st Workshop on </a:t>
            </a:r>
            <a:r>
              <a:rPr lang="en-US" dirty="0" err="1" smtClean="0">
                <a:solidFill>
                  <a:srgbClr val="FF0000"/>
                </a:solidFill>
              </a:rPr>
              <a:t>LOng</a:t>
            </a:r>
            <a:r>
              <a:rPr lang="en-US" dirty="0" smtClean="0">
                <a:solidFill>
                  <a:srgbClr val="FF0000"/>
                </a:solidFill>
              </a:rPr>
              <a:t> term Preservation for big Scientific data (LOPS) to be held in conjunction with ICDE 2014, Mach 31-April 4, Chicago , IL, USA</a:t>
            </a:r>
          </a:p>
          <a:p>
            <a:pPr algn="ctr">
              <a:buNone/>
            </a:pPr>
            <a:r>
              <a:rPr lang="fr-FR" dirty="0" smtClean="0">
                <a:solidFill>
                  <a:srgbClr val="FF0000"/>
                </a:solidFill>
              </a:rPr>
              <a:t>Lipade.math-info.univ-paris5.fr/</a:t>
            </a:r>
            <a:r>
              <a:rPr lang="fr-FR" dirty="0" err="1" smtClean="0">
                <a:solidFill>
                  <a:srgbClr val="FF0000"/>
                </a:solidFill>
              </a:rPr>
              <a:t>lops</a:t>
            </a:r>
            <a:r>
              <a:rPr lang="fr-FR" dirty="0" smtClean="0">
                <a:solidFill>
                  <a:srgbClr val="FF0000"/>
                </a:solidFill>
              </a:rPr>
              <a:t>/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Square Predict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r>
              <a:rPr lang="en-US" sz="2800" dirty="0" err="1" smtClean="0"/>
              <a:t>Collecte</a:t>
            </a:r>
            <a:r>
              <a:rPr lang="en-US" sz="2800" dirty="0" smtClean="0"/>
              <a:t> de </a:t>
            </a:r>
            <a:r>
              <a:rPr lang="en-US" sz="2800" dirty="0" err="1" smtClean="0"/>
              <a:t>données</a:t>
            </a:r>
            <a:r>
              <a:rPr lang="en-US" sz="2800" dirty="0" smtClean="0"/>
              <a:t> </a:t>
            </a:r>
            <a:r>
              <a:rPr lang="en-US" sz="2800" dirty="0" err="1" smtClean="0"/>
              <a:t>sur</a:t>
            </a:r>
            <a:r>
              <a:rPr lang="en-US" sz="2800" dirty="0" smtClean="0"/>
              <a:t> </a:t>
            </a:r>
            <a:r>
              <a:rPr lang="en-US" sz="2800" dirty="0" err="1" smtClean="0"/>
              <a:t>Teralab</a:t>
            </a:r>
            <a:endParaRPr lang="en-US" sz="2800" dirty="0" smtClean="0"/>
          </a:p>
          <a:p>
            <a:r>
              <a:rPr lang="en-US" sz="2800" dirty="0" smtClean="0"/>
              <a:t>Fusion de </a:t>
            </a:r>
            <a:r>
              <a:rPr lang="en-US" sz="2800" dirty="0" err="1" smtClean="0"/>
              <a:t>données</a:t>
            </a:r>
            <a:r>
              <a:rPr lang="en-US" sz="2800" dirty="0" smtClean="0"/>
              <a:t> </a:t>
            </a:r>
            <a:r>
              <a:rPr lang="en-US" sz="2800" dirty="0" err="1" smtClean="0"/>
              <a:t>sémantiques</a:t>
            </a:r>
            <a:r>
              <a:rPr lang="en-US" sz="2800" dirty="0" smtClean="0"/>
              <a:t> (RDFs): 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-Evaluation de </a:t>
            </a:r>
            <a:r>
              <a:rPr lang="en-US" sz="2800" dirty="0" err="1" smtClean="0"/>
              <a:t>req</a:t>
            </a:r>
            <a:r>
              <a:rPr lang="en-US" sz="2800" dirty="0" err="1" smtClean="0"/>
              <a:t>uêtes</a:t>
            </a:r>
            <a:r>
              <a:rPr lang="en-US" sz="2800" dirty="0" smtClean="0"/>
              <a:t> par </a:t>
            </a:r>
            <a:r>
              <a:rPr lang="en-US" sz="2800" dirty="0" err="1" smtClean="0"/>
              <a:t>réecriture</a:t>
            </a:r>
            <a:r>
              <a:rPr lang="en-US" sz="2800" dirty="0" smtClean="0"/>
              <a:t> 	</a:t>
            </a:r>
            <a:r>
              <a:rPr lang="en-US" sz="2800" dirty="0" err="1" smtClean="0"/>
              <a:t>distribuée</a:t>
            </a:r>
            <a:r>
              <a:rPr lang="en-US" sz="2800" dirty="0" smtClean="0"/>
              <a:t> </a:t>
            </a:r>
            <a:r>
              <a:rPr lang="en-US" sz="2800" dirty="0" err="1" smtClean="0"/>
              <a:t>sur</a:t>
            </a:r>
            <a:r>
              <a:rPr lang="en-US" sz="2800" dirty="0" smtClean="0"/>
              <a:t> Spark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-</a:t>
            </a:r>
            <a:r>
              <a:rPr lang="en-US" sz="2800" dirty="0" err="1" smtClean="0"/>
              <a:t>Requ</a:t>
            </a:r>
            <a:r>
              <a:rPr lang="en-US" sz="2800" dirty="0" err="1" smtClean="0"/>
              <a:t>êtes</a:t>
            </a:r>
            <a:r>
              <a:rPr lang="en-US" sz="2800" dirty="0" smtClean="0"/>
              <a:t> </a:t>
            </a:r>
            <a:r>
              <a:rPr lang="en-US" sz="2800" dirty="0" err="1" smtClean="0"/>
              <a:t>virtuelles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-</a:t>
            </a:r>
            <a:r>
              <a:rPr lang="en-US" sz="2800" dirty="0" err="1" smtClean="0"/>
              <a:t>réutilisation</a:t>
            </a:r>
            <a:r>
              <a:rPr lang="en-US" sz="2800" dirty="0" smtClean="0"/>
              <a:t> des </a:t>
            </a:r>
            <a:r>
              <a:rPr lang="en-US" sz="2800" dirty="0" err="1" smtClean="0"/>
              <a:t>données</a:t>
            </a:r>
            <a:r>
              <a:rPr lang="en-US" sz="2800" dirty="0" smtClean="0"/>
              <a:t> pour </a:t>
            </a:r>
            <a:r>
              <a:rPr lang="en-US" sz="2800" dirty="0" err="1" smtClean="0"/>
              <a:t>d’autres</a:t>
            </a:r>
            <a:r>
              <a:rPr lang="en-US" sz="2800" dirty="0" smtClean="0"/>
              <a:t> 	</a:t>
            </a:r>
            <a:r>
              <a:rPr lang="en-US" sz="2800" dirty="0" err="1" smtClean="0"/>
              <a:t>requ</a:t>
            </a:r>
            <a:r>
              <a:rPr lang="en-US" sz="2800" dirty="0" err="1" smtClean="0"/>
              <a:t>êtes</a:t>
            </a:r>
            <a:endParaRPr lang="en-US" sz="2800" dirty="0" smtClean="0"/>
          </a:p>
          <a:p>
            <a:r>
              <a:rPr lang="en-US" sz="2800" dirty="0" err="1" smtClean="0"/>
              <a:t>Qualité</a:t>
            </a:r>
            <a:r>
              <a:rPr lang="en-US" sz="2800" dirty="0" smtClean="0"/>
              <a:t> de </a:t>
            </a:r>
            <a:r>
              <a:rPr lang="en-US" sz="2800" dirty="0" err="1" smtClean="0"/>
              <a:t>données:inconsistance</a:t>
            </a:r>
            <a:r>
              <a:rPr lang="en-US" sz="2800" dirty="0" smtClean="0"/>
              <a:t>, </a:t>
            </a:r>
            <a:r>
              <a:rPr lang="en-US" sz="2800" dirty="0" err="1" smtClean="0"/>
              <a:t>l’incertitude</a:t>
            </a:r>
            <a:endParaRPr lang="en-US" sz="2800" dirty="0" smtClean="0"/>
          </a:p>
          <a:p>
            <a:r>
              <a:rPr lang="en-US" sz="2800" dirty="0" err="1" smtClean="0"/>
              <a:t>Prendre</a:t>
            </a:r>
            <a:r>
              <a:rPr lang="en-US" sz="2800" dirty="0" smtClean="0"/>
              <a:t> les </a:t>
            </a:r>
            <a:r>
              <a:rPr lang="en-US" sz="2800" dirty="0" err="1" smtClean="0"/>
              <a:t>Données</a:t>
            </a:r>
            <a:r>
              <a:rPr lang="en-US" sz="2800" dirty="0" smtClean="0"/>
              <a:t> en streaming</a:t>
            </a:r>
          </a:p>
          <a:p>
            <a:r>
              <a:rPr lang="en-US" sz="2800" dirty="0" smtClean="0"/>
              <a:t>Clustering en streaming </a:t>
            </a:r>
            <a:r>
              <a:rPr lang="en-US" sz="2800" dirty="0" err="1" smtClean="0"/>
              <a:t>sur</a:t>
            </a:r>
            <a:r>
              <a:rPr lang="en-US" sz="2800" dirty="0" smtClean="0"/>
              <a:t> Spark</a:t>
            </a:r>
          </a:p>
          <a:p>
            <a:r>
              <a:rPr lang="en-US" sz="2800" dirty="0" err="1" smtClean="0"/>
              <a:t>Visualisation</a:t>
            </a:r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357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1052736"/>
          </a:xfrm>
        </p:spPr>
        <p:txBody>
          <a:bodyPr/>
          <a:lstStyle/>
          <a:p>
            <a:r>
              <a:rPr lang="fr-FR" altLang="fr-FR" b="1" dirty="0" smtClean="0">
                <a:solidFill>
                  <a:schemeClr val="tx1"/>
                </a:solidFill>
                <a:ea typeface="ヒラギノ角ゴ Pro W3" pitchFamily="-96" charset="-128"/>
              </a:rPr>
              <a:t>SP3.1 – Architecture fonctionnelle</a:t>
            </a:r>
            <a:endParaRPr lang="fr-FR" altLang="fr-FR" sz="3600" b="1" dirty="0" smtClean="0">
              <a:solidFill>
                <a:schemeClr val="tx1"/>
              </a:solidFill>
              <a:ea typeface="ヒラギノ角ゴ Pro W3" pitchFamily="-96" charset="-128"/>
            </a:endParaRP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70C0"/>
              </a:buClr>
              <a:buSzPct val="6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70C0"/>
              </a:buClr>
              <a:buSzPct val="75000"/>
              <a:buFont typeface="Wingdings" pitchFamily="2" charset="2"/>
              <a:buChar char="¡"/>
              <a:defRPr sz="16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1B12FB-FAB8-4BDC-B0C3-3CF4D41871C4}" type="slidenum">
              <a:rPr lang="fr-FR" altLang="fr-FR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fr-FR" altLang="fr-FR" sz="1000" dirty="0" smtClean="0"/>
          </a:p>
        </p:txBody>
      </p:sp>
      <p:pic>
        <p:nvPicPr>
          <p:cNvPr id="1026" name="Picture 2" descr="https://lh6.googleusercontent.com/RJtJrk6h_MZ32nhv-scPdDLsPXfFEpZLKMQbvzZazdtvmmatodQ42_tx_A5VgjjgR6rTyIg5lzDAlhvy-J0PEVhJJtw8wVzpamPtGK0zlUivSWF58S56qctaKOdyDOt7ghoEyEtKHE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26467"/>
            <a:ext cx="8640959" cy="48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56" y="4570040"/>
            <a:ext cx="1420040" cy="1451248"/>
          </a:xfrm>
          <a:prstGeom prst="rect">
            <a:avLst/>
          </a:prstGeom>
        </p:spPr>
      </p:pic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70C0"/>
              </a:buClr>
              <a:buSzPct val="6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70C0"/>
              </a:buClr>
              <a:buSzPct val="75000"/>
              <a:buFont typeface="Wingdings" pitchFamily="2" charset="2"/>
              <a:buChar char="¡"/>
              <a:defRPr sz="16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9pPr>
          </a:lstStyle>
          <a:p>
            <a:pPr>
              <a:buNone/>
              <a:defRPr/>
            </a:pPr>
            <a:r>
              <a:rPr lang="fr-FR" altLang="fr-FR" sz="1000" dirty="0" smtClean="0"/>
              <a:t>Bilan annuel Square </a:t>
            </a:r>
            <a:r>
              <a:rPr lang="fr-FR" altLang="fr-FR" sz="1000" dirty="0"/>
              <a:t>Predict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quarter" idx="10"/>
          </p:nvPr>
        </p:nvSpPr>
        <p:spPr>
          <a:xfrm>
            <a:off x="946150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70C0"/>
              </a:buClr>
              <a:buSzPct val="6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70C0"/>
              </a:buClr>
              <a:buSzPct val="75000"/>
              <a:buFont typeface="Wingdings" pitchFamily="2" charset="2"/>
              <a:buChar char="¡"/>
              <a:defRPr sz="16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000" dirty="0" smtClean="0"/>
              <a:t>24 novembre 2014</a:t>
            </a:r>
            <a:endParaRPr lang="fr-FR" altLang="fr-FR" sz="1000" dirty="0"/>
          </a:p>
        </p:txBody>
      </p:sp>
    </p:spTree>
    <p:extLst>
      <p:ext uri="{BB962C8B-B14F-4D97-AF65-F5344CB8AC3E}">
        <p14:creationId xmlns:p14="http://schemas.microsoft.com/office/powerpoint/2010/main" val="2286396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b="1" dirty="0" smtClean="0">
                <a:solidFill>
                  <a:schemeClr val="tx1"/>
                </a:solidFill>
                <a:ea typeface="ヒラギノ角ゴ Pro W3" pitchFamily="-96" charset="-128"/>
              </a:rPr>
              <a:t>SP3.1 </a:t>
            </a:r>
            <a:r>
              <a:rPr lang="fr-FR" altLang="fr-FR" b="1" dirty="0">
                <a:solidFill>
                  <a:schemeClr val="tx1"/>
                </a:solidFill>
                <a:ea typeface="ヒラギノ角ゴ Pro W3" pitchFamily="-96" charset="-128"/>
              </a:rPr>
              <a:t>– </a:t>
            </a:r>
            <a:r>
              <a:rPr lang="fr-FR" b="1" dirty="0" smtClean="0"/>
              <a:t>Architecture technique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B52DD-5B73-44FD-8842-BD27693546D8}" type="slidenum">
              <a:rPr lang="fr-FR" altLang="fr-FR" smtClean="0"/>
              <a:pPr>
                <a:defRPr/>
              </a:pPr>
              <a:t>6</a:t>
            </a:fld>
            <a:endParaRPr lang="fr-FR" altLang="fr-FR" dirty="0"/>
          </a:p>
        </p:txBody>
      </p:sp>
      <p:pic>
        <p:nvPicPr>
          <p:cNvPr id="2050" name="Picture 2" descr="https://lh3.googleusercontent.com/7FAdfxb8vq4F0VHjiAW-nvH0b9xR8RP3T-Uf3Tl9ng3lLGKAtspnbKNhoA1pB4cODFhKwIAd9evyKdtq7gKjQMLLXe2ZR0Anm3BGRepOXqsGcBAzk16RkJdEKDKRUlnShFKEYwtEk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96944" cy="487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63888" y="1988840"/>
            <a:ext cx="2304256" cy="1008112"/>
          </a:xfrm>
          <a:prstGeom prst="rect">
            <a:avLst/>
          </a:prstGeom>
          <a:solidFill>
            <a:srgbClr val="FF950E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868144" y="1916832"/>
            <a:ext cx="1368152" cy="648072"/>
          </a:xfrm>
          <a:prstGeom prst="rect">
            <a:avLst/>
          </a:prstGeom>
          <a:solidFill>
            <a:srgbClr val="FF950E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08" y="1124744"/>
            <a:ext cx="386680" cy="38668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695" y="1124663"/>
            <a:ext cx="360121" cy="36012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164" y="2803197"/>
            <a:ext cx="386680" cy="38668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46957"/>
            <a:ext cx="704622" cy="53397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361" y="3767724"/>
            <a:ext cx="847345" cy="597379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238003"/>
            <a:ext cx="914400" cy="54292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520" y="2225304"/>
            <a:ext cx="555624" cy="55562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49" y="2031920"/>
            <a:ext cx="495042" cy="49504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769" y="2030933"/>
            <a:ext cx="495042" cy="495042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191" y="2064335"/>
            <a:ext cx="495042" cy="49504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270" y="3501008"/>
            <a:ext cx="495042" cy="49504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25144"/>
            <a:ext cx="1605069" cy="1296144"/>
          </a:xfrm>
          <a:prstGeom prst="rect">
            <a:avLst/>
          </a:prstGeom>
        </p:spPr>
      </p:pic>
      <p:sp>
        <p:nvSpPr>
          <p:cNvPr id="24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70C0"/>
              </a:buClr>
              <a:buSzPct val="6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70C0"/>
              </a:buClr>
              <a:buSzPct val="75000"/>
              <a:buFont typeface="Wingdings" pitchFamily="2" charset="2"/>
              <a:buChar char="¡"/>
              <a:defRPr sz="16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9pPr>
          </a:lstStyle>
          <a:p>
            <a:pPr>
              <a:buNone/>
              <a:defRPr/>
            </a:pPr>
            <a:r>
              <a:rPr lang="fr-FR" altLang="fr-FR" sz="1000" dirty="0" smtClean="0"/>
              <a:t>Bilan annuel Square </a:t>
            </a:r>
            <a:r>
              <a:rPr lang="fr-FR" altLang="fr-FR" sz="1000" dirty="0"/>
              <a:t>Predict</a:t>
            </a:r>
          </a:p>
        </p:txBody>
      </p:sp>
      <p:sp>
        <p:nvSpPr>
          <p:cNvPr id="25" name="Rectangle 6"/>
          <p:cNvSpPr>
            <a:spLocks noGrp="1" noChangeArrowheads="1"/>
          </p:cNvSpPr>
          <p:nvPr>
            <p:ph type="dt" sz="quarter" idx="10"/>
          </p:nvPr>
        </p:nvSpPr>
        <p:spPr>
          <a:xfrm>
            <a:off x="946150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70C0"/>
              </a:buClr>
              <a:buSzPct val="6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70C0"/>
              </a:buClr>
              <a:buSzPct val="75000"/>
              <a:buFont typeface="Wingdings" pitchFamily="2" charset="2"/>
              <a:buChar char="¡"/>
              <a:defRPr sz="16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0C0"/>
              </a:buClr>
              <a:buSzPct val="7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Arial" charset="0"/>
                <a:ea typeface="ヒラギノ角ゴ Pro W3" pitchFamily="-96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000" dirty="0" smtClean="0"/>
              <a:t>24 novembre 2014</a:t>
            </a:r>
            <a:endParaRPr lang="fr-FR" altLang="fr-FR" sz="1000" dirty="0"/>
          </a:p>
        </p:txBody>
      </p:sp>
    </p:spTree>
    <p:extLst>
      <p:ext uri="{BB962C8B-B14F-4D97-AF65-F5344CB8AC3E}">
        <p14:creationId xmlns:p14="http://schemas.microsoft.com/office/powerpoint/2010/main" val="1335776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5400" dirty="0" smtClean="0"/>
              <a:t>	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>
                <a:solidFill>
                  <a:srgbClr val="0000FF"/>
                </a:solidFill>
              </a:rPr>
              <a:t>Scientific workflow</a:t>
            </a:r>
            <a:endParaRPr lang="en-US" sz="5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126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>
                <a:solidFill>
                  <a:srgbClr val="0070C0"/>
                </a:solidFill>
              </a:rPr>
              <a:t>What are scientific workflows?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800" dirty="0" err="1" smtClean="0"/>
              <a:t>Scientific</a:t>
            </a:r>
            <a:r>
              <a:rPr lang="fr-FR" sz="2800" dirty="0" smtClean="0"/>
              <a:t> </a:t>
            </a:r>
            <a:r>
              <a:rPr lang="fr-FR" sz="2800" dirty="0" err="1" smtClean="0"/>
              <a:t>experiments</a:t>
            </a:r>
            <a:r>
              <a:rPr lang="fr-FR" sz="2800" dirty="0" smtClean="0"/>
              <a:t>/computations/simulation </a:t>
            </a:r>
            <a:r>
              <a:rPr lang="fr-FR" sz="2800" dirty="0" err="1" smtClean="0"/>
              <a:t>modeled</a:t>
            </a:r>
            <a:r>
              <a:rPr lang="fr-FR" sz="2800" dirty="0" smtClean="0"/>
              <a:t> and </a:t>
            </a:r>
            <a:r>
              <a:rPr lang="fr-FR" sz="2800" dirty="0" err="1" smtClean="0"/>
              <a:t>executed</a:t>
            </a:r>
            <a:r>
              <a:rPr lang="fr-FR" sz="2800" dirty="0" smtClean="0"/>
              <a:t> as </a:t>
            </a:r>
            <a:r>
              <a:rPr lang="fr-FR" sz="2800" dirty="0" err="1" smtClean="0"/>
              <a:t>workflows</a:t>
            </a:r>
            <a:r>
              <a:rPr lang="fr-FR" sz="2800" dirty="0" smtClean="0"/>
              <a:t>  </a:t>
            </a:r>
            <a:r>
              <a:rPr lang="fr-FR" sz="2800" dirty="0" err="1" smtClean="0"/>
              <a:t>called</a:t>
            </a:r>
            <a:r>
              <a:rPr lang="fr-FR" sz="2800" dirty="0" smtClean="0"/>
              <a:t> </a:t>
            </a:r>
            <a:r>
              <a:rPr lang="fr-FR" sz="2800" dirty="0" err="1" smtClean="0"/>
              <a:t>scientific</a:t>
            </a:r>
            <a:r>
              <a:rPr lang="fr-FR" sz="2800" dirty="0" smtClean="0"/>
              <a:t> </a:t>
            </a:r>
            <a:r>
              <a:rPr lang="fr-FR" sz="2800" dirty="0" err="1" smtClean="0"/>
              <a:t>workflow</a:t>
            </a:r>
            <a:r>
              <a:rPr lang="fr-FR" sz="2800" dirty="0" smtClean="0"/>
              <a:t> (</a:t>
            </a:r>
            <a:r>
              <a:rPr lang="fr-FR" sz="2800" dirty="0" err="1" smtClean="0"/>
              <a:t>SWf</a:t>
            </a:r>
            <a:r>
              <a:rPr lang="fr-FR" sz="2800" dirty="0" smtClean="0"/>
              <a:t>).</a:t>
            </a:r>
          </a:p>
          <a:p>
            <a:pPr eaLnBrk="1" hangingPunct="1">
              <a:buClr>
                <a:srgbClr val="FF0000"/>
              </a:buClr>
              <a:buFont typeface="Arial" charset="0"/>
              <a:buNone/>
            </a:pPr>
            <a:endParaRPr lang="fr-FR" sz="2800" dirty="0" smtClean="0"/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§"/>
            </a:pPr>
            <a:r>
              <a:rPr lang="fr-FR" sz="2800" dirty="0" smtClean="0"/>
              <a:t>Deal </a:t>
            </a:r>
            <a:r>
              <a:rPr lang="fr-FR" sz="2800" dirty="0" err="1" smtClean="0"/>
              <a:t>with</a:t>
            </a:r>
            <a:r>
              <a:rPr lang="fr-FR" sz="2800" dirty="0" smtClean="0"/>
              <a:t> intensive data, are long running, data </a:t>
            </a:r>
            <a:r>
              <a:rPr lang="fr-FR" sz="2800" dirty="0" err="1" smtClean="0"/>
              <a:t>driven</a:t>
            </a:r>
            <a:r>
              <a:rPr lang="fr-FR" sz="2800" dirty="0" smtClean="0"/>
              <a:t>, </a:t>
            </a:r>
            <a:r>
              <a:rPr lang="fr-FR" sz="2800" dirty="0" err="1" smtClean="0"/>
              <a:t>can</a:t>
            </a:r>
            <a:r>
              <a:rPr lang="fr-FR" sz="2800" dirty="0" smtClean="0"/>
              <a:t> </a:t>
            </a:r>
            <a:r>
              <a:rPr lang="fr-FR" sz="2800" dirty="0" err="1" smtClean="0"/>
              <a:t>integrate</a:t>
            </a:r>
            <a:r>
              <a:rPr lang="fr-FR" sz="2800" dirty="0" smtClean="0"/>
              <a:t> multiple data sources (i.e. </a:t>
            </a:r>
            <a:r>
              <a:rPr lang="fr-FR" sz="2800" dirty="0" err="1" smtClean="0"/>
              <a:t>sensors</a:t>
            </a:r>
            <a:r>
              <a:rPr lang="fr-FR" sz="2800" dirty="0" smtClean="0"/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SWF </a:t>
            </a:r>
            <a:r>
              <a:rPr lang="fr-FR" dirty="0" err="1" smtClean="0">
                <a:solidFill>
                  <a:srgbClr val="0070C0"/>
                </a:solidFill>
              </a:rPr>
              <a:t>Examples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1" y="1600200"/>
            <a:ext cx="8839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fetoBXA6xYw7XqfxoK2Vr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4013</TotalTime>
  <Words>1152</Words>
  <Application>Microsoft Macintosh PowerPoint</Application>
  <PresentationFormat>On-screen Show (4:3)</PresentationFormat>
  <Paragraphs>173</Paragraphs>
  <Slides>35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Thème Office</vt:lpstr>
      <vt:lpstr>Document</vt:lpstr>
      <vt:lpstr>Scientific Workflow reusing and long term big  data preservation</vt:lpstr>
      <vt:lpstr>Outline</vt:lpstr>
      <vt:lpstr>Square Predict</vt:lpstr>
      <vt:lpstr>Square Predict</vt:lpstr>
      <vt:lpstr>SP3.1 – Architecture fonctionnelle</vt:lpstr>
      <vt:lpstr>SP3.1 – Architecture technique</vt:lpstr>
      <vt:lpstr>PowerPoint Presentation</vt:lpstr>
      <vt:lpstr>What are scientific workflows?</vt:lpstr>
      <vt:lpstr>SWF Examples</vt:lpstr>
      <vt:lpstr>SWF Examples</vt:lpstr>
      <vt:lpstr>PowerPoint Presentation</vt:lpstr>
      <vt:lpstr>SWF Examples (cont)</vt:lpstr>
      <vt:lpstr>SWF Examples (cont)</vt:lpstr>
      <vt:lpstr>Scientific workflow systems</vt:lpstr>
      <vt:lpstr>Scientific workflow systems</vt:lpstr>
      <vt:lpstr>Business workflows (i.e, BPEL) </vt:lpstr>
      <vt:lpstr>Scientific workflows vs. Business workflows</vt:lpstr>
      <vt:lpstr>Business and scientific Lifecycles</vt:lpstr>
      <vt:lpstr>Scientific workflow limitations </vt:lpstr>
      <vt:lpstr>Scientific workflow and the scalability</vt:lpstr>
      <vt:lpstr>SWF: Programmable and reproducible Scalability</vt:lpstr>
      <vt:lpstr>Workflow, data science and big data</vt:lpstr>
      <vt:lpstr>Workflow, data science and big data (cont)</vt:lpstr>
      <vt:lpstr>Workflow, data science and big data (cont)</vt:lpstr>
      <vt:lpstr>Some challenges</vt:lpstr>
      <vt:lpstr>BPaas vs SPaaS</vt:lpstr>
      <vt:lpstr>Decomposition of business process vs scientific process</vt:lpstr>
      <vt:lpstr>Identification of fragments</vt:lpstr>
      <vt:lpstr>Development of processes</vt:lpstr>
      <vt:lpstr>Provenance and privacy in SPaaS</vt:lpstr>
      <vt:lpstr>PowerPoint Presentation</vt:lpstr>
      <vt:lpstr>Anonymous Views</vt:lpstr>
      <vt:lpstr>PowerPoint Presentation</vt:lpstr>
      <vt:lpstr>PowerPoint Presentation</vt:lpstr>
      <vt:lpstr>Workshop organisation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Reusing and long term big scientific data preservation</dc:title>
  <dc:creator>salima</dc:creator>
  <cp:lastModifiedBy>Salima Benbernou</cp:lastModifiedBy>
  <cp:revision>88</cp:revision>
  <dcterms:created xsi:type="dcterms:W3CDTF">2013-11-12T16:37:28Z</dcterms:created>
  <dcterms:modified xsi:type="dcterms:W3CDTF">2015-12-09T13:56:23Z</dcterms:modified>
</cp:coreProperties>
</file>