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6" r:id="rId2"/>
    <p:sldId id="286" r:id="rId3"/>
    <p:sldId id="287" r:id="rId4"/>
    <p:sldId id="295" r:id="rId5"/>
    <p:sldId id="294" r:id="rId6"/>
    <p:sldId id="296" r:id="rId7"/>
    <p:sldId id="298" r:id="rId8"/>
    <p:sldId id="291" r:id="rId9"/>
    <p:sldId id="300" r:id="rId10"/>
    <p:sldId id="301" r:id="rId11"/>
    <p:sldId id="302" r:id="rId12"/>
    <p:sldId id="303" r:id="rId13"/>
    <p:sldId id="304" r:id="rId14"/>
    <p:sldId id="288" r:id="rId15"/>
    <p:sldId id="289" r:id="rId16"/>
    <p:sldId id="308" r:id="rId17"/>
    <p:sldId id="310" r:id="rId18"/>
    <p:sldId id="326" r:id="rId19"/>
    <p:sldId id="312" r:id="rId20"/>
    <p:sldId id="313" r:id="rId21"/>
    <p:sldId id="315" r:id="rId22"/>
    <p:sldId id="318" r:id="rId23"/>
    <p:sldId id="319" r:id="rId24"/>
    <p:sldId id="316" r:id="rId25"/>
    <p:sldId id="317" r:id="rId26"/>
    <p:sldId id="324" r:id="rId27"/>
    <p:sldId id="327" r:id="rId28"/>
    <p:sldId id="325" r:id="rId29"/>
  </p:sldIdLst>
  <p:sldSz cx="9144000" cy="6858000" type="screen4x3"/>
  <p:notesSz cx="6858000" cy="9144000"/>
  <p:defaultTextStyle>
    <a:lvl1pPr defTabSz="457200">
      <a:defRPr>
        <a:uFill>
          <a:solidFill/>
        </a:uFill>
        <a:latin typeface="Calibri"/>
        <a:ea typeface="Calibri"/>
        <a:cs typeface="Calibri"/>
        <a:sym typeface="Calibri"/>
      </a:defRPr>
    </a:lvl1pPr>
    <a:lvl2pPr indent="457200" defTabSz="457200">
      <a:defRPr>
        <a:uFill>
          <a:solidFill/>
        </a:uFill>
        <a:latin typeface="Calibri"/>
        <a:ea typeface="Calibri"/>
        <a:cs typeface="Calibri"/>
        <a:sym typeface="Calibri"/>
      </a:defRPr>
    </a:lvl2pPr>
    <a:lvl3pPr indent="914400" defTabSz="457200">
      <a:defRPr>
        <a:uFill>
          <a:solidFill/>
        </a:uFill>
        <a:latin typeface="Calibri"/>
        <a:ea typeface="Calibri"/>
        <a:cs typeface="Calibri"/>
        <a:sym typeface="Calibri"/>
      </a:defRPr>
    </a:lvl3pPr>
    <a:lvl4pPr indent="1371600" defTabSz="457200">
      <a:defRPr>
        <a:uFill>
          <a:solidFill/>
        </a:uFill>
        <a:latin typeface="Calibri"/>
        <a:ea typeface="Calibri"/>
        <a:cs typeface="Calibri"/>
        <a:sym typeface="Calibri"/>
      </a:defRPr>
    </a:lvl4pPr>
    <a:lvl5pPr indent="1828800" defTabSz="457200">
      <a:defRPr>
        <a:uFill>
          <a:solidFill/>
        </a:uFill>
        <a:latin typeface="Calibri"/>
        <a:ea typeface="Calibri"/>
        <a:cs typeface="Calibri"/>
        <a:sym typeface="Calibri"/>
      </a:defRPr>
    </a:lvl5pPr>
    <a:lvl6pPr indent="2286000" defTabSz="457200">
      <a:defRPr>
        <a:uFill>
          <a:solidFill/>
        </a:uFill>
        <a:latin typeface="Calibri"/>
        <a:ea typeface="Calibri"/>
        <a:cs typeface="Calibri"/>
        <a:sym typeface="Calibri"/>
      </a:defRPr>
    </a:lvl6pPr>
    <a:lvl7pPr indent="2743200" defTabSz="457200">
      <a:defRPr>
        <a:uFill>
          <a:solidFill/>
        </a:uFill>
        <a:latin typeface="Calibri"/>
        <a:ea typeface="Calibri"/>
        <a:cs typeface="Calibri"/>
        <a:sym typeface="Calibri"/>
      </a:defRPr>
    </a:lvl7pPr>
    <a:lvl8pPr indent="3200400" defTabSz="457200">
      <a:defRPr>
        <a:uFill>
          <a:solidFill/>
        </a:uFill>
        <a:latin typeface="Calibri"/>
        <a:ea typeface="Calibri"/>
        <a:cs typeface="Calibri"/>
        <a:sym typeface="Calibri"/>
      </a:defRPr>
    </a:lvl8pPr>
    <a:lvl9pPr indent="3657600" defTabSz="457200">
      <a:defRPr>
        <a:uFill>
          <a:solidFill/>
        </a:uFill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B022"/>
    <a:srgbClr val="407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7FF"/>
          </a:solidFill>
        </a:fill>
      </a:tcStyle>
    </a:wholeTbl>
    <a:band2H>
      <a:tcTxStyle/>
      <a:tcStyle>
        <a:tcBdr/>
        <a:fill>
          <a:solidFill>
            <a:srgbClr val="E6EC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80F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80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80FF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7E9CF"/>
          </a:solidFill>
        </a:fill>
      </a:tcStyle>
    </a:wholeTbl>
    <a:band2H>
      <a:tcTxStyle/>
      <a:tcStyle>
        <a:tcBdr/>
        <a:fill>
          <a:solidFill>
            <a:srgbClr val="ECF4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EC251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EC251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EC251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FD3E4"/>
          </a:solidFill>
        </a:fill>
      </a:tcStyle>
    </a:wholeTbl>
    <a:band2H>
      <a:tcTxStyle/>
      <a:tcStyle>
        <a:tcBdr/>
        <a:fill>
          <a:solidFill>
            <a:srgbClr val="F0EAF2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A16BB1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A16BB1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A16BB1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80F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80FF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55" autoAdjust="0"/>
    <p:restoredTop sz="86441" autoAdjust="0"/>
  </p:normalViewPr>
  <p:slideViewPr>
    <p:cSldViewPr snapToGrid="0" snapToObjects="1">
      <p:cViewPr varScale="1">
        <p:scale>
          <a:sx n="84" d="100"/>
          <a:sy n="84" d="100"/>
        </p:scale>
        <p:origin x="-112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3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conu:work:computing:AMU:AMU_P2RI_24NOV2014:contacts_24Nov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conu:work:computing:PREDON:PREDON_TALKS:PREDON_Personnes_Contac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Feuil2!$C$1</c:f>
              <c:strCache>
                <c:ptCount val="1"/>
                <c:pt idx="0">
                  <c:v>CPPM</c:v>
                </c:pt>
              </c:strCache>
            </c:strRef>
          </c:tx>
          <c:cat>
            <c:strRef>
              <c:f>Feuil2!$B$2:$B$8</c:f>
              <c:strCache>
                <c:ptCount val="7"/>
                <c:pt idx="0">
                  <c:v>Quantité/Infrastructure</c:v>
                </c:pt>
                <c:pt idx="1">
                  <c:v>Complexité</c:v>
                </c:pt>
                <c:pt idx="2">
                  <c:v>Diversité</c:v>
                </c:pt>
                <c:pt idx="3">
                  <c:v>Traitement</c:v>
                </c:pt>
                <c:pt idx="4">
                  <c:v>Accès</c:v>
                </c:pt>
                <c:pt idx="5">
                  <c:v>Re-utilisation</c:v>
                </c:pt>
                <c:pt idx="6">
                  <c:v>Préservation</c:v>
                </c:pt>
              </c:strCache>
            </c:strRef>
          </c:cat>
          <c:val>
            <c:numRef>
              <c:f>Feuil2!$C$2:$C$8</c:f>
              <c:numCache>
                <c:formatCode>General</c:formatCode>
                <c:ptCount val="7"/>
                <c:pt idx="0">
                  <c:v>5.0</c:v>
                </c:pt>
                <c:pt idx="1">
                  <c:v>4.0</c:v>
                </c:pt>
                <c:pt idx="2">
                  <c:v>1.0</c:v>
                </c:pt>
                <c:pt idx="3">
                  <c:v>4.0</c:v>
                </c:pt>
                <c:pt idx="4">
                  <c:v>3.0</c:v>
                </c:pt>
                <c:pt idx="5">
                  <c:v>1.0</c:v>
                </c:pt>
                <c:pt idx="6">
                  <c:v>2.0</c:v>
                </c:pt>
              </c:numCache>
            </c:numRef>
          </c:val>
        </c:ser>
        <c:ser>
          <c:idx val="1"/>
          <c:order val="1"/>
          <c:tx>
            <c:strRef>
              <c:f>Feuil2!$D$1</c:f>
              <c:strCache>
                <c:ptCount val="1"/>
                <c:pt idx="0">
                  <c:v>LAM</c:v>
                </c:pt>
              </c:strCache>
            </c:strRef>
          </c:tx>
          <c:cat>
            <c:strRef>
              <c:f>Feuil2!$B$2:$B$8</c:f>
              <c:strCache>
                <c:ptCount val="7"/>
                <c:pt idx="0">
                  <c:v>Quantité/Infrastructure</c:v>
                </c:pt>
                <c:pt idx="1">
                  <c:v>Complexité</c:v>
                </c:pt>
                <c:pt idx="2">
                  <c:v>Diversité</c:v>
                </c:pt>
                <c:pt idx="3">
                  <c:v>Traitement</c:v>
                </c:pt>
                <c:pt idx="4">
                  <c:v>Accès</c:v>
                </c:pt>
                <c:pt idx="5">
                  <c:v>Re-utilisation</c:v>
                </c:pt>
                <c:pt idx="6">
                  <c:v>Préservation</c:v>
                </c:pt>
              </c:strCache>
            </c:strRef>
          </c:cat>
          <c:val>
            <c:numRef>
              <c:f>Feuil2!$D$2:$D$8</c:f>
              <c:numCache>
                <c:formatCode>General</c:formatCode>
                <c:ptCount val="7"/>
                <c:pt idx="0">
                  <c:v>3.0</c:v>
                </c:pt>
                <c:pt idx="1">
                  <c:v>2.0</c:v>
                </c:pt>
                <c:pt idx="2">
                  <c:v>3.0</c:v>
                </c:pt>
                <c:pt idx="3">
                  <c:v>3.0</c:v>
                </c:pt>
                <c:pt idx="4">
                  <c:v>4.0</c:v>
                </c:pt>
                <c:pt idx="5">
                  <c:v>4.0</c:v>
                </c:pt>
                <c:pt idx="6">
                  <c:v>4.0</c:v>
                </c:pt>
              </c:numCache>
            </c:numRef>
          </c:val>
        </c:ser>
        <c:ser>
          <c:idx val="2"/>
          <c:order val="2"/>
          <c:tx>
            <c:strRef>
              <c:f>Feuil2!$E$1</c:f>
              <c:strCache>
                <c:ptCount val="1"/>
                <c:pt idx="0">
                  <c:v>IMBE</c:v>
                </c:pt>
              </c:strCache>
            </c:strRef>
          </c:tx>
          <c:cat>
            <c:strRef>
              <c:f>Feuil2!$B$2:$B$8</c:f>
              <c:strCache>
                <c:ptCount val="7"/>
                <c:pt idx="0">
                  <c:v>Quantité/Infrastructure</c:v>
                </c:pt>
                <c:pt idx="1">
                  <c:v>Complexité</c:v>
                </c:pt>
                <c:pt idx="2">
                  <c:v>Diversité</c:v>
                </c:pt>
                <c:pt idx="3">
                  <c:v>Traitement</c:v>
                </c:pt>
                <c:pt idx="4">
                  <c:v>Accès</c:v>
                </c:pt>
                <c:pt idx="5">
                  <c:v>Re-utilisation</c:v>
                </c:pt>
                <c:pt idx="6">
                  <c:v>Préservation</c:v>
                </c:pt>
              </c:strCache>
            </c:strRef>
          </c:cat>
          <c:val>
            <c:numRef>
              <c:f>Feuil2!$E$2:$E$8</c:f>
              <c:numCache>
                <c:formatCode>General</c:formatCode>
                <c:ptCount val="7"/>
                <c:pt idx="0">
                  <c:v>1.0</c:v>
                </c:pt>
                <c:pt idx="1">
                  <c:v>3.0</c:v>
                </c:pt>
                <c:pt idx="2">
                  <c:v>5.0</c:v>
                </c:pt>
                <c:pt idx="3">
                  <c:v>2.0</c:v>
                </c:pt>
                <c:pt idx="4">
                  <c:v>2.0</c:v>
                </c:pt>
                <c:pt idx="5">
                  <c:v>2.0</c:v>
                </c:pt>
                <c:pt idx="6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2421624"/>
        <c:axId val="-2083048936"/>
      </c:radarChart>
      <c:catAx>
        <c:axId val="-214242162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-2083048936"/>
        <c:crosses val="autoZero"/>
        <c:auto val="1"/>
        <c:lblAlgn val="ctr"/>
        <c:lblOffset val="100"/>
        <c:noMultiLvlLbl val="0"/>
      </c:catAx>
      <c:valAx>
        <c:axId val="-2083048936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-21424216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Personnes</a:t>
            </a:r>
            <a:r>
              <a:rPr lang="fr-FR" baseline="0" dirty="0" smtClean="0"/>
              <a:t> de contact</a:t>
            </a:r>
            <a:r>
              <a:rPr lang="fr-FR" dirty="0" smtClean="0"/>
              <a:t> </a:t>
            </a:r>
            <a:r>
              <a:rPr lang="fr-FR" dirty="0"/>
              <a:t>PREDON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Participants</c:v>
          </c:tx>
          <c:invertIfNegative val="0"/>
          <c:cat>
            <c:numRef>
              <c:f>Feuil1!$D$34:$D$37</c:f>
              <c:numCache>
                <c:formatCode>General</c:formatCode>
                <c:ptCount val="4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</c:numCache>
            </c:numRef>
          </c:cat>
          <c:val>
            <c:numRef>
              <c:f>Feuil1!$E$34:$E$37</c:f>
              <c:numCache>
                <c:formatCode>General</c:formatCode>
                <c:ptCount val="4"/>
                <c:pt idx="0">
                  <c:v>3.0</c:v>
                </c:pt>
                <c:pt idx="1">
                  <c:v>12.0</c:v>
                </c:pt>
                <c:pt idx="2">
                  <c:v>19.0</c:v>
                </c:pt>
                <c:pt idx="3">
                  <c:v>26.0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1849400"/>
        <c:axId val="-2081858264"/>
      </c:barChart>
      <c:catAx>
        <c:axId val="-2081849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 i="0"/>
            </a:pPr>
            <a:endParaRPr lang="fr-FR"/>
          </a:p>
        </c:txPr>
        <c:crossAx val="-2081858264"/>
        <c:crosses val="autoZero"/>
        <c:auto val="1"/>
        <c:lblAlgn val="ctr"/>
        <c:lblOffset val="100"/>
        <c:noMultiLvlLbl val="0"/>
      </c:catAx>
      <c:valAx>
        <c:axId val="-2081858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1849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45887583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9"/>
          <p:cNvGrpSpPr/>
          <p:nvPr/>
        </p:nvGrpSpPr>
        <p:grpSpPr>
          <a:xfrm>
            <a:off x="1" y="0"/>
            <a:ext cx="9144001" cy="6876000"/>
            <a:chOff x="0" y="0"/>
            <a:chExt cx="9144000" cy="6875999"/>
          </a:xfrm>
        </p:grpSpPr>
        <p:pic>
          <p:nvPicPr>
            <p:cNvPr id="7" name="image2.gif" descr="fond_titre.gif"/>
            <p:cNvPicPr/>
            <p:nvPr/>
          </p:nvPicPr>
          <p:blipFill>
            <a:blip r:embed="rId2">
              <a:extLst/>
            </a:blip>
            <a:srcRect l="14988" t="13089" r="20146" b="21875"/>
            <a:stretch>
              <a:fillRect/>
            </a:stretch>
          </p:blipFill>
          <p:spPr>
            <a:xfrm>
              <a:off x="0" y="0"/>
              <a:ext cx="9144001" cy="6876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" name="Shape 8"/>
            <p:cNvSpPr/>
            <p:nvPr/>
          </p:nvSpPr>
          <p:spPr>
            <a:xfrm>
              <a:off x="1460499" y="2120900"/>
              <a:ext cx="5993849" cy="222250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/>
            </a:p>
          </p:txBody>
        </p:sp>
      </p:grpSp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xfrm>
            <a:off x="1079999" y="1800000"/>
            <a:ext cx="6515102" cy="123110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>
              <a:defRPr sz="4000" b="1" cap="all"/>
            </a:lvl1pPr>
          </a:lstStyle>
          <a:p>
            <a:pPr lvl="0">
              <a:defRPr sz="1800" b="0" cap="none">
                <a:solidFill>
                  <a:srgbClr val="000000"/>
                </a:solidFill>
                <a:uFillTx/>
              </a:defRPr>
            </a:pPr>
            <a:r>
              <a:rPr sz="4000" b="1" cap="all">
                <a:solidFill>
                  <a:srgbClr val="2663B4"/>
                </a:solidFill>
                <a:uFill>
                  <a:solidFill>
                    <a:srgbClr val="2663B4"/>
                  </a:solidFill>
                </a:uFill>
              </a:rPr>
              <a:t>Texte du titre</a:t>
            </a:r>
          </a:p>
        </p:txBody>
      </p:sp>
      <p:pic>
        <p:nvPicPr>
          <p:cNvPr id="11" name="image3.pdf" descr="Logo-AMU_fond_fonce.eps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07158" y="5642124"/>
            <a:ext cx="2882156" cy="987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608566-BF17-0B49-8138-3F047CD87761}" type="datetime1">
              <a:rPr lang="en-US" smtClean="0"/>
              <a:t>08/12/15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821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pPr lvl="0">
              <a:defRPr sz="1800" b="0" cap="none">
                <a:solidFill>
                  <a:srgbClr val="000000"/>
                </a:solidFill>
                <a:uFillTx/>
              </a:defRPr>
            </a:pPr>
            <a:r>
              <a:rPr sz="4000" b="1" cap="all">
                <a:solidFill>
                  <a:srgbClr val="2663B4"/>
                </a:solidFill>
                <a:uFill>
                  <a:solidFill>
                    <a:srgbClr val="2663B4"/>
                  </a:solidFill>
                </a:uFill>
              </a:rPr>
              <a:t>Texte du titre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>
              <a:spcBef>
                <a:spcPts val="400"/>
              </a:spcBef>
              <a:defRPr sz="2000" b="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 b="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 b="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 b="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 b="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rPr>
              <a:t>Texte niveau 1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rPr>
              <a:t>Texte niveau 2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rPr>
              <a:t>Texte niveau 3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rPr>
              <a:t>Texte niveau 4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2000">
                <a:solidFill>
                  <a:srgbClr val="888888"/>
                </a:solidFill>
                <a:uFill>
                  <a:solidFill>
                    <a:srgbClr val="888888"/>
                  </a:solidFill>
                </a:uFill>
              </a:rPr>
              <a:t>Texte niveau 5</a:t>
            </a:r>
          </a:p>
        </p:txBody>
      </p:sp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457200" y="454025"/>
            <a:ext cx="8229600" cy="1081088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2663B4"/>
                </a:solidFill>
                <a:uFill>
                  <a:solidFill>
                    <a:srgbClr val="2663B4"/>
                  </a:solidFill>
                </a:uFill>
              </a:rPr>
              <a:t>Texte du titre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2354264"/>
          </a:xfrm>
          <a:prstGeom prst="rect">
            <a:avLst/>
          </a:prstGeom>
        </p:spPr>
        <p:txBody>
          <a:bodyPr/>
          <a:lstStyle>
            <a:lvl2pPr marL="0" indent="457200">
              <a:buSzTx/>
              <a:buNone/>
            </a:lvl2pPr>
            <a:lvl3pPr marL="0" indent="914400">
              <a:buSzTx/>
              <a:buNone/>
            </a:lvl3pPr>
            <a:lvl4pPr marL="0" indent="1371600">
              <a:buSzTx/>
              <a:buNone/>
            </a:lvl4pPr>
            <a:lvl5pPr marL="0" indent="1828800">
              <a:buSzTx/>
              <a:buNone/>
            </a:lvl5pPr>
          </a:lstStyle>
          <a:p>
            <a:pPr lvl="0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Texte niveau 1</a:t>
            </a:r>
          </a:p>
          <a:p>
            <a:pPr lvl="1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Texte niveau 2</a:t>
            </a:r>
          </a:p>
          <a:p>
            <a:pPr lvl="2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Texte niveau 3</a:t>
            </a:r>
          </a:p>
          <a:p>
            <a:pPr lvl="3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Texte niveau 4</a:t>
            </a:r>
          </a:p>
          <a:p>
            <a:pPr lvl="4">
              <a:defRPr sz="1800" b="0">
                <a:uFillTx/>
              </a:defRPr>
            </a:pPr>
            <a:r>
              <a:rPr sz="1400" b="1">
                <a:uFill>
                  <a:solidFill/>
                </a:uFill>
              </a:rPr>
              <a:t>Texte niveau 5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457200" y="565491"/>
            <a:ext cx="3008314" cy="2584108"/>
          </a:xfrm>
          <a:prstGeom prst="rect">
            <a:avLst/>
          </a:prstGeom>
        </p:spPr>
        <p:txBody>
          <a:bodyPr anchor="t"/>
          <a:lstStyle>
            <a:lvl1pPr>
              <a:defRPr sz="2000" b="1"/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000" b="1">
                <a:solidFill>
                  <a:srgbClr val="2663B4"/>
                </a:solidFill>
                <a:uFill>
                  <a:solidFill>
                    <a:srgbClr val="2663B4"/>
                  </a:solidFill>
                </a:uFill>
              </a:rPr>
              <a:t>Texte du titre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3575050" y="565491"/>
            <a:ext cx="5111750" cy="629251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1</a:t>
            </a:r>
          </a:p>
          <a:p>
            <a:pPr lvl="1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2</a:t>
            </a:r>
          </a:p>
          <a:p>
            <a:pPr lvl="2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3</a:t>
            </a:r>
          </a:p>
          <a:p>
            <a:pPr lvl="3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4</a:t>
            </a:r>
          </a:p>
          <a:p>
            <a:pPr lvl="4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 5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000" b="1">
                <a:solidFill>
                  <a:srgbClr val="2663B4"/>
                </a:solidFill>
                <a:uFill>
                  <a:solidFill>
                    <a:srgbClr val="2663B4"/>
                  </a:solidFill>
                </a:uFill>
              </a:rPr>
              <a:t>Texte du titre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  <a:lvl2pPr marL="0" indent="457200">
              <a:buSzTx/>
              <a:buNone/>
              <a:defRPr b="0"/>
            </a:lvl2pPr>
            <a:lvl3pPr marL="0" indent="914400">
              <a:buSzTx/>
              <a:buNone/>
              <a:defRPr b="0"/>
            </a:lvl3pPr>
            <a:lvl4pPr marL="0" indent="1371600">
              <a:buSzTx/>
              <a:buNone/>
              <a:defRPr b="0"/>
            </a:lvl4pPr>
            <a:lvl5pPr marL="0" indent="1828800">
              <a:buSzTx/>
              <a:buNone/>
              <a:defRPr b="0"/>
            </a:lvl5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1</a:t>
            </a:r>
          </a:p>
          <a:p>
            <a:pPr lvl="1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2</a:t>
            </a:r>
          </a:p>
          <a:p>
            <a:pPr lvl="2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3</a:t>
            </a:r>
          </a:p>
          <a:p>
            <a:pPr lvl="3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4</a:t>
            </a:r>
          </a:p>
          <a:p>
            <a:pPr lvl="4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 5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2663B4"/>
                </a:solidFill>
                <a:uFill>
                  <a:solidFill>
                    <a:srgbClr val="2663B4"/>
                  </a:solidFill>
                </a:uFill>
              </a:rPr>
              <a:t>Texte du titre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1</a:t>
            </a:r>
          </a:p>
          <a:p>
            <a:pPr lvl="1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2</a:t>
            </a:r>
          </a:p>
          <a:p>
            <a:pPr lvl="2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3</a:t>
            </a:r>
          </a:p>
          <a:p>
            <a:pPr lvl="3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4</a:t>
            </a:r>
          </a:p>
          <a:p>
            <a:pPr lvl="4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 5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xfrm>
            <a:off x="6629400" y="159899"/>
            <a:ext cx="2057400" cy="66981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2663B4"/>
                </a:solidFill>
                <a:uFill>
                  <a:solidFill>
                    <a:srgbClr val="2663B4"/>
                  </a:solidFill>
                </a:uFill>
              </a:rPr>
              <a:t>Texte du titre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457200" y="565493"/>
            <a:ext cx="6019800" cy="6292507"/>
          </a:xfrm>
          <a:prstGeom prst="rect">
            <a:avLst/>
          </a:prstGeo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1</a:t>
            </a:r>
          </a:p>
          <a:p>
            <a:pPr lvl="1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2</a:t>
            </a:r>
          </a:p>
          <a:p>
            <a:pPr lvl="2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3</a:t>
            </a:r>
          </a:p>
          <a:p>
            <a:pPr lvl="3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4</a:t>
            </a:r>
          </a:p>
          <a:p>
            <a:pPr lvl="4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 5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2663B4"/>
                </a:solidFill>
                <a:uFill>
                  <a:solidFill>
                    <a:srgbClr val="2663B4"/>
                  </a:solidFill>
                </a:uFill>
              </a:rPr>
              <a:t>Texte du titre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000"/>
              </a:spcBef>
              <a:defRPr b="0"/>
            </a:lvl1pPr>
            <a:lvl2pPr>
              <a:spcBef>
                <a:spcPts val="1000"/>
              </a:spcBef>
              <a:defRPr b="0"/>
            </a:lvl2pPr>
            <a:lvl3pPr>
              <a:spcBef>
                <a:spcPts val="1000"/>
              </a:spcBef>
              <a:defRPr b="0"/>
            </a:lvl3pPr>
            <a:lvl4pPr>
              <a:spcBef>
                <a:spcPts val="1000"/>
              </a:spcBef>
              <a:defRPr b="0"/>
            </a:lvl4pPr>
            <a:lvl5pPr>
              <a:spcBef>
                <a:spcPts val="1000"/>
              </a:spcBef>
              <a:defRPr b="0"/>
            </a:lvl5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1</a:t>
            </a:r>
          </a:p>
          <a:p>
            <a:pPr lvl="1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2</a:t>
            </a:r>
          </a:p>
          <a:p>
            <a:pPr lvl="2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3</a:t>
            </a:r>
          </a:p>
          <a:p>
            <a:pPr lvl="3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 4</a:t>
            </a:r>
          </a:p>
          <a:p>
            <a:pPr lvl="4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Texte niveau 5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922D-3D04-044A-B543-1EB340C7A2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36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gif" descr="fond_diapos.gif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200" y="388937"/>
            <a:ext cx="8229600" cy="1211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2600">
                <a:solidFill>
                  <a:srgbClr val="2663B4"/>
                </a:solidFill>
                <a:uFill>
                  <a:solidFill>
                    <a:srgbClr val="2663B4"/>
                  </a:solidFill>
                </a:uFill>
              </a:rPr>
              <a:t>Texte du titre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 b="0">
                <a:uFillTx/>
              </a:defRPr>
            </a:pPr>
            <a:r>
              <a:rPr sz="1400" b="1" dirty="0">
                <a:uFill>
                  <a:solidFill/>
                </a:uFill>
              </a:rPr>
              <a:t>Texte niveau 1</a:t>
            </a:r>
          </a:p>
          <a:p>
            <a:pPr lvl="1">
              <a:defRPr sz="1800" b="0">
                <a:uFillTx/>
              </a:defRPr>
            </a:pPr>
            <a:r>
              <a:rPr sz="1400" b="1" dirty="0">
                <a:uFill>
                  <a:solidFill/>
                </a:uFill>
              </a:rPr>
              <a:t>Texte niveau 2</a:t>
            </a:r>
          </a:p>
          <a:p>
            <a:pPr lvl="2">
              <a:defRPr sz="1800" b="0">
                <a:uFillTx/>
              </a:defRPr>
            </a:pPr>
            <a:r>
              <a:rPr sz="1400" b="1" dirty="0">
                <a:uFill>
                  <a:solidFill/>
                </a:uFill>
              </a:rPr>
              <a:t>Texte niveau 3</a:t>
            </a:r>
          </a:p>
          <a:p>
            <a:pPr lvl="3">
              <a:defRPr sz="1800" b="0">
                <a:uFillTx/>
              </a:defRPr>
            </a:pPr>
            <a:r>
              <a:rPr sz="1400" b="1" dirty="0">
                <a:uFill>
                  <a:solidFill/>
                </a:uFill>
              </a:rPr>
              <a:t>Texte niveau 4</a:t>
            </a:r>
          </a:p>
          <a:p>
            <a:pPr lvl="4">
              <a:defRPr sz="1800" b="0">
                <a:uFillTx/>
              </a:defRPr>
            </a:pPr>
            <a:r>
              <a:rPr sz="1400" b="1" dirty="0">
                <a:uFill>
                  <a:solidFill/>
                </a:uFill>
              </a:rPr>
              <a:t>Texte niveau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2152512" y="6667817"/>
            <a:ext cx="4825722" cy="2438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ctr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</p:sldLayoutIdLst>
  <p:transition xmlns:p14="http://schemas.microsoft.com/office/powerpoint/2010/main" spd="med"/>
  <p:txStyles>
    <p:titleStyle>
      <a:lvl1pPr defTabSz="457200">
        <a:defRPr sz="2600">
          <a:solidFill>
            <a:srgbClr val="2663B4"/>
          </a:solidFill>
          <a:uFill>
            <a:solidFill>
              <a:srgbClr val="2663B4"/>
            </a:solidFill>
          </a:uFill>
          <a:latin typeface="Verdana"/>
          <a:ea typeface="Verdana"/>
          <a:cs typeface="Verdana"/>
          <a:sym typeface="Verdana"/>
        </a:defRPr>
      </a:lvl1pPr>
      <a:lvl2pPr defTabSz="457200">
        <a:defRPr sz="2600">
          <a:solidFill>
            <a:srgbClr val="2663B4"/>
          </a:solidFill>
          <a:uFill>
            <a:solidFill>
              <a:srgbClr val="2663B4"/>
            </a:solidFill>
          </a:uFill>
          <a:latin typeface="Verdana"/>
          <a:ea typeface="Verdana"/>
          <a:cs typeface="Verdana"/>
          <a:sym typeface="Verdana"/>
        </a:defRPr>
      </a:lvl2pPr>
      <a:lvl3pPr defTabSz="457200">
        <a:defRPr sz="2600">
          <a:solidFill>
            <a:srgbClr val="2663B4"/>
          </a:solidFill>
          <a:uFill>
            <a:solidFill>
              <a:srgbClr val="2663B4"/>
            </a:solidFill>
          </a:uFill>
          <a:latin typeface="Verdana"/>
          <a:ea typeface="Verdana"/>
          <a:cs typeface="Verdana"/>
          <a:sym typeface="Verdana"/>
        </a:defRPr>
      </a:lvl3pPr>
      <a:lvl4pPr defTabSz="457200">
        <a:defRPr sz="2600">
          <a:solidFill>
            <a:srgbClr val="2663B4"/>
          </a:solidFill>
          <a:uFill>
            <a:solidFill>
              <a:srgbClr val="2663B4"/>
            </a:solidFill>
          </a:uFill>
          <a:latin typeface="Verdana"/>
          <a:ea typeface="Verdana"/>
          <a:cs typeface="Verdana"/>
          <a:sym typeface="Verdana"/>
        </a:defRPr>
      </a:lvl4pPr>
      <a:lvl5pPr defTabSz="457200">
        <a:defRPr sz="2600">
          <a:solidFill>
            <a:srgbClr val="2663B4"/>
          </a:solidFill>
          <a:uFill>
            <a:solidFill>
              <a:srgbClr val="2663B4"/>
            </a:solidFill>
          </a:uFill>
          <a:latin typeface="Verdana"/>
          <a:ea typeface="Verdana"/>
          <a:cs typeface="Verdana"/>
          <a:sym typeface="Verdana"/>
        </a:defRPr>
      </a:lvl5pPr>
      <a:lvl6pPr defTabSz="457200">
        <a:defRPr sz="2600">
          <a:solidFill>
            <a:srgbClr val="2663B4"/>
          </a:solidFill>
          <a:uFill>
            <a:solidFill>
              <a:srgbClr val="2663B4"/>
            </a:solidFill>
          </a:uFill>
          <a:latin typeface="Verdana"/>
          <a:ea typeface="Verdana"/>
          <a:cs typeface="Verdana"/>
          <a:sym typeface="Verdana"/>
        </a:defRPr>
      </a:lvl6pPr>
      <a:lvl7pPr defTabSz="457200">
        <a:defRPr sz="2600">
          <a:solidFill>
            <a:srgbClr val="2663B4"/>
          </a:solidFill>
          <a:uFill>
            <a:solidFill>
              <a:srgbClr val="2663B4"/>
            </a:solidFill>
          </a:uFill>
          <a:latin typeface="Verdana"/>
          <a:ea typeface="Verdana"/>
          <a:cs typeface="Verdana"/>
          <a:sym typeface="Verdana"/>
        </a:defRPr>
      </a:lvl7pPr>
      <a:lvl8pPr defTabSz="457200">
        <a:defRPr sz="2600">
          <a:solidFill>
            <a:srgbClr val="2663B4"/>
          </a:solidFill>
          <a:uFill>
            <a:solidFill>
              <a:srgbClr val="2663B4"/>
            </a:solidFill>
          </a:uFill>
          <a:latin typeface="Verdana"/>
          <a:ea typeface="Verdana"/>
          <a:cs typeface="Verdana"/>
          <a:sym typeface="Verdana"/>
        </a:defRPr>
      </a:lvl8pPr>
      <a:lvl9pPr defTabSz="457200">
        <a:defRPr sz="2600">
          <a:solidFill>
            <a:srgbClr val="2663B4"/>
          </a:solidFill>
          <a:uFill>
            <a:solidFill>
              <a:srgbClr val="2663B4"/>
            </a:solidFill>
          </a:uFill>
          <a:latin typeface="Verdana"/>
          <a:ea typeface="Verdana"/>
          <a:cs typeface="Verdana"/>
          <a:sym typeface="Verdana"/>
        </a:defRPr>
      </a:lvl9pPr>
    </p:titleStyle>
    <p:bodyStyle>
      <a:lvl1pPr defTabSz="457200">
        <a:spcBef>
          <a:spcPts val="300"/>
        </a:spcBef>
        <a:defRPr sz="2000" b="1">
          <a:uFill>
            <a:solidFill/>
          </a:uFill>
          <a:latin typeface="Arial"/>
          <a:ea typeface="Verdana"/>
          <a:cs typeface="Arial"/>
          <a:sym typeface="Verdana"/>
        </a:defRPr>
      </a:lvl1pPr>
      <a:lvl2pPr marL="742950" indent="-285750" defTabSz="457200">
        <a:spcBef>
          <a:spcPts val="300"/>
        </a:spcBef>
        <a:buSzPct val="100000"/>
        <a:buChar char="◉"/>
        <a:defRPr sz="1600" b="1">
          <a:uFill>
            <a:solidFill/>
          </a:uFill>
          <a:latin typeface="+mn-lt"/>
          <a:ea typeface="Verdana"/>
          <a:cs typeface="Verdana"/>
          <a:sym typeface="Verdana"/>
        </a:defRPr>
      </a:lvl2pPr>
      <a:lvl3pPr marL="1143000" indent="-228600" defTabSz="457200">
        <a:spcBef>
          <a:spcPts val="300"/>
        </a:spcBef>
        <a:buSzPct val="100000"/>
        <a:buChar char="•"/>
        <a:defRPr sz="1600" b="1">
          <a:uFill>
            <a:solidFill/>
          </a:uFill>
          <a:latin typeface="+mn-lt"/>
          <a:ea typeface="Verdana"/>
          <a:cs typeface="Verdana"/>
          <a:sym typeface="Verdana"/>
        </a:defRPr>
      </a:lvl3pPr>
      <a:lvl4pPr marL="1600200" indent="-228600" defTabSz="457200">
        <a:spcBef>
          <a:spcPts val="300"/>
        </a:spcBef>
        <a:buSzPct val="100000"/>
        <a:buChar char="–"/>
        <a:defRPr sz="1600" b="1">
          <a:uFill>
            <a:solidFill/>
          </a:uFill>
          <a:latin typeface="+mn-lt"/>
          <a:ea typeface="Verdana"/>
          <a:cs typeface="Verdana"/>
          <a:sym typeface="Verdana"/>
        </a:defRPr>
      </a:lvl4pPr>
      <a:lvl5pPr marL="2057400" indent="-228600" defTabSz="457200">
        <a:spcBef>
          <a:spcPts val="300"/>
        </a:spcBef>
        <a:buSzPct val="100000"/>
        <a:buChar char="»"/>
        <a:defRPr sz="1600" b="1">
          <a:uFill>
            <a:solidFill/>
          </a:uFill>
          <a:latin typeface="+mn-lt"/>
          <a:ea typeface="Verdana"/>
          <a:cs typeface="Verdana"/>
          <a:sym typeface="Verdana"/>
        </a:defRPr>
      </a:lvl5pPr>
      <a:lvl6pPr marL="2446020" indent="-160020" defTabSz="457200">
        <a:spcBef>
          <a:spcPts val="300"/>
        </a:spcBef>
        <a:buSzPct val="100000"/>
        <a:buChar char="•"/>
        <a:defRPr sz="1400" b="1">
          <a:uFill>
            <a:solidFill/>
          </a:uFill>
          <a:latin typeface="Verdana"/>
          <a:ea typeface="Verdana"/>
          <a:cs typeface="Verdana"/>
          <a:sym typeface="Verdana"/>
        </a:defRPr>
      </a:lvl6pPr>
      <a:lvl7pPr marL="2903220" indent="-160020" defTabSz="457200">
        <a:spcBef>
          <a:spcPts val="300"/>
        </a:spcBef>
        <a:buSzPct val="100000"/>
        <a:buChar char="•"/>
        <a:defRPr sz="1400" b="1">
          <a:uFill>
            <a:solidFill/>
          </a:uFill>
          <a:latin typeface="Verdana"/>
          <a:ea typeface="Verdana"/>
          <a:cs typeface="Verdana"/>
          <a:sym typeface="Verdana"/>
        </a:defRPr>
      </a:lvl7pPr>
      <a:lvl8pPr marL="3360420" indent="-160020" defTabSz="457200">
        <a:spcBef>
          <a:spcPts val="300"/>
        </a:spcBef>
        <a:buSzPct val="100000"/>
        <a:buChar char="•"/>
        <a:defRPr sz="1400" b="1">
          <a:uFill>
            <a:solidFill/>
          </a:uFill>
          <a:latin typeface="Verdana"/>
          <a:ea typeface="Verdana"/>
          <a:cs typeface="Verdana"/>
          <a:sym typeface="Verdana"/>
        </a:defRPr>
      </a:lvl8pPr>
      <a:lvl9pPr marL="3817620" indent="-160020" defTabSz="457200">
        <a:spcBef>
          <a:spcPts val="300"/>
        </a:spcBef>
        <a:buSzPct val="100000"/>
        <a:buChar char="•"/>
        <a:defRPr sz="1400" b="1">
          <a:uFill>
            <a:solidFill/>
          </a:uFill>
          <a:latin typeface="Verdana"/>
          <a:ea typeface="Verdana"/>
          <a:cs typeface="Verdana"/>
          <a:sym typeface="Verdana"/>
        </a:defRPr>
      </a:lvl9pPr>
    </p:bodyStyle>
    <p:otherStyle>
      <a:lvl1pPr algn="ctr" defTabSz="457200">
        <a:defRPr sz="1000" b="1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Verdana"/>
        </a:defRPr>
      </a:lvl1pPr>
      <a:lvl2pPr indent="457200" algn="ctr" defTabSz="457200">
        <a:defRPr sz="1000" b="1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Verdana"/>
        </a:defRPr>
      </a:lvl2pPr>
      <a:lvl3pPr indent="914400" algn="ctr" defTabSz="457200">
        <a:defRPr sz="1000" b="1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Verdana"/>
        </a:defRPr>
      </a:lvl3pPr>
      <a:lvl4pPr indent="1371600" algn="ctr" defTabSz="457200">
        <a:defRPr sz="1000" b="1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Verdana"/>
        </a:defRPr>
      </a:lvl4pPr>
      <a:lvl5pPr indent="1828800" algn="ctr" defTabSz="457200">
        <a:defRPr sz="1000" b="1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Verdana"/>
        </a:defRPr>
      </a:lvl5pPr>
      <a:lvl6pPr indent="2286000" algn="ctr" defTabSz="457200">
        <a:defRPr sz="1000" b="1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Verdana"/>
        </a:defRPr>
      </a:lvl6pPr>
      <a:lvl7pPr indent="2743200" algn="ctr" defTabSz="457200">
        <a:defRPr sz="1000" b="1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Verdana"/>
        </a:defRPr>
      </a:lvl7pPr>
      <a:lvl8pPr indent="3200400" algn="ctr" defTabSz="457200">
        <a:defRPr sz="1000" b="1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Verdana"/>
        </a:defRPr>
      </a:lvl8pPr>
      <a:lvl9pPr indent="3657600" algn="ctr" defTabSz="457200">
        <a:defRPr sz="1000" b="1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diaconu@cppm.in2p3.f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predon.org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hyperlink" Target="http://informatique.in2p3.fr/li/?page=lettre&amp;numero=27" TargetMode="External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7.png"/><Relationship Id="rId3" Type="http://schemas.openxmlformats.org/officeDocument/2006/relationships/image" Target="../media/image5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16.png"/><Relationship Id="rId6" Type="http://schemas.openxmlformats.org/officeDocument/2006/relationships/image" Target="../media/image28.jpg"/><Relationship Id="rId7" Type="http://schemas.openxmlformats.org/officeDocument/2006/relationships/image" Target="../media/image29.png"/><Relationship Id="rId8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xfrm>
            <a:off x="1079999" y="3355750"/>
            <a:ext cx="6515102" cy="1231106"/>
          </a:xfrm>
          <a:prstGeom prst="rect">
            <a:avLst/>
          </a:prstGeom>
        </p:spPr>
        <p:txBody>
          <a:bodyPr/>
          <a:lstStyle/>
          <a:p>
            <a:r>
              <a:rPr lang="fr-FR" sz="2800" dirty="0">
                <a:solidFill>
                  <a:srgbClr val="3366FF"/>
                </a:solidFill>
              </a:rPr>
              <a:t>Préservation des données scientifiques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079999" y="4719074"/>
            <a:ext cx="3493177" cy="1231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Cristinel DIACONU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Centre de Physique des Particules de Marseille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sym typeface="Calibri"/>
                <a:hlinkClick r:id="rId2"/>
              </a:rPr>
              <a:t>diaconu@cppm.in2p3.fr</a:t>
            </a:r>
            <a:endParaRPr kumimoji="0" lang="fr-FR" sz="1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sym typeface="Calibri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fr-FR" sz="14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sym typeface="Calibri"/>
              </a:rPr>
              <a:t>Pour le groupe PREDON</a:t>
            </a:r>
            <a:endParaRPr kumimoji="0" lang="fr-FR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sym typeface="Calibri"/>
            </a:endParaRPr>
          </a:p>
        </p:txBody>
      </p:sp>
      <p:pic>
        <p:nvPicPr>
          <p:cNvPr id="6" name="Imag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" y="5880735"/>
            <a:ext cx="794385" cy="977265"/>
          </a:xfrm>
          <a:prstGeom prst="rect">
            <a:avLst/>
          </a:prstGeom>
        </p:spPr>
      </p:pic>
      <p:pic>
        <p:nvPicPr>
          <p:cNvPr id="9" name="Imag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95" y="756378"/>
            <a:ext cx="4405630" cy="183124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C.Diaconu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758383" y="6492875"/>
            <a:ext cx="2133600" cy="365125"/>
          </a:xfrm>
        </p:spPr>
        <p:txBody>
          <a:bodyPr/>
          <a:lstStyle/>
          <a:p>
            <a:fld id="{4D971128-E10A-FC4E-A2DF-3BF47DD05F44}" type="slidenum">
              <a:rPr lang="fr-FR" smtClean="0"/>
              <a:t>10</a:t>
            </a:fld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422488"/>
              </p:ext>
            </p:extLst>
          </p:nvPr>
        </p:nvGraphicFramePr>
        <p:xfrm>
          <a:off x="1729183" y="3222422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304800"/>
                <a:gridCol w="304800"/>
                <a:gridCol w="609600"/>
                <a:gridCol w="304800"/>
                <a:gridCol w="304800"/>
                <a:gridCol w="609600"/>
                <a:gridCol w="304800"/>
                <a:gridCol w="304800"/>
                <a:gridCol w="609600"/>
                <a:gridCol w="304800"/>
                <a:gridCol w="3048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9" name="Connecteur droit avec flèche 8"/>
          <p:cNvCxnSpPr/>
          <p:nvPr/>
        </p:nvCxnSpPr>
        <p:spPr>
          <a:xfrm>
            <a:off x="1434743" y="3222422"/>
            <a:ext cx="0" cy="1854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1729183" y="5405565"/>
            <a:ext cx="6096000" cy="270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 rot="16200000">
            <a:off x="828177" y="3817572"/>
            <a:ext cx="84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dirty="0" smtClean="0"/>
              <a:t>rojets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264756" y="505801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Temps</a:t>
            </a:r>
            <a:endParaRPr lang="fr-FR" dirty="0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305732"/>
              </p:ext>
            </p:extLst>
          </p:nvPr>
        </p:nvGraphicFramePr>
        <p:xfrm>
          <a:off x="1848236" y="1200707"/>
          <a:ext cx="6096000" cy="619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8890"/>
                <a:gridCol w="2930556"/>
                <a:gridCol w="1296554"/>
              </a:tblGrid>
              <a:tr h="619706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>
                          <a:solidFill>
                            <a:srgbClr val="000000"/>
                          </a:solidFill>
                        </a:rPr>
                        <a:t>Preparation</a:t>
                      </a:r>
                      <a:endParaRPr lang="fr-FR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Prise de données</a:t>
                      </a:r>
                      <a:endParaRPr lang="fr-FR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Finalisation</a:t>
                      </a:r>
                      <a:endParaRPr lang="fr-FR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599010" y="1385373"/>
            <a:ext cx="939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Projet A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848237" y="2072285"/>
            <a:ext cx="6096000" cy="338554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>
                <a:solidFill>
                  <a:schemeClr val="bg1"/>
                </a:solidFill>
              </a:rPr>
              <a:t>Preservation</a:t>
            </a:r>
            <a:r>
              <a:rPr lang="fr-FR" sz="1600" dirty="0" smtClean="0">
                <a:solidFill>
                  <a:schemeClr val="bg1"/>
                </a:solidFill>
              </a:rPr>
              <a:t> des données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1" name="Titr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Quand faut-il commencer à préserver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23" name="Triangle isocèle 22"/>
          <p:cNvSpPr/>
          <p:nvPr/>
        </p:nvSpPr>
        <p:spPr>
          <a:xfrm rot="5400000">
            <a:off x="7816976" y="1992906"/>
            <a:ext cx="839295" cy="584776"/>
          </a:xfrm>
          <a:prstGeom prst="triangle">
            <a:avLst/>
          </a:prstGeom>
          <a:solidFill>
            <a:srgbClr val="604A7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 rot="604750">
            <a:off x="1520861" y="4561884"/>
            <a:ext cx="6096000" cy="26161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100" dirty="0" err="1" smtClean="0">
                <a:solidFill>
                  <a:schemeClr val="bg1"/>
                </a:solidFill>
              </a:rPr>
              <a:t>Preservation</a:t>
            </a:r>
            <a:r>
              <a:rPr lang="fr-FR" sz="1100" dirty="0" smtClean="0">
                <a:solidFill>
                  <a:schemeClr val="bg1"/>
                </a:solidFill>
              </a:rPr>
              <a:t> des données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26" name="Triangle isocèle 25"/>
          <p:cNvSpPr/>
          <p:nvPr/>
        </p:nvSpPr>
        <p:spPr>
          <a:xfrm rot="6004750">
            <a:off x="7357185" y="5120750"/>
            <a:ext cx="693730" cy="364588"/>
          </a:xfrm>
          <a:prstGeom prst="triangle">
            <a:avLst/>
          </a:prstGeom>
          <a:solidFill>
            <a:srgbClr val="604A7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1352460" y="2686905"/>
            <a:ext cx="7637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« Data Management Plan » doit inclure la préservation et l’accès à long </a:t>
            </a:r>
            <a:r>
              <a:rPr lang="fr-FR" b="1" dirty="0" err="1" smtClean="0">
                <a:solidFill>
                  <a:srgbClr val="FF0000"/>
                </a:solidFill>
              </a:rPr>
              <a:t>tèrme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729183" y="5589174"/>
            <a:ext cx="5083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dirty="0" smtClean="0"/>
              <a:t>rogramme cohérent de la préservation de données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7336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Astrophysique</a:t>
            </a:r>
            <a:r>
              <a:rPr lang="en-GB" dirty="0" smtClean="0"/>
              <a:t>: </a:t>
            </a:r>
            <a:r>
              <a:rPr lang="en-GB" dirty="0" err="1" smtClean="0"/>
              <a:t>Observatoires</a:t>
            </a:r>
            <a:r>
              <a:rPr lang="en-GB" dirty="0" smtClean="0"/>
              <a:t> </a:t>
            </a:r>
            <a:r>
              <a:rPr lang="en-GB" dirty="0" err="1" smtClean="0"/>
              <a:t>Virtuels</a:t>
            </a:r>
            <a:endParaRPr lang="en-GB" dirty="0"/>
          </a:p>
        </p:txBody>
      </p:sp>
      <p:pic>
        <p:nvPicPr>
          <p:cNvPr id="4" name="Image 3" descr="Screen shot 2012-11-23 at 5.14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40" y="1150597"/>
            <a:ext cx="5592144" cy="4129978"/>
          </a:xfrm>
          <a:prstGeom prst="rect">
            <a:avLst/>
          </a:prstGeom>
        </p:spPr>
      </p:pic>
      <p:pic>
        <p:nvPicPr>
          <p:cNvPr id="5" name="Image 4" descr="Screen shot 2012-11-23 at 5.15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984" y="1150597"/>
            <a:ext cx="3015467" cy="2027120"/>
          </a:xfrm>
          <a:prstGeom prst="rect">
            <a:avLst/>
          </a:prstGeom>
        </p:spPr>
      </p:pic>
      <p:pic>
        <p:nvPicPr>
          <p:cNvPr id="6" name="Image 5" descr="Screen shot 2012-11-23 at 5.15.1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984" y="3191828"/>
            <a:ext cx="3015467" cy="2070780"/>
          </a:xfrm>
          <a:prstGeom prst="rect">
            <a:avLst/>
          </a:prstGeom>
        </p:spPr>
      </p:pic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11</a:t>
            </a:fld>
            <a:endParaRPr lang="fr-FR"/>
          </a:p>
        </p:txBody>
      </p:sp>
      <p:pic>
        <p:nvPicPr>
          <p:cNvPr id="10" name="Picture 4" descr="Picture 3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99" y="4925634"/>
            <a:ext cx="2329987" cy="1932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2841432" y="5729657"/>
            <a:ext cx="2080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http://</a:t>
            </a:r>
            <a:r>
              <a:rPr lang="en-GB" dirty="0" err="1" smtClean="0"/>
              <a:t>www.ivoa.org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30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S</a:t>
            </a:r>
            <a:r>
              <a:rPr lang="fr-FR" dirty="0" smtClean="0"/>
              <a:t>tructuration dans la physique des particules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277367" y="1600201"/>
            <a:ext cx="5459759" cy="1618820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DPHEP « </a:t>
            </a:r>
            <a:r>
              <a:rPr lang="fr-FR" dirty="0" err="1" smtClean="0"/>
              <a:t>Memorandum</a:t>
            </a:r>
            <a:r>
              <a:rPr lang="fr-FR" dirty="0" smtClean="0"/>
              <a:t> of </a:t>
            </a:r>
            <a:r>
              <a:rPr lang="fr-FR" dirty="0" err="1" smtClean="0"/>
              <a:t>understanding</a:t>
            </a:r>
            <a:r>
              <a:rPr lang="fr-FR" dirty="0" smtClean="0"/>
              <a:t> » signé par des agences de financement: </a:t>
            </a:r>
          </a:p>
          <a:p>
            <a:pPr lvl="1"/>
            <a:r>
              <a:rPr lang="fr-FR" dirty="0" smtClean="0"/>
              <a:t>Suisse(CERN), France, Japon, Finlande, Allemagne, Chine</a:t>
            </a:r>
          </a:p>
          <a:p>
            <a:r>
              <a:rPr lang="fr-FR" dirty="0" smtClean="0"/>
              <a:t>CERN: portal « open data » pour les données du LHC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12</a:t>
            </a:fld>
            <a:endParaRPr lang="fr-FR"/>
          </a:p>
        </p:txBody>
      </p:sp>
      <p:pic>
        <p:nvPicPr>
          <p:cNvPr id="5" name="Image 4" descr="Screen Shot 2015-01-22 at 13.22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70" y="3065843"/>
            <a:ext cx="5532356" cy="335704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126" y="1182656"/>
            <a:ext cx="3406874" cy="5173694"/>
          </a:xfrm>
          <a:prstGeom prst="rect">
            <a:avLst/>
          </a:prstGeom>
        </p:spPr>
      </p:pic>
      <p:pic>
        <p:nvPicPr>
          <p:cNvPr id="7" name="Image 6" descr="Screen Shot 2015-06-24 at 08.36.2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799" y="5166020"/>
            <a:ext cx="2910823" cy="125687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915715" y="6356350"/>
            <a:ext cx="321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First DPHEP Collaboration </a:t>
            </a:r>
            <a:r>
              <a:rPr lang="fr-FR" dirty="0" err="1" smtClean="0"/>
              <a:t>Board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7981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dirty="0" smtClean="0"/>
              <a:t>Formats, </a:t>
            </a:r>
            <a:r>
              <a:rPr lang="fr-FR" dirty="0" err="1"/>
              <a:t>w</a:t>
            </a:r>
            <a:r>
              <a:rPr lang="fr-FR" dirty="0" err="1" smtClean="0"/>
              <a:t>orkflows</a:t>
            </a:r>
            <a:r>
              <a:rPr lang="fr-FR" dirty="0" smtClean="0"/>
              <a:t> et préservation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13</a:t>
            </a:fld>
            <a:endParaRPr lang="fr-FR"/>
          </a:p>
        </p:txBody>
      </p:sp>
      <p:pic>
        <p:nvPicPr>
          <p:cNvPr id="5" name="Imag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795" y="938751"/>
            <a:ext cx="4900510" cy="353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ZoneTexte 15"/>
          <p:cNvSpPr txBox="1"/>
          <p:nvPr/>
        </p:nvSpPr>
        <p:spPr>
          <a:xfrm>
            <a:off x="5726762" y="4250616"/>
            <a:ext cx="324578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Formats de données: standards?</a:t>
            </a:r>
          </a:p>
          <a:p>
            <a:endParaRPr lang="fr-FR" dirty="0" smtClean="0"/>
          </a:p>
          <a:p>
            <a:r>
              <a:rPr lang="fr-FR" dirty="0" smtClean="0"/>
              <a:t>Similarité entre les disciplines</a:t>
            </a:r>
          </a:p>
          <a:p>
            <a:endParaRPr lang="fr-FR" dirty="0" smtClean="0"/>
          </a:p>
          <a:p>
            <a:r>
              <a:rPr lang="fr-FR" dirty="0" smtClean="0"/>
              <a:t>Approche théorique rigoureuse</a:t>
            </a:r>
          </a:p>
          <a:p>
            <a:r>
              <a:rPr lang="fr-FR" dirty="0"/>
              <a:t>	</a:t>
            </a:r>
            <a:r>
              <a:rPr lang="fr-FR" dirty="0" smtClean="0"/>
              <a:t>Besoin et opportunité</a:t>
            </a:r>
            <a:endParaRPr lang="fr-FR" dirty="0"/>
          </a:p>
        </p:txBody>
      </p:sp>
      <p:pic>
        <p:nvPicPr>
          <p:cNvPr id="8" name="Picture 23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8" t="21142" r="7712" b="16454"/>
          <a:stretch/>
        </p:blipFill>
        <p:spPr bwMode="auto">
          <a:xfrm>
            <a:off x="1016408" y="4560056"/>
            <a:ext cx="4089681" cy="21614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611301" y="5847574"/>
            <a:ext cx="1808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Alice </a:t>
            </a:r>
            <a:r>
              <a:rPr lang="fr-FR" b="1" dirty="0" err="1" smtClean="0">
                <a:solidFill>
                  <a:srgbClr val="FF0000"/>
                </a:solidFill>
              </a:rPr>
              <a:t>Experiment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err="1" smtClean="0">
                <a:solidFill>
                  <a:srgbClr val="FF0000"/>
                </a:solidFill>
              </a:rPr>
              <a:t>at</a:t>
            </a:r>
            <a:r>
              <a:rPr lang="fr-FR" b="1" dirty="0" smtClean="0">
                <a:solidFill>
                  <a:srgbClr val="FF0000"/>
                </a:solidFill>
              </a:rPr>
              <a:t> LHC (CERN)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97910" y="2494075"/>
            <a:ext cx="822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Meteo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3325" y="1124927"/>
            <a:ext cx="1240196" cy="189420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7135" y="1143000"/>
            <a:ext cx="1282484" cy="187613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7288744" y="1727455"/>
            <a:ext cx="414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/>
              <a:t>=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2815346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èche vers la droite 6"/>
          <p:cNvSpPr/>
          <p:nvPr/>
        </p:nvSpPr>
        <p:spPr bwMode="auto">
          <a:xfrm>
            <a:off x="851451" y="4521494"/>
            <a:ext cx="7742672" cy="2179607"/>
          </a:xfrm>
          <a:prstGeom prst="rightArrow">
            <a:avLst>
              <a:gd name="adj1" fmla="val 84656"/>
              <a:gd name="adj2" fmla="val 23673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Rectangle à coins arrondis 7"/>
          <p:cNvSpPr/>
          <p:nvPr/>
        </p:nvSpPr>
        <p:spPr bwMode="auto">
          <a:xfrm>
            <a:off x="1000424" y="4836349"/>
            <a:ext cx="6900334" cy="1576132"/>
          </a:xfrm>
          <a:prstGeom prst="roundRect">
            <a:avLst/>
          </a:prstGeom>
          <a:solidFill>
            <a:srgbClr val="FFE9C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Animation </a:t>
            </a:r>
            <a:r>
              <a:rPr lang="en-GB" dirty="0" err="1" smtClean="0">
                <a:solidFill>
                  <a:srgbClr val="000000"/>
                </a:solidFill>
              </a:rPr>
              <a:t>P</a:t>
            </a:r>
            <a:r>
              <a:rPr kumimoji="0" lang="en-GB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artenariat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 (MASTODONS)</a:t>
            </a:r>
            <a:endParaRPr kumimoji="0" lang="en-GB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9" name="Rectangle à coins arrondis 8"/>
          <p:cNvSpPr/>
          <p:nvPr/>
        </p:nvSpPr>
        <p:spPr bwMode="auto">
          <a:xfrm>
            <a:off x="3087966" y="5344635"/>
            <a:ext cx="1848618" cy="1046898"/>
          </a:xfrm>
          <a:prstGeom prst="roundRect">
            <a:avLst/>
          </a:prstGeom>
          <a:solidFill>
            <a:srgbClr val="FFE9C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Harmonisation</a:t>
            </a:r>
            <a:r>
              <a:rPr kumimoji="0" lang="en-GB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 R&amp;D</a:t>
            </a:r>
            <a:endParaRPr kumimoji="0" lang="en-GB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0" name="Rectangle à coins arrondis 9"/>
          <p:cNvSpPr/>
          <p:nvPr/>
        </p:nvSpPr>
        <p:spPr bwMode="auto">
          <a:xfrm>
            <a:off x="4965449" y="5344634"/>
            <a:ext cx="2935309" cy="1058826"/>
          </a:xfrm>
          <a:prstGeom prst="roundRect">
            <a:avLst/>
          </a:prstGeom>
          <a:solidFill>
            <a:srgbClr val="FFE9C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Architecture,</a:t>
            </a:r>
            <a:r>
              <a:rPr kumimoji="0" lang="en-GB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 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Pilotage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683079" y="6462185"/>
            <a:ext cx="2133600" cy="365125"/>
          </a:xfrm>
        </p:spPr>
        <p:txBody>
          <a:bodyPr/>
          <a:lstStyle/>
          <a:p>
            <a:fld id="{4D971128-E10A-FC4E-A2DF-3BF47DD05F44}" type="slidenum">
              <a:rPr lang="fr-FR" smtClean="0"/>
              <a:t>14</a:t>
            </a:fld>
            <a:endParaRPr lang="fr-FR"/>
          </a:p>
        </p:txBody>
      </p:sp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457200" y="980516"/>
            <a:ext cx="8229600" cy="608280"/>
          </a:xfrm>
        </p:spPr>
        <p:txBody>
          <a:bodyPr>
            <a:normAutofit fontScale="85000" lnSpcReduction="20000"/>
          </a:bodyPr>
          <a:lstStyle/>
          <a:p>
            <a:r>
              <a:rPr lang="fr-FR" sz="2400" dirty="0" smtClean="0"/>
              <a:t>Projet dans le cadre « </a:t>
            </a:r>
            <a:r>
              <a:rPr lang="fr-FR" sz="2400" dirty="0" err="1" smtClean="0"/>
              <a:t>Mastodons</a:t>
            </a:r>
            <a:r>
              <a:rPr lang="fr-FR" sz="2400" dirty="0"/>
              <a:t>/</a:t>
            </a:r>
            <a:r>
              <a:rPr lang="fr-FR" sz="2400" dirty="0" err="1" smtClean="0"/>
              <a:t>Big</a:t>
            </a:r>
            <a:r>
              <a:rPr lang="fr-FR" sz="2400" dirty="0" smtClean="0"/>
              <a:t> Data » de la MI/CNRS et action dans </a:t>
            </a:r>
            <a:r>
              <a:rPr lang="fr-FR" sz="2400" dirty="0" err="1" smtClean="0"/>
              <a:t>Madics</a:t>
            </a:r>
            <a:r>
              <a:rPr lang="fr-FR" sz="2400" dirty="0" smtClean="0"/>
              <a:t> (GDR </a:t>
            </a:r>
            <a:r>
              <a:rPr lang="fr-FR" sz="2400" dirty="0" err="1" smtClean="0"/>
              <a:t>Big</a:t>
            </a:r>
            <a:r>
              <a:rPr lang="fr-FR" sz="2400" dirty="0" smtClean="0"/>
              <a:t> Data)</a:t>
            </a:r>
          </a:p>
        </p:txBody>
      </p:sp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457200" y="44375"/>
            <a:ext cx="8229600" cy="1143000"/>
          </a:xfrm>
        </p:spPr>
        <p:txBody>
          <a:bodyPr/>
          <a:lstStyle/>
          <a:p>
            <a:r>
              <a:rPr lang="fr-FR" dirty="0" smtClean="0"/>
              <a:t>PREDON</a:t>
            </a:r>
            <a:endParaRPr lang="fr-FR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233145"/>
              </p:ext>
            </p:extLst>
          </p:nvPr>
        </p:nvGraphicFramePr>
        <p:xfrm>
          <a:off x="798390" y="1588795"/>
          <a:ext cx="7839028" cy="3298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9611"/>
                <a:gridCol w="1061871"/>
                <a:gridCol w="1276934"/>
                <a:gridCol w="1438230"/>
                <a:gridCol w="1491996"/>
                <a:gridCol w="1540386"/>
              </a:tblGrid>
              <a:tr h="664808">
                <a:tc>
                  <a:txBody>
                    <a:bodyPr/>
                    <a:lstStyle/>
                    <a:p>
                      <a:endParaRPr lang="fr-FR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Volume</a:t>
                      </a:r>
                      <a:r>
                        <a:rPr lang="fr-FR" sz="1600" baseline="0" noProof="0" dirty="0" smtClean="0"/>
                        <a:t> données</a:t>
                      </a:r>
                      <a:endParaRPr lang="fr-F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Complexité</a:t>
                      </a:r>
                      <a:endParaRPr lang="fr-F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smtClean="0"/>
                        <a:t>Diversification</a:t>
                      </a:r>
                      <a:r>
                        <a:rPr lang="fr-FR" sz="1600" baseline="0" noProof="0" smtClean="0"/>
                        <a:t> des sources</a:t>
                      </a:r>
                      <a:endParaRPr lang="fr-FR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Structuration au niveau international</a:t>
                      </a:r>
                      <a:endParaRPr lang="fr-FR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noProof="0" dirty="0" smtClean="0"/>
                        <a:t>Algorithmes</a:t>
                      </a:r>
                      <a:r>
                        <a:rPr lang="fr-FR" sz="1600" baseline="0" noProof="0" dirty="0" smtClean="0"/>
                        <a:t> et </a:t>
                      </a:r>
                      <a:r>
                        <a:rPr lang="fr-FR" sz="1600" baseline="0" noProof="0" dirty="0" err="1" smtClean="0"/>
                        <a:t>methodologies</a:t>
                      </a:r>
                      <a:r>
                        <a:rPr lang="fr-FR" sz="1600" baseline="0" noProof="0" dirty="0" smtClean="0"/>
                        <a:t> pour la </a:t>
                      </a:r>
                      <a:r>
                        <a:rPr lang="fr-FR" sz="1600" baseline="0" noProof="0" dirty="0" err="1" smtClean="0"/>
                        <a:t>preservation</a:t>
                      </a:r>
                      <a:endParaRPr lang="fr-FR" sz="1600" noProof="0" dirty="0"/>
                    </a:p>
                  </a:txBody>
                  <a:tcPr/>
                </a:tc>
              </a:tr>
              <a:tr h="63059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IN2P3</a:t>
                      </a:r>
                    </a:p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HEP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smtClean="0"/>
                        <a:t>+++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+++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smtClean="0"/>
                        <a:t>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smtClean="0"/>
                        <a:t>++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smtClean="0"/>
                        <a:t>+</a:t>
                      </a:r>
                      <a:endParaRPr lang="en-GB" sz="2000" dirty="0"/>
                    </a:p>
                  </a:txBody>
                  <a:tcPr/>
                </a:tc>
              </a:tr>
              <a:tr h="63059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INSU,</a:t>
                      </a:r>
                      <a:r>
                        <a:rPr lang="en-GB" sz="1400" baseline="0" dirty="0" smtClean="0"/>
                        <a:t> IRD</a:t>
                      </a:r>
                      <a:endParaRPr lang="en-GB" sz="1400" dirty="0" smtClean="0"/>
                    </a:p>
                    <a:p>
                      <a:r>
                        <a:rPr lang="en-GB" sz="1050" dirty="0" smtClean="0">
                          <a:solidFill>
                            <a:srgbClr val="FF0000"/>
                          </a:solidFill>
                        </a:rPr>
                        <a:t>Astrophysics</a:t>
                      </a:r>
                    </a:p>
                    <a:p>
                      <a:r>
                        <a:rPr lang="en-GB" sz="1050" dirty="0" smtClean="0">
                          <a:solidFill>
                            <a:srgbClr val="FF0000"/>
                          </a:solidFill>
                        </a:rPr>
                        <a:t>Earth Sciences</a:t>
                      </a:r>
                      <a:endParaRPr lang="en-GB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++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smtClean="0"/>
                        <a:t>++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++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smtClean="0"/>
                        <a:t>+++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++</a:t>
                      </a:r>
                      <a:endParaRPr lang="en-GB" sz="2000" dirty="0"/>
                    </a:p>
                  </a:txBody>
                  <a:tcPr/>
                </a:tc>
              </a:tr>
              <a:tr h="63059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CINES</a:t>
                      </a:r>
                    </a:p>
                    <a:p>
                      <a:r>
                        <a:rPr lang="en-GB" sz="1400" dirty="0" smtClean="0"/>
                        <a:t>INS2I</a:t>
                      </a:r>
                    </a:p>
                    <a:p>
                      <a:r>
                        <a:rPr lang="en-GB" sz="1000" dirty="0" smtClean="0">
                          <a:solidFill>
                            <a:srgbClr val="FF0000"/>
                          </a:solidFill>
                        </a:rPr>
                        <a:t>IT,</a:t>
                      </a:r>
                      <a:r>
                        <a:rPr lang="en-GB" sz="1000" baseline="0" dirty="0" smtClean="0">
                          <a:solidFill>
                            <a:srgbClr val="FF0000"/>
                          </a:solidFill>
                        </a:rPr>
                        <a:t> Algorithms, workflows</a:t>
                      </a:r>
                      <a:endParaRPr lang="en-GB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smtClean="0"/>
                        <a:t>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++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+++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+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+++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5757776" y="357318"/>
            <a:ext cx="287964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 smtClean="0">
                <a:hlinkClick r:id="rId2"/>
              </a:rPr>
              <a:t>http://predon.org</a:t>
            </a:r>
            <a:endParaRPr lang="fr-FR" sz="2800" b="1" dirty="0" smtClean="0"/>
          </a:p>
          <a:p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933983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457200" y="5485736"/>
            <a:ext cx="8229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Domaines: </a:t>
            </a:r>
          </a:p>
          <a:p>
            <a:r>
              <a:rPr lang="fr-FR" dirty="0" smtClean="0"/>
              <a:t>physiques des particules, astrophysique, cristallographie, sciences de la terre, informatique, écologie </a:t>
            </a:r>
            <a:r>
              <a:rPr lang="fr-FR" b="1" dirty="0" smtClean="0"/>
              <a:t>(</a:t>
            </a:r>
            <a:r>
              <a:rPr lang="fr-FR" b="1" dirty="0" err="1" smtClean="0"/>
              <a:t>IndexMed</a:t>
            </a:r>
            <a:r>
              <a:rPr lang="fr-FR" b="1" dirty="0" smtClean="0"/>
              <a:t>), </a:t>
            </a:r>
            <a:r>
              <a:rPr lang="fr-FR" dirty="0" smtClean="0"/>
              <a:t>sciences de l’information, imagerie médicale, centres de calcul et stockage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Multidisciplinarité, complémentarité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15</a:t>
            </a:fld>
            <a:endParaRPr lang="fr-FR"/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0382262"/>
              </p:ext>
            </p:extLst>
          </p:nvPr>
        </p:nvGraphicFramePr>
        <p:xfrm>
          <a:off x="3839670" y="1417638"/>
          <a:ext cx="5732472" cy="428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7153144" y="2001007"/>
            <a:ext cx="1472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Physique des </a:t>
            </a:r>
          </a:p>
          <a:p>
            <a:r>
              <a:rPr lang="fr-FR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Particules</a:t>
            </a:r>
            <a:endParaRPr lang="fr-FR" sz="1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33490" y="2919598"/>
            <a:ext cx="1402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0000"/>
                </a:solidFill>
              </a:rPr>
              <a:t>Astrophysique</a:t>
            </a:r>
            <a:endParaRPr lang="fr-FR" sz="1400" b="1" i="1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046251" y="4270924"/>
            <a:ext cx="1097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chemeClr val="accent3">
                    <a:lumMod val="75000"/>
                  </a:schemeClr>
                </a:solidFill>
              </a:rPr>
              <a:t>Ecologie</a:t>
            </a:r>
            <a:endParaRPr lang="fr-FR" sz="14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808146"/>
              </p:ext>
            </p:extLst>
          </p:nvPr>
        </p:nvGraphicFramePr>
        <p:xfrm>
          <a:off x="227776" y="1417638"/>
          <a:ext cx="39878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5634843" y="5284272"/>
            <a:ext cx="251418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Exemple sur 3 domaines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7529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Document PREDON 2014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16</a:t>
            </a:fld>
            <a:endParaRPr lang="fr-FR"/>
          </a:p>
        </p:txBody>
      </p:sp>
      <p:pic>
        <p:nvPicPr>
          <p:cNvPr id="7" name="Image 6" descr="Screen Shot 2015-01-22 at 10.11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541" y="4109720"/>
            <a:ext cx="3417194" cy="2932939"/>
          </a:xfrm>
          <a:prstGeom prst="rect">
            <a:avLst/>
          </a:prstGeom>
        </p:spPr>
      </p:pic>
      <p:pic>
        <p:nvPicPr>
          <p:cNvPr id="8" name="Image 7" descr="Screen Shot 2014-01-22 at 12.43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41" y="1247907"/>
            <a:ext cx="2212018" cy="3191108"/>
          </a:xfrm>
          <a:prstGeom prst="rect">
            <a:avLst/>
          </a:prstGeom>
        </p:spPr>
      </p:pic>
      <p:pic>
        <p:nvPicPr>
          <p:cNvPr id="10" name="Image 9" descr="Screen Shot 2015-01-22 at 10.32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541" y="1120907"/>
            <a:ext cx="2987997" cy="298881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09923" y="387613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fr-FR" sz="1200" dirty="0"/>
              <a:t>» </a:t>
            </a:r>
            <a:r>
              <a:rPr lang="fr-FR" sz="1200" u="sng" dirty="0">
                <a:hlinkClick r:id="rId5"/>
              </a:rPr>
              <a:t>http://informatique.in2p3.fr/li/?page=lettre&amp;numero=27</a:t>
            </a:r>
            <a:r>
              <a:rPr lang="fr-FR" sz="1200" dirty="0"/>
              <a:t> </a:t>
            </a:r>
            <a:endParaRPr lang="en-US" sz="1200" dirty="0"/>
          </a:p>
        </p:txBody>
      </p:sp>
      <p:pic>
        <p:nvPicPr>
          <p:cNvPr id="12" name="Image 11" descr="Screen Shot 2015-01-22 at 15.30.5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82" y="4244842"/>
            <a:ext cx="4522341" cy="2476633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401365" y="1494248"/>
            <a:ext cx="1516799" cy="369332"/>
          </a:xfrm>
          <a:prstGeom prst="rect">
            <a:avLst/>
          </a:prstGeom>
          <a:solidFill>
            <a:srgbClr val="FCD5B5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Scientific</a:t>
            </a:r>
            <a:r>
              <a:rPr lang="fr-FR" dirty="0" smtClean="0"/>
              <a:t> Case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401365" y="2623515"/>
            <a:ext cx="1601670" cy="369332"/>
          </a:xfrm>
          <a:prstGeom prst="rect">
            <a:avLst/>
          </a:prstGeom>
          <a:solidFill>
            <a:srgbClr val="FCD5B5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Methodologies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430561" y="3477602"/>
            <a:ext cx="1415772" cy="369332"/>
          </a:xfrm>
          <a:prstGeom prst="rect">
            <a:avLst/>
          </a:prstGeom>
          <a:solidFill>
            <a:srgbClr val="FCD5B5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Technologies</a:t>
            </a:r>
            <a:endParaRPr lang="fr-FR" dirty="0"/>
          </a:p>
        </p:txBody>
      </p:sp>
      <p:pic>
        <p:nvPicPr>
          <p:cNvPr id="16" name="Image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99" y="1247907"/>
            <a:ext cx="2142923" cy="299693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905125" y="3108272"/>
            <a:ext cx="152004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 </a:t>
            </a:r>
            <a:r>
              <a:rPr kumimoji="0" lang="fr-FR" sz="18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preparation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895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SPADON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4062370" cy="2867172"/>
          </a:xfrm>
        </p:spPr>
        <p:txBody>
          <a:bodyPr>
            <a:normAutofit/>
          </a:bodyPr>
          <a:lstStyle/>
          <a:p>
            <a:r>
              <a:rPr lang="fr-FR" dirty="0"/>
              <a:t>L</a:t>
            </a:r>
            <a:r>
              <a:rPr lang="fr-FR" dirty="0" smtClean="0"/>
              <a:t>es supports pour l’archivage « passif » à long terme</a:t>
            </a:r>
          </a:p>
          <a:p>
            <a:pPr lvl="1"/>
            <a:r>
              <a:rPr lang="fr-FR" dirty="0" smtClean="0"/>
              <a:t> Etudes </a:t>
            </a:r>
            <a:r>
              <a:rPr lang="fr-FR" dirty="0"/>
              <a:t>de </a:t>
            </a:r>
            <a:r>
              <a:rPr lang="fr-FR" dirty="0" smtClean="0"/>
              <a:t>vieillissement et préconisation des supports à longue durée de vie</a:t>
            </a:r>
            <a:endParaRPr lang="fr-FR" dirty="0"/>
          </a:p>
          <a:p>
            <a:pPr lvl="1"/>
            <a:r>
              <a:rPr lang="fr-FR" dirty="0" smtClean="0"/>
              <a:t>Caractérisation chimique du vieillissement!</a:t>
            </a:r>
          </a:p>
          <a:p>
            <a:pPr lvl="1"/>
            <a:r>
              <a:rPr lang="fr-FR" dirty="0" smtClean="0"/>
              <a:t>Rapport </a:t>
            </a:r>
            <a:r>
              <a:rPr lang="fr-FR" dirty="0"/>
              <a:t>PSN des </a:t>
            </a:r>
            <a:r>
              <a:rPr lang="fr-FR" dirty="0" smtClean="0"/>
              <a:t>académies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17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875" y="4176883"/>
            <a:ext cx="1733594" cy="231145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570" y="1600201"/>
            <a:ext cx="4548518" cy="332348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4870" y="5034770"/>
            <a:ext cx="2054822" cy="145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82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5496" y="1714499"/>
            <a:ext cx="9108504" cy="4331171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Nekrutenko</a:t>
            </a:r>
            <a:r>
              <a:rPr lang="en-US" sz="1800" dirty="0" smtClean="0"/>
              <a:t> &amp; Taylor, </a:t>
            </a:r>
            <a:r>
              <a:rPr lang="en-US" sz="1800" dirty="0" smtClean="0">
                <a:solidFill>
                  <a:srgbClr val="0070C0"/>
                </a:solidFill>
              </a:rPr>
              <a:t>Nature Genetics (2012)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50 articles </a:t>
            </a:r>
            <a:r>
              <a:rPr lang="en-US" dirty="0" err="1" smtClean="0">
                <a:solidFill>
                  <a:srgbClr val="0070C0"/>
                </a:solidFill>
              </a:rPr>
              <a:t>résultats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obtenus</a:t>
            </a:r>
            <a:r>
              <a:rPr lang="en-US" dirty="0" smtClean="0">
                <a:solidFill>
                  <a:srgbClr val="0070C0"/>
                </a:solidFill>
              </a:rPr>
              <a:t> avec un </a:t>
            </a:r>
            <a:r>
              <a:rPr lang="en-US" dirty="0" err="1" smtClean="0">
                <a:solidFill>
                  <a:srgbClr val="0070C0"/>
                </a:solidFill>
              </a:rPr>
              <a:t>outil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7/50 (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14%</a:t>
            </a:r>
            <a:r>
              <a:rPr lang="en-US" dirty="0" smtClean="0">
                <a:sym typeface="Wingdings" panose="05000000000000000000" pitchFamily="2" charset="2"/>
              </a:rPr>
              <a:t>) </a:t>
            </a:r>
            <a:r>
              <a:rPr lang="en-US" dirty="0" err="1" smtClean="0">
                <a:sym typeface="Wingdings" panose="05000000000000000000" pitchFamily="2" charset="2"/>
              </a:rPr>
              <a:t>reproducibles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sz="1800" dirty="0" err="1">
                <a:sym typeface="Wingdings" panose="05000000000000000000" pitchFamily="2" charset="2"/>
              </a:rPr>
              <a:t>Alsheikh</a:t>
            </a:r>
            <a:r>
              <a:rPr lang="en-US" sz="1800" dirty="0">
                <a:sym typeface="Wingdings" panose="05000000000000000000" pitchFamily="2" charset="2"/>
              </a:rPr>
              <a:t>-Ali et al, </a:t>
            </a:r>
            <a:r>
              <a:rPr lang="en-US" sz="1800" dirty="0" err="1">
                <a:solidFill>
                  <a:srgbClr val="0070C0"/>
                </a:solidFill>
                <a:sym typeface="Wingdings" panose="05000000000000000000" pitchFamily="2" charset="2"/>
              </a:rPr>
              <a:t>PLoS</a:t>
            </a:r>
            <a:r>
              <a:rPr lang="en-US" sz="1800" dirty="0">
                <a:solidFill>
                  <a:srgbClr val="0070C0"/>
                </a:solidFill>
                <a:sym typeface="Wingdings" panose="05000000000000000000" pitchFamily="2" charset="2"/>
              </a:rPr>
              <a:t> one (2011)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10 </a:t>
            </a:r>
            <a:r>
              <a:rPr lang="en-US" dirty="0" smtClean="0">
                <a:sym typeface="Wingdings" panose="05000000000000000000" pitchFamily="2" charset="2"/>
              </a:rPr>
              <a:t>articles </a:t>
            </a:r>
            <a:r>
              <a:rPr lang="en-US" dirty="0" err="1" smtClean="0">
                <a:sym typeface="Wingdings" panose="05000000000000000000" pitchFamily="2" charset="2"/>
              </a:rPr>
              <a:t>dans</a:t>
            </a:r>
            <a:r>
              <a:rPr lang="en-US" dirty="0" smtClean="0">
                <a:sym typeface="Wingdings" panose="05000000000000000000" pitchFamily="2" charset="2"/>
              </a:rPr>
              <a:t> le top-50 </a:t>
            </a:r>
            <a:r>
              <a:rPr lang="en-US" dirty="0" err="1" smtClean="0">
                <a:sym typeface="Wingdings" panose="05000000000000000000" pitchFamily="2" charset="2"/>
              </a:rPr>
              <a:t>journaux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IF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47 /500 (</a:t>
            </a:r>
            <a:r>
              <a:rPr lang="en-US" dirty="0" smtClean="0">
                <a:solidFill>
                  <a:srgbClr val="FF0000"/>
                </a:solidFill>
              </a:rPr>
              <a:t>9</a:t>
            </a:r>
            <a:r>
              <a:rPr lang="en-US" dirty="0">
                <a:solidFill>
                  <a:srgbClr val="FF0000"/>
                </a:solidFill>
              </a:rPr>
              <a:t>%)</a:t>
            </a:r>
            <a:r>
              <a:rPr lang="en-US" dirty="0"/>
              <a:t> </a:t>
            </a:r>
            <a:r>
              <a:rPr lang="en-US" dirty="0" err="1" smtClean="0"/>
              <a:t>reproducibles</a:t>
            </a:r>
            <a:endParaRPr lang="en-US" sz="1200" dirty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Consequences </a:t>
            </a:r>
            <a:r>
              <a:rPr lang="en-US" sz="1800" dirty="0" err="1" smtClean="0">
                <a:sym typeface="Wingdings" panose="05000000000000000000" pitchFamily="2" charset="2"/>
              </a:rPr>
              <a:t>diverses</a:t>
            </a:r>
            <a:endParaRPr lang="en-US" sz="1800" dirty="0" smtClean="0">
              <a:sym typeface="Wingdings" panose="05000000000000000000" pitchFamily="2" charset="2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79512" y="592138"/>
            <a:ext cx="8712968" cy="778098"/>
          </a:xfrm>
        </p:spPr>
        <p:txBody>
          <a:bodyPr>
            <a:noAutofit/>
          </a:bodyPr>
          <a:lstStyle/>
          <a:p>
            <a:r>
              <a:rPr lang="en-US" sz="3200" dirty="0" smtClean="0"/>
              <a:t>Etudes et impact de la non </a:t>
            </a:r>
            <a:r>
              <a:rPr lang="en-US" sz="3200" dirty="0" err="1" smtClean="0"/>
              <a:t>reproducibilité</a:t>
            </a:r>
            <a:r>
              <a:rPr lang="en-US" sz="3200" dirty="0" smtClean="0"/>
              <a:t> </a:t>
            </a: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bioinformatique</a:t>
            </a:r>
            <a:endParaRPr lang="en-US" sz="3200" dirty="0"/>
          </a:p>
        </p:txBody>
      </p:sp>
      <p:pic>
        <p:nvPicPr>
          <p:cNvPr id="4" name="Espace réservé du conten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56992"/>
            <a:ext cx="1474813" cy="303501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12594" r="11808"/>
          <a:stretch/>
        </p:blipFill>
        <p:spPr>
          <a:xfrm>
            <a:off x="4897004" y="3408462"/>
            <a:ext cx="3995476" cy="297286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907704" y="371877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Articles </a:t>
            </a:r>
            <a:r>
              <a:rPr lang="en-US" dirty="0" err="1" smtClean="0"/>
              <a:t>retractés</a:t>
            </a:r>
            <a:r>
              <a:rPr lang="en-US" dirty="0" smtClean="0"/>
              <a:t> (</a:t>
            </a:r>
            <a:r>
              <a:rPr lang="en-US" dirty="0" err="1" smtClean="0"/>
              <a:t>NewYork</a:t>
            </a:r>
            <a:r>
              <a:rPr lang="en-US" dirty="0" smtClean="0"/>
              <a:t> Times)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2483768" y="5014917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Conséquences</a:t>
            </a:r>
            <a:r>
              <a:rPr lang="en-US" dirty="0" smtClean="0"/>
              <a:t> </a:t>
            </a:r>
            <a:r>
              <a:rPr lang="en-US" dirty="0" err="1" smtClean="0"/>
              <a:t>tragiques</a:t>
            </a:r>
            <a:r>
              <a:rPr lang="en-US" dirty="0" smtClean="0"/>
              <a:t> (</a:t>
            </a:r>
            <a:r>
              <a:rPr lang="en-US" dirty="0" err="1" smtClean="0"/>
              <a:t>pré-essais</a:t>
            </a:r>
            <a:r>
              <a:rPr lang="en-US" dirty="0" smtClean="0"/>
              <a:t> </a:t>
            </a:r>
            <a:r>
              <a:rPr lang="en-US" dirty="0" err="1" smtClean="0"/>
              <a:t>cliniques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9230" y="1146571"/>
            <a:ext cx="1873250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US" sz="1600" u="sng" dirty="0" smtClean="0">
                <a:solidFill>
                  <a:schemeClr val="tx1"/>
                </a:solidFill>
              </a:rPr>
              <a:t>S</a:t>
            </a:r>
            <a:r>
              <a:rPr lang="en-US" sz="1600" u="sng" dirty="0">
                <a:solidFill>
                  <a:schemeClr val="tx1"/>
                </a:solidFill>
              </a:rPr>
              <a:t>. Cohen-</a:t>
            </a:r>
            <a:r>
              <a:rPr lang="en-US" sz="1600" u="sng" dirty="0" err="1">
                <a:solidFill>
                  <a:schemeClr val="tx1"/>
                </a:solidFill>
              </a:rPr>
              <a:t>Boulakia</a:t>
            </a:r>
            <a:endParaRPr lang="en-US" sz="1400" u="sng" dirty="0">
              <a:solidFill>
                <a:schemeClr val="tx1"/>
              </a:solidFill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Ch. Blanchet</a:t>
            </a: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O. Collin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57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800"/>
    </mc:Choice>
    <mc:Fallback xmlns="">
      <p:transition spd="slow" advTm="938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IndexMED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5602630"/>
            <a:ext cx="8229600" cy="634965"/>
          </a:xfrm>
        </p:spPr>
        <p:txBody>
          <a:bodyPr>
            <a:normAutofit/>
          </a:bodyPr>
          <a:lstStyle/>
          <a:p>
            <a:r>
              <a:rPr lang="fr-FR" dirty="0" smtClean="0"/>
              <a:t>Organisation d’un workshop </a:t>
            </a:r>
            <a:r>
              <a:rPr lang="fr-FR" dirty="0" err="1" smtClean="0"/>
              <a:t>IndexMED</a:t>
            </a:r>
            <a:r>
              <a:rPr lang="fr-FR" dirty="0" smtClean="0"/>
              <a:t>-PREDON en mars 2015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19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501" y="2899223"/>
            <a:ext cx="3697349" cy="2528216"/>
          </a:xfrm>
          <a:prstGeom prst="rect">
            <a:avLst/>
          </a:prstGeom>
        </p:spPr>
      </p:pic>
      <p:pic>
        <p:nvPicPr>
          <p:cNvPr id="10" name="Image 9" descr="Screen Shot 2015-01-21 at 22.55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32872"/>
            <a:ext cx="4509960" cy="287758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487750" y="1417638"/>
            <a:ext cx="14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Romain David</a:t>
            </a:r>
            <a:endParaRPr lang="fr-FR" dirty="0"/>
          </a:p>
        </p:txBody>
      </p:sp>
      <p:pic>
        <p:nvPicPr>
          <p:cNvPr id="6" name="Image 5" descr="Screen Shot 2015-01-22 at 12.02.4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342" y="1739368"/>
            <a:ext cx="868773" cy="47387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7160" y="1417638"/>
            <a:ext cx="2629420" cy="141738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5160" y="106629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  <a:p>
            <a:r>
              <a:rPr lang="fr-FR" b="1" dirty="0"/>
              <a:t>Objectif principal : </a:t>
            </a:r>
          </a:p>
          <a:p>
            <a:r>
              <a:rPr lang="fr-FR" dirty="0"/>
              <a:t>Développer la culture des bases de données et leur </a:t>
            </a:r>
            <a:r>
              <a:rPr lang="fr-FR" dirty="0" smtClean="0"/>
              <a:t> utilisation </a:t>
            </a:r>
            <a:r>
              <a:rPr lang="fr-FR" dirty="0"/>
              <a:t>efficace dans le milieu de la recherche en écologie et biodiversité.</a:t>
            </a:r>
          </a:p>
        </p:txBody>
      </p:sp>
    </p:spTree>
    <p:extLst>
      <p:ext uri="{BB962C8B-B14F-4D97-AF65-F5344CB8AC3E}">
        <p14:creationId xmlns:p14="http://schemas.microsoft.com/office/powerpoint/2010/main" val="730545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5152"/>
            <a:ext cx="8229600" cy="1143000"/>
          </a:xfrm>
        </p:spPr>
        <p:txBody>
          <a:bodyPr/>
          <a:lstStyle/>
          <a:p>
            <a:r>
              <a:rPr lang="fr-FR" dirty="0" smtClean="0"/>
              <a:t>Les données digitales sont fragiles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2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2575" y="977900"/>
            <a:ext cx="8765520" cy="5396290"/>
          </a:xfrm>
        </p:spPr>
        <p:txBody>
          <a:bodyPr>
            <a:normAutofit/>
          </a:bodyPr>
          <a:lstStyle/>
          <a:p>
            <a:r>
              <a:rPr lang="fr-FR" sz="1800" b="0" dirty="0" smtClean="0"/>
              <a:t>La capacité de stockage est physiquement dépassée depuis longtemps</a:t>
            </a:r>
          </a:p>
          <a:p>
            <a:r>
              <a:rPr lang="fr-FR" sz="1800" b="0" dirty="0" smtClean="0"/>
              <a:t>Complexité</a:t>
            </a:r>
            <a:r>
              <a:rPr lang="fr-FR" sz="1800" b="0" dirty="0"/>
              <a:t>, h</a:t>
            </a:r>
            <a:r>
              <a:rPr lang="fr-FR" sz="1800" b="0" dirty="0" smtClean="0"/>
              <a:t>étérogénéité, origine, reproductibilité etc. </a:t>
            </a:r>
            <a:endParaRPr lang="fr-FR" sz="1800" b="0" dirty="0"/>
          </a:p>
          <a:p>
            <a:pPr marL="0" indent="0">
              <a:buNone/>
            </a:pPr>
            <a:r>
              <a:rPr lang="fr-FR" sz="1800" b="0" dirty="0" smtClean="0"/>
              <a:t>  </a:t>
            </a:r>
            <a:endParaRPr lang="fr-FR" sz="1800" b="0" dirty="0"/>
          </a:p>
        </p:txBody>
      </p:sp>
      <p:grpSp>
        <p:nvGrpSpPr>
          <p:cNvPr id="7" name="Grouper 6"/>
          <p:cNvGrpSpPr/>
          <p:nvPr/>
        </p:nvGrpSpPr>
        <p:grpSpPr>
          <a:xfrm>
            <a:off x="282575" y="1861509"/>
            <a:ext cx="6078629" cy="4150103"/>
            <a:chOff x="779689" y="1389878"/>
            <a:chExt cx="7937506" cy="5055412"/>
          </a:xfrm>
        </p:grpSpPr>
        <p:pic>
          <p:nvPicPr>
            <p:cNvPr id="4" name="Picture 6" descr="Picture 32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689" y="1389878"/>
              <a:ext cx="7937506" cy="5055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ZoneTexte 7"/>
            <p:cNvSpPr txBox="1"/>
            <p:nvPr/>
          </p:nvSpPr>
          <p:spPr>
            <a:xfrm rot="18475176">
              <a:off x="4940015" y="2606980"/>
              <a:ext cx="21595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>
                  <a:solidFill>
                    <a:srgbClr val="3366FF"/>
                  </a:solidFill>
                </a:rPr>
                <a:t>Production de données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 rot="20209966">
              <a:off x="5192277" y="4143253"/>
              <a:ext cx="2179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>
                  <a:solidFill>
                    <a:schemeClr val="accent6">
                      <a:lumMod val="75000"/>
                    </a:schemeClr>
                  </a:solidFill>
                </a:rPr>
                <a:t>Production de </a:t>
              </a:r>
              <a:r>
                <a:rPr lang="fr-FR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stockage</a:t>
              </a:r>
              <a:endParaRPr lang="fr-FR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077332" y="5760604"/>
              <a:ext cx="2639862" cy="449899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Perte de données?</a:t>
              </a:r>
            </a:p>
          </p:txBody>
        </p:sp>
        <p:cxnSp>
          <p:nvCxnSpPr>
            <p:cNvPr id="14" name="Connecteur en arc 13"/>
            <p:cNvCxnSpPr/>
            <p:nvPr/>
          </p:nvCxnSpPr>
          <p:spPr>
            <a:xfrm rot="5400000" flipH="1" flipV="1">
              <a:off x="2212707" y="1862525"/>
              <a:ext cx="3207274" cy="3123053"/>
            </a:xfrm>
            <a:prstGeom prst="curvedConnector3">
              <a:avLst>
                <a:gd name="adj1" fmla="val 6770"/>
              </a:avLst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 rot="17434713">
              <a:off x="4443521" y="2662950"/>
              <a:ext cx="11533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>
                  <a:solidFill>
                    <a:srgbClr val="008000"/>
                  </a:solidFill>
                </a:rPr>
                <a:t>Complexité</a:t>
              </a:r>
              <a:endParaRPr lang="fr-FR" sz="16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283366" y="2520315"/>
            <a:ext cx="2764729" cy="2677656"/>
          </a:xfrm>
          <a:prstGeom prst="rect">
            <a:avLst/>
          </a:prstGeom>
          <a:solidFill>
            <a:srgbClr val="EEECE1"/>
          </a:solidFill>
        </p:spPr>
        <p:txBody>
          <a:bodyPr wrap="square">
            <a:spAutoFit/>
          </a:bodyPr>
          <a:lstStyle/>
          <a:p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</a:rPr>
              <a:t>Big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 Data: Les 6 ‘V’?</a:t>
            </a:r>
          </a:p>
          <a:p>
            <a:pPr marL="342900" indent="-342900">
              <a:buFont typeface="Arial"/>
              <a:buChar char="•"/>
            </a:pP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Valeur</a:t>
            </a:r>
          </a:p>
          <a:p>
            <a:pPr marL="342900" indent="-342900">
              <a:buFont typeface="Arial"/>
              <a:buChar char="•"/>
            </a:pP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</a:rPr>
              <a:t>Veridicité</a:t>
            </a:r>
            <a:endParaRPr lang="fr-FR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Vitesse</a:t>
            </a:r>
          </a:p>
          <a:p>
            <a:pPr marL="342900" indent="-342900">
              <a:buFont typeface="Arial"/>
              <a:buChar char="•"/>
            </a:pP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</a:rPr>
              <a:t>Varieté</a:t>
            </a:r>
            <a:endParaRPr lang="fr-FR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Volume</a:t>
            </a:r>
          </a:p>
          <a:p>
            <a:pPr marL="342900" indent="-342900">
              <a:buFont typeface="Arial"/>
              <a:buChar char="•"/>
            </a:pP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</a:rPr>
              <a:t>Vulnérabilité???</a:t>
            </a:r>
          </a:p>
        </p:txBody>
      </p:sp>
    </p:spTree>
    <p:extLst>
      <p:ext uri="{BB962C8B-B14F-4D97-AF65-F5344CB8AC3E}">
        <p14:creationId xmlns:p14="http://schemas.microsoft.com/office/powerpoint/2010/main" val="1213601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Imagerie </a:t>
            </a:r>
            <a:r>
              <a:rPr lang="fr-FR" dirty="0" smtClean="0"/>
              <a:t>Cellulaire et </a:t>
            </a:r>
            <a:r>
              <a:rPr lang="fr-FR" dirty="0"/>
              <a:t>le </a:t>
            </a:r>
            <a:r>
              <a:rPr lang="fr-FR" dirty="0" err="1"/>
              <a:t>Big</a:t>
            </a:r>
            <a:r>
              <a:rPr lang="fr-FR" dirty="0"/>
              <a:t> Data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381474" y="5425108"/>
            <a:ext cx="8229600" cy="931242"/>
          </a:xfrm>
        </p:spPr>
        <p:txBody>
          <a:bodyPr>
            <a:normAutofit/>
          </a:bodyPr>
          <a:lstStyle/>
          <a:p>
            <a:r>
              <a:rPr lang="fr-FR" dirty="0" smtClean="0"/>
              <a:t>Un potentiel important de coopération:</a:t>
            </a:r>
          </a:p>
          <a:p>
            <a:pPr lvl="1"/>
            <a:r>
              <a:rPr lang="fr-FR" dirty="0" smtClean="0"/>
              <a:t>Structuration, méthodes, technologies  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20</a:t>
            </a:fld>
            <a:endParaRPr lang="fr-FR"/>
          </a:p>
        </p:txBody>
      </p:sp>
      <p:pic>
        <p:nvPicPr>
          <p:cNvPr id="6" name="Image 5" descr="Screen Shot 2015-01-21 at 22.57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274" y="1629295"/>
            <a:ext cx="4647726" cy="3497988"/>
          </a:xfrm>
          <a:prstGeom prst="rect">
            <a:avLst/>
          </a:prstGeom>
        </p:spPr>
      </p:pic>
      <p:pic>
        <p:nvPicPr>
          <p:cNvPr id="7" name="Image 6" descr="Screen Shot 2015-01-21 at 22.58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95" y="1659531"/>
            <a:ext cx="4297579" cy="3260456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478845" y="1291709"/>
            <a:ext cx="149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P. </a:t>
            </a:r>
            <a:r>
              <a:rPr lang="fr-FR" dirty="0" err="1" smtClean="0"/>
              <a:t>Bourdoncle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9207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Préservation de données dans le « </a:t>
            </a:r>
            <a:r>
              <a:rPr lang="fr-FR" dirty="0" err="1" smtClean="0"/>
              <a:t>cloud</a:t>
            </a:r>
            <a:r>
              <a:rPr lang="fr-FR" dirty="0" smtClean="0"/>
              <a:t> »?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21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23" y="1513394"/>
            <a:ext cx="2912397" cy="261430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1059" y="4534297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Exemple: </a:t>
            </a:r>
            <a:r>
              <a:rPr lang="fr-FR" b="1" dirty="0" err="1" smtClean="0"/>
              <a:t>StratusLab</a:t>
            </a:r>
            <a:r>
              <a:rPr lang="fr-FR" dirty="0" smtClean="0"/>
              <a:t> </a:t>
            </a:r>
          </a:p>
          <a:p>
            <a:r>
              <a:rPr lang="fr-FR" sz="1400" dirty="0"/>
              <a:t>	</a:t>
            </a:r>
            <a:r>
              <a:rPr lang="fr-FR" sz="1400" dirty="0" smtClean="0"/>
              <a:t>(</a:t>
            </a:r>
            <a:r>
              <a:rPr lang="fr-FR" sz="1400" dirty="0"/>
              <a:t>http://</a:t>
            </a:r>
            <a:r>
              <a:rPr lang="fr-FR" sz="1400" dirty="0" err="1"/>
              <a:t>stratuslab.eu</a:t>
            </a:r>
            <a:r>
              <a:rPr lang="fr-FR" sz="1400" dirty="0"/>
              <a:t>/</a:t>
            </a:r>
            <a:r>
              <a:rPr lang="fr-FR" sz="1400" dirty="0" err="1"/>
              <a:t>index.html</a:t>
            </a:r>
            <a:r>
              <a:rPr lang="fr-FR" sz="1400" dirty="0"/>
              <a:t>)</a:t>
            </a:r>
            <a:endParaRPr lang="fr-FR" dirty="0" smtClean="0"/>
          </a:p>
          <a:p>
            <a:pPr lvl="1"/>
            <a:r>
              <a:rPr lang="fr-FR" sz="1600" dirty="0" smtClean="0"/>
              <a:t>End</a:t>
            </a:r>
            <a:r>
              <a:rPr lang="fr-FR" sz="1600" dirty="0"/>
              <a:t>-user </a:t>
            </a:r>
            <a:r>
              <a:rPr lang="fr-FR" sz="1600" dirty="0" smtClean="0"/>
              <a:t>client</a:t>
            </a:r>
            <a:endParaRPr lang="fr-FR" sz="1600" dirty="0"/>
          </a:p>
          <a:p>
            <a:pPr lvl="1"/>
            <a:r>
              <a:rPr lang="fr-FR" sz="1600" b="1" dirty="0" err="1"/>
              <a:t>MarketPlace</a:t>
            </a:r>
            <a:r>
              <a:rPr lang="fr-FR" sz="1600" b="1" dirty="0"/>
              <a:t> </a:t>
            </a:r>
            <a:r>
              <a:rPr lang="fr-FR" sz="1600" b="1" dirty="0" smtClean="0"/>
              <a:t>(OS collection)</a:t>
            </a:r>
          </a:p>
          <a:p>
            <a:pPr lvl="1"/>
            <a:r>
              <a:rPr lang="fr-FR" sz="1600" dirty="0" smtClean="0"/>
              <a:t>Persistent </a:t>
            </a:r>
            <a:r>
              <a:rPr lang="fr-FR" sz="1600" dirty="0" err="1"/>
              <a:t>disk</a:t>
            </a:r>
            <a:r>
              <a:rPr lang="fr-FR" sz="1600" dirty="0"/>
              <a:t> Web interface</a:t>
            </a:r>
          </a:p>
          <a:p>
            <a:pPr lvl="1"/>
            <a:r>
              <a:rPr lang="fr-FR" sz="1600" dirty="0" smtClean="0"/>
              <a:t>Ressource monitoring</a:t>
            </a:r>
            <a:endParaRPr lang="fr-FR" sz="1600" dirty="0"/>
          </a:p>
        </p:txBody>
      </p:sp>
      <p:sp>
        <p:nvSpPr>
          <p:cNvPr id="7" name="Rectangle 6"/>
          <p:cNvSpPr/>
          <p:nvPr/>
        </p:nvSpPr>
        <p:spPr>
          <a:xfrm>
            <a:off x="457199" y="1094473"/>
            <a:ext cx="63156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/>
              <a:t>C. Cavet </a:t>
            </a:r>
            <a:r>
              <a:rPr lang="fr-FR" sz="1100" dirty="0" smtClean="0"/>
              <a:t>« Cloud </a:t>
            </a:r>
            <a:r>
              <a:rPr lang="fr-FR" sz="1100" dirty="0" err="1"/>
              <a:t>technology</a:t>
            </a:r>
            <a:r>
              <a:rPr lang="fr-FR" sz="1100" dirty="0"/>
              <a:t> for </a:t>
            </a:r>
            <a:r>
              <a:rPr lang="fr-FR" sz="1100" dirty="0" err="1"/>
              <a:t>algorithm</a:t>
            </a:r>
            <a:r>
              <a:rPr lang="fr-FR" sz="1100" dirty="0"/>
              <a:t> </a:t>
            </a:r>
            <a:r>
              <a:rPr lang="fr-FR" sz="1100" dirty="0" err="1" smtClean="0"/>
              <a:t>preservation</a:t>
            </a:r>
            <a:r>
              <a:rPr lang="fr-FR" sz="1100" dirty="0" smtClean="0"/>
              <a:t> </a:t>
            </a:r>
            <a:r>
              <a:rPr lang="fr-FR" sz="1100" b="1" dirty="0" smtClean="0"/>
              <a:t>» PREDON workshop APC 4-6 </a:t>
            </a:r>
            <a:r>
              <a:rPr lang="fr-FR" sz="1100" b="1" dirty="0" err="1" smtClean="0"/>
              <a:t>Nov</a:t>
            </a:r>
            <a:r>
              <a:rPr lang="fr-FR" sz="1100" b="1" dirty="0" smtClean="0"/>
              <a:t>, 2014</a:t>
            </a:r>
            <a:endParaRPr lang="fr-FR" sz="1100" b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951" y="1513395"/>
            <a:ext cx="3934962" cy="32733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62637" y="4879022"/>
            <a:ext cx="51722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/>
              <a:t>Disk</a:t>
            </a:r>
            <a:r>
              <a:rPr lang="fr-FR" dirty="0"/>
              <a:t> images have </a:t>
            </a:r>
            <a:r>
              <a:rPr lang="fr-FR" b="1" dirty="0"/>
              <a:t>6 </a:t>
            </a:r>
            <a:r>
              <a:rPr lang="fr-FR" b="1" dirty="0" err="1"/>
              <a:t>months</a:t>
            </a:r>
            <a:r>
              <a:rPr lang="fr-FR" b="1" dirty="0"/>
              <a:t> of </a:t>
            </a:r>
            <a:r>
              <a:rPr lang="fr-FR" b="1" dirty="0" err="1" smtClean="0"/>
              <a:t>validity</a:t>
            </a:r>
            <a:endParaRPr lang="fr-FR" b="1" dirty="0" smtClean="0"/>
          </a:p>
          <a:p>
            <a:r>
              <a:rPr lang="fr-FR" dirty="0" smtClean="0"/>
              <a:t>OS</a:t>
            </a:r>
            <a:r>
              <a:rPr lang="fr-FR" dirty="0"/>
              <a:t> </a:t>
            </a:r>
            <a:r>
              <a:rPr lang="fr-FR" dirty="0" smtClean="0"/>
              <a:t> update</a:t>
            </a:r>
            <a:r>
              <a:rPr lang="fr-FR" dirty="0"/>
              <a:t>/upgrade for </a:t>
            </a:r>
            <a:r>
              <a:rPr lang="fr-FR" dirty="0" err="1"/>
              <a:t>security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Virtualisation/</a:t>
            </a:r>
            <a:r>
              <a:rPr lang="fr-FR" dirty="0" err="1" smtClean="0"/>
              <a:t>cloud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 </a:t>
            </a:r>
            <a:r>
              <a:rPr lang="fr-FR" dirty="0" err="1" smtClean="0"/>
              <a:t>tuned</a:t>
            </a:r>
            <a:r>
              <a:rPr lang="fr-FR" dirty="0" smtClean="0"/>
              <a:t> for long </a:t>
            </a:r>
            <a:r>
              <a:rPr lang="fr-FR" dirty="0" err="1" smtClean="0"/>
              <a:t>term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59253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Projets CINES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22</a:t>
            </a:fld>
            <a:endParaRPr lang="fr-FR"/>
          </a:p>
        </p:txBody>
      </p:sp>
      <p:pic>
        <p:nvPicPr>
          <p:cNvPr id="5" name="Image 4" descr="Screen Shot 2015-01-21 at 22.37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16" y="1095185"/>
            <a:ext cx="7415929" cy="539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1843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EUDAT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686119" y="1178334"/>
            <a:ext cx="8116645" cy="1756118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 EUDAT </a:t>
            </a:r>
            <a:r>
              <a:rPr lang="fr-FR" dirty="0" err="1"/>
              <a:t>will</a:t>
            </a:r>
            <a:r>
              <a:rPr lang="fr-FR" dirty="0"/>
              <a:t> focus on building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generic</a:t>
            </a:r>
            <a:r>
              <a:rPr lang="fr-FR" dirty="0"/>
              <a:t> data infrastructure layer and </a:t>
            </a:r>
            <a:r>
              <a:rPr lang="fr-FR" dirty="0" err="1"/>
              <a:t>offer</a:t>
            </a:r>
            <a:r>
              <a:rPr lang="fr-FR" dirty="0"/>
              <a:t> a </a:t>
            </a:r>
            <a:r>
              <a:rPr lang="fr-FR" dirty="0" err="1" smtClean="0"/>
              <a:t>trusted</a:t>
            </a:r>
            <a:r>
              <a:rPr lang="fr-FR" dirty="0"/>
              <a:t> </a:t>
            </a:r>
            <a:r>
              <a:rPr lang="fr-FR" dirty="0" err="1" smtClean="0"/>
              <a:t>domain</a:t>
            </a:r>
            <a:r>
              <a:rPr lang="fr-FR" dirty="0" smtClean="0"/>
              <a:t> </a:t>
            </a:r>
            <a:r>
              <a:rPr lang="fr-FR" dirty="0"/>
              <a:t>for long </a:t>
            </a:r>
            <a:r>
              <a:rPr lang="fr-FR" dirty="0" err="1"/>
              <a:t>term</a:t>
            </a:r>
            <a:r>
              <a:rPr lang="fr-FR" dirty="0"/>
              <a:t> data </a:t>
            </a:r>
            <a:r>
              <a:rPr lang="fr-FR" dirty="0" err="1"/>
              <a:t>preservation</a:t>
            </a:r>
            <a:r>
              <a:rPr lang="fr-FR" dirty="0"/>
              <a:t> </a:t>
            </a:r>
            <a:r>
              <a:rPr lang="fr-FR" dirty="0" err="1"/>
              <a:t>accompanied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related</a:t>
            </a:r>
            <a:r>
              <a:rPr lang="fr-FR" dirty="0"/>
              <a:t> services to store</a:t>
            </a:r>
            <a:r>
              <a:rPr lang="fr-FR" dirty="0" smtClean="0"/>
              <a:t>, </a:t>
            </a:r>
            <a:r>
              <a:rPr lang="fr-FR" dirty="0" err="1" smtClean="0"/>
              <a:t>identify</a:t>
            </a:r>
            <a:r>
              <a:rPr lang="fr-FR" dirty="0"/>
              <a:t>, </a:t>
            </a:r>
            <a:r>
              <a:rPr lang="fr-FR" dirty="0" err="1"/>
              <a:t>authenticate</a:t>
            </a:r>
            <a:r>
              <a:rPr lang="fr-FR" dirty="0"/>
              <a:t> and mine </a:t>
            </a: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smtClean="0"/>
              <a:t>data. </a:t>
            </a:r>
          </a:p>
          <a:p>
            <a:r>
              <a:rPr lang="fr-FR" dirty="0" smtClean="0"/>
              <a:t>Close collaboration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 smtClean="0"/>
              <a:t>Communities</a:t>
            </a:r>
            <a:r>
              <a:rPr lang="fr-FR" dirty="0"/>
              <a:t>.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Core</a:t>
            </a:r>
            <a:r>
              <a:rPr lang="fr-FR" dirty="0" smtClean="0"/>
              <a:t> </a:t>
            </a:r>
            <a:r>
              <a:rPr lang="fr-FR" dirty="0"/>
              <a:t>services must match the </a:t>
            </a:r>
            <a:r>
              <a:rPr lang="fr-FR" dirty="0" err="1"/>
              <a:t>requirements</a:t>
            </a:r>
            <a:r>
              <a:rPr lang="fr-FR" dirty="0"/>
              <a:t> of the </a:t>
            </a:r>
            <a:r>
              <a:rPr lang="fr-FR" dirty="0" err="1" smtClean="0"/>
              <a:t>communities</a:t>
            </a:r>
            <a:r>
              <a:rPr lang="fr-FR" dirty="0" smtClean="0"/>
              <a:t>.  </a:t>
            </a:r>
          </a:p>
          <a:p>
            <a:pPr lvl="1"/>
            <a:r>
              <a:rPr lang="fr-FR" dirty="0" err="1" smtClean="0"/>
              <a:t>Community</a:t>
            </a:r>
            <a:r>
              <a:rPr lang="fr-FR" dirty="0" smtClean="0"/>
              <a:t> </a:t>
            </a:r>
            <a:r>
              <a:rPr lang="fr-FR" dirty="0"/>
              <a:t>services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incorporated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the </a:t>
            </a:r>
            <a:r>
              <a:rPr lang="fr-FR" dirty="0" err="1"/>
              <a:t>common</a:t>
            </a:r>
            <a:r>
              <a:rPr lang="fr-FR" dirty="0"/>
              <a:t> data </a:t>
            </a:r>
            <a:r>
              <a:rPr lang="fr-FR" dirty="0" err="1" smtClean="0"/>
              <a:t>serviceinfrastructure</a:t>
            </a:r>
            <a:r>
              <a:rPr lang="fr-FR" dirty="0" smtClean="0"/>
              <a:t>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they</a:t>
            </a:r>
            <a:r>
              <a:rPr lang="fr-FR" dirty="0"/>
              <a:t> are of use to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communities</a:t>
            </a:r>
            <a:r>
              <a:rPr lang="fr-FR" dirty="0"/>
              <a:t>.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23</a:t>
            </a:fld>
            <a:endParaRPr lang="fr-FR"/>
          </a:p>
        </p:txBody>
      </p:sp>
      <p:pic>
        <p:nvPicPr>
          <p:cNvPr id="9" name="Image 8" descr="Screen Shot 2015-01-22 at 15.50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01" y="3069359"/>
            <a:ext cx="4814534" cy="2849013"/>
          </a:xfrm>
          <a:prstGeom prst="rect">
            <a:avLst/>
          </a:prstGeom>
        </p:spPr>
      </p:pic>
      <p:pic>
        <p:nvPicPr>
          <p:cNvPr id="10" name="Image 9" descr="Screen Shot 2015-01-22 at 15.51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798" y="2934452"/>
            <a:ext cx="4816803" cy="378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34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Open Archive Information System </a:t>
            </a:r>
            <a:r>
              <a:rPr lang="fr-FR" dirty="0" smtClean="0"/>
              <a:t>OAIS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02592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OAIS = </a:t>
            </a:r>
            <a:r>
              <a:rPr lang="fr-FR" dirty="0" smtClean="0"/>
              <a:t>Modèle </a:t>
            </a:r>
            <a:r>
              <a:rPr lang="fr-FR" dirty="0"/>
              <a:t>conceptuel </a:t>
            </a:r>
            <a:r>
              <a:rPr lang="fr-FR" dirty="0" smtClean="0"/>
              <a:t>et fonctionnel destiné à la</a:t>
            </a:r>
            <a:r>
              <a:rPr lang="fr-FR" dirty="0"/>
              <a:t> </a:t>
            </a:r>
            <a:r>
              <a:rPr lang="fr-FR" dirty="0" smtClean="0"/>
              <a:t>gestion</a:t>
            </a:r>
            <a:r>
              <a:rPr lang="fr-FR" dirty="0"/>
              <a:t>, </a:t>
            </a:r>
            <a:r>
              <a:rPr lang="fr-FR" dirty="0" smtClean="0"/>
              <a:t> </a:t>
            </a:r>
            <a:r>
              <a:rPr lang="fr-FR" dirty="0"/>
              <a:t>l'archivage et </a:t>
            </a:r>
            <a:r>
              <a:rPr lang="fr-FR" dirty="0" smtClean="0"/>
              <a:t>à la préservation </a:t>
            </a:r>
            <a:r>
              <a:rPr lang="fr-FR" dirty="0"/>
              <a:t>à</a:t>
            </a:r>
            <a:r>
              <a:rPr lang="fr-FR" dirty="0" smtClean="0"/>
              <a:t> </a:t>
            </a:r>
            <a:r>
              <a:rPr lang="fr-FR" dirty="0"/>
              <a:t>long terme de documents </a:t>
            </a:r>
            <a:r>
              <a:rPr lang="fr-FR" dirty="0" smtClean="0"/>
              <a:t>numériques.</a:t>
            </a:r>
          </a:p>
          <a:p>
            <a:pPr lvl="1"/>
            <a:r>
              <a:rPr lang="fr-FR" dirty="0" smtClean="0"/>
              <a:t>Définit </a:t>
            </a:r>
            <a:r>
              <a:rPr lang="fr-FR" dirty="0"/>
              <a:t>les acteurs/</a:t>
            </a:r>
            <a:r>
              <a:rPr lang="fr-FR" dirty="0" smtClean="0"/>
              <a:t>responsabilités </a:t>
            </a:r>
            <a:r>
              <a:rPr lang="fr-FR" dirty="0"/>
              <a:t>dans le SI : </a:t>
            </a:r>
            <a:endParaRPr lang="fr-FR" dirty="0" smtClean="0"/>
          </a:p>
          <a:p>
            <a:pPr lvl="2"/>
            <a:r>
              <a:rPr lang="fr-FR" dirty="0" smtClean="0"/>
              <a:t>producteur</a:t>
            </a:r>
            <a:r>
              <a:rPr lang="fr-FR" dirty="0"/>
              <a:t>/utilisateur/</a:t>
            </a:r>
            <a:r>
              <a:rPr lang="fr-FR" dirty="0" smtClean="0"/>
              <a:t>manager</a:t>
            </a:r>
          </a:p>
          <a:p>
            <a:pPr lvl="1"/>
            <a:r>
              <a:rPr lang="fr-FR" dirty="0" smtClean="0"/>
              <a:t>Définit </a:t>
            </a:r>
            <a:r>
              <a:rPr lang="fr-FR" dirty="0"/>
              <a:t>les flux </a:t>
            </a:r>
            <a:r>
              <a:rPr lang="fr-FR" dirty="0" smtClean="0"/>
              <a:t>d'informations</a:t>
            </a:r>
          </a:p>
          <a:p>
            <a:pPr lvl="2"/>
            <a:r>
              <a:rPr lang="fr-FR" dirty="0" smtClean="0"/>
              <a:t>→ </a:t>
            </a:r>
            <a:r>
              <a:rPr lang="fr-FR" dirty="0"/>
              <a:t>les paquets OAIS : SIP (en </a:t>
            </a:r>
            <a:r>
              <a:rPr lang="fr-FR" dirty="0" smtClean="0"/>
              <a:t>entrée</a:t>
            </a:r>
            <a:r>
              <a:rPr lang="fr-FR" dirty="0"/>
              <a:t>), AIP (archives), DIP (diffusion)</a:t>
            </a:r>
          </a:p>
          <a:p>
            <a:pPr lvl="1"/>
            <a:r>
              <a:rPr lang="fr-FR" dirty="0" smtClean="0"/>
              <a:t>Définit </a:t>
            </a:r>
            <a:r>
              <a:rPr lang="fr-FR" dirty="0"/>
              <a:t>des normes/recommandations </a:t>
            </a:r>
            <a:r>
              <a:rPr lang="fr-FR" dirty="0" smtClean="0"/>
              <a:t>« ouvertes »</a:t>
            </a:r>
            <a:endParaRPr lang="fr-FR" dirty="0"/>
          </a:p>
          <a:p>
            <a:pPr lvl="2"/>
            <a:r>
              <a:rPr lang="fr-FR" dirty="0"/>
              <a:t>exemple : </a:t>
            </a:r>
            <a:r>
              <a:rPr lang="fr-FR" dirty="0" smtClean="0"/>
              <a:t>modalités </a:t>
            </a:r>
            <a:r>
              <a:rPr lang="fr-FR" dirty="0"/>
              <a:t>de versements des </a:t>
            </a:r>
            <a:r>
              <a:rPr lang="fr-FR" dirty="0" smtClean="0"/>
              <a:t>données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24</a:t>
            </a:fld>
            <a:endParaRPr lang="fr-FR"/>
          </a:p>
        </p:txBody>
      </p:sp>
      <p:pic>
        <p:nvPicPr>
          <p:cNvPr id="9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066" y="3823413"/>
            <a:ext cx="4465697" cy="263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743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Centre de données de </a:t>
            </a:r>
            <a:r>
              <a:rPr lang="fr-FR" dirty="0"/>
              <a:t>S</a:t>
            </a:r>
            <a:r>
              <a:rPr lang="fr-FR" dirty="0" smtClean="0"/>
              <a:t>trasbourg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25</a:t>
            </a:fld>
            <a:endParaRPr lang="fr-FR"/>
          </a:p>
        </p:txBody>
      </p:sp>
      <p:pic>
        <p:nvPicPr>
          <p:cNvPr id="5" name="Image 4" descr="Screen Shot 2014-11-06 at 23.37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80" y="1217142"/>
            <a:ext cx="7816620" cy="55043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885" y="2305237"/>
            <a:ext cx="1307915" cy="57112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3192" y="2971270"/>
            <a:ext cx="990600" cy="889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1893" y="4112229"/>
            <a:ext cx="1174907" cy="6901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989523" y="1478752"/>
            <a:ext cx="21544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1,000,000 </a:t>
            </a:r>
            <a:r>
              <a:rPr lang="fr-FR" sz="1400" dirty="0" err="1" smtClean="0"/>
              <a:t>requetes</a:t>
            </a:r>
            <a:r>
              <a:rPr lang="fr-FR" sz="1400" dirty="0"/>
              <a:t>/jour </a:t>
            </a:r>
            <a:endParaRPr lang="fr-FR" sz="1400" dirty="0" smtClean="0"/>
          </a:p>
          <a:p>
            <a:r>
              <a:rPr lang="fr-FR" sz="1400" dirty="0" smtClean="0"/>
              <a:t>sur </a:t>
            </a:r>
            <a:r>
              <a:rPr lang="fr-FR" sz="1400" dirty="0"/>
              <a:t>les services du CDS.</a:t>
            </a:r>
          </a:p>
        </p:txBody>
      </p:sp>
    </p:spTree>
    <p:extLst>
      <p:ext uri="{BB962C8B-B14F-4D97-AF65-F5344CB8AC3E}">
        <p14:creationId xmlns:p14="http://schemas.microsoft.com/office/powerpoint/2010/main" val="36551401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Screen Shot 2015-11-27 at 11.00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0691"/>
            <a:ext cx="7588250" cy="438792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Workshop </a:t>
            </a:r>
            <a:r>
              <a:rPr lang="fr-FR" dirty="0" err="1" smtClean="0"/>
              <a:t>PREDONx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9 Décembre 2015, Observatoire de Strasbourg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924" y="3524251"/>
            <a:ext cx="3362326" cy="1460500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3064880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Image 2" descr="Screen Shot 2015-12-09 at 07.36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985"/>
            <a:ext cx="9144000" cy="687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326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Image 2" descr="Screen Shot 2015-12-09 at 07.36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00"/>
            <a:ext cx="9144000" cy="557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32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Données scientifiques</a:t>
            </a:r>
            <a:endParaRPr lang="fr-FR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</p:nvPr>
        </p:nvSpPr>
        <p:spPr>
          <a:xfrm>
            <a:off x="457200" y="1213805"/>
            <a:ext cx="8229600" cy="1865210"/>
          </a:xfrm>
        </p:spPr>
        <p:txBody>
          <a:bodyPr>
            <a:normAutofit lnSpcReduction="10000"/>
          </a:bodyPr>
          <a:lstStyle/>
          <a:p>
            <a:r>
              <a:rPr lang="fr-FR" b="0" dirty="0" smtClean="0"/>
              <a:t>De plus en plus complexes</a:t>
            </a:r>
          </a:p>
          <a:p>
            <a:pPr lvl="1"/>
            <a:r>
              <a:rPr lang="fr-FR" b="0" dirty="0" smtClean="0"/>
              <a:t>Information riche, collectée par des capteurs versatiles</a:t>
            </a:r>
          </a:p>
          <a:p>
            <a:r>
              <a:rPr lang="fr-FR" b="0" dirty="0" smtClean="0"/>
              <a:t>Encore </a:t>
            </a:r>
            <a:r>
              <a:rPr lang="fr-FR" b="0" dirty="0"/>
              <a:t>plus vulnérables: </a:t>
            </a:r>
            <a:endParaRPr lang="fr-FR" b="0" dirty="0" smtClean="0"/>
          </a:p>
          <a:p>
            <a:pPr lvl="1"/>
            <a:r>
              <a:rPr lang="fr-FR" b="0" dirty="0" smtClean="0"/>
              <a:t>modèle </a:t>
            </a:r>
            <a:r>
              <a:rPr lang="fr-FR" b="0" dirty="0"/>
              <a:t>économique de la préservation à long terme quasi inexistant </a:t>
            </a:r>
            <a:endParaRPr lang="fr-FR" b="0" dirty="0" smtClean="0"/>
          </a:p>
          <a:p>
            <a:r>
              <a:rPr lang="fr-FR" b="0" dirty="0" smtClean="0"/>
              <a:t>Motivation scientifique évidente</a:t>
            </a:r>
          </a:p>
          <a:p>
            <a:pPr lvl="1"/>
            <a:r>
              <a:rPr lang="fr-FR" b="0" dirty="0" smtClean="0"/>
              <a:t>Recherche à bas coût, retour sur l’investissement</a:t>
            </a:r>
            <a:endParaRPr lang="fr-FR" b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3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172384"/>
            <a:ext cx="4349295" cy="33240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130614" y="5269164"/>
            <a:ext cx="28813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 smtClean="0"/>
              <a:t>Study</a:t>
            </a:r>
            <a:r>
              <a:rPr lang="fr-FR" sz="1400" dirty="0" smtClean="0"/>
              <a:t> over 516 </a:t>
            </a:r>
            <a:r>
              <a:rPr lang="fr-FR" sz="1400" dirty="0" err="1"/>
              <a:t>ecology</a:t>
            </a:r>
            <a:r>
              <a:rPr lang="fr-FR" sz="1400" dirty="0"/>
              <a:t> </a:t>
            </a:r>
            <a:r>
              <a:rPr lang="fr-FR" sz="1400" dirty="0" err="1"/>
              <a:t>papers</a:t>
            </a:r>
            <a:r>
              <a:rPr lang="fr-FR" sz="1400" dirty="0"/>
              <a:t> </a:t>
            </a:r>
            <a:r>
              <a:rPr lang="fr-FR" sz="1400" dirty="0" err="1"/>
              <a:t>published</a:t>
            </a:r>
            <a:r>
              <a:rPr lang="fr-FR" sz="1400" dirty="0"/>
              <a:t> </a:t>
            </a:r>
            <a:r>
              <a:rPr lang="fr-FR" sz="1400" dirty="0" err="1"/>
              <a:t>between</a:t>
            </a:r>
            <a:r>
              <a:rPr lang="fr-FR" sz="1400" dirty="0"/>
              <a:t> 1991 and 2011.</a:t>
            </a:r>
          </a:p>
        </p:txBody>
      </p:sp>
      <p:pic>
        <p:nvPicPr>
          <p:cNvPr id="12" name="Picture 19" descr="salvatorePlo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95" y="2979944"/>
            <a:ext cx="4337505" cy="33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52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Scientifiques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1591" y="1499191"/>
            <a:ext cx="8229600" cy="4157484"/>
          </a:xfrm>
        </p:spPr>
        <p:txBody>
          <a:bodyPr>
            <a:normAutofit/>
          </a:bodyPr>
          <a:lstStyle/>
          <a:p>
            <a:r>
              <a:rPr lang="fr-FR" dirty="0" smtClean="0"/>
              <a:t>Publications</a:t>
            </a:r>
          </a:p>
          <a:p>
            <a:r>
              <a:rPr lang="fr-FR" dirty="0" smtClean="0"/>
              <a:t>Documentation</a:t>
            </a:r>
          </a:p>
          <a:p>
            <a:r>
              <a:rPr lang="fr-FR" dirty="0" err="1" smtClean="0">
                <a:solidFill>
                  <a:srgbClr val="0000FF"/>
                </a:solidFill>
              </a:rPr>
              <a:t>Donées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sz="2200" dirty="0" smtClean="0">
                <a:solidFill>
                  <a:srgbClr val="0000FF"/>
                </a:solidFill>
              </a:rPr>
              <a:t>(</a:t>
            </a:r>
            <a:r>
              <a:rPr lang="fr-FR" sz="2200" dirty="0" err="1" smtClean="0">
                <a:solidFill>
                  <a:srgbClr val="0000FF"/>
                </a:solidFill>
              </a:rPr>
              <a:t>brutes+processées</a:t>
            </a:r>
            <a:r>
              <a:rPr lang="fr-FR" sz="2200" dirty="0" smtClean="0">
                <a:solidFill>
                  <a:srgbClr val="0000FF"/>
                </a:solidFill>
              </a:rPr>
              <a:t>) </a:t>
            </a:r>
            <a:endParaRPr lang="fr-FR" dirty="0" smtClean="0">
              <a:solidFill>
                <a:srgbClr val="0000FF"/>
              </a:solidFill>
            </a:endParaRPr>
          </a:p>
          <a:p>
            <a:r>
              <a:rPr lang="fr-FR" dirty="0" err="1" smtClean="0"/>
              <a:t>Meta-données</a:t>
            </a:r>
            <a:endParaRPr lang="fr-FR" dirty="0" smtClean="0"/>
          </a:p>
          <a:p>
            <a:r>
              <a:rPr lang="fr-FR" dirty="0" err="1" smtClean="0"/>
              <a:t>Workflows</a:t>
            </a:r>
            <a:endParaRPr lang="fr-FR" dirty="0" smtClean="0"/>
          </a:p>
          <a:p>
            <a:r>
              <a:rPr lang="fr-FR" dirty="0" smtClean="0"/>
              <a:t>Software</a:t>
            </a:r>
          </a:p>
          <a:p>
            <a:r>
              <a:rPr lang="fr-FR" dirty="0" smtClean="0"/>
              <a:t>Diffuse </a:t>
            </a:r>
            <a:r>
              <a:rPr lang="fr-FR" dirty="0" err="1" smtClean="0"/>
              <a:t>knowledge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….more…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4</a:t>
            </a:fld>
            <a:endParaRPr lang="fr-FR"/>
          </a:p>
        </p:txBody>
      </p:sp>
      <p:sp>
        <p:nvSpPr>
          <p:cNvPr id="6" name="Flèche vers la droite 5"/>
          <p:cNvSpPr/>
          <p:nvPr/>
        </p:nvSpPr>
        <p:spPr>
          <a:xfrm rot="16200000" flipH="1">
            <a:off x="4364611" y="2431568"/>
            <a:ext cx="3840606" cy="22344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Complexité, couts</a:t>
            </a:r>
          </a:p>
          <a:p>
            <a:pPr algn="ctr"/>
            <a:r>
              <a:rPr lang="fr-FR" sz="2800" dirty="0" smtClean="0">
                <a:solidFill>
                  <a:srgbClr val="FF0000"/>
                </a:solidFill>
              </a:rPr>
              <a:t>Utilité</a:t>
            </a:r>
            <a:endParaRPr lang="fr-FR" sz="2800" dirty="0">
              <a:solidFill>
                <a:srgbClr val="FF0000"/>
              </a:solidFill>
            </a:endParaRPr>
          </a:p>
        </p:txBody>
      </p:sp>
      <p:pic>
        <p:nvPicPr>
          <p:cNvPr id="7" name="Picture 8" descr="Picture 3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/>
          <a:stretch>
            <a:fillRect/>
          </a:stretch>
        </p:blipFill>
        <p:spPr bwMode="auto">
          <a:xfrm>
            <a:off x="155575" y="1778974"/>
            <a:ext cx="1000125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34838"/>
            <a:ext cx="801496" cy="1100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" name="Picture 11" descr="Picture 3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2" y="2071561"/>
            <a:ext cx="1408113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spires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73" y="3424520"/>
            <a:ext cx="11938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tape_robot_2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94" y="2259597"/>
            <a:ext cx="98107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7" descr="opa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"/>
          <a:stretch>
            <a:fillRect/>
          </a:stretch>
        </p:blipFill>
        <p:spPr bwMode="auto">
          <a:xfrm>
            <a:off x="162144" y="3731210"/>
            <a:ext cx="1469806" cy="113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8" descr="1000fb-1_7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099050"/>
            <a:ext cx="15303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Flèche vers la droite 15"/>
          <p:cNvSpPr/>
          <p:nvPr/>
        </p:nvSpPr>
        <p:spPr>
          <a:xfrm rot="16200000" flipH="1">
            <a:off x="6334614" y="2432431"/>
            <a:ext cx="3838881" cy="22344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Technologie, méthodologie Organisation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5483872" y="5598956"/>
            <a:ext cx="3564518" cy="75739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Quel modèle de préservation pour les données scientifiques?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768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Préambule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13158"/>
            <a:ext cx="8229600" cy="5194908"/>
          </a:xfrm>
        </p:spPr>
        <p:txBody>
          <a:bodyPr>
            <a:normAutofit/>
          </a:bodyPr>
          <a:lstStyle/>
          <a:p>
            <a:r>
              <a:rPr lang="fr-FR" dirty="0" smtClean="0"/>
              <a:t>Les données scientifiques ont un potentiel qui dépasse le cadre de recherche initial et qui doit être exploité à long terme</a:t>
            </a:r>
          </a:p>
          <a:p>
            <a:pPr lvl="1"/>
            <a:r>
              <a:rPr lang="fr-FR" dirty="0" err="1" smtClean="0"/>
              <a:t>Preservation</a:t>
            </a:r>
            <a:r>
              <a:rPr lang="fr-FR" dirty="0"/>
              <a:t> </a:t>
            </a:r>
            <a:r>
              <a:rPr lang="fr-FR" dirty="0" smtClean="0">
                <a:sym typeface="Wingdings"/>
              </a:rPr>
              <a:t>&lt;=&gt; </a:t>
            </a:r>
            <a:r>
              <a:rPr lang="fr-FR" dirty="0" err="1" smtClean="0">
                <a:sym typeface="Wingdings"/>
              </a:rPr>
              <a:t>Accés</a:t>
            </a:r>
            <a:r>
              <a:rPr lang="fr-FR" dirty="0" smtClean="0">
                <a:sym typeface="Wingdings"/>
              </a:rPr>
              <a:t> ouvert</a:t>
            </a:r>
            <a:endParaRPr lang="fr-FR" dirty="0" smtClean="0"/>
          </a:p>
          <a:p>
            <a:r>
              <a:rPr lang="fr-FR" dirty="0" smtClean="0"/>
              <a:t>La préservation de données scientifique est économiquement avantageuse:</a:t>
            </a:r>
          </a:p>
          <a:p>
            <a:pPr lvl="1"/>
            <a:r>
              <a:rPr lang="fr-FR" dirty="0" smtClean="0"/>
              <a:t>Recherche à bas cout</a:t>
            </a:r>
          </a:p>
          <a:p>
            <a:r>
              <a:rPr lang="fr-FR" dirty="0" smtClean="0"/>
              <a:t>Une technologies de frontière est nécessaire</a:t>
            </a:r>
          </a:p>
          <a:p>
            <a:pPr lvl="1"/>
            <a:r>
              <a:rPr lang="fr-FR" dirty="0" smtClean="0"/>
              <a:t>Préservation de toute la chaine « grise »</a:t>
            </a:r>
          </a:p>
          <a:p>
            <a:pPr lvl="1"/>
            <a:r>
              <a:rPr lang="fr-FR" dirty="0" smtClean="0"/>
              <a:t>Virtualisation, </a:t>
            </a:r>
            <a:r>
              <a:rPr lang="fr-FR" dirty="0" err="1" smtClean="0"/>
              <a:t>cloud</a:t>
            </a:r>
            <a:r>
              <a:rPr lang="fr-FR" dirty="0" smtClean="0"/>
              <a:t> </a:t>
            </a:r>
            <a:r>
              <a:rPr lang="fr-FR" dirty="0" err="1" smtClean="0"/>
              <a:t>computing</a:t>
            </a:r>
            <a:r>
              <a:rPr lang="fr-FR" dirty="0" smtClean="0"/>
              <a:t>, </a:t>
            </a:r>
            <a:r>
              <a:rPr lang="fr-FR" dirty="0" err="1" smtClean="0"/>
              <a:t>workflows</a:t>
            </a:r>
            <a:r>
              <a:rPr lang="fr-FR" dirty="0" smtClean="0"/>
              <a:t>….</a:t>
            </a:r>
          </a:p>
          <a:p>
            <a:r>
              <a:rPr lang="fr-FR" dirty="0" smtClean="0"/>
              <a:t>La collaboration </a:t>
            </a:r>
            <a:r>
              <a:rPr lang="fr-FR" dirty="0" err="1" smtClean="0"/>
              <a:t>multi-disciplinaire</a:t>
            </a:r>
            <a:r>
              <a:rPr lang="fr-FR" dirty="0"/>
              <a:t> est </a:t>
            </a:r>
            <a:r>
              <a:rPr lang="fr-FR" dirty="0" smtClean="0"/>
              <a:t>essentielle</a:t>
            </a:r>
          </a:p>
          <a:p>
            <a:pPr lvl="1"/>
            <a:r>
              <a:rPr lang="fr-FR" dirty="0" smtClean="0"/>
              <a:t>au niveaux national et international</a:t>
            </a:r>
          </a:p>
          <a:p>
            <a:pPr lvl="1"/>
            <a:r>
              <a:rPr lang="fr-FR" dirty="0" smtClean="0"/>
              <a:t>Projet PREDON: animation, R&amp;D, architecture </a:t>
            </a:r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7303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Challenges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1376" y="1520820"/>
            <a:ext cx="4212356" cy="3721519"/>
          </a:xfrm>
        </p:spPr>
        <p:txBody>
          <a:bodyPr>
            <a:normAutofit/>
          </a:bodyPr>
          <a:lstStyle/>
          <a:p>
            <a:r>
              <a:rPr lang="fr-FR" dirty="0" smtClean="0"/>
              <a:t>Préserver les « octets » </a:t>
            </a:r>
          </a:p>
          <a:p>
            <a:pPr lvl="1"/>
            <a:r>
              <a:rPr lang="fr-FR" dirty="0" smtClean="0"/>
              <a:t>Supports, centres de données </a:t>
            </a:r>
          </a:p>
          <a:p>
            <a:pPr lvl="1"/>
            <a:r>
              <a:rPr lang="fr-FR" dirty="0" smtClean="0"/>
              <a:t>Couts? </a:t>
            </a:r>
          </a:p>
          <a:p>
            <a:pPr lvl="2"/>
            <a:r>
              <a:rPr lang="fr-FR" dirty="0" smtClean="0"/>
              <a:t>2x taille initiale  (1+1/2+1/4+….)</a:t>
            </a:r>
          </a:p>
          <a:p>
            <a:r>
              <a:rPr lang="fr-FR" dirty="0" smtClean="0"/>
              <a:t>Préserver les procédures</a:t>
            </a:r>
          </a:p>
          <a:p>
            <a:pPr lvl="1"/>
            <a:r>
              <a:rPr lang="fr-FR" dirty="0" smtClean="0"/>
              <a:t>Algorithmes, </a:t>
            </a:r>
            <a:r>
              <a:rPr lang="fr-FR" dirty="0" err="1" smtClean="0"/>
              <a:t>workflows</a:t>
            </a:r>
            <a:r>
              <a:rPr lang="fr-FR" dirty="0" smtClean="0"/>
              <a:t> etc. </a:t>
            </a:r>
          </a:p>
          <a:p>
            <a:pPr lvl="1"/>
            <a:r>
              <a:rPr lang="fr-FR" dirty="0" smtClean="0"/>
              <a:t>Software: complexe, fragile</a:t>
            </a:r>
          </a:p>
          <a:p>
            <a:r>
              <a:rPr lang="fr-FR" dirty="0" smtClean="0"/>
              <a:t>Préserver les connaissances</a:t>
            </a:r>
          </a:p>
          <a:p>
            <a:pPr lvl="1"/>
            <a:r>
              <a:rPr lang="fr-FR" dirty="0" smtClean="0"/>
              <a:t>Indexation, </a:t>
            </a:r>
            <a:r>
              <a:rPr lang="fr-FR" dirty="0" err="1" smtClean="0"/>
              <a:t>metadata</a:t>
            </a:r>
            <a:r>
              <a:rPr lang="fr-FR" dirty="0" smtClean="0"/>
              <a:t>, standards,…(OAIS)</a:t>
            </a:r>
          </a:p>
          <a:p>
            <a:pPr lvl="1"/>
            <a:r>
              <a:rPr lang="fr-FR" dirty="0" smtClean="0"/>
              <a:t>Documentation, connaissances</a:t>
            </a:r>
          </a:p>
          <a:p>
            <a:pPr lvl="1"/>
            <a:r>
              <a:rPr lang="fr-FR" dirty="0" smtClean="0"/>
              <a:t>Collaborations à long terme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6</a:t>
            </a:fld>
            <a:endParaRPr lang="fr-FR"/>
          </a:p>
        </p:txBody>
      </p:sp>
      <p:pic>
        <p:nvPicPr>
          <p:cNvPr id="6" name="Picture 243"/>
          <p:cNvPicPr/>
          <p:nvPr/>
        </p:nvPicPr>
        <p:blipFill>
          <a:blip r:embed="rId2"/>
          <a:stretch>
            <a:fillRect/>
          </a:stretch>
        </p:blipFill>
        <p:spPr>
          <a:xfrm>
            <a:off x="5119317" y="3635214"/>
            <a:ext cx="3890219" cy="2596025"/>
          </a:xfrm>
          <a:prstGeom prst="rect">
            <a:avLst/>
          </a:prstGeom>
        </p:spPr>
      </p:pic>
      <p:pic>
        <p:nvPicPr>
          <p:cNvPr id="11" name="Image 10" descr="Screen Shot 2014-11-07 at 01.36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75" y="5311374"/>
            <a:ext cx="4861051" cy="820249"/>
          </a:xfrm>
          <a:prstGeom prst="rect">
            <a:avLst/>
          </a:prstGeom>
        </p:spPr>
      </p:pic>
      <p:pic>
        <p:nvPicPr>
          <p:cNvPr id="13" name="Image 12" descr="Screen Shot 2014-03-18 at 9.54.4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6298122"/>
            <a:ext cx="857381" cy="330449"/>
          </a:xfrm>
          <a:prstGeom prst="rect">
            <a:avLst/>
          </a:prstGeom>
        </p:spPr>
      </p:pic>
      <p:pic>
        <p:nvPicPr>
          <p:cNvPr id="15" name="Image 14" descr="Screen Shot 2014-11-07 at 09.35.4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955" y="1498600"/>
            <a:ext cx="3520582" cy="1765176"/>
          </a:xfrm>
          <a:prstGeom prst="rect">
            <a:avLst/>
          </a:prstGeom>
        </p:spPr>
      </p:pic>
      <p:pic>
        <p:nvPicPr>
          <p:cNvPr id="14" name="Image 13" descr="Screen Shot 2014-11-07 at 09.36.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162" y="1241347"/>
            <a:ext cx="3029375" cy="25725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7498" y="0"/>
            <a:ext cx="1169870" cy="109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11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/>
              <a:t>Generic models for Data Preservation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2708" y="1371600"/>
            <a:ext cx="6488263" cy="417611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40000"/>
              </a:lnSpc>
            </a:pPr>
            <a:r>
              <a:rPr lang="en-US" sz="2100" dirty="0" smtClean="0"/>
              <a:t>Technology </a:t>
            </a:r>
            <a:r>
              <a:rPr lang="en-US" sz="2100" dirty="0"/>
              <a:t>preservation</a:t>
            </a:r>
          </a:p>
          <a:p>
            <a:pPr lvl="1">
              <a:lnSpc>
                <a:spcPct val="140000"/>
              </a:lnSpc>
            </a:pPr>
            <a:r>
              <a:rPr lang="en-US" sz="1900" dirty="0"/>
              <a:t>Freeze the hardware : limited capability, one day it will fall apart however</a:t>
            </a:r>
          </a:p>
          <a:p>
            <a:pPr>
              <a:lnSpc>
                <a:spcPct val="140000"/>
              </a:lnSpc>
            </a:pPr>
            <a:r>
              <a:rPr lang="en-US" sz="2100" dirty="0"/>
              <a:t> Technology emulation</a:t>
            </a:r>
          </a:p>
          <a:p>
            <a:pPr lvl="1">
              <a:lnSpc>
                <a:spcPct val="140000"/>
              </a:lnSpc>
            </a:pPr>
            <a:r>
              <a:rPr lang="en-US" sz="1900" dirty="0" smtClean="0"/>
              <a:t>Based on </a:t>
            </a:r>
            <a:r>
              <a:rPr lang="en-US" sz="1900" dirty="0" err="1" smtClean="0"/>
              <a:t>virtualisation</a:t>
            </a:r>
            <a:endParaRPr lang="en-US" sz="1900" dirty="0" smtClean="0"/>
          </a:p>
          <a:p>
            <a:pPr lvl="1">
              <a:lnSpc>
                <a:spcPct val="140000"/>
              </a:lnSpc>
            </a:pPr>
            <a:r>
              <a:rPr lang="en-US" sz="1900" dirty="0" smtClean="0"/>
              <a:t>Prepare </a:t>
            </a:r>
            <a:r>
              <a:rPr lang="en-US" sz="1900" dirty="0"/>
              <a:t>it once (?), migrate the “middleware”</a:t>
            </a:r>
          </a:p>
          <a:p>
            <a:pPr>
              <a:lnSpc>
                <a:spcPct val="140000"/>
              </a:lnSpc>
            </a:pPr>
            <a:r>
              <a:rPr lang="en-US" sz="2100" dirty="0"/>
              <a:t>Continuous migration</a:t>
            </a:r>
          </a:p>
          <a:p>
            <a:pPr lvl="1">
              <a:lnSpc>
                <a:spcPct val="140000"/>
              </a:lnSpc>
            </a:pPr>
            <a:r>
              <a:rPr lang="en-US" sz="1900" dirty="0"/>
              <a:t>Follow technology changes (adjust, redesign, recompile etc….)</a:t>
            </a:r>
          </a:p>
          <a:p>
            <a:pPr lvl="1">
              <a:lnSpc>
                <a:spcPct val="140000"/>
              </a:lnSpc>
            </a:pPr>
            <a:r>
              <a:rPr lang="en-US" sz="1900" dirty="0" smtClean="0"/>
              <a:t>Validation plays a central role </a:t>
            </a:r>
            <a:endParaRPr lang="en-US" sz="19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118" y="4785104"/>
            <a:ext cx="3333882" cy="184289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8317" y="1143000"/>
            <a:ext cx="1386084" cy="87444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6302" y="2762004"/>
            <a:ext cx="2097697" cy="120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967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88937"/>
            <a:ext cx="8229600" cy="981889"/>
          </a:xfrm>
        </p:spPr>
        <p:txBody>
          <a:bodyPr>
            <a:normAutofit/>
          </a:bodyPr>
          <a:lstStyle/>
          <a:p>
            <a:r>
              <a:rPr lang="fr-FR" sz="2800" dirty="0"/>
              <a:t>The </a:t>
            </a:r>
            <a:r>
              <a:rPr lang="fr-FR" sz="2800" dirty="0" err="1"/>
              <a:t>problem</a:t>
            </a:r>
            <a:r>
              <a:rPr lang="fr-FR" sz="2800" dirty="0"/>
              <a:t> </a:t>
            </a:r>
            <a:r>
              <a:rPr lang="fr-FR" sz="2800" dirty="0" err="1"/>
              <a:t>is</a:t>
            </a:r>
            <a:r>
              <a:rPr lang="fr-FR" sz="2800" dirty="0"/>
              <a:t> </a:t>
            </a:r>
            <a:r>
              <a:rPr lang="fr-FR" sz="2800" dirty="0" smtClean="0"/>
              <a:t>not </a:t>
            </a:r>
            <a:r>
              <a:rPr lang="fr-FR" sz="2800" dirty="0"/>
              <a:t>(</a:t>
            </a:r>
            <a:r>
              <a:rPr lang="fr-FR" sz="2800" dirty="0" err="1"/>
              <a:t>only</a:t>
            </a:r>
            <a:r>
              <a:rPr lang="fr-FR" sz="2800" dirty="0" smtClean="0"/>
              <a:t>) the </a:t>
            </a:r>
            <a:r>
              <a:rPr lang="fr-FR" sz="2800" dirty="0" err="1"/>
              <a:t>storage</a:t>
            </a:r>
            <a:r>
              <a:rPr lang="fr-FR" sz="2800" dirty="0"/>
              <a:t/>
            </a:r>
            <a:br>
              <a:rPr lang="fr-FR" sz="2800" dirty="0"/>
            </a:br>
            <a:endParaRPr lang="fr-FR" dirty="0"/>
          </a:p>
        </p:txBody>
      </p:sp>
      <p:grpSp>
        <p:nvGrpSpPr>
          <p:cNvPr id="4" name="Grouper 3"/>
          <p:cNvGrpSpPr/>
          <p:nvPr/>
        </p:nvGrpSpPr>
        <p:grpSpPr>
          <a:xfrm>
            <a:off x="457200" y="1370826"/>
            <a:ext cx="8343153" cy="5060079"/>
            <a:chOff x="-125186" y="11819759"/>
            <a:chExt cx="13948816" cy="7808142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6312" y="15858347"/>
              <a:ext cx="3826978" cy="3769554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0340" y="11819761"/>
              <a:ext cx="3841863" cy="4113293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60340" y="15745878"/>
              <a:ext cx="3841863" cy="3882023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8642362" y="16014122"/>
              <a:ext cx="308741" cy="902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 sz="3200" dirty="0"/>
            </a:p>
          </p:txBody>
        </p:sp>
        <p:pic>
          <p:nvPicPr>
            <p:cNvPr id="9" name="Picture 243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8469219" y="11819761"/>
              <a:ext cx="5354411" cy="3926118"/>
            </a:xfrm>
            <a:prstGeom prst="rect">
              <a:avLst/>
            </a:prstGeom>
          </p:spPr>
        </p:pic>
        <p:pic>
          <p:nvPicPr>
            <p:cNvPr id="10" name="Picture 14" descr="ATLAS_Drawing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5186" y="12702456"/>
              <a:ext cx="5857650" cy="3155478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-125186" y="11819759"/>
              <a:ext cx="4089903" cy="1092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err="1" smtClean="0"/>
                <a:t>Example</a:t>
              </a:r>
              <a:r>
                <a:rPr lang="fr-FR" sz="2000" dirty="0" smtClean="0"/>
                <a:t>: </a:t>
              </a:r>
            </a:p>
            <a:p>
              <a:r>
                <a:rPr lang="fr-FR" sz="2000" dirty="0" smtClean="0"/>
                <a:t>Large Hadron </a:t>
              </a:r>
              <a:r>
                <a:rPr lang="fr-FR" sz="2000" dirty="0" err="1" smtClean="0"/>
                <a:t>Collider</a:t>
              </a:r>
              <a:endParaRPr lang="fr-FR" sz="2000" dirty="0"/>
            </a:p>
          </p:txBody>
        </p:sp>
        <p:pic>
          <p:nvPicPr>
            <p:cNvPr id="12" name="Image 11" descr="Screen Shot 2013-10-07 at 11.47.11 PM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8170" y="16438697"/>
              <a:ext cx="2065001" cy="1351522"/>
            </a:xfrm>
            <a:prstGeom prst="rect">
              <a:avLst/>
            </a:prstGeom>
          </p:spPr>
        </p:pic>
        <p:pic>
          <p:nvPicPr>
            <p:cNvPr id="13" name="Picture 15" descr="tape_robot_20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2257" y="16024511"/>
              <a:ext cx="4521373" cy="349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3577596"/>
      </p:ext>
    </p:extLst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Quand faut-il commencer à préserver?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C.Diaconu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1128-E10A-FC4E-A2DF-3BF47DD05F44}" type="slidenum">
              <a:rPr lang="fr-FR" smtClean="0"/>
              <a:t>9</a:t>
            </a:fld>
            <a:endParaRPr lang="fr-FR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868232"/>
              </p:ext>
            </p:extLst>
          </p:nvPr>
        </p:nvGraphicFramePr>
        <p:xfrm>
          <a:off x="1729183" y="3732587"/>
          <a:ext cx="6096000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304800"/>
                <a:gridCol w="304800"/>
                <a:gridCol w="609600"/>
                <a:gridCol w="304800"/>
                <a:gridCol w="304800"/>
                <a:gridCol w="609600"/>
                <a:gridCol w="304800"/>
                <a:gridCol w="304800"/>
                <a:gridCol w="609600"/>
                <a:gridCol w="304800"/>
                <a:gridCol w="3048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9" name="Connecteur droit avec flèche 8"/>
          <p:cNvCxnSpPr/>
          <p:nvPr/>
        </p:nvCxnSpPr>
        <p:spPr>
          <a:xfrm>
            <a:off x="1434743" y="3732587"/>
            <a:ext cx="0" cy="1854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1729183" y="5915730"/>
            <a:ext cx="6096000" cy="270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 rot="16200000">
            <a:off x="828177" y="4327737"/>
            <a:ext cx="84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</a:t>
            </a:r>
            <a:r>
              <a:rPr lang="fr-FR" dirty="0" smtClean="0"/>
              <a:t>rojets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304440" y="611931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Temps</a:t>
            </a:r>
            <a:endParaRPr lang="fr-FR" dirty="0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971489"/>
              </p:ext>
            </p:extLst>
          </p:nvPr>
        </p:nvGraphicFramePr>
        <p:xfrm>
          <a:off x="1848236" y="1685117"/>
          <a:ext cx="6096000" cy="619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8890"/>
                <a:gridCol w="2930556"/>
                <a:gridCol w="1296554"/>
              </a:tblGrid>
              <a:tr h="619706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>
                          <a:solidFill>
                            <a:srgbClr val="000000"/>
                          </a:solidFill>
                        </a:rPr>
                        <a:t>Preparation</a:t>
                      </a:r>
                      <a:endParaRPr lang="fr-FR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Prise de données</a:t>
                      </a:r>
                      <a:endParaRPr lang="fr-FR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Finalisation</a:t>
                      </a:r>
                      <a:endParaRPr lang="fr-FR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599010" y="1869783"/>
            <a:ext cx="939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Projet A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621415" y="2556695"/>
            <a:ext cx="1322821" cy="5847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>
                <a:solidFill>
                  <a:schemeClr val="bg1"/>
                </a:solidFill>
              </a:rPr>
              <a:t>Preservation</a:t>
            </a:r>
            <a:r>
              <a:rPr lang="fr-FR" sz="1600" dirty="0" smtClean="0">
                <a:solidFill>
                  <a:schemeClr val="bg1"/>
                </a:solidFill>
              </a:rPr>
              <a:t> des données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" name="Triangle isocèle 1"/>
          <p:cNvSpPr/>
          <p:nvPr/>
        </p:nvSpPr>
        <p:spPr>
          <a:xfrm rot="5400000">
            <a:off x="7816976" y="2556696"/>
            <a:ext cx="839295" cy="584776"/>
          </a:xfrm>
          <a:prstGeom prst="triangle">
            <a:avLst/>
          </a:prstGeom>
          <a:solidFill>
            <a:srgbClr val="604A7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77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80FF"/>
      </a:accent1>
      <a:accent2>
        <a:srgbClr val="51C2A9"/>
      </a:accent2>
      <a:accent3>
        <a:srgbClr val="7EC251"/>
      </a:accent3>
      <a:accent4>
        <a:srgbClr val="AFB1A5"/>
      </a:accent4>
      <a:accent5>
        <a:srgbClr val="B54721"/>
      </a:accent5>
      <a:accent6>
        <a:srgbClr val="A16BB1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Book"/>
        <a:ea typeface="Avenir Book"/>
        <a:cs typeface="Avenir Book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80FF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80FF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80FF"/>
      </a:accent1>
      <a:accent2>
        <a:srgbClr val="51C2A9"/>
      </a:accent2>
      <a:accent3>
        <a:srgbClr val="7EC251"/>
      </a:accent3>
      <a:accent4>
        <a:srgbClr val="AFB1A5"/>
      </a:accent4>
      <a:accent5>
        <a:srgbClr val="B54721"/>
      </a:accent5>
      <a:accent6>
        <a:srgbClr val="A16BB1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Book"/>
        <a:ea typeface="Avenir Book"/>
        <a:cs typeface="Avenir Book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80FF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80FF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2573</TotalTime>
  <Words>946</Words>
  <Application>Microsoft Macintosh PowerPoint</Application>
  <PresentationFormat>Présentation à l'écran (4:3)</PresentationFormat>
  <Paragraphs>255</Paragraphs>
  <Slides>28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Default</vt:lpstr>
      <vt:lpstr>Préservation des données scientifiques</vt:lpstr>
      <vt:lpstr>Les données digitales sont fragiles</vt:lpstr>
      <vt:lpstr>Données scientifiques</vt:lpstr>
      <vt:lpstr>Données Scientifiques</vt:lpstr>
      <vt:lpstr>Préambule</vt:lpstr>
      <vt:lpstr>Challenges</vt:lpstr>
      <vt:lpstr>Generic models for Data Preservation</vt:lpstr>
      <vt:lpstr>The problem is not (only) the storage </vt:lpstr>
      <vt:lpstr>Quand faut-il commencer à préserver?</vt:lpstr>
      <vt:lpstr>Quand faut-il commencer à préserver?</vt:lpstr>
      <vt:lpstr>Astrophysique: Observatoires Virtuels</vt:lpstr>
      <vt:lpstr>Structuration dans la physique des particules</vt:lpstr>
      <vt:lpstr>Formats, workflows et préservation</vt:lpstr>
      <vt:lpstr>PREDON</vt:lpstr>
      <vt:lpstr>Multidisciplinarité, complémentarité</vt:lpstr>
      <vt:lpstr>Document PREDON 2014</vt:lpstr>
      <vt:lpstr>SPADON</vt:lpstr>
      <vt:lpstr>Etudes et impact de la non reproducibilité en bioinformatique</vt:lpstr>
      <vt:lpstr>IndexMED</vt:lpstr>
      <vt:lpstr>Imagerie Cellulaire et le Big Data</vt:lpstr>
      <vt:lpstr>Préservation de données dans le « cloud »?</vt:lpstr>
      <vt:lpstr>Projets CINES</vt:lpstr>
      <vt:lpstr>EUDAT</vt:lpstr>
      <vt:lpstr>Open Archive Information System OAIS</vt:lpstr>
      <vt:lpstr>Centre de données de Strasbourg</vt:lpstr>
      <vt:lpstr>Workshop PREDONx  9 Décembre 2015, Observatoire de Strasbourg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data @AMU</dc:title>
  <cp:lastModifiedBy>Cristinel Diaconu</cp:lastModifiedBy>
  <cp:revision>34</cp:revision>
  <dcterms:modified xsi:type="dcterms:W3CDTF">2015-12-09T07:08:37Z</dcterms:modified>
</cp:coreProperties>
</file>