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Default Extension="pdf" ContentType="application/pdf"/>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649" r:id="rId1"/>
  </p:sldMasterIdLst>
  <p:notesMasterIdLst>
    <p:notesMasterId r:id="rId21"/>
  </p:notesMasterIdLst>
  <p:handoutMasterIdLst>
    <p:handoutMasterId r:id="rId22"/>
  </p:handoutMasterIdLst>
  <p:sldIdLst>
    <p:sldId id="256" r:id="rId2"/>
    <p:sldId id="257" r:id="rId3"/>
    <p:sldId id="271" r:id="rId4"/>
    <p:sldId id="259" r:id="rId5"/>
    <p:sldId id="262" r:id="rId6"/>
    <p:sldId id="264" r:id="rId7"/>
    <p:sldId id="267" r:id="rId8"/>
    <p:sldId id="280" r:id="rId9"/>
    <p:sldId id="274" r:id="rId10"/>
    <p:sldId id="275" r:id="rId11"/>
    <p:sldId id="285" r:id="rId12"/>
    <p:sldId id="286" r:id="rId13"/>
    <p:sldId id="287" r:id="rId14"/>
    <p:sldId id="281" r:id="rId15"/>
    <p:sldId id="278" r:id="rId16"/>
    <p:sldId id="276" r:id="rId17"/>
    <p:sldId id="284" r:id="rId18"/>
    <p:sldId id="283" r:id="rId19"/>
    <p:sldId id="266" r:id="rId20"/>
  </p:sldIdLst>
  <p:sldSz cx="9144000" cy="6858000" type="screen4x3"/>
  <p:notesSz cx="6858000" cy="9144000"/>
  <p:embeddedFontLst>
    <p:embeddedFont>
      <p:font typeface="Comic Sans MS" pitchFamily="66" charset="0"/>
      <p:regular r:id="rId23"/>
      <p:bold r:id="rId24"/>
    </p:embeddedFont>
    <p:embeddedFont>
      <p:font typeface="Times" pitchFamily="18" charset="0"/>
      <p:regular r:id="rId25"/>
      <p:bold r:id="rId26"/>
      <p:italic r:id="rId27"/>
      <p:boldItalic r:id="rId28"/>
    </p:embeddedFont>
    <p:embeddedFont>
      <p:font typeface="Helvetica" pitchFamily="34" charset="0"/>
      <p:regular r:id="rId29"/>
      <p:bold r:id="rId30"/>
      <p:italic r:id="rId31"/>
      <p:boldItalic r:id="rId32"/>
    </p:embeddedFont>
    <p:embeddedFont>
      <p:font typeface="VDub" charset="0"/>
      <p:regular r:id="rId33"/>
    </p:embeddedFont>
  </p:embeddedFontLst>
  <p:defaultTextStyle>
    <a:defPPr>
      <a:defRPr lang="es-ES"/>
    </a:defPPr>
    <a:lvl1pPr algn="l" rtl="0" eaLnBrk="0" fontAlgn="base" hangingPunct="0">
      <a:spcBef>
        <a:spcPct val="0"/>
      </a:spcBef>
      <a:spcAft>
        <a:spcPct val="0"/>
      </a:spcAft>
      <a:defRPr sz="2300" kern="1200">
        <a:solidFill>
          <a:schemeClr val="tx1"/>
        </a:solidFill>
        <a:latin typeface="Times" pitchFamily="-65" charset="0"/>
        <a:ea typeface="+mn-ea"/>
        <a:cs typeface="+mn-cs"/>
      </a:defRPr>
    </a:lvl1pPr>
    <a:lvl2pPr marL="457200" algn="l" rtl="0" eaLnBrk="0" fontAlgn="base" hangingPunct="0">
      <a:spcBef>
        <a:spcPct val="0"/>
      </a:spcBef>
      <a:spcAft>
        <a:spcPct val="0"/>
      </a:spcAft>
      <a:defRPr sz="2300" kern="1200">
        <a:solidFill>
          <a:schemeClr val="tx1"/>
        </a:solidFill>
        <a:latin typeface="Times" pitchFamily="-65" charset="0"/>
        <a:ea typeface="+mn-ea"/>
        <a:cs typeface="+mn-cs"/>
      </a:defRPr>
    </a:lvl2pPr>
    <a:lvl3pPr marL="914400" algn="l" rtl="0" eaLnBrk="0" fontAlgn="base" hangingPunct="0">
      <a:spcBef>
        <a:spcPct val="0"/>
      </a:spcBef>
      <a:spcAft>
        <a:spcPct val="0"/>
      </a:spcAft>
      <a:defRPr sz="2300" kern="1200">
        <a:solidFill>
          <a:schemeClr val="tx1"/>
        </a:solidFill>
        <a:latin typeface="Times" pitchFamily="-65" charset="0"/>
        <a:ea typeface="+mn-ea"/>
        <a:cs typeface="+mn-cs"/>
      </a:defRPr>
    </a:lvl3pPr>
    <a:lvl4pPr marL="1371600" algn="l" rtl="0" eaLnBrk="0" fontAlgn="base" hangingPunct="0">
      <a:spcBef>
        <a:spcPct val="0"/>
      </a:spcBef>
      <a:spcAft>
        <a:spcPct val="0"/>
      </a:spcAft>
      <a:defRPr sz="2300" kern="1200">
        <a:solidFill>
          <a:schemeClr val="tx1"/>
        </a:solidFill>
        <a:latin typeface="Times" pitchFamily="-65" charset="0"/>
        <a:ea typeface="+mn-ea"/>
        <a:cs typeface="+mn-cs"/>
      </a:defRPr>
    </a:lvl4pPr>
    <a:lvl5pPr marL="1828800" algn="l" rtl="0" eaLnBrk="0" fontAlgn="base" hangingPunct="0">
      <a:spcBef>
        <a:spcPct val="0"/>
      </a:spcBef>
      <a:spcAft>
        <a:spcPct val="0"/>
      </a:spcAft>
      <a:defRPr sz="2300" kern="1200">
        <a:solidFill>
          <a:schemeClr val="tx1"/>
        </a:solidFill>
        <a:latin typeface="Times" pitchFamily="-65" charset="0"/>
        <a:ea typeface="+mn-ea"/>
        <a:cs typeface="+mn-cs"/>
      </a:defRPr>
    </a:lvl5pPr>
    <a:lvl6pPr marL="2286000" algn="l" defTabSz="457200" rtl="0" eaLnBrk="1" latinLnBrk="0" hangingPunct="1">
      <a:defRPr sz="2300" kern="1200">
        <a:solidFill>
          <a:schemeClr val="tx1"/>
        </a:solidFill>
        <a:latin typeface="Times" pitchFamily="-65" charset="0"/>
        <a:ea typeface="+mn-ea"/>
        <a:cs typeface="+mn-cs"/>
      </a:defRPr>
    </a:lvl6pPr>
    <a:lvl7pPr marL="2743200" algn="l" defTabSz="457200" rtl="0" eaLnBrk="1" latinLnBrk="0" hangingPunct="1">
      <a:defRPr sz="2300" kern="1200">
        <a:solidFill>
          <a:schemeClr val="tx1"/>
        </a:solidFill>
        <a:latin typeface="Times" pitchFamily="-65" charset="0"/>
        <a:ea typeface="+mn-ea"/>
        <a:cs typeface="+mn-cs"/>
      </a:defRPr>
    </a:lvl7pPr>
    <a:lvl8pPr marL="3200400" algn="l" defTabSz="457200" rtl="0" eaLnBrk="1" latinLnBrk="0" hangingPunct="1">
      <a:defRPr sz="2300" kern="1200">
        <a:solidFill>
          <a:schemeClr val="tx1"/>
        </a:solidFill>
        <a:latin typeface="Times" pitchFamily="-65" charset="0"/>
        <a:ea typeface="+mn-ea"/>
        <a:cs typeface="+mn-cs"/>
      </a:defRPr>
    </a:lvl8pPr>
    <a:lvl9pPr marL="3657600" algn="l" defTabSz="457200" rtl="0" eaLnBrk="1" latinLnBrk="0" hangingPunct="1">
      <a:defRPr sz="2300" kern="1200">
        <a:solidFill>
          <a:schemeClr val="tx1"/>
        </a:solidFill>
        <a:latin typeface="Times" pitchFamily="-65"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8040"/>
    <a:srgbClr val="0000FF"/>
    <a:srgbClr val="FFFFFF"/>
    <a:srgbClr val="004080"/>
    <a:srgbClr val="FF0000"/>
    <a:srgbClr val="EAEEF3"/>
    <a:srgbClr val="4196D1"/>
    <a:srgbClr val="DBEBE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85" autoAdjust="0"/>
    <p:restoredTop sz="94660"/>
  </p:normalViewPr>
  <p:slideViewPr>
    <p:cSldViewPr>
      <p:cViewPr varScale="1">
        <p:scale>
          <a:sx n="105" d="100"/>
          <a:sy n="105" d="100"/>
        </p:scale>
        <p:origin x="-156" y="-9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notesMaster" Target="notesMasters/notesMaster1.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pitchFamily="-65" charset="0"/>
              </a:defRPr>
            </a:lvl1pPr>
          </a:lstStyle>
          <a:p>
            <a:endParaRPr lang="es-ES"/>
          </a:p>
        </p:txBody>
      </p:sp>
      <p:sp>
        <p:nvSpPr>
          <p:cNvPr id="1229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pitchFamily="-65" charset="0"/>
              </a:defRPr>
            </a:lvl1pPr>
          </a:lstStyle>
          <a:p>
            <a:endParaRPr lang="es-ES"/>
          </a:p>
        </p:txBody>
      </p:sp>
      <p:sp>
        <p:nvSpPr>
          <p:cNvPr id="1229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pitchFamily="-65" charset="0"/>
              </a:defRPr>
            </a:lvl1pPr>
          </a:lstStyle>
          <a:p>
            <a:endParaRPr lang="es-ES"/>
          </a:p>
        </p:txBody>
      </p:sp>
      <p:sp>
        <p:nvSpPr>
          <p:cNvPr id="1229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itchFamily="-65" charset="0"/>
              </a:defRPr>
            </a:lvl1pPr>
          </a:lstStyle>
          <a:p>
            <a:fld id="{ED403951-BAA9-A84F-A0BD-D150E6E15FF1}" type="slidenum">
              <a:rPr lang="es-ES"/>
              <a:pPr/>
              <a:t>‹#›</a:t>
            </a:fld>
            <a:endParaRPr lang="es-E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pitchFamily="-65" charset="0"/>
              </a:defRPr>
            </a:lvl1pPr>
          </a:lstStyle>
          <a:p>
            <a:endParaRPr lang="es-ES"/>
          </a:p>
        </p:txBody>
      </p:sp>
      <p:sp>
        <p:nvSpPr>
          <p:cNvPr id="71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pitchFamily="-65" charset="0"/>
              </a:defRPr>
            </a:lvl1pPr>
          </a:lstStyle>
          <a:p>
            <a:endParaRPr lang="es-ES"/>
          </a:p>
        </p:txBody>
      </p:sp>
      <p:sp>
        <p:nvSpPr>
          <p:cNvPr id="71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pitchFamily="-65" charset="0"/>
              </a:defRPr>
            </a:lvl1pPr>
          </a:lstStyle>
          <a:p>
            <a:endParaRPr lang="es-ES"/>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itchFamily="-65" charset="0"/>
              </a:defRPr>
            </a:lvl1pPr>
          </a:lstStyle>
          <a:p>
            <a:fld id="{C2EFD2E4-D469-2447-B4ED-9BA5D4D7797E}" type="slidenum">
              <a:rPr lang="es-ES"/>
              <a:pPr/>
              <a:t>‹#›</a:t>
            </a:fld>
            <a:endParaRPr lang="es-ES"/>
          </a:p>
        </p:txBody>
      </p:sp>
    </p:spTree>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Arial" pitchFamily="-65" charset="0"/>
        <a:ea typeface="+mn-ea"/>
        <a:cs typeface="+mn-cs"/>
      </a:defRPr>
    </a:lvl1pPr>
    <a:lvl2pPr marL="457200" algn="l" rtl="0" fontAlgn="base">
      <a:spcBef>
        <a:spcPct val="30000"/>
      </a:spcBef>
      <a:spcAft>
        <a:spcPct val="0"/>
      </a:spcAft>
      <a:defRPr sz="1200" kern="1200">
        <a:solidFill>
          <a:schemeClr val="tx1"/>
        </a:solidFill>
        <a:latin typeface="Arial" pitchFamily="-65" charset="0"/>
        <a:ea typeface="ＭＳ Ｐゴシック" pitchFamily="-65" charset="-128"/>
        <a:cs typeface="+mn-cs"/>
      </a:defRPr>
    </a:lvl2pPr>
    <a:lvl3pPr marL="914400" algn="l" rtl="0" fontAlgn="base">
      <a:spcBef>
        <a:spcPct val="30000"/>
      </a:spcBef>
      <a:spcAft>
        <a:spcPct val="0"/>
      </a:spcAft>
      <a:defRPr sz="1200" kern="1200">
        <a:solidFill>
          <a:schemeClr val="tx1"/>
        </a:solidFill>
        <a:latin typeface="Arial" pitchFamily="-65" charset="0"/>
        <a:ea typeface="ＭＳ Ｐゴシック" pitchFamily="-65" charset="-128"/>
        <a:cs typeface="+mn-cs"/>
      </a:defRPr>
    </a:lvl3pPr>
    <a:lvl4pPr marL="1371600" algn="l" rtl="0" fontAlgn="base">
      <a:spcBef>
        <a:spcPct val="30000"/>
      </a:spcBef>
      <a:spcAft>
        <a:spcPct val="0"/>
      </a:spcAft>
      <a:defRPr sz="1200" kern="1200">
        <a:solidFill>
          <a:schemeClr val="tx1"/>
        </a:solidFill>
        <a:latin typeface="Arial" pitchFamily="-65" charset="0"/>
        <a:ea typeface="ＭＳ Ｐゴシック" pitchFamily="-65" charset="-128"/>
        <a:cs typeface="+mn-cs"/>
      </a:defRPr>
    </a:lvl4pPr>
    <a:lvl5pPr marL="1828800" algn="l" rtl="0" fontAlgn="base">
      <a:spcBef>
        <a:spcPct val="30000"/>
      </a:spcBef>
      <a:spcAft>
        <a:spcPct val="0"/>
      </a:spcAft>
      <a:defRPr sz="1200" kern="1200">
        <a:solidFill>
          <a:schemeClr val="tx1"/>
        </a:solidFill>
        <a:latin typeface="Arial" pitchFamily="-65" charset="0"/>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31"/>
          <p:cNvSpPr>
            <a:spLocks noGrp="1" noChangeArrowheads="1"/>
          </p:cNvSpPr>
          <p:nvPr>
            <p:ph type="sldNum" sz="quarter" idx="5"/>
          </p:nvPr>
        </p:nvSpPr>
        <p:spPr>
          <a:noFill/>
        </p:spPr>
        <p:txBody>
          <a:bodyPr/>
          <a:lstStyle/>
          <a:p>
            <a:fld id="{4655B0C0-CA50-4BFD-867D-943286E46216}" type="slidenum">
              <a:rPr lang="es-ES"/>
              <a:pPr/>
              <a:t>3</a:t>
            </a:fld>
            <a:endParaRPr lang="es-E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smtClean="0">
              <a:latin typeface="Arial" charset="0"/>
              <a:ea typeface="ＭＳ Ｐゴシック"/>
              <a:cs typeface="ＭＳ Ｐゴシック"/>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general, once </a:t>
            </a:r>
            <a:r>
              <a:rPr lang="en-US" dirty="0" err="1" smtClean="0"/>
              <a:t>lockd</a:t>
            </a:r>
            <a:r>
              <a:rPr lang="en-US" dirty="0" smtClean="0"/>
              <a:t> server can't complete one RPC, it waits forever, preventing any other locking to work. All clients which try lock will stall/timeout/crash depending on configuration and software versions. </a:t>
            </a:r>
            <a:endParaRPr lang="en-US" dirty="0"/>
          </a:p>
        </p:txBody>
      </p:sp>
      <p:sp>
        <p:nvSpPr>
          <p:cNvPr id="4" name="Slide Number Placeholder 3"/>
          <p:cNvSpPr>
            <a:spLocks noGrp="1"/>
          </p:cNvSpPr>
          <p:nvPr>
            <p:ph type="sldNum" sz="quarter" idx="10"/>
          </p:nvPr>
        </p:nvSpPr>
        <p:spPr/>
        <p:txBody>
          <a:bodyPr/>
          <a:lstStyle/>
          <a:p>
            <a:fld id="{C2EFD2E4-D469-2447-B4ED-9BA5D4D7797E}" type="slidenum">
              <a:rPr lang="es-ES" smtClean="0"/>
              <a:pPr/>
              <a:t>14</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mention that two close in time and uncorrelated events happened at </a:t>
            </a:r>
            <a:r>
              <a:rPr lang="en-US" dirty="0" err="1" smtClean="0"/>
              <a:t>dCache</a:t>
            </a:r>
            <a:r>
              <a:rPr lang="en-US" dirty="0" smtClean="0"/>
              <a:t> sites for which all user and stripping jobs were failing hanging</a:t>
            </a:r>
            <a:r>
              <a:rPr lang="en-US" baseline="0" dirty="0" smtClean="0"/>
              <a:t> in opening files (or retrieving </a:t>
            </a:r>
            <a:r>
              <a:rPr lang="en-US" baseline="0" dirty="0" err="1" smtClean="0"/>
              <a:t>tURLs</a:t>
            </a:r>
            <a:r>
              <a:rPr lang="en-US" baseline="0" dirty="0" smtClean="0"/>
              <a:t>)</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sz="1200" kern="1200" dirty="0" smtClean="0">
              <a:solidFill>
                <a:schemeClr val="tx1"/>
              </a:solidFill>
              <a:latin typeface="Arial" pitchFamily="-65"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latin typeface="Arial" pitchFamily="-65" charset="0"/>
                <a:ea typeface="+mn-ea"/>
                <a:cs typeface="+mn-cs"/>
              </a:rPr>
              <a:t>There is _no way_ that we can close this connection, as it is triggered by </a:t>
            </a:r>
            <a:r>
              <a:rPr lang="en-US" sz="1200" kern="1200" dirty="0" err="1" smtClean="0">
                <a:solidFill>
                  <a:schemeClr val="tx1"/>
                </a:solidFill>
                <a:latin typeface="Arial" pitchFamily="-65" charset="0"/>
                <a:ea typeface="+mn-ea"/>
                <a:cs typeface="+mn-cs"/>
              </a:rPr>
              <a:t>dcap_open</a:t>
            </a:r>
            <a:r>
              <a:rPr lang="en-US" sz="1200" kern="1200" dirty="0" smtClean="0">
                <a:solidFill>
                  <a:schemeClr val="tx1"/>
                </a:solidFill>
                <a:latin typeface="Arial" pitchFamily="-65" charset="0"/>
                <a:ea typeface="+mn-ea"/>
                <a:cs typeface="+mn-cs"/>
              </a:rPr>
              <a:t>() called by ROOT that is called by POOL that is called by Gaudi from within the application. When the process is killed, the connection should be closed by </a:t>
            </a:r>
            <a:r>
              <a:rPr lang="en-US" sz="1200" kern="1200" dirty="0" err="1" smtClean="0">
                <a:solidFill>
                  <a:schemeClr val="tx1"/>
                </a:solidFill>
                <a:latin typeface="Arial" pitchFamily="-65" charset="0"/>
                <a:ea typeface="+mn-ea"/>
                <a:cs typeface="+mn-cs"/>
              </a:rPr>
              <a:t>dcap</a:t>
            </a:r>
            <a:r>
              <a:rPr lang="en-US" sz="1200" kern="1200" dirty="0" smtClean="0">
                <a:solidFill>
                  <a:schemeClr val="tx1"/>
                </a:solidFill>
                <a:latin typeface="Arial" pitchFamily="-65" charset="0"/>
                <a:ea typeface="+mn-ea"/>
                <a:cs typeface="+mn-cs"/>
              </a:rPr>
              <a:t> as any file connection is deleted to e.g. a file in the file system. Therefore if there is a problem it should be escalated to </a:t>
            </a:r>
            <a:r>
              <a:rPr lang="en-US" sz="1200" kern="1200" dirty="0" err="1" smtClean="0">
                <a:solidFill>
                  <a:schemeClr val="tx1"/>
                </a:solidFill>
                <a:latin typeface="Arial" pitchFamily="-65" charset="0"/>
                <a:ea typeface="+mn-ea"/>
                <a:cs typeface="+mn-cs"/>
              </a:rPr>
              <a:t>dcache</a:t>
            </a:r>
            <a:r>
              <a:rPr lang="en-US" sz="1200" kern="1200" dirty="0" smtClean="0">
                <a:solidFill>
                  <a:schemeClr val="tx1"/>
                </a:solidFill>
                <a:latin typeface="Arial" pitchFamily="-65" charset="0"/>
                <a:ea typeface="+mn-ea"/>
                <a:cs typeface="+mn-cs"/>
              </a:rPr>
              <a:t> developers. I had the impression that there was a regular cleaning of pending connections but my memory may be wrong...</a:t>
            </a:r>
          </a:p>
          <a:p>
            <a:endParaRPr lang="en-US" dirty="0"/>
          </a:p>
        </p:txBody>
      </p:sp>
      <p:sp>
        <p:nvSpPr>
          <p:cNvPr id="4" name="Slide Number Placeholder 3"/>
          <p:cNvSpPr>
            <a:spLocks noGrp="1"/>
          </p:cNvSpPr>
          <p:nvPr>
            <p:ph type="sldNum" sz="quarter" idx="10"/>
          </p:nvPr>
        </p:nvSpPr>
        <p:spPr/>
        <p:txBody>
          <a:bodyPr/>
          <a:lstStyle/>
          <a:p>
            <a:fld id="{C2EFD2E4-D469-2447-B4ED-9BA5D4D7797E}" type="slidenum">
              <a:rPr lang="es-ES" smtClean="0"/>
              <a:pPr/>
              <a:t>16</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issues with gLite WMS interacting with BDII become less urgent if the following are addressed.</a:t>
            </a:r>
            <a:endParaRPr lang="en-US" dirty="0"/>
          </a:p>
        </p:txBody>
      </p:sp>
      <p:sp>
        <p:nvSpPr>
          <p:cNvPr id="4" name="Slide Number Placeholder 3"/>
          <p:cNvSpPr>
            <a:spLocks noGrp="1"/>
          </p:cNvSpPr>
          <p:nvPr>
            <p:ph type="sldNum" sz="quarter" idx="10"/>
          </p:nvPr>
        </p:nvSpPr>
        <p:spPr/>
        <p:txBody>
          <a:bodyPr/>
          <a:lstStyle/>
          <a:p>
            <a:fld id="{C2EFD2E4-D469-2447-B4ED-9BA5D4D7797E}" type="slidenum">
              <a:rPr lang="es-ES" smtClean="0"/>
              <a:pPr/>
              <a:t>18</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eg"/><Relationship Id="rId3" Type="http://schemas.openxmlformats.org/officeDocument/2006/relationships/image" Target="../media/image1.png"/><Relationship Id="rId7" Type="http://schemas.openxmlformats.org/officeDocument/2006/relationships/image" Target="../media/image6.png"/><Relationship Id="rId12" Type="http://schemas.openxmlformats.org/officeDocument/2006/relationships/image" Target="../media/image11.jpeg"/><Relationship Id="rId2" Type="http://schemas.openxmlformats.org/officeDocument/2006/relationships/slideMaster" Target="../slideMasters/slideMaster1.xml"/><Relationship Id="rId1" Type="http://schemas.openxmlformats.org/officeDocument/2006/relationships/themeOverride" Target="../theme/themeOverride1.xml"/><Relationship Id="rId6" Type="http://schemas.openxmlformats.org/officeDocument/2006/relationships/image" Target="../media/image2.png"/><Relationship Id="rId11" Type="http://schemas.openxmlformats.org/officeDocument/2006/relationships/image" Target="../media/image10.png"/><Relationship Id="rId5" Type="http://schemas.openxmlformats.org/officeDocument/2006/relationships/image" Target="../media/image5.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4.png"/><Relationship Id="rId9" Type="http://schemas.openxmlformats.org/officeDocument/2006/relationships/image" Target="../media/image8.png"/><Relationship Id="rId14" Type="http://schemas.openxmlformats.org/officeDocument/2006/relationships/image" Target="../media/image1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5126" name="Picture 6" descr="dots-transp"/>
          <p:cNvPicPr>
            <a:picLocks noChangeArrowheads="1"/>
          </p:cNvPicPr>
          <p:nvPr/>
        </p:nvPicPr>
        <p:blipFill>
          <a:blip r:embed="rId3">
            <a:lum bright="80000" contrast="-90000"/>
          </a:blip>
          <a:srcRect r="27658"/>
          <a:stretch>
            <a:fillRect/>
          </a:stretch>
        </p:blipFill>
        <p:spPr bwMode="auto">
          <a:xfrm>
            <a:off x="3613150" y="2060575"/>
            <a:ext cx="5499100" cy="3987800"/>
          </a:xfrm>
          <a:prstGeom prst="rect">
            <a:avLst/>
          </a:prstGeom>
          <a:noFill/>
          <a:ln w="9525">
            <a:noFill/>
            <a:miter lim="800000"/>
            <a:headEnd/>
            <a:tailEnd/>
          </a:ln>
        </p:spPr>
      </p:pic>
      <p:sp>
        <p:nvSpPr>
          <p:cNvPr id="5141" name="Rectangle 21"/>
          <p:cNvSpPr>
            <a:spLocks noChangeArrowheads="1"/>
          </p:cNvSpPr>
          <p:nvPr/>
        </p:nvSpPr>
        <p:spPr bwMode="auto">
          <a:xfrm rot="5400000">
            <a:off x="4139407" y="-1791494"/>
            <a:ext cx="1439862" cy="8569325"/>
          </a:xfrm>
          <a:prstGeom prst="rect">
            <a:avLst/>
          </a:prstGeom>
          <a:solidFill>
            <a:srgbClr val="EAEEF3"/>
          </a:solidFill>
          <a:ln w="9525">
            <a:noFill/>
            <a:miter lim="800000"/>
            <a:headEnd/>
            <a:tailEnd/>
          </a:ln>
          <a:effectLst/>
        </p:spPr>
        <p:txBody>
          <a:bodyPr wrap="none" anchor="ctr">
            <a:prstTxWarp prst="textNoShape">
              <a:avLst/>
            </a:prstTxWarp>
          </a:bodyPr>
          <a:lstStyle/>
          <a:p>
            <a:endParaRPr lang="en-US"/>
          </a:p>
        </p:txBody>
      </p:sp>
      <p:pic>
        <p:nvPicPr>
          <p:cNvPr id="5142" name="Picture 22" descr="oval"/>
          <p:cNvPicPr>
            <a:picLocks noChangeAspect="1" noChangeArrowheads="1"/>
          </p:cNvPicPr>
          <p:nvPr/>
        </p:nvPicPr>
        <p:blipFill>
          <a:blip r:embed="rId4"/>
          <a:srcRect t="49965" r="49992"/>
          <a:stretch>
            <a:fillRect/>
          </a:stretch>
        </p:blipFill>
        <p:spPr bwMode="auto">
          <a:xfrm>
            <a:off x="3883025" y="1773238"/>
            <a:ext cx="5260975" cy="1446212"/>
          </a:xfrm>
          <a:prstGeom prst="rect">
            <a:avLst/>
          </a:prstGeom>
          <a:noFill/>
          <a:ln w="9525">
            <a:noFill/>
            <a:miter lim="800000"/>
            <a:headEnd/>
            <a:tailEnd/>
          </a:ln>
        </p:spPr>
      </p:pic>
      <p:sp>
        <p:nvSpPr>
          <p:cNvPr id="5122" name="Rectangle 2"/>
          <p:cNvSpPr>
            <a:spLocks noChangeArrowheads="1"/>
          </p:cNvSpPr>
          <p:nvPr/>
        </p:nvSpPr>
        <p:spPr bwMode="auto">
          <a:xfrm>
            <a:off x="0" y="0"/>
            <a:ext cx="935038" cy="6858000"/>
          </a:xfrm>
          <a:prstGeom prst="rect">
            <a:avLst/>
          </a:prstGeom>
          <a:solidFill>
            <a:srgbClr val="EAEEF3"/>
          </a:solidFill>
          <a:ln w="9525">
            <a:noFill/>
            <a:miter lim="800000"/>
            <a:headEnd/>
            <a:tailEnd/>
          </a:ln>
          <a:effectLst/>
        </p:spPr>
        <p:txBody>
          <a:bodyPr wrap="none" anchor="ctr">
            <a:prstTxWarp prst="textNoShape">
              <a:avLst/>
            </a:prstTxWarp>
          </a:bodyPr>
          <a:lstStyle/>
          <a:p>
            <a:endParaRPr lang="en-US"/>
          </a:p>
        </p:txBody>
      </p:sp>
      <p:sp>
        <p:nvSpPr>
          <p:cNvPr id="5123" name="Rectangle 3"/>
          <p:cNvSpPr>
            <a:spLocks noChangeArrowheads="1"/>
          </p:cNvSpPr>
          <p:nvPr/>
        </p:nvSpPr>
        <p:spPr bwMode="auto">
          <a:xfrm rot="5400000">
            <a:off x="4889500" y="2606676"/>
            <a:ext cx="192087" cy="8316912"/>
          </a:xfrm>
          <a:prstGeom prst="rect">
            <a:avLst/>
          </a:prstGeom>
          <a:solidFill>
            <a:srgbClr val="EAEEF3"/>
          </a:solidFill>
          <a:ln w="9525">
            <a:noFill/>
            <a:miter lim="800000"/>
            <a:headEnd/>
            <a:tailEnd/>
          </a:ln>
          <a:effectLst/>
        </p:spPr>
        <p:txBody>
          <a:bodyPr wrap="none" anchor="ctr">
            <a:prstTxWarp prst="textNoShape">
              <a:avLst/>
            </a:prstTxWarp>
          </a:bodyPr>
          <a:lstStyle/>
          <a:p>
            <a:endParaRPr lang="en-US"/>
          </a:p>
        </p:txBody>
      </p:sp>
      <p:sp>
        <p:nvSpPr>
          <p:cNvPr id="5124" name="Rectangle 4"/>
          <p:cNvSpPr>
            <a:spLocks noChangeArrowheads="1"/>
          </p:cNvSpPr>
          <p:nvPr/>
        </p:nvSpPr>
        <p:spPr bwMode="auto">
          <a:xfrm>
            <a:off x="10477500" y="5591175"/>
            <a:ext cx="55563" cy="73025"/>
          </a:xfrm>
          <a:prstGeom prst="rect">
            <a:avLst/>
          </a:prstGeom>
          <a:noFill/>
          <a:ln w="9525">
            <a:noFill/>
            <a:miter lim="800000"/>
            <a:headEnd/>
            <a:tailEnd/>
          </a:ln>
          <a:effectLst/>
        </p:spPr>
        <p:txBody>
          <a:bodyPr wrap="none" lIns="20035" tIns="10017" rIns="20035" bIns="10017">
            <a:prstTxWarp prst="textNoShape">
              <a:avLst/>
            </a:prstTxWarp>
            <a:spAutoFit/>
          </a:bodyPr>
          <a:lstStyle/>
          <a:p>
            <a:pPr defTabSz="200025"/>
            <a:endParaRPr lang="en-GB" sz="500"/>
          </a:p>
        </p:txBody>
      </p:sp>
      <p:pic>
        <p:nvPicPr>
          <p:cNvPr id="5125" name="Picture 5" descr="DIRAC-logo-motto-transp"/>
          <p:cNvPicPr>
            <a:picLocks noChangeArrowheads="1"/>
          </p:cNvPicPr>
          <p:nvPr/>
        </p:nvPicPr>
        <p:blipFill>
          <a:blip r:embed="rId5"/>
          <a:srcRect/>
          <a:stretch>
            <a:fillRect/>
          </a:stretch>
        </p:blipFill>
        <p:spPr bwMode="auto">
          <a:xfrm>
            <a:off x="0" y="1700213"/>
            <a:ext cx="4125913" cy="1533525"/>
          </a:xfrm>
          <a:prstGeom prst="rect">
            <a:avLst/>
          </a:prstGeom>
          <a:noFill/>
        </p:spPr>
      </p:pic>
      <p:pic>
        <p:nvPicPr>
          <p:cNvPr id="5134" name="Picture 14" descr="LHCb_logo"/>
          <p:cNvPicPr>
            <a:picLocks noChangeArrowheads="1"/>
          </p:cNvPicPr>
          <p:nvPr/>
        </p:nvPicPr>
        <p:blipFill>
          <a:blip r:embed="rId6"/>
          <a:srcRect/>
          <a:stretch>
            <a:fillRect/>
          </a:stretch>
        </p:blipFill>
        <p:spPr bwMode="auto">
          <a:xfrm>
            <a:off x="96838" y="6319838"/>
            <a:ext cx="733425" cy="492125"/>
          </a:xfrm>
          <a:prstGeom prst="rect">
            <a:avLst/>
          </a:prstGeom>
          <a:noFill/>
          <a:ln w="9525">
            <a:noFill/>
            <a:miter lim="800000"/>
            <a:headEnd/>
            <a:tailEnd/>
          </a:ln>
        </p:spPr>
      </p:pic>
      <p:sp>
        <p:nvSpPr>
          <p:cNvPr id="5138" name="Rectangle 18"/>
          <p:cNvSpPr>
            <a:spLocks noGrp="1" noChangeArrowheads="1"/>
          </p:cNvSpPr>
          <p:nvPr>
            <p:ph type="ctrTitle" sz="quarter"/>
          </p:nvPr>
        </p:nvSpPr>
        <p:spPr>
          <a:xfrm>
            <a:off x="4746625" y="1827213"/>
            <a:ext cx="4321175" cy="1296987"/>
          </a:xfrm>
        </p:spPr>
        <p:txBody>
          <a:bodyPr/>
          <a:lstStyle>
            <a:lvl1pPr defTabSz="200025">
              <a:defRPr sz="3200">
                <a:solidFill>
                  <a:srgbClr val="DBEBEF"/>
                </a:solidFill>
              </a:defRPr>
            </a:lvl1pPr>
          </a:lstStyle>
          <a:p>
            <a:r>
              <a:rPr lang="en-GB"/>
              <a:t>Click to edit Master title style</a:t>
            </a:r>
          </a:p>
        </p:txBody>
      </p:sp>
      <p:sp>
        <p:nvSpPr>
          <p:cNvPr id="5131" name="Rectangle 11"/>
          <p:cNvSpPr>
            <a:spLocks noChangeArrowheads="1"/>
          </p:cNvSpPr>
          <p:nvPr/>
        </p:nvSpPr>
        <p:spPr bwMode="auto">
          <a:xfrm rot="5400000">
            <a:off x="4374357" y="-2817019"/>
            <a:ext cx="1439862" cy="7451725"/>
          </a:xfrm>
          <a:prstGeom prst="rect">
            <a:avLst/>
          </a:prstGeom>
          <a:solidFill>
            <a:schemeClr val="bg1"/>
          </a:solidFill>
          <a:ln w="9525">
            <a:noFill/>
            <a:miter lim="800000"/>
            <a:headEnd/>
            <a:tailEnd/>
          </a:ln>
          <a:effectLst/>
        </p:spPr>
        <p:txBody>
          <a:bodyPr rot="10800000" vert="eaVert" wrap="none" anchor="ctr">
            <a:prstTxWarp prst="textNoShape">
              <a:avLst/>
            </a:prstTxWarp>
          </a:bodyPr>
          <a:lstStyle/>
          <a:p>
            <a:pPr algn="ctr" defTabSz="912813"/>
            <a:endParaRPr lang="en-US">
              <a:latin typeface="VDub" pitchFamily="-65" charset="-52"/>
            </a:endParaRPr>
          </a:p>
        </p:txBody>
      </p:sp>
      <p:sp>
        <p:nvSpPr>
          <p:cNvPr id="5144" name="Rectangle 24"/>
          <p:cNvSpPr>
            <a:spLocks noGrp="1" noChangeArrowheads="1"/>
          </p:cNvSpPr>
          <p:nvPr>
            <p:ph type="subTitle" sz="quarter" idx="1"/>
          </p:nvPr>
        </p:nvSpPr>
        <p:spPr>
          <a:xfrm>
            <a:off x="1371600" y="3886200"/>
            <a:ext cx="6400800" cy="1752600"/>
          </a:xfrm>
        </p:spPr>
        <p:txBody>
          <a:bodyPr/>
          <a:lstStyle>
            <a:lvl1pPr marL="0" indent="0" algn="ctr">
              <a:buFont typeface="Zapf Dingbats" pitchFamily="-65" charset="2"/>
              <a:buNone/>
              <a:defRPr sz="2400" i="1"/>
            </a:lvl1pPr>
          </a:lstStyle>
          <a:p>
            <a:r>
              <a:rPr lang="es-ES"/>
              <a:t>Click to edit Master subtitle style</a:t>
            </a:r>
          </a:p>
        </p:txBody>
      </p:sp>
      <p:grpSp>
        <p:nvGrpSpPr>
          <p:cNvPr id="73" name="Group 72"/>
          <p:cNvGrpSpPr>
            <a:grpSpLocks noChangeAspect="1"/>
          </p:cNvGrpSpPr>
          <p:nvPr/>
        </p:nvGrpSpPr>
        <p:grpSpPr>
          <a:xfrm>
            <a:off x="119835" y="4582856"/>
            <a:ext cx="714864" cy="1641094"/>
            <a:chOff x="0" y="27174825"/>
            <a:chExt cx="5106168" cy="11722100"/>
          </a:xfrm>
        </p:grpSpPr>
        <p:pic>
          <p:nvPicPr>
            <p:cNvPr id="74" name="Picture 73" descr="UB_logo"/>
            <p:cNvPicPr>
              <a:picLocks noChangeAspect="1" noChangeArrowheads="1"/>
            </p:cNvPicPr>
            <p:nvPr/>
          </p:nvPicPr>
          <p:blipFill>
            <a:blip r:embed="rId7"/>
            <a:srcRect/>
            <a:stretch>
              <a:fillRect/>
            </a:stretch>
          </p:blipFill>
          <p:spPr bwMode="auto">
            <a:xfrm>
              <a:off x="45218" y="32267231"/>
              <a:ext cx="5060950" cy="1733844"/>
            </a:xfrm>
            <a:prstGeom prst="rect">
              <a:avLst/>
            </a:prstGeom>
            <a:noFill/>
          </p:spPr>
        </p:pic>
        <p:pic>
          <p:nvPicPr>
            <p:cNvPr id="75" name="Picture 74" descr="RAL"/>
            <p:cNvPicPr>
              <a:picLocks noChangeAspect="1" noChangeArrowheads="1"/>
            </p:cNvPicPr>
            <p:nvPr/>
          </p:nvPicPr>
          <p:blipFill>
            <a:blip r:embed="rId8"/>
            <a:srcRect/>
            <a:stretch>
              <a:fillRect/>
            </a:stretch>
          </p:blipFill>
          <p:spPr bwMode="auto">
            <a:xfrm>
              <a:off x="0" y="36395025"/>
              <a:ext cx="5080928" cy="917575"/>
            </a:xfrm>
            <a:prstGeom prst="rect">
              <a:avLst/>
            </a:prstGeom>
            <a:noFill/>
          </p:spPr>
        </p:pic>
        <p:pic>
          <p:nvPicPr>
            <p:cNvPr id="76" name="Picture 75" descr="CERN_logo"/>
            <p:cNvPicPr>
              <a:picLocks noChangeAspect="1" noChangeArrowheads="1"/>
            </p:cNvPicPr>
            <p:nvPr/>
          </p:nvPicPr>
          <p:blipFill>
            <a:blip r:embed="rId9"/>
            <a:srcRect/>
            <a:stretch>
              <a:fillRect/>
            </a:stretch>
          </p:blipFill>
          <p:spPr bwMode="auto">
            <a:xfrm>
              <a:off x="2667001" y="29841825"/>
              <a:ext cx="2285999" cy="2286000"/>
            </a:xfrm>
            <a:prstGeom prst="rect">
              <a:avLst/>
            </a:prstGeom>
            <a:noFill/>
          </p:spPr>
        </p:pic>
        <p:pic>
          <p:nvPicPr>
            <p:cNvPr id="77" name="Picture 76" descr="CNAFlogo"/>
            <p:cNvPicPr>
              <a:picLocks noChangeAspect="1" noChangeArrowheads="1"/>
            </p:cNvPicPr>
            <p:nvPr/>
          </p:nvPicPr>
          <p:blipFill>
            <a:blip r:embed="rId10"/>
            <a:srcRect/>
            <a:stretch>
              <a:fillRect/>
            </a:stretch>
          </p:blipFill>
          <p:spPr bwMode="auto">
            <a:xfrm>
              <a:off x="158749" y="37538026"/>
              <a:ext cx="2079653" cy="1322388"/>
            </a:xfrm>
            <a:prstGeom prst="rect">
              <a:avLst/>
            </a:prstGeom>
            <a:noFill/>
          </p:spPr>
        </p:pic>
        <p:pic>
          <p:nvPicPr>
            <p:cNvPr id="78" name="Picture 77" descr="CPPM_logo"/>
            <p:cNvPicPr>
              <a:picLocks noChangeAspect="1" noChangeArrowheads="1"/>
            </p:cNvPicPr>
            <p:nvPr/>
          </p:nvPicPr>
          <p:blipFill>
            <a:blip r:embed="rId11"/>
            <a:srcRect/>
            <a:stretch>
              <a:fillRect/>
            </a:stretch>
          </p:blipFill>
          <p:spPr bwMode="auto">
            <a:xfrm>
              <a:off x="1295400" y="27174825"/>
              <a:ext cx="2144712" cy="2514600"/>
            </a:xfrm>
            <a:prstGeom prst="rect">
              <a:avLst/>
            </a:prstGeom>
            <a:noFill/>
          </p:spPr>
        </p:pic>
        <p:pic>
          <p:nvPicPr>
            <p:cNvPr id="79" name="Picture 78" descr="logo_ux"/>
            <p:cNvPicPr>
              <a:picLocks noChangeAspect="1" noChangeArrowheads="1"/>
            </p:cNvPicPr>
            <p:nvPr/>
          </p:nvPicPr>
          <p:blipFill>
            <a:blip r:embed="rId12"/>
            <a:srcRect/>
            <a:stretch>
              <a:fillRect/>
            </a:stretch>
          </p:blipFill>
          <p:spPr bwMode="auto">
            <a:xfrm>
              <a:off x="2514600" y="37515556"/>
              <a:ext cx="2133600" cy="1381369"/>
            </a:xfrm>
            <a:prstGeom prst="rect">
              <a:avLst/>
            </a:prstGeom>
            <a:noFill/>
          </p:spPr>
        </p:pic>
        <p:pic>
          <p:nvPicPr>
            <p:cNvPr id="80" name="Picture 79" descr="logo_UCD.jpg"/>
            <p:cNvPicPr>
              <a:picLocks noChangeAspect="1"/>
            </p:cNvPicPr>
            <p:nvPr/>
          </p:nvPicPr>
          <p:blipFill>
            <a:blip r:embed="rId13"/>
            <a:stretch>
              <a:fillRect/>
            </a:stretch>
          </p:blipFill>
          <p:spPr>
            <a:xfrm>
              <a:off x="381000" y="34116433"/>
              <a:ext cx="1447800" cy="2110446"/>
            </a:xfrm>
            <a:prstGeom prst="rect">
              <a:avLst/>
            </a:prstGeom>
          </p:spPr>
        </p:pic>
        <p:pic>
          <p:nvPicPr>
            <p:cNvPr id="81" name="Picture 80" descr="logo-pi-bunt.jpg"/>
            <p:cNvPicPr>
              <a:picLocks noChangeAspect="1"/>
            </p:cNvPicPr>
            <p:nvPr/>
          </p:nvPicPr>
          <p:blipFill>
            <a:blip r:embed="rId14"/>
            <a:stretch>
              <a:fillRect/>
            </a:stretch>
          </p:blipFill>
          <p:spPr>
            <a:xfrm>
              <a:off x="2590801" y="34116433"/>
              <a:ext cx="2133600" cy="2126192"/>
            </a:xfrm>
            <a:prstGeom prst="rect">
              <a:avLst/>
            </a:prstGeom>
          </p:spPr>
        </p:pic>
        <p:pic>
          <p:nvPicPr>
            <p:cNvPr id="82" name="Picture 81" descr="IHEP.png"/>
            <p:cNvPicPr>
              <a:picLocks noChangeAspect="1"/>
            </p:cNvPicPr>
            <p:nvPr/>
          </p:nvPicPr>
          <p:blipFill>
            <a:blip r:embed="rId15"/>
            <a:stretch>
              <a:fillRect/>
            </a:stretch>
          </p:blipFill>
          <p:spPr>
            <a:xfrm>
              <a:off x="190115" y="29879539"/>
              <a:ext cx="2235055" cy="2209800"/>
            </a:xfrm>
            <a:prstGeom prst="rect">
              <a:avLst/>
            </a:prstGeom>
          </p:spPr>
        </p:pic>
      </p:gr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smtClean="0"/>
              <a:t>PhC</a:t>
            </a:r>
            <a:endParaRPr lang="es-ES"/>
          </a:p>
        </p:txBody>
      </p:sp>
      <p:sp>
        <p:nvSpPr>
          <p:cNvPr id="5" name="Slide Number Placeholder 4"/>
          <p:cNvSpPr>
            <a:spLocks noGrp="1"/>
          </p:cNvSpPr>
          <p:nvPr>
            <p:ph type="sldNum" sz="quarter" idx="11"/>
          </p:nvPr>
        </p:nvSpPr>
        <p:spPr/>
        <p:txBody>
          <a:bodyPr/>
          <a:lstStyle>
            <a:lvl1pPr>
              <a:defRPr smtClean="0"/>
            </a:lvl1pPr>
          </a:lstStyle>
          <a:p>
            <a:fld id="{6398FE38-B76E-804A-AFBB-25756A05CA6B}" type="slidenum">
              <a:rPr lang="es-ES"/>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2463" y="146050"/>
            <a:ext cx="1962150" cy="63785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16013" y="146050"/>
            <a:ext cx="5734050" cy="6378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smtClean="0"/>
              <a:t>PhC</a:t>
            </a:r>
            <a:endParaRPr lang="es-ES"/>
          </a:p>
        </p:txBody>
      </p:sp>
      <p:sp>
        <p:nvSpPr>
          <p:cNvPr id="5" name="Slide Number Placeholder 4"/>
          <p:cNvSpPr>
            <a:spLocks noGrp="1"/>
          </p:cNvSpPr>
          <p:nvPr>
            <p:ph type="sldNum" sz="quarter" idx="11"/>
          </p:nvPr>
        </p:nvSpPr>
        <p:spPr/>
        <p:txBody>
          <a:bodyPr/>
          <a:lstStyle>
            <a:lvl1pPr>
              <a:defRPr smtClean="0"/>
            </a:lvl1pPr>
          </a:lstStyle>
          <a:p>
            <a:fld id="{BD210BA0-8A29-0646-8E1F-37D7AEAD18EC}" type="slidenum">
              <a:rPr lang="es-ES"/>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3"/>
          <p:cNvSpPr>
            <a:spLocks noGrp="1"/>
          </p:cNvSpPr>
          <p:nvPr>
            <p:ph type="ftr" sz="quarter" idx="10"/>
          </p:nvPr>
        </p:nvSpPr>
        <p:spPr/>
        <p:txBody>
          <a:bodyPr/>
          <a:lstStyle>
            <a:lvl1pPr>
              <a:defRPr/>
            </a:lvl1pPr>
          </a:lstStyle>
          <a:p>
            <a:r>
              <a:rPr lang="es-ES" dirty="0" smtClean="0"/>
              <a:t>Roberto Santinelli</a:t>
            </a:r>
            <a:endParaRPr lang="es-ES" dirty="0"/>
          </a:p>
        </p:txBody>
      </p:sp>
      <p:sp>
        <p:nvSpPr>
          <p:cNvPr id="5" name="Slide Number Placeholder 4"/>
          <p:cNvSpPr>
            <a:spLocks noGrp="1"/>
          </p:cNvSpPr>
          <p:nvPr>
            <p:ph type="sldNum" sz="quarter" idx="11"/>
          </p:nvPr>
        </p:nvSpPr>
        <p:spPr/>
        <p:txBody>
          <a:bodyPr/>
          <a:lstStyle>
            <a:lvl1pPr>
              <a:defRPr smtClean="0"/>
            </a:lvl1pPr>
          </a:lstStyle>
          <a:p>
            <a:fld id="{D9DC1D16-B8D6-0648-83C2-A52B7C2770D5}" type="slidenum">
              <a:rPr lang="es-ES"/>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US" smtClean="0"/>
              <a:t>PhC</a:t>
            </a:r>
            <a:endParaRPr lang="es-ES"/>
          </a:p>
        </p:txBody>
      </p:sp>
      <p:sp>
        <p:nvSpPr>
          <p:cNvPr id="5" name="Slide Number Placeholder 4"/>
          <p:cNvSpPr>
            <a:spLocks noGrp="1"/>
          </p:cNvSpPr>
          <p:nvPr>
            <p:ph type="sldNum" sz="quarter" idx="11"/>
          </p:nvPr>
        </p:nvSpPr>
        <p:spPr/>
        <p:txBody>
          <a:bodyPr/>
          <a:lstStyle>
            <a:lvl1pPr>
              <a:defRPr smtClean="0"/>
            </a:lvl1pPr>
          </a:lstStyle>
          <a:p>
            <a:fld id="{AEA967B7-D4E6-204E-9DA3-18EA5EA3FC84}" type="slidenum">
              <a:rPr lang="es-ES"/>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16013" y="981075"/>
            <a:ext cx="3848100" cy="5543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6513" y="981075"/>
            <a:ext cx="3848100" cy="5543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en-US" smtClean="0"/>
              <a:t>PhC</a:t>
            </a:r>
            <a:endParaRPr lang="es-ES"/>
          </a:p>
        </p:txBody>
      </p:sp>
      <p:sp>
        <p:nvSpPr>
          <p:cNvPr id="6" name="Slide Number Placeholder 5"/>
          <p:cNvSpPr>
            <a:spLocks noGrp="1"/>
          </p:cNvSpPr>
          <p:nvPr>
            <p:ph type="sldNum" sz="quarter" idx="11"/>
          </p:nvPr>
        </p:nvSpPr>
        <p:spPr/>
        <p:txBody>
          <a:bodyPr/>
          <a:lstStyle>
            <a:lvl1pPr>
              <a:defRPr smtClean="0"/>
            </a:lvl1pPr>
          </a:lstStyle>
          <a:p>
            <a:fld id="{301B9787-258B-5048-9010-A02A04C62FAC}" type="slidenum">
              <a:rPr lang="es-ES"/>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r>
              <a:rPr lang="en-US" smtClean="0"/>
              <a:t>PhC</a:t>
            </a:r>
            <a:endParaRPr lang="es-ES"/>
          </a:p>
        </p:txBody>
      </p:sp>
      <p:sp>
        <p:nvSpPr>
          <p:cNvPr id="8" name="Slide Number Placeholder 7"/>
          <p:cNvSpPr>
            <a:spLocks noGrp="1"/>
          </p:cNvSpPr>
          <p:nvPr>
            <p:ph type="sldNum" sz="quarter" idx="11"/>
          </p:nvPr>
        </p:nvSpPr>
        <p:spPr/>
        <p:txBody>
          <a:bodyPr/>
          <a:lstStyle>
            <a:lvl1pPr>
              <a:defRPr smtClean="0"/>
            </a:lvl1pPr>
          </a:lstStyle>
          <a:p>
            <a:fld id="{C4282218-4019-EB4C-9A1B-ED926A4A1C9C}" type="slidenum">
              <a:rPr lang="es-ES"/>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r>
              <a:rPr lang="en-US" smtClean="0"/>
              <a:t>PhC</a:t>
            </a:r>
            <a:endParaRPr lang="es-ES"/>
          </a:p>
        </p:txBody>
      </p:sp>
      <p:sp>
        <p:nvSpPr>
          <p:cNvPr id="4" name="Slide Number Placeholder 3"/>
          <p:cNvSpPr>
            <a:spLocks noGrp="1"/>
          </p:cNvSpPr>
          <p:nvPr>
            <p:ph type="sldNum" sz="quarter" idx="11"/>
          </p:nvPr>
        </p:nvSpPr>
        <p:spPr/>
        <p:txBody>
          <a:bodyPr/>
          <a:lstStyle>
            <a:lvl1pPr>
              <a:defRPr smtClean="0"/>
            </a:lvl1pPr>
          </a:lstStyle>
          <a:p>
            <a:fld id="{033AEBD6-18F7-E54D-B208-721ED4172F76}" type="slidenum">
              <a:rPr lang="es-ES"/>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smtClean="0"/>
              <a:t>PhC</a:t>
            </a:r>
            <a:endParaRPr lang="es-ES"/>
          </a:p>
        </p:txBody>
      </p:sp>
      <p:sp>
        <p:nvSpPr>
          <p:cNvPr id="3" name="Slide Number Placeholder 2"/>
          <p:cNvSpPr>
            <a:spLocks noGrp="1"/>
          </p:cNvSpPr>
          <p:nvPr>
            <p:ph type="sldNum" sz="quarter" idx="11"/>
          </p:nvPr>
        </p:nvSpPr>
        <p:spPr/>
        <p:txBody>
          <a:bodyPr/>
          <a:lstStyle>
            <a:lvl1pPr>
              <a:defRPr smtClean="0"/>
            </a:lvl1pPr>
          </a:lstStyle>
          <a:p>
            <a:fld id="{6787EC4B-741C-9B40-9030-273E6EA55D11}" type="slidenum">
              <a:rPr lang="es-ES"/>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smtClean="0"/>
              <a:t>PhC</a:t>
            </a:r>
            <a:endParaRPr lang="es-ES"/>
          </a:p>
        </p:txBody>
      </p:sp>
      <p:sp>
        <p:nvSpPr>
          <p:cNvPr id="6" name="Slide Number Placeholder 5"/>
          <p:cNvSpPr>
            <a:spLocks noGrp="1"/>
          </p:cNvSpPr>
          <p:nvPr>
            <p:ph type="sldNum" sz="quarter" idx="11"/>
          </p:nvPr>
        </p:nvSpPr>
        <p:spPr/>
        <p:txBody>
          <a:bodyPr/>
          <a:lstStyle>
            <a:lvl1pPr>
              <a:defRPr smtClean="0"/>
            </a:lvl1pPr>
          </a:lstStyle>
          <a:p>
            <a:fld id="{E9C4BA91-BE2E-BD43-81BC-68D105AA0150}" type="slidenum">
              <a:rPr lang="es-ES"/>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smtClean="0"/>
              <a:t>PhC</a:t>
            </a:r>
            <a:endParaRPr lang="es-ES"/>
          </a:p>
        </p:txBody>
      </p:sp>
      <p:sp>
        <p:nvSpPr>
          <p:cNvPr id="6" name="Slide Number Placeholder 5"/>
          <p:cNvSpPr>
            <a:spLocks noGrp="1"/>
          </p:cNvSpPr>
          <p:nvPr>
            <p:ph type="sldNum" sz="quarter" idx="11"/>
          </p:nvPr>
        </p:nvSpPr>
        <p:spPr/>
        <p:txBody>
          <a:bodyPr/>
          <a:lstStyle>
            <a:lvl1pPr>
              <a:defRPr smtClean="0"/>
            </a:lvl1pPr>
          </a:lstStyle>
          <a:p>
            <a:fld id="{76E91A2B-68DF-0349-8D42-AFEE5EDB2E3F}" type="slidenum">
              <a:rPr lang="es-ES"/>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FFFFFF">
                <a:gamma/>
                <a:tint val="0"/>
                <a:invGamma/>
              </a:srgbClr>
            </a:gs>
          </a:gsLst>
          <a:lin ang="5400000" scaled="1"/>
        </a:gradFill>
        <a:effectLst/>
      </p:bgPr>
    </p:bg>
    <p:spTree>
      <p:nvGrpSpPr>
        <p:cNvPr id="1" name=""/>
        <p:cNvGrpSpPr/>
        <p:nvPr/>
      </p:nvGrpSpPr>
      <p:grpSpPr>
        <a:xfrm>
          <a:off x="0" y="0"/>
          <a:ext cx="0" cy="0"/>
          <a:chOff x="0" y="0"/>
          <a:chExt cx="0" cy="0"/>
        </a:xfrm>
      </p:grpSpPr>
      <p:pic>
        <p:nvPicPr>
          <p:cNvPr id="4100" name="Picture 4" descr="dots-transp"/>
          <p:cNvPicPr>
            <a:picLocks noChangeArrowheads="1"/>
          </p:cNvPicPr>
          <p:nvPr/>
        </p:nvPicPr>
        <p:blipFill>
          <a:blip r:embed="rId13">
            <a:lum bright="80000" contrast="-90000"/>
          </a:blip>
          <a:srcRect r="27658"/>
          <a:stretch>
            <a:fillRect/>
          </a:stretch>
        </p:blipFill>
        <p:spPr bwMode="auto">
          <a:xfrm>
            <a:off x="3613150" y="2060575"/>
            <a:ext cx="5499100" cy="3987800"/>
          </a:xfrm>
          <a:prstGeom prst="rect">
            <a:avLst/>
          </a:prstGeom>
          <a:noFill/>
          <a:ln w="9525">
            <a:noFill/>
            <a:miter lim="800000"/>
            <a:headEnd/>
            <a:tailEnd/>
          </a:ln>
        </p:spPr>
      </p:pic>
      <p:sp>
        <p:nvSpPr>
          <p:cNvPr id="4101" name="Rectangle 5"/>
          <p:cNvSpPr>
            <a:spLocks noChangeArrowheads="1"/>
          </p:cNvSpPr>
          <p:nvPr/>
        </p:nvSpPr>
        <p:spPr bwMode="auto">
          <a:xfrm rot="5400000">
            <a:off x="4205287" y="-4205287"/>
            <a:ext cx="733425" cy="9144000"/>
          </a:xfrm>
          <a:prstGeom prst="rect">
            <a:avLst/>
          </a:prstGeom>
          <a:solidFill>
            <a:srgbClr val="EAEEF3"/>
          </a:solidFill>
          <a:ln w="9525">
            <a:noFill/>
            <a:miter lim="800000"/>
            <a:headEnd/>
            <a:tailEnd/>
          </a:ln>
          <a:effectLst/>
        </p:spPr>
        <p:txBody>
          <a:bodyPr rot="10800000" vert="eaVert" wrap="none" anchor="ctr">
            <a:prstTxWarp prst="textNoShape">
              <a:avLst/>
            </a:prstTxWarp>
          </a:bodyPr>
          <a:lstStyle/>
          <a:p>
            <a:pPr defTabSz="912813"/>
            <a:endParaRPr lang="en-US"/>
          </a:p>
        </p:txBody>
      </p:sp>
      <p:sp>
        <p:nvSpPr>
          <p:cNvPr id="4103" name="Rectangle 7"/>
          <p:cNvSpPr>
            <a:spLocks noChangeArrowheads="1"/>
          </p:cNvSpPr>
          <p:nvPr/>
        </p:nvSpPr>
        <p:spPr bwMode="auto">
          <a:xfrm>
            <a:off x="0" y="733425"/>
            <a:ext cx="935038" cy="6124575"/>
          </a:xfrm>
          <a:prstGeom prst="rect">
            <a:avLst/>
          </a:prstGeom>
          <a:solidFill>
            <a:srgbClr val="EAEEF3"/>
          </a:solidFill>
          <a:ln w="9525">
            <a:noFill/>
            <a:miter lim="800000"/>
            <a:headEnd/>
            <a:tailEnd/>
          </a:ln>
          <a:effectLst/>
        </p:spPr>
        <p:txBody>
          <a:bodyPr wrap="none" anchor="ctr">
            <a:prstTxWarp prst="textNoShape">
              <a:avLst/>
            </a:prstTxWarp>
          </a:bodyPr>
          <a:lstStyle/>
          <a:p>
            <a:endParaRPr lang="en-US"/>
          </a:p>
        </p:txBody>
      </p:sp>
      <p:pic>
        <p:nvPicPr>
          <p:cNvPr id="4109" name="Picture 13" descr="LHCb_logo"/>
          <p:cNvPicPr>
            <a:picLocks noChangeArrowheads="1"/>
          </p:cNvPicPr>
          <p:nvPr/>
        </p:nvPicPr>
        <p:blipFill>
          <a:blip r:embed="rId14"/>
          <a:srcRect/>
          <a:stretch>
            <a:fillRect/>
          </a:stretch>
        </p:blipFill>
        <p:spPr bwMode="auto">
          <a:xfrm>
            <a:off x="96838" y="6319838"/>
            <a:ext cx="733425" cy="492125"/>
          </a:xfrm>
          <a:prstGeom prst="rect">
            <a:avLst/>
          </a:prstGeom>
          <a:noFill/>
          <a:ln w="9525">
            <a:noFill/>
            <a:miter lim="800000"/>
            <a:headEnd/>
            <a:tailEnd/>
          </a:ln>
        </p:spPr>
      </p:pic>
      <p:sp>
        <p:nvSpPr>
          <p:cNvPr id="4111" name="Rectangle 15"/>
          <p:cNvSpPr>
            <a:spLocks noGrp="1" noChangeArrowheads="1"/>
          </p:cNvSpPr>
          <p:nvPr>
            <p:ph type="body" idx="1"/>
          </p:nvPr>
        </p:nvSpPr>
        <p:spPr bwMode="auto">
          <a:xfrm>
            <a:off x="1116013" y="981075"/>
            <a:ext cx="7848600" cy="5543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dirty="0"/>
              <a:t>Click to edit Master text styles</a:t>
            </a:r>
          </a:p>
          <a:p>
            <a:pPr lvl="1"/>
            <a:r>
              <a:rPr lang="es-ES" dirty="0"/>
              <a:t>Second level</a:t>
            </a:r>
          </a:p>
          <a:p>
            <a:pPr lvl="2"/>
            <a:r>
              <a:rPr lang="es-ES" dirty="0"/>
              <a:t>Third level</a:t>
            </a:r>
          </a:p>
          <a:p>
            <a:pPr lvl="3"/>
            <a:r>
              <a:rPr lang="es-ES" dirty="0"/>
              <a:t>Fourth level</a:t>
            </a:r>
          </a:p>
          <a:p>
            <a:pPr lvl="4"/>
            <a:r>
              <a:rPr lang="es-ES" dirty="0"/>
              <a:t>Fifth level</a:t>
            </a:r>
          </a:p>
        </p:txBody>
      </p:sp>
      <p:pic>
        <p:nvPicPr>
          <p:cNvPr id="4113" name="Picture 17" descr="D-logo"/>
          <p:cNvPicPr>
            <a:picLocks noChangeAspect="1" noChangeArrowheads="1"/>
          </p:cNvPicPr>
          <p:nvPr/>
        </p:nvPicPr>
        <p:blipFill>
          <a:blip r:embed="rId15"/>
          <a:srcRect/>
          <a:stretch>
            <a:fillRect/>
          </a:stretch>
        </p:blipFill>
        <p:spPr bwMode="auto">
          <a:xfrm>
            <a:off x="-69850" y="-171450"/>
            <a:ext cx="1112838" cy="1116013"/>
          </a:xfrm>
          <a:prstGeom prst="rect">
            <a:avLst/>
          </a:prstGeom>
          <a:noFill/>
        </p:spPr>
      </p:pic>
      <p:sp>
        <p:nvSpPr>
          <p:cNvPr id="4114" name="Rectangle 18"/>
          <p:cNvSpPr>
            <a:spLocks noGrp="1" noChangeArrowheads="1"/>
          </p:cNvSpPr>
          <p:nvPr>
            <p:ph type="title"/>
          </p:nvPr>
        </p:nvSpPr>
        <p:spPr bwMode="auto">
          <a:xfrm>
            <a:off x="1166813" y="146050"/>
            <a:ext cx="7797800" cy="4154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r>
              <a:rPr lang="es-ES" dirty="0"/>
              <a:t>Click to edit Master title style</a:t>
            </a:r>
          </a:p>
        </p:txBody>
      </p:sp>
      <p:sp>
        <p:nvSpPr>
          <p:cNvPr id="4115" name="Rectangle 19"/>
          <p:cNvSpPr>
            <a:spLocks noGrp="1" noChangeArrowheads="1"/>
          </p:cNvSpPr>
          <p:nvPr>
            <p:ph type="ftr" sz="quarter" idx="3"/>
          </p:nvPr>
        </p:nvSpPr>
        <p:spPr bwMode="auto">
          <a:xfrm>
            <a:off x="2590800" y="6613525"/>
            <a:ext cx="41910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eaLnBrk="1" hangingPunct="1">
              <a:defRPr sz="1000" b="1">
                <a:latin typeface="Comic Sans MS"/>
                <a:cs typeface="Comic Sans MS"/>
              </a:defRPr>
            </a:lvl1pPr>
          </a:lstStyle>
          <a:p>
            <a:r>
              <a:rPr lang="es-ES" dirty="0" smtClean="0"/>
              <a:t>Roberto </a:t>
            </a:r>
            <a:r>
              <a:rPr lang="es-ES" dirty="0" err="1" smtClean="0"/>
              <a:t>Santinelil</a:t>
            </a:r>
            <a:endParaRPr lang="es-ES" dirty="0"/>
          </a:p>
        </p:txBody>
      </p:sp>
      <p:sp>
        <p:nvSpPr>
          <p:cNvPr id="4116" name="Rectangle 20"/>
          <p:cNvSpPr>
            <a:spLocks noGrp="1" noChangeArrowheads="1"/>
          </p:cNvSpPr>
          <p:nvPr>
            <p:ph type="sldNum" sz="quarter" idx="4"/>
          </p:nvPr>
        </p:nvSpPr>
        <p:spPr bwMode="auto">
          <a:xfrm>
            <a:off x="8694714" y="6613525"/>
            <a:ext cx="449287" cy="24622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lvl1pPr algn="r" eaLnBrk="1" hangingPunct="1">
              <a:defRPr sz="1000" b="1">
                <a:latin typeface="Comic Sans MS"/>
                <a:cs typeface="Comic Sans MS"/>
              </a:defRPr>
            </a:lvl1pPr>
          </a:lstStyle>
          <a:p>
            <a:fld id="{A7524844-2676-C747-8D43-6F420730123D}" type="slidenum">
              <a:rPr lang="es-ES" smtClean="0"/>
              <a:pPr/>
              <a:t>‹#›</a:t>
            </a:fld>
            <a:endParaRPr lang="es-ES" dirty="0"/>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dt="0"/>
  <p:txStyles>
    <p:titleStyle>
      <a:lvl1pPr algn="r" rtl="0" fontAlgn="base">
        <a:lnSpc>
          <a:spcPct val="85000"/>
        </a:lnSpc>
        <a:spcBef>
          <a:spcPct val="0"/>
        </a:spcBef>
        <a:spcAft>
          <a:spcPct val="0"/>
        </a:spcAft>
        <a:defRPr sz="2400" b="1">
          <a:solidFill>
            <a:srgbClr val="FF0000"/>
          </a:solidFill>
          <a:latin typeface="Comic Sans MS"/>
          <a:ea typeface="+mj-ea"/>
          <a:cs typeface="Comic Sans MS"/>
        </a:defRPr>
      </a:lvl1pPr>
      <a:lvl2pPr algn="r" rtl="0" fontAlgn="base">
        <a:lnSpc>
          <a:spcPct val="85000"/>
        </a:lnSpc>
        <a:spcBef>
          <a:spcPct val="0"/>
        </a:spcBef>
        <a:spcAft>
          <a:spcPct val="0"/>
        </a:spcAft>
        <a:defRPr sz="2400" b="1">
          <a:solidFill>
            <a:srgbClr val="FF0000"/>
          </a:solidFill>
          <a:latin typeface="Helvetica" pitchFamily="-65" charset="0"/>
        </a:defRPr>
      </a:lvl2pPr>
      <a:lvl3pPr algn="r" rtl="0" fontAlgn="base">
        <a:lnSpc>
          <a:spcPct val="85000"/>
        </a:lnSpc>
        <a:spcBef>
          <a:spcPct val="0"/>
        </a:spcBef>
        <a:spcAft>
          <a:spcPct val="0"/>
        </a:spcAft>
        <a:defRPr sz="2400" b="1">
          <a:solidFill>
            <a:srgbClr val="FF0000"/>
          </a:solidFill>
          <a:latin typeface="Helvetica" pitchFamily="-65" charset="0"/>
        </a:defRPr>
      </a:lvl3pPr>
      <a:lvl4pPr algn="r" rtl="0" fontAlgn="base">
        <a:lnSpc>
          <a:spcPct val="85000"/>
        </a:lnSpc>
        <a:spcBef>
          <a:spcPct val="0"/>
        </a:spcBef>
        <a:spcAft>
          <a:spcPct val="0"/>
        </a:spcAft>
        <a:defRPr sz="2400" b="1">
          <a:solidFill>
            <a:srgbClr val="FF0000"/>
          </a:solidFill>
          <a:latin typeface="Helvetica" pitchFamily="-65" charset="0"/>
        </a:defRPr>
      </a:lvl4pPr>
      <a:lvl5pPr algn="r" rtl="0" fontAlgn="base">
        <a:lnSpc>
          <a:spcPct val="85000"/>
        </a:lnSpc>
        <a:spcBef>
          <a:spcPct val="0"/>
        </a:spcBef>
        <a:spcAft>
          <a:spcPct val="0"/>
        </a:spcAft>
        <a:defRPr sz="2400" b="1">
          <a:solidFill>
            <a:srgbClr val="FF0000"/>
          </a:solidFill>
          <a:latin typeface="Helvetica" pitchFamily="-65" charset="0"/>
        </a:defRPr>
      </a:lvl5pPr>
      <a:lvl6pPr marL="457200" algn="r" rtl="0" fontAlgn="base">
        <a:lnSpc>
          <a:spcPct val="85000"/>
        </a:lnSpc>
        <a:spcBef>
          <a:spcPct val="0"/>
        </a:spcBef>
        <a:spcAft>
          <a:spcPct val="0"/>
        </a:spcAft>
        <a:defRPr sz="2400" b="1">
          <a:solidFill>
            <a:srgbClr val="FF0000"/>
          </a:solidFill>
          <a:latin typeface="Helvetica" pitchFamily="-65" charset="0"/>
        </a:defRPr>
      </a:lvl6pPr>
      <a:lvl7pPr marL="914400" algn="r" rtl="0" fontAlgn="base">
        <a:lnSpc>
          <a:spcPct val="85000"/>
        </a:lnSpc>
        <a:spcBef>
          <a:spcPct val="0"/>
        </a:spcBef>
        <a:spcAft>
          <a:spcPct val="0"/>
        </a:spcAft>
        <a:defRPr sz="2400" b="1">
          <a:solidFill>
            <a:srgbClr val="FF0000"/>
          </a:solidFill>
          <a:latin typeface="Helvetica" pitchFamily="-65" charset="0"/>
        </a:defRPr>
      </a:lvl7pPr>
      <a:lvl8pPr marL="1371600" algn="r" rtl="0" fontAlgn="base">
        <a:lnSpc>
          <a:spcPct val="85000"/>
        </a:lnSpc>
        <a:spcBef>
          <a:spcPct val="0"/>
        </a:spcBef>
        <a:spcAft>
          <a:spcPct val="0"/>
        </a:spcAft>
        <a:defRPr sz="2400" b="1">
          <a:solidFill>
            <a:srgbClr val="FF0000"/>
          </a:solidFill>
          <a:latin typeface="Helvetica" pitchFamily="-65" charset="0"/>
        </a:defRPr>
      </a:lvl8pPr>
      <a:lvl9pPr marL="1828800" algn="r" rtl="0" fontAlgn="base">
        <a:lnSpc>
          <a:spcPct val="85000"/>
        </a:lnSpc>
        <a:spcBef>
          <a:spcPct val="0"/>
        </a:spcBef>
        <a:spcAft>
          <a:spcPct val="0"/>
        </a:spcAft>
        <a:defRPr sz="2400" b="1">
          <a:solidFill>
            <a:srgbClr val="FF0000"/>
          </a:solidFill>
          <a:latin typeface="Helvetica" pitchFamily="-65" charset="0"/>
        </a:defRPr>
      </a:lvl9pPr>
    </p:titleStyle>
    <p:bodyStyle>
      <a:lvl1pPr marL="342900" indent="-342900" algn="l" rtl="0" fontAlgn="base">
        <a:spcBef>
          <a:spcPct val="20000"/>
        </a:spcBef>
        <a:spcAft>
          <a:spcPct val="0"/>
        </a:spcAft>
        <a:buClr>
          <a:schemeClr val="accent2"/>
        </a:buClr>
        <a:buSzPct val="55000"/>
        <a:buFont typeface="Zapf Dingbats" pitchFamily="-65" charset="2"/>
        <a:buChar char="m"/>
        <a:defRPr sz="2000" b="1">
          <a:solidFill>
            <a:srgbClr val="004080"/>
          </a:solidFill>
          <a:latin typeface="Comic Sans MS"/>
          <a:ea typeface="+mn-ea"/>
          <a:cs typeface="Comic Sans MS"/>
        </a:defRPr>
      </a:lvl1pPr>
      <a:lvl2pPr marL="742950" indent="-285750" algn="l" rtl="0" fontAlgn="base">
        <a:spcBef>
          <a:spcPct val="20000"/>
        </a:spcBef>
        <a:spcAft>
          <a:spcPct val="0"/>
        </a:spcAft>
        <a:buClr>
          <a:srgbClr val="0000FF"/>
        </a:buClr>
        <a:buSzPct val="55000"/>
        <a:buFont typeface="Zapf Dingbats" pitchFamily="-65" charset="2"/>
        <a:buChar char="o"/>
        <a:defRPr b="1">
          <a:solidFill>
            <a:srgbClr val="0000FF"/>
          </a:solidFill>
          <a:latin typeface="Comic Sans MS"/>
          <a:ea typeface="ＭＳ Ｐゴシック" pitchFamily="-65" charset="-128"/>
          <a:cs typeface="Comic Sans MS"/>
        </a:defRPr>
      </a:lvl2pPr>
      <a:lvl3pPr marL="1085850" indent="-228600" algn="l" rtl="0" fontAlgn="base">
        <a:spcBef>
          <a:spcPct val="20000"/>
        </a:spcBef>
        <a:spcAft>
          <a:spcPct val="0"/>
        </a:spcAft>
        <a:buClr>
          <a:srgbClr val="0099CC"/>
        </a:buClr>
        <a:buSzPct val="65000"/>
        <a:buFont typeface="Zapf Dingbats" pitchFamily="-65" charset="2"/>
        <a:buChar char="P"/>
        <a:defRPr sz="1600" b="1">
          <a:solidFill>
            <a:srgbClr val="008040"/>
          </a:solidFill>
          <a:latin typeface="Comic Sans MS"/>
          <a:ea typeface="ＭＳ Ｐゴシック" pitchFamily="-65" charset="-128"/>
          <a:cs typeface="Comic Sans MS"/>
        </a:defRPr>
      </a:lvl3pPr>
      <a:lvl4pPr marL="1428750" indent="-228600" algn="l" rtl="0" fontAlgn="base">
        <a:spcBef>
          <a:spcPct val="20000"/>
        </a:spcBef>
        <a:spcAft>
          <a:spcPct val="0"/>
        </a:spcAft>
        <a:buClr>
          <a:srgbClr val="50E05A"/>
        </a:buClr>
        <a:buSzPct val="85000"/>
        <a:buFont typeface="Zapf Dingbats" pitchFamily="-65" charset="2"/>
        <a:buChar char="d"/>
        <a:defRPr sz="1400" b="1">
          <a:solidFill>
            <a:srgbClr val="4196D1"/>
          </a:solidFill>
          <a:latin typeface="Comic Sans MS"/>
          <a:ea typeface="ＭＳ Ｐゴシック" pitchFamily="-65" charset="-128"/>
          <a:cs typeface="Comic Sans MS"/>
        </a:defRPr>
      </a:lvl4pPr>
      <a:lvl5pPr marL="1771650" indent="-228600" algn="l" rtl="0" fontAlgn="base">
        <a:spcBef>
          <a:spcPct val="20000"/>
        </a:spcBef>
        <a:spcAft>
          <a:spcPct val="0"/>
        </a:spcAft>
        <a:buClr>
          <a:schemeClr val="accent2"/>
        </a:buClr>
        <a:buSzPct val="80000"/>
        <a:buFont typeface="Wingdings" pitchFamily="-65" charset="2"/>
        <a:buChar char="§"/>
        <a:defRPr sz="1200" b="1">
          <a:solidFill>
            <a:srgbClr val="4196D1"/>
          </a:solidFill>
          <a:latin typeface="Comic Sans MS"/>
          <a:ea typeface="ＭＳ Ｐゴシック" pitchFamily="-65" charset="-128"/>
          <a:cs typeface="Comic Sans MS"/>
        </a:defRPr>
      </a:lvl5pPr>
      <a:lvl6pPr marL="2228850" indent="-228600" algn="l" rtl="0" fontAlgn="base">
        <a:spcBef>
          <a:spcPct val="20000"/>
        </a:spcBef>
        <a:spcAft>
          <a:spcPct val="0"/>
        </a:spcAft>
        <a:buClr>
          <a:schemeClr val="accent2"/>
        </a:buClr>
        <a:buSzPct val="80000"/>
        <a:buFont typeface="Wingdings" pitchFamily="-65" charset="2"/>
        <a:buChar char="§"/>
        <a:defRPr sz="1200" b="1">
          <a:solidFill>
            <a:srgbClr val="4196D1"/>
          </a:solidFill>
          <a:latin typeface="+mn-lt"/>
          <a:ea typeface="ＭＳ Ｐゴシック" pitchFamily="-65" charset="-128"/>
        </a:defRPr>
      </a:lvl6pPr>
      <a:lvl7pPr marL="2686050" indent="-228600" algn="l" rtl="0" fontAlgn="base">
        <a:spcBef>
          <a:spcPct val="20000"/>
        </a:spcBef>
        <a:spcAft>
          <a:spcPct val="0"/>
        </a:spcAft>
        <a:buClr>
          <a:schemeClr val="accent2"/>
        </a:buClr>
        <a:buSzPct val="80000"/>
        <a:buFont typeface="Wingdings" pitchFamily="-65" charset="2"/>
        <a:buChar char="§"/>
        <a:defRPr sz="1200" b="1">
          <a:solidFill>
            <a:srgbClr val="4196D1"/>
          </a:solidFill>
          <a:latin typeface="+mn-lt"/>
          <a:ea typeface="ＭＳ Ｐゴシック" pitchFamily="-65" charset="-128"/>
        </a:defRPr>
      </a:lvl7pPr>
      <a:lvl8pPr marL="3143250" indent="-228600" algn="l" rtl="0" fontAlgn="base">
        <a:spcBef>
          <a:spcPct val="20000"/>
        </a:spcBef>
        <a:spcAft>
          <a:spcPct val="0"/>
        </a:spcAft>
        <a:buClr>
          <a:schemeClr val="accent2"/>
        </a:buClr>
        <a:buSzPct val="80000"/>
        <a:buFont typeface="Wingdings" pitchFamily="-65" charset="2"/>
        <a:buChar char="§"/>
        <a:defRPr sz="1200" b="1">
          <a:solidFill>
            <a:srgbClr val="4196D1"/>
          </a:solidFill>
          <a:latin typeface="+mn-lt"/>
          <a:ea typeface="ＭＳ Ｐゴシック" pitchFamily="-65" charset="-128"/>
        </a:defRPr>
      </a:lvl8pPr>
      <a:lvl9pPr marL="3600450" indent="-228600" algn="l" rtl="0" fontAlgn="base">
        <a:spcBef>
          <a:spcPct val="20000"/>
        </a:spcBef>
        <a:spcAft>
          <a:spcPct val="0"/>
        </a:spcAft>
        <a:buClr>
          <a:schemeClr val="accent2"/>
        </a:buClr>
        <a:buSzPct val="80000"/>
        <a:buFont typeface="Wingdings" pitchFamily="-65" charset="2"/>
        <a:buChar char="§"/>
        <a:defRPr sz="1200" b="1">
          <a:solidFill>
            <a:srgbClr val="4196D1"/>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1.pdf"/><Relationship Id="rId2" Type="http://schemas.openxmlformats.org/officeDocument/2006/relationships/hyperlink" Target="http://indico.cern.ch/getFile.py/access?contribId=0&amp;sessionId=4&amp;resId=0&amp;materialId=slides&amp;confId=45475" TargetMode="Externa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 name="Rectangle 10"/>
          <p:cNvSpPr>
            <a:spLocks noGrp="1" noChangeArrowheads="1"/>
          </p:cNvSpPr>
          <p:nvPr>
            <p:ph type="ctrTitle"/>
          </p:nvPr>
        </p:nvSpPr>
        <p:spPr>
          <a:xfrm>
            <a:off x="3886201" y="1795187"/>
            <a:ext cx="5181600" cy="1348061"/>
          </a:xfrm>
        </p:spPr>
        <p:txBody>
          <a:bodyPr/>
          <a:lstStyle/>
          <a:p>
            <a:r>
              <a:rPr lang="en-US" dirty="0" smtClean="0"/>
              <a:t>LHCb: Status before Data Taking and requests </a:t>
            </a:r>
            <a:endParaRPr lang="en-US" dirty="0"/>
          </a:p>
        </p:txBody>
      </p:sp>
      <p:sp>
        <p:nvSpPr>
          <p:cNvPr id="2059" name="Rectangle 11"/>
          <p:cNvSpPr>
            <a:spLocks noGrp="1" noChangeArrowheads="1"/>
          </p:cNvSpPr>
          <p:nvPr>
            <p:ph type="subTitle" idx="1"/>
          </p:nvPr>
        </p:nvSpPr>
        <p:spPr>
          <a:xfrm>
            <a:off x="1403350" y="5373688"/>
            <a:ext cx="5287963" cy="1055687"/>
          </a:xfrm>
        </p:spPr>
        <p:txBody>
          <a:bodyPr/>
          <a:lstStyle/>
          <a:p>
            <a:endParaRPr lang="es-ES" dirty="0"/>
          </a:p>
          <a:p>
            <a:endParaRPr lang="es-ES" dirty="0"/>
          </a:p>
        </p:txBody>
      </p:sp>
      <p:sp>
        <p:nvSpPr>
          <p:cNvPr id="4" name="TextBox 3"/>
          <p:cNvSpPr txBox="1"/>
          <p:nvPr/>
        </p:nvSpPr>
        <p:spPr>
          <a:xfrm>
            <a:off x="4143372" y="6143644"/>
            <a:ext cx="4679486" cy="446276"/>
          </a:xfrm>
          <a:prstGeom prst="rect">
            <a:avLst/>
          </a:prstGeom>
          <a:noFill/>
        </p:spPr>
        <p:txBody>
          <a:bodyPr wrap="none" rtlCol="0">
            <a:spAutoFit/>
          </a:bodyPr>
          <a:lstStyle/>
          <a:p>
            <a:r>
              <a:rPr lang="en-US" dirty="0" smtClean="0"/>
              <a:t>Roberto Santinelli- GDB 14</a:t>
            </a:r>
            <a:r>
              <a:rPr lang="en-US" baseline="30000" dirty="0" smtClean="0"/>
              <a:t>th</a:t>
            </a:r>
            <a:r>
              <a:rPr lang="en-US" dirty="0" smtClean="0"/>
              <a:t> October</a:t>
            </a:r>
            <a:endParaRPr lang="en-US" dirty="0"/>
          </a:p>
        </p:txBody>
      </p:sp>
      <p:sp>
        <p:nvSpPr>
          <p:cNvPr id="5" name="Rectangle 11"/>
          <p:cNvSpPr txBox="1">
            <a:spLocks noChangeArrowheads="1"/>
          </p:cNvSpPr>
          <p:nvPr/>
        </p:nvSpPr>
        <p:spPr bwMode="auto">
          <a:xfrm>
            <a:off x="428596" y="4071942"/>
            <a:ext cx="9144000" cy="638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ct val="0"/>
              </a:spcAft>
              <a:buClr>
                <a:schemeClr val="accent2"/>
              </a:buClr>
              <a:buSzPct val="55000"/>
              <a:buFont typeface="Zapf Dingbats"/>
              <a:buNone/>
              <a:tabLst/>
              <a:defRPr/>
            </a:pPr>
            <a:r>
              <a:rPr kumimoji="0" lang="es-ES" sz="2400" b="1" i="1" u="none" strike="noStrike" kern="0" cap="none" spc="0" normalizeH="0" baseline="0" noProof="0" dirty="0" err="1" smtClean="0">
                <a:ln>
                  <a:noFill/>
                </a:ln>
                <a:solidFill>
                  <a:srgbClr val="86B3C2"/>
                </a:solidFill>
                <a:effectLst/>
                <a:uLnTx/>
                <a:uFillTx/>
                <a:latin typeface="Comic Sans MS"/>
                <a:ea typeface="ＭＳ Ｐゴシック"/>
                <a:cs typeface="ＭＳ Ｐゴシック"/>
              </a:rPr>
              <a:t>On</a:t>
            </a:r>
            <a:r>
              <a:rPr kumimoji="0" lang="es-ES" sz="2400" b="1" i="1" u="none" strike="noStrike" kern="0" cap="none" spc="0" normalizeH="0" baseline="0" noProof="0" dirty="0" smtClean="0">
                <a:ln>
                  <a:noFill/>
                </a:ln>
                <a:solidFill>
                  <a:srgbClr val="86B3C2"/>
                </a:solidFill>
                <a:effectLst/>
                <a:uLnTx/>
                <a:uFillTx/>
                <a:latin typeface="Comic Sans MS"/>
                <a:ea typeface="ＭＳ Ｐゴシック"/>
                <a:cs typeface="ＭＳ Ｐゴシック"/>
              </a:rPr>
              <a:t> </a:t>
            </a:r>
            <a:r>
              <a:rPr kumimoji="0" lang="es-ES" sz="2400" b="1" i="1" u="none" strike="noStrike" kern="0" cap="none" spc="0" normalizeH="0" baseline="0" noProof="0" dirty="0" err="1" smtClean="0">
                <a:ln>
                  <a:noFill/>
                </a:ln>
                <a:solidFill>
                  <a:srgbClr val="86B3C2"/>
                </a:solidFill>
                <a:effectLst/>
                <a:uLnTx/>
                <a:uFillTx/>
                <a:latin typeface="Comic Sans MS"/>
                <a:ea typeface="ＭＳ Ｐゴシック"/>
                <a:cs typeface="ＭＳ Ｐゴシック"/>
              </a:rPr>
              <a:t>behalf</a:t>
            </a:r>
            <a:r>
              <a:rPr kumimoji="0" lang="es-ES" sz="2400" b="1" i="1" u="none" strike="noStrike" kern="0" cap="none" spc="0" normalizeH="0" baseline="0" noProof="0" dirty="0" smtClean="0">
                <a:ln>
                  <a:noFill/>
                </a:ln>
                <a:solidFill>
                  <a:srgbClr val="86B3C2"/>
                </a:solidFill>
                <a:effectLst/>
                <a:uLnTx/>
                <a:uFillTx/>
                <a:latin typeface="Comic Sans MS"/>
                <a:ea typeface="ＭＳ Ｐゴシック"/>
                <a:cs typeface="ＭＳ Ｐゴシック"/>
              </a:rPr>
              <a:t> of LHCb </a:t>
            </a:r>
            <a:endParaRPr kumimoji="0" lang="es-ES" sz="2400" b="1" i="1" u="none" strike="noStrike" kern="0" cap="none" spc="0" normalizeH="0" baseline="0" noProof="0" dirty="0" smtClean="0">
              <a:ln>
                <a:noFill/>
              </a:ln>
              <a:solidFill>
                <a:srgbClr val="004080"/>
              </a:solidFill>
              <a:effectLst/>
              <a:uLnTx/>
              <a:uFillTx/>
              <a:latin typeface="Comic Sans MS"/>
              <a:ea typeface="ＭＳ Ｐゴシック"/>
              <a:cs typeface="ＭＳ Ｐゴシック"/>
            </a:endParaRPr>
          </a:p>
          <a:p>
            <a:pPr marL="0" marR="0" lvl="0" indent="0" algn="ctr" defTabSz="914400" rtl="0" eaLnBrk="1" fontAlgn="base" latinLnBrk="0" hangingPunct="1">
              <a:lnSpc>
                <a:spcPct val="100000"/>
              </a:lnSpc>
              <a:spcBef>
                <a:spcPct val="20000"/>
              </a:spcBef>
              <a:spcAft>
                <a:spcPct val="0"/>
              </a:spcAft>
              <a:buClr>
                <a:schemeClr val="accent2"/>
              </a:buClr>
              <a:buSzPct val="55000"/>
              <a:buFont typeface="Zapf Dingbats"/>
              <a:buNone/>
              <a:tabLst/>
              <a:defRPr/>
            </a:pPr>
            <a:endParaRPr kumimoji="0" lang="es-ES" sz="2400" b="1" i="1" u="none" strike="noStrike" kern="0" cap="none" spc="0" normalizeH="0" baseline="0" noProof="0" dirty="0" smtClean="0">
              <a:ln>
                <a:noFill/>
              </a:ln>
              <a:solidFill>
                <a:srgbClr val="004080"/>
              </a:solidFill>
              <a:effectLst/>
              <a:uLnTx/>
              <a:uFillTx/>
              <a:latin typeface="Comic Sans MS"/>
              <a:ea typeface="ＭＳ Ｐゴシック"/>
              <a:cs typeface="ＭＳ Ｐゴシック"/>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DM issues (cont’d)</a:t>
            </a:r>
            <a:endParaRPr lang="en-US" dirty="0"/>
          </a:p>
        </p:txBody>
      </p:sp>
      <p:sp>
        <p:nvSpPr>
          <p:cNvPr id="3" name="Content Placeholder 2"/>
          <p:cNvSpPr>
            <a:spLocks noGrp="1"/>
          </p:cNvSpPr>
          <p:nvPr>
            <p:ph idx="1"/>
          </p:nvPr>
        </p:nvSpPr>
        <p:spPr>
          <a:xfrm>
            <a:off x="285720" y="714356"/>
            <a:ext cx="8715404" cy="5543550"/>
          </a:xfrm>
        </p:spPr>
        <p:txBody>
          <a:bodyPr/>
          <a:lstStyle/>
          <a:p>
            <a:pPr lvl="1"/>
            <a:r>
              <a:rPr lang="en-US" dirty="0" smtClean="0"/>
              <a:t>Sites should follow dCache.org and WLCG prescriptions regarding versions than gLite releases</a:t>
            </a:r>
          </a:p>
          <a:p>
            <a:pPr lvl="1"/>
            <a:r>
              <a:rPr lang="en-US" dirty="0" smtClean="0"/>
              <a:t>Firewall issue in the file server causing jobs to not receive back data connection remaining stuck (IN2p3).</a:t>
            </a:r>
          </a:p>
          <a:p>
            <a:pPr lvl="1"/>
            <a:r>
              <a:rPr lang="en-US" dirty="0" err="1" smtClean="0"/>
              <a:t>dCache</a:t>
            </a:r>
            <a:r>
              <a:rPr lang="en-US" dirty="0" smtClean="0"/>
              <a:t> pool which got stuck and could not process any request. (PIC is with 1.9.5-3 fixed?)</a:t>
            </a:r>
          </a:p>
          <a:p>
            <a:pPr lvl="1"/>
            <a:r>
              <a:rPr lang="en-US" dirty="0" smtClean="0"/>
              <a:t>Zombie-</a:t>
            </a:r>
            <a:r>
              <a:rPr lang="en-US" dirty="0" err="1" smtClean="0"/>
              <a:t>dcap</a:t>
            </a:r>
            <a:r>
              <a:rPr lang="en-US" dirty="0" smtClean="0"/>
              <a:t> movers processes to be cleaned up (</a:t>
            </a:r>
            <a:r>
              <a:rPr lang="en-US" dirty="0" err="1" smtClean="0"/>
              <a:t>GridKA</a:t>
            </a:r>
            <a:r>
              <a:rPr lang="en-US" dirty="0" smtClean="0"/>
              <a:t>/SARA/IN2P3)</a:t>
            </a:r>
          </a:p>
          <a:p>
            <a:pPr lvl="1"/>
            <a:r>
              <a:rPr lang="en-US" dirty="0" err="1" smtClean="0"/>
              <a:t>Mis</a:t>
            </a:r>
            <a:r>
              <a:rPr lang="en-US" dirty="0" smtClean="0"/>
              <a:t>-configuration on the number of slots per server (SARA)</a:t>
            </a:r>
          </a:p>
          <a:p>
            <a:pPr lvl="1"/>
            <a:r>
              <a:rPr lang="en-US" dirty="0" smtClean="0"/>
              <a:t>Not adequately dimensioned servers with too few slots/connections defined per server</a:t>
            </a:r>
          </a:p>
          <a:p>
            <a:pPr lvl="2"/>
            <a:r>
              <a:rPr lang="en-US" dirty="0" smtClean="0"/>
              <a:t>sites should consider 2 requests: the amount of disk requests AND the necessary number of disk servers for serving all jobs _and_ for allowing redundancy, i.e. always more than one server on T1Dx spaces to allow recalling from tape missing file if a server is down.</a:t>
            </a:r>
          </a:p>
          <a:p>
            <a:pPr lvl="1"/>
            <a:r>
              <a:rPr lang="en-US" dirty="0" smtClean="0"/>
              <a:t>In general when the client is killed (whatever the reason), </a:t>
            </a:r>
            <a:r>
              <a:rPr lang="en-US" dirty="0" err="1" smtClean="0"/>
              <a:t>dcap</a:t>
            </a:r>
            <a:r>
              <a:rPr lang="en-US" dirty="0" smtClean="0"/>
              <a:t> does not close the connection with the server, which remains pending orphan. This reduces the number of available slots, which makes the lack of available slots issue to become even worse (and the vicious circle is started).</a:t>
            </a:r>
            <a:endParaRPr lang="en-US" dirty="0" smtClean="0">
              <a:solidFill>
                <a:srgbClr val="FF0000"/>
              </a:solidFill>
            </a:endParaRPr>
          </a:p>
          <a:p>
            <a:pPr lvl="1">
              <a:buNone/>
            </a:pPr>
            <a:endParaRPr lang="en-US" dirty="0" smtClean="0">
              <a:solidFill>
                <a:srgbClr val="FF0000"/>
              </a:solidFill>
            </a:endParaRPr>
          </a:p>
          <a:p>
            <a:pPr lvl="1"/>
            <a:endParaRPr lang="en-US" dirty="0" smtClean="0"/>
          </a:p>
        </p:txBody>
      </p:sp>
      <p:sp>
        <p:nvSpPr>
          <p:cNvPr id="5" name="Slide Number Placeholder 4"/>
          <p:cNvSpPr>
            <a:spLocks noGrp="1"/>
          </p:cNvSpPr>
          <p:nvPr>
            <p:ph type="sldNum" sz="quarter" idx="11"/>
          </p:nvPr>
        </p:nvSpPr>
        <p:spPr/>
        <p:txBody>
          <a:bodyPr/>
          <a:lstStyle/>
          <a:p>
            <a:fld id="{D9DC1D16-B8D6-0648-83C2-A52B7C2770D5}" type="slidenum">
              <a:rPr lang="es-ES" smtClean="0"/>
              <a:pPr/>
              <a:t>10</a:t>
            </a:fld>
            <a:endParaRPr lang="es-E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Storage space issues</a:t>
            </a:r>
            <a:endParaRPr lang="en-US" dirty="0"/>
          </a:p>
        </p:txBody>
      </p:sp>
      <p:sp>
        <p:nvSpPr>
          <p:cNvPr id="4" name="Footer Placeholder 3"/>
          <p:cNvSpPr>
            <a:spLocks noGrp="1"/>
          </p:cNvSpPr>
          <p:nvPr>
            <p:ph type="ftr" sz="quarter" idx="10"/>
          </p:nvPr>
        </p:nvSpPr>
        <p:spPr/>
        <p:txBody>
          <a:bodyPr/>
          <a:lstStyle/>
          <a:p>
            <a:r>
              <a:rPr lang="es-ES" smtClean="0"/>
              <a:t>Roberto Santinelli</a:t>
            </a:r>
            <a:endParaRPr lang="es-ES" dirty="0"/>
          </a:p>
        </p:txBody>
      </p:sp>
      <p:sp>
        <p:nvSpPr>
          <p:cNvPr id="5" name="Slide Number Placeholder 4"/>
          <p:cNvSpPr>
            <a:spLocks noGrp="1"/>
          </p:cNvSpPr>
          <p:nvPr>
            <p:ph type="sldNum" sz="quarter" idx="11"/>
          </p:nvPr>
        </p:nvSpPr>
        <p:spPr/>
        <p:txBody>
          <a:bodyPr/>
          <a:lstStyle/>
          <a:p>
            <a:fld id="{D9DC1D16-B8D6-0648-83C2-A52B7C2770D5}" type="slidenum">
              <a:rPr lang="es-ES" smtClean="0"/>
              <a:pPr/>
              <a:t>11</a:t>
            </a:fld>
            <a:endParaRPr lang="es-ES"/>
          </a:p>
        </p:txBody>
      </p:sp>
      <p:pic>
        <p:nvPicPr>
          <p:cNvPr id="8" name="Content Placeholder 7" descr="SLS.bmp"/>
          <p:cNvPicPr>
            <a:picLocks noGrp="1" noChangeAspect="1"/>
          </p:cNvPicPr>
          <p:nvPr>
            <p:ph idx="1"/>
          </p:nvPr>
        </p:nvPicPr>
        <p:blipFill>
          <a:blip r:embed="rId2"/>
          <a:stretch>
            <a:fillRect/>
          </a:stretch>
        </p:blipFill>
        <p:spPr>
          <a:xfrm>
            <a:off x="938242" y="524569"/>
            <a:ext cx="7848600" cy="4547505"/>
          </a:xfrm>
        </p:spPr>
      </p:pic>
      <p:sp>
        <p:nvSpPr>
          <p:cNvPr id="9" name="TextBox 8"/>
          <p:cNvSpPr txBox="1"/>
          <p:nvPr/>
        </p:nvSpPr>
        <p:spPr>
          <a:xfrm>
            <a:off x="1001850" y="5072074"/>
            <a:ext cx="7999306" cy="1477328"/>
          </a:xfrm>
          <a:prstGeom prst="rect">
            <a:avLst/>
          </a:prstGeom>
          <a:noFill/>
        </p:spPr>
        <p:txBody>
          <a:bodyPr wrap="none" rtlCol="0">
            <a:spAutoFit/>
          </a:bodyPr>
          <a:lstStyle/>
          <a:p>
            <a:pPr>
              <a:buFont typeface="Arial" pitchFamily="34" charset="0"/>
              <a:buChar char="•"/>
            </a:pPr>
            <a:r>
              <a:rPr lang="en-US" sz="1800" dirty="0" smtClean="0">
                <a:solidFill>
                  <a:srgbClr val="0000FF"/>
                </a:solidFill>
                <a:latin typeface="Comic Sans MS" pitchFamily="66" charset="0"/>
              </a:rPr>
              <a:t>SLS based alarming system in place since ~ month for </a:t>
            </a:r>
            <a:r>
              <a:rPr lang="en-US" sz="1800" dirty="0" err="1" smtClean="0">
                <a:solidFill>
                  <a:srgbClr val="0000FF"/>
                </a:solidFill>
                <a:latin typeface="Comic Sans MS" pitchFamily="66" charset="0"/>
              </a:rPr>
              <a:t>lhcb</a:t>
            </a:r>
            <a:r>
              <a:rPr lang="en-US" sz="1800" dirty="0" smtClean="0">
                <a:solidFill>
                  <a:srgbClr val="0000FF"/>
                </a:solidFill>
                <a:latin typeface="Comic Sans MS" pitchFamily="66" charset="0"/>
              </a:rPr>
              <a:t> operations</a:t>
            </a:r>
          </a:p>
          <a:p>
            <a:pPr>
              <a:buFont typeface="Arial" pitchFamily="34" charset="0"/>
              <a:buChar char="•"/>
            </a:pPr>
            <a:r>
              <a:rPr lang="en-US" sz="1800" dirty="0" smtClean="0">
                <a:solidFill>
                  <a:srgbClr val="0000FF"/>
                </a:solidFill>
                <a:latin typeface="Comic Sans MS" pitchFamily="66" charset="0"/>
              </a:rPr>
              <a:t>Mail sent also to T1-support mailing  lists in case the following happens: </a:t>
            </a:r>
          </a:p>
          <a:p>
            <a:pPr marL="457200" indent="-457200">
              <a:buFont typeface="+mj-lt"/>
              <a:buAutoNum type="arabicPeriod"/>
            </a:pPr>
            <a:r>
              <a:rPr lang="en-US" sz="1800" dirty="0" smtClean="0">
                <a:solidFill>
                  <a:srgbClr val="008040"/>
                </a:solidFill>
                <a:latin typeface="Comic Sans MS" pitchFamily="66" charset="0"/>
              </a:rPr>
              <a:t>Free&lt; 4TB AND </a:t>
            </a:r>
          </a:p>
          <a:p>
            <a:pPr marL="457200" indent="-457200">
              <a:buFont typeface="+mj-lt"/>
              <a:buAutoNum type="arabicPeriod"/>
            </a:pPr>
            <a:r>
              <a:rPr lang="en-US" sz="1800" dirty="0" smtClean="0">
                <a:solidFill>
                  <a:srgbClr val="008040"/>
                </a:solidFill>
                <a:latin typeface="Comic Sans MS" pitchFamily="66" charset="0"/>
              </a:rPr>
              <a:t>free/total &lt; 15% AND</a:t>
            </a:r>
          </a:p>
          <a:p>
            <a:pPr marL="457200" indent="-457200">
              <a:buFont typeface="+mj-lt"/>
              <a:buAutoNum type="arabicPeriod"/>
            </a:pPr>
            <a:r>
              <a:rPr lang="en-US" sz="1800" dirty="0" smtClean="0">
                <a:solidFill>
                  <a:srgbClr val="008040"/>
                </a:solidFill>
                <a:latin typeface="Comic Sans MS" pitchFamily="66" charset="0"/>
              </a:rPr>
              <a:t>Total&lt;pledged </a:t>
            </a:r>
            <a:endParaRPr lang="en-US" sz="1800" dirty="0">
              <a:solidFill>
                <a:srgbClr val="008040"/>
              </a:solidFill>
              <a:latin typeface="Comic Sans MS" pitchFamily="66"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6232" y="-24"/>
            <a:ext cx="7797800" cy="415498"/>
          </a:xfrm>
        </p:spPr>
        <p:txBody>
          <a:bodyPr/>
          <a:lstStyle/>
          <a:p>
            <a:r>
              <a:rPr lang="en-US" dirty="0" smtClean="0"/>
              <a:t>MC_M-DST: Custodial-online</a:t>
            </a:r>
            <a:endParaRPr lang="en-US" dirty="0"/>
          </a:p>
        </p:txBody>
      </p:sp>
      <p:pic>
        <p:nvPicPr>
          <p:cNvPr id="6" name="Content Placeholder 5" descr="cern.png"/>
          <p:cNvPicPr>
            <a:picLocks noGrp="1" noChangeAspect="1"/>
          </p:cNvPicPr>
          <p:nvPr>
            <p:ph idx="1"/>
          </p:nvPr>
        </p:nvPicPr>
        <p:blipFill>
          <a:blip r:embed="rId2"/>
          <a:stretch>
            <a:fillRect/>
          </a:stretch>
        </p:blipFill>
        <p:spPr>
          <a:xfrm>
            <a:off x="142844" y="-24"/>
            <a:ext cx="4143404" cy="1657362"/>
          </a:xfrm>
        </p:spPr>
      </p:pic>
      <p:sp>
        <p:nvSpPr>
          <p:cNvPr id="5" name="Slide Number Placeholder 4"/>
          <p:cNvSpPr>
            <a:spLocks noGrp="1"/>
          </p:cNvSpPr>
          <p:nvPr>
            <p:ph type="sldNum" sz="quarter" idx="11"/>
          </p:nvPr>
        </p:nvSpPr>
        <p:spPr/>
        <p:txBody>
          <a:bodyPr/>
          <a:lstStyle/>
          <a:p>
            <a:fld id="{D9DC1D16-B8D6-0648-83C2-A52B7C2770D5}" type="slidenum">
              <a:rPr lang="es-ES" smtClean="0"/>
              <a:pPr/>
              <a:t>12</a:t>
            </a:fld>
            <a:endParaRPr lang="es-ES"/>
          </a:p>
        </p:txBody>
      </p:sp>
      <p:pic>
        <p:nvPicPr>
          <p:cNvPr id="7" name="Picture 6" descr="cnaf.png"/>
          <p:cNvPicPr>
            <a:picLocks noChangeAspect="1"/>
          </p:cNvPicPr>
          <p:nvPr/>
        </p:nvPicPr>
        <p:blipFill>
          <a:blip r:embed="rId3"/>
          <a:stretch>
            <a:fillRect/>
          </a:stretch>
        </p:blipFill>
        <p:spPr>
          <a:xfrm>
            <a:off x="142844" y="1714488"/>
            <a:ext cx="4167200" cy="1666880"/>
          </a:xfrm>
          <a:prstGeom prst="rect">
            <a:avLst/>
          </a:prstGeom>
        </p:spPr>
      </p:pic>
      <p:pic>
        <p:nvPicPr>
          <p:cNvPr id="8" name="Picture 7" descr="gridka.png"/>
          <p:cNvPicPr>
            <a:picLocks noChangeAspect="1"/>
          </p:cNvPicPr>
          <p:nvPr/>
        </p:nvPicPr>
        <p:blipFill>
          <a:blip r:embed="rId4"/>
          <a:stretch>
            <a:fillRect/>
          </a:stretch>
        </p:blipFill>
        <p:spPr>
          <a:xfrm>
            <a:off x="4643438" y="1700201"/>
            <a:ext cx="4143404" cy="1657361"/>
          </a:xfrm>
          <a:prstGeom prst="rect">
            <a:avLst/>
          </a:prstGeom>
        </p:spPr>
      </p:pic>
      <p:pic>
        <p:nvPicPr>
          <p:cNvPr id="9" name="Picture 8" descr="in2p3.png"/>
          <p:cNvPicPr>
            <a:picLocks noChangeAspect="1"/>
          </p:cNvPicPr>
          <p:nvPr/>
        </p:nvPicPr>
        <p:blipFill>
          <a:blip r:embed="rId5"/>
          <a:stretch>
            <a:fillRect/>
          </a:stretch>
        </p:blipFill>
        <p:spPr>
          <a:xfrm>
            <a:off x="142844" y="3429000"/>
            <a:ext cx="4143404" cy="1657362"/>
          </a:xfrm>
          <a:prstGeom prst="rect">
            <a:avLst/>
          </a:prstGeom>
        </p:spPr>
      </p:pic>
      <p:pic>
        <p:nvPicPr>
          <p:cNvPr id="10" name="Picture 9" descr="pic.png"/>
          <p:cNvPicPr>
            <a:picLocks noChangeAspect="1"/>
          </p:cNvPicPr>
          <p:nvPr/>
        </p:nvPicPr>
        <p:blipFill>
          <a:blip r:embed="rId6"/>
          <a:stretch>
            <a:fillRect/>
          </a:stretch>
        </p:blipFill>
        <p:spPr>
          <a:xfrm>
            <a:off x="4643438" y="3429000"/>
            <a:ext cx="4143404" cy="1657362"/>
          </a:xfrm>
          <a:prstGeom prst="rect">
            <a:avLst/>
          </a:prstGeom>
        </p:spPr>
      </p:pic>
      <p:pic>
        <p:nvPicPr>
          <p:cNvPr id="11" name="Picture 10" descr="ral.png"/>
          <p:cNvPicPr>
            <a:picLocks noChangeAspect="1"/>
          </p:cNvPicPr>
          <p:nvPr/>
        </p:nvPicPr>
        <p:blipFill>
          <a:blip r:embed="rId7"/>
          <a:stretch>
            <a:fillRect/>
          </a:stretch>
        </p:blipFill>
        <p:spPr>
          <a:xfrm>
            <a:off x="142845" y="5143536"/>
            <a:ext cx="4107624" cy="1643050"/>
          </a:xfrm>
          <a:prstGeom prst="rect">
            <a:avLst/>
          </a:prstGeom>
        </p:spPr>
      </p:pic>
      <p:pic>
        <p:nvPicPr>
          <p:cNvPr id="12" name="Picture 11" descr="sara.png"/>
          <p:cNvPicPr>
            <a:picLocks noChangeAspect="1"/>
          </p:cNvPicPr>
          <p:nvPr/>
        </p:nvPicPr>
        <p:blipFill>
          <a:blip r:embed="rId8"/>
          <a:stretch>
            <a:fillRect/>
          </a:stretch>
        </p:blipFill>
        <p:spPr>
          <a:xfrm>
            <a:off x="4643438" y="5143512"/>
            <a:ext cx="4119558" cy="1647823"/>
          </a:xfrm>
          <a:prstGeom prst="rect">
            <a:avLst/>
          </a:prstGeom>
        </p:spPr>
      </p:pic>
      <p:sp>
        <p:nvSpPr>
          <p:cNvPr id="13" name="TextBox 12"/>
          <p:cNvSpPr txBox="1"/>
          <p:nvPr/>
        </p:nvSpPr>
        <p:spPr>
          <a:xfrm>
            <a:off x="5429256" y="357166"/>
            <a:ext cx="3632726" cy="861774"/>
          </a:xfrm>
          <a:prstGeom prst="rect">
            <a:avLst/>
          </a:prstGeom>
          <a:noFill/>
        </p:spPr>
        <p:txBody>
          <a:bodyPr wrap="none" rtlCol="0">
            <a:spAutoFit/>
          </a:bodyPr>
          <a:lstStyle/>
          <a:p>
            <a:r>
              <a:rPr lang="en-US" sz="1400" dirty="0" smtClean="0">
                <a:solidFill>
                  <a:srgbClr val="008040"/>
                </a:solidFill>
                <a:latin typeface="Comic Sans MS" pitchFamily="66" charset="0"/>
              </a:rPr>
              <a:t>As of today: </a:t>
            </a:r>
            <a:r>
              <a:rPr lang="en-US" sz="1400" u="sng" dirty="0" smtClean="0">
                <a:solidFill>
                  <a:srgbClr val="008040"/>
                </a:solidFill>
                <a:latin typeface="Comic Sans MS" pitchFamily="66" charset="0"/>
              </a:rPr>
              <a:t>MC space token is the issue</a:t>
            </a:r>
          </a:p>
          <a:p>
            <a:pPr lvl="1">
              <a:buFont typeface="Arial" pitchFamily="34" charset="0"/>
              <a:buChar char="•"/>
            </a:pPr>
            <a:r>
              <a:rPr lang="en-US" sz="1200" dirty="0" smtClean="0">
                <a:latin typeface="Comic Sans MS" pitchFamily="66" charset="0"/>
              </a:rPr>
              <a:t>Reducing #of replicas at T1’s (now 3)</a:t>
            </a:r>
          </a:p>
          <a:p>
            <a:pPr lvl="1">
              <a:buFont typeface="Arial" pitchFamily="34" charset="0"/>
              <a:buChar char="•"/>
            </a:pPr>
            <a:r>
              <a:rPr lang="en-US" sz="1200" dirty="0" smtClean="0">
                <a:latin typeface="Comic Sans MS" pitchFamily="66" charset="0"/>
              </a:rPr>
              <a:t>Reshuffling allocated quotas on STs</a:t>
            </a:r>
          </a:p>
          <a:p>
            <a:pPr lvl="1">
              <a:buFont typeface="Arial" pitchFamily="34" charset="0"/>
              <a:buChar char="•"/>
            </a:pPr>
            <a:r>
              <a:rPr lang="en-US" sz="1200" dirty="0" smtClean="0">
                <a:latin typeface="Comic Sans MS" pitchFamily="66" charset="0"/>
              </a:rPr>
              <a:t>Guaranteeing the pledged in case are not</a:t>
            </a:r>
            <a:endParaRPr lang="en-US" sz="1200" dirty="0">
              <a:latin typeface="Comic Sans MS" pitchFamily="66" charset="0"/>
            </a:endParaRPr>
          </a:p>
        </p:txBody>
      </p:sp>
      <p:cxnSp>
        <p:nvCxnSpPr>
          <p:cNvPr id="15" name="Straight Connector 14"/>
          <p:cNvCxnSpPr/>
          <p:nvPr/>
        </p:nvCxnSpPr>
        <p:spPr bwMode="auto">
          <a:xfrm>
            <a:off x="642910" y="1285860"/>
            <a:ext cx="3500462" cy="0"/>
          </a:xfrm>
          <a:prstGeom prst="line">
            <a:avLst/>
          </a:prstGeom>
          <a:solidFill>
            <a:schemeClr val="accent1"/>
          </a:solidFill>
          <a:ln w="12700" cap="flat" cmpd="sng" algn="ctr">
            <a:solidFill>
              <a:srgbClr val="FF0000"/>
            </a:solidFill>
            <a:prstDash val="solid"/>
            <a:round/>
            <a:headEnd type="none" w="med" len="med"/>
            <a:tailEnd type="none" w="med" len="med"/>
          </a:ln>
          <a:effectLst/>
        </p:spPr>
      </p:cxnSp>
      <p:cxnSp>
        <p:nvCxnSpPr>
          <p:cNvPr id="16" name="Straight Connector 15"/>
          <p:cNvCxnSpPr/>
          <p:nvPr/>
        </p:nvCxnSpPr>
        <p:spPr bwMode="auto">
          <a:xfrm>
            <a:off x="642910" y="2786058"/>
            <a:ext cx="3500462" cy="0"/>
          </a:xfrm>
          <a:prstGeom prst="line">
            <a:avLst/>
          </a:prstGeom>
          <a:solidFill>
            <a:schemeClr val="accent1"/>
          </a:solidFill>
          <a:ln w="12700" cap="flat" cmpd="sng" algn="ctr">
            <a:solidFill>
              <a:srgbClr val="FF0000"/>
            </a:solidFill>
            <a:prstDash val="solid"/>
            <a:round/>
            <a:headEnd type="none" w="med" len="med"/>
            <a:tailEnd type="none" w="med" len="med"/>
          </a:ln>
          <a:effectLst/>
        </p:spPr>
      </p:cxnSp>
      <p:cxnSp>
        <p:nvCxnSpPr>
          <p:cNvPr id="17" name="Straight Connector 16"/>
          <p:cNvCxnSpPr/>
          <p:nvPr/>
        </p:nvCxnSpPr>
        <p:spPr bwMode="auto">
          <a:xfrm>
            <a:off x="5143504" y="2357430"/>
            <a:ext cx="3500462" cy="0"/>
          </a:xfrm>
          <a:prstGeom prst="line">
            <a:avLst/>
          </a:prstGeom>
          <a:solidFill>
            <a:schemeClr val="accent1"/>
          </a:solidFill>
          <a:ln w="12700" cap="flat" cmpd="sng" algn="ctr">
            <a:solidFill>
              <a:srgbClr val="FF0000"/>
            </a:solidFill>
            <a:prstDash val="solid"/>
            <a:round/>
            <a:headEnd type="none" w="med" len="med"/>
            <a:tailEnd type="none" w="med" len="med"/>
          </a:ln>
          <a:effectLst/>
        </p:spPr>
      </p:cxnSp>
      <p:cxnSp>
        <p:nvCxnSpPr>
          <p:cNvPr id="18" name="Straight Connector 17"/>
          <p:cNvCxnSpPr/>
          <p:nvPr/>
        </p:nvCxnSpPr>
        <p:spPr bwMode="auto">
          <a:xfrm>
            <a:off x="642910" y="4643446"/>
            <a:ext cx="3500462" cy="0"/>
          </a:xfrm>
          <a:prstGeom prst="line">
            <a:avLst/>
          </a:prstGeom>
          <a:solidFill>
            <a:schemeClr val="accent1"/>
          </a:solidFill>
          <a:ln w="12700" cap="flat" cmpd="sng" algn="ctr">
            <a:solidFill>
              <a:srgbClr val="FF0000"/>
            </a:solidFill>
            <a:prstDash val="solid"/>
            <a:round/>
            <a:headEnd type="none" w="med" len="med"/>
            <a:tailEnd type="none" w="med" len="med"/>
          </a:ln>
          <a:effectLst/>
        </p:spPr>
      </p:cxnSp>
      <p:cxnSp>
        <p:nvCxnSpPr>
          <p:cNvPr id="19" name="Straight Connector 18"/>
          <p:cNvCxnSpPr/>
          <p:nvPr/>
        </p:nvCxnSpPr>
        <p:spPr bwMode="auto">
          <a:xfrm>
            <a:off x="5214942" y="4286256"/>
            <a:ext cx="3500462" cy="0"/>
          </a:xfrm>
          <a:prstGeom prst="line">
            <a:avLst/>
          </a:prstGeom>
          <a:solidFill>
            <a:schemeClr val="accent1"/>
          </a:solidFill>
          <a:ln w="12700" cap="flat" cmpd="sng" algn="ctr">
            <a:solidFill>
              <a:srgbClr val="FF0000"/>
            </a:solidFill>
            <a:prstDash val="solid"/>
            <a:round/>
            <a:headEnd type="none" w="med" len="med"/>
            <a:tailEnd type="none" w="med" len="med"/>
          </a:ln>
          <a:effectLst/>
        </p:spPr>
      </p:cxnSp>
      <p:cxnSp>
        <p:nvCxnSpPr>
          <p:cNvPr id="20" name="Straight Connector 19"/>
          <p:cNvCxnSpPr/>
          <p:nvPr/>
        </p:nvCxnSpPr>
        <p:spPr bwMode="auto">
          <a:xfrm>
            <a:off x="642910" y="6000768"/>
            <a:ext cx="3500462" cy="0"/>
          </a:xfrm>
          <a:prstGeom prst="line">
            <a:avLst/>
          </a:prstGeom>
          <a:solidFill>
            <a:schemeClr val="accent1"/>
          </a:solidFill>
          <a:ln w="12700" cap="flat" cmpd="sng" algn="ctr">
            <a:solidFill>
              <a:srgbClr val="FF0000"/>
            </a:solidFill>
            <a:prstDash val="solid"/>
            <a:round/>
            <a:headEnd type="none" w="med" len="med"/>
            <a:tailEnd type="none" w="med" len="med"/>
          </a:ln>
          <a:effectLst/>
        </p:spPr>
      </p:cxnSp>
      <p:cxnSp>
        <p:nvCxnSpPr>
          <p:cNvPr id="21" name="Straight Connector 20"/>
          <p:cNvCxnSpPr/>
          <p:nvPr/>
        </p:nvCxnSpPr>
        <p:spPr bwMode="auto">
          <a:xfrm>
            <a:off x="5214942" y="6215082"/>
            <a:ext cx="3500462" cy="0"/>
          </a:xfrm>
          <a:prstGeom prst="line">
            <a:avLst/>
          </a:prstGeom>
          <a:solidFill>
            <a:schemeClr val="accent1"/>
          </a:solidFill>
          <a:ln w="12700" cap="flat" cmpd="sng" algn="ctr">
            <a:solidFill>
              <a:srgbClr val="FF0000"/>
            </a:solidFill>
            <a:prstDash val="solid"/>
            <a:round/>
            <a:headEnd type="none" w="med" len="med"/>
            <a:tailEnd type="none" w="med" len="med"/>
          </a:ln>
          <a:effectLst/>
        </p:spPr>
      </p:cxnSp>
      <p:sp>
        <p:nvSpPr>
          <p:cNvPr id="22" name="TextBox 21"/>
          <p:cNvSpPr txBox="1"/>
          <p:nvPr/>
        </p:nvSpPr>
        <p:spPr>
          <a:xfrm>
            <a:off x="2500298" y="345024"/>
            <a:ext cx="1646605" cy="369332"/>
          </a:xfrm>
          <a:prstGeom prst="rect">
            <a:avLst/>
          </a:prstGeom>
          <a:noFill/>
        </p:spPr>
        <p:txBody>
          <a:bodyPr wrap="none" rtlCol="0">
            <a:spAutoFit/>
          </a:bodyPr>
          <a:lstStyle/>
          <a:p>
            <a:r>
              <a:rPr lang="en-US" sz="1800" dirty="0" smtClean="0">
                <a:solidFill>
                  <a:srgbClr val="008040"/>
                </a:solidFill>
              </a:rPr>
              <a:t>400TB/400TB*</a:t>
            </a:r>
            <a:endParaRPr lang="en-US" sz="1800" dirty="0">
              <a:solidFill>
                <a:srgbClr val="008040"/>
              </a:solidFill>
            </a:endParaRPr>
          </a:p>
        </p:txBody>
      </p:sp>
      <p:sp>
        <p:nvSpPr>
          <p:cNvPr id="23" name="TextBox 22"/>
          <p:cNvSpPr txBox="1"/>
          <p:nvPr/>
        </p:nvSpPr>
        <p:spPr>
          <a:xfrm>
            <a:off x="2843016" y="2059536"/>
            <a:ext cx="1300356" cy="369332"/>
          </a:xfrm>
          <a:prstGeom prst="rect">
            <a:avLst/>
          </a:prstGeom>
          <a:noFill/>
        </p:spPr>
        <p:txBody>
          <a:bodyPr wrap="none" rtlCol="0">
            <a:spAutoFit/>
          </a:bodyPr>
          <a:lstStyle/>
          <a:p>
            <a:r>
              <a:rPr lang="en-US" sz="1800" dirty="0" smtClean="0">
                <a:solidFill>
                  <a:srgbClr val="008040"/>
                </a:solidFill>
              </a:rPr>
              <a:t>33TB/30TB</a:t>
            </a:r>
            <a:endParaRPr lang="en-US" sz="1800" dirty="0">
              <a:solidFill>
                <a:srgbClr val="008040"/>
              </a:solidFill>
            </a:endParaRPr>
          </a:p>
        </p:txBody>
      </p:sp>
      <p:sp>
        <p:nvSpPr>
          <p:cNvPr id="24" name="TextBox 23"/>
          <p:cNvSpPr txBox="1"/>
          <p:nvPr/>
        </p:nvSpPr>
        <p:spPr>
          <a:xfrm>
            <a:off x="7327092" y="1988098"/>
            <a:ext cx="1300356" cy="369332"/>
          </a:xfrm>
          <a:prstGeom prst="rect">
            <a:avLst/>
          </a:prstGeom>
          <a:noFill/>
        </p:spPr>
        <p:txBody>
          <a:bodyPr wrap="none" rtlCol="0">
            <a:spAutoFit/>
          </a:bodyPr>
          <a:lstStyle/>
          <a:p>
            <a:r>
              <a:rPr lang="en-US" sz="1800" dirty="0" smtClean="0">
                <a:solidFill>
                  <a:srgbClr val="FF0000"/>
                </a:solidFill>
              </a:rPr>
              <a:t>30TB/40TB</a:t>
            </a:r>
            <a:endParaRPr lang="en-US" sz="1800" dirty="0">
              <a:solidFill>
                <a:srgbClr val="FF0000"/>
              </a:solidFill>
            </a:endParaRPr>
          </a:p>
        </p:txBody>
      </p:sp>
      <p:sp>
        <p:nvSpPr>
          <p:cNvPr id="25" name="TextBox 24"/>
          <p:cNvSpPr txBox="1"/>
          <p:nvPr/>
        </p:nvSpPr>
        <p:spPr>
          <a:xfrm>
            <a:off x="2843016" y="3774048"/>
            <a:ext cx="1300356" cy="369332"/>
          </a:xfrm>
          <a:prstGeom prst="rect">
            <a:avLst/>
          </a:prstGeom>
          <a:noFill/>
        </p:spPr>
        <p:txBody>
          <a:bodyPr wrap="none" rtlCol="0">
            <a:spAutoFit/>
          </a:bodyPr>
          <a:lstStyle/>
          <a:p>
            <a:r>
              <a:rPr lang="en-US" sz="1800" dirty="0" smtClean="0">
                <a:solidFill>
                  <a:srgbClr val="008040"/>
                </a:solidFill>
              </a:rPr>
              <a:t>70TB/65TB</a:t>
            </a:r>
            <a:endParaRPr lang="en-US" sz="1800" dirty="0">
              <a:solidFill>
                <a:srgbClr val="008040"/>
              </a:solidFill>
            </a:endParaRPr>
          </a:p>
        </p:txBody>
      </p:sp>
      <p:sp>
        <p:nvSpPr>
          <p:cNvPr id="26" name="TextBox 25"/>
          <p:cNvSpPr txBox="1"/>
          <p:nvPr/>
        </p:nvSpPr>
        <p:spPr>
          <a:xfrm>
            <a:off x="7343610" y="3702610"/>
            <a:ext cx="1300356" cy="369332"/>
          </a:xfrm>
          <a:prstGeom prst="rect">
            <a:avLst/>
          </a:prstGeom>
          <a:noFill/>
        </p:spPr>
        <p:txBody>
          <a:bodyPr wrap="none" rtlCol="0">
            <a:spAutoFit/>
          </a:bodyPr>
          <a:lstStyle/>
          <a:p>
            <a:r>
              <a:rPr lang="en-US" sz="1800" dirty="0" smtClean="0">
                <a:solidFill>
                  <a:srgbClr val="008040"/>
                </a:solidFill>
              </a:rPr>
              <a:t>38TB/15TB</a:t>
            </a:r>
            <a:endParaRPr lang="en-US" sz="1800" dirty="0">
              <a:solidFill>
                <a:srgbClr val="008040"/>
              </a:solidFill>
            </a:endParaRPr>
          </a:p>
        </p:txBody>
      </p:sp>
      <p:sp>
        <p:nvSpPr>
          <p:cNvPr id="27" name="TextBox 26"/>
          <p:cNvSpPr txBox="1"/>
          <p:nvPr/>
        </p:nvSpPr>
        <p:spPr>
          <a:xfrm>
            <a:off x="2857488" y="5274246"/>
            <a:ext cx="1300356" cy="369332"/>
          </a:xfrm>
          <a:prstGeom prst="rect">
            <a:avLst/>
          </a:prstGeom>
          <a:noFill/>
        </p:spPr>
        <p:txBody>
          <a:bodyPr wrap="none" rtlCol="0">
            <a:spAutoFit/>
          </a:bodyPr>
          <a:lstStyle/>
          <a:p>
            <a:r>
              <a:rPr lang="en-US" sz="1800" dirty="0" smtClean="0">
                <a:solidFill>
                  <a:srgbClr val="FF0000"/>
                </a:solidFill>
              </a:rPr>
              <a:t>29TB/40TB</a:t>
            </a:r>
            <a:endParaRPr lang="en-US" sz="1800" dirty="0">
              <a:solidFill>
                <a:srgbClr val="FF0000"/>
              </a:solidFill>
            </a:endParaRPr>
          </a:p>
        </p:txBody>
      </p:sp>
      <p:sp>
        <p:nvSpPr>
          <p:cNvPr id="28" name="TextBox 27"/>
          <p:cNvSpPr txBox="1"/>
          <p:nvPr/>
        </p:nvSpPr>
        <p:spPr>
          <a:xfrm>
            <a:off x="7286644" y="5429264"/>
            <a:ext cx="1300356" cy="369332"/>
          </a:xfrm>
          <a:prstGeom prst="rect">
            <a:avLst/>
          </a:prstGeom>
          <a:noFill/>
        </p:spPr>
        <p:txBody>
          <a:bodyPr wrap="none" rtlCol="0">
            <a:spAutoFit/>
          </a:bodyPr>
          <a:lstStyle/>
          <a:p>
            <a:r>
              <a:rPr lang="en-US" sz="1800" dirty="0" smtClean="0">
                <a:solidFill>
                  <a:srgbClr val="FF0000"/>
                </a:solidFill>
              </a:rPr>
              <a:t>30TB/65TB</a:t>
            </a:r>
            <a:endParaRPr lang="en-US" sz="1800" dirty="0">
              <a:solidFill>
                <a:srgbClr val="FF0000"/>
              </a:solidFill>
            </a:endParaRPr>
          </a:p>
        </p:txBody>
      </p:sp>
      <p:sp>
        <p:nvSpPr>
          <p:cNvPr id="29" name="TextBox 28"/>
          <p:cNvSpPr txBox="1"/>
          <p:nvPr/>
        </p:nvSpPr>
        <p:spPr>
          <a:xfrm>
            <a:off x="4357686" y="1285860"/>
            <a:ext cx="2064989" cy="338554"/>
          </a:xfrm>
          <a:prstGeom prst="rect">
            <a:avLst/>
          </a:prstGeom>
          <a:noFill/>
        </p:spPr>
        <p:txBody>
          <a:bodyPr wrap="none" rtlCol="0">
            <a:spAutoFit/>
          </a:bodyPr>
          <a:lstStyle/>
          <a:p>
            <a:r>
              <a:rPr lang="en-US" sz="1600" dirty="0" smtClean="0">
                <a:solidFill>
                  <a:srgbClr val="008040"/>
                </a:solidFill>
                <a:latin typeface="Comic Sans MS" pitchFamily="66" charset="0"/>
              </a:rPr>
              <a:t>* allocated/pledged</a:t>
            </a:r>
            <a:endParaRPr lang="en-US" sz="1600" dirty="0">
              <a:solidFill>
                <a:srgbClr val="008040"/>
              </a:solidFill>
              <a:latin typeface="Comic Sans MS" pitchFamily="66"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a:t>
            </a:r>
            <a:r>
              <a:rPr lang="en-US" dirty="0" err="1" smtClean="0"/>
              <a:t>DST:replica</a:t>
            </a:r>
            <a:r>
              <a:rPr lang="en-US" dirty="0" smtClean="0"/>
              <a:t>-online</a:t>
            </a:r>
            <a:endParaRPr lang="en-US" dirty="0"/>
          </a:p>
        </p:txBody>
      </p:sp>
      <p:sp>
        <p:nvSpPr>
          <p:cNvPr id="4" name="Footer Placeholder 3"/>
          <p:cNvSpPr>
            <a:spLocks noGrp="1"/>
          </p:cNvSpPr>
          <p:nvPr>
            <p:ph type="ftr" sz="quarter" idx="10"/>
          </p:nvPr>
        </p:nvSpPr>
        <p:spPr/>
        <p:txBody>
          <a:bodyPr/>
          <a:lstStyle/>
          <a:p>
            <a:r>
              <a:rPr lang="es-ES" smtClean="0"/>
              <a:t>Roberto Santinelli</a:t>
            </a:r>
            <a:endParaRPr lang="es-ES" dirty="0"/>
          </a:p>
        </p:txBody>
      </p:sp>
      <p:sp>
        <p:nvSpPr>
          <p:cNvPr id="5" name="Slide Number Placeholder 4"/>
          <p:cNvSpPr>
            <a:spLocks noGrp="1"/>
          </p:cNvSpPr>
          <p:nvPr>
            <p:ph type="sldNum" sz="quarter" idx="11"/>
          </p:nvPr>
        </p:nvSpPr>
        <p:spPr/>
        <p:txBody>
          <a:bodyPr/>
          <a:lstStyle/>
          <a:p>
            <a:fld id="{D9DC1D16-B8D6-0648-83C2-A52B7C2770D5}" type="slidenum">
              <a:rPr lang="es-ES" smtClean="0"/>
              <a:pPr/>
              <a:t>13</a:t>
            </a:fld>
            <a:endParaRPr lang="es-ES"/>
          </a:p>
        </p:txBody>
      </p:sp>
      <p:pic>
        <p:nvPicPr>
          <p:cNvPr id="6" name="Picture 5" descr="sara.png"/>
          <p:cNvPicPr>
            <a:picLocks noChangeAspect="1"/>
          </p:cNvPicPr>
          <p:nvPr/>
        </p:nvPicPr>
        <p:blipFill>
          <a:blip r:embed="rId2"/>
          <a:stretch>
            <a:fillRect/>
          </a:stretch>
        </p:blipFill>
        <p:spPr>
          <a:xfrm>
            <a:off x="4381532" y="4500570"/>
            <a:ext cx="4762500" cy="1905000"/>
          </a:xfrm>
          <a:prstGeom prst="rect">
            <a:avLst/>
          </a:prstGeom>
        </p:spPr>
      </p:pic>
      <p:pic>
        <p:nvPicPr>
          <p:cNvPr id="7" name="Picture 6" descr="cnaf.png"/>
          <p:cNvPicPr>
            <a:picLocks noChangeAspect="1"/>
          </p:cNvPicPr>
          <p:nvPr/>
        </p:nvPicPr>
        <p:blipFill>
          <a:blip r:embed="rId3"/>
          <a:stretch>
            <a:fillRect/>
          </a:stretch>
        </p:blipFill>
        <p:spPr>
          <a:xfrm>
            <a:off x="0" y="571480"/>
            <a:ext cx="4762500" cy="1905000"/>
          </a:xfrm>
          <a:prstGeom prst="rect">
            <a:avLst/>
          </a:prstGeom>
        </p:spPr>
      </p:pic>
      <p:pic>
        <p:nvPicPr>
          <p:cNvPr id="8" name="Picture 7" descr="gridka.png"/>
          <p:cNvPicPr>
            <a:picLocks noChangeAspect="1"/>
          </p:cNvPicPr>
          <p:nvPr/>
        </p:nvPicPr>
        <p:blipFill>
          <a:blip r:embed="rId4"/>
          <a:stretch>
            <a:fillRect/>
          </a:stretch>
        </p:blipFill>
        <p:spPr>
          <a:xfrm>
            <a:off x="4381532" y="571480"/>
            <a:ext cx="4762500" cy="1905000"/>
          </a:xfrm>
          <a:prstGeom prst="rect">
            <a:avLst/>
          </a:prstGeom>
        </p:spPr>
      </p:pic>
      <p:pic>
        <p:nvPicPr>
          <p:cNvPr id="9" name="Picture 8" descr="in2p3.png"/>
          <p:cNvPicPr>
            <a:picLocks noChangeAspect="1"/>
          </p:cNvPicPr>
          <p:nvPr/>
        </p:nvPicPr>
        <p:blipFill>
          <a:blip r:embed="rId5"/>
          <a:stretch>
            <a:fillRect/>
          </a:stretch>
        </p:blipFill>
        <p:spPr>
          <a:xfrm>
            <a:off x="0" y="2571744"/>
            <a:ext cx="4762500" cy="1905000"/>
          </a:xfrm>
          <a:prstGeom prst="rect">
            <a:avLst/>
          </a:prstGeom>
        </p:spPr>
      </p:pic>
      <p:pic>
        <p:nvPicPr>
          <p:cNvPr id="10" name="Picture 9" descr="pic.png"/>
          <p:cNvPicPr>
            <a:picLocks noChangeAspect="1"/>
          </p:cNvPicPr>
          <p:nvPr/>
        </p:nvPicPr>
        <p:blipFill>
          <a:blip r:embed="rId6"/>
          <a:stretch>
            <a:fillRect/>
          </a:stretch>
        </p:blipFill>
        <p:spPr>
          <a:xfrm>
            <a:off x="4381500" y="2571744"/>
            <a:ext cx="4762500" cy="1905000"/>
          </a:xfrm>
          <a:prstGeom prst="rect">
            <a:avLst/>
          </a:prstGeom>
        </p:spPr>
      </p:pic>
      <p:pic>
        <p:nvPicPr>
          <p:cNvPr id="11" name="Picture 10" descr="ral.png"/>
          <p:cNvPicPr>
            <a:picLocks noChangeAspect="1"/>
          </p:cNvPicPr>
          <p:nvPr/>
        </p:nvPicPr>
        <p:blipFill>
          <a:blip r:embed="rId7"/>
          <a:stretch>
            <a:fillRect/>
          </a:stretch>
        </p:blipFill>
        <p:spPr>
          <a:xfrm>
            <a:off x="0" y="4572008"/>
            <a:ext cx="4762500" cy="1905000"/>
          </a:xfrm>
          <a:prstGeom prst="rect">
            <a:avLst/>
          </a:prstGeom>
        </p:spPr>
      </p:pic>
      <p:cxnSp>
        <p:nvCxnSpPr>
          <p:cNvPr id="15" name="Straight Connector 14"/>
          <p:cNvCxnSpPr/>
          <p:nvPr/>
        </p:nvCxnSpPr>
        <p:spPr bwMode="auto">
          <a:xfrm>
            <a:off x="642910" y="1571612"/>
            <a:ext cx="3738622" cy="23806"/>
          </a:xfrm>
          <a:prstGeom prst="line">
            <a:avLst/>
          </a:prstGeom>
          <a:solidFill>
            <a:schemeClr val="accent1"/>
          </a:solidFill>
          <a:ln w="12700" cap="flat" cmpd="sng" algn="ctr">
            <a:solidFill>
              <a:srgbClr val="FF0000"/>
            </a:solidFill>
            <a:prstDash val="solid"/>
            <a:round/>
            <a:headEnd type="none" w="med" len="med"/>
            <a:tailEnd type="none" w="med" len="med"/>
          </a:ln>
          <a:effectLst/>
        </p:spPr>
      </p:cxnSp>
      <p:cxnSp>
        <p:nvCxnSpPr>
          <p:cNvPr id="19" name="Straight Connector 18"/>
          <p:cNvCxnSpPr/>
          <p:nvPr/>
        </p:nvCxnSpPr>
        <p:spPr bwMode="auto">
          <a:xfrm>
            <a:off x="5048220" y="1976434"/>
            <a:ext cx="3881498" cy="23806"/>
          </a:xfrm>
          <a:prstGeom prst="line">
            <a:avLst/>
          </a:prstGeom>
          <a:solidFill>
            <a:schemeClr val="accent1"/>
          </a:solidFill>
          <a:ln w="12700" cap="flat" cmpd="sng" algn="ctr">
            <a:solidFill>
              <a:srgbClr val="FF0000"/>
            </a:solidFill>
            <a:prstDash val="solid"/>
            <a:round/>
            <a:headEnd type="none" w="med" len="med"/>
            <a:tailEnd type="none" w="med" len="med"/>
          </a:ln>
          <a:effectLst/>
        </p:spPr>
      </p:cxnSp>
      <p:cxnSp>
        <p:nvCxnSpPr>
          <p:cNvPr id="21" name="Straight Connector 20"/>
          <p:cNvCxnSpPr/>
          <p:nvPr/>
        </p:nvCxnSpPr>
        <p:spPr bwMode="auto">
          <a:xfrm>
            <a:off x="5000628" y="3548070"/>
            <a:ext cx="3881498" cy="23806"/>
          </a:xfrm>
          <a:prstGeom prst="line">
            <a:avLst/>
          </a:prstGeom>
          <a:solidFill>
            <a:schemeClr val="accent1"/>
          </a:solidFill>
          <a:ln w="12700" cap="flat" cmpd="sng" algn="ctr">
            <a:solidFill>
              <a:srgbClr val="FF0000"/>
            </a:solidFill>
            <a:prstDash val="solid"/>
            <a:round/>
            <a:headEnd type="none" w="med" len="med"/>
            <a:tailEnd type="none" w="med" len="med"/>
          </a:ln>
          <a:effectLst/>
        </p:spPr>
      </p:cxnSp>
      <p:cxnSp>
        <p:nvCxnSpPr>
          <p:cNvPr id="22" name="Straight Connector 21"/>
          <p:cNvCxnSpPr/>
          <p:nvPr/>
        </p:nvCxnSpPr>
        <p:spPr bwMode="auto">
          <a:xfrm>
            <a:off x="547626" y="4048136"/>
            <a:ext cx="3881498" cy="23806"/>
          </a:xfrm>
          <a:prstGeom prst="line">
            <a:avLst/>
          </a:prstGeom>
          <a:solidFill>
            <a:schemeClr val="accent1"/>
          </a:solidFill>
          <a:ln w="12700" cap="flat" cmpd="sng" algn="ctr">
            <a:solidFill>
              <a:srgbClr val="FF0000"/>
            </a:solidFill>
            <a:prstDash val="solid"/>
            <a:round/>
            <a:headEnd type="none" w="med" len="med"/>
            <a:tailEnd type="none" w="med" len="med"/>
          </a:ln>
          <a:effectLst/>
        </p:spPr>
      </p:cxnSp>
      <p:cxnSp>
        <p:nvCxnSpPr>
          <p:cNvPr id="23" name="Straight Connector 22"/>
          <p:cNvCxnSpPr/>
          <p:nvPr/>
        </p:nvCxnSpPr>
        <p:spPr bwMode="auto">
          <a:xfrm>
            <a:off x="5000628" y="5715016"/>
            <a:ext cx="3929090" cy="23806"/>
          </a:xfrm>
          <a:prstGeom prst="line">
            <a:avLst/>
          </a:prstGeom>
          <a:solidFill>
            <a:schemeClr val="accent1"/>
          </a:solidFill>
          <a:ln w="12700" cap="flat" cmpd="sng" algn="ctr">
            <a:solidFill>
              <a:srgbClr val="FF0000"/>
            </a:solidFill>
            <a:prstDash val="solid"/>
            <a:round/>
            <a:headEnd type="none" w="med" len="med"/>
            <a:tailEnd type="none" w="med" len="med"/>
          </a:ln>
          <a:effectLst/>
        </p:spPr>
      </p:cxnSp>
      <p:cxnSp>
        <p:nvCxnSpPr>
          <p:cNvPr id="25" name="Straight Connector 24"/>
          <p:cNvCxnSpPr/>
          <p:nvPr/>
        </p:nvCxnSpPr>
        <p:spPr bwMode="auto">
          <a:xfrm>
            <a:off x="714348" y="6000768"/>
            <a:ext cx="3881498" cy="23806"/>
          </a:xfrm>
          <a:prstGeom prst="line">
            <a:avLst/>
          </a:prstGeom>
          <a:solidFill>
            <a:schemeClr val="accent1"/>
          </a:solidFill>
          <a:ln w="12700" cap="flat" cmpd="sng" algn="ctr">
            <a:solidFill>
              <a:srgbClr val="FF0000"/>
            </a:solidFill>
            <a:prstDash val="solid"/>
            <a:round/>
            <a:headEnd type="none" w="med" len="med"/>
            <a:tailEnd type="none" w="med" len="med"/>
          </a:ln>
          <a:effectLst/>
        </p:spPr>
      </p:cxnSp>
      <p:sp>
        <p:nvSpPr>
          <p:cNvPr id="26" name="TextBox 25"/>
          <p:cNvSpPr txBox="1"/>
          <p:nvPr/>
        </p:nvSpPr>
        <p:spPr>
          <a:xfrm>
            <a:off x="3000364" y="4714884"/>
            <a:ext cx="1415772" cy="369332"/>
          </a:xfrm>
          <a:prstGeom prst="rect">
            <a:avLst/>
          </a:prstGeom>
          <a:noFill/>
        </p:spPr>
        <p:txBody>
          <a:bodyPr wrap="none" rtlCol="0">
            <a:spAutoFit/>
          </a:bodyPr>
          <a:lstStyle/>
          <a:p>
            <a:r>
              <a:rPr lang="en-US" sz="1800" dirty="0" smtClean="0">
                <a:solidFill>
                  <a:srgbClr val="008040"/>
                </a:solidFill>
              </a:rPr>
              <a:t>136TB/75TB</a:t>
            </a:r>
            <a:endParaRPr lang="en-US" sz="1800" dirty="0">
              <a:solidFill>
                <a:srgbClr val="008040"/>
              </a:solidFill>
            </a:endParaRPr>
          </a:p>
        </p:txBody>
      </p:sp>
      <p:sp>
        <p:nvSpPr>
          <p:cNvPr id="27" name="TextBox 26"/>
          <p:cNvSpPr txBox="1"/>
          <p:nvPr/>
        </p:nvSpPr>
        <p:spPr>
          <a:xfrm>
            <a:off x="7513946" y="4714884"/>
            <a:ext cx="1407180" cy="369332"/>
          </a:xfrm>
          <a:prstGeom prst="rect">
            <a:avLst/>
          </a:prstGeom>
          <a:noFill/>
        </p:spPr>
        <p:txBody>
          <a:bodyPr wrap="none" rtlCol="0">
            <a:spAutoFit/>
          </a:bodyPr>
          <a:lstStyle/>
          <a:p>
            <a:r>
              <a:rPr lang="en-US" sz="1800" dirty="0" smtClean="0">
                <a:solidFill>
                  <a:srgbClr val="FF0000"/>
                </a:solidFill>
              </a:rPr>
              <a:t>39TB/115TB</a:t>
            </a:r>
            <a:endParaRPr lang="en-US" sz="1800" dirty="0">
              <a:solidFill>
                <a:srgbClr val="FF0000"/>
              </a:solidFill>
            </a:endParaRPr>
          </a:p>
        </p:txBody>
      </p:sp>
      <p:sp>
        <p:nvSpPr>
          <p:cNvPr id="28" name="TextBox 27"/>
          <p:cNvSpPr txBox="1"/>
          <p:nvPr/>
        </p:nvSpPr>
        <p:spPr>
          <a:xfrm>
            <a:off x="2857488" y="2857496"/>
            <a:ext cx="1522596" cy="369332"/>
          </a:xfrm>
          <a:prstGeom prst="rect">
            <a:avLst/>
          </a:prstGeom>
          <a:noFill/>
        </p:spPr>
        <p:txBody>
          <a:bodyPr wrap="none" rtlCol="0">
            <a:spAutoFit/>
          </a:bodyPr>
          <a:lstStyle/>
          <a:p>
            <a:r>
              <a:rPr lang="en-US" sz="1800" dirty="0" smtClean="0">
                <a:solidFill>
                  <a:srgbClr val="FF0000"/>
                </a:solidFill>
              </a:rPr>
              <a:t>110TB/125TB</a:t>
            </a:r>
            <a:endParaRPr lang="en-US" sz="1800" dirty="0">
              <a:solidFill>
                <a:srgbClr val="FF0000"/>
              </a:solidFill>
            </a:endParaRPr>
          </a:p>
        </p:txBody>
      </p:sp>
      <p:sp>
        <p:nvSpPr>
          <p:cNvPr id="29" name="TextBox 28"/>
          <p:cNvSpPr txBox="1"/>
          <p:nvPr/>
        </p:nvSpPr>
        <p:spPr>
          <a:xfrm>
            <a:off x="7557924" y="642918"/>
            <a:ext cx="1300356" cy="369332"/>
          </a:xfrm>
          <a:prstGeom prst="rect">
            <a:avLst/>
          </a:prstGeom>
          <a:noFill/>
        </p:spPr>
        <p:txBody>
          <a:bodyPr wrap="none" rtlCol="0">
            <a:spAutoFit/>
          </a:bodyPr>
          <a:lstStyle/>
          <a:p>
            <a:r>
              <a:rPr lang="en-US" sz="1800" dirty="0" smtClean="0">
                <a:solidFill>
                  <a:srgbClr val="008040"/>
                </a:solidFill>
              </a:rPr>
              <a:t>75TB/75TB</a:t>
            </a:r>
            <a:endParaRPr lang="en-US" sz="1800" dirty="0">
              <a:solidFill>
                <a:srgbClr val="008040"/>
              </a:solidFill>
            </a:endParaRPr>
          </a:p>
        </p:txBody>
      </p:sp>
      <p:sp>
        <p:nvSpPr>
          <p:cNvPr id="30" name="TextBox 29"/>
          <p:cNvSpPr txBox="1"/>
          <p:nvPr/>
        </p:nvSpPr>
        <p:spPr>
          <a:xfrm>
            <a:off x="2928926" y="857232"/>
            <a:ext cx="1300356" cy="369332"/>
          </a:xfrm>
          <a:prstGeom prst="rect">
            <a:avLst/>
          </a:prstGeom>
          <a:noFill/>
        </p:spPr>
        <p:txBody>
          <a:bodyPr wrap="none" rtlCol="0">
            <a:spAutoFit/>
          </a:bodyPr>
          <a:lstStyle/>
          <a:p>
            <a:r>
              <a:rPr lang="en-US" sz="1800" dirty="0" smtClean="0">
                <a:solidFill>
                  <a:srgbClr val="FF0000"/>
                </a:solidFill>
              </a:rPr>
              <a:t>33TB/55TB</a:t>
            </a:r>
            <a:endParaRPr lang="en-US" sz="1800" dirty="0">
              <a:solidFill>
                <a:srgbClr val="FF0000"/>
              </a:solidFill>
            </a:endParaRPr>
          </a:p>
        </p:txBody>
      </p:sp>
      <p:sp>
        <p:nvSpPr>
          <p:cNvPr id="31" name="TextBox 30"/>
          <p:cNvSpPr txBox="1"/>
          <p:nvPr/>
        </p:nvSpPr>
        <p:spPr>
          <a:xfrm>
            <a:off x="7500958" y="2714620"/>
            <a:ext cx="1300356" cy="369332"/>
          </a:xfrm>
          <a:prstGeom prst="rect">
            <a:avLst/>
          </a:prstGeom>
          <a:noFill/>
        </p:spPr>
        <p:txBody>
          <a:bodyPr wrap="none" rtlCol="0">
            <a:spAutoFit/>
          </a:bodyPr>
          <a:lstStyle/>
          <a:p>
            <a:r>
              <a:rPr lang="en-US" sz="1800" dirty="0" smtClean="0">
                <a:solidFill>
                  <a:srgbClr val="008040"/>
                </a:solidFill>
              </a:rPr>
              <a:t>47TB/25TB</a:t>
            </a:r>
            <a:endParaRPr lang="en-US" sz="1800" dirty="0">
              <a:solidFill>
                <a:srgbClr val="00804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WM issues</a:t>
            </a:r>
            <a:endParaRPr lang="en-US" dirty="0"/>
          </a:p>
        </p:txBody>
      </p:sp>
      <p:sp>
        <p:nvSpPr>
          <p:cNvPr id="3" name="Content Placeholder 2"/>
          <p:cNvSpPr>
            <a:spLocks noGrp="1"/>
          </p:cNvSpPr>
          <p:nvPr>
            <p:ph idx="1"/>
          </p:nvPr>
        </p:nvSpPr>
        <p:spPr>
          <a:xfrm>
            <a:off x="428596" y="1171598"/>
            <a:ext cx="8715404" cy="5543550"/>
          </a:xfrm>
        </p:spPr>
        <p:txBody>
          <a:bodyPr/>
          <a:lstStyle/>
          <a:p>
            <a:pPr lvl="1"/>
            <a:r>
              <a:rPr lang="en-US" dirty="0" smtClean="0"/>
              <a:t>WMS Condor Grid Monitoring is not VOMS aware.</a:t>
            </a:r>
          </a:p>
          <a:p>
            <a:pPr lvl="2"/>
            <a:r>
              <a:rPr lang="en-US" dirty="0" smtClean="0"/>
              <a:t>Same user (DN) but different credentials (FQAN) only some jobs get updated in their status messing the pilot status information</a:t>
            </a:r>
          </a:p>
          <a:p>
            <a:pPr lvl="1"/>
            <a:r>
              <a:rPr lang="en-US" dirty="0" smtClean="0"/>
              <a:t>WMS brokering of sites should only take into account </a:t>
            </a:r>
            <a:r>
              <a:rPr lang="en-US" dirty="0" err="1" smtClean="0"/>
              <a:t>VOView</a:t>
            </a:r>
            <a:r>
              <a:rPr lang="en-US" dirty="0" smtClean="0"/>
              <a:t> to avoid to have sites matched unwillingly </a:t>
            </a:r>
          </a:p>
          <a:p>
            <a:pPr lvl="1"/>
            <a:r>
              <a:rPr lang="en-US" dirty="0" smtClean="0"/>
              <a:t>WMS list match slow (fixed with 3.2 + </a:t>
            </a:r>
            <a:r>
              <a:rPr lang="en-US" dirty="0" err="1" smtClean="0"/>
              <a:t>WMproxy</a:t>
            </a:r>
            <a:r>
              <a:rPr lang="en-US" dirty="0" smtClean="0"/>
              <a:t> cache cleaning)</a:t>
            </a:r>
          </a:p>
          <a:p>
            <a:pPr lvl="1"/>
            <a:r>
              <a:rPr lang="en-US" dirty="0" smtClean="0"/>
              <a:t>WMS user proxy mix up issue (fixed in 3.2)</a:t>
            </a:r>
          </a:p>
          <a:p>
            <a:pPr lvl="1"/>
            <a:endParaRPr lang="en-US" dirty="0" smtClean="0"/>
          </a:p>
          <a:p>
            <a:pPr lvl="1"/>
            <a:r>
              <a:rPr lang="en-US" dirty="0" smtClean="0"/>
              <a:t>Publication of queue information to the site </a:t>
            </a:r>
            <a:r>
              <a:rPr lang="en-US" dirty="0" err="1" smtClean="0"/>
              <a:t>bdii</a:t>
            </a:r>
            <a:r>
              <a:rPr lang="en-US" dirty="0" smtClean="0"/>
              <a:t> (</a:t>
            </a:r>
            <a:r>
              <a:rPr lang="en-US" dirty="0" smtClean="0">
                <a:sym typeface="Wingdings" pitchFamily="2" charset="2"/>
              </a:rPr>
              <a:t> top BDII)</a:t>
            </a:r>
            <a:endParaRPr lang="en-US" dirty="0" smtClean="0"/>
          </a:p>
          <a:p>
            <a:pPr lvl="2"/>
            <a:r>
              <a:rPr lang="en-US" dirty="0" smtClean="0"/>
              <a:t>Load problems</a:t>
            </a:r>
          </a:p>
          <a:p>
            <a:pPr lvl="2"/>
            <a:r>
              <a:rPr lang="en-US" dirty="0" smtClean="0"/>
              <a:t>GIP </a:t>
            </a:r>
            <a:r>
              <a:rPr lang="en-US" dirty="0" err="1" smtClean="0"/>
              <a:t>misconfigured</a:t>
            </a:r>
            <a:endParaRPr lang="en-US" dirty="0" smtClean="0"/>
          </a:p>
          <a:p>
            <a:pPr lvl="2"/>
            <a:r>
              <a:rPr lang="en-US" dirty="0" smtClean="0"/>
              <a:t>LRMS </a:t>
            </a:r>
            <a:r>
              <a:rPr lang="en-US" dirty="0" err="1" smtClean="0"/>
              <a:t>misconfigured</a:t>
            </a:r>
            <a:endParaRPr lang="en-US" dirty="0" smtClean="0"/>
          </a:p>
          <a:p>
            <a:pPr lvl="1"/>
            <a:r>
              <a:rPr lang="en-US" dirty="0" smtClean="0"/>
              <a:t>Shared area: still a plague at many </a:t>
            </a:r>
            <a:r>
              <a:rPr lang="en-US" dirty="0" err="1" smtClean="0"/>
              <a:t>sites.May</a:t>
            </a:r>
            <a:r>
              <a:rPr lang="en-US" dirty="0" smtClean="0"/>
              <a:t> be the most important service at the site it has to scale with #slots.</a:t>
            </a:r>
          </a:p>
          <a:p>
            <a:pPr lvl="2"/>
            <a:r>
              <a:rPr lang="en-US" dirty="0" smtClean="0"/>
              <a:t>Tier2 most of the problem now! </a:t>
            </a:r>
          </a:p>
          <a:p>
            <a:pPr lvl="1"/>
            <a:r>
              <a:rPr lang="en-US" dirty="0" smtClean="0"/>
              <a:t>Locking mechanism for </a:t>
            </a:r>
            <a:r>
              <a:rPr lang="en-US" dirty="0" err="1" smtClean="0"/>
              <a:t>SQLite</a:t>
            </a:r>
            <a:r>
              <a:rPr lang="en-US" dirty="0" smtClean="0"/>
              <a:t> file access on shared area</a:t>
            </a:r>
          </a:p>
          <a:p>
            <a:pPr lvl="2"/>
            <a:r>
              <a:rPr lang="en-US" dirty="0" smtClean="0"/>
              <a:t>Workaround to copy the file locally on the WN first.</a:t>
            </a:r>
          </a:p>
          <a:p>
            <a:pPr lvl="1">
              <a:buNone/>
            </a:pPr>
            <a:endParaRPr lang="en-US" dirty="0" smtClean="0"/>
          </a:p>
        </p:txBody>
      </p:sp>
      <p:sp>
        <p:nvSpPr>
          <p:cNvPr id="5" name="Slide Number Placeholder 4"/>
          <p:cNvSpPr>
            <a:spLocks noGrp="1"/>
          </p:cNvSpPr>
          <p:nvPr>
            <p:ph type="sldNum" sz="quarter" idx="11"/>
          </p:nvPr>
        </p:nvSpPr>
        <p:spPr/>
        <p:txBody>
          <a:bodyPr/>
          <a:lstStyle/>
          <a:p>
            <a:fld id="{D9DC1D16-B8D6-0648-83C2-A52B7C2770D5}" type="slidenum">
              <a:rPr lang="es-ES" smtClean="0"/>
              <a:pPr/>
              <a:t>14</a:t>
            </a:fld>
            <a:endParaRPr lang="es-E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DIRAC and production system</a:t>
            </a:r>
            <a:endParaRPr lang="en-US" dirty="0"/>
          </a:p>
        </p:txBody>
      </p:sp>
      <p:sp>
        <p:nvSpPr>
          <p:cNvPr id="3" name="Content Placeholder 2"/>
          <p:cNvSpPr>
            <a:spLocks noGrp="1"/>
          </p:cNvSpPr>
          <p:nvPr>
            <p:ph idx="1"/>
          </p:nvPr>
        </p:nvSpPr>
        <p:spPr>
          <a:xfrm>
            <a:off x="1116013" y="785794"/>
            <a:ext cx="7848600" cy="5543550"/>
          </a:xfrm>
        </p:spPr>
        <p:txBody>
          <a:bodyPr/>
          <a:lstStyle/>
          <a:p>
            <a:r>
              <a:rPr lang="en-US" dirty="0" smtClean="0"/>
              <a:t>Many releases of DIRAC bringing new features</a:t>
            </a:r>
          </a:p>
          <a:p>
            <a:pPr lvl="1"/>
            <a:r>
              <a:rPr lang="en-US" dirty="0" smtClean="0"/>
              <a:t>Optimization of pilot job submission (bulk) and user priorities </a:t>
            </a:r>
          </a:p>
          <a:p>
            <a:pPr lvl="1"/>
            <a:r>
              <a:rPr lang="en-US" dirty="0" smtClean="0"/>
              <a:t>New sandbox service in place as it was becoming a bottleneck with increased load </a:t>
            </a:r>
          </a:p>
          <a:p>
            <a:pPr lvl="1"/>
            <a:r>
              <a:rPr lang="en-US" dirty="0" smtClean="0"/>
              <a:t>Space user quota implemented</a:t>
            </a:r>
          </a:p>
          <a:p>
            <a:pPr lvl="1"/>
            <a:r>
              <a:rPr lang="en-US" dirty="0" smtClean="0"/>
              <a:t>Banning of SEs</a:t>
            </a:r>
          </a:p>
          <a:p>
            <a:pPr lvl="1"/>
            <a:r>
              <a:rPr lang="en-US" dirty="0" smtClean="0"/>
              <a:t>Prospects for new resources (OSG,ONLINE farm, DIRAC site)</a:t>
            </a:r>
          </a:p>
          <a:p>
            <a:pPr lvl="1"/>
            <a:r>
              <a:rPr lang="en-US" dirty="0" smtClean="0"/>
              <a:t>Improved monitoring of detailed performances </a:t>
            </a:r>
          </a:p>
          <a:p>
            <a:r>
              <a:rPr lang="en-US" dirty="0" smtClean="0"/>
              <a:t>Production system</a:t>
            </a:r>
          </a:p>
          <a:p>
            <a:pPr lvl="1"/>
            <a:r>
              <a:rPr lang="en-US" dirty="0" smtClean="0"/>
              <a:t>Solid production life cycle</a:t>
            </a:r>
          </a:p>
          <a:p>
            <a:pPr lvl="2"/>
            <a:r>
              <a:rPr lang="en-US" dirty="0" smtClean="0"/>
              <a:t>Production integrity checks (on the catalogs and SEs)</a:t>
            </a:r>
          </a:p>
          <a:p>
            <a:pPr lvl="2"/>
            <a:r>
              <a:rPr lang="en-US" dirty="0" smtClean="0"/>
              <a:t>Production management with many steps defined (see EGEE09) </a:t>
            </a:r>
          </a:p>
          <a:p>
            <a:pPr lvl="1"/>
            <a:r>
              <a:rPr lang="en-US" dirty="0" smtClean="0"/>
              <a:t>Systematic merging of output data from simulation</a:t>
            </a:r>
          </a:p>
          <a:p>
            <a:pPr lvl="2"/>
            <a:r>
              <a:rPr lang="en-US" dirty="0" smtClean="0"/>
              <a:t>Performed on Tier1s, from data stored temporarily in T0D1 </a:t>
            </a:r>
          </a:p>
          <a:p>
            <a:pPr lvl="2"/>
            <a:r>
              <a:rPr lang="en-US" dirty="0" smtClean="0"/>
              <a:t>Distribution policy performed on merged files</a:t>
            </a:r>
          </a:p>
          <a:p>
            <a:pPr lvl="2"/>
            <a:r>
              <a:rPr lang="en-US" dirty="0" smtClean="0"/>
              <a:t>Merged files of 5 GB (some even larger, up to 15 GB)</a:t>
            </a:r>
          </a:p>
          <a:p>
            <a:pPr lvl="2"/>
            <a:endParaRPr lang="en-US" dirty="0"/>
          </a:p>
        </p:txBody>
      </p:sp>
      <p:sp>
        <p:nvSpPr>
          <p:cNvPr id="5" name="Slide Number Placeholder 4"/>
          <p:cNvSpPr>
            <a:spLocks noGrp="1"/>
          </p:cNvSpPr>
          <p:nvPr>
            <p:ph type="sldNum" sz="quarter" idx="11"/>
          </p:nvPr>
        </p:nvSpPr>
        <p:spPr/>
        <p:txBody>
          <a:bodyPr/>
          <a:lstStyle/>
          <a:p>
            <a:fld id="{D9DC1D16-B8D6-0648-83C2-A52B7C2770D5}" type="slidenum">
              <a:rPr lang="es-ES" smtClean="0"/>
              <a:pPr/>
              <a:t>15</a:t>
            </a:fld>
            <a:endParaRPr lang="es-ES"/>
          </a:p>
        </p:txBody>
      </p:sp>
      <p:sp>
        <p:nvSpPr>
          <p:cNvPr id="6" name="TextBox 5"/>
          <p:cNvSpPr txBox="1"/>
          <p:nvPr/>
        </p:nvSpPr>
        <p:spPr>
          <a:xfrm rot="20714544">
            <a:off x="1693583" y="3097051"/>
            <a:ext cx="5724516" cy="830997"/>
          </a:xfrm>
          <a:prstGeom prst="rect">
            <a:avLst/>
          </a:prstGeom>
          <a:gradFill flip="none" rotWithShape="1">
            <a:gsLst>
              <a:gs pos="0">
                <a:srgbClr val="DDEBCF"/>
              </a:gs>
              <a:gs pos="50000">
                <a:srgbClr val="9CB86E"/>
              </a:gs>
              <a:gs pos="100000">
                <a:srgbClr val="156B13"/>
              </a:gs>
            </a:gsLst>
            <a:lin ang="5400000" scaled="0"/>
            <a:tileRect r="-100000" b="-100000"/>
          </a:gradFill>
        </p:spPr>
        <p:txBody>
          <a:bodyPr wrap="none" rtlCol="0">
            <a:spAutoFit/>
          </a:bodyPr>
          <a:lstStyle/>
          <a:p>
            <a:r>
              <a:rPr lang="en-US" sz="4800" dirty="0" smtClean="0"/>
              <a:t>CERTIFIED ON SL5!</a:t>
            </a:r>
            <a:endParaRPr lang="en-US" sz="4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DM Messages </a:t>
            </a:r>
            <a:endParaRPr lang="en-US" dirty="0"/>
          </a:p>
        </p:txBody>
      </p:sp>
      <p:sp>
        <p:nvSpPr>
          <p:cNvPr id="3" name="Content Placeholder 2"/>
          <p:cNvSpPr>
            <a:spLocks noGrp="1"/>
          </p:cNvSpPr>
          <p:nvPr>
            <p:ph idx="1"/>
          </p:nvPr>
        </p:nvSpPr>
        <p:spPr>
          <a:xfrm>
            <a:off x="795366" y="814408"/>
            <a:ext cx="7848600" cy="5543550"/>
          </a:xfrm>
        </p:spPr>
        <p:txBody>
          <a:bodyPr/>
          <a:lstStyle/>
          <a:p>
            <a:pPr marL="342900" lvl="1" indent="-342900">
              <a:buClr>
                <a:schemeClr val="accent2"/>
              </a:buClr>
              <a:buNone/>
            </a:pPr>
            <a:r>
              <a:rPr lang="en-US" sz="2000" dirty="0" smtClean="0">
                <a:solidFill>
                  <a:srgbClr val="FF0000"/>
                </a:solidFill>
              </a:rPr>
              <a:t>The many operational issues reported indicate a very high probability that sites are </a:t>
            </a:r>
            <a:r>
              <a:rPr lang="en-US" sz="2000" dirty="0" err="1" smtClean="0">
                <a:solidFill>
                  <a:srgbClr val="FF0000"/>
                </a:solidFill>
              </a:rPr>
              <a:t>mis</a:t>
            </a:r>
            <a:r>
              <a:rPr lang="en-US" sz="2000" dirty="0" smtClean="0">
                <a:solidFill>
                  <a:srgbClr val="FF0000"/>
                </a:solidFill>
              </a:rPr>
              <a:t>-configured, whatever the point of failure is (network, </a:t>
            </a:r>
            <a:r>
              <a:rPr lang="en-US" sz="2000" dirty="0" err="1" smtClean="0">
                <a:solidFill>
                  <a:srgbClr val="FF0000"/>
                </a:solidFill>
              </a:rPr>
              <a:t>dcap</a:t>
            </a:r>
            <a:r>
              <a:rPr lang="en-US" sz="2000" dirty="0" smtClean="0">
                <a:solidFill>
                  <a:srgbClr val="FF0000"/>
                </a:solidFill>
              </a:rPr>
              <a:t> doors...) suggesting the need of (emphasized for ¾ </a:t>
            </a:r>
            <a:r>
              <a:rPr lang="en-US" sz="2000" dirty="0" err="1" smtClean="0">
                <a:solidFill>
                  <a:srgbClr val="FF0000"/>
                </a:solidFill>
              </a:rPr>
              <a:t>dCache</a:t>
            </a:r>
            <a:r>
              <a:rPr lang="en-US" sz="2000" dirty="0" smtClean="0">
                <a:solidFill>
                  <a:srgbClr val="FF0000"/>
                </a:solidFill>
              </a:rPr>
              <a:t> sites when under heavy load):</a:t>
            </a:r>
            <a:endParaRPr lang="en-US" sz="2000" dirty="0" smtClean="0"/>
          </a:p>
          <a:p>
            <a:pPr lvl="1"/>
            <a:r>
              <a:rPr lang="en-US" sz="2000" dirty="0" smtClean="0"/>
              <a:t>Improving the monitoring tools on Storage Service to minimize the occurrences of these annoying incidents </a:t>
            </a:r>
          </a:p>
          <a:p>
            <a:pPr lvl="1"/>
            <a:r>
              <a:rPr lang="en-US" sz="2000" dirty="0" smtClean="0"/>
              <a:t>All sites should increase the number of slots per server to a reasonable number (several 100's depending on the size of disk-servers)</a:t>
            </a:r>
          </a:p>
          <a:p>
            <a:pPr lvl="1"/>
            <a:r>
              <a:rPr lang="en-US" sz="2000" dirty="0" smtClean="0"/>
              <a:t>All storage services must be adequately dimensioned for supporting peaks of activities</a:t>
            </a:r>
          </a:p>
          <a:p>
            <a:pPr lvl="1"/>
            <a:r>
              <a:rPr lang="en-US" sz="2000" dirty="0" smtClean="0"/>
              <a:t>Disk server unavailability are plagues for users </a:t>
            </a:r>
          </a:p>
          <a:p>
            <a:pPr lvl="1"/>
            <a:r>
              <a:rPr lang="en-US" sz="2000" dirty="0" err="1" smtClean="0"/>
              <a:t>dCache</a:t>
            </a:r>
            <a:r>
              <a:rPr lang="en-US" sz="2000" dirty="0" smtClean="0"/>
              <a:t> developers should implement an exit handler that releases the connection or they should set a timeout on idle connections shorter than what it is.</a:t>
            </a:r>
          </a:p>
          <a:p>
            <a:pPr lvl="2"/>
            <a:r>
              <a:rPr lang="en-US" dirty="0" smtClean="0"/>
              <a:t>There is a recovery of orphan connections but only after several (4?) hours.</a:t>
            </a:r>
          </a:p>
          <a:p>
            <a:endParaRPr lang="en-US" dirty="0" smtClean="0"/>
          </a:p>
        </p:txBody>
      </p:sp>
      <p:sp>
        <p:nvSpPr>
          <p:cNvPr id="4" name="Footer Placeholder 3"/>
          <p:cNvSpPr>
            <a:spLocks noGrp="1"/>
          </p:cNvSpPr>
          <p:nvPr>
            <p:ph type="ftr" sz="quarter" idx="10"/>
          </p:nvPr>
        </p:nvSpPr>
        <p:spPr/>
        <p:txBody>
          <a:bodyPr/>
          <a:lstStyle/>
          <a:p>
            <a:r>
              <a:rPr lang="es-ES" smtClean="0"/>
              <a:t>Roberto Santinelli</a:t>
            </a:r>
            <a:endParaRPr lang="es-ES" dirty="0"/>
          </a:p>
        </p:txBody>
      </p:sp>
      <p:sp>
        <p:nvSpPr>
          <p:cNvPr id="5" name="Slide Number Placeholder 4"/>
          <p:cNvSpPr>
            <a:spLocks noGrp="1"/>
          </p:cNvSpPr>
          <p:nvPr>
            <p:ph type="sldNum" sz="quarter" idx="11"/>
          </p:nvPr>
        </p:nvSpPr>
        <p:spPr/>
        <p:txBody>
          <a:bodyPr/>
          <a:lstStyle/>
          <a:p>
            <a:fld id="{D9DC1D16-B8D6-0648-83C2-A52B7C2770D5}" type="slidenum">
              <a:rPr lang="es-ES" smtClean="0"/>
              <a:pPr/>
              <a:t>16</a:t>
            </a:fld>
            <a:endParaRPr lang="es-E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DM messages (cont’d)</a:t>
            </a:r>
            <a:endParaRPr lang="en-US" dirty="0"/>
          </a:p>
        </p:txBody>
      </p:sp>
      <p:sp>
        <p:nvSpPr>
          <p:cNvPr id="3" name="Content Placeholder 2"/>
          <p:cNvSpPr>
            <a:spLocks noGrp="1"/>
          </p:cNvSpPr>
          <p:nvPr>
            <p:ph idx="1"/>
          </p:nvPr>
        </p:nvSpPr>
        <p:spPr>
          <a:xfrm>
            <a:off x="866804" y="642918"/>
            <a:ext cx="7848600" cy="5543550"/>
          </a:xfrm>
        </p:spPr>
        <p:txBody>
          <a:bodyPr/>
          <a:lstStyle/>
          <a:p>
            <a:pPr marL="342900" lvl="2" indent="-342900">
              <a:buClr>
                <a:schemeClr val="accent2"/>
              </a:buClr>
              <a:buSzPct val="55000"/>
              <a:buFont typeface="Zapf Dingbats" pitchFamily="-65" charset="2"/>
              <a:buChar char="m"/>
            </a:pPr>
            <a:r>
              <a:rPr lang="en-US" sz="1800" dirty="0" smtClean="0">
                <a:solidFill>
                  <a:srgbClr val="FF0000"/>
                </a:solidFill>
              </a:rPr>
              <a:t>XROOT </a:t>
            </a:r>
          </a:p>
          <a:p>
            <a:pPr marL="685800" lvl="3" indent="-342900">
              <a:buClr>
                <a:schemeClr val="accent2"/>
              </a:buClr>
              <a:buSzPct val="55000"/>
              <a:buFont typeface="Zapf Dingbats" pitchFamily="-65" charset="2"/>
              <a:buChar char="m"/>
            </a:pPr>
            <a:r>
              <a:rPr lang="en-US" sz="1800" dirty="0" smtClean="0">
                <a:solidFill>
                  <a:srgbClr val="0000FF"/>
                </a:solidFill>
              </a:rPr>
              <a:t>Looking for stability </a:t>
            </a:r>
          </a:p>
          <a:p>
            <a:pPr marL="685800" lvl="3" indent="-342900">
              <a:buClr>
                <a:schemeClr val="accent2"/>
              </a:buClr>
              <a:buSzPct val="55000"/>
              <a:buFont typeface="Zapf Dingbats" pitchFamily="-65" charset="2"/>
              <a:buChar char="m"/>
            </a:pPr>
            <a:r>
              <a:rPr lang="en-US" sz="1800" dirty="0" smtClean="0">
                <a:solidFill>
                  <a:srgbClr val="0000FF"/>
                </a:solidFill>
              </a:rPr>
              <a:t>Hanging connection problem solution</a:t>
            </a:r>
          </a:p>
          <a:p>
            <a:pPr marL="685800" lvl="3" indent="-342900">
              <a:buClr>
                <a:schemeClr val="accent2"/>
              </a:buClr>
              <a:buSzPct val="55000"/>
              <a:buFont typeface="Zapf Dingbats" pitchFamily="-65" charset="2"/>
              <a:buChar char="m"/>
            </a:pPr>
            <a:r>
              <a:rPr lang="en-US" sz="1800" dirty="0" smtClean="0">
                <a:solidFill>
                  <a:srgbClr val="0000FF"/>
                </a:solidFill>
              </a:rPr>
              <a:t>Introduced file opening delay (</a:t>
            </a:r>
            <a:r>
              <a:rPr lang="en-US" sz="1800" dirty="0" err="1" smtClean="0">
                <a:solidFill>
                  <a:srgbClr val="0000FF"/>
                </a:solidFill>
              </a:rPr>
              <a:t>cfr</a:t>
            </a:r>
            <a:r>
              <a:rPr lang="en-US" sz="1800" dirty="0" smtClean="0">
                <a:solidFill>
                  <a:srgbClr val="0000FF"/>
                </a:solidFill>
              </a:rPr>
              <a:t> analysis test, May GDB)</a:t>
            </a:r>
          </a:p>
          <a:p>
            <a:pPr marL="685800" lvl="3" indent="-342900">
              <a:buClr>
                <a:schemeClr val="accent2"/>
              </a:buClr>
              <a:buSzPct val="55000"/>
              <a:buFont typeface="Zapf Dingbats" pitchFamily="-65" charset="2"/>
              <a:buChar char="m"/>
            </a:pPr>
            <a:r>
              <a:rPr lang="en-US" sz="1800" dirty="0" smtClean="0">
                <a:solidFill>
                  <a:srgbClr val="0000FF"/>
                </a:solidFill>
              </a:rPr>
              <a:t>Instances setup at CERN and various </a:t>
            </a:r>
            <a:r>
              <a:rPr lang="en-US" sz="1800" dirty="0" err="1" smtClean="0">
                <a:solidFill>
                  <a:srgbClr val="0000FF"/>
                </a:solidFill>
              </a:rPr>
              <a:t>dCache</a:t>
            </a:r>
            <a:r>
              <a:rPr lang="en-US" sz="1800" dirty="0" smtClean="0">
                <a:solidFill>
                  <a:srgbClr val="0000FF"/>
                </a:solidFill>
              </a:rPr>
              <a:t> sites</a:t>
            </a:r>
          </a:p>
          <a:p>
            <a:pPr marL="1028700" lvl="4" indent="-342900">
              <a:buSzPct val="55000"/>
              <a:buFont typeface="Zapf Dingbats" pitchFamily="-65" charset="2"/>
              <a:buChar char="m"/>
            </a:pPr>
            <a:r>
              <a:rPr lang="en-US" sz="1800" dirty="0" smtClean="0">
                <a:solidFill>
                  <a:srgbClr val="0000FF"/>
                </a:solidFill>
              </a:rPr>
              <a:t>Some evaluation activity soon</a:t>
            </a:r>
            <a:endParaRPr lang="en-US" sz="1800" dirty="0" smtClean="0"/>
          </a:p>
          <a:p>
            <a:pPr marL="342900" lvl="1" indent="-342900">
              <a:buClr>
                <a:schemeClr val="accent2"/>
              </a:buClr>
              <a:buFont typeface="Zapf Dingbats" pitchFamily="-65" charset="2"/>
              <a:buChar char="m"/>
            </a:pPr>
            <a:r>
              <a:rPr lang="en-US" dirty="0" smtClean="0">
                <a:solidFill>
                  <a:srgbClr val="FF0000"/>
                </a:solidFill>
              </a:rPr>
              <a:t>SRM2.2 </a:t>
            </a:r>
            <a:r>
              <a:rPr lang="en-US" dirty="0" err="1" smtClean="0">
                <a:solidFill>
                  <a:srgbClr val="FF0000"/>
                </a:solidFill>
              </a:rPr>
              <a:t>MoU</a:t>
            </a:r>
            <a:r>
              <a:rPr lang="en-US" dirty="0" smtClean="0">
                <a:solidFill>
                  <a:srgbClr val="FF0000"/>
                </a:solidFill>
              </a:rPr>
              <a:t>: </a:t>
            </a:r>
            <a:r>
              <a:rPr lang="en-US" dirty="0" smtClean="0"/>
              <a:t>HOT topic : pre-staging strategies (being possible to pre-stage data at higher rate than one can process) </a:t>
            </a:r>
            <a:endParaRPr lang="en-US" dirty="0" smtClean="0">
              <a:sym typeface="Wingdings" pitchFamily="2" charset="2"/>
            </a:endParaRPr>
          </a:p>
          <a:p>
            <a:pPr marL="685800" lvl="2" indent="-342900">
              <a:buClr>
                <a:schemeClr val="accent2"/>
              </a:buClr>
              <a:buFont typeface="Zapf Dingbats" pitchFamily="-65" charset="2"/>
              <a:buChar char="m"/>
            </a:pPr>
            <a:r>
              <a:rPr lang="en-US" sz="1800" dirty="0" smtClean="0"/>
              <a:t>Require </a:t>
            </a:r>
            <a:r>
              <a:rPr lang="en-US" sz="1800" u="sng" dirty="0" smtClean="0"/>
              <a:t>pinning and releasing of files </a:t>
            </a:r>
          </a:p>
          <a:p>
            <a:pPr marL="685800" lvl="2" indent="-342900">
              <a:buClr>
                <a:schemeClr val="accent2"/>
              </a:buClr>
              <a:buFont typeface="Zapf Dingbats" pitchFamily="-65" charset="2"/>
              <a:buChar char="m"/>
            </a:pPr>
            <a:r>
              <a:rPr lang="en-US" sz="1800" dirty="0" smtClean="0"/>
              <a:t>ACLs on space tokens available through SRM interface (and clients)  instead of through technology-specific commands</a:t>
            </a:r>
          </a:p>
          <a:p>
            <a:pPr marL="685800" lvl="2" indent="-342900">
              <a:buClr>
                <a:schemeClr val="accent2"/>
              </a:buClr>
              <a:buFont typeface="Zapf Dingbats" pitchFamily="-65" charset="2"/>
              <a:buChar char="m"/>
            </a:pPr>
            <a:r>
              <a:rPr lang="en-US" sz="1800" dirty="0" smtClean="0"/>
              <a:t>Possibility to list large directories (&gt;1024) with </a:t>
            </a:r>
            <a:r>
              <a:rPr lang="en-US" sz="1800" dirty="0" err="1" smtClean="0"/>
              <a:t>gfal_ls</a:t>
            </a:r>
            <a:r>
              <a:rPr lang="en-US" sz="1800" dirty="0" smtClean="0"/>
              <a:t>.</a:t>
            </a:r>
          </a:p>
          <a:p>
            <a:pPr marL="1028700" lvl="3" indent="-342900">
              <a:buClr>
                <a:schemeClr val="accent2"/>
              </a:buClr>
              <a:buFont typeface="Zapf Dingbats" pitchFamily="-65" charset="2"/>
              <a:buChar char="m"/>
            </a:pPr>
            <a:r>
              <a:rPr lang="en-US" sz="1600" dirty="0" smtClean="0"/>
              <a:t> SRM must return the SRM_TOO_MANY_RESULTS code</a:t>
            </a:r>
          </a:p>
          <a:p>
            <a:pPr marL="342900" lvl="1" indent="-342900">
              <a:buClr>
                <a:schemeClr val="accent2"/>
              </a:buClr>
              <a:buFont typeface="Zapf Dingbats" pitchFamily="-65" charset="2"/>
              <a:buChar char="m"/>
            </a:pPr>
            <a:r>
              <a:rPr lang="en-US" dirty="0" smtClean="0">
                <a:solidFill>
                  <a:srgbClr val="FF0000"/>
                </a:solidFill>
              </a:rPr>
              <a:t>LFC</a:t>
            </a:r>
            <a:r>
              <a:rPr lang="en-US" dirty="0" smtClean="0"/>
              <a:t>: some bulk methods for query and deletion were   requested since a long while(they</a:t>
            </a:r>
            <a:r>
              <a:rPr lang="en-US" dirty="0" smtClean="0">
                <a:sym typeface="Wingdings" pitchFamily="2" charset="2"/>
              </a:rPr>
              <a:t> were requiring to overload existing methods already in place for ATLAS).</a:t>
            </a:r>
            <a:r>
              <a:rPr lang="en-US" dirty="0" smtClean="0"/>
              <a:t> </a:t>
            </a:r>
          </a:p>
          <a:p>
            <a:pPr marL="342900" lvl="1" indent="-342900">
              <a:buClr>
                <a:schemeClr val="accent2"/>
              </a:buClr>
              <a:buFont typeface="Zapf Dingbats" pitchFamily="-65" charset="2"/>
              <a:buChar char="m"/>
            </a:pPr>
            <a:r>
              <a:rPr lang="en-US" dirty="0" smtClean="0">
                <a:solidFill>
                  <a:srgbClr val="FF0000"/>
                </a:solidFill>
              </a:rPr>
              <a:t>FTS</a:t>
            </a:r>
            <a:r>
              <a:rPr lang="en-US" dirty="0" smtClean="0"/>
              <a:t>: checksum on the fly (FTS2.2. </a:t>
            </a:r>
            <a:r>
              <a:rPr lang="en-US" dirty="0" err="1" smtClean="0"/>
              <a:t>reqs</a:t>
            </a:r>
            <a:r>
              <a:rPr lang="en-US" dirty="0" smtClean="0"/>
              <a:t> by ATLAS) also exploitable in DIRAC </a:t>
            </a:r>
          </a:p>
          <a:p>
            <a:pPr>
              <a:buNone/>
            </a:pPr>
            <a:endParaRPr lang="en-US" sz="1800" dirty="0"/>
          </a:p>
        </p:txBody>
      </p:sp>
      <p:sp>
        <p:nvSpPr>
          <p:cNvPr id="4" name="Footer Placeholder 3"/>
          <p:cNvSpPr>
            <a:spLocks noGrp="1"/>
          </p:cNvSpPr>
          <p:nvPr>
            <p:ph type="ftr" sz="quarter" idx="10"/>
          </p:nvPr>
        </p:nvSpPr>
        <p:spPr/>
        <p:txBody>
          <a:bodyPr/>
          <a:lstStyle/>
          <a:p>
            <a:r>
              <a:rPr lang="es-ES" smtClean="0"/>
              <a:t>Roberto Santinelli</a:t>
            </a:r>
            <a:endParaRPr lang="es-ES" dirty="0"/>
          </a:p>
        </p:txBody>
      </p:sp>
      <p:sp>
        <p:nvSpPr>
          <p:cNvPr id="5" name="Slide Number Placeholder 4"/>
          <p:cNvSpPr>
            <a:spLocks noGrp="1"/>
          </p:cNvSpPr>
          <p:nvPr>
            <p:ph type="sldNum" sz="quarter" idx="11"/>
          </p:nvPr>
        </p:nvSpPr>
        <p:spPr/>
        <p:txBody>
          <a:bodyPr/>
          <a:lstStyle/>
          <a:p>
            <a:fld id="{D9DC1D16-B8D6-0648-83C2-A52B7C2770D5}" type="slidenum">
              <a:rPr lang="es-ES" smtClean="0"/>
              <a:pPr/>
              <a:t>17</a:t>
            </a:fld>
            <a:endParaRPr lang="es-E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WM Messages </a:t>
            </a:r>
            <a:endParaRPr lang="en-US" dirty="0"/>
          </a:p>
        </p:txBody>
      </p:sp>
      <p:sp>
        <p:nvSpPr>
          <p:cNvPr id="3" name="Content Placeholder 2"/>
          <p:cNvSpPr>
            <a:spLocks noGrp="1"/>
          </p:cNvSpPr>
          <p:nvPr>
            <p:ph idx="1"/>
          </p:nvPr>
        </p:nvSpPr>
        <p:spPr>
          <a:xfrm>
            <a:off x="714348" y="428604"/>
            <a:ext cx="7858180" cy="6215106"/>
          </a:xfrm>
        </p:spPr>
        <p:txBody>
          <a:bodyPr/>
          <a:lstStyle/>
          <a:p>
            <a:pPr marL="342900" lvl="1" indent="-342900">
              <a:buClr>
                <a:schemeClr val="accent2"/>
              </a:buClr>
            </a:pPr>
            <a:r>
              <a:rPr lang="en-US" dirty="0" err="1" smtClean="0">
                <a:solidFill>
                  <a:srgbClr val="FF0000"/>
                </a:solidFill>
              </a:rPr>
              <a:t>gLExec</a:t>
            </a:r>
            <a:r>
              <a:rPr lang="en-US" dirty="0" smtClean="0">
                <a:solidFill>
                  <a:srgbClr val="FF0000"/>
                </a:solidFill>
              </a:rPr>
              <a:t>/SCAS : generic pilots</a:t>
            </a:r>
          </a:p>
          <a:p>
            <a:pPr marL="685800" lvl="2" indent="-342900">
              <a:buClr>
                <a:schemeClr val="accent2"/>
              </a:buClr>
            </a:pPr>
            <a:r>
              <a:rPr lang="en-US" dirty="0" err="1" smtClean="0"/>
              <a:t>gLExec</a:t>
            </a:r>
            <a:r>
              <a:rPr lang="en-US" dirty="0" smtClean="0"/>
              <a:t> has not been requested by LHCb but by the sites. LHCb will run generic pilot as soon as the site supports the Role=pilot</a:t>
            </a:r>
          </a:p>
          <a:p>
            <a:pPr marL="685800" lvl="2" indent="-342900">
              <a:buClr>
                <a:schemeClr val="accent2"/>
              </a:buClr>
            </a:pPr>
            <a:r>
              <a:rPr lang="en-US" dirty="0" smtClean="0"/>
              <a:t>Did not manage to run fully successfully </a:t>
            </a:r>
            <a:r>
              <a:rPr lang="en-US" dirty="0" smtClean="0">
                <a:solidFill>
                  <a:srgbClr val="008040"/>
                </a:solidFill>
              </a:rPr>
              <a:t>the PPS </a:t>
            </a:r>
            <a:r>
              <a:rPr lang="en-US" dirty="0" err="1" smtClean="0">
                <a:solidFill>
                  <a:srgbClr val="008040"/>
                </a:solidFill>
              </a:rPr>
              <a:t>gLExec</a:t>
            </a:r>
            <a:r>
              <a:rPr lang="en-US" dirty="0" smtClean="0">
                <a:solidFill>
                  <a:srgbClr val="008040"/>
                </a:solidFill>
              </a:rPr>
              <a:t>/SCAS pilot for some configuration issues (</a:t>
            </a:r>
            <a:r>
              <a:rPr lang="en-US" dirty="0" err="1" smtClean="0">
                <a:solidFill>
                  <a:srgbClr val="008040"/>
                </a:solidFill>
              </a:rPr>
              <a:t>cfr</a:t>
            </a:r>
            <a:r>
              <a:rPr lang="en-US" dirty="0" smtClean="0">
                <a:solidFill>
                  <a:srgbClr val="008040"/>
                </a:solidFill>
              </a:rPr>
              <a:t>: Lyon</a:t>
            </a:r>
            <a:r>
              <a:rPr lang="en-US" dirty="0" smtClean="0"/>
              <a:t>)</a:t>
            </a:r>
            <a:endParaRPr lang="en-US" dirty="0" smtClean="0">
              <a:solidFill>
                <a:srgbClr val="008040"/>
              </a:solidFill>
            </a:endParaRPr>
          </a:p>
          <a:p>
            <a:pPr marL="685800" lvl="2" indent="-342900">
              <a:buClr>
                <a:schemeClr val="accent2"/>
              </a:buClr>
            </a:pPr>
            <a:r>
              <a:rPr lang="en-US" dirty="0" smtClean="0"/>
              <a:t>Spotted various bugs traceable in Savannah (</a:t>
            </a:r>
            <a:r>
              <a:rPr lang="en-US" dirty="0" err="1" smtClean="0"/>
              <a:t>cfr</a:t>
            </a:r>
            <a:r>
              <a:rPr lang="en-US" dirty="0" smtClean="0"/>
              <a:t> Antonio).</a:t>
            </a:r>
          </a:p>
          <a:p>
            <a:pPr marL="342900" lvl="1" indent="-342900">
              <a:buClr>
                <a:schemeClr val="accent2"/>
              </a:buClr>
            </a:pPr>
            <a:r>
              <a:rPr lang="en-US" dirty="0" smtClean="0">
                <a:solidFill>
                  <a:srgbClr val="FF0000"/>
                </a:solidFill>
              </a:rPr>
              <a:t>CREAM:</a:t>
            </a:r>
          </a:p>
          <a:p>
            <a:pPr marL="685800" lvl="2" indent="-342900">
              <a:buClr>
                <a:schemeClr val="accent2"/>
              </a:buClr>
            </a:pPr>
            <a:r>
              <a:rPr lang="en-US" dirty="0" smtClean="0"/>
              <a:t>Submission through the WMS supported by DIRAC: </a:t>
            </a:r>
          </a:p>
          <a:p>
            <a:pPr marL="1028700" lvl="3" indent="-342900">
              <a:buClr>
                <a:schemeClr val="accent2"/>
              </a:buClr>
            </a:pPr>
            <a:r>
              <a:rPr lang="en-US" dirty="0" smtClean="0"/>
              <a:t>when sites will start to publish the </a:t>
            </a:r>
            <a:r>
              <a:rPr lang="en-US" dirty="0" err="1" smtClean="0"/>
              <a:t>CEStatus</a:t>
            </a:r>
            <a:r>
              <a:rPr lang="en-US" dirty="0" smtClean="0"/>
              <a:t>=Production instead of “Special”?</a:t>
            </a:r>
          </a:p>
          <a:p>
            <a:pPr marL="1028700" lvl="3" indent="-342900">
              <a:buClr>
                <a:schemeClr val="accent2"/>
              </a:buClr>
            </a:pPr>
            <a:r>
              <a:rPr lang="en-US" dirty="0" err="1" smtClean="0"/>
              <a:t>gLITE</a:t>
            </a:r>
            <a:r>
              <a:rPr lang="en-US" dirty="0" smtClean="0"/>
              <a:t> WMS 3.2 supporting it in place since not long time:</a:t>
            </a:r>
          </a:p>
          <a:p>
            <a:pPr marL="1028700" lvl="3" indent="-342900">
              <a:buClr>
                <a:schemeClr val="accent2"/>
              </a:buClr>
            </a:pPr>
            <a:r>
              <a:rPr lang="en-US" dirty="0" smtClean="0"/>
              <a:t>All </a:t>
            </a:r>
            <a:r>
              <a:rPr lang="en-US" dirty="0" err="1" smtClean="0"/>
              <a:t>WMSes</a:t>
            </a:r>
            <a:r>
              <a:rPr lang="en-US" dirty="0" smtClean="0"/>
              <a:t> used by LHCb moved to this version </a:t>
            </a:r>
          </a:p>
          <a:p>
            <a:pPr marL="685800" lvl="2" indent="-342900">
              <a:buClr>
                <a:schemeClr val="accent2"/>
              </a:buClr>
            </a:pPr>
            <a:r>
              <a:rPr lang="en-US" dirty="0" smtClean="0"/>
              <a:t>Direct submission:</a:t>
            </a:r>
          </a:p>
          <a:p>
            <a:pPr marL="1028700" lvl="3" indent="-342900">
              <a:buClr>
                <a:schemeClr val="accent2"/>
              </a:buClr>
            </a:pPr>
            <a:r>
              <a:rPr lang="en-US" dirty="0" smtClean="0"/>
              <a:t>CEMON cannot be used to inquiry for the queue overall status (in turn used to broker jobs to CEs). This is important for LHCb!</a:t>
            </a:r>
          </a:p>
          <a:p>
            <a:pPr marL="1371600" lvl="4" indent="-342900"/>
            <a:r>
              <a:rPr lang="en-US" dirty="0" smtClean="0"/>
              <a:t>Need to either query the IS or to keep a private BK as ALICE do</a:t>
            </a:r>
          </a:p>
          <a:p>
            <a:pPr marL="1028700" lvl="3" indent="-342900"/>
            <a:r>
              <a:rPr lang="en-US" dirty="0" err="1" smtClean="0"/>
              <a:t>Gridftpd</a:t>
            </a:r>
            <a:r>
              <a:rPr lang="en-US" dirty="0" smtClean="0"/>
              <a:t> mandatory incase of OSB: does LCG support Classical SEs anymore?</a:t>
            </a:r>
          </a:p>
          <a:p>
            <a:pPr marL="1371600" lvl="4" indent="-342900"/>
            <a:r>
              <a:rPr lang="en-US" dirty="0" smtClean="0"/>
              <a:t>CREAM CE as repository of OSB and clients to retrieve</a:t>
            </a:r>
          </a:p>
          <a:p>
            <a:pPr marL="1371600" lvl="4" indent="-342900"/>
            <a:r>
              <a:rPr lang="en-US" dirty="0" smtClean="0"/>
              <a:t>CREAM CE supporting SRM </a:t>
            </a:r>
          </a:p>
          <a:p>
            <a:pPr marL="342900" lvl="1" indent="-342900"/>
            <a:r>
              <a:rPr lang="en-US" dirty="0" smtClean="0">
                <a:solidFill>
                  <a:srgbClr val="FF0000"/>
                </a:solidFill>
              </a:rPr>
              <a:t>Shared Areas:</a:t>
            </a:r>
          </a:p>
          <a:p>
            <a:pPr marL="685800" lvl="2" indent="-342900"/>
            <a:r>
              <a:rPr lang="en-US" dirty="0" smtClean="0"/>
              <a:t>Are critical services and have to be adequately dimensioned and monitored on the sites.</a:t>
            </a:r>
          </a:p>
          <a:p>
            <a:pPr marL="342900" lvl="1" indent="-342900">
              <a:buClr>
                <a:schemeClr val="accent2"/>
              </a:buClr>
              <a:buNone/>
            </a:pPr>
            <a:endParaRPr lang="en-US" dirty="0" smtClean="0">
              <a:solidFill>
                <a:srgbClr val="008040"/>
              </a:solidFill>
            </a:endParaRPr>
          </a:p>
          <a:p>
            <a:pPr marL="342900" lvl="1" indent="-342900">
              <a:buClr>
                <a:schemeClr val="accent2"/>
              </a:buClr>
              <a:buNone/>
            </a:pPr>
            <a:endParaRPr lang="en-US" dirty="0" smtClean="0">
              <a:solidFill>
                <a:srgbClr val="008040"/>
              </a:solidFill>
            </a:endParaRPr>
          </a:p>
          <a:p>
            <a:endParaRPr lang="en-US" dirty="0" smtClean="0">
              <a:solidFill>
                <a:srgbClr val="008040"/>
              </a:solidFill>
            </a:endParaRPr>
          </a:p>
        </p:txBody>
      </p:sp>
      <p:sp>
        <p:nvSpPr>
          <p:cNvPr id="4" name="Footer Placeholder 3"/>
          <p:cNvSpPr>
            <a:spLocks noGrp="1"/>
          </p:cNvSpPr>
          <p:nvPr>
            <p:ph type="ftr" sz="quarter" idx="10"/>
          </p:nvPr>
        </p:nvSpPr>
        <p:spPr/>
        <p:txBody>
          <a:bodyPr/>
          <a:lstStyle/>
          <a:p>
            <a:r>
              <a:rPr lang="es-ES" smtClean="0"/>
              <a:t>Roberto Santinelli</a:t>
            </a:r>
            <a:endParaRPr lang="es-ES" dirty="0"/>
          </a:p>
        </p:txBody>
      </p:sp>
      <p:sp>
        <p:nvSpPr>
          <p:cNvPr id="5" name="Slide Number Placeholder 4"/>
          <p:cNvSpPr>
            <a:spLocks noGrp="1"/>
          </p:cNvSpPr>
          <p:nvPr>
            <p:ph type="sldNum" sz="quarter" idx="11"/>
          </p:nvPr>
        </p:nvSpPr>
        <p:spPr/>
        <p:txBody>
          <a:bodyPr/>
          <a:lstStyle/>
          <a:p>
            <a:fld id="{D9DC1D16-B8D6-0648-83C2-A52B7C2770D5}" type="slidenum">
              <a:rPr lang="es-ES" smtClean="0"/>
              <a:pPr/>
              <a:t>18</a:t>
            </a:fld>
            <a:endParaRPr lang="es-E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Summary</a:t>
            </a:r>
            <a:endParaRPr lang="en-US" dirty="0"/>
          </a:p>
        </p:txBody>
      </p:sp>
      <p:sp>
        <p:nvSpPr>
          <p:cNvPr id="6" name="Content Placeholder 5"/>
          <p:cNvSpPr>
            <a:spLocks noGrp="1"/>
          </p:cNvSpPr>
          <p:nvPr>
            <p:ph idx="1"/>
          </p:nvPr>
        </p:nvSpPr>
        <p:spPr>
          <a:xfrm>
            <a:off x="1116013" y="642918"/>
            <a:ext cx="7670829" cy="5143536"/>
          </a:xfrm>
        </p:spPr>
        <p:txBody>
          <a:bodyPr/>
          <a:lstStyle/>
          <a:p>
            <a:r>
              <a:rPr lang="en-US" dirty="0" smtClean="0"/>
              <a:t>Preparation of 2009-2010 data taking is going on</a:t>
            </a:r>
          </a:p>
          <a:p>
            <a:pPr lvl="1"/>
            <a:r>
              <a:rPr lang="en-US" dirty="0" smtClean="0"/>
              <a:t>Simulation running full steam</a:t>
            </a:r>
          </a:p>
          <a:p>
            <a:pPr lvl="1"/>
            <a:r>
              <a:rPr lang="en-US" dirty="0" smtClean="0"/>
              <a:t>FEST regular activities</a:t>
            </a:r>
          </a:p>
          <a:p>
            <a:r>
              <a:rPr lang="en-US" dirty="0" smtClean="0"/>
              <a:t>DIRAC : ready (just consolidation)</a:t>
            </a:r>
          </a:p>
          <a:p>
            <a:pPr lvl="1"/>
            <a:r>
              <a:rPr lang="en-US" dirty="0" smtClean="0"/>
              <a:t>More redundancy and scalability</a:t>
            </a:r>
          </a:p>
          <a:p>
            <a:pPr lvl="1"/>
            <a:r>
              <a:rPr lang="en-US" dirty="0" smtClean="0"/>
              <a:t>The final production H/W configuration to be addressed.</a:t>
            </a:r>
          </a:p>
          <a:p>
            <a:pPr lvl="2"/>
            <a:r>
              <a:rPr lang="en-US" dirty="0" smtClean="0"/>
              <a:t>Running at the limit of h/w capabilities </a:t>
            </a:r>
            <a:r>
              <a:rPr lang="en-US" dirty="0" smtClean="0">
                <a:sym typeface="Wingdings" pitchFamily="2" charset="2"/>
              </a:rPr>
              <a:t> requested at least 5 times more to cope with (at least) doubled load and peaks.</a:t>
            </a:r>
            <a:endParaRPr lang="en-US" dirty="0" smtClean="0"/>
          </a:p>
          <a:p>
            <a:r>
              <a:rPr lang="en-US" dirty="0" smtClean="0"/>
              <a:t>Issues (addressed and traceable) </a:t>
            </a:r>
          </a:p>
          <a:p>
            <a:pPr lvl="1"/>
            <a:r>
              <a:rPr lang="en-US" dirty="0" smtClean="0"/>
              <a:t>Data access issues and instabilities of services are still the main problem.</a:t>
            </a:r>
          </a:p>
          <a:p>
            <a:pPr lvl="1"/>
            <a:r>
              <a:rPr lang="en-US" dirty="0" smtClean="0"/>
              <a:t>Preventing problems by improving site monitoring tools and interacting closely with VOs.</a:t>
            </a:r>
          </a:p>
          <a:p>
            <a:pPr lvl="2"/>
            <a:r>
              <a:rPr lang="en-US" dirty="0" smtClean="0"/>
              <a:t>Improved a lot since past years </a:t>
            </a:r>
          </a:p>
          <a:p>
            <a:r>
              <a:rPr lang="en-US" dirty="0" smtClean="0"/>
              <a:t>Looking forward to use (not necessarily in the same order):</a:t>
            </a:r>
          </a:p>
          <a:p>
            <a:pPr lvl="2"/>
            <a:r>
              <a:rPr lang="en-US" dirty="0" err="1" smtClean="0"/>
              <a:t>Xroot</a:t>
            </a:r>
            <a:r>
              <a:rPr lang="en-US" dirty="0" smtClean="0"/>
              <a:t> as solution to file access problems</a:t>
            </a:r>
          </a:p>
          <a:p>
            <a:pPr lvl="2"/>
            <a:r>
              <a:rPr lang="en-US" dirty="0" smtClean="0"/>
              <a:t>CREAM Direct submission (limitations of </a:t>
            </a:r>
            <a:r>
              <a:rPr lang="en-US" dirty="0" err="1" smtClean="0"/>
              <a:t>gLIte</a:t>
            </a:r>
            <a:r>
              <a:rPr lang="en-US" dirty="0" smtClean="0"/>
              <a:t> WMS)</a:t>
            </a:r>
          </a:p>
          <a:p>
            <a:pPr lvl="2"/>
            <a:r>
              <a:rPr lang="en-US" dirty="0" smtClean="0"/>
              <a:t>Generic pilot and filling mode.</a:t>
            </a:r>
          </a:p>
          <a:p>
            <a:pPr lvl="1">
              <a:buNone/>
            </a:pPr>
            <a:r>
              <a:rPr lang="en-US" dirty="0" smtClean="0"/>
              <a:t> </a:t>
            </a:r>
          </a:p>
        </p:txBody>
      </p:sp>
      <p:sp>
        <p:nvSpPr>
          <p:cNvPr id="4" name="Slide Number Placeholder 3"/>
          <p:cNvSpPr>
            <a:spLocks noGrp="1"/>
          </p:cNvSpPr>
          <p:nvPr>
            <p:ph type="sldNum" sz="quarter" idx="11"/>
          </p:nvPr>
        </p:nvSpPr>
        <p:spPr/>
        <p:txBody>
          <a:bodyPr/>
          <a:lstStyle/>
          <a:p>
            <a:fld id="{033AEBD6-18F7-E54D-B208-721ED4172F76}" type="slidenum">
              <a:rPr lang="es-ES" smtClean="0"/>
              <a:pPr/>
              <a:t>19</a:t>
            </a:fld>
            <a:endParaRPr lang="es-E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Roberto Santinelli</a:t>
            </a:r>
            <a:endParaRPr lang="es-ES" dirty="0"/>
          </a:p>
        </p:txBody>
      </p:sp>
      <p:sp>
        <p:nvSpPr>
          <p:cNvPr id="5" name="Slide Number Placeholder 4"/>
          <p:cNvSpPr>
            <a:spLocks noGrp="1"/>
          </p:cNvSpPr>
          <p:nvPr>
            <p:ph type="sldNum" sz="quarter" idx="11"/>
          </p:nvPr>
        </p:nvSpPr>
        <p:spPr/>
        <p:txBody>
          <a:bodyPr/>
          <a:lstStyle/>
          <a:p>
            <a:fld id="{E838A482-9D5A-FE4F-8708-E595EA2A31C6}" type="slidenum">
              <a:rPr lang="es-ES"/>
              <a:pPr/>
              <a:t>2</a:t>
            </a:fld>
            <a:endParaRPr lang="es-ES"/>
          </a:p>
        </p:txBody>
      </p:sp>
      <p:sp>
        <p:nvSpPr>
          <p:cNvPr id="6146" name="Rectangle 2"/>
          <p:cNvSpPr>
            <a:spLocks noGrp="1" noChangeArrowheads="1"/>
          </p:cNvSpPr>
          <p:nvPr>
            <p:ph type="title"/>
          </p:nvPr>
        </p:nvSpPr>
        <p:spPr>
          <a:ln/>
        </p:spPr>
        <p:txBody>
          <a:bodyPr/>
          <a:lstStyle/>
          <a:p>
            <a:r>
              <a:rPr lang="en-US" dirty="0" smtClean="0"/>
              <a:t>Outline</a:t>
            </a:r>
            <a:endParaRPr lang="en-US" dirty="0"/>
          </a:p>
        </p:txBody>
      </p:sp>
      <p:sp>
        <p:nvSpPr>
          <p:cNvPr id="6147" name="Rectangle 3"/>
          <p:cNvSpPr>
            <a:spLocks noGrp="1" noChangeArrowheads="1"/>
          </p:cNvSpPr>
          <p:nvPr>
            <p:ph type="body" idx="1"/>
          </p:nvPr>
        </p:nvSpPr>
        <p:spPr>
          <a:xfrm>
            <a:off x="1116013" y="1195389"/>
            <a:ext cx="7385077" cy="4662503"/>
          </a:xfrm>
          <a:ln/>
        </p:spPr>
        <p:txBody>
          <a:bodyPr/>
          <a:lstStyle/>
          <a:p>
            <a:r>
              <a:rPr lang="en-US" sz="2400" dirty="0" smtClean="0"/>
              <a:t>Recap: </a:t>
            </a:r>
          </a:p>
          <a:p>
            <a:pPr lvl="1"/>
            <a:r>
              <a:rPr lang="en-US" sz="2400" dirty="0" smtClean="0"/>
              <a:t>Status as of STEP09 post mortem</a:t>
            </a:r>
          </a:p>
          <a:p>
            <a:pPr lvl="1"/>
            <a:r>
              <a:rPr lang="en-US" sz="2400" dirty="0" smtClean="0"/>
              <a:t>Activities run since then</a:t>
            </a:r>
          </a:p>
          <a:p>
            <a:r>
              <a:rPr lang="en-US" sz="2400" dirty="0" smtClean="0"/>
              <a:t>Main issues spotted in the last months </a:t>
            </a:r>
          </a:p>
          <a:p>
            <a:pPr lvl="1"/>
            <a:r>
              <a:rPr lang="en-US" sz="2400" dirty="0" smtClean="0"/>
              <a:t>Service, middleware, deployment operations…</a:t>
            </a:r>
          </a:p>
          <a:p>
            <a:pPr lvl="1">
              <a:buNone/>
            </a:pPr>
            <a:endParaRPr lang="en-US" sz="2400" dirty="0" smtClean="0"/>
          </a:p>
          <a:p>
            <a:r>
              <a:rPr lang="en-US" sz="2400" dirty="0" smtClean="0"/>
              <a:t>Current Status</a:t>
            </a:r>
          </a:p>
          <a:p>
            <a:pPr>
              <a:buNone/>
            </a:pPr>
            <a:endParaRPr lang="en-US" sz="2200" dirty="0" smtClean="0"/>
          </a:p>
          <a:p>
            <a:r>
              <a:rPr lang="en-US" sz="2400" dirty="0" smtClean="0"/>
              <a:t>Main messages &amp; recommendations to WLCG</a:t>
            </a:r>
          </a:p>
          <a:p>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oter Placeholder 3"/>
          <p:cNvSpPr>
            <a:spLocks noGrp="1"/>
          </p:cNvSpPr>
          <p:nvPr>
            <p:ph type="ftr" sz="quarter" idx="10"/>
          </p:nvPr>
        </p:nvSpPr>
        <p:spPr>
          <a:noFill/>
        </p:spPr>
        <p:txBody>
          <a:bodyPr/>
          <a:lstStyle/>
          <a:p>
            <a:r>
              <a:rPr lang="en-US"/>
              <a:t>LHCb STEP’09 Post Mortem</a:t>
            </a:r>
            <a:endParaRPr lang="es-ES"/>
          </a:p>
        </p:txBody>
      </p:sp>
      <p:sp>
        <p:nvSpPr>
          <p:cNvPr id="37891" name="Slide Number Placeholder 4"/>
          <p:cNvSpPr>
            <a:spLocks noGrp="1"/>
          </p:cNvSpPr>
          <p:nvPr>
            <p:ph type="sldNum" sz="quarter" idx="11"/>
          </p:nvPr>
        </p:nvSpPr>
        <p:spPr>
          <a:xfrm>
            <a:off x="8869363" y="6613525"/>
            <a:ext cx="339725" cy="244475"/>
          </a:xfrm>
          <a:noFill/>
        </p:spPr>
        <p:txBody>
          <a:bodyPr/>
          <a:lstStyle/>
          <a:p>
            <a:fld id="{60BB9DC2-DDA5-422D-8C1F-B570C86E5323}" type="slidenum">
              <a:rPr lang="es-ES"/>
              <a:pPr/>
              <a:t>3</a:t>
            </a:fld>
            <a:endParaRPr lang="es-ES"/>
          </a:p>
        </p:txBody>
      </p:sp>
      <p:sp>
        <p:nvSpPr>
          <p:cNvPr id="37892" name="Rectangle 2"/>
          <p:cNvSpPr>
            <a:spLocks noGrp="1" noChangeArrowheads="1"/>
          </p:cNvSpPr>
          <p:nvPr>
            <p:ph type="title"/>
          </p:nvPr>
        </p:nvSpPr>
        <p:spPr>
          <a:xfrm>
            <a:off x="1166813" y="146050"/>
            <a:ext cx="7797800" cy="415925"/>
          </a:xfrm>
        </p:spPr>
        <p:txBody>
          <a:bodyPr/>
          <a:lstStyle/>
          <a:p>
            <a:pPr eaLnBrk="1" hangingPunct="1"/>
            <a:r>
              <a:rPr lang="en-US" dirty="0" smtClean="0">
                <a:ea typeface="ＭＳ Ｐゴシック"/>
                <a:cs typeface="ＭＳ Ｐゴシック"/>
              </a:rPr>
              <a:t>STEP’09 Summary</a:t>
            </a:r>
          </a:p>
        </p:txBody>
      </p:sp>
      <p:sp>
        <p:nvSpPr>
          <p:cNvPr id="37893" name="Rectangle 3"/>
          <p:cNvSpPr>
            <a:spLocks noGrp="1" noChangeArrowheads="1"/>
          </p:cNvSpPr>
          <p:nvPr>
            <p:ph type="body" idx="1"/>
          </p:nvPr>
        </p:nvSpPr>
        <p:spPr>
          <a:xfrm>
            <a:off x="1143000" y="1357298"/>
            <a:ext cx="7848600" cy="4781550"/>
          </a:xfrm>
        </p:spPr>
        <p:txBody>
          <a:bodyPr/>
          <a:lstStyle/>
          <a:p>
            <a:pPr eaLnBrk="1" hangingPunct="1"/>
            <a:r>
              <a:rPr lang="en-US" dirty="0" smtClean="0">
                <a:ea typeface="ＭＳ Ｐゴシック"/>
                <a:cs typeface="ＭＳ Ｐゴシック"/>
              </a:rPr>
              <a:t>Data transfers for STEP’09 using FTS were successful</a:t>
            </a:r>
          </a:p>
          <a:p>
            <a:pPr eaLnBrk="1" hangingPunct="1"/>
            <a:r>
              <a:rPr lang="en-US" dirty="0" smtClean="0">
                <a:ea typeface="ＭＳ Ｐゴシック"/>
                <a:cs typeface="ＭＳ Ｐゴシック"/>
              </a:rPr>
              <a:t>Data access is still a concern</a:t>
            </a:r>
          </a:p>
          <a:p>
            <a:pPr lvl="1" eaLnBrk="1" hangingPunct="1"/>
            <a:r>
              <a:rPr lang="en-US" dirty="0" smtClean="0">
                <a:ea typeface="ＭＳ Ｐゴシック"/>
              </a:rPr>
              <a:t>Backup solutions in DIRAC allowed us to proceed</a:t>
            </a:r>
          </a:p>
          <a:p>
            <a:pPr lvl="2" eaLnBrk="1" hangingPunct="1"/>
            <a:r>
              <a:rPr lang="en-US" dirty="0" smtClean="0">
                <a:ea typeface="ＭＳ Ｐゴシック"/>
              </a:rPr>
              <a:t>Downloading input data files is not a long term option</a:t>
            </a:r>
          </a:p>
          <a:p>
            <a:pPr lvl="1" eaLnBrk="1" hangingPunct="1"/>
            <a:r>
              <a:rPr lang="en-US" dirty="0" err="1" smtClean="0">
                <a:ea typeface="ＭＳ Ｐゴシック"/>
              </a:rPr>
              <a:t>dCache</a:t>
            </a:r>
            <a:r>
              <a:rPr lang="en-US" dirty="0" smtClean="0">
                <a:ea typeface="ＭＳ Ｐゴシック"/>
              </a:rPr>
              <a:t> &lt;-&gt; Root incompatibilities should not be discovered in production</a:t>
            </a:r>
          </a:p>
          <a:p>
            <a:pPr eaLnBrk="1" hangingPunct="1"/>
            <a:r>
              <a:rPr lang="en-US" dirty="0" smtClean="0">
                <a:ea typeface="ＭＳ Ｐゴシック"/>
                <a:cs typeface="ＭＳ Ｐゴシック"/>
              </a:rPr>
              <a:t>Oracle access via CORAL is not scalable (load on LFC)</a:t>
            </a:r>
          </a:p>
          <a:p>
            <a:pPr lvl="1" eaLnBrk="1" hangingPunct="1"/>
            <a:r>
              <a:rPr lang="en-US" dirty="0" smtClean="0">
                <a:ea typeface="ＭＳ Ｐゴシック"/>
              </a:rPr>
              <a:t>Workaround to bypass CORAL now in place</a:t>
            </a:r>
          </a:p>
          <a:p>
            <a:pPr eaLnBrk="1" hangingPunct="1"/>
            <a:r>
              <a:rPr lang="en-US" dirty="0" smtClean="0">
                <a:ea typeface="ＭＳ Ｐゴシック"/>
                <a:cs typeface="ＭＳ Ｐゴシック"/>
              </a:rPr>
              <a:t>DIRAC meets the requirements of the LHCb VO </a:t>
            </a:r>
          </a:p>
          <a:p>
            <a:pPr eaLnBrk="1" hangingPunct="1">
              <a:buNone/>
            </a:pPr>
            <a:endParaRPr lang="en-US" dirty="0" smtClean="0">
              <a:ea typeface="ＭＳ Ｐゴシック"/>
              <a:cs typeface="ＭＳ Ｐゴシック"/>
            </a:endParaRPr>
          </a:p>
        </p:txBody>
      </p:sp>
      <p:sp>
        <p:nvSpPr>
          <p:cNvPr id="6" name="TextBox 5"/>
          <p:cNvSpPr txBox="1"/>
          <p:nvPr/>
        </p:nvSpPr>
        <p:spPr>
          <a:xfrm>
            <a:off x="5038725" y="5840244"/>
            <a:ext cx="3471015" cy="400110"/>
          </a:xfrm>
          <a:prstGeom prst="rect">
            <a:avLst/>
          </a:prstGeom>
          <a:noFill/>
        </p:spPr>
        <p:txBody>
          <a:bodyPr wrap="none" rtlCol="0">
            <a:spAutoFit/>
          </a:bodyPr>
          <a:lstStyle/>
          <a:p>
            <a:r>
              <a:rPr lang="en-US" sz="2000" b="1" dirty="0" smtClean="0"/>
              <a:t>Andrew Smith </a:t>
            </a:r>
            <a:r>
              <a:rPr lang="en-US" sz="2000" b="1" i="1" dirty="0" smtClean="0"/>
              <a:t>09</a:t>
            </a:r>
            <a:r>
              <a:rPr lang="en-US" sz="2000" b="1" i="1" baseline="30000" dirty="0" smtClean="0"/>
              <a:t>th</a:t>
            </a:r>
            <a:r>
              <a:rPr lang="en-US" sz="2000" b="1" i="1" dirty="0" smtClean="0"/>
              <a:t>  July 2009</a:t>
            </a:r>
            <a:r>
              <a:rPr lang="en-US" sz="2000" i="1" dirty="0" smtClean="0"/>
              <a:t> </a:t>
            </a:r>
            <a:endParaRPr lang="en-US" sz="2000" i="1" dirty="0"/>
          </a:p>
        </p:txBody>
      </p:sp>
      <p:sp>
        <p:nvSpPr>
          <p:cNvPr id="7" name="TextBox 6"/>
          <p:cNvSpPr txBox="1"/>
          <p:nvPr/>
        </p:nvSpPr>
        <p:spPr>
          <a:xfrm rot="20714544">
            <a:off x="1103218" y="2839431"/>
            <a:ext cx="7834196" cy="954107"/>
          </a:xfrm>
          <a:prstGeom prst="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p:spPr>
        <p:txBody>
          <a:bodyPr wrap="none" rtlCol="0">
            <a:spAutoFit/>
          </a:bodyPr>
          <a:lstStyle/>
          <a:p>
            <a:r>
              <a:rPr lang="en-US" sz="2800" dirty="0" smtClean="0"/>
              <a:t>No distributed analysis was exercised beyond normal</a:t>
            </a:r>
          </a:p>
          <a:p>
            <a:r>
              <a:rPr lang="en-US" sz="2800" dirty="0" smtClean="0"/>
              <a:t>			user activity</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since STEP</a:t>
            </a:r>
            <a:endParaRPr lang="en-US" dirty="0"/>
          </a:p>
        </p:txBody>
      </p:sp>
      <p:sp>
        <p:nvSpPr>
          <p:cNvPr id="3" name="Content Placeholder 2"/>
          <p:cNvSpPr>
            <a:spLocks noGrp="1"/>
          </p:cNvSpPr>
          <p:nvPr>
            <p:ph idx="1"/>
          </p:nvPr>
        </p:nvSpPr>
        <p:spPr>
          <a:xfrm>
            <a:off x="857192" y="1142984"/>
            <a:ext cx="8072526" cy="4857784"/>
          </a:xfrm>
        </p:spPr>
        <p:txBody>
          <a:bodyPr/>
          <a:lstStyle/>
          <a:p>
            <a:r>
              <a:rPr lang="en-US" dirty="0" smtClean="0"/>
              <a:t>MC09 simulation production (at full steam)</a:t>
            </a:r>
          </a:p>
          <a:p>
            <a:pPr lvl="1"/>
            <a:r>
              <a:rPr lang="en-US" dirty="0" smtClean="0"/>
              <a:t>Large samples for preparing 2009-2010 data taking</a:t>
            </a:r>
          </a:p>
          <a:p>
            <a:pPr lvl="1"/>
            <a:r>
              <a:rPr lang="en-US" dirty="0" smtClean="0"/>
              <a:t>Samples requested</a:t>
            </a:r>
          </a:p>
          <a:p>
            <a:pPr lvl="2"/>
            <a:r>
              <a:rPr lang="en-US" dirty="0" smtClean="0"/>
              <a:t>10</a:t>
            </a:r>
            <a:r>
              <a:rPr lang="en-US" baseline="30000" dirty="0" smtClean="0"/>
              <a:t>9</a:t>
            </a:r>
            <a:r>
              <a:rPr lang="en-US" dirty="0" smtClean="0"/>
              <a:t> events minimum bias (10</a:t>
            </a:r>
            <a:r>
              <a:rPr lang="en-US" baseline="30000" dirty="0" smtClean="0"/>
              <a:t>6</a:t>
            </a:r>
            <a:r>
              <a:rPr lang="en-US" dirty="0" smtClean="0"/>
              <a:t> jobs)</a:t>
            </a:r>
          </a:p>
          <a:p>
            <a:pPr lvl="3"/>
            <a:r>
              <a:rPr lang="en-US" dirty="0" smtClean="0"/>
              <a:t>28 TB (no MC truth)</a:t>
            </a:r>
          </a:p>
          <a:p>
            <a:pPr lvl="2"/>
            <a:r>
              <a:rPr lang="en-US" dirty="0" smtClean="0"/>
              <a:t>Signal and background samples: from 10</a:t>
            </a:r>
            <a:r>
              <a:rPr lang="en-US" baseline="30000" dirty="0" smtClean="0"/>
              <a:t>5</a:t>
            </a:r>
            <a:r>
              <a:rPr lang="en-US" dirty="0" smtClean="0"/>
              <a:t> up to 10</a:t>
            </a:r>
            <a:r>
              <a:rPr lang="en-US" baseline="30000" dirty="0" smtClean="0"/>
              <a:t>7</a:t>
            </a:r>
            <a:r>
              <a:rPr lang="en-US" dirty="0" smtClean="0"/>
              <a:t> each</a:t>
            </a:r>
          </a:p>
          <a:p>
            <a:r>
              <a:rPr lang="en-US" dirty="0" smtClean="0"/>
              <a:t>Stripping commissioning </a:t>
            </a:r>
          </a:p>
          <a:p>
            <a:r>
              <a:rPr lang="en-US" dirty="0" smtClean="0"/>
              <a:t>FEST weeks (monthly basis)</a:t>
            </a:r>
          </a:p>
          <a:p>
            <a:pPr lvl="1"/>
            <a:r>
              <a:rPr lang="en-US" dirty="0" smtClean="0"/>
              <a:t>Commissioning ONLINE/OFFLINE </a:t>
            </a:r>
          </a:p>
          <a:p>
            <a:pPr lvl="2"/>
            <a:r>
              <a:rPr lang="en-US" dirty="0" smtClean="0"/>
              <a:t>HLT, transfer (70MB/s), reconstruction, reprocessing of previous FEST data…</a:t>
            </a:r>
          </a:p>
          <a:p>
            <a:pPr lvl="1"/>
            <a:r>
              <a:rPr lang="en-US" dirty="0" smtClean="0"/>
              <a:t>Last FEST week (complete with Stripping) end October then full data taking mode (cosmic)</a:t>
            </a:r>
          </a:p>
          <a:p>
            <a:r>
              <a:rPr lang="en-US" dirty="0" smtClean="0"/>
              <a:t>Real user distributed analysis activity in parallel to </a:t>
            </a:r>
            <a:r>
              <a:rPr lang="en-US" smtClean="0"/>
              <a:t>scheduled activities</a:t>
            </a:r>
            <a:endParaRPr lang="en-US" dirty="0" smtClean="0"/>
          </a:p>
        </p:txBody>
      </p:sp>
      <p:sp>
        <p:nvSpPr>
          <p:cNvPr id="5" name="Slide Number Placeholder 4"/>
          <p:cNvSpPr>
            <a:spLocks noGrp="1"/>
          </p:cNvSpPr>
          <p:nvPr>
            <p:ph type="sldNum" sz="quarter" idx="11"/>
          </p:nvPr>
        </p:nvSpPr>
        <p:spPr/>
        <p:txBody>
          <a:bodyPr/>
          <a:lstStyle/>
          <a:p>
            <a:fld id="{D9DC1D16-B8D6-0648-83C2-A52B7C2770D5}" type="slidenum">
              <a:rPr lang="es-ES" smtClean="0"/>
              <a:pPr/>
              <a:t>4</a:t>
            </a:fld>
            <a:endParaRPr lang="es-E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statistics </a:t>
            </a:r>
            <a:endParaRPr lang="en-US" dirty="0"/>
          </a:p>
        </p:txBody>
      </p:sp>
      <p:sp>
        <p:nvSpPr>
          <p:cNvPr id="4" name="Slide Number Placeholder 3"/>
          <p:cNvSpPr>
            <a:spLocks noGrp="1"/>
          </p:cNvSpPr>
          <p:nvPr>
            <p:ph type="sldNum" sz="quarter" idx="11"/>
          </p:nvPr>
        </p:nvSpPr>
        <p:spPr/>
        <p:txBody>
          <a:bodyPr/>
          <a:lstStyle/>
          <a:p>
            <a:fld id="{033AEBD6-18F7-E54D-B208-721ED4172F76}" type="slidenum">
              <a:rPr lang="es-ES" smtClean="0"/>
              <a:pPr/>
              <a:t>5</a:t>
            </a:fld>
            <a:endParaRPr lang="es-ES"/>
          </a:p>
        </p:txBody>
      </p:sp>
      <p:sp>
        <p:nvSpPr>
          <p:cNvPr id="6" name="TextBox 5"/>
          <p:cNvSpPr txBox="1"/>
          <p:nvPr/>
        </p:nvSpPr>
        <p:spPr>
          <a:xfrm>
            <a:off x="6215074" y="1285860"/>
            <a:ext cx="2786081" cy="2215991"/>
          </a:xfrm>
          <a:prstGeom prst="rect">
            <a:avLst/>
          </a:prstGeom>
          <a:noFill/>
        </p:spPr>
        <p:txBody>
          <a:bodyPr wrap="square" rtlCol="0">
            <a:spAutoFit/>
          </a:bodyPr>
          <a:lstStyle/>
          <a:p>
            <a:pPr>
              <a:buFontTx/>
              <a:buChar char="-"/>
            </a:pPr>
            <a:r>
              <a:rPr lang="en-US" b="1" dirty="0" smtClean="0">
                <a:latin typeface="Comic Sans MS"/>
                <a:cs typeface="Comic Sans MS"/>
              </a:rPr>
              <a:t>118</a:t>
            </a:r>
            <a:r>
              <a:rPr lang="en-US" dirty="0" smtClean="0">
                <a:latin typeface="Comic Sans MS"/>
                <a:cs typeface="Comic Sans MS"/>
              </a:rPr>
              <a:t> sites hit</a:t>
            </a:r>
          </a:p>
          <a:p>
            <a:endParaRPr lang="en-US" dirty="0" smtClean="0">
              <a:latin typeface="Comic Sans MS"/>
              <a:cs typeface="Comic Sans MS"/>
            </a:endParaRPr>
          </a:p>
          <a:p>
            <a:pPr>
              <a:buFontTx/>
              <a:buChar char="-"/>
            </a:pPr>
            <a:r>
              <a:rPr lang="en-US" b="1" dirty="0" smtClean="0">
                <a:latin typeface="Comic Sans MS"/>
                <a:cs typeface="Comic Sans MS"/>
              </a:rPr>
              <a:t>23k </a:t>
            </a:r>
            <a:r>
              <a:rPr lang="en-US" dirty="0" smtClean="0">
                <a:latin typeface="Comic Sans MS"/>
                <a:cs typeface="Comic Sans MS"/>
              </a:rPr>
              <a:t>concurrently running jobs hit</a:t>
            </a:r>
          </a:p>
          <a:p>
            <a:endParaRPr lang="en-US" dirty="0" smtClean="0">
              <a:latin typeface="Comic Sans MS"/>
              <a:cs typeface="Comic Sans MS"/>
            </a:endParaRPr>
          </a:p>
          <a:p>
            <a:endParaRPr lang="en-US" dirty="0">
              <a:latin typeface="Comic Sans MS"/>
              <a:cs typeface="Comic Sans MS"/>
            </a:endParaRPr>
          </a:p>
        </p:txBody>
      </p:sp>
      <p:pic>
        <p:nvPicPr>
          <p:cNvPr id="8" name="Picture 7" descr="jobsrunsincjune.png"/>
          <p:cNvPicPr>
            <a:picLocks noChangeAspect="1"/>
          </p:cNvPicPr>
          <p:nvPr/>
        </p:nvPicPr>
        <p:blipFill>
          <a:blip r:embed="rId2"/>
          <a:stretch>
            <a:fillRect/>
          </a:stretch>
        </p:blipFill>
        <p:spPr>
          <a:xfrm>
            <a:off x="914375" y="714356"/>
            <a:ext cx="5372137" cy="3357586"/>
          </a:xfrm>
          <a:prstGeom prst="rect">
            <a:avLst/>
          </a:prstGeom>
        </p:spPr>
      </p:pic>
      <p:pic>
        <p:nvPicPr>
          <p:cNvPr id="9" name="Picture 8" descr="totaljobs.png"/>
          <p:cNvPicPr>
            <a:picLocks noChangeAspect="1"/>
          </p:cNvPicPr>
          <p:nvPr/>
        </p:nvPicPr>
        <p:blipFill>
          <a:blip r:embed="rId3"/>
          <a:stretch>
            <a:fillRect/>
          </a:stretch>
        </p:blipFill>
        <p:spPr>
          <a:xfrm>
            <a:off x="4700626" y="4000504"/>
            <a:ext cx="4229092" cy="2643182"/>
          </a:xfrm>
          <a:prstGeom prst="rect">
            <a:avLst/>
          </a:prstGeom>
        </p:spPr>
      </p:pic>
      <p:sp>
        <p:nvSpPr>
          <p:cNvPr id="10" name="TextBox 9"/>
          <p:cNvSpPr txBox="1"/>
          <p:nvPr/>
        </p:nvSpPr>
        <p:spPr>
          <a:xfrm>
            <a:off x="1285852" y="4857760"/>
            <a:ext cx="4491935" cy="1154162"/>
          </a:xfrm>
          <a:prstGeom prst="rect">
            <a:avLst/>
          </a:prstGeom>
          <a:noFill/>
        </p:spPr>
        <p:txBody>
          <a:bodyPr wrap="none" rtlCol="0">
            <a:spAutoFit/>
          </a:bodyPr>
          <a:lstStyle/>
          <a:p>
            <a:r>
              <a:rPr lang="en-US" dirty="0" smtClean="0">
                <a:latin typeface="Comic Sans MS"/>
                <a:cs typeface="Comic Sans MS"/>
              </a:rPr>
              <a:t>Since June:</a:t>
            </a:r>
          </a:p>
          <a:p>
            <a:pPr lvl="1">
              <a:buFont typeface="Arial"/>
              <a:buChar char="•"/>
            </a:pPr>
            <a:r>
              <a:rPr lang="en-US" dirty="0" smtClean="0">
                <a:latin typeface="Comic Sans MS"/>
                <a:cs typeface="Comic Sans MS"/>
              </a:rPr>
              <a:t>Over 3.5 million jobs</a:t>
            </a:r>
          </a:p>
          <a:p>
            <a:pPr lvl="1">
              <a:buFont typeface="Arial"/>
              <a:buChar char="•"/>
            </a:pPr>
            <a:r>
              <a:rPr lang="en-US" dirty="0" smtClean="0">
                <a:latin typeface="Comic Sans MS"/>
                <a:cs typeface="Comic Sans MS"/>
              </a:rPr>
              <a:t>11% are “real” analysis jobs</a:t>
            </a:r>
            <a:endParaRPr lang="en-US" dirty="0">
              <a:latin typeface="Comic Sans MS"/>
              <a:cs typeface="Comic Sans M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cumulative_per_country.png"/>
          <p:cNvPicPr>
            <a:picLocks noChangeAspect="1"/>
          </p:cNvPicPr>
          <p:nvPr/>
        </p:nvPicPr>
        <p:blipFill>
          <a:blip r:embed="rId2"/>
          <a:stretch>
            <a:fillRect/>
          </a:stretch>
        </p:blipFill>
        <p:spPr>
          <a:xfrm>
            <a:off x="2714612" y="2839657"/>
            <a:ext cx="6429388" cy="4018367"/>
          </a:xfrm>
          <a:prstGeom prst="rect">
            <a:avLst/>
          </a:prstGeom>
        </p:spPr>
      </p:pic>
      <p:sp>
        <p:nvSpPr>
          <p:cNvPr id="2" name="Title 1"/>
          <p:cNvSpPr>
            <a:spLocks noGrp="1"/>
          </p:cNvSpPr>
          <p:nvPr>
            <p:ph type="title"/>
          </p:nvPr>
        </p:nvSpPr>
        <p:spPr/>
        <p:txBody>
          <a:bodyPr/>
          <a:lstStyle/>
          <a:p>
            <a:r>
              <a:rPr lang="en-US" dirty="0" smtClean="0"/>
              <a:t>Some statistics (cont’d)</a:t>
            </a:r>
            <a:endParaRPr lang="en-US" dirty="0"/>
          </a:p>
        </p:txBody>
      </p:sp>
      <p:sp>
        <p:nvSpPr>
          <p:cNvPr id="4" name="Slide Number Placeholder 3"/>
          <p:cNvSpPr>
            <a:spLocks noGrp="1"/>
          </p:cNvSpPr>
          <p:nvPr>
            <p:ph type="sldNum" sz="quarter" idx="11"/>
          </p:nvPr>
        </p:nvSpPr>
        <p:spPr/>
        <p:txBody>
          <a:bodyPr/>
          <a:lstStyle/>
          <a:p>
            <a:fld id="{033AEBD6-18F7-E54D-B208-721ED4172F76}" type="slidenum">
              <a:rPr lang="es-ES" smtClean="0"/>
              <a:pPr/>
              <a:t>6</a:t>
            </a:fld>
            <a:endParaRPr lang="es-ES"/>
          </a:p>
        </p:txBody>
      </p:sp>
      <p:sp>
        <p:nvSpPr>
          <p:cNvPr id="6" name="TextBox 5"/>
          <p:cNvSpPr txBox="1"/>
          <p:nvPr/>
        </p:nvSpPr>
        <p:spPr>
          <a:xfrm>
            <a:off x="5286380" y="1911154"/>
            <a:ext cx="3339376" cy="446276"/>
          </a:xfrm>
          <a:prstGeom prst="rect">
            <a:avLst/>
          </a:prstGeom>
          <a:noFill/>
        </p:spPr>
        <p:txBody>
          <a:bodyPr wrap="none" rtlCol="0">
            <a:spAutoFit/>
          </a:bodyPr>
          <a:lstStyle/>
          <a:p>
            <a:r>
              <a:rPr lang="en-US" dirty="0" smtClean="0">
                <a:latin typeface="Comic Sans MS"/>
                <a:cs typeface="Comic Sans MS"/>
              </a:rPr>
              <a:t>Over 45,000 jobs /day</a:t>
            </a:r>
            <a:endParaRPr lang="en-US" dirty="0">
              <a:latin typeface="Comic Sans MS"/>
              <a:cs typeface="Comic Sans MS"/>
            </a:endParaRPr>
          </a:p>
        </p:txBody>
      </p:sp>
      <p:cxnSp>
        <p:nvCxnSpPr>
          <p:cNvPr id="8" name="Straight Arrow Connector 7"/>
          <p:cNvCxnSpPr/>
          <p:nvPr/>
        </p:nvCxnSpPr>
        <p:spPr bwMode="auto">
          <a:xfrm rot="5400000">
            <a:off x="6633388" y="3204372"/>
            <a:ext cx="1447800" cy="1588"/>
          </a:xfrm>
          <a:prstGeom prst="straightConnector1">
            <a:avLst/>
          </a:prstGeom>
          <a:solidFill>
            <a:schemeClr val="accent1"/>
          </a:solidFill>
          <a:ln w="28575" cap="flat" cmpd="sng" algn="ctr">
            <a:solidFill>
              <a:schemeClr val="tx1"/>
            </a:solidFill>
            <a:prstDash val="solid"/>
            <a:round/>
            <a:headEnd type="none" w="med" len="med"/>
            <a:tailEnd type="arrow" w="med" len="med"/>
          </a:ln>
          <a:effectLst/>
        </p:spPr>
      </p:cxnSp>
      <p:pic>
        <p:nvPicPr>
          <p:cNvPr id="7" name="Picture 6" descr="cpu_per_country.png"/>
          <p:cNvPicPr>
            <a:picLocks noChangeAspect="1"/>
          </p:cNvPicPr>
          <p:nvPr/>
        </p:nvPicPr>
        <p:blipFill>
          <a:blip r:embed="rId3"/>
          <a:stretch>
            <a:fillRect/>
          </a:stretch>
        </p:blipFill>
        <p:spPr>
          <a:xfrm>
            <a:off x="928662" y="642918"/>
            <a:ext cx="3924301" cy="2452688"/>
          </a:xfrm>
          <a:prstGeom prst="rect">
            <a:avLst/>
          </a:prstGeom>
        </p:spPr>
      </p:pic>
      <p:sp>
        <p:nvSpPr>
          <p:cNvPr id="10" name="TextBox 9"/>
          <p:cNvSpPr txBox="1"/>
          <p:nvPr/>
        </p:nvSpPr>
        <p:spPr>
          <a:xfrm>
            <a:off x="1000100" y="3286124"/>
            <a:ext cx="1691489" cy="400110"/>
          </a:xfrm>
          <a:prstGeom prst="rect">
            <a:avLst/>
          </a:prstGeom>
          <a:noFill/>
        </p:spPr>
        <p:txBody>
          <a:bodyPr wrap="none" rtlCol="0">
            <a:spAutoFit/>
          </a:bodyPr>
          <a:lstStyle/>
          <a:p>
            <a:r>
              <a:rPr lang="en-US" sz="2000" dirty="0" smtClean="0">
                <a:latin typeface="Comic Sans MS"/>
                <a:cs typeface="Comic Sans MS"/>
              </a:rPr>
              <a:t>23 countries</a:t>
            </a:r>
            <a:endParaRPr lang="en-US" sz="2000" dirty="0">
              <a:latin typeface="Comic Sans MS"/>
              <a:cs typeface="Comic Sans M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performance</a:t>
            </a:r>
            <a:endParaRPr lang="en-US" dirty="0"/>
          </a:p>
        </p:txBody>
      </p:sp>
      <p:sp>
        <p:nvSpPr>
          <p:cNvPr id="8" name="Content Placeholder 7"/>
          <p:cNvSpPr>
            <a:spLocks noGrp="1"/>
          </p:cNvSpPr>
          <p:nvPr>
            <p:ph idx="1"/>
          </p:nvPr>
        </p:nvSpPr>
        <p:spPr/>
        <p:txBody>
          <a:bodyPr/>
          <a:lstStyle/>
          <a:p>
            <a:r>
              <a:rPr lang="en-US" dirty="0" smtClean="0"/>
              <a:t>Goal: improve data access for analysis</a:t>
            </a:r>
          </a:p>
          <a:p>
            <a:r>
              <a:rPr lang="en-US" dirty="0" smtClean="0"/>
              <a:t>Presented at the </a:t>
            </a:r>
            <a:r>
              <a:rPr lang="en-US" dirty="0" smtClean="0">
                <a:hlinkClick r:id="rId2"/>
              </a:rPr>
              <a:t>May GDB</a:t>
            </a:r>
            <a:r>
              <a:rPr lang="en-US" dirty="0" smtClean="0"/>
              <a:t> (</a:t>
            </a:r>
            <a:r>
              <a:rPr lang="en-US" dirty="0" err="1" smtClean="0"/>
              <a:t>R.Graciani</a:t>
            </a:r>
            <a:r>
              <a:rPr lang="en-US" dirty="0" smtClean="0"/>
              <a:t>, </a:t>
            </a:r>
            <a:r>
              <a:rPr lang="en-US" dirty="0" err="1" smtClean="0"/>
              <a:t>A.Puig</a:t>
            </a:r>
            <a:r>
              <a:rPr lang="en-US" dirty="0" smtClean="0"/>
              <a:t>, Barcelona)</a:t>
            </a:r>
          </a:p>
          <a:p>
            <a:endParaRPr lang="en-US" dirty="0"/>
          </a:p>
        </p:txBody>
      </p:sp>
      <p:sp>
        <p:nvSpPr>
          <p:cNvPr id="4" name="Slide Number Placeholder 3"/>
          <p:cNvSpPr>
            <a:spLocks noGrp="1"/>
          </p:cNvSpPr>
          <p:nvPr>
            <p:ph type="sldNum" sz="quarter" idx="11"/>
          </p:nvPr>
        </p:nvSpPr>
        <p:spPr/>
        <p:txBody>
          <a:bodyPr/>
          <a:lstStyle/>
          <a:p>
            <a:fld id="{033AEBD6-18F7-E54D-B208-721ED4172F76}" type="slidenum">
              <a:rPr lang="es-ES" smtClean="0"/>
              <a:pPr/>
              <a:t>7</a:t>
            </a:fld>
            <a:endParaRPr lang="es-ES"/>
          </a:p>
        </p:txBody>
      </p:sp>
      <p:pic>
        <p:nvPicPr>
          <p:cNvPr id="9" name="Picture 8" descr="Ricardo 8.pdf"/>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a:off x="990600" y="1724020"/>
            <a:ext cx="6477000" cy="4853252"/>
          </a:xfrm>
          <a:prstGeom prst="rect">
            <a:avLst/>
          </a:prstGeom>
        </p:spPr>
      </p:pic>
      <p:sp>
        <p:nvSpPr>
          <p:cNvPr id="10" name="Rectangular Callout 9"/>
          <p:cNvSpPr/>
          <p:nvPr/>
        </p:nvSpPr>
        <p:spPr bwMode="auto">
          <a:xfrm>
            <a:off x="7315200" y="4419600"/>
            <a:ext cx="1676400" cy="914400"/>
          </a:xfrm>
          <a:prstGeom prst="wedgeRectCallout">
            <a:avLst>
              <a:gd name="adj1" fmla="val -116338"/>
              <a:gd name="adj2" fmla="val 69785"/>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2813"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omic Sans MS"/>
                <a:cs typeface="Comic Sans MS"/>
              </a:rPr>
              <a:t>Understood feature </a:t>
            </a:r>
          </a:p>
          <a:p>
            <a:pPr marL="0" marR="0" indent="0" algn="ctr" defTabSz="912813"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omic Sans MS"/>
                <a:cs typeface="Comic Sans MS"/>
              </a:rPr>
              <a:t>(2 sets of </a:t>
            </a:r>
            <a:r>
              <a:rPr kumimoji="0" lang="en-US" sz="1400" b="0" i="0" u="none" strike="noStrike" cap="none" normalizeH="0" baseline="0" dirty="0" err="1" smtClean="0">
                <a:ln>
                  <a:noFill/>
                </a:ln>
                <a:solidFill>
                  <a:schemeClr val="tx1"/>
                </a:solidFill>
                <a:effectLst/>
                <a:latin typeface="Comic Sans MS"/>
                <a:cs typeface="Comic Sans MS"/>
              </a:rPr>
              <a:t>WNs</a:t>
            </a:r>
            <a:r>
              <a:rPr kumimoji="0" lang="en-US" sz="1400" b="0" i="0" u="none" strike="noStrike" cap="none" normalizeH="0" baseline="0" dirty="0" smtClean="0">
                <a:ln>
                  <a:noFill/>
                </a:ln>
                <a:solidFill>
                  <a:schemeClr val="tx1"/>
                </a:solidFill>
                <a:effectLst/>
                <a:latin typeface="Comic Sans MS"/>
                <a:cs typeface="Comic Sans MS"/>
              </a:rPr>
              <a:t>)</a:t>
            </a:r>
            <a:endParaRPr kumimoji="0" lang="en-US" sz="1400" b="0" i="0" u="none" strike="noStrike" cap="none" normalizeH="0" baseline="0" dirty="0">
              <a:ln>
                <a:noFill/>
              </a:ln>
              <a:solidFill>
                <a:schemeClr val="tx1"/>
              </a:solidFill>
              <a:effectLst/>
              <a:latin typeface="Comic Sans MS"/>
              <a:cs typeface="Comic Sans M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a:t>
            </a:r>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r>
              <a:rPr lang="en-US" dirty="0" smtClean="0"/>
              <a:t>Many of these operational/deployment/middleware issues have been already reported by Maarten et al. on his Technical Forum talk (EGEE’09)</a:t>
            </a:r>
          </a:p>
          <a:p>
            <a:r>
              <a:rPr lang="en-US" dirty="0" smtClean="0"/>
              <a:t>Very difficult to list all GGUS/Savannah task/Savannah bugs/ Service Intervention Request/Remedy tickets these issues brought up.</a:t>
            </a:r>
          </a:p>
          <a:p>
            <a:endParaRPr lang="en-US" dirty="0" smtClean="0"/>
          </a:p>
          <a:p>
            <a:endParaRPr lang="en-US" dirty="0" smtClean="0"/>
          </a:p>
          <a:p>
            <a:endParaRPr lang="en-US" dirty="0" smtClean="0"/>
          </a:p>
          <a:p>
            <a:pPr>
              <a:buNone/>
            </a:pPr>
            <a:endParaRPr lang="en-US" dirty="0"/>
          </a:p>
        </p:txBody>
      </p:sp>
      <p:sp>
        <p:nvSpPr>
          <p:cNvPr id="4" name="Footer Placeholder 3"/>
          <p:cNvSpPr>
            <a:spLocks noGrp="1"/>
          </p:cNvSpPr>
          <p:nvPr>
            <p:ph type="ftr" sz="quarter" idx="10"/>
          </p:nvPr>
        </p:nvSpPr>
        <p:spPr/>
        <p:txBody>
          <a:bodyPr/>
          <a:lstStyle/>
          <a:p>
            <a:r>
              <a:rPr lang="es-ES" smtClean="0"/>
              <a:t>Roberto Santinelli</a:t>
            </a:r>
            <a:endParaRPr lang="es-ES" dirty="0"/>
          </a:p>
        </p:txBody>
      </p:sp>
      <p:sp>
        <p:nvSpPr>
          <p:cNvPr id="5" name="Slide Number Placeholder 4"/>
          <p:cNvSpPr>
            <a:spLocks noGrp="1"/>
          </p:cNvSpPr>
          <p:nvPr>
            <p:ph type="sldNum" sz="quarter" idx="11"/>
          </p:nvPr>
        </p:nvSpPr>
        <p:spPr/>
        <p:txBody>
          <a:bodyPr/>
          <a:lstStyle/>
          <a:p>
            <a:fld id="{D9DC1D16-B8D6-0648-83C2-A52B7C2770D5}" type="slidenum">
              <a:rPr lang="es-ES" smtClean="0"/>
              <a:pPr/>
              <a:t>8</a:t>
            </a:fld>
            <a:endParaRPr lang="es-E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DM issues</a:t>
            </a:r>
            <a:endParaRPr lang="en-US" dirty="0"/>
          </a:p>
        </p:txBody>
      </p:sp>
      <p:sp>
        <p:nvSpPr>
          <p:cNvPr id="3" name="Content Placeholder 2"/>
          <p:cNvSpPr>
            <a:spLocks noGrp="1"/>
          </p:cNvSpPr>
          <p:nvPr>
            <p:ph idx="1"/>
          </p:nvPr>
        </p:nvSpPr>
        <p:spPr>
          <a:xfrm>
            <a:off x="857224" y="500042"/>
            <a:ext cx="7848600" cy="5543550"/>
          </a:xfrm>
        </p:spPr>
        <p:txBody>
          <a:bodyPr/>
          <a:lstStyle/>
          <a:p>
            <a:pPr lvl="1"/>
            <a:r>
              <a:rPr lang="en-US" dirty="0" smtClean="0"/>
              <a:t>File locality at </a:t>
            </a:r>
            <a:r>
              <a:rPr lang="en-US" dirty="0" err="1" smtClean="0"/>
              <a:t>dCache</a:t>
            </a:r>
            <a:r>
              <a:rPr lang="en-US" dirty="0" smtClean="0"/>
              <a:t> sites</a:t>
            </a:r>
          </a:p>
          <a:p>
            <a:pPr lvl="2"/>
            <a:r>
              <a:rPr lang="en-US" dirty="0" smtClean="0"/>
              <a:t>“</a:t>
            </a:r>
            <a:r>
              <a:rPr lang="en-US" dirty="0" err="1" smtClean="0"/>
              <a:t>Nearline</a:t>
            </a:r>
            <a:r>
              <a:rPr lang="en-US" dirty="0" smtClean="0"/>
              <a:t>” reported even after </a:t>
            </a:r>
            <a:r>
              <a:rPr lang="en-US" dirty="0" err="1" smtClean="0"/>
              <a:t>BringOnline</a:t>
            </a:r>
            <a:r>
              <a:rPr lang="en-US" dirty="0" smtClean="0"/>
              <a:t> (IN2P3/SARA)</a:t>
            </a:r>
          </a:p>
          <a:p>
            <a:pPr lvl="1"/>
            <a:r>
              <a:rPr lang="en-US" dirty="0" smtClean="0"/>
              <a:t>SRM overloads (all)</a:t>
            </a:r>
          </a:p>
          <a:p>
            <a:pPr lvl="1"/>
            <a:r>
              <a:rPr lang="en-US" dirty="0" smtClean="0"/>
              <a:t>g</a:t>
            </a:r>
            <a:r>
              <a:rPr lang="en-US" dirty="0" err="1" smtClean="0"/>
              <a:t>sidcap</a:t>
            </a:r>
            <a:r>
              <a:rPr lang="en-US" dirty="0" smtClean="0"/>
              <a:t> access problem (incompatibility with ROOT </a:t>
            </a:r>
            <a:r>
              <a:rPr lang="en-US" dirty="0" err="1" smtClean="0"/>
              <a:t>plugin</a:t>
            </a:r>
            <a:r>
              <a:rPr lang="en-US" dirty="0" smtClean="0"/>
              <a:t>)</a:t>
            </a:r>
          </a:p>
          <a:p>
            <a:pPr lvl="2"/>
            <a:r>
              <a:rPr lang="en-US" dirty="0" smtClean="0"/>
              <a:t>F</a:t>
            </a:r>
            <a:r>
              <a:rPr lang="en-US" dirty="0" err="1" smtClean="0"/>
              <a:t>ixed</a:t>
            </a:r>
            <a:r>
              <a:rPr lang="en-US" dirty="0" smtClean="0"/>
              <a:t> by quick release of </a:t>
            </a:r>
            <a:r>
              <a:rPr lang="en-US" dirty="0" err="1" smtClean="0"/>
              <a:t>dcache_client</a:t>
            </a:r>
            <a:r>
              <a:rPr lang="en-US" dirty="0" smtClean="0"/>
              <a:t> (and our deployment)</a:t>
            </a:r>
          </a:p>
          <a:p>
            <a:pPr lvl="1"/>
            <a:r>
              <a:rPr lang="en-US" dirty="0" smtClean="0"/>
              <a:t>SRM spaces configuration problems</a:t>
            </a:r>
          </a:p>
          <a:p>
            <a:pPr lvl="2"/>
            <a:r>
              <a:rPr lang="en-US" dirty="0" smtClean="0"/>
              <a:t>Fixed at site, need for a migration of files avoided to not interrupt the service  (CNAF)</a:t>
            </a:r>
          </a:p>
          <a:p>
            <a:pPr lvl="1"/>
            <a:r>
              <a:rPr lang="en-US" dirty="0" smtClean="0"/>
              <a:t>Massive files loss at CERN</a:t>
            </a:r>
          </a:p>
          <a:p>
            <a:pPr lvl="2"/>
            <a:r>
              <a:rPr lang="en-US" dirty="0" smtClean="0"/>
              <a:t>7,000 files definitely lost (no replicas anywhere else)</a:t>
            </a:r>
          </a:p>
          <a:p>
            <a:pPr lvl="2"/>
            <a:r>
              <a:rPr lang="en-US" dirty="0" smtClean="0"/>
              <a:t>~8000 files lost attempting to recover former 7000 ;-)</a:t>
            </a:r>
          </a:p>
          <a:p>
            <a:pPr lvl="1"/>
            <a:r>
              <a:rPr lang="en-US" dirty="0" smtClean="0"/>
              <a:t>Slowness observed deleting data at CERN (race condition with multiple stagers)</a:t>
            </a:r>
          </a:p>
          <a:p>
            <a:pPr lvl="1"/>
            <a:r>
              <a:rPr lang="en-US" dirty="0" smtClean="0"/>
              <a:t>Hardware reliability: sites need to be able to quickly give VOs the list of files that are affected by hardware / disk-server problems. </a:t>
            </a:r>
          </a:p>
          <a:p>
            <a:pPr lvl="1"/>
            <a:r>
              <a:rPr lang="en-US" dirty="0" smtClean="0"/>
              <a:t>On CASTOR sites </a:t>
            </a:r>
            <a:r>
              <a:rPr lang="en-US" dirty="0" err="1" smtClean="0"/>
              <a:t>globus_xio</a:t>
            </a:r>
            <a:r>
              <a:rPr lang="en-US" dirty="0" smtClean="0"/>
              <a:t> error rising when </a:t>
            </a:r>
            <a:r>
              <a:rPr lang="en-US" dirty="0" err="1" smtClean="0"/>
              <a:t>gridftp</a:t>
            </a:r>
            <a:r>
              <a:rPr lang="en-US" dirty="0" smtClean="0"/>
              <a:t> servers exhaust connections and new ones cannot be honored (incase a client is abruptly killed) </a:t>
            </a:r>
          </a:p>
          <a:p>
            <a:pPr lvl="2"/>
            <a:r>
              <a:rPr lang="en-US" dirty="0" smtClean="0"/>
              <a:t>(script in place to monitor and keep tidy </a:t>
            </a:r>
            <a:r>
              <a:rPr lang="en-US" dirty="0" err="1" smtClean="0"/>
              <a:t>gridftp</a:t>
            </a:r>
            <a:r>
              <a:rPr lang="en-US" dirty="0" smtClean="0"/>
              <a:t> servers)</a:t>
            </a:r>
          </a:p>
          <a:p>
            <a:pPr lvl="1">
              <a:buNone/>
            </a:pPr>
            <a:endParaRPr lang="en-US" dirty="0" smtClean="0"/>
          </a:p>
        </p:txBody>
      </p:sp>
      <p:sp>
        <p:nvSpPr>
          <p:cNvPr id="5" name="Slide Number Placeholder 4"/>
          <p:cNvSpPr>
            <a:spLocks noGrp="1"/>
          </p:cNvSpPr>
          <p:nvPr>
            <p:ph type="sldNum" sz="quarter" idx="11"/>
          </p:nvPr>
        </p:nvSpPr>
        <p:spPr/>
        <p:txBody>
          <a:bodyPr/>
          <a:lstStyle/>
          <a:p>
            <a:fld id="{D9DC1D16-B8D6-0648-83C2-A52B7C2770D5}" type="slidenum">
              <a:rPr lang="es-ES" smtClean="0"/>
              <a:pPr/>
              <a:t>9</a:t>
            </a:fld>
            <a:endParaRPr lang="es-E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RAC">
  <a:themeElements>
    <a:clrScheme name="Office Theme 2">
      <a:dk1>
        <a:srgbClr val="000000"/>
      </a:dk1>
      <a:lt1>
        <a:srgbClr val="FFFFFF"/>
      </a:lt1>
      <a:dk2>
        <a:srgbClr val="000000"/>
      </a:dk2>
      <a:lt2>
        <a:srgbClr val="DDDDDD"/>
      </a:lt2>
      <a:accent1>
        <a:srgbClr val="DDDDDD"/>
      </a:accent1>
      <a:accent2>
        <a:srgbClr val="333333"/>
      </a:accent2>
      <a:accent3>
        <a:srgbClr val="FFFFFF"/>
      </a:accent3>
      <a:accent4>
        <a:srgbClr val="000000"/>
      </a:accent4>
      <a:accent5>
        <a:srgbClr val="EBEBEB"/>
      </a:accent5>
      <a:accent6>
        <a:srgbClr val="2D2D2D"/>
      </a:accent6>
      <a:hlink>
        <a:srgbClr val="808080"/>
      </a:hlink>
      <a:folHlink>
        <a:srgbClr val="808080"/>
      </a:folHlink>
    </a:clrScheme>
    <a:fontScheme name="Office Theme">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2813" rtl="0" eaLnBrk="0" fontAlgn="base" latinLnBrk="0" hangingPunct="0">
          <a:lnSpc>
            <a:spcPct val="100000"/>
          </a:lnSpc>
          <a:spcBef>
            <a:spcPct val="0"/>
          </a:spcBef>
          <a:spcAft>
            <a:spcPct val="0"/>
          </a:spcAft>
          <a:buClrTx/>
          <a:buSzTx/>
          <a:buFontTx/>
          <a:buNone/>
          <a:tabLst/>
          <a:defRPr kumimoji="0" lang="es-ES" sz="2300" b="0" i="0" u="none" strike="noStrike" cap="none" normalizeH="0" baseline="0">
            <a:ln>
              <a:noFill/>
            </a:ln>
            <a:solidFill>
              <a:schemeClr val="tx1"/>
            </a:solidFill>
            <a:effectLst/>
            <a:latin typeface="Times" pitchFamily="-65"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2813" rtl="0" eaLnBrk="0" fontAlgn="base" latinLnBrk="0" hangingPunct="0">
          <a:lnSpc>
            <a:spcPct val="100000"/>
          </a:lnSpc>
          <a:spcBef>
            <a:spcPct val="0"/>
          </a:spcBef>
          <a:spcAft>
            <a:spcPct val="0"/>
          </a:spcAft>
          <a:buClrTx/>
          <a:buSzTx/>
          <a:buFontTx/>
          <a:buNone/>
          <a:tabLst/>
          <a:defRPr kumimoji="0" lang="es-ES" sz="2300" b="0" i="0" u="none" strike="noStrike" cap="none" normalizeH="0" baseline="0">
            <a:ln>
              <a:noFill/>
            </a:ln>
            <a:solidFill>
              <a:schemeClr val="tx1"/>
            </a:solidFill>
            <a:effectLst/>
            <a:latin typeface="Times" pitchFamily="-65" charset="0"/>
          </a:defRPr>
        </a:defPPr>
      </a:lstStyle>
    </a:lnDef>
  </a:objectDefaults>
  <a:extraClrSchemeLst>
    <a:extraClrScheme>
      <a:clrScheme name="Office Theme 1">
        <a:dk1>
          <a:srgbClr val="008080"/>
        </a:dk1>
        <a:lt1>
          <a:srgbClr val="FFFFCC"/>
        </a:lt1>
        <a:dk2>
          <a:srgbClr val="009999"/>
        </a:dk2>
        <a:lt2>
          <a:srgbClr val="FFFF99"/>
        </a:lt2>
        <a:accent1>
          <a:srgbClr val="336699"/>
        </a:accent1>
        <a:accent2>
          <a:srgbClr val="FFFF99"/>
        </a:accent2>
        <a:accent3>
          <a:srgbClr val="AACACA"/>
        </a:accent3>
        <a:accent4>
          <a:srgbClr val="DADAAE"/>
        </a:accent4>
        <a:accent5>
          <a:srgbClr val="ADB8CA"/>
        </a:accent5>
        <a:accent6>
          <a:srgbClr val="E7E78A"/>
        </a:accent6>
        <a:hlink>
          <a:srgbClr val="FFFFCC"/>
        </a:hlink>
        <a:folHlink>
          <a:srgbClr val="DDDDDD"/>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DDDDDD"/>
        </a:lt2>
        <a:accent1>
          <a:srgbClr val="DDDDDD"/>
        </a:accent1>
        <a:accent2>
          <a:srgbClr val="333333"/>
        </a:accent2>
        <a:accent3>
          <a:srgbClr val="FFFFFF"/>
        </a:accent3>
        <a:accent4>
          <a:srgbClr val="000000"/>
        </a:accent4>
        <a:accent5>
          <a:srgbClr val="EBEBEB"/>
        </a:accent5>
        <a:accent6>
          <a:srgbClr val="2D2D2D"/>
        </a:accent6>
        <a:hlink>
          <a:srgbClr val="808080"/>
        </a:hlink>
        <a:folHlink>
          <a:srgbClr val="808080"/>
        </a:folHlink>
      </a:clrScheme>
      <a:clrMap bg1="lt1" tx1="dk1" bg2="lt2" tx2="dk2" accent1="accent1" accent2="accent2" accent3="accent3" accent4="accent4" accent5="accent5" accent6="accent6" hlink="hlink" folHlink="folHlink"/>
    </a:extraClrScheme>
    <a:extraClrScheme>
      <a:clrScheme name="Office Theme 3">
        <a:dk1>
          <a:srgbClr val="5F5F5F"/>
        </a:dk1>
        <a:lt1>
          <a:srgbClr val="FFFFFF"/>
        </a:lt1>
        <a:dk2>
          <a:srgbClr val="003366"/>
        </a:dk2>
        <a:lt2>
          <a:srgbClr val="FFFFFF"/>
        </a:lt2>
        <a:accent1>
          <a:srgbClr val="7E003F"/>
        </a:accent1>
        <a:accent2>
          <a:srgbClr val="DDDDDD"/>
        </a:accent2>
        <a:accent3>
          <a:srgbClr val="AAADB8"/>
        </a:accent3>
        <a:accent4>
          <a:srgbClr val="DADADA"/>
        </a:accent4>
        <a:accent5>
          <a:srgbClr val="C0AAAF"/>
        </a:accent5>
        <a:accent6>
          <a:srgbClr val="C8C8C8"/>
        </a:accent6>
        <a:hlink>
          <a:srgbClr val="969696"/>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
    <a:dk1>
      <a:srgbClr val="003366"/>
    </a:dk1>
    <a:lt1>
      <a:srgbClr val="FFFFFF"/>
    </a:lt1>
    <a:dk2>
      <a:srgbClr val="003366"/>
    </a:dk2>
    <a:lt2>
      <a:srgbClr val="E3E2C7"/>
    </a:lt2>
    <a:accent1>
      <a:srgbClr val="CCCC99"/>
    </a:accent1>
    <a:accent2>
      <a:srgbClr val="003366"/>
    </a:accent2>
    <a:accent3>
      <a:srgbClr val="FFFFFF"/>
    </a:accent3>
    <a:accent4>
      <a:srgbClr val="002A56"/>
    </a:accent4>
    <a:accent5>
      <a:srgbClr val="E2E2CA"/>
    </a:accent5>
    <a:accent6>
      <a:srgbClr val="002D5C"/>
    </a:accent6>
    <a:hlink>
      <a:srgbClr val="003366"/>
    </a:hlink>
    <a:folHlink>
      <a:srgbClr val="800000"/>
    </a:folHlink>
  </a:clrScheme>
</a:themeOverride>
</file>

<file path=docProps/app.xml><?xml version="1.0" encoding="utf-8"?>
<Properties xmlns="http://schemas.openxmlformats.org/officeDocument/2006/extended-properties" xmlns:vt="http://schemas.openxmlformats.org/officeDocument/2006/docPropsVTypes">
  <Template>DIRAC.potx</Template>
  <TotalTime>10462</TotalTime>
  <Words>1907</Words>
  <Application>Microsoft Office PowerPoint</Application>
  <PresentationFormat>On-screen Show (4:3)</PresentationFormat>
  <Paragraphs>236</Paragraphs>
  <Slides>19</Slides>
  <Notes>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19</vt:i4>
      </vt:variant>
    </vt:vector>
  </HeadingPairs>
  <TitlesOfParts>
    <vt:vector size="28" baseType="lpstr">
      <vt:lpstr>Arial</vt:lpstr>
      <vt:lpstr>Comic Sans MS</vt:lpstr>
      <vt:lpstr>Zapf Dingbats</vt:lpstr>
      <vt:lpstr>Times</vt:lpstr>
      <vt:lpstr>ＭＳ Ｐゴシック</vt:lpstr>
      <vt:lpstr>Wingdings</vt:lpstr>
      <vt:lpstr>Helvetica</vt:lpstr>
      <vt:lpstr>VDub</vt:lpstr>
      <vt:lpstr>DIRAC</vt:lpstr>
      <vt:lpstr>LHCb: Status before Data Taking and requests </vt:lpstr>
      <vt:lpstr>Outline</vt:lpstr>
      <vt:lpstr>STEP’09 Summary</vt:lpstr>
      <vt:lpstr>Activities since STEP</vt:lpstr>
      <vt:lpstr>Some statistics </vt:lpstr>
      <vt:lpstr>Some statistics (cont’d)</vt:lpstr>
      <vt:lpstr>Analysis performance</vt:lpstr>
      <vt:lpstr>Issues</vt:lpstr>
      <vt:lpstr>DM issues</vt:lpstr>
      <vt:lpstr>DM issues (cont’d)</vt:lpstr>
      <vt:lpstr>Storage space issues</vt:lpstr>
      <vt:lpstr>MC_M-DST: Custodial-online</vt:lpstr>
      <vt:lpstr>MC-DST:replica-online</vt:lpstr>
      <vt:lpstr>WM issues</vt:lpstr>
      <vt:lpstr>Status: DIRAC and production system</vt:lpstr>
      <vt:lpstr>DM Messages </vt:lpstr>
      <vt:lpstr>DM messages (cont’d)</vt:lpstr>
      <vt:lpstr>WM Messages </vt:lpstr>
      <vt:lpstr>Summary</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LHCb QR 2009-2</dc:title>
  <dc:creator>Philippe Charpentier</dc:creator>
  <cp:lastModifiedBy>santinel</cp:lastModifiedBy>
  <cp:revision>76</cp:revision>
  <cp:lastPrinted>2009-06-30T10:18:06Z</cp:lastPrinted>
  <dcterms:created xsi:type="dcterms:W3CDTF">2009-09-17T08:24:29Z</dcterms:created>
  <dcterms:modified xsi:type="dcterms:W3CDTF">2009-10-14T09:18:56Z</dcterms:modified>
</cp:coreProperties>
</file>