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60" r:id="rId4"/>
    <p:sldId id="261" r:id="rId5"/>
    <p:sldId id="258" r:id="rId6"/>
    <p:sldId id="262"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2" autoAdjust="0"/>
    <p:restoredTop sz="94667" autoAdjust="0"/>
  </p:normalViewPr>
  <p:slideViewPr>
    <p:cSldViewPr>
      <p:cViewPr varScale="1">
        <p:scale>
          <a:sx n="65" d="100"/>
          <a:sy n="65" d="100"/>
        </p:scale>
        <p:origin x="-126" y="-96"/>
      </p:cViewPr>
      <p:guideLst>
        <p:guide orient="horz" pos="2160"/>
        <p:guide pos="2880"/>
      </p:guideLst>
    </p:cSldViewPr>
  </p:slideViewPr>
  <p:outlineViewPr>
    <p:cViewPr>
      <p:scale>
        <a:sx n="33" d="100"/>
        <a:sy n="33" d="100"/>
      </p:scale>
      <p:origin x="18" y="426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E2C9B0-5788-451F-9D80-1FAE5324F55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EC58B00-3EFD-4708-88E7-C92F25A816E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D578CFC-9DCE-4F46-AFA0-CF2121102FF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214A28-6842-4D19-A744-6F90E189266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8689E09-EC1A-4596-8F64-74EF9A29632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84E44FA-7A4D-4D52-8F2C-AC7A29E0F78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C2130BF-F8AD-4566-86DC-7BA7CFBD2E8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18B0722-E361-4193-9B3B-F40E0DB5403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6B86AFA-1BB4-47E4-8CDD-BE68F5D1C36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8F9B3FC-3BFE-48E8-AA78-1B4B9B04BCE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July 20 2005</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D9F3929-8A03-40DB-B0FC-52DE3198F9C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cs typeface="+mn-cs"/>
              </a:defRPr>
            </a:lvl1pPr>
          </a:lstStyle>
          <a:p>
            <a:pPr>
              <a:defRPr/>
            </a:pPr>
            <a:r>
              <a:rPr lang="en-US"/>
              <a:t>July 20 2005</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cs typeface="+mn-cs"/>
              </a:defRPr>
            </a:lvl1pPr>
          </a:lstStyle>
          <a:p>
            <a:pPr>
              <a:defRPr/>
            </a:pPr>
            <a:fld id="{816E78D0-FB8F-4207-A3E4-C3D4BB9BB5BE}" type="slidenum">
              <a:rPr lang="en-US"/>
              <a:pPr>
                <a:defRPr/>
              </a:pPr>
              <a:t>‹#›</a:t>
            </a:fld>
            <a:endParaRPr lang="en-US"/>
          </a:p>
        </p:txBody>
      </p:sp>
      <p:sp>
        <p:nvSpPr>
          <p:cNvPr id="2055" name="WordArt 7"/>
          <p:cNvSpPr>
            <a:spLocks noChangeArrowheads="1" noChangeShapeType="1" noTextEdit="1"/>
          </p:cNvSpPr>
          <p:nvPr userDrawn="1"/>
        </p:nvSpPr>
        <p:spPr bwMode="auto">
          <a:xfrm>
            <a:off x="7786688" y="357188"/>
            <a:ext cx="1085850" cy="6477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GDB</a:t>
            </a:r>
          </a:p>
        </p:txBody>
      </p:sp>
      <p:grpSp>
        <p:nvGrpSpPr>
          <p:cNvPr id="2056" name="Group 13"/>
          <p:cNvGrpSpPr>
            <a:grpSpLocks/>
          </p:cNvGrpSpPr>
          <p:nvPr userDrawn="1"/>
        </p:nvGrpSpPr>
        <p:grpSpPr bwMode="auto">
          <a:xfrm>
            <a:off x="128588" y="115888"/>
            <a:ext cx="914400" cy="912812"/>
            <a:chOff x="1344" y="385"/>
            <a:chExt cx="576" cy="575"/>
          </a:xfrm>
        </p:grpSpPr>
        <p:pic>
          <p:nvPicPr>
            <p:cNvPr id="2059" name="Picture 14" descr="CLGlogo2"/>
            <p:cNvPicPr>
              <a:picLocks noChangeAspect="1" noChangeArrowheads="1"/>
            </p:cNvPicPr>
            <p:nvPr userDrawn="1"/>
          </p:nvPicPr>
          <p:blipFill>
            <a:blip r:embed="rId13"/>
            <a:srcRect/>
            <a:stretch>
              <a:fillRect/>
            </a:stretch>
          </p:blipFill>
          <p:spPr bwMode="auto">
            <a:xfrm>
              <a:off x="1344" y="385"/>
              <a:ext cx="576" cy="575"/>
            </a:xfrm>
            <a:prstGeom prst="rect">
              <a:avLst/>
            </a:prstGeom>
            <a:noFill/>
            <a:ln w="9525">
              <a:noFill/>
              <a:miter lim="800000"/>
              <a:headEnd/>
              <a:tailEnd/>
            </a:ln>
          </p:spPr>
        </p:pic>
        <p:sp>
          <p:nvSpPr>
            <p:cNvPr id="1039" name="Text Box 15"/>
            <p:cNvSpPr txBox="1">
              <a:spLocks noChangeAspect="1" noChangeArrowheads="1"/>
            </p:cNvSpPr>
            <p:nvPr userDrawn="1"/>
          </p:nvSpPr>
          <p:spPr bwMode="auto">
            <a:xfrm>
              <a:off x="1471" y="577"/>
              <a:ext cx="323" cy="192"/>
            </a:xfrm>
            <a:prstGeom prst="rect">
              <a:avLst/>
            </a:prstGeom>
            <a:noFill/>
            <a:ln w="9525">
              <a:noFill/>
              <a:miter lim="800000"/>
              <a:headEnd/>
              <a:tailEnd/>
            </a:ln>
            <a:effectLst/>
          </p:spPr>
          <p:txBody>
            <a:bodyPr wrap="none">
              <a:spAutoFit/>
            </a:bodyPr>
            <a:lstStyle/>
            <a:p>
              <a:pPr>
                <a:defRPr/>
              </a:pPr>
              <a:r>
                <a:rPr lang="en-US" sz="1400" b="1">
                  <a:solidFill>
                    <a:srgbClr val="000000"/>
                  </a:solidFill>
                  <a:latin typeface="Comic Sans MS" pitchFamily="66" charset="0"/>
                  <a:cs typeface="Times New Roman" pitchFamily="18" charset="0"/>
                </a:rPr>
                <a:t>LCG</a:t>
              </a:r>
            </a:p>
          </p:txBody>
        </p:sp>
      </p:grpSp>
      <p:pic>
        <p:nvPicPr>
          <p:cNvPr id="2057" name="Picture 16" descr="blue_on_white_logo_200x53"/>
          <p:cNvPicPr>
            <a:picLocks noChangeAspect="1" noChangeArrowheads="1"/>
          </p:cNvPicPr>
          <p:nvPr userDrawn="1"/>
        </p:nvPicPr>
        <p:blipFill>
          <a:blip r:embed="rId14"/>
          <a:srcRect/>
          <a:stretch>
            <a:fillRect/>
          </a:stretch>
        </p:blipFill>
        <p:spPr bwMode="auto">
          <a:xfrm>
            <a:off x="468313" y="6165850"/>
            <a:ext cx="1905000" cy="504825"/>
          </a:xfrm>
          <a:prstGeom prst="rect">
            <a:avLst/>
          </a:prstGeom>
          <a:noFill/>
          <a:ln w="9525">
            <a:noFill/>
            <a:miter lim="800000"/>
            <a:headEnd/>
            <a:tailEnd/>
          </a:ln>
        </p:spPr>
      </p:pic>
      <p:pic>
        <p:nvPicPr>
          <p:cNvPr id="2058" name="Picture 2" descr="\\cern.ch\dfs\Users\i\ibird\Documents\My Pictures\WLCGlogo.jpg"/>
          <p:cNvPicPr>
            <a:picLocks noChangeAspect="1" noChangeArrowheads="1"/>
          </p:cNvPicPr>
          <p:nvPr userDrawn="1"/>
        </p:nvPicPr>
        <p:blipFill>
          <a:blip r:embed="rId15"/>
          <a:srcRect/>
          <a:stretch>
            <a:fillRect/>
          </a:stretch>
        </p:blipFill>
        <p:spPr bwMode="auto">
          <a:xfrm>
            <a:off x="214313" y="214313"/>
            <a:ext cx="784225" cy="784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800">
          <a:solidFill>
            <a:schemeClr val="tx1"/>
          </a:solidFill>
          <a:latin typeface="+mn-lt"/>
        </a:defRPr>
      </a:lvl5pPr>
      <a:lvl6pPr marL="2514600" indent="-228600" algn="l" rtl="0" fontAlgn="base">
        <a:spcBef>
          <a:spcPct val="20000"/>
        </a:spcBef>
        <a:spcAft>
          <a:spcPct val="0"/>
        </a:spcAft>
        <a:buChar char="»"/>
        <a:defRPr sz="800">
          <a:solidFill>
            <a:schemeClr val="tx1"/>
          </a:solidFill>
          <a:latin typeface="+mn-lt"/>
        </a:defRPr>
      </a:lvl6pPr>
      <a:lvl7pPr marL="2971800" indent="-228600" algn="l" rtl="0" fontAlgn="base">
        <a:spcBef>
          <a:spcPct val="20000"/>
        </a:spcBef>
        <a:spcAft>
          <a:spcPct val="0"/>
        </a:spcAft>
        <a:buChar char="»"/>
        <a:defRPr sz="800">
          <a:solidFill>
            <a:schemeClr val="tx1"/>
          </a:solidFill>
          <a:latin typeface="+mn-lt"/>
        </a:defRPr>
      </a:lvl7pPr>
      <a:lvl8pPr marL="3429000" indent="-228600" algn="l" rtl="0" fontAlgn="base">
        <a:spcBef>
          <a:spcPct val="20000"/>
        </a:spcBef>
        <a:spcAft>
          <a:spcPct val="0"/>
        </a:spcAft>
        <a:buChar char="»"/>
        <a:defRPr sz="800">
          <a:solidFill>
            <a:schemeClr val="tx1"/>
          </a:solidFill>
          <a:latin typeface="+mn-lt"/>
        </a:defRPr>
      </a:lvl8pPr>
      <a:lvl9pPr marL="3886200" indent="-228600" algn="l" rtl="0" fontAlgn="base">
        <a:spcBef>
          <a:spcPct val="20000"/>
        </a:spcBef>
        <a:spcAft>
          <a:spcPct val="0"/>
        </a:spcAft>
        <a:buChar char="»"/>
        <a:defRPr sz="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GB" dirty="0" err="1" smtClean="0"/>
              <a:t>dCache</a:t>
            </a:r>
            <a:endParaRPr lang="en-GB" dirty="0" smtClean="0"/>
          </a:p>
        </p:txBody>
      </p:sp>
      <p:sp>
        <p:nvSpPr>
          <p:cNvPr id="4099" name="Content Placeholder 2"/>
          <p:cNvSpPr>
            <a:spLocks noGrp="1"/>
          </p:cNvSpPr>
          <p:nvPr>
            <p:ph idx="1"/>
          </p:nvPr>
        </p:nvSpPr>
        <p:spPr/>
        <p:txBody>
          <a:bodyPr/>
          <a:lstStyle/>
          <a:p>
            <a:r>
              <a:rPr lang="en-GB" sz="2000" b="1" dirty="0" smtClean="0"/>
              <a:t>ASGC</a:t>
            </a:r>
            <a:r>
              <a:rPr lang="en-GB" sz="2000" dirty="0" smtClean="0"/>
              <a:t> </a:t>
            </a:r>
            <a:r>
              <a:rPr lang="en-GB" sz="2000" dirty="0" smtClean="0"/>
              <a:t> Castor </a:t>
            </a:r>
            <a:endParaRPr lang="en-GB" sz="2000" dirty="0" smtClean="0"/>
          </a:p>
          <a:p>
            <a:r>
              <a:rPr lang="en-GB" sz="2000" b="1" dirty="0" smtClean="0"/>
              <a:t>BNL</a:t>
            </a:r>
            <a:r>
              <a:rPr lang="en-GB" sz="2000" dirty="0" smtClean="0"/>
              <a:t> </a:t>
            </a:r>
            <a:endParaRPr lang="en-GB" sz="2000" dirty="0" smtClean="0"/>
          </a:p>
          <a:p>
            <a:pPr lvl="0"/>
            <a:r>
              <a:rPr lang="en-US" sz="2000" dirty="0" smtClean="0">
                <a:solidFill>
                  <a:schemeClr val="tx1"/>
                </a:solidFill>
                <a:latin typeface="+mn-lt"/>
                <a:ea typeface="+mn-ea"/>
                <a:cs typeface="+mn-cs"/>
              </a:rPr>
              <a:t>at the U.S. ATLAS Tier-1 center we are upgrading our </a:t>
            </a:r>
            <a:r>
              <a:rPr lang="en-US" sz="2000" dirty="0" err="1" smtClean="0">
                <a:solidFill>
                  <a:schemeClr val="tx1"/>
                </a:solidFill>
                <a:latin typeface="+mn-lt"/>
                <a:ea typeface="+mn-ea"/>
                <a:cs typeface="+mn-cs"/>
              </a:rPr>
              <a:t>dCache</a:t>
            </a:r>
            <a:r>
              <a:rPr lang="en-US" sz="2000" dirty="0" smtClean="0">
                <a:solidFill>
                  <a:schemeClr val="tx1"/>
                </a:solidFill>
                <a:latin typeface="+mn-lt"/>
                <a:ea typeface="+mn-ea"/>
                <a:cs typeface="+mn-cs"/>
              </a:rPr>
              <a:t> production instance to version </a:t>
            </a:r>
            <a:r>
              <a:rPr lang="en-US" sz="2000" b="1" dirty="0" smtClean="0">
                <a:solidFill>
                  <a:schemeClr val="tx1"/>
                </a:solidFill>
                <a:latin typeface="+mn-lt"/>
                <a:ea typeface="+mn-ea"/>
                <a:cs typeface="+mn-cs"/>
              </a:rPr>
              <a:t>1.9.4-3</a:t>
            </a:r>
            <a:r>
              <a:rPr lang="en-US" sz="2000" dirty="0" smtClean="0">
                <a:solidFill>
                  <a:schemeClr val="tx1"/>
                </a:solidFill>
                <a:latin typeface="+mn-lt"/>
                <a:ea typeface="+mn-ea"/>
                <a:cs typeface="+mn-cs"/>
              </a:rPr>
              <a:t> today. </a:t>
            </a:r>
            <a:r>
              <a:rPr lang="en-US" sz="2000" b="1" dirty="0" smtClean="0">
                <a:solidFill>
                  <a:schemeClr val="tx1"/>
                </a:solidFill>
                <a:latin typeface="+mn-lt"/>
                <a:ea typeface="+mn-ea"/>
                <a:cs typeface="+mn-cs"/>
              </a:rPr>
              <a:t>No further upgrades </a:t>
            </a:r>
            <a:r>
              <a:rPr lang="en-US" sz="2000" dirty="0" smtClean="0">
                <a:solidFill>
                  <a:schemeClr val="tx1"/>
                </a:solidFill>
                <a:latin typeface="+mn-lt"/>
                <a:ea typeface="+mn-ea"/>
                <a:cs typeface="+mn-cs"/>
              </a:rPr>
              <a:t>are foreseen before start of data taking.</a:t>
            </a:r>
            <a:endParaRPr lang="en-GB" sz="2000" dirty="0" smtClean="0">
              <a:solidFill>
                <a:schemeClr val="tx1"/>
              </a:solidFill>
              <a:latin typeface="+mn-lt"/>
              <a:ea typeface="+mn-ea"/>
              <a:cs typeface="+mn-cs"/>
            </a:endParaRPr>
          </a:p>
          <a:p>
            <a:pPr lvl="0"/>
            <a:r>
              <a:rPr lang="en-US" sz="2000" dirty="0" smtClean="0">
                <a:solidFill>
                  <a:schemeClr val="tx1"/>
                </a:solidFill>
                <a:latin typeface="+mn-lt"/>
                <a:ea typeface="+mn-ea"/>
                <a:cs typeface="+mn-cs"/>
              </a:rPr>
              <a:t>as to the namespace management component we have decided to stay with </a:t>
            </a:r>
            <a:r>
              <a:rPr lang="en-US" sz="2000" dirty="0" err="1" smtClean="0">
                <a:solidFill>
                  <a:schemeClr val="tx1"/>
                </a:solidFill>
                <a:latin typeface="+mn-lt"/>
                <a:ea typeface="+mn-ea"/>
                <a:cs typeface="+mn-cs"/>
              </a:rPr>
              <a:t>pnfs</a:t>
            </a:r>
            <a:r>
              <a:rPr lang="en-US" sz="2000" dirty="0" smtClean="0">
                <a:solidFill>
                  <a:schemeClr val="tx1"/>
                </a:solidFill>
                <a:latin typeface="+mn-lt"/>
                <a:ea typeface="+mn-ea"/>
                <a:cs typeface="+mn-cs"/>
              </a:rPr>
              <a:t> in the short to mid-term. We still consider migrating to Chimera but only if there is a version that is fully compliant with Oracle (we consider contributing development effort to get to this point). Given we have a mechanism used by the </a:t>
            </a:r>
            <a:r>
              <a:rPr lang="en-US" sz="2000" dirty="0" err="1" smtClean="0">
                <a:solidFill>
                  <a:schemeClr val="tx1"/>
                </a:solidFill>
                <a:latin typeface="+mn-lt"/>
                <a:ea typeface="+mn-ea"/>
                <a:cs typeface="+mn-cs"/>
              </a:rPr>
              <a:t>PanDA</a:t>
            </a:r>
            <a:r>
              <a:rPr lang="en-US" sz="2000" dirty="0" smtClean="0">
                <a:solidFill>
                  <a:schemeClr val="tx1"/>
                </a:solidFill>
                <a:latin typeface="+mn-lt"/>
                <a:ea typeface="+mn-ea"/>
                <a:cs typeface="+mn-cs"/>
              </a:rPr>
              <a:t> pilot and </a:t>
            </a:r>
            <a:r>
              <a:rPr lang="en-US" sz="2000" dirty="0" err="1" smtClean="0">
                <a:solidFill>
                  <a:schemeClr val="tx1"/>
                </a:solidFill>
                <a:latin typeface="+mn-lt"/>
                <a:ea typeface="+mn-ea"/>
                <a:cs typeface="+mn-cs"/>
              </a:rPr>
              <a:t>pandamover</a:t>
            </a:r>
            <a:r>
              <a:rPr lang="en-US" sz="2000" dirty="0" smtClean="0">
                <a:solidFill>
                  <a:schemeClr val="tx1"/>
                </a:solidFill>
                <a:latin typeface="+mn-lt"/>
                <a:ea typeface="+mn-ea"/>
                <a:cs typeface="+mn-cs"/>
              </a:rPr>
              <a:t> in place that is a factor of ~20 more </a:t>
            </a:r>
            <a:r>
              <a:rPr lang="en-US" sz="2000" dirty="0" err="1" smtClean="0">
                <a:solidFill>
                  <a:schemeClr val="tx1"/>
                </a:solidFill>
                <a:latin typeface="+mn-lt"/>
                <a:ea typeface="+mn-ea"/>
                <a:cs typeface="+mn-cs"/>
              </a:rPr>
              <a:t>performant</a:t>
            </a:r>
            <a:r>
              <a:rPr lang="en-US" sz="2000" dirty="0" smtClean="0">
                <a:solidFill>
                  <a:schemeClr val="tx1"/>
                </a:solidFill>
                <a:latin typeface="+mn-lt"/>
                <a:ea typeface="+mn-ea"/>
                <a:cs typeface="+mn-cs"/>
              </a:rPr>
              <a:t> than using the canonical pathname there is </a:t>
            </a:r>
            <a:r>
              <a:rPr lang="en-US" sz="2000" b="1" dirty="0" smtClean="0">
                <a:solidFill>
                  <a:schemeClr val="tx1"/>
                </a:solidFill>
                <a:latin typeface="+mn-lt"/>
                <a:ea typeface="+mn-ea"/>
                <a:cs typeface="+mn-cs"/>
              </a:rPr>
              <a:t>no immediate need for </a:t>
            </a:r>
            <a:r>
              <a:rPr lang="en-US" sz="2000" dirty="0" smtClean="0">
                <a:solidFill>
                  <a:schemeClr val="tx1"/>
                </a:solidFill>
                <a:latin typeface="+mn-lt"/>
                <a:ea typeface="+mn-ea"/>
                <a:cs typeface="+mn-cs"/>
              </a:rPr>
              <a:t>the migration from </a:t>
            </a:r>
            <a:r>
              <a:rPr lang="en-US" sz="2000" dirty="0" err="1" smtClean="0">
                <a:solidFill>
                  <a:schemeClr val="tx1"/>
                </a:solidFill>
                <a:latin typeface="+mn-lt"/>
                <a:ea typeface="+mn-ea"/>
                <a:cs typeface="+mn-cs"/>
              </a:rPr>
              <a:t>pnfs</a:t>
            </a:r>
            <a:r>
              <a:rPr lang="en-US" sz="2000" dirty="0" smtClean="0">
                <a:solidFill>
                  <a:schemeClr val="tx1"/>
                </a:solidFill>
                <a:latin typeface="+mn-lt"/>
                <a:ea typeface="+mn-ea"/>
                <a:cs typeface="+mn-cs"/>
              </a:rPr>
              <a:t> to </a:t>
            </a:r>
            <a:r>
              <a:rPr lang="en-US" sz="2000" b="1" dirty="0" smtClean="0">
                <a:solidFill>
                  <a:schemeClr val="tx1"/>
                </a:solidFill>
                <a:latin typeface="+mn-lt"/>
                <a:ea typeface="+mn-ea"/>
                <a:cs typeface="+mn-cs"/>
              </a:rPr>
              <a:t>Chimera</a:t>
            </a:r>
            <a:r>
              <a:rPr lang="en-US" sz="2000" dirty="0" smtClean="0">
                <a:solidFill>
                  <a:schemeClr val="tx1"/>
                </a:solidFill>
                <a:latin typeface="+mn-lt"/>
                <a:ea typeface="+mn-ea"/>
                <a:cs typeface="+mn-cs"/>
              </a:rPr>
              <a:t>.</a:t>
            </a:r>
            <a:endParaRPr lang="en-GB" sz="2000" dirty="0" smtClean="0"/>
          </a:p>
        </p:txBody>
      </p:sp>
      <p:sp>
        <p:nvSpPr>
          <p:cNvPr id="4100" name="Slide Number Placeholder 3"/>
          <p:cNvSpPr>
            <a:spLocks noGrp="1"/>
          </p:cNvSpPr>
          <p:nvPr>
            <p:ph type="sldNum" sz="quarter" idx="12"/>
          </p:nvPr>
        </p:nvSpPr>
        <p:spPr>
          <a:noFill/>
        </p:spPr>
        <p:txBody>
          <a:bodyPr/>
          <a:lstStyle/>
          <a:p>
            <a:fld id="{2614E510-E538-46A6-B7DA-2BD06A0A2292}" type="slidenum">
              <a:rPr lang="en-US" smtClean="0"/>
              <a:pPr/>
              <a:t>1</a:t>
            </a:fld>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GB" sz="2000" b="1" dirty="0" smtClean="0"/>
              <a:t>CNAF </a:t>
            </a:r>
            <a:r>
              <a:rPr lang="en-GB" sz="2000" dirty="0" smtClean="0"/>
              <a:t>Castor</a:t>
            </a:r>
          </a:p>
          <a:p>
            <a:r>
              <a:rPr lang="en-GB" sz="2000" b="1" dirty="0" smtClean="0"/>
              <a:t>FNAL</a:t>
            </a:r>
          </a:p>
          <a:p>
            <a:pPr>
              <a:defRPr/>
            </a:pPr>
            <a:r>
              <a:rPr lang="en-GB" sz="2000" b="1" dirty="0" smtClean="0"/>
              <a:t>IN2P3</a:t>
            </a:r>
          </a:p>
          <a:p>
            <a:r>
              <a:rPr lang="en-GB" sz="2400" dirty="0" smtClean="0">
                <a:solidFill>
                  <a:schemeClr val="tx1"/>
                </a:solidFill>
                <a:latin typeface="+mn-lt"/>
                <a:ea typeface="+mn-ea"/>
                <a:cs typeface="+mn-cs"/>
              </a:rPr>
              <a:t>a) </a:t>
            </a:r>
            <a:r>
              <a:rPr lang="en-GB" sz="2400" b="1" dirty="0" smtClean="0">
                <a:solidFill>
                  <a:schemeClr val="tx1"/>
                </a:solidFill>
                <a:latin typeface="+mn-lt"/>
                <a:ea typeface="+mn-ea"/>
                <a:cs typeface="+mn-cs"/>
              </a:rPr>
              <a:t>Chimera: we are running </a:t>
            </a:r>
            <a:r>
              <a:rPr lang="en-GB" sz="2400" dirty="0" smtClean="0">
                <a:solidFill>
                  <a:schemeClr val="tx1"/>
                </a:solidFill>
                <a:latin typeface="+mn-lt"/>
                <a:ea typeface="+mn-ea"/>
                <a:cs typeface="+mn-cs"/>
              </a:rPr>
              <a:t>it since October 1st. No problems so far.</a:t>
            </a:r>
          </a:p>
          <a:p>
            <a:r>
              <a:rPr lang="en-GB" sz="2400" dirty="0" smtClean="0">
                <a:solidFill>
                  <a:schemeClr val="tx1"/>
                </a:solidFill>
                <a:latin typeface="+mn-lt"/>
                <a:ea typeface="+mn-ea"/>
                <a:cs typeface="+mn-cs"/>
              </a:rPr>
              <a:t>b) Golden release: not tested yet. </a:t>
            </a:r>
            <a:r>
              <a:rPr lang="en-GB" sz="2400" b="1" dirty="0" smtClean="0">
                <a:solidFill>
                  <a:schemeClr val="tx1"/>
                </a:solidFill>
                <a:latin typeface="+mn-lt"/>
                <a:ea typeface="+mn-ea"/>
                <a:cs typeface="+mn-cs"/>
              </a:rPr>
              <a:t>No plans for deployment yet.</a:t>
            </a:r>
            <a:r>
              <a:rPr lang="en-GB" sz="2400" dirty="0" smtClean="0">
                <a:solidFill>
                  <a:schemeClr val="tx1"/>
                </a:solidFill>
                <a:latin typeface="+mn-lt"/>
                <a:ea typeface="+mn-ea"/>
                <a:cs typeface="+mn-cs"/>
              </a:rPr>
              <a:t> Our priority is to stabilize the current version 1.9.4-3. Then we will see</a:t>
            </a:r>
            <a:endParaRPr lang="en-GB" sz="2000" b="1" dirty="0" smtClean="0"/>
          </a:p>
        </p:txBody>
      </p:sp>
      <p:sp>
        <p:nvSpPr>
          <p:cNvPr id="4" name="Slide Number Placeholder 3"/>
          <p:cNvSpPr>
            <a:spLocks noGrp="1"/>
          </p:cNvSpPr>
          <p:nvPr>
            <p:ph type="sldNum" sz="quarter" idx="12"/>
          </p:nvPr>
        </p:nvSpPr>
        <p:spPr/>
        <p:txBody>
          <a:bodyPr/>
          <a:lstStyle/>
          <a:p>
            <a:pPr>
              <a:defRPr/>
            </a:pPr>
            <a:fld id="{FF214A28-6842-4D19-A744-6F90E189266A}" type="slidenum">
              <a:rPr lang="en-US" smtClean="0"/>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defRPr/>
            </a:pPr>
            <a:r>
              <a:rPr lang="en-GB" sz="2000" b="1" dirty="0" smtClean="0"/>
              <a:t>KIT</a:t>
            </a:r>
          </a:p>
          <a:p>
            <a:r>
              <a:rPr lang="en-GB" sz="2000" dirty="0" smtClean="0">
                <a:solidFill>
                  <a:schemeClr val="tx1"/>
                </a:solidFill>
                <a:latin typeface="+mn-lt"/>
                <a:ea typeface="+mn-ea"/>
                <a:cs typeface="+mn-cs"/>
              </a:rPr>
              <a:t>Atlas: 1.9.1 / PNFS</a:t>
            </a:r>
          </a:p>
          <a:p>
            <a:r>
              <a:rPr lang="en-GB" sz="2000" dirty="0" err="1" smtClean="0">
                <a:solidFill>
                  <a:schemeClr val="tx1"/>
                </a:solidFill>
                <a:latin typeface="+mn-lt"/>
                <a:ea typeface="+mn-ea"/>
                <a:cs typeface="+mn-cs"/>
              </a:rPr>
              <a:t>LHCb</a:t>
            </a:r>
            <a:r>
              <a:rPr lang="en-GB" sz="2000" dirty="0" smtClean="0">
                <a:solidFill>
                  <a:schemeClr val="tx1"/>
                </a:solidFill>
                <a:latin typeface="+mn-lt"/>
                <a:ea typeface="+mn-ea"/>
                <a:cs typeface="+mn-cs"/>
              </a:rPr>
              <a:t>/Alice/non-LHC-VOs: 1.9.1 / PNFS</a:t>
            </a:r>
          </a:p>
          <a:p>
            <a:r>
              <a:rPr lang="en-GB" sz="2000" dirty="0" smtClean="0">
                <a:solidFill>
                  <a:schemeClr val="tx1"/>
                </a:solidFill>
                <a:latin typeface="+mn-lt"/>
                <a:ea typeface="+mn-ea"/>
                <a:cs typeface="+mn-cs"/>
              </a:rPr>
              <a:t>CMS: 1.9.4-2 / </a:t>
            </a:r>
            <a:r>
              <a:rPr lang="en-GB" sz="2000" b="1" dirty="0" smtClean="0">
                <a:solidFill>
                  <a:schemeClr val="tx1"/>
                </a:solidFill>
                <a:latin typeface="+mn-lt"/>
                <a:ea typeface="+mn-ea"/>
                <a:cs typeface="+mn-cs"/>
              </a:rPr>
              <a:t>Chimera</a:t>
            </a:r>
          </a:p>
          <a:p>
            <a:r>
              <a:rPr lang="en-GB" sz="2000" b="1" dirty="0" smtClean="0">
                <a:solidFill>
                  <a:schemeClr val="tx1"/>
                </a:solidFill>
                <a:latin typeface="+mn-lt"/>
                <a:ea typeface="+mn-ea"/>
                <a:cs typeface="+mn-cs"/>
              </a:rPr>
              <a:t>Planned to update to "golden release" 1.9.5-X end of October</a:t>
            </a:r>
            <a:r>
              <a:rPr lang="en-GB" sz="2000" dirty="0" smtClean="0">
                <a:solidFill>
                  <a:schemeClr val="tx1"/>
                </a:solidFill>
                <a:latin typeface="+mn-lt"/>
                <a:ea typeface="+mn-ea"/>
                <a:cs typeface="+mn-cs"/>
              </a:rPr>
              <a:t>.</a:t>
            </a:r>
          </a:p>
          <a:p>
            <a:r>
              <a:rPr lang="en-GB" sz="2000" dirty="0" smtClean="0">
                <a:solidFill>
                  <a:schemeClr val="tx1"/>
                </a:solidFill>
                <a:latin typeface="+mn-lt"/>
                <a:ea typeface="+mn-ea"/>
                <a:cs typeface="+mn-cs"/>
              </a:rPr>
              <a:t>Update to </a:t>
            </a:r>
            <a:r>
              <a:rPr lang="en-GB" sz="2000" b="1" dirty="0" smtClean="0">
                <a:solidFill>
                  <a:schemeClr val="tx1"/>
                </a:solidFill>
                <a:latin typeface="+mn-lt"/>
                <a:ea typeface="+mn-ea"/>
                <a:cs typeface="+mn-cs"/>
              </a:rPr>
              <a:t>Chimera</a:t>
            </a:r>
            <a:r>
              <a:rPr lang="en-GB" sz="2000" dirty="0" smtClean="0">
                <a:solidFill>
                  <a:schemeClr val="tx1"/>
                </a:solidFill>
                <a:latin typeface="+mn-lt"/>
                <a:ea typeface="+mn-ea"/>
                <a:cs typeface="+mn-cs"/>
              </a:rPr>
              <a:t> of </a:t>
            </a:r>
            <a:r>
              <a:rPr lang="en-GB" sz="2000" dirty="0" err="1" smtClean="0">
                <a:solidFill>
                  <a:schemeClr val="tx1"/>
                </a:solidFill>
                <a:latin typeface="+mn-lt"/>
                <a:ea typeface="+mn-ea"/>
                <a:cs typeface="+mn-cs"/>
              </a:rPr>
              <a:t>dCache</a:t>
            </a:r>
            <a:r>
              <a:rPr lang="en-GB" sz="2000" dirty="0" smtClean="0">
                <a:solidFill>
                  <a:schemeClr val="tx1"/>
                </a:solidFill>
                <a:latin typeface="+mn-lt"/>
                <a:ea typeface="+mn-ea"/>
                <a:cs typeface="+mn-cs"/>
              </a:rPr>
              <a:t> instances which still run PNFS: probably </a:t>
            </a:r>
            <a:r>
              <a:rPr lang="en-GB" sz="2000" b="1" dirty="0" smtClean="0">
                <a:solidFill>
                  <a:schemeClr val="tx1"/>
                </a:solidFill>
                <a:latin typeface="+mn-lt"/>
                <a:ea typeface="+mn-ea"/>
                <a:cs typeface="+mn-cs"/>
              </a:rPr>
              <a:t>not before LHC start</a:t>
            </a:r>
            <a:r>
              <a:rPr lang="en-GB" sz="2000" dirty="0" smtClean="0">
                <a:solidFill>
                  <a:schemeClr val="tx1"/>
                </a:solidFill>
                <a:latin typeface="+mn-lt"/>
                <a:ea typeface="+mn-ea"/>
                <a:cs typeface="+mn-cs"/>
              </a:rPr>
              <a:t>, depending on the manpower situation and the schedule for the necessary update to 1.9.5-X.</a:t>
            </a:r>
          </a:p>
          <a:p>
            <a:r>
              <a:rPr lang="en-GB" sz="2000" dirty="0" smtClean="0">
                <a:solidFill>
                  <a:schemeClr val="tx1"/>
                </a:solidFill>
                <a:latin typeface="+mn-lt"/>
                <a:ea typeface="+mn-ea"/>
                <a:cs typeface="+mn-cs"/>
              </a:rPr>
              <a:t>Client versions on worker nodes are</a:t>
            </a:r>
          </a:p>
          <a:p>
            <a:r>
              <a:rPr lang="en-GB" sz="2000" dirty="0" smtClean="0">
                <a:solidFill>
                  <a:schemeClr val="tx1"/>
                </a:solidFill>
                <a:latin typeface="+mn-lt"/>
                <a:ea typeface="+mn-ea"/>
                <a:cs typeface="+mn-cs"/>
              </a:rPr>
              <a:t>dcap-1.9.3-3 and dcache-srmclient-1.9.2-4 (ok for </a:t>
            </a:r>
            <a:r>
              <a:rPr lang="en-GB" sz="2000" dirty="0" err="1" smtClean="0">
                <a:solidFill>
                  <a:schemeClr val="tx1"/>
                </a:solidFill>
                <a:latin typeface="+mn-lt"/>
                <a:ea typeface="+mn-ea"/>
                <a:cs typeface="+mn-cs"/>
              </a:rPr>
              <a:t>LHCb</a:t>
            </a:r>
            <a:r>
              <a:rPr lang="en-GB" sz="2000" dirty="0" smtClean="0">
                <a:solidFill>
                  <a:schemeClr val="tx1"/>
                </a:solidFill>
                <a:latin typeface="+mn-lt"/>
                <a:ea typeface="+mn-ea"/>
                <a:cs typeface="+mn-cs"/>
              </a:rPr>
              <a:t>)</a:t>
            </a:r>
          </a:p>
        </p:txBody>
      </p:sp>
      <p:sp>
        <p:nvSpPr>
          <p:cNvPr id="4" name="Slide Number Placeholder 3"/>
          <p:cNvSpPr>
            <a:spLocks noGrp="1"/>
          </p:cNvSpPr>
          <p:nvPr>
            <p:ph type="sldNum" sz="quarter" idx="12"/>
          </p:nvPr>
        </p:nvSpPr>
        <p:spPr/>
        <p:txBody>
          <a:bodyPr/>
          <a:lstStyle/>
          <a:p>
            <a:pPr>
              <a:defRPr/>
            </a:pPr>
            <a:fld id="{FF214A28-6842-4D19-A744-6F90E189266A}" type="slidenum">
              <a:rPr lang="en-US" smtClean="0"/>
              <a:pPr>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GB" b="1" dirty="0" smtClean="0"/>
              <a:t>NL-T1</a:t>
            </a:r>
            <a:endParaRPr lang="en-GB" sz="2000" b="1" dirty="0" smtClean="0"/>
          </a:p>
          <a:p>
            <a:r>
              <a:rPr lang="en-GB" sz="2400" dirty="0" smtClean="0">
                <a:solidFill>
                  <a:schemeClr val="tx1"/>
                </a:solidFill>
                <a:latin typeface="+mn-lt"/>
                <a:ea typeface="+mn-ea"/>
                <a:cs typeface="+mn-cs"/>
              </a:rPr>
              <a:t>1.9.4 running and the tape ACLs in place before the beam is turned on. </a:t>
            </a:r>
            <a:endParaRPr lang="en-GB" sz="2000" b="1" dirty="0" smtClean="0"/>
          </a:p>
          <a:p>
            <a:r>
              <a:rPr lang="en-GB" sz="2400" dirty="0" smtClean="0">
                <a:solidFill>
                  <a:schemeClr val="tx1"/>
                </a:solidFill>
                <a:latin typeface="+mn-lt"/>
                <a:ea typeface="+mn-ea"/>
                <a:cs typeface="+mn-cs"/>
              </a:rPr>
              <a:t>plans to upgrade to the golden release</a:t>
            </a:r>
            <a:endParaRPr lang="en-GB" sz="2000" b="1" dirty="0" smtClean="0"/>
          </a:p>
          <a:p>
            <a:r>
              <a:rPr lang="en-GB" b="1" dirty="0" smtClean="0"/>
              <a:t>PIC</a:t>
            </a:r>
            <a:endParaRPr lang="en-GB" sz="2000" b="1" dirty="0" smtClean="0"/>
          </a:p>
          <a:p>
            <a:r>
              <a:rPr lang="en-GB" sz="2400" dirty="0" smtClean="0">
                <a:solidFill>
                  <a:schemeClr val="tx1"/>
                </a:solidFill>
                <a:latin typeface="+mn-lt"/>
                <a:ea typeface="+mn-ea"/>
                <a:cs typeface="+mn-cs"/>
              </a:rPr>
              <a:t>- PIC plans to install the </a:t>
            </a:r>
            <a:r>
              <a:rPr lang="en-GB" sz="2400" dirty="0" err="1" smtClean="0">
                <a:solidFill>
                  <a:schemeClr val="tx1"/>
                </a:solidFill>
                <a:latin typeface="+mn-lt"/>
                <a:ea typeface="+mn-ea"/>
                <a:cs typeface="+mn-cs"/>
              </a:rPr>
              <a:t>dCache</a:t>
            </a:r>
            <a:r>
              <a:rPr lang="en-GB" sz="2400" dirty="0" smtClean="0">
                <a:solidFill>
                  <a:schemeClr val="tx1"/>
                </a:solidFill>
                <a:latin typeface="+mn-lt"/>
                <a:ea typeface="+mn-ea"/>
                <a:cs typeface="+mn-cs"/>
              </a:rPr>
              <a:t> </a:t>
            </a:r>
            <a:r>
              <a:rPr lang="en-GB" sz="2400" b="1" dirty="0" smtClean="0">
                <a:solidFill>
                  <a:schemeClr val="tx1"/>
                </a:solidFill>
                <a:latin typeface="+mn-lt"/>
                <a:ea typeface="+mn-ea"/>
                <a:cs typeface="+mn-cs"/>
              </a:rPr>
              <a:t>golden release </a:t>
            </a:r>
            <a:r>
              <a:rPr lang="en-GB" sz="2400" dirty="0" smtClean="0">
                <a:solidFill>
                  <a:schemeClr val="tx1"/>
                </a:solidFill>
                <a:latin typeface="+mn-lt"/>
                <a:ea typeface="+mn-ea"/>
                <a:cs typeface="+mn-cs"/>
              </a:rPr>
              <a:t>in the production service on </a:t>
            </a:r>
            <a:r>
              <a:rPr lang="en-GB" sz="2400" b="1" dirty="0" smtClean="0">
                <a:solidFill>
                  <a:schemeClr val="tx1"/>
                </a:solidFill>
                <a:latin typeface="+mn-lt"/>
                <a:ea typeface="+mn-ea"/>
                <a:cs typeface="+mn-cs"/>
              </a:rPr>
              <a:t>October 20</a:t>
            </a:r>
            <a:r>
              <a:rPr lang="en-GB" sz="2400" dirty="0" smtClean="0">
                <a:solidFill>
                  <a:schemeClr val="tx1"/>
                </a:solidFill>
                <a:latin typeface="+mn-lt"/>
                <a:ea typeface="+mn-ea"/>
                <a:cs typeface="+mn-cs"/>
              </a:rPr>
              <a:t>.</a:t>
            </a:r>
            <a:br>
              <a:rPr lang="en-GB" sz="2400" dirty="0" smtClean="0">
                <a:solidFill>
                  <a:schemeClr val="tx1"/>
                </a:solidFill>
                <a:latin typeface="+mn-lt"/>
                <a:ea typeface="+mn-ea"/>
                <a:cs typeface="+mn-cs"/>
              </a:rPr>
            </a:br>
            <a:r>
              <a:rPr lang="en-GB" sz="2400" dirty="0" smtClean="0">
                <a:solidFill>
                  <a:schemeClr val="tx1"/>
                </a:solidFill>
                <a:latin typeface="+mn-lt"/>
                <a:ea typeface="+mn-ea"/>
                <a:cs typeface="+mn-cs"/>
              </a:rPr>
              <a:t>- Due to the dependency of </a:t>
            </a:r>
            <a:r>
              <a:rPr lang="en-GB" sz="2400" dirty="0" err="1" smtClean="0">
                <a:solidFill>
                  <a:schemeClr val="tx1"/>
                </a:solidFill>
                <a:latin typeface="+mn-lt"/>
                <a:ea typeface="+mn-ea"/>
                <a:cs typeface="+mn-cs"/>
              </a:rPr>
              <a:t>Enstore</a:t>
            </a:r>
            <a:r>
              <a:rPr lang="en-GB" sz="2400" dirty="0" smtClean="0">
                <a:solidFill>
                  <a:schemeClr val="tx1"/>
                </a:solidFill>
                <a:latin typeface="+mn-lt"/>
                <a:ea typeface="+mn-ea"/>
                <a:cs typeface="+mn-cs"/>
              </a:rPr>
              <a:t> with </a:t>
            </a:r>
            <a:r>
              <a:rPr lang="en-GB" sz="2400" dirty="0" err="1" smtClean="0">
                <a:solidFill>
                  <a:schemeClr val="tx1"/>
                </a:solidFill>
                <a:latin typeface="+mn-lt"/>
                <a:ea typeface="+mn-ea"/>
                <a:cs typeface="+mn-cs"/>
              </a:rPr>
              <a:t>pnfs</a:t>
            </a:r>
            <a:r>
              <a:rPr lang="en-GB" sz="2400" dirty="0" smtClean="0">
                <a:solidFill>
                  <a:schemeClr val="tx1"/>
                </a:solidFill>
                <a:latin typeface="+mn-lt"/>
                <a:ea typeface="+mn-ea"/>
                <a:cs typeface="+mn-cs"/>
              </a:rPr>
              <a:t>, PIC is </a:t>
            </a:r>
            <a:r>
              <a:rPr lang="en-GB" sz="2400" b="1" dirty="0" smtClean="0">
                <a:solidFill>
                  <a:schemeClr val="tx1"/>
                </a:solidFill>
                <a:latin typeface="+mn-lt"/>
                <a:ea typeface="+mn-ea"/>
                <a:cs typeface="+mn-cs"/>
              </a:rPr>
              <a:t>not planning to deploy Chimera</a:t>
            </a:r>
            <a:r>
              <a:rPr lang="en-GB" sz="2400" dirty="0" smtClean="0">
                <a:solidFill>
                  <a:schemeClr val="tx1"/>
                </a:solidFill>
                <a:latin typeface="+mn-lt"/>
                <a:ea typeface="+mn-ea"/>
                <a:cs typeface="+mn-cs"/>
              </a:rPr>
              <a:t> before the LHC run but wait until an appropriate moment in 2010 (yet to be defined).</a:t>
            </a:r>
            <a:br>
              <a:rPr lang="en-GB" sz="2400" dirty="0" smtClean="0">
                <a:solidFill>
                  <a:schemeClr val="tx1"/>
                </a:solidFill>
                <a:latin typeface="+mn-lt"/>
                <a:ea typeface="+mn-ea"/>
                <a:cs typeface="+mn-cs"/>
              </a:rPr>
            </a:br>
            <a:endParaRPr lang="en-GB" dirty="0"/>
          </a:p>
        </p:txBody>
      </p:sp>
      <p:sp>
        <p:nvSpPr>
          <p:cNvPr id="4" name="Slide Number Placeholder 3"/>
          <p:cNvSpPr>
            <a:spLocks noGrp="1"/>
          </p:cNvSpPr>
          <p:nvPr>
            <p:ph type="sldNum" sz="quarter" idx="12"/>
          </p:nvPr>
        </p:nvSpPr>
        <p:spPr/>
        <p:txBody>
          <a:bodyPr/>
          <a:lstStyle/>
          <a:p>
            <a:pPr>
              <a:defRPr/>
            </a:pPr>
            <a:fld id="{FF214A28-6842-4D19-A744-6F90E189266A}"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sz="2000" dirty="0" smtClean="0"/>
              <a:t> </a:t>
            </a:r>
            <a:endParaRPr lang="en-GB" dirty="0"/>
          </a:p>
        </p:txBody>
      </p:sp>
      <p:sp>
        <p:nvSpPr>
          <p:cNvPr id="3" name="Content Placeholder 2"/>
          <p:cNvSpPr>
            <a:spLocks noGrp="1"/>
          </p:cNvSpPr>
          <p:nvPr>
            <p:ph idx="1"/>
          </p:nvPr>
        </p:nvSpPr>
        <p:spPr/>
        <p:txBody>
          <a:bodyPr/>
          <a:lstStyle/>
          <a:p>
            <a:r>
              <a:rPr lang="en-GB" sz="2800" b="1" dirty="0" err="1" smtClean="0"/>
              <a:t>Triumf</a:t>
            </a:r>
            <a:endParaRPr lang="en-GB" sz="2000" b="1" dirty="0" smtClean="0"/>
          </a:p>
          <a:p>
            <a:r>
              <a:rPr lang="en-GB" sz="2000" dirty="0" smtClean="0">
                <a:solidFill>
                  <a:schemeClr val="tx1"/>
                </a:solidFill>
                <a:latin typeface="+mn-lt"/>
                <a:ea typeface="+mn-ea"/>
                <a:cs typeface="+mn-cs"/>
              </a:rPr>
              <a:t>a) We are </a:t>
            </a:r>
            <a:r>
              <a:rPr lang="en-GB" sz="2000" b="1" dirty="0" smtClean="0">
                <a:solidFill>
                  <a:schemeClr val="tx1"/>
                </a:solidFill>
                <a:latin typeface="+mn-lt"/>
                <a:ea typeface="+mn-ea"/>
                <a:cs typeface="+mn-cs"/>
              </a:rPr>
              <a:t>still considering the move to Chimera</a:t>
            </a:r>
            <a:r>
              <a:rPr lang="en-GB" sz="2000" dirty="0" smtClean="0">
                <a:solidFill>
                  <a:schemeClr val="tx1"/>
                </a:solidFill>
                <a:latin typeface="+mn-lt"/>
                <a:ea typeface="+mn-ea"/>
                <a:cs typeface="+mn-cs"/>
              </a:rPr>
              <a:t>, although our current configuration suggests we don't have to for </a:t>
            </a:r>
            <a:r>
              <a:rPr lang="en-GB" sz="2000" b="1" dirty="0" smtClean="0">
                <a:solidFill>
                  <a:schemeClr val="tx1"/>
                </a:solidFill>
                <a:latin typeface="+mn-lt"/>
                <a:ea typeface="+mn-ea"/>
                <a:cs typeface="+mn-cs"/>
              </a:rPr>
              <a:t>at least another year</a:t>
            </a:r>
            <a:r>
              <a:rPr lang="en-GB" sz="2000" dirty="0" smtClean="0">
                <a:solidFill>
                  <a:schemeClr val="tx1"/>
                </a:solidFill>
                <a:latin typeface="+mn-lt"/>
                <a:ea typeface="+mn-ea"/>
                <a:cs typeface="+mn-cs"/>
              </a:rPr>
              <a:t>. We will make the decision once the golden release is out, tested and deployed at our site. As of release 1.9.3 we are also happy now with our Chimera testing and we don't find issues with it. This gives us more confidence to put it into production.</a:t>
            </a:r>
          </a:p>
          <a:p>
            <a:r>
              <a:rPr lang="en-GB" sz="2000" dirty="0" smtClean="0">
                <a:solidFill>
                  <a:schemeClr val="tx1"/>
                </a:solidFill>
                <a:latin typeface="+mn-lt"/>
                <a:ea typeface="+mn-ea"/>
                <a:cs typeface="+mn-cs"/>
              </a:rPr>
              <a:t>b) We will upgrade to the </a:t>
            </a:r>
            <a:r>
              <a:rPr lang="en-GB" sz="2000" b="1" dirty="0" smtClean="0">
                <a:solidFill>
                  <a:schemeClr val="tx1"/>
                </a:solidFill>
                <a:latin typeface="+mn-lt"/>
                <a:ea typeface="+mn-ea"/>
                <a:cs typeface="+mn-cs"/>
              </a:rPr>
              <a:t>Golden release maybe 2+ weeks after </a:t>
            </a:r>
            <a:r>
              <a:rPr lang="en-GB" sz="2000" dirty="0" smtClean="0">
                <a:solidFill>
                  <a:schemeClr val="tx1"/>
                </a:solidFill>
                <a:latin typeface="+mn-lt"/>
                <a:ea typeface="+mn-ea"/>
                <a:cs typeface="+mn-cs"/>
              </a:rPr>
              <a:t>the release is out following our usual testing period (regardless of LHC </a:t>
            </a:r>
            <a:r>
              <a:rPr lang="en-GB" sz="2000" dirty="0" err="1" smtClean="0">
                <a:solidFill>
                  <a:schemeClr val="tx1"/>
                </a:solidFill>
                <a:latin typeface="+mn-lt"/>
                <a:ea typeface="+mn-ea"/>
                <a:cs typeface="+mn-cs"/>
              </a:rPr>
              <a:t>startup</a:t>
            </a:r>
            <a:r>
              <a:rPr lang="en-GB" sz="2000" dirty="0" smtClean="0">
                <a:solidFill>
                  <a:schemeClr val="tx1"/>
                </a:solidFill>
                <a:latin typeface="+mn-lt"/>
                <a:ea typeface="+mn-ea"/>
                <a:cs typeface="+mn-cs"/>
              </a:rPr>
              <a:t>). This assumes that there are no major bugs or issues. We would then be fully ready for the next/final step which would be "Chimera only switch over".</a:t>
            </a:r>
            <a:endParaRPr lang="en-GB" sz="1800" b="1" dirty="0" smtClean="0"/>
          </a:p>
        </p:txBody>
      </p:sp>
      <p:sp>
        <p:nvSpPr>
          <p:cNvPr id="4" name="Slide Number Placeholder 3"/>
          <p:cNvSpPr>
            <a:spLocks noGrp="1"/>
          </p:cNvSpPr>
          <p:nvPr>
            <p:ph type="sldNum" sz="quarter" idx="12"/>
          </p:nvPr>
        </p:nvSpPr>
        <p:spPr/>
        <p:txBody>
          <a:bodyPr/>
          <a:lstStyle/>
          <a:p>
            <a:pPr>
              <a:defRPr/>
            </a:pPr>
            <a:fld id="{FF214A28-6842-4D19-A744-6F90E189266A}" type="slidenum">
              <a:rPr lang="en-US" smtClean="0"/>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defRPr/>
            </a:pPr>
            <a:r>
              <a:rPr lang="en-GB" sz="2000" b="1" dirty="0" smtClean="0"/>
              <a:t>UK</a:t>
            </a:r>
            <a:r>
              <a:rPr lang="en-GB" sz="2000" dirty="0" smtClean="0"/>
              <a:t> T1 Castor 2.1.7</a:t>
            </a:r>
          </a:p>
          <a:p>
            <a:pPr>
              <a:defRPr/>
            </a:pPr>
            <a:r>
              <a:rPr lang="en-GB" sz="2000" dirty="0" err="1" smtClean="0"/>
              <a:t>Nameserver</a:t>
            </a:r>
            <a:r>
              <a:rPr lang="en-GB" sz="2000" dirty="0" smtClean="0"/>
              <a:t> and tape handling at 2.1.8</a:t>
            </a:r>
          </a:p>
          <a:p>
            <a:pPr>
              <a:defRPr/>
            </a:pPr>
            <a:r>
              <a:rPr lang="en-GB" sz="2000" dirty="0" smtClean="0"/>
              <a:t>Will move instances to 2.1.8 if required </a:t>
            </a:r>
            <a:endParaRPr lang="en-GB" dirty="0"/>
          </a:p>
        </p:txBody>
      </p:sp>
      <p:sp>
        <p:nvSpPr>
          <p:cNvPr id="4" name="Slide Number Placeholder 3"/>
          <p:cNvSpPr>
            <a:spLocks noGrp="1"/>
          </p:cNvSpPr>
          <p:nvPr>
            <p:ph type="sldNum" sz="quarter" idx="12"/>
          </p:nvPr>
        </p:nvSpPr>
        <p:spPr/>
        <p:txBody>
          <a:bodyPr/>
          <a:lstStyle/>
          <a:p>
            <a:pPr>
              <a:defRPr/>
            </a:pPr>
            <a:fld id="{FF214A28-6842-4D19-A744-6F90E189266A}" type="slidenum">
              <a:rPr lang="en-US" smtClean="0"/>
              <a:pPr>
                <a:defRPr/>
              </a:pPr>
              <a:t>6</a:t>
            </a:fld>
            <a:endParaRPr lang="en-US"/>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90</TotalTime>
  <Words>452</Words>
  <Application>Microsoft Office PowerPoint</Application>
  <PresentationFormat>On-screen Show (4:3)</PresentationFormat>
  <Paragraphs>36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Comic Sans MS</vt:lpstr>
      <vt:lpstr>Times New Roman</vt:lpstr>
      <vt:lpstr>Default Design</vt:lpstr>
      <vt:lpstr>dCache</vt:lpstr>
      <vt:lpstr>Slide 2</vt:lpstr>
      <vt:lpstr>Slide 3</vt:lpstr>
      <vt:lpstr>Slide 4</vt:lpstr>
      <vt:lpstr> </vt:lpstr>
      <vt:lpstr>Slide 6</vt:lpstr>
    </vt:vector>
  </TitlesOfParts>
  <Company>STFC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SL5 Site Status</dc:title>
  <dc:creator>John Gordon</dc:creator>
  <cp:lastModifiedBy>John Gordon</cp:lastModifiedBy>
  <cp:revision>11</cp:revision>
  <dcterms:created xsi:type="dcterms:W3CDTF">2009-09-09T06:07:22Z</dcterms:created>
  <dcterms:modified xsi:type="dcterms:W3CDTF">2009-10-14T07:08:26Z</dcterms:modified>
</cp:coreProperties>
</file>