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68" r:id="rId4"/>
    <p:sldId id="298" r:id="rId5"/>
    <p:sldId id="299" r:id="rId6"/>
    <p:sldId id="293" r:id="rId7"/>
    <p:sldId id="301" r:id="rId8"/>
    <p:sldId id="304" r:id="rId9"/>
    <p:sldId id="303" r:id="rId10"/>
    <p:sldId id="306" r:id="rId11"/>
    <p:sldId id="282" r:id="rId12"/>
    <p:sldId id="305" r:id="rId13"/>
    <p:sldId id="266" r:id="rId14"/>
    <p:sldId id="260" r:id="rId15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8700"/>
    <a:srgbClr val="FF9900"/>
    <a:srgbClr val="FF9933"/>
    <a:srgbClr val="99FFCC"/>
    <a:srgbClr val="FFCCFF"/>
    <a:srgbClr val="FF99FF"/>
    <a:srgbClr val="FF9966"/>
    <a:srgbClr val="F1AF00"/>
    <a:srgbClr val="305BA9"/>
    <a:srgbClr val="2B519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8873" autoAdjust="0"/>
  </p:normalViewPr>
  <p:slideViewPr>
    <p:cSldViewPr snapToGrid="0">
      <p:cViewPr>
        <p:scale>
          <a:sx n="100" d="100"/>
          <a:sy n="100" d="100"/>
        </p:scale>
        <p:origin x="-111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6D2FD11-3CC5-4A05-91FB-D0F0CED289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B5B329-E1BA-439C-B138-57BDFA5C17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9BEE95-C90E-4F45-9DEF-29ED5C034EFB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B69676-9986-4322-AFCB-33ED379570A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3EA24D-40D6-4EB6-B183-53BC0CDFDF87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08FCAC-BADC-4025-B3F3-8F1B46ED33D9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0ECEB-9D7B-4481-976A-220E2CCD1748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latin typeface="Verdana" pitchFamily="34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F5368-5D26-4F52-8724-593F2CBDAD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6C98D-0509-4C3A-9DFB-F47C3BC59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F6E85-0D29-4E32-8EEC-8C5DC50001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6C712-B635-47B7-A2CD-C63E628C79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0B6EB-37D1-4BCC-95CE-B2E2098A29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991AD-8B1A-4083-B153-2BE8AF93B4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5151F-FFEA-4F96-851B-AA68A19AAF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DEED1-9AD5-475D-901B-F8172382F8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D2D7-AA69-4A50-B3B6-97812C9566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74058-8485-4899-B4C7-D078E185EE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Antonio Retico - GDB - 11-Nov-09 - CERN</a:t>
            </a: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F08CDBE-B6AC-4AC7-9EC8-0C2F9FFF29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creamtest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idctb.uoa.gr/cream-performance-notes/report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LCGCEtoCREAMCETransi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89163" y="2417763"/>
            <a:ext cx="6773862" cy="992187"/>
          </a:xfrm>
        </p:spPr>
        <p:txBody>
          <a:bodyPr/>
          <a:lstStyle/>
          <a:p>
            <a:pPr eaLnBrk="1" hangingPunct="1"/>
            <a:r>
              <a:rPr lang="en-US" sz="3200" dirty="0" smtClean="0"/>
              <a:t>CREAM deployment</a:t>
            </a:r>
            <a:br>
              <a:rPr lang="en-US" sz="3200" dirty="0" smtClean="0"/>
            </a:br>
            <a:r>
              <a:rPr lang="en-US" sz="1800" i="1" dirty="0" smtClean="0"/>
              <a:t>Update on criteria for replacement of </a:t>
            </a:r>
            <a:r>
              <a:rPr lang="en-US" sz="1800" i="1" dirty="0" err="1" smtClean="0"/>
              <a:t>lcg</a:t>
            </a:r>
            <a:r>
              <a:rPr lang="en-US" sz="1800" i="1" dirty="0" smtClean="0"/>
              <a:t>-CE</a:t>
            </a:r>
            <a:endParaRPr lang="en-GB" sz="1800" i="1" dirty="0" smtClean="0"/>
          </a:p>
        </p:txBody>
      </p:sp>
      <p:sp>
        <p:nvSpPr>
          <p:cNvPr id="3075" name="Subtitle 4"/>
          <p:cNvSpPr>
            <a:spLocks noGrp="1"/>
          </p:cNvSpPr>
          <p:nvPr>
            <p:ph type="subTitle" idx="1"/>
          </p:nvPr>
        </p:nvSpPr>
        <p:spPr>
          <a:xfrm>
            <a:off x="2208213" y="3124200"/>
            <a:ext cx="6518275" cy="13970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Antonio Retico</a:t>
            </a:r>
          </a:p>
          <a:p>
            <a:r>
              <a:rPr lang="en-GB" dirty="0" smtClean="0"/>
              <a:t>Grid Deployment Board 11-Nov-09 -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Monitoring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SAM test in Validation available</a:t>
            </a:r>
          </a:p>
          <a:p>
            <a:pPr lvl="1" eaLnBrk="1" hangingPunct="1">
              <a:defRPr/>
            </a:pPr>
            <a:r>
              <a:rPr lang="en-US" dirty="0" smtClean="0">
                <a:hlinkClick r:id="rId3"/>
              </a:rPr>
              <a:t>http://tinyurl.com/creamtests</a:t>
            </a:r>
            <a:endParaRPr lang="en-US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 </a:t>
            </a:r>
          </a:p>
          <a:p>
            <a:pPr eaLnBrk="1" hangingPunct="1">
              <a:defRPr/>
            </a:pPr>
            <a:r>
              <a:rPr lang="en-US" dirty="0" smtClean="0"/>
              <a:t>Some GGUS tickets opened (and some closed)</a:t>
            </a:r>
          </a:p>
          <a:p>
            <a:pPr lvl="1" eaLnBrk="1" hangingPunct="1">
              <a:defRPr/>
            </a:pPr>
            <a:r>
              <a:rPr lang="en-US" dirty="0" smtClean="0"/>
              <a:t>Still half sites failing though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SAM WMS malfunctioning</a:t>
            </a:r>
          </a:p>
          <a:p>
            <a:pPr lvl="1" eaLnBrk="1" hangingPunct="1">
              <a:defRPr/>
            </a:pPr>
            <a:r>
              <a:rPr lang="en-US" dirty="0" smtClean="0"/>
              <a:t>Port 7010 needs to be opened at CERN </a:t>
            </a:r>
          </a:p>
          <a:p>
            <a:pPr lvl="1" eaLnBrk="1" hangingPunct="1">
              <a:defRPr/>
            </a:pPr>
            <a:r>
              <a:rPr lang="en-US" dirty="0" smtClean="0"/>
              <a:t>Results possibly affected by delays in status update</a:t>
            </a:r>
            <a:endParaRPr lang="en-US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endParaRPr lang="en-US" dirty="0" smtClean="0">
              <a:hlinkClick r:id="rId4"/>
            </a:endParaRPr>
          </a:p>
          <a:p>
            <a:pPr lvl="1" eaLnBrk="1" hangingPunct="1">
              <a:defRPr/>
            </a:pPr>
            <a:endParaRPr lang="en-US" dirty="0" smtClean="0">
              <a:hlinkClick r:id="rId4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89000" y="19050"/>
            <a:ext cx="7856538" cy="773113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MB milestones for CREAM CE </a:t>
            </a:r>
            <a:br>
              <a:rPr lang="en-US" sz="2400" dirty="0" smtClean="0"/>
            </a:br>
            <a:r>
              <a:rPr lang="en-US" sz="2400" dirty="0" smtClean="0"/>
              <a:t>(From GDB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Jun) </a:t>
            </a:r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493838" y="6565900"/>
            <a:ext cx="6889750" cy="349250"/>
          </a:xfrm>
          <a:noFill/>
        </p:spPr>
        <p:txBody>
          <a:bodyPr/>
          <a:lstStyle/>
          <a:p>
            <a:r>
              <a:rPr lang="en-US" dirty="0" smtClean="0"/>
              <a:t>Antonio Retico - GDB - 11-Nov-09 - CERN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568325" y="942975"/>
            <a:ext cx="8172450" cy="4464050"/>
          </a:xfrm>
          <a:prstGeom prst="rect">
            <a:avLst/>
          </a:prstGeom>
          <a:solidFill>
            <a:schemeClr val="bg1">
              <a:alpha val="8196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endParaRPr lang="en-US" sz="2000" b="1" dirty="0">
              <a:latin typeface="Comic Sans MS" pitchFamily="66" charset="0"/>
              <a:sym typeface="Wingdings" pitchFamily="2" charset="2"/>
            </a:endParaRPr>
          </a:p>
          <a:p>
            <a:pPr marL="342900" lvl="1" indent="-342900" eaLnBrk="0" hangingPunct="0">
              <a:spcBef>
                <a:spcPct val="200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endParaRPr lang="en-GB" sz="2000" b="1" dirty="0">
              <a:latin typeface="Comic Sans MS" pitchFamily="66" charset="0"/>
              <a:sym typeface="Wingdings" pitchFamily="2" charset="2"/>
            </a:endParaRPr>
          </a:p>
          <a:p>
            <a:pPr marL="342900" lvl="1" indent="-342900" eaLnBrk="0" hangingPunct="0">
              <a:spcBef>
                <a:spcPct val="200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2000" b="1" dirty="0">
                <a:latin typeface="Comic Sans MS" pitchFamily="66" charset="0"/>
                <a:sym typeface="Wingdings" pitchFamily="2" charset="2"/>
              </a:rPr>
              <a:t>June 1</a:t>
            </a:r>
            <a:r>
              <a:rPr lang="en-US" sz="2000" b="1" baseline="30000" dirty="0">
                <a:latin typeface="Comic Sans MS" pitchFamily="66" charset="0"/>
                <a:sym typeface="Wingdings" pitchFamily="2" charset="2"/>
              </a:rPr>
              <a:t>st</a:t>
            </a:r>
            <a:r>
              <a:rPr lang="en-US" sz="2000" b="1" dirty="0"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All European T1 + </a:t>
            </a:r>
            <a:r>
              <a:rPr lang="en-US" sz="1800" dirty="0" err="1">
                <a:latin typeface="Comic Sans MS" pitchFamily="66" charset="0"/>
                <a:sym typeface="Wingdings" pitchFamily="2" charset="2"/>
              </a:rPr>
              <a:t>TRIUMF</a:t>
            </a:r>
            <a:r>
              <a:rPr lang="en-US" sz="1800" dirty="0">
                <a:latin typeface="Comic Sans MS" pitchFamily="66" charset="0"/>
                <a:sym typeface="Wingdings" pitchFamily="2" charset="2"/>
              </a:rPr>
              <a:t> and CERN; at least 1 CREAM CE each.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5 T2s supporting ALICE with 1 CREAM CE each</a:t>
            </a:r>
          </a:p>
          <a:p>
            <a:pPr marL="342900" lvl="1" indent="-342900" eaLnBrk="0" hangingPunct="0">
              <a:spcBef>
                <a:spcPts val="18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2000" b="1" dirty="0">
                <a:latin typeface="Comic Sans MS" pitchFamily="66" charset="0"/>
                <a:sym typeface="Wingdings" pitchFamily="2" charset="2"/>
              </a:rPr>
              <a:t>August 1</a:t>
            </a:r>
            <a:r>
              <a:rPr lang="en-US" sz="2000" b="1" baseline="30000" dirty="0">
                <a:latin typeface="Comic Sans MS" pitchFamily="66" charset="0"/>
                <a:sym typeface="Wingdings" pitchFamily="2" charset="2"/>
              </a:rPr>
              <a:t>st</a:t>
            </a:r>
            <a:r>
              <a:rPr lang="en-US" sz="2000" b="1" dirty="0"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At least 2 T2s for </a:t>
            </a:r>
            <a:r>
              <a:rPr lang="en-US" sz="1800" u="sng" dirty="0">
                <a:latin typeface="Comic Sans MS" pitchFamily="66" charset="0"/>
                <a:sym typeface="Wingdings" pitchFamily="2" charset="2"/>
              </a:rPr>
              <a:t>each</a:t>
            </a:r>
            <a:r>
              <a:rPr lang="en-US" sz="1800" dirty="0">
                <a:latin typeface="Comic Sans MS" pitchFamily="66" charset="0"/>
                <a:sym typeface="Wingdings" pitchFamily="2" charset="2"/>
              </a:rPr>
              <a:t> experiment providing 1 CREAM CE each</a:t>
            </a:r>
          </a:p>
          <a:p>
            <a:pPr marL="342900" lvl="1" indent="-342900" eaLnBrk="0" hangingPunct="0">
              <a:spcBef>
                <a:spcPts val="18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2000" b="1" dirty="0">
                <a:latin typeface="Comic Sans MS" pitchFamily="66" charset="0"/>
                <a:sym typeface="Wingdings" pitchFamily="2" charset="2"/>
              </a:rPr>
              <a:t>October 1</a:t>
            </a:r>
            <a:r>
              <a:rPr lang="en-US" sz="2000" b="1" baseline="30000" dirty="0">
                <a:latin typeface="Comic Sans MS" pitchFamily="66" charset="0"/>
                <a:sym typeface="Wingdings" pitchFamily="2" charset="2"/>
              </a:rPr>
              <a:t>st</a:t>
            </a:r>
            <a:r>
              <a:rPr lang="en-US" sz="2000" b="1" dirty="0"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50 sites providing CREAM CEs </a:t>
            </a:r>
            <a:r>
              <a:rPr lang="en-US" sz="1800" u="sng" dirty="0">
                <a:latin typeface="Comic Sans MS" pitchFamily="66" charset="0"/>
                <a:sym typeface="Wingdings" pitchFamily="2" charset="2"/>
              </a:rPr>
              <a:t>in addition to the ones above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AF6E85-0D29-4E32-8EEC-8C5DC5000186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CREAM in production (data </a:t>
            </a:r>
            <a:r>
              <a:rPr lang="en-US" sz="2800" dirty="0" smtClean="0"/>
              <a:t>11-Nov-</a:t>
            </a:r>
            <a:r>
              <a:rPr lang="en-US" sz="2800" dirty="0" smtClean="0"/>
              <a:t>09</a:t>
            </a:r>
            <a:r>
              <a:rPr lang="en-US" sz="2800" dirty="0" smtClean="0"/>
              <a:t>)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12</a:t>
            </a:fld>
            <a:endParaRPr lang="en-GB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9077" y="1181103"/>
          <a:ext cx="8686797" cy="5229226"/>
        </p:xfrm>
        <a:graphic>
          <a:graphicData uri="http://schemas.openxmlformats.org/drawingml/2006/table">
            <a:tbl>
              <a:tblPr/>
              <a:tblGrid>
                <a:gridCol w="861350"/>
                <a:gridCol w="646012"/>
                <a:gridCol w="426093"/>
                <a:gridCol w="293224"/>
                <a:gridCol w="329879"/>
                <a:gridCol w="293224"/>
                <a:gridCol w="426093"/>
                <a:gridCol w="788044"/>
                <a:gridCol w="426093"/>
                <a:gridCol w="293224"/>
                <a:gridCol w="329879"/>
                <a:gridCol w="293224"/>
                <a:gridCol w="531471"/>
                <a:gridCol w="2748987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Scope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Nodes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PROD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FF0909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(+7)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CC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(=)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0909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(+7)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FF0909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(+8)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CC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(=)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0909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(+10)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ALICE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sites usable with VOBOX (=)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3429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(n): difference wrt to last sampling)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29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N: less then expected by MB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N: </a:t>
                      </a:r>
                      <a:r>
                        <a:rPr lang="en-US" sz="1100" b="1" i="1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equals or</a:t>
                      </a:r>
                      <a:r>
                        <a:rPr lang="en-US" sz="1100" b="1" i="1" u="none" strike="noStrike" baseline="0" dirty="0" smtClean="0">
                          <a:solidFill>
                            <a:srgbClr val="00B050"/>
                          </a:solidFill>
                          <a:latin typeface="Calibri"/>
                        </a:rPr>
                        <a:t> m</a:t>
                      </a:r>
                      <a:r>
                        <a:rPr lang="en-US" sz="1100" b="1" i="1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ore </a:t>
                      </a:r>
                      <a:r>
                        <a:rPr lang="en-US" sz="1100" b="1" i="1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than expected by MB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19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GlueCEStateStatus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Production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Special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More CREAM service in the infrastructure</a:t>
            </a:r>
          </a:p>
          <a:p>
            <a:pPr lvl="1" eaLnBrk="1" hangingPunct="1"/>
            <a:r>
              <a:rPr lang="en-US" dirty="0" smtClean="0"/>
              <a:t>With Status= “Production”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Deployment </a:t>
            </a:r>
            <a:r>
              <a:rPr lang="en-US" dirty="0" smtClean="0"/>
              <a:t>of alarms and </a:t>
            </a:r>
            <a:r>
              <a:rPr lang="en-US" dirty="0" err="1" smtClean="0"/>
              <a:t>a/r</a:t>
            </a:r>
            <a:r>
              <a:rPr lang="en-US" dirty="0" smtClean="0"/>
              <a:t> metrics</a:t>
            </a:r>
            <a:endParaRPr lang="en-US" dirty="0" smtClean="0"/>
          </a:p>
          <a:p>
            <a:pPr lvl="1" eaLnBrk="1" hangingPunct="1"/>
            <a:r>
              <a:rPr lang="en-US" dirty="0" smtClean="0"/>
              <a:t>Make the services in Validation </a:t>
            </a:r>
            <a:r>
              <a:rPr lang="en-US" dirty="0" smtClean="0"/>
              <a:t>work</a:t>
            </a:r>
          </a:p>
          <a:p>
            <a:pPr lvl="1" eaLnBrk="1" hangingPunct="1"/>
            <a:r>
              <a:rPr lang="en-US" dirty="0" smtClean="0"/>
              <a:t>Propose site </a:t>
            </a:r>
            <a:r>
              <a:rPr lang="en-US" dirty="0" err="1" smtClean="0"/>
              <a:t>a/r</a:t>
            </a:r>
            <a:r>
              <a:rPr lang="en-US" dirty="0" smtClean="0"/>
              <a:t> algorithms to MB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Deploy CREAM on SL5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Follow-up CMS and Atlas testing issues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7DD06D-4720-4005-B0DC-C07D1D5BE24B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6"/>
          <p:cNvSpPr>
            <a:spLocks noChangeArrowheads="1"/>
          </p:cNvSpPr>
          <p:nvPr/>
        </p:nvSpPr>
        <p:spPr bwMode="auto">
          <a:xfrm>
            <a:off x="4124325" y="4030663"/>
            <a:ext cx="431800" cy="647700"/>
          </a:xfrm>
          <a:prstGeom prst="parallelogram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1" name="Oval 5"/>
          <p:cNvSpPr>
            <a:spLocks noChangeArrowheads="1"/>
          </p:cNvSpPr>
          <p:nvPr/>
        </p:nvSpPr>
        <p:spPr bwMode="auto">
          <a:xfrm>
            <a:off x="4195763" y="3165475"/>
            <a:ext cx="358775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075113" y="3525838"/>
            <a:ext cx="287337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60796" y="685585"/>
            <a:ext cx="1727483" cy="5478423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unset" dir="t"/>
          </a:scene3d>
          <a:sp3d prstMaterial="dkEdge"/>
        </p:spPr>
        <p:txBody>
          <a:bodyPr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Tx/>
              <a:buNone/>
              <a:defRPr/>
            </a:pPr>
            <a:r>
              <a:rPr lang="en-US" sz="35000" b="1" dirty="0">
                <a:ln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Rounded MT Bold" pitchFamily="34" charset="0"/>
              </a:rPr>
              <a:t>?</a:t>
            </a:r>
          </a:p>
        </p:txBody>
      </p:sp>
      <p:sp>
        <p:nvSpPr>
          <p:cNvPr id="122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064A17-3D46-4FE4-A421-979CEC1818F8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22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09825" y="66675"/>
            <a:ext cx="6734175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Questions?</a:t>
            </a: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00475" y="2373313"/>
            <a:ext cx="471488" cy="863600"/>
            <a:chOff x="-295" y="482"/>
            <a:chExt cx="2086" cy="3901"/>
          </a:xfrm>
        </p:grpSpPr>
        <p:sp>
          <p:nvSpPr>
            <p:cNvPr id="12300" name="Oval 9"/>
            <p:cNvSpPr>
              <a:spLocks noChangeArrowheads="1"/>
            </p:cNvSpPr>
            <p:nvPr/>
          </p:nvSpPr>
          <p:spPr bwMode="auto">
            <a:xfrm rot="-3615193">
              <a:off x="408" y="2591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01" name="Oval 10"/>
            <p:cNvSpPr>
              <a:spLocks noChangeArrowheads="1"/>
            </p:cNvSpPr>
            <p:nvPr/>
          </p:nvSpPr>
          <p:spPr bwMode="auto">
            <a:xfrm rot="-4842349">
              <a:off x="227" y="3589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02" name="Oval 11"/>
            <p:cNvSpPr>
              <a:spLocks noChangeArrowheads="1"/>
            </p:cNvSpPr>
            <p:nvPr/>
          </p:nvSpPr>
          <p:spPr bwMode="auto">
            <a:xfrm rot="-1968940">
              <a:off x="1519" y="482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03" name="Oval 12"/>
            <p:cNvSpPr>
              <a:spLocks noChangeArrowheads="1"/>
            </p:cNvSpPr>
            <p:nvPr/>
          </p:nvSpPr>
          <p:spPr bwMode="auto">
            <a:xfrm rot="-2253620">
              <a:off x="567" y="1411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2297" name="Line 13"/>
          <p:cNvSpPr>
            <a:spLocks noChangeShapeType="1"/>
          </p:cNvSpPr>
          <p:nvPr/>
        </p:nvSpPr>
        <p:spPr bwMode="auto">
          <a:xfrm flipH="1">
            <a:off x="3979863" y="3597275"/>
            <a:ext cx="144462" cy="431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 flipH="1" flipV="1">
            <a:off x="3971925" y="4003675"/>
            <a:ext cx="431800" cy="714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Status of the replacement criteria</a:t>
            </a:r>
          </a:p>
          <a:p>
            <a:pPr eaLnBrk="1" hangingPunct="1"/>
            <a:r>
              <a:rPr lang="en-US" dirty="0" smtClean="0"/>
              <a:t>CREAM in the production system</a:t>
            </a:r>
          </a:p>
          <a:p>
            <a:pPr eaLnBrk="1" hangingPunct="1"/>
            <a:r>
              <a:rPr lang="en-US" dirty="0" smtClean="0"/>
              <a:t>Plans for the next month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893DC57-9023-4152-BC98-BA70BF6112EC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102" name="Smiley Face 5"/>
          <p:cNvSpPr>
            <a:spLocks noChangeArrowheads="1"/>
          </p:cNvSpPr>
          <p:nvPr/>
        </p:nvSpPr>
        <p:spPr bwMode="auto">
          <a:xfrm>
            <a:off x="6456363" y="3074988"/>
            <a:ext cx="509587" cy="523875"/>
          </a:xfrm>
          <a:prstGeom prst="smileyFace">
            <a:avLst>
              <a:gd name="adj" fmla="val 4653"/>
            </a:avLst>
          </a:prstGeom>
          <a:noFill/>
          <a:ln w="12700" algn="ctr">
            <a:solidFill>
              <a:srgbClr val="080808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4103" name="Rounded Rectangular Callout 7"/>
          <p:cNvSpPr>
            <a:spLocks noChangeArrowheads="1"/>
          </p:cNvSpPr>
          <p:nvPr/>
        </p:nvSpPr>
        <p:spPr bwMode="auto">
          <a:xfrm>
            <a:off x="6705600" y="1993900"/>
            <a:ext cx="2209800" cy="411163"/>
          </a:xfrm>
          <a:prstGeom prst="wedgeRoundRectCallout">
            <a:avLst>
              <a:gd name="adj1" fmla="val -44995"/>
              <a:gd name="adj2" fmla="val 195032"/>
              <a:gd name="adj3" fmla="val 16667"/>
            </a:avLst>
          </a:prstGeom>
          <a:noFill/>
          <a:ln w="12700" algn="ctr">
            <a:solidFill>
              <a:srgbClr val="080808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en-US" dirty="0"/>
              <a:t>  Good </a:t>
            </a:r>
            <a:r>
              <a:rPr lang="en-US" dirty="0" smtClean="0"/>
              <a:t>afternoon!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/>
              <a:t>replacement criteria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List of criteria available at</a:t>
            </a:r>
            <a:endParaRPr lang="en-US" dirty="0" smtClean="0">
              <a:solidFill>
                <a:srgbClr val="FF0000"/>
              </a:solidFill>
            </a:endParaRPr>
          </a:p>
          <a:p>
            <a:pPr lvl="1" eaLnBrk="1" hangingPunct="1">
              <a:defRPr/>
            </a:pPr>
            <a:r>
              <a:rPr lang="en-US" dirty="0" smtClean="0">
                <a:hlinkClick r:id="rId3"/>
              </a:rPr>
              <a:t>https://twiki.cern.ch/twiki/bin/view/LCG/LCGCEtoCREAMCETransition</a:t>
            </a: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Criteria for </a:t>
            </a:r>
            <a:r>
              <a:rPr lang="en-US" i="1" dirty="0" smtClean="0">
                <a:solidFill>
                  <a:schemeClr val="tx2"/>
                </a:solidFill>
              </a:rPr>
              <a:t>starting the full replacement </a:t>
            </a:r>
            <a:r>
              <a:rPr lang="en-US" dirty="0" smtClean="0"/>
              <a:t>of the LCG CE by the CREAM CE.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CREAM CE </a:t>
            </a:r>
            <a:r>
              <a:rPr lang="en-US" dirty="0" smtClean="0">
                <a:solidFill>
                  <a:schemeClr val="tx2"/>
                </a:solidFill>
              </a:rPr>
              <a:t>can (and should)</a:t>
            </a:r>
            <a:r>
              <a:rPr lang="en-US" dirty="0" smtClean="0"/>
              <a:t> be deployed into the production service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Grouping the criteria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Technical features (</a:t>
            </a:r>
            <a:r>
              <a:rPr lang="en-US" dirty="0" smtClean="0">
                <a:solidFill>
                  <a:srgbClr val="C88700"/>
                </a:solidFill>
              </a:rPr>
              <a:t>B, </a:t>
            </a:r>
            <a:r>
              <a:rPr lang="en-US" dirty="0" smtClean="0">
                <a:solidFill>
                  <a:srgbClr val="00B050"/>
                </a:solidFill>
              </a:rPr>
              <a:t>C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smtClean="0">
                <a:solidFill>
                  <a:srgbClr val="00B050"/>
                </a:solidFill>
              </a:rPr>
              <a:t>G</a:t>
            </a:r>
            <a:r>
              <a:rPr lang="en-US" dirty="0" smtClean="0">
                <a:solidFill>
                  <a:srgbClr val="C88700"/>
                </a:solidFill>
              </a:rPr>
              <a:t>, Hi, </a:t>
            </a:r>
            <a:r>
              <a:rPr lang="en-US" dirty="0" err="1" smtClean="0">
                <a:solidFill>
                  <a:srgbClr val="00B050"/>
                </a:solidFill>
              </a:rPr>
              <a:t>Hii</a:t>
            </a:r>
            <a:r>
              <a:rPr lang="en-US" dirty="0" smtClean="0">
                <a:solidFill>
                  <a:srgbClr val="00B050"/>
                </a:solidFill>
              </a:rPr>
              <a:t>, I</a:t>
            </a:r>
            <a:r>
              <a:rPr lang="en-US" dirty="0" smtClean="0"/>
              <a:t>)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Address new features and major change requests (tracking the due date)</a:t>
            </a:r>
          </a:p>
          <a:p>
            <a:pPr lvl="1"/>
            <a:r>
              <a:rPr lang="en-US" dirty="0" smtClean="0"/>
              <a:t>Set to ‘done’ when the functionality is delivered to production (wiki NOT used to track bugs)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Functional/Operational Requirements (</a:t>
            </a:r>
            <a:r>
              <a:rPr lang="en-US" dirty="0" smtClean="0">
                <a:solidFill>
                  <a:srgbClr val="C88700"/>
                </a:solidFill>
              </a:rPr>
              <a:t>A, Di, F,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en-US" dirty="0" smtClean="0">
                <a:solidFill>
                  <a:srgbClr val="C88700"/>
                </a:solidFill>
              </a:rPr>
              <a:t>, N, O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Validation mostly based on users’ and sites’ experience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To be evaluated during e</a:t>
            </a:r>
            <a:r>
              <a:rPr lang="en-US" dirty="0" smtClean="0"/>
              <a:t>ver increasing levels of deployment, VOs and use cases. 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Always open with “time-progress bar” (target date for replacement: December 2010)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Performance Requirements (Di, </a:t>
            </a:r>
            <a:r>
              <a:rPr lang="en-US" dirty="0" smtClean="0">
                <a:solidFill>
                  <a:srgbClr val="00B050"/>
                </a:solidFill>
              </a:rPr>
              <a:t>J, 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Address scaling beyond the scope of VO testing</a:t>
            </a:r>
          </a:p>
          <a:p>
            <a:pPr lvl="1"/>
            <a:r>
              <a:rPr lang="en-US" dirty="0" smtClean="0"/>
              <a:t>Need test rigs </a:t>
            </a:r>
            <a:r>
              <a:rPr lang="en-US" dirty="0" smtClean="0"/>
              <a:t>(later)</a:t>
            </a:r>
            <a:endParaRPr lang="en-US" dirty="0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Technical Features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Functional/Operational Requirements (</a:t>
            </a:r>
            <a:r>
              <a:rPr lang="en-US" dirty="0" smtClean="0">
                <a:solidFill>
                  <a:srgbClr val="C88700"/>
                </a:solidFill>
              </a:rPr>
              <a:t>A, </a:t>
            </a:r>
            <a:r>
              <a:rPr lang="en-US" dirty="0" smtClean="0">
                <a:solidFill>
                  <a:srgbClr val="00B050"/>
                </a:solidFill>
              </a:rPr>
              <a:t>C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err="1" smtClean="0">
                <a:solidFill>
                  <a:srgbClr val="C88700"/>
                </a:solidFill>
              </a:rPr>
              <a:t>Dii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smtClean="0">
                <a:solidFill>
                  <a:srgbClr val="00B050"/>
                </a:solidFill>
              </a:rPr>
              <a:t>E</a:t>
            </a:r>
            <a:r>
              <a:rPr lang="en-US" dirty="0" smtClean="0">
                <a:solidFill>
                  <a:srgbClr val="C88700"/>
                </a:solidFill>
              </a:rPr>
              <a:t>, F, </a:t>
            </a:r>
            <a:r>
              <a:rPr lang="en-US" dirty="0" smtClean="0">
                <a:solidFill>
                  <a:srgbClr val="00B050"/>
                </a:solidFill>
              </a:rPr>
              <a:t>G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smtClean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C88700"/>
                </a:solidFill>
              </a:rPr>
              <a:t>, M, O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lvl="1" eaLnBrk="1" hangingPunct="1"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B: Condor-G developers now very active 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Plans and timelines set for CMS-related developments </a:t>
            </a:r>
          </a:p>
          <a:p>
            <a:pPr lvl="1" eaLnBrk="1" hangingPunct="1">
              <a:defRPr/>
            </a:pPr>
            <a:r>
              <a:rPr lang="en-US" dirty="0" smtClean="0"/>
              <a:t>Good if ATLAS could test </a:t>
            </a:r>
            <a:r>
              <a:rPr lang="en-US" dirty="0" err="1" smtClean="0"/>
              <a:t>PanDA</a:t>
            </a:r>
            <a:r>
              <a:rPr lang="en-US" dirty="0" smtClean="0"/>
              <a:t> integration</a:t>
            </a:r>
          </a:p>
          <a:p>
            <a:pPr lvl="1" eaLnBrk="1" hangingPunct="1">
              <a:defRPr/>
            </a:pPr>
            <a:r>
              <a:rPr lang="en-US" dirty="0" smtClean="0"/>
              <a:t>More in next talk</a:t>
            </a:r>
          </a:p>
          <a:p>
            <a:pPr eaLnBrk="1" hangingPunct="1">
              <a:buNone/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buNone/>
              <a:defRPr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5</a:t>
            </a:fld>
            <a:endParaRPr lang="en-GB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599" y="1139825"/>
          <a:ext cx="866775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60"/>
                <a:gridCol w="3710833"/>
                <a:gridCol w="2095758"/>
                <a:gridCol w="1533525"/>
                <a:gridCol w="8667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Submission via Condor-G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 (58%)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2010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C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ICE WMS in production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Sep-2009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Move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away from using </a:t>
                      </a:r>
                      <a:r>
                        <a:rPr lang="en-US" baseline="0" dirty="0" err="1" smtClean="0">
                          <a:solidFill>
                            <a:srgbClr val="00B050"/>
                          </a:solidFill>
                        </a:rPr>
                        <a:t>gJAF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Mar-2009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 with various LRMSs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 (80%)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Apr-2010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Hii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new BLAH Parser available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Oct-2009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I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Process to integrate LRMs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Jul-09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09574" y="1101725"/>
          <a:ext cx="830580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002"/>
                <a:gridCol w="4702374"/>
                <a:gridCol w="2219325"/>
                <a:gridCol w="800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 functionality </a:t>
                      </a:r>
                      <a:r>
                        <a:rPr lang="en-US" dirty="0" err="1" smtClean="0"/>
                        <a:t>wrt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lcg</a:t>
                      </a:r>
                      <a:r>
                        <a:rPr lang="en-US" baseline="0" dirty="0" smtClean="0"/>
                        <a:t>-CE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 (58%)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Dii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ICE able to handle large peaks of jobs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 Progress (19%)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Monitoring</a:t>
                      </a:r>
                      <a:r>
                        <a:rPr lang="en-US" baseline="0" dirty="0" smtClean="0"/>
                        <a:t> infrastructure (SAM, metrics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 (50%)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Failures on CREAM due to reboot &lt; 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 (58%)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month</a:t>
                      </a:r>
                      <a:r>
                        <a:rPr lang="en-US" baseline="0" dirty="0" smtClean="0"/>
                        <a:t> unattended running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progress (58%)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Behaviour</a:t>
                      </a:r>
                      <a:r>
                        <a:rPr lang="en-US" baseline="0" dirty="0" smtClean="0"/>
                        <a:t> under heavy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 (58%)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Functional/Operational Criteria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dirty="0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46075" y="974725"/>
            <a:ext cx="8589963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lang="en-US" sz="2100" kern="0" dirty="0" smtClean="0">
              <a:solidFill>
                <a:srgbClr val="00B050"/>
              </a:solidFill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lang="en-US" sz="2100" kern="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buClr>
                <a:srgbClr val="F1AF00"/>
              </a:buClr>
              <a:defRPr/>
            </a:pPr>
            <a:r>
              <a:rPr lang="en-US" sz="2400" b="1" kern="0" dirty="0" smtClean="0">
                <a:solidFill>
                  <a:schemeClr val="tx1"/>
                </a:solidFill>
                <a:latin typeface="+mn-lt"/>
              </a:rPr>
              <a:t>A: Increasing VO activity</a:t>
            </a:r>
          </a:p>
          <a:p>
            <a:pPr marL="742950" lvl="1" indent="-285750">
              <a:buClr>
                <a:srgbClr val="F1AF00"/>
              </a:buClr>
              <a:buFont typeface="Arial" charset="0"/>
              <a:buChar char="–"/>
              <a:defRPr/>
            </a:pPr>
            <a:r>
              <a:rPr lang="en-US" sz="2100" dirty="0" smtClean="0">
                <a:solidFill>
                  <a:schemeClr val="tx1"/>
                </a:solidFill>
                <a:latin typeface="+mn-lt"/>
              </a:rPr>
              <a:t>Atlas starting tests in Milan ? ~35000 jobs submitted in 5 days </a:t>
            </a:r>
          </a:p>
          <a:p>
            <a:pPr marL="742950" lvl="1" indent="-285750">
              <a:buClr>
                <a:srgbClr val="F1AF00"/>
              </a:buClr>
              <a:buFont typeface="Arial" charset="0"/>
              <a:buChar char="–"/>
              <a:defRPr/>
            </a:pPr>
            <a:r>
              <a:rPr lang="en-US" sz="2100" dirty="0" smtClean="0">
                <a:solidFill>
                  <a:schemeClr val="tx1"/>
                </a:solidFill>
                <a:latin typeface="+mn-lt"/>
              </a:rPr>
              <a:t>CMS testing production workflows at T1s ? more in next talk</a:t>
            </a:r>
          </a:p>
          <a:p>
            <a:pPr marL="342900" lvl="0" indent="-342900">
              <a:buClr>
                <a:srgbClr val="F1AF00"/>
              </a:buClr>
              <a:defRPr/>
            </a:pPr>
            <a:r>
              <a:rPr lang="en-US" sz="2400" b="1" kern="0" dirty="0" smtClean="0">
                <a:solidFill>
                  <a:schemeClr val="tx1"/>
                </a:solidFill>
                <a:latin typeface="+mn-lt"/>
              </a:rPr>
              <a:t>F: Monitoring (Alarms) and metrics (A/R) still to be enabled</a:t>
            </a:r>
          </a:p>
          <a:p>
            <a:pPr marL="342900" lvl="0" indent="-342900">
              <a:buClr>
                <a:srgbClr val="F1AF00"/>
              </a:buClr>
              <a:defRPr/>
            </a:pPr>
            <a:r>
              <a:rPr lang="en-US" sz="2400" b="1" kern="0" dirty="0" smtClean="0">
                <a:solidFill>
                  <a:schemeClr val="tx1"/>
                </a:solidFill>
                <a:latin typeface="+mn-lt"/>
              </a:rPr>
              <a:t>F: SAM test reports late due to firewall issues on ICE</a:t>
            </a:r>
          </a:p>
          <a:p>
            <a:pPr marL="742950" lvl="1" indent="-285750">
              <a:buClr>
                <a:srgbClr val="F1AF00"/>
              </a:buClr>
              <a:buFont typeface="Arial" charset="0"/>
              <a:buChar char="–"/>
              <a:defRPr/>
            </a:pPr>
            <a:r>
              <a:rPr lang="en-US" sz="2100" dirty="0" smtClean="0">
                <a:solidFill>
                  <a:schemeClr val="tx1"/>
                </a:solidFill>
                <a:latin typeface="+mn-lt"/>
              </a:rPr>
              <a:t>Ports to be opened on the WMS/LB documented</a:t>
            </a:r>
          </a:p>
          <a:p>
            <a:pPr marL="742950" marR="0" lvl="1" indent="-285750" defTabSz="914400" eaLnBrk="1" latinLnBrk="0" hangingPunct="1">
              <a:lnSpc>
                <a:spcPct val="100000"/>
              </a:lnSpc>
              <a:buClr>
                <a:srgbClr val="F1AF00"/>
              </a:buClr>
              <a:buSzTx/>
              <a:buFont typeface="Arial" charset="0"/>
              <a:buChar char="–"/>
              <a:tabLst/>
              <a:defRPr/>
            </a:pPr>
            <a:endParaRPr lang="en-US" sz="2100" dirty="0" smtClean="0">
              <a:solidFill>
                <a:schemeClr val="tx1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Performance Criteria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Functional/Operational Requirements (</a:t>
            </a:r>
            <a:r>
              <a:rPr lang="en-US" dirty="0" smtClean="0">
                <a:solidFill>
                  <a:srgbClr val="C88700"/>
                </a:solidFill>
              </a:rPr>
              <a:t>A, </a:t>
            </a:r>
            <a:r>
              <a:rPr lang="en-US" dirty="0" smtClean="0">
                <a:solidFill>
                  <a:srgbClr val="00B050"/>
                </a:solidFill>
              </a:rPr>
              <a:t>C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err="1" smtClean="0">
                <a:solidFill>
                  <a:srgbClr val="C88700"/>
                </a:solidFill>
              </a:rPr>
              <a:t>Dii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smtClean="0">
                <a:solidFill>
                  <a:srgbClr val="00B050"/>
                </a:solidFill>
              </a:rPr>
              <a:t>E</a:t>
            </a:r>
            <a:r>
              <a:rPr lang="en-US" dirty="0" smtClean="0">
                <a:solidFill>
                  <a:srgbClr val="C88700"/>
                </a:solidFill>
              </a:rPr>
              <a:t>, F, </a:t>
            </a:r>
            <a:r>
              <a:rPr lang="en-US" dirty="0" smtClean="0">
                <a:solidFill>
                  <a:srgbClr val="00B050"/>
                </a:solidFill>
              </a:rPr>
              <a:t>G</a:t>
            </a:r>
            <a:r>
              <a:rPr lang="en-US" dirty="0" smtClean="0">
                <a:solidFill>
                  <a:srgbClr val="C88700"/>
                </a:solidFill>
              </a:rPr>
              <a:t>, </a:t>
            </a:r>
            <a:r>
              <a:rPr lang="en-US" dirty="0" smtClean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C88700"/>
                </a:solidFill>
              </a:rPr>
              <a:t>, M, O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lvl="1" eaLnBrk="1" hangingPunct="1"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Di: benchmark to be </a:t>
            </a:r>
            <a:r>
              <a:rPr lang="en-US" dirty="0" smtClean="0"/>
              <a:t>set-up again closer </a:t>
            </a:r>
            <a:r>
              <a:rPr lang="en-US" dirty="0" smtClean="0"/>
              <a:t>to </a:t>
            </a:r>
            <a:r>
              <a:rPr lang="en-US" dirty="0" smtClean="0"/>
              <a:t>the replacement </a:t>
            </a:r>
            <a:r>
              <a:rPr lang="en-US" dirty="0" smtClean="0"/>
              <a:t>date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buNone/>
              <a:defRPr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7</a:t>
            </a:fld>
            <a:endParaRPr lang="en-GB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599" y="1139825"/>
          <a:ext cx="866775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60"/>
                <a:gridCol w="4139716"/>
                <a:gridCol w="1666875"/>
                <a:gridCol w="1533525"/>
                <a:gridCol w="8667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ICE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CREAM vs.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 WMS 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lcg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-CE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Frozen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2010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J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5000 simultaneous jobs per CE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Jul-2009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K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Multiple user/role combinations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Jun-2009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Status of deployment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CREAM in the production system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buNone/>
              <a:defRPr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- 11-Nov-09 -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News and issues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WLCG MB requested the sites to publish CREAM as 'Production' instead of ‘Special’</a:t>
            </a:r>
          </a:p>
          <a:p>
            <a:pPr lvl="1" eaLnBrk="1" hangingPunct="1">
              <a:defRPr/>
            </a:pPr>
            <a:r>
              <a:rPr lang="en-US" dirty="0" smtClean="0"/>
              <a:t>Request moved to the EGEE ROCs in </a:t>
            </a:r>
            <a:r>
              <a:rPr lang="en-US" dirty="0" smtClean="0"/>
              <a:t>SA1</a:t>
            </a:r>
          </a:p>
          <a:p>
            <a:pPr lvl="1" eaLnBrk="1" hangingPunct="1">
              <a:defRPr/>
            </a:pPr>
            <a:r>
              <a:rPr lang="en-US" dirty="0" smtClean="0"/>
              <a:t>Now monitoring the change</a:t>
            </a: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Alarms </a:t>
            </a:r>
            <a:r>
              <a:rPr lang="en-US" dirty="0" smtClean="0"/>
              <a:t>and availability/reliability metrics </a:t>
            </a:r>
            <a:r>
              <a:rPr lang="en-US" dirty="0" smtClean="0"/>
              <a:t>not yet in use</a:t>
            </a:r>
          </a:p>
          <a:p>
            <a:pPr lvl="1" eaLnBrk="1" hangingPunct="1"/>
            <a:r>
              <a:rPr lang="en-US" dirty="0" smtClean="0"/>
              <a:t>Services </a:t>
            </a:r>
            <a:r>
              <a:rPr lang="en-US" dirty="0" smtClean="0"/>
              <a:t>in Validation </a:t>
            </a:r>
            <a:r>
              <a:rPr lang="en-US" dirty="0" smtClean="0"/>
              <a:t>still unstable (issues with SAM as well)</a:t>
            </a:r>
            <a:endParaRPr lang="en-US" dirty="0" smtClean="0"/>
          </a:p>
          <a:p>
            <a:pPr lvl="1" eaLnBrk="1" hangingPunct="1"/>
            <a:r>
              <a:rPr lang="en-US" dirty="0" smtClean="0"/>
              <a:t>Algorithms </a:t>
            </a:r>
            <a:r>
              <a:rPr lang="en-US" dirty="0" smtClean="0"/>
              <a:t>to </a:t>
            </a:r>
            <a:r>
              <a:rPr lang="en-US" dirty="0" smtClean="0"/>
              <a:t>calculate site </a:t>
            </a:r>
            <a:r>
              <a:rPr lang="en-US" dirty="0" err="1" smtClean="0"/>
              <a:t>a/r</a:t>
            </a:r>
            <a:r>
              <a:rPr lang="en-US" dirty="0" smtClean="0"/>
              <a:t> still to be defined</a:t>
            </a: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CREAM for SL5 still missing </a:t>
            </a:r>
            <a:r>
              <a:rPr lang="en-US" dirty="0" smtClean="0">
                <a:sym typeface="Wingdings" pitchFamily="2" charset="2"/>
              </a:rPr>
              <a:t> sites holding back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Certified today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SA1 set a timeline for the EGEE ROCs to have all the sites running CREAM by the end of March 2009</a:t>
            </a: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Antonio Retico - GDB - 11-Nov-09 - CERN</a:t>
            </a:r>
            <a:endParaRPr lang="en-GB" dirty="0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00B05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4861</TotalTime>
  <Words>1022</Words>
  <Application>Microsoft Office PowerPoint</Application>
  <PresentationFormat>On-screen Show (4:3)</PresentationFormat>
  <Paragraphs>355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EGEE_Template</vt:lpstr>
      <vt:lpstr>CREAM deployment Update on criteria for replacement of lcg-CE</vt:lpstr>
      <vt:lpstr>Agenda</vt:lpstr>
      <vt:lpstr>The replacement criteria</vt:lpstr>
      <vt:lpstr>Grouping the criteria</vt:lpstr>
      <vt:lpstr>Technical Features</vt:lpstr>
      <vt:lpstr>Functional/Operational Criteria</vt:lpstr>
      <vt:lpstr>Performance Criteria</vt:lpstr>
      <vt:lpstr>Status of deployment</vt:lpstr>
      <vt:lpstr>News and issues</vt:lpstr>
      <vt:lpstr>Monitoring</vt:lpstr>
      <vt:lpstr>MB milestones for CREAM CE  (From GDB 10th Jun) </vt:lpstr>
      <vt:lpstr>CREAM in production (data 11-Nov-09)</vt:lpstr>
      <vt:lpstr>Plans</vt:lpstr>
      <vt:lpstr>Questions?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Marc-Elian Bégin</dc:creator>
  <cp:lastModifiedBy>Antonio Retico</cp:lastModifiedBy>
  <cp:revision>356</cp:revision>
  <dcterms:created xsi:type="dcterms:W3CDTF">2004-11-09T15:19:35Z</dcterms:created>
  <dcterms:modified xsi:type="dcterms:W3CDTF">2009-11-11T13:28:09Z</dcterms:modified>
</cp:coreProperties>
</file>