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39"/>
  </p:notesMasterIdLst>
  <p:handoutMasterIdLst>
    <p:handoutMasterId r:id="rId40"/>
  </p:handoutMasterIdLst>
  <p:sldIdLst>
    <p:sldId id="263" r:id="rId3"/>
    <p:sldId id="376" r:id="rId4"/>
    <p:sldId id="315" r:id="rId5"/>
    <p:sldId id="458" r:id="rId6"/>
    <p:sldId id="475" r:id="rId7"/>
    <p:sldId id="476" r:id="rId8"/>
    <p:sldId id="477" r:id="rId9"/>
    <p:sldId id="479" r:id="rId10"/>
    <p:sldId id="478" r:id="rId11"/>
    <p:sldId id="482" r:id="rId12"/>
    <p:sldId id="490" r:id="rId13"/>
    <p:sldId id="480" r:id="rId14"/>
    <p:sldId id="491" r:id="rId15"/>
    <p:sldId id="447" r:id="rId16"/>
    <p:sldId id="488" r:id="rId17"/>
    <p:sldId id="492" r:id="rId18"/>
    <p:sldId id="493" r:id="rId19"/>
    <p:sldId id="494" r:id="rId20"/>
    <p:sldId id="495" r:id="rId21"/>
    <p:sldId id="496" r:id="rId22"/>
    <p:sldId id="497" r:id="rId23"/>
    <p:sldId id="498" r:id="rId24"/>
    <p:sldId id="499" r:id="rId25"/>
    <p:sldId id="500" r:id="rId26"/>
    <p:sldId id="501" r:id="rId27"/>
    <p:sldId id="502" r:id="rId28"/>
    <p:sldId id="503" r:id="rId29"/>
    <p:sldId id="504" r:id="rId30"/>
    <p:sldId id="505" r:id="rId31"/>
    <p:sldId id="506" r:id="rId32"/>
    <p:sldId id="507" r:id="rId33"/>
    <p:sldId id="481" r:id="rId34"/>
    <p:sldId id="449" r:id="rId35"/>
    <p:sldId id="484" r:id="rId36"/>
    <p:sldId id="487" r:id="rId37"/>
    <p:sldId id="486" r:id="rId3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88">
          <p15:clr>
            <a:srgbClr val="A4A3A4"/>
          </p15:clr>
        </p15:guide>
        <p15:guide id="2" orient="horz" pos="4186">
          <p15:clr>
            <a:srgbClr val="A4A3A4"/>
          </p15:clr>
        </p15:guide>
        <p15:guide id="3" orient="horz" pos="3394">
          <p15:clr>
            <a:srgbClr val="A4A3A4"/>
          </p15:clr>
        </p15:guide>
        <p15:guide id="4" orient="horz" pos="777">
          <p15:clr>
            <a:srgbClr val="A4A3A4"/>
          </p15:clr>
        </p15:guide>
        <p15:guide id="5" orient="horz" pos="1749">
          <p15:clr>
            <a:srgbClr val="A4A3A4"/>
          </p15:clr>
        </p15:guide>
        <p15:guide id="6" orient="horz" pos="457">
          <p15:clr>
            <a:srgbClr val="A4A3A4"/>
          </p15:clr>
        </p15:guide>
        <p15:guide id="7" pos="285">
          <p15:clr>
            <a:srgbClr val="A4A3A4"/>
          </p15:clr>
        </p15:guide>
        <p15:guide id="8" pos="5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C97"/>
    <a:srgbClr val="00B5E2"/>
    <a:srgbClr val="63666A"/>
    <a:srgbClr val="5A5A5A"/>
    <a:srgbClr val="676767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14" autoAdjust="0"/>
    <p:restoredTop sz="88736" autoAdjust="0"/>
  </p:normalViewPr>
  <p:slideViewPr>
    <p:cSldViewPr snapToGrid="0" snapToObjects="1">
      <p:cViewPr varScale="1">
        <p:scale>
          <a:sx n="95" d="100"/>
          <a:sy n="95" d="100"/>
        </p:scale>
        <p:origin x="-1816" y="-112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285"/>
        <p:guide pos="55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19/10/15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19/10/15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Good afternoon</a:t>
            </a:r>
            <a:r>
              <a:rPr lang="en-US" baseline="0" dirty="0" smtClean="0"/>
              <a:t> Ladies and Gentlemen, I am David Montanari from Fermilab and I will be presenting the Cryogenic Systems Requirements on the Far Site Facilities.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717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have been recently appointed</a:t>
            </a:r>
            <a:r>
              <a:rPr lang="en-US" baseline="0" dirty="0" smtClean="0"/>
              <a:t> as FSF L2 Manager for N2 Cryo Systems and Cryo Fluids, positioned occupied by Barry Norris who deserves all the credit for what I am about to present.</a:t>
            </a:r>
          </a:p>
          <a:p>
            <a:r>
              <a:rPr lang="en-US" baseline="0" dirty="0" smtClean="0"/>
              <a:t>I have started as lead cryostat engineer for the 35 ton prototype and I have then been his deputy for the past 3 years in the Cryogenics Systems, starting from LBNE and then LBNF.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 am currently stationed at CERN acting as liaison between CERN and Fermilab.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My experience is a little shorter than that of some of the people that preceded me, it includes … READ.</a:t>
            </a:r>
          </a:p>
          <a:p>
            <a:r>
              <a:rPr lang="en-US" baseline="0" dirty="0" smtClean="0"/>
              <a:t>I am also a certified PMP.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175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501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1746"/>
            <a:ext cx="8293100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3209907"/>
            <a:ext cx="8296275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804863" indent="-230188">
              <a:lnSpc>
                <a:spcPct val="100000"/>
              </a:lnSpc>
              <a:spcBef>
                <a:spcPts val="4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1144588" indent="-276225">
              <a:lnSpc>
                <a:spcPct val="100000"/>
              </a:lnSpc>
              <a:spcBef>
                <a:spcPts val="4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1370013" indent="-225425">
              <a:lnSpc>
                <a:spcPct val="100000"/>
              </a:lnSpc>
              <a:spcBef>
                <a:spcPts val="4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David Montanari | Cryogenic Systems Requirements on FSCF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73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5852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David Montanari | Cryogenic Systems Requirements on FSCF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5852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520700" indent="-228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85800" indent="-1651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David Montanari | Cryogenic Systems Requirements on FSCF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David Montanari | Cryogenic Systems Requirements on FSCF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David Montanari | Cryogenic Systems Requirements on FSCF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David Montanari | Cryogenic Systems Requirements on FSCF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David Montanari | Cryogenic Systems Requirements on FSCF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David Montanari | Cryogenic Systems Requirements on FSCF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 txBox="1">
            <a:spLocks/>
          </p:cNvSpPr>
          <p:nvPr/>
        </p:nvSpPr>
        <p:spPr>
          <a:xfrm>
            <a:off x="985866" y="195263"/>
            <a:ext cx="4381500" cy="2476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Long-Baseline Neutrino Facility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475760"/>
            <a:ext cx="8302625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7"/>
          <p:cNvSpPr txBox="1">
            <a:spLocks/>
          </p:cNvSpPr>
          <p:nvPr/>
        </p:nvSpPr>
        <p:spPr>
          <a:xfrm>
            <a:off x="457200" y="196850"/>
            <a:ext cx="506413" cy="24606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LBNF</a:t>
            </a:r>
          </a:p>
        </p:txBody>
      </p:sp>
      <p:pic>
        <p:nvPicPr>
          <p:cNvPr id="1029" name="Picture 6" descr="FermiLogo_RGB_NALBlu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25" y="6154906"/>
            <a:ext cx="1594477" cy="28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457200" y="5728951"/>
            <a:ext cx="83026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13" descr="CERN-logo_outlin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7456" y="6003296"/>
            <a:ext cx="6540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6" descr="SanfordSURF-horiz-logo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2024" y="5916605"/>
            <a:ext cx="1857669" cy="6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Color-Seal_Green-Mark_SC_Horizonta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209" y="6083428"/>
            <a:ext cx="2202053" cy="3680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8" r:id="rId2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 dirty="0" smtClean="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David Montanari | Cryogenic Systems Requirements on FSCF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jpeg"/><Relationship Id="rId3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25169" TargetMode="External"/><Relationship Id="rId4" Type="http://schemas.openxmlformats.org/officeDocument/2006/relationships/hyperlink" Target="https://edms.cern.ch/document/1531409" TargetMode="External"/><Relationship Id="rId5" Type="http://schemas.openxmlformats.org/officeDocument/2006/relationships/hyperlink" Target="https://edms.cern.ch/document/1531415" TargetMode="External"/><Relationship Id="rId6" Type="http://schemas.openxmlformats.org/officeDocument/2006/relationships/hyperlink" Target="https://edms.cern.ch/document/1531410" TargetMode="External"/><Relationship Id="rId7" Type="http://schemas.openxmlformats.org/officeDocument/2006/relationships/hyperlink" Target="https://edms.cern.ch/document/1531411" TargetMode="External"/><Relationship Id="rId8" Type="http://schemas.openxmlformats.org/officeDocument/2006/relationships/hyperlink" Target="https://edms.cern.ch/document/1531746" TargetMode="External"/><Relationship Id="rId9" Type="http://schemas.openxmlformats.org/officeDocument/2006/relationships/hyperlink" Target="https://edms.cern.ch/document/1551658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edms.cern.ch/document/1554082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wmf"/><Relationship Id="rId5" Type="http://schemas.openxmlformats.org/officeDocument/2006/relationships/image" Target="../media/image10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457200" y="1711325"/>
            <a:ext cx="821848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dirty="0" smtClean="0">
                <a:cs typeface="Helvetica"/>
              </a:rPr>
              <a:t>Cryostats </a:t>
            </a:r>
            <a:r>
              <a:rPr lang="en-US" dirty="0">
                <a:cs typeface="Helvetica"/>
              </a:rPr>
              <a:t>Systems Requirements on FSCF</a:t>
            </a:r>
            <a:endParaRPr lang="en-US" dirty="0">
              <a:latin typeface="Helvetica" charset="0"/>
            </a:endParaRP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454025" y="3209925"/>
            <a:ext cx="8221663" cy="1720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Helvetica" charset="0"/>
              </a:rPr>
              <a:t>Marzio Nessi</a:t>
            </a:r>
            <a:endParaRPr lang="en-US" dirty="0">
              <a:latin typeface="Helvetica" charset="0"/>
            </a:endParaRPr>
          </a:p>
          <a:p>
            <a:r>
              <a:rPr lang="en-US" dirty="0" smtClean="0">
                <a:latin typeface="Helvetica" charset="0"/>
              </a:rPr>
              <a:t>LBNF/DUNE DOE/SC CD-3a Director’s Review</a:t>
            </a:r>
            <a:endParaRPr lang="en-US" dirty="0">
              <a:latin typeface="Helvetica" charset="0"/>
            </a:endParaRPr>
          </a:p>
          <a:p>
            <a:r>
              <a:rPr lang="en-US" dirty="0" smtClean="0">
                <a:latin typeface="Helvetica" charset="0"/>
              </a:rPr>
              <a:t>October </a:t>
            </a:r>
            <a:r>
              <a:rPr lang="en-US" dirty="0" smtClean="0">
                <a:latin typeface="Helvetica" charset="0"/>
              </a:rPr>
              <a:t>27-29, </a:t>
            </a:r>
            <a:r>
              <a:rPr lang="en-US" dirty="0" smtClean="0">
                <a:latin typeface="Helvetica" charset="0"/>
              </a:rPr>
              <a:t>2015</a:t>
            </a:r>
            <a:endParaRPr lang="en-US" dirty="0"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244"/>
            <a:ext cx="9144000" cy="36000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Design and dimensions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pic>
        <p:nvPicPr>
          <p:cNvPr id="13" name="Picture 12" descr="C:\Users\dsmargia\Desktop\zoom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43" y="4002833"/>
            <a:ext cx="5552477" cy="2332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1699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6" t="1232" r="12143" b="3194"/>
          <a:stretch/>
        </p:blipFill>
        <p:spPr>
          <a:xfrm>
            <a:off x="197768" y="807889"/>
            <a:ext cx="8246435" cy="5319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Access structure during assembly and operation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7769" y="4579384"/>
            <a:ext cx="383673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900 m of gangways</a:t>
            </a:r>
          </a:p>
          <a:p>
            <a:r>
              <a:rPr lang="en-US" dirty="0" smtClean="0"/>
              <a:t>~ 600 m of stairs</a:t>
            </a:r>
          </a:p>
          <a:p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ccess platforms to the electronics racks and feed-throughs not yet designed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677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" r="632"/>
          <a:stretch/>
        </p:blipFill>
        <p:spPr>
          <a:xfrm>
            <a:off x="12321" y="699796"/>
            <a:ext cx="4401059" cy="47502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045" y="3109978"/>
            <a:ext cx="5171297" cy="31802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4" r="29371" b="58419"/>
          <a:stretch/>
        </p:blipFill>
        <p:spPr>
          <a:xfrm>
            <a:off x="4924425" y="643600"/>
            <a:ext cx="3948987" cy="24168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61415" y="3190295"/>
            <a:ext cx="275991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ea typeface="+mn-ea"/>
              </a:rPr>
              <a:t>Proximity cryogenics mezzanine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+mn-ea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864357" y="3889761"/>
            <a:ext cx="566059" cy="3303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821325" y="2670065"/>
            <a:ext cx="634389" cy="7449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588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Open design issues : cavern ventilation and air circulation around the cryostat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pic>
        <p:nvPicPr>
          <p:cNvPr id="9" name="Content Placeholder 6"/>
          <p:cNvPicPr>
            <a:picLocks noGrp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892" y="1283750"/>
            <a:ext cx="4535444" cy="384934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ontent Placeholder 2"/>
          <p:cNvSpPr>
            <a:spLocks noGrp="1"/>
          </p:cNvSpPr>
          <p:nvPr>
            <p:ph idx="4294967295"/>
          </p:nvPr>
        </p:nvSpPr>
        <p:spPr>
          <a:xfrm>
            <a:off x="150092" y="1449535"/>
            <a:ext cx="5491382" cy="316800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1.) Fans on Top blowing air around </a:t>
            </a:r>
            <a:r>
              <a:rPr lang="en-US" sz="1800" dirty="0" smtClean="0"/>
              <a:t>cryostat</a:t>
            </a:r>
            <a:r>
              <a:rPr lang="en-US" sz="1800" dirty="0" smtClean="0"/>
              <a:t>. </a:t>
            </a:r>
          </a:p>
          <a:p>
            <a:pPr marL="0" indent="0">
              <a:buNone/>
            </a:pPr>
            <a:r>
              <a:rPr lang="en-US" sz="1800" dirty="0" smtClean="0"/>
              <a:t>2.) Duct(s) on bottom of cryostat 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sucking in air and bringing it 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back to the top of the </a:t>
            </a:r>
            <a:r>
              <a:rPr lang="en-US" sz="1800" dirty="0" smtClean="0"/>
              <a:t>cavern to be 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removed.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3.) </a:t>
            </a:r>
            <a:r>
              <a:rPr lang="en-US" sz="1800" dirty="0"/>
              <a:t>Duct(s) on bottom of cryostat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bringing warm air from top of 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cavern to bottom of cryostat.</a:t>
            </a:r>
          </a:p>
          <a:p>
            <a:pPr marL="0" indent="0">
              <a:buNone/>
            </a:pPr>
            <a:r>
              <a:rPr lang="en-US" sz="1800" dirty="0" smtClean="0"/>
              <a:t>4.) Any Others? 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461" y="4170946"/>
            <a:ext cx="1882677" cy="268705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50092" y="1671053"/>
            <a:ext cx="3875046" cy="15373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836737" y="2780632"/>
            <a:ext cx="1564105" cy="8422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116643" y="5298877"/>
            <a:ext cx="15897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400" i="1" dirty="0">
                <a:latin typeface="Helvetica" panose="020B0604020202020204" pitchFamily="34" charset="0"/>
                <a:ea typeface="Geneva" pitchFamily="121" charset="-128"/>
              </a:rPr>
              <a:t>Erik </a:t>
            </a:r>
            <a:r>
              <a:rPr lang="en-US" altLang="en-US" sz="1400" i="1" dirty="0" err="1" smtClean="0">
                <a:latin typeface="Helvetica" panose="020B0604020202020204" pitchFamily="34" charset="0"/>
                <a:ea typeface="Geneva" pitchFamily="121" charset="-128"/>
              </a:rPr>
              <a:t>Voirin</a:t>
            </a:r>
            <a:r>
              <a:rPr lang="en-US" altLang="en-US" sz="1400" i="1" dirty="0" smtClean="0">
                <a:latin typeface="Helvetica" panose="020B0604020202020204" pitchFamily="34" charset="0"/>
                <a:ea typeface="Geneva" pitchFamily="121" charset="-128"/>
              </a:rPr>
              <a:t>, FNAL</a:t>
            </a:r>
            <a:endParaRPr lang="en-US" altLang="en-US" sz="1400" i="1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2128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logistics and routing example during installation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83" y="1899408"/>
            <a:ext cx="9354208" cy="4156487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Marzio Nessi, CERN</a:t>
            </a:r>
            <a:endParaRPr lang="en-US" sz="12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497263" y="2633579"/>
            <a:ext cx="618875" cy="267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724526" y="2753895"/>
            <a:ext cx="187158" cy="2807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831470" y="3382210"/>
            <a:ext cx="391612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153278" y="3908927"/>
            <a:ext cx="0" cy="6095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439858" y="5112084"/>
            <a:ext cx="783224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599573" y="2425033"/>
            <a:ext cx="632742" cy="7165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935663" y="2259264"/>
            <a:ext cx="1625600" cy="1443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026531" y="3379536"/>
            <a:ext cx="1711153" cy="160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959691" y="5112084"/>
            <a:ext cx="2058730" cy="213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942388" y="5820609"/>
            <a:ext cx="1657185" cy="1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878721" y="5497444"/>
            <a:ext cx="1871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Cryostat material path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926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CAB2-D4D2-504A-9DEF-4721D2EB3870}" type="slidenum">
              <a:rPr lang="en-US" smtClean="0"/>
              <a:t>15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8" r="3121"/>
          <a:stretch/>
        </p:blipFill>
        <p:spPr bwMode="auto">
          <a:xfrm>
            <a:off x="6464301" y="0"/>
            <a:ext cx="1627772" cy="23988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4025" y="80208"/>
            <a:ext cx="8293100" cy="548785"/>
          </a:xfrm>
        </p:spPr>
        <p:txBody>
          <a:bodyPr/>
          <a:lstStyle/>
          <a:p>
            <a:r>
              <a:rPr lang="en-US" dirty="0" smtClean="0"/>
              <a:t>Installation Sequence (first approach)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94" y="2479020"/>
            <a:ext cx="7713580" cy="3543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2322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37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37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177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25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Who Am I and Where Have I Been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49192" cy="4846638"/>
          </a:xfrm>
        </p:spPr>
        <p:txBody>
          <a:bodyPr>
            <a:normAutofit/>
          </a:bodyPr>
          <a:lstStyle/>
          <a:p>
            <a:r>
              <a:rPr lang="en-US" dirty="0" smtClean="0"/>
              <a:t>Leader of the CERN Neutrino Platform.</a:t>
            </a:r>
            <a:endParaRPr lang="en-US" dirty="0" smtClean="0">
              <a:cs typeface="Helvetica"/>
            </a:endParaRPr>
          </a:p>
          <a:p>
            <a:pPr>
              <a:buSzPct val="100000"/>
            </a:pPr>
            <a:r>
              <a:rPr lang="en-US" dirty="0" smtClean="0">
                <a:cs typeface="Helvetica"/>
              </a:rPr>
              <a:t>Liaison between CERN and Fermilab on Neutrino projects.</a:t>
            </a:r>
          </a:p>
          <a:p>
            <a:pPr>
              <a:buSzPct val="100000"/>
            </a:pPr>
            <a:endParaRPr lang="en-US" sz="1200" dirty="0" smtClean="0">
              <a:cs typeface="Helvetica"/>
            </a:endParaRPr>
          </a:p>
          <a:p>
            <a:pPr>
              <a:buSzPct val="100000"/>
            </a:pPr>
            <a:r>
              <a:rPr lang="en-US" dirty="0" smtClean="0">
                <a:cs typeface="Helvetica"/>
              </a:rPr>
              <a:t>Technical Coordinator of the ATLAS LHC project at CERN during construction and run1 operation.</a:t>
            </a:r>
            <a:endParaRPr lang="en-US" dirty="0">
              <a:cs typeface="Helvetica"/>
            </a:endParaRPr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dirty="0" smtClean="0"/>
              <a:t>Experience includes 27 years as a project manager and technical leader of a few very large projects. Large experience on detectors and complex systems.</a:t>
            </a:r>
          </a:p>
          <a:p>
            <a:endParaRPr lang="en-US" sz="1200" dirty="0"/>
          </a:p>
          <a:p>
            <a:r>
              <a:rPr lang="en-US" dirty="0" smtClean="0"/>
              <a:t>Education as Particle Physicist (PhD). Physics Professor at the University of Geneva. At CERN, senior staff and leader of the Development and Innovation Unit in the DG-department</a:t>
            </a:r>
            <a:r>
              <a:rPr lang="en-US" dirty="0" smtClean="0"/>
              <a:t>. JINST director.</a:t>
            </a:r>
            <a:endParaRPr lang="en-US" dirty="0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979488" y="6488430"/>
            <a:ext cx="1136650" cy="1873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4025" y="6488430"/>
            <a:ext cx="525463" cy="187325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838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332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37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5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69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01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677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378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539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88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496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4025" y="1138237"/>
            <a:ext cx="8293100" cy="484663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Requirements from science and design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Cryostats systems to meet science and scope requirements</a:t>
            </a:r>
          </a:p>
          <a:p>
            <a:pPr>
              <a:spcBef>
                <a:spcPts val="1200"/>
              </a:spcBef>
            </a:pPr>
            <a:r>
              <a:rPr lang="en-US" dirty="0"/>
              <a:t>Cryostats </a:t>
            </a:r>
            <a:r>
              <a:rPr lang="en-US" dirty="0" smtClean="0"/>
              <a:t>design and documentation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Summary</a:t>
            </a:r>
          </a:p>
          <a:p>
            <a:pPr>
              <a:spcBef>
                <a:spcPts val="1200"/>
              </a:spcBef>
            </a:pPr>
            <a:r>
              <a:rPr lang="en-US" smtClean="0"/>
              <a:t>Prototype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341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115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tallation_Sequence-2nd_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424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/>
              <a:t>Available documentation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sp>
        <p:nvSpPr>
          <p:cNvPr id="15" name="Content Placeholder 8"/>
          <p:cNvSpPr>
            <a:spLocks noGrp="1"/>
          </p:cNvSpPr>
          <p:nvPr>
            <p:ph idx="13"/>
          </p:nvPr>
        </p:nvSpPr>
        <p:spPr>
          <a:xfrm>
            <a:off x="457200" y="1091201"/>
            <a:ext cx="8241292" cy="5004803"/>
          </a:xfrm>
        </p:spPr>
        <p:txBody>
          <a:bodyPr/>
          <a:lstStyle/>
          <a:p>
            <a:r>
              <a:rPr lang="en-US" b="1" dirty="0" smtClean="0">
                <a:cs typeface="Helvetica"/>
              </a:rPr>
              <a:t>Structure Design summary</a:t>
            </a:r>
            <a:r>
              <a:rPr lang="en-US" dirty="0" smtClean="0">
                <a:cs typeface="Helvetica"/>
              </a:rPr>
              <a:t>:   </a:t>
            </a:r>
            <a:r>
              <a:rPr lang="en-US" sz="1600" dirty="0">
                <a:cs typeface="Helvetica"/>
                <a:hlinkClick r:id="rId3"/>
              </a:rPr>
              <a:t>https://edms.cern.ch/document/</a:t>
            </a:r>
            <a:r>
              <a:rPr lang="en-US" sz="1600" dirty="0" smtClean="0">
                <a:cs typeface="Helvetica"/>
                <a:hlinkClick r:id="rId3"/>
              </a:rPr>
              <a:t>1525169</a:t>
            </a:r>
            <a:endParaRPr lang="en-US" sz="1600" dirty="0" smtClean="0">
              <a:cs typeface="Helvetica"/>
            </a:endParaRPr>
          </a:p>
          <a:p>
            <a:endParaRPr lang="en-US" sz="1600" dirty="0">
              <a:cs typeface="Helvetica"/>
            </a:endParaRPr>
          </a:p>
          <a:p>
            <a:r>
              <a:rPr lang="en-US" b="1" dirty="0" smtClean="0">
                <a:cs typeface="Helvetica"/>
              </a:rPr>
              <a:t>CAD 3D model + drawings</a:t>
            </a:r>
            <a:r>
              <a:rPr lang="en-US" dirty="0" smtClean="0">
                <a:cs typeface="Helvetica"/>
              </a:rPr>
              <a:t>:   </a:t>
            </a:r>
            <a:r>
              <a:rPr lang="en-US" sz="1600" dirty="0" smtClean="0">
                <a:cs typeface="Helvetica"/>
                <a:hlinkClick r:id="rId4"/>
              </a:rPr>
              <a:t>https://edms.cern.ch/document/1531409</a:t>
            </a:r>
            <a:endParaRPr lang="en-US" sz="1600" dirty="0" smtClean="0">
              <a:cs typeface="Helvetica"/>
            </a:endParaRPr>
          </a:p>
          <a:p>
            <a:endParaRPr lang="en-US" sz="1600" dirty="0" smtClean="0">
              <a:cs typeface="Helvetica"/>
            </a:endParaRPr>
          </a:p>
          <a:p>
            <a:r>
              <a:rPr lang="en-US" b="1" dirty="0">
                <a:cs typeface="Helvetica"/>
              </a:rPr>
              <a:t>Structural analysis</a:t>
            </a:r>
            <a:r>
              <a:rPr lang="en-US" dirty="0">
                <a:cs typeface="Helvetica"/>
              </a:rPr>
              <a:t>:   </a:t>
            </a:r>
            <a:r>
              <a:rPr lang="en-US" sz="1600" dirty="0" smtClean="0">
                <a:cs typeface="Helvetica"/>
                <a:hlinkClick r:id="rId5"/>
              </a:rPr>
              <a:t>https://edms.cern.ch/document/1531415</a:t>
            </a:r>
            <a:endParaRPr lang="en-US" sz="1600" dirty="0">
              <a:cs typeface="Helvetica"/>
            </a:endParaRPr>
          </a:p>
          <a:p>
            <a:pPr marL="0" indent="0">
              <a:buNone/>
            </a:pPr>
            <a:endParaRPr lang="en-US" sz="1600" dirty="0" smtClean="0">
              <a:cs typeface="Helvetica"/>
            </a:endParaRPr>
          </a:p>
          <a:p>
            <a:r>
              <a:rPr lang="en-US" b="1" dirty="0" smtClean="0">
                <a:cs typeface="Helvetica"/>
              </a:rPr>
              <a:t>Concrete floor loading</a:t>
            </a:r>
            <a:r>
              <a:rPr lang="en-US" dirty="0" smtClean="0">
                <a:cs typeface="Helvetica"/>
              </a:rPr>
              <a:t>:   </a:t>
            </a:r>
            <a:r>
              <a:rPr lang="en-US" sz="1600" dirty="0">
                <a:cs typeface="Helvetica"/>
                <a:hlinkClick r:id="rId6"/>
              </a:rPr>
              <a:t>https://edms.cern.ch/document/</a:t>
            </a:r>
            <a:r>
              <a:rPr lang="en-US" sz="1600" dirty="0" smtClean="0">
                <a:cs typeface="Helvetica"/>
                <a:hlinkClick r:id="rId6"/>
              </a:rPr>
              <a:t>1531410</a:t>
            </a:r>
            <a:endParaRPr lang="en-US" sz="1600" dirty="0" smtClean="0">
              <a:cs typeface="Helvetica"/>
            </a:endParaRPr>
          </a:p>
          <a:p>
            <a:endParaRPr lang="en-US" sz="1600" dirty="0" smtClean="0">
              <a:cs typeface="Helvetica"/>
            </a:endParaRPr>
          </a:p>
          <a:p>
            <a:r>
              <a:rPr lang="en-US" b="1" dirty="0" smtClean="0">
                <a:cs typeface="Helvetica"/>
              </a:rPr>
              <a:t>Cryostat floor </a:t>
            </a:r>
            <a:r>
              <a:rPr lang="en-US" b="1" dirty="0" smtClean="0">
                <a:cs typeface="Helvetica"/>
              </a:rPr>
              <a:t>deformations</a:t>
            </a:r>
            <a:r>
              <a:rPr lang="en-US" dirty="0" smtClean="0">
                <a:cs typeface="Helvetica"/>
              </a:rPr>
              <a:t>:   </a:t>
            </a:r>
            <a:r>
              <a:rPr lang="en-US" sz="1600" u="sng" dirty="0">
                <a:cs typeface="Helvetica"/>
                <a:hlinkClick r:id="rId7"/>
              </a:rPr>
              <a:t>https://edms.cern.ch/document/</a:t>
            </a:r>
            <a:r>
              <a:rPr lang="en-US" sz="1600" u="sng" dirty="0" smtClean="0">
                <a:cs typeface="Helvetica"/>
                <a:hlinkClick r:id="rId7"/>
              </a:rPr>
              <a:t>1531411</a:t>
            </a:r>
            <a:endParaRPr lang="en-US" sz="1600" u="sng" dirty="0" smtClean="0">
              <a:cs typeface="Helvetica"/>
            </a:endParaRPr>
          </a:p>
          <a:p>
            <a:pPr marL="0" indent="0">
              <a:buNone/>
            </a:pPr>
            <a:endParaRPr lang="en-US" sz="1600" dirty="0">
              <a:cs typeface="Helvetica"/>
            </a:endParaRPr>
          </a:p>
          <a:p>
            <a:r>
              <a:rPr lang="en-US" b="1" dirty="0" smtClean="0">
                <a:cs typeface="Helvetica"/>
              </a:rPr>
              <a:t>Dimension and weight of the components to be lowered in the caverns</a:t>
            </a:r>
            <a:r>
              <a:rPr lang="en-US" dirty="0" smtClean="0">
                <a:cs typeface="Helvetica"/>
              </a:rPr>
              <a:t>:   </a:t>
            </a:r>
            <a:r>
              <a:rPr lang="en-US" sz="1600" u="sng" dirty="0">
                <a:cs typeface="Helvetica"/>
                <a:hlinkClick r:id="rId8"/>
              </a:rPr>
              <a:t>https://edms.cern.ch/document/</a:t>
            </a:r>
            <a:r>
              <a:rPr lang="en-US" sz="1600" u="sng" dirty="0" smtClean="0">
                <a:cs typeface="Helvetica"/>
                <a:hlinkClick r:id="rId8"/>
              </a:rPr>
              <a:t>1531746</a:t>
            </a:r>
            <a:endParaRPr lang="en-US" sz="1600" u="sng" dirty="0" smtClean="0">
              <a:cs typeface="Helvetica"/>
            </a:endParaRPr>
          </a:p>
          <a:p>
            <a:endParaRPr lang="en-US" sz="1600" dirty="0" smtClean="0">
              <a:cs typeface="Helvetica"/>
            </a:endParaRPr>
          </a:p>
          <a:p>
            <a:r>
              <a:rPr lang="en-US" b="1" dirty="0" smtClean="0">
                <a:cs typeface="Helvetica"/>
              </a:rPr>
              <a:t>Cavern cranes requirements</a:t>
            </a:r>
            <a:r>
              <a:rPr lang="en-US" dirty="0" smtClean="0">
                <a:cs typeface="Helvetica"/>
              </a:rPr>
              <a:t>:   </a:t>
            </a:r>
            <a:r>
              <a:rPr lang="en-US" sz="1600" dirty="0" smtClean="0">
                <a:cs typeface="Helvetica"/>
                <a:hlinkClick r:id="rId9"/>
              </a:rPr>
              <a:t>https</a:t>
            </a:r>
            <a:r>
              <a:rPr lang="en-US" sz="1600" dirty="0">
                <a:cs typeface="Helvetica"/>
                <a:hlinkClick r:id="rId9"/>
              </a:rPr>
              <a:t>:</a:t>
            </a:r>
            <a:r>
              <a:rPr lang="en-US" sz="1600" dirty="0" smtClean="0">
                <a:cs typeface="Helvetica"/>
                <a:hlinkClick r:id="rId9"/>
              </a:rPr>
              <a:t>//</a:t>
            </a:r>
            <a:r>
              <a:rPr lang="en-US" sz="1600" dirty="0">
                <a:cs typeface="Helvetica"/>
                <a:hlinkClick r:id="rId9"/>
              </a:rPr>
              <a:t>edms.cern.ch/document/1551658</a:t>
            </a:r>
            <a:endParaRPr lang="en-US" sz="1600" dirty="0">
              <a:cs typeface="Helvetica"/>
            </a:endParaRPr>
          </a:p>
          <a:p>
            <a:endParaRPr lang="en-US" dirty="0">
              <a:cs typeface="Helvetica"/>
            </a:endParaRPr>
          </a:p>
          <a:p>
            <a:pPr marL="0" lvl="0" indent="0">
              <a:buNone/>
            </a:pPr>
            <a:endParaRPr lang="en-US" dirty="0">
              <a:cs typeface="Helvetica"/>
            </a:endParaRPr>
          </a:p>
          <a:p>
            <a:endParaRPr lang="en-US" dirty="0">
              <a:cs typeface="Helvetica"/>
            </a:endParaRPr>
          </a:p>
          <a:p>
            <a:pPr marL="0" lvl="0" indent="0">
              <a:buNone/>
            </a:pPr>
            <a:endParaRPr lang="en-US" dirty="0">
              <a:cs typeface="Helvetica"/>
            </a:endParaRPr>
          </a:p>
          <a:p>
            <a:endParaRPr lang="en-US" dirty="0">
              <a:cs typeface="Helvetica"/>
            </a:endParaRPr>
          </a:p>
          <a:p>
            <a:pPr marL="0" lvl="0" indent="0">
              <a:buNone/>
            </a:pPr>
            <a:endParaRPr lang="en-US" dirty="0">
              <a:cs typeface="Helvetica"/>
            </a:endParaRPr>
          </a:p>
          <a:p>
            <a:endParaRPr lang="en-US" dirty="0">
              <a:cs typeface="Helvetica"/>
            </a:endParaRPr>
          </a:p>
          <a:p>
            <a:pPr marL="0" lvl="0" indent="0">
              <a:buNone/>
            </a:pPr>
            <a:endParaRPr lang="en-US" dirty="0">
              <a:cs typeface="Helvetica"/>
            </a:endParaRPr>
          </a:p>
          <a:p>
            <a:endParaRPr lang="en-US" dirty="0">
              <a:cs typeface="Helvetica"/>
            </a:endParaRPr>
          </a:p>
          <a:p>
            <a:pPr marL="0" lvl="0" indent="0">
              <a:buNone/>
            </a:pPr>
            <a:endParaRPr lang="en-US" dirty="0">
              <a:cs typeface="Helvetica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379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200" y="1238250"/>
            <a:ext cx="8233880" cy="4846638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US" dirty="0">
                <a:cs typeface="Helvetica"/>
              </a:rPr>
              <a:t>The Conceptual Design </a:t>
            </a:r>
            <a:r>
              <a:rPr lang="en-US" dirty="0" smtClean="0">
                <a:cs typeface="Helvetica"/>
              </a:rPr>
              <a:t>of the Cryostat is now a collaborative effort between Fermilab and CERN.</a:t>
            </a:r>
            <a:endParaRPr lang="en-US" dirty="0">
              <a:cs typeface="Helvetica"/>
            </a:endParaRPr>
          </a:p>
          <a:p>
            <a:pPr lvl="0">
              <a:lnSpc>
                <a:spcPct val="110000"/>
              </a:lnSpc>
            </a:pPr>
            <a:r>
              <a:rPr lang="en-US" dirty="0" smtClean="0">
                <a:cs typeface="Helvetica"/>
              </a:rPr>
              <a:t>A full design study for the warm support structure has been done by CERN (CAD design + structural analysis).</a:t>
            </a:r>
            <a:endParaRPr lang="en-US" dirty="0">
              <a:cs typeface="Helvetica"/>
            </a:endParaRPr>
          </a:p>
          <a:p>
            <a:pPr lvl="0">
              <a:lnSpc>
                <a:spcPct val="110000"/>
              </a:lnSpc>
            </a:pPr>
            <a:r>
              <a:rPr lang="en-US" dirty="0" smtClean="0">
                <a:cs typeface="Helvetica"/>
              </a:rPr>
              <a:t>Next step : independent structural verification by an external engineering firm.</a:t>
            </a:r>
          </a:p>
          <a:p>
            <a:pPr lvl="0">
              <a:lnSpc>
                <a:spcPct val="110000"/>
              </a:lnSpc>
            </a:pPr>
            <a:r>
              <a:rPr lang="en-US" dirty="0" smtClean="0">
                <a:cs typeface="Helvetica"/>
              </a:rPr>
              <a:t>Next step : full engineering design for the cold cryostat to be contracted to the firm GTT, which holds the IP for this technology.</a:t>
            </a:r>
          </a:p>
          <a:p>
            <a:pPr lvl="0">
              <a:lnSpc>
                <a:spcPct val="110000"/>
              </a:lnSpc>
            </a:pPr>
            <a:r>
              <a:rPr lang="en-US" dirty="0" smtClean="0">
                <a:cs typeface="Helvetica"/>
              </a:rPr>
              <a:t>Agreement reached between FNAL and CERN on the design and testing rules : </a:t>
            </a:r>
            <a:r>
              <a:rPr lang="en-US" sz="1600" dirty="0">
                <a:hlinkClick r:id="rId2"/>
              </a:rPr>
              <a:t>https://</a:t>
            </a:r>
            <a:r>
              <a:rPr lang="en-US" sz="1600" dirty="0" err="1">
                <a:hlinkClick r:id="rId2"/>
              </a:rPr>
              <a:t>edms.cern.ch</a:t>
            </a:r>
            <a:r>
              <a:rPr lang="en-US" sz="1600" dirty="0">
                <a:hlinkClick r:id="rId2"/>
              </a:rPr>
              <a:t>/document/1554082</a:t>
            </a:r>
            <a:endParaRPr lang="en-US" sz="1600" dirty="0" smtClean="0">
              <a:cs typeface="Helvetica"/>
            </a:endParaRPr>
          </a:p>
          <a:p>
            <a:pPr lvl="0">
              <a:lnSpc>
                <a:spcPct val="110000"/>
              </a:lnSpc>
            </a:pPr>
            <a:r>
              <a:rPr lang="en-US" dirty="0" smtClean="0">
                <a:cs typeface="Helvetica"/>
              </a:rPr>
              <a:t>Prototypes approach step by step</a:t>
            </a:r>
            <a:endParaRPr lang="en-US" dirty="0"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Marzio Nessi, CERN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41742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-331324" y="-371403"/>
            <a:ext cx="10129234" cy="76008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9681" tIns="39840" rIns="79681" bIns="39840" rtlCol="0" anchor="ctr"/>
          <a:lstStyle/>
          <a:p>
            <a:pPr algn="ctr"/>
            <a:endParaRPr lang="en-US" dirty="0"/>
          </a:p>
        </p:txBody>
      </p:sp>
      <p:pic>
        <p:nvPicPr>
          <p:cNvPr id="43" name="Picture 42" descr="Screen Shot 2015-08-05 at 10.04.0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7443" y="-855091"/>
            <a:ext cx="4870678" cy="352401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055820" y="181383"/>
            <a:ext cx="1650974" cy="357457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r>
              <a:rPr lang="en-US" dirty="0" smtClean="0"/>
              <a:t>18’000 t</a:t>
            </a:r>
            <a:endParaRPr lang="en-US" dirty="0"/>
          </a:p>
        </p:txBody>
      </p:sp>
      <p:pic>
        <p:nvPicPr>
          <p:cNvPr id="5" name="Picture 4" descr="Screen Shot 2015-01-11 at 17.31.3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1235" y="2665400"/>
            <a:ext cx="1388846" cy="873548"/>
          </a:xfrm>
          <a:prstGeom prst="rect">
            <a:avLst/>
          </a:prstGeom>
        </p:spPr>
      </p:pic>
      <p:pic>
        <p:nvPicPr>
          <p:cNvPr id="6" name="lar1nd_3d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612" y="2844370"/>
            <a:ext cx="756082" cy="769534"/>
          </a:xfrm>
          <a:prstGeom prst="rect">
            <a:avLst/>
          </a:prstGeom>
          <a:ln w="12700">
            <a:solidFill/>
            <a:miter lim="400000"/>
          </a:ln>
        </p:spPr>
      </p:pic>
      <p:pic>
        <p:nvPicPr>
          <p:cNvPr id="7" name="Picture 6" descr="Screen Shot 2015-01-11 at 17.30.23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260" y="3113283"/>
            <a:ext cx="666304" cy="623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67" y="3345333"/>
            <a:ext cx="459517" cy="3206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8561" y="2989954"/>
            <a:ext cx="848434" cy="357457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r>
              <a:rPr lang="en-US" dirty="0" smtClean="0"/>
              <a:t>35 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01612" y="2362243"/>
            <a:ext cx="848434" cy="357457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20 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76606" y="2258230"/>
            <a:ext cx="848434" cy="357457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r>
              <a:rPr lang="en-US" dirty="0" smtClean="0"/>
              <a:t>760 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508532" y="1873640"/>
            <a:ext cx="848434" cy="357457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r>
              <a:rPr lang="en-US" dirty="0" smtClean="0"/>
              <a:t>770 t</a:t>
            </a:r>
            <a:endParaRPr lang="en-US" dirty="0"/>
          </a:p>
        </p:txBody>
      </p:sp>
      <p:pic>
        <p:nvPicPr>
          <p:cNvPr id="22" name="pasted-image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937" y="2854948"/>
            <a:ext cx="851447" cy="787879"/>
          </a:xfrm>
          <a:prstGeom prst="rect">
            <a:avLst/>
          </a:prstGeom>
          <a:ln w="12700">
            <a:solidFill/>
            <a:miter lim="400000"/>
          </a:ln>
        </p:spPr>
      </p:pic>
      <p:sp>
        <p:nvSpPr>
          <p:cNvPr id="23" name="TextBox 22"/>
          <p:cNvSpPr txBox="1"/>
          <p:nvPr/>
        </p:nvSpPr>
        <p:spPr>
          <a:xfrm>
            <a:off x="2252203" y="2502528"/>
            <a:ext cx="848434" cy="357457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r>
              <a:rPr lang="en-US" dirty="0" smtClean="0"/>
              <a:t>170 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839908" y="1838068"/>
            <a:ext cx="1262547" cy="357457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r>
              <a:rPr lang="en-US" dirty="0" smtClean="0"/>
              <a:t>~770 t</a:t>
            </a:r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84788" y="-1960662"/>
            <a:ext cx="9290536" cy="5487008"/>
          </a:xfrm>
          <a:custGeom>
            <a:avLst/>
            <a:gdLst>
              <a:gd name="connsiteX0" fmla="*/ 0 w 8408882"/>
              <a:gd name="connsiteY0" fmla="*/ 5947753 h 5947753"/>
              <a:gd name="connsiteX1" fmla="*/ 7942217 w 8408882"/>
              <a:gd name="connsiteY1" fmla="*/ 5160078 h 5947753"/>
              <a:gd name="connsiteX2" fmla="*/ 7009730 w 8408882"/>
              <a:gd name="connsiteY2" fmla="*/ 3343602 h 5947753"/>
              <a:gd name="connsiteX3" fmla="*/ 3119009 w 8408882"/>
              <a:gd name="connsiteY3" fmla="*/ 0 h 59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8882" h="5947753">
                <a:moveTo>
                  <a:pt x="0" y="5947753"/>
                </a:moveTo>
                <a:cubicBezTo>
                  <a:pt x="3386964" y="5770928"/>
                  <a:pt x="6773929" y="5594103"/>
                  <a:pt x="7942217" y="5160078"/>
                </a:cubicBezTo>
                <a:cubicBezTo>
                  <a:pt x="9110505" y="4726053"/>
                  <a:pt x="7813598" y="4203615"/>
                  <a:pt x="7009730" y="3343602"/>
                </a:cubicBezTo>
                <a:cubicBezTo>
                  <a:pt x="6205862" y="2483589"/>
                  <a:pt x="3119009" y="0"/>
                  <a:pt x="3119009" y="0"/>
                </a:cubicBezTo>
              </a:path>
            </a:pathLst>
          </a:cu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79681" tIns="39840" rIns="79681" bIns="39840" rtlCol="0" anchor="ctr"/>
          <a:lstStyle/>
          <a:p>
            <a:pPr algn="ctr"/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6830109" y="250481"/>
            <a:ext cx="967761" cy="7600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351178" y="2874126"/>
            <a:ext cx="848434" cy="357457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r>
              <a:rPr lang="en-US" dirty="0" smtClean="0"/>
              <a:t>50 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24967" y="5709242"/>
            <a:ext cx="6929026" cy="989173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en-US" sz="2800" b="1" i="1" dirty="0">
                <a:solidFill>
                  <a:srgbClr val="FF0000"/>
                </a:solidFill>
              </a:rPr>
              <a:t>To succeed we need to proceed in steps (for cryostats, cryogenics and detectors)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84816" y="4461982"/>
            <a:ext cx="8237799" cy="885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51176" y="4929903"/>
            <a:ext cx="914760" cy="542625"/>
          </a:xfrm>
          <a:prstGeom prst="rect">
            <a:avLst/>
          </a:prstGeom>
          <a:solidFill>
            <a:schemeClr val="bg1"/>
          </a:solidFill>
        </p:spPr>
        <p:txBody>
          <a:bodyPr wrap="square" lIns="91433" tIns="45717" rIns="91433" bIns="45717" rtlCol="0">
            <a:spAutoFit/>
          </a:bodyPr>
          <a:lstStyle/>
          <a:p>
            <a:r>
              <a:rPr lang="en-US" sz="2800" dirty="0">
                <a:solidFill>
                  <a:srgbClr val="3366FF"/>
                </a:solidFill>
              </a:rPr>
              <a:t>R&amp;D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34775" y="4631298"/>
            <a:ext cx="1733671" cy="989173"/>
          </a:xfrm>
          <a:prstGeom prst="rect">
            <a:avLst/>
          </a:prstGeom>
          <a:solidFill>
            <a:schemeClr val="bg1"/>
          </a:solidFill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</a:rPr>
              <a:t>Short Baseline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25038" y="4262325"/>
            <a:ext cx="1733671" cy="989173"/>
          </a:xfrm>
          <a:prstGeom prst="rect">
            <a:avLst/>
          </a:prstGeom>
          <a:solidFill>
            <a:schemeClr val="bg1"/>
          </a:solidFill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en-US" sz="2800" dirty="0">
                <a:solidFill>
                  <a:srgbClr val="3366FF"/>
                </a:solidFill>
              </a:rPr>
              <a:t>CERN </a:t>
            </a:r>
            <a:r>
              <a:rPr lang="en-US" sz="2800" dirty="0">
                <a:solidFill>
                  <a:srgbClr val="3366FF"/>
                </a:solidFill>
                <a:latin typeface="Symbol" charset="2"/>
                <a:cs typeface="Symbol" charset="2"/>
              </a:rPr>
              <a:t>n </a:t>
            </a:r>
            <a:r>
              <a:rPr lang="en-US" sz="2800" dirty="0">
                <a:solidFill>
                  <a:srgbClr val="3366FF"/>
                </a:solidFill>
              </a:rPr>
              <a:t>Platform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42440" y="4543410"/>
            <a:ext cx="1284425" cy="1200322"/>
          </a:xfrm>
          <a:prstGeom prst="rect">
            <a:avLst/>
          </a:prstGeom>
          <a:solidFill>
            <a:schemeClr val="bg1"/>
          </a:solidFill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en-US" sz="2400" dirty="0">
                <a:solidFill>
                  <a:srgbClr val="3366FF"/>
                </a:solidFill>
              </a:rPr>
              <a:t>NA61 Minerva ….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7703" y="3790887"/>
            <a:ext cx="654226" cy="461659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en-US" sz="1200" dirty="0"/>
              <a:t>1-ph LAr TPC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24966" y="3760234"/>
            <a:ext cx="654226" cy="461659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en-US" sz="1200" dirty="0"/>
              <a:t>2-ph LAr TPC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460595" y="3665965"/>
            <a:ext cx="654226" cy="276993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en-US" sz="1200" dirty="0"/>
              <a:t>1-ph 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576216" y="3596648"/>
            <a:ext cx="654226" cy="276993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en-US" sz="1200" dirty="0"/>
              <a:t>1-ph 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016677" y="3617187"/>
            <a:ext cx="654226" cy="276993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en-US" sz="1200" dirty="0"/>
              <a:t>1-ph 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860926" y="3882750"/>
            <a:ext cx="654226" cy="276993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en-US" sz="1200" dirty="0"/>
              <a:t>2-ph 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502117" y="3774491"/>
            <a:ext cx="654226" cy="276993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pPr algn="ctr"/>
            <a:r>
              <a:rPr lang="en-US" sz="1200" dirty="0"/>
              <a:t>1-ph  </a:t>
            </a:r>
          </a:p>
        </p:txBody>
      </p:sp>
      <p:pic>
        <p:nvPicPr>
          <p:cNvPr id="44" name="Picture 43" descr="C:\Users\mladenov\AppData\Local\Microsoft\Windows\INetCache\Content.Word\35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4471" y="2116134"/>
            <a:ext cx="1316019" cy="1614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 descr="Screen Shot 2015-10-04 at 21.55.2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8487" y="2392527"/>
            <a:ext cx="1354866" cy="1535797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1023542" y="2461625"/>
            <a:ext cx="1032279" cy="20729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9681" tIns="39840" rIns="79681" bIns="39840"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1862268" y="4465474"/>
            <a:ext cx="129035" cy="3454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3668756" y="3843589"/>
            <a:ext cx="64517" cy="829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3991343" y="3774491"/>
            <a:ext cx="967761" cy="8982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507522" y="3843590"/>
            <a:ext cx="64517" cy="3454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7475283" y="3774491"/>
            <a:ext cx="774209" cy="6909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023542" y="1977937"/>
            <a:ext cx="1032279" cy="353937"/>
          </a:xfrm>
          <a:prstGeom prst="rect">
            <a:avLst/>
          </a:prstGeom>
          <a:solidFill>
            <a:schemeClr val="bg1"/>
          </a:solidFill>
        </p:spPr>
        <p:txBody>
          <a:bodyPr wrap="square" lIns="91433" tIns="45717" rIns="91433" bIns="45717" rtlCol="0">
            <a:spAutoFit/>
          </a:bodyPr>
          <a:lstStyle/>
          <a:p>
            <a:r>
              <a:rPr lang="en-US" sz="1700" dirty="0">
                <a:solidFill>
                  <a:srgbClr val="FF0000"/>
                </a:solidFill>
              </a:rPr>
              <a:t>first step</a:t>
            </a:r>
          </a:p>
        </p:txBody>
      </p:sp>
    </p:spTree>
    <p:extLst>
      <p:ext uri="{BB962C8B-B14F-4D97-AF65-F5344CB8AC3E}">
        <p14:creationId xmlns:p14="http://schemas.microsoft.com/office/powerpoint/2010/main" val="3606641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step almost done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200" dirty="0" smtClean="0"/>
              <a:t>Marzio Nessi, CERN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03" y="1148759"/>
            <a:ext cx="7844101" cy="474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338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step almost done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7" b="3896"/>
          <a:stretch/>
        </p:blipFill>
        <p:spPr bwMode="auto">
          <a:xfrm>
            <a:off x="249333" y="1129832"/>
            <a:ext cx="3146246" cy="326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23826" y="1903063"/>
            <a:ext cx="5908082" cy="3708492"/>
          </a:xfrm>
          <a:prstGeom prst="rect">
            <a:avLst/>
          </a:prstGeom>
        </p:spPr>
      </p:pic>
      <p:pic>
        <p:nvPicPr>
          <p:cNvPr id="2" name="Picture 1" descr="Screen Shot 2015-10-05 at 09.06.2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26" y="4482861"/>
            <a:ext cx="3036956" cy="242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8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Requirements from science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200" y="1238250"/>
            <a:ext cx="8249192" cy="4846638"/>
          </a:xfrm>
        </p:spPr>
        <p:txBody>
          <a:bodyPr>
            <a:noAutofit/>
          </a:bodyPr>
          <a:lstStyle/>
          <a:p>
            <a:r>
              <a:rPr lang="en-US" sz="1700" dirty="0" smtClean="0">
                <a:cs typeface="Helvetica"/>
              </a:rPr>
              <a:t>Four large cryostats capable of hosting a new generation of neutrino detectors based on Liquid Argon </a:t>
            </a:r>
            <a:r>
              <a:rPr lang="en-US" sz="1700" dirty="0">
                <a:cs typeface="Helvetica"/>
              </a:rPr>
              <a:t>T</a:t>
            </a:r>
            <a:r>
              <a:rPr lang="en-US" sz="1700" dirty="0" smtClean="0">
                <a:cs typeface="Helvetica"/>
              </a:rPr>
              <a:t>ime Projection Chamber techniques (TPC).</a:t>
            </a:r>
          </a:p>
          <a:p>
            <a:r>
              <a:rPr lang="en-US" sz="1700" dirty="0" smtClean="0">
                <a:cs typeface="Helvetica"/>
              </a:rPr>
              <a:t>Each cryostat capable of hosting a fiducial active detector mass of at least 10’000 tons of Liquid Argon (LAr).</a:t>
            </a:r>
          </a:p>
          <a:p>
            <a:r>
              <a:rPr lang="en-US" sz="1700" dirty="0" smtClean="0">
                <a:cs typeface="Helvetica"/>
              </a:rPr>
              <a:t>Cryostat system thermally and electrically neutral to the external environment.</a:t>
            </a:r>
          </a:p>
          <a:p>
            <a:r>
              <a:rPr lang="en-US" sz="1700" dirty="0" smtClean="0">
                <a:cs typeface="Helvetica"/>
              </a:rPr>
              <a:t>The </a:t>
            </a:r>
            <a:r>
              <a:rPr lang="en-US" sz="1700" dirty="0">
                <a:cs typeface="Helvetica"/>
              </a:rPr>
              <a:t>cryostat and cryogenic systems shall provide a stable liquid argon environment for the detector. </a:t>
            </a:r>
          </a:p>
          <a:p>
            <a:r>
              <a:rPr lang="en-US" sz="1700" dirty="0" smtClean="0">
                <a:cs typeface="Helvetica"/>
              </a:rPr>
              <a:t>The </a:t>
            </a:r>
            <a:r>
              <a:rPr lang="en-US" sz="1700" dirty="0">
                <a:cs typeface="Helvetica"/>
              </a:rPr>
              <a:t>cryostat and cryogenic systems shall be designed to maintain a single phase in the entire liquid argon volume at a stable temperature. The chosen temperature is 88.3 K  +/- 1 K</a:t>
            </a:r>
            <a:r>
              <a:rPr lang="en-US" sz="1700" dirty="0" smtClean="0">
                <a:cs typeface="Helvetica"/>
              </a:rPr>
              <a:t>.</a:t>
            </a:r>
          </a:p>
          <a:p>
            <a:r>
              <a:rPr lang="en-US" sz="1700" dirty="0" smtClean="0">
                <a:cs typeface="Helvetica"/>
              </a:rPr>
              <a:t>The cryostat design shall be capable of handling all need services, cryogenics and detector signal penetrations from the outside to the inside of the cold volume.</a:t>
            </a:r>
          </a:p>
          <a:p>
            <a:r>
              <a:rPr lang="en-US" sz="1700" dirty="0" smtClean="0">
                <a:cs typeface="Helvetica"/>
              </a:rPr>
              <a:t>It shall be possible to install the cryostat in the foreseen SURF environment.</a:t>
            </a:r>
          </a:p>
          <a:p>
            <a:r>
              <a:rPr lang="en-US" sz="1700" dirty="0" smtClean="0">
                <a:cs typeface="Helvetica"/>
              </a:rPr>
              <a:t>The cryostat shall host on its surface all services, proximity cryogenics, front-end electronic racks and feed-</a:t>
            </a:r>
            <a:r>
              <a:rPr lang="en-US" sz="1700" dirty="0" err="1" smtClean="0">
                <a:cs typeface="Helvetica"/>
              </a:rPr>
              <a:t>throughs</a:t>
            </a:r>
            <a:r>
              <a:rPr lang="en-US" sz="1700" dirty="0" smtClean="0">
                <a:cs typeface="Helvetica"/>
              </a:rPr>
              <a:t>.</a:t>
            </a:r>
          </a:p>
          <a:p>
            <a:r>
              <a:rPr lang="en-US" sz="1700" dirty="0" smtClean="0">
                <a:cs typeface="Helvetica"/>
              </a:rPr>
              <a:t>Same cryostat design for both TPCs technologies.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13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Design Requirements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200" y="1238250"/>
            <a:ext cx="8249192" cy="619961"/>
          </a:xfrm>
        </p:spPr>
        <p:txBody>
          <a:bodyPr>
            <a:noAutofit/>
          </a:bodyPr>
          <a:lstStyle/>
          <a:p>
            <a:r>
              <a:rPr lang="en-US" sz="1700" dirty="0" smtClean="0">
                <a:cs typeface="Helvetica"/>
              </a:rPr>
              <a:t>Cold cryostats technology based on LNG transport techniques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515666" y="642876"/>
            <a:ext cx="3904174" cy="6976530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698" y="4480091"/>
            <a:ext cx="1999540" cy="1490947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SS </a:t>
            </a:r>
            <a:r>
              <a:rPr lang="en-US" dirty="0" smtClean="0">
                <a:solidFill>
                  <a:srgbClr val="FF0000"/>
                </a:solidFill>
              </a:rPr>
              <a:t>1.2 mm primary membrane in contact with the liquid (primary containment)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8835" y="5208086"/>
            <a:ext cx="2397376" cy="1213948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secondary membrane : composite laminated material  (secondary containment)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537368" y="5280526"/>
            <a:ext cx="505870" cy="2138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711030" y="4785142"/>
            <a:ext cx="409075" cy="4229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35337" y="2990874"/>
            <a:ext cx="2397376" cy="936949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Insulation : reinforced polyurethane foam     	(5-7 W/m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371474" y="3687191"/>
            <a:ext cx="128871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0"/>
          </p:cNvCxnSpPr>
          <p:nvPr/>
        </p:nvCxnSpPr>
        <p:spPr>
          <a:xfrm flipH="1" flipV="1">
            <a:off x="6296526" y="2640931"/>
            <a:ext cx="237499" cy="3499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956019" y="0"/>
            <a:ext cx="1187981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6186211" y="3584285"/>
            <a:ext cx="4657411" cy="475285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Warm structure : support structure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67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Design Requirements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200" y="1238250"/>
            <a:ext cx="8249192" cy="619961"/>
          </a:xfrm>
        </p:spPr>
        <p:txBody>
          <a:bodyPr>
            <a:noAutofit/>
          </a:bodyPr>
          <a:lstStyle/>
          <a:p>
            <a:r>
              <a:rPr lang="en-US" sz="1700" dirty="0" smtClean="0">
                <a:cs typeface="Helvetica"/>
              </a:rPr>
              <a:t>Warm cryostats : Fe support structure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pic>
        <p:nvPicPr>
          <p:cNvPr id="4" name="Picture 3" descr="Screen Shot 2015-10-18 at 22.23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593" y="1726705"/>
            <a:ext cx="6604000" cy="45919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635871" y="1001878"/>
            <a:ext cx="3070521" cy="413729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Gas containment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735053" y="1524000"/>
            <a:ext cx="387684" cy="3342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980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Design Requirements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137160" y="1261110"/>
            <a:ext cx="8903970" cy="4510171"/>
          </a:xfrm>
        </p:spPr>
        <p:txBody>
          <a:bodyPr>
            <a:noAutofit/>
          </a:bodyPr>
          <a:lstStyle/>
          <a:p>
            <a:r>
              <a:rPr lang="en-US" sz="1700" dirty="0" smtClean="0">
                <a:cs typeface="Helvetica"/>
              </a:rPr>
              <a:t>Warm cryostats : Fe support structure</a:t>
            </a:r>
          </a:p>
          <a:p>
            <a:endParaRPr lang="en-US" sz="1700" dirty="0">
              <a:cs typeface="Helvetica"/>
            </a:endParaRPr>
          </a:p>
          <a:p>
            <a:pPr lvl="1"/>
            <a:r>
              <a:rPr lang="en-US" sz="1500" dirty="0" smtClean="0">
                <a:cs typeface="Helvetica"/>
              </a:rPr>
              <a:t>Capable of standing the liquid hydrostatic pressure and the gas pressure (max 350 mbar).</a:t>
            </a:r>
          </a:p>
          <a:p>
            <a:pPr lvl="1"/>
            <a:r>
              <a:rPr lang="en-US" sz="1500" dirty="0" smtClean="0">
                <a:cs typeface="Helvetica"/>
              </a:rPr>
              <a:t>Supporting a SS 10 mm plate which supports the insulation and is gas tight (10</a:t>
            </a:r>
            <a:r>
              <a:rPr lang="en-US" sz="1500" baseline="30000" dirty="0" smtClean="0">
                <a:cs typeface="Helvetica"/>
              </a:rPr>
              <a:t>-6 </a:t>
            </a:r>
            <a:r>
              <a:rPr lang="en-US" sz="1500" dirty="0" smtClean="0">
                <a:cs typeface="Helvetica"/>
              </a:rPr>
              <a:t>mbar/l/sec).</a:t>
            </a:r>
          </a:p>
          <a:p>
            <a:pPr lvl="1"/>
            <a:r>
              <a:rPr lang="en-US" sz="1500" dirty="0" smtClean="0">
                <a:cs typeface="Helvetica"/>
              </a:rPr>
              <a:t>Standalone structure with no connections to the cavern walls, floor load </a:t>
            </a:r>
            <a:r>
              <a:rPr lang="en-US" sz="1600" dirty="0"/>
              <a:t>68 t</a:t>
            </a:r>
            <a:r>
              <a:rPr lang="en-US" sz="1600" dirty="0" smtClean="0"/>
              <a:t>ons/</a:t>
            </a:r>
            <a:r>
              <a:rPr lang="en-US" sz="1600" dirty="0"/>
              <a:t>m</a:t>
            </a:r>
            <a:r>
              <a:rPr lang="en-US" sz="1600" baseline="30000" dirty="0"/>
              <a:t>2 </a:t>
            </a:r>
            <a:r>
              <a:rPr lang="en-US" sz="1600" dirty="0" smtClean="0"/>
              <a:t>.</a:t>
            </a:r>
            <a:endParaRPr lang="en-US" sz="1500" dirty="0" smtClean="0">
              <a:cs typeface="Helvetica"/>
            </a:endParaRPr>
          </a:p>
          <a:p>
            <a:pPr lvl="1"/>
            <a:r>
              <a:rPr lang="en-US" sz="1500" dirty="0" smtClean="0">
                <a:cs typeface="Helvetica"/>
              </a:rPr>
              <a:t>Distance Fe-structure to cavern walls ~ 300 mm, to allow air circulation.</a:t>
            </a:r>
          </a:p>
          <a:p>
            <a:pPr lvl="1"/>
            <a:r>
              <a:rPr lang="en-US" sz="1500" dirty="0" smtClean="0">
                <a:cs typeface="Helvetica"/>
              </a:rPr>
              <a:t>Roof structure stable at the 1-2 mm level as a function of the variations in the atmospheric pressure.</a:t>
            </a:r>
          </a:p>
          <a:p>
            <a:pPr lvl="1"/>
            <a:r>
              <a:rPr lang="en-US" sz="1500" dirty="0" smtClean="0">
                <a:cs typeface="Helvetica"/>
              </a:rPr>
              <a:t>Structure fully inspectable from outside through platforms, stairs, …</a:t>
            </a:r>
          </a:p>
          <a:p>
            <a:pPr lvl="1"/>
            <a:r>
              <a:rPr lang="en-US" sz="1500" dirty="0" smtClean="0">
                <a:cs typeface="Helvetica"/>
              </a:rPr>
              <a:t>Monorail system necessary for the installation (15 tons individual hoists capacity).</a:t>
            </a:r>
          </a:p>
          <a:p>
            <a:pPr lvl="1"/>
            <a:r>
              <a:rPr lang="en-US" sz="1500" dirty="0" smtClean="0">
                <a:cs typeface="Helvetica"/>
              </a:rPr>
              <a:t>~3’300 mm space to be allocated to the main LAr circulation pumps (towards the central drifts).</a:t>
            </a:r>
          </a:p>
          <a:p>
            <a:pPr lvl="1"/>
            <a:r>
              <a:rPr lang="en-US" sz="1500" dirty="0" smtClean="0">
                <a:cs typeface="Helvetica"/>
              </a:rPr>
              <a:t>Structure grounding connected to the cavern grounding network.</a:t>
            </a:r>
          </a:p>
          <a:p>
            <a:pPr lvl="1"/>
            <a:r>
              <a:rPr lang="en-US" sz="1500" dirty="0" smtClean="0">
                <a:cs typeface="Helvetica"/>
              </a:rPr>
              <a:t>Proximity cryogenics platform </a:t>
            </a:r>
            <a:r>
              <a:rPr lang="en-US" sz="1500" dirty="0" smtClean="0">
                <a:cs typeface="Helvetica"/>
              </a:rPr>
              <a:t>mezzanine </a:t>
            </a:r>
            <a:r>
              <a:rPr lang="en-US" sz="1500" dirty="0" smtClean="0">
                <a:cs typeface="Helvetica"/>
              </a:rPr>
              <a:t>connected to the cavern roof, not in contact with the cryostat Fe support structure.</a:t>
            </a:r>
          </a:p>
          <a:p>
            <a:pPr lvl="1"/>
            <a:endParaRPr lang="en-US" sz="1500" dirty="0" smtClean="0">
              <a:cs typeface="Helvetica"/>
            </a:endParaRPr>
          </a:p>
          <a:p>
            <a:pPr lvl="1"/>
            <a:endParaRPr lang="en-US" sz="1500" dirty="0" smtClean="0">
              <a:cs typeface="Helvetica"/>
            </a:endParaRPr>
          </a:p>
          <a:p>
            <a:pPr lvl="1"/>
            <a:endParaRPr lang="en-US" sz="1500" dirty="0" smtClean="0">
              <a:cs typeface="Helvetica"/>
            </a:endParaRPr>
          </a:p>
          <a:p>
            <a:pPr lvl="1"/>
            <a:endParaRPr lang="en-US" sz="1500" dirty="0" smtClean="0">
              <a:cs typeface="Helvetica"/>
            </a:endParaRPr>
          </a:p>
          <a:p>
            <a:pPr lvl="1"/>
            <a:endParaRPr lang="en-US" sz="1500" dirty="0" smtClean="0">
              <a:cs typeface="Helvetica"/>
            </a:endParaRPr>
          </a:p>
          <a:p>
            <a:endParaRPr lang="en-US" sz="1700" dirty="0">
              <a:cs typeface="Helvetica"/>
            </a:endParaRPr>
          </a:p>
          <a:p>
            <a:pPr lvl="1"/>
            <a:endParaRPr lang="en-US" sz="1500" dirty="0" smtClean="0"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376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3137"/>
            <a:ext cx="9144000" cy="4551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8597" y="4796243"/>
            <a:ext cx="32948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Inner dimension (liquid+gas): 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L   = 62.00 m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W = 15.10 m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H  = 14.00 m</a:t>
            </a:r>
            <a:endParaRPr lang="en-US" sz="1800" dirty="0">
              <a:solidFill>
                <a:srgbClr val="002060"/>
              </a:solidFill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001492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4" r="23434"/>
          <a:stretch/>
        </p:blipFill>
        <p:spPr>
          <a:xfrm>
            <a:off x="4358029" y="1001878"/>
            <a:ext cx="4785971" cy="35301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49192" cy="569268"/>
          </a:xfrm>
        </p:spPr>
        <p:txBody>
          <a:bodyPr/>
          <a:lstStyle/>
          <a:p>
            <a:r>
              <a:rPr lang="en-US" dirty="0" smtClean="0"/>
              <a:t>Design and dimensions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10.27.15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Marzio Nessi, CERN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1" t="11412" r="34379" b="24410"/>
          <a:stretch/>
        </p:blipFill>
        <p:spPr bwMode="auto">
          <a:xfrm>
            <a:off x="0" y="717244"/>
            <a:ext cx="4581332" cy="4451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" t="5612" r="359"/>
          <a:stretch/>
        </p:blipFill>
        <p:spPr>
          <a:xfrm>
            <a:off x="606490" y="5169159"/>
            <a:ext cx="7688424" cy="114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12455</TotalTime>
  <Words>1485</Words>
  <Application>Microsoft Macintosh PowerPoint</Application>
  <PresentationFormat>On-screen Show (4:3)</PresentationFormat>
  <Paragraphs>243</Paragraphs>
  <Slides>36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LBNF Template_051215</vt:lpstr>
      <vt:lpstr>LBNF Content-Footer Theme</vt:lpstr>
      <vt:lpstr>Cryostats Systems Requirements on FSCF</vt:lpstr>
      <vt:lpstr>Who Am I and Where Have I Been?</vt:lpstr>
      <vt:lpstr>Outline</vt:lpstr>
      <vt:lpstr>Requirements from science</vt:lpstr>
      <vt:lpstr>Design Requirements</vt:lpstr>
      <vt:lpstr>Design Requirements</vt:lpstr>
      <vt:lpstr>Design Requirements</vt:lpstr>
      <vt:lpstr>Design</vt:lpstr>
      <vt:lpstr>Design and dimensions</vt:lpstr>
      <vt:lpstr>Design and dimensions</vt:lpstr>
      <vt:lpstr>Access structure during assembly and operation</vt:lpstr>
      <vt:lpstr>Design</vt:lpstr>
      <vt:lpstr>Open design issues : cavern ventilation and air circulation around the cryostat</vt:lpstr>
      <vt:lpstr>Material logistics and routing example during installation</vt:lpstr>
      <vt:lpstr>Installation Sequence (first approach)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Available documentation</vt:lpstr>
      <vt:lpstr>Summary</vt:lpstr>
      <vt:lpstr>PowerPoint Presentation</vt:lpstr>
      <vt:lpstr>First step almost done</vt:lpstr>
      <vt:lpstr>First step almost done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Nessi</cp:lastModifiedBy>
  <cp:revision>799</cp:revision>
  <cp:lastPrinted>2015-07-14T14:56:09Z</cp:lastPrinted>
  <dcterms:created xsi:type="dcterms:W3CDTF">2015-04-30T14:29:22Z</dcterms:created>
  <dcterms:modified xsi:type="dcterms:W3CDTF">2015-10-22T03:49:29Z</dcterms:modified>
</cp:coreProperties>
</file>