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60" r:id="rId5"/>
    <p:sldId id="258" r:id="rId6"/>
    <p:sldId id="267" r:id="rId7"/>
    <p:sldId id="261" r:id="rId8"/>
    <p:sldId id="262" r:id="rId9"/>
    <p:sldId id="265" r:id="rId10"/>
    <p:sldId id="263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B8AFB-0148-4E96-8BAE-77B778FE82D8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AACA0-1F81-4BC1-8D69-3110883F0F9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22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5E8A-3F6E-4E61-A60D-C726EB5E3B24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7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1D59-76D6-4DBC-B116-04D1337D3218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8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AF43-B092-4589-ABBB-4B9DC02A4D96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68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DA0E-3E5E-481D-A4A0-C7F9A3C424B8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0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64FDE-9F19-4CA6-AA00-4F32BE15431C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2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560D-FB39-496E-879D-313E4F81F2CF}" type="datetime1">
              <a:rPr lang="en-US" smtClean="0"/>
              <a:t>10/22/2015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0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7EE4A-4707-436A-8B47-C5CE4721C485}" type="datetime1">
              <a:rPr lang="en-US" smtClean="0"/>
              <a:t>10/22/2015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1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8FBF-0992-4D91-B291-0E0208E6300D}" type="datetime1">
              <a:rPr lang="en-US" smtClean="0"/>
              <a:t>10/22/2015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8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A67D-259C-454D-9ADE-A4672A5DCBA9}" type="datetime1">
              <a:rPr lang="en-US" smtClean="0"/>
              <a:t>10/22/2015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7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678E1-43DC-495A-B439-BF799829F599}" type="datetime1">
              <a:rPr lang="en-US" smtClean="0"/>
              <a:t>10/22/2015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A8811-FC2F-48CB-9ABC-6B8B657FD641}" type="datetime1">
              <a:rPr lang="en-US" smtClean="0"/>
              <a:t>10/22/2015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7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572C9-E2FB-4564-A254-F65966E8E880}" type="datetime1">
              <a:rPr lang="en-US" smtClean="0"/>
              <a:t>10/22/2015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DA425-DC12-4C8E-ADA7-EB5AD3252D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6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Preliminary results on Copper filters, with FLIC test chamber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F. </a:t>
            </a:r>
            <a:r>
              <a:rPr lang="en-US" dirty="0" err="1" smtClean="0"/>
              <a:t>Pietropaolo</a:t>
            </a:r>
            <a:r>
              <a:rPr lang="en-US" dirty="0" smtClean="0"/>
              <a:t>, A. Zani, M. </a:t>
            </a:r>
            <a:r>
              <a:rPr lang="en-US" dirty="0" err="1" smtClean="0"/>
              <a:t>Meli</a:t>
            </a:r>
            <a:endParaRPr lang="en-US" dirty="0" smtClean="0"/>
          </a:p>
          <a:p>
            <a:endParaRPr lang="en-US" dirty="0"/>
          </a:p>
          <a:p>
            <a:r>
              <a:rPr lang="en-US" sz="2800" dirty="0" smtClean="0">
                <a:solidFill>
                  <a:srgbClr val="00B0F0"/>
                </a:solidFill>
              </a:rPr>
              <a:t>CENF General Meeting </a:t>
            </a:r>
            <a:r>
              <a:rPr lang="it-IT" sz="2800" dirty="0" smtClean="0">
                <a:solidFill>
                  <a:srgbClr val="00B0F0"/>
                </a:solidFill>
              </a:rPr>
              <a:t>– 22/10/2015</a:t>
            </a:r>
            <a:endParaRPr lang="en-US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6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778098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10</a:t>
            </a:fld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323528" y="610136"/>
            <a:ext cx="842493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During first few days of data taking, no visible decrease in collected charge, as a function of drift, is detectable.</a:t>
            </a:r>
          </a:p>
          <a:p>
            <a:endParaRPr lang="en-US" sz="2000" dirty="0"/>
          </a:p>
          <a:p>
            <a:r>
              <a:rPr lang="en-US" sz="2000" dirty="0" smtClean="0"/>
              <a:t>Analysis of “clean” (without </a:t>
            </a:r>
            <a:r>
              <a:rPr lang="en-US" sz="2000" dirty="0" smtClean="0">
                <a:latin typeface="Symbol" panose="05050102010706020507" pitchFamily="18" charset="2"/>
              </a:rPr>
              <a:t>d</a:t>
            </a:r>
            <a:r>
              <a:rPr lang="en-US" sz="2000" dirty="0" smtClean="0"/>
              <a:t>-rays) muon tracks is on-going, to quantitatively evaluate purity. Few tracks have been selected for wire-by-wire signal reconstruction, but so far no significant decrease in collected charge can be appreciated. However :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 smtClean="0"/>
              <a:t>refined calculations are needed; 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en-US" sz="2000" dirty="0"/>
              <a:t>m</a:t>
            </a:r>
            <a:r>
              <a:rPr lang="en-US" sz="2000" dirty="0" smtClean="0"/>
              <a:t>ore statistics has to be recorded</a:t>
            </a:r>
          </a:p>
          <a:p>
            <a:endParaRPr lang="en-US" sz="2000" dirty="0"/>
          </a:p>
          <a:p>
            <a:r>
              <a:rPr lang="en-US" sz="2000" dirty="0" smtClean="0"/>
              <a:t>After purity estimation, we will try to saturate the filter, by injecting known amounts of Oxygen in the line, to simulate Argon contamination: a bottle of 90%Ar+10%O</a:t>
            </a:r>
            <a:r>
              <a:rPr lang="en-US" sz="2000" baseline="-25000" dirty="0" smtClean="0"/>
              <a:t>2</a:t>
            </a:r>
            <a:r>
              <a:rPr lang="en-US" sz="2000" dirty="0"/>
              <a:t> mixture </a:t>
            </a:r>
            <a:r>
              <a:rPr lang="en-US" sz="2000" dirty="0" smtClean="0"/>
              <a:t>(~ 1400 </a:t>
            </a:r>
            <a:r>
              <a:rPr lang="en-US" sz="2000" dirty="0"/>
              <a:t>g of </a:t>
            </a:r>
            <a:r>
              <a:rPr lang="en-US" sz="2000" dirty="0" smtClean="0"/>
              <a:t>O2 available) will be connected in parallel with recirculation system at filter input. </a:t>
            </a:r>
          </a:p>
          <a:p>
            <a:endParaRPr lang="en-US" sz="2000" dirty="0" smtClean="0"/>
          </a:p>
          <a:p>
            <a:r>
              <a:rPr lang="en-US" sz="2000" dirty="0" smtClean="0"/>
              <a:t>This measurement is requested to dimension the cartridges that will be used in the T600 purification plant.</a:t>
            </a:r>
          </a:p>
          <a:p>
            <a:endParaRPr lang="en-US" sz="2000" dirty="0"/>
          </a:p>
          <a:p>
            <a:r>
              <a:rPr lang="en-US" sz="2000" dirty="0" smtClean="0"/>
              <a:t>Before starting this second phase, we need to clarify the point of adsorption capacity.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5072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683568" y="1696740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Carry on with the data analysis, to quantitatively estimate the purity.</a:t>
            </a:r>
          </a:p>
          <a:p>
            <a:endParaRPr lang="en-US" sz="2400" dirty="0"/>
          </a:p>
          <a:p>
            <a:r>
              <a:rPr lang="en-US" sz="2400" dirty="0" smtClean="0"/>
              <a:t>Saturate the filter of Oxygen, to measure its adsorption capacity.</a:t>
            </a:r>
          </a:p>
          <a:p>
            <a:endParaRPr lang="en-US" sz="2400" dirty="0"/>
          </a:p>
          <a:p>
            <a:r>
              <a:rPr lang="en-US" sz="2400" dirty="0" smtClean="0"/>
              <a:t>Further down the road: modify our plant, and move the filter after the </a:t>
            </a:r>
            <a:r>
              <a:rPr lang="en-US" sz="2400" dirty="0" err="1" smtClean="0"/>
              <a:t>Ar</a:t>
            </a:r>
            <a:r>
              <a:rPr lang="en-US" sz="2400" dirty="0" smtClean="0"/>
              <a:t> re-condenser, in order to recirculate liquid and test the filter in that case as well.</a:t>
            </a:r>
            <a:endParaRPr lang="en-US" sz="24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4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119675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ICARUS T600 detector has operated at LNGS with </a:t>
            </a:r>
            <a:r>
              <a:rPr lang="en-US" dirty="0" err="1" smtClean="0"/>
              <a:t>Oxysorb</a:t>
            </a:r>
            <a:r>
              <a:rPr lang="en-US" dirty="0" smtClean="0"/>
              <a:t>/</a:t>
            </a:r>
            <a:r>
              <a:rPr lang="en-US" dirty="0" err="1" smtClean="0"/>
              <a:t>Hydrosorb</a:t>
            </a:r>
            <a:r>
              <a:rPr lang="en-US" dirty="0" smtClean="0"/>
              <a:t> filters, for </a:t>
            </a:r>
            <a:r>
              <a:rPr lang="en-US" dirty="0" err="1" smtClean="0"/>
              <a:t>LAr</a:t>
            </a:r>
            <a:r>
              <a:rPr lang="en-US" dirty="0" smtClean="0"/>
              <a:t> purification.</a:t>
            </a:r>
          </a:p>
          <a:p>
            <a:endParaRPr lang="en-US" dirty="0"/>
          </a:p>
          <a:p>
            <a:r>
              <a:rPr lang="en-US" dirty="0" smtClean="0"/>
              <a:t>Due to safety regulations, at FNAL we will need to change filters, using the Copper-based solution already used for LAPD and </a:t>
            </a:r>
            <a:r>
              <a:rPr lang="en-US" dirty="0" err="1" smtClean="0"/>
              <a:t>MicroBooNE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We are now carrying on dedicated tests with a sample of such filter on the FLIC 50l prototype chamber at CERN,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valuate the purity we can achieve;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stimate the amount of Oxygen needed to saturate the filter, in order to dimension it for the needs of the T600.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Last Monday we started the tests on our chamber, filling it with </a:t>
            </a:r>
            <a:r>
              <a:rPr lang="en-US" dirty="0" err="1" smtClean="0"/>
              <a:t>LAr</a:t>
            </a:r>
            <a:r>
              <a:rPr lang="en-US" dirty="0" smtClean="0"/>
              <a:t>, and by evening first tracks were visible. Qualitatively, there is no significant attenuation of the tracks. We are now collecting and </a:t>
            </a:r>
            <a:r>
              <a:rPr lang="en-US" dirty="0" err="1" smtClean="0"/>
              <a:t>analysing</a:t>
            </a:r>
            <a:r>
              <a:rPr lang="en-US" dirty="0" smtClean="0"/>
              <a:t> data in order to quantitatively estimate the charge attenuation in our drift.</a:t>
            </a:r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1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3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43" y="1196752"/>
            <a:ext cx="8902053" cy="518457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34443" y="188639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FLIC </a:t>
            </a:r>
            <a:r>
              <a:rPr lang="en-US" sz="3600" dirty="0" err="1" smtClean="0"/>
              <a:t>Cryo</a:t>
            </a:r>
            <a:r>
              <a:rPr lang="en-US" sz="3600" dirty="0" smtClean="0"/>
              <a:t>-set up</a:t>
            </a:r>
            <a:endParaRPr lang="en-US" sz="3600" dirty="0"/>
          </a:p>
        </p:txBody>
      </p:sp>
      <p:sp>
        <p:nvSpPr>
          <p:cNvPr id="8" name="Ovale 7"/>
          <p:cNvSpPr/>
          <p:nvPr/>
        </p:nvSpPr>
        <p:spPr>
          <a:xfrm>
            <a:off x="6228184" y="2132856"/>
            <a:ext cx="720080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6948264" y="834971"/>
            <a:ext cx="792088" cy="16579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7668344" y="116632"/>
            <a:ext cx="14175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filter with copper bed installed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BEFORE </a:t>
            </a:r>
            <a:r>
              <a:rPr lang="en-US" dirty="0" err="1" smtClean="0">
                <a:solidFill>
                  <a:srgbClr val="FF0000"/>
                </a:solidFill>
              </a:rPr>
              <a:t>recondenser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9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8" b="1986"/>
          <a:stretch/>
        </p:blipFill>
        <p:spPr>
          <a:xfrm>
            <a:off x="4624395" y="1700808"/>
            <a:ext cx="4137924" cy="505691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1" b="2253"/>
          <a:stretch/>
        </p:blipFill>
        <p:spPr>
          <a:xfrm>
            <a:off x="387928" y="1700808"/>
            <a:ext cx="4149274" cy="505690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51520" y="68431"/>
            <a:ext cx="86409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New filter composition:</a:t>
            </a:r>
          </a:p>
          <a:p>
            <a:pPr lvl="1"/>
            <a:r>
              <a:rPr lang="en-US" sz="2200" dirty="0" smtClean="0"/>
              <a:t>- Molecular </a:t>
            </a:r>
            <a:r>
              <a:rPr lang="en-US" sz="2200" dirty="0"/>
              <a:t>Sieve (Type 4A 1.6-2.5 mm) —&gt; </a:t>
            </a:r>
            <a:r>
              <a:rPr lang="en-US" sz="2200" b="1" dirty="0"/>
              <a:t>2.46 kg</a:t>
            </a:r>
            <a:endParaRPr lang="en-US" sz="2200" dirty="0"/>
          </a:p>
          <a:p>
            <a:pPr lvl="1"/>
            <a:r>
              <a:rPr lang="en-US" sz="2200" dirty="0"/>
              <a:t>- Copper (BASF Cu-0226 S 14x28 mesh or Q-5)—&gt; </a:t>
            </a:r>
            <a:r>
              <a:rPr lang="en-US" sz="2200" b="1" dirty="0"/>
              <a:t>2.96 kg</a:t>
            </a:r>
            <a:endParaRPr lang="en-US" sz="2200" dirty="0"/>
          </a:p>
          <a:p>
            <a:r>
              <a:rPr lang="en-US" sz="2200" dirty="0" smtClean="0"/>
              <a:t>Adsorption capacity, as estimated at FNAL : 0.5 g</a:t>
            </a:r>
            <a:r>
              <a:rPr lang="en-US" sz="2200" baseline="-25000" dirty="0" smtClean="0"/>
              <a:t>O2</a:t>
            </a:r>
            <a:r>
              <a:rPr lang="en-US" sz="2200" dirty="0" smtClean="0"/>
              <a:t>/kg</a:t>
            </a:r>
            <a:endParaRPr lang="en-US" sz="2200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7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6024"/>
            <a:ext cx="4840002" cy="645333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276559" y="44624"/>
            <a:ext cx="3687929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New </a:t>
            </a:r>
            <a:r>
              <a:rPr lang="en-US" sz="3200" dirty="0" smtClean="0">
                <a:solidFill>
                  <a:srgbClr val="FF0000"/>
                </a:solidFill>
              </a:rPr>
              <a:t>filter</a:t>
            </a:r>
            <a:r>
              <a:rPr lang="en-US" sz="3200" dirty="0" smtClean="0"/>
              <a:t> installed in FLIC </a:t>
            </a:r>
            <a:r>
              <a:rPr lang="en-US" sz="3200" dirty="0" err="1" smtClean="0"/>
              <a:t>cryo</a:t>
            </a:r>
            <a:r>
              <a:rPr lang="en-US" sz="3200" dirty="0" smtClean="0"/>
              <a:t> system</a:t>
            </a:r>
          </a:p>
          <a:p>
            <a:endParaRPr lang="en-US" sz="3200" dirty="0"/>
          </a:p>
          <a:p>
            <a:r>
              <a:rPr lang="en-US" sz="2000" dirty="0" smtClean="0"/>
              <a:t>Filling of chamber with </a:t>
            </a:r>
            <a:r>
              <a:rPr lang="en-US" sz="2000" dirty="0" err="1" smtClean="0"/>
              <a:t>LAr</a:t>
            </a:r>
            <a:r>
              <a:rPr lang="en-US" sz="2000" dirty="0" smtClean="0"/>
              <a:t> passing through filter before being injected.</a:t>
            </a:r>
          </a:p>
          <a:p>
            <a:r>
              <a:rPr lang="en-US" sz="2000" dirty="0" smtClean="0"/>
              <a:t>Filling rate: </a:t>
            </a:r>
            <a:r>
              <a:rPr lang="en-US" sz="2000" dirty="0">
                <a:latin typeface="Symbol" panose="05050102010706020507" pitchFamily="18" charset="2"/>
              </a:rPr>
              <a:t>~ </a:t>
            </a:r>
            <a:r>
              <a:rPr lang="en-US" sz="2000" dirty="0" smtClean="0"/>
              <a:t>0.5 l/min.</a:t>
            </a:r>
          </a:p>
          <a:p>
            <a:endParaRPr lang="en-US" sz="2000" dirty="0"/>
          </a:p>
          <a:p>
            <a:r>
              <a:rPr lang="en-US" sz="2000" dirty="0" smtClean="0"/>
              <a:t>Filter was prepared and regenerated by </a:t>
            </a:r>
            <a:r>
              <a:rPr lang="en-US" sz="2000" dirty="0" err="1" smtClean="0"/>
              <a:t>Cryolab</a:t>
            </a:r>
            <a:r>
              <a:rPr lang="en-US" sz="2000" dirty="0" smtClean="0"/>
              <a:t> group. According to other estimates, related to regeneration time and amount of </a:t>
            </a:r>
            <a:r>
              <a:rPr lang="en-US" sz="2000" dirty="0" err="1" smtClean="0"/>
              <a:t>GAr</a:t>
            </a:r>
            <a:r>
              <a:rPr lang="en-US" sz="2000" dirty="0" smtClean="0"/>
              <a:t>/H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mixture (98%/2%) used, we </a:t>
            </a:r>
            <a:r>
              <a:rPr lang="en-US" sz="2000" dirty="0" smtClean="0"/>
              <a:t>actually get uncertainty </a:t>
            </a:r>
            <a:r>
              <a:rPr lang="en-US" sz="2000" dirty="0" smtClean="0"/>
              <a:t>on </a:t>
            </a:r>
            <a:r>
              <a:rPr lang="en-US" sz="2000" dirty="0" smtClean="0"/>
              <a:t>adsorption capacity value, up to </a:t>
            </a:r>
            <a:r>
              <a:rPr lang="en-US" sz="2000" dirty="0" smtClean="0"/>
              <a:t>two orders of magnitude larger.</a:t>
            </a:r>
          </a:p>
          <a:p>
            <a:endParaRPr lang="en-US" sz="2000" dirty="0"/>
          </a:p>
          <a:p>
            <a:r>
              <a:rPr lang="en-US" sz="2000" dirty="0" smtClean="0"/>
              <a:t>To be verified before injecting Oxygen.</a:t>
            </a:r>
            <a:endParaRPr lang="en-US" sz="2000" dirty="0"/>
          </a:p>
        </p:txBody>
      </p:sp>
      <p:sp>
        <p:nvSpPr>
          <p:cNvPr id="7" name="Ovale 6"/>
          <p:cNvSpPr/>
          <p:nvPr/>
        </p:nvSpPr>
        <p:spPr>
          <a:xfrm>
            <a:off x="1461801" y="1556792"/>
            <a:ext cx="720080" cy="3240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5</a:t>
            </a:fld>
            <a:endParaRPr lang="en-US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827584" y="4581128"/>
            <a:ext cx="144016" cy="129614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567823" y="5805264"/>
            <a:ext cx="1843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</a:rPr>
              <a:t>RECONDENSER</a:t>
            </a:r>
            <a:endParaRPr lang="en-US" sz="1600" b="1" dirty="0">
              <a:solidFill>
                <a:srgbClr val="FFC00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1907705" y="476672"/>
            <a:ext cx="4248472" cy="1512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2023449" y="5822063"/>
            <a:ext cx="763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MAIN</a:t>
            </a:r>
          </a:p>
          <a:p>
            <a:r>
              <a:rPr lang="en-US" sz="1600" b="1" dirty="0" err="1" smtClean="0">
                <a:solidFill>
                  <a:srgbClr val="0070C0"/>
                </a:solidFill>
              </a:rPr>
              <a:t>LAr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r>
              <a:rPr lang="en-US" sz="1600" b="1" dirty="0" smtClean="0">
                <a:solidFill>
                  <a:srgbClr val="0070C0"/>
                </a:solidFill>
              </a:rPr>
              <a:t>LINE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5" name="Ovale 14"/>
          <p:cNvSpPr/>
          <p:nvPr/>
        </p:nvSpPr>
        <p:spPr>
          <a:xfrm>
            <a:off x="2051720" y="4079001"/>
            <a:ext cx="605385" cy="187027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78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 selection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CENF General Meeting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6</a:t>
            </a:fld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108759" y="739725"/>
            <a:ext cx="89541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FLIC: 50 l ICARUS chamber: 30x30 x 50 (drift) cm TPC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smtClean="0"/>
              <a:t>2 wire planes: 1 COLLECTION, 1 INDUCTION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smtClean="0"/>
              <a:t>HV = -25 kV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err="1" smtClean="0">
                <a:sym typeface="Wingdings" panose="05000000000000000000" pitchFamily="2" charset="2"/>
              </a:rPr>
              <a:t>E</a:t>
            </a:r>
            <a:r>
              <a:rPr lang="en-US" sz="2000" baseline="-25000" dirty="0" err="1" smtClean="0">
                <a:sym typeface="Wingdings" panose="05000000000000000000" pitchFamily="2" charset="2"/>
              </a:rPr>
              <a:t>drift</a:t>
            </a:r>
            <a:r>
              <a:rPr lang="en-US" sz="2000" dirty="0" smtClean="0">
                <a:sym typeface="Wingdings" panose="05000000000000000000" pitchFamily="2" charset="2"/>
              </a:rPr>
              <a:t> = 500 V/cm  ( ~300 </a:t>
            </a:r>
            <a:r>
              <a:rPr lang="en-US" sz="2000" dirty="0" err="1" smtClean="0">
                <a:sym typeface="Wingdings" panose="05000000000000000000" pitchFamily="2" charset="2"/>
              </a:rPr>
              <a:t>μs</a:t>
            </a:r>
            <a:r>
              <a:rPr lang="en-US" sz="2000" dirty="0" smtClean="0">
                <a:sym typeface="Wingdings" panose="05000000000000000000" pitchFamily="2" charset="2"/>
              </a:rPr>
              <a:t> drift time)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Induction plane kept at ground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V</a:t>
            </a:r>
            <a:r>
              <a:rPr lang="en-US" sz="2000" baseline="-25000" dirty="0" err="1" smtClean="0">
                <a:sym typeface="Wingdings" panose="05000000000000000000" pitchFamily="2" charset="2"/>
              </a:rPr>
              <a:t>coll</a:t>
            </a:r>
            <a:r>
              <a:rPr lang="en-US" sz="2000" dirty="0" smtClean="0">
                <a:sym typeface="Wingdings" panose="05000000000000000000" pitchFamily="2" charset="2"/>
              </a:rPr>
              <a:t> = +300 V ; </a:t>
            </a:r>
            <a:r>
              <a:rPr lang="en-US" sz="2000" dirty="0" err="1" smtClean="0">
                <a:sym typeface="Wingdings" panose="05000000000000000000" pitchFamily="2" charset="2"/>
              </a:rPr>
              <a:t>Ind-Coll</a:t>
            </a:r>
            <a:r>
              <a:rPr lang="en-US" sz="2000" dirty="0" smtClean="0">
                <a:sym typeface="Wingdings" panose="05000000000000000000" pitchFamily="2" charset="2"/>
              </a:rPr>
              <a:t> distance = 4 mm  E=750 V/cm (100% transparency)</a:t>
            </a:r>
          </a:p>
          <a:p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Readout electronics: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Coll</a:t>
            </a:r>
            <a:r>
              <a:rPr lang="en-US" sz="2000" dirty="0" smtClean="0">
                <a:sym typeface="Wingdings" panose="05000000000000000000" pitchFamily="2" charset="2"/>
              </a:rPr>
              <a:t>: Cold front-end by BNL, with ASIC chips, followed by adapted ICARUS analog board, then digital board.</a:t>
            </a:r>
          </a:p>
          <a:p>
            <a:pPr marL="1257300" lvl="2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Gain = 25 mV/</a:t>
            </a:r>
            <a:r>
              <a:rPr lang="en-US" sz="2000" dirty="0" err="1" smtClean="0">
                <a:sym typeface="Wingdings" panose="05000000000000000000" pitchFamily="2" charset="2"/>
              </a:rPr>
              <a:t>fC</a:t>
            </a:r>
            <a:r>
              <a:rPr lang="en-US" sz="2000" dirty="0" smtClean="0">
                <a:sym typeface="Wingdings" panose="05000000000000000000" pitchFamily="2" charset="2"/>
              </a:rPr>
              <a:t>; Peaking time = 3 </a:t>
            </a:r>
            <a:r>
              <a:rPr lang="en-US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err="1" smtClean="0">
                <a:sym typeface="Wingdings" panose="05000000000000000000" pitchFamily="2" charset="2"/>
              </a:rPr>
              <a:t>s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Ind</a:t>
            </a:r>
            <a:r>
              <a:rPr lang="en-US" sz="2000" dirty="0" smtClean="0">
                <a:sym typeface="Wingdings" panose="05000000000000000000" pitchFamily="2" charset="2"/>
              </a:rPr>
              <a:t>: Standard ICARUS@LNGS chain.</a:t>
            </a:r>
          </a:p>
          <a:p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PMTs: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One 14-dynode Hamamatsu R5912-mod02 inside chamber, in front of wire chamber. V = 900 V</a:t>
            </a: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Two external PMTs coupled to scintillators, on opposite sides of TPC, along Coll. </a:t>
            </a:r>
            <a:r>
              <a:rPr lang="en-US" sz="2000" dirty="0">
                <a:sym typeface="Wingdings" panose="05000000000000000000" pitchFamily="2" charset="2"/>
              </a:rPr>
              <a:t>w</a:t>
            </a:r>
            <a:r>
              <a:rPr lang="en-US" sz="2000" dirty="0" smtClean="0">
                <a:sym typeface="Wingdings" panose="05000000000000000000" pitchFamily="2" charset="2"/>
              </a:rPr>
              <a:t>ire direction. V = 1700 V</a:t>
            </a:r>
          </a:p>
          <a:p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Trigger: coincidence of the two external PMTs (later also internal PMT will be added to coincidence.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847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03" y="0"/>
            <a:ext cx="7530213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43808" y="199762"/>
            <a:ext cx="4176464" cy="11521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tracks</a:t>
            </a:r>
            <a:br>
              <a:rPr lang="en-US" dirty="0" smtClean="0"/>
            </a:br>
            <a:r>
              <a:rPr lang="en-US" sz="2700" dirty="0" smtClean="0"/>
              <a:t>(after filling completion)</a:t>
            </a:r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7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5760132" y="15475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COLLECTION VIEW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160436" y="2541757"/>
            <a:ext cx="95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wire #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5400000">
            <a:off x="678596" y="3259513"/>
            <a:ext cx="109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-sample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1087906" y="2843644"/>
            <a:ext cx="0" cy="1305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1087906" y="2843644"/>
            <a:ext cx="99972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830025" y="1919565"/>
            <a:ext cx="7321026" cy="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68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8"/>
            <a:ext cx="7429500" cy="63246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tracks</a:t>
            </a:r>
            <a:br>
              <a:rPr lang="en-US" dirty="0" smtClean="0"/>
            </a:br>
            <a:r>
              <a:rPr lang="en-US" sz="2700" dirty="0" smtClean="0"/>
              <a:t>(after filling completion)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8</a:t>
            </a:fld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5760132" y="223622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COLLECTION VIEW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60436" y="3117821"/>
            <a:ext cx="95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wire #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5400000">
            <a:off x="678596" y="3835577"/>
            <a:ext cx="109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-sample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1087906" y="3419708"/>
            <a:ext cx="0" cy="1305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1087906" y="3419708"/>
            <a:ext cx="99972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923116" y="2757044"/>
            <a:ext cx="6994974" cy="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29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827"/>
            <a:ext cx="9144000" cy="6446345"/>
          </a:xfrm>
          <a:prstGeom prst="rect">
            <a:avLst/>
          </a:prstGeom>
        </p:spPr>
      </p:pic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/>
          </a:bodyPr>
          <a:lstStyle/>
          <a:p>
            <a:r>
              <a:rPr lang="en-US" dirty="0" smtClean="0"/>
              <a:t>After </a:t>
            </a:r>
            <a:r>
              <a:rPr lang="en-US" dirty="0" smtClean="0">
                <a:latin typeface="Symbol" panose="05050102010706020507" pitchFamily="18" charset="2"/>
              </a:rPr>
              <a:t>~</a:t>
            </a:r>
            <a:r>
              <a:rPr lang="en-US" dirty="0" smtClean="0"/>
              <a:t>12 hours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A425-DC12-4C8E-ADA7-EB5AD3252D1E}" type="slidenum">
              <a:rPr lang="en-US" smtClean="0"/>
              <a:t>9</a:t>
            </a:fld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6804248" y="227687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COLLECTION VIEW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60436" y="4701997"/>
            <a:ext cx="95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wire #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5400000">
            <a:off x="678596" y="5419753"/>
            <a:ext cx="109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-sample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1087906" y="5003884"/>
            <a:ext cx="0" cy="1305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1087906" y="5003884"/>
            <a:ext cx="99972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1 2"/>
          <p:cNvCxnSpPr/>
          <p:nvPr/>
        </p:nvCxnSpPr>
        <p:spPr>
          <a:xfrm>
            <a:off x="0" y="2660059"/>
            <a:ext cx="9036496" cy="0"/>
          </a:xfrm>
          <a:prstGeom prst="line">
            <a:avLst/>
          </a:prstGeom>
          <a:ln w="28575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3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751</Words>
  <Application>Microsoft Office PowerPoint</Application>
  <PresentationFormat>Presentazione su schermo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Preliminary results on Copper filters, with FLIC test chamber</vt:lpstr>
      <vt:lpstr>Introduction</vt:lpstr>
      <vt:lpstr>Presentazione standard di PowerPoint</vt:lpstr>
      <vt:lpstr>Presentazione standard di PowerPoint</vt:lpstr>
      <vt:lpstr>Presentazione standard di PowerPoint</vt:lpstr>
      <vt:lpstr>Track selection</vt:lpstr>
      <vt:lpstr>First tracks (after filling completion)</vt:lpstr>
      <vt:lpstr>First tracks (after filling completion)</vt:lpstr>
      <vt:lpstr>After ~12 hours</vt:lpstr>
      <vt:lpstr>Considerations</vt:lpstr>
      <vt:lpstr>Next steps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on Copper filters, with FLIC test chamber</dc:title>
  <dc:creator>Andrea</dc:creator>
  <cp:lastModifiedBy>Andrea</cp:lastModifiedBy>
  <cp:revision>18</cp:revision>
  <dcterms:created xsi:type="dcterms:W3CDTF">2015-10-20T16:57:46Z</dcterms:created>
  <dcterms:modified xsi:type="dcterms:W3CDTF">2015-10-22T13:51:49Z</dcterms:modified>
</cp:coreProperties>
</file>