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362" r:id="rId2"/>
    <p:sldId id="387" r:id="rId3"/>
    <p:sldId id="386" r:id="rId4"/>
    <p:sldId id="388" r:id="rId5"/>
    <p:sldId id="389" r:id="rId6"/>
    <p:sldId id="376" r:id="rId7"/>
    <p:sldId id="375" r:id="rId8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6" autoAdjust="0"/>
    <p:restoredTop sz="92965" autoAdjust="0"/>
  </p:normalViewPr>
  <p:slideViewPr>
    <p:cSldViewPr>
      <p:cViewPr varScale="1">
        <p:scale>
          <a:sx n="128" d="100"/>
          <a:sy n="128" d="100"/>
        </p:scale>
        <p:origin x="894" y="5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2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/>
          <a:lstStyle>
            <a:lvl1pPr algn="r">
              <a:defRPr sz="1200"/>
            </a:lvl1pPr>
          </a:lstStyle>
          <a:p>
            <a:fld id="{BF920B89-97DA-4001-9605-08981F620726}" type="datetimeFigureOut">
              <a:rPr lang="fr-FR" smtClean="0"/>
              <a:pPr/>
              <a:t>22/10/2015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3666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6"/>
            <a:ext cx="2951850" cy="497124"/>
          </a:xfrm>
          <a:prstGeom prst="rect">
            <a:avLst/>
          </a:prstGeom>
        </p:spPr>
        <p:txBody>
          <a:bodyPr vert="horz" lIns="91872" tIns="45936" rIns="91872" bIns="45936" rtlCol="0" anchor="b"/>
          <a:lstStyle>
            <a:lvl1pPr algn="r">
              <a:defRPr sz="1200"/>
            </a:lvl1pPr>
          </a:lstStyle>
          <a:p>
            <a:fld id="{5A4A8356-1037-4667-9953-5CF87F1CCEA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557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1887" cy="49816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989" y="2"/>
            <a:ext cx="2951887" cy="498169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14514947-2AE9-475A-81E1-4CFA1C9A8E61}" type="datetimeFigureOut">
              <a:rPr lang="en-GB" smtClean="0"/>
              <a:pPr/>
              <a:t>22/10/2015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1" y="4722174"/>
            <a:ext cx="5450223" cy="447424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4346"/>
            <a:ext cx="2951887" cy="4958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989" y="9444346"/>
            <a:ext cx="2951887" cy="49585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F6AD12DE-2BAA-41CA-B12C-44DB2D3C27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4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196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03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1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04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163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663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12DE-2BAA-41CA-B12C-44DB2D3C27E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991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343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744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3997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4568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985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0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208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49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93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9907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9302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85328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81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86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emf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 rot="18778986">
            <a:off x="6435247" y="3658858"/>
            <a:ext cx="1098291" cy="533400"/>
          </a:xfrm>
          <a:prstGeom prst="rect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rgbClr val="FFCC00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rgbClr val="FFCC00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rgbClr val="FFCC00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CC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en-US" sz="2000">
              <a:solidFill>
                <a:srgbClr val="FF99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1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6" name="Picture 2" descr="C:\Users\llopezhe\AppData\Local\Microsoft\Windows\Temporary Internet Files\Content.Outlook\R330IDDZ\Intégration bardage gris clair (4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r="9471"/>
          <a:stretch/>
        </p:blipFill>
        <p:spPr bwMode="auto">
          <a:xfrm>
            <a:off x="287915" y="2405828"/>
            <a:ext cx="4212077" cy="339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179512" y="814933"/>
            <a:ext cx="861682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Summary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</a:p>
          <a:p>
            <a:pPr marL="36576" indent="0" algn="just">
              <a:buNone/>
            </a:pPr>
            <a:endParaRPr lang="en-US" sz="500" b="1" dirty="0" smtClean="0">
              <a:solidFill>
                <a:srgbClr val="C00000"/>
              </a:solidFill>
            </a:endParaRPr>
          </a:p>
          <a:p>
            <a:pPr marL="379476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Updating of the activities carried out on-site </a:t>
            </a:r>
            <a:r>
              <a:rPr lang="en-US" sz="2000" b="1" dirty="0" smtClean="0"/>
              <a:t>(Done) </a:t>
            </a:r>
            <a:r>
              <a:rPr lang="en-US" sz="2000" dirty="0" smtClean="0"/>
              <a:t>in </a:t>
            </a:r>
            <a:r>
              <a:rPr lang="en-US" sz="2000" u="sng" dirty="0" smtClean="0"/>
              <a:t>SEPTEMBER</a:t>
            </a:r>
            <a:r>
              <a:rPr lang="en-US" sz="2000" dirty="0" smtClean="0"/>
              <a:t> </a:t>
            </a:r>
          </a:p>
          <a:p>
            <a:pPr marL="379476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List activities on going </a:t>
            </a:r>
            <a:r>
              <a:rPr lang="en-US" sz="2000" b="1" dirty="0" smtClean="0"/>
              <a:t>(Next steps) </a:t>
            </a:r>
            <a:r>
              <a:rPr lang="en-US" sz="2000" dirty="0" smtClean="0"/>
              <a:t>and scheduled for </a:t>
            </a:r>
            <a:r>
              <a:rPr lang="en-US" sz="2000" u="sng" dirty="0" smtClean="0"/>
              <a:t>OCTOBER</a:t>
            </a:r>
          </a:p>
          <a:p>
            <a:pPr marL="322326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 Final consideration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2" t="36345" r="47500" b="21354"/>
          <a:stretch/>
        </p:blipFill>
        <p:spPr bwMode="auto">
          <a:xfrm>
            <a:off x="4788024" y="2405828"/>
            <a:ext cx="4084718" cy="339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/>
          <p:cNvSpPr/>
          <p:nvPr/>
        </p:nvSpPr>
        <p:spPr>
          <a:xfrm>
            <a:off x="146487" y="1289823"/>
            <a:ext cx="240928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 smtClean="0"/>
          </a:p>
          <a:p>
            <a:pPr algn="just"/>
            <a:r>
              <a:rPr lang="en-GB" sz="1500" dirty="0" smtClean="0"/>
              <a:t>(1) DIAPHRAGM WALLS</a:t>
            </a:r>
          </a:p>
          <a:p>
            <a:pPr algn="just"/>
            <a:r>
              <a:rPr lang="fr-CH" sz="1500" dirty="0" smtClean="0"/>
              <a:t>             </a:t>
            </a:r>
            <a:r>
              <a:rPr lang="fr-CH" sz="1100" i="1" dirty="0" smtClean="0"/>
              <a:t>-73 panels-</a:t>
            </a:r>
            <a:endParaRPr lang="en-GB" sz="1100" i="1" dirty="0"/>
          </a:p>
        </p:txBody>
      </p:sp>
      <p:sp>
        <p:nvSpPr>
          <p:cNvPr id="33" name="Rectangle 32"/>
          <p:cNvSpPr/>
          <p:nvPr/>
        </p:nvSpPr>
        <p:spPr>
          <a:xfrm>
            <a:off x="2627784" y="1181581"/>
            <a:ext cx="637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EAST side: (</a:t>
            </a:r>
            <a:r>
              <a:rPr lang="en-GB" sz="1500" dirty="0" smtClean="0">
                <a:solidFill>
                  <a:schemeClr val="tx2"/>
                </a:solidFill>
              </a:rPr>
              <a:t>100% </a:t>
            </a:r>
            <a:r>
              <a:rPr lang="en-GB" sz="1500" dirty="0" smtClean="0"/>
              <a:t>completed)  </a:t>
            </a:r>
            <a:endParaRPr lang="en-GB" sz="1600" dirty="0"/>
          </a:p>
        </p:txBody>
      </p:sp>
      <p:sp>
        <p:nvSpPr>
          <p:cNvPr id="3" name="Left Brace 2"/>
          <p:cNvSpPr/>
          <p:nvPr/>
        </p:nvSpPr>
        <p:spPr>
          <a:xfrm>
            <a:off x="2411760" y="1130270"/>
            <a:ext cx="137603" cy="786562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27784" y="1433258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>
              <a:solidFill>
                <a:schemeClr val="tx2"/>
              </a:solidFill>
            </a:endParaRPr>
          </a:p>
          <a:p>
            <a:pPr algn="just"/>
            <a:r>
              <a:rPr lang="en-GB" sz="1500" dirty="0" smtClean="0">
                <a:solidFill>
                  <a:schemeClr val="tx2"/>
                </a:solidFill>
              </a:rPr>
              <a:t>Execution SOUTH/WEST side: (100% completed)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(1/4)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27784" y="908720"/>
            <a:ext cx="5577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Guide walls allowing DW excavation: (</a:t>
            </a:r>
            <a:r>
              <a:rPr lang="en-GB" sz="1500" dirty="0"/>
              <a:t>100% </a:t>
            </a:r>
            <a:r>
              <a:rPr lang="en-GB" sz="1500" dirty="0" smtClean="0"/>
              <a:t>completed)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2627784" y="1691516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>
              <a:solidFill>
                <a:schemeClr val="tx2"/>
              </a:solidFill>
            </a:endParaRPr>
          </a:p>
          <a:p>
            <a:pPr algn="just"/>
            <a:r>
              <a:rPr lang="en-GB" sz="1500" dirty="0" smtClean="0">
                <a:solidFill>
                  <a:schemeClr val="tx2"/>
                </a:solidFill>
              </a:rPr>
              <a:t>Execution NORTH/WEST side: (100% completed)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7092280" y="1311761"/>
            <a:ext cx="261352" cy="65172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370145" y="1457204"/>
            <a:ext cx="179961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u="sng" dirty="0" smtClean="0">
              <a:solidFill>
                <a:schemeClr val="tx2"/>
              </a:solidFill>
            </a:endParaRPr>
          </a:p>
          <a:p>
            <a:pPr algn="just"/>
            <a:r>
              <a:rPr lang="en-GB" sz="1200" u="sng" dirty="0" smtClean="0">
                <a:solidFill>
                  <a:schemeClr val="tx2"/>
                </a:solidFill>
              </a:rPr>
              <a:t>100% TOTAL PANELS</a:t>
            </a:r>
            <a:endParaRPr lang="en-GB" sz="1200" u="sng" dirty="0">
              <a:solidFill>
                <a:schemeClr val="tx2"/>
              </a:solidFill>
            </a:endParaRPr>
          </a:p>
        </p:txBody>
      </p:sp>
      <p:pic>
        <p:nvPicPr>
          <p:cNvPr id="19" name="Picture 2" descr="G:\Departments\GS\Groups\SEM\Martin\CENF (WP3)_Extension B887\06. Photos\Construction Phase\IMG_19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0" t="1782" r="11102" b="9491"/>
          <a:stretch/>
        </p:blipFill>
        <p:spPr bwMode="auto">
          <a:xfrm>
            <a:off x="3275856" y="2200119"/>
            <a:ext cx="2232248" cy="371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4" r="26310" b="26202"/>
          <a:stretch/>
        </p:blipFill>
        <p:spPr>
          <a:xfrm>
            <a:off x="179512" y="2204864"/>
            <a:ext cx="2838269" cy="3708895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t="1689" r="33326" b="52522"/>
          <a:stretch/>
        </p:blipFill>
        <p:spPr bwMode="auto">
          <a:xfrm>
            <a:off x="5724128" y="4154568"/>
            <a:ext cx="3312368" cy="18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4"/>
          <p:cNvSpPr/>
          <p:nvPr/>
        </p:nvSpPr>
        <p:spPr>
          <a:xfrm>
            <a:off x="5691911" y="5187950"/>
            <a:ext cx="3369539" cy="873125"/>
          </a:xfrm>
          <a:custGeom>
            <a:avLst/>
            <a:gdLst>
              <a:gd name="connsiteX0" fmla="*/ 4039 w 3369539"/>
              <a:gd name="connsiteY0" fmla="*/ 85725 h 873125"/>
              <a:gd name="connsiteX1" fmla="*/ 146914 w 3369539"/>
              <a:gd name="connsiteY1" fmla="*/ 50800 h 873125"/>
              <a:gd name="connsiteX2" fmla="*/ 635864 w 3369539"/>
              <a:gd name="connsiteY2" fmla="*/ 60325 h 873125"/>
              <a:gd name="connsiteX3" fmla="*/ 1248639 w 3369539"/>
              <a:gd name="connsiteY3" fmla="*/ 0 h 873125"/>
              <a:gd name="connsiteX4" fmla="*/ 2036039 w 3369539"/>
              <a:gd name="connsiteY4" fmla="*/ 66675 h 873125"/>
              <a:gd name="connsiteX5" fmla="*/ 2858364 w 3369539"/>
              <a:gd name="connsiteY5" fmla="*/ 92075 h 873125"/>
              <a:gd name="connsiteX6" fmla="*/ 3067914 w 3369539"/>
              <a:gd name="connsiteY6" fmla="*/ 50800 h 873125"/>
              <a:gd name="connsiteX7" fmla="*/ 3175864 w 3369539"/>
              <a:gd name="connsiteY7" fmla="*/ 41275 h 873125"/>
              <a:gd name="connsiteX8" fmla="*/ 3350489 w 3369539"/>
              <a:gd name="connsiteY8" fmla="*/ 130175 h 873125"/>
              <a:gd name="connsiteX9" fmla="*/ 3369539 w 3369539"/>
              <a:gd name="connsiteY9" fmla="*/ 349250 h 873125"/>
              <a:gd name="connsiteX10" fmla="*/ 3331439 w 3369539"/>
              <a:gd name="connsiteY10" fmla="*/ 835025 h 873125"/>
              <a:gd name="connsiteX11" fmla="*/ 3213964 w 3369539"/>
              <a:gd name="connsiteY11" fmla="*/ 854075 h 873125"/>
              <a:gd name="connsiteX12" fmla="*/ 3144114 w 3369539"/>
              <a:gd name="connsiteY12" fmla="*/ 857250 h 873125"/>
              <a:gd name="connsiteX13" fmla="*/ 2099539 w 3369539"/>
              <a:gd name="connsiteY13" fmla="*/ 873125 h 873125"/>
              <a:gd name="connsiteX14" fmla="*/ 997814 w 3369539"/>
              <a:gd name="connsiteY14" fmla="*/ 866775 h 873125"/>
              <a:gd name="connsiteX15" fmla="*/ 359639 w 3369539"/>
              <a:gd name="connsiteY15" fmla="*/ 752475 h 873125"/>
              <a:gd name="connsiteX16" fmla="*/ 54839 w 3369539"/>
              <a:gd name="connsiteY16" fmla="*/ 561975 h 873125"/>
              <a:gd name="connsiteX17" fmla="*/ 864 w 3369539"/>
              <a:gd name="connsiteY17" fmla="*/ 285750 h 873125"/>
              <a:gd name="connsiteX18" fmla="*/ 4039 w 3369539"/>
              <a:gd name="connsiteY18" fmla="*/ 85725 h 87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69539" h="873125">
                <a:moveTo>
                  <a:pt x="4039" y="85725"/>
                </a:moveTo>
                <a:lnTo>
                  <a:pt x="146914" y="50800"/>
                </a:lnTo>
                <a:lnTo>
                  <a:pt x="635864" y="60325"/>
                </a:lnTo>
                <a:lnTo>
                  <a:pt x="1248639" y="0"/>
                </a:lnTo>
                <a:lnTo>
                  <a:pt x="2036039" y="66675"/>
                </a:lnTo>
                <a:lnTo>
                  <a:pt x="2858364" y="92075"/>
                </a:lnTo>
                <a:lnTo>
                  <a:pt x="3067914" y="50800"/>
                </a:lnTo>
                <a:lnTo>
                  <a:pt x="3175864" y="41275"/>
                </a:lnTo>
                <a:lnTo>
                  <a:pt x="3350489" y="130175"/>
                </a:lnTo>
                <a:lnTo>
                  <a:pt x="3369539" y="349250"/>
                </a:lnTo>
                <a:lnTo>
                  <a:pt x="3331439" y="835025"/>
                </a:lnTo>
                <a:lnTo>
                  <a:pt x="3213964" y="854075"/>
                </a:lnTo>
                <a:cubicBezTo>
                  <a:pt x="3171715" y="858769"/>
                  <a:pt x="3194973" y="857250"/>
                  <a:pt x="3144114" y="857250"/>
                </a:cubicBezTo>
                <a:lnTo>
                  <a:pt x="2099539" y="873125"/>
                </a:lnTo>
                <a:lnTo>
                  <a:pt x="997814" y="866775"/>
                </a:lnTo>
                <a:lnTo>
                  <a:pt x="359639" y="752475"/>
                </a:lnTo>
                <a:lnTo>
                  <a:pt x="54839" y="561975"/>
                </a:lnTo>
                <a:lnTo>
                  <a:pt x="864" y="285750"/>
                </a:lnTo>
                <a:cubicBezTo>
                  <a:pt x="-194" y="223308"/>
                  <a:pt x="-1253" y="160867"/>
                  <a:pt x="4039" y="85725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5683250" y="4168775"/>
            <a:ext cx="1746250" cy="1069975"/>
          </a:xfrm>
          <a:custGeom>
            <a:avLst/>
            <a:gdLst>
              <a:gd name="connsiteX0" fmla="*/ 1479550 w 1746250"/>
              <a:gd name="connsiteY0" fmla="*/ 771525 h 1069975"/>
              <a:gd name="connsiteX1" fmla="*/ 1609725 w 1746250"/>
              <a:gd name="connsiteY1" fmla="*/ 771525 h 1069975"/>
              <a:gd name="connsiteX2" fmla="*/ 1746250 w 1746250"/>
              <a:gd name="connsiteY2" fmla="*/ 657225 h 1069975"/>
              <a:gd name="connsiteX3" fmla="*/ 1746250 w 1746250"/>
              <a:gd name="connsiteY3" fmla="*/ 346075 h 1069975"/>
              <a:gd name="connsiteX4" fmla="*/ 1657350 w 1746250"/>
              <a:gd name="connsiteY4" fmla="*/ 149225 h 1069975"/>
              <a:gd name="connsiteX5" fmla="*/ 1470025 w 1746250"/>
              <a:gd name="connsiteY5" fmla="*/ 34925 h 1069975"/>
              <a:gd name="connsiteX6" fmla="*/ 1127125 w 1746250"/>
              <a:gd name="connsiteY6" fmla="*/ 0 h 1069975"/>
              <a:gd name="connsiteX7" fmla="*/ 577850 w 1746250"/>
              <a:gd name="connsiteY7" fmla="*/ 0 h 1069975"/>
              <a:gd name="connsiteX8" fmla="*/ 193675 w 1746250"/>
              <a:gd name="connsiteY8" fmla="*/ 31750 h 1069975"/>
              <a:gd name="connsiteX9" fmla="*/ 60325 w 1746250"/>
              <a:gd name="connsiteY9" fmla="*/ 139700 h 1069975"/>
              <a:gd name="connsiteX10" fmla="*/ 6350 w 1746250"/>
              <a:gd name="connsiteY10" fmla="*/ 390525 h 1069975"/>
              <a:gd name="connsiteX11" fmla="*/ 0 w 1746250"/>
              <a:gd name="connsiteY11" fmla="*/ 812800 h 1069975"/>
              <a:gd name="connsiteX12" fmla="*/ 34925 w 1746250"/>
              <a:gd name="connsiteY12" fmla="*/ 1009650 h 1069975"/>
              <a:gd name="connsiteX13" fmla="*/ 149225 w 1746250"/>
              <a:gd name="connsiteY13" fmla="*/ 1063625 h 1069975"/>
              <a:gd name="connsiteX14" fmla="*/ 250825 w 1746250"/>
              <a:gd name="connsiteY14" fmla="*/ 1069975 h 1069975"/>
              <a:gd name="connsiteX15" fmla="*/ 463550 w 1746250"/>
              <a:gd name="connsiteY15" fmla="*/ 962025 h 1069975"/>
              <a:gd name="connsiteX16" fmla="*/ 815975 w 1746250"/>
              <a:gd name="connsiteY16" fmla="*/ 819150 h 1069975"/>
              <a:gd name="connsiteX17" fmla="*/ 1149350 w 1746250"/>
              <a:gd name="connsiteY17" fmla="*/ 762000 h 1069975"/>
              <a:gd name="connsiteX18" fmla="*/ 1479550 w 1746250"/>
              <a:gd name="connsiteY18" fmla="*/ 771525 h 1069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46250" h="1069975">
                <a:moveTo>
                  <a:pt x="1479550" y="771525"/>
                </a:moveTo>
                <a:lnTo>
                  <a:pt x="1609725" y="771525"/>
                </a:lnTo>
                <a:lnTo>
                  <a:pt x="1746250" y="657225"/>
                </a:lnTo>
                <a:lnTo>
                  <a:pt x="1746250" y="346075"/>
                </a:lnTo>
                <a:lnTo>
                  <a:pt x="1657350" y="149225"/>
                </a:lnTo>
                <a:lnTo>
                  <a:pt x="1470025" y="34925"/>
                </a:lnTo>
                <a:lnTo>
                  <a:pt x="1127125" y="0"/>
                </a:lnTo>
                <a:lnTo>
                  <a:pt x="577850" y="0"/>
                </a:lnTo>
                <a:lnTo>
                  <a:pt x="193675" y="31750"/>
                </a:lnTo>
                <a:lnTo>
                  <a:pt x="60325" y="139700"/>
                </a:lnTo>
                <a:lnTo>
                  <a:pt x="6350" y="390525"/>
                </a:lnTo>
                <a:cubicBezTo>
                  <a:pt x="4233" y="531283"/>
                  <a:pt x="2117" y="672042"/>
                  <a:pt x="0" y="812800"/>
                </a:cubicBezTo>
                <a:lnTo>
                  <a:pt x="34925" y="1009650"/>
                </a:lnTo>
                <a:lnTo>
                  <a:pt x="149225" y="1063625"/>
                </a:lnTo>
                <a:lnTo>
                  <a:pt x="250825" y="1069975"/>
                </a:lnTo>
                <a:lnTo>
                  <a:pt x="463550" y="962025"/>
                </a:lnTo>
                <a:lnTo>
                  <a:pt x="815975" y="819150"/>
                </a:lnTo>
                <a:lnTo>
                  <a:pt x="1149350" y="762000"/>
                </a:lnTo>
                <a:lnTo>
                  <a:pt x="1479550" y="771525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7191375" y="4775200"/>
            <a:ext cx="1797050" cy="454025"/>
          </a:xfrm>
          <a:custGeom>
            <a:avLst/>
            <a:gdLst>
              <a:gd name="connsiteX0" fmla="*/ 0 w 1797050"/>
              <a:gd name="connsiteY0" fmla="*/ 177800 h 454025"/>
              <a:gd name="connsiteX1" fmla="*/ 31750 w 1797050"/>
              <a:gd name="connsiteY1" fmla="*/ 301625 h 454025"/>
              <a:gd name="connsiteX2" fmla="*/ 549275 w 1797050"/>
              <a:gd name="connsiteY2" fmla="*/ 368300 h 454025"/>
              <a:gd name="connsiteX3" fmla="*/ 996950 w 1797050"/>
              <a:gd name="connsiteY3" fmla="*/ 355600 h 454025"/>
              <a:gd name="connsiteX4" fmla="*/ 1317625 w 1797050"/>
              <a:gd name="connsiteY4" fmla="*/ 412750 h 454025"/>
              <a:gd name="connsiteX5" fmla="*/ 1597025 w 1797050"/>
              <a:gd name="connsiteY5" fmla="*/ 438150 h 454025"/>
              <a:gd name="connsiteX6" fmla="*/ 1689100 w 1797050"/>
              <a:gd name="connsiteY6" fmla="*/ 454025 h 454025"/>
              <a:gd name="connsiteX7" fmla="*/ 1778000 w 1797050"/>
              <a:gd name="connsiteY7" fmla="*/ 419100 h 454025"/>
              <a:gd name="connsiteX8" fmla="*/ 1797050 w 1797050"/>
              <a:gd name="connsiteY8" fmla="*/ 292100 h 454025"/>
              <a:gd name="connsiteX9" fmla="*/ 1797050 w 1797050"/>
              <a:gd name="connsiteY9" fmla="*/ 260350 h 454025"/>
              <a:gd name="connsiteX10" fmla="*/ 1755775 w 1797050"/>
              <a:gd name="connsiteY10" fmla="*/ 149225 h 454025"/>
              <a:gd name="connsiteX11" fmla="*/ 1622425 w 1797050"/>
              <a:gd name="connsiteY11" fmla="*/ 47625 h 454025"/>
              <a:gd name="connsiteX12" fmla="*/ 1089025 w 1797050"/>
              <a:gd name="connsiteY12" fmla="*/ 12700 h 454025"/>
              <a:gd name="connsiteX13" fmla="*/ 647700 w 1797050"/>
              <a:gd name="connsiteY13" fmla="*/ 0 h 454025"/>
              <a:gd name="connsiteX14" fmla="*/ 371475 w 1797050"/>
              <a:gd name="connsiteY14" fmla="*/ 73025 h 454025"/>
              <a:gd name="connsiteX15" fmla="*/ 209550 w 1797050"/>
              <a:gd name="connsiteY15" fmla="*/ 127000 h 454025"/>
              <a:gd name="connsiteX16" fmla="*/ 92075 w 1797050"/>
              <a:gd name="connsiteY16" fmla="*/ 168275 h 454025"/>
              <a:gd name="connsiteX17" fmla="*/ 0 w 1797050"/>
              <a:gd name="connsiteY17" fmla="*/ 177800 h 45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97050" h="454025">
                <a:moveTo>
                  <a:pt x="0" y="177800"/>
                </a:moveTo>
                <a:lnTo>
                  <a:pt x="31750" y="301625"/>
                </a:lnTo>
                <a:lnTo>
                  <a:pt x="549275" y="368300"/>
                </a:lnTo>
                <a:lnTo>
                  <a:pt x="996950" y="355600"/>
                </a:lnTo>
                <a:lnTo>
                  <a:pt x="1317625" y="412750"/>
                </a:lnTo>
                <a:lnTo>
                  <a:pt x="1597025" y="438150"/>
                </a:lnTo>
                <a:lnTo>
                  <a:pt x="1689100" y="454025"/>
                </a:lnTo>
                <a:lnTo>
                  <a:pt x="1778000" y="419100"/>
                </a:lnTo>
                <a:lnTo>
                  <a:pt x="1797050" y="292100"/>
                </a:lnTo>
                <a:lnTo>
                  <a:pt x="1797050" y="260350"/>
                </a:lnTo>
                <a:lnTo>
                  <a:pt x="1755775" y="149225"/>
                </a:lnTo>
                <a:lnTo>
                  <a:pt x="1622425" y="47625"/>
                </a:lnTo>
                <a:lnTo>
                  <a:pt x="1089025" y="12700"/>
                </a:lnTo>
                <a:lnTo>
                  <a:pt x="647700" y="0"/>
                </a:lnTo>
                <a:lnTo>
                  <a:pt x="371475" y="73025"/>
                </a:lnTo>
                <a:lnTo>
                  <a:pt x="209550" y="127000"/>
                </a:lnTo>
                <a:lnTo>
                  <a:pt x="92075" y="168275"/>
                </a:lnTo>
                <a:lnTo>
                  <a:pt x="0" y="177800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075757" y="5958120"/>
            <a:ext cx="5357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i="1" dirty="0" smtClean="0">
                <a:solidFill>
                  <a:srgbClr val="FF0000"/>
                </a:solidFill>
              </a:rPr>
              <a:t>EAST</a:t>
            </a:r>
            <a:endParaRPr lang="en-GB" sz="1050" i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943845" y="4556277"/>
            <a:ext cx="8451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chemeClr val="tx2"/>
                </a:solidFill>
              </a:rPr>
              <a:t>N/W</a:t>
            </a:r>
            <a:endParaRPr lang="en-GB" sz="1050" i="1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344381" y="4229840"/>
            <a:ext cx="8451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 smtClean="0">
                <a:solidFill>
                  <a:srgbClr val="00B050"/>
                </a:solidFill>
              </a:rPr>
              <a:t>S/W</a:t>
            </a:r>
            <a:endParaRPr lang="en-GB" sz="1050" i="1" dirty="0">
              <a:solidFill>
                <a:srgbClr val="00B050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2" b="9143"/>
          <a:stretch/>
        </p:blipFill>
        <p:spPr>
          <a:xfrm>
            <a:off x="5753040" y="2161843"/>
            <a:ext cx="3160065" cy="18539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2355264"/>
            <a:ext cx="4752528" cy="236988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Problem for execution of panels close to EHN1 has generated ~4 weeks of delay to complete the task</a:t>
            </a:r>
          </a:p>
          <a:p>
            <a:pPr algn="ctr"/>
            <a:endParaRPr lang="en-GB" sz="400" dirty="0" smtClean="0"/>
          </a:p>
          <a:p>
            <a:pPr algn="ctr"/>
            <a:r>
              <a:rPr lang="fr-CH" sz="2400" dirty="0" smtClean="0"/>
              <a:t>and..</a:t>
            </a:r>
          </a:p>
          <a:p>
            <a:pPr algn="ctr"/>
            <a:endParaRPr lang="en-GB" sz="400" dirty="0" smtClean="0"/>
          </a:p>
          <a:p>
            <a:pPr algn="ctr"/>
            <a:r>
              <a:rPr lang="en-GB" sz="1200" dirty="0" smtClean="0"/>
              <a:t>Construction defects discovered in other panels already casted came out during excavation to set up the crown beam</a:t>
            </a:r>
          </a:p>
          <a:p>
            <a:pPr algn="ctr"/>
            <a:endParaRPr lang="en-GB" sz="400" dirty="0" smtClean="0"/>
          </a:p>
          <a:p>
            <a:pPr algn="ctr"/>
            <a:r>
              <a:rPr lang="fr-CH" sz="2400" dirty="0" smtClean="0"/>
              <a:t>lead to..</a:t>
            </a:r>
          </a:p>
          <a:p>
            <a:pPr algn="ctr"/>
            <a:endParaRPr lang="en-GB" sz="400" dirty="0" smtClean="0"/>
          </a:p>
          <a:p>
            <a:pPr algn="ctr"/>
            <a:r>
              <a:rPr lang="fr-CH" sz="1200" dirty="0" smtClean="0"/>
              <a:t>About </a:t>
            </a:r>
            <a:r>
              <a:rPr lang="en-GB" sz="1200" dirty="0" smtClean="0"/>
              <a:t>4 weeks of delay on the overall planning as connected activities have been blocked </a:t>
            </a:r>
          </a:p>
          <a:p>
            <a:pPr algn="ctr"/>
            <a:r>
              <a:rPr lang="en-GB" sz="1200" dirty="0" smtClean="0"/>
              <a:t>    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" y="1896065"/>
            <a:ext cx="488176" cy="469869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 rot="20074350">
            <a:off x="5535608" y="4888742"/>
            <a:ext cx="3604579" cy="830997"/>
          </a:xfrm>
          <a:prstGeom prst="rect">
            <a:avLst/>
          </a:prstGeom>
          <a:noFill/>
          <a:effectLst>
            <a:glow rad="127000">
              <a:schemeClr val="accent1">
                <a:alpha val="45000"/>
              </a:schemeClr>
            </a:glow>
          </a:effectLst>
        </p:spPr>
        <p:txBody>
          <a:bodyPr wrap="square" lIns="91440" tIns="45720" rIns="91440" bIns="4572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TASK COMPLETED in AUGUST</a:t>
            </a:r>
            <a:endParaRPr lang="en-US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sp>
        <p:nvSpPr>
          <p:cNvPr id="38" name="TextBox 5"/>
          <p:cNvSpPr txBox="1"/>
          <p:nvPr/>
        </p:nvSpPr>
        <p:spPr>
          <a:xfrm>
            <a:off x="5580112" y="2420888"/>
            <a:ext cx="3528392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FTM </a:t>
            </a:r>
            <a:r>
              <a:rPr lang="en-GB" sz="1400" dirty="0" smtClean="0"/>
              <a:t>under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400" dirty="0" smtClean="0"/>
              <a:t>approval by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MOE</a:t>
            </a:r>
            <a:r>
              <a:rPr lang="en-GB" sz="1400" dirty="0" smtClean="0"/>
              <a:t> and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5"/>
          <p:cNvSpPr txBox="1"/>
          <p:nvPr/>
        </p:nvSpPr>
        <p:spPr>
          <a:xfrm>
            <a:off x="5652120" y="3284984"/>
            <a:ext cx="345638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1400" dirty="0" smtClean="0"/>
              <a:t>Defects repaired during  AUG/SEP  </a:t>
            </a:r>
            <a:endParaRPr lang="en-GB" sz="1400" dirty="0"/>
          </a:p>
        </p:txBody>
      </p:sp>
      <p:sp>
        <p:nvSpPr>
          <p:cNvPr id="41" name="Right Arrow 1"/>
          <p:cNvSpPr/>
          <p:nvPr/>
        </p:nvSpPr>
        <p:spPr>
          <a:xfrm>
            <a:off x="5220072" y="3212976"/>
            <a:ext cx="216024" cy="432048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1"/>
          <p:cNvSpPr/>
          <p:nvPr/>
        </p:nvSpPr>
        <p:spPr>
          <a:xfrm>
            <a:off x="5220072" y="2420888"/>
            <a:ext cx="216024" cy="432048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5"/>
          <p:cNvSpPr txBox="1"/>
          <p:nvPr/>
        </p:nvSpPr>
        <p:spPr>
          <a:xfrm>
            <a:off x="5652120" y="4077072"/>
            <a:ext cx="3456384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GB" sz="1400" dirty="0" smtClean="0"/>
              <a:t>Impact on the current long term schedule under evaluation</a:t>
            </a:r>
            <a:endParaRPr lang="en-GB" sz="1400" dirty="0"/>
          </a:p>
        </p:txBody>
      </p:sp>
      <p:sp>
        <p:nvSpPr>
          <p:cNvPr id="44" name="Right Arrow 1"/>
          <p:cNvSpPr/>
          <p:nvPr/>
        </p:nvSpPr>
        <p:spPr>
          <a:xfrm>
            <a:off x="5220072" y="4005064"/>
            <a:ext cx="216024" cy="432048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597816" y="6237312"/>
            <a:ext cx="1516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524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/>
      <p:bldP spid="6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l="56300" t="5270" r="20117" b="5901"/>
          <a:stretch/>
        </p:blipFill>
        <p:spPr>
          <a:xfrm>
            <a:off x="177915" y="2081984"/>
            <a:ext cx="3303524" cy="3888432"/>
          </a:xfrm>
          <a:prstGeom prst="rect">
            <a:avLst/>
          </a:prstGeom>
        </p:spPr>
      </p:pic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(2/4)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6487" y="1340768"/>
            <a:ext cx="872093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(2) TECHNICAL GALLERY</a:t>
            </a:r>
          </a:p>
          <a:p>
            <a:pPr algn="just"/>
            <a:r>
              <a:rPr lang="fr-CH" sz="1500" dirty="0"/>
              <a:t> </a:t>
            </a:r>
            <a:r>
              <a:rPr lang="fr-CH" sz="1500" dirty="0" smtClean="0"/>
              <a:t>              </a:t>
            </a:r>
            <a:r>
              <a:rPr lang="fr-CH" sz="1100" i="1" dirty="0" smtClean="0"/>
              <a:t>-70 </a:t>
            </a:r>
            <a:r>
              <a:rPr lang="fr-CH" sz="1100" i="1" dirty="0" err="1" smtClean="0"/>
              <a:t>meters</a:t>
            </a:r>
            <a:r>
              <a:rPr lang="fr-CH" sz="1100" i="1" dirty="0" smtClean="0"/>
              <a:t>-</a:t>
            </a:r>
            <a:endParaRPr lang="en-GB" sz="1100" i="1" dirty="0"/>
          </a:p>
        </p:txBody>
      </p:sp>
      <p:sp>
        <p:nvSpPr>
          <p:cNvPr id="3" name="Left Brace 2"/>
          <p:cNvSpPr/>
          <p:nvPr/>
        </p:nvSpPr>
        <p:spPr>
          <a:xfrm>
            <a:off x="2627784" y="1264994"/>
            <a:ext cx="144016" cy="576064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50221" y="1062114"/>
            <a:ext cx="637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Earthworks: (100% completed). </a:t>
            </a:r>
            <a:endParaRPr lang="en-GB" sz="1600" dirty="0"/>
          </a:p>
        </p:txBody>
      </p:sp>
      <p:sp>
        <p:nvSpPr>
          <p:cNvPr id="25" name="Rectangle 24"/>
          <p:cNvSpPr/>
          <p:nvPr/>
        </p:nvSpPr>
        <p:spPr>
          <a:xfrm>
            <a:off x="2850221" y="1313791"/>
            <a:ext cx="6293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Execution TG: (</a:t>
            </a:r>
            <a:r>
              <a:rPr lang="en-GB" sz="1500" dirty="0" smtClean="0">
                <a:solidFill>
                  <a:srgbClr val="FF0000"/>
                </a:solidFill>
              </a:rPr>
              <a:t>90% </a:t>
            </a:r>
            <a:r>
              <a:rPr lang="en-GB" sz="1500" dirty="0" smtClean="0"/>
              <a:t>completed). </a:t>
            </a:r>
            <a:r>
              <a:rPr lang="en-GB" sz="1200" dirty="0" smtClean="0"/>
              <a:t>After T1 completion and EHN1 connection</a:t>
            </a:r>
            <a:endParaRPr lang="en-GB" sz="1600" dirty="0"/>
          </a:p>
        </p:txBody>
      </p:sp>
      <p:sp>
        <p:nvSpPr>
          <p:cNvPr id="26" name="Rectangle 25"/>
          <p:cNvSpPr/>
          <p:nvPr/>
        </p:nvSpPr>
        <p:spPr>
          <a:xfrm>
            <a:off x="2850221" y="1572049"/>
            <a:ext cx="6017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Backfilling: (25% completed). </a:t>
            </a:r>
            <a:r>
              <a:rPr lang="en-GB" sz="1200" dirty="0" smtClean="0"/>
              <a:t>T1 and T3 portions are missing</a:t>
            </a:r>
            <a:endParaRPr lang="en-GB" sz="1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6" y="1896065"/>
            <a:ext cx="488176" cy="469869"/>
          </a:xfrm>
          <a:prstGeom prst="rect">
            <a:avLst/>
          </a:prstGeom>
        </p:spPr>
      </p:pic>
      <p:sp>
        <p:nvSpPr>
          <p:cNvPr id="19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8536" t="6516" r="16234" b="8829"/>
          <a:stretch>
            <a:fillRect/>
          </a:stretch>
        </p:blipFill>
        <p:spPr bwMode="auto">
          <a:xfrm>
            <a:off x="3635896" y="2061280"/>
            <a:ext cx="5328592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95536" y="2262145"/>
            <a:ext cx="381642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Side retaining wall and backfilling foreseen later as not in the critical path. Priority given to other activities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3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(3/4)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6487" y="1340768"/>
            <a:ext cx="872093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(3) PITS EXECUTION</a:t>
            </a:r>
          </a:p>
          <a:p>
            <a:pPr algn="just"/>
            <a:r>
              <a:rPr lang="fr-CH" sz="1500" dirty="0"/>
              <a:t> </a:t>
            </a:r>
            <a:r>
              <a:rPr lang="fr-CH" sz="1500" dirty="0" smtClean="0"/>
              <a:t>              </a:t>
            </a:r>
            <a:endParaRPr lang="en-GB" sz="1100" i="1" dirty="0"/>
          </a:p>
        </p:txBody>
      </p:sp>
      <p:sp>
        <p:nvSpPr>
          <p:cNvPr id="8" name="Left Brace 7"/>
          <p:cNvSpPr/>
          <p:nvPr/>
        </p:nvSpPr>
        <p:spPr>
          <a:xfrm>
            <a:off x="2223646" y="836712"/>
            <a:ext cx="116106" cy="1584175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67662" y="936189"/>
            <a:ext cx="684076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Crown beam execution: (</a:t>
            </a:r>
            <a:r>
              <a:rPr lang="en-GB" sz="1200" dirty="0" smtClean="0">
                <a:solidFill>
                  <a:srgbClr val="FF0000"/>
                </a:solidFill>
              </a:rPr>
              <a:t>100% </a:t>
            </a:r>
            <a:r>
              <a:rPr lang="en-GB" sz="1200" dirty="0" smtClean="0"/>
              <a:t>completed). After defects’ reparation.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2367662" y="1187866"/>
            <a:ext cx="6017197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Excavation first ties level: (</a:t>
            </a:r>
            <a:r>
              <a:rPr lang="en-GB" sz="1200" dirty="0" smtClean="0">
                <a:solidFill>
                  <a:srgbClr val="FF0000"/>
                </a:solidFill>
              </a:rPr>
              <a:t>50% </a:t>
            </a:r>
            <a:r>
              <a:rPr lang="en-GB" sz="1200" dirty="0" smtClean="0"/>
              <a:t>completed). Only Pit B done. </a:t>
            </a:r>
            <a:endParaRPr lang="en-GB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19" t="38660" r="20469" b="34251"/>
          <a:stretch/>
        </p:blipFill>
        <p:spPr>
          <a:xfrm>
            <a:off x="241425" y="5178011"/>
            <a:ext cx="3627728" cy="98729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67662" y="692696"/>
            <a:ext cx="676826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Excavation head DW level: (</a:t>
            </a:r>
            <a:r>
              <a:rPr lang="en-GB" sz="1200" dirty="0" smtClean="0">
                <a:solidFill>
                  <a:schemeClr val="tx2"/>
                </a:solidFill>
              </a:rPr>
              <a:t>100% </a:t>
            </a:r>
            <a:r>
              <a:rPr lang="en-GB" sz="1200" dirty="0" smtClean="0"/>
              <a:t>completed). 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2367662" y="1651540"/>
            <a:ext cx="659682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/>
              <a:t>Excavation </a:t>
            </a:r>
            <a:r>
              <a:rPr lang="en-GB" sz="1200" dirty="0" smtClean="0"/>
              <a:t>second </a:t>
            </a:r>
            <a:r>
              <a:rPr lang="en-GB" sz="1200" dirty="0"/>
              <a:t>ties level: (0% completed</a:t>
            </a:r>
            <a:r>
              <a:rPr lang="en-GB" sz="1200" dirty="0" smtClean="0"/>
              <a:t>). Only for certain DW panels 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2363000" y="2095535"/>
            <a:ext cx="659682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Internal DW surface </a:t>
            </a:r>
            <a:r>
              <a:rPr lang="en-GB" sz="1200" dirty="0" err="1" smtClean="0"/>
              <a:t>planing</a:t>
            </a:r>
            <a:r>
              <a:rPr lang="en-GB" sz="1200" dirty="0" smtClean="0"/>
              <a:t>: (0% completed). 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2367662" y="1424213"/>
            <a:ext cx="659682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First ties level execution: (</a:t>
            </a:r>
            <a:r>
              <a:rPr lang="en-GB" sz="1200" dirty="0" smtClean="0">
                <a:solidFill>
                  <a:srgbClr val="FF0000"/>
                </a:solidFill>
              </a:rPr>
              <a:t>50% </a:t>
            </a:r>
            <a:r>
              <a:rPr lang="en-GB" sz="1200" dirty="0" smtClean="0"/>
              <a:t>completed). Not yet in tension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597847" y="1673539"/>
            <a:ext cx="10358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CH" sz="1100" i="1" dirty="0" smtClean="0"/>
              <a:t>-</a:t>
            </a:r>
            <a:r>
              <a:rPr lang="fr-CH" sz="1100" i="1" dirty="0" err="1" smtClean="0"/>
              <a:t>step</a:t>
            </a:r>
            <a:r>
              <a:rPr lang="fr-CH" sz="1100" i="1" dirty="0" smtClean="0"/>
              <a:t> by </a:t>
            </a:r>
            <a:r>
              <a:rPr lang="fr-CH" sz="1100" i="1" dirty="0" err="1" smtClean="0"/>
              <a:t>step</a:t>
            </a:r>
            <a:r>
              <a:rPr lang="fr-CH" sz="1100" i="1" dirty="0" smtClean="0"/>
              <a:t>-</a:t>
            </a:r>
            <a:endParaRPr lang="en-GB" sz="1100" i="1" dirty="0"/>
          </a:p>
        </p:txBody>
      </p:sp>
      <p:sp>
        <p:nvSpPr>
          <p:cNvPr id="26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sp>
        <p:nvSpPr>
          <p:cNvPr id="29" name="Rectangle 20"/>
          <p:cNvSpPr/>
          <p:nvPr/>
        </p:nvSpPr>
        <p:spPr>
          <a:xfrm>
            <a:off x="2367662" y="1875155"/>
            <a:ext cx="659682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Second ties level execution: (0% completed). </a:t>
            </a:r>
            <a:endParaRPr lang="en-GB" sz="1200" dirty="0"/>
          </a:p>
        </p:txBody>
      </p:sp>
      <p:sp>
        <p:nvSpPr>
          <p:cNvPr id="30" name="Rectangle 19"/>
          <p:cNvSpPr/>
          <p:nvPr/>
        </p:nvSpPr>
        <p:spPr>
          <a:xfrm>
            <a:off x="2367662" y="2247935"/>
            <a:ext cx="659682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100" dirty="0"/>
          </a:p>
          <a:p>
            <a:pPr algn="just"/>
            <a:r>
              <a:rPr lang="en-GB" sz="1200" dirty="0" smtClean="0"/>
              <a:t>(...). </a:t>
            </a:r>
            <a:endParaRPr lang="en-GB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564904"/>
            <a:ext cx="3600000" cy="257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Immagine 30" descr="IMG_39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2564904"/>
            <a:ext cx="4608512" cy="345638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4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6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Done (4/4)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1484784"/>
            <a:ext cx="872093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(4) SLAB SYSTEM </a:t>
            </a:r>
          </a:p>
          <a:p>
            <a:pPr algn="just"/>
            <a:r>
              <a:rPr lang="fr-CH" sz="1500" dirty="0"/>
              <a:t> </a:t>
            </a:r>
            <a:r>
              <a:rPr lang="fr-CH" sz="1500" dirty="0" smtClean="0"/>
              <a:t>              </a:t>
            </a:r>
            <a:endParaRPr lang="en-GB" sz="1100" i="1" dirty="0"/>
          </a:p>
        </p:txBody>
      </p:sp>
      <p:sp>
        <p:nvSpPr>
          <p:cNvPr id="22" name="Rectangle 21"/>
          <p:cNvSpPr/>
          <p:nvPr/>
        </p:nvSpPr>
        <p:spPr>
          <a:xfrm>
            <a:off x="426541" y="1844824"/>
            <a:ext cx="11785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fr-CH" sz="1100" i="1" dirty="0" smtClean="0"/>
              <a:t>-Planche 1 of 6-</a:t>
            </a:r>
            <a:endParaRPr lang="en-GB" sz="1100" i="1" dirty="0"/>
          </a:p>
        </p:txBody>
      </p:sp>
      <p:sp>
        <p:nvSpPr>
          <p:cNvPr id="26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pic>
        <p:nvPicPr>
          <p:cNvPr id="3075" name="Picture 3" descr="H:\S39\5_VENDREDI\IMG_39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488" y="2564904"/>
            <a:ext cx="4320000" cy="3239672"/>
          </a:xfrm>
          <a:prstGeom prst="rect">
            <a:avLst/>
          </a:prstGeom>
          <a:noFill/>
        </p:spPr>
      </p:pic>
      <p:sp>
        <p:nvSpPr>
          <p:cNvPr id="25" name="Left Brace 2"/>
          <p:cNvSpPr/>
          <p:nvPr/>
        </p:nvSpPr>
        <p:spPr>
          <a:xfrm>
            <a:off x="1907704" y="1268760"/>
            <a:ext cx="137603" cy="786562"/>
          </a:xfrm>
          <a:prstGeom prst="leftBrac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31" name="Rectangle 14"/>
          <p:cNvSpPr/>
          <p:nvPr/>
        </p:nvSpPr>
        <p:spPr>
          <a:xfrm>
            <a:off x="2123728" y="1052736"/>
            <a:ext cx="489654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Earthworks allowing site preparation:</a:t>
            </a:r>
            <a:r>
              <a:rPr lang="en-GB" sz="1600" dirty="0" smtClean="0"/>
              <a:t> (75% completed)</a:t>
            </a:r>
            <a:endParaRPr lang="en-GB" sz="1600" dirty="0"/>
          </a:p>
        </p:txBody>
      </p:sp>
      <p:pic>
        <p:nvPicPr>
          <p:cNvPr id="3076" name="Picture 4" descr="H:\S39\5_VENDREDI\IMG_3977.JPG"/>
          <p:cNvPicPr>
            <a:picLocks noChangeAspect="1" noChangeArrowheads="1"/>
          </p:cNvPicPr>
          <p:nvPr/>
        </p:nvPicPr>
        <p:blipFill>
          <a:blip r:embed="rId4" cstate="print"/>
          <a:srcRect l="10256" t="8891" r="11402" b="13315"/>
          <a:stretch>
            <a:fillRect/>
          </a:stretch>
        </p:blipFill>
        <p:spPr bwMode="auto">
          <a:xfrm>
            <a:off x="107504" y="2564904"/>
            <a:ext cx="4350857" cy="3240000"/>
          </a:xfrm>
          <a:prstGeom prst="rect">
            <a:avLst/>
          </a:prstGeom>
          <a:noFill/>
        </p:spPr>
      </p:pic>
      <p:sp>
        <p:nvSpPr>
          <p:cNvPr id="33" name="Rectangle 14"/>
          <p:cNvSpPr/>
          <p:nvPr/>
        </p:nvSpPr>
        <p:spPr>
          <a:xfrm>
            <a:off x="2123728" y="1388095"/>
            <a:ext cx="489654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Concreting process:</a:t>
            </a:r>
            <a:r>
              <a:rPr lang="en-GB" sz="1600" dirty="0" smtClean="0"/>
              <a:t> (20% completed). </a:t>
            </a:r>
            <a:endParaRPr lang="en-GB" sz="1600" dirty="0"/>
          </a:p>
        </p:txBody>
      </p:sp>
      <p:sp>
        <p:nvSpPr>
          <p:cNvPr id="34" name="Rectangle 14"/>
          <p:cNvSpPr/>
          <p:nvPr/>
        </p:nvSpPr>
        <p:spPr>
          <a:xfrm>
            <a:off x="2123728" y="1748135"/>
            <a:ext cx="489654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GB" sz="300" dirty="0"/>
          </a:p>
          <a:p>
            <a:pPr algn="just"/>
            <a:r>
              <a:rPr lang="en-GB" sz="1500" dirty="0" smtClean="0"/>
              <a:t>Fixation towards EHN1 structure:</a:t>
            </a:r>
            <a:r>
              <a:rPr lang="en-GB" sz="1600" dirty="0" smtClean="0"/>
              <a:t> (0% completed). 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4318" y="753410"/>
            <a:ext cx="1930128" cy="1700524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7212806" y="1233488"/>
            <a:ext cx="642938" cy="128587"/>
          </a:xfrm>
          <a:custGeom>
            <a:avLst/>
            <a:gdLst>
              <a:gd name="connsiteX0" fmla="*/ 0 w 642938"/>
              <a:gd name="connsiteY0" fmla="*/ 4762 h 128587"/>
              <a:gd name="connsiteX1" fmla="*/ 2382 w 642938"/>
              <a:gd name="connsiteY1" fmla="*/ 107156 h 128587"/>
              <a:gd name="connsiteX2" fmla="*/ 385763 w 642938"/>
              <a:gd name="connsiteY2" fmla="*/ 104775 h 128587"/>
              <a:gd name="connsiteX3" fmla="*/ 409575 w 642938"/>
              <a:gd name="connsiteY3" fmla="*/ 128587 h 128587"/>
              <a:gd name="connsiteX4" fmla="*/ 642938 w 642938"/>
              <a:gd name="connsiteY4" fmla="*/ 128587 h 128587"/>
              <a:gd name="connsiteX5" fmla="*/ 640557 w 642938"/>
              <a:gd name="connsiteY5" fmla="*/ 0 h 128587"/>
              <a:gd name="connsiteX6" fmla="*/ 0 w 642938"/>
              <a:gd name="connsiteY6" fmla="*/ 4762 h 12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2938" h="128587">
                <a:moveTo>
                  <a:pt x="0" y="4762"/>
                </a:moveTo>
                <a:lnTo>
                  <a:pt x="2382" y="107156"/>
                </a:lnTo>
                <a:lnTo>
                  <a:pt x="385763" y="104775"/>
                </a:lnTo>
                <a:lnTo>
                  <a:pt x="409575" y="128587"/>
                </a:lnTo>
                <a:lnTo>
                  <a:pt x="642938" y="128587"/>
                </a:lnTo>
                <a:cubicBezTo>
                  <a:pt x="642144" y="85725"/>
                  <a:pt x="641351" y="42862"/>
                  <a:pt x="640557" y="0"/>
                </a:cubicBezTo>
                <a:lnTo>
                  <a:pt x="0" y="476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5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6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79512" y="764704"/>
            <a:ext cx="591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Next Steps</a:t>
            </a:r>
            <a:r>
              <a:rPr lang="en-US" sz="2000" b="1" dirty="0" smtClean="0">
                <a:solidFill>
                  <a:srgbClr val="C00000"/>
                </a:solidFill>
              </a:rPr>
              <a:t>: Activities scheduled for October </a:t>
            </a:r>
            <a:endParaRPr lang="en-US" sz="2000" b="1" u="sng" dirty="0" smtClean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4437112"/>
            <a:ext cx="903649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800" b="1" dirty="0"/>
          </a:p>
          <a:p>
            <a:pPr lvl="1" algn="just"/>
            <a:endParaRPr lang="en-GB" sz="300" dirty="0"/>
          </a:p>
          <a:p>
            <a:pPr algn="just"/>
            <a:r>
              <a:rPr lang="en-GB" sz="1400" dirty="0" smtClean="0"/>
              <a:t>(2) </a:t>
            </a:r>
            <a:r>
              <a:rPr lang="en-GB" sz="1400" u="sng" dirty="0" smtClean="0"/>
              <a:t>TG</a:t>
            </a:r>
            <a:r>
              <a:rPr lang="en-GB" sz="1400" dirty="0" smtClean="0"/>
              <a:t>: No activities scheduled.</a:t>
            </a:r>
          </a:p>
          <a:p>
            <a:pPr algn="just"/>
            <a:endParaRPr lang="en-GB" sz="200" dirty="0" smtClean="0"/>
          </a:p>
          <a:p>
            <a:pPr algn="just"/>
            <a:endParaRPr lang="fr-CH" sz="400" dirty="0"/>
          </a:p>
          <a:p>
            <a:pPr algn="just"/>
            <a:r>
              <a:rPr lang="fr-CH" sz="1400" dirty="0" smtClean="0"/>
              <a:t>(3) </a:t>
            </a:r>
            <a:r>
              <a:rPr lang="en-GB" sz="1400" u="sng" dirty="0" smtClean="0"/>
              <a:t>PITS</a:t>
            </a:r>
            <a:r>
              <a:rPr lang="en-GB" sz="1400" dirty="0" smtClean="0"/>
              <a:t>: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400" dirty="0" smtClean="0"/>
              <a:t>(B) </a:t>
            </a:r>
            <a:r>
              <a:rPr lang="en-GB" sz="1400" dirty="0" smtClean="0"/>
              <a:t>Tensioning first ties level within mid-October. Excavation/Execution second ties order by end-October.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400" dirty="0" smtClean="0"/>
              <a:t>(A) </a:t>
            </a:r>
            <a:r>
              <a:rPr lang="en-GB" sz="1400" dirty="0" smtClean="0"/>
              <a:t>Excavation/Execution ties within mid-October. Tensioning ties by end-October.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400" dirty="0" smtClean="0"/>
              <a:t>(A+B) Internal </a:t>
            </a:r>
            <a:r>
              <a:rPr lang="en-GB" sz="1400" dirty="0"/>
              <a:t>DW surface fixation in </a:t>
            </a:r>
            <a:r>
              <a:rPr lang="en-GB" sz="1400" dirty="0" smtClean="0"/>
              <a:t>parallel. Pits excavation to start in November.</a:t>
            </a:r>
          </a:p>
          <a:p>
            <a:pPr algn="just"/>
            <a:endParaRPr lang="fr-CH" sz="300" dirty="0" smtClean="0"/>
          </a:p>
          <a:p>
            <a:pPr algn="just"/>
            <a:r>
              <a:rPr lang="fr-CH" sz="1400" dirty="0" smtClean="0"/>
              <a:t>(4) </a:t>
            </a:r>
            <a:r>
              <a:rPr lang="en-GB" sz="1400" u="sng" dirty="0" smtClean="0"/>
              <a:t>SLAB SYSTEM</a:t>
            </a:r>
            <a:r>
              <a:rPr lang="en-GB" sz="1400" dirty="0" smtClean="0"/>
              <a:t>: P1 completion 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half October, P2 to start afterwards.</a:t>
            </a:r>
          </a:p>
        </p:txBody>
      </p:sp>
      <p:sp>
        <p:nvSpPr>
          <p:cNvPr id="16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pic>
        <p:nvPicPr>
          <p:cNvPr id="20" name="Immagine 19" descr="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016" y="1412776"/>
            <a:ext cx="4355976" cy="32388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6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252536" y="1146230"/>
            <a:ext cx="1888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30/09/2015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1" b="8908"/>
          <a:stretch/>
        </p:blipFill>
        <p:spPr>
          <a:xfrm>
            <a:off x="4713163" y="1415267"/>
            <a:ext cx="4323333" cy="32363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39727" y="1146230"/>
            <a:ext cx="1888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21/10/2015 </a:t>
            </a:r>
          </a:p>
        </p:txBody>
      </p:sp>
    </p:spTree>
    <p:extLst>
      <p:ext uri="{BB962C8B-B14F-4D97-AF65-F5344CB8AC3E}">
        <p14:creationId xmlns:p14="http://schemas.microsoft.com/office/powerpoint/2010/main" val="8057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21"/>
          <p:cNvCxnSpPr>
            <a:cxnSpLocks noChangeShapeType="1"/>
          </p:cNvCxnSpPr>
          <p:nvPr/>
        </p:nvCxnSpPr>
        <p:spPr bwMode="auto">
          <a:xfrm>
            <a:off x="395536" y="692696"/>
            <a:ext cx="8400804" cy="0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243558" y="83671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</a:rPr>
              <a:t>Final Consideration:</a:t>
            </a:r>
          </a:p>
        </p:txBody>
      </p:sp>
      <p:sp>
        <p:nvSpPr>
          <p:cNvPr id="3" name="Rectangle 2"/>
          <p:cNvSpPr/>
          <p:nvPr/>
        </p:nvSpPr>
        <p:spPr>
          <a:xfrm>
            <a:off x="117863" y="1424965"/>
            <a:ext cx="894206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completion of the DW complex and  reparation of defects led to ~4 weeks of delay on the general planning.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 Contractor is re-organizing the worksite activities in order to minimize time lost (i.e. work during the weekend, add different workshop and internal resources, overlap several activities with metallic contractor)</a:t>
            </a:r>
            <a:r>
              <a:rPr lang="en-US" dirty="0"/>
              <a:t>.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Planning has been reviewed given the priority to the execution of the pits (critical path).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 </a:t>
            </a:r>
            <a:r>
              <a:rPr lang="en-US" dirty="0"/>
              <a:t>Handover unchanged for the moment (Jul-2016</a:t>
            </a:r>
            <a:r>
              <a:rPr lang="en-US" dirty="0" smtClean="0"/>
              <a:t>), but possibility to grant extra time, by delaying key-dates, is under discussion.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oordination of the CE integration issues (3D </a:t>
            </a:r>
            <a:r>
              <a:rPr lang="en-US" dirty="0" err="1" smtClean="0"/>
              <a:t>Catia</a:t>
            </a:r>
            <a:r>
              <a:rPr lang="en-US" dirty="0" smtClean="0"/>
              <a:t> model updating, ECR draft, other requirements) will be finalized.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Next status of the works end-October.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13" name="Rectangle 1"/>
          <p:cNvSpPr/>
          <p:nvPr/>
        </p:nvSpPr>
        <p:spPr>
          <a:xfrm>
            <a:off x="0" y="119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GB" sz="2800" b="1" dirty="0"/>
              <a:t>EHN1 civil engineering project </a:t>
            </a:r>
            <a:r>
              <a:rPr lang="en-GB" sz="2800" b="1" dirty="0" smtClean="0"/>
              <a:t>status (SEPTEMBER)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62373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Extension of Building 887 - Neutrino Platform General Meetings</a:t>
            </a: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N.Lopez</a:t>
            </a:r>
            <a:r>
              <a:rPr lang="en-US" sz="1400" dirty="0" smtClean="0">
                <a:solidFill>
                  <a:schemeClr val="bg1"/>
                </a:solidFill>
              </a:rPr>
              <a:t> – </a:t>
            </a:r>
            <a:r>
              <a:rPr lang="en-US" sz="1400" dirty="0" err="1" smtClean="0">
                <a:solidFill>
                  <a:schemeClr val="bg1"/>
                </a:solidFill>
              </a:rPr>
              <a:t>M.Manfredi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38441" y="6237312"/>
            <a:ext cx="15761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22 October </a:t>
            </a:r>
            <a:r>
              <a:rPr lang="en-US" sz="1400" dirty="0">
                <a:solidFill>
                  <a:schemeClr val="bg1"/>
                </a:solidFill>
              </a:rPr>
              <a:t>2015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</a:rPr>
              <a:t>7</a:t>
            </a: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9730</TotalTime>
  <Words>775</Words>
  <Application>Microsoft Office PowerPoint</Application>
  <PresentationFormat>On-screen Show (4:3)</PresentationFormat>
  <Paragraphs>147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Comic Sans MS</vt:lpstr>
      <vt:lpstr>Wingdings</vt:lpstr>
      <vt:lpstr>CERNPrésentation1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Board – Etat des lieux</dc:title>
  <dc:creator>NICE</dc:creator>
  <cp:lastModifiedBy>Martin Manfredi</cp:lastModifiedBy>
  <cp:revision>465</cp:revision>
  <cp:lastPrinted>2015-10-01T10:58:51Z</cp:lastPrinted>
  <dcterms:created xsi:type="dcterms:W3CDTF">2011-02-02T11:41:39Z</dcterms:created>
  <dcterms:modified xsi:type="dcterms:W3CDTF">2015-10-22T11:47:34Z</dcterms:modified>
</cp:coreProperties>
</file>