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10" r:id="rId2"/>
    <p:sldId id="583" r:id="rId3"/>
    <p:sldId id="587" r:id="rId4"/>
    <p:sldId id="590" r:id="rId5"/>
    <p:sldId id="584" r:id="rId6"/>
    <p:sldId id="591" r:id="rId7"/>
    <p:sldId id="592" r:id="rId8"/>
    <p:sldId id="593" r:id="rId9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F81BD"/>
    <a:srgbClr val="D40000"/>
    <a:srgbClr val="FF00FF"/>
    <a:srgbClr val="D0F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7" autoAdjust="0"/>
    <p:restoredTop sz="96688" autoAdjust="0"/>
  </p:normalViewPr>
  <p:slideViewPr>
    <p:cSldViewPr snapToGrid="0" snapToObjects="1">
      <p:cViewPr varScale="1">
        <p:scale>
          <a:sx n="84" d="100"/>
          <a:sy n="84" d="100"/>
        </p:scale>
        <p:origin x="-112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CCA25-612C-5F42-B07E-97FA76D85569}" type="datetimeFigureOut">
              <a:rPr lang="en-US" smtClean="0"/>
              <a:pPr/>
              <a:t>16/10/15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8DA63-BC83-0F40-8994-5C5A1C0D1F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35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BCA06-F37C-2E4F-89A4-8F0C26234F32}" type="datetimeFigureOut">
              <a:rPr lang="en-US" smtClean="0"/>
              <a:pPr/>
              <a:t>16/10/15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2584A-54F9-FC4D-9734-1385F3BCF6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006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74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AFFC3EE-0F92-574D-B5BF-8574F11D660E}" type="datetime1">
              <a:rPr lang="en-US" smtClean="0"/>
              <a:t>16/10/15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14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6F3DFA-50FD-284D-B55C-92AC3B0186DC}" type="datetime1">
              <a:rPr lang="en-US" smtClean="0"/>
              <a:t>16/10/15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72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07500E-75CD-4A45-897E-E0EE508453C7}" type="datetime1">
              <a:rPr lang="en-US" smtClean="0"/>
              <a:t>16/10/15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9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49183D-210A-CC4F-8A5B-35EE5D818542}" type="datetime1">
              <a:rPr lang="en-US" smtClean="0"/>
              <a:t>16/10/15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697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15942E-3392-FC45-A5A1-CAD1FF6F357C}" type="datetime1">
              <a:rPr lang="en-US" smtClean="0"/>
              <a:t>16/10/15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23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016520-CAFA-3541-BC01-7151810FCD9D}" type="datetime1">
              <a:rPr lang="en-US" smtClean="0"/>
              <a:t>16/10/15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8FD1B5-59D7-1545-BA96-56381A976673}" type="datetime1">
              <a:rPr lang="en-US" smtClean="0"/>
              <a:t>16/10/15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9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3690BB-E087-5B41-B7FA-5BCBB1F95306}" type="datetime1">
              <a:rPr lang="en-US" smtClean="0"/>
              <a:t>16/10/15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63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85431D-7B53-8A4E-A3D5-7284B4FAA4AF}" type="datetime1">
              <a:rPr lang="en-US" smtClean="0"/>
              <a:t>16/10/15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4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484D0-55AC-9D46-9A19-41BDFA0E25AB}" type="datetime1">
              <a:rPr lang="en-US" smtClean="0"/>
              <a:t>16/10/15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0" y="6500743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2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14171" y="85930"/>
            <a:ext cx="6703391" cy="579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620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3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9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4F81B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724" y="808419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AWAKE Secondary Beam Line Meeting</a:t>
            </a:r>
            <a:br>
              <a:rPr lang="en-US" dirty="0" smtClean="0"/>
            </a:br>
            <a:r>
              <a:rPr lang="en-US" dirty="0" smtClean="0"/>
              <a:t>CP6, 16 October 2015</a:t>
            </a:r>
            <a:endParaRPr lang="en-US" dirty="0"/>
          </a:p>
        </p:txBody>
      </p:sp>
      <p:pic>
        <p:nvPicPr>
          <p:cNvPr id="4" name="Picture 3" descr="AWAKE_white_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809" y="4053445"/>
            <a:ext cx="3338222" cy="1680239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235524" y="2652347"/>
            <a:ext cx="6603754" cy="932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CP Leader: Edda </a:t>
            </a:r>
            <a:r>
              <a:rPr lang="en-US" dirty="0" smtClean="0"/>
              <a:t>Gschwendtner, </a:t>
            </a:r>
            <a:r>
              <a:rPr lang="en-US" dirty="0" smtClean="0"/>
              <a:t>CERN</a:t>
            </a:r>
          </a:p>
          <a:p>
            <a:r>
              <a:rPr lang="en-US" dirty="0" smtClean="0"/>
              <a:t>Scientific Secretary: Marlene Turner, CERN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1431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294946" y="125211"/>
            <a:ext cx="6487637" cy="605559"/>
          </a:xfrm>
        </p:spPr>
        <p:txBody>
          <a:bodyPr>
            <a:normAutofit/>
          </a:bodyPr>
          <a:lstStyle/>
          <a:p>
            <a:r>
              <a:rPr lang="en-US" dirty="0" smtClean="0"/>
              <a:t>AWAKE Collaboration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49773" y="730770"/>
            <a:ext cx="8146323" cy="5544617"/>
            <a:chOff x="465189" y="764704"/>
            <a:chExt cx="8146323" cy="5544617"/>
          </a:xfrm>
        </p:grpSpPr>
        <p:grpSp>
          <p:nvGrpSpPr>
            <p:cNvPr id="12" name="Group 11"/>
            <p:cNvGrpSpPr/>
            <p:nvPr/>
          </p:nvGrpSpPr>
          <p:grpSpPr>
            <a:xfrm>
              <a:off x="474608" y="2564905"/>
              <a:ext cx="3665344" cy="3744416"/>
              <a:chOff x="474608" y="2564905"/>
              <a:chExt cx="3665344" cy="3744416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474608" y="2564905"/>
                <a:ext cx="3665344" cy="374441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618624" y="2675515"/>
                <a:ext cx="3338115" cy="3057741"/>
                <a:chOff x="179511" y="2497690"/>
                <a:chExt cx="3338115" cy="3057741"/>
              </a:xfrm>
            </p:grpSpPr>
            <p:sp>
              <p:nvSpPr>
                <p:cNvPr id="35" name="TextBox 34"/>
                <p:cNvSpPr txBox="1"/>
                <p:nvPr/>
              </p:nvSpPr>
              <p:spPr>
                <a:xfrm>
                  <a:off x="804187" y="3990184"/>
                  <a:ext cx="2085589" cy="600164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chemeClr val="accent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/>
                    <a:t>Coordination Package Institutes: </a:t>
                  </a:r>
                </a:p>
                <a:p>
                  <a:r>
                    <a:rPr lang="en-US" sz="1100" b="1" dirty="0" smtClean="0"/>
                    <a:t>CPI: Experiment</a:t>
                  </a:r>
                </a:p>
                <a:p>
                  <a:r>
                    <a:rPr lang="en-US" sz="1100" b="1" dirty="0" smtClean="0"/>
                    <a:t>CPI: Simulation</a:t>
                  </a: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858120" y="5278432"/>
                  <a:ext cx="1834607" cy="276999"/>
                </a:xfrm>
                <a:prstGeom prst="rect">
                  <a:avLst/>
                </a:prstGeom>
                <a:solidFill>
                  <a:srgbClr val="FFFFFF"/>
                </a:solidFill>
                <a:ln w="19050" cmpd="sng">
                  <a:solidFill>
                    <a:schemeClr val="accent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Work Packages Institutes </a:t>
                  </a: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179511" y="2497690"/>
                  <a:ext cx="3338115" cy="1012364"/>
                </a:xfrm>
                <a:prstGeom prst="rect">
                  <a:avLst/>
                </a:prstGeom>
                <a:solidFill>
                  <a:srgbClr val="FFFFFF"/>
                </a:solidFill>
                <a:ln w="28575" cmpd="sng"/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b="1" dirty="0" smtClean="0">
                      <a:solidFill>
                        <a:srgbClr val="000000"/>
                      </a:solidFill>
                    </a:rPr>
                    <a:t>Collaboration Institutes</a:t>
                  </a:r>
                  <a:endParaRPr lang="en-US" sz="1400" b="1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1" name="Group 10"/>
            <p:cNvGrpSpPr/>
            <p:nvPr/>
          </p:nvGrpSpPr>
          <p:grpSpPr>
            <a:xfrm>
              <a:off x="4644008" y="2564905"/>
              <a:ext cx="3967504" cy="3744416"/>
              <a:chOff x="4644008" y="2564905"/>
              <a:chExt cx="3967504" cy="3744416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4644008" y="2564905"/>
                <a:ext cx="3967504" cy="374441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1" name="Group 100"/>
              <p:cNvGrpSpPr/>
              <p:nvPr/>
            </p:nvGrpSpPr>
            <p:grpSpPr>
              <a:xfrm>
                <a:off x="4772247" y="2675515"/>
                <a:ext cx="3731506" cy="3203008"/>
                <a:chOff x="3500989" y="2420888"/>
                <a:chExt cx="3731506" cy="3203008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3696214" y="3613300"/>
                  <a:ext cx="3288322" cy="2010596"/>
                  <a:chOff x="3198648" y="1957453"/>
                  <a:chExt cx="3288322" cy="2348872"/>
                </a:xfrm>
              </p:grpSpPr>
              <p:sp>
                <p:nvSpPr>
                  <p:cNvPr id="56" name="Rectangle 55"/>
                  <p:cNvSpPr/>
                  <p:nvPr/>
                </p:nvSpPr>
                <p:spPr>
                  <a:xfrm rot="16200000">
                    <a:off x="4530471" y="2520866"/>
                    <a:ext cx="634228" cy="293669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 cmpd="sng"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" rtlCol="0" anchor="ctr"/>
                  <a:lstStyle/>
                  <a:p>
                    <a:pPr algn="ctr"/>
                    <a:r>
                      <a:rPr lang="en-US" sz="1200" b="1" dirty="0" smtClean="0">
                        <a:solidFill>
                          <a:schemeClr val="tx1"/>
                        </a:solidFill>
                      </a:rPr>
                      <a:t>Work Packages CERN</a:t>
                    </a:r>
                  </a:p>
                </p:txBody>
              </p:sp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3198648" y="1957453"/>
                    <a:ext cx="3288322" cy="1492170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 cmpd="sng">
                    <a:solidFill>
                      <a:schemeClr val="accent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b="1" dirty="0" smtClean="0"/>
                      <a:t>Coordination Package:</a:t>
                    </a:r>
                  </a:p>
                  <a:p>
                    <a:r>
                      <a:rPr lang="en-US" sz="1100" b="1" dirty="0" smtClean="0"/>
                      <a:t>CP: SPS Beam and Synchronization</a:t>
                    </a:r>
                  </a:p>
                  <a:p>
                    <a:r>
                      <a:rPr lang="en-US" sz="1100" b="1" dirty="0" smtClean="0"/>
                      <a:t>CP: Proton and Electron Beam Lines</a:t>
                    </a:r>
                  </a:p>
                  <a:p>
                    <a:r>
                      <a:rPr lang="en-US" sz="1100" b="1" dirty="0" smtClean="0"/>
                      <a:t>CP: Electron Source System</a:t>
                    </a:r>
                  </a:p>
                  <a:p>
                    <a:r>
                      <a:rPr lang="en-US" sz="1100" b="1" dirty="0" smtClean="0"/>
                      <a:t>CP: Infrastructure, Global Integration and Installation</a:t>
                    </a:r>
                  </a:p>
                  <a:p>
                    <a:r>
                      <a:rPr lang="en-US" sz="1100" b="1" dirty="0" smtClean="0"/>
                      <a:t>CP: Laser Beam System</a:t>
                    </a:r>
                  </a:p>
                  <a:p>
                    <a:r>
                      <a:rPr lang="en-US" sz="1100" b="1" dirty="0" smtClean="0"/>
                      <a:t>CP: Secondary Beam Line </a:t>
                    </a:r>
                  </a:p>
                </p:txBody>
              </p:sp>
            </p:grpSp>
            <p:sp>
              <p:nvSpPr>
                <p:cNvPr id="90" name="Rectangle 89"/>
                <p:cNvSpPr/>
                <p:nvPr/>
              </p:nvSpPr>
              <p:spPr>
                <a:xfrm>
                  <a:off x="3500989" y="2420888"/>
                  <a:ext cx="3731506" cy="1012364"/>
                </a:xfrm>
                <a:prstGeom prst="rect">
                  <a:avLst/>
                </a:prstGeom>
                <a:solidFill>
                  <a:srgbClr val="FFFFFF"/>
                </a:solidFill>
                <a:ln w="28575" cmpd="sng"/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b="1" dirty="0">
                      <a:solidFill>
                        <a:srgbClr val="000000"/>
                      </a:solidFill>
                    </a:rPr>
                    <a:t>CERN AWAKE </a:t>
                  </a:r>
                  <a:r>
                    <a:rPr lang="en-US" sz="1400" b="1" dirty="0" smtClean="0">
                      <a:solidFill>
                        <a:srgbClr val="000000"/>
                      </a:solidFill>
                    </a:rPr>
                    <a:t>Project</a:t>
                  </a:r>
                  <a:endParaRPr lang="en-US" sz="1400" b="1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3" name="Group 12"/>
            <p:cNvGrpSpPr/>
            <p:nvPr/>
          </p:nvGrpSpPr>
          <p:grpSpPr>
            <a:xfrm>
              <a:off x="465189" y="764704"/>
              <a:ext cx="8136904" cy="1512168"/>
              <a:chOff x="474608" y="548681"/>
              <a:chExt cx="5688632" cy="1512168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474608" y="548681"/>
                <a:ext cx="5688632" cy="151216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8623" y="715423"/>
                <a:ext cx="5400601" cy="307777"/>
              </a:xfrm>
              <a:prstGeom prst="rect">
                <a:avLst/>
              </a:prstGeom>
              <a:solidFill>
                <a:schemeClr val="bg1"/>
              </a:solidFill>
              <a:ln w="38100" cmpd="sng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/>
                  <a:t>Collaboration Board (CB) </a:t>
                </a: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618624" y="1136112"/>
                <a:ext cx="1268244" cy="798146"/>
              </a:xfrm>
              <a:prstGeom prst="rect">
                <a:avLst/>
              </a:prstGeom>
              <a:solidFill>
                <a:srgbClr val="FFFFFF"/>
              </a:solidFill>
              <a:ln w="28575" cmpd="sng"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rgbClr val="000000"/>
                    </a:solidFill>
                  </a:rPr>
                  <a:t>Management </a:t>
                </a:r>
                <a:r>
                  <a:rPr lang="en-US" sz="1200" b="1" dirty="0">
                    <a:solidFill>
                      <a:srgbClr val="000000"/>
                    </a:solidFill>
                  </a:rPr>
                  <a:t>Board (MB</a:t>
                </a:r>
                <a:r>
                  <a:rPr lang="en-US" sz="1200" b="1" dirty="0" smtClean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3857703" y="1124745"/>
                <a:ext cx="982258" cy="809513"/>
              </a:xfrm>
              <a:prstGeom prst="rect">
                <a:avLst/>
              </a:prstGeom>
              <a:solidFill>
                <a:srgbClr val="FFFFFF"/>
              </a:solidFill>
              <a:ln w="28575" cmpd="sng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</a:rPr>
                  <a:t>Physics and Experiment Board (PEB</a:t>
                </a:r>
                <a:r>
                  <a:rPr lang="en-US" sz="1200" b="1" dirty="0" smtClean="0">
                    <a:solidFill>
                      <a:srgbClr val="000000"/>
                    </a:solidFill>
                  </a:rPr>
                  <a:t>)</a:t>
                </a:r>
                <a:endParaRPr lang="en-US" sz="1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5006758" y="1124745"/>
                <a:ext cx="1012466" cy="809513"/>
              </a:xfrm>
              <a:prstGeom prst="rect">
                <a:avLst/>
              </a:prstGeom>
              <a:solidFill>
                <a:srgbClr val="FFFFFF"/>
              </a:solidFill>
              <a:ln w="28575" cmpd="sng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</a:rPr>
                  <a:t>Technical Board (TB</a:t>
                </a:r>
                <a:r>
                  <a:rPr lang="en-US" sz="1200" b="1" dirty="0" smtClean="0">
                    <a:solidFill>
                      <a:srgbClr val="000000"/>
                    </a:solidFill>
                  </a:rPr>
                  <a:t>)</a:t>
                </a:r>
                <a:endParaRPr lang="en-US" sz="12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2485258" y="1340768"/>
              <a:ext cx="2662806" cy="826355"/>
            </a:xfrm>
            <a:prstGeom prst="rect">
              <a:avLst/>
            </a:prstGeom>
            <a:solidFill>
              <a:srgbClr val="FFFFFF"/>
            </a:solidFill>
            <a:ln w="28575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50" b="1" dirty="0" smtClean="0">
                  <a:solidFill>
                    <a:srgbClr val="000000"/>
                  </a:solidFill>
                </a:rPr>
                <a:t>Collaboration Spokesperson: Allen Caldwell</a:t>
              </a:r>
            </a:p>
            <a:p>
              <a:r>
                <a:rPr lang="en-US" sz="1050" b="1" dirty="0" smtClean="0">
                  <a:solidFill>
                    <a:srgbClr val="000000"/>
                  </a:solidFill>
                </a:rPr>
                <a:t>Deputy: Matthew Wing</a:t>
              </a:r>
            </a:p>
            <a:p>
              <a:r>
                <a:rPr lang="en-US" sz="1050" b="1" dirty="0" smtClean="0">
                  <a:solidFill>
                    <a:srgbClr val="000000"/>
                  </a:solidFill>
                </a:rPr>
                <a:t>Physics Coordinator: </a:t>
              </a:r>
              <a:r>
                <a:rPr lang="en-US" sz="1050" b="1" dirty="0" err="1" smtClean="0">
                  <a:solidFill>
                    <a:srgbClr val="000000"/>
                  </a:solidFill>
                </a:rPr>
                <a:t>Patric</a:t>
              </a:r>
              <a:r>
                <a:rPr lang="en-US" sz="1050" b="1" dirty="0" smtClean="0">
                  <a:solidFill>
                    <a:srgbClr val="000000"/>
                  </a:solidFill>
                </a:rPr>
                <a:t> Muggli</a:t>
              </a:r>
            </a:p>
            <a:p>
              <a:r>
                <a:rPr lang="en-US" sz="1050" b="1" dirty="0" smtClean="0">
                  <a:solidFill>
                    <a:srgbClr val="000000"/>
                  </a:solidFill>
                </a:rPr>
                <a:t>Technical Coordinator: Edda Gschwendtner</a:t>
              </a:r>
            </a:p>
            <a:p>
              <a:r>
                <a:rPr lang="en-US" sz="1050" b="1" dirty="0" smtClean="0">
                  <a:solidFill>
                    <a:srgbClr val="000000"/>
                  </a:solidFill>
                </a:rPr>
                <a:t>Simulation Coordinator: Konstantin </a:t>
              </a:r>
              <a:r>
                <a:rPr lang="en-US" sz="1050" b="1" dirty="0" err="1" smtClean="0">
                  <a:solidFill>
                    <a:srgbClr val="000000"/>
                  </a:solidFill>
                </a:rPr>
                <a:t>Lotov</a:t>
              </a:r>
              <a:endParaRPr lang="en-US" sz="1050" b="1" dirty="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8706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Work Packages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2788919"/>
              </p:ext>
            </p:extLst>
          </p:nvPr>
        </p:nvGraphicFramePr>
        <p:xfrm>
          <a:off x="502250" y="665409"/>
          <a:ext cx="5484485" cy="6147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Document" r:id="rId3" imgW="6210300" imgH="6959600" progId="Word.Document.12">
                  <p:embed/>
                </p:oleObj>
              </mc:Choice>
              <mc:Fallback>
                <p:oleObj name="Document" r:id="rId3" imgW="6210300" imgH="6959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2250" y="665409"/>
                        <a:ext cx="5484485" cy="61472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4265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Institutes Work Packages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568832"/>
              </p:ext>
            </p:extLst>
          </p:nvPr>
        </p:nvGraphicFramePr>
        <p:xfrm>
          <a:off x="1464768" y="1382730"/>
          <a:ext cx="5540375" cy="2624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r:id="rId3" imgW="6273800" imgH="2971800" progId="Word.Document.12">
                  <p:embed/>
                </p:oleObj>
              </mc:Choice>
              <mc:Fallback>
                <p:oleObj name="Document" r:id="rId3" imgW="6273800" imgH="297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64768" y="1382730"/>
                        <a:ext cx="5540375" cy="2624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5698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AWAKE Project Organization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495566" y="4066940"/>
            <a:ext cx="6947998" cy="2816870"/>
            <a:chOff x="1470783" y="3488024"/>
            <a:chExt cx="6922634" cy="3055646"/>
          </a:xfrm>
        </p:grpSpPr>
        <p:pic>
          <p:nvPicPr>
            <p:cNvPr id="20" name="Picture 19" descr="VUE AWAKE GENERAL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12125" y="3488024"/>
              <a:ext cx="5405437" cy="3055646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3002390" y="3656190"/>
              <a:ext cx="5391027" cy="2808766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/>
            <p:cNvSpPr/>
            <p:nvPr/>
          </p:nvSpPr>
          <p:spPr>
            <a:xfrm rot="1215648">
              <a:off x="1856381" y="4657097"/>
              <a:ext cx="3893250" cy="39687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46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46000"/>
                  </a:schemeClr>
                </a:gs>
              </a:gsLst>
              <a:lin ang="16200000" scaled="0"/>
              <a:tileRect/>
            </a:gradFill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CP2: proton and electron beam</a:t>
              </a:r>
              <a:endParaRPr lang="en-US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 rot="3137586">
              <a:off x="4633105" y="4780923"/>
              <a:ext cx="791392" cy="39687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46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46000"/>
                  </a:schemeClr>
                </a:gs>
              </a:gsLst>
              <a:lin ang="16200000" scaled="0"/>
              <a:tileRect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 rot="1215648">
              <a:off x="6502808" y="5836492"/>
              <a:ext cx="1293644" cy="396874"/>
            </a:xfrm>
            <a:prstGeom prst="ellipse">
              <a:avLst/>
            </a:prstGeom>
            <a:solidFill>
              <a:srgbClr val="008000">
                <a:alpha val="46000"/>
              </a:srgbClr>
            </a:solidFill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CP6: sec beam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 rot="1125583">
              <a:off x="2503203" y="3868174"/>
              <a:ext cx="2054546" cy="396874"/>
            </a:xfrm>
            <a:prstGeom prst="ellipse">
              <a:avLst/>
            </a:prstGeom>
            <a:solidFill>
              <a:srgbClr val="FFFF00">
                <a:alpha val="46000"/>
              </a:srgbClr>
            </a:solidFill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CP5: Laser beam system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 rot="1125583">
              <a:off x="4784346" y="4105847"/>
              <a:ext cx="1060995" cy="734328"/>
            </a:xfrm>
            <a:prstGeom prst="ellipse">
              <a:avLst/>
            </a:prstGeom>
            <a:solidFill>
              <a:schemeClr val="accent6">
                <a:lumMod val="75000"/>
                <a:alpha val="46000"/>
              </a:schemeClr>
            </a:solidFill>
            <a:ln w="1905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CP3: e-source</a:t>
              </a:r>
              <a:endParaRPr lang="en-US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1470783" y="3505766"/>
              <a:ext cx="1080320" cy="674406"/>
            </a:xfrm>
            <a:prstGeom prst="ellipse">
              <a:avLst/>
            </a:prstGeom>
            <a:solidFill>
              <a:schemeClr val="accent4">
                <a:lumMod val="75000"/>
                <a:alpha val="46000"/>
              </a:schemeClr>
            </a:solidFill>
            <a:ln w="190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CP1: SPS &amp; RF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031172" y="3687941"/>
              <a:ext cx="2181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CP4: </a:t>
              </a:r>
              <a:r>
                <a:rPr lang="en-US" sz="1400" b="1" dirty="0" err="1" smtClean="0"/>
                <a:t>Infrastr</a:t>
              </a:r>
              <a:r>
                <a:rPr lang="en-US" sz="1400" b="1" dirty="0" smtClean="0"/>
                <a:t>, </a:t>
              </a:r>
              <a:r>
                <a:rPr lang="en-US" sz="1400" b="1" dirty="0" err="1" smtClean="0"/>
                <a:t>Integr</a:t>
              </a:r>
              <a:r>
                <a:rPr lang="en-US" sz="1400" b="1" dirty="0" smtClean="0"/>
                <a:t>, Install</a:t>
              </a:r>
              <a:endParaRPr lang="en-US" sz="1400" b="1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431919" y="1352918"/>
            <a:ext cx="35330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Coordination Package Leaders:</a:t>
            </a:r>
          </a:p>
          <a:p>
            <a:pPr marL="171450" indent="-171450">
              <a:buFont typeface="Wingdings" charset="0"/>
              <a:buChar char="à"/>
            </a:pPr>
            <a:r>
              <a:rPr lang="en-US" sz="1400" dirty="0" smtClean="0"/>
              <a:t>Coordinate Work Packages that are associated to the areas and systems of the CP</a:t>
            </a:r>
          </a:p>
          <a:p>
            <a:pPr marL="171450" indent="-171450">
              <a:buFont typeface="Wingdings" charset="0"/>
              <a:buChar char="à"/>
            </a:pPr>
            <a:r>
              <a:rPr lang="en-US" sz="1400" dirty="0" smtClean="0"/>
              <a:t>Regular meetings, EDMS, indico</a:t>
            </a:r>
          </a:p>
          <a:p>
            <a:pPr marL="171450" indent="-171450">
              <a:buFont typeface="Wingdings" charset="0"/>
              <a:buChar char="à"/>
            </a:pPr>
            <a:r>
              <a:rPr lang="en-US" sz="1400" dirty="0" smtClean="0"/>
              <a:t>Report in project team meetings</a:t>
            </a:r>
            <a:endParaRPr lang="en-US" sz="1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255283" y="683308"/>
            <a:ext cx="4979572" cy="3357822"/>
            <a:chOff x="4644008" y="2564905"/>
            <a:chExt cx="4822790" cy="3423831"/>
          </a:xfrm>
        </p:grpSpPr>
        <p:sp>
          <p:nvSpPr>
            <p:cNvPr id="14" name="Rectangle 13"/>
            <p:cNvSpPr/>
            <p:nvPr/>
          </p:nvSpPr>
          <p:spPr>
            <a:xfrm>
              <a:off x="4644008" y="2564905"/>
              <a:ext cx="4822790" cy="342383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784456" y="2623815"/>
              <a:ext cx="4425404" cy="3173603"/>
              <a:chOff x="3513198" y="2369188"/>
              <a:chExt cx="4425404" cy="3173603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513198" y="3267557"/>
                <a:ext cx="4425404" cy="2275234"/>
                <a:chOff x="3015632" y="1553547"/>
                <a:chExt cx="4425404" cy="2658042"/>
              </a:xfrm>
            </p:grpSpPr>
            <p:sp>
              <p:nvSpPr>
                <p:cNvPr id="18" name="Rectangle 17"/>
                <p:cNvSpPr/>
                <p:nvPr/>
              </p:nvSpPr>
              <p:spPr>
                <a:xfrm rot="16200000">
                  <a:off x="4651517" y="2426130"/>
                  <a:ext cx="634229" cy="2936690"/>
                </a:xfrm>
                <a:prstGeom prst="rect">
                  <a:avLst/>
                </a:prstGeom>
                <a:solidFill>
                  <a:srgbClr val="FFFFFF"/>
                </a:solidFill>
                <a:ln w="19050" cmpd="sng"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chemeClr val="tx1"/>
                      </a:solidFill>
                    </a:rPr>
                    <a:t>26 Work Packages CERN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015632" y="1553547"/>
                  <a:ext cx="4425404" cy="1906466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chemeClr val="accent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Project Team:</a:t>
                  </a:r>
                </a:p>
                <a:p>
                  <a:r>
                    <a:rPr lang="en-US" sz="1200" b="1" dirty="0" smtClean="0"/>
                    <a:t>CP1: SPS Beam and Synchronization : Elena Shaposhnikova</a:t>
                  </a:r>
                </a:p>
                <a:p>
                  <a:r>
                    <a:rPr lang="en-US" sz="1200" b="1" dirty="0" smtClean="0"/>
                    <a:t>CP2: Proton and Electron Beam Lines: Chiara Bracco</a:t>
                  </a:r>
                </a:p>
                <a:p>
                  <a:r>
                    <a:rPr lang="en-US" sz="1200" b="1" dirty="0" smtClean="0"/>
                    <a:t>CP3: Electron Source System: Steffen Doebert</a:t>
                  </a:r>
                </a:p>
                <a:p>
                  <a:r>
                    <a:rPr lang="en-US" sz="1200" b="1" dirty="0" smtClean="0"/>
                    <a:t>CP4: Infrastructure, Global Integration and Installation: Ans Pardons</a:t>
                  </a:r>
                </a:p>
                <a:p>
                  <a:r>
                    <a:rPr lang="en-US" sz="1200" b="1" dirty="0" smtClean="0"/>
                    <a:t>CP5: Laser Beam System: Valentin Fedosseev</a:t>
                  </a:r>
                </a:p>
                <a:p>
                  <a:r>
                    <a:rPr lang="en-US" sz="1200" b="1" dirty="0" smtClean="0"/>
                    <a:t>CP6: Secondary Beam Line: Edda Gschwendtner</a:t>
                  </a:r>
                </a:p>
                <a:p>
                  <a:r>
                    <a:rPr lang="en-US" sz="1200" b="1" dirty="0" smtClean="0"/>
                    <a:t>PO: Marzia Bernardini, RP: Helmut Vincke</a:t>
                  </a:r>
                </a:p>
              </p:txBody>
            </p:sp>
          </p:grpSp>
          <p:sp>
            <p:nvSpPr>
              <p:cNvPr id="17" name="Rectangle 16"/>
              <p:cNvSpPr/>
              <p:nvPr/>
            </p:nvSpPr>
            <p:spPr>
              <a:xfrm>
                <a:off x="4200304" y="2369188"/>
                <a:ext cx="2553589" cy="748268"/>
              </a:xfrm>
              <a:prstGeom prst="rect">
                <a:avLst/>
              </a:prstGeom>
              <a:solidFill>
                <a:srgbClr val="FFFFFF"/>
              </a:solidFill>
              <a:ln w="28575" cmpd="sng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</a:rPr>
                  <a:t>CERN AWAKE </a:t>
                </a:r>
                <a:r>
                  <a:rPr lang="en-US" sz="1200" b="1" dirty="0" smtClean="0">
                    <a:solidFill>
                      <a:srgbClr val="000000"/>
                    </a:solidFill>
                  </a:rPr>
                  <a:t>Project</a:t>
                </a:r>
              </a:p>
              <a:p>
                <a:pPr algn="ctr"/>
                <a:r>
                  <a:rPr lang="en-US" sz="1050" b="1" dirty="0" smtClean="0">
                    <a:solidFill>
                      <a:srgbClr val="000000"/>
                    </a:solidFill>
                  </a:rPr>
                  <a:t>Project Leader: Edda Gschwendtner</a:t>
                </a:r>
              </a:p>
              <a:p>
                <a:pPr algn="ctr"/>
                <a:r>
                  <a:rPr lang="en-US" sz="1050" b="1" dirty="0" smtClean="0">
                    <a:solidFill>
                      <a:srgbClr val="000000"/>
                    </a:solidFill>
                  </a:rPr>
                  <a:t>Deputy Project Leader: Chiara Bracco</a:t>
                </a:r>
                <a:endParaRPr lang="en-US" sz="1050" b="1" dirty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068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CP6 Secondary Beam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2002"/>
            <a:ext cx="8229600" cy="2723380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“The </a:t>
            </a:r>
            <a:r>
              <a:rPr lang="en-US" dirty="0"/>
              <a:t>coordination package leader, CPL, is responsible for the </a:t>
            </a:r>
            <a:r>
              <a:rPr lang="en-US" b="1" dirty="0"/>
              <a:t>design and commissioning of the secondary beam line </a:t>
            </a:r>
            <a:r>
              <a:rPr lang="en-US" dirty="0"/>
              <a:t>(downstream the plasma cell), the </a:t>
            </a:r>
            <a:r>
              <a:rPr lang="en-US" b="1" dirty="0"/>
              <a:t>interface between the CERN equipment in this area and the equipment delivered by the collaborating institutes </a:t>
            </a:r>
            <a:r>
              <a:rPr lang="en-US" dirty="0"/>
              <a:t>(plasma cell, the experimental detectors and electron spectrometer). 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The </a:t>
            </a:r>
            <a:r>
              <a:rPr lang="en-US" dirty="0"/>
              <a:t>CGL follows up its </a:t>
            </a:r>
            <a:r>
              <a:rPr lang="en-US" b="1" dirty="0"/>
              <a:t>integration and installation</a:t>
            </a:r>
            <a:r>
              <a:rPr lang="en-US" dirty="0"/>
              <a:t>, follows up and coordinates the </a:t>
            </a:r>
            <a:r>
              <a:rPr lang="en-US" b="1" dirty="0"/>
              <a:t>related studies and activities</a:t>
            </a:r>
            <a:r>
              <a:rPr lang="en-US" dirty="0"/>
              <a:t>, follows up work progress and insures that </a:t>
            </a:r>
            <a:r>
              <a:rPr lang="en-US" b="1" dirty="0"/>
              <a:t>milestones</a:t>
            </a:r>
            <a:r>
              <a:rPr lang="en-US" dirty="0"/>
              <a:t> are achieved according to plan. </a:t>
            </a:r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814" y="4653163"/>
            <a:ext cx="90588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è"/>
            </a:pPr>
            <a:r>
              <a:rPr lang="en-US" dirty="0" smtClean="0">
                <a:solidFill>
                  <a:srgbClr val="4F81BD"/>
                </a:solidFill>
                <a:sym typeface="Wingdings"/>
              </a:rPr>
              <a:t>Sofar, these issues could be covered in the other Coordination Packages, TB, PEB</a:t>
            </a:r>
          </a:p>
          <a:p>
            <a:pPr marL="285750" indent="-285750">
              <a:buFont typeface="Wingdings" charset="0"/>
              <a:buChar char="è"/>
            </a:pPr>
            <a:endParaRPr lang="en-US" dirty="0" smtClean="0">
              <a:solidFill>
                <a:srgbClr val="4F81BD"/>
              </a:solidFill>
              <a:sym typeface="Wingdings"/>
            </a:endParaRPr>
          </a:p>
          <a:p>
            <a:pPr marL="285750" indent="-285750">
              <a:buFont typeface="Wingdings" charset="0"/>
              <a:buChar char="è"/>
            </a:pPr>
            <a:r>
              <a:rPr lang="en-US" dirty="0" smtClean="0">
                <a:solidFill>
                  <a:srgbClr val="4F81BD"/>
                </a:solidFill>
                <a:sym typeface="Wingdings"/>
              </a:rPr>
              <a:t>Now</a:t>
            </a:r>
            <a:r>
              <a:rPr lang="en-US" dirty="0">
                <a:solidFill>
                  <a:srgbClr val="4F81BD"/>
                </a:solidFill>
                <a:sym typeface="Wingdings"/>
              </a:rPr>
              <a:t>, we need to follow that up in more details so that we are ready for physics in Q4 </a:t>
            </a:r>
            <a:r>
              <a:rPr lang="en-US" dirty="0" smtClean="0">
                <a:solidFill>
                  <a:srgbClr val="4F81BD"/>
                </a:solidFill>
                <a:sym typeface="Wingdings"/>
              </a:rPr>
              <a:t>2016! </a:t>
            </a:r>
            <a:endParaRPr lang="en-US" dirty="0">
              <a:solidFill>
                <a:srgbClr val="4F81BD"/>
              </a:solidFill>
            </a:endParaRPr>
          </a:p>
          <a:p>
            <a:pPr marL="285750" indent="-285750">
              <a:buFont typeface="Wingdings" charset="0"/>
              <a:buChar char="è"/>
            </a:pPr>
            <a:endParaRPr lang="en-US" dirty="0">
              <a:solidFill>
                <a:srgbClr val="4F81BD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6324" y="854225"/>
            <a:ext cx="5712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CERN AWAKE project Work Breakdown Structure, WBS (EDMS Nr. 1505432)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30208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CP6 Issues to Cover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756" y="792858"/>
            <a:ext cx="8554498" cy="5813802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Integration of secondary beam line</a:t>
            </a:r>
          </a:p>
          <a:p>
            <a:pPr lvl="1"/>
            <a:r>
              <a:rPr lang="en-US" sz="2000" dirty="0" smtClean="0"/>
              <a:t>plasma cell,</a:t>
            </a:r>
            <a:r>
              <a:rPr lang="en-US" sz="2000" dirty="0"/>
              <a:t> OTR, CTR, </a:t>
            </a:r>
            <a:r>
              <a:rPr lang="en-US" sz="2000" dirty="0" smtClean="0"/>
              <a:t>BTVs, laser shutter, quadrupoles, spectrometer, vacuum,…</a:t>
            </a:r>
          </a:p>
          <a:p>
            <a:pPr lvl="1"/>
            <a:endParaRPr lang="en-US" sz="2000" dirty="0" smtClean="0"/>
          </a:p>
          <a:p>
            <a:r>
              <a:rPr lang="en-US" sz="2200" dirty="0" smtClean="0"/>
              <a:t>Interface issues</a:t>
            </a:r>
          </a:p>
          <a:p>
            <a:pPr lvl="1"/>
            <a:r>
              <a:rPr lang="en-US" sz="2000" dirty="0" smtClean="0"/>
              <a:t>Integration, control</a:t>
            </a:r>
          </a:p>
          <a:p>
            <a:pPr lvl="1"/>
            <a:r>
              <a:rPr lang="en-US" sz="2000" dirty="0" smtClean="0"/>
              <a:t>What is needed from other CPs</a:t>
            </a:r>
          </a:p>
          <a:p>
            <a:pPr lvl="1"/>
            <a:endParaRPr lang="en-US" sz="2000" dirty="0" smtClean="0"/>
          </a:p>
          <a:p>
            <a:r>
              <a:rPr lang="en-US" sz="2200" dirty="0" smtClean="0"/>
              <a:t>Related studies and activities</a:t>
            </a:r>
          </a:p>
          <a:p>
            <a:pPr lvl="1"/>
            <a:r>
              <a:rPr lang="en-US" dirty="0" smtClean="0"/>
              <a:t>Simulations, tests (e.g. HiRadMat)</a:t>
            </a:r>
          </a:p>
          <a:p>
            <a:pPr lvl="1"/>
            <a:endParaRPr lang="en-US" dirty="0" smtClean="0"/>
          </a:p>
          <a:p>
            <a:r>
              <a:rPr lang="en-US" sz="2200" dirty="0" smtClean="0"/>
              <a:t>Control</a:t>
            </a:r>
          </a:p>
          <a:p>
            <a:pPr lvl="1"/>
            <a:r>
              <a:rPr lang="en-US" sz="2000" dirty="0" smtClean="0"/>
              <a:t>RF synchronization, timing, monitoring, interlocks</a:t>
            </a:r>
          </a:p>
          <a:p>
            <a:pPr lvl="1"/>
            <a:endParaRPr lang="en-US" sz="2000" dirty="0" smtClean="0"/>
          </a:p>
          <a:p>
            <a:r>
              <a:rPr lang="en-US" sz="2200" dirty="0" smtClean="0"/>
              <a:t>Commissioning of secondary beam line</a:t>
            </a:r>
          </a:p>
          <a:p>
            <a:pPr lvl="1"/>
            <a:r>
              <a:rPr lang="en-US" sz="2000" dirty="0" smtClean="0"/>
              <a:t>HW and beam commissioning</a:t>
            </a:r>
          </a:p>
          <a:p>
            <a:pPr lvl="1"/>
            <a:endParaRPr lang="en-US" sz="2000" dirty="0" smtClean="0"/>
          </a:p>
          <a:p>
            <a:r>
              <a:rPr lang="en-US" sz="2200" dirty="0" smtClean="0"/>
              <a:t>Planning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25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CP6 Meeting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0814"/>
            <a:ext cx="8229600" cy="4525963"/>
          </a:xfrm>
        </p:spPr>
        <p:txBody>
          <a:bodyPr/>
          <a:lstStyle/>
          <a:p>
            <a:r>
              <a:rPr lang="en-US" dirty="0" smtClean="0"/>
              <a:t>Introduction (Edda)</a:t>
            </a:r>
          </a:p>
          <a:p>
            <a:endParaRPr lang="en-US" dirty="0" smtClean="0"/>
          </a:p>
          <a:p>
            <a:r>
              <a:rPr lang="en-US" dirty="0" smtClean="0"/>
              <a:t>Integration issues for OTR, CTR, plasma, alignment laser, quadrupoles (Karl, </a:t>
            </a:r>
            <a:r>
              <a:rPr lang="en-US" dirty="0" err="1" smtClean="0"/>
              <a:t>Misha</a:t>
            </a:r>
            <a:r>
              <a:rPr lang="en-US" dirty="0" smtClean="0"/>
              <a:t>, </a:t>
            </a:r>
            <a:r>
              <a:rPr lang="en-US" dirty="0" err="1" smtClean="0"/>
              <a:t>Patric</a:t>
            </a:r>
            <a:r>
              <a:rPr lang="en-US" dirty="0" smtClean="0"/>
              <a:t>, Alexey)</a:t>
            </a:r>
          </a:p>
          <a:p>
            <a:endParaRPr lang="en-US" dirty="0" smtClean="0"/>
          </a:p>
          <a:p>
            <a:r>
              <a:rPr lang="en-US" dirty="0" smtClean="0"/>
              <a:t>First ideas on commissioning steps and how to converge to a commissioning plan (all)</a:t>
            </a:r>
          </a:p>
          <a:p>
            <a:endParaRPr lang="en-US" dirty="0" smtClean="0"/>
          </a:p>
          <a:p>
            <a:r>
              <a:rPr lang="en-US" dirty="0" smtClean="0"/>
              <a:t>AOB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96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60655</TotalTime>
  <Words>553</Words>
  <Application>Microsoft Macintosh PowerPoint</Application>
  <PresentationFormat>On-screen Show (4:3)</PresentationFormat>
  <Paragraphs>91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Document</vt:lpstr>
      <vt:lpstr>1st AWAKE Secondary Beam Line Meeting CP6, 16 October 2015</vt:lpstr>
      <vt:lpstr>AWAKE Collaboration</vt:lpstr>
      <vt:lpstr>CERN Work Packages</vt:lpstr>
      <vt:lpstr>  Institutes Work Packages</vt:lpstr>
      <vt:lpstr>CERN AWAKE Project Organization</vt:lpstr>
      <vt:lpstr>CP6 Secondary Beam Line</vt:lpstr>
      <vt:lpstr>CP6 Issues to Cover</vt:lpstr>
      <vt:lpstr>1st CP6 Meeting Today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Edda Gschwendtner</dc:creator>
  <cp:keywords/>
  <dc:description/>
  <cp:lastModifiedBy>Edda Gschwendtner</cp:lastModifiedBy>
  <cp:revision>491</cp:revision>
  <cp:lastPrinted>2014-02-21T12:06:09Z</cp:lastPrinted>
  <dcterms:created xsi:type="dcterms:W3CDTF">2014-02-26T09:32:50Z</dcterms:created>
  <dcterms:modified xsi:type="dcterms:W3CDTF">2015-10-16T10:44:31Z</dcterms:modified>
  <cp:category/>
</cp:coreProperties>
</file>