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  <p:sldMasterId id="2147483687" r:id="rId3"/>
  </p:sldMasterIdLst>
  <p:notesMasterIdLst>
    <p:notesMasterId r:id="rId15"/>
  </p:notesMasterIdLst>
  <p:handoutMasterIdLst>
    <p:handoutMasterId r:id="rId16"/>
  </p:handoutMasterIdLst>
  <p:sldIdLst>
    <p:sldId id="261" r:id="rId4"/>
    <p:sldId id="262" r:id="rId5"/>
    <p:sldId id="270" r:id="rId6"/>
    <p:sldId id="264" r:id="rId7"/>
    <p:sldId id="271" r:id="rId8"/>
    <p:sldId id="272" r:id="rId9"/>
    <p:sldId id="273" r:id="rId10"/>
    <p:sldId id="274" r:id="rId11"/>
    <p:sldId id="269" r:id="rId12"/>
    <p:sldId id="275" r:id="rId13"/>
    <p:sldId id="276" r:id="rId14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80808"/>
    <a:srgbClr val="FF9900"/>
    <a:srgbClr val="FFFF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5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saiz:Downloads:ggus-tickets-26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876478318002602E-2"/>
          <c:y val="6.2350265920699199E-2"/>
          <c:w val="0.89750328515111699"/>
          <c:h val="0.8297381541754580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9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Sheet2!$A$2:$A$346</c:f>
              <c:numCache>
                <c:formatCode>d\-mmm</c:formatCode>
                <c:ptCount val="34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</c:numCache>
            </c:numRef>
          </c:xVal>
          <c:yVal>
            <c:numRef>
              <c:f>Sheet2!$E$2:$E$346</c:f>
              <c:numCache>
                <c:formatCode>General</c:formatCode>
                <c:ptCount val="345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1</c:v>
                </c:pt>
                <c:pt idx="7">
                  <c:v>4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53</c:v>
                </c:pt>
                <c:pt idx="27">
                  <c:v>2</c:v>
                </c:pt>
                <c:pt idx="28">
                  <c:v>7</c:v>
                </c:pt>
                <c:pt idx="29">
                  <c:v>1</c:v>
                </c:pt>
                <c:pt idx="30">
                  <c:v>5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1</c:v>
                </c:pt>
                <c:pt idx="35">
                  <c:v>3</c:v>
                </c:pt>
                <c:pt idx="36">
                  <c:v>2</c:v>
                </c:pt>
                <c:pt idx="37">
                  <c:v>2</c:v>
                </c:pt>
                <c:pt idx="38">
                  <c:v>0</c:v>
                </c:pt>
                <c:pt idx="39">
                  <c:v>1</c:v>
                </c:pt>
                <c:pt idx="40">
                  <c:v>3</c:v>
                </c:pt>
                <c:pt idx="41">
                  <c:v>1</c:v>
                </c:pt>
                <c:pt idx="42">
                  <c:v>1</c:v>
                </c:pt>
                <c:pt idx="43">
                  <c:v>4</c:v>
                </c:pt>
                <c:pt idx="44">
                  <c:v>3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3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2</c:v>
                </c:pt>
                <c:pt idx="60">
                  <c:v>2</c:v>
                </c:pt>
                <c:pt idx="61">
                  <c:v>1</c:v>
                </c:pt>
                <c:pt idx="62">
                  <c:v>0</c:v>
                </c:pt>
                <c:pt idx="63">
                  <c:v>4</c:v>
                </c:pt>
                <c:pt idx="64">
                  <c:v>2</c:v>
                </c:pt>
                <c:pt idx="65">
                  <c:v>4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3</c:v>
                </c:pt>
                <c:pt idx="72">
                  <c:v>2</c:v>
                </c:pt>
                <c:pt idx="73">
                  <c:v>1</c:v>
                </c:pt>
                <c:pt idx="74">
                  <c:v>1</c:v>
                </c:pt>
                <c:pt idx="75">
                  <c:v>3</c:v>
                </c:pt>
                <c:pt idx="76">
                  <c:v>0</c:v>
                </c:pt>
                <c:pt idx="77">
                  <c:v>0</c:v>
                </c:pt>
                <c:pt idx="78">
                  <c:v>2</c:v>
                </c:pt>
                <c:pt idx="79">
                  <c:v>2</c:v>
                </c:pt>
                <c:pt idx="80">
                  <c:v>1</c:v>
                </c:pt>
                <c:pt idx="81">
                  <c:v>0</c:v>
                </c:pt>
                <c:pt idx="82">
                  <c:v>0</c:v>
                </c:pt>
                <c:pt idx="83">
                  <c:v>2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3</c:v>
                </c:pt>
                <c:pt idx="88">
                  <c:v>1</c:v>
                </c:pt>
                <c:pt idx="89">
                  <c:v>2</c:v>
                </c:pt>
                <c:pt idx="90">
                  <c:v>0</c:v>
                </c:pt>
                <c:pt idx="91">
                  <c:v>4</c:v>
                </c:pt>
                <c:pt idx="92">
                  <c:v>5</c:v>
                </c:pt>
                <c:pt idx="93">
                  <c:v>3</c:v>
                </c:pt>
                <c:pt idx="94">
                  <c:v>2</c:v>
                </c:pt>
                <c:pt idx="95">
                  <c:v>16</c:v>
                </c:pt>
                <c:pt idx="96">
                  <c:v>0</c:v>
                </c:pt>
                <c:pt idx="97">
                  <c:v>2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3</c:v>
                </c:pt>
                <c:pt idx="102">
                  <c:v>1</c:v>
                </c:pt>
                <c:pt idx="103">
                  <c:v>0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2</c:v>
                </c:pt>
                <c:pt idx="108">
                  <c:v>2</c:v>
                </c:pt>
                <c:pt idx="109">
                  <c:v>4</c:v>
                </c:pt>
                <c:pt idx="110">
                  <c:v>2</c:v>
                </c:pt>
                <c:pt idx="111">
                  <c:v>0</c:v>
                </c:pt>
                <c:pt idx="112">
                  <c:v>1</c:v>
                </c:pt>
                <c:pt idx="113">
                  <c:v>4</c:v>
                </c:pt>
                <c:pt idx="114">
                  <c:v>0</c:v>
                </c:pt>
                <c:pt idx="115">
                  <c:v>2</c:v>
                </c:pt>
                <c:pt idx="116">
                  <c:v>2</c:v>
                </c:pt>
                <c:pt idx="117">
                  <c:v>0</c:v>
                </c:pt>
                <c:pt idx="118">
                  <c:v>1</c:v>
                </c:pt>
                <c:pt idx="119">
                  <c:v>3</c:v>
                </c:pt>
                <c:pt idx="120">
                  <c:v>1</c:v>
                </c:pt>
                <c:pt idx="121">
                  <c:v>0</c:v>
                </c:pt>
                <c:pt idx="122">
                  <c:v>0</c:v>
                </c:pt>
                <c:pt idx="123">
                  <c:v>4</c:v>
                </c:pt>
                <c:pt idx="124">
                  <c:v>0</c:v>
                </c:pt>
                <c:pt idx="125">
                  <c:v>1</c:v>
                </c:pt>
                <c:pt idx="126">
                  <c:v>3</c:v>
                </c:pt>
                <c:pt idx="127">
                  <c:v>0</c:v>
                </c:pt>
                <c:pt idx="128">
                  <c:v>3</c:v>
                </c:pt>
                <c:pt idx="129">
                  <c:v>0</c:v>
                </c:pt>
                <c:pt idx="130">
                  <c:v>0</c:v>
                </c:pt>
                <c:pt idx="131">
                  <c:v>3</c:v>
                </c:pt>
                <c:pt idx="132">
                  <c:v>3</c:v>
                </c:pt>
                <c:pt idx="133">
                  <c:v>0</c:v>
                </c:pt>
                <c:pt idx="134">
                  <c:v>1</c:v>
                </c:pt>
                <c:pt idx="135">
                  <c:v>0</c:v>
                </c:pt>
                <c:pt idx="136">
                  <c:v>2</c:v>
                </c:pt>
                <c:pt idx="137">
                  <c:v>0</c:v>
                </c:pt>
                <c:pt idx="138">
                  <c:v>0</c:v>
                </c:pt>
                <c:pt idx="139">
                  <c:v>2</c:v>
                </c:pt>
                <c:pt idx="140">
                  <c:v>1</c:v>
                </c:pt>
                <c:pt idx="141">
                  <c:v>1</c:v>
                </c:pt>
                <c:pt idx="142">
                  <c:v>2</c:v>
                </c:pt>
                <c:pt idx="143">
                  <c:v>0</c:v>
                </c:pt>
                <c:pt idx="144">
                  <c:v>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>
              <a:solidFill>
                <a:srgbClr val="99336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20884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xVal>
            <c:numRef>
              <c:f>Sheet2!$A$2:$A$346</c:f>
              <c:numCache>
                <c:formatCode>d\-mmm</c:formatCode>
                <c:ptCount val="34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</c:numCache>
            </c:numRef>
          </c:xVal>
          <c:yVal>
            <c:numRef>
              <c:f>Sheet2!$I$2:$I$346</c:f>
              <c:numCache>
                <c:formatCode>General</c:formatCode>
                <c:ptCount val="345"/>
                <c:pt idx="0">
                  <c:v>16</c:v>
                </c:pt>
                <c:pt idx="1">
                  <c:v>29</c:v>
                </c:pt>
                <c:pt idx="2">
                  <c:v>47</c:v>
                </c:pt>
                <c:pt idx="3">
                  <c:v>44</c:v>
                </c:pt>
                <c:pt idx="4">
                  <c:v>37</c:v>
                </c:pt>
                <c:pt idx="5">
                  <c:v>42</c:v>
                </c:pt>
                <c:pt idx="6">
                  <c:v>34</c:v>
                </c:pt>
                <c:pt idx="7">
                  <c:v>24</c:v>
                </c:pt>
                <c:pt idx="8">
                  <c:v>30</c:v>
                </c:pt>
                <c:pt idx="9">
                  <c:v>38</c:v>
                </c:pt>
                <c:pt idx="10">
                  <c:v>37</c:v>
                </c:pt>
                <c:pt idx="11">
                  <c:v>46</c:v>
                </c:pt>
                <c:pt idx="12">
                  <c:v>35</c:v>
                </c:pt>
                <c:pt idx="13">
                  <c:v>35</c:v>
                </c:pt>
                <c:pt idx="14">
                  <c:v>30</c:v>
                </c:pt>
                <c:pt idx="15">
                  <c:v>24</c:v>
                </c:pt>
                <c:pt idx="16">
                  <c:v>35</c:v>
                </c:pt>
                <c:pt idx="17">
                  <c:v>24</c:v>
                </c:pt>
                <c:pt idx="18">
                  <c:v>19</c:v>
                </c:pt>
                <c:pt idx="19">
                  <c:v>54</c:v>
                </c:pt>
                <c:pt idx="20">
                  <c:v>25</c:v>
                </c:pt>
                <c:pt idx="21">
                  <c:v>12</c:v>
                </c:pt>
                <c:pt idx="22">
                  <c:v>31</c:v>
                </c:pt>
                <c:pt idx="23">
                  <c:v>16</c:v>
                </c:pt>
                <c:pt idx="24">
                  <c:v>34</c:v>
                </c:pt>
                <c:pt idx="25">
                  <c:v>29</c:v>
                </c:pt>
                <c:pt idx="26">
                  <c:v>58</c:v>
                </c:pt>
                <c:pt idx="27">
                  <c:v>36</c:v>
                </c:pt>
                <c:pt idx="28">
                  <c:v>17</c:v>
                </c:pt>
                <c:pt idx="29">
                  <c:v>32</c:v>
                </c:pt>
                <c:pt idx="30">
                  <c:v>22</c:v>
                </c:pt>
                <c:pt idx="31">
                  <c:v>32</c:v>
                </c:pt>
                <c:pt idx="32">
                  <c:v>24</c:v>
                </c:pt>
                <c:pt idx="33">
                  <c:v>33</c:v>
                </c:pt>
                <c:pt idx="34">
                  <c:v>28</c:v>
                </c:pt>
                <c:pt idx="35">
                  <c:v>21</c:v>
                </c:pt>
                <c:pt idx="36">
                  <c:v>37</c:v>
                </c:pt>
                <c:pt idx="37">
                  <c:v>35</c:v>
                </c:pt>
                <c:pt idx="38">
                  <c:v>30</c:v>
                </c:pt>
                <c:pt idx="39">
                  <c:v>37</c:v>
                </c:pt>
                <c:pt idx="40">
                  <c:v>45</c:v>
                </c:pt>
                <c:pt idx="41">
                  <c:v>29</c:v>
                </c:pt>
                <c:pt idx="42">
                  <c:v>25</c:v>
                </c:pt>
                <c:pt idx="43">
                  <c:v>20</c:v>
                </c:pt>
                <c:pt idx="44">
                  <c:v>36</c:v>
                </c:pt>
                <c:pt idx="45">
                  <c:v>26</c:v>
                </c:pt>
                <c:pt idx="46">
                  <c:v>33</c:v>
                </c:pt>
                <c:pt idx="47">
                  <c:v>31</c:v>
                </c:pt>
                <c:pt idx="48">
                  <c:v>20</c:v>
                </c:pt>
                <c:pt idx="49">
                  <c:v>2</c:v>
                </c:pt>
                <c:pt idx="50">
                  <c:v>14</c:v>
                </c:pt>
                <c:pt idx="51">
                  <c:v>16</c:v>
                </c:pt>
                <c:pt idx="52">
                  <c:v>35</c:v>
                </c:pt>
                <c:pt idx="53">
                  <c:v>24</c:v>
                </c:pt>
                <c:pt idx="54">
                  <c:v>30</c:v>
                </c:pt>
                <c:pt idx="55">
                  <c:v>30</c:v>
                </c:pt>
                <c:pt idx="56">
                  <c:v>27</c:v>
                </c:pt>
                <c:pt idx="57">
                  <c:v>37</c:v>
                </c:pt>
                <c:pt idx="58">
                  <c:v>19</c:v>
                </c:pt>
                <c:pt idx="59">
                  <c:v>23</c:v>
                </c:pt>
                <c:pt idx="60">
                  <c:v>24</c:v>
                </c:pt>
                <c:pt idx="61">
                  <c:v>24</c:v>
                </c:pt>
                <c:pt idx="62">
                  <c:v>25</c:v>
                </c:pt>
                <c:pt idx="63">
                  <c:v>21</c:v>
                </c:pt>
                <c:pt idx="64">
                  <c:v>23</c:v>
                </c:pt>
                <c:pt idx="65">
                  <c:v>24</c:v>
                </c:pt>
                <c:pt idx="66">
                  <c:v>30</c:v>
                </c:pt>
                <c:pt idx="67">
                  <c:v>21</c:v>
                </c:pt>
                <c:pt idx="68">
                  <c:v>34</c:v>
                </c:pt>
                <c:pt idx="69">
                  <c:v>25</c:v>
                </c:pt>
                <c:pt idx="70">
                  <c:v>21</c:v>
                </c:pt>
                <c:pt idx="71">
                  <c:v>31</c:v>
                </c:pt>
                <c:pt idx="72">
                  <c:v>26</c:v>
                </c:pt>
                <c:pt idx="73">
                  <c:v>18</c:v>
                </c:pt>
                <c:pt idx="74">
                  <c:v>31</c:v>
                </c:pt>
                <c:pt idx="75">
                  <c:v>26</c:v>
                </c:pt>
                <c:pt idx="76">
                  <c:v>25</c:v>
                </c:pt>
                <c:pt idx="77">
                  <c:v>28</c:v>
                </c:pt>
                <c:pt idx="78">
                  <c:v>29</c:v>
                </c:pt>
                <c:pt idx="79">
                  <c:v>33</c:v>
                </c:pt>
                <c:pt idx="80">
                  <c:v>44</c:v>
                </c:pt>
                <c:pt idx="81">
                  <c:v>23</c:v>
                </c:pt>
                <c:pt idx="82">
                  <c:v>23</c:v>
                </c:pt>
                <c:pt idx="83">
                  <c:v>21</c:v>
                </c:pt>
                <c:pt idx="84">
                  <c:v>29</c:v>
                </c:pt>
                <c:pt idx="85">
                  <c:v>49</c:v>
                </c:pt>
                <c:pt idx="86">
                  <c:v>17</c:v>
                </c:pt>
                <c:pt idx="87">
                  <c:v>25</c:v>
                </c:pt>
                <c:pt idx="88">
                  <c:v>30</c:v>
                </c:pt>
                <c:pt idx="89">
                  <c:v>33</c:v>
                </c:pt>
                <c:pt idx="90">
                  <c:v>26</c:v>
                </c:pt>
                <c:pt idx="91">
                  <c:v>31</c:v>
                </c:pt>
                <c:pt idx="92">
                  <c:v>17</c:v>
                </c:pt>
                <c:pt idx="93">
                  <c:v>24</c:v>
                </c:pt>
                <c:pt idx="94">
                  <c:v>28</c:v>
                </c:pt>
                <c:pt idx="95">
                  <c:v>20</c:v>
                </c:pt>
                <c:pt idx="96">
                  <c:v>23</c:v>
                </c:pt>
                <c:pt idx="97">
                  <c:v>27</c:v>
                </c:pt>
                <c:pt idx="98">
                  <c:v>30</c:v>
                </c:pt>
                <c:pt idx="99">
                  <c:v>14</c:v>
                </c:pt>
                <c:pt idx="100">
                  <c:v>22</c:v>
                </c:pt>
                <c:pt idx="101">
                  <c:v>22</c:v>
                </c:pt>
                <c:pt idx="102">
                  <c:v>18</c:v>
                </c:pt>
                <c:pt idx="103">
                  <c:v>11</c:v>
                </c:pt>
                <c:pt idx="104">
                  <c:v>13</c:v>
                </c:pt>
                <c:pt idx="105">
                  <c:v>19</c:v>
                </c:pt>
                <c:pt idx="106">
                  <c:v>11</c:v>
                </c:pt>
                <c:pt idx="107">
                  <c:v>16</c:v>
                </c:pt>
                <c:pt idx="108">
                  <c:v>9</c:v>
                </c:pt>
                <c:pt idx="109">
                  <c:v>17</c:v>
                </c:pt>
                <c:pt idx="110">
                  <c:v>16</c:v>
                </c:pt>
                <c:pt idx="111">
                  <c:v>12</c:v>
                </c:pt>
                <c:pt idx="112">
                  <c:v>28</c:v>
                </c:pt>
                <c:pt idx="113">
                  <c:v>26</c:v>
                </c:pt>
                <c:pt idx="114">
                  <c:v>27</c:v>
                </c:pt>
                <c:pt idx="115">
                  <c:v>23</c:v>
                </c:pt>
                <c:pt idx="116">
                  <c:v>16</c:v>
                </c:pt>
                <c:pt idx="117">
                  <c:v>17</c:v>
                </c:pt>
                <c:pt idx="118">
                  <c:v>23</c:v>
                </c:pt>
                <c:pt idx="119">
                  <c:v>19</c:v>
                </c:pt>
                <c:pt idx="120">
                  <c:v>15</c:v>
                </c:pt>
                <c:pt idx="121">
                  <c:v>18</c:v>
                </c:pt>
                <c:pt idx="122">
                  <c:v>18</c:v>
                </c:pt>
                <c:pt idx="123">
                  <c:v>13</c:v>
                </c:pt>
                <c:pt idx="124">
                  <c:v>25</c:v>
                </c:pt>
                <c:pt idx="125">
                  <c:v>29</c:v>
                </c:pt>
                <c:pt idx="126">
                  <c:v>24</c:v>
                </c:pt>
                <c:pt idx="127">
                  <c:v>17</c:v>
                </c:pt>
                <c:pt idx="128">
                  <c:v>18</c:v>
                </c:pt>
                <c:pt idx="129">
                  <c:v>18</c:v>
                </c:pt>
                <c:pt idx="130">
                  <c:v>33</c:v>
                </c:pt>
                <c:pt idx="131">
                  <c:v>25</c:v>
                </c:pt>
                <c:pt idx="132">
                  <c:v>5</c:v>
                </c:pt>
                <c:pt idx="133">
                  <c:v>15</c:v>
                </c:pt>
                <c:pt idx="134">
                  <c:v>16</c:v>
                </c:pt>
                <c:pt idx="135">
                  <c:v>15</c:v>
                </c:pt>
                <c:pt idx="136">
                  <c:v>28</c:v>
                </c:pt>
                <c:pt idx="137">
                  <c:v>16</c:v>
                </c:pt>
                <c:pt idx="138">
                  <c:v>16</c:v>
                </c:pt>
                <c:pt idx="139">
                  <c:v>21</c:v>
                </c:pt>
                <c:pt idx="140">
                  <c:v>13</c:v>
                </c:pt>
                <c:pt idx="141">
                  <c:v>12</c:v>
                </c:pt>
                <c:pt idx="142">
                  <c:v>14</c:v>
                </c:pt>
                <c:pt idx="143">
                  <c:v>19</c:v>
                </c:pt>
                <c:pt idx="144">
                  <c:v>15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1FB714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Sheet2!$A$2:$A$346</c:f>
              <c:numCache>
                <c:formatCode>d\-mmm</c:formatCode>
                <c:ptCount val="34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</c:numCache>
            </c:numRef>
          </c:xVal>
          <c:yVal>
            <c:numRef>
              <c:f>Sheet2!$M$2:$M$346</c:f>
              <c:numCache>
                <c:formatCode>General</c:formatCode>
                <c:ptCount val="34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  <c:pt idx="9">
                  <c:v>7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9</c:v>
                </c:pt>
                <c:pt idx="14">
                  <c:v>10</c:v>
                </c:pt>
                <c:pt idx="15">
                  <c:v>10</c:v>
                </c:pt>
                <c:pt idx="16">
                  <c:v>7</c:v>
                </c:pt>
                <c:pt idx="17">
                  <c:v>5</c:v>
                </c:pt>
                <c:pt idx="18">
                  <c:v>10</c:v>
                </c:pt>
                <c:pt idx="19">
                  <c:v>17</c:v>
                </c:pt>
                <c:pt idx="20">
                  <c:v>12</c:v>
                </c:pt>
                <c:pt idx="21">
                  <c:v>4</c:v>
                </c:pt>
                <c:pt idx="22">
                  <c:v>5</c:v>
                </c:pt>
                <c:pt idx="23">
                  <c:v>10</c:v>
                </c:pt>
                <c:pt idx="24">
                  <c:v>7</c:v>
                </c:pt>
                <c:pt idx="25">
                  <c:v>16</c:v>
                </c:pt>
                <c:pt idx="26">
                  <c:v>12</c:v>
                </c:pt>
                <c:pt idx="27">
                  <c:v>16</c:v>
                </c:pt>
                <c:pt idx="28">
                  <c:v>10</c:v>
                </c:pt>
                <c:pt idx="29">
                  <c:v>10</c:v>
                </c:pt>
                <c:pt idx="30">
                  <c:v>14</c:v>
                </c:pt>
                <c:pt idx="31">
                  <c:v>9</c:v>
                </c:pt>
                <c:pt idx="32">
                  <c:v>4</c:v>
                </c:pt>
                <c:pt idx="33">
                  <c:v>8</c:v>
                </c:pt>
                <c:pt idx="34">
                  <c:v>7</c:v>
                </c:pt>
                <c:pt idx="35">
                  <c:v>8</c:v>
                </c:pt>
                <c:pt idx="36">
                  <c:v>5</c:v>
                </c:pt>
                <c:pt idx="37">
                  <c:v>1</c:v>
                </c:pt>
                <c:pt idx="38">
                  <c:v>9</c:v>
                </c:pt>
                <c:pt idx="39">
                  <c:v>7</c:v>
                </c:pt>
                <c:pt idx="40">
                  <c:v>9</c:v>
                </c:pt>
                <c:pt idx="41">
                  <c:v>8</c:v>
                </c:pt>
                <c:pt idx="42">
                  <c:v>8</c:v>
                </c:pt>
                <c:pt idx="43">
                  <c:v>9</c:v>
                </c:pt>
                <c:pt idx="44">
                  <c:v>10</c:v>
                </c:pt>
                <c:pt idx="45">
                  <c:v>3</c:v>
                </c:pt>
                <c:pt idx="46">
                  <c:v>7</c:v>
                </c:pt>
                <c:pt idx="47">
                  <c:v>11</c:v>
                </c:pt>
                <c:pt idx="48">
                  <c:v>11</c:v>
                </c:pt>
                <c:pt idx="49">
                  <c:v>7</c:v>
                </c:pt>
                <c:pt idx="50">
                  <c:v>5</c:v>
                </c:pt>
                <c:pt idx="51">
                  <c:v>6</c:v>
                </c:pt>
                <c:pt idx="52">
                  <c:v>8</c:v>
                </c:pt>
                <c:pt idx="53">
                  <c:v>11</c:v>
                </c:pt>
                <c:pt idx="54">
                  <c:v>10</c:v>
                </c:pt>
                <c:pt idx="55">
                  <c:v>9</c:v>
                </c:pt>
                <c:pt idx="56">
                  <c:v>13</c:v>
                </c:pt>
                <c:pt idx="57">
                  <c:v>7</c:v>
                </c:pt>
                <c:pt idx="58">
                  <c:v>28</c:v>
                </c:pt>
                <c:pt idx="59">
                  <c:v>12</c:v>
                </c:pt>
                <c:pt idx="60">
                  <c:v>10</c:v>
                </c:pt>
                <c:pt idx="61">
                  <c:v>12</c:v>
                </c:pt>
                <c:pt idx="62">
                  <c:v>13</c:v>
                </c:pt>
                <c:pt idx="63">
                  <c:v>5</c:v>
                </c:pt>
                <c:pt idx="64">
                  <c:v>10</c:v>
                </c:pt>
                <c:pt idx="65">
                  <c:v>15</c:v>
                </c:pt>
                <c:pt idx="66">
                  <c:v>14</c:v>
                </c:pt>
                <c:pt idx="67">
                  <c:v>29</c:v>
                </c:pt>
                <c:pt idx="68">
                  <c:v>35</c:v>
                </c:pt>
                <c:pt idx="69">
                  <c:v>38</c:v>
                </c:pt>
                <c:pt idx="70">
                  <c:v>30</c:v>
                </c:pt>
                <c:pt idx="71">
                  <c:v>53</c:v>
                </c:pt>
                <c:pt idx="72">
                  <c:v>29</c:v>
                </c:pt>
                <c:pt idx="73">
                  <c:v>23</c:v>
                </c:pt>
                <c:pt idx="74">
                  <c:v>22</c:v>
                </c:pt>
                <c:pt idx="75">
                  <c:v>29</c:v>
                </c:pt>
                <c:pt idx="76">
                  <c:v>33</c:v>
                </c:pt>
                <c:pt idx="77">
                  <c:v>22</c:v>
                </c:pt>
                <c:pt idx="78">
                  <c:v>45</c:v>
                </c:pt>
                <c:pt idx="79">
                  <c:v>37</c:v>
                </c:pt>
                <c:pt idx="80">
                  <c:v>26</c:v>
                </c:pt>
                <c:pt idx="81">
                  <c:v>40</c:v>
                </c:pt>
                <c:pt idx="82">
                  <c:v>35</c:v>
                </c:pt>
                <c:pt idx="83">
                  <c:v>27</c:v>
                </c:pt>
                <c:pt idx="84">
                  <c:v>35</c:v>
                </c:pt>
                <c:pt idx="85">
                  <c:v>24</c:v>
                </c:pt>
                <c:pt idx="86">
                  <c:v>28</c:v>
                </c:pt>
                <c:pt idx="87">
                  <c:v>41</c:v>
                </c:pt>
                <c:pt idx="88">
                  <c:v>37</c:v>
                </c:pt>
                <c:pt idx="89">
                  <c:v>28</c:v>
                </c:pt>
                <c:pt idx="90">
                  <c:v>17</c:v>
                </c:pt>
                <c:pt idx="91">
                  <c:v>83</c:v>
                </c:pt>
                <c:pt idx="92">
                  <c:v>27</c:v>
                </c:pt>
                <c:pt idx="93">
                  <c:v>43</c:v>
                </c:pt>
                <c:pt idx="94">
                  <c:v>34</c:v>
                </c:pt>
                <c:pt idx="95">
                  <c:v>35</c:v>
                </c:pt>
                <c:pt idx="96">
                  <c:v>34</c:v>
                </c:pt>
                <c:pt idx="97">
                  <c:v>37</c:v>
                </c:pt>
                <c:pt idx="98">
                  <c:v>22</c:v>
                </c:pt>
                <c:pt idx="99">
                  <c:v>34</c:v>
                </c:pt>
                <c:pt idx="100">
                  <c:v>24</c:v>
                </c:pt>
                <c:pt idx="101">
                  <c:v>48</c:v>
                </c:pt>
                <c:pt idx="102">
                  <c:v>10</c:v>
                </c:pt>
                <c:pt idx="103">
                  <c:v>11</c:v>
                </c:pt>
                <c:pt idx="104">
                  <c:v>25</c:v>
                </c:pt>
                <c:pt idx="105">
                  <c:v>27</c:v>
                </c:pt>
                <c:pt idx="106">
                  <c:v>43</c:v>
                </c:pt>
                <c:pt idx="107">
                  <c:v>26</c:v>
                </c:pt>
                <c:pt idx="108">
                  <c:v>24</c:v>
                </c:pt>
                <c:pt idx="109">
                  <c:v>36</c:v>
                </c:pt>
                <c:pt idx="110">
                  <c:v>38</c:v>
                </c:pt>
                <c:pt idx="111">
                  <c:v>40</c:v>
                </c:pt>
                <c:pt idx="112">
                  <c:v>32</c:v>
                </c:pt>
                <c:pt idx="113">
                  <c:v>46</c:v>
                </c:pt>
                <c:pt idx="114">
                  <c:v>50</c:v>
                </c:pt>
                <c:pt idx="115">
                  <c:v>37</c:v>
                </c:pt>
                <c:pt idx="116">
                  <c:v>28</c:v>
                </c:pt>
                <c:pt idx="117">
                  <c:v>43</c:v>
                </c:pt>
                <c:pt idx="118">
                  <c:v>44</c:v>
                </c:pt>
                <c:pt idx="119">
                  <c:v>38</c:v>
                </c:pt>
                <c:pt idx="120">
                  <c:v>31</c:v>
                </c:pt>
                <c:pt idx="121">
                  <c:v>36</c:v>
                </c:pt>
                <c:pt idx="122">
                  <c:v>40</c:v>
                </c:pt>
                <c:pt idx="123">
                  <c:v>33</c:v>
                </c:pt>
                <c:pt idx="124">
                  <c:v>34</c:v>
                </c:pt>
                <c:pt idx="125">
                  <c:v>39</c:v>
                </c:pt>
                <c:pt idx="126">
                  <c:v>33</c:v>
                </c:pt>
                <c:pt idx="127">
                  <c:v>52</c:v>
                </c:pt>
                <c:pt idx="128">
                  <c:v>30</c:v>
                </c:pt>
                <c:pt idx="129">
                  <c:v>29</c:v>
                </c:pt>
                <c:pt idx="130">
                  <c:v>29</c:v>
                </c:pt>
                <c:pt idx="131">
                  <c:v>23</c:v>
                </c:pt>
                <c:pt idx="132">
                  <c:v>30</c:v>
                </c:pt>
                <c:pt idx="133">
                  <c:v>51</c:v>
                </c:pt>
                <c:pt idx="134">
                  <c:v>36</c:v>
                </c:pt>
                <c:pt idx="135">
                  <c:v>31</c:v>
                </c:pt>
                <c:pt idx="136">
                  <c:v>19</c:v>
                </c:pt>
                <c:pt idx="137">
                  <c:v>31</c:v>
                </c:pt>
                <c:pt idx="138">
                  <c:v>32</c:v>
                </c:pt>
                <c:pt idx="139">
                  <c:v>34</c:v>
                </c:pt>
                <c:pt idx="140">
                  <c:v>35</c:v>
                </c:pt>
                <c:pt idx="141">
                  <c:v>40</c:v>
                </c:pt>
                <c:pt idx="142">
                  <c:v>52</c:v>
                </c:pt>
                <c:pt idx="143">
                  <c:v>149</c:v>
                </c:pt>
                <c:pt idx="144">
                  <c:v>39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Sheet2!$Q$1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ABEA"/>
                </a:solidFill>
                <a:prstDash val="solid"/>
              </a:ln>
            </c:spPr>
          </c:marker>
          <c:xVal>
            <c:numRef>
              <c:f>Sheet2!$A$2:$A$346</c:f>
              <c:numCache>
                <c:formatCode>d\-mmm</c:formatCode>
                <c:ptCount val="34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</c:numCache>
            </c:numRef>
          </c:xVal>
          <c:yVal>
            <c:numRef>
              <c:f>Sheet2!$Q$2:$Q$346</c:f>
              <c:numCache>
                <c:formatCode>General</c:formatCode>
                <c:ptCount val="345"/>
                <c:pt idx="0">
                  <c:v>8</c:v>
                </c:pt>
                <c:pt idx="1">
                  <c:v>18</c:v>
                </c:pt>
                <c:pt idx="2">
                  <c:v>2</c:v>
                </c:pt>
                <c:pt idx="3">
                  <c:v>12</c:v>
                </c:pt>
                <c:pt idx="4">
                  <c:v>6</c:v>
                </c:pt>
                <c:pt idx="5">
                  <c:v>14</c:v>
                </c:pt>
                <c:pt idx="6">
                  <c:v>8</c:v>
                </c:pt>
                <c:pt idx="7">
                  <c:v>7</c:v>
                </c:pt>
                <c:pt idx="8">
                  <c:v>11</c:v>
                </c:pt>
                <c:pt idx="9">
                  <c:v>8</c:v>
                </c:pt>
                <c:pt idx="10">
                  <c:v>1</c:v>
                </c:pt>
                <c:pt idx="11">
                  <c:v>12</c:v>
                </c:pt>
                <c:pt idx="12">
                  <c:v>11</c:v>
                </c:pt>
                <c:pt idx="13">
                  <c:v>0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  <c:pt idx="17">
                  <c:v>4</c:v>
                </c:pt>
                <c:pt idx="18">
                  <c:v>9</c:v>
                </c:pt>
                <c:pt idx="19">
                  <c:v>7</c:v>
                </c:pt>
                <c:pt idx="20">
                  <c:v>1</c:v>
                </c:pt>
                <c:pt idx="21">
                  <c:v>5</c:v>
                </c:pt>
                <c:pt idx="22">
                  <c:v>14</c:v>
                </c:pt>
                <c:pt idx="23">
                  <c:v>30</c:v>
                </c:pt>
                <c:pt idx="24">
                  <c:v>5</c:v>
                </c:pt>
                <c:pt idx="25">
                  <c:v>10</c:v>
                </c:pt>
                <c:pt idx="26">
                  <c:v>5</c:v>
                </c:pt>
                <c:pt idx="27">
                  <c:v>6</c:v>
                </c:pt>
                <c:pt idx="28">
                  <c:v>13</c:v>
                </c:pt>
                <c:pt idx="29">
                  <c:v>4</c:v>
                </c:pt>
                <c:pt idx="30">
                  <c:v>11</c:v>
                </c:pt>
                <c:pt idx="31">
                  <c:v>15</c:v>
                </c:pt>
                <c:pt idx="32">
                  <c:v>9</c:v>
                </c:pt>
                <c:pt idx="33">
                  <c:v>12</c:v>
                </c:pt>
                <c:pt idx="34">
                  <c:v>9</c:v>
                </c:pt>
                <c:pt idx="35">
                  <c:v>7</c:v>
                </c:pt>
                <c:pt idx="36">
                  <c:v>7</c:v>
                </c:pt>
                <c:pt idx="37">
                  <c:v>4</c:v>
                </c:pt>
                <c:pt idx="38">
                  <c:v>5</c:v>
                </c:pt>
                <c:pt idx="39">
                  <c:v>14</c:v>
                </c:pt>
                <c:pt idx="40">
                  <c:v>7</c:v>
                </c:pt>
                <c:pt idx="41">
                  <c:v>4</c:v>
                </c:pt>
                <c:pt idx="42">
                  <c:v>11</c:v>
                </c:pt>
                <c:pt idx="43">
                  <c:v>15</c:v>
                </c:pt>
                <c:pt idx="44">
                  <c:v>14</c:v>
                </c:pt>
                <c:pt idx="45">
                  <c:v>12</c:v>
                </c:pt>
                <c:pt idx="46">
                  <c:v>5</c:v>
                </c:pt>
                <c:pt idx="47">
                  <c:v>5</c:v>
                </c:pt>
                <c:pt idx="48">
                  <c:v>10</c:v>
                </c:pt>
                <c:pt idx="49">
                  <c:v>17</c:v>
                </c:pt>
                <c:pt idx="50">
                  <c:v>5</c:v>
                </c:pt>
                <c:pt idx="51">
                  <c:v>1</c:v>
                </c:pt>
                <c:pt idx="52">
                  <c:v>10</c:v>
                </c:pt>
                <c:pt idx="53">
                  <c:v>6</c:v>
                </c:pt>
                <c:pt idx="54">
                  <c:v>9</c:v>
                </c:pt>
                <c:pt idx="55">
                  <c:v>10</c:v>
                </c:pt>
                <c:pt idx="56">
                  <c:v>11</c:v>
                </c:pt>
                <c:pt idx="57">
                  <c:v>12</c:v>
                </c:pt>
                <c:pt idx="58">
                  <c:v>6</c:v>
                </c:pt>
                <c:pt idx="59">
                  <c:v>16</c:v>
                </c:pt>
                <c:pt idx="60">
                  <c:v>12</c:v>
                </c:pt>
                <c:pt idx="61">
                  <c:v>6</c:v>
                </c:pt>
                <c:pt idx="62">
                  <c:v>7</c:v>
                </c:pt>
                <c:pt idx="63">
                  <c:v>20</c:v>
                </c:pt>
                <c:pt idx="64">
                  <c:v>6</c:v>
                </c:pt>
                <c:pt idx="65">
                  <c:v>11</c:v>
                </c:pt>
                <c:pt idx="66">
                  <c:v>6</c:v>
                </c:pt>
                <c:pt idx="67">
                  <c:v>4</c:v>
                </c:pt>
                <c:pt idx="68">
                  <c:v>9</c:v>
                </c:pt>
                <c:pt idx="69">
                  <c:v>8</c:v>
                </c:pt>
                <c:pt idx="70">
                  <c:v>3</c:v>
                </c:pt>
                <c:pt idx="71">
                  <c:v>7</c:v>
                </c:pt>
                <c:pt idx="72">
                  <c:v>7</c:v>
                </c:pt>
                <c:pt idx="73">
                  <c:v>3</c:v>
                </c:pt>
                <c:pt idx="74">
                  <c:v>4</c:v>
                </c:pt>
                <c:pt idx="75">
                  <c:v>12</c:v>
                </c:pt>
                <c:pt idx="76">
                  <c:v>4</c:v>
                </c:pt>
                <c:pt idx="77">
                  <c:v>4</c:v>
                </c:pt>
                <c:pt idx="78">
                  <c:v>5</c:v>
                </c:pt>
                <c:pt idx="79">
                  <c:v>5</c:v>
                </c:pt>
                <c:pt idx="80">
                  <c:v>2</c:v>
                </c:pt>
                <c:pt idx="81">
                  <c:v>5</c:v>
                </c:pt>
                <c:pt idx="82">
                  <c:v>7</c:v>
                </c:pt>
                <c:pt idx="83">
                  <c:v>6</c:v>
                </c:pt>
                <c:pt idx="84">
                  <c:v>4</c:v>
                </c:pt>
                <c:pt idx="85">
                  <c:v>5</c:v>
                </c:pt>
                <c:pt idx="86">
                  <c:v>3</c:v>
                </c:pt>
                <c:pt idx="87">
                  <c:v>7</c:v>
                </c:pt>
                <c:pt idx="88">
                  <c:v>4</c:v>
                </c:pt>
                <c:pt idx="89">
                  <c:v>2</c:v>
                </c:pt>
                <c:pt idx="90">
                  <c:v>3</c:v>
                </c:pt>
                <c:pt idx="91">
                  <c:v>4</c:v>
                </c:pt>
                <c:pt idx="92">
                  <c:v>9</c:v>
                </c:pt>
                <c:pt idx="93">
                  <c:v>10</c:v>
                </c:pt>
                <c:pt idx="94">
                  <c:v>2</c:v>
                </c:pt>
                <c:pt idx="95">
                  <c:v>3</c:v>
                </c:pt>
                <c:pt idx="96">
                  <c:v>2</c:v>
                </c:pt>
                <c:pt idx="97">
                  <c:v>2</c:v>
                </c:pt>
                <c:pt idx="98">
                  <c:v>1</c:v>
                </c:pt>
                <c:pt idx="99">
                  <c:v>8</c:v>
                </c:pt>
                <c:pt idx="100">
                  <c:v>3</c:v>
                </c:pt>
                <c:pt idx="101">
                  <c:v>5</c:v>
                </c:pt>
                <c:pt idx="102">
                  <c:v>1</c:v>
                </c:pt>
                <c:pt idx="103">
                  <c:v>1</c:v>
                </c:pt>
                <c:pt idx="104">
                  <c:v>4</c:v>
                </c:pt>
                <c:pt idx="105">
                  <c:v>2</c:v>
                </c:pt>
                <c:pt idx="106">
                  <c:v>1</c:v>
                </c:pt>
                <c:pt idx="107">
                  <c:v>3</c:v>
                </c:pt>
                <c:pt idx="108">
                  <c:v>4</c:v>
                </c:pt>
                <c:pt idx="109">
                  <c:v>3</c:v>
                </c:pt>
                <c:pt idx="110">
                  <c:v>6</c:v>
                </c:pt>
                <c:pt idx="111">
                  <c:v>8</c:v>
                </c:pt>
                <c:pt idx="112">
                  <c:v>2</c:v>
                </c:pt>
                <c:pt idx="113">
                  <c:v>4</c:v>
                </c:pt>
                <c:pt idx="114">
                  <c:v>6</c:v>
                </c:pt>
                <c:pt idx="115">
                  <c:v>4</c:v>
                </c:pt>
                <c:pt idx="116">
                  <c:v>0</c:v>
                </c:pt>
                <c:pt idx="117">
                  <c:v>2</c:v>
                </c:pt>
                <c:pt idx="118">
                  <c:v>2</c:v>
                </c:pt>
                <c:pt idx="119">
                  <c:v>3</c:v>
                </c:pt>
                <c:pt idx="120">
                  <c:v>2</c:v>
                </c:pt>
                <c:pt idx="121">
                  <c:v>3</c:v>
                </c:pt>
                <c:pt idx="122">
                  <c:v>8</c:v>
                </c:pt>
                <c:pt idx="123">
                  <c:v>6</c:v>
                </c:pt>
                <c:pt idx="124">
                  <c:v>7</c:v>
                </c:pt>
                <c:pt idx="125">
                  <c:v>9</c:v>
                </c:pt>
                <c:pt idx="126">
                  <c:v>3</c:v>
                </c:pt>
                <c:pt idx="127">
                  <c:v>10</c:v>
                </c:pt>
                <c:pt idx="128">
                  <c:v>10</c:v>
                </c:pt>
                <c:pt idx="129">
                  <c:v>6</c:v>
                </c:pt>
                <c:pt idx="130">
                  <c:v>11</c:v>
                </c:pt>
                <c:pt idx="131">
                  <c:v>2</c:v>
                </c:pt>
                <c:pt idx="132">
                  <c:v>8</c:v>
                </c:pt>
                <c:pt idx="133">
                  <c:v>4</c:v>
                </c:pt>
                <c:pt idx="134">
                  <c:v>5</c:v>
                </c:pt>
                <c:pt idx="135">
                  <c:v>5</c:v>
                </c:pt>
                <c:pt idx="136">
                  <c:v>10</c:v>
                </c:pt>
                <c:pt idx="137">
                  <c:v>8</c:v>
                </c:pt>
                <c:pt idx="138">
                  <c:v>7</c:v>
                </c:pt>
                <c:pt idx="139">
                  <c:v>8</c:v>
                </c:pt>
                <c:pt idx="140">
                  <c:v>3</c:v>
                </c:pt>
                <c:pt idx="141">
                  <c:v>6</c:v>
                </c:pt>
                <c:pt idx="142">
                  <c:v>12</c:v>
                </c:pt>
                <c:pt idx="143">
                  <c:v>11</c:v>
                </c:pt>
                <c:pt idx="144">
                  <c:v>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534768"/>
        <c:axId val="130986968"/>
      </c:scatterChart>
      <c:valAx>
        <c:axId val="128534768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30986968"/>
        <c:crosses val="autoZero"/>
        <c:crossBetween val="midCat"/>
      </c:valAx>
      <c:valAx>
        <c:axId val="13098696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28534768"/>
        <c:crosses val="autoZero"/>
        <c:crossBetween val="midCat"/>
      </c:valAx>
      <c:spPr>
        <a:noFill/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56680193221175801"/>
          <c:y val="3.6231884057971002E-2"/>
          <c:w val="0.176055341935971"/>
          <c:h val="0.21014464224580601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5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12/1/2015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01/12/2015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3806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9728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909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038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380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077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2283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885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0753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985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586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738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41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00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6787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2297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3850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128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31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66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wiki.cern.ch/twiki/bin/view/LCG/WLCGBaselineVersions#Globus_GSSAPI_Name_compatibility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event/395656/" TargetMode="External"/><Relationship Id="rId4" Type="http://schemas.openxmlformats.org/officeDocument/2006/relationships/hyperlink" Target="http://qm2015.riken.jp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ServiceIncident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WLCG Service Report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>
                <a:solidFill>
                  <a:srgbClr val="7030A0"/>
                </a:solidFill>
              </a:rPr>
              <a:t>6</a:t>
            </a:r>
            <a:r>
              <a:rPr lang="en-US" sz="2800" dirty="0" smtClean="0">
                <a:solidFill>
                  <a:srgbClr val="7030A0"/>
                </a:solidFill>
              </a:rPr>
              <a:t> weeks, Sep 15 – Oct 27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>
                <a:solidFill>
                  <a:srgbClr val="080808"/>
                </a:solidFill>
              </a:rPr>
              <a:t>WLCG Management Board, 27</a:t>
            </a:r>
            <a:r>
              <a:rPr lang="en-US" sz="3200" baseline="30000" dirty="0" smtClean="0">
                <a:solidFill>
                  <a:srgbClr val="080808"/>
                </a:solidFill>
              </a:rPr>
              <a:t>th</a:t>
            </a:r>
            <a:r>
              <a:rPr lang="en-US" sz="3200" dirty="0" smtClean="0">
                <a:solidFill>
                  <a:srgbClr val="080808"/>
                </a:solidFill>
              </a:rPr>
              <a:t> Oct 2015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 smtClean="0"/>
              <a:t>Maarten Litmaath</a:t>
            </a:r>
            <a:br>
              <a:rPr lang="en-US" sz="2400" dirty="0" smtClean="0"/>
            </a:br>
            <a:r>
              <a:rPr lang="en-US" sz="2400" dirty="0" smtClean="0"/>
              <a:t>CERN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v1.2 (updated Dec 1)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194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GGUS summary (</a:t>
            </a:r>
            <a:r>
              <a:rPr lang="en-US" sz="2800" dirty="0"/>
              <a:t>6</a:t>
            </a:r>
            <a:r>
              <a:rPr lang="en-US" sz="2800" dirty="0" smtClean="0"/>
              <a:t> weeks 14/</a:t>
            </a:r>
            <a:r>
              <a:rPr lang="en-US" sz="2800" dirty="0"/>
              <a:t>9</a:t>
            </a:r>
            <a:r>
              <a:rPr lang="en-US" sz="2800" dirty="0" smtClean="0"/>
              <a:t>/15 -25/10/15)</a:t>
            </a:r>
            <a:br>
              <a:rPr lang="en-US" sz="2800" dirty="0" smtClean="0"/>
            </a:br>
            <a:r>
              <a:rPr lang="en-US" sz="2800" b="0" dirty="0">
                <a:solidFill>
                  <a:srgbClr val="7030A0"/>
                </a:solidFill>
              </a:rPr>
              <a:t>by </a:t>
            </a:r>
            <a:r>
              <a:rPr lang="en-US" sz="2800" b="0" dirty="0" smtClean="0">
                <a:solidFill>
                  <a:srgbClr val="7030A0"/>
                </a:solidFill>
              </a:rPr>
              <a:t>Pablo </a:t>
            </a:r>
            <a:r>
              <a:rPr lang="en-US" sz="2800" b="0" dirty="0" err="1" smtClean="0">
                <a:solidFill>
                  <a:srgbClr val="7030A0"/>
                </a:solidFill>
              </a:rPr>
              <a:t>Saiz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FD80-1B1D-4B86-945A-BD34D0D02452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7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8895209"/>
              </p:ext>
            </p:extLst>
          </p:nvPr>
        </p:nvGraphicFramePr>
        <p:xfrm>
          <a:off x="1081890" y="1246342"/>
          <a:ext cx="6963833" cy="2419350"/>
        </p:xfrm>
        <a:graphic>
          <a:graphicData uri="http://schemas.openxmlformats.org/drawingml/2006/table">
            <a:tbl>
              <a:tblPr/>
              <a:tblGrid>
                <a:gridCol w="1177799"/>
                <a:gridCol w="1212118"/>
                <a:gridCol w="1664519"/>
                <a:gridCol w="1350959"/>
                <a:gridCol w="1558438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D5EDF4"/>
                </a:solidFill>
              </a:rPr>
              <a:t>GGUS Slides for the WLCG Service Report</a:t>
            </a:r>
            <a:endParaRPr lang="en-GB" sz="1600" dirty="0">
              <a:solidFill>
                <a:srgbClr val="D5EDF4"/>
              </a:solidFill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828534"/>
              </p:ext>
            </p:extLst>
          </p:nvPr>
        </p:nvGraphicFramePr>
        <p:xfrm>
          <a:off x="1081890" y="3675569"/>
          <a:ext cx="6963833" cy="2401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4756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Release on the 30</a:t>
            </a:r>
            <a:r>
              <a:rPr lang="en-US" baseline="30000" dirty="0" smtClean="0"/>
              <a:t>th</a:t>
            </a:r>
            <a:r>
              <a:rPr lang="en-US" dirty="0" smtClean="0"/>
              <a:t> of September</a:t>
            </a:r>
          </a:p>
          <a:p>
            <a:pPr lvl="1"/>
            <a:r>
              <a:rPr lang="en-US" dirty="0" smtClean="0"/>
              <a:t>New feature: ‘My dashboard’ to add tickets to favorites</a:t>
            </a:r>
          </a:p>
          <a:p>
            <a:pPr lvl="1"/>
            <a:r>
              <a:rPr lang="en-US" dirty="0" smtClean="0"/>
              <a:t>Possibility to get ticket info in xml</a:t>
            </a:r>
          </a:p>
          <a:p>
            <a:r>
              <a:rPr lang="en-US" dirty="0" smtClean="0"/>
              <a:t>Next release scheduled for 28</a:t>
            </a:r>
            <a:r>
              <a:rPr lang="en-US" baseline="30000" dirty="0" smtClean="0"/>
              <a:t>th</a:t>
            </a:r>
            <a:r>
              <a:rPr lang="en-US" dirty="0" smtClean="0"/>
              <a:t> October</a:t>
            </a:r>
          </a:p>
          <a:p>
            <a:r>
              <a:rPr lang="en-US" dirty="0" smtClean="0"/>
              <a:t>8 alarms:</a:t>
            </a:r>
          </a:p>
          <a:p>
            <a:pPr lvl="1"/>
            <a:r>
              <a:rPr lang="en-US" dirty="0" smtClean="0"/>
              <a:t>6 ATLAS (2 EOS, 1 FTS, 3 test alarms)</a:t>
            </a:r>
          </a:p>
          <a:p>
            <a:pPr lvl="1"/>
            <a:r>
              <a:rPr lang="en-US" dirty="0" smtClean="0"/>
              <a:t>2 LHCb (FTS and EOS at CERN)</a:t>
            </a:r>
          </a:p>
          <a:p>
            <a:r>
              <a:rPr lang="en-US" dirty="0" smtClean="0"/>
              <a:t>Week 41</a:t>
            </a:r>
            <a:r>
              <a:rPr lang="en-US" dirty="0"/>
              <a:t> </a:t>
            </a:r>
            <a:r>
              <a:rPr lang="en-US" dirty="0" smtClean="0"/>
              <a:t>saw 149 CMS tickets:</a:t>
            </a:r>
          </a:p>
          <a:p>
            <a:pPr lvl="1"/>
            <a:r>
              <a:rPr lang="en-US" dirty="0" smtClean="0"/>
              <a:t>Synchronizing password update among all sites and PhEDEx</a:t>
            </a:r>
          </a:p>
          <a:p>
            <a:r>
              <a:rPr lang="en-US" dirty="0" smtClean="0"/>
              <a:t>GGUS was briefly unavailable on 13</a:t>
            </a:r>
            <a:r>
              <a:rPr lang="en-US" baseline="30000" dirty="0" smtClean="0"/>
              <a:t>th</a:t>
            </a:r>
            <a:r>
              <a:rPr lang="en-US" dirty="0" smtClean="0"/>
              <a:t> and 19</a:t>
            </a:r>
            <a:r>
              <a:rPr lang="en-US" baseline="30000" dirty="0" smtClean="0"/>
              <a:t>th</a:t>
            </a:r>
            <a:r>
              <a:rPr lang="en-US" dirty="0" smtClean="0"/>
              <a:t> Oct due to issues affecting the network at KIT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EDE-10F7-49E3-BE97-C1E9FF758D0C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12/1/2015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D5EDF4"/>
                </a:solidFill>
              </a:rPr>
              <a:t>GGUS Slides for the WLCG Service Report</a:t>
            </a:r>
            <a:endParaRPr lang="en-GB" sz="1600" dirty="0">
              <a:solidFill>
                <a:srgbClr val="D5ED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57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(1)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Top BDII and ARC BDII </a:t>
            </a:r>
            <a:r>
              <a:rPr lang="en-US" i="1" dirty="0" smtClean="0"/>
              <a:t>slapd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crashes</a:t>
            </a:r>
            <a:r>
              <a:rPr lang="en-US" dirty="0" smtClean="0"/>
              <a:t>: RedHat should have a </a:t>
            </a:r>
            <a:r>
              <a:rPr lang="en-US" dirty="0" smtClean="0">
                <a:solidFill>
                  <a:srgbClr val="009900"/>
                </a:solidFill>
              </a:rPr>
              <a:t>fix</a:t>
            </a:r>
            <a:r>
              <a:rPr lang="en-US" dirty="0" smtClean="0"/>
              <a:t> available soon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Infosys evolution: steady </a:t>
            </a:r>
            <a:r>
              <a:rPr lang="en-US" dirty="0" smtClean="0">
                <a:solidFill>
                  <a:srgbClr val="009900"/>
                </a:solidFill>
              </a:rPr>
              <a:t>progress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MW Readiness: ditto, interest in </a:t>
            </a:r>
            <a:r>
              <a:rPr lang="en-US" dirty="0" smtClean="0">
                <a:solidFill>
                  <a:srgbClr val="009900"/>
                </a:solidFill>
              </a:rPr>
              <a:t>SL/CentOS7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Network and Transfer Metrics: </a:t>
            </a:r>
            <a:r>
              <a:rPr lang="en-US" dirty="0" smtClean="0">
                <a:solidFill>
                  <a:srgbClr val="009900"/>
                </a:solidFill>
              </a:rPr>
              <a:t>PerfSONAR fully in production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FTS-3 cannot handle </a:t>
            </a:r>
            <a:r>
              <a:rPr lang="en-US" dirty="0" smtClean="0">
                <a:solidFill>
                  <a:srgbClr val="FF0000"/>
                </a:solidFill>
              </a:rPr>
              <a:t>IPv6</a:t>
            </a:r>
            <a:r>
              <a:rPr lang="en-US" dirty="0" smtClean="0"/>
              <a:t> SEs due to Globus </a:t>
            </a:r>
            <a:r>
              <a:rPr lang="en-US" dirty="0" smtClean="0">
                <a:solidFill>
                  <a:srgbClr val="FF0000"/>
                </a:solidFill>
              </a:rPr>
              <a:t>bug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Multicore accounting</a:t>
            </a:r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99.5% </a:t>
            </a:r>
            <a:r>
              <a:rPr lang="en-US" dirty="0" smtClean="0">
                <a:solidFill>
                  <a:srgbClr val="080808"/>
                </a:solidFill>
              </a:rPr>
              <a:t>of WLCG CPU time reported </a:t>
            </a:r>
            <a:r>
              <a:rPr lang="en-US" dirty="0" smtClean="0">
                <a:solidFill>
                  <a:srgbClr val="009900"/>
                </a:solidFill>
              </a:rPr>
              <a:t>correctly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80808"/>
                </a:solidFill>
              </a:rPr>
              <a:t>(Oct 1)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Production portal was </a:t>
            </a:r>
            <a:r>
              <a:rPr lang="en-US" dirty="0" smtClean="0">
                <a:solidFill>
                  <a:srgbClr val="009900"/>
                </a:solidFill>
              </a:rPr>
              <a:t>updated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80808"/>
                </a:solidFill>
              </a:rPr>
              <a:t>with “EMI-3” view</a:t>
            </a:r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05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(2)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Globus host certificate validation change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An upcoming Globus update will </a:t>
            </a:r>
            <a:r>
              <a:rPr lang="en-US" dirty="0" smtClean="0">
                <a:solidFill>
                  <a:srgbClr val="FF0000"/>
                </a:solidFill>
              </a:rPr>
              <a:t>change </a:t>
            </a:r>
            <a:r>
              <a:rPr lang="en-US" dirty="0" smtClean="0">
                <a:solidFill>
                  <a:srgbClr val="080808"/>
                </a:solidFill>
              </a:rPr>
              <a:t>the default algorithm used by clients to decide if a service certificate is acceptable</a:t>
            </a:r>
          </a:p>
          <a:p>
            <a:pPr lvl="2"/>
            <a:r>
              <a:rPr lang="en-US" dirty="0" smtClean="0"/>
              <a:t>The Subject Alternative Name </a:t>
            </a:r>
            <a:r>
              <a:rPr lang="en-US" dirty="0" smtClean="0">
                <a:solidFill>
                  <a:srgbClr val="FF0000"/>
                </a:solidFill>
              </a:rPr>
              <a:t>must </a:t>
            </a:r>
            <a:r>
              <a:rPr lang="en-US" dirty="0" smtClean="0"/>
              <a:t>contain all names (aliases) used for accessing the service (details </a:t>
            </a:r>
            <a:r>
              <a:rPr lang="en-US" dirty="0" smtClean="0">
                <a:hlinkClick r:id="rId4"/>
              </a:rPr>
              <a:t>here</a:t>
            </a:r>
            <a:r>
              <a:rPr lang="en-US" dirty="0" smtClean="0"/>
              <a:t>)</a:t>
            </a:r>
          </a:p>
          <a:p>
            <a:pPr lvl="8"/>
            <a:endParaRPr lang="en-US" dirty="0" smtClean="0"/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First tried and immediately backed out in June after WLCG reported that it would cause a lot of trouble at that time</a:t>
            </a:r>
          </a:p>
          <a:p>
            <a:pPr lvl="8"/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~10% </a:t>
            </a:r>
            <a:r>
              <a:rPr lang="en-US" dirty="0" smtClean="0">
                <a:solidFill>
                  <a:srgbClr val="080808"/>
                </a:solidFill>
              </a:rPr>
              <a:t>of </a:t>
            </a:r>
            <a:r>
              <a:rPr lang="en-US" dirty="0" smtClean="0">
                <a:solidFill>
                  <a:srgbClr val="FF0000"/>
                </a:solidFill>
              </a:rPr>
              <a:t>SRM</a:t>
            </a:r>
            <a:r>
              <a:rPr lang="en-US" dirty="0" smtClean="0">
                <a:solidFill>
                  <a:srgbClr val="080808"/>
                </a:solidFill>
              </a:rPr>
              <a:t> services are affected, mostly at T0 and T1</a:t>
            </a:r>
          </a:p>
          <a:p>
            <a:pPr lvl="2"/>
            <a:r>
              <a:rPr lang="en-US" dirty="0" smtClean="0"/>
              <a:t>Other services are less of a concern, but will be checked</a:t>
            </a:r>
          </a:p>
          <a:p>
            <a:pPr lvl="8"/>
            <a:endParaRPr lang="en-US" dirty="0" smtClean="0"/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Some CAs </a:t>
            </a:r>
            <a:r>
              <a:rPr lang="en-US" dirty="0" smtClean="0">
                <a:solidFill>
                  <a:srgbClr val="FF0000"/>
                </a:solidFill>
              </a:rPr>
              <a:t>cannot</a:t>
            </a:r>
            <a:r>
              <a:rPr lang="en-US" dirty="0" smtClean="0">
                <a:solidFill>
                  <a:srgbClr val="080808"/>
                </a:solidFill>
              </a:rPr>
              <a:t> yet provide compliant certificates</a:t>
            </a:r>
          </a:p>
          <a:p>
            <a:pPr lvl="8"/>
            <a:endParaRPr lang="en-US" dirty="0" smtClean="0"/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We </a:t>
            </a:r>
            <a:r>
              <a:rPr lang="en-US" dirty="0" smtClean="0">
                <a:solidFill>
                  <a:srgbClr val="FF0000"/>
                </a:solidFill>
              </a:rPr>
              <a:t>may </a:t>
            </a:r>
            <a:r>
              <a:rPr lang="en-US" dirty="0" smtClean="0">
                <a:solidFill>
                  <a:srgbClr val="080808"/>
                </a:solidFill>
              </a:rPr>
              <a:t>be able to persuade Globus to delay this further</a:t>
            </a:r>
          </a:p>
          <a:p>
            <a:pPr lvl="8"/>
            <a:endParaRPr lang="en-US" dirty="0" smtClean="0"/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As a </a:t>
            </a:r>
            <a:r>
              <a:rPr lang="en-US" dirty="0" smtClean="0">
                <a:solidFill>
                  <a:srgbClr val="FF0000"/>
                </a:solidFill>
              </a:rPr>
              <a:t>last resort </a:t>
            </a:r>
            <a:r>
              <a:rPr lang="en-US" dirty="0" smtClean="0">
                <a:solidFill>
                  <a:srgbClr val="080808"/>
                </a:solidFill>
              </a:rPr>
              <a:t>we could temporarily freeze the single affected rpm in our repositories</a:t>
            </a:r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9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(1)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Mostly </a:t>
            </a:r>
            <a:r>
              <a:rPr lang="en-US" dirty="0" smtClean="0">
                <a:solidFill>
                  <a:srgbClr val="009900"/>
                </a:solidFill>
              </a:rPr>
              <a:t>high activity </a:t>
            </a:r>
            <a:r>
              <a:rPr lang="en-US" dirty="0" smtClean="0"/>
              <a:t>across the experiments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Almost </a:t>
            </a:r>
            <a:r>
              <a:rPr lang="en-US" dirty="0">
                <a:solidFill>
                  <a:srgbClr val="009900"/>
                </a:solidFill>
              </a:rPr>
              <a:t>400k</a:t>
            </a:r>
            <a:r>
              <a:rPr lang="en-US" dirty="0">
                <a:solidFill>
                  <a:srgbClr val="080808"/>
                </a:solidFill>
              </a:rPr>
              <a:t> active cores reached late last week</a:t>
            </a:r>
            <a:endParaRPr lang="en-US" dirty="0" smtClean="0">
              <a:solidFill>
                <a:srgbClr val="080808"/>
              </a:solidFill>
            </a:endParaRPr>
          </a:p>
          <a:p>
            <a:pPr lvl="5"/>
            <a:endParaRPr lang="en-US" dirty="0" smtClean="0"/>
          </a:p>
          <a:p>
            <a:r>
              <a:rPr lang="en-US" dirty="0" smtClean="0"/>
              <a:t>Several </a:t>
            </a:r>
            <a:r>
              <a:rPr lang="en-US" dirty="0" smtClean="0">
                <a:solidFill>
                  <a:srgbClr val="FF0000"/>
                </a:solidFill>
              </a:rPr>
              <a:t>FTS-3 incidents</a:t>
            </a:r>
            <a:r>
              <a:rPr lang="en-US" dirty="0" smtClean="0"/>
              <a:t>, upgrades and configuration </a:t>
            </a:r>
            <a:r>
              <a:rPr lang="en-US" dirty="0" smtClean="0">
                <a:solidFill>
                  <a:srgbClr val="009900"/>
                </a:solidFill>
              </a:rPr>
              <a:t>improvements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Good support from the developers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CNAF </a:t>
            </a:r>
            <a:r>
              <a:rPr lang="en-US" dirty="0" smtClean="0">
                <a:solidFill>
                  <a:srgbClr val="009900"/>
                </a:solidFill>
              </a:rPr>
              <a:t>recovered</a:t>
            </a:r>
            <a:r>
              <a:rPr lang="en-US" dirty="0" smtClean="0"/>
              <a:t> from power incident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KIT annual downtime Sep 29 – Oct 1 went </a:t>
            </a:r>
            <a:r>
              <a:rPr lang="en-US" dirty="0" smtClean="0">
                <a:solidFill>
                  <a:srgbClr val="009900"/>
                </a:solidFill>
              </a:rPr>
              <a:t>OK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Now using </a:t>
            </a:r>
            <a:r>
              <a:rPr lang="en-US" dirty="0" smtClean="0">
                <a:solidFill>
                  <a:srgbClr val="009900"/>
                </a:solidFill>
              </a:rPr>
              <a:t>“</a:t>
            </a:r>
            <a:r>
              <a:rPr lang="en-US" i="1" dirty="0" smtClean="0">
                <a:solidFill>
                  <a:srgbClr val="009900"/>
                </a:solidFill>
              </a:rPr>
              <a:t>cgroups</a:t>
            </a:r>
            <a:r>
              <a:rPr lang="en-US" dirty="0" smtClean="0">
                <a:solidFill>
                  <a:srgbClr val="009900"/>
                </a:solidFill>
              </a:rPr>
              <a:t>”</a:t>
            </a:r>
            <a:r>
              <a:rPr lang="en-US" dirty="0" smtClean="0">
                <a:solidFill>
                  <a:srgbClr val="080808"/>
                </a:solidFill>
              </a:rPr>
              <a:t> in their batch system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Limits were </a:t>
            </a:r>
            <a:r>
              <a:rPr lang="en-US" dirty="0" smtClean="0">
                <a:solidFill>
                  <a:srgbClr val="009900"/>
                </a:solidFill>
              </a:rPr>
              <a:t>increased</a:t>
            </a:r>
            <a:r>
              <a:rPr lang="en-US" dirty="0" smtClean="0">
                <a:solidFill>
                  <a:srgbClr val="080808"/>
                </a:solidFill>
              </a:rPr>
              <a:t> to restore ALICE job success rates</a:t>
            </a:r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2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(2)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CERN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LSF 7.3 </a:t>
            </a:r>
            <a:r>
              <a:rPr lang="en-US" dirty="0" smtClean="0">
                <a:solidFill>
                  <a:srgbClr val="080808"/>
                </a:solidFill>
                <a:sym typeface="Wingdings" panose="05000000000000000000" pitchFamily="2" charset="2"/>
              </a:rPr>
              <a:t> 9.1.3 upgrade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failed</a:t>
            </a:r>
            <a:r>
              <a:rPr lang="en-US" dirty="0" smtClean="0">
                <a:solidFill>
                  <a:srgbClr val="080808"/>
                </a:solidFill>
                <a:sym typeface="Wingdings" panose="05000000000000000000" pitchFamily="2" charset="2"/>
              </a:rPr>
              <a:t> due to scalability issue(s) in the code that should be </a:t>
            </a:r>
            <a:r>
              <a:rPr lang="en-US" dirty="0" smtClean="0">
                <a:solidFill>
                  <a:srgbClr val="009900"/>
                </a:solidFill>
                <a:sym typeface="Wingdings" panose="05000000000000000000" pitchFamily="2" charset="2"/>
              </a:rPr>
              <a:t>fixed</a:t>
            </a:r>
            <a:r>
              <a:rPr lang="en-US" dirty="0" smtClean="0">
                <a:solidFill>
                  <a:srgbClr val="080808"/>
                </a:solidFill>
                <a:sym typeface="Wingdings" panose="05000000000000000000" pitchFamily="2" charset="2"/>
              </a:rPr>
              <a:t> now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Will be tried again Nov 4</a:t>
            </a:r>
          </a:p>
          <a:p>
            <a:pPr lvl="5"/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HTCondor</a:t>
            </a:r>
            <a:r>
              <a:rPr lang="en-US" dirty="0" smtClean="0">
                <a:solidFill>
                  <a:srgbClr val="080808"/>
                </a:solidFill>
              </a:rPr>
              <a:t> setup will go into </a:t>
            </a:r>
            <a:r>
              <a:rPr lang="en-US" dirty="0" smtClean="0">
                <a:solidFill>
                  <a:srgbClr val="009900"/>
                </a:solidFill>
              </a:rPr>
              <a:t>production</a:t>
            </a:r>
            <a:r>
              <a:rPr lang="en-US" dirty="0" smtClean="0">
                <a:solidFill>
                  <a:srgbClr val="080808"/>
                </a:solidFill>
              </a:rPr>
              <a:t> Nov 2</a:t>
            </a:r>
          </a:p>
          <a:p>
            <a:pPr lvl="2"/>
            <a:r>
              <a:rPr lang="en-US" dirty="0" smtClean="0"/>
              <a:t>Mainly with </a:t>
            </a:r>
            <a:r>
              <a:rPr lang="en-US" dirty="0" smtClean="0">
                <a:solidFill>
                  <a:srgbClr val="009900"/>
                </a:solidFill>
              </a:rPr>
              <a:t>HTCondor CEs</a:t>
            </a:r>
          </a:p>
          <a:p>
            <a:pPr lvl="2"/>
            <a:r>
              <a:rPr lang="en-US" dirty="0" smtClean="0"/>
              <a:t>ARC CEs to be decommissioned ~end of the year</a:t>
            </a:r>
          </a:p>
          <a:p>
            <a:pPr lvl="5"/>
            <a:endParaRPr lang="en-US" dirty="0" smtClean="0"/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Argus </a:t>
            </a:r>
            <a:r>
              <a:rPr lang="en-US" dirty="0" smtClean="0">
                <a:solidFill>
                  <a:srgbClr val="FF0000"/>
                </a:solidFill>
              </a:rPr>
              <a:t>instabilities</a:t>
            </a:r>
          </a:p>
          <a:p>
            <a:pPr lvl="2"/>
            <a:r>
              <a:rPr lang="en-US" dirty="0" smtClean="0"/>
              <a:t>Recurrent SAM </a:t>
            </a:r>
            <a:r>
              <a:rPr lang="en-US" dirty="0" smtClean="0">
                <a:solidFill>
                  <a:srgbClr val="FF0000"/>
                </a:solidFill>
              </a:rPr>
              <a:t>failures</a:t>
            </a:r>
            <a:r>
              <a:rPr lang="en-US" dirty="0" smtClean="0"/>
              <a:t> for CMS pilot role mainly due to lack of pilot pool accounts (</a:t>
            </a:r>
            <a:r>
              <a:rPr lang="en-US" dirty="0" smtClean="0">
                <a:solidFill>
                  <a:srgbClr val="009900"/>
                </a:solidFill>
              </a:rPr>
              <a:t>fixed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That led to an increased exposure to a </a:t>
            </a:r>
            <a:r>
              <a:rPr lang="en-US" dirty="0" smtClean="0">
                <a:solidFill>
                  <a:srgbClr val="FF0000"/>
                </a:solidFill>
              </a:rPr>
              <a:t>race condition </a:t>
            </a:r>
            <a:r>
              <a:rPr lang="en-US" dirty="0" smtClean="0"/>
              <a:t>in Argus (ticket opened for the devs)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High load incidents </a:t>
            </a:r>
            <a:r>
              <a:rPr lang="en-US" dirty="0" smtClean="0"/>
              <a:t>still not understood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1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(3)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439150" cy="4566563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ALICE</a:t>
            </a:r>
          </a:p>
          <a:p>
            <a:pPr lvl="1"/>
            <a:r>
              <a:rPr lang="en-US" sz="2900" dirty="0" smtClean="0">
                <a:solidFill>
                  <a:srgbClr val="080808"/>
                </a:solidFill>
              </a:rPr>
              <a:t>Final </a:t>
            </a:r>
            <a:r>
              <a:rPr lang="en-US" sz="2900" dirty="0">
                <a:solidFill>
                  <a:srgbClr val="080808"/>
                </a:solidFill>
              </a:rPr>
              <a:t>preparations for </a:t>
            </a:r>
            <a:r>
              <a:rPr lang="en-US" sz="2900" dirty="0">
                <a:solidFill>
                  <a:srgbClr val="080808"/>
                </a:solidFill>
                <a:hlinkClick r:id="rId4"/>
              </a:rPr>
              <a:t>Quark Matter 2015</a:t>
            </a:r>
            <a:r>
              <a:rPr lang="en-US" sz="2900" dirty="0">
                <a:solidFill>
                  <a:srgbClr val="080808"/>
                </a:solidFill>
              </a:rPr>
              <a:t>, Sep 27 - Oct </a:t>
            </a:r>
            <a:r>
              <a:rPr lang="en-US" sz="2900" dirty="0" smtClean="0">
                <a:solidFill>
                  <a:srgbClr val="080808"/>
                </a:solidFill>
              </a:rPr>
              <a:t>3</a:t>
            </a:r>
          </a:p>
          <a:p>
            <a:pPr lvl="8"/>
            <a:endParaRPr lang="en-US" dirty="0" smtClean="0"/>
          </a:p>
          <a:p>
            <a:pPr lvl="1"/>
            <a:r>
              <a:rPr lang="en-US" sz="2900" dirty="0">
                <a:solidFill>
                  <a:srgbClr val="009900"/>
                </a:solidFill>
              </a:rPr>
              <a:t>CASTOR setup </a:t>
            </a:r>
            <a:r>
              <a:rPr lang="en-US" sz="2900" dirty="0">
                <a:solidFill>
                  <a:srgbClr val="080808"/>
                </a:solidFill>
              </a:rPr>
              <a:t>for heavy ion data taking has been </a:t>
            </a:r>
            <a:r>
              <a:rPr lang="en-US" sz="2900" dirty="0" smtClean="0">
                <a:solidFill>
                  <a:srgbClr val="009900"/>
                </a:solidFill>
              </a:rPr>
              <a:t>implemented</a:t>
            </a:r>
          </a:p>
          <a:p>
            <a:pPr lvl="2"/>
            <a:r>
              <a:rPr lang="en-US" dirty="0" smtClean="0"/>
              <a:t>Pool 1 for DAQ + writing to tape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ool 2 for replication to T1 + reconstruction + tape recalls</a:t>
            </a:r>
          </a:p>
          <a:p>
            <a:pPr lvl="2"/>
            <a:r>
              <a:rPr lang="en-US" dirty="0"/>
              <a:t>CASTOR </a:t>
            </a:r>
            <a:r>
              <a:rPr lang="en-US" dirty="0">
                <a:solidFill>
                  <a:srgbClr val="009900"/>
                </a:solidFill>
              </a:rPr>
              <a:t>automatically</a:t>
            </a:r>
            <a:r>
              <a:rPr lang="en-US" dirty="0"/>
              <a:t> copies new </a:t>
            </a:r>
            <a:r>
              <a:rPr lang="en-US" dirty="0" smtClean="0"/>
              <a:t>files to pool 2</a:t>
            </a:r>
          </a:p>
          <a:p>
            <a:pPr lvl="2"/>
            <a:r>
              <a:rPr lang="en-US" dirty="0" smtClean="0"/>
              <a:t>Many older disk servers were temporarily </a:t>
            </a:r>
            <a:r>
              <a:rPr lang="en-US" dirty="0" smtClean="0">
                <a:solidFill>
                  <a:srgbClr val="009900"/>
                </a:solidFill>
              </a:rPr>
              <a:t>added</a:t>
            </a:r>
          </a:p>
          <a:p>
            <a:pPr lvl="3"/>
            <a:r>
              <a:rPr lang="en-US" sz="2300" dirty="0" smtClean="0"/>
              <a:t>Should allow the whole run to remain on disk until early 2016</a:t>
            </a:r>
          </a:p>
          <a:p>
            <a:pPr lvl="2"/>
            <a:r>
              <a:rPr lang="en-US" dirty="0"/>
              <a:t>ALICE </a:t>
            </a:r>
            <a:r>
              <a:rPr lang="en-US" dirty="0" smtClean="0"/>
              <a:t>thank </a:t>
            </a:r>
            <a:r>
              <a:rPr lang="en-US" u="sng" dirty="0" smtClean="0"/>
              <a:t>IT-DSS</a:t>
            </a:r>
            <a:r>
              <a:rPr lang="en-US" dirty="0" smtClean="0"/>
              <a:t> and </a:t>
            </a:r>
            <a:r>
              <a:rPr lang="en-US" u="sng" dirty="0" smtClean="0"/>
              <a:t>IT-CF</a:t>
            </a:r>
            <a:r>
              <a:rPr lang="en-US" dirty="0" smtClean="0"/>
              <a:t> for </a:t>
            </a:r>
            <a:r>
              <a:rPr lang="en-US" dirty="0"/>
              <a:t>their good support</a:t>
            </a:r>
            <a:r>
              <a:rPr lang="en-US" dirty="0" smtClean="0"/>
              <a:t>!</a:t>
            </a:r>
          </a:p>
          <a:p>
            <a:pPr lvl="8"/>
            <a:endParaRPr lang="en-US" dirty="0" smtClean="0"/>
          </a:p>
          <a:p>
            <a:pPr lvl="1"/>
            <a:r>
              <a:rPr lang="en-US" sz="2900" dirty="0" smtClean="0">
                <a:solidFill>
                  <a:srgbClr val="009900"/>
                </a:solidFill>
              </a:rPr>
              <a:t>Successful</a:t>
            </a:r>
            <a:r>
              <a:rPr lang="en-US" sz="2900" dirty="0" smtClean="0">
                <a:solidFill>
                  <a:srgbClr val="080808"/>
                </a:solidFill>
              </a:rPr>
              <a:t> </a:t>
            </a:r>
            <a:r>
              <a:rPr lang="en-US" sz="2900" dirty="0">
                <a:solidFill>
                  <a:srgbClr val="080808"/>
                </a:solidFill>
              </a:rPr>
              <a:t>workshop on </a:t>
            </a:r>
            <a:r>
              <a:rPr lang="en-US" sz="2900" dirty="0">
                <a:solidFill>
                  <a:srgbClr val="080808"/>
                </a:solidFill>
                <a:hlinkClick r:id="rId5"/>
              </a:rPr>
              <a:t>network evolution in </a:t>
            </a:r>
            <a:r>
              <a:rPr lang="en-US" sz="2900" dirty="0" smtClean="0">
                <a:solidFill>
                  <a:srgbClr val="080808"/>
                </a:solidFill>
                <a:hlinkClick r:id="rId5"/>
              </a:rPr>
              <a:t>Asia</a:t>
            </a:r>
            <a:r>
              <a:rPr lang="en-US" sz="2900" dirty="0" smtClean="0">
                <a:solidFill>
                  <a:srgbClr val="080808"/>
                </a:solidFill>
              </a:rPr>
              <a:t>,</a:t>
            </a:r>
            <a:br>
              <a:rPr lang="en-US" sz="2900" dirty="0" smtClean="0">
                <a:solidFill>
                  <a:srgbClr val="080808"/>
                </a:solidFill>
              </a:rPr>
            </a:br>
            <a:r>
              <a:rPr lang="en-US" sz="2900" dirty="0" smtClean="0">
                <a:solidFill>
                  <a:srgbClr val="080808"/>
                </a:solidFill>
              </a:rPr>
              <a:t>hosted </a:t>
            </a:r>
            <a:r>
              <a:rPr lang="en-US" sz="2900" dirty="0">
                <a:solidFill>
                  <a:srgbClr val="080808"/>
                </a:solidFill>
              </a:rPr>
              <a:t>by KISTI</a:t>
            </a:r>
            <a:r>
              <a:rPr lang="en-US" sz="2900" dirty="0" smtClean="0">
                <a:solidFill>
                  <a:srgbClr val="080808"/>
                </a:solidFill>
              </a:rPr>
              <a:t>, Sep 22-24</a:t>
            </a:r>
          </a:p>
          <a:p>
            <a:pPr lvl="2"/>
            <a:r>
              <a:rPr lang="en-US" dirty="0">
                <a:solidFill>
                  <a:srgbClr val="009900"/>
                </a:solidFill>
              </a:rPr>
              <a:t>LHCONE peering </a:t>
            </a:r>
            <a:r>
              <a:rPr lang="en-US" dirty="0"/>
              <a:t>agreed between network infrastructure </a:t>
            </a:r>
            <a:r>
              <a:rPr lang="en-US" dirty="0" smtClean="0"/>
              <a:t>providers</a:t>
            </a:r>
            <a:br>
              <a:rPr lang="en-US" dirty="0" smtClean="0"/>
            </a:br>
            <a:r>
              <a:rPr lang="en-US" dirty="0" smtClean="0">
                <a:solidFill>
                  <a:srgbClr val="7030A0"/>
                </a:solidFill>
              </a:rPr>
              <a:t>TEIN</a:t>
            </a:r>
            <a:r>
              <a:rPr lang="en-US" dirty="0"/>
              <a:t>, </a:t>
            </a:r>
            <a:r>
              <a:rPr lang="en-US" dirty="0">
                <a:solidFill>
                  <a:srgbClr val="7030A0"/>
                </a:solidFill>
              </a:rPr>
              <a:t>KREONET2</a:t>
            </a:r>
            <a:r>
              <a:rPr lang="en-US" dirty="0"/>
              <a:t> and </a:t>
            </a:r>
            <a:r>
              <a:rPr lang="en-US" dirty="0" smtClean="0">
                <a:solidFill>
                  <a:srgbClr val="7030A0"/>
                </a:solidFill>
              </a:rPr>
              <a:t>ASGC</a:t>
            </a:r>
          </a:p>
          <a:p>
            <a:pPr lvl="2"/>
            <a:r>
              <a:rPr lang="en-US" dirty="0"/>
              <a:t>ALICE thank the </a:t>
            </a:r>
            <a:r>
              <a:rPr lang="en-US" u="sng" dirty="0"/>
              <a:t>KISTI team</a:t>
            </a:r>
            <a:r>
              <a:rPr lang="en-US" dirty="0"/>
              <a:t>, the </a:t>
            </a:r>
            <a:r>
              <a:rPr lang="en-US" u="sng" dirty="0"/>
              <a:t>network experts</a:t>
            </a:r>
            <a:r>
              <a:rPr lang="en-US" dirty="0"/>
              <a:t>, and the </a:t>
            </a:r>
            <a:r>
              <a:rPr lang="en-US" u="sng" dirty="0"/>
              <a:t>site </a:t>
            </a:r>
            <a:r>
              <a:rPr lang="en-US" u="sng" dirty="0" smtClean="0"/>
              <a:t>admins</a:t>
            </a:r>
            <a:br>
              <a:rPr lang="en-US" u="sng" dirty="0" smtClean="0"/>
            </a:br>
            <a:r>
              <a:rPr lang="en-US" dirty="0" smtClean="0"/>
              <a:t>for </a:t>
            </a:r>
            <a:r>
              <a:rPr lang="en-US" dirty="0"/>
              <a:t>making this happen!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33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(4)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6464"/>
            <a:ext cx="8448675" cy="4566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ATLAS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Security </a:t>
            </a:r>
            <a:r>
              <a:rPr lang="en-US" dirty="0">
                <a:solidFill>
                  <a:srgbClr val="FF0000"/>
                </a:solidFill>
              </a:rPr>
              <a:t>incident</a:t>
            </a:r>
            <a:r>
              <a:rPr lang="en-US" dirty="0">
                <a:solidFill>
                  <a:srgbClr val="080808"/>
                </a:solidFill>
              </a:rPr>
              <a:t> on a UI (not at CERN</a:t>
            </a:r>
            <a:r>
              <a:rPr lang="en-US" dirty="0" smtClean="0">
                <a:solidFill>
                  <a:srgbClr val="080808"/>
                </a:solidFill>
              </a:rPr>
              <a:t>)</a:t>
            </a:r>
          </a:p>
          <a:p>
            <a:pPr lvl="2"/>
            <a:r>
              <a:rPr lang="en-US" dirty="0" smtClean="0"/>
              <a:t>Certificates </a:t>
            </a:r>
            <a:r>
              <a:rPr lang="en-US" dirty="0"/>
              <a:t>of its users were revoked as a </a:t>
            </a:r>
            <a:r>
              <a:rPr lang="en-US" dirty="0" smtClean="0">
                <a:solidFill>
                  <a:srgbClr val="009900"/>
                </a:solidFill>
              </a:rPr>
              <a:t>precaution</a:t>
            </a:r>
          </a:p>
          <a:p>
            <a:pPr lvl="2"/>
            <a:r>
              <a:rPr lang="en-US" dirty="0" smtClean="0">
                <a:solidFill>
                  <a:srgbClr val="009900"/>
                </a:solidFill>
              </a:rPr>
              <a:t>No </a:t>
            </a:r>
            <a:r>
              <a:rPr lang="en-US" dirty="0">
                <a:solidFill>
                  <a:srgbClr val="009900"/>
                </a:solidFill>
              </a:rPr>
              <a:t>effect </a:t>
            </a:r>
            <a:r>
              <a:rPr lang="en-US" dirty="0"/>
              <a:t>on ATLAS resources was </a:t>
            </a:r>
            <a:r>
              <a:rPr lang="en-US" dirty="0" smtClean="0"/>
              <a:t>noticed</a:t>
            </a:r>
          </a:p>
          <a:p>
            <a:pPr lvl="1"/>
            <a:r>
              <a:rPr lang="en-US" dirty="0">
                <a:solidFill>
                  <a:srgbClr val="080808"/>
                </a:solidFill>
              </a:rPr>
              <a:t>2 </a:t>
            </a:r>
            <a:r>
              <a:rPr lang="en-US" dirty="0">
                <a:solidFill>
                  <a:srgbClr val="FF0000"/>
                </a:solidFill>
              </a:rPr>
              <a:t>alarm</a:t>
            </a:r>
            <a:r>
              <a:rPr lang="en-US" dirty="0">
                <a:solidFill>
                  <a:srgbClr val="080808"/>
                </a:solidFill>
              </a:rPr>
              <a:t> tickets when </a:t>
            </a:r>
            <a:r>
              <a:rPr lang="en-US" dirty="0">
                <a:solidFill>
                  <a:srgbClr val="FF0000"/>
                </a:solidFill>
              </a:rPr>
              <a:t>EOS quota </a:t>
            </a:r>
            <a:r>
              <a:rPr lang="en-US" dirty="0">
                <a:solidFill>
                  <a:srgbClr val="080808"/>
                </a:solidFill>
              </a:rPr>
              <a:t>limits were reached (</a:t>
            </a:r>
            <a:r>
              <a:rPr lang="en-US" dirty="0">
                <a:solidFill>
                  <a:srgbClr val="009900"/>
                </a:solidFill>
              </a:rPr>
              <a:t>fixed</a:t>
            </a:r>
            <a:r>
              <a:rPr lang="en-US" dirty="0" smtClean="0">
                <a:solidFill>
                  <a:srgbClr val="080808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Several </a:t>
            </a:r>
            <a:r>
              <a:rPr lang="en-US" dirty="0" smtClean="0">
                <a:solidFill>
                  <a:srgbClr val="FF0000"/>
                </a:solidFill>
              </a:rPr>
              <a:t>FTS-3 issues</a:t>
            </a:r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Improvements</a:t>
            </a:r>
            <a:r>
              <a:rPr lang="en-US" dirty="0" smtClean="0">
                <a:solidFill>
                  <a:srgbClr val="080808"/>
                </a:solidFill>
              </a:rPr>
              <a:t> </a:t>
            </a:r>
            <a:r>
              <a:rPr lang="en-US" dirty="0">
                <a:solidFill>
                  <a:srgbClr val="080808"/>
                </a:solidFill>
              </a:rPr>
              <a:t>in DDM and job </a:t>
            </a:r>
            <a:r>
              <a:rPr lang="en-US" dirty="0" smtClean="0">
                <a:solidFill>
                  <a:srgbClr val="080808"/>
                </a:solidFill>
              </a:rPr>
              <a:t>workflows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/>
              <a:t>CMS</a:t>
            </a:r>
          </a:p>
          <a:p>
            <a:pPr lvl="1"/>
            <a:r>
              <a:rPr lang="en-US" dirty="0">
                <a:solidFill>
                  <a:srgbClr val="080808"/>
                </a:solidFill>
              </a:rPr>
              <a:t>Unknown status for CERN CEs in SAM tests </a:t>
            </a:r>
            <a:r>
              <a:rPr lang="en-US" dirty="0" smtClean="0">
                <a:solidFill>
                  <a:srgbClr val="009900"/>
                </a:solidFill>
              </a:rPr>
              <a:t>mitigated</a:t>
            </a:r>
            <a:br>
              <a:rPr lang="en-US" dirty="0" smtClean="0">
                <a:solidFill>
                  <a:srgbClr val="009900"/>
                </a:solidFill>
              </a:rPr>
            </a:br>
            <a:r>
              <a:rPr lang="en-US" dirty="0" smtClean="0">
                <a:solidFill>
                  <a:srgbClr val="080808"/>
                </a:solidFill>
              </a:rPr>
              <a:t>by </a:t>
            </a:r>
            <a:r>
              <a:rPr lang="en-US" dirty="0">
                <a:solidFill>
                  <a:srgbClr val="009900"/>
                </a:solidFill>
              </a:rPr>
              <a:t>reducing </a:t>
            </a:r>
            <a:r>
              <a:rPr lang="en-US" dirty="0">
                <a:solidFill>
                  <a:srgbClr val="080808"/>
                </a:solidFill>
              </a:rPr>
              <a:t>the pilot proxy lifetime for normal jobs </a:t>
            </a:r>
            <a:r>
              <a:rPr lang="en-US" dirty="0" smtClean="0">
                <a:solidFill>
                  <a:srgbClr val="080808"/>
                </a:solidFill>
              </a:rPr>
              <a:t>from</a:t>
            </a:r>
            <a:br>
              <a:rPr lang="en-US" dirty="0" smtClean="0">
                <a:solidFill>
                  <a:srgbClr val="080808"/>
                </a:solidFill>
              </a:rPr>
            </a:br>
            <a:r>
              <a:rPr lang="en-US" dirty="0" smtClean="0">
                <a:solidFill>
                  <a:srgbClr val="080808"/>
                </a:solidFill>
              </a:rPr>
              <a:t>7 </a:t>
            </a:r>
            <a:r>
              <a:rPr lang="en-US" dirty="0">
                <a:solidFill>
                  <a:srgbClr val="080808"/>
                </a:solidFill>
              </a:rPr>
              <a:t>to 3 </a:t>
            </a:r>
            <a:r>
              <a:rPr lang="en-US" dirty="0" smtClean="0">
                <a:solidFill>
                  <a:srgbClr val="080808"/>
                </a:solidFill>
              </a:rPr>
              <a:t>days</a:t>
            </a:r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75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(5)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LHCb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Slow </a:t>
            </a:r>
            <a:r>
              <a:rPr lang="en-US" dirty="0">
                <a:solidFill>
                  <a:srgbClr val="FF0000"/>
                </a:solidFill>
              </a:rPr>
              <a:t>WN </a:t>
            </a:r>
            <a:r>
              <a:rPr lang="en-US" dirty="0">
                <a:solidFill>
                  <a:srgbClr val="080808"/>
                </a:solidFill>
              </a:rPr>
              <a:t>at CERN now understood, </a:t>
            </a:r>
            <a:r>
              <a:rPr lang="en-US" dirty="0">
                <a:solidFill>
                  <a:srgbClr val="009900"/>
                </a:solidFill>
              </a:rPr>
              <a:t>fix</a:t>
            </a:r>
            <a:r>
              <a:rPr lang="en-US" dirty="0">
                <a:solidFill>
                  <a:srgbClr val="080808"/>
                </a:solidFill>
              </a:rPr>
              <a:t> will be rolled out in the next </a:t>
            </a:r>
            <a:r>
              <a:rPr lang="en-US" dirty="0" smtClean="0">
                <a:solidFill>
                  <a:srgbClr val="080808"/>
                </a:solidFill>
              </a:rPr>
              <a:t>weeks</a:t>
            </a:r>
          </a:p>
          <a:p>
            <a:pPr lvl="2"/>
            <a:r>
              <a:rPr lang="en-US" dirty="0" smtClean="0"/>
              <a:t>On completion of upgrade </a:t>
            </a:r>
            <a:r>
              <a:rPr lang="en-US" dirty="0"/>
              <a:t>to OpenStack Kilo </a:t>
            </a:r>
            <a:r>
              <a:rPr lang="en-US" dirty="0" smtClean="0"/>
              <a:t>release</a:t>
            </a:r>
          </a:p>
          <a:p>
            <a:pPr lvl="8"/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FTS-3 and EOS issues</a:t>
            </a:r>
          </a:p>
          <a:p>
            <a:pPr lvl="8"/>
            <a:endParaRPr lang="en-US" dirty="0" smtClean="0"/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Affected </a:t>
            </a:r>
            <a:r>
              <a:rPr lang="en-US" dirty="0">
                <a:solidFill>
                  <a:srgbClr val="080808"/>
                </a:solidFill>
              </a:rPr>
              <a:t>by </a:t>
            </a:r>
            <a:r>
              <a:rPr lang="en-US" dirty="0">
                <a:solidFill>
                  <a:srgbClr val="FF0000"/>
                </a:solidFill>
              </a:rPr>
              <a:t>concurrent downtimes </a:t>
            </a:r>
            <a:r>
              <a:rPr lang="en-US" dirty="0">
                <a:solidFill>
                  <a:srgbClr val="080808"/>
                </a:solidFill>
              </a:rPr>
              <a:t>at </a:t>
            </a:r>
            <a:r>
              <a:rPr lang="en-US" dirty="0" smtClean="0">
                <a:solidFill>
                  <a:srgbClr val="080808"/>
                </a:solidFill>
              </a:rPr>
              <a:t>several T1</a:t>
            </a:r>
          </a:p>
          <a:p>
            <a:pPr lvl="2"/>
            <a:r>
              <a:rPr lang="en-US" dirty="0" smtClean="0"/>
              <a:t>Ops </a:t>
            </a:r>
            <a:r>
              <a:rPr lang="en-US" dirty="0"/>
              <a:t>meeting minutes </a:t>
            </a:r>
            <a:r>
              <a:rPr lang="en-US" dirty="0" smtClean="0"/>
              <a:t>now have downtime </a:t>
            </a:r>
            <a:r>
              <a:rPr lang="en-US" dirty="0">
                <a:solidFill>
                  <a:srgbClr val="009900"/>
                </a:solidFill>
              </a:rPr>
              <a:t>links per </a:t>
            </a:r>
            <a:r>
              <a:rPr lang="en-US" dirty="0" smtClean="0">
                <a:solidFill>
                  <a:srgbClr val="009900"/>
                </a:solidFill>
              </a:rPr>
              <a:t>T1 site</a:t>
            </a:r>
            <a:endParaRPr lang="en-US" dirty="0" smtClean="0"/>
          </a:p>
          <a:p>
            <a:pPr lvl="2"/>
            <a:r>
              <a:rPr lang="en-US" dirty="0" smtClean="0"/>
              <a:t>A </a:t>
            </a:r>
            <a:r>
              <a:rPr lang="en-US" dirty="0"/>
              <a:t>combined Google calendar is on the wish </a:t>
            </a:r>
            <a:r>
              <a:rPr lang="en-US" dirty="0" smtClean="0"/>
              <a:t>list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GGUS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Mailing </a:t>
            </a:r>
            <a:r>
              <a:rPr lang="en-US" dirty="0">
                <a:solidFill>
                  <a:srgbClr val="080808"/>
                </a:solidFill>
              </a:rPr>
              <a:t>lists have been created for experts in the experiments to receive </a:t>
            </a:r>
            <a:r>
              <a:rPr lang="en-US" dirty="0">
                <a:solidFill>
                  <a:srgbClr val="009900"/>
                </a:solidFill>
              </a:rPr>
              <a:t>notifications</a:t>
            </a:r>
            <a:r>
              <a:rPr lang="en-US" dirty="0">
                <a:solidFill>
                  <a:srgbClr val="080808"/>
                </a:solidFill>
              </a:rPr>
              <a:t> about unexpected unavailability of GGUS itself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57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Service Incident Reports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solidFill>
                  <a:srgbClr val="7030A0"/>
                </a:solidFill>
                <a:hlinkClick r:id="rId3"/>
              </a:rPr>
              <a:t>https://</a:t>
            </a:r>
            <a:r>
              <a:rPr lang="en-US" sz="2200" dirty="0" smtClean="0">
                <a:solidFill>
                  <a:srgbClr val="7030A0"/>
                </a:solidFill>
                <a:hlinkClick r:id="rId3"/>
              </a:rPr>
              <a:t>twiki.cern.ch/twiki/bin/view/LCG/WLCGServiceIncidents</a:t>
            </a:r>
            <a:r>
              <a:rPr lang="en-US" sz="2200" dirty="0" smtClean="0">
                <a:solidFill>
                  <a:srgbClr val="7030A0"/>
                </a:solidFill>
              </a:rPr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345424" cy="4566563"/>
          </a:xfrm>
        </p:spPr>
        <p:txBody>
          <a:bodyPr>
            <a:normAutofit/>
          </a:bodyPr>
          <a:lstStyle/>
          <a:p>
            <a:r>
              <a:rPr lang="en-US" dirty="0" smtClean="0"/>
              <a:t>None </a:t>
            </a:r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4219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549</TotalTime>
  <Words>789</Words>
  <Application>Microsoft Office PowerPoint</Application>
  <PresentationFormat>On-screen Show (4:3)</PresentationFormat>
  <Paragraphs>165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ＭＳ Ｐゴシック</vt:lpstr>
      <vt:lpstr>Arial</vt:lpstr>
      <vt:lpstr>Calibri</vt:lpstr>
      <vt:lpstr>News Gothic MT</vt:lpstr>
      <vt:lpstr>Tahoma</vt:lpstr>
      <vt:lpstr>Times New Roman</vt:lpstr>
      <vt:lpstr>Wingdings</vt:lpstr>
      <vt:lpstr>CERNCorporate4-3</vt:lpstr>
      <vt:lpstr>IT Groups</vt:lpstr>
      <vt:lpstr>1_IT Groups</vt:lpstr>
      <vt:lpstr>WLCG Service Report  6 weeks, Sep 15 – Oct 27  WLCG Management Board, 27th Oct 2015  Maarten Litmaath CERN  v1.2 (updated Dec 1)</vt:lpstr>
      <vt:lpstr>Operations Coordination highlights (1) https://twiki.cern.ch/twiki/bin/view/LCG/WLCGOpsCoordination </vt:lpstr>
      <vt:lpstr>Operations Coordination highlights (2) https://twiki.cern.ch/twiki/bin/view/LCG/WLCGOpsCoordination </vt:lpstr>
      <vt:lpstr>Selected items from Operations (1) https://twiki.cern.ch/twiki/bin/view/LCG/WLCGOperationsMeetings  </vt:lpstr>
      <vt:lpstr>Selected items from Operations (2) https://twiki.cern.ch/twiki/bin/view/LCG/WLCGOperationsMeetings  </vt:lpstr>
      <vt:lpstr>Selected items from Operations (3) https://twiki.cern.ch/twiki/bin/view/LCG/WLCGOperationsMeetings  </vt:lpstr>
      <vt:lpstr>Selected items from Operations (4) https://twiki.cern.ch/twiki/bin/view/LCG/WLCGOperationsMeetings  </vt:lpstr>
      <vt:lpstr>Selected items from Operations (5) https://twiki.cern.ch/twiki/bin/view/LCG/WLCGOperationsMeetings  </vt:lpstr>
      <vt:lpstr>Service Incident Reports https://twiki.cern.ch/twiki/bin/view/LCG/WLCGServiceIncidents </vt:lpstr>
      <vt:lpstr>GGUS summary (6 weeks 14/9/15 -25/10/15) by Pablo Saiz</vt:lpstr>
      <vt:lpstr>Significant events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Maarten Litmaath</cp:lastModifiedBy>
  <cp:revision>111</cp:revision>
  <cp:lastPrinted>2015-03-25T10:23:14Z</cp:lastPrinted>
  <dcterms:created xsi:type="dcterms:W3CDTF">2015-01-26T14:46:24Z</dcterms:created>
  <dcterms:modified xsi:type="dcterms:W3CDTF">2015-12-01T17:31:31Z</dcterms:modified>
</cp:coreProperties>
</file>