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554" r:id="rId2"/>
    <p:sldId id="545" r:id="rId3"/>
    <p:sldId id="560" r:id="rId4"/>
    <p:sldId id="561" r:id="rId5"/>
    <p:sldId id="556" r:id="rId6"/>
    <p:sldId id="558" r:id="rId7"/>
    <p:sldId id="559" r:id="rId8"/>
    <p:sldId id="555" r:id="rId9"/>
  </p:sldIdLst>
  <p:sldSz cx="9144000" cy="6858000" type="screen4x3"/>
  <p:notesSz cx="6858000" cy="9144000"/>
  <p:defaultTextStyle>
    <a:defPPr>
      <a:defRPr lang="en-U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 autoAdjust="0"/>
    <p:restoredTop sz="91943" autoAdjust="0"/>
  </p:normalViewPr>
  <p:slideViewPr>
    <p:cSldViewPr snapToGrid="0" snapToObjects="1">
      <p:cViewPr varScale="1">
        <p:scale>
          <a:sx n="136" d="100"/>
          <a:sy n="136" d="100"/>
        </p:scale>
        <p:origin x="84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2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C6F9A-3A53-0046-87B9-3576D2494A40}" type="datetimeFigureOut">
              <a:rPr lang="en-US" smtClean="0"/>
              <a:t>10/27/15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17C78-9B14-FA4C-BE1D-CCC45736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85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18D10-DC2C-844D-82FF-ED096188BB25}" type="datetimeFigureOut">
              <a:rPr lang="en-US" smtClean="0"/>
              <a:t>10/27/15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2B2B5-DEB0-B047-98DB-310A4991C9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46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477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63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5"/>
            <a:ext cx="2743200" cy="914400"/>
          </a:xfrm>
        </p:spPr>
        <p:txBody>
          <a:bodyPr lIns="45715" tIns="0" rIns="4571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8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15" rIns="45715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Ian.Bird@cern.ch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548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05027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1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1"/>
            <a:ext cx="2895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pPr defTabSz="457153"/>
            <a:r>
              <a:rPr lang="en-US" smtClean="0">
                <a:solidFill>
                  <a:srgbClr val="0C377B"/>
                </a:solidFill>
                <a:latin typeface="Arial"/>
              </a:rPr>
              <a:t>Ian.Bird@cern.ch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1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pPr defTabSz="457153"/>
            <a:fld id="{8FA168C2-9F18-4032-8801-50E4CEA0EAFB}" type="slidenum">
              <a:rPr lang="en-US" smtClean="0">
                <a:solidFill>
                  <a:srgbClr val="0C377B"/>
                </a:solidFill>
                <a:latin typeface="Arial"/>
              </a:rPr>
              <a:pPr defTabSz="457153"/>
              <a:t>‹#›</a:t>
            </a:fld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57153"/>
            <a:endParaRPr lang="en-US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1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57153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138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1" y="2515819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1" y="1329869"/>
            <a:ext cx="6629400" cy="1066688"/>
          </a:xfrm>
        </p:spPr>
        <p:txBody>
          <a:bodyPr lIns="45715" tIns="0" rIns="4571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8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2.png"/><Relationship Id="rId21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15" tIns="45715" rIns="45715" bIns="45715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7"/>
            <a:ext cx="8226854" cy="4667421"/>
          </a:xfrm>
          <a:prstGeom prst="rect">
            <a:avLst/>
          </a:prstGeom>
        </p:spPr>
        <p:txBody>
          <a:bodyPr vert="horz" lIns="91430" tIns="45715" rIns="91430" bIns="45715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01"/>
          <a:stretch/>
        </p:blipFill>
        <p:spPr>
          <a:xfrm>
            <a:off x="774891" y="6124203"/>
            <a:ext cx="8375757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38680"/>
            <a:ext cx="2513062" cy="552450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October 27, 2015</a:t>
            </a:r>
            <a:endParaRPr lang="fr-FR" noProof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1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73" y="6142013"/>
            <a:ext cx="886541" cy="657980"/>
          </a:xfrm>
          <a:prstGeom prst="rect">
            <a:avLst/>
          </a:prstGeom>
        </p:spPr>
      </p:pic>
      <p:pic>
        <p:nvPicPr>
          <p:cNvPr id="11" name="Picture 10" descr="CERN-60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8680"/>
            <a:ext cx="718147" cy="6193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73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784" r:id="rId15"/>
    <p:sldLayoutId id="2147483690" r:id="rId16"/>
    <p:sldLayoutId id="2147483702" r:id="rId1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93725" indent="-457153" algn="l" rtl="0" eaLnBrk="1" latinLnBrk="0" hangingPunct="1">
        <a:spcBef>
          <a:spcPct val="20000"/>
        </a:spcBef>
        <a:buClr>
          <a:schemeClr val="tx2">
            <a:lumMod val="40000"/>
            <a:lumOff val="60000"/>
          </a:schemeClr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62" indent="-457153" algn="l" rtl="0" eaLnBrk="1" latinLnBrk="0" hangingPunct="1">
        <a:spcBef>
          <a:spcPct val="20000"/>
        </a:spcBef>
        <a:buClr>
          <a:srgbClr val="800000"/>
        </a:buClr>
        <a:buSzPct val="90000"/>
        <a:buFont typeface="Wingdings" charset="2"/>
        <a:buChar char="§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595" indent="-34286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73" indent="-34286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321" indent="-34286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07" indent="-18286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41" indent="-18286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74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78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WLCG Workshop</a:t>
            </a:r>
            <a:br>
              <a:rPr lang="en-US" dirty="0" smtClean="0"/>
            </a:br>
            <a:r>
              <a:rPr lang="en-US" dirty="0" smtClean="0"/>
              <a:t>Start of medium &amp; long term planning activities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Ian Bird, WLCG MB; </a:t>
            </a:r>
            <a:r>
              <a:rPr lang="en-US" smtClean="0"/>
              <a:t>27</a:t>
            </a:r>
            <a:r>
              <a:rPr lang="en-US" baseline="30000" smtClean="0"/>
              <a:t>th</a:t>
            </a:r>
            <a:r>
              <a:rPr lang="en-US" smtClean="0"/>
              <a:t> October 2015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7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WLCG</a:t>
            </a:r>
          </a:p>
          <a:p>
            <a:pPr lvl="1"/>
            <a:r>
              <a:rPr lang="en-US" dirty="0" smtClean="0"/>
              <a:t>Topics and issues as discussed in previous MB/GDB</a:t>
            </a:r>
          </a:p>
          <a:p>
            <a:pPr lvl="1"/>
            <a:r>
              <a:rPr lang="en-US" dirty="0" smtClean="0"/>
              <a:t>Will also need to plan for LHCC review of the planning for computing in the Phase 2 </a:t>
            </a:r>
            <a:r>
              <a:rPr lang="en-US" dirty="0" smtClean="0"/>
              <a:t>upgrades</a:t>
            </a:r>
          </a:p>
          <a:p>
            <a:pPr lvl="1"/>
            <a:r>
              <a:rPr lang="en-US" dirty="0" smtClean="0"/>
              <a:t>Also need to document what we see as the main challenges and areas where we could benefit from external funding or collaboration</a:t>
            </a:r>
            <a:endParaRPr lang="en-US" dirty="0" smtClean="0"/>
          </a:p>
          <a:p>
            <a:pPr marL="36572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5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After many discussions</a:t>
            </a:r>
          </a:p>
          <a:p>
            <a:r>
              <a:rPr lang="en-US" dirty="0" smtClean="0"/>
              <a:t>We should distinguish between 2 different goals and timescales</a:t>
            </a:r>
          </a:p>
          <a:p>
            <a:r>
              <a:rPr lang="en-US" dirty="0" smtClean="0"/>
              <a:t>Medium term:</a:t>
            </a:r>
          </a:p>
          <a:p>
            <a:pPr lvl="1"/>
            <a:r>
              <a:rPr lang="en-US" dirty="0" smtClean="0"/>
              <a:t>Address for Run 2 (++) topics that could help achieve efficiencies, improvements, cost reductions </a:t>
            </a:r>
            <a:r>
              <a:rPr lang="en-US" dirty="0" err="1" smtClean="0"/>
              <a:t>etc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evolution of the existing models (many of the topics raised previously)</a:t>
            </a:r>
          </a:p>
          <a:p>
            <a:r>
              <a:rPr lang="en-US" dirty="0" smtClean="0">
                <a:sym typeface="Wingdings"/>
              </a:rPr>
              <a:t>Longer term:</a:t>
            </a:r>
          </a:p>
          <a:p>
            <a:pPr lvl="1"/>
            <a:r>
              <a:rPr lang="en-US" dirty="0" smtClean="0">
                <a:sym typeface="Wingdings"/>
              </a:rPr>
              <a:t>Need a brainstorming and radical thinking for the HL-LHC timescale on potentially very different computing models and infrastructures</a:t>
            </a:r>
          </a:p>
          <a:p>
            <a:r>
              <a:rPr lang="en-US" dirty="0" smtClean="0">
                <a:sym typeface="Wingdings"/>
              </a:rPr>
              <a:t>These are 2 (for now) independent topics and should be dealt with separately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31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 – 2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medium term topics</a:t>
            </a:r>
          </a:p>
          <a:p>
            <a:pPr lvl="1"/>
            <a:r>
              <a:rPr lang="en-US" dirty="0" smtClean="0"/>
              <a:t>The WLCG Technical Forum as discussed previously</a:t>
            </a:r>
          </a:p>
          <a:p>
            <a:r>
              <a:rPr lang="en-US" dirty="0" smtClean="0"/>
              <a:t>For the long term</a:t>
            </a:r>
          </a:p>
          <a:p>
            <a:pPr lvl="1"/>
            <a:r>
              <a:rPr lang="en-US" dirty="0" smtClean="0"/>
              <a:t>Gather ideas and document the major challenges and concerns</a:t>
            </a:r>
          </a:p>
          <a:p>
            <a:pPr lvl="2"/>
            <a:r>
              <a:rPr lang="en-US" dirty="0" smtClean="0"/>
              <a:t>Sketch some </a:t>
            </a:r>
            <a:r>
              <a:rPr lang="en-US" dirty="0" err="1" smtClean="0"/>
              <a:t>strawman</a:t>
            </a:r>
            <a:r>
              <a:rPr lang="en-US" dirty="0" smtClean="0"/>
              <a:t> computing models for the future</a:t>
            </a:r>
          </a:p>
          <a:p>
            <a:r>
              <a:rPr lang="en-US" dirty="0" smtClean="0"/>
              <a:t>Use the WLCG workshop in February to kick-start these two items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06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the WLCG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Workshop has 2 full and 1 half-days</a:t>
            </a:r>
          </a:p>
          <a:p>
            <a:pPr lvl="1"/>
            <a:r>
              <a:rPr lang="en-US" dirty="0"/>
              <a:t>Propose to schedule:</a:t>
            </a:r>
          </a:p>
          <a:p>
            <a:pPr lvl="1"/>
            <a:r>
              <a:rPr lang="en-US" dirty="0"/>
              <a:t>Day 1: medium term topics – listed in previous MB</a:t>
            </a:r>
          </a:p>
          <a:p>
            <a:pPr lvl="1"/>
            <a:r>
              <a:rPr lang="en-US" dirty="0"/>
              <a:t>Day 2: long-term (HL-LHC) brainstorming</a:t>
            </a:r>
          </a:p>
          <a:p>
            <a:pPr lvl="1"/>
            <a:r>
              <a:rPr lang="en-US" dirty="0"/>
              <a:t>Day 3 morning: set up working groups and agree next steps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15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1 topics – medium term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Security and trust model</a:t>
            </a:r>
          </a:p>
          <a:p>
            <a:pPr lvl="1"/>
            <a:r>
              <a:rPr lang="en-US" dirty="0" smtClean="0"/>
              <a:t>Trust VO’s or users?</a:t>
            </a:r>
          </a:p>
          <a:p>
            <a:pPr lvl="1"/>
            <a:r>
              <a:rPr lang="en-US" dirty="0" smtClean="0"/>
              <a:t>Traceability and reactivity vs “control”</a:t>
            </a:r>
          </a:p>
          <a:p>
            <a:r>
              <a:rPr lang="en-US" dirty="0" smtClean="0"/>
              <a:t>Software performance</a:t>
            </a:r>
          </a:p>
          <a:p>
            <a:pPr lvl="1"/>
            <a:r>
              <a:rPr lang="en-US" dirty="0" smtClean="0"/>
              <a:t>Supporting HSF – but needs to be clear it is a key concern</a:t>
            </a:r>
          </a:p>
          <a:p>
            <a:r>
              <a:rPr lang="en-US" dirty="0" smtClean="0"/>
              <a:t>Compute:</a:t>
            </a:r>
          </a:p>
          <a:p>
            <a:pPr lvl="1"/>
            <a:r>
              <a:rPr lang="en-US" dirty="0" smtClean="0"/>
              <a:t>Simple access to any resources: grid, cloud, HPC, volunteer, </a:t>
            </a:r>
            <a:r>
              <a:rPr lang="en-US" dirty="0" err="1" smtClean="0"/>
              <a:t>etc</a:t>
            </a:r>
            <a:r>
              <a:rPr lang="en-US" dirty="0" smtClean="0"/>
              <a:t> – what is minimal need?</a:t>
            </a:r>
          </a:p>
          <a:p>
            <a:pPr lvl="1"/>
            <a:r>
              <a:rPr lang="en-US" dirty="0" smtClean="0"/>
              <a:t>Need for “CE”</a:t>
            </a:r>
          </a:p>
          <a:p>
            <a:pPr lvl="1"/>
            <a:r>
              <a:rPr lang="en-US" dirty="0" smtClean="0"/>
              <a:t>Need for batch systems?</a:t>
            </a:r>
          </a:p>
          <a:p>
            <a:pPr lvl="1"/>
            <a:r>
              <a:rPr lang="en-US" dirty="0" smtClean="0"/>
              <a:t>Volunteer computing service as mechanism for “small” sites</a:t>
            </a:r>
          </a:p>
          <a:p>
            <a:pPr lvl="1"/>
            <a:r>
              <a:rPr lang="en-US" dirty="0" smtClean="0"/>
              <a:t>Cloud provisioning:  interfaces and how to provision; commercial clouds as extensions of sites, stand-alone?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Data:</a:t>
            </a:r>
          </a:p>
          <a:p>
            <a:pPr lvl="1"/>
            <a:r>
              <a:rPr lang="en-US" dirty="0" smtClean="0"/>
              <a:t>Common set of data management tools?</a:t>
            </a:r>
          </a:p>
          <a:p>
            <a:pPr lvl="1"/>
            <a:r>
              <a:rPr lang="en-US" dirty="0" smtClean="0"/>
              <a:t>What are key functionalities/use cases</a:t>
            </a:r>
          </a:p>
          <a:p>
            <a:pPr lvl="1"/>
            <a:r>
              <a:rPr lang="en-US" dirty="0" smtClean="0"/>
              <a:t>A&amp;A vs performance</a:t>
            </a:r>
          </a:p>
          <a:p>
            <a:pPr lvl="1"/>
            <a:r>
              <a:rPr lang="en-US" dirty="0" smtClean="0"/>
              <a:t>Better use of disk – roles of Tiers</a:t>
            </a:r>
          </a:p>
          <a:p>
            <a:pPr lvl="2"/>
            <a:r>
              <a:rPr lang="en-US" dirty="0" smtClean="0"/>
              <a:t>Consolidation of functions</a:t>
            </a:r>
          </a:p>
          <a:p>
            <a:pPr lvl="1"/>
            <a:r>
              <a:rPr lang="en-US" dirty="0" smtClean="0"/>
              <a:t>Evolution of federated storage mechanisms</a:t>
            </a:r>
          </a:p>
          <a:p>
            <a:pPr lvl="1"/>
            <a:r>
              <a:rPr lang="en-US" dirty="0" smtClean="0"/>
              <a:t>“Dropbox” </a:t>
            </a:r>
            <a:r>
              <a:rPr lang="en-US" dirty="0" err="1" smtClean="0"/>
              <a:t>funtionality</a:t>
            </a:r>
            <a:r>
              <a:rPr lang="en-US" dirty="0" smtClean="0"/>
              <a:t>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Networking:</a:t>
            </a:r>
          </a:p>
          <a:p>
            <a:pPr lvl="1"/>
            <a:r>
              <a:rPr lang="en-US" dirty="0" smtClean="0"/>
              <a:t>Evolution of LHCOPN, </a:t>
            </a:r>
            <a:r>
              <a:rPr lang="en-US" dirty="0" err="1" smtClean="0"/>
              <a:t>LHCOne</a:t>
            </a:r>
            <a:endParaRPr lang="en-US" dirty="0"/>
          </a:p>
          <a:p>
            <a:pPr lvl="1"/>
            <a:r>
              <a:rPr lang="en-US" dirty="0" smtClean="0"/>
              <a:t>Deployment of IPV6</a:t>
            </a:r>
          </a:p>
          <a:p>
            <a:pPr lvl="1"/>
            <a:r>
              <a:rPr lang="en-US" dirty="0" smtClean="0"/>
              <a:t>Monitoring/performance</a:t>
            </a:r>
          </a:p>
          <a:p>
            <a:pPr lvl="1"/>
            <a:r>
              <a:rPr lang="en-US" dirty="0" smtClean="0"/>
              <a:t>Evolving requirements</a:t>
            </a:r>
          </a:p>
          <a:p>
            <a:pPr lvl="2"/>
            <a:r>
              <a:rPr lang="en-US" dirty="0" smtClean="0"/>
              <a:t>Need for advanced tools? Define why.</a:t>
            </a:r>
          </a:p>
          <a:p>
            <a:pPr marL="36572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9 Sept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678730" y="1417638"/>
            <a:ext cx="3588470" cy="10580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78730" y="3012339"/>
            <a:ext cx="3588470" cy="281342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557860" y="1417638"/>
            <a:ext cx="3588470" cy="28998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8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…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Monitoring and information systems</a:t>
            </a:r>
          </a:p>
          <a:p>
            <a:pPr lvl="1"/>
            <a:r>
              <a:rPr lang="en-US" dirty="0" smtClean="0"/>
              <a:t>What are use cases now</a:t>
            </a:r>
          </a:p>
          <a:p>
            <a:pPr lvl="1"/>
            <a:r>
              <a:rPr lang="en-US" dirty="0" smtClean="0"/>
              <a:t>Service discovery vs monitoring</a:t>
            </a:r>
          </a:p>
          <a:p>
            <a:pPr lvl="1"/>
            <a:r>
              <a:rPr lang="en-US" dirty="0" smtClean="0"/>
              <a:t>Include reporting needs, e.g. accounting</a:t>
            </a:r>
          </a:p>
          <a:p>
            <a:pPr lvl="1"/>
            <a:r>
              <a:rPr lang="en-US" dirty="0" smtClean="0"/>
              <a:t>SAM-like functionality still needed? What?</a:t>
            </a:r>
          </a:p>
          <a:p>
            <a:pPr lvl="1"/>
            <a:r>
              <a:rPr lang="en-US" dirty="0" smtClean="0"/>
              <a:t>Dashboards – what?</a:t>
            </a:r>
          </a:p>
          <a:p>
            <a:r>
              <a:rPr lang="en-US" dirty="0" smtClean="0"/>
              <a:t>Accounting</a:t>
            </a:r>
          </a:p>
          <a:p>
            <a:pPr lvl="1"/>
            <a:r>
              <a:rPr lang="en-US" dirty="0" smtClean="0"/>
              <a:t>Job vs client (need for clouds to validate billing)</a:t>
            </a:r>
          </a:p>
          <a:p>
            <a:pPr lvl="1"/>
            <a:r>
              <a:rPr lang="en-US" dirty="0" smtClean="0"/>
              <a:t>Understand limitations and define strategy</a:t>
            </a:r>
          </a:p>
          <a:p>
            <a:r>
              <a:rPr lang="en-US" dirty="0" smtClean="0"/>
              <a:t>Benchmarking and performance monitoring</a:t>
            </a:r>
          </a:p>
          <a:p>
            <a:pPr lvl="1"/>
            <a:r>
              <a:rPr lang="en-US" dirty="0" smtClean="0"/>
              <a:t>Benchmarking</a:t>
            </a:r>
          </a:p>
          <a:p>
            <a:pPr lvl="1"/>
            <a:r>
              <a:rPr lang="en-US" dirty="0" smtClean="0"/>
              <a:t>In-job performance check</a:t>
            </a: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Long term distributed computing models</a:t>
            </a:r>
          </a:p>
          <a:p>
            <a:pPr lvl="1"/>
            <a:r>
              <a:rPr lang="en-US" dirty="0" smtClean="0"/>
              <a:t>Long-term thinking – e.g. virtual data </a:t>
            </a:r>
            <a:r>
              <a:rPr lang="en-US" dirty="0" err="1" smtClean="0"/>
              <a:t>centre</a:t>
            </a:r>
            <a:r>
              <a:rPr lang="en-US" dirty="0" smtClean="0"/>
              <a:t> ideas, different analysis models </a:t>
            </a:r>
          </a:p>
          <a:p>
            <a:pPr lvl="1"/>
            <a:r>
              <a:rPr lang="en-US" dirty="0" smtClean="0"/>
              <a:t>How best to use offered sites – large vs “small” – “data” sites vs “compute” sites</a:t>
            </a:r>
          </a:p>
          <a:p>
            <a:r>
              <a:rPr lang="en-US" dirty="0" smtClean="0"/>
              <a:t>Define anticipated running conditions for Run 3 and Run 4; resource models</a:t>
            </a:r>
          </a:p>
          <a:p>
            <a:r>
              <a:rPr lang="en-US" dirty="0" smtClean="0"/>
              <a:t>Simulation/modelling of the overall system?</a:t>
            </a:r>
          </a:p>
          <a:p>
            <a:r>
              <a:rPr lang="en-US" dirty="0" smtClean="0"/>
              <a:t>Need for prototyping long term ideas?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9 Sept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07010" y="1363987"/>
            <a:ext cx="3252248" cy="351909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06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</a:t>
            </a:r>
            <a:r>
              <a:rPr lang="en-US" dirty="0" smtClean="0"/>
              <a:t>2 – future (HL-LHC)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Brainstorming on longer term</a:t>
            </a:r>
          </a:p>
          <a:p>
            <a:pPr lvl="1"/>
            <a:r>
              <a:rPr lang="en-US" dirty="0" smtClean="0"/>
              <a:t>Ask experiments to gather internally ideas that they have been discussing on future computing models</a:t>
            </a:r>
          </a:p>
          <a:p>
            <a:pPr lvl="1"/>
            <a:r>
              <a:rPr lang="en-US" dirty="0" smtClean="0"/>
              <a:t>Think about what technology and other opportunities we may have</a:t>
            </a:r>
          </a:p>
          <a:p>
            <a:pPr lvl="1"/>
            <a:r>
              <a:rPr lang="en-US" dirty="0" smtClean="0"/>
              <a:t>Ideas for modelling/simulating the infrastructure and computing models; how to prototype key ideas</a:t>
            </a:r>
          </a:p>
          <a:p>
            <a:pPr lvl="1"/>
            <a:r>
              <a:rPr lang="en-US" dirty="0" smtClean="0"/>
              <a:t>Sketch out a few high-level ideas for follow up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day of workshop</a:t>
            </a:r>
          </a:p>
          <a:p>
            <a:pPr lvl="1"/>
            <a:r>
              <a:rPr lang="en-US" dirty="0" smtClean="0"/>
              <a:t>Set up/</a:t>
            </a:r>
            <a:r>
              <a:rPr lang="en-US" dirty="0" err="1" smtClean="0"/>
              <a:t>prioritise</a:t>
            </a:r>
            <a:r>
              <a:rPr lang="en-US" dirty="0" smtClean="0"/>
              <a:t> work to be done in the various areas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October 27,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30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(4-3)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18198</TotalTime>
  <Words>642</Words>
  <Application>Microsoft Macintosh PowerPoint</Application>
  <PresentationFormat>On-screen Show (4:3)</PresentationFormat>
  <Paragraphs>108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Candara</vt:lpstr>
      <vt:lpstr>Wingdings</vt:lpstr>
      <vt:lpstr>Arial</vt:lpstr>
      <vt:lpstr>CERNCobranding(4-3)</vt:lpstr>
      <vt:lpstr>WLCG Workshop Start of medium &amp; long term planning activities</vt:lpstr>
      <vt:lpstr>Background</vt:lpstr>
      <vt:lpstr>Propose</vt:lpstr>
      <vt:lpstr>Propose – 2 </vt:lpstr>
      <vt:lpstr>Use the WLCG Workshop</vt:lpstr>
      <vt:lpstr>Day 1 topics – medium term</vt:lpstr>
      <vt:lpstr>Topics … (2)</vt:lpstr>
      <vt:lpstr>Day 2 – future (HL-LHC)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Ian Bird</cp:lastModifiedBy>
  <cp:revision>260</cp:revision>
  <cp:lastPrinted>2015-04-27T08:35:55Z</cp:lastPrinted>
  <dcterms:created xsi:type="dcterms:W3CDTF">2012-11-30T11:07:49Z</dcterms:created>
  <dcterms:modified xsi:type="dcterms:W3CDTF">2015-10-27T14:12:40Z</dcterms:modified>
</cp:coreProperties>
</file>