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86" r:id="rId2"/>
  </p:sldMasterIdLst>
  <p:notesMasterIdLst>
    <p:notesMasterId r:id="rId12"/>
  </p:notesMasterIdLst>
  <p:handoutMasterIdLst>
    <p:handoutMasterId r:id="rId13"/>
  </p:handoutMasterIdLst>
  <p:sldIdLst>
    <p:sldId id="554" r:id="rId3"/>
    <p:sldId id="545" r:id="rId4"/>
    <p:sldId id="546" r:id="rId5"/>
    <p:sldId id="542" r:id="rId6"/>
    <p:sldId id="547" r:id="rId7"/>
    <p:sldId id="544" r:id="rId8"/>
    <p:sldId id="551" r:id="rId9"/>
    <p:sldId id="552" r:id="rId10"/>
    <p:sldId id="553" r:id="rId11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 autoAdjust="0"/>
    <p:restoredTop sz="91989" autoAdjust="0"/>
  </p:normalViewPr>
  <p:slideViewPr>
    <p:cSldViewPr snapToGrid="0" snapToObjects="1">
      <p:cViewPr varScale="1">
        <p:scale>
          <a:sx n="115" d="100"/>
          <a:sy n="115" d="100"/>
        </p:scale>
        <p:origin x="156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9D33A7-ADB2-48A5-A320-BF0E7AADF4C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8053032-ACE4-4F2C-BC6D-348C7DD7BBC1}">
      <dgm:prSet phldrT="[Text]"/>
      <dgm:spPr/>
      <dgm:t>
        <a:bodyPr/>
        <a:lstStyle/>
        <a:p>
          <a:r>
            <a:rPr lang="en-GB" dirty="0" smtClean="0"/>
            <a:t>Preparation	</a:t>
          </a:r>
          <a:endParaRPr lang="en-GB" dirty="0"/>
        </a:p>
      </dgm:t>
    </dgm:pt>
    <dgm:pt modelId="{1C812E69-9CFA-44C3-8795-05A490B7294B}" type="parTrans" cxnId="{32E67862-501B-447B-B90A-751BE8543D0C}">
      <dgm:prSet/>
      <dgm:spPr/>
      <dgm:t>
        <a:bodyPr/>
        <a:lstStyle/>
        <a:p>
          <a:endParaRPr lang="en-GB"/>
        </a:p>
      </dgm:t>
    </dgm:pt>
    <dgm:pt modelId="{BF971F34-58FA-419D-AADA-FA0AE8D9D944}" type="sibTrans" cxnId="{32E67862-501B-447B-B90A-751BE8543D0C}">
      <dgm:prSet/>
      <dgm:spPr/>
      <dgm:t>
        <a:bodyPr/>
        <a:lstStyle/>
        <a:p>
          <a:endParaRPr lang="en-GB"/>
        </a:p>
      </dgm:t>
    </dgm:pt>
    <dgm:pt modelId="{00C70086-17F5-4964-A465-E3822D602F65}">
      <dgm:prSet phldrT="[Text]" custT="1"/>
      <dgm:spPr/>
      <dgm:t>
        <a:bodyPr/>
        <a:lstStyle/>
        <a:p>
          <a:r>
            <a:rPr lang="en-GB" sz="1600" dirty="0" smtClean="0"/>
            <a:t>Analysis of requirements, current market offers and relevant standards</a:t>
          </a:r>
          <a:endParaRPr lang="en-GB" sz="1600" dirty="0"/>
        </a:p>
      </dgm:t>
    </dgm:pt>
    <dgm:pt modelId="{31B2AED9-7105-4BA4-B0AC-C21F2787F122}" type="parTrans" cxnId="{F607C700-868C-4DF4-A877-8C0861681902}">
      <dgm:prSet/>
      <dgm:spPr/>
      <dgm:t>
        <a:bodyPr/>
        <a:lstStyle/>
        <a:p>
          <a:endParaRPr lang="en-GB"/>
        </a:p>
      </dgm:t>
    </dgm:pt>
    <dgm:pt modelId="{A309D27E-166D-4D6E-AB28-E14F64EF48D8}" type="sibTrans" cxnId="{F607C700-868C-4DF4-A877-8C0861681902}">
      <dgm:prSet/>
      <dgm:spPr/>
      <dgm:t>
        <a:bodyPr/>
        <a:lstStyle/>
        <a:p>
          <a:endParaRPr lang="en-GB"/>
        </a:p>
      </dgm:t>
    </dgm:pt>
    <dgm:pt modelId="{8019FA3A-E369-401D-A002-0124B3A9D0D1}">
      <dgm:prSet phldrT="[Text]"/>
      <dgm:spPr/>
      <dgm:t>
        <a:bodyPr/>
        <a:lstStyle/>
        <a:p>
          <a:r>
            <a:rPr lang="en-GB" dirty="0" smtClean="0"/>
            <a:t>Implementation	</a:t>
          </a:r>
          <a:endParaRPr lang="en-GB" dirty="0"/>
        </a:p>
      </dgm:t>
    </dgm:pt>
    <dgm:pt modelId="{AB905662-989C-4CA5-89A5-7AF3B5FCF874}" type="parTrans" cxnId="{EF7935F2-9464-47C8-918D-76DABE8AE050}">
      <dgm:prSet/>
      <dgm:spPr/>
      <dgm:t>
        <a:bodyPr/>
        <a:lstStyle/>
        <a:p>
          <a:endParaRPr lang="en-GB"/>
        </a:p>
      </dgm:t>
    </dgm:pt>
    <dgm:pt modelId="{F5AD9B4B-5AF3-40AA-8D8B-229DB531F24F}" type="sibTrans" cxnId="{EF7935F2-9464-47C8-918D-76DABE8AE050}">
      <dgm:prSet/>
      <dgm:spPr/>
      <dgm:t>
        <a:bodyPr/>
        <a:lstStyle/>
        <a:p>
          <a:endParaRPr lang="en-GB"/>
        </a:p>
      </dgm:t>
    </dgm:pt>
    <dgm:pt modelId="{14060D14-D7CA-4569-892A-04A599EB929E}">
      <dgm:prSet phldrT="[Text]" custT="1"/>
      <dgm:spPr/>
      <dgm:t>
        <a:bodyPr/>
        <a:lstStyle/>
        <a:p>
          <a:endParaRPr lang="en-GB" sz="1600" dirty="0"/>
        </a:p>
      </dgm:t>
    </dgm:pt>
    <dgm:pt modelId="{BC8496D9-6762-4CFB-83A3-A4D92158CFE6}" type="parTrans" cxnId="{0F7CFDED-BA1A-4F02-A47B-3F46319F7C9E}">
      <dgm:prSet/>
      <dgm:spPr/>
      <dgm:t>
        <a:bodyPr/>
        <a:lstStyle/>
        <a:p>
          <a:endParaRPr lang="en-GB"/>
        </a:p>
      </dgm:t>
    </dgm:pt>
    <dgm:pt modelId="{5EBB799E-55AD-4FC3-83D7-713C016552CF}" type="sibTrans" cxnId="{0F7CFDED-BA1A-4F02-A47B-3F46319F7C9E}">
      <dgm:prSet/>
      <dgm:spPr/>
      <dgm:t>
        <a:bodyPr/>
        <a:lstStyle/>
        <a:p>
          <a:endParaRPr lang="en-GB"/>
        </a:p>
      </dgm:t>
    </dgm:pt>
    <dgm:pt modelId="{012800EE-243B-4DCF-9006-626A83D4A6B6}">
      <dgm:prSet phldrT="[Text]"/>
      <dgm:spPr/>
      <dgm:t>
        <a:bodyPr/>
        <a:lstStyle/>
        <a:p>
          <a:r>
            <a:rPr lang="en-GB" dirty="0" smtClean="0"/>
            <a:t>Sharing	</a:t>
          </a:r>
          <a:endParaRPr lang="en-GB" dirty="0"/>
        </a:p>
      </dgm:t>
    </dgm:pt>
    <dgm:pt modelId="{4691552E-9F80-416F-B926-69406789E6F8}" type="parTrans" cxnId="{1240CECD-95FC-4701-9A69-0D1432714384}">
      <dgm:prSet/>
      <dgm:spPr/>
      <dgm:t>
        <a:bodyPr/>
        <a:lstStyle/>
        <a:p>
          <a:endParaRPr lang="en-GB"/>
        </a:p>
      </dgm:t>
    </dgm:pt>
    <dgm:pt modelId="{BFB730A9-E050-4195-AFF5-4F7D32D89F18}" type="sibTrans" cxnId="{1240CECD-95FC-4701-9A69-0D1432714384}">
      <dgm:prSet/>
      <dgm:spPr/>
      <dgm:t>
        <a:bodyPr/>
        <a:lstStyle/>
        <a:p>
          <a:endParaRPr lang="en-GB"/>
        </a:p>
      </dgm:t>
    </dgm:pt>
    <dgm:pt modelId="{B045253B-02D7-4246-8BE3-FC4554FF2E7A}">
      <dgm:prSet phldrT="[Text]" custT="1"/>
      <dgm:spPr/>
      <dgm:t>
        <a:bodyPr/>
        <a:lstStyle/>
        <a:p>
          <a:r>
            <a:rPr lang="en-GB" sz="1600" dirty="0" smtClean="0"/>
            <a:t>Best practises</a:t>
          </a:r>
          <a:endParaRPr lang="en-GB" sz="1600" dirty="0"/>
        </a:p>
      </dgm:t>
    </dgm:pt>
    <dgm:pt modelId="{A5BFF64E-AD6E-46A6-AC42-22D6A225B449}" type="parTrans" cxnId="{20316B7B-EC9F-4808-B094-A1D213E0A38E}">
      <dgm:prSet/>
      <dgm:spPr/>
      <dgm:t>
        <a:bodyPr/>
        <a:lstStyle/>
        <a:p>
          <a:endParaRPr lang="en-GB"/>
        </a:p>
      </dgm:t>
    </dgm:pt>
    <dgm:pt modelId="{4C535179-A8C6-467D-B9C6-D48F0EEA31AE}" type="sibTrans" cxnId="{20316B7B-EC9F-4808-B094-A1D213E0A38E}">
      <dgm:prSet/>
      <dgm:spPr/>
      <dgm:t>
        <a:bodyPr/>
        <a:lstStyle/>
        <a:p>
          <a:endParaRPr lang="en-GB"/>
        </a:p>
      </dgm:t>
    </dgm:pt>
    <dgm:pt modelId="{8D5ECD9E-E4ED-49C8-858D-25C8B73EC218}">
      <dgm:prSet phldrT="[Text]" custT="1"/>
      <dgm:spPr/>
      <dgm:t>
        <a:bodyPr/>
        <a:lstStyle/>
        <a:p>
          <a:r>
            <a:rPr lang="en-GB" sz="1600" dirty="0" smtClean="0"/>
            <a:t>Recommendations</a:t>
          </a:r>
          <a:endParaRPr lang="en-GB" sz="1600" dirty="0"/>
        </a:p>
      </dgm:t>
    </dgm:pt>
    <dgm:pt modelId="{04596460-2083-42DB-8304-A099C2C07F26}" type="parTrans" cxnId="{426D9D30-D273-4633-9BE3-B8792BF17CCF}">
      <dgm:prSet/>
      <dgm:spPr/>
      <dgm:t>
        <a:bodyPr/>
        <a:lstStyle/>
        <a:p>
          <a:endParaRPr lang="en-GB"/>
        </a:p>
      </dgm:t>
    </dgm:pt>
    <dgm:pt modelId="{3BE5F4BA-A59C-4ECF-B914-B95E811B95CC}" type="sibTrans" cxnId="{426D9D30-D273-4633-9BE3-B8792BF17CCF}">
      <dgm:prSet/>
      <dgm:spPr/>
      <dgm:t>
        <a:bodyPr/>
        <a:lstStyle/>
        <a:p>
          <a:endParaRPr lang="en-GB"/>
        </a:p>
      </dgm:t>
    </dgm:pt>
    <dgm:pt modelId="{BB8962F9-6146-4DA7-9536-7E9ADC002FAF}">
      <dgm:prSet phldrT="[Text]" custT="1"/>
      <dgm:spPr/>
      <dgm:t>
        <a:bodyPr/>
        <a:lstStyle/>
        <a:p>
          <a:r>
            <a:rPr lang="en-GB" sz="1600" dirty="0" smtClean="0"/>
            <a:t>Build stakeholder group</a:t>
          </a:r>
          <a:endParaRPr lang="en-GB" sz="1600" dirty="0"/>
        </a:p>
      </dgm:t>
    </dgm:pt>
    <dgm:pt modelId="{6794BED3-90E4-4452-ACFF-D9B1380BC3AE}" type="parTrans" cxnId="{98423AF8-1704-4B88-8834-283F553BC119}">
      <dgm:prSet/>
      <dgm:spPr/>
      <dgm:t>
        <a:bodyPr/>
        <a:lstStyle/>
        <a:p>
          <a:endParaRPr lang="en-GB"/>
        </a:p>
      </dgm:t>
    </dgm:pt>
    <dgm:pt modelId="{3C0263FB-00EA-4D38-9E66-D23C595E8FDD}" type="sibTrans" cxnId="{98423AF8-1704-4B88-8834-283F553BC119}">
      <dgm:prSet/>
      <dgm:spPr/>
      <dgm:t>
        <a:bodyPr/>
        <a:lstStyle/>
        <a:p>
          <a:endParaRPr lang="en-GB"/>
        </a:p>
      </dgm:t>
    </dgm:pt>
    <dgm:pt modelId="{62A0C34A-8FBB-412E-8ECE-FEDF0530B636}">
      <dgm:prSet phldrT="[Text]" custT="1"/>
      <dgm:spPr/>
      <dgm:t>
        <a:bodyPr/>
        <a:lstStyle/>
        <a:p>
          <a:r>
            <a:rPr lang="en-GB" sz="1600" dirty="0" smtClean="0"/>
            <a:t>Training</a:t>
          </a:r>
          <a:endParaRPr lang="en-GB" sz="1600" dirty="0"/>
        </a:p>
      </dgm:t>
    </dgm:pt>
    <dgm:pt modelId="{70B78788-F36E-4549-B947-C2A6795DF9AA}" type="parTrans" cxnId="{C3858C4B-D613-4F09-8E97-3EA9CEC92AF3}">
      <dgm:prSet/>
      <dgm:spPr/>
      <dgm:t>
        <a:bodyPr/>
        <a:lstStyle/>
        <a:p>
          <a:endParaRPr lang="en-GB"/>
        </a:p>
      </dgm:t>
    </dgm:pt>
    <dgm:pt modelId="{EBF3B84A-E712-4BFF-B8B3-44CED3212A68}" type="sibTrans" cxnId="{C3858C4B-D613-4F09-8E97-3EA9CEC92AF3}">
      <dgm:prSet/>
      <dgm:spPr/>
      <dgm:t>
        <a:bodyPr/>
        <a:lstStyle/>
        <a:p>
          <a:endParaRPr lang="en-GB"/>
        </a:p>
      </dgm:t>
    </dgm:pt>
    <dgm:pt modelId="{F6CB74D4-9669-41BB-939E-75A9C1B2285E}">
      <dgm:prSet phldrT="[Text]" custT="1"/>
      <dgm:spPr/>
      <dgm:t>
        <a:bodyPr/>
        <a:lstStyle/>
        <a:p>
          <a:r>
            <a:rPr lang="en-GB" sz="1600" dirty="0" smtClean="0"/>
            <a:t>Develop tender material</a:t>
          </a:r>
          <a:endParaRPr lang="en-GB" sz="1600" dirty="0"/>
        </a:p>
      </dgm:t>
    </dgm:pt>
    <dgm:pt modelId="{5D169206-FDAA-4D7F-85E4-1443AD96D724}" type="parTrans" cxnId="{5C92BA74-686C-4EB8-9706-94BDCB1736B7}">
      <dgm:prSet/>
      <dgm:spPr/>
      <dgm:t>
        <a:bodyPr/>
        <a:lstStyle/>
        <a:p>
          <a:endParaRPr lang="en-GB"/>
        </a:p>
      </dgm:t>
    </dgm:pt>
    <dgm:pt modelId="{F347A011-2D55-4F0E-82B8-CDA0592BB602}" type="sibTrans" cxnId="{5C92BA74-686C-4EB8-9706-94BDCB1736B7}">
      <dgm:prSet/>
      <dgm:spPr/>
      <dgm:t>
        <a:bodyPr/>
        <a:lstStyle/>
        <a:p>
          <a:endParaRPr lang="en-GB"/>
        </a:p>
      </dgm:t>
    </dgm:pt>
    <dgm:pt modelId="{2E18EE54-26BD-49D3-BD42-139381CC4182}" type="pres">
      <dgm:prSet presAssocID="{EA9D33A7-ADB2-48A5-A320-BF0E7AADF4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F8897E-1456-49F3-927B-CCFA2B2FD5E0}" type="pres">
      <dgm:prSet presAssocID="{18053032-ACE4-4F2C-BC6D-348C7DD7BBC1}" presName="composite" presStyleCnt="0"/>
      <dgm:spPr/>
    </dgm:pt>
    <dgm:pt modelId="{A69D96E6-CEAF-40C1-9D35-EA7D9C320A64}" type="pres">
      <dgm:prSet presAssocID="{18053032-ACE4-4F2C-BC6D-348C7DD7BBC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586124-C775-49FA-BEA3-68637827389B}" type="pres">
      <dgm:prSet presAssocID="{18053032-ACE4-4F2C-BC6D-348C7DD7BBC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29F8FA-18D5-4B1C-AEC9-38E3CE8438D2}" type="pres">
      <dgm:prSet presAssocID="{BF971F34-58FA-419D-AADA-FA0AE8D9D944}" presName="space" presStyleCnt="0"/>
      <dgm:spPr/>
    </dgm:pt>
    <dgm:pt modelId="{AF84EF1D-7E7A-4238-8941-6154912D8667}" type="pres">
      <dgm:prSet presAssocID="{8019FA3A-E369-401D-A002-0124B3A9D0D1}" presName="composite" presStyleCnt="0"/>
      <dgm:spPr/>
    </dgm:pt>
    <dgm:pt modelId="{7AF19FA0-64C8-4046-9747-5E3100E0A18A}" type="pres">
      <dgm:prSet presAssocID="{8019FA3A-E369-401D-A002-0124B3A9D0D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462A7C-7465-4316-A569-C2A41FCB58BA}" type="pres">
      <dgm:prSet presAssocID="{8019FA3A-E369-401D-A002-0124B3A9D0D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AAD7C7-B990-4895-B743-C013ACCABA0C}" type="pres">
      <dgm:prSet presAssocID="{F5AD9B4B-5AF3-40AA-8D8B-229DB531F24F}" presName="space" presStyleCnt="0"/>
      <dgm:spPr/>
    </dgm:pt>
    <dgm:pt modelId="{4425E3D8-5E56-4DCA-9A6A-294052D721EA}" type="pres">
      <dgm:prSet presAssocID="{012800EE-243B-4DCF-9006-626A83D4A6B6}" presName="composite" presStyleCnt="0"/>
      <dgm:spPr/>
    </dgm:pt>
    <dgm:pt modelId="{9C9BEFD4-6B18-4ADA-B2F7-E074A2378104}" type="pres">
      <dgm:prSet presAssocID="{012800EE-243B-4DCF-9006-626A83D4A6B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6391B3-B2B4-418B-8525-4417ED6F01B7}" type="pres">
      <dgm:prSet presAssocID="{012800EE-243B-4DCF-9006-626A83D4A6B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8C9E91B-190A-8A42-BB07-AD58CCE0A5C3}" type="presOf" srcId="{EA9D33A7-ADB2-48A5-A320-BF0E7AADF4C3}" destId="{2E18EE54-26BD-49D3-BD42-139381CC4182}" srcOrd="0" destOrd="0" presId="urn:microsoft.com/office/officeart/2005/8/layout/hList1"/>
    <dgm:cxn modelId="{FE6565F6-E2F0-2E4E-A5CC-50ADBAF48036}" type="presOf" srcId="{8019FA3A-E369-401D-A002-0124B3A9D0D1}" destId="{7AF19FA0-64C8-4046-9747-5E3100E0A18A}" srcOrd="0" destOrd="0" presId="urn:microsoft.com/office/officeart/2005/8/layout/hList1"/>
    <dgm:cxn modelId="{D28DCECA-9C30-AF47-A9C0-68ABBC06D424}" type="presOf" srcId="{BB8962F9-6146-4DA7-9536-7E9ADC002FAF}" destId="{F2586124-C775-49FA-BEA3-68637827389B}" srcOrd="0" destOrd="1" presId="urn:microsoft.com/office/officeart/2005/8/layout/hList1"/>
    <dgm:cxn modelId="{608F8701-028C-DF49-B0B6-335D48386634}" type="presOf" srcId="{012800EE-243B-4DCF-9006-626A83D4A6B6}" destId="{9C9BEFD4-6B18-4ADA-B2F7-E074A2378104}" srcOrd="0" destOrd="0" presId="urn:microsoft.com/office/officeart/2005/8/layout/hList1"/>
    <dgm:cxn modelId="{C019BDBE-562F-2A4C-AB06-F4B524B4DBF7}" type="presOf" srcId="{B045253B-02D7-4246-8BE3-FC4554FF2E7A}" destId="{916391B3-B2B4-418B-8525-4417ED6F01B7}" srcOrd="0" destOrd="0" presId="urn:microsoft.com/office/officeart/2005/8/layout/hList1"/>
    <dgm:cxn modelId="{FD908D17-CDE8-DF43-A028-EF95B37DA7CF}" type="presOf" srcId="{F6CB74D4-9669-41BB-939E-75A9C1B2285E}" destId="{F2586124-C775-49FA-BEA3-68637827389B}" srcOrd="0" destOrd="2" presId="urn:microsoft.com/office/officeart/2005/8/layout/hList1"/>
    <dgm:cxn modelId="{C39C4059-280B-B64A-A45B-3E007B52B4FF}" type="presOf" srcId="{14060D14-D7CA-4569-892A-04A599EB929E}" destId="{93462A7C-7465-4316-A569-C2A41FCB58BA}" srcOrd="0" destOrd="0" presId="urn:microsoft.com/office/officeart/2005/8/layout/hList1"/>
    <dgm:cxn modelId="{C3858C4B-D613-4F09-8E97-3EA9CEC92AF3}" srcId="{012800EE-243B-4DCF-9006-626A83D4A6B6}" destId="{62A0C34A-8FBB-412E-8ECE-FEDF0530B636}" srcOrd="2" destOrd="0" parTransId="{70B78788-F36E-4549-B947-C2A6795DF9AA}" sibTransId="{EBF3B84A-E712-4BFF-B8B3-44CED3212A68}"/>
    <dgm:cxn modelId="{654011D8-B827-0341-9559-5AC8DDD8CB99}" type="presOf" srcId="{00C70086-17F5-4964-A465-E3822D602F65}" destId="{F2586124-C775-49FA-BEA3-68637827389B}" srcOrd="0" destOrd="0" presId="urn:microsoft.com/office/officeart/2005/8/layout/hList1"/>
    <dgm:cxn modelId="{DC382A5B-AC6C-BD48-86A4-FF0A1CD7EF4E}" type="presOf" srcId="{18053032-ACE4-4F2C-BC6D-348C7DD7BBC1}" destId="{A69D96E6-CEAF-40C1-9D35-EA7D9C320A64}" srcOrd="0" destOrd="0" presId="urn:microsoft.com/office/officeart/2005/8/layout/hList1"/>
    <dgm:cxn modelId="{20316B7B-EC9F-4808-B094-A1D213E0A38E}" srcId="{012800EE-243B-4DCF-9006-626A83D4A6B6}" destId="{B045253B-02D7-4246-8BE3-FC4554FF2E7A}" srcOrd="0" destOrd="0" parTransId="{A5BFF64E-AD6E-46A6-AC42-22D6A225B449}" sibTransId="{4C535179-A8C6-467D-B9C6-D48F0EEA31AE}"/>
    <dgm:cxn modelId="{0F7CFDED-BA1A-4F02-A47B-3F46319F7C9E}" srcId="{8019FA3A-E369-401D-A002-0124B3A9D0D1}" destId="{14060D14-D7CA-4569-892A-04A599EB929E}" srcOrd="0" destOrd="0" parTransId="{BC8496D9-6762-4CFB-83A3-A4D92158CFE6}" sibTransId="{5EBB799E-55AD-4FC3-83D7-713C016552CF}"/>
    <dgm:cxn modelId="{5C92BA74-686C-4EB8-9706-94BDCB1736B7}" srcId="{18053032-ACE4-4F2C-BC6D-348C7DD7BBC1}" destId="{F6CB74D4-9669-41BB-939E-75A9C1B2285E}" srcOrd="2" destOrd="0" parTransId="{5D169206-FDAA-4D7F-85E4-1443AD96D724}" sibTransId="{F347A011-2D55-4F0E-82B8-CDA0592BB602}"/>
    <dgm:cxn modelId="{F607C700-868C-4DF4-A877-8C0861681902}" srcId="{18053032-ACE4-4F2C-BC6D-348C7DD7BBC1}" destId="{00C70086-17F5-4964-A465-E3822D602F65}" srcOrd="0" destOrd="0" parTransId="{31B2AED9-7105-4BA4-B0AC-C21F2787F122}" sibTransId="{A309D27E-166D-4D6E-AB28-E14F64EF48D8}"/>
    <dgm:cxn modelId="{426D9D30-D273-4633-9BE3-B8792BF17CCF}" srcId="{012800EE-243B-4DCF-9006-626A83D4A6B6}" destId="{8D5ECD9E-E4ED-49C8-858D-25C8B73EC218}" srcOrd="1" destOrd="0" parTransId="{04596460-2083-42DB-8304-A099C2C07F26}" sibTransId="{3BE5F4BA-A59C-4ECF-B914-B95E811B95CC}"/>
    <dgm:cxn modelId="{60F23848-E932-E447-80E6-E2D58C5D215E}" type="presOf" srcId="{62A0C34A-8FBB-412E-8ECE-FEDF0530B636}" destId="{916391B3-B2B4-418B-8525-4417ED6F01B7}" srcOrd="0" destOrd="2" presId="urn:microsoft.com/office/officeart/2005/8/layout/hList1"/>
    <dgm:cxn modelId="{1240CECD-95FC-4701-9A69-0D1432714384}" srcId="{EA9D33A7-ADB2-48A5-A320-BF0E7AADF4C3}" destId="{012800EE-243B-4DCF-9006-626A83D4A6B6}" srcOrd="2" destOrd="0" parTransId="{4691552E-9F80-416F-B926-69406789E6F8}" sibTransId="{BFB730A9-E050-4195-AFF5-4F7D32D89F18}"/>
    <dgm:cxn modelId="{32E67862-501B-447B-B90A-751BE8543D0C}" srcId="{EA9D33A7-ADB2-48A5-A320-BF0E7AADF4C3}" destId="{18053032-ACE4-4F2C-BC6D-348C7DD7BBC1}" srcOrd="0" destOrd="0" parTransId="{1C812E69-9CFA-44C3-8795-05A490B7294B}" sibTransId="{BF971F34-58FA-419D-AADA-FA0AE8D9D944}"/>
    <dgm:cxn modelId="{99761D1D-A133-E649-B3BF-912729DEE8C6}" type="presOf" srcId="{8D5ECD9E-E4ED-49C8-858D-25C8B73EC218}" destId="{916391B3-B2B4-418B-8525-4417ED6F01B7}" srcOrd="0" destOrd="1" presId="urn:microsoft.com/office/officeart/2005/8/layout/hList1"/>
    <dgm:cxn modelId="{98423AF8-1704-4B88-8834-283F553BC119}" srcId="{18053032-ACE4-4F2C-BC6D-348C7DD7BBC1}" destId="{BB8962F9-6146-4DA7-9536-7E9ADC002FAF}" srcOrd="1" destOrd="0" parTransId="{6794BED3-90E4-4452-ACFF-D9B1380BC3AE}" sibTransId="{3C0263FB-00EA-4D38-9E66-D23C595E8FDD}"/>
    <dgm:cxn modelId="{EF7935F2-9464-47C8-918D-76DABE8AE050}" srcId="{EA9D33A7-ADB2-48A5-A320-BF0E7AADF4C3}" destId="{8019FA3A-E369-401D-A002-0124B3A9D0D1}" srcOrd="1" destOrd="0" parTransId="{AB905662-989C-4CA5-89A5-7AF3B5FCF874}" sibTransId="{F5AD9B4B-5AF3-40AA-8D8B-229DB531F24F}"/>
    <dgm:cxn modelId="{D7D5D39A-E669-8B4B-B98F-20AA8DB7914D}" type="presParOf" srcId="{2E18EE54-26BD-49D3-BD42-139381CC4182}" destId="{20F8897E-1456-49F3-927B-CCFA2B2FD5E0}" srcOrd="0" destOrd="0" presId="urn:microsoft.com/office/officeart/2005/8/layout/hList1"/>
    <dgm:cxn modelId="{3D36290B-076B-6C42-9DBC-8DD81D06D1AF}" type="presParOf" srcId="{20F8897E-1456-49F3-927B-CCFA2B2FD5E0}" destId="{A69D96E6-CEAF-40C1-9D35-EA7D9C320A64}" srcOrd="0" destOrd="0" presId="urn:microsoft.com/office/officeart/2005/8/layout/hList1"/>
    <dgm:cxn modelId="{690B99AB-4E54-0144-AF06-654AAD507F1C}" type="presParOf" srcId="{20F8897E-1456-49F3-927B-CCFA2B2FD5E0}" destId="{F2586124-C775-49FA-BEA3-68637827389B}" srcOrd="1" destOrd="0" presId="urn:microsoft.com/office/officeart/2005/8/layout/hList1"/>
    <dgm:cxn modelId="{820E916A-4F49-9C40-AF4E-661118E47B8C}" type="presParOf" srcId="{2E18EE54-26BD-49D3-BD42-139381CC4182}" destId="{EE29F8FA-18D5-4B1C-AEC9-38E3CE8438D2}" srcOrd="1" destOrd="0" presId="urn:microsoft.com/office/officeart/2005/8/layout/hList1"/>
    <dgm:cxn modelId="{C16F98BF-91FC-1A40-8824-57491B4DEF8D}" type="presParOf" srcId="{2E18EE54-26BD-49D3-BD42-139381CC4182}" destId="{AF84EF1D-7E7A-4238-8941-6154912D8667}" srcOrd="2" destOrd="0" presId="urn:microsoft.com/office/officeart/2005/8/layout/hList1"/>
    <dgm:cxn modelId="{8DD3C600-B0DF-2348-8882-3D56194CE918}" type="presParOf" srcId="{AF84EF1D-7E7A-4238-8941-6154912D8667}" destId="{7AF19FA0-64C8-4046-9747-5E3100E0A18A}" srcOrd="0" destOrd="0" presId="urn:microsoft.com/office/officeart/2005/8/layout/hList1"/>
    <dgm:cxn modelId="{B4D88104-89EC-CF4D-8713-DA815A72601F}" type="presParOf" srcId="{AF84EF1D-7E7A-4238-8941-6154912D8667}" destId="{93462A7C-7465-4316-A569-C2A41FCB58BA}" srcOrd="1" destOrd="0" presId="urn:microsoft.com/office/officeart/2005/8/layout/hList1"/>
    <dgm:cxn modelId="{9E0CD72C-4383-BF4A-9947-E3A339E45B63}" type="presParOf" srcId="{2E18EE54-26BD-49D3-BD42-139381CC4182}" destId="{FEAAD7C7-B990-4895-B743-C013ACCABA0C}" srcOrd="3" destOrd="0" presId="urn:microsoft.com/office/officeart/2005/8/layout/hList1"/>
    <dgm:cxn modelId="{25137FA6-FB76-7946-9585-80A888DEAE8C}" type="presParOf" srcId="{2E18EE54-26BD-49D3-BD42-139381CC4182}" destId="{4425E3D8-5E56-4DCA-9A6A-294052D721EA}" srcOrd="4" destOrd="0" presId="urn:microsoft.com/office/officeart/2005/8/layout/hList1"/>
    <dgm:cxn modelId="{0B7EF9BC-6354-224B-90AF-21F58CE65F85}" type="presParOf" srcId="{4425E3D8-5E56-4DCA-9A6A-294052D721EA}" destId="{9C9BEFD4-6B18-4ADA-B2F7-E074A2378104}" srcOrd="0" destOrd="0" presId="urn:microsoft.com/office/officeart/2005/8/layout/hList1"/>
    <dgm:cxn modelId="{BD07CDF9-4D5A-8340-AB70-E8C75336B796}" type="presParOf" srcId="{4425E3D8-5E56-4DCA-9A6A-294052D721EA}" destId="{916391B3-B2B4-418B-8525-4417ED6F01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4D7A83-4C81-4971-8378-410568CE4BA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</dgm:pt>
    <dgm:pt modelId="{B924F968-5306-47ED-BD21-F3EF2FD800A3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 smtClean="0"/>
            <a:t>Design</a:t>
          </a:r>
          <a:endParaRPr lang="en-GB" dirty="0"/>
        </a:p>
      </dgm:t>
    </dgm:pt>
    <dgm:pt modelId="{B302F4AF-4DBC-4D76-8547-1A98A3FCC6BF}" type="parTrans" cxnId="{7D728353-3D4D-4D5D-A363-8C9AE3837009}">
      <dgm:prSet/>
      <dgm:spPr/>
      <dgm:t>
        <a:bodyPr/>
        <a:lstStyle/>
        <a:p>
          <a:endParaRPr lang="en-GB"/>
        </a:p>
      </dgm:t>
    </dgm:pt>
    <dgm:pt modelId="{8DB05C97-A88C-433D-92D7-7C1C2F230B60}" type="sibTrans" cxnId="{7D728353-3D4D-4D5D-A363-8C9AE3837009}">
      <dgm:prSet/>
      <dgm:spPr/>
      <dgm:t>
        <a:bodyPr/>
        <a:lstStyle/>
        <a:p>
          <a:endParaRPr lang="en-GB"/>
        </a:p>
      </dgm:t>
    </dgm:pt>
    <dgm:pt modelId="{A72F4ABA-52A9-4306-90D6-2083DDDA4518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 smtClean="0"/>
            <a:t>Prototype</a:t>
          </a:r>
          <a:endParaRPr lang="en-GB" dirty="0"/>
        </a:p>
      </dgm:t>
    </dgm:pt>
    <dgm:pt modelId="{85159712-9842-4271-8CAB-ED34AAF63DD4}" type="parTrans" cxnId="{78505804-B012-4959-B1B1-F6F744DFA2BE}">
      <dgm:prSet/>
      <dgm:spPr/>
      <dgm:t>
        <a:bodyPr/>
        <a:lstStyle/>
        <a:p>
          <a:endParaRPr lang="en-GB"/>
        </a:p>
      </dgm:t>
    </dgm:pt>
    <dgm:pt modelId="{CB2606EB-7FBB-40C3-989F-FF9853F05404}" type="sibTrans" cxnId="{78505804-B012-4959-B1B1-F6F744DFA2BE}">
      <dgm:prSet/>
      <dgm:spPr/>
      <dgm:t>
        <a:bodyPr/>
        <a:lstStyle/>
        <a:p>
          <a:endParaRPr lang="en-GB"/>
        </a:p>
      </dgm:t>
    </dgm:pt>
    <dgm:pt modelId="{B19C2595-86D5-493F-B648-1F206E5DE1F2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dirty="0" smtClean="0"/>
            <a:t>Pilot	</a:t>
          </a:r>
          <a:endParaRPr lang="en-GB" dirty="0"/>
        </a:p>
      </dgm:t>
    </dgm:pt>
    <dgm:pt modelId="{FA9AFB83-8B8F-45F2-B9C8-010F140326F9}" type="parTrans" cxnId="{CCB9E36D-8E58-415C-AE70-30E7AF2B1E0C}">
      <dgm:prSet/>
      <dgm:spPr/>
      <dgm:t>
        <a:bodyPr/>
        <a:lstStyle/>
        <a:p>
          <a:endParaRPr lang="en-GB"/>
        </a:p>
      </dgm:t>
    </dgm:pt>
    <dgm:pt modelId="{9022F9EC-5A9B-4F83-ADF1-D10689D29982}" type="sibTrans" cxnId="{CCB9E36D-8E58-415C-AE70-30E7AF2B1E0C}">
      <dgm:prSet/>
      <dgm:spPr/>
      <dgm:t>
        <a:bodyPr/>
        <a:lstStyle/>
        <a:p>
          <a:endParaRPr lang="en-GB"/>
        </a:p>
      </dgm:t>
    </dgm:pt>
    <dgm:pt modelId="{5276E3C9-CA5A-4309-8844-3CFBED2E22A8}" type="pres">
      <dgm:prSet presAssocID="{DA4D7A83-4C81-4971-8378-410568CE4BAE}" presName="rootnode" presStyleCnt="0">
        <dgm:presLayoutVars>
          <dgm:chMax/>
          <dgm:chPref/>
          <dgm:dir/>
          <dgm:animLvl val="lvl"/>
        </dgm:presLayoutVars>
      </dgm:prSet>
      <dgm:spPr/>
    </dgm:pt>
    <dgm:pt modelId="{8C7EF251-169C-4974-A4AD-1DE340EA08DC}" type="pres">
      <dgm:prSet presAssocID="{B924F968-5306-47ED-BD21-F3EF2FD800A3}" presName="composite" presStyleCnt="0"/>
      <dgm:spPr/>
    </dgm:pt>
    <dgm:pt modelId="{D07C6167-7069-4246-A251-3E65DB864155}" type="pres">
      <dgm:prSet presAssocID="{B924F968-5306-47ED-BD21-F3EF2FD800A3}" presName="bentUpArrow1" presStyleLbl="alignImgPlace1" presStyleIdx="0" presStyleCnt="2"/>
      <dgm:spPr/>
    </dgm:pt>
    <dgm:pt modelId="{1F37B472-DF21-4E53-9525-B814FD9770B5}" type="pres">
      <dgm:prSet presAssocID="{B924F968-5306-47ED-BD21-F3EF2FD800A3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DC62AD-B27B-4BD5-9A19-F14C6BA44E3F}" type="pres">
      <dgm:prSet presAssocID="{B924F968-5306-47ED-BD21-F3EF2FD800A3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800310-983D-48BD-81D9-513C5D6B03E3}" type="pres">
      <dgm:prSet presAssocID="{8DB05C97-A88C-433D-92D7-7C1C2F230B60}" presName="sibTrans" presStyleCnt="0"/>
      <dgm:spPr/>
    </dgm:pt>
    <dgm:pt modelId="{03A82AA8-CD0B-4709-9898-3C7E3519A7DB}" type="pres">
      <dgm:prSet presAssocID="{A72F4ABA-52A9-4306-90D6-2083DDDA4518}" presName="composite" presStyleCnt="0"/>
      <dgm:spPr/>
    </dgm:pt>
    <dgm:pt modelId="{0B13F6C7-6E6A-487E-B733-04A1A7A12707}" type="pres">
      <dgm:prSet presAssocID="{A72F4ABA-52A9-4306-90D6-2083DDDA4518}" presName="bentUpArrow1" presStyleLbl="alignImgPlace1" presStyleIdx="1" presStyleCnt="2"/>
      <dgm:spPr/>
    </dgm:pt>
    <dgm:pt modelId="{EFB35704-CE35-43B9-918F-6FDE2B72A795}" type="pres">
      <dgm:prSet presAssocID="{A72F4ABA-52A9-4306-90D6-2083DDDA4518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5CDD11-01DC-475F-BC8B-1ED2F8D232B3}" type="pres">
      <dgm:prSet presAssocID="{A72F4ABA-52A9-4306-90D6-2083DDDA4518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12A960AA-C0BD-4512-81DA-C6D04E72188E}" type="pres">
      <dgm:prSet presAssocID="{CB2606EB-7FBB-40C3-989F-FF9853F05404}" presName="sibTrans" presStyleCnt="0"/>
      <dgm:spPr/>
    </dgm:pt>
    <dgm:pt modelId="{F60E8E7C-2EBB-4AF0-A73C-9F5AD9B299A0}" type="pres">
      <dgm:prSet presAssocID="{B19C2595-86D5-493F-B648-1F206E5DE1F2}" presName="composite" presStyleCnt="0"/>
      <dgm:spPr/>
    </dgm:pt>
    <dgm:pt modelId="{D0596003-48EF-49C5-A052-7C7F46330C04}" type="pres">
      <dgm:prSet presAssocID="{B19C2595-86D5-493F-B648-1F206E5DE1F2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C213876-8FFF-4044-BACC-0E0D515432C3}" type="presOf" srcId="{B924F968-5306-47ED-BD21-F3EF2FD800A3}" destId="{1F37B472-DF21-4E53-9525-B814FD9770B5}" srcOrd="0" destOrd="0" presId="urn:microsoft.com/office/officeart/2005/8/layout/StepDownProcess"/>
    <dgm:cxn modelId="{78505804-B012-4959-B1B1-F6F744DFA2BE}" srcId="{DA4D7A83-4C81-4971-8378-410568CE4BAE}" destId="{A72F4ABA-52A9-4306-90D6-2083DDDA4518}" srcOrd="1" destOrd="0" parTransId="{85159712-9842-4271-8CAB-ED34AAF63DD4}" sibTransId="{CB2606EB-7FBB-40C3-989F-FF9853F05404}"/>
    <dgm:cxn modelId="{7D728353-3D4D-4D5D-A363-8C9AE3837009}" srcId="{DA4D7A83-4C81-4971-8378-410568CE4BAE}" destId="{B924F968-5306-47ED-BD21-F3EF2FD800A3}" srcOrd="0" destOrd="0" parTransId="{B302F4AF-4DBC-4D76-8547-1A98A3FCC6BF}" sibTransId="{8DB05C97-A88C-433D-92D7-7C1C2F230B60}"/>
    <dgm:cxn modelId="{31860B65-046A-F94B-9C45-28D27B5587FB}" type="presOf" srcId="{A72F4ABA-52A9-4306-90D6-2083DDDA4518}" destId="{EFB35704-CE35-43B9-918F-6FDE2B72A795}" srcOrd="0" destOrd="0" presId="urn:microsoft.com/office/officeart/2005/8/layout/StepDownProcess"/>
    <dgm:cxn modelId="{EE5ACD1C-CE47-E04A-B172-1BDF45AB01B1}" type="presOf" srcId="{B19C2595-86D5-493F-B648-1F206E5DE1F2}" destId="{D0596003-48EF-49C5-A052-7C7F46330C04}" srcOrd="0" destOrd="0" presId="urn:microsoft.com/office/officeart/2005/8/layout/StepDownProcess"/>
    <dgm:cxn modelId="{CCB9E36D-8E58-415C-AE70-30E7AF2B1E0C}" srcId="{DA4D7A83-4C81-4971-8378-410568CE4BAE}" destId="{B19C2595-86D5-493F-B648-1F206E5DE1F2}" srcOrd="2" destOrd="0" parTransId="{FA9AFB83-8B8F-45F2-B9C8-010F140326F9}" sibTransId="{9022F9EC-5A9B-4F83-ADF1-D10689D29982}"/>
    <dgm:cxn modelId="{4A7BB7C1-5845-7947-B686-F015CB874D4B}" type="presOf" srcId="{DA4D7A83-4C81-4971-8378-410568CE4BAE}" destId="{5276E3C9-CA5A-4309-8844-3CFBED2E22A8}" srcOrd="0" destOrd="0" presId="urn:microsoft.com/office/officeart/2005/8/layout/StepDownProcess"/>
    <dgm:cxn modelId="{26015002-490C-3641-B349-B1121F6BB824}" type="presParOf" srcId="{5276E3C9-CA5A-4309-8844-3CFBED2E22A8}" destId="{8C7EF251-169C-4974-A4AD-1DE340EA08DC}" srcOrd="0" destOrd="0" presId="urn:microsoft.com/office/officeart/2005/8/layout/StepDownProcess"/>
    <dgm:cxn modelId="{DCADE72D-B4FA-1142-BAEE-383D223AE122}" type="presParOf" srcId="{8C7EF251-169C-4974-A4AD-1DE340EA08DC}" destId="{D07C6167-7069-4246-A251-3E65DB864155}" srcOrd="0" destOrd="0" presId="urn:microsoft.com/office/officeart/2005/8/layout/StepDownProcess"/>
    <dgm:cxn modelId="{538C3B03-E571-C844-9F97-41BD7C463A4C}" type="presParOf" srcId="{8C7EF251-169C-4974-A4AD-1DE340EA08DC}" destId="{1F37B472-DF21-4E53-9525-B814FD9770B5}" srcOrd="1" destOrd="0" presId="urn:microsoft.com/office/officeart/2005/8/layout/StepDownProcess"/>
    <dgm:cxn modelId="{E964AE3E-EBF0-564D-9DED-64C98F6A222B}" type="presParOf" srcId="{8C7EF251-169C-4974-A4AD-1DE340EA08DC}" destId="{B0DC62AD-B27B-4BD5-9A19-F14C6BA44E3F}" srcOrd="2" destOrd="0" presId="urn:microsoft.com/office/officeart/2005/8/layout/StepDownProcess"/>
    <dgm:cxn modelId="{4CC75983-31CD-4540-84B9-6F9203B809BC}" type="presParOf" srcId="{5276E3C9-CA5A-4309-8844-3CFBED2E22A8}" destId="{82800310-983D-48BD-81D9-513C5D6B03E3}" srcOrd="1" destOrd="0" presId="urn:microsoft.com/office/officeart/2005/8/layout/StepDownProcess"/>
    <dgm:cxn modelId="{B4DC0260-EAE8-5543-A2BE-5E9898DDCB9C}" type="presParOf" srcId="{5276E3C9-CA5A-4309-8844-3CFBED2E22A8}" destId="{03A82AA8-CD0B-4709-9898-3C7E3519A7DB}" srcOrd="2" destOrd="0" presId="urn:microsoft.com/office/officeart/2005/8/layout/StepDownProcess"/>
    <dgm:cxn modelId="{0587F905-7ADD-D045-9A86-6C24CD73BEAA}" type="presParOf" srcId="{03A82AA8-CD0B-4709-9898-3C7E3519A7DB}" destId="{0B13F6C7-6E6A-487E-B733-04A1A7A12707}" srcOrd="0" destOrd="0" presId="urn:microsoft.com/office/officeart/2005/8/layout/StepDownProcess"/>
    <dgm:cxn modelId="{ED4D2B8E-91B2-F64F-BDA2-027754AD7253}" type="presParOf" srcId="{03A82AA8-CD0B-4709-9898-3C7E3519A7DB}" destId="{EFB35704-CE35-43B9-918F-6FDE2B72A795}" srcOrd="1" destOrd="0" presId="urn:microsoft.com/office/officeart/2005/8/layout/StepDownProcess"/>
    <dgm:cxn modelId="{44803F91-B4FC-D744-AE25-31583FCF777A}" type="presParOf" srcId="{03A82AA8-CD0B-4709-9898-3C7E3519A7DB}" destId="{835CDD11-01DC-475F-BC8B-1ED2F8D232B3}" srcOrd="2" destOrd="0" presId="urn:microsoft.com/office/officeart/2005/8/layout/StepDownProcess"/>
    <dgm:cxn modelId="{18AD14A6-09E5-4C40-B65C-7C1DE4C151BB}" type="presParOf" srcId="{5276E3C9-CA5A-4309-8844-3CFBED2E22A8}" destId="{12A960AA-C0BD-4512-81DA-C6D04E72188E}" srcOrd="3" destOrd="0" presId="urn:microsoft.com/office/officeart/2005/8/layout/StepDownProcess"/>
    <dgm:cxn modelId="{C9DB9671-BEB9-DD48-B1B5-90C41E904300}" type="presParOf" srcId="{5276E3C9-CA5A-4309-8844-3CFBED2E22A8}" destId="{F60E8E7C-2EBB-4AF0-A73C-9F5AD9B299A0}" srcOrd="4" destOrd="0" presId="urn:microsoft.com/office/officeart/2005/8/layout/StepDownProcess"/>
    <dgm:cxn modelId="{AD50F95A-22B2-2441-B330-06C7C572B890}" type="presParOf" srcId="{F60E8E7C-2EBB-4AF0-A73C-9F5AD9B299A0}" destId="{D0596003-48EF-49C5-A052-7C7F46330C04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D96E6-CEAF-40C1-9D35-EA7D9C320A64}">
      <dsp:nvSpPr>
        <dsp:cNvPr id="0" name=""/>
        <dsp:cNvSpPr/>
      </dsp:nvSpPr>
      <dsp:spPr>
        <a:xfrm>
          <a:off x="2570" y="1098645"/>
          <a:ext cx="2506488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Preparation	</a:t>
          </a:r>
          <a:endParaRPr lang="en-GB" sz="2400" kern="1200" dirty="0"/>
        </a:p>
      </dsp:txBody>
      <dsp:txXfrm>
        <a:off x="2570" y="1098645"/>
        <a:ext cx="2506488" cy="691200"/>
      </dsp:txXfrm>
    </dsp:sp>
    <dsp:sp modelId="{F2586124-C775-49FA-BEA3-68637827389B}">
      <dsp:nvSpPr>
        <dsp:cNvPr id="0" name=""/>
        <dsp:cNvSpPr/>
      </dsp:nvSpPr>
      <dsp:spPr>
        <a:xfrm>
          <a:off x="2570" y="1789845"/>
          <a:ext cx="2506488" cy="17787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Analysis of requirements, current market offers and relevant standards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Build stakeholder group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Develop tender material</a:t>
          </a:r>
          <a:endParaRPr lang="en-GB" sz="1600" kern="1200" dirty="0"/>
        </a:p>
      </dsp:txBody>
      <dsp:txXfrm>
        <a:off x="2570" y="1789845"/>
        <a:ext cx="2506488" cy="1778760"/>
      </dsp:txXfrm>
    </dsp:sp>
    <dsp:sp modelId="{7AF19FA0-64C8-4046-9747-5E3100E0A18A}">
      <dsp:nvSpPr>
        <dsp:cNvPr id="0" name=""/>
        <dsp:cNvSpPr/>
      </dsp:nvSpPr>
      <dsp:spPr>
        <a:xfrm>
          <a:off x="2859968" y="1098645"/>
          <a:ext cx="2506488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Implementation	</a:t>
          </a:r>
          <a:endParaRPr lang="en-GB" sz="2400" kern="1200" dirty="0"/>
        </a:p>
      </dsp:txBody>
      <dsp:txXfrm>
        <a:off x="2859968" y="1098645"/>
        <a:ext cx="2506488" cy="691200"/>
      </dsp:txXfrm>
    </dsp:sp>
    <dsp:sp modelId="{93462A7C-7465-4316-A569-C2A41FCB58BA}">
      <dsp:nvSpPr>
        <dsp:cNvPr id="0" name=""/>
        <dsp:cNvSpPr/>
      </dsp:nvSpPr>
      <dsp:spPr>
        <a:xfrm>
          <a:off x="2859968" y="1789845"/>
          <a:ext cx="2506488" cy="17787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</dsp:txBody>
      <dsp:txXfrm>
        <a:off x="2859968" y="1789845"/>
        <a:ext cx="2506488" cy="1778760"/>
      </dsp:txXfrm>
    </dsp:sp>
    <dsp:sp modelId="{9C9BEFD4-6B18-4ADA-B2F7-E074A2378104}">
      <dsp:nvSpPr>
        <dsp:cNvPr id="0" name=""/>
        <dsp:cNvSpPr/>
      </dsp:nvSpPr>
      <dsp:spPr>
        <a:xfrm>
          <a:off x="5717365" y="1098645"/>
          <a:ext cx="2506488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Sharing	</a:t>
          </a:r>
          <a:endParaRPr lang="en-GB" sz="2400" kern="1200" dirty="0"/>
        </a:p>
      </dsp:txBody>
      <dsp:txXfrm>
        <a:off x="5717365" y="1098645"/>
        <a:ext cx="2506488" cy="691200"/>
      </dsp:txXfrm>
    </dsp:sp>
    <dsp:sp modelId="{916391B3-B2B4-418B-8525-4417ED6F01B7}">
      <dsp:nvSpPr>
        <dsp:cNvPr id="0" name=""/>
        <dsp:cNvSpPr/>
      </dsp:nvSpPr>
      <dsp:spPr>
        <a:xfrm>
          <a:off x="5717365" y="1789845"/>
          <a:ext cx="2506488" cy="17787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Best practises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Recommendations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Training</a:t>
          </a:r>
          <a:endParaRPr lang="en-GB" sz="1600" kern="1200" dirty="0"/>
        </a:p>
      </dsp:txBody>
      <dsp:txXfrm>
        <a:off x="5717365" y="1789845"/>
        <a:ext cx="2506488" cy="1778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C6167-7069-4246-A251-3E65DB864155}">
      <dsp:nvSpPr>
        <dsp:cNvPr id="0" name=""/>
        <dsp:cNvSpPr/>
      </dsp:nvSpPr>
      <dsp:spPr>
        <a:xfrm rot="5400000">
          <a:off x="145784" y="519115"/>
          <a:ext cx="473682" cy="5392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7B472-DF21-4E53-9525-B814FD9770B5}">
      <dsp:nvSpPr>
        <dsp:cNvPr id="0" name=""/>
        <dsp:cNvSpPr/>
      </dsp:nvSpPr>
      <dsp:spPr>
        <a:xfrm>
          <a:off x="20286" y="-5971"/>
          <a:ext cx="797402" cy="558156"/>
        </a:xfrm>
        <a:prstGeom prst="roundRect">
          <a:avLst>
            <a:gd name="adj" fmla="val 1667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Design</a:t>
          </a:r>
          <a:endParaRPr lang="en-GB" sz="1100" kern="1200" dirty="0"/>
        </a:p>
      </dsp:txBody>
      <dsp:txXfrm>
        <a:off x="47538" y="21281"/>
        <a:ext cx="742898" cy="503652"/>
      </dsp:txXfrm>
    </dsp:sp>
    <dsp:sp modelId="{B0DC62AD-B27B-4BD5-9A19-F14C6BA44E3F}">
      <dsp:nvSpPr>
        <dsp:cNvPr id="0" name=""/>
        <dsp:cNvSpPr/>
      </dsp:nvSpPr>
      <dsp:spPr>
        <a:xfrm>
          <a:off x="817689" y="47261"/>
          <a:ext cx="579954" cy="451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3F6C7-6E6A-487E-B733-04A1A7A12707}">
      <dsp:nvSpPr>
        <dsp:cNvPr id="0" name=""/>
        <dsp:cNvSpPr/>
      </dsp:nvSpPr>
      <dsp:spPr>
        <a:xfrm rot="5400000">
          <a:off x="806915" y="1146108"/>
          <a:ext cx="473682" cy="5392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3089511"/>
            <a:satOff val="-703"/>
            <a:lumOff val="1136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B35704-CE35-43B9-918F-6FDE2B72A795}">
      <dsp:nvSpPr>
        <dsp:cNvPr id="0" name=""/>
        <dsp:cNvSpPr/>
      </dsp:nvSpPr>
      <dsp:spPr>
        <a:xfrm>
          <a:off x="681418" y="621021"/>
          <a:ext cx="797402" cy="558156"/>
        </a:xfrm>
        <a:prstGeom prst="roundRect">
          <a:avLst>
            <a:gd name="adj" fmla="val 16670"/>
          </a:avLst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Prototype</a:t>
          </a:r>
          <a:endParaRPr lang="en-GB" sz="1100" kern="1200" dirty="0"/>
        </a:p>
      </dsp:txBody>
      <dsp:txXfrm>
        <a:off x="708670" y="648273"/>
        <a:ext cx="742898" cy="503652"/>
      </dsp:txXfrm>
    </dsp:sp>
    <dsp:sp modelId="{835CDD11-01DC-475F-BC8B-1ED2F8D232B3}">
      <dsp:nvSpPr>
        <dsp:cNvPr id="0" name=""/>
        <dsp:cNvSpPr/>
      </dsp:nvSpPr>
      <dsp:spPr>
        <a:xfrm>
          <a:off x="1478821" y="674254"/>
          <a:ext cx="579954" cy="451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96003-48EF-49C5-A052-7C7F46330C04}">
      <dsp:nvSpPr>
        <dsp:cNvPr id="0" name=""/>
        <dsp:cNvSpPr/>
      </dsp:nvSpPr>
      <dsp:spPr>
        <a:xfrm>
          <a:off x="1342550" y="1248015"/>
          <a:ext cx="797402" cy="558156"/>
        </a:xfrm>
        <a:prstGeom prst="roundRect">
          <a:avLst>
            <a:gd name="adj" fmla="val 16670"/>
          </a:avLst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Pilot	</a:t>
          </a:r>
          <a:endParaRPr lang="en-GB" sz="1100" kern="1200" dirty="0"/>
        </a:p>
      </dsp:txBody>
      <dsp:txXfrm>
        <a:off x="1369802" y="1275267"/>
        <a:ext cx="742898" cy="503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10/29/15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10/29/15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Research</a:t>
            </a:r>
            <a:r>
              <a:rPr lang="en-GB" baseline="0" dirty="0" smtClean="0"/>
              <a:t> organisations from 7 countries have proposed to work together to develop a cross-border joint procurement of innovative cloud services. This is an important change: never before have research organisations across Europe pooled their funds and resources to procure cloud services to support their scientific programmes. </a:t>
            </a:r>
          </a:p>
          <a:p>
            <a:endParaRPr lang="en-GB" baseline="0" dirty="0" smtClean="0"/>
          </a:p>
          <a:p>
            <a:r>
              <a:rPr lang="en-GB" baseline="0" dirty="0" err="1" smtClean="0"/>
              <a:t>eduGAIN</a:t>
            </a:r>
            <a:r>
              <a:rPr lang="en-GB" baseline="0" dirty="0" smtClean="0"/>
              <a:t> federated identity mgmt. should include commercial identity providers taking into account multiple levels of assurance.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4BD18-9238-45B0-A735-683D0FF33CC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244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65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48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4B60-631E-A744-8236-AD515F8CD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56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34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50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60823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3718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7999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3349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4693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8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8760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940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2108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0654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50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1" y="3601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9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2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>
              <a:defRPr/>
            </a:pPr>
            <a:r>
              <a:rPr lang="en-GB" smtClean="0">
                <a:solidFill>
                  <a:srgbClr val="000000"/>
                </a:solidFill>
              </a:rPr>
              <a:t>October 27, 2015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9"/>
            <a:ext cx="2895600" cy="4841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>
              <a:defRPr/>
            </a:pPr>
            <a:r>
              <a:rPr lang="en-GB" smtClean="0">
                <a:solidFill>
                  <a:srgbClr val="000000"/>
                </a:solidFill>
              </a:rPr>
              <a:t>Ian.Bird@cern.ch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>
              <a:defRPr/>
            </a:pPr>
            <a:fld id="{46861DAA-5BBC-4812-876F-0D7C7B9EA75C}" type="slidenum">
              <a:rPr lang="en-GB">
                <a:solidFill>
                  <a:srgbClr val="000000"/>
                </a:solidFill>
              </a:rPr>
              <a:pPr defTabSz="914400"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1273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emf"/><Relationship Id="rId21" Type="http://schemas.openxmlformats.org/officeDocument/2006/relationships/image" Target="../media/image2.png"/><Relationship Id="rId22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2.xml"/><Relationship Id="rId15" Type="http://schemas.openxmlformats.org/officeDocument/2006/relationships/theme" Target="../theme/theme2.xml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1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680"/>
            <a:ext cx="718147" cy="619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784" r:id="rId15"/>
    <p:sldLayoutId id="2147483690" r:id="rId16"/>
    <p:sldLayoutId id="2147483702" r:id="rId17"/>
    <p:sldLayoutId id="2147483785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806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gif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1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png"/><Relationship Id="rId5" Type="http://schemas.openxmlformats.org/officeDocument/2006/relationships/hyperlink" Target="http://dx.doi.org/10.5281/zenodo.16001" TargetMode="External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HNSciCloud</a:t>
            </a:r>
            <a:r>
              <a:rPr lang="en-US" dirty="0" smtClean="0"/>
              <a:t> project &amp; WLCG participation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Ian Bird, WLCG MB; </a:t>
            </a:r>
            <a:r>
              <a:rPr lang="en-US" smtClean="0"/>
              <a:t>27</a:t>
            </a:r>
            <a:r>
              <a:rPr lang="en-US" baseline="30000" smtClean="0"/>
              <a:t>th</a:t>
            </a:r>
            <a:r>
              <a:rPr lang="en-US" smtClean="0"/>
              <a:t> October 2015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72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WLCG and (commercial) clouds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WLCG (and HEP) must ensure its adaptability to new technologies and changing situations</a:t>
            </a:r>
          </a:p>
          <a:p>
            <a:r>
              <a:rPr lang="en-US" dirty="0" smtClean="0"/>
              <a:t>How/when can commercial cloud services supplement or (partially) replace HEP-owned and managed facilities</a:t>
            </a:r>
          </a:p>
          <a:p>
            <a:pPr lvl="1"/>
            <a:r>
              <a:rPr lang="en-US" dirty="0" smtClean="0"/>
              <a:t>(When) will cost drive this?</a:t>
            </a:r>
          </a:p>
          <a:p>
            <a:r>
              <a:rPr lang="en-US" dirty="0" smtClean="0"/>
              <a:t>What is the model?</a:t>
            </a:r>
          </a:p>
          <a:p>
            <a:pPr lvl="1"/>
            <a:r>
              <a:rPr lang="en-US" dirty="0" smtClean="0"/>
              <a:t>Cloud treated as a separate site like a Tier 1, or 2?</a:t>
            </a:r>
          </a:p>
          <a:p>
            <a:pPr lvl="1"/>
            <a:r>
              <a:rPr lang="en-US" dirty="0" smtClean="0"/>
              <a:t>Cloud treated as an extension of a site – as part of the pledge?</a:t>
            </a:r>
          </a:p>
          <a:p>
            <a:pPr lvl="1"/>
            <a:r>
              <a:rPr lang="en-US" dirty="0" smtClean="0"/>
              <a:t>Jointly procured large resource pool?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Cloud – past,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5355957"/>
          </a:xfrm>
        </p:spPr>
        <p:txBody>
          <a:bodyPr>
            <a:normAutofit fontScale="70000" lnSpcReduction="20000"/>
          </a:bodyPr>
          <a:lstStyle/>
          <a:p>
            <a:pPr marL="493725" lvl="1">
              <a:buClr>
                <a:schemeClr val="tx2">
                  <a:lumMod val="40000"/>
                  <a:lumOff val="60000"/>
                </a:schemeClr>
              </a:buClr>
              <a:buSzPct val="80000"/>
              <a:buFont typeface="Wingdings" charset="2"/>
              <a:buChar char="q"/>
            </a:pPr>
            <a:r>
              <a:rPr lang="en-US" sz="3000" dirty="0" smtClean="0"/>
              <a:t>Many investigations of use of cloud resources via experiments, CERN, and other sites</a:t>
            </a:r>
          </a:p>
          <a:p>
            <a:pPr marL="493725" lvl="1">
              <a:buClr>
                <a:schemeClr val="tx2">
                  <a:lumMod val="40000"/>
                  <a:lumOff val="60000"/>
                </a:schemeClr>
              </a:buClr>
              <a:buSzPct val="80000"/>
              <a:buFont typeface="Wingdings" charset="2"/>
              <a:buChar char="q"/>
            </a:pPr>
            <a:r>
              <a:rPr lang="en-US" sz="3000" dirty="0" smtClean="0"/>
              <a:t>Helix </a:t>
            </a:r>
            <a:r>
              <a:rPr lang="en-US" sz="3000" dirty="0"/>
              <a:t>Nebula EC project in Europe (together with other sciences</a:t>
            </a:r>
            <a:r>
              <a:rPr lang="en-US" sz="3000" dirty="0" smtClean="0"/>
              <a:t>)</a:t>
            </a:r>
            <a:endParaRPr lang="en-US" dirty="0" smtClean="0"/>
          </a:p>
          <a:p>
            <a:r>
              <a:rPr lang="en-US" dirty="0" smtClean="0"/>
              <a:t>CERN </a:t>
            </a:r>
            <a:r>
              <a:rPr lang="en-US" dirty="0"/>
              <a:t>is doing 2 procurements to understand market prices and usage models:</a:t>
            </a:r>
          </a:p>
          <a:p>
            <a:pPr lvl="1"/>
            <a:r>
              <a:rPr lang="en-US" dirty="0"/>
              <a:t>200 KCHF for compute (essentially simulation)</a:t>
            </a:r>
          </a:p>
          <a:p>
            <a:pPr lvl="1"/>
            <a:r>
              <a:rPr lang="en-US" dirty="0"/>
              <a:t>400 KCHF for data intensive use cases (needs market survey)</a:t>
            </a:r>
          </a:p>
          <a:p>
            <a:pPr lvl="1"/>
            <a:r>
              <a:rPr lang="en-US" dirty="0"/>
              <a:t>To be procured as extensions of the CERN cloud</a:t>
            </a:r>
          </a:p>
          <a:p>
            <a:pPr lvl="1"/>
            <a:r>
              <a:rPr lang="en-US" dirty="0"/>
              <a:t>Eventual use cases – investigate </a:t>
            </a:r>
            <a:r>
              <a:rPr lang="en-US" dirty="0" smtClean="0"/>
              <a:t>dynamic </a:t>
            </a:r>
            <a:r>
              <a:rPr lang="en-US" dirty="0"/>
              <a:t>expansion of CERN resources</a:t>
            </a:r>
          </a:p>
          <a:p>
            <a:pPr lvl="1"/>
            <a:r>
              <a:rPr lang="en-US" dirty="0"/>
              <a:t>This capacity is in addition to pledges</a:t>
            </a:r>
          </a:p>
          <a:p>
            <a:endParaRPr lang="en-US" dirty="0" smtClean="0"/>
          </a:p>
          <a:p>
            <a:r>
              <a:rPr lang="en-US" dirty="0" smtClean="0"/>
              <a:t>PCP project has been approved and will start in January 2016</a:t>
            </a:r>
          </a:p>
          <a:p>
            <a:pPr lvl="1"/>
            <a:r>
              <a:rPr lang="en-US" dirty="0" smtClean="0"/>
              <a:t>Derogation of CERN procurement rules to allow compliance with EC procurement (EC member states) agreed by CERN Council last week</a:t>
            </a:r>
          </a:p>
          <a:p>
            <a:pPr lvl="1"/>
            <a:r>
              <a:rPr lang="en-US" dirty="0">
                <a:sym typeface="Wingdings"/>
              </a:rPr>
              <a:t>Will allow a joint procurement across Tier 1s – understand if we can obtain economies of </a:t>
            </a:r>
            <a:r>
              <a:rPr lang="en-US" dirty="0" smtClean="0">
                <a:sym typeface="Wingdings"/>
              </a:rPr>
              <a:t>scale</a:t>
            </a:r>
            <a:endParaRPr lang="en-US" dirty="0" smtClean="0"/>
          </a:p>
          <a:p>
            <a:pPr lvl="1"/>
            <a:r>
              <a:rPr lang="en-US" dirty="0" smtClean="0">
                <a:sym typeface="Wingdings"/>
              </a:rPr>
              <a:t> see next few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8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33622" y="836712"/>
            <a:ext cx="4602874" cy="5580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73" y="116632"/>
            <a:ext cx="7397971" cy="562074"/>
          </a:xfrm>
        </p:spPr>
        <p:txBody>
          <a:bodyPr>
            <a:noAutofit/>
          </a:bodyPr>
          <a:lstStyle/>
          <a:p>
            <a:r>
              <a:rPr lang="en-GB" sz="3600" b="1" dirty="0" err="1" smtClean="0"/>
              <a:t>HNSciCloud</a:t>
            </a:r>
            <a:r>
              <a:rPr lang="en-GB" sz="3600" b="1" dirty="0" smtClean="0"/>
              <a:t> H2020 PCP Project</a:t>
            </a:r>
            <a:endParaRPr lang="en-GB" sz="36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248885" y="2515120"/>
            <a:ext cx="2790825" cy="2489747"/>
            <a:chOff x="5176877" y="2659136"/>
            <a:chExt cx="2790825" cy="248974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4522" y="2659136"/>
              <a:ext cx="709454" cy="192443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>
              <a:off x="5176877" y="2928907"/>
              <a:ext cx="2790825" cy="2219976"/>
              <a:chOff x="3157834" y="2906683"/>
              <a:chExt cx="2790825" cy="2219976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79912" y="2906683"/>
                <a:ext cx="743599" cy="234285"/>
              </a:xfrm>
              <a:prstGeom prst="rect">
                <a:avLst/>
              </a:prstGeom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3157834" y="2924944"/>
                <a:ext cx="2790825" cy="2201715"/>
                <a:chOff x="3157834" y="2924944"/>
                <a:chExt cx="2790825" cy="2201715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4105512" y="2924944"/>
                  <a:ext cx="1843147" cy="2201715"/>
                  <a:chOff x="4105512" y="2924944"/>
                  <a:chExt cx="1843147" cy="2201715"/>
                </a:xfrm>
              </p:grpSpPr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05512" y="3957851"/>
                    <a:ext cx="673818" cy="549694"/>
                  </a:xfrm>
                  <a:prstGeom prst="rect">
                    <a:avLst/>
                  </a:prstGeom>
                </p:spPr>
              </p:pic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4856665" y="2924944"/>
                    <a:ext cx="1091994" cy="2201715"/>
                    <a:chOff x="4856665" y="2924944"/>
                    <a:chExt cx="1091994" cy="2201715"/>
                  </a:xfrm>
                </p:grpSpPr>
                <p:pic>
                  <p:nvPicPr>
                    <p:cNvPr id="8" name="Picture 7" descr="C:\Users\RAMSAGHR\AppData\Local\Microsoft\Windows\Temporary Internet Files\Content.IE5\QGV9AXE3\LogoCERN.gif"/>
                    <p:cNvPicPr/>
                    <p:nvPr/>
                  </p:nvPicPr>
                  <p:blipFill>
                    <a:blip r:embed="rId7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5004048" y="3985022"/>
                      <a:ext cx="360040" cy="3600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pic>
                  <p:nvPicPr>
                    <p:cNvPr id="9" name="Picture 8"/>
                    <p:cNvPicPr>
                      <a:picLocks noChangeAspect="1"/>
                    </p:cNvPicPr>
                    <p:nvPr/>
                  </p:nvPicPr>
                  <p:blipFill>
                    <a:blip r:embed="rId8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483071" y="4678564"/>
                      <a:ext cx="451143" cy="44809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4856665" y="2924944"/>
                      <a:ext cx="1091994" cy="1008112"/>
                      <a:chOff x="4856665" y="2924944"/>
                      <a:chExt cx="1091994" cy="1008112"/>
                    </a:xfrm>
                  </p:grpSpPr>
                  <p:pic>
                    <p:nvPicPr>
                      <p:cNvPr id="10" name="Picture 9"/>
                      <p:cNvPicPr>
                        <a:picLocks noChangeAspect="1"/>
                      </p:cNvPicPr>
                      <p:nvPr/>
                    </p:nvPicPr>
                    <p:blipFill>
                      <a:blip r:embed="rId9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12911" y="2924944"/>
                        <a:ext cx="535748" cy="52392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4" name="Picture 13"/>
                      <p:cNvPicPr>
                        <a:picLocks noChangeAspect="1"/>
                      </p:cNvPicPr>
                      <p:nvPr/>
                    </p:nvPicPr>
                    <p:blipFill>
                      <a:blip r:embed="rId10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81812" y="3585545"/>
                        <a:ext cx="658340" cy="34751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5" name="Picture 14"/>
                      <p:cNvPicPr>
                        <a:picLocks noChangeAspect="1"/>
                      </p:cNvPicPr>
                      <p:nvPr/>
                    </p:nvPicPr>
                    <p:blipFill>
                      <a:blip r:embed="rId11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856665" y="2977662"/>
                        <a:ext cx="556246" cy="209246"/>
                      </a:xfrm>
                      <a:prstGeom prst="rect">
                        <a:avLst/>
                      </a:prstGeom>
                    </p:spPr>
                  </p:pic>
                </p:grpSp>
              </p:grpSp>
            </p:grpSp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57834" y="4879926"/>
                  <a:ext cx="896456" cy="19623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9" name="TextBox 18"/>
          <p:cNvSpPr txBox="1"/>
          <p:nvPr/>
        </p:nvSpPr>
        <p:spPr>
          <a:xfrm>
            <a:off x="110244" y="784809"/>
            <a:ext cx="42435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group of buyers have committed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~</a:t>
            </a:r>
            <a:r>
              <a:rPr lang="en-GB" dirty="0" smtClean="0"/>
              <a:t>1.6M€ of funds</a:t>
            </a:r>
            <a:br>
              <a:rPr lang="en-GB" dirty="0" smtClean="0"/>
            </a:br>
            <a:r>
              <a:rPr lang="en-GB" dirty="0" smtClean="0"/>
              <a:t>(generating </a:t>
            </a:r>
            <a:r>
              <a:rPr lang="en-GB" dirty="0"/>
              <a:t>~</a:t>
            </a:r>
            <a:r>
              <a:rPr lang="en-GB" dirty="0" smtClean="0"/>
              <a:t>6M</a:t>
            </a:r>
            <a:r>
              <a:rPr lang="en-GB" dirty="0"/>
              <a:t>€ </a:t>
            </a:r>
            <a:r>
              <a:rPr lang="en-GB" dirty="0" smtClean="0"/>
              <a:t>total funds)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dirty="0" smtClean="0"/>
              <a:t>anpower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Applications &amp;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In-house IT resources</a:t>
            </a:r>
          </a:p>
          <a:p>
            <a:endParaRPr lang="en-GB" dirty="0" smtClean="0"/>
          </a:p>
          <a:p>
            <a:r>
              <a:rPr lang="en-GB" dirty="0" smtClean="0"/>
              <a:t>To procure innovative IaaS cloud services integrated into a hybrid cloud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Commercial cloud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European e-Infrastructures </a:t>
            </a:r>
          </a:p>
          <a:p>
            <a:pPr marL="74290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GEANT, </a:t>
            </a:r>
            <a:r>
              <a:rPr lang="en-GB" dirty="0" err="1" smtClean="0"/>
              <a:t>eduGain</a:t>
            </a:r>
            <a:r>
              <a:rPr lang="en-GB" dirty="0" smtClean="0"/>
              <a:t>, EGI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In-house IT resources</a:t>
            </a:r>
          </a:p>
          <a:p>
            <a:endParaRPr lang="en-GB" dirty="0"/>
          </a:p>
          <a:p>
            <a:r>
              <a:rPr lang="en-GB" dirty="0" smtClean="0"/>
              <a:t>Procured services will be made available to end-users from many research communities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Ian.Bird@cern.ch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October 27, 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199" y="620688"/>
          <a:ext cx="82264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Line Callout 2 10"/>
          <p:cNvSpPr/>
          <p:nvPr/>
        </p:nvSpPr>
        <p:spPr>
          <a:xfrm>
            <a:off x="1960786" y="4800666"/>
            <a:ext cx="648072" cy="432048"/>
          </a:xfrm>
          <a:prstGeom prst="borderCallout2">
            <a:avLst>
              <a:gd name="adj1" fmla="val -6575"/>
              <a:gd name="adj2" fmla="val 92966"/>
              <a:gd name="adj3" fmla="val -57224"/>
              <a:gd name="adj4" fmla="val 94280"/>
              <a:gd name="adj5" fmla="val -138171"/>
              <a:gd name="adj6" fmla="val 15270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GB" sz="1600" dirty="0" smtClean="0">
                <a:solidFill>
                  <a:prstClr val="white"/>
                </a:solidFill>
              </a:rPr>
              <a:t>Oct’16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PCP project phases</a:t>
            </a:r>
            <a:endParaRPr lang="en-GB" dirty="0"/>
          </a:p>
        </p:txBody>
      </p:sp>
      <p:sp>
        <p:nvSpPr>
          <p:cNvPr id="5" name="Curved Up Arrow 4"/>
          <p:cNvSpPr/>
          <p:nvPr/>
        </p:nvSpPr>
        <p:spPr>
          <a:xfrm>
            <a:off x="2555776" y="4293096"/>
            <a:ext cx="1296144" cy="432048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1">
            <a:normAutofit fontScale="70000" lnSpcReduction="20000"/>
          </a:bodyPr>
          <a:lstStyle/>
          <a:p>
            <a:pPr algn="ctr" defTabSz="914400"/>
            <a:r>
              <a:rPr lang="en-GB" dirty="0" smtClean="0">
                <a:solidFill>
                  <a:prstClr val="black"/>
                </a:solidFill>
              </a:rPr>
              <a:t>Launch of tender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Curved Up Arrow 5"/>
          <p:cNvSpPr/>
          <p:nvPr/>
        </p:nvSpPr>
        <p:spPr>
          <a:xfrm>
            <a:off x="5364088" y="4293096"/>
            <a:ext cx="1368152" cy="432048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 defTabSz="914400"/>
            <a:r>
              <a:rPr lang="en-GB" dirty="0" smtClean="0">
                <a:solidFill>
                  <a:prstClr val="black"/>
                </a:solidFill>
              </a:rPr>
              <a:t>Pilots tested &amp; assessed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7199" y="1268760"/>
            <a:ext cx="8226855" cy="369493"/>
            <a:chOff x="457199" y="1835371"/>
            <a:chExt cx="8226855" cy="369493"/>
          </a:xfrm>
        </p:grpSpPr>
        <p:sp>
          <p:nvSpPr>
            <p:cNvPr id="7" name="Left-Right Arrow 6"/>
            <p:cNvSpPr/>
            <p:nvPr/>
          </p:nvSpPr>
          <p:spPr>
            <a:xfrm>
              <a:off x="457199" y="1844824"/>
              <a:ext cx="2530623" cy="36004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GB" sz="1600" dirty="0">
                  <a:solidFill>
                    <a:prstClr val="white"/>
                  </a:solidFill>
                </a:rPr>
                <a:t>9</a:t>
              </a:r>
              <a:r>
                <a:rPr lang="en-GB" sz="1600" dirty="0" smtClean="0">
                  <a:solidFill>
                    <a:prstClr val="white"/>
                  </a:solidFill>
                </a:rPr>
                <a:t> months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sp>
          <p:nvSpPr>
            <p:cNvPr id="8" name="Left-Right Arrow 7"/>
            <p:cNvSpPr/>
            <p:nvPr/>
          </p:nvSpPr>
          <p:spPr>
            <a:xfrm>
              <a:off x="3275856" y="1835371"/>
              <a:ext cx="2592287" cy="36004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GB" sz="1600" smtClean="0">
                  <a:solidFill>
                    <a:prstClr val="white"/>
                  </a:solidFill>
                </a:rPr>
                <a:t>15 </a:t>
              </a:r>
              <a:r>
                <a:rPr lang="en-GB" sz="1600" dirty="0" smtClean="0">
                  <a:solidFill>
                    <a:prstClr val="white"/>
                  </a:solidFill>
                </a:rPr>
                <a:t>months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sp>
          <p:nvSpPr>
            <p:cNvPr id="9" name="Left-Right Arrow 8"/>
            <p:cNvSpPr/>
            <p:nvPr/>
          </p:nvSpPr>
          <p:spPr>
            <a:xfrm>
              <a:off x="6156176" y="1835371"/>
              <a:ext cx="2527878" cy="36004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-GB" sz="1600" dirty="0">
                  <a:solidFill>
                    <a:prstClr val="white"/>
                  </a:solidFill>
                </a:rPr>
                <a:t>6</a:t>
              </a:r>
              <a:r>
                <a:rPr lang="en-GB" sz="1600" dirty="0" smtClean="0">
                  <a:solidFill>
                    <a:prstClr val="white"/>
                  </a:solidFill>
                </a:rPr>
                <a:t> months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Line Callout 2 9"/>
          <p:cNvSpPr/>
          <p:nvPr/>
        </p:nvSpPr>
        <p:spPr>
          <a:xfrm>
            <a:off x="539552" y="4794521"/>
            <a:ext cx="648072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9126"/>
              <a:gd name="adj6" fmla="val -149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GB" sz="1600" dirty="0" smtClean="0">
                <a:solidFill>
                  <a:prstClr val="white"/>
                </a:solidFill>
              </a:rPr>
              <a:t>Jan’16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12" name="Line Callout 2 11"/>
          <p:cNvSpPr/>
          <p:nvPr/>
        </p:nvSpPr>
        <p:spPr>
          <a:xfrm>
            <a:off x="6290712" y="4797152"/>
            <a:ext cx="648072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9126"/>
              <a:gd name="adj6" fmla="val -149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GB" sz="1600" dirty="0" smtClean="0">
                <a:solidFill>
                  <a:prstClr val="white"/>
                </a:solidFill>
              </a:rPr>
              <a:t>Jan’18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8012245" y="4794521"/>
            <a:ext cx="648072" cy="432048"/>
          </a:xfrm>
          <a:prstGeom prst="borderCallout2">
            <a:avLst>
              <a:gd name="adj1" fmla="val 6656"/>
              <a:gd name="adj2" fmla="val 97824"/>
              <a:gd name="adj3" fmla="val -35672"/>
              <a:gd name="adj4" fmla="val 97553"/>
              <a:gd name="adj5" fmla="val -139204"/>
              <a:gd name="adj6" fmla="val 979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GB" sz="1600" dirty="0" smtClean="0">
                <a:solidFill>
                  <a:prstClr val="white"/>
                </a:solidFill>
              </a:rPr>
              <a:t>Jun’18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16" name="Line Callout 2 15"/>
          <p:cNvSpPr/>
          <p:nvPr/>
        </p:nvSpPr>
        <p:spPr>
          <a:xfrm>
            <a:off x="3722806" y="5589240"/>
            <a:ext cx="3873529" cy="504056"/>
          </a:xfrm>
          <a:prstGeom prst="borderCallout2">
            <a:avLst>
              <a:gd name="adj1" fmla="val 18751"/>
              <a:gd name="adj2" fmla="val -33"/>
              <a:gd name="adj3" fmla="val 18750"/>
              <a:gd name="adj4" fmla="val -16667"/>
              <a:gd name="adj5" fmla="val -169323"/>
              <a:gd name="adj6" fmla="val -16388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GB" sz="1600" dirty="0" smtClean="0">
                <a:solidFill>
                  <a:prstClr val="white"/>
                </a:solidFill>
              </a:rPr>
              <a:t>All procuring organisations must sign letter to re-confirm  commitment of funds</a:t>
            </a:r>
            <a:endParaRPr lang="en-GB" sz="1600" dirty="0">
              <a:solidFill>
                <a:prstClr val="white"/>
              </a:solidFill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419872" y="2420888"/>
          <a:ext cx="2160240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9571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5"/>
            <a:ext cx="8226854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User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5544616"/>
          </a:xfrm>
        </p:spPr>
        <p:txBody>
          <a:bodyPr>
            <a:noAutofit/>
          </a:bodyPr>
          <a:lstStyle/>
          <a:p>
            <a:pPr marL="27432" indent="0">
              <a:buNone/>
            </a:pPr>
            <a:r>
              <a:rPr lang="en-GB" sz="1600" dirty="0" smtClean="0"/>
              <a:t>The cloud resources procured will be made available to user groups during the pilot phase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LHC experiments via WLCG</a:t>
            </a:r>
          </a:p>
          <a:p>
            <a:pPr lvl="2"/>
            <a:r>
              <a:rPr lang="en-GB" sz="1400" dirty="0" smtClean="0"/>
              <a:t>Procured resources will count against the buyers’ pledges (during pilot phase)</a:t>
            </a:r>
          </a:p>
          <a:p>
            <a:pPr lvl="2"/>
            <a:r>
              <a:rPr lang="en-GB" sz="1400" dirty="0" smtClean="0"/>
              <a:t>CERN will provide the interface via </a:t>
            </a:r>
            <a:r>
              <a:rPr lang="en-GB" sz="1400" dirty="0"/>
              <a:t>Tier-0 (</a:t>
            </a:r>
            <a:r>
              <a:rPr lang="en-GB" sz="1400" dirty="0" smtClean="0"/>
              <a:t>OpenStack in tender spec.)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ELIXIR</a:t>
            </a:r>
          </a:p>
          <a:p>
            <a:pPr lvl="2"/>
            <a:r>
              <a:rPr lang="en-GB" sz="1400" dirty="0"/>
              <a:t>Managed by EMBL-EBI via the ELIXIR Compute platform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Other research communities via EGI </a:t>
            </a:r>
            <a:r>
              <a:rPr lang="en-GB" sz="1600" dirty="0"/>
              <a:t>F</a:t>
            </a:r>
            <a:r>
              <a:rPr lang="en-GB" sz="1600" dirty="0" smtClean="0"/>
              <a:t>ed Cloud</a:t>
            </a:r>
          </a:p>
          <a:p>
            <a:pPr lvl="2"/>
            <a:r>
              <a:rPr lang="en-GB" sz="1400" dirty="0"/>
              <a:t>R</a:t>
            </a:r>
            <a:r>
              <a:rPr lang="en-GB" sz="1400" dirty="0" smtClean="0"/>
              <a:t>equest OCCI interface in tender spec.</a:t>
            </a:r>
            <a:endParaRPr lang="en-GB" sz="1400" dirty="0"/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Local users at each buyers site</a:t>
            </a:r>
          </a:p>
          <a:p>
            <a:pPr lvl="2"/>
            <a:r>
              <a:rPr lang="en-GB" sz="1400" dirty="0" smtClean="0"/>
              <a:t>Each buyer is responsible for integration</a:t>
            </a:r>
          </a:p>
          <a:p>
            <a:pPr lvl="2"/>
            <a:r>
              <a:rPr lang="en-GB" sz="1400" dirty="0" smtClean="0"/>
              <a:t>Request web GUI interface in tender spec.	</a:t>
            </a:r>
          </a:p>
          <a:p>
            <a:pPr lvl="3"/>
            <a:r>
              <a:rPr lang="en-GB" sz="1200" dirty="0" smtClean="0"/>
              <a:t>Sites can also use OpenStack or OCCI interface as well</a:t>
            </a:r>
          </a:p>
          <a:p>
            <a:endParaRPr lang="en-GB" sz="1600" dirty="0" smtClean="0"/>
          </a:p>
          <a:p>
            <a:pPr marL="27432" indent="0">
              <a:buNone/>
            </a:pPr>
            <a:r>
              <a:rPr lang="en-GB" sz="1600" dirty="0" smtClean="0"/>
              <a:t>Each buyer decides what fraction of their procured resources is made available to each user group but cannot assign only to their local users</a:t>
            </a:r>
          </a:p>
          <a:p>
            <a:pPr marL="27432" indent="0">
              <a:buNone/>
            </a:pPr>
            <a:r>
              <a:rPr lang="en-GB" sz="1600" dirty="0"/>
              <a:t>Collectively the users will form a user group with a role in the project to define requirements and provide </a:t>
            </a:r>
            <a:r>
              <a:rPr lang="en-GB" sz="1600" dirty="0" smtClean="0"/>
              <a:t>feedback on pilot deployments </a:t>
            </a:r>
            <a:endParaRPr lang="en-GB" sz="1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579313" y="2698153"/>
            <a:ext cx="1230149" cy="8479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4F81BD"/>
              </a:buClr>
              <a:buFont typeface="Arial"/>
              <a:buNone/>
            </a:pPr>
            <a:r>
              <a:rPr lang="en-GB" sz="1000" smtClean="0">
                <a:solidFill>
                  <a:prstClr val="black"/>
                </a:solidFill>
              </a:rPr>
              <a:t>EGI: Access </a:t>
            </a:r>
            <a:r>
              <a:rPr lang="en-GB" sz="1000" dirty="0" smtClean="0">
                <a:solidFill>
                  <a:prstClr val="black"/>
                </a:solidFill>
              </a:rPr>
              <a:t>for large scale science projects, as well as</a:t>
            </a:r>
            <a:r>
              <a:rPr lang="en-GB" sz="1000" dirty="0">
                <a:solidFill>
                  <a:prstClr val="black"/>
                </a:solidFill>
              </a:rPr>
              <a:t/>
            </a:r>
            <a:br>
              <a:rPr lang="en-GB" sz="1000" dirty="0">
                <a:solidFill>
                  <a:prstClr val="black"/>
                </a:solidFill>
              </a:rPr>
            </a:br>
            <a:r>
              <a:rPr lang="en-GB" sz="1000" i="1" dirty="0" smtClean="0">
                <a:solidFill>
                  <a:prstClr val="black"/>
                </a:solidFill>
              </a:rPr>
              <a:t>Long-tail</a:t>
            </a:r>
            <a:endParaRPr lang="en-GB" sz="1000" i="1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033" y="1196965"/>
            <a:ext cx="1078474" cy="8744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683" y="3794745"/>
            <a:ext cx="930399" cy="930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2769" y="2163984"/>
            <a:ext cx="847725" cy="628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208" y="2636912"/>
            <a:ext cx="1266825" cy="104775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1600" y="116632"/>
            <a:ext cx="7200800" cy="812800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Open Science Cloud and the EC</a:t>
            </a:r>
            <a:endParaRPr lang="en-GB" sz="36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384" y="4027643"/>
            <a:ext cx="4419600" cy="1079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251520" y="3464413"/>
            <a:ext cx="416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Questions posed by RJ Smits during visit to CERN</a:t>
            </a:r>
            <a:br>
              <a:rPr lang="en-GB" sz="1400" dirty="0" smtClean="0"/>
            </a:br>
            <a:r>
              <a:rPr lang="en-GB" sz="1400" dirty="0" smtClean="0"/>
              <a:t>with Commissioner Moedas in January 2015: 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79248"/>
            <a:ext cx="4046755" cy="23103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688" y="980728"/>
            <a:ext cx="4390535" cy="211441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718993" y="3790889"/>
            <a:ext cx="4173487" cy="215839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5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“The Commission will launch a European Cloud initiative including cloud services certification, contracts, switching of cloud services providers and a </a:t>
            </a:r>
            <a:r>
              <a:rPr kumimoji="0" lang="en-GB" sz="15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open science cloud</a:t>
            </a:r>
            <a:r>
              <a:rPr kumimoji="0" lang="en-GB" sz="15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.”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endParaRPr lang="en-GB" sz="1400" i="1" dirty="0">
              <a:solidFill>
                <a:sysClr val="windowText" lastClr="000000"/>
              </a:solidFill>
              <a:latin typeface="Arial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500" b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The draft H2020 Work</a:t>
            </a:r>
            <a:r>
              <a:rPr kumimoji="0" lang="en-GB" sz="1500" b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Programme 2016 – 2017 (annex 4) includes funding call INFRADEV-04-2016 </a:t>
            </a:r>
            <a:r>
              <a:rPr kumimoji="0" lang="en-GB" sz="15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European</a:t>
            </a:r>
            <a:r>
              <a:rPr lang="en-GB" sz="1500" i="1" dirty="0" smtClean="0">
                <a:solidFill>
                  <a:sysClr val="windowText" lastClr="000000"/>
                </a:solidFill>
                <a:latin typeface="Arial"/>
              </a:rPr>
              <a:t> Open Science Cloud for Research </a:t>
            </a:r>
            <a:r>
              <a:rPr lang="en-GB" sz="1500" dirty="0" smtClean="0">
                <a:solidFill>
                  <a:sysClr val="windowText" lastClr="000000"/>
                </a:solidFill>
                <a:latin typeface="Arial"/>
              </a:rPr>
              <a:t>(10M€)</a:t>
            </a:r>
            <a:r>
              <a:rPr kumimoji="0" lang="en-GB" sz="1500" b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400" b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</a:t>
            </a:r>
            <a:endParaRPr kumimoji="0" lang="en-GB" sz="1400" b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4566" y="3464413"/>
            <a:ext cx="4281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Commissioner Moedas announced in June 2015:</a:t>
            </a:r>
            <a:endParaRPr lang="en-GB" sz="1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520" y="5240358"/>
            <a:ext cx="4320480" cy="8529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Clr>
                <a:srgbClr val="4F81BD"/>
              </a:buClr>
              <a:buNone/>
              <a:defRPr/>
            </a:pPr>
            <a:r>
              <a:rPr kumimoji="0" lang="en-GB" sz="1400" b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CERN produced a paper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Towards </a:t>
            </a: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th</a:t>
            </a:r>
            <a:r>
              <a:rPr lang="en-GB" sz="1400" i="1" dirty="0" smtClean="0">
                <a:solidFill>
                  <a:sysClr val="windowText" lastClr="000000"/>
                </a:solidFill>
                <a:latin typeface="Arial"/>
              </a:rPr>
              <a:t>e European Open Science Cloud </a:t>
            </a:r>
            <a:r>
              <a:rPr lang="en-GB" sz="1400" dirty="0" smtClean="0">
                <a:solidFill>
                  <a:sysClr val="windowText" lastClr="000000"/>
                </a:solidFill>
                <a:latin typeface="Arial"/>
              </a:rPr>
              <a:t>that answered these questions </a:t>
            </a:r>
            <a:r>
              <a:rPr lang="en-GB" sz="1400" b="1" dirty="0" smtClean="0">
                <a:solidFill>
                  <a:prstClr val="black"/>
                </a:solidFill>
                <a:hlinkClick r:id="rId5"/>
              </a:rPr>
              <a:t>http</a:t>
            </a:r>
            <a:r>
              <a:rPr lang="en-GB" sz="1400" b="1" dirty="0">
                <a:solidFill>
                  <a:prstClr val="black"/>
                </a:solidFill>
                <a:hlinkClick r:id="rId5"/>
              </a:rPr>
              <a:t>://</a:t>
            </a:r>
            <a:r>
              <a:rPr lang="en-GB" sz="1400" b="1" dirty="0" smtClean="0">
                <a:solidFill>
                  <a:prstClr val="black"/>
                </a:solidFill>
                <a:hlinkClick r:id="rId5"/>
              </a:rPr>
              <a:t>dx.doi.org</a:t>
            </a:r>
            <a:r>
              <a:rPr lang="en-GB" sz="1400" b="1" smtClean="0">
                <a:solidFill>
                  <a:prstClr val="black"/>
                </a:solidFill>
                <a:hlinkClick r:id="rId5"/>
              </a:rPr>
              <a:t>/10.5281/zenodo.16001</a:t>
            </a:r>
            <a:r>
              <a:rPr lang="en-GB" sz="1400" b="1" smtClean="0">
                <a:solidFill>
                  <a:prstClr val="black"/>
                </a:solidFill>
              </a:rPr>
              <a:t> 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3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26"/>
            <a:ext cx="9144000" cy="648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WLCG needs to do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Provide use cases that we want the procured resources to address</a:t>
            </a:r>
          </a:p>
          <a:p>
            <a:r>
              <a:rPr lang="en-US" dirty="0" smtClean="0"/>
              <a:t>Template attached to today’s agenda</a:t>
            </a:r>
          </a:p>
          <a:p>
            <a:r>
              <a:rPr lang="en-US" dirty="0" smtClean="0"/>
              <a:t>Rather than have 4 experiments reproduce the same thing:</a:t>
            </a:r>
          </a:p>
          <a:p>
            <a:r>
              <a:rPr lang="en-US" dirty="0" smtClean="0"/>
              <a:t>Propose a set of reasonably common and generic use cases, that will allow all 4 experiments to benefit:</a:t>
            </a:r>
          </a:p>
          <a:p>
            <a:pPr lvl="1"/>
            <a:r>
              <a:rPr lang="en-US" dirty="0" smtClean="0"/>
              <a:t>Simulation</a:t>
            </a:r>
          </a:p>
          <a:p>
            <a:pPr lvl="1"/>
            <a:r>
              <a:rPr lang="en-US" dirty="0" smtClean="0"/>
              <a:t>Reprocessing</a:t>
            </a:r>
          </a:p>
          <a:p>
            <a:pPr lvl="1"/>
            <a:r>
              <a:rPr lang="en-US" dirty="0" err="1" smtClean="0"/>
              <a:t>Organised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Nominate a small group of experts from each experiment to complete template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8801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Pre╠ü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18154</TotalTime>
  <Words>697</Words>
  <Application>Microsoft Macintosh PowerPoint</Application>
  <PresentationFormat>On-screen Show (4:3)</PresentationFormat>
  <Paragraphs>127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Candara</vt:lpstr>
      <vt:lpstr>Wingdings</vt:lpstr>
      <vt:lpstr>CERNCobranding(4-3)</vt:lpstr>
      <vt:lpstr>CERNPre╠üsentation1</vt:lpstr>
      <vt:lpstr>HNSciCloud project &amp; WLCG participation</vt:lpstr>
      <vt:lpstr>WLCG and (commercial) clouds</vt:lpstr>
      <vt:lpstr>Science Cloud – past, present</vt:lpstr>
      <vt:lpstr>HNSciCloud H2020 PCP Project</vt:lpstr>
      <vt:lpstr>PCP project phases</vt:lpstr>
      <vt:lpstr>User Groups</vt:lpstr>
      <vt:lpstr>Open Science Cloud and the EC</vt:lpstr>
      <vt:lpstr>PowerPoint Presentation</vt:lpstr>
      <vt:lpstr>What WLCG needs to do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255</cp:revision>
  <cp:lastPrinted>2015-04-27T08:35:55Z</cp:lastPrinted>
  <dcterms:created xsi:type="dcterms:W3CDTF">2012-11-30T11:07:49Z</dcterms:created>
  <dcterms:modified xsi:type="dcterms:W3CDTF">2015-10-29T07:48:15Z</dcterms:modified>
</cp:coreProperties>
</file>