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44"/>
  </p:notesMasterIdLst>
  <p:handoutMasterIdLst>
    <p:handoutMasterId r:id="rId45"/>
  </p:handoutMasterIdLst>
  <p:sldIdLst>
    <p:sldId id="329" r:id="rId2"/>
    <p:sldId id="528" r:id="rId3"/>
    <p:sldId id="825" r:id="rId4"/>
    <p:sldId id="846" r:id="rId5"/>
    <p:sldId id="847" r:id="rId6"/>
    <p:sldId id="845" r:id="rId7"/>
    <p:sldId id="837" r:id="rId8"/>
    <p:sldId id="820" r:id="rId9"/>
    <p:sldId id="812" r:id="rId10"/>
    <p:sldId id="791" r:id="rId11"/>
    <p:sldId id="814" r:id="rId12"/>
    <p:sldId id="833" r:id="rId13"/>
    <p:sldId id="815" r:id="rId14"/>
    <p:sldId id="768" r:id="rId15"/>
    <p:sldId id="834" r:id="rId16"/>
    <p:sldId id="824" r:id="rId17"/>
    <p:sldId id="313" r:id="rId18"/>
    <p:sldId id="781" r:id="rId19"/>
    <p:sldId id="817" r:id="rId20"/>
    <p:sldId id="835" r:id="rId21"/>
    <p:sldId id="836" r:id="rId22"/>
    <p:sldId id="777" r:id="rId23"/>
    <p:sldId id="602" r:id="rId24"/>
    <p:sldId id="639" r:id="rId25"/>
    <p:sldId id="807" r:id="rId26"/>
    <p:sldId id="819" r:id="rId27"/>
    <p:sldId id="808" r:id="rId28"/>
    <p:sldId id="759" r:id="rId29"/>
    <p:sldId id="842" r:id="rId30"/>
    <p:sldId id="839" r:id="rId31"/>
    <p:sldId id="811" r:id="rId32"/>
    <p:sldId id="848" r:id="rId33"/>
    <p:sldId id="840" r:id="rId34"/>
    <p:sldId id="843" r:id="rId35"/>
    <p:sldId id="831" r:id="rId36"/>
    <p:sldId id="832" r:id="rId37"/>
    <p:sldId id="802" r:id="rId38"/>
    <p:sldId id="803" r:id="rId39"/>
    <p:sldId id="849" r:id="rId40"/>
    <p:sldId id="821" r:id="rId41"/>
    <p:sldId id="816" r:id="rId42"/>
    <p:sldId id="838" r:id="rId43"/>
  </p:sldIdLst>
  <p:sldSz cx="9144000" cy="6858000" type="screen4x3"/>
  <p:notesSz cx="6810375" cy="99488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1F4F7"/>
    <a:srgbClr val="F82B02"/>
    <a:srgbClr val="FF1FA6"/>
    <a:srgbClr val="F208BA"/>
    <a:srgbClr val="7BE5ED"/>
    <a:srgbClr val="FFEF5F"/>
    <a:srgbClr val="EDFFE0"/>
    <a:srgbClr val="E9FF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67" autoAdjust="0"/>
    <p:restoredTop sz="97500" autoAdjust="0"/>
  </p:normalViewPr>
  <p:slideViewPr>
    <p:cSldViewPr snapToGrid="0">
      <p:cViewPr>
        <p:scale>
          <a:sx n="125" d="100"/>
          <a:sy n="125" d="100"/>
        </p:scale>
        <p:origin x="-1482" y="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2844" y="-108"/>
      </p:cViewPr>
      <p:guideLst>
        <p:guide orient="horz" pos="3134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Documents\RadLengthCalcHP.TC.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546645385611161"/>
          <c:y val="0.17886108084176444"/>
          <c:w val="0.70808179188556486"/>
          <c:h val="0.602928913329626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Diboson!$D$11</c:f>
              <c:strCache>
                <c:ptCount val="1"/>
                <c:pt idx="0">
                  <c:v>19Fe_60L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Diboson!$D$13:$D$17</c:f>
              <c:numCache>
                <c:formatCode>General</c:formatCode>
                <c:ptCount val="5"/>
                <c:pt idx="0">
                  <c:v>20.546500000000002</c:v>
                </c:pt>
                <c:pt idx="1">
                  <c:v>16.054200000000002</c:v>
                </c:pt>
                <c:pt idx="2">
                  <c:v>13.182</c:v>
                </c:pt>
                <c:pt idx="3" formatCode="0.0">
                  <c:v>18.293800000000001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Diboson!$F$11</c:f>
              <c:strCache>
                <c:ptCount val="1"/>
                <c:pt idx="0">
                  <c:v>10W_70L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Diboson!$F$13:$F$17</c:f>
              <c:numCache>
                <c:formatCode>General</c:formatCode>
                <c:ptCount val="5"/>
                <c:pt idx="0">
                  <c:v>19.408799999999999</c:v>
                </c:pt>
                <c:pt idx="1">
                  <c:v>16.840599999999998</c:v>
                </c:pt>
                <c:pt idx="2">
                  <c:v>12.7232</c:v>
                </c:pt>
                <c:pt idx="3" formatCode="0.0">
                  <c:v>17.7179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Diboson!$D$34</c:f>
              <c:strCache>
                <c:ptCount val="1"/>
                <c:pt idx="0">
                  <c:v>19Fe_60L + 60 BX Ov</c:v>
                </c:pt>
              </c:strCache>
            </c:strRef>
          </c:tx>
          <c:spPr>
            <a:ln>
              <a:solidFill>
                <a:schemeClr val="tx2"/>
              </a:solidFill>
              <a:prstDash val="sysDash"/>
            </a:ln>
          </c:spPr>
          <c:marker>
            <c:symbol val="diamond"/>
            <c:size val="8"/>
            <c:spPr>
              <a:solidFill>
                <a:schemeClr val="tx2"/>
              </a:solidFill>
            </c:spPr>
          </c:marker>
          <c:xVal>
            <c:numRef>
              <c:f>Diboson!$C$36:$C$39</c:f>
              <c:numCache>
                <c:formatCode>0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Diboson!$D$36:$D$39</c:f>
              <c:numCache>
                <c:formatCode>0.0</c:formatCode>
                <c:ptCount val="4"/>
                <c:pt idx="0">
                  <c:v>25.8017</c:v>
                </c:pt>
                <c:pt idx="1">
                  <c:v>20.531299999999998</c:v>
                </c:pt>
                <c:pt idx="2">
                  <c:v>20.282900000000001</c:v>
                </c:pt>
                <c:pt idx="3">
                  <c:v>24.772400000000001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Diboson!$F$34</c:f>
              <c:strCache>
                <c:ptCount val="1"/>
                <c:pt idx="0">
                  <c:v>10W_70L + 60 BX Ov</c:v>
                </c:pt>
              </c:strCache>
            </c:strRef>
          </c:tx>
          <c:spPr>
            <a:ln>
              <a:solidFill>
                <a:srgbClr val="92D050"/>
              </a:solidFill>
              <a:prstDash val="sysDash"/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  <a:prstDash val="sysDash"/>
              </a:ln>
            </c:spPr>
          </c:marker>
          <c:xVal>
            <c:numRef>
              <c:f>Diboson!$C$36:$C$39</c:f>
              <c:numCache>
                <c:formatCode>0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Diboson!$F$36:$F$39</c:f>
              <c:numCache>
                <c:formatCode>0.0</c:formatCode>
                <c:ptCount val="4"/>
                <c:pt idx="0">
                  <c:v>25.376999999999999</c:v>
                </c:pt>
                <c:pt idx="1">
                  <c:v>21.279399999999999</c:v>
                </c:pt>
                <c:pt idx="2">
                  <c:v>19.7713</c:v>
                </c:pt>
                <c:pt idx="3">
                  <c:v>25.373000000000001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400192"/>
        <c:axId val="103401728"/>
      </c:scatterChart>
      <c:valAx>
        <c:axId val="103400192"/>
        <c:scaling>
          <c:orientation val="minMax"/>
          <c:max val="2500"/>
          <c:min val="0"/>
        </c:scaling>
        <c:delete val="0"/>
        <c:axPos val="b"/>
        <c:numFmt formatCode="0" sourceLinked="1"/>
        <c:majorTickMark val="in"/>
        <c:minorTickMark val="in"/>
        <c:tickLblPos val="low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03401728"/>
        <c:crosses val="autoZero"/>
        <c:crossBetween val="midCat"/>
        <c:majorUnit val="500"/>
      </c:valAx>
      <c:valAx>
        <c:axId val="103401728"/>
        <c:scaling>
          <c:orientation val="minMax"/>
          <c:min val="12"/>
        </c:scaling>
        <c:delete val="0"/>
        <c:axPos val="l"/>
        <c:numFmt formatCode="General" sourceLinked="0"/>
        <c:majorTickMark val="in"/>
        <c:minorTickMark val="in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0340019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l"/>
      <c:layout>
        <c:manualLayout>
          <c:xMode val="edge"/>
          <c:yMode val="edge"/>
          <c:x val="0.32360421257674638"/>
          <c:y val="0.12938826437139719"/>
          <c:w val="0.37855378920809224"/>
          <c:h val="0.21682352201755631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0.07647</cdr:x>
      <cdr:y>0.12977</cdr:y>
    </cdr:from>
    <cdr:to>
      <cdr:x>0.14522</cdr:x>
      <cdr:y>0.94104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838347" y="1607628"/>
          <a:ext cx="2669143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0" baseline="0" dirty="0" err="1" smtClean="0">
              <a:solidFill>
                <a:schemeClr val="tx1"/>
              </a:solidFill>
              <a:effectLst/>
              <a:latin typeface="Cambria Math"/>
              <a:ea typeface="+mn-ea"/>
              <a:cs typeface="+mn-cs"/>
            </a:rPr>
            <a:t>m</a:t>
          </a:r>
          <a:r>
            <a:rPr lang="en-US" sz="1400" b="0" i="0" baseline="-25000" dirty="0" err="1" smtClean="0">
              <a:solidFill>
                <a:schemeClr val="tx1"/>
              </a:solidFill>
              <a:effectLst/>
              <a:latin typeface="Cambria Math"/>
              <a:ea typeface="+mn-ea"/>
              <a:cs typeface="+mn-cs"/>
            </a:rPr>
            <a:t>W</a:t>
          </a:r>
          <a:r>
            <a:rPr lang="en-US" sz="1400" b="0" i="0" baseline="0" dirty="0" smtClean="0">
              <a:solidFill>
                <a:schemeClr val="tx1"/>
              </a:solidFill>
              <a:effectLst/>
              <a:latin typeface="Cambria Math"/>
              <a:ea typeface="+mn-ea"/>
              <a:cs typeface="+mn-cs"/>
            </a:rPr>
            <a:t> /</a:t>
          </a:r>
          <a:r>
            <a:rPr lang="en-US" sz="1400" b="0" i="0" baseline="0" dirty="0" err="1" smtClean="0">
              <a:solidFill>
                <a:schemeClr val="tx1"/>
              </a:solidFill>
              <a:effectLst/>
              <a:latin typeface="Cambria Math"/>
              <a:ea typeface="+mn-ea"/>
              <a:cs typeface="+mn-cs"/>
            </a:rPr>
            <a:t>m</a:t>
          </a:r>
          <a:r>
            <a:rPr lang="en-US" sz="1400" b="0" i="0" baseline="-25000" dirty="0" err="1" smtClean="0">
              <a:solidFill>
                <a:schemeClr val="tx1"/>
              </a:solidFill>
              <a:effectLst/>
              <a:latin typeface="Cambria Math"/>
              <a:ea typeface="+mn-ea"/>
              <a:cs typeface="+mn-cs"/>
            </a:rPr>
            <a:t>Z</a:t>
          </a:r>
          <a:r>
            <a:rPr lang="en-US" sz="1400" b="0" i="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Overlap </a:t>
          </a:r>
          <a:r>
            <a:rPr lang="en-US" sz="1400" b="0" i="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[%]</a:t>
          </a:r>
          <a:endParaRPr lang="en-US" sz="1600" i="0" dirty="0">
            <a:effectLst/>
          </a:endParaRPr>
        </a:p>
      </cdr:txBody>
    </cdr:sp>
  </cdr:relSizeAnchor>
  <cdr:relSizeAnchor xmlns:cdr="http://schemas.openxmlformats.org/drawingml/2006/chartDrawing">
    <cdr:from>
      <cdr:x>0.16313</cdr:x>
      <cdr:y>0.85927</cdr:y>
    </cdr:from>
    <cdr:to>
      <cdr:x>0.59925</cdr:x>
      <cdr:y>0.96299</cdr:y>
    </cdr:to>
    <mc:AlternateContent xmlns:mc="http://schemas.openxmlformats.org/markup-compatibility/2006" xmlns:a14="http://schemas.microsoft.com/office/drawing/2010/main">
      <mc:Choice Requires="a14">
        <cdr:sp macro="" textlink="">
          <cdr:nvSpPr>
            <cdr:cNvPr id="6" name="TextBox 2"/>
            <cdr:cNvSpPr txBox="1"/>
          </cdr:nvSpPr>
          <cdr:spPr>
            <a:xfrm xmlns:a="http://schemas.openxmlformats.org/drawingml/2006/main">
              <a:off x="730267" y="2827051"/>
              <a:ext cx="1952333" cy="341247"/>
            </a:xfrm>
            <a:prstGeom xmlns:a="http://schemas.openxmlformats.org/drawingml/2006/main" prst="rect">
              <a:avLst/>
            </a:prstGeom>
            <a:noFill xmlns:a="http://schemas.openxmlformats.org/drawingml/2006/main"/>
          </cdr:spPr>
          <cdr:style>
            <a:lnRef xmlns:a="http://schemas.openxmlformats.org/drawingml/2006/main" idx="0">
              <a:scrgbClr r="0" g="0" b="0"/>
            </a:lnRef>
            <a:fillRef xmlns:a="http://schemas.openxmlformats.org/drawingml/2006/main" idx="0">
              <a:scrgbClr r="0" g="0" b="0"/>
            </a:fillRef>
            <a:effectRef xmlns:a="http://schemas.openxmlformats.org/drawingml/2006/main" idx="0">
              <a:scrgbClr r="0" g="0" b="0"/>
            </a:effectRef>
            <a:fontRef xmlns:a="http://schemas.openxmlformats.org/drawingml/2006/main" idx="minor">
              <a:schemeClr val="tx1"/>
            </a:fontRef>
          </cdr:style>
          <cdr:txBody>
            <a:bodyPr xmlns:a="http://schemas.openxmlformats.org/drawingml/2006/main" wrap="square" rtlCol="0" anchor="ctr">
              <a:spAutoFit/>
            </a:bodyPr>
            <a:lstStyle xmlns:a="http://schemas.openxmlformats.org/drawingml/2006/main"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pPr algn="r"/>
              <a14:m>
                <m:oMath xmlns:m="http://schemas.openxmlformats.org/officeDocument/2006/math">
                  <m:rad>
                    <m:radPr>
                      <m:degHide m:val="on"/>
                      <m:ctrlPr>
                        <a:rPr lang="en-US" sz="1600" b="0" i="1" smtClean="0">
                          <a:latin typeface="Cambria Math"/>
                        </a:rPr>
                      </m:ctrlPr>
                    </m:radPr>
                    <m:deg/>
                    <m:e>
                      <m:r>
                        <a:rPr lang="en-US" sz="1600" b="0" i="1" smtClean="0">
                          <a:latin typeface="Cambria Math"/>
                        </a:rPr>
                        <m:t>𝑠</m:t>
                      </m:r>
                    </m:e>
                  </m:rad>
                </m:oMath>
              </a14:m>
              <a:r>
                <a:rPr lang="en-US" sz="1600" b="0" i="0" dirty="0" smtClean="0">
                  <a:latin typeface="Cambria Math"/>
                </a:rPr>
                <a:t>  </a:t>
              </a:r>
              <a:r>
                <a:rPr lang="en-US" sz="1600" b="0" i="0" dirty="0">
                  <a:latin typeface="Cambria Math"/>
                </a:rPr>
                <a:t>[GeV]</a:t>
              </a:r>
              <a:endParaRPr lang="en-US" sz="1600" dirty="0"/>
            </a:p>
          </cdr:txBody>
        </cdr:sp>
      </mc:Choice>
      <mc:Fallback xmlns="">
        <cdr:sp macro="" textlink="">
          <cdr:nvSpPr>
            <cdr:cNvPr id="6" name="TextBox 2"/>
            <cdr:cNvSpPr txBox="1"/>
          </cdr:nvSpPr>
          <cdr:spPr>
            <a:xfrm xmlns:a="http://schemas.openxmlformats.org/drawingml/2006/main">
              <a:off x="730267" y="2827051"/>
              <a:ext cx="1952333" cy="341247"/>
            </a:xfrm>
            <a:prstGeom xmlns:a="http://schemas.openxmlformats.org/drawingml/2006/main" prst="rect">
              <a:avLst/>
            </a:prstGeom>
            <a:noFill xmlns:a="http://schemas.openxmlformats.org/drawingml/2006/main"/>
          </cdr:spPr>
          <cdr:style>
            <a:lnRef xmlns:a="http://schemas.openxmlformats.org/drawingml/2006/main" idx="0">
              <a:scrgbClr r="0" g="0" b="0"/>
            </a:lnRef>
            <a:fillRef xmlns:a="http://schemas.openxmlformats.org/drawingml/2006/main" idx="0">
              <a:scrgbClr r="0" g="0" b="0"/>
            </a:fillRef>
            <a:effectRef xmlns:a="http://schemas.openxmlformats.org/drawingml/2006/main" idx="0">
              <a:scrgbClr r="0" g="0" b="0"/>
            </a:effectRef>
            <a:fontRef xmlns:a="http://schemas.openxmlformats.org/drawingml/2006/main" idx="minor">
              <a:schemeClr val="tx1"/>
            </a:fontRef>
          </cdr:style>
          <cdr:txBody>
            <a:bodyPr xmlns:a="http://schemas.openxmlformats.org/drawingml/2006/main" wrap="square" rtlCol="0" anchor="ctr">
              <a:spAutoFit/>
            </a:bodyPr>
            <a:lstStyle xmlns:a="http://schemas.openxmlformats.org/drawingml/2006/main"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pPr algn="r"/>
              <a:r>
                <a:rPr lang="en-US" sz="1600" b="0" i="0" smtClean="0">
                  <a:latin typeface="Cambria Math"/>
                </a:rPr>
                <a:t>√𝑠</a:t>
              </a:r>
              <a:r>
                <a:rPr lang="en-US" sz="1600" b="0" i="0" dirty="0" smtClean="0">
                  <a:latin typeface="Cambria Math"/>
                </a:rPr>
                <a:t>  </a:t>
              </a:r>
              <a:r>
                <a:rPr lang="en-US" sz="1600" b="0" i="0" dirty="0">
                  <a:latin typeface="Cambria Math"/>
                </a:rPr>
                <a:t>[GeV]</a:t>
              </a:r>
              <a:endParaRPr lang="en-US" sz="1600" dirty="0"/>
            </a:p>
          </cdr:txBody>
        </cdr:sp>
      </mc:Fallback>
    </mc:AlternateContent>
  </cdr:relSizeAnchor>
  <cdr:relSizeAnchor xmlns:cdr="http://schemas.openxmlformats.org/drawingml/2006/chartDrawing">
    <cdr:from>
      <cdr:x>0.49445</cdr:x>
      <cdr:y>0.70608</cdr:y>
    </cdr:from>
    <cdr:to>
      <cdr:x>0.52509</cdr:x>
      <cdr:y>0.74755</cdr:y>
    </cdr:to>
    <cdr:sp macro="" textlink="">
      <cdr:nvSpPr>
        <cdr:cNvPr id="7" name="Oval 6"/>
        <cdr:cNvSpPr/>
      </cdr:nvSpPr>
      <cdr:spPr>
        <a:xfrm xmlns:a="http://schemas.openxmlformats.org/drawingml/2006/main" flipV="1">
          <a:off x="2213455" y="2323060"/>
          <a:ext cx="137160" cy="13642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>
            <a:lumMod val="85000"/>
            <a:alpha val="36000"/>
          </a:schemeClr>
        </a:solidFill>
        <a:ln xmlns:a="http://schemas.openxmlformats.org/drawingml/2006/main" w="635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74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7" y="0"/>
            <a:ext cx="2951163" cy="4974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9693"/>
            <a:ext cx="2951163" cy="497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7" y="9449693"/>
            <a:ext cx="2951163" cy="497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74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3" cy="4974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5710"/>
            <a:ext cx="5448300" cy="44769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9693"/>
            <a:ext cx="2951163" cy="497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9693"/>
            <a:ext cx="2951163" cy="497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719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49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54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18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32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273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19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8475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426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019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535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061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374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12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424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216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690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709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089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043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24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187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281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855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134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139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703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916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656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637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276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33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30999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1031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3208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27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21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31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67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18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66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25147" y="6356350"/>
            <a:ext cx="2085975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Monday, February 02,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Monday, February 02,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smtClean="0"/>
              <a:t>/25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LIC-Logo-Color-72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69" t="91739" r="135123" b="-63913"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7639314" y="6346825"/>
            <a:ext cx="772996" cy="381318"/>
            <a:chOff x="7202252" y="6229384"/>
            <a:chExt cx="1094670" cy="540000"/>
          </a:xfrm>
        </p:grpSpPr>
        <p:pic>
          <p:nvPicPr>
            <p:cNvPr id="12" name="Picture 11" descr="CLIC-Logo-Color-72.png"/>
            <p:cNvPicPr>
              <a:picLocks noChangeAspect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83" t="14014" r="14270" b="13812"/>
            <a:stretch/>
          </p:blipFill>
          <p:spPr>
            <a:xfrm>
              <a:off x="7760117" y="6229384"/>
              <a:ext cx="536805" cy="54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7202252" y="6229384"/>
              <a:ext cx="557865" cy="540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4.png"/><Relationship Id="rId3" Type="http://schemas.openxmlformats.org/officeDocument/2006/relationships/image" Target="../media/image29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2.png"/><Relationship Id="rId5" Type="http://schemas.openxmlformats.org/officeDocument/2006/relationships/image" Target="../media/image48.png"/><Relationship Id="rId10" Type="http://schemas.openxmlformats.org/officeDocument/2006/relationships/chart" Target="../charts/chart1.xml"/><Relationship Id="rId9" Type="http://schemas.openxmlformats.org/officeDocument/2006/relationships/chart" Target="../charts/chart1.xml"/><Relationship Id="rId1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nspirehep.net/record/1301302/files/Vertex%202011_026.pdf" TargetMode="External"/><Relationship Id="rId13" Type="http://schemas.openxmlformats.org/officeDocument/2006/relationships/hyperlink" Target="https://indico.cern.ch/event/376800/session/0/contribution/12/material/slides/0.pdf" TargetMode="External"/><Relationship Id="rId3" Type="http://schemas.openxmlformats.org/officeDocument/2006/relationships/hyperlink" Target="https://cds.cern.ch/record/1425915" TargetMode="External"/><Relationship Id="rId7" Type="http://schemas.openxmlformats.org/officeDocument/2006/relationships/hyperlink" Target="https://indico.cern.ch/event/314325/contribution/1/material/slides/1.pdf" TargetMode="External"/><Relationship Id="rId12" Type="http://schemas.openxmlformats.org/officeDocument/2006/relationships/hyperlink" Target="https://indico.cern.ch/event/336335/session/6/contribution/5/material/slides/0.pdf" TargetMode="External"/><Relationship Id="rId2" Type="http://schemas.openxmlformats.org/officeDocument/2006/relationships/notesSlide" Target="../notesSlides/notesSlide18.xml"/><Relationship Id="rId16" Type="http://schemas.openxmlformats.org/officeDocument/2006/relationships/hyperlink" Target="http://indico.cern.ch/event/210720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dico.cern.ch/event/309926/contribution/1/material/slides/0.pdf" TargetMode="External"/><Relationship Id="rId11" Type="http://schemas.openxmlformats.org/officeDocument/2006/relationships/hyperlink" Target="https://cds.cern.ch/record/1499130/files/tpc_occupancy.pdf" TargetMode="External"/><Relationship Id="rId5" Type="http://schemas.openxmlformats.org/officeDocument/2006/relationships/hyperlink" Target="https://indico.cern.ch/event/309925/contribution/2/material/slides/0.pdf" TargetMode="External"/><Relationship Id="rId15" Type="http://schemas.openxmlformats.org/officeDocument/2006/relationships/hyperlink" Target="https://cdsweb.cern.ch/record/1443516/files/LCD-2011-021.pdf" TargetMode="External"/><Relationship Id="rId10" Type="http://schemas.openxmlformats.org/officeDocument/2006/relationships/hyperlink" Target="https://indico.cern.ch/event/376800/session/2/contribution/28/material/slides/0.pdf" TargetMode="External"/><Relationship Id="rId4" Type="http://schemas.openxmlformats.org/officeDocument/2006/relationships/hyperlink" Target="http://cds.cern.ch/record/1742993" TargetMode="External"/><Relationship Id="rId9" Type="http://schemas.openxmlformats.org/officeDocument/2006/relationships/hyperlink" Target="https://indico.cern.ch/event/376800/session/3/contribution/5/material/slides/0.pdf" TargetMode="External"/><Relationship Id="rId14" Type="http://schemas.openxmlformats.org/officeDocument/2006/relationships/hyperlink" Target="https://indico.cern.ch/event/376800/session/0/contribution/11/material/slides/0.pdf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pdf/1307.5288v3" TargetMode="External"/><Relationship Id="rId3" Type="http://schemas.openxmlformats.org/officeDocument/2006/relationships/image" Target="../media/image39.png"/><Relationship Id="rId7" Type="http://schemas.openxmlformats.org/officeDocument/2006/relationships/hyperlink" Target="https://cds.cern.ch/record/1475225/files/cern-2012-005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1425915/files/CERN-2012-003.pdf" TargetMode="External"/><Relationship Id="rId5" Type="http://schemas.openxmlformats.org/officeDocument/2006/relationships/hyperlink" Target="https://cds.cern.ch/record/1500095/files/CERN-2012-007.pdf" TargetMode="Externa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240.png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2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611.png"/><Relationship Id="rId9" Type="http://schemas.openxmlformats.org/officeDocument/2006/relationships/image" Target="../media/image1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72.pn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58.png"/><Relationship Id="rId4" Type="http://schemas.openxmlformats.org/officeDocument/2006/relationships/image" Target="../media/image1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1499130/files/tpc_occupancy.pdf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0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5" Type="http://schemas.openxmlformats.org/officeDocument/2006/relationships/image" Target="../media/image271.png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0.png"/><Relationship Id="rId5" Type="http://schemas.openxmlformats.org/officeDocument/2006/relationships/image" Target="../media/image73.png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105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121.png"/><Relationship Id="rId4" Type="http://schemas.openxmlformats.org/officeDocument/2006/relationships/image" Target="../media/image7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479993"/>
            <a:ext cx="7086600" cy="1200746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The New CLIC Detector Simulation Model</a:t>
            </a:r>
            <a:endParaRPr lang="en-US" sz="3800" dirty="0"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45649"/>
            <a:ext cx="6400800" cy="1564899"/>
          </a:xfrm>
        </p:spPr>
        <p:txBody>
          <a:bodyPr anchor="ctr">
            <a:noAutofit/>
          </a:bodyPr>
          <a:lstStyle/>
          <a:p>
            <a:r>
              <a:rPr lang="en-US" sz="2000" dirty="0" smtClean="0">
                <a:latin typeface="Calibri" pitchFamily="34" charset="0"/>
                <a:cs typeface="Calibri" pitchFamily="34" charset="0"/>
              </a:rPr>
              <a:t>Nikiforos Nikiforou</a:t>
            </a:r>
          </a:p>
          <a:p>
            <a:r>
              <a:rPr lang="en-US" sz="2000" dirty="0" smtClean="0">
                <a:latin typeface="Calibri" pitchFamily="34" charset="0"/>
                <a:cs typeface="Calibri" pitchFamily="34" charset="0"/>
              </a:rPr>
              <a:t>CERN/PH-LCD</a:t>
            </a:r>
          </a:p>
          <a:p>
            <a:r>
              <a:rPr lang="en-US" sz="2000" dirty="0" smtClean="0">
                <a:latin typeface="Calibri" pitchFamily="34" charset="0"/>
                <a:cs typeface="Calibri" pitchFamily="34" charset="0"/>
              </a:rPr>
              <a:t>on behalf of the CLICdp collaboration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  <a:p>
            <a:endParaRPr lang="en-US" sz="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00100" y="4816009"/>
            <a:ext cx="754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  <a:cs typeface="Calibri" pitchFamily="34" charset="0"/>
              </a:rPr>
              <a:t>LCWS2015: </a:t>
            </a:r>
          </a:p>
          <a:p>
            <a:pPr algn="ctr"/>
            <a:r>
              <a:rPr lang="en-US" sz="2000" dirty="0" smtClean="0">
                <a:latin typeface="Calibri" pitchFamily="34" charset="0"/>
                <a:cs typeface="Calibri" pitchFamily="34" charset="0"/>
              </a:rPr>
              <a:t>International Workshop on Future Linear Colliders</a:t>
            </a:r>
          </a:p>
          <a:p>
            <a:pPr algn="ctr"/>
            <a:r>
              <a:rPr lang="en-US" sz="2000" dirty="0" smtClean="0">
                <a:latin typeface="Calibri" pitchFamily="34" charset="0"/>
                <a:cs typeface="Calibri" pitchFamily="34" charset="0"/>
              </a:rPr>
              <a:t>Whistler BC Canada, </a:t>
            </a:r>
          </a:p>
          <a:p>
            <a:pPr algn="ctr"/>
            <a:r>
              <a:rPr lang="en-US" sz="2000" dirty="0" smtClean="0">
                <a:latin typeface="Calibri" pitchFamily="34" charset="0"/>
                <a:cs typeface="Calibri" pitchFamily="34" charset="0"/>
              </a:rPr>
              <a:t>November 2</a:t>
            </a:r>
            <a:r>
              <a:rPr lang="en-US" sz="2000" baseline="30000" dirty="0" smtClean="0">
                <a:latin typeface="Calibri" pitchFamily="34" charset="0"/>
                <a:cs typeface="Calibri" pitchFamily="34" charset="0"/>
              </a:rPr>
              <a:t>nd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2015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718115" y="3670733"/>
            <a:ext cx="1707770" cy="785091"/>
            <a:chOff x="6641597" y="5429505"/>
            <a:chExt cx="1707770" cy="785091"/>
          </a:xfrm>
        </p:grpSpPr>
        <p:pic>
          <p:nvPicPr>
            <p:cNvPr id="7" name="Picture 6" descr="CLIC-Logo-Color-72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83" t="14014" r="14270" b="13812"/>
            <a:stretch/>
          </p:blipFill>
          <p:spPr>
            <a:xfrm>
              <a:off x="6641597" y="5429505"/>
              <a:ext cx="742823" cy="74724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38313" y="5429505"/>
              <a:ext cx="811054" cy="785091"/>
            </a:xfrm>
            <a:prstGeom prst="rect">
              <a:avLst/>
            </a:prstGeom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8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" t="1391" r="6896" b="1923"/>
          <a:stretch/>
        </p:blipFill>
        <p:spPr bwMode="auto">
          <a:xfrm>
            <a:off x="5547360" y="449579"/>
            <a:ext cx="3557367" cy="265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6200"/>
            <a:ext cx="5572125" cy="685800"/>
          </a:xfrm>
        </p:spPr>
        <p:txBody>
          <a:bodyPr anchor="t"/>
          <a:lstStyle/>
          <a:p>
            <a:pPr algn="l">
              <a:lnSpc>
                <a:spcPct val="100000"/>
              </a:lnSpc>
            </a:pPr>
            <a:r>
              <a:rPr lang="en-US" sz="3200" dirty="0"/>
              <a:t>Silicon Tracker Radius/ B-field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10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250"/>
          <a:stretch/>
        </p:blipFill>
        <p:spPr bwMode="auto">
          <a:xfrm>
            <a:off x="6143625" y="3093558"/>
            <a:ext cx="2962275" cy="23318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30" name="TextBox 29"/>
          <p:cNvSpPr txBox="1"/>
          <p:nvPr/>
        </p:nvSpPr>
        <p:spPr>
          <a:xfrm>
            <a:off x="8631136" y="5187731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latin typeface="Helvetica" pitchFamily="2" charset="0"/>
                <a:cs typeface="Arial" pitchFamily="34" charset="0"/>
              </a:rPr>
              <a:t>B [T]</a:t>
            </a:r>
            <a:endParaRPr lang="en-US" sz="1200" b="1" dirty="0">
              <a:latin typeface="Helvetica" pitchFamily="2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-1" y="790575"/>
                <a:ext cx="5410201" cy="358403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800" b="1" dirty="0" smtClean="0"/>
                  <a:t>Can compensate a change in </a:t>
                </a:r>
                <a14:m>
                  <m:oMath xmlns:m="http://schemas.openxmlformats.org/officeDocument/2006/math">
                    <m:r>
                      <a:rPr lang="en-US" sz="2800" b="1" i="1" dirty="0">
                        <a:solidFill>
                          <a:schemeClr val="tx2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en-US" sz="2800" b="1" dirty="0"/>
                  <a:t> </a:t>
                </a:r>
                <a:r>
                  <a:rPr lang="en-US" sz="2800" b="1" dirty="0" smtClean="0"/>
                  <a:t>by </a:t>
                </a:r>
                <a:r>
                  <a:rPr lang="en-US" sz="2800" b="1" dirty="0"/>
                  <a:t>rescaling  </a:t>
                </a:r>
                <a14:m>
                  <m:oMath xmlns:m="http://schemas.openxmlformats.org/officeDocument/2006/math">
                    <m:r>
                      <a:rPr lang="en-US" sz="2800" b="1" i="1" dirty="0">
                        <a:solidFill>
                          <a:srgbClr val="FF0000"/>
                        </a:solidFill>
                        <a:latin typeface="Cambria Math"/>
                      </a:rPr>
                      <m:t>𝑹</m:t>
                    </m:r>
                  </m:oMath>
                </a14:m>
                <a:r>
                  <a:rPr lang="en-US" sz="2800" b="1" dirty="0"/>
                  <a:t>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b="1" i="1" dirty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2800" b="1" i="1" dirty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800" b="1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dirty="0">
                                    <a:latin typeface="Cambria Math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en-US" sz="2800" b="1" i="1" dirty="0">
                                    <a:latin typeface="Cambria Math"/>
                                  </a:rPr>
                                  <m:t>𝒏𝒐𝒎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800" b="1" i="1" dirty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𝑩</m:t>
                            </m:r>
                          </m:den>
                        </m:f>
                      </m:e>
                    </m:rad>
                  </m:oMath>
                </a14:m>
                <a:endParaRPr lang="en-US" sz="2800" b="1" dirty="0" smtClean="0"/>
              </a:p>
              <a:p>
                <a:r>
                  <a:rPr lang="en-US" sz="2800" b="1" dirty="0" smtClean="0"/>
                  <a:t>B-Field and R also affect Particle Flow Performance</a:t>
                </a:r>
              </a:p>
              <a:p>
                <a:pPr lvl="1"/>
                <a:r>
                  <a:rPr lang="en-US" sz="1600" dirty="0" smtClean="0"/>
                  <a:t>Previous ILD studies by M. Thomson and J. S. Marshall [4,5]</a:t>
                </a:r>
              </a:p>
              <a:p>
                <a:pPr marL="457200" lvl="1" indent="0">
                  <a:buNone/>
                </a:pPr>
                <a:endParaRPr lang="en-US" sz="2800" dirty="0" smtClean="0"/>
              </a:p>
              <a:p>
                <a:r>
                  <a:rPr lang="en-US" sz="2800" dirty="0" smtClean="0"/>
                  <a:t>A magnetic field strength of up to 4.5 T should be technically feasible</a:t>
                </a:r>
              </a:p>
              <a:p>
                <a:r>
                  <a:rPr lang="en-US" sz="2800" b="1" dirty="0">
                    <a:solidFill>
                      <a:srgbClr val="FF0000"/>
                    </a:solidFill>
                  </a:rPr>
                  <a:t>Converged to an outer tracking radius of 1.5 </a:t>
                </a:r>
                <a:r>
                  <a:rPr lang="en-US" sz="2800" b="1" dirty="0" smtClean="0">
                    <a:solidFill>
                      <a:srgbClr val="FF0000"/>
                    </a:solidFill>
                  </a:rPr>
                  <a:t>m and field strength of 4 T</a:t>
                </a:r>
                <a:endParaRPr lang="en-US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790575"/>
                <a:ext cx="5410201" cy="3584030"/>
              </a:xfrm>
              <a:blipFill rotWithShape="1">
                <a:blip r:embed="rId5"/>
                <a:stretch>
                  <a:fillRect l="-1464" t="-3231" r="-14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/>
              <p:cNvSpPr txBox="1">
                <a:spLocks/>
              </p:cNvSpPr>
              <p:nvPr/>
            </p:nvSpPr>
            <p:spPr>
              <a:xfrm>
                <a:off x="0" y="5135880"/>
                <a:ext cx="9144000" cy="17221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49263" indent="-357188"/>
                <a:r>
                  <a:rPr lang="en-US" b="1" dirty="0" smtClean="0"/>
                  <a:t>Tracker length: at least like CLIC_ILD ( 4.6 m) </a:t>
                </a:r>
              </a:p>
              <a:p>
                <a:pPr marL="815023" lvl="2" indent="-357188">
                  <a:tabLst>
                    <a:tab pos="182563" algn="l"/>
                  </a:tabLst>
                </a:pPr>
                <a:r>
                  <a:rPr lang="en-US" b="1" dirty="0" smtClean="0">
                    <a:solidFill>
                      <a:schemeClr val="tx2"/>
                    </a:solidFill>
                  </a:rPr>
                  <a:t>Motivated by physics in the forward region (e.g. Higgs self-coupling)</a:t>
                </a:r>
              </a:p>
              <a:p>
                <a:pPr marL="815023" lvl="2" indent="-357188"/>
                <a:r>
                  <a:rPr lang="en-US" dirty="0" smtClean="0"/>
                  <a:t>Reduce </a:t>
                </a:r>
                <a:r>
                  <a:rPr lang="en-US" dirty="0" err="1" smtClean="0"/>
                  <a:t>Endcap</a:t>
                </a:r>
                <a:r>
                  <a:rPr lang="en-US" dirty="0" smtClean="0"/>
                  <a:t> Yoke thickness by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1.2 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m</m:t>
                    </m:r>
                  </m:oMath>
                </a14:m>
                <a:r>
                  <a:rPr lang="en-US" dirty="0" smtClean="0"/>
                  <a:t> and use end coils</a:t>
                </a:r>
              </a:p>
            </p:txBody>
          </p:sp>
        </mc:Choice>
        <mc:Fallback xmlns="">
          <p:sp>
            <p:nvSpPr>
              <p:cNvPr id="1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135880"/>
                <a:ext cx="9144000" cy="1722120"/>
              </a:xfrm>
              <a:prstGeom prst="rect">
                <a:avLst/>
              </a:prstGeom>
              <a:blipFill rotWithShape="1">
                <a:blip r:embed="rId6"/>
                <a:stretch>
                  <a:fillRect t="-1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213475" y="2378075"/>
            <a:ext cx="204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CLICdp Work In Progress</a:t>
            </a:r>
            <a:endParaRPr lang="en-US" sz="1200" b="1" i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376285" y="1750219"/>
            <a:ext cx="0" cy="96473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188392" y="2041208"/>
            <a:ext cx="28800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801802" y="1051560"/>
            <a:ext cx="0" cy="165625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202362" y="1996758"/>
            <a:ext cx="288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88430" y="878205"/>
            <a:ext cx="6527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err="1" smtClean="0">
                <a:solidFill>
                  <a:schemeClr val="bg1">
                    <a:lumMod val="65000"/>
                  </a:schemeClr>
                </a:solidFill>
              </a:rPr>
              <a:t>CLIC_SiD</a:t>
            </a:r>
            <a:endParaRPr lang="en-US" sz="7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70520" y="1587500"/>
            <a:ext cx="865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CLICdet_2015</a:t>
            </a:r>
            <a:endParaRPr lang="en-US" sz="700" b="1" dirty="0"/>
          </a:p>
        </p:txBody>
      </p:sp>
    </p:spTree>
    <p:extLst>
      <p:ext uri="{BB962C8B-B14F-4D97-AF65-F5344CB8AC3E}">
        <p14:creationId xmlns:p14="http://schemas.microsoft.com/office/powerpoint/2010/main" val="345885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1200"/>
            <a:ext cx="4366127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0"/>
            <a:ext cx="4760686" cy="160020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n-US" sz="3200" dirty="0" smtClean="0"/>
              <a:t>Si Tracker Layout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0" y="533400"/>
                <a:ext cx="4289989" cy="3133996"/>
              </a:xfrm>
            </p:spPr>
            <p:txBody>
              <a:bodyPr>
                <a:noAutofit/>
              </a:bodyPr>
              <a:lstStyle/>
              <a:p>
                <a:r>
                  <a:rPr lang="en-US" sz="2200" b="1" dirty="0" smtClean="0"/>
                  <a:t>5</a:t>
                </a:r>
                <a:r>
                  <a:rPr lang="en-US" sz="2200" dirty="0" smtClean="0"/>
                  <a:t> “</a:t>
                </a:r>
                <a:r>
                  <a:rPr lang="en-US" sz="2200" b="1" dirty="0" smtClean="0"/>
                  <a:t>short</a:t>
                </a:r>
                <a:r>
                  <a:rPr lang="en-US" sz="2200" dirty="0" smtClean="0"/>
                  <a:t>” </a:t>
                </a:r>
                <a:r>
                  <a:rPr lang="en-US" sz="2200" b="1" dirty="0" smtClean="0"/>
                  <a:t>Barrel</a:t>
                </a:r>
                <a:r>
                  <a:rPr lang="en-US" sz="2200" dirty="0" smtClean="0"/>
                  <a:t> </a:t>
                </a:r>
                <a:r>
                  <a:rPr lang="en-US" sz="2200" b="1" dirty="0" smtClean="0"/>
                  <a:t>layers</a:t>
                </a:r>
              </a:p>
              <a:p>
                <a:pPr lvl="1"/>
                <a:r>
                  <a:rPr lang="en-US" sz="1800" dirty="0" smtClean="0"/>
                  <a:t>First layer at </a:t>
                </a:r>
                <a14:m>
                  <m:oMath xmlns:m="http://schemas.openxmlformats.org/officeDocument/2006/math">
                    <m:r>
                      <a:rPr lang="en-US" sz="1800" b="0" i="1" dirty="0">
                        <a:latin typeface="Cambria Math"/>
                      </a:rPr>
                      <m:t>𝑅</m:t>
                    </m:r>
                    <m:r>
                      <a:rPr lang="en-US" sz="1800" b="0" i="1" dirty="0">
                        <a:latin typeface="Cambria Math"/>
                      </a:rPr>
                      <m:t>=230 </m:t>
                    </m:r>
                    <m:r>
                      <m:rPr>
                        <m:sty m:val="p"/>
                      </m:rPr>
                      <a:rPr lang="en-US" sz="1800" b="0" dirty="0">
                        <a:latin typeface="Cambria Math"/>
                      </a:rPr>
                      <m:t>mm</m:t>
                    </m:r>
                  </m:oMath>
                </a14:m>
                <a:endParaRPr lang="en-US" sz="1800" dirty="0"/>
              </a:p>
              <a:p>
                <a:r>
                  <a:rPr lang="en-US" sz="2200" b="1" dirty="0"/>
                  <a:t>7</a:t>
                </a:r>
                <a:r>
                  <a:rPr lang="en-US" sz="2200" dirty="0"/>
                  <a:t> “</a:t>
                </a:r>
                <a:r>
                  <a:rPr lang="en-US" sz="2200" b="1" dirty="0"/>
                  <a:t>flat</a:t>
                </a:r>
                <a:r>
                  <a:rPr lang="en-US" sz="2200" dirty="0"/>
                  <a:t>” </a:t>
                </a:r>
                <a:r>
                  <a:rPr lang="en-US" sz="2200" b="1" dirty="0" err="1"/>
                  <a:t>Endcap</a:t>
                </a:r>
                <a:r>
                  <a:rPr lang="en-US" sz="2200" dirty="0"/>
                  <a:t> </a:t>
                </a:r>
                <a:r>
                  <a:rPr lang="en-US" sz="2200" b="1" dirty="0" smtClean="0"/>
                  <a:t>disks (full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latin typeface="Cambria Math"/>
                      </a:rPr>
                      <m:t>𝑹</m:t>
                    </m:r>
                  </m:oMath>
                </a14:m>
                <a:r>
                  <a:rPr lang="en-US" sz="2200" b="1" dirty="0" smtClean="0"/>
                  <a:t>)</a:t>
                </a:r>
              </a:p>
              <a:p>
                <a:pPr lvl="1"/>
                <a:r>
                  <a:rPr lang="en-US" sz="1800" b="1" dirty="0" smtClean="0">
                    <a:solidFill>
                      <a:srgbClr val="FF0000"/>
                    </a:solidFill>
                  </a:rPr>
                  <a:t>New</a:t>
                </a:r>
                <a:r>
                  <a:rPr lang="en-US" sz="1800" dirty="0" smtClean="0"/>
                  <a:t> First disk at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𝑧</m:t>
                    </m:r>
                    <m:r>
                      <a:rPr lang="en-US" sz="1800" b="0" i="1" smtClean="0">
                        <a:latin typeface="Cambria Math"/>
                      </a:rPr>
                      <m:t>=430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mm</m:t>
                    </m:r>
                  </m:oMath>
                </a14:m>
                <a:endParaRPr lang="en-US" sz="1800" dirty="0"/>
              </a:p>
              <a:p>
                <a:r>
                  <a:rPr lang="en-US" sz="2200" b="1" dirty="0" smtClean="0"/>
                  <a:t>Arranged in an </a:t>
                </a:r>
                <a:r>
                  <a:rPr lang="en-US" sz="2200" b="1" i="1" dirty="0" smtClean="0"/>
                  <a:t>Inner</a:t>
                </a:r>
                <a:r>
                  <a:rPr lang="en-US" sz="2200" b="1" dirty="0" smtClean="0"/>
                  <a:t> and </a:t>
                </a:r>
                <a:r>
                  <a:rPr lang="en-US" sz="2200" b="1" i="1" dirty="0" smtClean="0"/>
                  <a:t>Outer</a:t>
                </a:r>
                <a:r>
                  <a:rPr lang="en-US" sz="2200" b="1" dirty="0" smtClean="0"/>
                  <a:t> </a:t>
                </a:r>
                <a:r>
                  <a:rPr lang="en-US" sz="2200" b="1" i="1" dirty="0" smtClean="0"/>
                  <a:t>Tracker</a:t>
                </a:r>
              </a:p>
              <a:p>
                <a:pPr lvl="1"/>
                <a:r>
                  <a:rPr lang="en-US" sz="1800" dirty="0" smtClean="0"/>
                  <a:t>Support tube for extraction with </a:t>
                </a:r>
                <a:r>
                  <a:rPr lang="en-US" sz="1800" dirty="0" err="1" smtClean="0"/>
                  <a:t>beampipe</a:t>
                </a:r>
                <a:r>
                  <a:rPr lang="en-US" sz="1800" dirty="0" smtClean="0"/>
                  <a:t> assembly</a:t>
                </a:r>
              </a:p>
              <a:p>
                <a:pPr lvl="1"/>
                <a:endParaRPr lang="en-US" dirty="0" smtClean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533400"/>
                <a:ext cx="4289989" cy="3133996"/>
              </a:xfrm>
              <a:blipFill rotWithShape="1">
                <a:blip r:embed="rId4"/>
                <a:stretch>
                  <a:fillRect l="-1563" t="-1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454" y="0"/>
            <a:ext cx="4811546" cy="313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498600" y="5245100"/>
            <a:ext cx="2665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/>
              <a:t>CLICdp Work In Progress</a:t>
            </a:r>
            <a:endParaRPr lang="en-US" sz="1600" b="1" i="1" dirty="0"/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4524375" y="3683000"/>
            <a:ext cx="4461439" cy="27529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2200" b="1" dirty="0" smtClean="0"/>
              <a:t>At least 8 hits (Vertex + Tracker) for θ&gt; 8</a:t>
            </a:r>
            <a:r>
              <a:rPr lang="en-US" sz="2200" b="1" baseline="30000" dirty="0" smtClean="0"/>
              <a:t>ο</a:t>
            </a:r>
            <a:r>
              <a:rPr lang="en-US" sz="2200" b="1" dirty="0" smtClean="0"/>
              <a:t> </a:t>
            </a:r>
          </a:p>
          <a:p>
            <a:r>
              <a:rPr lang="en-US" sz="2200" b="1" dirty="0" smtClean="0"/>
              <a:t>Module arrangement and overlap still under investigation</a:t>
            </a:r>
          </a:p>
          <a:p>
            <a:r>
              <a:rPr lang="en-US" sz="2200" b="1" dirty="0" smtClean="0"/>
              <a:t>Cell size should vary from layer to layer</a:t>
            </a:r>
          </a:p>
          <a:p>
            <a:pPr lvl="1"/>
            <a:r>
              <a:rPr lang="en-US" sz="1800" b="1" dirty="0" smtClean="0"/>
              <a:t>Motivated by occupancy (next slide) </a:t>
            </a:r>
            <a:endParaRPr lang="en-US" sz="1400" dirty="0" smtClean="0"/>
          </a:p>
          <a:p>
            <a:pPr marL="0" indent="0">
              <a:buNone/>
            </a:pPr>
            <a:endParaRPr lang="en-US" dirty="0" smtClean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489555" y="2803167"/>
            <a:ext cx="4474563" cy="0"/>
          </a:xfrm>
          <a:prstGeom prst="straightConnector1">
            <a:avLst/>
          </a:prstGeom>
          <a:ln w="19050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55829" y="2750695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ambria" pitchFamily="18" charset="0"/>
              </a:rPr>
              <a:t>4.6 m</a:t>
            </a:r>
            <a:endParaRPr lang="en-U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782991" y="88698"/>
            <a:ext cx="0" cy="2952000"/>
          </a:xfrm>
          <a:prstGeom prst="straightConnector1">
            <a:avLst/>
          </a:prstGeom>
          <a:ln w="19050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154649" y="1379095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ambria" pitchFamily="18" charset="0"/>
              </a:rPr>
              <a:t>2.9 m</a:t>
            </a:r>
            <a:endParaRPr lang="en-U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1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Tracker: Open Issues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8"/>
              <p:cNvSpPr txBox="1">
                <a:spLocks/>
              </p:cNvSpPr>
              <p:nvPr/>
            </p:nvSpPr>
            <p:spPr>
              <a:xfrm>
                <a:off x="104775" y="869950"/>
                <a:ext cx="8924925" cy="4845050"/>
              </a:xfrm>
              <a:prstGeom prst="rect">
                <a:avLst/>
              </a:prstGeom>
              <a:ln>
                <a:noFill/>
                <a:prstDash val="dash"/>
              </a:ln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8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Probably use gradually longer strips in layers </a:t>
                </a:r>
              </a:p>
              <a:p>
                <a:pPr lvl="1"/>
                <a:r>
                  <a:rPr lang="en-US" dirty="0" smtClean="0"/>
                  <a:t>Oriented along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𝑧</m:t>
                    </m:r>
                    <m:r>
                      <a:rPr lang="en-US" b="0" i="1" dirty="0" smtClean="0">
                        <a:latin typeface="Cambria Math"/>
                      </a:rPr>
                      <m:t> (</m:t>
                    </m:r>
                    <m:r>
                      <a:rPr lang="en-US" i="1" dirty="0" smtClean="0">
                        <a:latin typeface="Cambria Math"/>
                      </a:rPr>
                      <m:t>𝑅</m:t>
                    </m:r>
                    <m:r>
                      <a:rPr lang="en-US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for barrel (</a:t>
                </a:r>
                <a:r>
                  <a:rPr lang="en-US" dirty="0" err="1" smtClean="0"/>
                  <a:t>endcap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/>
                  <a:t>Length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1−10 </m:t>
                    </m:r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mm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=0.3−3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mm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Considering large pixels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𝜎</m:t>
                    </m:r>
                    <m:r>
                      <a:rPr lang="en-US" b="0" i="1" smtClean="0">
                        <a:latin typeface="Cambria Math"/>
                      </a:rPr>
                      <m:t>=5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μm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) for first </a:t>
                </a:r>
                <a:r>
                  <a:rPr lang="en-US" dirty="0" err="1" smtClean="0"/>
                  <a:t>endcap</a:t>
                </a:r>
                <a:r>
                  <a:rPr lang="en-US" dirty="0" smtClean="0"/>
                  <a:t> disk</a:t>
                </a: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Sensor Technology?</a:t>
                </a: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Power pulsing! </a:t>
                </a:r>
                <a:endParaRPr lang="en-US" dirty="0">
                  <a:solidFill>
                    <a:srgbClr val="C00000"/>
                  </a:solidFill>
                </a:endParaRP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Air </a:t>
                </a:r>
                <a:r>
                  <a:rPr lang="en-US" dirty="0">
                    <a:solidFill>
                      <a:srgbClr val="C00000"/>
                    </a:solidFill>
                  </a:rPr>
                  <a:t>cooling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not feasible </a:t>
                </a:r>
                <a:r>
                  <a:rPr lang="en-US" dirty="0">
                    <a:solidFill>
                      <a:srgbClr val="C00000"/>
                    </a:solidFill>
                  </a:rPr>
                  <a:t>in a large tracker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volume</a:t>
                </a: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Use of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liquid cooling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restricts also options for module geometry/layout/overlap!</a:t>
                </a:r>
              </a:p>
              <a:p>
                <a:pPr lvl="1"/>
                <a:r>
                  <a:rPr lang="en-US" dirty="0" smtClean="0">
                    <a:solidFill>
                      <a:schemeClr val="tx2"/>
                    </a:solidFill>
                  </a:rPr>
                  <a:t>Material budget for cooling and supports already implemented in model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rgbClr val="C00000"/>
                  </a:solidFill>
                </a:endParaRPr>
              </a:p>
              <a:p>
                <a:r>
                  <a:rPr lang="en-US" b="1" i="1" dirty="0" smtClean="0">
                    <a:solidFill>
                      <a:srgbClr val="0000FF"/>
                    </a:solidFill>
                  </a:rPr>
                  <a:t>Tracker hardware R&amp;D recently started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5" y="869950"/>
                <a:ext cx="8924925" cy="4845050"/>
              </a:xfrm>
              <a:prstGeom prst="rect">
                <a:avLst/>
              </a:prstGeom>
              <a:blipFill rotWithShape="1">
                <a:blip r:embed="rId3"/>
                <a:stretch>
                  <a:fillRect l="-751" t="-1509"/>
                </a:stretch>
              </a:blipFill>
              <a:ln>
                <a:noFill/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971675" y="5626426"/>
            <a:ext cx="6496051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See 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alk by A. Nurnberg (Thursday afternoon) and talks in the CLICdp meeting (Thursday morning)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43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752474"/>
          </a:xfrm>
        </p:spPr>
        <p:txBody>
          <a:bodyPr/>
          <a:lstStyle/>
          <a:p>
            <a:r>
              <a:rPr lang="en-US" sz="3600" dirty="0" err="1" smtClean="0"/>
              <a:t>ECal</a:t>
            </a:r>
            <a:r>
              <a:rPr lang="en-US" sz="3600" dirty="0" smtClean="0"/>
              <a:t> Optimization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615" y="6423025"/>
            <a:ext cx="2847975" cy="365125"/>
          </a:xfrm>
        </p:spPr>
        <p:txBody>
          <a:bodyPr/>
          <a:lstStyle/>
          <a:p>
            <a:r>
              <a:rPr lang="pt-BR" dirty="0" smtClean="0"/>
              <a:t>N. Nikiforou, 2 November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480" y="701040"/>
                <a:ext cx="9044940" cy="3570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itchFamily="34" charset="0"/>
                  <a:buChar char="•"/>
                </a:pPr>
                <a:r>
                  <a:rPr lang="en-US" sz="2200" b="1" dirty="0"/>
                  <a:t># Layers: </a:t>
                </a:r>
                <a:r>
                  <a:rPr lang="en-US" sz="2200" dirty="0"/>
                  <a:t>Not very important for higher energy jets (PFA confusion dominates): 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Not much more improvement from 25 to 30 layers</a:t>
                </a:r>
              </a:p>
              <a:p>
                <a:pPr marL="742950" lvl="1" indent="-285750">
                  <a:buClr>
                    <a:schemeClr val="accent1"/>
                  </a:buClr>
                  <a:buFont typeface="Arial" pitchFamily="34" charset="0"/>
                  <a:buChar char="•"/>
                </a:pPr>
                <a:r>
                  <a:rPr lang="en-US" sz="2000" dirty="0"/>
                  <a:t>Keeping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23 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2200" dirty="0"/>
              </a:p>
              <a:p>
                <a:pPr>
                  <a:buClr>
                    <a:schemeClr val="accent1"/>
                  </a:buClr>
                </a:pPr>
                <a:endParaRPr lang="en-US" sz="1600" b="1" dirty="0" smtClean="0"/>
              </a:p>
              <a:p>
                <a:pPr marL="285750" indent="-285750">
                  <a:buClr>
                    <a:schemeClr val="accent1"/>
                  </a:buClr>
                  <a:buFont typeface="Arial" pitchFamily="34" charset="0"/>
                  <a:buChar char="•"/>
                </a:pPr>
                <a:r>
                  <a:rPr lang="en-US" sz="2200" b="1" dirty="0" smtClean="0"/>
                  <a:t>Si </a:t>
                </a:r>
                <a:r>
                  <a:rPr lang="en-US" sz="2200" b="1" dirty="0" err="1" smtClean="0"/>
                  <a:t>vs</a:t>
                </a:r>
                <a:r>
                  <a:rPr lang="en-US" sz="2200" b="1" dirty="0" smtClean="0"/>
                  <a:t> </a:t>
                </a:r>
                <a:r>
                  <a:rPr lang="en-US" sz="2200" b="1" dirty="0" err="1" smtClean="0"/>
                  <a:t>Sc</a:t>
                </a:r>
                <a:r>
                  <a:rPr lang="en-US" sz="2200" b="1" dirty="0" smtClean="0"/>
                  <a:t>: </a:t>
                </a:r>
                <a:r>
                  <a:rPr lang="en-US" sz="2200" dirty="0" smtClean="0"/>
                  <a:t>No significant effect on JER</a:t>
                </a:r>
              </a:p>
              <a:p>
                <a:pPr marL="285750" indent="-285750">
                  <a:buClr>
                    <a:schemeClr val="accent1"/>
                  </a:buClr>
                  <a:buFont typeface="Arial" pitchFamily="34" charset="0"/>
                  <a:buChar char="•"/>
                </a:pPr>
                <a:endParaRPr lang="en-US" sz="1600" b="1" dirty="0" smtClean="0"/>
              </a:p>
              <a:p>
                <a:pPr marL="285750" indent="-285750">
                  <a:buClr>
                    <a:schemeClr val="accent1"/>
                  </a:buClr>
                  <a:buFont typeface="Arial" pitchFamily="34" charset="0"/>
                  <a:buChar char="•"/>
                </a:pPr>
                <a:r>
                  <a:rPr lang="en-US" sz="2200" b="1" dirty="0" smtClean="0"/>
                  <a:t>Cell </a:t>
                </a:r>
                <a:r>
                  <a:rPr lang="en-US" sz="2200" b="1" dirty="0"/>
                  <a:t>size:</a:t>
                </a:r>
                <a:r>
                  <a:rPr lang="en-US" sz="2200" dirty="0"/>
                  <a:t> </a:t>
                </a:r>
                <a:r>
                  <a:rPr lang="en-US" sz="2000" dirty="0" smtClean="0"/>
                  <a:t>JER </a:t>
                </a:r>
                <a:r>
                  <a:rPr lang="en-US" sz="2000" b="1" dirty="0" smtClean="0"/>
                  <a:t>degradation</a:t>
                </a:r>
                <a:r>
                  <a:rPr lang="en-US" sz="2000" dirty="0" smtClean="0"/>
                  <a:t> from 3% to ~3.5% when increasing cell size from 5x5 mm</a:t>
                </a:r>
                <a:r>
                  <a:rPr lang="en-US" sz="2000" baseline="30000" dirty="0" smtClean="0"/>
                  <a:t>2</a:t>
                </a:r>
                <a:r>
                  <a:rPr lang="en-US" sz="2000" dirty="0" smtClean="0"/>
                  <a:t> to 15x15 mm</a:t>
                </a:r>
                <a:r>
                  <a:rPr lang="en-US" sz="2000" baseline="30000" dirty="0" smtClean="0"/>
                  <a:t>2</a:t>
                </a:r>
              </a:p>
              <a:p>
                <a:pPr marL="7429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sz="2200" dirty="0" smtClean="0"/>
                  <a:t>Combinations of different granularities in layers considered</a:t>
                </a:r>
                <a:endParaRPr lang="en-US" sz="2200" dirty="0"/>
              </a:p>
              <a:p>
                <a:pPr marL="1200150" lvl="2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sz="2000" dirty="0" smtClean="0">
                    <a:solidFill>
                      <a:srgbClr val="FF0000"/>
                    </a:solidFill>
                  </a:rPr>
                  <a:t>No significant gain for the extra complexity</a:t>
                </a:r>
                <a:endParaRPr lang="en-US" sz="2000" dirty="0">
                  <a:solidFill>
                    <a:srgbClr val="FF0000"/>
                  </a:solidFill>
                </a:endParaRPr>
              </a:p>
              <a:p>
                <a:pPr marL="285750" indent="-285750">
                  <a:buClr>
                    <a:schemeClr val="accent1"/>
                  </a:buClr>
                  <a:buFont typeface="Arial" pitchFamily="34" charset="0"/>
                  <a:buChar char="•"/>
                </a:pPr>
                <a:endParaRPr lang="en-US" dirty="0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" y="701040"/>
                <a:ext cx="9044940" cy="3570208"/>
              </a:xfrm>
              <a:prstGeom prst="rect">
                <a:avLst/>
              </a:prstGeom>
              <a:blipFill rotWithShape="1">
                <a:blip r:embed="rId3"/>
                <a:stretch>
                  <a:fillRect l="-741" t="-8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02979" y="4993543"/>
            <a:ext cx="1357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accent3">
                    <a:lumMod val="50000"/>
                  </a:schemeClr>
                </a:solidFill>
              </a:rPr>
              <a:t>M. Thomson, J. S. Marshall [5,7]</a:t>
            </a:r>
            <a:endParaRPr lang="en-US" sz="11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3764280" y="3933825"/>
                <a:ext cx="5212079" cy="220218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2000" smtClean="0">
                    <a:solidFill>
                      <a:schemeClr val="tx2"/>
                    </a:solidFill>
                  </a:rPr>
                  <a:t>In new simulation 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model: 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2000" b="1" dirty="0">
                    <a:solidFill>
                      <a:schemeClr val="tx2"/>
                    </a:solidFill>
                  </a:rPr>
                  <a:t>Tungsten</a:t>
                </a:r>
                <a:r>
                  <a:rPr lang="en-US" sz="2000" dirty="0">
                    <a:solidFill>
                      <a:schemeClr val="tx2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absorber, </a:t>
                </a:r>
                <a:r>
                  <a:rPr lang="en-US" sz="2000" b="1" dirty="0" smtClean="0">
                    <a:solidFill>
                      <a:schemeClr val="tx2"/>
                    </a:solidFill>
                  </a:rPr>
                  <a:t>Silicon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 active material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schemeClr val="tx2"/>
                    </a:solidFill>
                  </a:rPr>
                  <a:t>25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 Layers, 23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2"/>
                    </a:solidFill>
                  </a:rPr>
                  <a:t>/ 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Ι</m:t>
                        </m:r>
                      </m:sub>
                    </m:sSub>
                  </m:oMath>
                </a14:m>
                <a:endParaRPr lang="en-US" sz="2000" dirty="0" smtClean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Arial" pitchFamily="34" charset="0"/>
                  <a:buChar char="•"/>
                </a:pPr>
                <a:r>
                  <a:rPr lang="en-US" sz="2000" dirty="0">
                    <a:solidFill>
                      <a:schemeClr val="tx2"/>
                    </a:solidFill>
                  </a:rPr>
                  <a:t>17× 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2.4 mm + </a:t>
                </a:r>
                <a:r>
                  <a:rPr lang="en-US" sz="2000" dirty="0">
                    <a:solidFill>
                      <a:schemeClr val="tx2"/>
                    </a:solidFill>
                  </a:rPr>
                  <a:t>8 × 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4.8 mm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2000" dirty="0" smtClean="0">
                    <a:solidFill>
                      <a:schemeClr val="tx2"/>
                    </a:solidFill>
                  </a:rPr>
                  <a:t>Use </a:t>
                </a:r>
                <a:r>
                  <a:rPr lang="en-US" sz="2000" b="1" dirty="0" smtClean="0">
                    <a:solidFill>
                      <a:schemeClr val="tx2"/>
                    </a:solidFill>
                  </a:rPr>
                  <a:t>5.1x5.1 mm</a:t>
                </a:r>
                <a:r>
                  <a:rPr lang="en-US" sz="2000" b="1" baseline="30000" dirty="0" smtClean="0">
                    <a:solidFill>
                      <a:schemeClr val="tx2"/>
                    </a:solidFill>
                  </a:rPr>
                  <a:t>2</a:t>
                </a:r>
                <a:r>
                  <a:rPr lang="en-US" sz="2000" b="1" dirty="0" smtClean="0">
                    <a:solidFill>
                      <a:schemeClr val="tx2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cells throughout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US" sz="20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4280" y="3933825"/>
                <a:ext cx="5212079" cy="2202180"/>
              </a:xfrm>
              <a:prstGeom prst="rect">
                <a:avLst/>
              </a:prstGeom>
              <a:blipFill rotWithShape="1">
                <a:blip r:embed="rId4"/>
                <a:stretch>
                  <a:fillRect l="-1048" t="-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30480" y="3855244"/>
            <a:ext cx="3774906" cy="3010112"/>
            <a:chOff x="30480" y="3855244"/>
            <a:chExt cx="3774906" cy="3010112"/>
          </a:xfrm>
        </p:grpSpPr>
        <p:grpSp>
          <p:nvGrpSpPr>
            <p:cNvPr id="4" name="Group 3"/>
            <p:cNvGrpSpPr/>
            <p:nvPr/>
          </p:nvGrpSpPr>
          <p:grpSpPr>
            <a:xfrm>
              <a:off x="30480" y="3855244"/>
              <a:ext cx="3774906" cy="3010112"/>
              <a:chOff x="30480" y="3855244"/>
              <a:chExt cx="3774906" cy="3010112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250"/>
              <a:stretch/>
            </p:blipFill>
            <p:spPr bwMode="auto">
              <a:xfrm>
                <a:off x="30480" y="3855244"/>
                <a:ext cx="3692984" cy="2765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568795" y="6171063"/>
                <a:ext cx="9941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Helvetica" pitchFamily="2" charset="0"/>
                    <a:cs typeface="Times New Roman" pitchFamily="18" charset="0"/>
                  </a:rPr>
                  <a:t>(Scintillator)</a:t>
                </a:r>
                <a:endParaRPr lang="en-US" sz="1200" dirty="0">
                  <a:latin typeface="Helvetica" pitchFamily="2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799983" y="6496024"/>
                <a:ext cx="10054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latin typeface="Helvetica" pitchFamily="2" charset="0"/>
                    <a:cs typeface="Arial" pitchFamily="34" charset="0"/>
                  </a:rPr>
                  <a:t>nLayers</a:t>
                </a:r>
                <a:endParaRPr lang="en-US" sz="1600" dirty="0">
                  <a:latin typeface="Helvetica" pitchFamily="2" charset="0"/>
                  <a:cs typeface="Arial" pitchFamily="34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1297305" y="4017645"/>
                  <a:ext cx="10911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  <m:r>
                          <a:rPr lang="en-US" b="0" i="1" smtClean="0">
                            <a:latin typeface="Cambria Math"/>
                          </a:rPr>
                          <m:t>→</m:t>
                        </m:r>
                        <m:r>
                          <a:rPr lang="en-US" b="0" i="1" smtClean="0">
                            <a:latin typeface="Cambria Math"/>
                          </a:rPr>
                          <m:t>𝑢𝑑𝑠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7305" y="4017645"/>
                  <a:ext cx="109113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0826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 smtClean="0"/>
              <a:t>HCal Optimization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762000"/>
            <a:ext cx="5105399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HCal Barrel Absorber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</a:rPr>
              <a:t>10 mm Tungsten (W)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19 mm Steel (Fe)</a:t>
            </a:r>
          </a:p>
          <a:p>
            <a:r>
              <a:rPr lang="en-US" dirty="0" smtClean="0"/>
              <a:t>Full </a:t>
            </a:r>
            <a:r>
              <a:rPr lang="en-US" b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Geant4</a:t>
            </a:r>
            <a:r>
              <a:rPr lang="en-US" dirty="0" smtClean="0"/>
              <a:t> detector simulation + </a:t>
            </a:r>
            <a:r>
              <a:rPr lang="en-US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PandoraPFA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+ </a:t>
            </a:r>
            <a:r>
              <a:rPr lang="en-US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FastJet</a:t>
            </a:r>
            <a:endParaRPr lang="en-US" b="1" dirty="0" smtClean="0">
              <a:solidFill>
                <a:srgbClr val="7030A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/>
              <a:t>JER Performance shown to be </a:t>
            </a:r>
            <a:r>
              <a:rPr lang="en-US" b="1" dirty="0" smtClean="0"/>
              <a:t>similar</a:t>
            </a:r>
            <a:r>
              <a:rPr lang="en-US" dirty="0" smtClean="0"/>
              <a:t> for </a:t>
            </a:r>
            <a:r>
              <a:rPr lang="en-US" b="1" dirty="0" smtClean="0">
                <a:solidFill>
                  <a:srgbClr val="92D050"/>
                </a:solidFill>
              </a:rPr>
              <a:t>tungsten </a:t>
            </a:r>
            <a:r>
              <a:rPr lang="en-US" dirty="0" smtClean="0"/>
              <a:t>and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tx2"/>
                </a:solidFill>
              </a:rPr>
              <a:t>steel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Steel is cheaper and easier to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lide Number Placeholder 4"/>
              <p:cNvSpPr>
                <a:spLocks noGrp="1"/>
              </p:cNvSpPr>
              <p:nvPr>
                <p:ph type="sldNum" sz="quarter" idx="12"/>
              </p:nvPr>
            </p:nvSpPr>
            <p:spPr/>
            <p:txBody>
              <a:bodyPr/>
              <a:lstStyle/>
              <a:p>
                <a:fld id="{57C39CEA-1F7B-3444-B605-6C36DF480EDC}" type="slidenum">
                  <a:rPr lang="en-US" smtClean="0"/>
                  <a:t>14</a:t>
                </a:fld>
                <a:endParaRPr lang="en-US"/>
              </a:p>
            </p:txBody>
          </p:sp>
        </mc:Choice>
        <mc:Fallback xmlns="">
          <p:sp>
            <p:nvSpPr>
              <p:cNvPr id="5" name="Slide Numb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blipFill rotWithShape="1">
                <a:blip r:embed="rId3"/>
                <a:stretch>
                  <a:fillRect l="-2000" t="-685"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/>
          <p:cNvSpPr/>
          <p:nvPr/>
        </p:nvSpPr>
        <p:spPr>
          <a:xfrm>
            <a:off x="3119211" y="1207407"/>
            <a:ext cx="159657" cy="63862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393168" y="1240427"/>
                <a:ext cx="184262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Keep same </a:t>
                </a: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Depth at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~7.5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3168" y="1240427"/>
                <a:ext cx="1842620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980" t="-4673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49902" y="4347210"/>
                <a:ext cx="4660223" cy="2085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2"/>
                        </a:solidFill>
                        <a:latin typeface="Cambria Math"/>
                      </a:rPr>
                      <m:t>⇒</m:t>
                    </m:r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</a:t>
                </a:r>
                <a:r>
                  <a:rPr lang="en-US" sz="2000" b="1" dirty="0">
                    <a:solidFill>
                      <a:schemeClr val="tx2"/>
                    </a:solidFill>
                  </a:rPr>
                  <a:t>Use Steel as an absorber for the entire </a:t>
                </a:r>
                <a:r>
                  <a:rPr lang="en-US" sz="2000" b="1" dirty="0" smtClean="0">
                    <a:solidFill>
                      <a:schemeClr val="tx2"/>
                    </a:solidFill>
                  </a:rPr>
                  <a:t>HCal</a:t>
                </a:r>
                <a:endParaRPr lang="en-US" sz="2000" b="1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Arial" pitchFamily="34" charset="0"/>
                  <a:buChar char="•"/>
                </a:pPr>
                <a:r>
                  <a:rPr lang="en-US" sz="2000" b="1" dirty="0">
                    <a:solidFill>
                      <a:schemeClr val="tx2"/>
                    </a:solidFill>
                  </a:rPr>
                  <a:t>60 layers</a:t>
                </a:r>
              </a:p>
              <a:p>
                <a:pPr marL="800100" lvl="1" indent="-342900">
                  <a:buFont typeface="Arial" pitchFamily="34" charset="0"/>
                  <a:buChar char="•"/>
                </a:pPr>
                <a:r>
                  <a:rPr lang="en-US" sz="2000" b="1" dirty="0">
                    <a:solidFill>
                      <a:schemeClr val="tx2"/>
                    </a:solidFill>
                  </a:rPr>
                  <a:t>20 mm Steel </a:t>
                </a:r>
                <a:r>
                  <a:rPr lang="en-US" sz="2000" dirty="0">
                    <a:solidFill>
                      <a:schemeClr val="tx2"/>
                    </a:solidFill>
                  </a:rPr>
                  <a:t>(1 mm in cassette)</a:t>
                </a:r>
              </a:p>
              <a:p>
                <a:pPr marL="800100" lvl="1" indent="-342900">
                  <a:buFont typeface="Arial" pitchFamily="34" charset="0"/>
                  <a:buChar char="•"/>
                </a:pPr>
                <a:r>
                  <a:rPr lang="en-US" sz="2000" b="1" dirty="0">
                    <a:solidFill>
                      <a:schemeClr val="tx2"/>
                    </a:solidFill>
                  </a:rPr>
                  <a:t>3 mm Scintillator</a:t>
                </a:r>
              </a:p>
              <a:p>
                <a:pPr marL="800100" lvl="1" indent="-342900">
                  <a:buFont typeface="Arial" pitchFamily="34" charset="0"/>
                  <a:buChar char="•"/>
                </a:pPr>
                <a:r>
                  <a:rPr lang="en-US" sz="2000" b="1" dirty="0">
                    <a:solidFill>
                      <a:schemeClr val="tx2"/>
                    </a:solidFill>
                  </a:rPr>
                  <a:t>30x30 mm</a:t>
                </a:r>
                <a:r>
                  <a:rPr lang="en-US" sz="2000" b="1" baseline="30000" dirty="0">
                    <a:solidFill>
                      <a:schemeClr val="tx2"/>
                    </a:solidFill>
                  </a:rPr>
                  <a:t>2</a:t>
                </a:r>
                <a:r>
                  <a:rPr 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sz="2000" dirty="0">
                    <a:solidFill>
                      <a:schemeClr val="tx2"/>
                    </a:solidFill>
                  </a:rPr>
                  <a:t>Cell size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02" y="4347210"/>
                <a:ext cx="4660223" cy="2085975"/>
              </a:xfrm>
              <a:prstGeom prst="rect">
                <a:avLst/>
              </a:prstGeom>
              <a:blipFill rotWithShape="1">
                <a:blip r:embed="rId6"/>
                <a:stretch>
                  <a:fillRect b="-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441431" y="13114"/>
                <a:ext cx="356765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E.g. study overlap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dirty="0"/>
                  <a:t> measurement in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𝑊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/>
                      </a:rPr>
                      <m:t>𝑊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→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𝜈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ℓ</m:t>
                    </m:r>
                    <m:r>
                      <m:rPr>
                        <m:sty m:val="p"/>
                      </m:rPr>
                      <a:rPr lang="en-US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ud</m:t>
                    </m:r>
                    <m:r>
                      <a:rPr lang="en-US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𝑍</m:t>
                    </m:r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𝑍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→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𝜈𝜈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𝑑𝑑</m:t>
                    </m:r>
                  </m:oMath>
                </a14:m>
                <a:r>
                  <a:rPr lang="en-US" dirty="0"/>
                  <a:t> events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1431" y="13114"/>
                <a:ext cx="3567659" cy="923330"/>
              </a:xfrm>
              <a:prstGeom prst="rect">
                <a:avLst/>
              </a:prstGeom>
              <a:blipFill rotWithShape="1">
                <a:blip r:embed="rId8"/>
                <a:stretch>
                  <a:fillRect l="-1538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Content Placeholder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0419429"/>
                  </p:ext>
                </p:extLst>
              </p:nvPr>
            </p:nvGraphicFramePr>
            <p:xfrm>
              <a:off x="4720745" y="3512820"/>
              <a:ext cx="4476595" cy="329006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</mc:Choice>
        <mc:Fallback xmlns="">
          <p:graphicFrame>
            <p:nvGraphicFramePr>
              <p:cNvPr id="14" name="Content Placeholder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8337743"/>
                  </p:ext>
                </p:extLst>
              </p:nvPr>
            </p:nvGraphicFramePr>
            <p:xfrm>
              <a:off x="4720745" y="3512820"/>
              <a:ext cx="4476595" cy="329006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</mc:Fallback>
      </mc:AlternateContent>
      <p:cxnSp>
        <p:nvCxnSpPr>
          <p:cNvPr id="13" name="Straight Arrow Connector 12"/>
          <p:cNvCxnSpPr/>
          <p:nvPr/>
        </p:nvCxnSpPr>
        <p:spPr>
          <a:xfrm flipV="1">
            <a:off x="6497299" y="5178633"/>
            <a:ext cx="9525" cy="419099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92458" y="5153649"/>
            <a:ext cx="1381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Adding background</a:t>
            </a:r>
            <a:r>
              <a:rPr lang="en-US" sz="1600" dirty="0"/>
              <a:t>	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09984" y="5423389"/>
            <a:ext cx="882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/>
              <a:t>CLICdp Work In Progress</a:t>
            </a:r>
            <a:endParaRPr lang="en-US" sz="1200" b="1" i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5433060" y="3223260"/>
            <a:ext cx="3787140" cy="738664"/>
            <a:chOff x="5433060" y="3223260"/>
            <a:chExt cx="3787140" cy="738664"/>
          </a:xfrm>
        </p:grpSpPr>
        <p:sp>
          <p:nvSpPr>
            <p:cNvPr id="21" name="Oval 20"/>
            <p:cNvSpPr/>
            <p:nvPr/>
          </p:nvSpPr>
          <p:spPr>
            <a:xfrm flipV="1">
              <a:off x="5433060" y="3312596"/>
              <a:ext cx="137160" cy="136422"/>
            </a:xfrm>
            <a:prstGeom prst="ellipse">
              <a:avLst/>
            </a:prstGeom>
            <a:solidFill>
              <a:schemeClr val="bg1">
                <a:lumMod val="85000"/>
                <a:alpha val="36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09260" y="3223260"/>
              <a:ext cx="37109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The shaded area gives one of the points on the plot below. Repeat for both models, all energies. Do also with background.</a:t>
              </a:r>
              <a:endParaRPr lang="en-US" sz="1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22558" y="787059"/>
            <a:ext cx="3735076" cy="2554786"/>
            <a:chOff x="5322558" y="787059"/>
            <a:chExt cx="3735076" cy="255478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1" t="7739" r="8169" b="6260"/>
            <a:stretch/>
          </p:blipFill>
          <p:spPr bwMode="auto">
            <a:xfrm>
              <a:off x="5591242" y="801224"/>
              <a:ext cx="3425343" cy="2308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8196949" y="3051894"/>
                  <a:ext cx="860685" cy="2899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/>
                            </a:rPr>
                            <m:t>𝐽𝐽</m:t>
                          </m:r>
                        </m:sub>
                      </m:sSub>
                    </m:oMath>
                  </a14:m>
                  <a:r>
                    <a:rPr lang="en-US" sz="1200" dirty="0" smtClean="0">
                      <a:latin typeface="Helvetica" pitchFamily="2" charset="0"/>
                    </a:rPr>
                    <a:t> </a:t>
                  </a:r>
                  <a:r>
                    <a:rPr lang="en-US" sz="1200" dirty="0" smtClean="0">
                      <a:latin typeface="Helvetica" pitchFamily="2" charset="0"/>
                      <a:cs typeface="Arial" pitchFamily="34" charset="0"/>
                    </a:rPr>
                    <a:t>[GeV]</a:t>
                  </a:r>
                  <a:endParaRPr lang="en-US" sz="1200" dirty="0">
                    <a:latin typeface="Helvetica" pitchFamily="2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6949" y="3051894"/>
                  <a:ext cx="860685" cy="289951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2128" b="-106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/>
            <p:cNvSpPr txBox="1"/>
            <p:nvPr/>
          </p:nvSpPr>
          <p:spPr>
            <a:xfrm rot="16200000">
              <a:off x="4890228" y="1219389"/>
              <a:ext cx="11416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Helvetica" pitchFamily="2" charset="0"/>
                  <a:cs typeface="Arial" pitchFamily="34" charset="0"/>
                </a:rPr>
                <a:t>Entries/1 GeV</a:t>
              </a:r>
              <a:endParaRPr lang="en-US" sz="1200" dirty="0">
                <a:latin typeface="Helvetica" pitchFamily="2" charset="0"/>
                <a:cs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2"/>
                <p:cNvSpPr txBox="1"/>
                <p:nvPr/>
              </p:nvSpPr>
              <p:spPr>
                <a:xfrm>
                  <a:off x="7245942" y="1482162"/>
                  <a:ext cx="1763150" cy="310085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sz="1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1400" b="0" i="1" smtClean="0">
                                <a:latin typeface="Cambria Math"/>
                              </a:rPr>
                              <m:t>𝑠</m:t>
                            </m:r>
                          </m:e>
                        </m:rad>
                        <m:r>
                          <a:rPr lang="en-US" sz="1400" b="0" i="1" smtClean="0">
                            <a:latin typeface="Cambria Math"/>
                          </a:rPr>
                          <m:t>=1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/>
                          </a:rPr>
                          <m:t>TeV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7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5942" y="1482162"/>
                  <a:ext cx="1763150" cy="31008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7923848" y="1029200"/>
                  <a:ext cx="108074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400" dirty="0" smtClean="0"/>
                    <a:t>19 mm Fe </a:t>
                  </a:r>
                </a:p>
                <a:p>
                  <a:pPr algn="r"/>
                  <a:r>
                    <a:rPr lang="en-US" sz="1400" dirty="0" smtClean="0"/>
                    <a:t>No Overlay</a:t>
                  </a:r>
                  <a:endParaRPr lang="en-US" sz="1400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3848" y="1029200"/>
                  <a:ext cx="1080745" cy="523220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t="-5455" r="-1875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Oval 19"/>
            <p:cNvSpPr/>
            <p:nvPr/>
          </p:nvSpPr>
          <p:spPr>
            <a:xfrm flipV="1">
              <a:off x="7223760" y="2741096"/>
              <a:ext cx="137160" cy="136422"/>
            </a:xfrm>
            <a:prstGeom prst="ellipse">
              <a:avLst/>
            </a:prstGeom>
            <a:solidFill>
              <a:schemeClr val="bg1">
                <a:lumMod val="85000"/>
                <a:alpha val="36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258443" y="1971794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Z</a:t>
              </a: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239143" y="1941314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W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0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400" dirty="0" smtClean="0"/>
              <a:t>More </a:t>
            </a:r>
            <a:r>
              <a:rPr lang="en-US" sz="4400" dirty="0" err="1" smtClean="0"/>
              <a:t>Calorimetry</a:t>
            </a:r>
            <a:endParaRPr lang="en-US" sz="4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400" y="1"/>
            <a:ext cx="4087600" cy="350769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88000" y="2025650"/>
            <a:ext cx="204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CLICdp Work In Progress</a:t>
            </a:r>
            <a:endParaRPr lang="en-US" sz="12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85724" y="952500"/>
                <a:ext cx="5100873" cy="55054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8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solidFill>
                      <a:srgbClr val="0000FF"/>
                    </a:solidFill>
                  </a:rPr>
                  <a:t>The ECal and HCal combined present at least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FF"/>
                        </a:solidFill>
                        <a:latin typeface="Cambria Math"/>
                      </a:rPr>
                      <m:t>8.5</m:t>
                    </m:r>
                    <m:r>
                      <a:rPr lang="en-US" b="0" i="1" dirty="0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down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/>
                      </a:rPr>
                      <m:t>𝜃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𝑜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Does not include </a:t>
                </a:r>
                <a:r>
                  <a:rPr lang="en-US" dirty="0" err="1" smtClean="0"/>
                  <a:t>BeamCal</a:t>
                </a:r>
                <a:r>
                  <a:rPr lang="en-US" dirty="0" smtClean="0"/>
                  <a:t>/</a:t>
                </a:r>
                <a:r>
                  <a:rPr lang="en-US" dirty="0" err="1" smtClean="0"/>
                  <a:t>LumiCal</a:t>
                </a:r>
                <a:endParaRPr lang="en-US" dirty="0" smtClean="0"/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HCal </a:t>
                </a:r>
                <a:r>
                  <a:rPr lang="en-US" dirty="0" err="1" smtClean="0">
                    <a:solidFill>
                      <a:srgbClr val="0000FF"/>
                    </a:solidFill>
                  </a:rPr>
                  <a:t>Endcap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 now 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extended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 down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𝑖𝑛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/>
                      </a:rPr>
                      <m:t>=250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FF"/>
                        </a:solidFill>
                        <a:latin typeface="Cambria Math"/>
                      </a:rPr>
                      <m:t>mm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</a:t>
                </a:r>
              </a:p>
              <a:p>
                <a:pPr lvl="1"/>
                <a:r>
                  <a:rPr lang="en-US" dirty="0" smtClean="0"/>
                  <a:t>With some cutout for </a:t>
                </a:r>
                <a:r>
                  <a:rPr lang="en-US" dirty="0" err="1" smtClean="0"/>
                  <a:t>LumiCal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sz="1400" dirty="0" smtClean="0"/>
              </a:p>
              <a:p>
                <a:r>
                  <a:rPr lang="en-US" dirty="0" smtClean="0">
                    <a:solidFill>
                      <a:schemeClr val="tx2"/>
                    </a:solidFill>
                  </a:rPr>
                  <a:t>We found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𝒊𝒏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/>
                      </a:rPr>
                      <m:t>𝟐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𝟒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/>
                      </a:rPr>
                      <m:t>𝟎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/>
                      </a:rPr>
                      <m:t>𝐦𝐦</m:t>
                    </m:r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is a </a:t>
                </a:r>
                <a:r>
                  <a:rPr lang="en-US" b="1" dirty="0" smtClean="0">
                    <a:solidFill>
                      <a:schemeClr val="tx2"/>
                    </a:solidFill>
                  </a:rPr>
                  <a:t>good compromise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between letting in more background and </a:t>
                </a:r>
                <a:r>
                  <a:rPr lang="en-US" b="1" dirty="0" smtClean="0">
                    <a:solidFill>
                      <a:schemeClr val="tx2"/>
                    </a:solidFill>
                  </a:rPr>
                  <a:t>increased acceptance</a:t>
                </a:r>
              </a:p>
              <a:p>
                <a:pPr lvl="1"/>
                <a:r>
                  <a:rPr lang="en-US" b="1" dirty="0" smtClean="0">
                    <a:solidFill>
                      <a:schemeClr val="tx2"/>
                    </a:solidFill>
                  </a:rPr>
                  <a:t>Studied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in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/>
                      </a:rPr>
                      <m:t>𝑍𝑍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/>
                      </a:rPr>
                      <m:t>→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/>
                      </a:rPr>
                      <m:t>𝑗𝑗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/>
                      </a:rPr>
                      <m:t>𝜈𝜈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events with overlay for various HCal </a:t>
                </a:r>
                <a:r>
                  <a:rPr lang="en-US" dirty="0" err="1" smtClean="0">
                    <a:solidFill>
                      <a:schemeClr val="tx2"/>
                    </a:solidFill>
                  </a:rPr>
                  <a:t>Endcap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 inner radii</a:t>
                </a:r>
              </a:p>
              <a:p>
                <a:pPr marL="457200" lvl="1" indent="0">
                  <a:buNone/>
                </a:pPr>
                <a:endParaRPr lang="en-US" sz="1600" b="1" dirty="0" smtClean="0">
                  <a:solidFill>
                    <a:schemeClr val="tx2"/>
                  </a:solidFill>
                </a:endParaRPr>
              </a:p>
              <a:p>
                <a:r>
                  <a:rPr lang="en-US" dirty="0" smtClean="0"/>
                  <a:t>12-fold inner and outer symmetry for </a:t>
                </a:r>
                <a:r>
                  <a:rPr lang="en-US" dirty="0" err="1" smtClean="0"/>
                  <a:t>ECal</a:t>
                </a:r>
                <a:r>
                  <a:rPr lang="en-US" dirty="0" smtClean="0"/>
                  <a:t>/HCal/Yoke</a:t>
                </a: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4" y="952500"/>
                <a:ext cx="5100873" cy="5505450"/>
              </a:xfrm>
              <a:prstGeom prst="rect">
                <a:avLst/>
              </a:prstGeom>
              <a:blipFill rotWithShape="1">
                <a:blip r:embed="rId4"/>
                <a:stretch>
                  <a:fillRect l="-1314" t="-664" r="-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781623" y="5881556"/>
            <a:ext cx="3105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/>
              <a:t>CLICdp Work In Progress</a:t>
            </a:r>
            <a:endParaRPr lang="en-US" sz="1200" b="1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8" b="2327"/>
          <a:stretch/>
        </p:blipFill>
        <p:spPr>
          <a:xfrm>
            <a:off x="5006714" y="3470224"/>
            <a:ext cx="4212237" cy="299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0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4100"/>
          </a:xfrm>
        </p:spPr>
        <p:txBody>
          <a:bodyPr/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10908" y="763588"/>
                <a:ext cx="8522184" cy="54562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b="1" dirty="0" smtClean="0"/>
                  <a:t>New simulation model</a:t>
                </a:r>
                <a:r>
                  <a:rPr lang="en-US" dirty="0" smtClean="0"/>
                  <a:t> for a detector at CLIC evolving from previous CDR models based on modified ILC designs</a:t>
                </a:r>
              </a:p>
              <a:p>
                <a:pPr lvl="1"/>
                <a:r>
                  <a:rPr lang="en-US" dirty="0" smtClean="0">
                    <a:solidFill>
                      <a:srgbClr val="FF0000"/>
                    </a:solidFill>
                  </a:rPr>
                  <a:t>Longer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All Silicon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Tracker,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𝐵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=4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/>
                      </a:rPr>
                      <m:t>T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𝑖𝑛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𝐸𝐶𝑎𝑙</m:t>
                        </m:r>
                      </m:sup>
                    </m:sSub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/>
                      </a:rPr>
                      <m:t>m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, thinner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endcap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yoke with end coils</a:t>
                </a:r>
              </a:p>
              <a:p>
                <a:pPr lvl="1"/>
                <a:r>
                  <a:rPr lang="en-US" b="1" dirty="0" smtClean="0">
                    <a:solidFill>
                      <a:srgbClr val="FF0000"/>
                    </a:solidFill>
                  </a:rPr>
                  <a:t>25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layer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W+Si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ECal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,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60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layer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Fe HCal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, 12-fold symmetry </a:t>
                </a:r>
              </a:p>
              <a:p>
                <a:pPr marL="457200" lvl="1" indent="0">
                  <a:buNone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Optimization result of a big effort from many people and still </a:t>
                </a:r>
                <a:r>
                  <a:rPr lang="en-US" dirty="0" smtClean="0"/>
                  <a:t>ongoing</a:t>
                </a:r>
              </a:p>
              <a:p>
                <a:pPr lvl="1"/>
                <a:r>
                  <a:rPr lang="en-US" b="1" dirty="0" smtClean="0"/>
                  <a:t>Important </a:t>
                </a:r>
                <a:r>
                  <a:rPr lang="en-US" b="1" dirty="0"/>
                  <a:t>R&amp;D efforts also ongoing (not covered </a:t>
                </a:r>
                <a:r>
                  <a:rPr lang="en-US" b="1" dirty="0" smtClean="0"/>
                  <a:t>in this talk)</a:t>
                </a:r>
                <a:endParaRPr lang="en-US" b="1" dirty="0"/>
              </a:p>
              <a:p>
                <a:endParaRPr lang="en-US" b="1" dirty="0" smtClean="0">
                  <a:solidFill>
                    <a:srgbClr val="0000FF"/>
                  </a:solidFill>
                </a:endParaRPr>
              </a:p>
              <a:p>
                <a:r>
                  <a:rPr lang="en-US" b="1" dirty="0" smtClean="0">
                    <a:solidFill>
                      <a:srgbClr val="0000FF"/>
                    </a:solidFill>
                  </a:rPr>
                  <a:t>Model implementation in </a:t>
                </a:r>
                <a:r>
                  <a:rPr lang="en-US" b="1" dirty="0" smtClean="0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DD4hep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 up to date</a:t>
                </a:r>
              </a:p>
              <a:p>
                <a:pPr lvl="1"/>
                <a:r>
                  <a:rPr lang="en-US" b="1" dirty="0" smtClean="0">
                    <a:solidFill>
                      <a:srgbClr val="0000FF"/>
                    </a:solidFill>
                  </a:rPr>
                  <a:t>Reconstruction software developed in parallel</a:t>
                </a:r>
              </a:p>
              <a:p>
                <a:pPr marL="457200" lvl="1" indent="0">
                  <a:buNone/>
                </a:pPr>
                <a:endParaRPr lang="en-US" b="1" dirty="0" smtClean="0">
                  <a:solidFill>
                    <a:srgbClr val="0000FF"/>
                  </a:solidFill>
                </a:endParaRPr>
              </a:p>
              <a:p>
                <a:r>
                  <a:rPr lang="en-US" b="1" dirty="0" smtClean="0">
                    <a:solidFill>
                      <a:srgbClr val="C00000"/>
                    </a:solidFill>
                  </a:rPr>
                  <a:t>Full simulation physics studies with the new software chain will start soon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0908" y="763588"/>
                <a:ext cx="8522184" cy="5456238"/>
              </a:xfrm>
              <a:blipFill rotWithShape="1">
                <a:blip r:embed="rId3"/>
                <a:stretch>
                  <a:fillRect l="-930" t="-1564" b="-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84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Material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229600" cy="5638800"/>
          </a:xfrm>
        </p:spPr>
        <p:txBody>
          <a:bodyPr/>
          <a:lstStyle/>
          <a:p>
            <a:pPr indent="-342900">
              <a:buFont typeface="+mj-lt"/>
              <a:buAutoNum type="arabicPeriod"/>
            </a:pPr>
            <a:r>
              <a:rPr lang="en-US" sz="1200" i="1" dirty="0" smtClean="0"/>
              <a:t>L. </a:t>
            </a:r>
            <a:r>
              <a:rPr lang="en-US" sz="1200" i="1" dirty="0" err="1" smtClean="0"/>
              <a:t>Linssen</a:t>
            </a:r>
            <a:r>
              <a:rPr lang="en-US" sz="1200" i="1" dirty="0" smtClean="0"/>
              <a:t> et al., </a:t>
            </a:r>
            <a:r>
              <a:rPr lang="en-US" sz="1200" b="1" i="1" dirty="0" smtClean="0"/>
              <a:t>Physics </a:t>
            </a:r>
            <a:r>
              <a:rPr lang="en-US" sz="1200" b="1" i="1" dirty="0"/>
              <a:t>and Detectors at CLIC : CLIC Conceptual Design </a:t>
            </a:r>
            <a:r>
              <a:rPr lang="en-US" sz="1200" b="1" i="1" dirty="0" smtClean="0"/>
              <a:t>Report</a:t>
            </a:r>
            <a:r>
              <a:rPr lang="en-US" sz="1200" dirty="0" smtClean="0"/>
              <a:t>, </a:t>
            </a:r>
            <a:r>
              <a:rPr lang="en-US" sz="1200" dirty="0" smtClean="0">
                <a:hlinkClick r:id="rId3"/>
              </a:rPr>
              <a:t>CERN-2012-003</a:t>
            </a:r>
            <a:endParaRPr lang="en-US" sz="1200" dirty="0" smtClean="0"/>
          </a:p>
          <a:p>
            <a:pPr indent="-342900">
              <a:buFont typeface="+mj-lt"/>
              <a:buAutoNum type="arabicPeriod"/>
            </a:pPr>
            <a:r>
              <a:rPr lang="en-US" sz="1200" i="1" dirty="0" err="1" smtClean="0"/>
              <a:t>N.Alipour</a:t>
            </a:r>
            <a:r>
              <a:rPr lang="en-US" sz="1200" i="1" dirty="0" smtClean="0"/>
              <a:t> </a:t>
            </a:r>
            <a:r>
              <a:rPr lang="en-US" sz="1200" i="1" dirty="0" err="1"/>
              <a:t>Tehrani</a:t>
            </a:r>
            <a:r>
              <a:rPr lang="en-US" sz="1200" i="1" dirty="0"/>
              <a:t> and P. </a:t>
            </a:r>
            <a:r>
              <a:rPr lang="en-US" sz="1200" i="1" dirty="0" err="1"/>
              <a:t>Roloff</a:t>
            </a:r>
            <a:r>
              <a:rPr lang="en-US" sz="1200" dirty="0"/>
              <a:t>, </a:t>
            </a:r>
            <a:r>
              <a:rPr lang="en-US" sz="1200" b="1" i="1" dirty="0" err="1"/>
              <a:t>Optimisation</a:t>
            </a:r>
            <a:r>
              <a:rPr lang="en-US" sz="1200" b="1" i="1" dirty="0"/>
              <a:t> Studies for the CLIC Vertex-Detector Geometry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CLICdp-Note-2014-002</a:t>
            </a:r>
            <a:endParaRPr lang="en-US" sz="1200" dirty="0"/>
          </a:p>
          <a:p>
            <a:pPr indent="-342900">
              <a:buFont typeface="+mj-lt"/>
              <a:buAutoNum type="arabicPeriod"/>
            </a:pPr>
            <a:r>
              <a:rPr lang="en-US" sz="1200" i="1" dirty="0" smtClean="0"/>
              <a:t>D. </a:t>
            </a:r>
            <a:r>
              <a:rPr lang="en-US" sz="1200" i="1" dirty="0" err="1" smtClean="0"/>
              <a:t>Dannheim</a:t>
            </a:r>
            <a:r>
              <a:rPr lang="en-US" sz="1200" i="1" dirty="0"/>
              <a:t> et </a:t>
            </a:r>
            <a:r>
              <a:rPr lang="en-US" sz="1200" i="1" dirty="0" smtClean="0"/>
              <a:t>al., </a:t>
            </a:r>
            <a:r>
              <a:rPr lang="en-US" sz="1200" dirty="0" smtClean="0"/>
              <a:t>Slides at </a:t>
            </a:r>
            <a:r>
              <a:rPr lang="en-US" sz="1200" dirty="0" smtClean="0">
                <a:hlinkClick r:id="rId5"/>
              </a:rPr>
              <a:t>https</a:t>
            </a:r>
            <a:r>
              <a:rPr lang="en-US" sz="1200" dirty="0">
                <a:hlinkClick r:id="rId5"/>
              </a:rPr>
              <a:t>://</a:t>
            </a:r>
            <a:r>
              <a:rPr lang="en-US" sz="1200" dirty="0" smtClean="0">
                <a:hlinkClick r:id="rId5"/>
              </a:rPr>
              <a:t>indico.cern.ch/event/309925/contribution/2/material/slides/0.pdf</a:t>
            </a:r>
            <a:endParaRPr lang="en-US" sz="1200" dirty="0" smtClean="0"/>
          </a:p>
          <a:p>
            <a:pPr indent="-342900">
              <a:buFont typeface="+mj-lt"/>
              <a:buAutoNum type="arabicPeriod"/>
            </a:pPr>
            <a:r>
              <a:rPr lang="en-US" sz="1200" i="1" dirty="0"/>
              <a:t>M. Thomson, </a:t>
            </a:r>
            <a:r>
              <a:rPr lang="en-US" sz="1200" i="1" dirty="0" err="1"/>
              <a:t>Nucl.Instrum.Meth</a:t>
            </a:r>
            <a:r>
              <a:rPr lang="en-US" sz="1200" i="1" dirty="0"/>
              <a:t>. A611 (2009)</a:t>
            </a:r>
          </a:p>
          <a:p>
            <a:pPr indent="-342900">
              <a:buFont typeface="+mj-lt"/>
              <a:buAutoNum type="arabicPeriod"/>
            </a:pPr>
            <a:r>
              <a:rPr lang="en-US" sz="1200" i="1" dirty="0"/>
              <a:t>J. Marshall</a:t>
            </a:r>
            <a:r>
              <a:rPr lang="en-US" sz="1200" dirty="0"/>
              <a:t>,  Slides at </a:t>
            </a:r>
            <a:r>
              <a:rPr lang="en-US" sz="1200" dirty="0">
                <a:hlinkClick r:id="rId6"/>
              </a:rPr>
              <a:t>http://indico.cern.ch/event/309926/contribution/1/material/slides/0.pdf</a:t>
            </a:r>
            <a:endParaRPr lang="en-US" sz="1200" dirty="0"/>
          </a:p>
          <a:p>
            <a:pPr indent="-342900">
              <a:buFont typeface="+mj-lt"/>
              <a:buAutoNum type="arabicPeriod"/>
            </a:pPr>
            <a:r>
              <a:rPr lang="en-US" sz="1200" i="1" dirty="0" smtClean="0"/>
              <a:t>B</a:t>
            </a:r>
            <a:r>
              <a:rPr lang="en-US" sz="1200" i="1" dirty="0"/>
              <a:t>. Cure</a:t>
            </a:r>
            <a:r>
              <a:rPr lang="en-US" sz="1200" dirty="0"/>
              <a:t>, Slides at </a:t>
            </a:r>
            <a:r>
              <a:rPr lang="en-US" sz="1200" dirty="0">
                <a:hlinkClick r:id="rId7"/>
              </a:rPr>
              <a:t>https://indico.cern.ch/event/314325/contribution/1/material/slides/1.pdf</a:t>
            </a:r>
            <a:endParaRPr lang="en-US" sz="1200" dirty="0"/>
          </a:p>
          <a:p>
            <a:pPr indent="-342900">
              <a:buFont typeface="+mj-lt"/>
              <a:buAutoNum type="arabicPeriod"/>
            </a:pPr>
            <a:r>
              <a:rPr lang="en-US" sz="1200" i="1" dirty="0" smtClean="0"/>
              <a:t>M. Thomson</a:t>
            </a:r>
            <a:r>
              <a:rPr lang="en-US" sz="1200" i="1" dirty="0"/>
              <a:t>, </a:t>
            </a:r>
            <a:r>
              <a:rPr lang="en-US" sz="1200" dirty="0"/>
              <a:t>Slides at </a:t>
            </a:r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indico.cern.ch/event/309926/contribution/1/material/slides/0.pdf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M. </a:t>
            </a:r>
            <a:r>
              <a:rPr lang="en-US" sz="1200" dirty="0" err="1" smtClean="0"/>
              <a:t>Valentan</a:t>
            </a:r>
            <a:r>
              <a:rPr lang="en-US" sz="1200" dirty="0" smtClean="0"/>
              <a:t> </a:t>
            </a:r>
            <a:r>
              <a:rPr lang="en-US" sz="1200" dirty="0"/>
              <a:t>et al,</a:t>
            </a:r>
            <a:r>
              <a:rPr lang="en-US" sz="1200" dirty="0" smtClean="0"/>
              <a:t> </a:t>
            </a:r>
            <a:r>
              <a:rPr lang="en-US" sz="1200" dirty="0" err="1" smtClean="0">
                <a:hlinkClick r:id="rId8"/>
              </a:rPr>
              <a:t>LiC</a:t>
            </a:r>
            <a:r>
              <a:rPr lang="en-US" sz="1200" dirty="0" smtClean="0">
                <a:hlinkClick r:id="rId8"/>
              </a:rPr>
              <a:t> Detector Toy Fast Simulation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R. </a:t>
            </a:r>
            <a:r>
              <a:rPr lang="en-US" sz="1200" dirty="0" err="1" smtClean="0"/>
              <a:t>Simoniello</a:t>
            </a:r>
            <a:r>
              <a:rPr lang="en-US" sz="1200" dirty="0"/>
              <a:t>, Slides at </a:t>
            </a:r>
            <a:r>
              <a:rPr lang="en-US" sz="1200" dirty="0">
                <a:hlinkClick r:id="rId9"/>
              </a:rPr>
              <a:t>https://indico.cern.ch/event/376800/session/3/contribution/5/material/slides/0.pdf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A. Nurnberg, Slides at </a:t>
            </a:r>
            <a:r>
              <a:rPr lang="en-US" sz="1200" dirty="0" smtClean="0">
                <a:hlinkClick r:id="rId10"/>
              </a:rPr>
              <a:t>https://indico.cern.ch/event/376800/session/2/contribution/28/material/slides/0.pdf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M. </a:t>
            </a:r>
            <a:r>
              <a:rPr lang="en-US" sz="1200" dirty="0" err="1" smtClean="0"/>
              <a:t>Killenberg</a:t>
            </a:r>
            <a:r>
              <a:rPr lang="en-US" sz="1200" dirty="0" smtClean="0"/>
              <a:t>, </a:t>
            </a:r>
            <a:r>
              <a:rPr lang="en-US" sz="1200" dirty="0" smtClean="0">
                <a:hlinkClick r:id="rId11"/>
              </a:rPr>
              <a:t>LCD-Note-2011-029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J. S. Marshall,  Slides </a:t>
            </a:r>
            <a:r>
              <a:rPr lang="en-US" sz="1200" dirty="0"/>
              <a:t>at </a:t>
            </a:r>
            <a:r>
              <a:rPr lang="en-US" sz="1200" dirty="0">
                <a:hlinkClick r:id="rId12"/>
              </a:rPr>
              <a:t>https://</a:t>
            </a:r>
            <a:r>
              <a:rPr lang="en-US" sz="1200" dirty="0" smtClean="0">
                <a:hlinkClick r:id="rId12"/>
              </a:rPr>
              <a:t>indico.cern.ch/event/336335/session/6/contribution/5/material/slides/0.pdf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F. </a:t>
            </a:r>
            <a:r>
              <a:rPr lang="en-US" sz="1200" dirty="0" err="1" smtClean="0"/>
              <a:t>Gaede</a:t>
            </a:r>
            <a:r>
              <a:rPr lang="en-US" sz="1200" dirty="0" smtClean="0"/>
              <a:t>, Slides at  </a:t>
            </a:r>
            <a:r>
              <a:rPr lang="en-US" sz="1200" dirty="0">
                <a:hlinkClick r:id="rId13"/>
              </a:rPr>
              <a:t>https://</a:t>
            </a:r>
            <a:r>
              <a:rPr lang="en-US" sz="1200" dirty="0" smtClean="0">
                <a:hlinkClick r:id="rId13"/>
              </a:rPr>
              <a:t>indico.cern.ch/event/376800/session/0/contribution/12/material/slides/0.pdf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M. </a:t>
            </a:r>
            <a:r>
              <a:rPr lang="en-US" sz="1200" dirty="0" err="1" smtClean="0"/>
              <a:t>Petric</a:t>
            </a:r>
            <a:r>
              <a:rPr lang="en-US" sz="1200" dirty="0"/>
              <a:t>, Slides at </a:t>
            </a:r>
            <a:r>
              <a:rPr lang="en-US" sz="1200" dirty="0">
                <a:hlinkClick r:id="rId14"/>
              </a:rPr>
              <a:t>https://indico.cern.ch/event/376800/session/0/contribution/11/material/slides/0.pdf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D. </a:t>
            </a:r>
            <a:r>
              <a:rPr lang="en-US" sz="1200" dirty="0" err="1" smtClean="0"/>
              <a:t>Dannheim</a:t>
            </a:r>
            <a:r>
              <a:rPr lang="en-US" sz="1200" dirty="0" smtClean="0"/>
              <a:t>, A. </a:t>
            </a:r>
            <a:r>
              <a:rPr lang="en-US" sz="1200" dirty="0" err="1" smtClean="0"/>
              <a:t>Sailer</a:t>
            </a:r>
            <a:r>
              <a:rPr lang="en-US" sz="1200" dirty="0" smtClean="0"/>
              <a:t>, Beam-Induced Backgrounds in the CLIC detectors, </a:t>
            </a:r>
            <a:r>
              <a:rPr lang="en-US" sz="1200" dirty="0" smtClean="0">
                <a:hlinkClick r:id="rId15"/>
              </a:rPr>
              <a:t>LCD-Note-2011-021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E. van Der </a:t>
            </a:r>
            <a:r>
              <a:rPr lang="en-US" sz="1200" dirty="0" err="1" smtClean="0"/>
              <a:t>Kraaij</a:t>
            </a:r>
            <a:r>
              <a:rPr lang="en-US" sz="1200" dirty="0"/>
              <a:t>, Detector challenges at CLIC, contrasted with the LHC </a:t>
            </a:r>
            <a:r>
              <a:rPr lang="en-US" sz="1200" dirty="0" smtClean="0"/>
              <a:t>case</a:t>
            </a:r>
            <a:r>
              <a:rPr lang="en-US" sz="1200" dirty="0"/>
              <a:t>, slides at  </a:t>
            </a:r>
            <a:r>
              <a:rPr lang="en-US" sz="1200" dirty="0">
                <a:hlinkClick r:id="rId16"/>
              </a:rPr>
              <a:t>http://indico.cern.ch/event/210720/</a:t>
            </a: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70857"/>
          </a:xfrm>
        </p:spPr>
        <p:txBody>
          <a:bodyPr/>
          <a:lstStyle/>
          <a:p>
            <a:r>
              <a:rPr lang="en-US" sz="4000" dirty="0" smtClean="0"/>
              <a:t>CLIC and Detector Documentation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19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806233" y="2402115"/>
            <a:ext cx="7531534" cy="2803067"/>
            <a:chOff x="1439721" y="4082754"/>
            <a:chExt cx="6331265" cy="2200236"/>
          </a:xfrm>
        </p:grpSpPr>
        <p:pic>
          <p:nvPicPr>
            <p:cNvPr id="7" name="Picture 6" descr="Screen Shot 2012-11-22 at 1.13.54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9721" y="4082754"/>
              <a:ext cx="4771729" cy="2200236"/>
            </a:xfrm>
            <a:prstGeom prst="rect">
              <a:avLst/>
            </a:prstGeom>
          </p:spPr>
        </p:pic>
        <p:pic>
          <p:nvPicPr>
            <p:cNvPr id="8" name="Picture 7" descr="Screen Shot 2015-01-04 at 21.28.3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540" y="4117389"/>
              <a:ext cx="1536446" cy="2120646"/>
            </a:xfrm>
            <a:prstGeom prst="rect">
              <a:avLst/>
            </a:prstGeom>
            <a:ln>
              <a:solidFill>
                <a:srgbClr val="FF6600"/>
              </a:solidFill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975157" y="5225385"/>
            <a:ext cx="1508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hlinkClick r:id="rId5"/>
              </a:rPr>
              <a:t>CERN-2012-007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850268" y="5225385"/>
            <a:ext cx="1508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hlinkClick r:id="rId6"/>
              </a:rPr>
              <a:t>CERN-2012-003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22362" y="5225385"/>
            <a:ext cx="1508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hlinkClick r:id="rId7"/>
              </a:rPr>
              <a:t>CERN-2012-005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679952" y="5225385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8"/>
              </a:rPr>
              <a:t>arXiv:1307.5288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806233" y="918818"/>
            <a:ext cx="75315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2012</a:t>
            </a:r>
            <a:r>
              <a:rPr lang="en-US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CLIC Conceptual Design Report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>
                <a:latin typeface="Calibri" pitchFamily="34" charset="0"/>
                <a:cs typeface="Calibri" pitchFamily="34" charset="0"/>
              </a:rPr>
              <a:t>published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2012</a:t>
            </a:r>
            <a:r>
              <a:rPr lang="en-US" dirty="0">
                <a:latin typeface="Calibri" pitchFamily="34" charset="0"/>
                <a:cs typeface="Calibri" pitchFamily="34" charset="0"/>
              </a:rPr>
              <a:t>: CLIC detector and physics collaboration (</a:t>
            </a:r>
            <a:r>
              <a:rPr lang="en-US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CLICdp</a:t>
            </a:r>
            <a:r>
              <a:rPr lang="en-US" dirty="0">
                <a:latin typeface="Calibri" pitchFamily="34" charset="0"/>
                <a:cs typeface="Calibri" pitchFamily="34" charset="0"/>
              </a:rPr>
              <a:t>) was set up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2012/2013</a:t>
            </a:r>
            <a:r>
              <a:rPr lang="en-US" dirty="0">
                <a:latin typeface="Calibri" pitchFamily="34" charset="0"/>
                <a:cs typeface="Calibri" pitchFamily="34" charset="0"/>
              </a:rPr>
              <a:t>: CLIC input to the European strategy and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the Snowmass Process in the US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85143" y="2358571"/>
            <a:ext cx="1923143" cy="32802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5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Screen Shot 2012-01-21 at 9.35.01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275" y="3619648"/>
            <a:ext cx="3347725" cy="28446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27000" y="0"/>
                <a:ext cx="8890000" cy="1600200"/>
              </a:xfrm>
            </p:spPr>
            <p:txBody>
              <a:bodyPr>
                <a:normAutofit/>
              </a:bodyPr>
              <a:lstStyle/>
              <a:p>
                <a:r>
                  <a:rPr lang="en-US" sz="3400" dirty="0" smtClean="0"/>
                  <a:t>CLIC Physics Goals </a:t>
                </a:r>
                <a14:m>
                  <m:oMath xmlns:m="http://schemas.openxmlformats.org/officeDocument/2006/math">
                    <m:r>
                      <a:rPr lang="en-US" sz="3400" b="0" i="1" dirty="0" smtClean="0">
                        <a:latin typeface="Cambria Math"/>
                      </a:rPr>
                      <m:t>→ </m:t>
                    </m:r>
                  </m:oMath>
                </a14:m>
                <a:r>
                  <a:rPr lang="en-US" sz="3400" dirty="0" smtClean="0"/>
                  <a:t> Detector Requirements</a:t>
                </a:r>
                <a:endParaRPr lang="en-US" sz="34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000" y="0"/>
                <a:ext cx="8890000" cy="1600200"/>
              </a:xfrm>
              <a:blipFill rotWithShape="1">
                <a:blip r:embed="rId4"/>
                <a:stretch>
                  <a:fillRect l="-412" r="-4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22"/>
              <p:cNvSpPr>
                <a:spLocks noGrp="1"/>
              </p:cNvSpPr>
              <p:nvPr>
                <p:ph idx="1"/>
              </p:nvPr>
            </p:nvSpPr>
            <p:spPr>
              <a:xfrm>
                <a:off x="127001" y="736600"/>
                <a:ext cx="5559424" cy="590564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600" dirty="0" smtClean="0"/>
                  <a:t>Momentum resolution</a:t>
                </a:r>
              </a:p>
              <a:p>
                <a:pPr lvl="1"/>
                <a:r>
                  <a:rPr lang="en-US" sz="2400" dirty="0" smtClean="0">
                    <a:solidFill>
                      <a:schemeClr val="tx2"/>
                    </a:solidFill>
                  </a:rPr>
                  <a:t>e.g., </a:t>
                </a:r>
                <a:r>
                  <a:rPr lang="en-US" sz="2400" b="1" dirty="0" smtClean="0">
                    <a:solidFill>
                      <a:schemeClr val="tx2"/>
                    </a:solidFill>
                  </a:rPr>
                  <a:t>Higgs coupling to </a:t>
                </a:r>
                <a:r>
                  <a:rPr lang="en-US" sz="2400" b="1" dirty="0" err="1" smtClean="0">
                    <a:solidFill>
                      <a:schemeClr val="tx2"/>
                    </a:solidFill>
                  </a:rPr>
                  <a:t>muons</a:t>
                </a:r>
                <a:endParaRPr lang="en-US" sz="2400" b="1" dirty="0" smtClean="0">
                  <a:solidFill>
                    <a:schemeClr val="tx2"/>
                  </a:solidFill>
                </a:endParaRPr>
              </a:p>
              <a:p>
                <a:pPr lvl="2">
                  <a:buFont typeface="Calibri" pitchFamily="34" charset="0"/>
                  <a:buChar char="→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∼2×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−5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GeV</m:t>
                        </m:r>
                      </m:e>
                      <m:sup>
                        <m:r>
                          <a:rPr lang="en-US" sz="2400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sz="1800" dirty="0" smtClean="0"/>
              </a:p>
              <a:p>
                <a:r>
                  <a:rPr lang="en-US" sz="2600" dirty="0" smtClean="0"/>
                  <a:t>Jet energy resolution</a:t>
                </a:r>
              </a:p>
              <a:p>
                <a:pPr lvl="1"/>
                <a:r>
                  <a:rPr lang="en-US" sz="2400" dirty="0">
                    <a:solidFill>
                      <a:schemeClr val="tx2"/>
                    </a:solidFill>
                  </a:rPr>
                  <a:t>e</a:t>
                </a:r>
                <a:r>
                  <a:rPr lang="en-US" sz="2400" dirty="0" smtClean="0">
                    <a:solidFill>
                      <a:schemeClr val="tx2"/>
                    </a:solidFill>
                  </a:rPr>
                  <a:t>.g.</a:t>
                </a:r>
                <a:r>
                  <a:rPr lang="en-US" sz="2400" b="1" dirty="0" smtClean="0">
                    <a:solidFill>
                      <a:schemeClr val="tx2"/>
                    </a:solidFill>
                  </a:rPr>
                  <a:t> Separation of W/Z measurement in di-jet events</a:t>
                </a:r>
              </a:p>
              <a:p>
                <a:pPr lvl="2">
                  <a:buFont typeface="Calibri" pitchFamily="34" charset="0"/>
                  <a:buChar char="→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𝐸</m:t>
                        </m:r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∼3.5% </m:t>
                        </m:r>
                      </m:den>
                    </m:f>
                  </m:oMath>
                </a14:m>
                <a:r>
                  <a:rPr lang="en-US" sz="2200" dirty="0" smtClean="0">
                    <a:solidFill>
                      <a:srgbClr val="FF0000"/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solidFill>
                          <a:srgbClr val="FF0000"/>
                        </a:solidFill>
                        <a:latin typeface="Cambria Math"/>
                      </a:rPr>
                      <m:t>E</m:t>
                    </m:r>
                    <m:r>
                      <a:rPr lang="en-US" sz="2200" b="0" i="0" smtClean="0">
                        <a:solidFill>
                          <a:srgbClr val="FF0000"/>
                        </a:solidFill>
                        <a:latin typeface="Cambria Math"/>
                      </a:rPr>
                      <m:t>&gt;</m:t>
                    </m:r>
                    <m:r>
                      <a:rPr lang="en-US" sz="2200" b="0" i="1" smtClean="0">
                        <a:solidFill>
                          <a:srgbClr val="FF0000"/>
                        </a:solidFill>
                        <a:latin typeface="Cambria Math"/>
                      </a:rPr>
                      <m:t>100 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rgbClr val="FF0000"/>
                        </a:solidFill>
                        <a:latin typeface="Cambria Math"/>
                      </a:rPr>
                      <m:t>GeV</m:t>
                    </m:r>
                  </m:oMath>
                </a14:m>
                <a:endParaRPr lang="en-US" sz="2200" b="0" dirty="0" smtClean="0">
                  <a:solidFill>
                    <a:srgbClr val="FF0000"/>
                  </a:solidFill>
                </a:endParaRPr>
              </a:p>
              <a:p>
                <a:r>
                  <a:rPr lang="en-US" sz="2600" dirty="0" smtClean="0"/>
                  <a:t>Impact parameter resolution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2"/>
                        </a:solidFill>
                        <a:latin typeface="Cambria Math"/>
                      </a:rPr>
                      <m:t>𝑐</m:t>
                    </m:r>
                    <m:r>
                      <a:rPr lang="en-US" sz="2400" b="0" i="1" smtClean="0">
                        <a:solidFill>
                          <a:schemeClr val="tx2"/>
                        </a:solidFill>
                        <a:latin typeface="Cambria Math"/>
                      </a:rPr>
                      <m:t>/</m:t>
                    </m:r>
                    <m:r>
                      <a:rPr lang="en-US" sz="2400" b="0" i="1" smtClean="0">
                        <a:solidFill>
                          <a:schemeClr val="tx2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sz="2400" dirty="0" smtClean="0">
                    <a:solidFill>
                      <a:schemeClr val="tx2"/>
                    </a:solidFill>
                  </a:rPr>
                  <a:t>-tagging, Higgs branching ratios</a:t>
                </a:r>
              </a:p>
              <a:p>
                <a:pPr lvl="2">
                  <a:buFont typeface="Calibri" pitchFamily="34" charset="0"/>
                  <a:buChar char="→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𝑅</m:t>
                        </m:r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𝜙</m:t>
                        </m:r>
                      </m:sub>
                    </m:sSub>
                    <m:r>
                      <a:rPr lang="en-US" sz="2200" b="0" i="1" smtClean="0">
                        <a:solidFill>
                          <a:srgbClr val="FF0000"/>
                        </a:solidFill>
                        <a:latin typeface="Cambria Math"/>
                      </a:rPr>
                      <m:t>∼5⊕</m:t>
                    </m:r>
                    <m:f>
                      <m:fPr>
                        <m:type m:val="lin"/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GeV</m:t>
                            </m:r>
                          </m:e>
                        </m:d>
                        <m:func>
                          <m:funcPr>
                            <m:ctrlPr>
                              <a:rPr lang="en-US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2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sin</m:t>
                                </m:r>
                              </m:e>
                              <m:sup>
                                <m:f>
                                  <m:fPr>
                                    <m:ctrlPr>
                                      <a:rPr lang="en-US" sz="22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2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sz="22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</m:fName>
                          <m:e>
                            <m:r>
                              <a:rPr lang="en-US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𝜃</m:t>
                            </m:r>
                          </m:e>
                        </m:func>
                        <m:r>
                          <a:rPr lang="en-US" sz="2200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μm</m:t>
                        </m:r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  <m:r>
                      <a:rPr lang="en-US" sz="2200" b="0" i="1" smtClean="0">
                        <a:latin typeface="Cambria Math"/>
                      </a:rPr>
                      <m:t> </m:t>
                    </m:r>
                  </m:oMath>
                </a14:m>
                <a:endParaRPr lang="en-US" sz="2200" dirty="0" smtClean="0"/>
              </a:p>
              <a:p>
                <a:r>
                  <a:rPr lang="en-US" sz="2600" dirty="0" smtClean="0"/>
                  <a:t>Angular coverage</a:t>
                </a:r>
              </a:p>
              <a:p>
                <a:pPr lvl="1"/>
                <a:r>
                  <a:rPr lang="en-US" sz="2400" dirty="0" smtClean="0">
                    <a:solidFill>
                      <a:schemeClr val="tx2"/>
                    </a:solidFill>
                  </a:rPr>
                  <a:t>Very forward electron tagging</a:t>
                </a:r>
              </a:p>
              <a:p>
                <a:pPr lvl="2">
                  <a:buFont typeface="Calibri" pitchFamily="34" charset="0"/>
                  <a:buChar char="→"/>
                </a:pPr>
                <a:r>
                  <a:rPr lang="en-US" sz="2200" dirty="0">
                    <a:solidFill>
                      <a:srgbClr val="FF0000"/>
                    </a:solidFill>
                  </a:rPr>
                  <a:t>d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own to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FF0000"/>
                        </a:solidFill>
                        <a:latin typeface="Cambria Math"/>
                      </a:rPr>
                      <m:t>𝜃</m:t>
                    </m:r>
                    <m:r>
                      <a:rPr lang="en-US" sz="2200" b="0" i="1" smtClean="0">
                        <a:solidFill>
                          <a:srgbClr val="FF0000"/>
                        </a:solidFill>
                        <a:latin typeface="Cambria Math"/>
                      </a:rPr>
                      <m:t>=10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rgbClr val="FF0000"/>
                        </a:solidFill>
                        <a:latin typeface="Cambria Math"/>
                      </a:rPr>
                      <m:t>mrad</m:t>
                    </m:r>
                  </m:oMath>
                </a14:m>
                <a:endParaRPr lang="en-US" sz="2200" dirty="0" smtClean="0">
                  <a:solidFill>
                    <a:srgbClr val="FF0000"/>
                  </a:solidFill>
                </a:endParaRPr>
              </a:p>
              <a:p>
                <a:pPr>
                  <a:buFont typeface="Calibri" pitchFamily="34" charset="0"/>
                  <a:buChar char="+"/>
                </a:pPr>
                <a:r>
                  <a:rPr lang="en-US" b="1" dirty="0" smtClean="0">
                    <a:solidFill>
                      <a:schemeClr val="accent2"/>
                    </a:solidFill>
                  </a:rPr>
                  <a:t>Requirements due to CLIC beam structure and beam-induced backgrounds</a:t>
                </a:r>
                <a:endParaRPr lang="en-US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3" name="Content Placeholder 2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7001" y="736600"/>
                <a:ext cx="5559424" cy="5905648"/>
              </a:xfrm>
              <a:blipFill rotWithShape="1">
                <a:blip r:embed="rId5"/>
                <a:stretch>
                  <a:fillRect l="-1535" t="-1445" r="-14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854166" y="4854166"/>
            <a:ext cx="1088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e.g. W/Z</a:t>
            </a:r>
            <a:endParaRPr lang="en-US" sz="1400" b="1" dirty="0">
              <a:solidFill>
                <a:schemeClr val="tx2"/>
              </a:solidFill>
            </a:endParaRPr>
          </a:p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separation</a:t>
            </a:r>
            <a:endParaRPr lang="en-US" sz="1400" b="1" dirty="0">
              <a:solidFill>
                <a:schemeClr val="tx2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084" y="699018"/>
            <a:ext cx="3327400" cy="29199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6404070" y="969258"/>
                <a:ext cx="13037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tx2"/>
                    </a:solidFill>
                  </a:rPr>
                  <a:t>e.g.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tx2"/>
                        </a:solidFill>
                        <a:latin typeface="Cambria Math"/>
                      </a:rPr>
                      <m:t>𝑯</m:t>
                    </m:r>
                    <m:r>
                      <a:rPr lang="en-US" sz="1600" b="1" i="1" smtClean="0">
                        <a:solidFill>
                          <a:schemeClr val="tx2"/>
                        </a:solidFill>
                        <a:latin typeface="Cambria Math"/>
                      </a:rPr>
                      <m:t>→</m:t>
                    </m:r>
                    <m:r>
                      <a:rPr lang="en-US" sz="1600" b="1" i="1" smtClean="0">
                        <a:solidFill>
                          <a:schemeClr val="tx2"/>
                        </a:solidFill>
                        <a:latin typeface="Cambria Math"/>
                      </a:rPr>
                      <m:t>𝝁𝝁</m:t>
                    </m:r>
                  </m:oMath>
                </a14:m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4070" y="969258"/>
                <a:ext cx="1303755" cy="338554"/>
              </a:xfrm>
              <a:prstGeom prst="rect">
                <a:avLst/>
              </a:prstGeom>
              <a:blipFill rotWithShape="1">
                <a:blip r:embed="rId7"/>
                <a:stretch>
                  <a:fillRect l="-2347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206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CLIC Experimental Environment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79008" y="1004323"/>
            <a:ext cx="3822092" cy="70788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itchFamily="34" charset="0"/>
                <a:cs typeface="Calibri" pitchFamily="34" charset="0"/>
              </a:rPr>
              <a:t>Drive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timing requirements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for the CLIC detector</a:t>
            </a:r>
          </a:p>
        </p:txBody>
      </p:sp>
      <p:graphicFrame>
        <p:nvGraphicFramePr>
          <p:cNvPr id="3" name="Table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15017267"/>
              </p:ext>
            </p:extLst>
          </p:nvPr>
        </p:nvGraphicFramePr>
        <p:xfrm>
          <a:off x="177801" y="989966"/>
          <a:ext cx="4325908" cy="37779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271043"/>
                <a:gridCol w="2054865"/>
              </a:tblGrid>
              <a:tr h="37779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 at 3 </a:t>
                      </a:r>
                      <a:r>
                        <a:rPr lang="en-US" sz="1600" dirty="0" err="1" smtClean="0"/>
                        <a:t>TeV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77790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Luminosity</a:t>
                      </a:r>
                      <a:endParaRPr lang="en-US" sz="18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5.9×10</a:t>
                      </a:r>
                      <a:r>
                        <a:rPr lang="en-US" sz="1800" baseline="30000" dirty="0" smtClean="0"/>
                        <a:t>34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</a:p>
                  </a:txBody>
                  <a:tcPr marL="86869" marR="86869" marT="43435" marB="43435" anchor="ctr"/>
                </a:tc>
              </a:tr>
              <a:tr h="37779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Bunch separation</a:t>
                      </a:r>
                      <a:endParaRPr lang="en-US" sz="18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0.5 ns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 anchor="ctr"/>
                </a:tc>
              </a:tr>
              <a:tr h="37779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#Bunches per train</a:t>
                      </a:r>
                      <a:endParaRPr lang="en-US" sz="18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312</a:t>
                      </a:r>
                      <a:endParaRPr lang="en-US" sz="1800" dirty="0"/>
                    </a:p>
                  </a:txBody>
                  <a:tcPr marL="86869" marR="86869" marT="43435" marB="43435" anchor="ctr"/>
                </a:tc>
              </a:tr>
              <a:tr h="37779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Train duration</a:t>
                      </a:r>
                      <a:endParaRPr lang="en-US" sz="18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156 ns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 anchor="ctr"/>
                </a:tc>
              </a:tr>
              <a:tr h="37779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Train repetition rate</a:t>
                      </a:r>
                      <a:endParaRPr lang="en-US" sz="18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50 Hz</a:t>
                      </a:r>
                      <a:endParaRPr lang="en-US" sz="1800" b="1" dirty="0"/>
                    </a:p>
                  </a:txBody>
                  <a:tcPr marL="86869" marR="86869" marT="43435" marB="43435" anchor="ctr"/>
                </a:tc>
              </a:tr>
              <a:tr h="37779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Particles per bunch</a:t>
                      </a:r>
                      <a:endParaRPr lang="en-US" sz="18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3.72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×10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86869" marR="86869" marT="43435" marB="43435" anchor="ctr"/>
                </a:tc>
              </a:tr>
              <a:tr h="3777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Crossing angle</a:t>
                      </a:r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 </a:t>
                      </a:r>
                      <a:r>
                        <a:rPr lang="en-US" sz="1800" dirty="0" err="1" smtClean="0"/>
                        <a:t>mrad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86869" marR="86869" marT="43435" marB="43435" anchor="ctr"/>
                </a:tc>
              </a:tr>
              <a:tr h="377790">
                <a:tc>
                  <a:txBody>
                    <a:bodyPr/>
                    <a:lstStyle/>
                    <a:p>
                      <a:r>
                        <a:rPr lang="el-GR" sz="1800" dirty="0" smtClean="0"/>
                        <a:t>σ</a:t>
                      </a:r>
                      <a:r>
                        <a:rPr lang="en-US" sz="1800" baseline="-25000" dirty="0" smtClean="0"/>
                        <a:t>x</a:t>
                      </a:r>
                      <a:r>
                        <a:rPr lang="en-US" sz="1800" dirty="0" smtClean="0"/>
                        <a:t> / </a:t>
                      </a:r>
                      <a:r>
                        <a:rPr lang="en-US" sz="1800" dirty="0" err="1" smtClean="0"/>
                        <a:t>σ</a:t>
                      </a:r>
                      <a:r>
                        <a:rPr lang="en-US" sz="1800" baseline="-25000" dirty="0" err="1" smtClean="0"/>
                        <a:t>y</a:t>
                      </a:r>
                      <a:r>
                        <a:rPr lang="en-US" sz="1800" dirty="0" smtClean="0"/>
                        <a:t> [nm]</a:t>
                      </a:r>
                      <a:endParaRPr lang="en-US" sz="18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≈ 45 / 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 anchor="ctr"/>
                </a:tc>
              </a:tr>
              <a:tr h="3777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/>
                        <a:t>σ</a:t>
                      </a:r>
                      <a:r>
                        <a:rPr lang="en-US" sz="1800" baseline="-25000" dirty="0" smtClean="0"/>
                        <a:t>z</a:t>
                      </a:r>
                      <a:r>
                        <a:rPr lang="en-US" sz="1800" dirty="0" smtClean="0"/>
                        <a:t> [</a:t>
                      </a:r>
                      <a:r>
                        <a:rPr lang="en-US" sz="1800" dirty="0" err="1" smtClean="0"/>
                        <a:t>μm</a:t>
                      </a:r>
                      <a:r>
                        <a:rPr lang="en-US" sz="1800" dirty="0" smtClean="0"/>
                        <a:t>]</a:t>
                      </a:r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44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 anchor="ctr"/>
                </a:tc>
              </a:tr>
            </a:tbl>
          </a:graphicData>
        </a:graphic>
      </p:graphicFrame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7304" y="5987459"/>
            <a:ext cx="2207491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 dirty="0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- not to scale -</a:t>
            </a:r>
            <a:endParaRPr lang="en-US" i="1" dirty="0">
              <a:solidFill>
                <a:srgbClr val="CC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177801" y="5113129"/>
            <a:ext cx="1862249" cy="83099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CLIC bunch structure</a:t>
            </a:r>
            <a:endParaRPr lang="en-US" sz="24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4246668" y="5176764"/>
            <a:ext cx="381000" cy="381000"/>
          </a:xfrm>
          <a:prstGeom prst="ellipse">
            <a:avLst/>
          </a:prstGeom>
          <a:noFill/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06" charset="0"/>
            </a:endParaRPr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>
            <a:off x="4503709" y="5557763"/>
            <a:ext cx="154601" cy="336153"/>
          </a:xfrm>
          <a:prstGeom prst="line">
            <a:avLst/>
          </a:prstGeom>
          <a:noFill/>
          <a:ln w="57150">
            <a:solidFill>
              <a:schemeClr val="accent4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3299688" y="5893917"/>
            <a:ext cx="4038600" cy="923262"/>
          </a:xfrm>
          <a:prstGeom prst="ellipse">
            <a:avLst/>
          </a:prstGeom>
          <a:solidFill>
            <a:srgbClr val="EDFFE0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06" charset="0"/>
            </a:endParaRPr>
          </a:p>
        </p:txBody>
      </p:sp>
      <p:sp>
        <p:nvSpPr>
          <p:cNvPr id="28" name="Line 22"/>
          <p:cNvSpPr>
            <a:spLocks noChangeShapeType="1"/>
          </p:cNvSpPr>
          <p:nvPr/>
        </p:nvSpPr>
        <p:spPr bwMode="auto">
          <a:xfrm>
            <a:off x="3829871" y="6225209"/>
            <a:ext cx="3200400" cy="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3198259" y="6225209"/>
            <a:ext cx="48938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1 </a:t>
            </a:r>
            <a:r>
              <a:rPr lang="en-US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train = 312 </a:t>
            </a:r>
            <a:r>
              <a:rPr lang="en-US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bunches, 0.5 </a:t>
            </a:r>
            <a:r>
              <a:rPr lang="en-US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ns apart	</a:t>
            </a:r>
            <a:r>
              <a:rPr lang="en-US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32864" y="4835035"/>
            <a:ext cx="744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20 </a:t>
            </a:r>
            <a:r>
              <a:rPr lang="en-US" sz="1600" dirty="0" err="1" smtClean="0">
                <a:solidFill>
                  <a:schemeClr val="tx2"/>
                </a:solidFill>
              </a:rPr>
              <a:t>ms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70743" y="483897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156 ns</a:t>
            </a:r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23317" y="5173589"/>
            <a:ext cx="202413" cy="171450"/>
            <a:chOff x="3795706" y="4484104"/>
            <a:chExt cx="202413" cy="171450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3795706" y="4569829"/>
              <a:ext cx="188119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3998119" y="4484104"/>
              <a:ext cx="0" cy="17145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561560" y="5170699"/>
            <a:ext cx="202173" cy="171450"/>
            <a:chOff x="4186238" y="4484104"/>
            <a:chExt cx="202173" cy="171450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4186238" y="4484104"/>
              <a:ext cx="0" cy="17145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4200292" y="4569829"/>
              <a:ext cx="188119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arrow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6320215" y="5136887"/>
            <a:ext cx="996966" cy="176504"/>
            <a:chOff x="5420294" y="4489443"/>
            <a:chExt cx="813366" cy="176504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5420294" y="4575460"/>
              <a:ext cx="812800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5425055" y="4489443"/>
              <a:ext cx="0" cy="17145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6233660" y="4494497"/>
              <a:ext cx="0" cy="17145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292895" y="5383177"/>
            <a:ext cx="6291793" cy="0"/>
            <a:chOff x="2852207" y="6007579"/>
            <a:chExt cx="6291793" cy="0"/>
          </a:xfrm>
        </p:grpSpPr>
        <p:sp>
          <p:nvSpPr>
            <p:cNvPr id="44" name="Line 18"/>
            <p:cNvSpPr>
              <a:spLocks noChangeShapeType="1"/>
            </p:cNvSpPr>
            <p:nvPr/>
          </p:nvSpPr>
          <p:spPr bwMode="auto">
            <a:xfrm flipH="1">
              <a:off x="5864237" y="6007579"/>
              <a:ext cx="267731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8"/>
            <p:cNvSpPr>
              <a:spLocks noChangeShapeType="1"/>
            </p:cNvSpPr>
            <p:nvPr/>
          </p:nvSpPr>
          <p:spPr bwMode="auto">
            <a:xfrm flipH="1">
              <a:off x="7872257" y="6007579"/>
              <a:ext cx="267731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8"/>
            <p:cNvSpPr>
              <a:spLocks noChangeShapeType="1"/>
            </p:cNvSpPr>
            <p:nvPr/>
          </p:nvSpPr>
          <p:spPr bwMode="auto">
            <a:xfrm flipH="1">
              <a:off x="8876269" y="6007579"/>
              <a:ext cx="267731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8"/>
            <p:cNvSpPr>
              <a:spLocks noChangeShapeType="1"/>
            </p:cNvSpPr>
            <p:nvPr/>
          </p:nvSpPr>
          <p:spPr bwMode="auto">
            <a:xfrm flipH="1">
              <a:off x="6868247" y="6007579"/>
              <a:ext cx="267731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18"/>
            <p:cNvSpPr>
              <a:spLocks noChangeShapeType="1"/>
            </p:cNvSpPr>
            <p:nvPr/>
          </p:nvSpPr>
          <p:spPr bwMode="auto">
            <a:xfrm flipH="1">
              <a:off x="4860227" y="6007579"/>
              <a:ext cx="267731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18"/>
            <p:cNvSpPr>
              <a:spLocks noChangeShapeType="1"/>
            </p:cNvSpPr>
            <p:nvPr/>
          </p:nvSpPr>
          <p:spPr bwMode="auto">
            <a:xfrm flipH="1">
              <a:off x="3856217" y="6007579"/>
              <a:ext cx="267731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18"/>
            <p:cNvSpPr>
              <a:spLocks noChangeShapeType="1"/>
            </p:cNvSpPr>
            <p:nvPr/>
          </p:nvSpPr>
          <p:spPr bwMode="auto">
            <a:xfrm flipH="1">
              <a:off x="2852207" y="6007579"/>
              <a:ext cx="267731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973782" y="3502782"/>
                <a:ext cx="3855027" cy="1323439"/>
              </a:xfrm>
              <a:prstGeom prst="rect">
                <a:avLst/>
              </a:prstGeom>
              <a:noFill/>
              <a:ln w="28575">
                <a:solidFill>
                  <a:schemeClr val="accent3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Calibri" pitchFamily="34" charset="0"/>
                    <a:cs typeface="Calibri" pitchFamily="34" charset="0"/>
                  </a:rPr>
                  <a:t>Very small beam profile </a:t>
                </a:r>
                <a:r>
                  <a:rPr lang="en-US" sz="2000" dirty="0" smtClean="0">
                    <a:latin typeface="Calibri" pitchFamily="34" charset="0"/>
                    <a:cs typeface="Calibri" pitchFamily="34" charset="0"/>
                  </a:rPr>
                  <a:t>at the </a:t>
                </a:r>
                <a:r>
                  <a:rPr lang="en-US" sz="2000" dirty="0">
                    <a:latin typeface="Calibri" pitchFamily="34" charset="0"/>
                    <a:cs typeface="Calibri" pitchFamily="34" charset="0"/>
                  </a:rPr>
                  <a:t>i</a:t>
                </a:r>
                <a:r>
                  <a:rPr lang="en-US" sz="2000" dirty="0" smtClean="0">
                    <a:latin typeface="Calibri" pitchFamily="34" charset="0"/>
                    <a:cs typeface="Calibri" pitchFamily="34" charset="0"/>
                  </a:rPr>
                  <a:t>nteraction point</a:t>
                </a:r>
              </a:p>
              <a:p>
                <a:pPr marL="88900" algn="ctr"/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⇒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Calibri" pitchFamily="34" charset="0"/>
                    <a:cs typeface="Calibri" pitchFamily="34" charset="0"/>
                  </a:rPr>
                  <a:t>Very high E-fields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⇒</m:t>
                    </m:r>
                  </m:oMath>
                </a14:m>
                <a:endParaRPr lang="en-US" sz="2000" b="1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endParaRPr>
              </a:p>
              <a:p>
                <a:pPr marL="88900" algn="ctr"/>
                <a:r>
                  <a:rPr lang="en-GB" sz="2000" b="1" dirty="0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Beam-beam </a:t>
                </a:r>
                <a:r>
                  <a:rPr lang="en-GB" sz="2000" b="1" dirty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background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endParaRPr lang="en-US" sz="2000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3782" y="3502782"/>
                <a:ext cx="3855027" cy="1323439"/>
              </a:xfrm>
              <a:prstGeom prst="rect">
                <a:avLst/>
              </a:prstGeom>
              <a:blipFill rotWithShape="1">
                <a:blip r:embed="rId3"/>
                <a:stretch>
                  <a:fillRect t="-1351" b="-5856"/>
                </a:stretch>
              </a:blipFill>
              <a:ln w="28575"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Arrow Connector 46"/>
          <p:cNvCxnSpPr>
            <a:stCxn id="43" idx="1"/>
          </p:cNvCxnSpPr>
          <p:nvPr/>
        </p:nvCxnSpPr>
        <p:spPr bwMode="auto">
          <a:xfrm flipH="1">
            <a:off x="4294909" y="4164502"/>
            <a:ext cx="678873" cy="61134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43" idx="1"/>
          </p:cNvCxnSpPr>
          <p:nvPr/>
        </p:nvCxnSpPr>
        <p:spPr bwMode="auto">
          <a:xfrm flipH="1">
            <a:off x="4364182" y="4164502"/>
            <a:ext cx="609600" cy="379789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4149156" y="1328263"/>
            <a:ext cx="822020" cy="1383445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4030768" y="1348427"/>
            <a:ext cx="940408" cy="710345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918364" y="1987995"/>
            <a:ext cx="4076700" cy="1323439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Low duty cycle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Triggerless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readout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Power pulsing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(turning power off when not needed)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305302" y="2521527"/>
            <a:ext cx="640771" cy="501073"/>
          </a:xfrm>
          <a:prstGeom prst="straightConnector1">
            <a:avLst/>
          </a:prstGeom>
          <a:ln w="28575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4432301" y="2535382"/>
            <a:ext cx="472208" cy="89756"/>
          </a:xfrm>
          <a:prstGeom prst="straightConnector1">
            <a:avLst/>
          </a:prstGeom>
          <a:ln w="28575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74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Beam-Induced Backgrounds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0" y="1669658"/>
                <a:ext cx="7200624" cy="4487121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err="1" smtClean="0">
                    <a:solidFill>
                      <a:schemeClr val="accent3"/>
                    </a:solidFill>
                  </a:rPr>
                  <a:t>Beamstrahlung</a:t>
                </a:r>
                <a:r>
                  <a:rPr lang="en-US" sz="2800" dirty="0" smtClean="0">
                    <a:solidFill>
                      <a:schemeClr val="accent3"/>
                    </a:solidFill>
                  </a:rPr>
                  <a:t>:</a:t>
                </a:r>
              </a:p>
              <a:p>
                <a:pPr lvl="1"/>
                <a:r>
                  <a:rPr lang="en-US" sz="2400" b="1" dirty="0" smtClean="0"/>
                  <a:t>Pair-background</a:t>
                </a:r>
              </a:p>
              <a:p>
                <a:pPr lvl="2"/>
                <a:r>
                  <a:rPr lang="en-US" sz="2400" dirty="0" smtClean="0"/>
                  <a:t>Coherent </a:t>
                </a:r>
                <a:r>
                  <a:rPr lang="en-US" sz="2400" dirty="0" err="1" smtClean="0"/>
                  <a:t>e</a:t>
                </a:r>
                <a:r>
                  <a:rPr lang="en-US" sz="2400" baseline="30000" dirty="0" err="1" smtClean="0"/>
                  <a:t>+</a:t>
                </a:r>
                <a:r>
                  <a:rPr lang="en-US" sz="2400" dirty="0" err="1" smtClean="0"/>
                  <a:t>e</a:t>
                </a:r>
                <a:r>
                  <a:rPr lang="en-US" sz="2400" baseline="30000" dirty="0" smtClean="0"/>
                  <a:t>-</a:t>
                </a:r>
                <a:r>
                  <a:rPr lang="en-US" sz="2400" dirty="0" smtClean="0"/>
                  <a:t> pairs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/>
                      </a:rPr>
                      <m:t>: </m:t>
                    </m:r>
                    <m:r>
                      <a:rPr lang="en-US" sz="1800" b="0" i="1" smtClean="0">
                        <a:latin typeface="Cambria Math"/>
                      </a:rPr>
                      <m:t>7×1</m:t>
                    </m:r>
                    <m:sSup>
                      <m:sSupPr>
                        <m:ctrlPr>
                          <a:rPr lang="en-US" sz="1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8</m:t>
                        </m:r>
                      </m:sup>
                    </m:sSup>
                    <m:r>
                      <a:rPr lang="en-US" sz="1800" b="0" i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BX</m:t>
                    </m:r>
                  </m:oMath>
                </a14:m>
                <a:r>
                  <a:rPr lang="en-US" sz="1800" dirty="0" smtClean="0"/>
                  <a:t> </a:t>
                </a:r>
                <a:endParaRPr lang="en-US" sz="2000" dirty="0" smtClean="0"/>
              </a:p>
              <a:p>
                <a:pPr lvl="3"/>
                <a:r>
                  <a:rPr lang="en-US" sz="2400" dirty="0" smtClean="0"/>
                  <a:t>Very forward</a:t>
                </a:r>
              </a:p>
              <a:p>
                <a:pPr lvl="2"/>
                <a:r>
                  <a:rPr lang="en-US" sz="2400" b="1" dirty="0" smtClean="0"/>
                  <a:t>Incoherent </a:t>
                </a:r>
                <a:r>
                  <a:rPr lang="en-US" sz="2400" b="1" dirty="0" err="1"/>
                  <a:t>e</a:t>
                </a:r>
                <a:r>
                  <a:rPr lang="en-US" sz="2400" b="1" baseline="30000" dirty="0" err="1"/>
                  <a:t>+</a:t>
                </a:r>
                <a:r>
                  <a:rPr lang="en-US" sz="2400" b="1" dirty="0" err="1"/>
                  <a:t>e</a:t>
                </a:r>
                <a:r>
                  <a:rPr lang="en-US" sz="2400" b="1" baseline="30000" dirty="0"/>
                  <a:t>-</a:t>
                </a:r>
                <a:r>
                  <a:rPr lang="en-US" sz="2400" b="1" dirty="0"/>
                  <a:t> pairs</a:t>
                </a:r>
                <a14:m>
                  <m:oMath xmlns:m="http://schemas.openxmlformats.org/officeDocument/2006/math">
                    <m:r>
                      <a:rPr lang="en-US" sz="1800" b="1">
                        <a:latin typeface="Cambria Math"/>
                      </a:rPr>
                      <m:t>:</m:t>
                    </m:r>
                    <m:r>
                      <a:rPr lang="en-US" sz="1800" b="1" i="0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3</m:t>
                    </m:r>
                    <m:r>
                      <a:rPr lang="en-US" sz="1800" b="0" i="1">
                        <a:latin typeface="Cambria Math"/>
                      </a:rPr>
                      <m:t>×1</m:t>
                    </m:r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en-US" sz="1800" b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1">
                        <a:latin typeface="Cambria Math"/>
                      </a:rPr>
                      <m:t>BX</m:t>
                    </m:r>
                  </m:oMath>
                </a14:m>
                <a:endParaRPr lang="en-US" sz="1800" dirty="0" smtClean="0"/>
              </a:p>
              <a:p>
                <a:pPr lvl="3"/>
                <a:r>
                  <a:rPr lang="en-US" sz="2400" dirty="0" smtClean="0"/>
                  <a:t>Rather </a:t>
                </a:r>
                <a:r>
                  <a:rPr lang="en-US" sz="2400" dirty="0"/>
                  <a:t>forward</a:t>
                </a:r>
              </a:p>
              <a:p>
                <a:pPr lvl="3"/>
                <a:r>
                  <a:rPr lang="en-US" sz="2400" dirty="0" smtClean="0"/>
                  <a:t>High occupancies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influence detector design</a:t>
                </a:r>
              </a:p>
              <a:p>
                <a:pPr lvl="1"/>
                <a:r>
                  <a:rPr lang="el-GR" sz="2400" b="1" dirty="0" smtClean="0">
                    <a:solidFill>
                      <a:srgbClr val="00B0F0"/>
                    </a:solidFill>
                  </a:rPr>
                  <a:t>γγ </a:t>
                </a:r>
                <a:r>
                  <a:rPr lang="en-US" sz="2400" b="1" dirty="0">
                    <a:solidFill>
                      <a:srgbClr val="00B0F0"/>
                    </a:solidFill>
                  </a:rPr>
                  <a:t>to </a:t>
                </a:r>
                <a:r>
                  <a:rPr lang="en-US" sz="2400" b="1" dirty="0" smtClean="0">
                    <a:solidFill>
                      <a:srgbClr val="00B0F0"/>
                    </a:solidFill>
                  </a:rPr>
                  <a:t>hadrons </a:t>
                </a:r>
                <a:r>
                  <a:rPr lang="en-US" sz="1800" b="1" dirty="0" smtClean="0">
                    <a:solidFill>
                      <a:srgbClr val="00B0F0"/>
                    </a:solidFill>
                  </a:rPr>
                  <a:t>(3.2 events/BX @ 3 TeV)</a:t>
                </a:r>
                <a:endParaRPr lang="en-US" sz="1800" b="1" dirty="0">
                  <a:solidFill>
                    <a:srgbClr val="00B0F0"/>
                  </a:solidFill>
                </a:endParaRPr>
              </a:p>
              <a:p>
                <a:pPr lvl="2"/>
                <a:r>
                  <a:rPr lang="en-US" sz="2400" dirty="0"/>
                  <a:t>Energy deposits (</a:t>
                </a:r>
                <a:r>
                  <a:rPr lang="en-US" sz="2400" dirty="0" smtClean="0"/>
                  <a:t>19 TeV/train </a:t>
                </a:r>
                <a:r>
                  <a:rPr lang="en-US" sz="2400" dirty="0"/>
                  <a:t>@ </a:t>
                </a:r>
                <a:r>
                  <a:rPr lang="en-US" sz="2400" dirty="0" smtClean="0"/>
                  <a:t>3 </a:t>
                </a:r>
                <a:r>
                  <a:rPr lang="en-US" sz="2400" dirty="0"/>
                  <a:t>TeV</a:t>
                </a:r>
                <a:r>
                  <a:rPr lang="en-US" sz="2400" dirty="0" smtClean="0"/>
                  <a:t>)</a:t>
                </a:r>
              </a:p>
              <a:p>
                <a:pPr lvl="2"/>
                <a:r>
                  <a:rPr lang="en-US" sz="2400" dirty="0"/>
                  <a:t>Main </a:t>
                </a:r>
                <a:r>
                  <a:rPr lang="en-US" sz="2400" dirty="0" smtClean="0"/>
                  <a:t>background in </a:t>
                </a:r>
                <a:r>
                  <a:rPr lang="en-US" sz="2400" dirty="0"/>
                  <a:t>calorimeters and </a:t>
                </a:r>
                <a:r>
                  <a:rPr lang="en-US" sz="2400" dirty="0" smtClean="0"/>
                  <a:t>trackers</a:t>
                </a:r>
              </a:p>
              <a:p>
                <a:pPr lvl="2"/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69658"/>
                <a:ext cx="7200624" cy="4487121"/>
              </a:xfrm>
              <a:blipFill rotWithShape="1">
                <a:blip r:embed="rId3"/>
                <a:stretch>
                  <a:fillRect l="-1439" t="-1223" r="-508" b="-2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4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334" y="824826"/>
            <a:ext cx="2844718" cy="1550747"/>
          </a:xfrm>
          <a:prstGeom prst="rect">
            <a:avLst/>
          </a:prstGeom>
          <a:noFill/>
          <a:ln w="19050" cmpd="sng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7274082" y="5014499"/>
            <a:ext cx="1729410" cy="1072822"/>
            <a:chOff x="6777225" y="4321316"/>
            <a:chExt cx="1729410" cy="1072822"/>
          </a:xfrm>
        </p:grpSpPr>
        <p:pic>
          <p:nvPicPr>
            <p:cNvPr id="46" name="Picture 45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7123" y="4507663"/>
              <a:ext cx="1027747" cy="727314"/>
            </a:xfrm>
            <a:prstGeom prst="rect">
              <a:avLst/>
            </a:prstGeom>
          </p:spPr>
        </p:pic>
        <p:pic>
          <p:nvPicPr>
            <p:cNvPr id="47" name="Picture 46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0683" y="4381612"/>
              <a:ext cx="349941" cy="180276"/>
            </a:xfrm>
            <a:prstGeom prst="rect">
              <a:avLst/>
            </a:prstGeom>
          </p:spPr>
        </p:pic>
        <p:pic>
          <p:nvPicPr>
            <p:cNvPr id="48" name="Picture 47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7549" y="4443350"/>
              <a:ext cx="112070" cy="151187"/>
            </a:xfrm>
            <a:prstGeom prst="rect">
              <a:avLst/>
            </a:prstGeom>
          </p:spPr>
        </p:pic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02643" y="5117515"/>
              <a:ext cx="121409" cy="195654"/>
            </a:xfrm>
            <a:prstGeom prst="rect">
              <a:avLst/>
            </a:prstGeom>
          </p:spPr>
        </p:pic>
        <p:pic>
          <p:nvPicPr>
            <p:cNvPr id="50" name="Picture 49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1768" y="5106622"/>
              <a:ext cx="349941" cy="180276"/>
            </a:xfrm>
            <a:prstGeom prst="rect">
              <a:avLst/>
            </a:prstGeom>
          </p:spPr>
        </p:pic>
        <p:sp>
          <p:nvSpPr>
            <p:cNvPr id="51" name="Rectangle 50"/>
            <p:cNvSpPr/>
            <p:nvPr/>
          </p:nvSpPr>
          <p:spPr bwMode="auto">
            <a:xfrm>
              <a:off x="6777225" y="4321316"/>
              <a:ext cx="1729410" cy="1072822"/>
            </a:xfrm>
            <a:prstGeom prst="rect">
              <a:avLst/>
            </a:prstGeom>
            <a:noFill/>
            <a:ln w="127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729563"/>
            <a:ext cx="3581400" cy="301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8258175" y="1657350"/>
            <a:ext cx="323850" cy="1581150"/>
            <a:chOff x="8258175" y="1657350"/>
            <a:chExt cx="323850" cy="158115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267700" y="1657350"/>
              <a:ext cx="0" cy="158115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8258175" y="1657350"/>
              <a:ext cx="323850" cy="0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8229600" y="1609725"/>
            <a:ext cx="813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tracker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8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More on Beam-Beam Effects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22</a:t>
            </a:fld>
            <a:endParaRPr lang="en-US"/>
          </a:p>
        </p:txBody>
      </p:sp>
      <p:pic>
        <p:nvPicPr>
          <p:cNvPr id="24" name="Picture 23" descr="Screen Shot 2011-12-07 at 10.08.54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025" y="2020114"/>
            <a:ext cx="3528211" cy="297330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74544" y="2060876"/>
            <a:ext cx="5293481" cy="2564805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Beamstrahlung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can cause important energy losses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r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ight at the interaction point</a:t>
            </a:r>
          </a:p>
          <a:p>
            <a:endParaRPr lang="en-US" sz="1000" dirty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E.g. full luminosity at 3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TeV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 </a:t>
            </a:r>
          </a:p>
          <a:p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5.9 × 10</a:t>
            </a:r>
            <a:r>
              <a:rPr lang="en-US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34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cm</a:t>
            </a:r>
            <a:r>
              <a:rPr lang="en-US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-2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-1</a:t>
            </a:r>
          </a:p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Of which in the 1% most energetic part:</a:t>
            </a:r>
          </a:p>
          <a:p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2.0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× 10</a:t>
            </a:r>
            <a:r>
              <a:rPr lang="en-US" baseline="30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34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cm</a:t>
            </a:r>
            <a:r>
              <a:rPr lang="en-US" baseline="30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-2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US" baseline="30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</a:t>
            </a:r>
          </a:p>
          <a:p>
            <a:endParaRPr lang="en-US" sz="1000" baseline="30000" dirty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Most physics processes are studied well above production threshold =&gt; profit from full luminosity</a:t>
            </a:r>
            <a:endParaRPr lang="en-US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425164" y="2298350"/>
                <a:ext cx="2020336" cy="649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energy spectrum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=3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/>
                      </a:rPr>
                      <m:t>TeV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5164" y="2298350"/>
                <a:ext cx="2020336" cy="649345"/>
              </a:xfrm>
              <a:prstGeom prst="rect">
                <a:avLst/>
              </a:prstGeom>
              <a:blipFill rotWithShape="1">
                <a:blip r:embed="rId4"/>
                <a:stretch>
                  <a:fillRect l="-2719" t="-4673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792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power and energy consumption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 descr="Screen Shot 2014-11-19 at 12.00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42" y="1063124"/>
            <a:ext cx="7856867" cy="529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63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CLIC_ILD and </a:t>
            </a:r>
            <a:r>
              <a:rPr lang="en-US" dirty="0" err="1" smtClean="0"/>
              <a:t>CLIC_SiD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83241" y="1927226"/>
            <a:ext cx="1269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CLIC_ILD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17963" y="1940320"/>
            <a:ext cx="1274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CLIC_SiD</a:t>
            </a:r>
            <a:endParaRPr lang="en-US" sz="2400" dirty="0"/>
          </a:p>
        </p:txBody>
      </p:sp>
      <p:pic>
        <p:nvPicPr>
          <p:cNvPr id="6" name="Picture 5" descr="Screen Shot 2011-12-07 at 9.36.4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85" y="2434438"/>
            <a:ext cx="3721100" cy="4000500"/>
          </a:xfrm>
          <a:prstGeom prst="rect">
            <a:avLst/>
          </a:prstGeom>
        </p:spPr>
      </p:pic>
      <p:pic>
        <p:nvPicPr>
          <p:cNvPr id="9" name="Picture 8" descr="Screen Shot 2011-12-07 at 9.36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415" y="2435226"/>
            <a:ext cx="3671316" cy="402336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69398" y="2486814"/>
            <a:ext cx="0" cy="3938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0209" y="4062949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66725" y="706380"/>
            <a:ext cx="8189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For the CLIC CDR (2012): </a:t>
            </a:r>
          </a:p>
          <a:p>
            <a:r>
              <a:rPr lang="en-US" dirty="0">
                <a:solidFill>
                  <a:srgbClr val="0000FF"/>
                </a:solidFill>
              </a:rPr>
              <a:t>	T</a:t>
            </a:r>
            <a:r>
              <a:rPr lang="en-US" dirty="0" smtClean="0">
                <a:solidFill>
                  <a:srgbClr val="0000FF"/>
                </a:solidFill>
              </a:rPr>
              <a:t>wo general-purpose CLIC detector concepts</a:t>
            </a:r>
          </a:p>
          <a:p>
            <a:r>
              <a:rPr lang="en-US" dirty="0"/>
              <a:t>	</a:t>
            </a:r>
            <a:r>
              <a:rPr lang="en-US" dirty="0" smtClean="0"/>
              <a:t>Based on initial ILC concepts (ILD and </a:t>
            </a:r>
            <a:r>
              <a:rPr lang="en-US" dirty="0" err="1" smtClean="0"/>
              <a:t>SiD</a:t>
            </a:r>
            <a:r>
              <a:rPr lang="en-US" dirty="0" smtClean="0"/>
              <a:t>)</a:t>
            </a:r>
          </a:p>
          <a:p>
            <a:r>
              <a:rPr lang="en-US" dirty="0"/>
              <a:t>	</a:t>
            </a:r>
            <a:r>
              <a:rPr lang="en-US" dirty="0" smtClean="0"/>
              <a:t>Optimized and adapted to CLIC conditions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061" y="628479"/>
            <a:ext cx="2552700" cy="2261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Vertex Detector: double layers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36" y="2903218"/>
                <a:ext cx="6103644" cy="3931921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>
                    <a:solidFill>
                      <a:srgbClr val="7030A0"/>
                    </a:solidFill>
                  </a:rPr>
                  <a:t>Estimate </a:t>
                </a:r>
                <a:r>
                  <a:rPr lang="en-US" sz="2000" dirty="0">
                    <a:solidFill>
                      <a:srgbClr val="7030A0"/>
                    </a:solidFill>
                  </a:rPr>
                  <a:t>changes in performance due to layout by studying the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flavor-tagging performance </a:t>
                </a:r>
                <a:r>
                  <a:rPr lang="en-US" sz="2000" dirty="0">
                    <a:solidFill>
                      <a:srgbClr val="7030A0"/>
                    </a:solidFill>
                  </a:rPr>
                  <a:t>(N. </a:t>
                </a:r>
                <a:r>
                  <a:rPr lang="en-US" sz="2000" dirty="0" err="1" smtClean="0">
                    <a:solidFill>
                      <a:srgbClr val="7030A0"/>
                    </a:solidFill>
                  </a:rPr>
                  <a:t>Alipour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rgbClr val="7030A0"/>
                    </a:solidFill>
                  </a:rPr>
                  <a:t>Tehrani</a:t>
                </a:r>
                <a:r>
                  <a:rPr lang="en-US" sz="2000" dirty="0">
                    <a:solidFill>
                      <a:srgbClr val="7030A0"/>
                    </a:solidFill>
                  </a:rPr>
                  <a:t>, P. </a:t>
                </a:r>
                <a:r>
                  <a:rPr lang="en-US" sz="2000" dirty="0" err="1">
                    <a:solidFill>
                      <a:srgbClr val="7030A0"/>
                    </a:solidFill>
                  </a:rPr>
                  <a:t>Roloff</a:t>
                </a:r>
                <a:r>
                  <a:rPr lang="en-US" sz="2000" dirty="0">
                    <a:solidFill>
                      <a:srgbClr val="7030A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[2])</a:t>
                </a:r>
                <a:endParaRPr lang="en-US" sz="2000" dirty="0">
                  <a:solidFill>
                    <a:srgbClr val="7030A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7030A0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</a:rPr>
                  <a:t>-quark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misidentification </a:t>
                </a:r>
                <a:r>
                  <a:rPr lang="en-US" sz="2000" dirty="0">
                    <a:solidFill>
                      <a:srgbClr val="7030A0"/>
                    </a:solidFill>
                  </a:rPr>
                  <a:t>as a function of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7030A0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</a:rPr>
                  <a:t>-quark Identification efficiency  with a background rich in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7030A0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</a:rPr>
                  <a:t>-quarks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(Top lines) or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L</a:t>
                </a:r>
                <a:r>
                  <a:rPr lang="en-US" sz="2000" dirty="0">
                    <a:solidFill>
                      <a:srgbClr val="7030A0"/>
                    </a:solidFill>
                  </a:rPr>
                  <a:t>ight-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F</a:t>
                </a:r>
                <a:r>
                  <a:rPr lang="en-US" sz="2000" dirty="0">
                    <a:solidFill>
                      <a:srgbClr val="7030A0"/>
                    </a:solidFill>
                  </a:rPr>
                  <a:t>lavored quarks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(bottom lines). </a:t>
                </a:r>
                <a:r>
                  <a:rPr lang="en-US" sz="2000" dirty="0">
                    <a:solidFill>
                      <a:srgbClr val="7030A0"/>
                    </a:solidFill>
                  </a:rPr>
                  <a:t>Similar study performed for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7030A0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</a:rPr>
                  <a:t>-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tagging</a:t>
                </a:r>
              </a:p>
              <a:p>
                <a:r>
                  <a:rPr lang="en-US" sz="2000" dirty="0" smtClean="0">
                    <a:solidFill>
                      <a:srgbClr val="7030A0"/>
                    </a:solidFill>
                  </a:rPr>
                  <a:t>Lower panel shows ratio of double-layer over the single-layer geometries</a:t>
                </a:r>
              </a:p>
              <a:p>
                <a:pPr lvl="1"/>
                <a:r>
                  <a:rPr lang="en-US" b="1" dirty="0" smtClean="0">
                    <a:solidFill>
                      <a:srgbClr val="7030A0"/>
                    </a:solidFill>
                  </a:rPr>
                  <a:t>Almost the same as single-layer layout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36" y="2903218"/>
                <a:ext cx="6103644" cy="3931921"/>
              </a:xfrm>
              <a:blipFill rotWithShape="1">
                <a:blip r:embed="rId4"/>
                <a:stretch>
                  <a:fillRect l="-899" t="-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4416" y="2280070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25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0" r="69409"/>
          <a:stretch/>
        </p:blipFill>
        <p:spPr bwMode="auto">
          <a:xfrm>
            <a:off x="7486650" y="12446"/>
            <a:ext cx="1650928" cy="2069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30200"/>
            <a:ext cx="316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836" y="1111970"/>
                <a:ext cx="5346735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0.18% 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per double-layer in simulation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/>
                  <a:t>Spiral </a:t>
                </a:r>
                <a:r>
                  <a:rPr lang="en-US" dirty="0" smtClean="0"/>
                  <a:t>Geometry (better airflow)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Barrel</a:t>
                </a:r>
                <a:r>
                  <a:rPr lang="en-US" dirty="0"/>
                  <a:t>: 5 single-layers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⇒  </m:t>
                    </m:r>
                  </m:oMath>
                </a14:m>
                <a:r>
                  <a:rPr lang="en-US" dirty="0"/>
                  <a:t>3 double-layers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err="1"/>
                  <a:t>Endcap</a:t>
                </a:r>
                <a:r>
                  <a:rPr lang="en-US" dirty="0"/>
                  <a:t>: 4 single-layers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⇒  </m:t>
                    </m:r>
                  </m:oMath>
                </a14:m>
                <a:r>
                  <a:rPr lang="en-US" dirty="0"/>
                  <a:t>3 double-layers </a:t>
                </a:r>
                <a:endParaRPr lang="en-US" dirty="0" smtClean="0"/>
              </a:p>
              <a:p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36" y="1111970"/>
                <a:ext cx="5346735" cy="1754326"/>
              </a:xfrm>
              <a:prstGeom prst="rect">
                <a:avLst/>
              </a:prstGeom>
              <a:blipFill rotWithShape="1">
                <a:blip r:embed="rId7"/>
                <a:stretch>
                  <a:fillRect l="-798" t="-1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4"/>
          <a:stretch/>
        </p:blipFill>
        <p:spPr bwMode="auto">
          <a:xfrm>
            <a:off x="5964938" y="2903220"/>
            <a:ext cx="3165020" cy="393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652260" y="4962528"/>
                <a:ext cx="1493520" cy="525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Dijet events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400" b="0" i="1" smtClean="0">
                        <a:latin typeface="Cambria Math"/>
                      </a:rPr>
                      <m:t>=200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GeV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2260" y="4962528"/>
                <a:ext cx="1493520" cy="525528"/>
              </a:xfrm>
              <a:prstGeom prst="rect">
                <a:avLst/>
              </a:prstGeom>
              <a:blipFill rotWithShape="1">
                <a:blip r:embed="rId9"/>
                <a:stretch>
                  <a:fillRect l="-816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68556" y="2903219"/>
            <a:ext cx="9070220" cy="3935731"/>
          </a:xfrm>
          <a:prstGeom prst="rect">
            <a:avLst/>
          </a:prstGeom>
          <a:noFill/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1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 smtClean="0"/>
              <a:t>Vertex Detector Optimization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31771" y="2941287"/>
            <a:ext cx="48550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Use flavor tagging as a gauge in various tests: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Effect of material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(most significant effect on performance)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Test single vs. double layers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Vary inner radius (for 4 T or 5 T B-field)</a:t>
            </a:r>
          </a:p>
        </p:txBody>
      </p:sp>
      <p:pic>
        <p:nvPicPr>
          <p:cNvPr id="498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0" r="60953"/>
          <a:stretch/>
        </p:blipFill>
        <p:spPr bwMode="auto">
          <a:xfrm>
            <a:off x="7022201" y="12446"/>
            <a:ext cx="2107293" cy="2069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75" y="748190"/>
            <a:ext cx="2552700" cy="2261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3" name="Rectangle 502"/>
          <p:cNvSpPr/>
          <p:nvPr/>
        </p:nvSpPr>
        <p:spPr>
          <a:xfrm>
            <a:off x="6946516" y="2206953"/>
            <a:ext cx="21587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Spiral Geometry (better airflow)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4" name="Rectangle 503"/>
              <p:cNvSpPr/>
              <p:nvPr/>
            </p:nvSpPr>
            <p:spPr>
              <a:xfrm>
                <a:off x="3640358" y="4981848"/>
                <a:ext cx="5046442" cy="114318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In the new detector model:  </a:t>
                </a:r>
                <a:r>
                  <a:rPr lang="en-US" sz="2000" b="1" dirty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Use double layers with spirals  and  modules </a:t>
                </a:r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with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𝟎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.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𝟐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%</m:t>
                    </m:r>
                    <m:sSub>
                      <m:sSubPr>
                        <m:ctrlPr>
                          <a:rPr lang="en-US" sz="2000" b="1" i="1" dirty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 dirty="0">
                            <a:solidFill>
                              <a:schemeClr val="tx2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000" b="1" i="1" dirty="0">
                            <a:solidFill>
                              <a:schemeClr val="tx2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per (single) layer,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𝒊𝒏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𝟑𝟏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0" smtClean="0">
                        <a:solidFill>
                          <a:schemeClr val="tx2"/>
                        </a:solidFill>
                        <a:latin typeface="Cambria Math"/>
                      </a:rPr>
                      <m:t>𝐦𝐦</m:t>
                    </m:r>
                  </m:oMath>
                </a14:m>
                <a:endParaRPr lang="en-US" sz="2000" b="1" dirty="0">
                  <a:solidFill>
                    <a:schemeClr val="tx2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04" name="Rectangle 5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0358" y="4981848"/>
                <a:ext cx="5046442" cy="1143181"/>
              </a:xfrm>
              <a:prstGeom prst="rect">
                <a:avLst/>
              </a:prstGeom>
              <a:blipFill rotWithShape="1">
                <a:blip r:embed="rId5"/>
                <a:stretch>
                  <a:fillRect l="-840" r="-1921" b="-1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6" name="Rectangle 505"/>
          <p:cNvSpPr/>
          <p:nvPr/>
        </p:nvSpPr>
        <p:spPr>
          <a:xfrm>
            <a:off x="87260" y="733676"/>
            <a:ext cx="3478900" cy="5608160"/>
          </a:xfrm>
          <a:prstGeom prst="rect">
            <a:avLst/>
          </a:prstGeom>
          <a:noFill/>
          <a:ln>
            <a:solidFill>
              <a:srgbClr val="F82B0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TextBox 506"/>
          <p:cNvSpPr txBox="1"/>
          <p:nvPr/>
        </p:nvSpPr>
        <p:spPr>
          <a:xfrm>
            <a:off x="174345" y="5366448"/>
            <a:ext cx="3332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Effect of extra material: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Ratio &gt; 1 means worse performance for more material 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16170" y="6393934"/>
            <a:ext cx="340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(</a:t>
            </a:r>
            <a:r>
              <a:rPr lang="en-US" dirty="0" err="1">
                <a:solidFill>
                  <a:srgbClr val="7030A0"/>
                </a:solidFill>
              </a:rPr>
              <a:t>N.Alipour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err="1">
                <a:solidFill>
                  <a:srgbClr val="7030A0"/>
                </a:solidFill>
              </a:rPr>
              <a:t>Tehrani</a:t>
            </a:r>
            <a:r>
              <a:rPr lang="en-US" dirty="0">
                <a:solidFill>
                  <a:srgbClr val="7030A0"/>
                </a:solidFill>
              </a:rPr>
              <a:t>, P. </a:t>
            </a:r>
            <a:r>
              <a:rPr lang="en-US" dirty="0" err="1">
                <a:solidFill>
                  <a:srgbClr val="7030A0"/>
                </a:solidFill>
              </a:rPr>
              <a:t>Roloff</a:t>
            </a:r>
            <a:r>
              <a:rPr lang="en-US" dirty="0">
                <a:solidFill>
                  <a:srgbClr val="7030A0"/>
                </a:solidFill>
              </a:rPr>
              <a:t> [2])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" y="829846"/>
            <a:ext cx="3464088" cy="4534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02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9771"/>
          </a:xfrm>
        </p:spPr>
        <p:txBody>
          <a:bodyPr anchor="ctr"/>
          <a:lstStyle/>
          <a:p>
            <a:r>
              <a:rPr lang="en-US" sz="2800" dirty="0" smtClean="0"/>
              <a:t>Vertex Detector : Effect of Inner Radius /Material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2920" y="4406900"/>
            <a:ext cx="4145280" cy="1704340"/>
          </a:xfrm>
        </p:spPr>
        <p:txBody>
          <a:bodyPr>
            <a:noAutofit/>
          </a:bodyPr>
          <a:lstStyle/>
          <a:p>
            <a:r>
              <a:rPr lang="en-US" sz="2000" dirty="0" smtClean="0"/>
              <a:t>Double-layer modules were simulated with twice as much material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Extra material leads to undesirable increase of fake rate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27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920" y="643668"/>
            <a:ext cx="2821377" cy="387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125399" y="2128130"/>
            <a:ext cx="14580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(</a:t>
            </a:r>
            <a:r>
              <a:rPr lang="en-US" sz="1600" dirty="0" err="1" smtClean="0">
                <a:solidFill>
                  <a:srgbClr val="7030A0"/>
                </a:solidFill>
              </a:rPr>
              <a:t>N.Alipour</a:t>
            </a:r>
            <a:r>
              <a:rPr lang="en-US" sz="1600" dirty="0" smtClean="0">
                <a:solidFill>
                  <a:srgbClr val="7030A0"/>
                </a:solidFill>
              </a:rPr>
              <a:t> </a:t>
            </a:r>
            <a:r>
              <a:rPr lang="en-US" sz="1600" dirty="0" err="1" smtClean="0">
                <a:solidFill>
                  <a:srgbClr val="7030A0"/>
                </a:solidFill>
              </a:rPr>
              <a:t>Tehrani</a:t>
            </a:r>
            <a:r>
              <a:rPr lang="en-US" sz="1600" dirty="0" smtClean="0">
                <a:solidFill>
                  <a:srgbClr val="7030A0"/>
                </a:solidFill>
              </a:rPr>
              <a:t>, P</a:t>
            </a:r>
            <a:r>
              <a:rPr lang="en-US" sz="1600" dirty="0">
                <a:solidFill>
                  <a:srgbClr val="7030A0"/>
                </a:solidFill>
              </a:rPr>
              <a:t>. </a:t>
            </a:r>
            <a:r>
              <a:rPr lang="en-US" sz="1600" dirty="0" err="1">
                <a:solidFill>
                  <a:srgbClr val="7030A0"/>
                </a:solidFill>
              </a:rPr>
              <a:t>Roloff</a:t>
            </a:r>
            <a:r>
              <a:rPr lang="en-US" sz="1600" dirty="0">
                <a:solidFill>
                  <a:srgbClr val="7030A0"/>
                </a:solidFill>
              </a:rPr>
              <a:t> </a:t>
            </a:r>
            <a:r>
              <a:rPr lang="en-US" sz="1600" dirty="0" smtClean="0">
                <a:solidFill>
                  <a:srgbClr val="7030A0"/>
                </a:solidFill>
              </a:rPr>
              <a:t>[2])</a:t>
            </a:r>
            <a:endParaRPr lang="en-US" sz="16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0" y="6111240"/>
                <a:ext cx="8458200" cy="73660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>
                    <a:solidFill>
                      <a:schemeClr val="tx2"/>
                    </a:solidFill>
                  </a:rPr>
                  <a:t>In the new detector model:  </a:t>
                </a:r>
                <a:r>
                  <a:rPr lang="en-US" sz="2400" b="1" dirty="0">
                    <a:solidFill>
                      <a:schemeClr val="tx2"/>
                    </a:solidFill>
                  </a:rPr>
                  <a:t>Use double layers with spirals  and  modules </a:t>
                </a:r>
                <a:r>
                  <a:rPr lang="en-US" sz="2400" b="1" dirty="0" smtClean="0">
                    <a:solidFill>
                      <a:schemeClr val="tx2"/>
                    </a:solidFill>
                  </a:rPr>
                  <a:t>with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chemeClr val="tx2"/>
                        </a:solidFill>
                        <a:latin typeface="Cambria Math"/>
                      </a:rPr>
                      <m:t>𝟎</m:t>
                    </m:r>
                    <m:r>
                      <a:rPr lang="en-US" sz="2400" b="1" i="1" dirty="0">
                        <a:solidFill>
                          <a:schemeClr val="tx2"/>
                        </a:solidFill>
                        <a:latin typeface="Cambria Math"/>
                      </a:rPr>
                      <m:t>.</m:t>
                    </m:r>
                    <m:r>
                      <a:rPr lang="en-US" sz="2400" b="1" i="1" dirty="0">
                        <a:solidFill>
                          <a:schemeClr val="tx2"/>
                        </a:solidFill>
                        <a:latin typeface="Cambria Math"/>
                      </a:rPr>
                      <m:t>𝟐</m:t>
                    </m:r>
                    <m:r>
                      <a:rPr lang="en-US" sz="2400" b="1" i="1" dirty="0">
                        <a:solidFill>
                          <a:schemeClr val="tx2"/>
                        </a:solidFill>
                        <a:latin typeface="Cambria Math"/>
                      </a:rPr>
                      <m:t>%</m:t>
                    </m:r>
                    <m:sSub>
                      <m:sSubPr>
                        <m:ctrlPr>
                          <a:rPr lang="en-US" sz="2400" b="1" i="1" dirty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>
                            <a:solidFill>
                              <a:schemeClr val="tx2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dirty="0">
                            <a:solidFill>
                              <a:schemeClr val="tx2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sz="2400" b="1" i="1" dirty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1" dirty="0" smtClean="0">
                    <a:solidFill>
                      <a:schemeClr val="tx2"/>
                    </a:solidFill>
                  </a:rPr>
                  <a:t>per (single) layer</a:t>
                </a:r>
                <a:endParaRPr lang="en-US" sz="24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11240"/>
                <a:ext cx="8458200" cy="736601"/>
              </a:xfrm>
              <a:prstGeom prst="rect">
                <a:avLst/>
              </a:prstGeom>
              <a:blipFill rotWithShape="1">
                <a:blip r:embed="rId4"/>
                <a:stretch>
                  <a:fillRect t="-11290" r="-575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80" y="445729"/>
            <a:ext cx="3028819" cy="410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" y="4381500"/>
            <a:ext cx="431292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Inner </a:t>
            </a:r>
            <a:r>
              <a:rPr lang="en-US" dirty="0">
                <a:solidFill>
                  <a:schemeClr val="tx2"/>
                </a:solidFill>
              </a:rPr>
              <a:t>Radius from 27 mm </a:t>
            </a:r>
            <a:r>
              <a:rPr lang="en-US" dirty="0" smtClean="0">
                <a:solidFill>
                  <a:schemeClr val="tx2"/>
                </a:solidFill>
              </a:rPr>
              <a:t>to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31 </a:t>
            </a:r>
            <a:r>
              <a:rPr lang="en-US" b="1" dirty="0" smtClean="0">
                <a:solidFill>
                  <a:schemeClr val="tx2"/>
                </a:solidFill>
              </a:rPr>
              <a:t>mm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Compensates for increase in </a:t>
            </a:r>
            <a:r>
              <a:rPr lang="en-US" dirty="0"/>
              <a:t>the rate of Incoherent e-pair </a:t>
            </a:r>
            <a:r>
              <a:rPr lang="en-US" dirty="0" smtClean="0"/>
              <a:t>background if B-field is reduced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Small effect in flavor-tagging performance</a:t>
            </a:r>
            <a:endParaRPr lang="en-US" sz="2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726304" y="470106"/>
                <a:ext cx="2287977" cy="278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Dijet events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2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200" b="0" i="1" smtClean="0">
                        <a:latin typeface="Cambria Math"/>
                      </a:rPr>
                      <m:t>=200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/>
                      </a:rPr>
                      <m:t>GeV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6304" y="470106"/>
                <a:ext cx="2287977" cy="278987"/>
              </a:xfrm>
              <a:prstGeom prst="rect">
                <a:avLst/>
              </a:prstGeom>
              <a:blipFill rotWithShape="1">
                <a:blip r:embed="rId6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777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73053" y="1079500"/>
            <a:ext cx="650909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5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57331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/>
              <a:t>More Tracker Optimization </a:t>
            </a:r>
            <a:r>
              <a:rPr lang="en-US" sz="2400" dirty="0" smtClean="0"/>
              <a:t>(R. </a:t>
            </a:r>
            <a:r>
              <a:rPr lang="en-US" sz="2400" dirty="0" err="1" smtClean="0"/>
              <a:t>Simoniello</a:t>
            </a:r>
            <a:r>
              <a:rPr lang="en-US" sz="2400" dirty="0" smtClean="0"/>
              <a:t>[9])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29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82" y="2157566"/>
            <a:ext cx="7865690" cy="4700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8600" y="649514"/>
                <a:ext cx="85598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rgbClr val="0000FF"/>
                    </a:solidFill>
                  </a:rPr>
                  <a:t>Fast Simulation  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LicToy</a:t>
                </a:r>
                <a:r>
                  <a:rPr lang="en-US" dirty="0" smtClean="0"/>
                  <a:t>) Study varying </a:t>
                </a:r>
                <a:r>
                  <a:rPr lang="en-US" b="1" dirty="0" smtClean="0">
                    <a:solidFill>
                      <a:schemeClr val="tx2"/>
                    </a:solidFill>
                  </a:rPr>
                  <a:t>geometry and layout </a:t>
                </a:r>
                <a:r>
                  <a:rPr lang="en-US" dirty="0" smtClean="0"/>
                  <a:t>(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R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length</a:t>
                </a:r>
                <a:r>
                  <a:rPr lang="en-US" dirty="0" smtClean="0"/>
                  <a:t>, number of layers, </a:t>
                </a:r>
                <a:r>
                  <a:rPr lang="en-US" dirty="0" err="1" smtClean="0"/>
                  <a:t>etc</a:t>
                </a:r>
                <a:r>
                  <a:rPr lang="en-US" dirty="0" smtClean="0"/>
                  <a:t>) as well as </a:t>
                </a:r>
                <a:r>
                  <a:rPr lang="en-US" b="1" dirty="0" smtClean="0"/>
                  <a:t>material</a:t>
                </a:r>
                <a:r>
                  <a:rPr lang="en-US" dirty="0" smtClean="0"/>
                  <a:t> (supports, cabling, cooling)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dirty="0" smtClean="0"/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resolution to gauge performance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b="1" dirty="0" smtClean="0"/>
                  <a:t>Full simulation studies </a:t>
                </a:r>
                <a:r>
                  <a:rPr lang="en-US" dirty="0" smtClean="0"/>
                  <a:t>also ongoing with </a:t>
                </a:r>
                <a:r>
                  <a:rPr lang="en-US" b="1" dirty="0" smtClean="0"/>
                  <a:t>new Reconstruction Software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649514"/>
                <a:ext cx="8559800" cy="1477328"/>
              </a:xfrm>
              <a:prstGeom prst="rect">
                <a:avLst/>
              </a:prstGeom>
              <a:blipFill rotWithShape="1">
                <a:blip r:embed="rId4"/>
                <a:stretch>
                  <a:fillRect l="-499" t="-2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115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Evolution of Detector Designs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4011878"/>
              </p:ext>
            </p:extLst>
          </p:nvPr>
        </p:nvGraphicFramePr>
        <p:xfrm>
          <a:off x="257040" y="1810412"/>
          <a:ext cx="8495298" cy="395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947"/>
                <a:gridCol w="988724"/>
                <a:gridCol w="988724"/>
                <a:gridCol w="757449"/>
                <a:gridCol w="805627"/>
                <a:gridCol w="1413193"/>
                <a:gridCol w="1574634"/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Concept\Key </a:t>
                      </a:r>
                      <a:r>
                        <a:rPr lang="en-US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param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ILD (ILC)</a:t>
                      </a:r>
                      <a:endParaRPr lang="en-US" sz="16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CLIC_ILD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SiD</a:t>
                      </a:r>
                      <a:r>
                        <a:rPr lang="en-US" sz="1600" b="0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 (ILC)</a:t>
                      </a:r>
                      <a:endParaRPr lang="en-US" sz="16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CLIC_SiD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CLICdet_2015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(3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TeV)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CMS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Tracker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TPC/Silicon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TPC/Silicon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Silicon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Silicon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Silicon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Silicon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Solenoid Field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[T]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3.8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Solenoid Free Bore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3.0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Solenoid Length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VTX Inner Radius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[mm]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31*</a:t>
                      </a:r>
                      <a:endParaRPr lang="en-US" sz="1800" b="1" i="0" u="none" strike="noStrike" dirty="0">
                        <a:solidFill>
                          <a:schemeClr val="accent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31*</a:t>
                      </a:r>
                      <a:endParaRPr lang="en-US" sz="2000" b="1" i="0" u="none" strike="noStrike" dirty="0">
                        <a:solidFill>
                          <a:schemeClr val="accent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Inne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Radius</a:t>
                      </a:r>
                      <a:r>
                        <a:rPr lang="en-US" sz="16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82B02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∆R [mm]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82B02"/>
                          </a:solidFill>
                          <a:effectLst/>
                          <a:latin typeface="Calibri"/>
                        </a:rPr>
                        <a:t>159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500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HCAL Absorber B / 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/ 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/ Fe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82B02"/>
                          </a:solidFill>
                          <a:effectLst/>
                          <a:latin typeface="Calibri"/>
                        </a:rPr>
                        <a:t>Fe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Brass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HCAL </a:t>
                      </a:r>
                      <a:r>
                        <a:rPr lang="el-G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λ</a:t>
                      </a:r>
                      <a:r>
                        <a:rPr lang="en-US" sz="16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  <a:endParaRPr lang="en-US" sz="16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5.5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5.8 Barrel/10 EC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Overall Height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14.6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Overall Length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F82B02"/>
                          </a:solidFill>
                          <a:effectLst/>
                          <a:latin typeface="Calibri"/>
                        </a:rPr>
                        <a:t>11.4</a:t>
                      </a:r>
                      <a:endParaRPr lang="en-US" sz="2000" b="1" i="0" u="none" strike="noStrike" dirty="0">
                        <a:solidFill>
                          <a:srgbClr val="F82B0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21.6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" y="845795"/>
            <a:ext cx="87085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For the CLIC CDR (2012): 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Two </a:t>
            </a:r>
            <a:r>
              <a:rPr lang="en-US" dirty="0">
                <a:solidFill>
                  <a:srgbClr val="0000FF"/>
                </a:solidFill>
              </a:rPr>
              <a:t>general-purpose CLIC detector </a:t>
            </a:r>
            <a:r>
              <a:rPr lang="en-US" dirty="0" smtClean="0">
                <a:solidFill>
                  <a:srgbClr val="0000FF"/>
                </a:solidFill>
              </a:rPr>
              <a:t>concepts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Based </a:t>
            </a:r>
            <a:r>
              <a:rPr lang="en-US" sz="1600" dirty="0"/>
              <a:t>on initial ILC concepts (ILD and </a:t>
            </a:r>
            <a:r>
              <a:rPr lang="en-US" sz="1600" dirty="0" err="1"/>
              <a:t>SiD</a:t>
            </a:r>
            <a:r>
              <a:rPr lang="en-US" sz="1600" dirty="0" smtClean="0"/>
              <a:t>) but optimized </a:t>
            </a:r>
            <a:r>
              <a:rPr lang="en-US" sz="1600" dirty="0"/>
              <a:t>and adapted to CLIC </a:t>
            </a:r>
            <a:r>
              <a:rPr lang="en-US" sz="1600" dirty="0" smtClean="0"/>
              <a:t>conditions</a:t>
            </a:r>
          </a:p>
          <a:p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6167" y="6122786"/>
                <a:ext cx="5714000" cy="2789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* For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2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200" b="0" i="1" smtClean="0">
                        <a:latin typeface="Cambria Math"/>
                        <a:ea typeface="Cambria Math"/>
                      </a:rPr>
                      <m:t>≲500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/>
                        <a:ea typeface="Cambria Math"/>
                      </a:rPr>
                      <m:t>GeV</m:t>
                    </m:r>
                  </m:oMath>
                </a14:m>
                <a:r>
                  <a:rPr lang="en-US" sz="1200" dirty="0" smtClean="0"/>
                  <a:t> a variant with a VTX inner radius smaller by 6 mm is foreseen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67" y="6122786"/>
                <a:ext cx="5714000" cy="278987"/>
              </a:xfrm>
              <a:prstGeom prst="rect">
                <a:avLst/>
              </a:prstGeom>
              <a:blipFill rotWithShape="1">
                <a:blip r:embed="rId3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374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0"/>
            <a:ext cx="8483600" cy="1600200"/>
          </a:xfrm>
        </p:spPr>
        <p:txBody>
          <a:bodyPr/>
          <a:lstStyle/>
          <a:p>
            <a:pPr algn="l"/>
            <a:r>
              <a:rPr lang="en-US" sz="3600" dirty="0" smtClean="0"/>
              <a:t>Silicon Tracker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1920" y="807721"/>
            <a:ext cx="5364480" cy="243078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ambria Math"/>
              </a:rPr>
              <a:t>A TPC tracker would have very high occupancies (30%) for CLIC @ 3 TeV with 1x6 mm</a:t>
            </a:r>
            <a:r>
              <a:rPr lang="en-US" sz="2000" baseline="30000" dirty="0" smtClean="0">
                <a:solidFill>
                  <a:srgbClr val="FF0000"/>
                </a:solidFill>
                <a:latin typeface="Cambria Math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latin typeface="Cambria Math"/>
              </a:rPr>
              <a:t> pads  (without safety factors)</a:t>
            </a:r>
            <a:endParaRPr lang="en-US" sz="2000" baseline="30000" dirty="0" smtClean="0">
              <a:solidFill>
                <a:srgbClr val="FF0000"/>
              </a:solidFill>
              <a:latin typeface="Cambria Math"/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Cambria Math"/>
              </a:rPr>
              <a:t>We use an All-Silicon Tracker for our new model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pPr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8"/>
              <p:cNvSpPr txBox="1">
                <a:spLocks/>
              </p:cNvSpPr>
              <p:nvPr/>
            </p:nvSpPr>
            <p:spPr>
              <a:xfrm>
                <a:off x="4541521" y="3543300"/>
                <a:ext cx="4533900" cy="306324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8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 smtClean="0"/>
                  <a:t>Fast Simulation studies (</a:t>
                </a:r>
                <a:r>
                  <a:rPr lang="en-US" sz="2000" dirty="0" err="1" smtClean="0"/>
                  <a:t>LicToy</a:t>
                </a:r>
                <a:r>
                  <a:rPr lang="en-US" sz="2000" dirty="0" smtClean="0"/>
                  <a:t>) to determine optimal parameters</a:t>
                </a:r>
              </a:p>
              <a:p>
                <a:r>
                  <a:rPr lang="en-US" sz="2000" dirty="0" smtClean="0"/>
                  <a:t>Material Budget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</a:rPr>
                      <m:t>→~1%</m:t>
                    </m:r>
                    <m:sSub>
                      <m:sSubPr>
                        <m:ctrlPr>
                          <a:rPr lang="en-US" sz="2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0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/>
                  <a:t> per </a:t>
                </a:r>
                <a:r>
                  <a:rPr lang="en-US" sz="2000" dirty="0" smtClean="0"/>
                  <a:t>layer</a:t>
                </a:r>
                <a:endParaRPr lang="en-US" sz="1800" dirty="0"/>
              </a:p>
              <a:p>
                <a:pPr lvl="1"/>
                <a:r>
                  <a:rPr lang="en-US" sz="1800" dirty="0"/>
                  <a:t>Requires very thin </a:t>
                </a:r>
                <a:r>
                  <a:rPr lang="en-US" sz="1800" dirty="0" smtClean="0"/>
                  <a:t>materials/sensors</a:t>
                </a:r>
              </a:p>
              <a:p>
                <a:pPr lvl="1"/>
                <a:r>
                  <a:rPr lang="en-US" sz="1800" dirty="0" smtClean="0"/>
                  <a:t>Less critical than in Vertex Detector</a:t>
                </a:r>
              </a:p>
              <a:p>
                <a:r>
                  <a:rPr lang="en-US" sz="2200" dirty="0" smtClean="0">
                    <a:solidFill>
                      <a:schemeClr val="tx2"/>
                    </a:solidFill>
                  </a:rPr>
                  <a:t>Single point resolution: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tx2"/>
                        </a:solidFill>
                        <a:latin typeface="Cambria Math"/>
                      </a:rPr>
                      <m:t>~7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2"/>
                        </a:solidFill>
                        <a:latin typeface="Cambria Math"/>
                      </a:rPr>
                      <m:t>μm</m:t>
                    </m:r>
                  </m:oMath>
                </a14:m>
                <a:endParaRPr lang="en-US" sz="2200" dirty="0" smtClean="0">
                  <a:solidFill>
                    <a:schemeClr val="tx2"/>
                  </a:solidFill>
                </a:endParaRPr>
              </a:p>
              <a:p>
                <a:pPr lvl="1"/>
                <a:r>
                  <a:rPr lang="en-US" sz="1800" dirty="0" smtClean="0">
                    <a:solidFill>
                      <a:schemeClr val="tx2"/>
                    </a:solidFill>
                  </a:rPr>
                  <a:t>Critical for high-momentum tracks</a:t>
                </a:r>
              </a:p>
              <a:p>
                <a:pPr lvl="1"/>
                <a:endParaRPr lang="en-US" sz="1800" dirty="0" smtClean="0"/>
              </a:p>
              <a:p>
                <a:endParaRPr lang="en-US" sz="2000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Content Placeholder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1521" y="3543300"/>
                <a:ext cx="4533900" cy="3063240"/>
              </a:xfrm>
              <a:prstGeom prst="rect">
                <a:avLst/>
              </a:prstGeom>
              <a:blipFill rotWithShape="1">
                <a:blip r:embed="rId3"/>
                <a:stretch>
                  <a:fillRect l="-1478" t="-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" r="50833" b="28263"/>
          <a:stretch/>
        </p:blipFill>
        <p:spPr bwMode="auto">
          <a:xfrm>
            <a:off x="5358468" y="0"/>
            <a:ext cx="3701711" cy="2937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60920" y="1539240"/>
            <a:ext cx="13292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See CDR and [11]</a:t>
            </a:r>
            <a:endParaRPr lang="en-US" sz="11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13" y="2463800"/>
            <a:ext cx="4353546" cy="3107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79399" y="5577254"/>
            <a:ext cx="272034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Fast simulation studies  (</a:t>
            </a:r>
            <a:r>
              <a:rPr lang="en-US" sz="1400" dirty="0" err="1">
                <a:solidFill>
                  <a:schemeClr val="tx2"/>
                </a:solidFill>
              </a:rPr>
              <a:t>LicToy</a:t>
            </a:r>
            <a:r>
              <a:rPr lang="en-US" sz="1400" dirty="0">
                <a:solidFill>
                  <a:schemeClr val="tx2"/>
                </a:solidFill>
              </a:rPr>
              <a:t>) with CLIC_SID_CDR geometry </a:t>
            </a:r>
            <a:r>
              <a:rPr lang="en-US" sz="1050" dirty="0">
                <a:solidFill>
                  <a:schemeClr val="tx2"/>
                </a:solidFill>
              </a:rPr>
              <a:t>(D. </a:t>
            </a:r>
            <a:r>
              <a:rPr lang="en-US" sz="1050" dirty="0" err="1">
                <a:solidFill>
                  <a:schemeClr val="tx2"/>
                </a:solidFill>
              </a:rPr>
              <a:t>Dannheim</a:t>
            </a:r>
            <a:r>
              <a:rPr lang="en-US" sz="1050" dirty="0">
                <a:solidFill>
                  <a:schemeClr val="tx2"/>
                </a:solidFill>
              </a:rPr>
              <a:t> et al. [3])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5100" y="2494280"/>
            <a:ext cx="4290059" cy="386334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6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Occupancy in CLIC_ILD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31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004"/>
            <a:ext cx="9144000" cy="4838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1500" y="901700"/>
            <a:ext cx="499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CDR. See also  </a:t>
            </a:r>
            <a:r>
              <a:rPr lang="en-US" dirty="0" smtClean="0">
                <a:hlinkClick r:id="rId4"/>
              </a:rPr>
              <a:t>LCD-Note-2011-029</a:t>
            </a:r>
            <a:r>
              <a:rPr lang="en-US" dirty="0" smtClean="0"/>
              <a:t> [11]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50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162" y="2453091"/>
            <a:ext cx="4198531" cy="332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242" y="2392412"/>
            <a:ext cx="4103083" cy="341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7245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dirty="0" smtClean="0"/>
              <a:t>Occupancy in the Main Tracker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2000"/>
                <a:ext cx="8229600" cy="536416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High occupancies in certain </a:t>
                </a:r>
                <a:r>
                  <a:rPr lang="en-US" sz="2000" dirty="0" smtClean="0"/>
                  <a:t>regions</a:t>
                </a:r>
                <a:endParaRPr lang="en-US" sz="2000" dirty="0"/>
              </a:p>
              <a:p>
                <a:r>
                  <a:rPr lang="en-US" sz="2000" dirty="0" smtClean="0"/>
                  <a:t>Full </a:t>
                </a:r>
                <a:r>
                  <a:rPr lang="en-US" sz="2000" dirty="0" err="1" smtClean="0"/>
                  <a:t>Mokka</a:t>
                </a:r>
                <a:r>
                  <a:rPr lang="en-US" sz="2000" dirty="0" smtClean="0"/>
                  <a:t>-based (Geant4) simulation using a modified CLIC_ILD detector driver (TPC replaced with Si Layers) – </a:t>
                </a:r>
                <a:r>
                  <a:rPr lang="en-US" sz="2000" b="1" dirty="0" err="1" smtClean="0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DDSim</a:t>
                </a:r>
                <a:r>
                  <a:rPr lang="en-US" sz="2000" b="1" dirty="0" smtClean="0">
                    <a:solidFill>
                      <a:srgbClr val="7030A0"/>
                    </a:solidFill>
                  </a:rPr>
                  <a:t>-based study ongoing</a:t>
                </a:r>
              </a:p>
              <a:p>
                <a:r>
                  <a:rPr lang="en-US" sz="2000" dirty="0" smtClean="0"/>
                  <a:t>Assume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100 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mm</m:t>
                    </m:r>
                    <m:r>
                      <a:rPr lang="en-US" sz="2000" b="0" i="1" smtClean="0">
                        <a:latin typeface="Cambria Math"/>
                      </a:rPr>
                      <m:t>×50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μm</m:t>
                    </m:r>
                    <m:r>
                      <a:rPr lang="en-US" sz="20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/>
                  <a:t>strips, avg. cluster size 2.6 , </a:t>
                </a:r>
                <a:r>
                  <a:rPr lang="en-US" sz="2000" b="1" dirty="0" smtClean="0"/>
                  <a:t>safety factors </a:t>
                </a:r>
                <a:r>
                  <a:rPr lang="en-US" sz="2000" dirty="0" smtClean="0"/>
                  <a:t>5 (pairs) and 2 (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/>
                      </a:rPr>
                      <m:t>𝛾𝛾</m:t>
                    </m:r>
                    <m:r>
                      <a:rPr lang="en-US" sz="2000" b="0" i="1" dirty="0" smtClean="0">
                        <a:latin typeface="Cambria Math"/>
                      </a:rPr>
                      <m:t>→</m:t>
                    </m:r>
                    <m:r>
                      <a:rPr lang="en-US" sz="2000" b="0" i="1" dirty="0" smtClean="0">
                        <a:latin typeface="Cambria Math"/>
                      </a:rPr>
                      <m:t>h𝑎𝑑</m:t>
                    </m:r>
                  </m:oMath>
                </a14:m>
                <a:r>
                  <a:rPr lang="en-US" sz="2000" dirty="0" smtClean="0"/>
                  <a:t>)</a:t>
                </a:r>
                <a:endParaRPr lang="en-US" sz="2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2000"/>
                <a:ext cx="8229600" cy="5364163"/>
              </a:xfrm>
              <a:blipFill rotWithShape="1">
                <a:blip r:embed="rId5"/>
                <a:stretch>
                  <a:fillRect l="-593" t="-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-1" y="5791338"/>
            <a:ext cx="9064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lvl="1" indent="-285750"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Need for large pixels and/or </a:t>
            </a:r>
            <a:r>
              <a:rPr lang="en-US" b="1" dirty="0" smtClean="0">
                <a:solidFill>
                  <a:srgbClr val="FF0000"/>
                </a:solidFill>
              </a:rPr>
              <a:t>short-strips </a:t>
            </a:r>
          </a:p>
          <a:p>
            <a:pPr marL="452438" lvl="1" indent="-285750">
              <a:buFont typeface="Arial" pitchFamily="34" charset="0"/>
              <a:buChar char="•"/>
            </a:pPr>
            <a:r>
              <a:rPr lang="en-US" dirty="0" smtClean="0"/>
              <a:t>Maximal strip length to be below 3% limit depends on layer (2 – 50 mm in barrel)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4653668" y="2317234"/>
            <a:ext cx="44903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(Recent study by A</a:t>
            </a:r>
            <a:r>
              <a:rPr lang="en-US" sz="1100" dirty="0"/>
              <a:t>. Nurnberg[10</a:t>
            </a:r>
            <a:r>
              <a:rPr lang="en-US" sz="1100" dirty="0" smtClean="0"/>
              <a:t>]. See also LCD-Note-2011-021[15])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8792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/>
              <a:t>Silicon Tracker Radius/ B-field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33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1" y="616220"/>
            <a:ext cx="4183380" cy="337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3"/>
          <a:stretch/>
        </p:blipFill>
        <p:spPr bwMode="auto">
          <a:xfrm>
            <a:off x="4267200" y="661826"/>
            <a:ext cx="4168140" cy="3322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3815" y="616220"/>
            <a:ext cx="8382000" cy="367614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6220" y="3923030"/>
            <a:ext cx="59559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Fast simulation studies  (</a:t>
            </a:r>
            <a:r>
              <a:rPr lang="en-US" sz="1200" dirty="0" err="1" smtClean="0">
                <a:solidFill>
                  <a:schemeClr val="tx2"/>
                </a:solidFill>
              </a:rPr>
              <a:t>LicToy</a:t>
            </a:r>
            <a:r>
              <a:rPr lang="en-US" sz="1200" dirty="0" smtClean="0">
                <a:solidFill>
                  <a:schemeClr val="tx2"/>
                </a:solidFill>
              </a:rPr>
              <a:t>) with CLIC_SID_CDR geometry </a:t>
            </a:r>
            <a:r>
              <a:rPr lang="en-US" sz="1000" dirty="0" smtClean="0">
                <a:solidFill>
                  <a:schemeClr val="tx2"/>
                </a:solidFill>
              </a:rPr>
              <a:t>(D. </a:t>
            </a:r>
            <a:r>
              <a:rPr lang="en-US" sz="1000" dirty="0" err="1" smtClean="0">
                <a:solidFill>
                  <a:schemeClr val="tx2"/>
                </a:solidFill>
              </a:rPr>
              <a:t>Dannheim</a:t>
            </a:r>
            <a:r>
              <a:rPr lang="en-US" sz="1000" dirty="0" smtClean="0">
                <a:solidFill>
                  <a:schemeClr val="tx2"/>
                </a:solidFill>
              </a:rPr>
              <a:t> et al. [3])</a:t>
            </a:r>
            <a:endParaRPr lang="en-US" sz="1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815" y="4292362"/>
                <a:ext cx="8360339" cy="256563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b="0" dirty="0" smtClean="0"/>
                  <a:t>Tracking performance depends on  tracker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radius</a:t>
                </a:r>
                <a:r>
                  <a:rPr lang="en-US" b="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0" dirty="0" smtClean="0"/>
                  <a:t>and </a:t>
                </a:r>
                <a:r>
                  <a:rPr lang="en-US" b="1" dirty="0" smtClean="0">
                    <a:solidFill>
                      <a:schemeClr val="tx2"/>
                    </a:solidFill>
                  </a:rPr>
                  <a:t>magnetic</a:t>
                </a:r>
                <a:r>
                  <a:rPr lang="en-US" b="0" dirty="0" smtClean="0">
                    <a:solidFill>
                      <a:schemeClr val="tx2"/>
                    </a:solidFill>
                  </a:rPr>
                  <a:t> </a:t>
                </a:r>
                <a:r>
                  <a:rPr lang="en-US" b="0" dirty="0" smtClean="0"/>
                  <a:t>field </a:t>
                </a:r>
              </a:p>
              <a:p>
                <a:pPr marL="11430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/>
                                    </a:rPr>
                                    <m:t>T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/>
                                </a:rPr>
                                <m:t>T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𝑚𝑒𝑎𝑠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</m:rad>
                          <m:r>
                            <a:rPr lang="en-US" sz="18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𝑩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sz="1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en-US" sz="1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sz="2000" b="1" dirty="0" smtClean="0"/>
                  <a:t>Can compensate reduction of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chemeClr val="tx2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en-US" sz="2000" b="1" dirty="0" smtClean="0"/>
                  <a:t> in new detector by rescaling 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𝑹</m:t>
                    </m:r>
                  </m:oMath>
                </a14:m>
                <a:r>
                  <a:rPr lang="en-US" sz="2000" b="1" dirty="0" smtClean="0"/>
                  <a:t>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2000" b="1" i="1" dirty="0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dirty="0" smtClean="0">
                                    <a:latin typeface="Cambria Math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en-US" sz="2000" b="1" i="1" dirty="0" smtClean="0">
                                    <a:latin typeface="Cambria Math"/>
                                  </a:rPr>
                                  <m:t>𝒏𝒐𝒎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1" i="1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𝑩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b="1" dirty="0" smtClean="0"/>
                  <a:t> </a:t>
                </a:r>
              </a:p>
              <a:p>
                <a:r>
                  <a:rPr lang="en-US" dirty="0" smtClean="0"/>
                  <a:t>Increase from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1.3 </a:t>
                </a:r>
                <a:r>
                  <a:rPr lang="en-US" dirty="0">
                    <a:solidFill>
                      <a:srgbClr val="7030A0"/>
                    </a:solidFill>
                  </a:rPr>
                  <a:t>m (CLIC_SID) </a:t>
                </a:r>
                <a:r>
                  <a:rPr lang="en-US" dirty="0"/>
                  <a:t>but not much gain by going to 1.8 m (CLIC_ILD</a:t>
                </a:r>
                <a:r>
                  <a:rPr lang="en-US" dirty="0" smtClean="0"/>
                  <a:t>) -&gt; </a:t>
                </a:r>
                <a:r>
                  <a:rPr lang="en-US" b="1" dirty="0" smtClean="0"/>
                  <a:t>Converged to 1.5 m  for new model</a:t>
                </a:r>
                <a:endParaRPr lang="en-US" b="1" dirty="0"/>
              </a:p>
              <a:p>
                <a:endParaRPr lang="en-US" dirty="0" smtClean="0"/>
              </a:p>
              <a:p>
                <a:pPr marL="777240" lvl="2" indent="0">
                  <a:buNone/>
                </a:pPr>
                <a:endParaRPr lang="en-US" dirty="0"/>
              </a:p>
              <a:p>
                <a:pPr marL="777240" lvl="2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1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815" y="4292362"/>
                <a:ext cx="8360339" cy="2565638"/>
              </a:xfrm>
              <a:blipFill rotWithShape="1">
                <a:blip r:embed="rId5"/>
                <a:stretch>
                  <a:fillRect l="-802" t="-1425" r="-45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408025" y="4788932"/>
                <a:ext cx="3358604" cy="369332"/>
              </a:xfrm>
              <a:prstGeom prst="rect">
                <a:avLst/>
              </a:prstGeom>
              <a:noFill/>
              <a:ln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Stronger dependence on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FF0000"/>
                        </a:solidFill>
                        <a:latin typeface="Cambria Math"/>
                      </a:rPr>
                      <m:t>𝑹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8025" y="4788932"/>
                <a:ext cx="3358604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1266" t="-6452" b="-24194"/>
                </a:stretch>
              </a:blipFill>
              <a:ln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75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Extended Tracker: Momentum Resolution </a:t>
            </a:r>
            <a:r>
              <a:rPr lang="en-US" sz="3600" dirty="0" err="1" smtClean="0"/>
              <a:t>Vs</a:t>
            </a:r>
            <a:r>
              <a:rPr lang="en-US" sz="3600" dirty="0" smtClean="0"/>
              <a:t> B-Field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34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223" y="1600200"/>
            <a:ext cx="567955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6292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Tracking in an All Si-Tracker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19100" y="3403600"/>
                <a:ext cx="8242300" cy="29718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Based on DD4hep/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DDRec</a:t>
                </a:r>
                <a:endParaRPr lang="en-US" b="1" dirty="0" smtClean="0">
                  <a:solidFill>
                    <a:srgbClr val="FF0000"/>
                  </a:solidFill>
                </a:endParaRPr>
              </a:p>
              <a:p>
                <a:r>
                  <a:rPr lang="en-US" b="1" dirty="0" smtClean="0">
                    <a:solidFill>
                      <a:srgbClr val="0000FF"/>
                    </a:solidFill>
                  </a:rPr>
                  <a:t>Track Fitting Strategy:</a:t>
                </a:r>
                <a:endParaRPr lang="en-US" b="1" dirty="0">
                  <a:solidFill>
                    <a:srgbClr val="0000FF"/>
                  </a:solidFill>
                </a:endParaRPr>
              </a:p>
              <a:p>
                <a:pPr lvl="1"/>
                <a:r>
                  <a:rPr lang="en-US" sz="2400" dirty="0" smtClean="0"/>
                  <a:t>Fit inside-out starting with vertex pixel hits</a:t>
                </a:r>
                <a:endParaRPr lang="en-US" sz="2200" dirty="0" smtClean="0"/>
              </a:p>
              <a:p>
                <a:pPr lvl="2"/>
                <a:r>
                  <a:rPr lang="en-US" sz="2000" dirty="0" smtClean="0"/>
                  <a:t>1D hits in main tracker (strips) provide no constraint in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</a:rPr>
                      <m:t> </m:t>
                    </m:r>
                    <m:r>
                      <a:rPr lang="en-US" sz="2000" i="1" dirty="0" smtClean="0">
                        <a:latin typeface="Cambria Math"/>
                      </a:rPr>
                      <m:t>𝑧</m:t>
                    </m:r>
                    <m:r>
                      <a:rPr lang="en-US" sz="20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/>
                  <a:t>so cannot be used to initialize tracks</a:t>
                </a:r>
              </a:p>
              <a:p>
                <a:pPr lvl="1"/>
                <a:r>
                  <a:rPr lang="en-US" sz="2200" dirty="0" smtClean="0"/>
                  <a:t>Finally smooth back to third hit and fit inside from there</a:t>
                </a:r>
              </a:p>
              <a:p>
                <a:r>
                  <a:rPr lang="en-US" dirty="0" smtClean="0"/>
                  <a:t>Current pattern recognition being developed from ILD </a:t>
                </a:r>
                <a:r>
                  <a:rPr lang="en-US" dirty="0" err="1" smtClean="0"/>
                  <a:t>Celloular</a:t>
                </a:r>
                <a:r>
                  <a:rPr lang="en-US" dirty="0" smtClean="0"/>
                  <a:t> Automaton-based Vertex </a:t>
                </a:r>
                <a:r>
                  <a:rPr lang="en-US" dirty="0" err="1" smtClean="0"/>
                  <a:t>patt</a:t>
                </a:r>
                <a:r>
                  <a:rPr lang="en-US" dirty="0" smtClean="0"/>
                  <a:t>. Rec. </a:t>
                </a:r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9100" y="3403600"/>
                <a:ext cx="8242300" cy="2971800"/>
              </a:xfrm>
              <a:blipFill rotWithShape="1">
                <a:blip r:embed="rId3"/>
                <a:stretch>
                  <a:fillRect l="-1036" t="-2869" r="-666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593725"/>
            <a:ext cx="6934200" cy="2899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89625" y="152400"/>
            <a:ext cx="16770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F. </a:t>
            </a:r>
            <a:r>
              <a:rPr lang="en-US" sz="1600" dirty="0" err="1" smtClean="0"/>
              <a:t>Gaede</a:t>
            </a:r>
            <a:r>
              <a:rPr lang="en-US" sz="1600" dirty="0" smtClean="0"/>
              <a:t> [13]</a:t>
            </a:r>
          </a:p>
          <a:p>
            <a:r>
              <a:rPr lang="en-US" sz="1600" dirty="0" smtClean="0"/>
              <a:t>R. </a:t>
            </a:r>
            <a:r>
              <a:rPr lang="en-US" sz="1600" dirty="0" err="1" smtClean="0"/>
              <a:t>Simoniello</a:t>
            </a:r>
            <a:r>
              <a:rPr lang="en-US" sz="1600" dirty="0" smtClean="0"/>
              <a:t> [9]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10425" y="1739899"/>
            <a:ext cx="1933575" cy="1209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 (&gt;19000) tracking surfaces in the CLIC model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78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36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60" y="704062"/>
            <a:ext cx="3098800" cy="2533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34719"/>
            <a:ext cx="3009900" cy="2052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" t="11387" r="7787" b="3519"/>
          <a:stretch/>
        </p:blipFill>
        <p:spPr bwMode="auto">
          <a:xfrm>
            <a:off x="5311140" y="3691069"/>
            <a:ext cx="3832860" cy="2684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6758940" y="3467100"/>
            <a:ext cx="2377440" cy="945364"/>
            <a:chOff x="6458857" y="1117600"/>
            <a:chExt cx="2315029" cy="1415322"/>
          </a:xfrm>
        </p:grpSpPr>
        <p:sp>
          <p:nvSpPr>
            <p:cNvPr id="24" name="Rectangle 23"/>
            <p:cNvSpPr/>
            <p:nvPr/>
          </p:nvSpPr>
          <p:spPr>
            <a:xfrm>
              <a:off x="6458857" y="1117600"/>
              <a:ext cx="2315029" cy="141514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589649" y="2026066"/>
              <a:ext cx="1901371" cy="506856"/>
              <a:chOff x="413820" y="988295"/>
              <a:chExt cx="1901371" cy="50685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13820" y="1203737"/>
                <a:ext cx="252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718620" y="988295"/>
                <a:ext cx="1596571" cy="506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Fit to a sum of two Landau Distributions</a:t>
                </a:r>
                <a:endParaRPr lang="en-US" sz="8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589485" y="1618344"/>
              <a:ext cx="1901371" cy="506856"/>
              <a:chOff x="406400" y="166915"/>
              <a:chExt cx="1901371" cy="506856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406400" y="382358"/>
                <a:ext cx="252000" cy="0"/>
              </a:xfrm>
              <a:prstGeom prst="line">
                <a:avLst/>
              </a:prstGeom>
              <a:ln w="19050">
                <a:solidFill>
                  <a:srgbClr val="00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711200" y="166915"/>
                <a:ext cx="1596571" cy="506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Fit to a single Landau Distribution</a:t>
                </a:r>
                <a:endParaRPr lang="en-US" sz="800" dirty="0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589485" y="1214771"/>
              <a:ext cx="1901371" cy="506855"/>
              <a:chOff x="406400" y="-643058"/>
              <a:chExt cx="1901371" cy="506855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406400" y="-427614"/>
                <a:ext cx="252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711200" y="-643058"/>
                    <a:ext cx="1596571" cy="5068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 smtClean="0"/>
                      <a:t>Simulated 10 GeV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sz="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800" b="0" i="1" smtClean="0">
                                <a:latin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en-US" sz="800" b="0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lang="en-US" sz="800" dirty="0" smtClean="0"/>
                      <a:t>, uniform in </a:t>
                    </a:r>
                    <a14:m>
                      <m:oMath xmlns:m="http://schemas.openxmlformats.org/officeDocument/2006/math">
                        <m:r>
                          <a:rPr lang="en-US" sz="800" b="0" i="1" smtClean="0">
                            <a:latin typeface="Cambria Math"/>
                          </a:rPr>
                          <m:t>𝜙</m:t>
                        </m:r>
                      </m:oMath>
                    </a14:m>
                    <a:endParaRPr lang="en-US" sz="800" dirty="0"/>
                  </a:p>
                </p:txBody>
              </p:sp>
            </mc:Choice>
            <mc:Fallback xmlns="">
              <p:sp>
                <p:nvSpPr>
                  <p:cNvPr id="29" name="TextBox 2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1200" y="-643058"/>
                    <a:ext cx="1596571" cy="506855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b="-3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34" name="TextBox 33"/>
          <p:cNvSpPr txBox="1"/>
          <p:nvPr/>
        </p:nvSpPr>
        <p:spPr>
          <a:xfrm>
            <a:off x="6880860" y="1607820"/>
            <a:ext cx="2263140" cy="646331"/>
          </a:xfrm>
          <a:prstGeom prst="rect">
            <a:avLst/>
          </a:prstGeom>
          <a:solidFill>
            <a:srgbClr val="FFFFCC">
              <a:alpha val="4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lwgMono" pitchFamily="49" charset="-34"/>
                <a:cs typeface="TlwgMono" pitchFamily="49" charset="-34"/>
              </a:rPr>
              <a:t>&lt;detector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name=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“Solenoid"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type=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“Solenoid_o1_v01"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6880860" y="2255520"/>
            <a:ext cx="22860" cy="190500"/>
          </a:xfrm>
          <a:prstGeom prst="straightConnector1">
            <a:avLst/>
          </a:prstGeom>
          <a:ln w="22225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92240" y="586740"/>
            <a:ext cx="2583180" cy="830997"/>
          </a:xfrm>
          <a:prstGeom prst="rect">
            <a:avLst/>
          </a:prstGeom>
          <a:solidFill>
            <a:srgbClr val="FFFFCC">
              <a:alpha val="4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lwgMono" pitchFamily="49" charset="-34"/>
                <a:cs typeface="TlwgMono" pitchFamily="49" charset="-34"/>
              </a:rPr>
              <a:t>&lt;detector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name=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HCalBarrel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type=</a:t>
            </a:r>
            <a:r>
              <a:rPr lang="en-US" sz="120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"HCalBarrel_o1_v01"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readout=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HCalBarrelHits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&gt;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5722620" y="1348740"/>
            <a:ext cx="769620" cy="60960"/>
          </a:xfrm>
          <a:prstGeom prst="straightConnector1">
            <a:avLst/>
          </a:prstGeom>
          <a:ln w="22225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0" y="670560"/>
            <a:ext cx="2583180" cy="830997"/>
          </a:xfrm>
          <a:prstGeom prst="rect">
            <a:avLst/>
          </a:prstGeom>
          <a:solidFill>
            <a:srgbClr val="FFFFCC">
              <a:alpha val="4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lwgMono" pitchFamily="49" charset="-34"/>
                <a:cs typeface="TlwgMono" pitchFamily="49" charset="-34"/>
              </a:rPr>
              <a:t>&lt;detector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name=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ECalBarrel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type=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"ECalBarrel_o1_v01"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readout=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ECalBarrelHits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&gt;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583180" y="1478280"/>
            <a:ext cx="45720" cy="480060"/>
          </a:xfrm>
          <a:prstGeom prst="straightConnector1">
            <a:avLst/>
          </a:prstGeom>
          <a:ln w="22225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560820" y="2628900"/>
            <a:ext cx="2583180" cy="646331"/>
          </a:xfrm>
          <a:prstGeom prst="rect">
            <a:avLst/>
          </a:prstGeom>
          <a:solidFill>
            <a:srgbClr val="FFFFCC">
              <a:alpha val="4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lwgMono" pitchFamily="49" charset="-34"/>
                <a:cs typeface="TlwgMono" pitchFamily="49" charset="-34"/>
              </a:rPr>
              <a:t>&lt;detector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name=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HCalEncap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type=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"HCalEndcap_o1_v01"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readout=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HCalEndcapHits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&gt;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5554980" y="2186940"/>
            <a:ext cx="1013460" cy="434340"/>
          </a:xfrm>
          <a:prstGeom prst="straightConnector1">
            <a:avLst/>
          </a:prstGeom>
          <a:ln w="22225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21920" y="2194560"/>
            <a:ext cx="2583180" cy="646331"/>
          </a:xfrm>
          <a:prstGeom prst="rect">
            <a:avLst/>
          </a:prstGeom>
          <a:solidFill>
            <a:srgbClr val="FFFFCC">
              <a:alpha val="4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lwgMono" pitchFamily="49" charset="-34"/>
                <a:cs typeface="TlwgMono" pitchFamily="49" charset="-34"/>
              </a:rPr>
              <a:t>&lt;detector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name=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ECalEncap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type=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"ECalEndcap_o1_v01"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readout=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ECalEndcapHits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&gt;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2727960" y="2202180"/>
            <a:ext cx="647700" cy="7620"/>
          </a:xfrm>
          <a:prstGeom prst="straightConnector1">
            <a:avLst/>
          </a:prstGeom>
          <a:ln w="22225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9" name="TextBox 7178"/>
          <p:cNvSpPr txBox="1"/>
          <p:nvPr/>
        </p:nvSpPr>
        <p:spPr>
          <a:xfrm>
            <a:off x="0" y="2987040"/>
            <a:ext cx="53719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Fairly scalable drivers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Radii, Layer/module composition in compact xml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53340" y="3741420"/>
            <a:ext cx="5311140" cy="2334861"/>
          </a:xfrm>
          <a:prstGeom prst="rect">
            <a:avLst/>
          </a:prstGeom>
          <a:solidFill>
            <a:srgbClr val="FFFFCC">
              <a:alpha val="45000"/>
            </a:srgbClr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&lt;detector ...&gt;</a:t>
            </a:r>
          </a:p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...</a:t>
            </a:r>
          </a:p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&lt;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dimensions </a:t>
            </a:r>
            <a:r>
              <a:rPr lang="en-US" sz="1050" b="1" dirty="0" err="1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numsides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</a:t>
            </a:r>
            <a:r>
              <a:rPr lang="en-US" sz="105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HCal_symmetry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 err="1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rmin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05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HCal_inner_R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z=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05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HCal_half_L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*2“ 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&lt;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layer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repeat=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"(</a:t>
            </a:r>
            <a:r>
              <a:rPr lang="en-US" sz="1050" b="1" dirty="0" err="1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int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) </a:t>
            </a:r>
            <a:r>
              <a:rPr lang="en-US" sz="105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HCal_layers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&gt;</a:t>
            </a:r>
            <a:endParaRPr lang="en-US" sz="1050" b="1" dirty="0">
              <a:latin typeface="TlwgMono" pitchFamily="49" charset="-34"/>
              <a:cs typeface="TlwgMono" pitchFamily="49" charset="-34"/>
            </a:endParaRPr>
          </a:p>
          <a:p>
            <a:r>
              <a:rPr lang="en-US" sz="1050" b="1" dirty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&lt;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material=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"Steel235"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thickness=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0.5*mm“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 &lt;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material=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"Steel235"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thickness=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“19*mm“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 &lt;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</a:t>
            </a:r>
            <a:r>
              <a:rPr lang="en-US" sz="105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Polysterene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“3*mm“ 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sensitive=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“yes“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/&gt;</a:t>
            </a:r>
            <a:endParaRPr lang="en-US" sz="1050" b="1" dirty="0">
              <a:latin typeface="TlwgMono" pitchFamily="49" charset="-34"/>
              <a:cs typeface="TlwgMono" pitchFamily="49" charset="-34"/>
            </a:endParaRPr>
          </a:p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 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&lt;slice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“PCB"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“0.7*mm“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r>
              <a:rPr lang="en-US" sz="1050" b="1" dirty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&lt;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“Steel235"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“0.5*mm“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 &lt;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“Air"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05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05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05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“2.7*mm</a:t>
            </a:r>
            <a:r>
              <a:rPr lang="en-US" sz="105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“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  &lt;/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layer</a:t>
            </a:r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&gt;</a:t>
            </a:r>
          </a:p>
          <a:p>
            <a:r>
              <a:rPr lang="en-US" sz="1050" b="1" dirty="0" smtClean="0">
                <a:latin typeface="TlwgMono" pitchFamily="49" charset="-34"/>
                <a:cs typeface="TlwgMono" pitchFamily="49" charset="-34"/>
              </a:rPr>
              <a:t>&lt;/</a:t>
            </a:r>
            <a:r>
              <a:rPr lang="en-US" sz="1050" b="1" dirty="0">
                <a:latin typeface="TlwgMono" pitchFamily="49" charset="-34"/>
                <a:cs typeface="TlwgMono" pitchFamily="49" charset="-34"/>
              </a:rPr>
              <a:t>detector&gt;</a:t>
            </a:r>
            <a:endParaRPr lang="en-US" sz="1050" b="1" dirty="0" smtClean="0">
              <a:latin typeface="TlwgMono" pitchFamily="49" charset="-34"/>
              <a:cs typeface="TlwgMono" pitchFamily="49" charset="-34"/>
            </a:endParaRPr>
          </a:p>
          <a:p>
            <a:endParaRPr lang="en-US" sz="1050" b="1" dirty="0">
              <a:latin typeface="TlwgMono" pitchFamily="49" charset="-34"/>
              <a:cs typeface="TlwgMono" pitchFamily="49" charset="-34"/>
            </a:endParaRPr>
          </a:p>
        </p:txBody>
      </p:sp>
      <p:cxnSp>
        <p:nvCxnSpPr>
          <p:cNvPr id="7181" name="Straight Arrow Connector 7180"/>
          <p:cNvCxnSpPr>
            <a:stCxn id="7184" idx="1"/>
          </p:cNvCxnSpPr>
          <p:nvPr/>
        </p:nvCxnSpPr>
        <p:spPr>
          <a:xfrm flipH="1">
            <a:off x="6964680" y="4741873"/>
            <a:ext cx="426720" cy="892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4" name="TextBox 7183"/>
          <p:cNvSpPr txBox="1"/>
          <p:nvPr/>
        </p:nvSpPr>
        <p:spPr>
          <a:xfrm>
            <a:off x="7391400" y="4511040"/>
            <a:ext cx="1356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Second MIP from </a:t>
            </a:r>
            <a:r>
              <a:rPr lang="en-US" sz="1200" dirty="0" err="1" smtClean="0"/>
              <a:t>secondaries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0" y="6060440"/>
            <a:ext cx="575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Simulation and reconstruction under validation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531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 Suppression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ontent Placeholder 3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278380"/>
                <a:ext cx="7134717" cy="407797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of physics event offline</a:t>
                </a:r>
              </a:p>
              <a:p>
                <a:pPr lvl="1"/>
                <a:r>
                  <a:rPr lang="en-US" sz="2200" dirty="0" smtClean="0"/>
                  <a:t>Correct </a:t>
                </a:r>
                <a:r>
                  <a:rPr lang="en-US" sz="2200" dirty="0"/>
                  <a:t>for shower development and </a:t>
                </a:r>
                <a:r>
                  <a:rPr lang="en-US" sz="2200" dirty="0" smtClean="0"/>
                  <a:t>TOF, define reconstruction window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220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2200" dirty="0" smtClean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sz="2200" dirty="0" smtClean="0"/>
                  <a:t>Pass all calorimeter hits and tracks within window to reconstruction</a:t>
                </a:r>
              </a:p>
              <a:p>
                <a:pPr marL="457200" lvl="1" indent="0">
                  <a:buNone/>
                </a:pPr>
                <a:r>
                  <a:rPr lang="en-US" sz="22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FF0000"/>
                        </a:solidFill>
                        <a:latin typeface="Cambria Math"/>
                      </a:rPr>
                      <m:t>→</m:t>
                    </m:r>
                  </m:oMath>
                </a14:m>
                <a:r>
                  <a:rPr lang="en-US" sz="2200" dirty="0" smtClean="0">
                    <a:solidFill>
                      <a:srgbClr val="FF0000"/>
                    </a:solidFill>
                  </a:rPr>
                  <a:t> Obtain physics </a:t>
                </a:r>
                <a:r>
                  <a:rPr lang="en-US" sz="2200" dirty="0">
                    <a:solidFill>
                      <a:srgbClr val="FF0000"/>
                    </a:solidFill>
                  </a:rPr>
                  <a:t>objects with 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precise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rgbClr val="FF0000"/>
                    </a:solidFill>
                  </a:rPr>
                  <a:t> and cluster time information</a:t>
                </a:r>
              </a:p>
              <a:p>
                <a:r>
                  <a:rPr lang="en-US" dirty="0" smtClean="0"/>
                  <a:t>Then </a:t>
                </a:r>
                <a:r>
                  <a:rPr lang="en-US" dirty="0"/>
                  <a:t>apply cluster-based timing cuts</a:t>
                </a:r>
              </a:p>
              <a:p>
                <a:pPr lvl="1"/>
                <a:r>
                  <a:rPr lang="en-US" sz="2200" dirty="0" smtClean="0"/>
                  <a:t>Cuts </a:t>
                </a:r>
                <a:r>
                  <a:rPr lang="en-US" sz="2200" dirty="0"/>
                  <a:t>depend on particle type,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 dirty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200" i="1" dirty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/>
                  <a:t> and detector region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→</m:t>
                    </m:r>
                  </m:oMath>
                </a14:m>
                <a:r>
                  <a:rPr lang="en-US" sz="2200" dirty="0" smtClean="0">
                    <a:solidFill>
                      <a:schemeClr val="tx2">
                        <a:lumMod val="75000"/>
                      </a:schemeClr>
                    </a:solidFill>
                  </a:rPr>
                  <a:t>Protects </a:t>
                </a:r>
                <a:r>
                  <a:rPr lang="en-US" sz="2200" dirty="0">
                    <a:solidFill>
                      <a:schemeClr val="tx2">
                        <a:lumMod val="75000"/>
                      </a:schemeClr>
                    </a:solidFill>
                  </a:rPr>
                  <a:t>high-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200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tx2">
                        <a:lumMod val="75000"/>
                      </a:schemeClr>
                    </a:solidFill>
                  </a:rPr>
                  <a:t> physics </a:t>
                </a:r>
                <a:r>
                  <a:rPr lang="en-US" sz="2200" dirty="0" smtClean="0">
                    <a:solidFill>
                      <a:schemeClr val="tx2">
                        <a:lumMod val="75000"/>
                      </a:schemeClr>
                    </a:solidFill>
                  </a:rPr>
                  <a:t>objects</a:t>
                </a:r>
                <a:endParaRPr lang="en-US" dirty="0" smtClean="0"/>
              </a:p>
              <a:p>
                <a:r>
                  <a:rPr lang="en-US" b="1" dirty="0" smtClean="0"/>
                  <a:t>Also</a:t>
                </a:r>
                <a:r>
                  <a:rPr lang="en-US" dirty="0" smtClean="0"/>
                  <a:t>: use hadron collider-type jet algorithms (</a:t>
                </a:r>
                <a:r>
                  <a:rPr lang="en-US" i="1" dirty="0" err="1" smtClean="0"/>
                  <a:t>FastJet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36" name="Content Placeholder 3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278380"/>
                <a:ext cx="7134717" cy="4077970"/>
              </a:xfrm>
              <a:blipFill rotWithShape="1">
                <a:blip r:embed="rId3"/>
                <a:stretch>
                  <a:fillRect l="-1111" t="-2093" r="-940" b="-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7395233" y="2575125"/>
            <a:ext cx="1487378" cy="1293878"/>
            <a:chOff x="6430371" y="1047522"/>
            <a:chExt cx="2202518" cy="1326604"/>
          </a:xfrm>
        </p:grpSpPr>
        <p:grpSp>
          <p:nvGrpSpPr>
            <p:cNvPr id="9" name="Group 8"/>
            <p:cNvGrpSpPr/>
            <p:nvPr/>
          </p:nvGrpSpPr>
          <p:grpSpPr>
            <a:xfrm>
              <a:off x="6430371" y="1047522"/>
              <a:ext cx="2202518" cy="944630"/>
              <a:chOff x="6345832" y="1484783"/>
              <a:chExt cx="1991544" cy="877439"/>
            </a:xfrm>
          </p:grpSpPr>
          <p:sp>
            <p:nvSpPr>
              <p:cNvPr id="10" name="Line 35"/>
              <p:cNvSpPr>
                <a:spLocks noChangeShapeType="1"/>
              </p:cNvSpPr>
              <p:nvPr/>
            </p:nvSpPr>
            <p:spPr bwMode="auto">
              <a:xfrm>
                <a:off x="6345832" y="2348880"/>
                <a:ext cx="19915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1" name="Line 49"/>
              <p:cNvSpPr>
                <a:spLocks noChangeShapeType="1"/>
              </p:cNvSpPr>
              <p:nvPr/>
            </p:nvSpPr>
            <p:spPr bwMode="auto">
              <a:xfrm flipV="1">
                <a:off x="6609184" y="1766145"/>
                <a:ext cx="0" cy="58273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2" name="Line 49"/>
              <p:cNvSpPr>
                <a:spLocks noChangeShapeType="1"/>
              </p:cNvSpPr>
              <p:nvPr/>
            </p:nvSpPr>
            <p:spPr bwMode="auto">
              <a:xfrm flipV="1">
                <a:off x="6681192" y="1484783"/>
                <a:ext cx="0" cy="87076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3" name="Line 49"/>
              <p:cNvSpPr>
                <a:spLocks noChangeShapeType="1"/>
              </p:cNvSpPr>
              <p:nvPr/>
            </p:nvSpPr>
            <p:spPr bwMode="auto">
              <a:xfrm flipV="1">
                <a:off x="6753200" y="1766144"/>
                <a:ext cx="0" cy="58940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4" name="Line 49"/>
              <p:cNvSpPr>
                <a:spLocks noChangeShapeType="1"/>
              </p:cNvSpPr>
              <p:nvPr/>
            </p:nvSpPr>
            <p:spPr bwMode="auto">
              <a:xfrm flipH="1" flipV="1">
                <a:off x="6537175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5" name="Line 49"/>
              <p:cNvSpPr>
                <a:spLocks noChangeShapeType="1"/>
              </p:cNvSpPr>
              <p:nvPr/>
            </p:nvSpPr>
            <p:spPr bwMode="auto">
              <a:xfrm flipH="1" flipV="1">
                <a:off x="6825208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6" name="Line 49"/>
              <p:cNvSpPr>
                <a:spLocks noChangeShapeType="1"/>
              </p:cNvSpPr>
              <p:nvPr/>
            </p:nvSpPr>
            <p:spPr bwMode="auto">
              <a:xfrm flipH="1" flipV="1">
                <a:off x="6969224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" name="Line 49"/>
              <p:cNvSpPr>
                <a:spLocks noChangeShapeType="1"/>
              </p:cNvSpPr>
              <p:nvPr/>
            </p:nvSpPr>
            <p:spPr bwMode="auto">
              <a:xfrm flipH="1" flipV="1">
                <a:off x="7121624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8" name="Line 49"/>
              <p:cNvSpPr>
                <a:spLocks noChangeShapeType="1"/>
              </p:cNvSpPr>
              <p:nvPr/>
            </p:nvSpPr>
            <p:spPr bwMode="auto">
              <a:xfrm flipH="1" flipV="1">
                <a:off x="7185248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 flipH="1" flipV="1">
                <a:off x="7473280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0" name="Line 49"/>
              <p:cNvSpPr>
                <a:spLocks noChangeShapeType="1"/>
              </p:cNvSpPr>
              <p:nvPr/>
            </p:nvSpPr>
            <p:spPr bwMode="auto">
              <a:xfrm flipH="1" flipV="1">
                <a:off x="7977336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  <a:cs typeface="Calibri" pitchFamily="34" charset="0"/>
                </a:endParaRPr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 bwMode="auto">
            <a:xfrm flipV="1">
              <a:off x="6801257" y="2005246"/>
              <a:ext cx="0" cy="206428"/>
            </a:xfrm>
            <a:prstGeom prst="straightConnector1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7036065" y="1995452"/>
              <a:ext cx="1357586" cy="3786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660066"/>
                  </a:solidFill>
                  <a:latin typeface="Calibri" pitchFamily="34" charset="0"/>
                  <a:cs typeface="Calibri" pitchFamily="34" charset="0"/>
                </a:rPr>
                <a:t>tCluster</a:t>
              </a:r>
              <a:endParaRPr lang="en-US" dirty="0">
                <a:solidFill>
                  <a:srgbClr val="66006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6801257" y="2198580"/>
              <a:ext cx="234807" cy="0"/>
            </a:xfrm>
            <a:prstGeom prst="line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6" name="Picture 25" descr="Screen Shot 2011-12-09 at 9.06.54 A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44" y="1364694"/>
            <a:ext cx="7502313" cy="66488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2060" y="841474"/>
            <a:ext cx="7038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Triggerless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readout of entire train: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13100" y="1921990"/>
            <a:ext cx="199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t</a:t>
            </a:r>
            <a:r>
              <a:rPr lang="en-US" baseline="-25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0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of physics event</a:t>
            </a:r>
            <a:endParaRPr lang="en-US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2667000" y="2029581"/>
            <a:ext cx="546100" cy="12941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96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600" dirty="0" smtClean="0"/>
              <a:t>General Requirements on Detector Technologies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7091" y="1219201"/>
                <a:ext cx="8409709" cy="4823836"/>
              </a:xfrm>
            </p:spPr>
            <p:txBody>
              <a:bodyPr>
                <a:noAutofit/>
              </a:bodyPr>
              <a:lstStyle/>
              <a:p>
                <a:r>
                  <a:rPr lang="en-US" sz="2000" b="1" dirty="0" smtClean="0"/>
                  <a:t>CLIC conditions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⇒</m:t>
                    </m:r>
                  </m:oMath>
                </a14:m>
                <a:r>
                  <a:rPr lang="en-US" sz="2000" b="1" dirty="0" smtClean="0"/>
                  <a:t> impact on detector technologies</a:t>
                </a:r>
                <a:r>
                  <a:rPr lang="en-US" sz="2000" dirty="0" smtClean="0"/>
                  <a:t>:</a:t>
                </a:r>
                <a:endParaRPr lang="en-US" sz="2000" dirty="0"/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High tracker occupancies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b="1" dirty="0" smtClean="0"/>
                  <a:t>need </a:t>
                </a:r>
                <a:r>
                  <a:rPr lang="en-US" b="1" dirty="0"/>
                  <a:t>small cell </a:t>
                </a:r>
                <a:r>
                  <a:rPr lang="en-US" b="1" dirty="0" smtClean="0"/>
                  <a:t>sizes </a:t>
                </a:r>
                <a:r>
                  <a:rPr lang="en-US" dirty="0" smtClean="0"/>
                  <a:t>(beyond </a:t>
                </a:r>
                <a:r>
                  <a:rPr lang="en-US" dirty="0"/>
                  <a:t>what is needed for resolution)</a:t>
                </a:r>
              </a:p>
              <a:p>
                <a:pPr lvl="2"/>
                <a:r>
                  <a:rPr lang="en-US" sz="2000" dirty="0"/>
                  <a:t>Small vertex pixels</a:t>
                </a:r>
              </a:p>
              <a:p>
                <a:pPr lvl="2"/>
                <a:r>
                  <a:rPr lang="en-US" sz="2000" dirty="0"/>
                  <a:t>Large pixels / short strips in the </a:t>
                </a:r>
                <a:r>
                  <a:rPr lang="en-US" sz="2000" dirty="0" smtClean="0"/>
                  <a:t>tracker</a:t>
                </a:r>
                <a:endParaRPr lang="en-US" sz="2000" dirty="0"/>
              </a:p>
              <a:p>
                <a:pPr lvl="1"/>
                <a:r>
                  <a:rPr lang="en-US" dirty="0" smtClean="0">
                    <a:solidFill>
                      <a:srgbClr val="FF0000"/>
                    </a:solidFill>
                  </a:rPr>
                  <a:t>Background </a:t>
                </a:r>
                <a:r>
                  <a:rPr lang="en-US" dirty="0">
                    <a:solidFill>
                      <a:srgbClr val="FF0000"/>
                    </a:solidFill>
                  </a:rPr>
                  <a:t>suppression </a:t>
                </a:r>
                <a:endParaRPr lang="en-US" dirty="0" smtClean="0">
                  <a:solidFill>
                    <a:srgbClr val="FF0000"/>
                  </a:solidFill>
                </a:endParaRPr>
              </a:p>
              <a:p>
                <a:pPr lvl="2"/>
                <a:r>
                  <a:rPr lang="en-US" dirty="0" smtClean="0"/>
                  <a:t>Need </a:t>
                </a:r>
                <a:r>
                  <a:rPr lang="en-US" b="1" dirty="0"/>
                  <a:t>high-granularity </a:t>
                </a:r>
                <a:r>
                  <a:rPr lang="en-US" b="1" dirty="0" err="1"/>
                  <a:t>calorimetry</a:t>
                </a:r>
                <a:endParaRPr lang="en-US" b="1" dirty="0"/>
              </a:p>
              <a:p>
                <a:pPr lvl="2"/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𝟏</m:t>
                    </m:r>
                    <m:r>
                      <a:rPr lang="en-US" b="1" i="1" dirty="0" smtClean="0">
                        <a:latin typeface="Cambria Math"/>
                      </a:rPr>
                      <m:t> </m:t>
                    </m:r>
                    <m:r>
                      <a:rPr lang="en-US" b="1" i="0" dirty="0" smtClean="0">
                        <a:latin typeface="Cambria Math"/>
                      </a:rPr>
                      <m:t>𝐧𝐬</m:t>
                    </m:r>
                    <m:r>
                      <a:rPr lang="en-US" b="1" i="1" dirty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en-US" dirty="0"/>
                  <a:t>accuracy for calorimeter hits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/>
                      </a:rPr>
                      <m:t>~</m:t>
                    </m:r>
                    <m:r>
                      <a:rPr lang="en-US" sz="2000" b="1" i="1" dirty="0">
                        <a:latin typeface="Cambria Math"/>
                      </a:rPr>
                      <m:t>𝟏𝟎</m:t>
                    </m:r>
                    <m:r>
                      <a:rPr lang="en-US" sz="2000" b="1" i="1" dirty="0">
                        <a:latin typeface="Cambria Math"/>
                      </a:rPr>
                      <m:t> </m:t>
                    </m:r>
                    <m:r>
                      <a:rPr lang="en-US" sz="2000" b="1" i="0" dirty="0">
                        <a:latin typeface="Cambria Math"/>
                      </a:rPr>
                      <m:t>𝐧𝐬</m:t>
                    </m:r>
                    <m:r>
                      <a:rPr lang="en-US" sz="20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/>
                  <a:t>hit time-stamping in tracking</a:t>
                </a:r>
              </a:p>
              <a:p>
                <a:pPr lvl="1"/>
                <a:r>
                  <a:rPr lang="en-US" dirty="0" smtClean="0">
                    <a:solidFill>
                      <a:srgbClr val="0000FF"/>
                    </a:solidFill>
                  </a:rPr>
                  <a:t>Low </a:t>
                </a:r>
                <a:r>
                  <a:rPr lang="en-US" dirty="0">
                    <a:solidFill>
                      <a:srgbClr val="0000FF"/>
                    </a:solidFill>
                  </a:rPr>
                  <a:t>duty cycle </a:t>
                </a:r>
              </a:p>
              <a:p>
                <a:pPr lvl="2"/>
                <a:r>
                  <a:rPr lang="en-US" sz="2000" dirty="0" err="1"/>
                  <a:t>Triggerless</a:t>
                </a:r>
                <a:r>
                  <a:rPr lang="en-US" sz="2000" dirty="0"/>
                  <a:t> readout</a:t>
                </a:r>
              </a:p>
              <a:p>
                <a:pPr lvl="2"/>
                <a:r>
                  <a:rPr lang="en-US" sz="2000" dirty="0"/>
                  <a:t>Allows for </a:t>
                </a:r>
                <a:r>
                  <a:rPr lang="en-US" sz="2000" b="1" dirty="0"/>
                  <a:t>power pulsing</a:t>
                </a:r>
              </a:p>
              <a:p>
                <a:pPr lvl="3"/>
                <a:r>
                  <a:rPr lang="en-US" sz="2000" dirty="0" smtClean="0"/>
                  <a:t>less </a:t>
                </a:r>
                <a:r>
                  <a:rPr lang="en-US" sz="2000" dirty="0"/>
                  <a:t>mass and high precision in tracking</a:t>
                </a:r>
              </a:p>
              <a:p>
                <a:pPr lvl="3"/>
                <a:r>
                  <a:rPr lang="en-US" sz="2000" dirty="0" smtClean="0"/>
                  <a:t>high </a:t>
                </a:r>
                <a:r>
                  <a:rPr lang="en-US" sz="2000" dirty="0"/>
                  <a:t>density for </a:t>
                </a:r>
                <a:r>
                  <a:rPr lang="en-US" sz="2000" dirty="0" err="1" smtClean="0"/>
                  <a:t>calorimetry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7091" y="1219201"/>
                <a:ext cx="8409709" cy="4823836"/>
              </a:xfrm>
              <a:blipFill rotWithShape="1">
                <a:blip r:embed="rId3"/>
                <a:stretch>
                  <a:fillRect l="-580" t="-632" b="-6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1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sz="3600" dirty="0" smtClean="0"/>
              <a:t>Calorimeter Optimization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28700"/>
                <a:ext cx="8229600" cy="5097463"/>
              </a:xfrm>
            </p:spPr>
            <p:txBody>
              <a:bodyPr/>
              <a:lstStyle/>
              <a:p>
                <a:r>
                  <a:rPr lang="en-US" dirty="0" smtClean="0"/>
                  <a:t>High granularity imaging calorimeters to use with </a:t>
                </a:r>
                <a:r>
                  <a:rPr lang="en-US" b="1" dirty="0" smtClean="0"/>
                  <a:t>Pandora Particle Flow Algorithms</a:t>
                </a:r>
              </a:p>
              <a:p>
                <a:r>
                  <a:rPr lang="en-US" dirty="0"/>
                  <a:t>Variations on </a:t>
                </a:r>
                <a:r>
                  <a:rPr lang="en-US" b="1" dirty="0">
                    <a:solidFill>
                      <a:schemeClr val="tx2"/>
                    </a:solidFill>
                  </a:rPr>
                  <a:t>Number and Layout of Layers</a:t>
                </a:r>
                <a:r>
                  <a:rPr lang="en-US" dirty="0"/>
                  <a:t>, </a:t>
                </a:r>
                <a:r>
                  <a:rPr lang="en-US" b="1" dirty="0"/>
                  <a:t>Cell size</a:t>
                </a:r>
                <a:r>
                  <a:rPr lang="en-US" dirty="0"/>
                  <a:t>, </a:t>
                </a:r>
                <a:r>
                  <a:rPr lang="en-US" b="1" dirty="0">
                    <a:solidFill>
                      <a:srgbClr val="FF0000"/>
                    </a:solidFill>
                  </a:rPr>
                  <a:t>absorber material and thickness</a:t>
                </a:r>
                <a:r>
                  <a:rPr lang="en-US" dirty="0"/>
                  <a:t>, </a:t>
                </a:r>
                <a:r>
                  <a:rPr lang="en-US" b="1" dirty="0">
                    <a:solidFill>
                      <a:srgbClr val="7030A0"/>
                    </a:solidFill>
                  </a:rPr>
                  <a:t>active material and thickness</a:t>
                </a:r>
                <a:r>
                  <a:rPr lang="en-US" dirty="0"/>
                  <a:t>,</a:t>
                </a:r>
                <a:r>
                  <a:rPr lang="en-US" b="1" dirty="0">
                    <a:solidFill>
                      <a:srgbClr val="7030A0"/>
                    </a:solidFill>
                  </a:rPr>
                  <a:t> </a:t>
                </a:r>
                <a:r>
                  <a:rPr lang="en-US" b="1" dirty="0"/>
                  <a:t>total depth, …</a:t>
                </a:r>
                <a:endParaRPr lang="en-US" dirty="0"/>
              </a:p>
              <a:p>
                <a:r>
                  <a:rPr lang="en-US" dirty="0" smtClean="0"/>
                  <a:t>Optimization performed also in collaboration with ILD</a:t>
                </a:r>
              </a:p>
              <a:p>
                <a:pPr lvl="1"/>
                <a:r>
                  <a:rPr lang="en-US" dirty="0" smtClean="0"/>
                  <a:t>Used mainly ILD-based </a:t>
                </a:r>
                <a:r>
                  <a:rPr lang="en-US" dirty="0" err="1" smtClean="0"/>
                  <a:t>Mokka</a:t>
                </a:r>
                <a:r>
                  <a:rPr lang="en-US" dirty="0" smtClean="0"/>
                  <a:t> drivers and ILD software chain</a:t>
                </a:r>
              </a:p>
              <a:p>
                <a:r>
                  <a:rPr lang="en-US" b="1" dirty="0" smtClean="0"/>
                  <a:t>Need to recalibrate detector response with each variation</a:t>
                </a:r>
              </a:p>
              <a:p>
                <a:pPr lvl="1"/>
                <a:r>
                  <a:rPr lang="en-US" dirty="0" smtClean="0"/>
                  <a:t>Developed a quasi-automatic calibration procedure</a:t>
                </a:r>
              </a:p>
              <a:p>
                <a:r>
                  <a:rPr lang="en-US" dirty="0" smtClean="0"/>
                  <a:t>Gauge model performance using:</a:t>
                </a:r>
              </a:p>
              <a:p>
                <a:pPr lvl="1"/>
                <a:r>
                  <a:rPr lang="en-US" dirty="0" smtClean="0"/>
                  <a:t>Single particle response</a:t>
                </a:r>
              </a:p>
              <a:p>
                <a:pPr lvl="1"/>
                <a:r>
                  <a:rPr lang="en-US" b="1" dirty="0" smtClean="0"/>
                  <a:t>Jet Energy Resolution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𝑢𝑑𝑠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>
                        <a:latin typeface="Cambria Math"/>
                      </a:rPr>
                      <m:t>𝑊</m:t>
                    </m:r>
                    <m:r>
                      <a:rPr lang="en-US" b="0" i="1" dirty="0">
                        <a:solidFill>
                          <a:schemeClr val="tx2"/>
                        </a:solidFill>
                        <a:latin typeface="Cambria Math"/>
                      </a:rPr>
                      <m:t>𝑊</m:t>
                    </m:r>
                    <m:r>
                      <a:rPr lang="en-US" b="0" i="1" dirty="0">
                        <a:latin typeface="Cambria Math"/>
                      </a:rPr>
                      <m:t>→</m:t>
                    </m:r>
                    <m:r>
                      <a:rPr lang="en-US" b="0" i="1" dirty="0">
                        <a:latin typeface="Cambria Math"/>
                      </a:rPr>
                      <m:t>𝜈</m:t>
                    </m:r>
                    <m:r>
                      <a:rPr lang="en-US" b="0" i="1" dirty="0">
                        <a:latin typeface="Cambria Math"/>
                      </a:rPr>
                      <m:t>ℓ</m:t>
                    </m:r>
                    <m:r>
                      <a:rPr lang="en-US" b="0" i="1" dirty="0">
                        <a:solidFill>
                          <a:schemeClr val="tx2"/>
                        </a:solidFill>
                        <a:latin typeface="Cambria Math"/>
                      </a:rPr>
                      <m:t>𝑢𝑑</m:t>
                    </m:r>
                    <m:r>
                      <a:rPr lang="en-US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𝑍</m:t>
                    </m:r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𝑍</m:t>
                    </m:r>
                    <m:r>
                      <a:rPr lang="en-US" i="1" dirty="0">
                        <a:latin typeface="Cambria Math"/>
                      </a:rPr>
                      <m:t>→</m:t>
                    </m:r>
                    <m:r>
                      <a:rPr lang="en-US" i="1" dirty="0">
                        <a:latin typeface="Cambria Math"/>
                      </a:rPr>
                      <m:t>𝜈𝜈</m:t>
                    </m:r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𝑑𝑑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28700"/>
                <a:ext cx="8229600" cy="5097463"/>
              </a:xfrm>
              <a:blipFill rotWithShape="1">
                <a:blip r:embed="rId3"/>
                <a:stretch>
                  <a:fillRect l="-963" t="-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0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0"/>
            <a:ext cx="8483600" cy="1600200"/>
          </a:xfrm>
        </p:spPr>
        <p:txBody>
          <a:bodyPr/>
          <a:lstStyle/>
          <a:p>
            <a:r>
              <a:rPr lang="en-US" sz="3600" dirty="0" smtClean="0"/>
              <a:t>Simulation Model in Software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1920" y="807720"/>
            <a:ext cx="8736330" cy="550163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New detector model implemented and being refined in DD4hep with relative </a:t>
            </a:r>
            <a:r>
              <a:rPr lang="en-US" b="1" dirty="0">
                <a:solidFill>
                  <a:srgbClr val="0000FF"/>
                </a:solidFill>
              </a:rPr>
              <a:t>flexibility/scalability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New package </a:t>
            </a:r>
            <a:r>
              <a:rPr lang="en-US" sz="2400" b="1" dirty="0" err="1">
                <a:solidFill>
                  <a:srgbClr val="7030A0"/>
                </a:solidFill>
                <a:latin typeface="Consolas" pitchFamily="49" charset="0"/>
                <a:ea typeface="FreeMono" pitchFamily="49" charset="0"/>
                <a:cs typeface="Consolas" pitchFamily="49" charset="0"/>
              </a:rPr>
              <a:t>LCgeo</a:t>
            </a:r>
            <a:r>
              <a:rPr lang="en-US" b="1" dirty="0">
                <a:solidFill>
                  <a:srgbClr val="0000FF"/>
                </a:solidFill>
              </a:rPr>
              <a:t> holds model implementation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Developing </a:t>
            </a:r>
            <a:r>
              <a:rPr lang="en-US" b="1" dirty="0">
                <a:solidFill>
                  <a:srgbClr val="C00000"/>
                </a:solidFill>
              </a:rPr>
              <a:t>simulation</a:t>
            </a:r>
            <a:r>
              <a:rPr lang="en-US" dirty="0">
                <a:solidFill>
                  <a:srgbClr val="C00000"/>
                </a:solidFill>
              </a:rPr>
              <a:t> and </a:t>
            </a:r>
            <a:r>
              <a:rPr lang="en-US" b="1" dirty="0">
                <a:solidFill>
                  <a:srgbClr val="C00000"/>
                </a:solidFill>
              </a:rPr>
              <a:t>reconstruction</a:t>
            </a:r>
            <a:r>
              <a:rPr lang="en-US" dirty="0">
                <a:solidFill>
                  <a:srgbClr val="C00000"/>
                </a:solidFill>
              </a:rPr>
              <a:t> software based on </a:t>
            </a:r>
            <a:r>
              <a:rPr lang="en-US" b="1" dirty="0">
                <a:solidFill>
                  <a:srgbClr val="C00000"/>
                </a:solidFill>
              </a:rPr>
              <a:t>DD4hep</a:t>
            </a:r>
            <a:r>
              <a:rPr lang="en-US" dirty="0">
                <a:solidFill>
                  <a:srgbClr val="C00000"/>
                </a:solidFill>
              </a:rPr>
              <a:t> in collaboration with </a:t>
            </a:r>
            <a:r>
              <a:rPr lang="en-US" dirty="0" smtClean="0">
                <a:solidFill>
                  <a:srgbClr val="C00000"/>
                </a:solidFill>
              </a:rPr>
              <a:t>ILD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Other relevant talks: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Joint ILD</a:t>
            </a:r>
            <a:r>
              <a:rPr lang="en-US" dirty="0">
                <a:solidFill>
                  <a:srgbClr val="FF0000"/>
                </a:solidFill>
              </a:rPr>
              <a:t>/ </a:t>
            </a:r>
            <a:r>
              <a:rPr lang="en-US" dirty="0" err="1">
                <a:solidFill>
                  <a:srgbClr val="FF0000"/>
                </a:solidFill>
              </a:rPr>
              <a:t>SiD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CLICdp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session on simulation tools  and reconstruction algorithms: </a:t>
            </a:r>
            <a:r>
              <a:rPr lang="en-US" b="1" dirty="0" smtClean="0">
                <a:solidFill>
                  <a:srgbClr val="FF0000"/>
                </a:solidFill>
              </a:rPr>
              <a:t>Tuesday afternoon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Simulation/Performance/Reconstruction sessions: </a:t>
            </a:r>
            <a:r>
              <a:rPr lang="en-US" b="1" dirty="0" smtClean="0">
                <a:solidFill>
                  <a:srgbClr val="FF0000"/>
                </a:solidFill>
              </a:rPr>
              <a:t>Tuesday morning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Vertex/tracking joint session with Simulation/Performance/</a:t>
            </a:r>
            <a:r>
              <a:rPr lang="en-US" dirty="0" err="1" smtClean="0">
                <a:solidFill>
                  <a:srgbClr val="FF0000"/>
                </a:solidFill>
              </a:rPr>
              <a:t>Reco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Thursday afternoon</a:t>
            </a:r>
          </a:p>
          <a:p>
            <a:pPr lvl="2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77711" y="1502101"/>
            <a:ext cx="2571039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See 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alk by M. </a:t>
            </a:r>
            <a:r>
              <a:rPr lang="en-US" b="1" dirty="0" err="1" smtClean="0">
                <a:solidFill>
                  <a:srgbClr val="FF0000"/>
                </a:solidFill>
              </a:rPr>
              <a:t>Petric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(Thursday morning)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ECal</a:t>
            </a:r>
            <a:r>
              <a:rPr lang="en-US" sz="3600" dirty="0" smtClean="0"/>
              <a:t> Optimization (J.S. Marshall [12])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2957"/>
            <a:ext cx="9144000" cy="5857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14178" y="6292850"/>
            <a:ext cx="561975" cy="365125"/>
          </a:xfrm>
        </p:spPr>
        <p:txBody>
          <a:bodyPr/>
          <a:lstStyle/>
          <a:p>
            <a:r>
              <a:rPr lang="en-US" b="1" dirty="0" smtClean="0"/>
              <a:t>[</a:t>
            </a:r>
            <a:fld id="{57C39CEA-1F7B-3444-B605-6C36DF480EDC}" type="slidenum">
              <a:rPr lang="en-US" b="1" smtClean="0"/>
              <a:t>40</a:t>
            </a:fld>
            <a:r>
              <a:rPr lang="en-US" b="1" dirty="0" smtClean="0"/>
              <a:t>]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2320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3500" y="2400738"/>
            <a:ext cx="8798560" cy="395434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err="1" smtClean="0"/>
              <a:t>ECal</a:t>
            </a:r>
            <a:r>
              <a:rPr lang="en-US" sz="2400" dirty="0" smtClean="0"/>
              <a:t> Optimization: Active Material, Number of Layers, Granularity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05937" y="2581621"/>
                <a:ext cx="3763364" cy="3534699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 smtClean="0"/>
                  <a:t>Scintillator </a:t>
                </a:r>
                <a:r>
                  <a:rPr lang="en-US" sz="2000" dirty="0"/>
                  <a:t>instead of silicon may give </a:t>
                </a:r>
                <a:r>
                  <a:rPr lang="en-US" sz="2000" dirty="0" smtClean="0"/>
                  <a:t>a slightly better resolution </a:t>
                </a:r>
              </a:p>
              <a:p>
                <a:pPr lvl="1"/>
                <a:r>
                  <a:rPr lang="en-US" dirty="0"/>
                  <a:t>D</a:t>
                </a:r>
                <a:r>
                  <a:rPr lang="en-US" dirty="0" smtClean="0"/>
                  <a:t>epends </a:t>
                </a:r>
                <a:r>
                  <a:rPr lang="en-US" dirty="0"/>
                  <a:t>on </a:t>
                </a:r>
                <a:r>
                  <a:rPr lang="en-US" dirty="0" smtClean="0"/>
                  <a:t>active element thickness </a:t>
                </a:r>
              </a:p>
              <a:p>
                <a:pPr lvl="1"/>
                <a:r>
                  <a:rPr lang="en-US" dirty="0" smtClean="0"/>
                  <a:t>Also considered Si/</a:t>
                </a:r>
                <a:r>
                  <a:rPr lang="en-US" dirty="0" err="1" smtClean="0"/>
                  <a:t>Sc</a:t>
                </a:r>
                <a:r>
                  <a:rPr lang="en-US" dirty="0" smtClean="0"/>
                  <a:t> combinations</a:t>
                </a:r>
                <a:endParaRPr lang="en-US" dirty="0"/>
              </a:p>
              <a:p>
                <a:r>
                  <a:rPr lang="en-US" sz="2000" b="1" dirty="0" smtClean="0"/>
                  <a:t>Stronger dependence on number of layers (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~</m:t>
                    </m:r>
                    <m:f>
                      <m:fPr>
                        <m:type m:val="lin"/>
                        <m:ctrlPr>
                          <a:rPr lang="en-US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1" i="1" smtClean="0">
                                <a:latin typeface="Cambria Math"/>
                              </a:rPr>
                              <m:t>𝑵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000" b="1" dirty="0" smtClean="0"/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05937" y="2581621"/>
                <a:ext cx="3763364" cy="3534699"/>
              </a:xfrm>
              <a:blipFill rotWithShape="1">
                <a:blip r:embed="rId3"/>
                <a:stretch>
                  <a:fillRect l="-1459" t="-862" r="-2755" b="-65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z="1100" smtClean="0"/>
              <a:t>41</a:t>
            </a:fld>
            <a:endParaRPr 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1120" y="999120"/>
                <a:ext cx="8821419" cy="101566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ILD-based baseline model: </a:t>
                </a:r>
                <a:r>
                  <a:rPr lang="en-US" sz="2000" b="1" dirty="0" err="1" smtClean="0"/>
                  <a:t>SiW</a:t>
                </a:r>
                <a:r>
                  <a:rPr lang="en-US" sz="2000" b="1" dirty="0" smtClean="0"/>
                  <a:t> </a:t>
                </a:r>
                <a:r>
                  <a:rPr lang="en-US" sz="2000" b="1" dirty="0" err="1" smtClean="0"/>
                  <a:t>ECal</a:t>
                </a:r>
                <a:r>
                  <a:rPr lang="en-US" sz="2000" b="1" dirty="0" smtClean="0"/>
                  <a:t> with 29 layers </a:t>
                </a:r>
                <a:r>
                  <a:rPr lang="en-US" sz="2000" dirty="0" smtClean="0"/>
                  <a:t>(23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 smtClean="0"/>
                  <a:t> / 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sz="2000" dirty="0" smtClean="0"/>
                  <a:t>):</a:t>
                </a:r>
                <a:endParaRPr lang="en-US" sz="2000" dirty="0"/>
              </a:p>
              <a:p>
                <a:pPr marL="358775" lvl="2" indent="-285750">
                  <a:buFont typeface="Arial" pitchFamily="34" charset="0"/>
                  <a:buChar char="•"/>
                </a:pPr>
                <a:r>
                  <a:rPr lang="en-US" sz="2000" dirty="0"/>
                  <a:t>Tungsten </a:t>
                </a:r>
                <a:r>
                  <a:rPr lang="en-US" sz="2000" dirty="0" smtClean="0"/>
                  <a:t>absorber: </a:t>
                </a:r>
                <a:r>
                  <a:rPr lang="en-US" sz="2000" b="1" dirty="0" smtClean="0"/>
                  <a:t>20x2.1 mm + 9x 4.2 mm</a:t>
                </a:r>
                <a:endParaRPr lang="en-US" sz="2000" b="1" dirty="0"/>
              </a:p>
              <a:p>
                <a:pPr marL="358775" lvl="2" indent="-285750">
                  <a:buFont typeface="Arial" pitchFamily="34" charset="0"/>
                  <a:buChar char="•"/>
                </a:pPr>
                <a:r>
                  <a:rPr lang="en-US" sz="2000" dirty="0"/>
                  <a:t>Silicon Active material,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500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μm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/>
                  <a:t>thickness,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5x5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mm</a:t>
                </a:r>
                <a:r>
                  <a:rPr lang="en-US" sz="2000" b="1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/>
                  <a:t>cells 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20" y="999120"/>
                <a:ext cx="8821419" cy="1015663"/>
              </a:xfrm>
              <a:prstGeom prst="rect">
                <a:avLst/>
              </a:prstGeom>
              <a:blipFill rotWithShape="1">
                <a:blip r:embed="rId4"/>
                <a:stretch>
                  <a:fillRect l="-690" t="-1775" b="-9467"/>
                </a:stretch>
              </a:blipFill>
              <a:ln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"/>
          <a:stretch/>
        </p:blipFill>
        <p:spPr bwMode="auto">
          <a:xfrm>
            <a:off x="139700" y="2421058"/>
            <a:ext cx="4555136" cy="393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69219" y="2913101"/>
            <a:ext cx="1745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10 GeV photons</a:t>
            </a:r>
          </a:p>
          <a:p>
            <a:r>
              <a:rPr lang="en-US" sz="1600" b="1" dirty="0" smtClean="0"/>
              <a:t>(ILD)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8280" y="6010543"/>
            <a:ext cx="3647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M. Thomson, J. S. Marshall [5,7]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1720" y="4867394"/>
            <a:ext cx="6110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(2 mm)</a:t>
            </a:r>
            <a:endParaRPr lang="en-US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2331720" y="5308601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(0.5 mm)</a:t>
            </a:r>
            <a:endParaRPr lang="en-US" sz="1050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</p:spPr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31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12" y="395218"/>
            <a:ext cx="7718588" cy="523444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3600" dirty="0" smtClean="0"/>
                  <a:t>Extending the HCal coverage: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i="1" dirty="0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3600" i="1" dirty="0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5E43-6401-46E1-888D-4C7BDF706D35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CLICdp Optimization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42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8900" y="5298580"/>
                <a:ext cx="8442888" cy="942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The peak is resolved better with smaller HCal inner radius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However, at 120 mm probably the increased background spoils the efficiency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dirty="0" smtClean="0"/>
                  <a:t>Investigated more the peak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𝐽𝐽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&lt;50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GeV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00" y="5298580"/>
                <a:ext cx="8442888" cy="942759"/>
              </a:xfrm>
              <a:prstGeom prst="rect">
                <a:avLst/>
              </a:prstGeom>
              <a:blipFill rotWithShape="1">
                <a:blip r:embed="rId5"/>
                <a:stretch>
                  <a:fillRect l="-505" t="-3226" b="-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36992" y="609600"/>
                <a:ext cx="3161828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ZZ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 smtClean="0"/>
                  <a:t>= 1 TeV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~250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GeV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6992" y="609600"/>
                <a:ext cx="3161828" cy="391646"/>
              </a:xfrm>
              <a:prstGeom prst="rect">
                <a:avLst/>
              </a:prstGeom>
              <a:blipFill rotWithShape="1">
                <a:blip r:embed="rId6"/>
                <a:stretch>
                  <a:fillRect l="-1737"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914377" y="4658288"/>
            <a:ext cx="2976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CLICdp Work In Progress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40135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09" y="418854"/>
            <a:ext cx="5711252" cy="626013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49948"/>
          </a:xfrm>
        </p:spPr>
        <p:txBody>
          <a:bodyPr anchor="ctr"/>
          <a:lstStyle/>
          <a:p>
            <a:r>
              <a:rPr lang="en-US" sz="3200" dirty="0" smtClean="0"/>
              <a:t>Proposed Layout in New Detector Model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23641" y="4731840"/>
            <a:ext cx="1906059" cy="923330"/>
          </a:xfrm>
          <a:prstGeom prst="rect">
            <a:avLst/>
          </a:prstGeom>
          <a:solidFill>
            <a:schemeClr val="bg1">
              <a:alpha val="91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Return yoke (Fe) with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detectors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f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or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muon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ID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391275" y="5177247"/>
            <a:ext cx="733856" cy="75682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819899" y="2397561"/>
                <a:ext cx="2257425" cy="615553"/>
              </a:xfrm>
              <a:prstGeom prst="rect">
                <a:avLst/>
              </a:prstGeom>
              <a:solidFill>
                <a:schemeClr val="bg1">
                  <a:alpha val="91000"/>
                </a:schemeClr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F0"/>
                    </a:solidFill>
                    <a:latin typeface="Calibri" pitchFamily="34" charset="0"/>
                    <a:cs typeface="Calibri" pitchFamily="34" charset="0"/>
                  </a:rPr>
                  <a:t>Solenoid Magnet,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00B0F0"/>
                        </a:solidFill>
                        <a:latin typeface="Cambria Math"/>
                        <a:cs typeface="Calibri" pitchFamily="34" charset="0"/>
                      </a:rPr>
                      <m:t>𝐵</m:t>
                    </m:r>
                    <m:r>
                      <a:rPr lang="en-US" sz="1600" i="1" dirty="0" smtClean="0">
                        <a:solidFill>
                          <a:srgbClr val="00B0F0"/>
                        </a:solidFill>
                        <a:latin typeface="Cambria Math"/>
                        <a:cs typeface="Calibri" pitchFamily="34" charset="0"/>
                      </a:rPr>
                      <m:t> = 4 </m:t>
                    </m:r>
                    <m:r>
                      <m:rPr>
                        <m:sty m:val="p"/>
                      </m:rPr>
                      <a:rPr lang="en-US" sz="1600" b="0" i="0" dirty="0" smtClean="0">
                        <a:solidFill>
                          <a:srgbClr val="00B0F0"/>
                        </a:solidFill>
                        <a:latin typeface="Cambria Math"/>
                        <a:cs typeface="Calibri" pitchFamily="34" charset="0"/>
                      </a:rPr>
                      <m:t>T</m:t>
                    </m:r>
                  </m:oMath>
                </a14:m>
                <a:r>
                  <a:rPr lang="en-US" sz="1600" dirty="0" smtClean="0">
                    <a:solidFill>
                      <a:srgbClr val="00B0F0"/>
                    </a:solidFill>
                    <a:latin typeface="Calibri" pitchFamily="34" charset="0"/>
                    <a:cs typeface="Calibri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00B0F0"/>
                            </a:solidFill>
                            <a:latin typeface="Cambria Math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B0F0"/>
                            </a:solidFill>
                            <a:latin typeface="Cambria Math"/>
                            <a:cs typeface="Calibri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B0F0"/>
                            </a:solidFill>
                            <a:latin typeface="Cambria Math"/>
                            <a:cs typeface="Calibri" pitchFamily="34" charset="0"/>
                          </a:rPr>
                          <m:t>𝑖𝑛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B0F0"/>
                        </a:solidFill>
                        <a:latin typeface="Cambria Math"/>
                        <a:cs typeface="Calibri" pitchFamily="34" charset="0"/>
                      </a:rPr>
                      <m:t>=3.4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B0F0"/>
                        </a:solidFill>
                        <a:latin typeface="Cambria Math"/>
                        <a:cs typeface="Calibri" pitchFamily="34" charset="0"/>
                      </a:rPr>
                      <m:t>m</m:t>
                    </m:r>
                  </m:oMath>
                </a14:m>
                <a:endParaRPr lang="en-US" sz="1600" dirty="0" smtClean="0">
                  <a:solidFill>
                    <a:srgbClr val="00B0F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9899" y="2397561"/>
                <a:ext cx="2257425" cy="615553"/>
              </a:xfrm>
              <a:prstGeom prst="rect">
                <a:avLst/>
              </a:prstGeom>
              <a:blipFill rotWithShape="1">
                <a:blip r:embed="rId4"/>
                <a:stretch>
                  <a:fillRect l="-2145" t="-3846" b="-961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5930901" y="1739901"/>
            <a:ext cx="888998" cy="96543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3782" y="1808077"/>
            <a:ext cx="2311524" cy="923330"/>
          </a:xfrm>
          <a:prstGeom prst="rect">
            <a:avLst/>
          </a:prstGeom>
          <a:solidFill>
            <a:schemeClr val="bg1">
              <a:alpha val="91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Main tracker, silicon-based (large pixels and/or strips)</a:t>
            </a: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2455306" y="2269742"/>
            <a:ext cx="1255634" cy="65252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" idx="3"/>
          </p:cNvCxnSpPr>
          <p:nvPr/>
        </p:nvCxnSpPr>
        <p:spPr>
          <a:xfrm>
            <a:off x="2455306" y="2269742"/>
            <a:ext cx="1554719" cy="96875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92661" y="746652"/>
            <a:ext cx="2229202" cy="923330"/>
          </a:xfrm>
          <a:prstGeom prst="rect">
            <a:avLst/>
          </a:prstGeom>
          <a:solidFill>
            <a:schemeClr val="bg1">
              <a:alpha val="91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Ultra low-mass</a:t>
            </a:r>
          </a:p>
          <a:p>
            <a:r>
              <a:rPr lang="en-US" dirty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ertex detector</a:t>
            </a:r>
          </a:p>
          <a:p>
            <a:r>
              <a:rPr lang="en-US" dirty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ith 25 </a:t>
            </a:r>
            <a:r>
              <a:rPr lang="en-US" dirty="0" err="1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μm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 pixels</a:t>
            </a:r>
            <a:endParaRPr lang="en-US" dirty="0">
              <a:solidFill>
                <a:srgbClr val="008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2721863" y="1208317"/>
            <a:ext cx="1954912" cy="2258783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963711" y="6143625"/>
            <a:ext cx="5402289" cy="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208138" y="5786421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11.4 m</a:t>
            </a:r>
            <a:endParaRPr lang="en-US" sz="20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3347" y="4014554"/>
            <a:ext cx="2396672" cy="646331"/>
          </a:xfrm>
          <a:prstGeom prst="rect">
            <a:avLst/>
          </a:prstGeom>
          <a:solidFill>
            <a:schemeClr val="bg1">
              <a:alpha val="91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Forward region with 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LumiCal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and </a:t>
            </a:r>
            <a:r>
              <a:rPr lang="en-US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BeamCal</a:t>
            </a:r>
            <a:endParaRPr lang="en-US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8" name="Straight Arrow Connector 47"/>
          <p:cNvCxnSpPr>
            <a:stCxn id="45" idx="3"/>
          </p:cNvCxnSpPr>
          <p:nvPr/>
        </p:nvCxnSpPr>
        <p:spPr>
          <a:xfrm flipV="1">
            <a:off x="2590019" y="3590144"/>
            <a:ext cx="542925" cy="747576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5" idx="3"/>
          </p:cNvCxnSpPr>
          <p:nvPr/>
        </p:nvCxnSpPr>
        <p:spPr>
          <a:xfrm flipV="1">
            <a:off x="2590019" y="3676650"/>
            <a:ext cx="800881" cy="66107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79828" y="5035967"/>
                <a:ext cx="2516615" cy="923330"/>
              </a:xfrm>
              <a:prstGeom prst="rect">
                <a:avLst/>
              </a:prstGeom>
              <a:solidFill>
                <a:schemeClr val="bg1">
                  <a:alpha val="91000"/>
                </a:schemeClr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Fine grained </a:t>
                </a:r>
                <a:r>
                  <a:rPr lang="en-US" dirty="0" err="1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calorimetry</a:t>
                </a:r>
                <a:r>
                  <a:rPr lang="en-US" dirty="0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 used in </a:t>
                </a:r>
                <a:r>
                  <a:rPr lang="en-US" b="1" dirty="0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Particle Flow (PFA)</a:t>
                </a:r>
                <a:r>
                  <a:rPr lang="en-US" dirty="0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, </a:t>
                </a:r>
                <a:r>
                  <a:rPr lang="en-US" dirty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D</a:t>
                </a:r>
                <a:r>
                  <a:rPr lang="en-US" dirty="0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epth: 1 + 7.5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𝐼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8" y="5035967"/>
                <a:ext cx="2516615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1683" t="-2581" b="-7742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Arrow Connector 57"/>
          <p:cNvCxnSpPr/>
          <p:nvPr/>
        </p:nvCxnSpPr>
        <p:spPr>
          <a:xfrm flipV="1">
            <a:off x="2576286" y="4724400"/>
            <a:ext cx="1678214" cy="319315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2569029" y="4292600"/>
            <a:ext cx="1279071" cy="758371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47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Magnet System Layout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 be added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9201" r="2023" b="4083"/>
          <a:stretch/>
        </p:blipFill>
        <p:spPr bwMode="auto">
          <a:xfrm>
            <a:off x="3487672" y="933450"/>
            <a:ext cx="5646804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00525" y="4867275"/>
            <a:ext cx="41433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B-field </a:t>
            </a:r>
            <a:r>
              <a:rPr lang="en-US" dirty="0" smtClean="0"/>
              <a:t>axial component </a:t>
            </a:r>
            <a:r>
              <a:rPr lang="en-US" b="1" dirty="0" smtClean="0">
                <a:solidFill>
                  <a:schemeClr val="tx2"/>
                </a:solidFill>
              </a:rPr>
              <a:t>with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chemeClr val="accent2"/>
                </a:solidFill>
              </a:rPr>
              <a:t>without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end coils as function of z</a:t>
            </a:r>
          </a:p>
          <a:p>
            <a:endParaRPr lang="en-US" dirty="0"/>
          </a:p>
          <a:p>
            <a:r>
              <a:rPr lang="en-US" b="1" dirty="0"/>
              <a:t>Use the end coils to compensate for thin endcaps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4867275"/>
            <a:ext cx="365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Quarter view of the magnet system with “thin” yoke Endcaps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Note 4 concentric ring end coils in blue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0" y="895349"/>
            <a:ext cx="3428743" cy="3830537"/>
            <a:chOff x="0" y="895349"/>
            <a:chExt cx="3428743" cy="383053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335" t="18321" r="11958" b="11169"/>
            <a:stretch/>
          </p:blipFill>
          <p:spPr bwMode="auto">
            <a:xfrm>
              <a:off x="0" y="895349"/>
              <a:ext cx="3428743" cy="3830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0" y="3867150"/>
              <a:ext cx="1352550" cy="8382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4300" y="4086225"/>
              <a:ext cx="95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Tracker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2667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 anchor="t"/>
          <a:lstStyle/>
          <a:p>
            <a:r>
              <a:rPr lang="en-US" sz="3600" dirty="0" smtClean="0"/>
              <a:t>Forward Region Layout in the New Model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grpSp>
        <p:nvGrpSpPr>
          <p:cNvPr id="1033" name="Group 1032"/>
          <p:cNvGrpSpPr/>
          <p:nvPr/>
        </p:nvGrpSpPr>
        <p:grpSpPr>
          <a:xfrm>
            <a:off x="0" y="877759"/>
            <a:ext cx="8513995" cy="2832507"/>
            <a:chOff x="0" y="4116259"/>
            <a:chExt cx="8513995" cy="2832507"/>
          </a:xfrm>
        </p:grpSpPr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81475"/>
              <a:ext cx="7546592" cy="2676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429000" y="4705350"/>
              <a:ext cx="11961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FF"/>
                  </a:solidFill>
                </a:rPr>
                <a:t>LumiCal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62200" y="6172200"/>
              <a:ext cx="1282723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B0F0"/>
                  </a:solidFill>
                </a:rPr>
                <a:t>BeamCal</a:t>
              </a:r>
            </a:p>
            <a:p>
              <a:r>
                <a:rPr lang="en-US" sz="1100" dirty="0" smtClean="0"/>
                <a:t>(incl. graphite)</a:t>
              </a:r>
              <a:endParaRPr lang="en-GB" sz="1100" dirty="0"/>
            </a:p>
          </p:txBody>
        </p:sp>
        <p:cxnSp>
          <p:nvCxnSpPr>
            <p:cNvPr id="11" name="Straight Arrow Connector 10"/>
            <p:cNvCxnSpPr>
              <a:stCxn id="9" idx="1"/>
            </p:cNvCxnSpPr>
            <p:nvPr/>
          </p:nvCxnSpPr>
          <p:spPr>
            <a:xfrm flipH="1">
              <a:off x="2390778" y="4905405"/>
              <a:ext cx="1038222" cy="228570"/>
            </a:xfrm>
            <a:prstGeom prst="straightConnector1">
              <a:avLst/>
            </a:prstGeom>
            <a:ln w="38100">
              <a:solidFill>
                <a:srgbClr val="0000C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10" idx="0"/>
            </p:cNvCxnSpPr>
            <p:nvPr/>
          </p:nvCxnSpPr>
          <p:spPr>
            <a:xfrm flipV="1">
              <a:off x="3003562" y="5695950"/>
              <a:ext cx="234938" cy="476250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828925" y="4238625"/>
              <a:ext cx="14927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8000"/>
                  </a:solidFill>
                </a:rPr>
                <a:t>ECAL plug</a:t>
              </a:r>
              <a:endParaRPr lang="en-GB" sz="2000" b="1" dirty="0">
                <a:solidFill>
                  <a:srgbClr val="008000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13" idx="1"/>
            </p:cNvCxnSpPr>
            <p:nvPr/>
          </p:nvCxnSpPr>
          <p:spPr>
            <a:xfrm flipH="1">
              <a:off x="2019301" y="4438680"/>
              <a:ext cx="809624" cy="590520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2" name="Group 1031"/>
            <p:cNvGrpSpPr/>
            <p:nvPr/>
          </p:nvGrpSpPr>
          <p:grpSpPr>
            <a:xfrm>
              <a:off x="7254821" y="4116259"/>
              <a:ext cx="1259174" cy="2832507"/>
              <a:chOff x="7283396" y="4116259"/>
              <a:chExt cx="1259174" cy="2832507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7283396" y="5173662"/>
                <a:ext cx="0" cy="720000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 rot="16200000">
                <a:off x="7018474" y="5356139"/>
                <a:ext cx="95378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2"/>
                    </a:solidFill>
                  </a:rPr>
                  <a:t>500 mm</a:t>
                </a:r>
                <a:endParaRPr lang="en-GB" sz="2000" b="1" dirty="0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>
                <a:off x="8542570" y="4837555"/>
                <a:ext cx="0" cy="144000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 rot="16200000">
                <a:off x="6918565" y="5378624"/>
                <a:ext cx="283250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1000 mm in old design!</a:t>
                </a:r>
                <a:endParaRPr lang="en-GB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000625" y="6238875"/>
              <a:ext cx="348615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HCal </a:t>
              </a:r>
            </a:p>
            <a:p>
              <a:r>
                <a:rPr lang="en-US" sz="1100" b="1" dirty="0">
                  <a:solidFill>
                    <a:srgbClr val="0000FF"/>
                  </a:solidFill>
                </a:rPr>
                <a:t>(</a:t>
              </a:r>
              <a:r>
                <a:rPr lang="en-US" sz="1100" b="1" dirty="0" smtClean="0">
                  <a:solidFill>
                    <a:srgbClr val="0000FF"/>
                  </a:solidFill>
                </a:rPr>
                <a:t>with cutout for </a:t>
              </a:r>
              <a:r>
                <a:rPr lang="en-US" sz="1100" b="1" dirty="0" err="1" smtClean="0">
                  <a:solidFill>
                    <a:srgbClr val="0000FF"/>
                  </a:solidFill>
                </a:rPr>
                <a:t>LumiCal</a:t>
              </a:r>
              <a:r>
                <a:rPr lang="en-US" sz="1100" b="1" dirty="0" smtClean="0">
                  <a:solidFill>
                    <a:srgbClr val="0000FF"/>
                  </a:solidFill>
                </a:rPr>
                <a:t>)</a:t>
              </a:r>
              <a:r>
                <a:rPr lang="en-US" sz="1400" b="1" dirty="0" smtClean="0">
                  <a:solidFill>
                    <a:srgbClr val="0000FF"/>
                  </a:solidFill>
                </a:rPr>
                <a:t> </a:t>
              </a:r>
              <a:endParaRPr lang="en-GB" sz="1400" b="1" dirty="0">
                <a:solidFill>
                  <a:srgbClr val="0000FF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114300" y="3771899"/>
                <a:ext cx="9029700" cy="2657475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Wanted to </a:t>
                </a:r>
                <a:r>
                  <a:rPr lang="en-US" b="1" dirty="0" smtClean="0"/>
                  <a:t>extend </a:t>
                </a:r>
                <a:r>
                  <a:rPr lang="en-US" b="1" dirty="0"/>
                  <a:t>HCal </a:t>
                </a:r>
                <a:r>
                  <a:rPr lang="en-US" b="1" dirty="0" err="1"/>
                  <a:t>Endcap</a:t>
                </a:r>
                <a:r>
                  <a:rPr lang="en-US" b="1" dirty="0"/>
                  <a:t> coverage</a:t>
                </a:r>
                <a:r>
                  <a:rPr lang="en-US" dirty="0"/>
                  <a:t> closer to </a:t>
                </a:r>
                <a:r>
                  <a:rPr lang="en-US" dirty="0" err="1" smtClean="0"/>
                  <a:t>beampipe</a:t>
                </a:r>
                <a:endParaRPr lang="en-US" dirty="0" smtClean="0"/>
              </a:p>
              <a:p>
                <a:r>
                  <a:rPr lang="en-US" dirty="0" err="1" smtClean="0"/>
                  <a:t>Reoptimized</a:t>
                </a:r>
                <a:r>
                  <a:rPr lang="en-US" dirty="0" smtClean="0"/>
                  <a:t> for a working hypothesis of an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 dirty="0">
                            <a:latin typeface="Cambria Math"/>
                          </a:rPr>
                          <m:t>𝑳</m:t>
                        </m:r>
                      </m:e>
                      <m:sup>
                        <m:r>
                          <a:rPr lang="en-US" b="1" i="1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b="1" i="1" dirty="0">
                        <a:latin typeface="Cambria Math"/>
                      </a:rPr>
                      <m:t>=</m:t>
                    </m:r>
                    <m:r>
                      <a:rPr lang="en-US" b="1" i="1" dirty="0">
                        <a:latin typeface="Cambria Math"/>
                      </a:rPr>
                      <m:t>𝟔</m:t>
                    </m:r>
                    <m:r>
                      <a:rPr lang="en-US" b="1" i="1" dirty="0">
                        <a:latin typeface="Cambria Math"/>
                      </a:rPr>
                      <m:t> </m:t>
                    </m:r>
                    <m:r>
                      <a:rPr lang="en-US" b="1" dirty="0">
                        <a:latin typeface="Cambria Math"/>
                      </a:rPr>
                      <m:t>𝐦</m:t>
                    </m:r>
                  </m:oMath>
                </a14:m>
                <a:r>
                  <a:rPr lang="en-US" b="1" dirty="0" smtClean="0"/>
                  <a:t>  		     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b="1" dirty="0" smtClean="0"/>
                  <a:t> QD0 outside detector region</a:t>
                </a:r>
              </a:p>
              <a:p>
                <a:pPr lvl="1"/>
                <a:r>
                  <a:rPr lang="en-US" dirty="0" smtClean="0"/>
                  <a:t>Simplified services, no need for an anti-solenoid</a:t>
                </a:r>
              </a:p>
              <a:p>
                <a:pPr lvl="1"/>
                <a:r>
                  <a:rPr lang="en-US" dirty="0" smtClean="0"/>
                  <a:t>No need for rigid support</a:t>
                </a:r>
              </a:p>
              <a:p>
                <a:pPr lvl="1"/>
                <a:r>
                  <a:rPr lang="en-US" dirty="0" smtClean="0"/>
                  <a:t>Smaller support outer radius: </a:t>
                </a:r>
                <a:r>
                  <a:rPr lang="en-US" b="1" dirty="0" smtClean="0"/>
                  <a:t>250 mm </a:t>
                </a:r>
                <a:r>
                  <a:rPr lang="en-US" dirty="0" smtClean="0"/>
                  <a:t>(was 500 mm)</a:t>
                </a:r>
                <a:endParaRPr lang="en-US" b="1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2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" y="3771899"/>
                <a:ext cx="9029700" cy="2657475"/>
              </a:xfrm>
              <a:blipFill rotWithShape="1">
                <a:blip r:embed="rId4"/>
                <a:stretch>
                  <a:fillRect l="-945" t="-1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 flipH="1" flipV="1">
            <a:off x="4229101" y="3095625"/>
            <a:ext cx="819149" cy="219075"/>
          </a:xfrm>
          <a:prstGeom prst="straightConnector1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29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 smtClean="0"/>
              <a:t>Vertex Detector: Reminder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N. Nikiforou, 2 November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37225" y="901925"/>
                <a:ext cx="3210825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FF"/>
                    </a:solidFill>
                    <a:latin typeface="Calibri" pitchFamily="34" charset="0"/>
                    <a:cs typeface="Calibri" pitchFamily="34" charset="0"/>
                  </a:rPr>
                  <a:t>F</a:t>
                </a:r>
                <a:r>
                  <a:rPr lang="en-US" sz="2000" b="1" dirty="0" smtClean="0">
                    <a:solidFill>
                      <a:srgbClr val="0000FF"/>
                    </a:solidFill>
                    <a:latin typeface="Calibri" pitchFamily="34" charset="0"/>
                    <a:cs typeface="Calibri" pitchFamily="34" charset="0"/>
                  </a:rPr>
                  <a:t>lavor tagging was used as a gauge in various tests 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Effect of material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 (most significant effect on performance)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000" b="1" dirty="0" smtClean="0">
                    <a:latin typeface="Calibri" pitchFamily="34" charset="0"/>
                    <a:cs typeface="Calibri" pitchFamily="34" charset="0"/>
                  </a:rPr>
                  <a:t>Vary inner radius (dictated by background rates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cs typeface="Calibri" pitchFamily="34" charset="0"/>
                      </a:rPr>
                      <m:t>↔ </m:t>
                    </m:r>
                  </m:oMath>
                </a14:m>
                <a:r>
                  <a:rPr lang="en-US" sz="2000" b="1" dirty="0" smtClean="0">
                    <a:latin typeface="Calibri" pitchFamily="34" charset="0"/>
                    <a:cs typeface="Calibri" pitchFamily="34" charset="0"/>
                  </a:rPr>
                  <a:t>B-field)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Calibri" pitchFamily="34" charset="0"/>
                    <a:cs typeface="Calibri" pitchFamily="34" charset="0"/>
                  </a:rPr>
                  <a:t>Effect of spiral geometry (only small impact)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Calibri" pitchFamily="34" charset="0"/>
                    <a:cs typeface="Calibri" pitchFamily="34" charset="0"/>
                  </a:rPr>
                  <a:t>Single </a:t>
                </a:r>
                <a:r>
                  <a:rPr lang="en-US" sz="2000" dirty="0">
                    <a:latin typeface="Calibri" pitchFamily="34" charset="0"/>
                    <a:cs typeface="Calibri" pitchFamily="34" charset="0"/>
                  </a:rPr>
                  <a:t>vs. double </a:t>
                </a:r>
                <a:r>
                  <a:rPr lang="en-US" sz="2000" dirty="0" smtClean="0">
                    <a:latin typeface="Calibri" pitchFamily="34" charset="0"/>
                    <a:cs typeface="Calibri" pitchFamily="34" charset="0"/>
                  </a:rPr>
                  <a:t>layers (minor impact)</a:t>
                </a:r>
                <a:endParaRPr lang="en-US" sz="2000" dirty="0">
                  <a:latin typeface="Calibri" pitchFamily="34" charset="0"/>
                  <a:cs typeface="Calibri" pitchFamily="34" charset="0"/>
                </a:endParaRPr>
              </a:p>
              <a:p>
                <a:endParaRPr lang="en-US" sz="2000" b="1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225" y="901925"/>
                <a:ext cx="3210825" cy="4093428"/>
              </a:xfrm>
              <a:prstGeom prst="rect">
                <a:avLst/>
              </a:prstGeom>
              <a:blipFill rotWithShape="1">
                <a:blip r:embed="rId3"/>
                <a:stretch>
                  <a:fillRect l="-2087" t="-745" r="-1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4" name="Rectangle 503"/>
              <p:cNvSpPr/>
              <p:nvPr/>
            </p:nvSpPr>
            <p:spPr>
              <a:xfrm>
                <a:off x="4600575" y="3262651"/>
                <a:ext cx="4185143" cy="239238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In the new detector model: </a:t>
                </a:r>
                <a:endParaRPr lang="en-US" sz="2000" b="1" dirty="0">
                  <a:solidFill>
                    <a:schemeClr val="tx2"/>
                  </a:solidFill>
                  <a:latin typeface="Calibri" pitchFamily="34" charset="0"/>
                  <a:cs typeface="Calibri" pitchFamily="34" charset="0"/>
                </a:endParaRPr>
              </a:p>
              <a:p>
                <a:pPr marL="177800" indent="-177800"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Double </a:t>
                </a:r>
                <a:r>
                  <a:rPr lang="en-US" sz="2000" b="1" dirty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layers </a:t>
                </a:r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 (benefits for support)</a:t>
                </a:r>
              </a:p>
              <a:p>
                <a:pPr marL="177800" indent="-17780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𝟎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.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𝟐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%</m:t>
                    </m:r>
                    <m:sSub>
                      <m:sSubPr>
                        <m:ctrlPr>
                          <a:rPr lang="en-US" sz="2000" b="1" i="1" dirty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 dirty="0">
                            <a:solidFill>
                              <a:schemeClr val="tx2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000" b="1" i="1" dirty="0">
                            <a:solidFill>
                              <a:schemeClr val="tx2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per (single) </a:t>
                </a:r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layer</a:t>
                </a:r>
              </a:p>
              <a:p>
                <a:pPr marL="177800" indent="-17780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𝒊𝒏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𝟑𝟏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0" smtClean="0">
                        <a:solidFill>
                          <a:schemeClr val="tx2"/>
                        </a:solidFill>
                        <a:latin typeface="Cambria Math"/>
                      </a:rPr>
                      <m:t>𝐦𝐦</m:t>
                    </m:r>
                  </m:oMath>
                </a14:m>
                <a:endParaRPr lang="en-US" sz="2000" b="1" dirty="0" smtClean="0">
                  <a:solidFill>
                    <a:schemeClr val="tx2"/>
                  </a:solidFill>
                  <a:latin typeface="Calibri" pitchFamily="34" charset="0"/>
                  <a:cs typeface="Calibri" pitchFamily="34" charset="0"/>
                </a:endParaRPr>
              </a:p>
              <a:p>
                <a:pPr marL="177800" indent="-177800">
                  <a:buFont typeface="Arial" pitchFamily="34" charset="0"/>
                  <a:buChar char="•"/>
                </a:pPr>
                <a:r>
                  <a:rPr lang="en-US" sz="2000" b="1" dirty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Spiral geometry in the endcaps (better airflow</a:t>
                </a:r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)</a:t>
                </a:r>
              </a:p>
              <a:p>
                <a:pPr marL="177800" indent="-177800"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Pixel size: 25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chemeClr val="tx2"/>
                        </a:solidFill>
                        <a:latin typeface="Cambria Math"/>
                        <a:cs typeface="Calibri" pitchFamily="34" charset="0"/>
                      </a:rPr>
                      <m:t>𝛍</m:t>
                    </m:r>
                    <m:r>
                      <a:rPr lang="en-US" sz="2000" b="1" i="0" smtClean="0">
                        <a:solidFill>
                          <a:schemeClr val="tx2"/>
                        </a:solidFill>
                        <a:latin typeface="Cambria Math"/>
                        <a:cs typeface="Calibri" pitchFamily="34" charset="0"/>
                      </a:rPr>
                      <m:t>𝐦</m:t>
                    </m:r>
                  </m:oMath>
                </a14:m>
                <a:endParaRPr lang="en-US" sz="2000" b="1" dirty="0" smtClean="0">
                  <a:solidFill>
                    <a:schemeClr val="tx2"/>
                  </a:solidFill>
                  <a:latin typeface="Calibri" pitchFamily="34" charset="0"/>
                  <a:cs typeface="Calibri" pitchFamily="34" charset="0"/>
                </a:endParaRPr>
              </a:p>
              <a:p>
                <a:pPr marL="177800" indent="-177800"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3</a:t>
                </a:r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tx2"/>
                        </a:solidFill>
                        <a:latin typeface="Cambria Math"/>
                        <a:cs typeface="Calibri" pitchFamily="34" charset="0"/>
                      </a:rPr>
                      <m:t> </m:t>
                    </m:r>
                    <m:r>
                      <a:rPr lang="en-US" sz="2000" b="1" i="0" dirty="0" smtClean="0">
                        <a:solidFill>
                          <a:schemeClr val="tx2"/>
                        </a:solidFill>
                        <a:latin typeface="Cambria Math"/>
                        <a:cs typeface="Calibri" pitchFamily="34" charset="0"/>
                      </a:rPr>
                      <m:t>𝛍</m:t>
                    </m:r>
                    <m:r>
                      <a:rPr lang="en-US" sz="2000" b="1" i="0" dirty="0" smtClean="0">
                        <a:solidFill>
                          <a:schemeClr val="tx2"/>
                        </a:solidFill>
                        <a:latin typeface="Cambria Math"/>
                        <a:cs typeface="Calibri" pitchFamily="34" charset="0"/>
                      </a:rPr>
                      <m:t>𝐦</m:t>
                    </m:r>
                    <m:r>
                      <a:rPr lang="en-US" sz="2000" b="1" i="1" dirty="0" smtClean="0">
                        <a:solidFill>
                          <a:schemeClr val="tx2"/>
                        </a:solidFill>
                        <a:latin typeface="Cambria Math"/>
                        <a:cs typeface="Calibri" pitchFamily="34" charset="0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rPr>
                  <a:t>single point  resolution </a:t>
                </a:r>
              </a:p>
            </p:txBody>
          </p:sp>
        </mc:Choice>
        <mc:Fallback xmlns="">
          <p:sp>
            <p:nvSpPr>
              <p:cNvPr id="504" name="Rectangle 5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575" y="3262651"/>
                <a:ext cx="4185143" cy="2392387"/>
              </a:xfrm>
              <a:prstGeom prst="rect">
                <a:avLst/>
              </a:prstGeom>
              <a:blipFill rotWithShape="1">
                <a:blip r:embed="rId4"/>
                <a:stretch>
                  <a:fillRect l="-1013" t="-3518" r="-1158" b="-6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96358" y="5010150"/>
            <a:ext cx="3399367" cy="12003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See talks during </a:t>
            </a:r>
            <a:r>
              <a:rPr lang="en-US" b="1" dirty="0" err="1" smtClean="0">
                <a:solidFill>
                  <a:srgbClr val="FF0000"/>
                </a:solidFill>
              </a:rPr>
              <a:t>CLICdp</a:t>
            </a:r>
            <a:r>
              <a:rPr lang="en-US" b="1" dirty="0" smtClean="0">
                <a:solidFill>
                  <a:srgbClr val="FF0000"/>
                </a:solidFill>
              </a:rPr>
              <a:t> meeting with emphasis on Vertex/Tracking (Thursday morning)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596" y="-373788"/>
            <a:ext cx="5871230" cy="363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67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0"/>
            <a:ext cx="8483600" cy="1600200"/>
          </a:xfrm>
        </p:spPr>
        <p:txBody>
          <a:bodyPr/>
          <a:lstStyle/>
          <a:p>
            <a:r>
              <a:rPr lang="en-US" sz="3600" dirty="0" smtClean="0"/>
              <a:t>Silicon Tracker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121920" y="807720"/>
                <a:ext cx="8736330" cy="5501639"/>
              </a:xfrm>
            </p:spPr>
            <p:txBody>
              <a:bodyPr>
                <a:noAutofit/>
              </a:bodyPr>
              <a:lstStyle/>
              <a:p>
                <a:pPr marL="285750"/>
                <a:r>
                  <a:rPr lang="en-US" sz="2600" b="1" dirty="0" smtClean="0">
                    <a:solidFill>
                      <a:srgbClr val="FF0000"/>
                    </a:solidFill>
                  </a:rPr>
                  <a:t>We use an All-Silicon Tracker for our new model</a:t>
                </a:r>
              </a:p>
              <a:p>
                <a:pPr marL="685800" lvl="1"/>
                <a:r>
                  <a:rPr lang="en-US" sz="2200" dirty="0">
                    <a:solidFill>
                      <a:srgbClr val="FF0000"/>
                    </a:solidFill>
                  </a:rPr>
                  <a:t>A TPC tracker would have very high occupancies (30%) for CLIC @ 3 TeV with 1x6 mm</a:t>
                </a:r>
                <a:r>
                  <a:rPr lang="en-US" sz="2200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sz="2200" dirty="0">
                    <a:solidFill>
                      <a:srgbClr val="FF0000"/>
                    </a:solidFill>
                  </a:rPr>
                  <a:t> pads  (without safety factors) </a:t>
                </a:r>
                <a:endParaRPr lang="en-US" sz="2200" b="1" dirty="0" smtClean="0">
                  <a:solidFill>
                    <a:srgbClr val="FF0000"/>
                  </a:solidFill>
                </a:endParaRPr>
              </a:p>
              <a:p>
                <a:pPr marL="400050" lvl="1" indent="0">
                  <a:buNone/>
                </a:pPr>
                <a:endParaRPr lang="en-US" sz="1000" b="1" dirty="0" smtClean="0">
                  <a:solidFill>
                    <a:srgbClr val="FF0000"/>
                  </a:solidFill>
                </a:endParaRPr>
              </a:p>
              <a:p>
                <a:pPr marL="285750" indent="-285750"/>
                <a:r>
                  <a:rPr lang="en-US" sz="2200" b="1" dirty="0" smtClean="0">
                    <a:solidFill>
                      <a:srgbClr val="0000FF"/>
                    </a:solidFill>
                  </a:rPr>
                  <a:t>Fast </a:t>
                </a:r>
                <a:r>
                  <a:rPr lang="en-US" sz="2200" b="1" dirty="0">
                    <a:solidFill>
                      <a:srgbClr val="0000FF"/>
                    </a:solidFill>
                  </a:rPr>
                  <a:t>Simulation  </a:t>
                </a:r>
                <a:r>
                  <a:rPr lang="en-US" sz="2200" dirty="0"/>
                  <a:t>(</a:t>
                </a:r>
                <a:r>
                  <a:rPr lang="en-US" sz="2200" dirty="0" err="1"/>
                  <a:t>LicToy</a:t>
                </a:r>
                <a:r>
                  <a:rPr lang="en-US" sz="2200" dirty="0"/>
                  <a:t>) </a:t>
                </a:r>
                <a:r>
                  <a:rPr lang="en-US" sz="2200" dirty="0" smtClean="0"/>
                  <a:t>studies </a:t>
                </a:r>
                <a:r>
                  <a:rPr lang="en-US" sz="2200" dirty="0"/>
                  <a:t>varying </a:t>
                </a:r>
                <a:r>
                  <a:rPr lang="en-US" sz="2200" b="1" dirty="0">
                    <a:solidFill>
                      <a:schemeClr val="tx2"/>
                    </a:solidFill>
                  </a:rPr>
                  <a:t>geometry and layout </a:t>
                </a:r>
                <a:r>
                  <a:rPr lang="en-US" sz="2200" dirty="0"/>
                  <a:t>(</a:t>
                </a:r>
                <a:r>
                  <a:rPr lang="en-US" sz="2200" b="1" dirty="0">
                    <a:solidFill>
                      <a:srgbClr val="0000FF"/>
                    </a:solidFill>
                  </a:rPr>
                  <a:t>R</a:t>
                </a:r>
                <a:r>
                  <a:rPr lang="en-US" sz="2200" dirty="0"/>
                  <a:t>, </a:t>
                </a:r>
                <a:r>
                  <a:rPr lang="en-US" sz="2200" dirty="0">
                    <a:solidFill>
                      <a:srgbClr val="C00000"/>
                    </a:solidFill>
                  </a:rPr>
                  <a:t>length</a:t>
                </a:r>
                <a:r>
                  <a:rPr lang="en-US" sz="2200" dirty="0"/>
                  <a:t>, number of layers, </a:t>
                </a:r>
                <a:r>
                  <a:rPr lang="en-US" sz="2200" dirty="0" err="1"/>
                  <a:t>etc</a:t>
                </a:r>
                <a:r>
                  <a:rPr lang="en-US" sz="2200" dirty="0"/>
                  <a:t>) as well as </a:t>
                </a:r>
                <a:r>
                  <a:rPr lang="en-US" sz="2200" b="1" dirty="0"/>
                  <a:t>material</a:t>
                </a:r>
                <a:r>
                  <a:rPr lang="en-US" sz="2200" dirty="0"/>
                  <a:t> (supports, cabling, </a:t>
                </a:r>
                <a:r>
                  <a:rPr lang="en-US" sz="2200" dirty="0" smtClean="0"/>
                  <a:t>cooling) </a:t>
                </a:r>
              </a:p>
              <a:p>
                <a:pPr marL="685800" lvl="1"/>
                <a:r>
                  <a:rPr lang="en-US" sz="2200" dirty="0" smtClean="0"/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sz="2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/>
                  <a:t> resolution to gauge </a:t>
                </a:r>
                <a:r>
                  <a:rPr lang="en-US" sz="2200" dirty="0" smtClean="0"/>
                  <a:t>performance</a:t>
                </a:r>
              </a:p>
              <a:p>
                <a:pPr marL="285750"/>
                <a:r>
                  <a:rPr lang="en-US" sz="2600" dirty="0" smtClean="0"/>
                  <a:t>Key parameters currently implemented:</a:t>
                </a:r>
              </a:p>
              <a:p>
                <a:pPr marL="685800" lvl="1"/>
                <a:r>
                  <a:rPr lang="en-US" sz="2200" dirty="0" smtClean="0"/>
                  <a:t>Material </a:t>
                </a:r>
                <a:r>
                  <a:rPr lang="en-US" sz="2200" dirty="0"/>
                  <a:t>Budget</a:t>
                </a:r>
                <a:r>
                  <a:rPr lang="en-US" sz="2200" b="0" i="0" dirty="0" smtClean="0">
                    <a:latin typeface="+mj-lt"/>
                  </a:rPr>
                  <a:t>: </a:t>
                </a:r>
                <a:r>
                  <a:rPr lang="en-US" sz="2200" b="0" i="0" dirty="0" smtClean="0"/>
                  <a:t>between</a:t>
                </a:r>
                <a:r>
                  <a:rPr lang="en-US" sz="2200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 dirty="0">
                        <a:latin typeface="Cambria Math"/>
                      </a:rPr>
                      <m:t>1</m:t>
                    </m:r>
                    <m:r>
                      <a:rPr lang="en-US" sz="2200" b="0" i="1" dirty="0" smtClean="0">
                        <a:latin typeface="Cambria Math"/>
                      </a:rPr>
                      <m:t>.6 </m:t>
                    </m:r>
                    <m:r>
                      <a:rPr lang="en-US" sz="2200" i="1" dirty="0">
                        <a:latin typeface="Cambria Math"/>
                      </a:rPr>
                      <m:t>%</m:t>
                    </m:r>
                    <m:sSub>
                      <m:sSubPr>
                        <m:ctrlPr>
                          <a:rPr lang="en-US" sz="22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200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 smtClean="0"/>
                  <a:t> </a:t>
                </a:r>
                <a:r>
                  <a:rPr lang="en-US" sz="2200" dirty="0"/>
                  <a:t> </a:t>
                </a:r>
                <a:r>
                  <a:rPr lang="en-US" sz="2200" dirty="0" smtClean="0"/>
                  <a:t>and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2.2%</m:t>
                    </m:r>
                    <m:sSub>
                      <m:sSubPr>
                        <m:ctrlPr>
                          <a:rPr lang="en-US" sz="2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 smtClean="0"/>
                  <a:t> per layer </a:t>
                </a:r>
              </a:p>
              <a:p>
                <a:pPr marL="1085850" lvl="2"/>
                <a:r>
                  <a:rPr lang="en-US" dirty="0" smtClean="0"/>
                  <a:t>Requires </a:t>
                </a:r>
                <a:r>
                  <a:rPr lang="en-US" dirty="0"/>
                  <a:t>very </a:t>
                </a:r>
                <a:r>
                  <a:rPr lang="en-US" dirty="0" smtClean="0"/>
                  <a:t>thin materials/sensors</a:t>
                </a:r>
              </a:p>
              <a:p>
                <a:pPr marL="1085850" lvl="2"/>
                <a:r>
                  <a:rPr lang="en-US" dirty="0" smtClean="0"/>
                  <a:t>Less </a:t>
                </a:r>
                <a:r>
                  <a:rPr lang="en-US" dirty="0"/>
                  <a:t>critical than in Vertex </a:t>
                </a:r>
                <a:r>
                  <a:rPr lang="en-US" dirty="0" smtClean="0"/>
                  <a:t>Detector</a:t>
                </a:r>
              </a:p>
              <a:p>
                <a:pPr marL="685800" lvl="1"/>
                <a:r>
                  <a:rPr lang="en-US" sz="2200" dirty="0" smtClean="0">
                    <a:solidFill>
                      <a:schemeClr val="tx2"/>
                    </a:solidFill>
                  </a:rPr>
                  <a:t>Single </a:t>
                </a:r>
                <a:r>
                  <a:rPr lang="en-US" sz="2200" dirty="0">
                    <a:solidFill>
                      <a:schemeClr val="tx2"/>
                    </a:solidFill>
                  </a:rPr>
                  <a:t>point resolution: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𝑅</m:t>
                        </m:r>
                        <m:r>
                          <a:rPr lang="en-US" sz="2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𝜙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en-US" sz="2200" i="1">
                        <a:solidFill>
                          <a:schemeClr val="tx2"/>
                        </a:solidFill>
                        <a:latin typeface="Cambria Math"/>
                      </a:rPr>
                      <m:t>7 </m:t>
                    </m:r>
                    <m:r>
                      <m:rPr>
                        <m:sty m:val="p"/>
                      </m:rPr>
                      <a:rPr lang="en-US" sz="2200">
                        <a:solidFill>
                          <a:schemeClr val="tx2"/>
                        </a:solidFill>
                        <a:latin typeface="Cambria Math"/>
                      </a:rPr>
                      <m:t>μm</m:t>
                    </m:r>
                  </m:oMath>
                </a14:m>
                <a:endParaRPr lang="en-US" sz="2200" dirty="0" smtClean="0"/>
              </a:p>
              <a:p>
                <a:pPr marL="285750" indent="-285750"/>
                <a:r>
                  <a:rPr lang="en-US" sz="2200" b="1" dirty="0" smtClean="0"/>
                  <a:t>Full </a:t>
                </a:r>
                <a:r>
                  <a:rPr lang="en-US" sz="2200" b="1" dirty="0"/>
                  <a:t>simulation studies </a:t>
                </a:r>
                <a:r>
                  <a:rPr lang="en-US" sz="2200" dirty="0" smtClean="0"/>
                  <a:t>ongoing </a:t>
                </a:r>
                <a:r>
                  <a:rPr lang="en-US" sz="2200" dirty="0"/>
                  <a:t>with </a:t>
                </a:r>
                <a:r>
                  <a:rPr lang="en-US" sz="2200" b="1" dirty="0"/>
                  <a:t>new Reconstruction </a:t>
                </a:r>
                <a:r>
                  <a:rPr lang="en-US" sz="2200" b="1" dirty="0" smtClean="0"/>
                  <a:t>Software</a:t>
                </a:r>
                <a:endParaRPr lang="en-US" sz="2200" dirty="0" smtClean="0">
                  <a:solidFill>
                    <a:srgbClr val="FF000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" y="807720"/>
                <a:ext cx="8736330" cy="5501639"/>
              </a:xfrm>
              <a:blipFill rotWithShape="1">
                <a:blip r:embed="rId3"/>
                <a:stretch>
                  <a:fillRect l="-1047" t="-887" r="-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N. Nikiforou, 2 November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1836" y="5674051"/>
            <a:ext cx="3275890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See 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alk by R. </a:t>
            </a:r>
            <a:r>
              <a:rPr lang="en-US" b="1" dirty="0" err="1" smtClean="0">
                <a:solidFill>
                  <a:srgbClr val="FF0000"/>
                </a:solidFill>
              </a:rPr>
              <a:t>Simoniello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(Thursday afternoon)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6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38387</TotalTime>
  <Words>4018</Words>
  <Application>Microsoft Office PowerPoint</Application>
  <PresentationFormat>On-screen Show (4:3)</PresentationFormat>
  <Paragraphs>668</Paragraphs>
  <Slides>42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Executive</vt:lpstr>
      <vt:lpstr>The New CLIC Detector Simulation Model</vt:lpstr>
      <vt:lpstr>CLIC Physics Goals →  Detector Requirements</vt:lpstr>
      <vt:lpstr>Evolution of Detector Designs</vt:lpstr>
      <vt:lpstr>Simulation Model in Software</vt:lpstr>
      <vt:lpstr>Proposed Layout in New Detector Model</vt:lpstr>
      <vt:lpstr>Magnet System Layout</vt:lpstr>
      <vt:lpstr>Forward Region Layout in the New Model</vt:lpstr>
      <vt:lpstr>Vertex Detector: Reminder</vt:lpstr>
      <vt:lpstr>Silicon Tracker</vt:lpstr>
      <vt:lpstr>Silicon Tracker Radius/ B-field</vt:lpstr>
      <vt:lpstr>Si Tracker Layout</vt:lpstr>
      <vt:lpstr>Tracker: Open Issues </vt:lpstr>
      <vt:lpstr>ECal Optimization</vt:lpstr>
      <vt:lpstr>HCal Optimization</vt:lpstr>
      <vt:lpstr>More Calorimetry</vt:lpstr>
      <vt:lpstr>Summary</vt:lpstr>
      <vt:lpstr>Backup Material</vt:lpstr>
      <vt:lpstr>References</vt:lpstr>
      <vt:lpstr>CLIC and Detector Documentation</vt:lpstr>
      <vt:lpstr>The CLIC Experimental Environment</vt:lpstr>
      <vt:lpstr>Beam-Induced Backgrounds</vt:lpstr>
      <vt:lpstr>More on Beam-Beam Effects</vt:lpstr>
      <vt:lpstr>CLIC power and energy consumption</vt:lpstr>
      <vt:lpstr>CLIC_ILD and CLIC_SiD</vt:lpstr>
      <vt:lpstr>Vertex Detector: double layers</vt:lpstr>
      <vt:lpstr>Vertex Detector Optimization</vt:lpstr>
      <vt:lpstr>Vertex Detector : Effect of Inner Radius /Material </vt:lpstr>
      <vt:lpstr>PowerPoint Presentation</vt:lpstr>
      <vt:lpstr>More Tracker Optimization (R. Simoniello[9])</vt:lpstr>
      <vt:lpstr>Silicon Tracker</vt:lpstr>
      <vt:lpstr>TPC Occupancy in CLIC_ILD</vt:lpstr>
      <vt:lpstr>Occupancy in the Main Tracker </vt:lpstr>
      <vt:lpstr>Silicon Tracker Radius/ B-field</vt:lpstr>
      <vt:lpstr>Extended Tracker: Momentum Resolution Vs B-Field</vt:lpstr>
      <vt:lpstr>Tracking in an All Si-Tracker</vt:lpstr>
      <vt:lpstr>Calorimeters</vt:lpstr>
      <vt:lpstr>Background Suppression</vt:lpstr>
      <vt:lpstr>General Requirements on Detector Technologies</vt:lpstr>
      <vt:lpstr>Calorimeter Optimization</vt:lpstr>
      <vt:lpstr>ECal Optimization (J.S. Marshall [12])</vt:lpstr>
      <vt:lpstr>ECal Optimization: Active Material, Number of Layers, Granularity</vt:lpstr>
      <vt:lpstr>Extending the HCal coverage: m_JJ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Nikiforos Nikiforou</cp:lastModifiedBy>
  <cp:revision>1310</cp:revision>
  <cp:lastPrinted>2015-10-27T15:57:28Z</cp:lastPrinted>
  <dcterms:created xsi:type="dcterms:W3CDTF">2011-11-21T07:55:02Z</dcterms:created>
  <dcterms:modified xsi:type="dcterms:W3CDTF">2015-11-02T19:00:01Z</dcterms:modified>
</cp:coreProperties>
</file>