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74" r:id="rId2"/>
    <p:sldId id="279" r:id="rId3"/>
    <p:sldId id="283" r:id="rId4"/>
    <p:sldId id="297" r:id="rId5"/>
    <p:sldId id="295" r:id="rId6"/>
    <p:sldId id="290" r:id="rId7"/>
    <p:sldId id="298" r:id="rId8"/>
    <p:sldId id="292" r:id="rId9"/>
    <p:sldId id="293" r:id="rId10"/>
    <p:sldId id="280" r:id="rId11"/>
    <p:sldId id="284" r:id="rId12"/>
    <p:sldId id="301" r:id="rId13"/>
    <p:sldId id="291" r:id="rId14"/>
    <p:sldId id="289" r:id="rId15"/>
    <p:sldId id="300" r:id="rId16"/>
    <p:sldId id="287" r:id="rId17"/>
    <p:sldId id="286" r:id="rId18"/>
  </p:sldIdLst>
  <p:sldSz cx="9144000" cy="6858000" type="overhead"/>
  <p:notesSz cx="7102475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3">
          <p15:clr>
            <a:srgbClr val="A4A3A4"/>
          </p15:clr>
        </p15:guide>
        <p15:guide id="2" pos="223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F7EFCD"/>
    <a:srgbClr val="000000"/>
    <a:srgbClr val="010103"/>
    <a:srgbClr val="003300"/>
    <a:srgbClr val="FFFFFF"/>
    <a:srgbClr val="008000"/>
    <a:srgbClr val="5F5F5F"/>
    <a:srgbClr val="FFFF00"/>
    <a:srgbClr val="4D4D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556" autoAdjust="0"/>
    <p:restoredTop sz="62331" autoAdjust="0"/>
  </p:normalViewPr>
  <p:slideViewPr>
    <p:cSldViewPr>
      <p:cViewPr varScale="1">
        <p:scale>
          <a:sx n="76" d="100"/>
          <a:sy n="76" d="100"/>
        </p:scale>
        <p:origin x="1152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777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-8142"/>
    </p:cViewPr>
  </p:sorterViewPr>
  <p:notesViewPr>
    <p:cSldViewPr>
      <p:cViewPr varScale="1">
        <p:scale>
          <a:sx n="56" d="100"/>
          <a:sy n="56" d="100"/>
        </p:scale>
        <p:origin x="-2586" y="-90"/>
      </p:cViewPr>
      <p:guideLst>
        <p:guide orient="horz" pos="3223"/>
        <p:guide pos="223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048" cy="511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32" tIns="46116" rIns="92232" bIns="46116" numCol="1" anchor="t" anchorCtr="0" compatLnSpc="1">
            <a:prstTxWarp prst="textNoShape">
              <a:avLst/>
            </a:prstTxWarp>
          </a:bodyPr>
          <a:lstStyle>
            <a:lvl1pPr defTabSz="915988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4429" y="0"/>
            <a:ext cx="3078047" cy="511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32" tIns="46116" rIns="92232" bIns="46116" numCol="1" anchor="t" anchorCtr="0" compatLnSpc="1">
            <a:prstTxWarp prst="textNoShape">
              <a:avLst/>
            </a:prstTxWarp>
          </a:bodyPr>
          <a:lstStyle>
            <a:lvl1pPr algn="r" defTabSz="915988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3560"/>
            <a:ext cx="3078048" cy="511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32" tIns="46116" rIns="92232" bIns="46116" numCol="1" anchor="b" anchorCtr="0" compatLnSpc="1">
            <a:prstTxWarp prst="textNoShape">
              <a:avLst/>
            </a:prstTxWarp>
          </a:bodyPr>
          <a:lstStyle>
            <a:lvl1pPr defTabSz="915988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4429" y="9723560"/>
            <a:ext cx="3078047" cy="511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32" tIns="46116" rIns="92232" bIns="46116" numCol="1" anchor="b" anchorCtr="0" compatLnSpc="1">
            <a:prstTxWarp prst="textNoShape">
              <a:avLst/>
            </a:prstTxWarp>
          </a:bodyPr>
          <a:lstStyle>
            <a:lvl1pPr algn="r" defTabSz="915988">
              <a:defRPr sz="1200" smtClean="0"/>
            </a:lvl1pPr>
          </a:lstStyle>
          <a:p>
            <a:pPr>
              <a:defRPr/>
            </a:pPr>
            <a:fld id="{1862DCF3-6CCF-48DF-AA59-9DC06CA57B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1250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48762" cy="549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2" tIns="46116" rIns="90642" bIns="46116" numCol="1" anchor="t" anchorCtr="0" compatLnSpc="1">
            <a:prstTxWarp prst="textNoShape">
              <a:avLst/>
            </a:prstTxWarp>
          </a:bodyPr>
          <a:lstStyle>
            <a:lvl1pPr defTabSz="911225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10556" y="0"/>
            <a:ext cx="3128912" cy="549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2" tIns="46116" rIns="90642" bIns="46116" numCol="1" anchor="t" anchorCtr="0" compatLnSpc="1">
            <a:prstTxWarp prst="textNoShape">
              <a:avLst/>
            </a:prstTxWarp>
          </a:bodyPr>
          <a:lstStyle>
            <a:lvl1pPr algn="r" defTabSz="911225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03300" y="787400"/>
            <a:ext cx="5138738" cy="385445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63335" y="4877009"/>
            <a:ext cx="5214338" cy="45639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2" tIns="46116" rIns="90642" bIns="461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757404"/>
            <a:ext cx="3048762" cy="468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2" tIns="46116" rIns="90642" bIns="46116" numCol="1" anchor="b" anchorCtr="0" compatLnSpc="1">
            <a:prstTxWarp prst="textNoShape">
              <a:avLst/>
            </a:prstTxWarp>
          </a:bodyPr>
          <a:lstStyle>
            <a:lvl1pPr defTabSz="911225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10556" y="9757404"/>
            <a:ext cx="3128912" cy="468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2" tIns="46116" rIns="90642" bIns="46116" numCol="1" anchor="b" anchorCtr="0" compatLnSpc="1">
            <a:prstTxWarp prst="textNoShape">
              <a:avLst/>
            </a:prstTxWarp>
          </a:bodyPr>
          <a:lstStyle>
            <a:lvl1pPr algn="r" defTabSz="911225">
              <a:defRPr sz="1200" smtClean="0"/>
            </a:lvl1pPr>
          </a:lstStyle>
          <a:p>
            <a:pPr>
              <a:defRPr/>
            </a:pPr>
            <a:fld id="{8322B5DC-5016-4BE9-94A8-3C9452F059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7878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F6EE95D-81BA-4088-AC2A-B2F27D10529B}" type="slidenum">
              <a:rPr lang="en-US"/>
              <a:pPr/>
              <a:t>1</a:t>
            </a:fld>
            <a:endParaRPr lang="en-US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2064562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Why -&gt; motivation. </a:t>
            </a:r>
          </a:p>
          <a:p>
            <a:endParaRPr lang="en-US" dirty="0" smtClean="0"/>
          </a:p>
          <a:p>
            <a:r>
              <a:rPr lang="en-US" dirty="0" smtClean="0"/>
              <a:t>Where it comes from? -&gt; Some historical remarks, </a:t>
            </a:r>
            <a:r>
              <a:rPr lang="en-US" dirty="0" err="1" smtClean="0"/>
              <a:t>Roderik</a:t>
            </a:r>
            <a:r>
              <a:rPr lang="en-US" dirty="0" smtClean="0"/>
              <a:t> with </a:t>
            </a:r>
            <a:r>
              <a:rPr lang="en-US" dirty="0" err="1" smtClean="0"/>
              <a:t>Icosim</a:t>
            </a:r>
            <a:r>
              <a:rPr lang="en-US" dirty="0" smtClean="0"/>
              <a:t>, Vasilis,...</a:t>
            </a:r>
          </a:p>
          <a:p>
            <a:endParaRPr lang="en-US" dirty="0" smtClean="0"/>
          </a:p>
          <a:p>
            <a:r>
              <a:rPr lang="en-US" dirty="0" smtClean="0"/>
              <a:t>How it works? -&gt; Not too detailed, a general overview. With </a:t>
            </a:r>
            <a:r>
              <a:rPr lang="en-US" dirty="0" err="1" smtClean="0"/>
              <a:t>apabilities</a:t>
            </a:r>
            <a:r>
              <a:rPr lang="en-US" dirty="0" smtClean="0"/>
              <a:t>: Relevant for ions, improves the physics model, takes advantage from \</a:t>
            </a:r>
            <a:r>
              <a:rPr lang="en-US" dirty="0" err="1" smtClean="0"/>
              <a:t>textsc</a:t>
            </a:r>
            <a:r>
              <a:rPr lang="en-US" dirty="0" smtClean="0"/>
              <a:t>{</a:t>
            </a:r>
            <a:r>
              <a:rPr lang="en-US" dirty="0" err="1" smtClean="0"/>
              <a:t>Fluka</a:t>
            </a:r>
            <a:r>
              <a:rPr lang="en-US" dirty="0" smtClean="0"/>
              <a:t>} physics models, materials... no need to add a new module to the code each time we want to test a new material, everything is in the database. Advantage from full 3D models from FEDB...</a:t>
            </a:r>
          </a:p>
          <a:p>
            <a:endParaRPr lang="en-US" dirty="0" smtClean="0"/>
          </a:p>
          <a:p>
            <a:r>
              <a:rPr lang="en-US" dirty="0" smtClean="0"/>
              <a:t>Last upgrades -&gt; Online aperture check</a:t>
            </a:r>
          </a:p>
          <a:p>
            <a:endParaRPr lang="en-US" dirty="0" smtClean="0"/>
          </a:p>
          <a:p>
            <a:r>
              <a:rPr lang="en-US" dirty="0" smtClean="0"/>
              <a:t>Some validation results -&gt; loss map comparison</a:t>
            </a:r>
          </a:p>
          <a:p>
            <a:endParaRPr lang="en-US" dirty="0" smtClean="0"/>
          </a:p>
          <a:p>
            <a:r>
              <a:rPr lang="en-US" dirty="0" smtClean="0"/>
              <a:t>Final remarks -&gt; Important for ions, 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322B5DC-5016-4BE9-94A8-3C9452F05989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6329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322B5DC-5016-4BE9-94A8-3C9452F05989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9893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BE" sz="1200" cap="none" dirty="0" err="1" smtClean="0">
                <a:solidFill>
                  <a:schemeClr val="tx1"/>
                </a:solidFill>
              </a:rPr>
              <a:t>Planar</a:t>
            </a:r>
            <a:r>
              <a:rPr lang="fr-BE" sz="1200" cap="none" dirty="0" smtClean="0">
                <a:solidFill>
                  <a:schemeClr val="tx1"/>
                </a:solidFill>
              </a:rPr>
              <a:t> </a:t>
            </a:r>
            <a:r>
              <a:rPr lang="fr-BE" sz="1200" cap="none" dirty="0" err="1" smtClean="0">
                <a:solidFill>
                  <a:schemeClr val="tx1"/>
                </a:solidFill>
              </a:rPr>
              <a:t>Channeling</a:t>
            </a:r>
            <a:r>
              <a:rPr lang="fr-BE" sz="1200" cap="none" dirty="0" smtClean="0">
                <a:solidFill>
                  <a:schemeClr val="tx1"/>
                </a:solidFill>
              </a:rPr>
              <a:t> of </a:t>
            </a:r>
            <a:r>
              <a:rPr lang="fr-BE" sz="1200" cap="none" dirty="0" err="1" smtClean="0">
                <a:solidFill>
                  <a:schemeClr val="tx1"/>
                </a:solidFill>
              </a:rPr>
              <a:t>any</a:t>
            </a:r>
            <a:r>
              <a:rPr lang="fr-BE" sz="1200" cap="none" dirty="0" smtClean="0">
                <a:solidFill>
                  <a:schemeClr val="tx1"/>
                </a:solidFill>
              </a:rPr>
              <a:t> </a:t>
            </a:r>
            <a:r>
              <a:rPr lang="fr-BE" sz="1200" cap="none" dirty="0" err="1" smtClean="0">
                <a:solidFill>
                  <a:schemeClr val="tx1"/>
                </a:solidFill>
              </a:rPr>
              <a:t>positively</a:t>
            </a:r>
            <a:r>
              <a:rPr lang="fr-BE" sz="1200" cap="none" dirty="0" smtClean="0">
                <a:solidFill>
                  <a:schemeClr val="tx1"/>
                </a:solidFill>
              </a:rPr>
              <a:t> </a:t>
            </a:r>
            <a:r>
              <a:rPr lang="fr-BE" sz="1200" cap="none" dirty="0" err="1" smtClean="0">
                <a:solidFill>
                  <a:schemeClr val="tx1"/>
                </a:solidFill>
              </a:rPr>
              <a:t>charged</a:t>
            </a:r>
            <a:r>
              <a:rPr lang="fr-BE" sz="1200" cap="none" dirty="0" smtClean="0">
                <a:solidFill>
                  <a:schemeClr val="tx1"/>
                </a:solidFill>
              </a:rPr>
              <a:t> </a:t>
            </a:r>
            <a:r>
              <a:rPr lang="fr-BE" sz="1200" cap="none" dirty="0" err="1" smtClean="0">
                <a:solidFill>
                  <a:schemeClr val="tx1"/>
                </a:solidFill>
              </a:rPr>
              <a:t>particle</a:t>
            </a:r>
            <a:endParaRPr lang="fr-BE" sz="1200" cap="none" dirty="0" smtClean="0">
              <a:solidFill>
                <a:schemeClr val="tx1"/>
              </a:solidFill>
            </a:endParaRPr>
          </a:p>
          <a:p>
            <a:r>
              <a:rPr lang="fr-BE" sz="1200" cap="none" dirty="0" smtClean="0">
                <a:solidFill>
                  <a:schemeClr val="tx1"/>
                </a:solidFill>
              </a:rPr>
              <a:t>Crystal torsion, </a:t>
            </a:r>
            <a:r>
              <a:rPr lang="fr-BE" sz="1200" cap="none" dirty="0" err="1" smtClean="0">
                <a:solidFill>
                  <a:schemeClr val="tx1"/>
                </a:solidFill>
              </a:rPr>
              <a:t>miscut</a:t>
            </a:r>
            <a:r>
              <a:rPr lang="fr-BE" sz="1200" cap="none" dirty="0" smtClean="0">
                <a:solidFill>
                  <a:schemeClr val="tx1"/>
                </a:solidFill>
              </a:rPr>
              <a:t> </a:t>
            </a:r>
            <a:r>
              <a:rPr lang="fr-BE" sz="1200" cap="none" dirty="0" err="1" smtClean="0">
                <a:solidFill>
                  <a:schemeClr val="tx1"/>
                </a:solidFill>
              </a:rPr>
              <a:t>taken</a:t>
            </a:r>
            <a:r>
              <a:rPr lang="fr-BE" sz="1200" cap="none" dirty="0" smtClean="0">
                <a:solidFill>
                  <a:schemeClr val="tx1"/>
                </a:solidFill>
              </a:rPr>
              <a:t> </a:t>
            </a:r>
            <a:r>
              <a:rPr lang="fr-BE" sz="1200" cap="none" dirty="0" err="1" smtClean="0">
                <a:solidFill>
                  <a:schemeClr val="tx1"/>
                </a:solidFill>
              </a:rPr>
              <a:t>into</a:t>
            </a:r>
            <a:r>
              <a:rPr lang="fr-BE" sz="1200" cap="none" dirty="0" smtClean="0">
                <a:solidFill>
                  <a:schemeClr val="tx1"/>
                </a:solidFill>
              </a:rPr>
              <a:t> </a:t>
            </a:r>
            <a:r>
              <a:rPr lang="fr-BE" sz="1200" cap="none" dirty="0" err="1" smtClean="0">
                <a:solidFill>
                  <a:schemeClr val="tx1"/>
                </a:solidFill>
              </a:rPr>
              <a:t>account</a:t>
            </a:r>
            <a:endParaRPr lang="fr-BE" sz="1200" cap="none" dirty="0" smtClean="0">
              <a:solidFill>
                <a:schemeClr val="tx1"/>
              </a:solidFill>
            </a:endParaRPr>
          </a:p>
          <a:p>
            <a:r>
              <a:rPr lang="fr-BE" sz="1200" cap="none" dirty="0" err="1" smtClean="0">
                <a:solidFill>
                  <a:schemeClr val="tx1"/>
                </a:solidFill>
              </a:rPr>
              <a:t>Classical</a:t>
            </a:r>
            <a:r>
              <a:rPr lang="fr-BE" sz="1200" cap="none" dirty="0" smtClean="0">
                <a:solidFill>
                  <a:schemeClr val="tx1"/>
                </a:solidFill>
              </a:rPr>
              <a:t> </a:t>
            </a:r>
            <a:r>
              <a:rPr lang="fr-BE" sz="1200" cap="none" dirty="0" err="1" smtClean="0">
                <a:solidFill>
                  <a:schemeClr val="tx1"/>
                </a:solidFill>
              </a:rPr>
              <a:t>channeling</a:t>
            </a:r>
            <a:r>
              <a:rPr lang="fr-BE" sz="1200" cap="none" dirty="0" smtClean="0">
                <a:solidFill>
                  <a:schemeClr val="tx1"/>
                </a:solidFill>
              </a:rPr>
              <a:t> condition, </a:t>
            </a:r>
            <a:r>
              <a:rPr lang="fr-BE" sz="1200" cap="none" dirty="0" err="1" smtClean="0">
                <a:solidFill>
                  <a:schemeClr val="tx1"/>
                </a:solidFill>
              </a:rPr>
              <a:t>Moliere</a:t>
            </a:r>
            <a:r>
              <a:rPr lang="fr-BE" sz="1200" cap="none" dirty="0" smtClean="0">
                <a:solidFill>
                  <a:schemeClr val="tx1"/>
                </a:solidFill>
              </a:rPr>
              <a:t> screening + thermal motion of the </a:t>
            </a:r>
            <a:r>
              <a:rPr lang="fr-BE" sz="1200" cap="none" dirty="0" err="1" smtClean="0">
                <a:solidFill>
                  <a:schemeClr val="tx1"/>
                </a:solidFill>
              </a:rPr>
              <a:t>lattice</a:t>
            </a:r>
            <a:endParaRPr lang="fr-BE" sz="1200" cap="none" dirty="0" smtClean="0">
              <a:solidFill>
                <a:schemeClr val="tx1"/>
              </a:solidFill>
            </a:endParaRPr>
          </a:p>
          <a:p>
            <a:r>
              <a:rPr lang="fr-BE" sz="1200" cap="none" dirty="0" smtClean="0">
                <a:solidFill>
                  <a:schemeClr val="tx1"/>
                </a:solidFill>
              </a:rPr>
              <a:t>Interactions </a:t>
            </a:r>
            <a:r>
              <a:rPr lang="fr-BE" sz="1200" cap="none" dirty="0" err="1" smtClean="0">
                <a:solidFill>
                  <a:schemeClr val="tx1"/>
                </a:solidFill>
              </a:rPr>
              <a:t>handled</a:t>
            </a:r>
            <a:r>
              <a:rPr lang="fr-BE" sz="1200" cap="none" dirty="0" smtClean="0">
                <a:solidFill>
                  <a:schemeClr val="tx1"/>
                </a:solidFill>
              </a:rPr>
              <a:t> by FLUKA, </a:t>
            </a:r>
            <a:r>
              <a:rPr lang="fr-BE" sz="1200" cap="none" dirty="0" err="1" smtClean="0">
                <a:solidFill>
                  <a:schemeClr val="tx1"/>
                </a:solidFill>
              </a:rPr>
              <a:t>with</a:t>
            </a:r>
            <a:r>
              <a:rPr lang="fr-BE" sz="1200" cap="none" dirty="0" smtClean="0">
                <a:solidFill>
                  <a:schemeClr val="tx1"/>
                </a:solidFill>
              </a:rPr>
              <a:t> </a:t>
            </a:r>
            <a:r>
              <a:rPr lang="fr-BE" sz="1200" cap="none" dirty="0" err="1" smtClean="0">
                <a:solidFill>
                  <a:schemeClr val="tx1"/>
                </a:solidFill>
              </a:rPr>
              <a:t>reduced</a:t>
            </a:r>
            <a:r>
              <a:rPr lang="fr-BE" sz="1200" cap="none" dirty="0" smtClean="0">
                <a:solidFill>
                  <a:schemeClr val="tx1"/>
                </a:solidFill>
              </a:rPr>
              <a:t> rates for </a:t>
            </a:r>
            <a:r>
              <a:rPr lang="fr-BE" sz="1200" cap="none" dirty="0" err="1" smtClean="0">
                <a:solidFill>
                  <a:schemeClr val="tx1"/>
                </a:solidFill>
              </a:rPr>
              <a:t>nuclear</a:t>
            </a:r>
            <a:r>
              <a:rPr lang="fr-BE" sz="1200" cap="none" dirty="0" smtClean="0">
                <a:solidFill>
                  <a:schemeClr val="tx1"/>
                </a:solidFill>
              </a:rPr>
              <a:t> </a:t>
            </a:r>
            <a:r>
              <a:rPr lang="fr-BE" sz="1200" cap="none" dirty="0" err="1" smtClean="0">
                <a:solidFill>
                  <a:schemeClr val="tx1"/>
                </a:solidFill>
              </a:rPr>
              <a:t>events</a:t>
            </a:r>
            <a:r>
              <a:rPr lang="fr-BE" sz="1200" cap="none" dirty="0" smtClean="0">
                <a:solidFill>
                  <a:schemeClr val="tx1"/>
                </a:solidFill>
              </a:rPr>
              <a:t> </a:t>
            </a:r>
            <a:r>
              <a:rPr lang="fr-BE" sz="1200" cap="none" dirty="0" err="1" smtClean="0">
                <a:solidFill>
                  <a:schemeClr val="tx1"/>
                </a:solidFill>
              </a:rPr>
              <a:t>reflecting</a:t>
            </a:r>
            <a:r>
              <a:rPr lang="fr-BE" sz="1200" cap="none" dirty="0" smtClean="0">
                <a:solidFill>
                  <a:schemeClr val="tx1"/>
                </a:solidFill>
              </a:rPr>
              <a:t> the </a:t>
            </a:r>
            <a:r>
              <a:rPr lang="fr-BE" sz="1200" cap="none" dirty="0" err="1" smtClean="0">
                <a:solidFill>
                  <a:schemeClr val="tx1"/>
                </a:solidFill>
              </a:rPr>
              <a:t>travel</a:t>
            </a:r>
            <a:r>
              <a:rPr lang="fr-BE" sz="1200" cap="none" dirty="0" smtClean="0">
                <a:solidFill>
                  <a:schemeClr val="tx1"/>
                </a:solidFill>
              </a:rPr>
              <a:t> « far » </a:t>
            </a:r>
            <a:r>
              <a:rPr lang="fr-BE" sz="1200" cap="none" dirty="0" err="1" smtClean="0">
                <a:solidFill>
                  <a:schemeClr val="tx1"/>
                </a:solidFill>
              </a:rPr>
              <a:t>from</a:t>
            </a:r>
            <a:r>
              <a:rPr lang="fr-BE" sz="1200" cap="none" dirty="0" smtClean="0">
                <a:solidFill>
                  <a:schemeClr val="tx1"/>
                </a:solidFill>
              </a:rPr>
              <a:t> the </a:t>
            </a:r>
            <a:r>
              <a:rPr lang="fr-BE" sz="1200" cap="none" dirty="0" err="1" smtClean="0">
                <a:solidFill>
                  <a:schemeClr val="tx1"/>
                </a:solidFill>
              </a:rPr>
              <a:t>atomic</a:t>
            </a:r>
            <a:r>
              <a:rPr lang="fr-BE" sz="1200" cap="none" dirty="0" smtClean="0">
                <a:solidFill>
                  <a:schemeClr val="tx1"/>
                </a:solidFill>
              </a:rPr>
              <a:t> </a:t>
            </a:r>
            <a:r>
              <a:rPr lang="fr-BE" sz="1200" cap="none" dirty="0" err="1" smtClean="0">
                <a:solidFill>
                  <a:schemeClr val="tx1"/>
                </a:solidFill>
              </a:rPr>
              <a:t>lattice</a:t>
            </a:r>
            <a:endParaRPr lang="fr-BE" sz="1200" cap="none" dirty="0" smtClean="0">
              <a:solidFill>
                <a:schemeClr val="tx1"/>
              </a:solidFill>
            </a:endParaRPr>
          </a:p>
          <a:p>
            <a:r>
              <a:rPr lang="fr-BE" sz="1200" cap="none" dirty="0" smtClean="0">
                <a:solidFill>
                  <a:schemeClr val="tx1"/>
                </a:solidFill>
              </a:rPr>
              <a:t>Single Coulomb </a:t>
            </a:r>
            <a:r>
              <a:rPr lang="fr-BE" sz="1200" cap="none" dirty="0" err="1" smtClean="0">
                <a:solidFill>
                  <a:schemeClr val="tx1"/>
                </a:solidFill>
              </a:rPr>
              <a:t>scatt</a:t>
            </a:r>
            <a:r>
              <a:rPr lang="fr-BE" sz="1200" cap="none" dirty="0" smtClean="0">
                <a:solidFill>
                  <a:schemeClr val="tx1"/>
                </a:solidFill>
              </a:rPr>
              <a:t>. + rejection </a:t>
            </a:r>
            <a:r>
              <a:rPr lang="fr-BE" sz="1200" cap="none" dirty="0" err="1" smtClean="0">
                <a:solidFill>
                  <a:schemeClr val="tx1"/>
                </a:solidFill>
              </a:rPr>
              <a:t>according</a:t>
            </a:r>
            <a:r>
              <a:rPr lang="fr-BE" sz="1200" cap="none" dirty="0" smtClean="0">
                <a:solidFill>
                  <a:schemeClr val="tx1"/>
                </a:solidFill>
              </a:rPr>
              <a:t> to minimum impact </a:t>
            </a:r>
            <a:r>
              <a:rPr lang="fr-BE" sz="1200" cap="none" dirty="0" err="1" smtClean="0">
                <a:solidFill>
                  <a:schemeClr val="tx1"/>
                </a:solidFill>
              </a:rPr>
              <a:t>parameter</a:t>
            </a:r>
            <a:r>
              <a:rPr lang="fr-BE" sz="1200" cap="none" dirty="0" smtClean="0">
                <a:solidFill>
                  <a:schemeClr val="tx1"/>
                </a:solidFill>
              </a:rPr>
              <a:t>, leads to </a:t>
            </a:r>
            <a:r>
              <a:rPr lang="fr-BE" sz="1200" cap="none" dirty="0" err="1" smtClean="0">
                <a:solidFill>
                  <a:schemeClr val="tx1"/>
                </a:solidFill>
              </a:rPr>
              <a:t>dechanneling</a:t>
            </a:r>
            <a:endParaRPr lang="fr-BE" sz="1200" cap="none" dirty="0" smtClean="0">
              <a:solidFill>
                <a:schemeClr val="tx1"/>
              </a:solidFill>
            </a:endParaRPr>
          </a:p>
          <a:p>
            <a:r>
              <a:rPr lang="fr-BE" sz="1200" cap="none" dirty="0" err="1" smtClean="0">
                <a:solidFill>
                  <a:schemeClr val="tx1"/>
                </a:solidFill>
              </a:rPr>
              <a:t>Possibility</a:t>
            </a:r>
            <a:r>
              <a:rPr lang="fr-BE" sz="1200" cap="none" dirty="0" smtClean="0">
                <a:solidFill>
                  <a:schemeClr val="tx1"/>
                </a:solidFill>
              </a:rPr>
              <a:t> to </a:t>
            </a:r>
            <a:r>
              <a:rPr lang="fr-BE" sz="1200" cap="none" dirty="0" err="1" smtClean="0">
                <a:solidFill>
                  <a:schemeClr val="tx1"/>
                </a:solidFill>
              </a:rPr>
              <a:t>get</a:t>
            </a:r>
            <a:r>
              <a:rPr lang="fr-BE" sz="1200" cap="none" dirty="0" smtClean="0">
                <a:solidFill>
                  <a:schemeClr val="tx1"/>
                </a:solidFill>
              </a:rPr>
              <a:t> </a:t>
            </a:r>
            <a:r>
              <a:rPr lang="fr-BE" sz="1200" cap="none" dirty="0" err="1" smtClean="0">
                <a:solidFill>
                  <a:schemeClr val="tx1"/>
                </a:solidFill>
              </a:rPr>
              <a:t>captured</a:t>
            </a:r>
            <a:r>
              <a:rPr lang="fr-BE" sz="1200" cap="none" dirty="0" smtClean="0">
                <a:solidFill>
                  <a:schemeClr val="tx1"/>
                </a:solidFill>
              </a:rPr>
              <a:t> or </a:t>
            </a:r>
            <a:r>
              <a:rPr lang="fr-BE" sz="1200" cap="none" dirty="0" err="1" smtClean="0">
                <a:solidFill>
                  <a:schemeClr val="tx1"/>
                </a:solidFill>
              </a:rPr>
              <a:t>reflected</a:t>
            </a:r>
            <a:r>
              <a:rPr lang="fr-BE" sz="1200" cap="none" dirty="0" smtClean="0">
                <a:solidFill>
                  <a:schemeClr val="tx1"/>
                </a:solidFill>
              </a:rPr>
              <a:t> by a </a:t>
            </a:r>
            <a:r>
              <a:rPr lang="fr-BE" sz="1200" cap="none" dirty="0" err="1" smtClean="0">
                <a:solidFill>
                  <a:schemeClr val="tx1"/>
                </a:solidFill>
              </a:rPr>
              <a:t>channel</a:t>
            </a:r>
            <a:r>
              <a:rPr lang="fr-BE" sz="1200" cap="none" dirty="0" smtClean="0">
                <a:solidFill>
                  <a:schemeClr val="tx1"/>
                </a:solidFill>
              </a:rPr>
              <a:t> in the middle of the </a:t>
            </a:r>
            <a:r>
              <a:rPr lang="fr-BE" sz="1200" cap="none" dirty="0" err="1" smtClean="0">
                <a:solidFill>
                  <a:schemeClr val="tx1"/>
                </a:solidFill>
              </a:rPr>
              <a:t>crystal</a:t>
            </a:r>
            <a:r>
              <a:rPr lang="fr-BE" sz="1200" cap="none" dirty="0" smtClean="0">
                <a:solidFill>
                  <a:schemeClr val="tx1"/>
                </a:solidFill>
              </a:rPr>
              <a:t> </a:t>
            </a:r>
            <a:r>
              <a:rPr lang="fr-BE" sz="1200" cap="none" dirty="0" err="1" smtClean="0">
                <a:solidFill>
                  <a:schemeClr val="tx1"/>
                </a:solidFill>
              </a:rPr>
              <a:t>region</a:t>
            </a:r>
            <a:endParaRPr lang="fr-BE" sz="1200" cap="none" dirty="0" smtClean="0">
              <a:solidFill>
                <a:schemeClr val="tx1"/>
              </a:solidFill>
            </a:endParaRPr>
          </a:p>
          <a:p>
            <a:r>
              <a:rPr lang="fr-BE" sz="1200" cap="none" dirty="0" err="1" smtClean="0">
                <a:solidFill>
                  <a:schemeClr val="tx1"/>
                </a:solidFill>
              </a:rPr>
              <a:t>Current</a:t>
            </a:r>
            <a:r>
              <a:rPr lang="fr-BE" sz="1200" cap="none" dirty="0" smtClean="0">
                <a:solidFill>
                  <a:schemeClr val="tx1"/>
                </a:solidFill>
              </a:rPr>
              <a:t> </a:t>
            </a:r>
            <a:r>
              <a:rPr lang="fr-BE" sz="1200" cap="none" dirty="0" err="1" smtClean="0">
                <a:solidFill>
                  <a:schemeClr val="tx1"/>
                </a:solidFill>
              </a:rPr>
              <a:t>work</a:t>
            </a:r>
            <a:r>
              <a:rPr lang="fr-BE" sz="1200" cap="none" dirty="0" smtClean="0">
                <a:solidFill>
                  <a:schemeClr val="tx1"/>
                </a:solidFill>
              </a:rPr>
              <a:t> on the </a:t>
            </a:r>
            <a:r>
              <a:rPr lang="fr-BE" sz="1200" cap="none" dirty="0" err="1" smtClean="0">
                <a:solidFill>
                  <a:schemeClr val="tx1"/>
                </a:solidFill>
              </a:rPr>
              <a:t>implementation</a:t>
            </a:r>
            <a:r>
              <a:rPr lang="fr-BE" sz="1200" cap="none" dirty="0" smtClean="0">
                <a:solidFill>
                  <a:schemeClr val="tx1"/>
                </a:solidFill>
              </a:rPr>
              <a:t> of a </a:t>
            </a:r>
            <a:r>
              <a:rPr lang="fr-BE" sz="1200" cap="none" dirty="0" err="1" smtClean="0">
                <a:solidFill>
                  <a:schemeClr val="tx1"/>
                </a:solidFill>
              </a:rPr>
              <a:t>specific</a:t>
            </a:r>
            <a:r>
              <a:rPr lang="fr-BE" sz="1200" cap="none" dirty="0" smtClean="0">
                <a:solidFill>
                  <a:schemeClr val="tx1"/>
                </a:solidFill>
              </a:rPr>
              <a:t> </a:t>
            </a:r>
            <a:r>
              <a:rPr lang="fr-BE" sz="1200" cap="none" dirty="0" err="1" smtClean="0">
                <a:solidFill>
                  <a:schemeClr val="tx1"/>
                </a:solidFill>
              </a:rPr>
              <a:t>energy</a:t>
            </a:r>
            <a:r>
              <a:rPr lang="fr-BE" sz="1200" cap="none" dirty="0" smtClean="0">
                <a:solidFill>
                  <a:schemeClr val="tx1"/>
                </a:solidFill>
              </a:rPr>
              <a:t> </a:t>
            </a:r>
            <a:r>
              <a:rPr lang="fr-BE" sz="1200" cap="none" dirty="0" err="1" smtClean="0">
                <a:solidFill>
                  <a:schemeClr val="tx1"/>
                </a:solidFill>
              </a:rPr>
              <a:t>loss</a:t>
            </a:r>
            <a:r>
              <a:rPr lang="fr-BE" sz="1200" cap="none" dirty="0" smtClean="0">
                <a:solidFill>
                  <a:schemeClr val="tx1"/>
                </a:solidFill>
              </a:rPr>
              <a:t> to </a:t>
            </a:r>
            <a:r>
              <a:rPr lang="fr-BE" sz="1200" cap="none" dirty="0" err="1" smtClean="0">
                <a:solidFill>
                  <a:schemeClr val="tx1"/>
                </a:solidFill>
              </a:rPr>
              <a:t>channeled</a:t>
            </a:r>
            <a:r>
              <a:rPr lang="fr-BE" sz="1200" cap="none" dirty="0" smtClean="0">
                <a:solidFill>
                  <a:schemeClr val="tx1"/>
                </a:solidFill>
              </a:rPr>
              <a:t> </a:t>
            </a:r>
            <a:r>
              <a:rPr lang="fr-BE" sz="1200" cap="none" dirty="0" err="1" smtClean="0">
                <a:solidFill>
                  <a:schemeClr val="tx1"/>
                </a:solidFill>
              </a:rPr>
              <a:t>particles</a:t>
            </a:r>
            <a:endParaRPr lang="fr-BE" sz="1200" cap="none" dirty="0" smtClean="0">
              <a:solidFill>
                <a:schemeClr val="tx1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322B5DC-5016-4BE9-94A8-3C9452F05989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4963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BF6C08F-1761-436B-97F7-11855197A9AC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27694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BF6C08F-1761-436B-97F7-11855197A9AC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6107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3175" y="887413"/>
            <a:ext cx="6654800" cy="2851150"/>
            <a:chOff x="2" y="559"/>
            <a:chExt cx="4192" cy="1796"/>
          </a:xfrm>
        </p:grpSpPr>
        <p:sp>
          <p:nvSpPr>
            <p:cNvPr id="5" name="Line 2"/>
            <p:cNvSpPr>
              <a:spLocks noChangeShapeType="1"/>
            </p:cNvSpPr>
            <p:nvPr/>
          </p:nvSpPr>
          <p:spPr bwMode="ltGray">
            <a:xfrm>
              <a:off x="506" y="559"/>
              <a:ext cx="0" cy="1796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" name="Line 3"/>
            <p:cNvSpPr>
              <a:spLocks noChangeShapeType="1"/>
            </p:cNvSpPr>
            <p:nvPr/>
          </p:nvSpPr>
          <p:spPr bwMode="ltGray">
            <a:xfrm flipH="1" flipV="1">
              <a:off x="2" y="1923"/>
              <a:ext cx="3211" cy="1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Line 4"/>
            <p:cNvSpPr>
              <a:spLocks noChangeShapeType="1"/>
            </p:cNvSpPr>
            <p:nvPr/>
          </p:nvSpPr>
          <p:spPr bwMode="ltGray">
            <a:xfrm flipH="1" flipV="1">
              <a:off x="383" y="937"/>
              <a:ext cx="3811" cy="1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" name="Arc 5"/>
            <p:cNvSpPr>
              <a:spLocks/>
            </p:cNvSpPr>
            <p:nvPr/>
          </p:nvSpPr>
          <p:spPr bwMode="ltGray">
            <a:xfrm rot="16200000">
              <a:off x="426" y="862"/>
              <a:ext cx="156" cy="157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43198 w 43198"/>
                <a:gd name="T1" fmla="*/ 21879 h 43200"/>
                <a:gd name="T2" fmla="*/ 21875 w 43198"/>
                <a:gd name="T3" fmla="*/ 2 h 43200"/>
                <a:gd name="T4" fmla="*/ 21600 w 43198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198" h="43200" fill="none" extrusionOk="0">
                  <a:moveTo>
                    <a:pt x="43198" y="21879"/>
                  </a:moveTo>
                  <a:cubicBezTo>
                    <a:pt x="43045" y="33698"/>
                    <a:pt x="33420" y="43199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21691" y="-1"/>
                    <a:pt x="21783" y="0"/>
                    <a:pt x="21875" y="1"/>
                  </a:cubicBezTo>
                </a:path>
                <a:path w="43198" h="43200" stroke="0" extrusionOk="0">
                  <a:moveTo>
                    <a:pt x="43198" y="21879"/>
                  </a:moveTo>
                  <a:cubicBezTo>
                    <a:pt x="43045" y="33698"/>
                    <a:pt x="33420" y="43199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21691" y="-1"/>
                    <a:pt x="21783" y="0"/>
                    <a:pt x="21875" y="1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12700" cap="rnd">
              <a:solidFill>
                <a:schemeClr val="hlink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grpSp>
        <p:nvGrpSpPr>
          <p:cNvPr id="9" name="Group 10"/>
          <p:cNvGrpSpPr>
            <a:grpSpLocks/>
          </p:cNvGrpSpPr>
          <p:nvPr/>
        </p:nvGrpSpPr>
        <p:grpSpPr bwMode="auto">
          <a:xfrm>
            <a:off x="2349500" y="3098800"/>
            <a:ext cx="6045200" cy="2876550"/>
            <a:chOff x="1480" y="1952"/>
            <a:chExt cx="3808" cy="1812"/>
          </a:xfrm>
        </p:grpSpPr>
        <p:sp>
          <p:nvSpPr>
            <p:cNvPr id="10" name="Line 7"/>
            <p:cNvSpPr>
              <a:spLocks noChangeShapeType="1"/>
            </p:cNvSpPr>
            <p:nvPr/>
          </p:nvSpPr>
          <p:spPr bwMode="ltGray">
            <a:xfrm>
              <a:off x="1480" y="3442"/>
              <a:ext cx="3808" cy="0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" name="Line 8"/>
            <p:cNvSpPr>
              <a:spLocks noChangeShapeType="1"/>
            </p:cNvSpPr>
            <p:nvPr/>
          </p:nvSpPr>
          <p:spPr bwMode="ltGray">
            <a:xfrm>
              <a:off x="5172" y="1952"/>
              <a:ext cx="0" cy="1812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" name="Arc 9"/>
            <p:cNvSpPr>
              <a:spLocks/>
            </p:cNvSpPr>
            <p:nvPr/>
          </p:nvSpPr>
          <p:spPr bwMode="ltGray">
            <a:xfrm rot="5400000">
              <a:off x="5098" y="3349"/>
              <a:ext cx="156" cy="157"/>
            </a:xfrm>
            <a:custGeom>
              <a:avLst/>
              <a:gdLst>
                <a:gd name="G0" fmla="+- 21598 0 0"/>
                <a:gd name="G1" fmla="+- 21600 0 0"/>
                <a:gd name="G2" fmla="+- 21600 0 0"/>
                <a:gd name="T0" fmla="*/ 21048 w 43198"/>
                <a:gd name="T1" fmla="*/ 7 h 43200"/>
                <a:gd name="T2" fmla="*/ 0 w 43198"/>
                <a:gd name="T3" fmla="*/ 21875 h 43200"/>
                <a:gd name="T4" fmla="*/ 21598 w 43198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198" h="43200" fill="none" extrusionOk="0">
                  <a:moveTo>
                    <a:pt x="21048" y="7"/>
                  </a:moveTo>
                  <a:cubicBezTo>
                    <a:pt x="21231" y="2"/>
                    <a:pt x="21414" y="-1"/>
                    <a:pt x="21598" y="0"/>
                  </a:cubicBezTo>
                  <a:cubicBezTo>
                    <a:pt x="33527" y="0"/>
                    <a:pt x="43198" y="9670"/>
                    <a:pt x="43198" y="21600"/>
                  </a:cubicBezTo>
                  <a:cubicBezTo>
                    <a:pt x="43198" y="33529"/>
                    <a:pt x="33527" y="43200"/>
                    <a:pt x="21598" y="43200"/>
                  </a:cubicBezTo>
                  <a:cubicBezTo>
                    <a:pt x="9775" y="43200"/>
                    <a:pt x="150" y="33696"/>
                    <a:pt x="-1" y="21875"/>
                  </a:cubicBezTo>
                </a:path>
                <a:path w="43198" h="43200" stroke="0" extrusionOk="0">
                  <a:moveTo>
                    <a:pt x="21048" y="7"/>
                  </a:moveTo>
                  <a:cubicBezTo>
                    <a:pt x="21231" y="2"/>
                    <a:pt x="21414" y="-1"/>
                    <a:pt x="21598" y="0"/>
                  </a:cubicBezTo>
                  <a:cubicBezTo>
                    <a:pt x="33527" y="0"/>
                    <a:pt x="43198" y="9670"/>
                    <a:pt x="43198" y="21600"/>
                  </a:cubicBezTo>
                  <a:cubicBezTo>
                    <a:pt x="43198" y="33529"/>
                    <a:pt x="33527" y="43200"/>
                    <a:pt x="21598" y="43200"/>
                  </a:cubicBezTo>
                  <a:cubicBezTo>
                    <a:pt x="9775" y="43200"/>
                    <a:pt x="150" y="33696"/>
                    <a:pt x="-1" y="21875"/>
                  </a:cubicBezTo>
                  <a:lnTo>
                    <a:pt x="21598" y="21600"/>
                  </a:lnTo>
                  <a:close/>
                </a:path>
              </a:pathLst>
            </a:custGeom>
            <a:noFill/>
            <a:ln w="12700" cap="rnd">
              <a:solidFill>
                <a:schemeClr val="hlink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pic>
        <p:nvPicPr>
          <p:cNvPr id="13" name="Picture 16" descr="logo3000x2000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1863" y="188913"/>
            <a:ext cx="2901950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3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990600" y="17526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84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90600" y="3309938"/>
            <a:ext cx="7162800" cy="2024062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2971800" y="6248400"/>
            <a:ext cx="3176588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6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z="1400" smtClean="0"/>
            </a:lvl1pPr>
          </a:lstStyle>
          <a:p>
            <a:pPr>
              <a:defRPr/>
            </a:pPr>
            <a:fld id="{5D7462FE-00C6-4534-B1EB-7169FEFF40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2BEE85-ED9C-4723-93B5-5340E777B7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3050" y="304800"/>
            <a:ext cx="1981200" cy="601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9450" y="304800"/>
            <a:ext cx="5791200" cy="601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1028EF-D13F-453D-BD64-8869A1B911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5C780E-C6F3-460C-BAF7-9298DE1BEB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BC438A-7835-43C2-B3BE-AB2893FF3D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9450" y="1143000"/>
            <a:ext cx="38862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8050" y="1143000"/>
            <a:ext cx="38862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DF32E5-03C5-4E49-A3CE-0DF7A8C813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213E2D-556C-4C85-BA4B-9FA2A84189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27AB8A-85D7-42FA-A00C-4974CBA87B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A42547-3DF7-44F6-8364-925429495B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2AFAB0-9A55-43E7-B716-2F61430E35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D5F49F-3187-463A-AB18-B61A8AD10D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3" descr="logo3000x2000light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11188" y="2060575"/>
            <a:ext cx="8208962" cy="298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ChangeArrowheads="1"/>
          </p:cNvSpPr>
          <p:nvPr/>
        </p:nvSpPr>
        <p:spPr bwMode="ltGray">
          <a:xfrm>
            <a:off x="3352800" y="0"/>
            <a:ext cx="5791200" cy="152400"/>
          </a:xfrm>
          <a:prstGeom prst="rect">
            <a:avLst/>
          </a:prstGeom>
          <a:pattFill prst="pct70">
            <a:fgClr>
              <a:schemeClr val="folHlink"/>
            </a:fgClr>
            <a:bgClr>
              <a:schemeClr val="bg1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27" name="Line 3"/>
          <p:cNvSpPr>
            <a:spLocks noChangeShapeType="1"/>
          </p:cNvSpPr>
          <p:nvPr/>
        </p:nvSpPr>
        <p:spPr bwMode="ltGray">
          <a:xfrm>
            <a:off x="8839200" y="0"/>
            <a:ext cx="0" cy="236220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grpSp>
        <p:nvGrpSpPr>
          <p:cNvPr id="1029" name="Group 7"/>
          <p:cNvGrpSpPr>
            <a:grpSpLocks/>
          </p:cNvGrpSpPr>
          <p:nvPr/>
        </p:nvGrpSpPr>
        <p:grpSpPr bwMode="auto">
          <a:xfrm>
            <a:off x="304800" y="533400"/>
            <a:ext cx="1893888" cy="2590800"/>
            <a:chOff x="192" y="336"/>
            <a:chExt cx="1193" cy="1632"/>
          </a:xfrm>
        </p:grpSpPr>
        <p:sp>
          <p:nvSpPr>
            <p:cNvPr id="1028" name="Line 4"/>
            <p:cNvSpPr>
              <a:spLocks noChangeShapeType="1"/>
            </p:cNvSpPr>
            <p:nvPr/>
          </p:nvSpPr>
          <p:spPr bwMode="ltGray">
            <a:xfrm flipH="1">
              <a:off x="192" y="566"/>
              <a:ext cx="1193" cy="0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" name="Line 5"/>
            <p:cNvSpPr>
              <a:spLocks noChangeShapeType="1"/>
            </p:cNvSpPr>
            <p:nvPr/>
          </p:nvSpPr>
          <p:spPr bwMode="ltGray">
            <a:xfrm>
              <a:off x="383" y="336"/>
              <a:ext cx="0" cy="1632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" name="Arc 6"/>
            <p:cNvSpPr>
              <a:spLocks/>
            </p:cNvSpPr>
            <p:nvPr/>
          </p:nvSpPr>
          <p:spPr bwMode="ltGray">
            <a:xfrm>
              <a:off x="323" y="504"/>
              <a:ext cx="121" cy="122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43200 w 43200"/>
                <a:gd name="T1" fmla="*/ 21600 h 43200"/>
                <a:gd name="T2" fmla="*/ 21600 w 43200"/>
                <a:gd name="T3" fmla="*/ 0 h 43200"/>
                <a:gd name="T4" fmla="*/ 21600 w 43200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43200" fill="none" extrusionOk="0">
                  <a:moveTo>
                    <a:pt x="43200" y="21600"/>
                  </a:move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-1" y="9670"/>
                    <a:pt x="9670" y="0"/>
                    <a:pt x="21599" y="0"/>
                  </a:cubicBezTo>
                </a:path>
                <a:path w="43200" h="43200" stroke="0" extrusionOk="0">
                  <a:moveTo>
                    <a:pt x="43200" y="21600"/>
                  </a:move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-1" y="9670"/>
                    <a:pt x="9670" y="0"/>
                    <a:pt x="21599" y="0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12700" cap="rnd">
              <a:solidFill>
                <a:schemeClr val="hlink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1030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04800"/>
            <a:ext cx="7772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31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1143000"/>
            <a:ext cx="79248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4008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700338" y="6400800"/>
            <a:ext cx="42481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>
            <a:lvl1pPr algn="ctr">
              <a:defRPr sz="12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400800"/>
            <a:ext cx="160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5509766A-4F7A-4829-979B-16B5D90AAE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1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pitchFamily="2" charset="2"/>
        <a:buChar char="w"/>
        <a:defRPr sz="16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1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1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5" Type="http://schemas.openxmlformats.org/officeDocument/2006/relationships/hyperlink" Target="mailto:Vasilis.Vlachoudis@cern.ch" TargetMode="External"/><Relationship Id="rId4" Type="http://schemas.openxmlformats.org/officeDocument/2006/relationships/image" Target="../media/image3.w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white">
          <a:xfrm>
            <a:off x="4508500" y="3365500"/>
            <a:ext cx="139700" cy="13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white">
          <a:xfrm>
            <a:off x="4508500" y="3365500"/>
            <a:ext cx="139700" cy="13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990600" y="1946920"/>
            <a:ext cx="7772400" cy="762000"/>
          </a:xfrm>
          <a:noFill/>
        </p:spPr>
        <p:txBody>
          <a:bodyPr/>
          <a:lstStyle/>
          <a:p>
            <a:pPr eaLnBrk="1" hangingPunct="1"/>
            <a:r>
              <a:rPr lang="en-US" sz="2800" dirty="0" smtClean="0"/>
              <a:t>Status of </a:t>
            </a:r>
            <a:r>
              <a:rPr lang="en-US" sz="2800" dirty="0" err="1" smtClean="0"/>
              <a:t>Fluka</a:t>
            </a:r>
            <a:r>
              <a:rPr lang="en-US" sz="2800" dirty="0" smtClean="0"/>
              <a:t> coupling to </a:t>
            </a:r>
            <a:r>
              <a:rPr lang="en-US" sz="2800" dirty="0" err="1" smtClean="0"/>
              <a:t>Sixtrack</a:t>
            </a:r>
            <a:endParaRPr lang="en-US" sz="2800" dirty="0" smtClean="0"/>
          </a:p>
        </p:txBody>
      </p:sp>
      <p:sp>
        <p:nvSpPr>
          <p:cNvPr id="3077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2051720" y="3933602"/>
            <a:ext cx="6131832" cy="1727646"/>
          </a:xfrm>
          <a:noFill/>
        </p:spPr>
        <p:txBody>
          <a:bodyPr/>
          <a:lstStyle/>
          <a:p>
            <a:pPr algn="r" eaLnBrk="1" hangingPunct="1">
              <a:lnSpc>
                <a:spcPct val="90000"/>
              </a:lnSpc>
            </a:pPr>
            <a:r>
              <a:rPr lang="en-US" sz="1600" dirty="0" smtClean="0"/>
              <a:t>Tracking for Collimation Workshop (WP5)</a:t>
            </a:r>
          </a:p>
          <a:p>
            <a:pPr algn="r" eaLnBrk="1" hangingPunct="1">
              <a:lnSpc>
                <a:spcPct val="90000"/>
              </a:lnSpc>
            </a:pPr>
            <a:r>
              <a:rPr lang="en-US" sz="1600" dirty="0" smtClean="0"/>
              <a:t>5</a:t>
            </a:r>
            <a:r>
              <a:rPr lang="en-US" sz="1600" baseline="30000" dirty="0" smtClean="0"/>
              <a:t>th</a:t>
            </a:r>
            <a:r>
              <a:rPr lang="en-US" sz="1600" dirty="0" smtClean="0"/>
              <a:t> Joint </a:t>
            </a:r>
            <a:r>
              <a:rPr lang="en-US" sz="1600" dirty="0" err="1" smtClean="0"/>
              <a:t>HiLumi</a:t>
            </a:r>
            <a:r>
              <a:rPr lang="en-US" sz="1600" dirty="0" smtClean="0"/>
              <a:t> LHC-LARP Annual Meeting</a:t>
            </a:r>
            <a:br>
              <a:rPr lang="en-US" sz="1600" dirty="0" smtClean="0"/>
            </a:br>
            <a:r>
              <a:rPr lang="en-US" sz="1600" dirty="0" smtClean="0"/>
              <a:t>CERN, 26-30 October 2015</a:t>
            </a:r>
          </a:p>
          <a:p>
            <a:pPr algn="r" eaLnBrk="1" hangingPunct="1">
              <a:lnSpc>
                <a:spcPct val="90000"/>
              </a:lnSpc>
            </a:pPr>
            <a:r>
              <a:rPr lang="en-US" sz="1600" i="1" dirty="0" smtClean="0">
                <a:hlinkClick r:id="rId5"/>
              </a:rPr>
              <a:t>Vasilis.Vlachoudis@cern.ch</a:t>
            </a:r>
          </a:p>
          <a:p>
            <a:pPr algn="r" eaLnBrk="1" hangingPunct="1">
              <a:lnSpc>
                <a:spcPct val="90000"/>
              </a:lnSpc>
            </a:pPr>
            <a:r>
              <a:rPr lang="en-US" sz="1600" dirty="0"/>
              <a:t>on behalf of the </a:t>
            </a:r>
            <a:r>
              <a:rPr lang="en-US" sz="1600" dirty="0" smtClean="0"/>
              <a:t>FLUKA &amp; Collimation </a:t>
            </a:r>
            <a:r>
              <a:rPr lang="en-US" sz="1600" dirty="0" smtClean="0"/>
              <a:t>team 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FLUKA </a:t>
            </a:r>
            <a:r>
              <a:rPr lang="en-US" dirty="0"/>
              <a:t>and </a:t>
            </a:r>
            <a:r>
              <a:rPr lang="en-US" dirty="0" err="1" smtClean="0"/>
              <a:t>SixTrack</a:t>
            </a:r>
            <a:r>
              <a:rPr lang="en-US" dirty="0" smtClean="0"/>
              <a:t> </a:t>
            </a:r>
            <a:r>
              <a:rPr lang="en-US" dirty="0"/>
              <a:t>run at the same time, talking to each </a:t>
            </a:r>
            <a:r>
              <a:rPr lang="en-US" dirty="0" smtClean="0"/>
              <a:t>other.</a:t>
            </a:r>
          </a:p>
          <a:p>
            <a:r>
              <a:rPr lang="en-US" dirty="0" smtClean="0"/>
              <a:t>Exchange </a:t>
            </a:r>
            <a:r>
              <a:rPr lang="en-US" dirty="0"/>
              <a:t>of particles at run-time, through a network port (dedicated </a:t>
            </a:r>
            <a:r>
              <a:rPr lang="en-US" dirty="0" err="1"/>
              <a:t>FlukaIO</a:t>
            </a:r>
            <a:r>
              <a:rPr lang="en-US" dirty="0"/>
              <a:t> library, TCP/IP)</a:t>
            </a:r>
          </a:p>
          <a:p>
            <a:r>
              <a:rPr lang="en-US" dirty="0" smtClean="0"/>
              <a:t>One </a:t>
            </a:r>
            <a:r>
              <a:rPr lang="en-US" dirty="0"/>
              <a:t>or more portions of the accelerator lattice are labelled for transport in </a:t>
            </a:r>
            <a:r>
              <a:rPr lang="en-US" dirty="0" smtClean="0"/>
              <a:t>FLUKA the </a:t>
            </a:r>
            <a:r>
              <a:rPr lang="en-US" dirty="0"/>
              <a:t>rest is handled by </a:t>
            </a:r>
            <a:r>
              <a:rPr lang="en-US" dirty="0" err="1" smtClean="0"/>
              <a:t>SixTrack</a:t>
            </a:r>
            <a:r>
              <a:rPr lang="en-US" dirty="0" smtClean="0"/>
              <a:t>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5C780E-C6F3-460C-BAF7-9298DE1BEB6B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693" y="3000981"/>
            <a:ext cx="2960395" cy="3429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211960" y="2924944"/>
            <a:ext cx="4464495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Primary particles are transported turn by turn by </a:t>
            </a:r>
            <a:r>
              <a:rPr lang="en-US" sz="1800" dirty="0" err="1" smtClean="0"/>
              <a:t>SixTrack</a:t>
            </a:r>
            <a:r>
              <a:rPr lang="en-US" sz="1800" dirty="0" smtClean="0"/>
              <a:t> </a:t>
            </a:r>
            <a:r>
              <a:rPr lang="en-US" sz="1800" dirty="0"/>
              <a:t>throughout the </a:t>
            </a:r>
            <a:r>
              <a:rPr lang="en-US" sz="1800" dirty="0" smtClean="0"/>
              <a:t>lattice.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 smtClean="0"/>
              <a:t>When </a:t>
            </a:r>
            <a:r>
              <a:rPr lang="en-US" sz="1800" dirty="0"/>
              <a:t>they reach a labelled element, they are transferred </a:t>
            </a:r>
            <a:r>
              <a:rPr lang="en-US" sz="1800" dirty="0" smtClean="0"/>
              <a:t>to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 smtClean="0"/>
              <a:t>FLUKA for </a:t>
            </a:r>
            <a:r>
              <a:rPr lang="en-US" sz="1800" dirty="0"/>
              <a:t>transport in its 3D geometry and for simulating the interaction with accelerator </a:t>
            </a:r>
            <a:r>
              <a:rPr lang="en-US" sz="1800" dirty="0" smtClean="0"/>
              <a:t>components.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 smtClean="0"/>
              <a:t>At </a:t>
            </a:r>
            <a:r>
              <a:rPr lang="en-US" sz="1800" dirty="0"/>
              <a:t>the end of the </a:t>
            </a:r>
            <a:r>
              <a:rPr lang="en-US" sz="1800" dirty="0" smtClean="0"/>
              <a:t>FLUKA </a:t>
            </a:r>
            <a:r>
              <a:rPr lang="en-US" sz="1800" dirty="0"/>
              <a:t>insert, marked as a geometry interface, particles are sent back to </a:t>
            </a:r>
            <a:r>
              <a:rPr lang="en-US" sz="1800" dirty="0" err="1" smtClean="0"/>
              <a:t>SixTrack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3700029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 Status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800000"/>
                </a:solidFill>
              </a:rPr>
              <a:t>Code</a:t>
            </a:r>
          </a:p>
          <a:p>
            <a:r>
              <a:rPr lang="en-US" dirty="0" smtClean="0"/>
              <a:t>coupling in both thin and thick lens, 4D, 6D (+acceleration)</a:t>
            </a:r>
          </a:p>
          <a:p>
            <a:r>
              <a:rPr lang="en-US" dirty="0" smtClean="0"/>
              <a:t>multiple elements can be flagged as FLUKA</a:t>
            </a:r>
          </a:p>
          <a:p>
            <a:r>
              <a:rPr lang="en-US" dirty="0" smtClean="0"/>
              <a:t>on-line aperture checks (native LIMI block) + addition of LHC aperture type (RECTELLIPSE)</a:t>
            </a:r>
          </a:p>
          <a:p>
            <a:r>
              <a:rPr lang="en-US" dirty="0" smtClean="0"/>
              <a:t>external generator of the beam to be tracked</a:t>
            </a:r>
          </a:p>
          <a:p>
            <a:r>
              <a:rPr lang="en-US" dirty="0" smtClean="0"/>
              <a:t>unique ID of new particles</a:t>
            </a:r>
          </a:p>
          <a:p>
            <a:r>
              <a:rPr lang="en-US" dirty="0" smtClean="0"/>
              <a:t>heavy ion exchange information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>
                <a:solidFill>
                  <a:srgbClr val="800000"/>
                </a:solidFill>
              </a:rPr>
              <a:t>Additional</a:t>
            </a:r>
          </a:p>
          <a:p>
            <a:r>
              <a:rPr lang="en-US" dirty="0" smtClean="0"/>
              <a:t>dynamic kicks in </a:t>
            </a:r>
            <a:r>
              <a:rPr lang="en-US" dirty="0" err="1" smtClean="0"/>
              <a:t>SixTrack</a:t>
            </a:r>
            <a:r>
              <a:rPr lang="en-US" dirty="0" smtClean="0"/>
              <a:t> (magnetic bumps)</a:t>
            </a:r>
          </a:p>
          <a:p>
            <a:r>
              <a:rPr lang="en-US" dirty="0" smtClean="0"/>
              <a:t>moving FLUKA bodies run-time</a:t>
            </a:r>
          </a:p>
          <a:p>
            <a:r>
              <a:rPr lang="en-US" dirty="0" smtClean="0"/>
              <a:t>useful dumps for monitoring the simulation process</a:t>
            </a:r>
          </a:p>
          <a:p>
            <a:r>
              <a:rPr lang="en-US" dirty="0" smtClean="0"/>
              <a:t>could even be used to model complicated 3D magnetic fields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5C780E-C6F3-460C-BAF7-9298DE1BEB6B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738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FLUKA Input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9450" y="980728"/>
            <a:ext cx="7924800" cy="5181600"/>
          </a:xfrm>
        </p:spPr>
        <p:txBody>
          <a:bodyPr/>
          <a:lstStyle/>
          <a:p>
            <a:r>
              <a:rPr lang="en-US" sz="1800" dirty="0"/>
              <a:t>Geometry: List of B2 collimators built in a sequence and isolated with BLACKHOLE regions.</a:t>
            </a:r>
          </a:p>
          <a:p>
            <a:r>
              <a:rPr lang="en-US" sz="1800" dirty="0" err="1"/>
              <a:t>Fluka</a:t>
            </a:r>
            <a:r>
              <a:rPr lang="en-US" sz="1800" dirty="0"/>
              <a:t> builder.py: Python script that automatically generates the </a:t>
            </a:r>
            <a:r>
              <a:rPr lang="en-US" sz="1800" dirty="0" err="1"/>
              <a:t>Fluka</a:t>
            </a:r>
            <a:r>
              <a:rPr lang="en-US" sz="1800" dirty="0"/>
              <a:t> input from </a:t>
            </a:r>
            <a:r>
              <a:rPr lang="en-US" sz="1800" dirty="0" smtClean="0"/>
              <a:t>FEDB and </a:t>
            </a:r>
            <a:r>
              <a:rPr lang="en-US" sz="1800" dirty="0"/>
              <a:t>Collimation Database </a:t>
            </a:r>
            <a:r>
              <a:rPr lang="en-US" sz="1800" dirty="0" smtClean="0"/>
              <a:t>file </a:t>
            </a:r>
            <a:r>
              <a:rPr lang="en-US" sz="1800" dirty="0"/>
              <a:t>(</a:t>
            </a:r>
            <a:r>
              <a:rPr lang="en-US" sz="1800" dirty="0" err="1"/>
              <a:t>CollDB</a:t>
            </a:r>
            <a:r>
              <a:rPr lang="en-US" sz="1800" dirty="0"/>
              <a:t> or </a:t>
            </a:r>
            <a:r>
              <a:rPr lang="en-US" sz="1800" dirty="0" err="1"/>
              <a:t>Collgaps</a:t>
            </a:r>
            <a:r>
              <a:rPr lang="en-US" sz="1800" dirty="0"/>
              <a:t>), developed in the framework of </a:t>
            </a:r>
            <a:r>
              <a:rPr lang="en-US" sz="1800" dirty="0" smtClean="0"/>
              <a:t>the </a:t>
            </a:r>
            <a:r>
              <a:rPr lang="en-US" sz="1800" dirty="0" err="1" smtClean="0"/>
              <a:t>LineBuilder</a:t>
            </a:r>
            <a:r>
              <a:rPr lang="en-US" sz="1800" dirty="0" smtClean="0"/>
              <a:t>.</a:t>
            </a:r>
            <a:br>
              <a:rPr lang="en-US" sz="1800" dirty="0" smtClean="0"/>
            </a:br>
            <a:r>
              <a:rPr lang="en-US" sz="1800" dirty="0" smtClean="0"/>
              <a:t>Available </a:t>
            </a:r>
            <a:r>
              <a:rPr lang="en-US" sz="1800" dirty="0"/>
              <a:t>at the Coupling SVN Repository.</a:t>
            </a:r>
          </a:p>
          <a:p>
            <a:r>
              <a:rPr lang="en-US" sz="1800" dirty="0"/>
              <a:t>Apertures, angles, jaw tilting, </a:t>
            </a:r>
            <a:r>
              <a:rPr lang="en-US" sz="1800" dirty="0" smtClean="0"/>
              <a:t>off-center </a:t>
            </a:r>
            <a:r>
              <a:rPr lang="en-US" sz="1800" dirty="0"/>
              <a:t>deviations can be easily evaluated.</a:t>
            </a:r>
          </a:p>
          <a:p>
            <a:r>
              <a:rPr lang="en-US" sz="1800" dirty="0"/>
              <a:t>Particles injected close to the beginning of the collimator tank.</a:t>
            </a:r>
          </a:p>
          <a:p>
            <a:r>
              <a:rPr lang="en-US" sz="1800" dirty="0"/>
              <a:t>Plane that separates the collimator geometry from BLACKHOLE region used as </a:t>
            </a:r>
            <a:r>
              <a:rPr lang="en-US" sz="1800" dirty="0" smtClean="0"/>
              <a:t>the extraction </a:t>
            </a:r>
            <a:r>
              <a:rPr lang="en-US" sz="1800" dirty="0"/>
              <a:t>plane.</a:t>
            </a:r>
            <a:endParaRPr lang="en-US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5C780E-C6F3-460C-BAF7-9298DE1BEB6B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4391926"/>
            <a:ext cx="8748464" cy="2421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1785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results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3429000"/>
            <a:ext cx="7924800" cy="33020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5C780E-C6F3-460C-BAF7-9298DE1BEB6B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055576"/>
            <a:ext cx="8856984" cy="223224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3995936" y="1052736"/>
            <a:ext cx="5039713" cy="646331"/>
          </a:xfrm>
          <a:prstGeom prst="rect">
            <a:avLst/>
          </a:prstGeom>
          <a:solidFill>
            <a:srgbClr val="F7EFCD">
              <a:alpha val="50196"/>
            </a:srgbClr>
          </a:solidFill>
          <a:ln>
            <a:solidFill>
              <a:srgbClr val="000000">
                <a:alpha val="50196"/>
              </a:srgb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800" dirty="0" smtClean="0">
                <a:solidFill>
                  <a:srgbClr val="800000"/>
                </a:solidFill>
              </a:rPr>
              <a:t>Simulation Benchmark / BLM Signal comparison</a:t>
            </a:r>
            <a:br>
              <a:rPr lang="en-US" sz="1800" dirty="0" smtClean="0">
                <a:solidFill>
                  <a:srgbClr val="800000"/>
                </a:solidFill>
              </a:rPr>
            </a:br>
            <a:r>
              <a:rPr lang="en-US" sz="1800" dirty="0" smtClean="0">
                <a:solidFill>
                  <a:srgbClr val="800000"/>
                </a:solidFill>
              </a:rPr>
              <a:t>4 </a:t>
            </a:r>
            <a:r>
              <a:rPr lang="en-US" sz="1800" dirty="0" err="1" smtClean="0">
                <a:solidFill>
                  <a:srgbClr val="800000"/>
                </a:solidFill>
              </a:rPr>
              <a:t>TeV</a:t>
            </a:r>
            <a:r>
              <a:rPr lang="en-US" sz="1800" dirty="0" smtClean="0">
                <a:solidFill>
                  <a:srgbClr val="800000"/>
                </a:solidFill>
              </a:rPr>
              <a:t> 2013 Collimation Quench Test IR7 LSS</a:t>
            </a:r>
            <a:endParaRPr lang="en-GB" sz="1800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8848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and Future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9450" y="1055712"/>
            <a:ext cx="7924800" cy="5181600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800000"/>
                </a:solidFill>
              </a:rPr>
              <a:t>Prospects of integrated FLUKA/</a:t>
            </a:r>
            <a:r>
              <a:rPr lang="en-US" dirty="0" err="1">
                <a:solidFill>
                  <a:srgbClr val="800000"/>
                </a:solidFill>
              </a:rPr>
              <a:t>SixTrack</a:t>
            </a:r>
            <a:r>
              <a:rPr lang="en-US" dirty="0">
                <a:solidFill>
                  <a:srgbClr val="800000"/>
                </a:solidFill>
              </a:rPr>
              <a:t> calculations</a:t>
            </a:r>
          </a:p>
          <a:p>
            <a:r>
              <a:rPr lang="en-US" dirty="0" smtClean="0"/>
              <a:t>Offers </a:t>
            </a:r>
            <a:r>
              <a:rPr lang="en-US" dirty="0"/>
              <a:t>realistic multi-turn simulations including sophisticated physics </a:t>
            </a:r>
            <a:r>
              <a:rPr lang="en-US" dirty="0" smtClean="0"/>
              <a:t>models (particularly </a:t>
            </a:r>
            <a:r>
              <a:rPr lang="en-US" dirty="0"/>
              <a:t>for single </a:t>
            </a:r>
            <a:r>
              <a:rPr lang="en-US" dirty="0" smtClean="0"/>
              <a:t>diffractive </a:t>
            </a:r>
            <a:r>
              <a:rPr lang="en-US" dirty="0"/>
              <a:t>scattering and ion interactions)</a:t>
            </a:r>
          </a:p>
          <a:p>
            <a:r>
              <a:rPr lang="en-US" dirty="0"/>
              <a:t>CPU time appears not to be an issue for application to </a:t>
            </a:r>
            <a:r>
              <a:rPr lang="en-US" dirty="0" smtClean="0"/>
              <a:t>LHC</a:t>
            </a:r>
            <a:br>
              <a:rPr lang="en-US" dirty="0" smtClean="0"/>
            </a:br>
            <a:r>
              <a:rPr lang="en-US" dirty="0" smtClean="0"/>
              <a:t>(first feasibility tests)</a:t>
            </a:r>
            <a:endParaRPr lang="en-US" dirty="0"/>
          </a:p>
          <a:p>
            <a:r>
              <a:rPr lang="en-US" dirty="0" smtClean="0"/>
              <a:t>Coupling routines not only limited to </a:t>
            </a:r>
            <a:r>
              <a:rPr lang="en-US" dirty="0" err="1" smtClean="0"/>
              <a:t>SixTrack</a:t>
            </a:r>
            <a:r>
              <a:rPr lang="en-US" dirty="0" smtClean="0"/>
              <a:t> but also to other tracking codes: </a:t>
            </a:r>
            <a:r>
              <a:rPr lang="en-US" dirty="0" err="1" smtClean="0"/>
              <a:t>IcoSim</a:t>
            </a:r>
            <a:r>
              <a:rPr lang="en-US" dirty="0" smtClean="0"/>
              <a:t>, </a:t>
            </a:r>
            <a:r>
              <a:rPr lang="en-US" dirty="0" err="1" smtClean="0"/>
              <a:t>IcoSim</a:t>
            </a:r>
            <a:r>
              <a:rPr lang="en-US" dirty="0" smtClean="0"/>
              <a:t>++,…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800000"/>
                </a:solidFill>
              </a:rPr>
              <a:t>Further Improvements</a:t>
            </a:r>
          </a:p>
          <a:p>
            <a:r>
              <a:rPr lang="en-US" dirty="0" smtClean="0"/>
              <a:t>Replace the user routines in FLUKA and integrate them as FLUKA cards</a:t>
            </a:r>
          </a:p>
          <a:p>
            <a:r>
              <a:rPr lang="en-US" dirty="0" smtClean="0"/>
              <a:t>Possible re-introduce the external server mechanism to handle anisotropic computation times between </a:t>
            </a:r>
            <a:r>
              <a:rPr lang="en-US" dirty="0" err="1" smtClean="0"/>
              <a:t>SixTrack-Fluka</a:t>
            </a:r>
            <a:endParaRPr lang="en-US" dirty="0" smtClean="0"/>
          </a:p>
          <a:p>
            <a:r>
              <a:rPr lang="en-US" dirty="0" smtClean="0"/>
              <a:t>Use FLUKA as external beam generator (for beam-beam interactions)</a:t>
            </a:r>
          </a:p>
          <a:p>
            <a:r>
              <a:rPr lang="en-US" dirty="0" smtClean="0"/>
              <a:t>Heavy ions (further developments)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5C780E-C6F3-460C-BAF7-9298DE1BEB6B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99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5C780E-C6F3-460C-BAF7-9298DE1BEB6B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66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 Status - Accessibility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 smtClean="0">
                <a:solidFill>
                  <a:srgbClr val="800000"/>
                </a:solidFill>
              </a:rPr>
              <a:t>Online Aperture Check</a:t>
            </a:r>
          </a:p>
          <a:p>
            <a:r>
              <a:rPr lang="en-US" sz="2000" dirty="0" smtClean="0"/>
              <a:t>essential ingredient for both loss maps around the ring and energy deposition onto beam-intercepting devices</a:t>
            </a:r>
          </a:p>
          <a:p>
            <a:r>
              <a:rPr lang="en-US" sz="2000" dirty="0" smtClean="0"/>
              <a:t>based on the </a:t>
            </a:r>
            <a:r>
              <a:rPr lang="en-US" sz="2000" dirty="0" err="1" smtClean="0"/>
              <a:t>SixTrack</a:t>
            </a:r>
            <a:r>
              <a:rPr lang="en-US" sz="2000" dirty="0" smtClean="0"/>
              <a:t> LIMI block</a:t>
            </a:r>
          </a:p>
          <a:p>
            <a:r>
              <a:rPr lang="en-US" sz="2000" dirty="0" smtClean="0"/>
              <a:t>the quality of the results relies on the slicing algorithm</a:t>
            </a:r>
            <a:br>
              <a:rPr lang="en-US" sz="2000" dirty="0" smtClean="0"/>
            </a:br>
            <a:r>
              <a:rPr lang="en-US" sz="2000" dirty="0" smtClean="0">
                <a:sym typeface="Wingdings" panose="05000000000000000000" pitchFamily="2" charset="2"/>
              </a:rPr>
              <a:t></a:t>
            </a:r>
            <a:r>
              <a:rPr lang="en-US" sz="2000" dirty="0" smtClean="0"/>
              <a:t> </a:t>
            </a:r>
            <a:r>
              <a:rPr lang="en-US" sz="2000" dirty="0" smtClean="0">
                <a:sym typeface="Wingdings" panose="05000000000000000000" pitchFamily="2" charset="2"/>
              </a:rPr>
              <a:t>limited advantage from thick lens tracking…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 smtClean="0">
                <a:solidFill>
                  <a:srgbClr val="800000"/>
                </a:solidFill>
              </a:rPr>
              <a:t>Repository</a:t>
            </a:r>
          </a:p>
          <a:p>
            <a:r>
              <a:rPr lang="en-GB" sz="2000" dirty="0"/>
              <a:t>Everything is accessible on </a:t>
            </a:r>
            <a:r>
              <a:rPr lang="en-GB" sz="2000" dirty="0" err="1"/>
              <a:t>lxplus</a:t>
            </a:r>
            <a:r>
              <a:rPr lang="en-GB" sz="2000" dirty="0"/>
              <a:t> (and </a:t>
            </a:r>
            <a:r>
              <a:rPr lang="en-GB" sz="2000" dirty="0" err="1"/>
              <a:t>svn</a:t>
            </a:r>
            <a:r>
              <a:rPr lang="en-GB" sz="2000" dirty="0"/>
              <a:t>)</a:t>
            </a:r>
          </a:p>
          <a:p>
            <a:pPr marL="0" indent="0" algn="ctr">
              <a:buNone/>
            </a:pPr>
            <a:r>
              <a:rPr lang="en-GB" sz="2000" dirty="0">
                <a:solidFill>
                  <a:srgbClr val="C00000"/>
                </a:solidFill>
              </a:rPr>
              <a:t>/</a:t>
            </a:r>
            <a:r>
              <a:rPr lang="en-GB" sz="2000" dirty="0" err="1">
                <a:solidFill>
                  <a:srgbClr val="C00000"/>
                </a:solidFill>
              </a:rPr>
              <a:t>afs</a:t>
            </a:r>
            <a:r>
              <a:rPr lang="en-GB" sz="2000" dirty="0">
                <a:solidFill>
                  <a:srgbClr val="C00000"/>
                </a:solidFill>
              </a:rPr>
              <a:t>/cern.ch/project/</a:t>
            </a:r>
            <a:r>
              <a:rPr lang="en-GB" sz="2000" dirty="0" err="1">
                <a:solidFill>
                  <a:srgbClr val="C00000"/>
                </a:solidFill>
              </a:rPr>
              <a:t>fluka</a:t>
            </a:r>
            <a:endParaRPr lang="en-GB" sz="2000" dirty="0">
              <a:solidFill>
                <a:srgbClr val="C00000"/>
              </a:solidFill>
            </a:endParaRPr>
          </a:p>
          <a:p>
            <a:endParaRPr lang="en-GB" sz="2000" dirty="0"/>
          </a:p>
          <a:p>
            <a:r>
              <a:rPr lang="en-GB" sz="2000" dirty="0"/>
              <a:t>Protected via an access list</a:t>
            </a:r>
          </a:p>
          <a:p>
            <a:pPr lvl="1"/>
            <a:r>
              <a:rPr lang="en-GB" sz="1800" dirty="0"/>
              <a:t>Coupling</a:t>
            </a:r>
          </a:p>
          <a:p>
            <a:pPr lvl="1"/>
            <a:r>
              <a:rPr lang="en-GB" sz="1800" dirty="0" err="1"/>
              <a:t>Fluka</a:t>
            </a:r>
            <a:r>
              <a:rPr lang="en-GB" sz="1800" dirty="0"/>
              <a:t> (development version)</a:t>
            </a:r>
          </a:p>
          <a:p>
            <a:pPr lvl="1"/>
            <a:r>
              <a:rPr lang="en-GB" sz="1800" dirty="0" err="1"/>
              <a:t>LineBuilder</a:t>
            </a:r>
            <a:endParaRPr lang="en-GB" sz="1800" dirty="0"/>
          </a:p>
          <a:p>
            <a:pPr lvl="1"/>
            <a:r>
              <a:rPr lang="en-GB" sz="1800" dirty="0"/>
              <a:t>Flair</a:t>
            </a:r>
          </a:p>
          <a:p>
            <a:endParaRPr lang="en-US" sz="16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DF32E5-03C5-4E49-A3CE-0DF7A8C813B3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44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user’s point of view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679450" y="1143000"/>
            <a:ext cx="3886200" cy="3366120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 err="1" smtClean="0"/>
              <a:t>SixTrack</a:t>
            </a:r>
            <a:endParaRPr lang="en-US" sz="2000" dirty="0" smtClean="0"/>
          </a:p>
          <a:p>
            <a:pPr marL="0" indent="0">
              <a:buNone/>
            </a:pPr>
            <a:r>
              <a:rPr lang="en-US" sz="1800" dirty="0" smtClean="0"/>
              <a:t>activation and settings in fort.3</a:t>
            </a:r>
          </a:p>
          <a:p>
            <a:pPr marL="0" indent="0">
              <a:buNone/>
            </a:pPr>
            <a:r>
              <a:rPr lang="en-US" sz="1400" dirty="0" smtClean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FLUK</a:t>
            </a:r>
          </a:p>
          <a:p>
            <a:pPr marL="0" indent="0">
              <a:buNone/>
            </a:pPr>
            <a:r>
              <a:rPr lang="en-US" sz="1400" dirty="0" smtClean="0">
                <a:solidFill>
                  <a:srgbClr val="01010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bpm_scrh_b2m  </a:t>
            </a:r>
            <a:r>
              <a:rPr lang="en-US" sz="1400" dirty="0" err="1" smtClean="0">
                <a:solidFill>
                  <a:srgbClr val="01010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bpm_scrh_b2m</a:t>
            </a:r>
            <a:r>
              <a:rPr lang="en-US" sz="1400" dirty="0" smtClean="0">
                <a:solidFill>
                  <a:srgbClr val="01010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1 4.0</a:t>
            </a:r>
          </a:p>
          <a:p>
            <a:pPr marL="0" indent="0">
              <a:buNone/>
            </a:pPr>
            <a:r>
              <a:rPr lang="en-GB" sz="1400" dirty="0" err="1" smtClean="0">
                <a:solidFill>
                  <a:srgbClr val="01010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bpm_scrh_beg</a:t>
            </a:r>
            <a:r>
              <a:rPr lang="en-GB" sz="1400" dirty="0" smtClean="0">
                <a:solidFill>
                  <a:srgbClr val="01010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GB" sz="1400" dirty="0" err="1" smtClean="0">
                <a:solidFill>
                  <a:srgbClr val="01010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bpm_scrh_end</a:t>
            </a:r>
            <a:r>
              <a:rPr lang="en-GB" sz="1400" dirty="0" smtClean="0">
                <a:solidFill>
                  <a:srgbClr val="01010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2 1.0</a:t>
            </a:r>
          </a:p>
          <a:p>
            <a:pPr marL="0" indent="0">
              <a:buNone/>
            </a:pPr>
            <a:r>
              <a:rPr lang="en-GB" sz="1400" dirty="0" smtClean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DEBU</a:t>
            </a:r>
            <a:endParaRPr lang="en-GB" sz="1400" dirty="0">
              <a:solidFill>
                <a:srgbClr val="FF00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GB" sz="1400" dirty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NEXT</a:t>
            </a:r>
          </a:p>
          <a:p>
            <a:pPr marL="0" indent="0">
              <a:buNone/>
            </a:pPr>
            <a:r>
              <a:rPr lang="en-GB" sz="1400" dirty="0" smtClean="0">
                <a:solidFill>
                  <a:srgbClr val="01010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endParaRPr lang="en-GB" sz="1400" dirty="0">
              <a:solidFill>
                <a:srgbClr val="010103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GB" sz="1400" dirty="0" smtClean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LIMI</a:t>
            </a:r>
            <a:endParaRPr lang="en-GB" sz="1400" dirty="0">
              <a:solidFill>
                <a:schemeClr val="bg2">
                  <a:lumMod val="50000"/>
                </a:schemeClr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GB" sz="1400" dirty="0">
                <a:solidFill>
                  <a:srgbClr val="01010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qf.10010..</a:t>
            </a:r>
            <a:r>
              <a:rPr lang="en-GB" sz="1400" dirty="0" smtClean="0">
                <a:solidFill>
                  <a:srgbClr val="01010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1_AP  EL  76.0000 </a:t>
            </a:r>
            <a:r>
              <a:rPr lang="en-GB" sz="1400" dirty="0">
                <a:solidFill>
                  <a:srgbClr val="01010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19.1500</a:t>
            </a:r>
          </a:p>
          <a:p>
            <a:pPr marL="0" indent="0">
              <a:buNone/>
            </a:pPr>
            <a:r>
              <a:rPr lang="en-GB" sz="1400" dirty="0">
                <a:solidFill>
                  <a:srgbClr val="01010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mba.10030..1_AP </a:t>
            </a:r>
            <a:r>
              <a:rPr lang="en-GB" sz="1400" dirty="0" smtClean="0">
                <a:solidFill>
                  <a:srgbClr val="01010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 71.2000 </a:t>
            </a:r>
            <a:r>
              <a:rPr lang="en-GB" sz="1400" dirty="0">
                <a:solidFill>
                  <a:srgbClr val="01010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17.2500</a:t>
            </a:r>
          </a:p>
          <a:p>
            <a:pPr marL="0" indent="0">
              <a:buNone/>
            </a:pPr>
            <a:r>
              <a:rPr lang="en-GB" sz="1400" dirty="0" smtClean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NEXT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4718050" y="1143000"/>
            <a:ext cx="3886200" cy="3222104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 smtClean="0"/>
              <a:t>FLUKA</a:t>
            </a:r>
          </a:p>
          <a:p>
            <a:r>
              <a:rPr lang="en-US" sz="1800" dirty="0" smtClean="0"/>
              <a:t>Isolate the each element geometry (BLCKHOLE) </a:t>
            </a:r>
          </a:p>
          <a:p>
            <a:r>
              <a:rPr lang="en-US" sz="1800" dirty="0" smtClean="0"/>
              <a:t>dedicated source and </a:t>
            </a:r>
            <a:r>
              <a:rPr lang="en-US" sz="1800" dirty="0" err="1" smtClean="0"/>
              <a:t>fluscw.f</a:t>
            </a:r>
            <a:r>
              <a:rPr lang="en-US" sz="1800" dirty="0" smtClean="0"/>
              <a:t> routines</a:t>
            </a:r>
          </a:p>
          <a:p>
            <a:pPr marL="0" indent="0">
              <a:buNone/>
            </a:pPr>
            <a:r>
              <a:rPr lang="en-US" sz="1800" dirty="0" smtClean="0"/>
              <a:t>insertion.txt </a:t>
            </a:r>
            <a:r>
              <a:rPr lang="en-US" sz="1600" dirty="0" smtClean="0"/>
              <a:t>(define the transformation)</a:t>
            </a:r>
            <a:endParaRPr lang="en-US" sz="1800" dirty="0" smtClean="0"/>
          </a:p>
          <a:p>
            <a:pPr marL="0" indent="0">
              <a:buNone/>
            </a:pPr>
            <a:r>
              <a:rPr lang="en-US" sz="1600" dirty="0" smtClean="0">
                <a:solidFill>
                  <a:srgbClr val="01010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 INROT_1 OUTROT_1</a:t>
            </a:r>
          </a:p>
          <a:p>
            <a:pPr marL="0" indent="0">
              <a:buNone/>
            </a:pPr>
            <a:r>
              <a:rPr lang="en-US" sz="1600" dirty="0" smtClean="0">
                <a:solidFill>
                  <a:srgbClr val="01010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 INROT_2 OUTROT_2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5C780E-C6F3-460C-BAF7-9298DE1BEB6B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55577" y="4653136"/>
            <a:ext cx="799288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it’s the user’s responsibility to guarantee the integrity of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transformations from the local </a:t>
            </a:r>
            <a:r>
              <a:rPr lang="en-US" dirty="0" err="1" smtClean="0"/>
              <a:t>SixTrack</a:t>
            </a:r>
            <a:r>
              <a:rPr lang="en-US" dirty="0" smtClean="0"/>
              <a:t> </a:t>
            </a:r>
            <a:r>
              <a:rPr lang="en-US" dirty="0" err="1" smtClean="0"/>
              <a:t>refrence</a:t>
            </a:r>
            <a:r>
              <a:rPr lang="en-US" dirty="0" smtClean="0"/>
              <a:t> system to the FLUKA and vise-versa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the </a:t>
            </a:r>
            <a:r>
              <a:rPr lang="en-US" dirty="0" smtClean="0">
                <a:solidFill>
                  <a:srgbClr val="C00000"/>
                </a:solidFill>
              </a:rPr>
              <a:t>synchronous length </a:t>
            </a:r>
            <a:r>
              <a:rPr lang="en-US" dirty="0" smtClean="0"/>
              <a:t>declared in fort.3 and the extension of the </a:t>
            </a:r>
            <a:r>
              <a:rPr lang="en-US" dirty="0" smtClean="0">
                <a:solidFill>
                  <a:srgbClr val="C00000"/>
                </a:solidFill>
              </a:rPr>
              <a:t>FLUKA geometry</a:t>
            </a:r>
            <a:endParaRPr lang="en-GB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7773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800000"/>
                </a:solidFill>
              </a:rPr>
              <a:t>SixTrack</a:t>
            </a:r>
            <a:r>
              <a:rPr lang="en-US" dirty="0" smtClean="0">
                <a:solidFill>
                  <a:srgbClr val="800000"/>
                </a:solidFill>
              </a:rPr>
              <a:t> </a:t>
            </a:r>
            <a:r>
              <a:rPr lang="en-US" dirty="0" smtClean="0"/>
              <a:t>and </a:t>
            </a:r>
            <a:r>
              <a:rPr lang="en-US" dirty="0" smtClean="0">
                <a:solidFill>
                  <a:srgbClr val="800000"/>
                </a:solidFill>
              </a:rPr>
              <a:t>FLUKA</a:t>
            </a:r>
            <a:r>
              <a:rPr lang="en-US" dirty="0" smtClean="0"/>
              <a:t> are </a:t>
            </a:r>
            <a:r>
              <a:rPr lang="en-US" dirty="0"/>
              <a:t>simulation tools regularly used at CERN to perform LHC collimation studies.</a:t>
            </a:r>
          </a:p>
          <a:p>
            <a:pPr lvl="1"/>
            <a:r>
              <a:rPr lang="en-US" dirty="0" err="1" smtClean="0">
                <a:solidFill>
                  <a:srgbClr val="800000"/>
                </a:solidFill>
              </a:rPr>
              <a:t>SixTrack</a:t>
            </a:r>
            <a:r>
              <a:rPr lang="en-US" dirty="0">
                <a:solidFill>
                  <a:srgbClr val="800000"/>
                </a:solidFill>
              </a:rPr>
              <a:t>	</a:t>
            </a:r>
            <a:r>
              <a:rPr lang="en-US" dirty="0" smtClean="0">
                <a:sym typeface="Wingdings" panose="05000000000000000000" pitchFamily="2" charset="2"/>
              </a:rPr>
              <a:t></a:t>
            </a:r>
            <a:r>
              <a:rPr lang="en-US" dirty="0" smtClean="0"/>
              <a:t> </a:t>
            </a:r>
            <a:r>
              <a:rPr lang="en-US" dirty="0"/>
              <a:t>Single particle 6D tracking code for long </a:t>
            </a:r>
            <a:r>
              <a:rPr lang="en-US" dirty="0" smtClean="0"/>
              <a:t>term</a:t>
            </a:r>
            <a:br>
              <a:rPr lang="en-US" dirty="0" smtClean="0"/>
            </a:br>
            <a:r>
              <a:rPr lang="en-US" dirty="0" smtClean="0"/>
              <a:t>		    tracking </a:t>
            </a:r>
            <a:r>
              <a:rPr lang="en-US" dirty="0"/>
              <a:t>in high energy </a:t>
            </a:r>
            <a:r>
              <a:rPr lang="en-US" dirty="0" smtClean="0"/>
              <a:t>rings</a:t>
            </a:r>
            <a:endParaRPr lang="en-US" dirty="0"/>
          </a:p>
          <a:p>
            <a:pPr lvl="1"/>
            <a:r>
              <a:rPr lang="en-US" dirty="0" smtClean="0">
                <a:solidFill>
                  <a:srgbClr val="800000"/>
                </a:solidFill>
              </a:rPr>
              <a:t>FLUKA</a:t>
            </a:r>
            <a:r>
              <a:rPr lang="en-US" dirty="0"/>
              <a:t>	</a:t>
            </a:r>
            <a:r>
              <a:rPr lang="en-US" dirty="0" smtClean="0">
                <a:sym typeface="Wingdings" panose="05000000000000000000" pitchFamily="2" charset="2"/>
              </a:rPr>
              <a:t></a:t>
            </a:r>
            <a:r>
              <a:rPr lang="en-US" dirty="0" smtClean="0"/>
              <a:t> </a:t>
            </a:r>
            <a:r>
              <a:rPr lang="en-US" dirty="0"/>
              <a:t>General purpose particle physics </a:t>
            </a:r>
            <a:r>
              <a:rPr lang="en-US" dirty="0" err="1"/>
              <a:t>MonteCarlo</a:t>
            </a:r>
            <a:r>
              <a:rPr lang="en-US" dirty="0"/>
              <a:t> </a:t>
            </a:r>
            <a:r>
              <a:rPr lang="en-US" dirty="0" smtClean="0"/>
              <a:t>code</a:t>
            </a:r>
            <a:br>
              <a:rPr lang="en-US" dirty="0" smtClean="0"/>
            </a:br>
            <a:r>
              <a:rPr lang="en-US" dirty="0" smtClean="0"/>
              <a:t>		    used </a:t>
            </a:r>
            <a:r>
              <a:rPr lang="en-US" dirty="0"/>
              <a:t>for machine protection, design studies, R2E</a:t>
            </a:r>
            <a:r>
              <a:rPr lang="en-US" dirty="0" smtClean="0"/>
              <a:t>,</a:t>
            </a:r>
            <a:br>
              <a:rPr lang="en-US" dirty="0" smtClean="0"/>
            </a:br>
            <a:r>
              <a:rPr lang="en-US" dirty="0" smtClean="0"/>
              <a:t>		    activation</a:t>
            </a:r>
            <a:r>
              <a:rPr lang="en-US" dirty="0"/>
              <a:t>, collimation</a:t>
            </a:r>
            <a:r>
              <a:rPr lang="en-US" dirty="0" smtClean="0"/>
              <a:t>,…</a:t>
            </a:r>
            <a:endParaRPr lang="en-US" dirty="0"/>
          </a:p>
          <a:p>
            <a:r>
              <a:rPr lang="en-US" dirty="0" smtClean="0"/>
              <a:t>Collimation </a:t>
            </a:r>
            <a:r>
              <a:rPr lang="en-US" dirty="0"/>
              <a:t>studies requiring energy deposition calculations, description of EM showers</a:t>
            </a:r>
            <a:r>
              <a:rPr lang="en-US" dirty="0" smtClean="0"/>
              <a:t>,...</a:t>
            </a:r>
            <a:br>
              <a:rPr lang="en-US" dirty="0" smtClean="0"/>
            </a:br>
            <a:r>
              <a:rPr lang="en-US" dirty="0" smtClean="0"/>
              <a:t>as well multi-turn </a:t>
            </a:r>
            <a:r>
              <a:rPr lang="en-US" dirty="0"/>
              <a:t>effects need synergy between the two codes.</a:t>
            </a:r>
          </a:p>
          <a:p>
            <a:r>
              <a:rPr lang="en-US" dirty="0" smtClean="0"/>
              <a:t>Standard </a:t>
            </a:r>
            <a:r>
              <a:rPr lang="en-US" dirty="0"/>
              <a:t>work path for collimation loss maps up to now:</a:t>
            </a:r>
          </a:p>
          <a:p>
            <a:pPr lvl="1"/>
            <a:r>
              <a:rPr lang="en-US" dirty="0" err="1" smtClean="0"/>
              <a:t>SixTrack</a:t>
            </a:r>
            <a:r>
              <a:rPr lang="en-US" dirty="0" smtClean="0"/>
              <a:t>, </a:t>
            </a:r>
            <a:r>
              <a:rPr lang="en-US" dirty="0"/>
              <a:t>complemented with dedicated interaction routines, predicts losses in </a:t>
            </a:r>
            <a:r>
              <a:rPr lang="en-US" dirty="0" smtClean="0"/>
              <a:t>collimators.</a:t>
            </a:r>
          </a:p>
          <a:p>
            <a:pPr lvl="1"/>
            <a:r>
              <a:rPr lang="en-US" dirty="0" smtClean="0"/>
              <a:t>FLUKA </a:t>
            </a:r>
            <a:r>
              <a:rPr lang="en-US" dirty="0"/>
              <a:t>simulates the respective inelastic interaction (= loss) and transports the products.</a:t>
            </a:r>
          </a:p>
          <a:p>
            <a:r>
              <a:rPr lang="en-US" dirty="0" smtClean="0"/>
              <a:t>Prediction of losses depends on physics models!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5C780E-C6F3-460C-BAF7-9298DE1BEB6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9648" y="1143000"/>
            <a:ext cx="7924800" cy="5181600"/>
          </a:xfrm>
        </p:spPr>
        <p:txBody>
          <a:bodyPr/>
          <a:lstStyle/>
          <a:p>
            <a:pPr marL="895350" indent="-895350">
              <a:buNone/>
            </a:pPr>
            <a:r>
              <a:rPr lang="en-US" dirty="0" smtClean="0">
                <a:solidFill>
                  <a:srgbClr val="800000"/>
                </a:solidFill>
              </a:rPr>
              <a:t>2006</a:t>
            </a:r>
            <a:r>
              <a:rPr lang="en-US" dirty="0" smtClean="0"/>
              <a:t>	Network port communication between FLUKA and a toy tracker (single-turn matrix) with a dedicated server to displace in multiple </a:t>
            </a:r>
            <a:r>
              <a:rPr lang="en-US" dirty="0" err="1" smtClean="0"/>
              <a:t>SixTrack</a:t>
            </a:r>
            <a:r>
              <a:rPr lang="en-US" dirty="0" smtClean="0"/>
              <a:t>/FLUKA clients (</a:t>
            </a:r>
            <a:r>
              <a:rPr lang="en-US" i="1" dirty="0" err="1" smtClean="0"/>
              <a:t>V.Vlachoudis</a:t>
            </a:r>
            <a:r>
              <a:rPr lang="en-US" dirty="0" smtClean="0"/>
              <a:t>)</a:t>
            </a:r>
          </a:p>
          <a:p>
            <a:pPr marL="895350" indent="-895350">
              <a:buNone/>
            </a:pPr>
            <a:r>
              <a:rPr lang="en-US" dirty="0" smtClean="0">
                <a:solidFill>
                  <a:srgbClr val="800000"/>
                </a:solidFill>
              </a:rPr>
              <a:t>2007</a:t>
            </a:r>
            <a:r>
              <a:rPr lang="en-US" dirty="0" smtClean="0"/>
              <a:t>	First implementation (</a:t>
            </a:r>
            <a:r>
              <a:rPr lang="en-US" i="1" dirty="0" err="1" smtClean="0"/>
              <a:t>S.Gilardoni</a:t>
            </a:r>
            <a:r>
              <a:rPr lang="en-US" i="1" dirty="0" smtClean="0"/>
              <a:t> &amp; </a:t>
            </a:r>
            <a:r>
              <a:rPr lang="en-US" i="1" dirty="0" err="1" smtClean="0"/>
              <a:t>R.Bruce</a:t>
            </a:r>
            <a:r>
              <a:rPr lang="en-US" dirty="0" smtClean="0"/>
              <a:t>)</a:t>
            </a:r>
            <a:br>
              <a:rPr lang="en-US" dirty="0" smtClean="0"/>
            </a:br>
            <a:r>
              <a:rPr lang="en-US" dirty="0" smtClean="0"/>
              <a:t>use </a:t>
            </a:r>
            <a:r>
              <a:rPr lang="en-US" dirty="0" err="1" smtClean="0"/>
              <a:t>IcoSim</a:t>
            </a:r>
            <a:r>
              <a:rPr lang="en-US" dirty="0" smtClean="0"/>
              <a:t> by </a:t>
            </a:r>
            <a:r>
              <a:rPr lang="en-US" i="1" dirty="0" err="1" smtClean="0"/>
              <a:t>H.Braun</a:t>
            </a:r>
            <a:r>
              <a:rPr lang="en-US" dirty="0" smtClean="0"/>
              <a:t> (</a:t>
            </a:r>
            <a:r>
              <a:rPr lang="en-US" dirty="0" err="1" smtClean="0"/>
              <a:t>MatLab</a:t>
            </a:r>
            <a:r>
              <a:rPr lang="en-US" dirty="0" smtClean="0"/>
              <a:t> based):</a:t>
            </a:r>
          </a:p>
          <a:p>
            <a:pPr marL="1255713" lvl="1" indent="-268288"/>
            <a:r>
              <a:rPr lang="en-US" dirty="0" smtClean="0"/>
              <a:t>4D tracking</a:t>
            </a:r>
          </a:p>
          <a:p>
            <a:pPr marL="1255713" lvl="1" indent="-268288"/>
            <a:r>
              <a:rPr lang="en-US" dirty="0" smtClean="0"/>
              <a:t>only up to sextuples included: no higher order multipoles, no skew elements / solenoids / crab cavities…</a:t>
            </a:r>
          </a:p>
          <a:p>
            <a:pPr marL="1255713" lvl="1" indent="-268288"/>
            <a:r>
              <a:rPr lang="en-US" dirty="0" smtClean="0"/>
              <a:t>a FLUKA job per every turn</a:t>
            </a:r>
          </a:p>
          <a:p>
            <a:pPr marL="1255713" lvl="1" indent="-268288"/>
            <a:r>
              <a:rPr lang="en-US" dirty="0" smtClean="0"/>
              <a:t>I/O through files</a:t>
            </a:r>
          </a:p>
          <a:p>
            <a:pPr marL="987425" indent="-987425">
              <a:buNone/>
            </a:pPr>
            <a:r>
              <a:rPr lang="en-US" dirty="0" smtClean="0">
                <a:solidFill>
                  <a:srgbClr val="800000"/>
                </a:solidFill>
              </a:rPr>
              <a:t>2010</a:t>
            </a:r>
            <a:r>
              <a:rPr lang="en-US" dirty="0" smtClean="0"/>
              <a:t>	</a:t>
            </a:r>
            <a:r>
              <a:rPr lang="en-US" dirty="0" err="1" smtClean="0"/>
              <a:t>FlukaIO</a:t>
            </a:r>
            <a:r>
              <a:rPr lang="en-US" dirty="0" smtClean="0"/>
              <a:t> library (</a:t>
            </a:r>
            <a:r>
              <a:rPr lang="en-US" i="1" dirty="0" err="1" smtClean="0"/>
              <a:t>V.Vlachoudis</a:t>
            </a:r>
            <a:r>
              <a:rPr lang="en-US" i="1" dirty="0" smtClean="0"/>
              <a:t> &amp; </a:t>
            </a:r>
            <a:r>
              <a:rPr lang="en-US" i="1" dirty="0" err="1" smtClean="0"/>
              <a:t>D.Sinuela</a:t>
            </a:r>
            <a:r>
              <a:rPr lang="en-US" i="1" dirty="0" smtClean="0"/>
              <a:t> Pastor</a:t>
            </a:r>
            <a:r>
              <a:rPr lang="en-US" dirty="0" smtClean="0"/>
              <a:t>) first study case: SPS scrapers by </a:t>
            </a:r>
            <a:r>
              <a:rPr lang="en-US" i="1" dirty="0" err="1" smtClean="0"/>
              <a:t>F.Cerutti</a:t>
            </a:r>
            <a:r>
              <a:rPr lang="en-US" i="1" dirty="0" smtClean="0"/>
              <a:t> &amp; </a:t>
            </a:r>
            <a:r>
              <a:rPr lang="en-US" i="1" dirty="0" err="1" smtClean="0"/>
              <a:t>A.Mereghetti</a:t>
            </a:r>
            <a:r>
              <a:rPr lang="en-US" i="1" dirty="0" smtClean="0"/>
              <a:t> </a:t>
            </a:r>
            <a:r>
              <a:rPr lang="en-US" dirty="0" smtClean="0"/>
              <a:t>with </a:t>
            </a:r>
            <a:r>
              <a:rPr lang="en-US" dirty="0" err="1" smtClean="0"/>
              <a:t>IcoSim</a:t>
            </a:r>
            <a:endParaRPr lang="en-US" dirty="0" smtClean="0"/>
          </a:p>
          <a:p>
            <a:pPr marL="987425" indent="-987425">
              <a:buNone/>
            </a:pPr>
            <a:r>
              <a:rPr lang="en-US" dirty="0" smtClean="0">
                <a:solidFill>
                  <a:srgbClr val="800000"/>
                </a:solidFill>
              </a:rPr>
              <a:t>&gt;2010</a:t>
            </a:r>
            <a:r>
              <a:rPr lang="en-US" dirty="0" smtClean="0"/>
              <a:t>	</a:t>
            </a:r>
            <a:r>
              <a:rPr lang="en-US" dirty="0" err="1" smtClean="0"/>
              <a:t>SixTrack</a:t>
            </a:r>
            <a:r>
              <a:rPr lang="en-US" dirty="0" smtClean="0"/>
              <a:t> first implementation (</a:t>
            </a:r>
            <a:r>
              <a:rPr lang="en-US" i="1" dirty="0" err="1" smtClean="0"/>
              <a:t>V.Vlachoudis</a:t>
            </a:r>
            <a:r>
              <a:rPr lang="en-US" i="1" dirty="0" smtClean="0"/>
              <a:t>, </a:t>
            </a:r>
            <a:r>
              <a:rPr lang="en-US" i="1" dirty="0" err="1" smtClean="0"/>
              <a:t>D.Sinuela</a:t>
            </a:r>
            <a:r>
              <a:rPr lang="en-US" i="1" dirty="0"/>
              <a:t> </a:t>
            </a:r>
            <a:r>
              <a:rPr lang="en-US" i="1" dirty="0" smtClean="0"/>
              <a:t>Pastor, </a:t>
            </a:r>
            <a:r>
              <a:rPr lang="en-US" i="1" dirty="0" err="1" smtClean="0"/>
              <a:t>A.Meregheti</a:t>
            </a:r>
            <a:r>
              <a:rPr lang="en-US" i="1" dirty="0" smtClean="0"/>
              <a:t>, </a:t>
            </a:r>
            <a:r>
              <a:rPr lang="en-US" i="1" dirty="0" err="1" smtClean="0"/>
              <a:t>P.Garcia</a:t>
            </a:r>
            <a:r>
              <a:rPr lang="en-US" i="1" dirty="0" smtClean="0"/>
              <a:t> Ortega</a:t>
            </a:r>
            <a:r>
              <a:rPr lang="en-US" dirty="0" smtClean="0"/>
              <a:t>) with tests on </a:t>
            </a:r>
            <a:r>
              <a:rPr lang="en-US" dirty="0" smtClean="0">
                <a:latin typeface="Symbol" panose="05050102010706020507" pitchFamily="18" charset="2"/>
                <a:cs typeface="Symap" panose="00000400000000000000" pitchFamily="2" charset="0"/>
              </a:rPr>
              <a:t>b</a:t>
            </a:r>
            <a:r>
              <a:rPr lang="en-US" dirty="0" smtClean="0"/>
              <a:t>-beams, 4D tracking in thick lenses</a:t>
            </a:r>
          </a:p>
          <a:p>
            <a:pPr marL="400050" lvl="1" indent="0">
              <a:buNone/>
            </a:pPr>
            <a:r>
              <a:rPr lang="en-US" dirty="0"/>
              <a:t>	</a:t>
            </a:r>
            <a:r>
              <a:rPr lang="en-US" dirty="0" smtClean="0"/>
              <a:t>	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5C780E-C6F3-460C-BAF7-9298DE1BEB6B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024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9450" y="1055712"/>
            <a:ext cx="7924800" cy="5181600"/>
          </a:xfrm>
        </p:spPr>
        <p:txBody>
          <a:bodyPr/>
          <a:lstStyle/>
          <a:p>
            <a:pPr marL="0" indent="0">
              <a:buNone/>
            </a:pPr>
            <a:r>
              <a:rPr lang="en-GB" sz="1800" dirty="0"/>
              <a:t>The Coupling defines a clean separation line between both codes:</a:t>
            </a:r>
          </a:p>
          <a:p>
            <a:pPr lvl="1"/>
            <a:r>
              <a:rPr lang="en-GB" sz="1600" dirty="0" smtClean="0"/>
              <a:t>Particle tracking		</a:t>
            </a:r>
            <a:r>
              <a:rPr lang="en-GB" sz="1600" dirty="0" smtClean="0">
                <a:sym typeface="Wingdings" panose="05000000000000000000" pitchFamily="2" charset="2"/>
              </a:rPr>
              <a:t></a:t>
            </a:r>
            <a:r>
              <a:rPr lang="en-GB" sz="1600" dirty="0" smtClean="0"/>
              <a:t> SIXTRACK</a:t>
            </a:r>
            <a:endParaRPr lang="en-GB" sz="1600" dirty="0"/>
          </a:p>
          <a:p>
            <a:pPr lvl="1"/>
            <a:r>
              <a:rPr lang="en-GB" sz="1600" dirty="0" smtClean="0"/>
              <a:t>Beam-machine interaction	</a:t>
            </a:r>
            <a:r>
              <a:rPr lang="en-GB" sz="1600" dirty="0" smtClean="0">
                <a:sym typeface="Wingdings" panose="05000000000000000000" pitchFamily="2" charset="2"/>
              </a:rPr>
              <a:t> FLUKA</a:t>
            </a:r>
            <a:endParaRPr lang="en-US" sz="1600" dirty="0" smtClean="0"/>
          </a:p>
          <a:p>
            <a:pPr marL="0" indent="0">
              <a:buNone/>
            </a:pPr>
            <a:r>
              <a:rPr lang="en-US" sz="1800" dirty="0" smtClean="0">
                <a:solidFill>
                  <a:srgbClr val="800000"/>
                </a:solidFill>
              </a:rPr>
              <a:t>What the coupling can provide</a:t>
            </a:r>
            <a:endParaRPr lang="en-GB" sz="1800" dirty="0" smtClean="0">
              <a:solidFill>
                <a:srgbClr val="800000"/>
              </a:solidFill>
            </a:endParaRPr>
          </a:p>
          <a:p>
            <a:pPr lvl="1"/>
            <a:r>
              <a:rPr lang="en-US" sz="1600" dirty="0"/>
              <a:t>Efficient simulation of beam-machine interactions in a realistic </a:t>
            </a:r>
            <a:r>
              <a:rPr lang="en-US" sz="1600" dirty="0" err="1" smtClean="0"/>
              <a:t>multiturn</a:t>
            </a:r>
            <a:r>
              <a:rPr lang="en-US" sz="1600" dirty="0" smtClean="0"/>
              <a:t> </a:t>
            </a:r>
            <a:r>
              <a:rPr lang="en-US" sz="1600" dirty="0"/>
              <a:t>approach with a state-of-art account of physics </a:t>
            </a:r>
            <a:r>
              <a:rPr lang="en-US" sz="1600" dirty="0" smtClean="0"/>
              <a:t>processes</a:t>
            </a:r>
            <a:r>
              <a:rPr lang="en-GB" sz="1600" dirty="0"/>
              <a:t/>
            </a:r>
            <a:br>
              <a:rPr lang="en-GB" sz="1600" dirty="0"/>
            </a:br>
            <a:r>
              <a:rPr lang="en-GB" sz="1600" dirty="0" smtClean="0">
                <a:sym typeface="Wingdings" panose="05000000000000000000" pitchFamily="2" charset="2"/>
              </a:rPr>
              <a:t> </a:t>
            </a:r>
            <a:r>
              <a:rPr lang="en-GB" sz="1600" dirty="0" smtClean="0"/>
              <a:t>More accurate </a:t>
            </a:r>
            <a:r>
              <a:rPr lang="en-GB" sz="1600" dirty="0"/>
              <a:t>predictions: </a:t>
            </a:r>
            <a:r>
              <a:rPr lang="en-GB" sz="1600" dirty="0">
                <a:solidFill>
                  <a:srgbClr val="800000"/>
                </a:solidFill>
              </a:rPr>
              <a:t>the best of the two codes is </a:t>
            </a:r>
            <a:r>
              <a:rPr lang="en-GB" sz="1600" dirty="0" smtClean="0">
                <a:solidFill>
                  <a:srgbClr val="800000"/>
                </a:solidFill>
              </a:rPr>
              <a:t>used</a:t>
            </a:r>
            <a:r>
              <a:rPr lang="en-GB" sz="1600" dirty="0" smtClean="0"/>
              <a:t>.</a:t>
            </a:r>
          </a:p>
          <a:p>
            <a:pPr lvl="1"/>
            <a:r>
              <a:rPr lang="en-GB" sz="1600" dirty="0" smtClean="0">
                <a:solidFill>
                  <a:srgbClr val="800000"/>
                </a:solidFill>
              </a:rPr>
              <a:t>Avoid </a:t>
            </a:r>
            <a:r>
              <a:rPr lang="en-GB" sz="1600" dirty="0">
                <a:solidFill>
                  <a:srgbClr val="800000"/>
                </a:solidFill>
              </a:rPr>
              <a:t>simplifications </a:t>
            </a:r>
            <a:r>
              <a:rPr lang="en-GB" sz="1600" dirty="0"/>
              <a:t>in the modelling of physics processes, in particular for complex interactions such as </a:t>
            </a:r>
            <a:r>
              <a:rPr lang="en-GB" sz="1600" dirty="0" smtClean="0"/>
              <a:t>single </a:t>
            </a:r>
            <a:r>
              <a:rPr lang="en-GB" sz="1600" dirty="0"/>
              <a:t>diffractive scattering or ion </a:t>
            </a:r>
            <a:r>
              <a:rPr lang="en-GB" sz="1600" dirty="0" smtClean="0"/>
              <a:t>interactions </a:t>
            </a:r>
            <a:endParaRPr lang="en-GB" sz="1600" dirty="0"/>
          </a:p>
          <a:p>
            <a:pPr lvl="1"/>
            <a:r>
              <a:rPr lang="en-GB" sz="1600" dirty="0" smtClean="0"/>
              <a:t>Limit </a:t>
            </a:r>
            <a:r>
              <a:rPr lang="en-GB" sz="1600" dirty="0"/>
              <a:t>human intervention (no need to manually check files, units, etc.) </a:t>
            </a:r>
            <a:r>
              <a:rPr lang="en-GB" sz="1600" dirty="0" smtClean="0">
                <a:sym typeface="Wingdings" panose="05000000000000000000" pitchFamily="2" charset="2"/>
              </a:rPr>
              <a:t></a:t>
            </a:r>
            <a:r>
              <a:rPr lang="en-GB" sz="1600" dirty="0" smtClean="0"/>
              <a:t> </a:t>
            </a:r>
            <a:r>
              <a:rPr lang="en-GB" sz="1600" dirty="0"/>
              <a:t>Overall process </a:t>
            </a:r>
            <a:r>
              <a:rPr lang="en-GB" sz="1600" dirty="0" smtClean="0"/>
              <a:t>less error-prone.</a:t>
            </a:r>
            <a:endParaRPr lang="en-GB" sz="1600" dirty="0"/>
          </a:p>
          <a:p>
            <a:pPr lvl="1"/>
            <a:r>
              <a:rPr lang="en-GB" sz="1600" dirty="0" smtClean="0"/>
              <a:t>Handle </a:t>
            </a:r>
            <a:r>
              <a:rPr lang="en-GB" sz="1600" dirty="0"/>
              <a:t>moving beam intercepting devices runtime </a:t>
            </a:r>
            <a:r>
              <a:rPr lang="en-GB" sz="1600" dirty="0" smtClean="0"/>
              <a:t>(Already </a:t>
            </a:r>
            <a:r>
              <a:rPr lang="en-GB" sz="1600" dirty="0"/>
              <a:t>used in Standard </a:t>
            </a:r>
            <a:r>
              <a:rPr lang="en-GB" sz="1600" dirty="0" err="1" smtClean="0"/>
              <a:t>SixTrack</a:t>
            </a:r>
            <a:r>
              <a:rPr lang="en-GB" sz="1600" dirty="0" smtClean="0"/>
              <a:t> </a:t>
            </a:r>
            <a:r>
              <a:rPr lang="en-GB" sz="1600" dirty="0"/>
              <a:t>for SPS in 2006. Now, possibility to use any </a:t>
            </a:r>
            <a:r>
              <a:rPr lang="en-GB" sz="1600" dirty="0" err="1"/>
              <a:t>roto</a:t>
            </a:r>
            <a:r>
              <a:rPr lang="en-GB" sz="1600" dirty="0"/>
              <a:t>-translation of 3D </a:t>
            </a:r>
            <a:r>
              <a:rPr lang="en-GB" sz="1600" dirty="0" smtClean="0"/>
              <a:t>geometry)</a:t>
            </a:r>
            <a:endParaRPr lang="en-GB" sz="1600" dirty="0"/>
          </a:p>
          <a:p>
            <a:pPr lvl="1"/>
            <a:r>
              <a:rPr lang="en-GB" sz="1600" dirty="0" smtClean="0"/>
              <a:t>Deal </a:t>
            </a:r>
            <a:r>
              <a:rPr lang="en-GB" sz="1600" dirty="0"/>
              <a:t>with energy </a:t>
            </a:r>
            <a:r>
              <a:rPr lang="en-GB" sz="1600" dirty="0" smtClean="0"/>
              <a:t>ramping</a:t>
            </a:r>
          </a:p>
          <a:p>
            <a:pPr lvl="1"/>
            <a:r>
              <a:rPr lang="en-US" sz="1600" dirty="0" smtClean="0"/>
              <a:t>More accurate heating calculations of collimators</a:t>
            </a:r>
            <a:endParaRPr lang="en-GB" sz="1600" dirty="0"/>
          </a:p>
          <a:p>
            <a:pPr lvl="1"/>
            <a:r>
              <a:rPr lang="en-GB" sz="1600" dirty="0">
                <a:solidFill>
                  <a:srgbClr val="800000"/>
                </a:solidFill>
              </a:rPr>
              <a:t>Benefit from further development from both </a:t>
            </a:r>
            <a:r>
              <a:rPr lang="en-GB" sz="1600" dirty="0" smtClean="0">
                <a:solidFill>
                  <a:srgbClr val="800000"/>
                </a:solidFill>
              </a:rPr>
              <a:t>codes</a:t>
            </a:r>
            <a:r>
              <a:rPr lang="en-GB" sz="1600" dirty="0"/>
              <a:t> </a:t>
            </a:r>
            <a:r>
              <a:rPr lang="en-GB" sz="1600" dirty="0" smtClean="0"/>
              <a:t>and their tools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5C780E-C6F3-460C-BAF7-9298DE1BEB6B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335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Heavy ions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Cross </a:t>
            </a:r>
            <a:r>
              <a:rPr lang="en-US" dirty="0"/>
              <a:t>sections are energy dependent and ionization plays for ions a not negligible </a:t>
            </a:r>
            <a:r>
              <a:rPr lang="en-US" dirty="0" smtClean="0"/>
              <a:t>role in </a:t>
            </a:r>
            <a:r>
              <a:rPr lang="en-US" dirty="0"/>
              <a:t>changing their energy along their path in matter</a:t>
            </a:r>
          </a:p>
          <a:p>
            <a:r>
              <a:rPr lang="en-US" dirty="0" smtClean="0"/>
              <a:t>energy </a:t>
            </a:r>
            <a:r>
              <a:rPr lang="en-US" dirty="0"/>
              <a:t>loss evaluation needs a treatment </a:t>
            </a:r>
            <a:r>
              <a:rPr lang="en-US" dirty="0" smtClean="0"/>
              <a:t>significantly </a:t>
            </a:r>
            <a:r>
              <a:rPr lang="en-US" dirty="0"/>
              <a:t>more sophisticated than </a:t>
            </a:r>
            <a:r>
              <a:rPr lang="en-US" dirty="0" smtClean="0"/>
              <a:t>the Bethe </a:t>
            </a:r>
            <a:r>
              <a:rPr lang="en-US" dirty="0"/>
              <a:t>formula adopted in ICOSIM (e.g. including Mott corrections as well as </a:t>
            </a:r>
            <a:r>
              <a:rPr lang="en-US" dirty="0" smtClean="0"/>
              <a:t>pair production</a:t>
            </a:r>
          </a:p>
          <a:p>
            <a:r>
              <a:rPr lang="en-US" dirty="0" smtClean="0"/>
              <a:t>moreover</a:t>
            </a:r>
            <a:r>
              <a:rPr lang="en-US" dirty="0"/>
              <a:t>, Landau </a:t>
            </a:r>
            <a:r>
              <a:rPr lang="en-US" dirty="0" smtClean="0"/>
              <a:t>fluctuations </a:t>
            </a:r>
            <a:r>
              <a:rPr lang="en-US" dirty="0"/>
              <a:t>have to be taken into account</a:t>
            </a:r>
          </a:p>
          <a:p>
            <a:r>
              <a:rPr lang="en-US" dirty="0" smtClean="0"/>
              <a:t>it's </a:t>
            </a:r>
            <a:r>
              <a:rPr lang="en-US" dirty="0"/>
              <a:t>not enough to know the probability for generating a given fragment, since </a:t>
            </a:r>
            <a:r>
              <a:rPr lang="en-US" dirty="0" smtClean="0"/>
              <a:t>its momentum </a:t>
            </a:r>
            <a:r>
              <a:rPr lang="en-US" dirty="0"/>
              <a:t>is altered in the interaction; this makes fragments nominally far from </a:t>
            </a:r>
            <a:r>
              <a:rPr lang="en-US" dirty="0" smtClean="0"/>
              <a:t>the beam </a:t>
            </a:r>
            <a:r>
              <a:rPr lang="en-US" dirty="0"/>
              <a:t>rigidity to fall in reality inside the machine acceptance (e.g. tritium)</a:t>
            </a:r>
          </a:p>
          <a:p>
            <a:r>
              <a:rPr lang="en-US" dirty="0"/>
              <a:t> all fragments can </a:t>
            </a:r>
            <a:r>
              <a:rPr lang="en-US" dirty="0" smtClean="0"/>
              <a:t>re-interact </a:t>
            </a:r>
            <a:r>
              <a:rPr lang="en-US" dirty="0"/>
              <a:t>in the collimator </a:t>
            </a:r>
            <a:r>
              <a:rPr lang="en-US" dirty="0" smtClean="0"/>
              <a:t>material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smtClean="0"/>
              <a:t>the </a:t>
            </a:r>
            <a:r>
              <a:rPr lang="en-US" dirty="0"/>
              <a:t>coupling would intrinsically overcome all these </a:t>
            </a:r>
            <a:r>
              <a:rPr lang="en-US" dirty="0" smtClean="0"/>
              <a:t>issues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5C780E-C6F3-460C-BAF7-9298DE1BEB6B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0255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652878" y="1737674"/>
            <a:ext cx="6591530" cy="2627430"/>
            <a:chOff x="1466280" y="1828505"/>
            <a:chExt cx="6058048" cy="2536599"/>
          </a:xfrm>
        </p:grpSpPr>
        <p:pic>
          <p:nvPicPr>
            <p:cNvPr id="4" name="Content Placeholder 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66280" y="2105504"/>
              <a:ext cx="2870982" cy="2121099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8648" y="2168664"/>
              <a:ext cx="2745680" cy="2196440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2339752" y="1828505"/>
              <a:ext cx="43204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BE" sz="1200" dirty="0" err="1" smtClean="0"/>
                <a:t>Experiment</a:t>
              </a:r>
              <a:r>
                <a:rPr lang="fr-BE" sz="1200" dirty="0" smtClean="0"/>
                <a:t> 			                  Simulation</a:t>
              </a:r>
              <a:endParaRPr lang="en-GB" sz="1200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BE" sz="4000" dirty="0"/>
              <a:t>Crystal Channeling in </a:t>
            </a:r>
            <a:r>
              <a:rPr lang="fr-BE" sz="4000" dirty="0" smtClean="0"/>
              <a:t>FLUKA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0364" y="1052735"/>
            <a:ext cx="8268443" cy="5283811"/>
          </a:xfrm>
        </p:spPr>
        <p:txBody>
          <a:bodyPr>
            <a:normAutofit/>
          </a:bodyPr>
          <a:lstStyle/>
          <a:p>
            <a:r>
              <a:rPr lang="fr-BE" sz="2400" cap="none" dirty="0" smtClean="0">
                <a:solidFill>
                  <a:schemeClr val="tx1"/>
                </a:solidFill>
              </a:rPr>
              <a:t>Benchmark </a:t>
            </a:r>
            <a:r>
              <a:rPr lang="fr-BE" sz="2400" cap="none" dirty="0" err="1" smtClean="0">
                <a:solidFill>
                  <a:schemeClr val="tx1"/>
                </a:solidFill>
              </a:rPr>
              <a:t>against</a:t>
            </a:r>
            <a:r>
              <a:rPr lang="fr-BE" sz="2400" cap="none" dirty="0" smtClean="0">
                <a:solidFill>
                  <a:schemeClr val="tx1"/>
                </a:solidFill>
              </a:rPr>
              <a:t> UA9 </a:t>
            </a:r>
            <a:r>
              <a:rPr lang="fr-BE" sz="2400" cap="none" dirty="0" err="1" smtClean="0">
                <a:solidFill>
                  <a:schemeClr val="tx1"/>
                </a:solidFill>
              </a:rPr>
              <a:t>Experiment</a:t>
            </a:r>
            <a:r>
              <a:rPr lang="fr-BE" sz="2400" cap="none" dirty="0" smtClean="0">
                <a:solidFill>
                  <a:schemeClr val="tx1"/>
                </a:solidFill>
              </a:rPr>
              <a:t> data (protons </a:t>
            </a:r>
            <a:r>
              <a:rPr lang="fr-BE" sz="2400" cap="none" dirty="0" err="1" smtClean="0">
                <a:solidFill>
                  <a:schemeClr val="tx1"/>
                </a:solidFill>
              </a:rPr>
              <a:t>only</a:t>
            </a:r>
            <a:r>
              <a:rPr lang="fr-BE" sz="2400" cap="none" dirty="0" smtClean="0">
                <a:solidFill>
                  <a:schemeClr val="tx1"/>
                </a:solidFill>
              </a:rPr>
              <a:t>)</a:t>
            </a:r>
          </a:p>
          <a:p>
            <a:r>
              <a:rPr lang="fr-BE" sz="2400" cap="none" dirty="0" err="1" smtClean="0">
                <a:solidFill>
                  <a:schemeClr val="tx1"/>
                </a:solidFill>
              </a:rPr>
              <a:t>Qualitatively</a:t>
            </a:r>
            <a:r>
              <a:rPr lang="fr-BE" sz="2400" cap="none" dirty="0" smtClean="0">
                <a:solidFill>
                  <a:schemeClr val="tx1"/>
                </a:solidFill>
              </a:rPr>
              <a:t> : </a:t>
            </a:r>
          </a:p>
          <a:p>
            <a:endParaRPr lang="fr-BE" sz="2400" cap="none" dirty="0">
              <a:solidFill>
                <a:schemeClr val="tx1"/>
              </a:solidFill>
            </a:endParaRPr>
          </a:p>
          <a:p>
            <a:endParaRPr lang="fr-BE" sz="2400" cap="none" dirty="0" smtClean="0">
              <a:solidFill>
                <a:schemeClr val="tx1"/>
              </a:solidFill>
            </a:endParaRPr>
          </a:p>
          <a:p>
            <a:endParaRPr lang="fr-BE" sz="2400" cap="none" dirty="0">
              <a:solidFill>
                <a:schemeClr val="tx1"/>
              </a:solidFill>
            </a:endParaRPr>
          </a:p>
          <a:p>
            <a:endParaRPr lang="fr-BE" sz="2400" cap="none" dirty="0" smtClean="0">
              <a:solidFill>
                <a:schemeClr val="tx1"/>
              </a:solidFill>
            </a:endParaRPr>
          </a:p>
          <a:p>
            <a:endParaRPr lang="fr-BE" sz="2400" cap="none" dirty="0">
              <a:solidFill>
                <a:schemeClr val="tx1"/>
              </a:solidFill>
            </a:endParaRPr>
          </a:p>
          <a:p>
            <a:r>
              <a:rPr lang="fr-BE" sz="2400" cap="none" dirty="0" err="1" smtClean="0">
                <a:solidFill>
                  <a:schemeClr val="tx1"/>
                </a:solidFill>
              </a:rPr>
              <a:t>Quantitatively</a:t>
            </a:r>
            <a:r>
              <a:rPr lang="fr-BE" sz="2400" cap="none" dirty="0" smtClean="0">
                <a:solidFill>
                  <a:schemeClr val="tx1"/>
                </a:solidFill>
              </a:rPr>
              <a:t> :</a:t>
            </a:r>
            <a:endParaRPr lang="en-GB" sz="2400" cap="none" dirty="0">
              <a:solidFill>
                <a:schemeClr val="tx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1701" y="4481893"/>
            <a:ext cx="3302992" cy="2043451"/>
          </a:xfrm>
          <a:prstGeom prst="rect">
            <a:avLst/>
          </a:prstGeom>
        </p:spPr>
      </p:pic>
      <p:graphicFrame>
        <p:nvGraphicFramePr>
          <p:cNvPr id="9" name="Table 8"/>
          <p:cNvGraphicFramePr>
            <a:graphicFrameLocks noGrp="1"/>
          </p:cNvGraphicFramePr>
          <p:nvPr>
            <p:extLst/>
          </p:nvPr>
        </p:nvGraphicFramePr>
        <p:xfrm>
          <a:off x="251520" y="4797152"/>
          <a:ext cx="5718675" cy="1198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3735"/>
                <a:gridCol w="968515"/>
                <a:gridCol w="936104"/>
                <a:gridCol w="936104"/>
                <a:gridCol w="936104"/>
                <a:gridCol w="1008113"/>
              </a:tblGrid>
              <a:tr h="434340">
                <a:tc>
                  <a:txBody>
                    <a:bodyPr/>
                    <a:lstStyle/>
                    <a:p>
                      <a:r>
                        <a:rPr lang="fr-BE" sz="1200" dirty="0" smtClean="0"/>
                        <a:t>LHC</a:t>
                      </a:r>
                      <a:r>
                        <a:rPr lang="fr-BE" sz="1200" baseline="0" dirty="0" smtClean="0"/>
                        <a:t> </a:t>
                      </a:r>
                      <a:r>
                        <a:rPr lang="fr-BE" sz="1200" baseline="0" dirty="0" err="1" smtClean="0"/>
                        <a:t>strip</a:t>
                      </a:r>
                      <a:endParaRPr lang="fr-BE" sz="1200" baseline="0" dirty="0" smtClean="0"/>
                    </a:p>
                    <a:p>
                      <a:r>
                        <a:rPr lang="fr-BE" sz="1200" b="0" baseline="0" dirty="0" smtClean="0"/>
                        <a:t>1191</a:t>
                      </a:r>
                      <a:endParaRPr lang="en-GB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BE" sz="1200" b="1" dirty="0" smtClean="0"/>
                        <a:t>VR/AM </a:t>
                      </a:r>
                      <a:r>
                        <a:rPr lang="el-GR" sz="1200" b="1" dirty="0" smtClean="0">
                          <a:latin typeface="Cambria"/>
                        </a:rPr>
                        <a:t>μ</a:t>
                      </a:r>
                      <a:endParaRPr lang="en-GB" sz="1200" b="1" dirty="0" smtClean="0"/>
                    </a:p>
                    <a:p>
                      <a:pPr algn="ctr"/>
                      <a:r>
                        <a:rPr lang="fr-BE" sz="1050" b="0" dirty="0" smtClean="0"/>
                        <a:t>[</a:t>
                      </a:r>
                      <a:r>
                        <a:rPr lang="fr-BE" sz="1050" b="0" dirty="0" err="1" smtClean="0"/>
                        <a:t>urad</a:t>
                      </a:r>
                      <a:r>
                        <a:rPr lang="fr-BE" sz="1050" b="0" dirty="0" smtClean="0"/>
                        <a:t>]</a:t>
                      </a:r>
                      <a:endParaRPr lang="en-GB" sz="105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BE" sz="1200" b="1" dirty="0" smtClean="0"/>
                        <a:t>VR/AM </a:t>
                      </a:r>
                      <a:r>
                        <a:rPr lang="el-GR" sz="1200" b="1" dirty="0" smtClean="0">
                          <a:latin typeface="Cambria"/>
                        </a:rPr>
                        <a:t>σ</a:t>
                      </a:r>
                      <a:endParaRPr lang="en-GB" sz="1200" b="1" dirty="0" smtClean="0"/>
                    </a:p>
                    <a:p>
                      <a:pPr algn="ctr"/>
                      <a:r>
                        <a:rPr lang="fr-BE" sz="1050" b="0" dirty="0" smtClean="0"/>
                        <a:t>[</a:t>
                      </a:r>
                      <a:r>
                        <a:rPr lang="fr-BE" sz="1050" b="0" dirty="0" err="1" smtClean="0"/>
                        <a:t>urad</a:t>
                      </a:r>
                      <a:r>
                        <a:rPr lang="fr-BE" sz="1050" b="0" dirty="0" smtClean="0"/>
                        <a:t>]</a:t>
                      </a:r>
                      <a:endParaRPr lang="en-GB" sz="105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BE" sz="1200" b="1" dirty="0" smtClean="0"/>
                        <a:t>CH </a:t>
                      </a:r>
                      <a:r>
                        <a:rPr lang="el-GR" sz="1200" b="1" dirty="0" smtClean="0">
                          <a:latin typeface="Cambria"/>
                        </a:rPr>
                        <a:t>σ</a:t>
                      </a:r>
                      <a:endParaRPr lang="en-GB" sz="1200" dirty="0" smtClean="0"/>
                    </a:p>
                    <a:p>
                      <a:pPr algn="ctr"/>
                      <a:r>
                        <a:rPr lang="fr-BE" sz="1050" b="0" dirty="0" smtClean="0"/>
                        <a:t>[</a:t>
                      </a:r>
                      <a:r>
                        <a:rPr lang="fr-BE" sz="1050" b="0" dirty="0" err="1" smtClean="0"/>
                        <a:t>urad</a:t>
                      </a:r>
                      <a:r>
                        <a:rPr lang="fr-BE" sz="1050" b="0" dirty="0" smtClean="0"/>
                        <a:t>]</a:t>
                      </a:r>
                      <a:endParaRPr lang="en-GB" sz="105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BE" sz="1200" b="1" dirty="0" smtClean="0"/>
                        <a:t>CH rate</a:t>
                      </a:r>
                      <a:endParaRPr lang="en-GB" sz="1200" b="1" dirty="0" smtClean="0"/>
                    </a:p>
                    <a:p>
                      <a:pPr algn="ctr"/>
                      <a:r>
                        <a:rPr lang="fr-BE" sz="1050" b="0" dirty="0" smtClean="0"/>
                        <a:t>[%]</a:t>
                      </a:r>
                      <a:endParaRPr lang="en-GB" sz="105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BE" sz="1200" b="1" dirty="0" smtClean="0"/>
                        <a:t>DC rate</a:t>
                      </a:r>
                      <a:endParaRPr lang="en-GB" sz="1200" b="1" dirty="0" smtClean="0"/>
                    </a:p>
                    <a:p>
                      <a:pPr algn="ctr"/>
                      <a:r>
                        <a:rPr lang="fr-BE" sz="1050" b="0" dirty="0" smtClean="0"/>
                        <a:t>[%]</a:t>
                      </a:r>
                      <a:endParaRPr lang="en-GB" sz="105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BE" sz="1100" dirty="0" err="1" smtClean="0"/>
                        <a:t>Experiment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100" dirty="0" smtClean="0"/>
                        <a:t>-6.39(2)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100" dirty="0" smtClean="0"/>
                        <a:t>9.97(1)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100" dirty="0" smtClean="0"/>
                        <a:t>8.81(1)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100" dirty="0" smtClean="0"/>
                        <a:t>39.58(6)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100" dirty="0" smtClean="0"/>
                        <a:t>2.78(20)</a:t>
                      </a:r>
                      <a:endParaRPr lang="en-GB" sz="11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BE" sz="1100" dirty="0" smtClean="0"/>
                        <a:t>Simulation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100" dirty="0" smtClean="0"/>
                        <a:t>-3.32(4)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100" dirty="0" smtClean="0"/>
                        <a:t>9.46(3)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100" dirty="0" smtClean="0"/>
                        <a:t>10.90(4)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100" dirty="0" smtClean="0"/>
                        <a:t>37.03(15)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100" dirty="0" smtClean="0"/>
                        <a:t>2.80(5)</a:t>
                      </a:r>
                      <a:endParaRPr lang="en-GB" sz="11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Oval 9"/>
          <p:cNvSpPr/>
          <p:nvPr/>
        </p:nvSpPr>
        <p:spPr>
          <a:xfrm>
            <a:off x="3923928" y="5085184"/>
            <a:ext cx="2016224" cy="100811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8100392" y="6525344"/>
            <a:ext cx="10342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err="1" smtClean="0">
                <a:solidFill>
                  <a:srgbClr val="010103"/>
                </a:solidFill>
              </a:rPr>
              <a:t>P.Schoofs</a:t>
            </a:r>
            <a:endParaRPr lang="en-US" sz="1600" i="1" dirty="0">
              <a:solidFill>
                <a:srgbClr val="01010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5325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Efficient CPU time usage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679450" y="980728"/>
            <a:ext cx="7924800" cy="5181600"/>
          </a:xfrm>
        </p:spPr>
        <p:txBody>
          <a:bodyPr/>
          <a:lstStyle/>
          <a:p>
            <a:r>
              <a:rPr lang="en-US" dirty="0" smtClean="0"/>
              <a:t>FLUKA </a:t>
            </a:r>
            <a:r>
              <a:rPr lang="en-US" dirty="0"/>
              <a:t>simulations </a:t>
            </a:r>
            <a:r>
              <a:rPr lang="en-US" dirty="0" smtClean="0"/>
              <a:t>can be sometimes </a:t>
            </a:r>
            <a:r>
              <a:rPr lang="en-US" dirty="0"/>
              <a:t>very </a:t>
            </a:r>
            <a:r>
              <a:rPr lang="en-US" dirty="0" smtClean="0"/>
              <a:t>CPU-intensive</a:t>
            </a:r>
          </a:p>
          <a:p>
            <a:pPr lvl="1"/>
            <a:r>
              <a:rPr lang="en-US" dirty="0" smtClean="0"/>
              <a:t>For </a:t>
            </a:r>
            <a:r>
              <a:rPr lang="en-US" dirty="0"/>
              <a:t>detailed energy deposition studies for large </a:t>
            </a:r>
            <a:r>
              <a:rPr lang="en-US" dirty="0" smtClean="0"/>
              <a:t>LHC geometries </a:t>
            </a:r>
            <a:r>
              <a:rPr lang="en-US" dirty="0"/>
              <a:t>and </a:t>
            </a:r>
            <a:r>
              <a:rPr lang="en-US" dirty="0" err="1"/>
              <a:t>TeV</a:t>
            </a:r>
            <a:r>
              <a:rPr lang="en-US" dirty="0"/>
              <a:t> beam </a:t>
            </a:r>
            <a:r>
              <a:rPr lang="en-US" dirty="0" smtClean="0"/>
              <a:t>energies</a:t>
            </a:r>
          </a:p>
          <a:p>
            <a:pPr lvl="2"/>
            <a:r>
              <a:rPr lang="en-US" dirty="0" smtClean="0"/>
              <a:t>where </a:t>
            </a:r>
            <a:r>
              <a:rPr lang="en-US" dirty="0"/>
              <a:t>one </a:t>
            </a:r>
            <a:r>
              <a:rPr lang="en-US" dirty="0" smtClean="0"/>
              <a:t>applies low </a:t>
            </a:r>
            <a:r>
              <a:rPr lang="en-US" dirty="0"/>
              <a:t>secondary production and transport cuts down to MeV energies or </a:t>
            </a:r>
            <a:r>
              <a:rPr lang="en-US" dirty="0" smtClean="0"/>
              <a:t>less (for </a:t>
            </a:r>
            <a:r>
              <a:rPr lang="en-US" dirty="0"/>
              <a:t>a detailed description of shower development, particularly </a:t>
            </a:r>
            <a:r>
              <a:rPr lang="en-US" dirty="0" smtClean="0"/>
              <a:t>e</a:t>
            </a:r>
            <a:r>
              <a:rPr lang="en-US" baseline="30000" dirty="0" smtClean="0"/>
              <a:t>-</a:t>
            </a:r>
            <a:r>
              <a:rPr lang="en-US" dirty="0" smtClean="0"/>
              <a:t>/</a:t>
            </a:r>
            <a:r>
              <a:rPr lang="en-US" dirty="0" err="1" smtClean="0"/>
              <a:t>e</a:t>
            </a:r>
            <a:r>
              <a:rPr lang="en-US" baseline="30000" dirty="0" err="1" smtClean="0"/>
              <a:t>+</a:t>
            </a:r>
            <a:r>
              <a:rPr lang="en-US" dirty="0" err="1" smtClean="0"/>
              <a:t>,</a:t>
            </a:r>
            <a:r>
              <a:rPr lang="en-US" dirty="0" err="1" smtClean="0">
                <a:latin typeface="Symbol" panose="05050102010706020507" pitchFamily="18" charset="2"/>
                <a:cs typeface="Symap" panose="00000400000000000000" pitchFamily="2" charset="0"/>
              </a:rPr>
              <a:t>g</a:t>
            </a:r>
            <a:r>
              <a:rPr lang="en-US" dirty="0" smtClean="0"/>
              <a:t>),</a:t>
            </a:r>
            <a:endParaRPr lang="en-US" dirty="0"/>
          </a:p>
          <a:p>
            <a:pPr lvl="2"/>
            <a:r>
              <a:rPr lang="en-US" dirty="0" smtClean="0"/>
              <a:t>and </a:t>
            </a:r>
            <a:r>
              <a:rPr lang="en-US" dirty="0"/>
              <a:t>many </a:t>
            </a:r>
            <a:r>
              <a:rPr lang="en-US" dirty="0" smtClean="0"/>
              <a:t>fine-grained </a:t>
            </a:r>
            <a:r>
              <a:rPr lang="en-US" dirty="0"/>
              <a:t>scoring </a:t>
            </a:r>
            <a:r>
              <a:rPr lang="en-US" dirty="0" smtClean="0"/>
              <a:t>meshes (to </a:t>
            </a:r>
            <a:r>
              <a:rPr lang="en-US" dirty="0"/>
              <a:t>calculate point-like quantities necessary to estimate e.g. quench levels),</a:t>
            </a:r>
          </a:p>
          <a:p>
            <a:pPr lvl="1"/>
            <a:r>
              <a:rPr lang="en-US" dirty="0" smtClean="0"/>
              <a:t>It can be </a:t>
            </a:r>
            <a:r>
              <a:rPr lang="en-US" dirty="0" smtClean="0">
                <a:solidFill>
                  <a:srgbClr val="800000"/>
                </a:solidFill>
              </a:rPr>
              <a:t>optimized</a:t>
            </a:r>
          </a:p>
          <a:p>
            <a:pPr lvl="2"/>
            <a:r>
              <a:rPr lang="en-US" dirty="0" smtClean="0"/>
              <a:t>if one </a:t>
            </a:r>
            <a:r>
              <a:rPr lang="en-US" dirty="0"/>
              <a:t>applies high cuts and/or if one switches </a:t>
            </a:r>
            <a:r>
              <a:rPr lang="en-US" dirty="0" smtClean="0"/>
              <a:t>off unnecessary </a:t>
            </a:r>
            <a:r>
              <a:rPr lang="en-US" dirty="0"/>
              <a:t>physics processes (</a:t>
            </a:r>
            <a:r>
              <a:rPr lang="en-US" dirty="0" smtClean="0"/>
              <a:t>e</a:t>
            </a:r>
            <a:r>
              <a:rPr lang="en-US" baseline="30000" dirty="0" smtClean="0"/>
              <a:t>-</a:t>
            </a:r>
            <a:r>
              <a:rPr lang="en-US" dirty="0" smtClean="0"/>
              <a:t>/e</a:t>
            </a:r>
            <a:r>
              <a:rPr lang="en-US" baseline="30000" dirty="0" smtClean="0"/>
              <a:t>+</a:t>
            </a:r>
            <a:r>
              <a:rPr lang="en-US" dirty="0" smtClean="0"/>
              <a:t>,</a:t>
            </a:r>
            <a:r>
              <a:rPr lang="en-US" dirty="0">
                <a:latin typeface="Symbol" panose="05050102010706020507" pitchFamily="18" charset="2"/>
                <a:cs typeface="Symap" panose="00000400000000000000" pitchFamily="2" charset="0"/>
              </a:rPr>
              <a:t> g</a:t>
            </a:r>
            <a:r>
              <a:rPr lang="en-US" dirty="0" smtClean="0"/>
              <a:t> </a:t>
            </a:r>
            <a:r>
              <a:rPr lang="en-US" dirty="0"/>
              <a:t>prod. and transport, generation of </a:t>
            </a:r>
            <a:r>
              <a:rPr lang="en-US" dirty="0" smtClean="0"/>
              <a:t>all inelastic </a:t>
            </a:r>
            <a:r>
              <a:rPr lang="en-US" dirty="0"/>
              <a:t>collision products and their transport)</a:t>
            </a:r>
          </a:p>
          <a:p>
            <a:r>
              <a:rPr lang="en-US" dirty="0" smtClean="0"/>
              <a:t>When </a:t>
            </a:r>
            <a:r>
              <a:rPr lang="en-US" dirty="0"/>
              <a:t>applied to the LHC, the coupling is meant to work in the latter </a:t>
            </a:r>
            <a:r>
              <a:rPr lang="en-US" dirty="0" smtClean="0"/>
              <a:t>mode</a:t>
            </a:r>
          </a:p>
          <a:p>
            <a:pPr lvl="1"/>
            <a:r>
              <a:rPr lang="en-US" dirty="0" smtClean="0"/>
              <a:t>Focusing </a:t>
            </a:r>
            <a:r>
              <a:rPr lang="en-US" dirty="0"/>
              <a:t>on particles which can still propagate in machine </a:t>
            </a:r>
            <a:r>
              <a:rPr lang="en-US" dirty="0" smtClean="0"/>
              <a:t>(able to create </a:t>
            </a:r>
            <a:r>
              <a:rPr lang="en-US" dirty="0"/>
              <a:t>a </a:t>
            </a:r>
            <a:r>
              <a:rPr lang="en-US" dirty="0" err="1"/>
              <a:t>lossmap</a:t>
            </a:r>
            <a:r>
              <a:rPr lang="en-US" dirty="0"/>
              <a:t>) and not in the local shower </a:t>
            </a:r>
            <a:r>
              <a:rPr lang="en-US" dirty="0" smtClean="0"/>
              <a:t>development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DF32E5-03C5-4E49-A3CE-0DF7A8C813B3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561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dirty="0" smtClean="0"/>
              <a:t>The </a:t>
            </a:r>
            <a:r>
              <a:rPr lang="en-US" sz="3200" dirty="0" err="1" smtClean="0"/>
              <a:t>Fluka</a:t>
            </a:r>
            <a:r>
              <a:rPr lang="en-US" sz="3200" dirty="0" smtClean="0"/>
              <a:t> Element </a:t>
            </a:r>
            <a:r>
              <a:rPr lang="en-US" sz="3200" dirty="0" err="1" smtClean="0"/>
              <a:t>DataBase</a:t>
            </a:r>
            <a:r>
              <a:rPr lang="en-US" sz="3200" dirty="0" smtClean="0"/>
              <a:t> (FEDB)</a:t>
            </a:r>
          </a:p>
        </p:txBody>
      </p:sp>
      <p:sp>
        <p:nvSpPr>
          <p:cNvPr id="4098" name="Rectangle 12"/>
          <p:cNvSpPr>
            <a:spLocks noGrp="1" noChangeArrowheads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CD65344D-5BAE-474B-927E-496A4FB94D44}" type="slidenum">
              <a:rPr lang="en-US" smtClean="0">
                <a:latin typeface="Tahoma" pitchFamily="34" charset="0"/>
              </a:rPr>
              <a:pPr/>
              <a:t>8</a:t>
            </a:fld>
            <a:endParaRPr lang="en-US" smtClean="0">
              <a:latin typeface="Tahoma" pitchFamily="34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14, 2014</a:t>
            </a:r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39552" y="4073004"/>
            <a:ext cx="8208912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Database of </a:t>
            </a:r>
            <a:r>
              <a:rPr lang="en-US" sz="1800" dirty="0" err="1" smtClean="0"/>
              <a:t>Fluka</a:t>
            </a:r>
            <a:r>
              <a:rPr lang="en-US" sz="1800" dirty="0" smtClean="0"/>
              <a:t> models: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rgbClr val="008000"/>
                </a:solidFill>
              </a:rPr>
              <a:t>flexibility</a:t>
            </a:r>
            <a:r>
              <a:rPr lang="en-US" sz="1800" dirty="0"/>
              <a:t>: ease of </a:t>
            </a:r>
            <a:r>
              <a:rPr lang="en-US" sz="1800" dirty="0" smtClean="0"/>
              <a:t>modelling </a:t>
            </a:r>
            <a:r>
              <a:rPr lang="en-US" sz="1800" dirty="0"/>
              <a:t>accelerator </a:t>
            </a:r>
            <a:r>
              <a:rPr lang="en-US" sz="1800" dirty="0" smtClean="0"/>
              <a:t>components, crucial when adding </a:t>
            </a:r>
            <a:r>
              <a:rPr lang="en-US" sz="1800" dirty="0">
                <a:solidFill>
                  <a:srgbClr val="00B0F0"/>
                </a:solidFill>
              </a:rPr>
              <a:t>relevant details</a:t>
            </a:r>
            <a:r>
              <a:rPr lang="en-US" sz="1800" dirty="0"/>
              <a:t>, </a:t>
            </a:r>
            <a:r>
              <a:rPr lang="en-US" sz="1800" dirty="0" smtClean="0"/>
              <a:t>following the </a:t>
            </a:r>
            <a:r>
              <a:rPr lang="en-US" sz="1800" dirty="0">
                <a:solidFill>
                  <a:srgbClr val="00B0F0"/>
                </a:solidFill>
              </a:rPr>
              <a:t>evolution </a:t>
            </a:r>
            <a:r>
              <a:rPr lang="en-US" sz="1800" dirty="0" smtClean="0">
                <a:solidFill>
                  <a:srgbClr val="00B0F0"/>
                </a:solidFill>
              </a:rPr>
              <a:t>of the </a:t>
            </a:r>
            <a:r>
              <a:rPr lang="en-US" sz="1800" dirty="0">
                <a:solidFill>
                  <a:srgbClr val="00B0F0"/>
                </a:solidFill>
              </a:rPr>
              <a:t>design </a:t>
            </a:r>
            <a:r>
              <a:rPr lang="en-US" sz="1800" dirty="0" smtClean="0"/>
              <a:t>of </a:t>
            </a:r>
            <a:r>
              <a:rPr lang="en-US" sz="1800" dirty="0"/>
              <a:t>future devices, </a:t>
            </a:r>
            <a:r>
              <a:rPr lang="en-US" sz="1800" dirty="0" smtClean="0">
                <a:solidFill>
                  <a:srgbClr val="00B0F0"/>
                </a:solidFill>
              </a:rPr>
              <a:t>comparing</a:t>
            </a:r>
            <a:r>
              <a:rPr lang="en-US" sz="1800" dirty="0" smtClean="0"/>
              <a:t> different technical </a:t>
            </a:r>
            <a:r>
              <a:rPr lang="en-US" sz="1800" dirty="0"/>
              <a:t>solutions</a:t>
            </a:r>
            <a:r>
              <a:rPr lang="en-US" sz="1800" dirty="0" smtClean="0"/>
              <a:t>...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rgbClr val="008000"/>
                </a:solidFill>
              </a:rPr>
              <a:t>consistency</a:t>
            </a:r>
            <a:r>
              <a:rPr lang="en-US" sz="1800" dirty="0" smtClean="0"/>
              <a:t>: a </a:t>
            </a:r>
            <a:r>
              <a:rPr lang="en-US" sz="1800" dirty="0" smtClean="0">
                <a:solidFill>
                  <a:srgbClr val="00B0F0"/>
                </a:solidFill>
              </a:rPr>
              <a:t>common</a:t>
            </a:r>
            <a:r>
              <a:rPr lang="en-US" sz="1800" dirty="0" smtClean="0"/>
              <a:t> and </a:t>
            </a:r>
            <a:r>
              <a:rPr lang="en-US" sz="1800" dirty="0" smtClean="0">
                <a:solidFill>
                  <a:srgbClr val="00B0F0"/>
                </a:solidFill>
              </a:rPr>
              <a:t>shared</a:t>
            </a:r>
            <a:r>
              <a:rPr lang="en-US" sz="1800" dirty="0" smtClean="0"/>
              <a:t> </a:t>
            </a:r>
            <a:r>
              <a:rPr lang="en-US" sz="1800" dirty="0"/>
              <a:t>resource where to </a:t>
            </a:r>
            <a:r>
              <a:rPr lang="en-US" sz="1800" dirty="0">
                <a:solidFill>
                  <a:srgbClr val="00B0F0"/>
                </a:solidFill>
              </a:rPr>
              <a:t>keep track </a:t>
            </a:r>
            <a:r>
              <a:rPr lang="en-US" sz="1800" dirty="0"/>
              <a:t>and </a:t>
            </a:r>
            <a:r>
              <a:rPr lang="en-US" sz="1800" dirty="0">
                <a:solidFill>
                  <a:srgbClr val="00B0F0"/>
                </a:solidFill>
              </a:rPr>
              <a:t>monitor</a:t>
            </a:r>
            <a:r>
              <a:rPr lang="en-US" sz="1800" dirty="0"/>
              <a:t> implementation </a:t>
            </a:r>
            <a:r>
              <a:rPr lang="en-US" sz="1800" dirty="0" smtClean="0"/>
              <a:t>details </a:t>
            </a:r>
            <a:r>
              <a:rPr lang="en-US" sz="1800" dirty="0"/>
              <a:t>(</a:t>
            </a:r>
            <a:r>
              <a:rPr lang="en-US" sz="1800" dirty="0" err="1" smtClean="0"/>
              <a:t>SubVersioN</a:t>
            </a:r>
            <a:r>
              <a:rPr lang="en-US" sz="1800" dirty="0" smtClean="0"/>
              <a:t> </a:t>
            </a:r>
            <a:r>
              <a:rPr lang="en-US" sz="1800" dirty="0"/>
              <a:t>repository</a:t>
            </a:r>
            <a:r>
              <a:rPr lang="en-US" sz="1800" dirty="0" smtClean="0"/>
              <a:t>);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rgbClr val="008000"/>
                </a:solidFill>
              </a:rPr>
              <a:t>portability</a:t>
            </a:r>
            <a:r>
              <a:rPr lang="en-US" sz="1800" dirty="0" smtClean="0"/>
              <a:t>: </a:t>
            </a:r>
            <a:r>
              <a:rPr lang="en-US" sz="1800" dirty="0">
                <a:solidFill>
                  <a:srgbClr val="00B0F0"/>
                </a:solidFill>
              </a:rPr>
              <a:t>prompt propagation of </a:t>
            </a:r>
            <a:r>
              <a:rPr lang="en-US" sz="1800" dirty="0" smtClean="0">
                <a:solidFill>
                  <a:srgbClr val="00B0F0"/>
                </a:solidFill>
              </a:rPr>
              <a:t>updates</a:t>
            </a:r>
            <a:r>
              <a:rPr lang="en-US" sz="1800" dirty="0" smtClean="0"/>
              <a:t>, with improvements being </a:t>
            </a:r>
            <a:r>
              <a:rPr lang="en-US" sz="1800" dirty="0">
                <a:solidFill>
                  <a:srgbClr val="00B0F0"/>
                </a:solidFill>
              </a:rPr>
              <a:t>inherited by all </a:t>
            </a:r>
            <a:r>
              <a:rPr lang="en-US" sz="1800" dirty="0"/>
              <a:t>the people </a:t>
            </a:r>
            <a:r>
              <a:rPr lang="en-US" sz="1800" dirty="0" smtClean="0"/>
              <a:t>involved;</a:t>
            </a:r>
            <a:endParaRPr lang="en-US" sz="1800" dirty="0"/>
          </a:p>
        </p:txBody>
      </p:sp>
      <p:sp>
        <p:nvSpPr>
          <p:cNvPr id="10" name="Rounded Rectangle 9"/>
          <p:cNvSpPr/>
          <p:nvPr/>
        </p:nvSpPr>
        <p:spPr bwMode="auto">
          <a:xfrm>
            <a:off x="763718" y="914400"/>
            <a:ext cx="3941923" cy="3018655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6350" cap="flat" cmpd="sng" algn="ctr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720" y="1235899"/>
            <a:ext cx="3313919" cy="260694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763719" y="914400"/>
            <a:ext cx="39419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err="1" smtClean="0">
                <a:solidFill>
                  <a:schemeClr val="tx2"/>
                </a:solidFill>
              </a:rPr>
              <a:t>Fluka</a:t>
            </a:r>
            <a:r>
              <a:rPr lang="en-US" sz="1800" dirty="0" smtClean="0">
                <a:solidFill>
                  <a:schemeClr val="tx2"/>
                </a:solidFill>
              </a:rPr>
              <a:t> Element </a:t>
            </a:r>
            <a:r>
              <a:rPr lang="en-US" sz="1800" dirty="0" err="1" smtClean="0">
                <a:solidFill>
                  <a:schemeClr val="tx2"/>
                </a:solidFill>
              </a:rPr>
              <a:t>DataBase</a:t>
            </a:r>
            <a:endParaRPr lang="en-US" sz="18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1097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dirty="0" smtClean="0"/>
              <a:t>The Line Builder (LB)</a:t>
            </a:r>
          </a:p>
        </p:txBody>
      </p:sp>
      <p:sp>
        <p:nvSpPr>
          <p:cNvPr id="4098" name="Rectangle 12"/>
          <p:cNvSpPr>
            <a:spLocks noGrp="1" noChangeArrowheads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CD65344D-5BAE-474B-927E-496A4FB94D44}" type="slidenum">
              <a:rPr lang="en-US" smtClean="0">
                <a:latin typeface="Tahoma" pitchFamily="34" charset="0"/>
              </a:rPr>
              <a:pPr/>
              <a:t>9</a:t>
            </a:fld>
            <a:endParaRPr lang="en-US" smtClean="0">
              <a:latin typeface="Tahoma" pitchFamily="34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14, 2014</a:t>
            </a:r>
            <a:endParaRPr lang="en-US"/>
          </a:p>
        </p:txBody>
      </p:sp>
      <p:sp>
        <p:nvSpPr>
          <p:cNvPr id="5" name="Rounded Rectangle 4"/>
          <p:cNvSpPr/>
          <p:nvPr/>
        </p:nvSpPr>
        <p:spPr bwMode="auto">
          <a:xfrm>
            <a:off x="763718" y="914400"/>
            <a:ext cx="3941923" cy="3018655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6350" cap="flat" cmpd="sng" algn="ctr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720" y="1235899"/>
            <a:ext cx="3313919" cy="260694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63719" y="914400"/>
            <a:ext cx="39419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err="1" smtClean="0">
                <a:solidFill>
                  <a:schemeClr val="tx2"/>
                </a:solidFill>
              </a:rPr>
              <a:t>Fluka</a:t>
            </a:r>
            <a:r>
              <a:rPr lang="en-US" sz="1800" dirty="0" smtClean="0">
                <a:solidFill>
                  <a:schemeClr val="tx2"/>
                </a:solidFill>
              </a:rPr>
              <a:t> Element </a:t>
            </a:r>
            <a:r>
              <a:rPr lang="en-US" sz="1800" dirty="0" err="1" smtClean="0">
                <a:solidFill>
                  <a:schemeClr val="tx2"/>
                </a:solidFill>
              </a:rPr>
              <a:t>DataBase</a:t>
            </a:r>
            <a:endParaRPr lang="en-US" sz="1800" dirty="0">
              <a:solidFill>
                <a:schemeClr val="tx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9552" y="4073004"/>
            <a:ext cx="8208912" cy="203132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Assembler </a:t>
            </a:r>
            <a:r>
              <a:rPr lang="en-US" sz="1800" dirty="0"/>
              <a:t>of </a:t>
            </a:r>
            <a:r>
              <a:rPr lang="en-US" sz="1800" dirty="0" smtClean="0"/>
              <a:t>geometries </a:t>
            </a:r>
            <a:r>
              <a:rPr lang="en-US" sz="1800" dirty="0"/>
              <a:t>of </a:t>
            </a:r>
            <a:r>
              <a:rPr lang="en-US" sz="1800" dirty="0" smtClean="0"/>
              <a:t>actual </a:t>
            </a:r>
            <a:r>
              <a:rPr lang="en-US" sz="1800" dirty="0"/>
              <a:t>beam </a:t>
            </a:r>
            <a:r>
              <a:rPr lang="en-US" sz="1800" dirty="0" smtClean="0"/>
              <a:t>lines: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rgbClr val="008000"/>
                </a:solidFill>
              </a:rPr>
              <a:t>flexibility</a:t>
            </a:r>
            <a:r>
              <a:rPr lang="en-US" sz="1800" dirty="0"/>
              <a:t>: automatic </a:t>
            </a:r>
            <a:r>
              <a:rPr lang="en-US" sz="1800" dirty="0" smtClean="0">
                <a:solidFill>
                  <a:srgbClr val="00B0F0"/>
                </a:solidFill>
              </a:rPr>
              <a:t>synchronization </a:t>
            </a:r>
            <a:r>
              <a:rPr lang="en-US" sz="1800" dirty="0" smtClean="0"/>
              <a:t>with the machine optics, </a:t>
            </a:r>
            <a:r>
              <a:rPr lang="en-US" sz="1800" dirty="0" smtClean="0">
                <a:solidFill>
                  <a:srgbClr val="00B0F0"/>
                </a:solidFill>
              </a:rPr>
              <a:t>essential</a:t>
            </a:r>
            <a:r>
              <a:rPr lang="en-US" sz="1800" dirty="0" smtClean="0"/>
              <a:t> ingredient for </a:t>
            </a:r>
            <a:r>
              <a:rPr lang="en-US" sz="1800" dirty="0" smtClean="0">
                <a:solidFill>
                  <a:srgbClr val="00B0F0"/>
                </a:solidFill>
              </a:rPr>
              <a:t>sound modelling </a:t>
            </a:r>
            <a:r>
              <a:rPr lang="en-US" sz="1800" dirty="0" smtClean="0"/>
              <a:t>of the line;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rgbClr val="008000"/>
                </a:solidFill>
              </a:rPr>
              <a:t>consistency</a:t>
            </a:r>
            <a:r>
              <a:rPr lang="en-US" sz="1800" dirty="0"/>
              <a:t>: </a:t>
            </a:r>
            <a:r>
              <a:rPr lang="en-US" sz="1800" dirty="0">
                <a:solidFill>
                  <a:srgbClr val="00B0F0"/>
                </a:solidFill>
              </a:rPr>
              <a:t>protection</a:t>
            </a:r>
            <a:r>
              <a:rPr lang="en-US" sz="1800" dirty="0"/>
              <a:t> </a:t>
            </a:r>
            <a:r>
              <a:rPr lang="en-US" sz="1800" dirty="0">
                <a:solidFill>
                  <a:srgbClr val="00B0F0"/>
                </a:solidFill>
              </a:rPr>
              <a:t>against wrong settings </a:t>
            </a:r>
            <a:r>
              <a:rPr lang="en-US" sz="1800" dirty="0"/>
              <a:t>of the beam </a:t>
            </a:r>
            <a:r>
              <a:rPr lang="en-US" sz="1800" dirty="0" smtClean="0"/>
              <a:t>line, e.g. misplacements, wrong orientations, mismatches in magnetic fields and collimator apertures…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rgbClr val="008000"/>
                </a:solidFill>
              </a:rPr>
              <a:t>portability</a:t>
            </a:r>
            <a:r>
              <a:rPr lang="en-US" sz="1800" dirty="0" smtClean="0"/>
              <a:t>: </a:t>
            </a:r>
            <a:r>
              <a:rPr lang="en-US" sz="1800" dirty="0"/>
              <a:t>the last </a:t>
            </a:r>
            <a:r>
              <a:rPr lang="en-US" sz="1800" dirty="0">
                <a:solidFill>
                  <a:srgbClr val="00B0F0"/>
                </a:solidFill>
              </a:rPr>
              <a:t>updates</a:t>
            </a:r>
            <a:r>
              <a:rPr lang="en-US" sz="1800" dirty="0"/>
              <a:t> of the </a:t>
            </a:r>
            <a:r>
              <a:rPr lang="en-US" sz="1800" dirty="0" smtClean="0"/>
              <a:t>FEDB </a:t>
            </a:r>
            <a:r>
              <a:rPr lang="en-US" sz="1800" dirty="0"/>
              <a:t>are </a:t>
            </a:r>
            <a:r>
              <a:rPr lang="en-US" sz="1800" dirty="0" smtClean="0">
                <a:solidFill>
                  <a:srgbClr val="00B0F0"/>
                </a:solidFill>
              </a:rPr>
              <a:t>automatically</a:t>
            </a:r>
            <a:r>
              <a:rPr lang="en-US" sz="1800" dirty="0" smtClean="0"/>
              <a:t> used;</a:t>
            </a:r>
            <a:endParaRPr lang="en-US" sz="1800" dirty="0"/>
          </a:p>
        </p:txBody>
      </p:sp>
      <p:sp>
        <p:nvSpPr>
          <p:cNvPr id="13" name="Rounded Rectangle 12"/>
          <p:cNvSpPr/>
          <p:nvPr/>
        </p:nvSpPr>
        <p:spPr bwMode="auto">
          <a:xfrm>
            <a:off x="4886000" y="896202"/>
            <a:ext cx="3718448" cy="303685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6350" cap="flat" cmpd="sng" algn="ctr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2486" y="1252418"/>
            <a:ext cx="3321760" cy="2451253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330334" y="866567"/>
            <a:ext cx="2716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solidFill>
                  <a:schemeClr val="tx2"/>
                </a:solidFill>
              </a:rPr>
              <a:t>Line Builder</a:t>
            </a:r>
            <a:endParaRPr lang="en-US" sz="18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0489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ueprint">
  <a:themeElements>
    <a:clrScheme name="Blueprint 2">
      <a:dk1>
        <a:srgbClr val="40458C"/>
      </a:dk1>
      <a:lt1>
        <a:srgbClr val="FFFFFF"/>
      </a:lt1>
      <a:dk2>
        <a:srgbClr val="660066"/>
      </a:dk2>
      <a:lt2>
        <a:srgbClr val="B7C1EB"/>
      </a:lt2>
      <a:accent1>
        <a:srgbClr val="ECD882"/>
      </a:accent1>
      <a:accent2>
        <a:srgbClr val="B2B2B2"/>
      </a:accent2>
      <a:accent3>
        <a:srgbClr val="FFFFFF"/>
      </a:accent3>
      <a:accent4>
        <a:srgbClr val="353A77"/>
      </a:accent4>
      <a:accent5>
        <a:srgbClr val="F4E9C1"/>
      </a:accent5>
      <a:accent6>
        <a:srgbClr val="A1A1A1"/>
      </a:accent6>
      <a:hlink>
        <a:srgbClr val="6F89F7"/>
      </a:hlink>
      <a:folHlink>
        <a:srgbClr val="CFDBFD"/>
      </a:folHlink>
    </a:clrScheme>
    <a:fontScheme name="Blueprint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8575" cap="flat" cmpd="sng" algn="ctr">
          <a:solidFill>
            <a:schemeClr val="tx1"/>
          </a:solidFill>
          <a:prstDash val="solid"/>
          <a:round/>
          <a:headEnd type="none" w="sm" len="sm"/>
          <a:tailEnd type="triangle" w="lg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8575" cap="flat" cmpd="sng" algn="ctr">
          <a:solidFill>
            <a:schemeClr val="tx1"/>
          </a:solidFill>
          <a:prstDash val="solid"/>
          <a:round/>
          <a:headEnd type="none" w="sm" len="sm"/>
          <a:tailEnd type="triangle" w="lg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ueprint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Blueprint 2">
    <a:dk1>
      <a:srgbClr val="40458C"/>
    </a:dk1>
    <a:lt1>
      <a:srgbClr val="FFFFFF"/>
    </a:lt1>
    <a:dk2>
      <a:srgbClr val="660066"/>
    </a:dk2>
    <a:lt2>
      <a:srgbClr val="B7C1EB"/>
    </a:lt2>
    <a:accent1>
      <a:srgbClr val="ECD882"/>
    </a:accent1>
    <a:accent2>
      <a:srgbClr val="B2B2B2"/>
    </a:accent2>
    <a:accent3>
      <a:srgbClr val="FFFFFF"/>
    </a:accent3>
    <a:accent4>
      <a:srgbClr val="353A77"/>
    </a:accent4>
    <a:accent5>
      <a:srgbClr val="F4E9C1"/>
    </a:accent5>
    <a:accent6>
      <a:srgbClr val="A1A1A1"/>
    </a:accent6>
    <a:hlink>
      <a:srgbClr val="6F89F7"/>
    </a:hlink>
    <a:folHlink>
      <a:srgbClr val="CFDBFD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5605</TotalTime>
  <Words>1184</Words>
  <Application>Microsoft Office PowerPoint</Application>
  <PresentationFormat>Overhead</PresentationFormat>
  <Paragraphs>218</Paragraphs>
  <Slides>17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6" baseType="lpstr">
      <vt:lpstr>Arial</vt:lpstr>
      <vt:lpstr>Cambria</vt:lpstr>
      <vt:lpstr>Consolas</vt:lpstr>
      <vt:lpstr>Symap</vt:lpstr>
      <vt:lpstr>Symbol</vt:lpstr>
      <vt:lpstr>Tahoma</vt:lpstr>
      <vt:lpstr>Times New Roman</vt:lpstr>
      <vt:lpstr>Wingdings</vt:lpstr>
      <vt:lpstr>Blueprint</vt:lpstr>
      <vt:lpstr>Status of Fluka coupling to Sixtrack</vt:lpstr>
      <vt:lpstr>Introduction</vt:lpstr>
      <vt:lpstr>History</vt:lpstr>
      <vt:lpstr>Motivation</vt:lpstr>
      <vt:lpstr>Heavy ions</vt:lpstr>
      <vt:lpstr>Crystal Channeling in FLUKA</vt:lpstr>
      <vt:lpstr>Efficient CPU time usage</vt:lpstr>
      <vt:lpstr>The Fluka Element DataBase (FEDB)</vt:lpstr>
      <vt:lpstr>The Line Builder (LB)</vt:lpstr>
      <vt:lpstr>How</vt:lpstr>
      <vt:lpstr>Present Status</vt:lpstr>
      <vt:lpstr>FLUKA Input</vt:lpstr>
      <vt:lpstr>Some results</vt:lpstr>
      <vt:lpstr>Summary and Future</vt:lpstr>
      <vt:lpstr>PowerPoint Presentation</vt:lpstr>
      <vt:lpstr>Present Status - Accessibility</vt:lpstr>
      <vt:lpstr>The user’s point of view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FLUKA Utilities</dc:title>
  <dc:subject>fluka.r flukaplot.r</dc:subject>
  <dc:creator>Vasilis Vlachoudis</dc:creator>
  <cp:keywords>FLUKA, Computers</cp:keywords>
  <cp:lastModifiedBy>vasilis.vlachoudis@cern.ch</cp:lastModifiedBy>
  <cp:revision>402</cp:revision>
  <dcterms:modified xsi:type="dcterms:W3CDTF">2015-10-30T06:54:02Z</dcterms:modified>
</cp:coreProperties>
</file>