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56" r:id="rId2"/>
    <p:sldId id="258" r:id="rId3"/>
    <p:sldId id="324" r:id="rId4"/>
    <p:sldId id="305" r:id="rId5"/>
    <p:sldId id="286" r:id="rId6"/>
    <p:sldId id="287" r:id="rId7"/>
    <p:sldId id="288" r:id="rId8"/>
    <p:sldId id="308" r:id="rId9"/>
    <p:sldId id="309" r:id="rId10"/>
    <p:sldId id="266" r:id="rId11"/>
    <p:sldId id="320" r:id="rId12"/>
    <p:sldId id="321" r:id="rId13"/>
    <p:sldId id="322" r:id="rId14"/>
    <p:sldId id="323" r:id="rId15"/>
    <p:sldId id="279" r:id="rId16"/>
    <p:sldId id="280" r:id="rId17"/>
    <p:sldId id="281" r:id="rId18"/>
    <p:sldId id="282" r:id="rId19"/>
    <p:sldId id="283" r:id="rId20"/>
    <p:sldId id="284" r:id="rId21"/>
    <p:sldId id="310" r:id="rId22"/>
    <p:sldId id="277" r:id="rId23"/>
    <p:sldId id="278" r:id="rId24"/>
    <p:sldId id="275" r:id="rId25"/>
    <p:sldId id="274" r:id="rId26"/>
    <p:sldId id="270" r:id="rId27"/>
    <p:sldId id="289" r:id="rId28"/>
    <p:sldId id="311" r:id="rId29"/>
    <p:sldId id="264" r:id="rId30"/>
    <p:sldId id="325" r:id="rId31"/>
    <p:sldId id="292" r:id="rId32"/>
    <p:sldId id="295" r:id="rId33"/>
    <p:sldId id="296" r:id="rId34"/>
    <p:sldId id="297" r:id="rId35"/>
    <p:sldId id="301" r:id="rId36"/>
    <p:sldId id="302" r:id="rId37"/>
    <p:sldId id="299" r:id="rId38"/>
    <p:sldId id="317" r:id="rId39"/>
    <p:sldId id="318" r:id="rId40"/>
    <p:sldId id="306" r:id="rId41"/>
    <p:sldId id="316" r:id="rId42"/>
    <p:sldId id="307" r:id="rId43"/>
    <p:sldId id="312" r:id="rId44"/>
    <p:sldId id="304" r:id="rId45"/>
    <p:sldId id="326" r:id="rId46"/>
    <p:sldId id="328" r:id="rId47"/>
    <p:sldId id="330" r:id="rId48"/>
    <p:sldId id="329" r:id="rId4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F10A8-1C47-4F82-B256-3FC16F626E2A}" type="datetimeFigureOut">
              <a:rPr kumimoji="1" lang="ja-JP" altLang="en-US" smtClean="0"/>
              <a:pPr/>
              <a:t>2009/10/15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E132F-8E26-4261-8D16-B47C903CF9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7200" dirty="0" smtClean="0"/>
              <a:t>Nextef results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CLIC09,    Oct. </a:t>
            </a:r>
            <a:r>
              <a:rPr kumimoji="1" lang="en-US" altLang="ja-JP" smtClean="0"/>
              <a:t>12-16</a:t>
            </a:r>
            <a:endParaRPr kumimoji="1" lang="en-US" altLang="ja-JP" dirty="0" smtClean="0"/>
          </a:p>
          <a:p>
            <a:r>
              <a:rPr lang="en-US" altLang="ja-JP" dirty="0" smtClean="0"/>
              <a:t>T. Higo (KEK)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Vacuum </a:t>
            </a:r>
            <a:r>
              <a:rPr lang="en-US" altLang="ja-JP" dirty="0" smtClean="0"/>
              <a:t>characteristics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Vacuum total pressure</a:t>
            </a:r>
          </a:p>
          <a:p>
            <a:pPr lvl="1"/>
            <a:r>
              <a:rPr lang="en-US" altLang="ja-JP" dirty="0" smtClean="0"/>
              <a:t>Base pressure at &lt;10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Pa</a:t>
            </a:r>
          </a:p>
          <a:p>
            <a:pPr lvl="1"/>
            <a:r>
              <a:rPr lang="en-US" altLang="ja-JP" dirty="0" smtClean="0"/>
              <a:t>Typically processing below 10</a:t>
            </a:r>
            <a:r>
              <a:rPr lang="en-US" altLang="ja-JP" baseline="30000" dirty="0" smtClean="0"/>
              <a:t>-5</a:t>
            </a:r>
            <a:r>
              <a:rPr lang="en-US" altLang="ja-JP" dirty="0" smtClean="0"/>
              <a:t>Pa</a:t>
            </a:r>
          </a:p>
          <a:p>
            <a:pPr lvl="1"/>
            <a:r>
              <a:rPr lang="en-US" altLang="ja-JP" dirty="0" smtClean="0"/>
              <a:t>Increases every time at few to 5MW range if after RF-OFF for more than several hours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Mass spectrum</a:t>
            </a:r>
          </a:p>
          <a:p>
            <a:pPr lvl="1"/>
            <a:r>
              <a:rPr lang="en-US" altLang="ja-JP" dirty="0" smtClean="0"/>
              <a:t>M=2, 28 and 44 i</a:t>
            </a:r>
            <a:r>
              <a:rPr kumimoji="1" lang="en-US" altLang="ja-JP" dirty="0" smtClean="0"/>
              <a:t>ncrease with RF-ON, but not M=18</a:t>
            </a:r>
          </a:p>
          <a:p>
            <a:pPr lvl="2"/>
            <a:r>
              <a:rPr lang="en-US" altLang="ja-JP" dirty="0" smtClean="0"/>
              <a:t>Especially when reaching power limit</a:t>
            </a:r>
            <a:endParaRPr lang="ja-JP" altLang="en-US" dirty="0" smtClean="0"/>
          </a:p>
          <a:p>
            <a:pPr lvl="1"/>
            <a:r>
              <a:rPr lang="en-US" altLang="ja-JP" dirty="0" smtClean="0"/>
              <a:t>M=2 becomes dominant residual gas  after an hour or so run</a:t>
            </a:r>
            <a:r>
              <a:rPr kumimoji="1" lang="en-US" altLang="ja-JP" dirty="0" smtClean="0"/>
              <a:t> </a:t>
            </a:r>
          </a:p>
          <a:p>
            <a:pPr lvl="1"/>
            <a:r>
              <a:rPr lang="en-US" altLang="ja-JP" dirty="0" smtClean="0"/>
              <a:t>M=27 and 28 change in a similar manner as time, indicating hydrocarbon-origin surface contamination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900112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First and Second QMA observations.</a:t>
            </a:r>
            <a:br>
              <a:rPr lang="en-US" altLang="ja-JP" dirty="0" smtClean="0"/>
            </a:br>
            <a:r>
              <a:rPr lang="en-US" altLang="ja-JP" dirty="0" smtClean="0"/>
              <a:t>Check QMA vacuum. QMA-Acc Chamber valve closed.</a:t>
            </a:r>
            <a:endParaRPr lang="ja-JP" altLang="en-US" dirty="0" smtClean="0"/>
          </a:p>
        </p:txBody>
      </p:sp>
      <p:sp>
        <p:nvSpPr>
          <p:cNvPr id="4" name="下矢印 3"/>
          <p:cNvSpPr/>
          <p:nvPr/>
        </p:nvSpPr>
        <p:spPr>
          <a:xfrm>
            <a:off x="2143125" y="1857375"/>
            <a:ext cx="214313" cy="35718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125" name="テキスト ボックス 4"/>
          <p:cNvSpPr txBox="1">
            <a:spLocks noChangeArrowheads="1"/>
          </p:cNvSpPr>
          <p:nvPr/>
        </p:nvSpPr>
        <p:spPr bwMode="auto">
          <a:xfrm>
            <a:off x="3000375" y="2071688"/>
            <a:ext cx="5427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Large Peak at M=18 (Water). Need more Q mass baking.</a:t>
            </a:r>
            <a:endParaRPr lang="ja-JP" altLang="en-US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8" y="4071938"/>
            <a:ext cx="8916987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テキスト ボックス 7"/>
          <p:cNvSpPr txBox="1">
            <a:spLocks noChangeArrowheads="1"/>
          </p:cNvSpPr>
          <p:nvPr/>
        </p:nvSpPr>
        <p:spPr bwMode="auto">
          <a:xfrm>
            <a:off x="6786563" y="2928938"/>
            <a:ext cx="887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090918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28" name="テキスト ボックス 8"/>
          <p:cNvSpPr txBox="1">
            <a:spLocks noChangeArrowheads="1"/>
          </p:cNvSpPr>
          <p:nvPr/>
        </p:nvSpPr>
        <p:spPr bwMode="auto">
          <a:xfrm>
            <a:off x="6938963" y="4916488"/>
            <a:ext cx="887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090924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29" name="テキスト ボックス 9"/>
          <p:cNvSpPr txBox="1">
            <a:spLocks noChangeArrowheads="1"/>
          </p:cNvSpPr>
          <p:nvPr/>
        </p:nvSpPr>
        <p:spPr bwMode="auto">
          <a:xfrm>
            <a:off x="3071813" y="4357688"/>
            <a:ext cx="5853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All peaks are lowered. After Q mass baked (200deg, 2.5days).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30" name="テキスト ボックス 10"/>
          <p:cNvSpPr txBox="1">
            <a:spLocks noChangeArrowheads="1"/>
          </p:cNvSpPr>
          <p:nvPr/>
        </p:nvSpPr>
        <p:spPr bwMode="auto">
          <a:xfrm>
            <a:off x="785813" y="4714875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2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31" name="テキスト ボックス 11"/>
          <p:cNvSpPr txBox="1">
            <a:spLocks noChangeArrowheads="1"/>
          </p:cNvSpPr>
          <p:nvPr/>
        </p:nvSpPr>
        <p:spPr bwMode="auto">
          <a:xfrm>
            <a:off x="3071813" y="4714875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28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32" name="テキスト ボックス 12"/>
          <p:cNvSpPr txBox="1">
            <a:spLocks noChangeArrowheads="1"/>
          </p:cNvSpPr>
          <p:nvPr/>
        </p:nvSpPr>
        <p:spPr bwMode="auto">
          <a:xfrm>
            <a:off x="3500438" y="4929188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32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5133" name="テキスト ボックス 13"/>
          <p:cNvSpPr txBox="1">
            <a:spLocks noChangeArrowheads="1"/>
          </p:cNvSpPr>
          <p:nvPr/>
        </p:nvSpPr>
        <p:spPr bwMode="auto">
          <a:xfrm>
            <a:off x="4572000" y="4929188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44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786063"/>
            <a:ext cx="878681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First QMA observation with RF OFF.</a:t>
            </a:r>
            <a:br>
              <a:rPr lang="en-US" altLang="ja-JP" dirty="0" smtClean="0"/>
            </a:br>
            <a:r>
              <a:rPr lang="en-US" altLang="ja-JP" dirty="0" smtClean="0"/>
              <a:t>QMA- ACC Chamber valve opened.</a:t>
            </a:r>
            <a:endParaRPr lang="ja-JP" altLang="en-US" dirty="0" smtClean="0"/>
          </a:p>
        </p:txBody>
      </p:sp>
      <p:sp>
        <p:nvSpPr>
          <p:cNvPr id="4" name="下矢印 3"/>
          <p:cNvSpPr/>
          <p:nvPr/>
        </p:nvSpPr>
        <p:spPr>
          <a:xfrm>
            <a:off x="857250" y="3500438"/>
            <a:ext cx="285750" cy="4286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149" name="テキスト ボックス 4"/>
          <p:cNvSpPr txBox="1">
            <a:spLocks noChangeArrowheads="1"/>
          </p:cNvSpPr>
          <p:nvPr/>
        </p:nvSpPr>
        <p:spPr bwMode="auto">
          <a:xfrm>
            <a:off x="0" y="1785938"/>
            <a:ext cx="9021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Peak at M=2 (H2) largest.  Water (18) becomes moderate.  Others are M=28 (CO) and 44(CO2).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6150" name="テキスト ボックス 7"/>
          <p:cNvSpPr txBox="1">
            <a:spLocks noChangeArrowheads="1"/>
          </p:cNvSpPr>
          <p:nvPr/>
        </p:nvSpPr>
        <p:spPr bwMode="auto">
          <a:xfrm>
            <a:off x="7429500" y="4071938"/>
            <a:ext cx="887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090924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3429000" y="4000500"/>
            <a:ext cx="285750" cy="4286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5072063" y="4500563"/>
            <a:ext cx="285750" cy="4286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タイトル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smtClean="0"/>
              <a:t>QMS (1) :RF Power and gases</a:t>
            </a:r>
            <a:endParaRPr lang="ja-JP" altLang="en-US" smtClean="0"/>
          </a:p>
        </p:txBody>
      </p:sp>
      <p:sp>
        <p:nvSpPr>
          <p:cNvPr id="1028" name="テキスト ボックス 10"/>
          <p:cNvSpPr txBox="1">
            <a:spLocks noChangeArrowheads="1"/>
          </p:cNvSpPr>
          <p:nvPr/>
        </p:nvSpPr>
        <p:spPr bwMode="auto">
          <a:xfrm>
            <a:off x="1571625" y="1000125"/>
            <a:ext cx="7572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Pressure of H</a:t>
            </a:r>
            <a:r>
              <a:rPr lang="en-US" altLang="ja-JP" sz="2400" baseline="-25000">
                <a:latin typeface="Calibri" pitchFamily="34" charset="0"/>
              </a:rPr>
              <a:t>2</a:t>
            </a:r>
            <a:r>
              <a:rPr lang="en-US" altLang="ja-JP" sz="2400">
                <a:latin typeface="Calibri" pitchFamily="34" charset="0"/>
              </a:rPr>
              <a:t> dominated.  Pressure of water is inactive.</a:t>
            </a:r>
            <a:endParaRPr lang="en-US" altLang="ja-JP" sz="2400" baseline="-25000">
              <a:latin typeface="Calibri" pitchFamily="34" charset="0"/>
            </a:endParaRPr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8286750" y="2214563"/>
            <a:ext cx="857250" cy="1524000"/>
            <a:chOff x="8286750" y="4357688"/>
            <a:chExt cx="857250" cy="1524000"/>
          </a:xfrm>
        </p:grpSpPr>
        <p:sp>
          <p:nvSpPr>
            <p:cNvPr id="1034" name="テキスト ボックス 17"/>
            <p:cNvSpPr txBox="1">
              <a:spLocks noChangeArrowheads="1"/>
            </p:cNvSpPr>
            <p:nvPr/>
          </p:nvSpPr>
          <p:spPr bwMode="auto">
            <a:xfrm>
              <a:off x="8286750" y="4357688"/>
              <a:ext cx="366713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>
                  <a:latin typeface="Calibri" pitchFamily="34" charset="0"/>
                </a:rPr>
                <a:t>2</a:t>
              </a:r>
              <a:endParaRPr lang="ja-JP" altLang="en-US" sz="2800">
                <a:latin typeface="Calibri" pitchFamily="34" charset="0"/>
              </a:endParaRPr>
            </a:p>
          </p:txBody>
        </p:sp>
        <p:sp>
          <p:nvSpPr>
            <p:cNvPr id="1035" name="テキスト ボックス 18"/>
            <p:cNvSpPr txBox="1">
              <a:spLocks noChangeArrowheads="1"/>
            </p:cNvSpPr>
            <p:nvPr/>
          </p:nvSpPr>
          <p:spPr bwMode="auto">
            <a:xfrm>
              <a:off x="8593138" y="4714875"/>
              <a:ext cx="550862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>
                  <a:latin typeface="Calibri" pitchFamily="34" charset="0"/>
                </a:rPr>
                <a:t>18</a:t>
              </a:r>
              <a:endParaRPr lang="ja-JP" altLang="en-US" sz="2800">
                <a:latin typeface="Calibri" pitchFamily="34" charset="0"/>
              </a:endParaRPr>
            </a:p>
          </p:txBody>
        </p:sp>
        <p:sp>
          <p:nvSpPr>
            <p:cNvPr id="1036" name="テキスト ボックス 19"/>
            <p:cNvSpPr txBox="1">
              <a:spLocks noChangeArrowheads="1"/>
            </p:cNvSpPr>
            <p:nvPr/>
          </p:nvSpPr>
          <p:spPr bwMode="auto">
            <a:xfrm>
              <a:off x="8593138" y="5000625"/>
              <a:ext cx="550862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>
                  <a:latin typeface="Calibri" pitchFamily="34" charset="0"/>
                </a:rPr>
                <a:t>28</a:t>
              </a:r>
              <a:endParaRPr lang="ja-JP" altLang="en-US" sz="2800">
                <a:latin typeface="Calibri" pitchFamily="34" charset="0"/>
              </a:endParaRPr>
            </a:p>
          </p:txBody>
        </p:sp>
        <p:sp>
          <p:nvSpPr>
            <p:cNvPr id="1037" name="テキスト ボックス 20"/>
            <p:cNvSpPr txBox="1">
              <a:spLocks noChangeArrowheads="1"/>
            </p:cNvSpPr>
            <p:nvPr/>
          </p:nvSpPr>
          <p:spPr bwMode="auto">
            <a:xfrm>
              <a:off x="8286750" y="5357813"/>
              <a:ext cx="550863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800">
                  <a:latin typeface="Calibri" pitchFamily="34" charset="0"/>
                </a:rPr>
                <a:t>44</a:t>
              </a:r>
              <a:endParaRPr lang="ja-JP" altLang="en-US" sz="2800">
                <a:latin typeface="Calibri" pitchFamily="34" charset="0"/>
              </a:endParaRPr>
            </a:p>
          </p:txBody>
        </p:sp>
      </p:grpSp>
      <p:grpSp>
        <p:nvGrpSpPr>
          <p:cNvPr id="3" name="グループ化 12"/>
          <p:cNvGrpSpPr>
            <a:grpSpLocks/>
          </p:cNvGrpSpPr>
          <p:nvPr/>
        </p:nvGrpSpPr>
        <p:grpSpPr bwMode="auto">
          <a:xfrm>
            <a:off x="387350" y="4143375"/>
            <a:ext cx="8756650" cy="2643188"/>
            <a:chOff x="387380" y="3500456"/>
            <a:chExt cx="8756620" cy="2643188"/>
          </a:xfrm>
        </p:grpSpPr>
        <p:pic>
          <p:nvPicPr>
            <p:cNvPr id="103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7380" y="3500456"/>
              <a:ext cx="8542338" cy="264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テキスト ボックス 21"/>
            <p:cNvSpPr txBox="1">
              <a:spLocks noChangeArrowheads="1"/>
            </p:cNvSpPr>
            <p:nvPr/>
          </p:nvSpPr>
          <p:spPr bwMode="auto">
            <a:xfrm>
              <a:off x="6786578" y="3929066"/>
              <a:ext cx="186551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RF Power into Acc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033" name="テキスト ボックス 22"/>
            <p:cNvSpPr txBox="1">
              <a:spLocks noChangeArrowheads="1"/>
            </p:cNvSpPr>
            <p:nvPr/>
          </p:nvSpPr>
          <p:spPr bwMode="auto">
            <a:xfrm>
              <a:off x="7226300" y="5286388"/>
              <a:ext cx="19177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ACC Chamber CCG</a:t>
              </a:r>
              <a:endParaRPr lang="ja-JP" altLang="en-US">
                <a:latin typeface="Calibri" pitchFamily="34" charset="0"/>
              </a:endParaRPr>
            </a:p>
          </p:txBody>
        </p:sp>
      </p:grp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-71438" y="1223963"/>
          <a:ext cx="8929688" cy="2990850"/>
        </p:xfrm>
        <a:graphic>
          <a:graphicData uri="http://schemas.openxmlformats.org/presentationml/2006/ole">
            <p:oleObj spid="_x0000_s1026" name="KGPlot" r:id="rId4" imgW="5854680" imgH="2552400" progId="KGraph_Plot">
              <p:embed/>
            </p:oleObj>
          </a:graphicData>
        </a:graphic>
      </p:graphicFrame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8"/>
          <p:cNvGrpSpPr>
            <a:grpSpLocks/>
          </p:cNvGrpSpPr>
          <p:nvPr/>
        </p:nvGrpSpPr>
        <p:grpSpPr bwMode="auto">
          <a:xfrm>
            <a:off x="458788" y="4000500"/>
            <a:ext cx="8685212" cy="2486025"/>
            <a:chOff x="459049" y="700053"/>
            <a:chExt cx="8684951" cy="2486027"/>
          </a:xfrm>
        </p:grpSpPr>
        <p:pic>
          <p:nvPicPr>
            <p:cNvPr id="205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9049" y="700053"/>
              <a:ext cx="8684951" cy="2486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6" name="テキスト ボックス 7"/>
            <p:cNvSpPr txBox="1">
              <a:spLocks noChangeArrowheads="1"/>
            </p:cNvSpPr>
            <p:nvPr/>
          </p:nvSpPr>
          <p:spPr bwMode="auto">
            <a:xfrm>
              <a:off x="4357686" y="771491"/>
              <a:ext cx="505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BD</a:t>
              </a:r>
              <a:endParaRPr lang="ja-JP" altLang="en-US"/>
            </a:p>
          </p:txBody>
        </p:sp>
        <p:sp>
          <p:nvSpPr>
            <p:cNvPr id="9" name="下矢印 8"/>
            <p:cNvSpPr/>
            <p:nvPr/>
          </p:nvSpPr>
          <p:spPr>
            <a:xfrm>
              <a:off x="4500703" y="1200116"/>
              <a:ext cx="285741" cy="4286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" name="下矢印 9"/>
            <p:cNvSpPr/>
            <p:nvPr/>
          </p:nvSpPr>
          <p:spPr>
            <a:xfrm>
              <a:off x="6429457" y="700053"/>
              <a:ext cx="285741" cy="4286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1" name="下矢印 10"/>
            <p:cNvSpPr/>
            <p:nvPr/>
          </p:nvSpPr>
          <p:spPr>
            <a:xfrm>
              <a:off x="8358212" y="914366"/>
              <a:ext cx="285741" cy="4286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060" name="テキスト ボックス 16"/>
            <p:cNvSpPr txBox="1">
              <a:spLocks noChangeArrowheads="1"/>
            </p:cNvSpPr>
            <p:nvPr/>
          </p:nvSpPr>
          <p:spPr bwMode="auto">
            <a:xfrm>
              <a:off x="2000232" y="2357430"/>
              <a:ext cx="14991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Acc Chamber CCG</a:t>
              </a:r>
              <a:endParaRPr lang="ja-JP" altLang="en-US" sz="1200"/>
            </a:p>
          </p:txBody>
        </p:sp>
        <p:sp>
          <p:nvSpPr>
            <p:cNvPr id="2061" name="テキスト ボックス 17"/>
            <p:cNvSpPr txBox="1">
              <a:spLocks noChangeArrowheads="1"/>
            </p:cNvSpPr>
            <p:nvPr/>
          </p:nvSpPr>
          <p:spPr bwMode="auto">
            <a:xfrm>
              <a:off x="2152632" y="1571612"/>
              <a:ext cx="10818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Power Acc In</a:t>
              </a:r>
              <a:endParaRPr lang="ja-JP" altLang="en-US" sz="1200"/>
            </a:p>
          </p:txBody>
        </p:sp>
      </p:grpSp>
      <p:sp>
        <p:nvSpPr>
          <p:cNvPr id="2052" name="タイトル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686800" cy="1154112"/>
          </a:xfrm>
        </p:spPr>
        <p:txBody>
          <a:bodyPr/>
          <a:lstStyle/>
          <a:p>
            <a:pPr eaLnBrk="1" hangingPunct="1"/>
            <a:r>
              <a:rPr lang="en-US" altLang="ja-JP" smtClean="0"/>
              <a:t>QMS (2):  Cu and Zr</a:t>
            </a:r>
            <a:endParaRPr lang="ja-JP" altLang="en-US" smtClean="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0" y="1449388"/>
          <a:ext cx="8715375" cy="2836862"/>
        </p:xfrm>
        <a:graphic>
          <a:graphicData uri="http://schemas.openxmlformats.org/presentationml/2006/ole">
            <p:oleObj spid="_x0000_s2050" name="KGPlot" r:id="rId4" imgW="5956200" imgH="2438280" progId="KGraph_Plot">
              <p:embed/>
            </p:oleObj>
          </a:graphicData>
        </a:graphic>
      </p:graphicFrame>
      <p:sp>
        <p:nvSpPr>
          <p:cNvPr id="2053" name="テキスト ボックス 11"/>
          <p:cNvSpPr txBox="1">
            <a:spLocks noChangeArrowheads="1"/>
          </p:cNvSpPr>
          <p:nvPr/>
        </p:nvSpPr>
        <p:spPr bwMode="auto">
          <a:xfrm>
            <a:off x="2286000" y="1214438"/>
            <a:ext cx="541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/>
              <a:t>No signal of Cu(M=63) nor Zr (M=89) .</a:t>
            </a:r>
            <a:endParaRPr lang="ja-JP" altLang="en-US" sz="2400"/>
          </a:p>
        </p:txBody>
      </p:sp>
      <p:pic>
        <p:nvPicPr>
          <p:cNvPr id="205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5" y="1714500"/>
            <a:ext cx="14954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igo\2009\X-band\Nextef\Quad#5\090921\T18_VG24_Quad_#5_4\1002_0&amp;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6736"/>
            <a:ext cx="9022264" cy="6301264"/>
          </a:xfrm>
          <a:prstGeom prst="rect">
            <a:avLst/>
          </a:prstGeom>
          <a:noFill/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en-US" altLang="ja-JP" dirty="0" smtClean="0"/>
              <a:t>B</a:t>
            </a:r>
            <a:r>
              <a:rPr kumimoji="1" lang="en-US" altLang="ja-JP" dirty="0" smtClean="0"/>
              <a:t>reakdown pulse analysis 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Timing distribution for change&gt;2000</a:t>
            </a:r>
            <a:endParaRPr kumimoji="1" lang="ja-JP" altLang="en-US" dirty="0"/>
          </a:p>
        </p:txBody>
      </p:sp>
      <p:pic>
        <p:nvPicPr>
          <p:cNvPr id="2050" name="Picture 2" descr="C:\Higo\2009\X-band\Nextef\Quad#5\090921\Breakdown Timing and Position Informaiton\Tr timing 20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2936" y="1714488"/>
            <a:ext cx="4821064" cy="3367092"/>
          </a:xfrm>
          <a:prstGeom prst="rect">
            <a:avLst/>
          </a:prstGeom>
          <a:noFill/>
        </p:spPr>
      </p:pic>
      <p:pic>
        <p:nvPicPr>
          <p:cNvPr id="2051" name="Picture 3" descr="C:\Higo\2009\X-band\Nextef\Quad#5\090921\Breakdown Timing and Position Informaiton\Rs timing 20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613" y="1785926"/>
            <a:ext cx="4602881" cy="3214710"/>
          </a:xfrm>
          <a:prstGeom prst="rect">
            <a:avLst/>
          </a:prstGeom>
          <a:noFill/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T18 structure Function F[z]</a:t>
            </a:r>
            <a:endParaRPr kumimoji="1" lang="ja-JP" altLang="en-US" dirty="0"/>
          </a:p>
        </p:txBody>
      </p:sp>
      <p:pic>
        <p:nvPicPr>
          <p:cNvPr id="4098" name="Picture 2" descr="C:\Higo\2009\Laboratories\CERN\Riccarodo\090202-090204 T18 series parameters\Fz vs z pl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5273768" cy="3310754"/>
          </a:xfrm>
          <a:prstGeom prst="rect">
            <a:avLst/>
          </a:prstGeom>
          <a:noFill/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85852" y="5357826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00B0F0"/>
                </a:solidFill>
              </a:rPr>
              <a:t>Use time difference Rs(rise)-</a:t>
            </a:r>
            <a:r>
              <a:rPr kumimoji="1" lang="en-US" altLang="ja-JP" dirty="0" err="1" smtClean="0">
                <a:solidFill>
                  <a:srgbClr val="00B0F0"/>
                </a:solidFill>
              </a:rPr>
              <a:t>Tr</a:t>
            </a:r>
            <a:r>
              <a:rPr kumimoji="1" lang="en-US" altLang="ja-JP" dirty="0" smtClean="0">
                <a:solidFill>
                  <a:srgbClr val="00B0F0"/>
                </a:solidFill>
              </a:rPr>
              <a:t>(fall) to calculate BD position.</a:t>
            </a: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Function F(z) is calculated from design vg(z).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Pick up large Rs, </a:t>
            </a:r>
            <a:r>
              <a:rPr kumimoji="1" lang="en-US" altLang="ja-JP" dirty="0" err="1" smtClean="0"/>
              <a:t>Tr</a:t>
            </a:r>
            <a:r>
              <a:rPr kumimoji="1" lang="en-US" altLang="ja-JP" dirty="0" smtClean="0"/>
              <a:t> change with 50ns</a:t>
            </a:r>
            <a:endParaRPr kumimoji="1" lang="ja-JP" altLang="en-US" dirty="0"/>
          </a:p>
        </p:txBody>
      </p:sp>
      <p:pic>
        <p:nvPicPr>
          <p:cNvPr id="3074" name="Picture 2" descr="C:\Higo\2009\X-band\Nextef\Quad#5\090921_BD-PulseAnalysis\Breakdown Timing and Position Informaiton\Rs amplitude distribu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1142984"/>
            <a:ext cx="5434781" cy="3795720"/>
          </a:xfrm>
          <a:prstGeom prst="rect">
            <a:avLst/>
          </a:prstGeom>
          <a:noFill/>
        </p:spPr>
      </p:pic>
      <p:pic>
        <p:nvPicPr>
          <p:cNvPr id="3075" name="Picture 3" descr="C:\Higo\2009\X-band\Nextef\Quad#5\090921_BD-PulseAnalysis\Breakdown Timing and Position Informaiton\Tr amplitude distribu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285860"/>
            <a:ext cx="5421171" cy="3786214"/>
          </a:xfrm>
          <a:prstGeom prst="rect">
            <a:avLst/>
          </a:prstGeom>
          <a:noFill/>
        </p:spPr>
      </p:pic>
      <p:sp>
        <p:nvSpPr>
          <p:cNvPr id="5" name="下矢印 4"/>
          <p:cNvSpPr/>
          <p:nvPr/>
        </p:nvSpPr>
        <p:spPr>
          <a:xfrm rot="10800000">
            <a:off x="1000100" y="4572008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1571604" y="3714752"/>
            <a:ext cx="285752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5643570" y="3714752"/>
            <a:ext cx="285752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 rot="10800000">
            <a:off x="5286380" y="4572008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1472" y="5214950"/>
            <a:ext cx="20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Sampling cut at 448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3504" y="5214950"/>
            <a:ext cx="20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Sampling cut at 448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43108" y="5929330"/>
            <a:ext cx="5332037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Cut at </a:t>
            </a:r>
            <a:r>
              <a:rPr kumimoji="1" lang="en-US" altLang="ja-JP" dirty="0" smtClean="0">
                <a:solidFill>
                  <a:srgbClr val="00B050"/>
                </a:solidFill>
              </a:rPr>
              <a:t>1000</a:t>
            </a:r>
            <a:r>
              <a:rPr kumimoji="1" lang="en-US" altLang="ja-JP" dirty="0" smtClean="0"/>
              <a:t> or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2000 </a:t>
            </a:r>
            <a:r>
              <a:rPr kumimoji="1" lang="en-US" altLang="ja-JP" dirty="0" smtClean="0"/>
              <a:t>for timing analysis from next page.</a:t>
            </a:r>
            <a:endParaRPr kumimoji="1" lang="ja-JP" altLang="en-US" dirty="0"/>
          </a:p>
        </p:txBody>
      </p:sp>
      <p:sp>
        <p:nvSpPr>
          <p:cNvPr id="12" name="下矢印 11"/>
          <p:cNvSpPr/>
          <p:nvPr/>
        </p:nvSpPr>
        <p:spPr>
          <a:xfrm>
            <a:off x="1214414" y="3429000"/>
            <a:ext cx="285752" cy="571504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5429256" y="3143248"/>
            <a:ext cx="285752" cy="571504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Breakdown cell distribution &gt;1000</a:t>
            </a:r>
            <a:endParaRPr kumimoji="1" lang="ja-JP" altLang="en-US" dirty="0"/>
          </a:p>
        </p:txBody>
      </p:sp>
      <p:pic>
        <p:nvPicPr>
          <p:cNvPr id="4098" name="Picture 2" descr="C:\Higo\2009\X-band\Nextef\Quad#5\090921_BD-PulseAnalysis\Breakdown Timing and Position Informaiton\Z distribution Rs Tr more than 10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7115197" cy="4969344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2500298" y="6143644"/>
            <a:ext cx="444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713 events were analyzed ou</a:t>
            </a:r>
            <a:r>
              <a:rPr lang="en-US" altLang="ja-JP" dirty="0" smtClean="0"/>
              <a:t>t of 1919 INTLK. 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20" y="157161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50ns higher target run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 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Quadrant high gradient test status</a:t>
            </a:r>
          </a:p>
          <a:p>
            <a:pPr lvl="1"/>
            <a:r>
              <a:rPr lang="en-US" altLang="ja-JP" dirty="0" smtClean="0"/>
              <a:t>Initial processing and power limit</a:t>
            </a:r>
          </a:p>
          <a:p>
            <a:pPr lvl="1"/>
            <a:r>
              <a:rPr lang="en-US" altLang="ja-JP" dirty="0" smtClean="0"/>
              <a:t>VAC characteristics with Q-mass</a:t>
            </a:r>
          </a:p>
          <a:p>
            <a:pPr lvl="1"/>
            <a:r>
              <a:rPr lang="en-US" altLang="ja-JP" dirty="0" smtClean="0"/>
              <a:t>Dark current</a:t>
            </a:r>
          </a:p>
          <a:p>
            <a:pPr lvl="1"/>
            <a:r>
              <a:rPr lang="en-US" altLang="ja-JP" dirty="0" smtClean="0"/>
              <a:t>BD position</a:t>
            </a:r>
          </a:p>
          <a:p>
            <a:pPr lvl="1"/>
            <a:r>
              <a:rPr lang="en-US" altLang="ja-JP" dirty="0" smtClean="0"/>
              <a:t>Light emission</a:t>
            </a:r>
          </a:p>
          <a:p>
            <a:r>
              <a:rPr kumimoji="1" lang="en-US" altLang="ja-JP" dirty="0" smtClean="0"/>
              <a:t>Change in T18 by high gradient processing</a:t>
            </a:r>
          </a:p>
          <a:p>
            <a:pPr lvl="1"/>
            <a:r>
              <a:rPr lang="en-US" altLang="ja-JP" dirty="0" smtClean="0"/>
              <a:t>RF</a:t>
            </a:r>
          </a:p>
          <a:p>
            <a:pPr lvl="1"/>
            <a:r>
              <a:rPr kumimoji="1" lang="en-US" altLang="ja-JP" dirty="0" smtClean="0"/>
              <a:t>Optical inspection</a:t>
            </a:r>
          </a:p>
          <a:p>
            <a:r>
              <a:rPr lang="en-US" altLang="ja-JP" dirty="0" smtClean="0"/>
              <a:t>Nextef plan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Breakdown cell distribution &gt;2000</a:t>
            </a:r>
            <a:endParaRPr kumimoji="1" lang="ja-JP" altLang="en-US" dirty="0"/>
          </a:p>
        </p:txBody>
      </p:sp>
      <p:pic>
        <p:nvPicPr>
          <p:cNvPr id="2050" name="Picture 2" descr="C:\Higo\2009\X-band\Nextef\Quad#5\090921_BD-PulseAnalysis\Breakdown Timing and Position Informaiton\Z distribution Rs Tr more than 20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6357982" cy="4440496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2500298" y="5929330"/>
            <a:ext cx="444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534 events were analyzed ou</a:t>
            </a:r>
            <a:r>
              <a:rPr lang="en-US" altLang="ja-JP" dirty="0" smtClean="0"/>
              <a:t>t of 1919 INTLK. 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8596" y="135729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50ns higher target run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86512" y="2000240"/>
            <a:ext cx="24288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Mostly downstream half.</a:t>
            </a:r>
          </a:p>
          <a:p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Simply increasing toward output end.</a:t>
            </a:r>
          </a:p>
          <a:p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Indication of BD following some field gradient.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 position of run11 113ns, MW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1147-90CE-4AD9-A13A-F22E7357BC86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285720" y="1500174"/>
            <a:ext cx="5286412" cy="4761455"/>
            <a:chOff x="1285852" y="1357298"/>
            <a:chExt cx="5286412" cy="4761455"/>
          </a:xfrm>
        </p:grpSpPr>
        <p:pic>
          <p:nvPicPr>
            <p:cNvPr id="1028" name="Picture 4" descr="C:\Higo\2009\X-band\Nextef\Quad#5\091005 till run11\BD position 2000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5852" y="1357298"/>
              <a:ext cx="5286412" cy="4761455"/>
            </a:xfrm>
            <a:prstGeom prst="rect">
              <a:avLst/>
            </a:prstGeom>
            <a:noFill/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4643438" y="1928802"/>
              <a:ext cx="71438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/>
                <a:t>2000</a:t>
              </a:r>
              <a:endParaRPr kumimoji="1" lang="ja-JP" altLang="en-US" sz="1600" b="1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428596" y="135729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113</a:t>
            </a:r>
            <a:r>
              <a:rPr kumimoji="1" lang="en-US" altLang="ja-JP" dirty="0" smtClean="0">
                <a:solidFill>
                  <a:srgbClr val="00B0F0"/>
                </a:solidFill>
              </a:rPr>
              <a:t>ns higher target run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14942" y="1714488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It is evident that there is difference than 50ns.</a:t>
            </a:r>
          </a:p>
          <a:p>
            <a:endParaRPr lang="ja-JP" altLang="en-US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Not increasing toward output side.</a:t>
            </a:r>
          </a:p>
          <a:p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Need to check the peak at cell#0.</a:t>
            </a:r>
          </a:p>
          <a:p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Need to check those outside structure cell region.</a:t>
            </a: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go\2009\X-band\Nextef\Quad#5\090926\Dark current plot T18_disk_#2 and Quad #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00006"/>
            <a:ext cx="5500726" cy="5500726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Quad d</a:t>
            </a:r>
            <a:r>
              <a:rPr kumimoji="1" lang="en-US" altLang="ja-JP" dirty="0" smtClean="0"/>
              <a:t>ark current much larger than T18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1472" y="578645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(Note: Power is just the value in the control program panel.  Read 12MW </a:t>
            </a:r>
            <a:r>
              <a:rPr lang="en-US" altLang="ja-JP" dirty="0" smtClean="0">
                <a:sym typeface="Wingdings" pitchFamily="2" charset="2"/>
              </a:rPr>
              <a:t>as</a:t>
            </a:r>
            <a:r>
              <a:rPr kumimoji="1" lang="en-US" altLang="ja-JP" dirty="0" smtClean="0">
                <a:sym typeface="Wingdings" pitchFamily="2" charset="2"/>
              </a:rPr>
              <a:t> 19MW, though relative comparison between quad and T18_disk is OK without this.)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43504" y="3857628"/>
            <a:ext cx="8572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T18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28926" y="2143116"/>
            <a:ext cx="8572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Quad</a:t>
            </a:r>
            <a:endParaRPr kumimoji="1" lang="ja-JP" altLang="en-US" sz="2400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Spectrum  peak at very low energy</a:t>
            </a:r>
            <a:endParaRPr kumimoji="1" lang="ja-JP" altLang="en-US" dirty="0"/>
          </a:p>
        </p:txBody>
      </p:sp>
      <p:pic>
        <p:nvPicPr>
          <p:cNvPr id="20483" name="Picture 3" descr="C:\Higo\2009\X-band\Nextef\Quad#5\090926 dark current\Spectr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7191375" cy="5172075"/>
          </a:xfrm>
          <a:prstGeom prst="rect">
            <a:avLst/>
          </a:prstGeom>
          <a:noFill/>
        </p:spPr>
      </p:pic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57950" y="2071678"/>
            <a:ext cx="2571768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T18_Disk</a:t>
            </a:r>
          </a:p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Peaks at 8MeV/c and 4MeV/c with 108MV/m </a:t>
            </a:r>
            <a:endParaRPr lang="en-US" altLang="ja-JP" sz="2400" dirty="0" smtClean="0">
              <a:solidFill>
                <a:srgbClr val="00B0F0"/>
              </a:solidFill>
            </a:endParaRPr>
          </a:p>
          <a:p>
            <a:endParaRPr kumimoji="1"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Present quad</a:t>
            </a:r>
            <a:endParaRPr kumimoji="1"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  <a:sym typeface="Wingdings" pitchFamily="2" charset="2"/>
              </a:rPr>
              <a:t>Peak at 1.2MeV/c</a:t>
            </a: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with 19MW </a:t>
            </a:r>
            <a:r>
              <a:rPr lang="en-US" altLang="ja-JP" sz="2400" dirty="0" smtClean="0">
                <a:solidFill>
                  <a:srgbClr val="00B0F0"/>
                </a:solidFill>
                <a:sym typeface="Wingdings" pitchFamily="2" charset="2"/>
              </a:rPr>
              <a:t> 59MV/m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298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Possible cause of high dark current</a:t>
            </a:r>
            <a:br>
              <a:rPr lang="en-US" altLang="ja-JP" sz="3600" dirty="0" smtClean="0"/>
            </a:br>
            <a:r>
              <a:rPr lang="en-US" altLang="ja-JP" sz="3600" dirty="0" smtClean="0"/>
              <a:t>Field enhancement due to r</a:t>
            </a:r>
            <a:r>
              <a:rPr kumimoji="1" lang="en-US" altLang="ja-JP" sz="3600" dirty="0" smtClean="0"/>
              <a:t>ound chamfer</a:t>
            </a:r>
            <a:endParaRPr kumimoji="1" lang="ja-JP" altLang="en-US" sz="36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Simulation of field enhancement</a:t>
            </a:r>
          </a:p>
          <a:p>
            <a:pPr lvl="1"/>
            <a:r>
              <a:rPr kumimoji="1" lang="en-US" altLang="ja-JP" dirty="0" smtClean="0"/>
              <a:t>1.4 ~ 1.6 at radius</a:t>
            </a:r>
          </a:p>
          <a:p>
            <a:pPr lvl="1"/>
            <a:r>
              <a:rPr lang="en-US" altLang="ja-JP" dirty="0" smtClean="0"/>
              <a:t>with gap&lt;radius/5, step&lt;radius/2.5</a:t>
            </a:r>
          </a:p>
          <a:p>
            <a:r>
              <a:rPr kumimoji="1" lang="en-US" altLang="ja-JP" dirty="0" smtClean="0"/>
              <a:t>Only a few tool passes </a:t>
            </a:r>
          </a:p>
          <a:p>
            <a:pPr lvl="1"/>
            <a:r>
              <a:rPr kumimoji="1" lang="en-US" altLang="ja-JP" dirty="0" smtClean="0"/>
              <a:t>to shape 50 micron radius</a:t>
            </a:r>
          </a:p>
          <a:p>
            <a:pPr lvl="1"/>
            <a:r>
              <a:rPr lang="en-US" altLang="ja-JP" dirty="0" smtClean="0"/>
              <a:t>with radius tool of 2mm</a:t>
            </a:r>
          </a:p>
          <a:p>
            <a:pPr lvl="2"/>
            <a:r>
              <a:rPr kumimoji="1" lang="en-US" altLang="ja-JP" dirty="0" smtClean="0"/>
              <a:t>If three passed </a:t>
            </a:r>
            <a:r>
              <a:rPr kumimoji="1" lang="en-US" altLang="ja-JP" dirty="0" smtClean="0">
                <a:sym typeface="Wingdings" pitchFamily="2" charset="2"/>
              </a:rPr>
              <a:t> tangential discontinuity by about 30 degree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Can be relaxed by such as EP in future</a:t>
            </a:r>
            <a:endParaRPr kumimoji="1" lang="ja-JP" altLang="en-US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6143636" y="2786058"/>
            <a:ext cx="2676101" cy="2665199"/>
            <a:chOff x="6000760" y="3429000"/>
            <a:chExt cx="2676101" cy="2665199"/>
          </a:xfrm>
        </p:grpSpPr>
        <p:sp>
          <p:nvSpPr>
            <p:cNvPr id="5" name="円弧 4"/>
            <p:cNvSpPr/>
            <p:nvPr/>
          </p:nvSpPr>
          <p:spPr>
            <a:xfrm>
              <a:off x="6072198" y="3879621"/>
              <a:ext cx="2214578" cy="2214578"/>
            </a:xfrm>
            <a:prstGeom prst="arc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コネクタ 7"/>
            <p:cNvCxnSpPr>
              <a:stCxn id="5" idx="0"/>
            </p:cNvCxnSpPr>
            <p:nvPr/>
          </p:nvCxnSpPr>
          <p:spPr>
            <a:xfrm rot="10800000">
              <a:off x="6000760" y="3879621"/>
              <a:ext cx="117872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16200000" flipH="1">
              <a:off x="7767919" y="5515706"/>
              <a:ext cx="1056023" cy="10231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6756760" y="3601693"/>
              <a:ext cx="1785950" cy="8572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7072330" y="3571876"/>
              <a:ext cx="1604531" cy="121878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rot="16200000" flipH="1">
              <a:off x="7146244" y="3717225"/>
              <a:ext cx="1785948" cy="12094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Electric f</a:t>
            </a:r>
            <a:r>
              <a:rPr kumimoji="1" lang="en-US" altLang="ja-JP" dirty="0" smtClean="0"/>
              <a:t>ield enhancement </a:t>
            </a:r>
            <a:r>
              <a:rPr lang="en-US" altLang="ja-JP" dirty="0" smtClean="0"/>
              <a:t>in</a:t>
            </a:r>
            <a:r>
              <a:rPr kumimoji="1" lang="en-US" altLang="ja-JP" dirty="0" smtClean="0"/>
              <a:t> a shallow channel with round chamfer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3248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143116"/>
            <a:ext cx="3276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1357290" y="492919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Gap (micron)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Bump (micron)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Emax</a:t>
                      </a:r>
                      <a:r>
                        <a:rPr kumimoji="1" lang="en-US" altLang="ja-JP" dirty="0" smtClean="0"/>
                        <a:t> / </a:t>
                      </a:r>
                      <a:r>
                        <a:rPr kumimoji="1" lang="en-US" altLang="ja-JP" dirty="0" err="1" smtClean="0"/>
                        <a:t>Enominal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1.39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1.58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71472" y="1571612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Calculation done by T. Abe by CST MS. Waveguide field.</a:t>
            </a:r>
            <a:endParaRPr kumimoji="1" lang="ja-JP" altLang="en-US" sz="2400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3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Other m</a:t>
            </a:r>
            <a:r>
              <a:rPr kumimoji="1" lang="en-US" altLang="ja-JP" dirty="0" smtClean="0"/>
              <a:t>onitors for quad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pic>
        <p:nvPicPr>
          <p:cNvPr id="2050" name="Picture 2" descr="C:\Higo\2008\Reports_Papers_Conferences_Talks\2nd collaboration meeting on X-band structure\Pictures or discussions and presentations\Nextef_BeamLine_expanded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8742984" cy="3330008"/>
          </a:xfrm>
          <a:prstGeom prst="rect">
            <a:avLst/>
          </a:prstGeom>
          <a:noFill/>
        </p:spPr>
      </p:pic>
      <p:cxnSp>
        <p:nvCxnSpPr>
          <p:cNvPr id="8" name="直線矢印コネクタ 7"/>
          <p:cNvCxnSpPr/>
          <p:nvPr/>
        </p:nvCxnSpPr>
        <p:spPr>
          <a:xfrm rot="16200000" flipV="1">
            <a:off x="4143372" y="3929066"/>
            <a:ext cx="1428760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rot="5400000">
            <a:off x="6072198" y="2000240"/>
            <a:ext cx="1143008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5400000">
            <a:off x="1407312" y="2453402"/>
            <a:ext cx="1354204" cy="254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 flipH="1" flipV="1">
            <a:off x="178563" y="3893347"/>
            <a:ext cx="1500198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29" idx="2"/>
          </p:cNvCxnSpPr>
          <p:nvPr/>
        </p:nvCxnSpPr>
        <p:spPr>
          <a:xfrm rot="5400000">
            <a:off x="4814327" y="2219579"/>
            <a:ext cx="1181409" cy="38017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rot="5400000" flipH="1" flipV="1">
            <a:off x="2143108" y="3786190"/>
            <a:ext cx="714380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16200000" flipV="1">
            <a:off x="6786578" y="4071942"/>
            <a:ext cx="1428760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4643438" y="4786322"/>
            <a:ext cx="1091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FC-Mid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5720" y="4857760"/>
            <a:ext cx="945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FC-UP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86644" y="5072074"/>
            <a:ext cx="97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FC-DN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500166" y="4286256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solidFill>
                  <a:srgbClr val="0070C0"/>
                </a:solidFill>
              </a:rPr>
              <a:t>Qmass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000100" y="1000108"/>
            <a:ext cx="22482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70C0"/>
                </a:solidFill>
              </a:rPr>
              <a:t>PM</a:t>
            </a:r>
          </a:p>
          <a:p>
            <a:pPr algn="ctr"/>
            <a:r>
              <a:rPr lang="en-US" altLang="ja-JP" sz="2400" b="1" dirty="0" smtClean="0">
                <a:solidFill>
                  <a:srgbClr val="0070C0"/>
                </a:solidFill>
              </a:rPr>
              <a:t>Mirror + camera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86380" y="1357298"/>
            <a:ext cx="617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70C0"/>
                </a:solidFill>
              </a:rPr>
              <a:t>PM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286512" y="1142984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rot="5400000">
            <a:off x="2695412" y="2662382"/>
            <a:ext cx="895656" cy="14287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2857488" y="185736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70C0"/>
                </a:solidFill>
              </a:rPr>
              <a:t>Quad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2480419" y="2827679"/>
            <a:ext cx="928694" cy="857256"/>
            <a:chOff x="2500298" y="2857496"/>
            <a:chExt cx="928694" cy="857256"/>
          </a:xfrm>
        </p:grpSpPr>
        <p:sp>
          <p:nvSpPr>
            <p:cNvPr id="27" name="円/楕円 26"/>
            <p:cNvSpPr/>
            <p:nvPr/>
          </p:nvSpPr>
          <p:spPr>
            <a:xfrm>
              <a:off x="2500298" y="2857496"/>
              <a:ext cx="928694" cy="857256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737608" y="3178658"/>
              <a:ext cx="50006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5" name="直線矢印コネクタ 34"/>
          <p:cNvCxnSpPr/>
          <p:nvPr/>
        </p:nvCxnSpPr>
        <p:spPr>
          <a:xfrm rot="5400000" flipH="1" flipV="1">
            <a:off x="2250265" y="4393413"/>
            <a:ext cx="135732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500298" y="5072074"/>
            <a:ext cx="1160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0070C0"/>
                </a:solidFill>
              </a:rPr>
              <a:t>Camera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スライド番号プレースホル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Light emission </a:t>
            </a:r>
            <a:r>
              <a:rPr lang="en-US" altLang="ja-JP" dirty="0" smtClean="0"/>
              <a:t>observed </a:t>
            </a:r>
            <a:r>
              <a:rPr kumimoji="1" lang="en-US" altLang="ja-JP" dirty="0" smtClean="0"/>
              <a:t>by usual camera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From side window</a:t>
            </a:r>
          </a:p>
          <a:p>
            <a:pPr lvl="1"/>
            <a:r>
              <a:rPr lang="en-US" altLang="ja-JP" dirty="0" smtClean="0"/>
              <a:t>Can see several cells near center of structure</a:t>
            </a:r>
          </a:p>
          <a:p>
            <a:pPr lvl="1"/>
            <a:r>
              <a:rPr kumimoji="1" lang="en-US" altLang="ja-JP" dirty="0" smtClean="0"/>
              <a:t>Found some BD events with a light emission from a particular cell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View from upstream beam axis</a:t>
            </a:r>
          </a:p>
          <a:p>
            <a:pPr lvl="1"/>
            <a:r>
              <a:rPr lang="en-US" altLang="ja-JP" dirty="0" smtClean="0"/>
              <a:t>Found a light emission</a:t>
            </a:r>
          </a:p>
          <a:p>
            <a:pPr lvl="1"/>
            <a:r>
              <a:rPr lang="en-US" altLang="ja-JP" dirty="0" smtClean="0"/>
              <a:t>Pattern interpretation is not straightforward</a:t>
            </a:r>
          </a:p>
          <a:p>
            <a:pPr lvl="1"/>
            <a:r>
              <a:rPr lang="en-US" altLang="ja-JP" dirty="0" smtClean="0"/>
              <a:t>Some event showed bright spot smaller than cell size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Need better optical setup</a:t>
            </a:r>
          </a:p>
          <a:p>
            <a:pPr lvl="1"/>
            <a:r>
              <a:rPr lang="en-US" altLang="ja-JP" dirty="0" smtClean="0"/>
              <a:t>Time gating, wider view, space resolution, etc.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Possible f</a:t>
            </a:r>
            <a:r>
              <a:rPr kumimoji="1" lang="en-US" altLang="ja-JP" dirty="0" smtClean="0"/>
              <a:t>uture program for quad #5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NEG installation in progress in this week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Further run</a:t>
            </a:r>
          </a:p>
          <a:p>
            <a:pPr lvl="1"/>
            <a:r>
              <a:rPr kumimoji="1" lang="en-US" altLang="ja-JP" dirty="0" smtClean="0"/>
              <a:t>Longer pulse run at 173ns</a:t>
            </a:r>
          </a:p>
          <a:p>
            <a:pPr lvl="1"/>
            <a:r>
              <a:rPr lang="en-US" altLang="ja-JP" dirty="0" smtClean="0"/>
              <a:t>Evolution of dark current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00B0F0"/>
                </a:solidFill>
              </a:rPr>
              <a:t>Finish high gradient and --</a:t>
            </a:r>
          </a:p>
          <a:p>
            <a:pPr lvl="1"/>
            <a:r>
              <a:rPr kumimoji="1" lang="en-US" altLang="ja-JP" dirty="0" smtClean="0"/>
              <a:t>RF check</a:t>
            </a:r>
          </a:p>
          <a:p>
            <a:pPr lvl="1"/>
            <a:r>
              <a:rPr lang="en-US" altLang="ja-JP" dirty="0" smtClean="0"/>
              <a:t>Mechanical check</a:t>
            </a:r>
          </a:p>
          <a:p>
            <a:pPr lvl="1"/>
            <a:r>
              <a:rPr kumimoji="1" lang="en-US" altLang="ja-JP" dirty="0" smtClean="0"/>
              <a:t>Optical inspection </a:t>
            </a:r>
          </a:p>
          <a:p>
            <a:pPr lvl="1"/>
            <a:r>
              <a:rPr lang="en-US" altLang="ja-JP" dirty="0" smtClean="0"/>
              <a:t>SEM  at CERN?</a:t>
            </a:r>
          </a:p>
          <a:p>
            <a:pPr lvl="1"/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5769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Further treatment?</a:t>
            </a:r>
          </a:p>
          <a:p>
            <a:pPr lvl="1"/>
            <a:r>
              <a:rPr lang="en-US" altLang="ja-JP" dirty="0" smtClean="0"/>
              <a:t>EP ?</a:t>
            </a:r>
          </a:p>
          <a:p>
            <a:r>
              <a:rPr lang="en-US" altLang="ja-JP" dirty="0" smtClean="0"/>
              <a:t>Further high gradient test</a:t>
            </a:r>
          </a:p>
          <a:p>
            <a:pPr lvl="1"/>
            <a:r>
              <a:rPr lang="en-US" altLang="ja-JP" dirty="0" smtClean="0"/>
              <a:t>Improved optical inspection</a:t>
            </a:r>
          </a:p>
          <a:p>
            <a:pPr lvl="1"/>
            <a:r>
              <a:rPr lang="en-US" altLang="ja-JP" dirty="0" smtClean="0"/>
              <a:t>Change in dark current</a:t>
            </a:r>
          </a:p>
          <a:p>
            <a:pPr lvl="1"/>
            <a:r>
              <a:rPr lang="en-US" altLang="ja-JP" dirty="0" smtClean="0"/>
              <a:t>Possibly higher field?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>
                <a:solidFill>
                  <a:srgbClr val="00B050"/>
                </a:solidFill>
              </a:rPr>
              <a:t>These become good lessons for us to understand breakdown phenomena.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42876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C</a:t>
            </a:r>
            <a:r>
              <a:rPr kumimoji="1" lang="en-US" altLang="ja-JP" dirty="0" smtClean="0"/>
              <a:t>hange in T18 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through high gradient test?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Quad #5 status </a:t>
            </a:r>
            <a:br>
              <a:rPr kumimoji="1" lang="en-US" altLang="ja-JP" dirty="0" smtClean="0"/>
            </a:br>
            <a:r>
              <a:rPr kumimoji="1" lang="en-US" altLang="ja-JP" dirty="0" smtClean="0"/>
              <a:t>and near future plan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8715404" cy="714356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Whole hist</a:t>
            </a:r>
            <a:r>
              <a:rPr lang="en-US" altLang="ja-JP" sz="3200" dirty="0" smtClean="0"/>
              <a:t>o</a:t>
            </a:r>
            <a:r>
              <a:rPr kumimoji="1" lang="en-US" altLang="ja-JP" sz="3200" dirty="0" smtClean="0"/>
              <a:t>ry of processing of T18_VG2.4_Disk #2</a:t>
            </a:r>
            <a:endParaRPr kumimoji="1" lang="ja-JP" altLang="en-US" sz="3200" dirty="0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-371390" y="214290"/>
          <a:ext cx="9515390" cy="6643710"/>
        </p:xfrm>
        <a:graphic>
          <a:graphicData uri="http://schemas.openxmlformats.org/presentationml/2006/ole">
            <p:oleObj spid="_x0000_s27650" name="KGPlot" r:id="rId3" imgW="8321400" imgH="5810040" progId="KGraph_Plot">
              <p:embed/>
            </p:oleObj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RF check s</a:t>
            </a:r>
            <a:r>
              <a:rPr kumimoji="1" lang="en-US" altLang="ja-JP" dirty="0" smtClean="0"/>
              <a:t>etup</a:t>
            </a:r>
            <a:endParaRPr kumimoji="1" lang="ja-JP" altLang="en-US" dirty="0"/>
          </a:p>
        </p:txBody>
      </p:sp>
      <p:pic>
        <p:nvPicPr>
          <p:cNvPr id="1026" name="Picture 2" descr="C:\Higo\2009\Picture\090918 T18_Disk_#2 RF check\N2 inlet from top reduced CIMG2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85860"/>
            <a:ext cx="2500330" cy="1874121"/>
          </a:xfrm>
          <a:prstGeom prst="rect">
            <a:avLst/>
          </a:prstGeom>
          <a:noFill/>
        </p:spPr>
      </p:pic>
      <p:pic>
        <p:nvPicPr>
          <p:cNvPr id="1027" name="Picture 3" descr="C:\Higo\2009\Picture\090918 T18_Disk_#2 RF check\Input divider setup reduced CIMG2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616" y="3500438"/>
            <a:ext cx="4096097" cy="3070228"/>
          </a:xfrm>
          <a:prstGeom prst="rect">
            <a:avLst/>
          </a:prstGeom>
          <a:noFill/>
        </p:spPr>
      </p:pic>
      <p:pic>
        <p:nvPicPr>
          <p:cNvPr id="1028" name="Picture 4" descr="C:\Higo\2009\Picture\090918 T18_Disk_#2 RF check\String Alignment reduced CIMG22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71480"/>
            <a:ext cx="2357436" cy="3143248"/>
          </a:xfrm>
          <a:prstGeom prst="rect">
            <a:avLst/>
          </a:prstGeom>
          <a:noFill/>
        </p:spPr>
      </p:pic>
      <p:pic>
        <p:nvPicPr>
          <p:cNvPr id="1029" name="Picture 5" descr="C:\Higo\2009\Picture\090918 T18_Disk_#2 RF check\Set at stand reduced CIMG22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000240"/>
            <a:ext cx="2254484" cy="3452814"/>
          </a:xfrm>
          <a:prstGeom prst="rect">
            <a:avLst/>
          </a:prstGeom>
          <a:noFill/>
        </p:spPr>
      </p:pic>
      <p:pic>
        <p:nvPicPr>
          <p:cNvPr id="1030" name="Picture 6" descr="C:\Higo\2009\Picture\090918 T18_Disk_#2 RF check\Weight string and puly reduced CIMG22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000504"/>
            <a:ext cx="1643074" cy="2555893"/>
          </a:xfrm>
          <a:prstGeom prst="rect">
            <a:avLst/>
          </a:prstGeom>
          <a:noFill/>
        </p:spPr>
      </p:pic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Input match not changed</a:t>
            </a:r>
            <a:endParaRPr kumimoji="1" lang="ja-JP" altLang="en-US" dirty="0"/>
          </a:p>
        </p:txBody>
      </p:sp>
      <p:pic>
        <p:nvPicPr>
          <p:cNvPr id="2051" name="Picture 3" descr="C:\Higo\2009\X-band\Nextef\T18_VG24_Disk_#2\090925 after high gradient second check\Input March No chan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7800975" cy="5143500"/>
          </a:xfrm>
          <a:prstGeom prst="rect">
            <a:avLst/>
          </a:prstGeom>
          <a:noFill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Bead pull raw data on Sep. 23</a:t>
            </a:r>
            <a:endParaRPr kumimoji="1" lang="ja-JP" altLang="en-US" dirty="0"/>
          </a:p>
        </p:txBody>
      </p:sp>
      <p:pic>
        <p:nvPicPr>
          <p:cNvPr id="1026" name="Picture 2" descr="C:\Higo\2009\X-band\Nextef\T18_VG24_Disk_#2\090923 Bead Pull After High Gradient Test\11420MHz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2071678"/>
            <a:ext cx="3000378" cy="3000378"/>
          </a:xfrm>
          <a:prstGeom prst="rect">
            <a:avLst/>
          </a:prstGeom>
          <a:noFill/>
        </p:spPr>
      </p:pic>
      <p:pic>
        <p:nvPicPr>
          <p:cNvPr id="1027" name="Picture 3" descr="C:\Higo\2009\X-band\Nextef\T18_VG24_Disk_#2\090923 Bead Pull After High Gradient Test\11422MHz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143116"/>
            <a:ext cx="3071834" cy="3071834"/>
          </a:xfrm>
          <a:prstGeom prst="rect">
            <a:avLst/>
          </a:prstGeom>
          <a:noFill/>
        </p:spPr>
      </p:pic>
      <p:pic>
        <p:nvPicPr>
          <p:cNvPr id="1028" name="Picture 4" descr="C:\Higo\2009\X-band\Nextef\T18_VG24_Disk_#2\090923 Bead Pull After High Gradient Test\11424MH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000240"/>
            <a:ext cx="3071834" cy="3071834"/>
          </a:xfrm>
          <a:prstGeom prst="rect">
            <a:avLst/>
          </a:prstGeom>
          <a:noFill/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Bead pull amplitude plot 11422MHz</a:t>
            </a:r>
            <a:endParaRPr kumimoji="1" lang="ja-JP" altLang="en-US" dirty="0"/>
          </a:p>
        </p:txBody>
      </p:sp>
      <p:pic>
        <p:nvPicPr>
          <p:cNvPr id="3074" name="Picture 2" descr="C:\Higo\2009\X-band\Nextef\T18_VG24_Disk_#2\090923 Bead Pull After High Gradient Test\090923_BeadPull_02mm 11422MHz amplitud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863974" cy="4392943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928662" y="614364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 side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00826" y="607220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Out</a:t>
            </a:r>
            <a:r>
              <a:rPr kumimoji="1" lang="en-US" altLang="ja-JP" dirty="0" smtClean="0"/>
              <a:t>put side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85918" y="1928802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Correspond to r</a:t>
            </a:r>
            <a:r>
              <a:rPr kumimoji="1" lang="en-US" altLang="ja-JP" dirty="0" smtClean="0">
                <a:solidFill>
                  <a:srgbClr val="FF0000"/>
                </a:solidFill>
              </a:rPr>
              <a:t>ipple of +-4% in Ea at output end.</a:t>
            </a:r>
          </a:p>
          <a:p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Which was not before test.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Output match some change</a:t>
            </a:r>
            <a:endParaRPr kumimoji="1" lang="ja-JP" altLang="en-US" dirty="0"/>
          </a:p>
        </p:txBody>
      </p:sp>
      <p:pic>
        <p:nvPicPr>
          <p:cNvPr id="1028" name="Picture 4" descr="C:\Higo\2009\X-band\Nextef\T18_VG24_Disk_#2\090925 after high gradient second check\Output March Some chan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7800975" cy="5143500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6215074" y="3286124"/>
            <a:ext cx="214314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Speculation:</a:t>
            </a:r>
          </a:p>
          <a:p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R</a:t>
            </a:r>
            <a:r>
              <a:rPr kumimoji="1" lang="en-US" altLang="ja-JP" dirty="0" smtClean="0">
                <a:solidFill>
                  <a:srgbClr val="FF0000"/>
                </a:solidFill>
              </a:rPr>
              <a:t>eflection changed around 11424MHz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by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</a:rPr>
              <a:t>=0.05 level??</a:t>
            </a:r>
          </a:p>
          <a:p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Can be source of field staggering 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Bead pull feeding from output side</a:t>
            </a:r>
            <a:endParaRPr kumimoji="1" lang="ja-JP" altLang="en-US" dirty="0"/>
          </a:p>
        </p:txBody>
      </p:sp>
      <p:pic>
        <p:nvPicPr>
          <p:cNvPr id="3074" name="Picture 2" descr="C:\Higo\2009\X-band\Nextef\T18_VG24_Disk_#2\090925 after high gradient second check\090923_Bead pull Amplitud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7143800" cy="4572032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6357950" y="400050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 side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192880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Output side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Phase advance per cell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00562" y="1318022"/>
            <a:ext cx="40005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Condition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      a</a:t>
            </a:r>
            <a:r>
              <a:rPr kumimoji="1" lang="en-US" altLang="ja-JP" dirty="0" smtClean="0">
                <a:solidFill>
                  <a:srgbClr val="00B0F0"/>
                </a:solidFill>
              </a:rPr>
              <a:t>t 22.7degC in Nitrogen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Bead pull result: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     </a:t>
            </a:r>
            <a:r>
              <a:rPr kumimoji="1" lang="en-US" altLang="ja-JP" dirty="0" smtClean="0">
                <a:solidFill>
                  <a:srgbClr val="00B0F0"/>
                </a:solidFill>
              </a:rPr>
              <a:t>11423.2MHz </a:t>
            </a:r>
            <a:r>
              <a:rPr kumimoji="1" lang="en-US" altLang="ja-JP" dirty="0" smtClean="0">
                <a:solidFill>
                  <a:srgbClr val="00B0F0"/>
                </a:solidFill>
                <a:sym typeface="Wingdings" pitchFamily="2" charset="2"/>
              </a:rPr>
              <a:t> 120deg/cell</a:t>
            </a:r>
          </a:p>
          <a:p>
            <a:endParaRPr lang="en-US" altLang="ja-JP" dirty="0" smtClean="0">
              <a:sym typeface="Wingdings" pitchFamily="2" charset="2"/>
            </a:endParaRPr>
          </a:p>
          <a:p>
            <a:r>
              <a:rPr kumimoji="1" lang="en-US" altLang="ja-JP" dirty="0" smtClean="0">
                <a:sym typeface="Wingdings" pitchFamily="2" charset="2"/>
              </a:rPr>
              <a:t>  </a:t>
            </a:r>
            <a:r>
              <a:rPr kumimoji="1" lang="en-US" altLang="ja-JP" dirty="0" err="1" smtClean="0">
                <a:sym typeface="Wingdings" pitchFamily="2" charset="2"/>
              </a:rPr>
              <a:t>delF</a:t>
            </a:r>
            <a:r>
              <a:rPr kumimoji="1" lang="en-US" altLang="ja-JP" dirty="0" smtClean="0">
                <a:sym typeface="Wingdings" pitchFamily="2" charset="2"/>
              </a:rPr>
              <a:t> 22.7 30C     -1.38MHz</a:t>
            </a:r>
          </a:p>
          <a:p>
            <a:r>
              <a:rPr lang="en-US" altLang="ja-JP" dirty="0" smtClean="0">
                <a:sym typeface="Wingdings" pitchFamily="2" charset="2"/>
              </a:rPr>
              <a:t>  </a:t>
            </a:r>
            <a:r>
              <a:rPr lang="en-US" altLang="ja-JP" dirty="0" err="1" smtClean="0">
                <a:sym typeface="Wingdings" pitchFamily="2" charset="2"/>
              </a:rPr>
              <a:t>delF</a:t>
            </a:r>
            <a:r>
              <a:rPr lang="en-US" altLang="ja-JP" dirty="0" smtClean="0">
                <a:sym typeface="Wingdings" pitchFamily="2" charset="2"/>
              </a:rPr>
              <a:t> N2    VAC    +3.12</a:t>
            </a:r>
          </a:p>
          <a:p>
            <a:r>
              <a:rPr lang="en-US" altLang="ja-JP" dirty="0" smtClean="0">
                <a:sym typeface="Wingdings" pitchFamily="2" charset="2"/>
              </a:rPr>
              <a:t>  </a:t>
            </a:r>
            <a:r>
              <a:rPr lang="en-US" altLang="ja-JP" dirty="0" err="1" smtClean="0">
                <a:sym typeface="Wingdings" pitchFamily="2" charset="2"/>
              </a:rPr>
              <a:t>delF</a:t>
            </a:r>
            <a:r>
              <a:rPr lang="en-US" altLang="ja-JP" dirty="0" smtClean="0">
                <a:sym typeface="Wingdings" pitchFamily="2" charset="2"/>
              </a:rPr>
              <a:t> string  no string  +0.2MHz</a:t>
            </a:r>
          </a:p>
          <a:p>
            <a:r>
              <a:rPr lang="en-US" altLang="ja-JP" dirty="0" smtClean="0">
                <a:sym typeface="Wingdings" pitchFamily="2" charset="2"/>
              </a:rPr>
              <a:t>     Total </a:t>
            </a:r>
            <a:r>
              <a:rPr lang="en-US" altLang="ja-JP" dirty="0" err="1" smtClean="0">
                <a:sym typeface="Wingdings" pitchFamily="2" charset="2"/>
              </a:rPr>
              <a:t>delF</a:t>
            </a:r>
            <a:r>
              <a:rPr lang="en-US" altLang="ja-JP" dirty="0" smtClean="0">
                <a:sym typeface="Wingdings" pitchFamily="2" charset="2"/>
              </a:rPr>
              <a:t> = 1.94MHz</a:t>
            </a:r>
          </a:p>
          <a:p>
            <a:endParaRPr kumimoji="1" lang="en-US" altLang="ja-JP" dirty="0" smtClean="0">
              <a:solidFill>
                <a:srgbClr val="00B0F0"/>
              </a:solidFill>
              <a:sym typeface="Wingdings" pitchFamily="2" charset="2"/>
            </a:endParaRPr>
          </a:p>
          <a:p>
            <a:r>
              <a:rPr lang="en-US" altLang="ja-JP" dirty="0" smtClean="0">
                <a:solidFill>
                  <a:srgbClr val="00B0F0"/>
                </a:solidFill>
                <a:sym typeface="Wingdings" pitchFamily="2" charset="2"/>
              </a:rPr>
              <a:t>The structure now shows</a:t>
            </a:r>
          </a:p>
          <a:p>
            <a:r>
              <a:rPr lang="en-US" altLang="ja-JP" dirty="0" smtClean="0">
                <a:solidFill>
                  <a:srgbClr val="00B0F0"/>
                </a:solidFill>
                <a:sym typeface="Wingdings" pitchFamily="2" charset="2"/>
              </a:rPr>
              <a:t>   120deg/cell a</a:t>
            </a:r>
            <a:r>
              <a:rPr kumimoji="1" lang="en-US" altLang="ja-JP" dirty="0" smtClean="0">
                <a:solidFill>
                  <a:srgbClr val="00B0F0"/>
                </a:solidFill>
                <a:sym typeface="Wingdings" pitchFamily="2" charset="2"/>
              </a:rPr>
              <a:t>t 11425.1MHz</a:t>
            </a:r>
          </a:p>
          <a:p>
            <a:endParaRPr lang="en-US" altLang="ja-JP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Changed by 1.1MHz through high gradient test!?!?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 Should confirm carefully with SLAC tuning result.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  <p:pic>
        <p:nvPicPr>
          <p:cNvPr id="6" name="Picture 4" descr="C:\Higo\2009\X-band\Nextef\T18_VG24_Disk_#2\090925 after high gradient second check\Phase advance per ce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44" y="1938326"/>
            <a:ext cx="4214860" cy="4214860"/>
          </a:xfrm>
          <a:prstGeom prst="rect">
            <a:avLst/>
          </a:prstGeom>
          <a:noFill/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/>
          <p:cNvCxnSpPr/>
          <p:nvPr/>
        </p:nvCxnSpPr>
        <p:spPr>
          <a:xfrm>
            <a:off x="928662" y="3857628"/>
            <a:ext cx="69294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26"/>
          <p:cNvGrpSpPr/>
          <p:nvPr/>
        </p:nvGrpSpPr>
        <p:grpSpPr>
          <a:xfrm>
            <a:off x="857224" y="857208"/>
            <a:ext cx="6572296" cy="2143140"/>
            <a:chOff x="1071538" y="857232"/>
            <a:chExt cx="6572296" cy="2143140"/>
          </a:xfrm>
        </p:grpSpPr>
        <p:sp>
          <p:nvSpPr>
            <p:cNvPr id="5" name="正方形/長方形 4"/>
            <p:cNvSpPr/>
            <p:nvPr/>
          </p:nvSpPr>
          <p:spPr>
            <a:xfrm>
              <a:off x="5214942" y="857232"/>
              <a:ext cx="714380" cy="1714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5214942" y="2214554"/>
              <a:ext cx="714380" cy="7858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500430" y="857232"/>
              <a:ext cx="1714512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786050" y="857232"/>
              <a:ext cx="714380" cy="1714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786050" y="2214554"/>
              <a:ext cx="714380" cy="7858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071538" y="857232"/>
              <a:ext cx="1714512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5929322" y="857232"/>
              <a:ext cx="1714512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-571536" y="3214686"/>
            <a:ext cx="4071966" cy="12858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490499" y="3219025"/>
            <a:ext cx="1182756" cy="1282148"/>
          </a:xfrm>
          <a:custGeom>
            <a:avLst/>
            <a:gdLst>
              <a:gd name="connsiteX0" fmla="*/ 0 w 1182756"/>
              <a:gd name="connsiteY0" fmla="*/ 0 h 1282148"/>
              <a:gd name="connsiteX1" fmla="*/ 19878 w 1182756"/>
              <a:gd name="connsiteY1" fmla="*/ 1282148 h 1282148"/>
              <a:gd name="connsiteX2" fmla="*/ 1182756 w 1182756"/>
              <a:gd name="connsiteY2" fmla="*/ 1282148 h 1282148"/>
              <a:gd name="connsiteX3" fmla="*/ 0 w 1182756"/>
              <a:gd name="connsiteY3" fmla="*/ 0 h 1282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2756" h="1282148">
                <a:moveTo>
                  <a:pt x="0" y="0"/>
                </a:moveTo>
                <a:lnTo>
                  <a:pt x="19878" y="1282148"/>
                </a:lnTo>
                <a:lnTo>
                  <a:pt x="1182756" y="1282148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4071934" y="3000372"/>
            <a:ext cx="1000132" cy="857256"/>
          </a:xfrm>
          <a:prstGeom prst="line">
            <a:avLst/>
          </a:prstGeom>
          <a:ln w="28575"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49"/>
          <p:cNvGrpSpPr/>
          <p:nvPr/>
        </p:nvGrpSpPr>
        <p:grpSpPr>
          <a:xfrm>
            <a:off x="785786" y="4714860"/>
            <a:ext cx="9001188" cy="2143140"/>
            <a:chOff x="1071538" y="5572140"/>
            <a:chExt cx="9001188" cy="2143140"/>
          </a:xfrm>
        </p:grpSpPr>
        <p:grpSp>
          <p:nvGrpSpPr>
            <p:cNvPr id="4" name="グループ化 27"/>
            <p:cNvGrpSpPr/>
            <p:nvPr/>
          </p:nvGrpSpPr>
          <p:grpSpPr>
            <a:xfrm flipV="1">
              <a:off x="1071538" y="5572140"/>
              <a:ext cx="6572296" cy="2143140"/>
              <a:chOff x="1071538" y="857232"/>
              <a:chExt cx="6572296" cy="2143140"/>
            </a:xfrm>
          </p:grpSpPr>
          <p:sp>
            <p:nvSpPr>
              <p:cNvPr id="29" name="正方形/長方形 28"/>
              <p:cNvSpPr/>
              <p:nvPr/>
            </p:nvSpPr>
            <p:spPr>
              <a:xfrm>
                <a:off x="5214942" y="857232"/>
                <a:ext cx="714380" cy="1714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5214942" y="2214554"/>
                <a:ext cx="714380" cy="7858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3500430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2786050" y="857232"/>
                <a:ext cx="714380" cy="1714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2786050" y="2214554"/>
                <a:ext cx="714380" cy="7858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1071538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5929322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41"/>
            <p:cNvGrpSpPr/>
            <p:nvPr/>
          </p:nvGrpSpPr>
          <p:grpSpPr>
            <a:xfrm flipV="1">
              <a:off x="3500430" y="5572140"/>
              <a:ext cx="6572296" cy="2143140"/>
              <a:chOff x="1071538" y="857232"/>
              <a:chExt cx="6572296" cy="2143140"/>
            </a:xfrm>
          </p:grpSpPr>
          <p:sp>
            <p:nvSpPr>
              <p:cNvPr id="43" name="正方形/長方形 42"/>
              <p:cNvSpPr/>
              <p:nvPr/>
            </p:nvSpPr>
            <p:spPr>
              <a:xfrm>
                <a:off x="5214942" y="857232"/>
                <a:ext cx="714380" cy="1714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5214942" y="2214554"/>
                <a:ext cx="714380" cy="7858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500430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2786050" y="857232"/>
                <a:ext cx="714380" cy="1714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2786050" y="2214554"/>
                <a:ext cx="714380" cy="78581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071538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929322" y="857232"/>
                <a:ext cx="1714512" cy="2143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36" name="直線コネクタ 35"/>
          <p:cNvCxnSpPr/>
          <p:nvPr/>
        </p:nvCxnSpPr>
        <p:spPr>
          <a:xfrm flipV="1">
            <a:off x="4071934" y="3000372"/>
            <a:ext cx="1000132" cy="857256"/>
          </a:xfrm>
          <a:prstGeom prst="line">
            <a:avLst/>
          </a:prstGeom>
          <a:ln w="28575">
            <a:solidFill>
              <a:srgbClr val="00B05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5400000" flipH="1" flipV="1">
            <a:off x="3464711" y="2464587"/>
            <a:ext cx="2000264" cy="7858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4143372" y="3143248"/>
            <a:ext cx="4121662" cy="672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5929322" y="207167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View d</a:t>
            </a:r>
            <a:r>
              <a:rPr kumimoji="1" lang="en-US" altLang="ja-JP" dirty="0" smtClean="0">
                <a:solidFill>
                  <a:srgbClr val="00B050"/>
                </a:solidFill>
              </a:rPr>
              <a:t>irection 45deg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929322" y="278605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View area 60</a:t>
            </a:r>
            <a:r>
              <a:rPr kumimoji="1" lang="en-US" altLang="ja-JP" dirty="0" smtClean="0">
                <a:solidFill>
                  <a:srgbClr val="FF0000"/>
                </a:solidFill>
              </a:rPr>
              <a:t>deg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7158" y="27146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itchFamily="18" charset="2"/>
              </a:rPr>
              <a:t>f</a:t>
            </a:r>
            <a:r>
              <a:rPr kumimoji="1" lang="en-US" altLang="ja-JP" dirty="0" smtClean="0"/>
              <a:t>4.1mm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85720" y="400050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Focus within 5mm to infinity</a:t>
            </a:r>
            <a:endParaRPr kumimoji="1" lang="ja-JP" altLang="en-US" dirty="0"/>
          </a:p>
        </p:txBody>
      </p:sp>
      <p:sp>
        <p:nvSpPr>
          <p:cNvPr id="42" name="日付プレースホルダ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0" name="スライド番号プレースホルダ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  <p:sp>
        <p:nvSpPr>
          <p:cNvPr id="52" name="フッター プレースホルダ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8940391" cy="580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二等辺三角形 4"/>
          <p:cNvSpPr/>
          <p:nvPr/>
        </p:nvSpPr>
        <p:spPr>
          <a:xfrm>
            <a:off x="3786182" y="5715016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1868" y="621508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７９</a:t>
            </a:r>
            <a:endParaRPr kumimoji="1" lang="ja-JP" altLang="en-US" dirty="0"/>
          </a:p>
        </p:txBody>
      </p:sp>
      <p:sp>
        <p:nvSpPr>
          <p:cNvPr id="17" name="二等辺三角形 16"/>
          <p:cNvSpPr/>
          <p:nvPr/>
        </p:nvSpPr>
        <p:spPr>
          <a:xfrm>
            <a:off x="2039988" y="5980890"/>
            <a:ext cx="196316" cy="3770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14480" y="63579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60.9</a:t>
            </a:r>
            <a:endParaRPr kumimoji="1" lang="ja-JP" altLang="en-US" dirty="0"/>
          </a:p>
        </p:txBody>
      </p:sp>
      <p:grpSp>
        <p:nvGrpSpPr>
          <p:cNvPr id="4" name="グループ化 22"/>
          <p:cNvGrpSpPr/>
          <p:nvPr/>
        </p:nvGrpSpPr>
        <p:grpSpPr>
          <a:xfrm>
            <a:off x="2143108" y="1857364"/>
            <a:ext cx="1857388" cy="1357322"/>
            <a:chOff x="3929058" y="1857364"/>
            <a:chExt cx="1857388" cy="1357322"/>
          </a:xfrm>
        </p:grpSpPr>
        <p:cxnSp>
          <p:nvCxnSpPr>
            <p:cNvPr id="24" name="直線矢印コネクタ 23"/>
            <p:cNvCxnSpPr/>
            <p:nvPr/>
          </p:nvCxnSpPr>
          <p:spPr>
            <a:xfrm rot="5400000" flipH="1" flipV="1">
              <a:off x="3857620" y="2214554"/>
              <a:ext cx="1071570" cy="928694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rot="5400000" flipH="1" flipV="1">
              <a:off x="3428992" y="2357430"/>
              <a:ext cx="1357322" cy="3571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3929058" y="2643182"/>
              <a:ext cx="1857388" cy="5715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二等辺三角形 30"/>
          <p:cNvSpPr/>
          <p:nvPr/>
        </p:nvSpPr>
        <p:spPr>
          <a:xfrm>
            <a:off x="2928926" y="5786454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714612" y="628652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７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3" name="二等辺三角形 32"/>
          <p:cNvSpPr/>
          <p:nvPr/>
        </p:nvSpPr>
        <p:spPr>
          <a:xfrm>
            <a:off x="5857884" y="5715016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72132" y="614364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10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928794" y="3357562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</a:rPr>
              <a:t>60.3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13" name="グループ化 49"/>
          <p:cNvGrpSpPr/>
          <p:nvPr/>
        </p:nvGrpSpPr>
        <p:grpSpPr>
          <a:xfrm>
            <a:off x="5786446" y="1857364"/>
            <a:ext cx="1857388" cy="1357322"/>
            <a:chOff x="3929058" y="1857364"/>
            <a:chExt cx="1857388" cy="1357322"/>
          </a:xfrm>
        </p:grpSpPr>
        <p:cxnSp>
          <p:nvCxnSpPr>
            <p:cNvPr id="51" name="直線矢印コネクタ 50"/>
            <p:cNvCxnSpPr/>
            <p:nvPr/>
          </p:nvCxnSpPr>
          <p:spPr>
            <a:xfrm rot="5400000" flipH="1" flipV="1">
              <a:off x="3857620" y="2214554"/>
              <a:ext cx="1071570" cy="928694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/>
            <p:cNvCxnSpPr/>
            <p:nvPr/>
          </p:nvCxnSpPr>
          <p:spPr>
            <a:xfrm rot="5400000" flipH="1" flipV="1">
              <a:off x="3428992" y="2357430"/>
              <a:ext cx="1357322" cy="3571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/>
            <p:nvPr/>
          </p:nvCxnSpPr>
          <p:spPr>
            <a:xfrm flipV="1">
              <a:off x="3929058" y="2643182"/>
              <a:ext cx="1857388" cy="5715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テキスト ボックス 53"/>
          <p:cNvSpPr txBox="1"/>
          <p:nvPr/>
        </p:nvSpPr>
        <p:spPr>
          <a:xfrm>
            <a:off x="5572132" y="3214686"/>
            <a:ext cx="5000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</a:rPr>
              <a:t>98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56" name="直線コネクタ 55"/>
          <p:cNvCxnSpPr/>
          <p:nvPr/>
        </p:nvCxnSpPr>
        <p:spPr>
          <a:xfrm rot="16200000" flipV="1">
            <a:off x="4732735" y="4411272"/>
            <a:ext cx="242889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rot="16200000" flipV="1">
            <a:off x="4964641" y="4321707"/>
            <a:ext cx="3599650" cy="44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rot="16200000" flipV="1">
            <a:off x="5794683" y="4206581"/>
            <a:ext cx="3599650" cy="44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rot="16200000" flipV="1">
            <a:off x="6623456" y="4359796"/>
            <a:ext cx="3599650" cy="44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二等辺三角形 60"/>
          <p:cNvSpPr/>
          <p:nvPr/>
        </p:nvSpPr>
        <p:spPr>
          <a:xfrm>
            <a:off x="6665013" y="5756824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二等辺三角形 61"/>
          <p:cNvSpPr/>
          <p:nvPr/>
        </p:nvSpPr>
        <p:spPr>
          <a:xfrm>
            <a:off x="7501959" y="5798632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二等辺三角形 62"/>
          <p:cNvSpPr/>
          <p:nvPr/>
        </p:nvSpPr>
        <p:spPr>
          <a:xfrm>
            <a:off x="8317757" y="5721773"/>
            <a:ext cx="214314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429388" y="621508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1</a:t>
            </a:r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215206" y="621508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1</a:t>
            </a:r>
            <a:r>
              <a:rPr kumimoji="1" lang="en-US" altLang="ja-JP" dirty="0" smtClean="0"/>
              <a:t>18.6</a:t>
            </a:r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072462" y="614364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127.4</a:t>
            </a:r>
            <a:endParaRPr kumimoji="1" lang="ja-JP" altLang="en-US" dirty="0"/>
          </a:p>
        </p:txBody>
      </p:sp>
      <p:sp>
        <p:nvSpPr>
          <p:cNvPr id="35" name="日付プレースホルダ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  <p:sp>
        <p:nvSpPr>
          <p:cNvPr id="37" name="フッター プレースホルダ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1147-90CE-4AD9-A13A-F22E7357BC8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1026" name="Picture 2" descr="C:\Higo\2009\X-band\Nextef\Quad#5\091005 till run11\091005 Tre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804112" cy="6148904"/>
          </a:xfrm>
          <a:prstGeom prst="rect">
            <a:avLst/>
          </a:prstGeom>
          <a:noFill/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Optical inspection upstream</a:t>
            </a:r>
            <a:endParaRPr kumimoji="1" lang="ja-JP" altLang="en-US" dirty="0"/>
          </a:p>
        </p:txBody>
      </p:sp>
      <p:pic>
        <p:nvPicPr>
          <p:cNvPr id="1026" name="Picture 2" descr="C:\Higo\2009\X-band\Nextef\T18_VG24_Disk_#2\091009 Inside Optical Check\091009\from_in_060.3mm_InputCoup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213603" cy="3143272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357158" y="521495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60.3mm</a:t>
            </a:r>
          </a:p>
          <a:p>
            <a:r>
              <a:rPr lang="en-US" altLang="ja-JP" dirty="0" smtClean="0"/>
              <a:t>Input coupler to cylindrical TM01 line</a:t>
            </a:r>
            <a:endParaRPr kumimoji="1" lang="ja-JP" altLang="en-US" dirty="0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pic>
        <p:nvPicPr>
          <p:cNvPr id="3074" name="Picture 2" descr="C:\Higo\2009\X-band\Nextef\T18_VG24_Disk_#2\091009 Inside Optical Check\091009\from_in_098.0mm_up_whol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71546"/>
            <a:ext cx="4572000" cy="4308692"/>
          </a:xfrm>
          <a:prstGeom prst="rect">
            <a:avLst/>
          </a:prstGeom>
          <a:noFill/>
        </p:spPr>
      </p:pic>
      <p:sp>
        <p:nvSpPr>
          <p:cNvPr id="17" name="テキスト ボックス 16"/>
          <p:cNvSpPr txBox="1"/>
          <p:nvPr/>
        </p:nvSpPr>
        <p:spPr>
          <a:xfrm>
            <a:off x="6572264" y="26431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Up </a:t>
            </a:r>
            <a:r>
              <a:rPr kumimoji="1" lang="en-US" altLang="ja-JP" dirty="0" smtClean="0">
                <a:solidFill>
                  <a:srgbClr val="FFFF00"/>
                </a:solidFill>
                <a:sym typeface="Wingdings" pitchFamily="2" charset="2"/>
              </a:rPr>
              <a:t></a:t>
            </a:r>
            <a:r>
              <a:rPr lang="en-US" altLang="ja-JP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WG direct.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3786182" y="3071810"/>
            <a:ext cx="5072098" cy="7143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20"/>
          <p:cNvSpPr/>
          <p:nvPr/>
        </p:nvSpPr>
        <p:spPr>
          <a:xfrm>
            <a:off x="3643306" y="304012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28992" y="3214686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Beam axis</a:t>
            </a:r>
            <a:endParaRPr kumimoji="1" lang="ja-JP" altLang="en-US" dirty="0"/>
          </a:p>
        </p:txBody>
      </p:sp>
      <p:sp>
        <p:nvSpPr>
          <p:cNvPr id="23" name="右矢印 22"/>
          <p:cNvSpPr/>
          <p:nvPr/>
        </p:nvSpPr>
        <p:spPr>
          <a:xfrm rot="18281271">
            <a:off x="4050896" y="4346149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57686" y="557214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Insertion  98.0</a:t>
            </a:r>
            <a:r>
              <a:rPr kumimoji="1" lang="en-US" altLang="ja-JP" dirty="0" smtClean="0"/>
              <a:t>mm  for observing </a:t>
            </a:r>
            <a:r>
              <a:rPr lang="en-US" altLang="ja-JP" dirty="0" smtClean="0"/>
              <a:t>Iris #2.</a:t>
            </a:r>
          </a:p>
          <a:p>
            <a:r>
              <a:rPr kumimoji="1" lang="en-US" altLang="ja-JP" dirty="0" smtClean="0"/>
              <a:t>This is the best we can now, only the forward iris at an enough distance.</a:t>
            </a:r>
            <a:endParaRPr kumimoji="1" lang="ja-JP" altLang="en-US" dirty="0"/>
          </a:p>
        </p:txBody>
      </p:sp>
      <p:sp>
        <p:nvSpPr>
          <p:cNvPr id="25" name="右矢印 24"/>
          <p:cNvSpPr/>
          <p:nvPr/>
        </p:nvSpPr>
        <p:spPr>
          <a:xfrm rot="18487395">
            <a:off x="5347208" y="498454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右矢印 25"/>
          <p:cNvSpPr/>
          <p:nvPr/>
        </p:nvSpPr>
        <p:spPr>
          <a:xfrm rot="17148627">
            <a:off x="7618858" y="49202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 rot="18455457">
            <a:off x="5709966" y="4878993"/>
            <a:ext cx="77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Iris #1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16996721">
            <a:off x="7030832" y="4549095"/>
            <a:ext cx="121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March  Iris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 rot="18455457">
            <a:off x="4138329" y="4593239"/>
            <a:ext cx="77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Iris #2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7368852">
            <a:off x="6281621" y="4505171"/>
            <a:ext cx="118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Match cell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0"/>
            <a:ext cx="8515352" cy="9286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Optical inspection upstream and middle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7158" y="564357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Insertion  82.7</a:t>
            </a:r>
            <a:r>
              <a:rPr kumimoji="1" lang="en-US" altLang="ja-JP" dirty="0" smtClean="0"/>
              <a:t>mm</a:t>
            </a:r>
          </a:p>
          <a:p>
            <a:r>
              <a:rPr lang="en-US" altLang="ja-JP" dirty="0" smtClean="0"/>
              <a:t>Iris #1 at match cell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5572140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Insertion  98.0</a:t>
            </a:r>
            <a:r>
              <a:rPr kumimoji="1" lang="en-US" altLang="ja-JP" dirty="0" smtClean="0"/>
              <a:t>mm</a:t>
            </a:r>
          </a:p>
          <a:p>
            <a:r>
              <a:rPr lang="en-US" altLang="ja-JP" dirty="0" smtClean="0"/>
              <a:t>Iris #2 at first regular cell</a:t>
            </a:r>
            <a:endParaRPr kumimoji="1" lang="ja-JP" altLang="en-US" dirty="0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grpSp>
        <p:nvGrpSpPr>
          <p:cNvPr id="17" name="グループ化 16"/>
          <p:cNvGrpSpPr/>
          <p:nvPr/>
        </p:nvGrpSpPr>
        <p:grpSpPr>
          <a:xfrm>
            <a:off x="4929190" y="928670"/>
            <a:ext cx="1928826" cy="5084240"/>
            <a:chOff x="1071538" y="1142984"/>
            <a:chExt cx="1928826" cy="5084240"/>
          </a:xfrm>
        </p:grpSpPr>
        <p:pic>
          <p:nvPicPr>
            <p:cNvPr id="18" name="Picture 2" descr="C:\Higo\2009\X-band\Nextef\T18_VG24_Disk_#2\091009 Inside Optical Check\091009\from_in_161.9mm_up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2976" y="1142984"/>
              <a:ext cx="1857388" cy="4658211"/>
            </a:xfrm>
            <a:prstGeom prst="rect">
              <a:avLst/>
            </a:prstGeom>
            <a:noFill/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071538" y="585789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161.9mm  </a:t>
              </a:r>
              <a:r>
                <a:rPr lang="en-US" altLang="ja-JP" dirty="0" smtClean="0"/>
                <a:t>Iris #9</a:t>
              </a:r>
            </a:p>
          </p:txBody>
        </p:sp>
        <p:sp>
          <p:nvSpPr>
            <p:cNvPr id="20" name="下矢印 19"/>
            <p:cNvSpPr/>
            <p:nvPr/>
          </p:nvSpPr>
          <p:spPr>
            <a:xfrm rot="12627319">
              <a:off x="1232872" y="5023772"/>
              <a:ext cx="285752" cy="7143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6929454" y="578645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170.9mm  </a:t>
            </a:r>
            <a:r>
              <a:rPr lang="en-US" altLang="ja-JP" dirty="0" smtClean="0"/>
              <a:t>Iris #10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7000892" y="1071546"/>
            <a:ext cx="1856109" cy="4572032"/>
            <a:chOff x="3286116" y="1142984"/>
            <a:chExt cx="1856109" cy="4572032"/>
          </a:xfrm>
        </p:grpSpPr>
        <p:pic>
          <p:nvPicPr>
            <p:cNvPr id="23" name="Picture 3" descr="C:\Higo\2009\X-band\Nextef\T18_VG24_Disk_#2\091009 Inside Optical Check\091009\from_in_170.9mm_u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6116" y="1142984"/>
              <a:ext cx="1856109" cy="4572032"/>
            </a:xfrm>
            <a:prstGeom prst="rect">
              <a:avLst/>
            </a:prstGeom>
            <a:noFill/>
          </p:spPr>
        </p:pic>
        <p:sp>
          <p:nvSpPr>
            <p:cNvPr id="24" name="下矢印 23"/>
            <p:cNvSpPr/>
            <p:nvPr/>
          </p:nvSpPr>
          <p:spPr>
            <a:xfrm rot="12627319">
              <a:off x="3518888" y="4738020"/>
              <a:ext cx="285752" cy="7143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500034" y="1000108"/>
            <a:ext cx="1603864" cy="4643446"/>
            <a:chOff x="928662" y="1285860"/>
            <a:chExt cx="1603864" cy="4643446"/>
          </a:xfrm>
        </p:grpSpPr>
        <p:pic>
          <p:nvPicPr>
            <p:cNvPr id="4098" name="Picture 2" descr="C:\Higo\2009\X-band\Nextef\T18_VG24_Disk_#2\091009 Inside Optical Check\091009\from_in_082.7mm_up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28662" y="1285860"/>
              <a:ext cx="1603864" cy="4643446"/>
            </a:xfrm>
            <a:prstGeom prst="rect">
              <a:avLst/>
            </a:prstGeom>
            <a:noFill/>
          </p:spPr>
        </p:pic>
        <p:sp>
          <p:nvSpPr>
            <p:cNvPr id="15" name="下矢印 14"/>
            <p:cNvSpPr/>
            <p:nvPr/>
          </p:nvSpPr>
          <p:spPr>
            <a:xfrm rot="12459426">
              <a:off x="1119714" y="4618433"/>
              <a:ext cx="428628" cy="92869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500298" y="1000108"/>
            <a:ext cx="1416003" cy="4643470"/>
            <a:chOff x="2786050" y="1000108"/>
            <a:chExt cx="1416003" cy="4643470"/>
          </a:xfrm>
        </p:grpSpPr>
        <p:pic>
          <p:nvPicPr>
            <p:cNvPr id="4099" name="Picture 3" descr="C:\Higo\2009\X-band\Nextef\T18_VG24_Disk_#2\091009 Inside Optical Check\091009\from_in_098.0mm_up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86050" y="1000108"/>
              <a:ext cx="1416003" cy="4643470"/>
            </a:xfrm>
            <a:prstGeom prst="rect">
              <a:avLst/>
            </a:prstGeom>
            <a:noFill/>
          </p:spPr>
        </p:pic>
        <p:sp>
          <p:nvSpPr>
            <p:cNvPr id="9" name="下矢印 8"/>
            <p:cNvSpPr/>
            <p:nvPr/>
          </p:nvSpPr>
          <p:spPr>
            <a:xfrm rot="12405005">
              <a:off x="2814814" y="4523154"/>
              <a:ext cx="298574" cy="83366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282" y="0"/>
            <a:ext cx="8372476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Optical inspection downstream </a:t>
            </a:r>
            <a:r>
              <a:rPr kumimoji="1" lang="en-US" altLang="ja-JP" dirty="0" smtClean="0"/>
              <a:t>end </a:t>
            </a:r>
            <a:endParaRPr kumimoji="1" lang="ja-JP" altLang="en-US" dirty="0"/>
          </a:p>
        </p:txBody>
      </p:sp>
      <p:pic>
        <p:nvPicPr>
          <p:cNvPr id="2050" name="Picture 2" descr="C:\Higo\2009\X-band\Nextef\T18_VG24_Disk_#2\091009 Inside Optical Check\091009\from_in_252.2mm_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000108"/>
            <a:ext cx="2391090" cy="4647471"/>
          </a:xfrm>
          <a:prstGeom prst="rect">
            <a:avLst/>
          </a:prstGeom>
          <a:noFill/>
        </p:spPr>
      </p:pic>
      <p:pic>
        <p:nvPicPr>
          <p:cNvPr id="2051" name="Picture 3" descr="C:\Higo\2009\X-band\Nextef\T18_VG24_Disk_#2\091009 Inside Optical Check\091009\from_in_243.2mm_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3" y="1071546"/>
            <a:ext cx="2071702" cy="4612774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500034" y="5715016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243.2mm  </a:t>
            </a:r>
            <a:r>
              <a:rPr lang="en-US" altLang="ja-JP" dirty="0" smtClean="0"/>
              <a:t>Iris #18</a:t>
            </a:r>
          </a:p>
          <a:p>
            <a:r>
              <a:rPr kumimoji="1" lang="en-US" altLang="ja-JP" dirty="0" smtClean="0"/>
              <a:t>Upside iris of last regular cell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28992" y="5643578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252.2mm  </a:t>
            </a:r>
            <a:r>
              <a:rPr kumimoji="1" lang="en-US" altLang="ja-JP" dirty="0" smtClean="0"/>
              <a:t>Iris #19</a:t>
            </a:r>
          </a:p>
          <a:p>
            <a:r>
              <a:rPr lang="en-US" altLang="ja-JP" dirty="0" smtClean="0"/>
              <a:t>Down side iris of last regular cell</a:t>
            </a:r>
            <a:endParaRPr kumimoji="1" lang="ja-JP" altLang="en-US" dirty="0"/>
          </a:p>
        </p:txBody>
      </p:sp>
      <p:pic>
        <p:nvPicPr>
          <p:cNvPr id="2052" name="Picture 4" descr="C:\Higo\2009\X-band\Nextef\T18_VG24_Disk_#2\091009 Inside Optical Check\091009\from_in_261.3mm_u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928670"/>
            <a:ext cx="1681166" cy="4728279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6000760" y="585789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261.3mm</a:t>
            </a:r>
          </a:p>
          <a:p>
            <a:r>
              <a:rPr kumimoji="1" lang="en-US" altLang="ja-JP" dirty="0" smtClean="0"/>
              <a:t>Last regular cell iris #20</a:t>
            </a:r>
            <a:endParaRPr kumimoji="1" lang="ja-JP" altLang="en-US" dirty="0"/>
          </a:p>
        </p:txBody>
      </p:sp>
      <p:sp>
        <p:nvSpPr>
          <p:cNvPr id="9" name="下矢印 8"/>
          <p:cNvSpPr/>
          <p:nvPr/>
        </p:nvSpPr>
        <p:spPr>
          <a:xfrm rot="12100889">
            <a:off x="6194052" y="4742399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42</a:t>
            </a:fld>
            <a:endParaRPr kumimoji="1" lang="ja-JP" altLang="en-US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CLIC09  Higo</a:t>
            </a:r>
            <a:endParaRPr kumimoji="1" lang="ja-JP" altLang="en-US" dirty="0"/>
          </a:p>
        </p:txBody>
      </p:sp>
      <p:sp>
        <p:nvSpPr>
          <p:cNvPr id="14" name="下矢印 13"/>
          <p:cNvSpPr/>
          <p:nvPr/>
        </p:nvSpPr>
        <p:spPr>
          <a:xfrm rot="12100889">
            <a:off x="3622284" y="4670961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 rot="12100889">
            <a:off x="1050516" y="4670962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Optical inspection result and future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No significant variation was observed</a:t>
            </a:r>
          </a:p>
          <a:p>
            <a:pPr lvl="1"/>
            <a:r>
              <a:rPr lang="en-US" altLang="ja-JP" dirty="0" smtClean="0"/>
              <a:t>Comparing input to output but</a:t>
            </a:r>
          </a:p>
          <a:p>
            <a:r>
              <a:rPr kumimoji="1" lang="en-US" altLang="ja-JP" dirty="0" smtClean="0"/>
              <a:t>Need to inspect with better resolution</a:t>
            </a:r>
          </a:p>
          <a:p>
            <a:pPr lvl="1"/>
            <a:r>
              <a:rPr lang="en-US" altLang="ja-JP" dirty="0" smtClean="0"/>
              <a:t>Change to straight bore scope?</a:t>
            </a:r>
          </a:p>
          <a:p>
            <a:pPr lvl="1"/>
            <a:r>
              <a:rPr kumimoji="1" lang="en-US" altLang="ja-JP" dirty="0" smtClean="0"/>
              <a:t>Adjust focal plane?</a:t>
            </a:r>
          </a:p>
          <a:p>
            <a:pPr lvl="1"/>
            <a:r>
              <a:rPr lang="en-US" altLang="ja-JP" dirty="0" smtClean="0"/>
              <a:t>Should be improved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T18_Disk_#2 after high gradient test</a:t>
            </a:r>
            <a:br>
              <a:rPr lang="en-US" altLang="ja-JP" dirty="0" smtClean="0"/>
            </a:br>
            <a:r>
              <a:rPr lang="en-US" altLang="ja-JP" dirty="0" smtClean="0"/>
              <a:t> t</a:t>
            </a:r>
            <a:r>
              <a:rPr kumimoji="1" lang="en-US" altLang="ja-JP" dirty="0" smtClean="0"/>
              <a:t>entative conclusion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28596" y="1643050"/>
            <a:ext cx="8329642" cy="45259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RF evaluated after high gradient test.</a:t>
            </a:r>
          </a:p>
          <a:p>
            <a:pPr lvl="1"/>
            <a:r>
              <a:rPr lang="en-US" altLang="ja-JP" dirty="0" smtClean="0"/>
              <a:t>Input matching was kept.</a:t>
            </a:r>
          </a:p>
          <a:p>
            <a:pPr lvl="1"/>
            <a:r>
              <a:rPr kumimoji="1" lang="en-US" altLang="ja-JP" dirty="0" smtClean="0"/>
              <a:t>Output matching changed by </a:t>
            </a:r>
            <a:r>
              <a:rPr kumimoji="1" lang="en-US" altLang="ja-JP" dirty="0" smtClean="0">
                <a:latin typeface="Symbol" pitchFamily="18" charset="2"/>
              </a:rPr>
              <a:t>G</a:t>
            </a:r>
            <a:r>
              <a:rPr kumimoji="1" lang="en-US" altLang="ja-JP" dirty="0" smtClean="0"/>
              <a:t>=0.05 level.</a:t>
            </a:r>
          </a:p>
          <a:p>
            <a:pPr lvl="1"/>
            <a:r>
              <a:rPr lang="en-US" altLang="ja-JP" dirty="0" smtClean="0"/>
              <a:t>Average frequency increased by 1.1MHz.</a:t>
            </a:r>
          </a:p>
          <a:p>
            <a:pPr lvl="1"/>
            <a:r>
              <a:rPr kumimoji="1" lang="en-US" altLang="ja-JP" dirty="0" smtClean="0"/>
              <a:t>Field ripple±4.4% near output end.</a:t>
            </a:r>
          </a:p>
          <a:p>
            <a:pPr lvl="1"/>
            <a:endParaRPr kumimoji="1" lang="en-US" altLang="ja-JP" sz="1200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Some change in RF performance was observed.</a:t>
            </a:r>
          </a:p>
          <a:p>
            <a:pPr lvl="1"/>
            <a:r>
              <a:rPr kumimoji="1" lang="en-US" altLang="ja-JP" dirty="0" smtClean="0"/>
              <a:t>Need to compare carefully with SLAC data.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E696B-D4E4-40A3-9A83-91EC8EF40BA8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and next plan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285860"/>
            <a:ext cx="8086724" cy="464347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Quad</a:t>
            </a:r>
          </a:p>
          <a:p>
            <a:pPr lvl="1"/>
            <a:r>
              <a:rPr lang="en-US" altLang="ja-JP" dirty="0" smtClean="0"/>
              <a:t>Similar performance as quads tested at SLAC</a:t>
            </a:r>
          </a:p>
          <a:p>
            <a:pPr lvl="1"/>
            <a:r>
              <a:rPr kumimoji="1" lang="en-US" altLang="ja-JP" dirty="0" smtClean="0"/>
              <a:t>More test </a:t>
            </a:r>
            <a:r>
              <a:rPr lang="en-US" altLang="ja-JP" dirty="0" smtClean="0"/>
              <a:t>in a few weeks</a:t>
            </a:r>
          </a:p>
          <a:p>
            <a:pPr lvl="1"/>
            <a:r>
              <a:rPr lang="en-US" altLang="ja-JP" dirty="0" smtClean="0"/>
              <a:t>Inspection and think about the further test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00B0F0"/>
                </a:solidFill>
              </a:rPr>
              <a:t>T18</a:t>
            </a:r>
          </a:p>
          <a:p>
            <a:pPr lvl="1"/>
            <a:r>
              <a:rPr lang="en-US" altLang="ja-JP" dirty="0" smtClean="0"/>
              <a:t>Measurable change was observed</a:t>
            </a:r>
          </a:p>
          <a:p>
            <a:pPr lvl="1"/>
            <a:r>
              <a:rPr lang="en-US" altLang="ja-JP" dirty="0" smtClean="0"/>
              <a:t>We need to remind this 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Next plan</a:t>
            </a:r>
          </a:p>
          <a:p>
            <a:pPr lvl="1"/>
            <a:r>
              <a:rPr kumimoji="1" lang="en-US" altLang="ja-JP" dirty="0" smtClean="0"/>
              <a:t>TD18 is top priority</a:t>
            </a:r>
          </a:p>
          <a:p>
            <a:pPr lvl="1"/>
            <a:r>
              <a:rPr lang="en-US" altLang="ja-JP" dirty="0" smtClean="0"/>
              <a:t>Then T24_Disk, TD24_Disk before CDR</a:t>
            </a:r>
          </a:p>
          <a:p>
            <a:pPr lvl="1"/>
            <a:r>
              <a:rPr lang="en-US" altLang="ja-JP" dirty="0" smtClean="0"/>
              <a:t>followed by T18_Disk#4, ……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rgbClr val="00B0F0"/>
                </a:solidFill>
              </a:rPr>
              <a:t>Nextef Planning</a:t>
            </a:r>
            <a:r>
              <a:rPr lang="en-US" altLang="ja-JP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 smtClean="0">
                <a:solidFill>
                  <a:srgbClr val="00B0F0"/>
                </a:solidFill>
              </a:rPr>
              <a:t>  revised  as of CLIC09</a:t>
            </a:r>
            <a:endParaRPr lang="ja-JP" altLang="en-US" sz="2800" dirty="0" smtClean="0">
              <a:solidFill>
                <a:srgbClr val="00B0F0"/>
              </a:solidFill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571502" y="1500188"/>
            <a:ext cx="8655050" cy="49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46"/>
          <p:cNvSpPr txBox="1">
            <a:spLocks noChangeArrowheads="1"/>
          </p:cNvSpPr>
          <p:nvPr/>
        </p:nvSpPr>
        <p:spPr bwMode="auto">
          <a:xfrm>
            <a:off x="857252" y="1143000"/>
            <a:ext cx="80724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9     </a:t>
            </a:r>
            <a:r>
              <a:rPr lang="en-US" altLang="ja-JP" dirty="0">
                <a:latin typeface="Calibri" pitchFamily="34" charset="0"/>
              </a:rPr>
              <a:t>10    11    12    1      2      3      4      5       6      </a:t>
            </a:r>
            <a:r>
              <a:rPr lang="en-US" altLang="ja-JP" dirty="0" smtClean="0">
                <a:latin typeface="Calibri" pitchFamily="34" charset="0"/>
              </a:rPr>
              <a:t>7     8      9     10    11    12    1      2         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 rot="5400000">
            <a:off x="-1278729" y="3779044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5400000">
            <a:off x="-849310" y="377825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5400000">
            <a:off x="-419892" y="3777457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5400000">
            <a:off x="9527" y="3776663"/>
            <a:ext cx="500221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rot="5400000">
            <a:off x="438946" y="377586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rot="5400000">
            <a:off x="929484" y="3785394"/>
            <a:ext cx="4857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rot="5400000">
            <a:off x="1297783" y="3774282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rot="5400000">
            <a:off x="1727202" y="3773488"/>
            <a:ext cx="500221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rot="5400000">
            <a:off x="2158208" y="37726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5400000">
            <a:off x="2586040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2" name="テキスト ボックス 47"/>
          <p:cNvSpPr txBox="1">
            <a:spLocks noChangeArrowheads="1"/>
          </p:cNvSpPr>
          <p:nvPr/>
        </p:nvSpPr>
        <p:spPr bwMode="auto">
          <a:xfrm>
            <a:off x="928662" y="785794"/>
            <a:ext cx="7830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2009                                                               </a:t>
            </a:r>
            <a:r>
              <a:rPr lang="en-US" altLang="ja-JP" dirty="0" smtClean="0">
                <a:latin typeface="Calibri" pitchFamily="34" charset="0"/>
              </a:rPr>
              <a:t>  2010                                                     2011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 rot="5400000">
            <a:off x="3014665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5400000">
            <a:off x="3443290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右矢印 63"/>
          <p:cNvSpPr/>
          <p:nvPr/>
        </p:nvSpPr>
        <p:spPr>
          <a:xfrm>
            <a:off x="642910" y="1928802"/>
            <a:ext cx="1214446" cy="21431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58" name="テキスト ボックス 64"/>
          <p:cNvSpPr txBox="1">
            <a:spLocks noChangeArrowheads="1"/>
          </p:cNvSpPr>
          <p:nvPr/>
        </p:nvSpPr>
        <p:spPr bwMode="auto">
          <a:xfrm>
            <a:off x="500034" y="1571612"/>
            <a:ext cx="1571636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TD18_Quad #5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 rot="16200000" flipH="1">
            <a:off x="-207977" y="3708383"/>
            <a:ext cx="5422900" cy="63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rot="5400000">
            <a:off x="3882770" y="3822492"/>
            <a:ext cx="5000675" cy="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 rot="5400000">
            <a:off x="4312446" y="382031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4741071" y="382031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5144296" y="3856832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5599908" y="3818732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rot="5400000">
            <a:off x="6000777" y="3786173"/>
            <a:ext cx="50022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右矢印 92"/>
          <p:cNvSpPr/>
          <p:nvPr/>
        </p:nvSpPr>
        <p:spPr>
          <a:xfrm>
            <a:off x="581411" y="5300055"/>
            <a:ext cx="785818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76" name="テキスト ボックス 93"/>
          <p:cNvSpPr txBox="1">
            <a:spLocks noChangeArrowheads="1"/>
          </p:cNvSpPr>
          <p:nvPr/>
        </p:nvSpPr>
        <p:spPr bwMode="auto">
          <a:xfrm>
            <a:off x="295691" y="4942865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NWG Cu-005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97" name="右矢印 96"/>
          <p:cNvSpPr/>
          <p:nvPr/>
        </p:nvSpPr>
        <p:spPr>
          <a:xfrm>
            <a:off x="3143240" y="6072206"/>
            <a:ext cx="5572164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79" name="テキスト ボックス 97"/>
          <p:cNvSpPr txBox="1">
            <a:spLocks noChangeArrowheads="1"/>
          </p:cNvSpPr>
          <p:nvPr/>
        </p:nvSpPr>
        <p:spPr bwMode="auto">
          <a:xfrm>
            <a:off x="3857620" y="5786454"/>
            <a:ext cx="4572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Component, etc. tests or serving shield-B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80" name="テキスト ボックス 98"/>
          <p:cNvSpPr txBox="1">
            <a:spLocks noChangeArrowheads="1"/>
          </p:cNvSpPr>
          <p:nvPr/>
        </p:nvSpPr>
        <p:spPr bwMode="auto">
          <a:xfrm>
            <a:off x="0" y="2000240"/>
            <a:ext cx="1071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5400" dirty="0">
                <a:latin typeface="Calibri" pitchFamily="34" charset="0"/>
              </a:rPr>
              <a:t>A</a:t>
            </a:r>
            <a:endParaRPr lang="ja-JP" altLang="en-US" sz="5400" dirty="0">
              <a:latin typeface="Calibri" pitchFamily="34" charset="0"/>
            </a:endParaRPr>
          </a:p>
        </p:txBody>
      </p:sp>
      <p:sp>
        <p:nvSpPr>
          <p:cNvPr id="14381" name="テキスト ボックス 99"/>
          <p:cNvSpPr txBox="1">
            <a:spLocks noChangeArrowheads="1"/>
          </p:cNvSpPr>
          <p:nvPr/>
        </p:nvSpPr>
        <p:spPr bwMode="auto">
          <a:xfrm>
            <a:off x="0" y="3571876"/>
            <a:ext cx="1071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5400" dirty="0">
                <a:latin typeface="Calibri" pitchFamily="34" charset="0"/>
              </a:rPr>
              <a:t>B</a:t>
            </a:r>
            <a:endParaRPr lang="ja-JP" altLang="en-US" sz="5400" dirty="0">
              <a:latin typeface="Calibri" pitchFamily="34" charset="0"/>
            </a:endParaRPr>
          </a:p>
        </p:txBody>
      </p:sp>
      <p:sp>
        <p:nvSpPr>
          <p:cNvPr id="14382" name="テキスト ボックス 100"/>
          <p:cNvSpPr txBox="1">
            <a:spLocks noChangeArrowheads="1"/>
          </p:cNvSpPr>
          <p:nvPr/>
        </p:nvSpPr>
        <p:spPr bwMode="auto">
          <a:xfrm>
            <a:off x="0" y="5500702"/>
            <a:ext cx="1285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400" dirty="0">
                <a:latin typeface="Calibri" pitchFamily="34" charset="0"/>
              </a:rPr>
              <a:t>KT-1</a:t>
            </a:r>
            <a:endParaRPr lang="ja-JP" altLang="en-US" sz="4400" dirty="0">
              <a:latin typeface="Calibri" pitchFamily="34" charset="0"/>
            </a:endParaRPr>
          </a:p>
        </p:txBody>
      </p:sp>
      <p:sp>
        <p:nvSpPr>
          <p:cNvPr id="14384" name="テキスト ボックス 103"/>
          <p:cNvSpPr txBox="1">
            <a:spLocks noChangeArrowheads="1"/>
          </p:cNvSpPr>
          <p:nvPr/>
        </p:nvSpPr>
        <p:spPr bwMode="auto">
          <a:xfrm>
            <a:off x="3500430" y="4214818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C-band Structure Test 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122" name="直線コネクタ 121"/>
          <p:cNvCxnSpPr/>
          <p:nvPr/>
        </p:nvCxnSpPr>
        <p:spPr>
          <a:xfrm>
            <a:off x="500034" y="3357562"/>
            <a:ext cx="8143932" cy="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500034" y="4643446"/>
            <a:ext cx="8001056" cy="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87" name="テキスト ボックス 97"/>
          <p:cNvSpPr txBox="1">
            <a:spLocks noChangeArrowheads="1"/>
          </p:cNvSpPr>
          <p:nvPr/>
        </p:nvSpPr>
        <p:spPr bwMode="auto">
          <a:xfrm>
            <a:off x="1643042" y="2714620"/>
            <a:ext cx="328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PC test and  system construction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1" name="右矢印 80"/>
          <p:cNvSpPr/>
          <p:nvPr/>
        </p:nvSpPr>
        <p:spPr>
          <a:xfrm>
            <a:off x="4929190" y="2714620"/>
            <a:ext cx="428628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1" name="右矢印 90"/>
          <p:cNvSpPr/>
          <p:nvPr/>
        </p:nvSpPr>
        <p:spPr>
          <a:xfrm>
            <a:off x="2500298" y="3786190"/>
            <a:ext cx="1214438" cy="214312"/>
          </a:xfrm>
          <a:prstGeom prst="rightArrow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4390" name="テキスト ボックス 104"/>
          <p:cNvSpPr txBox="1">
            <a:spLocks noChangeArrowheads="1"/>
          </p:cNvSpPr>
          <p:nvPr/>
        </p:nvSpPr>
        <p:spPr bwMode="auto">
          <a:xfrm>
            <a:off x="1785918" y="3500438"/>
            <a:ext cx="2786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Nextef </a:t>
            </a:r>
            <a:r>
              <a:rPr lang="en-US" altLang="ja-JP" dirty="0" smtClean="0">
                <a:latin typeface="Calibri" pitchFamily="34" charset="0"/>
                <a:sym typeface="Wingdings" pitchFamily="2" charset="2"/>
              </a:rPr>
              <a:t> B </a:t>
            </a:r>
            <a:r>
              <a:rPr lang="en-US" altLang="ja-JP" dirty="0" smtClean="0">
                <a:latin typeface="Calibri" pitchFamily="34" charset="0"/>
              </a:rPr>
              <a:t>construction?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 rot="16200000" flipH="1">
            <a:off x="4935559" y="3922697"/>
            <a:ext cx="5422900" cy="63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右矢印 67"/>
          <p:cNvSpPr/>
          <p:nvPr/>
        </p:nvSpPr>
        <p:spPr>
          <a:xfrm>
            <a:off x="1928794" y="2143116"/>
            <a:ext cx="1571636" cy="21431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0" name="右矢印 69"/>
          <p:cNvSpPr/>
          <p:nvPr/>
        </p:nvSpPr>
        <p:spPr>
          <a:xfrm>
            <a:off x="3571868" y="2285992"/>
            <a:ext cx="1285884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643042" y="3000372"/>
            <a:ext cx="3429024" cy="214314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58" name="テキスト ボックス 97"/>
          <p:cNvSpPr txBox="1">
            <a:spLocks noChangeArrowheads="1"/>
          </p:cNvSpPr>
          <p:nvPr/>
        </p:nvSpPr>
        <p:spPr bwMode="auto">
          <a:xfrm>
            <a:off x="4786314" y="2428868"/>
            <a:ext cx="1000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PC test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2" name="テキスト ボックス 68"/>
          <p:cNvSpPr txBox="1">
            <a:spLocks noChangeArrowheads="1"/>
          </p:cNvSpPr>
          <p:nvPr/>
        </p:nvSpPr>
        <p:spPr bwMode="auto">
          <a:xfrm>
            <a:off x="5072066" y="1643050"/>
            <a:ext cx="1454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TD24_Disk #?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3" name="右矢印 62"/>
          <p:cNvSpPr/>
          <p:nvPr/>
        </p:nvSpPr>
        <p:spPr>
          <a:xfrm>
            <a:off x="3714744" y="4071942"/>
            <a:ext cx="1500198" cy="21431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7" name="右矢印 66"/>
          <p:cNvSpPr/>
          <p:nvPr/>
        </p:nvSpPr>
        <p:spPr>
          <a:xfrm>
            <a:off x="6000760" y="4000504"/>
            <a:ext cx="2651305" cy="2342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1" name="テキスト ボックス 103"/>
          <p:cNvSpPr txBox="1">
            <a:spLocks noChangeArrowheads="1"/>
          </p:cNvSpPr>
          <p:nvPr/>
        </p:nvSpPr>
        <p:spPr bwMode="auto">
          <a:xfrm>
            <a:off x="6143636" y="3643314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X-band studies 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72" name="右矢印 71"/>
          <p:cNvSpPr/>
          <p:nvPr/>
        </p:nvSpPr>
        <p:spPr>
          <a:xfrm>
            <a:off x="2500298" y="5000636"/>
            <a:ext cx="3643338" cy="214314"/>
          </a:xfrm>
          <a:prstGeom prst="rightArrow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73" name="右矢印 72"/>
          <p:cNvSpPr/>
          <p:nvPr/>
        </p:nvSpPr>
        <p:spPr>
          <a:xfrm>
            <a:off x="1428728" y="5643578"/>
            <a:ext cx="428628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4" name="右矢印 73"/>
          <p:cNvSpPr/>
          <p:nvPr/>
        </p:nvSpPr>
        <p:spPr>
          <a:xfrm>
            <a:off x="1885952" y="5856012"/>
            <a:ext cx="1214446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5" name="テキスト ボックス 97"/>
          <p:cNvSpPr txBox="1">
            <a:spLocks noChangeArrowheads="1"/>
          </p:cNvSpPr>
          <p:nvPr/>
        </p:nvSpPr>
        <p:spPr bwMode="auto">
          <a:xfrm>
            <a:off x="2100266" y="5570260"/>
            <a:ext cx="100013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PPM6b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79" name="テキスト ボックス 97"/>
          <p:cNvSpPr txBox="1">
            <a:spLocks noChangeArrowheads="1"/>
          </p:cNvSpPr>
          <p:nvPr/>
        </p:nvSpPr>
        <p:spPr bwMode="auto">
          <a:xfrm>
            <a:off x="1285852" y="5286388"/>
            <a:ext cx="16430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Load, </a:t>
            </a:r>
            <a:r>
              <a:rPr lang="en-US" altLang="ja-JP" dirty="0" err="1" smtClean="0">
                <a:latin typeface="Calibri" pitchFamily="34" charset="0"/>
              </a:rPr>
              <a:t>WGValve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0" name="テキスト ボックス 104"/>
          <p:cNvSpPr txBox="1">
            <a:spLocks noChangeArrowheads="1"/>
          </p:cNvSpPr>
          <p:nvPr/>
        </p:nvSpPr>
        <p:spPr bwMode="auto">
          <a:xfrm>
            <a:off x="3286116" y="4714884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Construction to shield-B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90" name="左中かっこ 89"/>
          <p:cNvSpPr/>
          <p:nvPr/>
        </p:nvSpPr>
        <p:spPr>
          <a:xfrm>
            <a:off x="2000232" y="3929066"/>
            <a:ext cx="357190" cy="1214446"/>
          </a:xfrm>
          <a:prstGeom prst="leftBrace">
            <a:avLst/>
          </a:prstGeom>
          <a:ln w="381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3"/>
          <p:cNvSpPr txBox="1">
            <a:spLocks noChangeArrowheads="1"/>
          </p:cNvSpPr>
          <p:nvPr/>
        </p:nvSpPr>
        <p:spPr bwMode="auto">
          <a:xfrm rot="19137842">
            <a:off x="1398409" y="4352929"/>
            <a:ext cx="652187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7030A0"/>
                </a:solidFill>
                <a:latin typeface="Calibri" pitchFamily="34" charset="0"/>
              </a:rPr>
              <a:t>????</a:t>
            </a:r>
          </a:p>
        </p:txBody>
      </p:sp>
      <p:cxnSp>
        <p:nvCxnSpPr>
          <p:cNvPr id="94" name="直線コネクタ 93"/>
          <p:cNvCxnSpPr/>
          <p:nvPr/>
        </p:nvCxnSpPr>
        <p:spPr>
          <a:xfrm rot="5400000">
            <a:off x="-1713733" y="378537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右矢印 94"/>
          <p:cNvSpPr/>
          <p:nvPr/>
        </p:nvSpPr>
        <p:spPr>
          <a:xfrm>
            <a:off x="6429388" y="2214554"/>
            <a:ext cx="1071570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6" name="右矢印 95"/>
          <p:cNvSpPr/>
          <p:nvPr/>
        </p:nvSpPr>
        <p:spPr>
          <a:xfrm>
            <a:off x="7643834" y="2500306"/>
            <a:ext cx="1071570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8" name="右矢印 97"/>
          <p:cNvSpPr/>
          <p:nvPr/>
        </p:nvSpPr>
        <p:spPr>
          <a:xfrm>
            <a:off x="5072066" y="2000240"/>
            <a:ext cx="1285884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9" name="テキスト ボックス 68"/>
          <p:cNvSpPr txBox="1">
            <a:spLocks noChangeArrowheads="1"/>
          </p:cNvSpPr>
          <p:nvPr/>
        </p:nvSpPr>
        <p:spPr bwMode="auto">
          <a:xfrm>
            <a:off x="3643306" y="2000240"/>
            <a:ext cx="1311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T24_Disk #?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60" name="テキスト ボックス 68"/>
          <p:cNvSpPr txBox="1">
            <a:spLocks noChangeArrowheads="1"/>
          </p:cNvSpPr>
          <p:nvPr/>
        </p:nvSpPr>
        <p:spPr bwMode="auto">
          <a:xfrm>
            <a:off x="2214546" y="1857364"/>
            <a:ext cx="1463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TD18_Disk #3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62" name="テキスト ボックス 70"/>
          <p:cNvSpPr txBox="1">
            <a:spLocks noChangeArrowheads="1"/>
          </p:cNvSpPr>
          <p:nvPr/>
        </p:nvSpPr>
        <p:spPr bwMode="auto">
          <a:xfrm>
            <a:off x="6357950" y="1857364"/>
            <a:ext cx="13211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T18_Disk </a:t>
            </a:r>
            <a:r>
              <a:rPr lang="en-US" altLang="ja-JP" dirty="0">
                <a:latin typeface="Calibri" pitchFamily="34" charset="0"/>
              </a:rPr>
              <a:t>#4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5" name="テキスト ボックス 70"/>
          <p:cNvSpPr txBox="1">
            <a:spLocks noChangeArrowheads="1"/>
          </p:cNvSpPr>
          <p:nvPr/>
        </p:nvSpPr>
        <p:spPr bwMode="auto">
          <a:xfrm>
            <a:off x="7858148" y="2143116"/>
            <a:ext cx="399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??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7" name="日付プレースホルダ 8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88" name="スライド番号プレースホルダ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  <p:sp>
        <p:nvSpPr>
          <p:cNvPr id="89" name="フッター プレースホルダ 8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8429625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643063" y="0"/>
            <a:ext cx="5686425" cy="868363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Nextef Configuration</a:t>
            </a:r>
            <a:endParaRPr lang="ja-JP" altLang="en-US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625" y="3500438"/>
            <a:ext cx="966788" cy="6461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/>
              <a:t>KT-1</a:t>
            </a:r>
          </a:p>
          <a:p>
            <a:pPr>
              <a:defRPr/>
            </a:pPr>
            <a:r>
              <a:rPr lang="en-US" altLang="ja-JP" b="1" dirty="0"/>
              <a:t>X-band</a:t>
            </a:r>
            <a:endParaRPr lang="ja-JP" altLang="en-US" b="1" dirty="0"/>
          </a:p>
        </p:txBody>
      </p:sp>
      <p:sp>
        <p:nvSpPr>
          <p:cNvPr id="15365" name="テキスト ボックス 4"/>
          <p:cNvSpPr txBox="1">
            <a:spLocks noChangeArrowheads="1"/>
          </p:cNvSpPr>
          <p:nvPr/>
        </p:nvSpPr>
        <p:spPr bwMode="auto">
          <a:xfrm>
            <a:off x="1785938" y="5500688"/>
            <a:ext cx="979487" cy="6461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KT-2</a:t>
            </a:r>
          </a:p>
          <a:p>
            <a:r>
              <a:rPr lang="en-US" altLang="ja-JP" b="1" dirty="0"/>
              <a:t>C-band</a:t>
            </a:r>
            <a:endParaRPr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72250" y="2143125"/>
            <a:ext cx="966788" cy="6461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Nextef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X-band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4429124" y="4429132"/>
            <a:ext cx="324128" cy="36933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A</a:t>
            </a:r>
            <a:endParaRPr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4"/>
          <p:cNvSpPr txBox="1">
            <a:spLocks noChangeArrowheads="1"/>
          </p:cNvSpPr>
          <p:nvPr/>
        </p:nvSpPr>
        <p:spPr bwMode="auto">
          <a:xfrm>
            <a:off x="5214942" y="3571876"/>
            <a:ext cx="324128" cy="36933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B</a:t>
            </a:r>
            <a:endParaRPr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 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642910" y="1500174"/>
            <a:ext cx="8043890" cy="45259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Nextef will run fully dedicated for the feasibility study of CLIC 100MV/m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Nextef will boost peak power and high power stability by introducing pulse compression system</a:t>
            </a:r>
          </a:p>
          <a:p>
            <a:r>
              <a:rPr lang="en-US" altLang="ja-JP" dirty="0" smtClean="0">
                <a:solidFill>
                  <a:srgbClr val="7030A0"/>
                </a:solidFill>
              </a:rPr>
              <a:t>We try to construct a test area in addition to Nextef for key studies</a:t>
            </a:r>
          </a:p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go\2009\X-band\Nextef\Quad#5\091005 till run11\091005 Trend vs RF-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66782"/>
            <a:ext cx="7800975" cy="5448300"/>
          </a:xfrm>
          <a:prstGeom prst="rect">
            <a:avLst/>
          </a:prstGeom>
          <a:noFill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igo\2009\X-band\Nextef\Quad#5\091003 run into 110ns\Processing Trend\090925_090929_9M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7496175" cy="2105025"/>
          </a:xfrm>
          <a:prstGeom prst="rect">
            <a:avLst/>
          </a:prstGeom>
          <a:noFill/>
        </p:spPr>
      </p:pic>
      <p:pic>
        <p:nvPicPr>
          <p:cNvPr id="1027" name="Picture 3" descr="C:\Higo\2009\X-band\Nextef\Quad#5\091003 run into 110ns\Processing Trend\090928_091001_10M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71744"/>
            <a:ext cx="7496175" cy="2105025"/>
          </a:xfrm>
          <a:prstGeom prst="rect">
            <a:avLst/>
          </a:prstGeom>
          <a:noFill/>
        </p:spPr>
      </p:pic>
      <p:pic>
        <p:nvPicPr>
          <p:cNvPr id="1029" name="Picture 5" descr="C:\Higo\2009\X-band\Nextef\Quad#5\091003 run into 110ns\Processing Trend\091002_091002_15MW-targ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643446"/>
            <a:ext cx="7496175" cy="2038350"/>
          </a:xfrm>
          <a:prstGeom prst="rect">
            <a:avLst/>
          </a:prstGeom>
          <a:noFill/>
        </p:spPr>
      </p:pic>
      <p:cxnSp>
        <p:nvCxnSpPr>
          <p:cNvPr id="16" name="直線コネクタ 15"/>
          <p:cNvCxnSpPr/>
          <p:nvPr/>
        </p:nvCxnSpPr>
        <p:spPr>
          <a:xfrm flipV="1">
            <a:off x="1643042" y="1857364"/>
            <a:ext cx="5429288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357158" y="4286256"/>
            <a:ext cx="5286412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85720" y="492919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Target = 15MW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1714480" y="571480"/>
            <a:ext cx="5286412" cy="0"/>
          </a:xfrm>
          <a:prstGeom prst="line">
            <a:avLst/>
          </a:prstGeom>
          <a:ln w="571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1714480" y="2928934"/>
            <a:ext cx="4000528" cy="0"/>
          </a:xfrm>
          <a:prstGeom prst="line">
            <a:avLst/>
          </a:prstGeom>
          <a:ln w="571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 rot="16200000">
            <a:off x="-1065529" y="1708417"/>
            <a:ext cx="292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Red=power  (arbitrary unit)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6200000">
            <a:off x="7006965" y="1922730"/>
            <a:ext cx="292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Blue = Chamber vacuum [Pa]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2357422" y="4929198"/>
            <a:ext cx="5857916" cy="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143636" y="4500570"/>
            <a:ext cx="1928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C000"/>
                </a:solidFill>
              </a:rPr>
              <a:t>Higher target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57752" y="2571744"/>
            <a:ext cx="24288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So-called 10MW run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032310" y="99392"/>
            <a:ext cx="24288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92D050"/>
                </a:solidFill>
              </a:rPr>
              <a:t>So-called 9MW run</a:t>
            </a:r>
            <a:endParaRPr kumimoji="1" lang="ja-JP" altLang="en-US" b="1" dirty="0">
              <a:solidFill>
                <a:srgbClr val="92D050"/>
              </a:solidFill>
            </a:endParaRP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igo\2009\X-band\Nextef\Quad#5\091003 run into 110ns\9MW BD power distribu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3429006" cy="3429006"/>
          </a:xfrm>
          <a:prstGeom prst="rect">
            <a:avLst/>
          </a:prstGeom>
          <a:noFill/>
        </p:spPr>
      </p:pic>
      <p:pic>
        <p:nvPicPr>
          <p:cNvPr id="1027" name="Picture 3" descr="C:\Higo\2009\X-band\Nextef\Quad#5\091003 run into 110ns\10MW after stabilize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214686"/>
            <a:ext cx="3286148" cy="3286148"/>
          </a:xfrm>
          <a:prstGeom prst="rect">
            <a:avLst/>
          </a:prstGeom>
          <a:noFill/>
        </p:spPr>
      </p:pic>
      <p:pic>
        <p:nvPicPr>
          <p:cNvPr id="1028" name="Picture 4" descr="C:\Higo\2009\X-band\Nextef\Quad#5\091003 run into 110ns\Higher target ru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285860"/>
            <a:ext cx="4143386" cy="4143386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6215074" y="1357298"/>
            <a:ext cx="1928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C000"/>
                </a:solidFill>
              </a:rPr>
              <a:t>Higher target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28662" y="3500438"/>
            <a:ext cx="24288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So-called 10MW run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00100" y="428604"/>
            <a:ext cx="24288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92D050"/>
                </a:solidFill>
              </a:rPr>
              <a:t>So-called 9MW run</a:t>
            </a:r>
            <a:endParaRPr kumimoji="1" lang="ja-JP" altLang="en-US" b="1" dirty="0">
              <a:solidFill>
                <a:srgbClr val="92D050"/>
              </a:solidFill>
            </a:endParaRPr>
          </a:p>
        </p:txBody>
      </p:sp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3929058" y="214290"/>
            <a:ext cx="4757742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 Gradient limit at 50ns</a:t>
            </a:r>
            <a:endParaRPr kumimoji="1" lang="ja-JP" altLang="en-US" dirty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1" name="下矢印 10"/>
          <p:cNvSpPr/>
          <p:nvPr/>
        </p:nvSpPr>
        <p:spPr>
          <a:xfrm rot="10800000">
            <a:off x="7072330" y="5143512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29322" y="585789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Hard limit at 19MW, 59MV/m, 50ns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Higo\2009\X-band\Nextef\Quad#5\091005 till run11\BD power in run11 vs BD#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4389" y="1785926"/>
            <a:ext cx="5563611" cy="3938596"/>
          </a:xfrm>
          <a:prstGeom prst="rect">
            <a:avLst/>
          </a:prstGeom>
          <a:noFill/>
        </p:spPr>
      </p:pic>
      <p:pic>
        <p:nvPicPr>
          <p:cNvPr id="2052" name="Picture 4" descr="C:\Higo\2009\X-band\Nextef\Quad#5\091005 till run11\BD power distribution in run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4"/>
            <a:ext cx="4181483" cy="3597552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86808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Run11 with higher target at 113ns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1147-90CE-4AD9-A13A-F22E7357BC8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 rot="10800000">
            <a:off x="7358082" y="5143512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86446" y="5857892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Hard limit at 14MW for 113ns pulse 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57356" y="1571612"/>
            <a:ext cx="563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Powers at breakdown with 113ns pulse width for 60 hours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ACC-IN pulse </a:t>
            </a:r>
            <a:r>
              <a:rPr lang="en-US" altLang="ja-JP" dirty="0" smtClean="0"/>
              <a:t>at hard limit</a:t>
            </a:r>
            <a:endParaRPr kumimoji="1" lang="ja-JP" altLang="en-US" dirty="0"/>
          </a:p>
        </p:txBody>
      </p:sp>
      <p:pic>
        <p:nvPicPr>
          <p:cNvPr id="3075" name="Picture 3" descr="C:\Higo\2009\X-band\Nextef\Quad#5\091005 till run11\Forward_run4_run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1000108"/>
            <a:ext cx="7361982" cy="5141702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6286512" y="1857364"/>
            <a:ext cx="2285984" cy="34778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err="1" smtClean="0"/>
              <a:t>Tp</a:t>
            </a:r>
            <a:r>
              <a:rPr kumimoji="1" lang="en-US" altLang="ja-JP" sz="2000" dirty="0" smtClean="0"/>
              <a:t>(ns)</a:t>
            </a:r>
          </a:p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51     </a:t>
            </a:r>
            <a:r>
              <a:rPr kumimoji="1" lang="en-US" altLang="ja-JP" sz="2000" dirty="0" smtClean="0">
                <a:solidFill>
                  <a:srgbClr val="00B0F0"/>
                </a:solidFill>
              </a:rPr>
              <a:t>  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113</a:t>
            </a:r>
          </a:p>
          <a:p>
            <a:pPr algn="ctr"/>
            <a:endParaRPr kumimoji="1" lang="en-US" altLang="ja-JP" sz="2000" dirty="0" smtClean="0">
              <a:solidFill>
                <a:srgbClr val="00B0F0"/>
              </a:solidFill>
            </a:endParaRPr>
          </a:p>
          <a:p>
            <a:pPr algn="ctr"/>
            <a:r>
              <a:rPr kumimoji="1" lang="en-US" altLang="ja-JP" sz="2000" dirty="0" smtClean="0"/>
              <a:t>Power (MW)</a:t>
            </a:r>
          </a:p>
          <a:p>
            <a:pPr marL="457200" indent="-457200" algn="ctr"/>
            <a:r>
              <a:rPr lang="en-US" altLang="ja-JP" sz="2000" dirty="0" smtClean="0">
                <a:solidFill>
                  <a:srgbClr val="FF0000"/>
                </a:solidFill>
              </a:rPr>
              <a:t>19</a:t>
            </a:r>
            <a:r>
              <a:rPr lang="en-US" altLang="ja-JP" sz="2000" dirty="0" smtClean="0">
                <a:solidFill>
                  <a:srgbClr val="00B0F0"/>
                </a:solidFill>
              </a:rPr>
              <a:t>       </a:t>
            </a:r>
            <a:r>
              <a:rPr lang="en-US" altLang="ja-JP" sz="2000" dirty="0" smtClean="0">
                <a:solidFill>
                  <a:srgbClr val="0070C0"/>
                </a:solidFill>
              </a:rPr>
              <a:t>14</a:t>
            </a:r>
          </a:p>
          <a:p>
            <a:pPr marL="457200" indent="-457200" algn="ctr">
              <a:buAutoNum type="arabicPlain" startAt="19"/>
            </a:pPr>
            <a:endParaRPr lang="en-US" altLang="ja-JP" sz="2000" dirty="0" smtClean="0">
              <a:solidFill>
                <a:srgbClr val="00B0F0"/>
              </a:solidFill>
            </a:endParaRPr>
          </a:p>
          <a:p>
            <a:pPr algn="ctr"/>
            <a:r>
              <a:rPr kumimoji="1" lang="en-US" altLang="ja-JP" sz="2000" dirty="0" smtClean="0"/>
              <a:t>Ea (MV/m)</a:t>
            </a:r>
          </a:p>
          <a:p>
            <a:pPr marL="457200" indent="-457200" algn="ctr"/>
            <a:r>
              <a:rPr kumimoji="1" lang="en-US" altLang="ja-JP" sz="2000" dirty="0" smtClean="0">
                <a:solidFill>
                  <a:srgbClr val="FF0000"/>
                </a:solidFill>
              </a:rPr>
              <a:t>59</a:t>
            </a:r>
            <a:r>
              <a:rPr kumimoji="1" lang="en-US" altLang="ja-JP" sz="2000" dirty="0" smtClean="0">
                <a:solidFill>
                  <a:srgbClr val="00B0F0"/>
                </a:solidFill>
              </a:rPr>
              <a:t>       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50</a:t>
            </a:r>
          </a:p>
          <a:p>
            <a:pPr marL="457200" indent="-457200" algn="ctr">
              <a:buAutoNum type="arabicPlain" startAt="59"/>
            </a:pPr>
            <a:endParaRPr kumimoji="1" lang="en-US" altLang="ja-JP" sz="2000" dirty="0" smtClean="0">
              <a:solidFill>
                <a:srgbClr val="00B0F0"/>
              </a:solidFill>
            </a:endParaRPr>
          </a:p>
          <a:p>
            <a:pPr algn="ctr"/>
            <a:r>
              <a:rPr kumimoji="1" lang="en-US" altLang="ja-JP" sz="2000" dirty="0" err="1" smtClean="0"/>
              <a:t>Sqrt</a:t>
            </a:r>
            <a:r>
              <a:rPr kumimoji="1" lang="en-US" altLang="ja-JP" sz="2000" dirty="0" smtClean="0"/>
              <a:t>(</a:t>
            </a:r>
            <a:r>
              <a:rPr kumimoji="1" lang="en-US" altLang="ja-JP" sz="2000" dirty="0" err="1" smtClean="0"/>
              <a:t>Tp</a:t>
            </a:r>
            <a:r>
              <a:rPr kumimoji="1" lang="en-US" altLang="ja-JP" sz="2000" dirty="0" smtClean="0"/>
              <a:t>)*Power</a:t>
            </a:r>
          </a:p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135</a:t>
            </a:r>
            <a:r>
              <a:rPr lang="en-US" altLang="ja-JP" sz="2000" dirty="0" smtClean="0">
                <a:solidFill>
                  <a:srgbClr val="00B0F0"/>
                </a:solidFill>
              </a:rPr>
              <a:t>      </a:t>
            </a:r>
            <a:r>
              <a:rPr lang="en-US" altLang="ja-JP" sz="2000" dirty="0" smtClean="0">
                <a:solidFill>
                  <a:srgbClr val="0070C0"/>
                </a:solidFill>
              </a:rPr>
              <a:t>147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2910" y="600076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Limit at s</a:t>
            </a:r>
            <a:r>
              <a:rPr kumimoji="1" lang="en-US" altLang="ja-JP" dirty="0" smtClean="0">
                <a:solidFill>
                  <a:srgbClr val="FF0000"/>
                </a:solidFill>
              </a:rPr>
              <a:t>imilar pulse heating temperature, but more precise comparison is needed.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1147-90CE-4AD9-A13A-F22E7357BC86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2009/10/12-16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CLIC09  Higo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1581</Words>
  <Application>Microsoft Office PowerPoint</Application>
  <PresentationFormat>画面に合わせる (4:3)</PresentationFormat>
  <Paragraphs>460</Paragraphs>
  <Slides>48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48</vt:i4>
      </vt:variant>
    </vt:vector>
  </HeadingPairs>
  <TitlesOfParts>
    <vt:vector size="50" baseType="lpstr">
      <vt:lpstr>Office テーマ</vt:lpstr>
      <vt:lpstr>KGPlot</vt:lpstr>
      <vt:lpstr>Nextef results</vt:lpstr>
      <vt:lpstr>Contents </vt:lpstr>
      <vt:lpstr>Quad #5 status  and near future plan</vt:lpstr>
      <vt:lpstr>スライド 4</vt:lpstr>
      <vt:lpstr>スライド 5</vt:lpstr>
      <vt:lpstr>スライド 6</vt:lpstr>
      <vt:lpstr> Gradient limit at 50ns</vt:lpstr>
      <vt:lpstr>Run11 with higher target at 113ns</vt:lpstr>
      <vt:lpstr>ACC-IN pulse at hard limit</vt:lpstr>
      <vt:lpstr>Vacuum characteristics</vt:lpstr>
      <vt:lpstr>First and Second QMA observations. Check QMA vacuum. QMA-Acc Chamber valve closed.</vt:lpstr>
      <vt:lpstr>First QMA observation with RF OFF. QMA- ACC Chamber valve opened.</vt:lpstr>
      <vt:lpstr>QMS (1) :RF Power and gases</vt:lpstr>
      <vt:lpstr>QMS (2):  Cu and Zr</vt:lpstr>
      <vt:lpstr>Breakdown pulse analysis </vt:lpstr>
      <vt:lpstr>Timing distribution for change&gt;2000</vt:lpstr>
      <vt:lpstr>T18 structure Function F[z]</vt:lpstr>
      <vt:lpstr>Pick up large Rs, Tr change with 50ns</vt:lpstr>
      <vt:lpstr>Breakdown cell distribution &gt;1000</vt:lpstr>
      <vt:lpstr>Breakdown cell distribution &gt;2000</vt:lpstr>
      <vt:lpstr>BD position of run11 113ns, MW</vt:lpstr>
      <vt:lpstr>Quad dark current much larger than T18</vt:lpstr>
      <vt:lpstr>Spectrum  peak at very low energy</vt:lpstr>
      <vt:lpstr>Possible cause of high dark current Field enhancement due to round chamfer</vt:lpstr>
      <vt:lpstr>Electric field enhancement in a shallow channel with round chamfer</vt:lpstr>
      <vt:lpstr>Other monitors for quad</vt:lpstr>
      <vt:lpstr>Light emission observed by usual camera</vt:lpstr>
      <vt:lpstr>Possible future program for quad #5</vt:lpstr>
      <vt:lpstr>Change in T18  through high gradient test?</vt:lpstr>
      <vt:lpstr>Whole history of processing of T18_VG2.4_Disk #2</vt:lpstr>
      <vt:lpstr>RF check setup</vt:lpstr>
      <vt:lpstr>Input match not changed</vt:lpstr>
      <vt:lpstr>Bead pull raw data on Sep. 23</vt:lpstr>
      <vt:lpstr>Bead pull amplitude plot 11422MHz</vt:lpstr>
      <vt:lpstr>Output match some change</vt:lpstr>
      <vt:lpstr>Bead pull feeding from output side</vt:lpstr>
      <vt:lpstr>Phase advance per cell</vt:lpstr>
      <vt:lpstr>スライド 38</vt:lpstr>
      <vt:lpstr>スライド 39</vt:lpstr>
      <vt:lpstr>Optical inspection upstream</vt:lpstr>
      <vt:lpstr>Optical inspection upstream and middle</vt:lpstr>
      <vt:lpstr>Optical inspection downstream end </vt:lpstr>
      <vt:lpstr>Optical inspection result and future</vt:lpstr>
      <vt:lpstr>T18_Disk_#2 after high gradient test  tentative conclusion</vt:lpstr>
      <vt:lpstr>Summary and next plan </vt:lpstr>
      <vt:lpstr>Nextef Planning   revised  as of CLIC09</vt:lpstr>
      <vt:lpstr>Nextef Configuration</vt:lpstr>
      <vt:lpstr>Conclusion </vt:lpstr>
    </vt:vector>
  </TitlesOfParts>
  <Company>KEK Accelerator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Nextef results</dc:title>
  <dc:creator>Higo</dc:creator>
  <cp:lastModifiedBy>Higo</cp:lastModifiedBy>
  <cp:revision>81</cp:revision>
  <dcterms:created xsi:type="dcterms:W3CDTF">2009-09-23T13:39:47Z</dcterms:created>
  <dcterms:modified xsi:type="dcterms:W3CDTF">2009-10-15T06:08:39Z</dcterms:modified>
</cp:coreProperties>
</file>