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8" r:id="rId2"/>
    <p:sldId id="259" r:id="rId3"/>
    <p:sldId id="292" r:id="rId4"/>
    <p:sldId id="291" r:id="rId5"/>
    <p:sldId id="279" r:id="rId6"/>
    <p:sldId id="276" r:id="rId7"/>
    <p:sldId id="278" r:id="rId8"/>
    <p:sldId id="277" r:id="rId9"/>
    <p:sldId id="293" r:id="rId10"/>
    <p:sldId id="282" r:id="rId11"/>
    <p:sldId id="283" r:id="rId12"/>
    <p:sldId id="284" r:id="rId13"/>
    <p:sldId id="280" r:id="rId14"/>
    <p:sldId id="289" r:id="rId15"/>
    <p:sldId id="285" r:id="rId16"/>
    <p:sldId id="286" r:id="rId17"/>
    <p:sldId id="287" r:id="rId18"/>
    <p:sldId id="288" r:id="rId19"/>
    <p:sldId id="290" r:id="rId20"/>
    <p:sldId id="274" r:id="rId21"/>
  </p:sldIdLst>
  <p:sldSz cx="9144000" cy="6858000" type="screen4x3"/>
  <p:notesSz cx="6794500" cy="9906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1200" kern="1200" baseline="-250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 baseline="-250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 baseline="-250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 baseline="-250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 baseline="-250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 baseline="-250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kern="1200" baseline="-250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kern="1200" baseline="-250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kern="1200" baseline="-250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F5F5"/>
    <a:srgbClr val="878787"/>
    <a:srgbClr val="F70146"/>
    <a:srgbClr val="DDDDD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7954" autoAdjust="0"/>
    <p:restoredTop sz="98107" autoAdjust="0"/>
  </p:normalViewPr>
  <p:slideViewPr>
    <p:cSldViewPr snapToGrid="0" snapToObjects="1">
      <p:cViewPr varScale="1">
        <p:scale>
          <a:sx n="88" d="100"/>
          <a:sy n="88" d="100"/>
        </p:scale>
        <p:origin x="-732" y="-102"/>
      </p:cViewPr>
      <p:guideLst>
        <p:guide orient="horz" pos="3498"/>
        <p:guide pos="2766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61" d="100"/>
          <a:sy n="61" d="100"/>
        </p:scale>
        <p:origin x="-2142" y="-96"/>
      </p:cViewPr>
      <p:guideLst>
        <p:guide orient="horz" pos="3120"/>
        <p:guide pos="214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baseline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10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baseline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09113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baseline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baseline="0"/>
            </a:lvl1pPr>
          </a:lstStyle>
          <a:p>
            <a:pPr>
              <a:defRPr/>
            </a:pPr>
            <a:fld id="{4B135E5C-E183-4335-B1B9-48F0BE7BDE5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baseline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10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baseline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9113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baseline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baseline="0"/>
            </a:lvl1pPr>
          </a:lstStyle>
          <a:p>
            <a:pPr>
              <a:defRPr/>
            </a:pPr>
            <a:fld id="{5A5C4C1B-D3A5-40B8-BEE3-C51E4AD03CF5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5275" y="714375"/>
            <a:ext cx="2041525" cy="54117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7525" y="714375"/>
            <a:ext cx="5975350" cy="54117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25" y="714375"/>
            <a:ext cx="8169275" cy="6810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874713" y="1582738"/>
            <a:ext cx="3630612" cy="4543425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57725" y="1582738"/>
            <a:ext cx="3632200" cy="4543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25" y="714375"/>
            <a:ext cx="8169275" cy="6810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74713" y="1582738"/>
            <a:ext cx="3630612" cy="4543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57725" y="1582738"/>
            <a:ext cx="3632200" cy="4543425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25" y="714375"/>
            <a:ext cx="8169275" cy="6810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874713" y="1582738"/>
            <a:ext cx="7415212" cy="4543425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74713" y="1582738"/>
            <a:ext cx="3630612" cy="454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7725" y="1582738"/>
            <a:ext cx="3632200" cy="454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0D0D0"/>
            </a:gs>
            <a:gs pos="50000">
              <a:schemeClr val="bg1"/>
            </a:gs>
            <a:gs pos="100000">
              <a:srgbClr val="D0D0D0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6" name="Line 22"/>
          <p:cNvSpPr>
            <a:spLocks noChangeShapeType="1"/>
          </p:cNvSpPr>
          <p:nvPr/>
        </p:nvSpPr>
        <p:spPr bwMode="auto">
          <a:xfrm>
            <a:off x="0" y="454025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049" name="Text Box 25"/>
          <p:cNvSpPr txBox="1">
            <a:spLocks noChangeArrowheads="1"/>
          </p:cNvSpPr>
          <p:nvPr/>
        </p:nvSpPr>
        <p:spPr bwMode="auto">
          <a:xfrm>
            <a:off x="2400300" y="171450"/>
            <a:ext cx="42576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72000" anchor="ctr" anchorCtr="1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de-AT" b="1" baseline="0" dirty="0"/>
              <a:t>CERN, BE-ABP (Accelerators and Beam Physics group)</a:t>
            </a:r>
            <a:r>
              <a:rPr lang="de-AT" sz="1000" b="1" baseline="0" dirty="0"/>
              <a:t>  </a:t>
            </a:r>
            <a:endParaRPr lang="de-DE" sz="1000" b="1" baseline="0" dirty="0"/>
          </a:p>
        </p:txBody>
      </p:sp>
      <p:sp>
        <p:nvSpPr>
          <p:cNvPr id="1028" name="Rectangle 38"/>
          <p:cNvSpPr>
            <a:spLocks noGrp="1" noChangeArrowheads="1"/>
          </p:cNvSpPr>
          <p:nvPr>
            <p:ph type="title"/>
          </p:nvPr>
        </p:nvSpPr>
        <p:spPr bwMode="auto">
          <a:xfrm>
            <a:off x="517525" y="714375"/>
            <a:ext cx="8169275" cy="68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9" name="Rectangle 39"/>
          <p:cNvSpPr>
            <a:spLocks noGrp="1" noChangeArrowheads="1"/>
          </p:cNvSpPr>
          <p:nvPr>
            <p:ph type="body" idx="1"/>
          </p:nvPr>
        </p:nvSpPr>
        <p:spPr bwMode="auto">
          <a:xfrm>
            <a:off x="874713" y="1582738"/>
            <a:ext cx="7415212" cy="454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068" name="Rectangle 44"/>
          <p:cNvSpPr>
            <a:spLocks noChangeArrowheads="1"/>
          </p:cNvSpPr>
          <p:nvPr/>
        </p:nvSpPr>
        <p:spPr bwMode="auto">
          <a:xfrm>
            <a:off x="-7938" y="6372225"/>
            <a:ext cx="9144001" cy="215900"/>
          </a:xfrm>
          <a:prstGeom prst="rect">
            <a:avLst/>
          </a:prstGeom>
          <a:solidFill>
            <a:srgbClr val="C0C0C0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de-AT" b="1" baseline="0" dirty="0"/>
              <a:t>         Jürgen Pfingstner</a:t>
            </a:r>
            <a:endParaRPr lang="de-DE" b="1" baseline="0" dirty="0"/>
          </a:p>
        </p:txBody>
      </p:sp>
      <p:sp>
        <p:nvSpPr>
          <p:cNvPr id="1071" name="Text Box 47"/>
          <p:cNvSpPr txBox="1">
            <a:spLocks noChangeArrowheads="1"/>
          </p:cNvSpPr>
          <p:nvPr/>
        </p:nvSpPr>
        <p:spPr bwMode="auto">
          <a:xfrm>
            <a:off x="4019550" y="6350000"/>
            <a:ext cx="511651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de-DE" b="1" baseline="0" dirty="0" smtClean="0"/>
              <a:t>Status of the Beam-Based Feedback for the CLIC main linac</a:t>
            </a:r>
            <a:endParaRPr lang="de-DE" b="1" baseline="0" dirty="0"/>
          </a:p>
        </p:txBody>
      </p:sp>
      <p:sp>
        <p:nvSpPr>
          <p:cNvPr id="1080" name="Rectangle 56"/>
          <p:cNvSpPr>
            <a:spLocks noChangeAspect="1" noChangeArrowheads="1"/>
          </p:cNvSpPr>
          <p:nvPr/>
        </p:nvSpPr>
        <p:spPr bwMode="auto">
          <a:xfrm>
            <a:off x="0" y="6376988"/>
            <a:ext cx="215900" cy="214312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pic>
        <p:nvPicPr>
          <p:cNvPr id="1033" name="Picture 10" descr="CERN-logo1.jpg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261938" y="34925"/>
            <a:ext cx="404812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1" descr="New_CLIC_Logo.jpg"/>
          <p:cNvPicPr>
            <a:picLocks noChangeAspect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8242300" y="44450"/>
            <a:ext cx="647700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3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8.emf"/><Relationship Id="rId4" Type="http://schemas.openxmlformats.org/officeDocument/2006/relationships/image" Target="../media/image47.tif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1.png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.png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762125"/>
            <a:ext cx="7772400" cy="1143000"/>
          </a:xfrm>
        </p:spPr>
        <p:txBody>
          <a:bodyPr/>
          <a:lstStyle/>
          <a:p>
            <a:pPr eaLnBrk="1" hangingPunct="1"/>
            <a:r>
              <a:rPr lang="de-DE" dirty="0" smtClean="0"/>
              <a:t>Status of the Beam-Based Feedback</a:t>
            </a:r>
            <a:br>
              <a:rPr lang="de-DE" dirty="0" smtClean="0"/>
            </a:br>
            <a:r>
              <a:rPr lang="de-DE" dirty="0" smtClean="0"/>
              <a:t>for the CLIC main linac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619500"/>
            <a:ext cx="6400800" cy="781050"/>
          </a:xfrm>
        </p:spPr>
        <p:txBody>
          <a:bodyPr/>
          <a:lstStyle/>
          <a:p>
            <a:pPr eaLnBrk="1" hangingPunct="1"/>
            <a:r>
              <a:rPr lang="de-DE" dirty="0" smtClean="0"/>
              <a:t>Jürgen Pfingstner</a:t>
            </a:r>
          </a:p>
          <a:p>
            <a:pPr eaLnBrk="1" hangingPunct="1"/>
            <a:endParaRPr lang="de-DE" sz="1400" dirty="0" smtClean="0"/>
          </a:p>
          <a:p>
            <a:pPr eaLnBrk="1" hangingPunct="1"/>
            <a:r>
              <a:rPr lang="de-DE" dirty="0" smtClean="0"/>
              <a:t>14</a:t>
            </a:r>
            <a:r>
              <a:rPr lang="de-DE" baseline="30000" dirty="0" smtClean="0"/>
              <a:t>th</a:t>
            </a:r>
            <a:r>
              <a:rPr lang="de-DE" dirty="0" smtClean="0"/>
              <a:t> of October 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RLS algorithm and derivative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6211" y="1582738"/>
            <a:ext cx="3632200" cy="4543425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             can e.g. be formalized as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b="1" dirty="0" smtClean="0"/>
              <a:t>Offline solution</a:t>
            </a:r>
            <a:r>
              <a:rPr lang="en-US" sz="2000" dirty="0" smtClean="0"/>
              <a:t> to this </a:t>
            </a:r>
            <a:r>
              <a:rPr lang="en-US" sz="2000" dirty="0" smtClean="0">
                <a:solidFill>
                  <a:srgbClr val="92D050"/>
                </a:solidFill>
              </a:rPr>
              <a:t>Least Square problem </a:t>
            </a:r>
            <a:r>
              <a:rPr lang="en-US" sz="2000" dirty="0" smtClean="0"/>
              <a:t>by pseudo inverse (Gauss):</a:t>
            </a:r>
            <a:endParaRPr lang="en-US" sz="2000" dirty="0"/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7990" y="1637168"/>
            <a:ext cx="771525" cy="361950"/>
          </a:xfrm>
          <a:prstGeom prst="rect">
            <a:avLst/>
          </a:prstGeom>
          <a:noFill/>
        </p:spPr>
      </p:pic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4817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67736" y="2366282"/>
            <a:ext cx="2771775" cy="352425"/>
          </a:xfrm>
          <a:prstGeom prst="rect">
            <a:avLst/>
          </a:prstGeom>
          <a:noFill/>
        </p:spPr>
      </p:pic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0" y="809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4823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91342" y="4075339"/>
            <a:ext cx="1971675" cy="361950"/>
          </a:xfrm>
          <a:prstGeom prst="rect">
            <a:avLst/>
          </a:prstGeom>
          <a:noFill/>
        </p:spPr>
      </p:pic>
      <p:pic>
        <p:nvPicPr>
          <p:cNvPr id="34822" name="Picture 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69567" y="4600579"/>
            <a:ext cx="152400" cy="361950"/>
          </a:xfrm>
          <a:prstGeom prst="rect">
            <a:avLst/>
          </a:prstGeom>
          <a:noFill/>
        </p:spPr>
      </p:pic>
      <p:pic>
        <p:nvPicPr>
          <p:cNvPr id="34821" name="Picture 5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69567" y="4962529"/>
            <a:ext cx="200025" cy="342900"/>
          </a:xfrm>
          <a:prstGeom prst="rect">
            <a:avLst/>
          </a:prstGeom>
          <a:noFill/>
        </p:spPr>
      </p:pic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69567" y="5305429"/>
            <a:ext cx="161925" cy="342900"/>
          </a:xfrm>
          <a:prstGeom prst="rect">
            <a:avLst/>
          </a:prstGeom>
          <a:noFill/>
        </p:spPr>
      </p:pic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0" y="819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4826" name="Rectangle 10"/>
          <p:cNvSpPr>
            <a:spLocks noChangeArrowheads="1"/>
          </p:cNvSpPr>
          <p:nvPr/>
        </p:nvSpPr>
        <p:spPr bwMode="auto">
          <a:xfrm>
            <a:off x="0" y="1181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0" y="1524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0" y="1866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 bwMode="auto">
          <a:xfrm>
            <a:off x="1643746" y="4607605"/>
            <a:ext cx="2694665" cy="1779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1800" kern="0" baseline="0" dirty="0" smtClean="0">
                <a:latin typeface="+mn-lt"/>
              </a:rPr>
              <a:t>... Estimated parameter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1800" kern="0" baseline="0" dirty="0" smtClean="0">
                <a:latin typeface="+mn-lt"/>
              </a:rPr>
              <a:t>… Input data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1800" kern="0" baseline="0" dirty="0" smtClean="0">
                <a:latin typeface="+mn-lt"/>
              </a:rPr>
              <a:t>… Output data</a:t>
            </a:r>
          </a:p>
        </p:txBody>
      </p:sp>
      <p:sp>
        <p:nvSpPr>
          <p:cNvPr id="19" name="Text Placeholder 3"/>
          <p:cNvSpPr txBox="1">
            <a:spLocks/>
          </p:cNvSpPr>
          <p:nvPr/>
        </p:nvSpPr>
        <p:spPr bwMode="auto">
          <a:xfrm>
            <a:off x="4777570" y="1582734"/>
            <a:ext cx="4137830" cy="454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LS calculation can be modified for recursive calculation (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RLS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):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2000" kern="0" baseline="0" dirty="0" smtClean="0"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2000" kern="0" baseline="0" dirty="0" smtClean="0"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kern="0" baseline="0" dirty="0" smtClean="0">
                <a:latin typeface="+mn-lt"/>
              </a:rPr>
              <a:t>   is a </a:t>
            </a:r>
            <a:r>
              <a:rPr lang="en-US" sz="2000" b="1" kern="0" baseline="0" dirty="0" smtClean="0">
                <a:latin typeface="+mn-lt"/>
              </a:rPr>
              <a:t>forgetting factor </a:t>
            </a:r>
            <a:r>
              <a:rPr lang="en-US" sz="2000" kern="0" baseline="0" dirty="0" smtClean="0">
                <a:latin typeface="+mn-lt"/>
              </a:rPr>
              <a:t>for time varying systems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Derivatives (easier to calculate)</a:t>
            </a:r>
            <a:endParaRPr lang="en-US" sz="2000" kern="0" baseline="0" dirty="0" smtClean="0"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2000" kern="0" baseline="0" dirty="0" smtClean="0">
                <a:latin typeface="+mn-lt"/>
              </a:rPr>
              <a:t>	- Projection algorithm (</a:t>
            </a:r>
            <a:r>
              <a:rPr lang="en-US" sz="2000" kern="0" baseline="0" dirty="0" smtClean="0">
                <a:solidFill>
                  <a:srgbClr val="92D050"/>
                </a:solidFill>
                <a:latin typeface="+mn-lt"/>
              </a:rPr>
              <a:t>PA</a:t>
            </a:r>
            <a:r>
              <a:rPr lang="en-US" sz="2000" kern="0" baseline="0" dirty="0" smtClean="0">
                <a:latin typeface="+mn-lt"/>
              </a:rPr>
              <a:t>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- Stochastic approximation (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2000" kern="0" baseline="0" dirty="0" smtClean="0">
                <a:latin typeface="+mn-lt"/>
              </a:rPr>
              <a:t>	- Least Mean Square (</a:t>
            </a:r>
            <a:r>
              <a:rPr lang="en-US" sz="2000" kern="0" baseline="0" dirty="0" smtClean="0">
                <a:solidFill>
                  <a:srgbClr val="92D050"/>
                </a:solidFill>
                <a:latin typeface="+mn-lt"/>
              </a:rPr>
              <a:t>LMS</a:t>
            </a:r>
            <a:r>
              <a:rPr lang="en-US" sz="2000" kern="0" baseline="0" dirty="0" smtClean="0">
                <a:latin typeface="+mn-lt"/>
              </a:rPr>
              <a:t>)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5442976" y="2419350"/>
            <a:ext cx="3276600" cy="1053192"/>
            <a:chOff x="990600" y="3352800"/>
            <a:chExt cx="4000500" cy="1228725"/>
          </a:xfrm>
        </p:grpSpPr>
        <p:pic>
          <p:nvPicPr>
            <p:cNvPr id="21" name="Picture 9"/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90600" y="3352800"/>
              <a:ext cx="2981325" cy="390525"/>
            </a:xfrm>
            <a:prstGeom prst="rect">
              <a:avLst/>
            </a:prstGeom>
            <a:noFill/>
          </p:spPr>
        </p:pic>
        <p:pic>
          <p:nvPicPr>
            <p:cNvPr id="22" name="Picture 8"/>
            <p:cNvPicPr>
              <a:picLocks noChangeAspect="1" noChangeArrowheads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90600" y="3743325"/>
              <a:ext cx="4000500" cy="447675"/>
            </a:xfrm>
            <a:prstGeom prst="rect">
              <a:avLst/>
            </a:prstGeom>
            <a:noFill/>
          </p:spPr>
        </p:pic>
        <p:pic>
          <p:nvPicPr>
            <p:cNvPr id="23" name="Picture 7"/>
            <p:cNvPicPr>
              <a:picLocks noChangeAspect="1" noChangeArrowheads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90600" y="4191000"/>
              <a:ext cx="2438400" cy="390525"/>
            </a:xfrm>
            <a:prstGeom prst="rect">
              <a:avLst/>
            </a:prstGeom>
            <a:noFill/>
          </p:spPr>
        </p:pic>
      </p:grpSp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4829" name="Picture 13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83077" y="3775983"/>
            <a:ext cx="161925" cy="342900"/>
          </a:xfrm>
          <a:prstGeom prst="rect">
            <a:avLst/>
          </a:prstGeom>
          <a:noFill/>
        </p:spPr>
      </p:pic>
      <p:sp>
        <p:nvSpPr>
          <p:cNvPr id="34831" name="Rectangle 15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Computational effort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4657" y="1582738"/>
            <a:ext cx="3973286" cy="4543425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Normally the </a:t>
            </a:r>
            <a:r>
              <a:rPr lang="en-US" sz="2000" b="1" dirty="0" smtClean="0"/>
              <a:t>computational effort for RLS is very high</a:t>
            </a:r>
            <a:r>
              <a:rPr lang="en-US" sz="2000" dirty="0" smtClean="0"/>
              <a:t>. 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For most general form of </a:t>
            </a:r>
            <a:r>
              <a:rPr lang="en-US" sz="2000" dirty="0" err="1" smtClean="0"/>
              <a:t>linac</a:t>
            </a:r>
            <a:r>
              <a:rPr lang="en-US" sz="2000" dirty="0" smtClean="0"/>
              <a:t> problem size:</a:t>
            </a:r>
          </a:p>
          <a:p>
            <a:r>
              <a:rPr lang="en-US" sz="2000" dirty="0" smtClean="0"/>
              <a:t>	</a:t>
            </a:r>
            <a:r>
              <a:rPr lang="en-US" sz="2000" dirty="0" smtClean="0">
                <a:solidFill>
                  <a:srgbClr val="FF0000"/>
                </a:solidFill>
              </a:rPr>
              <a:t>- Matrix inversion (1005x1005)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	</a:t>
            </a:r>
            <a:r>
              <a:rPr lang="en-US" sz="2000" dirty="0" smtClean="0">
                <a:solidFill>
                  <a:srgbClr val="FF0000"/>
                </a:solidFill>
              </a:rPr>
              <a:t>- Storage of matrix P (1 </a:t>
            </a:r>
            <a:r>
              <a:rPr lang="en-US" sz="2000" dirty="0" err="1" smtClean="0">
                <a:solidFill>
                  <a:srgbClr val="FF0000"/>
                </a:solidFill>
              </a:rPr>
              <a:t>TByte</a:t>
            </a:r>
            <a:r>
              <a:rPr lang="en-US" sz="2000" dirty="0" smtClean="0">
                <a:solidFill>
                  <a:srgbClr val="FF0000"/>
                </a:solidFill>
              </a:rPr>
              <a:t>)</a:t>
            </a:r>
          </a:p>
          <a:p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Therefore often just simplifications as PA, SA and LMS are used.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09114" y="1600200"/>
            <a:ext cx="257175" cy="342900"/>
          </a:xfrm>
          <a:prstGeom prst="rect">
            <a:avLst/>
          </a:prstGeom>
          <a:noFill/>
        </p:spPr>
      </p:pic>
      <p:pic>
        <p:nvPicPr>
          <p:cNvPr id="33793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78891" y="1975758"/>
            <a:ext cx="219075" cy="361950"/>
          </a:xfrm>
          <a:prstGeom prst="rect">
            <a:avLst/>
          </a:prstGeom>
          <a:noFill/>
        </p:spPr>
      </p:pic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1162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Text Placeholder 3"/>
          <p:cNvSpPr txBox="1">
            <a:spLocks/>
          </p:cNvSpPr>
          <p:nvPr/>
        </p:nvSpPr>
        <p:spPr bwMode="auto">
          <a:xfrm>
            <a:off x="4822473" y="1582734"/>
            <a:ext cx="3973286" cy="454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the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linac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system      and        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have a simple diagonal form. 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000" kern="0" baseline="0" dirty="0" smtClean="0"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kern="0" baseline="0" dirty="0" smtClean="0">
                <a:latin typeface="+mn-lt"/>
              </a:rPr>
              <a:t>The computational effort can be reduced strongly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2000" kern="0" baseline="0" dirty="0" smtClean="0">
                <a:latin typeface="+mn-lt"/>
              </a:rPr>
              <a:t>	- Matrix inversion becomes scalar inversion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P (few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kByte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2000" kern="0" baseline="0" dirty="0" smtClean="0">
                <a:solidFill>
                  <a:srgbClr val="92D050"/>
                </a:solidFill>
                <a:latin typeface="+mn-lt"/>
              </a:rPr>
              <a:t>	- Parallelization is possible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sz="2000" kern="0" baseline="0" dirty="0" smtClean="0"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Full RLS can be calculated easily 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7525" y="1514475"/>
            <a:ext cx="8463189" cy="4481055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000" b="1" dirty="0" smtClean="0"/>
              <a:t>Noise/Drift generation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b="1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Parameter of noise (for similar </a:t>
            </a:r>
            <a:r>
              <a:rPr lang="en-US" sz="2000" dirty="0" err="1" smtClean="0"/>
              <a:t>emittance</a:t>
            </a:r>
            <a:r>
              <a:rPr lang="en-US" sz="2000" dirty="0" smtClean="0"/>
              <a:t> growth; </a:t>
            </a:r>
            <a:r>
              <a:rPr lang="el-GR" sz="2000" dirty="0" smtClean="0"/>
              <a:t>Δ</a:t>
            </a:r>
            <a:r>
              <a:rPr lang="en-US" sz="2000" dirty="0" smtClean="0"/>
              <a:t>T = 5s):</a:t>
            </a:r>
          </a:p>
          <a:p>
            <a:r>
              <a:rPr lang="en-US" sz="2000" dirty="0" smtClean="0"/>
              <a:t>	- </a:t>
            </a:r>
            <a:r>
              <a:rPr lang="en-US" sz="2000" b="1" dirty="0" smtClean="0"/>
              <a:t>BPM noise</a:t>
            </a:r>
            <a:r>
              <a:rPr lang="en-US" sz="2000" dirty="0" smtClean="0"/>
              <a:t>: white noise (k = 5x10</a:t>
            </a:r>
            <a:r>
              <a:rPr lang="en-US" sz="2000" baseline="30000" dirty="0" smtClean="0"/>
              <a:t>-8</a:t>
            </a:r>
            <a:r>
              <a:rPr lang="en-US" sz="2000" dirty="0" smtClean="0"/>
              <a:t>)</a:t>
            </a:r>
          </a:p>
          <a:p>
            <a:r>
              <a:rPr lang="en-US" sz="2000" dirty="0" smtClean="0"/>
              <a:t>	- </a:t>
            </a:r>
            <a:r>
              <a:rPr lang="en-US" sz="2000" b="1" dirty="0" smtClean="0"/>
              <a:t>RF disturbance</a:t>
            </a:r>
            <a:r>
              <a:rPr lang="en-US" sz="2000" dirty="0" smtClean="0"/>
              <a:t>: 1/f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drift (k = 7x10</a:t>
            </a:r>
            <a:r>
              <a:rPr lang="en-US" sz="2000" baseline="30000" dirty="0" smtClean="0"/>
              <a:t>-4</a:t>
            </a:r>
            <a:r>
              <a:rPr lang="en-US" sz="2000" dirty="0" smtClean="0"/>
              <a:t>) + white noise (k = 1.5x10</a:t>
            </a:r>
            <a:r>
              <a:rPr lang="en-US" sz="2000" baseline="30000" dirty="0" smtClean="0"/>
              <a:t>-2</a:t>
            </a:r>
            <a:r>
              <a:rPr lang="en-US" sz="2000" dirty="0" smtClean="0"/>
              <a:t>)</a:t>
            </a:r>
          </a:p>
          <a:p>
            <a:r>
              <a:rPr lang="en-US" sz="2000" dirty="0" smtClean="0"/>
              <a:t>	</a:t>
            </a:r>
            <a:r>
              <a:rPr lang="en-US" sz="2000" b="1" dirty="0" smtClean="0"/>
              <a:t>- QP gradient errors</a:t>
            </a:r>
            <a:r>
              <a:rPr lang="en-US" sz="2000" dirty="0" smtClean="0"/>
              <a:t>: 1/f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drift (k = 4x10</a:t>
            </a:r>
            <a:r>
              <a:rPr lang="en-US" sz="2000" baseline="30000" dirty="0" smtClean="0"/>
              <a:t>-6</a:t>
            </a:r>
            <a:r>
              <a:rPr lang="en-US" sz="2000" dirty="0" smtClean="0"/>
              <a:t>) + white noise (k = 3x10</a:t>
            </a:r>
            <a:r>
              <a:rPr lang="en-US" sz="2000" baseline="30000" dirty="0" smtClean="0"/>
              <a:t>-4</a:t>
            </a:r>
            <a:r>
              <a:rPr lang="en-US" sz="2000" dirty="0" smtClean="0"/>
              <a:t>)</a:t>
            </a:r>
          </a:p>
          <a:p>
            <a:r>
              <a:rPr lang="en-US" sz="2000" dirty="0" smtClean="0"/>
              <a:t>	- </a:t>
            </a:r>
            <a:r>
              <a:rPr lang="en-US" sz="2000" b="1" dirty="0" smtClean="0"/>
              <a:t>Ground motion</a:t>
            </a:r>
            <a:r>
              <a:rPr lang="en-US" sz="2000" dirty="0" smtClean="0"/>
              <a:t>: According to Model A of A. </a:t>
            </a:r>
            <a:r>
              <a:rPr lang="en-US" sz="2000" dirty="0" err="1" smtClean="0"/>
              <a:t>Sery</a:t>
            </a:r>
            <a:r>
              <a:rPr lang="en-US" sz="2000" dirty="0" smtClean="0"/>
              <a:t> [8] </a:t>
            </a:r>
            <a:endParaRPr lang="en-US" sz="2000" dirty="0" smtClean="0"/>
          </a:p>
          <a:p>
            <a:endParaRPr lang="en-US" sz="12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RF drift much more visible in parameter changes than QP errors</a:t>
            </a:r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Modeling of the system change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 bwMode="auto">
          <a:xfrm>
            <a:off x="1338949" y="2100941"/>
            <a:ext cx="1404258" cy="67491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baseline="0" dirty="0" smtClean="0"/>
              <a:t>Random number </a:t>
            </a:r>
            <a:endParaRPr kumimoji="0" lang="en-US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5758565" y="2013853"/>
            <a:ext cx="1426031" cy="674914"/>
            <a:chOff x="4822369" y="2155371"/>
            <a:chExt cx="1426031" cy="674914"/>
          </a:xfrm>
        </p:grpSpPr>
        <p:sp>
          <p:nvSpPr>
            <p:cNvPr id="9" name="Rectangle 8"/>
            <p:cNvSpPr/>
            <p:nvPr/>
          </p:nvSpPr>
          <p:spPr bwMode="auto">
            <a:xfrm>
              <a:off x="5410200" y="2318661"/>
              <a:ext cx="620486" cy="511624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800" baseline="0" dirty="0" smtClean="0"/>
                <a:t>z</a:t>
              </a:r>
              <a:r>
                <a:rPr lang="en-US" sz="1800" baseline="30000" dirty="0" smtClean="0"/>
                <a:t>-1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" name="Oval 9"/>
            <p:cNvSpPr/>
            <p:nvPr/>
          </p:nvSpPr>
          <p:spPr bwMode="auto">
            <a:xfrm>
              <a:off x="4822369" y="2394863"/>
              <a:ext cx="348342" cy="348339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+</a:t>
              </a:r>
            </a:p>
          </p:txBody>
        </p:sp>
        <p:cxnSp>
          <p:nvCxnSpPr>
            <p:cNvPr id="12" name="Straight Arrow Connector 11"/>
            <p:cNvCxnSpPr>
              <a:stCxn id="10" idx="6"/>
            </p:cNvCxnSpPr>
            <p:nvPr/>
          </p:nvCxnSpPr>
          <p:spPr bwMode="auto">
            <a:xfrm flipV="1">
              <a:off x="5170711" y="2569029"/>
              <a:ext cx="239489" cy="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4" name="Straight Connector 13"/>
            <p:cNvCxnSpPr>
              <a:endCxn id="10" idx="0"/>
            </p:cNvCxnSpPr>
            <p:nvPr/>
          </p:nvCxnSpPr>
          <p:spPr bwMode="auto">
            <a:xfrm rot="5400000">
              <a:off x="4876795" y="2275118"/>
              <a:ext cx="23949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>
              <a:off x="4996540" y="2155371"/>
              <a:ext cx="1251860" cy="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 rot="5400000">
              <a:off x="6041570" y="2362203"/>
              <a:ext cx="41366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/>
            <p:cNvCxnSpPr>
              <a:stCxn id="9" idx="3"/>
            </p:cNvCxnSpPr>
            <p:nvPr/>
          </p:nvCxnSpPr>
          <p:spPr bwMode="auto">
            <a:xfrm flipV="1">
              <a:off x="6030686" y="2569033"/>
              <a:ext cx="217714" cy="544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6" name="Rectangle 25"/>
          <p:cNvSpPr/>
          <p:nvPr/>
        </p:nvSpPr>
        <p:spPr bwMode="auto">
          <a:xfrm>
            <a:off x="4659062" y="2177139"/>
            <a:ext cx="620486" cy="51162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baseline="0" dirty="0" smtClean="0"/>
              <a:t>z</a:t>
            </a:r>
            <a:r>
              <a:rPr lang="en-US" sz="1800" baseline="30000" dirty="0" smtClean="0"/>
              <a:t>-1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4071231" y="2253341"/>
            <a:ext cx="348342" cy="348339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+</a:t>
            </a:r>
          </a:p>
        </p:txBody>
      </p:sp>
      <p:cxnSp>
        <p:nvCxnSpPr>
          <p:cNvPr id="28" name="Straight Arrow Connector 27"/>
          <p:cNvCxnSpPr>
            <a:stCxn id="27" idx="6"/>
          </p:cNvCxnSpPr>
          <p:nvPr/>
        </p:nvCxnSpPr>
        <p:spPr bwMode="auto">
          <a:xfrm flipV="1">
            <a:off x="4419573" y="2427507"/>
            <a:ext cx="239489" cy="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9" name="Straight Connector 28"/>
          <p:cNvCxnSpPr>
            <a:endCxn id="27" idx="0"/>
          </p:cNvCxnSpPr>
          <p:nvPr/>
        </p:nvCxnSpPr>
        <p:spPr bwMode="auto">
          <a:xfrm rot="5400000">
            <a:off x="4125657" y="2133596"/>
            <a:ext cx="23949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/>
          <p:cNvCxnSpPr/>
          <p:nvPr/>
        </p:nvCxnSpPr>
        <p:spPr bwMode="auto">
          <a:xfrm>
            <a:off x="4245402" y="2013849"/>
            <a:ext cx="1251860" cy="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Straight Connector 30"/>
          <p:cNvCxnSpPr/>
          <p:nvPr/>
        </p:nvCxnSpPr>
        <p:spPr bwMode="auto">
          <a:xfrm rot="5400000">
            <a:off x="5290432" y="2220681"/>
            <a:ext cx="41366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Straight Connector 31"/>
          <p:cNvCxnSpPr>
            <a:stCxn id="26" idx="3"/>
          </p:cNvCxnSpPr>
          <p:nvPr/>
        </p:nvCxnSpPr>
        <p:spPr bwMode="auto">
          <a:xfrm flipV="1">
            <a:off x="5279548" y="2427511"/>
            <a:ext cx="217714" cy="544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Rectangle 32"/>
          <p:cNvSpPr/>
          <p:nvPr/>
        </p:nvSpPr>
        <p:spPr bwMode="auto">
          <a:xfrm>
            <a:off x="3135018" y="2177135"/>
            <a:ext cx="620486" cy="51162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baseline="0" dirty="0" smtClean="0"/>
              <a:t>k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5" name="Straight Arrow Connector 34"/>
          <p:cNvCxnSpPr>
            <a:stCxn id="6" idx="3"/>
            <a:endCxn id="33" idx="1"/>
          </p:cNvCxnSpPr>
          <p:nvPr/>
        </p:nvCxnSpPr>
        <p:spPr bwMode="auto">
          <a:xfrm flipV="1">
            <a:off x="2743207" y="2432947"/>
            <a:ext cx="391811" cy="545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7" name="Straight Arrow Connector 36"/>
          <p:cNvCxnSpPr>
            <a:stCxn id="33" idx="3"/>
            <a:endCxn id="27" idx="2"/>
          </p:cNvCxnSpPr>
          <p:nvPr/>
        </p:nvCxnSpPr>
        <p:spPr bwMode="auto">
          <a:xfrm flipV="1">
            <a:off x="3755504" y="2427511"/>
            <a:ext cx="315727" cy="543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9" name="Straight Arrow Connector 38"/>
          <p:cNvCxnSpPr/>
          <p:nvPr/>
        </p:nvCxnSpPr>
        <p:spPr bwMode="auto">
          <a:xfrm>
            <a:off x="5497262" y="2427511"/>
            <a:ext cx="261303" cy="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5" name="Straight Arrow Connector 44"/>
          <p:cNvCxnSpPr/>
          <p:nvPr/>
        </p:nvCxnSpPr>
        <p:spPr bwMode="auto">
          <a:xfrm rot="5400000">
            <a:off x="3663052" y="2683324"/>
            <a:ext cx="489856" cy="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7" name="Straight Arrow Connector 46"/>
          <p:cNvCxnSpPr/>
          <p:nvPr/>
        </p:nvCxnSpPr>
        <p:spPr bwMode="auto">
          <a:xfrm rot="5400000">
            <a:off x="5257779" y="2666995"/>
            <a:ext cx="478969" cy="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1" name="TextBox 50"/>
          <p:cNvSpPr txBox="1"/>
          <p:nvPr/>
        </p:nvSpPr>
        <p:spPr>
          <a:xfrm>
            <a:off x="3336430" y="2852057"/>
            <a:ext cx="12736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aseline="0" dirty="0" smtClean="0"/>
              <a:t>white noise</a:t>
            </a:r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05867" y="3103523"/>
            <a:ext cx="628650" cy="342900"/>
          </a:xfrm>
          <a:prstGeom prst="rect">
            <a:avLst/>
          </a:prstGeom>
          <a:noFill/>
        </p:spPr>
      </p:pic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95230" y="3103519"/>
            <a:ext cx="781050" cy="342900"/>
          </a:xfrm>
          <a:prstGeom prst="rect">
            <a:avLst/>
          </a:prstGeom>
          <a:noFill/>
        </p:spPr>
      </p:pic>
      <p:pic>
        <p:nvPicPr>
          <p:cNvPr id="32769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60742" y="3103523"/>
            <a:ext cx="1047750" cy="371475"/>
          </a:xfrm>
          <a:prstGeom prst="rect">
            <a:avLst/>
          </a:prstGeom>
          <a:noFill/>
        </p:spPr>
      </p:pic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2774" name="Rectangle 6"/>
          <p:cNvSpPr>
            <a:spLocks noChangeArrowheads="1"/>
          </p:cNvSpPr>
          <p:nvPr/>
        </p:nvSpPr>
        <p:spPr bwMode="auto">
          <a:xfrm>
            <a:off x="0" y="1143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0" y="1514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099957" y="2841167"/>
            <a:ext cx="11702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aseline="0" dirty="0" smtClean="0"/>
              <a:t>1/f</a:t>
            </a:r>
            <a:r>
              <a:rPr lang="en-US" sz="1600" baseline="30000" dirty="0" smtClean="0"/>
              <a:t>   </a:t>
            </a:r>
            <a:r>
              <a:rPr lang="en-US" sz="1600" baseline="0" dirty="0" smtClean="0"/>
              <a:t>noise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6762768" y="2873829"/>
            <a:ext cx="11702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aseline="0" dirty="0" smtClean="0"/>
              <a:t>1/f</a:t>
            </a:r>
            <a:r>
              <a:rPr lang="en-US" sz="1600" baseline="30000" dirty="0" smtClean="0"/>
              <a:t>2  </a:t>
            </a:r>
            <a:r>
              <a:rPr lang="en-US" sz="1600" baseline="0" dirty="0" smtClean="0"/>
              <a:t>noise</a:t>
            </a:r>
          </a:p>
        </p:txBody>
      </p:sp>
      <p:cxnSp>
        <p:nvCxnSpPr>
          <p:cNvPr id="61" name="Straight Arrow Connector 60"/>
          <p:cNvCxnSpPr/>
          <p:nvPr/>
        </p:nvCxnSpPr>
        <p:spPr bwMode="auto">
          <a:xfrm rot="5400000">
            <a:off x="6945112" y="2688768"/>
            <a:ext cx="478969" cy="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2" name="TextBox 61"/>
          <p:cNvSpPr txBox="1"/>
          <p:nvPr/>
        </p:nvSpPr>
        <p:spPr>
          <a:xfrm>
            <a:off x="1284519" y="2852057"/>
            <a:ext cx="19974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aseline="0" dirty="0" smtClean="0"/>
              <a:t>white and </a:t>
            </a:r>
            <a:r>
              <a:rPr lang="en-US" sz="1600" baseline="0" dirty="0" err="1" smtClean="0"/>
              <a:t>gaussian</a:t>
            </a:r>
            <a:endParaRPr lang="en-US" sz="1600" baseline="0" dirty="0" smtClean="0"/>
          </a:p>
        </p:txBody>
      </p:sp>
      <p:sp>
        <p:nvSpPr>
          <p:cNvPr id="3277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2776" name="Picture 8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0579" y="3132098"/>
            <a:ext cx="628650" cy="342900"/>
          </a:xfrm>
          <a:prstGeom prst="rect">
            <a:avLst/>
          </a:prstGeom>
          <a:noFill/>
        </p:spPr>
      </p:pic>
      <p:sp>
        <p:nvSpPr>
          <p:cNvPr id="32778" name="Rectangle 10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simulation results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7566" y="5292272"/>
            <a:ext cx="6150429" cy="823005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Identification of one line of R and the gm-vector d 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Simulation data from PLACET</a:t>
            </a:r>
          </a:p>
          <a:p>
            <a:r>
              <a:rPr lang="en-US" sz="2000" dirty="0" smtClean="0"/>
              <a:t> </a:t>
            </a:r>
            <a:endParaRPr lang="en-US" sz="2000" dirty="0"/>
          </a:p>
        </p:txBody>
      </p:sp>
      <p:sp>
        <p:nvSpPr>
          <p:cNvPr id="6" name="Text Placeholder 3"/>
          <p:cNvSpPr txBox="1">
            <a:spLocks/>
          </p:cNvSpPr>
          <p:nvPr/>
        </p:nvSpPr>
        <p:spPr bwMode="auto">
          <a:xfrm>
            <a:off x="6868885" y="1626281"/>
            <a:ext cx="2133601" cy="4488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l-GR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Δ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 = 5s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l-GR" sz="2000" kern="0" baseline="0" dirty="0" smtClean="0">
                <a:latin typeface="+mn-lt"/>
              </a:rPr>
              <a:t>λ</a:t>
            </a:r>
            <a:r>
              <a:rPr lang="en-US" sz="2000" kern="0" baseline="0" dirty="0" smtClean="0">
                <a:latin typeface="+mn-lt"/>
              </a:rPr>
              <a:t> = 0.85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2000" kern="0" baseline="0" dirty="0" smtClean="0"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kern="0" baseline="0" dirty="0" smtClean="0">
                <a:latin typeface="+mn-lt"/>
              </a:rPr>
              <a:t>R changes according to last slide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2000" kern="0" baseline="0" dirty="0" smtClean="0"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kern="0" baseline="0" dirty="0" smtClean="0">
                <a:latin typeface="+mn-lt"/>
              </a:rPr>
              <a:t>Ground </a:t>
            </a:r>
            <a:r>
              <a:rPr lang="en-US" sz="2000" kern="0" baseline="0" dirty="0" smtClean="0">
                <a:latin typeface="+mn-lt"/>
              </a:rPr>
              <a:t>motion as by A. Seri  (model A [8]) </a:t>
            </a:r>
            <a:endParaRPr lang="en-US" sz="2000" kern="0" baseline="0" dirty="0" smtClean="0"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6" descr="d10_v2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566" y="1352939"/>
            <a:ext cx="5872389" cy="39393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Forgetting factor </a:t>
            </a:r>
            <a:r>
              <a:rPr lang="el-GR" dirty="0" smtClean="0"/>
              <a:t>λ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9" y="3943900"/>
            <a:ext cx="4114801" cy="1687285"/>
          </a:xfrm>
        </p:spPr>
        <p:txBody>
          <a:bodyPr/>
          <a:lstStyle/>
          <a:p>
            <a:r>
              <a:rPr lang="en-US" sz="2000" dirty="0" smtClean="0"/>
              <a:t>d</a:t>
            </a:r>
            <a:r>
              <a:rPr lang="en-US" sz="2000" baseline="-25000" dirty="0" smtClean="0"/>
              <a:t>10</a:t>
            </a:r>
            <a:r>
              <a:rPr lang="en-US" sz="2000" dirty="0" smtClean="0"/>
              <a:t>: </a:t>
            </a:r>
            <a:r>
              <a:rPr lang="el-GR" sz="2000" dirty="0" smtClean="0"/>
              <a:t>λ</a:t>
            </a:r>
            <a:r>
              <a:rPr lang="en-US" sz="2000" dirty="0" smtClean="0"/>
              <a:t> to big (overreacting)</a:t>
            </a:r>
          </a:p>
          <a:p>
            <a:r>
              <a:rPr lang="en-US" sz="2000" dirty="0" smtClean="0"/>
              <a:t>d</a:t>
            </a:r>
            <a:r>
              <a:rPr lang="en-US" sz="2000" baseline="-25000" dirty="0" smtClean="0"/>
              <a:t>500</a:t>
            </a:r>
            <a:r>
              <a:rPr lang="en-US" sz="2000" dirty="0" smtClean="0"/>
              <a:t>: </a:t>
            </a:r>
            <a:r>
              <a:rPr lang="el-GR" sz="2000" dirty="0" smtClean="0"/>
              <a:t>λ</a:t>
            </a:r>
            <a:r>
              <a:rPr lang="en-US" sz="2000" dirty="0" smtClean="0"/>
              <a:t> fits</a:t>
            </a:r>
          </a:p>
          <a:p>
            <a:r>
              <a:rPr lang="en-US" sz="2000" dirty="0" smtClean="0"/>
              <a:t>d</a:t>
            </a:r>
            <a:r>
              <a:rPr lang="en-US" sz="2000" baseline="-25000" dirty="0" smtClean="0"/>
              <a:t>1000</a:t>
            </a:r>
            <a:r>
              <a:rPr lang="en-US" sz="2000" dirty="0" smtClean="0"/>
              <a:t>: </a:t>
            </a:r>
            <a:r>
              <a:rPr lang="el-GR" sz="2000" dirty="0" smtClean="0"/>
              <a:t>λ</a:t>
            </a:r>
            <a:r>
              <a:rPr lang="en-US" sz="2000" dirty="0" smtClean="0"/>
              <a:t> is to small</a:t>
            </a:r>
          </a:p>
          <a:p>
            <a:endParaRPr lang="en-US" sz="2000" dirty="0" smtClean="0"/>
          </a:p>
          <a:p>
            <a:r>
              <a:rPr lang="en-US" sz="2000" dirty="0" smtClean="0"/>
              <a:t>=&gt; Different positions in the </a:t>
            </a:r>
            <a:r>
              <a:rPr lang="en-US" sz="2000" dirty="0" err="1" smtClean="0"/>
              <a:t>linac</a:t>
            </a:r>
            <a:r>
              <a:rPr lang="en-US" sz="2000" dirty="0" smtClean="0"/>
              <a:t> should use a different </a:t>
            </a:r>
            <a:r>
              <a:rPr lang="el-GR" sz="2000" dirty="0" smtClean="0"/>
              <a:t>λ</a:t>
            </a:r>
            <a:r>
              <a:rPr lang="en-US" sz="2000" dirty="0" smtClean="0"/>
              <a:t> (work)</a:t>
            </a:r>
          </a:p>
          <a:p>
            <a:endParaRPr lang="en-US" sz="2000" dirty="0"/>
          </a:p>
        </p:txBody>
      </p:sp>
      <p:pic>
        <p:nvPicPr>
          <p:cNvPr id="5" name="Picture 4" descr="d10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779" y="1406299"/>
            <a:ext cx="3745886" cy="2391390"/>
          </a:xfrm>
          <a:prstGeom prst="rect">
            <a:avLst/>
          </a:prstGeom>
        </p:spPr>
      </p:pic>
      <p:pic>
        <p:nvPicPr>
          <p:cNvPr id="6" name="Picture 5" descr="d500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3943900"/>
            <a:ext cx="3810000" cy="2251797"/>
          </a:xfrm>
          <a:prstGeom prst="rect">
            <a:avLst/>
          </a:prstGeom>
        </p:spPr>
      </p:pic>
      <p:pic>
        <p:nvPicPr>
          <p:cNvPr id="7" name="Picture 6" descr="d1000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1999" y="1401608"/>
            <a:ext cx="4107540" cy="24276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with the basic approach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0707" y="1582738"/>
            <a:ext cx="4653293" cy="4543425"/>
          </a:xfrm>
        </p:spPr>
        <p:txBody>
          <a:bodyPr/>
          <a:lstStyle/>
          <a:p>
            <a:r>
              <a:rPr lang="en-US" sz="2000" u="sng" dirty="0" smtClean="0"/>
              <a:t>Problem 2:</a:t>
            </a:r>
            <a:r>
              <a:rPr lang="en-US" sz="2000" dirty="0" smtClean="0"/>
              <a:t> </a:t>
            </a:r>
            <a:r>
              <a:rPr lang="en-US" sz="2000" b="1" dirty="0" smtClean="0"/>
              <a:t>Nature of changes</a:t>
            </a:r>
          </a:p>
          <a:p>
            <a:endParaRPr lang="en-US" sz="2000" b="1" dirty="0" smtClean="0"/>
          </a:p>
          <a:p>
            <a:endParaRPr lang="en-US" sz="2000" b="1" dirty="0" smtClean="0"/>
          </a:p>
          <a:p>
            <a:endParaRPr lang="en-US" sz="2000" b="1" dirty="0" smtClean="0"/>
          </a:p>
          <a:p>
            <a:endParaRPr lang="en-US" sz="2000" b="1" dirty="0" smtClean="0"/>
          </a:p>
          <a:p>
            <a:endParaRPr lang="en-US" sz="2000" b="1" dirty="0" smtClean="0"/>
          </a:p>
          <a:p>
            <a:endParaRPr lang="en-US" sz="2000" b="1" dirty="0" smtClean="0"/>
          </a:p>
          <a:p>
            <a:endParaRPr lang="en-US" sz="2000" b="1" dirty="0" smtClean="0"/>
          </a:p>
          <a:p>
            <a:endParaRPr lang="en-US" sz="2000" b="1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No systematic in system change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Adding up of many </a:t>
            </a:r>
            <a:r>
              <a:rPr lang="en-US" sz="2000" dirty="0" err="1" smtClean="0"/>
              <a:t>indep</a:t>
            </a:r>
            <a:r>
              <a:rPr lang="en-US" sz="2000" dirty="0" smtClean="0"/>
              <a:t>. Changes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Occurs after long excitation</a:t>
            </a:r>
            <a:endParaRPr lang="en-US" sz="2000" dirty="0"/>
          </a:p>
        </p:txBody>
      </p:sp>
      <p:sp>
        <p:nvSpPr>
          <p:cNvPr id="5" name="Text Placeholder 3"/>
          <p:cNvSpPr txBox="1">
            <a:spLocks/>
          </p:cNvSpPr>
          <p:nvPr/>
        </p:nvSpPr>
        <p:spPr bwMode="auto">
          <a:xfrm>
            <a:off x="858507" y="1582734"/>
            <a:ext cx="3632200" cy="454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000" b="0" i="0" u="sng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Problem 1:</a:t>
            </a:r>
            <a:r>
              <a:rPr kumimoji="0" lang="en-US" sz="2000" b="0" i="0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Excitation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Particles with different energies move differently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kern="0" baseline="0" dirty="0" smtClean="0">
                <a:latin typeface="+mn-lt"/>
              </a:rPr>
              <a:t>If beam is excited, these different movements lead to </a:t>
            </a:r>
            <a:r>
              <a:rPr lang="en-US" sz="2000" b="1" kern="0" baseline="0" dirty="0" err="1" smtClean="0">
                <a:latin typeface="+mn-lt"/>
              </a:rPr>
              <a:t>filamentation</a:t>
            </a:r>
            <a:r>
              <a:rPr lang="en-US" sz="2000" kern="0" baseline="0" dirty="0" smtClean="0">
                <a:latin typeface="+mn-lt"/>
              </a:rPr>
              <a:t> in the phase space (</a:t>
            </a:r>
            <a:r>
              <a:rPr lang="en-US" sz="2000" b="1" kern="0" baseline="0" dirty="0" smtClean="0">
                <a:latin typeface="+mn-lt"/>
              </a:rPr>
              <a:t>Landau Damping</a:t>
            </a:r>
            <a:r>
              <a:rPr lang="en-US" sz="2000" kern="0" baseline="0" dirty="0" smtClean="0">
                <a:latin typeface="+mn-lt"/>
              </a:rPr>
              <a:t>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kern="0" baseline="0" dirty="0" smtClean="0">
                <a:latin typeface="+mn-lt"/>
              </a:rPr>
              <a:t>This </a:t>
            </a:r>
            <a:r>
              <a:rPr lang="en-US" sz="2000" kern="0" baseline="0" dirty="0" smtClean="0">
                <a:solidFill>
                  <a:srgbClr val="92D050"/>
                </a:solidFill>
                <a:latin typeface="+mn-lt"/>
              </a:rPr>
              <a:t>increases the </a:t>
            </a:r>
            <a:r>
              <a:rPr lang="en-US" sz="2000" kern="0" baseline="0" dirty="0" err="1" smtClean="0">
                <a:solidFill>
                  <a:srgbClr val="92D050"/>
                </a:solidFill>
                <a:latin typeface="+mn-lt"/>
              </a:rPr>
              <a:t>emittance</a:t>
            </a:r>
            <a:r>
              <a:rPr lang="en-US" sz="2000" kern="0" baseline="0" dirty="0" smtClean="0">
                <a:solidFill>
                  <a:srgbClr val="92D050"/>
                </a:solidFill>
                <a:latin typeface="+mn-lt"/>
              </a:rPr>
              <a:t>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2000" kern="0" baseline="0" dirty="0" smtClean="0"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2000" kern="0" baseline="0" dirty="0" smtClean="0">
                <a:latin typeface="+mn-lt"/>
              </a:rPr>
              <a:t>=&gt; Excitation cannot be arbitrary  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5" descr="r315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5914" y="2065407"/>
            <a:ext cx="4020886" cy="25920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Semi-analytic identification scheme</a:t>
            </a:r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808789" y="3820507"/>
            <a:ext cx="3701143" cy="1237343"/>
            <a:chOff x="859971" y="2001158"/>
            <a:chExt cx="3701143" cy="1237343"/>
          </a:xfrm>
        </p:grpSpPr>
        <p:sp>
          <p:nvSpPr>
            <p:cNvPr id="36" name="Isosceles Triangle 44"/>
            <p:cNvSpPr>
              <a:spLocks noChangeArrowheads="1"/>
            </p:cNvSpPr>
            <p:nvPr/>
          </p:nvSpPr>
          <p:spPr bwMode="auto">
            <a:xfrm>
              <a:off x="3636113" y="2381028"/>
              <a:ext cx="459932" cy="441297"/>
            </a:xfrm>
            <a:prstGeom prst="triangle">
              <a:avLst>
                <a:gd name="adj" fmla="val 50000"/>
              </a:avLst>
            </a:prstGeom>
            <a:solidFill>
              <a:srgbClr val="0070C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Isosceles Triangle 44"/>
            <p:cNvSpPr>
              <a:spLocks noChangeArrowheads="1"/>
            </p:cNvSpPr>
            <p:nvPr/>
          </p:nvSpPr>
          <p:spPr bwMode="auto">
            <a:xfrm>
              <a:off x="2493087" y="2381032"/>
              <a:ext cx="459932" cy="441297"/>
            </a:xfrm>
            <a:prstGeom prst="triangle">
              <a:avLst>
                <a:gd name="adj" fmla="val 50000"/>
              </a:avLst>
            </a:prstGeom>
            <a:solidFill>
              <a:srgbClr val="0070C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Isosceles Triangle 44"/>
            <p:cNvSpPr>
              <a:spLocks noChangeArrowheads="1"/>
            </p:cNvSpPr>
            <p:nvPr/>
          </p:nvSpPr>
          <p:spPr bwMode="auto">
            <a:xfrm>
              <a:off x="1154113" y="2381036"/>
              <a:ext cx="459932" cy="441297"/>
            </a:xfrm>
            <a:prstGeom prst="triangle">
              <a:avLst>
                <a:gd name="adj" fmla="val 50000"/>
              </a:avLst>
            </a:prstGeom>
            <a:solidFill>
              <a:srgbClr val="0070C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cxnSp>
          <p:nvCxnSpPr>
            <p:cNvPr id="25" name="Straight Arrow Connector 49"/>
            <p:cNvCxnSpPr>
              <a:cxnSpLocks noChangeShapeType="1"/>
            </p:cNvCxnSpPr>
            <p:nvPr/>
          </p:nvCxnSpPr>
          <p:spPr bwMode="auto">
            <a:xfrm>
              <a:off x="1145732" y="2645229"/>
              <a:ext cx="3415382" cy="1588"/>
            </a:xfrm>
            <a:prstGeom prst="straightConnector1">
              <a:avLst/>
            </a:prstGeom>
            <a:noFill/>
            <a:ln w="25400" algn="ctr">
              <a:solidFill>
                <a:srgbClr val="FF0000"/>
              </a:solidFill>
              <a:prstDash val="sysDot"/>
              <a:round/>
              <a:headEnd/>
              <a:tailEnd type="triangle" w="med" len="med"/>
            </a:ln>
          </p:spPr>
        </p:cxnSp>
        <p:sp>
          <p:nvSpPr>
            <p:cNvPr id="27" name="Freeform 26"/>
            <p:cNvSpPr/>
            <p:nvPr/>
          </p:nvSpPr>
          <p:spPr bwMode="auto">
            <a:xfrm>
              <a:off x="1371600" y="2001158"/>
              <a:ext cx="2500086" cy="1237343"/>
            </a:xfrm>
            <a:custGeom>
              <a:avLst/>
              <a:gdLst>
                <a:gd name="connsiteX0" fmla="*/ 0 w 2500086"/>
                <a:gd name="connsiteY0" fmla="*/ 654957 h 1237343"/>
                <a:gd name="connsiteX1" fmla="*/ 315686 w 2500086"/>
                <a:gd name="connsiteY1" fmla="*/ 78014 h 1237343"/>
                <a:gd name="connsiteX2" fmla="*/ 598714 w 2500086"/>
                <a:gd name="connsiteY2" fmla="*/ 1123043 h 1237343"/>
                <a:gd name="connsiteX3" fmla="*/ 957943 w 2500086"/>
                <a:gd name="connsiteY3" fmla="*/ 34471 h 1237343"/>
                <a:gd name="connsiteX4" fmla="*/ 1219200 w 2500086"/>
                <a:gd name="connsiteY4" fmla="*/ 1144814 h 1237343"/>
                <a:gd name="connsiteX5" fmla="*/ 1480457 w 2500086"/>
                <a:gd name="connsiteY5" fmla="*/ 110671 h 1237343"/>
                <a:gd name="connsiteX6" fmla="*/ 1785257 w 2500086"/>
                <a:gd name="connsiteY6" fmla="*/ 1123043 h 1237343"/>
                <a:gd name="connsiteX7" fmla="*/ 2079171 w 2500086"/>
                <a:gd name="connsiteY7" fmla="*/ 110671 h 1237343"/>
                <a:gd name="connsiteX8" fmla="*/ 2296886 w 2500086"/>
                <a:gd name="connsiteY8" fmla="*/ 1144814 h 1237343"/>
                <a:gd name="connsiteX9" fmla="*/ 2471057 w 2500086"/>
                <a:gd name="connsiteY9" fmla="*/ 665843 h 1237343"/>
                <a:gd name="connsiteX10" fmla="*/ 2471057 w 2500086"/>
                <a:gd name="connsiteY10" fmla="*/ 654957 h 1237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00086" h="1237343">
                  <a:moveTo>
                    <a:pt x="0" y="654957"/>
                  </a:moveTo>
                  <a:cubicBezTo>
                    <a:pt x="107950" y="327478"/>
                    <a:pt x="215901" y="0"/>
                    <a:pt x="315686" y="78014"/>
                  </a:cubicBezTo>
                  <a:cubicBezTo>
                    <a:pt x="415471" y="156028"/>
                    <a:pt x="491671" y="1130300"/>
                    <a:pt x="598714" y="1123043"/>
                  </a:cubicBezTo>
                  <a:cubicBezTo>
                    <a:pt x="705757" y="1115786"/>
                    <a:pt x="854529" y="30843"/>
                    <a:pt x="957943" y="34471"/>
                  </a:cubicBezTo>
                  <a:cubicBezTo>
                    <a:pt x="1061357" y="38099"/>
                    <a:pt x="1132114" y="1132114"/>
                    <a:pt x="1219200" y="1144814"/>
                  </a:cubicBezTo>
                  <a:cubicBezTo>
                    <a:pt x="1306286" y="1157514"/>
                    <a:pt x="1386114" y="114299"/>
                    <a:pt x="1480457" y="110671"/>
                  </a:cubicBezTo>
                  <a:cubicBezTo>
                    <a:pt x="1574800" y="107043"/>
                    <a:pt x="1685471" y="1123043"/>
                    <a:pt x="1785257" y="1123043"/>
                  </a:cubicBezTo>
                  <a:cubicBezTo>
                    <a:pt x="1885043" y="1123043"/>
                    <a:pt x="1993900" y="107043"/>
                    <a:pt x="2079171" y="110671"/>
                  </a:cubicBezTo>
                  <a:cubicBezTo>
                    <a:pt x="2164442" y="114299"/>
                    <a:pt x="2231572" y="1052285"/>
                    <a:pt x="2296886" y="1144814"/>
                  </a:cubicBezTo>
                  <a:cubicBezTo>
                    <a:pt x="2362200" y="1237343"/>
                    <a:pt x="2442028" y="747486"/>
                    <a:pt x="2471057" y="665843"/>
                  </a:cubicBezTo>
                  <a:cubicBezTo>
                    <a:pt x="2500086" y="584200"/>
                    <a:pt x="2485571" y="619578"/>
                    <a:pt x="2471057" y="654957"/>
                  </a:cubicBezTo>
                </a:path>
              </a:pathLst>
            </a:cu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-2500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29" name="Straight Connector 28"/>
            <p:cNvCxnSpPr/>
            <p:nvPr/>
          </p:nvCxnSpPr>
          <p:spPr bwMode="auto">
            <a:xfrm>
              <a:off x="859971" y="2646817"/>
              <a:ext cx="507555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/>
            <p:nvPr/>
          </p:nvCxnSpPr>
          <p:spPr bwMode="auto">
            <a:xfrm>
              <a:off x="3867163" y="2634343"/>
              <a:ext cx="478969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37" name="TextBox 36"/>
            <p:cNvSpPr txBox="1"/>
            <p:nvPr/>
          </p:nvSpPr>
          <p:spPr>
            <a:xfrm>
              <a:off x="1121455" y="2812859"/>
              <a:ext cx="5453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600" baseline="0" dirty="0" smtClean="0">
                  <a:latin typeface="+mn-lt"/>
                </a:rPr>
                <a:t>Δ</a:t>
              </a:r>
              <a:r>
                <a:rPr lang="en-US" sz="1600" baseline="0" dirty="0" smtClean="0">
                  <a:latin typeface="+mn-lt"/>
                </a:rPr>
                <a:t>x’</a:t>
              </a:r>
              <a:r>
                <a:rPr lang="en-US" sz="1600" dirty="0" smtClean="0">
                  <a:latin typeface="+mn-lt"/>
                </a:rPr>
                <a:t>1</a:t>
              </a:r>
              <a:endParaRPr lang="en-US" sz="1600" dirty="0">
                <a:latin typeface="+mn-lt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580175" y="2822333"/>
              <a:ext cx="5917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600" baseline="0" dirty="0" smtClean="0">
                  <a:latin typeface="+mn-lt"/>
                </a:rPr>
                <a:t>Δ </a:t>
              </a:r>
              <a:r>
                <a:rPr lang="en-US" sz="1600" baseline="0" dirty="0" smtClean="0">
                  <a:latin typeface="+mn-lt"/>
                </a:rPr>
                <a:t>x’</a:t>
              </a:r>
              <a:r>
                <a:rPr lang="en-US" sz="1600" dirty="0" smtClean="0">
                  <a:latin typeface="+mn-lt"/>
                </a:rPr>
                <a:t>2</a:t>
              </a:r>
              <a:endParaRPr lang="en-US" sz="1600" dirty="0">
                <a:latin typeface="+mn-lt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767537" y="2834631"/>
              <a:ext cx="5917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600" baseline="0" dirty="0" smtClean="0">
                  <a:latin typeface="+mn-lt"/>
                </a:rPr>
                <a:t>Δ </a:t>
              </a:r>
              <a:r>
                <a:rPr lang="en-US" sz="1600" baseline="0" dirty="0" smtClean="0">
                  <a:latin typeface="+mn-lt"/>
                </a:rPr>
                <a:t>x’</a:t>
              </a:r>
              <a:r>
                <a:rPr lang="en-US" sz="1600" dirty="0" smtClean="0">
                  <a:latin typeface="+mn-lt"/>
                </a:rPr>
                <a:t>3</a:t>
              </a:r>
              <a:endParaRPr lang="en-US" sz="1600" dirty="0">
                <a:latin typeface="+mn-lt"/>
              </a:endParaRPr>
            </a:p>
          </p:txBody>
        </p:sp>
      </p:grpSp>
      <p:sp>
        <p:nvSpPr>
          <p:cNvPr id="13" name="Content Placeholder 2"/>
          <p:cNvSpPr txBox="1">
            <a:spLocks/>
          </p:cNvSpPr>
          <p:nvPr/>
        </p:nvSpPr>
        <p:spPr>
          <a:xfrm>
            <a:off x="471595" y="1524000"/>
            <a:ext cx="42672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000" u="sng" baseline="0" dirty="0" smtClean="0"/>
              <a:t>Excitation Strategy</a:t>
            </a:r>
            <a:r>
              <a:rPr kumimoji="0" lang="en-US" sz="2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Necessary excitation can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 be arbitrary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due to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emittance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increase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b="1" baseline="0" dirty="0" smtClean="0"/>
              <a:t>Strategy:</a:t>
            </a:r>
            <a:r>
              <a:rPr lang="en-US" sz="2000" baseline="0" dirty="0" smtClean="0"/>
              <a:t> beam is just excited over short distance and caught again.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0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b="1" baseline="0" dirty="0" smtClean="0">
                <a:latin typeface="+mn-lt"/>
              </a:rPr>
              <a:t>Beam Bump</a:t>
            </a:r>
            <a:r>
              <a:rPr lang="en-US" sz="2000" baseline="0" dirty="0" smtClean="0">
                <a:latin typeface="+mn-lt"/>
              </a:rPr>
              <a:t> with min. 3 kickers is necessary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4602926" y="1533385"/>
            <a:ext cx="4546719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000" u="sng" baseline="0" dirty="0" smtClean="0"/>
              <a:t>Practical s</a:t>
            </a:r>
            <a:r>
              <a:rPr kumimoji="0" lang="en-US" sz="2000" b="0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ystem</a:t>
            </a:r>
            <a:r>
              <a:rPr kumimoji="0" lang="en-US" sz="2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identification: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baseline="0" dirty="0" smtClean="0">
                <a:latin typeface="+mn-lt"/>
              </a:rPr>
              <a:t>Just parts of R can be identified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0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2000" baseline="0" dirty="0" smtClean="0">
              <a:latin typeface="+mn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b="1" baseline="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b="1" baseline="0" dirty="0" smtClean="0"/>
              <a:t>Rest</a:t>
            </a:r>
            <a:r>
              <a:rPr lang="en-US" sz="2000" baseline="0" dirty="0" smtClean="0"/>
              <a:t> has to be </a:t>
            </a:r>
            <a:r>
              <a:rPr lang="en-US" sz="2000" b="1" baseline="0" dirty="0" smtClean="0"/>
              <a:t>interpolated</a:t>
            </a:r>
          </a:p>
          <a:p>
            <a:pPr marL="800100" lvl="1" indent="-342900">
              <a:spcBef>
                <a:spcPct val="20000"/>
              </a:spcBef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Transient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landau damping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model</a:t>
            </a:r>
          </a:p>
          <a:p>
            <a:pPr marL="800100" lvl="1" indent="-342900">
              <a:spcBef>
                <a:spcPct val="20000"/>
              </a:spcBef>
            </a:pPr>
            <a:r>
              <a:rPr lang="en-US" sz="2000" baseline="0" dirty="0" smtClean="0"/>
              <a:t>-  Algorithm to calculate </a:t>
            </a:r>
            <a:r>
              <a:rPr lang="en-US" sz="2000" baseline="0" dirty="0" smtClean="0">
                <a:solidFill>
                  <a:srgbClr val="92D050"/>
                </a:solidFill>
              </a:rPr>
              <a:t>phase advance</a:t>
            </a:r>
            <a:r>
              <a:rPr lang="en-US" sz="2000" baseline="0" dirty="0" smtClean="0"/>
              <a:t>  from BPM/R data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5911031" y="2343052"/>
            <a:ext cx="2184799" cy="198418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5765378" y="2343052"/>
            <a:ext cx="145653" cy="1984181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5911031" y="2504941"/>
            <a:ext cx="145653" cy="182229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6056685" y="2654376"/>
            <a:ext cx="145653" cy="168115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7950177" y="4181947"/>
            <a:ext cx="145653" cy="153587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23" name="Group 13"/>
          <p:cNvGrpSpPr/>
          <p:nvPr/>
        </p:nvGrpSpPr>
        <p:grpSpPr>
          <a:xfrm>
            <a:off x="7901626" y="3958399"/>
            <a:ext cx="356041" cy="223549"/>
            <a:chOff x="3305175" y="2047875"/>
            <a:chExt cx="419100" cy="256480"/>
          </a:xfrm>
        </p:grpSpPr>
        <p:sp>
          <p:nvSpPr>
            <p:cNvPr id="43" name="Rectangle 42"/>
            <p:cNvSpPr/>
            <p:nvPr/>
          </p:nvSpPr>
          <p:spPr bwMode="auto">
            <a:xfrm>
              <a:off x="3362325" y="2128143"/>
              <a:ext cx="171450" cy="176212"/>
            </a:xfrm>
            <a:prstGeom prst="rect">
              <a:avLst/>
            </a:prstGeom>
            <a:solidFill>
              <a:schemeClr val="accent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305175" y="2047875"/>
              <a:ext cx="419100" cy="256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-1</a:t>
              </a:r>
              <a:endParaRPr lang="en-US" sz="1600" dirty="0"/>
            </a:p>
          </p:txBody>
        </p:sp>
      </p:grpSp>
      <p:grpSp>
        <p:nvGrpSpPr>
          <p:cNvPr id="24" name="Group 19"/>
          <p:cNvGrpSpPr/>
          <p:nvPr/>
        </p:nvGrpSpPr>
        <p:grpSpPr>
          <a:xfrm>
            <a:off x="6008133" y="2433768"/>
            <a:ext cx="356041" cy="223549"/>
            <a:chOff x="3305175" y="2047875"/>
            <a:chExt cx="419100" cy="256480"/>
          </a:xfrm>
        </p:grpSpPr>
        <p:sp>
          <p:nvSpPr>
            <p:cNvPr id="41" name="Rectangle 40"/>
            <p:cNvSpPr/>
            <p:nvPr/>
          </p:nvSpPr>
          <p:spPr bwMode="auto">
            <a:xfrm>
              <a:off x="3362325" y="2128143"/>
              <a:ext cx="171450" cy="176212"/>
            </a:xfrm>
            <a:prstGeom prst="rect">
              <a:avLst/>
            </a:prstGeom>
            <a:solidFill>
              <a:schemeClr val="accent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305175" y="2047875"/>
              <a:ext cx="419100" cy="256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-1</a:t>
              </a:r>
              <a:endParaRPr lang="en-US" sz="1600" dirty="0"/>
            </a:p>
          </p:txBody>
        </p:sp>
      </p:grpSp>
      <p:grpSp>
        <p:nvGrpSpPr>
          <p:cNvPr id="26" name="Group 22"/>
          <p:cNvGrpSpPr/>
          <p:nvPr/>
        </p:nvGrpSpPr>
        <p:grpSpPr>
          <a:xfrm>
            <a:off x="5862480" y="2284938"/>
            <a:ext cx="356041" cy="223549"/>
            <a:chOff x="3305175" y="2047875"/>
            <a:chExt cx="419100" cy="256480"/>
          </a:xfrm>
        </p:grpSpPr>
        <p:sp>
          <p:nvSpPr>
            <p:cNvPr id="33" name="Rectangle 32"/>
            <p:cNvSpPr/>
            <p:nvPr/>
          </p:nvSpPr>
          <p:spPr bwMode="auto">
            <a:xfrm>
              <a:off x="3362325" y="2128143"/>
              <a:ext cx="171450" cy="176212"/>
            </a:xfrm>
            <a:prstGeom prst="rect">
              <a:avLst/>
            </a:prstGeom>
            <a:solidFill>
              <a:schemeClr val="accent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305175" y="2047875"/>
              <a:ext cx="419100" cy="256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-1</a:t>
              </a:r>
              <a:endParaRPr lang="en-US" sz="1600" dirty="0"/>
            </a:p>
          </p:txBody>
        </p:sp>
      </p:grpSp>
      <p:cxnSp>
        <p:nvCxnSpPr>
          <p:cNvPr id="28" name="Straight Connector 27"/>
          <p:cNvCxnSpPr/>
          <p:nvPr/>
        </p:nvCxnSpPr>
        <p:spPr bwMode="auto">
          <a:xfrm>
            <a:off x="6364175" y="2778907"/>
            <a:ext cx="1488900" cy="124590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TextBox 30"/>
          <p:cNvSpPr txBox="1"/>
          <p:nvPr/>
        </p:nvSpPr>
        <p:spPr>
          <a:xfrm>
            <a:off x="6615022" y="3277028"/>
            <a:ext cx="549083" cy="5633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chemeClr val="accent1"/>
                </a:solidFill>
              </a:rPr>
              <a:t>…</a:t>
            </a:r>
            <a:endParaRPr lang="en-US" sz="5400" dirty="0">
              <a:solidFill>
                <a:schemeClr val="accent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343288" y="2654376"/>
            <a:ext cx="914379" cy="563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0</a:t>
            </a:r>
            <a:endParaRPr lang="en-US" sz="5400" dirty="0"/>
          </a:p>
        </p:txBody>
      </p:sp>
      <p:sp>
        <p:nvSpPr>
          <p:cNvPr id="46" name="Rectangle 45"/>
          <p:cNvSpPr/>
          <p:nvPr/>
        </p:nvSpPr>
        <p:spPr bwMode="auto">
          <a:xfrm>
            <a:off x="5765378" y="2354900"/>
            <a:ext cx="145653" cy="495138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-2500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  <p:sp>
        <p:nvSpPr>
          <p:cNvPr id="47" name="Rectangle 46"/>
          <p:cNvSpPr/>
          <p:nvPr/>
        </p:nvSpPr>
        <p:spPr bwMode="auto">
          <a:xfrm>
            <a:off x="6291347" y="2781890"/>
            <a:ext cx="145653" cy="495138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-2500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  <p:sp>
        <p:nvSpPr>
          <p:cNvPr id="48" name="Rectangle 47"/>
          <p:cNvSpPr/>
          <p:nvPr/>
        </p:nvSpPr>
        <p:spPr bwMode="auto">
          <a:xfrm>
            <a:off x="6766776" y="3217720"/>
            <a:ext cx="145653" cy="495138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-2500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  <p:sp>
        <p:nvSpPr>
          <p:cNvPr id="49" name="Rectangle 48"/>
          <p:cNvSpPr/>
          <p:nvPr/>
        </p:nvSpPr>
        <p:spPr bwMode="auto">
          <a:xfrm>
            <a:off x="7270461" y="3592803"/>
            <a:ext cx="145653" cy="495138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-2500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of the transient Landau Damping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57724" y="1430334"/>
            <a:ext cx="3887561" cy="605291"/>
          </a:xfrm>
        </p:spPr>
        <p:txBody>
          <a:bodyPr/>
          <a:lstStyle/>
          <a:p>
            <a:r>
              <a:rPr lang="en-US" sz="2000" b="1" dirty="0" smtClean="0"/>
              <a:t>Result:</a:t>
            </a:r>
            <a:r>
              <a:rPr lang="en-US" sz="2000" dirty="0" smtClean="0"/>
              <a:t> (Kick at 390 and 6350m)</a:t>
            </a:r>
            <a:endParaRPr lang="en-US" sz="2000" dirty="0"/>
          </a:p>
        </p:txBody>
      </p:sp>
      <p:sp>
        <p:nvSpPr>
          <p:cNvPr id="5" name="Text Placeholder 3"/>
          <p:cNvSpPr txBox="1">
            <a:spLocks/>
          </p:cNvSpPr>
          <p:nvPr/>
        </p:nvSpPr>
        <p:spPr bwMode="auto">
          <a:xfrm>
            <a:off x="622739" y="1582734"/>
            <a:ext cx="3632200" cy="454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b="1" kern="0" baseline="0" dirty="0" smtClean="0">
                <a:latin typeface="+mn-lt"/>
              </a:rPr>
              <a:t>Approach</a:t>
            </a:r>
            <a:r>
              <a:rPr lang="en-US" sz="2000" kern="0" baseline="0" dirty="0" smtClean="0">
                <a:latin typeface="+mn-lt"/>
              </a:rPr>
              <a:t> [9]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2000" kern="0" baseline="0" dirty="0" smtClean="0"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kern="0" baseline="0" dirty="0" smtClean="0">
                <a:latin typeface="+mn-lt"/>
              </a:rPr>
              <a:t>Envelope by </a:t>
            </a:r>
            <a:r>
              <a:rPr lang="en-US" sz="2000" b="1" kern="0" baseline="0" dirty="0" smtClean="0">
                <a:latin typeface="+mn-lt"/>
              </a:rPr>
              <a:t>peak detection algorithm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b="1" kern="0" baseline="0" dirty="0" smtClean="0">
                <a:latin typeface="+mn-lt"/>
              </a:rPr>
              <a:t>Limitation:</a:t>
            </a:r>
            <a:r>
              <a:rPr lang="en-US" sz="2000" kern="0" baseline="0" dirty="0" smtClean="0">
                <a:latin typeface="+mn-lt"/>
              </a:rPr>
              <a:t> Works just for time independent energy distribution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2000" kern="0" baseline="0" dirty="0" smtClean="0"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2000" kern="0" baseline="0" dirty="0" smtClean="0"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kern="0" baseline="0" dirty="0" smtClean="0">
                <a:latin typeface="+mn-lt"/>
              </a:rPr>
              <a:t>Not the case at injection into </a:t>
            </a:r>
            <a:r>
              <a:rPr lang="en-US" sz="2000" kern="0" baseline="0" dirty="0" err="1" smtClean="0">
                <a:latin typeface="+mn-lt"/>
              </a:rPr>
              <a:t>linac</a:t>
            </a:r>
            <a:r>
              <a:rPr lang="en-US" sz="2000" kern="0" baseline="0" dirty="0" smtClean="0">
                <a:latin typeface="+mn-lt"/>
              </a:rPr>
              <a:t> =&gt; fit to data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2000" kern="0" baseline="0" dirty="0" smtClean="0"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2000" kern="0" baseline="0" dirty="0" smtClean="0"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sz="2000" kern="0" baseline="0" dirty="0" smtClean="0"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0" y="1409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1409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7655" name="Picture 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5057" y="2035628"/>
            <a:ext cx="3581400" cy="952500"/>
          </a:xfrm>
          <a:prstGeom prst="rect">
            <a:avLst/>
          </a:prstGeom>
          <a:noFill/>
        </p:spPr>
      </p:pic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0" y="1409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659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7658" name="Picture 1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40314" y="4793788"/>
            <a:ext cx="2190750" cy="342900"/>
          </a:xfrm>
          <a:prstGeom prst="rect">
            <a:avLst/>
          </a:prstGeom>
          <a:noFill/>
        </p:spPr>
      </p:pic>
      <p:sp>
        <p:nvSpPr>
          <p:cNvPr id="27660" name="Rectangle 12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7" name="Picture 16" descr="landau_s390.pbm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5251" y="1807176"/>
            <a:ext cx="3691435" cy="2131673"/>
          </a:xfrm>
          <a:prstGeom prst="rect">
            <a:avLst/>
          </a:prstGeom>
        </p:spPr>
      </p:pic>
      <p:pic>
        <p:nvPicPr>
          <p:cNvPr id="20" name="Picture 19" descr="landau_s6350.eps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51322" y="3938849"/>
            <a:ext cx="3765363" cy="22535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25" y="592931"/>
            <a:ext cx="8169275" cy="681038"/>
          </a:xfrm>
        </p:spPr>
        <p:txBody>
          <a:bodyPr/>
          <a:lstStyle/>
          <a:p>
            <a:r>
              <a:rPr lang="en-US" dirty="0" smtClean="0"/>
              <a:t>Open questions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71550" y="1186881"/>
            <a:ext cx="7562850" cy="3303586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1800" dirty="0" smtClean="0"/>
              <a:t>Strategy of </a:t>
            </a:r>
            <a:r>
              <a:rPr lang="en-US" sz="1800" dirty="0" smtClean="0">
                <a:solidFill>
                  <a:srgbClr val="92D050"/>
                </a:solidFill>
              </a:rPr>
              <a:t>determine    </a:t>
            </a:r>
            <a:r>
              <a:rPr lang="en-US" sz="1800" dirty="0" smtClean="0"/>
              <a:t>  in an way, that the knowledge about the disturbance signals is best possible used.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/>
              <a:t>Gaining knowledge of the </a:t>
            </a:r>
            <a:r>
              <a:rPr lang="en-US" sz="1800" dirty="0" smtClean="0">
                <a:solidFill>
                  <a:srgbClr val="92D050"/>
                </a:solidFill>
              </a:rPr>
              <a:t>best possible excitation </a:t>
            </a:r>
            <a:r>
              <a:rPr lang="en-US" sz="1800" dirty="0" smtClean="0"/>
              <a:t>of the beam without loosing to much beam quality.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/>
              <a:t>Getting more detailed </a:t>
            </a:r>
            <a:r>
              <a:rPr lang="en-US" sz="1800" dirty="0" smtClean="0">
                <a:solidFill>
                  <a:srgbClr val="92D050"/>
                </a:solidFill>
              </a:rPr>
              <a:t>information about</a:t>
            </a:r>
            <a:r>
              <a:rPr lang="en-US" sz="1800" dirty="0" smtClean="0"/>
              <a:t> the nature of many </a:t>
            </a:r>
            <a:r>
              <a:rPr lang="en-US" sz="1800" dirty="0" smtClean="0">
                <a:solidFill>
                  <a:srgbClr val="92D050"/>
                </a:solidFill>
              </a:rPr>
              <a:t>disturbances</a:t>
            </a:r>
            <a:r>
              <a:rPr lang="en-US" sz="1800" dirty="0" smtClean="0"/>
              <a:t> to tailor the algorithm </a:t>
            </a:r>
            <a:r>
              <a:rPr lang="en-US" sz="1800" dirty="0" smtClean="0"/>
              <a:t>accordingly (not only RLS is possible).</a:t>
            </a:r>
            <a:endParaRPr lang="en-US" sz="1800" dirty="0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86175" y="1107959"/>
            <a:ext cx="228600" cy="476250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517525" y="3145631"/>
            <a:ext cx="8169275" cy="68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Resume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 Placeholder 3"/>
          <p:cNvSpPr txBox="1">
            <a:spLocks/>
          </p:cNvSpPr>
          <p:nvPr/>
        </p:nvSpPr>
        <p:spPr bwMode="auto">
          <a:xfrm>
            <a:off x="1133475" y="3769519"/>
            <a:ext cx="7686675" cy="2316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800" kern="0" baseline="0" dirty="0" smtClean="0">
                <a:latin typeface="+mn-lt"/>
              </a:rPr>
              <a:t>The approach of an adaptive controller is in </a:t>
            </a:r>
            <a:r>
              <a:rPr lang="en-US" sz="1800" kern="0" baseline="0" dirty="0" smtClean="0">
                <a:solidFill>
                  <a:srgbClr val="92D050"/>
                </a:solidFill>
                <a:latin typeface="+mn-lt"/>
              </a:rPr>
              <a:t>principle good</a:t>
            </a:r>
            <a:r>
              <a:rPr lang="en-US" sz="1800" kern="0" baseline="0" dirty="0" smtClean="0">
                <a:latin typeface="+mn-lt"/>
              </a:rPr>
              <a:t>, but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800" kern="0" baseline="0" dirty="0" smtClean="0">
                <a:latin typeface="+mn-lt"/>
              </a:rPr>
              <a:t>There are many </a:t>
            </a:r>
            <a:r>
              <a:rPr lang="en-US" sz="1800" kern="0" baseline="0" dirty="0" smtClean="0">
                <a:solidFill>
                  <a:srgbClr val="FF0000"/>
                </a:solidFill>
                <a:latin typeface="+mn-lt"/>
              </a:rPr>
              <a:t>accumulating inaccuracies </a:t>
            </a:r>
            <a:r>
              <a:rPr lang="en-US" sz="1800" kern="0" baseline="0" dirty="0" smtClean="0">
                <a:latin typeface="+mn-lt"/>
              </a:rPr>
              <a:t>as:</a:t>
            </a:r>
          </a:p>
          <a:p>
            <a:pPr marL="800100" lvl="1" indent="-342900" eaLnBrk="0" hangingPunct="0">
              <a:spcBef>
                <a:spcPct val="20000"/>
              </a:spcBef>
            </a:pPr>
            <a:r>
              <a:rPr lang="en-US" sz="1800" kern="0" baseline="0" dirty="0" smtClean="0">
                <a:latin typeface="+mn-lt"/>
              </a:rPr>
              <a:t>-	Landau Model</a:t>
            </a:r>
          </a:p>
          <a:p>
            <a:pPr marL="800100" lvl="1" indent="-342900" eaLnBrk="0" hangingPunct="0">
              <a:spcBef>
                <a:spcPct val="20000"/>
              </a:spcBef>
            </a:pPr>
            <a:r>
              <a:rPr lang="en-US" sz="1800" kern="0" baseline="0" dirty="0" smtClean="0">
                <a:latin typeface="+mn-lt"/>
              </a:rPr>
              <a:t>-	Phase advance reconstruction</a:t>
            </a:r>
          </a:p>
          <a:p>
            <a:pPr marL="800100" lvl="1" indent="-342900" eaLnBrk="0" hangingPunct="0">
              <a:spcBef>
                <a:spcPct val="20000"/>
              </a:spcBef>
            </a:pPr>
            <a:r>
              <a:rPr lang="en-US" sz="1800" kern="0" baseline="0" dirty="0" smtClean="0">
                <a:latin typeface="+mn-lt"/>
              </a:rPr>
              <a:t>-	Remaining Jitter in the estimated model</a:t>
            </a:r>
          </a:p>
          <a:p>
            <a:pPr marL="800100" lvl="1" indent="-342900" eaLnBrk="0" hangingPunct="0">
              <a:spcBef>
                <a:spcPct val="20000"/>
              </a:spcBef>
            </a:pPr>
            <a:r>
              <a:rPr lang="en-US" sz="1800" kern="0" baseline="0" dirty="0" smtClean="0">
                <a:latin typeface="+mn-lt"/>
              </a:rPr>
              <a:t>-	</a:t>
            </a:r>
            <a:r>
              <a:rPr lang="en-US" sz="1800" kern="0" baseline="0" smtClean="0">
                <a:latin typeface="+mn-lt"/>
              </a:rPr>
              <a:t>Undeterministic</a:t>
            </a:r>
            <a:r>
              <a:rPr lang="en-US" sz="1800" kern="0" baseline="0" dirty="0" smtClean="0">
                <a:latin typeface="+mn-lt"/>
              </a:rPr>
              <a:t> </a:t>
            </a:r>
            <a:r>
              <a:rPr lang="en-US" sz="1800" kern="0" baseline="0" dirty="0" smtClean="0">
                <a:latin typeface="+mn-lt"/>
              </a:rPr>
              <a:t>propagation of disturbances</a:t>
            </a:r>
          </a:p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800" kern="0" baseline="0" dirty="0" smtClean="0">
                <a:latin typeface="+mn-lt"/>
              </a:rPr>
              <a:t>Hopefully these inaccuracies do not destroy the practical usability!!! </a:t>
            </a:r>
          </a:p>
          <a:p>
            <a:pPr marL="800100" lvl="1" indent="-342900" eaLnBrk="0" hangingPunct="0">
              <a:spcBef>
                <a:spcPct val="20000"/>
              </a:spcBef>
              <a:buFont typeface="Arial" pitchFamily="34" charset="0"/>
              <a:buChar char="•"/>
            </a:pPr>
            <a:endParaRPr lang="en-US" sz="2000" kern="0" baseline="0" dirty="0" smtClean="0"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half" idx="2"/>
          </p:nvPr>
        </p:nvSpPr>
        <p:spPr>
          <a:xfrm>
            <a:off x="638174" y="1582738"/>
            <a:ext cx="8324851" cy="4543425"/>
          </a:xfrm>
        </p:spPr>
        <p:txBody>
          <a:bodyPr/>
          <a:lstStyle/>
          <a:p>
            <a:pPr marL="0" indent="0"/>
            <a:r>
              <a:rPr lang="en-US" sz="1400" dirty="0" smtClean="0"/>
              <a:t>[1]	J. </a:t>
            </a:r>
            <a:r>
              <a:rPr lang="en-US" sz="1400" dirty="0" err="1" smtClean="0"/>
              <a:t>Pfingstner</a:t>
            </a:r>
            <a:r>
              <a:rPr lang="en-US" sz="1400" dirty="0" smtClean="0"/>
              <a:t>, W. http://indico.cern.ch/conferenceDisplay.py?confId=54934. Beam-based 	feedback for the main </a:t>
            </a:r>
            <a:r>
              <a:rPr lang="en-US" sz="1400" dirty="0" err="1" smtClean="0"/>
              <a:t>linac</a:t>
            </a:r>
            <a:r>
              <a:rPr lang="en-US" sz="1400" dirty="0" smtClean="0"/>
              <a:t>, CLIC </a:t>
            </a:r>
            <a:r>
              <a:rPr lang="en-US" sz="1400" dirty="0" err="1" smtClean="0"/>
              <a:t>Stabilisation</a:t>
            </a:r>
            <a:r>
              <a:rPr lang="en-US" sz="1400" dirty="0" smtClean="0"/>
              <a:t> Meeting 5, 30</a:t>
            </a:r>
            <a:r>
              <a:rPr lang="en-US" sz="1400" baseline="30000" dirty="0" smtClean="0"/>
              <a:t>th</a:t>
            </a:r>
            <a:r>
              <a:rPr lang="en-US" sz="1400" dirty="0" smtClean="0"/>
              <a:t> March 2009.</a:t>
            </a:r>
          </a:p>
          <a:p>
            <a:pPr marL="0" indent="0"/>
            <a:r>
              <a:rPr lang="en-US" sz="1400" dirty="0" smtClean="0"/>
              <a:t>[2]	E. T. </a:t>
            </a:r>
            <a:r>
              <a:rPr lang="en-US" sz="1400" dirty="0" err="1" smtClean="0"/>
              <a:t>dAmico</a:t>
            </a:r>
            <a:r>
              <a:rPr lang="en-US" sz="1400" dirty="0" smtClean="0"/>
              <a:t>, G. </a:t>
            </a:r>
            <a:r>
              <a:rPr lang="en-US" sz="1400" dirty="0" err="1" smtClean="0"/>
              <a:t>Guignard</a:t>
            </a:r>
            <a:r>
              <a:rPr lang="en-US" sz="1400" dirty="0" smtClean="0"/>
              <a:t>, N. </a:t>
            </a:r>
            <a:r>
              <a:rPr lang="en-US" sz="1400" dirty="0" err="1" smtClean="0"/>
              <a:t>Leros</a:t>
            </a:r>
            <a:r>
              <a:rPr lang="en-US" sz="1400" dirty="0" smtClean="0"/>
              <a:t>, and D. Schulte. Simulation Package based on 	PLACET. In Proceedings of the 2001 Particle Accelerator </a:t>
            </a:r>
            <a:r>
              <a:rPr lang="en-US" sz="1400" dirty="0" err="1" smtClean="0"/>
              <a:t>Converence</a:t>
            </a:r>
            <a:r>
              <a:rPr lang="en-US" sz="1400" dirty="0" smtClean="0"/>
              <a:t> (PAC01), volume 1, 	pages 3033–3035, 2001.</a:t>
            </a:r>
          </a:p>
          <a:p>
            <a:pPr marL="0" indent="0"/>
            <a:r>
              <a:rPr lang="en-US" sz="1400" dirty="0" smtClean="0"/>
              <a:t>[3]	A. Latina and R. Tomas G. </a:t>
            </a:r>
            <a:r>
              <a:rPr lang="en-US" sz="1400" dirty="0" err="1" smtClean="0"/>
              <a:t>Rumolo</a:t>
            </a:r>
            <a:r>
              <a:rPr lang="en-US" sz="1400" dirty="0" smtClean="0"/>
              <a:t>, D. Schulte. Feedback studies. Technical report, 	</a:t>
            </a:r>
            <a:r>
              <a:rPr lang="en-US" sz="1400" dirty="0" err="1" smtClean="0"/>
              <a:t>EUROTeV</a:t>
            </a:r>
            <a:r>
              <a:rPr lang="en-US" sz="1400" dirty="0" smtClean="0"/>
              <a:t>, 2007. </a:t>
            </a:r>
            <a:r>
              <a:rPr lang="en-US" sz="1400" dirty="0" err="1" smtClean="0"/>
              <a:t>EUROTeV</a:t>
            </a:r>
            <a:r>
              <a:rPr lang="en-US" sz="1400" dirty="0" smtClean="0"/>
              <a:t> Report 2007 065.</a:t>
            </a:r>
          </a:p>
          <a:p>
            <a:pPr marL="0" indent="0"/>
            <a:r>
              <a:rPr lang="en-US" sz="1400" dirty="0" smtClean="0"/>
              <a:t>[4]	</a:t>
            </a:r>
            <a:r>
              <a:rPr lang="de-DE" sz="1400" dirty="0" smtClean="0"/>
              <a:t>Otto F</a:t>
            </a:r>
            <a:r>
              <a:rPr lang="en-US" sz="1400" dirty="0" smtClean="0"/>
              <a:t>ö</a:t>
            </a:r>
            <a:r>
              <a:rPr lang="de-DE" sz="1400" dirty="0" smtClean="0"/>
              <a:t>llinger. Einf</a:t>
            </a:r>
            <a:r>
              <a:rPr lang="en-US" sz="1400" dirty="0" smtClean="0"/>
              <a:t>ü</a:t>
            </a:r>
            <a:r>
              <a:rPr lang="de-DE" sz="1400" dirty="0" smtClean="0"/>
              <a:t>hrung in die Methoden und ihre Anwendung. H</a:t>
            </a:r>
            <a:r>
              <a:rPr lang="en-US" sz="1400" dirty="0" smtClean="0"/>
              <a:t>ü</a:t>
            </a:r>
            <a:r>
              <a:rPr lang="de-DE" sz="1400" dirty="0" smtClean="0"/>
              <a:t>thig Buch Verlag 	Heidelberg, 1994. ISBN: 3-7785-2915-3.</a:t>
            </a:r>
            <a:endParaRPr lang="en-US" sz="1400" dirty="0" smtClean="0"/>
          </a:p>
          <a:p>
            <a:pPr marL="0" indent="0"/>
            <a:r>
              <a:rPr lang="en-US" sz="1400" dirty="0" smtClean="0"/>
              <a:t>[5]	</a:t>
            </a:r>
            <a:r>
              <a:rPr lang="en-US" sz="1400" dirty="0" err="1" smtClean="0"/>
              <a:t>Nicolaos</a:t>
            </a:r>
            <a:r>
              <a:rPr lang="en-US" sz="1400" dirty="0" smtClean="0"/>
              <a:t> </a:t>
            </a:r>
            <a:r>
              <a:rPr lang="en-US" sz="1400" dirty="0" err="1" smtClean="0"/>
              <a:t>Dourdoumas</a:t>
            </a:r>
            <a:r>
              <a:rPr lang="en-US" sz="1400" dirty="0" smtClean="0"/>
              <a:t> and Martin Horn. </a:t>
            </a:r>
            <a:r>
              <a:rPr lang="en-US" sz="1400" dirty="0" err="1" smtClean="0"/>
              <a:t>Regelungstechnik</a:t>
            </a:r>
            <a:r>
              <a:rPr lang="en-US" sz="1400" dirty="0" smtClean="0"/>
              <a:t>. Pearson </a:t>
            </a:r>
            <a:r>
              <a:rPr lang="en-US" sz="1400" dirty="0" err="1" smtClean="0"/>
              <a:t>Studium</a:t>
            </a:r>
            <a:r>
              <a:rPr lang="en-US" sz="1400" dirty="0" smtClean="0"/>
              <a:t>, 2003. ISBN: 	3-8273-7059-0.</a:t>
            </a:r>
          </a:p>
          <a:p>
            <a:pPr marL="0" indent="0"/>
            <a:r>
              <a:rPr lang="en-US" sz="1400" dirty="0" smtClean="0"/>
              <a:t>[6]	</a:t>
            </a:r>
            <a:r>
              <a:rPr lang="en-US" sz="1400" dirty="0" err="1" smtClean="0"/>
              <a:t>Peder</a:t>
            </a:r>
            <a:r>
              <a:rPr lang="en-US" sz="1400" dirty="0" smtClean="0"/>
              <a:t> </a:t>
            </a:r>
            <a:r>
              <a:rPr lang="en-US" sz="1400" dirty="0" err="1" smtClean="0"/>
              <a:t>Eliasson</a:t>
            </a:r>
            <a:r>
              <a:rPr lang="en-US" sz="1400" dirty="0" smtClean="0"/>
              <a:t>. Dynamic imperfections and optimized feedback design in the compact 	linear collider main </a:t>
            </a:r>
            <a:r>
              <a:rPr lang="en-US" sz="1400" dirty="0" err="1" smtClean="0"/>
              <a:t>linac</a:t>
            </a:r>
            <a:r>
              <a:rPr lang="en-US" sz="1400" dirty="0" smtClean="0"/>
              <a:t>. Phys. Rev. Spec. Top. </a:t>
            </a:r>
            <a:r>
              <a:rPr lang="en-US" sz="1400" dirty="0" err="1" smtClean="0"/>
              <a:t>Accel</a:t>
            </a:r>
            <a:r>
              <a:rPr lang="en-US" sz="1400" dirty="0" smtClean="0"/>
              <a:t>. Beams, 11:51003, 2008.</a:t>
            </a:r>
          </a:p>
          <a:p>
            <a:pPr marL="0" indent="0"/>
            <a:r>
              <a:rPr lang="en-US" sz="1400" dirty="0" smtClean="0"/>
              <a:t>[</a:t>
            </a:r>
            <a:r>
              <a:rPr lang="en-US" sz="1400" dirty="0" smtClean="0"/>
              <a:t>7</a:t>
            </a:r>
            <a:r>
              <a:rPr lang="en-US" sz="1400" dirty="0" smtClean="0"/>
              <a:t>]</a:t>
            </a:r>
            <a:r>
              <a:rPr lang="en-US" sz="1400" dirty="0" smtClean="0"/>
              <a:t>	K. J. </a:t>
            </a:r>
            <a:r>
              <a:rPr lang="en-US" sz="1400" dirty="0" err="1" smtClean="0"/>
              <a:t>Åström</a:t>
            </a:r>
            <a:r>
              <a:rPr lang="en-US" sz="1400" dirty="0" smtClean="0"/>
              <a:t> and B. </a:t>
            </a:r>
            <a:r>
              <a:rPr lang="en-US" sz="1400" dirty="0" err="1" smtClean="0"/>
              <a:t>Wittenmark</a:t>
            </a:r>
            <a:r>
              <a:rPr lang="en-US" sz="1400" dirty="0" smtClean="0"/>
              <a:t>. Adaptive Control. Dover Publications, Inc., 2008. ISBN: 	0-486-46278-1</a:t>
            </a:r>
            <a:r>
              <a:rPr lang="en-US" sz="1400" dirty="0" smtClean="0"/>
              <a:t>.</a:t>
            </a:r>
          </a:p>
          <a:p>
            <a:pPr marL="0" indent="0"/>
            <a:r>
              <a:rPr lang="en-US" sz="1400" dirty="0" smtClean="0"/>
              <a:t>[8]	</a:t>
            </a:r>
            <a:r>
              <a:rPr lang="en-US" sz="1400" dirty="0" err="1" smtClean="0"/>
              <a:t>Andrey</a:t>
            </a:r>
            <a:r>
              <a:rPr lang="en-US" sz="1400" dirty="0" smtClean="0"/>
              <a:t> </a:t>
            </a:r>
            <a:r>
              <a:rPr lang="en-US" sz="1400" dirty="0" err="1" smtClean="0"/>
              <a:t>Sery</a:t>
            </a:r>
            <a:r>
              <a:rPr lang="en-US" sz="1400" dirty="0" smtClean="0"/>
              <a:t> and Olivier </a:t>
            </a:r>
            <a:r>
              <a:rPr lang="en-US" sz="1400" dirty="0" err="1" smtClean="0"/>
              <a:t>Napoly</a:t>
            </a:r>
            <a:r>
              <a:rPr lang="en-US" sz="1400" dirty="0" smtClean="0"/>
              <a:t>. Influence of ground motion on the </a:t>
            </a:r>
            <a:r>
              <a:rPr lang="en-US" sz="1400" dirty="0" smtClean="0"/>
              <a:t>time evolution </a:t>
            </a:r>
            <a:r>
              <a:rPr lang="en-US" sz="1400" dirty="0" smtClean="0"/>
              <a:t>of beams </a:t>
            </a:r>
            <a:r>
              <a:rPr lang="en-US" sz="1400" dirty="0" smtClean="0"/>
              <a:t>	in </a:t>
            </a:r>
            <a:r>
              <a:rPr lang="en-US" sz="1400" dirty="0" smtClean="0"/>
              <a:t>linear colliders. Phys. Rev. E, 53:5323, 1996.</a:t>
            </a:r>
            <a:endParaRPr lang="en-US" sz="1400" dirty="0" smtClean="0"/>
          </a:p>
          <a:p>
            <a:pPr marL="0" indent="0"/>
            <a:r>
              <a:rPr lang="en-US" sz="1400" dirty="0" smtClean="0"/>
              <a:t>[9] </a:t>
            </a:r>
            <a:r>
              <a:rPr lang="en-US" sz="1400" dirty="0" smtClean="0"/>
              <a:t>	Alexander W. Chao. Physics of Collective Beam Instabilities in High Energy Accelerators. 	John Wiley &amp; Sons, Inc., 1993. ISBN: 0-471-55184-8.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dirty="0" smtClean="0"/>
              <a:t>Content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054600" y="2097233"/>
            <a:ext cx="3632200" cy="4219575"/>
          </a:xfrm>
        </p:spPr>
        <p:txBody>
          <a:bodyPr/>
          <a:lstStyle/>
          <a:p>
            <a:pPr marL="381000" indent="-381000" eaLnBrk="1" hangingPunct="1">
              <a:buFontTx/>
              <a:buAutoNum type="arabicPeriod"/>
            </a:pPr>
            <a:r>
              <a:rPr lang="de-DE" sz="2000" dirty="0" smtClean="0"/>
              <a:t>Review of the work on the BBF</a:t>
            </a:r>
          </a:p>
          <a:p>
            <a:pPr marL="381000" indent="-381000" eaLnBrk="1" hangingPunct="1">
              <a:buFontTx/>
              <a:buAutoNum type="arabicPeriod"/>
            </a:pPr>
            <a:endParaRPr lang="de-DE" sz="2000" dirty="0" smtClean="0"/>
          </a:p>
          <a:p>
            <a:pPr marL="381000" indent="-381000" eaLnBrk="1" hangingPunct="1">
              <a:buFontTx/>
              <a:buAutoNum type="arabicPeriod"/>
            </a:pPr>
            <a:r>
              <a:rPr lang="de-DE" sz="2000" dirty="0" smtClean="0"/>
              <a:t>Idea of an adaptive controller</a:t>
            </a:r>
          </a:p>
          <a:p>
            <a:pPr marL="381000" indent="-381000" eaLnBrk="1" hangingPunct="1">
              <a:buFontTx/>
              <a:buAutoNum type="arabicPeriod"/>
            </a:pPr>
            <a:endParaRPr lang="de-DE" sz="2000" dirty="0" smtClean="0"/>
          </a:p>
          <a:p>
            <a:pPr marL="381000" indent="-381000" eaLnBrk="1" hangingPunct="1">
              <a:buFontTx/>
              <a:buAutoNum type="arabicPeriod"/>
            </a:pPr>
            <a:r>
              <a:rPr lang="de-DE" sz="2000" dirty="0" smtClean="0"/>
              <a:t>Problems with an adaptive scheme and possible solutions </a:t>
            </a:r>
          </a:p>
          <a:p>
            <a:pPr marL="381000" indent="-381000" eaLnBrk="1" hangingPunct="1">
              <a:buFontTx/>
              <a:buAutoNum type="arabicPeriod"/>
            </a:pPr>
            <a:endParaRPr lang="de-DE" sz="2000" dirty="0" smtClean="0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1919288" y="2638425"/>
            <a:ext cx="538162" cy="390525"/>
          </a:xfrm>
          <a:prstGeom prst="rect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288161" y="1980104"/>
            <a:ext cx="4554626" cy="3440982"/>
            <a:chOff x="92967" y="2656114"/>
            <a:chExt cx="4476160" cy="3301347"/>
          </a:xfrm>
        </p:grpSpPr>
        <p:sp>
          <p:nvSpPr>
            <p:cNvPr id="7" name="Rectangle 6"/>
            <p:cNvSpPr/>
            <p:nvPr/>
          </p:nvSpPr>
          <p:spPr bwMode="auto">
            <a:xfrm>
              <a:off x="2359487" y="2656114"/>
              <a:ext cx="2071000" cy="1513115"/>
            </a:xfrm>
            <a:prstGeom prst="rect">
              <a:avLst/>
            </a:prstGeom>
            <a:solidFill>
              <a:srgbClr val="FFC000">
                <a:alpha val="6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-2500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charset="0"/>
              </a:endParaRP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381000" y="2656114"/>
              <a:ext cx="1978487" cy="2808515"/>
            </a:xfrm>
            <a:prstGeom prst="rect">
              <a:avLst/>
            </a:prstGeom>
            <a:solidFill>
              <a:srgbClr val="FFC000">
                <a:alpha val="63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 bwMode="auto">
            <a:xfrm>
              <a:off x="831850" y="4348163"/>
              <a:ext cx="1066800" cy="581026"/>
            </a:xfrm>
            <a:prstGeom prst="roundRect">
              <a:avLst>
                <a:gd name="adj" fmla="val 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Controller</a:t>
              </a:r>
            </a:p>
          </p:txBody>
        </p:sp>
        <p:sp>
          <p:nvSpPr>
            <p:cNvPr id="11" name="Rounded Rectangle 10"/>
            <p:cNvSpPr/>
            <p:nvPr/>
          </p:nvSpPr>
          <p:spPr bwMode="auto">
            <a:xfrm>
              <a:off x="2475140" y="4348163"/>
              <a:ext cx="1609725" cy="581026"/>
            </a:xfrm>
            <a:prstGeom prst="roundRect">
              <a:avLst>
                <a:gd name="adj" fmla="val 0"/>
              </a:avLst>
            </a:prstGeom>
            <a:solidFill>
              <a:srgbClr val="92D050">
                <a:alpha val="6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400" b="1" baseline="0" dirty="0" smtClean="0"/>
                <a:t>Accelerator 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R</a:t>
              </a:r>
            </a:p>
          </p:txBody>
        </p:sp>
        <p:sp>
          <p:nvSpPr>
            <p:cNvPr id="12" name="Rounded Rectangle 11"/>
            <p:cNvSpPr/>
            <p:nvPr/>
          </p:nvSpPr>
          <p:spPr bwMode="auto">
            <a:xfrm>
              <a:off x="2475140" y="3248025"/>
              <a:ext cx="1411060" cy="762000"/>
            </a:xfrm>
            <a:prstGeom prst="roundRect">
              <a:avLst>
                <a:gd name="adj" fmla="val 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400" b="1" baseline="0" dirty="0" smtClean="0"/>
                <a:t>System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400" b="1" baseline="0" dirty="0" smtClean="0"/>
                <a:t>identification</a:t>
              </a:r>
              <a:endPara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3" name="Straight Arrow Connector 12"/>
            <p:cNvCxnSpPr>
              <a:stCxn id="10" idx="3"/>
              <a:endCxn id="11" idx="1"/>
            </p:cNvCxnSpPr>
            <p:nvPr/>
          </p:nvCxnSpPr>
          <p:spPr bwMode="auto">
            <a:xfrm>
              <a:off x="1898650" y="4638676"/>
              <a:ext cx="576490" cy="158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4" name="Straight Arrow Connector 13"/>
            <p:cNvCxnSpPr>
              <a:endCxn id="12" idx="1"/>
            </p:cNvCxnSpPr>
            <p:nvPr/>
          </p:nvCxnSpPr>
          <p:spPr bwMode="auto">
            <a:xfrm>
              <a:off x="2152650" y="3629025"/>
              <a:ext cx="322490" cy="158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 rot="5400000">
              <a:off x="1647824" y="4143375"/>
              <a:ext cx="1009651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6" name="Rounded Rectangle 15"/>
            <p:cNvSpPr/>
            <p:nvPr/>
          </p:nvSpPr>
          <p:spPr bwMode="auto">
            <a:xfrm>
              <a:off x="841375" y="3328988"/>
              <a:ext cx="1066800" cy="581026"/>
            </a:xfrm>
            <a:prstGeom prst="roundRect">
              <a:avLst>
                <a:gd name="adj" fmla="val 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Controller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400" b="1" baseline="0" dirty="0" smtClean="0"/>
                <a:t>design</a:t>
              </a:r>
              <a:endPara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7" name="Straight Arrow Connector 16"/>
            <p:cNvCxnSpPr>
              <a:stCxn id="16" idx="2"/>
              <a:endCxn id="10" idx="0"/>
            </p:cNvCxnSpPr>
            <p:nvPr/>
          </p:nvCxnSpPr>
          <p:spPr bwMode="auto">
            <a:xfrm rot="5400000">
              <a:off x="1150939" y="4124326"/>
              <a:ext cx="438149" cy="9525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8" name="Straight Arrow Connector 17"/>
            <p:cNvCxnSpPr>
              <a:endCxn id="16" idx="0"/>
            </p:cNvCxnSpPr>
            <p:nvPr/>
          </p:nvCxnSpPr>
          <p:spPr bwMode="auto">
            <a:xfrm rot="16200000" flipH="1">
              <a:off x="1167606" y="3121819"/>
              <a:ext cx="404814" cy="9523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>
              <a:off x="1365251" y="2924174"/>
              <a:ext cx="1815419" cy="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Arrow Connector 19"/>
            <p:cNvCxnSpPr/>
            <p:nvPr/>
          </p:nvCxnSpPr>
          <p:spPr bwMode="auto">
            <a:xfrm>
              <a:off x="581025" y="4791075"/>
              <a:ext cx="250825" cy="158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1" name="Straight Connector 20"/>
            <p:cNvCxnSpPr/>
            <p:nvPr/>
          </p:nvCxnSpPr>
          <p:spPr bwMode="auto">
            <a:xfrm rot="5400000">
              <a:off x="395288" y="4976812"/>
              <a:ext cx="371475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Straight Connector 21"/>
            <p:cNvCxnSpPr/>
            <p:nvPr/>
          </p:nvCxnSpPr>
          <p:spPr bwMode="auto">
            <a:xfrm>
              <a:off x="581025" y="5162550"/>
              <a:ext cx="3705225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Straight Connector 22"/>
            <p:cNvCxnSpPr/>
            <p:nvPr/>
          </p:nvCxnSpPr>
          <p:spPr bwMode="auto">
            <a:xfrm rot="5400000" flipH="1" flipV="1">
              <a:off x="4029076" y="4905376"/>
              <a:ext cx="514349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" name="Straight Connector 23"/>
            <p:cNvCxnSpPr>
              <a:endCxn id="11" idx="3"/>
            </p:cNvCxnSpPr>
            <p:nvPr/>
          </p:nvCxnSpPr>
          <p:spPr bwMode="auto">
            <a:xfrm rot="10800000">
              <a:off x="4084866" y="4638676"/>
              <a:ext cx="201389" cy="793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Straight Arrow Connector 24"/>
            <p:cNvCxnSpPr>
              <a:endCxn id="12" idx="3"/>
            </p:cNvCxnSpPr>
            <p:nvPr/>
          </p:nvCxnSpPr>
          <p:spPr bwMode="auto">
            <a:xfrm rot="10800000">
              <a:off x="3886200" y="3629025"/>
              <a:ext cx="400050" cy="158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6" name="Straight Connector 25"/>
            <p:cNvCxnSpPr/>
            <p:nvPr/>
          </p:nvCxnSpPr>
          <p:spPr bwMode="auto">
            <a:xfrm rot="16200000" flipH="1">
              <a:off x="3776662" y="4138612"/>
              <a:ext cx="1019176" cy="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" name="Straight Arrow Connector 26"/>
            <p:cNvCxnSpPr/>
            <p:nvPr/>
          </p:nvCxnSpPr>
          <p:spPr bwMode="auto">
            <a:xfrm>
              <a:off x="152400" y="4497388"/>
              <a:ext cx="679450" cy="158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8" name="Straight Connector 27"/>
            <p:cNvCxnSpPr>
              <a:endCxn id="12" idx="0"/>
            </p:cNvCxnSpPr>
            <p:nvPr/>
          </p:nvCxnSpPr>
          <p:spPr bwMode="auto">
            <a:xfrm rot="5400000">
              <a:off x="3018745" y="3086100"/>
              <a:ext cx="32385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9" name="TextBox 28"/>
            <p:cNvSpPr txBox="1"/>
            <p:nvPr/>
          </p:nvSpPr>
          <p:spPr>
            <a:xfrm>
              <a:off x="615499" y="3971796"/>
              <a:ext cx="78418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baseline="0" dirty="0" err="1" smtClean="0">
                  <a:latin typeface="+mn-lt"/>
                </a:rPr>
                <a:t>Param</a:t>
              </a:r>
              <a:r>
                <a:rPr lang="en-US" sz="1400" b="1" baseline="0" dirty="0" smtClean="0">
                  <a:latin typeface="+mn-lt"/>
                </a:rPr>
                <a:t>.</a:t>
              </a:r>
              <a:endParaRPr lang="en-US" sz="1400" b="1" baseline="0" dirty="0">
                <a:latin typeface="+mn-lt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92967" y="4189512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baseline="0" dirty="0" err="1" smtClean="0">
                  <a:latin typeface="+mn-lt"/>
                </a:rPr>
                <a:t>r</a:t>
              </a:r>
              <a:r>
                <a:rPr lang="en-US" sz="1400" b="1" dirty="0" err="1" smtClean="0">
                  <a:latin typeface="+mn-lt"/>
                </a:rPr>
                <a:t>i</a:t>
              </a:r>
              <a:endParaRPr lang="en-US" sz="1400" b="1" dirty="0">
                <a:latin typeface="+mn-lt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077737" y="4307765"/>
              <a:ext cx="4651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baseline="0" dirty="0" smtClean="0">
                  <a:latin typeface="+mn-lt"/>
                </a:rPr>
                <a:t>u</a:t>
              </a:r>
              <a:r>
                <a:rPr lang="en-US" sz="1400" b="1" dirty="0" smtClean="0">
                  <a:latin typeface="+mn-lt"/>
                </a:rPr>
                <a:t>i+1</a:t>
              </a:r>
              <a:endParaRPr lang="en-US" sz="1400" b="1" dirty="0">
                <a:latin typeface="+mn-lt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251411" y="4450768"/>
              <a:ext cx="31771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baseline="0" dirty="0" err="1" smtClean="0">
                  <a:latin typeface="+mn-lt"/>
                </a:rPr>
                <a:t>y</a:t>
              </a:r>
              <a:r>
                <a:rPr lang="en-US" sz="1400" b="1" dirty="0" err="1" smtClean="0">
                  <a:latin typeface="+mn-lt"/>
                </a:rPr>
                <a:t>i</a:t>
              </a:r>
              <a:endParaRPr lang="en-US" sz="1400" b="1" dirty="0">
                <a:latin typeface="+mn-lt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771237" y="2890579"/>
              <a:ext cx="9140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baseline="0" dirty="0" err="1" smtClean="0">
                  <a:latin typeface="+mn-lt"/>
                </a:rPr>
                <a:t>R</a:t>
              </a:r>
              <a:r>
                <a:rPr lang="en-US" sz="1400" b="1" dirty="0" err="1" smtClean="0">
                  <a:latin typeface="+mn-lt"/>
                </a:rPr>
                <a:t>i</a:t>
              </a:r>
              <a:r>
                <a:rPr lang="en-US" sz="1400" b="1" dirty="0" smtClean="0">
                  <a:latin typeface="+mn-lt"/>
                </a:rPr>
                <a:t> </a:t>
              </a:r>
              <a:r>
                <a:rPr lang="en-US" sz="1400" b="1" baseline="0" dirty="0" smtClean="0">
                  <a:latin typeface="+mn-lt"/>
                </a:rPr>
                <a:t> &amp; </a:t>
              </a:r>
              <a:r>
                <a:rPr lang="en-US" sz="1400" b="1" baseline="0" dirty="0" err="1" smtClean="0">
                  <a:latin typeface="+mn-lt"/>
                </a:rPr>
                <a:t>gm</a:t>
              </a:r>
              <a:r>
                <a:rPr lang="en-US" sz="1400" b="1" dirty="0" err="1" smtClean="0">
                  <a:latin typeface="+mn-lt"/>
                </a:rPr>
                <a:t>i</a:t>
              </a:r>
              <a:endParaRPr lang="en-US" sz="1400" b="1" dirty="0">
                <a:latin typeface="+mn-lt"/>
              </a:endParaRPr>
            </a:p>
          </p:txBody>
        </p:sp>
        <p:sp>
          <p:nvSpPr>
            <p:cNvPr id="34" name="Rectangle 33"/>
            <p:cNvSpPr/>
            <p:nvPr/>
          </p:nvSpPr>
          <p:spPr bwMode="auto">
            <a:xfrm>
              <a:off x="517525" y="5682343"/>
              <a:ext cx="364215" cy="228600"/>
            </a:xfrm>
            <a:prstGeom prst="rect">
              <a:avLst/>
            </a:prstGeom>
            <a:solidFill>
              <a:srgbClr val="FFC000">
                <a:alpha val="6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-2500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charset="0"/>
              </a:endParaRPr>
            </a:p>
          </p:txBody>
        </p:sp>
        <p:sp>
          <p:nvSpPr>
            <p:cNvPr id="35" name="Rectangle 34"/>
            <p:cNvSpPr/>
            <p:nvPr/>
          </p:nvSpPr>
          <p:spPr bwMode="auto">
            <a:xfrm>
              <a:off x="3280704" y="5682343"/>
              <a:ext cx="364215" cy="228600"/>
            </a:xfrm>
            <a:prstGeom prst="rect">
              <a:avLst/>
            </a:prstGeom>
            <a:solidFill>
              <a:srgbClr val="92D050">
                <a:alpha val="6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-2500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892626" y="5649684"/>
              <a:ext cx="237276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baseline="0" dirty="0" smtClean="0">
                  <a:latin typeface="+mn-lt"/>
                </a:rPr>
                <a:t>Adaptive Controller (STR)</a:t>
              </a:r>
              <a:endParaRPr lang="en-US" sz="1400" b="1" dirty="0">
                <a:latin typeface="+mn-lt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687960" y="5649684"/>
              <a:ext cx="82266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baseline="0" dirty="0" smtClean="0">
                  <a:latin typeface="+mn-lt"/>
                </a:rPr>
                <a:t>System</a:t>
              </a:r>
              <a:endParaRPr lang="en-US" sz="1400" b="1" dirty="0"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517525" y="2638425"/>
            <a:ext cx="8169275" cy="681038"/>
          </a:xfrm>
        </p:spPr>
        <p:txBody>
          <a:bodyPr/>
          <a:lstStyle/>
          <a:p>
            <a:r>
              <a:rPr lang="en-US" smtClean="0"/>
              <a:t>Thank you for your attention!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Oval 22"/>
          <p:cNvSpPr>
            <a:spLocks noChangeArrowheads="1"/>
          </p:cNvSpPr>
          <p:nvPr/>
        </p:nvSpPr>
        <p:spPr bwMode="auto">
          <a:xfrm>
            <a:off x="1020763" y="4371065"/>
            <a:ext cx="190500" cy="777875"/>
          </a:xfrm>
          <a:prstGeom prst="ellipse">
            <a:avLst/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" name="Oval 22"/>
          <p:cNvSpPr>
            <a:spLocks noChangeArrowheads="1"/>
          </p:cNvSpPr>
          <p:nvPr/>
        </p:nvSpPr>
        <p:spPr bwMode="auto">
          <a:xfrm>
            <a:off x="2514599" y="4486275"/>
            <a:ext cx="190500" cy="777875"/>
          </a:xfrm>
          <a:prstGeom prst="ellipse">
            <a:avLst/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" name="Oval 22"/>
          <p:cNvSpPr>
            <a:spLocks noChangeArrowheads="1"/>
          </p:cNvSpPr>
          <p:nvPr/>
        </p:nvSpPr>
        <p:spPr bwMode="auto">
          <a:xfrm>
            <a:off x="2514599" y="2333625"/>
            <a:ext cx="190500" cy="777875"/>
          </a:xfrm>
          <a:prstGeom prst="ellipse">
            <a:avLst/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" name="Oval 22"/>
          <p:cNvSpPr>
            <a:spLocks noChangeArrowheads="1"/>
          </p:cNvSpPr>
          <p:nvPr/>
        </p:nvSpPr>
        <p:spPr bwMode="auto">
          <a:xfrm>
            <a:off x="1039813" y="2336800"/>
            <a:ext cx="190500" cy="777875"/>
          </a:xfrm>
          <a:prstGeom prst="ellipse">
            <a:avLst/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2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model of the main </a:t>
            </a:r>
            <a:r>
              <a:rPr lang="en-US" dirty="0" err="1" smtClean="0"/>
              <a:t>linac</a:t>
            </a:r>
            <a:endParaRPr lang="en-US" dirty="0" smtClean="0"/>
          </a:p>
        </p:txBody>
      </p:sp>
      <p:cxnSp>
        <p:nvCxnSpPr>
          <p:cNvPr id="1029" name="Straight Arrow Connector 5"/>
          <p:cNvCxnSpPr>
            <a:cxnSpLocks noChangeShapeType="1"/>
          </p:cNvCxnSpPr>
          <p:nvPr/>
        </p:nvCxnSpPr>
        <p:spPr bwMode="auto">
          <a:xfrm>
            <a:off x="742950" y="2724150"/>
            <a:ext cx="3200400" cy="1588"/>
          </a:xfrm>
          <a:prstGeom prst="straightConnector1">
            <a:avLst/>
          </a:prstGeom>
          <a:noFill/>
          <a:ln w="25400" algn="ctr">
            <a:solidFill>
              <a:srgbClr val="FF0000"/>
            </a:solidFill>
            <a:round/>
            <a:headEnd/>
            <a:tailEnd type="triangle" w="med" len="med"/>
          </a:ln>
        </p:spPr>
      </p:cxnSp>
      <p:cxnSp>
        <p:nvCxnSpPr>
          <p:cNvPr id="1030" name="Straight Connector 7"/>
          <p:cNvCxnSpPr>
            <a:cxnSpLocks noChangeShapeType="1"/>
          </p:cNvCxnSpPr>
          <p:nvPr/>
        </p:nvCxnSpPr>
        <p:spPr bwMode="auto">
          <a:xfrm rot="5400000">
            <a:off x="1701006" y="2470944"/>
            <a:ext cx="352425" cy="15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031" name="Straight Connector 9"/>
          <p:cNvCxnSpPr>
            <a:cxnSpLocks noChangeShapeType="1"/>
          </p:cNvCxnSpPr>
          <p:nvPr/>
        </p:nvCxnSpPr>
        <p:spPr bwMode="auto">
          <a:xfrm>
            <a:off x="1685925" y="2649538"/>
            <a:ext cx="371475" cy="15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032" name="Straight Connector 10"/>
          <p:cNvCxnSpPr>
            <a:cxnSpLocks noChangeShapeType="1"/>
          </p:cNvCxnSpPr>
          <p:nvPr/>
        </p:nvCxnSpPr>
        <p:spPr bwMode="auto">
          <a:xfrm>
            <a:off x="1685925" y="2801938"/>
            <a:ext cx="371475" cy="15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033" name="Straight Connector 11"/>
          <p:cNvCxnSpPr>
            <a:cxnSpLocks noChangeShapeType="1"/>
          </p:cNvCxnSpPr>
          <p:nvPr/>
        </p:nvCxnSpPr>
        <p:spPr bwMode="auto">
          <a:xfrm rot="5400000">
            <a:off x="1702594" y="2978944"/>
            <a:ext cx="352425" cy="15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034" name="Straight Connector 12"/>
          <p:cNvCxnSpPr>
            <a:cxnSpLocks noChangeShapeType="1"/>
          </p:cNvCxnSpPr>
          <p:nvPr/>
        </p:nvCxnSpPr>
        <p:spPr bwMode="auto">
          <a:xfrm rot="5400000">
            <a:off x="2996406" y="2463007"/>
            <a:ext cx="352425" cy="15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035" name="Straight Connector 13"/>
          <p:cNvCxnSpPr>
            <a:cxnSpLocks noChangeShapeType="1"/>
          </p:cNvCxnSpPr>
          <p:nvPr/>
        </p:nvCxnSpPr>
        <p:spPr bwMode="auto">
          <a:xfrm>
            <a:off x="2981325" y="2641600"/>
            <a:ext cx="371475" cy="15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036" name="Straight Connector 14"/>
          <p:cNvCxnSpPr>
            <a:cxnSpLocks noChangeShapeType="1"/>
          </p:cNvCxnSpPr>
          <p:nvPr/>
        </p:nvCxnSpPr>
        <p:spPr bwMode="auto">
          <a:xfrm>
            <a:off x="2981325" y="2794000"/>
            <a:ext cx="371475" cy="15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037" name="Straight Connector 15"/>
          <p:cNvCxnSpPr>
            <a:cxnSpLocks noChangeShapeType="1"/>
          </p:cNvCxnSpPr>
          <p:nvPr/>
        </p:nvCxnSpPr>
        <p:spPr bwMode="auto">
          <a:xfrm rot="5400000">
            <a:off x="2997994" y="2971007"/>
            <a:ext cx="352425" cy="15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042" name="TextBox 20"/>
          <p:cNvSpPr txBox="1">
            <a:spLocks noChangeArrowheads="1"/>
          </p:cNvSpPr>
          <p:nvPr/>
        </p:nvSpPr>
        <p:spPr bwMode="auto">
          <a:xfrm>
            <a:off x="752475" y="1743075"/>
            <a:ext cx="29908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 baseline="0"/>
              <a:t>1.) Perfect aligned beam line</a:t>
            </a:r>
          </a:p>
        </p:txBody>
      </p:sp>
      <p:sp>
        <p:nvSpPr>
          <p:cNvPr id="1043" name="TextBox 21"/>
          <p:cNvSpPr txBox="1">
            <a:spLocks noChangeArrowheads="1"/>
          </p:cNvSpPr>
          <p:nvPr/>
        </p:nvSpPr>
        <p:spPr bwMode="auto">
          <a:xfrm>
            <a:off x="1633538" y="3286125"/>
            <a:ext cx="6175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baseline="0"/>
              <a:t>BPM</a:t>
            </a:r>
            <a:r>
              <a:rPr lang="en-US" sz="1400" b="1"/>
              <a:t>i</a:t>
            </a:r>
          </a:p>
        </p:txBody>
      </p:sp>
      <p:sp>
        <p:nvSpPr>
          <p:cNvPr id="1044" name="TextBox 22"/>
          <p:cNvSpPr txBox="1">
            <a:spLocks noChangeArrowheads="1"/>
          </p:cNvSpPr>
          <p:nvPr/>
        </p:nvSpPr>
        <p:spPr bwMode="auto">
          <a:xfrm>
            <a:off x="944563" y="3286125"/>
            <a:ext cx="5207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baseline="0"/>
              <a:t>QP</a:t>
            </a:r>
            <a:r>
              <a:rPr lang="en-US" sz="1600" b="1"/>
              <a:t>i</a:t>
            </a:r>
            <a:endParaRPr lang="en-US" sz="1600" b="1" baseline="0"/>
          </a:p>
        </p:txBody>
      </p:sp>
      <p:sp>
        <p:nvSpPr>
          <p:cNvPr id="1045" name="TextBox 23"/>
          <p:cNvSpPr txBox="1">
            <a:spLocks noChangeArrowheads="1"/>
          </p:cNvSpPr>
          <p:nvPr/>
        </p:nvSpPr>
        <p:spPr bwMode="auto">
          <a:xfrm>
            <a:off x="3132138" y="2803525"/>
            <a:ext cx="162242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b="1" baseline="0"/>
              <a:t>Laser-straight </a:t>
            </a:r>
          </a:p>
          <a:p>
            <a:pPr algn="ctr"/>
            <a:r>
              <a:rPr lang="en-US" sz="1400" b="1" baseline="0"/>
              <a:t>beam </a:t>
            </a:r>
          </a:p>
        </p:txBody>
      </p:sp>
      <p:cxnSp>
        <p:nvCxnSpPr>
          <p:cNvPr id="1046" name="Straight Arrow Connector 26"/>
          <p:cNvCxnSpPr>
            <a:cxnSpLocks noChangeShapeType="1"/>
          </p:cNvCxnSpPr>
          <p:nvPr/>
        </p:nvCxnSpPr>
        <p:spPr bwMode="auto">
          <a:xfrm>
            <a:off x="742950" y="4876800"/>
            <a:ext cx="390525" cy="1588"/>
          </a:xfrm>
          <a:prstGeom prst="straightConnector1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047" name="Straight Connector 27"/>
          <p:cNvCxnSpPr>
            <a:cxnSpLocks noChangeShapeType="1"/>
          </p:cNvCxnSpPr>
          <p:nvPr/>
        </p:nvCxnSpPr>
        <p:spPr bwMode="auto">
          <a:xfrm rot="5400000">
            <a:off x="1701006" y="4623594"/>
            <a:ext cx="352425" cy="15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048" name="Straight Connector 28"/>
          <p:cNvCxnSpPr>
            <a:cxnSpLocks noChangeShapeType="1"/>
          </p:cNvCxnSpPr>
          <p:nvPr/>
        </p:nvCxnSpPr>
        <p:spPr bwMode="auto">
          <a:xfrm>
            <a:off x="1685925" y="4802188"/>
            <a:ext cx="371475" cy="15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049" name="Straight Connector 29"/>
          <p:cNvCxnSpPr>
            <a:cxnSpLocks noChangeShapeType="1"/>
          </p:cNvCxnSpPr>
          <p:nvPr/>
        </p:nvCxnSpPr>
        <p:spPr bwMode="auto">
          <a:xfrm>
            <a:off x="1685925" y="4954588"/>
            <a:ext cx="371475" cy="15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050" name="Straight Connector 30"/>
          <p:cNvCxnSpPr>
            <a:cxnSpLocks noChangeShapeType="1"/>
          </p:cNvCxnSpPr>
          <p:nvPr/>
        </p:nvCxnSpPr>
        <p:spPr bwMode="auto">
          <a:xfrm rot="5400000">
            <a:off x="1702594" y="5131594"/>
            <a:ext cx="352425" cy="15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051" name="Straight Connector 31"/>
          <p:cNvCxnSpPr>
            <a:cxnSpLocks noChangeShapeType="1"/>
          </p:cNvCxnSpPr>
          <p:nvPr/>
        </p:nvCxnSpPr>
        <p:spPr bwMode="auto">
          <a:xfrm rot="5400000">
            <a:off x="2996406" y="4615657"/>
            <a:ext cx="352425" cy="15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052" name="Straight Connector 32"/>
          <p:cNvCxnSpPr>
            <a:cxnSpLocks noChangeShapeType="1"/>
          </p:cNvCxnSpPr>
          <p:nvPr/>
        </p:nvCxnSpPr>
        <p:spPr bwMode="auto">
          <a:xfrm>
            <a:off x="2981325" y="4794250"/>
            <a:ext cx="371475" cy="15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053" name="Straight Connector 33"/>
          <p:cNvCxnSpPr>
            <a:cxnSpLocks noChangeShapeType="1"/>
          </p:cNvCxnSpPr>
          <p:nvPr/>
        </p:nvCxnSpPr>
        <p:spPr bwMode="auto">
          <a:xfrm>
            <a:off x="2981325" y="4946650"/>
            <a:ext cx="371475" cy="15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054" name="Straight Connector 34"/>
          <p:cNvCxnSpPr>
            <a:cxnSpLocks noChangeShapeType="1"/>
          </p:cNvCxnSpPr>
          <p:nvPr/>
        </p:nvCxnSpPr>
        <p:spPr bwMode="auto">
          <a:xfrm rot="5400000">
            <a:off x="2997994" y="5123657"/>
            <a:ext cx="352425" cy="15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059" name="TextBox 39"/>
          <p:cNvSpPr txBox="1">
            <a:spLocks noChangeArrowheads="1"/>
          </p:cNvSpPr>
          <p:nvPr/>
        </p:nvSpPr>
        <p:spPr bwMode="auto">
          <a:xfrm>
            <a:off x="752475" y="3895725"/>
            <a:ext cx="29908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 baseline="0"/>
              <a:t>2.) One misaligned QP</a:t>
            </a:r>
          </a:p>
        </p:txBody>
      </p:sp>
      <p:sp>
        <p:nvSpPr>
          <p:cNvPr id="1060" name="TextBox 40"/>
          <p:cNvSpPr txBox="1">
            <a:spLocks noChangeArrowheads="1"/>
          </p:cNvSpPr>
          <p:nvPr/>
        </p:nvSpPr>
        <p:spPr bwMode="auto">
          <a:xfrm>
            <a:off x="1685925" y="5340350"/>
            <a:ext cx="3175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baseline="0"/>
              <a:t>y</a:t>
            </a:r>
            <a:r>
              <a:rPr lang="en-US" sz="1400" b="1"/>
              <a:t>i</a:t>
            </a:r>
          </a:p>
        </p:txBody>
      </p:sp>
      <p:sp>
        <p:nvSpPr>
          <p:cNvPr id="1061" name="TextBox 41"/>
          <p:cNvSpPr txBox="1">
            <a:spLocks noChangeArrowheads="1"/>
          </p:cNvSpPr>
          <p:nvPr/>
        </p:nvSpPr>
        <p:spPr bwMode="auto">
          <a:xfrm>
            <a:off x="963613" y="5308600"/>
            <a:ext cx="33813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baseline="0"/>
              <a:t>x</a:t>
            </a:r>
            <a:r>
              <a:rPr lang="en-US" sz="1600" b="1"/>
              <a:t>i</a:t>
            </a:r>
            <a:endParaRPr lang="en-US" sz="1600" b="1" baseline="0"/>
          </a:p>
        </p:txBody>
      </p:sp>
      <p:sp>
        <p:nvSpPr>
          <p:cNvPr id="1062" name="TextBox 42"/>
          <p:cNvSpPr txBox="1">
            <a:spLocks noChangeArrowheads="1"/>
          </p:cNvSpPr>
          <p:nvPr/>
        </p:nvSpPr>
        <p:spPr bwMode="auto">
          <a:xfrm>
            <a:off x="3352800" y="4894263"/>
            <a:ext cx="1743075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b="1" baseline="0"/>
              <a:t>Betatron- oscillation</a:t>
            </a:r>
          </a:p>
          <a:p>
            <a:pPr algn="ctr"/>
            <a:r>
              <a:rPr lang="en-US" sz="1400" b="1" baseline="0"/>
              <a:t>(given by the beta function of the lattice)</a:t>
            </a:r>
          </a:p>
        </p:txBody>
      </p:sp>
      <p:sp>
        <p:nvSpPr>
          <p:cNvPr id="1063" name="TextBox 43"/>
          <p:cNvSpPr txBox="1">
            <a:spLocks noChangeArrowheads="1"/>
          </p:cNvSpPr>
          <p:nvPr/>
        </p:nvSpPr>
        <p:spPr bwMode="auto">
          <a:xfrm>
            <a:off x="3035300" y="5340350"/>
            <a:ext cx="3175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baseline="0"/>
              <a:t>y</a:t>
            </a:r>
            <a:r>
              <a:rPr lang="en-US" sz="1400" b="1"/>
              <a:t>j</a:t>
            </a:r>
          </a:p>
        </p:txBody>
      </p:sp>
      <p:sp>
        <p:nvSpPr>
          <p:cNvPr id="1064" name="TextBox 44"/>
          <p:cNvSpPr txBox="1">
            <a:spLocks noChangeArrowheads="1"/>
          </p:cNvSpPr>
          <p:nvPr/>
        </p:nvSpPr>
        <p:spPr bwMode="auto">
          <a:xfrm>
            <a:off x="2252663" y="5308600"/>
            <a:ext cx="728662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baseline="0"/>
              <a:t>x</a:t>
            </a:r>
            <a:r>
              <a:rPr lang="en-US" sz="1600" b="1"/>
              <a:t>j</a:t>
            </a:r>
            <a:r>
              <a:rPr lang="en-US" sz="1600" b="1" baseline="0"/>
              <a:t>(=0)</a:t>
            </a:r>
          </a:p>
        </p:txBody>
      </p:sp>
      <p:sp>
        <p:nvSpPr>
          <p:cNvPr id="49" name="Freeform 48"/>
          <p:cNvSpPr/>
          <p:nvPr/>
        </p:nvSpPr>
        <p:spPr bwMode="auto">
          <a:xfrm>
            <a:off x="1114425" y="4564063"/>
            <a:ext cx="2571750" cy="636587"/>
          </a:xfrm>
          <a:custGeom>
            <a:avLst/>
            <a:gdLst>
              <a:gd name="connsiteX0" fmla="*/ 0 w 2571750"/>
              <a:gd name="connsiteY0" fmla="*/ 331788 h 636588"/>
              <a:gd name="connsiteX1" fmla="*/ 771525 w 2571750"/>
              <a:gd name="connsiteY1" fmla="*/ 46038 h 636588"/>
              <a:gd name="connsiteX2" fmla="*/ 1543050 w 2571750"/>
              <a:gd name="connsiteY2" fmla="*/ 608013 h 636588"/>
              <a:gd name="connsiteX3" fmla="*/ 2400300 w 2571750"/>
              <a:gd name="connsiteY3" fmla="*/ 217488 h 636588"/>
              <a:gd name="connsiteX4" fmla="*/ 2571750 w 2571750"/>
              <a:gd name="connsiteY4" fmla="*/ 103188 h 636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71750" h="636588">
                <a:moveTo>
                  <a:pt x="0" y="331788"/>
                </a:moveTo>
                <a:cubicBezTo>
                  <a:pt x="257175" y="165894"/>
                  <a:pt x="514350" y="0"/>
                  <a:pt x="771525" y="46038"/>
                </a:cubicBezTo>
                <a:cubicBezTo>
                  <a:pt x="1028700" y="92076"/>
                  <a:pt x="1271588" y="579438"/>
                  <a:pt x="1543050" y="608013"/>
                </a:cubicBezTo>
                <a:cubicBezTo>
                  <a:pt x="1814512" y="636588"/>
                  <a:pt x="2228850" y="301625"/>
                  <a:pt x="2400300" y="217488"/>
                </a:cubicBezTo>
                <a:cubicBezTo>
                  <a:pt x="2571750" y="133351"/>
                  <a:pt x="2571750" y="118269"/>
                  <a:pt x="2571750" y="103188"/>
                </a:cubicBezTo>
              </a:path>
            </a:pathLst>
          </a:cu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>
            <a:outerShdw blurRad="50800" dist="50800" dir="5400000" algn="ctr" rotWithShape="0">
              <a:srgbClr val="F5F5F5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cxnSp>
        <p:nvCxnSpPr>
          <p:cNvPr id="1066" name="Straight Arrow Connector 49"/>
          <p:cNvCxnSpPr>
            <a:cxnSpLocks noChangeShapeType="1"/>
          </p:cNvCxnSpPr>
          <p:nvPr/>
        </p:nvCxnSpPr>
        <p:spPr bwMode="auto">
          <a:xfrm>
            <a:off x="752475" y="4875213"/>
            <a:ext cx="3200400" cy="1587"/>
          </a:xfrm>
          <a:prstGeom prst="straightConnector1">
            <a:avLst/>
          </a:prstGeom>
          <a:noFill/>
          <a:ln w="25400" algn="ctr">
            <a:solidFill>
              <a:srgbClr val="FF0000"/>
            </a:solidFill>
            <a:prstDash val="sysDot"/>
            <a:round/>
            <a:headEnd/>
            <a:tailEnd type="triangle" w="med" len="med"/>
          </a:ln>
        </p:spPr>
      </p:cxnSp>
      <p:cxnSp>
        <p:nvCxnSpPr>
          <p:cNvPr id="1067" name="Straight Connector 52"/>
          <p:cNvCxnSpPr>
            <a:cxnSpLocks noChangeShapeType="1"/>
          </p:cNvCxnSpPr>
          <p:nvPr/>
        </p:nvCxnSpPr>
        <p:spPr bwMode="auto">
          <a:xfrm rot="5400000">
            <a:off x="3105944" y="3894931"/>
            <a:ext cx="3981450" cy="15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068" name="TextBox 53"/>
          <p:cNvSpPr txBox="1">
            <a:spLocks noChangeArrowheads="1"/>
          </p:cNvSpPr>
          <p:nvPr/>
        </p:nvSpPr>
        <p:spPr bwMode="auto">
          <a:xfrm>
            <a:off x="5457825" y="1843088"/>
            <a:ext cx="3014663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aseline="0"/>
              <a:t>a.) 2 times x</a:t>
            </a:r>
            <a:r>
              <a:rPr lang="en-US" sz="1400"/>
              <a:t>i</a:t>
            </a:r>
            <a:r>
              <a:rPr lang="en-US" sz="1400" baseline="0"/>
              <a:t>   -&gt; 2 times amplitude </a:t>
            </a:r>
          </a:p>
          <a:p>
            <a:r>
              <a:rPr lang="en-US" sz="1400" baseline="0"/>
              <a:t>      -&gt; 2 times y</a:t>
            </a:r>
            <a:r>
              <a:rPr lang="en-US" sz="1400"/>
              <a:t>j</a:t>
            </a:r>
            <a:r>
              <a:rPr lang="en-US" sz="1400" baseline="0"/>
              <a:t> </a:t>
            </a:r>
          </a:p>
          <a:p>
            <a:r>
              <a:rPr lang="en-US" sz="1400" baseline="0"/>
              <a:t>b.) x</a:t>
            </a:r>
            <a:r>
              <a:rPr lang="en-US" sz="1400"/>
              <a:t>i</a:t>
            </a:r>
            <a:r>
              <a:rPr lang="en-US" sz="1400" baseline="0"/>
              <a:t> and x</a:t>
            </a:r>
            <a:r>
              <a:rPr lang="en-US" sz="1400"/>
              <a:t>j</a:t>
            </a:r>
            <a:r>
              <a:rPr lang="en-US" sz="1400" baseline="0"/>
              <a:t> are independent</a:t>
            </a:r>
          </a:p>
          <a:p>
            <a:endParaRPr lang="en-US" sz="1400" baseline="0"/>
          </a:p>
          <a:p>
            <a:pPr>
              <a:buFont typeface="Symbol" pitchFamily="18" charset="2"/>
              <a:buChar char="Þ"/>
            </a:pPr>
            <a:r>
              <a:rPr lang="en-US" sz="1400" baseline="0"/>
              <a:t> Linear system without ‘memory’</a:t>
            </a:r>
          </a:p>
        </p:txBody>
      </p:sp>
      <p:graphicFrame>
        <p:nvGraphicFramePr>
          <p:cNvPr id="1026" name="Object 5"/>
          <p:cNvGraphicFramePr>
            <a:graphicFrameLocks noChangeAspect="1"/>
          </p:cNvGraphicFramePr>
          <p:nvPr/>
        </p:nvGraphicFramePr>
        <p:xfrm>
          <a:off x="5564188" y="3148013"/>
          <a:ext cx="2370137" cy="1036637"/>
        </p:xfrm>
        <a:graphic>
          <a:graphicData uri="http://schemas.openxmlformats.org/presentationml/2006/ole">
            <p:oleObj spid="_x0000_s1026" name="Equation" r:id="rId3" imgW="1625400" imgH="711000" progId="Equation.3">
              <p:embed/>
            </p:oleObj>
          </a:graphicData>
        </a:graphic>
      </p:graphicFrame>
      <p:graphicFrame>
        <p:nvGraphicFramePr>
          <p:cNvPr id="1027" name="Object 6"/>
          <p:cNvGraphicFramePr>
            <a:graphicFrameLocks noChangeAspect="1"/>
          </p:cNvGraphicFramePr>
          <p:nvPr/>
        </p:nvGraphicFramePr>
        <p:xfrm>
          <a:off x="6081713" y="4313238"/>
          <a:ext cx="1223962" cy="392112"/>
        </p:xfrm>
        <a:graphic>
          <a:graphicData uri="http://schemas.openxmlformats.org/presentationml/2006/ole">
            <p:oleObj spid="_x0000_s1027" name="Equation" r:id="rId4" imgW="634680" imgH="203040" progId="Equation.3">
              <p:embed/>
            </p:oleObj>
          </a:graphicData>
        </a:graphic>
      </p:graphicFrame>
      <p:sp>
        <p:nvSpPr>
          <p:cNvPr id="1069" name="TextBox 56"/>
          <p:cNvSpPr txBox="1">
            <a:spLocks noChangeArrowheads="1"/>
          </p:cNvSpPr>
          <p:nvPr/>
        </p:nvSpPr>
        <p:spPr bwMode="auto">
          <a:xfrm>
            <a:off x="5572125" y="4956175"/>
            <a:ext cx="3038475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aseline="0"/>
              <a:t>y … vector of BPM readings</a:t>
            </a:r>
          </a:p>
          <a:p>
            <a:r>
              <a:rPr lang="en-US" sz="1400" baseline="0"/>
              <a:t>x … vector of the QP displacements</a:t>
            </a:r>
          </a:p>
          <a:p>
            <a:r>
              <a:rPr lang="en-US" sz="1400" baseline="0"/>
              <a:t>R … response matrix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landau1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4904" y="3768731"/>
            <a:ext cx="4659873" cy="2511125"/>
          </a:xfrm>
          <a:prstGeom prst="rect">
            <a:avLst/>
          </a:prstGeom>
        </p:spPr>
      </p:pic>
      <p:pic>
        <p:nvPicPr>
          <p:cNvPr id="5" name="Picture 4" descr="R_3d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2475" y="580234"/>
            <a:ext cx="4241561" cy="318954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171596" y="647700"/>
            <a:ext cx="8169275" cy="681038"/>
          </a:xfrm>
        </p:spPr>
        <p:txBody>
          <a:bodyPr/>
          <a:lstStyle/>
          <a:p>
            <a:r>
              <a:rPr lang="en-US" dirty="0" smtClean="0"/>
              <a:t>The matrix 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3861" y="1364673"/>
            <a:ext cx="3900489" cy="2068513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1400" dirty="0" smtClean="0"/>
              <a:t>N’s Columns correspond to the measured beam motion in the </a:t>
            </a:r>
            <a:r>
              <a:rPr lang="en-US" sz="1400" dirty="0" err="1" smtClean="0"/>
              <a:t>linac</a:t>
            </a:r>
            <a:r>
              <a:rPr lang="en-US" sz="1400" dirty="0" smtClean="0"/>
              <a:t>, created by the N’s QP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Motion is characterized by </a:t>
            </a:r>
            <a:r>
              <a:rPr lang="en-US" sz="1400" dirty="0" smtClean="0">
                <a:solidFill>
                  <a:srgbClr val="92D050"/>
                </a:solidFill>
              </a:rPr>
              <a:t>phase advance</a:t>
            </a:r>
            <a:r>
              <a:rPr lang="en-US" sz="1400" dirty="0" smtClean="0"/>
              <a:t>                 	, </a:t>
            </a:r>
            <a:r>
              <a:rPr lang="en-US" sz="1400" dirty="0" smtClean="0">
                <a:solidFill>
                  <a:srgbClr val="92D050"/>
                </a:solidFill>
              </a:rPr>
              <a:t>beta function</a:t>
            </a:r>
            <a:r>
              <a:rPr lang="en-US" sz="1400" dirty="0" smtClean="0"/>
              <a:t> and </a:t>
            </a:r>
            <a:r>
              <a:rPr lang="en-US" sz="1400" dirty="0" smtClean="0">
                <a:solidFill>
                  <a:srgbClr val="92D050"/>
                </a:solidFill>
              </a:rPr>
              <a:t>Landau damping</a:t>
            </a:r>
            <a:endParaRPr lang="en-US" sz="1400" dirty="0" smtClean="0"/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R is ‘nearly’ triangular and the </a:t>
            </a:r>
            <a:r>
              <a:rPr lang="en-US" sz="1400" dirty="0" err="1" smtClean="0"/>
              <a:t>elemets</a:t>
            </a:r>
            <a:r>
              <a:rPr lang="en-US" sz="1400" dirty="0" smtClean="0"/>
              <a:t> close to the diagonal are most important. </a:t>
            </a:r>
            <a:endParaRPr lang="en-US" sz="1400" dirty="0"/>
          </a:p>
        </p:txBody>
      </p:sp>
      <p:grpSp>
        <p:nvGrpSpPr>
          <p:cNvPr id="35" name="Group 34"/>
          <p:cNvGrpSpPr/>
          <p:nvPr/>
        </p:nvGrpSpPr>
        <p:grpSpPr>
          <a:xfrm>
            <a:off x="1013889" y="3585586"/>
            <a:ext cx="2791815" cy="2297039"/>
            <a:chOff x="5397499" y="1243013"/>
            <a:chExt cx="2933700" cy="2352674"/>
          </a:xfrm>
        </p:grpSpPr>
        <p:sp>
          <p:nvSpPr>
            <p:cNvPr id="6" name="Rectangle 5"/>
            <p:cNvSpPr/>
            <p:nvPr/>
          </p:nvSpPr>
          <p:spPr bwMode="auto">
            <a:xfrm>
              <a:off x="5568949" y="1309688"/>
              <a:ext cx="2571750" cy="227647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-2500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5397499" y="1309688"/>
              <a:ext cx="171450" cy="2276475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-2500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5568949" y="1495425"/>
              <a:ext cx="171450" cy="2090738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-2500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5740399" y="1666874"/>
              <a:ext cx="171450" cy="1928813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-2500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7969249" y="3419475"/>
              <a:ext cx="171450" cy="17621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-2500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7912099" y="3162995"/>
              <a:ext cx="419100" cy="256480"/>
              <a:chOff x="3305175" y="2047875"/>
              <a:chExt cx="419100" cy="256480"/>
            </a:xfrm>
          </p:grpSpPr>
          <p:sp>
            <p:nvSpPr>
              <p:cNvPr id="15" name="Rectangle 14"/>
              <p:cNvSpPr/>
              <p:nvPr/>
            </p:nvSpPr>
            <p:spPr bwMode="auto">
              <a:xfrm>
                <a:off x="3362325" y="2128143"/>
                <a:ext cx="171450" cy="176212"/>
              </a:xfrm>
              <a:prstGeom prst="rect">
                <a:avLst/>
              </a:prstGeom>
              <a:solidFill>
                <a:schemeClr val="accent3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3305175" y="2047875"/>
                <a:ext cx="419100" cy="2564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-1</a:t>
                </a:r>
                <a:endParaRPr lang="en-US" sz="1600" dirty="0"/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5683249" y="1413768"/>
              <a:ext cx="419100" cy="256480"/>
              <a:chOff x="3305175" y="2047875"/>
              <a:chExt cx="419100" cy="256480"/>
            </a:xfrm>
          </p:grpSpPr>
          <p:sp>
            <p:nvSpPr>
              <p:cNvPr id="21" name="Rectangle 20"/>
              <p:cNvSpPr/>
              <p:nvPr/>
            </p:nvSpPr>
            <p:spPr bwMode="auto">
              <a:xfrm>
                <a:off x="3362325" y="2128143"/>
                <a:ext cx="171450" cy="176212"/>
              </a:xfrm>
              <a:prstGeom prst="rect">
                <a:avLst/>
              </a:prstGeom>
              <a:solidFill>
                <a:schemeClr val="accent3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3305175" y="2047875"/>
                <a:ext cx="419100" cy="2564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-1</a:t>
                </a:r>
                <a:endParaRPr lang="en-US" sz="1600" dirty="0"/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5511799" y="1243013"/>
              <a:ext cx="419100" cy="256480"/>
              <a:chOff x="3305175" y="2047875"/>
              <a:chExt cx="419100" cy="256480"/>
            </a:xfrm>
          </p:grpSpPr>
          <p:sp>
            <p:nvSpPr>
              <p:cNvPr id="24" name="Rectangle 23"/>
              <p:cNvSpPr/>
              <p:nvPr/>
            </p:nvSpPr>
            <p:spPr bwMode="auto">
              <a:xfrm>
                <a:off x="3362325" y="2128143"/>
                <a:ext cx="171450" cy="176212"/>
              </a:xfrm>
              <a:prstGeom prst="rect">
                <a:avLst/>
              </a:prstGeom>
              <a:solidFill>
                <a:schemeClr val="accent3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3305175" y="2047875"/>
                <a:ext cx="419100" cy="2564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-1</a:t>
                </a:r>
                <a:endParaRPr lang="en-US" sz="1600" dirty="0"/>
              </a:p>
            </p:txBody>
          </p:sp>
        </p:grpSp>
        <p:cxnSp>
          <p:nvCxnSpPr>
            <p:cNvPr id="27" name="Straight Connector 26"/>
            <p:cNvCxnSpPr/>
            <p:nvPr/>
          </p:nvCxnSpPr>
          <p:spPr bwMode="auto">
            <a:xfrm>
              <a:off x="6102349" y="1809750"/>
              <a:ext cx="1752600" cy="1429445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9" name="TextBox 28"/>
            <p:cNvSpPr txBox="1"/>
            <p:nvPr/>
          </p:nvSpPr>
          <p:spPr>
            <a:xfrm>
              <a:off x="6397624" y="2381250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accent1"/>
                  </a:solidFill>
                </a:rPr>
                <a:t>…</a:t>
              </a:r>
              <a:endParaRPr lang="en-US" sz="5400" dirty="0">
                <a:solidFill>
                  <a:schemeClr val="accent1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254874" y="1666874"/>
              <a:ext cx="107632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400" dirty="0" smtClean="0"/>
                <a:t>0</a:t>
              </a:r>
              <a:endParaRPr lang="en-US" sz="5400" dirty="0"/>
            </a:p>
          </p:txBody>
        </p:sp>
      </p:grp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66775" y="2279650"/>
            <a:ext cx="423863" cy="282575"/>
          </a:xfrm>
          <a:prstGeom prst="rect">
            <a:avLst/>
          </a:prstGeom>
          <a:noFill/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Robustness study and properties of the system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57724" y="1582738"/>
            <a:ext cx="4029075" cy="4543425"/>
          </a:xfrm>
        </p:spPr>
        <p:txBody>
          <a:bodyPr/>
          <a:lstStyle/>
          <a:p>
            <a:r>
              <a:rPr lang="en-US" sz="1600" u="sng" dirty="0" smtClean="0"/>
              <a:t>System properties summarized: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Main </a:t>
            </a:r>
            <a:r>
              <a:rPr lang="en-US" sz="1600" dirty="0" err="1" smtClean="0"/>
              <a:t>linac</a:t>
            </a:r>
            <a:r>
              <a:rPr lang="en-US" sz="1600" dirty="0" smtClean="0"/>
              <a:t> is a </a:t>
            </a:r>
            <a:r>
              <a:rPr lang="en-US" sz="1600" b="1" dirty="0" smtClean="0"/>
              <a:t>discrete</a:t>
            </a:r>
            <a:r>
              <a:rPr lang="en-US" sz="1600" dirty="0" smtClean="0"/>
              <a:t> </a:t>
            </a:r>
            <a:r>
              <a:rPr lang="en-US" sz="1600" b="1" dirty="0" err="1" smtClean="0"/>
              <a:t>memoryless</a:t>
            </a:r>
            <a:r>
              <a:rPr lang="en-US" sz="1600" b="1" dirty="0" smtClean="0"/>
              <a:t> FIFO system</a:t>
            </a:r>
            <a:r>
              <a:rPr lang="en-US" sz="1600" dirty="0" smtClean="0"/>
              <a:t> (simple), but </a:t>
            </a:r>
            <a:r>
              <a:rPr lang="en-US" sz="1600" b="1" dirty="0" smtClean="0"/>
              <a:t>MIMO</a:t>
            </a:r>
          </a:p>
          <a:p>
            <a:endParaRPr lang="en-US" sz="1600" b="1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The system in in principal </a:t>
            </a:r>
            <a:r>
              <a:rPr lang="en-US" sz="1600" b="1" dirty="0" smtClean="0"/>
              <a:t>easy to control</a:t>
            </a:r>
            <a:r>
              <a:rPr lang="en-US" sz="1600" dirty="0" smtClean="0"/>
              <a:t>, since there is no inner dynamic (dynamic just by feedback). </a:t>
            </a:r>
          </a:p>
          <a:p>
            <a:pPr>
              <a:buFont typeface="Arial" pitchFamily="34" charset="0"/>
              <a:buChar char="•"/>
            </a:pPr>
            <a:endParaRPr lang="en-US" sz="1600" dirty="0" smtClean="0"/>
          </a:p>
          <a:p>
            <a:r>
              <a:rPr lang="en-US" sz="1600" u="sng" dirty="0" smtClean="0"/>
              <a:t>Character of the control problem</a:t>
            </a:r>
            <a:r>
              <a:rPr lang="en-US" sz="1600" dirty="0" smtClean="0"/>
              <a:t>: 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Classical feedback design objectives as </a:t>
            </a:r>
            <a:r>
              <a:rPr lang="en-US" sz="1600" dirty="0" smtClean="0">
                <a:solidFill>
                  <a:srgbClr val="FF0000"/>
                </a:solidFill>
              </a:rPr>
              <a:t>stability</a:t>
            </a:r>
            <a:r>
              <a:rPr lang="en-US" sz="1600" dirty="0" smtClean="0"/>
              <a:t> and </a:t>
            </a:r>
            <a:r>
              <a:rPr lang="en-US" sz="1600" dirty="0" smtClean="0">
                <a:solidFill>
                  <a:srgbClr val="FF0000"/>
                </a:solidFill>
              </a:rPr>
              <a:t>set point following</a:t>
            </a:r>
            <a:r>
              <a:rPr lang="en-US" sz="1600" dirty="0" smtClean="0"/>
              <a:t> are </a:t>
            </a:r>
            <a:r>
              <a:rPr lang="en-US" sz="1600" b="1" dirty="0" smtClean="0"/>
              <a:t>not important</a:t>
            </a:r>
            <a:r>
              <a:rPr lang="en-US" sz="1600" dirty="0" smtClean="0"/>
              <a:t> issues,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92D050"/>
                </a:solidFill>
              </a:rPr>
              <a:t>Minimal steady state error</a:t>
            </a:r>
            <a:r>
              <a:rPr lang="en-US" sz="1600" dirty="0" smtClean="0"/>
              <a:t>, due to noise and disturbances and very good </a:t>
            </a:r>
            <a:r>
              <a:rPr lang="en-US" sz="1600" dirty="0" smtClean="0">
                <a:solidFill>
                  <a:srgbClr val="92D050"/>
                </a:solidFill>
              </a:rPr>
              <a:t>system knowledg</a:t>
            </a:r>
            <a:r>
              <a:rPr lang="en-US" sz="1600" dirty="0" smtClean="0"/>
              <a:t>e </a:t>
            </a:r>
            <a:r>
              <a:rPr lang="en-US" sz="1600" b="1" dirty="0" smtClean="0"/>
              <a:t>matters</a:t>
            </a:r>
            <a:r>
              <a:rPr lang="en-US" sz="1600" dirty="0" smtClean="0"/>
              <a:t>.</a:t>
            </a:r>
            <a:endParaRPr lang="en-US" sz="1400" dirty="0" smtClean="0"/>
          </a:p>
          <a:p>
            <a:pPr>
              <a:buFont typeface="Arial" pitchFamily="34" charset="0"/>
              <a:buChar char="•"/>
            </a:pPr>
            <a:r>
              <a:rPr lang="en-US" sz="1600" b="1" dirty="0" smtClean="0"/>
              <a:t>Focus is more on precision and not on robustness</a:t>
            </a:r>
          </a:p>
        </p:txBody>
      </p:sp>
      <p:cxnSp>
        <p:nvCxnSpPr>
          <p:cNvPr id="6" name="Straight Connector 5"/>
          <p:cNvCxnSpPr/>
          <p:nvPr/>
        </p:nvCxnSpPr>
        <p:spPr bwMode="auto">
          <a:xfrm rot="16200000" flipH="1">
            <a:off x="2490787" y="3862389"/>
            <a:ext cx="4105275" cy="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Text Placeholder 3"/>
          <p:cNvSpPr txBox="1">
            <a:spLocks/>
          </p:cNvSpPr>
          <p:nvPr/>
        </p:nvSpPr>
        <p:spPr bwMode="auto">
          <a:xfrm>
            <a:off x="508000" y="1573213"/>
            <a:ext cx="4029075" cy="454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u="sng" kern="0" baseline="0" dirty="0" smtClean="0">
                <a:latin typeface="+mn-lt"/>
              </a:rPr>
              <a:t>Robustness study [1]</a:t>
            </a:r>
            <a:r>
              <a:rPr kumimoji="0" lang="en-US" sz="1600" b="0" i="0" u="sng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600" kern="0" baseline="0" dirty="0" smtClean="0">
                <a:latin typeface="+mn-lt"/>
              </a:rPr>
              <a:t>Feedback with nominal R applied to not-nominal accelerator </a:t>
            </a:r>
            <a:endParaRPr kumimoji="0" lang="en-US" sz="160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Simulations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the feedback performance 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PLACET 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[2]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600" kern="0" baseline="0" dirty="0" smtClean="0">
                <a:latin typeface="+mn-lt"/>
              </a:rPr>
              <a:t>Feedback was the dead-beat controller (see next slide)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u="sng" kern="0" baseline="0" dirty="0" smtClean="0">
                <a:latin typeface="+mn-lt"/>
              </a:rPr>
              <a:t>Results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600" kern="0" baseline="0" dirty="0" smtClean="0">
                <a:latin typeface="+mn-lt"/>
              </a:rPr>
              <a:t>Outcome was a table of still valid accelerator parameters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600" b="1" kern="0" baseline="0" dirty="0" smtClean="0">
                <a:latin typeface="+mn-lt"/>
              </a:rPr>
              <a:t>Message: </a:t>
            </a:r>
          </a:p>
          <a:p>
            <a:pPr marL="800100" lvl="1" indent="-342900" eaLnBrk="0" hangingPunct="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1600" i="0" u="none" strike="noStrike" kern="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System is </a:t>
            </a:r>
            <a:r>
              <a:rPr kumimoji="0" lang="en-US" sz="16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 itself </a:t>
            </a:r>
            <a:r>
              <a:rPr kumimoji="0" lang="en-US" sz="1600" i="0" u="none" strike="noStrike" kern="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very robust </a:t>
            </a:r>
            <a:r>
              <a:rPr kumimoji="0" lang="en-US" sz="16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against imperfect system knowledge</a:t>
            </a:r>
          </a:p>
          <a:p>
            <a:pPr marL="800100" lvl="1" indent="-342900" eaLnBrk="0" hangingPunct="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kern="0" baseline="0" noProof="0" dirty="0" smtClean="0">
                <a:solidFill>
                  <a:srgbClr val="92D050"/>
                </a:solidFill>
                <a:latin typeface="+mn-lt"/>
              </a:rPr>
              <a:t>Stability is not an big issue</a:t>
            </a:r>
            <a:endParaRPr kumimoji="0" lang="en-US" sz="1600" i="0" u="none" strike="noStrike" kern="0" cap="none" spc="0" normalizeH="0" baseline="0" noProof="0" dirty="0" smtClean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62575" y="2419218"/>
            <a:ext cx="2343150" cy="314590"/>
          </a:xfrm>
          <a:prstGeom prst="rect">
            <a:avLst/>
          </a:prstGeom>
          <a:noFill/>
        </p:spPr>
      </p:pic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733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controller</a:t>
            </a:r>
            <a:endParaRPr lang="en-US" dirty="0"/>
          </a:p>
        </p:txBody>
      </p:sp>
      <p:pic>
        <p:nvPicPr>
          <p:cNvPr id="152" name="Picture 151" descr="State_controll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3489" y="1614488"/>
            <a:ext cx="5188586" cy="1857256"/>
          </a:xfrm>
          <a:prstGeom prst="rect">
            <a:avLst/>
          </a:prstGeom>
        </p:spPr>
      </p:pic>
      <p:sp>
        <p:nvSpPr>
          <p:cNvPr id="153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75" y="1395414"/>
            <a:ext cx="3079114" cy="473075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1600" b="1" u="sng" dirty="0" smtClean="0"/>
              <a:t>Idea:</a:t>
            </a:r>
            <a:r>
              <a:rPr lang="en-US" sz="1600" dirty="0" smtClean="0"/>
              <a:t> Calculate the QP positions of the last step and correct them [3].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Corresponds to a </a:t>
            </a:r>
            <a:r>
              <a:rPr lang="en-US" sz="1600" b="1" dirty="0" smtClean="0"/>
              <a:t>state controlle</a:t>
            </a:r>
            <a:r>
              <a:rPr lang="en-US" sz="1600" dirty="0" smtClean="0"/>
              <a:t>r [4], that puts all poles to zero (</a:t>
            </a:r>
            <a:r>
              <a:rPr lang="en-US" sz="1600" b="1" dirty="0" smtClean="0"/>
              <a:t>deadbeat contr</a:t>
            </a:r>
            <a:r>
              <a:rPr lang="en-US" sz="1600" dirty="0" smtClean="0"/>
              <a:t>.)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				</a:t>
            </a:r>
          </a:p>
          <a:p>
            <a:pPr>
              <a:buFont typeface="Arial" pitchFamily="34" charset="0"/>
              <a:buChar char="•"/>
            </a:pPr>
            <a:endParaRPr lang="en-US" sz="1600" dirty="0" smtClean="0"/>
          </a:p>
          <a:p>
            <a:pPr>
              <a:buFont typeface="Arial" pitchFamily="34" charset="0"/>
              <a:buChar char="•"/>
            </a:pPr>
            <a:endParaRPr lang="en-US" sz="1600" dirty="0" smtClean="0"/>
          </a:p>
          <a:p>
            <a:endParaRPr lang="en-US" sz="1000" dirty="0" smtClean="0"/>
          </a:p>
          <a:p>
            <a:pPr>
              <a:buFont typeface="Arial" pitchFamily="34" charset="0"/>
              <a:buChar char="•"/>
            </a:pPr>
            <a:endParaRPr lang="en-US" sz="1600" dirty="0" smtClean="0"/>
          </a:p>
          <a:p>
            <a:pPr>
              <a:buFont typeface="Arial" pitchFamily="34" charset="0"/>
              <a:buChar char="•"/>
            </a:pPr>
            <a:endParaRPr lang="en-US" sz="1600" dirty="0" smtClean="0"/>
          </a:p>
          <a:p>
            <a:pPr>
              <a:buFont typeface="Arial" pitchFamily="34" charset="0"/>
              <a:buChar char="•"/>
            </a:pPr>
            <a:endParaRPr lang="en-US" sz="1600" dirty="0" smtClean="0"/>
          </a:p>
        </p:txBody>
      </p:sp>
      <p:grpSp>
        <p:nvGrpSpPr>
          <p:cNvPr id="160" name="Group 159"/>
          <p:cNvGrpSpPr/>
          <p:nvPr/>
        </p:nvGrpSpPr>
        <p:grpSpPr>
          <a:xfrm>
            <a:off x="1881108" y="2996187"/>
            <a:ext cx="803355" cy="786907"/>
            <a:chOff x="2782888" y="2257425"/>
            <a:chExt cx="1390650" cy="1219200"/>
          </a:xfrm>
        </p:grpSpPr>
        <p:cxnSp>
          <p:nvCxnSpPr>
            <p:cNvPr id="154" name="Straight Arrow Connector 17"/>
            <p:cNvCxnSpPr>
              <a:cxnSpLocks noChangeShapeType="1"/>
            </p:cNvCxnSpPr>
            <p:nvPr/>
          </p:nvCxnSpPr>
          <p:spPr bwMode="auto">
            <a:xfrm>
              <a:off x="2782888" y="2865438"/>
              <a:ext cx="1390650" cy="1587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</p:cxnSp>
        <p:cxnSp>
          <p:nvCxnSpPr>
            <p:cNvPr id="155" name="Straight Arrow Connector 19"/>
            <p:cNvCxnSpPr>
              <a:cxnSpLocks noChangeShapeType="1"/>
            </p:cNvCxnSpPr>
            <p:nvPr/>
          </p:nvCxnSpPr>
          <p:spPr bwMode="auto">
            <a:xfrm rot="5400000">
              <a:off x="2868613" y="2865437"/>
              <a:ext cx="1219200" cy="3175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</p:cxnSp>
        <p:graphicFrame>
          <p:nvGraphicFramePr>
            <p:cNvPr id="156" name="Object 15"/>
            <p:cNvGraphicFramePr>
              <a:graphicFrameLocks noChangeAspect="1"/>
            </p:cNvGraphicFramePr>
            <p:nvPr/>
          </p:nvGraphicFramePr>
          <p:xfrm>
            <a:off x="3814763" y="2257425"/>
            <a:ext cx="358775" cy="238125"/>
          </p:xfrm>
          <a:graphic>
            <a:graphicData uri="http://schemas.openxmlformats.org/presentationml/2006/ole">
              <p:oleObj spid="_x0000_s17412" name="Equation" r:id="rId4" imgW="126720" imgH="126720" progId="Equation.3">
                <p:embed/>
              </p:oleObj>
            </a:graphicData>
          </a:graphic>
        </p:graphicFrame>
        <p:sp>
          <p:nvSpPr>
            <p:cNvPr id="157" name="Oval 22"/>
            <p:cNvSpPr>
              <a:spLocks noChangeArrowheads="1"/>
            </p:cNvSpPr>
            <p:nvPr/>
          </p:nvSpPr>
          <p:spPr bwMode="auto">
            <a:xfrm>
              <a:off x="3108325" y="2493963"/>
              <a:ext cx="742950" cy="742950"/>
            </a:xfrm>
            <a:prstGeom prst="ellipse">
              <a:avLst/>
            </a:prstGeom>
            <a:solidFill>
              <a:srgbClr val="FFC000">
                <a:alpha val="50980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158" name="Object 17"/>
            <p:cNvGraphicFramePr>
              <a:graphicFrameLocks noChangeAspect="1"/>
            </p:cNvGraphicFramePr>
            <p:nvPr/>
          </p:nvGraphicFramePr>
          <p:xfrm>
            <a:off x="3865563" y="2855913"/>
            <a:ext cx="230187" cy="212725"/>
          </p:xfrm>
          <a:graphic>
            <a:graphicData uri="http://schemas.openxmlformats.org/presentationml/2006/ole">
              <p:oleObj spid="_x0000_s17413" name="Equation" r:id="rId5" imgW="88560" imgH="164880" progId="Equation.3">
                <p:embed/>
              </p:oleObj>
            </a:graphicData>
          </a:graphic>
        </p:graphicFrame>
        <p:sp>
          <p:nvSpPr>
            <p:cNvPr id="159" name="5-Point Star 158"/>
            <p:cNvSpPr/>
            <p:nvPr/>
          </p:nvSpPr>
          <p:spPr bwMode="auto">
            <a:xfrm>
              <a:off x="3395663" y="2767013"/>
              <a:ext cx="169862" cy="177800"/>
            </a:xfrm>
            <a:prstGeom prst="star5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63735" y="4171663"/>
            <a:ext cx="3517815" cy="530416"/>
          </a:xfrm>
          <a:prstGeom prst="rect">
            <a:avLst/>
          </a:prstGeom>
          <a:noFill/>
        </p:spPr>
      </p:pic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0" y="1285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0" name="Text Placeholder 3"/>
          <p:cNvSpPr txBox="1">
            <a:spLocks/>
          </p:cNvSpPr>
          <p:nvPr/>
        </p:nvSpPr>
        <p:spPr bwMode="auto">
          <a:xfrm>
            <a:off x="650875" y="3790301"/>
            <a:ext cx="4883150" cy="249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Set point 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transfer function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Deadbeat controller [5]: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- Very fast ground motion rejection and 		  set point following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kern="0" baseline="0" dirty="0" smtClean="0">
                <a:latin typeface="+mn-lt"/>
              </a:rPr>
              <a:t>		- but introduces a lot of noise from the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kern="0" baseline="0" dirty="0" smtClean="0">
                <a:latin typeface="+mn-lt"/>
              </a:rPr>
              <a:t>		  BPMs in the system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1" name="Text Placeholder 3"/>
          <p:cNvSpPr txBox="1">
            <a:spLocks/>
          </p:cNvSpPr>
          <p:nvPr/>
        </p:nvSpPr>
        <p:spPr bwMode="auto">
          <a:xfrm>
            <a:off x="5394325" y="3628376"/>
            <a:ext cx="3587750" cy="249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1600" b="0" i="0" u="sng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Alternative state controller: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600" kern="0" baseline="0" noProof="0" dirty="0" smtClean="0">
                <a:latin typeface="+mn-lt"/>
              </a:rPr>
              <a:t>Apply not full correction</a:t>
            </a:r>
          </a:p>
          <a:p>
            <a:pPr marL="800100" lvl="1" indent="-342900" eaLnBrk="0" hangingPunct="0">
              <a:spcBef>
                <a:spcPct val="20000"/>
              </a:spcBef>
            </a:pPr>
            <a:endParaRPr lang="en-US" sz="1600" kern="0" baseline="0" noProof="0" dirty="0" smtClean="0"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1600" kern="0" baseline="0" noProof="0" dirty="0" smtClean="0">
                <a:latin typeface="+mn-lt"/>
              </a:rPr>
              <a:t>	but 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600" kern="0" baseline="0" noProof="0" dirty="0" smtClean="0">
                <a:latin typeface="+mn-lt"/>
              </a:rPr>
              <a:t>Factor </a:t>
            </a:r>
            <a:r>
              <a:rPr lang="en-US" sz="1600" b="1" kern="0" baseline="0" noProof="0" dirty="0" smtClean="0">
                <a:latin typeface="+mn-lt"/>
              </a:rPr>
              <a:t>g balances</a:t>
            </a:r>
            <a:r>
              <a:rPr lang="en-US" sz="1600" kern="0" baseline="0" noProof="0" dirty="0" smtClean="0">
                <a:latin typeface="+mn-lt"/>
              </a:rPr>
              <a:t> </a:t>
            </a:r>
            <a:r>
              <a:rPr lang="en-US" sz="1600" b="1" kern="0" baseline="0" noProof="0" dirty="0" smtClean="0">
                <a:latin typeface="+mn-lt"/>
              </a:rPr>
              <a:t>between speed and noise</a:t>
            </a:r>
            <a:r>
              <a:rPr lang="en-US" sz="1600" kern="0" baseline="0" noProof="0" dirty="0" smtClean="0">
                <a:latin typeface="+mn-lt"/>
              </a:rPr>
              <a:t>, by moving to poles further away from zero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419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7418" name="Picture 10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55719" y="4219288"/>
            <a:ext cx="2477204" cy="312312"/>
          </a:xfrm>
          <a:prstGeom prst="rect">
            <a:avLst/>
          </a:prstGeom>
          <a:noFill/>
        </p:spPr>
      </p:pic>
      <p:sp>
        <p:nvSpPr>
          <p:cNvPr id="17420" name="Rectangle 12"/>
          <p:cNvSpPr>
            <a:spLocks noChangeArrowheads="1"/>
          </p:cNvSpPr>
          <p:nvPr/>
        </p:nvSpPr>
        <p:spPr bwMode="auto">
          <a:xfrm>
            <a:off x="0" y="876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22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				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23" name="Rectangle 15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25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				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7424" name="Picture 16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42215" y="4819143"/>
            <a:ext cx="2500233" cy="333882"/>
          </a:xfrm>
          <a:prstGeom prst="rect">
            <a:avLst/>
          </a:prstGeom>
          <a:noFill/>
        </p:spPr>
      </p:pic>
      <p:sp>
        <p:nvSpPr>
          <p:cNvPr id="17426" name="Rectangle 18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Emittance</a:t>
            </a:r>
            <a:r>
              <a:rPr lang="en-US" dirty="0" smtClean="0"/>
              <a:t> based controller [6]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5325" y="1582738"/>
            <a:ext cx="3632200" cy="4543425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1600" b="1" u="sng" dirty="0" smtClean="0"/>
              <a:t>Idea:</a:t>
            </a:r>
            <a:r>
              <a:rPr lang="en-US" sz="1600" dirty="0" smtClean="0"/>
              <a:t> </a:t>
            </a:r>
            <a:r>
              <a:rPr lang="en-US" sz="1600" dirty="0" err="1" smtClean="0"/>
              <a:t>Emittance</a:t>
            </a:r>
            <a:r>
              <a:rPr lang="en-US" sz="1600" dirty="0" smtClean="0"/>
              <a:t> as a function of normalized beam macro particle coordinates at the end of the </a:t>
            </a:r>
            <a:r>
              <a:rPr lang="en-US" sz="1600" dirty="0" err="1" smtClean="0"/>
              <a:t>linac</a:t>
            </a:r>
            <a:endParaRPr lang="en-US" sz="1600" dirty="0" smtClean="0"/>
          </a:p>
          <a:p>
            <a:pPr>
              <a:buFont typeface="Arial" pitchFamily="34" charset="0"/>
              <a:buChar char="•"/>
            </a:pPr>
            <a:endParaRPr lang="en-US" sz="1600" dirty="0" smtClean="0"/>
          </a:p>
          <a:p>
            <a:pPr>
              <a:buFont typeface="Arial" pitchFamily="34" charset="0"/>
              <a:buChar char="•"/>
            </a:pPr>
            <a:endParaRPr lang="en-US" sz="1600" dirty="0" smtClean="0"/>
          </a:p>
          <a:p>
            <a:pPr>
              <a:buFont typeface="Arial" pitchFamily="34" charset="0"/>
              <a:buChar char="•"/>
            </a:pPr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Optimizing feedback for min. </a:t>
            </a:r>
            <a:r>
              <a:rPr lang="en-US" sz="1600" dirty="0" err="1" smtClean="0"/>
              <a:t>emittance</a:t>
            </a:r>
            <a:r>
              <a:rPr lang="en-US" sz="1600" dirty="0" smtClean="0"/>
              <a:t> growth and min. BPM offset (quadratic sense)</a:t>
            </a:r>
          </a:p>
          <a:p>
            <a:pPr>
              <a:buFont typeface="Arial" pitchFamily="34" charset="0"/>
              <a:buChar char="•"/>
            </a:pPr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Result is a </a:t>
            </a:r>
            <a:r>
              <a:rPr lang="en-US" sz="1600" dirty="0" smtClean="0">
                <a:solidFill>
                  <a:srgbClr val="92D050"/>
                </a:solidFill>
              </a:rPr>
              <a:t>10 times smaller </a:t>
            </a:r>
            <a:r>
              <a:rPr lang="en-US" sz="1600" dirty="0" smtClean="0"/>
              <a:t>growth rate. </a:t>
            </a:r>
          </a:p>
          <a:p>
            <a:pPr>
              <a:buFont typeface="Arial" pitchFamily="34" charset="0"/>
              <a:buChar char="•"/>
            </a:pPr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Design uses SVD decomposition but is not a SVD controller (no </a:t>
            </a:r>
            <a:r>
              <a:rPr lang="en-US" sz="1600" dirty="0" err="1" smtClean="0"/>
              <a:t>diagonalization</a:t>
            </a:r>
            <a:r>
              <a:rPr lang="en-US" sz="1600" dirty="0" smtClean="0"/>
              <a:t>).</a:t>
            </a:r>
          </a:p>
          <a:p>
            <a:endParaRPr lang="en-US" dirty="0"/>
          </a:p>
        </p:txBody>
      </p:sp>
      <p:sp>
        <p:nvSpPr>
          <p:cNvPr id="5" name="Text Placeholder 3"/>
          <p:cNvSpPr txBox="1">
            <a:spLocks/>
          </p:cNvSpPr>
          <p:nvPr/>
        </p:nvSpPr>
        <p:spPr bwMode="auto">
          <a:xfrm>
            <a:off x="4876800" y="1582738"/>
            <a:ext cx="3632200" cy="454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 Placeholder 3"/>
          <p:cNvSpPr txBox="1">
            <a:spLocks/>
          </p:cNvSpPr>
          <p:nvPr/>
        </p:nvSpPr>
        <p:spPr bwMode="auto">
          <a:xfrm>
            <a:off x="4766685" y="1582734"/>
            <a:ext cx="3632200" cy="454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600" b="1" u="sng" kern="0" baseline="0" dirty="0" smtClean="0">
                <a:latin typeface="+mn-lt"/>
              </a:rPr>
              <a:t>Problem</a:t>
            </a:r>
            <a:r>
              <a:rPr kumimoji="0" lang="en-US" sz="1600" b="1" i="0" u="sng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en-US" sz="16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Controller design uses </a:t>
            </a:r>
            <a:r>
              <a:rPr kumimoji="0" lang="en-US" sz="160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macro particle coordinates </a:t>
            </a:r>
            <a:r>
              <a:rPr kumimoji="0" lang="en-US" sz="16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that </a:t>
            </a:r>
            <a:r>
              <a:rPr kumimoji="0" lang="en-US" sz="160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cannot be measured </a:t>
            </a:r>
            <a:r>
              <a:rPr kumimoji="0" lang="en-US" sz="16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reality.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1600" kern="0" baseline="0" dirty="0" smtClean="0"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Controller has to rely on simulated data.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1600" kern="0" baseline="0" dirty="0" smtClean="0"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Practical usefulness is questionable and has to be verified, by robust performance evaluation. </a:t>
            </a:r>
          </a:p>
        </p:txBody>
      </p:sp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7889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69573" y="2601686"/>
            <a:ext cx="2362200" cy="352425"/>
          </a:xfrm>
          <a:prstGeom prst="rect">
            <a:avLst/>
          </a:prstGeom>
          <a:noFill/>
        </p:spPr>
      </p:pic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0" y="809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 of an adaptive controller</a:t>
            </a:r>
            <a:endParaRPr lang="en-US" dirty="0"/>
          </a:p>
        </p:txBody>
      </p:sp>
      <p:grpSp>
        <p:nvGrpSpPr>
          <p:cNvPr id="93" name="Group 92"/>
          <p:cNvGrpSpPr/>
          <p:nvPr/>
        </p:nvGrpSpPr>
        <p:grpSpPr>
          <a:xfrm>
            <a:off x="4466993" y="2974577"/>
            <a:ext cx="4476160" cy="3301347"/>
            <a:chOff x="92967" y="2656114"/>
            <a:chExt cx="4476160" cy="3301347"/>
          </a:xfrm>
        </p:grpSpPr>
        <p:sp>
          <p:nvSpPr>
            <p:cNvPr id="65" name="Rectangle 64"/>
            <p:cNvSpPr/>
            <p:nvPr/>
          </p:nvSpPr>
          <p:spPr bwMode="auto">
            <a:xfrm>
              <a:off x="2359486" y="2656114"/>
              <a:ext cx="2071000" cy="1513115"/>
            </a:xfrm>
            <a:prstGeom prst="rect">
              <a:avLst/>
            </a:prstGeom>
            <a:solidFill>
              <a:srgbClr val="FFC000">
                <a:alpha val="6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-2500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charset="0"/>
              </a:endParaRPr>
            </a:p>
          </p:txBody>
        </p:sp>
        <p:sp>
          <p:nvSpPr>
            <p:cNvPr id="63" name="Rectangle 62"/>
            <p:cNvSpPr/>
            <p:nvPr/>
          </p:nvSpPr>
          <p:spPr bwMode="auto">
            <a:xfrm>
              <a:off x="381000" y="2656114"/>
              <a:ext cx="1978487" cy="2808515"/>
            </a:xfrm>
            <a:prstGeom prst="rect">
              <a:avLst/>
            </a:prstGeom>
            <a:solidFill>
              <a:srgbClr val="FFC000">
                <a:alpha val="63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 bwMode="auto">
            <a:xfrm>
              <a:off x="831850" y="4348163"/>
              <a:ext cx="1066800" cy="581026"/>
            </a:xfrm>
            <a:prstGeom prst="roundRect">
              <a:avLst>
                <a:gd name="adj" fmla="val 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Controller</a:t>
              </a:r>
            </a:p>
          </p:txBody>
        </p:sp>
        <p:sp>
          <p:nvSpPr>
            <p:cNvPr id="7" name="Rounded Rectangle 6"/>
            <p:cNvSpPr/>
            <p:nvPr/>
          </p:nvSpPr>
          <p:spPr bwMode="auto">
            <a:xfrm>
              <a:off x="2475140" y="4348163"/>
              <a:ext cx="1609725" cy="581026"/>
            </a:xfrm>
            <a:prstGeom prst="roundRect">
              <a:avLst>
                <a:gd name="adj" fmla="val 0"/>
              </a:avLst>
            </a:prstGeom>
            <a:solidFill>
              <a:srgbClr val="92D050">
                <a:alpha val="6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400" b="1" baseline="0" dirty="0" smtClean="0"/>
                <a:t>Accelerator 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R</a:t>
              </a:r>
            </a:p>
          </p:txBody>
        </p:sp>
        <p:sp>
          <p:nvSpPr>
            <p:cNvPr id="8" name="Rounded Rectangle 7"/>
            <p:cNvSpPr/>
            <p:nvPr/>
          </p:nvSpPr>
          <p:spPr bwMode="auto">
            <a:xfrm>
              <a:off x="2475140" y="3248025"/>
              <a:ext cx="1411060" cy="762000"/>
            </a:xfrm>
            <a:prstGeom prst="roundRect">
              <a:avLst>
                <a:gd name="adj" fmla="val 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400" b="1" baseline="0" dirty="0" smtClean="0"/>
                <a:t>System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400" b="1" baseline="0" dirty="0" smtClean="0"/>
                <a:t>identification</a:t>
              </a:r>
              <a:endPara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0" name="Straight Arrow Connector 9"/>
            <p:cNvCxnSpPr>
              <a:stCxn id="5" idx="3"/>
              <a:endCxn id="7" idx="1"/>
            </p:cNvCxnSpPr>
            <p:nvPr/>
          </p:nvCxnSpPr>
          <p:spPr bwMode="auto">
            <a:xfrm>
              <a:off x="1898650" y="4638676"/>
              <a:ext cx="576490" cy="158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8" name="Straight Arrow Connector 17"/>
            <p:cNvCxnSpPr>
              <a:endCxn id="8" idx="1"/>
            </p:cNvCxnSpPr>
            <p:nvPr/>
          </p:nvCxnSpPr>
          <p:spPr bwMode="auto">
            <a:xfrm>
              <a:off x="2152650" y="3629025"/>
              <a:ext cx="322490" cy="158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1" name="Straight Connector 20"/>
            <p:cNvCxnSpPr/>
            <p:nvPr/>
          </p:nvCxnSpPr>
          <p:spPr bwMode="auto">
            <a:xfrm rot="5400000">
              <a:off x="1647824" y="4143375"/>
              <a:ext cx="1009651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3" name="Rounded Rectangle 22"/>
            <p:cNvSpPr/>
            <p:nvPr/>
          </p:nvSpPr>
          <p:spPr bwMode="auto">
            <a:xfrm>
              <a:off x="841375" y="3328988"/>
              <a:ext cx="1066800" cy="581026"/>
            </a:xfrm>
            <a:prstGeom prst="roundRect">
              <a:avLst>
                <a:gd name="adj" fmla="val 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Controller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400" b="1" baseline="0" dirty="0" smtClean="0"/>
                <a:t>design</a:t>
              </a:r>
              <a:endPara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25" name="Straight Arrow Connector 24"/>
            <p:cNvCxnSpPr>
              <a:stCxn id="23" idx="2"/>
              <a:endCxn id="5" idx="0"/>
            </p:cNvCxnSpPr>
            <p:nvPr/>
          </p:nvCxnSpPr>
          <p:spPr bwMode="auto">
            <a:xfrm rot="5400000">
              <a:off x="1150939" y="4124326"/>
              <a:ext cx="438149" cy="9525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1" name="Straight Arrow Connector 30"/>
            <p:cNvCxnSpPr>
              <a:endCxn id="23" idx="0"/>
            </p:cNvCxnSpPr>
            <p:nvPr/>
          </p:nvCxnSpPr>
          <p:spPr bwMode="auto">
            <a:xfrm rot="16200000" flipH="1">
              <a:off x="1167606" y="3121819"/>
              <a:ext cx="404814" cy="9523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3" name="Straight Connector 32"/>
            <p:cNvCxnSpPr/>
            <p:nvPr/>
          </p:nvCxnSpPr>
          <p:spPr bwMode="auto">
            <a:xfrm>
              <a:off x="1365251" y="2924174"/>
              <a:ext cx="1815419" cy="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Straight Arrow Connector 38"/>
            <p:cNvCxnSpPr/>
            <p:nvPr/>
          </p:nvCxnSpPr>
          <p:spPr bwMode="auto">
            <a:xfrm>
              <a:off x="581025" y="4791075"/>
              <a:ext cx="250825" cy="158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2" name="Straight Connector 41"/>
            <p:cNvCxnSpPr/>
            <p:nvPr/>
          </p:nvCxnSpPr>
          <p:spPr bwMode="auto">
            <a:xfrm rot="5400000">
              <a:off x="395288" y="4976812"/>
              <a:ext cx="371475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6" name="Straight Connector 45"/>
            <p:cNvCxnSpPr/>
            <p:nvPr/>
          </p:nvCxnSpPr>
          <p:spPr bwMode="auto">
            <a:xfrm>
              <a:off x="581025" y="5162550"/>
              <a:ext cx="3705225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" name="Straight Connector 47"/>
            <p:cNvCxnSpPr/>
            <p:nvPr/>
          </p:nvCxnSpPr>
          <p:spPr bwMode="auto">
            <a:xfrm rot="5400000" flipH="1" flipV="1">
              <a:off x="4029076" y="4905376"/>
              <a:ext cx="514349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" name="Straight Connector 49"/>
            <p:cNvCxnSpPr>
              <a:endCxn id="7" idx="3"/>
            </p:cNvCxnSpPr>
            <p:nvPr/>
          </p:nvCxnSpPr>
          <p:spPr bwMode="auto">
            <a:xfrm rot="10800000">
              <a:off x="4084866" y="4638676"/>
              <a:ext cx="201389" cy="793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" name="Straight Arrow Connector 54"/>
            <p:cNvCxnSpPr>
              <a:endCxn id="8" idx="3"/>
            </p:cNvCxnSpPr>
            <p:nvPr/>
          </p:nvCxnSpPr>
          <p:spPr bwMode="auto">
            <a:xfrm rot="10800000">
              <a:off x="3886200" y="3629025"/>
              <a:ext cx="400050" cy="158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57" name="Straight Connector 56"/>
            <p:cNvCxnSpPr/>
            <p:nvPr/>
          </p:nvCxnSpPr>
          <p:spPr bwMode="auto">
            <a:xfrm rot="16200000" flipH="1">
              <a:off x="3776662" y="4138612"/>
              <a:ext cx="1019176" cy="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9" name="Straight Arrow Connector 58"/>
            <p:cNvCxnSpPr/>
            <p:nvPr/>
          </p:nvCxnSpPr>
          <p:spPr bwMode="auto">
            <a:xfrm>
              <a:off x="152400" y="4497388"/>
              <a:ext cx="679450" cy="158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71" name="Straight Connector 70"/>
            <p:cNvCxnSpPr>
              <a:endCxn id="8" idx="0"/>
            </p:cNvCxnSpPr>
            <p:nvPr/>
          </p:nvCxnSpPr>
          <p:spPr bwMode="auto">
            <a:xfrm rot="5400000">
              <a:off x="3018745" y="3086100"/>
              <a:ext cx="32385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4" name="TextBox 73"/>
            <p:cNvSpPr txBox="1"/>
            <p:nvPr/>
          </p:nvSpPr>
          <p:spPr>
            <a:xfrm>
              <a:off x="615499" y="3971796"/>
              <a:ext cx="78418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baseline="0" dirty="0" err="1" smtClean="0">
                  <a:latin typeface="+mn-lt"/>
                </a:rPr>
                <a:t>Param</a:t>
              </a:r>
              <a:r>
                <a:rPr lang="en-US" sz="1400" b="1" baseline="0" dirty="0" smtClean="0">
                  <a:latin typeface="+mn-lt"/>
                </a:rPr>
                <a:t>.</a:t>
              </a:r>
              <a:endParaRPr lang="en-US" sz="1400" b="1" baseline="0" dirty="0">
                <a:latin typeface="+mn-lt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92967" y="4189512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baseline="0" dirty="0" err="1" smtClean="0">
                  <a:latin typeface="+mn-lt"/>
                </a:rPr>
                <a:t>r</a:t>
              </a:r>
              <a:r>
                <a:rPr lang="en-US" sz="1400" b="1" dirty="0" err="1" smtClean="0">
                  <a:latin typeface="+mn-lt"/>
                </a:rPr>
                <a:t>i</a:t>
              </a:r>
              <a:endParaRPr lang="en-US" sz="1400" b="1" dirty="0">
                <a:latin typeface="+mn-lt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2077737" y="4307765"/>
              <a:ext cx="4651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baseline="0" dirty="0" smtClean="0">
                  <a:latin typeface="+mn-lt"/>
                </a:rPr>
                <a:t>u</a:t>
              </a:r>
              <a:r>
                <a:rPr lang="en-US" sz="1400" b="1" dirty="0" smtClean="0">
                  <a:latin typeface="+mn-lt"/>
                </a:rPr>
                <a:t>i+1</a:t>
              </a:r>
              <a:endParaRPr lang="en-US" sz="1400" b="1" dirty="0">
                <a:latin typeface="+mn-lt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4251411" y="4450768"/>
              <a:ext cx="31771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baseline="0" dirty="0" err="1" smtClean="0">
                  <a:latin typeface="+mn-lt"/>
                </a:rPr>
                <a:t>y</a:t>
              </a:r>
              <a:r>
                <a:rPr lang="en-US" sz="1400" b="1" dirty="0" err="1" smtClean="0">
                  <a:latin typeface="+mn-lt"/>
                </a:rPr>
                <a:t>i</a:t>
              </a:r>
              <a:endParaRPr lang="en-US" sz="1400" b="1" dirty="0">
                <a:latin typeface="+mn-lt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771237" y="2890579"/>
              <a:ext cx="9140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baseline="0" dirty="0" err="1" smtClean="0">
                  <a:latin typeface="+mn-lt"/>
                </a:rPr>
                <a:t>R</a:t>
              </a:r>
              <a:r>
                <a:rPr lang="en-US" sz="1400" b="1" dirty="0" err="1" smtClean="0">
                  <a:latin typeface="+mn-lt"/>
                </a:rPr>
                <a:t>i</a:t>
              </a:r>
              <a:r>
                <a:rPr lang="en-US" sz="1400" b="1" dirty="0" smtClean="0">
                  <a:latin typeface="+mn-lt"/>
                </a:rPr>
                <a:t> </a:t>
              </a:r>
              <a:r>
                <a:rPr lang="en-US" sz="1400" b="1" baseline="0" dirty="0" smtClean="0">
                  <a:latin typeface="+mn-lt"/>
                </a:rPr>
                <a:t> &amp; </a:t>
              </a:r>
              <a:r>
                <a:rPr lang="en-US" sz="1400" b="1" baseline="0" dirty="0" err="1" smtClean="0">
                  <a:latin typeface="+mn-lt"/>
                </a:rPr>
                <a:t>gm</a:t>
              </a:r>
              <a:r>
                <a:rPr lang="en-US" sz="1400" b="1" dirty="0" err="1" smtClean="0">
                  <a:latin typeface="+mn-lt"/>
                </a:rPr>
                <a:t>i</a:t>
              </a:r>
              <a:endParaRPr lang="en-US" sz="1400" b="1" dirty="0">
                <a:latin typeface="+mn-lt"/>
              </a:endParaRPr>
            </a:p>
          </p:txBody>
        </p:sp>
        <p:sp>
          <p:nvSpPr>
            <p:cNvPr id="88" name="Rectangle 87"/>
            <p:cNvSpPr/>
            <p:nvPr/>
          </p:nvSpPr>
          <p:spPr bwMode="auto">
            <a:xfrm>
              <a:off x="517525" y="5682343"/>
              <a:ext cx="364215" cy="228600"/>
            </a:xfrm>
            <a:prstGeom prst="rect">
              <a:avLst/>
            </a:prstGeom>
            <a:solidFill>
              <a:srgbClr val="FFC000">
                <a:alpha val="6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-2500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charset="0"/>
              </a:endParaRPr>
            </a:p>
          </p:txBody>
        </p:sp>
        <p:sp>
          <p:nvSpPr>
            <p:cNvPr id="89" name="Rectangle 88"/>
            <p:cNvSpPr/>
            <p:nvPr/>
          </p:nvSpPr>
          <p:spPr bwMode="auto">
            <a:xfrm>
              <a:off x="3280704" y="5682343"/>
              <a:ext cx="364215" cy="228600"/>
            </a:xfrm>
            <a:prstGeom prst="rect">
              <a:avLst/>
            </a:prstGeom>
            <a:solidFill>
              <a:srgbClr val="92D050">
                <a:alpha val="6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-2500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charset="0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892626" y="5649684"/>
              <a:ext cx="237276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baseline="0" dirty="0" smtClean="0">
                  <a:latin typeface="+mn-lt"/>
                </a:rPr>
                <a:t>Adaptive Controller (STR)</a:t>
              </a:r>
              <a:endParaRPr lang="en-US" sz="1400" b="1" dirty="0">
                <a:latin typeface="+mn-lt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3687960" y="5649684"/>
              <a:ext cx="82266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baseline="0" dirty="0" smtClean="0">
                  <a:latin typeface="+mn-lt"/>
                </a:rPr>
                <a:t>System</a:t>
              </a:r>
              <a:endParaRPr lang="en-US" sz="1400" b="1" dirty="0">
                <a:latin typeface="+mn-lt"/>
              </a:endParaRPr>
            </a:p>
          </p:txBody>
        </p:sp>
      </p:grpSp>
      <p:sp>
        <p:nvSpPr>
          <p:cNvPr id="35" name="Text Placeholder 3"/>
          <p:cNvSpPr txBox="1">
            <a:spLocks/>
          </p:cNvSpPr>
          <p:nvPr/>
        </p:nvSpPr>
        <p:spPr bwMode="auto">
          <a:xfrm>
            <a:off x="4766684" y="1582734"/>
            <a:ext cx="4114030" cy="1391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600" b="1" u="sng" kern="0" baseline="0" dirty="0" smtClean="0">
                <a:latin typeface="+mn-lt"/>
              </a:rPr>
              <a:t>3 adaptive control s</a:t>
            </a:r>
            <a:r>
              <a:rPr lang="en-US" sz="1600" b="1" u="sng" kern="0" baseline="0" noProof="0" dirty="0" err="1" smtClean="0">
                <a:latin typeface="+mn-lt"/>
              </a:rPr>
              <a:t>chema</a:t>
            </a:r>
            <a:r>
              <a:rPr lang="en-US" sz="1600" b="1" u="sng" kern="0" baseline="0" noProof="0" dirty="0" smtClean="0">
                <a:latin typeface="+mn-lt"/>
              </a:rPr>
              <a:t> </a:t>
            </a:r>
            <a:r>
              <a:rPr lang="en-US" sz="1600" b="1" u="sng" kern="0" baseline="0" noProof="0" dirty="0" smtClean="0">
                <a:latin typeface="+mn-lt"/>
              </a:rPr>
              <a:t>[7]</a:t>
            </a:r>
            <a:r>
              <a:rPr kumimoji="0" lang="en-US" sz="1600" b="1" i="0" u="sng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en-US" sz="16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160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1600" kern="0" baseline="0" noProof="0" dirty="0" smtClean="0">
                <a:latin typeface="+mn-lt"/>
              </a:rPr>
              <a:t>	- Model-Reference Adapt. Sys. (MRAS)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160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1600" i="0" u="none" strike="noStrike" kern="0" cap="none" spc="0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Self-tuning Regulators (STR)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1600" kern="0" baseline="0" noProof="0" dirty="0" smtClean="0">
                <a:latin typeface="+mn-lt"/>
              </a:rPr>
              <a:t>	- Dual Control</a:t>
            </a:r>
            <a:endParaRPr kumimoji="0" lang="en-US" sz="160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935091" y="3038365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baseline="0" dirty="0" smtClean="0">
                <a:latin typeface="+mn-lt"/>
              </a:rPr>
              <a:t>STR</a:t>
            </a:r>
            <a:endParaRPr lang="en-US" sz="1400" b="1" baseline="0" dirty="0">
              <a:latin typeface="+mn-lt"/>
            </a:endParaRPr>
          </a:p>
        </p:txBody>
      </p:sp>
      <p:sp>
        <p:nvSpPr>
          <p:cNvPr id="37" name="Text Placeholder 3"/>
          <p:cNvSpPr txBox="1">
            <a:spLocks/>
          </p:cNvSpPr>
          <p:nvPr/>
        </p:nvSpPr>
        <p:spPr bwMode="auto">
          <a:xfrm>
            <a:off x="380500" y="1613864"/>
            <a:ext cx="4114030" cy="432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600" kern="0" baseline="0" dirty="0" smtClean="0">
                <a:latin typeface="+mn-lt"/>
              </a:rPr>
              <a:t>Previous designs do not take into account system changes.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1600" kern="0" baseline="0" noProof="0" dirty="0" smtClean="0"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600" b="1" u="sng" kern="0" baseline="0" noProof="0" dirty="0" smtClean="0">
                <a:latin typeface="+mn-lt"/>
              </a:rPr>
              <a:t>Idea: </a:t>
            </a:r>
            <a:r>
              <a:rPr lang="en-US" sz="1600" kern="0" baseline="0" noProof="0" dirty="0" smtClean="0">
                <a:latin typeface="+mn-lt"/>
              </a:rPr>
              <a:t>Tackle problem of system changes by an </a:t>
            </a:r>
            <a:r>
              <a:rPr lang="en-US" sz="1600" kern="0" baseline="0" noProof="0" dirty="0" smtClean="0">
                <a:solidFill>
                  <a:srgbClr val="92D050"/>
                </a:solidFill>
                <a:latin typeface="+mn-lt"/>
              </a:rPr>
              <a:t>online system identification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1600" kern="0" baseline="0" noProof="0" dirty="0" smtClean="0"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600" kern="0" baseline="0" dirty="0" smtClean="0">
                <a:latin typeface="+mn-lt"/>
              </a:rPr>
              <a:t>Lear about the system by: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1600" kern="0" baseline="0" dirty="0" smtClean="0">
                <a:latin typeface="+mn-lt"/>
              </a:rPr>
              <a:t>	- Input data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1600" kern="0" baseline="0" noProof="0" dirty="0" smtClean="0">
                <a:latin typeface="+mn-lt"/>
              </a:rPr>
              <a:t>	- Output data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1600" kern="0" baseline="0" dirty="0" smtClean="0">
                <a:latin typeface="+mn-lt"/>
              </a:rPr>
              <a:t>	- Guess about the system structure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sz="1600" kern="0" baseline="0" noProof="0" dirty="0" smtClean="0"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600" b="1" u="sng" kern="0" baseline="0" dirty="0" smtClean="0">
                <a:latin typeface="+mn-lt"/>
              </a:rPr>
              <a:t>Usage:</a:t>
            </a:r>
            <a:r>
              <a:rPr lang="en-US" sz="1600" kern="0" baseline="0" dirty="0" smtClean="0">
                <a:latin typeface="+mn-lt"/>
              </a:rPr>
              <a:t>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1600" kern="0" baseline="0" noProof="0" dirty="0" smtClean="0">
                <a:latin typeface="+mn-lt"/>
              </a:rPr>
              <a:t>	- For system diagnostics and input for different feedbacks (keep R as it was)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1600" kern="0" baseline="0" dirty="0" smtClean="0">
                <a:latin typeface="+mn-lt"/>
              </a:rPr>
              <a:t>	- Input for an online controller design</a:t>
            </a:r>
            <a:endParaRPr lang="en-US" sz="1600" kern="0" baseline="0" noProof="0" dirty="0" smtClean="0"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sz="1600" kern="0" baseline="0" noProof="0" dirty="0" smtClean="0"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60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identification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4657" y="1582738"/>
            <a:ext cx="3690257" cy="4543425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Real system: </a:t>
            </a:r>
          </a:p>
          <a:p>
            <a:r>
              <a:rPr lang="en-US" sz="2000" dirty="0" smtClean="0"/>
              <a:t>	</a:t>
            </a:r>
          </a:p>
          <a:p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Model system: </a:t>
            </a:r>
          </a:p>
          <a:p>
            <a:endParaRPr lang="en-US" sz="2000" dirty="0" smtClean="0"/>
          </a:p>
          <a:p>
            <a:endParaRPr lang="en-US" dirty="0"/>
          </a:p>
        </p:txBody>
      </p:sp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50692" y="1662792"/>
            <a:ext cx="219075" cy="342900"/>
          </a:xfrm>
          <a:prstGeom prst="rect">
            <a:avLst/>
          </a:prstGeom>
          <a:noFill/>
        </p:spPr>
      </p:pic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92887" y="2744556"/>
            <a:ext cx="219075" cy="361950"/>
          </a:xfrm>
          <a:prstGeom prst="rect">
            <a:avLst/>
          </a:prstGeom>
          <a:noFill/>
        </p:spPr>
      </p:pic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43037" y="1983920"/>
            <a:ext cx="1200150" cy="342900"/>
          </a:xfrm>
          <a:prstGeom prst="rect">
            <a:avLst/>
          </a:prstGeom>
          <a:noFill/>
        </p:spPr>
      </p:pic>
      <p:pic>
        <p:nvPicPr>
          <p:cNvPr id="38913" name="Picture 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64127" y="3075223"/>
            <a:ext cx="2533650" cy="361950"/>
          </a:xfrm>
          <a:prstGeom prst="rect">
            <a:avLst/>
          </a:prstGeom>
          <a:noFill/>
        </p:spPr>
      </p:pic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8919" name="Rectangle 7"/>
          <p:cNvSpPr>
            <a:spLocks noChangeArrowheads="1"/>
          </p:cNvSpPr>
          <p:nvPr/>
        </p:nvSpPr>
        <p:spPr bwMode="auto">
          <a:xfrm>
            <a:off x="0" y="1162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8920" name="Rectangle 8"/>
          <p:cNvSpPr>
            <a:spLocks noChangeArrowheads="1"/>
          </p:cNvSpPr>
          <p:nvPr/>
        </p:nvSpPr>
        <p:spPr bwMode="auto">
          <a:xfrm>
            <a:off x="0" y="1504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8921" name="Rectangle 9"/>
          <p:cNvSpPr>
            <a:spLocks noChangeArrowheads="1"/>
          </p:cNvSpPr>
          <p:nvPr/>
        </p:nvSpPr>
        <p:spPr bwMode="auto">
          <a:xfrm>
            <a:off x="0" y="1866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Right Arrow 13"/>
          <p:cNvSpPr/>
          <p:nvPr/>
        </p:nvSpPr>
        <p:spPr bwMode="auto">
          <a:xfrm rot="593541">
            <a:off x="3192072" y="2188915"/>
            <a:ext cx="2481943" cy="235124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Right Arrow 14"/>
          <p:cNvSpPr/>
          <p:nvPr/>
        </p:nvSpPr>
        <p:spPr bwMode="auto">
          <a:xfrm rot="21053733">
            <a:off x="4283619" y="3044551"/>
            <a:ext cx="1488713" cy="276581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 Placeholder 3"/>
          <p:cNvSpPr txBox="1">
            <a:spLocks/>
          </p:cNvSpPr>
          <p:nvPr/>
        </p:nvSpPr>
        <p:spPr bwMode="auto">
          <a:xfrm>
            <a:off x="6024105" y="1582738"/>
            <a:ext cx="2891295" cy="454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sng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Goal: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2000" u="sng" kern="0" baseline="0" dirty="0" smtClean="0"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2000" kern="0" baseline="0" dirty="0" smtClean="0">
                <a:latin typeface="+mn-lt"/>
              </a:rPr>
              <a:t>	Fit the model system in some sense to the real system,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sz="2000" kern="0" baseline="0" dirty="0" smtClean="0"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sz="2000" kern="0" baseline="0" dirty="0" smtClean="0"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2000" kern="0" baseline="0" dirty="0" smtClean="0">
                <a:latin typeface="+mn-lt"/>
              </a:rPr>
              <a:t>	using     and </a:t>
            </a:r>
            <a:endParaRPr lang="en-US" sz="2000" kern="0" dirty="0" smtClean="0"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2000" kern="0" baseline="0" dirty="0" smtClean="0">
                <a:latin typeface="+mn-lt"/>
              </a:rPr>
              <a:t>		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000" b="0" i="0" u="sng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8923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8922" name="Picture 10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13361" y="3404515"/>
            <a:ext cx="771525" cy="361950"/>
          </a:xfrm>
          <a:prstGeom prst="rect">
            <a:avLst/>
          </a:prstGeom>
          <a:noFill/>
        </p:spPr>
      </p:pic>
      <p:sp>
        <p:nvSpPr>
          <p:cNvPr id="38924" name="Rectangle 12"/>
          <p:cNvSpPr>
            <a:spLocks noChangeArrowheads="1"/>
          </p:cNvSpPr>
          <p:nvPr/>
        </p:nvSpPr>
        <p:spPr bwMode="auto">
          <a:xfrm>
            <a:off x="0" y="819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8926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8925" name="Picture 13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31469" y="3868507"/>
            <a:ext cx="228600" cy="342900"/>
          </a:xfrm>
          <a:prstGeom prst="rect">
            <a:avLst/>
          </a:prstGeom>
          <a:noFill/>
        </p:spPr>
      </p:pic>
      <p:sp>
        <p:nvSpPr>
          <p:cNvPr id="38927" name="Rectangle 15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8929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8928" name="Picture 16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40994" y="4211407"/>
            <a:ext cx="219075" cy="342900"/>
          </a:xfrm>
          <a:prstGeom prst="rect">
            <a:avLst/>
          </a:prstGeom>
          <a:noFill/>
        </p:spPr>
      </p:pic>
      <p:sp>
        <p:nvSpPr>
          <p:cNvPr id="38930" name="Rectangle 18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8932" name="Picture 20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10379" y="4554307"/>
            <a:ext cx="457200" cy="342900"/>
          </a:xfrm>
          <a:prstGeom prst="rect">
            <a:avLst/>
          </a:prstGeom>
          <a:noFill/>
        </p:spPr>
      </p:pic>
      <p:pic>
        <p:nvPicPr>
          <p:cNvPr id="38931" name="Picture 19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10379" y="4897207"/>
            <a:ext cx="228600" cy="342900"/>
          </a:xfrm>
          <a:prstGeom prst="rect">
            <a:avLst/>
          </a:prstGeom>
          <a:noFill/>
        </p:spPr>
      </p:pic>
      <p:sp>
        <p:nvSpPr>
          <p:cNvPr id="38933" name="Rectangle 2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8934" name="Rectangle 22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8935" name="Rectangle 23"/>
          <p:cNvSpPr>
            <a:spLocks noChangeArrowheads="1"/>
          </p:cNvSpPr>
          <p:nvPr/>
        </p:nvSpPr>
        <p:spPr bwMode="auto">
          <a:xfrm>
            <a:off x="0" y="1143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1" name="Picture 13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13361" y="4086227"/>
            <a:ext cx="228600" cy="342900"/>
          </a:xfrm>
          <a:prstGeom prst="rect">
            <a:avLst/>
          </a:prstGeom>
          <a:noFill/>
        </p:spPr>
      </p:pic>
      <p:pic>
        <p:nvPicPr>
          <p:cNvPr id="32" name="Picture 16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95772" y="4086227"/>
            <a:ext cx="219075" cy="342900"/>
          </a:xfrm>
          <a:prstGeom prst="rect">
            <a:avLst/>
          </a:prstGeom>
          <a:noFill/>
        </p:spPr>
      </p:pic>
      <p:sp>
        <p:nvSpPr>
          <p:cNvPr id="33" name="Text Placeholder 3"/>
          <p:cNvSpPr txBox="1">
            <a:spLocks/>
          </p:cNvSpPr>
          <p:nvPr/>
        </p:nvSpPr>
        <p:spPr bwMode="auto">
          <a:xfrm>
            <a:off x="1867579" y="3868507"/>
            <a:ext cx="5213124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1800" kern="0" baseline="0" dirty="0" smtClean="0">
                <a:latin typeface="+mn-lt"/>
              </a:rPr>
              <a:t>... Input data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1800" kern="0" baseline="0" dirty="0" smtClean="0">
                <a:latin typeface="+mn-lt"/>
              </a:rPr>
              <a:t>… Output data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1800" kern="0" baseline="0" dirty="0" smtClean="0">
                <a:latin typeface="+mn-lt"/>
              </a:rPr>
              <a:t>… Ground motion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1800" kern="0" baseline="0" dirty="0" smtClean="0">
                <a:latin typeface="+mn-lt"/>
              </a:rPr>
              <a:t>… white and </a:t>
            </a:r>
            <a:r>
              <a:rPr lang="en-US" sz="1800" kern="0" baseline="0" dirty="0" err="1" smtClean="0">
                <a:latin typeface="+mn-lt"/>
              </a:rPr>
              <a:t>gaussian</a:t>
            </a:r>
            <a:r>
              <a:rPr lang="en-US" sz="1800" kern="0" baseline="0" dirty="0" smtClean="0">
                <a:latin typeface="+mn-lt"/>
              </a:rPr>
              <a:t> noise (always here)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69696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2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2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2297</TotalTime>
  <Words>1069</Words>
  <Application>Microsoft Office PowerPoint</Application>
  <PresentationFormat>On-screen Show (4:3)</PresentationFormat>
  <Paragraphs>330</Paragraphs>
  <Slides>20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Standarddesign</vt:lpstr>
      <vt:lpstr>Equation</vt:lpstr>
      <vt:lpstr>Status of the Beam-Based Feedback for the CLIC main linac</vt:lpstr>
      <vt:lpstr>Content</vt:lpstr>
      <vt:lpstr>The model of the main linac</vt:lpstr>
      <vt:lpstr>The matrix R</vt:lpstr>
      <vt:lpstr>Robustness study and properties of the system</vt:lpstr>
      <vt:lpstr>State controller</vt:lpstr>
      <vt:lpstr>Emittance based controller [6]</vt:lpstr>
      <vt:lpstr>Idea of an adaptive controller</vt:lpstr>
      <vt:lpstr>System identification</vt:lpstr>
      <vt:lpstr>RLS algorithm and derivative</vt:lpstr>
      <vt:lpstr>Computational effort</vt:lpstr>
      <vt:lpstr>Modeling of the system change</vt:lpstr>
      <vt:lpstr>First simulation results</vt:lpstr>
      <vt:lpstr>Forgetting factor λ </vt:lpstr>
      <vt:lpstr>Problems with the basic approach</vt:lpstr>
      <vt:lpstr>Semi-analytic identification scheme</vt:lpstr>
      <vt:lpstr>Model of the transient Landau Damping</vt:lpstr>
      <vt:lpstr>Open questions</vt:lpstr>
      <vt:lpstr>References</vt:lpstr>
      <vt:lpstr>Thank you for your attention!</vt:lpstr>
    </vt:vector>
  </TitlesOfParts>
  <Company>tug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zidpc48</dc:creator>
  <cp:lastModifiedBy>NICE</cp:lastModifiedBy>
  <cp:revision>328</cp:revision>
  <dcterms:created xsi:type="dcterms:W3CDTF">2005-10-19T08:19:59Z</dcterms:created>
  <dcterms:modified xsi:type="dcterms:W3CDTF">2009-10-05T12:56:12Z</dcterms:modified>
</cp:coreProperties>
</file>