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6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E725B-DE1E-4DC0-9FCE-87CD4991986E}" type="datetimeFigureOut">
              <a:rPr lang="de-DE" smtClean="0"/>
              <a:pPr/>
              <a:t>14.10.2009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898FD-0B9C-411E-9BAE-78314EB2AAC2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absorption edge, which is due to the d-band to Fermi level transition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98FD-0B9C-411E-9BAE-78314EB2AAC2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CLIC logo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37438" y="76200"/>
            <a:ext cx="1706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 descr="Cern logo 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60338"/>
            <a:ext cx="765175" cy="754062"/>
          </a:xfrm>
          <a:prstGeom prst="rect">
            <a:avLst/>
          </a:prstGeom>
          <a:solidFill>
            <a:srgbClr val="E1F4FF">
              <a:alpha val="74901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28" name="Picture 6" descr="disk168.gif"/>
          <p:cNvPicPr>
            <a:picLocks noChangeAspect="1"/>
          </p:cNvPicPr>
          <p:nvPr/>
        </p:nvPicPr>
        <p:blipFill>
          <a:blip r:embed="rId15" cstate="print"/>
          <a:srcRect b="31474"/>
          <a:stretch>
            <a:fillRect/>
          </a:stretch>
        </p:blipFill>
        <p:spPr bwMode="auto">
          <a:xfrm>
            <a:off x="6396038" y="4038600"/>
            <a:ext cx="274796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1F6354"/>
                </a:solidFill>
                <a:latin typeface="+mn-lt"/>
              </a:defRPr>
            </a:lvl1pPr>
          </a:lstStyle>
          <a:p>
            <a:fld id="{0D57914E-4291-4DBD-8E1A-82F8A3116F6D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267478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988F704-BAC2-43F3-BC54-D366A02B1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267478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348AA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6747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6747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6747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\\cern.ch\dfs\Users\j\jkoverma\Public\test1_xvid_wmv2.avi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tiff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Breakdown experiments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CLIC09 workshop</a:t>
            </a:r>
          </a:p>
          <a:p>
            <a:r>
              <a:rPr lang="en-US" dirty="0" smtClean="0"/>
              <a:t>15.10.2009</a:t>
            </a:r>
          </a:p>
          <a:p>
            <a:r>
              <a:rPr lang="en-US" dirty="0" smtClean="0"/>
              <a:t>Jan Kovermann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6707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Optical spectroscopy in RF and DC</a:t>
            </a:r>
            <a:endParaRPr lang="en-US" sz="2400" u="sng" dirty="0">
              <a:solidFill>
                <a:srgbClr val="267478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3" name="Straight Connector 10"/>
          <p:cNvCxnSpPr/>
          <p:nvPr/>
        </p:nvCxnSpPr>
        <p:spPr>
          <a:xfrm rot="5400000">
            <a:off x="2357819" y="4500173"/>
            <a:ext cx="4429950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5" name="TextBox 11"/>
          <p:cNvSpPr txBox="1"/>
          <p:nvPr/>
        </p:nvSpPr>
        <p:spPr>
          <a:xfrm>
            <a:off x="2143108" y="163090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RF</a:t>
            </a:r>
            <a:endParaRPr kumimoji="0" lang="en-US" sz="18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6357950" y="163090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DC</a:t>
            </a:r>
            <a:endParaRPr kumimoji="0" lang="en-US" sz="18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143116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SLAC C10 </a:t>
            </a:r>
            <a:r>
              <a:rPr lang="en-US" dirty="0" smtClean="0"/>
              <a:t>(vg 1.35) structure </a:t>
            </a:r>
            <a:r>
              <a:rPr lang="en-US" dirty="0" smtClean="0"/>
              <a:t>in ASTA, running at </a:t>
            </a:r>
            <a:r>
              <a:rPr lang="en-US" dirty="0" smtClean="0"/>
              <a:t>100MV/m (@48MW), </a:t>
            </a:r>
            <a:r>
              <a:rPr lang="en-US" dirty="0" smtClean="0"/>
              <a:t>200ns pulse length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2139727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CERN DC test stand, 6kV DC, OFE Cu sample, 300MV/m surface field</a:t>
            </a:r>
            <a:endParaRPr lang="en-US" dirty="0"/>
          </a:p>
        </p:txBody>
      </p:sp>
      <p:pic>
        <p:nvPicPr>
          <p:cNvPr id="10" name="Picture 9" descr="detai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214686"/>
            <a:ext cx="4357686" cy="3113684"/>
          </a:xfrm>
          <a:prstGeom prst="rect">
            <a:avLst/>
          </a:prstGeom>
        </p:spPr>
      </p:pic>
      <p:pic>
        <p:nvPicPr>
          <p:cNvPr id="11" name="Picture 10" descr="C10_V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14686"/>
            <a:ext cx="4286279" cy="3101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BD spectroscopy in detail</a:t>
            </a:r>
          </a:p>
        </p:txBody>
      </p:sp>
      <p:pic>
        <p:nvPicPr>
          <p:cNvPr id="2050" name="Picture 2" descr="F:\Work\Analysis\RFDCspectraComparison\RFDCcompQEcorrectedSumNo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86874" cy="5671230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3428992" y="1785926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Typical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Cu-plasma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spectrum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for</a:t>
            </a:r>
            <a:r>
              <a:rPr lang="de-DE" dirty="0" smtClean="0">
                <a:solidFill>
                  <a:srgbClr val="C00000"/>
                </a:solidFill>
              </a:rPr>
              <a:t> RF </a:t>
            </a:r>
            <a:r>
              <a:rPr lang="de-DE" dirty="0" err="1" smtClean="0">
                <a:solidFill>
                  <a:srgbClr val="C00000"/>
                </a:solidFill>
              </a:rPr>
              <a:t>and</a:t>
            </a:r>
            <a:r>
              <a:rPr lang="de-DE" dirty="0" smtClean="0">
                <a:solidFill>
                  <a:srgbClr val="C00000"/>
                </a:solidFill>
              </a:rPr>
              <a:t> DC, but </a:t>
            </a:r>
            <a:r>
              <a:rPr lang="de-DE" dirty="0" err="1" smtClean="0">
                <a:solidFill>
                  <a:srgbClr val="C00000"/>
                </a:solidFill>
              </a:rPr>
              <a:t>there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is</a:t>
            </a:r>
            <a:r>
              <a:rPr lang="de-DE" dirty="0" smtClean="0">
                <a:solidFill>
                  <a:srgbClr val="C00000"/>
                </a:solidFill>
              </a:rPr>
              <a:t> a </a:t>
            </a:r>
            <a:r>
              <a:rPr lang="de-DE" dirty="0" err="1" smtClean="0">
                <a:solidFill>
                  <a:srgbClr val="C00000"/>
                </a:solidFill>
              </a:rPr>
              <a:t>problem</a:t>
            </a:r>
            <a:r>
              <a:rPr lang="de-DE" dirty="0" smtClean="0">
                <a:solidFill>
                  <a:srgbClr val="C00000"/>
                </a:solidFill>
              </a:rPr>
              <a:t> in </a:t>
            </a:r>
            <a:r>
              <a:rPr lang="de-DE" dirty="0" err="1" smtClean="0">
                <a:solidFill>
                  <a:srgbClr val="C00000"/>
                </a:solidFill>
              </a:rPr>
              <a:t>the</a:t>
            </a:r>
            <a:r>
              <a:rPr lang="de-DE" dirty="0" smtClean="0">
                <a:solidFill>
                  <a:srgbClr val="C00000"/>
                </a:solidFill>
              </a:rPr>
              <a:t> RF </a:t>
            </a:r>
            <a:r>
              <a:rPr lang="de-DE" dirty="0" err="1" smtClean="0">
                <a:solidFill>
                  <a:srgbClr val="C00000"/>
                </a:solidFill>
              </a:rPr>
              <a:t>spectrum</a:t>
            </a:r>
            <a:r>
              <a:rPr lang="de-DE" dirty="0" smtClean="0">
                <a:solidFill>
                  <a:srgbClr val="C00000"/>
                </a:solidFill>
              </a:rPr>
              <a:t>…</a:t>
            </a:r>
            <a:endParaRPr lang="de-DE" dirty="0">
              <a:solidFill>
                <a:srgbClr val="C00000"/>
              </a:solidFill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1571604" y="1428736"/>
            <a:ext cx="1785950" cy="4857784"/>
            <a:chOff x="1571604" y="1428736"/>
            <a:chExt cx="1785950" cy="4857784"/>
          </a:xfrm>
        </p:grpSpPr>
        <p:sp>
          <p:nvSpPr>
            <p:cNvPr id="11" name="Ellipse 10"/>
            <p:cNvSpPr/>
            <p:nvPr/>
          </p:nvSpPr>
          <p:spPr>
            <a:xfrm>
              <a:off x="1571604" y="1428736"/>
              <a:ext cx="1785950" cy="485778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785918" y="2357430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>
                  <a:solidFill>
                    <a:srgbClr val="C00000"/>
                  </a:solidFill>
                </a:rPr>
                <a:t>CuII</a:t>
              </a:r>
              <a:r>
                <a:rPr lang="de-DE" dirty="0" smtClean="0">
                  <a:solidFill>
                    <a:srgbClr val="C00000"/>
                  </a:solidFill>
                </a:rPr>
                <a:t> ???</a:t>
              </a:r>
              <a:endParaRPr lang="de-DE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BD spectroscopy in detail</a:t>
            </a:r>
          </a:p>
        </p:txBody>
      </p:sp>
      <p:pic>
        <p:nvPicPr>
          <p:cNvPr id="3075" name="Picture 3" descr="F:\Work\Analysis\RFDCspectraComparison\RFDCspec300to450n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8715436" cy="5721417"/>
          </a:xfrm>
          <a:prstGeom prst="rect">
            <a:avLst/>
          </a:prstGeom>
          <a:noFill/>
        </p:spPr>
      </p:pic>
      <p:sp>
        <p:nvSpPr>
          <p:cNvPr id="10" name="Textfeld 9"/>
          <p:cNvSpPr txBox="1"/>
          <p:nvPr/>
        </p:nvSpPr>
        <p:spPr>
          <a:xfrm>
            <a:off x="3571868" y="1643050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… </a:t>
            </a:r>
            <a:r>
              <a:rPr lang="de-DE" dirty="0" err="1" smtClean="0">
                <a:solidFill>
                  <a:srgbClr val="C00000"/>
                </a:solidFill>
              </a:rPr>
              <a:t>stainless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steel</a:t>
            </a:r>
            <a:r>
              <a:rPr lang="de-DE" dirty="0" smtClean="0">
                <a:solidFill>
                  <a:srgbClr val="C00000"/>
                </a:solidFill>
              </a:rPr>
              <a:t>! Looks </a:t>
            </a:r>
            <a:r>
              <a:rPr lang="de-DE" dirty="0" err="1" smtClean="0">
                <a:solidFill>
                  <a:srgbClr val="C00000"/>
                </a:solidFill>
              </a:rPr>
              <a:t>like</a:t>
            </a:r>
            <a:r>
              <a:rPr lang="de-DE" dirty="0" smtClean="0">
                <a:solidFill>
                  <a:srgbClr val="C00000"/>
                </a:solidFill>
              </a:rPr>
              <a:t> a BD </a:t>
            </a:r>
            <a:r>
              <a:rPr lang="de-DE" dirty="0" err="1" smtClean="0">
                <a:solidFill>
                  <a:srgbClr val="C00000"/>
                </a:solidFill>
              </a:rPr>
              <a:t>between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copper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gasket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and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flange</a:t>
            </a:r>
            <a:r>
              <a:rPr lang="de-DE" dirty="0" smtClean="0">
                <a:solidFill>
                  <a:srgbClr val="C00000"/>
                </a:solidFill>
              </a:rPr>
              <a:t> (</a:t>
            </a:r>
            <a:r>
              <a:rPr lang="de-DE" dirty="0" err="1" smtClean="0">
                <a:solidFill>
                  <a:srgbClr val="C00000"/>
                </a:solidFill>
              </a:rPr>
              <a:t>confirmed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recently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by</a:t>
            </a:r>
            <a:r>
              <a:rPr lang="de-DE" dirty="0" smtClean="0">
                <a:solidFill>
                  <a:srgbClr val="C00000"/>
                </a:solidFill>
              </a:rPr>
              <a:t> SLAC).</a:t>
            </a:r>
            <a:endParaRPr lang="de-DE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Work\Analysis\RFDCspectraComparison\RFDCspec450to600n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15436" cy="5643602"/>
          </a:xfrm>
          <a:prstGeom prst="rect">
            <a:avLst/>
          </a:prstGeom>
          <a:noFill/>
        </p:spPr>
      </p:pic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BD spectroscopy in detail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571868" y="1643050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Unfortunately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this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is</a:t>
            </a:r>
            <a:r>
              <a:rPr lang="de-DE" dirty="0" smtClean="0">
                <a:solidFill>
                  <a:srgbClr val="C00000"/>
                </a:solidFill>
              </a:rPr>
              <a:t> not a pure </a:t>
            </a:r>
            <a:r>
              <a:rPr lang="de-DE" dirty="0" err="1" smtClean="0">
                <a:solidFill>
                  <a:srgbClr val="C00000"/>
                </a:solidFill>
              </a:rPr>
              <a:t>Cu</a:t>
            </a:r>
            <a:r>
              <a:rPr lang="de-DE" dirty="0" smtClean="0">
                <a:solidFill>
                  <a:srgbClr val="C00000"/>
                </a:solidFill>
              </a:rPr>
              <a:t>-BD </a:t>
            </a:r>
            <a:r>
              <a:rPr lang="de-DE" dirty="0" err="1" smtClean="0">
                <a:solidFill>
                  <a:srgbClr val="C00000"/>
                </a:solidFill>
              </a:rPr>
              <a:t>spectrum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anymore</a:t>
            </a:r>
            <a:r>
              <a:rPr lang="de-DE" dirty="0" smtClean="0">
                <a:solidFill>
                  <a:srgbClr val="C00000"/>
                </a:solidFill>
              </a:rPr>
              <a:t> (</a:t>
            </a:r>
            <a:r>
              <a:rPr lang="de-DE" dirty="0" err="1" smtClean="0">
                <a:solidFill>
                  <a:srgbClr val="C00000"/>
                </a:solidFill>
              </a:rPr>
              <a:t>there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is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literature</a:t>
            </a:r>
            <a:r>
              <a:rPr lang="de-DE" dirty="0" smtClean="0">
                <a:solidFill>
                  <a:srgbClr val="C00000"/>
                </a:solidFill>
              </a:rPr>
              <a:t> on </a:t>
            </a:r>
            <a:r>
              <a:rPr lang="de-DE" dirty="0" err="1" smtClean="0">
                <a:solidFill>
                  <a:srgbClr val="C00000"/>
                </a:solidFill>
              </a:rPr>
              <a:t>StSt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arc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welding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diagnostics</a:t>
            </a:r>
            <a:r>
              <a:rPr lang="de-DE" dirty="0" smtClean="0">
                <a:solidFill>
                  <a:srgbClr val="C00000"/>
                </a:solidFill>
              </a:rPr>
              <a:t>, </a:t>
            </a:r>
            <a:r>
              <a:rPr lang="de-DE" dirty="0" err="1" smtClean="0">
                <a:solidFill>
                  <a:srgbClr val="C00000"/>
                </a:solidFill>
              </a:rPr>
              <a:t>to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be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checked</a:t>
            </a:r>
            <a:r>
              <a:rPr lang="de-DE" dirty="0" smtClean="0">
                <a:solidFill>
                  <a:srgbClr val="C00000"/>
                </a:solidFill>
              </a:rPr>
              <a:t>)…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28728" y="3786190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i="1" dirty="0" err="1" smtClean="0"/>
              <a:t>Cu</a:t>
            </a:r>
            <a:r>
              <a:rPr lang="de-DE" b="1" i="1" dirty="0" smtClean="0"/>
              <a:t> I </a:t>
            </a:r>
            <a:r>
              <a:rPr lang="de-DE" b="1" i="1" dirty="0" err="1" smtClean="0"/>
              <a:t>temperature</a:t>
            </a:r>
            <a:r>
              <a:rPr lang="de-DE" b="1" i="1" dirty="0" smtClean="0"/>
              <a:t> </a:t>
            </a:r>
            <a:r>
              <a:rPr lang="de-DE" b="1" i="1" dirty="0" err="1" smtClean="0"/>
              <a:t>is</a:t>
            </a:r>
            <a:r>
              <a:rPr lang="de-DE" b="1" i="1" dirty="0" smtClean="0"/>
              <a:t> ~1-3eV </a:t>
            </a:r>
            <a:r>
              <a:rPr lang="de-DE" b="1" i="1" dirty="0" err="1" smtClean="0"/>
              <a:t>depending</a:t>
            </a:r>
            <a:r>
              <a:rPr lang="de-DE" b="1" i="1" dirty="0" smtClean="0"/>
              <a:t> on </a:t>
            </a:r>
            <a:r>
              <a:rPr lang="de-DE" b="1" i="1" dirty="0" err="1" smtClean="0"/>
              <a:t>line</a:t>
            </a:r>
            <a:r>
              <a:rPr lang="de-DE" b="1" i="1" dirty="0" smtClean="0"/>
              <a:t> </a:t>
            </a:r>
            <a:r>
              <a:rPr lang="de-DE" b="1" i="1" dirty="0" err="1" smtClean="0"/>
              <a:t>pairs</a:t>
            </a:r>
            <a:endParaRPr lang="de-DE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Work\Analysis\RFDCspectraComparison\RFDCspec600to750n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40826" cy="5572163"/>
          </a:xfrm>
          <a:prstGeom prst="rect">
            <a:avLst/>
          </a:prstGeom>
          <a:noFill/>
        </p:spPr>
      </p:pic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BD spectroscopy in detail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857356" y="1643050"/>
            <a:ext cx="61436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de-D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can‘t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beat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de-D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  <a:endParaRPr lang="de-DE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solidFill>
                <a:srgbClr val="C00000"/>
              </a:solidFill>
            </a:endParaRPr>
          </a:p>
          <a:p>
            <a:r>
              <a:rPr lang="de-DE" dirty="0" smtClean="0">
                <a:solidFill>
                  <a:srgbClr val="C00000"/>
                </a:solidFill>
              </a:rPr>
              <a:t>RF structures are getting more and more complex, not only in terms of geometry, they might contain one day:</a:t>
            </a:r>
          </a:p>
          <a:p>
            <a:endParaRPr lang="de-DE" dirty="0" smtClean="0">
              <a:solidFill>
                <a:srgbClr val="C00000"/>
              </a:solidFill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New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and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alternative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structure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materials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(e.g.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CuZr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Surface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treatment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and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coatings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(e.g.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oxide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layers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, NEG)</a:t>
            </a: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Brazing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alloys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(e.g.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Ag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Joints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and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flanges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(e.g.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StSt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, Al)</a:t>
            </a: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Damping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material (e.g.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SiC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pPr>
              <a:buFont typeface="Wingdings"/>
              <a:buChar char="è"/>
            </a:pP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Impurities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from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production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and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handling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(e.g.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dust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 &amp; </a:t>
            </a:r>
            <a:r>
              <a:rPr lang="de-DE" dirty="0" err="1" smtClean="0">
                <a:solidFill>
                  <a:srgbClr val="C00000"/>
                </a:solidFill>
                <a:sym typeface="Wingdings" pitchFamily="2" charset="2"/>
              </a:rPr>
              <a:t>dirt</a:t>
            </a:r>
            <a:r>
              <a:rPr lang="de-D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endParaRPr lang="de-DE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Work\Analysis\RFDCspectraComparison\RFDCspec750to900n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86874" cy="5572164"/>
          </a:xfrm>
          <a:prstGeom prst="rect">
            <a:avLst/>
          </a:prstGeom>
          <a:noFill/>
        </p:spPr>
      </p:pic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BD spectroscopy in detail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571604" y="1500174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srgbClr val="C00000"/>
                </a:solidFill>
              </a:rPr>
              <a:t>Proposal</a:t>
            </a:r>
            <a:r>
              <a:rPr lang="de-DE" dirty="0" smtClean="0">
                <a:solidFill>
                  <a:srgbClr val="C00000"/>
                </a:solidFill>
              </a:rPr>
              <a:t>: (</a:t>
            </a:r>
            <a:r>
              <a:rPr lang="de-DE" dirty="0" err="1" smtClean="0">
                <a:solidFill>
                  <a:srgbClr val="C00000"/>
                </a:solidFill>
              </a:rPr>
              <a:t>Simplified</a:t>
            </a:r>
            <a:r>
              <a:rPr lang="de-DE" dirty="0" smtClean="0">
                <a:solidFill>
                  <a:srgbClr val="C00000"/>
                </a:solidFill>
              </a:rPr>
              <a:t>) </a:t>
            </a:r>
            <a:r>
              <a:rPr lang="de-DE" dirty="0" err="1" smtClean="0">
                <a:solidFill>
                  <a:srgbClr val="C00000"/>
                </a:solidFill>
              </a:rPr>
              <a:t>spectroscopy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system</a:t>
            </a:r>
            <a:r>
              <a:rPr lang="de-DE" dirty="0" smtClean="0">
                <a:solidFill>
                  <a:srgbClr val="C00000"/>
                </a:solidFill>
              </a:rPr>
              <a:t>  </a:t>
            </a:r>
            <a:r>
              <a:rPr lang="de-DE" dirty="0" err="1" smtClean="0">
                <a:solidFill>
                  <a:srgbClr val="C00000"/>
                </a:solidFill>
              </a:rPr>
              <a:t>as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standard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diagnostic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tool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for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future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structure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tests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to</a:t>
            </a:r>
            <a:r>
              <a:rPr lang="de-DE" dirty="0" smtClean="0">
                <a:solidFill>
                  <a:srgbClr val="C00000"/>
                </a:solidFill>
              </a:rPr>
              <a:t> save time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trembling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uncertanty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before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you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cut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the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structure</a:t>
            </a:r>
            <a:r>
              <a:rPr lang="de-DE" dirty="0" smtClean="0">
                <a:solidFill>
                  <a:srgbClr val="C00000"/>
                </a:solidFill>
              </a:rPr>
              <a:t>…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500694" y="3500438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i="1" dirty="0" err="1" smtClean="0"/>
              <a:t>Surprisingly</a:t>
            </a:r>
            <a:r>
              <a:rPr lang="de-DE" b="1" i="1" dirty="0" smtClean="0"/>
              <a:t> </a:t>
            </a:r>
            <a:r>
              <a:rPr lang="de-DE" b="1" i="1" dirty="0" err="1" smtClean="0"/>
              <a:t>the</a:t>
            </a:r>
            <a:r>
              <a:rPr lang="de-DE" b="1" i="1" dirty="0" smtClean="0"/>
              <a:t> </a:t>
            </a:r>
            <a:r>
              <a:rPr lang="de-DE" b="1" i="1" dirty="0" err="1" smtClean="0"/>
              <a:t>intensity</a:t>
            </a:r>
            <a:r>
              <a:rPr lang="de-DE" b="1" i="1" dirty="0" smtClean="0"/>
              <a:t> </a:t>
            </a:r>
            <a:r>
              <a:rPr lang="de-DE" b="1" i="1" dirty="0" err="1" smtClean="0"/>
              <a:t>ratio</a:t>
            </a:r>
            <a:r>
              <a:rPr lang="de-DE" b="1" i="1" dirty="0" smtClean="0"/>
              <a:t> </a:t>
            </a:r>
            <a:r>
              <a:rPr lang="de-DE" b="1" i="1" dirty="0" err="1" smtClean="0"/>
              <a:t>of</a:t>
            </a:r>
            <a:r>
              <a:rPr lang="de-DE" b="1" i="1" dirty="0" smtClean="0"/>
              <a:t> </a:t>
            </a:r>
            <a:r>
              <a:rPr lang="de-DE" b="1" i="1" dirty="0" err="1" smtClean="0"/>
              <a:t>Cu</a:t>
            </a:r>
            <a:r>
              <a:rPr lang="de-DE" b="1" i="1" dirty="0" smtClean="0"/>
              <a:t> </a:t>
            </a:r>
            <a:r>
              <a:rPr lang="de-DE" b="1" i="1" dirty="0" err="1" smtClean="0"/>
              <a:t>lines</a:t>
            </a:r>
            <a:r>
              <a:rPr lang="de-DE" b="1" i="1" dirty="0" smtClean="0"/>
              <a:t> </a:t>
            </a:r>
            <a:r>
              <a:rPr lang="de-DE" b="1" i="1" dirty="0" err="1" smtClean="0"/>
              <a:t>does</a:t>
            </a:r>
            <a:r>
              <a:rPr lang="de-DE" b="1" i="1" dirty="0" smtClean="0"/>
              <a:t> not </a:t>
            </a:r>
            <a:r>
              <a:rPr lang="de-DE" b="1" i="1" dirty="0" err="1" smtClean="0"/>
              <a:t>change</a:t>
            </a:r>
            <a:r>
              <a:rPr lang="de-DE" b="1" i="1" dirty="0" smtClean="0"/>
              <a:t> </a:t>
            </a:r>
            <a:r>
              <a:rPr lang="de-DE" b="1" i="1" dirty="0" err="1" smtClean="0"/>
              <a:t>from</a:t>
            </a:r>
            <a:r>
              <a:rPr lang="de-DE" b="1" i="1" dirty="0" smtClean="0"/>
              <a:t> BD </a:t>
            </a:r>
            <a:r>
              <a:rPr lang="de-DE" b="1" i="1" dirty="0" err="1" smtClean="0"/>
              <a:t>to</a:t>
            </a:r>
            <a:r>
              <a:rPr lang="de-DE" b="1" i="1" dirty="0" smtClean="0"/>
              <a:t> BD, still </a:t>
            </a:r>
            <a:r>
              <a:rPr lang="de-DE" b="1" i="1" dirty="0" err="1" smtClean="0"/>
              <a:t>looking</a:t>
            </a:r>
            <a:r>
              <a:rPr lang="de-DE" b="1" i="1" dirty="0" smtClean="0"/>
              <a:t> </a:t>
            </a:r>
            <a:r>
              <a:rPr lang="de-DE" b="1" i="1" dirty="0" err="1" smtClean="0"/>
              <a:t>for</a:t>
            </a:r>
            <a:r>
              <a:rPr lang="de-DE" b="1" i="1" dirty="0" smtClean="0"/>
              <a:t> power </a:t>
            </a:r>
            <a:r>
              <a:rPr lang="de-DE" b="1" i="1" dirty="0" err="1" smtClean="0"/>
              <a:t>or</a:t>
            </a:r>
            <a:r>
              <a:rPr lang="de-DE" b="1" i="1" dirty="0" smtClean="0"/>
              <a:t> pulse </a:t>
            </a:r>
            <a:r>
              <a:rPr lang="de-DE" b="1" i="1" dirty="0" err="1" smtClean="0"/>
              <a:t>length</a:t>
            </a:r>
            <a:r>
              <a:rPr lang="de-DE" b="1" i="1" dirty="0" smtClean="0"/>
              <a:t> </a:t>
            </a:r>
            <a:r>
              <a:rPr lang="de-DE" b="1" i="1" dirty="0" err="1" smtClean="0"/>
              <a:t>dependency</a:t>
            </a:r>
            <a:r>
              <a:rPr lang="de-DE" b="1" i="1" dirty="0" smtClean="0"/>
              <a:t>…</a:t>
            </a:r>
            <a:endParaRPr lang="de-DE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BD spectroscopy in detail</a:t>
            </a:r>
          </a:p>
        </p:txBody>
      </p:sp>
      <p:pic>
        <p:nvPicPr>
          <p:cNvPr id="7170" name="Picture 2" descr="F:\Work\Analysis\RFTimeResolved\Conf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15436" cy="5643369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0" y="92867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00000"/>
                </a:solidFill>
              </a:rPr>
              <a:t>Time </a:t>
            </a:r>
            <a:r>
              <a:rPr lang="de-DE" dirty="0" err="1" smtClean="0">
                <a:solidFill>
                  <a:srgbClr val="C00000"/>
                </a:solidFill>
              </a:rPr>
              <a:t>resolved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spectroscopy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selected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lines</a:t>
            </a:r>
            <a:r>
              <a:rPr lang="de-DE" dirty="0" smtClean="0">
                <a:solidFill>
                  <a:srgbClr val="C00000"/>
                </a:solidFill>
              </a:rPr>
              <a:t> in RF (SLAC C10@100MV/m, 200ns)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537552" y="3459985"/>
            <a:ext cx="50006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T [</a:t>
            </a:r>
            <a:r>
              <a:rPr lang="de-DE" sz="1000" dirty="0" err="1" smtClean="0"/>
              <a:t>ns</a:t>
            </a:r>
            <a:r>
              <a:rPr lang="de-DE" sz="1000" dirty="0" smtClean="0"/>
              <a:t>]</a:t>
            </a:r>
            <a:endParaRPr lang="de-DE" sz="1000" dirty="0"/>
          </a:p>
        </p:txBody>
      </p:sp>
      <p:sp>
        <p:nvSpPr>
          <p:cNvPr id="18" name="Textfeld 17"/>
          <p:cNvSpPr txBox="1"/>
          <p:nvPr/>
        </p:nvSpPr>
        <p:spPr>
          <a:xfrm>
            <a:off x="6386658" y="3457708"/>
            <a:ext cx="50006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T [</a:t>
            </a:r>
            <a:r>
              <a:rPr lang="de-DE" sz="1000" dirty="0" err="1" smtClean="0"/>
              <a:t>ns</a:t>
            </a:r>
            <a:r>
              <a:rPr lang="de-DE" sz="1000" dirty="0" smtClean="0"/>
              <a:t>]</a:t>
            </a:r>
            <a:endParaRPr lang="de-DE" sz="1000" dirty="0"/>
          </a:p>
        </p:txBody>
      </p:sp>
      <p:sp>
        <p:nvSpPr>
          <p:cNvPr id="19" name="Textfeld 18"/>
          <p:cNvSpPr txBox="1"/>
          <p:nvPr/>
        </p:nvSpPr>
        <p:spPr>
          <a:xfrm>
            <a:off x="2554644" y="6131899"/>
            <a:ext cx="50006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T [</a:t>
            </a:r>
            <a:r>
              <a:rPr lang="de-DE" sz="1000" dirty="0" err="1" smtClean="0"/>
              <a:t>ns</a:t>
            </a:r>
            <a:r>
              <a:rPr lang="de-DE" sz="1000" dirty="0" smtClean="0"/>
              <a:t>]</a:t>
            </a:r>
            <a:endParaRPr lang="de-DE" sz="1000" dirty="0"/>
          </a:p>
        </p:txBody>
      </p:sp>
      <p:sp>
        <p:nvSpPr>
          <p:cNvPr id="20" name="Textfeld 19"/>
          <p:cNvSpPr txBox="1"/>
          <p:nvPr/>
        </p:nvSpPr>
        <p:spPr>
          <a:xfrm>
            <a:off x="6383588" y="6135098"/>
            <a:ext cx="50006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T [</a:t>
            </a:r>
            <a:r>
              <a:rPr lang="de-DE" sz="1000" dirty="0" err="1" smtClean="0"/>
              <a:t>ns</a:t>
            </a:r>
            <a:r>
              <a:rPr lang="de-DE" sz="1000" dirty="0" smtClean="0"/>
              <a:t>]</a:t>
            </a:r>
            <a:endParaRPr lang="de-DE" sz="1000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1428728" y="1285860"/>
            <a:ext cx="4357718" cy="3143272"/>
            <a:chOff x="1428728" y="1285860"/>
            <a:chExt cx="4357718" cy="314327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1428728" y="1285860"/>
              <a:ext cx="4357718" cy="3143272"/>
              <a:chOff x="1428728" y="1285860"/>
              <a:chExt cx="4357718" cy="3143272"/>
            </a:xfrm>
          </p:grpSpPr>
          <p:sp>
            <p:nvSpPr>
              <p:cNvPr id="8" name="Ellipse 7"/>
              <p:cNvSpPr/>
              <p:nvPr/>
            </p:nvSpPr>
            <p:spPr>
              <a:xfrm>
                <a:off x="1428728" y="1285860"/>
                <a:ext cx="500066" cy="500066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5286380" y="1285860"/>
                <a:ext cx="500066" cy="500066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1428728" y="3929066"/>
                <a:ext cx="500066" cy="500066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5286380" y="3929066"/>
                <a:ext cx="500066" cy="500066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5" name="Textfeld 14"/>
            <p:cNvSpPr txBox="1"/>
            <p:nvPr/>
          </p:nvSpPr>
          <p:spPr>
            <a:xfrm>
              <a:off x="2143108" y="2000240"/>
              <a:ext cx="3000396" cy="175432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Initial </a:t>
              </a:r>
              <a:r>
                <a:rPr lang="de-DE" dirty="0" err="1" smtClean="0"/>
                <a:t>peak</a:t>
              </a:r>
              <a:r>
                <a:rPr lang="de-DE" dirty="0" smtClean="0"/>
                <a:t> </a:t>
              </a:r>
              <a:r>
                <a:rPr lang="de-DE" dirty="0" err="1" smtClean="0"/>
                <a:t>similar</a:t>
              </a:r>
              <a:r>
                <a:rPr lang="de-DE" dirty="0" smtClean="0"/>
                <a:t> </a:t>
              </a:r>
              <a:r>
                <a:rPr lang="de-DE" dirty="0" err="1" smtClean="0"/>
                <a:t>for</a:t>
              </a:r>
              <a:r>
                <a:rPr lang="de-DE" dirty="0" smtClean="0"/>
                <a:t> all </a:t>
              </a:r>
              <a:r>
                <a:rPr lang="de-DE" dirty="0" err="1" smtClean="0"/>
                <a:t>Cu</a:t>
              </a:r>
              <a:r>
                <a:rPr lang="de-DE" dirty="0" smtClean="0"/>
                <a:t> </a:t>
              </a:r>
              <a:r>
                <a:rPr lang="de-DE" dirty="0" err="1" smtClean="0"/>
                <a:t>species</a:t>
              </a:r>
              <a:endParaRPr lang="de-DE" dirty="0" smtClean="0"/>
            </a:p>
            <a:p>
              <a:pPr>
                <a:buFont typeface="Wingdings"/>
                <a:buChar char="è"/>
              </a:pPr>
              <a:r>
                <a:rPr lang="de-DE" dirty="0" err="1" smtClean="0">
                  <a:sym typeface="Wingdings" pitchFamily="2" charset="2"/>
                </a:rPr>
                <a:t>Hight</a:t>
              </a:r>
              <a:r>
                <a:rPr lang="de-DE" dirty="0" smtClean="0">
                  <a:sym typeface="Wingdings" pitchFamily="2" charset="2"/>
                </a:rPr>
                <a:t> </a:t>
              </a:r>
              <a:r>
                <a:rPr lang="de-DE" dirty="0" err="1" smtClean="0">
                  <a:sym typeface="Wingdings" pitchFamily="2" charset="2"/>
                </a:rPr>
                <a:t>density</a:t>
              </a:r>
              <a:r>
                <a:rPr lang="de-DE" dirty="0" smtClean="0">
                  <a:sym typeface="Wingdings" pitchFamily="2" charset="2"/>
                </a:rPr>
                <a:t> </a:t>
              </a:r>
              <a:r>
                <a:rPr lang="de-DE" dirty="0" err="1" smtClean="0">
                  <a:sym typeface="Wingdings" pitchFamily="2" charset="2"/>
                </a:rPr>
                <a:t>and</a:t>
              </a:r>
              <a:r>
                <a:rPr lang="de-DE" dirty="0" smtClean="0">
                  <a:sym typeface="Wingdings" pitchFamily="2" charset="2"/>
                </a:rPr>
                <a:t>/</a:t>
              </a:r>
              <a:r>
                <a:rPr lang="de-DE" dirty="0" err="1" smtClean="0">
                  <a:sym typeface="Wingdings" pitchFamily="2" charset="2"/>
                </a:rPr>
                <a:t>or</a:t>
              </a:r>
              <a:r>
                <a:rPr lang="de-DE" dirty="0" smtClean="0">
                  <a:sym typeface="Wingdings" pitchFamily="2" charset="2"/>
                </a:rPr>
                <a:t> Stark/Zeeman </a:t>
              </a:r>
              <a:r>
                <a:rPr lang="de-DE" dirty="0" err="1" smtClean="0">
                  <a:sym typeface="Wingdings" pitchFamily="2" charset="2"/>
                </a:rPr>
                <a:t>effects</a:t>
              </a:r>
              <a:endParaRPr lang="de-DE" dirty="0" smtClean="0">
                <a:sym typeface="Wingdings" pitchFamily="2" charset="2"/>
              </a:endParaRPr>
            </a:p>
            <a:p>
              <a:pPr>
                <a:buFont typeface="Wingdings"/>
                <a:buChar char="è"/>
              </a:pPr>
              <a:r>
                <a:rPr lang="de-DE" dirty="0" smtClean="0">
                  <a:sym typeface="Wingdings" pitchFamily="2" charset="2"/>
                </a:rPr>
                <a:t> White </a:t>
              </a:r>
              <a:r>
                <a:rPr lang="de-DE" dirty="0" err="1" smtClean="0">
                  <a:sym typeface="Wingdings" pitchFamily="2" charset="2"/>
                </a:rPr>
                <a:t>background</a:t>
              </a:r>
              <a:r>
                <a:rPr lang="de-DE" dirty="0" smtClean="0">
                  <a:sym typeface="Wingdings" pitchFamily="2" charset="2"/>
                </a:rPr>
                <a:t> in </a:t>
              </a:r>
              <a:r>
                <a:rPr lang="de-DE" dirty="0" err="1" smtClean="0">
                  <a:sym typeface="Wingdings" pitchFamily="2" charset="2"/>
                </a:rPr>
                <a:t>spectra</a:t>
              </a:r>
              <a:endParaRPr lang="de-DE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1688842" y="1571612"/>
            <a:ext cx="5740678" cy="4463340"/>
            <a:chOff x="1688842" y="1571612"/>
            <a:chExt cx="5740678" cy="4463340"/>
          </a:xfrm>
        </p:grpSpPr>
        <p:grpSp>
          <p:nvGrpSpPr>
            <p:cNvPr id="25" name="Gruppieren 24"/>
            <p:cNvGrpSpPr/>
            <p:nvPr/>
          </p:nvGrpSpPr>
          <p:grpSpPr>
            <a:xfrm>
              <a:off x="1688842" y="1571612"/>
              <a:ext cx="3911998" cy="4463340"/>
              <a:chOff x="1688842" y="1571612"/>
              <a:chExt cx="3911998" cy="4463340"/>
            </a:xfrm>
          </p:grpSpPr>
          <p:sp>
            <p:nvSpPr>
              <p:cNvPr id="21" name="Rechteck 20"/>
              <p:cNvSpPr/>
              <p:nvPr/>
            </p:nvSpPr>
            <p:spPr>
              <a:xfrm>
                <a:off x="1702864" y="1571612"/>
                <a:ext cx="71438" cy="1785950"/>
              </a:xfrm>
              <a:prstGeom prst="rect">
                <a:avLst/>
              </a:prstGeom>
              <a:solidFill>
                <a:schemeClr val="accent1">
                  <a:alpha val="36000"/>
                </a:schemeClr>
              </a:solidFill>
              <a:ln w="2222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/>
              <p:cNvSpPr/>
              <p:nvPr/>
            </p:nvSpPr>
            <p:spPr>
              <a:xfrm>
                <a:off x="5520856" y="1571612"/>
                <a:ext cx="71438" cy="1785950"/>
              </a:xfrm>
              <a:prstGeom prst="rect">
                <a:avLst/>
              </a:prstGeom>
              <a:solidFill>
                <a:schemeClr val="accent1">
                  <a:alpha val="36000"/>
                </a:schemeClr>
              </a:solidFill>
              <a:ln w="2222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5529402" y="4249002"/>
                <a:ext cx="71438" cy="1785950"/>
              </a:xfrm>
              <a:prstGeom prst="rect">
                <a:avLst/>
              </a:prstGeom>
              <a:solidFill>
                <a:schemeClr val="accent1">
                  <a:alpha val="36000"/>
                </a:schemeClr>
              </a:solidFill>
              <a:ln w="2222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1688842" y="4231910"/>
                <a:ext cx="71438" cy="1785950"/>
              </a:xfrm>
              <a:prstGeom prst="rect">
                <a:avLst/>
              </a:prstGeom>
              <a:solidFill>
                <a:schemeClr val="accent1">
                  <a:alpha val="36000"/>
                </a:schemeClr>
              </a:solidFill>
              <a:ln w="2222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6" name="Textfeld 25"/>
            <p:cNvSpPr txBox="1"/>
            <p:nvPr/>
          </p:nvSpPr>
          <p:spPr>
            <a:xfrm>
              <a:off x="5643570" y="1571612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200ns RF pulse</a:t>
              </a:r>
              <a:endParaRPr 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faraday cup measurements</a:t>
            </a:r>
          </a:p>
        </p:txBody>
      </p:sp>
      <p:sp>
        <p:nvSpPr>
          <p:cNvPr id="17" name="TextBox 3"/>
          <p:cNvSpPr txBox="1"/>
          <p:nvPr/>
        </p:nvSpPr>
        <p:spPr>
          <a:xfrm>
            <a:off x="285720" y="1000108"/>
            <a:ext cx="871543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High currents (5V in 50Ohms, 100mA, 50ns) of electrons hit the FC in each BD event, X-rays are produced by these electrons (30GHz CERN </a:t>
            </a:r>
            <a:r>
              <a:rPr lang="en-US" dirty="0" err="1" smtClean="0">
                <a:solidFill>
                  <a:srgbClr val="FF0000"/>
                </a:solidFill>
              </a:rPr>
              <a:t>speedbump</a:t>
            </a:r>
            <a:r>
              <a:rPr lang="en-US" dirty="0" smtClean="0">
                <a:solidFill>
                  <a:srgbClr val="FF0000"/>
                </a:solidFill>
              </a:rPr>
              <a:t> structure)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FC covers 1/200 of solid angle</a:t>
            </a:r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 approx. 10E13 electrons per BD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X-rays pass vacuum window and Al-foils</a:t>
            </a:r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 at least 10keV to be detectable,</a:t>
            </a:r>
          </a:p>
          <a:p>
            <a:r>
              <a:rPr lang="en-US" dirty="0" smtClean="0">
                <a:sym typeface="Wingdings" pitchFamily="2" charset="2"/>
              </a:rPr>
              <a:t> for 10E13 electrons dissipated energy</a:t>
            </a:r>
          </a:p>
          <a:p>
            <a:r>
              <a:rPr lang="en-US" dirty="0" smtClean="0">
                <a:sym typeface="Wingdings" pitchFamily="2" charset="2"/>
              </a:rPr>
              <a:t> is around 20mJ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X-rays pass 14mm Cu and 5mm Fe</a:t>
            </a:r>
          </a:p>
          <a:p>
            <a:r>
              <a:rPr lang="en-US" dirty="0" smtClean="0">
                <a:sym typeface="Wingdings" pitchFamily="2" charset="2"/>
              </a:rPr>
              <a:t>  at least 100keV to be detectable,</a:t>
            </a:r>
          </a:p>
          <a:p>
            <a:r>
              <a:rPr lang="en-US" dirty="0" smtClean="0">
                <a:sym typeface="Wingdings" pitchFamily="2" charset="2"/>
              </a:rPr>
              <a:t>for 10E13 electrons dissipated energy</a:t>
            </a:r>
          </a:p>
          <a:p>
            <a:r>
              <a:rPr lang="en-US" dirty="0" smtClean="0">
                <a:sym typeface="Wingdings" pitchFamily="2" charset="2"/>
              </a:rPr>
              <a:t> is around 180mJ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In total: 		</a:t>
            </a:r>
          </a:p>
          <a:p>
            <a:r>
              <a:rPr lang="en-US" dirty="0" smtClean="0">
                <a:sym typeface="Wingdings" pitchFamily="2" charset="2"/>
              </a:rPr>
              <a:t>		~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200mJ</a:t>
            </a:r>
          </a:p>
          <a:p>
            <a:endParaRPr lang="en-US" sz="2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Very similar to measured missing Energy in RF, but no direct correlation!</a:t>
            </a:r>
          </a:p>
          <a:p>
            <a:pPr algn="ctr"/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</p:txBody>
      </p:sp>
      <p:pic>
        <p:nvPicPr>
          <p:cNvPr id="18" name="Picture 6" descr="cu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3" y="1714488"/>
            <a:ext cx="2175882" cy="3071834"/>
          </a:xfrm>
          <a:prstGeom prst="rect">
            <a:avLst/>
          </a:prstGeom>
        </p:spPr>
      </p:pic>
      <p:cxnSp>
        <p:nvCxnSpPr>
          <p:cNvPr id="21" name="Gerade Verbindung mit Pfeil 20"/>
          <p:cNvCxnSpPr/>
          <p:nvPr/>
        </p:nvCxnSpPr>
        <p:spPr>
          <a:xfrm rot="5400000" flipH="1" flipV="1">
            <a:off x="4965306" y="4821644"/>
            <a:ext cx="2214578" cy="794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 rot="16200000">
            <a:off x="4961469" y="4754044"/>
            <a:ext cx="187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BD</a:t>
            </a:r>
            <a:endParaRPr lang="de-DE" dirty="0"/>
          </a:p>
        </p:txBody>
      </p:sp>
      <p:cxnSp>
        <p:nvCxnSpPr>
          <p:cNvPr id="25" name="Gerade Verbindung mit Pfeil 24"/>
          <p:cNvCxnSpPr/>
          <p:nvPr/>
        </p:nvCxnSpPr>
        <p:spPr>
          <a:xfrm flipV="1">
            <a:off x="6143636" y="3357562"/>
            <a:ext cx="178595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flipV="1">
            <a:off x="6143636" y="2928934"/>
            <a:ext cx="157163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V="1">
            <a:off x="6143636" y="3143248"/>
            <a:ext cx="171451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6143636" y="3643314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>
            <a:off x="6143636" y="3643314"/>
            <a:ext cx="171451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6215074" y="3643314"/>
            <a:ext cx="150019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 rot="16200000">
            <a:off x="7811196" y="3333076"/>
            <a:ext cx="74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X-</a:t>
            </a:r>
            <a:r>
              <a:rPr lang="de-DE" dirty="0" err="1" smtClean="0"/>
              <a:t>rays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diagnostics spin-off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285720" y="571480"/>
            <a:ext cx="8572528" cy="6024602"/>
            <a:chOff x="0" y="0"/>
            <a:chExt cx="9144000" cy="6572272"/>
          </a:xfrm>
        </p:grpSpPr>
        <p:sp>
          <p:nvSpPr>
            <p:cNvPr id="18" name="TextBox 64"/>
            <p:cNvSpPr txBox="1"/>
            <p:nvPr/>
          </p:nvSpPr>
          <p:spPr>
            <a:xfrm>
              <a:off x="7786678" y="5357826"/>
              <a:ext cx="1357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Breakdown current</a:t>
              </a:r>
              <a:endParaRPr lang="en-US" sz="1200" dirty="0"/>
            </a:p>
          </p:txBody>
        </p:sp>
        <p:sp>
          <p:nvSpPr>
            <p:cNvPr id="19" name="Rounded Rectangle 133"/>
            <p:cNvSpPr/>
            <p:nvPr/>
          </p:nvSpPr>
          <p:spPr>
            <a:xfrm>
              <a:off x="7063186" y="3652458"/>
              <a:ext cx="1928826" cy="135732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32"/>
            <p:cNvSpPr/>
            <p:nvPr/>
          </p:nvSpPr>
          <p:spPr>
            <a:xfrm>
              <a:off x="142844" y="3654172"/>
              <a:ext cx="1928826" cy="135732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131"/>
            <p:cNvSpPr/>
            <p:nvPr/>
          </p:nvSpPr>
          <p:spPr>
            <a:xfrm>
              <a:off x="3659880" y="2714620"/>
              <a:ext cx="2000264" cy="157163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6" descr="AccStructCut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00232" y="5227010"/>
              <a:ext cx="5286380" cy="1345262"/>
            </a:xfrm>
            <a:prstGeom prst="rect">
              <a:avLst/>
            </a:prstGeom>
          </p:spPr>
        </p:pic>
        <p:grpSp>
          <p:nvGrpSpPr>
            <p:cNvPr id="23" name="Group 33"/>
            <p:cNvGrpSpPr/>
            <p:nvPr/>
          </p:nvGrpSpPr>
          <p:grpSpPr>
            <a:xfrm>
              <a:off x="1571604" y="5298448"/>
              <a:ext cx="428628" cy="1143008"/>
              <a:chOff x="1571604" y="2357430"/>
              <a:chExt cx="428628" cy="1143008"/>
            </a:xfrm>
          </p:grpSpPr>
          <p:grpSp>
            <p:nvGrpSpPr>
              <p:cNvPr id="97" name="Group 12"/>
              <p:cNvGrpSpPr/>
              <p:nvPr/>
            </p:nvGrpSpPr>
            <p:grpSpPr>
              <a:xfrm>
                <a:off x="1571604" y="2357430"/>
                <a:ext cx="428628" cy="357190"/>
                <a:chOff x="1571604" y="2357430"/>
                <a:chExt cx="428628" cy="357190"/>
              </a:xfrm>
            </p:grpSpPr>
            <p:sp>
              <p:nvSpPr>
                <p:cNvPr id="113" name="Oval 8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Oval 9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0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8" name="Group 13"/>
              <p:cNvGrpSpPr/>
              <p:nvPr/>
            </p:nvGrpSpPr>
            <p:grpSpPr>
              <a:xfrm>
                <a:off x="1571604" y="2643182"/>
                <a:ext cx="428628" cy="357190"/>
                <a:chOff x="1571604" y="2357430"/>
                <a:chExt cx="428628" cy="357190"/>
              </a:xfrm>
            </p:grpSpPr>
            <p:sp>
              <p:nvSpPr>
                <p:cNvPr id="109" name="Oval 14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5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6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7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9" name="Group 18"/>
              <p:cNvGrpSpPr/>
              <p:nvPr/>
            </p:nvGrpSpPr>
            <p:grpSpPr>
              <a:xfrm>
                <a:off x="1571604" y="2928934"/>
                <a:ext cx="428628" cy="357190"/>
                <a:chOff x="1571604" y="2357430"/>
                <a:chExt cx="428628" cy="357190"/>
              </a:xfrm>
            </p:grpSpPr>
            <p:sp>
              <p:nvSpPr>
                <p:cNvPr id="105" name="Oval 19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20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21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22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0" name="Group 23"/>
              <p:cNvGrpSpPr/>
              <p:nvPr/>
            </p:nvGrpSpPr>
            <p:grpSpPr>
              <a:xfrm>
                <a:off x="1571604" y="3143248"/>
                <a:ext cx="428628" cy="357190"/>
                <a:chOff x="1571604" y="2357430"/>
                <a:chExt cx="428628" cy="357190"/>
              </a:xfrm>
            </p:grpSpPr>
            <p:sp>
              <p:nvSpPr>
                <p:cNvPr id="101" name="Oval 24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25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26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27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4" name="Group 34"/>
            <p:cNvGrpSpPr/>
            <p:nvPr/>
          </p:nvGrpSpPr>
          <p:grpSpPr>
            <a:xfrm>
              <a:off x="7286644" y="5298448"/>
              <a:ext cx="428628" cy="1143008"/>
              <a:chOff x="1571604" y="2357430"/>
              <a:chExt cx="428628" cy="1143008"/>
            </a:xfrm>
          </p:grpSpPr>
          <p:grpSp>
            <p:nvGrpSpPr>
              <p:cNvPr id="77" name="Group 12"/>
              <p:cNvGrpSpPr/>
              <p:nvPr/>
            </p:nvGrpSpPr>
            <p:grpSpPr>
              <a:xfrm>
                <a:off x="1571604" y="2357430"/>
                <a:ext cx="428628" cy="357190"/>
                <a:chOff x="1571604" y="2357430"/>
                <a:chExt cx="428628" cy="357190"/>
              </a:xfrm>
            </p:grpSpPr>
            <p:sp>
              <p:nvSpPr>
                <p:cNvPr id="93" name="Oval 51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52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53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54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13"/>
              <p:cNvGrpSpPr/>
              <p:nvPr/>
            </p:nvGrpSpPr>
            <p:grpSpPr>
              <a:xfrm>
                <a:off x="1571604" y="2643182"/>
                <a:ext cx="428628" cy="357190"/>
                <a:chOff x="1571604" y="2357430"/>
                <a:chExt cx="428628" cy="357190"/>
              </a:xfrm>
            </p:grpSpPr>
            <p:sp>
              <p:nvSpPr>
                <p:cNvPr id="89" name="Oval 47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48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49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Oval 50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18"/>
              <p:cNvGrpSpPr/>
              <p:nvPr/>
            </p:nvGrpSpPr>
            <p:grpSpPr>
              <a:xfrm>
                <a:off x="1571604" y="2928934"/>
                <a:ext cx="428628" cy="357190"/>
                <a:chOff x="1571604" y="2357430"/>
                <a:chExt cx="428628" cy="357190"/>
              </a:xfrm>
            </p:grpSpPr>
            <p:sp>
              <p:nvSpPr>
                <p:cNvPr id="85" name="Oval 43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44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45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46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23"/>
              <p:cNvGrpSpPr/>
              <p:nvPr/>
            </p:nvGrpSpPr>
            <p:grpSpPr>
              <a:xfrm>
                <a:off x="1571604" y="3143248"/>
                <a:ext cx="428628" cy="357190"/>
                <a:chOff x="1571604" y="2357430"/>
                <a:chExt cx="428628" cy="357190"/>
              </a:xfrm>
            </p:grpSpPr>
            <p:sp>
              <p:nvSpPr>
                <p:cNvPr id="81" name="Oval 39"/>
                <p:cNvSpPr/>
                <p:nvPr/>
              </p:nvSpPr>
              <p:spPr>
                <a:xfrm>
                  <a:off x="1571604" y="2357430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40"/>
                <p:cNvSpPr/>
                <p:nvPr/>
              </p:nvSpPr>
              <p:spPr>
                <a:xfrm>
                  <a:off x="1571604" y="2428868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41"/>
                <p:cNvSpPr/>
                <p:nvPr/>
              </p:nvSpPr>
              <p:spPr>
                <a:xfrm>
                  <a:off x="1571604" y="2500306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Oval 42"/>
                <p:cNvSpPr/>
                <p:nvPr/>
              </p:nvSpPr>
              <p:spPr>
                <a:xfrm>
                  <a:off x="1571604" y="2571744"/>
                  <a:ext cx="428628" cy="142876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25" name="Straight Arrow Connector 56"/>
            <p:cNvCxnSpPr/>
            <p:nvPr/>
          </p:nvCxnSpPr>
          <p:spPr>
            <a:xfrm rot="10800000">
              <a:off x="142844" y="5886651"/>
              <a:ext cx="8786874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58"/>
            <p:cNvSpPr txBox="1"/>
            <p:nvPr/>
          </p:nvSpPr>
          <p:spPr>
            <a:xfrm>
              <a:off x="214282" y="5429264"/>
              <a:ext cx="11430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Main</a:t>
              </a:r>
            </a:p>
            <a:p>
              <a:r>
                <a:rPr lang="en-US" sz="1200" dirty="0" smtClean="0"/>
                <a:t>beam</a:t>
              </a:r>
              <a:endParaRPr lang="en-US" sz="1200" dirty="0"/>
            </a:p>
          </p:txBody>
        </p:sp>
        <p:cxnSp>
          <p:nvCxnSpPr>
            <p:cNvPr id="27" name="Straight Arrow Connector 60"/>
            <p:cNvCxnSpPr/>
            <p:nvPr/>
          </p:nvCxnSpPr>
          <p:spPr>
            <a:xfrm rot="10800000" flipV="1">
              <a:off x="1071538" y="5869952"/>
              <a:ext cx="3071834" cy="7143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61"/>
            <p:cNvCxnSpPr/>
            <p:nvPr/>
          </p:nvCxnSpPr>
          <p:spPr>
            <a:xfrm flipV="1">
              <a:off x="4143372" y="5798514"/>
              <a:ext cx="4214842" cy="7143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xplosion 1 28"/>
            <p:cNvSpPr/>
            <p:nvPr/>
          </p:nvSpPr>
          <p:spPr>
            <a:xfrm>
              <a:off x="3929058" y="5655638"/>
              <a:ext cx="428628" cy="428628"/>
            </a:xfrm>
            <a:prstGeom prst="irregularSeal1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68"/>
            <p:cNvCxnSpPr/>
            <p:nvPr/>
          </p:nvCxnSpPr>
          <p:spPr>
            <a:xfrm rot="5400000" flipH="1" flipV="1">
              <a:off x="1624754" y="5155572"/>
              <a:ext cx="285752" cy="0"/>
            </a:xfrm>
            <a:prstGeom prst="line">
              <a:avLst/>
            </a:prstGeom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69"/>
            <p:cNvCxnSpPr/>
            <p:nvPr/>
          </p:nvCxnSpPr>
          <p:spPr>
            <a:xfrm rot="5400000" flipH="1" flipV="1">
              <a:off x="7385514" y="5155572"/>
              <a:ext cx="285752" cy="0"/>
            </a:xfrm>
            <a:prstGeom prst="line">
              <a:avLst/>
            </a:prstGeom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71"/>
            <p:cNvCxnSpPr/>
            <p:nvPr/>
          </p:nvCxnSpPr>
          <p:spPr>
            <a:xfrm>
              <a:off x="1741912" y="5040128"/>
              <a:ext cx="5812196" cy="0"/>
            </a:xfrm>
            <a:prstGeom prst="line">
              <a:avLst/>
            </a:prstGeom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75"/>
            <p:cNvSpPr/>
            <p:nvPr/>
          </p:nvSpPr>
          <p:spPr>
            <a:xfrm>
              <a:off x="3650736" y="4584068"/>
              <a:ext cx="2000264" cy="57150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DiffAmp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4" name="Group 94"/>
            <p:cNvGrpSpPr/>
            <p:nvPr/>
          </p:nvGrpSpPr>
          <p:grpSpPr>
            <a:xfrm>
              <a:off x="3649622" y="2928934"/>
              <a:ext cx="1867646" cy="1285884"/>
              <a:chOff x="775528" y="5072074"/>
              <a:chExt cx="1867646" cy="1285884"/>
            </a:xfrm>
          </p:grpSpPr>
          <p:cxnSp>
            <p:nvCxnSpPr>
              <p:cNvPr id="72" name="Straight Arrow Connector 77"/>
              <p:cNvCxnSpPr/>
              <p:nvPr/>
            </p:nvCxnSpPr>
            <p:spPr>
              <a:xfrm rot="5400000" flipH="1" flipV="1">
                <a:off x="545691" y="5607065"/>
                <a:ext cx="107157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83"/>
              <p:cNvCxnSpPr/>
              <p:nvPr/>
            </p:nvCxnSpPr>
            <p:spPr>
              <a:xfrm>
                <a:off x="1000100" y="6070618"/>
                <a:ext cx="1643074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85"/>
              <p:cNvSpPr txBox="1"/>
              <p:nvPr/>
            </p:nvSpPr>
            <p:spPr>
              <a:xfrm rot="16200000">
                <a:off x="582485" y="5407994"/>
                <a:ext cx="714380" cy="328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volts</a:t>
                </a:r>
                <a:endParaRPr lang="en-US" sz="1400" dirty="0"/>
              </a:p>
            </p:txBody>
          </p:sp>
          <p:sp>
            <p:nvSpPr>
              <p:cNvPr id="75" name="TextBox 86"/>
              <p:cNvSpPr txBox="1"/>
              <p:nvPr/>
            </p:nvSpPr>
            <p:spPr>
              <a:xfrm>
                <a:off x="1571604" y="6050181"/>
                <a:ext cx="7143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</a:p>
            </p:txBody>
          </p:sp>
          <p:cxnSp>
            <p:nvCxnSpPr>
              <p:cNvPr id="76" name="Straight Connector 88"/>
              <p:cNvCxnSpPr>
                <a:stCxn id="74" idx="2"/>
              </p:cNvCxnSpPr>
              <p:nvPr/>
            </p:nvCxnSpPr>
            <p:spPr>
              <a:xfrm>
                <a:off x="1103822" y="5572141"/>
                <a:ext cx="1467914" cy="173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Straight Connector 99"/>
            <p:cNvCxnSpPr/>
            <p:nvPr/>
          </p:nvCxnSpPr>
          <p:spPr>
            <a:xfrm>
              <a:off x="4383404" y="3429000"/>
              <a:ext cx="5715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100"/>
            <p:cNvCxnSpPr/>
            <p:nvPr/>
          </p:nvCxnSpPr>
          <p:spPr>
            <a:xfrm rot="5400000" flipH="1" flipV="1">
              <a:off x="4302822" y="3286124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101"/>
            <p:cNvCxnSpPr/>
            <p:nvPr/>
          </p:nvCxnSpPr>
          <p:spPr>
            <a:xfrm>
              <a:off x="4436554" y="2857496"/>
              <a:ext cx="57150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103"/>
            <p:cNvGrpSpPr/>
            <p:nvPr/>
          </p:nvGrpSpPr>
          <p:grpSpPr>
            <a:xfrm>
              <a:off x="6990634" y="3786190"/>
              <a:ext cx="1867646" cy="1267238"/>
              <a:chOff x="775528" y="5072074"/>
              <a:chExt cx="1867646" cy="1267238"/>
            </a:xfrm>
          </p:grpSpPr>
          <p:cxnSp>
            <p:nvCxnSpPr>
              <p:cNvPr id="67" name="Straight Arrow Connector 104"/>
              <p:cNvCxnSpPr/>
              <p:nvPr/>
            </p:nvCxnSpPr>
            <p:spPr>
              <a:xfrm rot="5400000" flipH="1" flipV="1">
                <a:off x="545691" y="5607065"/>
                <a:ext cx="107157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105"/>
              <p:cNvCxnSpPr/>
              <p:nvPr/>
            </p:nvCxnSpPr>
            <p:spPr>
              <a:xfrm>
                <a:off x="1000100" y="6070618"/>
                <a:ext cx="1643074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106"/>
              <p:cNvSpPr txBox="1"/>
              <p:nvPr/>
            </p:nvSpPr>
            <p:spPr>
              <a:xfrm rot="16200000">
                <a:off x="582485" y="5407994"/>
                <a:ext cx="714380" cy="328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volts</a:t>
                </a:r>
                <a:endParaRPr lang="en-US" sz="1400" dirty="0"/>
              </a:p>
            </p:txBody>
          </p:sp>
          <p:sp>
            <p:nvSpPr>
              <p:cNvPr id="70" name="TextBox 107"/>
              <p:cNvSpPr txBox="1"/>
              <p:nvPr/>
            </p:nvSpPr>
            <p:spPr>
              <a:xfrm>
                <a:off x="1571604" y="6031535"/>
                <a:ext cx="7143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</a:p>
            </p:txBody>
          </p:sp>
          <p:cxnSp>
            <p:nvCxnSpPr>
              <p:cNvPr id="71" name="Straight Connector 108"/>
              <p:cNvCxnSpPr>
                <a:stCxn id="69" idx="2"/>
              </p:cNvCxnSpPr>
              <p:nvPr/>
            </p:nvCxnSpPr>
            <p:spPr>
              <a:xfrm>
                <a:off x="1103822" y="5572141"/>
                <a:ext cx="1467914" cy="173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109"/>
            <p:cNvCxnSpPr/>
            <p:nvPr/>
          </p:nvCxnSpPr>
          <p:spPr>
            <a:xfrm rot="5400000" flipH="1" flipV="1">
              <a:off x="7572396" y="4143380"/>
              <a:ext cx="2857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0"/>
            <p:cNvCxnSpPr/>
            <p:nvPr/>
          </p:nvCxnSpPr>
          <p:spPr>
            <a:xfrm rot="5400000" flipH="1" flipV="1">
              <a:off x="8143900" y="4143380"/>
              <a:ext cx="2857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11"/>
            <p:cNvCxnSpPr/>
            <p:nvPr/>
          </p:nvCxnSpPr>
          <p:spPr>
            <a:xfrm>
              <a:off x="7724416" y="4007934"/>
              <a:ext cx="5715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112"/>
            <p:cNvCxnSpPr/>
            <p:nvPr/>
          </p:nvCxnSpPr>
          <p:spPr>
            <a:xfrm rot="5400000" flipH="1" flipV="1">
              <a:off x="7643834" y="4429132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113"/>
            <p:cNvCxnSpPr/>
            <p:nvPr/>
          </p:nvCxnSpPr>
          <p:spPr>
            <a:xfrm>
              <a:off x="7777566" y="4572008"/>
              <a:ext cx="57150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114"/>
            <p:cNvCxnSpPr/>
            <p:nvPr/>
          </p:nvCxnSpPr>
          <p:spPr>
            <a:xfrm rot="5400000" flipH="1" flipV="1">
              <a:off x="8215338" y="4429132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115"/>
            <p:cNvGrpSpPr/>
            <p:nvPr/>
          </p:nvGrpSpPr>
          <p:grpSpPr>
            <a:xfrm>
              <a:off x="132586" y="3795334"/>
              <a:ext cx="1867646" cy="1267238"/>
              <a:chOff x="775528" y="5072074"/>
              <a:chExt cx="1867646" cy="1267238"/>
            </a:xfrm>
          </p:grpSpPr>
          <p:cxnSp>
            <p:nvCxnSpPr>
              <p:cNvPr id="62" name="Straight Arrow Connector 116"/>
              <p:cNvCxnSpPr/>
              <p:nvPr/>
            </p:nvCxnSpPr>
            <p:spPr>
              <a:xfrm rot="5400000" flipH="1" flipV="1">
                <a:off x="545691" y="5607065"/>
                <a:ext cx="107157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117"/>
              <p:cNvCxnSpPr/>
              <p:nvPr/>
            </p:nvCxnSpPr>
            <p:spPr>
              <a:xfrm>
                <a:off x="1000100" y="6070618"/>
                <a:ext cx="1643074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118"/>
              <p:cNvSpPr txBox="1"/>
              <p:nvPr/>
            </p:nvSpPr>
            <p:spPr>
              <a:xfrm rot="16200000">
                <a:off x="582485" y="5407994"/>
                <a:ext cx="714380" cy="328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volts</a:t>
                </a:r>
                <a:endParaRPr lang="en-US" sz="1400" dirty="0"/>
              </a:p>
            </p:txBody>
          </p:sp>
          <p:sp>
            <p:nvSpPr>
              <p:cNvPr id="65" name="TextBox 119"/>
              <p:cNvSpPr txBox="1"/>
              <p:nvPr/>
            </p:nvSpPr>
            <p:spPr>
              <a:xfrm>
                <a:off x="1571604" y="6031535"/>
                <a:ext cx="7143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</a:p>
            </p:txBody>
          </p:sp>
          <p:cxnSp>
            <p:nvCxnSpPr>
              <p:cNvPr id="66" name="Straight Connector 120"/>
              <p:cNvCxnSpPr>
                <a:stCxn id="64" idx="2"/>
              </p:cNvCxnSpPr>
              <p:nvPr/>
            </p:nvCxnSpPr>
            <p:spPr>
              <a:xfrm>
                <a:off x="1103822" y="5572141"/>
                <a:ext cx="1467914" cy="173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Straight Connector 121"/>
            <p:cNvCxnSpPr/>
            <p:nvPr/>
          </p:nvCxnSpPr>
          <p:spPr>
            <a:xfrm rot="5400000" flipH="1" flipV="1">
              <a:off x="714348" y="4143380"/>
              <a:ext cx="2857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122"/>
            <p:cNvCxnSpPr/>
            <p:nvPr/>
          </p:nvCxnSpPr>
          <p:spPr>
            <a:xfrm rot="5400000" flipH="1" flipV="1">
              <a:off x="1285852" y="4143380"/>
              <a:ext cx="2857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123"/>
            <p:cNvCxnSpPr/>
            <p:nvPr/>
          </p:nvCxnSpPr>
          <p:spPr>
            <a:xfrm>
              <a:off x="866368" y="4007934"/>
              <a:ext cx="5715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124"/>
            <p:cNvCxnSpPr/>
            <p:nvPr/>
          </p:nvCxnSpPr>
          <p:spPr>
            <a:xfrm rot="5400000" flipH="1" flipV="1">
              <a:off x="785786" y="4143380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125"/>
            <p:cNvCxnSpPr/>
            <p:nvPr/>
          </p:nvCxnSpPr>
          <p:spPr>
            <a:xfrm>
              <a:off x="919518" y="4009648"/>
              <a:ext cx="57150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126"/>
            <p:cNvCxnSpPr/>
            <p:nvPr/>
          </p:nvCxnSpPr>
          <p:spPr>
            <a:xfrm rot="5400000" flipH="1" flipV="1">
              <a:off x="1357290" y="4143380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127"/>
            <p:cNvCxnSpPr/>
            <p:nvPr/>
          </p:nvCxnSpPr>
          <p:spPr>
            <a:xfrm rot="5400000" flipH="1" flipV="1">
              <a:off x="4473130" y="4447420"/>
              <a:ext cx="285752" cy="0"/>
            </a:xfrm>
            <a:prstGeom prst="line">
              <a:avLst/>
            </a:prstGeom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128"/>
            <p:cNvCxnSpPr/>
            <p:nvPr/>
          </p:nvCxnSpPr>
          <p:spPr>
            <a:xfrm rot="5400000" flipH="1" flipV="1">
              <a:off x="4302822" y="3000372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129"/>
            <p:cNvCxnSpPr/>
            <p:nvPr/>
          </p:nvCxnSpPr>
          <p:spPr>
            <a:xfrm rot="5400000" flipH="1" flipV="1">
              <a:off x="4856038" y="3286124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130"/>
            <p:cNvCxnSpPr/>
            <p:nvPr/>
          </p:nvCxnSpPr>
          <p:spPr>
            <a:xfrm rot="5400000" flipH="1" flipV="1">
              <a:off x="4856038" y="3000372"/>
              <a:ext cx="28575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137"/>
            <p:cNvSpPr txBox="1"/>
            <p:nvPr/>
          </p:nvSpPr>
          <p:spPr>
            <a:xfrm>
              <a:off x="0" y="0"/>
              <a:ext cx="9144000" cy="436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Breakdown detection for CLIC accelerating structures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59" name="TextBox 138"/>
            <p:cNvSpPr txBox="1"/>
            <p:nvPr/>
          </p:nvSpPr>
          <p:spPr>
            <a:xfrm>
              <a:off x="214282" y="571480"/>
              <a:ext cx="5643602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Breakdown detection using pairs of </a:t>
              </a:r>
              <a:r>
                <a:rPr lang="en-US" b="1" dirty="0" err="1" smtClean="0"/>
                <a:t>Rogowski</a:t>
              </a:r>
              <a:r>
                <a:rPr lang="en-US" b="1" dirty="0" smtClean="0"/>
                <a:t>-coils:</a:t>
              </a:r>
            </a:p>
            <a:p>
              <a:r>
                <a:rPr lang="en-US" sz="1400" dirty="0" smtClean="0">
                  <a:solidFill>
                    <a:srgbClr val="00B050"/>
                  </a:solidFill>
                </a:rPr>
                <a:t>+ </a:t>
              </a:r>
              <a:r>
                <a:rPr lang="en-US" sz="1400" dirty="0">
                  <a:solidFill>
                    <a:srgbClr val="00B050"/>
                  </a:solidFill>
                </a:rPr>
                <a:t>e</a:t>
              </a:r>
              <a:r>
                <a:rPr lang="en-US" sz="1400" dirty="0" smtClean="0">
                  <a:solidFill>
                    <a:srgbClr val="00B050"/>
                  </a:solidFill>
                </a:rPr>
                <a:t>asy suppression of main beam signal</a:t>
              </a:r>
            </a:p>
            <a:p>
              <a:r>
                <a:rPr lang="en-US" sz="1400" dirty="0" smtClean="0">
                  <a:solidFill>
                    <a:srgbClr val="00B050"/>
                  </a:solidFill>
                </a:rPr>
                <a:t>+ simple electronics</a:t>
              </a:r>
            </a:p>
            <a:p>
              <a:r>
                <a:rPr lang="en-US" sz="1400" dirty="0" smtClean="0">
                  <a:solidFill>
                    <a:srgbClr val="00B050"/>
                  </a:solidFill>
                </a:rPr>
                <a:t>+ no reference needed</a:t>
              </a:r>
            </a:p>
            <a:p>
              <a:r>
                <a:rPr lang="en-US" sz="1400" dirty="0" smtClean="0">
                  <a:solidFill>
                    <a:srgbClr val="00B050"/>
                  </a:solidFill>
                </a:rPr>
                <a:t>+ can resolve dark current and breakdown current</a:t>
              </a:r>
            </a:p>
            <a:p>
              <a:r>
                <a:rPr lang="en-US" sz="1400" dirty="0" smtClean="0">
                  <a:solidFill>
                    <a:srgbClr val="00B050"/>
                  </a:solidFill>
                </a:rPr>
                <a:t>+ radiation hard</a:t>
              </a:r>
            </a:p>
            <a:p>
              <a:r>
                <a:rPr lang="en-US" sz="1400" dirty="0" smtClean="0">
                  <a:solidFill>
                    <a:srgbClr val="00B050"/>
                  </a:solidFill>
                </a:rPr>
                <a:t>+ cheap feed-</a:t>
              </a:r>
              <a:r>
                <a:rPr lang="en-US" sz="1400" dirty="0" err="1" smtClean="0">
                  <a:solidFill>
                    <a:srgbClr val="00B050"/>
                  </a:solidFill>
                </a:rPr>
                <a:t>throughs</a:t>
              </a:r>
              <a:endParaRPr lang="en-US" sz="1400" dirty="0" smtClean="0">
                <a:solidFill>
                  <a:srgbClr val="00B050"/>
                </a:solidFill>
              </a:endParaRP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FF0000"/>
                  </a:solidFill>
                </a:rPr>
                <a:t> needs space between structures</a:t>
              </a: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FF0000"/>
                  </a:solidFill>
                </a:rPr>
                <a:t> beam impedance matching necessary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60" name="Picture 139" descr="breakdownincoi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00694" y="428604"/>
              <a:ext cx="3643306" cy="2286016"/>
            </a:xfrm>
            <a:prstGeom prst="rect">
              <a:avLst/>
            </a:prstGeom>
          </p:spPr>
        </p:pic>
        <p:sp>
          <p:nvSpPr>
            <p:cNvPr id="61" name="TextBox 140"/>
            <p:cNvSpPr txBox="1"/>
            <p:nvPr/>
          </p:nvSpPr>
          <p:spPr>
            <a:xfrm>
              <a:off x="6000760" y="2643182"/>
              <a:ext cx="28575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First test with one coil in 30GHz test stand</a:t>
              </a:r>
              <a:endParaRPr 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diagnostics spin-off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0" y="114298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And how (cheap) it looks like doing the first tests…</a:t>
            </a:r>
            <a:endParaRPr lang="en-US" dirty="0"/>
          </a:p>
        </p:txBody>
      </p:sp>
      <p:pic>
        <p:nvPicPr>
          <p:cNvPr id="118" name="Picture 117" descr="DSC015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2643182"/>
            <a:ext cx="4500562" cy="3375422"/>
          </a:xfrm>
          <a:prstGeom prst="rect">
            <a:avLst/>
          </a:prstGeom>
        </p:spPr>
      </p:pic>
      <p:pic>
        <p:nvPicPr>
          <p:cNvPr id="119" name="Picture 118" descr="DSC016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714488"/>
            <a:ext cx="4500562" cy="3375422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>
            <a:off x="0" y="627437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But now coming back to DC again!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4291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Outline</a:t>
            </a:r>
            <a:endParaRPr lang="en-US" sz="2400" u="sng" dirty="0">
              <a:solidFill>
                <a:srgbClr val="26747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071546"/>
            <a:ext cx="85725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1. The quantitative approach to high gradients, an introduction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2. Which diagnostic methods are used?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3. Overview of measurable parameters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4. Results from comparative RF and DC breakdown studies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5. Details from optical breakdown spectroscopy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6. A proposal for RF breakdown detection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7. The DC breakdown movie</a:t>
            </a:r>
          </a:p>
          <a:p>
            <a:r>
              <a:rPr lang="en-US" sz="2400" dirty="0" smtClean="0">
                <a:solidFill>
                  <a:srgbClr val="267478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8. Summary</a:t>
            </a:r>
          </a:p>
          <a:p>
            <a:endParaRPr lang="en-US" dirty="0"/>
          </a:p>
        </p:txBody>
      </p:sp>
      <p:pic>
        <p:nvPicPr>
          <p:cNvPr id="30722" name="Picture 2" descr="E:\Photos\SEM\Session-230908-0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36157"/>
            <a:ext cx="4143403" cy="3107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DC breakdown</a:t>
            </a:r>
          </a:p>
          <a:p>
            <a:pPr algn="ctr"/>
            <a:r>
              <a:rPr lang="en-US" sz="32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motion picture</a:t>
            </a:r>
          </a:p>
        </p:txBody>
      </p:sp>
      <p:grpSp>
        <p:nvGrpSpPr>
          <p:cNvPr id="117" name="Group 118"/>
          <p:cNvGrpSpPr>
            <a:grpSpLocks/>
          </p:cNvGrpSpPr>
          <p:nvPr/>
        </p:nvGrpSpPr>
        <p:grpSpPr bwMode="auto">
          <a:xfrm>
            <a:off x="857224" y="3571876"/>
            <a:ext cx="3214710" cy="2928958"/>
            <a:chOff x="128" y="817"/>
            <a:chExt cx="2465" cy="3030"/>
          </a:xfrm>
        </p:grpSpPr>
        <p:pic>
          <p:nvPicPr>
            <p:cNvPr id="118" name="Picture 119" descr="Kildemo_CLIC_SPARK_Pres_Page_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" y="817"/>
              <a:ext cx="2465" cy="30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9" name="Rectangle 120"/>
            <p:cNvSpPr>
              <a:spLocks noChangeArrowheads="1"/>
            </p:cNvSpPr>
            <p:nvPr/>
          </p:nvSpPr>
          <p:spPr bwMode="auto">
            <a:xfrm>
              <a:off x="1113" y="3607"/>
              <a:ext cx="798" cy="104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0" name="Textfeld 119"/>
          <p:cNvSpPr txBox="1"/>
          <p:nvPr/>
        </p:nvSpPr>
        <p:spPr>
          <a:xfrm>
            <a:off x="714348" y="1285860"/>
            <a:ext cx="35004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Featuring: DC breakdown, 12kV, OFE Copper, 20um gap (500MV/m).</a:t>
            </a:r>
          </a:p>
          <a:p>
            <a:endParaRPr lang="de-DE" dirty="0" smtClean="0"/>
          </a:p>
          <a:p>
            <a:r>
              <a:rPr lang="de-DE" dirty="0" smtClean="0"/>
              <a:t>Storyline: Capacitor is discharged through the sparc, but the PSU stays connected with high impedance for seconds...</a:t>
            </a:r>
            <a:endParaRPr lang="de-DE" dirty="0"/>
          </a:p>
        </p:txBody>
      </p:sp>
      <p:grpSp>
        <p:nvGrpSpPr>
          <p:cNvPr id="17" name="Group 16"/>
          <p:cNvGrpSpPr/>
          <p:nvPr/>
        </p:nvGrpSpPr>
        <p:grpSpPr>
          <a:xfrm>
            <a:off x="4572000" y="1643050"/>
            <a:ext cx="3714776" cy="2286016"/>
            <a:chOff x="4572000" y="1643050"/>
            <a:chExt cx="4286280" cy="2714644"/>
          </a:xfrm>
        </p:grpSpPr>
        <p:pic>
          <p:nvPicPr>
            <p:cNvPr id="1028" name="Picture 4" descr="C:\Dokumente und Einstellungen\JaWiKo\Desktop\vlcsnap-2009-10-11-20h09m18s8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1643050"/>
              <a:ext cx="4278516" cy="2714644"/>
            </a:xfrm>
            <a:prstGeom prst="rect">
              <a:avLst/>
            </a:prstGeom>
            <a:noFill/>
          </p:spPr>
        </p:pic>
        <p:grpSp>
          <p:nvGrpSpPr>
            <p:cNvPr id="14" name="Gruppieren 13"/>
            <p:cNvGrpSpPr/>
            <p:nvPr/>
          </p:nvGrpSpPr>
          <p:grpSpPr>
            <a:xfrm>
              <a:off x="4572000" y="1643050"/>
              <a:ext cx="4286280" cy="2714644"/>
              <a:chOff x="4572000" y="2143116"/>
              <a:chExt cx="4286280" cy="2714644"/>
            </a:xfrm>
          </p:grpSpPr>
          <p:sp>
            <p:nvSpPr>
              <p:cNvPr id="13" name="Trapezoid 12"/>
              <p:cNvSpPr/>
              <p:nvPr/>
            </p:nvSpPr>
            <p:spPr>
              <a:xfrm>
                <a:off x="4572000" y="3286124"/>
                <a:ext cx="4286280" cy="1571636"/>
              </a:xfrm>
              <a:prstGeom prst="trapezoid">
                <a:avLst/>
              </a:prstGeom>
              <a:solidFill>
                <a:schemeClr val="accent1">
                  <a:alpha val="26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SAMPLE</a:t>
                </a:r>
                <a:endParaRPr lang="de-DE" dirty="0"/>
              </a:p>
            </p:txBody>
          </p:sp>
          <p:sp>
            <p:nvSpPr>
              <p:cNvPr id="11" name="Flussdiagramm: Verzögerung 10"/>
              <p:cNvSpPr/>
              <p:nvPr/>
            </p:nvSpPr>
            <p:spPr>
              <a:xfrm rot="5400000">
                <a:off x="6250793" y="464323"/>
                <a:ext cx="928694" cy="4286280"/>
              </a:xfrm>
              <a:prstGeom prst="flowChartDelay">
                <a:avLst/>
              </a:prstGeom>
              <a:solidFill>
                <a:schemeClr val="accent1">
                  <a:alpha val="1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TIP</a:t>
                </a:r>
                <a:endParaRPr lang="de-DE" dirty="0"/>
              </a:p>
            </p:txBody>
          </p:sp>
        </p:grpSp>
      </p:grpSp>
      <p:pic>
        <p:nvPicPr>
          <p:cNvPr id="15" name="test1_xvid_wmv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571999" y="4071942"/>
            <a:ext cx="3715553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117" name="Textfeld 116"/>
          <p:cNvSpPr txBox="1"/>
          <p:nvPr/>
        </p:nvSpPr>
        <p:spPr>
          <a:xfrm>
            <a:off x="285720" y="928670"/>
            <a:ext cx="86439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Breakdown </a:t>
            </a:r>
            <a:r>
              <a:rPr lang="en-US" dirty="0" smtClean="0">
                <a:latin typeface="+mj-lt"/>
                <a:ea typeface="+mj-ea"/>
                <a:cs typeface="+mj-cs"/>
                <a:sym typeface="Wingdings" pitchFamily="2" charset="2"/>
              </a:rPr>
              <a:t>diagnostics offer a new way of approaching the understanding of the breakdown mechanism and its possible feedback to high gradient designs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</a:p>
          <a:p>
            <a:pPr>
              <a:buFont typeface="Wingdings"/>
              <a:buChar char="è"/>
            </a:pPr>
            <a:endParaRPr lang="de-DE" dirty="0" smtClean="0">
              <a:latin typeface="+mj-lt"/>
              <a:ea typeface="+mj-ea"/>
              <a:cs typeface="+mj-cs"/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The </a:t>
            </a:r>
            <a:r>
              <a:rPr lang="en-US" dirty="0" smtClean="0">
                <a:latin typeface="+mj-lt"/>
                <a:ea typeface="+mj-ea"/>
                <a:cs typeface="+mj-cs"/>
                <a:sym typeface="Wingdings" pitchFamily="2" charset="2"/>
              </a:rPr>
              <a:t>experiments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give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input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to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breakdown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simulation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(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plasma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and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transient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behavior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)</a:t>
            </a:r>
          </a:p>
          <a:p>
            <a:pPr>
              <a:buFont typeface="Wingdings"/>
              <a:buChar char="è"/>
            </a:pPr>
            <a:endParaRPr lang="de-DE" dirty="0" smtClean="0">
              <a:latin typeface="+mj-lt"/>
              <a:ea typeface="+mj-ea"/>
              <a:cs typeface="+mj-cs"/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Breakdown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detection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methods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besides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RF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signals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and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faraday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cup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were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developed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(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which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are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under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consideration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for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CLIC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now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)</a:t>
            </a:r>
          </a:p>
          <a:p>
            <a:pPr>
              <a:buFont typeface="Wingdings"/>
              <a:buChar char="è"/>
            </a:pPr>
            <a:endParaRPr lang="de-DE" dirty="0" smtClean="0">
              <a:latin typeface="+mj-lt"/>
              <a:ea typeface="+mj-ea"/>
              <a:cs typeface="+mj-cs"/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Fast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diagnostics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for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abnormal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structure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BD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behavior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have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been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presented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and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will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be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implemented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in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structure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test</a:t>
            </a:r>
            <a:r>
              <a:rPr lang="de-DE" dirty="0" smtClean="0">
                <a:latin typeface="+mj-lt"/>
                <a:ea typeface="+mj-ea"/>
                <a:cs typeface="+mj-cs"/>
                <a:sym typeface="Wingdings" pitchFamily="2" charset="2"/>
              </a:rPr>
              <a:t> </a:t>
            </a:r>
            <a:r>
              <a:rPr lang="de-DE" dirty="0" err="1" smtClean="0">
                <a:latin typeface="+mj-lt"/>
                <a:ea typeface="+mj-ea"/>
                <a:cs typeface="+mj-cs"/>
                <a:sym typeface="Wingdings" pitchFamily="2" charset="2"/>
              </a:rPr>
              <a:t>stands</a:t>
            </a:r>
            <a:endParaRPr lang="de-DE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21" name="Grafik 120" descr="264426-nervous-breakdow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4286256"/>
            <a:ext cx="2214578" cy="2282199"/>
          </a:xfrm>
          <a:prstGeom prst="rect">
            <a:avLst/>
          </a:prstGeom>
        </p:spPr>
      </p:pic>
      <p:sp>
        <p:nvSpPr>
          <p:cNvPr id="123" name="Textfeld 122"/>
          <p:cNvSpPr txBox="1"/>
          <p:nvPr/>
        </p:nvSpPr>
        <p:spPr>
          <a:xfrm>
            <a:off x="428596" y="4572008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de-DE" sz="8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The quantitative approach to high gradients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1860753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High-power scaling laws</a:t>
            </a:r>
          </a:p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(RF and materials)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3861017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Breakdown simulation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2146505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Breakdown diagnostics</a:t>
            </a:r>
            <a:endParaRPr lang="en-US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ight Arrow 9"/>
          <p:cNvSpPr/>
          <p:nvPr/>
        </p:nvSpPr>
        <p:spPr>
          <a:xfrm rot="8567087">
            <a:off x="1072196" y="2987719"/>
            <a:ext cx="1214446" cy="642942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13105551">
            <a:off x="3065323" y="2960977"/>
            <a:ext cx="1214446" cy="642942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8454064">
            <a:off x="4353005" y="3049989"/>
            <a:ext cx="1214446" cy="642942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8782159">
            <a:off x="6739866" y="1823555"/>
            <a:ext cx="684975" cy="642942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3525872">
            <a:off x="6630833" y="2886422"/>
            <a:ext cx="1143058" cy="642942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57290" y="3003761"/>
            <a:ext cx="714380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357554" y="3075199"/>
            <a:ext cx="714380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689158" y="3075199"/>
            <a:ext cx="668660" cy="544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0800000">
            <a:off x="2143108" y="3861016"/>
            <a:ext cx="1214446" cy="642942"/>
          </a:xfrm>
          <a:prstGeom prst="rightArrow">
            <a:avLst/>
          </a:prstGeom>
          <a:solidFill>
            <a:schemeClr val="accent2">
              <a:alpha val="25000"/>
            </a:schemeClr>
          </a:solidFill>
          <a:ln>
            <a:solidFill>
              <a:schemeClr val="tx2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6929454" y="2932323"/>
            <a:ext cx="571504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20913639" flipV="1">
            <a:off x="6885448" y="2049349"/>
            <a:ext cx="481778" cy="1868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86578" y="3789579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</a:t>
            </a:r>
          </a:p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86644" y="121442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</a:t>
            </a:r>
          </a:p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2844" y="3853587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Comprehensive</a:t>
            </a:r>
          </a:p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design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Curved Up Arrow 26"/>
          <p:cNvSpPr/>
          <p:nvPr/>
        </p:nvSpPr>
        <p:spPr>
          <a:xfrm flipH="1">
            <a:off x="857224" y="4503959"/>
            <a:ext cx="6858048" cy="1428760"/>
          </a:xfrm>
          <a:prstGeom prst="curvedUpArrow">
            <a:avLst/>
          </a:prstGeom>
          <a:solidFill>
            <a:schemeClr val="accent2"/>
          </a:solidFill>
          <a:ln>
            <a:solidFill>
              <a:schemeClr val="tx2"/>
            </a:solidFill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urved Up Arrow 20"/>
          <p:cNvSpPr/>
          <p:nvPr/>
        </p:nvSpPr>
        <p:spPr>
          <a:xfrm>
            <a:off x="500034" y="4857760"/>
            <a:ext cx="7786742" cy="1428760"/>
          </a:xfrm>
          <a:prstGeom prst="curvedUpArrow">
            <a:avLst/>
          </a:prstGeom>
          <a:solidFill>
            <a:schemeClr val="accent2"/>
          </a:solidFill>
          <a:ln>
            <a:solidFill>
              <a:schemeClr val="tx2"/>
            </a:solidFill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The quantitative approach to high gradients</a:t>
            </a:r>
          </a:p>
        </p:txBody>
      </p:sp>
      <p:sp>
        <p:nvSpPr>
          <p:cNvPr id="21" name="Lightning Bolt 20"/>
          <p:cNvSpPr/>
          <p:nvPr/>
        </p:nvSpPr>
        <p:spPr>
          <a:xfrm rot="2785345">
            <a:off x="3729578" y="3682667"/>
            <a:ext cx="1529021" cy="893780"/>
          </a:xfrm>
          <a:prstGeom prst="lightningBol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90188" y="377701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BREAKDOWN</a:t>
            </a:r>
          </a:p>
          <a:p>
            <a:pPr algn="ctr"/>
            <a:r>
              <a:rPr lang="en-US" dirty="0" smtClean="0"/>
              <a:t>DIAGNOSTICS</a:t>
            </a:r>
            <a:endParaRPr lang="en-US" dirty="0"/>
          </a:p>
        </p:txBody>
      </p:sp>
      <p:pic>
        <p:nvPicPr>
          <p:cNvPr id="23" name="Picture 22" descr="ando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9102" y="2776880"/>
            <a:ext cx="1392798" cy="81896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428892" y="3612111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Spectroscopy</a:t>
            </a:r>
            <a:endParaRPr lang="en-US" sz="1400" dirty="0"/>
          </a:p>
        </p:txBody>
      </p:sp>
      <p:sp>
        <p:nvSpPr>
          <p:cNvPr id="29" name="Right Arrow 28"/>
          <p:cNvSpPr/>
          <p:nvPr/>
        </p:nvSpPr>
        <p:spPr>
          <a:xfrm rot="12450308">
            <a:off x="3580852" y="3272788"/>
            <a:ext cx="495107" cy="4132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ight Arrow 29"/>
          <p:cNvSpPr/>
          <p:nvPr/>
        </p:nvSpPr>
        <p:spPr>
          <a:xfrm rot="12603756">
            <a:off x="1927595" y="2587343"/>
            <a:ext cx="495107" cy="41324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30" descr="plasmaregim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4" y="928670"/>
            <a:ext cx="1714512" cy="196827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85752" y="2848318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Plasma parameters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b="1" dirty="0" smtClean="0">
                <a:solidFill>
                  <a:srgbClr val="FF0000"/>
                </a:solidFill>
              </a:rPr>
              <a:t>simulation input</a:t>
            </a:r>
          </a:p>
        </p:txBody>
      </p:sp>
      <p:pic>
        <p:nvPicPr>
          <p:cNvPr id="33" name="Picture 32" descr="BD 13.Jul07_23.00.34.964  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72" y="919491"/>
            <a:ext cx="2381267" cy="178595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715172" y="2705442"/>
            <a:ext cx="2500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Plasma size/position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b="1" dirty="0" smtClean="0">
                <a:solidFill>
                  <a:srgbClr val="FF0000"/>
                </a:solidFill>
              </a:rPr>
              <a:t>simulation and design input</a:t>
            </a:r>
          </a:p>
        </p:txBody>
      </p:sp>
      <p:pic>
        <p:nvPicPr>
          <p:cNvPr id="35" name="Picture 2" descr="C:\Documents and Settings\JKOVERMA\Local Settings\Temporary Internet Files\Content.IE5\2SDXSJFY\MCj0432637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88" y="2848317"/>
            <a:ext cx="714380" cy="714380"/>
          </a:xfrm>
          <a:prstGeom prst="rect">
            <a:avLst/>
          </a:prstGeom>
          <a:noFill/>
        </p:spPr>
      </p:pic>
      <p:sp>
        <p:nvSpPr>
          <p:cNvPr id="36" name="Right Arrow 35"/>
          <p:cNvSpPr/>
          <p:nvPr/>
        </p:nvSpPr>
        <p:spPr>
          <a:xfrm rot="19824696">
            <a:off x="6222299" y="2656806"/>
            <a:ext cx="495107" cy="41324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7" name="Picture 36" descr="473to537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48" y="857231"/>
            <a:ext cx="2714644" cy="1205243"/>
          </a:xfrm>
          <a:prstGeom prst="rect">
            <a:avLst/>
          </a:prstGeom>
        </p:spPr>
      </p:pic>
      <p:sp>
        <p:nvSpPr>
          <p:cNvPr id="38" name="Right Arrow 37"/>
          <p:cNvSpPr/>
          <p:nvPr/>
        </p:nvSpPr>
        <p:spPr>
          <a:xfrm rot="17404082">
            <a:off x="3070601" y="2158713"/>
            <a:ext cx="495107" cy="41324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43370" y="2039345"/>
            <a:ext cx="2500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Plasma composition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b="1" dirty="0" smtClean="0">
                <a:solidFill>
                  <a:srgbClr val="FF0000"/>
                </a:solidFill>
              </a:rPr>
              <a:t>simulation and mat.sci. input</a:t>
            </a:r>
          </a:p>
        </p:txBody>
      </p:sp>
      <p:pic>
        <p:nvPicPr>
          <p:cNvPr id="40" name="Picture 39" descr="evscaleacc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52" y="4342994"/>
            <a:ext cx="2357454" cy="1505719"/>
          </a:xfrm>
          <a:prstGeom prst="rect">
            <a:avLst/>
          </a:prstGeom>
        </p:spPr>
      </p:pic>
      <p:sp>
        <p:nvSpPr>
          <p:cNvPr id="41" name="Right Arrow 40"/>
          <p:cNvSpPr/>
          <p:nvPr/>
        </p:nvSpPr>
        <p:spPr>
          <a:xfrm rot="7262484">
            <a:off x="2128837" y="3894678"/>
            <a:ext cx="495107" cy="41324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14314" y="5777275"/>
            <a:ext cx="25002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OTR in nominal pulses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b="1" dirty="0" smtClean="0">
                <a:solidFill>
                  <a:srgbClr val="FF0000"/>
                </a:solidFill>
              </a:rPr>
              <a:t>simulation and machine parameter input</a:t>
            </a:r>
          </a:p>
        </p:txBody>
      </p:sp>
      <p:pic>
        <p:nvPicPr>
          <p:cNvPr id="43" name="Picture 42" descr="full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62150" y="4348515"/>
            <a:ext cx="3571867" cy="2366633"/>
          </a:xfrm>
          <a:prstGeom prst="rect">
            <a:avLst/>
          </a:prstGeom>
        </p:spPr>
      </p:pic>
      <p:sp>
        <p:nvSpPr>
          <p:cNvPr id="44" name="Right Arrow 43"/>
          <p:cNvSpPr/>
          <p:nvPr/>
        </p:nvSpPr>
        <p:spPr>
          <a:xfrm rot="1398299">
            <a:off x="5214065" y="4302509"/>
            <a:ext cx="495107" cy="4132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143668" y="3857628"/>
            <a:ext cx="2500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RF measurements, FC, XRAY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b="1" dirty="0" smtClean="0">
                <a:solidFill>
                  <a:srgbClr val="FF0000"/>
                </a:solidFill>
              </a:rPr>
              <a:t>simulation and design input</a:t>
            </a:r>
          </a:p>
        </p:txBody>
      </p:sp>
      <p:pic>
        <p:nvPicPr>
          <p:cNvPr id="46" name="Picture 45" descr="Session-230908-15.t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71834" y="5205771"/>
            <a:ext cx="1285884" cy="964413"/>
          </a:xfrm>
          <a:prstGeom prst="rect">
            <a:avLst/>
          </a:prstGeom>
        </p:spPr>
      </p:pic>
      <p:sp>
        <p:nvSpPr>
          <p:cNvPr id="47" name="Right Arrow 46"/>
          <p:cNvSpPr/>
          <p:nvPr/>
        </p:nvSpPr>
        <p:spPr>
          <a:xfrm rot="9108004">
            <a:off x="4854603" y="3369401"/>
            <a:ext cx="495107" cy="4132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ight Arrow 47"/>
          <p:cNvSpPr/>
          <p:nvPr/>
        </p:nvSpPr>
        <p:spPr>
          <a:xfrm rot="7689114">
            <a:off x="3925509" y="4607078"/>
            <a:ext cx="495107" cy="4132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71768" y="6277341"/>
            <a:ext cx="2500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SEM </a:t>
            </a:r>
            <a:r>
              <a:rPr lang="en-US" sz="1400" dirty="0" smtClean="0">
                <a:sym typeface="Wingdings" pitchFamily="2" charset="2"/>
              </a:rPr>
              <a:t> 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simulation and design input</a:t>
            </a:r>
          </a:p>
        </p:txBody>
      </p:sp>
      <p:sp>
        <p:nvSpPr>
          <p:cNvPr id="50" name="Left-Right Arrow 49"/>
          <p:cNvSpPr/>
          <p:nvPr/>
        </p:nvSpPr>
        <p:spPr>
          <a:xfrm>
            <a:off x="4500594" y="5777275"/>
            <a:ext cx="1285884" cy="285752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714908" y="5348647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Missing energy ?</a:t>
            </a:r>
            <a:endParaRPr lang="en-US" sz="1400" dirty="0"/>
          </a:p>
        </p:txBody>
      </p:sp>
      <p:sp>
        <p:nvSpPr>
          <p:cNvPr id="52" name="Hexagon 51"/>
          <p:cNvSpPr/>
          <p:nvPr/>
        </p:nvSpPr>
        <p:spPr>
          <a:xfrm>
            <a:off x="5929322" y="4071942"/>
            <a:ext cx="2928958" cy="2428892"/>
          </a:xfrm>
          <a:prstGeom prst="hexagon">
            <a:avLst/>
          </a:prstGeom>
          <a:solidFill>
            <a:schemeClr val="bg1"/>
          </a:solidFill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Machine protection</a:t>
            </a:r>
          </a:p>
          <a:p>
            <a:pPr algn="ctr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Conditioning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Hexagon 52"/>
          <p:cNvSpPr/>
          <p:nvPr/>
        </p:nvSpPr>
        <p:spPr>
          <a:xfrm>
            <a:off x="3286116" y="428604"/>
            <a:ext cx="2928958" cy="2428892"/>
          </a:xfrm>
          <a:prstGeom prst="hexagon">
            <a:avLst/>
          </a:prstGeom>
          <a:solidFill>
            <a:schemeClr val="bg1"/>
          </a:solidFill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Breakdown source identification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allAtOnce" animBg="1"/>
      <p:bldP spid="53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42844" y="2142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The connection between simulation and experiment</a:t>
            </a:r>
            <a:endParaRPr lang="en-US" sz="2000" u="sng" dirty="0">
              <a:solidFill>
                <a:srgbClr val="26747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4282" y="928670"/>
            <a:ext cx="2643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Emitted currents</a:t>
            </a:r>
            <a:endParaRPr lang="en-US" sz="2400" u="sng" dirty="0" smtClean="0">
              <a:solidFill>
                <a:srgbClr val="267478"/>
              </a:solidFill>
              <a:latin typeface="+mj-lt"/>
              <a:ea typeface="+mj-ea"/>
              <a:cs typeface="+mj-cs"/>
            </a:endParaRPr>
          </a:p>
          <a:p>
            <a:pPr>
              <a:buFontTx/>
              <a:buChar char="-"/>
            </a:pPr>
            <a:r>
              <a:rPr lang="en-US" dirty="0" smtClean="0"/>
              <a:t>Dark current spectrum</a:t>
            </a:r>
          </a:p>
          <a:p>
            <a:pPr>
              <a:buFontTx/>
              <a:buChar char="-"/>
            </a:pPr>
            <a:r>
              <a:rPr lang="en-US" dirty="0" smtClean="0"/>
              <a:t>OTR </a:t>
            </a:r>
          </a:p>
          <a:p>
            <a:pPr>
              <a:buFontTx/>
              <a:buChar char="-"/>
            </a:pPr>
            <a:r>
              <a:rPr lang="en-US" dirty="0" smtClean="0"/>
              <a:t>X-rays</a:t>
            </a:r>
          </a:p>
          <a:p>
            <a:pPr>
              <a:buFontTx/>
              <a:buChar char="-"/>
            </a:pPr>
            <a:r>
              <a:rPr lang="en-US" dirty="0" smtClean="0"/>
              <a:t>Trigger mechanism</a:t>
            </a:r>
          </a:p>
          <a:p>
            <a:pPr>
              <a:buFontTx/>
              <a:buChar char="-"/>
            </a:pPr>
            <a:r>
              <a:rPr lang="en-US" dirty="0" smtClean="0"/>
              <a:t>Missing energy</a:t>
            </a:r>
          </a:p>
          <a:p>
            <a:pPr>
              <a:buFontTx/>
              <a:buChar char="-"/>
            </a:pPr>
            <a:r>
              <a:rPr lang="en-US" dirty="0" smtClean="0"/>
              <a:t>Breakdown rate</a:t>
            </a:r>
          </a:p>
          <a:p>
            <a:pPr>
              <a:buFontTx/>
              <a:buChar char="-"/>
            </a:pPr>
            <a:r>
              <a:rPr lang="en-US" dirty="0" smtClean="0"/>
              <a:t>Ion currents</a:t>
            </a:r>
          </a:p>
          <a:p>
            <a:pPr>
              <a:buFontTx/>
              <a:buChar char="-"/>
            </a:pPr>
            <a:r>
              <a:rPr lang="en-US" dirty="0" smtClean="0"/>
              <a:t>Fowler-</a:t>
            </a:r>
            <a:r>
              <a:rPr lang="en-US" dirty="0" err="1" smtClean="0"/>
              <a:t>Nordheim</a:t>
            </a:r>
            <a:r>
              <a:rPr lang="en-US" dirty="0" smtClean="0"/>
              <a:t>   distribution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428992" y="928670"/>
            <a:ext cx="2428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Plasma characteristics</a:t>
            </a:r>
          </a:p>
          <a:p>
            <a:r>
              <a:rPr lang="en-US" dirty="0" smtClean="0"/>
              <a:t>-</a:t>
            </a:r>
            <a:r>
              <a:rPr lang="en-US" dirty="0"/>
              <a:t>T</a:t>
            </a:r>
            <a:r>
              <a:rPr lang="en-US" dirty="0" smtClean="0"/>
              <a:t>ime structure</a:t>
            </a:r>
          </a:p>
          <a:p>
            <a:r>
              <a:rPr lang="en-US" dirty="0" smtClean="0"/>
              <a:t>-Physical dimension (imaging)</a:t>
            </a:r>
          </a:p>
          <a:p>
            <a:r>
              <a:rPr lang="en-US" dirty="0" smtClean="0"/>
              <a:t>-Ion species (opt. spectroscopy)</a:t>
            </a:r>
          </a:p>
          <a:p>
            <a:r>
              <a:rPr lang="en-US" dirty="0" smtClean="0"/>
              <a:t>-Ion currents</a:t>
            </a:r>
          </a:p>
          <a:p>
            <a:r>
              <a:rPr lang="en-US" dirty="0" smtClean="0"/>
              <a:t>-Vacuum </a:t>
            </a:r>
            <a:r>
              <a:rPr lang="en-US" dirty="0" err="1" smtClean="0"/>
              <a:t>behaviour</a:t>
            </a:r>
            <a:endParaRPr lang="en-US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6715140" y="928670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Surfaces</a:t>
            </a:r>
          </a:p>
          <a:p>
            <a:r>
              <a:rPr lang="en-US" dirty="0" smtClean="0"/>
              <a:t>-Crater morphology</a:t>
            </a:r>
          </a:p>
          <a:p>
            <a:r>
              <a:rPr lang="en-US" dirty="0" smtClean="0"/>
              <a:t>-Material diagnostics</a:t>
            </a:r>
          </a:p>
          <a:p>
            <a:r>
              <a:rPr lang="en-US" dirty="0" smtClean="0"/>
              <a:t>-Fatigue process</a:t>
            </a:r>
          </a:p>
        </p:txBody>
      </p:sp>
      <p:grpSp>
        <p:nvGrpSpPr>
          <p:cNvPr id="29" name="Group 118"/>
          <p:cNvGrpSpPr>
            <a:grpSpLocks/>
          </p:cNvGrpSpPr>
          <p:nvPr/>
        </p:nvGrpSpPr>
        <p:grpSpPr bwMode="auto">
          <a:xfrm>
            <a:off x="6572264" y="3643314"/>
            <a:ext cx="2286016" cy="2643206"/>
            <a:chOff x="128" y="817"/>
            <a:chExt cx="2465" cy="3030"/>
          </a:xfrm>
        </p:grpSpPr>
        <p:pic>
          <p:nvPicPr>
            <p:cNvPr id="30" name="Picture 119" descr="Kildemo_CLIC_SPARK_Pres_Page_0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" y="817"/>
              <a:ext cx="2465" cy="30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1" name="Rectangle 120"/>
            <p:cNvSpPr>
              <a:spLocks noChangeArrowheads="1"/>
            </p:cNvSpPr>
            <p:nvPr/>
          </p:nvSpPr>
          <p:spPr bwMode="auto">
            <a:xfrm>
              <a:off x="1113" y="3607"/>
              <a:ext cx="798" cy="104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2" name="Picture 31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9066"/>
            <a:ext cx="3714744" cy="2669972"/>
          </a:xfrm>
          <a:prstGeom prst="rect">
            <a:avLst/>
          </a:prstGeom>
        </p:spPr>
      </p:pic>
      <p:pic>
        <p:nvPicPr>
          <p:cNvPr id="33" name="Picture 32" descr="ando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3929066"/>
            <a:ext cx="2286016" cy="1344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Work\Analysis\RFDCspectraComparison\SpectraQEcorrectedCu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14752"/>
            <a:ext cx="4142164" cy="2857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diagnostics: some results</a:t>
            </a:r>
          </a:p>
        </p:txBody>
      </p:sp>
      <p:pic>
        <p:nvPicPr>
          <p:cNvPr id="3" name="Picture 2" descr="spec1QEcor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18836" y="3714752"/>
            <a:ext cx="4143404" cy="28575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5400000">
            <a:off x="1464447" y="3750471"/>
            <a:ext cx="5929354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2143108" y="7143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RF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357950" y="7143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DC</a:t>
            </a:r>
            <a:endParaRPr lang="en-US" u="sng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85786" y="1142984"/>
            <a:ext cx="7429552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1" name="Straight Connector 10"/>
          <p:cNvCxnSpPr/>
          <p:nvPr/>
        </p:nvCxnSpPr>
        <p:spPr>
          <a:xfrm>
            <a:off x="804074" y="3677498"/>
            <a:ext cx="7429552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12" name="Picture 11" descr="RFOTRe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214423"/>
            <a:ext cx="4143372" cy="24288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541888" y="20298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OTR (Cu), </a:t>
            </a:r>
            <a:r>
              <a:rPr lang="en-US" b="1" i="1" dirty="0" smtClean="0">
                <a:solidFill>
                  <a:srgbClr val="FF0000"/>
                </a:solidFill>
              </a:rPr>
              <a:t>no BD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4" name="Picture 13" descr="DCOTReV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8835" y="1214421"/>
            <a:ext cx="4143404" cy="242889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6200000">
            <a:off x="-899079" y="4815969"/>
            <a:ext cx="242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Opt.  </a:t>
            </a:r>
            <a:r>
              <a:rPr lang="en-US" b="1" i="1" dirty="0" smtClean="0">
                <a:solidFill>
                  <a:srgbClr val="FF0000"/>
                </a:solidFill>
              </a:rPr>
              <a:t>BD</a:t>
            </a:r>
            <a:r>
              <a:rPr lang="en-US" dirty="0" smtClean="0"/>
              <a:t> spectroscopy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00232" y="627437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 I (7.7eV), Cu II (20eV), Cu III (36eV ) ions</a:t>
            </a:r>
            <a:endParaRPr lang="en-US" dirty="0"/>
          </a:p>
        </p:txBody>
      </p:sp>
      <p:pic>
        <p:nvPicPr>
          <p:cNvPr id="17" name="Picture 32" descr="slacHeaderLogo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00166" y="4000504"/>
            <a:ext cx="2390172" cy="314324"/>
          </a:xfrm>
          <a:prstGeom prst="rect">
            <a:avLst/>
          </a:prstGeom>
        </p:spPr>
      </p:pic>
      <p:sp>
        <p:nvSpPr>
          <p:cNvPr id="18" name="TextBox 15"/>
          <p:cNvSpPr txBox="1"/>
          <p:nvPr/>
        </p:nvSpPr>
        <p:spPr>
          <a:xfrm>
            <a:off x="2311622" y="341378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 </a:t>
            </a:r>
            <a:r>
              <a:rPr lang="en-US" dirty="0" err="1" smtClean="0"/>
              <a:t>interband</a:t>
            </a:r>
            <a:r>
              <a:rPr lang="en-US" dirty="0" smtClean="0"/>
              <a:t> transition (@2.1eV) spectrum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COTR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000132"/>
            <a:ext cx="4286280" cy="2714620"/>
          </a:xfrm>
          <a:prstGeom prst="rect">
            <a:avLst/>
          </a:prstGeom>
        </p:spPr>
      </p:pic>
      <p:pic>
        <p:nvPicPr>
          <p:cNvPr id="4" name="Picture 29" descr="spec1QEcor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857628"/>
            <a:ext cx="4231953" cy="2786082"/>
          </a:xfrm>
          <a:prstGeom prst="rect">
            <a:avLst/>
          </a:prstGeom>
        </p:spPr>
      </p:pic>
      <p:sp>
        <p:nvSpPr>
          <p:cNvPr id="5" name="TextBox 24"/>
          <p:cNvSpPr txBox="1"/>
          <p:nvPr/>
        </p:nvSpPr>
        <p:spPr>
          <a:xfrm rot="16200000">
            <a:off x="-386870" y="188703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OTR (Cu), </a:t>
            </a:r>
            <a:r>
              <a:rPr lang="en-US" b="1" i="1" dirty="0" smtClean="0">
                <a:solidFill>
                  <a:srgbClr val="FF0000"/>
                </a:solidFill>
              </a:rPr>
              <a:t>no BD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7" name="TextBox 30"/>
          <p:cNvSpPr txBox="1"/>
          <p:nvPr/>
        </p:nvSpPr>
        <p:spPr>
          <a:xfrm rot="16200000">
            <a:off x="-791933" y="4851701"/>
            <a:ext cx="2500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Opt. </a:t>
            </a:r>
            <a:r>
              <a:rPr lang="en-US" b="1" i="1" dirty="0" smtClean="0">
                <a:solidFill>
                  <a:srgbClr val="FF0000"/>
                </a:solidFill>
              </a:rPr>
              <a:t>BD</a:t>
            </a:r>
            <a:r>
              <a:rPr lang="en-US" dirty="0" smtClean="0"/>
              <a:t> spectroscopy</a:t>
            </a:r>
            <a:endParaRPr lang="en-US" dirty="0"/>
          </a:p>
        </p:txBody>
      </p:sp>
      <p:sp>
        <p:nvSpPr>
          <p:cNvPr id="8" name="Right Arrow 16"/>
          <p:cNvSpPr/>
          <p:nvPr/>
        </p:nvSpPr>
        <p:spPr>
          <a:xfrm>
            <a:off x="4786314" y="1285860"/>
            <a:ext cx="357190" cy="2000264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17"/>
          <p:cNvSpPr/>
          <p:nvPr/>
        </p:nvSpPr>
        <p:spPr>
          <a:xfrm>
            <a:off x="4786314" y="4286256"/>
            <a:ext cx="357190" cy="2000264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1"/>
          <p:cNvSpPr txBox="1"/>
          <p:nvPr/>
        </p:nvSpPr>
        <p:spPr>
          <a:xfrm>
            <a:off x="5357818" y="1071546"/>
            <a:ext cx="3643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sz="1600" dirty="0" smtClean="0"/>
              <a:t> Spectrum typical for OTR in Cu (</a:t>
            </a:r>
            <a:r>
              <a:rPr lang="en-US" sz="1600" dirty="0" err="1" smtClean="0"/>
              <a:t>interband</a:t>
            </a:r>
            <a:r>
              <a:rPr lang="en-US" sz="1600" dirty="0" smtClean="0"/>
              <a:t> transition @ 2.1eV)</a:t>
            </a:r>
          </a:p>
          <a:p>
            <a:pPr>
              <a:buFont typeface="Wingdings"/>
              <a:buChar char="è"/>
            </a:pPr>
            <a:r>
              <a:rPr lang="en-US" sz="1600" dirty="0" smtClean="0"/>
              <a:t>Beta measurements possible close to the breakdown limit (~105)</a:t>
            </a:r>
          </a:p>
          <a:p>
            <a:pPr>
              <a:buFont typeface="Wingdings"/>
              <a:buChar char="è"/>
            </a:pPr>
            <a:r>
              <a:rPr lang="en-US" sz="1600" dirty="0"/>
              <a:t> </a:t>
            </a:r>
            <a:r>
              <a:rPr lang="en-US" sz="1600" dirty="0" smtClean="0"/>
              <a:t>OTR sometimes seems to rise before a breakdown</a:t>
            </a:r>
          </a:p>
          <a:p>
            <a:pPr>
              <a:buFont typeface="Wingdings"/>
              <a:buChar char="è"/>
            </a:pPr>
            <a:r>
              <a:rPr lang="en-US" sz="1600" dirty="0"/>
              <a:t> </a:t>
            </a:r>
            <a:r>
              <a:rPr lang="en-US" sz="1600" dirty="0" smtClean="0"/>
              <a:t>Oxide layers suppress OTR</a:t>
            </a:r>
          </a:p>
          <a:p>
            <a:pPr>
              <a:buFont typeface="Wingdings"/>
              <a:buChar char="è"/>
            </a:pPr>
            <a:r>
              <a:rPr lang="en-US" sz="1600" dirty="0"/>
              <a:t> </a:t>
            </a:r>
            <a:r>
              <a:rPr lang="en-US" sz="1600" dirty="0" smtClean="0"/>
              <a:t>An estimation of the energy absorbed by electrons in 30GHz structures: 0.1MW @ 14MW RF input power</a:t>
            </a:r>
            <a:endParaRPr lang="en-US" sz="1600" dirty="0"/>
          </a:p>
        </p:txBody>
      </p:sp>
      <p:sp>
        <p:nvSpPr>
          <p:cNvPr id="11" name="TextBox 26"/>
          <p:cNvSpPr txBox="1"/>
          <p:nvPr/>
        </p:nvSpPr>
        <p:spPr>
          <a:xfrm>
            <a:off x="5357818" y="4017727"/>
            <a:ext cx="364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sz="1600" dirty="0" smtClean="0"/>
              <a:t> found very little traces of O,H,C,S probably no contribution to breakdown physics in this sample</a:t>
            </a:r>
          </a:p>
          <a:p>
            <a:pPr>
              <a:buFont typeface="Wingdings"/>
              <a:buChar char="è"/>
            </a:pPr>
            <a:r>
              <a:rPr lang="en-US" sz="1600" dirty="0"/>
              <a:t> </a:t>
            </a:r>
            <a:r>
              <a:rPr lang="en-US" sz="1600" dirty="0" smtClean="0"/>
              <a:t>Estimated temperature from two-line-method: 1-5eV, but Cu III (T&gt;36eV) seen, plasma is a non-LTE plasma!</a:t>
            </a:r>
          </a:p>
          <a:p>
            <a:pPr>
              <a:buFont typeface="Wingdings"/>
              <a:buChar char="è"/>
            </a:pPr>
            <a:r>
              <a:rPr lang="en-US" sz="1600" dirty="0"/>
              <a:t> </a:t>
            </a:r>
            <a:r>
              <a:rPr lang="en-US" sz="1600" dirty="0" smtClean="0"/>
              <a:t>Intensity waveform for different lines highly non-reproducible (clusters? Different plasma? just geometry?)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diagnostics: some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full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214422"/>
            <a:ext cx="4036247" cy="2786082"/>
          </a:xfrm>
          <a:prstGeom prst="rect">
            <a:avLst/>
          </a:prstGeom>
        </p:spPr>
      </p:pic>
      <p:cxnSp>
        <p:nvCxnSpPr>
          <p:cNvPr id="18" name="Straight Connector 10"/>
          <p:cNvCxnSpPr/>
          <p:nvPr/>
        </p:nvCxnSpPr>
        <p:spPr>
          <a:xfrm rot="5400000">
            <a:off x="1749405" y="3750471"/>
            <a:ext cx="5929354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9" name="TextBox 11"/>
          <p:cNvSpPr txBox="1"/>
          <p:nvPr/>
        </p:nvSpPr>
        <p:spPr>
          <a:xfrm>
            <a:off x="2143108" y="7143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RF</a:t>
            </a:r>
            <a:endParaRPr kumimoji="0" lang="en-US" sz="18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357950" y="7143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DC</a:t>
            </a:r>
            <a:endParaRPr kumimoji="0" lang="en-US" sz="18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1" name="Straight Connector 19"/>
          <p:cNvCxnSpPr/>
          <p:nvPr/>
        </p:nvCxnSpPr>
        <p:spPr>
          <a:xfrm>
            <a:off x="785786" y="1142984"/>
            <a:ext cx="7429552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2" name="TextBox 17"/>
          <p:cNvSpPr txBox="1"/>
          <p:nvPr/>
        </p:nvSpPr>
        <p:spPr>
          <a:xfrm rot="16200000">
            <a:off x="-994092" y="2307353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RF (I,Q),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Xray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FC @30GHz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3" name="Picture 18" descr="I-V-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1" y="1214422"/>
            <a:ext cx="3714777" cy="2786082"/>
          </a:xfrm>
          <a:prstGeom prst="rect">
            <a:avLst/>
          </a:prstGeom>
        </p:spPr>
      </p:pic>
      <p:sp>
        <p:nvSpPr>
          <p:cNvPr id="24" name="TextBox 20"/>
          <p:cNvSpPr txBox="1"/>
          <p:nvPr/>
        </p:nvSpPr>
        <p:spPr>
          <a:xfrm rot="16200000">
            <a:off x="7402730" y="2364218"/>
            <a:ext cx="276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Current, voltage and delay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5" name="Straight Connector 26"/>
          <p:cNvCxnSpPr/>
          <p:nvPr/>
        </p:nvCxnSpPr>
        <p:spPr>
          <a:xfrm>
            <a:off x="804074" y="4070354"/>
            <a:ext cx="7429552" cy="15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6" name="Picture 6" descr="G:\Divisions\EST\Groups\SM\Metallurgy\MEB\AndersToerklep\Clic\DC-spark\sample39\#4\-0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8" descr="Session-230908-15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143380"/>
            <a:ext cx="4000528" cy="2571768"/>
          </a:xfrm>
          <a:prstGeom prst="rect">
            <a:avLst/>
          </a:prstGeom>
        </p:spPr>
      </p:pic>
      <p:sp>
        <p:nvSpPr>
          <p:cNvPr id="28" name="Rectangle 34"/>
          <p:cNvSpPr/>
          <p:nvPr/>
        </p:nvSpPr>
        <p:spPr>
          <a:xfrm>
            <a:off x="3357554" y="3996832"/>
            <a:ext cx="117051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?</a:t>
            </a:r>
            <a:endParaRPr kumimoji="0" lang="en-US" sz="16600" b="1" i="0" u="none" strike="noStrike" kern="0" cap="none" spc="0" normalizeH="0" baseline="0" noProof="0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29" name="TextBox 36"/>
          <p:cNvSpPr txBox="1"/>
          <p:nvPr/>
        </p:nvSpPr>
        <p:spPr>
          <a:xfrm rot="16200000">
            <a:off x="7435591" y="513744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SEM of single breakdowns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additional diagnostics</a:t>
            </a:r>
          </a:p>
        </p:txBody>
      </p:sp>
      <p:sp>
        <p:nvSpPr>
          <p:cNvPr id="16" name="TextBox 36"/>
          <p:cNvSpPr txBox="1"/>
          <p:nvPr/>
        </p:nvSpPr>
        <p:spPr>
          <a:xfrm rot="16200000">
            <a:off x="-999569" y="5149057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SEM of single breakdowns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16"/>
          <p:cNvSpPr/>
          <p:nvPr/>
        </p:nvSpPr>
        <p:spPr>
          <a:xfrm>
            <a:off x="4786314" y="2714620"/>
            <a:ext cx="357190" cy="2000264"/>
          </a:xfrm>
          <a:prstGeom prst="rightArrow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1"/>
          <p:cNvSpPr txBox="1"/>
          <p:nvPr/>
        </p:nvSpPr>
        <p:spPr>
          <a:xfrm>
            <a:off x="5357818" y="1436922"/>
            <a:ext cx="36433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sz="1600" dirty="0" smtClean="0"/>
              <a:t> BDs are very fast (~ns) transient phenomena </a:t>
            </a:r>
          </a:p>
          <a:p>
            <a:pPr>
              <a:buFont typeface="Wingdings"/>
              <a:buChar char="è"/>
            </a:pPr>
            <a:r>
              <a:rPr lang="en-US" sz="1600" dirty="0" smtClean="0"/>
              <a:t> BD parameters change over orders of magnitude (e.g. dark current vs. BD current)</a:t>
            </a:r>
          </a:p>
          <a:p>
            <a:pPr>
              <a:buFont typeface="Wingdings"/>
              <a:buChar char="è"/>
            </a:pPr>
            <a:r>
              <a:rPr lang="en-US" sz="1600" dirty="0" smtClean="0"/>
              <a:t> BDs are never the same (in RF!)</a:t>
            </a:r>
          </a:p>
          <a:p>
            <a:pPr>
              <a:buFont typeface="Wingdings"/>
              <a:buChar char="è"/>
            </a:pPr>
            <a:r>
              <a:rPr lang="en-US" sz="1600" dirty="0" smtClean="0"/>
              <a:t> BDs affect S-parameters  (RF) / current and voltage (DC)</a:t>
            </a:r>
          </a:p>
          <a:p>
            <a:pPr>
              <a:buFont typeface="Wingdings"/>
              <a:buChar char="è"/>
            </a:pPr>
            <a:r>
              <a:rPr lang="en-US" sz="1600" dirty="0" smtClean="0"/>
              <a:t> random BD current emission (RF)</a:t>
            </a:r>
          </a:p>
          <a:p>
            <a:pPr>
              <a:buFont typeface="Wingdings"/>
              <a:buChar char="è"/>
            </a:pPr>
            <a:endParaRPr lang="en-US" sz="1600" dirty="0" smtClean="0"/>
          </a:p>
          <a:p>
            <a:pPr>
              <a:buFont typeface="Wingdings"/>
              <a:buChar char="è"/>
            </a:pPr>
            <a:r>
              <a:rPr lang="en-US" sz="1600" dirty="0" smtClean="0">
                <a:solidFill>
                  <a:srgbClr val="C00000"/>
                </a:solidFill>
              </a:rPr>
              <a:t> working on BD-plane formalism for position dependent missing E calculation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olidFill>
                  <a:srgbClr val="C00000"/>
                </a:solidFill>
              </a:rPr>
              <a:t> optimization of DC setup for fast transients ongoing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olidFill>
                  <a:srgbClr val="C00000"/>
                </a:solidFill>
              </a:rPr>
              <a:t> development of high dynamic range diagnostic tools (</a:t>
            </a:r>
            <a:r>
              <a:rPr lang="en-US" sz="1600" dirty="0" err="1" smtClean="0">
                <a:solidFill>
                  <a:srgbClr val="C00000"/>
                </a:solidFill>
              </a:rPr>
              <a:t>LogAmps</a:t>
            </a:r>
            <a:r>
              <a:rPr lang="en-US" sz="1600" dirty="0" smtClean="0">
                <a:solidFill>
                  <a:srgbClr val="C00000"/>
                </a:solidFill>
              </a:rPr>
              <a:t> etc.)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olidFill>
                  <a:srgbClr val="C00000"/>
                </a:solidFill>
              </a:rPr>
              <a:t> fast single-shot multi-channel equipment necessary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267478"/>
                </a:solidFill>
                <a:latin typeface="+mj-lt"/>
                <a:ea typeface="+mj-ea"/>
                <a:cs typeface="+mj-cs"/>
              </a:rPr>
              <a:t>RF and DC diagnostics: BDs are never the same</a:t>
            </a:r>
          </a:p>
        </p:txBody>
      </p:sp>
      <p:pic>
        <p:nvPicPr>
          <p:cNvPr id="16" name="Picture 3" descr="BD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8408" y="642918"/>
            <a:ext cx="3083559" cy="2071702"/>
          </a:xfrm>
          <a:prstGeom prst="rect">
            <a:avLst/>
          </a:prstGeom>
        </p:spPr>
      </p:pic>
      <p:pic>
        <p:nvPicPr>
          <p:cNvPr id="17" name="Picture 3" descr="BD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556" y="2786058"/>
            <a:ext cx="2884620" cy="2071702"/>
          </a:xfrm>
          <a:prstGeom prst="rect">
            <a:avLst/>
          </a:prstGeom>
        </p:spPr>
      </p:pic>
      <p:pic>
        <p:nvPicPr>
          <p:cNvPr id="18" name="Picture 3" descr="BD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4929198"/>
            <a:ext cx="2857488" cy="1837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5214950"/>
            <a:ext cx="1071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30GHz </a:t>
            </a:r>
            <a:r>
              <a:rPr lang="en-US" sz="1400" dirty="0" err="1" smtClean="0"/>
              <a:t>speedbump</a:t>
            </a:r>
            <a:r>
              <a:rPr lang="en-US" sz="1400" dirty="0" smtClean="0"/>
              <a:t> structure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RF Presentation Template</Template>
  <TotalTime>141</TotalTime>
  <Words>1222</Words>
  <Application>Microsoft Office PowerPoint</Application>
  <PresentationFormat>On-screen Show (4:3)</PresentationFormat>
  <Paragraphs>199</Paragraphs>
  <Slides>21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template</vt:lpstr>
      <vt:lpstr>Breakdown experiments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Breakdown experiments</dc:title>
  <dc:creator>Jan W. Kovermann</dc:creator>
  <cp:lastModifiedBy>Jan W. Kovermann</cp:lastModifiedBy>
  <cp:revision>219</cp:revision>
  <dcterms:created xsi:type="dcterms:W3CDTF">2009-10-08T07:48:01Z</dcterms:created>
  <dcterms:modified xsi:type="dcterms:W3CDTF">2009-10-14T16:27:57Z</dcterms:modified>
</cp:coreProperties>
</file>