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  <p:sldMasterId id="2147483751" r:id="rId2"/>
    <p:sldMasterId id="2147483764" r:id="rId3"/>
  </p:sldMasterIdLst>
  <p:notesMasterIdLst>
    <p:notesMasterId r:id="rId38"/>
  </p:notesMasterIdLst>
  <p:handoutMasterIdLst>
    <p:handoutMasterId r:id="rId39"/>
  </p:handoutMasterIdLst>
  <p:sldIdLst>
    <p:sldId id="256" r:id="rId4"/>
    <p:sldId id="281" r:id="rId5"/>
    <p:sldId id="325" r:id="rId6"/>
    <p:sldId id="323" r:id="rId7"/>
    <p:sldId id="283" r:id="rId8"/>
    <p:sldId id="284" r:id="rId9"/>
    <p:sldId id="311" r:id="rId10"/>
    <p:sldId id="258" r:id="rId11"/>
    <p:sldId id="257" r:id="rId12"/>
    <p:sldId id="287" r:id="rId13"/>
    <p:sldId id="282" r:id="rId14"/>
    <p:sldId id="260" r:id="rId15"/>
    <p:sldId id="261" r:id="rId16"/>
    <p:sldId id="285" r:id="rId17"/>
    <p:sldId id="276" r:id="rId18"/>
    <p:sldId id="277" r:id="rId19"/>
    <p:sldId id="278" r:id="rId20"/>
    <p:sldId id="279" r:id="rId21"/>
    <p:sldId id="262" r:id="rId22"/>
    <p:sldId id="267" r:id="rId23"/>
    <p:sldId id="269" r:id="rId24"/>
    <p:sldId id="320" r:id="rId25"/>
    <p:sldId id="321" r:id="rId26"/>
    <p:sldId id="322" r:id="rId27"/>
    <p:sldId id="318" r:id="rId28"/>
    <p:sldId id="317" r:id="rId29"/>
    <p:sldId id="324" r:id="rId30"/>
    <p:sldId id="312" r:id="rId31"/>
    <p:sldId id="314" r:id="rId32"/>
    <p:sldId id="315" r:id="rId33"/>
    <p:sldId id="313" r:id="rId34"/>
    <p:sldId id="327" r:id="rId35"/>
    <p:sldId id="326" r:id="rId36"/>
    <p:sldId id="280" r:id="rId37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3E2A"/>
    <a:srgbClr val="33CCFF"/>
    <a:srgbClr val="FF9900"/>
    <a:srgbClr val="D7F9FD"/>
    <a:srgbClr val="FFFFCC"/>
    <a:srgbClr val="FFCC99"/>
    <a:srgbClr val="000099"/>
    <a:srgbClr val="FFFF00"/>
    <a:srgbClr val="FF99CC"/>
    <a:srgbClr val="CAFE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685" autoAdjust="0"/>
    <p:restoredTop sz="94660"/>
  </p:normalViewPr>
  <p:slideViewPr>
    <p:cSldViewPr>
      <p:cViewPr>
        <p:scale>
          <a:sx n="70" d="100"/>
          <a:sy n="70" d="100"/>
        </p:scale>
        <p:origin x="-36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E5AD3-BC10-4625-924D-A431896E70AA}" type="datetimeFigureOut">
              <a:rPr lang="it-IT" smtClean="0"/>
              <a:pPr/>
              <a:t>14/10/2009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641CB-8690-4DB1-9BEA-D5BEB4166D7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88E3B6-5E78-43D5-A6FC-35AA878B31F4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65C3D-5A16-4F84-AFD8-CA7E02B45F02}" type="slidenum">
              <a:rPr lang="it-IT"/>
              <a:pPr/>
              <a:t>1</a:t>
            </a:fld>
            <a:endParaRPr lang="it-IT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DC07BC-B96F-48C1-B63A-B69EFEB982E4}" type="slidenum">
              <a:rPr lang="it-IT"/>
              <a:pPr/>
              <a:t>10</a:t>
            </a:fld>
            <a:endParaRPr lang="it-IT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31D89B-604B-4B86-89C1-7C677C7865DD}" type="slidenum">
              <a:rPr lang="it-IT"/>
              <a:pPr/>
              <a:t>11</a:t>
            </a:fld>
            <a:endParaRPr lang="it-IT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8B11BC-CE17-4EE2-9119-20BEE82207AC}" type="slidenum">
              <a:rPr lang="it-IT"/>
              <a:pPr/>
              <a:t>12</a:t>
            </a:fld>
            <a:endParaRPr lang="it-IT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276FBB-EB94-4881-96FC-495DE88A2CDB}" type="slidenum">
              <a:rPr lang="it-IT"/>
              <a:pPr/>
              <a:t>13</a:t>
            </a:fld>
            <a:endParaRPr lang="it-IT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F96632-366C-4F21-AA44-390BB53E2F1D}" type="slidenum">
              <a:rPr lang="it-IT"/>
              <a:pPr/>
              <a:t>14</a:t>
            </a:fld>
            <a:endParaRPr lang="it-IT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787327-0F67-4C7D-91AD-9D5DDC39536F}" type="slidenum">
              <a:rPr lang="it-IT"/>
              <a:pPr/>
              <a:t>15</a:t>
            </a:fld>
            <a:endParaRPr lang="it-IT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EB3B05-EC47-432A-8330-4978C3E226EB}" type="slidenum">
              <a:rPr lang="it-IT"/>
              <a:pPr/>
              <a:t>16</a:t>
            </a:fld>
            <a:endParaRPr lang="it-IT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75B17B-23CE-4281-9E38-7107FAD85935}" type="slidenum">
              <a:rPr lang="it-IT"/>
              <a:pPr/>
              <a:t>17</a:t>
            </a:fld>
            <a:endParaRPr lang="it-IT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98BABA-67B7-4E87-9BED-C3D50D45998D}" type="slidenum">
              <a:rPr lang="it-IT"/>
              <a:pPr/>
              <a:t>18</a:t>
            </a:fld>
            <a:endParaRPr lang="it-IT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EBD36-B10E-4D2C-822A-E4E0A32EB760}" type="slidenum">
              <a:rPr lang="it-IT"/>
              <a:pPr/>
              <a:t>19</a:t>
            </a:fld>
            <a:endParaRPr lang="it-IT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D151-14E4-4790-AAC8-8FFD26E2621A}" type="slidenum">
              <a:rPr lang="it-IT"/>
              <a:pPr/>
              <a:t>2</a:t>
            </a:fld>
            <a:endParaRPr lang="it-IT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EFA62F-1099-4B79-B373-96D11D418C9B}" type="slidenum">
              <a:rPr lang="it-IT"/>
              <a:pPr/>
              <a:t>20</a:t>
            </a:fld>
            <a:endParaRPr lang="it-IT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32A338-FB10-4595-B5E8-B7A7BA4C9E24}" type="slidenum">
              <a:rPr lang="it-IT"/>
              <a:pPr/>
              <a:t>21</a:t>
            </a:fld>
            <a:endParaRPr lang="it-IT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5C139-BD6E-4223-993C-13E6B6332C3F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5C139-BD6E-4223-993C-13E6B6332C3F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8E3B6-5E78-43D5-A6FC-35AA878B31F4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8E3B6-5E78-43D5-A6FC-35AA878B31F4}" type="slidenum">
              <a:rPr lang="it-IT" smtClean="0"/>
              <a:pPr/>
              <a:t>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8E3B6-5E78-43D5-A6FC-35AA878B31F4}" type="slidenum">
              <a:rPr lang="it-IT" smtClean="0"/>
              <a:pPr/>
              <a:t>26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F6691-F6C8-4EE0-A4A2-7A94EF6C8544}" type="slidenum">
              <a:rPr lang="it-IT" smtClean="0"/>
              <a:pPr/>
              <a:t>27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8E3B6-5E78-43D5-A6FC-35AA878B31F4}" type="slidenum">
              <a:rPr lang="it-IT" smtClean="0"/>
              <a:pPr/>
              <a:t>28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9BDAB-120C-4C98-982B-6A5BA673989B}" type="slidenum">
              <a:rPr lang="it-IT" smtClean="0"/>
              <a:pPr/>
              <a:t>29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02E46-CE4D-43DA-887C-350BF61FC59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9BDAB-120C-4C98-982B-6A5BA673989B}" type="slidenum">
              <a:rPr lang="it-IT" smtClean="0"/>
              <a:pPr/>
              <a:t>30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8E3B6-5E78-43D5-A6FC-35AA878B31F4}" type="slidenum">
              <a:rPr lang="it-IT" smtClean="0"/>
              <a:pPr/>
              <a:t>31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88E3B6-5E78-43D5-A6FC-35AA878B31F4}" type="slidenum">
              <a:rPr lang="it-IT" smtClean="0"/>
              <a:pPr/>
              <a:t>32</a:t>
            </a:fld>
            <a:endParaRPr 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4E3E4-D480-4538-B064-F940AD50E664}" type="slidenum">
              <a:rPr lang="nb-NO" smtClean="0"/>
              <a:pPr/>
              <a:t>33</a:t>
            </a:fld>
            <a:endParaRPr lang="nb-NO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DD461B-4F0D-4CF2-A581-F5AF40DA0D1B}" type="slidenum">
              <a:rPr lang="it-IT"/>
              <a:pPr/>
              <a:t>34</a:t>
            </a:fld>
            <a:endParaRPr lang="it-IT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8E3B6-5E78-43D5-A6FC-35AA878B31F4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57C54C-55C8-4DD3-A6CE-186B4D439E30}" type="slidenum">
              <a:rPr lang="it-IT"/>
              <a:pPr/>
              <a:t>5</a:t>
            </a:fld>
            <a:endParaRPr lang="it-IT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C51959-221C-4892-AA56-3AB5205F4909}" type="slidenum">
              <a:rPr lang="it-IT"/>
              <a:pPr/>
              <a:t>6</a:t>
            </a:fld>
            <a:endParaRPr lang="it-IT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BAEFA5-AF84-4E4F-88E1-F9C13B3F70B6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45551E-D280-4972-B4DD-0D16FFD0164C}" type="slidenum">
              <a:rPr lang="it-IT"/>
              <a:pPr/>
              <a:t>8</a:t>
            </a:fld>
            <a:endParaRPr lang="it-IT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87E199-3823-4AAB-B3D4-C029D5B6AC54}" type="slidenum">
              <a:rPr lang="it-IT"/>
              <a:pPr/>
              <a:t>9</a:t>
            </a:fld>
            <a:endParaRPr lang="it-IT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7FC86-E0C8-4184-B175-0AF0FEB89F9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D2748-1911-47F5-B65E-6B8F48622B9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CF3CA-3E27-43E0-B5EB-284C13EC263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E2B980-5DB6-4340-B29C-38432269C634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25463" y="849313"/>
            <a:ext cx="4232275" cy="5513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10138" y="849313"/>
            <a:ext cx="4233862" cy="5513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28BD-A52D-4977-9601-746B27FAD7B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89763" y="0"/>
            <a:ext cx="2154237" cy="63627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25463" y="0"/>
            <a:ext cx="6311900" cy="63627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525463" y="0"/>
            <a:ext cx="8618537" cy="63627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6"/>
          <p:cNvSpPr txBox="1">
            <a:spLocks/>
          </p:cNvSpPr>
          <p:nvPr userDrawn="1"/>
        </p:nvSpPr>
        <p:spPr>
          <a:xfrm>
            <a:off x="1828258" y="5133416"/>
            <a:ext cx="5182097" cy="1489742"/>
          </a:xfrm>
          <a:prstGeom prst="rect">
            <a:avLst/>
          </a:prstGeom>
        </p:spPr>
        <p:txBody>
          <a:bodyPr lIns="0" tIns="45715" rIns="18285" bIns="45715">
            <a:normAutofit/>
          </a:bodyPr>
          <a:lstStyle/>
          <a:p>
            <a:pPr algn="ctr" defTabSz="912995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en-US" sz="2000">
              <a:effectLst>
                <a:outerShdw blurRad="38100" dist="38100" dir="2700000" algn="tl">
                  <a:srgbClr val="04617B"/>
                </a:outerShdw>
              </a:effectLst>
              <a:latin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57201" y="1371601"/>
            <a:ext cx="8229600" cy="1828800"/>
          </a:xfrm>
          <a:ln>
            <a:noFill/>
          </a:ln>
        </p:spPr>
        <p:txBody>
          <a:bodyPr tIns="0" rIns="18285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993743" cy="1752600"/>
          </a:xfrm>
        </p:spPr>
        <p:txBody>
          <a:bodyPr lIns="0" rIns="18285"/>
          <a:lstStyle>
            <a:lvl1pPr marL="0" marR="45715" indent="0" algn="r">
              <a:buNone/>
              <a:defRPr>
                <a:solidFill>
                  <a:schemeClr val="tx1"/>
                </a:solidFill>
                <a:effectLst>
                  <a:outerShdw blurRad="50800" dist="50800" dir="2700000">
                    <a:schemeClr val="bg1"/>
                  </a:outerShdw>
                </a:effectLst>
              </a:defRPr>
            </a:lvl1pPr>
            <a:lvl2pPr marL="457144" indent="0" algn="ctr">
              <a:buNone/>
            </a:lvl2pPr>
            <a:lvl3pPr marL="914287" indent="0" algn="ctr">
              <a:buNone/>
            </a:lvl3pPr>
            <a:lvl4pPr marL="1371431" indent="0" algn="ctr">
              <a:buNone/>
            </a:lvl4pPr>
            <a:lvl5pPr marL="1828574" indent="0" algn="ctr">
              <a:buNone/>
            </a:lvl5pPr>
            <a:lvl6pPr marL="2285717" indent="0" algn="ctr">
              <a:buNone/>
            </a:lvl6pPr>
            <a:lvl7pPr marL="2742861" indent="0" algn="ctr">
              <a:buNone/>
            </a:lvl7pPr>
            <a:lvl8pPr marL="3200004" indent="0" algn="ctr">
              <a:buNone/>
            </a:lvl8pPr>
            <a:lvl9pPr marL="3657148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solidFill>
                  <a:srgbClr val="D1EAEE"/>
                </a:solidFill>
                <a:latin typeface="Verdana" pitchFamily="34" charset="0"/>
              </a:defRPr>
            </a:lvl1pPr>
          </a:lstStyle>
          <a:p>
            <a:fld id="{37886298-C2E2-4473-94E9-251EB22C9D90}" type="datetime1">
              <a:rPr lang="nb-NO"/>
              <a:pPr/>
              <a:t>14.10.2009</a:t>
            </a:fld>
            <a:endParaRPr lang="nb-NO"/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solidFill>
                  <a:srgbClr val="D1EAEE"/>
                </a:solidFill>
                <a:latin typeface="Verdana" pitchFamily="34" charset="0"/>
              </a:defRPr>
            </a:lvl1pPr>
          </a:lstStyle>
          <a:p>
            <a:endParaRPr lang="it-IT"/>
          </a:p>
        </p:txBody>
      </p:sp>
      <p:sp>
        <p:nvSpPr>
          <p:cNvPr id="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rgbClr val="D1EAEE"/>
                </a:solidFill>
                <a:latin typeface="Verdana" pitchFamily="34" charset="0"/>
              </a:defRPr>
            </a:lvl1pPr>
          </a:lstStyle>
          <a:p>
            <a:fld id="{B98D2051-B7DA-4E92-88F0-1BA49B5D4FE8}" type="slidenum">
              <a:rPr lang="nb-NO"/>
              <a:pPr/>
              <a:t>‹N›</a:t>
            </a:fld>
            <a:endParaRPr lang="nb-N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759F62B0-BA30-47DD-A2C6-D15D76D963BE}" type="datetime1">
              <a:rPr lang="nb-NO"/>
              <a:pPr/>
              <a:t>14.10.2009</a:t>
            </a:fld>
            <a:endParaRPr lang="nb-N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C6DAF621-03FF-4B95-B339-4ACB1DBF8B54}" type="slidenum">
              <a:rPr lang="nb-NO"/>
              <a:pPr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1316737"/>
            <a:ext cx="8534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r" rtl="0">
              <a:spcBef>
                <a:spcPct val="0"/>
              </a:spcBef>
              <a:buNone/>
              <a:defRPr lang="en-US" sz="5200" b="1" cap="none" baseline="0" dirty="0">
                <a:ln w="635"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Verdana"/>
                <a:ea typeface="+mj-ea"/>
                <a:cs typeface="Verdan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8308848" cy="1509712"/>
          </a:xfrm>
        </p:spPr>
        <p:txBody>
          <a:bodyPr lIns="45715" rIns="45715"/>
          <a:lstStyle>
            <a:lvl1pPr marL="0" indent="0" algn="r">
              <a:buNone/>
              <a:defRPr sz="2400">
                <a:solidFill>
                  <a:schemeClr val="tx1"/>
                </a:solidFill>
                <a:effectLst>
                  <a:outerShdw blurRad="50800" dist="38100" dir="2700000">
                    <a:srgbClr val="000000"/>
                  </a:outerShdw>
                </a:effectLst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solidFill>
                  <a:srgbClr val="D1EAEE"/>
                </a:solidFill>
                <a:latin typeface="Verdana" pitchFamily="34" charset="0"/>
              </a:defRPr>
            </a:lvl1pPr>
          </a:lstStyle>
          <a:p>
            <a:fld id="{52A22A36-E231-454E-B704-D02587203023}" type="datetime1">
              <a:rPr lang="nb-NO"/>
              <a:pPr/>
              <a:t>14.10.2009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solidFill>
                  <a:srgbClr val="D1EAEE"/>
                </a:solidFill>
                <a:latin typeface="Verdana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rgbClr val="D1EAEE"/>
                </a:solidFill>
                <a:latin typeface="Verdana" pitchFamily="34" charset="0"/>
              </a:defRPr>
            </a:lvl1pPr>
          </a:lstStyle>
          <a:p>
            <a:fld id="{A787B7D3-9735-49B5-A510-42847A568D82}" type="slidenum">
              <a:rPr lang="nb-NO"/>
              <a:pPr/>
              <a:t>‹N›</a:t>
            </a:fld>
            <a:endParaRPr lang="nb-N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04089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68E7DD-5A18-4F45-8BE3-2440AFD59A9B}" type="datetime1">
              <a:rPr lang="nb-NO"/>
              <a:pPr/>
              <a:t>14.10.2009</a:t>
            </a:fld>
            <a:endParaRPr lang="nb-NO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D8D83-6D40-42FC-822E-25B93AD67DED}" type="slidenum">
              <a:rPr lang="nb-NO"/>
              <a:pPr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0408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15" tIns="0" rIns="45715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7"/>
            <a:ext cx="4041775" cy="654843"/>
          </a:xfrm>
        </p:spPr>
        <p:txBody>
          <a:bodyPr lIns="45715" tIns="0" rIns="45715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6327FD-038E-4B9D-954C-0E5680F6C4A5}" type="datetime1">
              <a:rPr lang="nb-NO"/>
              <a:pPr/>
              <a:t>14.10.2009</a:t>
            </a:fld>
            <a:endParaRPr lang="nb-NO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4DE1DB-0CCD-486A-89F9-170264B71BE6}" type="slidenum">
              <a:rPr lang="nb-NO"/>
              <a:pPr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4764360-8E6C-4085-A191-814E24311EC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9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CBC1C-D151-4051-A24A-A73172BB80FB}" type="datetime1">
              <a:rPr lang="nb-NO"/>
              <a:pPr/>
              <a:t>14.10.2009</a:t>
            </a:fld>
            <a:endParaRPr lang="nb-NO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D9C88F-1E96-4AAD-8507-2CF97FD88A3D}" type="slidenum">
              <a:rPr lang="nb-NO"/>
              <a:pPr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CA69DE-CE22-44CC-8744-F4AA2A092A56}" type="datetime1">
              <a:rPr lang="nb-NO"/>
              <a:pPr/>
              <a:t>14.10.2009</a:t>
            </a:fld>
            <a:endParaRPr lang="nb-NO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9C319-D8C1-4EB1-81F5-CBD0F110757C}" type="slidenum">
              <a:rPr lang="nb-NO"/>
              <a:pPr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5" rIns="18285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5A3BD-AA13-45D3-942A-C06E56A77D82}" type="datetime1">
              <a:rPr lang="nb-NO"/>
              <a:pPr/>
              <a:t>14.10.2009</a:t>
            </a:fld>
            <a:endParaRPr lang="nb-NO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4C760-DBF3-46F5-9600-893882610352}" type="slidenum">
              <a:rPr lang="nb-NO"/>
              <a:pPr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179" y="1107942"/>
            <a:ext cx="5258105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5" rIns="91428" bIns="45715" anchor="ctr"/>
          <a:lstStyle/>
          <a:p>
            <a:pPr algn="ctr"/>
            <a:endParaRPr lang="en-US" sz="1800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6" name="Right Triangle 14"/>
          <p:cNvSpPr>
            <a:spLocks noChangeArrowheads="1"/>
          </p:cNvSpPr>
          <p:nvPr/>
        </p:nvSpPr>
        <p:spPr bwMode="auto">
          <a:xfrm rot="420000" flipV="1">
            <a:off x="8003884" y="5359613"/>
            <a:ext cx="156087" cy="155602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bevel/>
            <a:headEnd/>
            <a:tailEnd/>
          </a:ln>
          <a:effectLst>
            <a:outerShdw dist="6350" dir="12899787" algn="tl" rotWithShape="0">
              <a:srgbClr val="808080">
                <a:alpha val="46999"/>
              </a:srgbClr>
            </a:outerShdw>
          </a:effectLst>
        </p:spPr>
        <p:txBody>
          <a:bodyPr lIns="91428" tIns="45715" rIns="91428" bIns="45715" anchor="ctr"/>
          <a:lstStyle/>
          <a:p>
            <a:pPr algn="ctr"/>
            <a:endParaRPr lang="en-US" sz="180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01" y="5816334"/>
            <a:ext cx="9163002" cy="104166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28" tIns="45715" rIns="91428" bIns="45715"/>
          <a:lstStyle/>
          <a:p>
            <a:endParaRPr lang="en-US" sz="1800">
              <a:latin typeface="Constantia" pitchFamily="18" charset="0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302" y="6219745"/>
            <a:ext cx="4762698" cy="63825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28" tIns="45715" rIns="91428" bIns="45715"/>
          <a:lstStyle/>
          <a:p>
            <a:endParaRPr lang="en-US" sz="1800">
              <a:latin typeface="Constant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lIns="45715" rIns="45715" bIns="45715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0" rIns="45715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4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7E7F85-B23E-49A6-9665-765939CBE619}" type="datetime1">
              <a:rPr lang="nb-NO"/>
              <a:pPr/>
              <a:t>14.10.2009</a:t>
            </a:fld>
            <a:endParaRPr lang="nb-NO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178" y="6356617"/>
            <a:ext cx="609419" cy="364512"/>
          </a:xfrm>
        </p:spPr>
        <p:txBody>
          <a:bodyPr/>
          <a:lstStyle>
            <a:lvl1pPr>
              <a:defRPr/>
            </a:lvl1pPr>
          </a:lstStyle>
          <a:p>
            <a:fld id="{82DD62FD-7818-4448-8397-337B967233D8}" type="slidenum">
              <a:rPr lang="nb-NO"/>
              <a:pPr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D944D2-0344-42B3-A3CE-4AA3F5CACE86}" type="datetime1">
              <a:rPr lang="nb-NO"/>
              <a:pPr/>
              <a:t>14.10.2009</a:t>
            </a:fld>
            <a:endParaRPr lang="nb-N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1DC66-F4F9-43D6-BE13-25F58DD69430}" type="slidenum">
              <a:rPr lang="nb-NO"/>
              <a:pPr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222D96-27D2-4D0A-BEAD-80F1F69720E1}" type="datetime1">
              <a:rPr lang="nb-NO"/>
              <a:pPr/>
              <a:t>14.10.2009</a:t>
            </a:fld>
            <a:endParaRPr lang="nb-N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06C84-E585-4FB8-9FF4-088B69BBBDF5}" type="slidenum">
              <a:rPr lang="nb-NO"/>
              <a:pPr/>
              <a:t>‹N›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A729-D525-461F-B102-D818C334719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65C44-2759-46FC-AEB6-92B9AE443C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7A6ED-3E07-45E0-A5C5-CE1E928802C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A961D-C0BF-457B-B08B-9F48FA41B3F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5624E7-8BDF-402C-A8AA-C5FB8A9126F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4065A-137A-4098-9CD6-11DA7C29588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0E183D-6E83-43AA-B34D-EB108F3D1CD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5463" y="849313"/>
            <a:ext cx="8618537" cy="551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6448425"/>
            <a:ext cx="9144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l"/>
            <a:r>
              <a:rPr lang="en-US" sz="1400" i="1">
                <a:solidFill>
                  <a:schemeClr val="tx1"/>
                </a:solidFill>
                <a:latin typeface="Comic Sans MS" pitchFamily="66" charset="0"/>
              </a:rPr>
              <a:t>J</a:t>
            </a:r>
            <a:r>
              <a:rPr lang="en-US" sz="1300" i="1">
                <a:solidFill>
                  <a:schemeClr val="tx1"/>
                </a:solidFill>
                <a:latin typeface="Comic Sans MS" pitchFamily="66" charset="0"/>
              </a:rPr>
              <a:t>.P.Delahaye </a:t>
            </a:r>
            <a:r>
              <a:rPr lang="en-US" sz="1300" i="1">
                <a:solidFill>
                  <a:srgbClr val="0000FF"/>
                </a:solidFill>
                <a:latin typeface="Comic Sans MS" pitchFamily="66" charset="0"/>
              </a:rPr>
              <a:t>                                   </a:t>
            </a:r>
            <a:r>
              <a:rPr lang="en-US" sz="1300" i="1">
                <a:solidFill>
                  <a:schemeClr val="tx1"/>
                </a:solidFill>
                <a:latin typeface="Comic Sans MS" pitchFamily="66" charset="0"/>
              </a:rPr>
              <a:t>CLIC progress and perspectives  (12 – 10 – 09)                                              </a:t>
            </a:r>
            <a:fld id="{80803DB7-6FF3-4713-9425-969D02452698}" type="slidenum">
              <a:rPr lang="en-US" sz="1300" i="1">
                <a:solidFill>
                  <a:schemeClr val="tx1"/>
                </a:solidFill>
                <a:latin typeface="Comic Sans MS" pitchFamily="66" charset="0"/>
              </a:rPr>
              <a:pPr algn="l"/>
              <a:t>‹N›</a:t>
            </a:fld>
            <a:endParaRPr lang="en-US" sz="1300" i="1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en-US" sz="1400" i="1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630488" y="549275"/>
            <a:ext cx="5943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r>
              <a:rPr lang="en-US" sz="3200" b="1" i="1">
                <a:solidFill>
                  <a:srgbClr val="FF3300"/>
                </a:solidFill>
              </a:rPr>
              <a:t/>
            </a:r>
            <a:br>
              <a:rPr lang="en-US" sz="3200" b="1" i="1">
                <a:solidFill>
                  <a:srgbClr val="FF3300"/>
                </a:solidFill>
              </a:rPr>
            </a:br>
            <a:endParaRPr lang="en-US" sz="3200" b="1" i="1">
              <a:solidFill>
                <a:srgbClr val="FF3300"/>
              </a:solidFill>
            </a:endParaRP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2773363" y="0"/>
            <a:ext cx="5684837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48" name="Picture 24" descr="logoss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2133600" cy="5778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9pPr>
    </p:titleStyle>
    <p:bodyStyle>
      <a:lvl1pPr indent="23177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Char char="•"/>
        <a:defRPr sz="2800" b="1">
          <a:solidFill>
            <a:srgbClr val="3366FF"/>
          </a:solidFill>
          <a:latin typeface="+mn-lt"/>
          <a:ea typeface="+mn-ea"/>
          <a:cs typeface="+mn-cs"/>
        </a:defRPr>
      </a:lvl1pPr>
      <a:lvl2pPr marL="463550" indent="1666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 b="1">
          <a:solidFill>
            <a:schemeClr val="tx1"/>
          </a:solidFill>
          <a:latin typeface="Arial" pitchFamily="34" charset="0"/>
        </a:defRPr>
      </a:lvl2pPr>
      <a:lvl3pPr marL="79851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>
          <a:solidFill>
            <a:schemeClr val="tx1"/>
          </a:solidFill>
          <a:latin typeface="Arial" pitchFamily="34" charset="0"/>
        </a:defRPr>
      </a:lvl3pPr>
      <a:lvl4pPr marL="1030288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>
          <a:solidFill>
            <a:schemeClr val="tx1"/>
          </a:solidFill>
          <a:latin typeface="Arial" pitchFamily="34" charset="0"/>
        </a:defRPr>
      </a:lvl4pPr>
      <a:lvl5pPr marL="12620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>
          <a:solidFill>
            <a:schemeClr val="tx1"/>
          </a:solidFill>
          <a:latin typeface="Arial" pitchFamily="34" charset="0"/>
        </a:defRPr>
      </a:lvl5pPr>
      <a:lvl6pPr marL="17192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>
          <a:solidFill>
            <a:schemeClr val="tx1"/>
          </a:solidFill>
          <a:latin typeface="Arial" pitchFamily="34" charset="0"/>
        </a:defRPr>
      </a:lvl6pPr>
      <a:lvl7pPr marL="21764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>
          <a:solidFill>
            <a:schemeClr val="tx1"/>
          </a:solidFill>
          <a:latin typeface="Arial" pitchFamily="34" charset="0"/>
        </a:defRPr>
      </a:lvl7pPr>
      <a:lvl8pPr marL="26336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>
          <a:solidFill>
            <a:schemeClr val="tx1"/>
          </a:solidFill>
          <a:latin typeface="Arial" pitchFamily="34" charset="0"/>
        </a:defRPr>
      </a:lvl8pPr>
      <a:lvl9pPr marL="30908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25000">
              <a:schemeClr val="accent1">
                <a:lumMod val="40000"/>
                <a:lumOff val="60000"/>
                <a:alpha val="25000"/>
              </a:schemeClr>
            </a:gs>
            <a:gs pos="100000">
              <a:schemeClr val="bg2">
                <a:shade val="15000"/>
                <a:satMod val="320000"/>
                <a:alpha val="2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01" y="-8644"/>
            <a:ext cx="9163002" cy="104166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28" tIns="45715" rIns="91428" bIns="45715"/>
          <a:lstStyle/>
          <a:p>
            <a:endParaRPr lang="en-US" sz="1800">
              <a:latin typeface="Constantia" pitchFamily="18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302" y="-8644"/>
            <a:ext cx="4762698" cy="63825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28" tIns="45715" rIns="91428" bIns="45715"/>
          <a:lstStyle/>
          <a:p>
            <a:endParaRPr lang="en-US" sz="1800">
              <a:latin typeface="Constantia" pitchFamily="18" charset="0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1225625" y="0"/>
            <a:ext cx="7750072" cy="705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5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245668" y="894710"/>
            <a:ext cx="8730029" cy="5728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404" y="6623157"/>
            <a:ext cx="2133645" cy="234843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alibri" pitchFamily="34" charset="0"/>
              </a:defRPr>
            </a:lvl1pPr>
          </a:lstStyle>
          <a:p>
            <a:fld id="{549DD4E2-EED2-4FCA-B670-5D02F1A2BE8E}" type="datetime1">
              <a:rPr lang="nb-NO"/>
              <a:pPr/>
              <a:t>14.10.2009</a:t>
            </a:fld>
            <a:endParaRPr lang="nb-N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57" y="6623157"/>
            <a:ext cx="3352483" cy="234843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alibri" pitchFamily="34" charset="0"/>
              </a:defRPr>
            </a:lvl1pPr>
          </a:lstStyle>
          <a:p>
            <a:endParaRPr lang="it-IT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5162" y="6623157"/>
            <a:ext cx="761434" cy="234843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alibri" pitchFamily="34" charset="0"/>
              </a:defRPr>
            </a:lvl1pPr>
          </a:lstStyle>
          <a:p>
            <a:fld id="{47E7F6FD-2CE1-4866-A99B-2892EEB78253}" type="slidenum">
              <a:rPr lang="nb-NO"/>
              <a:pPr/>
              <a:t>‹N›</a:t>
            </a:fld>
            <a:endParaRPr lang="nb-NO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19002" y="203148"/>
            <a:ext cx="9180646" cy="64834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800">
                <a:latin typeface="Constantia" pitchFamily="18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800">
                <a:latin typeface="Constantia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B5395"/>
          </a:solidFill>
          <a:effectLst>
            <a:outerShdw blurRad="50800" dist="38100" dir="2700000">
              <a:srgbClr val="000000"/>
            </a:outerShdw>
          </a:effectLst>
          <a:latin typeface="Verdana"/>
          <a:ea typeface="ＭＳ Ｐゴシック" pitchFamily="-109" charset="-128"/>
          <a:cs typeface="Verdana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0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0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0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000">
          <a:solidFill>
            <a:srgbClr val="0B5395"/>
          </a:solidFill>
          <a:latin typeface="Verdana" pitchFamily="-107" charset="0"/>
          <a:ea typeface="ＭＳ Ｐゴシック" pitchFamily="-109" charset="-128"/>
          <a:cs typeface="ＭＳ Ｐゴシック" pitchFamily="-109" charset="-128"/>
        </a:defRPr>
      </a:lvl5pPr>
      <a:lvl6pPr marL="457144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287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431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574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272785" indent="-272785" algn="l" rtl="0" eaLnBrk="0" fontAlgn="base" hangingPunct="0">
        <a:spcBef>
          <a:spcPct val="20000"/>
        </a:spcBef>
        <a:spcAft>
          <a:spcPct val="0"/>
        </a:spcAft>
        <a:buSzPct val="95000"/>
        <a:buFont typeface="Wingdings 2" pitchFamily="18" charset="2"/>
        <a:buChar char=""/>
        <a:defRPr sz="2400"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1pPr>
      <a:lvl2pPr marL="638819" indent="-244950" algn="l" rtl="0" eaLnBrk="0" fontAlgn="base" hangingPunct="0">
        <a:spcBef>
          <a:spcPct val="20000"/>
        </a:spcBef>
        <a:spcAft>
          <a:spcPct val="0"/>
        </a:spcAft>
        <a:buSzPct val="85000"/>
        <a:buFont typeface="Wingdings 2" pitchFamily="18" charset="2"/>
        <a:buChar char=""/>
        <a:defRPr sz="2200"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2pPr>
      <a:lvl3pPr marL="912995" indent="-244950" algn="l" rtl="0" eaLnBrk="0" fontAlgn="base" hangingPunct="0">
        <a:spcBef>
          <a:spcPct val="20000"/>
        </a:spcBef>
        <a:spcAft>
          <a:spcPct val="0"/>
        </a:spcAft>
        <a:buSzPct val="70000"/>
        <a:buFont typeface="Wingdings 2" pitchFamily="18" charset="2"/>
        <a:buChar char=""/>
        <a:defRPr sz="2000"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3pPr>
      <a:lvl4pPr marL="1187173" indent="-208764" algn="l" rtl="0" eaLnBrk="0" fontAlgn="base" hangingPunct="0">
        <a:spcBef>
          <a:spcPct val="20000"/>
        </a:spcBef>
        <a:spcAft>
          <a:spcPct val="0"/>
        </a:spcAft>
        <a:buSzPct val="65000"/>
        <a:buFont typeface="Wingdings 2" pitchFamily="18" charset="2"/>
        <a:buChar char=""/>
        <a:defRPr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4pPr>
      <a:lvl5pPr marL="1461349" indent="-208764" algn="l" rtl="0" eaLnBrk="0" fontAlgn="base" hangingPunct="0">
        <a:spcBef>
          <a:spcPct val="20000"/>
        </a:spcBef>
        <a:spcAft>
          <a:spcPct val="0"/>
        </a:spcAft>
        <a:buSzPct val="65000"/>
        <a:buFont typeface="Wingdings 2" pitchFamily="18" charset="2"/>
        <a:buChar char=""/>
        <a:defRPr kern="1200">
          <a:solidFill>
            <a:schemeClr val="tx1"/>
          </a:solidFill>
          <a:latin typeface="Verdana"/>
          <a:ea typeface="ＭＳ Ｐゴシック" pitchFamily="-109" charset="-128"/>
          <a:cs typeface="Verdana"/>
        </a:defRPr>
      </a:lvl5pPr>
      <a:lvl6pPr marL="1737145" indent="-210286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003" indent="-18285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289" indent="-182858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575" indent="-18285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2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emf"/><Relationship Id="rId5" Type="http://schemas.openxmlformats.org/officeDocument/2006/relationships/image" Target="../media/image34.png"/><Relationship Id="rId4" Type="http://schemas.openxmlformats.org/officeDocument/2006/relationships/image" Target="../media/image33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Grp="1" noChangeArrowheads="1"/>
          </p:cNvSpPr>
          <p:nvPr>
            <p:ph type="ctrTitle"/>
          </p:nvPr>
        </p:nvSpPr>
        <p:spPr>
          <a:xfrm>
            <a:off x="684213" y="1484313"/>
            <a:ext cx="7773987" cy="2235200"/>
          </a:xfrm>
          <a:noFill/>
          <a:ln>
            <a:noFill/>
          </a:ln>
        </p:spPr>
        <p:txBody>
          <a:bodyPr/>
          <a:lstStyle/>
          <a:p>
            <a:r>
              <a:rPr lang="en-GB" sz="3200" dirty="0" smtClean="0">
                <a:solidFill>
                  <a:schemeClr val="bg1"/>
                </a:solidFill>
                <a:effectLst/>
              </a:rPr>
              <a:t>DRIVE BEAM</a:t>
            </a:r>
            <a:br>
              <a:rPr lang="en-GB" sz="3200" dirty="0" smtClean="0">
                <a:solidFill>
                  <a:schemeClr val="bg1"/>
                </a:solidFill>
                <a:effectLst/>
              </a:rPr>
            </a:br>
            <a:r>
              <a:rPr lang="en-GB" sz="3200" dirty="0" smtClean="0">
                <a:solidFill>
                  <a:schemeClr val="bg1"/>
                </a:solidFill>
                <a:effectLst/>
              </a:rPr>
              <a:t>From LINAC to DECELERATOR</a:t>
            </a:r>
            <a:endParaRPr lang="it-IT" sz="2400" i="1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14282" y="6500833"/>
            <a:ext cx="8643998" cy="220641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CLIC 09 Workshop - C. Biscari</a:t>
            </a:r>
            <a:endParaRPr lang="it-IT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57290" y="4286256"/>
            <a:ext cx="6400800" cy="1752600"/>
          </a:xfrm>
        </p:spPr>
        <p:txBody>
          <a:bodyPr>
            <a:normAutofit/>
          </a:bodyPr>
          <a:lstStyle/>
          <a:p>
            <a:r>
              <a:rPr lang="en-GB" sz="2000" i="1" dirty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C. Biscari, D. </a:t>
            </a:r>
            <a:r>
              <a:rPr lang="en-GB" sz="2000" i="1" dirty="0" err="1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Alesini</a:t>
            </a:r>
            <a:r>
              <a:rPr lang="en-GB" sz="2000" i="1" dirty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, A. </a:t>
            </a:r>
            <a:r>
              <a:rPr lang="en-GB" sz="2000" i="1" dirty="0" err="1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Ghigo</a:t>
            </a:r>
            <a:r>
              <a:rPr lang="en-GB" sz="2000" i="1" dirty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, F. </a:t>
            </a:r>
            <a:r>
              <a:rPr lang="en-GB" sz="2000" i="1" dirty="0" err="1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Marcellini</a:t>
            </a:r>
            <a:r>
              <a:rPr lang="en-GB" sz="2000" i="1" dirty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, </a:t>
            </a:r>
            <a:br>
              <a:rPr lang="en-GB" sz="2000" i="1" dirty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</a:br>
            <a:r>
              <a:rPr lang="en-GB" sz="2000" i="1" dirty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LNF-INFN, </a:t>
            </a:r>
            <a:r>
              <a:rPr lang="en-GB" sz="2000" i="1" dirty="0" err="1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Frascati</a:t>
            </a:r>
            <a:r>
              <a:rPr lang="en-GB" sz="2000" i="1" dirty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, Italy </a:t>
            </a:r>
            <a:br>
              <a:rPr lang="en-GB" sz="2000" i="1" dirty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</a:br>
            <a:r>
              <a:rPr lang="en-GB" sz="2000" i="1" dirty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B. </a:t>
            </a:r>
            <a:r>
              <a:rPr lang="en-GB" sz="2000" i="1" dirty="0" err="1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Jeanneret</a:t>
            </a:r>
            <a:r>
              <a:rPr lang="en-GB" sz="2000" i="1" dirty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2000" i="1" dirty="0" smtClean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F. </a:t>
            </a:r>
            <a:r>
              <a:rPr lang="en-GB" sz="2000" i="1" dirty="0" err="1" smtClean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Stulle</a:t>
            </a:r>
            <a:r>
              <a:rPr lang="en-GB" sz="2000" i="1" dirty="0" smtClean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, CERN</a:t>
            </a:r>
            <a:r>
              <a:rPr lang="en-GB" sz="2000" i="1" dirty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, Geneva, </a:t>
            </a:r>
            <a:r>
              <a:rPr lang="en-GB" sz="2000" i="1" dirty="0" smtClean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Switzerland</a:t>
            </a:r>
          </a:p>
          <a:p>
            <a:r>
              <a:rPr lang="en-GB" sz="2000" i="1" dirty="0" smtClean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L. </a:t>
            </a:r>
            <a:r>
              <a:rPr lang="en-GB" sz="2000" i="1" dirty="0" err="1" smtClean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Falbo</a:t>
            </a:r>
            <a:r>
              <a:rPr lang="en-GB" sz="2000" i="1" dirty="0" smtClean="0">
                <a:solidFill>
                  <a:srgbClr val="FFFFD5"/>
                </a:solidFill>
                <a:latin typeface="Arial" pitchFamily="34" charset="0"/>
                <a:cs typeface="Arial" pitchFamily="34" charset="0"/>
              </a:rPr>
              <a:t>, CNAO, Pavia, Italy</a:t>
            </a:r>
            <a:endParaRPr lang="it-IT" sz="2000" i="1" dirty="0">
              <a:solidFill>
                <a:srgbClr val="FFFFD5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it-IT" sz="3600"/>
              <a:t>DL against TA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1438"/>
            <a:ext cx="3970338" cy="4784725"/>
          </a:xfrm>
          <a:solidFill>
            <a:schemeClr val="tx1">
              <a:lumMod val="75000"/>
            </a:schemeClr>
          </a:solidFill>
        </p:spPr>
        <p:txBody>
          <a:bodyPr/>
          <a:lstStyle/>
          <a:p>
            <a:pPr algn="ctr">
              <a:buFontTx/>
              <a:buNone/>
            </a:pPr>
            <a:r>
              <a:rPr lang="it-IT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DELAY LOOP</a:t>
            </a:r>
          </a:p>
          <a:p>
            <a:pPr algn="ctr">
              <a:buFontTx/>
              <a:buNone/>
            </a:pPr>
            <a:endParaRPr lang="it-IT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it-IT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 = 73 m</a:t>
            </a:r>
          </a:p>
          <a:p>
            <a:pPr>
              <a:buFontTx/>
              <a:buNone/>
            </a:pPr>
            <a:r>
              <a:rPr lang="it-IT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Total </a:t>
            </a:r>
            <a:r>
              <a:rPr lang="it-IT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bending</a:t>
            </a:r>
            <a:r>
              <a:rPr lang="it-IT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angle = 2p</a:t>
            </a:r>
          </a:p>
          <a:p>
            <a:pPr>
              <a:buFontTx/>
              <a:buNone/>
            </a:pPr>
            <a:r>
              <a:rPr lang="it-IT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Low </a:t>
            </a:r>
            <a:r>
              <a:rPr lang="it-IT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number</a:t>
            </a:r>
            <a:r>
              <a:rPr lang="it-IT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elements</a:t>
            </a:r>
            <a:endParaRPr lang="it-IT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it-IT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rf </a:t>
            </a:r>
            <a:r>
              <a:rPr lang="it-IT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deflector</a:t>
            </a:r>
            <a:endParaRPr lang="it-IT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endParaRPr lang="it-IT" sz="24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r>
              <a:rPr lang="it-IT" sz="2400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High </a:t>
            </a:r>
            <a:r>
              <a:rPr lang="it-IT" sz="2400" dirty="0" err="1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element</a:t>
            </a:r>
            <a:r>
              <a:rPr lang="it-IT" sz="2400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 density</a:t>
            </a:r>
          </a:p>
          <a:p>
            <a:pPr>
              <a:buFontTx/>
              <a:buNone/>
            </a:pPr>
            <a:r>
              <a:rPr lang="it-IT" sz="2400" dirty="0" err="1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Higher</a:t>
            </a:r>
            <a:r>
              <a:rPr lang="it-IT" sz="2400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 T566 </a:t>
            </a:r>
            <a:r>
              <a:rPr lang="it-IT" sz="2000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(-55m, </a:t>
            </a:r>
            <a:r>
              <a:rPr lang="it-IT" sz="2000" dirty="0" err="1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sext</a:t>
            </a:r>
            <a:r>
              <a:rPr lang="it-IT" sz="2000" dirty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 off)</a:t>
            </a:r>
          </a:p>
          <a:p>
            <a:pPr>
              <a:buFontTx/>
              <a:buNone/>
            </a:pPr>
            <a:endParaRPr lang="it-IT" sz="2000" dirty="0">
              <a:solidFill>
                <a:srgbClr val="FF3300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72708" name="Rectangle 4"/>
          <p:cNvSpPr>
            <a:spLocks noChangeArrowheads="1"/>
          </p:cNvSpPr>
          <p:nvPr/>
        </p:nvSpPr>
        <p:spPr bwMode="auto">
          <a:xfrm>
            <a:off x="4859338" y="1341438"/>
            <a:ext cx="3970337" cy="4814887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it-IT" sz="2400" dirty="0">
                <a:solidFill>
                  <a:schemeClr val="bg1"/>
                </a:solidFill>
              </a:rPr>
              <a:t>TURN AROUND</a:t>
            </a:r>
          </a:p>
          <a:p>
            <a:pPr marL="342900" indent="-342900" algn="ctr">
              <a:spcBef>
                <a:spcPct val="20000"/>
              </a:spcBef>
            </a:pPr>
            <a:r>
              <a:rPr lang="it-IT" sz="2400" dirty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it-IT" sz="2400" dirty="0">
                <a:solidFill>
                  <a:srgbClr val="FF0066"/>
                </a:solidFill>
              </a:rPr>
              <a:t>L = 73 * 2 + 73 m</a:t>
            </a:r>
          </a:p>
          <a:p>
            <a:pPr marL="342900" indent="-342900">
              <a:spcBef>
                <a:spcPct val="20000"/>
              </a:spcBef>
            </a:pPr>
            <a:r>
              <a:rPr lang="it-IT" sz="2400" dirty="0">
                <a:solidFill>
                  <a:srgbClr val="FF0066"/>
                </a:solidFill>
              </a:rPr>
              <a:t>Total </a:t>
            </a:r>
            <a:r>
              <a:rPr lang="it-IT" sz="2400" dirty="0" err="1">
                <a:solidFill>
                  <a:srgbClr val="FF0066"/>
                </a:solidFill>
              </a:rPr>
              <a:t>bending</a:t>
            </a:r>
            <a:r>
              <a:rPr lang="it-IT" sz="2400" dirty="0">
                <a:solidFill>
                  <a:srgbClr val="FF0066"/>
                </a:solidFill>
              </a:rPr>
              <a:t> angle &gt; 10%</a:t>
            </a:r>
          </a:p>
          <a:p>
            <a:pPr marL="342900" indent="-342900">
              <a:spcBef>
                <a:spcPct val="20000"/>
              </a:spcBef>
            </a:pPr>
            <a:r>
              <a:rPr lang="it-IT" sz="2400" dirty="0">
                <a:solidFill>
                  <a:srgbClr val="FF0066"/>
                </a:solidFill>
              </a:rPr>
              <a:t>High </a:t>
            </a:r>
            <a:r>
              <a:rPr lang="it-IT" sz="2400" dirty="0" err="1">
                <a:solidFill>
                  <a:srgbClr val="FF0066"/>
                </a:solidFill>
              </a:rPr>
              <a:t>number</a:t>
            </a:r>
            <a:r>
              <a:rPr lang="it-IT" sz="2400" dirty="0">
                <a:solidFill>
                  <a:srgbClr val="FF0066"/>
                </a:solidFill>
              </a:rPr>
              <a:t> </a:t>
            </a:r>
            <a:r>
              <a:rPr lang="it-IT" sz="2400" dirty="0" err="1">
                <a:solidFill>
                  <a:srgbClr val="FF0066"/>
                </a:solidFill>
              </a:rPr>
              <a:t>of</a:t>
            </a:r>
            <a:r>
              <a:rPr lang="it-IT" sz="2400" dirty="0">
                <a:solidFill>
                  <a:srgbClr val="FF0066"/>
                </a:solidFill>
              </a:rPr>
              <a:t> </a:t>
            </a:r>
            <a:r>
              <a:rPr lang="it-IT" sz="2400" dirty="0" err="1">
                <a:solidFill>
                  <a:srgbClr val="FF0066"/>
                </a:solidFill>
              </a:rPr>
              <a:t>elements</a:t>
            </a:r>
            <a:endParaRPr lang="it-IT" sz="2400" dirty="0">
              <a:solidFill>
                <a:srgbClr val="FF0066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it-IT" sz="2400" dirty="0">
                <a:solidFill>
                  <a:srgbClr val="FF0066"/>
                </a:solidFill>
              </a:rPr>
              <a:t>2 rf </a:t>
            </a:r>
            <a:r>
              <a:rPr lang="it-IT" sz="2400" dirty="0" err="1">
                <a:solidFill>
                  <a:srgbClr val="FF0066"/>
                </a:solidFill>
              </a:rPr>
              <a:t>deflectors</a:t>
            </a:r>
            <a:endParaRPr lang="it-IT" sz="2400" dirty="0">
              <a:solidFill>
                <a:srgbClr val="FF0066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it-IT" sz="2400" dirty="0">
              <a:solidFill>
                <a:srgbClr val="FF0066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it-IT" sz="2400" dirty="0">
                <a:solidFill>
                  <a:srgbClr val="002060"/>
                </a:solidFill>
              </a:rPr>
              <a:t>Low </a:t>
            </a:r>
            <a:r>
              <a:rPr lang="it-IT" sz="2400" dirty="0" err="1">
                <a:solidFill>
                  <a:srgbClr val="002060"/>
                </a:solidFill>
              </a:rPr>
              <a:t>element</a:t>
            </a:r>
            <a:r>
              <a:rPr lang="it-IT" sz="2400" dirty="0">
                <a:solidFill>
                  <a:srgbClr val="002060"/>
                </a:solidFill>
              </a:rPr>
              <a:t> density</a:t>
            </a:r>
          </a:p>
          <a:p>
            <a:pPr marL="342900" indent="-342900">
              <a:spcBef>
                <a:spcPct val="20000"/>
              </a:spcBef>
            </a:pPr>
            <a:r>
              <a:rPr lang="it-IT" sz="2400" dirty="0" err="1">
                <a:solidFill>
                  <a:srgbClr val="002060"/>
                </a:solidFill>
              </a:rPr>
              <a:t>Lower</a:t>
            </a:r>
            <a:r>
              <a:rPr lang="it-IT" sz="2400" dirty="0">
                <a:solidFill>
                  <a:srgbClr val="002060"/>
                </a:solidFill>
              </a:rPr>
              <a:t> T566 (-35, </a:t>
            </a:r>
            <a:r>
              <a:rPr lang="it-IT" sz="2400" dirty="0" err="1">
                <a:solidFill>
                  <a:srgbClr val="002060"/>
                </a:solidFill>
              </a:rPr>
              <a:t>sext</a:t>
            </a:r>
            <a:r>
              <a:rPr lang="it-IT" sz="2400" dirty="0">
                <a:solidFill>
                  <a:srgbClr val="002060"/>
                </a:solidFill>
              </a:rPr>
              <a:t> off) </a:t>
            </a:r>
          </a:p>
          <a:p>
            <a:pPr marL="342900" indent="-342900">
              <a:spcBef>
                <a:spcPct val="20000"/>
              </a:spcBef>
            </a:pPr>
            <a:r>
              <a:rPr lang="it-IT" sz="2400" dirty="0" err="1">
                <a:solidFill>
                  <a:srgbClr val="002060"/>
                </a:solidFill>
              </a:rPr>
              <a:t>Better</a:t>
            </a:r>
            <a:r>
              <a:rPr lang="it-IT" sz="2400" dirty="0">
                <a:solidFill>
                  <a:srgbClr val="002060"/>
                </a:solidFill>
              </a:rPr>
              <a:t> </a:t>
            </a:r>
            <a:r>
              <a:rPr lang="it-IT" sz="2400" dirty="0" err="1">
                <a:solidFill>
                  <a:srgbClr val="002060"/>
                </a:solidFill>
              </a:rPr>
              <a:t>tunability</a:t>
            </a:r>
            <a:endParaRPr lang="it-IT" sz="2400" dirty="0">
              <a:solidFill>
                <a:srgbClr val="002060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it-IT" sz="2400" dirty="0">
              <a:solidFill>
                <a:srgbClr val="99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00063" y="817563"/>
            <a:ext cx="10125076" cy="501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2325688" y="3660775"/>
            <a:ext cx="149225" cy="49212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8372" name="Line 4"/>
          <p:cNvSpPr>
            <a:spLocks noChangeShapeType="1"/>
          </p:cNvSpPr>
          <p:nvPr/>
        </p:nvSpPr>
        <p:spPr bwMode="auto">
          <a:xfrm flipV="1">
            <a:off x="879475" y="3902075"/>
            <a:ext cx="7778750" cy="12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 flipV="1">
            <a:off x="838200" y="3895725"/>
            <a:ext cx="1552575" cy="114300"/>
          </a:xfrm>
          <a:prstGeom prst="line">
            <a:avLst/>
          </a:prstGeom>
          <a:noFill/>
          <a:ln w="9525">
            <a:solidFill>
              <a:srgbClr val="FF66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2419350" y="3924300"/>
            <a:ext cx="1524000" cy="666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>
            <a:off x="3971925" y="4000500"/>
            <a:ext cx="371475" cy="285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76" name="Line 8"/>
          <p:cNvSpPr>
            <a:spLocks noChangeShapeType="1"/>
          </p:cNvSpPr>
          <p:nvPr/>
        </p:nvSpPr>
        <p:spPr bwMode="auto">
          <a:xfrm>
            <a:off x="4371975" y="4029075"/>
            <a:ext cx="4276725" cy="5619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 rot="16200000">
            <a:off x="3888582" y="1694656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hlink"/>
                </a:solidFill>
              </a:rPr>
              <a:t>QD</a:t>
            </a:r>
          </a:p>
        </p:txBody>
      </p:sp>
      <p:sp>
        <p:nvSpPr>
          <p:cNvPr id="58378" name="Line 10"/>
          <p:cNvSpPr>
            <a:spLocks noChangeShapeType="1"/>
          </p:cNvSpPr>
          <p:nvPr/>
        </p:nvSpPr>
        <p:spPr bwMode="auto">
          <a:xfrm flipV="1">
            <a:off x="2428875" y="3648075"/>
            <a:ext cx="6248400" cy="257175"/>
          </a:xfrm>
          <a:prstGeom prst="line">
            <a:avLst/>
          </a:prstGeom>
          <a:noFill/>
          <a:ln w="9525">
            <a:solidFill>
              <a:srgbClr val="FF66CC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79" name="Line 11"/>
          <p:cNvSpPr>
            <a:spLocks noChangeShapeType="1"/>
          </p:cNvSpPr>
          <p:nvPr/>
        </p:nvSpPr>
        <p:spPr bwMode="auto">
          <a:xfrm>
            <a:off x="5257800" y="3429000"/>
            <a:ext cx="0" cy="704850"/>
          </a:xfrm>
          <a:prstGeom prst="line">
            <a:avLst/>
          </a:prstGeom>
          <a:noFill/>
          <a:ln w="9525">
            <a:solidFill>
              <a:srgbClr val="D2AA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 rot="16200000">
            <a:off x="5041106" y="1894682"/>
            <a:ext cx="1317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>
                <a:solidFill>
                  <a:srgbClr val="D60093"/>
                </a:solidFill>
              </a:rPr>
              <a:t>5 ° Septum</a:t>
            </a:r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 rot="16200000">
            <a:off x="6233319" y="1359694"/>
            <a:ext cx="501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>
                <a:solidFill>
                  <a:srgbClr val="D60093"/>
                </a:solidFill>
              </a:rPr>
              <a:t>QF</a:t>
            </a:r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 rot="10800000">
            <a:off x="7078663" y="1325563"/>
            <a:ext cx="458787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r>
              <a:rPr lang="it-IT">
                <a:solidFill>
                  <a:srgbClr val="CCCC00"/>
                </a:solidFill>
              </a:rPr>
              <a:t>Dipole</a:t>
            </a: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1736725" y="3094038"/>
            <a:ext cx="1428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>
                <a:solidFill>
                  <a:srgbClr val="FF3300"/>
                </a:solidFill>
              </a:rPr>
              <a:t>RF deflector</a:t>
            </a:r>
          </a:p>
          <a:p>
            <a:pPr algn="ctr"/>
            <a:r>
              <a:rPr lang="it-IT">
                <a:solidFill>
                  <a:srgbClr val="FF3300"/>
                </a:solidFill>
              </a:rPr>
              <a:t>5 mrad</a:t>
            </a:r>
          </a:p>
        </p:txBody>
      </p:sp>
      <p:sp>
        <p:nvSpPr>
          <p:cNvPr id="58384" name="Line 16"/>
          <p:cNvSpPr>
            <a:spLocks noChangeShapeType="1"/>
          </p:cNvSpPr>
          <p:nvPr/>
        </p:nvSpPr>
        <p:spPr bwMode="auto">
          <a:xfrm>
            <a:off x="4343400" y="3638550"/>
            <a:ext cx="781050" cy="0"/>
          </a:xfrm>
          <a:prstGeom prst="line">
            <a:avLst/>
          </a:prstGeom>
          <a:noFill/>
          <a:ln w="9525">
            <a:solidFill>
              <a:srgbClr val="FF66CC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85" name="Line 17"/>
          <p:cNvSpPr>
            <a:spLocks noChangeShapeType="1"/>
          </p:cNvSpPr>
          <p:nvPr/>
        </p:nvSpPr>
        <p:spPr bwMode="auto">
          <a:xfrm>
            <a:off x="6115050" y="2619375"/>
            <a:ext cx="2105025" cy="0"/>
          </a:xfrm>
          <a:prstGeom prst="line">
            <a:avLst/>
          </a:prstGeom>
          <a:noFill/>
          <a:ln w="9525">
            <a:solidFill>
              <a:srgbClr val="FF66CC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1212850" y="4335463"/>
            <a:ext cx="882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>
                <a:solidFill>
                  <a:srgbClr val="CC0066"/>
                </a:solidFill>
              </a:rPr>
              <a:t>2.5 mrad</a:t>
            </a:r>
          </a:p>
        </p:txBody>
      </p:sp>
      <p:sp>
        <p:nvSpPr>
          <p:cNvPr id="58387" name="Freeform 19"/>
          <p:cNvSpPr>
            <a:spLocks/>
          </p:cNvSpPr>
          <p:nvPr/>
        </p:nvSpPr>
        <p:spPr bwMode="auto">
          <a:xfrm>
            <a:off x="1228725" y="3905250"/>
            <a:ext cx="9525" cy="66675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0" y="42"/>
              </a:cxn>
            </a:cxnLst>
            <a:rect l="0" t="0" r="r" b="b"/>
            <a:pathLst>
              <a:path w="6" h="42">
                <a:moveTo>
                  <a:pt x="6" y="0"/>
                </a:moveTo>
                <a:cubicBezTo>
                  <a:pt x="3" y="17"/>
                  <a:pt x="0" y="35"/>
                  <a:pt x="0" y="42"/>
                </a:cubicBezTo>
              </a:path>
            </a:pathLst>
          </a:custGeom>
          <a:noFill/>
          <a:ln w="9525">
            <a:solidFill>
              <a:srgbClr val="CC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88" name="Line 20"/>
          <p:cNvSpPr>
            <a:spLocks noChangeShapeType="1"/>
          </p:cNvSpPr>
          <p:nvPr/>
        </p:nvSpPr>
        <p:spPr bwMode="auto">
          <a:xfrm flipH="1" flipV="1">
            <a:off x="1295400" y="3962400"/>
            <a:ext cx="247650" cy="390525"/>
          </a:xfrm>
          <a:prstGeom prst="line">
            <a:avLst/>
          </a:prstGeom>
          <a:noFill/>
          <a:ln w="9525">
            <a:solidFill>
              <a:srgbClr val="CC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89" name="Freeform 21"/>
          <p:cNvSpPr>
            <a:spLocks/>
          </p:cNvSpPr>
          <p:nvPr/>
        </p:nvSpPr>
        <p:spPr bwMode="auto">
          <a:xfrm>
            <a:off x="3495675" y="3781425"/>
            <a:ext cx="30163" cy="114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" y="72"/>
              </a:cxn>
            </a:cxnLst>
            <a:rect l="0" t="0" r="r" b="b"/>
            <a:pathLst>
              <a:path w="19" h="72">
                <a:moveTo>
                  <a:pt x="0" y="0"/>
                </a:moveTo>
                <a:cubicBezTo>
                  <a:pt x="9" y="29"/>
                  <a:pt x="19" y="59"/>
                  <a:pt x="18" y="72"/>
                </a:cubicBezTo>
              </a:path>
            </a:pathLst>
          </a:custGeom>
          <a:noFill/>
          <a:ln w="9525">
            <a:solidFill>
              <a:srgbClr val="CC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90" name="Rectangle 22"/>
          <p:cNvSpPr>
            <a:spLocks noChangeArrowheads="1"/>
          </p:cNvSpPr>
          <p:nvPr/>
        </p:nvSpPr>
        <p:spPr bwMode="auto">
          <a:xfrm>
            <a:off x="3171825" y="3211513"/>
            <a:ext cx="882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>
                <a:solidFill>
                  <a:srgbClr val="CC0066"/>
                </a:solidFill>
              </a:rPr>
              <a:t>7.5 mrad</a:t>
            </a:r>
          </a:p>
        </p:txBody>
      </p:sp>
      <p:sp>
        <p:nvSpPr>
          <p:cNvPr id="58391" name="Line 23"/>
          <p:cNvSpPr>
            <a:spLocks noChangeShapeType="1"/>
          </p:cNvSpPr>
          <p:nvPr/>
        </p:nvSpPr>
        <p:spPr bwMode="auto">
          <a:xfrm flipH="1">
            <a:off x="3533775" y="3476625"/>
            <a:ext cx="228600" cy="400050"/>
          </a:xfrm>
          <a:prstGeom prst="line">
            <a:avLst/>
          </a:prstGeom>
          <a:noFill/>
          <a:ln w="9525">
            <a:solidFill>
              <a:srgbClr val="CC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92" name="Freeform 24"/>
          <p:cNvSpPr>
            <a:spLocks/>
          </p:cNvSpPr>
          <p:nvPr/>
        </p:nvSpPr>
        <p:spPr bwMode="auto">
          <a:xfrm>
            <a:off x="4730750" y="3540125"/>
            <a:ext cx="30163" cy="114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" y="72"/>
              </a:cxn>
            </a:cxnLst>
            <a:rect l="0" t="0" r="r" b="b"/>
            <a:pathLst>
              <a:path w="19" h="72">
                <a:moveTo>
                  <a:pt x="0" y="0"/>
                </a:moveTo>
                <a:cubicBezTo>
                  <a:pt x="9" y="29"/>
                  <a:pt x="19" y="59"/>
                  <a:pt x="18" y="72"/>
                </a:cubicBezTo>
              </a:path>
            </a:pathLst>
          </a:custGeom>
          <a:noFill/>
          <a:ln w="9525">
            <a:solidFill>
              <a:srgbClr val="CC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93" name="Rectangle 25"/>
          <p:cNvSpPr>
            <a:spLocks noChangeArrowheads="1"/>
          </p:cNvSpPr>
          <p:nvPr/>
        </p:nvSpPr>
        <p:spPr bwMode="auto">
          <a:xfrm>
            <a:off x="4425950" y="2924175"/>
            <a:ext cx="833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>
                <a:solidFill>
                  <a:srgbClr val="CC0066"/>
                </a:solidFill>
              </a:rPr>
              <a:t>14 mrad</a:t>
            </a:r>
          </a:p>
        </p:txBody>
      </p:sp>
      <p:sp>
        <p:nvSpPr>
          <p:cNvPr id="58394" name="Line 26"/>
          <p:cNvSpPr>
            <a:spLocks noChangeShapeType="1"/>
          </p:cNvSpPr>
          <p:nvPr/>
        </p:nvSpPr>
        <p:spPr bwMode="auto">
          <a:xfrm flipH="1">
            <a:off x="4816475" y="3168650"/>
            <a:ext cx="228600" cy="400050"/>
          </a:xfrm>
          <a:prstGeom prst="line">
            <a:avLst/>
          </a:prstGeom>
          <a:noFill/>
          <a:ln w="9525">
            <a:solidFill>
              <a:srgbClr val="CC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95" name="Freeform 27"/>
          <p:cNvSpPr>
            <a:spLocks/>
          </p:cNvSpPr>
          <p:nvPr/>
        </p:nvSpPr>
        <p:spPr bwMode="auto">
          <a:xfrm>
            <a:off x="6194425" y="2508250"/>
            <a:ext cx="30163" cy="114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" y="72"/>
              </a:cxn>
            </a:cxnLst>
            <a:rect l="0" t="0" r="r" b="b"/>
            <a:pathLst>
              <a:path w="19" h="72">
                <a:moveTo>
                  <a:pt x="0" y="0"/>
                </a:moveTo>
                <a:cubicBezTo>
                  <a:pt x="9" y="29"/>
                  <a:pt x="19" y="59"/>
                  <a:pt x="18" y="72"/>
                </a:cubicBezTo>
              </a:path>
            </a:pathLst>
          </a:custGeom>
          <a:noFill/>
          <a:ln w="9525">
            <a:solidFill>
              <a:srgbClr val="CC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96" name="Rectangle 28"/>
          <p:cNvSpPr>
            <a:spLocks noChangeArrowheads="1"/>
          </p:cNvSpPr>
          <p:nvPr/>
        </p:nvSpPr>
        <p:spPr bwMode="auto">
          <a:xfrm>
            <a:off x="6356350" y="1943100"/>
            <a:ext cx="931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>
                <a:solidFill>
                  <a:srgbClr val="CC0066"/>
                </a:solidFill>
              </a:rPr>
              <a:t>101 mrad</a:t>
            </a:r>
          </a:p>
        </p:txBody>
      </p:sp>
      <p:sp>
        <p:nvSpPr>
          <p:cNvPr id="58397" name="Line 29"/>
          <p:cNvSpPr>
            <a:spLocks noChangeShapeType="1"/>
          </p:cNvSpPr>
          <p:nvPr/>
        </p:nvSpPr>
        <p:spPr bwMode="auto">
          <a:xfrm flipH="1">
            <a:off x="6261100" y="2232025"/>
            <a:ext cx="228600" cy="400050"/>
          </a:xfrm>
          <a:prstGeom prst="line">
            <a:avLst/>
          </a:prstGeom>
          <a:noFill/>
          <a:ln w="9525">
            <a:solidFill>
              <a:srgbClr val="CC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398" name="Rectangle 30"/>
          <p:cNvSpPr>
            <a:spLocks noChangeArrowheads="1"/>
          </p:cNvSpPr>
          <p:nvPr/>
        </p:nvSpPr>
        <p:spPr bwMode="auto">
          <a:xfrm>
            <a:off x="5353050" y="3511550"/>
            <a:ext cx="715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400">
                <a:solidFill>
                  <a:srgbClr val="D2AA00"/>
                </a:solidFill>
              </a:rPr>
              <a:t>5.2</a:t>
            </a:r>
            <a:r>
              <a:rPr lang="it-IT" sz="1400">
                <a:solidFill>
                  <a:srgbClr val="FFCC00"/>
                </a:solidFill>
              </a:rPr>
              <a:t> </a:t>
            </a:r>
            <a:r>
              <a:rPr lang="it-IT" sz="1400">
                <a:solidFill>
                  <a:srgbClr val="D2AA00"/>
                </a:solidFill>
              </a:rPr>
              <a:t>cm</a:t>
            </a:r>
          </a:p>
        </p:txBody>
      </p:sp>
      <p:sp>
        <p:nvSpPr>
          <p:cNvPr id="58399" name="Line 31"/>
          <p:cNvSpPr>
            <a:spLocks noChangeShapeType="1"/>
          </p:cNvSpPr>
          <p:nvPr/>
        </p:nvSpPr>
        <p:spPr bwMode="auto">
          <a:xfrm flipV="1">
            <a:off x="4943475" y="4200525"/>
            <a:ext cx="466725" cy="16287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8400" name="Text Box 32"/>
          <p:cNvSpPr txBox="1">
            <a:spLocks noChangeArrowheads="1"/>
          </p:cNvSpPr>
          <p:nvPr/>
        </p:nvSpPr>
        <p:spPr bwMode="auto">
          <a:xfrm>
            <a:off x="3908425" y="5818188"/>
            <a:ext cx="198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>
                <a:solidFill>
                  <a:srgbClr val="FF0000"/>
                </a:solidFill>
              </a:rPr>
              <a:t>SEPTUM position</a:t>
            </a:r>
          </a:p>
        </p:txBody>
      </p:sp>
      <p:sp>
        <p:nvSpPr>
          <p:cNvPr id="58401" name="Text Box 33"/>
          <p:cNvSpPr txBox="1">
            <a:spLocks noChangeArrowheads="1"/>
          </p:cNvSpPr>
          <p:nvPr/>
        </p:nvSpPr>
        <p:spPr bwMode="auto">
          <a:xfrm>
            <a:off x="95250" y="176213"/>
            <a:ext cx="9048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it-IT"/>
              <a:t>ADDING a Dquad between the rf deflector and the septum</a:t>
            </a:r>
          </a:p>
          <a:p>
            <a:pPr algn="ctr"/>
            <a:r>
              <a:rPr lang="it-IT"/>
              <a:t>The odd and even bunches are separated and vertically focused on the septum position</a:t>
            </a:r>
          </a:p>
        </p:txBody>
      </p:sp>
      <p:pic>
        <p:nvPicPr>
          <p:cNvPr id="58402" name="Picture 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30713"/>
            <a:ext cx="2989263" cy="242728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</p:pic>
      <p:sp>
        <p:nvSpPr>
          <p:cNvPr id="35" name="Segnaposto piè di pagina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635375" y="260350"/>
            <a:ext cx="1851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FFFF00"/>
                </a:solidFill>
              </a:rPr>
              <a:t>1° </a:t>
            </a:r>
            <a:r>
              <a:rPr lang="it-IT" dirty="0" err="1">
                <a:solidFill>
                  <a:srgbClr val="FFFF00"/>
                </a:solidFill>
              </a:rPr>
              <a:t>combiner</a:t>
            </a:r>
            <a:r>
              <a:rPr lang="it-IT" dirty="0">
                <a:solidFill>
                  <a:srgbClr val="FFFF00"/>
                </a:solidFill>
              </a:rPr>
              <a:t> ring</a:t>
            </a: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790575"/>
            <a:ext cx="7467600" cy="527685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635375" y="260350"/>
            <a:ext cx="1851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FFFF00"/>
                </a:solidFill>
              </a:rPr>
              <a:t>2° </a:t>
            </a:r>
            <a:r>
              <a:rPr lang="it-IT" dirty="0" err="1">
                <a:solidFill>
                  <a:srgbClr val="FFFF00"/>
                </a:solidFill>
              </a:rPr>
              <a:t>combiner</a:t>
            </a:r>
            <a:r>
              <a:rPr lang="it-IT" dirty="0">
                <a:solidFill>
                  <a:srgbClr val="FFFF00"/>
                </a:solidFill>
              </a:rPr>
              <a:t> ring</a:t>
            </a: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000108"/>
            <a:ext cx="7215238" cy="5090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2800" dirty="0" err="1">
                <a:solidFill>
                  <a:srgbClr val="FFFFCC"/>
                </a:solidFill>
                <a:effectLst/>
              </a:rPr>
              <a:t>Tracking</a:t>
            </a:r>
            <a:r>
              <a:rPr lang="it-IT" sz="2800" dirty="0">
                <a:solidFill>
                  <a:srgbClr val="FFFFCC"/>
                </a:solidFill>
                <a:effectLst/>
              </a:rPr>
              <a:t> 6d </a:t>
            </a:r>
            <a:r>
              <a:rPr lang="it-IT" sz="2800" dirty="0" err="1">
                <a:solidFill>
                  <a:srgbClr val="FFFFCC"/>
                </a:solidFill>
                <a:effectLst/>
              </a:rPr>
              <a:t>particle</a:t>
            </a:r>
            <a:r>
              <a:rPr lang="it-IT" sz="2800" dirty="0">
                <a:solidFill>
                  <a:srgbClr val="FFFFCC"/>
                </a:solidFill>
                <a:effectLst/>
              </a:rPr>
              <a:t> </a:t>
            </a:r>
            <a:r>
              <a:rPr lang="it-IT" sz="2800" dirty="0" err="1">
                <a:solidFill>
                  <a:srgbClr val="FFFFCC"/>
                </a:solidFill>
                <a:effectLst/>
              </a:rPr>
              <a:t>distribution</a:t>
            </a:r>
            <a:r>
              <a:rPr lang="it-IT" sz="2800" dirty="0">
                <a:solidFill>
                  <a:srgbClr val="FFFFCC"/>
                </a:solidFill>
                <a:effectLst/>
              </a:rPr>
              <a:t> </a:t>
            </a:r>
            <a:r>
              <a:rPr lang="it-IT" sz="2800" dirty="0" err="1">
                <a:solidFill>
                  <a:srgbClr val="FFFFCC"/>
                </a:solidFill>
                <a:effectLst/>
              </a:rPr>
              <a:t>along</a:t>
            </a:r>
            <a:r>
              <a:rPr lang="it-IT" sz="2800" dirty="0">
                <a:solidFill>
                  <a:srgbClr val="FFFFCC"/>
                </a:solidFill>
                <a:effectLst/>
              </a:rPr>
              <a:t> </a:t>
            </a:r>
            <a:r>
              <a:rPr lang="it-IT" sz="2800" dirty="0" err="1">
                <a:solidFill>
                  <a:srgbClr val="FFFFCC"/>
                </a:solidFill>
                <a:effectLst/>
              </a:rPr>
              <a:t>fms</a:t>
            </a:r>
            <a:r>
              <a:rPr lang="it-IT" sz="2800" dirty="0">
                <a:solidFill>
                  <a:srgbClr val="FFFFCC"/>
                </a:solidFill>
                <a:effectLst/>
              </a:rPr>
              <a:t> </a:t>
            </a:r>
            <a:r>
              <a:rPr lang="it-IT" sz="2800" dirty="0" err="1" smtClean="0">
                <a:solidFill>
                  <a:srgbClr val="FFFFCC"/>
                </a:solidFill>
                <a:effectLst/>
              </a:rPr>
              <a:t>with</a:t>
            </a:r>
            <a:r>
              <a:rPr lang="it-IT" sz="2800" dirty="0" smtClean="0">
                <a:solidFill>
                  <a:srgbClr val="FFFFCC"/>
                </a:solidFill>
                <a:effectLst/>
              </a:rPr>
              <a:t> </a:t>
            </a:r>
            <a:r>
              <a:rPr lang="it-IT" sz="2800" dirty="0" err="1" smtClean="0">
                <a:solidFill>
                  <a:srgbClr val="FFFFCC"/>
                </a:solidFill>
                <a:effectLst/>
              </a:rPr>
              <a:t>two</a:t>
            </a:r>
            <a:r>
              <a:rPr lang="it-IT" sz="2800" dirty="0" smtClean="0">
                <a:solidFill>
                  <a:srgbClr val="FFFFCC"/>
                </a:solidFill>
                <a:effectLst/>
              </a:rPr>
              <a:t> </a:t>
            </a:r>
            <a:r>
              <a:rPr lang="it-IT" sz="2800" dirty="0" err="1" smtClean="0">
                <a:solidFill>
                  <a:srgbClr val="FFFFCC"/>
                </a:solidFill>
                <a:effectLst/>
              </a:rPr>
              <a:t>different</a:t>
            </a:r>
            <a:r>
              <a:rPr lang="it-IT" sz="2800" dirty="0" smtClean="0">
                <a:solidFill>
                  <a:srgbClr val="FFFFCC"/>
                </a:solidFill>
                <a:effectLst/>
              </a:rPr>
              <a:t> </a:t>
            </a:r>
            <a:r>
              <a:rPr lang="it-IT" sz="2800" dirty="0" err="1" smtClean="0">
                <a:solidFill>
                  <a:srgbClr val="FFFFCC"/>
                </a:solidFill>
                <a:effectLst/>
              </a:rPr>
              <a:t>energy</a:t>
            </a:r>
            <a:r>
              <a:rPr lang="it-IT" sz="2800" dirty="0" smtClean="0">
                <a:solidFill>
                  <a:srgbClr val="FFFFCC"/>
                </a:solidFill>
                <a:effectLst/>
              </a:rPr>
              <a:t> spread </a:t>
            </a:r>
            <a:r>
              <a:rPr lang="it-IT" sz="2800" dirty="0" err="1" smtClean="0">
                <a:solidFill>
                  <a:srgbClr val="FFFFCC"/>
                </a:solidFill>
                <a:effectLst/>
              </a:rPr>
              <a:t>values</a:t>
            </a:r>
            <a:r>
              <a:rPr lang="it-IT" sz="2800" dirty="0" smtClean="0">
                <a:solidFill>
                  <a:srgbClr val="FFFFCC"/>
                </a:solidFill>
                <a:effectLst/>
              </a:rPr>
              <a:t> – mad8</a:t>
            </a:r>
            <a:endParaRPr lang="it-IT" sz="2800" dirty="0">
              <a:solidFill>
                <a:srgbClr val="FFFFCC"/>
              </a:solidFill>
              <a:effectLst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algn="ctr">
              <a:buFontTx/>
              <a:buNone/>
            </a:pPr>
            <a:r>
              <a:rPr lang="it-IT" sz="2000" dirty="0" err="1">
                <a:latin typeface="Arial" pitchFamily="34" charset="0"/>
                <a:cs typeface="Arial" pitchFamily="34" charset="0"/>
              </a:rPr>
              <a:t>Optimisation</a:t>
            </a:r>
            <a:r>
              <a:rPr lang="it-IT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>
                <a:latin typeface="Arial" pitchFamily="34" charset="0"/>
                <a:cs typeface="Arial" pitchFamily="34" charset="0"/>
              </a:rPr>
              <a:t>of</a:t>
            </a:r>
            <a:r>
              <a:rPr lang="it-IT" sz="2000" dirty="0">
                <a:latin typeface="Arial" pitchFamily="34" charset="0"/>
                <a:cs typeface="Arial" pitchFamily="34" charset="0"/>
              </a:rPr>
              <a:t> 2° </a:t>
            </a:r>
            <a:r>
              <a:rPr lang="it-IT" sz="2000" dirty="0" err="1">
                <a:latin typeface="Arial" pitchFamily="34" charset="0"/>
                <a:cs typeface="Arial" pitchFamily="34" charset="0"/>
              </a:rPr>
              <a:t>order</a:t>
            </a:r>
            <a:r>
              <a:rPr lang="it-IT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>
                <a:latin typeface="Arial" pitchFamily="34" charset="0"/>
                <a:cs typeface="Arial" pitchFamily="34" charset="0"/>
              </a:rPr>
              <a:t>chromaticity</a:t>
            </a:r>
            <a:r>
              <a:rPr lang="it-IT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terms</a:t>
            </a:r>
            <a:endParaRPr lang="it-IT" sz="2000" dirty="0">
              <a:latin typeface="Arial" pitchFamily="34" charset="0"/>
              <a:cs typeface="Arial" pitchFamily="34" charset="0"/>
            </a:endParaRPr>
          </a:p>
          <a:p>
            <a:pPr>
              <a:buFontTx/>
              <a:buNone/>
            </a:pPr>
            <a:endParaRPr lang="it-IT" sz="2800" dirty="0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611188" y="2133600"/>
            <a:ext cx="7921625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it-IT"/>
              <a:t>Beam energy spread is the parameter mostly influencing the three phase spaces.</a:t>
            </a:r>
          </a:p>
          <a:p>
            <a:pPr>
              <a:buFontTx/>
              <a:buChar char="•"/>
            </a:pPr>
            <a:r>
              <a:rPr lang="it-IT"/>
              <a:t>Correcting the 2° term isochronicity by sextupoles can be harmful for the transverse planes.</a:t>
            </a:r>
          </a:p>
          <a:p>
            <a:pPr>
              <a:buFontTx/>
              <a:buChar char="•"/>
            </a:pPr>
            <a:r>
              <a:rPr lang="it-IT"/>
              <a:t>Up to </a:t>
            </a:r>
            <a:r>
              <a:rPr lang="it-IT">
                <a:cs typeface="Arial" pitchFamily="34" charset="0"/>
              </a:rPr>
              <a:t>±</a:t>
            </a:r>
            <a:r>
              <a:rPr lang="it-IT"/>
              <a:t> 1% of energy spread 3 emittances are easily preserved.</a:t>
            </a:r>
          </a:p>
          <a:p>
            <a:pPr>
              <a:buFontTx/>
              <a:buChar char="•"/>
            </a:pPr>
            <a:r>
              <a:rPr lang="it-IT"/>
              <a:t>Particles with higher energy deviations can be lost transversely when sextupoles are not carefully optimised</a:t>
            </a:r>
          </a:p>
        </p:txBody>
      </p:sp>
      <p:graphicFrame>
        <p:nvGraphicFramePr>
          <p:cNvPr id="66631" name="Group 71"/>
          <p:cNvGraphicFramePr>
            <a:graphicFrameLocks noGrp="1"/>
          </p:cNvGraphicFramePr>
          <p:nvPr/>
        </p:nvGraphicFramePr>
        <p:xfrm>
          <a:off x="684213" y="4581525"/>
          <a:ext cx="7416800" cy="1871663"/>
        </p:xfrm>
        <a:graphic>
          <a:graphicData uri="http://schemas.openxmlformats.org/drawingml/2006/table">
            <a:tbl>
              <a:tblPr/>
              <a:tblGrid>
                <a:gridCol w="2151062"/>
                <a:gridCol w="1816100"/>
                <a:gridCol w="1595438"/>
                <a:gridCol w="1854200"/>
              </a:tblGrid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CR1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CR2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</a:rPr>
                        <a:t>T566 </a:t>
                      </a:r>
                      <a:r>
                        <a:rPr kumimoji="0" lang="it-I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</a:rPr>
                        <a:t>sext</a:t>
                      </a: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</a:rPr>
                        <a:t> 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</a:rPr>
                        <a:t>-34.6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</a:rPr>
                        <a:t>-19.2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CC99"/>
                          </a:solidFill>
                          <a:effectLst/>
                          <a:latin typeface="Arial" pitchFamily="34" charset="0"/>
                        </a:rPr>
                        <a:t>-13.4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FF"/>
                          </a:solidFill>
                          <a:effectLst/>
                          <a:latin typeface="Arial" pitchFamily="34" charset="0"/>
                        </a:rPr>
                        <a:t>T566 </a:t>
                      </a:r>
                      <a:r>
                        <a:rPr kumimoji="0" lang="it-I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CCFF"/>
                          </a:solidFill>
                          <a:effectLst/>
                          <a:latin typeface="Arial" pitchFamily="34" charset="0"/>
                        </a:rPr>
                        <a:t>sext</a:t>
                      </a: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FF"/>
                          </a:solidFill>
                          <a:effectLst/>
                          <a:latin typeface="Arial" pitchFamily="34" charset="0"/>
                        </a:rPr>
                        <a:t> 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FF"/>
                          </a:solidFill>
                          <a:effectLst/>
                          <a:latin typeface="Arial" pitchFamily="34" charset="0"/>
                        </a:rPr>
                        <a:t>-4.4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FF"/>
                          </a:solidFill>
                          <a:effectLst/>
                          <a:latin typeface="Arial" pitchFamily="34" charset="0"/>
                        </a:rPr>
                        <a:t>-0.6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FF"/>
                          </a:solidFill>
                          <a:effectLst/>
                          <a:latin typeface="Arial" pitchFamily="34" charset="0"/>
                        </a:rPr>
                        <a:t>0.2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</a:rPr>
                        <a:t>T166 </a:t>
                      </a:r>
                      <a:r>
                        <a:rPr kumimoji="0" lang="it-I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</a:rPr>
                        <a:t>sext</a:t>
                      </a: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</a:rPr>
                        <a:t> off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</a:rPr>
                        <a:t>-42.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</a:rPr>
                        <a:t>-4.5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pitchFamily="34" charset="0"/>
                        </a:rPr>
                        <a:t>22.6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FF"/>
                          </a:solidFill>
                          <a:effectLst/>
                          <a:latin typeface="Arial" pitchFamily="34" charset="0"/>
                        </a:rPr>
                        <a:t>T166 sext 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FF"/>
                          </a:solidFill>
                          <a:effectLst/>
                          <a:latin typeface="Arial" pitchFamily="34" charset="0"/>
                        </a:rPr>
                        <a:t>5.8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CCFF"/>
                          </a:solidFill>
                          <a:effectLst/>
                          <a:latin typeface="Arial" pitchFamily="34" charset="0"/>
                        </a:rPr>
                        <a:t>-0.5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CCFF"/>
                          </a:solidFill>
                          <a:effectLst/>
                          <a:latin typeface="Arial" pitchFamily="34" charset="0"/>
                        </a:rPr>
                        <a:t>-48.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632" name="Text Box 72"/>
          <p:cNvSpPr txBox="1">
            <a:spLocks noChangeArrowheads="1"/>
          </p:cNvSpPr>
          <p:nvPr/>
        </p:nvSpPr>
        <p:spPr bwMode="auto">
          <a:xfrm>
            <a:off x="4284663" y="4076700"/>
            <a:ext cx="2393950" cy="404813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Dp/p = 1% -&gt; 3.5 mm</a:t>
            </a:r>
          </a:p>
        </p:txBody>
      </p:sp>
      <p:sp>
        <p:nvSpPr>
          <p:cNvPr id="66633" name="Oval 73"/>
          <p:cNvSpPr>
            <a:spLocks noChangeArrowheads="1"/>
          </p:cNvSpPr>
          <p:nvPr/>
        </p:nvSpPr>
        <p:spPr bwMode="auto">
          <a:xfrm>
            <a:off x="3708400" y="5300663"/>
            <a:ext cx="71438" cy="730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6634" name="Oval 74"/>
          <p:cNvSpPr>
            <a:spLocks noChangeArrowheads="1"/>
          </p:cNvSpPr>
          <p:nvPr/>
        </p:nvSpPr>
        <p:spPr bwMode="auto">
          <a:xfrm>
            <a:off x="3419475" y="4941888"/>
            <a:ext cx="720725" cy="431800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6635" name="Line 75"/>
          <p:cNvSpPr>
            <a:spLocks noChangeShapeType="1"/>
          </p:cNvSpPr>
          <p:nvPr/>
        </p:nvSpPr>
        <p:spPr bwMode="auto">
          <a:xfrm flipV="1">
            <a:off x="3924300" y="4508500"/>
            <a:ext cx="719138" cy="433388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61" name="Group 5"/>
          <p:cNvGrpSpPr>
            <a:grpSpLocks noChangeAspect="1"/>
          </p:cNvGrpSpPr>
          <p:nvPr/>
        </p:nvGrpSpPr>
        <p:grpSpPr bwMode="auto">
          <a:xfrm>
            <a:off x="-396875" y="0"/>
            <a:ext cx="9540875" cy="6561138"/>
            <a:chOff x="-250" y="0"/>
            <a:chExt cx="6010" cy="4133"/>
          </a:xfrm>
        </p:grpSpPr>
        <p:sp>
          <p:nvSpPr>
            <p:cNvPr id="45060" name="AutoShape 4"/>
            <p:cNvSpPr>
              <a:spLocks noChangeAspect="1" noChangeArrowheads="1" noTextEdit="1"/>
            </p:cNvSpPr>
            <p:nvPr/>
          </p:nvSpPr>
          <p:spPr bwMode="auto">
            <a:xfrm>
              <a:off x="-250" y="0"/>
              <a:ext cx="6010" cy="4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45262" name="Group 206"/>
            <p:cNvGrpSpPr>
              <a:grpSpLocks/>
            </p:cNvGrpSpPr>
            <p:nvPr/>
          </p:nvGrpSpPr>
          <p:grpSpPr bwMode="auto">
            <a:xfrm>
              <a:off x="313" y="248"/>
              <a:ext cx="4988" cy="3600"/>
              <a:chOff x="313" y="248"/>
              <a:chExt cx="4988" cy="3600"/>
            </a:xfrm>
          </p:grpSpPr>
          <p:sp>
            <p:nvSpPr>
              <p:cNvPr id="45062" name="Rectangle 6"/>
              <p:cNvSpPr>
                <a:spLocks noChangeArrowheads="1"/>
              </p:cNvSpPr>
              <p:nvPr/>
            </p:nvSpPr>
            <p:spPr bwMode="auto">
              <a:xfrm>
                <a:off x="531" y="308"/>
                <a:ext cx="4658" cy="33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63" name="Rectangle 7"/>
              <p:cNvSpPr>
                <a:spLocks noChangeArrowheads="1"/>
              </p:cNvSpPr>
              <p:nvPr/>
            </p:nvSpPr>
            <p:spPr bwMode="auto">
              <a:xfrm>
                <a:off x="531" y="308"/>
                <a:ext cx="4658" cy="3374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64" name="Line 8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465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65" name="Freeform 9"/>
              <p:cNvSpPr>
                <a:spLocks/>
              </p:cNvSpPr>
              <p:nvPr/>
            </p:nvSpPr>
            <p:spPr bwMode="auto">
              <a:xfrm>
                <a:off x="531" y="308"/>
                <a:ext cx="4658" cy="3374"/>
              </a:xfrm>
              <a:custGeom>
                <a:avLst/>
                <a:gdLst/>
                <a:ahLst/>
                <a:cxnLst>
                  <a:cxn ang="0">
                    <a:pos x="0" y="449"/>
                  </a:cxn>
                  <a:cxn ang="0">
                    <a:pos x="620" y="449"/>
                  </a:cxn>
                  <a:cxn ang="0">
                    <a:pos x="620" y="0"/>
                  </a:cxn>
                </a:cxnLst>
                <a:rect l="0" t="0" r="r" b="b"/>
                <a:pathLst>
                  <a:path w="620" h="449">
                    <a:moveTo>
                      <a:pt x="0" y="449"/>
                    </a:moveTo>
                    <a:lnTo>
                      <a:pt x="620" y="449"/>
                    </a:lnTo>
                    <a:lnTo>
                      <a:pt x="62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66" name="Line 10"/>
              <p:cNvSpPr>
                <a:spLocks noChangeShapeType="1"/>
              </p:cNvSpPr>
              <p:nvPr/>
            </p:nvSpPr>
            <p:spPr bwMode="auto">
              <a:xfrm flipV="1">
                <a:off x="531" y="308"/>
                <a:ext cx="0" cy="337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67" name="Line 11"/>
              <p:cNvSpPr>
                <a:spLocks noChangeShapeType="1"/>
              </p:cNvSpPr>
              <p:nvPr/>
            </p:nvSpPr>
            <p:spPr bwMode="auto">
              <a:xfrm>
                <a:off x="531" y="3682"/>
                <a:ext cx="465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68" name="Line 12"/>
              <p:cNvSpPr>
                <a:spLocks noChangeShapeType="1"/>
              </p:cNvSpPr>
              <p:nvPr/>
            </p:nvSpPr>
            <p:spPr bwMode="auto">
              <a:xfrm flipV="1">
                <a:off x="531" y="308"/>
                <a:ext cx="0" cy="337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69" name="Line 13"/>
              <p:cNvSpPr>
                <a:spLocks noChangeShapeType="1"/>
              </p:cNvSpPr>
              <p:nvPr/>
            </p:nvSpPr>
            <p:spPr bwMode="auto">
              <a:xfrm flipV="1">
                <a:off x="531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70" name="Line 14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71" name="Rectangle 15"/>
              <p:cNvSpPr>
                <a:spLocks noChangeArrowheads="1"/>
              </p:cNvSpPr>
              <p:nvPr/>
            </p:nvSpPr>
            <p:spPr bwMode="auto">
              <a:xfrm>
                <a:off x="449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-80</a:t>
                </a:r>
                <a:endParaRPr lang="it-IT"/>
              </a:p>
            </p:txBody>
          </p:sp>
          <p:sp>
            <p:nvSpPr>
              <p:cNvPr id="45072" name="Line 16"/>
              <p:cNvSpPr>
                <a:spLocks noChangeShapeType="1"/>
              </p:cNvSpPr>
              <p:nvPr/>
            </p:nvSpPr>
            <p:spPr bwMode="auto">
              <a:xfrm flipV="1">
                <a:off x="1110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73" name="Line 17"/>
              <p:cNvSpPr>
                <a:spLocks noChangeShapeType="1"/>
              </p:cNvSpPr>
              <p:nvPr/>
            </p:nvSpPr>
            <p:spPr bwMode="auto">
              <a:xfrm>
                <a:off x="1110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74" name="Rectangle 18"/>
              <p:cNvSpPr>
                <a:spLocks noChangeArrowheads="1"/>
              </p:cNvSpPr>
              <p:nvPr/>
            </p:nvSpPr>
            <p:spPr bwMode="auto">
              <a:xfrm>
                <a:off x="1027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-60</a:t>
                </a:r>
                <a:endParaRPr lang="it-IT"/>
              </a:p>
            </p:txBody>
          </p:sp>
          <p:sp>
            <p:nvSpPr>
              <p:cNvPr id="45075" name="Line 19"/>
              <p:cNvSpPr>
                <a:spLocks noChangeShapeType="1"/>
              </p:cNvSpPr>
              <p:nvPr/>
            </p:nvSpPr>
            <p:spPr bwMode="auto">
              <a:xfrm flipV="1">
                <a:off x="1696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76" name="Line 20"/>
              <p:cNvSpPr>
                <a:spLocks noChangeShapeType="1"/>
              </p:cNvSpPr>
              <p:nvPr/>
            </p:nvSpPr>
            <p:spPr bwMode="auto">
              <a:xfrm>
                <a:off x="1696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77" name="Rectangle 21"/>
              <p:cNvSpPr>
                <a:spLocks noChangeArrowheads="1"/>
              </p:cNvSpPr>
              <p:nvPr/>
            </p:nvSpPr>
            <p:spPr bwMode="auto">
              <a:xfrm>
                <a:off x="1613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-40</a:t>
                </a:r>
                <a:endParaRPr lang="it-IT"/>
              </a:p>
            </p:txBody>
          </p:sp>
          <p:sp>
            <p:nvSpPr>
              <p:cNvPr id="45078" name="Line 22"/>
              <p:cNvSpPr>
                <a:spLocks noChangeShapeType="1"/>
              </p:cNvSpPr>
              <p:nvPr/>
            </p:nvSpPr>
            <p:spPr bwMode="auto">
              <a:xfrm flipV="1">
                <a:off x="2274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79" name="Line 23"/>
              <p:cNvSpPr>
                <a:spLocks noChangeShapeType="1"/>
              </p:cNvSpPr>
              <p:nvPr/>
            </p:nvSpPr>
            <p:spPr bwMode="auto">
              <a:xfrm>
                <a:off x="2274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80" name="Rectangle 24"/>
              <p:cNvSpPr>
                <a:spLocks noChangeArrowheads="1"/>
              </p:cNvSpPr>
              <p:nvPr/>
            </p:nvSpPr>
            <p:spPr bwMode="auto">
              <a:xfrm>
                <a:off x="2192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-20</a:t>
                </a:r>
                <a:endParaRPr lang="it-IT"/>
              </a:p>
            </p:txBody>
          </p:sp>
          <p:sp>
            <p:nvSpPr>
              <p:cNvPr id="45081" name="Line 25"/>
              <p:cNvSpPr>
                <a:spLocks noChangeShapeType="1"/>
              </p:cNvSpPr>
              <p:nvPr/>
            </p:nvSpPr>
            <p:spPr bwMode="auto">
              <a:xfrm flipV="1">
                <a:off x="2860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82" name="Line 26"/>
              <p:cNvSpPr>
                <a:spLocks noChangeShapeType="1"/>
              </p:cNvSpPr>
              <p:nvPr/>
            </p:nvSpPr>
            <p:spPr bwMode="auto">
              <a:xfrm>
                <a:off x="2860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83" name="Rectangle 27"/>
              <p:cNvSpPr>
                <a:spLocks noChangeArrowheads="1"/>
              </p:cNvSpPr>
              <p:nvPr/>
            </p:nvSpPr>
            <p:spPr bwMode="auto">
              <a:xfrm>
                <a:off x="2838" y="3705"/>
                <a:ext cx="10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it-IT"/>
              </a:p>
            </p:txBody>
          </p:sp>
          <p:sp>
            <p:nvSpPr>
              <p:cNvPr id="45084" name="Line 28"/>
              <p:cNvSpPr>
                <a:spLocks noChangeShapeType="1"/>
              </p:cNvSpPr>
              <p:nvPr/>
            </p:nvSpPr>
            <p:spPr bwMode="auto">
              <a:xfrm flipV="1">
                <a:off x="3439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85" name="Line 29"/>
              <p:cNvSpPr>
                <a:spLocks noChangeShapeType="1"/>
              </p:cNvSpPr>
              <p:nvPr/>
            </p:nvSpPr>
            <p:spPr bwMode="auto">
              <a:xfrm>
                <a:off x="3439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86" name="Rectangle 30"/>
              <p:cNvSpPr>
                <a:spLocks noChangeArrowheads="1"/>
              </p:cNvSpPr>
              <p:nvPr/>
            </p:nvSpPr>
            <p:spPr bwMode="auto">
              <a:xfrm>
                <a:off x="3386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20</a:t>
                </a:r>
                <a:endParaRPr lang="it-IT"/>
              </a:p>
            </p:txBody>
          </p:sp>
          <p:sp>
            <p:nvSpPr>
              <p:cNvPr id="45087" name="Line 31"/>
              <p:cNvSpPr>
                <a:spLocks noChangeShapeType="1"/>
              </p:cNvSpPr>
              <p:nvPr/>
            </p:nvSpPr>
            <p:spPr bwMode="auto">
              <a:xfrm flipV="1">
                <a:off x="4025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88" name="Line 32"/>
              <p:cNvSpPr>
                <a:spLocks noChangeShapeType="1"/>
              </p:cNvSpPr>
              <p:nvPr/>
            </p:nvSpPr>
            <p:spPr bwMode="auto">
              <a:xfrm>
                <a:off x="4025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89" name="Rectangle 33"/>
              <p:cNvSpPr>
                <a:spLocks noChangeArrowheads="1"/>
              </p:cNvSpPr>
              <p:nvPr/>
            </p:nvSpPr>
            <p:spPr bwMode="auto">
              <a:xfrm>
                <a:off x="3972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40</a:t>
                </a:r>
                <a:endParaRPr lang="it-IT"/>
              </a:p>
            </p:txBody>
          </p:sp>
          <p:sp>
            <p:nvSpPr>
              <p:cNvPr id="45090" name="Line 34"/>
              <p:cNvSpPr>
                <a:spLocks noChangeShapeType="1"/>
              </p:cNvSpPr>
              <p:nvPr/>
            </p:nvSpPr>
            <p:spPr bwMode="auto">
              <a:xfrm flipV="1">
                <a:off x="4603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91" name="Line 35"/>
              <p:cNvSpPr>
                <a:spLocks noChangeShapeType="1"/>
              </p:cNvSpPr>
              <p:nvPr/>
            </p:nvSpPr>
            <p:spPr bwMode="auto">
              <a:xfrm>
                <a:off x="4603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92" name="Rectangle 36"/>
              <p:cNvSpPr>
                <a:spLocks noChangeArrowheads="1"/>
              </p:cNvSpPr>
              <p:nvPr/>
            </p:nvSpPr>
            <p:spPr bwMode="auto">
              <a:xfrm>
                <a:off x="4550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60</a:t>
                </a:r>
                <a:endParaRPr lang="it-IT"/>
              </a:p>
            </p:txBody>
          </p:sp>
          <p:sp>
            <p:nvSpPr>
              <p:cNvPr id="45093" name="Line 37"/>
              <p:cNvSpPr>
                <a:spLocks noChangeShapeType="1"/>
              </p:cNvSpPr>
              <p:nvPr/>
            </p:nvSpPr>
            <p:spPr bwMode="auto">
              <a:xfrm flipV="1">
                <a:off x="5189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94" name="Line 38"/>
              <p:cNvSpPr>
                <a:spLocks noChangeShapeType="1"/>
              </p:cNvSpPr>
              <p:nvPr/>
            </p:nvSpPr>
            <p:spPr bwMode="auto">
              <a:xfrm>
                <a:off x="5189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95" name="Rectangle 39"/>
              <p:cNvSpPr>
                <a:spLocks noChangeArrowheads="1"/>
              </p:cNvSpPr>
              <p:nvPr/>
            </p:nvSpPr>
            <p:spPr bwMode="auto">
              <a:xfrm>
                <a:off x="5136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80</a:t>
                </a:r>
                <a:endParaRPr lang="it-IT"/>
              </a:p>
            </p:txBody>
          </p:sp>
          <p:sp>
            <p:nvSpPr>
              <p:cNvPr id="45096" name="Line 40"/>
              <p:cNvSpPr>
                <a:spLocks noChangeShapeType="1"/>
              </p:cNvSpPr>
              <p:nvPr/>
            </p:nvSpPr>
            <p:spPr bwMode="auto">
              <a:xfrm>
                <a:off x="531" y="368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97" name="Line 41"/>
              <p:cNvSpPr>
                <a:spLocks noChangeShapeType="1"/>
              </p:cNvSpPr>
              <p:nvPr/>
            </p:nvSpPr>
            <p:spPr bwMode="auto">
              <a:xfrm flipH="1">
                <a:off x="5136" y="3682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098" name="Rectangle 42"/>
              <p:cNvSpPr>
                <a:spLocks noChangeArrowheads="1"/>
              </p:cNvSpPr>
              <p:nvPr/>
            </p:nvSpPr>
            <p:spPr bwMode="auto">
              <a:xfrm>
                <a:off x="313" y="3622"/>
                <a:ext cx="2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-100</a:t>
                </a:r>
                <a:endParaRPr lang="it-IT"/>
              </a:p>
            </p:txBody>
          </p:sp>
          <p:sp>
            <p:nvSpPr>
              <p:cNvPr id="45099" name="Line 43"/>
              <p:cNvSpPr>
                <a:spLocks noChangeShapeType="1"/>
              </p:cNvSpPr>
              <p:nvPr/>
            </p:nvSpPr>
            <p:spPr bwMode="auto">
              <a:xfrm>
                <a:off x="531" y="337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00" name="Line 44"/>
              <p:cNvSpPr>
                <a:spLocks noChangeShapeType="1"/>
              </p:cNvSpPr>
              <p:nvPr/>
            </p:nvSpPr>
            <p:spPr bwMode="auto">
              <a:xfrm flipH="1">
                <a:off x="5136" y="3374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01" name="Rectangle 45"/>
              <p:cNvSpPr>
                <a:spLocks noChangeArrowheads="1"/>
              </p:cNvSpPr>
              <p:nvPr/>
            </p:nvSpPr>
            <p:spPr bwMode="auto">
              <a:xfrm>
                <a:off x="366" y="3314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-90</a:t>
                </a:r>
                <a:endParaRPr lang="it-IT"/>
              </a:p>
            </p:txBody>
          </p:sp>
          <p:sp>
            <p:nvSpPr>
              <p:cNvPr id="45102" name="Line 46"/>
              <p:cNvSpPr>
                <a:spLocks noChangeShapeType="1"/>
              </p:cNvSpPr>
              <p:nvPr/>
            </p:nvSpPr>
            <p:spPr bwMode="auto">
              <a:xfrm>
                <a:off x="531" y="30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03" name="Line 47"/>
              <p:cNvSpPr>
                <a:spLocks noChangeShapeType="1"/>
              </p:cNvSpPr>
              <p:nvPr/>
            </p:nvSpPr>
            <p:spPr bwMode="auto">
              <a:xfrm flipH="1">
                <a:off x="5136" y="3066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04" name="Rectangle 48"/>
              <p:cNvSpPr>
                <a:spLocks noChangeArrowheads="1"/>
              </p:cNvSpPr>
              <p:nvPr/>
            </p:nvSpPr>
            <p:spPr bwMode="auto">
              <a:xfrm>
                <a:off x="366" y="3006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-80</a:t>
                </a:r>
                <a:endParaRPr lang="it-IT"/>
              </a:p>
            </p:txBody>
          </p:sp>
          <p:sp>
            <p:nvSpPr>
              <p:cNvPr id="45105" name="Line 49"/>
              <p:cNvSpPr>
                <a:spLocks noChangeShapeType="1"/>
              </p:cNvSpPr>
              <p:nvPr/>
            </p:nvSpPr>
            <p:spPr bwMode="auto">
              <a:xfrm>
                <a:off x="531" y="275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06" name="Line 50"/>
              <p:cNvSpPr>
                <a:spLocks noChangeShapeType="1"/>
              </p:cNvSpPr>
              <p:nvPr/>
            </p:nvSpPr>
            <p:spPr bwMode="auto">
              <a:xfrm flipH="1">
                <a:off x="5136" y="2758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07" name="Rectangle 51"/>
              <p:cNvSpPr>
                <a:spLocks noChangeArrowheads="1"/>
              </p:cNvSpPr>
              <p:nvPr/>
            </p:nvSpPr>
            <p:spPr bwMode="auto">
              <a:xfrm>
                <a:off x="366" y="2698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-70</a:t>
                </a:r>
                <a:endParaRPr lang="it-IT"/>
              </a:p>
            </p:txBody>
          </p:sp>
          <p:sp>
            <p:nvSpPr>
              <p:cNvPr id="45108" name="Line 52"/>
              <p:cNvSpPr>
                <a:spLocks noChangeShapeType="1"/>
              </p:cNvSpPr>
              <p:nvPr/>
            </p:nvSpPr>
            <p:spPr bwMode="auto">
              <a:xfrm>
                <a:off x="531" y="2450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09" name="Line 53"/>
              <p:cNvSpPr>
                <a:spLocks noChangeShapeType="1"/>
              </p:cNvSpPr>
              <p:nvPr/>
            </p:nvSpPr>
            <p:spPr bwMode="auto">
              <a:xfrm flipH="1">
                <a:off x="5136" y="2450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10" name="Rectangle 54"/>
              <p:cNvSpPr>
                <a:spLocks noChangeArrowheads="1"/>
              </p:cNvSpPr>
              <p:nvPr/>
            </p:nvSpPr>
            <p:spPr bwMode="auto">
              <a:xfrm>
                <a:off x="366" y="2390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-60</a:t>
                </a:r>
                <a:endParaRPr lang="it-IT"/>
              </a:p>
            </p:txBody>
          </p:sp>
          <p:sp>
            <p:nvSpPr>
              <p:cNvPr id="45111" name="Line 55"/>
              <p:cNvSpPr>
                <a:spLocks noChangeShapeType="1"/>
              </p:cNvSpPr>
              <p:nvPr/>
            </p:nvSpPr>
            <p:spPr bwMode="auto">
              <a:xfrm>
                <a:off x="531" y="214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12" name="Line 56"/>
              <p:cNvSpPr>
                <a:spLocks noChangeShapeType="1"/>
              </p:cNvSpPr>
              <p:nvPr/>
            </p:nvSpPr>
            <p:spPr bwMode="auto">
              <a:xfrm flipH="1">
                <a:off x="5136" y="2142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13" name="Rectangle 57"/>
              <p:cNvSpPr>
                <a:spLocks noChangeArrowheads="1"/>
              </p:cNvSpPr>
              <p:nvPr/>
            </p:nvSpPr>
            <p:spPr bwMode="auto">
              <a:xfrm>
                <a:off x="366" y="2082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-50</a:t>
                </a:r>
                <a:endParaRPr lang="it-IT"/>
              </a:p>
            </p:txBody>
          </p:sp>
          <p:sp>
            <p:nvSpPr>
              <p:cNvPr id="45114" name="Line 58"/>
              <p:cNvSpPr>
                <a:spLocks noChangeShapeType="1"/>
              </p:cNvSpPr>
              <p:nvPr/>
            </p:nvSpPr>
            <p:spPr bwMode="auto">
              <a:xfrm>
                <a:off x="531" y="18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15" name="Line 59"/>
              <p:cNvSpPr>
                <a:spLocks noChangeShapeType="1"/>
              </p:cNvSpPr>
              <p:nvPr/>
            </p:nvSpPr>
            <p:spPr bwMode="auto">
              <a:xfrm flipH="1">
                <a:off x="5136" y="1841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16" name="Rectangle 60"/>
              <p:cNvSpPr>
                <a:spLocks noChangeArrowheads="1"/>
              </p:cNvSpPr>
              <p:nvPr/>
            </p:nvSpPr>
            <p:spPr bwMode="auto">
              <a:xfrm>
                <a:off x="366" y="1781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-40</a:t>
                </a:r>
                <a:endParaRPr lang="it-IT"/>
              </a:p>
            </p:txBody>
          </p:sp>
          <p:sp>
            <p:nvSpPr>
              <p:cNvPr id="45117" name="Line 61"/>
              <p:cNvSpPr>
                <a:spLocks noChangeShapeType="1"/>
              </p:cNvSpPr>
              <p:nvPr/>
            </p:nvSpPr>
            <p:spPr bwMode="auto">
              <a:xfrm>
                <a:off x="531" y="153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18" name="Line 62"/>
              <p:cNvSpPr>
                <a:spLocks noChangeShapeType="1"/>
              </p:cNvSpPr>
              <p:nvPr/>
            </p:nvSpPr>
            <p:spPr bwMode="auto">
              <a:xfrm flipH="1">
                <a:off x="5136" y="1533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19" name="Rectangle 63"/>
              <p:cNvSpPr>
                <a:spLocks noChangeArrowheads="1"/>
              </p:cNvSpPr>
              <p:nvPr/>
            </p:nvSpPr>
            <p:spPr bwMode="auto">
              <a:xfrm>
                <a:off x="366" y="1473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-30</a:t>
                </a:r>
                <a:endParaRPr lang="it-IT"/>
              </a:p>
            </p:txBody>
          </p:sp>
          <p:sp>
            <p:nvSpPr>
              <p:cNvPr id="45120" name="Line 64"/>
              <p:cNvSpPr>
                <a:spLocks noChangeShapeType="1"/>
              </p:cNvSpPr>
              <p:nvPr/>
            </p:nvSpPr>
            <p:spPr bwMode="auto">
              <a:xfrm>
                <a:off x="531" y="122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21" name="Line 65"/>
              <p:cNvSpPr>
                <a:spLocks noChangeShapeType="1"/>
              </p:cNvSpPr>
              <p:nvPr/>
            </p:nvSpPr>
            <p:spPr bwMode="auto">
              <a:xfrm flipH="1">
                <a:off x="5136" y="1225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22" name="Rectangle 66"/>
              <p:cNvSpPr>
                <a:spLocks noChangeArrowheads="1"/>
              </p:cNvSpPr>
              <p:nvPr/>
            </p:nvSpPr>
            <p:spPr bwMode="auto">
              <a:xfrm>
                <a:off x="366" y="116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-20</a:t>
                </a:r>
                <a:endParaRPr lang="it-IT"/>
              </a:p>
            </p:txBody>
          </p:sp>
          <p:sp>
            <p:nvSpPr>
              <p:cNvPr id="45123" name="Line 67"/>
              <p:cNvSpPr>
                <a:spLocks noChangeShapeType="1"/>
              </p:cNvSpPr>
              <p:nvPr/>
            </p:nvSpPr>
            <p:spPr bwMode="auto">
              <a:xfrm>
                <a:off x="531" y="9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24" name="Line 68"/>
              <p:cNvSpPr>
                <a:spLocks noChangeShapeType="1"/>
              </p:cNvSpPr>
              <p:nvPr/>
            </p:nvSpPr>
            <p:spPr bwMode="auto">
              <a:xfrm flipH="1">
                <a:off x="5136" y="917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25" name="Rectangle 69"/>
              <p:cNvSpPr>
                <a:spLocks noChangeArrowheads="1"/>
              </p:cNvSpPr>
              <p:nvPr/>
            </p:nvSpPr>
            <p:spPr bwMode="auto">
              <a:xfrm>
                <a:off x="366" y="857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-10</a:t>
                </a:r>
                <a:endParaRPr lang="it-IT"/>
              </a:p>
            </p:txBody>
          </p:sp>
          <p:sp>
            <p:nvSpPr>
              <p:cNvPr id="45126" name="Line 70"/>
              <p:cNvSpPr>
                <a:spLocks noChangeShapeType="1"/>
              </p:cNvSpPr>
              <p:nvPr/>
            </p:nvSpPr>
            <p:spPr bwMode="auto">
              <a:xfrm>
                <a:off x="531" y="60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27" name="Line 71"/>
              <p:cNvSpPr>
                <a:spLocks noChangeShapeType="1"/>
              </p:cNvSpPr>
              <p:nvPr/>
            </p:nvSpPr>
            <p:spPr bwMode="auto">
              <a:xfrm flipH="1">
                <a:off x="5136" y="609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28" name="Rectangle 72"/>
              <p:cNvSpPr>
                <a:spLocks noChangeArrowheads="1"/>
              </p:cNvSpPr>
              <p:nvPr/>
            </p:nvSpPr>
            <p:spPr bwMode="auto">
              <a:xfrm>
                <a:off x="449" y="549"/>
                <a:ext cx="10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it-IT"/>
              </a:p>
            </p:txBody>
          </p:sp>
          <p:sp>
            <p:nvSpPr>
              <p:cNvPr id="45129" name="Line 73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30" name="Line 74"/>
              <p:cNvSpPr>
                <a:spLocks noChangeShapeType="1"/>
              </p:cNvSpPr>
              <p:nvPr/>
            </p:nvSpPr>
            <p:spPr bwMode="auto">
              <a:xfrm flipH="1">
                <a:off x="5136" y="308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31" name="Rectangle 75"/>
              <p:cNvSpPr>
                <a:spLocks noChangeArrowheads="1"/>
              </p:cNvSpPr>
              <p:nvPr/>
            </p:nvSpPr>
            <p:spPr bwMode="auto">
              <a:xfrm>
                <a:off x="396" y="248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10</a:t>
                </a:r>
                <a:endParaRPr lang="it-IT"/>
              </a:p>
            </p:txBody>
          </p:sp>
          <p:sp>
            <p:nvSpPr>
              <p:cNvPr id="45132" name="Line 76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465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33" name="Freeform 77"/>
              <p:cNvSpPr>
                <a:spLocks/>
              </p:cNvSpPr>
              <p:nvPr/>
            </p:nvSpPr>
            <p:spPr bwMode="auto">
              <a:xfrm>
                <a:off x="531" y="308"/>
                <a:ext cx="4658" cy="3374"/>
              </a:xfrm>
              <a:custGeom>
                <a:avLst/>
                <a:gdLst/>
                <a:ahLst/>
                <a:cxnLst>
                  <a:cxn ang="0">
                    <a:pos x="0" y="449"/>
                  </a:cxn>
                  <a:cxn ang="0">
                    <a:pos x="620" y="449"/>
                  </a:cxn>
                  <a:cxn ang="0">
                    <a:pos x="620" y="0"/>
                  </a:cxn>
                </a:cxnLst>
                <a:rect l="0" t="0" r="r" b="b"/>
                <a:pathLst>
                  <a:path w="620" h="449">
                    <a:moveTo>
                      <a:pt x="0" y="449"/>
                    </a:moveTo>
                    <a:lnTo>
                      <a:pt x="620" y="449"/>
                    </a:lnTo>
                    <a:lnTo>
                      <a:pt x="62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34" name="Line 78"/>
              <p:cNvSpPr>
                <a:spLocks noChangeShapeType="1"/>
              </p:cNvSpPr>
              <p:nvPr/>
            </p:nvSpPr>
            <p:spPr bwMode="auto">
              <a:xfrm flipV="1">
                <a:off x="531" y="308"/>
                <a:ext cx="0" cy="337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35" name="Freeform 79"/>
              <p:cNvSpPr>
                <a:spLocks/>
              </p:cNvSpPr>
              <p:nvPr/>
            </p:nvSpPr>
            <p:spPr bwMode="auto">
              <a:xfrm>
                <a:off x="531" y="2021"/>
                <a:ext cx="2908" cy="121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43" y="121"/>
                  </a:cxn>
                  <a:cxn ang="0">
                    <a:pos x="436" y="121"/>
                  </a:cxn>
                  <a:cxn ang="0">
                    <a:pos x="2705" y="121"/>
                  </a:cxn>
                  <a:cxn ang="0">
                    <a:pos x="2908" y="0"/>
                  </a:cxn>
                </a:cxnLst>
                <a:rect l="0" t="0" r="r" b="b"/>
                <a:pathLst>
                  <a:path w="2908" h="121">
                    <a:moveTo>
                      <a:pt x="0" y="121"/>
                    </a:moveTo>
                    <a:lnTo>
                      <a:pt x="143" y="121"/>
                    </a:lnTo>
                    <a:lnTo>
                      <a:pt x="436" y="121"/>
                    </a:lnTo>
                    <a:lnTo>
                      <a:pt x="2705" y="121"/>
                    </a:lnTo>
                    <a:lnTo>
                      <a:pt x="2908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36" name="Line 80"/>
              <p:cNvSpPr>
                <a:spLocks noChangeShapeType="1"/>
              </p:cNvSpPr>
              <p:nvPr/>
            </p:nvSpPr>
            <p:spPr bwMode="auto">
              <a:xfrm flipH="1" flipV="1">
                <a:off x="2860" y="609"/>
                <a:ext cx="579" cy="308"/>
              </a:xfrm>
              <a:prstGeom prst="line">
                <a:avLst/>
              </a:prstGeom>
              <a:noFill/>
              <a:ln w="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37" name="Line 81"/>
              <p:cNvSpPr>
                <a:spLocks noChangeShapeType="1"/>
              </p:cNvSpPr>
              <p:nvPr/>
            </p:nvSpPr>
            <p:spPr bwMode="auto">
              <a:xfrm>
                <a:off x="2860" y="3449"/>
                <a:ext cx="443" cy="241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38" name="Freeform 82"/>
              <p:cNvSpPr>
                <a:spLocks/>
              </p:cNvSpPr>
              <p:nvPr/>
            </p:nvSpPr>
            <p:spPr bwMode="auto">
              <a:xfrm>
                <a:off x="967" y="736"/>
                <a:ext cx="1578" cy="1406"/>
              </a:xfrm>
              <a:custGeom>
                <a:avLst/>
                <a:gdLst/>
                <a:ahLst/>
                <a:cxnLst>
                  <a:cxn ang="0">
                    <a:pos x="113" y="1406"/>
                  </a:cxn>
                  <a:cxn ang="0">
                    <a:pos x="180" y="1406"/>
                  </a:cxn>
                  <a:cxn ang="0">
                    <a:pos x="338" y="1391"/>
                  </a:cxn>
                  <a:cxn ang="0">
                    <a:pos x="428" y="1361"/>
                  </a:cxn>
                  <a:cxn ang="0">
                    <a:pos x="481" y="1331"/>
                  </a:cxn>
                  <a:cxn ang="0">
                    <a:pos x="518" y="1308"/>
                  </a:cxn>
                  <a:cxn ang="0">
                    <a:pos x="541" y="1293"/>
                  </a:cxn>
                  <a:cxn ang="0">
                    <a:pos x="601" y="1248"/>
                  </a:cxn>
                  <a:cxn ang="0">
                    <a:pos x="661" y="1158"/>
                  </a:cxn>
                  <a:cxn ang="0">
                    <a:pos x="684" y="1105"/>
                  </a:cxn>
                  <a:cxn ang="0">
                    <a:pos x="706" y="1060"/>
                  </a:cxn>
                  <a:cxn ang="0">
                    <a:pos x="721" y="1030"/>
                  </a:cxn>
                  <a:cxn ang="0">
                    <a:pos x="744" y="865"/>
                  </a:cxn>
                  <a:cxn ang="0">
                    <a:pos x="729" y="797"/>
                  </a:cxn>
                  <a:cxn ang="0">
                    <a:pos x="714" y="692"/>
                  </a:cxn>
                  <a:cxn ang="0">
                    <a:pos x="699" y="579"/>
                  </a:cxn>
                  <a:cxn ang="0">
                    <a:pos x="684" y="489"/>
                  </a:cxn>
                  <a:cxn ang="0">
                    <a:pos x="714" y="354"/>
                  </a:cxn>
                  <a:cxn ang="0">
                    <a:pos x="721" y="331"/>
                  </a:cxn>
                  <a:cxn ang="0">
                    <a:pos x="736" y="301"/>
                  </a:cxn>
                  <a:cxn ang="0">
                    <a:pos x="751" y="271"/>
                  </a:cxn>
                  <a:cxn ang="0">
                    <a:pos x="781" y="203"/>
                  </a:cxn>
                  <a:cxn ang="0">
                    <a:pos x="856" y="121"/>
                  </a:cxn>
                  <a:cxn ang="0">
                    <a:pos x="902" y="91"/>
                  </a:cxn>
                  <a:cxn ang="0">
                    <a:pos x="932" y="76"/>
                  </a:cxn>
                  <a:cxn ang="0">
                    <a:pos x="962" y="53"/>
                  </a:cxn>
                  <a:cxn ang="0">
                    <a:pos x="1082" y="0"/>
                  </a:cxn>
                  <a:cxn ang="0">
                    <a:pos x="1119" y="0"/>
                  </a:cxn>
                  <a:cxn ang="0">
                    <a:pos x="1157" y="0"/>
                  </a:cxn>
                  <a:cxn ang="0">
                    <a:pos x="1195" y="0"/>
                  </a:cxn>
                  <a:cxn ang="0">
                    <a:pos x="1307" y="53"/>
                  </a:cxn>
                  <a:cxn ang="0">
                    <a:pos x="1330" y="68"/>
                  </a:cxn>
                  <a:cxn ang="0">
                    <a:pos x="1367" y="98"/>
                  </a:cxn>
                  <a:cxn ang="0">
                    <a:pos x="1412" y="128"/>
                  </a:cxn>
                  <a:cxn ang="0">
                    <a:pos x="1488" y="211"/>
                  </a:cxn>
                  <a:cxn ang="0">
                    <a:pos x="1518" y="278"/>
                  </a:cxn>
                  <a:cxn ang="0">
                    <a:pos x="1533" y="316"/>
                  </a:cxn>
                  <a:cxn ang="0">
                    <a:pos x="1540" y="339"/>
                  </a:cxn>
                  <a:cxn ang="0">
                    <a:pos x="1570" y="406"/>
                  </a:cxn>
                  <a:cxn ang="0">
                    <a:pos x="1570" y="511"/>
                  </a:cxn>
                  <a:cxn ang="0">
                    <a:pos x="1563" y="594"/>
                  </a:cxn>
                  <a:cxn ang="0">
                    <a:pos x="1540" y="699"/>
                  </a:cxn>
                </a:cxnLst>
                <a:rect l="0" t="0" r="r" b="b"/>
                <a:pathLst>
                  <a:path w="1578" h="1406">
                    <a:moveTo>
                      <a:pt x="0" y="1406"/>
                    </a:moveTo>
                    <a:lnTo>
                      <a:pt x="53" y="1406"/>
                    </a:lnTo>
                    <a:lnTo>
                      <a:pt x="113" y="1406"/>
                    </a:lnTo>
                    <a:lnTo>
                      <a:pt x="128" y="1406"/>
                    </a:lnTo>
                    <a:lnTo>
                      <a:pt x="150" y="1406"/>
                    </a:lnTo>
                    <a:lnTo>
                      <a:pt x="180" y="1406"/>
                    </a:lnTo>
                    <a:lnTo>
                      <a:pt x="255" y="1398"/>
                    </a:lnTo>
                    <a:lnTo>
                      <a:pt x="263" y="1398"/>
                    </a:lnTo>
                    <a:lnTo>
                      <a:pt x="338" y="1391"/>
                    </a:lnTo>
                    <a:lnTo>
                      <a:pt x="346" y="1391"/>
                    </a:lnTo>
                    <a:lnTo>
                      <a:pt x="353" y="1391"/>
                    </a:lnTo>
                    <a:lnTo>
                      <a:pt x="428" y="1361"/>
                    </a:lnTo>
                    <a:lnTo>
                      <a:pt x="466" y="1338"/>
                    </a:lnTo>
                    <a:lnTo>
                      <a:pt x="473" y="1338"/>
                    </a:lnTo>
                    <a:lnTo>
                      <a:pt x="481" y="1331"/>
                    </a:lnTo>
                    <a:lnTo>
                      <a:pt x="488" y="1323"/>
                    </a:lnTo>
                    <a:lnTo>
                      <a:pt x="503" y="1315"/>
                    </a:lnTo>
                    <a:lnTo>
                      <a:pt x="518" y="1308"/>
                    </a:lnTo>
                    <a:lnTo>
                      <a:pt x="526" y="1293"/>
                    </a:lnTo>
                    <a:lnTo>
                      <a:pt x="533" y="1293"/>
                    </a:lnTo>
                    <a:lnTo>
                      <a:pt x="541" y="1293"/>
                    </a:lnTo>
                    <a:lnTo>
                      <a:pt x="563" y="1270"/>
                    </a:lnTo>
                    <a:lnTo>
                      <a:pt x="578" y="1263"/>
                    </a:lnTo>
                    <a:lnTo>
                      <a:pt x="601" y="1248"/>
                    </a:lnTo>
                    <a:lnTo>
                      <a:pt x="631" y="1218"/>
                    </a:lnTo>
                    <a:lnTo>
                      <a:pt x="654" y="1188"/>
                    </a:lnTo>
                    <a:lnTo>
                      <a:pt x="661" y="1158"/>
                    </a:lnTo>
                    <a:lnTo>
                      <a:pt x="669" y="1143"/>
                    </a:lnTo>
                    <a:lnTo>
                      <a:pt x="684" y="1113"/>
                    </a:lnTo>
                    <a:lnTo>
                      <a:pt x="684" y="1105"/>
                    </a:lnTo>
                    <a:lnTo>
                      <a:pt x="691" y="1090"/>
                    </a:lnTo>
                    <a:lnTo>
                      <a:pt x="699" y="1075"/>
                    </a:lnTo>
                    <a:lnTo>
                      <a:pt x="706" y="1060"/>
                    </a:lnTo>
                    <a:lnTo>
                      <a:pt x="706" y="1052"/>
                    </a:lnTo>
                    <a:lnTo>
                      <a:pt x="714" y="1037"/>
                    </a:lnTo>
                    <a:lnTo>
                      <a:pt x="721" y="1030"/>
                    </a:lnTo>
                    <a:lnTo>
                      <a:pt x="736" y="992"/>
                    </a:lnTo>
                    <a:lnTo>
                      <a:pt x="744" y="910"/>
                    </a:lnTo>
                    <a:lnTo>
                      <a:pt x="744" y="865"/>
                    </a:lnTo>
                    <a:lnTo>
                      <a:pt x="736" y="857"/>
                    </a:lnTo>
                    <a:lnTo>
                      <a:pt x="729" y="812"/>
                    </a:lnTo>
                    <a:lnTo>
                      <a:pt x="729" y="797"/>
                    </a:lnTo>
                    <a:lnTo>
                      <a:pt x="721" y="722"/>
                    </a:lnTo>
                    <a:lnTo>
                      <a:pt x="721" y="707"/>
                    </a:lnTo>
                    <a:lnTo>
                      <a:pt x="714" y="692"/>
                    </a:lnTo>
                    <a:lnTo>
                      <a:pt x="714" y="669"/>
                    </a:lnTo>
                    <a:lnTo>
                      <a:pt x="699" y="594"/>
                    </a:lnTo>
                    <a:lnTo>
                      <a:pt x="699" y="579"/>
                    </a:lnTo>
                    <a:lnTo>
                      <a:pt x="691" y="534"/>
                    </a:lnTo>
                    <a:lnTo>
                      <a:pt x="691" y="504"/>
                    </a:lnTo>
                    <a:lnTo>
                      <a:pt x="684" y="489"/>
                    </a:lnTo>
                    <a:lnTo>
                      <a:pt x="684" y="481"/>
                    </a:lnTo>
                    <a:lnTo>
                      <a:pt x="699" y="399"/>
                    </a:lnTo>
                    <a:lnTo>
                      <a:pt x="714" y="354"/>
                    </a:lnTo>
                    <a:lnTo>
                      <a:pt x="714" y="346"/>
                    </a:lnTo>
                    <a:lnTo>
                      <a:pt x="721" y="339"/>
                    </a:lnTo>
                    <a:lnTo>
                      <a:pt x="721" y="331"/>
                    </a:lnTo>
                    <a:lnTo>
                      <a:pt x="729" y="324"/>
                    </a:lnTo>
                    <a:lnTo>
                      <a:pt x="729" y="309"/>
                    </a:lnTo>
                    <a:lnTo>
                      <a:pt x="736" y="301"/>
                    </a:lnTo>
                    <a:lnTo>
                      <a:pt x="744" y="286"/>
                    </a:lnTo>
                    <a:lnTo>
                      <a:pt x="744" y="278"/>
                    </a:lnTo>
                    <a:lnTo>
                      <a:pt x="751" y="271"/>
                    </a:lnTo>
                    <a:lnTo>
                      <a:pt x="759" y="241"/>
                    </a:lnTo>
                    <a:lnTo>
                      <a:pt x="766" y="233"/>
                    </a:lnTo>
                    <a:lnTo>
                      <a:pt x="781" y="203"/>
                    </a:lnTo>
                    <a:lnTo>
                      <a:pt x="804" y="166"/>
                    </a:lnTo>
                    <a:lnTo>
                      <a:pt x="826" y="143"/>
                    </a:lnTo>
                    <a:lnTo>
                      <a:pt x="856" y="121"/>
                    </a:lnTo>
                    <a:lnTo>
                      <a:pt x="864" y="113"/>
                    </a:lnTo>
                    <a:lnTo>
                      <a:pt x="894" y="98"/>
                    </a:lnTo>
                    <a:lnTo>
                      <a:pt x="902" y="91"/>
                    </a:lnTo>
                    <a:lnTo>
                      <a:pt x="917" y="83"/>
                    </a:lnTo>
                    <a:lnTo>
                      <a:pt x="924" y="76"/>
                    </a:lnTo>
                    <a:lnTo>
                      <a:pt x="932" y="76"/>
                    </a:lnTo>
                    <a:lnTo>
                      <a:pt x="939" y="68"/>
                    </a:lnTo>
                    <a:lnTo>
                      <a:pt x="947" y="61"/>
                    </a:lnTo>
                    <a:lnTo>
                      <a:pt x="962" y="53"/>
                    </a:lnTo>
                    <a:lnTo>
                      <a:pt x="999" y="23"/>
                    </a:lnTo>
                    <a:lnTo>
                      <a:pt x="1074" y="0"/>
                    </a:lnTo>
                    <a:lnTo>
                      <a:pt x="1082" y="0"/>
                    </a:lnTo>
                    <a:lnTo>
                      <a:pt x="1097" y="0"/>
                    </a:lnTo>
                    <a:lnTo>
                      <a:pt x="1104" y="0"/>
                    </a:lnTo>
                    <a:lnTo>
                      <a:pt x="1119" y="0"/>
                    </a:lnTo>
                    <a:lnTo>
                      <a:pt x="1134" y="0"/>
                    </a:lnTo>
                    <a:lnTo>
                      <a:pt x="1149" y="0"/>
                    </a:lnTo>
                    <a:lnTo>
                      <a:pt x="1157" y="0"/>
                    </a:lnTo>
                    <a:lnTo>
                      <a:pt x="1172" y="0"/>
                    </a:lnTo>
                    <a:lnTo>
                      <a:pt x="1187" y="0"/>
                    </a:lnTo>
                    <a:lnTo>
                      <a:pt x="1195" y="0"/>
                    </a:lnTo>
                    <a:lnTo>
                      <a:pt x="1270" y="30"/>
                    </a:lnTo>
                    <a:lnTo>
                      <a:pt x="1300" y="53"/>
                    </a:lnTo>
                    <a:lnTo>
                      <a:pt x="1307" y="53"/>
                    </a:lnTo>
                    <a:lnTo>
                      <a:pt x="1330" y="68"/>
                    </a:lnTo>
                    <a:lnTo>
                      <a:pt x="1322" y="68"/>
                    </a:lnTo>
                    <a:lnTo>
                      <a:pt x="1330" y="68"/>
                    </a:lnTo>
                    <a:lnTo>
                      <a:pt x="1337" y="76"/>
                    </a:lnTo>
                    <a:lnTo>
                      <a:pt x="1352" y="83"/>
                    </a:lnTo>
                    <a:lnTo>
                      <a:pt x="1367" y="98"/>
                    </a:lnTo>
                    <a:lnTo>
                      <a:pt x="1375" y="98"/>
                    </a:lnTo>
                    <a:lnTo>
                      <a:pt x="1397" y="121"/>
                    </a:lnTo>
                    <a:lnTo>
                      <a:pt x="1412" y="128"/>
                    </a:lnTo>
                    <a:lnTo>
                      <a:pt x="1435" y="143"/>
                    </a:lnTo>
                    <a:lnTo>
                      <a:pt x="1465" y="173"/>
                    </a:lnTo>
                    <a:lnTo>
                      <a:pt x="1488" y="211"/>
                    </a:lnTo>
                    <a:lnTo>
                      <a:pt x="1495" y="233"/>
                    </a:lnTo>
                    <a:lnTo>
                      <a:pt x="1503" y="248"/>
                    </a:lnTo>
                    <a:lnTo>
                      <a:pt x="1518" y="278"/>
                    </a:lnTo>
                    <a:lnTo>
                      <a:pt x="1518" y="293"/>
                    </a:lnTo>
                    <a:lnTo>
                      <a:pt x="1525" y="301"/>
                    </a:lnTo>
                    <a:lnTo>
                      <a:pt x="1533" y="316"/>
                    </a:lnTo>
                    <a:lnTo>
                      <a:pt x="1533" y="324"/>
                    </a:lnTo>
                    <a:lnTo>
                      <a:pt x="1540" y="331"/>
                    </a:lnTo>
                    <a:lnTo>
                      <a:pt x="1540" y="339"/>
                    </a:lnTo>
                    <a:lnTo>
                      <a:pt x="1548" y="354"/>
                    </a:lnTo>
                    <a:lnTo>
                      <a:pt x="1548" y="361"/>
                    </a:lnTo>
                    <a:lnTo>
                      <a:pt x="1570" y="406"/>
                    </a:lnTo>
                    <a:lnTo>
                      <a:pt x="1578" y="481"/>
                    </a:lnTo>
                    <a:lnTo>
                      <a:pt x="1578" y="496"/>
                    </a:lnTo>
                    <a:lnTo>
                      <a:pt x="1570" y="511"/>
                    </a:lnTo>
                    <a:lnTo>
                      <a:pt x="1570" y="541"/>
                    </a:lnTo>
                    <a:lnTo>
                      <a:pt x="1563" y="587"/>
                    </a:lnTo>
                    <a:lnTo>
                      <a:pt x="1563" y="594"/>
                    </a:lnTo>
                    <a:lnTo>
                      <a:pt x="1548" y="677"/>
                    </a:lnTo>
                    <a:lnTo>
                      <a:pt x="1548" y="692"/>
                    </a:lnTo>
                    <a:lnTo>
                      <a:pt x="1540" y="699"/>
                    </a:lnTo>
                    <a:lnTo>
                      <a:pt x="1540" y="722"/>
                    </a:lnTo>
                    <a:lnTo>
                      <a:pt x="1525" y="804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39" name="Freeform 83"/>
              <p:cNvSpPr>
                <a:spLocks/>
              </p:cNvSpPr>
              <p:nvPr/>
            </p:nvSpPr>
            <p:spPr bwMode="auto">
              <a:xfrm>
                <a:off x="2477" y="1540"/>
                <a:ext cx="744" cy="624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8"/>
                  </a:cxn>
                  <a:cxn ang="0">
                    <a:pos x="8" y="53"/>
                  </a:cxn>
                  <a:cxn ang="0">
                    <a:pos x="8" y="68"/>
                  </a:cxn>
                  <a:cxn ang="0">
                    <a:pos x="0" y="91"/>
                  </a:cxn>
                  <a:cxn ang="0">
                    <a:pos x="0" y="113"/>
                  </a:cxn>
                  <a:cxn ang="0">
                    <a:pos x="8" y="196"/>
                  </a:cxn>
                  <a:cxn ang="0">
                    <a:pos x="23" y="233"/>
                  </a:cxn>
                  <a:cxn ang="0">
                    <a:pos x="30" y="241"/>
                  </a:cxn>
                  <a:cxn ang="0">
                    <a:pos x="38" y="256"/>
                  </a:cxn>
                  <a:cxn ang="0">
                    <a:pos x="38" y="263"/>
                  </a:cxn>
                  <a:cxn ang="0">
                    <a:pos x="45" y="279"/>
                  </a:cxn>
                  <a:cxn ang="0">
                    <a:pos x="53" y="294"/>
                  </a:cxn>
                  <a:cxn ang="0">
                    <a:pos x="53" y="309"/>
                  </a:cxn>
                  <a:cxn ang="0">
                    <a:pos x="60" y="316"/>
                  </a:cxn>
                  <a:cxn ang="0">
                    <a:pos x="75" y="346"/>
                  </a:cxn>
                  <a:cxn ang="0">
                    <a:pos x="75" y="361"/>
                  </a:cxn>
                  <a:cxn ang="0">
                    <a:pos x="90" y="391"/>
                  </a:cxn>
                  <a:cxn ang="0">
                    <a:pos x="113" y="421"/>
                  </a:cxn>
                  <a:cxn ang="0">
                    <a:pos x="143" y="451"/>
                  </a:cxn>
                  <a:cxn ang="0">
                    <a:pos x="165" y="466"/>
                  </a:cxn>
                  <a:cxn ang="0">
                    <a:pos x="173" y="481"/>
                  </a:cxn>
                  <a:cxn ang="0">
                    <a:pos x="203" y="496"/>
                  </a:cxn>
                  <a:cxn ang="0">
                    <a:pos x="210" y="504"/>
                  </a:cxn>
                  <a:cxn ang="0">
                    <a:pos x="225" y="511"/>
                  </a:cxn>
                  <a:cxn ang="0">
                    <a:pos x="233" y="519"/>
                  </a:cxn>
                  <a:cxn ang="0">
                    <a:pos x="240" y="519"/>
                  </a:cxn>
                  <a:cxn ang="0">
                    <a:pos x="248" y="527"/>
                  </a:cxn>
                  <a:cxn ang="0">
                    <a:pos x="255" y="534"/>
                  </a:cxn>
                  <a:cxn ang="0">
                    <a:pos x="270" y="542"/>
                  </a:cxn>
                  <a:cxn ang="0">
                    <a:pos x="308" y="572"/>
                  </a:cxn>
                  <a:cxn ang="0">
                    <a:pos x="383" y="602"/>
                  </a:cxn>
                  <a:cxn ang="0">
                    <a:pos x="391" y="602"/>
                  </a:cxn>
                  <a:cxn ang="0">
                    <a:pos x="398" y="602"/>
                  </a:cxn>
                  <a:cxn ang="0">
                    <a:pos x="473" y="609"/>
                  </a:cxn>
                  <a:cxn ang="0">
                    <a:pos x="488" y="609"/>
                  </a:cxn>
                  <a:cxn ang="0">
                    <a:pos x="556" y="617"/>
                  </a:cxn>
                  <a:cxn ang="0">
                    <a:pos x="586" y="617"/>
                  </a:cxn>
                  <a:cxn ang="0">
                    <a:pos x="609" y="617"/>
                  </a:cxn>
                  <a:cxn ang="0">
                    <a:pos x="624" y="624"/>
                  </a:cxn>
                  <a:cxn ang="0">
                    <a:pos x="684" y="624"/>
                  </a:cxn>
                  <a:cxn ang="0">
                    <a:pos x="744" y="624"/>
                  </a:cxn>
                </a:cxnLst>
                <a:rect l="0" t="0" r="r" b="b"/>
                <a:pathLst>
                  <a:path w="744" h="624">
                    <a:moveTo>
                      <a:pt x="15" y="0"/>
                    </a:moveTo>
                    <a:lnTo>
                      <a:pt x="15" y="8"/>
                    </a:lnTo>
                    <a:lnTo>
                      <a:pt x="8" y="53"/>
                    </a:lnTo>
                    <a:lnTo>
                      <a:pt x="8" y="68"/>
                    </a:lnTo>
                    <a:lnTo>
                      <a:pt x="0" y="91"/>
                    </a:lnTo>
                    <a:lnTo>
                      <a:pt x="0" y="113"/>
                    </a:lnTo>
                    <a:lnTo>
                      <a:pt x="8" y="196"/>
                    </a:lnTo>
                    <a:lnTo>
                      <a:pt x="23" y="233"/>
                    </a:lnTo>
                    <a:lnTo>
                      <a:pt x="30" y="241"/>
                    </a:lnTo>
                    <a:lnTo>
                      <a:pt x="38" y="256"/>
                    </a:lnTo>
                    <a:lnTo>
                      <a:pt x="38" y="263"/>
                    </a:lnTo>
                    <a:lnTo>
                      <a:pt x="45" y="279"/>
                    </a:lnTo>
                    <a:lnTo>
                      <a:pt x="53" y="294"/>
                    </a:lnTo>
                    <a:lnTo>
                      <a:pt x="53" y="309"/>
                    </a:lnTo>
                    <a:lnTo>
                      <a:pt x="60" y="316"/>
                    </a:lnTo>
                    <a:lnTo>
                      <a:pt x="75" y="346"/>
                    </a:lnTo>
                    <a:lnTo>
                      <a:pt x="75" y="361"/>
                    </a:lnTo>
                    <a:lnTo>
                      <a:pt x="90" y="391"/>
                    </a:lnTo>
                    <a:lnTo>
                      <a:pt x="113" y="421"/>
                    </a:lnTo>
                    <a:lnTo>
                      <a:pt x="143" y="451"/>
                    </a:lnTo>
                    <a:lnTo>
                      <a:pt x="165" y="466"/>
                    </a:lnTo>
                    <a:lnTo>
                      <a:pt x="173" y="481"/>
                    </a:lnTo>
                    <a:lnTo>
                      <a:pt x="203" y="496"/>
                    </a:lnTo>
                    <a:lnTo>
                      <a:pt x="210" y="504"/>
                    </a:lnTo>
                    <a:lnTo>
                      <a:pt x="225" y="511"/>
                    </a:lnTo>
                    <a:lnTo>
                      <a:pt x="233" y="519"/>
                    </a:lnTo>
                    <a:lnTo>
                      <a:pt x="240" y="519"/>
                    </a:lnTo>
                    <a:lnTo>
                      <a:pt x="248" y="527"/>
                    </a:lnTo>
                    <a:lnTo>
                      <a:pt x="255" y="534"/>
                    </a:lnTo>
                    <a:lnTo>
                      <a:pt x="270" y="542"/>
                    </a:lnTo>
                    <a:lnTo>
                      <a:pt x="308" y="572"/>
                    </a:lnTo>
                    <a:lnTo>
                      <a:pt x="383" y="602"/>
                    </a:lnTo>
                    <a:lnTo>
                      <a:pt x="391" y="602"/>
                    </a:lnTo>
                    <a:lnTo>
                      <a:pt x="398" y="602"/>
                    </a:lnTo>
                    <a:lnTo>
                      <a:pt x="473" y="609"/>
                    </a:lnTo>
                    <a:lnTo>
                      <a:pt x="488" y="609"/>
                    </a:lnTo>
                    <a:lnTo>
                      <a:pt x="556" y="617"/>
                    </a:lnTo>
                    <a:lnTo>
                      <a:pt x="586" y="617"/>
                    </a:lnTo>
                    <a:lnTo>
                      <a:pt x="609" y="617"/>
                    </a:lnTo>
                    <a:lnTo>
                      <a:pt x="624" y="624"/>
                    </a:lnTo>
                    <a:lnTo>
                      <a:pt x="684" y="624"/>
                    </a:lnTo>
                    <a:lnTo>
                      <a:pt x="744" y="624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40" name="Rectangle 84"/>
              <p:cNvSpPr>
                <a:spLocks noChangeArrowheads="1"/>
              </p:cNvSpPr>
              <p:nvPr/>
            </p:nvSpPr>
            <p:spPr bwMode="auto">
              <a:xfrm>
                <a:off x="1222" y="2127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41" name="Rectangle 85"/>
              <p:cNvSpPr>
                <a:spLocks noChangeArrowheads="1"/>
              </p:cNvSpPr>
              <p:nvPr/>
            </p:nvSpPr>
            <p:spPr bwMode="auto">
              <a:xfrm>
                <a:off x="1305" y="211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42" name="Freeform 86"/>
              <p:cNvSpPr>
                <a:spLocks/>
              </p:cNvSpPr>
              <p:nvPr/>
            </p:nvSpPr>
            <p:spPr bwMode="auto">
              <a:xfrm>
                <a:off x="1433" y="2059"/>
                <a:ext cx="22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15">
                    <a:moveTo>
                      <a:pt x="15" y="0"/>
                    </a:move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43" name="Freeform 87"/>
              <p:cNvSpPr>
                <a:spLocks/>
              </p:cNvSpPr>
              <p:nvPr/>
            </p:nvSpPr>
            <p:spPr bwMode="auto">
              <a:xfrm>
                <a:off x="1478" y="2029"/>
                <a:ext cx="22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7"/>
                  </a:cxn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</a:cxnLst>
                <a:rect l="0" t="0" r="r" b="b"/>
                <a:pathLst>
                  <a:path w="22" h="15">
                    <a:moveTo>
                      <a:pt x="15" y="0"/>
                    </a:move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44" name="Freeform 88"/>
              <p:cNvSpPr>
                <a:spLocks/>
              </p:cNvSpPr>
              <p:nvPr/>
            </p:nvSpPr>
            <p:spPr bwMode="auto">
              <a:xfrm>
                <a:off x="1530" y="1999"/>
                <a:ext cx="15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7"/>
                  </a:cxn>
                  <a:cxn ang="0">
                    <a:pos x="8" y="0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lnTo>
                      <a:pt x="15" y="7"/>
                    </a:lnTo>
                    <a:lnTo>
                      <a:pt x="0" y="15"/>
                    </a:lnTo>
                    <a:lnTo>
                      <a:pt x="0" y="7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45" name="Freeform 89"/>
              <p:cNvSpPr>
                <a:spLocks/>
              </p:cNvSpPr>
              <p:nvPr/>
            </p:nvSpPr>
            <p:spPr bwMode="auto">
              <a:xfrm>
                <a:off x="1628" y="1879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8" y="15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46" name="Freeform 90"/>
              <p:cNvSpPr>
                <a:spLocks/>
              </p:cNvSpPr>
              <p:nvPr/>
            </p:nvSpPr>
            <p:spPr bwMode="auto">
              <a:xfrm>
                <a:off x="1651" y="1826"/>
                <a:ext cx="15" cy="1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0"/>
                  </a:cxn>
                  <a:cxn ang="0">
                    <a:pos x="7" y="15"/>
                  </a:cxn>
                  <a:cxn ang="0">
                    <a:pos x="0" y="15"/>
                  </a:cxn>
                  <a:cxn ang="0">
                    <a:pos x="7" y="0"/>
                  </a:cxn>
                </a:cxnLst>
                <a:rect l="0" t="0" r="r" b="b"/>
                <a:pathLst>
                  <a:path w="15" h="15">
                    <a:moveTo>
                      <a:pt x="7" y="0"/>
                    </a:moveTo>
                    <a:lnTo>
                      <a:pt x="15" y="0"/>
                    </a:lnTo>
                    <a:lnTo>
                      <a:pt x="7" y="15"/>
                    </a:lnTo>
                    <a:lnTo>
                      <a:pt x="0" y="15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47" name="Freeform 91"/>
              <p:cNvSpPr>
                <a:spLocks/>
              </p:cNvSpPr>
              <p:nvPr/>
            </p:nvSpPr>
            <p:spPr bwMode="auto">
              <a:xfrm>
                <a:off x="1673" y="1773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8" y="15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8"/>
                    </a:lnTo>
                    <a:lnTo>
                      <a:pt x="8" y="15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48" name="Freeform 92"/>
              <p:cNvSpPr>
                <a:spLocks/>
              </p:cNvSpPr>
              <p:nvPr/>
            </p:nvSpPr>
            <p:spPr bwMode="auto">
              <a:xfrm>
                <a:off x="1703" y="1623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49" name="Freeform 93"/>
              <p:cNvSpPr>
                <a:spLocks/>
              </p:cNvSpPr>
              <p:nvPr/>
            </p:nvSpPr>
            <p:spPr bwMode="auto">
              <a:xfrm>
                <a:off x="1703" y="1586"/>
                <a:ext cx="8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0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8" h="15">
                    <a:moveTo>
                      <a:pt x="0" y="7"/>
                    </a:moveTo>
                    <a:lnTo>
                      <a:pt x="8" y="0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50" name="Freeform 94"/>
              <p:cNvSpPr>
                <a:spLocks/>
              </p:cNvSpPr>
              <p:nvPr/>
            </p:nvSpPr>
            <p:spPr bwMode="auto">
              <a:xfrm>
                <a:off x="1688" y="1533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15"/>
                  </a:cxn>
                  <a:cxn ang="0">
                    <a:pos x="8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15"/>
                    </a:ln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51" name="Freeform 95"/>
              <p:cNvSpPr>
                <a:spLocks/>
              </p:cNvSpPr>
              <p:nvPr/>
            </p:nvSpPr>
            <p:spPr bwMode="auto">
              <a:xfrm>
                <a:off x="1658" y="1315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8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52" name="Freeform 96"/>
              <p:cNvSpPr>
                <a:spLocks/>
              </p:cNvSpPr>
              <p:nvPr/>
            </p:nvSpPr>
            <p:spPr bwMode="auto">
              <a:xfrm>
                <a:off x="1651" y="1255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5" y="0"/>
                  </a:cxn>
                  <a:cxn ang="0">
                    <a:pos x="15" y="15"/>
                  </a:cxn>
                  <a:cxn ang="0">
                    <a:pos x="0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15" y="0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53" name="Rectangle 97"/>
              <p:cNvSpPr>
                <a:spLocks noChangeArrowheads="1"/>
              </p:cNvSpPr>
              <p:nvPr/>
            </p:nvSpPr>
            <p:spPr bwMode="auto">
              <a:xfrm>
                <a:off x="1651" y="1225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54" name="Freeform 98"/>
              <p:cNvSpPr>
                <a:spLocks/>
              </p:cNvSpPr>
              <p:nvPr/>
            </p:nvSpPr>
            <p:spPr bwMode="auto">
              <a:xfrm>
                <a:off x="1681" y="1067"/>
                <a:ext cx="15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7" y="23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3">
                    <a:moveTo>
                      <a:pt x="0" y="0"/>
                    </a:moveTo>
                    <a:lnTo>
                      <a:pt x="15" y="8"/>
                    </a:lnTo>
                    <a:lnTo>
                      <a:pt x="7" y="23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55" name="Freeform 99"/>
              <p:cNvSpPr>
                <a:spLocks/>
              </p:cNvSpPr>
              <p:nvPr/>
            </p:nvSpPr>
            <p:spPr bwMode="auto">
              <a:xfrm>
                <a:off x="1703" y="1014"/>
                <a:ext cx="15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3">
                    <a:moveTo>
                      <a:pt x="0" y="0"/>
                    </a:moveTo>
                    <a:lnTo>
                      <a:pt x="15" y="8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56" name="Freeform 100"/>
              <p:cNvSpPr>
                <a:spLocks/>
              </p:cNvSpPr>
              <p:nvPr/>
            </p:nvSpPr>
            <p:spPr bwMode="auto">
              <a:xfrm>
                <a:off x="1726" y="962"/>
                <a:ext cx="15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7" y="22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2">
                    <a:moveTo>
                      <a:pt x="0" y="0"/>
                    </a:moveTo>
                    <a:lnTo>
                      <a:pt x="15" y="7"/>
                    </a:lnTo>
                    <a:lnTo>
                      <a:pt x="7" y="22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57" name="Freeform 101"/>
              <p:cNvSpPr>
                <a:spLocks/>
              </p:cNvSpPr>
              <p:nvPr/>
            </p:nvSpPr>
            <p:spPr bwMode="auto">
              <a:xfrm>
                <a:off x="1816" y="849"/>
                <a:ext cx="22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15">
                    <a:moveTo>
                      <a:pt x="15" y="0"/>
                    </a:move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58" name="Freeform 102"/>
              <p:cNvSpPr>
                <a:spLocks/>
              </p:cNvSpPr>
              <p:nvPr/>
            </p:nvSpPr>
            <p:spPr bwMode="auto">
              <a:xfrm>
                <a:off x="1869" y="812"/>
                <a:ext cx="15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7" y="22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22">
                    <a:moveTo>
                      <a:pt x="7" y="0"/>
                    </a:moveTo>
                    <a:lnTo>
                      <a:pt x="15" y="15"/>
                    </a:lnTo>
                    <a:lnTo>
                      <a:pt x="7" y="22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59" name="Freeform 103"/>
              <p:cNvSpPr>
                <a:spLocks/>
              </p:cNvSpPr>
              <p:nvPr/>
            </p:nvSpPr>
            <p:spPr bwMode="auto">
              <a:xfrm>
                <a:off x="1914" y="782"/>
                <a:ext cx="15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7" y="22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22">
                    <a:moveTo>
                      <a:pt x="7" y="0"/>
                    </a:moveTo>
                    <a:lnTo>
                      <a:pt x="15" y="15"/>
                    </a:lnTo>
                    <a:lnTo>
                      <a:pt x="7" y="22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60" name="Rectangle 104"/>
              <p:cNvSpPr>
                <a:spLocks noChangeArrowheads="1"/>
              </p:cNvSpPr>
              <p:nvPr/>
            </p:nvSpPr>
            <p:spPr bwMode="auto">
              <a:xfrm>
                <a:off x="2049" y="72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61" name="Rectangle 105"/>
              <p:cNvSpPr>
                <a:spLocks noChangeArrowheads="1"/>
              </p:cNvSpPr>
              <p:nvPr/>
            </p:nvSpPr>
            <p:spPr bwMode="auto">
              <a:xfrm>
                <a:off x="2071" y="72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62" name="Freeform 106"/>
              <p:cNvSpPr>
                <a:spLocks/>
              </p:cNvSpPr>
              <p:nvPr/>
            </p:nvSpPr>
            <p:spPr bwMode="auto">
              <a:xfrm>
                <a:off x="2116" y="729"/>
                <a:ext cx="8" cy="1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8" y="15"/>
                  </a:cxn>
                  <a:cxn ang="0">
                    <a:pos x="0" y="0"/>
                  </a:cxn>
                  <a:cxn ang="0">
                    <a:pos x="8" y="7"/>
                  </a:cxn>
                </a:cxnLst>
                <a:rect l="0" t="0" r="r" b="b"/>
                <a:pathLst>
                  <a:path w="8" h="15">
                    <a:moveTo>
                      <a:pt x="0" y="15"/>
                    </a:moveTo>
                    <a:lnTo>
                      <a:pt x="8" y="15"/>
                    </a:lnTo>
                    <a:lnTo>
                      <a:pt x="0" y="0"/>
                    </a:lnTo>
                    <a:lnTo>
                      <a:pt x="8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63" name="Rectangle 107"/>
              <p:cNvSpPr>
                <a:spLocks noChangeArrowheads="1"/>
              </p:cNvSpPr>
              <p:nvPr/>
            </p:nvSpPr>
            <p:spPr bwMode="auto">
              <a:xfrm>
                <a:off x="2139" y="736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64" name="Freeform 108"/>
              <p:cNvSpPr>
                <a:spLocks/>
              </p:cNvSpPr>
              <p:nvPr/>
            </p:nvSpPr>
            <p:spPr bwMode="auto">
              <a:xfrm>
                <a:off x="2274" y="789"/>
                <a:ext cx="15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8" y="15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65" name="Freeform 109"/>
              <p:cNvSpPr>
                <a:spLocks/>
              </p:cNvSpPr>
              <p:nvPr/>
            </p:nvSpPr>
            <p:spPr bwMode="auto">
              <a:xfrm>
                <a:off x="2319" y="819"/>
                <a:ext cx="15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8" y="15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66" name="Freeform 110"/>
              <p:cNvSpPr>
                <a:spLocks/>
              </p:cNvSpPr>
              <p:nvPr/>
            </p:nvSpPr>
            <p:spPr bwMode="auto">
              <a:xfrm>
                <a:off x="2364" y="849"/>
                <a:ext cx="15" cy="23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23">
                    <a:moveTo>
                      <a:pt x="15" y="8"/>
                    </a:move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67" name="Freeform 111"/>
              <p:cNvSpPr>
                <a:spLocks/>
              </p:cNvSpPr>
              <p:nvPr/>
            </p:nvSpPr>
            <p:spPr bwMode="auto">
              <a:xfrm>
                <a:off x="2462" y="969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0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68" name="Freeform 112"/>
              <p:cNvSpPr>
                <a:spLocks/>
              </p:cNvSpPr>
              <p:nvPr/>
            </p:nvSpPr>
            <p:spPr bwMode="auto">
              <a:xfrm>
                <a:off x="2485" y="1022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23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0" y="23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69" name="Freeform 113"/>
              <p:cNvSpPr>
                <a:spLocks/>
              </p:cNvSpPr>
              <p:nvPr/>
            </p:nvSpPr>
            <p:spPr bwMode="auto">
              <a:xfrm>
                <a:off x="2500" y="1075"/>
                <a:ext cx="22" cy="22"/>
              </a:xfrm>
              <a:custGeom>
                <a:avLst/>
                <a:gdLst/>
                <a:ahLst/>
                <a:cxnLst>
                  <a:cxn ang="0">
                    <a:pos x="22" y="15"/>
                  </a:cxn>
                  <a:cxn ang="0">
                    <a:pos x="7" y="22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2" y="15"/>
                  </a:cxn>
                </a:cxnLst>
                <a:rect l="0" t="0" r="r" b="b"/>
                <a:pathLst>
                  <a:path w="22" h="22">
                    <a:moveTo>
                      <a:pt x="22" y="15"/>
                    </a:moveTo>
                    <a:lnTo>
                      <a:pt x="7" y="22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2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70" name="Rectangle 114"/>
              <p:cNvSpPr>
                <a:spLocks noChangeArrowheads="1"/>
              </p:cNvSpPr>
              <p:nvPr/>
            </p:nvSpPr>
            <p:spPr bwMode="auto">
              <a:xfrm>
                <a:off x="2537" y="123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71" name="Freeform 115"/>
              <p:cNvSpPr>
                <a:spLocks/>
              </p:cNvSpPr>
              <p:nvPr/>
            </p:nvSpPr>
            <p:spPr bwMode="auto">
              <a:xfrm>
                <a:off x="2530" y="1262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72" name="Freeform 116"/>
              <p:cNvSpPr>
                <a:spLocks/>
              </p:cNvSpPr>
              <p:nvPr/>
            </p:nvSpPr>
            <p:spPr bwMode="auto">
              <a:xfrm>
                <a:off x="2522" y="1323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73" name="Freeform 117"/>
              <p:cNvSpPr>
                <a:spLocks/>
              </p:cNvSpPr>
              <p:nvPr/>
            </p:nvSpPr>
            <p:spPr bwMode="auto">
              <a:xfrm>
                <a:off x="2485" y="1540"/>
                <a:ext cx="15" cy="16"/>
              </a:xfrm>
              <a:custGeom>
                <a:avLst/>
                <a:gdLst/>
                <a:ahLst/>
                <a:cxnLst>
                  <a:cxn ang="0">
                    <a:pos x="15" y="16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16"/>
                  </a:cxn>
                </a:cxnLst>
                <a:rect l="0" t="0" r="r" b="b"/>
                <a:pathLst>
                  <a:path w="15" h="16">
                    <a:moveTo>
                      <a:pt x="15" y="16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16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74" name="Freeform 118"/>
              <p:cNvSpPr>
                <a:spLocks/>
              </p:cNvSpPr>
              <p:nvPr/>
            </p:nvSpPr>
            <p:spPr bwMode="auto">
              <a:xfrm>
                <a:off x="2477" y="1593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8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5" y="8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75" name="Freeform 119"/>
              <p:cNvSpPr>
                <a:spLocks/>
              </p:cNvSpPr>
              <p:nvPr/>
            </p:nvSpPr>
            <p:spPr bwMode="auto">
              <a:xfrm>
                <a:off x="2470" y="1631"/>
                <a:ext cx="15" cy="7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7">
                    <a:moveTo>
                      <a:pt x="15" y="7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76" name="Freeform 120"/>
              <p:cNvSpPr>
                <a:spLocks/>
              </p:cNvSpPr>
              <p:nvPr/>
            </p:nvSpPr>
            <p:spPr bwMode="auto">
              <a:xfrm>
                <a:off x="2500" y="1781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7" y="15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7" y="15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77" name="Freeform 121"/>
              <p:cNvSpPr>
                <a:spLocks/>
              </p:cNvSpPr>
              <p:nvPr/>
            </p:nvSpPr>
            <p:spPr bwMode="auto">
              <a:xfrm>
                <a:off x="2522" y="1834"/>
                <a:ext cx="15" cy="15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8" y="15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lnTo>
                      <a:pt x="8" y="15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78" name="Freeform 122"/>
              <p:cNvSpPr>
                <a:spLocks/>
              </p:cNvSpPr>
              <p:nvPr/>
            </p:nvSpPr>
            <p:spPr bwMode="auto">
              <a:xfrm>
                <a:off x="2545" y="1886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7" y="15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7" y="15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79" name="Freeform 123"/>
              <p:cNvSpPr>
                <a:spLocks/>
              </p:cNvSpPr>
              <p:nvPr/>
            </p:nvSpPr>
            <p:spPr bwMode="auto">
              <a:xfrm>
                <a:off x="2635" y="2006"/>
                <a:ext cx="22" cy="15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15" y="15"/>
                  </a:cxn>
                  <a:cxn ang="0">
                    <a:pos x="0" y="8"/>
                  </a:cxn>
                  <a:cxn ang="0">
                    <a:pos x="7" y="0"/>
                  </a:cxn>
                  <a:cxn ang="0">
                    <a:pos x="22" y="8"/>
                  </a:cxn>
                </a:cxnLst>
                <a:rect l="0" t="0" r="r" b="b"/>
                <a:pathLst>
                  <a:path w="22" h="15">
                    <a:moveTo>
                      <a:pt x="22" y="8"/>
                    </a:moveTo>
                    <a:lnTo>
                      <a:pt x="15" y="15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22" y="8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80" name="Freeform 124"/>
              <p:cNvSpPr>
                <a:spLocks/>
              </p:cNvSpPr>
              <p:nvPr/>
            </p:nvSpPr>
            <p:spPr bwMode="auto">
              <a:xfrm>
                <a:off x="2687" y="2036"/>
                <a:ext cx="15" cy="23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23">
                    <a:moveTo>
                      <a:pt x="15" y="8"/>
                    </a:moveTo>
                    <a:lnTo>
                      <a:pt x="8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81" name="Freeform 125"/>
              <p:cNvSpPr>
                <a:spLocks/>
              </p:cNvSpPr>
              <p:nvPr/>
            </p:nvSpPr>
            <p:spPr bwMode="auto">
              <a:xfrm>
                <a:off x="2732" y="2067"/>
                <a:ext cx="15" cy="22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8" y="22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22">
                    <a:moveTo>
                      <a:pt x="15" y="7"/>
                    </a:moveTo>
                    <a:lnTo>
                      <a:pt x="8" y="22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82" name="Freeform 126"/>
              <p:cNvSpPr>
                <a:spLocks/>
              </p:cNvSpPr>
              <p:nvPr/>
            </p:nvSpPr>
            <p:spPr bwMode="auto">
              <a:xfrm>
                <a:off x="2868" y="2134"/>
                <a:ext cx="7" cy="1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15"/>
                  </a:cxn>
                  <a:cxn ang="0">
                    <a:pos x="7" y="0"/>
                  </a:cxn>
                  <a:cxn ang="0">
                    <a:pos x="0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lnTo>
                      <a:pt x="7" y="15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83" name="Freeform 127"/>
              <p:cNvSpPr>
                <a:spLocks/>
              </p:cNvSpPr>
              <p:nvPr/>
            </p:nvSpPr>
            <p:spPr bwMode="auto">
              <a:xfrm>
                <a:off x="2950" y="2142"/>
                <a:ext cx="15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8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8" y="15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84" name="Rectangle 128"/>
              <p:cNvSpPr>
                <a:spLocks noChangeArrowheads="1"/>
              </p:cNvSpPr>
              <p:nvPr/>
            </p:nvSpPr>
            <p:spPr bwMode="auto">
              <a:xfrm>
                <a:off x="1080" y="2134"/>
                <a:ext cx="15" cy="23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85" name="Rectangle 129"/>
              <p:cNvSpPr>
                <a:spLocks noChangeArrowheads="1"/>
              </p:cNvSpPr>
              <p:nvPr/>
            </p:nvSpPr>
            <p:spPr bwMode="auto">
              <a:xfrm>
                <a:off x="1117" y="2134"/>
                <a:ext cx="30" cy="23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86" name="Freeform 130"/>
              <p:cNvSpPr>
                <a:spLocks/>
              </p:cNvSpPr>
              <p:nvPr/>
            </p:nvSpPr>
            <p:spPr bwMode="auto">
              <a:xfrm>
                <a:off x="1320" y="2089"/>
                <a:ext cx="83" cy="45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83" y="23"/>
                  </a:cxn>
                  <a:cxn ang="0">
                    <a:pos x="8" y="45"/>
                  </a:cxn>
                  <a:cxn ang="0">
                    <a:pos x="0" y="23"/>
                  </a:cxn>
                  <a:cxn ang="0">
                    <a:pos x="75" y="0"/>
                  </a:cxn>
                </a:cxnLst>
                <a:rect l="0" t="0" r="r" b="b"/>
                <a:pathLst>
                  <a:path w="83" h="45">
                    <a:moveTo>
                      <a:pt x="75" y="0"/>
                    </a:moveTo>
                    <a:lnTo>
                      <a:pt x="83" y="23"/>
                    </a:lnTo>
                    <a:lnTo>
                      <a:pt x="8" y="45"/>
                    </a:lnTo>
                    <a:lnTo>
                      <a:pt x="0" y="23"/>
                    </a:lnTo>
                    <a:lnTo>
                      <a:pt x="75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87" name="Freeform 131"/>
              <p:cNvSpPr>
                <a:spLocks/>
              </p:cNvSpPr>
              <p:nvPr/>
            </p:nvSpPr>
            <p:spPr bwMode="auto">
              <a:xfrm>
                <a:off x="1561" y="1946"/>
                <a:ext cx="45" cy="4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45" y="23"/>
                  </a:cxn>
                  <a:cxn ang="0">
                    <a:pos x="15" y="45"/>
                  </a:cxn>
                  <a:cxn ang="0">
                    <a:pos x="0" y="30"/>
                  </a:cxn>
                  <a:cxn ang="0">
                    <a:pos x="30" y="0"/>
                  </a:cxn>
                </a:cxnLst>
                <a:rect l="0" t="0" r="r" b="b"/>
                <a:pathLst>
                  <a:path w="45" h="45">
                    <a:moveTo>
                      <a:pt x="30" y="0"/>
                    </a:moveTo>
                    <a:lnTo>
                      <a:pt x="45" y="23"/>
                    </a:lnTo>
                    <a:lnTo>
                      <a:pt x="15" y="45"/>
                    </a:lnTo>
                    <a:lnTo>
                      <a:pt x="0" y="30"/>
                    </a:lnTo>
                    <a:lnTo>
                      <a:pt x="30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88" name="Freeform 132"/>
              <p:cNvSpPr>
                <a:spLocks/>
              </p:cNvSpPr>
              <p:nvPr/>
            </p:nvSpPr>
            <p:spPr bwMode="auto">
              <a:xfrm>
                <a:off x="1591" y="1916"/>
                <a:ext cx="37" cy="4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7" y="15"/>
                  </a:cxn>
                  <a:cxn ang="0">
                    <a:pos x="15" y="45"/>
                  </a:cxn>
                  <a:cxn ang="0">
                    <a:pos x="0" y="38"/>
                  </a:cxn>
                  <a:cxn ang="0">
                    <a:pos x="15" y="0"/>
                  </a:cxn>
                </a:cxnLst>
                <a:rect l="0" t="0" r="r" b="b"/>
                <a:pathLst>
                  <a:path w="37" h="45">
                    <a:moveTo>
                      <a:pt x="15" y="0"/>
                    </a:moveTo>
                    <a:lnTo>
                      <a:pt x="37" y="15"/>
                    </a:lnTo>
                    <a:lnTo>
                      <a:pt x="15" y="45"/>
                    </a:lnTo>
                    <a:lnTo>
                      <a:pt x="0" y="3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89" name="Freeform 133"/>
              <p:cNvSpPr>
                <a:spLocks/>
              </p:cNvSpPr>
              <p:nvPr/>
            </p:nvSpPr>
            <p:spPr bwMode="auto">
              <a:xfrm>
                <a:off x="1688" y="1646"/>
                <a:ext cx="38" cy="82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8" y="0"/>
                  </a:cxn>
                  <a:cxn ang="0">
                    <a:pos x="23" y="82"/>
                  </a:cxn>
                  <a:cxn ang="0">
                    <a:pos x="0" y="82"/>
                  </a:cxn>
                  <a:cxn ang="0">
                    <a:pos x="15" y="0"/>
                  </a:cxn>
                </a:cxnLst>
                <a:rect l="0" t="0" r="r" b="b"/>
                <a:pathLst>
                  <a:path w="38" h="82">
                    <a:moveTo>
                      <a:pt x="15" y="0"/>
                    </a:moveTo>
                    <a:lnTo>
                      <a:pt x="38" y="0"/>
                    </a:lnTo>
                    <a:lnTo>
                      <a:pt x="23" y="82"/>
                    </a:lnTo>
                    <a:lnTo>
                      <a:pt x="0" y="82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90" name="Freeform 134"/>
              <p:cNvSpPr>
                <a:spLocks/>
              </p:cNvSpPr>
              <p:nvPr/>
            </p:nvSpPr>
            <p:spPr bwMode="auto">
              <a:xfrm>
                <a:off x="1673" y="1443"/>
                <a:ext cx="23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23" y="7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23" h="15">
                    <a:moveTo>
                      <a:pt x="0" y="0"/>
                    </a:moveTo>
                    <a:lnTo>
                      <a:pt x="23" y="0"/>
                    </a:lnTo>
                    <a:lnTo>
                      <a:pt x="23" y="7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91" name="Rectangle 135"/>
              <p:cNvSpPr>
                <a:spLocks noChangeArrowheads="1"/>
              </p:cNvSpPr>
              <p:nvPr/>
            </p:nvSpPr>
            <p:spPr bwMode="auto">
              <a:xfrm>
                <a:off x="1673" y="1428"/>
                <a:ext cx="23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92" name="Freeform 136"/>
              <p:cNvSpPr>
                <a:spLocks/>
              </p:cNvSpPr>
              <p:nvPr/>
            </p:nvSpPr>
            <p:spPr bwMode="auto">
              <a:xfrm>
                <a:off x="1673" y="1413"/>
                <a:ext cx="23" cy="22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3" y="0"/>
                  </a:cxn>
                  <a:cxn ang="0">
                    <a:pos x="23" y="15"/>
                  </a:cxn>
                  <a:cxn ang="0">
                    <a:pos x="0" y="22"/>
                  </a:cxn>
                  <a:cxn ang="0">
                    <a:pos x="0" y="7"/>
                  </a:cxn>
                </a:cxnLst>
                <a:rect l="0" t="0" r="r" b="b"/>
                <a:pathLst>
                  <a:path w="23" h="22">
                    <a:moveTo>
                      <a:pt x="0" y="7"/>
                    </a:moveTo>
                    <a:lnTo>
                      <a:pt x="23" y="0"/>
                    </a:lnTo>
                    <a:lnTo>
                      <a:pt x="23" y="15"/>
                    </a:lnTo>
                    <a:lnTo>
                      <a:pt x="0" y="22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93" name="Freeform 137"/>
              <p:cNvSpPr>
                <a:spLocks/>
              </p:cNvSpPr>
              <p:nvPr/>
            </p:nvSpPr>
            <p:spPr bwMode="auto">
              <a:xfrm>
                <a:off x="1666" y="1405"/>
                <a:ext cx="30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" y="0"/>
                  </a:cxn>
                  <a:cxn ang="0">
                    <a:pos x="30" y="8"/>
                  </a:cxn>
                  <a:cxn ang="0">
                    <a:pos x="7" y="15"/>
                  </a:cxn>
                  <a:cxn ang="0">
                    <a:pos x="0" y="0"/>
                  </a:cxn>
                </a:cxnLst>
                <a:rect l="0" t="0" r="r" b="b"/>
                <a:pathLst>
                  <a:path w="30" h="15">
                    <a:moveTo>
                      <a:pt x="0" y="0"/>
                    </a:moveTo>
                    <a:lnTo>
                      <a:pt x="22" y="0"/>
                    </a:lnTo>
                    <a:lnTo>
                      <a:pt x="30" y="8"/>
                    </a:lnTo>
                    <a:lnTo>
                      <a:pt x="7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94" name="Freeform 138"/>
              <p:cNvSpPr>
                <a:spLocks/>
              </p:cNvSpPr>
              <p:nvPr/>
            </p:nvSpPr>
            <p:spPr bwMode="auto">
              <a:xfrm>
                <a:off x="1643" y="1135"/>
                <a:ext cx="30" cy="8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30" y="0"/>
                  </a:cxn>
                  <a:cxn ang="0">
                    <a:pos x="23" y="82"/>
                  </a:cxn>
                  <a:cxn ang="0">
                    <a:pos x="0" y="75"/>
                  </a:cxn>
                  <a:cxn ang="0">
                    <a:pos x="8" y="0"/>
                  </a:cxn>
                </a:cxnLst>
                <a:rect l="0" t="0" r="r" b="b"/>
                <a:pathLst>
                  <a:path w="30" h="82">
                    <a:moveTo>
                      <a:pt x="8" y="0"/>
                    </a:moveTo>
                    <a:lnTo>
                      <a:pt x="30" y="0"/>
                    </a:lnTo>
                    <a:lnTo>
                      <a:pt x="23" y="82"/>
                    </a:lnTo>
                    <a:lnTo>
                      <a:pt x="0" y="7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95" name="Freeform 139"/>
              <p:cNvSpPr>
                <a:spLocks/>
              </p:cNvSpPr>
              <p:nvPr/>
            </p:nvSpPr>
            <p:spPr bwMode="auto">
              <a:xfrm>
                <a:off x="1733" y="894"/>
                <a:ext cx="45" cy="5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5" y="15"/>
                  </a:cxn>
                  <a:cxn ang="0">
                    <a:pos x="23" y="53"/>
                  </a:cxn>
                  <a:cxn ang="0">
                    <a:pos x="0" y="38"/>
                  </a:cxn>
                  <a:cxn ang="0">
                    <a:pos x="23" y="0"/>
                  </a:cxn>
                </a:cxnLst>
                <a:rect l="0" t="0" r="r" b="b"/>
                <a:pathLst>
                  <a:path w="45" h="53">
                    <a:moveTo>
                      <a:pt x="23" y="0"/>
                    </a:moveTo>
                    <a:lnTo>
                      <a:pt x="45" y="15"/>
                    </a:lnTo>
                    <a:lnTo>
                      <a:pt x="23" y="53"/>
                    </a:lnTo>
                    <a:lnTo>
                      <a:pt x="0" y="38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96" name="Freeform 140"/>
              <p:cNvSpPr>
                <a:spLocks/>
              </p:cNvSpPr>
              <p:nvPr/>
            </p:nvSpPr>
            <p:spPr bwMode="auto">
              <a:xfrm>
                <a:off x="1763" y="864"/>
                <a:ext cx="38" cy="4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8" y="23"/>
                  </a:cxn>
                  <a:cxn ang="0">
                    <a:pos x="15" y="45"/>
                  </a:cxn>
                  <a:cxn ang="0">
                    <a:pos x="0" y="30"/>
                  </a:cxn>
                  <a:cxn ang="0">
                    <a:pos x="23" y="0"/>
                  </a:cxn>
                </a:cxnLst>
                <a:rect l="0" t="0" r="r" b="b"/>
                <a:pathLst>
                  <a:path w="38" h="45">
                    <a:moveTo>
                      <a:pt x="23" y="0"/>
                    </a:moveTo>
                    <a:lnTo>
                      <a:pt x="38" y="23"/>
                    </a:lnTo>
                    <a:lnTo>
                      <a:pt x="15" y="45"/>
                    </a:lnTo>
                    <a:lnTo>
                      <a:pt x="0" y="30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97" name="Freeform 141"/>
              <p:cNvSpPr>
                <a:spLocks/>
              </p:cNvSpPr>
              <p:nvPr/>
            </p:nvSpPr>
            <p:spPr bwMode="auto">
              <a:xfrm>
                <a:off x="1966" y="729"/>
                <a:ext cx="83" cy="45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83" y="22"/>
                  </a:cxn>
                  <a:cxn ang="0">
                    <a:pos x="8" y="45"/>
                  </a:cxn>
                  <a:cxn ang="0">
                    <a:pos x="0" y="22"/>
                  </a:cxn>
                  <a:cxn ang="0">
                    <a:pos x="75" y="0"/>
                  </a:cxn>
                </a:cxnLst>
                <a:rect l="0" t="0" r="r" b="b"/>
                <a:pathLst>
                  <a:path w="83" h="45">
                    <a:moveTo>
                      <a:pt x="75" y="0"/>
                    </a:moveTo>
                    <a:lnTo>
                      <a:pt x="83" y="22"/>
                    </a:lnTo>
                    <a:lnTo>
                      <a:pt x="8" y="45"/>
                    </a:lnTo>
                    <a:lnTo>
                      <a:pt x="0" y="22"/>
                    </a:lnTo>
                    <a:lnTo>
                      <a:pt x="7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98" name="Freeform 142"/>
              <p:cNvSpPr>
                <a:spLocks/>
              </p:cNvSpPr>
              <p:nvPr/>
            </p:nvSpPr>
            <p:spPr bwMode="auto">
              <a:xfrm>
                <a:off x="2154" y="729"/>
                <a:ext cx="83" cy="45"/>
              </a:xfrm>
              <a:custGeom>
                <a:avLst/>
                <a:gdLst/>
                <a:ahLst/>
                <a:cxnLst>
                  <a:cxn ang="0">
                    <a:pos x="83" y="22"/>
                  </a:cxn>
                  <a:cxn ang="0">
                    <a:pos x="75" y="45"/>
                  </a:cxn>
                  <a:cxn ang="0">
                    <a:pos x="0" y="22"/>
                  </a:cxn>
                  <a:cxn ang="0">
                    <a:pos x="8" y="0"/>
                  </a:cxn>
                  <a:cxn ang="0">
                    <a:pos x="83" y="22"/>
                  </a:cxn>
                </a:cxnLst>
                <a:rect l="0" t="0" r="r" b="b"/>
                <a:pathLst>
                  <a:path w="83" h="45">
                    <a:moveTo>
                      <a:pt x="83" y="22"/>
                    </a:moveTo>
                    <a:lnTo>
                      <a:pt x="75" y="45"/>
                    </a:lnTo>
                    <a:lnTo>
                      <a:pt x="0" y="22"/>
                    </a:lnTo>
                    <a:lnTo>
                      <a:pt x="8" y="0"/>
                    </a:lnTo>
                    <a:lnTo>
                      <a:pt x="83" y="22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199" name="Freeform 143"/>
              <p:cNvSpPr>
                <a:spLocks/>
              </p:cNvSpPr>
              <p:nvPr/>
            </p:nvSpPr>
            <p:spPr bwMode="auto">
              <a:xfrm>
                <a:off x="2394" y="872"/>
                <a:ext cx="45" cy="45"/>
              </a:xfrm>
              <a:custGeom>
                <a:avLst/>
                <a:gdLst/>
                <a:ahLst/>
                <a:cxnLst>
                  <a:cxn ang="0">
                    <a:pos x="45" y="30"/>
                  </a:cxn>
                  <a:cxn ang="0">
                    <a:pos x="30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45" y="30"/>
                  </a:cxn>
                </a:cxnLst>
                <a:rect l="0" t="0" r="r" b="b"/>
                <a:pathLst>
                  <a:path w="45" h="45">
                    <a:moveTo>
                      <a:pt x="45" y="30"/>
                    </a:moveTo>
                    <a:lnTo>
                      <a:pt x="30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45" y="3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00" name="Freeform 144"/>
              <p:cNvSpPr>
                <a:spLocks/>
              </p:cNvSpPr>
              <p:nvPr/>
            </p:nvSpPr>
            <p:spPr bwMode="auto">
              <a:xfrm>
                <a:off x="2424" y="902"/>
                <a:ext cx="38" cy="45"/>
              </a:xfrm>
              <a:custGeom>
                <a:avLst/>
                <a:gdLst/>
                <a:ahLst/>
                <a:cxnLst>
                  <a:cxn ang="0">
                    <a:pos x="38" y="37"/>
                  </a:cxn>
                  <a:cxn ang="0">
                    <a:pos x="15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8" y="37"/>
                  </a:cxn>
                </a:cxnLst>
                <a:rect l="0" t="0" r="r" b="b"/>
                <a:pathLst>
                  <a:path w="38" h="45">
                    <a:moveTo>
                      <a:pt x="38" y="37"/>
                    </a:moveTo>
                    <a:lnTo>
                      <a:pt x="15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8" y="3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01" name="Freeform 145"/>
              <p:cNvSpPr>
                <a:spLocks/>
              </p:cNvSpPr>
              <p:nvPr/>
            </p:nvSpPr>
            <p:spPr bwMode="auto">
              <a:xfrm>
                <a:off x="2522" y="1142"/>
                <a:ext cx="30" cy="83"/>
              </a:xfrm>
              <a:custGeom>
                <a:avLst/>
                <a:gdLst/>
                <a:ahLst/>
                <a:cxnLst>
                  <a:cxn ang="0">
                    <a:pos x="30" y="75"/>
                  </a:cxn>
                  <a:cxn ang="0">
                    <a:pos x="8" y="83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30" y="75"/>
                  </a:cxn>
                </a:cxnLst>
                <a:rect l="0" t="0" r="r" b="b"/>
                <a:pathLst>
                  <a:path w="30" h="83">
                    <a:moveTo>
                      <a:pt x="30" y="75"/>
                    </a:moveTo>
                    <a:lnTo>
                      <a:pt x="8" y="83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30" y="7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02" name="Freeform 146"/>
              <p:cNvSpPr>
                <a:spLocks/>
              </p:cNvSpPr>
              <p:nvPr/>
            </p:nvSpPr>
            <p:spPr bwMode="auto">
              <a:xfrm>
                <a:off x="2500" y="1413"/>
                <a:ext cx="22" cy="15"/>
              </a:xfrm>
              <a:custGeom>
                <a:avLst/>
                <a:gdLst/>
                <a:ahLst/>
                <a:cxnLst>
                  <a:cxn ang="0">
                    <a:pos x="22" y="15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22" y="0"/>
                  </a:cxn>
                  <a:cxn ang="0">
                    <a:pos x="22" y="15"/>
                  </a:cxn>
                </a:cxnLst>
                <a:rect l="0" t="0" r="r" b="b"/>
                <a:pathLst>
                  <a:path w="22" h="15">
                    <a:moveTo>
                      <a:pt x="22" y="15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22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03" name="Freeform 147"/>
              <p:cNvSpPr>
                <a:spLocks/>
              </p:cNvSpPr>
              <p:nvPr/>
            </p:nvSpPr>
            <p:spPr bwMode="auto">
              <a:xfrm>
                <a:off x="2500" y="1420"/>
                <a:ext cx="22" cy="23"/>
              </a:xfrm>
              <a:custGeom>
                <a:avLst/>
                <a:gdLst/>
                <a:ahLst/>
                <a:cxnLst>
                  <a:cxn ang="0">
                    <a:pos x="22" y="23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22" y="8"/>
                  </a:cxn>
                  <a:cxn ang="0">
                    <a:pos x="22" y="23"/>
                  </a:cxn>
                </a:cxnLst>
                <a:rect l="0" t="0" r="r" b="b"/>
                <a:pathLst>
                  <a:path w="22" h="23">
                    <a:moveTo>
                      <a:pt x="22" y="23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22" y="8"/>
                    </a:lnTo>
                    <a:lnTo>
                      <a:pt x="22" y="23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04" name="Freeform 148"/>
              <p:cNvSpPr>
                <a:spLocks/>
              </p:cNvSpPr>
              <p:nvPr/>
            </p:nvSpPr>
            <p:spPr bwMode="auto">
              <a:xfrm>
                <a:off x="2492" y="1435"/>
                <a:ext cx="30" cy="15"/>
              </a:xfrm>
              <a:custGeom>
                <a:avLst/>
                <a:gdLst/>
                <a:ahLst/>
                <a:cxnLst>
                  <a:cxn ang="0">
                    <a:pos x="30" y="15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30" y="0"/>
                  </a:cxn>
                  <a:cxn ang="0">
                    <a:pos x="30" y="15"/>
                  </a:cxn>
                </a:cxnLst>
                <a:rect l="0" t="0" r="r" b="b"/>
                <a:pathLst>
                  <a:path w="30" h="15">
                    <a:moveTo>
                      <a:pt x="30" y="15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30" y="0"/>
                    </a:lnTo>
                    <a:lnTo>
                      <a:pt x="30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05" name="Freeform 149"/>
              <p:cNvSpPr>
                <a:spLocks/>
              </p:cNvSpPr>
              <p:nvPr/>
            </p:nvSpPr>
            <p:spPr bwMode="auto">
              <a:xfrm>
                <a:off x="2492" y="1450"/>
                <a:ext cx="30" cy="15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30" y="0"/>
                  </a:cxn>
                  <a:cxn ang="0">
                    <a:pos x="23" y="15"/>
                  </a:cxn>
                </a:cxnLst>
                <a:rect l="0" t="0" r="r" b="b"/>
                <a:pathLst>
                  <a:path w="30" h="15">
                    <a:moveTo>
                      <a:pt x="23" y="15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30" y="0"/>
                    </a:lnTo>
                    <a:lnTo>
                      <a:pt x="23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06" name="Freeform 150"/>
              <p:cNvSpPr>
                <a:spLocks/>
              </p:cNvSpPr>
              <p:nvPr/>
            </p:nvSpPr>
            <p:spPr bwMode="auto">
              <a:xfrm>
                <a:off x="2462" y="1653"/>
                <a:ext cx="38" cy="83"/>
              </a:xfrm>
              <a:custGeom>
                <a:avLst/>
                <a:gdLst/>
                <a:ahLst/>
                <a:cxnLst>
                  <a:cxn ang="0">
                    <a:pos x="38" y="75"/>
                  </a:cxn>
                  <a:cxn ang="0">
                    <a:pos x="15" y="83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38" y="75"/>
                  </a:cxn>
                </a:cxnLst>
                <a:rect l="0" t="0" r="r" b="b"/>
                <a:pathLst>
                  <a:path w="38" h="83">
                    <a:moveTo>
                      <a:pt x="38" y="75"/>
                    </a:moveTo>
                    <a:lnTo>
                      <a:pt x="15" y="83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38" y="7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07" name="Freeform 151"/>
              <p:cNvSpPr>
                <a:spLocks/>
              </p:cNvSpPr>
              <p:nvPr/>
            </p:nvSpPr>
            <p:spPr bwMode="auto">
              <a:xfrm>
                <a:off x="2560" y="1924"/>
                <a:ext cx="37" cy="45"/>
              </a:xfrm>
              <a:custGeom>
                <a:avLst/>
                <a:gdLst/>
                <a:ahLst/>
                <a:cxnLst>
                  <a:cxn ang="0">
                    <a:pos x="37" y="37"/>
                  </a:cxn>
                  <a:cxn ang="0">
                    <a:pos x="15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7" y="37"/>
                  </a:cxn>
                </a:cxnLst>
                <a:rect l="0" t="0" r="r" b="b"/>
                <a:pathLst>
                  <a:path w="37" h="45">
                    <a:moveTo>
                      <a:pt x="37" y="37"/>
                    </a:moveTo>
                    <a:lnTo>
                      <a:pt x="15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7" y="3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08" name="Freeform 152"/>
              <p:cNvSpPr>
                <a:spLocks/>
              </p:cNvSpPr>
              <p:nvPr/>
            </p:nvSpPr>
            <p:spPr bwMode="auto">
              <a:xfrm>
                <a:off x="2582" y="1954"/>
                <a:ext cx="45" cy="45"/>
              </a:xfrm>
              <a:custGeom>
                <a:avLst/>
                <a:gdLst/>
                <a:ahLst/>
                <a:cxnLst>
                  <a:cxn ang="0">
                    <a:pos x="45" y="30"/>
                  </a:cxn>
                  <a:cxn ang="0">
                    <a:pos x="30" y="45"/>
                  </a:cxn>
                  <a:cxn ang="0">
                    <a:pos x="0" y="22"/>
                  </a:cxn>
                  <a:cxn ang="0">
                    <a:pos x="15" y="0"/>
                  </a:cxn>
                  <a:cxn ang="0">
                    <a:pos x="45" y="30"/>
                  </a:cxn>
                </a:cxnLst>
                <a:rect l="0" t="0" r="r" b="b"/>
                <a:pathLst>
                  <a:path w="45" h="45">
                    <a:moveTo>
                      <a:pt x="45" y="30"/>
                    </a:moveTo>
                    <a:lnTo>
                      <a:pt x="30" y="45"/>
                    </a:lnTo>
                    <a:lnTo>
                      <a:pt x="0" y="22"/>
                    </a:lnTo>
                    <a:lnTo>
                      <a:pt x="15" y="0"/>
                    </a:lnTo>
                    <a:lnTo>
                      <a:pt x="45" y="3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09" name="Freeform 153"/>
              <p:cNvSpPr>
                <a:spLocks/>
              </p:cNvSpPr>
              <p:nvPr/>
            </p:nvSpPr>
            <p:spPr bwMode="auto">
              <a:xfrm>
                <a:off x="2785" y="2097"/>
                <a:ext cx="75" cy="52"/>
              </a:xfrm>
              <a:custGeom>
                <a:avLst/>
                <a:gdLst/>
                <a:ahLst/>
                <a:cxnLst>
                  <a:cxn ang="0">
                    <a:pos x="75" y="30"/>
                  </a:cxn>
                  <a:cxn ang="0">
                    <a:pos x="68" y="52"/>
                  </a:cxn>
                  <a:cxn ang="0">
                    <a:pos x="0" y="22"/>
                  </a:cxn>
                  <a:cxn ang="0">
                    <a:pos x="8" y="0"/>
                  </a:cxn>
                  <a:cxn ang="0">
                    <a:pos x="75" y="30"/>
                  </a:cxn>
                </a:cxnLst>
                <a:rect l="0" t="0" r="r" b="b"/>
                <a:pathLst>
                  <a:path w="75" h="52">
                    <a:moveTo>
                      <a:pt x="75" y="30"/>
                    </a:moveTo>
                    <a:lnTo>
                      <a:pt x="68" y="52"/>
                    </a:lnTo>
                    <a:lnTo>
                      <a:pt x="0" y="22"/>
                    </a:lnTo>
                    <a:lnTo>
                      <a:pt x="8" y="0"/>
                    </a:lnTo>
                    <a:lnTo>
                      <a:pt x="75" y="3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10" name="Rectangle 154"/>
              <p:cNvSpPr>
                <a:spLocks noChangeArrowheads="1"/>
              </p:cNvSpPr>
              <p:nvPr/>
            </p:nvSpPr>
            <p:spPr bwMode="auto">
              <a:xfrm>
                <a:off x="3033" y="2149"/>
                <a:ext cx="30" cy="23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11" name="Rectangle 155"/>
              <p:cNvSpPr>
                <a:spLocks noChangeArrowheads="1"/>
              </p:cNvSpPr>
              <p:nvPr/>
            </p:nvSpPr>
            <p:spPr bwMode="auto">
              <a:xfrm>
                <a:off x="3086" y="2149"/>
                <a:ext cx="15" cy="23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12" name="Freeform 156"/>
              <p:cNvSpPr>
                <a:spLocks/>
              </p:cNvSpPr>
              <p:nvPr/>
            </p:nvSpPr>
            <p:spPr bwMode="auto">
              <a:xfrm>
                <a:off x="2702" y="917"/>
                <a:ext cx="1473" cy="1104"/>
              </a:xfrm>
              <a:custGeom>
                <a:avLst/>
                <a:gdLst/>
                <a:ahLst/>
                <a:cxnLst>
                  <a:cxn ang="0">
                    <a:pos x="819" y="0"/>
                  </a:cxn>
                  <a:cxn ang="0">
                    <a:pos x="902" y="0"/>
                  </a:cxn>
                  <a:cxn ang="0">
                    <a:pos x="1000" y="0"/>
                  </a:cxn>
                  <a:cxn ang="0">
                    <a:pos x="1037" y="0"/>
                  </a:cxn>
                  <a:cxn ang="0">
                    <a:pos x="1165" y="45"/>
                  </a:cxn>
                  <a:cxn ang="0">
                    <a:pos x="1187" y="60"/>
                  </a:cxn>
                  <a:cxn ang="0">
                    <a:pos x="1217" y="75"/>
                  </a:cxn>
                  <a:cxn ang="0">
                    <a:pos x="1263" y="105"/>
                  </a:cxn>
                  <a:cxn ang="0">
                    <a:pos x="1330" y="150"/>
                  </a:cxn>
                  <a:cxn ang="0">
                    <a:pos x="1375" y="218"/>
                  </a:cxn>
                  <a:cxn ang="0">
                    <a:pos x="1405" y="270"/>
                  </a:cxn>
                  <a:cxn ang="0">
                    <a:pos x="1420" y="308"/>
                  </a:cxn>
                  <a:cxn ang="0">
                    <a:pos x="1458" y="368"/>
                  </a:cxn>
                  <a:cxn ang="0">
                    <a:pos x="1458" y="744"/>
                  </a:cxn>
                  <a:cxn ang="0">
                    <a:pos x="1420" y="804"/>
                  </a:cxn>
                  <a:cxn ang="0">
                    <a:pos x="1413" y="826"/>
                  </a:cxn>
                  <a:cxn ang="0">
                    <a:pos x="1390" y="856"/>
                  </a:cxn>
                  <a:cxn ang="0">
                    <a:pos x="1353" y="932"/>
                  </a:cxn>
                  <a:cxn ang="0">
                    <a:pos x="1278" y="999"/>
                  </a:cxn>
                  <a:cxn ang="0">
                    <a:pos x="1232" y="1022"/>
                  </a:cxn>
                  <a:cxn ang="0">
                    <a:pos x="1195" y="1052"/>
                  </a:cxn>
                  <a:cxn ang="0">
                    <a:pos x="1172" y="1059"/>
                  </a:cxn>
                  <a:cxn ang="0">
                    <a:pos x="1060" y="1104"/>
                  </a:cxn>
                  <a:cxn ang="0">
                    <a:pos x="1015" y="1104"/>
                  </a:cxn>
                  <a:cxn ang="0">
                    <a:pos x="962" y="1104"/>
                  </a:cxn>
                  <a:cxn ang="0">
                    <a:pos x="864" y="1104"/>
                  </a:cxn>
                  <a:cxn ang="0">
                    <a:pos x="737" y="1104"/>
                  </a:cxn>
                  <a:cxn ang="0">
                    <a:pos x="609" y="1104"/>
                  </a:cxn>
                  <a:cxn ang="0">
                    <a:pos x="511" y="1104"/>
                  </a:cxn>
                  <a:cxn ang="0">
                    <a:pos x="459" y="1104"/>
                  </a:cxn>
                  <a:cxn ang="0">
                    <a:pos x="414" y="1104"/>
                  </a:cxn>
                  <a:cxn ang="0">
                    <a:pos x="301" y="1059"/>
                  </a:cxn>
                  <a:cxn ang="0">
                    <a:pos x="278" y="1052"/>
                  </a:cxn>
                  <a:cxn ang="0">
                    <a:pos x="241" y="1022"/>
                  </a:cxn>
                  <a:cxn ang="0">
                    <a:pos x="196" y="999"/>
                  </a:cxn>
                  <a:cxn ang="0">
                    <a:pos x="121" y="932"/>
                  </a:cxn>
                  <a:cxn ang="0">
                    <a:pos x="83" y="856"/>
                  </a:cxn>
                  <a:cxn ang="0">
                    <a:pos x="61" y="826"/>
                  </a:cxn>
                  <a:cxn ang="0">
                    <a:pos x="53" y="804"/>
                  </a:cxn>
                  <a:cxn ang="0">
                    <a:pos x="15" y="744"/>
                  </a:cxn>
                  <a:cxn ang="0">
                    <a:pos x="15" y="368"/>
                  </a:cxn>
                  <a:cxn ang="0">
                    <a:pos x="45" y="323"/>
                  </a:cxn>
                </a:cxnLst>
                <a:rect l="0" t="0" r="r" b="b"/>
                <a:pathLst>
                  <a:path w="1473" h="1104">
                    <a:moveTo>
                      <a:pt x="737" y="0"/>
                    </a:moveTo>
                    <a:lnTo>
                      <a:pt x="804" y="0"/>
                    </a:lnTo>
                    <a:lnTo>
                      <a:pt x="819" y="0"/>
                    </a:lnTo>
                    <a:lnTo>
                      <a:pt x="864" y="0"/>
                    </a:lnTo>
                    <a:lnTo>
                      <a:pt x="872" y="0"/>
                    </a:lnTo>
                    <a:lnTo>
                      <a:pt x="902" y="0"/>
                    </a:lnTo>
                    <a:lnTo>
                      <a:pt x="962" y="0"/>
                    </a:lnTo>
                    <a:lnTo>
                      <a:pt x="992" y="0"/>
                    </a:lnTo>
                    <a:lnTo>
                      <a:pt x="1000" y="0"/>
                    </a:lnTo>
                    <a:lnTo>
                      <a:pt x="1015" y="0"/>
                    </a:lnTo>
                    <a:lnTo>
                      <a:pt x="1030" y="0"/>
                    </a:lnTo>
                    <a:lnTo>
                      <a:pt x="1037" y="0"/>
                    </a:lnTo>
                    <a:lnTo>
                      <a:pt x="1060" y="0"/>
                    </a:lnTo>
                    <a:lnTo>
                      <a:pt x="1127" y="22"/>
                    </a:lnTo>
                    <a:lnTo>
                      <a:pt x="1165" y="45"/>
                    </a:lnTo>
                    <a:lnTo>
                      <a:pt x="1172" y="45"/>
                    </a:lnTo>
                    <a:lnTo>
                      <a:pt x="1180" y="52"/>
                    </a:lnTo>
                    <a:lnTo>
                      <a:pt x="1187" y="60"/>
                    </a:lnTo>
                    <a:lnTo>
                      <a:pt x="1195" y="60"/>
                    </a:lnTo>
                    <a:lnTo>
                      <a:pt x="1202" y="67"/>
                    </a:lnTo>
                    <a:lnTo>
                      <a:pt x="1217" y="75"/>
                    </a:lnTo>
                    <a:lnTo>
                      <a:pt x="1232" y="82"/>
                    </a:lnTo>
                    <a:lnTo>
                      <a:pt x="1240" y="90"/>
                    </a:lnTo>
                    <a:lnTo>
                      <a:pt x="1263" y="105"/>
                    </a:lnTo>
                    <a:lnTo>
                      <a:pt x="1278" y="112"/>
                    </a:lnTo>
                    <a:lnTo>
                      <a:pt x="1300" y="128"/>
                    </a:lnTo>
                    <a:lnTo>
                      <a:pt x="1330" y="150"/>
                    </a:lnTo>
                    <a:lnTo>
                      <a:pt x="1353" y="180"/>
                    </a:lnTo>
                    <a:lnTo>
                      <a:pt x="1368" y="210"/>
                    </a:lnTo>
                    <a:lnTo>
                      <a:pt x="1375" y="218"/>
                    </a:lnTo>
                    <a:lnTo>
                      <a:pt x="1390" y="248"/>
                    </a:lnTo>
                    <a:lnTo>
                      <a:pt x="1398" y="255"/>
                    </a:lnTo>
                    <a:lnTo>
                      <a:pt x="1405" y="270"/>
                    </a:lnTo>
                    <a:lnTo>
                      <a:pt x="1413" y="285"/>
                    </a:lnTo>
                    <a:lnTo>
                      <a:pt x="1420" y="300"/>
                    </a:lnTo>
                    <a:lnTo>
                      <a:pt x="1420" y="308"/>
                    </a:lnTo>
                    <a:lnTo>
                      <a:pt x="1428" y="323"/>
                    </a:lnTo>
                    <a:lnTo>
                      <a:pt x="1435" y="330"/>
                    </a:lnTo>
                    <a:lnTo>
                      <a:pt x="1458" y="368"/>
                    </a:lnTo>
                    <a:lnTo>
                      <a:pt x="1473" y="436"/>
                    </a:lnTo>
                    <a:lnTo>
                      <a:pt x="1473" y="669"/>
                    </a:lnTo>
                    <a:lnTo>
                      <a:pt x="1458" y="744"/>
                    </a:lnTo>
                    <a:lnTo>
                      <a:pt x="1435" y="781"/>
                    </a:lnTo>
                    <a:lnTo>
                      <a:pt x="1428" y="789"/>
                    </a:lnTo>
                    <a:lnTo>
                      <a:pt x="1420" y="804"/>
                    </a:lnTo>
                    <a:lnTo>
                      <a:pt x="1420" y="811"/>
                    </a:lnTo>
                    <a:lnTo>
                      <a:pt x="1413" y="819"/>
                    </a:lnTo>
                    <a:lnTo>
                      <a:pt x="1413" y="826"/>
                    </a:lnTo>
                    <a:lnTo>
                      <a:pt x="1405" y="834"/>
                    </a:lnTo>
                    <a:lnTo>
                      <a:pt x="1398" y="849"/>
                    </a:lnTo>
                    <a:lnTo>
                      <a:pt x="1390" y="856"/>
                    </a:lnTo>
                    <a:lnTo>
                      <a:pt x="1375" y="886"/>
                    </a:lnTo>
                    <a:lnTo>
                      <a:pt x="1368" y="902"/>
                    </a:lnTo>
                    <a:lnTo>
                      <a:pt x="1353" y="932"/>
                    </a:lnTo>
                    <a:lnTo>
                      <a:pt x="1330" y="954"/>
                    </a:lnTo>
                    <a:lnTo>
                      <a:pt x="1300" y="977"/>
                    </a:lnTo>
                    <a:lnTo>
                      <a:pt x="1278" y="999"/>
                    </a:lnTo>
                    <a:lnTo>
                      <a:pt x="1263" y="1007"/>
                    </a:lnTo>
                    <a:lnTo>
                      <a:pt x="1240" y="1022"/>
                    </a:lnTo>
                    <a:lnTo>
                      <a:pt x="1232" y="1022"/>
                    </a:lnTo>
                    <a:lnTo>
                      <a:pt x="1217" y="1037"/>
                    </a:lnTo>
                    <a:lnTo>
                      <a:pt x="1202" y="1044"/>
                    </a:lnTo>
                    <a:lnTo>
                      <a:pt x="1195" y="1052"/>
                    </a:lnTo>
                    <a:lnTo>
                      <a:pt x="1187" y="1052"/>
                    </a:lnTo>
                    <a:lnTo>
                      <a:pt x="1180" y="1052"/>
                    </a:lnTo>
                    <a:lnTo>
                      <a:pt x="1172" y="1059"/>
                    </a:lnTo>
                    <a:lnTo>
                      <a:pt x="1165" y="1067"/>
                    </a:lnTo>
                    <a:lnTo>
                      <a:pt x="1127" y="1089"/>
                    </a:lnTo>
                    <a:lnTo>
                      <a:pt x="1060" y="1104"/>
                    </a:lnTo>
                    <a:lnTo>
                      <a:pt x="1037" y="1104"/>
                    </a:lnTo>
                    <a:lnTo>
                      <a:pt x="1030" y="1104"/>
                    </a:lnTo>
                    <a:lnTo>
                      <a:pt x="1015" y="1104"/>
                    </a:lnTo>
                    <a:lnTo>
                      <a:pt x="1000" y="1104"/>
                    </a:lnTo>
                    <a:lnTo>
                      <a:pt x="992" y="1104"/>
                    </a:lnTo>
                    <a:lnTo>
                      <a:pt x="962" y="1104"/>
                    </a:lnTo>
                    <a:lnTo>
                      <a:pt x="902" y="1104"/>
                    </a:lnTo>
                    <a:lnTo>
                      <a:pt x="872" y="1104"/>
                    </a:lnTo>
                    <a:lnTo>
                      <a:pt x="864" y="1104"/>
                    </a:lnTo>
                    <a:lnTo>
                      <a:pt x="819" y="1104"/>
                    </a:lnTo>
                    <a:lnTo>
                      <a:pt x="804" y="1104"/>
                    </a:lnTo>
                    <a:lnTo>
                      <a:pt x="737" y="1104"/>
                    </a:lnTo>
                    <a:lnTo>
                      <a:pt x="669" y="1104"/>
                    </a:lnTo>
                    <a:lnTo>
                      <a:pt x="654" y="1104"/>
                    </a:lnTo>
                    <a:lnTo>
                      <a:pt x="609" y="1104"/>
                    </a:lnTo>
                    <a:lnTo>
                      <a:pt x="601" y="1104"/>
                    </a:lnTo>
                    <a:lnTo>
                      <a:pt x="571" y="1104"/>
                    </a:lnTo>
                    <a:lnTo>
                      <a:pt x="511" y="1104"/>
                    </a:lnTo>
                    <a:lnTo>
                      <a:pt x="481" y="1104"/>
                    </a:lnTo>
                    <a:lnTo>
                      <a:pt x="474" y="1104"/>
                    </a:lnTo>
                    <a:lnTo>
                      <a:pt x="459" y="1104"/>
                    </a:lnTo>
                    <a:lnTo>
                      <a:pt x="444" y="1104"/>
                    </a:lnTo>
                    <a:lnTo>
                      <a:pt x="436" y="1104"/>
                    </a:lnTo>
                    <a:lnTo>
                      <a:pt x="414" y="1104"/>
                    </a:lnTo>
                    <a:lnTo>
                      <a:pt x="346" y="1089"/>
                    </a:lnTo>
                    <a:lnTo>
                      <a:pt x="308" y="1067"/>
                    </a:lnTo>
                    <a:lnTo>
                      <a:pt x="301" y="1059"/>
                    </a:lnTo>
                    <a:lnTo>
                      <a:pt x="293" y="1052"/>
                    </a:lnTo>
                    <a:lnTo>
                      <a:pt x="286" y="1052"/>
                    </a:lnTo>
                    <a:lnTo>
                      <a:pt x="278" y="1052"/>
                    </a:lnTo>
                    <a:lnTo>
                      <a:pt x="271" y="1044"/>
                    </a:lnTo>
                    <a:lnTo>
                      <a:pt x="256" y="1037"/>
                    </a:lnTo>
                    <a:lnTo>
                      <a:pt x="241" y="1022"/>
                    </a:lnTo>
                    <a:lnTo>
                      <a:pt x="233" y="1022"/>
                    </a:lnTo>
                    <a:lnTo>
                      <a:pt x="211" y="1007"/>
                    </a:lnTo>
                    <a:lnTo>
                      <a:pt x="196" y="999"/>
                    </a:lnTo>
                    <a:lnTo>
                      <a:pt x="173" y="977"/>
                    </a:lnTo>
                    <a:lnTo>
                      <a:pt x="143" y="954"/>
                    </a:lnTo>
                    <a:lnTo>
                      <a:pt x="121" y="932"/>
                    </a:lnTo>
                    <a:lnTo>
                      <a:pt x="106" y="902"/>
                    </a:lnTo>
                    <a:lnTo>
                      <a:pt x="98" y="886"/>
                    </a:lnTo>
                    <a:lnTo>
                      <a:pt x="83" y="856"/>
                    </a:lnTo>
                    <a:lnTo>
                      <a:pt x="76" y="849"/>
                    </a:lnTo>
                    <a:lnTo>
                      <a:pt x="68" y="834"/>
                    </a:lnTo>
                    <a:lnTo>
                      <a:pt x="61" y="826"/>
                    </a:lnTo>
                    <a:lnTo>
                      <a:pt x="61" y="819"/>
                    </a:lnTo>
                    <a:lnTo>
                      <a:pt x="53" y="811"/>
                    </a:lnTo>
                    <a:lnTo>
                      <a:pt x="53" y="804"/>
                    </a:lnTo>
                    <a:lnTo>
                      <a:pt x="45" y="789"/>
                    </a:lnTo>
                    <a:lnTo>
                      <a:pt x="38" y="781"/>
                    </a:lnTo>
                    <a:lnTo>
                      <a:pt x="15" y="744"/>
                    </a:lnTo>
                    <a:lnTo>
                      <a:pt x="0" y="669"/>
                    </a:lnTo>
                    <a:lnTo>
                      <a:pt x="0" y="436"/>
                    </a:lnTo>
                    <a:lnTo>
                      <a:pt x="15" y="368"/>
                    </a:lnTo>
                    <a:lnTo>
                      <a:pt x="45" y="323"/>
                    </a:lnTo>
                    <a:lnTo>
                      <a:pt x="38" y="323"/>
                    </a:lnTo>
                    <a:lnTo>
                      <a:pt x="45" y="323"/>
                    </a:lnTo>
                    <a:lnTo>
                      <a:pt x="53" y="308"/>
                    </a:lnTo>
                    <a:lnTo>
                      <a:pt x="53" y="30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13" name="Freeform 157"/>
              <p:cNvSpPr>
                <a:spLocks/>
              </p:cNvSpPr>
              <p:nvPr/>
            </p:nvSpPr>
            <p:spPr bwMode="auto">
              <a:xfrm>
                <a:off x="2755" y="917"/>
                <a:ext cx="684" cy="300"/>
              </a:xfrm>
              <a:custGeom>
                <a:avLst/>
                <a:gdLst/>
                <a:ahLst/>
                <a:cxnLst>
                  <a:cxn ang="0">
                    <a:pos x="0" y="300"/>
                  </a:cxn>
                  <a:cxn ang="0">
                    <a:pos x="8" y="285"/>
                  </a:cxn>
                  <a:cxn ang="0">
                    <a:pos x="15" y="270"/>
                  </a:cxn>
                  <a:cxn ang="0">
                    <a:pos x="23" y="255"/>
                  </a:cxn>
                  <a:cxn ang="0">
                    <a:pos x="30" y="248"/>
                  </a:cxn>
                  <a:cxn ang="0">
                    <a:pos x="45" y="218"/>
                  </a:cxn>
                  <a:cxn ang="0">
                    <a:pos x="53" y="210"/>
                  </a:cxn>
                  <a:cxn ang="0">
                    <a:pos x="68" y="180"/>
                  </a:cxn>
                  <a:cxn ang="0">
                    <a:pos x="90" y="150"/>
                  </a:cxn>
                  <a:cxn ang="0">
                    <a:pos x="120" y="128"/>
                  </a:cxn>
                  <a:cxn ang="0">
                    <a:pos x="143" y="112"/>
                  </a:cxn>
                  <a:cxn ang="0">
                    <a:pos x="158" y="105"/>
                  </a:cxn>
                  <a:cxn ang="0">
                    <a:pos x="180" y="90"/>
                  </a:cxn>
                  <a:cxn ang="0">
                    <a:pos x="188" y="82"/>
                  </a:cxn>
                  <a:cxn ang="0">
                    <a:pos x="203" y="75"/>
                  </a:cxn>
                  <a:cxn ang="0">
                    <a:pos x="218" y="67"/>
                  </a:cxn>
                  <a:cxn ang="0">
                    <a:pos x="225" y="60"/>
                  </a:cxn>
                  <a:cxn ang="0">
                    <a:pos x="233" y="60"/>
                  </a:cxn>
                  <a:cxn ang="0">
                    <a:pos x="240" y="52"/>
                  </a:cxn>
                  <a:cxn ang="0">
                    <a:pos x="248" y="45"/>
                  </a:cxn>
                  <a:cxn ang="0">
                    <a:pos x="255" y="45"/>
                  </a:cxn>
                  <a:cxn ang="0">
                    <a:pos x="293" y="22"/>
                  </a:cxn>
                  <a:cxn ang="0">
                    <a:pos x="361" y="0"/>
                  </a:cxn>
                  <a:cxn ang="0">
                    <a:pos x="383" y="0"/>
                  </a:cxn>
                  <a:cxn ang="0">
                    <a:pos x="391" y="0"/>
                  </a:cxn>
                  <a:cxn ang="0">
                    <a:pos x="406" y="0"/>
                  </a:cxn>
                  <a:cxn ang="0">
                    <a:pos x="421" y="0"/>
                  </a:cxn>
                  <a:cxn ang="0">
                    <a:pos x="428" y="0"/>
                  </a:cxn>
                  <a:cxn ang="0">
                    <a:pos x="458" y="0"/>
                  </a:cxn>
                  <a:cxn ang="0">
                    <a:pos x="518" y="0"/>
                  </a:cxn>
                  <a:cxn ang="0">
                    <a:pos x="548" y="0"/>
                  </a:cxn>
                  <a:cxn ang="0">
                    <a:pos x="556" y="0"/>
                  </a:cxn>
                  <a:cxn ang="0">
                    <a:pos x="601" y="0"/>
                  </a:cxn>
                  <a:cxn ang="0">
                    <a:pos x="616" y="0"/>
                  </a:cxn>
                  <a:cxn ang="0">
                    <a:pos x="684" y="0"/>
                  </a:cxn>
                </a:cxnLst>
                <a:rect l="0" t="0" r="r" b="b"/>
                <a:pathLst>
                  <a:path w="684" h="300">
                    <a:moveTo>
                      <a:pt x="0" y="300"/>
                    </a:moveTo>
                    <a:lnTo>
                      <a:pt x="8" y="285"/>
                    </a:lnTo>
                    <a:lnTo>
                      <a:pt x="15" y="270"/>
                    </a:lnTo>
                    <a:lnTo>
                      <a:pt x="23" y="255"/>
                    </a:lnTo>
                    <a:lnTo>
                      <a:pt x="30" y="248"/>
                    </a:lnTo>
                    <a:lnTo>
                      <a:pt x="45" y="218"/>
                    </a:lnTo>
                    <a:lnTo>
                      <a:pt x="53" y="210"/>
                    </a:lnTo>
                    <a:lnTo>
                      <a:pt x="68" y="180"/>
                    </a:lnTo>
                    <a:lnTo>
                      <a:pt x="90" y="150"/>
                    </a:lnTo>
                    <a:lnTo>
                      <a:pt x="120" y="128"/>
                    </a:lnTo>
                    <a:lnTo>
                      <a:pt x="143" y="112"/>
                    </a:lnTo>
                    <a:lnTo>
                      <a:pt x="158" y="105"/>
                    </a:lnTo>
                    <a:lnTo>
                      <a:pt x="180" y="90"/>
                    </a:lnTo>
                    <a:lnTo>
                      <a:pt x="188" y="82"/>
                    </a:lnTo>
                    <a:lnTo>
                      <a:pt x="203" y="75"/>
                    </a:lnTo>
                    <a:lnTo>
                      <a:pt x="218" y="67"/>
                    </a:lnTo>
                    <a:lnTo>
                      <a:pt x="225" y="60"/>
                    </a:lnTo>
                    <a:lnTo>
                      <a:pt x="233" y="60"/>
                    </a:lnTo>
                    <a:lnTo>
                      <a:pt x="240" y="52"/>
                    </a:lnTo>
                    <a:lnTo>
                      <a:pt x="248" y="45"/>
                    </a:lnTo>
                    <a:lnTo>
                      <a:pt x="255" y="45"/>
                    </a:lnTo>
                    <a:lnTo>
                      <a:pt x="293" y="22"/>
                    </a:lnTo>
                    <a:lnTo>
                      <a:pt x="361" y="0"/>
                    </a:lnTo>
                    <a:lnTo>
                      <a:pt x="383" y="0"/>
                    </a:lnTo>
                    <a:lnTo>
                      <a:pt x="391" y="0"/>
                    </a:lnTo>
                    <a:lnTo>
                      <a:pt x="406" y="0"/>
                    </a:lnTo>
                    <a:lnTo>
                      <a:pt x="421" y="0"/>
                    </a:lnTo>
                    <a:lnTo>
                      <a:pt x="428" y="0"/>
                    </a:lnTo>
                    <a:lnTo>
                      <a:pt x="458" y="0"/>
                    </a:lnTo>
                    <a:lnTo>
                      <a:pt x="518" y="0"/>
                    </a:lnTo>
                    <a:lnTo>
                      <a:pt x="548" y="0"/>
                    </a:lnTo>
                    <a:lnTo>
                      <a:pt x="556" y="0"/>
                    </a:lnTo>
                    <a:lnTo>
                      <a:pt x="601" y="0"/>
                    </a:lnTo>
                    <a:lnTo>
                      <a:pt x="616" y="0"/>
                    </a:lnTo>
                    <a:lnTo>
                      <a:pt x="684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14" name="Rectangle 158"/>
              <p:cNvSpPr>
                <a:spLocks noChangeArrowheads="1"/>
              </p:cNvSpPr>
              <p:nvPr/>
            </p:nvSpPr>
            <p:spPr bwMode="auto">
              <a:xfrm>
                <a:off x="3506" y="90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15" name="Rectangle 159"/>
              <p:cNvSpPr>
                <a:spLocks noChangeArrowheads="1"/>
              </p:cNvSpPr>
              <p:nvPr/>
            </p:nvSpPr>
            <p:spPr bwMode="auto">
              <a:xfrm>
                <a:off x="3566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16" name="Rectangle 160"/>
              <p:cNvSpPr>
                <a:spLocks noChangeArrowheads="1"/>
              </p:cNvSpPr>
              <p:nvPr/>
            </p:nvSpPr>
            <p:spPr bwMode="auto">
              <a:xfrm>
                <a:off x="3694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17" name="Rectangle 161"/>
              <p:cNvSpPr>
                <a:spLocks noChangeArrowheads="1"/>
              </p:cNvSpPr>
              <p:nvPr/>
            </p:nvSpPr>
            <p:spPr bwMode="auto">
              <a:xfrm>
                <a:off x="3732" y="909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18" name="Freeform 162"/>
              <p:cNvSpPr>
                <a:spLocks/>
              </p:cNvSpPr>
              <p:nvPr/>
            </p:nvSpPr>
            <p:spPr bwMode="auto">
              <a:xfrm>
                <a:off x="3867" y="954"/>
                <a:ext cx="22" cy="23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15" y="23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22" y="8"/>
                  </a:cxn>
                </a:cxnLst>
                <a:rect l="0" t="0" r="r" b="b"/>
                <a:pathLst>
                  <a:path w="22" h="23">
                    <a:moveTo>
                      <a:pt x="22" y="8"/>
                    </a:moveTo>
                    <a:lnTo>
                      <a:pt x="15" y="23"/>
                    </a:lnTo>
                    <a:lnTo>
                      <a:pt x="0" y="15"/>
                    </a:lnTo>
                    <a:lnTo>
                      <a:pt x="7" y="0"/>
                    </a:lnTo>
                    <a:lnTo>
                      <a:pt x="22" y="8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19" name="Freeform 163"/>
              <p:cNvSpPr>
                <a:spLocks/>
              </p:cNvSpPr>
              <p:nvPr/>
            </p:nvSpPr>
            <p:spPr bwMode="auto">
              <a:xfrm>
                <a:off x="3912" y="984"/>
                <a:ext cx="22" cy="23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15" y="23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22" y="8"/>
                  </a:cxn>
                </a:cxnLst>
                <a:rect l="0" t="0" r="r" b="b"/>
                <a:pathLst>
                  <a:path w="22" h="23">
                    <a:moveTo>
                      <a:pt x="22" y="8"/>
                    </a:moveTo>
                    <a:lnTo>
                      <a:pt x="15" y="23"/>
                    </a:lnTo>
                    <a:lnTo>
                      <a:pt x="0" y="15"/>
                    </a:lnTo>
                    <a:lnTo>
                      <a:pt x="7" y="0"/>
                    </a:lnTo>
                    <a:lnTo>
                      <a:pt x="22" y="8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20" name="Freeform 164"/>
              <p:cNvSpPr>
                <a:spLocks/>
              </p:cNvSpPr>
              <p:nvPr/>
            </p:nvSpPr>
            <p:spPr bwMode="auto">
              <a:xfrm>
                <a:off x="3965" y="1014"/>
                <a:ext cx="15" cy="23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15" y="23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23">
                    <a:moveTo>
                      <a:pt x="15" y="8"/>
                    </a:moveTo>
                    <a:lnTo>
                      <a:pt x="15" y="23"/>
                    </a:lnTo>
                    <a:lnTo>
                      <a:pt x="0" y="15"/>
                    </a:lnTo>
                    <a:lnTo>
                      <a:pt x="7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21" name="Freeform 165"/>
              <p:cNvSpPr>
                <a:spLocks/>
              </p:cNvSpPr>
              <p:nvPr/>
            </p:nvSpPr>
            <p:spPr bwMode="auto">
              <a:xfrm>
                <a:off x="4062" y="1120"/>
                <a:ext cx="23" cy="22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8" y="22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3" y="15"/>
                  </a:cxn>
                </a:cxnLst>
                <a:rect l="0" t="0" r="r" b="b"/>
                <a:pathLst>
                  <a:path w="23" h="22">
                    <a:moveTo>
                      <a:pt x="23" y="15"/>
                    </a:moveTo>
                    <a:lnTo>
                      <a:pt x="8" y="22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3" y="1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22" name="Freeform 166"/>
              <p:cNvSpPr>
                <a:spLocks/>
              </p:cNvSpPr>
              <p:nvPr/>
            </p:nvSpPr>
            <p:spPr bwMode="auto">
              <a:xfrm>
                <a:off x="4092" y="1172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8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8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23" name="Freeform 167"/>
              <p:cNvSpPr>
                <a:spLocks/>
              </p:cNvSpPr>
              <p:nvPr/>
            </p:nvSpPr>
            <p:spPr bwMode="auto">
              <a:xfrm>
                <a:off x="4122" y="1217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8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8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24" name="Rectangle 168"/>
              <p:cNvSpPr>
                <a:spLocks noChangeArrowheads="1"/>
              </p:cNvSpPr>
              <p:nvPr/>
            </p:nvSpPr>
            <p:spPr bwMode="auto">
              <a:xfrm>
                <a:off x="4167" y="1398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25" name="Rectangle 169"/>
              <p:cNvSpPr>
                <a:spLocks noChangeArrowheads="1"/>
              </p:cNvSpPr>
              <p:nvPr/>
            </p:nvSpPr>
            <p:spPr bwMode="auto">
              <a:xfrm>
                <a:off x="4167" y="1420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26" name="Rectangle 170"/>
              <p:cNvSpPr>
                <a:spLocks noChangeArrowheads="1"/>
              </p:cNvSpPr>
              <p:nvPr/>
            </p:nvSpPr>
            <p:spPr bwMode="auto">
              <a:xfrm>
                <a:off x="4167" y="1510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27" name="Rectangle 171"/>
              <p:cNvSpPr>
                <a:spLocks noChangeArrowheads="1"/>
              </p:cNvSpPr>
              <p:nvPr/>
            </p:nvSpPr>
            <p:spPr bwMode="auto">
              <a:xfrm>
                <a:off x="4167" y="153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28" name="Freeform 172"/>
              <p:cNvSpPr>
                <a:spLocks/>
              </p:cNvSpPr>
              <p:nvPr/>
            </p:nvSpPr>
            <p:spPr bwMode="auto">
              <a:xfrm>
                <a:off x="4122" y="1698"/>
                <a:ext cx="15" cy="23"/>
              </a:xfrm>
              <a:custGeom>
                <a:avLst/>
                <a:gdLst/>
                <a:ahLst/>
                <a:cxnLst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8"/>
                  </a:cxn>
                  <a:cxn ang="0">
                    <a:pos x="8" y="23"/>
                  </a:cxn>
                </a:cxnLst>
                <a:rect l="0" t="0" r="r" b="b"/>
                <a:pathLst>
                  <a:path w="15" h="23">
                    <a:moveTo>
                      <a:pt x="8" y="23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15" y="8"/>
                    </a:lnTo>
                    <a:lnTo>
                      <a:pt x="8" y="23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29" name="Freeform 173"/>
              <p:cNvSpPr>
                <a:spLocks/>
              </p:cNvSpPr>
              <p:nvPr/>
            </p:nvSpPr>
            <p:spPr bwMode="auto">
              <a:xfrm>
                <a:off x="4092" y="1751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7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15" y="7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30" name="Freeform 174"/>
              <p:cNvSpPr>
                <a:spLocks/>
              </p:cNvSpPr>
              <p:nvPr/>
            </p:nvSpPr>
            <p:spPr bwMode="auto">
              <a:xfrm>
                <a:off x="4062" y="1803"/>
                <a:ext cx="23" cy="16"/>
              </a:xfrm>
              <a:custGeom>
                <a:avLst/>
                <a:gdLst/>
                <a:ahLst/>
                <a:cxnLst>
                  <a:cxn ang="0">
                    <a:pos x="15" y="16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23" y="8"/>
                  </a:cxn>
                  <a:cxn ang="0">
                    <a:pos x="15" y="16"/>
                  </a:cxn>
                </a:cxnLst>
                <a:rect l="0" t="0" r="r" b="b"/>
                <a:pathLst>
                  <a:path w="23" h="16">
                    <a:moveTo>
                      <a:pt x="15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23" y="8"/>
                    </a:lnTo>
                    <a:lnTo>
                      <a:pt x="15" y="16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31" name="Freeform 175"/>
              <p:cNvSpPr>
                <a:spLocks/>
              </p:cNvSpPr>
              <p:nvPr/>
            </p:nvSpPr>
            <p:spPr bwMode="auto">
              <a:xfrm>
                <a:off x="3965" y="1909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32" name="Freeform 176"/>
              <p:cNvSpPr>
                <a:spLocks/>
              </p:cNvSpPr>
              <p:nvPr/>
            </p:nvSpPr>
            <p:spPr bwMode="auto">
              <a:xfrm>
                <a:off x="3912" y="1939"/>
                <a:ext cx="22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2" y="7"/>
                  </a:cxn>
                  <a:cxn ang="0">
                    <a:pos x="7" y="15"/>
                  </a:cxn>
                </a:cxnLst>
                <a:rect l="0" t="0" r="r" b="b"/>
                <a:pathLst>
                  <a:path w="22" h="15">
                    <a:moveTo>
                      <a:pt x="7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33" name="Freeform 177"/>
              <p:cNvSpPr>
                <a:spLocks/>
              </p:cNvSpPr>
              <p:nvPr/>
            </p:nvSpPr>
            <p:spPr bwMode="auto">
              <a:xfrm>
                <a:off x="3867" y="1969"/>
                <a:ext cx="22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2" y="7"/>
                  </a:cxn>
                  <a:cxn ang="0">
                    <a:pos x="7" y="15"/>
                  </a:cxn>
                </a:cxnLst>
                <a:rect l="0" t="0" r="r" b="b"/>
                <a:pathLst>
                  <a:path w="22" h="15">
                    <a:moveTo>
                      <a:pt x="7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34" name="Rectangle 178"/>
              <p:cNvSpPr>
                <a:spLocks noChangeArrowheads="1"/>
              </p:cNvSpPr>
              <p:nvPr/>
            </p:nvSpPr>
            <p:spPr bwMode="auto">
              <a:xfrm>
                <a:off x="3732" y="2014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35" name="Rectangle 179"/>
              <p:cNvSpPr>
                <a:spLocks noChangeArrowheads="1"/>
              </p:cNvSpPr>
              <p:nvPr/>
            </p:nvSpPr>
            <p:spPr bwMode="auto">
              <a:xfrm>
                <a:off x="3694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36" name="Rectangle 180"/>
              <p:cNvSpPr>
                <a:spLocks noChangeArrowheads="1"/>
              </p:cNvSpPr>
              <p:nvPr/>
            </p:nvSpPr>
            <p:spPr bwMode="auto">
              <a:xfrm>
                <a:off x="3566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37" name="Rectangle 181"/>
              <p:cNvSpPr>
                <a:spLocks noChangeArrowheads="1"/>
              </p:cNvSpPr>
              <p:nvPr/>
            </p:nvSpPr>
            <p:spPr bwMode="auto">
              <a:xfrm>
                <a:off x="3506" y="201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38" name="Rectangle 182"/>
              <p:cNvSpPr>
                <a:spLocks noChangeArrowheads="1"/>
              </p:cNvSpPr>
              <p:nvPr/>
            </p:nvSpPr>
            <p:spPr bwMode="auto">
              <a:xfrm>
                <a:off x="3356" y="201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39" name="Rectangle 183"/>
              <p:cNvSpPr>
                <a:spLocks noChangeArrowheads="1"/>
              </p:cNvSpPr>
              <p:nvPr/>
            </p:nvSpPr>
            <p:spPr bwMode="auto">
              <a:xfrm>
                <a:off x="3303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40" name="Rectangle 184"/>
              <p:cNvSpPr>
                <a:spLocks noChangeArrowheads="1"/>
              </p:cNvSpPr>
              <p:nvPr/>
            </p:nvSpPr>
            <p:spPr bwMode="auto">
              <a:xfrm>
                <a:off x="3176" y="2014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41" name="Rectangle 185"/>
              <p:cNvSpPr>
                <a:spLocks noChangeArrowheads="1"/>
              </p:cNvSpPr>
              <p:nvPr/>
            </p:nvSpPr>
            <p:spPr bwMode="auto">
              <a:xfrm>
                <a:off x="3138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42" name="Freeform 186"/>
              <p:cNvSpPr>
                <a:spLocks/>
              </p:cNvSpPr>
              <p:nvPr/>
            </p:nvSpPr>
            <p:spPr bwMode="auto">
              <a:xfrm>
                <a:off x="2988" y="1969"/>
                <a:ext cx="22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0"/>
                  </a:cxn>
                  <a:cxn ang="0">
                    <a:pos x="22" y="7"/>
                  </a:cxn>
                  <a:cxn ang="0">
                    <a:pos x="15" y="15"/>
                  </a:cxn>
                  <a:cxn ang="0">
                    <a:pos x="0" y="7"/>
                  </a:cxn>
                </a:cxnLst>
                <a:rect l="0" t="0" r="r" b="b"/>
                <a:pathLst>
                  <a:path w="22" h="15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43" name="Freeform 187"/>
              <p:cNvSpPr>
                <a:spLocks/>
              </p:cNvSpPr>
              <p:nvPr/>
            </p:nvSpPr>
            <p:spPr bwMode="auto">
              <a:xfrm>
                <a:off x="2943" y="1939"/>
                <a:ext cx="22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0"/>
                  </a:cxn>
                  <a:cxn ang="0">
                    <a:pos x="22" y="7"/>
                  </a:cxn>
                  <a:cxn ang="0">
                    <a:pos x="15" y="15"/>
                  </a:cxn>
                  <a:cxn ang="0">
                    <a:pos x="0" y="7"/>
                  </a:cxn>
                </a:cxnLst>
                <a:rect l="0" t="0" r="r" b="b"/>
                <a:pathLst>
                  <a:path w="22" h="15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44" name="Freeform 188"/>
              <p:cNvSpPr>
                <a:spLocks/>
              </p:cNvSpPr>
              <p:nvPr/>
            </p:nvSpPr>
            <p:spPr bwMode="auto">
              <a:xfrm>
                <a:off x="2898" y="1909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7"/>
                  </a:cxn>
                  <a:cxn ang="0">
                    <a:pos x="7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7"/>
                    </a:lnTo>
                    <a:lnTo>
                      <a:pt x="7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45" name="Freeform 189"/>
              <p:cNvSpPr>
                <a:spLocks/>
              </p:cNvSpPr>
              <p:nvPr/>
            </p:nvSpPr>
            <p:spPr bwMode="auto">
              <a:xfrm>
                <a:off x="2793" y="1803"/>
                <a:ext cx="22" cy="16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0"/>
                  </a:cxn>
                  <a:cxn ang="0">
                    <a:pos x="22" y="8"/>
                  </a:cxn>
                  <a:cxn ang="0">
                    <a:pos x="7" y="16"/>
                  </a:cxn>
                  <a:cxn ang="0">
                    <a:pos x="0" y="8"/>
                  </a:cxn>
                </a:cxnLst>
                <a:rect l="0" t="0" r="r" b="b"/>
                <a:pathLst>
                  <a:path w="22" h="16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6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46" name="Freeform 190"/>
              <p:cNvSpPr>
                <a:spLocks/>
              </p:cNvSpPr>
              <p:nvPr/>
            </p:nvSpPr>
            <p:spPr bwMode="auto">
              <a:xfrm>
                <a:off x="2770" y="1751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0"/>
                  </a:cxn>
                  <a:cxn ang="0">
                    <a:pos x="15" y="15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8" y="0"/>
                    </a:lnTo>
                    <a:lnTo>
                      <a:pt x="15" y="15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47" name="Freeform 191"/>
              <p:cNvSpPr>
                <a:spLocks/>
              </p:cNvSpPr>
              <p:nvPr/>
            </p:nvSpPr>
            <p:spPr bwMode="auto">
              <a:xfrm>
                <a:off x="2740" y="1698"/>
                <a:ext cx="15" cy="2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0"/>
                  </a:cxn>
                  <a:cxn ang="0">
                    <a:pos x="15" y="15"/>
                  </a:cxn>
                  <a:cxn ang="0">
                    <a:pos x="7" y="23"/>
                  </a:cxn>
                  <a:cxn ang="0">
                    <a:pos x="0" y="8"/>
                  </a:cxn>
                </a:cxnLst>
                <a:rect l="0" t="0" r="r" b="b"/>
                <a:pathLst>
                  <a:path w="15" h="23">
                    <a:moveTo>
                      <a:pt x="0" y="8"/>
                    </a:moveTo>
                    <a:lnTo>
                      <a:pt x="7" y="0"/>
                    </a:lnTo>
                    <a:lnTo>
                      <a:pt x="15" y="15"/>
                    </a:lnTo>
                    <a:lnTo>
                      <a:pt x="7" y="23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48" name="Rectangle 192"/>
              <p:cNvSpPr>
                <a:spLocks noChangeArrowheads="1"/>
              </p:cNvSpPr>
              <p:nvPr/>
            </p:nvSpPr>
            <p:spPr bwMode="auto">
              <a:xfrm>
                <a:off x="2695" y="153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49" name="Rectangle 193"/>
              <p:cNvSpPr>
                <a:spLocks noChangeArrowheads="1"/>
              </p:cNvSpPr>
              <p:nvPr/>
            </p:nvSpPr>
            <p:spPr bwMode="auto">
              <a:xfrm>
                <a:off x="2695" y="1510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50" name="Rectangle 194"/>
              <p:cNvSpPr>
                <a:spLocks noChangeArrowheads="1"/>
              </p:cNvSpPr>
              <p:nvPr/>
            </p:nvSpPr>
            <p:spPr bwMode="auto">
              <a:xfrm>
                <a:off x="2695" y="1420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51" name="Rectangle 195"/>
              <p:cNvSpPr>
                <a:spLocks noChangeArrowheads="1"/>
              </p:cNvSpPr>
              <p:nvPr/>
            </p:nvSpPr>
            <p:spPr bwMode="auto">
              <a:xfrm>
                <a:off x="2695" y="1398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52" name="Freeform 196"/>
              <p:cNvSpPr>
                <a:spLocks/>
              </p:cNvSpPr>
              <p:nvPr/>
            </p:nvSpPr>
            <p:spPr bwMode="auto">
              <a:xfrm>
                <a:off x="2740" y="1217"/>
                <a:ext cx="15" cy="2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8"/>
                  </a:cxn>
                  <a:cxn ang="0">
                    <a:pos x="7" y="23"/>
                  </a:cxn>
                  <a:cxn ang="0">
                    <a:pos x="0" y="15"/>
                  </a:cxn>
                  <a:cxn ang="0">
                    <a:pos x="7" y="0"/>
                  </a:cxn>
                </a:cxnLst>
                <a:rect l="0" t="0" r="r" b="b"/>
                <a:pathLst>
                  <a:path w="15" h="23">
                    <a:moveTo>
                      <a:pt x="7" y="0"/>
                    </a:moveTo>
                    <a:lnTo>
                      <a:pt x="15" y="8"/>
                    </a:lnTo>
                    <a:lnTo>
                      <a:pt x="7" y="23"/>
                    </a:lnTo>
                    <a:lnTo>
                      <a:pt x="0" y="15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53" name="Freeform 197"/>
              <p:cNvSpPr>
                <a:spLocks/>
              </p:cNvSpPr>
              <p:nvPr/>
            </p:nvSpPr>
            <p:spPr bwMode="auto">
              <a:xfrm>
                <a:off x="2770" y="1172"/>
                <a:ext cx="15" cy="2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15" h="23">
                    <a:moveTo>
                      <a:pt x="8" y="0"/>
                    </a:moveTo>
                    <a:lnTo>
                      <a:pt x="15" y="8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54" name="Freeform 198"/>
              <p:cNvSpPr>
                <a:spLocks/>
              </p:cNvSpPr>
              <p:nvPr/>
            </p:nvSpPr>
            <p:spPr bwMode="auto">
              <a:xfrm>
                <a:off x="2793" y="1120"/>
                <a:ext cx="22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2" y="7"/>
                  </a:cxn>
                  <a:cxn ang="0">
                    <a:pos x="15" y="22"/>
                  </a:cxn>
                  <a:cxn ang="0">
                    <a:pos x="0" y="15"/>
                  </a:cxn>
                  <a:cxn ang="0">
                    <a:pos x="7" y="0"/>
                  </a:cxn>
                </a:cxnLst>
                <a:rect l="0" t="0" r="r" b="b"/>
                <a:pathLst>
                  <a:path w="22" h="22">
                    <a:moveTo>
                      <a:pt x="7" y="0"/>
                    </a:moveTo>
                    <a:lnTo>
                      <a:pt x="22" y="7"/>
                    </a:lnTo>
                    <a:lnTo>
                      <a:pt x="15" y="22"/>
                    </a:lnTo>
                    <a:lnTo>
                      <a:pt x="0" y="15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55" name="Freeform 199"/>
              <p:cNvSpPr>
                <a:spLocks/>
              </p:cNvSpPr>
              <p:nvPr/>
            </p:nvSpPr>
            <p:spPr bwMode="auto">
              <a:xfrm>
                <a:off x="2898" y="1014"/>
                <a:ext cx="15" cy="2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0" y="23"/>
                  </a:cxn>
                  <a:cxn ang="0">
                    <a:pos x="0" y="8"/>
                  </a:cxn>
                  <a:cxn ang="0">
                    <a:pos x="7" y="0"/>
                  </a:cxn>
                </a:cxnLst>
                <a:rect l="0" t="0" r="r" b="b"/>
                <a:pathLst>
                  <a:path w="15" h="23">
                    <a:moveTo>
                      <a:pt x="7" y="0"/>
                    </a:moveTo>
                    <a:lnTo>
                      <a:pt x="15" y="15"/>
                    </a:lnTo>
                    <a:lnTo>
                      <a:pt x="0" y="23"/>
                    </a:lnTo>
                    <a:lnTo>
                      <a:pt x="0" y="8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56" name="Freeform 200"/>
              <p:cNvSpPr>
                <a:spLocks/>
              </p:cNvSpPr>
              <p:nvPr/>
            </p:nvSpPr>
            <p:spPr bwMode="auto">
              <a:xfrm>
                <a:off x="2943" y="984"/>
                <a:ext cx="22" cy="2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15"/>
                  </a:cxn>
                  <a:cxn ang="0">
                    <a:pos x="7" y="23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23">
                    <a:moveTo>
                      <a:pt x="15" y="0"/>
                    </a:moveTo>
                    <a:lnTo>
                      <a:pt x="22" y="15"/>
                    </a:lnTo>
                    <a:lnTo>
                      <a:pt x="7" y="23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57" name="Freeform 201"/>
              <p:cNvSpPr>
                <a:spLocks/>
              </p:cNvSpPr>
              <p:nvPr/>
            </p:nvSpPr>
            <p:spPr bwMode="auto">
              <a:xfrm>
                <a:off x="2988" y="954"/>
                <a:ext cx="22" cy="2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15"/>
                  </a:cxn>
                  <a:cxn ang="0">
                    <a:pos x="7" y="23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23">
                    <a:moveTo>
                      <a:pt x="15" y="0"/>
                    </a:moveTo>
                    <a:lnTo>
                      <a:pt x="22" y="15"/>
                    </a:lnTo>
                    <a:lnTo>
                      <a:pt x="7" y="23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58" name="Rectangle 202"/>
              <p:cNvSpPr>
                <a:spLocks noChangeArrowheads="1"/>
              </p:cNvSpPr>
              <p:nvPr/>
            </p:nvSpPr>
            <p:spPr bwMode="auto">
              <a:xfrm>
                <a:off x="3138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59" name="Rectangle 203"/>
              <p:cNvSpPr>
                <a:spLocks noChangeArrowheads="1"/>
              </p:cNvSpPr>
              <p:nvPr/>
            </p:nvSpPr>
            <p:spPr bwMode="auto">
              <a:xfrm>
                <a:off x="3176" y="909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60" name="Rectangle 204"/>
              <p:cNvSpPr>
                <a:spLocks noChangeArrowheads="1"/>
              </p:cNvSpPr>
              <p:nvPr/>
            </p:nvSpPr>
            <p:spPr bwMode="auto">
              <a:xfrm>
                <a:off x="3303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61" name="Rectangle 205"/>
              <p:cNvSpPr>
                <a:spLocks noChangeArrowheads="1"/>
              </p:cNvSpPr>
              <p:nvPr/>
            </p:nvSpPr>
            <p:spPr bwMode="auto">
              <a:xfrm>
                <a:off x="3356" y="90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45463" name="Group 407"/>
            <p:cNvGrpSpPr>
              <a:grpSpLocks/>
            </p:cNvGrpSpPr>
            <p:nvPr/>
          </p:nvGrpSpPr>
          <p:grpSpPr bwMode="auto">
            <a:xfrm>
              <a:off x="704" y="601"/>
              <a:ext cx="4305" cy="2863"/>
              <a:chOff x="704" y="601"/>
              <a:chExt cx="4305" cy="2863"/>
            </a:xfrm>
          </p:grpSpPr>
          <p:sp>
            <p:nvSpPr>
              <p:cNvPr id="45263" name="Freeform 207"/>
              <p:cNvSpPr>
                <a:spLocks/>
              </p:cNvSpPr>
              <p:nvPr/>
            </p:nvSpPr>
            <p:spPr bwMode="auto">
              <a:xfrm>
                <a:off x="3754" y="909"/>
                <a:ext cx="75" cy="38"/>
              </a:xfrm>
              <a:custGeom>
                <a:avLst/>
                <a:gdLst/>
                <a:ahLst/>
                <a:cxnLst>
                  <a:cxn ang="0">
                    <a:pos x="75" y="15"/>
                  </a:cxn>
                  <a:cxn ang="0">
                    <a:pos x="75" y="38"/>
                  </a:cxn>
                  <a:cxn ang="0">
                    <a:pos x="0" y="23"/>
                  </a:cxn>
                  <a:cxn ang="0">
                    <a:pos x="8" y="0"/>
                  </a:cxn>
                  <a:cxn ang="0">
                    <a:pos x="75" y="15"/>
                  </a:cxn>
                </a:cxnLst>
                <a:rect l="0" t="0" r="r" b="b"/>
                <a:pathLst>
                  <a:path w="75" h="38">
                    <a:moveTo>
                      <a:pt x="75" y="15"/>
                    </a:moveTo>
                    <a:lnTo>
                      <a:pt x="75" y="38"/>
                    </a:lnTo>
                    <a:lnTo>
                      <a:pt x="0" y="23"/>
                    </a:lnTo>
                    <a:lnTo>
                      <a:pt x="8" y="0"/>
                    </a:lnTo>
                    <a:lnTo>
                      <a:pt x="75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64" name="Freeform 208"/>
              <p:cNvSpPr>
                <a:spLocks/>
              </p:cNvSpPr>
              <p:nvPr/>
            </p:nvSpPr>
            <p:spPr bwMode="auto">
              <a:xfrm>
                <a:off x="3995" y="1037"/>
                <a:ext cx="45" cy="38"/>
              </a:xfrm>
              <a:custGeom>
                <a:avLst/>
                <a:gdLst/>
                <a:ahLst/>
                <a:cxnLst>
                  <a:cxn ang="0">
                    <a:pos x="45" y="23"/>
                  </a:cxn>
                  <a:cxn ang="0">
                    <a:pos x="30" y="38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45" y="23"/>
                  </a:cxn>
                </a:cxnLst>
                <a:rect l="0" t="0" r="r" b="b"/>
                <a:pathLst>
                  <a:path w="45" h="38">
                    <a:moveTo>
                      <a:pt x="45" y="23"/>
                    </a:moveTo>
                    <a:lnTo>
                      <a:pt x="30" y="38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45" y="23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65" name="Freeform 209"/>
              <p:cNvSpPr>
                <a:spLocks/>
              </p:cNvSpPr>
              <p:nvPr/>
            </p:nvSpPr>
            <p:spPr bwMode="auto">
              <a:xfrm>
                <a:off x="4025" y="1060"/>
                <a:ext cx="37" cy="45"/>
              </a:xfrm>
              <a:custGeom>
                <a:avLst/>
                <a:gdLst/>
                <a:ahLst/>
                <a:cxnLst>
                  <a:cxn ang="0">
                    <a:pos x="37" y="30"/>
                  </a:cxn>
                  <a:cxn ang="0">
                    <a:pos x="22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7" y="30"/>
                  </a:cxn>
                </a:cxnLst>
                <a:rect l="0" t="0" r="r" b="b"/>
                <a:pathLst>
                  <a:path w="37" h="45">
                    <a:moveTo>
                      <a:pt x="37" y="30"/>
                    </a:moveTo>
                    <a:lnTo>
                      <a:pt x="22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7" y="3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66" name="Freeform 210"/>
              <p:cNvSpPr>
                <a:spLocks/>
              </p:cNvSpPr>
              <p:nvPr/>
            </p:nvSpPr>
            <p:spPr bwMode="auto">
              <a:xfrm>
                <a:off x="4145" y="1277"/>
                <a:ext cx="45" cy="83"/>
              </a:xfrm>
              <a:custGeom>
                <a:avLst/>
                <a:gdLst/>
                <a:ahLst/>
                <a:cxnLst>
                  <a:cxn ang="0">
                    <a:pos x="45" y="76"/>
                  </a:cxn>
                  <a:cxn ang="0">
                    <a:pos x="22" y="83"/>
                  </a:cxn>
                  <a:cxn ang="0">
                    <a:pos x="0" y="8"/>
                  </a:cxn>
                  <a:cxn ang="0">
                    <a:pos x="22" y="0"/>
                  </a:cxn>
                  <a:cxn ang="0">
                    <a:pos x="45" y="76"/>
                  </a:cxn>
                </a:cxnLst>
                <a:rect l="0" t="0" r="r" b="b"/>
                <a:pathLst>
                  <a:path w="45" h="83">
                    <a:moveTo>
                      <a:pt x="45" y="76"/>
                    </a:moveTo>
                    <a:lnTo>
                      <a:pt x="22" y="83"/>
                    </a:lnTo>
                    <a:lnTo>
                      <a:pt x="0" y="8"/>
                    </a:lnTo>
                    <a:lnTo>
                      <a:pt x="22" y="0"/>
                    </a:lnTo>
                    <a:lnTo>
                      <a:pt x="45" y="76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67" name="Freeform 211"/>
              <p:cNvSpPr>
                <a:spLocks/>
              </p:cNvSpPr>
              <p:nvPr/>
            </p:nvSpPr>
            <p:spPr bwMode="auto">
              <a:xfrm>
                <a:off x="4160" y="1443"/>
                <a:ext cx="30" cy="15"/>
              </a:xfrm>
              <a:custGeom>
                <a:avLst/>
                <a:gdLst/>
                <a:ahLst/>
                <a:cxnLst>
                  <a:cxn ang="0">
                    <a:pos x="22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30" y="7"/>
                  </a:cxn>
                  <a:cxn ang="0">
                    <a:pos x="22" y="15"/>
                  </a:cxn>
                </a:cxnLst>
                <a:rect l="0" t="0" r="r" b="b"/>
                <a:pathLst>
                  <a:path w="30" h="15">
                    <a:moveTo>
                      <a:pt x="22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30" y="7"/>
                    </a:lnTo>
                    <a:lnTo>
                      <a:pt x="22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68" name="Rectangle 212"/>
              <p:cNvSpPr>
                <a:spLocks noChangeArrowheads="1"/>
              </p:cNvSpPr>
              <p:nvPr/>
            </p:nvSpPr>
            <p:spPr bwMode="auto">
              <a:xfrm>
                <a:off x="4160" y="1458"/>
                <a:ext cx="22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69" name="Rectangle 213"/>
              <p:cNvSpPr>
                <a:spLocks noChangeArrowheads="1"/>
              </p:cNvSpPr>
              <p:nvPr/>
            </p:nvSpPr>
            <p:spPr bwMode="auto">
              <a:xfrm>
                <a:off x="4160" y="1473"/>
                <a:ext cx="22" cy="7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70" name="Freeform 214"/>
              <p:cNvSpPr>
                <a:spLocks/>
              </p:cNvSpPr>
              <p:nvPr/>
            </p:nvSpPr>
            <p:spPr bwMode="auto">
              <a:xfrm>
                <a:off x="4160" y="1480"/>
                <a:ext cx="30" cy="15"/>
              </a:xfrm>
              <a:custGeom>
                <a:avLst/>
                <a:gdLst/>
                <a:ahLst/>
                <a:cxnLst>
                  <a:cxn ang="0">
                    <a:pos x="30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22" y="0"/>
                  </a:cxn>
                  <a:cxn ang="0">
                    <a:pos x="30" y="15"/>
                  </a:cxn>
                </a:cxnLst>
                <a:rect l="0" t="0" r="r" b="b"/>
                <a:pathLst>
                  <a:path w="30" h="15">
                    <a:moveTo>
                      <a:pt x="30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30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71" name="Freeform 215"/>
              <p:cNvSpPr>
                <a:spLocks/>
              </p:cNvSpPr>
              <p:nvPr/>
            </p:nvSpPr>
            <p:spPr bwMode="auto">
              <a:xfrm>
                <a:off x="4145" y="1586"/>
                <a:ext cx="45" cy="75"/>
              </a:xfrm>
              <a:custGeom>
                <a:avLst/>
                <a:gdLst/>
                <a:ahLst/>
                <a:cxnLst>
                  <a:cxn ang="0">
                    <a:pos x="22" y="75"/>
                  </a:cxn>
                  <a:cxn ang="0">
                    <a:pos x="0" y="67"/>
                  </a:cxn>
                  <a:cxn ang="0">
                    <a:pos x="22" y="0"/>
                  </a:cxn>
                  <a:cxn ang="0">
                    <a:pos x="45" y="7"/>
                  </a:cxn>
                  <a:cxn ang="0">
                    <a:pos x="22" y="75"/>
                  </a:cxn>
                </a:cxnLst>
                <a:rect l="0" t="0" r="r" b="b"/>
                <a:pathLst>
                  <a:path w="45" h="75">
                    <a:moveTo>
                      <a:pt x="22" y="75"/>
                    </a:moveTo>
                    <a:lnTo>
                      <a:pt x="0" y="67"/>
                    </a:lnTo>
                    <a:lnTo>
                      <a:pt x="22" y="0"/>
                    </a:lnTo>
                    <a:lnTo>
                      <a:pt x="45" y="7"/>
                    </a:lnTo>
                    <a:lnTo>
                      <a:pt x="22" y="7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72" name="Freeform 216"/>
              <p:cNvSpPr>
                <a:spLocks/>
              </p:cNvSpPr>
              <p:nvPr/>
            </p:nvSpPr>
            <p:spPr bwMode="auto">
              <a:xfrm>
                <a:off x="4025" y="1841"/>
                <a:ext cx="37" cy="38"/>
              </a:xfrm>
              <a:custGeom>
                <a:avLst/>
                <a:gdLst/>
                <a:ahLst/>
                <a:cxnLst>
                  <a:cxn ang="0">
                    <a:pos x="15" y="38"/>
                  </a:cxn>
                  <a:cxn ang="0">
                    <a:pos x="0" y="23"/>
                  </a:cxn>
                  <a:cxn ang="0">
                    <a:pos x="22" y="0"/>
                  </a:cxn>
                  <a:cxn ang="0">
                    <a:pos x="37" y="8"/>
                  </a:cxn>
                  <a:cxn ang="0">
                    <a:pos x="15" y="38"/>
                  </a:cxn>
                </a:cxnLst>
                <a:rect l="0" t="0" r="r" b="b"/>
                <a:pathLst>
                  <a:path w="37" h="38">
                    <a:moveTo>
                      <a:pt x="15" y="38"/>
                    </a:moveTo>
                    <a:lnTo>
                      <a:pt x="0" y="23"/>
                    </a:lnTo>
                    <a:lnTo>
                      <a:pt x="22" y="0"/>
                    </a:lnTo>
                    <a:lnTo>
                      <a:pt x="37" y="8"/>
                    </a:lnTo>
                    <a:lnTo>
                      <a:pt x="15" y="3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73" name="Freeform 217"/>
              <p:cNvSpPr>
                <a:spLocks/>
              </p:cNvSpPr>
              <p:nvPr/>
            </p:nvSpPr>
            <p:spPr bwMode="auto">
              <a:xfrm>
                <a:off x="3995" y="1864"/>
                <a:ext cx="45" cy="45"/>
              </a:xfrm>
              <a:custGeom>
                <a:avLst/>
                <a:gdLst/>
                <a:ahLst/>
                <a:cxnLst>
                  <a:cxn ang="0">
                    <a:pos x="15" y="45"/>
                  </a:cxn>
                  <a:cxn ang="0">
                    <a:pos x="0" y="22"/>
                  </a:cxn>
                  <a:cxn ang="0">
                    <a:pos x="30" y="0"/>
                  </a:cxn>
                  <a:cxn ang="0">
                    <a:pos x="45" y="22"/>
                  </a:cxn>
                  <a:cxn ang="0">
                    <a:pos x="15" y="45"/>
                  </a:cxn>
                </a:cxnLst>
                <a:rect l="0" t="0" r="r" b="b"/>
                <a:pathLst>
                  <a:path w="45" h="45">
                    <a:moveTo>
                      <a:pt x="15" y="45"/>
                    </a:moveTo>
                    <a:lnTo>
                      <a:pt x="0" y="22"/>
                    </a:lnTo>
                    <a:lnTo>
                      <a:pt x="30" y="0"/>
                    </a:lnTo>
                    <a:lnTo>
                      <a:pt x="45" y="22"/>
                    </a:lnTo>
                    <a:lnTo>
                      <a:pt x="15" y="4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74" name="Freeform 218"/>
              <p:cNvSpPr>
                <a:spLocks/>
              </p:cNvSpPr>
              <p:nvPr/>
            </p:nvSpPr>
            <p:spPr bwMode="auto">
              <a:xfrm>
                <a:off x="3754" y="1991"/>
                <a:ext cx="75" cy="4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0" y="23"/>
                  </a:cxn>
                  <a:cxn ang="0">
                    <a:pos x="75" y="0"/>
                  </a:cxn>
                  <a:cxn ang="0">
                    <a:pos x="75" y="23"/>
                  </a:cxn>
                  <a:cxn ang="0">
                    <a:pos x="8" y="45"/>
                  </a:cxn>
                </a:cxnLst>
                <a:rect l="0" t="0" r="r" b="b"/>
                <a:pathLst>
                  <a:path w="75" h="45">
                    <a:moveTo>
                      <a:pt x="8" y="45"/>
                    </a:moveTo>
                    <a:lnTo>
                      <a:pt x="0" y="23"/>
                    </a:lnTo>
                    <a:lnTo>
                      <a:pt x="75" y="0"/>
                    </a:lnTo>
                    <a:lnTo>
                      <a:pt x="75" y="23"/>
                    </a:lnTo>
                    <a:lnTo>
                      <a:pt x="8" y="4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75" name="Freeform 219"/>
              <p:cNvSpPr>
                <a:spLocks/>
              </p:cNvSpPr>
              <p:nvPr/>
            </p:nvSpPr>
            <p:spPr bwMode="auto">
              <a:xfrm>
                <a:off x="3048" y="1991"/>
                <a:ext cx="75" cy="45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0" y="0"/>
                  </a:cxn>
                  <a:cxn ang="0">
                    <a:pos x="75" y="23"/>
                  </a:cxn>
                  <a:cxn ang="0">
                    <a:pos x="68" y="45"/>
                  </a:cxn>
                  <a:cxn ang="0">
                    <a:pos x="0" y="23"/>
                  </a:cxn>
                </a:cxnLst>
                <a:rect l="0" t="0" r="r" b="b"/>
                <a:pathLst>
                  <a:path w="75" h="45">
                    <a:moveTo>
                      <a:pt x="0" y="23"/>
                    </a:moveTo>
                    <a:lnTo>
                      <a:pt x="0" y="0"/>
                    </a:lnTo>
                    <a:lnTo>
                      <a:pt x="75" y="23"/>
                    </a:lnTo>
                    <a:lnTo>
                      <a:pt x="68" y="45"/>
                    </a:lnTo>
                    <a:lnTo>
                      <a:pt x="0" y="23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76" name="Freeform 220"/>
              <p:cNvSpPr>
                <a:spLocks/>
              </p:cNvSpPr>
              <p:nvPr/>
            </p:nvSpPr>
            <p:spPr bwMode="auto">
              <a:xfrm>
                <a:off x="2838" y="1864"/>
                <a:ext cx="45" cy="4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5" y="0"/>
                  </a:cxn>
                  <a:cxn ang="0">
                    <a:pos x="45" y="22"/>
                  </a:cxn>
                  <a:cxn ang="0">
                    <a:pos x="30" y="45"/>
                  </a:cxn>
                  <a:cxn ang="0">
                    <a:pos x="0" y="22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lnTo>
                      <a:pt x="15" y="0"/>
                    </a:lnTo>
                    <a:lnTo>
                      <a:pt x="45" y="22"/>
                    </a:lnTo>
                    <a:lnTo>
                      <a:pt x="30" y="45"/>
                    </a:lnTo>
                    <a:lnTo>
                      <a:pt x="0" y="22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77" name="Freeform 221"/>
              <p:cNvSpPr>
                <a:spLocks/>
              </p:cNvSpPr>
              <p:nvPr/>
            </p:nvSpPr>
            <p:spPr bwMode="auto">
              <a:xfrm>
                <a:off x="2815" y="1841"/>
                <a:ext cx="38" cy="3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0"/>
                  </a:cxn>
                  <a:cxn ang="0">
                    <a:pos x="38" y="23"/>
                  </a:cxn>
                  <a:cxn ang="0">
                    <a:pos x="23" y="38"/>
                  </a:cxn>
                  <a:cxn ang="0">
                    <a:pos x="0" y="8"/>
                  </a:cxn>
                </a:cxnLst>
                <a:rect l="0" t="0" r="r" b="b"/>
                <a:pathLst>
                  <a:path w="38" h="38">
                    <a:moveTo>
                      <a:pt x="0" y="8"/>
                    </a:moveTo>
                    <a:lnTo>
                      <a:pt x="15" y="0"/>
                    </a:lnTo>
                    <a:lnTo>
                      <a:pt x="38" y="23"/>
                    </a:lnTo>
                    <a:lnTo>
                      <a:pt x="23" y="38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78" name="Freeform 222"/>
              <p:cNvSpPr>
                <a:spLocks/>
              </p:cNvSpPr>
              <p:nvPr/>
            </p:nvSpPr>
            <p:spPr bwMode="auto">
              <a:xfrm>
                <a:off x="2687" y="1586"/>
                <a:ext cx="45" cy="7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3" y="0"/>
                  </a:cxn>
                  <a:cxn ang="0">
                    <a:pos x="45" y="67"/>
                  </a:cxn>
                  <a:cxn ang="0">
                    <a:pos x="23" y="75"/>
                  </a:cxn>
                  <a:cxn ang="0">
                    <a:pos x="0" y="7"/>
                  </a:cxn>
                </a:cxnLst>
                <a:rect l="0" t="0" r="r" b="b"/>
                <a:pathLst>
                  <a:path w="45" h="75">
                    <a:moveTo>
                      <a:pt x="0" y="7"/>
                    </a:moveTo>
                    <a:lnTo>
                      <a:pt x="23" y="0"/>
                    </a:lnTo>
                    <a:lnTo>
                      <a:pt x="45" y="67"/>
                    </a:lnTo>
                    <a:lnTo>
                      <a:pt x="23" y="7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79" name="Freeform 223"/>
              <p:cNvSpPr>
                <a:spLocks/>
              </p:cNvSpPr>
              <p:nvPr/>
            </p:nvSpPr>
            <p:spPr bwMode="auto">
              <a:xfrm>
                <a:off x="2687" y="1480"/>
                <a:ext cx="30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30" y="0"/>
                  </a:cxn>
                  <a:cxn ang="0">
                    <a:pos x="30" y="15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30" h="15">
                    <a:moveTo>
                      <a:pt x="8" y="0"/>
                    </a:moveTo>
                    <a:lnTo>
                      <a:pt x="30" y="0"/>
                    </a:lnTo>
                    <a:lnTo>
                      <a:pt x="30" y="15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80" name="Rectangle 224"/>
              <p:cNvSpPr>
                <a:spLocks noChangeArrowheads="1"/>
              </p:cNvSpPr>
              <p:nvPr/>
            </p:nvSpPr>
            <p:spPr bwMode="auto">
              <a:xfrm>
                <a:off x="2695" y="1473"/>
                <a:ext cx="22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81" name="Rectangle 225"/>
              <p:cNvSpPr>
                <a:spLocks noChangeArrowheads="1"/>
              </p:cNvSpPr>
              <p:nvPr/>
            </p:nvSpPr>
            <p:spPr bwMode="auto">
              <a:xfrm>
                <a:off x="2695" y="1458"/>
                <a:ext cx="22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82" name="Freeform 226"/>
              <p:cNvSpPr>
                <a:spLocks/>
              </p:cNvSpPr>
              <p:nvPr/>
            </p:nvSpPr>
            <p:spPr bwMode="auto">
              <a:xfrm>
                <a:off x="2687" y="1443"/>
                <a:ext cx="30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0" y="0"/>
                  </a:cxn>
                  <a:cxn ang="0">
                    <a:pos x="30" y="15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30" h="15">
                    <a:moveTo>
                      <a:pt x="0" y="7"/>
                    </a:moveTo>
                    <a:lnTo>
                      <a:pt x="30" y="0"/>
                    </a:lnTo>
                    <a:lnTo>
                      <a:pt x="30" y="15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83" name="Freeform 227"/>
              <p:cNvSpPr>
                <a:spLocks/>
              </p:cNvSpPr>
              <p:nvPr/>
            </p:nvSpPr>
            <p:spPr bwMode="auto">
              <a:xfrm>
                <a:off x="2687" y="1277"/>
                <a:ext cx="45" cy="8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5" y="8"/>
                  </a:cxn>
                  <a:cxn ang="0">
                    <a:pos x="23" y="83"/>
                  </a:cxn>
                  <a:cxn ang="0">
                    <a:pos x="0" y="76"/>
                  </a:cxn>
                  <a:cxn ang="0">
                    <a:pos x="23" y="0"/>
                  </a:cxn>
                </a:cxnLst>
                <a:rect l="0" t="0" r="r" b="b"/>
                <a:pathLst>
                  <a:path w="45" h="83">
                    <a:moveTo>
                      <a:pt x="23" y="0"/>
                    </a:moveTo>
                    <a:lnTo>
                      <a:pt x="45" y="8"/>
                    </a:lnTo>
                    <a:lnTo>
                      <a:pt x="23" y="83"/>
                    </a:lnTo>
                    <a:lnTo>
                      <a:pt x="0" y="76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84" name="Freeform 228"/>
              <p:cNvSpPr>
                <a:spLocks/>
              </p:cNvSpPr>
              <p:nvPr/>
            </p:nvSpPr>
            <p:spPr bwMode="auto">
              <a:xfrm>
                <a:off x="2815" y="1060"/>
                <a:ext cx="38" cy="4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8" y="15"/>
                  </a:cxn>
                  <a:cxn ang="0">
                    <a:pos x="15" y="45"/>
                  </a:cxn>
                  <a:cxn ang="0">
                    <a:pos x="0" y="30"/>
                  </a:cxn>
                  <a:cxn ang="0">
                    <a:pos x="23" y="0"/>
                  </a:cxn>
                </a:cxnLst>
                <a:rect l="0" t="0" r="r" b="b"/>
                <a:pathLst>
                  <a:path w="38" h="45">
                    <a:moveTo>
                      <a:pt x="23" y="0"/>
                    </a:moveTo>
                    <a:lnTo>
                      <a:pt x="38" y="15"/>
                    </a:lnTo>
                    <a:lnTo>
                      <a:pt x="15" y="45"/>
                    </a:lnTo>
                    <a:lnTo>
                      <a:pt x="0" y="30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85" name="Freeform 229"/>
              <p:cNvSpPr>
                <a:spLocks/>
              </p:cNvSpPr>
              <p:nvPr/>
            </p:nvSpPr>
            <p:spPr bwMode="auto">
              <a:xfrm>
                <a:off x="2838" y="1037"/>
                <a:ext cx="45" cy="3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45" y="15"/>
                  </a:cxn>
                  <a:cxn ang="0">
                    <a:pos x="15" y="38"/>
                  </a:cxn>
                  <a:cxn ang="0">
                    <a:pos x="0" y="23"/>
                  </a:cxn>
                  <a:cxn ang="0">
                    <a:pos x="30" y="0"/>
                  </a:cxn>
                </a:cxnLst>
                <a:rect l="0" t="0" r="r" b="b"/>
                <a:pathLst>
                  <a:path w="45" h="38">
                    <a:moveTo>
                      <a:pt x="30" y="0"/>
                    </a:moveTo>
                    <a:lnTo>
                      <a:pt x="45" y="15"/>
                    </a:lnTo>
                    <a:lnTo>
                      <a:pt x="15" y="38"/>
                    </a:lnTo>
                    <a:lnTo>
                      <a:pt x="0" y="23"/>
                    </a:lnTo>
                    <a:lnTo>
                      <a:pt x="3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86" name="Freeform 230"/>
              <p:cNvSpPr>
                <a:spLocks/>
              </p:cNvSpPr>
              <p:nvPr/>
            </p:nvSpPr>
            <p:spPr bwMode="auto">
              <a:xfrm>
                <a:off x="3048" y="909"/>
                <a:ext cx="75" cy="38"/>
              </a:xfrm>
              <a:custGeom>
                <a:avLst/>
                <a:gdLst/>
                <a:ahLst/>
                <a:cxnLst>
                  <a:cxn ang="0">
                    <a:pos x="68" y="0"/>
                  </a:cxn>
                  <a:cxn ang="0">
                    <a:pos x="75" y="23"/>
                  </a:cxn>
                  <a:cxn ang="0">
                    <a:pos x="0" y="38"/>
                  </a:cxn>
                  <a:cxn ang="0">
                    <a:pos x="0" y="15"/>
                  </a:cxn>
                  <a:cxn ang="0">
                    <a:pos x="68" y="0"/>
                  </a:cxn>
                </a:cxnLst>
                <a:rect l="0" t="0" r="r" b="b"/>
                <a:pathLst>
                  <a:path w="75" h="38">
                    <a:moveTo>
                      <a:pt x="68" y="0"/>
                    </a:moveTo>
                    <a:lnTo>
                      <a:pt x="75" y="23"/>
                    </a:lnTo>
                    <a:lnTo>
                      <a:pt x="0" y="38"/>
                    </a:lnTo>
                    <a:lnTo>
                      <a:pt x="0" y="15"/>
                    </a:lnTo>
                    <a:lnTo>
                      <a:pt x="6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87" name="Freeform 231"/>
              <p:cNvSpPr>
                <a:spLocks/>
              </p:cNvSpPr>
              <p:nvPr/>
            </p:nvSpPr>
            <p:spPr bwMode="auto">
              <a:xfrm>
                <a:off x="2582" y="1954"/>
                <a:ext cx="45" cy="45"/>
              </a:xfrm>
              <a:custGeom>
                <a:avLst/>
                <a:gdLst/>
                <a:ahLst/>
                <a:cxnLst>
                  <a:cxn ang="0">
                    <a:pos x="45" y="30"/>
                  </a:cxn>
                  <a:cxn ang="0">
                    <a:pos x="30" y="45"/>
                  </a:cxn>
                  <a:cxn ang="0">
                    <a:pos x="0" y="22"/>
                  </a:cxn>
                  <a:cxn ang="0">
                    <a:pos x="15" y="0"/>
                  </a:cxn>
                  <a:cxn ang="0">
                    <a:pos x="45" y="30"/>
                  </a:cxn>
                </a:cxnLst>
                <a:rect l="0" t="0" r="r" b="b"/>
                <a:pathLst>
                  <a:path w="45" h="45">
                    <a:moveTo>
                      <a:pt x="45" y="30"/>
                    </a:moveTo>
                    <a:lnTo>
                      <a:pt x="30" y="45"/>
                    </a:lnTo>
                    <a:lnTo>
                      <a:pt x="0" y="22"/>
                    </a:lnTo>
                    <a:lnTo>
                      <a:pt x="15" y="0"/>
                    </a:lnTo>
                    <a:lnTo>
                      <a:pt x="45" y="3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88" name="Freeform 232"/>
              <p:cNvSpPr>
                <a:spLocks/>
              </p:cNvSpPr>
              <p:nvPr/>
            </p:nvSpPr>
            <p:spPr bwMode="auto">
              <a:xfrm>
                <a:off x="2785" y="2097"/>
                <a:ext cx="75" cy="52"/>
              </a:xfrm>
              <a:custGeom>
                <a:avLst/>
                <a:gdLst/>
                <a:ahLst/>
                <a:cxnLst>
                  <a:cxn ang="0">
                    <a:pos x="75" y="30"/>
                  </a:cxn>
                  <a:cxn ang="0">
                    <a:pos x="68" y="52"/>
                  </a:cxn>
                  <a:cxn ang="0">
                    <a:pos x="0" y="22"/>
                  </a:cxn>
                  <a:cxn ang="0">
                    <a:pos x="8" y="0"/>
                  </a:cxn>
                  <a:cxn ang="0">
                    <a:pos x="75" y="30"/>
                  </a:cxn>
                </a:cxnLst>
                <a:rect l="0" t="0" r="r" b="b"/>
                <a:pathLst>
                  <a:path w="75" h="52">
                    <a:moveTo>
                      <a:pt x="75" y="30"/>
                    </a:moveTo>
                    <a:lnTo>
                      <a:pt x="68" y="52"/>
                    </a:lnTo>
                    <a:lnTo>
                      <a:pt x="0" y="22"/>
                    </a:lnTo>
                    <a:lnTo>
                      <a:pt x="8" y="0"/>
                    </a:lnTo>
                    <a:lnTo>
                      <a:pt x="75" y="3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89" name="Rectangle 233"/>
              <p:cNvSpPr>
                <a:spLocks noChangeArrowheads="1"/>
              </p:cNvSpPr>
              <p:nvPr/>
            </p:nvSpPr>
            <p:spPr bwMode="auto">
              <a:xfrm>
                <a:off x="3033" y="2149"/>
                <a:ext cx="30" cy="23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90" name="Rectangle 234"/>
              <p:cNvSpPr>
                <a:spLocks noChangeArrowheads="1"/>
              </p:cNvSpPr>
              <p:nvPr/>
            </p:nvSpPr>
            <p:spPr bwMode="auto">
              <a:xfrm>
                <a:off x="3086" y="2149"/>
                <a:ext cx="15" cy="23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91" name="Oval 235"/>
              <p:cNvSpPr>
                <a:spLocks noChangeArrowheads="1"/>
              </p:cNvSpPr>
              <p:nvPr/>
            </p:nvSpPr>
            <p:spPr bwMode="auto">
              <a:xfrm>
                <a:off x="3424" y="902"/>
                <a:ext cx="45" cy="45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92" name="Freeform 236"/>
              <p:cNvSpPr>
                <a:spLocks/>
              </p:cNvSpPr>
              <p:nvPr/>
            </p:nvSpPr>
            <p:spPr bwMode="auto">
              <a:xfrm>
                <a:off x="2860" y="609"/>
                <a:ext cx="2141" cy="2840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165" y="0"/>
                  </a:cxn>
                  <a:cxn ang="0">
                    <a:pos x="256" y="0"/>
                  </a:cxn>
                  <a:cxn ang="0">
                    <a:pos x="286" y="0"/>
                  </a:cxn>
                  <a:cxn ang="0">
                    <a:pos x="391" y="0"/>
                  </a:cxn>
                  <a:cxn ang="0">
                    <a:pos x="579" y="0"/>
                  </a:cxn>
                  <a:cxn ang="0">
                    <a:pos x="684" y="0"/>
                  </a:cxn>
                  <a:cxn ang="0">
                    <a:pos x="789" y="0"/>
                  </a:cxn>
                  <a:cxn ang="0">
                    <a:pos x="894" y="0"/>
                  </a:cxn>
                  <a:cxn ang="0">
                    <a:pos x="999" y="0"/>
                  </a:cxn>
                  <a:cxn ang="0">
                    <a:pos x="1105" y="0"/>
                  </a:cxn>
                  <a:cxn ang="0">
                    <a:pos x="1307" y="0"/>
                  </a:cxn>
                  <a:cxn ang="0">
                    <a:pos x="1352" y="0"/>
                  </a:cxn>
                  <a:cxn ang="0">
                    <a:pos x="1585" y="45"/>
                  </a:cxn>
                  <a:cxn ang="0">
                    <a:pos x="1615" y="60"/>
                  </a:cxn>
                  <a:cxn ang="0">
                    <a:pos x="1660" y="75"/>
                  </a:cxn>
                  <a:cxn ang="0">
                    <a:pos x="1743" y="112"/>
                  </a:cxn>
                  <a:cxn ang="0">
                    <a:pos x="1908" y="218"/>
                  </a:cxn>
                  <a:cxn ang="0">
                    <a:pos x="1931" y="233"/>
                  </a:cxn>
                  <a:cxn ang="0">
                    <a:pos x="2029" y="405"/>
                  </a:cxn>
                  <a:cxn ang="0">
                    <a:pos x="2066" y="488"/>
                  </a:cxn>
                  <a:cxn ang="0">
                    <a:pos x="2074" y="526"/>
                  </a:cxn>
                  <a:cxn ang="0">
                    <a:pos x="2096" y="578"/>
                  </a:cxn>
                  <a:cxn ang="0">
                    <a:pos x="2141" y="759"/>
                  </a:cxn>
                  <a:cxn ang="0">
                    <a:pos x="2141" y="1442"/>
                  </a:cxn>
                  <a:cxn ang="0">
                    <a:pos x="2096" y="2262"/>
                  </a:cxn>
                  <a:cxn ang="0">
                    <a:pos x="2089" y="2292"/>
                  </a:cxn>
                  <a:cxn ang="0">
                    <a:pos x="2066" y="2352"/>
                  </a:cxn>
                  <a:cxn ang="0">
                    <a:pos x="2029" y="2442"/>
                  </a:cxn>
                  <a:cxn ang="0">
                    <a:pos x="1931" y="2607"/>
                  </a:cxn>
                  <a:cxn ang="0">
                    <a:pos x="1908" y="2630"/>
                  </a:cxn>
                  <a:cxn ang="0">
                    <a:pos x="1743" y="2727"/>
                  </a:cxn>
                  <a:cxn ang="0">
                    <a:pos x="1660" y="2765"/>
                  </a:cxn>
                  <a:cxn ang="0">
                    <a:pos x="1608" y="2788"/>
                  </a:cxn>
                  <a:cxn ang="0">
                    <a:pos x="1555" y="2810"/>
                  </a:cxn>
                  <a:cxn ang="0">
                    <a:pos x="1345" y="2840"/>
                  </a:cxn>
                  <a:cxn ang="0">
                    <a:pos x="1210" y="2840"/>
                  </a:cxn>
                  <a:cxn ang="0">
                    <a:pos x="1097" y="2840"/>
                  </a:cxn>
                  <a:cxn ang="0">
                    <a:pos x="992" y="2840"/>
                  </a:cxn>
                  <a:cxn ang="0">
                    <a:pos x="887" y="2840"/>
                  </a:cxn>
                  <a:cxn ang="0">
                    <a:pos x="781" y="2840"/>
                  </a:cxn>
                  <a:cxn ang="0">
                    <a:pos x="594" y="2840"/>
                  </a:cxn>
                </a:cxnLst>
                <a:rect l="0" t="0" r="r" b="b"/>
                <a:pathLst>
                  <a:path w="2141" h="2840">
                    <a:moveTo>
                      <a:pt x="0" y="0"/>
                    </a:moveTo>
                    <a:lnTo>
                      <a:pt x="68" y="0"/>
                    </a:lnTo>
                    <a:lnTo>
                      <a:pt x="75" y="0"/>
                    </a:lnTo>
                    <a:lnTo>
                      <a:pt x="128" y="0"/>
                    </a:lnTo>
                    <a:lnTo>
                      <a:pt x="143" y="0"/>
                    </a:lnTo>
                    <a:lnTo>
                      <a:pt x="165" y="0"/>
                    </a:lnTo>
                    <a:lnTo>
                      <a:pt x="218" y="0"/>
                    </a:lnTo>
                    <a:lnTo>
                      <a:pt x="248" y="0"/>
                    </a:lnTo>
                    <a:lnTo>
                      <a:pt x="256" y="0"/>
                    </a:lnTo>
                    <a:lnTo>
                      <a:pt x="271" y="0"/>
                    </a:lnTo>
                    <a:lnTo>
                      <a:pt x="278" y="0"/>
                    </a:lnTo>
                    <a:lnTo>
                      <a:pt x="286" y="0"/>
                    </a:lnTo>
                    <a:lnTo>
                      <a:pt x="376" y="0"/>
                    </a:lnTo>
                    <a:lnTo>
                      <a:pt x="383" y="0"/>
                    </a:lnTo>
                    <a:lnTo>
                      <a:pt x="391" y="0"/>
                    </a:lnTo>
                    <a:lnTo>
                      <a:pt x="481" y="0"/>
                    </a:lnTo>
                    <a:lnTo>
                      <a:pt x="488" y="0"/>
                    </a:lnTo>
                    <a:lnTo>
                      <a:pt x="579" y="0"/>
                    </a:lnTo>
                    <a:lnTo>
                      <a:pt x="586" y="0"/>
                    </a:lnTo>
                    <a:lnTo>
                      <a:pt x="594" y="0"/>
                    </a:lnTo>
                    <a:lnTo>
                      <a:pt x="684" y="0"/>
                    </a:lnTo>
                    <a:lnTo>
                      <a:pt x="691" y="0"/>
                    </a:lnTo>
                    <a:lnTo>
                      <a:pt x="781" y="0"/>
                    </a:lnTo>
                    <a:lnTo>
                      <a:pt x="789" y="0"/>
                    </a:lnTo>
                    <a:lnTo>
                      <a:pt x="797" y="0"/>
                    </a:lnTo>
                    <a:lnTo>
                      <a:pt x="887" y="0"/>
                    </a:lnTo>
                    <a:lnTo>
                      <a:pt x="894" y="0"/>
                    </a:lnTo>
                    <a:lnTo>
                      <a:pt x="984" y="0"/>
                    </a:lnTo>
                    <a:lnTo>
                      <a:pt x="992" y="0"/>
                    </a:lnTo>
                    <a:lnTo>
                      <a:pt x="999" y="0"/>
                    </a:lnTo>
                    <a:lnTo>
                      <a:pt x="1089" y="0"/>
                    </a:lnTo>
                    <a:lnTo>
                      <a:pt x="1097" y="0"/>
                    </a:lnTo>
                    <a:lnTo>
                      <a:pt x="1105" y="0"/>
                    </a:lnTo>
                    <a:lnTo>
                      <a:pt x="1195" y="0"/>
                    </a:lnTo>
                    <a:lnTo>
                      <a:pt x="1210" y="0"/>
                    </a:lnTo>
                    <a:lnTo>
                      <a:pt x="1307" y="0"/>
                    </a:lnTo>
                    <a:lnTo>
                      <a:pt x="1322" y="0"/>
                    </a:lnTo>
                    <a:lnTo>
                      <a:pt x="1345" y="0"/>
                    </a:lnTo>
                    <a:lnTo>
                      <a:pt x="1352" y="0"/>
                    </a:lnTo>
                    <a:lnTo>
                      <a:pt x="1420" y="0"/>
                    </a:lnTo>
                    <a:lnTo>
                      <a:pt x="1555" y="30"/>
                    </a:lnTo>
                    <a:lnTo>
                      <a:pt x="1585" y="45"/>
                    </a:lnTo>
                    <a:lnTo>
                      <a:pt x="1593" y="45"/>
                    </a:lnTo>
                    <a:lnTo>
                      <a:pt x="1608" y="52"/>
                    </a:lnTo>
                    <a:lnTo>
                      <a:pt x="1615" y="60"/>
                    </a:lnTo>
                    <a:lnTo>
                      <a:pt x="1645" y="67"/>
                    </a:lnTo>
                    <a:lnTo>
                      <a:pt x="1645" y="75"/>
                    </a:lnTo>
                    <a:lnTo>
                      <a:pt x="1660" y="75"/>
                    </a:lnTo>
                    <a:lnTo>
                      <a:pt x="1675" y="82"/>
                    </a:lnTo>
                    <a:lnTo>
                      <a:pt x="1683" y="90"/>
                    </a:lnTo>
                    <a:lnTo>
                      <a:pt x="1743" y="112"/>
                    </a:lnTo>
                    <a:lnTo>
                      <a:pt x="1758" y="120"/>
                    </a:lnTo>
                    <a:lnTo>
                      <a:pt x="1796" y="135"/>
                    </a:lnTo>
                    <a:lnTo>
                      <a:pt x="1908" y="218"/>
                    </a:lnTo>
                    <a:lnTo>
                      <a:pt x="1916" y="225"/>
                    </a:lnTo>
                    <a:lnTo>
                      <a:pt x="1923" y="233"/>
                    </a:lnTo>
                    <a:lnTo>
                      <a:pt x="1931" y="233"/>
                    </a:lnTo>
                    <a:lnTo>
                      <a:pt x="1938" y="240"/>
                    </a:lnTo>
                    <a:lnTo>
                      <a:pt x="2014" y="360"/>
                    </a:lnTo>
                    <a:lnTo>
                      <a:pt x="2029" y="405"/>
                    </a:lnTo>
                    <a:lnTo>
                      <a:pt x="2036" y="420"/>
                    </a:lnTo>
                    <a:lnTo>
                      <a:pt x="2059" y="481"/>
                    </a:lnTo>
                    <a:lnTo>
                      <a:pt x="2066" y="488"/>
                    </a:lnTo>
                    <a:lnTo>
                      <a:pt x="2066" y="503"/>
                    </a:lnTo>
                    <a:lnTo>
                      <a:pt x="2074" y="518"/>
                    </a:lnTo>
                    <a:lnTo>
                      <a:pt x="2074" y="526"/>
                    </a:lnTo>
                    <a:lnTo>
                      <a:pt x="2089" y="548"/>
                    </a:lnTo>
                    <a:lnTo>
                      <a:pt x="2089" y="563"/>
                    </a:lnTo>
                    <a:lnTo>
                      <a:pt x="2096" y="578"/>
                    </a:lnTo>
                    <a:lnTo>
                      <a:pt x="2096" y="586"/>
                    </a:lnTo>
                    <a:lnTo>
                      <a:pt x="2111" y="616"/>
                    </a:lnTo>
                    <a:lnTo>
                      <a:pt x="2141" y="759"/>
                    </a:lnTo>
                    <a:lnTo>
                      <a:pt x="2141" y="1397"/>
                    </a:lnTo>
                    <a:lnTo>
                      <a:pt x="2134" y="1420"/>
                    </a:lnTo>
                    <a:lnTo>
                      <a:pt x="2141" y="1442"/>
                    </a:lnTo>
                    <a:lnTo>
                      <a:pt x="2141" y="2081"/>
                    </a:lnTo>
                    <a:lnTo>
                      <a:pt x="2111" y="2224"/>
                    </a:lnTo>
                    <a:lnTo>
                      <a:pt x="2096" y="2262"/>
                    </a:lnTo>
                    <a:lnTo>
                      <a:pt x="2096" y="2269"/>
                    </a:lnTo>
                    <a:lnTo>
                      <a:pt x="2089" y="2284"/>
                    </a:lnTo>
                    <a:lnTo>
                      <a:pt x="2089" y="2292"/>
                    </a:lnTo>
                    <a:lnTo>
                      <a:pt x="2074" y="2322"/>
                    </a:lnTo>
                    <a:lnTo>
                      <a:pt x="2066" y="2337"/>
                    </a:lnTo>
                    <a:lnTo>
                      <a:pt x="2066" y="2352"/>
                    </a:lnTo>
                    <a:lnTo>
                      <a:pt x="2059" y="2359"/>
                    </a:lnTo>
                    <a:lnTo>
                      <a:pt x="2036" y="2427"/>
                    </a:lnTo>
                    <a:lnTo>
                      <a:pt x="2029" y="2442"/>
                    </a:lnTo>
                    <a:lnTo>
                      <a:pt x="2014" y="2479"/>
                    </a:lnTo>
                    <a:lnTo>
                      <a:pt x="1938" y="2600"/>
                    </a:lnTo>
                    <a:lnTo>
                      <a:pt x="1931" y="2607"/>
                    </a:lnTo>
                    <a:lnTo>
                      <a:pt x="1923" y="2615"/>
                    </a:lnTo>
                    <a:lnTo>
                      <a:pt x="1916" y="2622"/>
                    </a:lnTo>
                    <a:lnTo>
                      <a:pt x="1908" y="2630"/>
                    </a:lnTo>
                    <a:lnTo>
                      <a:pt x="1796" y="2705"/>
                    </a:lnTo>
                    <a:lnTo>
                      <a:pt x="1758" y="2727"/>
                    </a:lnTo>
                    <a:lnTo>
                      <a:pt x="1743" y="2727"/>
                    </a:lnTo>
                    <a:lnTo>
                      <a:pt x="1683" y="2758"/>
                    </a:lnTo>
                    <a:lnTo>
                      <a:pt x="1675" y="2758"/>
                    </a:lnTo>
                    <a:lnTo>
                      <a:pt x="1660" y="2765"/>
                    </a:lnTo>
                    <a:lnTo>
                      <a:pt x="1645" y="2773"/>
                    </a:lnTo>
                    <a:lnTo>
                      <a:pt x="1615" y="2788"/>
                    </a:lnTo>
                    <a:lnTo>
                      <a:pt x="1608" y="2788"/>
                    </a:lnTo>
                    <a:lnTo>
                      <a:pt x="1593" y="2795"/>
                    </a:lnTo>
                    <a:lnTo>
                      <a:pt x="1585" y="2803"/>
                    </a:lnTo>
                    <a:lnTo>
                      <a:pt x="1555" y="2810"/>
                    </a:lnTo>
                    <a:lnTo>
                      <a:pt x="1420" y="2840"/>
                    </a:lnTo>
                    <a:lnTo>
                      <a:pt x="1352" y="2840"/>
                    </a:lnTo>
                    <a:lnTo>
                      <a:pt x="1345" y="2840"/>
                    </a:lnTo>
                    <a:lnTo>
                      <a:pt x="1322" y="2840"/>
                    </a:lnTo>
                    <a:lnTo>
                      <a:pt x="1307" y="2840"/>
                    </a:lnTo>
                    <a:lnTo>
                      <a:pt x="1210" y="2840"/>
                    </a:lnTo>
                    <a:lnTo>
                      <a:pt x="1195" y="2840"/>
                    </a:lnTo>
                    <a:lnTo>
                      <a:pt x="1105" y="2840"/>
                    </a:lnTo>
                    <a:lnTo>
                      <a:pt x="1097" y="2840"/>
                    </a:lnTo>
                    <a:lnTo>
                      <a:pt x="1089" y="2840"/>
                    </a:lnTo>
                    <a:lnTo>
                      <a:pt x="999" y="2840"/>
                    </a:lnTo>
                    <a:lnTo>
                      <a:pt x="992" y="2840"/>
                    </a:lnTo>
                    <a:lnTo>
                      <a:pt x="984" y="2840"/>
                    </a:lnTo>
                    <a:lnTo>
                      <a:pt x="894" y="2840"/>
                    </a:lnTo>
                    <a:lnTo>
                      <a:pt x="887" y="2840"/>
                    </a:lnTo>
                    <a:lnTo>
                      <a:pt x="797" y="2840"/>
                    </a:lnTo>
                    <a:lnTo>
                      <a:pt x="789" y="2840"/>
                    </a:lnTo>
                    <a:lnTo>
                      <a:pt x="781" y="2840"/>
                    </a:lnTo>
                    <a:lnTo>
                      <a:pt x="691" y="2840"/>
                    </a:lnTo>
                    <a:lnTo>
                      <a:pt x="684" y="2840"/>
                    </a:lnTo>
                    <a:lnTo>
                      <a:pt x="594" y="2840"/>
                    </a:lnTo>
                    <a:lnTo>
                      <a:pt x="586" y="2840"/>
                    </a:lnTo>
                    <a:lnTo>
                      <a:pt x="579" y="284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93" name="Freeform 237"/>
              <p:cNvSpPr>
                <a:spLocks/>
              </p:cNvSpPr>
              <p:nvPr/>
            </p:nvSpPr>
            <p:spPr bwMode="auto">
              <a:xfrm>
                <a:off x="712" y="609"/>
                <a:ext cx="2727" cy="2840"/>
              </a:xfrm>
              <a:custGeom>
                <a:avLst/>
                <a:gdLst/>
                <a:ahLst/>
                <a:cxnLst>
                  <a:cxn ang="0">
                    <a:pos x="2629" y="2840"/>
                  </a:cxn>
                  <a:cxn ang="0">
                    <a:pos x="2524" y="2840"/>
                  </a:cxn>
                  <a:cxn ang="0">
                    <a:pos x="2419" y="2840"/>
                  </a:cxn>
                  <a:cxn ang="0">
                    <a:pos x="2366" y="2840"/>
                  </a:cxn>
                  <a:cxn ang="0">
                    <a:pos x="2276" y="2840"/>
                  </a:cxn>
                  <a:cxn ang="0">
                    <a:pos x="2141" y="2840"/>
                  </a:cxn>
                  <a:cxn ang="0">
                    <a:pos x="2013" y="2840"/>
                  </a:cxn>
                  <a:cxn ang="0">
                    <a:pos x="1923" y="2840"/>
                  </a:cxn>
                  <a:cxn ang="0">
                    <a:pos x="1870" y="2840"/>
                  </a:cxn>
                  <a:cxn ang="0">
                    <a:pos x="1765" y="2840"/>
                  </a:cxn>
                  <a:cxn ang="0">
                    <a:pos x="1660" y="2840"/>
                  </a:cxn>
                  <a:cxn ang="0">
                    <a:pos x="1555" y="2840"/>
                  </a:cxn>
                  <a:cxn ang="0">
                    <a:pos x="1450" y="2840"/>
                  </a:cxn>
                  <a:cxn ang="0">
                    <a:pos x="1344" y="2840"/>
                  </a:cxn>
                  <a:cxn ang="0">
                    <a:pos x="1157" y="2840"/>
                  </a:cxn>
                  <a:cxn ang="0">
                    <a:pos x="1051" y="2840"/>
                  </a:cxn>
                  <a:cxn ang="0">
                    <a:pos x="946" y="2840"/>
                  </a:cxn>
                  <a:cxn ang="0">
                    <a:pos x="818" y="2840"/>
                  </a:cxn>
                  <a:cxn ang="0">
                    <a:pos x="721" y="2840"/>
                  </a:cxn>
                  <a:cxn ang="0">
                    <a:pos x="548" y="2795"/>
                  </a:cxn>
                  <a:cxn ang="0">
                    <a:pos x="495" y="2773"/>
                  </a:cxn>
                  <a:cxn ang="0">
                    <a:pos x="458" y="2758"/>
                  </a:cxn>
                  <a:cxn ang="0">
                    <a:pos x="345" y="2705"/>
                  </a:cxn>
                  <a:cxn ang="0">
                    <a:pos x="217" y="2615"/>
                  </a:cxn>
                  <a:cxn ang="0">
                    <a:pos x="127" y="2479"/>
                  </a:cxn>
                  <a:cxn ang="0">
                    <a:pos x="82" y="2359"/>
                  </a:cxn>
                  <a:cxn ang="0">
                    <a:pos x="67" y="2322"/>
                  </a:cxn>
                  <a:cxn ang="0">
                    <a:pos x="45" y="2269"/>
                  </a:cxn>
                  <a:cxn ang="0">
                    <a:pos x="0" y="2081"/>
                  </a:cxn>
                  <a:cxn ang="0">
                    <a:pos x="0" y="1397"/>
                  </a:cxn>
                  <a:cxn ang="0">
                    <a:pos x="45" y="586"/>
                  </a:cxn>
                  <a:cxn ang="0">
                    <a:pos x="52" y="548"/>
                  </a:cxn>
                  <a:cxn ang="0">
                    <a:pos x="75" y="503"/>
                  </a:cxn>
                  <a:cxn ang="0">
                    <a:pos x="105" y="420"/>
                  </a:cxn>
                  <a:cxn ang="0">
                    <a:pos x="202" y="240"/>
                  </a:cxn>
                  <a:cxn ang="0">
                    <a:pos x="225" y="225"/>
                  </a:cxn>
                  <a:cxn ang="0">
                    <a:pos x="383" y="120"/>
                  </a:cxn>
                  <a:cxn ang="0">
                    <a:pos x="458" y="82"/>
                  </a:cxn>
                  <a:cxn ang="0">
                    <a:pos x="495" y="75"/>
                  </a:cxn>
                  <a:cxn ang="0">
                    <a:pos x="533" y="52"/>
                  </a:cxn>
                  <a:cxn ang="0">
                    <a:pos x="586" y="30"/>
                  </a:cxn>
                  <a:cxn ang="0">
                    <a:pos x="796" y="0"/>
                  </a:cxn>
                </a:cxnLst>
                <a:rect l="0" t="0" r="r" b="b"/>
                <a:pathLst>
                  <a:path w="2727" h="2840">
                    <a:moveTo>
                      <a:pt x="2727" y="2840"/>
                    </a:moveTo>
                    <a:lnTo>
                      <a:pt x="2636" y="2840"/>
                    </a:lnTo>
                    <a:lnTo>
                      <a:pt x="2629" y="2840"/>
                    </a:lnTo>
                    <a:lnTo>
                      <a:pt x="2539" y="2840"/>
                    </a:lnTo>
                    <a:lnTo>
                      <a:pt x="2531" y="2840"/>
                    </a:lnTo>
                    <a:lnTo>
                      <a:pt x="2524" y="2840"/>
                    </a:lnTo>
                    <a:lnTo>
                      <a:pt x="2434" y="2840"/>
                    </a:lnTo>
                    <a:lnTo>
                      <a:pt x="2426" y="2840"/>
                    </a:lnTo>
                    <a:lnTo>
                      <a:pt x="2419" y="2840"/>
                    </a:lnTo>
                    <a:lnTo>
                      <a:pt x="2404" y="2840"/>
                    </a:lnTo>
                    <a:lnTo>
                      <a:pt x="2396" y="2840"/>
                    </a:lnTo>
                    <a:lnTo>
                      <a:pt x="2366" y="2840"/>
                    </a:lnTo>
                    <a:lnTo>
                      <a:pt x="2313" y="2840"/>
                    </a:lnTo>
                    <a:lnTo>
                      <a:pt x="2291" y="2840"/>
                    </a:lnTo>
                    <a:lnTo>
                      <a:pt x="2276" y="2840"/>
                    </a:lnTo>
                    <a:lnTo>
                      <a:pt x="2223" y="2840"/>
                    </a:lnTo>
                    <a:lnTo>
                      <a:pt x="2216" y="2840"/>
                    </a:lnTo>
                    <a:lnTo>
                      <a:pt x="2141" y="2840"/>
                    </a:lnTo>
                    <a:lnTo>
                      <a:pt x="2073" y="2840"/>
                    </a:lnTo>
                    <a:lnTo>
                      <a:pt x="2066" y="2840"/>
                    </a:lnTo>
                    <a:lnTo>
                      <a:pt x="2013" y="2840"/>
                    </a:lnTo>
                    <a:lnTo>
                      <a:pt x="1998" y="2840"/>
                    </a:lnTo>
                    <a:lnTo>
                      <a:pt x="1975" y="2840"/>
                    </a:lnTo>
                    <a:lnTo>
                      <a:pt x="1923" y="2840"/>
                    </a:lnTo>
                    <a:lnTo>
                      <a:pt x="1893" y="2840"/>
                    </a:lnTo>
                    <a:lnTo>
                      <a:pt x="1885" y="2840"/>
                    </a:lnTo>
                    <a:lnTo>
                      <a:pt x="1870" y="2840"/>
                    </a:lnTo>
                    <a:lnTo>
                      <a:pt x="1863" y="2840"/>
                    </a:lnTo>
                    <a:lnTo>
                      <a:pt x="1855" y="2840"/>
                    </a:lnTo>
                    <a:lnTo>
                      <a:pt x="1765" y="2840"/>
                    </a:lnTo>
                    <a:lnTo>
                      <a:pt x="1758" y="2840"/>
                    </a:lnTo>
                    <a:lnTo>
                      <a:pt x="1750" y="2840"/>
                    </a:lnTo>
                    <a:lnTo>
                      <a:pt x="1660" y="2840"/>
                    </a:lnTo>
                    <a:lnTo>
                      <a:pt x="1652" y="2840"/>
                    </a:lnTo>
                    <a:lnTo>
                      <a:pt x="1562" y="2840"/>
                    </a:lnTo>
                    <a:lnTo>
                      <a:pt x="1555" y="2840"/>
                    </a:lnTo>
                    <a:lnTo>
                      <a:pt x="1547" y="2840"/>
                    </a:lnTo>
                    <a:lnTo>
                      <a:pt x="1457" y="2840"/>
                    </a:lnTo>
                    <a:lnTo>
                      <a:pt x="1450" y="2840"/>
                    </a:lnTo>
                    <a:lnTo>
                      <a:pt x="1359" y="2840"/>
                    </a:lnTo>
                    <a:lnTo>
                      <a:pt x="1352" y="2840"/>
                    </a:lnTo>
                    <a:lnTo>
                      <a:pt x="1344" y="2840"/>
                    </a:lnTo>
                    <a:lnTo>
                      <a:pt x="1254" y="2840"/>
                    </a:lnTo>
                    <a:lnTo>
                      <a:pt x="1247" y="2840"/>
                    </a:lnTo>
                    <a:lnTo>
                      <a:pt x="1157" y="2840"/>
                    </a:lnTo>
                    <a:lnTo>
                      <a:pt x="1149" y="2840"/>
                    </a:lnTo>
                    <a:lnTo>
                      <a:pt x="1142" y="2840"/>
                    </a:lnTo>
                    <a:lnTo>
                      <a:pt x="1051" y="2840"/>
                    </a:lnTo>
                    <a:lnTo>
                      <a:pt x="1044" y="2840"/>
                    </a:lnTo>
                    <a:lnTo>
                      <a:pt x="1036" y="2840"/>
                    </a:lnTo>
                    <a:lnTo>
                      <a:pt x="946" y="2840"/>
                    </a:lnTo>
                    <a:lnTo>
                      <a:pt x="931" y="2840"/>
                    </a:lnTo>
                    <a:lnTo>
                      <a:pt x="833" y="2840"/>
                    </a:lnTo>
                    <a:lnTo>
                      <a:pt x="818" y="2840"/>
                    </a:lnTo>
                    <a:lnTo>
                      <a:pt x="796" y="2840"/>
                    </a:lnTo>
                    <a:lnTo>
                      <a:pt x="788" y="2840"/>
                    </a:lnTo>
                    <a:lnTo>
                      <a:pt x="721" y="2840"/>
                    </a:lnTo>
                    <a:lnTo>
                      <a:pt x="586" y="2810"/>
                    </a:lnTo>
                    <a:lnTo>
                      <a:pt x="556" y="2803"/>
                    </a:lnTo>
                    <a:lnTo>
                      <a:pt x="548" y="2795"/>
                    </a:lnTo>
                    <a:lnTo>
                      <a:pt x="533" y="2788"/>
                    </a:lnTo>
                    <a:lnTo>
                      <a:pt x="525" y="2788"/>
                    </a:lnTo>
                    <a:lnTo>
                      <a:pt x="495" y="2773"/>
                    </a:lnTo>
                    <a:lnTo>
                      <a:pt x="480" y="2765"/>
                    </a:lnTo>
                    <a:lnTo>
                      <a:pt x="465" y="2758"/>
                    </a:lnTo>
                    <a:lnTo>
                      <a:pt x="458" y="2758"/>
                    </a:lnTo>
                    <a:lnTo>
                      <a:pt x="398" y="2727"/>
                    </a:lnTo>
                    <a:lnTo>
                      <a:pt x="383" y="2727"/>
                    </a:lnTo>
                    <a:lnTo>
                      <a:pt x="345" y="2705"/>
                    </a:lnTo>
                    <a:lnTo>
                      <a:pt x="232" y="2630"/>
                    </a:lnTo>
                    <a:lnTo>
                      <a:pt x="225" y="2622"/>
                    </a:lnTo>
                    <a:lnTo>
                      <a:pt x="217" y="2615"/>
                    </a:lnTo>
                    <a:lnTo>
                      <a:pt x="210" y="2607"/>
                    </a:lnTo>
                    <a:lnTo>
                      <a:pt x="202" y="2600"/>
                    </a:lnTo>
                    <a:lnTo>
                      <a:pt x="127" y="2479"/>
                    </a:lnTo>
                    <a:lnTo>
                      <a:pt x="112" y="2442"/>
                    </a:lnTo>
                    <a:lnTo>
                      <a:pt x="105" y="2427"/>
                    </a:lnTo>
                    <a:lnTo>
                      <a:pt x="82" y="2359"/>
                    </a:lnTo>
                    <a:lnTo>
                      <a:pt x="75" y="2352"/>
                    </a:lnTo>
                    <a:lnTo>
                      <a:pt x="75" y="2337"/>
                    </a:lnTo>
                    <a:lnTo>
                      <a:pt x="67" y="2322"/>
                    </a:lnTo>
                    <a:lnTo>
                      <a:pt x="52" y="2292"/>
                    </a:lnTo>
                    <a:lnTo>
                      <a:pt x="52" y="2284"/>
                    </a:lnTo>
                    <a:lnTo>
                      <a:pt x="45" y="2269"/>
                    </a:lnTo>
                    <a:lnTo>
                      <a:pt x="45" y="2262"/>
                    </a:lnTo>
                    <a:lnTo>
                      <a:pt x="30" y="2224"/>
                    </a:lnTo>
                    <a:lnTo>
                      <a:pt x="0" y="2081"/>
                    </a:lnTo>
                    <a:lnTo>
                      <a:pt x="0" y="1442"/>
                    </a:lnTo>
                    <a:lnTo>
                      <a:pt x="7" y="1420"/>
                    </a:lnTo>
                    <a:lnTo>
                      <a:pt x="0" y="1397"/>
                    </a:lnTo>
                    <a:lnTo>
                      <a:pt x="0" y="759"/>
                    </a:lnTo>
                    <a:lnTo>
                      <a:pt x="30" y="616"/>
                    </a:lnTo>
                    <a:lnTo>
                      <a:pt x="45" y="586"/>
                    </a:lnTo>
                    <a:lnTo>
                      <a:pt x="45" y="578"/>
                    </a:lnTo>
                    <a:lnTo>
                      <a:pt x="52" y="563"/>
                    </a:lnTo>
                    <a:lnTo>
                      <a:pt x="52" y="548"/>
                    </a:lnTo>
                    <a:lnTo>
                      <a:pt x="67" y="526"/>
                    </a:lnTo>
                    <a:lnTo>
                      <a:pt x="67" y="518"/>
                    </a:lnTo>
                    <a:lnTo>
                      <a:pt x="75" y="503"/>
                    </a:lnTo>
                    <a:lnTo>
                      <a:pt x="75" y="488"/>
                    </a:lnTo>
                    <a:lnTo>
                      <a:pt x="82" y="481"/>
                    </a:lnTo>
                    <a:lnTo>
                      <a:pt x="105" y="420"/>
                    </a:lnTo>
                    <a:lnTo>
                      <a:pt x="112" y="405"/>
                    </a:lnTo>
                    <a:lnTo>
                      <a:pt x="127" y="360"/>
                    </a:lnTo>
                    <a:lnTo>
                      <a:pt x="202" y="240"/>
                    </a:lnTo>
                    <a:lnTo>
                      <a:pt x="210" y="233"/>
                    </a:lnTo>
                    <a:lnTo>
                      <a:pt x="217" y="233"/>
                    </a:lnTo>
                    <a:lnTo>
                      <a:pt x="225" y="225"/>
                    </a:lnTo>
                    <a:lnTo>
                      <a:pt x="232" y="218"/>
                    </a:lnTo>
                    <a:lnTo>
                      <a:pt x="345" y="135"/>
                    </a:lnTo>
                    <a:lnTo>
                      <a:pt x="383" y="120"/>
                    </a:lnTo>
                    <a:lnTo>
                      <a:pt x="398" y="112"/>
                    </a:lnTo>
                    <a:lnTo>
                      <a:pt x="465" y="82"/>
                    </a:lnTo>
                    <a:lnTo>
                      <a:pt x="458" y="82"/>
                    </a:lnTo>
                    <a:lnTo>
                      <a:pt x="465" y="82"/>
                    </a:lnTo>
                    <a:lnTo>
                      <a:pt x="480" y="75"/>
                    </a:lnTo>
                    <a:lnTo>
                      <a:pt x="495" y="75"/>
                    </a:lnTo>
                    <a:lnTo>
                      <a:pt x="495" y="67"/>
                    </a:lnTo>
                    <a:lnTo>
                      <a:pt x="525" y="60"/>
                    </a:lnTo>
                    <a:lnTo>
                      <a:pt x="533" y="52"/>
                    </a:lnTo>
                    <a:lnTo>
                      <a:pt x="548" y="45"/>
                    </a:lnTo>
                    <a:lnTo>
                      <a:pt x="556" y="45"/>
                    </a:lnTo>
                    <a:lnTo>
                      <a:pt x="586" y="30"/>
                    </a:lnTo>
                    <a:lnTo>
                      <a:pt x="721" y="0"/>
                    </a:lnTo>
                    <a:lnTo>
                      <a:pt x="788" y="0"/>
                    </a:lnTo>
                    <a:lnTo>
                      <a:pt x="796" y="0"/>
                    </a:lnTo>
                    <a:lnTo>
                      <a:pt x="818" y="0"/>
                    </a:lnTo>
                    <a:lnTo>
                      <a:pt x="833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94" name="Freeform 238"/>
              <p:cNvSpPr>
                <a:spLocks/>
              </p:cNvSpPr>
              <p:nvPr/>
            </p:nvSpPr>
            <p:spPr bwMode="auto">
              <a:xfrm>
                <a:off x="1545" y="609"/>
                <a:ext cx="1315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8" y="0"/>
                  </a:cxn>
                  <a:cxn ang="0">
                    <a:pos x="113" y="0"/>
                  </a:cxn>
                  <a:cxn ang="0">
                    <a:pos x="203" y="0"/>
                  </a:cxn>
                  <a:cxn ang="0">
                    <a:pos x="211" y="0"/>
                  </a:cxn>
                  <a:cxn ang="0">
                    <a:pos x="218" y="0"/>
                  </a:cxn>
                  <a:cxn ang="0">
                    <a:pos x="309" y="0"/>
                  </a:cxn>
                  <a:cxn ang="0">
                    <a:pos x="316" y="0"/>
                  </a:cxn>
                  <a:cxn ang="0">
                    <a:pos x="324" y="0"/>
                  </a:cxn>
                  <a:cxn ang="0">
                    <a:pos x="414" y="0"/>
                  </a:cxn>
                  <a:cxn ang="0">
                    <a:pos x="421" y="0"/>
                  </a:cxn>
                  <a:cxn ang="0">
                    <a:pos x="511" y="0"/>
                  </a:cxn>
                  <a:cxn ang="0">
                    <a:pos x="519" y="0"/>
                  </a:cxn>
                  <a:cxn ang="0">
                    <a:pos x="526" y="0"/>
                  </a:cxn>
                  <a:cxn ang="0">
                    <a:pos x="617" y="0"/>
                  </a:cxn>
                  <a:cxn ang="0">
                    <a:pos x="624" y="0"/>
                  </a:cxn>
                  <a:cxn ang="0">
                    <a:pos x="714" y="0"/>
                  </a:cxn>
                  <a:cxn ang="0">
                    <a:pos x="722" y="0"/>
                  </a:cxn>
                  <a:cxn ang="0">
                    <a:pos x="729" y="0"/>
                  </a:cxn>
                  <a:cxn ang="0">
                    <a:pos x="819" y="0"/>
                  </a:cxn>
                  <a:cxn ang="0">
                    <a:pos x="827" y="0"/>
                  </a:cxn>
                  <a:cxn ang="0">
                    <a:pos x="917" y="0"/>
                  </a:cxn>
                  <a:cxn ang="0">
                    <a:pos x="925" y="0"/>
                  </a:cxn>
                  <a:cxn ang="0">
                    <a:pos x="932" y="0"/>
                  </a:cxn>
                  <a:cxn ang="0">
                    <a:pos x="1022" y="0"/>
                  </a:cxn>
                  <a:cxn ang="0">
                    <a:pos x="1030" y="0"/>
                  </a:cxn>
                  <a:cxn ang="0">
                    <a:pos x="1037" y="0"/>
                  </a:cxn>
                  <a:cxn ang="0">
                    <a:pos x="1052" y="0"/>
                  </a:cxn>
                  <a:cxn ang="0">
                    <a:pos x="1060" y="0"/>
                  </a:cxn>
                  <a:cxn ang="0">
                    <a:pos x="1090" y="0"/>
                  </a:cxn>
                  <a:cxn ang="0">
                    <a:pos x="1142" y="0"/>
                  </a:cxn>
                  <a:cxn ang="0">
                    <a:pos x="1165" y="0"/>
                  </a:cxn>
                  <a:cxn ang="0">
                    <a:pos x="1180" y="0"/>
                  </a:cxn>
                  <a:cxn ang="0">
                    <a:pos x="1233" y="0"/>
                  </a:cxn>
                  <a:cxn ang="0">
                    <a:pos x="1240" y="0"/>
                  </a:cxn>
                  <a:cxn ang="0">
                    <a:pos x="1315" y="0"/>
                  </a:cxn>
                </a:cxnLst>
                <a:rect l="0" t="0" r="r" b="b"/>
                <a:pathLst>
                  <a:path w="1315">
                    <a:moveTo>
                      <a:pt x="0" y="0"/>
                    </a:moveTo>
                    <a:lnTo>
                      <a:pt x="98" y="0"/>
                    </a:lnTo>
                    <a:lnTo>
                      <a:pt x="113" y="0"/>
                    </a:lnTo>
                    <a:lnTo>
                      <a:pt x="203" y="0"/>
                    </a:lnTo>
                    <a:lnTo>
                      <a:pt x="211" y="0"/>
                    </a:lnTo>
                    <a:lnTo>
                      <a:pt x="218" y="0"/>
                    </a:lnTo>
                    <a:lnTo>
                      <a:pt x="309" y="0"/>
                    </a:lnTo>
                    <a:lnTo>
                      <a:pt x="316" y="0"/>
                    </a:lnTo>
                    <a:lnTo>
                      <a:pt x="324" y="0"/>
                    </a:lnTo>
                    <a:lnTo>
                      <a:pt x="414" y="0"/>
                    </a:lnTo>
                    <a:lnTo>
                      <a:pt x="421" y="0"/>
                    </a:lnTo>
                    <a:lnTo>
                      <a:pt x="511" y="0"/>
                    </a:lnTo>
                    <a:lnTo>
                      <a:pt x="519" y="0"/>
                    </a:lnTo>
                    <a:lnTo>
                      <a:pt x="526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714" y="0"/>
                    </a:lnTo>
                    <a:lnTo>
                      <a:pt x="722" y="0"/>
                    </a:lnTo>
                    <a:lnTo>
                      <a:pt x="729" y="0"/>
                    </a:lnTo>
                    <a:lnTo>
                      <a:pt x="819" y="0"/>
                    </a:lnTo>
                    <a:lnTo>
                      <a:pt x="827" y="0"/>
                    </a:lnTo>
                    <a:lnTo>
                      <a:pt x="917" y="0"/>
                    </a:lnTo>
                    <a:lnTo>
                      <a:pt x="925" y="0"/>
                    </a:lnTo>
                    <a:lnTo>
                      <a:pt x="932" y="0"/>
                    </a:lnTo>
                    <a:lnTo>
                      <a:pt x="1022" y="0"/>
                    </a:lnTo>
                    <a:lnTo>
                      <a:pt x="1030" y="0"/>
                    </a:lnTo>
                    <a:lnTo>
                      <a:pt x="1037" y="0"/>
                    </a:lnTo>
                    <a:lnTo>
                      <a:pt x="1052" y="0"/>
                    </a:lnTo>
                    <a:lnTo>
                      <a:pt x="1060" y="0"/>
                    </a:lnTo>
                    <a:lnTo>
                      <a:pt x="1090" y="0"/>
                    </a:lnTo>
                    <a:lnTo>
                      <a:pt x="1142" y="0"/>
                    </a:lnTo>
                    <a:lnTo>
                      <a:pt x="1165" y="0"/>
                    </a:lnTo>
                    <a:lnTo>
                      <a:pt x="1180" y="0"/>
                    </a:lnTo>
                    <a:lnTo>
                      <a:pt x="1233" y="0"/>
                    </a:lnTo>
                    <a:lnTo>
                      <a:pt x="1240" y="0"/>
                    </a:lnTo>
                    <a:lnTo>
                      <a:pt x="131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95" name="Freeform 239"/>
              <p:cNvSpPr>
                <a:spLocks/>
              </p:cNvSpPr>
              <p:nvPr/>
            </p:nvSpPr>
            <p:spPr bwMode="auto">
              <a:xfrm>
                <a:off x="2928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96" name="Rectangle 240"/>
              <p:cNvSpPr>
                <a:spLocks noChangeArrowheads="1"/>
              </p:cNvSpPr>
              <p:nvPr/>
            </p:nvSpPr>
            <p:spPr bwMode="auto">
              <a:xfrm>
                <a:off x="2988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97" name="Freeform 241"/>
              <p:cNvSpPr>
                <a:spLocks/>
              </p:cNvSpPr>
              <p:nvPr/>
            </p:nvSpPr>
            <p:spPr bwMode="auto">
              <a:xfrm>
                <a:off x="3108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98" name="Freeform 242"/>
              <p:cNvSpPr>
                <a:spLocks/>
              </p:cNvSpPr>
              <p:nvPr/>
            </p:nvSpPr>
            <p:spPr bwMode="auto">
              <a:xfrm>
                <a:off x="3131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299" name="Freeform 243"/>
              <p:cNvSpPr>
                <a:spLocks/>
              </p:cNvSpPr>
              <p:nvPr/>
            </p:nvSpPr>
            <p:spPr bwMode="auto">
              <a:xfrm>
                <a:off x="3138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00" name="Freeform 244"/>
              <p:cNvSpPr>
                <a:spLocks/>
              </p:cNvSpPr>
              <p:nvPr/>
            </p:nvSpPr>
            <p:spPr bwMode="auto">
              <a:xfrm>
                <a:off x="3236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01" name="Freeform 245"/>
              <p:cNvSpPr>
                <a:spLocks/>
              </p:cNvSpPr>
              <p:nvPr/>
            </p:nvSpPr>
            <p:spPr bwMode="auto">
              <a:xfrm>
                <a:off x="3243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02" name="Line 246"/>
              <p:cNvSpPr>
                <a:spLocks noChangeShapeType="1"/>
              </p:cNvSpPr>
              <p:nvPr/>
            </p:nvSpPr>
            <p:spPr bwMode="auto">
              <a:xfrm>
                <a:off x="3341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03" name="Freeform 247"/>
              <p:cNvSpPr>
                <a:spLocks/>
              </p:cNvSpPr>
              <p:nvPr/>
            </p:nvSpPr>
            <p:spPr bwMode="auto">
              <a:xfrm>
                <a:off x="3341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04" name="Freeform 248"/>
              <p:cNvSpPr>
                <a:spLocks/>
              </p:cNvSpPr>
              <p:nvPr/>
            </p:nvSpPr>
            <p:spPr bwMode="auto">
              <a:xfrm>
                <a:off x="3439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05" name="Freeform 249"/>
              <p:cNvSpPr>
                <a:spLocks/>
              </p:cNvSpPr>
              <p:nvPr/>
            </p:nvSpPr>
            <p:spPr bwMode="auto">
              <a:xfrm>
                <a:off x="3446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06" name="Line 250"/>
              <p:cNvSpPr>
                <a:spLocks noChangeShapeType="1"/>
              </p:cNvSpPr>
              <p:nvPr/>
            </p:nvSpPr>
            <p:spPr bwMode="auto">
              <a:xfrm>
                <a:off x="3544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07" name="Freeform 251"/>
              <p:cNvSpPr>
                <a:spLocks/>
              </p:cNvSpPr>
              <p:nvPr/>
            </p:nvSpPr>
            <p:spPr bwMode="auto">
              <a:xfrm>
                <a:off x="3544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08" name="Freeform 252"/>
              <p:cNvSpPr>
                <a:spLocks/>
              </p:cNvSpPr>
              <p:nvPr/>
            </p:nvSpPr>
            <p:spPr bwMode="auto">
              <a:xfrm>
                <a:off x="3641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09" name="Freeform 253"/>
              <p:cNvSpPr>
                <a:spLocks/>
              </p:cNvSpPr>
              <p:nvPr/>
            </p:nvSpPr>
            <p:spPr bwMode="auto">
              <a:xfrm>
                <a:off x="3649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10" name="Freeform 254"/>
              <p:cNvSpPr>
                <a:spLocks/>
              </p:cNvSpPr>
              <p:nvPr/>
            </p:nvSpPr>
            <p:spPr bwMode="auto">
              <a:xfrm>
                <a:off x="3747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11" name="Line 255"/>
              <p:cNvSpPr>
                <a:spLocks noChangeShapeType="1"/>
              </p:cNvSpPr>
              <p:nvPr/>
            </p:nvSpPr>
            <p:spPr bwMode="auto">
              <a:xfrm>
                <a:off x="3754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00BF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12" name="Freeform 256"/>
              <p:cNvSpPr>
                <a:spLocks/>
              </p:cNvSpPr>
              <p:nvPr/>
            </p:nvSpPr>
            <p:spPr bwMode="auto">
              <a:xfrm>
                <a:off x="3844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13" name="Freeform 257"/>
              <p:cNvSpPr>
                <a:spLocks/>
              </p:cNvSpPr>
              <p:nvPr/>
            </p:nvSpPr>
            <p:spPr bwMode="auto">
              <a:xfrm>
                <a:off x="3852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14" name="Freeform 258"/>
              <p:cNvSpPr>
                <a:spLocks/>
              </p:cNvSpPr>
              <p:nvPr/>
            </p:nvSpPr>
            <p:spPr bwMode="auto">
              <a:xfrm>
                <a:off x="3949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15" name="Freeform 259"/>
              <p:cNvSpPr>
                <a:spLocks/>
              </p:cNvSpPr>
              <p:nvPr/>
            </p:nvSpPr>
            <p:spPr bwMode="auto">
              <a:xfrm>
                <a:off x="3957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16" name="Rectangle 260"/>
              <p:cNvSpPr>
                <a:spLocks noChangeArrowheads="1"/>
              </p:cNvSpPr>
              <p:nvPr/>
            </p:nvSpPr>
            <p:spPr bwMode="auto">
              <a:xfrm>
                <a:off x="4055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17" name="Rectangle 261"/>
              <p:cNvSpPr>
                <a:spLocks noChangeArrowheads="1"/>
              </p:cNvSpPr>
              <p:nvPr/>
            </p:nvSpPr>
            <p:spPr bwMode="auto">
              <a:xfrm>
                <a:off x="4167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18" name="Freeform 262"/>
              <p:cNvSpPr>
                <a:spLocks/>
              </p:cNvSpPr>
              <p:nvPr/>
            </p:nvSpPr>
            <p:spPr bwMode="auto">
              <a:xfrm>
                <a:off x="4205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19" name="Freeform 263"/>
              <p:cNvSpPr>
                <a:spLocks/>
              </p:cNvSpPr>
              <p:nvPr/>
            </p:nvSpPr>
            <p:spPr bwMode="auto">
              <a:xfrm>
                <a:off x="4453" y="654"/>
                <a:ext cx="15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5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15" y="15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20" name="Freeform 264"/>
              <p:cNvSpPr>
                <a:spLocks/>
              </p:cNvSpPr>
              <p:nvPr/>
            </p:nvSpPr>
            <p:spPr bwMode="auto">
              <a:xfrm>
                <a:off x="4520" y="684"/>
                <a:ext cx="15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5"/>
                  </a:cxn>
                  <a:cxn ang="0">
                    <a:pos x="0" y="7"/>
                  </a:cxn>
                  <a:cxn ang="0">
                    <a:pos x="8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15" y="15"/>
                    </a:lnTo>
                    <a:lnTo>
                      <a:pt x="0" y="7"/>
                    </a:lnTo>
                    <a:lnTo>
                      <a:pt x="8" y="0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21" name="Freeform 265"/>
              <p:cNvSpPr>
                <a:spLocks/>
              </p:cNvSpPr>
              <p:nvPr/>
            </p:nvSpPr>
            <p:spPr bwMode="auto">
              <a:xfrm>
                <a:off x="4603" y="714"/>
                <a:ext cx="15" cy="22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15" y="22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22">
                    <a:moveTo>
                      <a:pt x="15" y="7"/>
                    </a:moveTo>
                    <a:lnTo>
                      <a:pt x="15" y="22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22" name="Freeform 266"/>
              <p:cNvSpPr>
                <a:spLocks/>
              </p:cNvSpPr>
              <p:nvPr/>
            </p:nvSpPr>
            <p:spPr bwMode="auto">
              <a:xfrm>
                <a:off x="4776" y="827"/>
                <a:ext cx="15" cy="15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0" y="15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lnTo>
                      <a:pt x="0" y="15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23" name="Freeform 267"/>
              <p:cNvSpPr>
                <a:spLocks/>
              </p:cNvSpPr>
              <p:nvPr/>
            </p:nvSpPr>
            <p:spPr bwMode="auto">
              <a:xfrm>
                <a:off x="4776" y="834"/>
                <a:ext cx="15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15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7" y="15"/>
                    </a:lnTo>
                    <a:lnTo>
                      <a:pt x="0" y="8"/>
                    </a:lnTo>
                    <a:lnTo>
                      <a:pt x="15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24" name="Freeform 268"/>
              <p:cNvSpPr>
                <a:spLocks/>
              </p:cNvSpPr>
              <p:nvPr/>
            </p:nvSpPr>
            <p:spPr bwMode="auto">
              <a:xfrm>
                <a:off x="4881" y="1007"/>
                <a:ext cx="15" cy="22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8" y="22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2">
                    <a:moveTo>
                      <a:pt x="15" y="15"/>
                    </a:moveTo>
                    <a:lnTo>
                      <a:pt x="8" y="22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25" name="Freeform 269"/>
              <p:cNvSpPr>
                <a:spLocks/>
              </p:cNvSpPr>
              <p:nvPr/>
            </p:nvSpPr>
            <p:spPr bwMode="auto">
              <a:xfrm>
                <a:off x="4919" y="1097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7" y="23"/>
                  </a:cxn>
                  <a:cxn ang="0">
                    <a:pos x="0" y="8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7" y="23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26" name="Freeform 270"/>
              <p:cNvSpPr>
                <a:spLocks/>
              </p:cNvSpPr>
              <p:nvPr/>
            </p:nvSpPr>
            <p:spPr bwMode="auto">
              <a:xfrm>
                <a:off x="4949" y="1165"/>
                <a:ext cx="15" cy="22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22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2">
                    <a:moveTo>
                      <a:pt x="15" y="15"/>
                    </a:moveTo>
                    <a:lnTo>
                      <a:pt x="0" y="22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27" name="Rectangle 271"/>
              <p:cNvSpPr>
                <a:spLocks noChangeArrowheads="1"/>
              </p:cNvSpPr>
              <p:nvPr/>
            </p:nvSpPr>
            <p:spPr bwMode="auto">
              <a:xfrm>
                <a:off x="4994" y="146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28" name="Rectangle 272"/>
              <p:cNvSpPr>
                <a:spLocks noChangeArrowheads="1"/>
              </p:cNvSpPr>
              <p:nvPr/>
            </p:nvSpPr>
            <p:spPr bwMode="auto">
              <a:xfrm>
                <a:off x="4994" y="156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29" name="Rectangle 273"/>
              <p:cNvSpPr>
                <a:spLocks noChangeArrowheads="1"/>
              </p:cNvSpPr>
              <p:nvPr/>
            </p:nvSpPr>
            <p:spPr bwMode="auto">
              <a:xfrm>
                <a:off x="4994" y="1811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30" name="Rectangle 274"/>
              <p:cNvSpPr>
                <a:spLocks noChangeArrowheads="1"/>
              </p:cNvSpPr>
              <p:nvPr/>
            </p:nvSpPr>
            <p:spPr bwMode="auto">
              <a:xfrm>
                <a:off x="4994" y="1856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31" name="Rectangle 275"/>
              <p:cNvSpPr>
                <a:spLocks noChangeArrowheads="1"/>
              </p:cNvSpPr>
              <p:nvPr/>
            </p:nvSpPr>
            <p:spPr bwMode="auto">
              <a:xfrm>
                <a:off x="4994" y="219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32" name="Rectangle 276"/>
              <p:cNvSpPr>
                <a:spLocks noChangeArrowheads="1"/>
              </p:cNvSpPr>
              <p:nvPr/>
            </p:nvSpPr>
            <p:spPr bwMode="auto">
              <a:xfrm>
                <a:off x="4994" y="2239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33" name="Rectangle 277"/>
              <p:cNvSpPr>
                <a:spLocks noChangeArrowheads="1"/>
              </p:cNvSpPr>
              <p:nvPr/>
            </p:nvSpPr>
            <p:spPr bwMode="auto">
              <a:xfrm>
                <a:off x="4994" y="2487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34" name="Rectangle 278"/>
              <p:cNvSpPr>
                <a:spLocks noChangeArrowheads="1"/>
              </p:cNvSpPr>
              <p:nvPr/>
            </p:nvSpPr>
            <p:spPr bwMode="auto">
              <a:xfrm>
                <a:off x="4994" y="258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35" name="Freeform 279"/>
              <p:cNvSpPr>
                <a:spLocks/>
              </p:cNvSpPr>
              <p:nvPr/>
            </p:nvSpPr>
            <p:spPr bwMode="auto">
              <a:xfrm>
                <a:off x="4949" y="2878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36" name="Freeform 280"/>
              <p:cNvSpPr>
                <a:spLocks/>
              </p:cNvSpPr>
              <p:nvPr/>
            </p:nvSpPr>
            <p:spPr bwMode="auto">
              <a:xfrm>
                <a:off x="4919" y="2946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15" y="7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15"/>
                    </a:lnTo>
                    <a:lnTo>
                      <a:pt x="7" y="0"/>
                    </a:lnTo>
                    <a:lnTo>
                      <a:pt x="15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37" name="Freeform 281"/>
              <p:cNvSpPr>
                <a:spLocks/>
              </p:cNvSpPr>
              <p:nvPr/>
            </p:nvSpPr>
            <p:spPr bwMode="auto">
              <a:xfrm>
                <a:off x="4881" y="3036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7"/>
                  </a:cxn>
                  <a:cxn ang="0">
                    <a:pos x="8" y="0"/>
                  </a:cxn>
                  <a:cxn ang="0">
                    <a:pos x="15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0" y="7"/>
                    </a:lnTo>
                    <a:lnTo>
                      <a:pt x="8" y="0"/>
                    </a:lnTo>
                    <a:lnTo>
                      <a:pt x="15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38" name="Freeform 282"/>
              <p:cNvSpPr>
                <a:spLocks/>
              </p:cNvSpPr>
              <p:nvPr/>
            </p:nvSpPr>
            <p:spPr bwMode="auto">
              <a:xfrm>
                <a:off x="4776" y="3216"/>
                <a:ext cx="15" cy="8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8">
                    <a:moveTo>
                      <a:pt x="15" y="8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39" name="Freeform 283"/>
              <p:cNvSpPr>
                <a:spLocks/>
              </p:cNvSpPr>
              <p:nvPr/>
            </p:nvSpPr>
            <p:spPr bwMode="auto">
              <a:xfrm>
                <a:off x="4776" y="3216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8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5" y="8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40" name="Freeform 284"/>
              <p:cNvSpPr>
                <a:spLocks/>
              </p:cNvSpPr>
              <p:nvPr/>
            </p:nvSpPr>
            <p:spPr bwMode="auto">
              <a:xfrm>
                <a:off x="4603" y="3329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41" name="Freeform 285"/>
              <p:cNvSpPr>
                <a:spLocks/>
              </p:cNvSpPr>
              <p:nvPr/>
            </p:nvSpPr>
            <p:spPr bwMode="auto">
              <a:xfrm>
                <a:off x="4520" y="3367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42" name="Freeform 286"/>
              <p:cNvSpPr>
                <a:spLocks/>
              </p:cNvSpPr>
              <p:nvPr/>
            </p:nvSpPr>
            <p:spPr bwMode="auto">
              <a:xfrm>
                <a:off x="4453" y="3397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43" name="Rectangle 287"/>
              <p:cNvSpPr>
                <a:spLocks noChangeArrowheads="1"/>
              </p:cNvSpPr>
              <p:nvPr/>
            </p:nvSpPr>
            <p:spPr bwMode="auto">
              <a:xfrm>
                <a:off x="4205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44" name="Rectangle 288"/>
              <p:cNvSpPr>
                <a:spLocks noChangeArrowheads="1"/>
              </p:cNvSpPr>
              <p:nvPr/>
            </p:nvSpPr>
            <p:spPr bwMode="auto">
              <a:xfrm>
                <a:off x="4167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45" name="Rectangle 289"/>
              <p:cNvSpPr>
                <a:spLocks noChangeArrowheads="1"/>
              </p:cNvSpPr>
              <p:nvPr/>
            </p:nvSpPr>
            <p:spPr bwMode="auto">
              <a:xfrm>
                <a:off x="4055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46" name="Rectangle 290"/>
              <p:cNvSpPr>
                <a:spLocks noChangeArrowheads="1"/>
              </p:cNvSpPr>
              <p:nvPr/>
            </p:nvSpPr>
            <p:spPr bwMode="auto">
              <a:xfrm>
                <a:off x="3957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47" name="Rectangle 291"/>
              <p:cNvSpPr>
                <a:spLocks noChangeArrowheads="1"/>
              </p:cNvSpPr>
              <p:nvPr/>
            </p:nvSpPr>
            <p:spPr bwMode="auto">
              <a:xfrm>
                <a:off x="3949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48" name="Rectangle 292"/>
              <p:cNvSpPr>
                <a:spLocks noChangeArrowheads="1"/>
              </p:cNvSpPr>
              <p:nvPr/>
            </p:nvSpPr>
            <p:spPr bwMode="auto">
              <a:xfrm>
                <a:off x="3852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49" name="Rectangle 293"/>
              <p:cNvSpPr>
                <a:spLocks noChangeArrowheads="1"/>
              </p:cNvSpPr>
              <p:nvPr/>
            </p:nvSpPr>
            <p:spPr bwMode="auto">
              <a:xfrm>
                <a:off x="3844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50" name="Line 294"/>
              <p:cNvSpPr>
                <a:spLocks noChangeShapeType="1"/>
              </p:cNvSpPr>
              <p:nvPr/>
            </p:nvSpPr>
            <p:spPr bwMode="auto">
              <a:xfrm flipV="1">
                <a:off x="3754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51" name="Rectangle 295"/>
              <p:cNvSpPr>
                <a:spLocks noChangeArrowheads="1"/>
              </p:cNvSpPr>
              <p:nvPr/>
            </p:nvSpPr>
            <p:spPr bwMode="auto">
              <a:xfrm>
                <a:off x="3747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52" name="Rectangle 296"/>
              <p:cNvSpPr>
                <a:spLocks noChangeArrowheads="1"/>
              </p:cNvSpPr>
              <p:nvPr/>
            </p:nvSpPr>
            <p:spPr bwMode="auto">
              <a:xfrm>
                <a:off x="3649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53" name="Rectangle 297"/>
              <p:cNvSpPr>
                <a:spLocks noChangeArrowheads="1"/>
              </p:cNvSpPr>
              <p:nvPr/>
            </p:nvSpPr>
            <p:spPr bwMode="auto">
              <a:xfrm>
                <a:off x="3641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54" name="Rectangle 298"/>
              <p:cNvSpPr>
                <a:spLocks noChangeArrowheads="1"/>
              </p:cNvSpPr>
              <p:nvPr/>
            </p:nvSpPr>
            <p:spPr bwMode="auto">
              <a:xfrm>
                <a:off x="3544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55" name="Line 299"/>
              <p:cNvSpPr>
                <a:spLocks noChangeShapeType="1"/>
              </p:cNvSpPr>
              <p:nvPr/>
            </p:nvSpPr>
            <p:spPr bwMode="auto">
              <a:xfrm flipV="1">
                <a:off x="3544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56" name="Rectangle 300"/>
              <p:cNvSpPr>
                <a:spLocks noChangeArrowheads="1"/>
              </p:cNvSpPr>
              <p:nvPr/>
            </p:nvSpPr>
            <p:spPr bwMode="auto">
              <a:xfrm>
                <a:off x="3446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57" name="Rectangle 301"/>
              <p:cNvSpPr>
                <a:spLocks noChangeArrowheads="1"/>
              </p:cNvSpPr>
              <p:nvPr/>
            </p:nvSpPr>
            <p:spPr bwMode="auto">
              <a:xfrm>
                <a:off x="3439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58" name="Rectangle 302"/>
              <p:cNvSpPr>
                <a:spLocks noChangeArrowheads="1"/>
              </p:cNvSpPr>
              <p:nvPr/>
            </p:nvSpPr>
            <p:spPr bwMode="auto">
              <a:xfrm>
                <a:off x="3341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59" name="Line 303"/>
              <p:cNvSpPr>
                <a:spLocks noChangeShapeType="1"/>
              </p:cNvSpPr>
              <p:nvPr/>
            </p:nvSpPr>
            <p:spPr bwMode="auto">
              <a:xfrm flipV="1">
                <a:off x="3341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60" name="Rectangle 304"/>
              <p:cNvSpPr>
                <a:spLocks noChangeArrowheads="1"/>
              </p:cNvSpPr>
              <p:nvPr/>
            </p:nvSpPr>
            <p:spPr bwMode="auto">
              <a:xfrm>
                <a:off x="3243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61" name="Rectangle 305"/>
              <p:cNvSpPr>
                <a:spLocks noChangeArrowheads="1"/>
              </p:cNvSpPr>
              <p:nvPr/>
            </p:nvSpPr>
            <p:spPr bwMode="auto">
              <a:xfrm>
                <a:off x="3236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62" name="Rectangle 306"/>
              <p:cNvSpPr>
                <a:spLocks noChangeArrowheads="1"/>
              </p:cNvSpPr>
              <p:nvPr/>
            </p:nvSpPr>
            <p:spPr bwMode="auto">
              <a:xfrm>
                <a:off x="3138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63" name="Rectangle 307"/>
              <p:cNvSpPr>
                <a:spLocks noChangeArrowheads="1"/>
              </p:cNvSpPr>
              <p:nvPr/>
            </p:nvSpPr>
            <p:spPr bwMode="auto">
              <a:xfrm>
                <a:off x="3131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64" name="Rectangle 308"/>
              <p:cNvSpPr>
                <a:spLocks noChangeArrowheads="1"/>
              </p:cNvSpPr>
              <p:nvPr/>
            </p:nvSpPr>
            <p:spPr bwMode="auto">
              <a:xfrm>
                <a:off x="3108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65" name="Rectangle 309"/>
              <p:cNvSpPr>
                <a:spLocks noChangeArrowheads="1"/>
              </p:cNvSpPr>
              <p:nvPr/>
            </p:nvSpPr>
            <p:spPr bwMode="auto">
              <a:xfrm>
                <a:off x="2988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66" name="Rectangle 310"/>
              <p:cNvSpPr>
                <a:spLocks noChangeArrowheads="1"/>
              </p:cNvSpPr>
              <p:nvPr/>
            </p:nvSpPr>
            <p:spPr bwMode="auto">
              <a:xfrm>
                <a:off x="2928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67" name="Rectangle 311"/>
              <p:cNvSpPr>
                <a:spLocks noChangeArrowheads="1"/>
              </p:cNvSpPr>
              <p:nvPr/>
            </p:nvSpPr>
            <p:spPr bwMode="auto">
              <a:xfrm>
                <a:off x="2778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68" name="Rectangle 312"/>
              <p:cNvSpPr>
                <a:spLocks noChangeArrowheads="1"/>
              </p:cNvSpPr>
              <p:nvPr/>
            </p:nvSpPr>
            <p:spPr bwMode="auto">
              <a:xfrm>
                <a:off x="2710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69" name="Rectangle 313"/>
              <p:cNvSpPr>
                <a:spLocks noChangeArrowheads="1"/>
              </p:cNvSpPr>
              <p:nvPr/>
            </p:nvSpPr>
            <p:spPr bwMode="auto">
              <a:xfrm>
                <a:off x="2597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70" name="Rectangle 314"/>
              <p:cNvSpPr>
                <a:spLocks noChangeArrowheads="1"/>
              </p:cNvSpPr>
              <p:nvPr/>
            </p:nvSpPr>
            <p:spPr bwMode="auto">
              <a:xfrm>
                <a:off x="2575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71" name="Rectangle 315"/>
              <p:cNvSpPr>
                <a:spLocks noChangeArrowheads="1"/>
              </p:cNvSpPr>
              <p:nvPr/>
            </p:nvSpPr>
            <p:spPr bwMode="auto">
              <a:xfrm>
                <a:off x="2567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72" name="Rectangle 316"/>
              <p:cNvSpPr>
                <a:spLocks noChangeArrowheads="1"/>
              </p:cNvSpPr>
              <p:nvPr/>
            </p:nvSpPr>
            <p:spPr bwMode="auto">
              <a:xfrm>
                <a:off x="2470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73" name="Rectangle 317"/>
              <p:cNvSpPr>
                <a:spLocks noChangeArrowheads="1"/>
              </p:cNvSpPr>
              <p:nvPr/>
            </p:nvSpPr>
            <p:spPr bwMode="auto">
              <a:xfrm>
                <a:off x="2462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74" name="Line 318"/>
              <p:cNvSpPr>
                <a:spLocks noChangeShapeType="1"/>
              </p:cNvSpPr>
              <p:nvPr/>
            </p:nvSpPr>
            <p:spPr bwMode="auto">
              <a:xfrm flipV="1">
                <a:off x="2372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00BF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75" name="Rectangle 319"/>
              <p:cNvSpPr>
                <a:spLocks noChangeArrowheads="1"/>
              </p:cNvSpPr>
              <p:nvPr/>
            </p:nvSpPr>
            <p:spPr bwMode="auto">
              <a:xfrm>
                <a:off x="2364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76" name="Rectangle 320"/>
              <p:cNvSpPr>
                <a:spLocks noChangeArrowheads="1"/>
              </p:cNvSpPr>
              <p:nvPr/>
            </p:nvSpPr>
            <p:spPr bwMode="auto">
              <a:xfrm>
                <a:off x="2267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77" name="Rectangle 321"/>
              <p:cNvSpPr>
                <a:spLocks noChangeArrowheads="1"/>
              </p:cNvSpPr>
              <p:nvPr/>
            </p:nvSpPr>
            <p:spPr bwMode="auto">
              <a:xfrm>
                <a:off x="2259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78" name="Line 322"/>
              <p:cNvSpPr>
                <a:spLocks noChangeShapeType="1"/>
              </p:cNvSpPr>
              <p:nvPr/>
            </p:nvSpPr>
            <p:spPr bwMode="auto">
              <a:xfrm flipV="1">
                <a:off x="2169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79" name="Rectangle 323"/>
              <p:cNvSpPr>
                <a:spLocks noChangeArrowheads="1"/>
              </p:cNvSpPr>
              <p:nvPr/>
            </p:nvSpPr>
            <p:spPr bwMode="auto">
              <a:xfrm>
                <a:off x="2162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80" name="Rectangle 324"/>
              <p:cNvSpPr>
                <a:spLocks noChangeArrowheads="1"/>
              </p:cNvSpPr>
              <p:nvPr/>
            </p:nvSpPr>
            <p:spPr bwMode="auto">
              <a:xfrm>
                <a:off x="2064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81" name="Rectangle 325"/>
              <p:cNvSpPr>
                <a:spLocks noChangeArrowheads="1"/>
              </p:cNvSpPr>
              <p:nvPr/>
            </p:nvSpPr>
            <p:spPr bwMode="auto">
              <a:xfrm>
                <a:off x="2056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82" name="Rectangle 326"/>
              <p:cNvSpPr>
                <a:spLocks noChangeArrowheads="1"/>
              </p:cNvSpPr>
              <p:nvPr/>
            </p:nvSpPr>
            <p:spPr bwMode="auto">
              <a:xfrm>
                <a:off x="1959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83" name="Line 327"/>
              <p:cNvSpPr>
                <a:spLocks noChangeShapeType="1"/>
              </p:cNvSpPr>
              <p:nvPr/>
            </p:nvSpPr>
            <p:spPr bwMode="auto">
              <a:xfrm flipV="1">
                <a:off x="1959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84" name="Rectangle 328"/>
              <p:cNvSpPr>
                <a:spLocks noChangeArrowheads="1"/>
              </p:cNvSpPr>
              <p:nvPr/>
            </p:nvSpPr>
            <p:spPr bwMode="auto">
              <a:xfrm>
                <a:off x="1861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85" name="Rectangle 329"/>
              <p:cNvSpPr>
                <a:spLocks noChangeArrowheads="1"/>
              </p:cNvSpPr>
              <p:nvPr/>
            </p:nvSpPr>
            <p:spPr bwMode="auto">
              <a:xfrm>
                <a:off x="1854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86" name="Rectangle 330"/>
              <p:cNvSpPr>
                <a:spLocks noChangeArrowheads="1"/>
              </p:cNvSpPr>
              <p:nvPr/>
            </p:nvSpPr>
            <p:spPr bwMode="auto">
              <a:xfrm>
                <a:off x="1756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87" name="Rectangle 331"/>
              <p:cNvSpPr>
                <a:spLocks noChangeArrowheads="1"/>
              </p:cNvSpPr>
              <p:nvPr/>
            </p:nvSpPr>
            <p:spPr bwMode="auto">
              <a:xfrm>
                <a:off x="1748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88" name="Rectangle 332"/>
              <p:cNvSpPr>
                <a:spLocks noChangeArrowheads="1"/>
              </p:cNvSpPr>
              <p:nvPr/>
            </p:nvSpPr>
            <p:spPr bwMode="auto">
              <a:xfrm>
                <a:off x="1643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89" name="Rectangle 333"/>
              <p:cNvSpPr>
                <a:spLocks noChangeArrowheads="1"/>
              </p:cNvSpPr>
              <p:nvPr/>
            </p:nvSpPr>
            <p:spPr bwMode="auto">
              <a:xfrm>
                <a:off x="1530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90" name="Rectangle 334"/>
              <p:cNvSpPr>
                <a:spLocks noChangeArrowheads="1"/>
              </p:cNvSpPr>
              <p:nvPr/>
            </p:nvSpPr>
            <p:spPr bwMode="auto">
              <a:xfrm>
                <a:off x="1500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91" name="Freeform 335"/>
              <p:cNvSpPr>
                <a:spLocks/>
              </p:cNvSpPr>
              <p:nvPr/>
            </p:nvSpPr>
            <p:spPr bwMode="auto">
              <a:xfrm>
                <a:off x="1245" y="3397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92" name="Freeform 336"/>
              <p:cNvSpPr>
                <a:spLocks/>
              </p:cNvSpPr>
              <p:nvPr/>
            </p:nvSpPr>
            <p:spPr bwMode="auto">
              <a:xfrm>
                <a:off x="1177" y="3367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93" name="Freeform 337"/>
              <p:cNvSpPr>
                <a:spLocks/>
              </p:cNvSpPr>
              <p:nvPr/>
            </p:nvSpPr>
            <p:spPr bwMode="auto">
              <a:xfrm>
                <a:off x="1095" y="3329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7"/>
                  </a:cxn>
                  <a:cxn ang="0">
                    <a:pos x="7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7"/>
                    </a:lnTo>
                    <a:lnTo>
                      <a:pt x="7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94" name="Freeform 338"/>
              <p:cNvSpPr>
                <a:spLocks/>
              </p:cNvSpPr>
              <p:nvPr/>
            </p:nvSpPr>
            <p:spPr bwMode="auto">
              <a:xfrm>
                <a:off x="922" y="3216"/>
                <a:ext cx="15" cy="1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7" y="15"/>
                  </a:cxn>
                  <a:cxn ang="0">
                    <a:pos x="0" y="8"/>
                  </a:cxn>
                </a:cxnLst>
                <a:rect l="0" t="0" r="r" b="b"/>
                <a:pathLst>
                  <a:path w="15" h="15">
                    <a:moveTo>
                      <a:pt x="0" y="8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7" y="15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95" name="Freeform 339"/>
              <p:cNvSpPr>
                <a:spLocks/>
              </p:cNvSpPr>
              <p:nvPr/>
            </p:nvSpPr>
            <p:spPr bwMode="auto">
              <a:xfrm>
                <a:off x="922" y="3216"/>
                <a:ext cx="15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0"/>
                  </a:cxn>
                  <a:cxn ang="0">
                    <a:pos x="15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8">
                    <a:moveTo>
                      <a:pt x="0" y="8"/>
                    </a:moveTo>
                    <a:lnTo>
                      <a:pt x="7" y="0"/>
                    </a:lnTo>
                    <a:lnTo>
                      <a:pt x="15" y="0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96" name="Freeform 340"/>
              <p:cNvSpPr>
                <a:spLocks/>
              </p:cNvSpPr>
              <p:nvPr/>
            </p:nvSpPr>
            <p:spPr bwMode="auto">
              <a:xfrm>
                <a:off x="817" y="3036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7" y="0"/>
                    </a:lnTo>
                    <a:lnTo>
                      <a:pt x="15" y="7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97" name="Freeform 341"/>
              <p:cNvSpPr>
                <a:spLocks/>
              </p:cNvSpPr>
              <p:nvPr/>
            </p:nvSpPr>
            <p:spPr bwMode="auto">
              <a:xfrm>
                <a:off x="779" y="2946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0"/>
                  </a:cxn>
                  <a:cxn ang="0">
                    <a:pos x="15" y="15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8" y="0"/>
                    </a:lnTo>
                    <a:lnTo>
                      <a:pt x="15" y="15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98" name="Freeform 342"/>
              <p:cNvSpPr>
                <a:spLocks/>
              </p:cNvSpPr>
              <p:nvPr/>
            </p:nvSpPr>
            <p:spPr bwMode="auto">
              <a:xfrm>
                <a:off x="749" y="2878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8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399" name="Rectangle 343"/>
              <p:cNvSpPr>
                <a:spLocks noChangeArrowheads="1"/>
              </p:cNvSpPr>
              <p:nvPr/>
            </p:nvSpPr>
            <p:spPr bwMode="auto">
              <a:xfrm>
                <a:off x="704" y="258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00" name="Rectangle 344"/>
              <p:cNvSpPr>
                <a:spLocks noChangeArrowheads="1"/>
              </p:cNvSpPr>
              <p:nvPr/>
            </p:nvSpPr>
            <p:spPr bwMode="auto">
              <a:xfrm>
                <a:off x="704" y="2487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01" name="Rectangle 345"/>
              <p:cNvSpPr>
                <a:spLocks noChangeArrowheads="1"/>
              </p:cNvSpPr>
              <p:nvPr/>
            </p:nvSpPr>
            <p:spPr bwMode="auto">
              <a:xfrm>
                <a:off x="704" y="2239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02" name="Rectangle 346"/>
              <p:cNvSpPr>
                <a:spLocks noChangeArrowheads="1"/>
              </p:cNvSpPr>
              <p:nvPr/>
            </p:nvSpPr>
            <p:spPr bwMode="auto">
              <a:xfrm>
                <a:off x="704" y="219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03" name="Rectangle 347"/>
              <p:cNvSpPr>
                <a:spLocks noChangeArrowheads="1"/>
              </p:cNvSpPr>
              <p:nvPr/>
            </p:nvSpPr>
            <p:spPr bwMode="auto">
              <a:xfrm>
                <a:off x="704" y="1856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04" name="Rectangle 348"/>
              <p:cNvSpPr>
                <a:spLocks noChangeArrowheads="1"/>
              </p:cNvSpPr>
              <p:nvPr/>
            </p:nvSpPr>
            <p:spPr bwMode="auto">
              <a:xfrm>
                <a:off x="704" y="1811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05" name="Rectangle 349"/>
              <p:cNvSpPr>
                <a:spLocks noChangeArrowheads="1"/>
              </p:cNvSpPr>
              <p:nvPr/>
            </p:nvSpPr>
            <p:spPr bwMode="auto">
              <a:xfrm>
                <a:off x="704" y="156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06" name="Rectangle 350"/>
              <p:cNvSpPr>
                <a:spLocks noChangeArrowheads="1"/>
              </p:cNvSpPr>
              <p:nvPr/>
            </p:nvSpPr>
            <p:spPr bwMode="auto">
              <a:xfrm>
                <a:off x="704" y="146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07" name="Freeform 351"/>
              <p:cNvSpPr>
                <a:spLocks/>
              </p:cNvSpPr>
              <p:nvPr/>
            </p:nvSpPr>
            <p:spPr bwMode="auto">
              <a:xfrm>
                <a:off x="749" y="1165"/>
                <a:ext cx="15" cy="2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15" y="22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15" h="22">
                    <a:moveTo>
                      <a:pt x="8" y="0"/>
                    </a:moveTo>
                    <a:lnTo>
                      <a:pt x="15" y="7"/>
                    </a:lnTo>
                    <a:lnTo>
                      <a:pt x="15" y="22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08" name="Freeform 352"/>
              <p:cNvSpPr>
                <a:spLocks/>
              </p:cNvSpPr>
              <p:nvPr/>
            </p:nvSpPr>
            <p:spPr bwMode="auto">
              <a:xfrm>
                <a:off x="779" y="1097"/>
                <a:ext cx="15" cy="2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15" h="23">
                    <a:moveTo>
                      <a:pt x="8" y="0"/>
                    </a:moveTo>
                    <a:lnTo>
                      <a:pt x="15" y="8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09" name="Freeform 353"/>
              <p:cNvSpPr>
                <a:spLocks/>
              </p:cNvSpPr>
              <p:nvPr/>
            </p:nvSpPr>
            <p:spPr bwMode="auto">
              <a:xfrm>
                <a:off x="817" y="1007"/>
                <a:ext cx="15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7" y="22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2">
                    <a:moveTo>
                      <a:pt x="0" y="0"/>
                    </a:moveTo>
                    <a:lnTo>
                      <a:pt x="15" y="7"/>
                    </a:lnTo>
                    <a:lnTo>
                      <a:pt x="7" y="22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10" name="Freeform 354"/>
              <p:cNvSpPr>
                <a:spLocks/>
              </p:cNvSpPr>
              <p:nvPr/>
            </p:nvSpPr>
            <p:spPr bwMode="auto">
              <a:xfrm>
                <a:off x="922" y="834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8"/>
                    </a:lnTo>
                    <a:lnTo>
                      <a:pt x="7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11" name="Freeform 355"/>
              <p:cNvSpPr>
                <a:spLocks/>
              </p:cNvSpPr>
              <p:nvPr/>
            </p:nvSpPr>
            <p:spPr bwMode="auto">
              <a:xfrm>
                <a:off x="922" y="827"/>
                <a:ext cx="15" cy="1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7"/>
                  </a:cxn>
                  <a:cxn ang="0">
                    <a:pos x="15" y="15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15">
                    <a:moveTo>
                      <a:pt x="7" y="0"/>
                    </a:moveTo>
                    <a:lnTo>
                      <a:pt x="15" y="7"/>
                    </a:lnTo>
                    <a:lnTo>
                      <a:pt x="15" y="15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12" name="Freeform 356"/>
              <p:cNvSpPr>
                <a:spLocks/>
              </p:cNvSpPr>
              <p:nvPr/>
            </p:nvSpPr>
            <p:spPr bwMode="auto">
              <a:xfrm>
                <a:off x="1095" y="714"/>
                <a:ext cx="15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0" y="22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22">
                    <a:moveTo>
                      <a:pt x="7" y="0"/>
                    </a:moveTo>
                    <a:lnTo>
                      <a:pt x="15" y="15"/>
                    </a:lnTo>
                    <a:lnTo>
                      <a:pt x="0" y="22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13" name="Freeform 357"/>
              <p:cNvSpPr>
                <a:spLocks/>
              </p:cNvSpPr>
              <p:nvPr/>
            </p:nvSpPr>
            <p:spPr bwMode="auto">
              <a:xfrm>
                <a:off x="1177" y="684"/>
                <a:ext cx="15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lnTo>
                      <a:pt x="15" y="7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14" name="Freeform 358"/>
              <p:cNvSpPr>
                <a:spLocks/>
              </p:cNvSpPr>
              <p:nvPr/>
            </p:nvSpPr>
            <p:spPr bwMode="auto">
              <a:xfrm>
                <a:off x="1245" y="654"/>
                <a:ext cx="15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lnTo>
                      <a:pt x="15" y="7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15" name="Freeform 359"/>
              <p:cNvSpPr>
                <a:spLocks/>
              </p:cNvSpPr>
              <p:nvPr/>
            </p:nvSpPr>
            <p:spPr bwMode="auto">
              <a:xfrm>
                <a:off x="1500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16" name="Rectangle 360"/>
              <p:cNvSpPr>
                <a:spLocks noChangeArrowheads="1"/>
              </p:cNvSpPr>
              <p:nvPr/>
            </p:nvSpPr>
            <p:spPr bwMode="auto">
              <a:xfrm>
                <a:off x="1530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17" name="Rectangle 361"/>
              <p:cNvSpPr>
                <a:spLocks noChangeArrowheads="1"/>
              </p:cNvSpPr>
              <p:nvPr/>
            </p:nvSpPr>
            <p:spPr bwMode="auto">
              <a:xfrm>
                <a:off x="1643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18" name="Freeform 362"/>
              <p:cNvSpPr>
                <a:spLocks/>
              </p:cNvSpPr>
              <p:nvPr/>
            </p:nvSpPr>
            <p:spPr bwMode="auto">
              <a:xfrm>
                <a:off x="1748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19" name="Freeform 363"/>
              <p:cNvSpPr>
                <a:spLocks/>
              </p:cNvSpPr>
              <p:nvPr/>
            </p:nvSpPr>
            <p:spPr bwMode="auto">
              <a:xfrm>
                <a:off x="1756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20" name="Freeform 364"/>
              <p:cNvSpPr>
                <a:spLocks/>
              </p:cNvSpPr>
              <p:nvPr/>
            </p:nvSpPr>
            <p:spPr bwMode="auto">
              <a:xfrm>
                <a:off x="1854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21" name="Freeform 365"/>
              <p:cNvSpPr>
                <a:spLocks/>
              </p:cNvSpPr>
              <p:nvPr/>
            </p:nvSpPr>
            <p:spPr bwMode="auto">
              <a:xfrm>
                <a:off x="1861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22" name="Freeform 366"/>
              <p:cNvSpPr>
                <a:spLocks/>
              </p:cNvSpPr>
              <p:nvPr/>
            </p:nvSpPr>
            <p:spPr bwMode="auto">
              <a:xfrm>
                <a:off x="1959" y="609"/>
                <a:ext cx="0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7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23" name="Freeform 367"/>
              <p:cNvSpPr>
                <a:spLocks/>
              </p:cNvSpPr>
              <p:nvPr/>
            </p:nvSpPr>
            <p:spPr bwMode="auto">
              <a:xfrm>
                <a:off x="1959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24" name="Freeform 368"/>
              <p:cNvSpPr>
                <a:spLocks/>
              </p:cNvSpPr>
              <p:nvPr/>
            </p:nvSpPr>
            <p:spPr bwMode="auto">
              <a:xfrm>
                <a:off x="2056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25" name="Freeform 369"/>
              <p:cNvSpPr>
                <a:spLocks/>
              </p:cNvSpPr>
              <p:nvPr/>
            </p:nvSpPr>
            <p:spPr bwMode="auto">
              <a:xfrm>
                <a:off x="2064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26" name="Freeform 370"/>
              <p:cNvSpPr>
                <a:spLocks/>
              </p:cNvSpPr>
              <p:nvPr/>
            </p:nvSpPr>
            <p:spPr bwMode="auto">
              <a:xfrm>
                <a:off x="2162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27" name="Line 371"/>
              <p:cNvSpPr>
                <a:spLocks noChangeShapeType="1"/>
              </p:cNvSpPr>
              <p:nvPr/>
            </p:nvSpPr>
            <p:spPr bwMode="auto">
              <a:xfrm>
                <a:off x="2169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28" name="Freeform 372"/>
              <p:cNvSpPr>
                <a:spLocks/>
              </p:cNvSpPr>
              <p:nvPr/>
            </p:nvSpPr>
            <p:spPr bwMode="auto">
              <a:xfrm>
                <a:off x="2259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29" name="Freeform 373"/>
              <p:cNvSpPr>
                <a:spLocks/>
              </p:cNvSpPr>
              <p:nvPr/>
            </p:nvSpPr>
            <p:spPr bwMode="auto">
              <a:xfrm>
                <a:off x="2267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30" name="Freeform 374"/>
              <p:cNvSpPr>
                <a:spLocks/>
              </p:cNvSpPr>
              <p:nvPr/>
            </p:nvSpPr>
            <p:spPr bwMode="auto">
              <a:xfrm>
                <a:off x="2364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31" name="Freeform 375"/>
              <p:cNvSpPr>
                <a:spLocks/>
              </p:cNvSpPr>
              <p:nvPr/>
            </p:nvSpPr>
            <p:spPr bwMode="auto">
              <a:xfrm>
                <a:off x="2372" y="609"/>
                <a:ext cx="0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7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32" name="Freeform 376"/>
              <p:cNvSpPr>
                <a:spLocks/>
              </p:cNvSpPr>
              <p:nvPr/>
            </p:nvSpPr>
            <p:spPr bwMode="auto">
              <a:xfrm>
                <a:off x="2462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33" name="Freeform 377"/>
              <p:cNvSpPr>
                <a:spLocks/>
              </p:cNvSpPr>
              <p:nvPr/>
            </p:nvSpPr>
            <p:spPr bwMode="auto">
              <a:xfrm>
                <a:off x="2470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34" name="Freeform 378"/>
              <p:cNvSpPr>
                <a:spLocks/>
              </p:cNvSpPr>
              <p:nvPr/>
            </p:nvSpPr>
            <p:spPr bwMode="auto">
              <a:xfrm>
                <a:off x="2567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35" name="Freeform 379"/>
              <p:cNvSpPr>
                <a:spLocks/>
              </p:cNvSpPr>
              <p:nvPr/>
            </p:nvSpPr>
            <p:spPr bwMode="auto">
              <a:xfrm>
                <a:off x="2575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36" name="Freeform 380"/>
              <p:cNvSpPr>
                <a:spLocks/>
              </p:cNvSpPr>
              <p:nvPr/>
            </p:nvSpPr>
            <p:spPr bwMode="auto">
              <a:xfrm>
                <a:off x="2597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37" name="Rectangle 381"/>
              <p:cNvSpPr>
                <a:spLocks noChangeArrowheads="1"/>
              </p:cNvSpPr>
              <p:nvPr/>
            </p:nvSpPr>
            <p:spPr bwMode="auto">
              <a:xfrm>
                <a:off x="2710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38" name="Freeform 382"/>
              <p:cNvSpPr>
                <a:spLocks/>
              </p:cNvSpPr>
              <p:nvPr/>
            </p:nvSpPr>
            <p:spPr bwMode="auto">
              <a:xfrm>
                <a:off x="2778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39" name="Freeform 383"/>
              <p:cNvSpPr>
                <a:spLocks/>
              </p:cNvSpPr>
              <p:nvPr/>
            </p:nvSpPr>
            <p:spPr bwMode="auto">
              <a:xfrm>
                <a:off x="4280" y="601"/>
                <a:ext cx="135" cy="53"/>
              </a:xfrm>
              <a:custGeom>
                <a:avLst/>
                <a:gdLst/>
                <a:ahLst/>
                <a:cxnLst>
                  <a:cxn ang="0">
                    <a:pos x="135" y="23"/>
                  </a:cxn>
                  <a:cxn ang="0">
                    <a:pos x="135" y="53"/>
                  </a:cxn>
                  <a:cxn ang="0">
                    <a:pos x="0" y="23"/>
                  </a:cxn>
                  <a:cxn ang="0">
                    <a:pos x="0" y="0"/>
                  </a:cxn>
                  <a:cxn ang="0">
                    <a:pos x="135" y="23"/>
                  </a:cxn>
                </a:cxnLst>
                <a:rect l="0" t="0" r="r" b="b"/>
                <a:pathLst>
                  <a:path w="135" h="53">
                    <a:moveTo>
                      <a:pt x="135" y="23"/>
                    </a:moveTo>
                    <a:lnTo>
                      <a:pt x="135" y="53"/>
                    </a:lnTo>
                    <a:lnTo>
                      <a:pt x="0" y="23"/>
                    </a:lnTo>
                    <a:lnTo>
                      <a:pt x="0" y="0"/>
                    </a:lnTo>
                    <a:lnTo>
                      <a:pt x="135" y="23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40" name="Freeform 384"/>
              <p:cNvSpPr>
                <a:spLocks/>
              </p:cNvSpPr>
              <p:nvPr/>
            </p:nvSpPr>
            <p:spPr bwMode="auto">
              <a:xfrm>
                <a:off x="4648" y="736"/>
                <a:ext cx="128" cy="98"/>
              </a:xfrm>
              <a:custGeom>
                <a:avLst/>
                <a:gdLst/>
                <a:ahLst/>
                <a:cxnLst>
                  <a:cxn ang="0">
                    <a:pos x="128" y="76"/>
                  </a:cxn>
                  <a:cxn ang="0">
                    <a:pos x="113" y="98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128" y="76"/>
                  </a:cxn>
                </a:cxnLst>
                <a:rect l="0" t="0" r="r" b="b"/>
                <a:pathLst>
                  <a:path w="128" h="98">
                    <a:moveTo>
                      <a:pt x="128" y="76"/>
                    </a:moveTo>
                    <a:lnTo>
                      <a:pt x="113" y="98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128" y="76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41" name="Freeform 385"/>
              <p:cNvSpPr>
                <a:spLocks/>
              </p:cNvSpPr>
              <p:nvPr/>
            </p:nvSpPr>
            <p:spPr bwMode="auto">
              <a:xfrm>
                <a:off x="4791" y="849"/>
                <a:ext cx="90" cy="128"/>
              </a:xfrm>
              <a:custGeom>
                <a:avLst/>
                <a:gdLst/>
                <a:ahLst/>
                <a:cxnLst>
                  <a:cxn ang="0">
                    <a:pos x="90" y="113"/>
                  </a:cxn>
                  <a:cxn ang="0">
                    <a:pos x="75" y="128"/>
                  </a:cxn>
                  <a:cxn ang="0">
                    <a:pos x="0" y="8"/>
                  </a:cxn>
                  <a:cxn ang="0">
                    <a:pos x="15" y="0"/>
                  </a:cxn>
                  <a:cxn ang="0">
                    <a:pos x="90" y="113"/>
                  </a:cxn>
                </a:cxnLst>
                <a:rect l="0" t="0" r="r" b="b"/>
                <a:pathLst>
                  <a:path w="90" h="128">
                    <a:moveTo>
                      <a:pt x="90" y="113"/>
                    </a:moveTo>
                    <a:lnTo>
                      <a:pt x="75" y="128"/>
                    </a:lnTo>
                    <a:lnTo>
                      <a:pt x="0" y="8"/>
                    </a:lnTo>
                    <a:lnTo>
                      <a:pt x="15" y="0"/>
                    </a:lnTo>
                    <a:lnTo>
                      <a:pt x="90" y="113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42" name="Freeform 386"/>
              <p:cNvSpPr>
                <a:spLocks/>
              </p:cNvSpPr>
              <p:nvPr/>
            </p:nvSpPr>
            <p:spPr bwMode="auto">
              <a:xfrm>
                <a:off x="4964" y="1225"/>
                <a:ext cx="45" cy="143"/>
              </a:xfrm>
              <a:custGeom>
                <a:avLst/>
                <a:gdLst/>
                <a:ahLst/>
                <a:cxnLst>
                  <a:cxn ang="0">
                    <a:pos x="45" y="143"/>
                  </a:cxn>
                  <a:cxn ang="0">
                    <a:pos x="22" y="143"/>
                  </a:cxn>
                  <a:cxn ang="0">
                    <a:pos x="0" y="7"/>
                  </a:cxn>
                  <a:cxn ang="0">
                    <a:pos x="22" y="0"/>
                  </a:cxn>
                  <a:cxn ang="0">
                    <a:pos x="45" y="143"/>
                  </a:cxn>
                </a:cxnLst>
                <a:rect l="0" t="0" r="r" b="b"/>
                <a:pathLst>
                  <a:path w="45" h="143">
                    <a:moveTo>
                      <a:pt x="45" y="143"/>
                    </a:moveTo>
                    <a:lnTo>
                      <a:pt x="22" y="143"/>
                    </a:lnTo>
                    <a:lnTo>
                      <a:pt x="0" y="7"/>
                    </a:lnTo>
                    <a:lnTo>
                      <a:pt x="22" y="0"/>
                    </a:lnTo>
                    <a:lnTo>
                      <a:pt x="45" y="143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43" name="Rectangle 387"/>
              <p:cNvSpPr>
                <a:spLocks noChangeArrowheads="1"/>
              </p:cNvSpPr>
              <p:nvPr/>
            </p:nvSpPr>
            <p:spPr bwMode="auto">
              <a:xfrm>
                <a:off x="4986" y="1984"/>
                <a:ext cx="23" cy="22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44" name="Rectangle 388"/>
              <p:cNvSpPr>
                <a:spLocks noChangeArrowheads="1"/>
              </p:cNvSpPr>
              <p:nvPr/>
            </p:nvSpPr>
            <p:spPr bwMode="auto">
              <a:xfrm>
                <a:off x="4986" y="2006"/>
                <a:ext cx="23" cy="23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45" name="Freeform 389"/>
              <p:cNvSpPr>
                <a:spLocks/>
              </p:cNvSpPr>
              <p:nvPr/>
            </p:nvSpPr>
            <p:spPr bwMode="auto">
              <a:xfrm>
                <a:off x="4986" y="2029"/>
                <a:ext cx="23" cy="30"/>
              </a:xfrm>
              <a:custGeom>
                <a:avLst/>
                <a:gdLst/>
                <a:ahLst/>
                <a:cxnLst>
                  <a:cxn ang="0">
                    <a:pos x="23" y="22"/>
                  </a:cxn>
                  <a:cxn ang="0">
                    <a:pos x="0" y="30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23" y="22"/>
                  </a:cxn>
                </a:cxnLst>
                <a:rect l="0" t="0" r="r" b="b"/>
                <a:pathLst>
                  <a:path w="23" h="30">
                    <a:moveTo>
                      <a:pt x="23" y="22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23" y="22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46" name="Freeform 390"/>
              <p:cNvSpPr>
                <a:spLocks/>
              </p:cNvSpPr>
              <p:nvPr/>
            </p:nvSpPr>
            <p:spPr bwMode="auto">
              <a:xfrm>
                <a:off x="4986" y="2051"/>
                <a:ext cx="23" cy="31"/>
              </a:xfrm>
              <a:custGeom>
                <a:avLst/>
                <a:gdLst/>
                <a:ahLst/>
                <a:cxnLst>
                  <a:cxn ang="0">
                    <a:pos x="23" y="31"/>
                  </a:cxn>
                  <a:cxn ang="0">
                    <a:pos x="0" y="31"/>
                  </a:cxn>
                  <a:cxn ang="0">
                    <a:pos x="0" y="8"/>
                  </a:cxn>
                  <a:cxn ang="0">
                    <a:pos x="23" y="0"/>
                  </a:cxn>
                  <a:cxn ang="0">
                    <a:pos x="23" y="31"/>
                  </a:cxn>
                </a:cxnLst>
                <a:rect l="0" t="0" r="r" b="b"/>
                <a:pathLst>
                  <a:path w="23" h="31">
                    <a:moveTo>
                      <a:pt x="23" y="31"/>
                    </a:moveTo>
                    <a:lnTo>
                      <a:pt x="0" y="31"/>
                    </a:lnTo>
                    <a:lnTo>
                      <a:pt x="0" y="8"/>
                    </a:lnTo>
                    <a:lnTo>
                      <a:pt x="23" y="0"/>
                    </a:lnTo>
                    <a:lnTo>
                      <a:pt x="23" y="31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47" name="Freeform 391"/>
              <p:cNvSpPr>
                <a:spLocks/>
              </p:cNvSpPr>
              <p:nvPr/>
            </p:nvSpPr>
            <p:spPr bwMode="auto">
              <a:xfrm>
                <a:off x="4964" y="2690"/>
                <a:ext cx="45" cy="143"/>
              </a:xfrm>
              <a:custGeom>
                <a:avLst/>
                <a:gdLst/>
                <a:ahLst/>
                <a:cxnLst>
                  <a:cxn ang="0">
                    <a:pos x="22" y="143"/>
                  </a:cxn>
                  <a:cxn ang="0">
                    <a:pos x="0" y="143"/>
                  </a:cxn>
                  <a:cxn ang="0">
                    <a:pos x="22" y="0"/>
                  </a:cxn>
                  <a:cxn ang="0">
                    <a:pos x="45" y="8"/>
                  </a:cxn>
                  <a:cxn ang="0">
                    <a:pos x="22" y="143"/>
                  </a:cxn>
                </a:cxnLst>
                <a:rect l="0" t="0" r="r" b="b"/>
                <a:pathLst>
                  <a:path w="45" h="143">
                    <a:moveTo>
                      <a:pt x="22" y="143"/>
                    </a:moveTo>
                    <a:lnTo>
                      <a:pt x="0" y="143"/>
                    </a:lnTo>
                    <a:lnTo>
                      <a:pt x="22" y="0"/>
                    </a:lnTo>
                    <a:lnTo>
                      <a:pt x="45" y="8"/>
                    </a:lnTo>
                    <a:lnTo>
                      <a:pt x="22" y="143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48" name="Freeform 392"/>
              <p:cNvSpPr>
                <a:spLocks/>
              </p:cNvSpPr>
              <p:nvPr/>
            </p:nvSpPr>
            <p:spPr bwMode="auto">
              <a:xfrm>
                <a:off x="4791" y="3081"/>
                <a:ext cx="90" cy="135"/>
              </a:xfrm>
              <a:custGeom>
                <a:avLst/>
                <a:gdLst/>
                <a:ahLst/>
                <a:cxnLst>
                  <a:cxn ang="0">
                    <a:pos x="15" y="135"/>
                  </a:cxn>
                  <a:cxn ang="0">
                    <a:pos x="0" y="120"/>
                  </a:cxn>
                  <a:cxn ang="0">
                    <a:pos x="75" y="0"/>
                  </a:cxn>
                  <a:cxn ang="0">
                    <a:pos x="90" y="15"/>
                  </a:cxn>
                  <a:cxn ang="0">
                    <a:pos x="15" y="135"/>
                  </a:cxn>
                </a:cxnLst>
                <a:rect l="0" t="0" r="r" b="b"/>
                <a:pathLst>
                  <a:path w="90" h="135">
                    <a:moveTo>
                      <a:pt x="15" y="135"/>
                    </a:moveTo>
                    <a:lnTo>
                      <a:pt x="0" y="120"/>
                    </a:lnTo>
                    <a:lnTo>
                      <a:pt x="75" y="0"/>
                    </a:lnTo>
                    <a:lnTo>
                      <a:pt x="90" y="15"/>
                    </a:lnTo>
                    <a:lnTo>
                      <a:pt x="15" y="13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49" name="Freeform 393"/>
              <p:cNvSpPr>
                <a:spLocks/>
              </p:cNvSpPr>
              <p:nvPr/>
            </p:nvSpPr>
            <p:spPr bwMode="auto">
              <a:xfrm>
                <a:off x="4648" y="3224"/>
                <a:ext cx="128" cy="105"/>
              </a:xfrm>
              <a:custGeom>
                <a:avLst/>
                <a:gdLst/>
                <a:ahLst/>
                <a:cxnLst>
                  <a:cxn ang="0">
                    <a:pos x="15" y="105"/>
                  </a:cxn>
                  <a:cxn ang="0">
                    <a:pos x="0" y="82"/>
                  </a:cxn>
                  <a:cxn ang="0">
                    <a:pos x="113" y="0"/>
                  </a:cxn>
                  <a:cxn ang="0">
                    <a:pos x="128" y="22"/>
                  </a:cxn>
                  <a:cxn ang="0">
                    <a:pos x="15" y="105"/>
                  </a:cxn>
                </a:cxnLst>
                <a:rect l="0" t="0" r="r" b="b"/>
                <a:pathLst>
                  <a:path w="128" h="105">
                    <a:moveTo>
                      <a:pt x="15" y="105"/>
                    </a:moveTo>
                    <a:lnTo>
                      <a:pt x="0" y="82"/>
                    </a:lnTo>
                    <a:lnTo>
                      <a:pt x="113" y="0"/>
                    </a:lnTo>
                    <a:lnTo>
                      <a:pt x="128" y="22"/>
                    </a:lnTo>
                    <a:lnTo>
                      <a:pt x="15" y="10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50" name="Freeform 394"/>
              <p:cNvSpPr>
                <a:spLocks/>
              </p:cNvSpPr>
              <p:nvPr/>
            </p:nvSpPr>
            <p:spPr bwMode="auto">
              <a:xfrm>
                <a:off x="4280" y="3412"/>
                <a:ext cx="135" cy="52"/>
              </a:xfrm>
              <a:custGeom>
                <a:avLst/>
                <a:gdLst/>
                <a:ahLst/>
                <a:cxnLst>
                  <a:cxn ang="0">
                    <a:pos x="0" y="52"/>
                  </a:cxn>
                  <a:cxn ang="0">
                    <a:pos x="0" y="30"/>
                  </a:cxn>
                  <a:cxn ang="0">
                    <a:pos x="135" y="0"/>
                  </a:cxn>
                  <a:cxn ang="0">
                    <a:pos x="135" y="22"/>
                  </a:cxn>
                  <a:cxn ang="0">
                    <a:pos x="0" y="52"/>
                  </a:cxn>
                </a:cxnLst>
                <a:rect l="0" t="0" r="r" b="b"/>
                <a:pathLst>
                  <a:path w="135" h="52">
                    <a:moveTo>
                      <a:pt x="0" y="52"/>
                    </a:moveTo>
                    <a:lnTo>
                      <a:pt x="0" y="30"/>
                    </a:lnTo>
                    <a:lnTo>
                      <a:pt x="135" y="0"/>
                    </a:lnTo>
                    <a:lnTo>
                      <a:pt x="135" y="22"/>
                    </a:lnTo>
                    <a:lnTo>
                      <a:pt x="0" y="52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51" name="Freeform 395"/>
              <p:cNvSpPr>
                <a:spLocks/>
              </p:cNvSpPr>
              <p:nvPr/>
            </p:nvSpPr>
            <p:spPr bwMode="auto">
              <a:xfrm>
                <a:off x="1298" y="3412"/>
                <a:ext cx="135" cy="5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0"/>
                  </a:cxn>
                  <a:cxn ang="0">
                    <a:pos x="135" y="30"/>
                  </a:cxn>
                  <a:cxn ang="0">
                    <a:pos x="135" y="52"/>
                  </a:cxn>
                  <a:cxn ang="0">
                    <a:pos x="0" y="22"/>
                  </a:cxn>
                </a:cxnLst>
                <a:rect l="0" t="0" r="r" b="b"/>
                <a:pathLst>
                  <a:path w="135" h="52">
                    <a:moveTo>
                      <a:pt x="0" y="22"/>
                    </a:moveTo>
                    <a:lnTo>
                      <a:pt x="0" y="0"/>
                    </a:lnTo>
                    <a:lnTo>
                      <a:pt x="135" y="30"/>
                    </a:lnTo>
                    <a:lnTo>
                      <a:pt x="135" y="52"/>
                    </a:lnTo>
                    <a:lnTo>
                      <a:pt x="0" y="22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52" name="Freeform 396"/>
              <p:cNvSpPr>
                <a:spLocks/>
              </p:cNvSpPr>
              <p:nvPr/>
            </p:nvSpPr>
            <p:spPr bwMode="auto">
              <a:xfrm>
                <a:off x="937" y="3224"/>
                <a:ext cx="128" cy="10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5" y="0"/>
                  </a:cxn>
                  <a:cxn ang="0">
                    <a:pos x="128" y="82"/>
                  </a:cxn>
                  <a:cxn ang="0">
                    <a:pos x="113" y="105"/>
                  </a:cxn>
                  <a:cxn ang="0">
                    <a:pos x="0" y="22"/>
                  </a:cxn>
                </a:cxnLst>
                <a:rect l="0" t="0" r="r" b="b"/>
                <a:pathLst>
                  <a:path w="128" h="105">
                    <a:moveTo>
                      <a:pt x="0" y="22"/>
                    </a:moveTo>
                    <a:lnTo>
                      <a:pt x="15" y="0"/>
                    </a:lnTo>
                    <a:lnTo>
                      <a:pt x="128" y="82"/>
                    </a:lnTo>
                    <a:lnTo>
                      <a:pt x="113" y="105"/>
                    </a:lnTo>
                    <a:lnTo>
                      <a:pt x="0" y="22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53" name="Freeform 397"/>
              <p:cNvSpPr>
                <a:spLocks/>
              </p:cNvSpPr>
              <p:nvPr/>
            </p:nvSpPr>
            <p:spPr bwMode="auto">
              <a:xfrm>
                <a:off x="832" y="3081"/>
                <a:ext cx="90" cy="13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15" y="0"/>
                  </a:cxn>
                  <a:cxn ang="0">
                    <a:pos x="90" y="120"/>
                  </a:cxn>
                  <a:cxn ang="0">
                    <a:pos x="75" y="135"/>
                  </a:cxn>
                  <a:cxn ang="0">
                    <a:pos x="0" y="15"/>
                  </a:cxn>
                </a:cxnLst>
                <a:rect l="0" t="0" r="r" b="b"/>
                <a:pathLst>
                  <a:path w="90" h="135">
                    <a:moveTo>
                      <a:pt x="0" y="15"/>
                    </a:moveTo>
                    <a:lnTo>
                      <a:pt x="15" y="0"/>
                    </a:lnTo>
                    <a:lnTo>
                      <a:pt x="90" y="120"/>
                    </a:lnTo>
                    <a:lnTo>
                      <a:pt x="75" y="135"/>
                    </a:lnTo>
                    <a:lnTo>
                      <a:pt x="0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54" name="Freeform 398"/>
              <p:cNvSpPr>
                <a:spLocks/>
              </p:cNvSpPr>
              <p:nvPr/>
            </p:nvSpPr>
            <p:spPr bwMode="auto">
              <a:xfrm>
                <a:off x="704" y="2690"/>
                <a:ext cx="45" cy="14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3" y="0"/>
                  </a:cxn>
                  <a:cxn ang="0">
                    <a:pos x="45" y="143"/>
                  </a:cxn>
                  <a:cxn ang="0">
                    <a:pos x="23" y="143"/>
                  </a:cxn>
                  <a:cxn ang="0">
                    <a:pos x="0" y="8"/>
                  </a:cxn>
                </a:cxnLst>
                <a:rect l="0" t="0" r="r" b="b"/>
                <a:pathLst>
                  <a:path w="45" h="143">
                    <a:moveTo>
                      <a:pt x="0" y="8"/>
                    </a:moveTo>
                    <a:lnTo>
                      <a:pt x="23" y="0"/>
                    </a:lnTo>
                    <a:lnTo>
                      <a:pt x="45" y="143"/>
                    </a:lnTo>
                    <a:lnTo>
                      <a:pt x="23" y="143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55" name="Freeform 399"/>
              <p:cNvSpPr>
                <a:spLocks/>
              </p:cNvSpPr>
              <p:nvPr/>
            </p:nvSpPr>
            <p:spPr bwMode="auto">
              <a:xfrm>
                <a:off x="704" y="2051"/>
                <a:ext cx="23" cy="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8"/>
                  </a:cxn>
                  <a:cxn ang="0">
                    <a:pos x="23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23" h="31">
                    <a:moveTo>
                      <a:pt x="0" y="0"/>
                    </a:moveTo>
                    <a:lnTo>
                      <a:pt x="23" y="8"/>
                    </a:lnTo>
                    <a:lnTo>
                      <a:pt x="23" y="31"/>
                    </a:lnTo>
                    <a:lnTo>
                      <a:pt x="0" y="31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56" name="Freeform 400"/>
              <p:cNvSpPr>
                <a:spLocks/>
              </p:cNvSpPr>
              <p:nvPr/>
            </p:nvSpPr>
            <p:spPr bwMode="auto">
              <a:xfrm>
                <a:off x="704" y="2029"/>
                <a:ext cx="23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23" y="30"/>
                  </a:cxn>
                  <a:cxn ang="0">
                    <a:pos x="0" y="22"/>
                  </a:cxn>
                  <a:cxn ang="0">
                    <a:pos x="0" y="0"/>
                  </a:cxn>
                </a:cxnLst>
                <a:rect l="0" t="0" r="r" b="b"/>
                <a:pathLst>
                  <a:path w="23" h="30">
                    <a:moveTo>
                      <a:pt x="0" y="0"/>
                    </a:moveTo>
                    <a:lnTo>
                      <a:pt x="23" y="0"/>
                    </a:lnTo>
                    <a:lnTo>
                      <a:pt x="23" y="30"/>
                    </a:lnTo>
                    <a:lnTo>
                      <a:pt x="0" y="22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57" name="Rectangle 401"/>
              <p:cNvSpPr>
                <a:spLocks noChangeArrowheads="1"/>
              </p:cNvSpPr>
              <p:nvPr/>
            </p:nvSpPr>
            <p:spPr bwMode="auto">
              <a:xfrm>
                <a:off x="704" y="2006"/>
                <a:ext cx="23" cy="23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58" name="Rectangle 402"/>
              <p:cNvSpPr>
                <a:spLocks noChangeArrowheads="1"/>
              </p:cNvSpPr>
              <p:nvPr/>
            </p:nvSpPr>
            <p:spPr bwMode="auto">
              <a:xfrm>
                <a:off x="704" y="1984"/>
                <a:ext cx="23" cy="22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59" name="Freeform 403"/>
              <p:cNvSpPr>
                <a:spLocks/>
              </p:cNvSpPr>
              <p:nvPr/>
            </p:nvSpPr>
            <p:spPr bwMode="auto">
              <a:xfrm>
                <a:off x="704" y="1225"/>
                <a:ext cx="45" cy="14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5" y="7"/>
                  </a:cxn>
                  <a:cxn ang="0">
                    <a:pos x="23" y="143"/>
                  </a:cxn>
                  <a:cxn ang="0">
                    <a:pos x="0" y="143"/>
                  </a:cxn>
                  <a:cxn ang="0">
                    <a:pos x="23" y="0"/>
                  </a:cxn>
                </a:cxnLst>
                <a:rect l="0" t="0" r="r" b="b"/>
                <a:pathLst>
                  <a:path w="45" h="143">
                    <a:moveTo>
                      <a:pt x="23" y="0"/>
                    </a:moveTo>
                    <a:lnTo>
                      <a:pt x="45" y="7"/>
                    </a:lnTo>
                    <a:lnTo>
                      <a:pt x="23" y="143"/>
                    </a:lnTo>
                    <a:lnTo>
                      <a:pt x="0" y="143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60" name="Freeform 404"/>
              <p:cNvSpPr>
                <a:spLocks/>
              </p:cNvSpPr>
              <p:nvPr/>
            </p:nvSpPr>
            <p:spPr bwMode="auto">
              <a:xfrm>
                <a:off x="832" y="849"/>
                <a:ext cx="90" cy="128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90" y="8"/>
                  </a:cxn>
                  <a:cxn ang="0">
                    <a:pos x="15" y="128"/>
                  </a:cxn>
                  <a:cxn ang="0">
                    <a:pos x="0" y="113"/>
                  </a:cxn>
                  <a:cxn ang="0">
                    <a:pos x="75" y="0"/>
                  </a:cxn>
                </a:cxnLst>
                <a:rect l="0" t="0" r="r" b="b"/>
                <a:pathLst>
                  <a:path w="90" h="128">
                    <a:moveTo>
                      <a:pt x="75" y="0"/>
                    </a:moveTo>
                    <a:lnTo>
                      <a:pt x="90" y="8"/>
                    </a:lnTo>
                    <a:lnTo>
                      <a:pt x="15" y="128"/>
                    </a:lnTo>
                    <a:lnTo>
                      <a:pt x="0" y="113"/>
                    </a:lnTo>
                    <a:lnTo>
                      <a:pt x="7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61" name="Freeform 405"/>
              <p:cNvSpPr>
                <a:spLocks/>
              </p:cNvSpPr>
              <p:nvPr/>
            </p:nvSpPr>
            <p:spPr bwMode="auto">
              <a:xfrm>
                <a:off x="937" y="736"/>
                <a:ext cx="128" cy="98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128" y="15"/>
                  </a:cxn>
                  <a:cxn ang="0">
                    <a:pos x="15" y="98"/>
                  </a:cxn>
                  <a:cxn ang="0">
                    <a:pos x="0" y="76"/>
                  </a:cxn>
                  <a:cxn ang="0">
                    <a:pos x="113" y="0"/>
                  </a:cxn>
                </a:cxnLst>
                <a:rect l="0" t="0" r="r" b="b"/>
                <a:pathLst>
                  <a:path w="128" h="98">
                    <a:moveTo>
                      <a:pt x="113" y="0"/>
                    </a:moveTo>
                    <a:lnTo>
                      <a:pt x="128" y="15"/>
                    </a:lnTo>
                    <a:lnTo>
                      <a:pt x="15" y="98"/>
                    </a:lnTo>
                    <a:lnTo>
                      <a:pt x="0" y="76"/>
                    </a:lnTo>
                    <a:lnTo>
                      <a:pt x="113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5462" name="Freeform 406"/>
              <p:cNvSpPr>
                <a:spLocks/>
              </p:cNvSpPr>
              <p:nvPr/>
            </p:nvSpPr>
            <p:spPr bwMode="auto">
              <a:xfrm>
                <a:off x="1298" y="601"/>
                <a:ext cx="135" cy="53"/>
              </a:xfrm>
              <a:custGeom>
                <a:avLst/>
                <a:gdLst/>
                <a:ahLst/>
                <a:cxnLst>
                  <a:cxn ang="0">
                    <a:pos x="135" y="0"/>
                  </a:cxn>
                  <a:cxn ang="0">
                    <a:pos x="135" y="23"/>
                  </a:cxn>
                  <a:cxn ang="0">
                    <a:pos x="0" y="53"/>
                  </a:cxn>
                  <a:cxn ang="0">
                    <a:pos x="0" y="23"/>
                  </a:cxn>
                  <a:cxn ang="0">
                    <a:pos x="135" y="0"/>
                  </a:cxn>
                </a:cxnLst>
                <a:rect l="0" t="0" r="r" b="b"/>
                <a:pathLst>
                  <a:path w="135" h="53">
                    <a:moveTo>
                      <a:pt x="135" y="0"/>
                    </a:moveTo>
                    <a:lnTo>
                      <a:pt x="135" y="23"/>
                    </a:lnTo>
                    <a:lnTo>
                      <a:pt x="0" y="53"/>
                    </a:lnTo>
                    <a:lnTo>
                      <a:pt x="0" y="23"/>
                    </a:lnTo>
                    <a:lnTo>
                      <a:pt x="13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45464" name="Freeform 408"/>
            <p:cNvSpPr>
              <a:spLocks/>
            </p:cNvSpPr>
            <p:nvPr/>
          </p:nvSpPr>
          <p:spPr bwMode="auto">
            <a:xfrm>
              <a:off x="2582" y="1954"/>
              <a:ext cx="45" cy="45"/>
            </a:xfrm>
            <a:custGeom>
              <a:avLst/>
              <a:gdLst/>
              <a:ahLst/>
              <a:cxnLst>
                <a:cxn ang="0">
                  <a:pos x="45" y="30"/>
                </a:cxn>
                <a:cxn ang="0">
                  <a:pos x="30" y="45"/>
                </a:cxn>
                <a:cxn ang="0">
                  <a:pos x="0" y="22"/>
                </a:cxn>
                <a:cxn ang="0">
                  <a:pos x="15" y="0"/>
                </a:cxn>
                <a:cxn ang="0">
                  <a:pos x="45" y="30"/>
                </a:cxn>
              </a:cxnLst>
              <a:rect l="0" t="0" r="r" b="b"/>
              <a:pathLst>
                <a:path w="45" h="45">
                  <a:moveTo>
                    <a:pt x="45" y="30"/>
                  </a:moveTo>
                  <a:lnTo>
                    <a:pt x="30" y="45"/>
                  </a:lnTo>
                  <a:lnTo>
                    <a:pt x="0" y="22"/>
                  </a:lnTo>
                  <a:lnTo>
                    <a:pt x="15" y="0"/>
                  </a:lnTo>
                  <a:lnTo>
                    <a:pt x="45" y="30"/>
                  </a:lnTo>
                </a:path>
              </a:pathLst>
            </a:custGeom>
            <a:noFill/>
            <a:ln w="476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465" name="Freeform 409"/>
            <p:cNvSpPr>
              <a:spLocks/>
            </p:cNvSpPr>
            <p:nvPr/>
          </p:nvSpPr>
          <p:spPr bwMode="auto">
            <a:xfrm>
              <a:off x="2785" y="2097"/>
              <a:ext cx="75" cy="52"/>
            </a:xfrm>
            <a:custGeom>
              <a:avLst/>
              <a:gdLst/>
              <a:ahLst/>
              <a:cxnLst>
                <a:cxn ang="0">
                  <a:pos x="75" y="30"/>
                </a:cxn>
                <a:cxn ang="0">
                  <a:pos x="68" y="52"/>
                </a:cxn>
                <a:cxn ang="0">
                  <a:pos x="0" y="22"/>
                </a:cxn>
                <a:cxn ang="0">
                  <a:pos x="8" y="0"/>
                </a:cxn>
                <a:cxn ang="0">
                  <a:pos x="75" y="30"/>
                </a:cxn>
              </a:cxnLst>
              <a:rect l="0" t="0" r="r" b="b"/>
              <a:pathLst>
                <a:path w="75" h="52">
                  <a:moveTo>
                    <a:pt x="75" y="30"/>
                  </a:moveTo>
                  <a:lnTo>
                    <a:pt x="68" y="52"/>
                  </a:lnTo>
                  <a:lnTo>
                    <a:pt x="0" y="22"/>
                  </a:lnTo>
                  <a:lnTo>
                    <a:pt x="8" y="0"/>
                  </a:lnTo>
                  <a:lnTo>
                    <a:pt x="75" y="30"/>
                  </a:lnTo>
                </a:path>
              </a:pathLst>
            </a:custGeom>
            <a:noFill/>
            <a:ln w="476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466" name="Rectangle 410"/>
            <p:cNvSpPr>
              <a:spLocks noChangeArrowheads="1"/>
            </p:cNvSpPr>
            <p:nvPr/>
          </p:nvSpPr>
          <p:spPr bwMode="auto">
            <a:xfrm>
              <a:off x="3033" y="2149"/>
              <a:ext cx="30" cy="23"/>
            </a:xfrm>
            <a:prstGeom prst="rect">
              <a:avLst/>
            </a:prstGeom>
            <a:noFill/>
            <a:ln w="47625">
              <a:solidFill>
                <a:srgbClr val="00BFB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467" name="Rectangle 411"/>
            <p:cNvSpPr>
              <a:spLocks noChangeArrowheads="1"/>
            </p:cNvSpPr>
            <p:nvPr/>
          </p:nvSpPr>
          <p:spPr bwMode="auto">
            <a:xfrm>
              <a:off x="3086" y="2149"/>
              <a:ext cx="15" cy="23"/>
            </a:xfrm>
            <a:prstGeom prst="rect">
              <a:avLst/>
            </a:prstGeom>
            <a:noFill/>
            <a:ln w="47625">
              <a:solidFill>
                <a:srgbClr val="BF00B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468" name="Oval 412"/>
            <p:cNvSpPr>
              <a:spLocks noChangeArrowheads="1"/>
            </p:cNvSpPr>
            <p:nvPr/>
          </p:nvSpPr>
          <p:spPr bwMode="auto">
            <a:xfrm>
              <a:off x="2845" y="594"/>
              <a:ext cx="45" cy="45"/>
            </a:xfrm>
            <a:prstGeom prst="ellipse">
              <a:avLst/>
            </a:prstGeom>
            <a:solidFill>
              <a:srgbClr val="B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5469" name="Rectangle 413"/>
            <p:cNvSpPr>
              <a:spLocks noChangeArrowheads="1"/>
            </p:cNvSpPr>
            <p:nvPr/>
          </p:nvSpPr>
          <p:spPr bwMode="auto">
            <a:xfrm>
              <a:off x="1726" y="2239"/>
              <a:ext cx="451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>
                  <a:solidFill>
                    <a:srgbClr val="000000"/>
                  </a:solidFill>
                  <a:latin typeface="Helvetica" pitchFamily="34" charset="0"/>
                </a:rPr>
                <a:t>DL x 2</a:t>
              </a:r>
              <a:endParaRPr lang="it-IT"/>
            </a:p>
          </p:txBody>
        </p:sp>
        <p:sp>
          <p:nvSpPr>
            <p:cNvPr id="45470" name="Rectangle 414"/>
            <p:cNvSpPr>
              <a:spLocks noChangeArrowheads="1"/>
            </p:cNvSpPr>
            <p:nvPr/>
          </p:nvSpPr>
          <p:spPr bwMode="auto">
            <a:xfrm>
              <a:off x="824" y="2202"/>
              <a:ext cx="4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500">
                  <a:solidFill>
                    <a:srgbClr val="000000"/>
                  </a:solidFill>
                  <a:latin typeface="Helvetica" pitchFamily="34" charset="0"/>
                </a:rPr>
                <a:t>vertical</a:t>
              </a:r>
              <a:endParaRPr lang="it-IT"/>
            </a:p>
          </p:txBody>
        </p:sp>
        <p:sp>
          <p:nvSpPr>
            <p:cNvPr id="45471" name="Rectangle 415"/>
            <p:cNvSpPr>
              <a:spLocks noChangeArrowheads="1"/>
            </p:cNvSpPr>
            <p:nvPr/>
          </p:nvSpPr>
          <p:spPr bwMode="auto">
            <a:xfrm>
              <a:off x="824" y="2322"/>
              <a:ext cx="4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500">
                  <a:solidFill>
                    <a:srgbClr val="000000"/>
                  </a:solidFill>
                  <a:latin typeface="Helvetica" pitchFamily="34" charset="0"/>
                </a:rPr>
                <a:t>chicane</a:t>
              </a:r>
              <a:endParaRPr lang="it-IT"/>
            </a:p>
          </p:txBody>
        </p:sp>
        <p:sp>
          <p:nvSpPr>
            <p:cNvPr id="45472" name="Rectangle 416"/>
            <p:cNvSpPr>
              <a:spLocks noChangeArrowheads="1"/>
            </p:cNvSpPr>
            <p:nvPr/>
          </p:nvSpPr>
          <p:spPr bwMode="auto">
            <a:xfrm>
              <a:off x="3108" y="1413"/>
              <a:ext cx="548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>
                  <a:solidFill>
                    <a:srgbClr val="000000"/>
                  </a:solidFill>
                  <a:latin typeface="Helvetica" pitchFamily="34" charset="0"/>
                </a:rPr>
                <a:t>CR1 x 3</a:t>
              </a:r>
              <a:endParaRPr lang="it-IT"/>
            </a:p>
          </p:txBody>
        </p:sp>
        <p:sp>
          <p:nvSpPr>
            <p:cNvPr id="45473" name="Rectangle 417"/>
            <p:cNvSpPr>
              <a:spLocks noChangeArrowheads="1"/>
            </p:cNvSpPr>
            <p:nvPr/>
          </p:nvSpPr>
          <p:spPr bwMode="auto">
            <a:xfrm>
              <a:off x="1726" y="669"/>
              <a:ext cx="548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>
                  <a:solidFill>
                    <a:srgbClr val="000000"/>
                  </a:solidFill>
                  <a:latin typeface="Helvetica" pitchFamily="34" charset="0"/>
                </a:rPr>
                <a:t>CR2 x 4</a:t>
              </a:r>
              <a:endParaRPr lang="it-IT"/>
            </a:p>
          </p:txBody>
        </p:sp>
      </p:grpSp>
      <p:pic>
        <p:nvPicPr>
          <p:cNvPr id="45475" name="Picture 4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1538288"/>
            <a:ext cx="5040313" cy="3779837"/>
          </a:xfrm>
          <a:prstGeom prst="rect">
            <a:avLst/>
          </a:prstGeom>
          <a:solidFill>
            <a:srgbClr val="FFFFD5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45476" name="Text Box 420"/>
          <p:cNvSpPr txBox="1">
            <a:spLocks noChangeArrowheads="1"/>
          </p:cNvSpPr>
          <p:nvPr/>
        </p:nvSpPr>
        <p:spPr bwMode="auto">
          <a:xfrm>
            <a:off x="3059113" y="5876925"/>
            <a:ext cx="302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/>
              <a:t>INPUT </a:t>
            </a:r>
            <a:r>
              <a:rPr lang="it-IT" dirty="0" err="1"/>
              <a:t>of</a:t>
            </a:r>
            <a:r>
              <a:rPr lang="it-IT" dirty="0"/>
              <a:t> Turn </a:t>
            </a:r>
            <a:r>
              <a:rPr lang="it-IT" dirty="0" err="1"/>
              <a:t>Around</a:t>
            </a:r>
            <a:r>
              <a:rPr lang="it-IT" dirty="0"/>
              <a:t> </a:t>
            </a:r>
            <a:r>
              <a:rPr lang="it-IT" dirty="0" err="1"/>
              <a:t>Loop</a:t>
            </a:r>
            <a:endParaRPr lang="it-IT" dirty="0"/>
          </a:p>
        </p:txBody>
      </p:sp>
      <p:sp>
        <p:nvSpPr>
          <p:cNvPr id="45477" name="Oval 421"/>
          <p:cNvSpPr>
            <a:spLocks noChangeArrowheads="1"/>
          </p:cNvSpPr>
          <p:nvPr/>
        </p:nvSpPr>
        <p:spPr bwMode="auto">
          <a:xfrm>
            <a:off x="1476375" y="3284538"/>
            <a:ext cx="215900" cy="215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5478" name="Line 422"/>
          <p:cNvSpPr>
            <a:spLocks noChangeShapeType="1"/>
          </p:cNvSpPr>
          <p:nvPr/>
        </p:nvSpPr>
        <p:spPr bwMode="auto">
          <a:xfrm flipV="1">
            <a:off x="1692275" y="3068638"/>
            <a:ext cx="576263" cy="288925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45479" name="Text Box 423"/>
          <p:cNvSpPr txBox="1">
            <a:spLocks noChangeArrowheads="1"/>
          </p:cNvSpPr>
          <p:nvPr/>
        </p:nvSpPr>
        <p:spPr bwMode="auto">
          <a:xfrm>
            <a:off x="6732588" y="620713"/>
            <a:ext cx="2170112" cy="641350"/>
          </a:xfrm>
          <a:prstGeom prst="rect">
            <a:avLst/>
          </a:prstGeom>
          <a:solidFill>
            <a:srgbClr val="FFFFD5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/>
              <a:t>(</a:t>
            </a:r>
            <a:r>
              <a:rPr lang="it-IT" dirty="0" err="1">
                <a:solidFill>
                  <a:schemeClr val="accent5">
                    <a:lumMod val="50000"/>
                  </a:schemeClr>
                </a:solidFill>
              </a:rPr>
              <a:t>Dp</a:t>
            </a:r>
            <a:r>
              <a:rPr lang="it-IT" dirty="0">
                <a:solidFill>
                  <a:schemeClr val="accent5">
                    <a:lumMod val="50000"/>
                  </a:schemeClr>
                </a:solidFill>
              </a:rPr>
              <a:t>/p)</a:t>
            </a:r>
            <a:r>
              <a:rPr lang="it-IT" dirty="0" err="1">
                <a:solidFill>
                  <a:schemeClr val="accent5">
                    <a:lumMod val="50000"/>
                  </a:schemeClr>
                </a:solidFill>
              </a:rPr>
              <a:t>rms</a:t>
            </a:r>
            <a:r>
              <a:rPr lang="it-IT" dirty="0">
                <a:solidFill>
                  <a:schemeClr val="accent5">
                    <a:lumMod val="50000"/>
                  </a:schemeClr>
                </a:solidFill>
              </a:rPr>
              <a:t> = </a:t>
            </a:r>
            <a:r>
              <a:rPr lang="it-IT" dirty="0">
                <a:solidFill>
                  <a:schemeClr val="accent5">
                    <a:lumMod val="50000"/>
                  </a:schemeClr>
                </a:solidFill>
                <a:cs typeface="Arial" pitchFamily="34" charset="0"/>
              </a:rPr>
              <a:t>±</a:t>
            </a:r>
            <a:r>
              <a:rPr lang="it-IT" dirty="0">
                <a:solidFill>
                  <a:schemeClr val="accent5">
                    <a:lumMod val="50000"/>
                  </a:schemeClr>
                </a:solidFill>
              </a:rPr>
              <a:t>0.6 %</a:t>
            </a:r>
          </a:p>
          <a:p>
            <a:r>
              <a:rPr lang="it-IT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it-IT" dirty="0" err="1">
                <a:solidFill>
                  <a:schemeClr val="accent5">
                    <a:lumMod val="50000"/>
                  </a:schemeClr>
                </a:solidFill>
              </a:rPr>
              <a:t>Dp</a:t>
            </a:r>
            <a:r>
              <a:rPr lang="it-IT" dirty="0">
                <a:solidFill>
                  <a:schemeClr val="accent5">
                    <a:lumMod val="50000"/>
                  </a:schemeClr>
                </a:solidFill>
              </a:rPr>
              <a:t>/p)</a:t>
            </a:r>
            <a:r>
              <a:rPr lang="it-IT" dirty="0" err="1">
                <a:solidFill>
                  <a:schemeClr val="accent5">
                    <a:lumMod val="50000"/>
                  </a:schemeClr>
                </a:solidFill>
              </a:rPr>
              <a:t>max</a:t>
            </a:r>
            <a:r>
              <a:rPr lang="it-IT" dirty="0">
                <a:solidFill>
                  <a:schemeClr val="accent5">
                    <a:lumMod val="50000"/>
                  </a:schemeClr>
                </a:solidFill>
              </a:rPr>
              <a:t> = ± 2 %</a:t>
            </a:r>
          </a:p>
        </p:txBody>
      </p:sp>
      <p:sp>
        <p:nvSpPr>
          <p:cNvPr id="421" name="Segnaposto piè di pagina 4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5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76" grpId="0"/>
      <p:bldP spid="45477" grpId="0" animBg="1"/>
      <p:bldP spid="45478" grpId="0" animBg="1"/>
      <p:bldP spid="4547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7" name="Group 3"/>
          <p:cNvGrpSpPr>
            <a:grpSpLocks noChangeAspect="1"/>
          </p:cNvGrpSpPr>
          <p:nvPr/>
        </p:nvGrpSpPr>
        <p:grpSpPr bwMode="auto">
          <a:xfrm>
            <a:off x="-396875" y="0"/>
            <a:ext cx="9540875" cy="6561138"/>
            <a:chOff x="-250" y="0"/>
            <a:chExt cx="6010" cy="4133"/>
          </a:xfrm>
        </p:grpSpPr>
        <p:sp>
          <p:nvSpPr>
            <p:cNvPr id="47108" name="AutoShape 4"/>
            <p:cNvSpPr>
              <a:spLocks noChangeAspect="1" noChangeArrowheads="1" noTextEdit="1"/>
            </p:cNvSpPr>
            <p:nvPr/>
          </p:nvSpPr>
          <p:spPr bwMode="auto">
            <a:xfrm>
              <a:off x="-250" y="0"/>
              <a:ext cx="6010" cy="4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47109" name="Group 5"/>
            <p:cNvGrpSpPr>
              <a:grpSpLocks/>
            </p:cNvGrpSpPr>
            <p:nvPr/>
          </p:nvGrpSpPr>
          <p:grpSpPr bwMode="auto">
            <a:xfrm>
              <a:off x="313" y="248"/>
              <a:ext cx="4988" cy="3600"/>
              <a:chOff x="313" y="248"/>
              <a:chExt cx="4988" cy="3600"/>
            </a:xfrm>
          </p:grpSpPr>
          <p:sp>
            <p:nvSpPr>
              <p:cNvPr id="47110" name="Rectangle 6"/>
              <p:cNvSpPr>
                <a:spLocks noChangeArrowheads="1"/>
              </p:cNvSpPr>
              <p:nvPr/>
            </p:nvSpPr>
            <p:spPr bwMode="auto">
              <a:xfrm>
                <a:off x="531" y="308"/>
                <a:ext cx="4658" cy="33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11" name="Rectangle 7"/>
              <p:cNvSpPr>
                <a:spLocks noChangeArrowheads="1"/>
              </p:cNvSpPr>
              <p:nvPr/>
            </p:nvSpPr>
            <p:spPr bwMode="auto">
              <a:xfrm>
                <a:off x="531" y="308"/>
                <a:ext cx="4658" cy="3374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12" name="Line 8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465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13" name="Freeform 9"/>
              <p:cNvSpPr>
                <a:spLocks/>
              </p:cNvSpPr>
              <p:nvPr/>
            </p:nvSpPr>
            <p:spPr bwMode="auto">
              <a:xfrm>
                <a:off x="531" y="308"/>
                <a:ext cx="4658" cy="3374"/>
              </a:xfrm>
              <a:custGeom>
                <a:avLst/>
                <a:gdLst/>
                <a:ahLst/>
                <a:cxnLst>
                  <a:cxn ang="0">
                    <a:pos x="0" y="449"/>
                  </a:cxn>
                  <a:cxn ang="0">
                    <a:pos x="620" y="449"/>
                  </a:cxn>
                  <a:cxn ang="0">
                    <a:pos x="620" y="0"/>
                  </a:cxn>
                </a:cxnLst>
                <a:rect l="0" t="0" r="r" b="b"/>
                <a:pathLst>
                  <a:path w="620" h="449">
                    <a:moveTo>
                      <a:pt x="0" y="449"/>
                    </a:moveTo>
                    <a:lnTo>
                      <a:pt x="620" y="449"/>
                    </a:lnTo>
                    <a:lnTo>
                      <a:pt x="62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14" name="Line 10"/>
              <p:cNvSpPr>
                <a:spLocks noChangeShapeType="1"/>
              </p:cNvSpPr>
              <p:nvPr/>
            </p:nvSpPr>
            <p:spPr bwMode="auto">
              <a:xfrm flipV="1">
                <a:off x="531" y="308"/>
                <a:ext cx="0" cy="337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15" name="Line 11"/>
              <p:cNvSpPr>
                <a:spLocks noChangeShapeType="1"/>
              </p:cNvSpPr>
              <p:nvPr/>
            </p:nvSpPr>
            <p:spPr bwMode="auto">
              <a:xfrm>
                <a:off x="531" y="3682"/>
                <a:ext cx="465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16" name="Line 12"/>
              <p:cNvSpPr>
                <a:spLocks noChangeShapeType="1"/>
              </p:cNvSpPr>
              <p:nvPr/>
            </p:nvSpPr>
            <p:spPr bwMode="auto">
              <a:xfrm flipV="1">
                <a:off x="531" y="308"/>
                <a:ext cx="0" cy="337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17" name="Line 13"/>
              <p:cNvSpPr>
                <a:spLocks noChangeShapeType="1"/>
              </p:cNvSpPr>
              <p:nvPr/>
            </p:nvSpPr>
            <p:spPr bwMode="auto">
              <a:xfrm flipV="1">
                <a:off x="531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18" name="Line 14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19" name="Rectangle 15"/>
              <p:cNvSpPr>
                <a:spLocks noChangeArrowheads="1"/>
              </p:cNvSpPr>
              <p:nvPr/>
            </p:nvSpPr>
            <p:spPr bwMode="auto">
              <a:xfrm>
                <a:off x="449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-80</a:t>
                </a:r>
                <a:endParaRPr lang="it-IT"/>
              </a:p>
            </p:txBody>
          </p:sp>
          <p:sp>
            <p:nvSpPr>
              <p:cNvPr id="47120" name="Line 16"/>
              <p:cNvSpPr>
                <a:spLocks noChangeShapeType="1"/>
              </p:cNvSpPr>
              <p:nvPr/>
            </p:nvSpPr>
            <p:spPr bwMode="auto">
              <a:xfrm flipV="1">
                <a:off x="1110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21" name="Line 17"/>
              <p:cNvSpPr>
                <a:spLocks noChangeShapeType="1"/>
              </p:cNvSpPr>
              <p:nvPr/>
            </p:nvSpPr>
            <p:spPr bwMode="auto">
              <a:xfrm>
                <a:off x="1110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22" name="Rectangle 18"/>
              <p:cNvSpPr>
                <a:spLocks noChangeArrowheads="1"/>
              </p:cNvSpPr>
              <p:nvPr/>
            </p:nvSpPr>
            <p:spPr bwMode="auto">
              <a:xfrm>
                <a:off x="1027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-60</a:t>
                </a:r>
                <a:endParaRPr lang="it-IT"/>
              </a:p>
            </p:txBody>
          </p:sp>
          <p:sp>
            <p:nvSpPr>
              <p:cNvPr id="47123" name="Line 19"/>
              <p:cNvSpPr>
                <a:spLocks noChangeShapeType="1"/>
              </p:cNvSpPr>
              <p:nvPr/>
            </p:nvSpPr>
            <p:spPr bwMode="auto">
              <a:xfrm flipV="1">
                <a:off x="1696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24" name="Line 20"/>
              <p:cNvSpPr>
                <a:spLocks noChangeShapeType="1"/>
              </p:cNvSpPr>
              <p:nvPr/>
            </p:nvSpPr>
            <p:spPr bwMode="auto">
              <a:xfrm>
                <a:off x="1696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25" name="Rectangle 21"/>
              <p:cNvSpPr>
                <a:spLocks noChangeArrowheads="1"/>
              </p:cNvSpPr>
              <p:nvPr/>
            </p:nvSpPr>
            <p:spPr bwMode="auto">
              <a:xfrm>
                <a:off x="1613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-40</a:t>
                </a:r>
                <a:endParaRPr lang="it-IT"/>
              </a:p>
            </p:txBody>
          </p:sp>
          <p:sp>
            <p:nvSpPr>
              <p:cNvPr id="47126" name="Line 22"/>
              <p:cNvSpPr>
                <a:spLocks noChangeShapeType="1"/>
              </p:cNvSpPr>
              <p:nvPr/>
            </p:nvSpPr>
            <p:spPr bwMode="auto">
              <a:xfrm flipV="1">
                <a:off x="2274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27" name="Line 23"/>
              <p:cNvSpPr>
                <a:spLocks noChangeShapeType="1"/>
              </p:cNvSpPr>
              <p:nvPr/>
            </p:nvSpPr>
            <p:spPr bwMode="auto">
              <a:xfrm>
                <a:off x="2274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28" name="Rectangle 24"/>
              <p:cNvSpPr>
                <a:spLocks noChangeArrowheads="1"/>
              </p:cNvSpPr>
              <p:nvPr/>
            </p:nvSpPr>
            <p:spPr bwMode="auto">
              <a:xfrm>
                <a:off x="2192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-20</a:t>
                </a:r>
                <a:endParaRPr lang="it-IT"/>
              </a:p>
            </p:txBody>
          </p:sp>
          <p:sp>
            <p:nvSpPr>
              <p:cNvPr id="47129" name="Line 25"/>
              <p:cNvSpPr>
                <a:spLocks noChangeShapeType="1"/>
              </p:cNvSpPr>
              <p:nvPr/>
            </p:nvSpPr>
            <p:spPr bwMode="auto">
              <a:xfrm flipV="1">
                <a:off x="2860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30" name="Line 26"/>
              <p:cNvSpPr>
                <a:spLocks noChangeShapeType="1"/>
              </p:cNvSpPr>
              <p:nvPr/>
            </p:nvSpPr>
            <p:spPr bwMode="auto">
              <a:xfrm>
                <a:off x="2860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31" name="Rectangle 27"/>
              <p:cNvSpPr>
                <a:spLocks noChangeArrowheads="1"/>
              </p:cNvSpPr>
              <p:nvPr/>
            </p:nvSpPr>
            <p:spPr bwMode="auto">
              <a:xfrm>
                <a:off x="2838" y="3705"/>
                <a:ext cx="10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it-IT"/>
              </a:p>
            </p:txBody>
          </p:sp>
          <p:sp>
            <p:nvSpPr>
              <p:cNvPr id="47132" name="Line 28"/>
              <p:cNvSpPr>
                <a:spLocks noChangeShapeType="1"/>
              </p:cNvSpPr>
              <p:nvPr/>
            </p:nvSpPr>
            <p:spPr bwMode="auto">
              <a:xfrm flipV="1">
                <a:off x="3439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33" name="Line 29"/>
              <p:cNvSpPr>
                <a:spLocks noChangeShapeType="1"/>
              </p:cNvSpPr>
              <p:nvPr/>
            </p:nvSpPr>
            <p:spPr bwMode="auto">
              <a:xfrm>
                <a:off x="3439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34" name="Rectangle 30"/>
              <p:cNvSpPr>
                <a:spLocks noChangeArrowheads="1"/>
              </p:cNvSpPr>
              <p:nvPr/>
            </p:nvSpPr>
            <p:spPr bwMode="auto">
              <a:xfrm>
                <a:off x="3386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20</a:t>
                </a:r>
                <a:endParaRPr lang="it-IT"/>
              </a:p>
            </p:txBody>
          </p:sp>
          <p:sp>
            <p:nvSpPr>
              <p:cNvPr id="47135" name="Line 31"/>
              <p:cNvSpPr>
                <a:spLocks noChangeShapeType="1"/>
              </p:cNvSpPr>
              <p:nvPr/>
            </p:nvSpPr>
            <p:spPr bwMode="auto">
              <a:xfrm flipV="1">
                <a:off x="4025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36" name="Line 32"/>
              <p:cNvSpPr>
                <a:spLocks noChangeShapeType="1"/>
              </p:cNvSpPr>
              <p:nvPr/>
            </p:nvSpPr>
            <p:spPr bwMode="auto">
              <a:xfrm>
                <a:off x="4025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37" name="Rectangle 33"/>
              <p:cNvSpPr>
                <a:spLocks noChangeArrowheads="1"/>
              </p:cNvSpPr>
              <p:nvPr/>
            </p:nvSpPr>
            <p:spPr bwMode="auto">
              <a:xfrm>
                <a:off x="3972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40</a:t>
                </a:r>
                <a:endParaRPr lang="it-IT"/>
              </a:p>
            </p:txBody>
          </p:sp>
          <p:sp>
            <p:nvSpPr>
              <p:cNvPr id="47138" name="Line 34"/>
              <p:cNvSpPr>
                <a:spLocks noChangeShapeType="1"/>
              </p:cNvSpPr>
              <p:nvPr/>
            </p:nvSpPr>
            <p:spPr bwMode="auto">
              <a:xfrm flipV="1">
                <a:off x="4603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39" name="Line 35"/>
              <p:cNvSpPr>
                <a:spLocks noChangeShapeType="1"/>
              </p:cNvSpPr>
              <p:nvPr/>
            </p:nvSpPr>
            <p:spPr bwMode="auto">
              <a:xfrm>
                <a:off x="4603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40" name="Rectangle 36"/>
              <p:cNvSpPr>
                <a:spLocks noChangeArrowheads="1"/>
              </p:cNvSpPr>
              <p:nvPr/>
            </p:nvSpPr>
            <p:spPr bwMode="auto">
              <a:xfrm>
                <a:off x="4550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60</a:t>
                </a:r>
                <a:endParaRPr lang="it-IT"/>
              </a:p>
            </p:txBody>
          </p:sp>
          <p:sp>
            <p:nvSpPr>
              <p:cNvPr id="47141" name="Line 37"/>
              <p:cNvSpPr>
                <a:spLocks noChangeShapeType="1"/>
              </p:cNvSpPr>
              <p:nvPr/>
            </p:nvSpPr>
            <p:spPr bwMode="auto">
              <a:xfrm flipV="1">
                <a:off x="5189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42" name="Line 38"/>
              <p:cNvSpPr>
                <a:spLocks noChangeShapeType="1"/>
              </p:cNvSpPr>
              <p:nvPr/>
            </p:nvSpPr>
            <p:spPr bwMode="auto">
              <a:xfrm>
                <a:off x="5189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43" name="Rectangle 39"/>
              <p:cNvSpPr>
                <a:spLocks noChangeArrowheads="1"/>
              </p:cNvSpPr>
              <p:nvPr/>
            </p:nvSpPr>
            <p:spPr bwMode="auto">
              <a:xfrm>
                <a:off x="5136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80</a:t>
                </a:r>
                <a:endParaRPr lang="it-IT"/>
              </a:p>
            </p:txBody>
          </p:sp>
          <p:sp>
            <p:nvSpPr>
              <p:cNvPr id="47144" name="Line 40"/>
              <p:cNvSpPr>
                <a:spLocks noChangeShapeType="1"/>
              </p:cNvSpPr>
              <p:nvPr/>
            </p:nvSpPr>
            <p:spPr bwMode="auto">
              <a:xfrm>
                <a:off x="531" y="368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45" name="Line 41"/>
              <p:cNvSpPr>
                <a:spLocks noChangeShapeType="1"/>
              </p:cNvSpPr>
              <p:nvPr/>
            </p:nvSpPr>
            <p:spPr bwMode="auto">
              <a:xfrm flipH="1">
                <a:off x="5136" y="3682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46" name="Rectangle 42"/>
              <p:cNvSpPr>
                <a:spLocks noChangeArrowheads="1"/>
              </p:cNvSpPr>
              <p:nvPr/>
            </p:nvSpPr>
            <p:spPr bwMode="auto">
              <a:xfrm>
                <a:off x="313" y="3622"/>
                <a:ext cx="2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-100</a:t>
                </a:r>
                <a:endParaRPr lang="it-IT"/>
              </a:p>
            </p:txBody>
          </p:sp>
          <p:sp>
            <p:nvSpPr>
              <p:cNvPr id="47147" name="Line 43"/>
              <p:cNvSpPr>
                <a:spLocks noChangeShapeType="1"/>
              </p:cNvSpPr>
              <p:nvPr/>
            </p:nvSpPr>
            <p:spPr bwMode="auto">
              <a:xfrm>
                <a:off x="531" y="337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48" name="Line 44"/>
              <p:cNvSpPr>
                <a:spLocks noChangeShapeType="1"/>
              </p:cNvSpPr>
              <p:nvPr/>
            </p:nvSpPr>
            <p:spPr bwMode="auto">
              <a:xfrm flipH="1">
                <a:off x="5136" y="3374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49" name="Rectangle 45"/>
              <p:cNvSpPr>
                <a:spLocks noChangeArrowheads="1"/>
              </p:cNvSpPr>
              <p:nvPr/>
            </p:nvSpPr>
            <p:spPr bwMode="auto">
              <a:xfrm>
                <a:off x="366" y="3314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-90</a:t>
                </a:r>
                <a:endParaRPr lang="it-IT"/>
              </a:p>
            </p:txBody>
          </p:sp>
          <p:sp>
            <p:nvSpPr>
              <p:cNvPr id="47150" name="Line 46"/>
              <p:cNvSpPr>
                <a:spLocks noChangeShapeType="1"/>
              </p:cNvSpPr>
              <p:nvPr/>
            </p:nvSpPr>
            <p:spPr bwMode="auto">
              <a:xfrm>
                <a:off x="531" y="30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51" name="Line 47"/>
              <p:cNvSpPr>
                <a:spLocks noChangeShapeType="1"/>
              </p:cNvSpPr>
              <p:nvPr/>
            </p:nvSpPr>
            <p:spPr bwMode="auto">
              <a:xfrm flipH="1">
                <a:off x="5136" y="3066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52" name="Rectangle 48"/>
              <p:cNvSpPr>
                <a:spLocks noChangeArrowheads="1"/>
              </p:cNvSpPr>
              <p:nvPr/>
            </p:nvSpPr>
            <p:spPr bwMode="auto">
              <a:xfrm>
                <a:off x="366" y="3006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-80</a:t>
                </a:r>
                <a:endParaRPr lang="it-IT"/>
              </a:p>
            </p:txBody>
          </p:sp>
          <p:sp>
            <p:nvSpPr>
              <p:cNvPr id="47153" name="Line 49"/>
              <p:cNvSpPr>
                <a:spLocks noChangeShapeType="1"/>
              </p:cNvSpPr>
              <p:nvPr/>
            </p:nvSpPr>
            <p:spPr bwMode="auto">
              <a:xfrm>
                <a:off x="531" y="275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54" name="Line 50"/>
              <p:cNvSpPr>
                <a:spLocks noChangeShapeType="1"/>
              </p:cNvSpPr>
              <p:nvPr/>
            </p:nvSpPr>
            <p:spPr bwMode="auto">
              <a:xfrm flipH="1">
                <a:off x="5136" y="2758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55" name="Rectangle 51"/>
              <p:cNvSpPr>
                <a:spLocks noChangeArrowheads="1"/>
              </p:cNvSpPr>
              <p:nvPr/>
            </p:nvSpPr>
            <p:spPr bwMode="auto">
              <a:xfrm>
                <a:off x="366" y="2698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-70</a:t>
                </a:r>
                <a:endParaRPr lang="it-IT"/>
              </a:p>
            </p:txBody>
          </p:sp>
          <p:sp>
            <p:nvSpPr>
              <p:cNvPr id="47156" name="Line 52"/>
              <p:cNvSpPr>
                <a:spLocks noChangeShapeType="1"/>
              </p:cNvSpPr>
              <p:nvPr/>
            </p:nvSpPr>
            <p:spPr bwMode="auto">
              <a:xfrm>
                <a:off x="531" y="2450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57" name="Line 53"/>
              <p:cNvSpPr>
                <a:spLocks noChangeShapeType="1"/>
              </p:cNvSpPr>
              <p:nvPr/>
            </p:nvSpPr>
            <p:spPr bwMode="auto">
              <a:xfrm flipH="1">
                <a:off x="5136" y="2450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58" name="Rectangle 54"/>
              <p:cNvSpPr>
                <a:spLocks noChangeArrowheads="1"/>
              </p:cNvSpPr>
              <p:nvPr/>
            </p:nvSpPr>
            <p:spPr bwMode="auto">
              <a:xfrm>
                <a:off x="366" y="2390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-60</a:t>
                </a:r>
                <a:endParaRPr lang="it-IT"/>
              </a:p>
            </p:txBody>
          </p:sp>
          <p:sp>
            <p:nvSpPr>
              <p:cNvPr id="47159" name="Line 55"/>
              <p:cNvSpPr>
                <a:spLocks noChangeShapeType="1"/>
              </p:cNvSpPr>
              <p:nvPr/>
            </p:nvSpPr>
            <p:spPr bwMode="auto">
              <a:xfrm>
                <a:off x="531" y="214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60" name="Line 56"/>
              <p:cNvSpPr>
                <a:spLocks noChangeShapeType="1"/>
              </p:cNvSpPr>
              <p:nvPr/>
            </p:nvSpPr>
            <p:spPr bwMode="auto">
              <a:xfrm flipH="1">
                <a:off x="5136" y="2142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61" name="Rectangle 57"/>
              <p:cNvSpPr>
                <a:spLocks noChangeArrowheads="1"/>
              </p:cNvSpPr>
              <p:nvPr/>
            </p:nvSpPr>
            <p:spPr bwMode="auto">
              <a:xfrm>
                <a:off x="366" y="2082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-50</a:t>
                </a:r>
                <a:endParaRPr lang="it-IT"/>
              </a:p>
            </p:txBody>
          </p:sp>
          <p:sp>
            <p:nvSpPr>
              <p:cNvPr id="47162" name="Line 58"/>
              <p:cNvSpPr>
                <a:spLocks noChangeShapeType="1"/>
              </p:cNvSpPr>
              <p:nvPr/>
            </p:nvSpPr>
            <p:spPr bwMode="auto">
              <a:xfrm>
                <a:off x="531" y="18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63" name="Line 59"/>
              <p:cNvSpPr>
                <a:spLocks noChangeShapeType="1"/>
              </p:cNvSpPr>
              <p:nvPr/>
            </p:nvSpPr>
            <p:spPr bwMode="auto">
              <a:xfrm flipH="1">
                <a:off x="5136" y="1841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64" name="Rectangle 60"/>
              <p:cNvSpPr>
                <a:spLocks noChangeArrowheads="1"/>
              </p:cNvSpPr>
              <p:nvPr/>
            </p:nvSpPr>
            <p:spPr bwMode="auto">
              <a:xfrm>
                <a:off x="366" y="1781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-40</a:t>
                </a:r>
                <a:endParaRPr lang="it-IT"/>
              </a:p>
            </p:txBody>
          </p:sp>
          <p:sp>
            <p:nvSpPr>
              <p:cNvPr id="47165" name="Line 61"/>
              <p:cNvSpPr>
                <a:spLocks noChangeShapeType="1"/>
              </p:cNvSpPr>
              <p:nvPr/>
            </p:nvSpPr>
            <p:spPr bwMode="auto">
              <a:xfrm>
                <a:off x="531" y="153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66" name="Line 62"/>
              <p:cNvSpPr>
                <a:spLocks noChangeShapeType="1"/>
              </p:cNvSpPr>
              <p:nvPr/>
            </p:nvSpPr>
            <p:spPr bwMode="auto">
              <a:xfrm flipH="1">
                <a:off x="5136" y="1533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67" name="Rectangle 63"/>
              <p:cNvSpPr>
                <a:spLocks noChangeArrowheads="1"/>
              </p:cNvSpPr>
              <p:nvPr/>
            </p:nvSpPr>
            <p:spPr bwMode="auto">
              <a:xfrm>
                <a:off x="366" y="1473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-30</a:t>
                </a:r>
                <a:endParaRPr lang="it-IT"/>
              </a:p>
            </p:txBody>
          </p:sp>
          <p:sp>
            <p:nvSpPr>
              <p:cNvPr id="47168" name="Line 64"/>
              <p:cNvSpPr>
                <a:spLocks noChangeShapeType="1"/>
              </p:cNvSpPr>
              <p:nvPr/>
            </p:nvSpPr>
            <p:spPr bwMode="auto">
              <a:xfrm>
                <a:off x="531" y="122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69" name="Line 65"/>
              <p:cNvSpPr>
                <a:spLocks noChangeShapeType="1"/>
              </p:cNvSpPr>
              <p:nvPr/>
            </p:nvSpPr>
            <p:spPr bwMode="auto">
              <a:xfrm flipH="1">
                <a:off x="5136" y="1225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70" name="Rectangle 66"/>
              <p:cNvSpPr>
                <a:spLocks noChangeArrowheads="1"/>
              </p:cNvSpPr>
              <p:nvPr/>
            </p:nvSpPr>
            <p:spPr bwMode="auto">
              <a:xfrm>
                <a:off x="366" y="116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-20</a:t>
                </a:r>
                <a:endParaRPr lang="it-IT"/>
              </a:p>
            </p:txBody>
          </p:sp>
          <p:sp>
            <p:nvSpPr>
              <p:cNvPr id="47171" name="Line 67"/>
              <p:cNvSpPr>
                <a:spLocks noChangeShapeType="1"/>
              </p:cNvSpPr>
              <p:nvPr/>
            </p:nvSpPr>
            <p:spPr bwMode="auto">
              <a:xfrm>
                <a:off x="531" y="9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72" name="Line 68"/>
              <p:cNvSpPr>
                <a:spLocks noChangeShapeType="1"/>
              </p:cNvSpPr>
              <p:nvPr/>
            </p:nvSpPr>
            <p:spPr bwMode="auto">
              <a:xfrm flipH="1">
                <a:off x="5136" y="917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73" name="Rectangle 69"/>
              <p:cNvSpPr>
                <a:spLocks noChangeArrowheads="1"/>
              </p:cNvSpPr>
              <p:nvPr/>
            </p:nvSpPr>
            <p:spPr bwMode="auto">
              <a:xfrm>
                <a:off x="366" y="857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-10</a:t>
                </a:r>
                <a:endParaRPr lang="it-IT"/>
              </a:p>
            </p:txBody>
          </p:sp>
          <p:sp>
            <p:nvSpPr>
              <p:cNvPr id="47174" name="Line 70"/>
              <p:cNvSpPr>
                <a:spLocks noChangeShapeType="1"/>
              </p:cNvSpPr>
              <p:nvPr/>
            </p:nvSpPr>
            <p:spPr bwMode="auto">
              <a:xfrm>
                <a:off x="531" y="60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75" name="Line 71"/>
              <p:cNvSpPr>
                <a:spLocks noChangeShapeType="1"/>
              </p:cNvSpPr>
              <p:nvPr/>
            </p:nvSpPr>
            <p:spPr bwMode="auto">
              <a:xfrm flipH="1">
                <a:off x="5136" y="609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76" name="Rectangle 72"/>
              <p:cNvSpPr>
                <a:spLocks noChangeArrowheads="1"/>
              </p:cNvSpPr>
              <p:nvPr/>
            </p:nvSpPr>
            <p:spPr bwMode="auto">
              <a:xfrm>
                <a:off x="449" y="549"/>
                <a:ext cx="10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it-IT"/>
              </a:p>
            </p:txBody>
          </p:sp>
          <p:sp>
            <p:nvSpPr>
              <p:cNvPr id="47177" name="Line 73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78" name="Line 74"/>
              <p:cNvSpPr>
                <a:spLocks noChangeShapeType="1"/>
              </p:cNvSpPr>
              <p:nvPr/>
            </p:nvSpPr>
            <p:spPr bwMode="auto">
              <a:xfrm flipH="1">
                <a:off x="5136" y="308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79" name="Rectangle 75"/>
              <p:cNvSpPr>
                <a:spLocks noChangeArrowheads="1"/>
              </p:cNvSpPr>
              <p:nvPr/>
            </p:nvSpPr>
            <p:spPr bwMode="auto">
              <a:xfrm>
                <a:off x="396" y="248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10</a:t>
                </a:r>
                <a:endParaRPr lang="it-IT"/>
              </a:p>
            </p:txBody>
          </p:sp>
          <p:sp>
            <p:nvSpPr>
              <p:cNvPr id="47180" name="Line 76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465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81" name="Freeform 77"/>
              <p:cNvSpPr>
                <a:spLocks/>
              </p:cNvSpPr>
              <p:nvPr/>
            </p:nvSpPr>
            <p:spPr bwMode="auto">
              <a:xfrm>
                <a:off x="531" y="308"/>
                <a:ext cx="4658" cy="3374"/>
              </a:xfrm>
              <a:custGeom>
                <a:avLst/>
                <a:gdLst/>
                <a:ahLst/>
                <a:cxnLst>
                  <a:cxn ang="0">
                    <a:pos x="0" y="449"/>
                  </a:cxn>
                  <a:cxn ang="0">
                    <a:pos x="620" y="449"/>
                  </a:cxn>
                  <a:cxn ang="0">
                    <a:pos x="620" y="0"/>
                  </a:cxn>
                </a:cxnLst>
                <a:rect l="0" t="0" r="r" b="b"/>
                <a:pathLst>
                  <a:path w="620" h="449">
                    <a:moveTo>
                      <a:pt x="0" y="449"/>
                    </a:moveTo>
                    <a:lnTo>
                      <a:pt x="620" y="449"/>
                    </a:lnTo>
                    <a:lnTo>
                      <a:pt x="62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82" name="Line 78"/>
              <p:cNvSpPr>
                <a:spLocks noChangeShapeType="1"/>
              </p:cNvSpPr>
              <p:nvPr/>
            </p:nvSpPr>
            <p:spPr bwMode="auto">
              <a:xfrm flipV="1">
                <a:off x="531" y="308"/>
                <a:ext cx="0" cy="337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83" name="Freeform 79"/>
              <p:cNvSpPr>
                <a:spLocks/>
              </p:cNvSpPr>
              <p:nvPr/>
            </p:nvSpPr>
            <p:spPr bwMode="auto">
              <a:xfrm>
                <a:off x="531" y="2021"/>
                <a:ext cx="2908" cy="121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43" y="121"/>
                  </a:cxn>
                  <a:cxn ang="0">
                    <a:pos x="436" y="121"/>
                  </a:cxn>
                  <a:cxn ang="0">
                    <a:pos x="2705" y="121"/>
                  </a:cxn>
                  <a:cxn ang="0">
                    <a:pos x="2908" y="0"/>
                  </a:cxn>
                </a:cxnLst>
                <a:rect l="0" t="0" r="r" b="b"/>
                <a:pathLst>
                  <a:path w="2908" h="121">
                    <a:moveTo>
                      <a:pt x="0" y="121"/>
                    </a:moveTo>
                    <a:lnTo>
                      <a:pt x="143" y="121"/>
                    </a:lnTo>
                    <a:lnTo>
                      <a:pt x="436" y="121"/>
                    </a:lnTo>
                    <a:lnTo>
                      <a:pt x="2705" y="121"/>
                    </a:lnTo>
                    <a:lnTo>
                      <a:pt x="2908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84" name="Line 80"/>
              <p:cNvSpPr>
                <a:spLocks noChangeShapeType="1"/>
              </p:cNvSpPr>
              <p:nvPr/>
            </p:nvSpPr>
            <p:spPr bwMode="auto">
              <a:xfrm flipH="1" flipV="1">
                <a:off x="2860" y="609"/>
                <a:ext cx="579" cy="308"/>
              </a:xfrm>
              <a:prstGeom prst="line">
                <a:avLst/>
              </a:prstGeom>
              <a:noFill/>
              <a:ln w="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85" name="Line 81"/>
              <p:cNvSpPr>
                <a:spLocks noChangeShapeType="1"/>
              </p:cNvSpPr>
              <p:nvPr/>
            </p:nvSpPr>
            <p:spPr bwMode="auto">
              <a:xfrm>
                <a:off x="2860" y="3449"/>
                <a:ext cx="443" cy="241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86" name="Freeform 82"/>
              <p:cNvSpPr>
                <a:spLocks/>
              </p:cNvSpPr>
              <p:nvPr/>
            </p:nvSpPr>
            <p:spPr bwMode="auto">
              <a:xfrm>
                <a:off x="967" y="736"/>
                <a:ext cx="1578" cy="1406"/>
              </a:xfrm>
              <a:custGeom>
                <a:avLst/>
                <a:gdLst/>
                <a:ahLst/>
                <a:cxnLst>
                  <a:cxn ang="0">
                    <a:pos x="113" y="1406"/>
                  </a:cxn>
                  <a:cxn ang="0">
                    <a:pos x="180" y="1406"/>
                  </a:cxn>
                  <a:cxn ang="0">
                    <a:pos x="338" y="1391"/>
                  </a:cxn>
                  <a:cxn ang="0">
                    <a:pos x="428" y="1361"/>
                  </a:cxn>
                  <a:cxn ang="0">
                    <a:pos x="481" y="1331"/>
                  </a:cxn>
                  <a:cxn ang="0">
                    <a:pos x="518" y="1308"/>
                  </a:cxn>
                  <a:cxn ang="0">
                    <a:pos x="541" y="1293"/>
                  </a:cxn>
                  <a:cxn ang="0">
                    <a:pos x="601" y="1248"/>
                  </a:cxn>
                  <a:cxn ang="0">
                    <a:pos x="661" y="1158"/>
                  </a:cxn>
                  <a:cxn ang="0">
                    <a:pos x="684" y="1105"/>
                  </a:cxn>
                  <a:cxn ang="0">
                    <a:pos x="706" y="1060"/>
                  </a:cxn>
                  <a:cxn ang="0">
                    <a:pos x="721" y="1030"/>
                  </a:cxn>
                  <a:cxn ang="0">
                    <a:pos x="744" y="865"/>
                  </a:cxn>
                  <a:cxn ang="0">
                    <a:pos x="729" y="797"/>
                  </a:cxn>
                  <a:cxn ang="0">
                    <a:pos x="714" y="692"/>
                  </a:cxn>
                  <a:cxn ang="0">
                    <a:pos x="699" y="579"/>
                  </a:cxn>
                  <a:cxn ang="0">
                    <a:pos x="684" y="489"/>
                  </a:cxn>
                  <a:cxn ang="0">
                    <a:pos x="714" y="354"/>
                  </a:cxn>
                  <a:cxn ang="0">
                    <a:pos x="721" y="331"/>
                  </a:cxn>
                  <a:cxn ang="0">
                    <a:pos x="736" y="301"/>
                  </a:cxn>
                  <a:cxn ang="0">
                    <a:pos x="751" y="271"/>
                  </a:cxn>
                  <a:cxn ang="0">
                    <a:pos x="781" y="203"/>
                  </a:cxn>
                  <a:cxn ang="0">
                    <a:pos x="856" y="121"/>
                  </a:cxn>
                  <a:cxn ang="0">
                    <a:pos x="902" y="91"/>
                  </a:cxn>
                  <a:cxn ang="0">
                    <a:pos x="932" y="76"/>
                  </a:cxn>
                  <a:cxn ang="0">
                    <a:pos x="962" y="53"/>
                  </a:cxn>
                  <a:cxn ang="0">
                    <a:pos x="1082" y="0"/>
                  </a:cxn>
                  <a:cxn ang="0">
                    <a:pos x="1119" y="0"/>
                  </a:cxn>
                  <a:cxn ang="0">
                    <a:pos x="1157" y="0"/>
                  </a:cxn>
                  <a:cxn ang="0">
                    <a:pos x="1195" y="0"/>
                  </a:cxn>
                  <a:cxn ang="0">
                    <a:pos x="1307" y="53"/>
                  </a:cxn>
                  <a:cxn ang="0">
                    <a:pos x="1330" y="68"/>
                  </a:cxn>
                  <a:cxn ang="0">
                    <a:pos x="1367" y="98"/>
                  </a:cxn>
                  <a:cxn ang="0">
                    <a:pos x="1412" y="128"/>
                  </a:cxn>
                  <a:cxn ang="0">
                    <a:pos x="1488" y="211"/>
                  </a:cxn>
                  <a:cxn ang="0">
                    <a:pos x="1518" y="278"/>
                  </a:cxn>
                  <a:cxn ang="0">
                    <a:pos x="1533" y="316"/>
                  </a:cxn>
                  <a:cxn ang="0">
                    <a:pos x="1540" y="339"/>
                  </a:cxn>
                  <a:cxn ang="0">
                    <a:pos x="1570" y="406"/>
                  </a:cxn>
                  <a:cxn ang="0">
                    <a:pos x="1570" y="511"/>
                  </a:cxn>
                  <a:cxn ang="0">
                    <a:pos x="1563" y="594"/>
                  </a:cxn>
                  <a:cxn ang="0">
                    <a:pos x="1540" y="699"/>
                  </a:cxn>
                </a:cxnLst>
                <a:rect l="0" t="0" r="r" b="b"/>
                <a:pathLst>
                  <a:path w="1578" h="1406">
                    <a:moveTo>
                      <a:pt x="0" y="1406"/>
                    </a:moveTo>
                    <a:lnTo>
                      <a:pt x="53" y="1406"/>
                    </a:lnTo>
                    <a:lnTo>
                      <a:pt x="113" y="1406"/>
                    </a:lnTo>
                    <a:lnTo>
                      <a:pt x="128" y="1406"/>
                    </a:lnTo>
                    <a:lnTo>
                      <a:pt x="150" y="1406"/>
                    </a:lnTo>
                    <a:lnTo>
                      <a:pt x="180" y="1406"/>
                    </a:lnTo>
                    <a:lnTo>
                      <a:pt x="255" y="1398"/>
                    </a:lnTo>
                    <a:lnTo>
                      <a:pt x="263" y="1398"/>
                    </a:lnTo>
                    <a:lnTo>
                      <a:pt x="338" y="1391"/>
                    </a:lnTo>
                    <a:lnTo>
                      <a:pt x="346" y="1391"/>
                    </a:lnTo>
                    <a:lnTo>
                      <a:pt x="353" y="1391"/>
                    </a:lnTo>
                    <a:lnTo>
                      <a:pt x="428" y="1361"/>
                    </a:lnTo>
                    <a:lnTo>
                      <a:pt x="466" y="1338"/>
                    </a:lnTo>
                    <a:lnTo>
                      <a:pt x="473" y="1338"/>
                    </a:lnTo>
                    <a:lnTo>
                      <a:pt x="481" y="1331"/>
                    </a:lnTo>
                    <a:lnTo>
                      <a:pt x="488" y="1323"/>
                    </a:lnTo>
                    <a:lnTo>
                      <a:pt x="503" y="1315"/>
                    </a:lnTo>
                    <a:lnTo>
                      <a:pt x="518" y="1308"/>
                    </a:lnTo>
                    <a:lnTo>
                      <a:pt x="526" y="1293"/>
                    </a:lnTo>
                    <a:lnTo>
                      <a:pt x="533" y="1293"/>
                    </a:lnTo>
                    <a:lnTo>
                      <a:pt x="541" y="1293"/>
                    </a:lnTo>
                    <a:lnTo>
                      <a:pt x="563" y="1270"/>
                    </a:lnTo>
                    <a:lnTo>
                      <a:pt x="578" y="1263"/>
                    </a:lnTo>
                    <a:lnTo>
                      <a:pt x="601" y="1248"/>
                    </a:lnTo>
                    <a:lnTo>
                      <a:pt x="631" y="1218"/>
                    </a:lnTo>
                    <a:lnTo>
                      <a:pt x="654" y="1188"/>
                    </a:lnTo>
                    <a:lnTo>
                      <a:pt x="661" y="1158"/>
                    </a:lnTo>
                    <a:lnTo>
                      <a:pt x="669" y="1143"/>
                    </a:lnTo>
                    <a:lnTo>
                      <a:pt x="684" y="1113"/>
                    </a:lnTo>
                    <a:lnTo>
                      <a:pt x="684" y="1105"/>
                    </a:lnTo>
                    <a:lnTo>
                      <a:pt x="691" y="1090"/>
                    </a:lnTo>
                    <a:lnTo>
                      <a:pt x="699" y="1075"/>
                    </a:lnTo>
                    <a:lnTo>
                      <a:pt x="706" y="1060"/>
                    </a:lnTo>
                    <a:lnTo>
                      <a:pt x="706" y="1052"/>
                    </a:lnTo>
                    <a:lnTo>
                      <a:pt x="714" y="1037"/>
                    </a:lnTo>
                    <a:lnTo>
                      <a:pt x="721" y="1030"/>
                    </a:lnTo>
                    <a:lnTo>
                      <a:pt x="736" y="992"/>
                    </a:lnTo>
                    <a:lnTo>
                      <a:pt x="744" y="910"/>
                    </a:lnTo>
                    <a:lnTo>
                      <a:pt x="744" y="865"/>
                    </a:lnTo>
                    <a:lnTo>
                      <a:pt x="736" y="857"/>
                    </a:lnTo>
                    <a:lnTo>
                      <a:pt x="729" y="812"/>
                    </a:lnTo>
                    <a:lnTo>
                      <a:pt x="729" y="797"/>
                    </a:lnTo>
                    <a:lnTo>
                      <a:pt x="721" y="722"/>
                    </a:lnTo>
                    <a:lnTo>
                      <a:pt x="721" y="707"/>
                    </a:lnTo>
                    <a:lnTo>
                      <a:pt x="714" y="692"/>
                    </a:lnTo>
                    <a:lnTo>
                      <a:pt x="714" y="669"/>
                    </a:lnTo>
                    <a:lnTo>
                      <a:pt x="699" y="594"/>
                    </a:lnTo>
                    <a:lnTo>
                      <a:pt x="699" y="579"/>
                    </a:lnTo>
                    <a:lnTo>
                      <a:pt x="691" y="534"/>
                    </a:lnTo>
                    <a:lnTo>
                      <a:pt x="691" y="504"/>
                    </a:lnTo>
                    <a:lnTo>
                      <a:pt x="684" y="489"/>
                    </a:lnTo>
                    <a:lnTo>
                      <a:pt x="684" y="481"/>
                    </a:lnTo>
                    <a:lnTo>
                      <a:pt x="699" y="399"/>
                    </a:lnTo>
                    <a:lnTo>
                      <a:pt x="714" y="354"/>
                    </a:lnTo>
                    <a:lnTo>
                      <a:pt x="714" y="346"/>
                    </a:lnTo>
                    <a:lnTo>
                      <a:pt x="721" y="339"/>
                    </a:lnTo>
                    <a:lnTo>
                      <a:pt x="721" y="331"/>
                    </a:lnTo>
                    <a:lnTo>
                      <a:pt x="729" y="324"/>
                    </a:lnTo>
                    <a:lnTo>
                      <a:pt x="729" y="309"/>
                    </a:lnTo>
                    <a:lnTo>
                      <a:pt x="736" y="301"/>
                    </a:lnTo>
                    <a:lnTo>
                      <a:pt x="744" y="286"/>
                    </a:lnTo>
                    <a:lnTo>
                      <a:pt x="744" y="278"/>
                    </a:lnTo>
                    <a:lnTo>
                      <a:pt x="751" y="271"/>
                    </a:lnTo>
                    <a:lnTo>
                      <a:pt x="759" y="241"/>
                    </a:lnTo>
                    <a:lnTo>
                      <a:pt x="766" y="233"/>
                    </a:lnTo>
                    <a:lnTo>
                      <a:pt x="781" y="203"/>
                    </a:lnTo>
                    <a:lnTo>
                      <a:pt x="804" y="166"/>
                    </a:lnTo>
                    <a:lnTo>
                      <a:pt x="826" y="143"/>
                    </a:lnTo>
                    <a:lnTo>
                      <a:pt x="856" y="121"/>
                    </a:lnTo>
                    <a:lnTo>
                      <a:pt x="864" y="113"/>
                    </a:lnTo>
                    <a:lnTo>
                      <a:pt x="894" y="98"/>
                    </a:lnTo>
                    <a:lnTo>
                      <a:pt x="902" y="91"/>
                    </a:lnTo>
                    <a:lnTo>
                      <a:pt x="917" y="83"/>
                    </a:lnTo>
                    <a:lnTo>
                      <a:pt x="924" y="76"/>
                    </a:lnTo>
                    <a:lnTo>
                      <a:pt x="932" y="76"/>
                    </a:lnTo>
                    <a:lnTo>
                      <a:pt x="939" y="68"/>
                    </a:lnTo>
                    <a:lnTo>
                      <a:pt x="947" y="61"/>
                    </a:lnTo>
                    <a:lnTo>
                      <a:pt x="962" y="53"/>
                    </a:lnTo>
                    <a:lnTo>
                      <a:pt x="999" y="23"/>
                    </a:lnTo>
                    <a:lnTo>
                      <a:pt x="1074" y="0"/>
                    </a:lnTo>
                    <a:lnTo>
                      <a:pt x="1082" y="0"/>
                    </a:lnTo>
                    <a:lnTo>
                      <a:pt x="1097" y="0"/>
                    </a:lnTo>
                    <a:lnTo>
                      <a:pt x="1104" y="0"/>
                    </a:lnTo>
                    <a:lnTo>
                      <a:pt x="1119" y="0"/>
                    </a:lnTo>
                    <a:lnTo>
                      <a:pt x="1134" y="0"/>
                    </a:lnTo>
                    <a:lnTo>
                      <a:pt x="1149" y="0"/>
                    </a:lnTo>
                    <a:lnTo>
                      <a:pt x="1157" y="0"/>
                    </a:lnTo>
                    <a:lnTo>
                      <a:pt x="1172" y="0"/>
                    </a:lnTo>
                    <a:lnTo>
                      <a:pt x="1187" y="0"/>
                    </a:lnTo>
                    <a:lnTo>
                      <a:pt x="1195" y="0"/>
                    </a:lnTo>
                    <a:lnTo>
                      <a:pt x="1270" y="30"/>
                    </a:lnTo>
                    <a:lnTo>
                      <a:pt x="1300" y="53"/>
                    </a:lnTo>
                    <a:lnTo>
                      <a:pt x="1307" y="53"/>
                    </a:lnTo>
                    <a:lnTo>
                      <a:pt x="1330" y="68"/>
                    </a:lnTo>
                    <a:lnTo>
                      <a:pt x="1322" y="68"/>
                    </a:lnTo>
                    <a:lnTo>
                      <a:pt x="1330" y="68"/>
                    </a:lnTo>
                    <a:lnTo>
                      <a:pt x="1337" y="76"/>
                    </a:lnTo>
                    <a:lnTo>
                      <a:pt x="1352" y="83"/>
                    </a:lnTo>
                    <a:lnTo>
                      <a:pt x="1367" y="98"/>
                    </a:lnTo>
                    <a:lnTo>
                      <a:pt x="1375" y="98"/>
                    </a:lnTo>
                    <a:lnTo>
                      <a:pt x="1397" y="121"/>
                    </a:lnTo>
                    <a:lnTo>
                      <a:pt x="1412" y="128"/>
                    </a:lnTo>
                    <a:lnTo>
                      <a:pt x="1435" y="143"/>
                    </a:lnTo>
                    <a:lnTo>
                      <a:pt x="1465" y="173"/>
                    </a:lnTo>
                    <a:lnTo>
                      <a:pt x="1488" y="211"/>
                    </a:lnTo>
                    <a:lnTo>
                      <a:pt x="1495" y="233"/>
                    </a:lnTo>
                    <a:lnTo>
                      <a:pt x="1503" y="248"/>
                    </a:lnTo>
                    <a:lnTo>
                      <a:pt x="1518" y="278"/>
                    </a:lnTo>
                    <a:lnTo>
                      <a:pt x="1518" y="293"/>
                    </a:lnTo>
                    <a:lnTo>
                      <a:pt x="1525" y="301"/>
                    </a:lnTo>
                    <a:lnTo>
                      <a:pt x="1533" y="316"/>
                    </a:lnTo>
                    <a:lnTo>
                      <a:pt x="1533" y="324"/>
                    </a:lnTo>
                    <a:lnTo>
                      <a:pt x="1540" y="331"/>
                    </a:lnTo>
                    <a:lnTo>
                      <a:pt x="1540" y="339"/>
                    </a:lnTo>
                    <a:lnTo>
                      <a:pt x="1548" y="354"/>
                    </a:lnTo>
                    <a:lnTo>
                      <a:pt x="1548" y="361"/>
                    </a:lnTo>
                    <a:lnTo>
                      <a:pt x="1570" y="406"/>
                    </a:lnTo>
                    <a:lnTo>
                      <a:pt x="1578" y="481"/>
                    </a:lnTo>
                    <a:lnTo>
                      <a:pt x="1578" y="496"/>
                    </a:lnTo>
                    <a:lnTo>
                      <a:pt x="1570" y="511"/>
                    </a:lnTo>
                    <a:lnTo>
                      <a:pt x="1570" y="541"/>
                    </a:lnTo>
                    <a:lnTo>
                      <a:pt x="1563" y="587"/>
                    </a:lnTo>
                    <a:lnTo>
                      <a:pt x="1563" y="594"/>
                    </a:lnTo>
                    <a:lnTo>
                      <a:pt x="1548" y="677"/>
                    </a:lnTo>
                    <a:lnTo>
                      <a:pt x="1548" y="692"/>
                    </a:lnTo>
                    <a:lnTo>
                      <a:pt x="1540" y="699"/>
                    </a:lnTo>
                    <a:lnTo>
                      <a:pt x="1540" y="722"/>
                    </a:lnTo>
                    <a:lnTo>
                      <a:pt x="1525" y="804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87" name="Freeform 83"/>
              <p:cNvSpPr>
                <a:spLocks/>
              </p:cNvSpPr>
              <p:nvPr/>
            </p:nvSpPr>
            <p:spPr bwMode="auto">
              <a:xfrm>
                <a:off x="2477" y="1540"/>
                <a:ext cx="744" cy="624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8"/>
                  </a:cxn>
                  <a:cxn ang="0">
                    <a:pos x="8" y="53"/>
                  </a:cxn>
                  <a:cxn ang="0">
                    <a:pos x="8" y="68"/>
                  </a:cxn>
                  <a:cxn ang="0">
                    <a:pos x="0" y="91"/>
                  </a:cxn>
                  <a:cxn ang="0">
                    <a:pos x="0" y="113"/>
                  </a:cxn>
                  <a:cxn ang="0">
                    <a:pos x="8" y="196"/>
                  </a:cxn>
                  <a:cxn ang="0">
                    <a:pos x="23" y="233"/>
                  </a:cxn>
                  <a:cxn ang="0">
                    <a:pos x="30" y="241"/>
                  </a:cxn>
                  <a:cxn ang="0">
                    <a:pos x="38" y="256"/>
                  </a:cxn>
                  <a:cxn ang="0">
                    <a:pos x="38" y="263"/>
                  </a:cxn>
                  <a:cxn ang="0">
                    <a:pos x="45" y="279"/>
                  </a:cxn>
                  <a:cxn ang="0">
                    <a:pos x="53" y="294"/>
                  </a:cxn>
                  <a:cxn ang="0">
                    <a:pos x="53" y="309"/>
                  </a:cxn>
                  <a:cxn ang="0">
                    <a:pos x="60" y="316"/>
                  </a:cxn>
                  <a:cxn ang="0">
                    <a:pos x="75" y="346"/>
                  </a:cxn>
                  <a:cxn ang="0">
                    <a:pos x="75" y="361"/>
                  </a:cxn>
                  <a:cxn ang="0">
                    <a:pos x="90" y="391"/>
                  </a:cxn>
                  <a:cxn ang="0">
                    <a:pos x="113" y="421"/>
                  </a:cxn>
                  <a:cxn ang="0">
                    <a:pos x="143" y="451"/>
                  </a:cxn>
                  <a:cxn ang="0">
                    <a:pos x="165" y="466"/>
                  </a:cxn>
                  <a:cxn ang="0">
                    <a:pos x="173" y="481"/>
                  </a:cxn>
                  <a:cxn ang="0">
                    <a:pos x="203" y="496"/>
                  </a:cxn>
                  <a:cxn ang="0">
                    <a:pos x="210" y="504"/>
                  </a:cxn>
                  <a:cxn ang="0">
                    <a:pos x="225" y="511"/>
                  </a:cxn>
                  <a:cxn ang="0">
                    <a:pos x="233" y="519"/>
                  </a:cxn>
                  <a:cxn ang="0">
                    <a:pos x="240" y="519"/>
                  </a:cxn>
                  <a:cxn ang="0">
                    <a:pos x="248" y="527"/>
                  </a:cxn>
                  <a:cxn ang="0">
                    <a:pos x="255" y="534"/>
                  </a:cxn>
                  <a:cxn ang="0">
                    <a:pos x="270" y="542"/>
                  </a:cxn>
                  <a:cxn ang="0">
                    <a:pos x="308" y="572"/>
                  </a:cxn>
                  <a:cxn ang="0">
                    <a:pos x="383" y="602"/>
                  </a:cxn>
                  <a:cxn ang="0">
                    <a:pos x="391" y="602"/>
                  </a:cxn>
                  <a:cxn ang="0">
                    <a:pos x="398" y="602"/>
                  </a:cxn>
                  <a:cxn ang="0">
                    <a:pos x="473" y="609"/>
                  </a:cxn>
                  <a:cxn ang="0">
                    <a:pos x="488" y="609"/>
                  </a:cxn>
                  <a:cxn ang="0">
                    <a:pos x="556" y="617"/>
                  </a:cxn>
                  <a:cxn ang="0">
                    <a:pos x="586" y="617"/>
                  </a:cxn>
                  <a:cxn ang="0">
                    <a:pos x="609" y="617"/>
                  </a:cxn>
                  <a:cxn ang="0">
                    <a:pos x="624" y="624"/>
                  </a:cxn>
                  <a:cxn ang="0">
                    <a:pos x="684" y="624"/>
                  </a:cxn>
                  <a:cxn ang="0">
                    <a:pos x="744" y="624"/>
                  </a:cxn>
                </a:cxnLst>
                <a:rect l="0" t="0" r="r" b="b"/>
                <a:pathLst>
                  <a:path w="744" h="624">
                    <a:moveTo>
                      <a:pt x="15" y="0"/>
                    </a:moveTo>
                    <a:lnTo>
                      <a:pt x="15" y="8"/>
                    </a:lnTo>
                    <a:lnTo>
                      <a:pt x="8" y="53"/>
                    </a:lnTo>
                    <a:lnTo>
                      <a:pt x="8" y="68"/>
                    </a:lnTo>
                    <a:lnTo>
                      <a:pt x="0" y="91"/>
                    </a:lnTo>
                    <a:lnTo>
                      <a:pt x="0" y="113"/>
                    </a:lnTo>
                    <a:lnTo>
                      <a:pt x="8" y="196"/>
                    </a:lnTo>
                    <a:lnTo>
                      <a:pt x="23" y="233"/>
                    </a:lnTo>
                    <a:lnTo>
                      <a:pt x="30" y="241"/>
                    </a:lnTo>
                    <a:lnTo>
                      <a:pt x="38" y="256"/>
                    </a:lnTo>
                    <a:lnTo>
                      <a:pt x="38" y="263"/>
                    </a:lnTo>
                    <a:lnTo>
                      <a:pt x="45" y="279"/>
                    </a:lnTo>
                    <a:lnTo>
                      <a:pt x="53" y="294"/>
                    </a:lnTo>
                    <a:lnTo>
                      <a:pt x="53" y="309"/>
                    </a:lnTo>
                    <a:lnTo>
                      <a:pt x="60" y="316"/>
                    </a:lnTo>
                    <a:lnTo>
                      <a:pt x="75" y="346"/>
                    </a:lnTo>
                    <a:lnTo>
                      <a:pt x="75" y="361"/>
                    </a:lnTo>
                    <a:lnTo>
                      <a:pt x="90" y="391"/>
                    </a:lnTo>
                    <a:lnTo>
                      <a:pt x="113" y="421"/>
                    </a:lnTo>
                    <a:lnTo>
                      <a:pt x="143" y="451"/>
                    </a:lnTo>
                    <a:lnTo>
                      <a:pt x="165" y="466"/>
                    </a:lnTo>
                    <a:lnTo>
                      <a:pt x="173" y="481"/>
                    </a:lnTo>
                    <a:lnTo>
                      <a:pt x="203" y="496"/>
                    </a:lnTo>
                    <a:lnTo>
                      <a:pt x="210" y="504"/>
                    </a:lnTo>
                    <a:lnTo>
                      <a:pt x="225" y="511"/>
                    </a:lnTo>
                    <a:lnTo>
                      <a:pt x="233" y="519"/>
                    </a:lnTo>
                    <a:lnTo>
                      <a:pt x="240" y="519"/>
                    </a:lnTo>
                    <a:lnTo>
                      <a:pt x="248" y="527"/>
                    </a:lnTo>
                    <a:lnTo>
                      <a:pt x="255" y="534"/>
                    </a:lnTo>
                    <a:lnTo>
                      <a:pt x="270" y="542"/>
                    </a:lnTo>
                    <a:lnTo>
                      <a:pt x="308" y="572"/>
                    </a:lnTo>
                    <a:lnTo>
                      <a:pt x="383" y="602"/>
                    </a:lnTo>
                    <a:lnTo>
                      <a:pt x="391" y="602"/>
                    </a:lnTo>
                    <a:lnTo>
                      <a:pt x="398" y="602"/>
                    </a:lnTo>
                    <a:lnTo>
                      <a:pt x="473" y="609"/>
                    </a:lnTo>
                    <a:lnTo>
                      <a:pt x="488" y="609"/>
                    </a:lnTo>
                    <a:lnTo>
                      <a:pt x="556" y="617"/>
                    </a:lnTo>
                    <a:lnTo>
                      <a:pt x="586" y="617"/>
                    </a:lnTo>
                    <a:lnTo>
                      <a:pt x="609" y="617"/>
                    </a:lnTo>
                    <a:lnTo>
                      <a:pt x="624" y="624"/>
                    </a:lnTo>
                    <a:lnTo>
                      <a:pt x="684" y="624"/>
                    </a:lnTo>
                    <a:lnTo>
                      <a:pt x="744" y="624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88" name="Rectangle 84"/>
              <p:cNvSpPr>
                <a:spLocks noChangeArrowheads="1"/>
              </p:cNvSpPr>
              <p:nvPr/>
            </p:nvSpPr>
            <p:spPr bwMode="auto">
              <a:xfrm>
                <a:off x="1222" y="2127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89" name="Rectangle 85"/>
              <p:cNvSpPr>
                <a:spLocks noChangeArrowheads="1"/>
              </p:cNvSpPr>
              <p:nvPr/>
            </p:nvSpPr>
            <p:spPr bwMode="auto">
              <a:xfrm>
                <a:off x="1305" y="211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90" name="Freeform 86"/>
              <p:cNvSpPr>
                <a:spLocks/>
              </p:cNvSpPr>
              <p:nvPr/>
            </p:nvSpPr>
            <p:spPr bwMode="auto">
              <a:xfrm>
                <a:off x="1433" y="2059"/>
                <a:ext cx="22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15">
                    <a:moveTo>
                      <a:pt x="15" y="0"/>
                    </a:move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91" name="Freeform 87"/>
              <p:cNvSpPr>
                <a:spLocks/>
              </p:cNvSpPr>
              <p:nvPr/>
            </p:nvSpPr>
            <p:spPr bwMode="auto">
              <a:xfrm>
                <a:off x="1478" y="2029"/>
                <a:ext cx="22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7"/>
                  </a:cxn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</a:cxnLst>
                <a:rect l="0" t="0" r="r" b="b"/>
                <a:pathLst>
                  <a:path w="22" h="15">
                    <a:moveTo>
                      <a:pt x="15" y="0"/>
                    </a:move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92" name="Freeform 88"/>
              <p:cNvSpPr>
                <a:spLocks/>
              </p:cNvSpPr>
              <p:nvPr/>
            </p:nvSpPr>
            <p:spPr bwMode="auto">
              <a:xfrm>
                <a:off x="1530" y="1999"/>
                <a:ext cx="15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7"/>
                  </a:cxn>
                  <a:cxn ang="0">
                    <a:pos x="8" y="0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lnTo>
                      <a:pt x="15" y="7"/>
                    </a:lnTo>
                    <a:lnTo>
                      <a:pt x="0" y="15"/>
                    </a:lnTo>
                    <a:lnTo>
                      <a:pt x="0" y="7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93" name="Freeform 89"/>
              <p:cNvSpPr>
                <a:spLocks/>
              </p:cNvSpPr>
              <p:nvPr/>
            </p:nvSpPr>
            <p:spPr bwMode="auto">
              <a:xfrm>
                <a:off x="1628" y="1879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8" y="15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94" name="Freeform 90"/>
              <p:cNvSpPr>
                <a:spLocks/>
              </p:cNvSpPr>
              <p:nvPr/>
            </p:nvSpPr>
            <p:spPr bwMode="auto">
              <a:xfrm>
                <a:off x="1651" y="1826"/>
                <a:ext cx="15" cy="1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0"/>
                  </a:cxn>
                  <a:cxn ang="0">
                    <a:pos x="7" y="15"/>
                  </a:cxn>
                  <a:cxn ang="0">
                    <a:pos x="0" y="15"/>
                  </a:cxn>
                  <a:cxn ang="0">
                    <a:pos x="7" y="0"/>
                  </a:cxn>
                </a:cxnLst>
                <a:rect l="0" t="0" r="r" b="b"/>
                <a:pathLst>
                  <a:path w="15" h="15">
                    <a:moveTo>
                      <a:pt x="7" y="0"/>
                    </a:moveTo>
                    <a:lnTo>
                      <a:pt x="15" y="0"/>
                    </a:lnTo>
                    <a:lnTo>
                      <a:pt x="7" y="15"/>
                    </a:lnTo>
                    <a:lnTo>
                      <a:pt x="0" y="15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95" name="Freeform 91"/>
              <p:cNvSpPr>
                <a:spLocks/>
              </p:cNvSpPr>
              <p:nvPr/>
            </p:nvSpPr>
            <p:spPr bwMode="auto">
              <a:xfrm>
                <a:off x="1673" y="1773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8" y="15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8"/>
                    </a:lnTo>
                    <a:lnTo>
                      <a:pt x="8" y="15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96" name="Freeform 92"/>
              <p:cNvSpPr>
                <a:spLocks/>
              </p:cNvSpPr>
              <p:nvPr/>
            </p:nvSpPr>
            <p:spPr bwMode="auto">
              <a:xfrm>
                <a:off x="1703" y="1623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97" name="Freeform 93"/>
              <p:cNvSpPr>
                <a:spLocks/>
              </p:cNvSpPr>
              <p:nvPr/>
            </p:nvSpPr>
            <p:spPr bwMode="auto">
              <a:xfrm>
                <a:off x="1703" y="1586"/>
                <a:ext cx="8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0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8" h="15">
                    <a:moveTo>
                      <a:pt x="0" y="7"/>
                    </a:moveTo>
                    <a:lnTo>
                      <a:pt x="8" y="0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98" name="Freeform 94"/>
              <p:cNvSpPr>
                <a:spLocks/>
              </p:cNvSpPr>
              <p:nvPr/>
            </p:nvSpPr>
            <p:spPr bwMode="auto">
              <a:xfrm>
                <a:off x="1688" y="1533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15"/>
                  </a:cxn>
                  <a:cxn ang="0">
                    <a:pos x="8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15"/>
                    </a:ln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199" name="Freeform 95"/>
              <p:cNvSpPr>
                <a:spLocks/>
              </p:cNvSpPr>
              <p:nvPr/>
            </p:nvSpPr>
            <p:spPr bwMode="auto">
              <a:xfrm>
                <a:off x="1658" y="1315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8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00" name="Freeform 96"/>
              <p:cNvSpPr>
                <a:spLocks/>
              </p:cNvSpPr>
              <p:nvPr/>
            </p:nvSpPr>
            <p:spPr bwMode="auto">
              <a:xfrm>
                <a:off x="1651" y="1255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5" y="0"/>
                  </a:cxn>
                  <a:cxn ang="0">
                    <a:pos x="15" y="15"/>
                  </a:cxn>
                  <a:cxn ang="0">
                    <a:pos x="0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15" y="0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01" name="Rectangle 97"/>
              <p:cNvSpPr>
                <a:spLocks noChangeArrowheads="1"/>
              </p:cNvSpPr>
              <p:nvPr/>
            </p:nvSpPr>
            <p:spPr bwMode="auto">
              <a:xfrm>
                <a:off x="1651" y="1225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02" name="Freeform 98"/>
              <p:cNvSpPr>
                <a:spLocks/>
              </p:cNvSpPr>
              <p:nvPr/>
            </p:nvSpPr>
            <p:spPr bwMode="auto">
              <a:xfrm>
                <a:off x="1681" y="1067"/>
                <a:ext cx="15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7" y="23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3">
                    <a:moveTo>
                      <a:pt x="0" y="0"/>
                    </a:moveTo>
                    <a:lnTo>
                      <a:pt x="15" y="8"/>
                    </a:lnTo>
                    <a:lnTo>
                      <a:pt x="7" y="23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03" name="Freeform 99"/>
              <p:cNvSpPr>
                <a:spLocks/>
              </p:cNvSpPr>
              <p:nvPr/>
            </p:nvSpPr>
            <p:spPr bwMode="auto">
              <a:xfrm>
                <a:off x="1703" y="1014"/>
                <a:ext cx="15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3">
                    <a:moveTo>
                      <a:pt x="0" y="0"/>
                    </a:moveTo>
                    <a:lnTo>
                      <a:pt x="15" y="8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04" name="Freeform 100"/>
              <p:cNvSpPr>
                <a:spLocks/>
              </p:cNvSpPr>
              <p:nvPr/>
            </p:nvSpPr>
            <p:spPr bwMode="auto">
              <a:xfrm>
                <a:off x="1726" y="962"/>
                <a:ext cx="15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7" y="22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2">
                    <a:moveTo>
                      <a:pt x="0" y="0"/>
                    </a:moveTo>
                    <a:lnTo>
                      <a:pt x="15" y="7"/>
                    </a:lnTo>
                    <a:lnTo>
                      <a:pt x="7" y="22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05" name="Freeform 101"/>
              <p:cNvSpPr>
                <a:spLocks/>
              </p:cNvSpPr>
              <p:nvPr/>
            </p:nvSpPr>
            <p:spPr bwMode="auto">
              <a:xfrm>
                <a:off x="1816" y="849"/>
                <a:ext cx="22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15">
                    <a:moveTo>
                      <a:pt x="15" y="0"/>
                    </a:move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06" name="Freeform 102"/>
              <p:cNvSpPr>
                <a:spLocks/>
              </p:cNvSpPr>
              <p:nvPr/>
            </p:nvSpPr>
            <p:spPr bwMode="auto">
              <a:xfrm>
                <a:off x="1869" y="812"/>
                <a:ext cx="15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7" y="22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22">
                    <a:moveTo>
                      <a:pt x="7" y="0"/>
                    </a:moveTo>
                    <a:lnTo>
                      <a:pt x="15" y="15"/>
                    </a:lnTo>
                    <a:lnTo>
                      <a:pt x="7" y="22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07" name="Freeform 103"/>
              <p:cNvSpPr>
                <a:spLocks/>
              </p:cNvSpPr>
              <p:nvPr/>
            </p:nvSpPr>
            <p:spPr bwMode="auto">
              <a:xfrm>
                <a:off x="1914" y="782"/>
                <a:ext cx="15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7" y="22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22">
                    <a:moveTo>
                      <a:pt x="7" y="0"/>
                    </a:moveTo>
                    <a:lnTo>
                      <a:pt x="15" y="15"/>
                    </a:lnTo>
                    <a:lnTo>
                      <a:pt x="7" y="22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08" name="Rectangle 104"/>
              <p:cNvSpPr>
                <a:spLocks noChangeArrowheads="1"/>
              </p:cNvSpPr>
              <p:nvPr/>
            </p:nvSpPr>
            <p:spPr bwMode="auto">
              <a:xfrm>
                <a:off x="2049" y="72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09" name="Rectangle 105"/>
              <p:cNvSpPr>
                <a:spLocks noChangeArrowheads="1"/>
              </p:cNvSpPr>
              <p:nvPr/>
            </p:nvSpPr>
            <p:spPr bwMode="auto">
              <a:xfrm>
                <a:off x="2071" y="72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10" name="Freeform 106"/>
              <p:cNvSpPr>
                <a:spLocks/>
              </p:cNvSpPr>
              <p:nvPr/>
            </p:nvSpPr>
            <p:spPr bwMode="auto">
              <a:xfrm>
                <a:off x="2116" y="729"/>
                <a:ext cx="8" cy="1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8" y="15"/>
                  </a:cxn>
                  <a:cxn ang="0">
                    <a:pos x="0" y="0"/>
                  </a:cxn>
                  <a:cxn ang="0">
                    <a:pos x="8" y="7"/>
                  </a:cxn>
                </a:cxnLst>
                <a:rect l="0" t="0" r="r" b="b"/>
                <a:pathLst>
                  <a:path w="8" h="15">
                    <a:moveTo>
                      <a:pt x="0" y="15"/>
                    </a:moveTo>
                    <a:lnTo>
                      <a:pt x="8" y="15"/>
                    </a:lnTo>
                    <a:lnTo>
                      <a:pt x="0" y="0"/>
                    </a:lnTo>
                    <a:lnTo>
                      <a:pt x="8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11" name="Rectangle 107"/>
              <p:cNvSpPr>
                <a:spLocks noChangeArrowheads="1"/>
              </p:cNvSpPr>
              <p:nvPr/>
            </p:nvSpPr>
            <p:spPr bwMode="auto">
              <a:xfrm>
                <a:off x="2139" y="736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12" name="Freeform 108"/>
              <p:cNvSpPr>
                <a:spLocks/>
              </p:cNvSpPr>
              <p:nvPr/>
            </p:nvSpPr>
            <p:spPr bwMode="auto">
              <a:xfrm>
                <a:off x="2274" y="789"/>
                <a:ext cx="15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8" y="15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13" name="Freeform 109"/>
              <p:cNvSpPr>
                <a:spLocks/>
              </p:cNvSpPr>
              <p:nvPr/>
            </p:nvSpPr>
            <p:spPr bwMode="auto">
              <a:xfrm>
                <a:off x="2319" y="819"/>
                <a:ext cx="15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8" y="15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14" name="Freeform 110"/>
              <p:cNvSpPr>
                <a:spLocks/>
              </p:cNvSpPr>
              <p:nvPr/>
            </p:nvSpPr>
            <p:spPr bwMode="auto">
              <a:xfrm>
                <a:off x="2364" y="849"/>
                <a:ext cx="15" cy="23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23">
                    <a:moveTo>
                      <a:pt x="15" y="8"/>
                    </a:move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15" name="Freeform 111"/>
              <p:cNvSpPr>
                <a:spLocks/>
              </p:cNvSpPr>
              <p:nvPr/>
            </p:nvSpPr>
            <p:spPr bwMode="auto">
              <a:xfrm>
                <a:off x="2462" y="969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0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16" name="Freeform 112"/>
              <p:cNvSpPr>
                <a:spLocks/>
              </p:cNvSpPr>
              <p:nvPr/>
            </p:nvSpPr>
            <p:spPr bwMode="auto">
              <a:xfrm>
                <a:off x="2485" y="1022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23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0" y="23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17" name="Freeform 113"/>
              <p:cNvSpPr>
                <a:spLocks/>
              </p:cNvSpPr>
              <p:nvPr/>
            </p:nvSpPr>
            <p:spPr bwMode="auto">
              <a:xfrm>
                <a:off x="2500" y="1075"/>
                <a:ext cx="22" cy="22"/>
              </a:xfrm>
              <a:custGeom>
                <a:avLst/>
                <a:gdLst/>
                <a:ahLst/>
                <a:cxnLst>
                  <a:cxn ang="0">
                    <a:pos x="22" y="15"/>
                  </a:cxn>
                  <a:cxn ang="0">
                    <a:pos x="7" y="22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2" y="15"/>
                  </a:cxn>
                </a:cxnLst>
                <a:rect l="0" t="0" r="r" b="b"/>
                <a:pathLst>
                  <a:path w="22" h="22">
                    <a:moveTo>
                      <a:pt x="22" y="15"/>
                    </a:moveTo>
                    <a:lnTo>
                      <a:pt x="7" y="22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2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18" name="Rectangle 114"/>
              <p:cNvSpPr>
                <a:spLocks noChangeArrowheads="1"/>
              </p:cNvSpPr>
              <p:nvPr/>
            </p:nvSpPr>
            <p:spPr bwMode="auto">
              <a:xfrm>
                <a:off x="2537" y="123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19" name="Freeform 115"/>
              <p:cNvSpPr>
                <a:spLocks/>
              </p:cNvSpPr>
              <p:nvPr/>
            </p:nvSpPr>
            <p:spPr bwMode="auto">
              <a:xfrm>
                <a:off x="2530" y="1262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20" name="Freeform 116"/>
              <p:cNvSpPr>
                <a:spLocks/>
              </p:cNvSpPr>
              <p:nvPr/>
            </p:nvSpPr>
            <p:spPr bwMode="auto">
              <a:xfrm>
                <a:off x="2522" y="1323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21" name="Freeform 117"/>
              <p:cNvSpPr>
                <a:spLocks/>
              </p:cNvSpPr>
              <p:nvPr/>
            </p:nvSpPr>
            <p:spPr bwMode="auto">
              <a:xfrm>
                <a:off x="2485" y="1540"/>
                <a:ext cx="15" cy="16"/>
              </a:xfrm>
              <a:custGeom>
                <a:avLst/>
                <a:gdLst/>
                <a:ahLst/>
                <a:cxnLst>
                  <a:cxn ang="0">
                    <a:pos x="15" y="16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16"/>
                  </a:cxn>
                </a:cxnLst>
                <a:rect l="0" t="0" r="r" b="b"/>
                <a:pathLst>
                  <a:path w="15" h="16">
                    <a:moveTo>
                      <a:pt x="15" y="16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16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22" name="Freeform 118"/>
              <p:cNvSpPr>
                <a:spLocks/>
              </p:cNvSpPr>
              <p:nvPr/>
            </p:nvSpPr>
            <p:spPr bwMode="auto">
              <a:xfrm>
                <a:off x="2477" y="1593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8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5" y="8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23" name="Freeform 119"/>
              <p:cNvSpPr>
                <a:spLocks/>
              </p:cNvSpPr>
              <p:nvPr/>
            </p:nvSpPr>
            <p:spPr bwMode="auto">
              <a:xfrm>
                <a:off x="2470" y="1631"/>
                <a:ext cx="15" cy="7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7">
                    <a:moveTo>
                      <a:pt x="15" y="7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24" name="Freeform 120"/>
              <p:cNvSpPr>
                <a:spLocks/>
              </p:cNvSpPr>
              <p:nvPr/>
            </p:nvSpPr>
            <p:spPr bwMode="auto">
              <a:xfrm>
                <a:off x="2500" y="1781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7" y="15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7" y="15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25" name="Freeform 121"/>
              <p:cNvSpPr>
                <a:spLocks/>
              </p:cNvSpPr>
              <p:nvPr/>
            </p:nvSpPr>
            <p:spPr bwMode="auto">
              <a:xfrm>
                <a:off x="2522" y="1834"/>
                <a:ext cx="15" cy="15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8" y="15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lnTo>
                      <a:pt x="8" y="15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26" name="Freeform 122"/>
              <p:cNvSpPr>
                <a:spLocks/>
              </p:cNvSpPr>
              <p:nvPr/>
            </p:nvSpPr>
            <p:spPr bwMode="auto">
              <a:xfrm>
                <a:off x="2545" y="1886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7" y="15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7" y="15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27" name="Freeform 123"/>
              <p:cNvSpPr>
                <a:spLocks/>
              </p:cNvSpPr>
              <p:nvPr/>
            </p:nvSpPr>
            <p:spPr bwMode="auto">
              <a:xfrm>
                <a:off x="2635" y="2006"/>
                <a:ext cx="22" cy="15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15" y="15"/>
                  </a:cxn>
                  <a:cxn ang="0">
                    <a:pos x="0" y="8"/>
                  </a:cxn>
                  <a:cxn ang="0">
                    <a:pos x="7" y="0"/>
                  </a:cxn>
                  <a:cxn ang="0">
                    <a:pos x="22" y="8"/>
                  </a:cxn>
                </a:cxnLst>
                <a:rect l="0" t="0" r="r" b="b"/>
                <a:pathLst>
                  <a:path w="22" h="15">
                    <a:moveTo>
                      <a:pt x="22" y="8"/>
                    </a:moveTo>
                    <a:lnTo>
                      <a:pt x="15" y="15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22" y="8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28" name="Freeform 124"/>
              <p:cNvSpPr>
                <a:spLocks/>
              </p:cNvSpPr>
              <p:nvPr/>
            </p:nvSpPr>
            <p:spPr bwMode="auto">
              <a:xfrm>
                <a:off x="2687" y="2036"/>
                <a:ext cx="15" cy="23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23">
                    <a:moveTo>
                      <a:pt x="15" y="8"/>
                    </a:moveTo>
                    <a:lnTo>
                      <a:pt x="8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29" name="Freeform 125"/>
              <p:cNvSpPr>
                <a:spLocks/>
              </p:cNvSpPr>
              <p:nvPr/>
            </p:nvSpPr>
            <p:spPr bwMode="auto">
              <a:xfrm>
                <a:off x="2732" y="2067"/>
                <a:ext cx="15" cy="22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8" y="22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22">
                    <a:moveTo>
                      <a:pt x="15" y="7"/>
                    </a:moveTo>
                    <a:lnTo>
                      <a:pt x="8" y="22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30" name="Freeform 126"/>
              <p:cNvSpPr>
                <a:spLocks/>
              </p:cNvSpPr>
              <p:nvPr/>
            </p:nvSpPr>
            <p:spPr bwMode="auto">
              <a:xfrm>
                <a:off x="2868" y="2134"/>
                <a:ext cx="7" cy="1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15"/>
                  </a:cxn>
                  <a:cxn ang="0">
                    <a:pos x="7" y="0"/>
                  </a:cxn>
                  <a:cxn ang="0">
                    <a:pos x="0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lnTo>
                      <a:pt x="7" y="15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31" name="Freeform 127"/>
              <p:cNvSpPr>
                <a:spLocks/>
              </p:cNvSpPr>
              <p:nvPr/>
            </p:nvSpPr>
            <p:spPr bwMode="auto">
              <a:xfrm>
                <a:off x="2950" y="2142"/>
                <a:ext cx="15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8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8" y="15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32" name="Rectangle 128"/>
              <p:cNvSpPr>
                <a:spLocks noChangeArrowheads="1"/>
              </p:cNvSpPr>
              <p:nvPr/>
            </p:nvSpPr>
            <p:spPr bwMode="auto">
              <a:xfrm>
                <a:off x="1080" y="2134"/>
                <a:ext cx="15" cy="23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33" name="Rectangle 129"/>
              <p:cNvSpPr>
                <a:spLocks noChangeArrowheads="1"/>
              </p:cNvSpPr>
              <p:nvPr/>
            </p:nvSpPr>
            <p:spPr bwMode="auto">
              <a:xfrm>
                <a:off x="1117" y="2134"/>
                <a:ext cx="30" cy="23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34" name="Freeform 130"/>
              <p:cNvSpPr>
                <a:spLocks/>
              </p:cNvSpPr>
              <p:nvPr/>
            </p:nvSpPr>
            <p:spPr bwMode="auto">
              <a:xfrm>
                <a:off x="1320" y="2089"/>
                <a:ext cx="83" cy="45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83" y="23"/>
                  </a:cxn>
                  <a:cxn ang="0">
                    <a:pos x="8" y="45"/>
                  </a:cxn>
                  <a:cxn ang="0">
                    <a:pos x="0" y="23"/>
                  </a:cxn>
                  <a:cxn ang="0">
                    <a:pos x="75" y="0"/>
                  </a:cxn>
                </a:cxnLst>
                <a:rect l="0" t="0" r="r" b="b"/>
                <a:pathLst>
                  <a:path w="83" h="45">
                    <a:moveTo>
                      <a:pt x="75" y="0"/>
                    </a:moveTo>
                    <a:lnTo>
                      <a:pt x="83" y="23"/>
                    </a:lnTo>
                    <a:lnTo>
                      <a:pt x="8" y="45"/>
                    </a:lnTo>
                    <a:lnTo>
                      <a:pt x="0" y="23"/>
                    </a:lnTo>
                    <a:lnTo>
                      <a:pt x="75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35" name="Freeform 131"/>
              <p:cNvSpPr>
                <a:spLocks/>
              </p:cNvSpPr>
              <p:nvPr/>
            </p:nvSpPr>
            <p:spPr bwMode="auto">
              <a:xfrm>
                <a:off x="1561" y="1946"/>
                <a:ext cx="45" cy="4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45" y="23"/>
                  </a:cxn>
                  <a:cxn ang="0">
                    <a:pos x="15" y="45"/>
                  </a:cxn>
                  <a:cxn ang="0">
                    <a:pos x="0" y="30"/>
                  </a:cxn>
                  <a:cxn ang="0">
                    <a:pos x="30" y="0"/>
                  </a:cxn>
                </a:cxnLst>
                <a:rect l="0" t="0" r="r" b="b"/>
                <a:pathLst>
                  <a:path w="45" h="45">
                    <a:moveTo>
                      <a:pt x="30" y="0"/>
                    </a:moveTo>
                    <a:lnTo>
                      <a:pt x="45" y="23"/>
                    </a:lnTo>
                    <a:lnTo>
                      <a:pt x="15" y="45"/>
                    </a:lnTo>
                    <a:lnTo>
                      <a:pt x="0" y="30"/>
                    </a:lnTo>
                    <a:lnTo>
                      <a:pt x="30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36" name="Freeform 132"/>
              <p:cNvSpPr>
                <a:spLocks/>
              </p:cNvSpPr>
              <p:nvPr/>
            </p:nvSpPr>
            <p:spPr bwMode="auto">
              <a:xfrm>
                <a:off x="1591" y="1916"/>
                <a:ext cx="37" cy="4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7" y="15"/>
                  </a:cxn>
                  <a:cxn ang="0">
                    <a:pos x="15" y="45"/>
                  </a:cxn>
                  <a:cxn ang="0">
                    <a:pos x="0" y="38"/>
                  </a:cxn>
                  <a:cxn ang="0">
                    <a:pos x="15" y="0"/>
                  </a:cxn>
                </a:cxnLst>
                <a:rect l="0" t="0" r="r" b="b"/>
                <a:pathLst>
                  <a:path w="37" h="45">
                    <a:moveTo>
                      <a:pt x="15" y="0"/>
                    </a:moveTo>
                    <a:lnTo>
                      <a:pt x="37" y="15"/>
                    </a:lnTo>
                    <a:lnTo>
                      <a:pt x="15" y="45"/>
                    </a:lnTo>
                    <a:lnTo>
                      <a:pt x="0" y="3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37" name="Freeform 133"/>
              <p:cNvSpPr>
                <a:spLocks/>
              </p:cNvSpPr>
              <p:nvPr/>
            </p:nvSpPr>
            <p:spPr bwMode="auto">
              <a:xfrm>
                <a:off x="1688" y="1646"/>
                <a:ext cx="38" cy="82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8" y="0"/>
                  </a:cxn>
                  <a:cxn ang="0">
                    <a:pos x="23" y="82"/>
                  </a:cxn>
                  <a:cxn ang="0">
                    <a:pos x="0" y="82"/>
                  </a:cxn>
                  <a:cxn ang="0">
                    <a:pos x="15" y="0"/>
                  </a:cxn>
                </a:cxnLst>
                <a:rect l="0" t="0" r="r" b="b"/>
                <a:pathLst>
                  <a:path w="38" h="82">
                    <a:moveTo>
                      <a:pt x="15" y="0"/>
                    </a:moveTo>
                    <a:lnTo>
                      <a:pt x="38" y="0"/>
                    </a:lnTo>
                    <a:lnTo>
                      <a:pt x="23" y="82"/>
                    </a:lnTo>
                    <a:lnTo>
                      <a:pt x="0" y="82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38" name="Freeform 134"/>
              <p:cNvSpPr>
                <a:spLocks/>
              </p:cNvSpPr>
              <p:nvPr/>
            </p:nvSpPr>
            <p:spPr bwMode="auto">
              <a:xfrm>
                <a:off x="1673" y="1443"/>
                <a:ext cx="23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23" y="7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23" h="15">
                    <a:moveTo>
                      <a:pt x="0" y="0"/>
                    </a:moveTo>
                    <a:lnTo>
                      <a:pt x="23" y="0"/>
                    </a:lnTo>
                    <a:lnTo>
                      <a:pt x="23" y="7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39" name="Rectangle 135"/>
              <p:cNvSpPr>
                <a:spLocks noChangeArrowheads="1"/>
              </p:cNvSpPr>
              <p:nvPr/>
            </p:nvSpPr>
            <p:spPr bwMode="auto">
              <a:xfrm>
                <a:off x="1673" y="1428"/>
                <a:ext cx="23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40" name="Freeform 136"/>
              <p:cNvSpPr>
                <a:spLocks/>
              </p:cNvSpPr>
              <p:nvPr/>
            </p:nvSpPr>
            <p:spPr bwMode="auto">
              <a:xfrm>
                <a:off x="1673" y="1413"/>
                <a:ext cx="23" cy="22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3" y="0"/>
                  </a:cxn>
                  <a:cxn ang="0">
                    <a:pos x="23" y="15"/>
                  </a:cxn>
                  <a:cxn ang="0">
                    <a:pos x="0" y="22"/>
                  </a:cxn>
                  <a:cxn ang="0">
                    <a:pos x="0" y="7"/>
                  </a:cxn>
                </a:cxnLst>
                <a:rect l="0" t="0" r="r" b="b"/>
                <a:pathLst>
                  <a:path w="23" h="22">
                    <a:moveTo>
                      <a:pt x="0" y="7"/>
                    </a:moveTo>
                    <a:lnTo>
                      <a:pt x="23" y="0"/>
                    </a:lnTo>
                    <a:lnTo>
                      <a:pt x="23" y="15"/>
                    </a:lnTo>
                    <a:lnTo>
                      <a:pt x="0" y="22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41" name="Freeform 137"/>
              <p:cNvSpPr>
                <a:spLocks/>
              </p:cNvSpPr>
              <p:nvPr/>
            </p:nvSpPr>
            <p:spPr bwMode="auto">
              <a:xfrm>
                <a:off x="1666" y="1405"/>
                <a:ext cx="30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" y="0"/>
                  </a:cxn>
                  <a:cxn ang="0">
                    <a:pos x="30" y="8"/>
                  </a:cxn>
                  <a:cxn ang="0">
                    <a:pos x="7" y="15"/>
                  </a:cxn>
                  <a:cxn ang="0">
                    <a:pos x="0" y="0"/>
                  </a:cxn>
                </a:cxnLst>
                <a:rect l="0" t="0" r="r" b="b"/>
                <a:pathLst>
                  <a:path w="30" h="15">
                    <a:moveTo>
                      <a:pt x="0" y="0"/>
                    </a:moveTo>
                    <a:lnTo>
                      <a:pt x="22" y="0"/>
                    </a:lnTo>
                    <a:lnTo>
                      <a:pt x="30" y="8"/>
                    </a:lnTo>
                    <a:lnTo>
                      <a:pt x="7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42" name="Freeform 138"/>
              <p:cNvSpPr>
                <a:spLocks/>
              </p:cNvSpPr>
              <p:nvPr/>
            </p:nvSpPr>
            <p:spPr bwMode="auto">
              <a:xfrm>
                <a:off x="1643" y="1135"/>
                <a:ext cx="30" cy="8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30" y="0"/>
                  </a:cxn>
                  <a:cxn ang="0">
                    <a:pos x="23" y="82"/>
                  </a:cxn>
                  <a:cxn ang="0">
                    <a:pos x="0" y="75"/>
                  </a:cxn>
                  <a:cxn ang="0">
                    <a:pos x="8" y="0"/>
                  </a:cxn>
                </a:cxnLst>
                <a:rect l="0" t="0" r="r" b="b"/>
                <a:pathLst>
                  <a:path w="30" h="82">
                    <a:moveTo>
                      <a:pt x="8" y="0"/>
                    </a:moveTo>
                    <a:lnTo>
                      <a:pt x="30" y="0"/>
                    </a:lnTo>
                    <a:lnTo>
                      <a:pt x="23" y="82"/>
                    </a:lnTo>
                    <a:lnTo>
                      <a:pt x="0" y="7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43" name="Freeform 139"/>
              <p:cNvSpPr>
                <a:spLocks/>
              </p:cNvSpPr>
              <p:nvPr/>
            </p:nvSpPr>
            <p:spPr bwMode="auto">
              <a:xfrm>
                <a:off x="1733" y="894"/>
                <a:ext cx="45" cy="5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5" y="15"/>
                  </a:cxn>
                  <a:cxn ang="0">
                    <a:pos x="23" y="53"/>
                  </a:cxn>
                  <a:cxn ang="0">
                    <a:pos x="0" y="38"/>
                  </a:cxn>
                  <a:cxn ang="0">
                    <a:pos x="23" y="0"/>
                  </a:cxn>
                </a:cxnLst>
                <a:rect l="0" t="0" r="r" b="b"/>
                <a:pathLst>
                  <a:path w="45" h="53">
                    <a:moveTo>
                      <a:pt x="23" y="0"/>
                    </a:moveTo>
                    <a:lnTo>
                      <a:pt x="45" y="15"/>
                    </a:lnTo>
                    <a:lnTo>
                      <a:pt x="23" y="53"/>
                    </a:lnTo>
                    <a:lnTo>
                      <a:pt x="0" y="38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44" name="Freeform 140"/>
              <p:cNvSpPr>
                <a:spLocks/>
              </p:cNvSpPr>
              <p:nvPr/>
            </p:nvSpPr>
            <p:spPr bwMode="auto">
              <a:xfrm>
                <a:off x="1763" y="864"/>
                <a:ext cx="38" cy="4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8" y="23"/>
                  </a:cxn>
                  <a:cxn ang="0">
                    <a:pos x="15" y="45"/>
                  </a:cxn>
                  <a:cxn ang="0">
                    <a:pos x="0" y="30"/>
                  </a:cxn>
                  <a:cxn ang="0">
                    <a:pos x="23" y="0"/>
                  </a:cxn>
                </a:cxnLst>
                <a:rect l="0" t="0" r="r" b="b"/>
                <a:pathLst>
                  <a:path w="38" h="45">
                    <a:moveTo>
                      <a:pt x="23" y="0"/>
                    </a:moveTo>
                    <a:lnTo>
                      <a:pt x="38" y="23"/>
                    </a:lnTo>
                    <a:lnTo>
                      <a:pt x="15" y="45"/>
                    </a:lnTo>
                    <a:lnTo>
                      <a:pt x="0" y="30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45" name="Freeform 141"/>
              <p:cNvSpPr>
                <a:spLocks/>
              </p:cNvSpPr>
              <p:nvPr/>
            </p:nvSpPr>
            <p:spPr bwMode="auto">
              <a:xfrm>
                <a:off x="1966" y="729"/>
                <a:ext cx="83" cy="45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83" y="22"/>
                  </a:cxn>
                  <a:cxn ang="0">
                    <a:pos x="8" y="45"/>
                  </a:cxn>
                  <a:cxn ang="0">
                    <a:pos x="0" y="22"/>
                  </a:cxn>
                  <a:cxn ang="0">
                    <a:pos x="75" y="0"/>
                  </a:cxn>
                </a:cxnLst>
                <a:rect l="0" t="0" r="r" b="b"/>
                <a:pathLst>
                  <a:path w="83" h="45">
                    <a:moveTo>
                      <a:pt x="75" y="0"/>
                    </a:moveTo>
                    <a:lnTo>
                      <a:pt x="83" y="22"/>
                    </a:lnTo>
                    <a:lnTo>
                      <a:pt x="8" y="45"/>
                    </a:lnTo>
                    <a:lnTo>
                      <a:pt x="0" y="22"/>
                    </a:lnTo>
                    <a:lnTo>
                      <a:pt x="7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46" name="Freeform 142"/>
              <p:cNvSpPr>
                <a:spLocks/>
              </p:cNvSpPr>
              <p:nvPr/>
            </p:nvSpPr>
            <p:spPr bwMode="auto">
              <a:xfrm>
                <a:off x="2154" y="729"/>
                <a:ext cx="83" cy="45"/>
              </a:xfrm>
              <a:custGeom>
                <a:avLst/>
                <a:gdLst/>
                <a:ahLst/>
                <a:cxnLst>
                  <a:cxn ang="0">
                    <a:pos x="83" y="22"/>
                  </a:cxn>
                  <a:cxn ang="0">
                    <a:pos x="75" y="45"/>
                  </a:cxn>
                  <a:cxn ang="0">
                    <a:pos x="0" y="22"/>
                  </a:cxn>
                  <a:cxn ang="0">
                    <a:pos x="8" y="0"/>
                  </a:cxn>
                  <a:cxn ang="0">
                    <a:pos x="83" y="22"/>
                  </a:cxn>
                </a:cxnLst>
                <a:rect l="0" t="0" r="r" b="b"/>
                <a:pathLst>
                  <a:path w="83" h="45">
                    <a:moveTo>
                      <a:pt x="83" y="22"/>
                    </a:moveTo>
                    <a:lnTo>
                      <a:pt x="75" y="45"/>
                    </a:lnTo>
                    <a:lnTo>
                      <a:pt x="0" y="22"/>
                    </a:lnTo>
                    <a:lnTo>
                      <a:pt x="8" y="0"/>
                    </a:lnTo>
                    <a:lnTo>
                      <a:pt x="83" y="22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47" name="Freeform 143"/>
              <p:cNvSpPr>
                <a:spLocks/>
              </p:cNvSpPr>
              <p:nvPr/>
            </p:nvSpPr>
            <p:spPr bwMode="auto">
              <a:xfrm>
                <a:off x="2394" y="872"/>
                <a:ext cx="45" cy="45"/>
              </a:xfrm>
              <a:custGeom>
                <a:avLst/>
                <a:gdLst/>
                <a:ahLst/>
                <a:cxnLst>
                  <a:cxn ang="0">
                    <a:pos x="45" y="30"/>
                  </a:cxn>
                  <a:cxn ang="0">
                    <a:pos x="30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45" y="30"/>
                  </a:cxn>
                </a:cxnLst>
                <a:rect l="0" t="0" r="r" b="b"/>
                <a:pathLst>
                  <a:path w="45" h="45">
                    <a:moveTo>
                      <a:pt x="45" y="30"/>
                    </a:moveTo>
                    <a:lnTo>
                      <a:pt x="30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45" y="3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48" name="Freeform 144"/>
              <p:cNvSpPr>
                <a:spLocks/>
              </p:cNvSpPr>
              <p:nvPr/>
            </p:nvSpPr>
            <p:spPr bwMode="auto">
              <a:xfrm>
                <a:off x="2424" y="902"/>
                <a:ext cx="38" cy="45"/>
              </a:xfrm>
              <a:custGeom>
                <a:avLst/>
                <a:gdLst/>
                <a:ahLst/>
                <a:cxnLst>
                  <a:cxn ang="0">
                    <a:pos x="38" y="37"/>
                  </a:cxn>
                  <a:cxn ang="0">
                    <a:pos x="15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8" y="37"/>
                  </a:cxn>
                </a:cxnLst>
                <a:rect l="0" t="0" r="r" b="b"/>
                <a:pathLst>
                  <a:path w="38" h="45">
                    <a:moveTo>
                      <a:pt x="38" y="37"/>
                    </a:moveTo>
                    <a:lnTo>
                      <a:pt x="15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8" y="3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49" name="Freeform 145"/>
              <p:cNvSpPr>
                <a:spLocks/>
              </p:cNvSpPr>
              <p:nvPr/>
            </p:nvSpPr>
            <p:spPr bwMode="auto">
              <a:xfrm>
                <a:off x="2522" y="1142"/>
                <a:ext cx="30" cy="83"/>
              </a:xfrm>
              <a:custGeom>
                <a:avLst/>
                <a:gdLst/>
                <a:ahLst/>
                <a:cxnLst>
                  <a:cxn ang="0">
                    <a:pos x="30" y="75"/>
                  </a:cxn>
                  <a:cxn ang="0">
                    <a:pos x="8" y="83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30" y="75"/>
                  </a:cxn>
                </a:cxnLst>
                <a:rect l="0" t="0" r="r" b="b"/>
                <a:pathLst>
                  <a:path w="30" h="83">
                    <a:moveTo>
                      <a:pt x="30" y="75"/>
                    </a:moveTo>
                    <a:lnTo>
                      <a:pt x="8" y="83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30" y="7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50" name="Freeform 146"/>
              <p:cNvSpPr>
                <a:spLocks/>
              </p:cNvSpPr>
              <p:nvPr/>
            </p:nvSpPr>
            <p:spPr bwMode="auto">
              <a:xfrm>
                <a:off x="2500" y="1413"/>
                <a:ext cx="22" cy="15"/>
              </a:xfrm>
              <a:custGeom>
                <a:avLst/>
                <a:gdLst/>
                <a:ahLst/>
                <a:cxnLst>
                  <a:cxn ang="0">
                    <a:pos x="22" y="15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22" y="0"/>
                  </a:cxn>
                  <a:cxn ang="0">
                    <a:pos x="22" y="15"/>
                  </a:cxn>
                </a:cxnLst>
                <a:rect l="0" t="0" r="r" b="b"/>
                <a:pathLst>
                  <a:path w="22" h="15">
                    <a:moveTo>
                      <a:pt x="22" y="15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22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51" name="Freeform 147"/>
              <p:cNvSpPr>
                <a:spLocks/>
              </p:cNvSpPr>
              <p:nvPr/>
            </p:nvSpPr>
            <p:spPr bwMode="auto">
              <a:xfrm>
                <a:off x="2500" y="1420"/>
                <a:ext cx="22" cy="23"/>
              </a:xfrm>
              <a:custGeom>
                <a:avLst/>
                <a:gdLst/>
                <a:ahLst/>
                <a:cxnLst>
                  <a:cxn ang="0">
                    <a:pos x="22" y="23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22" y="8"/>
                  </a:cxn>
                  <a:cxn ang="0">
                    <a:pos x="22" y="23"/>
                  </a:cxn>
                </a:cxnLst>
                <a:rect l="0" t="0" r="r" b="b"/>
                <a:pathLst>
                  <a:path w="22" h="23">
                    <a:moveTo>
                      <a:pt x="22" y="23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22" y="8"/>
                    </a:lnTo>
                    <a:lnTo>
                      <a:pt x="22" y="23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52" name="Freeform 148"/>
              <p:cNvSpPr>
                <a:spLocks/>
              </p:cNvSpPr>
              <p:nvPr/>
            </p:nvSpPr>
            <p:spPr bwMode="auto">
              <a:xfrm>
                <a:off x="2492" y="1435"/>
                <a:ext cx="30" cy="15"/>
              </a:xfrm>
              <a:custGeom>
                <a:avLst/>
                <a:gdLst/>
                <a:ahLst/>
                <a:cxnLst>
                  <a:cxn ang="0">
                    <a:pos x="30" y="15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30" y="0"/>
                  </a:cxn>
                  <a:cxn ang="0">
                    <a:pos x="30" y="15"/>
                  </a:cxn>
                </a:cxnLst>
                <a:rect l="0" t="0" r="r" b="b"/>
                <a:pathLst>
                  <a:path w="30" h="15">
                    <a:moveTo>
                      <a:pt x="30" y="15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30" y="0"/>
                    </a:lnTo>
                    <a:lnTo>
                      <a:pt x="30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53" name="Freeform 149"/>
              <p:cNvSpPr>
                <a:spLocks/>
              </p:cNvSpPr>
              <p:nvPr/>
            </p:nvSpPr>
            <p:spPr bwMode="auto">
              <a:xfrm>
                <a:off x="2492" y="1450"/>
                <a:ext cx="30" cy="15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30" y="0"/>
                  </a:cxn>
                  <a:cxn ang="0">
                    <a:pos x="23" y="15"/>
                  </a:cxn>
                </a:cxnLst>
                <a:rect l="0" t="0" r="r" b="b"/>
                <a:pathLst>
                  <a:path w="30" h="15">
                    <a:moveTo>
                      <a:pt x="23" y="15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30" y="0"/>
                    </a:lnTo>
                    <a:lnTo>
                      <a:pt x="23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54" name="Freeform 150"/>
              <p:cNvSpPr>
                <a:spLocks/>
              </p:cNvSpPr>
              <p:nvPr/>
            </p:nvSpPr>
            <p:spPr bwMode="auto">
              <a:xfrm>
                <a:off x="2462" y="1653"/>
                <a:ext cx="38" cy="83"/>
              </a:xfrm>
              <a:custGeom>
                <a:avLst/>
                <a:gdLst/>
                <a:ahLst/>
                <a:cxnLst>
                  <a:cxn ang="0">
                    <a:pos x="38" y="75"/>
                  </a:cxn>
                  <a:cxn ang="0">
                    <a:pos x="15" y="83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38" y="75"/>
                  </a:cxn>
                </a:cxnLst>
                <a:rect l="0" t="0" r="r" b="b"/>
                <a:pathLst>
                  <a:path w="38" h="83">
                    <a:moveTo>
                      <a:pt x="38" y="75"/>
                    </a:moveTo>
                    <a:lnTo>
                      <a:pt x="15" y="83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38" y="7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55" name="Freeform 151"/>
              <p:cNvSpPr>
                <a:spLocks/>
              </p:cNvSpPr>
              <p:nvPr/>
            </p:nvSpPr>
            <p:spPr bwMode="auto">
              <a:xfrm>
                <a:off x="2560" y="1924"/>
                <a:ext cx="37" cy="45"/>
              </a:xfrm>
              <a:custGeom>
                <a:avLst/>
                <a:gdLst/>
                <a:ahLst/>
                <a:cxnLst>
                  <a:cxn ang="0">
                    <a:pos x="37" y="37"/>
                  </a:cxn>
                  <a:cxn ang="0">
                    <a:pos x="15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7" y="37"/>
                  </a:cxn>
                </a:cxnLst>
                <a:rect l="0" t="0" r="r" b="b"/>
                <a:pathLst>
                  <a:path w="37" h="45">
                    <a:moveTo>
                      <a:pt x="37" y="37"/>
                    </a:moveTo>
                    <a:lnTo>
                      <a:pt x="15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7" y="3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56" name="Freeform 152"/>
              <p:cNvSpPr>
                <a:spLocks/>
              </p:cNvSpPr>
              <p:nvPr/>
            </p:nvSpPr>
            <p:spPr bwMode="auto">
              <a:xfrm>
                <a:off x="2582" y="1954"/>
                <a:ext cx="45" cy="45"/>
              </a:xfrm>
              <a:custGeom>
                <a:avLst/>
                <a:gdLst/>
                <a:ahLst/>
                <a:cxnLst>
                  <a:cxn ang="0">
                    <a:pos x="45" y="30"/>
                  </a:cxn>
                  <a:cxn ang="0">
                    <a:pos x="30" y="45"/>
                  </a:cxn>
                  <a:cxn ang="0">
                    <a:pos x="0" y="22"/>
                  </a:cxn>
                  <a:cxn ang="0">
                    <a:pos x="15" y="0"/>
                  </a:cxn>
                  <a:cxn ang="0">
                    <a:pos x="45" y="30"/>
                  </a:cxn>
                </a:cxnLst>
                <a:rect l="0" t="0" r="r" b="b"/>
                <a:pathLst>
                  <a:path w="45" h="45">
                    <a:moveTo>
                      <a:pt x="45" y="30"/>
                    </a:moveTo>
                    <a:lnTo>
                      <a:pt x="30" y="45"/>
                    </a:lnTo>
                    <a:lnTo>
                      <a:pt x="0" y="22"/>
                    </a:lnTo>
                    <a:lnTo>
                      <a:pt x="15" y="0"/>
                    </a:lnTo>
                    <a:lnTo>
                      <a:pt x="45" y="3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57" name="Freeform 153"/>
              <p:cNvSpPr>
                <a:spLocks/>
              </p:cNvSpPr>
              <p:nvPr/>
            </p:nvSpPr>
            <p:spPr bwMode="auto">
              <a:xfrm>
                <a:off x="2785" y="2097"/>
                <a:ext cx="75" cy="52"/>
              </a:xfrm>
              <a:custGeom>
                <a:avLst/>
                <a:gdLst/>
                <a:ahLst/>
                <a:cxnLst>
                  <a:cxn ang="0">
                    <a:pos x="75" y="30"/>
                  </a:cxn>
                  <a:cxn ang="0">
                    <a:pos x="68" y="52"/>
                  </a:cxn>
                  <a:cxn ang="0">
                    <a:pos x="0" y="22"/>
                  </a:cxn>
                  <a:cxn ang="0">
                    <a:pos x="8" y="0"/>
                  </a:cxn>
                  <a:cxn ang="0">
                    <a:pos x="75" y="30"/>
                  </a:cxn>
                </a:cxnLst>
                <a:rect l="0" t="0" r="r" b="b"/>
                <a:pathLst>
                  <a:path w="75" h="52">
                    <a:moveTo>
                      <a:pt x="75" y="30"/>
                    </a:moveTo>
                    <a:lnTo>
                      <a:pt x="68" y="52"/>
                    </a:lnTo>
                    <a:lnTo>
                      <a:pt x="0" y="22"/>
                    </a:lnTo>
                    <a:lnTo>
                      <a:pt x="8" y="0"/>
                    </a:lnTo>
                    <a:lnTo>
                      <a:pt x="75" y="3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58" name="Rectangle 154"/>
              <p:cNvSpPr>
                <a:spLocks noChangeArrowheads="1"/>
              </p:cNvSpPr>
              <p:nvPr/>
            </p:nvSpPr>
            <p:spPr bwMode="auto">
              <a:xfrm>
                <a:off x="3033" y="2149"/>
                <a:ext cx="30" cy="23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59" name="Rectangle 155"/>
              <p:cNvSpPr>
                <a:spLocks noChangeArrowheads="1"/>
              </p:cNvSpPr>
              <p:nvPr/>
            </p:nvSpPr>
            <p:spPr bwMode="auto">
              <a:xfrm>
                <a:off x="3086" y="2149"/>
                <a:ext cx="15" cy="23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60" name="Freeform 156"/>
              <p:cNvSpPr>
                <a:spLocks/>
              </p:cNvSpPr>
              <p:nvPr/>
            </p:nvSpPr>
            <p:spPr bwMode="auto">
              <a:xfrm>
                <a:off x="2702" y="917"/>
                <a:ext cx="1473" cy="1104"/>
              </a:xfrm>
              <a:custGeom>
                <a:avLst/>
                <a:gdLst/>
                <a:ahLst/>
                <a:cxnLst>
                  <a:cxn ang="0">
                    <a:pos x="819" y="0"/>
                  </a:cxn>
                  <a:cxn ang="0">
                    <a:pos x="902" y="0"/>
                  </a:cxn>
                  <a:cxn ang="0">
                    <a:pos x="1000" y="0"/>
                  </a:cxn>
                  <a:cxn ang="0">
                    <a:pos x="1037" y="0"/>
                  </a:cxn>
                  <a:cxn ang="0">
                    <a:pos x="1165" y="45"/>
                  </a:cxn>
                  <a:cxn ang="0">
                    <a:pos x="1187" y="60"/>
                  </a:cxn>
                  <a:cxn ang="0">
                    <a:pos x="1217" y="75"/>
                  </a:cxn>
                  <a:cxn ang="0">
                    <a:pos x="1263" y="105"/>
                  </a:cxn>
                  <a:cxn ang="0">
                    <a:pos x="1330" y="150"/>
                  </a:cxn>
                  <a:cxn ang="0">
                    <a:pos x="1375" y="218"/>
                  </a:cxn>
                  <a:cxn ang="0">
                    <a:pos x="1405" y="270"/>
                  </a:cxn>
                  <a:cxn ang="0">
                    <a:pos x="1420" y="308"/>
                  </a:cxn>
                  <a:cxn ang="0">
                    <a:pos x="1458" y="368"/>
                  </a:cxn>
                  <a:cxn ang="0">
                    <a:pos x="1458" y="744"/>
                  </a:cxn>
                  <a:cxn ang="0">
                    <a:pos x="1420" y="804"/>
                  </a:cxn>
                  <a:cxn ang="0">
                    <a:pos x="1413" y="826"/>
                  </a:cxn>
                  <a:cxn ang="0">
                    <a:pos x="1390" y="856"/>
                  </a:cxn>
                  <a:cxn ang="0">
                    <a:pos x="1353" y="932"/>
                  </a:cxn>
                  <a:cxn ang="0">
                    <a:pos x="1278" y="999"/>
                  </a:cxn>
                  <a:cxn ang="0">
                    <a:pos x="1232" y="1022"/>
                  </a:cxn>
                  <a:cxn ang="0">
                    <a:pos x="1195" y="1052"/>
                  </a:cxn>
                  <a:cxn ang="0">
                    <a:pos x="1172" y="1059"/>
                  </a:cxn>
                  <a:cxn ang="0">
                    <a:pos x="1060" y="1104"/>
                  </a:cxn>
                  <a:cxn ang="0">
                    <a:pos x="1015" y="1104"/>
                  </a:cxn>
                  <a:cxn ang="0">
                    <a:pos x="962" y="1104"/>
                  </a:cxn>
                  <a:cxn ang="0">
                    <a:pos x="864" y="1104"/>
                  </a:cxn>
                  <a:cxn ang="0">
                    <a:pos x="737" y="1104"/>
                  </a:cxn>
                  <a:cxn ang="0">
                    <a:pos x="609" y="1104"/>
                  </a:cxn>
                  <a:cxn ang="0">
                    <a:pos x="511" y="1104"/>
                  </a:cxn>
                  <a:cxn ang="0">
                    <a:pos x="459" y="1104"/>
                  </a:cxn>
                  <a:cxn ang="0">
                    <a:pos x="414" y="1104"/>
                  </a:cxn>
                  <a:cxn ang="0">
                    <a:pos x="301" y="1059"/>
                  </a:cxn>
                  <a:cxn ang="0">
                    <a:pos x="278" y="1052"/>
                  </a:cxn>
                  <a:cxn ang="0">
                    <a:pos x="241" y="1022"/>
                  </a:cxn>
                  <a:cxn ang="0">
                    <a:pos x="196" y="999"/>
                  </a:cxn>
                  <a:cxn ang="0">
                    <a:pos x="121" y="932"/>
                  </a:cxn>
                  <a:cxn ang="0">
                    <a:pos x="83" y="856"/>
                  </a:cxn>
                  <a:cxn ang="0">
                    <a:pos x="61" y="826"/>
                  </a:cxn>
                  <a:cxn ang="0">
                    <a:pos x="53" y="804"/>
                  </a:cxn>
                  <a:cxn ang="0">
                    <a:pos x="15" y="744"/>
                  </a:cxn>
                  <a:cxn ang="0">
                    <a:pos x="15" y="368"/>
                  </a:cxn>
                  <a:cxn ang="0">
                    <a:pos x="45" y="323"/>
                  </a:cxn>
                </a:cxnLst>
                <a:rect l="0" t="0" r="r" b="b"/>
                <a:pathLst>
                  <a:path w="1473" h="1104">
                    <a:moveTo>
                      <a:pt x="737" y="0"/>
                    </a:moveTo>
                    <a:lnTo>
                      <a:pt x="804" y="0"/>
                    </a:lnTo>
                    <a:lnTo>
                      <a:pt x="819" y="0"/>
                    </a:lnTo>
                    <a:lnTo>
                      <a:pt x="864" y="0"/>
                    </a:lnTo>
                    <a:lnTo>
                      <a:pt x="872" y="0"/>
                    </a:lnTo>
                    <a:lnTo>
                      <a:pt x="902" y="0"/>
                    </a:lnTo>
                    <a:lnTo>
                      <a:pt x="962" y="0"/>
                    </a:lnTo>
                    <a:lnTo>
                      <a:pt x="992" y="0"/>
                    </a:lnTo>
                    <a:lnTo>
                      <a:pt x="1000" y="0"/>
                    </a:lnTo>
                    <a:lnTo>
                      <a:pt x="1015" y="0"/>
                    </a:lnTo>
                    <a:lnTo>
                      <a:pt x="1030" y="0"/>
                    </a:lnTo>
                    <a:lnTo>
                      <a:pt x="1037" y="0"/>
                    </a:lnTo>
                    <a:lnTo>
                      <a:pt x="1060" y="0"/>
                    </a:lnTo>
                    <a:lnTo>
                      <a:pt x="1127" y="22"/>
                    </a:lnTo>
                    <a:lnTo>
                      <a:pt x="1165" y="45"/>
                    </a:lnTo>
                    <a:lnTo>
                      <a:pt x="1172" y="45"/>
                    </a:lnTo>
                    <a:lnTo>
                      <a:pt x="1180" y="52"/>
                    </a:lnTo>
                    <a:lnTo>
                      <a:pt x="1187" y="60"/>
                    </a:lnTo>
                    <a:lnTo>
                      <a:pt x="1195" y="60"/>
                    </a:lnTo>
                    <a:lnTo>
                      <a:pt x="1202" y="67"/>
                    </a:lnTo>
                    <a:lnTo>
                      <a:pt x="1217" y="75"/>
                    </a:lnTo>
                    <a:lnTo>
                      <a:pt x="1232" y="82"/>
                    </a:lnTo>
                    <a:lnTo>
                      <a:pt x="1240" y="90"/>
                    </a:lnTo>
                    <a:lnTo>
                      <a:pt x="1263" y="105"/>
                    </a:lnTo>
                    <a:lnTo>
                      <a:pt x="1278" y="112"/>
                    </a:lnTo>
                    <a:lnTo>
                      <a:pt x="1300" y="128"/>
                    </a:lnTo>
                    <a:lnTo>
                      <a:pt x="1330" y="150"/>
                    </a:lnTo>
                    <a:lnTo>
                      <a:pt x="1353" y="180"/>
                    </a:lnTo>
                    <a:lnTo>
                      <a:pt x="1368" y="210"/>
                    </a:lnTo>
                    <a:lnTo>
                      <a:pt x="1375" y="218"/>
                    </a:lnTo>
                    <a:lnTo>
                      <a:pt x="1390" y="248"/>
                    </a:lnTo>
                    <a:lnTo>
                      <a:pt x="1398" y="255"/>
                    </a:lnTo>
                    <a:lnTo>
                      <a:pt x="1405" y="270"/>
                    </a:lnTo>
                    <a:lnTo>
                      <a:pt x="1413" y="285"/>
                    </a:lnTo>
                    <a:lnTo>
                      <a:pt x="1420" y="300"/>
                    </a:lnTo>
                    <a:lnTo>
                      <a:pt x="1420" y="308"/>
                    </a:lnTo>
                    <a:lnTo>
                      <a:pt x="1428" y="323"/>
                    </a:lnTo>
                    <a:lnTo>
                      <a:pt x="1435" y="330"/>
                    </a:lnTo>
                    <a:lnTo>
                      <a:pt x="1458" y="368"/>
                    </a:lnTo>
                    <a:lnTo>
                      <a:pt x="1473" y="436"/>
                    </a:lnTo>
                    <a:lnTo>
                      <a:pt x="1473" y="669"/>
                    </a:lnTo>
                    <a:lnTo>
                      <a:pt x="1458" y="744"/>
                    </a:lnTo>
                    <a:lnTo>
                      <a:pt x="1435" y="781"/>
                    </a:lnTo>
                    <a:lnTo>
                      <a:pt x="1428" y="789"/>
                    </a:lnTo>
                    <a:lnTo>
                      <a:pt x="1420" y="804"/>
                    </a:lnTo>
                    <a:lnTo>
                      <a:pt x="1420" y="811"/>
                    </a:lnTo>
                    <a:lnTo>
                      <a:pt x="1413" y="819"/>
                    </a:lnTo>
                    <a:lnTo>
                      <a:pt x="1413" y="826"/>
                    </a:lnTo>
                    <a:lnTo>
                      <a:pt x="1405" y="834"/>
                    </a:lnTo>
                    <a:lnTo>
                      <a:pt x="1398" y="849"/>
                    </a:lnTo>
                    <a:lnTo>
                      <a:pt x="1390" y="856"/>
                    </a:lnTo>
                    <a:lnTo>
                      <a:pt x="1375" y="886"/>
                    </a:lnTo>
                    <a:lnTo>
                      <a:pt x="1368" y="902"/>
                    </a:lnTo>
                    <a:lnTo>
                      <a:pt x="1353" y="932"/>
                    </a:lnTo>
                    <a:lnTo>
                      <a:pt x="1330" y="954"/>
                    </a:lnTo>
                    <a:lnTo>
                      <a:pt x="1300" y="977"/>
                    </a:lnTo>
                    <a:lnTo>
                      <a:pt x="1278" y="999"/>
                    </a:lnTo>
                    <a:lnTo>
                      <a:pt x="1263" y="1007"/>
                    </a:lnTo>
                    <a:lnTo>
                      <a:pt x="1240" y="1022"/>
                    </a:lnTo>
                    <a:lnTo>
                      <a:pt x="1232" y="1022"/>
                    </a:lnTo>
                    <a:lnTo>
                      <a:pt x="1217" y="1037"/>
                    </a:lnTo>
                    <a:lnTo>
                      <a:pt x="1202" y="1044"/>
                    </a:lnTo>
                    <a:lnTo>
                      <a:pt x="1195" y="1052"/>
                    </a:lnTo>
                    <a:lnTo>
                      <a:pt x="1187" y="1052"/>
                    </a:lnTo>
                    <a:lnTo>
                      <a:pt x="1180" y="1052"/>
                    </a:lnTo>
                    <a:lnTo>
                      <a:pt x="1172" y="1059"/>
                    </a:lnTo>
                    <a:lnTo>
                      <a:pt x="1165" y="1067"/>
                    </a:lnTo>
                    <a:lnTo>
                      <a:pt x="1127" y="1089"/>
                    </a:lnTo>
                    <a:lnTo>
                      <a:pt x="1060" y="1104"/>
                    </a:lnTo>
                    <a:lnTo>
                      <a:pt x="1037" y="1104"/>
                    </a:lnTo>
                    <a:lnTo>
                      <a:pt x="1030" y="1104"/>
                    </a:lnTo>
                    <a:lnTo>
                      <a:pt x="1015" y="1104"/>
                    </a:lnTo>
                    <a:lnTo>
                      <a:pt x="1000" y="1104"/>
                    </a:lnTo>
                    <a:lnTo>
                      <a:pt x="992" y="1104"/>
                    </a:lnTo>
                    <a:lnTo>
                      <a:pt x="962" y="1104"/>
                    </a:lnTo>
                    <a:lnTo>
                      <a:pt x="902" y="1104"/>
                    </a:lnTo>
                    <a:lnTo>
                      <a:pt x="872" y="1104"/>
                    </a:lnTo>
                    <a:lnTo>
                      <a:pt x="864" y="1104"/>
                    </a:lnTo>
                    <a:lnTo>
                      <a:pt x="819" y="1104"/>
                    </a:lnTo>
                    <a:lnTo>
                      <a:pt x="804" y="1104"/>
                    </a:lnTo>
                    <a:lnTo>
                      <a:pt x="737" y="1104"/>
                    </a:lnTo>
                    <a:lnTo>
                      <a:pt x="669" y="1104"/>
                    </a:lnTo>
                    <a:lnTo>
                      <a:pt x="654" y="1104"/>
                    </a:lnTo>
                    <a:lnTo>
                      <a:pt x="609" y="1104"/>
                    </a:lnTo>
                    <a:lnTo>
                      <a:pt x="601" y="1104"/>
                    </a:lnTo>
                    <a:lnTo>
                      <a:pt x="571" y="1104"/>
                    </a:lnTo>
                    <a:lnTo>
                      <a:pt x="511" y="1104"/>
                    </a:lnTo>
                    <a:lnTo>
                      <a:pt x="481" y="1104"/>
                    </a:lnTo>
                    <a:lnTo>
                      <a:pt x="474" y="1104"/>
                    </a:lnTo>
                    <a:lnTo>
                      <a:pt x="459" y="1104"/>
                    </a:lnTo>
                    <a:lnTo>
                      <a:pt x="444" y="1104"/>
                    </a:lnTo>
                    <a:lnTo>
                      <a:pt x="436" y="1104"/>
                    </a:lnTo>
                    <a:lnTo>
                      <a:pt x="414" y="1104"/>
                    </a:lnTo>
                    <a:lnTo>
                      <a:pt x="346" y="1089"/>
                    </a:lnTo>
                    <a:lnTo>
                      <a:pt x="308" y="1067"/>
                    </a:lnTo>
                    <a:lnTo>
                      <a:pt x="301" y="1059"/>
                    </a:lnTo>
                    <a:lnTo>
                      <a:pt x="293" y="1052"/>
                    </a:lnTo>
                    <a:lnTo>
                      <a:pt x="286" y="1052"/>
                    </a:lnTo>
                    <a:lnTo>
                      <a:pt x="278" y="1052"/>
                    </a:lnTo>
                    <a:lnTo>
                      <a:pt x="271" y="1044"/>
                    </a:lnTo>
                    <a:lnTo>
                      <a:pt x="256" y="1037"/>
                    </a:lnTo>
                    <a:lnTo>
                      <a:pt x="241" y="1022"/>
                    </a:lnTo>
                    <a:lnTo>
                      <a:pt x="233" y="1022"/>
                    </a:lnTo>
                    <a:lnTo>
                      <a:pt x="211" y="1007"/>
                    </a:lnTo>
                    <a:lnTo>
                      <a:pt x="196" y="999"/>
                    </a:lnTo>
                    <a:lnTo>
                      <a:pt x="173" y="977"/>
                    </a:lnTo>
                    <a:lnTo>
                      <a:pt x="143" y="954"/>
                    </a:lnTo>
                    <a:lnTo>
                      <a:pt x="121" y="932"/>
                    </a:lnTo>
                    <a:lnTo>
                      <a:pt x="106" y="902"/>
                    </a:lnTo>
                    <a:lnTo>
                      <a:pt x="98" y="886"/>
                    </a:lnTo>
                    <a:lnTo>
                      <a:pt x="83" y="856"/>
                    </a:lnTo>
                    <a:lnTo>
                      <a:pt x="76" y="849"/>
                    </a:lnTo>
                    <a:lnTo>
                      <a:pt x="68" y="834"/>
                    </a:lnTo>
                    <a:lnTo>
                      <a:pt x="61" y="826"/>
                    </a:lnTo>
                    <a:lnTo>
                      <a:pt x="61" y="819"/>
                    </a:lnTo>
                    <a:lnTo>
                      <a:pt x="53" y="811"/>
                    </a:lnTo>
                    <a:lnTo>
                      <a:pt x="53" y="804"/>
                    </a:lnTo>
                    <a:lnTo>
                      <a:pt x="45" y="789"/>
                    </a:lnTo>
                    <a:lnTo>
                      <a:pt x="38" y="781"/>
                    </a:lnTo>
                    <a:lnTo>
                      <a:pt x="15" y="744"/>
                    </a:lnTo>
                    <a:lnTo>
                      <a:pt x="0" y="669"/>
                    </a:lnTo>
                    <a:lnTo>
                      <a:pt x="0" y="436"/>
                    </a:lnTo>
                    <a:lnTo>
                      <a:pt x="15" y="368"/>
                    </a:lnTo>
                    <a:lnTo>
                      <a:pt x="45" y="323"/>
                    </a:lnTo>
                    <a:lnTo>
                      <a:pt x="38" y="323"/>
                    </a:lnTo>
                    <a:lnTo>
                      <a:pt x="45" y="323"/>
                    </a:lnTo>
                    <a:lnTo>
                      <a:pt x="53" y="308"/>
                    </a:lnTo>
                    <a:lnTo>
                      <a:pt x="53" y="30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61" name="Freeform 157"/>
              <p:cNvSpPr>
                <a:spLocks/>
              </p:cNvSpPr>
              <p:nvPr/>
            </p:nvSpPr>
            <p:spPr bwMode="auto">
              <a:xfrm>
                <a:off x="2755" y="917"/>
                <a:ext cx="684" cy="300"/>
              </a:xfrm>
              <a:custGeom>
                <a:avLst/>
                <a:gdLst/>
                <a:ahLst/>
                <a:cxnLst>
                  <a:cxn ang="0">
                    <a:pos x="0" y="300"/>
                  </a:cxn>
                  <a:cxn ang="0">
                    <a:pos x="8" y="285"/>
                  </a:cxn>
                  <a:cxn ang="0">
                    <a:pos x="15" y="270"/>
                  </a:cxn>
                  <a:cxn ang="0">
                    <a:pos x="23" y="255"/>
                  </a:cxn>
                  <a:cxn ang="0">
                    <a:pos x="30" y="248"/>
                  </a:cxn>
                  <a:cxn ang="0">
                    <a:pos x="45" y="218"/>
                  </a:cxn>
                  <a:cxn ang="0">
                    <a:pos x="53" y="210"/>
                  </a:cxn>
                  <a:cxn ang="0">
                    <a:pos x="68" y="180"/>
                  </a:cxn>
                  <a:cxn ang="0">
                    <a:pos x="90" y="150"/>
                  </a:cxn>
                  <a:cxn ang="0">
                    <a:pos x="120" y="128"/>
                  </a:cxn>
                  <a:cxn ang="0">
                    <a:pos x="143" y="112"/>
                  </a:cxn>
                  <a:cxn ang="0">
                    <a:pos x="158" y="105"/>
                  </a:cxn>
                  <a:cxn ang="0">
                    <a:pos x="180" y="90"/>
                  </a:cxn>
                  <a:cxn ang="0">
                    <a:pos x="188" y="82"/>
                  </a:cxn>
                  <a:cxn ang="0">
                    <a:pos x="203" y="75"/>
                  </a:cxn>
                  <a:cxn ang="0">
                    <a:pos x="218" y="67"/>
                  </a:cxn>
                  <a:cxn ang="0">
                    <a:pos x="225" y="60"/>
                  </a:cxn>
                  <a:cxn ang="0">
                    <a:pos x="233" y="60"/>
                  </a:cxn>
                  <a:cxn ang="0">
                    <a:pos x="240" y="52"/>
                  </a:cxn>
                  <a:cxn ang="0">
                    <a:pos x="248" y="45"/>
                  </a:cxn>
                  <a:cxn ang="0">
                    <a:pos x="255" y="45"/>
                  </a:cxn>
                  <a:cxn ang="0">
                    <a:pos x="293" y="22"/>
                  </a:cxn>
                  <a:cxn ang="0">
                    <a:pos x="361" y="0"/>
                  </a:cxn>
                  <a:cxn ang="0">
                    <a:pos x="383" y="0"/>
                  </a:cxn>
                  <a:cxn ang="0">
                    <a:pos x="391" y="0"/>
                  </a:cxn>
                  <a:cxn ang="0">
                    <a:pos x="406" y="0"/>
                  </a:cxn>
                  <a:cxn ang="0">
                    <a:pos x="421" y="0"/>
                  </a:cxn>
                  <a:cxn ang="0">
                    <a:pos x="428" y="0"/>
                  </a:cxn>
                  <a:cxn ang="0">
                    <a:pos x="458" y="0"/>
                  </a:cxn>
                  <a:cxn ang="0">
                    <a:pos x="518" y="0"/>
                  </a:cxn>
                  <a:cxn ang="0">
                    <a:pos x="548" y="0"/>
                  </a:cxn>
                  <a:cxn ang="0">
                    <a:pos x="556" y="0"/>
                  </a:cxn>
                  <a:cxn ang="0">
                    <a:pos x="601" y="0"/>
                  </a:cxn>
                  <a:cxn ang="0">
                    <a:pos x="616" y="0"/>
                  </a:cxn>
                  <a:cxn ang="0">
                    <a:pos x="684" y="0"/>
                  </a:cxn>
                </a:cxnLst>
                <a:rect l="0" t="0" r="r" b="b"/>
                <a:pathLst>
                  <a:path w="684" h="300">
                    <a:moveTo>
                      <a:pt x="0" y="300"/>
                    </a:moveTo>
                    <a:lnTo>
                      <a:pt x="8" y="285"/>
                    </a:lnTo>
                    <a:lnTo>
                      <a:pt x="15" y="270"/>
                    </a:lnTo>
                    <a:lnTo>
                      <a:pt x="23" y="255"/>
                    </a:lnTo>
                    <a:lnTo>
                      <a:pt x="30" y="248"/>
                    </a:lnTo>
                    <a:lnTo>
                      <a:pt x="45" y="218"/>
                    </a:lnTo>
                    <a:lnTo>
                      <a:pt x="53" y="210"/>
                    </a:lnTo>
                    <a:lnTo>
                      <a:pt x="68" y="180"/>
                    </a:lnTo>
                    <a:lnTo>
                      <a:pt x="90" y="150"/>
                    </a:lnTo>
                    <a:lnTo>
                      <a:pt x="120" y="128"/>
                    </a:lnTo>
                    <a:lnTo>
                      <a:pt x="143" y="112"/>
                    </a:lnTo>
                    <a:lnTo>
                      <a:pt x="158" y="105"/>
                    </a:lnTo>
                    <a:lnTo>
                      <a:pt x="180" y="90"/>
                    </a:lnTo>
                    <a:lnTo>
                      <a:pt x="188" y="82"/>
                    </a:lnTo>
                    <a:lnTo>
                      <a:pt x="203" y="75"/>
                    </a:lnTo>
                    <a:lnTo>
                      <a:pt x="218" y="67"/>
                    </a:lnTo>
                    <a:lnTo>
                      <a:pt x="225" y="60"/>
                    </a:lnTo>
                    <a:lnTo>
                      <a:pt x="233" y="60"/>
                    </a:lnTo>
                    <a:lnTo>
                      <a:pt x="240" y="52"/>
                    </a:lnTo>
                    <a:lnTo>
                      <a:pt x="248" y="45"/>
                    </a:lnTo>
                    <a:lnTo>
                      <a:pt x="255" y="45"/>
                    </a:lnTo>
                    <a:lnTo>
                      <a:pt x="293" y="22"/>
                    </a:lnTo>
                    <a:lnTo>
                      <a:pt x="361" y="0"/>
                    </a:lnTo>
                    <a:lnTo>
                      <a:pt x="383" y="0"/>
                    </a:lnTo>
                    <a:lnTo>
                      <a:pt x="391" y="0"/>
                    </a:lnTo>
                    <a:lnTo>
                      <a:pt x="406" y="0"/>
                    </a:lnTo>
                    <a:lnTo>
                      <a:pt x="421" y="0"/>
                    </a:lnTo>
                    <a:lnTo>
                      <a:pt x="428" y="0"/>
                    </a:lnTo>
                    <a:lnTo>
                      <a:pt x="458" y="0"/>
                    </a:lnTo>
                    <a:lnTo>
                      <a:pt x="518" y="0"/>
                    </a:lnTo>
                    <a:lnTo>
                      <a:pt x="548" y="0"/>
                    </a:lnTo>
                    <a:lnTo>
                      <a:pt x="556" y="0"/>
                    </a:lnTo>
                    <a:lnTo>
                      <a:pt x="601" y="0"/>
                    </a:lnTo>
                    <a:lnTo>
                      <a:pt x="616" y="0"/>
                    </a:lnTo>
                    <a:lnTo>
                      <a:pt x="684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62" name="Rectangle 158"/>
              <p:cNvSpPr>
                <a:spLocks noChangeArrowheads="1"/>
              </p:cNvSpPr>
              <p:nvPr/>
            </p:nvSpPr>
            <p:spPr bwMode="auto">
              <a:xfrm>
                <a:off x="3506" y="90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63" name="Rectangle 159"/>
              <p:cNvSpPr>
                <a:spLocks noChangeArrowheads="1"/>
              </p:cNvSpPr>
              <p:nvPr/>
            </p:nvSpPr>
            <p:spPr bwMode="auto">
              <a:xfrm>
                <a:off x="3566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64" name="Rectangle 160"/>
              <p:cNvSpPr>
                <a:spLocks noChangeArrowheads="1"/>
              </p:cNvSpPr>
              <p:nvPr/>
            </p:nvSpPr>
            <p:spPr bwMode="auto">
              <a:xfrm>
                <a:off x="3694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65" name="Rectangle 161"/>
              <p:cNvSpPr>
                <a:spLocks noChangeArrowheads="1"/>
              </p:cNvSpPr>
              <p:nvPr/>
            </p:nvSpPr>
            <p:spPr bwMode="auto">
              <a:xfrm>
                <a:off x="3732" y="909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66" name="Freeform 162"/>
              <p:cNvSpPr>
                <a:spLocks/>
              </p:cNvSpPr>
              <p:nvPr/>
            </p:nvSpPr>
            <p:spPr bwMode="auto">
              <a:xfrm>
                <a:off x="3867" y="954"/>
                <a:ext cx="22" cy="23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15" y="23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22" y="8"/>
                  </a:cxn>
                </a:cxnLst>
                <a:rect l="0" t="0" r="r" b="b"/>
                <a:pathLst>
                  <a:path w="22" h="23">
                    <a:moveTo>
                      <a:pt x="22" y="8"/>
                    </a:moveTo>
                    <a:lnTo>
                      <a:pt x="15" y="23"/>
                    </a:lnTo>
                    <a:lnTo>
                      <a:pt x="0" y="15"/>
                    </a:lnTo>
                    <a:lnTo>
                      <a:pt x="7" y="0"/>
                    </a:lnTo>
                    <a:lnTo>
                      <a:pt x="22" y="8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67" name="Freeform 163"/>
              <p:cNvSpPr>
                <a:spLocks/>
              </p:cNvSpPr>
              <p:nvPr/>
            </p:nvSpPr>
            <p:spPr bwMode="auto">
              <a:xfrm>
                <a:off x="3912" y="984"/>
                <a:ext cx="22" cy="23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15" y="23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22" y="8"/>
                  </a:cxn>
                </a:cxnLst>
                <a:rect l="0" t="0" r="r" b="b"/>
                <a:pathLst>
                  <a:path w="22" h="23">
                    <a:moveTo>
                      <a:pt x="22" y="8"/>
                    </a:moveTo>
                    <a:lnTo>
                      <a:pt x="15" y="23"/>
                    </a:lnTo>
                    <a:lnTo>
                      <a:pt x="0" y="15"/>
                    </a:lnTo>
                    <a:lnTo>
                      <a:pt x="7" y="0"/>
                    </a:lnTo>
                    <a:lnTo>
                      <a:pt x="22" y="8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68" name="Freeform 164"/>
              <p:cNvSpPr>
                <a:spLocks/>
              </p:cNvSpPr>
              <p:nvPr/>
            </p:nvSpPr>
            <p:spPr bwMode="auto">
              <a:xfrm>
                <a:off x="3965" y="1014"/>
                <a:ext cx="15" cy="23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15" y="23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23">
                    <a:moveTo>
                      <a:pt x="15" y="8"/>
                    </a:moveTo>
                    <a:lnTo>
                      <a:pt x="15" y="23"/>
                    </a:lnTo>
                    <a:lnTo>
                      <a:pt x="0" y="15"/>
                    </a:lnTo>
                    <a:lnTo>
                      <a:pt x="7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69" name="Freeform 165"/>
              <p:cNvSpPr>
                <a:spLocks/>
              </p:cNvSpPr>
              <p:nvPr/>
            </p:nvSpPr>
            <p:spPr bwMode="auto">
              <a:xfrm>
                <a:off x="4062" y="1120"/>
                <a:ext cx="23" cy="22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8" y="22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3" y="15"/>
                  </a:cxn>
                </a:cxnLst>
                <a:rect l="0" t="0" r="r" b="b"/>
                <a:pathLst>
                  <a:path w="23" h="22">
                    <a:moveTo>
                      <a:pt x="23" y="15"/>
                    </a:moveTo>
                    <a:lnTo>
                      <a:pt x="8" y="22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3" y="1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70" name="Freeform 166"/>
              <p:cNvSpPr>
                <a:spLocks/>
              </p:cNvSpPr>
              <p:nvPr/>
            </p:nvSpPr>
            <p:spPr bwMode="auto">
              <a:xfrm>
                <a:off x="4092" y="1172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8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8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71" name="Freeform 167"/>
              <p:cNvSpPr>
                <a:spLocks/>
              </p:cNvSpPr>
              <p:nvPr/>
            </p:nvSpPr>
            <p:spPr bwMode="auto">
              <a:xfrm>
                <a:off x="4122" y="1217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8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8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72" name="Rectangle 168"/>
              <p:cNvSpPr>
                <a:spLocks noChangeArrowheads="1"/>
              </p:cNvSpPr>
              <p:nvPr/>
            </p:nvSpPr>
            <p:spPr bwMode="auto">
              <a:xfrm>
                <a:off x="4167" y="1398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73" name="Rectangle 169"/>
              <p:cNvSpPr>
                <a:spLocks noChangeArrowheads="1"/>
              </p:cNvSpPr>
              <p:nvPr/>
            </p:nvSpPr>
            <p:spPr bwMode="auto">
              <a:xfrm>
                <a:off x="4167" y="1420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74" name="Rectangle 170"/>
              <p:cNvSpPr>
                <a:spLocks noChangeArrowheads="1"/>
              </p:cNvSpPr>
              <p:nvPr/>
            </p:nvSpPr>
            <p:spPr bwMode="auto">
              <a:xfrm>
                <a:off x="4167" y="1510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75" name="Rectangle 171"/>
              <p:cNvSpPr>
                <a:spLocks noChangeArrowheads="1"/>
              </p:cNvSpPr>
              <p:nvPr/>
            </p:nvSpPr>
            <p:spPr bwMode="auto">
              <a:xfrm>
                <a:off x="4167" y="153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76" name="Freeform 172"/>
              <p:cNvSpPr>
                <a:spLocks/>
              </p:cNvSpPr>
              <p:nvPr/>
            </p:nvSpPr>
            <p:spPr bwMode="auto">
              <a:xfrm>
                <a:off x="4122" y="1698"/>
                <a:ext cx="15" cy="23"/>
              </a:xfrm>
              <a:custGeom>
                <a:avLst/>
                <a:gdLst/>
                <a:ahLst/>
                <a:cxnLst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8"/>
                  </a:cxn>
                  <a:cxn ang="0">
                    <a:pos x="8" y="23"/>
                  </a:cxn>
                </a:cxnLst>
                <a:rect l="0" t="0" r="r" b="b"/>
                <a:pathLst>
                  <a:path w="15" h="23">
                    <a:moveTo>
                      <a:pt x="8" y="23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15" y="8"/>
                    </a:lnTo>
                    <a:lnTo>
                      <a:pt x="8" y="23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77" name="Freeform 173"/>
              <p:cNvSpPr>
                <a:spLocks/>
              </p:cNvSpPr>
              <p:nvPr/>
            </p:nvSpPr>
            <p:spPr bwMode="auto">
              <a:xfrm>
                <a:off x="4092" y="1751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7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15" y="7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78" name="Freeform 174"/>
              <p:cNvSpPr>
                <a:spLocks/>
              </p:cNvSpPr>
              <p:nvPr/>
            </p:nvSpPr>
            <p:spPr bwMode="auto">
              <a:xfrm>
                <a:off x="4062" y="1803"/>
                <a:ext cx="23" cy="16"/>
              </a:xfrm>
              <a:custGeom>
                <a:avLst/>
                <a:gdLst/>
                <a:ahLst/>
                <a:cxnLst>
                  <a:cxn ang="0">
                    <a:pos x="15" y="16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23" y="8"/>
                  </a:cxn>
                  <a:cxn ang="0">
                    <a:pos x="15" y="16"/>
                  </a:cxn>
                </a:cxnLst>
                <a:rect l="0" t="0" r="r" b="b"/>
                <a:pathLst>
                  <a:path w="23" h="16">
                    <a:moveTo>
                      <a:pt x="15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23" y="8"/>
                    </a:lnTo>
                    <a:lnTo>
                      <a:pt x="15" y="16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79" name="Freeform 175"/>
              <p:cNvSpPr>
                <a:spLocks/>
              </p:cNvSpPr>
              <p:nvPr/>
            </p:nvSpPr>
            <p:spPr bwMode="auto">
              <a:xfrm>
                <a:off x="3965" y="1909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80" name="Freeform 176"/>
              <p:cNvSpPr>
                <a:spLocks/>
              </p:cNvSpPr>
              <p:nvPr/>
            </p:nvSpPr>
            <p:spPr bwMode="auto">
              <a:xfrm>
                <a:off x="3912" y="1939"/>
                <a:ext cx="22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2" y="7"/>
                  </a:cxn>
                  <a:cxn ang="0">
                    <a:pos x="7" y="15"/>
                  </a:cxn>
                </a:cxnLst>
                <a:rect l="0" t="0" r="r" b="b"/>
                <a:pathLst>
                  <a:path w="22" h="15">
                    <a:moveTo>
                      <a:pt x="7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81" name="Freeform 177"/>
              <p:cNvSpPr>
                <a:spLocks/>
              </p:cNvSpPr>
              <p:nvPr/>
            </p:nvSpPr>
            <p:spPr bwMode="auto">
              <a:xfrm>
                <a:off x="3867" y="1969"/>
                <a:ext cx="22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2" y="7"/>
                  </a:cxn>
                  <a:cxn ang="0">
                    <a:pos x="7" y="15"/>
                  </a:cxn>
                </a:cxnLst>
                <a:rect l="0" t="0" r="r" b="b"/>
                <a:pathLst>
                  <a:path w="22" h="15">
                    <a:moveTo>
                      <a:pt x="7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82" name="Rectangle 178"/>
              <p:cNvSpPr>
                <a:spLocks noChangeArrowheads="1"/>
              </p:cNvSpPr>
              <p:nvPr/>
            </p:nvSpPr>
            <p:spPr bwMode="auto">
              <a:xfrm>
                <a:off x="3732" y="2014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83" name="Rectangle 179"/>
              <p:cNvSpPr>
                <a:spLocks noChangeArrowheads="1"/>
              </p:cNvSpPr>
              <p:nvPr/>
            </p:nvSpPr>
            <p:spPr bwMode="auto">
              <a:xfrm>
                <a:off x="3694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84" name="Rectangle 180"/>
              <p:cNvSpPr>
                <a:spLocks noChangeArrowheads="1"/>
              </p:cNvSpPr>
              <p:nvPr/>
            </p:nvSpPr>
            <p:spPr bwMode="auto">
              <a:xfrm>
                <a:off x="3566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85" name="Rectangle 181"/>
              <p:cNvSpPr>
                <a:spLocks noChangeArrowheads="1"/>
              </p:cNvSpPr>
              <p:nvPr/>
            </p:nvSpPr>
            <p:spPr bwMode="auto">
              <a:xfrm>
                <a:off x="3506" y="201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86" name="Rectangle 182"/>
              <p:cNvSpPr>
                <a:spLocks noChangeArrowheads="1"/>
              </p:cNvSpPr>
              <p:nvPr/>
            </p:nvSpPr>
            <p:spPr bwMode="auto">
              <a:xfrm>
                <a:off x="3356" y="201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87" name="Rectangle 183"/>
              <p:cNvSpPr>
                <a:spLocks noChangeArrowheads="1"/>
              </p:cNvSpPr>
              <p:nvPr/>
            </p:nvSpPr>
            <p:spPr bwMode="auto">
              <a:xfrm>
                <a:off x="3303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88" name="Rectangle 184"/>
              <p:cNvSpPr>
                <a:spLocks noChangeArrowheads="1"/>
              </p:cNvSpPr>
              <p:nvPr/>
            </p:nvSpPr>
            <p:spPr bwMode="auto">
              <a:xfrm>
                <a:off x="3176" y="2014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89" name="Rectangle 185"/>
              <p:cNvSpPr>
                <a:spLocks noChangeArrowheads="1"/>
              </p:cNvSpPr>
              <p:nvPr/>
            </p:nvSpPr>
            <p:spPr bwMode="auto">
              <a:xfrm>
                <a:off x="3138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90" name="Freeform 186"/>
              <p:cNvSpPr>
                <a:spLocks/>
              </p:cNvSpPr>
              <p:nvPr/>
            </p:nvSpPr>
            <p:spPr bwMode="auto">
              <a:xfrm>
                <a:off x="2988" y="1969"/>
                <a:ext cx="22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0"/>
                  </a:cxn>
                  <a:cxn ang="0">
                    <a:pos x="22" y="7"/>
                  </a:cxn>
                  <a:cxn ang="0">
                    <a:pos x="15" y="15"/>
                  </a:cxn>
                  <a:cxn ang="0">
                    <a:pos x="0" y="7"/>
                  </a:cxn>
                </a:cxnLst>
                <a:rect l="0" t="0" r="r" b="b"/>
                <a:pathLst>
                  <a:path w="22" h="15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91" name="Freeform 187"/>
              <p:cNvSpPr>
                <a:spLocks/>
              </p:cNvSpPr>
              <p:nvPr/>
            </p:nvSpPr>
            <p:spPr bwMode="auto">
              <a:xfrm>
                <a:off x="2943" y="1939"/>
                <a:ext cx="22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0"/>
                  </a:cxn>
                  <a:cxn ang="0">
                    <a:pos x="22" y="7"/>
                  </a:cxn>
                  <a:cxn ang="0">
                    <a:pos x="15" y="15"/>
                  </a:cxn>
                  <a:cxn ang="0">
                    <a:pos x="0" y="7"/>
                  </a:cxn>
                </a:cxnLst>
                <a:rect l="0" t="0" r="r" b="b"/>
                <a:pathLst>
                  <a:path w="22" h="15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92" name="Freeform 188"/>
              <p:cNvSpPr>
                <a:spLocks/>
              </p:cNvSpPr>
              <p:nvPr/>
            </p:nvSpPr>
            <p:spPr bwMode="auto">
              <a:xfrm>
                <a:off x="2898" y="1909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7"/>
                  </a:cxn>
                  <a:cxn ang="0">
                    <a:pos x="7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7"/>
                    </a:lnTo>
                    <a:lnTo>
                      <a:pt x="7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93" name="Freeform 189"/>
              <p:cNvSpPr>
                <a:spLocks/>
              </p:cNvSpPr>
              <p:nvPr/>
            </p:nvSpPr>
            <p:spPr bwMode="auto">
              <a:xfrm>
                <a:off x="2793" y="1803"/>
                <a:ext cx="22" cy="16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0"/>
                  </a:cxn>
                  <a:cxn ang="0">
                    <a:pos x="22" y="8"/>
                  </a:cxn>
                  <a:cxn ang="0">
                    <a:pos x="7" y="16"/>
                  </a:cxn>
                  <a:cxn ang="0">
                    <a:pos x="0" y="8"/>
                  </a:cxn>
                </a:cxnLst>
                <a:rect l="0" t="0" r="r" b="b"/>
                <a:pathLst>
                  <a:path w="22" h="16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6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94" name="Freeform 190"/>
              <p:cNvSpPr>
                <a:spLocks/>
              </p:cNvSpPr>
              <p:nvPr/>
            </p:nvSpPr>
            <p:spPr bwMode="auto">
              <a:xfrm>
                <a:off x="2770" y="1751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0"/>
                  </a:cxn>
                  <a:cxn ang="0">
                    <a:pos x="15" y="15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8" y="0"/>
                    </a:lnTo>
                    <a:lnTo>
                      <a:pt x="15" y="15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95" name="Freeform 191"/>
              <p:cNvSpPr>
                <a:spLocks/>
              </p:cNvSpPr>
              <p:nvPr/>
            </p:nvSpPr>
            <p:spPr bwMode="auto">
              <a:xfrm>
                <a:off x="2740" y="1698"/>
                <a:ext cx="15" cy="2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0"/>
                  </a:cxn>
                  <a:cxn ang="0">
                    <a:pos x="15" y="15"/>
                  </a:cxn>
                  <a:cxn ang="0">
                    <a:pos x="7" y="23"/>
                  </a:cxn>
                  <a:cxn ang="0">
                    <a:pos x="0" y="8"/>
                  </a:cxn>
                </a:cxnLst>
                <a:rect l="0" t="0" r="r" b="b"/>
                <a:pathLst>
                  <a:path w="15" h="23">
                    <a:moveTo>
                      <a:pt x="0" y="8"/>
                    </a:moveTo>
                    <a:lnTo>
                      <a:pt x="7" y="0"/>
                    </a:lnTo>
                    <a:lnTo>
                      <a:pt x="15" y="15"/>
                    </a:lnTo>
                    <a:lnTo>
                      <a:pt x="7" y="23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96" name="Rectangle 192"/>
              <p:cNvSpPr>
                <a:spLocks noChangeArrowheads="1"/>
              </p:cNvSpPr>
              <p:nvPr/>
            </p:nvSpPr>
            <p:spPr bwMode="auto">
              <a:xfrm>
                <a:off x="2695" y="153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97" name="Rectangle 193"/>
              <p:cNvSpPr>
                <a:spLocks noChangeArrowheads="1"/>
              </p:cNvSpPr>
              <p:nvPr/>
            </p:nvSpPr>
            <p:spPr bwMode="auto">
              <a:xfrm>
                <a:off x="2695" y="1510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98" name="Rectangle 194"/>
              <p:cNvSpPr>
                <a:spLocks noChangeArrowheads="1"/>
              </p:cNvSpPr>
              <p:nvPr/>
            </p:nvSpPr>
            <p:spPr bwMode="auto">
              <a:xfrm>
                <a:off x="2695" y="1420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299" name="Rectangle 195"/>
              <p:cNvSpPr>
                <a:spLocks noChangeArrowheads="1"/>
              </p:cNvSpPr>
              <p:nvPr/>
            </p:nvSpPr>
            <p:spPr bwMode="auto">
              <a:xfrm>
                <a:off x="2695" y="1398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00" name="Freeform 196"/>
              <p:cNvSpPr>
                <a:spLocks/>
              </p:cNvSpPr>
              <p:nvPr/>
            </p:nvSpPr>
            <p:spPr bwMode="auto">
              <a:xfrm>
                <a:off x="2740" y="1217"/>
                <a:ext cx="15" cy="2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8"/>
                  </a:cxn>
                  <a:cxn ang="0">
                    <a:pos x="7" y="23"/>
                  </a:cxn>
                  <a:cxn ang="0">
                    <a:pos x="0" y="15"/>
                  </a:cxn>
                  <a:cxn ang="0">
                    <a:pos x="7" y="0"/>
                  </a:cxn>
                </a:cxnLst>
                <a:rect l="0" t="0" r="r" b="b"/>
                <a:pathLst>
                  <a:path w="15" h="23">
                    <a:moveTo>
                      <a:pt x="7" y="0"/>
                    </a:moveTo>
                    <a:lnTo>
                      <a:pt x="15" y="8"/>
                    </a:lnTo>
                    <a:lnTo>
                      <a:pt x="7" y="23"/>
                    </a:lnTo>
                    <a:lnTo>
                      <a:pt x="0" y="15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01" name="Freeform 197"/>
              <p:cNvSpPr>
                <a:spLocks/>
              </p:cNvSpPr>
              <p:nvPr/>
            </p:nvSpPr>
            <p:spPr bwMode="auto">
              <a:xfrm>
                <a:off x="2770" y="1172"/>
                <a:ext cx="15" cy="2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15" h="23">
                    <a:moveTo>
                      <a:pt x="8" y="0"/>
                    </a:moveTo>
                    <a:lnTo>
                      <a:pt x="15" y="8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02" name="Freeform 198"/>
              <p:cNvSpPr>
                <a:spLocks/>
              </p:cNvSpPr>
              <p:nvPr/>
            </p:nvSpPr>
            <p:spPr bwMode="auto">
              <a:xfrm>
                <a:off x="2793" y="1120"/>
                <a:ext cx="22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2" y="7"/>
                  </a:cxn>
                  <a:cxn ang="0">
                    <a:pos x="15" y="22"/>
                  </a:cxn>
                  <a:cxn ang="0">
                    <a:pos x="0" y="15"/>
                  </a:cxn>
                  <a:cxn ang="0">
                    <a:pos x="7" y="0"/>
                  </a:cxn>
                </a:cxnLst>
                <a:rect l="0" t="0" r="r" b="b"/>
                <a:pathLst>
                  <a:path w="22" h="22">
                    <a:moveTo>
                      <a:pt x="7" y="0"/>
                    </a:moveTo>
                    <a:lnTo>
                      <a:pt x="22" y="7"/>
                    </a:lnTo>
                    <a:lnTo>
                      <a:pt x="15" y="22"/>
                    </a:lnTo>
                    <a:lnTo>
                      <a:pt x="0" y="15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03" name="Freeform 199"/>
              <p:cNvSpPr>
                <a:spLocks/>
              </p:cNvSpPr>
              <p:nvPr/>
            </p:nvSpPr>
            <p:spPr bwMode="auto">
              <a:xfrm>
                <a:off x="2898" y="1014"/>
                <a:ext cx="15" cy="2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0" y="23"/>
                  </a:cxn>
                  <a:cxn ang="0">
                    <a:pos x="0" y="8"/>
                  </a:cxn>
                  <a:cxn ang="0">
                    <a:pos x="7" y="0"/>
                  </a:cxn>
                </a:cxnLst>
                <a:rect l="0" t="0" r="r" b="b"/>
                <a:pathLst>
                  <a:path w="15" h="23">
                    <a:moveTo>
                      <a:pt x="7" y="0"/>
                    </a:moveTo>
                    <a:lnTo>
                      <a:pt x="15" y="15"/>
                    </a:lnTo>
                    <a:lnTo>
                      <a:pt x="0" y="23"/>
                    </a:lnTo>
                    <a:lnTo>
                      <a:pt x="0" y="8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04" name="Freeform 200"/>
              <p:cNvSpPr>
                <a:spLocks/>
              </p:cNvSpPr>
              <p:nvPr/>
            </p:nvSpPr>
            <p:spPr bwMode="auto">
              <a:xfrm>
                <a:off x="2943" y="984"/>
                <a:ext cx="22" cy="2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15"/>
                  </a:cxn>
                  <a:cxn ang="0">
                    <a:pos x="7" y="23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23">
                    <a:moveTo>
                      <a:pt x="15" y="0"/>
                    </a:moveTo>
                    <a:lnTo>
                      <a:pt x="22" y="15"/>
                    </a:lnTo>
                    <a:lnTo>
                      <a:pt x="7" y="23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05" name="Freeform 201"/>
              <p:cNvSpPr>
                <a:spLocks/>
              </p:cNvSpPr>
              <p:nvPr/>
            </p:nvSpPr>
            <p:spPr bwMode="auto">
              <a:xfrm>
                <a:off x="2988" y="954"/>
                <a:ext cx="22" cy="2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15"/>
                  </a:cxn>
                  <a:cxn ang="0">
                    <a:pos x="7" y="23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23">
                    <a:moveTo>
                      <a:pt x="15" y="0"/>
                    </a:moveTo>
                    <a:lnTo>
                      <a:pt x="22" y="15"/>
                    </a:lnTo>
                    <a:lnTo>
                      <a:pt x="7" y="23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06" name="Rectangle 202"/>
              <p:cNvSpPr>
                <a:spLocks noChangeArrowheads="1"/>
              </p:cNvSpPr>
              <p:nvPr/>
            </p:nvSpPr>
            <p:spPr bwMode="auto">
              <a:xfrm>
                <a:off x="3138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07" name="Rectangle 203"/>
              <p:cNvSpPr>
                <a:spLocks noChangeArrowheads="1"/>
              </p:cNvSpPr>
              <p:nvPr/>
            </p:nvSpPr>
            <p:spPr bwMode="auto">
              <a:xfrm>
                <a:off x="3176" y="909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08" name="Rectangle 204"/>
              <p:cNvSpPr>
                <a:spLocks noChangeArrowheads="1"/>
              </p:cNvSpPr>
              <p:nvPr/>
            </p:nvSpPr>
            <p:spPr bwMode="auto">
              <a:xfrm>
                <a:off x="3303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09" name="Rectangle 205"/>
              <p:cNvSpPr>
                <a:spLocks noChangeArrowheads="1"/>
              </p:cNvSpPr>
              <p:nvPr/>
            </p:nvSpPr>
            <p:spPr bwMode="auto">
              <a:xfrm>
                <a:off x="3356" y="90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47310" name="Group 206"/>
            <p:cNvGrpSpPr>
              <a:grpSpLocks/>
            </p:cNvGrpSpPr>
            <p:nvPr/>
          </p:nvGrpSpPr>
          <p:grpSpPr bwMode="auto">
            <a:xfrm>
              <a:off x="704" y="601"/>
              <a:ext cx="4305" cy="2863"/>
              <a:chOff x="704" y="601"/>
              <a:chExt cx="4305" cy="2863"/>
            </a:xfrm>
          </p:grpSpPr>
          <p:sp>
            <p:nvSpPr>
              <p:cNvPr id="47311" name="Freeform 207"/>
              <p:cNvSpPr>
                <a:spLocks/>
              </p:cNvSpPr>
              <p:nvPr/>
            </p:nvSpPr>
            <p:spPr bwMode="auto">
              <a:xfrm>
                <a:off x="3754" y="909"/>
                <a:ext cx="75" cy="38"/>
              </a:xfrm>
              <a:custGeom>
                <a:avLst/>
                <a:gdLst/>
                <a:ahLst/>
                <a:cxnLst>
                  <a:cxn ang="0">
                    <a:pos x="75" y="15"/>
                  </a:cxn>
                  <a:cxn ang="0">
                    <a:pos x="75" y="38"/>
                  </a:cxn>
                  <a:cxn ang="0">
                    <a:pos x="0" y="23"/>
                  </a:cxn>
                  <a:cxn ang="0">
                    <a:pos x="8" y="0"/>
                  </a:cxn>
                  <a:cxn ang="0">
                    <a:pos x="75" y="15"/>
                  </a:cxn>
                </a:cxnLst>
                <a:rect l="0" t="0" r="r" b="b"/>
                <a:pathLst>
                  <a:path w="75" h="38">
                    <a:moveTo>
                      <a:pt x="75" y="15"/>
                    </a:moveTo>
                    <a:lnTo>
                      <a:pt x="75" y="38"/>
                    </a:lnTo>
                    <a:lnTo>
                      <a:pt x="0" y="23"/>
                    </a:lnTo>
                    <a:lnTo>
                      <a:pt x="8" y="0"/>
                    </a:lnTo>
                    <a:lnTo>
                      <a:pt x="75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12" name="Freeform 208"/>
              <p:cNvSpPr>
                <a:spLocks/>
              </p:cNvSpPr>
              <p:nvPr/>
            </p:nvSpPr>
            <p:spPr bwMode="auto">
              <a:xfrm>
                <a:off x="3995" y="1037"/>
                <a:ext cx="45" cy="38"/>
              </a:xfrm>
              <a:custGeom>
                <a:avLst/>
                <a:gdLst/>
                <a:ahLst/>
                <a:cxnLst>
                  <a:cxn ang="0">
                    <a:pos x="45" y="23"/>
                  </a:cxn>
                  <a:cxn ang="0">
                    <a:pos x="30" y="38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45" y="23"/>
                  </a:cxn>
                </a:cxnLst>
                <a:rect l="0" t="0" r="r" b="b"/>
                <a:pathLst>
                  <a:path w="45" h="38">
                    <a:moveTo>
                      <a:pt x="45" y="23"/>
                    </a:moveTo>
                    <a:lnTo>
                      <a:pt x="30" y="38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45" y="23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13" name="Freeform 209"/>
              <p:cNvSpPr>
                <a:spLocks/>
              </p:cNvSpPr>
              <p:nvPr/>
            </p:nvSpPr>
            <p:spPr bwMode="auto">
              <a:xfrm>
                <a:off x="4025" y="1060"/>
                <a:ext cx="37" cy="45"/>
              </a:xfrm>
              <a:custGeom>
                <a:avLst/>
                <a:gdLst/>
                <a:ahLst/>
                <a:cxnLst>
                  <a:cxn ang="0">
                    <a:pos x="37" y="30"/>
                  </a:cxn>
                  <a:cxn ang="0">
                    <a:pos x="22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7" y="30"/>
                  </a:cxn>
                </a:cxnLst>
                <a:rect l="0" t="0" r="r" b="b"/>
                <a:pathLst>
                  <a:path w="37" h="45">
                    <a:moveTo>
                      <a:pt x="37" y="30"/>
                    </a:moveTo>
                    <a:lnTo>
                      <a:pt x="22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7" y="3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14" name="Freeform 210"/>
              <p:cNvSpPr>
                <a:spLocks/>
              </p:cNvSpPr>
              <p:nvPr/>
            </p:nvSpPr>
            <p:spPr bwMode="auto">
              <a:xfrm>
                <a:off x="4145" y="1277"/>
                <a:ext cx="45" cy="83"/>
              </a:xfrm>
              <a:custGeom>
                <a:avLst/>
                <a:gdLst/>
                <a:ahLst/>
                <a:cxnLst>
                  <a:cxn ang="0">
                    <a:pos x="45" y="76"/>
                  </a:cxn>
                  <a:cxn ang="0">
                    <a:pos x="22" y="83"/>
                  </a:cxn>
                  <a:cxn ang="0">
                    <a:pos x="0" y="8"/>
                  </a:cxn>
                  <a:cxn ang="0">
                    <a:pos x="22" y="0"/>
                  </a:cxn>
                  <a:cxn ang="0">
                    <a:pos x="45" y="76"/>
                  </a:cxn>
                </a:cxnLst>
                <a:rect l="0" t="0" r="r" b="b"/>
                <a:pathLst>
                  <a:path w="45" h="83">
                    <a:moveTo>
                      <a:pt x="45" y="76"/>
                    </a:moveTo>
                    <a:lnTo>
                      <a:pt x="22" y="83"/>
                    </a:lnTo>
                    <a:lnTo>
                      <a:pt x="0" y="8"/>
                    </a:lnTo>
                    <a:lnTo>
                      <a:pt x="22" y="0"/>
                    </a:lnTo>
                    <a:lnTo>
                      <a:pt x="45" y="76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15" name="Freeform 211"/>
              <p:cNvSpPr>
                <a:spLocks/>
              </p:cNvSpPr>
              <p:nvPr/>
            </p:nvSpPr>
            <p:spPr bwMode="auto">
              <a:xfrm>
                <a:off x="4160" y="1443"/>
                <a:ext cx="30" cy="15"/>
              </a:xfrm>
              <a:custGeom>
                <a:avLst/>
                <a:gdLst/>
                <a:ahLst/>
                <a:cxnLst>
                  <a:cxn ang="0">
                    <a:pos x="22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30" y="7"/>
                  </a:cxn>
                  <a:cxn ang="0">
                    <a:pos x="22" y="15"/>
                  </a:cxn>
                </a:cxnLst>
                <a:rect l="0" t="0" r="r" b="b"/>
                <a:pathLst>
                  <a:path w="30" h="15">
                    <a:moveTo>
                      <a:pt x="22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30" y="7"/>
                    </a:lnTo>
                    <a:lnTo>
                      <a:pt x="22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16" name="Rectangle 212"/>
              <p:cNvSpPr>
                <a:spLocks noChangeArrowheads="1"/>
              </p:cNvSpPr>
              <p:nvPr/>
            </p:nvSpPr>
            <p:spPr bwMode="auto">
              <a:xfrm>
                <a:off x="4160" y="1458"/>
                <a:ext cx="22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17" name="Rectangle 213"/>
              <p:cNvSpPr>
                <a:spLocks noChangeArrowheads="1"/>
              </p:cNvSpPr>
              <p:nvPr/>
            </p:nvSpPr>
            <p:spPr bwMode="auto">
              <a:xfrm>
                <a:off x="4160" y="1473"/>
                <a:ext cx="22" cy="7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18" name="Freeform 214"/>
              <p:cNvSpPr>
                <a:spLocks/>
              </p:cNvSpPr>
              <p:nvPr/>
            </p:nvSpPr>
            <p:spPr bwMode="auto">
              <a:xfrm>
                <a:off x="4160" y="1480"/>
                <a:ext cx="30" cy="15"/>
              </a:xfrm>
              <a:custGeom>
                <a:avLst/>
                <a:gdLst/>
                <a:ahLst/>
                <a:cxnLst>
                  <a:cxn ang="0">
                    <a:pos x="30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22" y="0"/>
                  </a:cxn>
                  <a:cxn ang="0">
                    <a:pos x="30" y="15"/>
                  </a:cxn>
                </a:cxnLst>
                <a:rect l="0" t="0" r="r" b="b"/>
                <a:pathLst>
                  <a:path w="30" h="15">
                    <a:moveTo>
                      <a:pt x="30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30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19" name="Freeform 215"/>
              <p:cNvSpPr>
                <a:spLocks/>
              </p:cNvSpPr>
              <p:nvPr/>
            </p:nvSpPr>
            <p:spPr bwMode="auto">
              <a:xfrm>
                <a:off x="4145" y="1586"/>
                <a:ext cx="45" cy="75"/>
              </a:xfrm>
              <a:custGeom>
                <a:avLst/>
                <a:gdLst/>
                <a:ahLst/>
                <a:cxnLst>
                  <a:cxn ang="0">
                    <a:pos x="22" y="75"/>
                  </a:cxn>
                  <a:cxn ang="0">
                    <a:pos x="0" y="67"/>
                  </a:cxn>
                  <a:cxn ang="0">
                    <a:pos x="22" y="0"/>
                  </a:cxn>
                  <a:cxn ang="0">
                    <a:pos x="45" y="7"/>
                  </a:cxn>
                  <a:cxn ang="0">
                    <a:pos x="22" y="75"/>
                  </a:cxn>
                </a:cxnLst>
                <a:rect l="0" t="0" r="r" b="b"/>
                <a:pathLst>
                  <a:path w="45" h="75">
                    <a:moveTo>
                      <a:pt x="22" y="75"/>
                    </a:moveTo>
                    <a:lnTo>
                      <a:pt x="0" y="67"/>
                    </a:lnTo>
                    <a:lnTo>
                      <a:pt x="22" y="0"/>
                    </a:lnTo>
                    <a:lnTo>
                      <a:pt x="45" y="7"/>
                    </a:lnTo>
                    <a:lnTo>
                      <a:pt x="22" y="7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20" name="Freeform 216"/>
              <p:cNvSpPr>
                <a:spLocks/>
              </p:cNvSpPr>
              <p:nvPr/>
            </p:nvSpPr>
            <p:spPr bwMode="auto">
              <a:xfrm>
                <a:off x="4025" y="1841"/>
                <a:ext cx="37" cy="38"/>
              </a:xfrm>
              <a:custGeom>
                <a:avLst/>
                <a:gdLst/>
                <a:ahLst/>
                <a:cxnLst>
                  <a:cxn ang="0">
                    <a:pos x="15" y="38"/>
                  </a:cxn>
                  <a:cxn ang="0">
                    <a:pos x="0" y="23"/>
                  </a:cxn>
                  <a:cxn ang="0">
                    <a:pos x="22" y="0"/>
                  </a:cxn>
                  <a:cxn ang="0">
                    <a:pos x="37" y="8"/>
                  </a:cxn>
                  <a:cxn ang="0">
                    <a:pos x="15" y="38"/>
                  </a:cxn>
                </a:cxnLst>
                <a:rect l="0" t="0" r="r" b="b"/>
                <a:pathLst>
                  <a:path w="37" h="38">
                    <a:moveTo>
                      <a:pt x="15" y="38"/>
                    </a:moveTo>
                    <a:lnTo>
                      <a:pt x="0" y="23"/>
                    </a:lnTo>
                    <a:lnTo>
                      <a:pt x="22" y="0"/>
                    </a:lnTo>
                    <a:lnTo>
                      <a:pt x="37" y="8"/>
                    </a:lnTo>
                    <a:lnTo>
                      <a:pt x="15" y="3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21" name="Freeform 217"/>
              <p:cNvSpPr>
                <a:spLocks/>
              </p:cNvSpPr>
              <p:nvPr/>
            </p:nvSpPr>
            <p:spPr bwMode="auto">
              <a:xfrm>
                <a:off x="3995" y="1864"/>
                <a:ext cx="45" cy="45"/>
              </a:xfrm>
              <a:custGeom>
                <a:avLst/>
                <a:gdLst/>
                <a:ahLst/>
                <a:cxnLst>
                  <a:cxn ang="0">
                    <a:pos x="15" y="45"/>
                  </a:cxn>
                  <a:cxn ang="0">
                    <a:pos x="0" y="22"/>
                  </a:cxn>
                  <a:cxn ang="0">
                    <a:pos x="30" y="0"/>
                  </a:cxn>
                  <a:cxn ang="0">
                    <a:pos x="45" y="22"/>
                  </a:cxn>
                  <a:cxn ang="0">
                    <a:pos x="15" y="45"/>
                  </a:cxn>
                </a:cxnLst>
                <a:rect l="0" t="0" r="r" b="b"/>
                <a:pathLst>
                  <a:path w="45" h="45">
                    <a:moveTo>
                      <a:pt x="15" y="45"/>
                    </a:moveTo>
                    <a:lnTo>
                      <a:pt x="0" y="22"/>
                    </a:lnTo>
                    <a:lnTo>
                      <a:pt x="30" y="0"/>
                    </a:lnTo>
                    <a:lnTo>
                      <a:pt x="45" y="22"/>
                    </a:lnTo>
                    <a:lnTo>
                      <a:pt x="15" y="4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22" name="Freeform 218"/>
              <p:cNvSpPr>
                <a:spLocks/>
              </p:cNvSpPr>
              <p:nvPr/>
            </p:nvSpPr>
            <p:spPr bwMode="auto">
              <a:xfrm>
                <a:off x="3754" y="1991"/>
                <a:ext cx="75" cy="4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0" y="23"/>
                  </a:cxn>
                  <a:cxn ang="0">
                    <a:pos x="75" y="0"/>
                  </a:cxn>
                  <a:cxn ang="0">
                    <a:pos x="75" y="23"/>
                  </a:cxn>
                  <a:cxn ang="0">
                    <a:pos x="8" y="45"/>
                  </a:cxn>
                </a:cxnLst>
                <a:rect l="0" t="0" r="r" b="b"/>
                <a:pathLst>
                  <a:path w="75" h="45">
                    <a:moveTo>
                      <a:pt x="8" y="45"/>
                    </a:moveTo>
                    <a:lnTo>
                      <a:pt x="0" y="23"/>
                    </a:lnTo>
                    <a:lnTo>
                      <a:pt x="75" y="0"/>
                    </a:lnTo>
                    <a:lnTo>
                      <a:pt x="75" y="23"/>
                    </a:lnTo>
                    <a:lnTo>
                      <a:pt x="8" y="4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23" name="Freeform 219"/>
              <p:cNvSpPr>
                <a:spLocks/>
              </p:cNvSpPr>
              <p:nvPr/>
            </p:nvSpPr>
            <p:spPr bwMode="auto">
              <a:xfrm>
                <a:off x="3048" y="1991"/>
                <a:ext cx="75" cy="45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0" y="0"/>
                  </a:cxn>
                  <a:cxn ang="0">
                    <a:pos x="75" y="23"/>
                  </a:cxn>
                  <a:cxn ang="0">
                    <a:pos x="68" y="45"/>
                  </a:cxn>
                  <a:cxn ang="0">
                    <a:pos x="0" y="23"/>
                  </a:cxn>
                </a:cxnLst>
                <a:rect l="0" t="0" r="r" b="b"/>
                <a:pathLst>
                  <a:path w="75" h="45">
                    <a:moveTo>
                      <a:pt x="0" y="23"/>
                    </a:moveTo>
                    <a:lnTo>
                      <a:pt x="0" y="0"/>
                    </a:lnTo>
                    <a:lnTo>
                      <a:pt x="75" y="23"/>
                    </a:lnTo>
                    <a:lnTo>
                      <a:pt x="68" y="45"/>
                    </a:lnTo>
                    <a:lnTo>
                      <a:pt x="0" y="23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24" name="Freeform 220"/>
              <p:cNvSpPr>
                <a:spLocks/>
              </p:cNvSpPr>
              <p:nvPr/>
            </p:nvSpPr>
            <p:spPr bwMode="auto">
              <a:xfrm>
                <a:off x="2838" y="1864"/>
                <a:ext cx="45" cy="4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5" y="0"/>
                  </a:cxn>
                  <a:cxn ang="0">
                    <a:pos x="45" y="22"/>
                  </a:cxn>
                  <a:cxn ang="0">
                    <a:pos x="30" y="45"/>
                  </a:cxn>
                  <a:cxn ang="0">
                    <a:pos x="0" y="22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lnTo>
                      <a:pt x="15" y="0"/>
                    </a:lnTo>
                    <a:lnTo>
                      <a:pt x="45" y="22"/>
                    </a:lnTo>
                    <a:lnTo>
                      <a:pt x="30" y="45"/>
                    </a:lnTo>
                    <a:lnTo>
                      <a:pt x="0" y="22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25" name="Freeform 221"/>
              <p:cNvSpPr>
                <a:spLocks/>
              </p:cNvSpPr>
              <p:nvPr/>
            </p:nvSpPr>
            <p:spPr bwMode="auto">
              <a:xfrm>
                <a:off x="2815" y="1841"/>
                <a:ext cx="38" cy="3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0"/>
                  </a:cxn>
                  <a:cxn ang="0">
                    <a:pos x="38" y="23"/>
                  </a:cxn>
                  <a:cxn ang="0">
                    <a:pos x="23" y="38"/>
                  </a:cxn>
                  <a:cxn ang="0">
                    <a:pos x="0" y="8"/>
                  </a:cxn>
                </a:cxnLst>
                <a:rect l="0" t="0" r="r" b="b"/>
                <a:pathLst>
                  <a:path w="38" h="38">
                    <a:moveTo>
                      <a:pt x="0" y="8"/>
                    </a:moveTo>
                    <a:lnTo>
                      <a:pt x="15" y="0"/>
                    </a:lnTo>
                    <a:lnTo>
                      <a:pt x="38" y="23"/>
                    </a:lnTo>
                    <a:lnTo>
                      <a:pt x="23" y="38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26" name="Freeform 222"/>
              <p:cNvSpPr>
                <a:spLocks/>
              </p:cNvSpPr>
              <p:nvPr/>
            </p:nvSpPr>
            <p:spPr bwMode="auto">
              <a:xfrm>
                <a:off x="2687" y="1586"/>
                <a:ext cx="45" cy="7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3" y="0"/>
                  </a:cxn>
                  <a:cxn ang="0">
                    <a:pos x="45" y="67"/>
                  </a:cxn>
                  <a:cxn ang="0">
                    <a:pos x="23" y="75"/>
                  </a:cxn>
                  <a:cxn ang="0">
                    <a:pos x="0" y="7"/>
                  </a:cxn>
                </a:cxnLst>
                <a:rect l="0" t="0" r="r" b="b"/>
                <a:pathLst>
                  <a:path w="45" h="75">
                    <a:moveTo>
                      <a:pt x="0" y="7"/>
                    </a:moveTo>
                    <a:lnTo>
                      <a:pt x="23" y="0"/>
                    </a:lnTo>
                    <a:lnTo>
                      <a:pt x="45" y="67"/>
                    </a:lnTo>
                    <a:lnTo>
                      <a:pt x="23" y="7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27" name="Freeform 223"/>
              <p:cNvSpPr>
                <a:spLocks/>
              </p:cNvSpPr>
              <p:nvPr/>
            </p:nvSpPr>
            <p:spPr bwMode="auto">
              <a:xfrm>
                <a:off x="2687" y="1480"/>
                <a:ext cx="30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30" y="0"/>
                  </a:cxn>
                  <a:cxn ang="0">
                    <a:pos x="30" y="15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30" h="15">
                    <a:moveTo>
                      <a:pt x="8" y="0"/>
                    </a:moveTo>
                    <a:lnTo>
                      <a:pt x="30" y="0"/>
                    </a:lnTo>
                    <a:lnTo>
                      <a:pt x="30" y="15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28" name="Rectangle 224"/>
              <p:cNvSpPr>
                <a:spLocks noChangeArrowheads="1"/>
              </p:cNvSpPr>
              <p:nvPr/>
            </p:nvSpPr>
            <p:spPr bwMode="auto">
              <a:xfrm>
                <a:off x="2695" y="1473"/>
                <a:ext cx="22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29" name="Rectangle 225"/>
              <p:cNvSpPr>
                <a:spLocks noChangeArrowheads="1"/>
              </p:cNvSpPr>
              <p:nvPr/>
            </p:nvSpPr>
            <p:spPr bwMode="auto">
              <a:xfrm>
                <a:off x="2695" y="1458"/>
                <a:ext cx="22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30" name="Freeform 226"/>
              <p:cNvSpPr>
                <a:spLocks/>
              </p:cNvSpPr>
              <p:nvPr/>
            </p:nvSpPr>
            <p:spPr bwMode="auto">
              <a:xfrm>
                <a:off x="2687" y="1443"/>
                <a:ext cx="30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0" y="0"/>
                  </a:cxn>
                  <a:cxn ang="0">
                    <a:pos x="30" y="15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30" h="15">
                    <a:moveTo>
                      <a:pt x="0" y="7"/>
                    </a:moveTo>
                    <a:lnTo>
                      <a:pt x="30" y="0"/>
                    </a:lnTo>
                    <a:lnTo>
                      <a:pt x="30" y="15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31" name="Freeform 227"/>
              <p:cNvSpPr>
                <a:spLocks/>
              </p:cNvSpPr>
              <p:nvPr/>
            </p:nvSpPr>
            <p:spPr bwMode="auto">
              <a:xfrm>
                <a:off x="2687" y="1277"/>
                <a:ext cx="45" cy="8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5" y="8"/>
                  </a:cxn>
                  <a:cxn ang="0">
                    <a:pos x="23" y="83"/>
                  </a:cxn>
                  <a:cxn ang="0">
                    <a:pos x="0" y="76"/>
                  </a:cxn>
                  <a:cxn ang="0">
                    <a:pos x="23" y="0"/>
                  </a:cxn>
                </a:cxnLst>
                <a:rect l="0" t="0" r="r" b="b"/>
                <a:pathLst>
                  <a:path w="45" h="83">
                    <a:moveTo>
                      <a:pt x="23" y="0"/>
                    </a:moveTo>
                    <a:lnTo>
                      <a:pt x="45" y="8"/>
                    </a:lnTo>
                    <a:lnTo>
                      <a:pt x="23" y="83"/>
                    </a:lnTo>
                    <a:lnTo>
                      <a:pt x="0" y="76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32" name="Freeform 228"/>
              <p:cNvSpPr>
                <a:spLocks/>
              </p:cNvSpPr>
              <p:nvPr/>
            </p:nvSpPr>
            <p:spPr bwMode="auto">
              <a:xfrm>
                <a:off x="2815" y="1060"/>
                <a:ext cx="38" cy="4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8" y="15"/>
                  </a:cxn>
                  <a:cxn ang="0">
                    <a:pos x="15" y="45"/>
                  </a:cxn>
                  <a:cxn ang="0">
                    <a:pos x="0" y="30"/>
                  </a:cxn>
                  <a:cxn ang="0">
                    <a:pos x="23" y="0"/>
                  </a:cxn>
                </a:cxnLst>
                <a:rect l="0" t="0" r="r" b="b"/>
                <a:pathLst>
                  <a:path w="38" h="45">
                    <a:moveTo>
                      <a:pt x="23" y="0"/>
                    </a:moveTo>
                    <a:lnTo>
                      <a:pt x="38" y="15"/>
                    </a:lnTo>
                    <a:lnTo>
                      <a:pt x="15" y="45"/>
                    </a:lnTo>
                    <a:lnTo>
                      <a:pt x="0" y="30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33" name="Freeform 229"/>
              <p:cNvSpPr>
                <a:spLocks/>
              </p:cNvSpPr>
              <p:nvPr/>
            </p:nvSpPr>
            <p:spPr bwMode="auto">
              <a:xfrm>
                <a:off x="2838" y="1037"/>
                <a:ext cx="45" cy="3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45" y="15"/>
                  </a:cxn>
                  <a:cxn ang="0">
                    <a:pos x="15" y="38"/>
                  </a:cxn>
                  <a:cxn ang="0">
                    <a:pos x="0" y="23"/>
                  </a:cxn>
                  <a:cxn ang="0">
                    <a:pos x="30" y="0"/>
                  </a:cxn>
                </a:cxnLst>
                <a:rect l="0" t="0" r="r" b="b"/>
                <a:pathLst>
                  <a:path w="45" h="38">
                    <a:moveTo>
                      <a:pt x="30" y="0"/>
                    </a:moveTo>
                    <a:lnTo>
                      <a:pt x="45" y="15"/>
                    </a:lnTo>
                    <a:lnTo>
                      <a:pt x="15" y="38"/>
                    </a:lnTo>
                    <a:lnTo>
                      <a:pt x="0" y="23"/>
                    </a:lnTo>
                    <a:lnTo>
                      <a:pt x="3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34" name="Freeform 230"/>
              <p:cNvSpPr>
                <a:spLocks/>
              </p:cNvSpPr>
              <p:nvPr/>
            </p:nvSpPr>
            <p:spPr bwMode="auto">
              <a:xfrm>
                <a:off x="3048" y="909"/>
                <a:ext cx="75" cy="38"/>
              </a:xfrm>
              <a:custGeom>
                <a:avLst/>
                <a:gdLst/>
                <a:ahLst/>
                <a:cxnLst>
                  <a:cxn ang="0">
                    <a:pos x="68" y="0"/>
                  </a:cxn>
                  <a:cxn ang="0">
                    <a:pos x="75" y="23"/>
                  </a:cxn>
                  <a:cxn ang="0">
                    <a:pos x="0" y="38"/>
                  </a:cxn>
                  <a:cxn ang="0">
                    <a:pos x="0" y="15"/>
                  </a:cxn>
                  <a:cxn ang="0">
                    <a:pos x="68" y="0"/>
                  </a:cxn>
                </a:cxnLst>
                <a:rect l="0" t="0" r="r" b="b"/>
                <a:pathLst>
                  <a:path w="75" h="38">
                    <a:moveTo>
                      <a:pt x="68" y="0"/>
                    </a:moveTo>
                    <a:lnTo>
                      <a:pt x="75" y="23"/>
                    </a:lnTo>
                    <a:lnTo>
                      <a:pt x="0" y="38"/>
                    </a:lnTo>
                    <a:lnTo>
                      <a:pt x="0" y="15"/>
                    </a:lnTo>
                    <a:lnTo>
                      <a:pt x="6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35" name="Freeform 231"/>
              <p:cNvSpPr>
                <a:spLocks/>
              </p:cNvSpPr>
              <p:nvPr/>
            </p:nvSpPr>
            <p:spPr bwMode="auto">
              <a:xfrm>
                <a:off x="2582" y="1954"/>
                <a:ext cx="45" cy="45"/>
              </a:xfrm>
              <a:custGeom>
                <a:avLst/>
                <a:gdLst/>
                <a:ahLst/>
                <a:cxnLst>
                  <a:cxn ang="0">
                    <a:pos x="45" y="30"/>
                  </a:cxn>
                  <a:cxn ang="0">
                    <a:pos x="30" y="45"/>
                  </a:cxn>
                  <a:cxn ang="0">
                    <a:pos x="0" y="22"/>
                  </a:cxn>
                  <a:cxn ang="0">
                    <a:pos x="15" y="0"/>
                  </a:cxn>
                  <a:cxn ang="0">
                    <a:pos x="45" y="30"/>
                  </a:cxn>
                </a:cxnLst>
                <a:rect l="0" t="0" r="r" b="b"/>
                <a:pathLst>
                  <a:path w="45" h="45">
                    <a:moveTo>
                      <a:pt x="45" y="30"/>
                    </a:moveTo>
                    <a:lnTo>
                      <a:pt x="30" y="45"/>
                    </a:lnTo>
                    <a:lnTo>
                      <a:pt x="0" y="22"/>
                    </a:lnTo>
                    <a:lnTo>
                      <a:pt x="15" y="0"/>
                    </a:lnTo>
                    <a:lnTo>
                      <a:pt x="45" y="3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36" name="Freeform 232"/>
              <p:cNvSpPr>
                <a:spLocks/>
              </p:cNvSpPr>
              <p:nvPr/>
            </p:nvSpPr>
            <p:spPr bwMode="auto">
              <a:xfrm>
                <a:off x="2785" y="2097"/>
                <a:ext cx="75" cy="52"/>
              </a:xfrm>
              <a:custGeom>
                <a:avLst/>
                <a:gdLst/>
                <a:ahLst/>
                <a:cxnLst>
                  <a:cxn ang="0">
                    <a:pos x="75" y="30"/>
                  </a:cxn>
                  <a:cxn ang="0">
                    <a:pos x="68" y="52"/>
                  </a:cxn>
                  <a:cxn ang="0">
                    <a:pos x="0" y="22"/>
                  </a:cxn>
                  <a:cxn ang="0">
                    <a:pos x="8" y="0"/>
                  </a:cxn>
                  <a:cxn ang="0">
                    <a:pos x="75" y="30"/>
                  </a:cxn>
                </a:cxnLst>
                <a:rect l="0" t="0" r="r" b="b"/>
                <a:pathLst>
                  <a:path w="75" h="52">
                    <a:moveTo>
                      <a:pt x="75" y="30"/>
                    </a:moveTo>
                    <a:lnTo>
                      <a:pt x="68" y="52"/>
                    </a:lnTo>
                    <a:lnTo>
                      <a:pt x="0" y="22"/>
                    </a:lnTo>
                    <a:lnTo>
                      <a:pt x="8" y="0"/>
                    </a:lnTo>
                    <a:lnTo>
                      <a:pt x="75" y="3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37" name="Rectangle 233"/>
              <p:cNvSpPr>
                <a:spLocks noChangeArrowheads="1"/>
              </p:cNvSpPr>
              <p:nvPr/>
            </p:nvSpPr>
            <p:spPr bwMode="auto">
              <a:xfrm>
                <a:off x="3033" y="2149"/>
                <a:ext cx="30" cy="23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38" name="Rectangle 234"/>
              <p:cNvSpPr>
                <a:spLocks noChangeArrowheads="1"/>
              </p:cNvSpPr>
              <p:nvPr/>
            </p:nvSpPr>
            <p:spPr bwMode="auto">
              <a:xfrm>
                <a:off x="3086" y="2149"/>
                <a:ext cx="15" cy="23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39" name="Oval 235"/>
              <p:cNvSpPr>
                <a:spLocks noChangeArrowheads="1"/>
              </p:cNvSpPr>
              <p:nvPr/>
            </p:nvSpPr>
            <p:spPr bwMode="auto">
              <a:xfrm>
                <a:off x="3424" y="902"/>
                <a:ext cx="45" cy="45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40" name="Freeform 236"/>
              <p:cNvSpPr>
                <a:spLocks/>
              </p:cNvSpPr>
              <p:nvPr/>
            </p:nvSpPr>
            <p:spPr bwMode="auto">
              <a:xfrm>
                <a:off x="2860" y="609"/>
                <a:ext cx="2141" cy="2840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165" y="0"/>
                  </a:cxn>
                  <a:cxn ang="0">
                    <a:pos x="256" y="0"/>
                  </a:cxn>
                  <a:cxn ang="0">
                    <a:pos x="286" y="0"/>
                  </a:cxn>
                  <a:cxn ang="0">
                    <a:pos x="391" y="0"/>
                  </a:cxn>
                  <a:cxn ang="0">
                    <a:pos x="579" y="0"/>
                  </a:cxn>
                  <a:cxn ang="0">
                    <a:pos x="684" y="0"/>
                  </a:cxn>
                  <a:cxn ang="0">
                    <a:pos x="789" y="0"/>
                  </a:cxn>
                  <a:cxn ang="0">
                    <a:pos x="894" y="0"/>
                  </a:cxn>
                  <a:cxn ang="0">
                    <a:pos x="999" y="0"/>
                  </a:cxn>
                  <a:cxn ang="0">
                    <a:pos x="1105" y="0"/>
                  </a:cxn>
                  <a:cxn ang="0">
                    <a:pos x="1307" y="0"/>
                  </a:cxn>
                  <a:cxn ang="0">
                    <a:pos x="1352" y="0"/>
                  </a:cxn>
                  <a:cxn ang="0">
                    <a:pos x="1585" y="45"/>
                  </a:cxn>
                  <a:cxn ang="0">
                    <a:pos x="1615" y="60"/>
                  </a:cxn>
                  <a:cxn ang="0">
                    <a:pos x="1660" y="75"/>
                  </a:cxn>
                  <a:cxn ang="0">
                    <a:pos x="1743" y="112"/>
                  </a:cxn>
                  <a:cxn ang="0">
                    <a:pos x="1908" y="218"/>
                  </a:cxn>
                  <a:cxn ang="0">
                    <a:pos x="1931" y="233"/>
                  </a:cxn>
                  <a:cxn ang="0">
                    <a:pos x="2029" y="405"/>
                  </a:cxn>
                  <a:cxn ang="0">
                    <a:pos x="2066" y="488"/>
                  </a:cxn>
                  <a:cxn ang="0">
                    <a:pos x="2074" y="526"/>
                  </a:cxn>
                  <a:cxn ang="0">
                    <a:pos x="2096" y="578"/>
                  </a:cxn>
                  <a:cxn ang="0">
                    <a:pos x="2141" y="759"/>
                  </a:cxn>
                  <a:cxn ang="0">
                    <a:pos x="2141" y="1442"/>
                  </a:cxn>
                  <a:cxn ang="0">
                    <a:pos x="2096" y="2262"/>
                  </a:cxn>
                  <a:cxn ang="0">
                    <a:pos x="2089" y="2292"/>
                  </a:cxn>
                  <a:cxn ang="0">
                    <a:pos x="2066" y="2352"/>
                  </a:cxn>
                  <a:cxn ang="0">
                    <a:pos x="2029" y="2442"/>
                  </a:cxn>
                  <a:cxn ang="0">
                    <a:pos x="1931" y="2607"/>
                  </a:cxn>
                  <a:cxn ang="0">
                    <a:pos x="1908" y="2630"/>
                  </a:cxn>
                  <a:cxn ang="0">
                    <a:pos x="1743" y="2727"/>
                  </a:cxn>
                  <a:cxn ang="0">
                    <a:pos x="1660" y="2765"/>
                  </a:cxn>
                  <a:cxn ang="0">
                    <a:pos x="1608" y="2788"/>
                  </a:cxn>
                  <a:cxn ang="0">
                    <a:pos x="1555" y="2810"/>
                  </a:cxn>
                  <a:cxn ang="0">
                    <a:pos x="1345" y="2840"/>
                  </a:cxn>
                  <a:cxn ang="0">
                    <a:pos x="1210" y="2840"/>
                  </a:cxn>
                  <a:cxn ang="0">
                    <a:pos x="1097" y="2840"/>
                  </a:cxn>
                  <a:cxn ang="0">
                    <a:pos x="992" y="2840"/>
                  </a:cxn>
                  <a:cxn ang="0">
                    <a:pos x="887" y="2840"/>
                  </a:cxn>
                  <a:cxn ang="0">
                    <a:pos x="781" y="2840"/>
                  </a:cxn>
                  <a:cxn ang="0">
                    <a:pos x="594" y="2840"/>
                  </a:cxn>
                </a:cxnLst>
                <a:rect l="0" t="0" r="r" b="b"/>
                <a:pathLst>
                  <a:path w="2141" h="2840">
                    <a:moveTo>
                      <a:pt x="0" y="0"/>
                    </a:moveTo>
                    <a:lnTo>
                      <a:pt x="68" y="0"/>
                    </a:lnTo>
                    <a:lnTo>
                      <a:pt x="75" y="0"/>
                    </a:lnTo>
                    <a:lnTo>
                      <a:pt x="128" y="0"/>
                    </a:lnTo>
                    <a:lnTo>
                      <a:pt x="143" y="0"/>
                    </a:lnTo>
                    <a:lnTo>
                      <a:pt x="165" y="0"/>
                    </a:lnTo>
                    <a:lnTo>
                      <a:pt x="218" y="0"/>
                    </a:lnTo>
                    <a:lnTo>
                      <a:pt x="248" y="0"/>
                    </a:lnTo>
                    <a:lnTo>
                      <a:pt x="256" y="0"/>
                    </a:lnTo>
                    <a:lnTo>
                      <a:pt x="271" y="0"/>
                    </a:lnTo>
                    <a:lnTo>
                      <a:pt x="278" y="0"/>
                    </a:lnTo>
                    <a:lnTo>
                      <a:pt x="286" y="0"/>
                    </a:lnTo>
                    <a:lnTo>
                      <a:pt x="376" y="0"/>
                    </a:lnTo>
                    <a:lnTo>
                      <a:pt x="383" y="0"/>
                    </a:lnTo>
                    <a:lnTo>
                      <a:pt x="391" y="0"/>
                    </a:lnTo>
                    <a:lnTo>
                      <a:pt x="481" y="0"/>
                    </a:lnTo>
                    <a:lnTo>
                      <a:pt x="488" y="0"/>
                    </a:lnTo>
                    <a:lnTo>
                      <a:pt x="579" y="0"/>
                    </a:lnTo>
                    <a:lnTo>
                      <a:pt x="586" y="0"/>
                    </a:lnTo>
                    <a:lnTo>
                      <a:pt x="594" y="0"/>
                    </a:lnTo>
                    <a:lnTo>
                      <a:pt x="684" y="0"/>
                    </a:lnTo>
                    <a:lnTo>
                      <a:pt x="691" y="0"/>
                    </a:lnTo>
                    <a:lnTo>
                      <a:pt x="781" y="0"/>
                    </a:lnTo>
                    <a:lnTo>
                      <a:pt x="789" y="0"/>
                    </a:lnTo>
                    <a:lnTo>
                      <a:pt x="797" y="0"/>
                    </a:lnTo>
                    <a:lnTo>
                      <a:pt x="887" y="0"/>
                    </a:lnTo>
                    <a:lnTo>
                      <a:pt x="894" y="0"/>
                    </a:lnTo>
                    <a:lnTo>
                      <a:pt x="984" y="0"/>
                    </a:lnTo>
                    <a:lnTo>
                      <a:pt x="992" y="0"/>
                    </a:lnTo>
                    <a:lnTo>
                      <a:pt x="999" y="0"/>
                    </a:lnTo>
                    <a:lnTo>
                      <a:pt x="1089" y="0"/>
                    </a:lnTo>
                    <a:lnTo>
                      <a:pt x="1097" y="0"/>
                    </a:lnTo>
                    <a:lnTo>
                      <a:pt x="1105" y="0"/>
                    </a:lnTo>
                    <a:lnTo>
                      <a:pt x="1195" y="0"/>
                    </a:lnTo>
                    <a:lnTo>
                      <a:pt x="1210" y="0"/>
                    </a:lnTo>
                    <a:lnTo>
                      <a:pt x="1307" y="0"/>
                    </a:lnTo>
                    <a:lnTo>
                      <a:pt x="1322" y="0"/>
                    </a:lnTo>
                    <a:lnTo>
                      <a:pt x="1345" y="0"/>
                    </a:lnTo>
                    <a:lnTo>
                      <a:pt x="1352" y="0"/>
                    </a:lnTo>
                    <a:lnTo>
                      <a:pt x="1420" y="0"/>
                    </a:lnTo>
                    <a:lnTo>
                      <a:pt x="1555" y="30"/>
                    </a:lnTo>
                    <a:lnTo>
                      <a:pt x="1585" y="45"/>
                    </a:lnTo>
                    <a:lnTo>
                      <a:pt x="1593" y="45"/>
                    </a:lnTo>
                    <a:lnTo>
                      <a:pt x="1608" y="52"/>
                    </a:lnTo>
                    <a:lnTo>
                      <a:pt x="1615" y="60"/>
                    </a:lnTo>
                    <a:lnTo>
                      <a:pt x="1645" y="67"/>
                    </a:lnTo>
                    <a:lnTo>
                      <a:pt x="1645" y="75"/>
                    </a:lnTo>
                    <a:lnTo>
                      <a:pt x="1660" y="75"/>
                    </a:lnTo>
                    <a:lnTo>
                      <a:pt x="1675" y="82"/>
                    </a:lnTo>
                    <a:lnTo>
                      <a:pt x="1683" y="90"/>
                    </a:lnTo>
                    <a:lnTo>
                      <a:pt x="1743" y="112"/>
                    </a:lnTo>
                    <a:lnTo>
                      <a:pt x="1758" y="120"/>
                    </a:lnTo>
                    <a:lnTo>
                      <a:pt x="1796" y="135"/>
                    </a:lnTo>
                    <a:lnTo>
                      <a:pt x="1908" y="218"/>
                    </a:lnTo>
                    <a:lnTo>
                      <a:pt x="1916" y="225"/>
                    </a:lnTo>
                    <a:lnTo>
                      <a:pt x="1923" y="233"/>
                    </a:lnTo>
                    <a:lnTo>
                      <a:pt x="1931" y="233"/>
                    </a:lnTo>
                    <a:lnTo>
                      <a:pt x="1938" y="240"/>
                    </a:lnTo>
                    <a:lnTo>
                      <a:pt x="2014" y="360"/>
                    </a:lnTo>
                    <a:lnTo>
                      <a:pt x="2029" y="405"/>
                    </a:lnTo>
                    <a:lnTo>
                      <a:pt x="2036" y="420"/>
                    </a:lnTo>
                    <a:lnTo>
                      <a:pt x="2059" y="481"/>
                    </a:lnTo>
                    <a:lnTo>
                      <a:pt x="2066" y="488"/>
                    </a:lnTo>
                    <a:lnTo>
                      <a:pt x="2066" y="503"/>
                    </a:lnTo>
                    <a:lnTo>
                      <a:pt x="2074" y="518"/>
                    </a:lnTo>
                    <a:lnTo>
                      <a:pt x="2074" y="526"/>
                    </a:lnTo>
                    <a:lnTo>
                      <a:pt x="2089" y="548"/>
                    </a:lnTo>
                    <a:lnTo>
                      <a:pt x="2089" y="563"/>
                    </a:lnTo>
                    <a:lnTo>
                      <a:pt x="2096" y="578"/>
                    </a:lnTo>
                    <a:lnTo>
                      <a:pt x="2096" y="586"/>
                    </a:lnTo>
                    <a:lnTo>
                      <a:pt x="2111" y="616"/>
                    </a:lnTo>
                    <a:lnTo>
                      <a:pt x="2141" y="759"/>
                    </a:lnTo>
                    <a:lnTo>
                      <a:pt x="2141" y="1397"/>
                    </a:lnTo>
                    <a:lnTo>
                      <a:pt x="2134" y="1420"/>
                    </a:lnTo>
                    <a:lnTo>
                      <a:pt x="2141" y="1442"/>
                    </a:lnTo>
                    <a:lnTo>
                      <a:pt x="2141" y="2081"/>
                    </a:lnTo>
                    <a:lnTo>
                      <a:pt x="2111" y="2224"/>
                    </a:lnTo>
                    <a:lnTo>
                      <a:pt x="2096" y="2262"/>
                    </a:lnTo>
                    <a:lnTo>
                      <a:pt x="2096" y="2269"/>
                    </a:lnTo>
                    <a:lnTo>
                      <a:pt x="2089" y="2284"/>
                    </a:lnTo>
                    <a:lnTo>
                      <a:pt x="2089" y="2292"/>
                    </a:lnTo>
                    <a:lnTo>
                      <a:pt x="2074" y="2322"/>
                    </a:lnTo>
                    <a:lnTo>
                      <a:pt x="2066" y="2337"/>
                    </a:lnTo>
                    <a:lnTo>
                      <a:pt x="2066" y="2352"/>
                    </a:lnTo>
                    <a:lnTo>
                      <a:pt x="2059" y="2359"/>
                    </a:lnTo>
                    <a:lnTo>
                      <a:pt x="2036" y="2427"/>
                    </a:lnTo>
                    <a:lnTo>
                      <a:pt x="2029" y="2442"/>
                    </a:lnTo>
                    <a:lnTo>
                      <a:pt x="2014" y="2479"/>
                    </a:lnTo>
                    <a:lnTo>
                      <a:pt x="1938" y="2600"/>
                    </a:lnTo>
                    <a:lnTo>
                      <a:pt x="1931" y="2607"/>
                    </a:lnTo>
                    <a:lnTo>
                      <a:pt x="1923" y="2615"/>
                    </a:lnTo>
                    <a:lnTo>
                      <a:pt x="1916" y="2622"/>
                    </a:lnTo>
                    <a:lnTo>
                      <a:pt x="1908" y="2630"/>
                    </a:lnTo>
                    <a:lnTo>
                      <a:pt x="1796" y="2705"/>
                    </a:lnTo>
                    <a:lnTo>
                      <a:pt x="1758" y="2727"/>
                    </a:lnTo>
                    <a:lnTo>
                      <a:pt x="1743" y="2727"/>
                    </a:lnTo>
                    <a:lnTo>
                      <a:pt x="1683" y="2758"/>
                    </a:lnTo>
                    <a:lnTo>
                      <a:pt x="1675" y="2758"/>
                    </a:lnTo>
                    <a:lnTo>
                      <a:pt x="1660" y="2765"/>
                    </a:lnTo>
                    <a:lnTo>
                      <a:pt x="1645" y="2773"/>
                    </a:lnTo>
                    <a:lnTo>
                      <a:pt x="1615" y="2788"/>
                    </a:lnTo>
                    <a:lnTo>
                      <a:pt x="1608" y="2788"/>
                    </a:lnTo>
                    <a:lnTo>
                      <a:pt x="1593" y="2795"/>
                    </a:lnTo>
                    <a:lnTo>
                      <a:pt x="1585" y="2803"/>
                    </a:lnTo>
                    <a:lnTo>
                      <a:pt x="1555" y="2810"/>
                    </a:lnTo>
                    <a:lnTo>
                      <a:pt x="1420" y="2840"/>
                    </a:lnTo>
                    <a:lnTo>
                      <a:pt x="1352" y="2840"/>
                    </a:lnTo>
                    <a:lnTo>
                      <a:pt x="1345" y="2840"/>
                    </a:lnTo>
                    <a:lnTo>
                      <a:pt x="1322" y="2840"/>
                    </a:lnTo>
                    <a:lnTo>
                      <a:pt x="1307" y="2840"/>
                    </a:lnTo>
                    <a:lnTo>
                      <a:pt x="1210" y="2840"/>
                    </a:lnTo>
                    <a:lnTo>
                      <a:pt x="1195" y="2840"/>
                    </a:lnTo>
                    <a:lnTo>
                      <a:pt x="1105" y="2840"/>
                    </a:lnTo>
                    <a:lnTo>
                      <a:pt x="1097" y="2840"/>
                    </a:lnTo>
                    <a:lnTo>
                      <a:pt x="1089" y="2840"/>
                    </a:lnTo>
                    <a:lnTo>
                      <a:pt x="999" y="2840"/>
                    </a:lnTo>
                    <a:lnTo>
                      <a:pt x="992" y="2840"/>
                    </a:lnTo>
                    <a:lnTo>
                      <a:pt x="984" y="2840"/>
                    </a:lnTo>
                    <a:lnTo>
                      <a:pt x="894" y="2840"/>
                    </a:lnTo>
                    <a:lnTo>
                      <a:pt x="887" y="2840"/>
                    </a:lnTo>
                    <a:lnTo>
                      <a:pt x="797" y="2840"/>
                    </a:lnTo>
                    <a:lnTo>
                      <a:pt x="789" y="2840"/>
                    </a:lnTo>
                    <a:lnTo>
                      <a:pt x="781" y="2840"/>
                    </a:lnTo>
                    <a:lnTo>
                      <a:pt x="691" y="2840"/>
                    </a:lnTo>
                    <a:lnTo>
                      <a:pt x="684" y="2840"/>
                    </a:lnTo>
                    <a:lnTo>
                      <a:pt x="594" y="2840"/>
                    </a:lnTo>
                    <a:lnTo>
                      <a:pt x="586" y="2840"/>
                    </a:lnTo>
                    <a:lnTo>
                      <a:pt x="579" y="284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41" name="Freeform 237"/>
              <p:cNvSpPr>
                <a:spLocks/>
              </p:cNvSpPr>
              <p:nvPr/>
            </p:nvSpPr>
            <p:spPr bwMode="auto">
              <a:xfrm>
                <a:off x="712" y="609"/>
                <a:ext cx="2727" cy="2840"/>
              </a:xfrm>
              <a:custGeom>
                <a:avLst/>
                <a:gdLst/>
                <a:ahLst/>
                <a:cxnLst>
                  <a:cxn ang="0">
                    <a:pos x="2629" y="2840"/>
                  </a:cxn>
                  <a:cxn ang="0">
                    <a:pos x="2524" y="2840"/>
                  </a:cxn>
                  <a:cxn ang="0">
                    <a:pos x="2419" y="2840"/>
                  </a:cxn>
                  <a:cxn ang="0">
                    <a:pos x="2366" y="2840"/>
                  </a:cxn>
                  <a:cxn ang="0">
                    <a:pos x="2276" y="2840"/>
                  </a:cxn>
                  <a:cxn ang="0">
                    <a:pos x="2141" y="2840"/>
                  </a:cxn>
                  <a:cxn ang="0">
                    <a:pos x="2013" y="2840"/>
                  </a:cxn>
                  <a:cxn ang="0">
                    <a:pos x="1923" y="2840"/>
                  </a:cxn>
                  <a:cxn ang="0">
                    <a:pos x="1870" y="2840"/>
                  </a:cxn>
                  <a:cxn ang="0">
                    <a:pos x="1765" y="2840"/>
                  </a:cxn>
                  <a:cxn ang="0">
                    <a:pos x="1660" y="2840"/>
                  </a:cxn>
                  <a:cxn ang="0">
                    <a:pos x="1555" y="2840"/>
                  </a:cxn>
                  <a:cxn ang="0">
                    <a:pos x="1450" y="2840"/>
                  </a:cxn>
                  <a:cxn ang="0">
                    <a:pos x="1344" y="2840"/>
                  </a:cxn>
                  <a:cxn ang="0">
                    <a:pos x="1157" y="2840"/>
                  </a:cxn>
                  <a:cxn ang="0">
                    <a:pos x="1051" y="2840"/>
                  </a:cxn>
                  <a:cxn ang="0">
                    <a:pos x="946" y="2840"/>
                  </a:cxn>
                  <a:cxn ang="0">
                    <a:pos x="818" y="2840"/>
                  </a:cxn>
                  <a:cxn ang="0">
                    <a:pos x="721" y="2840"/>
                  </a:cxn>
                  <a:cxn ang="0">
                    <a:pos x="548" y="2795"/>
                  </a:cxn>
                  <a:cxn ang="0">
                    <a:pos x="495" y="2773"/>
                  </a:cxn>
                  <a:cxn ang="0">
                    <a:pos x="458" y="2758"/>
                  </a:cxn>
                  <a:cxn ang="0">
                    <a:pos x="345" y="2705"/>
                  </a:cxn>
                  <a:cxn ang="0">
                    <a:pos x="217" y="2615"/>
                  </a:cxn>
                  <a:cxn ang="0">
                    <a:pos x="127" y="2479"/>
                  </a:cxn>
                  <a:cxn ang="0">
                    <a:pos x="82" y="2359"/>
                  </a:cxn>
                  <a:cxn ang="0">
                    <a:pos x="67" y="2322"/>
                  </a:cxn>
                  <a:cxn ang="0">
                    <a:pos x="45" y="2269"/>
                  </a:cxn>
                  <a:cxn ang="0">
                    <a:pos x="0" y="2081"/>
                  </a:cxn>
                  <a:cxn ang="0">
                    <a:pos x="0" y="1397"/>
                  </a:cxn>
                  <a:cxn ang="0">
                    <a:pos x="45" y="586"/>
                  </a:cxn>
                  <a:cxn ang="0">
                    <a:pos x="52" y="548"/>
                  </a:cxn>
                  <a:cxn ang="0">
                    <a:pos x="75" y="503"/>
                  </a:cxn>
                  <a:cxn ang="0">
                    <a:pos x="105" y="420"/>
                  </a:cxn>
                  <a:cxn ang="0">
                    <a:pos x="202" y="240"/>
                  </a:cxn>
                  <a:cxn ang="0">
                    <a:pos x="225" y="225"/>
                  </a:cxn>
                  <a:cxn ang="0">
                    <a:pos x="383" y="120"/>
                  </a:cxn>
                  <a:cxn ang="0">
                    <a:pos x="458" y="82"/>
                  </a:cxn>
                  <a:cxn ang="0">
                    <a:pos x="495" y="75"/>
                  </a:cxn>
                  <a:cxn ang="0">
                    <a:pos x="533" y="52"/>
                  </a:cxn>
                  <a:cxn ang="0">
                    <a:pos x="586" y="30"/>
                  </a:cxn>
                  <a:cxn ang="0">
                    <a:pos x="796" y="0"/>
                  </a:cxn>
                </a:cxnLst>
                <a:rect l="0" t="0" r="r" b="b"/>
                <a:pathLst>
                  <a:path w="2727" h="2840">
                    <a:moveTo>
                      <a:pt x="2727" y="2840"/>
                    </a:moveTo>
                    <a:lnTo>
                      <a:pt x="2636" y="2840"/>
                    </a:lnTo>
                    <a:lnTo>
                      <a:pt x="2629" y="2840"/>
                    </a:lnTo>
                    <a:lnTo>
                      <a:pt x="2539" y="2840"/>
                    </a:lnTo>
                    <a:lnTo>
                      <a:pt x="2531" y="2840"/>
                    </a:lnTo>
                    <a:lnTo>
                      <a:pt x="2524" y="2840"/>
                    </a:lnTo>
                    <a:lnTo>
                      <a:pt x="2434" y="2840"/>
                    </a:lnTo>
                    <a:lnTo>
                      <a:pt x="2426" y="2840"/>
                    </a:lnTo>
                    <a:lnTo>
                      <a:pt x="2419" y="2840"/>
                    </a:lnTo>
                    <a:lnTo>
                      <a:pt x="2404" y="2840"/>
                    </a:lnTo>
                    <a:lnTo>
                      <a:pt x="2396" y="2840"/>
                    </a:lnTo>
                    <a:lnTo>
                      <a:pt x="2366" y="2840"/>
                    </a:lnTo>
                    <a:lnTo>
                      <a:pt x="2313" y="2840"/>
                    </a:lnTo>
                    <a:lnTo>
                      <a:pt x="2291" y="2840"/>
                    </a:lnTo>
                    <a:lnTo>
                      <a:pt x="2276" y="2840"/>
                    </a:lnTo>
                    <a:lnTo>
                      <a:pt x="2223" y="2840"/>
                    </a:lnTo>
                    <a:lnTo>
                      <a:pt x="2216" y="2840"/>
                    </a:lnTo>
                    <a:lnTo>
                      <a:pt x="2141" y="2840"/>
                    </a:lnTo>
                    <a:lnTo>
                      <a:pt x="2073" y="2840"/>
                    </a:lnTo>
                    <a:lnTo>
                      <a:pt x="2066" y="2840"/>
                    </a:lnTo>
                    <a:lnTo>
                      <a:pt x="2013" y="2840"/>
                    </a:lnTo>
                    <a:lnTo>
                      <a:pt x="1998" y="2840"/>
                    </a:lnTo>
                    <a:lnTo>
                      <a:pt x="1975" y="2840"/>
                    </a:lnTo>
                    <a:lnTo>
                      <a:pt x="1923" y="2840"/>
                    </a:lnTo>
                    <a:lnTo>
                      <a:pt x="1893" y="2840"/>
                    </a:lnTo>
                    <a:lnTo>
                      <a:pt x="1885" y="2840"/>
                    </a:lnTo>
                    <a:lnTo>
                      <a:pt x="1870" y="2840"/>
                    </a:lnTo>
                    <a:lnTo>
                      <a:pt x="1863" y="2840"/>
                    </a:lnTo>
                    <a:lnTo>
                      <a:pt x="1855" y="2840"/>
                    </a:lnTo>
                    <a:lnTo>
                      <a:pt x="1765" y="2840"/>
                    </a:lnTo>
                    <a:lnTo>
                      <a:pt x="1758" y="2840"/>
                    </a:lnTo>
                    <a:lnTo>
                      <a:pt x="1750" y="2840"/>
                    </a:lnTo>
                    <a:lnTo>
                      <a:pt x="1660" y="2840"/>
                    </a:lnTo>
                    <a:lnTo>
                      <a:pt x="1652" y="2840"/>
                    </a:lnTo>
                    <a:lnTo>
                      <a:pt x="1562" y="2840"/>
                    </a:lnTo>
                    <a:lnTo>
                      <a:pt x="1555" y="2840"/>
                    </a:lnTo>
                    <a:lnTo>
                      <a:pt x="1547" y="2840"/>
                    </a:lnTo>
                    <a:lnTo>
                      <a:pt x="1457" y="2840"/>
                    </a:lnTo>
                    <a:lnTo>
                      <a:pt x="1450" y="2840"/>
                    </a:lnTo>
                    <a:lnTo>
                      <a:pt x="1359" y="2840"/>
                    </a:lnTo>
                    <a:lnTo>
                      <a:pt x="1352" y="2840"/>
                    </a:lnTo>
                    <a:lnTo>
                      <a:pt x="1344" y="2840"/>
                    </a:lnTo>
                    <a:lnTo>
                      <a:pt x="1254" y="2840"/>
                    </a:lnTo>
                    <a:lnTo>
                      <a:pt x="1247" y="2840"/>
                    </a:lnTo>
                    <a:lnTo>
                      <a:pt x="1157" y="2840"/>
                    </a:lnTo>
                    <a:lnTo>
                      <a:pt x="1149" y="2840"/>
                    </a:lnTo>
                    <a:lnTo>
                      <a:pt x="1142" y="2840"/>
                    </a:lnTo>
                    <a:lnTo>
                      <a:pt x="1051" y="2840"/>
                    </a:lnTo>
                    <a:lnTo>
                      <a:pt x="1044" y="2840"/>
                    </a:lnTo>
                    <a:lnTo>
                      <a:pt x="1036" y="2840"/>
                    </a:lnTo>
                    <a:lnTo>
                      <a:pt x="946" y="2840"/>
                    </a:lnTo>
                    <a:lnTo>
                      <a:pt x="931" y="2840"/>
                    </a:lnTo>
                    <a:lnTo>
                      <a:pt x="833" y="2840"/>
                    </a:lnTo>
                    <a:lnTo>
                      <a:pt x="818" y="2840"/>
                    </a:lnTo>
                    <a:lnTo>
                      <a:pt x="796" y="2840"/>
                    </a:lnTo>
                    <a:lnTo>
                      <a:pt x="788" y="2840"/>
                    </a:lnTo>
                    <a:lnTo>
                      <a:pt x="721" y="2840"/>
                    </a:lnTo>
                    <a:lnTo>
                      <a:pt x="586" y="2810"/>
                    </a:lnTo>
                    <a:lnTo>
                      <a:pt x="556" y="2803"/>
                    </a:lnTo>
                    <a:lnTo>
                      <a:pt x="548" y="2795"/>
                    </a:lnTo>
                    <a:lnTo>
                      <a:pt x="533" y="2788"/>
                    </a:lnTo>
                    <a:lnTo>
                      <a:pt x="525" y="2788"/>
                    </a:lnTo>
                    <a:lnTo>
                      <a:pt x="495" y="2773"/>
                    </a:lnTo>
                    <a:lnTo>
                      <a:pt x="480" y="2765"/>
                    </a:lnTo>
                    <a:lnTo>
                      <a:pt x="465" y="2758"/>
                    </a:lnTo>
                    <a:lnTo>
                      <a:pt x="458" y="2758"/>
                    </a:lnTo>
                    <a:lnTo>
                      <a:pt x="398" y="2727"/>
                    </a:lnTo>
                    <a:lnTo>
                      <a:pt x="383" y="2727"/>
                    </a:lnTo>
                    <a:lnTo>
                      <a:pt x="345" y="2705"/>
                    </a:lnTo>
                    <a:lnTo>
                      <a:pt x="232" y="2630"/>
                    </a:lnTo>
                    <a:lnTo>
                      <a:pt x="225" y="2622"/>
                    </a:lnTo>
                    <a:lnTo>
                      <a:pt x="217" y="2615"/>
                    </a:lnTo>
                    <a:lnTo>
                      <a:pt x="210" y="2607"/>
                    </a:lnTo>
                    <a:lnTo>
                      <a:pt x="202" y="2600"/>
                    </a:lnTo>
                    <a:lnTo>
                      <a:pt x="127" y="2479"/>
                    </a:lnTo>
                    <a:lnTo>
                      <a:pt x="112" y="2442"/>
                    </a:lnTo>
                    <a:lnTo>
                      <a:pt x="105" y="2427"/>
                    </a:lnTo>
                    <a:lnTo>
                      <a:pt x="82" y="2359"/>
                    </a:lnTo>
                    <a:lnTo>
                      <a:pt x="75" y="2352"/>
                    </a:lnTo>
                    <a:lnTo>
                      <a:pt x="75" y="2337"/>
                    </a:lnTo>
                    <a:lnTo>
                      <a:pt x="67" y="2322"/>
                    </a:lnTo>
                    <a:lnTo>
                      <a:pt x="52" y="2292"/>
                    </a:lnTo>
                    <a:lnTo>
                      <a:pt x="52" y="2284"/>
                    </a:lnTo>
                    <a:lnTo>
                      <a:pt x="45" y="2269"/>
                    </a:lnTo>
                    <a:lnTo>
                      <a:pt x="45" y="2262"/>
                    </a:lnTo>
                    <a:lnTo>
                      <a:pt x="30" y="2224"/>
                    </a:lnTo>
                    <a:lnTo>
                      <a:pt x="0" y="2081"/>
                    </a:lnTo>
                    <a:lnTo>
                      <a:pt x="0" y="1442"/>
                    </a:lnTo>
                    <a:lnTo>
                      <a:pt x="7" y="1420"/>
                    </a:lnTo>
                    <a:lnTo>
                      <a:pt x="0" y="1397"/>
                    </a:lnTo>
                    <a:lnTo>
                      <a:pt x="0" y="759"/>
                    </a:lnTo>
                    <a:lnTo>
                      <a:pt x="30" y="616"/>
                    </a:lnTo>
                    <a:lnTo>
                      <a:pt x="45" y="586"/>
                    </a:lnTo>
                    <a:lnTo>
                      <a:pt x="45" y="578"/>
                    </a:lnTo>
                    <a:lnTo>
                      <a:pt x="52" y="563"/>
                    </a:lnTo>
                    <a:lnTo>
                      <a:pt x="52" y="548"/>
                    </a:lnTo>
                    <a:lnTo>
                      <a:pt x="67" y="526"/>
                    </a:lnTo>
                    <a:lnTo>
                      <a:pt x="67" y="518"/>
                    </a:lnTo>
                    <a:lnTo>
                      <a:pt x="75" y="503"/>
                    </a:lnTo>
                    <a:lnTo>
                      <a:pt x="75" y="488"/>
                    </a:lnTo>
                    <a:lnTo>
                      <a:pt x="82" y="481"/>
                    </a:lnTo>
                    <a:lnTo>
                      <a:pt x="105" y="420"/>
                    </a:lnTo>
                    <a:lnTo>
                      <a:pt x="112" y="405"/>
                    </a:lnTo>
                    <a:lnTo>
                      <a:pt x="127" y="360"/>
                    </a:lnTo>
                    <a:lnTo>
                      <a:pt x="202" y="240"/>
                    </a:lnTo>
                    <a:lnTo>
                      <a:pt x="210" y="233"/>
                    </a:lnTo>
                    <a:lnTo>
                      <a:pt x="217" y="233"/>
                    </a:lnTo>
                    <a:lnTo>
                      <a:pt x="225" y="225"/>
                    </a:lnTo>
                    <a:lnTo>
                      <a:pt x="232" y="218"/>
                    </a:lnTo>
                    <a:lnTo>
                      <a:pt x="345" y="135"/>
                    </a:lnTo>
                    <a:lnTo>
                      <a:pt x="383" y="120"/>
                    </a:lnTo>
                    <a:lnTo>
                      <a:pt x="398" y="112"/>
                    </a:lnTo>
                    <a:lnTo>
                      <a:pt x="465" y="82"/>
                    </a:lnTo>
                    <a:lnTo>
                      <a:pt x="458" y="82"/>
                    </a:lnTo>
                    <a:lnTo>
                      <a:pt x="465" y="82"/>
                    </a:lnTo>
                    <a:lnTo>
                      <a:pt x="480" y="75"/>
                    </a:lnTo>
                    <a:lnTo>
                      <a:pt x="495" y="75"/>
                    </a:lnTo>
                    <a:lnTo>
                      <a:pt x="495" y="67"/>
                    </a:lnTo>
                    <a:lnTo>
                      <a:pt x="525" y="60"/>
                    </a:lnTo>
                    <a:lnTo>
                      <a:pt x="533" y="52"/>
                    </a:lnTo>
                    <a:lnTo>
                      <a:pt x="548" y="45"/>
                    </a:lnTo>
                    <a:lnTo>
                      <a:pt x="556" y="45"/>
                    </a:lnTo>
                    <a:lnTo>
                      <a:pt x="586" y="30"/>
                    </a:lnTo>
                    <a:lnTo>
                      <a:pt x="721" y="0"/>
                    </a:lnTo>
                    <a:lnTo>
                      <a:pt x="788" y="0"/>
                    </a:lnTo>
                    <a:lnTo>
                      <a:pt x="796" y="0"/>
                    </a:lnTo>
                    <a:lnTo>
                      <a:pt x="818" y="0"/>
                    </a:lnTo>
                    <a:lnTo>
                      <a:pt x="833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42" name="Freeform 238"/>
              <p:cNvSpPr>
                <a:spLocks/>
              </p:cNvSpPr>
              <p:nvPr/>
            </p:nvSpPr>
            <p:spPr bwMode="auto">
              <a:xfrm>
                <a:off x="1545" y="609"/>
                <a:ext cx="1315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8" y="0"/>
                  </a:cxn>
                  <a:cxn ang="0">
                    <a:pos x="113" y="0"/>
                  </a:cxn>
                  <a:cxn ang="0">
                    <a:pos x="203" y="0"/>
                  </a:cxn>
                  <a:cxn ang="0">
                    <a:pos x="211" y="0"/>
                  </a:cxn>
                  <a:cxn ang="0">
                    <a:pos x="218" y="0"/>
                  </a:cxn>
                  <a:cxn ang="0">
                    <a:pos x="309" y="0"/>
                  </a:cxn>
                  <a:cxn ang="0">
                    <a:pos x="316" y="0"/>
                  </a:cxn>
                  <a:cxn ang="0">
                    <a:pos x="324" y="0"/>
                  </a:cxn>
                  <a:cxn ang="0">
                    <a:pos x="414" y="0"/>
                  </a:cxn>
                  <a:cxn ang="0">
                    <a:pos x="421" y="0"/>
                  </a:cxn>
                  <a:cxn ang="0">
                    <a:pos x="511" y="0"/>
                  </a:cxn>
                  <a:cxn ang="0">
                    <a:pos x="519" y="0"/>
                  </a:cxn>
                  <a:cxn ang="0">
                    <a:pos x="526" y="0"/>
                  </a:cxn>
                  <a:cxn ang="0">
                    <a:pos x="617" y="0"/>
                  </a:cxn>
                  <a:cxn ang="0">
                    <a:pos x="624" y="0"/>
                  </a:cxn>
                  <a:cxn ang="0">
                    <a:pos x="714" y="0"/>
                  </a:cxn>
                  <a:cxn ang="0">
                    <a:pos x="722" y="0"/>
                  </a:cxn>
                  <a:cxn ang="0">
                    <a:pos x="729" y="0"/>
                  </a:cxn>
                  <a:cxn ang="0">
                    <a:pos x="819" y="0"/>
                  </a:cxn>
                  <a:cxn ang="0">
                    <a:pos x="827" y="0"/>
                  </a:cxn>
                  <a:cxn ang="0">
                    <a:pos x="917" y="0"/>
                  </a:cxn>
                  <a:cxn ang="0">
                    <a:pos x="925" y="0"/>
                  </a:cxn>
                  <a:cxn ang="0">
                    <a:pos x="932" y="0"/>
                  </a:cxn>
                  <a:cxn ang="0">
                    <a:pos x="1022" y="0"/>
                  </a:cxn>
                  <a:cxn ang="0">
                    <a:pos x="1030" y="0"/>
                  </a:cxn>
                  <a:cxn ang="0">
                    <a:pos x="1037" y="0"/>
                  </a:cxn>
                  <a:cxn ang="0">
                    <a:pos x="1052" y="0"/>
                  </a:cxn>
                  <a:cxn ang="0">
                    <a:pos x="1060" y="0"/>
                  </a:cxn>
                  <a:cxn ang="0">
                    <a:pos x="1090" y="0"/>
                  </a:cxn>
                  <a:cxn ang="0">
                    <a:pos x="1142" y="0"/>
                  </a:cxn>
                  <a:cxn ang="0">
                    <a:pos x="1165" y="0"/>
                  </a:cxn>
                  <a:cxn ang="0">
                    <a:pos x="1180" y="0"/>
                  </a:cxn>
                  <a:cxn ang="0">
                    <a:pos x="1233" y="0"/>
                  </a:cxn>
                  <a:cxn ang="0">
                    <a:pos x="1240" y="0"/>
                  </a:cxn>
                  <a:cxn ang="0">
                    <a:pos x="1315" y="0"/>
                  </a:cxn>
                </a:cxnLst>
                <a:rect l="0" t="0" r="r" b="b"/>
                <a:pathLst>
                  <a:path w="1315">
                    <a:moveTo>
                      <a:pt x="0" y="0"/>
                    </a:moveTo>
                    <a:lnTo>
                      <a:pt x="98" y="0"/>
                    </a:lnTo>
                    <a:lnTo>
                      <a:pt x="113" y="0"/>
                    </a:lnTo>
                    <a:lnTo>
                      <a:pt x="203" y="0"/>
                    </a:lnTo>
                    <a:lnTo>
                      <a:pt x="211" y="0"/>
                    </a:lnTo>
                    <a:lnTo>
                      <a:pt x="218" y="0"/>
                    </a:lnTo>
                    <a:lnTo>
                      <a:pt x="309" y="0"/>
                    </a:lnTo>
                    <a:lnTo>
                      <a:pt x="316" y="0"/>
                    </a:lnTo>
                    <a:lnTo>
                      <a:pt x="324" y="0"/>
                    </a:lnTo>
                    <a:lnTo>
                      <a:pt x="414" y="0"/>
                    </a:lnTo>
                    <a:lnTo>
                      <a:pt x="421" y="0"/>
                    </a:lnTo>
                    <a:lnTo>
                      <a:pt x="511" y="0"/>
                    </a:lnTo>
                    <a:lnTo>
                      <a:pt x="519" y="0"/>
                    </a:lnTo>
                    <a:lnTo>
                      <a:pt x="526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714" y="0"/>
                    </a:lnTo>
                    <a:lnTo>
                      <a:pt x="722" y="0"/>
                    </a:lnTo>
                    <a:lnTo>
                      <a:pt x="729" y="0"/>
                    </a:lnTo>
                    <a:lnTo>
                      <a:pt x="819" y="0"/>
                    </a:lnTo>
                    <a:lnTo>
                      <a:pt x="827" y="0"/>
                    </a:lnTo>
                    <a:lnTo>
                      <a:pt x="917" y="0"/>
                    </a:lnTo>
                    <a:lnTo>
                      <a:pt x="925" y="0"/>
                    </a:lnTo>
                    <a:lnTo>
                      <a:pt x="932" y="0"/>
                    </a:lnTo>
                    <a:lnTo>
                      <a:pt x="1022" y="0"/>
                    </a:lnTo>
                    <a:lnTo>
                      <a:pt x="1030" y="0"/>
                    </a:lnTo>
                    <a:lnTo>
                      <a:pt x="1037" y="0"/>
                    </a:lnTo>
                    <a:lnTo>
                      <a:pt x="1052" y="0"/>
                    </a:lnTo>
                    <a:lnTo>
                      <a:pt x="1060" y="0"/>
                    </a:lnTo>
                    <a:lnTo>
                      <a:pt x="1090" y="0"/>
                    </a:lnTo>
                    <a:lnTo>
                      <a:pt x="1142" y="0"/>
                    </a:lnTo>
                    <a:lnTo>
                      <a:pt x="1165" y="0"/>
                    </a:lnTo>
                    <a:lnTo>
                      <a:pt x="1180" y="0"/>
                    </a:lnTo>
                    <a:lnTo>
                      <a:pt x="1233" y="0"/>
                    </a:lnTo>
                    <a:lnTo>
                      <a:pt x="1240" y="0"/>
                    </a:lnTo>
                    <a:lnTo>
                      <a:pt x="131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43" name="Freeform 239"/>
              <p:cNvSpPr>
                <a:spLocks/>
              </p:cNvSpPr>
              <p:nvPr/>
            </p:nvSpPr>
            <p:spPr bwMode="auto">
              <a:xfrm>
                <a:off x="2928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44" name="Rectangle 240"/>
              <p:cNvSpPr>
                <a:spLocks noChangeArrowheads="1"/>
              </p:cNvSpPr>
              <p:nvPr/>
            </p:nvSpPr>
            <p:spPr bwMode="auto">
              <a:xfrm>
                <a:off x="2988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45" name="Freeform 241"/>
              <p:cNvSpPr>
                <a:spLocks/>
              </p:cNvSpPr>
              <p:nvPr/>
            </p:nvSpPr>
            <p:spPr bwMode="auto">
              <a:xfrm>
                <a:off x="3108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46" name="Freeform 242"/>
              <p:cNvSpPr>
                <a:spLocks/>
              </p:cNvSpPr>
              <p:nvPr/>
            </p:nvSpPr>
            <p:spPr bwMode="auto">
              <a:xfrm>
                <a:off x="3131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47" name="Freeform 243"/>
              <p:cNvSpPr>
                <a:spLocks/>
              </p:cNvSpPr>
              <p:nvPr/>
            </p:nvSpPr>
            <p:spPr bwMode="auto">
              <a:xfrm>
                <a:off x="3138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48" name="Freeform 244"/>
              <p:cNvSpPr>
                <a:spLocks/>
              </p:cNvSpPr>
              <p:nvPr/>
            </p:nvSpPr>
            <p:spPr bwMode="auto">
              <a:xfrm>
                <a:off x="3236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49" name="Freeform 245"/>
              <p:cNvSpPr>
                <a:spLocks/>
              </p:cNvSpPr>
              <p:nvPr/>
            </p:nvSpPr>
            <p:spPr bwMode="auto">
              <a:xfrm>
                <a:off x="3243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50" name="Line 246"/>
              <p:cNvSpPr>
                <a:spLocks noChangeShapeType="1"/>
              </p:cNvSpPr>
              <p:nvPr/>
            </p:nvSpPr>
            <p:spPr bwMode="auto">
              <a:xfrm>
                <a:off x="3341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51" name="Freeform 247"/>
              <p:cNvSpPr>
                <a:spLocks/>
              </p:cNvSpPr>
              <p:nvPr/>
            </p:nvSpPr>
            <p:spPr bwMode="auto">
              <a:xfrm>
                <a:off x="3341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52" name="Freeform 248"/>
              <p:cNvSpPr>
                <a:spLocks/>
              </p:cNvSpPr>
              <p:nvPr/>
            </p:nvSpPr>
            <p:spPr bwMode="auto">
              <a:xfrm>
                <a:off x="3439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53" name="Freeform 249"/>
              <p:cNvSpPr>
                <a:spLocks/>
              </p:cNvSpPr>
              <p:nvPr/>
            </p:nvSpPr>
            <p:spPr bwMode="auto">
              <a:xfrm>
                <a:off x="3446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54" name="Line 250"/>
              <p:cNvSpPr>
                <a:spLocks noChangeShapeType="1"/>
              </p:cNvSpPr>
              <p:nvPr/>
            </p:nvSpPr>
            <p:spPr bwMode="auto">
              <a:xfrm>
                <a:off x="3544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55" name="Freeform 251"/>
              <p:cNvSpPr>
                <a:spLocks/>
              </p:cNvSpPr>
              <p:nvPr/>
            </p:nvSpPr>
            <p:spPr bwMode="auto">
              <a:xfrm>
                <a:off x="3544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56" name="Freeform 252"/>
              <p:cNvSpPr>
                <a:spLocks/>
              </p:cNvSpPr>
              <p:nvPr/>
            </p:nvSpPr>
            <p:spPr bwMode="auto">
              <a:xfrm>
                <a:off x="3641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57" name="Freeform 253"/>
              <p:cNvSpPr>
                <a:spLocks/>
              </p:cNvSpPr>
              <p:nvPr/>
            </p:nvSpPr>
            <p:spPr bwMode="auto">
              <a:xfrm>
                <a:off x="3649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58" name="Freeform 254"/>
              <p:cNvSpPr>
                <a:spLocks/>
              </p:cNvSpPr>
              <p:nvPr/>
            </p:nvSpPr>
            <p:spPr bwMode="auto">
              <a:xfrm>
                <a:off x="3747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59" name="Line 255"/>
              <p:cNvSpPr>
                <a:spLocks noChangeShapeType="1"/>
              </p:cNvSpPr>
              <p:nvPr/>
            </p:nvSpPr>
            <p:spPr bwMode="auto">
              <a:xfrm>
                <a:off x="3754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00BF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60" name="Freeform 256"/>
              <p:cNvSpPr>
                <a:spLocks/>
              </p:cNvSpPr>
              <p:nvPr/>
            </p:nvSpPr>
            <p:spPr bwMode="auto">
              <a:xfrm>
                <a:off x="3844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61" name="Freeform 257"/>
              <p:cNvSpPr>
                <a:spLocks/>
              </p:cNvSpPr>
              <p:nvPr/>
            </p:nvSpPr>
            <p:spPr bwMode="auto">
              <a:xfrm>
                <a:off x="3852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62" name="Freeform 258"/>
              <p:cNvSpPr>
                <a:spLocks/>
              </p:cNvSpPr>
              <p:nvPr/>
            </p:nvSpPr>
            <p:spPr bwMode="auto">
              <a:xfrm>
                <a:off x="3949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63" name="Freeform 259"/>
              <p:cNvSpPr>
                <a:spLocks/>
              </p:cNvSpPr>
              <p:nvPr/>
            </p:nvSpPr>
            <p:spPr bwMode="auto">
              <a:xfrm>
                <a:off x="3957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64" name="Rectangle 260"/>
              <p:cNvSpPr>
                <a:spLocks noChangeArrowheads="1"/>
              </p:cNvSpPr>
              <p:nvPr/>
            </p:nvSpPr>
            <p:spPr bwMode="auto">
              <a:xfrm>
                <a:off x="4055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65" name="Rectangle 261"/>
              <p:cNvSpPr>
                <a:spLocks noChangeArrowheads="1"/>
              </p:cNvSpPr>
              <p:nvPr/>
            </p:nvSpPr>
            <p:spPr bwMode="auto">
              <a:xfrm>
                <a:off x="4167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66" name="Freeform 262"/>
              <p:cNvSpPr>
                <a:spLocks/>
              </p:cNvSpPr>
              <p:nvPr/>
            </p:nvSpPr>
            <p:spPr bwMode="auto">
              <a:xfrm>
                <a:off x="4205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67" name="Freeform 263"/>
              <p:cNvSpPr>
                <a:spLocks/>
              </p:cNvSpPr>
              <p:nvPr/>
            </p:nvSpPr>
            <p:spPr bwMode="auto">
              <a:xfrm>
                <a:off x="4453" y="654"/>
                <a:ext cx="15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5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15" y="15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68" name="Freeform 264"/>
              <p:cNvSpPr>
                <a:spLocks/>
              </p:cNvSpPr>
              <p:nvPr/>
            </p:nvSpPr>
            <p:spPr bwMode="auto">
              <a:xfrm>
                <a:off x="4520" y="684"/>
                <a:ext cx="15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5"/>
                  </a:cxn>
                  <a:cxn ang="0">
                    <a:pos x="0" y="7"/>
                  </a:cxn>
                  <a:cxn ang="0">
                    <a:pos x="8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15" y="15"/>
                    </a:lnTo>
                    <a:lnTo>
                      <a:pt x="0" y="7"/>
                    </a:lnTo>
                    <a:lnTo>
                      <a:pt x="8" y="0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69" name="Freeform 265"/>
              <p:cNvSpPr>
                <a:spLocks/>
              </p:cNvSpPr>
              <p:nvPr/>
            </p:nvSpPr>
            <p:spPr bwMode="auto">
              <a:xfrm>
                <a:off x="4603" y="714"/>
                <a:ext cx="15" cy="22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15" y="22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22">
                    <a:moveTo>
                      <a:pt x="15" y="7"/>
                    </a:moveTo>
                    <a:lnTo>
                      <a:pt x="15" y="22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70" name="Freeform 266"/>
              <p:cNvSpPr>
                <a:spLocks/>
              </p:cNvSpPr>
              <p:nvPr/>
            </p:nvSpPr>
            <p:spPr bwMode="auto">
              <a:xfrm>
                <a:off x="4776" y="827"/>
                <a:ext cx="15" cy="15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0" y="15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lnTo>
                      <a:pt x="0" y="15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71" name="Freeform 267"/>
              <p:cNvSpPr>
                <a:spLocks/>
              </p:cNvSpPr>
              <p:nvPr/>
            </p:nvSpPr>
            <p:spPr bwMode="auto">
              <a:xfrm>
                <a:off x="4776" y="834"/>
                <a:ext cx="15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15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7" y="15"/>
                    </a:lnTo>
                    <a:lnTo>
                      <a:pt x="0" y="8"/>
                    </a:lnTo>
                    <a:lnTo>
                      <a:pt x="15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72" name="Freeform 268"/>
              <p:cNvSpPr>
                <a:spLocks/>
              </p:cNvSpPr>
              <p:nvPr/>
            </p:nvSpPr>
            <p:spPr bwMode="auto">
              <a:xfrm>
                <a:off x="4881" y="1007"/>
                <a:ext cx="15" cy="22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8" y="22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2">
                    <a:moveTo>
                      <a:pt x="15" y="15"/>
                    </a:moveTo>
                    <a:lnTo>
                      <a:pt x="8" y="22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73" name="Freeform 269"/>
              <p:cNvSpPr>
                <a:spLocks/>
              </p:cNvSpPr>
              <p:nvPr/>
            </p:nvSpPr>
            <p:spPr bwMode="auto">
              <a:xfrm>
                <a:off x="4919" y="1097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7" y="23"/>
                  </a:cxn>
                  <a:cxn ang="0">
                    <a:pos x="0" y="8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7" y="23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74" name="Freeform 270"/>
              <p:cNvSpPr>
                <a:spLocks/>
              </p:cNvSpPr>
              <p:nvPr/>
            </p:nvSpPr>
            <p:spPr bwMode="auto">
              <a:xfrm>
                <a:off x="4949" y="1165"/>
                <a:ext cx="15" cy="22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22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2">
                    <a:moveTo>
                      <a:pt x="15" y="15"/>
                    </a:moveTo>
                    <a:lnTo>
                      <a:pt x="0" y="22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75" name="Rectangle 271"/>
              <p:cNvSpPr>
                <a:spLocks noChangeArrowheads="1"/>
              </p:cNvSpPr>
              <p:nvPr/>
            </p:nvSpPr>
            <p:spPr bwMode="auto">
              <a:xfrm>
                <a:off x="4994" y="146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76" name="Rectangle 272"/>
              <p:cNvSpPr>
                <a:spLocks noChangeArrowheads="1"/>
              </p:cNvSpPr>
              <p:nvPr/>
            </p:nvSpPr>
            <p:spPr bwMode="auto">
              <a:xfrm>
                <a:off x="4994" y="156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77" name="Rectangle 273"/>
              <p:cNvSpPr>
                <a:spLocks noChangeArrowheads="1"/>
              </p:cNvSpPr>
              <p:nvPr/>
            </p:nvSpPr>
            <p:spPr bwMode="auto">
              <a:xfrm>
                <a:off x="4994" y="1811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78" name="Rectangle 274"/>
              <p:cNvSpPr>
                <a:spLocks noChangeArrowheads="1"/>
              </p:cNvSpPr>
              <p:nvPr/>
            </p:nvSpPr>
            <p:spPr bwMode="auto">
              <a:xfrm>
                <a:off x="4994" y="1856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79" name="Rectangle 275"/>
              <p:cNvSpPr>
                <a:spLocks noChangeArrowheads="1"/>
              </p:cNvSpPr>
              <p:nvPr/>
            </p:nvSpPr>
            <p:spPr bwMode="auto">
              <a:xfrm>
                <a:off x="4994" y="219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80" name="Rectangle 276"/>
              <p:cNvSpPr>
                <a:spLocks noChangeArrowheads="1"/>
              </p:cNvSpPr>
              <p:nvPr/>
            </p:nvSpPr>
            <p:spPr bwMode="auto">
              <a:xfrm>
                <a:off x="4994" y="2239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81" name="Rectangle 277"/>
              <p:cNvSpPr>
                <a:spLocks noChangeArrowheads="1"/>
              </p:cNvSpPr>
              <p:nvPr/>
            </p:nvSpPr>
            <p:spPr bwMode="auto">
              <a:xfrm>
                <a:off x="4994" y="2487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82" name="Rectangle 278"/>
              <p:cNvSpPr>
                <a:spLocks noChangeArrowheads="1"/>
              </p:cNvSpPr>
              <p:nvPr/>
            </p:nvSpPr>
            <p:spPr bwMode="auto">
              <a:xfrm>
                <a:off x="4994" y="258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83" name="Freeform 279"/>
              <p:cNvSpPr>
                <a:spLocks/>
              </p:cNvSpPr>
              <p:nvPr/>
            </p:nvSpPr>
            <p:spPr bwMode="auto">
              <a:xfrm>
                <a:off x="4949" y="2878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84" name="Freeform 280"/>
              <p:cNvSpPr>
                <a:spLocks/>
              </p:cNvSpPr>
              <p:nvPr/>
            </p:nvSpPr>
            <p:spPr bwMode="auto">
              <a:xfrm>
                <a:off x="4919" y="2946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15" y="7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15"/>
                    </a:lnTo>
                    <a:lnTo>
                      <a:pt x="7" y="0"/>
                    </a:lnTo>
                    <a:lnTo>
                      <a:pt x="15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85" name="Freeform 281"/>
              <p:cNvSpPr>
                <a:spLocks/>
              </p:cNvSpPr>
              <p:nvPr/>
            </p:nvSpPr>
            <p:spPr bwMode="auto">
              <a:xfrm>
                <a:off x="4881" y="3036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7"/>
                  </a:cxn>
                  <a:cxn ang="0">
                    <a:pos x="8" y="0"/>
                  </a:cxn>
                  <a:cxn ang="0">
                    <a:pos x="15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0" y="7"/>
                    </a:lnTo>
                    <a:lnTo>
                      <a:pt x="8" y="0"/>
                    </a:lnTo>
                    <a:lnTo>
                      <a:pt x="15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86" name="Freeform 282"/>
              <p:cNvSpPr>
                <a:spLocks/>
              </p:cNvSpPr>
              <p:nvPr/>
            </p:nvSpPr>
            <p:spPr bwMode="auto">
              <a:xfrm>
                <a:off x="4776" y="3216"/>
                <a:ext cx="15" cy="8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8">
                    <a:moveTo>
                      <a:pt x="15" y="8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87" name="Freeform 283"/>
              <p:cNvSpPr>
                <a:spLocks/>
              </p:cNvSpPr>
              <p:nvPr/>
            </p:nvSpPr>
            <p:spPr bwMode="auto">
              <a:xfrm>
                <a:off x="4776" y="3216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8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5" y="8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88" name="Freeform 284"/>
              <p:cNvSpPr>
                <a:spLocks/>
              </p:cNvSpPr>
              <p:nvPr/>
            </p:nvSpPr>
            <p:spPr bwMode="auto">
              <a:xfrm>
                <a:off x="4603" y="3329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89" name="Freeform 285"/>
              <p:cNvSpPr>
                <a:spLocks/>
              </p:cNvSpPr>
              <p:nvPr/>
            </p:nvSpPr>
            <p:spPr bwMode="auto">
              <a:xfrm>
                <a:off x="4520" y="3367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90" name="Freeform 286"/>
              <p:cNvSpPr>
                <a:spLocks/>
              </p:cNvSpPr>
              <p:nvPr/>
            </p:nvSpPr>
            <p:spPr bwMode="auto">
              <a:xfrm>
                <a:off x="4453" y="3397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91" name="Rectangle 287"/>
              <p:cNvSpPr>
                <a:spLocks noChangeArrowheads="1"/>
              </p:cNvSpPr>
              <p:nvPr/>
            </p:nvSpPr>
            <p:spPr bwMode="auto">
              <a:xfrm>
                <a:off x="4205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92" name="Rectangle 288"/>
              <p:cNvSpPr>
                <a:spLocks noChangeArrowheads="1"/>
              </p:cNvSpPr>
              <p:nvPr/>
            </p:nvSpPr>
            <p:spPr bwMode="auto">
              <a:xfrm>
                <a:off x="4167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93" name="Rectangle 289"/>
              <p:cNvSpPr>
                <a:spLocks noChangeArrowheads="1"/>
              </p:cNvSpPr>
              <p:nvPr/>
            </p:nvSpPr>
            <p:spPr bwMode="auto">
              <a:xfrm>
                <a:off x="4055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94" name="Rectangle 290"/>
              <p:cNvSpPr>
                <a:spLocks noChangeArrowheads="1"/>
              </p:cNvSpPr>
              <p:nvPr/>
            </p:nvSpPr>
            <p:spPr bwMode="auto">
              <a:xfrm>
                <a:off x="3957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95" name="Rectangle 291"/>
              <p:cNvSpPr>
                <a:spLocks noChangeArrowheads="1"/>
              </p:cNvSpPr>
              <p:nvPr/>
            </p:nvSpPr>
            <p:spPr bwMode="auto">
              <a:xfrm>
                <a:off x="3949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96" name="Rectangle 292"/>
              <p:cNvSpPr>
                <a:spLocks noChangeArrowheads="1"/>
              </p:cNvSpPr>
              <p:nvPr/>
            </p:nvSpPr>
            <p:spPr bwMode="auto">
              <a:xfrm>
                <a:off x="3852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97" name="Rectangle 293"/>
              <p:cNvSpPr>
                <a:spLocks noChangeArrowheads="1"/>
              </p:cNvSpPr>
              <p:nvPr/>
            </p:nvSpPr>
            <p:spPr bwMode="auto">
              <a:xfrm>
                <a:off x="3844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98" name="Line 294"/>
              <p:cNvSpPr>
                <a:spLocks noChangeShapeType="1"/>
              </p:cNvSpPr>
              <p:nvPr/>
            </p:nvSpPr>
            <p:spPr bwMode="auto">
              <a:xfrm flipV="1">
                <a:off x="3754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399" name="Rectangle 295"/>
              <p:cNvSpPr>
                <a:spLocks noChangeArrowheads="1"/>
              </p:cNvSpPr>
              <p:nvPr/>
            </p:nvSpPr>
            <p:spPr bwMode="auto">
              <a:xfrm>
                <a:off x="3747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00" name="Rectangle 296"/>
              <p:cNvSpPr>
                <a:spLocks noChangeArrowheads="1"/>
              </p:cNvSpPr>
              <p:nvPr/>
            </p:nvSpPr>
            <p:spPr bwMode="auto">
              <a:xfrm>
                <a:off x="3649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01" name="Rectangle 297"/>
              <p:cNvSpPr>
                <a:spLocks noChangeArrowheads="1"/>
              </p:cNvSpPr>
              <p:nvPr/>
            </p:nvSpPr>
            <p:spPr bwMode="auto">
              <a:xfrm>
                <a:off x="3641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02" name="Rectangle 298"/>
              <p:cNvSpPr>
                <a:spLocks noChangeArrowheads="1"/>
              </p:cNvSpPr>
              <p:nvPr/>
            </p:nvSpPr>
            <p:spPr bwMode="auto">
              <a:xfrm>
                <a:off x="3544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03" name="Line 299"/>
              <p:cNvSpPr>
                <a:spLocks noChangeShapeType="1"/>
              </p:cNvSpPr>
              <p:nvPr/>
            </p:nvSpPr>
            <p:spPr bwMode="auto">
              <a:xfrm flipV="1">
                <a:off x="3544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04" name="Rectangle 300"/>
              <p:cNvSpPr>
                <a:spLocks noChangeArrowheads="1"/>
              </p:cNvSpPr>
              <p:nvPr/>
            </p:nvSpPr>
            <p:spPr bwMode="auto">
              <a:xfrm>
                <a:off x="3446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05" name="Rectangle 301"/>
              <p:cNvSpPr>
                <a:spLocks noChangeArrowheads="1"/>
              </p:cNvSpPr>
              <p:nvPr/>
            </p:nvSpPr>
            <p:spPr bwMode="auto">
              <a:xfrm>
                <a:off x="3439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06" name="Rectangle 302"/>
              <p:cNvSpPr>
                <a:spLocks noChangeArrowheads="1"/>
              </p:cNvSpPr>
              <p:nvPr/>
            </p:nvSpPr>
            <p:spPr bwMode="auto">
              <a:xfrm>
                <a:off x="3341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07" name="Line 303"/>
              <p:cNvSpPr>
                <a:spLocks noChangeShapeType="1"/>
              </p:cNvSpPr>
              <p:nvPr/>
            </p:nvSpPr>
            <p:spPr bwMode="auto">
              <a:xfrm flipV="1">
                <a:off x="3341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08" name="Rectangle 304"/>
              <p:cNvSpPr>
                <a:spLocks noChangeArrowheads="1"/>
              </p:cNvSpPr>
              <p:nvPr/>
            </p:nvSpPr>
            <p:spPr bwMode="auto">
              <a:xfrm>
                <a:off x="3243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09" name="Rectangle 305"/>
              <p:cNvSpPr>
                <a:spLocks noChangeArrowheads="1"/>
              </p:cNvSpPr>
              <p:nvPr/>
            </p:nvSpPr>
            <p:spPr bwMode="auto">
              <a:xfrm>
                <a:off x="3236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10" name="Rectangle 306"/>
              <p:cNvSpPr>
                <a:spLocks noChangeArrowheads="1"/>
              </p:cNvSpPr>
              <p:nvPr/>
            </p:nvSpPr>
            <p:spPr bwMode="auto">
              <a:xfrm>
                <a:off x="3138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11" name="Rectangle 307"/>
              <p:cNvSpPr>
                <a:spLocks noChangeArrowheads="1"/>
              </p:cNvSpPr>
              <p:nvPr/>
            </p:nvSpPr>
            <p:spPr bwMode="auto">
              <a:xfrm>
                <a:off x="3131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12" name="Rectangle 308"/>
              <p:cNvSpPr>
                <a:spLocks noChangeArrowheads="1"/>
              </p:cNvSpPr>
              <p:nvPr/>
            </p:nvSpPr>
            <p:spPr bwMode="auto">
              <a:xfrm>
                <a:off x="3108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13" name="Rectangle 309"/>
              <p:cNvSpPr>
                <a:spLocks noChangeArrowheads="1"/>
              </p:cNvSpPr>
              <p:nvPr/>
            </p:nvSpPr>
            <p:spPr bwMode="auto">
              <a:xfrm>
                <a:off x="2988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14" name="Rectangle 310"/>
              <p:cNvSpPr>
                <a:spLocks noChangeArrowheads="1"/>
              </p:cNvSpPr>
              <p:nvPr/>
            </p:nvSpPr>
            <p:spPr bwMode="auto">
              <a:xfrm>
                <a:off x="2928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15" name="Rectangle 311"/>
              <p:cNvSpPr>
                <a:spLocks noChangeArrowheads="1"/>
              </p:cNvSpPr>
              <p:nvPr/>
            </p:nvSpPr>
            <p:spPr bwMode="auto">
              <a:xfrm>
                <a:off x="2778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16" name="Rectangle 312"/>
              <p:cNvSpPr>
                <a:spLocks noChangeArrowheads="1"/>
              </p:cNvSpPr>
              <p:nvPr/>
            </p:nvSpPr>
            <p:spPr bwMode="auto">
              <a:xfrm>
                <a:off x="2710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17" name="Rectangle 313"/>
              <p:cNvSpPr>
                <a:spLocks noChangeArrowheads="1"/>
              </p:cNvSpPr>
              <p:nvPr/>
            </p:nvSpPr>
            <p:spPr bwMode="auto">
              <a:xfrm>
                <a:off x="2597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18" name="Rectangle 314"/>
              <p:cNvSpPr>
                <a:spLocks noChangeArrowheads="1"/>
              </p:cNvSpPr>
              <p:nvPr/>
            </p:nvSpPr>
            <p:spPr bwMode="auto">
              <a:xfrm>
                <a:off x="2575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19" name="Rectangle 315"/>
              <p:cNvSpPr>
                <a:spLocks noChangeArrowheads="1"/>
              </p:cNvSpPr>
              <p:nvPr/>
            </p:nvSpPr>
            <p:spPr bwMode="auto">
              <a:xfrm>
                <a:off x="2567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20" name="Rectangle 316"/>
              <p:cNvSpPr>
                <a:spLocks noChangeArrowheads="1"/>
              </p:cNvSpPr>
              <p:nvPr/>
            </p:nvSpPr>
            <p:spPr bwMode="auto">
              <a:xfrm>
                <a:off x="2470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21" name="Rectangle 317"/>
              <p:cNvSpPr>
                <a:spLocks noChangeArrowheads="1"/>
              </p:cNvSpPr>
              <p:nvPr/>
            </p:nvSpPr>
            <p:spPr bwMode="auto">
              <a:xfrm>
                <a:off x="2462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22" name="Line 318"/>
              <p:cNvSpPr>
                <a:spLocks noChangeShapeType="1"/>
              </p:cNvSpPr>
              <p:nvPr/>
            </p:nvSpPr>
            <p:spPr bwMode="auto">
              <a:xfrm flipV="1">
                <a:off x="2372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00BF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23" name="Rectangle 319"/>
              <p:cNvSpPr>
                <a:spLocks noChangeArrowheads="1"/>
              </p:cNvSpPr>
              <p:nvPr/>
            </p:nvSpPr>
            <p:spPr bwMode="auto">
              <a:xfrm>
                <a:off x="2364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24" name="Rectangle 320"/>
              <p:cNvSpPr>
                <a:spLocks noChangeArrowheads="1"/>
              </p:cNvSpPr>
              <p:nvPr/>
            </p:nvSpPr>
            <p:spPr bwMode="auto">
              <a:xfrm>
                <a:off x="2267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25" name="Rectangle 321"/>
              <p:cNvSpPr>
                <a:spLocks noChangeArrowheads="1"/>
              </p:cNvSpPr>
              <p:nvPr/>
            </p:nvSpPr>
            <p:spPr bwMode="auto">
              <a:xfrm>
                <a:off x="2259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26" name="Line 322"/>
              <p:cNvSpPr>
                <a:spLocks noChangeShapeType="1"/>
              </p:cNvSpPr>
              <p:nvPr/>
            </p:nvSpPr>
            <p:spPr bwMode="auto">
              <a:xfrm flipV="1">
                <a:off x="2169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27" name="Rectangle 323"/>
              <p:cNvSpPr>
                <a:spLocks noChangeArrowheads="1"/>
              </p:cNvSpPr>
              <p:nvPr/>
            </p:nvSpPr>
            <p:spPr bwMode="auto">
              <a:xfrm>
                <a:off x="2162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28" name="Rectangle 324"/>
              <p:cNvSpPr>
                <a:spLocks noChangeArrowheads="1"/>
              </p:cNvSpPr>
              <p:nvPr/>
            </p:nvSpPr>
            <p:spPr bwMode="auto">
              <a:xfrm>
                <a:off x="2064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29" name="Rectangle 325"/>
              <p:cNvSpPr>
                <a:spLocks noChangeArrowheads="1"/>
              </p:cNvSpPr>
              <p:nvPr/>
            </p:nvSpPr>
            <p:spPr bwMode="auto">
              <a:xfrm>
                <a:off x="2056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30" name="Rectangle 326"/>
              <p:cNvSpPr>
                <a:spLocks noChangeArrowheads="1"/>
              </p:cNvSpPr>
              <p:nvPr/>
            </p:nvSpPr>
            <p:spPr bwMode="auto">
              <a:xfrm>
                <a:off x="1959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31" name="Line 327"/>
              <p:cNvSpPr>
                <a:spLocks noChangeShapeType="1"/>
              </p:cNvSpPr>
              <p:nvPr/>
            </p:nvSpPr>
            <p:spPr bwMode="auto">
              <a:xfrm flipV="1">
                <a:off x="1959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32" name="Rectangle 328"/>
              <p:cNvSpPr>
                <a:spLocks noChangeArrowheads="1"/>
              </p:cNvSpPr>
              <p:nvPr/>
            </p:nvSpPr>
            <p:spPr bwMode="auto">
              <a:xfrm>
                <a:off x="1861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33" name="Rectangle 329"/>
              <p:cNvSpPr>
                <a:spLocks noChangeArrowheads="1"/>
              </p:cNvSpPr>
              <p:nvPr/>
            </p:nvSpPr>
            <p:spPr bwMode="auto">
              <a:xfrm>
                <a:off x="1854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34" name="Rectangle 330"/>
              <p:cNvSpPr>
                <a:spLocks noChangeArrowheads="1"/>
              </p:cNvSpPr>
              <p:nvPr/>
            </p:nvSpPr>
            <p:spPr bwMode="auto">
              <a:xfrm>
                <a:off x="1756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35" name="Rectangle 331"/>
              <p:cNvSpPr>
                <a:spLocks noChangeArrowheads="1"/>
              </p:cNvSpPr>
              <p:nvPr/>
            </p:nvSpPr>
            <p:spPr bwMode="auto">
              <a:xfrm>
                <a:off x="1748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36" name="Rectangle 332"/>
              <p:cNvSpPr>
                <a:spLocks noChangeArrowheads="1"/>
              </p:cNvSpPr>
              <p:nvPr/>
            </p:nvSpPr>
            <p:spPr bwMode="auto">
              <a:xfrm>
                <a:off x="1643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37" name="Rectangle 333"/>
              <p:cNvSpPr>
                <a:spLocks noChangeArrowheads="1"/>
              </p:cNvSpPr>
              <p:nvPr/>
            </p:nvSpPr>
            <p:spPr bwMode="auto">
              <a:xfrm>
                <a:off x="1530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38" name="Rectangle 334"/>
              <p:cNvSpPr>
                <a:spLocks noChangeArrowheads="1"/>
              </p:cNvSpPr>
              <p:nvPr/>
            </p:nvSpPr>
            <p:spPr bwMode="auto">
              <a:xfrm>
                <a:off x="1500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39" name="Freeform 335"/>
              <p:cNvSpPr>
                <a:spLocks/>
              </p:cNvSpPr>
              <p:nvPr/>
            </p:nvSpPr>
            <p:spPr bwMode="auto">
              <a:xfrm>
                <a:off x="1245" y="3397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40" name="Freeform 336"/>
              <p:cNvSpPr>
                <a:spLocks/>
              </p:cNvSpPr>
              <p:nvPr/>
            </p:nvSpPr>
            <p:spPr bwMode="auto">
              <a:xfrm>
                <a:off x="1177" y="3367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41" name="Freeform 337"/>
              <p:cNvSpPr>
                <a:spLocks/>
              </p:cNvSpPr>
              <p:nvPr/>
            </p:nvSpPr>
            <p:spPr bwMode="auto">
              <a:xfrm>
                <a:off x="1095" y="3329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7"/>
                  </a:cxn>
                  <a:cxn ang="0">
                    <a:pos x="7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7"/>
                    </a:lnTo>
                    <a:lnTo>
                      <a:pt x="7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42" name="Freeform 338"/>
              <p:cNvSpPr>
                <a:spLocks/>
              </p:cNvSpPr>
              <p:nvPr/>
            </p:nvSpPr>
            <p:spPr bwMode="auto">
              <a:xfrm>
                <a:off x="922" y="3216"/>
                <a:ext cx="15" cy="1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7" y="15"/>
                  </a:cxn>
                  <a:cxn ang="0">
                    <a:pos x="0" y="8"/>
                  </a:cxn>
                </a:cxnLst>
                <a:rect l="0" t="0" r="r" b="b"/>
                <a:pathLst>
                  <a:path w="15" h="15">
                    <a:moveTo>
                      <a:pt x="0" y="8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7" y="15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43" name="Freeform 339"/>
              <p:cNvSpPr>
                <a:spLocks/>
              </p:cNvSpPr>
              <p:nvPr/>
            </p:nvSpPr>
            <p:spPr bwMode="auto">
              <a:xfrm>
                <a:off x="922" y="3216"/>
                <a:ext cx="15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0"/>
                  </a:cxn>
                  <a:cxn ang="0">
                    <a:pos x="15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8">
                    <a:moveTo>
                      <a:pt x="0" y="8"/>
                    </a:moveTo>
                    <a:lnTo>
                      <a:pt x="7" y="0"/>
                    </a:lnTo>
                    <a:lnTo>
                      <a:pt x="15" y="0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44" name="Freeform 340"/>
              <p:cNvSpPr>
                <a:spLocks/>
              </p:cNvSpPr>
              <p:nvPr/>
            </p:nvSpPr>
            <p:spPr bwMode="auto">
              <a:xfrm>
                <a:off x="817" y="3036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7" y="0"/>
                    </a:lnTo>
                    <a:lnTo>
                      <a:pt x="15" y="7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45" name="Freeform 341"/>
              <p:cNvSpPr>
                <a:spLocks/>
              </p:cNvSpPr>
              <p:nvPr/>
            </p:nvSpPr>
            <p:spPr bwMode="auto">
              <a:xfrm>
                <a:off x="779" y="2946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0"/>
                  </a:cxn>
                  <a:cxn ang="0">
                    <a:pos x="15" y="15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8" y="0"/>
                    </a:lnTo>
                    <a:lnTo>
                      <a:pt x="15" y="15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46" name="Freeform 342"/>
              <p:cNvSpPr>
                <a:spLocks/>
              </p:cNvSpPr>
              <p:nvPr/>
            </p:nvSpPr>
            <p:spPr bwMode="auto">
              <a:xfrm>
                <a:off x="749" y="2878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8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47" name="Rectangle 343"/>
              <p:cNvSpPr>
                <a:spLocks noChangeArrowheads="1"/>
              </p:cNvSpPr>
              <p:nvPr/>
            </p:nvSpPr>
            <p:spPr bwMode="auto">
              <a:xfrm>
                <a:off x="704" y="258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48" name="Rectangle 344"/>
              <p:cNvSpPr>
                <a:spLocks noChangeArrowheads="1"/>
              </p:cNvSpPr>
              <p:nvPr/>
            </p:nvSpPr>
            <p:spPr bwMode="auto">
              <a:xfrm>
                <a:off x="704" y="2487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49" name="Rectangle 345"/>
              <p:cNvSpPr>
                <a:spLocks noChangeArrowheads="1"/>
              </p:cNvSpPr>
              <p:nvPr/>
            </p:nvSpPr>
            <p:spPr bwMode="auto">
              <a:xfrm>
                <a:off x="704" y="2239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50" name="Rectangle 346"/>
              <p:cNvSpPr>
                <a:spLocks noChangeArrowheads="1"/>
              </p:cNvSpPr>
              <p:nvPr/>
            </p:nvSpPr>
            <p:spPr bwMode="auto">
              <a:xfrm>
                <a:off x="704" y="219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51" name="Rectangle 347"/>
              <p:cNvSpPr>
                <a:spLocks noChangeArrowheads="1"/>
              </p:cNvSpPr>
              <p:nvPr/>
            </p:nvSpPr>
            <p:spPr bwMode="auto">
              <a:xfrm>
                <a:off x="704" y="1856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52" name="Rectangle 348"/>
              <p:cNvSpPr>
                <a:spLocks noChangeArrowheads="1"/>
              </p:cNvSpPr>
              <p:nvPr/>
            </p:nvSpPr>
            <p:spPr bwMode="auto">
              <a:xfrm>
                <a:off x="704" y="1811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53" name="Rectangle 349"/>
              <p:cNvSpPr>
                <a:spLocks noChangeArrowheads="1"/>
              </p:cNvSpPr>
              <p:nvPr/>
            </p:nvSpPr>
            <p:spPr bwMode="auto">
              <a:xfrm>
                <a:off x="704" y="156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54" name="Rectangle 350"/>
              <p:cNvSpPr>
                <a:spLocks noChangeArrowheads="1"/>
              </p:cNvSpPr>
              <p:nvPr/>
            </p:nvSpPr>
            <p:spPr bwMode="auto">
              <a:xfrm>
                <a:off x="704" y="146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55" name="Freeform 351"/>
              <p:cNvSpPr>
                <a:spLocks/>
              </p:cNvSpPr>
              <p:nvPr/>
            </p:nvSpPr>
            <p:spPr bwMode="auto">
              <a:xfrm>
                <a:off x="749" y="1165"/>
                <a:ext cx="15" cy="2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15" y="22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15" h="22">
                    <a:moveTo>
                      <a:pt x="8" y="0"/>
                    </a:moveTo>
                    <a:lnTo>
                      <a:pt x="15" y="7"/>
                    </a:lnTo>
                    <a:lnTo>
                      <a:pt x="15" y="22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56" name="Freeform 352"/>
              <p:cNvSpPr>
                <a:spLocks/>
              </p:cNvSpPr>
              <p:nvPr/>
            </p:nvSpPr>
            <p:spPr bwMode="auto">
              <a:xfrm>
                <a:off x="779" y="1097"/>
                <a:ext cx="15" cy="2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15" h="23">
                    <a:moveTo>
                      <a:pt x="8" y="0"/>
                    </a:moveTo>
                    <a:lnTo>
                      <a:pt x="15" y="8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57" name="Freeform 353"/>
              <p:cNvSpPr>
                <a:spLocks/>
              </p:cNvSpPr>
              <p:nvPr/>
            </p:nvSpPr>
            <p:spPr bwMode="auto">
              <a:xfrm>
                <a:off x="817" y="1007"/>
                <a:ext cx="15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7" y="22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2">
                    <a:moveTo>
                      <a:pt x="0" y="0"/>
                    </a:moveTo>
                    <a:lnTo>
                      <a:pt x="15" y="7"/>
                    </a:lnTo>
                    <a:lnTo>
                      <a:pt x="7" y="22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58" name="Freeform 354"/>
              <p:cNvSpPr>
                <a:spLocks/>
              </p:cNvSpPr>
              <p:nvPr/>
            </p:nvSpPr>
            <p:spPr bwMode="auto">
              <a:xfrm>
                <a:off x="922" y="834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8"/>
                    </a:lnTo>
                    <a:lnTo>
                      <a:pt x="7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59" name="Freeform 355"/>
              <p:cNvSpPr>
                <a:spLocks/>
              </p:cNvSpPr>
              <p:nvPr/>
            </p:nvSpPr>
            <p:spPr bwMode="auto">
              <a:xfrm>
                <a:off x="922" y="827"/>
                <a:ext cx="15" cy="1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7"/>
                  </a:cxn>
                  <a:cxn ang="0">
                    <a:pos x="15" y="15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15">
                    <a:moveTo>
                      <a:pt x="7" y="0"/>
                    </a:moveTo>
                    <a:lnTo>
                      <a:pt x="15" y="7"/>
                    </a:lnTo>
                    <a:lnTo>
                      <a:pt x="15" y="15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60" name="Freeform 356"/>
              <p:cNvSpPr>
                <a:spLocks/>
              </p:cNvSpPr>
              <p:nvPr/>
            </p:nvSpPr>
            <p:spPr bwMode="auto">
              <a:xfrm>
                <a:off x="1095" y="714"/>
                <a:ext cx="15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0" y="22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22">
                    <a:moveTo>
                      <a:pt x="7" y="0"/>
                    </a:moveTo>
                    <a:lnTo>
                      <a:pt x="15" y="15"/>
                    </a:lnTo>
                    <a:lnTo>
                      <a:pt x="0" y="22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61" name="Freeform 357"/>
              <p:cNvSpPr>
                <a:spLocks/>
              </p:cNvSpPr>
              <p:nvPr/>
            </p:nvSpPr>
            <p:spPr bwMode="auto">
              <a:xfrm>
                <a:off x="1177" y="684"/>
                <a:ext cx="15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lnTo>
                      <a:pt x="15" y="7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62" name="Freeform 358"/>
              <p:cNvSpPr>
                <a:spLocks/>
              </p:cNvSpPr>
              <p:nvPr/>
            </p:nvSpPr>
            <p:spPr bwMode="auto">
              <a:xfrm>
                <a:off x="1245" y="654"/>
                <a:ext cx="15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lnTo>
                      <a:pt x="15" y="7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63" name="Freeform 359"/>
              <p:cNvSpPr>
                <a:spLocks/>
              </p:cNvSpPr>
              <p:nvPr/>
            </p:nvSpPr>
            <p:spPr bwMode="auto">
              <a:xfrm>
                <a:off x="1500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64" name="Rectangle 360"/>
              <p:cNvSpPr>
                <a:spLocks noChangeArrowheads="1"/>
              </p:cNvSpPr>
              <p:nvPr/>
            </p:nvSpPr>
            <p:spPr bwMode="auto">
              <a:xfrm>
                <a:off x="1530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65" name="Rectangle 361"/>
              <p:cNvSpPr>
                <a:spLocks noChangeArrowheads="1"/>
              </p:cNvSpPr>
              <p:nvPr/>
            </p:nvSpPr>
            <p:spPr bwMode="auto">
              <a:xfrm>
                <a:off x="1643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66" name="Freeform 362"/>
              <p:cNvSpPr>
                <a:spLocks/>
              </p:cNvSpPr>
              <p:nvPr/>
            </p:nvSpPr>
            <p:spPr bwMode="auto">
              <a:xfrm>
                <a:off x="1748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67" name="Freeform 363"/>
              <p:cNvSpPr>
                <a:spLocks/>
              </p:cNvSpPr>
              <p:nvPr/>
            </p:nvSpPr>
            <p:spPr bwMode="auto">
              <a:xfrm>
                <a:off x="1756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68" name="Freeform 364"/>
              <p:cNvSpPr>
                <a:spLocks/>
              </p:cNvSpPr>
              <p:nvPr/>
            </p:nvSpPr>
            <p:spPr bwMode="auto">
              <a:xfrm>
                <a:off x="1854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69" name="Freeform 365"/>
              <p:cNvSpPr>
                <a:spLocks/>
              </p:cNvSpPr>
              <p:nvPr/>
            </p:nvSpPr>
            <p:spPr bwMode="auto">
              <a:xfrm>
                <a:off x="1861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70" name="Freeform 366"/>
              <p:cNvSpPr>
                <a:spLocks/>
              </p:cNvSpPr>
              <p:nvPr/>
            </p:nvSpPr>
            <p:spPr bwMode="auto">
              <a:xfrm>
                <a:off x="1959" y="609"/>
                <a:ext cx="0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7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71" name="Freeform 367"/>
              <p:cNvSpPr>
                <a:spLocks/>
              </p:cNvSpPr>
              <p:nvPr/>
            </p:nvSpPr>
            <p:spPr bwMode="auto">
              <a:xfrm>
                <a:off x="1959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72" name="Freeform 368"/>
              <p:cNvSpPr>
                <a:spLocks/>
              </p:cNvSpPr>
              <p:nvPr/>
            </p:nvSpPr>
            <p:spPr bwMode="auto">
              <a:xfrm>
                <a:off x="2056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73" name="Freeform 369"/>
              <p:cNvSpPr>
                <a:spLocks/>
              </p:cNvSpPr>
              <p:nvPr/>
            </p:nvSpPr>
            <p:spPr bwMode="auto">
              <a:xfrm>
                <a:off x="2064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74" name="Freeform 370"/>
              <p:cNvSpPr>
                <a:spLocks/>
              </p:cNvSpPr>
              <p:nvPr/>
            </p:nvSpPr>
            <p:spPr bwMode="auto">
              <a:xfrm>
                <a:off x="2162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75" name="Line 371"/>
              <p:cNvSpPr>
                <a:spLocks noChangeShapeType="1"/>
              </p:cNvSpPr>
              <p:nvPr/>
            </p:nvSpPr>
            <p:spPr bwMode="auto">
              <a:xfrm>
                <a:off x="2169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76" name="Freeform 372"/>
              <p:cNvSpPr>
                <a:spLocks/>
              </p:cNvSpPr>
              <p:nvPr/>
            </p:nvSpPr>
            <p:spPr bwMode="auto">
              <a:xfrm>
                <a:off x="2259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77" name="Freeform 373"/>
              <p:cNvSpPr>
                <a:spLocks/>
              </p:cNvSpPr>
              <p:nvPr/>
            </p:nvSpPr>
            <p:spPr bwMode="auto">
              <a:xfrm>
                <a:off x="2267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78" name="Freeform 374"/>
              <p:cNvSpPr>
                <a:spLocks/>
              </p:cNvSpPr>
              <p:nvPr/>
            </p:nvSpPr>
            <p:spPr bwMode="auto">
              <a:xfrm>
                <a:off x="2364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79" name="Freeform 375"/>
              <p:cNvSpPr>
                <a:spLocks/>
              </p:cNvSpPr>
              <p:nvPr/>
            </p:nvSpPr>
            <p:spPr bwMode="auto">
              <a:xfrm>
                <a:off x="2372" y="609"/>
                <a:ext cx="0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7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80" name="Freeform 376"/>
              <p:cNvSpPr>
                <a:spLocks/>
              </p:cNvSpPr>
              <p:nvPr/>
            </p:nvSpPr>
            <p:spPr bwMode="auto">
              <a:xfrm>
                <a:off x="2462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81" name="Freeform 377"/>
              <p:cNvSpPr>
                <a:spLocks/>
              </p:cNvSpPr>
              <p:nvPr/>
            </p:nvSpPr>
            <p:spPr bwMode="auto">
              <a:xfrm>
                <a:off x="2470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82" name="Freeform 378"/>
              <p:cNvSpPr>
                <a:spLocks/>
              </p:cNvSpPr>
              <p:nvPr/>
            </p:nvSpPr>
            <p:spPr bwMode="auto">
              <a:xfrm>
                <a:off x="2567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83" name="Freeform 379"/>
              <p:cNvSpPr>
                <a:spLocks/>
              </p:cNvSpPr>
              <p:nvPr/>
            </p:nvSpPr>
            <p:spPr bwMode="auto">
              <a:xfrm>
                <a:off x="2575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84" name="Freeform 380"/>
              <p:cNvSpPr>
                <a:spLocks/>
              </p:cNvSpPr>
              <p:nvPr/>
            </p:nvSpPr>
            <p:spPr bwMode="auto">
              <a:xfrm>
                <a:off x="2597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85" name="Rectangle 381"/>
              <p:cNvSpPr>
                <a:spLocks noChangeArrowheads="1"/>
              </p:cNvSpPr>
              <p:nvPr/>
            </p:nvSpPr>
            <p:spPr bwMode="auto">
              <a:xfrm>
                <a:off x="2710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86" name="Freeform 382"/>
              <p:cNvSpPr>
                <a:spLocks/>
              </p:cNvSpPr>
              <p:nvPr/>
            </p:nvSpPr>
            <p:spPr bwMode="auto">
              <a:xfrm>
                <a:off x="2778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87" name="Freeform 383"/>
              <p:cNvSpPr>
                <a:spLocks/>
              </p:cNvSpPr>
              <p:nvPr/>
            </p:nvSpPr>
            <p:spPr bwMode="auto">
              <a:xfrm>
                <a:off x="4280" y="601"/>
                <a:ext cx="135" cy="53"/>
              </a:xfrm>
              <a:custGeom>
                <a:avLst/>
                <a:gdLst/>
                <a:ahLst/>
                <a:cxnLst>
                  <a:cxn ang="0">
                    <a:pos x="135" y="23"/>
                  </a:cxn>
                  <a:cxn ang="0">
                    <a:pos x="135" y="53"/>
                  </a:cxn>
                  <a:cxn ang="0">
                    <a:pos x="0" y="23"/>
                  </a:cxn>
                  <a:cxn ang="0">
                    <a:pos x="0" y="0"/>
                  </a:cxn>
                  <a:cxn ang="0">
                    <a:pos x="135" y="23"/>
                  </a:cxn>
                </a:cxnLst>
                <a:rect l="0" t="0" r="r" b="b"/>
                <a:pathLst>
                  <a:path w="135" h="53">
                    <a:moveTo>
                      <a:pt x="135" y="23"/>
                    </a:moveTo>
                    <a:lnTo>
                      <a:pt x="135" y="53"/>
                    </a:lnTo>
                    <a:lnTo>
                      <a:pt x="0" y="23"/>
                    </a:lnTo>
                    <a:lnTo>
                      <a:pt x="0" y="0"/>
                    </a:lnTo>
                    <a:lnTo>
                      <a:pt x="135" y="23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88" name="Freeform 384"/>
              <p:cNvSpPr>
                <a:spLocks/>
              </p:cNvSpPr>
              <p:nvPr/>
            </p:nvSpPr>
            <p:spPr bwMode="auto">
              <a:xfrm>
                <a:off x="4648" y="736"/>
                <a:ext cx="128" cy="98"/>
              </a:xfrm>
              <a:custGeom>
                <a:avLst/>
                <a:gdLst/>
                <a:ahLst/>
                <a:cxnLst>
                  <a:cxn ang="0">
                    <a:pos x="128" y="76"/>
                  </a:cxn>
                  <a:cxn ang="0">
                    <a:pos x="113" y="98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128" y="76"/>
                  </a:cxn>
                </a:cxnLst>
                <a:rect l="0" t="0" r="r" b="b"/>
                <a:pathLst>
                  <a:path w="128" h="98">
                    <a:moveTo>
                      <a:pt x="128" y="76"/>
                    </a:moveTo>
                    <a:lnTo>
                      <a:pt x="113" y="98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128" y="76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89" name="Freeform 385"/>
              <p:cNvSpPr>
                <a:spLocks/>
              </p:cNvSpPr>
              <p:nvPr/>
            </p:nvSpPr>
            <p:spPr bwMode="auto">
              <a:xfrm>
                <a:off x="4791" y="849"/>
                <a:ext cx="90" cy="128"/>
              </a:xfrm>
              <a:custGeom>
                <a:avLst/>
                <a:gdLst/>
                <a:ahLst/>
                <a:cxnLst>
                  <a:cxn ang="0">
                    <a:pos x="90" y="113"/>
                  </a:cxn>
                  <a:cxn ang="0">
                    <a:pos x="75" y="128"/>
                  </a:cxn>
                  <a:cxn ang="0">
                    <a:pos x="0" y="8"/>
                  </a:cxn>
                  <a:cxn ang="0">
                    <a:pos x="15" y="0"/>
                  </a:cxn>
                  <a:cxn ang="0">
                    <a:pos x="90" y="113"/>
                  </a:cxn>
                </a:cxnLst>
                <a:rect l="0" t="0" r="r" b="b"/>
                <a:pathLst>
                  <a:path w="90" h="128">
                    <a:moveTo>
                      <a:pt x="90" y="113"/>
                    </a:moveTo>
                    <a:lnTo>
                      <a:pt x="75" y="128"/>
                    </a:lnTo>
                    <a:lnTo>
                      <a:pt x="0" y="8"/>
                    </a:lnTo>
                    <a:lnTo>
                      <a:pt x="15" y="0"/>
                    </a:lnTo>
                    <a:lnTo>
                      <a:pt x="90" y="113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90" name="Freeform 386"/>
              <p:cNvSpPr>
                <a:spLocks/>
              </p:cNvSpPr>
              <p:nvPr/>
            </p:nvSpPr>
            <p:spPr bwMode="auto">
              <a:xfrm>
                <a:off x="4964" y="1225"/>
                <a:ext cx="45" cy="143"/>
              </a:xfrm>
              <a:custGeom>
                <a:avLst/>
                <a:gdLst/>
                <a:ahLst/>
                <a:cxnLst>
                  <a:cxn ang="0">
                    <a:pos x="45" y="143"/>
                  </a:cxn>
                  <a:cxn ang="0">
                    <a:pos x="22" y="143"/>
                  </a:cxn>
                  <a:cxn ang="0">
                    <a:pos x="0" y="7"/>
                  </a:cxn>
                  <a:cxn ang="0">
                    <a:pos x="22" y="0"/>
                  </a:cxn>
                  <a:cxn ang="0">
                    <a:pos x="45" y="143"/>
                  </a:cxn>
                </a:cxnLst>
                <a:rect l="0" t="0" r="r" b="b"/>
                <a:pathLst>
                  <a:path w="45" h="143">
                    <a:moveTo>
                      <a:pt x="45" y="143"/>
                    </a:moveTo>
                    <a:lnTo>
                      <a:pt x="22" y="143"/>
                    </a:lnTo>
                    <a:lnTo>
                      <a:pt x="0" y="7"/>
                    </a:lnTo>
                    <a:lnTo>
                      <a:pt x="22" y="0"/>
                    </a:lnTo>
                    <a:lnTo>
                      <a:pt x="45" y="143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91" name="Rectangle 387"/>
              <p:cNvSpPr>
                <a:spLocks noChangeArrowheads="1"/>
              </p:cNvSpPr>
              <p:nvPr/>
            </p:nvSpPr>
            <p:spPr bwMode="auto">
              <a:xfrm>
                <a:off x="4986" y="1984"/>
                <a:ext cx="23" cy="22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92" name="Rectangle 388"/>
              <p:cNvSpPr>
                <a:spLocks noChangeArrowheads="1"/>
              </p:cNvSpPr>
              <p:nvPr/>
            </p:nvSpPr>
            <p:spPr bwMode="auto">
              <a:xfrm>
                <a:off x="4986" y="2006"/>
                <a:ext cx="23" cy="23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93" name="Freeform 389"/>
              <p:cNvSpPr>
                <a:spLocks/>
              </p:cNvSpPr>
              <p:nvPr/>
            </p:nvSpPr>
            <p:spPr bwMode="auto">
              <a:xfrm>
                <a:off x="4986" y="2029"/>
                <a:ext cx="23" cy="30"/>
              </a:xfrm>
              <a:custGeom>
                <a:avLst/>
                <a:gdLst/>
                <a:ahLst/>
                <a:cxnLst>
                  <a:cxn ang="0">
                    <a:pos x="23" y="22"/>
                  </a:cxn>
                  <a:cxn ang="0">
                    <a:pos x="0" y="30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23" y="22"/>
                  </a:cxn>
                </a:cxnLst>
                <a:rect l="0" t="0" r="r" b="b"/>
                <a:pathLst>
                  <a:path w="23" h="30">
                    <a:moveTo>
                      <a:pt x="23" y="22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23" y="22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94" name="Freeform 390"/>
              <p:cNvSpPr>
                <a:spLocks/>
              </p:cNvSpPr>
              <p:nvPr/>
            </p:nvSpPr>
            <p:spPr bwMode="auto">
              <a:xfrm>
                <a:off x="4986" y="2051"/>
                <a:ext cx="23" cy="31"/>
              </a:xfrm>
              <a:custGeom>
                <a:avLst/>
                <a:gdLst/>
                <a:ahLst/>
                <a:cxnLst>
                  <a:cxn ang="0">
                    <a:pos x="23" y="31"/>
                  </a:cxn>
                  <a:cxn ang="0">
                    <a:pos x="0" y="31"/>
                  </a:cxn>
                  <a:cxn ang="0">
                    <a:pos x="0" y="8"/>
                  </a:cxn>
                  <a:cxn ang="0">
                    <a:pos x="23" y="0"/>
                  </a:cxn>
                  <a:cxn ang="0">
                    <a:pos x="23" y="31"/>
                  </a:cxn>
                </a:cxnLst>
                <a:rect l="0" t="0" r="r" b="b"/>
                <a:pathLst>
                  <a:path w="23" h="31">
                    <a:moveTo>
                      <a:pt x="23" y="31"/>
                    </a:moveTo>
                    <a:lnTo>
                      <a:pt x="0" y="31"/>
                    </a:lnTo>
                    <a:lnTo>
                      <a:pt x="0" y="8"/>
                    </a:lnTo>
                    <a:lnTo>
                      <a:pt x="23" y="0"/>
                    </a:lnTo>
                    <a:lnTo>
                      <a:pt x="23" y="31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95" name="Freeform 391"/>
              <p:cNvSpPr>
                <a:spLocks/>
              </p:cNvSpPr>
              <p:nvPr/>
            </p:nvSpPr>
            <p:spPr bwMode="auto">
              <a:xfrm>
                <a:off x="4964" y="2690"/>
                <a:ext cx="45" cy="143"/>
              </a:xfrm>
              <a:custGeom>
                <a:avLst/>
                <a:gdLst/>
                <a:ahLst/>
                <a:cxnLst>
                  <a:cxn ang="0">
                    <a:pos x="22" y="143"/>
                  </a:cxn>
                  <a:cxn ang="0">
                    <a:pos x="0" y="143"/>
                  </a:cxn>
                  <a:cxn ang="0">
                    <a:pos x="22" y="0"/>
                  </a:cxn>
                  <a:cxn ang="0">
                    <a:pos x="45" y="8"/>
                  </a:cxn>
                  <a:cxn ang="0">
                    <a:pos x="22" y="143"/>
                  </a:cxn>
                </a:cxnLst>
                <a:rect l="0" t="0" r="r" b="b"/>
                <a:pathLst>
                  <a:path w="45" h="143">
                    <a:moveTo>
                      <a:pt x="22" y="143"/>
                    </a:moveTo>
                    <a:lnTo>
                      <a:pt x="0" y="143"/>
                    </a:lnTo>
                    <a:lnTo>
                      <a:pt x="22" y="0"/>
                    </a:lnTo>
                    <a:lnTo>
                      <a:pt x="45" y="8"/>
                    </a:lnTo>
                    <a:lnTo>
                      <a:pt x="22" y="143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96" name="Freeform 392"/>
              <p:cNvSpPr>
                <a:spLocks/>
              </p:cNvSpPr>
              <p:nvPr/>
            </p:nvSpPr>
            <p:spPr bwMode="auto">
              <a:xfrm>
                <a:off x="4791" y="3081"/>
                <a:ext cx="90" cy="135"/>
              </a:xfrm>
              <a:custGeom>
                <a:avLst/>
                <a:gdLst/>
                <a:ahLst/>
                <a:cxnLst>
                  <a:cxn ang="0">
                    <a:pos x="15" y="135"/>
                  </a:cxn>
                  <a:cxn ang="0">
                    <a:pos x="0" y="120"/>
                  </a:cxn>
                  <a:cxn ang="0">
                    <a:pos x="75" y="0"/>
                  </a:cxn>
                  <a:cxn ang="0">
                    <a:pos x="90" y="15"/>
                  </a:cxn>
                  <a:cxn ang="0">
                    <a:pos x="15" y="135"/>
                  </a:cxn>
                </a:cxnLst>
                <a:rect l="0" t="0" r="r" b="b"/>
                <a:pathLst>
                  <a:path w="90" h="135">
                    <a:moveTo>
                      <a:pt x="15" y="135"/>
                    </a:moveTo>
                    <a:lnTo>
                      <a:pt x="0" y="120"/>
                    </a:lnTo>
                    <a:lnTo>
                      <a:pt x="75" y="0"/>
                    </a:lnTo>
                    <a:lnTo>
                      <a:pt x="90" y="15"/>
                    </a:lnTo>
                    <a:lnTo>
                      <a:pt x="15" y="13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97" name="Freeform 393"/>
              <p:cNvSpPr>
                <a:spLocks/>
              </p:cNvSpPr>
              <p:nvPr/>
            </p:nvSpPr>
            <p:spPr bwMode="auto">
              <a:xfrm>
                <a:off x="4648" y="3224"/>
                <a:ext cx="128" cy="105"/>
              </a:xfrm>
              <a:custGeom>
                <a:avLst/>
                <a:gdLst/>
                <a:ahLst/>
                <a:cxnLst>
                  <a:cxn ang="0">
                    <a:pos x="15" y="105"/>
                  </a:cxn>
                  <a:cxn ang="0">
                    <a:pos x="0" y="82"/>
                  </a:cxn>
                  <a:cxn ang="0">
                    <a:pos x="113" y="0"/>
                  </a:cxn>
                  <a:cxn ang="0">
                    <a:pos x="128" y="22"/>
                  </a:cxn>
                  <a:cxn ang="0">
                    <a:pos x="15" y="105"/>
                  </a:cxn>
                </a:cxnLst>
                <a:rect l="0" t="0" r="r" b="b"/>
                <a:pathLst>
                  <a:path w="128" h="105">
                    <a:moveTo>
                      <a:pt x="15" y="105"/>
                    </a:moveTo>
                    <a:lnTo>
                      <a:pt x="0" y="82"/>
                    </a:lnTo>
                    <a:lnTo>
                      <a:pt x="113" y="0"/>
                    </a:lnTo>
                    <a:lnTo>
                      <a:pt x="128" y="22"/>
                    </a:lnTo>
                    <a:lnTo>
                      <a:pt x="15" y="10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98" name="Freeform 394"/>
              <p:cNvSpPr>
                <a:spLocks/>
              </p:cNvSpPr>
              <p:nvPr/>
            </p:nvSpPr>
            <p:spPr bwMode="auto">
              <a:xfrm>
                <a:off x="4280" y="3412"/>
                <a:ext cx="135" cy="52"/>
              </a:xfrm>
              <a:custGeom>
                <a:avLst/>
                <a:gdLst/>
                <a:ahLst/>
                <a:cxnLst>
                  <a:cxn ang="0">
                    <a:pos x="0" y="52"/>
                  </a:cxn>
                  <a:cxn ang="0">
                    <a:pos x="0" y="30"/>
                  </a:cxn>
                  <a:cxn ang="0">
                    <a:pos x="135" y="0"/>
                  </a:cxn>
                  <a:cxn ang="0">
                    <a:pos x="135" y="22"/>
                  </a:cxn>
                  <a:cxn ang="0">
                    <a:pos x="0" y="52"/>
                  </a:cxn>
                </a:cxnLst>
                <a:rect l="0" t="0" r="r" b="b"/>
                <a:pathLst>
                  <a:path w="135" h="52">
                    <a:moveTo>
                      <a:pt x="0" y="52"/>
                    </a:moveTo>
                    <a:lnTo>
                      <a:pt x="0" y="30"/>
                    </a:lnTo>
                    <a:lnTo>
                      <a:pt x="135" y="0"/>
                    </a:lnTo>
                    <a:lnTo>
                      <a:pt x="135" y="22"/>
                    </a:lnTo>
                    <a:lnTo>
                      <a:pt x="0" y="52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499" name="Freeform 395"/>
              <p:cNvSpPr>
                <a:spLocks/>
              </p:cNvSpPr>
              <p:nvPr/>
            </p:nvSpPr>
            <p:spPr bwMode="auto">
              <a:xfrm>
                <a:off x="1298" y="3412"/>
                <a:ext cx="135" cy="5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0"/>
                  </a:cxn>
                  <a:cxn ang="0">
                    <a:pos x="135" y="30"/>
                  </a:cxn>
                  <a:cxn ang="0">
                    <a:pos x="135" y="52"/>
                  </a:cxn>
                  <a:cxn ang="0">
                    <a:pos x="0" y="22"/>
                  </a:cxn>
                </a:cxnLst>
                <a:rect l="0" t="0" r="r" b="b"/>
                <a:pathLst>
                  <a:path w="135" h="52">
                    <a:moveTo>
                      <a:pt x="0" y="22"/>
                    </a:moveTo>
                    <a:lnTo>
                      <a:pt x="0" y="0"/>
                    </a:lnTo>
                    <a:lnTo>
                      <a:pt x="135" y="30"/>
                    </a:lnTo>
                    <a:lnTo>
                      <a:pt x="135" y="52"/>
                    </a:lnTo>
                    <a:lnTo>
                      <a:pt x="0" y="22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500" name="Freeform 396"/>
              <p:cNvSpPr>
                <a:spLocks/>
              </p:cNvSpPr>
              <p:nvPr/>
            </p:nvSpPr>
            <p:spPr bwMode="auto">
              <a:xfrm>
                <a:off x="937" y="3224"/>
                <a:ext cx="128" cy="10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5" y="0"/>
                  </a:cxn>
                  <a:cxn ang="0">
                    <a:pos x="128" y="82"/>
                  </a:cxn>
                  <a:cxn ang="0">
                    <a:pos x="113" y="105"/>
                  </a:cxn>
                  <a:cxn ang="0">
                    <a:pos x="0" y="22"/>
                  </a:cxn>
                </a:cxnLst>
                <a:rect l="0" t="0" r="r" b="b"/>
                <a:pathLst>
                  <a:path w="128" h="105">
                    <a:moveTo>
                      <a:pt x="0" y="22"/>
                    </a:moveTo>
                    <a:lnTo>
                      <a:pt x="15" y="0"/>
                    </a:lnTo>
                    <a:lnTo>
                      <a:pt x="128" y="82"/>
                    </a:lnTo>
                    <a:lnTo>
                      <a:pt x="113" y="105"/>
                    </a:lnTo>
                    <a:lnTo>
                      <a:pt x="0" y="22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501" name="Freeform 397"/>
              <p:cNvSpPr>
                <a:spLocks/>
              </p:cNvSpPr>
              <p:nvPr/>
            </p:nvSpPr>
            <p:spPr bwMode="auto">
              <a:xfrm>
                <a:off x="832" y="3081"/>
                <a:ext cx="90" cy="13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15" y="0"/>
                  </a:cxn>
                  <a:cxn ang="0">
                    <a:pos x="90" y="120"/>
                  </a:cxn>
                  <a:cxn ang="0">
                    <a:pos x="75" y="135"/>
                  </a:cxn>
                  <a:cxn ang="0">
                    <a:pos x="0" y="15"/>
                  </a:cxn>
                </a:cxnLst>
                <a:rect l="0" t="0" r="r" b="b"/>
                <a:pathLst>
                  <a:path w="90" h="135">
                    <a:moveTo>
                      <a:pt x="0" y="15"/>
                    </a:moveTo>
                    <a:lnTo>
                      <a:pt x="15" y="0"/>
                    </a:lnTo>
                    <a:lnTo>
                      <a:pt x="90" y="120"/>
                    </a:lnTo>
                    <a:lnTo>
                      <a:pt x="75" y="135"/>
                    </a:lnTo>
                    <a:lnTo>
                      <a:pt x="0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502" name="Freeform 398"/>
              <p:cNvSpPr>
                <a:spLocks/>
              </p:cNvSpPr>
              <p:nvPr/>
            </p:nvSpPr>
            <p:spPr bwMode="auto">
              <a:xfrm>
                <a:off x="704" y="2690"/>
                <a:ext cx="45" cy="14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3" y="0"/>
                  </a:cxn>
                  <a:cxn ang="0">
                    <a:pos x="45" y="143"/>
                  </a:cxn>
                  <a:cxn ang="0">
                    <a:pos x="23" y="143"/>
                  </a:cxn>
                  <a:cxn ang="0">
                    <a:pos x="0" y="8"/>
                  </a:cxn>
                </a:cxnLst>
                <a:rect l="0" t="0" r="r" b="b"/>
                <a:pathLst>
                  <a:path w="45" h="143">
                    <a:moveTo>
                      <a:pt x="0" y="8"/>
                    </a:moveTo>
                    <a:lnTo>
                      <a:pt x="23" y="0"/>
                    </a:lnTo>
                    <a:lnTo>
                      <a:pt x="45" y="143"/>
                    </a:lnTo>
                    <a:lnTo>
                      <a:pt x="23" y="143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503" name="Freeform 399"/>
              <p:cNvSpPr>
                <a:spLocks/>
              </p:cNvSpPr>
              <p:nvPr/>
            </p:nvSpPr>
            <p:spPr bwMode="auto">
              <a:xfrm>
                <a:off x="704" y="2051"/>
                <a:ext cx="23" cy="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8"/>
                  </a:cxn>
                  <a:cxn ang="0">
                    <a:pos x="23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23" h="31">
                    <a:moveTo>
                      <a:pt x="0" y="0"/>
                    </a:moveTo>
                    <a:lnTo>
                      <a:pt x="23" y="8"/>
                    </a:lnTo>
                    <a:lnTo>
                      <a:pt x="23" y="31"/>
                    </a:lnTo>
                    <a:lnTo>
                      <a:pt x="0" y="31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504" name="Freeform 400"/>
              <p:cNvSpPr>
                <a:spLocks/>
              </p:cNvSpPr>
              <p:nvPr/>
            </p:nvSpPr>
            <p:spPr bwMode="auto">
              <a:xfrm>
                <a:off x="704" y="2029"/>
                <a:ext cx="23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23" y="30"/>
                  </a:cxn>
                  <a:cxn ang="0">
                    <a:pos x="0" y="22"/>
                  </a:cxn>
                  <a:cxn ang="0">
                    <a:pos x="0" y="0"/>
                  </a:cxn>
                </a:cxnLst>
                <a:rect l="0" t="0" r="r" b="b"/>
                <a:pathLst>
                  <a:path w="23" h="30">
                    <a:moveTo>
                      <a:pt x="0" y="0"/>
                    </a:moveTo>
                    <a:lnTo>
                      <a:pt x="23" y="0"/>
                    </a:lnTo>
                    <a:lnTo>
                      <a:pt x="23" y="30"/>
                    </a:lnTo>
                    <a:lnTo>
                      <a:pt x="0" y="22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505" name="Rectangle 401"/>
              <p:cNvSpPr>
                <a:spLocks noChangeArrowheads="1"/>
              </p:cNvSpPr>
              <p:nvPr/>
            </p:nvSpPr>
            <p:spPr bwMode="auto">
              <a:xfrm>
                <a:off x="704" y="2006"/>
                <a:ext cx="23" cy="23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506" name="Rectangle 402"/>
              <p:cNvSpPr>
                <a:spLocks noChangeArrowheads="1"/>
              </p:cNvSpPr>
              <p:nvPr/>
            </p:nvSpPr>
            <p:spPr bwMode="auto">
              <a:xfrm>
                <a:off x="704" y="1984"/>
                <a:ext cx="23" cy="22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507" name="Freeform 403"/>
              <p:cNvSpPr>
                <a:spLocks/>
              </p:cNvSpPr>
              <p:nvPr/>
            </p:nvSpPr>
            <p:spPr bwMode="auto">
              <a:xfrm>
                <a:off x="704" y="1225"/>
                <a:ext cx="45" cy="14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5" y="7"/>
                  </a:cxn>
                  <a:cxn ang="0">
                    <a:pos x="23" y="143"/>
                  </a:cxn>
                  <a:cxn ang="0">
                    <a:pos x="0" y="143"/>
                  </a:cxn>
                  <a:cxn ang="0">
                    <a:pos x="23" y="0"/>
                  </a:cxn>
                </a:cxnLst>
                <a:rect l="0" t="0" r="r" b="b"/>
                <a:pathLst>
                  <a:path w="45" h="143">
                    <a:moveTo>
                      <a:pt x="23" y="0"/>
                    </a:moveTo>
                    <a:lnTo>
                      <a:pt x="45" y="7"/>
                    </a:lnTo>
                    <a:lnTo>
                      <a:pt x="23" y="143"/>
                    </a:lnTo>
                    <a:lnTo>
                      <a:pt x="0" y="143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508" name="Freeform 404"/>
              <p:cNvSpPr>
                <a:spLocks/>
              </p:cNvSpPr>
              <p:nvPr/>
            </p:nvSpPr>
            <p:spPr bwMode="auto">
              <a:xfrm>
                <a:off x="832" y="849"/>
                <a:ext cx="90" cy="128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90" y="8"/>
                  </a:cxn>
                  <a:cxn ang="0">
                    <a:pos x="15" y="128"/>
                  </a:cxn>
                  <a:cxn ang="0">
                    <a:pos x="0" y="113"/>
                  </a:cxn>
                  <a:cxn ang="0">
                    <a:pos x="75" y="0"/>
                  </a:cxn>
                </a:cxnLst>
                <a:rect l="0" t="0" r="r" b="b"/>
                <a:pathLst>
                  <a:path w="90" h="128">
                    <a:moveTo>
                      <a:pt x="75" y="0"/>
                    </a:moveTo>
                    <a:lnTo>
                      <a:pt x="90" y="8"/>
                    </a:lnTo>
                    <a:lnTo>
                      <a:pt x="15" y="128"/>
                    </a:lnTo>
                    <a:lnTo>
                      <a:pt x="0" y="113"/>
                    </a:lnTo>
                    <a:lnTo>
                      <a:pt x="7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509" name="Freeform 405"/>
              <p:cNvSpPr>
                <a:spLocks/>
              </p:cNvSpPr>
              <p:nvPr/>
            </p:nvSpPr>
            <p:spPr bwMode="auto">
              <a:xfrm>
                <a:off x="937" y="736"/>
                <a:ext cx="128" cy="98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128" y="15"/>
                  </a:cxn>
                  <a:cxn ang="0">
                    <a:pos x="15" y="98"/>
                  </a:cxn>
                  <a:cxn ang="0">
                    <a:pos x="0" y="76"/>
                  </a:cxn>
                  <a:cxn ang="0">
                    <a:pos x="113" y="0"/>
                  </a:cxn>
                </a:cxnLst>
                <a:rect l="0" t="0" r="r" b="b"/>
                <a:pathLst>
                  <a:path w="128" h="98">
                    <a:moveTo>
                      <a:pt x="113" y="0"/>
                    </a:moveTo>
                    <a:lnTo>
                      <a:pt x="128" y="15"/>
                    </a:lnTo>
                    <a:lnTo>
                      <a:pt x="15" y="98"/>
                    </a:lnTo>
                    <a:lnTo>
                      <a:pt x="0" y="76"/>
                    </a:lnTo>
                    <a:lnTo>
                      <a:pt x="113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47510" name="Freeform 406"/>
              <p:cNvSpPr>
                <a:spLocks/>
              </p:cNvSpPr>
              <p:nvPr/>
            </p:nvSpPr>
            <p:spPr bwMode="auto">
              <a:xfrm>
                <a:off x="1298" y="601"/>
                <a:ext cx="135" cy="53"/>
              </a:xfrm>
              <a:custGeom>
                <a:avLst/>
                <a:gdLst/>
                <a:ahLst/>
                <a:cxnLst>
                  <a:cxn ang="0">
                    <a:pos x="135" y="0"/>
                  </a:cxn>
                  <a:cxn ang="0">
                    <a:pos x="135" y="23"/>
                  </a:cxn>
                  <a:cxn ang="0">
                    <a:pos x="0" y="53"/>
                  </a:cxn>
                  <a:cxn ang="0">
                    <a:pos x="0" y="23"/>
                  </a:cxn>
                  <a:cxn ang="0">
                    <a:pos x="135" y="0"/>
                  </a:cxn>
                </a:cxnLst>
                <a:rect l="0" t="0" r="r" b="b"/>
                <a:pathLst>
                  <a:path w="135" h="53">
                    <a:moveTo>
                      <a:pt x="135" y="0"/>
                    </a:moveTo>
                    <a:lnTo>
                      <a:pt x="135" y="23"/>
                    </a:lnTo>
                    <a:lnTo>
                      <a:pt x="0" y="53"/>
                    </a:lnTo>
                    <a:lnTo>
                      <a:pt x="0" y="23"/>
                    </a:lnTo>
                    <a:lnTo>
                      <a:pt x="13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47511" name="Freeform 407"/>
            <p:cNvSpPr>
              <a:spLocks/>
            </p:cNvSpPr>
            <p:nvPr/>
          </p:nvSpPr>
          <p:spPr bwMode="auto">
            <a:xfrm>
              <a:off x="2582" y="1954"/>
              <a:ext cx="45" cy="45"/>
            </a:xfrm>
            <a:custGeom>
              <a:avLst/>
              <a:gdLst/>
              <a:ahLst/>
              <a:cxnLst>
                <a:cxn ang="0">
                  <a:pos x="45" y="30"/>
                </a:cxn>
                <a:cxn ang="0">
                  <a:pos x="30" y="45"/>
                </a:cxn>
                <a:cxn ang="0">
                  <a:pos x="0" y="22"/>
                </a:cxn>
                <a:cxn ang="0">
                  <a:pos x="15" y="0"/>
                </a:cxn>
                <a:cxn ang="0">
                  <a:pos x="45" y="30"/>
                </a:cxn>
              </a:cxnLst>
              <a:rect l="0" t="0" r="r" b="b"/>
              <a:pathLst>
                <a:path w="45" h="45">
                  <a:moveTo>
                    <a:pt x="45" y="30"/>
                  </a:moveTo>
                  <a:lnTo>
                    <a:pt x="30" y="45"/>
                  </a:lnTo>
                  <a:lnTo>
                    <a:pt x="0" y="22"/>
                  </a:lnTo>
                  <a:lnTo>
                    <a:pt x="15" y="0"/>
                  </a:lnTo>
                  <a:lnTo>
                    <a:pt x="45" y="30"/>
                  </a:lnTo>
                </a:path>
              </a:pathLst>
            </a:custGeom>
            <a:noFill/>
            <a:ln w="476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512" name="Freeform 408"/>
            <p:cNvSpPr>
              <a:spLocks/>
            </p:cNvSpPr>
            <p:nvPr/>
          </p:nvSpPr>
          <p:spPr bwMode="auto">
            <a:xfrm>
              <a:off x="2785" y="2097"/>
              <a:ext cx="75" cy="52"/>
            </a:xfrm>
            <a:custGeom>
              <a:avLst/>
              <a:gdLst/>
              <a:ahLst/>
              <a:cxnLst>
                <a:cxn ang="0">
                  <a:pos x="75" y="30"/>
                </a:cxn>
                <a:cxn ang="0">
                  <a:pos x="68" y="52"/>
                </a:cxn>
                <a:cxn ang="0">
                  <a:pos x="0" y="22"/>
                </a:cxn>
                <a:cxn ang="0">
                  <a:pos x="8" y="0"/>
                </a:cxn>
                <a:cxn ang="0">
                  <a:pos x="75" y="30"/>
                </a:cxn>
              </a:cxnLst>
              <a:rect l="0" t="0" r="r" b="b"/>
              <a:pathLst>
                <a:path w="75" h="52">
                  <a:moveTo>
                    <a:pt x="75" y="30"/>
                  </a:moveTo>
                  <a:lnTo>
                    <a:pt x="68" y="52"/>
                  </a:lnTo>
                  <a:lnTo>
                    <a:pt x="0" y="22"/>
                  </a:lnTo>
                  <a:lnTo>
                    <a:pt x="8" y="0"/>
                  </a:lnTo>
                  <a:lnTo>
                    <a:pt x="75" y="30"/>
                  </a:lnTo>
                </a:path>
              </a:pathLst>
            </a:custGeom>
            <a:noFill/>
            <a:ln w="476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513" name="Rectangle 409"/>
            <p:cNvSpPr>
              <a:spLocks noChangeArrowheads="1"/>
            </p:cNvSpPr>
            <p:nvPr/>
          </p:nvSpPr>
          <p:spPr bwMode="auto">
            <a:xfrm>
              <a:off x="3033" y="2149"/>
              <a:ext cx="30" cy="23"/>
            </a:xfrm>
            <a:prstGeom prst="rect">
              <a:avLst/>
            </a:prstGeom>
            <a:noFill/>
            <a:ln w="47625">
              <a:solidFill>
                <a:srgbClr val="00BFB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514" name="Rectangle 410"/>
            <p:cNvSpPr>
              <a:spLocks noChangeArrowheads="1"/>
            </p:cNvSpPr>
            <p:nvPr/>
          </p:nvSpPr>
          <p:spPr bwMode="auto">
            <a:xfrm>
              <a:off x="3086" y="2149"/>
              <a:ext cx="15" cy="23"/>
            </a:xfrm>
            <a:prstGeom prst="rect">
              <a:avLst/>
            </a:prstGeom>
            <a:noFill/>
            <a:ln w="47625">
              <a:solidFill>
                <a:srgbClr val="BF00B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515" name="Oval 411"/>
            <p:cNvSpPr>
              <a:spLocks noChangeArrowheads="1"/>
            </p:cNvSpPr>
            <p:nvPr/>
          </p:nvSpPr>
          <p:spPr bwMode="auto">
            <a:xfrm>
              <a:off x="2845" y="594"/>
              <a:ext cx="45" cy="45"/>
            </a:xfrm>
            <a:prstGeom prst="ellipse">
              <a:avLst/>
            </a:prstGeom>
            <a:solidFill>
              <a:srgbClr val="B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7516" name="Rectangle 412"/>
            <p:cNvSpPr>
              <a:spLocks noChangeArrowheads="1"/>
            </p:cNvSpPr>
            <p:nvPr/>
          </p:nvSpPr>
          <p:spPr bwMode="auto">
            <a:xfrm>
              <a:off x="1726" y="2239"/>
              <a:ext cx="451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>
                  <a:solidFill>
                    <a:srgbClr val="000000"/>
                  </a:solidFill>
                  <a:latin typeface="Helvetica" pitchFamily="34" charset="0"/>
                </a:rPr>
                <a:t>DL x 2</a:t>
              </a:r>
              <a:endParaRPr lang="it-IT"/>
            </a:p>
          </p:txBody>
        </p:sp>
        <p:sp>
          <p:nvSpPr>
            <p:cNvPr id="47517" name="Rectangle 413"/>
            <p:cNvSpPr>
              <a:spLocks noChangeArrowheads="1"/>
            </p:cNvSpPr>
            <p:nvPr/>
          </p:nvSpPr>
          <p:spPr bwMode="auto">
            <a:xfrm>
              <a:off x="824" y="2202"/>
              <a:ext cx="4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500">
                  <a:solidFill>
                    <a:srgbClr val="000000"/>
                  </a:solidFill>
                  <a:latin typeface="Helvetica" pitchFamily="34" charset="0"/>
                </a:rPr>
                <a:t>vertical</a:t>
              </a:r>
              <a:endParaRPr lang="it-IT"/>
            </a:p>
          </p:txBody>
        </p:sp>
        <p:sp>
          <p:nvSpPr>
            <p:cNvPr id="47518" name="Rectangle 414"/>
            <p:cNvSpPr>
              <a:spLocks noChangeArrowheads="1"/>
            </p:cNvSpPr>
            <p:nvPr/>
          </p:nvSpPr>
          <p:spPr bwMode="auto">
            <a:xfrm>
              <a:off x="824" y="2322"/>
              <a:ext cx="4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500">
                  <a:solidFill>
                    <a:srgbClr val="000000"/>
                  </a:solidFill>
                  <a:latin typeface="Helvetica" pitchFamily="34" charset="0"/>
                </a:rPr>
                <a:t>chicane</a:t>
              </a:r>
              <a:endParaRPr lang="it-IT"/>
            </a:p>
          </p:txBody>
        </p:sp>
        <p:sp>
          <p:nvSpPr>
            <p:cNvPr id="47519" name="Rectangle 415"/>
            <p:cNvSpPr>
              <a:spLocks noChangeArrowheads="1"/>
            </p:cNvSpPr>
            <p:nvPr/>
          </p:nvSpPr>
          <p:spPr bwMode="auto">
            <a:xfrm>
              <a:off x="3108" y="1413"/>
              <a:ext cx="548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>
                  <a:solidFill>
                    <a:srgbClr val="000000"/>
                  </a:solidFill>
                  <a:latin typeface="Helvetica" pitchFamily="34" charset="0"/>
                </a:rPr>
                <a:t>CR1 x 3</a:t>
              </a:r>
              <a:endParaRPr lang="it-IT"/>
            </a:p>
          </p:txBody>
        </p:sp>
        <p:sp>
          <p:nvSpPr>
            <p:cNvPr id="47520" name="Rectangle 416"/>
            <p:cNvSpPr>
              <a:spLocks noChangeArrowheads="1"/>
            </p:cNvSpPr>
            <p:nvPr/>
          </p:nvSpPr>
          <p:spPr bwMode="auto">
            <a:xfrm>
              <a:off x="1726" y="669"/>
              <a:ext cx="548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>
                  <a:solidFill>
                    <a:srgbClr val="000000"/>
                  </a:solidFill>
                  <a:latin typeface="Helvetica" pitchFamily="34" charset="0"/>
                </a:rPr>
                <a:t>CR2 x 4</a:t>
              </a:r>
              <a:endParaRPr lang="it-IT"/>
            </a:p>
          </p:txBody>
        </p:sp>
      </p:grpSp>
      <p:sp>
        <p:nvSpPr>
          <p:cNvPr id="47521" name="Oval 417"/>
          <p:cNvSpPr>
            <a:spLocks noChangeArrowheads="1"/>
          </p:cNvSpPr>
          <p:nvPr/>
        </p:nvSpPr>
        <p:spPr bwMode="auto">
          <a:xfrm>
            <a:off x="4716463" y="3284538"/>
            <a:ext cx="215900" cy="215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7524" name="Text Box 420"/>
          <p:cNvSpPr txBox="1">
            <a:spLocks noChangeArrowheads="1"/>
          </p:cNvSpPr>
          <p:nvPr/>
        </p:nvSpPr>
        <p:spPr bwMode="auto">
          <a:xfrm>
            <a:off x="468313" y="2636838"/>
            <a:ext cx="3282950" cy="366712"/>
          </a:xfrm>
          <a:prstGeom prst="rect">
            <a:avLst/>
          </a:prstGeom>
          <a:solidFill>
            <a:srgbClr val="FFE1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OUTPUT </a:t>
            </a:r>
            <a:r>
              <a:rPr lang="it-IT" dirty="0" err="1">
                <a:solidFill>
                  <a:srgbClr val="002060"/>
                </a:solidFill>
              </a:rPr>
              <a:t>of</a:t>
            </a:r>
            <a:r>
              <a:rPr lang="it-IT" dirty="0">
                <a:solidFill>
                  <a:srgbClr val="002060"/>
                </a:solidFill>
              </a:rPr>
              <a:t> Turn </a:t>
            </a:r>
            <a:r>
              <a:rPr lang="it-IT" dirty="0" err="1">
                <a:solidFill>
                  <a:srgbClr val="002060"/>
                </a:solidFill>
              </a:rPr>
              <a:t>Around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it-IT" dirty="0" err="1">
                <a:solidFill>
                  <a:srgbClr val="002060"/>
                </a:solidFill>
              </a:rPr>
              <a:t>Loop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47525" name="Text Box 421"/>
          <p:cNvSpPr txBox="1">
            <a:spLocks noChangeArrowheads="1"/>
          </p:cNvSpPr>
          <p:nvPr/>
        </p:nvSpPr>
        <p:spPr bwMode="auto">
          <a:xfrm>
            <a:off x="1908175" y="0"/>
            <a:ext cx="2170113" cy="641350"/>
          </a:xfrm>
          <a:prstGeom prst="rect">
            <a:avLst/>
          </a:prstGeom>
          <a:solidFill>
            <a:srgbClr val="FFE1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(</a:t>
            </a:r>
            <a:r>
              <a:rPr lang="it-IT" dirty="0" err="1">
                <a:solidFill>
                  <a:srgbClr val="002060"/>
                </a:solidFill>
              </a:rPr>
              <a:t>Dp</a:t>
            </a:r>
            <a:r>
              <a:rPr lang="it-IT" dirty="0">
                <a:solidFill>
                  <a:srgbClr val="002060"/>
                </a:solidFill>
              </a:rPr>
              <a:t>/p)</a:t>
            </a:r>
            <a:r>
              <a:rPr lang="it-IT" dirty="0" err="1">
                <a:solidFill>
                  <a:srgbClr val="002060"/>
                </a:solidFill>
              </a:rPr>
              <a:t>rms</a:t>
            </a:r>
            <a:r>
              <a:rPr lang="it-IT" dirty="0">
                <a:solidFill>
                  <a:srgbClr val="002060"/>
                </a:solidFill>
              </a:rPr>
              <a:t> = </a:t>
            </a:r>
            <a:r>
              <a:rPr lang="it-IT" dirty="0">
                <a:solidFill>
                  <a:srgbClr val="002060"/>
                </a:solidFill>
                <a:cs typeface="Arial" pitchFamily="34" charset="0"/>
              </a:rPr>
              <a:t>±</a:t>
            </a:r>
            <a:r>
              <a:rPr lang="it-IT" dirty="0">
                <a:solidFill>
                  <a:srgbClr val="002060"/>
                </a:solidFill>
              </a:rPr>
              <a:t>0.6 %</a:t>
            </a:r>
          </a:p>
          <a:p>
            <a:r>
              <a:rPr lang="it-IT" dirty="0">
                <a:solidFill>
                  <a:srgbClr val="002060"/>
                </a:solidFill>
              </a:rPr>
              <a:t>(</a:t>
            </a:r>
            <a:r>
              <a:rPr lang="it-IT" dirty="0" err="1">
                <a:solidFill>
                  <a:srgbClr val="002060"/>
                </a:solidFill>
              </a:rPr>
              <a:t>Dp</a:t>
            </a:r>
            <a:r>
              <a:rPr lang="it-IT" dirty="0">
                <a:solidFill>
                  <a:srgbClr val="002060"/>
                </a:solidFill>
              </a:rPr>
              <a:t>/p)</a:t>
            </a:r>
            <a:r>
              <a:rPr lang="it-IT" dirty="0" err="1">
                <a:solidFill>
                  <a:srgbClr val="002060"/>
                </a:solidFill>
              </a:rPr>
              <a:t>max</a:t>
            </a:r>
            <a:r>
              <a:rPr lang="it-IT" dirty="0">
                <a:solidFill>
                  <a:srgbClr val="002060"/>
                </a:solidFill>
              </a:rPr>
              <a:t> = ± 2 %</a:t>
            </a:r>
          </a:p>
        </p:txBody>
      </p:sp>
      <p:pic>
        <p:nvPicPr>
          <p:cNvPr id="47527" name="Picture 4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78163"/>
            <a:ext cx="5040313" cy="3779837"/>
          </a:xfrm>
          <a:prstGeom prst="rect">
            <a:avLst/>
          </a:prstGeom>
          <a:solidFill>
            <a:srgbClr val="FFE1FF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47528" name="Text Box 424"/>
          <p:cNvSpPr txBox="1">
            <a:spLocks noChangeArrowheads="1"/>
          </p:cNvSpPr>
          <p:nvPr/>
        </p:nvSpPr>
        <p:spPr bwMode="auto">
          <a:xfrm>
            <a:off x="5003800" y="6216650"/>
            <a:ext cx="2170113" cy="641350"/>
          </a:xfrm>
          <a:prstGeom prst="rect">
            <a:avLst/>
          </a:prstGeom>
          <a:solidFill>
            <a:srgbClr val="FFE1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/>
              <a:t>(</a:t>
            </a:r>
            <a:r>
              <a:rPr lang="it-IT" dirty="0" err="1">
                <a:solidFill>
                  <a:srgbClr val="002060"/>
                </a:solidFill>
              </a:rPr>
              <a:t>Dp</a:t>
            </a:r>
            <a:r>
              <a:rPr lang="it-IT" dirty="0">
                <a:solidFill>
                  <a:srgbClr val="002060"/>
                </a:solidFill>
              </a:rPr>
              <a:t>/p)</a:t>
            </a:r>
            <a:r>
              <a:rPr lang="it-IT" dirty="0" err="1">
                <a:solidFill>
                  <a:srgbClr val="002060"/>
                </a:solidFill>
              </a:rPr>
              <a:t>rms</a:t>
            </a:r>
            <a:r>
              <a:rPr lang="it-IT" dirty="0">
                <a:solidFill>
                  <a:srgbClr val="002060"/>
                </a:solidFill>
              </a:rPr>
              <a:t> = </a:t>
            </a:r>
            <a:r>
              <a:rPr lang="it-IT" dirty="0">
                <a:solidFill>
                  <a:srgbClr val="002060"/>
                </a:solidFill>
                <a:cs typeface="Arial" pitchFamily="34" charset="0"/>
              </a:rPr>
              <a:t>±</a:t>
            </a:r>
            <a:r>
              <a:rPr lang="it-IT" dirty="0">
                <a:solidFill>
                  <a:srgbClr val="002060"/>
                </a:solidFill>
              </a:rPr>
              <a:t>0.3 %</a:t>
            </a:r>
          </a:p>
          <a:p>
            <a:r>
              <a:rPr lang="it-IT" dirty="0">
                <a:solidFill>
                  <a:srgbClr val="002060"/>
                </a:solidFill>
              </a:rPr>
              <a:t>(</a:t>
            </a:r>
            <a:r>
              <a:rPr lang="it-IT" dirty="0" err="1">
                <a:solidFill>
                  <a:srgbClr val="002060"/>
                </a:solidFill>
              </a:rPr>
              <a:t>Dp</a:t>
            </a:r>
            <a:r>
              <a:rPr lang="it-IT" dirty="0">
                <a:solidFill>
                  <a:srgbClr val="002060"/>
                </a:solidFill>
              </a:rPr>
              <a:t>/p)</a:t>
            </a:r>
            <a:r>
              <a:rPr lang="it-IT" dirty="0" err="1">
                <a:solidFill>
                  <a:srgbClr val="002060"/>
                </a:solidFill>
              </a:rPr>
              <a:t>max</a:t>
            </a:r>
            <a:r>
              <a:rPr lang="it-IT" dirty="0">
                <a:solidFill>
                  <a:srgbClr val="002060"/>
                </a:solidFill>
              </a:rPr>
              <a:t> = ± 1 %</a:t>
            </a:r>
          </a:p>
        </p:txBody>
      </p:sp>
      <p:pic>
        <p:nvPicPr>
          <p:cNvPr id="47523" name="Picture 4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03688" y="0"/>
            <a:ext cx="5040312" cy="3779838"/>
          </a:xfrm>
          <a:prstGeom prst="rect">
            <a:avLst/>
          </a:prstGeom>
          <a:solidFill>
            <a:srgbClr val="FFE1FF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422" name="Segnaposto piè di pagina 4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CLIC 09 Workshop - C. Biscari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7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521" grpId="0" animBg="1"/>
      <p:bldP spid="47524" grpId="0" animBg="1"/>
      <p:bldP spid="47525" grpId="0" animBg="1"/>
      <p:bldP spid="475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25" name="Segnaposto piè di pagina 4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grpSp>
        <p:nvGrpSpPr>
          <p:cNvPr id="50180" name="Group 4"/>
          <p:cNvGrpSpPr>
            <a:grpSpLocks noChangeAspect="1"/>
          </p:cNvGrpSpPr>
          <p:nvPr/>
        </p:nvGrpSpPr>
        <p:grpSpPr bwMode="auto">
          <a:xfrm>
            <a:off x="-396875" y="0"/>
            <a:ext cx="9540875" cy="6561138"/>
            <a:chOff x="-250" y="0"/>
            <a:chExt cx="6010" cy="4133"/>
          </a:xfrm>
        </p:grpSpPr>
        <p:sp>
          <p:nvSpPr>
            <p:cNvPr id="50181" name="AutoShape 5"/>
            <p:cNvSpPr>
              <a:spLocks noChangeAspect="1" noChangeArrowheads="1" noTextEdit="1"/>
            </p:cNvSpPr>
            <p:nvPr/>
          </p:nvSpPr>
          <p:spPr bwMode="auto">
            <a:xfrm>
              <a:off x="-250" y="0"/>
              <a:ext cx="6010" cy="4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50182" name="Group 6"/>
            <p:cNvGrpSpPr>
              <a:grpSpLocks/>
            </p:cNvGrpSpPr>
            <p:nvPr/>
          </p:nvGrpSpPr>
          <p:grpSpPr bwMode="auto">
            <a:xfrm>
              <a:off x="313" y="248"/>
              <a:ext cx="4988" cy="3600"/>
              <a:chOff x="313" y="248"/>
              <a:chExt cx="4988" cy="3600"/>
            </a:xfrm>
          </p:grpSpPr>
          <p:sp>
            <p:nvSpPr>
              <p:cNvPr id="50183" name="Rectangle 7"/>
              <p:cNvSpPr>
                <a:spLocks noChangeArrowheads="1"/>
              </p:cNvSpPr>
              <p:nvPr/>
            </p:nvSpPr>
            <p:spPr bwMode="auto">
              <a:xfrm>
                <a:off x="531" y="308"/>
                <a:ext cx="4658" cy="33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84" name="Rectangle 8"/>
              <p:cNvSpPr>
                <a:spLocks noChangeArrowheads="1"/>
              </p:cNvSpPr>
              <p:nvPr/>
            </p:nvSpPr>
            <p:spPr bwMode="auto">
              <a:xfrm>
                <a:off x="531" y="308"/>
                <a:ext cx="4658" cy="3374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85" name="Line 9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465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86" name="Freeform 10"/>
              <p:cNvSpPr>
                <a:spLocks/>
              </p:cNvSpPr>
              <p:nvPr/>
            </p:nvSpPr>
            <p:spPr bwMode="auto">
              <a:xfrm>
                <a:off x="531" y="308"/>
                <a:ext cx="4658" cy="3374"/>
              </a:xfrm>
              <a:custGeom>
                <a:avLst/>
                <a:gdLst/>
                <a:ahLst/>
                <a:cxnLst>
                  <a:cxn ang="0">
                    <a:pos x="0" y="449"/>
                  </a:cxn>
                  <a:cxn ang="0">
                    <a:pos x="620" y="449"/>
                  </a:cxn>
                  <a:cxn ang="0">
                    <a:pos x="620" y="0"/>
                  </a:cxn>
                </a:cxnLst>
                <a:rect l="0" t="0" r="r" b="b"/>
                <a:pathLst>
                  <a:path w="620" h="449">
                    <a:moveTo>
                      <a:pt x="0" y="449"/>
                    </a:moveTo>
                    <a:lnTo>
                      <a:pt x="620" y="449"/>
                    </a:lnTo>
                    <a:lnTo>
                      <a:pt x="62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87" name="Line 11"/>
              <p:cNvSpPr>
                <a:spLocks noChangeShapeType="1"/>
              </p:cNvSpPr>
              <p:nvPr/>
            </p:nvSpPr>
            <p:spPr bwMode="auto">
              <a:xfrm flipV="1">
                <a:off x="531" y="308"/>
                <a:ext cx="0" cy="337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88" name="Line 12"/>
              <p:cNvSpPr>
                <a:spLocks noChangeShapeType="1"/>
              </p:cNvSpPr>
              <p:nvPr/>
            </p:nvSpPr>
            <p:spPr bwMode="auto">
              <a:xfrm>
                <a:off x="531" y="3682"/>
                <a:ext cx="465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89" name="Line 13"/>
              <p:cNvSpPr>
                <a:spLocks noChangeShapeType="1"/>
              </p:cNvSpPr>
              <p:nvPr/>
            </p:nvSpPr>
            <p:spPr bwMode="auto">
              <a:xfrm flipV="1">
                <a:off x="531" y="308"/>
                <a:ext cx="0" cy="337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90" name="Line 14"/>
              <p:cNvSpPr>
                <a:spLocks noChangeShapeType="1"/>
              </p:cNvSpPr>
              <p:nvPr/>
            </p:nvSpPr>
            <p:spPr bwMode="auto">
              <a:xfrm flipV="1">
                <a:off x="531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91" name="Line 15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92" name="Rectangle 16"/>
              <p:cNvSpPr>
                <a:spLocks noChangeArrowheads="1"/>
              </p:cNvSpPr>
              <p:nvPr/>
            </p:nvSpPr>
            <p:spPr bwMode="auto">
              <a:xfrm>
                <a:off x="449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-80</a:t>
                </a:r>
                <a:endParaRPr lang="it-IT"/>
              </a:p>
            </p:txBody>
          </p:sp>
          <p:sp>
            <p:nvSpPr>
              <p:cNvPr id="50193" name="Line 17"/>
              <p:cNvSpPr>
                <a:spLocks noChangeShapeType="1"/>
              </p:cNvSpPr>
              <p:nvPr/>
            </p:nvSpPr>
            <p:spPr bwMode="auto">
              <a:xfrm flipV="1">
                <a:off x="1110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94" name="Line 18"/>
              <p:cNvSpPr>
                <a:spLocks noChangeShapeType="1"/>
              </p:cNvSpPr>
              <p:nvPr/>
            </p:nvSpPr>
            <p:spPr bwMode="auto">
              <a:xfrm>
                <a:off x="1110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95" name="Rectangle 19"/>
              <p:cNvSpPr>
                <a:spLocks noChangeArrowheads="1"/>
              </p:cNvSpPr>
              <p:nvPr/>
            </p:nvSpPr>
            <p:spPr bwMode="auto">
              <a:xfrm>
                <a:off x="1027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-60</a:t>
                </a:r>
                <a:endParaRPr lang="it-IT"/>
              </a:p>
            </p:txBody>
          </p:sp>
          <p:sp>
            <p:nvSpPr>
              <p:cNvPr id="50196" name="Line 20"/>
              <p:cNvSpPr>
                <a:spLocks noChangeShapeType="1"/>
              </p:cNvSpPr>
              <p:nvPr/>
            </p:nvSpPr>
            <p:spPr bwMode="auto">
              <a:xfrm flipV="1">
                <a:off x="1696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97" name="Line 21"/>
              <p:cNvSpPr>
                <a:spLocks noChangeShapeType="1"/>
              </p:cNvSpPr>
              <p:nvPr/>
            </p:nvSpPr>
            <p:spPr bwMode="auto">
              <a:xfrm>
                <a:off x="1696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198" name="Rectangle 22"/>
              <p:cNvSpPr>
                <a:spLocks noChangeArrowheads="1"/>
              </p:cNvSpPr>
              <p:nvPr/>
            </p:nvSpPr>
            <p:spPr bwMode="auto">
              <a:xfrm>
                <a:off x="1613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-40</a:t>
                </a:r>
                <a:endParaRPr lang="it-IT"/>
              </a:p>
            </p:txBody>
          </p:sp>
          <p:sp>
            <p:nvSpPr>
              <p:cNvPr id="50199" name="Line 23"/>
              <p:cNvSpPr>
                <a:spLocks noChangeShapeType="1"/>
              </p:cNvSpPr>
              <p:nvPr/>
            </p:nvSpPr>
            <p:spPr bwMode="auto">
              <a:xfrm flipV="1">
                <a:off x="2274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00" name="Line 24"/>
              <p:cNvSpPr>
                <a:spLocks noChangeShapeType="1"/>
              </p:cNvSpPr>
              <p:nvPr/>
            </p:nvSpPr>
            <p:spPr bwMode="auto">
              <a:xfrm>
                <a:off x="2274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01" name="Rectangle 25"/>
              <p:cNvSpPr>
                <a:spLocks noChangeArrowheads="1"/>
              </p:cNvSpPr>
              <p:nvPr/>
            </p:nvSpPr>
            <p:spPr bwMode="auto">
              <a:xfrm>
                <a:off x="2192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-20</a:t>
                </a:r>
                <a:endParaRPr lang="it-IT"/>
              </a:p>
            </p:txBody>
          </p:sp>
          <p:sp>
            <p:nvSpPr>
              <p:cNvPr id="50202" name="Line 26"/>
              <p:cNvSpPr>
                <a:spLocks noChangeShapeType="1"/>
              </p:cNvSpPr>
              <p:nvPr/>
            </p:nvSpPr>
            <p:spPr bwMode="auto">
              <a:xfrm flipV="1">
                <a:off x="2860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03" name="Line 27"/>
              <p:cNvSpPr>
                <a:spLocks noChangeShapeType="1"/>
              </p:cNvSpPr>
              <p:nvPr/>
            </p:nvSpPr>
            <p:spPr bwMode="auto">
              <a:xfrm>
                <a:off x="2860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04" name="Rectangle 28"/>
              <p:cNvSpPr>
                <a:spLocks noChangeArrowheads="1"/>
              </p:cNvSpPr>
              <p:nvPr/>
            </p:nvSpPr>
            <p:spPr bwMode="auto">
              <a:xfrm>
                <a:off x="2838" y="3705"/>
                <a:ext cx="10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it-IT"/>
              </a:p>
            </p:txBody>
          </p:sp>
          <p:sp>
            <p:nvSpPr>
              <p:cNvPr id="50205" name="Line 29"/>
              <p:cNvSpPr>
                <a:spLocks noChangeShapeType="1"/>
              </p:cNvSpPr>
              <p:nvPr/>
            </p:nvSpPr>
            <p:spPr bwMode="auto">
              <a:xfrm flipV="1">
                <a:off x="3439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06" name="Line 30"/>
              <p:cNvSpPr>
                <a:spLocks noChangeShapeType="1"/>
              </p:cNvSpPr>
              <p:nvPr/>
            </p:nvSpPr>
            <p:spPr bwMode="auto">
              <a:xfrm>
                <a:off x="3439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07" name="Rectangle 31"/>
              <p:cNvSpPr>
                <a:spLocks noChangeArrowheads="1"/>
              </p:cNvSpPr>
              <p:nvPr/>
            </p:nvSpPr>
            <p:spPr bwMode="auto">
              <a:xfrm>
                <a:off x="3386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20</a:t>
                </a:r>
                <a:endParaRPr lang="it-IT"/>
              </a:p>
            </p:txBody>
          </p:sp>
          <p:sp>
            <p:nvSpPr>
              <p:cNvPr id="50208" name="Line 32"/>
              <p:cNvSpPr>
                <a:spLocks noChangeShapeType="1"/>
              </p:cNvSpPr>
              <p:nvPr/>
            </p:nvSpPr>
            <p:spPr bwMode="auto">
              <a:xfrm flipV="1">
                <a:off x="4025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09" name="Line 33"/>
              <p:cNvSpPr>
                <a:spLocks noChangeShapeType="1"/>
              </p:cNvSpPr>
              <p:nvPr/>
            </p:nvSpPr>
            <p:spPr bwMode="auto">
              <a:xfrm>
                <a:off x="4025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10" name="Rectangle 34"/>
              <p:cNvSpPr>
                <a:spLocks noChangeArrowheads="1"/>
              </p:cNvSpPr>
              <p:nvPr/>
            </p:nvSpPr>
            <p:spPr bwMode="auto">
              <a:xfrm>
                <a:off x="3972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40</a:t>
                </a:r>
                <a:endParaRPr lang="it-IT"/>
              </a:p>
            </p:txBody>
          </p:sp>
          <p:sp>
            <p:nvSpPr>
              <p:cNvPr id="50211" name="Line 35"/>
              <p:cNvSpPr>
                <a:spLocks noChangeShapeType="1"/>
              </p:cNvSpPr>
              <p:nvPr/>
            </p:nvSpPr>
            <p:spPr bwMode="auto">
              <a:xfrm flipV="1">
                <a:off x="4603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12" name="Line 36"/>
              <p:cNvSpPr>
                <a:spLocks noChangeShapeType="1"/>
              </p:cNvSpPr>
              <p:nvPr/>
            </p:nvSpPr>
            <p:spPr bwMode="auto">
              <a:xfrm>
                <a:off x="4603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13" name="Rectangle 37"/>
              <p:cNvSpPr>
                <a:spLocks noChangeArrowheads="1"/>
              </p:cNvSpPr>
              <p:nvPr/>
            </p:nvSpPr>
            <p:spPr bwMode="auto">
              <a:xfrm>
                <a:off x="4550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60</a:t>
                </a:r>
                <a:endParaRPr lang="it-IT"/>
              </a:p>
            </p:txBody>
          </p:sp>
          <p:sp>
            <p:nvSpPr>
              <p:cNvPr id="50214" name="Line 38"/>
              <p:cNvSpPr>
                <a:spLocks noChangeShapeType="1"/>
              </p:cNvSpPr>
              <p:nvPr/>
            </p:nvSpPr>
            <p:spPr bwMode="auto">
              <a:xfrm flipV="1">
                <a:off x="5189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15" name="Line 39"/>
              <p:cNvSpPr>
                <a:spLocks noChangeShapeType="1"/>
              </p:cNvSpPr>
              <p:nvPr/>
            </p:nvSpPr>
            <p:spPr bwMode="auto">
              <a:xfrm>
                <a:off x="5189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16" name="Rectangle 40"/>
              <p:cNvSpPr>
                <a:spLocks noChangeArrowheads="1"/>
              </p:cNvSpPr>
              <p:nvPr/>
            </p:nvSpPr>
            <p:spPr bwMode="auto">
              <a:xfrm>
                <a:off x="5136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80</a:t>
                </a:r>
                <a:endParaRPr lang="it-IT"/>
              </a:p>
            </p:txBody>
          </p:sp>
          <p:sp>
            <p:nvSpPr>
              <p:cNvPr id="50217" name="Line 41"/>
              <p:cNvSpPr>
                <a:spLocks noChangeShapeType="1"/>
              </p:cNvSpPr>
              <p:nvPr/>
            </p:nvSpPr>
            <p:spPr bwMode="auto">
              <a:xfrm>
                <a:off x="531" y="368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18" name="Line 42"/>
              <p:cNvSpPr>
                <a:spLocks noChangeShapeType="1"/>
              </p:cNvSpPr>
              <p:nvPr/>
            </p:nvSpPr>
            <p:spPr bwMode="auto">
              <a:xfrm flipH="1">
                <a:off x="5136" y="3682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19" name="Rectangle 43"/>
              <p:cNvSpPr>
                <a:spLocks noChangeArrowheads="1"/>
              </p:cNvSpPr>
              <p:nvPr/>
            </p:nvSpPr>
            <p:spPr bwMode="auto">
              <a:xfrm>
                <a:off x="313" y="3622"/>
                <a:ext cx="2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-100</a:t>
                </a:r>
                <a:endParaRPr lang="it-IT"/>
              </a:p>
            </p:txBody>
          </p:sp>
          <p:sp>
            <p:nvSpPr>
              <p:cNvPr id="50220" name="Line 44"/>
              <p:cNvSpPr>
                <a:spLocks noChangeShapeType="1"/>
              </p:cNvSpPr>
              <p:nvPr/>
            </p:nvSpPr>
            <p:spPr bwMode="auto">
              <a:xfrm>
                <a:off x="531" y="337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21" name="Line 45"/>
              <p:cNvSpPr>
                <a:spLocks noChangeShapeType="1"/>
              </p:cNvSpPr>
              <p:nvPr/>
            </p:nvSpPr>
            <p:spPr bwMode="auto">
              <a:xfrm flipH="1">
                <a:off x="5136" y="3374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22" name="Rectangle 46"/>
              <p:cNvSpPr>
                <a:spLocks noChangeArrowheads="1"/>
              </p:cNvSpPr>
              <p:nvPr/>
            </p:nvSpPr>
            <p:spPr bwMode="auto">
              <a:xfrm>
                <a:off x="366" y="3314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-90</a:t>
                </a:r>
                <a:endParaRPr lang="it-IT"/>
              </a:p>
            </p:txBody>
          </p:sp>
          <p:sp>
            <p:nvSpPr>
              <p:cNvPr id="50223" name="Line 47"/>
              <p:cNvSpPr>
                <a:spLocks noChangeShapeType="1"/>
              </p:cNvSpPr>
              <p:nvPr/>
            </p:nvSpPr>
            <p:spPr bwMode="auto">
              <a:xfrm>
                <a:off x="531" y="30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24" name="Line 48"/>
              <p:cNvSpPr>
                <a:spLocks noChangeShapeType="1"/>
              </p:cNvSpPr>
              <p:nvPr/>
            </p:nvSpPr>
            <p:spPr bwMode="auto">
              <a:xfrm flipH="1">
                <a:off x="5136" y="3066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25" name="Rectangle 49"/>
              <p:cNvSpPr>
                <a:spLocks noChangeArrowheads="1"/>
              </p:cNvSpPr>
              <p:nvPr/>
            </p:nvSpPr>
            <p:spPr bwMode="auto">
              <a:xfrm>
                <a:off x="366" y="3006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-80</a:t>
                </a:r>
                <a:endParaRPr lang="it-IT"/>
              </a:p>
            </p:txBody>
          </p:sp>
          <p:sp>
            <p:nvSpPr>
              <p:cNvPr id="50226" name="Line 50"/>
              <p:cNvSpPr>
                <a:spLocks noChangeShapeType="1"/>
              </p:cNvSpPr>
              <p:nvPr/>
            </p:nvSpPr>
            <p:spPr bwMode="auto">
              <a:xfrm>
                <a:off x="531" y="275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27" name="Line 51"/>
              <p:cNvSpPr>
                <a:spLocks noChangeShapeType="1"/>
              </p:cNvSpPr>
              <p:nvPr/>
            </p:nvSpPr>
            <p:spPr bwMode="auto">
              <a:xfrm flipH="1">
                <a:off x="5136" y="2758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28" name="Rectangle 52"/>
              <p:cNvSpPr>
                <a:spLocks noChangeArrowheads="1"/>
              </p:cNvSpPr>
              <p:nvPr/>
            </p:nvSpPr>
            <p:spPr bwMode="auto">
              <a:xfrm>
                <a:off x="366" y="2698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-70</a:t>
                </a:r>
                <a:endParaRPr lang="it-IT"/>
              </a:p>
            </p:txBody>
          </p:sp>
          <p:sp>
            <p:nvSpPr>
              <p:cNvPr id="50229" name="Line 53"/>
              <p:cNvSpPr>
                <a:spLocks noChangeShapeType="1"/>
              </p:cNvSpPr>
              <p:nvPr/>
            </p:nvSpPr>
            <p:spPr bwMode="auto">
              <a:xfrm>
                <a:off x="531" y="2450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30" name="Line 54"/>
              <p:cNvSpPr>
                <a:spLocks noChangeShapeType="1"/>
              </p:cNvSpPr>
              <p:nvPr/>
            </p:nvSpPr>
            <p:spPr bwMode="auto">
              <a:xfrm flipH="1">
                <a:off x="5136" y="2450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31" name="Rectangle 55"/>
              <p:cNvSpPr>
                <a:spLocks noChangeArrowheads="1"/>
              </p:cNvSpPr>
              <p:nvPr/>
            </p:nvSpPr>
            <p:spPr bwMode="auto">
              <a:xfrm>
                <a:off x="366" y="2390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-60</a:t>
                </a:r>
                <a:endParaRPr lang="it-IT"/>
              </a:p>
            </p:txBody>
          </p:sp>
          <p:sp>
            <p:nvSpPr>
              <p:cNvPr id="50232" name="Line 56"/>
              <p:cNvSpPr>
                <a:spLocks noChangeShapeType="1"/>
              </p:cNvSpPr>
              <p:nvPr/>
            </p:nvSpPr>
            <p:spPr bwMode="auto">
              <a:xfrm>
                <a:off x="531" y="214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33" name="Line 57"/>
              <p:cNvSpPr>
                <a:spLocks noChangeShapeType="1"/>
              </p:cNvSpPr>
              <p:nvPr/>
            </p:nvSpPr>
            <p:spPr bwMode="auto">
              <a:xfrm flipH="1">
                <a:off x="5136" y="2142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34" name="Rectangle 58"/>
              <p:cNvSpPr>
                <a:spLocks noChangeArrowheads="1"/>
              </p:cNvSpPr>
              <p:nvPr/>
            </p:nvSpPr>
            <p:spPr bwMode="auto">
              <a:xfrm>
                <a:off x="366" y="2082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-50</a:t>
                </a:r>
                <a:endParaRPr lang="it-IT"/>
              </a:p>
            </p:txBody>
          </p:sp>
          <p:sp>
            <p:nvSpPr>
              <p:cNvPr id="50235" name="Line 59"/>
              <p:cNvSpPr>
                <a:spLocks noChangeShapeType="1"/>
              </p:cNvSpPr>
              <p:nvPr/>
            </p:nvSpPr>
            <p:spPr bwMode="auto">
              <a:xfrm>
                <a:off x="531" y="18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36" name="Line 60"/>
              <p:cNvSpPr>
                <a:spLocks noChangeShapeType="1"/>
              </p:cNvSpPr>
              <p:nvPr/>
            </p:nvSpPr>
            <p:spPr bwMode="auto">
              <a:xfrm flipH="1">
                <a:off x="5136" y="1841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37" name="Rectangle 61"/>
              <p:cNvSpPr>
                <a:spLocks noChangeArrowheads="1"/>
              </p:cNvSpPr>
              <p:nvPr/>
            </p:nvSpPr>
            <p:spPr bwMode="auto">
              <a:xfrm>
                <a:off x="366" y="1781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-40</a:t>
                </a:r>
                <a:endParaRPr lang="it-IT"/>
              </a:p>
            </p:txBody>
          </p:sp>
          <p:sp>
            <p:nvSpPr>
              <p:cNvPr id="50238" name="Line 62"/>
              <p:cNvSpPr>
                <a:spLocks noChangeShapeType="1"/>
              </p:cNvSpPr>
              <p:nvPr/>
            </p:nvSpPr>
            <p:spPr bwMode="auto">
              <a:xfrm>
                <a:off x="531" y="153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39" name="Line 63"/>
              <p:cNvSpPr>
                <a:spLocks noChangeShapeType="1"/>
              </p:cNvSpPr>
              <p:nvPr/>
            </p:nvSpPr>
            <p:spPr bwMode="auto">
              <a:xfrm flipH="1">
                <a:off x="5136" y="1533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40" name="Rectangle 64"/>
              <p:cNvSpPr>
                <a:spLocks noChangeArrowheads="1"/>
              </p:cNvSpPr>
              <p:nvPr/>
            </p:nvSpPr>
            <p:spPr bwMode="auto">
              <a:xfrm>
                <a:off x="366" y="1473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-30</a:t>
                </a:r>
                <a:endParaRPr lang="it-IT"/>
              </a:p>
            </p:txBody>
          </p:sp>
          <p:sp>
            <p:nvSpPr>
              <p:cNvPr id="50241" name="Line 65"/>
              <p:cNvSpPr>
                <a:spLocks noChangeShapeType="1"/>
              </p:cNvSpPr>
              <p:nvPr/>
            </p:nvSpPr>
            <p:spPr bwMode="auto">
              <a:xfrm>
                <a:off x="531" y="122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42" name="Line 66"/>
              <p:cNvSpPr>
                <a:spLocks noChangeShapeType="1"/>
              </p:cNvSpPr>
              <p:nvPr/>
            </p:nvSpPr>
            <p:spPr bwMode="auto">
              <a:xfrm flipH="1">
                <a:off x="5136" y="1225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43" name="Rectangle 67"/>
              <p:cNvSpPr>
                <a:spLocks noChangeArrowheads="1"/>
              </p:cNvSpPr>
              <p:nvPr/>
            </p:nvSpPr>
            <p:spPr bwMode="auto">
              <a:xfrm>
                <a:off x="366" y="116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-20</a:t>
                </a:r>
                <a:endParaRPr lang="it-IT"/>
              </a:p>
            </p:txBody>
          </p:sp>
          <p:sp>
            <p:nvSpPr>
              <p:cNvPr id="50244" name="Line 68"/>
              <p:cNvSpPr>
                <a:spLocks noChangeShapeType="1"/>
              </p:cNvSpPr>
              <p:nvPr/>
            </p:nvSpPr>
            <p:spPr bwMode="auto">
              <a:xfrm>
                <a:off x="531" y="9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45" name="Line 69"/>
              <p:cNvSpPr>
                <a:spLocks noChangeShapeType="1"/>
              </p:cNvSpPr>
              <p:nvPr/>
            </p:nvSpPr>
            <p:spPr bwMode="auto">
              <a:xfrm flipH="1">
                <a:off x="5136" y="917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46" name="Rectangle 70"/>
              <p:cNvSpPr>
                <a:spLocks noChangeArrowheads="1"/>
              </p:cNvSpPr>
              <p:nvPr/>
            </p:nvSpPr>
            <p:spPr bwMode="auto">
              <a:xfrm>
                <a:off x="366" y="857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-10</a:t>
                </a:r>
                <a:endParaRPr lang="it-IT"/>
              </a:p>
            </p:txBody>
          </p:sp>
          <p:sp>
            <p:nvSpPr>
              <p:cNvPr id="50247" name="Line 71"/>
              <p:cNvSpPr>
                <a:spLocks noChangeShapeType="1"/>
              </p:cNvSpPr>
              <p:nvPr/>
            </p:nvSpPr>
            <p:spPr bwMode="auto">
              <a:xfrm>
                <a:off x="531" y="60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48" name="Line 72"/>
              <p:cNvSpPr>
                <a:spLocks noChangeShapeType="1"/>
              </p:cNvSpPr>
              <p:nvPr/>
            </p:nvSpPr>
            <p:spPr bwMode="auto">
              <a:xfrm flipH="1">
                <a:off x="5136" y="609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49" name="Rectangle 73"/>
              <p:cNvSpPr>
                <a:spLocks noChangeArrowheads="1"/>
              </p:cNvSpPr>
              <p:nvPr/>
            </p:nvSpPr>
            <p:spPr bwMode="auto">
              <a:xfrm>
                <a:off x="449" y="549"/>
                <a:ext cx="10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it-IT"/>
              </a:p>
            </p:txBody>
          </p:sp>
          <p:sp>
            <p:nvSpPr>
              <p:cNvPr id="50250" name="Line 74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51" name="Line 75"/>
              <p:cNvSpPr>
                <a:spLocks noChangeShapeType="1"/>
              </p:cNvSpPr>
              <p:nvPr/>
            </p:nvSpPr>
            <p:spPr bwMode="auto">
              <a:xfrm flipH="1">
                <a:off x="5136" y="308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52" name="Rectangle 76"/>
              <p:cNvSpPr>
                <a:spLocks noChangeArrowheads="1"/>
              </p:cNvSpPr>
              <p:nvPr/>
            </p:nvSpPr>
            <p:spPr bwMode="auto">
              <a:xfrm>
                <a:off x="396" y="248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10</a:t>
                </a:r>
                <a:endParaRPr lang="it-IT"/>
              </a:p>
            </p:txBody>
          </p:sp>
          <p:sp>
            <p:nvSpPr>
              <p:cNvPr id="50253" name="Line 77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465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54" name="Freeform 78"/>
              <p:cNvSpPr>
                <a:spLocks/>
              </p:cNvSpPr>
              <p:nvPr/>
            </p:nvSpPr>
            <p:spPr bwMode="auto">
              <a:xfrm>
                <a:off x="531" y="308"/>
                <a:ext cx="4658" cy="3374"/>
              </a:xfrm>
              <a:custGeom>
                <a:avLst/>
                <a:gdLst/>
                <a:ahLst/>
                <a:cxnLst>
                  <a:cxn ang="0">
                    <a:pos x="0" y="449"/>
                  </a:cxn>
                  <a:cxn ang="0">
                    <a:pos x="620" y="449"/>
                  </a:cxn>
                  <a:cxn ang="0">
                    <a:pos x="620" y="0"/>
                  </a:cxn>
                </a:cxnLst>
                <a:rect l="0" t="0" r="r" b="b"/>
                <a:pathLst>
                  <a:path w="620" h="449">
                    <a:moveTo>
                      <a:pt x="0" y="449"/>
                    </a:moveTo>
                    <a:lnTo>
                      <a:pt x="620" y="449"/>
                    </a:lnTo>
                    <a:lnTo>
                      <a:pt x="62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55" name="Line 79"/>
              <p:cNvSpPr>
                <a:spLocks noChangeShapeType="1"/>
              </p:cNvSpPr>
              <p:nvPr/>
            </p:nvSpPr>
            <p:spPr bwMode="auto">
              <a:xfrm flipV="1">
                <a:off x="531" y="308"/>
                <a:ext cx="0" cy="337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56" name="Freeform 80"/>
              <p:cNvSpPr>
                <a:spLocks/>
              </p:cNvSpPr>
              <p:nvPr/>
            </p:nvSpPr>
            <p:spPr bwMode="auto">
              <a:xfrm>
                <a:off x="531" y="2021"/>
                <a:ext cx="2908" cy="121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43" y="121"/>
                  </a:cxn>
                  <a:cxn ang="0">
                    <a:pos x="436" y="121"/>
                  </a:cxn>
                  <a:cxn ang="0">
                    <a:pos x="2705" y="121"/>
                  </a:cxn>
                  <a:cxn ang="0">
                    <a:pos x="2908" y="0"/>
                  </a:cxn>
                </a:cxnLst>
                <a:rect l="0" t="0" r="r" b="b"/>
                <a:pathLst>
                  <a:path w="2908" h="121">
                    <a:moveTo>
                      <a:pt x="0" y="121"/>
                    </a:moveTo>
                    <a:lnTo>
                      <a:pt x="143" y="121"/>
                    </a:lnTo>
                    <a:lnTo>
                      <a:pt x="436" y="121"/>
                    </a:lnTo>
                    <a:lnTo>
                      <a:pt x="2705" y="121"/>
                    </a:lnTo>
                    <a:lnTo>
                      <a:pt x="2908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57" name="Line 81"/>
              <p:cNvSpPr>
                <a:spLocks noChangeShapeType="1"/>
              </p:cNvSpPr>
              <p:nvPr/>
            </p:nvSpPr>
            <p:spPr bwMode="auto">
              <a:xfrm flipH="1" flipV="1">
                <a:off x="2860" y="609"/>
                <a:ext cx="579" cy="308"/>
              </a:xfrm>
              <a:prstGeom prst="line">
                <a:avLst/>
              </a:prstGeom>
              <a:noFill/>
              <a:ln w="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58" name="Line 82"/>
              <p:cNvSpPr>
                <a:spLocks noChangeShapeType="1"/>
              </p:cNvSpPr>
              <p:nvPr/>
            </p:nvSpPr>
            <p:spPr bwMode="auto">
              <a:xfrm>
                <a:off x="2860" y="3449"/>
                <a:ext cx="443" cy="241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59" name="Freeform 83"/>
              <p:cNvSpPr>
                <a:spLocks/>
              </p:cNvSpPr>
              <p:nvPr/>
            </p:nvSpPr>
            <p:spPr bwMode="auto">
              <a:xfrm>
                <a:off x="967" y="736"/>
                <a:ext cx="1578" cy="1406"/>
              </a:xfrm>
              <a:custGeom>
                <a:avLst/>
                <a:gdLst/>
                <a:ahLst/>
                <a:cxnLst>
                  <a:cxn ang="0">
                    <a:pos x="113" y="1406"/>
                  </a:cxn>
                  <a:cxn ang="0">
                    <a:pos x="180" y="1406"/>
                  </a:cxn>
                  <a:cxn ang="0">
                    <a:pos x="338" y="1391"/>
                  </a:cxn>
                  <a:cxn ang="0">
                    <a:pos x="428" y="1361"/>
                  </a:cxn>
                  <a:cxn ang="0">
                    <a:pos x="481" y="1331"/>
                  </a:cxn>
                  <a:cxn ang="0">
                    <a:pos x="518" y="1308"/>
                  </a:cxn>
                  <a:cxn ang="0">
                    <a:pos x="541" y="1293"/>
                  </a:cxn>
                  <a:cxn ang="0">
                    <a:pos x="601" y="1248"/>
                  </a:cxn>
                  <a:cxn ang="0">
                    <a:pos x="661" y="1158"/>
                  </a:cxn>
                  <a:cxn ang="0">
                    <a:pos x="684" y="1105"/>
                  </a:cxn>
                  <a:cxn ang="0">
                    <a:pos x="706" y="1060"/>
                  </a:cxn>
                  <a:cxn ang="0">
                    <a:pos x="721" y="1030"/>
                  </a:cxn>
                  <a:cxn ang="0">
                    <a:pos x="744" y="865"/>
                  </a:cxn>
                  <a:cxn ang="0">
                    <a:pos x="729" y="797"/>
                  </a:cxn>
                  <a:cxn ang="0">
                    <a:pos x="714" y="692"/>
                  </a:cxn>
                  <a:cxn ang="0">
                    <a:pos x="699" y="579"/>
                  </a:cxn>
                  <a:cxn ang="0">
                    <a:pos x="684" y="489"/>
                  </a:cxn>
                  <a:cxn ang="0">
                    <a:pos x="714" y="354"/>
                  </a:cxn>
                  <a:cxn ang="0">
                    <a:pos x="721" y="331"/>
                  </a:cxn>
                  <a:cxn ang="0">
                    <a:pos x="736" y="301"/>
                  </a:cxn>
                  <a:cxn ang="0">
                    <a:pos x="751" y="271"/>
                  </a:cxn>
                  <a:cxn ang="0">
                    <a:pos x="781" y="203"/>
                  </a:cxn>
                  <a:cxn ang="0">
                    <a:pos x="856" y="121"/>
                  </a:cxn>
                  <a:cxn ang="0">
                    <a:pos x="902" y="91"/>
                  </a:cxn>
                  <a:cxn ang="0">
                    <a:pos x="932" y="76"/>
                  </a:cxn>
                  <a:cxn ang="0">
                    <a:pos x="962" y="53"/>
                  </a:cxn>
                  <a:cxn ang="0">
                    <a:pos x="1082" y="0"/>
                  </a:cxn>
                  <a:cxn ang="0">
                    <a:pos x="1119" y="0"/>
                  </a:cxn>
                  <a:cxn ang="0">
                    <a:pos x="1157" y="0"/>
                  </a:cxn>
                  <a:cxn ang="0">
                    <a:pos x="1195" y="0"/>
                  </a:cxn>
                  <a:cxn ang="0">
                    <a:pos x="1307" y="53"/>
                  </a:cxn>
                  <a:cxn ang="0">
                    <a:pos x="1330" y="68"/>
                  </a:cxn>
                  <a:cxn ang="0">
                    <a:pos x="1367" y="98"/>
                  </a:cxn>
                  <a:cxn ang="0">
                    <a:pos x="1412" y="128"/>
                  </a:cxn>
                  <a:cxn ang="0">
                    <a:pos x="1488" y="211"/>
                  </a:cxn>
                  <a:cxn ang="0">
                    <a:pos x="1518" y="278"/>
                  </a:cxn>
                  <a:cxn ang="0">
                    <a:pos x="1533" y="316"/>
                  </a:cxn>
                  <a:cxn ang="0">
                    <a:pos x="1540" y="339"/>
                  </a:cxn>
                  <a:cxn ang="0">
                    <a:pos x="1570" y="406"/>
                  </a:cxn>
                  <a:cxn ang="0">
                    <a:pos x="1570" y="511"/>
                  </a:cxn>
                  <a:cxn ang="0">
                    <a:pos x="1563" y="594"/>
                  </a:cxn>
                  <a:cxn ang="0">
                    <a:pos x="1540" y="699"/>
                  </a:cxn>
                </a:cxnLst>
                <a:rect l="0" t="0" r="r" b="b"/>
                <a:pathLst>
                  <a:path w="1578" h="1406">
                    <a:moveTo>
                      <a:pt x="0" y="1406"/>
                    </a:moveTo>
                    <a:lnTo>
                      <a:pt x="53" y="1406"/>
                    </a:lnTo>
                    <a:lnTo>
                      <a:pt x="113" y="1406"/>
                    </a:lnTo>
                    <a:lnTo>
                      <a:pt x="128" y="1406"/>
                    </a:lnTo>
                    <a:lnTo>
                      <a:pt x="150" y="1406"/>
                    </a:lnTo>
                    <a:lnTo>
                      <a:pt x="180" y="1406"/>
                    </a:lnTo>
                    <a:lnTo>
                      <a:pt x="255" y="1398"/>
                    </a:lnTo>
                    <a:lnTo>
                      <a:pt x="263" y="1398"/>
                    </a:lnTo>
                    <a:lnTo>
                      <a:pt x="338" y="1391"/>
                    </a:lnTo>
                    <a:lnTo>
                      <a:pt x="346" y="1391"/>
                    </a:lnTo>
                    <a:lnTo>
                      <a:pt x="353" y="1391"/>
                    </a:lnTo>
                    <a:lnTo>
                      <a:pt x="428" y="1361"/>
                    </a:lnTo>
                    <a:lnTo>
                      <a:pt x="466" y="1338"/>
                    </a:lnTo>
                    <a:lnTo>
                      <a:pt x="473" y="1338"/>
                    </a:lnTo>
                    <a:lnTo>
                      <a:pt x="481" y="1331"/>
                    </a:lnTo>
                    <a:lnTo>
                      <a:pt x="488" y="1323"/>
                    </a:lnTo>
                    <a:lnTo>
                      <a:pt x="503" y="1315"/>
                    </a:lnTo>
                    <a:lnTo>
                      <a:pt x="518" y="1308"/>
                    </a:lnTo>
                    <a:lnTo>
                      <a:pt x="526" y="1293"/>
                    </a:lnTo>
                    <a:lnTo>
                      <a:pt x="533" y="1293"/>
                    </a:lnTo>
                    <a:lnTo>
                      <a:pt x="541" y="1293"/>
                    </a:lnTo>
                    <a:lnTo>
                      <a:pt x="563" y="1270"/>
                    </a:lnTo>
                    <a:lnTo>
                      <a:pt x="578" y="1263"/>
                    </a:lnTo>
                    <a:lnTo>
                      <a:pt x="601" y="1248"/>
                    </a:lnTo>
                    <a:lnTo>
                      <a:pt x="631" y="1218"/>
                    </a:lnTo>
                    <a:lnTo>
                      <a:pt x="654" y="1188"/>
                    </a:lnTo>
                    <a:lnTo>
                      <a:pt x="661" y="1158"/>
                    </a:lnTo>
                    <a:lnTo>
                      <a:pt x="669" y="1143"/>
                    </a:lnTo>
                    <a:lnTo>
                      <a:pt x="684" y="1113"/>
                    </a:lnTo>
                    <a:lnTo>
                      <a:pt x="684" y="1105"/>
                    </a:lnTo>
                    <a:lnTo>
                      <a:pt x="691" y="1090"/>
                    </a:lnTo>
                    <a:lnTo>
                      <a:pt x="699" y="1075"/>
                    </a:lnTo>
                    <a:lnTo>
                      <a:pt x="706" y="1060"/>
                    </a:lnTo>
                    <a:lnTo>
                      <a:pt x="706" y="1052"/>
                    </a:lnTo>
                    <a:lnTo>
                      <a:pt x="714" y="1037"/>
                    </a:lnTo>
                    <a:lnTo>
                      <a:pt x="721" y="1030"/>
                    </a:lnTo>
                    <a:lnTo>
                      <a:pt x="736" y="992"/>
                    </a:lnTo>
                    <a:lnTo>
                      <a:pt x="744" y="910"/>
                    </a:lnTo>
                    <a:lnTo>
                      <a:pt x="744" y="865"/>
                    </a:lnTo>
                    <a:lnTo>
                      <a:pt x="736" y="857"/>
                    </a:lnTo>
                    <a:lnTo>
                      <a:pt x="729" y="812"/>
                    </a:lnTo>
                    <a:lnTo>
                      <a:pt x="729" y="797"/>
                    </a:lnTo>
                    <a:lnTo>
                      <a:pt x="721" y="722"/>
                    </a:lnTo>
                    <a:lnTo>
                      <a:pt x="721" y="707"/>
                    </a:lnTo>
                    <a:lnTo>
                      <a:pt x="714" y="692"/>
                    </a:lnTo>
                    <a:lnTo>
                      <a:pt x="714" y="669"/>
                    </a:lnTo>
                    <a:lnTo>
                      <a:pt x="699" y="594"/>
                    </a:lnTo>
                    <a:lnTo>
                      <a:pt x="699" y="579"/>
                    </a:lnTo>
                    <a:lnTo>
                      <a:pt x="691" y="534"/>
                    </a:lnTo>
                    <a:lnTo>
                      <a:pt x="691" y="504"/>
                    </a:lnTo>
                    <a:lnTo>
                      <a:pt x="684" y="489"/>
                    </a:lnTo>
                    <a:lnTo>
                      <a:pt x="684" y="481"/>
                    </a:lnTo>
                    <a:lnTo>
                      <a:pt x="699" y="399"/>
                    </a:lnTo>
                    <a:lnTo>
                      <a:pt x="714" y="354"/>
                    </a:lnTo>
                    <a:lnTo>
                      <a:pt x="714" y="346"/>
                    </a:lnTo>
                    <a:lnTo>
                      <a:pt x="721" y="339"/>
                    </a:lnTo>
                    <a:lnTo>
                      <a:pt x="721" y="331"/>
                    </a:lnTo>
                    <a:lnTo>
                      <a:pt x="729" y="324"/>
                    </a:lnTo>
                    <a:lnTo>
                      <a:pt x="729" y="309"/>
                    </a:lnTo>
                    <a:lnTo>
                      <a:pt x="736" y="301"/>
                    </a:lnTo>
                    <a:lnTo>
                      <a:pt x="744" y="286"/>
                    </a:lnTo>
                    <a:lnTo>
                      <a:pt x="744" y="278"/>
                    </a:lnTo>
                    <a:lnTo>
                      <a:pt x="751" y="271"/>
                    </a:lnTo>
                    <a:lnTo>
                      <a:pt x="759" y="241"/>
                    </a:lnTo>
                    <a:lnTo>
                      <a:pt x="766" y="233"/>
                    </a:lnTo>
                    <a:lnTo>
                      <a:pt x="781" y="203"/>
                    </a:lnTo>
                    <a:lnTo>
                      <a:pt x="804" y="166"/>
                    </a:lnTo>
                    <a:lnTo>
                      <a:pt x="826" y="143"/>
                    </a:lnTo>
                    <a:lnTo>
                      <a:pt x="856" y="121"/>
                    </a:lnTo>
                    <a:lnTo>
                      <a:pt x="864" y="113"/>
                    </a:lnTo>
                    <a:lnTo>
                      <a:pt x="894" y="98"/>
                    </a:lnTo>
                    <a:lnTo>
                      <a:pt x="902" y="91"/>
                    </a:lnTo>
                    <a:lnTo>
                      <a:pt x="917" y="83"/>
                    </a:lnTo>
                    <a:lnTo>
                      <a:pt x="924" y="76"/>
                    </a:lnTo>
                    <a:lnTo>
                      <a:pt x="932" y="76"/>
                    </a:lnTo>
                    <a:lnTo>
                      <a:pt x="939" y="68"/>
                    </a:lnTo>
                    <a:lnTo>
                      <a:pt x="947" y="61"/>
                    </a:lnTo>
                    <a:lnTo>
                      <a:pt x="962" y="53"/>
                    </a:lnTo>
                    <a:lnTo>
                      <a:pt x="999" y="23"/>
                    </a:lnTo>
                    <a:lnTo>
                      <a:pt x="1074" y="0"/>
                    </a:lnTo>
                    <a:lnTo>
                      <a:pt x="1082" y="0"/>
                    </a:lnTo>
                    <a:lnTo>
                      <a:pt x="1097" y="0"/>
                    </a:lnTo>
                    <a:lnTo>
                      <a:pt x="1104" y="0"/>
                    </a:lnTo>
                    <a:lnTo>
                      <a:pt x="1119" y="0"/>
                    </a:lnTo>
                    <a:lnTo>
                      <a:pt x="1134" y="0"/>
                    </a:lnTo>
                    <a:lnTo>
                      <a:pt x="1149" y="0"/>
                    </a:lnTo>
                    <a:lnTo>
                      <a:pt x="1157" y="0"/>
                    </a:lnTo>
                    <a:lnTo>
                      <a:pt x="1172" y="0"/>
                    </a:lnTo>
                    <a:lnTo>
                      <a:pt x="1187" y="0"/>
                    </a:lnTo>
                    <a:lnTo>
                      <a:pt x="1195" y="0"/>
                    </a:lnTo>
                    <a:lnTo>
                      <a:pt x="1270" y="30"/>
                    </a:lnTo>
                    <a:lnTo>
                      <a:pt x="1300" y="53"/>
                    </a:lnTo>
                    <a:lnTo>
                      <a:pt x="1307" y="53"/>
                    </a:lnTo>
                    <a:lnTo>
                      <a:pt x="1330" y="68"/>
                    </a:lnTo>
                    <a:lnTo>
                      <a:pt x="1322" y="68"/>
                    </a:lnTo>
                    <a:lnTo>
                      <a:pt x="1330" y="68"/>
                    </a:lnTo>
                    <a:lnTo>
                      <a:pt x="1337" y="76"/>
                    </a:lnTo>
                    <a:lnTo>
                      <a:pt x="1352" y="83"/>
                    </a:lnTo>
                    <a:lnTo>
                      <a:pt x="1367" y="98"/>
                    </a:lnTo>
                    <a:lnTo>
                      <a:pt x="1375" y="98"/>
                    </a:lnTo>
                    <a:lnTo>
                      <a:pt x="1397" y="121"/>
                    </a:lnTo>
                    <a:lnTo>
                      <a:pt x="1412" y="128"/>
                    </a:lnTo>
                    <a:lnTo>
                      <a:pt x="1435" y="143"/>
                    </a:lnTo>
                    <a:lnTo>
                      <a:pt x="1465" y="173"/>
                    </a:lnTo>
                    <a:lnTo>
                      <a:pt x="1488" y="211"/>
                    </a:lnTo>
                    <a:lnTo>
                      <a:pt x="1495" y="233"/>
                    </a:lnTo>
                    <a:lnTo>
                      <a:pt x="1503" y="248"/>
                    </a:lnTo>
                    <a:lnTo>
                      <a:pt x="1518" y="278"/>
                    </a:lnTo>
                    <a:lnTo>
                      <a:pt x="1518" y="293"/>
                    </a:lnTo>
                    <a:lnTo>
                      <a:pt x="1525" y="301"/>
                    </a:lnTo>
                    <a:lnTo>
                      <a:pt x="1533" y="316"/>
                    </a:lnTo>
                    <a:lnTo>
                      <a:pt x="1533" y="324"/>
                    </a:lnTo>
                    <a:lnTo>
                      <a:pt x="1540" y="331"/>
                    </a:lnTo>
                    <a:lnTo>
                      <a:pt x="1540" y="339"/>
                    </a:lnTo>
                    <a:lnTo>
                      <a:pt x="1548" y="354"/>
                    </a:lnTo>
                    <a:lnTo>
                      <a:pt x="1548" y="361"/>
                    </a:lnTo>
                    <a:lnTo>
                      <a:pt x="1570" y="406"/>
                    </a:lnTo>
                    <a:lnTo>
                      <a:pt x="1578" y="481"/>
                    </a:lnTo>
                    <a:lnTo>
                      <a:pt x="1578" y="496"/>
                    </a:lnTo>
                    <a:lnTo>
                      <a:pt x="1570" y="511"/>
                    </a:lnTo>
                    <a:lnTo>
                      <a:pt x="1570" y="541"/>
                    </a:lnTo>
                    <a:lnTo>
                      <a:pt x="1563" y="587"/>
                    </a:lnTo>
                    <a:lnTo>
                      <a:pt x="1563" y="594"/>
                    </a:lnTo>
                    <a:lnTo>
                      <a:pt x="1548" y="677"/>
                    </a:lnTo>
                    <a:lnTo>
                      <a:pt x="1548" y="692"/>
                    </a:lnTo>
                    <a:lnTo>
                      <a:pt x="1540" y="699"/>
                    </a:lnTo>
                    <a:lnTo>
                      <a:pt x="1540" y="722"/>
                    </a:lnTo>
                    <a:lnTo>
                      <a:pt x="1525" y="804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60" name="Freeform 84"/>
              <p:cNvSpPr>
                <a:spLocks/>
              </p:cNvSpPr>
              <p:nvPr/>
            </p:nvSpPr>
            <p:spPr bwMode="auto">
              <a:xfrm>
                <a:off x="2477" y="1540"/>
                <a:ext cx="744" cy="624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8"/>
                  </a:cxn>
                  <a:cxn ang="0">
                    <a:pos x="8" y="53"/>
                  </a:cxn>
                  <a:cxn ang="0">
                    <a:pos x="8" y="68"/>
                  </a:cxn>
                  <a:cxn ang="0">
                    <a:pos x="0" y="91"/>
                  </a:cxn>
                  <a:cxn ang="0">
                    <a:pos x="0" y="113"/>
                  </a:cxn>
                  <a:cxn ang="0">
                    <a:pos x="8" y="196"/>
                  </a:cxn>
                  <a:cxn ang="0">
                    <a:pos x="23" y="233"/>
                  </a:cxn>
                  <a:cxn ang="0">
                    <a:pos x="30" y="241"/>
                  </a:cxn>
                  <a:cxn ang="0">
                    <a:pos x="38" y="256"/>
                  </a:cxn>
                  <a:cxn ang="0">
                    <a:pos x="38" y="263"/>
                  </a:cxn>
                  <a:cxn ang="0">
                    <a:pos x="45" y="279"/>
                  </a:cxn>
                  <a:cxn ang="0">
                    <a:pos x="53" y="294"/>
                  </a:cxn>
                  <a:cxn ang="0">
                    <a:pos x="53" y="309"/>
                  </a:cxn>
                  <a:cxn ang="0">
                    <a:pos x="60" y="316"/>
                  </a:cxn>
                  <a:cxn ang="0">
                    <a:pos x="75" y="346"/>
                  </a:cxn>
                  <a:cxn ang="0">
                    <a:pos x="75" y="361"/>
                  </a:cxn>
                  <a:cxn ang="0">
                    <a:pos x="90" y="391"/>
                  </a:cxn>
                  <a:cxn ang="0">
                    <a:pos x="113" y="421"/>
                  </a:cxn>
                  <a:cxn ang="0">
                    <a:pos x="143" y="451"/>
                  </a:cxn>
                  <a:cxn ang="0">
                    <a:pos x="165" y="466"/>
                  </a:cxn>
                  <a:cxn ang="0">
                    <a:pos x="173" y="481"/>
                  </a:cxn>
                  <a:cxn ang="0">
                    <a:pos x="203" y="496"/>
                  </a:cxn>
                  <a:cxn ang="0">
                    <a:pos x="210" y="504"/>
                  </a:cxn>
                  <a:cxn ang="0">
                    <a:pos x="225" y="511"/>
                  </a:cxn>
                  <a:cxn ang="0">
                    <a:pos x="233" y="519"/>
                  </a:cxn>
                  <a:cxn ang="0">
                    <a:pos x="240" y="519"/>
                  </a:cxn>
                  <a:cxn ang="0">
                    <a:pos x="248" y="527"/>
                  </a:cxn>
                  <a:cxn ang="0">
                    <a:pos x="255" y="534"/>
                  </a:cxn>
                  <a:cxn ang="0">
                    <a:pos x="270" y="542"/>
                  </a:cxn>
                  <a:cxn ang="0">
                    <a:pos x="308" y="572"/>
                  </a:cxn>
                  <a:cxn ang="0">
                    <a:pos x="383" y="602"/>
                  </a:cxn>
                  <a:cxn ang="0">
                    <a:pos x="391" y="602"/>
                  </a:cxn>
                  <a:cxn ang="0">
                    <a:pos x="398" y="602"/>
                  </a:cxn>
                  <a:cxn ang="0">
                    <a:pos x="473" y="609"/>
                  </a:cxn>
                  <a:cxn ang="0">
                    <a:pos x="488" y="609"/>
                  </a:cxn>
                  <a:cxn ang="0">
                    <a:pos x="556" y="617"/>
                  </a:cxn>
                  <a:cxn ang="0">
                    <a:pos x="586" y="617"/>
                  </a:cxn>
                  <a:cxn ang="0">
                    <a:pos x="609" y="617"/>
                  </a:cxn>
                  <a:cxn ang="0">
                    <a:pos x="624" y="624"/>
                  </a:cxn>
                  <a:cxn ang="0">
                    <a:pos x="684" y="624"/>
                  </a:cxn>
                  <a:cxn ang="0">
                    <a:pos x="744" y="624"/>
                  </a:cxn>
                </a:cxnLst>
                <a:rect l="0" t="0" r="r" b="b"/>
                <a:pathLst>
                  <a:path w="744" h="624">
                    <a:moveTo>
                      <a:pt x="15" y="0"/>
                    </a:moveTo>
                    <a:lnTo>
                      <a:pt x="15" y="8"/>
                    </a:lnTo>
                    <a:lnTo>
                      <a:pt x="8" y="53"/>
                    </a:lnTo>
                    <a:lnTo>
                      <a:pt x="8" y="68"/>
                    </a:lnTo>
                    <a:lnTo>
                      <a:pt x="0" y="91"/>
                    </a:lnTo>
                    <a:lnTo>
                      <a:pt x="0" y="113"/>
                    </a:lnTo>
                    <a:lnTo>
                      <a:pt x="8" y="196"/>
                    </a:lnTo>
                    <a:lnTo>
                      <a:pt x="23" y="233"/>
                    </a:lnTo>
                    <a:lnTo>
                      <a:pt x="30" y="241"/>
                    </a:lnTo>
                    <a:lnTo>
                      <a:pt x="38" y="256"/>
                    </a:lnTo>
                    <a:lnTo>
                      <a:pt x="38" y="263"/>
                    </a:lnTo>
                    <a:lnTo>
                      <a:pt x="45" y="279"/>
                    </a:lnTo>
                    <a:lnTo>
                      <a:pt x="53" y="294"/>
                    </a:lnTo>
                    <a:lnTo>
                      <a:pt x="53" y="309"/>
                    </a:lnTo>
                    <a:lnTo>
                      <a:pt x="60" y="316"/>
                    </a:lnTo>
                    <a:lnTo>
                      <a:pt x="75" y="346"/>
                    </a:lnTo>
                    <a:lnTo>
                      <a:pt x="75" y="361"/>
                    </a:lnTo>
                    <a:lnTo>
                      <a:pt x="90" y="391"/>
                    </a:lnTo>
                    <a:lnTo>
                      <a:pt x="113" y="421"/>
                    </a:lnTo>
                    <a:lnTo>
                      <a:pt x="143" y="451"/>
                    </a:lnTo>
                    <a:lnTo>
                      <a:pt x="165" y="466"/>
                    </a:lnTo>
                    <a:lnTo>
                      <a:pt x="173" y="481"/>
                    </a:lnTo>
                    <a:lnTo>
                      <a:pt x="203" y="496"/>
                    </a:lnTo>
                    <a:lnTo>
                      <a:pt x="210" y="504"/>
                    </a:lnTo>
                    <a:lnTo>
                      <a:pt x="225" y="511"/>
                    </a:lnTo>
                    <a:lnTo>
                      <a:pt x="233" y="519"/>
                    </a:lnTo>
                    <a:lnTo>
                      <a:pt x="240" y="519"/>
                    </a:lnTo>
                    <a:lnTo>
                      <a:pt x="248" y="527"/>
                    </a:lnTo>
                    <a:lnTo>
                      <a:pt x="255" y="534"/>
                    </a:lnTo>
                    <a:lnTo>
                      <a:pt x="270" y="542"/>
                    </a:lnTo>
                    <a:lnTo>
                      <a:pt x="308" y="572"/>
                    </a:lnTo>
                    <a:lnTo>
                      <a:pt x="383" y="602"/>
                    </a:lnTo>
                    <a:lnTo>
                      <a:pt x="391" y="602"/>
                    </a:lnTo>
                    <a:lnTo>
                      <a:pt x="398" y="602"/>
                    </a:lnTo>
                    <a:lnTo>
                      <a:pt x="473" y="609"/>
                    </a:lnTo>
                    <a:lnTo>
                      <a:pt x="488" y="609"/>
                    </a:lnTo>
                    <a:lnTo>
                      <a:pt x="556" y="617"/>
                    </a:lnTo>
                    <a:lnTo>
                      <a:pt x="586" y="617"/>
                    </a:lnTo>
                    <a:lnTo>
                      <a:pt x="609" y="617"/>
                    </a:lnTo>
                    <a:lnTo>
                      <a:pt x="624" y="624"/>
                    </a:lnTo>
                    <a:lnTo>
                      <a:pt x="684" y="624"/>
                    </a:lnTo>
                    <a:lnTo>
                      <a:pt x="744" y="624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61" name="Rectangle 85"/>
              <p:cNvSpPr>
                <a:spLocks noChangeArrowheads="1"/>
              </p:cNvSpPr>
              <p:nvPr/>
            </p:nvSpPr>
            <p:spPr bwMode="auto">
              <a:xfrm>
                <a:off x="1222" y="2127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62" name="Rectangle 86"/>
              <p:cNvSpPr>
                <a:spLocks noChangeArrowheads="1"/>
              </p:cNvSpPr>
              <p:nvPr/>
            </p:nvSpPr>
            <p:spPr bwMode="auto">
              <a:xfrm>
                <a:off x="1305" y="211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63" name="Freeform 87"/>
              <p:cNvSpPr>
                <a:spLocks/>
              </p:cNvSpPr>
              <p:nvPr/>
            </p:nvSpPr>
            <p:spPr bwMode="auto">
              <a:xfrm>
                <a:off x="1433" y="2059"/>
                <a:ext cx="22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15">
                    <a:moveTo>
                      <a:pt x="15" y="0"/>
                    </a:move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64" name="Freeform 88"/>
              <p:cNvSpPr>
                <a:spLocks/>
              </p:cNvSpPr>
              <p:nvPr/>
            </p:nvSpPr>
            <p:spPr bwMode="auto">
              <a:xfrm>
                <a:off x="1478" y="2029"/>
                <a:ext cx="22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7"/>
                  </a:cxn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</a:cxnLst>
                <a:rect l="0" t="0" r="r" b="b"/>
                <a:pathLst>
                  <a:path w="22" h="15">
                    <a:moveTo>
                      <a:pt x="15" y="0"/>
                    </a:move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65" name="Freeform 89"/>
              <p:cNvSpPr>
                <a:spLocks/>
              </p:cNvSpPr>
              <p:nvPr/>
            </p:nvSpPr>
            <p:spPr bwMode="auto">
              <a:xfrm>
                <a:off x="1530" y="1999"/>
                <a:ext cx="15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7"/>
                  </a:cxn>
                  <a:cxn ang="0">
                    <a:pos x="8" y="0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lnTo>
                      <a:pt x="15" y="7"/>
                    </a:lnTo>
                    <a:lnTo>
                      <a:pt x="0" y="15"/>
                    </a:lnTo>
                    <a:lnTo>
                      <a:pt x="0" y="7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66" name="Freeform 90"/>
              <p:cNvSpPr>
                <a:spLocks/>
              </p:cNvSpPr>
              <p:nvPr/>
            </p:nvSpPr>
            <p:spPr bwMode="auto">
              <a:xfrm>
                <a:off x="1628" y="1879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8" y="15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67" name="Freeform 91"/>
              <p:cNvSpPr>
                <a:spLocks/>
              </p:cNvSpPr>
              <p:nvPr/>
            </p:nvSpPr>
            <p:spPr bwMode="auto">
              <a:xfrm>
                <a:off x="1651" y="1826"/>
                <a:ext cx="15" cy="1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0"/>
                  </a:cxn>
                  <a:cxn ang="0">
                    <a:pos x="7" y="15"/>
                  </a:cxn>
                  <a:cxn ang="0">
                    <a:pos x="0" y="15"/>
                  </a:cxn>
                  <a:cxn ang="0">
                    <a:pos x="7" y="0"/>
                  </a:cxn>
                </a:cxnLst>
                <a:rect l="0" t="0" r="r" b="b"/>
                <a:pathLst>
                  <a:path w="15" h="15">
                    <a:moveTo>
                      <a:pt x="7" y="0"/>
                    </a:moveTo>
                    <a:lnTo>
                      <a:pt x="15" y="0"/>
                    </a:lnTo>
                    <a:lnTo>
                      <a:pt x="7" y="15"/>
                    </a:lnTo>
                    <a:lnTo>
                      <a:pt x="0" y="15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68" name="Freeform 92"/>
              <p:cNvSpPr>
                <a:spLocks/>
              </p:cNvSpPr>
              <p:nvPr/>
            </p:nvSpPr>
            <p:spPr bwMode="auto">
              <a:xfrm>
                <a:off x="1673" y="1773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8" y="15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8"/>
                    </a:lnTo>
                    <a:lnTo>
                      <a:pt x="8" y="15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69" name="Freeform 93"/>
              <p:cNvSpPr>
                <a:spLocks/>
              </p:cNvSpPr>
              <p:nvPr/>
            </p:nvSpPr>
            <p:spPr bwMode="auto">
              <a:xfrm>
                <a:off x="1703" y="1623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70" name="Freeform 94"/>
              <p:cNvSpPr>
                <a:spLocks/>
              </p:cNvSpPr>
              <p:nvPr/>
            </p:nvSpPr>
            <p:spPr bwMode="auto">
              <a:xfrm>
                <a:off x="1703" y="1586"/>
                <a:ext cx="8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0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8" h="15">
                    <a:moveTo>
                      <a:pt x="0" y="7"/>
                    </a:moveTo>
                    <a:lnTo>
                      <a:pt x="8" y="0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71" name="Freeform 95"/>
              <p:cNvSpPr>
                <a:spLocks/>
              </p:cNvSpPr>
              <p:nvPr/>
            </p:nvSpPr>
            <p:spPr bwMode="auto">
              <a:xfrm>
                <a:off x="1688" y="1533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15"/>
                  </a:cxn>
                  <a:cxn ang="0">
                    <a:pos x="8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15"/>
                    </a:ln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72" name="Freeform 96"/>
              <p:cNvSpPr>
                <a:spLocks/>
              </p:cNvSpPr>
              <p:nvPr/>
            </p:nvSpPr>
            <p:spPr bwMode="auto">
              <a:xfrm>
                <a:off x="1658" y="1315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8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73" name="Freeform 97"/>
              <p:cNvSpPr>
                <a:spLocks/>
              </p:cNvSpPr>
              <p:nvPr/>
            </p:nvSpPr>
            <p:spPr bwMode="auto">
              <a:xfrm>
                <a:off x="1651" y="1255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5" y="0"/>
                  </a:cxn>
                  <a:cxn ang="0">
                    <a:pos x="15" y="15"/>
                  </a:cxn>
                  <a:cxn ang="0">
                    <a:pos x="0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15" y="0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74" name="Rectangle 98"/>
              <p:cNvSpPr>
                <a:spLocks noChangeArrowheads="1"/>
              </p:cNvSpPr>
              <p:nvPr/>
            </p:nvSpPr>
            <p:spPr bwMode="auto">
              <a:xfrm>
                <a:off x="1651" y="1225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75" name="Freeform 99"/>
              <p:cNvSpPr>
                <a:spLocks/>
              </p:cNvSpPr>
              <p:nvPr/>
            </p:nvSpPr>
            <p:spPr bwMode="auto">
              <a:xfrm>
                <a:off x="1681" y="1067"/>
                <a:ext cx="15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7" y="23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3">
                    <a:moveTo>
                      <a:pt x="0" y="0"/>
                    </a:moveTo>
                    <a:lnTo>
                      <a:pt x="15" y="8"/>
                    </a:lnTo>
                    <a:lnTo>
                      <a:pt x="7" y="23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76" name="Freeform 100"/>
              <p:cNvSpPr>
                <a:spLocks/>
              </p:cNvSpPr>
              <p:nvPr/>
            </p:nvSpPr>
            <p:spPr bwMode="auto">
              <a:xfrm>
                <a:off x="1703" y="1014"/>
                <a:ext cx="15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3">
                    <a:moveTo>
                      <a:pt x="0" y="0"/>
                    </a:moveTo>
                    <a:lnTo>
                      <a:pt x="15" y="8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77" name="Freeform 101"/>
              <p:cNvSpPr>
                <a:spLocks/>
              </p:cNvSpPr>
              <p:nvPr/>
            </p:nvSpPr>
            <p:spPr bwMode="auto">
              <a:xfrm>
                <a:off x="1726" y="962"/>
                <a:ext cx="15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7" y="22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2">
                    <a:moveTo>
                      <a:pt x="0" y="0"/>
                    </a:moveTo>
                    <a:lnTo>
                      <a:pt x="15" y="7"/>
                    </a:lnTo>
                    <a:lnTo>
                      <a:pt x="7" y="22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78" name="Freeform 102"/>
              <p:cNvSpPr>
                <a:spLocks/>
              </p:cNvSpPr>
              <p:nvPr/>
            </p:nvSpPr>
            <p:spPr bwMode="auto">
              <a:xfrm>
                <a:off x="1816" y="849"/>
                <a:ext cx="22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15">
                    <a:moveTo>
                      <a:pt x="15" y="0"/>
                    </a:move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79" name="Freeform 103"/>
              <p:cNvSpPr>
                <a:spLocks/>
              </p:cNvSpPr>
              <p:nvPr/>
            </p:nvSpPr>
            <p:spPr bwMode="auto">
              <a:xfrm>
                <a:off x="1869" y="812"/>
                <a:ext cx="15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7" y="22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22">
                    <a:moveTo>
                      <a:pt x="7" y="0"/>
                    </a:moveTo>
                    <a:lnTo>
                      <a:pt x="15" y="15"/>
                    </a:lnTo>
                    <a:lnTo>
                      <a:pt x="7" y="22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80" name="Freeform 104"/>
              <p:cNvSpPr>
                <a:spLocks/>
              </p:cNvSpPr>
              <p:nvPr/>
            </p:nvSpPr>
            <p:spPr bwMode="auto">
              <a:xfrm>
                <a:off x="1914" y="782"/>
                <a:ext cx="15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7" y="22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22">
                    <a:moveTo>
                      <a:pt x="7" y="0"/>
                    </a:moveTo>
                    <a:lnTo>
                      <a:pt x="15" y="15"/>
                    </a:lnTo>
                    <a:lnTo>
                      <a:pt x="7" y="22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81" name="Rectangle 105"/>
              <p:cNvSpPr>
                <a:spLocks noChangeArrowheads="1"/>
              </p:cNvSpPr>
              <p:nvPr/>
            </p:nvSpPr>
            <p:spPr bwMode="auto">
              <a:xfrm>
                <a:off x="2049" y="72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82" name="Rectangle 106"/>
              <p:cNvSpPr>
                <a:spLocks noChangeArrowheads="1"/>
              </p:cNvSpPr>
              <p:nvPr/>
            </p:nvSpPr>
            <p:spPr bwMode="auto">
              <a:xfrm>
                <a:off x="2071" y="72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83" name="Freeform 107"/>
              <p:cNvSpPr>
                <a:spLocks/>
              </p:cNvSpPr>
              <p:nvPr/>
            </p:nvSpPr>
            <p:spPr bwMode="auto">
              <a:xfrm>
                <a:off x="2116" y="729"/>
                <a:ext cx="8" cy="1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8" y="15"/>
                  </a:cxn>
                  <a:cxn ang="0">
                    <a:pos x="0" y="0"/>
                  </a:cxn>
                  <a:cxn ang="0">
                    <a:pos x="8" y="7"/>
                  </a:cxn>
                </a:cxnLst>
                <a:rect l="0" t="0" r="r" b="b"/>
                <a:pathLst>
                  <a:path w="8" h="15">
                    <a:moveTo>
                      <a:pt x="0" y="15"/>
                    </a:moveTo>
                    <a:lnTo>
                      <a:pt x="8" y="15"/>
                    </a:lnTo>
                    <a:lnTo>
                      <a:pt x="0" y="0"/>
                    </a:lnTo>
                    <a:lnTo>
                      <a:pt x="8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84" name="Rectangle 108"/>
              <p:cNvSpPr>
                <a:spLocks noChangeArrowheads="1"/>
              </p:cNvSpPr>
              <p:nvPr/>
            </p:nvSpPr>
            <p:spPr bwMode="auto">
              <a:xfrm>
                <a:off x="2139" y="736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85" name="Freeform 109"/>
              <p:cNvSpPr>
                <a:spLocks/>
              </p:cNvSpPr>
              <p:nvPr/>
            </p:nvSpPr>
            <p:spPr bwMode="auto">
              <a:xfrm>
                <a:off x="2274" y="789"/>
                <a:ext cx="15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8" y="15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86" name="Freeform 110"/>
              <p:cNvSpPr>
                <a:spLocks/>
              </p:cNvSpPr>
              <p:nvPr/>
            </p:nvSpPr>
            <p:spPr bwMode="auto">
              <a:xfrm>
                <a:off x="2319" y="819"/>
                <a:ext cx="15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8" y="15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87" name="Freeform 111"/>
              <p:cNvSpPr>
                <a:spLocks/>
              </p:cNvSpPr>
              <p:nvPr/>
            </p:nvSpPr>
            <p:spPr bwMode="auto">
              <a:xfrm>
                <a:off x="2364" y="849"/>
                <a:ext cx="15" cy="23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23">
                    <a:moveTo>
                      <a:pt x="15" y="8"/>
                    </a:move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88" name="Freeform 112"/>
              <p:cNvSpPr>
                <a:spLocks/>
              </p:cNvSpPr>
              <p:nvPr/>
            </p:nvSpPr>
            <p:spPr bwMode="auto">
              <a:xfrm>
                <a:off x="2462" y="969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0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89" name="Freeform 113"/>
              <p:cNvSpPr>
                <a:spLocks/>
              </p:cNvSpPr>
              <p:nvPr/>
            </p:nvSpPr>
            <p:spPr bwMode="auto">
              <a:xfrm>
                <a:off x="2485" y="1022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23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0" y="23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90" name="Freeform 114"/>
              <p:cNvSpPr>
                <a:spLocks/>
              </p:cNvSpPr>
              <p:nvPr/>
            </p:nvSpPr>
            <p:spPr bwMode="auto">
              <a:xfrm>
                <a:off x="2500" y="1075"/>
                <a:ext cx="22" cy="22"/>
              </a:xfrm>
              <a:custGeom>
                <a:avLst/>
                <a:gdLst/>
                <a:ahLst/>
                <a:cxnLst>
                  <a:cxn ang="0">
                    <a:pos x="22" y="15"/>
                  </a:cxn>
                  <a:cxn ang="0">
                    <a:pos x="7" y="22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2" y="15"/>
                  </a:cxn>
                </a:cxnLst>
                <a:rect l="0" t="0" r="r" b="b"/>
                <a:pathLst>
                  <a:path w="22" h="22">
                    <a:moveTo>
                      <a:pt x="22" y="15"/>
                    </a:moveTo>
                    <a:lnTo>
                      <a:pt x="7" y="22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2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91" name="Rectangle 115"/>
              <p:cNvSpPr>
                <a:spLocks noChangeArrowheads="1"/>
              </p:cNvSpPr>
              <p:nvPr/>
            </p:nvSpPr>
            <p:spPr bwMode="auto">
              <a:xfrm>
                <a:off x="2537" y="123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92" name="Freeform 116"/>
              <p:cNvSpPr>
                <a:spLocks/>
              </p:cNvSpPr>
              <p:nvPr/>
            </p:nvSpPr>
            <p:spPr bwMode="auto">
              <a:xfrm>
                <a:off x="2530" y="1262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93" name="Freeform 117"/>
              <p:cNvSpPr>
                <a:spLocks/>
              </p:cNvSpPr>
              <p:nvPr/>
            </p:nvSpPr>
            <p:spPr bwMode="auto">
              <a:xfrm>
                <a:off x="2522" y="1323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94" name="Freeform 118"/>
              <p:cNvSpPr>
                <a:spLocks/>
              </p:cNvSpPr>
              <p:nvPr/>
            </p:nvSpPr>
            <p:spPr bwMode="auto">
              <a:xfrm>
                <a:off x="2485" y="1540"/>
                <a:ext cx="15" cy="16"/>
              </a:xfrm>
              <a:custGeom>
                <a:avLst/>
                <a:gdLst/>
                <a:ahLst/>
                <a:cxnLst>
                  <a:cxn ang="0">
                    <a:pos x="15" y="16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16"/>
                  </a:cxn>
                </a:cxnLst>
                <a:rect l="0" t="0" r="r" b="b"/>
                <a:pathLst>
                  <a:path w="15" h="16">
                    <a:moveTo>
                      <a:pt x="15" y="16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16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95" name="Freeform 119"/>
              <p:cNvSpPr>
                <a:spLocks/>
              </p:cNvSpPr>
              <p:nvPr/>
            </p:nvSpPr>
            <p:spPr bwMode="auto">
              <a:xfrm>
                <a:off x="2477" y="1593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8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5" y="8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96" name="Freeform 120"/>
              <p:cNvSpPr>
                <a:spLocks/>
              </p:cNvSpPr>
              <p:nvPr/>
            </p:nvSpPr>
            <p:spPr bwMode="auto">
              <a:xfrm>
                <a:off x="2470" y="1631"/>
                <a:ext cx="15" cy="7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7">
                    <a:moveTo>
                      <a:pt x="15" y="7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97" name="Freeform 121"/>
              <p:cNvSpPr>
                <a:spLocks/>
              </p:cNvSpPr>
              <p:nvPr/>
            </p:nvSpPr>
            <p:spPr bwMode="auto">
              <a:xfrm>
                <a:off x="2500" y="1781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7" y="15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7" y="15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98" name="Freeform 122"/>
              <p:cNvSpPr>
                <a:spLocks/>
              </p:cNvSpPr>
              <p:nvPr/>
            </p:nvSpPr>
            <p:spPr bwMode="auto">
              <a:xfrm>
                <a:off x="2522" y="1834"/>
                <a:ext cx="15" cy="15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8" y="15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lnTo>
                      <a:pt x="8" y="15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299" name="Freeform 123"/>
              <p:cNvSpPr>
                <a:spLocks/>
              </p:cNvSpPr>
              <p:nvPr/>
            </p:nvSpPr>
            <p:spPr bwMode="auto">
              <a:xfrm>
                <a:off x="2545" y="1886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7" y="15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7" y="15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00" name="Freeform 124"/>
              <p:cNvSpPr>
                <a:spLocks/>
              </p:cNvSpPr>
              <p:nvPr/>
            </p:nvSpPr>
            <p:spPr bwMode="auto">
              <a:xfrm>
                <a:off x="2635" y="2006"/>
                <a:ext cx="22" cy="15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15" y="15"/>
                  </a:cxn>
                  <a:cxn ang="0">
                    <a:pos x="0" y="8"/>
                  </a:cxn>
                  <a:cxn ang="0">
                    <a:pos x="7" y="0"/>
                  </a:cxn>
                  <a:cxn ang="0">
                    <a:pos x="22" y="8"/>
                  </a:cxn>
                </a:cxnLst>
                <a:rect l="0" t="0" r="r" b="b"/>
                <a:pathLst>
                  <a:path w="22" h="15">
                    <a:moveTo>
                      <a:pt x="22" y="8"/>
                    </a:moveTo>
                    <a:lnTo>
                      <a:pt x="15" y="15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22" y="8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01" name="Freeform 125"/>
              <p:cNvSpPr>
                <a:spLocks/>
              </p:cNvSpPr>
              <p:nvPr/>
            </p:nvSpPr>
            <p:spPr bwMode="auto">
              <a:xfrm>
                <a:off x="2687" y="2036"/>
                <a:ext cx="15" cy="23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23">
                    <a:moveTo>
                      <a:pt x="15" y="8"/>
                    </a:moveTo>
                    <a:lnTo>
                      <a:pt x="8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02" name="Freeform 126"/>
              <p:cNvSpPr>
                <a:spLocks/>
              </p:cNvSpPr>
              <p:nvPr/>
            </p:nvSpPr>
            <p:spPr bwMode="auto">
              <a:xfrm>
                <a:off x="2732" y="2067"/>
                <a:ext cx="15" cy="22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8" y="22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22">
                    <a:moveTo>
                      <a:pt x="15" y="7"/>
                    </a:moveTo>
                    <a:lnTo>
                      <a:pt x="8" y="22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03" name="Freeform 127"/>
              <p:cNvSpPr>
                <a:spLocks/>
              </p:cNvSpPr>
              <p:nvPr/>
            </p:nvSpPr>
            <p:spPr bwMode="auto">
              <a:xfrm>
                <a:off x="2868" y="2134"/>
                <a:ext cx="7" cy="1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15"/>
                  </a:cxn>
                  <a:cxn ang="0">
                    <a:pos x="7" y="0"/>
                  </a:cxn>
                  <a:cxn ang="0">
                    <a:pos x="0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lnTo>
                      <a:pt x="7" y="15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04" name="Freeform 128"/>
              <p:cNvSpPr>
                <a:spLocks/>
              </p:cNvSpPr>
              <p:nvPr/>
            </p:nvSpPr>
            <p:spPr bwMode="auto">
              <a:xfrm>
                <a:off x="2950" y="2142"/>
                <a:ext cx="15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8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8" y="15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05" name="Rectangle 129"/>
              <p:cNvSpPr>
                <a:spLocks noChangeArrowheads="1"/>
              </p:cNvSpPr>
              <p:nvPr/>
            </p:nvSpPr>
            <p:spPr bwMode="auto">
              <a:xfrm>
                <a:off x="1080" y="2134"/>
                <a:ext cx="15" cy="23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06" name="Rectangle 130"/>
              <p:cNvSpPr>
                <a:spLocks noChangeArrowheads="1"/>
              </p:cNvSpPr>
              <p:nvPr/>
            </p:nvSpPr>
            <p:spPr bwMode="auto">
              <a:xfrm>
                <a:off x="1117" y="2134"/>
                <a:ext cx="30" cy="23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07" name="Freeform 131"/>
              <p:cNvSpPr>
                <a:spLocks/>
              </p:cNvSpPr>
              <p:nvPr/>
            </p:nvSpPr>
            <p:spPr bwMode="auto">
              <a:xfrm>
                <a:off x="1320" y="2089"/>
                <a:ext cx="83" cy="45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83" y="23"/>
                  </a:cxn>
                  <a:cxn ang="0">
                    <a:pos x="8" y="45"/>
                  </a:cxn>
                  <a:cxn ang="0">
                    <a:pos x="0" y="23"/>
                  </a:cxn>
                  <a:cxn ang="0">
                    <a:pos x="75" y="0"/>
                  </a:cxn>
                </a:cxnLst>
                <a:rect l="0" t="0" r="r" b="b"/>
                <a:pathLst>
                  <a:path w="83" h="45">
                    <a:moveTo>
                      <a:pt x="75" y="0"/>
                    </a:moveTo>
                    <a:lnTo>
                      <a:pt x="83" y="23"/>
                    </a:lnTo>
                    <a:lnTo>
                      <a:pt x="8" y="45"/>
                    </a:lnTo>
                    <a:lnTo>
                      <a:pt x="0" y="23"/>
                    </a:lnTo>
                    <a:lnTo>
                      <a:pt x="75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08" name="Freeform 132"/>
              <p:cNvSpPr>
                <a:spLocks/>
              </p:cNvSpPr>
              <p:nvPr/>
            </p:nvSpPr>
            <p:spPr bwMode="auto">
              <a:xfrm>
                <a:off x="1561" y="1946"/>
                <a:ext cx="45" cy="4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45" y="23"/>
                  </a:cxn>
                  <a:cxn ang="0">
                    <a:pos x="15" y="45"/>
                  </a:cxn>
                  <a:cxn ang="0">
                    <a:pos x="0" y="30"/>
                  </a:cxn>
                  <a:cxn ang="0">
                    <a:pos x="30" y="0"/>
                  </a:cxn>
                </a:cxnLst>
                <a:rect l="0" t="0" r="r" b="b"/>
                <a:pathLst>
                  <a:path w="45" h="45">
                    <a:moveTo>
                      <a:pt x="30" y="0"/>
                    </a:moveTo>
                    <a:lnTo>
                      <a:pt x="45" y="23"/>
                    </a:lnTo>
                    <a:lnTo>
                      <a:pt x="15" y="45"/>
                    </a:lnTo>
                    <a:lnTo>
                      <a:pt x="0" y="30"/>
                    </a:lnTo>
                    <a:lnTo>
                      <a:pt x="30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09" name="Freeform 133"/>
              <p:cNvSpPr>
                <a:spLocks/>
              </p:cNvSpPr>
              <p:nvPr/>
            </p:nvSpPr>
            <p:spPr bwMode="auto">
              <a:xfrm>
                <a:off x="1591" y="1916"/>
                <a:ext cx="37" cy="4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7" y="15"/>
                  </a:cxn>
                  <a:cxn ang="0">
                    <a:pos x="15" y="45"/>
                  </a:cxn>
                  <a:cxn ang="0">
                    <a:pos x="0" y="38"/>
                  </a:cxn>
                  <a:cxn ang="0">
                    <a:pos x="15" y="0"/>
                  </a:cxn>
                </a:cxnLst>
                <a:rect l="0" t="0" r="r" b="b"/>
                <a:pathLst>
                  <a:path w="37" h="45">
                    <a:moveTo>
                      <a:pt x="15" y="0"/>
                    </a:moveTo>
                    <a:lnTo>
                      <a:pt x="37" y="15"/>
                    </a:lnTo>
                    <a:lnTo>
                      <a:pt x="15" y="45"/>
                    </a:lnTo>
                    <a:lnTo>
                      <a:pt x="0" y="3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10" name="Freeform 134"/>
              <p:cNvSpPr>
                <a:spLocks/>
              </p:cNvSpPr>
              <p:nvPr/>
            </p:nvSpPr>
            <p:spPr bwMode="auto">
              <a:xfrm>
                <a:off x="1688" y="1646"/>
                <a:ext cx="38" cy="82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8" y="0"/>
                  </a:cxn>
                  <a:cxn ang="0">
                    <a:pos x="23" y="82"/>
                  </a:cxn>
                  <a:cxn ang="0">
                    <a:pos x="0" y="82"/>
                  </a:cxn>
                  <a:cxn ang="0">
                    <a:pos x="15" y="0"/>
                  </a:cxn>
                </a:cxnLst>
                <a:rect l="0" t="0" r="r" b="b"/>
                <a:pathLst>
                  <a:path w="38" h="82">
                    <a:moveTo>
                      <a:pt x="15" y="0"/>
                    </a:moveTo>
                    <a:lnTo>
                      <a:pt x="38" y="0"/>
                    </a:lnTo>
                    <a:lnTo>
                      <a:pt x="23" y="82"/>
                    </a:lnTo>
                    <a:lnTo>
                      <a:pt x="0" y="82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11" name="Freeform 135"/>
              <p:cNvSpPr>
                <a:spLocks/>
              </p:cNvSpPr>
              <p:nvPr/>
            </p:nvSpPr>
            <p:spPr bwMode="auto">
              <a:xfrm>
                <a:off x="1673" y="1443"/>
                <a:ext cx="23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23" y="7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23" h="15">
                    <a:moveTo>
                      <a:pt x="0" y="0"/>
                    </a:moveTo>
                    <a:lnTo>
                      <a:pt x="23" y="0"/>
                    </a:lnTo>
                    <a:lnTo>
                      <a:pt x="23" y="7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12" name="Rectangle 136"/>
              <p:cNvSpPr>
                <a:spLocks noChangeArrowheads="1"/>
              </p:cNvSpPr>
              <p:nvPr/>
            </p:nvSpPr>
            <p:spPr bwMode="auto">
              <a:xfrm>
                <a:off x="1673" y="1428"/>
                <a:ext cx="23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13" name="Freeform 137"/>
              <p:cNvSpPr>
                <a:spLocks/>
              </p:cNvSpPr>
              <p:nvPr/>
            </p:nvSpPr>
            <p:spPr bwMode="auto">
              <a:xfrm>
                <a:off x="1673" y="1413"/>
                <a:ext cx="23" cy="22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3" y="0"/>
                  </a:cxn>
                  <a:cxn ang="0">
                    <a:pos x="23" y="15"/>
                  </a:cxn>
                  <a:cxn ang="0">
                    <a:pos x="0" y="22"/>
                  </a:cxn>
                  <a:cxn ang="0">
                    <a:pos x="0" y="7"/>
                  </a:cxn>
                </a:cxnLst>
                <a:rect l="0" t="0" r="r" b="b"/>
                <a:pathLst>
                  <a:path w="23" h="22">
                    <a:moveTo>
                      <a:pt x="0" y="7"/>
                    </a:moveTo>
                    <a:lnTo>
                      <a:pt x="23" y="0"/>
                    </a:lnTo>
                    <a:lnTo>
                      <a:pt x="23" y="15"/>
                    </a:lnTo>
                    <a:lnTo>
                      <a:pt x="0" y="22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14" name="Freeform 138"/>
              <p:cNvSpPr>
                <a:spLocks/>
              </p:cNvSpPr>
              <p:nvPr/>
            </p:nvSpPr>
            <p:spPr bwMode="auto">
              <a:xfrm>
                <a:off x="1666" y="1405"/>
                <a:ext cx="30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" y="0"/>
                  </a:cxn>
                  <a:cxn ang="0">
                    <a:pos x="30" y="8"/>
                  </a:cxn>
                  <a:cxn ang="0">
                    <a:pos x="7" y="15"/>
                  </a:cxn>
                  <a:cxn ang="0">
                    <a:pos x="0" y="0"/>
                  </a:cxn>
                </a:cxnLst>
                <a:rect l="0" t="0" r="r" b="b"/>
                <a:pathLst>
                  <a:path w="30" h="15">
                    <a:moveTo>
                      <a:pt x="0" y="0"/>
                    </a:moveTo>
                    <a:lnTo>
                      <a:pt x="22" y="0"/>
                    </a:lnTo>
                    <a:lnTo>
                      <a:pt x="30" y="8"/>
                    </a:lnTo>
                    <a:lnTo>
                      <a:pt x="7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15" name="Freeform 139"/>
              <p:cNvSpPr>
                <a:spLocks/>
              </p:cNvSpPr>
              <p:nvPr/>
            </p:nvSpPr>
            <p:spPr bwMode="auto">
              <a:xfrm>
                <a:off x="1643" y="1135"/>
                <a:ext cx="30" cy="8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30" y="0"/>
                  </a:cxn>
                  <a:cxn ang="0">
                    <a:pos x="23" y="82"/>
                  </a:cxn>
                  <a:cxn ang="0">
                    <a:pos x="0" y="75"/>
                  </a:cxn>
                  <a:cxn ang="0">
                    <a:pos x="8" y="0"/>
                  </a:cxn>
                </a:cxnLst>
                <a:rect l="0" t="0" r="r" b="b"/>
                <a:pathLst>
                  <a:path w="30" h="82">
                    <a:moveTo>
                      <a:pt x="8" y="0"/>
                    </a:moveTo>
                    <a:lnTo>
                      <a:pt x="30" y="0"/>
                    </a:lnTo>
                    <a:lnTo>
                      <a:pt x="23" y="82"/>
                    </a:lnTo>
                    <a:lnTo>
                      <a:pt x="0" y="7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16" name="Freeform 140"/>
              <p:cNvSpPr>
                <a:spLocks/>
              </p:cNvSpPr>
              <p:nvPr/>
            </p:nvSpPr>
            <p:spPr bwMode="auto">
              <a:xfrm>
                <a:off x="1733" y="894"/>
                <a:ext cx="45" cy="5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5" y="15"/>
                  </a:cxn>
                  <a:cxn ang="0">
                    <a:pos x="23" y="53"/>
                  </a:cxn>
                  <a:cxn ang="0">
                    <a:pos x="0" y="38"/>
                  </a:cxn>
                  <a:cxn ang="0">
                    <a:pos x="23" y="0"/>
                  </a:cxn>
                </a:cxnLst>
                <a:rect l="0" t="0" r="r" b="b"/>
                <a:pathLst>
                  <a:path w="45" h="53">
                    <a:moveTo>
                      <a:pt x="23" y="0"/>
                    </a:moveTo>
                    <a:lnTo>
                      <a:pt x="45" y="15"/>
                    </a:lnTo>
                    <a:lnTo>
                      <a:pt x="23" y="53"/>
                    </a:lnTo>
                    <a:lnTo>
                      <a:pt x="0" y="38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17" name="Freeform 141"/>
              <p:cNvSpPr>
                <a:spLocks/>
              </p:cNvSpPr>
              <p:nvPr/>
            </p:nvSpPr>
            <p:spPr bwMode="auto">
              <a:xfrm>
                <a:off x="1763" y="864"/>
                <a:ext cx="38" cy="4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8" y="23"/>
                  </a:cxn>
                  <a:cxn ang="0">
                    <a:pos x="15" y="45"/>
                  </a:cxn>
                  <a:cxn ang="0">
                    <a:pos x="0" y="30"/>
                  </a:cxn>
                  <a:cxn ang="0">
                    <a:pos x="23" y="0"/>
                  </a:cxn>
                </a:cxnLst>
                <a:rect l="0" t="0" r="r" b="b"/>
                <a:pathLst>
                  <a:path w="38" h="45">
                    <a:moveTo>
                      <a:pt x="23" y="0"/>
                    </a:moveTo>
                    <a:lnTo>
                      <a:pt x="38" y="23"/>
                    </a:lnTo>
                    <a:lnTo>
                      <a:pt x="15" y="45"/>
                    </a:lnTo>
                    <a:lnTo>
                      <a:pt x="0" y="30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18" name="Freeform 142"/>
              <p:cNvSpPr>
                <a:spLocks/>
              </p:cNvSpPr>
              <p:nvPr/>
            </p:nvSpPr>
            <p:spPr bwMode="auto">
              <a:xfrm>
                <a:off x="1966" y="729"/>
                <a:ext cx="83" cy="45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83" y="22"/>
                  </a:cxn>
                  <a:cxn ang="0">
                    <a:pos x="8" y="45"/>
                  </a:cxn>
                  <a:cxn ang="0">
                    <a:pos x="0" y="22"/>
                  </a:cxn>
                  <a:cxn ang="0">
                    <a:pos x="75" y="0"/>
                  </a:cxn>
                </a:cxnLst>
                <a:rect l="0" t="0" r="r" b="b"/>
                <a:pathLst>
                  <a:path w="83" h="45">
                    <a:moveTo>
                      <a:pt x="75" y="0"/>
                    </a:moveTo>
                    <a:lnTo>
                      <a:pt x="83" y="22"/>
                    </a:lnTo>
                    <a:lnTo>
                      <a:pt x="8" y="45"/>
                    </a:lnTo>
                    <a:lnTo>
                      <a:pt x="0" y="22"/>
                    </a:lnTo>
                    <a:lnTo>
                      <a:pt x="7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19" name="Freeform 143"/>
              <p:cNvSpPr>
                <a:spLocks/>
              </p:cNvSpPr>
              <p:nvPr/>
            </p:nvSpPr>
            <p:spPr bwMode="auto">
              <a:xfrm>
                <a:off x="2154" y="729"/>
                <a:ext cx="83" cy="45"/>
              </a:xfrm>
              <a:custGeom>
                <a:avLst/>
                <a:gdLst/>
                <a:ahLst/>
                <a:cxnLst>
                  <a:cxn ang="0">
                    <a:pos x="83" y="22"/>
                  </a:cxn>
                  <a:cxn ang="0">
                    <a:pos x="75" y="45"/>
                  </a:cxn>
                  <a:cxn ang="0">
                    <a:pos x="0" y="22"/>
                  </a:cxn>
                  <a:cxn ang="0">
                    <a:pos x="8" y="0"/>
                  </a:cxn>
                  <a:cxn ang="0">
                    <a:pos x="83" y="22"/>
                  </a:cxn>
                </a:cxnLst>
                <a:rect l="0" t="0" r="r" b="b"/>
                <a:pathLst>
                  <a:path w="83" h="45">
                    <a:moveTo>
                      <a:pt x="83" y="22"/>
                    </a:moveTo>
                    <a:lnTo>
                      <a:pt x="75" y="45"/>
                    </a:lnTo>
                    <a:lnTo>
                      <a:pt x="0" y="22"/>
                    </a:lnTo>
                    <a:lnTo>
                      <a:pt x="8" y="0"/>
                    </a:lnTo>
                    <a:lnTo>
                      <a:pt x="83" y="22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20" name="Freeform 144"/>
              <p:cNvSpPr>
                <a:spLocks/>
              </p:cNvSpPr>
              <p:nvPr/>
            </p:nvSpPr>
            <p:spPr bwMode="auto">
              <a:xfrm>
                <a:off x="2394" y="872"/>
                <a:ext cx="45" cy="45"/>
              </a:xfrm>
              <a:custGeom>
                <a:avLst/>
                <a:gdLst/>
                <a:ahLst/>
                <a:cxnLst>
                  <a:cxn ang="0">
                    <a:pos x="45" y="30"/>
                  </a:cxn>
                  <a:cxn ang="0">
                    <a:pos x="30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45" y="30"/>
                  </a:cxn>
                </a:cxnLst>
                <a:rect l="0" t="0" r="r" b="b"/>
                <a:pathLst>
                  <a:path w="45" h="45">
                    <a:moveTo>
                      <a:pt x="45" y="30"/>
                    </a:moveTo>
                    <a:lnTo>
                      <a:pt x="30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45" y="3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21" name="Freeform 145"/>
              <p:cNvSpPr>
                <a:spLocks/>
              </p:cNvSpPr>
              <p:nvPr/>
            </p:nvSpPr>
            <p:spPr bwMode="auto">
              <a:xfrm>
                <a:off x="2424" y="902"/>
                <a:ext cx="38" cy="45"/>
              </a:xfrm>
              <a:custGeom>
                <a:avLst/>
                <a:gdLst/>
                <a:ahLst/>
                <a:cxnLst>
                  <a:cxn ang="0">
                    <a:pos x="38" y="37"/>
                  </a:cxn>
                  <a:cxn ang="0">
                    <a:pos x="15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8" y="37"/>
                  </a:cxn>
                </a:cxnLst>
                <a:rect l="0" t="0" r="r" b="b"/>
                <a:pathLst>
                  <a:path w="38" h="45">
                    <a:moveTo>
                      <a:pt x="38" y="37"/>
                    </a:moveTo>
                    <a:lnTo>
                      <a:pt x="15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8" y="3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22" name="Freeform 146"/>
              <p:cNvSpPr>
                <a:spLocks/>
              </p:cNvSpPr>
              <p:nvPr/>
            </p:nvSpPr>
            <p:spPr bwMode="auto">
              <a:xfrm>
                <a:off x="2522" y="1142"/>
                <a:ext cx="30" cy="83"/>
              </a:xfrm>
              <a:custGeom>
                <a:avLst/>
                <a:gdLst/>
                <a:ahLst/>
                <a:cxnLst>
                  <a:cxn ang="0">
                    <a:pos x="30" y="75"/>
                  </a:cxn>
                  <a:cxn ang="0">
                    <a:pos x="8" y="83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30" y="75"/>
                  </a:cxn>
                </a:cxnLst>
                <a:rect l="0" t="0" r="r" b="b"/>
                <a:pathLst>
                  <a:path w="30" h="83">
                    <a:moveTo>
                      <a:pt x="30" y="75"/>
                    </a:moveTo>
                    <a:lnTo>
                      <a:pt x="8" y="83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30" y="7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23" name="Freeform 147"/>
              <p:cNvSpPr>
                <a:spLocks/>
              </p:cNvSpPr>
              <p:nvPr/>
            </p:nvSpPr>
            <p:spPr bwMode="auto">
              <a:xfrm>
                <a:off x="2500" y="1413"/>
                <a:ext cx="22" cy="15"/>
              </a:xfrm>
              <a:custGeom>
                <a:avLst/>
                <a:gdLst/>
                <a:ahLst/>
                <a:cxnLst>
                  <a:cxn ang="0">
                    <a:pos x="22" y="15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22" y="0"/>
                  </a:cxn>
                  <a:cxn ang="0">
                    <a:pos x="22" y="15"/>
                  </a:cxn>
                </a:cxnLst>
                <a:rect l="0" t="0" r="r" b="b"/>
                <a:pathLst>
                  <a:path w="22" h="15">
                    <a:moveTo>
                      <a:pt x="22" y="15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22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24" name="Freeform 148"/>
              <p:cNvSpPr>
                <a:spLocks/>
              </p:cNvSpPr>
              <p:nvPr/>
            </p:nvSpPr>
            <p:spPr bwMode="auto">
              <a:xfrm>
                <a:off x="2500" y="1420"/>
                <a:ext cx="22" cy="23"/>
              </a:xfrm>
              <a:custGeom>
                <a:avLst/>
                <a:gdLst/>
                <a:ahLst/>
                <a:cxnLst>
                  <a:cxn ang="0">
                    <a:pos x="22" y="23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22" y="8"/>
                  </a:cxn>
                  <a:cxn ang="0">
                    <a:pos x="22" y="23"/>
                  </a:cxn>
                </a:cxnLst>
                <a:rect l="0" t="0" r="r" b="b"/>
                <a:pathLst>
                  <a:path w="22" h="23">
                    <a:moveTo>
                      <a:pt x="22" y="23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22" y="8"/>
                    </a:lnTo>
                    <a:lnTo>
                      <a:pt x="22" y="23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25" name="Freeform 149"/>
              <p:cNvSpPr>
                <a:spLocks/>
              </p:cNvSpPr>
              <p:nvPr/>
            </p:nvSpPr>
            <p:spPr bwMode="auto">
              <a:xfrm>
                <a:off x="2492" y="1435"/>
                <a:ext cx="30" cy="15"/>
              </a:xfrm>
              <a:custGeom>
                <a:avLst/>
                <a:gdLst/>
                <a:ahLst/>
                <a:cxnLst>
                  <a:cxn ang="0">
                    <a:pos x="30" y="15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30" y="0"/>
                  </a:cxn>
                  <a:cxn ang="0">
                    <a:pos x="30" y="15"/>
                  </a:cxn>
                </a:cxnLst>
                <a:rect l="0" t="0" r="r" b="b"/>
                <a:pathLst>
                  <a:path w="30" h="15">
                    <a:moveTo>
                      <a:pt x="30" y="15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30" y="0"/>
                    </a:lnTo>
                    <a:lnTo>
                      <a:pt x="30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26" name="Freeform 150"/>
              <p:cNvSpPr>
                <a:spLocks/>
              </p:cNvSpPr>
              <p:nvPr/>
            </p:nvSpPr>
            <p:spPr bwMode="auto">
              <a:xfrm>
                <a:off x="2492" y="1450"/>
                <a:ext cx="30" cy="15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30" y="0"/>
                  </a:cxn>
                  <a:cxn ang="0">
                    <a:pos x="23" y="15"/>
                  </a:cxn>
                </a:cxnLst>
                <a:rect l="0" t="0" r="r" b="b"/>
                <a:pathLst>
                  <a:path w="30" h="15">
                    <a:moveTo>
                      <a:pt x="23" y="15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30" y="0"/>
                    </a:lnTo>
                    <a:lnTo>
                      <a:pt x="23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27" name="Freeform 151"/>
              <p:cNvSpPr>
                <a:spLocks/>
              </p:cNvSpPr>
              <p:nvPr/>
            </p:nvSpPr>
            <p:spPr bwMode="auto">
              <a:xfrm>
                <a:off x="2462" y="1653"/>
                <a:ext cx="38" cy="83"/>
              </a:xfrm>
              <a:custGeom>
                <a:avLst/>
                <a:gdLst/>
                <a:ahLst/>
                <a:cxnLst>
                  <a:cxn ang="0">
                    <a:pos x="38" y="75"/>
                  </a:cxn>
                  <a:cxn ang="0">
                    <a:pos x="15" y="83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38" y="75"/>
                  </a:cxn>
                </a:cxnLst>
                <a:rect l="0" t="0" r="r" b="b"/>
                <a:pathLst>
                  <a:path w="38" h="83">
                    <a:moveTo>
                      <a:pt x="38" y="75"/>
                    </a:moveTo>
                    <a:lnTo>
                      <a:pt x="15" y="83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38" y="7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28" name="Freeform 152"/>
              <p:cNvSpPr>
                <a:spLocks/>
              </p:cNvSpPr>
              <p:nvPr/>
            </p:nvSpPr>
            <p:spPr bwMode="auto">
              <a:xfrm>
                <a:off x="2560" y="1924"/>
                <a:ext cx="37" cy="45"/>
              </a:xfrm>
              <a:custGeom>
                <a:avLst/>
                <a:gdLst/>
                <a:ahLst/>
                <a:cxnLst>
                  <a:cxn ang="0">
                    <a:pos x="37" y="37"/>
                  </a:cxn>
                  <a:cxn ang="0">
                    <a:pos x="15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7" y="37"/>
                  </a:cxn>
                </a:cxnLst>
                <a:rect l="0" t="0" r="r" b="b"/>
                <a:pathLst>
                  <a:path w="37" h="45">
                    <a:moveTo>
                      <a:pt x="37" y="37"/>
                    </a:moveTo>
                    <a:lnTo>
                      <a:pt x="15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7" y="3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29" name="Freeform 153"/>
              <p:cNvSpPr>
                <a:spLocks/>
              </p:cNvSpPr>
              <p:nvPr/>
            </p:nvSpPr>
            <p:spPr bwMode="auto">
              <a:xfrm>
                <a:off x="2582" y="1954"/>
                <a:ext cx="45" cy="45"/>
              </a:xfrm>
              <a:custGeom>
                <a:avLst/>
                <a:gdLst/>
                <a:ahLst/>
                <a:cxnLst>
                  <a:cxn ang="0">
                    <a:pos x="45" y="30"/>
                  </a:cxn>
                  <a:cxn ang="0">
                    <a:pos x="30" y="45"/>
                  </a:cxn>
                  <a:cxn ang="0">
                    <a:pos x="0" y="22"/>
                  </a:cxn>
                  <a:cxn ang="0">
                    <a:pos x="15" y="0"/>
                  </a:cxn>
                  <a:cxn ang="0">
                    <a:pos x="45" y="30"/>
                  </a:cxn>
                </a:cxnLst>
                <a:rect l="0" t="0" r="r" b="b"/>
                <a:pathLst>
                  <a:path w="45" h="45">
                    <a:moveTo>
                      <a:pt x="45" y="30"/>
                    </a:moveTo>
                    <a:lnTo>
                      <a:pt x="30" y="45"/>
                    </a:lnTo>
                    <a:lnTo>
                      <a:pt x="0" y="22"/>
                    </a:lnTo>
                    <a:lnTo>
                      <a:pt x="15" y="0"/>
                    </a:lnTo>
                    <a:lnTo>
                      <a:pt x="45" y="3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30" name="Freeform 154"/>
              <p:cNvSpPr>
                <a:spLocks/>
              </p:cNvSpPr>
              <p:nvPr/>
            </p:nvSpPr>
            <p:spPr bwMode="auto">
              <a:xfrm>
                <a:off x="2785" y="2097"/>
                <a:ext cx="75" cy="52"/>
              </a:xfrm>
              <a:custGeom>
                <a:avLst/>
                <a:gdLst/>
                <a:ahLst/>
                <a:cxnLst>
                  <a:cxn ang="0">
                    <a:pos x="75" y="30"/>
                  </a:cxn>
                  <a:cxn ang="0">
                    <a:pos x="68" y="52"/>
                  </a:cxn>
                  <a:cxn ang="0">
                    <a:pos x="0" y="22"/>
                  </a:cxn>
                  <a:cxn ang="0">
                    <a:pos x="8" y="0"/>
                  </a:cxn>
                  <a:cxn ang="0">
                    <a:pos x="75" y="30"/>
                  </a:cxn>
                </a:cxnLst>
                <a:rect l="0" t="0" r="r" b="b"/>
                <a:pathLst>
                  <a:path w="75" h="52">
                    <a:moveTo>
                      <a:pt x="75" y="30"/>
                    </a:moveTo>
                    <a:lnTo>
                      <a:pt x="68" y="52"/>
                    </a:lnTo>
                    <a:lnTo>
                      <a:pt x="0" y="22"/>
                    </a:lnTo>
                    <a:lnTo>
                      <a:pt x="8" y="0"/>
                    </a:lnTo>
                    <a:lnTo>
                      <a:pt x="75" y="3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31" name="Rectangle 155"/>
              <p:cNvSpPr>
                <a:spLocks noChangeArrowheads="1"/>
              </p:cNvSpPr>
              <p:nvPr/>
            </p:nvSpPr>
            <p:spPr bwMode="auto">
              <a:xfrm>
                <a:off x="3033" y="2149"/>
                <a:ext cx="30" cy="23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32" name="Rectangle 156"/>
              <p:cNvSpPr>
                <a:spLocks noChangeArrowheads="1"/>
              </p:cNvSpPr>
              <p:nvPr/>
            </p:nvSpPr>
            <p:spPr bwMode="auto">
              <a:xfrm>
                <a:off x="3086" y="2149"/>
                <a:ext cx="15" cy="23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33" name="Freeform 157"/>
              <p:cNvSpPr>
                <a:spLocks/>
              </p:cNvSpPr>
              <p:nvPr/>
            </p:nvSpPr>
            <p:spPr bwMode="auto">
              <a:xfrm>
                <a:off x="2702" y="917"/>
                <a:ext cx="1473" cy="1104"/>
              </a:xfrm>
              <a:custGeom>
                <a:avLst/>
                <a:gdLst/>
                <a:ahLst/>
                <a:cxnLst>
                  <a:cxn ang="0">
                    <a:pos x="819" y="0"/>
                  </a:cxn>
                  <a:cxn ang="0">
                    <a:pos x="902" y="0"/>
                  </a:cxn>
                  <a:cxn ang="0">
                    <a:pos x="1000" y="0"/>
                  </a:cxn>
                  <a:cxn ang="0">
                    <a:pos x="1037" y="0"/>
                  </a:cxn>
                  <a:cxn ang="0">
                    <a:pos x="1165" y="45"/>
                  </a:cxn>
                  <a:cxn ang="0">
                    <a:pos x="1187" y="60"/>
                  </a:cxn>
                  <a:cxn ang="0">
                    <a:pos x="1217" y="75"/>
                  </a:cxn>
                  <a:cxn ang="0">
                    <a:pos x="1263" y="105"/>
                  </a:cxn>
                  <a:cxn ang="0">
                    <a:pos x="1330" y="150"/>
                  </a:cxn>
                  <a:cxn ang="0">
                    <a:pos x="1375" y="218"/>
                  </a:cxn>
                  <a:cxn ang="0">
                    <a:pos x="1405" y="270"/>
                  </a:cxn>
                  <a:cxn ang="0">
                    <a:pos x="1420" y="308"/>
                  </a:cxn>
                  <a:cxn ang="0">
                    <a:pos x="1458" y="368"/>
                  </a:cxn>
                  <a:cxn ang="0">
                    <a:pos x="1458" y="744"/>
                  </a:cxn>
                  <a:cxn ang="0">
                    <a:pos x="1420" y="804"/>
                  </a:cxn>
                  <a:cxn ang="0">
                    <a:pos x="1413" y="826"/>
                  </a:cxn>
                  <a:cxn ang="0">
                    <a:pos x="1390" y="856"/>
                  </a:cxn>
                  <a:cxn ang="0">
                    <a:pos x="1353" y="932"/>
                  </a:cxn>
                  <a:cxn ang="0">
                    <a:pos x="1278" y="999"/>
                  </a:cxn>
                  <a:cxn ang="0">
                    <a:pos x="1232" y="1022"/>
                  </a:cxn>
                  <a:cxn ang="0">
                    <a:pos x="1195" y="1052"/>
                  </a:cxn>
                  <a:cxn ang="0">
                    <a:pos x="1172" y="1059"/>
                  </a:cxn>
                  <a:cxn ang="0">
                    <a:pos x="1060" y="1104"/>
                  </a:cxn>
                  <a:cxn ang="0">
                    <a:pos x="1015" y="1104"/>
                  </a:cxn>
                  <a:cxn ang="0">
                    <a:pos x="962" y="1104"/>
                  </a:cxn>
                  <a:cxn ang="0">
                    <a:pos x="864" y="1104"/>
                  </a:cxn>
                  <a:cxn ang="0">
                    <a:pos x="737" y="1104"/>
                  </a:cxn>
                  <a:cxn ang="0">
                    <a:pos x="609" y="1104"/>
                  </a:cxn>
                  <a:cxn ang="0">
                    <a:pos x="511" y="1104"/>
                  </a:cxn>
                  <a:cxn ang="0">
                    <a:pos x="459" y="1104"/>
                  </a:cxn>
                  <a:cxn ang="0">
                    <a:pos x="414" y="1104"/>
                  </a:cxn>
                  <a:cxn ang="0">
                    <a:pos x="301" y="1059"/>
                  </a:cxn>
                  <a:cxn ang="0">
                    <a:pos x="278" y="1052"/>
                  </a:cxn>
                  <a:cxn ang="0">
                    <a:pos x="241" y="1022"/>
                  </a:cxn>
                  <a:cxn ang="0">
                    <a:pos x="196" y="999"/>
                  </a:cxn>
                  <a:cxn ang="0">
                    <a:pos x="121" y="932"/>
                  </a:cxn>
                  <a:cxn ang="0">
                    <a:pos x="83" y="856"/>
                  </a:cxn>
                  <a:cxn ang="0">
                    <a:pos x="61" y="826"/>
                  </a:cxn>
                  <a:cxn ang="0">
                    <a:pos x="53" y="804"/>
                  </a:cxn>
                  <a:cxn ang="0">
                    <a:pos x="15" y="744"/>
                  </a:cxn>
                  <a:cxn ang="0">
                    <a:pos x="15" y="368"/>
                  </a:cxn>
                  <a:cxn ang="0">
                    <a:pos x="45" y="323"/>
                  </a:cxn>
                </a:cxnLst>
                <a:rect l="0" t="0" r="r" b="b"/>
                <a:pathLst>
                  <a:path w="1473" h="1104">
                    <a:moveTo>
                      <a:pt x="737" y="0"/>
                    </a:moveTo>
                    <a:lnTo>
                      <a:pt x="804" y="0"/>
                    </a:lnTo>
                    <a:lnTo>
                      <a:pt x="819" y="0"/>
                    </a:lnTo>
                    <a:lnTo>
                      <a:pt x="864" y="0"/>
                    </a:lnTo>
                    <a:lnTo>
                      <a:pt x="872" y="0"/>
                    </a:lnTo>
                    <a:lnTo>
                      <a:pt x="902" y="0"/>
                    </a:lnTo>
                    <a:lnTo>
                      <a:pt x="962" y="0"/>
                    </a:lnTo>
                    <a:lnTo>
                      <a:pt x="992" y="0"/>
                    </a:lnTo>
                    <a:lnTo>
                      <a:pt x="1000" y="0"/>
                    </a:lnTo>
                    <a:lnTo>
                      <a:pt x="1015" y="0"/>
                    </a:lnTo>
                    <a:lnTo>
                      <a:pt x="1030" y="0"/>
                    </a:lnTo>
                    <a:lnTo>
                      <a:pt x="1037" y="0"/>
                    </a:lnTo>
                    <a:lnTo>
                      <a:pt x="1060" y="0"/>
                    </a:lnTo>
                    <a:lnTo>
                      <a:pt x="1127" y="22"/>
                    </a:lnTo>
                    <a:lnTo>
                      <a:pt x="1165" y="45"/>
                    </a:lnTo>
                    <a:lnTo>
                      <a:pt x="1172" y="45"/>
                    </a:lnTo>
                    <a:lnTo>
                      <a:pt x="1180" y="52"/>
                    </a:lnTo>
                    <a:lnTo>
                      <a:pt x="1187" y="60"/>
                    </a:lnTo>
                    <a:lnTo>
                      <a:pt x="1195" y="60"/>
                    </a:lnTo>
                    <a:lnTo>
                      <a:pt x="1202" y="67"/>
                    </a:lnTo>
                    <a:lnTo>
                      <a:pt x="1217" y="75"/>
                    </a:lnTo>
                    <a:lnTo>
                      <a:pt x="1232" y="82"/>
                    </a:lnTo>
                    <a:lnTo>
                      <a:pt x="1240" y="90"/>
                    </a:lnTo>
                    <a:lnTo>
                      <a:pt x="1263" y="105"/>
                    </a:lnTo>
                    <a:lnTo>
                      <a:pt x="1278" y="112"/>
                    </a:lnTo>
                    <a:lnTo>
                      <a:pt x="1300" y="128"/>
                    </a:lnTo>
                    <a:lnTo>
                      <a:pt x="1330" y="150"/>
                    </a:lnTo>
                    <a:lnTo>
                      <a:pt x="1353" y="180"/>
                    </a:lnTo>
                    <a:lnTo>
                      <a:pt x="1368" y="210"/>
                    </a:lnTo>
                    <a:lnTo>
                      <a:pt x="1375" y="218"/>
                    </a:lnTo>
                    <a:lnTo>
                      <a:pt x="1390" y="248"/>
                    </a:lnTo>
                    <a:lnTo>
                      <a:pt x="1398" y="255"/>
                    </a:lnTo>
                    <a:lnTo>
                      <a:pt x="1405" y="270"/>
                    </a:lnTo>
                    <a:lnTo>
                      <a:pt x="1413" y="285"/>
                    </a:lnTo>
                    <a:lnTo>
                      <a:pt x="1420" y="300"/>
                    </a:lnTo>
                    <a:lnTo>
                      <a:pt x="1420" y="308"/>
                    </a:lnTo>
                    <a:lnTo>
                      <a:pt x="1428" y="323"/>
                    </a:lnTo>
                    <a:lnTo>
                      <a:pt x="1435" y="330"/>
                    </a:lnTo>
                    <a:lnTo>
                      <a:pt x="1458" y="368"/>
                    </a:lnTo>
                    <a:lnTo>
                      <a:pt x="1473" y="436"/>
                    </a:lnTo>
                    <a:lnTo>
                      <a:pt x="1473" y="669"/>
                    </a:lnTo>
                    <a:lnTo>
                      <a:pt x="1458" y="744"/>
                    </a:lnTo>
                    <a:lnTo>
                      <a:pt x="1435" y="781"/>
                    </a:lnTo>
                    <a:lnTo>
                      <a:pt x="1428" y="789"/>
                    </a:lnTo>
                    <a:lnTo>
                      <a:pt x="1420" y="804"/>
                    </a:lnTo>
                    <a:lnTo>
                      <a:pt x="1420" y="811"/>
                    </a:lnTo>
                    <a:lnTo>
                      <a:pt x="1413" y="819"/>
                    </a:lnTo>
                    <a:lnTo>
                      <a:pt x="1413" y="826"/>
                    </a:lnTo>
                    <a:lnTo>
                      <a:pt x="1405" y="834"/>
                    </a:lnTo>
                    <a:lnTo>
                      <a:pt x="1398" y="849"/>
                    </a:lnTo>
                    <a:lnTo>
                      <a:pt x="1390" y="856"/>
                    </a:lnTo>
                    <a:lnTo>
                      <a:pt x="1375" y="886"/>
                    </a:lnTo>
                    <a:lnTo>
                      <a:pt x="1368" y="902"/>
                    </a:lnTo>
                    <a:lnTo>
                      <a:pt x="1353" y="932"/>
                    </a:lnTo>
                    <a:lnTo>
                      <a:pt x="1330" y="954"/>
                    </a:lnTo>
                    <a:lnTo>
                      <a:pt x="1300" y="977"/>
                    </a:lnTo>
                    <a:lnTo>
                      <a:pt x="1278" y="999"/>
                    </a:lnTo>
                    <a:lnTo>
                      <a:pt x="1263" y="1007"/>
                    </a:lnTo>
                    <a:lnTo>
                      <a:pt x="1240" y="1022"/>
                    </a:lnTo>
                    <a:lnTo>
                      <a:pt x="1232" y="1022"/>
                    </a:lnTo>
                    <a:lnTo>
                      <a:pt x="1217" y="1037"/>
                    </a:lnTo>
                    <a:lnTo>
                      <a:pt x="1202" y="1044"/>
                    </a:lnTo>
                    <a:lnTo>
                      <a:pt x="1195" y="1052"/>
                    </a:lnTo>
                    <a:lnTo>
                      <a:pt x="1187" y="1052"/>
                    </a:lnTo>
                    <a:lnTo>
                      <a:pt x="1180" y="1052"/>
                    </a:lnTo>
                    <a:lnTo>
                      <a:pt x="1172" y="1059"/>
                    </a:lnTo>
                    <a:lnTo>
                      <a:pt x="1165" y="1067"/>
                    </a:lnTo>
                    <a:lnTo>
                      <a:pt x="1127" y="1089"/>
                    </a:lnTo>
                    <a:lnTo>
                      <a:pt x="1060" y="1104"/>
                    </a:lnTo>
                    <a:lnTo>
                      <a:pt x="1037" y="1104"/>
                    </a:lnTo>
                    <a:lnTo>
                      <a:pt x="1030" y="1104"/>
                    </a:lnTo>
                    <a:lnTo>
                      <a:pt x="1015" y="1104"/>
                    </a:lnTo>
                    <a:lnTo>
                      <a:pt x="1000" y="1104"/>
                    </a:lnTo>
                    <a:lnTo>
                      <a:pt x="992" y="1104"/>
                    </a:lnTo>
                    <a:lnTo>
                      <a:pt x="962" y="1104"/>
                    </a:lnTo>
                    <a:lnTo>
                      <a:pt x="902" y="1104"/>
                    </a:lnTo>
                    <a:lnTo>
                      <a:pt x="872" y="1104"/>
                    </a:lnTo>
                    <a:lnTo>
                      <a:pt x="864" y="1104"/>
                    </a:lnTo>
                    <a:lnTo>
                      <a:pt x="819" y="1104"/>
                    </a:lnTo>
                    <a:lnTo>
                      <a:pt x="804" y="1104"/>
                    </a:lnTo>
                    <a:lnTo>
                      <a:pt x="737" y="1104"/>
                    </a:lnTo>
                    <a:lnTo>
                      <a:pt x="669" y="1104"/>
                    </a:lnTo>
                    <a:lnTo>
                      <a:pt x="654" y="1104"/>
                    </a:lnTo>
                    <a:lnTo>
                      <a:pt x="609" y="1104"/>
                    </a:lnTo>
                    <a:lnTo>
                      <a:pt x="601" y="1104"/>
                    </a:lnTo>
                    <a:lnTo>
                      <a:pt x="571" y="1104"/>
                    </a:lnTo>
                    <a:lnTo>
                      <a:pt x="511" y="1104"/>
                    </a:lnTo>
                    <a:lnTo>
                      <a:pt x="481" y="1104"/>
                    </a:lnTo>
                    <a:lnTo>
                      <a:pt x="474" y="1104"/>
                    </a:lnTo>
                    <a:lnTo>
                      <a:pt x="459" y="1104"/>
                    </a:lnTo>
                    <a:lnTo>
                      <a:pt x="444" y="1104"/>
                    </a:lnTo>
                    <a:lnTo>
                      <a:pt x="436" y="1104"/>
                    </a:lnTo>
                    <a:lnTo>
                      <a:pt x="414" y="1104"/>
                    </a:lnTo>
                    <a:lnTo>
                      <a:pt x="346" y="1089"/>
                    </a:lnTo>
                    <a:lnTo>
                      <a:pt x="308" y="1067"/>
                    </a:lnTo>
                    <a:lnTo>
                      <a:pt x="301" y="1059"/>
                    </a:lnTo>
                    <a:lnTo>
                      <a:pt x="293" y="1052"/>
                    </a:lnTo>
                    <a:lnTo>
                      <a:pt x="286" y="1052"/>
                    </a:lnTo>
                    <a:lnTo>
                      <a:pt x="278" y="1052"/>
                    </a:lnTo>
                    <a:lnTo>
                      <a:pt x="271" y="1044"/>
                    </a:lnTo>
                    <a:lnTo>
                      <a:pt x="256" y="1037"/>
                    </a:lnTo>
                    <a:lnTo>
                      <a:pt x="241" y="1022"/>
                    </a:lnTo>
                    <a:lnTo>
                      <a:pt x="233" y="1022"/>
                    </a:lnTo>
                    <a:lnTo>
                      <a:pt x="211" y="1007"/>
                    </a:lnTo>
                    <a:lnTo>
                      <a:pt x="196" y="999"/>
                    </a:lnTo>
                    <a:lnTo>
                      <a:pt x="173" y="977"/>
                    </a:lnTo>
                    <a:lnTo>
                      <a:pt x="143" y="954"/>
                    </a:lnTo>
                    <a:lnTo>
                      <a:pt x="121" y="932"/>
                    </a:lnTo>
                    <a:lnTo>
                      <a:pt x="106" y="902"/>
                    </a:lnTo>
                    <a:lnTo>
                      <a:pt x="98" y="886"/>
                    </a:lnTo>
                    <a:lnTo>
                      <a:pt x="83" y="856"/>
                    </a:lnTo>
                    <a:lnTo>
                      <a:pt x="76" y="849"/>
                    </a:lnTo>
                    <a:lnTo>
                      <a:pt x="68" y="834"/>
                    </a:lnTo>
                    <a:lnTo>
                      <a:pt x="61" y="826"/>
                    </a:lnTo>
                    <a:lnTo>
                      <a:pt x="61" y="819"/>
                    </a:lnTo>
                    <a:lnTo>
                      <a:pt x="53" y="811"/>
                    </a:lnTo>
                    <a:lnTo>
                      <a:pt x="53" y="804"/>
                    </a:lnTo>
                    <a:lnTo>
                      <a:pt x="45" y="789"/>
                    </a:lnTo>
                    <a:lnTo>
                      <a:pt x="38" y="781"/>
                    </a:lnTo>
                    <a:lnTo>
                      <a:pt x="15" y="744"/>
                    </a:lnTo>
                    <a:lnTo>
                      <a:pt x="0" y="669"/>
                    </a:lnTo>
                    <a:lnTo>
                      <a:pt x="0" y="436"/>
                    </a:lnTo>
                    <a:lnTo>
                      <a:pt x="15" y="368"/>
                    </a:lnTo>
                    <a:lnTo>
                      <a:pt x="45" y="323"/>
                    </a:lnTo>
                    <a:lnTo>
                      <a:pt x="38" y="323"/>
                    </a:lnTo>
                    <a:lnTo>
                      <a:pt x="45" y="323"/>
                    </a:lnTo>
                    <a:lnTo>
                      <a:pt x="53" y="308"/>
                    </a:lnTo>
                    <a:lnTo>
                      <a:pt x="53" y="30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34" name="Freeform 158"/>
              <p:cNvSpPr>
                <a:spLocks/>
              </p:cNvSpPr>
              <p:nvPr/>
            </p:nvSpPr>
            <p:spPr bwMode="auto">
              <a:xfrm>
                <a:off x="2755" y="917"/>
                <a:ext cx="684" cy="300"/>
              </a:xfrm>
              <a:custGeom>
                <a:avLst/>
                <a:gdLst/>
                <a:ahLst/>
                <a:cxnLst>
                  <a:cxn ang="0">
                    <a:pos x="0" y="300"/>
                  </a:cxn>
                  <a:cxn ang="0">
                    <a:pos x="8" y="285"/>
                  </a:cxn>
                  <a:cxn ang="0">
                    <a:pos x="15" y="270"/>
                  </a:cxn>
                  <a:cxn ang="0">
                    <a:pos x="23" y="255"/>
                  </a:cxn>
                  <a:cxn ang="0">
                    <a:pos x="30" y="248"/>
                  </a:cxn>
                  <a:cxn ang="0">
                    <a:pos x="45" y="218"/>
                  </a:cxn>
                  <a:cxn ang="0">
                    <a:pos x="53" y="210"/>
                  </a:cxn>
                  <a:cxn ang="0">
                    <a:pos x="68" y="180"/>
                  </a:cxn>
                  <a:cxn ang="0">
                    <a:pos x="90" y="150"/>
                  </a:cxn>
                  <a:cxn ang="0">
                    <a:pos x="120" y="128"/>
                  </a:cxn>
                  <a:cxn ang="0">
                    <a:pos x="143" y="112"/>
                  </a:cxn>
                  <a:cxn ang="0">
                    <a:pos x="158" y="105"/>
                  </a:cxn>
                  <a:cxn ang="0">
                    <a:pos x="180" y="90"/>
                  </a:cxn>
                  <a:cxn ang="0">
                    <a:pos x="188" y="82"/>
                  </a:cxn>
                  <a:cxn ang="0">
                    <a:pos x="203" y="75"/>
                  </a:cxn>
                  <a:cxn ang="0">
                    <a:pos x="218" y="67"/>
                  </a:cxn>
                  <a:cxn ang="0">
                    <a:pos x="225" y="60"/>
                  </a:cxn>
                  <a:cxn ang="0">
                    <a:pos x="233" y="60"/>
                  </a:cxn>
                  <a:cxn ang="0">
                    <a:pos x="240" y="52"/>
                  </a:cxn>
                  <a:cxn ang="0">
                    <a:pos x="248" y="45"/>
                  </a:cxn>
                  <a:cxn ang="0">
                    <a:pos x="255" y="45"/>
                  </a:cxn>
                  <a:cxn ang="0">
                    <a:pos x="293" y="22"/>
                  </a:cxn>
                  <a:cxn ang="0">
                    <a:pos x="361" y="0"/>
                  </a:cxn>
                  <a:cxn ang="0">
                    <a:pos x="383" y="0"/>
                  </a:cxn>
                  <a:cxn ang="0">
                    <a:pos x="391" y="0"/>
                  </a:cxn>
                  <a:cxn ang="0">
                    <a:pos x="406" y="0"/>
                  </a:cxn>
                  <a:cxn ang="0">
                    <a:pos x="421" y="0"/>
                  </a:cxn>
                  <a:cxn ang="0">
                    <a:pos x="428" y="0"/>
                  </a:cxn>
                  <a:cxn ang="0">
                    <a:pos x="458" y="0"/>
                  </a:cxn>
                  <a:cxn ang="0">
                    <a:pos x="518" y="0"/>
                  </a:cxn>
                  <a:cxn ang="0">
                    <a:pos x="548" y="0"/>
                  </a:cxn>
                  <a:cxn ang="0">
                    <a:pos x="556" y="0"/>
                  </a:cxn>
                  <a:cxn ang="0">
                    <a:pos x="601" y="0"/>
                  </a:cxn>
                  <a:cxn ang="0">
                    <a:pos x="616" y="0"/>
                  </a:cxn>
                  <a:cxn ang="0">
                    <a:pos x="684" y="0"/>
                  </a:cxn>
                </a:cxnLst>
                <a:rect l="0" t="0" r="r" b="b"/>
                <a:pathLst>
                  <a:path w="684" h="300">
                    <a:moveTo>
                      <a:pt x="0" y="300"/>
                    </a:moveTo>
                    <a:lnTo>
                      <a:pt x="8" y="285"/>
                    </a:lnTo>
                    <a:lnTo>
                      <a:pt x="15" y="270"/>
                    </a:lnTo>
                    <a:lnTo>
                      <a:pt x="23" y="255"/>
                    </a:lnTo>
                    <a:lnTo>
                      <a:pt x="30" y="248"/>
                    </a:lnTo>
                    <a:lnTo>
                      <a:pt x="45" y="218"/>
                    </a:lnTo>
                    <a:lnTo>
                      <a:pt x="53" y="210"/>
                    </a:lnTo>
                    <a:lnTo>
                      <a:pt x="68" y="180"/>
                    </a:lnTo>
                    <a:lnTo>
                      <a:pt x="90" y="150"/>
                    </a:lnTo>
                    <a:lnTo>
                      <a:pt x="120" y="128"/>
                    </a:lnTo>
                    <a:lnTo>
                      <a:pt x="143" y="112"/>
                    </a:lnTo>
                    <a:lnTo>
                      <a:pt x="158" y="105"/>
                    </a:lnTo>
                    <a:lnTo>
                      <a:pt x="180" y="90"/>
                    </a:lnTo>
                    <a:lnTo>
                      <a:pt x="188" y="82"/>
                    </a:lnTo>
                    <a:lnTo>
                      <a:pt x="203" y="75"/>
                    </a:lnTo>
                    <a:lnTo>
                      <a:pt x="218" y="67"/>
                    </a:lnTo>
                    <a:lnTo>
                      <a:pt x="225" y="60"/>
                    </a:lnTo>
                    <a:lnTo>
                      <a:pt x="233" y="60"/>
                    </a:lnTo>
                    <a:lnTo>
                      <a:pt x="240" y="52"/>
                    </a:lnTo>
                    <a:lnTo>
                      <a:pt x="248" y="45"/>
                    </a:lnTo>
                    <a:lnTo>
                      <a:pt x="255" y="45"/>
                    </a:lnTo>
                    <a:lnTo>
                      <a:pt x="293" y="22"/>
                    </a:lnTo>
                    <a:lnTo>
                      <a:pt x="361" y="0"/>
                    </a:lnTo>
                    <a:lnTo>
                      <a:pt x="383" y="0"/>
                    </a:lnTo>
                    <a:lnTo>
                      <a:pt x="391" y="0"/>
                    </a:lnTo>
                    <a:lnTo>
                      <a:pt x="406" y="0"/>
                    </a:lnTo>
                    <a:lnTo>
                      <a:pt x="421" y="0"/>
                    </a:lnTo>
                    <a:lnTo>
                      <a:pt x="428" y="0"/>
                    </a:lnTo>
                    <a:lnTo>
                      <a:pt x="458" y="0"/>
                    </a:lnTo>
                    <a:lnTo>
                      <a:pt x="518" y="0"/>
                    </a:lnTo>
                    <a:lnTo>
                      <a:pt x="548" y="0"/>
                    </a:lnTo>
                    <a:lnTo>
                      <a:pt x="556" y="0"/>
                    </a:lnTo>
                    <a:lnTo>
                      <a:pt x="601" y="0"/>
                    </a:lnTo>
                    <a:lnTo>
                      <a:pt x="616" y="0"/>
                    </a:lnTo>
                    <a:lnTo>
                      <a:pt x="684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35" name="Rectangle 159"/>
              <p:cNvSpPr>
                <a:spLocks noChangeArrowheads="1"/>
              </p:cNvSpPr>
              <p:nvPr/>
            </p:nvSpPr>
            <p:spPr bwMode="auto">
              <a:xfrm>
                <a:off x="3506" y="90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36" name="Rectangle 160"/>
              <p:cNvSpPr>
                <a:spLocks noChangeArrowheads="1"/>
              </p:cNvSpPr>
              <p:nvPr/>
            </p:nvSpPr>
            <p:spPr bwMode="auto">
              <a:xfrm>
                <a:off x="3566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37" name="Rectangle 161"/>
              <p:cNvSpPr>
                <a:spLocks noChangeArrowheads="1"/>
              </p:cNvSpPr>
              <p:nvPr/>
            </p:nvSpPr>
            <p:spPr bwMode="auto">
              <a:xfrm>
                <a:off x="3694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38" name="Rectangle 162"/>
              <p:cNvSpPr>
                <a:spLocks noChangeArrowheads="1"/>
              </p:cNvSpPr>
              <p:nvPr/>
            </p:nvSpPr>
            <p:spPr bwMode="auto">
              <a:xfrm>
                <a:off x="3732" y="909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39" name="Freeform 163"/>
              <p:cNvSpPr>
                <a:spLocks/>
              </p:cNvSpPr>
              <p:nvPr/>
            </p:nvSpPr>
            <p:spPr bwMode="auto">
              <a:xfrm>
                <a:off x="3867" y="954"/>
                <a:ext cx="22" cy="23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15" y="23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22" y="8"/>
                  </a:cxn>
                </a:cxnLst>
                <a:rect l="0" t="0" r="r" b="b"/>
                <a:pathLst>
                  <a:path w="22" h="23">
                    <a:moveTo>
                      <a:pt x="22" y="8"/>
                    </a:moveTo>
                    <a:lnTo>
                      <a:pt x="15" y="23"/>
                    </a:lnTo>
                    <a:lnTo>
                      <a:pt x="0" y="15"/>
                    </a:lnTo>
                    <a:lnTo>
                      <a:pt x="7" y="0"/>
                    </a:lnTo>
                    <a:lnTo>
                      <a:pt x="22" y="8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40" name="Freeform 164"/>
              <p:cNvSpPr>
                <a:spLocks/>
              </p:cNvSpPr>
              <p:nvPr/>
            </p:nvSpPr>
            <p:spPr bwMode="auto">
              <a:xfrm>
                <a:off x="3912" y="984"/>
                <a:ext cx="22" cy="23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15" y="23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22" y="8"/>
                  </a:cxn>
                </a:cxnLst>
                <a:rect l="0" t="0" r="r" b="b"/>
                <a:pathLst>
                  <a:path w="22" h="23">
                    <a:moveTo>
                      <a:pt x="22" y="8"/>
                    </a:moveTo>
                    <a:lnTo>
                      <a:pt x="15" y="23"/>
                    </a:lnTo>
                    <a:lnTo>
                      <a:pt x="0" y="15"/>
                    </a:lnTo>
                    <a:lnTo>
                      <a:pt x="7" y="0"/>
                    </a:lnTo>
                    <a:lnTo>
                      <a:pt x="22" y="8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41" name="Freeform 165"/>
              <p:cNvSpPr>
                <a:spLocks/>
              </p:cNvSpPr>
              <p:nvPr/>
            </p:nvSpPr>
            <p:spPr bwMode="auto">
              <a:xfrm>
                <a:off x="3965" y="1014"/>
                <a:ext cx="15" cy="23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15" y="23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23">
                    <a:moveTo>
                      <a:pt x="15" y="8"/>
                    </a:moveTo>
                    <a:lnTo>
                      <a:pt x="15" y="23"/>
                    </a:lnTo>
                    <a:lnTo>
                      <a:pt x="0" y="15"/>
                    </a:lnTo>
                    <a:lnTo>
                      <a:pt x="7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42" name="Freeform 166"/>
              <p:cNvSpPr>
                <a:spLocks/>
              </p:cNvSpPr>
              <p:nvPr/>
            </p:nvSpPr>
            <p:spPr bwMode="auto">
              <a:xfrm>
                <a:off x="4062" y="1120"/>
                <a:ext cx="23" cy="22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8" y="22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3" y="15"/>
                  </a:cxn>
                </a:cxnLst>
                <a:rect l="0" t="0" r="r" b="b"/>
                <a:pathLst>
                  <a:path w="23" h="22">
                    <a:moveTo>
                      <a:pt x="23" y="15"/>
                    </a:moveTo>
                    <a:lnTo>
                      <a:pt x="8" y="22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3" y="1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43" name="Freeform 167"/>
              <p:cNvSpPr>
                <a:spLocks/>
              </p:cNvSpPr>
              <p:nvPr/>
            </p:nvSpPr>
            <p:spPr bwMode="auto">
              <a:xfrm>
                <a:off x="4092" y="1172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8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8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44" name="Freeform 168"/>
              <p:cNvSpPr>
                <a:spLocks/>
              </p:cNvSpPr>
              <p:nvPr/>
            </p:nvSpPr>
            <p:spPr bwMode="auto">
              <a:xfrm>
                <a:off x="4122" y="1217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8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8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45" name="Rectangle 169"/>
              <p:cNvSpPr>
                <a:spLocks noChangeArrowheads="1"/>
              </p:cNvSpPr>
              <p:nvPr/>
            </p:nvSpPr>
            <p:spPr bwMode="auto">
              <a:xfrm>
                <a:off x="4167" y="1398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46" name="Rectangle 170"/>
              <p:cNvSpPr>
                <a:spLocks noChangeArrowheads="1"/>
              </p:cNvSpPr>
              <p:nvPr/>
            </p:nvSpPr>
            <p:spPr bwMode="auto">
              <a:xfrm>
                <a:off x="4167" y="1420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47" name="Rectangle 171"/>
              <p:cNvSpPr>
                <a:spLocks noChangeArrowheads="1"/>
              </p:cNvSpPr>
              <p:nvPr/>
            </p:nvSpPr>
            <p:spPr bwMode="auto">
              <a:xfrm>
                <a:off x="4167" y="1510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48" name="Rectangle 172"/>
              <p:cNvSpPr>
                <a:spLocks noChangeArrowheads="1"/>
              </p:cNvSpPr>
              <p:nvPr/>
            </p:nvSpPr>
            <p:spPr bwMode="auto">
              <a:xfrm>
                <a:off x="4167" y="153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49" name="Freeform 173"/>
              <p:cNvSpPr>
                <a:spLocks/>
              </p:cNvSpPr>
              <p:nvPr/>
            </p:nvSpPr>
            <p:spPr bwMode="auto">
              <a:xfrm>
                <a:off x="4122" y="1698"/>
                <a:ext cx="15" cy="23"/>
              </a:xfrm>
              <a:custGeom>
                <a:avLst/>
                <a:gdLst/>
                <a:ahLst/>
                <a:cxnLst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8"/>
                  </a:cxn>
                  <a:cxn ang="0">
                    <a:pos x="8" y="23"/>
                  </a:cxn>
                </a:cxnLst>
                <a:rect l="0" t="0" r="r" b="b"/>
                <a:pathLst>
                  <a:path w="15" h="23">
                    <a:moveTo>
                      <a:pt x="8" y="23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15" y="8"/>
                    </a:lnTo>
                    <a:lnTo>
                      <a:pt x="8" y="23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50" name="Freeform 174"/>
              <p:cNvSpPr>
                <a:spLocks/>
              </p:cNvSpPr>
              <p:nvPr/>
            </p:nvSpPr>
            <p:spPr bwMode="auto">
              <a:xfrm>
                <a:off x="4092" y="1751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7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15" y="7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51" name="Freeform 175"/>
              <p:cNvSpPr>
                <a:spLocks/>
              </p:cNvSpPr>
              <p:nvPr/>
            </p:nvSpPr>
            <p:spPr bwMode="auto">
              <a:xfrm>
                <a:off x="4062" y="1803"/>
                <a:ext cx="23" cy="16"/>
              </a:xfrm>
              <a:custGeom>
                <a:avLst/>
                <a:gdLst/>
                <a:ahLst/>
                <a:cxnLst>
                  <a:cxn ang="0">
                    <a:pos x="15" y="16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23" y="8"/>
                  </a:cxn>
                  <a:cxn ang="0">
                    <a:pos x="15" y="16"/>
                  </a:cxn>
                </a:cxnLst>
                <a:rect l="0" t="0" r="r" b="b"/>
                <a:pathLst>
                  <a:path w="23" h="16">
                    <a:moveTo>
                      <a:pt x="15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23" y="8"/>
                    </a:lnTo>
                    <a:lnTo>
                      <a:pt x="15" y="16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52" name="Freeform 176"/>
              <p:cNvSpPr>
                <a:spLocks/>
              </p:cNvSpPr>
              <p:nvPr/>
            </p:nvSpPr>
            <p:spPr bwMode="auto">
              <a:xfrm>
                <a:off x="3965" y="1909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53" name="Freeform 177"/>
              <p:cNvSpPr>
                <a:spLocks/>
              </p:cNvSpPr>
              <p:nvPr/>
            </p:nvSpPr>
            <p:spPr bwMode="auto">
              <a:xfrm>
                <a:off x="3912" y="1939"/>
                <a:ext cx="22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2" y="7"/>
                  </a:cxn>
                  <a:cxn ang="0">
                    <a:pos x="7" y="15"/>
                  </a:cxn>
                </a:cxnLst>
                <a:rect l="0" t="0" r="r" b="b"/>
                <a:pathLst>
                  <a:path w="22" h="15">
                    <a:moveTo>
                      <a:pt x="7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54" name="Freeform 178"/>
              <p:cNvSpPr>
                <a:spLocks/>
              </p:cNvSpPr>
              <p:nvPr/>
            </p:nvSpPr>
            <p:spPr bwMode="auto">
              <a:xfrm>
                <a:off x="3867" y="1969"/>
                <a:ext cx="22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2" y="7"/>
                  </a:cxn>
                  <a:cxn ang="0">
                    <a:pos x="7" y="15"/>
                  </a:cxn>
                </a:cxnLst>
                <a:rect l="0" t="0" r="r" b="b"/>
                <a:pathLst>
                  <a:path w="22" h="15">
                    <a:moveTo>
                      <a:pt x="7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55" name="Rectangle 179"/>
              <p:cNvSpPr>
                <a:spLocks noChangeArrowheads="1"/>
              </p:cNvSpPr>
              <p:nvPr/>
            </p:nvSpPr>
            <p:spPr bwMode="auto">
              <a:xfrm>
                <a:off x="3732" y="2014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56" name="Rectangle 180"/>
              <p:cNvSpPr>
                <a:spLocks noChangeArrowheads="1"/>
              </p:cNvSpPr>
              <p:nvPr/>
            </p:nvSpPr>
            <p:spPr bwMode="auto">
              <a:xfrm>
                <a:off x="3694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57" name="Rectangle 181"/>
              <p:cNvSpPr>
                <a:spLocks noChangeArrowheads="1"/>
              </p:cNvSpPr>
              <p:nvPr/>
            </p:nvSpPr>
            <p:spPr bwMode="auto">
              <a:xfrm>
                <a:off x="3566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58" name="Rectangle 182"/>
              <p:cNvSpPr>
                <a:spLocks noChangeArrowheads="1"/>
              </p:cNvSpPr>
              <p:nvPr/>
            </p:nvSpPr>
            <p:spPr bwMode="auto">
              <a:xfrm>
                <a:off x="3506" y="201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59" name="Rectangle 183"/>
              <p:cNvSpPr>
                <a:spLocks noChangeArrowheads="1"/>
              </p:cNvSpPr>
              <p:nvPr/>
            </p:nvSpPr>
            <p:spPr bwMode="auto">
              <a:xfrm>
                <a:off x="3356" y="201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60" name="Rectangle 184"/>
              <p:cNvSpPr>
                <a:spLocks noChangeArrowheads="1"/>
              </p:cNvSpPr>
              <p:nvPr/>
            </p:nvSpPr>
            <p:spPr bwMode="auto">
              <a:xfrm>
                <a:off x="3303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61" name="Rectangle 185"/>
              <p:cNvSpPr>
                <a:spLocks noChangeArrowheads="1"/>
              </p:cNvSpPr>
              <p:nvPr/>
            </p:nvSpPr>
            <p:spPr bwMode="auto">
              <a:xfrm>
                <a:off x="3176" y="2014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62" name="Rectangle 186"/>
              <p:cNvSpPr>
                <a:spLocks noChangeArrowheads="1"/>
              </p:cNvSpPr>
              <p:nvPr/>
            </p:nvSpPr>
            <p:spPr bwMode="auto">
              <a:xfrm>
                <a:off x="3138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63" name="Freeform 187"/>
              <p:cNvSpPr>
                <a:spLocks/>
              </p:cNvSpPr>
              <p:nvPr/>
            </p:nvSpPr>
            <p:spPr bwMode="auto">
              <a:xfrm>
                <a:off x="2988" y="1969"/>
                <a:ext cx="22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0"/>
                  </a:cxn>
                  <a:cxn ang="0">
                    <a:pos x="22" y="7"/>
                  </a:cxn>
                  <a:cxn ang="0">
                    <a:pos x="15" y="15"/>
                  </a:cxn>
                  <a:cxn ang="0">
                    <a:pos x="0" y="7"/>
                  </a:cxn>
                </a:cxnLst>
                <a:rect l="0" t="0" r="r" b="b"/>
                <a:pathLst>
                  <a:path w="22" h="15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64" name="Freeform 188"/>
              <p:cNvSpPr>
                <a:spLocks/>
              </p:cNvSpPr>
              <p:nvPr/>
            </p:nvSpPr>
            <p:spPr bwMode="auto">
              <a:xfrm>
                <a:off x="2943" y="1939"/>
                <a:ext cx="22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0"/>
                  </a:cxn>
                  <a:cxn ang="0">
                    <a:pos x="22" y="7"/>
                  </a:cxn>
                  <a:cxn ang="0">
                    <a:pos x="15" y="15"/>
                  </a:cxn>
                  <a:cxn ang="0">
                    <a:pos x="0" y="7"/>
                  </a:cxn>
                </a:cxnLst>
                <a:rect l="0" t="0" r="r" b="b"/>
                <a:pathLst>
                  <a:path w="22" h="15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65" name="Freeform 189"/>
              <p:cNvSpPr>
                <a:spLocks/>
              </p:cNvSpPr>
              <p:nvPr/>
            </p:nvSpPr>
            <p:spPr bwMode="auto">
              <a:xfrm>
                <a:off x="2898" y="1909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7"/>
                  </a:cxn>
                  <a:cxn ang="0">
                    <a:pos x="7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7"/>
                    </a:lnTo>
                    <a:lnTo>
                      <a:pt x="7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66" name="Freeform 190"/>
              <p:cNvSpPr>
                <a:spLocks/>
              </p:cNvSpPr>
              <p:nvPr/>
            </p:nvSpPr>
            <p:spPr bwMode="auto">
              <a:xfrm>
                <a:off x="2793" y="1803"/>
                <a:ext cx="22" cy="16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0"/>
                  </a:cxn>
                  <a:cxn ang="0">
                    <a:pos x="22" y="8"/>
                  </a:cxn>
                  <a:cxn ang="0">
                    <a:pos x="7" y="16"/>
                  </a:cxn>
                  <a:cxn ang="0">
                    <a:pos x="0" y="8"/>
                  </a:cxn>
                </a:cxnLst>
                <a:rect l="0" t="0" r="r" b="b"/>
                <a:pathLst>
                  <a:path w="22" h="16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6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67" name="Freeform 191"/>
              <p:cNvSpPr>
                <a:spLocks/>
              </p:cNvSpPr>
              <p:nvPr/>
            </p:nvSpPr>
            <p:spPr bwMode="auto">
              <a:xfrm>
                <a:off x="2770" y="1751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0"/>
                  </a:cxn>
                  <a:cxn ang="0">
                    <a:pos x="15" y="15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8" y="0"/>
                    </a:lnTo>
                    <a:lnTo>
                      <a:pt x="15" y="15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68" name="Freeform 192"/>
              <p:cNvSpPr>
                <a:spLocks/>
              </p:cNvSpPr>
              <p:nvPr/>
            </p:nvSpPr>
            <p:spPr bwMode="auto">
              <a:xfrm>
                <a:off x="2740" y="1698"/>
                <a:ext cx="15" cy="2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0"/>
                  </a:cxn>
                  <a:cxn ang="0">
                    <a:pos x="15" y="15"/>
                  </a:cxn>
                  <a:cxn ang="0">
                    <a:pos x="7" y="23"/>
                  </a:cxn>
                  <a:cxn ang="0">
                    <a:pos x="0" y="8"/>
                  </a:cxn>
                </a:cxnLst>
                <a:rect l="0" t="0" r="r" b="b"/>
                <a:pathLst>
                  <a:path w="15" h="23">
                    <a:moveTo>
                      <a:pt x="0" y="8"/>
                    </a:moveTo>
                    <a:lnTo>
                      <a:pt x="7" y="0"/>
                    </a:lnTo>
                    <a:lnTo>
                      <a:pt x="15" y="15"/>
                    </a:lnTo>
                    <a:lnTo>
                      <a:pt x="7" y="23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69" name="Rectangle 193"/>
              <p:cNvSpPr>
                <a:spLocks noChangeArrowheads="1"/>
              </p:cNvSpPr>
              <p:nvPr/>
            </p:nvSpPr>
            <p:spPr bwMode="auto">
              <a:xfrm>
                <a:off x="2695" y="153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70" name="Rectangle 194"/>
              <p:cNvSpPr>
                <a:spLocks noChangeArrowheads="1"/>
              </p:cNvSpPr>
              <p:nvPr/>
            </p:nvSpPr>
            <p:spPr bwMode="auto">
              <a:xfrm>
                <a:off x="2695" y="1510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71" name="Rectangle 195"/>
              <p:cNvSpPr>
                <a:spLocks noChangeArrowheads="1"/>
              </p:cNvSpPr>
              <p:nvPr/>
            </p:nvSpPr>
            <p:spPr bwMode="auto">
              <a:xfrm>
                <a:off x="2695" y="1420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72" name="Rectangle 196"/>
              <p:cNvSpPr>
                <a:spLocks noChangeArrowheads="1"/>
              </p:cNvSpPr>
              <p:nvPr/>
            </p:nvSpPr>
            <p:spPr bwMode="auto">
              <a:xfrm>
                <a:off x="2695" y="1398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73" name="Freeform 197"/>
              <p:cNvSpPr>
                <a:spLocks/>
              </p:cNvSpPr>
              <p:nvPr/>
            </p:nvSpPr>
            <p:spPr bwMode="auto">
              <a:xfrm>
                <a:off x="2740" y="1217"/>
                <a:ext cx="15" cy="2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8"/>
                  </a:cxn>
                  <a:cxn ang="0">
                    <a:pos x="7" y="23"/>
                  </a:cxn>
                  <a:cxn ang="0">
                    <a:pos x="0" y="15"/>
                  </a:cxn>
                  <a:cxn ang="0">
                    <a:pos x="7" y="0"/>
                  </a:cxn>
                </a:cxnLst>
                <a:rect l="0" t="0" r="r" b="b"/>
                <a:pathLst>
                  <a:path w="15" h="23">
                    <a:moveTo>
                      <a:pt x="7" y="0"/>
                    </a:moveTo>
                    <a:lnTo>
                      <a:pt x="15" y="8"/>
                    </a:lnTo>
                    <a:lnTo>
                      <a:pt x="7" y="23"/>
                    </a:lnTo>
                    <a:lnTo>
                      <a:pt x="0" y="15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74" name="Freeform 198"/>
              <p:cNvSpPr>
                <a:spLocks/>
              </p:cNvSpPr>
              <p:nvPr/>
            </p:nvSpPr>
            <p:spPr bwMode="auto">
              <a:xfrm>
                <a:off x="2770" y="1172"/>
                <a:ext cx="15" cy="2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15" h="23">
                    <a:moveTo>
                      <a:pt x="8" y="0"/>
                    </a:moveTo>
                    <a:lnTo>
                      <a:pt x="15" y="8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75" name="Freeform 199"/>
              <p:cNvSpPr>
                <a:spLocks/>
              </p:cNvSpPr>
              <p:nvPr/>
            </p:nvSpPr>
            <p:spPr bwMode="auto">
              <a:xfrm>
                <a:off x="2793" y="1120"/>
                <a:ext cx="22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2" y="7"/>
                  </a:cxn>
                  <a:cxn ang="0">
                    <a:pos x="15" y="22"/>
                  </a:cxn>
                  <a:cxn ang="0">
                    <a:pos x="0" y="15"/>
                  </a:cxn>
                  <a:cxn ang="0">
                    <a:pos x="7" y="0"/>
                  </a:cxn>
                </a:cxnLst>
                <a:rect l="0" t="0" r="r" b="b"/>
                <a:pathLst>
                  <a:path w="22" h="22">
                    <a:moveTo>
                      <a:pt x="7" y="0"/>
                    </a:moveTo>
                    <a:lnTo>
                      <a:pt x="22" y="7"/>
                    </a:lnTo>
                    <a:lnTo>
                      <a:pt x="15" y="22"/>
                    </a:lnTo>
                    <a:lnTo>
                      <a:pt x="0" y="15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76" name="Freeform 200"/>
              <p:cNvSpPr>
                <a:spLocks/>
              </p:cNvSpPr>
              <p:nvPr/>
            </p:nvSpPr>
            <p:spPr bwMode="auto">
              <a:xfrm>
                <a:off x="2898" y="1014"/>
                <a:ext cx="15" cy="2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0" y="23"/>
                  </a:cxn>
                  <a:cxn ang="0">
                    <a:pos x="0" y="8"/>
                  </a:cxn>
                  <a:cxn ang="0">
                    <a:pos x="7" y="0"/>
                  </a:cxn>
                </a:cxnLst>
                <a:rect l="0" t="0" r="r" b="b"/>
                <a:pathLst>
                  <a:path w="15" h="23">
                    <a:moveTo>
                      <a:pt x="7" y="0"/>
                    </a:moveTo>
                    <a:lnTo>
                      <a:pt x="15" y="15"/>
                    </a:lnTo>
                    <a:lnTo>
                      <a:pt x="0" y="23"/>
                    </a:lnTo>
                    <a:lnTo>
                      <a:pt x="0" y="8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77" name="Freeform 201"/>
              <p:cNvSpPr>
                <a:spLocks/>
              </p:cNvSpPr>
              <p:nvPr/>
            </p:nvSpPr>
            <p:spPr bwMode="auto">
              <a:xfrm>
                <a:off x="2943" y="984"/>
                <a:ext cx="22" cy="2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15"/>
                  </a:cxn>
                  <a:cxn ang="0">
                    <a:pos x="7" y="23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23">
                    <a:moveTo>
                      <a:pt x="15" y="0"/>
                    </a:moveTo>
                    <a:lnTo>
                      <a:pt x="22" y="15"/>
                    </a:lnTo>
                    <a:lnTo>
                      <a:pt x="7" y="23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78" name="Freeform 202"/>
              <p:cNvSpPr>
                <a:spLocks/>
              </p:cNvSpPr>
              <p:nvPr/>
            </p:nvSpPr>
            <p:spPr bwMode="auto">
              <a:xfrm>
                <a:off x="2988" y="954"/>
                <a:ext cx="22" cy="2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15"/>
                  </a:cxn>
                  <a:cxn ang="0">
                    <a:pos x="7" y="23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23">
                    <a:moveTo>
                      <a:pt x="15" y="0"/>
                    </a:moveTo>
                    <a:lnTo>
                      <a:pt x="22" y="15"/>
                    </a:lnTo>
                    <a:lnTo>
                      <a:pt x="7" y="23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79" name="Rectangle 203"/>
              <p:cNvSpPr>
                <a:spLocks noChangeArrowheads="1"/>
              </p:cNvSpPr>
              <p:nvPr/>
            </p:nvSpPr>
            <p:spPr bwMode="auto">
              <a:xfrm>
                <a:off x="3138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80" name="Rectangle 204"/>
              <p:cNvSpPr>
                <a:spLocks noChangeArrowheads="1"/>
              </p:cNvSpPr>
              <p:nvPr/>
            </p:nvSpPr>
            <p:spPr bwMode="auto">
              <a:xfrm>
                <a:off x="3176" y="909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81" name="Rectangle 205"/>
              <p:cNvSpPr>
                <a:spLocks noChangeArrowheads="1"/>
              </p:cNvSpPr>
              <p:nvPr/>
            </p:nvSpPr>
            <p:spPr bwMode="auto">
              <a:xfrm>
                <a:off x="3303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82" name="Rectangle 206"/>
              <p:cNvSpPr>
                <a:spLocks noChangeArrowheads="1"/>
              </p:cNvSpPr>
              <p:nvPr/>
            </p:nvSpPr>
            <p:spPr bwMode="auto">
              <a:xfrm>
                <a:off x="3356" y="90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50383" name="Group 207"/>
            <p:cNvGrpSpPr>
              <a:grpSpLocks/>
            </p:cNvGrpSpPr>
            <p:nvPr/>
          </p:nvGrpSpPr>
          <p:grpSpPr bwMode="auto">
            <a:xfrm>
              <a:off x="704" y="601"/>
              <a:ext cx="4305" cy="2863"/>
              <a:chOff x="704" y="601"/>
              <a:chExt cx="4305" cy="2863"/>
            </a:xfrm>
          </p:grpSpPr>
          <p:sp>
            <p:nvSpPr>
              <p:cNvPr id="50384" name="Freeform 208"/>
              <p:cNvSpPr>
                <a:spLocks/>
              </p:cNvSpPr>
              <p:nvPr/>
            </p:nvSpPr>
            <p:spPr bwMode="auto">
              <a:xfrm>
                <a:off x="3754" y="909"/>
                <a:ext cx="75" cy="38"/>
              </a:xfrm>
              <a:custGeom>
                <a:avLst/>
                <a:gdLst/>
                <a:ahLst/>
                <a:cxnLst>
                  <a:cxn ang="0">
                    <a:pos x="75" y="15"/>
                  </a:cxn>
                  <a:cxn ang="0">
                    <a:pos x="75" y="38"/>
                  </a:cxn>
                  <a:cxn ang="0">
                    <a:pos x="0" y="23"/>
                  </a:cxn>
                  <a:cxn ang="0">
                    <a:pos x="8" y="0"/>
                  </a:cxn>
                  <a:cxn ang="0">
                    <a:pos x="75" y="15"/>
                  </a:cxn>
                </a:cxnLst>
                <a:rect l="0" t="0" r="r" b="b"/>
                <a:pathLst>
                  <a:path w="75" h="38">
                    <a:moveTo>
                      <a:pt x="75" y="15"/>
                    </a:moveTo>
                    <a:lnTo>
                      <a:pt x="75" y="38"/>
                    </a:lnTo>
                    <a:lnTo>
                      <a:pt x="0" y="23"/>
                    </a:lnTo>
                    <a:lnTo>
                      <a:pt x="8" y="0"/>
                    </a:lnTo>
                    <a:lnTo>
                      <a:pt x="75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85" name="Freeform 209"/>
              <p:cNvSpPr>
                <a:spLocks/>
              </p:cNvSpPr>
              <p:nvPr/>
            </p:nvSpPr>
            <p:spPr bwMode="auto">
              <a:xfrm>
                <a:off x="3995" y="1037"/>
                <a:ext cx="45" cy="38"/>
              </a:xfrm>
              <a:custGeom>
                <a:avLst/>
                <a:gdLst/>
                <a:ahLst/>
                <a:cxnLst>
                  <a:cxn ang="0">
                    <a:pos x="45" y="23"/>
                  </a:cxn>
                  <a:cxn ang="0">
                    <a:pos x="30" y="38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45" y="23"/>
                  </a:cxn>
                </a:cxnLst>
                <a:rect l="0" t="0" r="r" b="b"/>
                <a:pathLst>
                  <a:path w="45" h="38">
                    <a:moveTo>
                      <a:pt x="45" y="23"/>
                    </a:moveTo>
                    <a:lnTo>
                      <a:pt x="30" y="38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45" y="23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86" name="Freeform 210"/>
              <p:cNvSpPr>
                <a:spLocks/>
              </p:cNvSpPr>
              <p:nvPr/>
            </p:nvSpPr>
            <p:spPr bwMode="auto">
              <a:xfrm>
                <a:off x="4025" y="1060"/>
                <a:ext cx="37" cy="45"/>
              </a:xfrm>
              <a:custGeom>
                <a:avLst/>
                <a:gdLst/>
                <a:ahLst/>
                <a:cxnLst>
                  <a:cxn ang="0">
                    <a:pos x="37" y="30"/>
                  </a:cxn>
                  <a:cxn ang="0">
                    <a:pos x="22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7" y="30"/>
                  </a:cxn>
                </a:cxnLst>
                <a:rect l="0" t="0" r="r" b="b"/>
                <a:pathLst>
                  <a:path w="37" h="45">
                    <a:moveTo>
                      <a:pt x="37" y="30"/>
                    </a:moveTo>
                    <a:lnTo>
                      <a:pt x="22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7" y="3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87" name="Freeform 211"/>
              <p:cNvSpPr>
                <a:spLocks/>
              </p:cNvSpPr>
              <p:nvPr/>
            </p:nvSpPr>
            <p:spPr bwMode="auto">
              <a:xfrm>
                <a:off x="4145" y="1277"/>
                <a:ext cx="45" cy="83"/>
              </a:xfrm>
              <a:custGeom>
                <a:avLst/>
                <a:gdLst/>
                <a:ahLst/>
                <a:cxnLst>
                  <a:cxn ang="0">
                    <a:pos x="45" y="76"/>
                  </a:cxn>
                  <a:cxn ang="0">
                    <a:pos x="22" y="83"/>
                  </a:cxn>
                  <a:cxn ang="0">
                    <a:pos x="0" y="8"/>
                  </a:cxn>
                  <a:cxn ang="0">
                    <a:pos x="22" y="0"/>
                  </a:cxn>
                  <a:cxn ang="0">
                    <a:pos x="45" y="76"/>
                  </a:cxn>
                </a:cxnLst>
                <a:rect l="0" t="0" r="r" b="b"/>
                <a:pathLst>
                  <a:path w="45" h="83">
                    <a:moveTo>
                      <a:pt x="45" y="76"/>
                    </a:moveTo>
                    <a:lnTo>
                      <a:pt x="22" y="83"/>
                    </a:lnTo>
                    <a:lnTo>
                      <a:pt x="0" y="8"/>
                    </a:lnTo>
                    <a:lnTo>
                      <a:pt x="22" y="0"/>
                    </a:lnTo>
                    <a:lnTo>
                      <a:pt x="45" y="76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88" name="Freeform 212"/>
              <p:cNvSpPr>
                <a:spLocks/>
              </p:cNvSpPr>
              <p:nvPr/>
            </p:nvSpPr>
            <p:spPr bwMode="auto">
              <a:xfrm>
                <a:off x="4160" y="1443"/>
                <a:ext cx="30" cy="15"/>
              </a:xfrm>
              <a:custGeom>
                <a:avLst/>
                <a:gdLst/>
                <a:ahLst/>
                <a:cxnLst>
                  <a:cxn ang="0">
                    <a:pos x="22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30" y="7"/>
                  </a:cxn>
                  <a:cxn ang="0">
                    <a:pos x="22" y="15"/>
                  </a:cxn>
                </a:cxnLst>
                <a:rect l="0" t="0" r="r" b="b"/>
                <a:pathLst>
                  <a:path w="30" h="15">
                    <a:moveTo>
                      <a:pt x="22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30" y="7"/>
                    </a:lnTo>
                    <a:lnTo>
                      <a:pt x="22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89" name="Rectangle 213"/>
              <p:cNvSpPr>
                <a:spLocks noChangeArrowheads="1"/>
              </p:cNvSpPr>
              <p:nvPr/>
            </p:nvSpPr>
            <p:spPr bwMode="auto">
              <a:xfrm>
                <a:off x="4160" y="1458"/>
                <a:ext cx="22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90" name="Rectangle 214"/>
              <p:cNvSpPr>
                <a:spLocks noChangeArrowheads="1"/>
              </p:cNvSpPr>
              <p:nvPr/>
            </p:nvSpPr>
            <p:spPr bwMode="auto">
              <a:xfrm>
                <a:off x="4160" y="1473"/>
                <a:ext cx="22" cy="7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91" name="Freeform 215"/>
              <p:cNvSpPr>
                <a:spLocks/>
              </p:cNvSpPr>
              <p:nvPr/>
            </p:nvSpPr>
            <p:spPr bwMode="auto">
              <a:xfrm>
                <a:off x="4160" y="1480"/>
                <a:ext cx="30" cy="15"/>
              </a:xfrm>
              <a:custGeom>
                <a:avLst/>
                <a:gdLst/>
                <a:ahLst/>
                <a:cxnLst>
                  <a:cxn ang="0">
                    <a:pos x="30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22" y="0"/>
                  </a:cxn>
                  <a:cxn ang="0">
                    <a:pos x="30" y="15"/>
                  </a:cxn>
                </a:cxnLst>
                <a:rect l="0" t="0" r="r" b="b"/>
                <a:pathLst>
                  <a:path w="30" h="15">
                    <a:moveTo>
                      <a:pt x="30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30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92" name="Freeform 216"/>
              <p:cNvSpPr>
                <a:spLocks/>
              </p:cNvSpPr>
              <p:nvPr/>
            </p:nvSpPr>
            <p:spPr bwMode="auto">
              <a:xfrm>
                <a:off x="4145" y="1586"/>
                <a:ext cx="45" cy="75"/>
              </a:xfrm>
              <a:custGeom>
                <a:avLst/>
                <a:gdLst/>
                <a:ahLst/>
                <a:cxnLst>
                  <a:cxn ang="0">
                    <a:pos x="22" y="75"/>
                  </a:cxn>
                  <a:cxn ang="0">
                    <a:pos x="0" y="67"/>
                  </a:cxn>
                  <a:cxn ang="0">
                    <a:pos x="22" y="0"/>
                  </a:cxn>
                  <a:cxn ang="0">
                    <a:pos x="45" y="7"/>
                  </a:cxn>
                  <a:cxn ang="0">
                    <a:pos x="22" y="75"/>
                  </a:cxn>
                </a:cxnLst>
                <a:rect l="0" t="0" r="r" b="b"/>
                <a:pathLst>
                  <a:path w="45" h="75">
                    <a:moveTo>
                      <a:pt x="22" y="75"/>
                    </a:moveTo>
                    <a:lnTo>
                      <a:pt x="0" y="67"/>
                    </a:lnTo>
                    <a:lnTo>
                      <a:pt x="22" y="0"/>
                    </a:lnTo>
                    <a:lnTo>
                      <a:pt x="45" y="7"/>
                    </a:lnTo>
                    <a:lnTo>
                      <a:pt x="22" y="7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93" name="Freeform 217"/>
              <p:cNvSpPr>
                <a:spLocks/>
              </p:cNvSpPr>
              <p:nvPr/>
            </p:nvSpPr>
            <p:spPr bwMode="auto">
              <a:xfrm>
                <a:off x="4025" y="1841"/>
                <a:ext cx="37" cy="38"/>
              </a:xfrm>
              <a:custGeom>
                <a:avLst/>
                <a:gdLst/>
                <a:ahLst/>
                <a:cxnLst>
                  <a:cxn ang="0">
                    <a:pos x="15" y="38"/>
                  </a:cxn>
                  <a:cxn ang="0">
                    <a:pos x="0" y="23"/>
                  </a:cxn>
                  <a:cxn ang="0">
                    <a:pos x="22" y="0"/>
                  </a:cxn>
                  <a:cxn ang="0">
                    <a:pos x="37" y="8"/>
                  </a:cxn>
                  <a:cxn ang="0">
                    <a:pos x="15" y="38"/>
                  </a:cxn>
                </a:cxnLst>
                <a:rect l="0" t="0" r="r" b="b"/>
                <a:pathLst>
                  <a:path w="37" h="38">
                    <a:moveTo>
                      <a:pt x="15" y="38"/>
                    </a:moveTo>
                    <a:lnTo>
                      <a:pt x="0" y="23"/>
                    </a:lnTo>
                    <a:lnTo>
                      <a:pt x="22" y="0"/>
                    </a:lnTo>
                    <a:lnTo>
                      <a:pt x="37" y="8"/>
                    </a:lnTo>
                    <a:lnTo>
                      <a:pt x="15" y="3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94" name="Freeform 218"/>
              <p:cNvSpPr>
                <a:spLocks/>
              </p:cNvSpPr>
              <p:nvPr/>
            </p:nvSpPr>
            <p:spPr bwMode="auto">
              <a:xfrm>
                <a:off x="3995" y="1864"/>
                <a:ext cx="45" cy="45"/>
              </a:xfrm>
              <a:custGeom>
                <a:avLst/>
                <a:gdLst/>
                <a:ahLst/>
                <a:cxnLst>
                  <a:cxn ang="0">
                    <a:pos x="15" y="45"/>
                  </a:cxn>
                  <a:cxn ang="0">
                    <a:pos x="0" y="22"/>
                  </a:cxn>
                  <a:cxn ang="0">
                    <a:pos x="30" y="0"/>
                  </a:cxn>
                  <a:cxn ang="0">
                    <a:pos x="45" y="22"/>
                  </a:cxn>
                  <a:cxn ang="0">
                    <a:pos x="15" y="45"/>
                  </a:cxn>
                </a:cxnLst>
                <a:rect l="0" t="0" r="r" b="b"/>
                <a:pathLst>
                  <a:path w="45" h="45">
                    <a:moveTo>
                      <a:pt x="15" y="45"/>
                    </a:moveTo>
                    <a:lnTo>
                      <a:pt x="0" y="22"/>
                    </a:lnTo>
                    <a:lnTo>
                      <a:pt x="30" y="0"/>
                    </a:lnTo>
                    <a:lnTo>
                      <a:pt x="45" y="22"/>
                    </a:lnTo>
                    <a:lnTo>
                      <a:pt x="15" y="4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95" name="Freeform 219"/>
              <p:cNvSpPr>
                <a:spLocks/>
              </p:cNvSpPr>
              <p:nvPr/>
            </p:nvSpPr>
            <p:spPr bwMode="auto">
              <a:xfrm>
                <a:off x="3754" y="1991"/>
                <a:ext cx="75" cy="4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0" y="23"/>
                  </a:cxn>
                  <a:cxn ang="0">
                    <a:pos x="75" y="0"/>
                  </a:cxn>
                  <a:cxn ang="0">
                    <a:pos x="75" y="23"/>
                  </a:cxn>
                  <a:cxn ang="0">
                    <a:pos x="8" y="45"/>
                  </a:cxn>
                </a:cxnLst>
                <a:rect l="0" t="0" r="r" b="b"/>
                <a:pathLst>
                  <a:path w="75" h="45">
                    <a:moveTo>
                      <a:pt x="8" y="45"/>
                    </a:moveTo>
                    <a:lnTo>
                      <a:pt x="0" y="23"/>
                    </a:lnTo>
                    <a:lnTo>
                      <a:pt x="75" y="0"/>
                    </a:lnTo>
                    <a:lnTo>
                      <a:pt x="75" y="23"/>
                    </a:lnTo>
                    <a:lnTo>
                      <a:pt x="8" y="4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96" name="Freeform 220"/>
              <p:cNvSpPr>
                <a:spLocks/>
              </p:cNvSpPr>
              <p:nvPr/>
            </p:nvSpPr>
            <p:spPr bwMode="auto">
              <a:xfrm>
                <a:off x="3048" y="1991"/>
                <a:ext cx="75" cy="45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0" y="0"/>
                  </a:cxn>
                  <a:cxn ang="0">
                    <a:pos x="75" y="23"/>
                  </a:cxn>
                  <a:cxn ang="0">
                    <a:pos x="68" y="45"/>
                  </a:cxn>
                  <a:cxn ang="0">
                    <a:pos x="0" y="23"/>
                  </a:cxn>
                </a:cxnLst>
                <a:rect l="0" t="0" r="r" b="b"/>
                <a:pathLst>
                  <a:path w="75" h="45">
                    <a:moveTo>
                      <a:pt x="0" y="23"/>
                    </a:moveTo>
                    <a:lnTo>
                      <a:pt x="0" y="0"/>
                    </a:lnTo>
                    <a:lnTo>
                      <a:pt x="75" y="23"/>
                    </a:lnTo>
                    <a:lnTo>
                      <a:pt x="68" y="45"/>
                    </a:lnTo>
                    <a:lnTo>
                      <a:pt x="0" y="23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97" name="Freeform 221"/>
              <p:cNvSpPr>
                <a:spLocks/>
              </p:cNvSpPr>
              <p:nvPr/>
            </p:nvSpPr>
            <p:spPr bwMode="auto">
              <a:xfrm>
                <a:off x="2838" y="1864"/>
                <a:ext cx="45" cy="4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5" y="0"/>
                  </a:cxn>
                  <a:cxn ang="0">
                    <a:pos x="45" y="22"/>
                  </a:cxn>
                  <a:cxn ang="0">
                    <a:pos x="30" y="45"/>
                  </a:cxn>
                  <a:cxn ang="0">
                    <a:pos x="0" y="22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lnTo>
                      <a:pt x="15" y="0"/>
                    </a:lnTo>
                    <a:lnTo>
                      <a:pt x="45" y="22"/>
                    </a:lnTo>
                    <a:lnTo>
                      <a:pt x="30" y="45"/>
                    </a:lnTo>
                    <a:lnTo>
                      <a:pt x="0" y="22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98" name="Freeform 222"/>
              <p:cNvSpPr>
                <a:spLocks/>
              </p:cNvSpPr>
              <p:nvPr/>
            </p:nvSpPr>
            <p:spPr bwMode="auto">
              <a:xfrm>
                <a:off x="2815" y="1841"/>
                <a:ext cx="38" cy="3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0"/>
                  </a:cxn>
                  <a:cxn ang="0">
                    <a:pos x="38" y="23"/>
                  </a:cxn>
                  <a:cxn ang="0">
                    <a:pos x="23" y="38"/>
                  </a:cxn>
                  <a:cxn ang="0">
                    <a:pos x="0" y="8"/>
                  </a:cxn>
                </a:cxnLst>
                <a:rect l="0" t="0" r="r" b="b"/>
                <a:pathLst>
                  <a:path w="38" h="38">
                    <a:moveTo>
                      <a:pt x="0" y="8"/>
                    </a:moveTo>
                    <a:lnTo>
                      <a:pt x="15" y="0"/>
                    </a:lnTo>
                    <a:lnTo>
                      <a:pt x="38" y="23"/>
                    </a:lnTo>
                    <a:lnTo>
                      <a:pt x="23" y="38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399" name="Freeform 223"/>
              <p:cNvSpPr>
                <a:spLocks/>
              </p:cNvSpPr>
              <p:nvPr/>
            </p:nvSpPr>
            <p:spPr bwMode="auto">
              <a:xfrm>
                <a:off x="2687" y="1586"/>
                <a:ext cx="45" cy="7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3" y="0"/>
                  </a:cxn>
                  <a:cxn ang="0">
                    <a:pos x="45" y="67"/>
                  </a:cxn>
                  <a:cxn ang="0">
                    <a:pos x="23" y="75"/>
                  </a:cxn>
                  <a:cxn ang="0">
                    <a:pos x="0" y="7"/>
                  </a:cxn>
                </a:cxnLst>
                <a:rect l="0" t="0" r="r" b="b"/>
                <a:pathLst>
                  <a:path w="45" h="75">
                    <a:moveTo>
                      <a:pt x="0" y="7"/>
                    </a:moveTo>
                    <a:lnTo>
                      <a:pt x="23" y="0"/>
                    </a:lnTo>
                    <a:lnTo>
                      <a:pt x="45" y="67"/>
                    </a:lnTo>
                    <a:lnTo>
                      <a:pt x="23" y="7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00" name="Freeform 224"/>
              <p:cNvSpPr>
                <a:spLocks/>
              </p:cNvSpPr>
              <p:nvPr/>
            </p:nvSpPr>
            <p:spPr bwMode="auto">
              <a:xfrm>
                <a:off x="2687" y="1480"/>
                <a:ext cx="30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30" y="0"/>
                  </a:cxn>
                  <a:cxn ang="0">
                    <a:pos x="30" y="15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30" h="15">
                    <a:moveTo>
                      <a:pt x="8" y="0"/>
                    </a:moveTo>
                    <a:lnTo>
                      <a:pt x="30" y="0"/>
                    </a:lnTo>
                    <a:lnTo>
                      <a:pt x="30" y="15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01" name="Rectangle 225"/>
              <p:cNvSpPr>
                <a:spLocks noChangeArrowheads="1"/>
              </p:cNvSpPr>
              <p:nvPr/>
            </p:nvSpPr>
            <p:spPr bwMode="auto">
              <a:xfrm>
                <a:off x="2695" y="1473"/>
                <a:ext cx="22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02" name="Rectangle 226"/>
              <p:cNvSpPr>
                <a:spLocks noChangeArrowheads="1"/>
              </p:cNvSpPr>
              <p:nvPr/>
            </p:nvSpPr>
            <p:spPr bwMode="auto">
              <a:xfrm>
                <a:off x="2695" y="1458"/>
                <a:ext cx="22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03" name="Freeform 227"/>
              <p:cNvSpPr>
                <a:spLocks/>
              </p:cNvSpPr>
              <p:nvPr/>
            </p:nvSpPr>
            <p:spPr bwMode="auto">
              <a:xfrm>
                <a:off x="2687" y="1443"/>
                <a:ext cx="30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0" y="0"/>
                  </a:cxn>
                  <a:cxn ang="0">
                    <a:pos x="30" y="15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30" h="15">
                    <a:moveTo>
                      <a:pt x="0" y="7"/>
                    </a:moveTo>
                    <a:lnTo>
                      <a:pt x="30" y="0"/>
                    </a:lnTo>
                    <a:lnTo>
                      <a:pt x="30" y="15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04" name="Freeform 228"/>
              <p:cNvSpPr>
                <a:spLocks/>
              </p:cNvSpPr>
              <p:nvPr/>
            </p:nvSpPr>
            <p:spPr bwMode="auto">
              <a:xfrm>
                <a:off x="2687" y="1277"/>
                <a:ext cx="45" cy="8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5" y="8"/>
                  </a:cxn>
                  <a:cxn ang="0">
                    <a:pos x="23" y="83"/>
                  </a:cxn>
                  <a:cxn ang="0">
                    <a:pos x="0" y="76"/>
                  </a:cxn>
                  <a:cxn ang="0">
                    <a:pos x="23" y="0"/>
                  </a:cxn>
                </a:cxnLst>
                <a:rect l="0" t="0" r="r" b="b"/>
                <a:pathLst>
                  <a:path w="45" h="83">
                    <a:moveTo>
                      <a:pt x="23" y="0"/>
                    </a:moveTo>
                    <a:lnTo>
                      <a:pt x="45" y="8"/>
                    </a:lnTo>
                    <a:lnTo>
                      <a:pt x="23" y="83"/>
                    </a:lnTo>
                    <a:lnTo>
                      <a:pt x="0" y="76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05" name="Freeform 229"/>
              <p:cNvSpPr>
                <a:spLocks/>
              </p:cNvSpPr>
              <p:nvPr/>
            </p:nvSpPr>
            <p:spPr bwMode="auto">
              <a:xfrm>
                <a:off x="2815" y="1060"/>
                <a:ext cx="38" cy="4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8" y="15"/>
                  </a:cxn>
                  <a:cxn ang="0">
                    <a:pos x="15" y="45"/>
                  </a:cxn>
                  <a:cxn ang="0">
                    <a:pos x="0" y="30"/>
                  </a:cxn>
                  <a:cxn ang="0">
                    <a:pos x="23" y="0"/>
                  </a:cxn>
                </a:cxnLst>
                <a:rect l="0" t="0" r="r" b="b"/>
                <a:pathLst>
                  <a:path w="38" h="45">
                    <a:moveTo>
                      <a:pt x="23" y="0"/>
                    </a:moveTo>
                    <a:lnTo>
                      <a:pt x="38" y="15"/>
                    </a:lnTo>
                    <a:lnTo>
                      <a:pt x="15" y="45"/>
                    </a:lnTo>
                    <a:lnTo>
                      <a:pt x="0" y="30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06" name="Freeform 230"/>
              <p:cNvSpPr>
                <a:spLocks/>
              </p:cNvSpPr>
              <p:nvPr/>
            </p:nvSpPr>
            <p:spPr bwMode="auto">
              <a:xfrm>
                <a:off x="2838" y="1037"/>
                <a:ext cx="45" cy="3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45" y="15"/>
                  </a:cxn>
                  <a:cxn ang="0">
                    <a:pos x="15" y="38"/>
                  </a:cxn>
                  <a:cxn ang="0">
                    <a:pos x="0" y="23"/>
                  </a:cxn>
                  <a:cxn ang="0">
                    <a:pos x="30" y="0"/>
                  </a:cxn>
                </a:cxnLst>
                <a:rect l="0" t="0" r="r" b="b"/>
                <a:pathLst>
                  <a:path w="45" h="38">
                    <a:moveTo>
                      <a:pt x="30" y="0"/>
                    </a:moveTo>
                    <a:lnTo>
                      <a:pt x="45" y="15"/>
                    </a:lnTo>
                    <a:lnTo>
                      <a:pt x="15" y="38"/>
                    </a:lnTo>
                    <a:lnTo>
                      <a:pt x="0" y="23"/>
                    </a:lnTo>
                    <a:lnTo>
                      <a:pt x="3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07" name="Freeform 231"/>
              <p:cNvSpPr>
                <a:spLocks/>
              </p:cNvSpPr>
              <p:nvPr/>
            </p:nvSpPr>
            <p:spPr bwMode="auto">
              <a:xfrm>
                <a:off x="3048" y="909"/>
                <a:ext cx="75" cy="38"/>
              </a:xfrm>
              <a:custGeom>
                <a:avLst/>
                <a:gdLst/>
                <a:ahLst/>
                <a:cxnLst>
                  <a:cxn ang="0">
                    <a:pos x="68" y="0"/>
                  </a:cxn>
                  <a:cxn ang="0">
                    <a:pos x="75" y="23"/>
                  </a:cxn>
                  <a:cxn ang="0">
                    <a:pos x="0" y="38"/>
                  </a:cxn>
                  <a:cxn ang="0">
                    <a:pos x="0" y="15"/>
                  </a:cxn>
                  <a:cxn ang="0">
                    <a:pos x="68" y="0"/>
                  </a:cxn>
                </a:cxnLst>
                <a:rect l="0" t="0" r="r" b="b"/>
                <a:pathLst>
                  <a:path w="75" h="38">
                    <a:moveTo>
                      <a:pt x="68" y="0"/>
                    </a:moveTo>
                    <a:lnTo>
                      <a:pt x="75" y="23"/>
                    </a:lnTo>
                    <a:lnTo>
                      <a:pt x="0" y="38"/>
                    </a:lnTo>
                    <a:lnTo>
                      <a:pt x="0" y="15"/>
                    </a:lnTo>
                    <a:lnTo>
                      <a:pt x="6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08" name="Freeform 232"/>
              <p:cNvSpPr>
                <a:spLocks/>
              </p:cNvSpPr>
              <p:nvPr/>
            </p:nvSpPr>
            <p:spPr bwMode="auto">
              <a:xfrm>
                <a:off x="2582" y="1954"/>
                <a:ext cx="45" cy="45"/>
              </a:xfrm>
              <a:custGeom>
                <a:avLst/>
                <a:gdLst/>
                <a:ahLst/>
                <a:cxnLst>
                  <a:cxn ang="0">
                    <a:pos x="45" y="30"/>
                  </a:cxn>
                  <a:cxn ang="0">
                    <a:pos x="30" y="45"/>
                  </a:cxn>
                  <a:cxn ang="0">
                    <a:pos x="0" y="22"/>
                  </a:cxn>
                  <a:cxn ang="0">
                    <a:pos x="15" y="0"/>
                  </a:cxn>
                  <a:cxn ang="0">
                    <a:pos x="45" y="30"/>
                  </a:cxn>
                </a:cxnLst>
                <a:rect l="0" t="0" r="r" b="b"/>
                <a:pathLst>
                  <a:path w="45" h="45">
                    <a:moveTo>
                      <a:pt x="45" y="30"/>
                    </a:moveTo>
                    <a:lnTo>
                      <a:pt x="30" y="45"/>
                    </a:lnTo>
                    <a:lnTo>
                      <a:pt x="0" y="22"/>
                    </a:lnTo>
                    <a:lnTo>
                      <a:pt x="15" y="0"/>
                    </a:lnTo>
                    <a:lnTo>
                      <a:pt x="45" y="3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09" name="Freeform 233"/>
              <p:cNvSpPr>
                <a:spLocks/>
              </p:cNvSpPr>
              <p:nvPr/>
            </p:nvSpPr>
            <p:spPr bwMode="auto">
              <a:xfrm>
                <a:off x="2785" y="2097"/>
                <a:ext cx="75" cy="52"/>
              </a:xfrm>
              <a:custGeom>
                <a:avLst/>
                <a:gdLst/>
                <a:ahLst/>
                <a:cxnLst>
                  <a:cxn ang="0">
                    <a:pos x="75" y="30"/>
                  </a:cxn>
                  <a:cxn ang="0">
                    <a:pos x="68" y="52"/>
                  </a:cxn>
                  <a:cxn ang="0">
                    <a:pos x="0" y="22"/>
                  </a:cxn>
                  <a:cxn ang="0">
                    <a:pos x="8" y="0"/>
                  </a:cxn>
                  <a:cxn ang="0">
                    <a:pos x="75" y="30"/>
                  </a:cxn>
                </a:cxnLst>
                <a:rect l="0" t="0" r="r" b="b"/>
                <a:pathLst>
                  <a:path w="75" h="52">
                    <a:moveTo>
                      <a:pt x="75" y="30"/>
                    </a:moveTo>
                    <a:lnTo>
                      <a:pt x="68" y="52"/>
                    </a:lnTo>
                    <a:lnTo>
                      <a:pt x="0" y="22"/>
                    </a:lnTo>
                    <a:lnTo>
                      <a:pt x="8" y="0"/>
                    </a:lnTo>
                    <a:lnTo>
                      <a:pt x="75" y="3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10" name="Rectangle 234"/>
              <p:cNvSpPr>
                <a:spLocks noChangeArrowheads="1"/>
              </p:cNvSpPr>
              <p:nvPr/>
            </p:nvSpPr>
            <p:spPr bwMode="auto">
              <a:xfrm>
                <a:off x="3033" y="2149"/>
                <a:ext cx="30" cy="23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11" name="Rectangle 235"/>
              <p:cNvSpPr>
                <a:spLocks noChangeArrowheads="1"/>
              </p:cNvSpPr>
              <p:nvPr/>
            </p:nvSpPr>
            <p:spPr bwMode="auto">
              <a:xfrm>
                <a:off x="3086" y="2149"/>
                <a:ext cx="15" cy="23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12" name="Oval 236"/>
              <p:cNvSpPr>
                <a:spLocks noChangeArrowheads="1"/>
              </p:cNvSpPr>
              <p:nvPr/>
            </p:nvSpPr>
            <p:spPr bwMode="auto">
              <a:xfrm>
                <a:off x="3424" y="902"/>
                <a:ext cx="45" cy="45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13" name="Freeform 237"/>
              <p:cNvSpPr>
                <a:spLocks/>
              </p:cNvSpPr>
              <p:nvPr/>
            </p:nvSpPr>
            <p:spPr bwMode="auto">
              <a:xfrm>
                <a:off x="2860" y="609"/>
                <a:ext cx="2141" cy="2840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165" y="0"/>
                  </a:cxn>
                  <a:cxn ang="0">
                    <a:pos x="256" y="0"/>
                  </a:cxn>
                  <a:cxn ang="0">
                    <a:pos x="286" y="0"/>
                  </a:cxn>
                  <a:cxn ang="0">
                    <a:pos x="391" y="0"/>
                  </a:cxn>
                  <a:cxn ang="0">
                    <a:pos x="579" y="0"/>
                  </a:cxn>
                  <a:cxn ang="0">
                    <a:pos x="684" y="0"/>
                  </a:cxn>
                  <a:cxn ang="0">
                    <a:pos x="789" y="0"/>
                  </a:cxn>
                  <a:cxn ang="0">
                    <a:pos x="894" y="0"/>
                  </a:cxn>
                  <a:cxn ang="0">
                    <a:pos x="999" y="0"/>
                  </a:cxn>
                  <a:cxn ang="0">
                    <a:pos x="1105" y="0"/>
                  </a:cxn>
                  <a:cxn ang="0">
                    <a:pos x="1307" y="0"/>
                  </a:cxn>
                  <a:cxn ang="0">
                    <a:pos x="1352" y="0"/>
                  </a:cxn>
                  <a:cxn ang="0">
                    <a:pos x="1585" y="45"/>
                  </a:cxn>
                  <a:cxn ang="0">
                    <a:pos x="1615" y="60"/>
                  </a:cxn>
                  <a:cxn ang="0">
                    <a:pos x="1660" y="75"/>
                  </a:cxn>
                  <a:cxn ang="0">
                    <a:pos x="1743" y="112"/>
                  </a:cxn>
                  <a:cxn ang="0">
                    <a:pos x="1908" y="218"/>
                  </a:cxn>
                  <a:cxn ang="0">
                    <a:pos x="1931" y="233"/>
                  </a:cxn>
                  <a:cxn ang="0">
                    <a:pos x="2029" y="405"/>
                  </a:cxn>
                  <a:cxn ang="0">
                    <a:pos x="2066" y="488"/>
                  </a:cxn>
                  <a:cxn ang="0">
                    <a:pos x="2074" y="526"/>
                  </a:cxn>
                  <a:cxn ang="0">
                    <a:pos x="2096" y="578"/>
                  </a:cxn>
                  <a:cxn ang="0">
                    <a:pos x="2141" y="759"/>
                  </a:cxn>
                  <a:cxn ang="0">
                    <a:pos x="2141" y="1442"/>
                  </a:cxn>
                  <a:cxn ang="0">
                    <a:pos x="2096" y="2262"/>
                  </a:cxn>
                  <a:cxn ang="0">
                    <a:pos x="2089" y="2292"/>
                  </a:cxn>
                  <a:cxn ang="0">
                    <a:pos x="2066" y="2352"/>
                  </a:cxn>
                  <a:cxn ang="0">
                    <a:pos x="2029" y="2442"/>
                  </a:cxn>
                  <a:cxn ang="0">
                    <a:pos x="1931" y="2607"/>
                  </a:cxn>
                  <a:cxn ang="0">
                    <a:pos x="1908" y="2630"/>
                  </a:cxn>
                  <a:cxn ang="0">
                    <a:pos x="1743" y="2727"/>
                  </a:cxn>
                  <a:cxn ang="0">
                    <a:pos x="1660" y="2765"/>
                  </a:cxn>
                  <a:cxn ang="0">
                    <a:pos x="1608" y="2788"/>
                  </a:cxn>
                  <a:cxn ang="0">
                    <a:pos x="1555" y="2810"/>
                  </a:cxn>
                  <a:cxn ang="0">
                    <a:pos x="1345" y="2840"/>
                  </a:cxn>
                  <a:cxn ang="0">
                    <a:pos x="1210" y="2840"/>
                  </a:cxn>
                  <a:cxn ang="0">
                    <a:pos x="1097" y="2840"/>
                  </a:cxn>
                  <a:cxn ang="0">
                    <a:pos x="992" y="2840"/>
                  </a:cxn>
                  <a:cxn ang="0">
                    <a:pos x="887" y="2840"/>
                  </a:cxn>
                  <a:cxn ang="0">
                    <a:pos x="781" y="2840"/>
                  </a:cxn>
                  <a:cxn ang="0">
                    <a:pos x="594" y="2840"/>
                  </a:cxn>
                </a:cxnLst>
                <a:rect l="0" t="0" r="r" b="b"/>
                <a:pathLst>
                  <a:path w="2141" h="2840">
                    <a:moveTo>
                      <a:pt x="0" y="0"/>
                    </a:moveTo>
                    <a:lnTo>
                      <a:pt x="68" y="0"/>
                    </a:lnTo>
                    <a:lnTo>
                      <a:pt x="75" y="0"/>
                    </a:lnTo>
                    <a:lnTo>
                      <a:pt x="128" y="0"/>
                    </a:lnTo>
                    <a:lnTo>
                      <a:pt x="143" y="0"/>
                    </a:lnTo>
                    <a:lnTo>
                      <a:pt x="165" y="0"/>
                    </a:lnTo>
                    <a:lnTo>
                      <a:pt x="218" y="0"/>
                    </a:lnTo>
                    <a:lnTo>
                      <a:pt x="248" y="0"/>
                    </a:lnTo>
                    <a:lnTo>
                      <a:pt x="256" y="0"/>
                    </a:lnTo>
                    <a:lnTo>
                      <a:pt x="271" y="0"/>
                    </a:lnTo>
                    <a:lnTo>
                      <a:pt x="278" y="0"/>
                    </a:lnTo>
                    <a:lnTo>
                      <a:pt x="286" y="0"/>
                    </a:lnTo>
                    <a:lnTo>
                      <a:pt x="376" y="0"/>
                    </a:lnTo>
                    <a:lnTo>
                      <a:pt x="383" y="0"/>
                    </a:lnTo>
                    <a:lnTo>
                      <a:pt x="391" y="0"/>
                    </a:lnTo>
                    <a:lnTo>
                      <a:pt x="481" y="0"/>
                    </a:lnTo>
                    <a:lnTo>
                      <a:pt x="488" y="0"/>
                    </a:lnTo>
                    <a:lnTo>
                      <a:pt x="579" y="0"/>
                    </a:lnTo>
                    <a:lnTo>
                      <a:pt x="586" y="0"/>
                    </a:lnTo>
                    <a:lnTo>
                      <a:pt x="594" y="0"/>
                    </a:lnTo>
                    <a:lnTo>
                      <a:pt x="684" y="0"/>
                    </a:lnTo>
                    <a:lnTo>
                      <a:pt x="691" y="0"/>
                    </a:lnTo>
                    <a:lnTo>
                      <a:pt x="781" y="0"/>
                    </a:lnTo>
                    <a:lnTo>
                      <a:pt x="789" y="0"/>
                    </a:lnTo>
                    <a:lnTo>
                      <a:pt x="797" y="0"/>
                    </a:lnTo>
                    <a:lnTo>
                      <a:pt x="887" y="0"/>
                    </a:lnTo>
                    <a:lnTo>
                      <a:pt x="894" y="0"/>
                    </a:lnTo>
                    <a:lnTo>
                      <a:pt x="984" y="0"/>
                    </a:lnTo>
                    <a:lnTo>
                      <a:pt x="992" y="0"/>
                    </a:lnTo>
                    <a:lnTo>
                      <a:pt x="999" y="0"/>
                    </a:lnTo>
                    <a:lnTo>
                      <a:pt x="1089" y="0"/>
                    </a:lnTo>
                    <a:lnTo>
                      <a:pt x="1097" y="0"/>
                    </a:lnTo>
                    <a:lnTo>
                      <a:pt x="1105" y="0"/>
                    </a:lnTo>
                    <a:lnTo>
                      <a:pt x="1195" y="0"/>
                    </a:lnTo>
                    <a:lnTo>
                      <a:pt x="1210" y="0"/>
                    </a:lnTo>
                    <a:lnTo>
                      <a:pt x="1307" y="0"/>
                    </a:lnTo>
                    <a:lnTo>
                      <a:pt x="1322" y="0"/>
                    </a:lnTo>
                    <a:lnTo>
                      <a:pt x="1345" y="0"/>
                    </a:lnTo>
                    <a:lnTo>
                      <a:pt x="1352" y="0"/>
                    </a:lnTo>
                    <a:lnTo>
                      <a:pt x="1420" y="0"/>
                    </a:lnTo>
                    <a:lnTo>
                      <a:pt x="1555" y="30"/>
                    </a:lnTo>
                    <a:lnTo>
                      <a:pt x="1585" y="45"/>
                    </a:lnTo>
                    <a:lnTo>
                      <a:pt x="1593" y="45"/>
                    </a:lnTo>
                    <a:lnTo>
                      <a:pt x="1608" y="52"/>
                    </a:lnTo>
                    <a:lnTo>
                      <a:pt x="1615" y="60"/>
                    </a:lnTo>
                    <a:lnTo>
                      <a:pt x="1645" y="67"/>
                    </a:lnTo>
                    <a:lnTo>
                      <a:pt x="1645" y="75"/>
                    </a:lnTo>
                    <a:lnTo>
                      <a:pt x="1660" y="75"/>
                    </a:lnTo>
                    <a:lnTo>
                      <a:pt x="1675" y="82"/>
                    </a:lnTo>
                    <a:lnTo>
                      <a:pt x="1683" y="90"/>
                    </a:lnTo>
                    <a:lnTo>
                      <a:pt x="1743" y="112"/>
                    </a:lnTo>
                    <a:lnTo>
                      <a:pt x="1758" y="120"/>
                    </a:lnTo>
                    <a:lnTo>
                      <a:pt x="1796" y="135"/>
                    </a:lnTo>
                    <a:lnTo>
                      <a:pt x="1908" y="218"/>
                    </a:lnTo>
                    <a:lnTo>
                      <a:pt x="1916" y="225"/>
                    </a:lnTo>
                    <a:lnTo>
                      <a:pt x="1923" y="233"/>
                    </a:lnTo>
                    <a:lnTo>
                      <a:pt x="1931" y="233"/>
                    </a:lnTo>
                    <a:lnTo>
                      <a:pt x="1938" y="240"/>
                    </a:lnTo>
                    <a:lnTo>
                      <a:pt x="2014" y="360"/>
                    </a:lnTo>
                    <a:lnTo>
                      <a:pt x="2029" y="405"/>
                    </a:lnTo>
                    <a:lnTo>
                      <a:pt x="2036" y="420"/>
                    </a:lnTo>
                    <a:lnTo>
                      <a:pt x="2059" y="481"/>
                    </a:lnTo>
                    <a:lnTo>
                      <a:pt x="2066" y="488"/>
                    </a:lnTo>
                    <a:lnTo>
                      <a:pt x="2066" y="503"/>
                    </a:lnTo>
                    <a:lnTo>
                      <a:pt x="2074" y="518"/>
                    </a:lnTo>
                    <a:lnTo>
                      <a:pt x="2074" y="526"/>
                    </a:lnTo>
                    <a:lnTo>
                      <a:pt x="2089" y="548"/>
                    </a:lnTo>
                    <a:lnTo>
                      <a:pt x="2089" y="563"/>
                    </a:lnTo>
                    <a:lnTo>
                      <a:pt x="2096" y="578"/>
                    </a:lnTo>
                    <a:lnTo>
                      <a:pt x="2096" y="586"/>
                    </a:lnTo>
                    <a:lnTo>
                      <a:pt x="2111" y="616"/>
                    </a:lnTo>
                    <a:lnTo>
                      <a:pt x="2141" y="759"/>
                    </a:lnTo>
                    <a:lnTo>
                      <a:pt x="2141" y="1397"/>
                    </a:lnTo>
                    <a:lnTo>
                      <a:pt x="2134" y="1420"/>
                    </a:lnTo>
                    <a:lnTo>
                      <a:pt x="2141" y="1442"/>
                    </a:lnTo>
                    <a:lnTo>
                      <a:pt x="2141" y="2081"/>
                    </a:lnTo>
                    <a:lnTo>
                      <a:pt x="2111" y="2224"/>
                    </a:lnTo>
                    <a:lnTo>
                      <a:pt x="2096" y="2262"/>
                    </a:lnTo>
                    <a:lnTo>
                      <a:pt x="2096" y="2269"/>
                    </a:lnTo>
                    <a:lnTo>
                      <a:pt x="2089" y="2284"/>
                    </a:lnTo>
                    <a:lnTo>
                      <a:pt x="2089" y="2292"/>
                    </a:lnTo>
                    <a:lnTo>
                      <a:pt x="2074" y="2322"/>
                    </a:lnTo>
                    <a:lnTo>
                      <a:pt x="2066" y="2337"/>
                    </a:lnTo>
                    <a:lnTo>
                      <a:pt x="2066" y="2352"/>
                    </a:lnTo>
                    <a:lnTo>
                      <a:pt x="2059" y="2359"/>
                    </a:lnTo>
                    <a:lnTo>
                      <a:pt x="2036" y="2427"/>
                    </a:lnTo>
                    <a:lnTo>
                      <a:pt x="2029" y="2442"/>
                    </a:lnTo>
                    <a:lnTo>
                      <a:pt x="2014" y="2479"/>
                    </a:lnTo>
                    <a:lnTo>
                      <a:pt x="1938" y="2600"/>
                    </a:lnTo>
                    <a:lnTo>
                      <a:pt x="1931" y="2607"/>
                    </a:lnTo>
                    <a:lnTo>
                      <a:pt x="1923" y="2615"/>
                    </a:lnTo>
                    <a:lnTo>
                      <a:pt x="1916" y="2622"/>
                    </a:lnTo>
                    <a:lnTo>
                      <a:pt x="1908" y="2630"/>
                    </a:lnTo>
                    <a:lnTo>
                      <a:pt x="1796" y="2705"/>
                    </a:lnTo>
                    <a:lnTo>
                      <a:pt x="1758" y="2727"/>
                    </a:lnTo>
                    <a:lnTo>
                      <a:pt x="1743" y="2727"/>
                    </a:lnTo>
                    <a:lnTo>
                      <a:pt x="1683" y="2758"/>
                    </a:lnTo>
                    <a:lnTo>
                      <a:pt x="1675" y="2758"/>
                    </a:lnTo>
                    <a:lnTo>
                      <a:pt x="1660" y="2765"/>
                    </a:lnTo>
                    <a:lnTo>
                      <a:pt x="1645" y="2773"/>
                    </a:lnTo>
                    <a:lnTo>
                      <a:pt x="1615" y="2788"/>
                    </a:lnTo>
                    <a:lnTo>
                      <a:pt x="1608" y="2788"/>
                    </a:lnTo>
                    <a:lnTo>
                      <a:pt x="1593" y="2795"/>
                    </a:lnTo>
                    <a:lnTo>
                      <a:pt x="1585" y="2803"/>
                    </a:lnTo>
                    <a:lnTo>
                      <a:pt x="1555" y="2810"/>
                    </a:lnTo>
                    <a:lnTo>
                      <a:pt x="1420" y="2840"/>
                    </a:lnTo>
                    <a:lnTo>
                      <a:pt x="1352" y="2840"/>
                    </a:lnTo>
                    <a:lnTo>
                      <a:pt x="1345" y="2840"/>
                    </a:lnTo>
                    <a:lnTo>
                      <a:pt x="1322" y="2840"/>
                    </a:lnTo>
                    <a:lnTo>
                      <a:pt x="1307" y="2840"/>
                    </a:lnTo>
                    <a:lnTo>
                      <a:pt x="1210" y="2840"/>
                    </a:lnTo>
                    <a:lnTo>
                      <a:pt x="1195" y="2840"/>
                    </a:lnTo>
                    <a:lnTo>
                      <a:pt x="1105" y="2840"/>
                    </a:lnTo>
                    <a:lnTo>
                      <a:pt x="1097" y="2840"/>
                    </a:lnTo>
                    <a:lnTo>
                      <a:pt x="1089" y="2840"/>
                    </a:lnTo>
                    <a:lnTo>
                      <a:pt x="999" y="2840"/>
                    </a:lnTo>
                    <a:lnTo>
                      <a:pt x="992" y="2840"/>
                    </a:lnTo>
                    <a:lnTo>
                      <a:pt x="984" y="2840"/>
                    </a:lnTo>
                    <a:lnTo>
                      <a:pt x="894" y="2840"/>
                    </a:lnTo>
                    <a:lnTo>
                      <a:pt x="887" y="2840"/>
                    </a:lnTo>
                    <a:lnTo>
                      <a:pt x="797" y="2840"/>
                    </a:lnTo>
                    <a:lnTo>
                      <a:pt x="789" y="2840"/>
                    </a:lnTo>
                    <a:lnTo>
                      <a:pt x="781" y="2840"/>
                    </a:lnTo>
                    <a:lnTo>
                      <a:pt x="691" y="2840"/>
                    </a:lnTo>
                    <a:lnTo>
                      <a:pt x="684" y="2840"/>
                    </a:lnTo>
                    <a:lnTo>
                      <a:pt x="594" y="2840"/>
                    </a:lnTo>
                    <a:lnTo>
                      <a:pt x="586" y="2840"/>
                    </a:lnTo>
                    <a:lnTo>
                      <a:pt x="579" y="284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14" name="Freeform 238"/>
              <p:cNvSpPr>
                <a:spLocks/>
              </p:cNvSpPr>
              <p:nvPr/>
            </p:nvSpPr>
            <p:spPr bwMode="auto">
              <a:xfrm>
                <a:off x="712" y="609"/>
                <a:ext cx="2727" cy="2840"/>
              </a:xfrm>
              <a:custGeom>
                <a:avLst/>
                <a:gdLst/>
                <a:ahLst/>
                <a:cxnLst>
                  <a:cxn ang="0">
                    <a:pos x="2629" y="2840"/>
                  </a:cxn>
                  <a:cxn ang="0">
                    <a:pos x="2524" y="2840"/>
                  </a:cxn>
                  <a:cxn ang="0">
                    <a:pos x="2419" y="2840"/>
                  </a:cxn>
                  <a:cxn ang="0">
                    <a:pos x="2366" y="2840"/>
                  </a:cxn>
                  <a:cxn ang="0">
                    <a:pos x="2276" y="2840"/>
                  </a:cxn>
                  <a:cxn ang="0">
                    <a:pos x="2141" y="2840"/>
                  </a:cxn>
                  <a:cxn ang="0">
                    <a:pos x="2013" y="2840"/>
                  </a:cxn>
                  <a:cxn ang="0">
                    <a:pos x="1923" y="2840"/>
                  </a:cxn>
                  <a:cxn ang="0">
                    <a:pos x="1870" y="2840"/>
                  </a:cxn>
                  <a:cxn ang="0">
                    <a:pos x="1765" y="2840"/>
                  </a:cxn>
                  <a:cxn ang="0">
                    <a:pos x="1660" y="2840"/>
                  </a:cxn>
                  <a:cxn ang="0">
                    <a:pos x="1555" y="2840"/>
                  </a:cxn>
                  <a:cxn ang="0">
                    <a:pos x="1450" y="2840"/>
                  </a:cxn>
                  <a:cxn ang="0">
                    <a:pos x="1344" y="2840"/>
                  </a:cxn>
                  <a:cxn ang="0">
                    <a:pos x="1157" y="2840"/>
                  </a:cxn>
                  <a:cxn ang="0">
                    <a:pos x="1051" y="2840"/>
                  </a:cxn>
                  <a:cxn ang="0">
                    <a:pos x="946" y="2840"/>
                  </a:cxn>
                  <a:cxn ang="0">
                    <a:pos x="818" y="2840"/>
                  </a:cxn>
                  <a:cxn ang="0">
                    <a:pos x="721" y="2840"/>
                  </a:cxn>
                  <a:cxn ang="0">
                    <a:pos x="548" y="2795"/>
                  </a:cxn>
                  <a:cxn ang="0">
                    <a:pos x="495" y="2773"/>
                  </a:cxn>
                  <a:cxn ang="0">
                    <a:pos x="458" y="2758"/>
                  </a:cxn>
                  <a:cxn ang="0">
                    <a:pos x="345" y="2705"/>
                  </a:cxn>
                  <a:cxn ang="0">
                    <a:pos x="217" y="2615"/>
                  </a:cxn>
                  <a:cxn ang="0">
                    <a:pos x="127" y="2479"/>
                  </a:cxn>
                  <a:cxn ang="0">
                    <a:pos x="82" y="2359"/>
                  </a:cxn>
                  <a:cxn ang="0">
                    <a:pos x="67" y="2322"/>
                  </a:cxn>
                  <a:cxn ang="0">
                    <a:pos x="45" y="2269"/>
                  </a:cxn>
                  <a:cxn ang="0">
                    <a:pos x="0" y="2081"/>
                  </a:cxn>
                  <a:cxn ang="0">
                    <a:pos x="0" y="1397"/>
                  </a:cxn>
                  <a:cxn ang="0">
                    <a:pos x="45" y="586"/>
                  </a:cxn>
                  <a:cxn ang="0">
                    <a:pos x="52" y="548"/>
                  </a:cxn>
                  <a:cxn ang="0">
                    <a:pos x="75" y="503"/>
                  </a:cxn>
                  <a:cxn ang="0">
                    <a:pos x="105" y="420"/>
                  </a:cxn>
                  <a:cxn ang="0">
                    <a:pos x="202" y="240"/>
                  </a:cxn>
                  <a:cxn ang="0">
                    <a:pos x="225" y="225"/>
                  </a:cxn>
                  <a:cxn ang="0">
                    <a:pos x="383" y="120"/>
                  </a:cxn>
                  <a:cxn ang="0">
                    <a:pos x="458" y="82"/>
                  </a:cxn>
                  <a:cxn ang="0">
                    <a:pos x="495" y="75"/>
                  </a:cxn>
                  <a:cxn ang="0">
                    <a:pos x="533" y="52"/>
                  </a:cxn>
                  <a:cxn ang="0">
                    <a:pos x="586" y="30"/>
                  </a:cxn>
                  <a:cxn ang="0">
                    <a:pos x="796" y="0"/>
                  </a:cxn>
                </a:cxnLst>
                <a:rect l="0" t="0" r="r" b="b"/>
                <a:pathLst>
                  <a:path w="2727" h="2840">
                    <a:moveTo>
                      <a:pt x="2727" y="2840"/>
                    </a:moveTo>
                    <a:lnTo>
                      <a:pt x="2636" y="2840"/>
                    </a:lnTo>
                    <a:lnTo>
                      <a:pt x="2629" y="2840"/>
                    </a:lnTo>
                    <a:lnTo>
                      <a:pt x="2539" y="2840"/>
                    </a:lnTo>
                    <a:lnTo>
                      <a:pt x="2531" y="2840"/>
                    </a:lnTo>
                    <a:lnTo>
                      <a:pt x="2524" y="2840"/>
                    </a:lnTo>
                    <a:lnTo>
                      <a:pt x="2434" y="2840"/>
                    </a:lnTo>
                    <a:lnTo>
                      <a:pt x="2426" y="2840"/>
                    </a:lnTo>
                    <a:lnTo>
                      <a:pt x="2419" y="2840"/>
                    </a:lnTo>
                    <a:lnTo>
                      <a:pt x="2404" y="2840"/>
                    </a:lnTo>
                    <a:lnTo>
                      <a:pt x="2396" y="2840"/>
                    </a:lnTo>
                    <a:lnTo>
                      <a:pt x="2366" y="2840"/>
                    </a:lnTo>
                    <a:lnTo>
                      <a:pt x="2313" y="2840"/>
                    </a:lnTo>
                    <a:lnTo>
                      <a:pt x="2291" y="2840"/>
                    </a:lnTo>
                    <a:lnTo>
                      <a:pt x="2276" y="2840"/>
                    </a:lnTo>
                    <a:lnTo>
                      <a:pt x="2223" y="2840"/>
                    </a:lnTo>
                    <a:lnTo>
                      <a:pt x="2216" y="2840"/>
                    </a:lnTo>
                    <a:lnTo>
                      <a:pt x="2141" y="2840"/>
                    </a:lnTo>
                    <a:lnTo>
                      <a:pt x="2073" y="2840"/>
                    </a:lnTo>
                    <a:lnTo>
                      <a:pt x="2066" y="2840"/>
                    </a:lnTo>
                    <a:lnTo>
                      <a:pt x="2013" y="2840"/>
                    </a:lnTo>
                    <a:lnTo>
                      <a:pt x="1998" y="2840"/>
                    </a:lnTo>
                    <a:lnTo>
                      <a:pt x="1975" y="2840"/>
                    </a:lnTo>
                    <a:lnTo>
                      <a:pt x="1923" y="2840"/>
                    </a:lnTo>
                    <a:lnTo>
                      <a:pt x="1893" y="2840"/>
                    </a:lnTo>
                    <a:lnTo>
                      <a:pt x="1885" y="2840"/>
                    </a:lnTo>
                    <a:lnTo>
                      <a:pt x="1870" y="2840"/>
                    </a:lnTo>
                    <a:lnTo>
                      <a:pt x="1863" y="2840"/>
                    </a:lnTo>
                    <a:lnTo>
                      <a:pt x="1855" y="2840"/>
                    </a:lnTo>
                    <a:lnTo>
                      <a:pt x="1765" y="2840"/>
                    </a:lnTo>
                    <a:lnTo>
                      <a:pt x="1758" y="2840"/>
                    </a:lnTo>
                    <a:lnTo>
                      <a:pt x="1750" y="2840"/>
                    </a:lnTo>
                    <a:lnTo>
                      <a:pt x="1660" y="2840"/>
                    </a:lnTo>
                    <a:lnTo>
                      <a:pt x="1652" y="2840"/>
                    </a:lnTo>
                    <a:lnTo>
                      <a:pt x="1562" y="2840"/>
                    </a:lnTo>
                    <a:lnTo>
                      <a:pt x="1555" y="2840"/>
                    </a:lnTo>
                    <a:lnTo>
                      <a:pt x="1547" y="2840"/>
                    </a:lnTo>
                    <a:lnTo>
                      <a:pt x="1457" y="2840"/>
                    </a:lnTo>
                    <a:lnTo>
                      <a:pt x="1450" y="2840"/>
                    </a:lnTo>
                    <a:lnTo>
                      <a:pt x="1359" y="2840"/>
                    </a:lnTo>
                    <a:lnTo>
                      <a:pt x="1352" y="2840"/>
                    </a:lnTo>
                    <a:lnTo>
                      <a:pt x="1344" y="2840"/>
                    </a:lnTo>
                    <a:lnTo>
                      <a:pt x="1254" y="2840"/>
                    </a:lnTo>
                    <a:lnTo>
                      <a:pt x="1247" y="2840"/>
                    </a:lnTo>
                    <a:lnTo>
                      <a:pt x="1157" y="2840"/>
                    </a:lnTo>
                    <a:lnTo>
                      <a:pt x="1149" y="2840"/>
                    </a:lnTo>
                    <a:lnTo>
                      <a:pt x="1142" y="2840"/>
                    </a:lnTo>
                    <a:lnTo>
                      <a:pt x="1051" y="2840"/>
                    </a:lnTo>
                    <a:lnTo>
                      <a:pt x="1044" y="2840"/>
                    </a:lnTo>
                    <a:lnTo>
                      <a:pt x="1036" y="2840"/>
                    </a:lnTo>
                    <a:lnTo>
                      <a:pt x="946" y="2840"/>
                    </a:lnTo>
                    <a:lnTo>
                      <a:pt x="931" y="2840"/>
                    </a:lnTo>
                    <a:lnTo>
                      <a:pt x="833" y="2840"/>
                    </a:lnTo>
                    <a:lnTo>
                      <a:pt x="818" y="2840"/>
                    </a:lnTo>
                    <a:lnTo>
                      <a:pt x="796" y="2840"/>
                    </a:lnTo>
                    <a:lnTo>
                      <a:pt x="788" y="2840"/>
                    </a:lnTo>
                    <a:lnTo>
                      <a:pt x="721" y="2840"/>
                    </a:lnTo>
                    <a:lnTo>
                      <a:pt x="586" y="2810"/>
                    </a:lnTo>
                    <a:lnTo>
                      <a:pt x="556" y="2803"/>
                    </a:lnTo>
                    <a:lnTo>
                      <a:pt x="548" y="2795"/>
                    </a:lnTo>
                    <a:lnTo>
                      <a:pt x="533" y="2788"/>
                    </a:lnTo>
                    <a:lnTo>
                      <a:pt x="525" y="2788"/>
                    </a:lnTo>
                    <a:lnTo>
                      <a:pt x="495" y="2773"/>
                    </a:lnTo>
                    <a:lnTo>
                      <a:pt x="480" y="2765"/>
                    </a:lnTo>
                    <a:lnTo>
                      <a:pt x="465" y="2758"/>
                    </a:lnTo>
                    <a:lnTo>
                      <a:pt x="458" y="2758"/>
                    </a:lnTo>
                    <a:lnTo>
                      <a:pt x="398" y="2727"/>
                    </a:lnTo>
                    <a:lnTo>
                      <a:pt x="383" y="2727"/>
                    </a:lnTo>
                    <a:lnTo>
                      <a:pt x="345" y="2705"/>
                    </a:lnTo>
                    <a:lnTo>
                      <a:pt x="232" y="2630"/>
                    </a:lnTo>
                    <a:lnTo>
                      <a:pt x="225" y="2622"/>
                    </a:lnTo>
                    <a:lnTo>
                      <a:pt x="217" y="2615"/>
                    </a:lnTo>
                    <a:lnTo>
                      <a:pt x="210" y="2607"/>
                    </a:lnTo>
                    <a:lnTo>
                      <a:pt x="202" y="2600"/>
                    </a:lnTo>
                    <a:lnTo>
                      <a:pt x="127" y="2479"/>
                    </a:lnTo>
                    <a:lnTo>
                      <a:pt x="112" y="2442"/>
                    </a:lnTo>
                    <a:lnTo>
                      <a:pt x="105" y="2427"/>
                    </a:lnTo>
                    <a:lnTo>
                      <a:pt x="82" y="2359"/>
                    </a:lnTo>
                    <a:lnTo>
                      <a:pt x="75" y="2352"/>
                    </a:lnTo>
                    <a:lnTo>
                      <a:pt x="75" y="2337"/>
                    </a:lnTo>
                    <a:lnTo>
                      <a:pt x="67" y="2322"/>
                    </a:lnTo>
                    <a:lnTo>
                      <a:pt x="52" y="2292"/>
                    </a:lnTo>
                    <a:lnTo>
                      <a:pt x="52" y="2284"/>
                    </a:lnTo>
                    <a:lnTo>
                      <a:pt x="45" y="2269"/>
                    </a:lnTo>
                    <a:lnTo>
                      <a:pt x="45" y="2262"/>
                    </a:lnTo>
                    <a:lnTo>
                      <a:pt x="30" y="2224"/>
                    </a:lnTo>
                    <a:lnTo>
                      <a:pt x="0" y="2081"/>
                    </a:lnTo>
                    <a:lnTo>
                      <a:pt x="0" y="1442"/>
                    </a:lnTo>
                    <a:lnTo>
                      <a:pt x="7" y="1420"/>
                    </a:lnTo>
                    <a:lnTo>
                      <a:pt x="0" y="1397"/>
                    </a:lnTo>
                    <a:lnTo>
                      <a:pt x="0" y="759"/>
                    </a:lnTo>
                    <a:lnTo>
                      <a:pt x="30" y="616"/>
                    </a:lnTo>
                    <a:lnTo>
                      <a:pt x="45" y="586"/>
                    </a:lnTo>
                    <a:lnTo>
                      <a:pt x="45" y="578"/>
                    </a:lnTo>
                    <a:lnTo>
                      <a:pt x="52" y="563"/>
                    </a:lnTo>
                    <a:lnTo>
                      <a:pt x="52" y="548"/>
                    </a:lnTo>
                    <a:lnTo>
                      <a:pt x="67" y="526"/>
                    </a:lnTo>
                    <a:lnTo>
                      <a:pt x="67" y="518"/>
                    </a:lnTo>
                    <a:lnTo>
                      <a:pt x="75" y="503"/>
                    </a:lnTo>
                    <a:lnTo>
                      <a:pt x="75" y="488"/>
                    </a:lnTo>
                    <a:lnTo>
                      <a:pt x="82" y="481"/>
                    </a:lnTo>
                    <a:lnTo>
                      <a:pt x="105" y="420"/>
                    </a:lnTo>
                    <a:lnTo>
                      <a:pt x="112" y="405"/>
                    </a:lnTo>
                    <a:lnTo>
                      <a:pt x="127" y="360"/>
                    </a:lnTo>
                    <a:lnTo>
                      <a:pt x="202" y="240"/>
                    </a:lnTo>
                    <a:lnTo>
                      <a:pt x="210" y="233"/>
                    </a:lnTo>
                    <a:lnTo>
                      <a:pt x="217" y="233"/>
                    </a:lnTo>
                    <a:lnTo>
                      <a:pt x="225" y="225"/>
                    </a:lnTo>
                    <a:lnTo>
                      <a:pt x="232" y="218"/>
                    </a:lnTo>
                    <a:lnTo>
                      <a:pt x="345" y="135"/>
                    </a:lnTo>
                    <a:lnTo>
                      <a:pt x="383" y="120"/>
                    </a:lnTo>
                    <a:lnTo>
                      <a:pt x="398" y="112"/>
                    </a:lnTo>
                    <a:lnTo>
                      <a:pt x="465" y="82"/>
                    </a:lnTo>
                    <a:lnTo>
                      <a:pt x="458" y="82"/>
                    </a:lnTo>
                    <a:lnTo>
                      <a:pt x="465" y="82"/>
                    </a:lnTo>
                    <a:lnTo>
                      <a:pt x="480" y="75"/>
                    </a:lnTo>
                    <a:lnTo>
                      <a:pt x="495" y="75"/>
                    </a:lnTo>
                    <a:lnTo>
                      <a:pt x="495" y="67"/>
                    </a:lnTo>
                    <a:lnTo>
                      <a:pt x="525" y="60"/>
                    </a:lnTo>
                    <a:lnTo>
                      <a:pt x="533" y="52"/>
                    </a:lnTo>
                    <a:lnTo>
                      <a:pt x="548" y="45"/>
                    </a:lnTo>
                    <a:lnTo>
                      <a:pt x="556" y="45"/>
                    </a:lnTo>
                    <a:lnTo>
                      <a:pt x="586" y="30"/>
                    </a:lnTo>
                    <a:lnTo>
                      <a:pt x="721" y="0"/>
                    </a:lnTo>
                    <a:lnTo>
                      <a:pt x="788" y="0"/>
                    </a:lnTo>
                    <a:lnTo>
                      <a:pt x="796" y="0"/>
                    </a:lnTo>
                    <a:lnTo>
                      <a:pt x="818" y="0"/>
                    </a:lnTo>
                    <a:lnTo>
                      <a:pt x="833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15" name="Freeform 239"/>
              <p:cNvSpPr>
                <a:spLocks/>
              </p:cNvSpPr>
              <p:nvPr/>
            </p:nvSpPr>
            <p:spPr bwMode="auto">
              <a:xfrm>
                <a:off x="1545" y="609"/>
                <a:ext cx="1315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8" y="0"/>
                  </a:cxn>
                  <a:cxn ang="0">
                    <a:pos x="113" y="0"/>
                  </a:cxn>
                  <a:cxn ang="0">
                    <a:pos x="203" y="0"/>
                  </a:cxn>
                  <a:cxn ang="0">
                    <a:pos x="211" y="0"/>
                  </a:cxn>
                  <a:cxn ang="0">
                    <a:pos x="218" y="0"/>
                  </a:cxn>
                  <a:cxn ang="0">
                    <a:pos x="309" y="0"/>
                  </a:cxn>
                  <a:cxn ang="0">
                    <a:pos x="316" y="0"/>
                  </a:cxn>
                  <a:cxn ang="0">
                    <a:pos x="324" y="0"/>
                  </a:cxn>
                  <a:cxn ang="0">
                    <a:pos x="414" y="0"/>
                  </a:cxn>
                  <a:cxn ang="0">
                    <a:pos x="421" y="0"/>
                  </a:cxn>
                  <a:cxn ang="0">
                    <a:pos x="511" y="0"/>
                  </a:cxn>
                  <a:cxn ang="0">
                    <a:pos x="519" y="0"/>
                  </a:cxn>
                  <a:cxn ang="0">
                    <a:pos x="526" y="0"/>
                  </a:cxn>
                  <a:cxn ang="0">
                    <a:pos x="617" y="0"/>
                  </a:cxn>
                  <a:cxn ang="0">
                    <a:pos x="624" y="0"/>
                  </a:cxn>
                  <a:cxn ang="0">
                    <a:pos x="714" y="0"/>
                  </a:cxn>
                  <a:cxn ang="0">
                    <a:pos x="722" y="0"/>
                  </a:cxn>
                  <a:cxn ang="0">
                    <a:pos x="729" y="0"/>
                  </a:cxn>
                  <a:cxn ang="0">
                    <a:pos x="819" y="0"/>
                  </a:cxn>
                  <a:cxn ang="0">
                    <a:pos x="827" y="0"/>
                  </a:cxn>
                  <a:cxn ang="0">
                    <a:pos x="917" y="0"/>
                  </a:cxn>
                  <a:cxn ang="0">
                    <a:pos x="925" y="0"/>
                  </a:cxn>
                  <a:cxn ang="0">
                    <a:pos x="932" y="0"/>
                  </a:cxn>
                  <a:cxn ang="0">
                    <a:pos x="1022" y="0"/>
                  </a:cxn>
                  <a:cxn ang="0">
                    <a:pos x="1030" y="0"/>
                  </a:cxn>
                  <a:cxn ang="0">
                    <a:pos x="1037" y="0"/>
                  </a:cxn>
                  <a:cxn ang="0">
                    <a:pos x="1052" y="0"/>
                  </a:cxn>
                  <a:cxn ang="0">
                    <a:pos x="1060" y="0"/>
                  </a:cxn>
                  <a:cxn ang="0">
                    <a:pos x="1090" y="0"/>
                  </a:cxn>
                  <a:cxn ang="0">
                    <a:pos x="1142" y="0"/>
                  </a:cxn>
                  <a:cxn ang="0">
                    <a:pos x="1165" y="0"/>
                  </a:cxn>
                  <a:cxn ang="0">
                    <a:pos x="1180" y="0"/>
                  </a:cxn>
                  <a:cxn ang="0">
                    <a:pos x="1233" y="0"/>
                  </a:cxn>
                  <a:cxn ang="0">
                    <a:pos x="1240" y="0"/>
                  </a:cxn>
                  <a:cxn ang="0">
                    <a:pos x="1315" y="0"/>
                  </a:cxn>
                </a:cxnLst>
                <a:rect l="0" t="0" r="r" b="b"/>
                <a:pathLst>
                  <a:path w="1315">
                    <a:moveTo>
                      <a:pt x="0" y="0"/>
                    </a:moveTo>
                    <a:lnTo>
                      <a:pt x="98" y="0"/>
                    </a:lnTo>
                    <a:lnTo>
                      <a:pt x="113" y="0"/>
                    </a:lnTo>
                    <a:lnTo>
                      <a:pt x="203" y="0"/>
                    </a:lnTo>
                    <a:lnTo>
                      <a:pt x="211" y="0"/>
                    </a:lnTo>
                    <a:lnTo>
                      <a:pt x="218" y="0"/>
                    </a:lnTo>
                    <a:lnTo>
                      <a:pt x="309" y="0"/>
                    </a:lnTo>
                    <a:lnTo>
                      <a:pt x="316" y="0"/>
                    </a:lnTo>
                    <a:lnTo>
                      <a:pt x="324" y="0"/>
                    </a:lnTo>
                    <a:lnTo>
                      <a:pt x="414" y="0"/>
                    </a:lnTo>
                    <a:lnTo>
                      <a:pt x="421" y="0"/>
                    </a:lnTo>
                    <a:lnTo>
                      <a:pt x="511" y="0"/>
                    </a:lnTo>
                    <a:lnTo>
                      <a:pt x="519" y="0"/>
                    </a:lnTo>
                    <a:lnTo>
                      <a:pt x="526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714" y="0"/>
                    </a:lnTo>
                    <a:lnTo>
                      <a:pt x="722" y="0"/>
                    </a:lnTo>
                    <a:lnTo>
                      <a:pt x="729" y="0"/>
                    </a:lnTo>
                    <a:lnTo>
                      <a:pt x="819" y="0"/>
                    </a:lnTo>
                    <a:lnTo>
                      <a:pt x="827" y="0"/>
                    </a:lnTo>
                    <a:lnTo>
                      <a:pt x="917" y="0"/>
                    </a:lnTo>
                    <a:lnTo>
                      <a:pt x="925" y="0"/>
                    </a:lnTo>
                    <a:lnTo>
                      <a:pt x="932" y="0"/>
                    </a:lnTo>
                    <a:lnTo>
                      <a:pt x="1022" y="0"/>
                    </a:lnTo>
                    <a:lnTo>
                      <a:pt x="1030" y="0"/>
                    </a:lnTo>
                    <a:lnTo>
                      <a:pt x="1037" y="0"/>
                    </a:lnTo>
                    <a:lnTo>
                      <a:pt x="1052" y="0"/>
                    </a:lnTo>
                    <a:lnTo>
                      <a:pt x="1060" y="0"/>
                    </a:lnTo>
                    <a:lnTo>
                      <a:pt x="1090" y="0"/>
                    </a:lnTo>
                    <a:lnTo>
                      <a:pt x="1142" y="0"/>
                    </a:lnTo>
                    <a:lnTo>
                      <a:pt x="1165" y="0"/>
                    </a:lnTo>
                    <a:lnTo>
                      <a:pt x="1180" y="0"/>
                    </a:lnTo>
                    <a:lnTo>
                      <a:pt x="1233" y="0"/>
                    </a:lnTo>
                    <a:lnTo>
                      <a:pt x="1240" y="0"/>
                    </a:lnTo>
                    <a:lnTo>
                      <a:pt x="131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16" name="Freeform 240"/>
              <p:cNvSpPr>
                <a:spLocks/>
              </p:cNvSpPr>
              <p:nvPr/>
            </p:nvSpPr>
            <p:spPr bwMode="auto">
              <a:xfrm>
                <a:off x="2928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17" name="Rectangle 241"/>
              <p:cNvSpPr>
                <a:spLocks noChangeArrowheads="1"/>
              </p:cNvSpPr>
              <p:nvPr/>
            </p:nvSpPr>
            <p:spPr bwMode="auto">
              <a:xfrm>
                <a:off x="2988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18" name="Freeform 242"/>
              <p:cNvSpPr>
                <a:spLocks/>
              </p:cNvSpPr>
              <p:nvPr/>
            </p:nvSpPr>
            <p:spPr bwMode="auto">
              <a:xfrm>
                <a:off x="3108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19" name="Freeform 243"/>
              <p:cNvSpPr>
                <a:spLocks/>
              </p:cNvSpPr>
              <p:nvPr/>
            </p:nvSpPr>
            <p:spPr bwMode="auto">
              <a:xfrm>
                <a:off x="3131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20" name="Freeform 244"/>
              <p:cNvSpPr>
                <a:spLocks/>
              </p:cNvSpPr>
              <p:nvPr/>
            </p:nvSpPr>
            <p:spPr bwMode="auto">
              <a:xfrm>
                <a:off x="3138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21" name="Freeform 245"/>
              <p:cNvSpPr>
                <a:spLocks/>
              </p:cNvSpPr>
              <p:nvPr/>
            </p:nvSpPr>
            <p:spPr bwMode="auto">
              <a:xfrm>
                <a:off x="3236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22" name="Freeform 246"/>
              <p:cNvSpPr>
                <a:spLocks/>
              </p:cNvSpPr>
              <p:nvPr/>
            </p:nvSpPr>
            <p:spPr bwMode="auto">
              <a:xfrm>
                <a:off x="3243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23" name="Line 247"/>
              <p:cNvSpPr>
                <a:spLocks noChangeShapeType="1"/>
              </p:cNvSpPr>
              <p:nvPr/>
            </p:nvSpPr>
            <p:spPr bwMode="auto">
              <a:xfrm>
                <a:off x="3341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24" name="Freeform 248"/>
              <p:cNvSpPr>
                <a:spLocks/>
              </p:cNvSpPr>
              <p:nvPr/>
            </p:nvSpPr>
            <p:spPr bwMode="auto">
              <a:xfrm>
                <a:off x="3341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25" name="Freeform 249"/>
              <p:cNvSpPr>
                <a:spLocks/>
              </p:cNvSpPr>
              <p:nvPr/>
            </p:nvSpPr>
            <p:spPr bwMode="auto">
              <a:xfrm>
                <a:off x="3439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26" name="Freeform 250"/>
              <p:cNvSpPr>
                <a:spLocks/>
              </p:cNvSpPr>
              <p:nvPr/>
            </p:nvSpPr>
            <p:spPr bwMode="auto">
              <a:xfrm>
                <a:off x="3446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27" name="Line 251"/>
              <p:cNvSpPr>
                <a:spLocks noChangeShapeType="1"/>
              </p:cNvSpPr>
              <p:nvPr/>
            </p:nvSpPr>
            <p:spPr bwMode="auto">
              <a:xfrm>
                <a:off x="3544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28" name="Freeform 252"/>
              <p:cNvSpPr>
                <a:spLocks/>
              </p:cNvSpPr>
              <p:nvPr/>
            </p:nvSpPr>
            <p:spPr bwMode="auto">
              <a:xfrm>
                <a:off x="3544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29" name="Freeform 253"/>
              <p:cNvSpPr>
                <a:spLocks/>
              </p:cNvSpPr>
              <p:nvPr/>
            </p:nvSpPr>
            <p:spPr bwMode="auto">
              <a:xfrm>
                <a:off x="3641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30" name="Freeform 254"/>
              <p:cNvSpPr>
                <a:spLocks/>
              </p:cNvSpPr>
              <p:nvPr/>
            </p:nvSpPr>
            <p:spPr bwMode="auto">
              <a:xfrm>
                <a:off x="3649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31" name="Freeform 255"/>
              <p:cNvSpPr>
                <a:spLocks/>
              </p:cNvSpPr>
              <p:nvPr/>
            </p:nvSpPr>
            <p:spPr bwMode="auto">
              <a:xfrm>
                <a:off x="3747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32" name="Line 256"/>
              <p:cNvSpPr>
                <a:spLocks noChangeShapeType="1"/>
              </p:cNvSpPr>
              <p:nvPr/>
            </p:nvSpPr>
            <p:spPr bwMode="auto">
              <a:xfrm>
                <a:off x="3754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00BF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33" name="Freeform 257"/>
              <p:cNvSpPr>
                <a:spLocks/>
              </p:cNvSpPr>
              <p:nvPr/>
            </p:nvSpPr>
            <p:spPr bwMode="auto">
              <a:xfrm>
                <a:off x="3844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34" name="Freeform 258"/>
              <p:cNvSpPr>
                <a:spLocks/>
              </p:cNvSpPr>
              <p:nvPr/>
            </p:nvSpPr>
            <p:spPr bwMode="auto">
              <a:xfrm>
                <a:off x="3852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35" name="Freeform 259"/>
              <p:cNvSpPr>
                <a:spLocks/>
              </p:cNvSpPr>
              <p:nvPr/>
            </p:nvSpPr>
            <p:spPr bwMode="auto">
              <a:xfrm>
                <a:off x="3949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36" name="Freeform 260"/>
              <p:cNvSpPr>
                <a:spLocks/>
              </p:cNvSpPr>
              <p:nvPr/>
            </p:nvSpPr>
            <p:spPr bwMode="auto">
              <a:xfrm>
                <a:off x="3957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37" name="Rectangle 261"/>
              <p:cNvSpPr>
                <a:spLocks noChangeArrowheads="1"/>
              </p:cNvSpPr>
              <p:nvPr/>
            </p:nvSpPr>
            <p:spPr bwMode="auto">
              <a:xfrm>
                <a:off x="4055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38" name="Rectangle 262"/>
              <p:cNvSpPr>
                <a:spLocks noChangeArrowheads="1"/>
              </p:cNvSpPr>
              <p:nvPr/>
            </p:nvSpPr>
            <p:spPr bwMode="auto">
              <a:xfrm>
                <a:off x="4167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39" name="Freeform 263"/>
              <p:cNvSpPr>
                <a:spLocks/>
              </p:cNvSpPr>
              <p:nvPr/>
            </p:nvSpPr>
            <p:spPr bwMode="auto">
              <a:xfrm>
                <a:off x="4205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40" name="Freeform 264"/>
              <p:cNvSpPr>
                <a:spLocks/>
              </p:cNvSpPr>
              <p:nvPr/>
            </p:nvSpPr>
            <p:spPr bwMode="auto">
              <a:xfrm>
                <a:off x="4453" y="654"/>
                <a:ext cx="15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5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15" y="15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41" name="Freeform 265"/>
              <p:cNvSpPr>
                <a:spLocks/>
              </p:cNvSpPr>
              <p:nvPr/>
            </p:nvSpPr>
            <p:spPr bwMode="auto">
              <a:xfrm>
                <a:off x="4520" y="684"/>
                <a:ext cx="15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5"/>
                  </a:cxn>
                  <a:cxn ang="0">
                    <a:pos x="0" y="7"/>
                  </a:cxn>
                  <a:cxn ang="0">
                    <a:pos x="8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15" y="15"/>
                    </a:lnTo>
                    <a:lnTo>
                      <a:pt x="0" y="7"/>
                    </a:lnTo>
                    <a:lnTo>
                      <a:pt x="8" y="0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42" name="Freeform 266"/>
              <p:cNvSpPr>
                <a:spLocks/>
              </p:cNvSpPr>
              <p:nvPr/>
            </p:nvSpPr>
            <p:spPr bwMode="auto">
              <a:xfrm>
                <a:off x="4603" y="714"/>
                <a:ext cx="15" cy="22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15" y="22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22">
                    <a:moveTo>
                      <a:pt x="15" y="7"/>
                    </a:moveTo>
                    <a:lnTo>
                      <a:pt x="15" y="22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43" name="Freeform 267"/>
              <p:cNvSpPr>
                <a:spLocks/>
              </p:cNvSpPr>
              <p:nvPr/>
            </p:nvSpPr>
            <p:spPr bwMode="auto">
              <a:xfrm>
                <a:off x="4776" y="827"/>
                <a:ext cx="15" cy="15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0" y="15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lnTo>
                      <a:pt x="0" y="15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44" name="Freeform 268"/>
              <p:cNvSpPr>
                <a:spLocks/>
              </p:cNvSpPr>
              <p:nvPr/>
            </p:nvSpPr>
            <p:spPr bwMode="auto">
              <a:xfrm>
                <a:off x="4776" y="834"/>
                <a:ext cx="15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15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7" y="15"/>
                    </a:lnTo>
                    <a:lnTo>
                      <a:pt x="0" y="8"/>
                    </a:lnTo>
                    <a:lnTo>
                      <a:pt x="15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45" name="Freeform 269"/>
              <p:cNvSpPr>
                <a:spLocks/>
              </p:cNvSpPr>
              <p:nvPr/>
            </p:nvSpPr>
            <p:spPr bwMode="auto">
              <a:xfrm>
                <a:off x="4881" y="1007"/>
                <a:ext cx="15" cy="22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8" y="22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2">
                    <a:moveTo>
                      <a:pt x="15" y="15"/>
                    </a:moveTo>
                    <a:lnTo>
                      <a:pt x="8" y="22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46" name="Freeform 270"/>
              <p:cNvSpPr>
                <a:spLocks/>
              </p:cNvSpPr>
              <p:nvPr/>
            </p:nvSpPr>
            <p:spPr bwMode="auto">
              <a:xfrm>
                <a:off x="4919" y="1097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7" y="23"/>
                  </a:cxn>
                  <a:cxn ang="0">
                    <a:pos x="0" y="8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7" y="23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47" name="Freeform 271"/>
              <p:cNvSpPr>
                <a:spLocks/>
              </p:cNvSpPr>
              <p:nvPr/>
            </p:nvSpPr>
            <p:spPr bwMode="auto">
              <a:xfrm>
                <a:off x="4949" y="1165"/>
                <a:ext cx="15" cy="22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22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2">
                    <a:moveTo>
                      <a:pt x="15" y="15"/>
                    </a:moveTo>
                    <a:lnTo>
                      <a:pt x="0" y="22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48" name="Rectangle 272"/>
              <p:cNvSpPr>
                <a:spLocks noChangeArrowheads="1"/>
              </p:cNvSpPr>
              <p:nvPr/>
            </p:nvSpPr>
            <p:spPr bwMode="auto">
              <a:xfrm>
                <a:off x="4994" y="146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49" name="Rectangle 273"/>
              <p:cNvSpPr>
                <a:spLocks noChangeArrowheads="1"/>
              </p:cNvSpPr>
              <p:nvPr/>
            </p:nvSpPr>
            <p:spPr bwMode="auto">
              <a:xfrm>
                <a:off x="4994" y="156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50" name="Rectangle 274"/>
              <p:cNvSpPr>
                <a:spLocks noChangeArrowheads="1"/>
              </p:cNvSpPr>
              <p:nvPr/>
            </p:nvSpPr>
            <p:spPr bwMode="auto">
              <a:xfrm>
                <a:off x="4994" y="1811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51" name="Rectangle 275"/>
              <p:cNvSpPr>
                <a:spLocks noChangeArrowheads="1"/>
              </p:cNvSpPr>
              <p:nvPr/>
            </p:nvSpPr>
            <p:spPr bwMode="auto">
              <a:xfrm>
                <a:off x="4994" y="1856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52" name="Rectangle 276"/>
              <p:cNvSpPr>
                <a:spLocks noChangeArrowheads="1"/>
              </p:cNvSpPr>
              <p:nvPr/>
            </p:nvSpPr>
            <p:spPr bwMode="auto">
              <a:xfrm>
                <a:off x="4994" y="219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53" name="Rectangle 277"/>
              <p:cNvSpPr>
                <a:spLocks noChangeArrowheads="1"/>
              </p:cNvSpPr>
              <p:nvPr/>
            </p:nvSpPr>
            <p:spPr bwMode="auto">
              <a:xfrm>
                <a:off x="4994" y="2239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54" name="Rectangle 278"/>
              <p:cNvSpPr>
                <a:spLocks noChangeArrowheads="1"/>
              </p:cNvSpPr>
              <p:nvPr/>
            </p:nvSpPr>
            <p:spPr bwMode="auto">
              <a:xfrm>
                <a:off x="4994" y="2487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55" name="Rectangle 279"/>
              <p:cNvSpPr>
                <a:spLocks noChangeArrowheads="1"/>
              </p:cNvSpPr>
              <p:nvPr/>
            </p:nvSpPr>
            <p:spPr bwMode="auto">
              <a:xfrm>
                <a:off x="4994" y="258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56" name="Freeform 280"/>
              <p:cNvSpPr>
                <a:spLocks/>
              </p:cNvSpPr>
              <p:nvPr/>
            </p:nvSpPr>
            <p:spPr bwMode="auto">
              <a:xfrm>
                <a:off x="4949" y="2878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57" name="Freeform 281"/>
              <p:cNvSpPr>
                <a:spLocks/>
              </p:cNvSpPr>
              <p:nvPr/>
            </p:nvSpPr>
            <p:spPr bwMode="auto">
              <a:xfrm>
                <a:off x="4919" y="2946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15" y="7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15"/>
                    </a:lnTo>
                    <a:lnTo>
                      <a:pt x="7" y="0"/>
                    </a:lnTo>
                    <a:lnTo>
                      <a:pt x="15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58" name="Freeform 282"/>
              <p:cNvSpPr>
                <a:spLocks/>
              </p:cNvSpPr>
              <p:nvPr/>
            </p:nvSpPr>
            <p:spPr bwMode="auto">
              <a:xfrm>
                <a:off x="4881" y="3036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7"/>
                  </a:cxn>
                  <a:cxn ang="0">
                    <a:pos x="8" y="0"/>
                  </a:cxn>
                  <a:cxn ang="0">
                    <a:pos x="15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0" y="7"/>
                    </a:lnTo>
                    <a:lnTo>
                      <a:pt x="8" y="0"/>
                    </a:lnTo>
                    <a:lnTo>
                      <a:pt x="15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59" name="Freeform 283"/>
              <p:cNvSpPr>
                <a:spLocks/>
              </p:cNvSpPr>
              <p:nvPr/>
            </p:nvSpPr>
            <p:spPr bwMode="auto">
              <a:xfrm>
                <a:off x="4776" y="3216"/>
                <a:ext cx="15" cy="8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8">
                    <a:moveTo>
                      <a:pt x="15" y="8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60" name="Freeform 284"/>
              <p:cNvSpPr>
                <a:spLocks/>
              </p:cNvSpPr>
              <p:nvPr/>
            </p:nvSpPr>
            <p:spPr bwMode="auto">
              <a:xfrm>
                <a:off x="4776" y="3216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8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5" y="8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61" name="Freeform 285"/>
              <p:cNvSpPr>
                <a:spLocks/>
              </p:cNvSpPr>
              <p:nvPr/>
            </p:nvSpPr>
            <p:spPr bwMode="auto">
              <a:xfrm>
                <a:off x="4603" y="3329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62" name="Freeform 286"/>
              <p:cNvSpPr>
                <a:spLocks/>
              </p:cNvSpPr>
              <p:nvPr/>
            </p:nvSpPr>
            <p:spPr bwMode="auto">
              <a:xfrm>
                <a:off x="4520" y="3367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63" name="Freeform 287"/>
              <p:cNvSpPr>
                <a:spLocks/>
              </p:cNvSpPr>
              <p:nvPr/>
            </p:nvSpPr>
            <p:spPr bwMode="auto">
              <a:xfrm>
                <a:off x="4453" y="3397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64" name="Rectangle 288"/>
              <p:cNvSpPr>
                <a:spLocks noChangeArrowheads="1"/>
              </p:cNvSpPr>
              <p:nvPr/>
            </p:nvSpPr>
            <p:spPr bwMode="auto">
              <a:xfrm>
                <a:off x="4205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65" name="Rectangle 289"/>
              <p:cNvSpPr>
                <a:spLocks noChangeArrowheads="1"/>
              </p:cNvSpPr>
              <p:nvPr/>
            </p:nvSpPr>
            <p:spPr bwMode="auto">
              <a:xfrm>
                <a:off x="4167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66" name="Rectangle 290"/>
              <p:cNvSpPr>
                <a:spLocks noChangeArrowheads="1"/>
              </p:cNvSpPr>
              <p:nvPr/>
            </p:nvSpPr>
            <p:spPr bwMode="auto">
              <a:xfrm>
                <a:off x="4055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67" name="Rectangle 291"/>
              <p:cNvSpPr>
                <a:spLocks noChangeArrowheads="1"/>
              </p:cNvSpPr>
              <p:nvPr/>
            </p:nvSpPr>
            <p:spPr bwMode="auto">
              <a:xfrm>
                <a:off x="3957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68" name="Rectangle 292"/>
              <p:cNvSpPr>
                <a:spLocks noChangeArrowheads="1"/>
              </p:cNvSpPr>
              <p:nvPr/>
            </p:nvSpPr>
            <p:spPr bwMode="auto">
              <a:xfrm>
                <a:off x="3949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69" name="Rectangle 293"/>
              <p:cNvSpPr>
                <a:spLocks noChangeArrowheads="1"/>
              </p:cNvSpPr>
              <p:nvPr/>
            </p:nvSpPr>
            <p:spPr bwMode="auto">
              <a:xfrm>
                <a:off x="3852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70" name="Rectangle 294"/>
              <p:cNvSpPr>
                <a:spLocks noChangeArrowheads="1"/>
              </p:cNvSpPr>
              <p:nvPr/>
            </p:nvSpPr>
            <p:spPr bwMode="auto">
              <a:xfrm>
                <a:off x="3844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71" name="Line 295"/>
              <p:cNvSpPr>
                <a:spLocks noChangeShapeType="1"/>
              </p:cNvSpPr>
              <p:nvPr/>
            </p:nvSpPr>
            <p:spPr bwMode="auto">
              <a:xfrm flipV="1">
                <a:off x="3754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72" name="Rectangle 296"/>
              <p:cNvSpPr>
                <a:spLocks noChangeArrowheads="1"/>
              </p:cNvSpPr>
              <p:nvPr/>
            </p:nvSpPr>
            <p:spPr bwMode="auto">
              <a:xfrm>
                <a:off x="3747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73" name="Rectangle 297"/>
              <p:cNvSpPr>
                <a:spLocks noChangeArrowheads="1"/>
              </p:cNvSpPr>
              <p:nvPr/>
            </p:nvSpPr>
            <p:spPr bwMode="auto">
              <a:xfrm>
                <a:off x="3649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74" name="Rectangle 298"/>
              <p:cNvSpPr>
                <a:spLocks noChangeArrowheads="1"/>
              </p:cNvSpPr>
              <p:nvPr/>
            </p:nvSpPr>
            <p:spPr bwMode="auto">
              <a:xfrm>
                <a:off x="3641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75" name="Rectangle 299"/>
              <p:cNvSpPr>
                <a:spLocks noChangeArrowheads="1"/>
              </p:cNvSpPr>
              <p:nvPr/>
            </p:nvSpPr>
            <p:spPr bwMode="auto">
              <a:xfrm>
                <a:off x="3544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76" name="Line 300"/>
              <p:cNvSpPr>
                <a:spLocks noChangeShapeType="1"/>
              </p:cNvSpPr>
              <p:nvPr/>
            </p:nvSpPr>
            <p:spPr bwMode="auto">
              <a:xfrm flipV="1">
                <a:off x="3544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77" name="Rectangle 301"/>
              <p:cNvSpPr>
                <a:spLocks noChangeArrowheads="1"/>
              </p:cNvSpPr>
              <p:nvPr/>
            </p:nvSpPr>
            <p:spPr bwMode="auto">
              <a:xfrm>
                <a:off x="3446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78" name="Rectangle 302"/>
              <p:cNvSpPr>
                <a:spLocks noChangeArrowheads="1"/>
              </p:cNvSpPr>
              <p:nvPr/>
            </p:nvSpPr>
            <p:spPr bwMode="auto">
              <a:xfrm>
                <a:off x="3439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79" name="Rectangle 303"/>
              <p:cNvSpPr>
                <a:spLocks noChangeArrowheads="1"/>
              </p:cNvSpPr>
              <p:nvPr/>
            </p:nvSpPr>
            <p:spPr bwMode="auto">
              <a:xfrm>
                <a:off x="3341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80" name="Line 304"/>
              <p:cNvSpPr>
                <a:spLocks noChangeShapeType="1"/>
              </p:cNvSpPr>
              <p:nvPr/>
            </p:nvSpPr>
            <p:spPr bwMode="auto">
              <a:xfrm flipV="1">
                <a:off x="3341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81" name="Rectangle 305"/>
              <p:cNvSpPr>
                <a:spLocks noChangeArrowheads="1"/>
              </p:cNvSpPr>
              <p:nvPr/>
            </p:nvSpPr>
            <p:spPr bwMode="auto">
              <a:xfrm>
                <a:off x="3243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82" name="Rectangle 306"/>
              <p:cNvSpPr>
                <a:spLocks noChangeArrowheads="1"/>
              </p:cNvSpPr>
              <p:nvPr/>
            </p:nvSpPr>
            <p:spPr bwMode="auto">
              <a:xfrm>
                <a:off x="3236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83" name="Rectangle 307"/>
              <p:cNvSpPr>
                <a:spLocks noChangeArrowheads="1"/>
              </p:cNvSpPr>
              <p:nvPr/>
            </p:nvSpPr>
            <p:spPr bwMode="auto">
              <a:xfrm>
                <a:off x="3138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84" name="Rectangle 308"/>
              <p:cNvSpPr>
                <a:spLocks noChangeArrowheads="1"/>
              </p:cNvSpPr>
              <p:nvPr/>
            </p:nvSpPr>
            <p:spPr bwMode="auto">
              <a:xfrm>
                <a:off x="3131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85" name="Rectangle 309"/>
              <p:cNvSpPr>
                <a:spLocks noChangeArrowheads="1"/>
              </p:cNvSpPr>
              <p:nvPr/>
            </p:nvSpPr>
            <p:spPr bwMode="auto">
              <a:xfrm>
                <a:off x="3108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86" name="Rectangle 310"/>
              <p:cNvSpPr>
                <a:spLocks noChangeArrowheads="1"/>
              </p:cNvSpPr>
              <p:nvPr/>
            </p:nvSpPr>
            <p:spPr bwMode="auto">
              <a:xfrm>
                <a:off x="2988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87" name="Rectangle 311"/>
              <p:cNvSpPr>
                <a:spLocks noChangeArrowheads="1"/>
              </p:cNvSpPr>
              <p:nvPr/>
            </p:nvSpPr>
            <p:spPr bwMode="auto">
              <a:xfrm>
                <a:off x="2928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88" name="Rectangle 312"/>
              <p:cNvSpPr>
                <a:spLocks noChangeArrowheads="1"/>
              </p:cNvSpPr>
              <p:nvPr/>
            </p:nvSpPr>
            <p:spPr bwMode="auto">
              <a:xfrm>
                <a:off x="2778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89" name="Rectangle 313"/>
              <p:cNvSpPr>
                <a:spLocks noChangeArrowheads="1"/>
              </p:cNvSpPr>
              <p:nvPr/>
            </p:nvSpPr>
            <p:spPr bwMode="auto">
              <a:xfrm>
                <a:off x="2710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90" name="Rectangle 314"/>
              <p:cNvSpPr>
                <a:spLocks noChangeArrowheads="1"/>
              </p:cNvSpPr>
              <p:nvPr/>
            </p:nvSpPr>
            <p:spPr bwMode="auto">
              <a:xfrm>
                <a:off x="2597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91" name="Rectangle 315"/>
              <p:cNvSpPr>
                <a:spLocks noChangeArrowheads="1"/>
              </p:cNvSpPr>
              <p:nvPr/>
            </p:nvSpPr>
            <p:spPr bwMode="auto">
              <a:xfrm>
                <a:off x="2575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92" name="Rectangle 316"/>
              <p:cNvSpPr>
                <a:spLocks noChangeArrowheads="1"/>
              </p:cNvSpPr>
              <p:nvPr/>
            </p:nvSpPr>
            <p:spPr bwMode="auto">
              <a:xfrm>
                <a:off x="2567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93" name="Rectangle 317"/>
              <p:cNvSpPr>
                <a:spLocks noChangeArrowheads="1"/>
              </p:cNvSpPr>
              <p:nvPr/>
            </p:nvSpPr>
            <p:spPr bwMode="auto">
              <a:xfrm>
                <a:off x="2470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94" name="Rectangle 318"/>
              <p:cNvSpPr>
                <a:spLocks noChangeArrowheads="1"/>
              </p:cNvSpPr>
              <p:nvPr/>
            </p:nvSpPr>
            <p:spPr bwMode="auto">
              <a:xfrm>
                <a:off x="2462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95" name="Line 319"/>
              <p:cNvSpPr>
                <a:spLocks noChangeShapeType="1"/>
              </p:cNvSpPr>
              <p:nvPr/>
            </p:nvSpPr>
            <p:spPr bwMode="auto">
              <a:xfrm flipV="1">
                <a:off x="2372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00BF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96" name="Rectangle 320"/>
              <p:cNvSpPr>
                <a:spLocks noChangeArrowheads="1"/>
              </p:cNvSpPr>
              <p:nvPr/>
            </p:nvSpPr>
            <p:spPr bwMode="auto">
              <a:xfrm>
                <a:off x="2364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97" name="Rectangle 321"/>
              <p:cNvSpPr>
                <a:spLocks noChangeArrowheads="1"/>
              </p:cNvSpPr>
              <p:nvPr/>
            </p:nvSpPr>
            <p:spPr bwMode="auto">
              <a:xfrm>
                <a:off x="2267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98" name="Rectangle 322"/>
              <p:cNvSpPr>
                <a:spLocks noChangeArrowheads="1"/>
              </p:cNvSpPr>
              <p:nvPr/>
            </p:nvSpPr>
            <p:spPr bwMode="auto">
              <a:xfrm>
                <a:off x="2259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499" name="Line 323"/>
              <p:cNvSpPr>
                <a:spLocks noChangeShapeType="1"/>
              </p:cNvSpPr>
              <p:nvPr/>
            </p:nvSpPr>
            <p:spPr bwMode="auto">
              <a:xfrm flipV="1">
                <a:off x="2169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00" name="Rectangle 324"/>
              <p:cNvSpPr>
                <a:spLocks noChangeArrowheads="1"/>
              </p:cNvSpPr>
              <p:nvPr/>
            </p:nvSpPr>
            <p:spPr bwMode="auto">
              <a:xfrm>
                <a:off x="2162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01" name="Rectangle 325"/>
              <p:cNvSpPr>
                <a:spLocks noChangeArrowheads="1"/>
              </p:cNvSpPr>
              <p:nvPr/>
            </p:nvSpPr>
            <p:spPr bwMode="auto">
              <a:xfrm>
                <a:off x="2064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02" name="Rectangle 326"/>
              <p:cNvSpPr>
                <a:spLocks noChangeArrowheads="1"/>
              </p:cNvSpPr>
              <p:nvPr/>
            </p:nvSpPr>
            <p:spPr bwMode="auto">
              <a:xfrm>
                <a:off x="2056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03" name="Rectangle 327"/>
              <p:cNvSpPr>
                <a:spLocks noChangeArrowheads="1"/>
              </p:cNvSpPr>
              <p:nvPr/>
            </p:nvSpPr>
            <p:spPr bwMode="auto">
              <a:xfrm>
                <a:off x="1959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04" name="Line 328"/>
              <p:cNvSpPr>
                <a:spLocks noChangeShapeType="1"/>
              </p:cNvSpPr>
              <p:nvPr/>
            </p:nvSpPr>
            <p:spPr bwMode="auto">
              <a:xfrm flipV="1">
                <a:off x="1959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05" name="Rectangle 329"/>
              <p:cNvSpPr>
                <a:spLocks noChangeArrowheads="1"/>
              </p:cNvSpPr>
              <p:nvPr/>
            </p:nvSpPr>
            <p:spPr bwMode="auto">
              <a:xfrm>
                <a:off x="1861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06" name="Rectangle 330"/>
              <p:cNvSpPr>
                <a:spLocks noChangeArrowheads="1"/>
              </p:cNvSpPr>
              <p:nvPr/>
            </p:nvSpPr>
            <p:spPr bwMode="auto">
              <a:xfrm>
                <a:off x="1854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07" name="Rectangle 331"/>
              <p:cNvSpPr>
                <a:spLocks noChangeArrowheads="1"/>
              </p:cNvSpPr>
              <p:nvPr/>
            </p:nvSpPr>
            <p:spPr bwMode="auto">
              <a:xfrm>
                <a:off x="1756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08" name="Rectangle 332"/>
              <p:cNvSpPr>
                <a:spLocks noChangeArrowheads="1"/>
              </p:cNvSpPr>
              <p:nvPr/>
            </p:nvSpPr>
            <p:spPr bwMode="auto">
              <a:xfrm>
                <a:off x="1748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09" name="Rectangle 333"/>
              <p:cNvSpPr>
                <a:spLocks noChangeArrowheads="1"/>
              </p:cNvSpPr>
              <p:nvPr/>
            </p:nvSpPr>
            <p:spPr bwMode="auto">
              <a:xfrm>
                <a:off x="1643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10" name="Rectangle 334"/>
              <p:cNvSpPr>
                <a:spLocks noChangeArrowheads="1"/>
              </p:cNvSpPr>
              <p:nvPr/>
            </p:nvSpPr>
            <p:spPr bwMode="auto">
              <a:xfrm>
                <a:off x="1530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11" name="Rectangle 335"/>
              <p:cNvSpPr>
                <a:spLocks noChangeArrowheads="1"/>
              </p:cNvSpPr>
              <p:nvPr/>
            </p:nvSpPr>
            <p:spPr bwMode="auto">
              <a:xfrm>
                <a:off x="1500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12" name="Freeform 336"/>
              <p:cNvSpPr>
                <a:spLocks/>
              </p:cNvSpPr>
              <p:nvPr/>
            </p:nvSpPr>
            <p:spPr bwMode="auto">
              <a:xfrm>
                <a:off x="1245" y="3397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13" name="Freeform 337"/>
              <p:cNvSpPr>
                <a:spLocks/>
              </p:cNvSpPr>
              <p:nvPr/>
            </p:nvSpPr>
            <p:spPr bwMode="auto">
              <a:xfrm>
                <a:off x="1177" y="3367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14" name="Freeform 338"/>
              <p:cNvSpPr>
                <a:spLocks/>
              </p:cNvSpPr>
              <p:nvPr/>
            </p:nvSpPr>
            <p:spPr bwMode="auto">
              <a:xfrm>
                <a:off x="1095" y="3329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7"/>
                  </a:cxn>
                  <a:cxn ang="0">
                    <a:pos x="7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7"/>
                    </a:lnTo>
                    <a:lnTo>
                      <a:pt x="7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15" name="Freeform 339"/>
              <p:cNvSpPr>
                <a:spLocks/>
              </p:cNvSpPr>
              <p:nvPr/>
            </p:nvSpPr>
            <p:spPr bwMode="auto">
              <a:xfrm>
                <a:off x="922" y="3216"/>
                <a:ext cx="15" cy="1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7" y="15"/>
                  </a:cxn>
                  <a:cxn ang="0">
                    <a:pos x="0" y="8"/>
                  </a:cxn>
                </a:cxnLst>
                <a:rect l="0" t="0" r="r" b="b"/>
                <a:pathLst>
                  <a:path w="15" h="15">
                    <a:moveTo>
                      <a:pt x="0" y="8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7" y="15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16" name="Freeform 340"/>
              <p:cNvSpPr>
                <a:spLocks/>
              </p:cNvSpPr>
              <p:nvPr/>
            </p:nvSpPr>
            <p:spPr bwMode="auto">
              <a:xfrm>
                <a:off x="922" y="3216"/>
                <a:ext cx="15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0"/>
                  </a:cxn>
                  <a:cxn ang="0">
                    <a:pos x="15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8">
                    <a:moveTo>
                      <a:pt x="0" y="8"/>
                    </a:moveTo>
                    <a:lnTo>
                      <a:pt x="7" y="0"/>
                    </a:lnTo>
                    <a:lnTo>
                      <a:pt x="15" y="0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17" name="Freeform 341"/>
              <p:cNvSpPr>
                <a:spLocks/>
              </p:cNvSpPr>
              <p:nvPr/>
            </p:nvSpPr>
            <p:spPr bwMode="auto">
              <a:xfrm>
                <a:off x="817" y="3036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7" y="0"/>
                    </a:lnTo>
                    <a:lnTo>
                      <a:pt x="15" y="7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18" name="Freeform 342"/>
              <p:cNvSpPr>
                <a:spLocks/>
              </p:cNvSpPr>
              <p:nvPr/>
            </p:nvSpPr>
            <p:spPr bwMode="auto">
              <a:xfrm>
                <a:off x="779" y="2946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0"/>
                  </a:cxn>
                  <a:cxn ang="0">
                    <a:pos x="15" y="15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8" y="0"/>
                    </a:lnTo>
                    <a:lnTo>
                      <a:pt x="15" y="15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19" name="Freeform 343"/>
              <p:cNvSpPr>
                <a:spLocks/>
              </p:cNvSpPr>
              <p:nvPr/>
            </p:nvSpPr>
            <p:spPr bwMode="auto">
              <a:xfrm>
                <a:off x="749" y="2878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8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20" name="Rectangle 344"/>
              <p:cNvSpPr>
                <a:spLocks noChangeArrowheads="1"/>
              </p:cNvSpPr>
              <p:nvPr/>
            </p:nvSpPr>
            <p:spPr bwMode="auto">
              <a:xfrm>
                <a:off x="704" y="258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21" name="Rectangle 345"/>
              <p:cNvSpPr>
                <a:spLocks noChangeArrowheads="1"/>
              </p:cNvSpPr>
              <p:nvPr/>
            </p:nvSpPr>
            <p:spPr bwMode="auto">
              <a:xfrm>
                <a:off x="704" y="2487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22" name="Rectangle 346"/>
              <p:cNvSpPr>
                <a:spLocks noChangeArrowheads="1"/>
              </p:cNvSpPr>
              <p:nvPr/>
            </p:nvSpPr>
            <p:spPr bwMode="auto">
              <a:xfrm>
                <a:off x="704" y="2239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23" name="Rectangle 347"/>
              <p:cNvSpPr>
                <a:spLocks noChangeArrowheads="1"/>
              </p:cNvSpPr>
              <p:nvPr/>
            </p:nvSpPr>
            <p:spPr bwMode="auto">
              <a:xfrm>
                <a:off x="704" y="219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24" name="Rectangle 348"/>
              <p:cNvSpPr>
                <a:spLocks noChangeArrowheads="1"/>
              </p:cNvSpPr>
              <p:nvPr/>
            </p:nvSpPr>
            <p:spPr bwMode="auto">
              <a:xfrm>
                <a:off x="704" y="1856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25" name="Rectangle 349"/>
              <p:cNvSpPr>
                <a:spLocks noChangeArrowheads="1"/>
              </p:cNvSpPr>
              <p:nvPr/>
            </p:nvSpPr>
            <p:spPr bwMode="auto">
              <a:xfrm>
                <a:off x="704" y="1811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26" name="Rectangle 350"/>
              <p:cNvSpPr>
                <a:spLocks noChangeArrowheads="1"/>
              </p:cNvSpPr>
              <p:nvPr/>
            </p:nvSpPr>
            <p:spPr bwMode="auto">
              <a:xfrm>
                <a:off x="704" y="156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27" name="Rectangle 351"/>
              <p:cNvSpPr>
                <a:spLocks noChangeArrowheads="1"/>
              </p:cNvSpPr>
              <p:nvPr/>
            </p:nvSpPr>
            <p:spPr bwMode="auto">
              <a:xfrm>
                <a:off x="704" y="146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28" name="Freeform 352"/>
              <p:cNvSpPr>
                <a:spLocks/>
              </p:cNvSpPr>
              <p:nvPr/>
            </p:nvSpPr>
            <p:spPr bwMode="auto">
              <a:xfrm>
                <a:off x="749" y="1165"/>
                <a:ext cx="15" cy="2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15" y="22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15" h="22">
                    <a:moveTo>
                      <a:pt x="8" y="0"/>
                    </a:moveTo>
                    <a:lnTo>
                      <a:pt x="15" y="7"/>
                    </a:lnTo>
                    <a:lnTo>
                      <a:pt x="15" y="22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29" name="Freeform 353"/>
              <p:cNvSpPr>
                <a:spLocks/>
              </p:cNvSpPr>
              <p:nvPr/>
            </p:nvSpPr>
            <p:spPr bwMode="auto">
              <a:xfrm>
                <a:off x="779" y="1097"/>
                <a:ext cx="15" cy="2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15" h="23">
                    <a:moveTo>
                      <a:pt x="8" y="0"/>
                    </a:moveTo>
                    <a:lnTo>
                      <a:pt x="15" y="8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30" name="Freeform 354"/>
              <p:cNvSpPr>
                <a:spLocks/>
              </p:cNvSpPr>
              <p:nvPr/>
            </p:nvSpPr>
            <p:spPr bwMode="auto">
              <a:xfrm>
                <a:off x="817" y="1007"/>
                <a:ext cx="15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7" y="22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2">
                    <a:moveTo>
                      <a:pt x="0" y="0"/>
                    </a:moveTo>
                    <a:lnTo>
                      <a:pt x="15" y="7"/>
                    </a:lnTo>
                    <a:lnTo>
                      <a:pt x="7" y="22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31" name="Freeform 355"/>
              <p:cNvSpPr>
                <a:spLocks/>
              </p:cNvSpPr>
              <p:nvPr/>
            </p:nvSpPr>
            <p:spPr bwMode="auto">
              <a:xfrm>
                <a:off x="922" y="834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8"/>
                    </a:lnTo>
                    <a:lnTo>
                      <a:pt x="7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32" name="Freeform 356"/>
              <p:cNvSpPr>
                <a:spLocks/>
              </p:cNvSpPr>
              <p:nvPr/>
            </p:nvSpPr>
            <p:spPr bwMode="auto">
              <a:xfrm>
                <a:off x="922" y="827"/>
                <a:ext cx="15" cy="1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7"/>
                  </a:cxn>
                  <a:cxn ang="0">
                    <a:pos x="15" y="15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15">
                    <a:moveTo>
                      <a:pt x="7" y="0"/>
                    </a:moveTo>
                    <a:lnTo>
                      <a:pt x="15" y="7"/>
                    </a:lnTo>
                    <a:lnTo>
                      <a:pt x="15" y="15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33" name="Freeform 357"/>
              <p:cNvSpPr>
                <a:spLocks/>
              </p:cNvSpPr>
              <p:nvPr/>
            </p:nvSpPr>
            <p:spPr bwMode="auto">
              <a:xfrm>
                <a:off x="1095" y="714"/>
                <a:ext cx="15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0" y="22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22">
                    <a:moveTo>
                      <a:pt x="7" y="0"/>
                    </a:moveTo>
                    <a:lnTo>
                      <a:pt x="15" y="15"/>
                    </a:lnTo>
                    <a:lnTo>
                      <a:pt x="0" y="22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34" name="Freeform 358"/>
              <p:cNvSpPr>
                <a:spLocks/>
              </p:cNvSpPr>
              <p:nvPr/>
            </p:nvSpPr>
            <p:spPr bwMode="auto">
              <a:xfrm>
                <a:off x="1177" y="684"/>
                <a:ext cx="15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lnTo>
                      <a:pt x="15" y="7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35" name="Freeform 359"/>
              <p:cNvSpPr>
                <a:spLocks/>
              </p:cNvSpPr>
              <p:nvPr/>
            </p:nvSpPr>
            <p:spPr bwMode="auto">
              <a:xfrm>
                <a:off x="1245" y="654"/>
                <a:ext cx="15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lnTo>
                      <a:pt x="15" y="7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36" name="Freeform 360"/>
              <p:cNvSpPr>
                <a:spLocks/>
              </p:cNvSpPr>
              <p:nvPr/>
            </p:nvSpPr>
            <p:spPr bwMode="auto">
              <a:xfrm>
                <a:off x="1500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37" name="Rectangle 361"/>
              <p:cNvSpPr>
                <a:spLocks noChangeArrowheads="1"/>
              </p:cNvSpPr>
              <p:nvPr/>
            </p:nvSpPr>
            <p:spPr bwMode="auto">
              <a:xfrm>
                <a:off x="1530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38" name="Rectangle 362"/>
              <p:cNvSpPr>
                <a:spLocks noChangeArrowheads="1"/>
              </p:cNvSpPr>
              <p:nvPr/>
            </p:nvSpPr>
            <p:spPr bwMode="auto">
              <a:xfrm>
                <a:off x="1643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39" name="Freeform 363"/>
              <p:cNvSpPr>
                <a:spLocks/>
              </p:cNvSpPr>
              <p:nvPr/>
            </p:nvSpPr>
            <p:spPr bwMode="auto">
              <a:xfrm>
                <a:off x="1748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40" name="Freeform 364"/>
              <p:cNvSpPr>
                <a:spLocks/>
              </p:cNvSpPr>
              <p:nvPr/>
            </p:nvSpPr>
            <p:spPr bwMode="auto">
              <a:xfrm>
                <a:off x="1756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41" name="Freeform 365"/>
              <p:cNvSpPr>
                <a:spLocks/>
              </p:cNvSpPr>
              <p:nvPr/>
            </p:nvSpPr>
            <p:spPr bwMode="auto">
              <a:xfrm>
                <a:off x="1854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42" name="Freeform 366"/>
              <p:cNvSpPr>
                <a:spLocks/>
              </p:cNvSpPr>
              <p:nvPr/>
            </p:nvSpPr>
            <p:spPr bwMode="auto">
              <a:xfrm>
                <a:off x="1861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43" name="Freeform 367"/>
              <p:cNvSpPr>
                <a:spLocks/>
              </p:cNvSpPr>
              <p:nvPr/>
            </p:nvSpPr>
            <p:spPr bwMode="auto">
              <a:xfrm>
                <a:off x="1959" y="609"/>
                <a:ext cx="0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7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44" name="Freeform 368"/>
              <p:cNvSpPr>
                <a:spLocks/>
              </p:cNvSpPr>
              <p:nvPr/>
            </p:nvSpPr>
            <p:spPr bwMode="auto">
              <a:xfrm>
                <a:off x="1959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45" name="Freeform 369"/>
              <p:cNvSpPr>
                <a:spLocks/>
              </p:cNvSpPr>
              <p:nvPr/>
            </p:nvSpPr>
            <p:spPr bwMode="auto">
              <a:xfrm>
                <a:off x="2056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46" name="Freeform 370"/>
              <p:cNvSpPr>
                <a:spLocks/>
              </p:cNvSpPr>
              <p:nvPr/>
            </p:nvSpPr>
            <p:spPr bwMode="auto">
              <a:xfrm>
                <a:off x="2064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47" name="Freeform 371"/>
              <p:cNvSpPr>
                <a:spLocks/>
              </p:cNvSpPr>
              <p:nvPr/>
            </p:nvSpPr>
            <p:spPr bwMode="auto">
              <a:xfrm>
                <a:off x="2162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48" name="Line 372"/>
              <p:cNvSpPr>
                <a:spLocks noChangeShapeType="1"/>
              </p:cNvSpPr>
              <p:nvPr/>
            </p:nvSpPr>
            <p:spPr bwMode="auto">
              <a:xfrm>
                <a:off x="2169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49" name="Freeform 373"/>
              <p:cNvSpPr>
                <a:spLocks/>
              </p:cNvSpPr>
              <p:nvPr/>
            </p:nvSpPr>
            <p:spPr bwMode="auto">
              <a:xfrm>
                <a:off x="2259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50" name="Freeform 374"/>
              <p:cNvSpPr>
                <a:spLocks/>
              </p:cNvSpPr>
              <p:nvPr/>
            </p:nvSpPr>
            <p:spPr bwMode="auto">
              <a:xfrm>
                <a:off x="2267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51" name="Freeform 375"/>
              <p:cNvSpPr>
                <a:spLocks/>
              </p:cNvSpPr>
              <p:nvPr/>
            </p:nvSpPr>
            <p:spPr bwMode="auto">
              <a:xfrm>
                <a:off x="2364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52" name="Freeform 376"/>
              <p:cNvSpPr>
                <a:spLocks/>
              </p:cNvSpPr>
              <p:nvPr/>
            </p:nvSpPr>
            <p:spPr bwMode="auto">
              <a:xfrm>
                <a:off x="2372" y="609"/>
                <a:ext cx="0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7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53" name="Freeform 377"/>
              <p:cNvSpPr>
                <a:spLocks/>
              </p:cNvSpPr>
              <p:nvPr/>
            </p:nvSpPr>
            <p:spPr bwMode="auto">
              <a:xfrm>
                <a:off x="2462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54" name="Freeform 378"/>
              <p:cNvSpPr>
                <a:spLocks/>
              </p:cNvSpPr>
              <p:nvPr/>
            </p:nvSpPr>
            <p:spPr bwMode="auto">
              <a:xfrm>
                <a:off x="2470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55" name="Freeform 379"/>
              <p:cNvSpPr>
                <a:spLocks/>
              </p:cNvSpPr>
              <p:nvPr/>
            </p:nvSpPr>
            <p:spPr bwMode="auto">
              <a:xfrm>
                <a:off x="2567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56" name="Freeform 380"/>
              <p:cNvSpPr>
                <a:spLocks/>
              </p:cNvSpPr>
              <p:nvPr/>
            </p:nvSpPr>
            <p:spPr bwMode="auto">
              <a:xfrm>
                <a:off x="2575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57" name="Freeform 381"/>
              <p:cNvSpPr>
                <a:spLocks/>
              </p:cNvSpPr>
              <p:nvPr/>
            </p:nvSpPr>
            <p:spPr bwMode="auto">
              <a:xfrm>
                <a:off x="2597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58" name="Rectangle 382"/>
              <p:cNvSpPr>
                <a:spLocks noChangeArrowheads="1"/>
              </p:cNvSpPr>
              <p:nvPr/>
            </p:nvSpPr>
            <p:spPr bwMode="auto">
              <a:xfrm>
                <a:off x="2710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59" name="Freeform 383"/>
              <p:cNvSpPr>
                <a:spLocks/>
              </p:cNvSpPr>
              <p:nvPr/>
            </p:nvSpPr>
            <p:spPr bwMode="auto">
              <a:xfrm>
                <a:off x="2778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60" name="Freeform 384"/>
              <p:cNvSpPr>
                <a:spLocks/>
              </p:cNvSpPr>
              <p:nvPr/>
            </p:nvSpPr>
            <p:spPr bwMode="auto">
              <a:xfrm>
                <a:off x="4280" y="601"/>
                <a:ext cx="135" cy="53"/>
              </a:xfrm>
              <a:custGeom>
                <a:avLst/>
                <a:gdLst/>
                <a:ahLst/>
                <a:cxnLst>
                  <a:cxn ang="0">
                    <a:pos x="135" y="23"/>
                  </a:cxn>
                  <a:cxn ang="0">
                    <a:pos x="135" y="53"/>
                  </a:cxn>
                  <a:cxn ang="0">
                    <a:pos x="0" y="23"/>
                  </a:cxn>
                  <a:cxn ang="0">
                    <a:pos x="0" y="0"/>
                  </a:cxn>
                  <a:cxn ang="0">
                    <a:pos x="135" y="23"/>
                  </a:cxn>
                </a:cxnLst>
                <a:rect l="0" t="0" r="r" b="b"/>
                <a:pathLst>
                  <a:path w="135" h="53">
                    <a:moveTo>
                      <a:pt x="135" y="23"/>
                    </a:moveTo>
                    <a:lnTo>
                      <a:pt x="135" y="53"/>
                    </a:lnTo>
                    <a:lnTo>
                      <a:pt x="0" y="23"/>
                    </a:lnTo>
                    <a:lnTo>
                      <a:pt x="0" y="0"/>
                    </a:lnTo>
                    <a:lnTo>
                      <a:pt x="135" y="23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61" name="Freeform 385"/>
              <p:cNvSpPr>
                <a:spLocks/>
              </p:cNvSpPr>
              <p:nvPr/>
            </p:nvSpPr>
            <p:spPr bwMode="auto">
              <a:xfrm>
                <a:off x="4648" y="736"/>
                <a:ext cx="128" cy="98"/>
              </a:xfrm>
              <a:custGeom>
                <a:avLst/>
                <a:gdLst/>
                <a:ahLst/>
                <a:cxnLst>
                  <a:cxn ang="0">
                    <a:pos x="128" y="76"/>
                  </a:cxn>
                  <a:cxn ang="0">
                    <a:pos x="113" y="98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128" y="76"/>
                  </a:cxn>
                </a:cxnLst>
                <a:rect l="0" t="0" r="r" b="b"/>
                <a:pathLst>
                  <a:path w="128" h="98">
                    <a:moveTo>
                      <a:pt x="128" y="76"/>
                    </a:moveTo>
                    <a:lnTo>
                      <a:pt x="113" y="98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128" y="76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62" name="Freeform 386"/>
              <p:cNvSpPr>
                <a:spLocks/>
              </p:cNvSpPr>
              <p:nvPr/>
            </p:nvSpPr>
            <p:spPr bwMode="auto">
              <a:xfrm>
                <a:off x="4791" y="849"/>
                <a:ext cx="90" cy="128"/>
              </a:xfrm>
              <a:custGeom>
                <a:avLst/>
                <a:gdLst/>
                <a:ahLst/>
                <a:cxnLst>
                  <a:cxn ang="0">
                    <a:pos x="90" y="113"/>
                  </a:cxn>
                  <a:cxn ang="0">
                    <a:pos x="75" y="128"/>
                  </a:cxn>
                  <a:cxn ang="0">
                    <a:pos x="0" y="8"/>
                  </a:cxn>
                  <a:cxn ang="0">
                    <a:pos x="15" y="0"/>
                  </a:cxn>
                  <a:cxn ang="0">
                    <a:pos x="90" y="113"/>
                  </a:cxn>
                </a:cxnLst>
                <a:rect l="0" t="0" r="r" b="b"/>
                <a:pathLst>
                  <a:path w="90" h="128">
                    <a:moveTo>
                      <a:pt x="90" y="113"/>
                    </a:moveTo>
                    <a:lnTo>
                      <a:pt x="75" y="128"/>
                    </a:lnTo>
                    <a:lnTo>
                      <a:pt x="0" y="8"/>
                    </a:lnTo>
                    <a:lnTo>
                      <a:pt x="15" y="0"/>
                    </a:lnTo>
                    <a:lnTo>
                      <a:pt x="90" y="113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63" name="Freeform 387"/>
              <p:cNvSpPr>
                <a:spLocks/>
              </p:cNvSpPr>
              <p:nvPr/>
            </p:nvSpPr>
            <p:spPr bwMode="auto">
              <a:xfrm>
                <a:off x="4964" y="1225"/>
                <a:ext cx="45" cy="143"/>
              </a:xfrm>
              <a:custGeom>
                <a:avLst/>
                <a:gdLst/>
                <a:ahLst/>
                <a:cxnLst>
                  <a:cxn ang="0">
                    <a:pos x="45" y="143"/>
                  </a:cxn>
                  <a:cxn ang="0">
                    <a:pos x="22" y="143"/>
                  </a:cxn>
                  <a:cxn ang="0">
                    <a:pos x="0" y="7"/>
                  </a:cxn>
                  <a:cxn ang="0">
                    <a:pos x="22" y="0"/>
                  </a:cxn>
                  <a:cxn ang="0">
                    <a:pos x="45" y="143"/>
                  </a:cxn>
                </a:cxnLst>
                <a:rect l="0" t="0" r="r" b="b"/>
                <a:pathLst>
                  <a:path w="45" h="143">
                    <a:moveTo>
                      <a:pt x="45" y="143"/>
                    </a:moveTo>
                    <a:lnTo>
                      <a:pt x="22" y="143"/>
                    </a:lnTo>
                    <a:lnTo>
                      <a:pt x="0" y="7"/>
                    </a:lnTo>
                    <a:lnTo>
                      <a:pt x="22" y="0"/>
                    </a:lnTo>
                    <a:lnTo>
                      <a:pt x="45" y="143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64" name="Rectangle 388"/>
              <p:cNvSpPr>
                <a:spLocks noChangeArrowheads="1"/>
              </p:cNvSpPr>
              <p:nvPr/>
            </p:nvSpPr>
            <p:spPr bwMode="auto">
              <a:xfrm>
                <a:off x="4986" y="1984"/>
                <a:ext cx="23" cy="22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65" name="Rectangle 389"/>
              <p:cNvSpPr>
                <a:spLocks noChangeArrowheads="1"/>
              </p:cNvSpPr>
              <p:nvPr/>
            </p:nvSpPr>
            <p:spPr bwMode="auto">
              <a:xfrm>
                <a:off x="4986" y="2006"/>
                <a:ext cx="23" cy="23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66" name="Freeform 390"/>
              <p:cNvSpPr>
                <a:spLocks/>
              </p:cNvSpPr>
              <p:nvPr/>
            </p:nvSpPr>
            <p:spPr bwMode="auto">
              <a:xfrm>
                <a:off x="4986" y="2029"/>
                <a:ext cx="23" cy="30"/>
              </a:xfrm>
              <a:custGeom>
                <a:avLst/>
                <a:gdLst/>
                <a:ahLst/>
                <a:cxnLst>
                  <a:cxn ang="0">
                    <a:pos x="23" y="22"/>
                  </a:cxn>
                  <a:cxn ang="0">
                    <a:pos x="0" y="30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23" y="22"/>
                  </a:cxn>
                </a:cxnLst>
                <a:rect l="0" t="0" r="r" b="b"/>
                <a:pathLst>
                  <a:path w="23" h="30">
                    <a:moveTo>
                      <a:pt x="23" y="22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23" y="22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67" name="Freeform 391"/>
              <p:cNvSpPr>
                <a:spLocks/>
              </p:cNvSpPr>
              <p:nvPr/>
            </p:nvSpPr>
            <p:spPr bwMode="auto">
              <a:xfrm>
                <a:off x="4986" y="2051"/>
                <a:ext cx="23" cy="31"/>
              </a:xfrm>
              <a:custGeom>
                <a:avLst/>
                <a:gdLst/>
                <a:ahLst/>
                <a:cxnLst>
                  <a:cxn ang="0">
                    <a:pos x="23" y="31"/>
                  </a:cxn>
                  <a:cxn ang="0">
                    <a:pos x="0" y="31"/>
                  </a:cxn>
                  <a:cxn ang="0">
                    <a:pos x="0" y="8"/>
                  </a:cxn>
                  <a:cxn ang="0">
                    <a:pos x="23" y="0"/>
                  </a:cxn>
                  <a:cxn ang="0">
                    <a:pos x="23" y="31"/>
                  </a:cxn>
                </a:cxnLst>
                <a:rect l="0" t="0" r="r" b="b"/>
                <a:pathLst>
                  <a:path w="23" h="31">
                    <a:moveTo>
                      <a:pt x="23" y="31"/>
                    </a:moveTo>
                    <a:lnTo>
                      <a:pt x="0" y="31"/>
                    </a:lnTo>
                    <a:lnTo>
                      <a:pt x="0" y="8"/>
                    </a:lnTo>
                    <a:lnTo>
                      <a:pt x="23" y="0"/>
                    </a:lnTo>
                    <a:lnTo>
                      <a:pt x="23" y="31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68" name="Freeform 392"/>
              <p:cNvSpPr>
                <a:spLocks/>
              </p:cNvSpPr>
              <p:nvPr/>
            </p:nvSpPr>
            <p:spPr bwMode="auto">
              <a:xfrm>
                <a:off x="4964" y="2690"/>
                <a:ext cx="45" cy="143"/>
              </a:xfrm>
              <a:custGeom>
                <a:avLst/>
                <a:gdLst/>
                <a:ahLst/>
                <a:cxnLst>
                  <a:cxn ang="0">
                    <a:pos x="22" y="143"/>
                  </a:cxn>
                  <a:cxn ang="0">
                    <a:pos x="0" y="143"/>
                  </a:cxn>
                  <a:cxn ang="0">
                    <a:pos x="22" y="0"/>
                  </a:cxn>
                  <a:cxn ang="0">
                    <a:pos x="45" y="8"/>
                  </a:cxn>
                  <a:cxn ang="0">
                    <a:pos x="22" y="143"/>
                  </a:cxn>
                </a:cxnLst>
                <a:rect l="0" t="0" r="r" b="b"/>
                <a:pathLst>
                  <a:path w="45" h="143">
                    <a:moveTo>
                      <a:pt x="22" y="143"/>
                    </a:moveTo>
                    <a:lnTo>
                      <a:pt x="0" y="143"/>
                    </a:lnTo>
                    <a:lnTo>
                      <a:pt x="22" y="0"/>
                    </a:lnTo>
                    <a:lnTo>
                      <a:pt x="45" y="8"/>
                    </a:lnTo>
                    <a:lnTo>
                      <a:pt x="22" y="143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69" name="Freeform 393"/>
              <p:cNvSpPr>
                <a:spLocks/>
              </p:cNvSpPr>
              <p:nvPr/>
            </p:nvSpPr>
            <p:spPr bwMode="auto">
              <a:xfrm>
                <a:off x="4791" y="3081"/>
                <a:ext cx="90" cy="135"/>
              </a:xfrm>
              <a:custGeom>
                <a:avLst/>
                <a:gdLst/>
                <a:ahLst/>
                <a:cxnLst>
                  <a:cxn ang="0">
                    <a:pos x="15" y="135"/>
                  </a:cxn>
                  <a:cxn ang="0">
                    <a:pos x="0" y="120"/>
                  </a:cxn>
                  <a:cxn ang="0">
                    <a:pos x="75" y="0"/>
                  </a:cxn>
                  <a:cxn ang="0">
                    <a:pos x="90" y="15"/>
                  </a:cxn>
                  <a:cxn ang="0">
                    <a:pos x="15" y="135"/>
                  </a:cxn>
                </a:cxnLst>
                <a:rect l="0" t="0" r="r" b="b"/>
                <a:pathLst>
                  <a:path w="90" h="135">
                    <a:moveTo>
                      <a:pt x="15" y="135"/>
                    </a:moveTo>
                    <a:lnTo>
                      <a:pt x="0" y="120"/>
                    </a:lnTo>
                    <a:lnTo>
                      <a:pt x="75" y="0"/>
                    </a:lnTo>
                    <a:lnTo>
                      <a:pt x="90" y="15"/>
                    </a:lnTo>
                    <a:lnTo>
                      <a:pt x="15" y="13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70" name="Freeform 394"/>
              <p:cNvSpPr>
                <a:spLocks/>
              </p:cNvSpPr>
              <p:nvPr/>
            </p:nvSpPr>
            <p:spPr bwMode="auto">
              <a:xfrm>
                <a:off x="4648" y="3224"/>
                <a:ext cx="128" cy="105"/>
              </a:xfrm>
              <a:custGeom>
                <a:avLst/>
                <a:gdLst/>
                <a:ahLst/>
                <a:cxnLst>
                  <a:cxn ang="0">
                    <a:pos x="15" y="105"/>
                  </a:cxn>
                  <a:cxn ang="0">
                    <a:pos x="0" y="82"/>
                  </a:cxn>
                  <a:cxn ang="0">
                    <a:pos x="113" y="0"/>
                  </a:cxn>
                  <a:cxn ang="0">
                    <a:pos x="128" y="22"/>
                  </a:cxn>
                  <a:cxn ang="0">
                    <a:pos x="15" y="105"/>
                  </a:cxn>
                </a:cxnLst>
                <a:rect l="0" t="0" r="r" b="b"/>
                <a:pathLst>
                  <a:path w="128" h="105">
                    <a:moveTo>
                      <a:pt x="15" y="105"/>
                    </a:moveTo>
                    <a:lnTo>
                      <a:pt x="0" y="82"/>
                    </a:lnTo>
                    <a:lnTo>
                      <a:pt x="113" y="0"/>
                    </a:lnTo>
                    <a:lnTo>
                      <a:pt x="128" y="22"/>
                    </a:lnTo>
                    <a:lnTo>
                      <a:pt x="15" y="10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71" name="Freeform 395"/>
              <p:cNvSpPr>
                <a:spLocks/>
              </p:cNvSpPr>
              <p:nvPr/>
            </p:nvSpPr>
            <p:spPr bwMode="auto">
              <a:xfrm>
                <a:off x="4280" y="3412"/>
                <a:ext cx="135" cy="52"/>
              </a:xfrm>
              <a:custGeom>
                <a:avLst/>
                <a:gdLst/>
                <a:ahLst/>
                <a:cxnLst>
                  <a:cxn ang="0">
                    <a:pos x="0" y="52"/>
                  </a:cxn>
                  <a:cxn ang="0">
                    <a:pos x="0" y="30"/>
                  </a:cxn>
                  <a:cxn ang="0">
                    <a:pos x="135" y="0"/>
                  </a:cxn>
                  <a:cxn ang="0">
                    <a:pos x="135" y="22"/>
                  </a:cxn>
                  <a:cxn ang="0">
                    <a:pos x="0" y="52"/>
                  </a:cxn>
                </a:cxnLst>
                <a:rect l="0" t="0" r="r" b="b"/>
                <a:pathLst>
                  <a:path w="135" h="52">
                    <a:moveTo>
                      <a:pt x="0" y="52"/>
                    </a:moveTo>
                    <a:lnTo>
                      <a:pt x="0" y="30"/>
                    </a:lnTo>
                    <a:lnTo>
                      <a:pt x="135" y="0"/>
                    </a:lnTo>
                    <a:lnTo>
                      <a:pt x="135" y="22"/>
                    </a:lnTo>
                    <a:lnTo>
                      <a:pt x="0" y="52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72" name="Freeform 396"/>
              <p:cNvSpPr>
                <a:spLocks/>
              </p:cNvSpPr>
              <p:nvPr/>
            </p:nvSpPr>
            <p:spPr bwMode="auto">
              <a:xfrm>
                <a:off x="1298" y="3412"/>
                <a:ext cx="135" cy="5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0"/>
                  </a:cxn>
                  <a:cxn ang="0">
                    <a:pos x="135" y="30"/>
                  </a:cxn>
                  <a:cxn ang="0">
                    <a:pos x="135" y="52"/>
                  </a:cxn>
                  <a:cxn ang="0">
                    <a:pos x="0" y="22"/>
                  </a:cxn>
                </a:cxnLst>
                <a:rect l="0" t="0" r="r" b="b"/>
                <a:pathLst>
                  <a:path w="135" h="52">
                    <a:moveTo>
                      <a:pt x="0" y="22"/>
                    </a:moveTo>
                    <a:lnTo>
                      <a:pt x="0" y="0"/>
                    </a:lnTo>
                    <a:lnTo>
                      <a:pt x="135" y="30"/>
                    </a:lnTo>
                    <a:lnTo>
                      <a:pt x="135" y="52"/>
                    </a:lnTo>
                    <a:lnTo>
                      <a:pt x="0" y="22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73" name="Freeform 397"/>
              <p:cNvSpPr>
                <a:spLocks/>
              </p:cNvSpPr>
              <p:nvPr/>
            </p:nvSpPr>
            <p:spPr bwMode="auto">
              <a:xfrm>
                <a:off x="937" y="3224"/>
                <a:ext cx="128" cy="10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5" y="0"/>
                  </a:cxn>
                  <a:cxn ang="0">
                    <a:pos x="128" y="82"/>
                  </a:cxn>
                  <a:cxn ang="0">
                    <a:pos x="113" y="105"/>
                  </a:cxn>
                  <a:cxn ang="0">
                    <a:pos x="0" y="22"/>
                  </a:cxn>
                </a:cxnLst>
                <a:rect l="0" t="0" r="r" b="b"/>
                <a:pathLst>
                  <a:path w="128" h="105">
                    <a:moveTo>
                      <a:pt x="0" y="22"/>
                    </a:moveTo>
                    <a:lnTo>
                      <a:pt x="15" y="0"/>
                    </a:lnTo>
                    <a:lnTo>
                      <a:pt x="128" y="82"/>
                    </a:lnTo>
                    <a:lnTo>
                      <a:pt x="113" y="105"/>
                    </a:lnTo>
                    <a:lnTo>
                      <a:pt x="0" y="22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74" name="Freeform 398"/>
              <p:cNvSpPr>
                <a:spLocks/>
              </p:cNvSpPr>
              <p:nvPr/>
            </p:nvSpPr>
            <p:spPr bwMode="auto">
              <a:xfrm>
                <a:off x="832" y="3081"/>
                <a:ext cx="90" cy="13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15" y="0"/>
                  </a:cxn>
                  <a:cxn ang="0">
                    <a:pos x="90" y="120"/>
                  </a:cxn>
                  <a:cxn ang="0">
                    <a:pos x="75" y="135"/>
                  </a:cxn>
                  <a:cxn ang="0">
                    <a:pos x="0" y="15"/>
                  </a:cxn>
                </a:cxnLst>
                <a:rect l="0" t="0" r="r" b="b"/>
                <a:pathLst>
                  <a:path w="90" h="135">
                    <a:moveTo>
                      <a:pt x="0" y="15"/>
                    </a:moveTo>
                    <a:lnTo>
                      <a:pt x="15" y="0"/>
                    </a:lnTo>
                    <a:lnTo>
                      <a:pt x="90" y="120"/>
                    </a:lnTo>
                    <a:lnTo>
                      <a:pt x="75" y="135"/>
                    </a:lnTo>
                    <a:lnTo>
                      <a:pt x="0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75" name="Freeform 399"/>
              <p:cNvSpPr>
                <a:spLocks/>
              </p:cNvSpPr>
              <p:nvPr/>
            </p:nvSpPr>
            <p:spPr bwMode="auto">
              <a:xfrm>
                <a:off x="704" y="2690"/>
                <a:ext cx="45" cy="14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3" y="0"/>
                  </a:cxn>
                  <a:cxn ang="0">
                    <a:pos x="45" y="143"/>
                  </a:cxn>
                  <a:cxn ang="0">
                    <a:pos x="23" y="143"/>
                  </a:cxn>
                  <a:cxn ang="0">
                    <a:pos x="0" y="8"/>
                  </a:cxn>
                </a:cxnLst>
                <a:rect l="0" t="0" r="r" b="b"/>
                <a:pathLst>
                  <a:path w="45" h="143">
                    <a:moveTo>
                      <a:pt x="0" y="8"/>
                    </a:moveTo>
                    <a:lnTo>
                      <a:pt x="23" y="0"/>
                    </a:lnTo>
                    <a:lnTo>
                      <a:pt x="45" y="143"/>
                    </a:lnTo>
                    <a:lnTo>
                      <a:pt x="23" y="143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76" name="Freeform 400"/>
              <p:cNvSpPr>
                <a:spLocks/>
              </p:cNvSpPr>
              <p:nvPr/>
            </p:nvSpPr>
            <p:spPr bwMode="auto">
              <a:xfrm>
                <a:off x="704" y="2051"/>
                <a:ext cx="23" cy="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8"/>
                  </a:cxn>
                  <a:cxn ang="0">
                    <a:pos x="23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23" h="31">
                    <a:moveTo>
                      <a:pt x="0" y="0"/>
                    </a:moveTo>
                    <a:lnTo>
                      <a:pt x="23" y="8"/>
                    </a:lnTo>
                    <a:lnTo>
                      <a:pt x="23" y="31"/>
                    </a:lnTo>
                    <a:lnTo>
                      <a:pt x="0" y="31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77" name="Freeform 401"/>
              <p:cNvSpPr>
                <a:spLocks/>
              </p:cNvSpPr>
              <p:nvPr/>
            </p:nvSpPr>
            <p:spPr bwMode="auto">
              <a:xfrm>
                <a:off x="704" y="2029"/>
                <a:ext cx="23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23" y="30"/>
                  </a:cxn>
                  <a:cxn ang="0">
                    <a:pos x="0" y="22"/>
                  </a:cxn>
                  <a:cxn ang="0">
                    <a:pos x="0" y="0"/>
                  </a:cxn>
                </a:cxnLst>
                <a:rect l="0" t="0" r="r" b="b"/>
                <a:pathLst>
                  <a:path w="23" h="30">
                    <a:moveTo>
                      <a:pt x="0" y="0"/>
                    </a:moveTo>
                    <a:lnTo>
                      <a:pt x="23" y="0"/>
                    </a:lnTo>
                    <a:lnTo>
                      <a:pt x="23" y="30"/>
                    </a:lnTo>
                    <a:lnTo>
                      <a:pt x="0" y="22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78" name="Rectangle 402"/>
              <p:cNvSpPr>
                <a:spLocks noChangeArrowheads="1"/>
              </p:cNvSpPr>
              <p:nvPr/>
            </p:nvSpPr>
            <p:spPr bwMode="auto">
              <a:xfrm>
                <a:off x="704" y="2006"/>
                <a:ext cx="23" cy="23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79" name="Rectangle 403"/>
              <p:cNvSpPr>
                <a:spLocks noChangeArrowheads="1"/>
              </p:cNvSpPr>
              <p:nvPr/>
            </p:nvSpPr>
            <p:spPr bwMode="auto">
              <a:xfrm>
                <a:off x="704" y="1984"/>
                <a:ext cx="23" cy="22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80" name="Freeform 404"/>
              <p:cNvSpPr>
                <a:spLocks/>
              </p:cNvSpPr>
              <p:nvPr/>
            </p:nvSpPr>
            <p:spPr bwMode="auto">
              <a:xfrm>
                <a:off x="704" y="1225"/>
                <a:ext cx="45" cy="14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5" y="7"/>
                  </a:cxn>
                  <a:cxn ang="0">
                    <a:pos x="23" y="143"/>
                  </a:cxn>
                  <a:cxn ang="0">
                    <a:pos x="0" y="143"/>
                  </a:cxn>
                  <a:cxn ang="0">
                    <a:pos x="23" y="0"/>
                  </a:cxn>
                </a:cxnLst>
                <a:rect l="0" t="0" r="r" b="b"/>
                <a:pathLst>
                  <a:path w="45" h="143">
                    <a:moveTo>
                      <a:pt x="23" y="0"/>
                    </a:moveTo>
                    <a:lnTo>
                      <a:pt x="45" y="7"/>
                    </a:lnTo>
                    <a:lnTo>
                      <a:pt x="23" y="143"/>
                    </a:lnTo>
                    <a:lnTo>
                      <a:pt x="0" y="143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81" name="Freeform 405"/>
              <p:cNvSpPr>
                <a:spLocks/>
              </p:cNvSpPr>
              <p:nvPr/>
            </p:nvSpPr>
            <p:spPr bwMode="auto">
              <a:xfrm>
                <a:off x="832" y="849"/>
                <a:ext cx="90" cy="128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90" y="8"/>
                  </a:cxn>
                  <a:cxn ang="0">
                    <a:pos x="15" y="128"/>
                  </a:cxn>
                  <a:cxn ang="0">
                    <a:pos x="0" y="113"/>
                  </a:cxn>
                  <a:cxn ang="0">
                    <a:pos x="75" y="0"/>
                  </a:cxn>
                </a:cxnLst>
                <a:rect l="0" t="0" r="r" b="b"/>
                <a:pathLst>
                  <a:path w="90" h="128">
                    <a:moveTo>
                      <a:pt x="75" y="0"/>
                    </a:moveTo>
                    <a:lnTo>
                      <a:pt x="90" y="8"/>
                    </a:lnTo>
                    <a:lnTo>
                      <a:pt x="15" y="128"/>
                    </a:lnTo>
                    <a:lnTo>
                      <a:pt x="0" y="113"/>
                    </a:lnTo>
                    <a:lnTo>
                      <a:pt x="7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82" name="Freeform 406"/>
              <p:cNvSpPr>
                <a:spLocks/>
              </p:cNvSpPr>
              <p:nvPr/>
            </p:nvSpPr>
            <p:spPr bwMode="auto">
              <a:xfrm>
                <a:off x="937" y="736"/>
                <a:ext cx="128" cy="98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128" y="15"/>
                  </a:cxn>
                  <a:cxn ang="0">
                    <a:pos x="15" y="98"/>
                  </a:cxn>
                  <a:cxn ang="0">
                    <a:pos x="0" y="76"/>
                  </a:cxn>
                  <a:cxn ang="0">
                    <a:pos x="113" y="0"/>
                  </a:cxn>
                </a:cxnLst>
                <a:rect l="0" t="0" r="r" b="b"/>
                <a:pathLst>
                  <a:path w="128" h="98">
                    <a:moveTo>
                      <a:pt x="113" y="0"/>
                    </a:moveTo>
                    <a:lnTo>
                      <a:pt x="128" y="15"/>
                    </a:lnTo>
                    <a:lnTo>
                      <a:pt x="15" y="98"/>
                    </a:lnTo>
                    <a:lnTo>
                      <a:pt x="0" y="76"/>
                    </a:lnTo>
                    <a:lnTo>
                      <a:pt x="113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0583" name="Freeform 407"/>
              <p:cNvSpPr>
                <a:spLocks/>
              </p:cNvSpPr>
              <p:nvPr/>
            </p:nvSpPr>
            <p:spPr bwMode="auto">
              <a:xfrm>
                <a:off x="1298" y="601"/>
                <a:ext cx="135" cy="53"/>
              </a:xfrm>
              <a:custGeom>
                <a:avLst/>
                <a:gdLst/>
                <a:ahLst/>
                <a:cxnLst>
                  <a:cxn ang="0">
                    <a:pos x="135" y="0"/>
                  </a:cxn>
                  <a:cxn ang="0">
                    <a:pos x="135" y="23"/>
                  </a:cxn>
                  <a:cxn ang="0">
                    <a:pos x="0" y="53"/>
                  </a:cxn>
                  <a:cxn ang="0">
                    <a:pos x="0" y="23"/>
                  </a:cxn>
                  <a:cxn ang="0">
                    <a:pos x="135" y="0"/>
                  </a:cxn>
                </a:cxnLst>
                <a:rect l="0" t="0" r="r" b="b"/>
                <a:pathLst>
                  <a:path w="135" h="53">
                    <a:moveTo>
                      <a:pt x="135" y="0"/>
                    </a:moveTo>
                    <a:lnTo>
                      <a:pt x="135" y="23"/>
                    </a:lnTo>
                    <a:lnTo>
                      <a:pt x="0" y="53"/>
                    </a:lnTo>
                    <a:lnTo>
                      <a:pt x="0" y="23"/>
                    </a:lnTo>
                    <a:lnTo>
                      <a:pt x="13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50584" name="Freeform 408"/>
            <p:cNvSpPr>
              <a:spLocks/>
            </p:cNvSpPr>
            <p:nvPr/>
          </p:nvSpPr>
          <p:spPr bwMode="auto">
            <a:xfrm>
              <a:off x="2582" y="1954"/>
              <a:ext cx="45" cy="45"/>
            </a:xfrm>
            <a:custGeom>
              <a:avLst/>
              <a:gdLst/>
              <a:ahLst/>
              <a:cxnLst>
                <a:cxn ang="0">
                  <a:pos x="45" y="30"/>
                </a:cxn>
                <a:cxn ang="0">
                  <a:pos x="30" y="45"/>
                </a:cxn>
                <a:cxn ang="0">
                  <a:pos x="0" y="22"/>
                </a:cxn>
                <a:cxn ang="0">
                  <a:pos x="15" y="0"/>
                </a:cxn>
                <a:cxn ang="0">
                  <a:pos x="45" y="30"/>
                </a:cxn>
              </a:cxnLst>
              <a:rect l="0" t="0" r="r" b="b"/>
              <a:pathLst>
                <a:path w="45" h="45">
                  <a:moveTo>
                    <a:pt x="45" y="30"/>
                  </a:moveTo>
                  <a:lnTo>
                    <a:pt x="30" y="45"/>
                  </a:lnTo>
                  <a:lnTo>
                    <a:pt x="0" y="22"/>
                  </a:lnTo>
                  <a:lnTo>
                    <a:pt x="15" y="0"/>
                  </a:lnTo>
                  <a:lnTo>
                    <a:pt x="45" y="30"/>
                  </a:lnTo>
                </a:path>
              </a:pathLst>
            </a:custGeom>
            <a:noFill/>
            <a:ln w="476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585" name="Freeform 409"/>
            <p:cNvSpPr>
              <a:spLocks/>
            </p:cNvSpPr>
            <p:nvPr/>
          </p:nvSpPr>
          <p:spPr bwMode="auto">
            <a:xfrm>
              <a:off x="2785" y="2097"/>
              <a:ext cx="75" cy="52"/>
            </a:xfrm>
            <a:custGeom>
              <a:avLst/>
              <a:gdLst/>
              <a:ahLst/>
              <a:cxnLst>
                <a:cxn ang="0">
                  <a:pos x="75" y="30"/>
                </a:cxn>
                <a:cxn ang="0">
                  <a:pos x="68" y="52"/>
                </a:cxn>
                <a:cxn ang="0">
                  <a:pos x="0" y="22"/>
                </a:cxn>
                <a:cxn ang="0">
                  <a:pos x="8" y="0"/>
                </a:cxn>
                <a:cxn ang="0">
                  <a:pos x="75" y="30"/>
                </a:cxn>
              </a:cxnLst>
              <a:rect l="0" t="0" r="r" b="b"/>
              <a:pathLst>
                <a:path w="75" h="52">
                  <a:moveTo>
                    <a:pt x="75" y="30"/>
                  </a:moveTo>
                  <a:lnTo>
                    <a:pt x="68" y="52"/>
                  </a:lnTo>
                  <a:lnTo>
                    <a:pt x="0" y="22"/>
                  </a:lnTo>
                  <a:lnTo>
                    <a:pt x="8" y="0"/>
                  </a:lnTo>
                  <a:lnTo>
                    <a:pt x="75" y="30"/>
                  </a:lnTo>
                </a:path>
              </a:pathLst>
            </a:custGeom>
            <a:noFill/>
            <a:ln w="476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586" name="Rectangle 410"/>
            <p:cNvSpPr>
              <a:spLocks noChangeArrowheads="1"/>
            </p:cNvSpPr>
            <p:nvPr/>
          </p:nvSpPr>
          <p:spPr bwMode="auto">
            <a:xfrm>
              <a:off x="3033" y="2149"/>
              <a:ext cx="30" cy="23"/>
            </a:xfrm>
            <a:prstGeom prst="rect">
              <a:avLst/>
            </a:prstGeom>
            <a:noFill/>
            <a:ln w="47625">
              <a:solidFill>
                <a:srgbClr val="00BFB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587" name="Rectangle 411"/>
            <p:cNvSpPr>
              <a:spLocks noChangeArrowheads="1"/>
            </p:cNvSpPr>
            <p:nvPr/>
          </p:nvSpPr>
          <p:spPr bwMode="auto">
            <a:xfrm>
              <a:off x="3086" y="2149"/>
              <a:ext cx="15" cy="23"/>
            </a:xfrm>
            <a:prstGeom prst="rect">
              <a:avLst/>
            </a:prstGeom>
            <a:noFill/>
            <a:ln w="47625">
              <a:solidFill>
                <a:srgbClr val="BF00B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588" name="Oval 412"/>
            <p:cNvSpPr>
              <a:spLocks noChangeArrowheads="1"/>
            </p:cNvSpPr>
            <p:nvPr/>
          </p:nvSpPr>
          <p:spPr bwMode="auto">
            <a:xfrm>
              <a:off x="2845" y="594"/>
              <a:ext cx="45" cy="45"/>
            </a:xfrm>
            <a:prstGeom prst="ellipse">
              <a:avLst/>
            </a:prstGeom>
            <a:solidFill>
              <a:srgbClr val="B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0589" name="Rectangle 413"/>
            <p:cNvSpPr>
              <a:spLocks noChangeArrowheads="1"/>
            </p:cNvSpPr>
            <p:nvPr/>
          </p:nvSpPr>
          <p:spPr bwMode="auto">
            <a:xfrm>
              <a:off x="1726" y="2239"/>
              <a:ext cx="451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>
                  <a:solidFill>
                    <a:srgbClr val="000000"/>
                  </a:solidFill>
                  <a:latin typeface="Helvetica" pitchFamily="34" charset="0"/>
                </a:rPr>
                <a:t>DL x 2</a:t>
              </a:r>
              <a:endParaRPr lang="it-IT"/>
            </a:p>
          </p:txBody>
        </p:sp>
        <p:sp>
          <p:nvSpPr>
            <p:cNvPr id="50590" name="Rectangle 414"/>
            <p:cNvSpPr>
              <a:spLocks noChangeArrowheads="1"/>
            </p:cNvSpPr>
            <p:nvPr/>
          </p:nvSpPr>
          <p:spPr bwMode="auto">
            <a:xfrm>
              <a:off x="824" y="2202"/>
              <a:ext cx="4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500">
                  <a:solidFill>
                    <a:srgbClr val="000000"/>
                  </a:solidFill>
                  <a:latin typeface="Helvetica" pitchFamily="34" charset="0"/>
                </a:rPr>
                <a:t>vertical</a:t>
              </a:r>
              <a:endParaRPr lang="it-IT"/>
            </a:p>
          </p:txBody>
        </p:sp>
        <p:sp>
          <p:nvSpPr>
            <p:cNvPr id="50591" name="Rectangle 415"/>
            <p:cNvSpPr>
              <a:spLocks noChangeArrowheads="1"/>
            </p:cNvSpPr>
            <p:nvPr/>
          </p:nvSpPr>
          <p:spPr bwMode="auto">
            <a:xfrm>
              <a:off x="824" y="2322"/>
              <a:ext cx="4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500">
                  <a:solidFill>
                    <a:srgbClr val="000000"/>
                  </a:solidFill>
                  <a:latin typeface="Helvetica" pitchFamily="34" charset="0"/>
                </a:rPr>
                <a:t>chicane</a:t>
              </a:r>
              <a:endParaRPr lang="it-IT"/>
            </a:p>
          </p:txBody>
        </p:sp>
        <p:sp>
          <p:nvSpPr>
            <p:cNvPr id="50592" name="Rectangle 416"/>
            <p:cNvSpPr>
              <a:spLocks noChangeArrowheads="1"/>
            </p:cNvSpPr>
            <p:nvPr/>
          </p:nvSpPr>
          <p:spPr bwMode="auto">
            <a:xfrm>
              <a:off x="3108" y="1413"/>
              <a:ext cx="548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>
                  <a:solidFill>
                    <a:srgbClr val="000000"/>
                  </a:solidFill>
                  <a:latin typeface="Helvetica" pitchFamily="34" charset="0"/>
                </a:rPr>
                <a:t>CR1 x 3</a:t>
              </a:r>
              <a:endParaRPr lang="it-IT"/>
            </a:p>
          </p:txBody>
        </p:sp>
        <p:sp>
          <p:nvSpPr>
            <p:cNvPr id="50593" name="Rectangle 417"/>
            <p:cNvSpPr>
              <a:spLocks noChangeArrowheads="1"/>
            </p:cNvSpPr>
            <p:nvPr/>
          </p:nvSpPr>
          <p:spPr bwMode="auto">
            <a:xfrm>
              <a:off x="1726" y="669"/>
              <a:ext cx="548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>
                  <a:solidFill>
                    <a:srgbClr val="000000"/>
                  </a:solidFill>
                  <a:latin typeface="Helvetica" pitchFamily="34" charset="0"/>
                </a:rPr>
                <a:t>CR2 x 4</a:t>
              </a:r>
              <a:endParaRPr lang="it-IT"/>
            </a:p>
          </p:txBody>
        </p:sp>
      </p:grpSp>
      <p:sp>
        <p:nvSpPr>
          <p:cNvPr id="50594" name="Oval 418"/>
          <p:cNvSpPr>
            <a:spLocks noChangeArrowheads="1"/>
          </p:cNvSpPr>
          <p:nvPr/>
        </p:nvSpPr>
        <p:spPr bwMode="auto">
          <a:xfrm>
            <a:off x="5219700" y="1268413"/>
            <a:ext cx="215900" cy="215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0596" name="Oval 420"/>
          <p:cNvSpPr>
            <a:spLocks noChangeArrowheads="1"/>
          </p:cNvSpPr>
          <p:nvPr/>
        </p:nvSpPr>
        <p:spPr bwMode="auto">
          <a:xfrm>
            <a:off x="5292725" y="3141663"/>
            <a:ext cx="215900" cy="215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50597" name="Picture 4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3688" y="0"/>
            <a:ext cx="5040312" cy="3779838"/>
          </a:xfrm>
          <a:prstGeom prst="rect">
            <a:avLst/>
          </a:prstGeom>
          <a:solidFill>
            <a:srgbClr val="D7F9FD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0599" name="Text Box 423"/>
          <p:cNvSpPr txBox="1">
            <a:spLocks noChangeArrowheads="1"/>
          </p:cNvSpPr>
          <p:nvPr/>
        </p:nvSpPr>
        <p:spPr bwMode="auto">
          <a:xfrm>
            <a:off x="5795963" y="3789363"/>
            <a:ext cx="1898650" cy="641350"/>
          </a:xfrm>
          <a:prstGeom prst="rect">
            <a:avLst/>
          </a:prstGeom>
          <a:solidFill>
            <a:srgbClr val="D7F9FD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OUTPUT </a:t>
            </a:r>
            <a:r>
              <a:rPr lang="it-IT" dirty="0" err="1">
                <a:solidFill>
                  <a:srgbClr val="002060"/>
                </a:solidFill>
              </a:rPr>
              <a:t>of</a:t>
            </a:r>
            <a:r>
              <a:rPr lang="it-IT" dirty="0">
                <a:solidFill>
                  <a:srgbClr val="002060"/>
                </a:solidFill>
              </a:rPr>
              <a:t> CR1</a:t>
            </a:r>
          </a:p>
          <a:p>
            <a:r>
              <a:rPr lang="it-IT" dirty="0" err="1">
                <a:solidFill>
                  <a:srgbClr val="002060"/>
                </a:solidFill>
              </a:rPr>
              <a:t>After</a:t>
            </a:r>
            <a:r>
              <a:rPr lang="it-IT" dirty="0">
                <a:solidFill>
                  <a:srgbClr val="002060"/>
                </a:solidFill>
              </a:rPr>
              <a:t> 3 </a:t>
            </a:r>
            <a:r>
              <a:rPr lang="it-IT" dirty="0" err="1">
                <a:solidFill>
                  <a:srgbClr val="002060"/>
                </a:solidFill>
              </a:rPr>
              <a:t>turns</a:t>
            </a:r>
            <a:endParaRPr lang="it-IT" dirty="0">
              <a:solidFill>
                <a:srgbClr val="002060"/>
              </a:solidFill>
            </a:endParaRPr>
          </a:p>
        </p:txBody>
      </p:sp>
      <p:pic>
        <p:nvPicPr>
          <p:cNvPr id="50601" name="Picture 4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78163"/>
            <a:ext cx="5040313" cy="3779837"/>
          </a:xfrm>
          <a:prstGeom prst="rect">
            <a:avLst/>
          </a:prstGeom>
          <a:solidFill>
            <a:srgbClr val="D7F9FD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0602" name="Text Box 426"/>
          <p:cNvSpPr txBox="1">
            <a:spLocks noChangeArrowheads="1"/>
          </p:cNvSpPr>
          <p:nvPr/>
        </p:nvSpPr>
        <p:spPr bwMode="auto">
          <a:xfrm>
            <a:off x="2771775" y="0"/>
            <a:ext cx="2170113" cy="641350"/>
          </a:xfrm>
          <a:prstGeom prst="rect">
            <a:avLst/>
          </a:prstGeom>
          <a:solidFill>
            <a:srgbClr val="D7F9FD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/>
              <a:t>(</a:t>
            </a:r>
            <a:r>
              <a:rPr lang="it-IT" dirty="0" err="1">
                <a:solidFill>
                  <a:srgbClr val="002060"/>
                </a:solidFill>
              </a:rPr>
              <a:t>Dp</a:t>
            </a:r>
            <a:r>
              <a:rPr lang="it-IT" dirty="0">
                <a:solidFill>
                  <a:srgbClr val="002060"/>
                </a:solidFill>
              </a:rPr>
              <a:t>/p)</a:t>
            </a:r>
            <a:r>
              <a:rPr lang="it-IT" dirty="0" err="1">
                <a:solidFill>
                  <a:srgbClr val="002060"/>
                </a:solidFill>
              </a:rPr>
              <a:t>rms</a:t>
            </a:r>
            <a:r>
              <a:rPr lang="it-IT" dirty="0">
                <a:solidFill>
                  <a:srgbClr val="002060"/>
                </a:solidFill>
              </a:rPr>
              <a:t> = </a:t>
            </a:r>
            <a:r>
              <a:rPr lang="it-IT" dirty="0">
                <a:solidFill>
                  <a:srgbClr val="002060"/>
                </a:solidFill>
                <a:cs typeface="Arial" pitchFamily="34" charset="0"/>
              </a:rPr>
              <a:t>±</a:t>
            </a:r>
            <a:r>
              <a:rPr lang="it-IT" dirty="0">
                <a:solidFill>
                  <a:srgbClr val="002060"/>
                </a:solidFill>
              </a:rPr>
              <a:t>0.6 %</a:t>
            </a:r>
          </a:p>
          <a:p>
            <a:r>
              <a:rPr lang="it-IT" dirty="0">
                <a:solidFill>
                  <a:srgbClr val="002060"/>
                </a:solidFill>
              </a:rPr>
              <a:t>(</a:t>
            </a:r>
            <a:r>
              <a:rPr lang="it-IT" dirty="0" err="1">
                <a:solidFill>
                  <a:srgbClr val="002060"/>
                </a:solidFill>
              </a:rPr>
              <a:t>Dp</a:t>
            </a:r>
            <a:r>
              <a:rPr lang="it-IT" dirty="0">
                <a:solidFill>
                  <a:srgbClr val="002060"/>
                </a:solidFill>
              </a:rPr>
              <a:t>/p)</a:t>
            </a:r>
            <a:r>
              <a:rPr lang="it-IT" dirty="0" err="1">
                <a:solidFill>
                  <a:srgbClr val="002060"/>
                </a:solidFill>
              </a:rPr>
              <a:t>max</a:t>
            </a:r>
            <a:r>
              <a:rPr lang="it-IT" dirty="0">
                <a:solidFill>
                  <a:srgbClr val="002060"/>
                </a:solidFill>
              </a:rPr>
              <a:t> = ± 2 %</a:t>
            </a:r>
          </a:p>
        </p:txBody>
      </p:sp>
      <p:sp>
        <p:nvSpPr>
          <p:cNvPr id="50603" name="Text Box 427"/>
          <p:cNvSpPr txBox="1">
            <a:spLocks noChangeArrowheads="1"/>
          </p:cNvSpPr>
          <p:nvPr/>
        </p:nvSpPr>
        <p:spPr bwMode="auto">
          <a:xfrm>
            <a:off x="4859338" y="6092825"/>
            <a:ext cx="2170112" cy="641350"/>
          </a:xfrm>
          <a:prstGeom prst="rect">
            <a:avLst/>
          </a:prstGeom>
          <a:solidFill>
            <a:srgbClr val="D7F9FD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(</a:t>
            </a:r>
            <a:r>
              <a:rPr lang="it-IT" dirty="0" err="1">
                <a:solidFill>
                  <a:srgbClr val="002060"/>
                </a:solidFill>
              </a:rPr>
              <a:t>Dp</a:t>
            </a:r>
            <a:r>
              <a:rPr lang="it-IT" dirty="0">
                <a:solidFill>
                  <a:srgbClr val="002060"/>
                </a:solidFill>
              </a:rPr>
              <a:t>/p)</a:t>
            </a:r>
            <a:r>
              <a:rPr lang="it-IT" dirty="0" err="1">
                <a:solidFill>
                  <a:srgbClr val="002060"/>
                </a:solidFill>
              </a:rPr>
              <a:t>rms</a:t>
            </a:r>
            <a:r>
              <a:rPr lang="it-IT" dirty="0">
                <a:solidFill>
                  <a:srgbClr val="002060"/>
                </a:solidFill>
              </a:rPr>
              <a:t> = </a:t>
            </a:r>
            <a:r>
              <a:rPr lang="it-IT" dirty="0">
                <a:solidFill>
                  <a:srgbClr val="002060"/>
                </a:solidFill>
                <a:cs typeface="Arial" pitchFamily="34" charset="0"/>
              </a:rPr>
              <a:t>±</a:t>
            </a:r>
            <a:r>
              <a:rPr lang="it-IT" dirty="0">
                <a:solidFill>
                  <a:srgbClr val="002060"/>
                </a:solidFill>
              </a:rPr>
              <a:t>0.3 %</a:t>
            </a:r>
          </a:p>
          <a:p>
            <a:r>
              <a:rPr lang="it-IT" dirty="0">
                <a:solidFill>
                  <a:srgbClr val="002060"/>
                </a:solidFill>
              </a:rPr>
              <a:t>(</a:t>
            </a:r>
            <a:r>
              <a:rPr lang="it-IT" dirty="0" err="1">
                <a:solidFill>
                  <a:srgbClr val="002060"/>
                </a:solidFill>
              </a:rPr>
              <a:t>Dp</a:t>
            </a:r>
            <a:r>
              <a:rPr lang="it-IT" dirty="0">
                <a:solidFill>
                  <a:srgbClr val="002060"/>
                </a:solidFill>
              </a:rPr>
              <a:t>/p)</a:t>
            </a:r>
            <a:r>
              <a:rPr lang="it-IT" dirty="0" err="1">
                <a:solidFill>
                  <a:srgbClr val="002060"/>
                </a:solidFill>
              </a:rPr>
              <a:t>max</a:t>
            </a:r>
            <a:r>
              <a:rPr lang="it-IT" dirty="0">
                <a:solidFill>
                  <a:srgbClr val="002060"/>
                </a:solidFill>
              </a:rPr>
              <a:t> = ± 1 %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505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50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594" grpId="0" animBg="1"/>
      <p:bldP spid="50596" grpId="0" animBg="1"/>
      <p:bldP spid="50599" grpId="1" animBg="1"/>
      <p:bldP spid="50602" grpId="0" animBg="1"/>
      <p:bldP spid="5060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24" name="Segnaposto piè di pagina 4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grpSp>
        <p:nvGrpSpPr>
          <p:cNvPr id="52228" name="Group 4"/>
          <p:cNvGrpSpPr>
            <a:grpSpLocks noChangeAspect="1"/>
          </p:cNvGrpSpPr>
          <p:nvPr/>
        </p:nvGrpSpPr>
        <p:grpSpPr bwMode="auto">
          <a:xfrm>
            <a:off x="-396875" y="0"/>
            <a:ext cx="9540875" cy="6561138"/>
            <a:chOff x="-250" y="0"/>
            <a:chExt cx="6010" cy="4133"/>
          </a:xfrm>
        </p:grpSpPr>
        <p:sp>
          <p:nvSpPr>
            <p:cNvPr id="52229" name="AutoShape 5"/>
            <p:cNvSpPr>
              <a:spLocks noChangeAspect="1" noChangeArrowheads="1" noTextEdit="1"/>
            </p:cNvSpPr>
            <p:nvPr/>
          </p:nvSpPr>
          <p:spPr bwMode="auto">
            <a:xfrm>
              <a:off x="-250" y="0"/>
              <a:ext cx="6010" cy="4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grpSp>
          <p:nvGrpSpPr>
            <p:cNvPr id="52230" name="Group 6"/>
            <p:cNvGrpSpPr>
              <a:grpSpLocks/>
            </p:cNvGrpSpPr>
            <p:nvPr/>
          </p:nvGrpSpPr>
          <p:grpSpPr bwMode="auto">
            <a:xfrm>
              <a:off x="313" y="248"/>
              <a:ext cx="4988" cy="3600"/>
              <a:chOff x="313" y="248"/>
              <a:chExt cx="4988" cy="3600"/>
            </a:xfrm>
          </p:grpSpPr>
          <p:sp>
            <p:nvSpPr>
              <p:cNvPr id="52231" name="Rectangle 7"/>
              <p:cNvSpPr>
                <a:spLocks noChangeArrowheads="1"/>
              </p:cNvSpPr>
              <p:nvPr/>
            </p:nvSpPr>
            <p:spPr bwMode="auto">
              <a:xfrm>
                <a:off x="531" y="308"/>
                <a:ext cx="4658" cy="337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32" name="Rectangle 8"/>
              <p:cNvSpPr>
                <a:spLocks noChangeArrowheads="1"/>
              </p:cNvSpPr>
              <p:nvPr/>
            </p:nvSpPr>
            <p:spPr bwMode="auto">
              <a:xfrm>
                <a:off x="531" y="308"/>
                <a:ext cx="4658" cy="3374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33" name="Line 9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465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34" name="Freeform 10"/>
              <p:cNvSpPr>
                <a:spLocks/>
              </p:cNvSpPr>
              <p:nvPr/>
            </p:nvSpPr>
            <p:spPr bwMode="auto">
              <a:xfrm>
                <a:off x="531" y="308"/>
                <a:ext cx="4658" cy="3374"/>
              </a:xfrm>
              <a:custGeom>
                <a:avLst/>
                <a:gdLst/>
                <a:ahLst/>
                <a:cxnLst>
                  <a:cxn ang="0">
                    <a:pos x="0" y="449"/>
                  </a:cxn>
                  <a:cxn ang="0">
                    <a:pos x="620" y="449"/>
                  </a:cxn>
                  <a:cxn ang="0">
                    <a:pos x="620" y="0"/>
                  </a:cxn>
                </a:cxnLst>
                <a:rect l="0" t="0" r="r" b="b"/>
                <a:pathLst>
                  <a:path w="620" h="449">
                    <a:moveTo>
                      <a:pt x="0" y="449"/>
                    </a:moveTo>
                    <a:lnTo>
                      <a:pt x="620" y="449"/>
                    </a:lnTo>
                    <a:lnTo>
                      <a:pt x="62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35" name="Line 11"/>
              <p:cNvSpPr>
                <a:spLocks noChangeShapeType="1"/>
              </p:cNvSpPr>
              <p:nvPr/>
            </p:nvSpPr>
            <p:spPr bwMode="auto">
              <a:xfrm flipV="1">
                <a:off x="531" y="308"/>
                <a:ext cx="0" cy="337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36" name="Line 12"/>
              <p:cNvSpPr>
                <a:spLocks noChangeShapeType="1"/>
              </p:cNvSpPr>
              <p:nvPr/>
            </p:nvSpPr>
            <p:spPr bwMode="auto">
              <a:xfrm>
                <a:off x="531" y="3682"/>
                <a:ext cx="465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37" name="Line 13"/>
              <p:cNvSpPr>
                <a:spLocks noChangeShapeType="1"/>
              </p:cNvSpPr>
              <p:nvPr/>
            </p:nvSpPr>
            <p:spPr bwMode="auto">
              <a:xfrm flipV="1">
                <a:off x="531" y="308"/>
                <a:ext cx="0" cy="337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38" name="Line 14"/>
              <p:cNvSpPr>
                <a:spLocks noChangeShapeType="1"/>
              </p:cNvSpPr>
              <p:nvPr/>
            </p:nvSpPr>
            <p:spPr bwMode="auto">
              <a:xfrm flipV="1">
                <a:off x="531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39" name="Line 15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40" name="Rectangle 16"/>
              <p:cNvSpPr>
                <a:spLocks noChangeArrowheads="1"/>
              </p:cNvSpPr>
              <p:nvPr/>
            </p:nvSpPr>
            <p:spPr bwMode="auto">
              <a:xfrm>
                <a:off x="449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-80</a:t>
                </a:r>
                <a:endParaRPr lang="it-IT"/>
              </a:p>
            </p:txBody>
          </p:sp>
          <p:sp>
            <p:nvSpPr>
              <p:cNvPr id="52241" name="Line 17"/>
              <p:cNvSpPr>
                <a:spLocks noChangeShapeType="1"/>
              </p:cNvSpPr>
              <p:nvPr/>
            </p:nvSpPr>
            <p:spPr bwMode="auto">
              <a:xfrm flipV="1">
                <a:off x="1110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42" name="Line 18"/>
              <p:cNvSpPr>
                <a:spLocks noChangeShapeType="1"/>
              </p:cNvSpPr>
              <p:nvPr/>
            </p:nvSpPr>
            <p:spPr bwMode="auto">
              <a:xfrm>
                <a:off x="1110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43" name="Rectangle 19"/>
              <p:cNvSpPr>
                <a:spLocks noChangeArrowheads="1"/>
              </p:cNvSpPr>
              <p:nvPr/>
            </p:nvSpPr>
            <p:spPr bwMode="auto">
              <a:xfrm>
                <a:off x="1027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-60</a:t>
                </a:r>
                <a:endParaRPr lang="it-IT"/>
              </a:p>
            </p:txBody>
          </p:sp>
          <p:sp>
            <p:nvSpPr>
              <p:cNvPr id="52244" name="Line 20"/>
              <p:cNvSpPr>
                <a:spLocks noChangeShapeType="1"/>
              </p:cNvSpPr>
              <p:nvPr/>
            </p:nvSpPr>
            <p:spPr bwMode="auto">
              <a:xfrm flipV="1">
                <a:off x="1696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45" name="Line 21"/>
              <p:cNvSpPr>
                <a:spLocks noChangeShapeType="1"/>
              </p:cNvSpPr>
              <p:nvPr/>
            </p:nvSpPr>
            <p:spPr bwMode="auto">
              <a:xfrm>
                <a:off x="1696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46" name="Rectangle 22"/>
              <p:cNvSpPr>
                <a:spLocks noChangeArrowheads="1"/>
              </p:cNvSpPr>
              <p:nvPr/>
            </p:nvSpPr>
            <p:spPr bwMode="auto">
              <a:xfrm>
                <a:off x="1613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-40</a:t>
                </a:r>
                <a:endParaRPr lang="it-IT"/>
              </a:p>
            </p:txBody>
          </p:sp>
          <p:sp>
            <p:nvSpPr>
              <p:cNvPr id="52247" name="Line 23"/>
              <p:cNvSpPr>
                <a:spLocks noChangeShapeType="1"/>
              </p:cNvSpPr>
              <p:nvPr/>
            </p:nvSpPr>
            <p:spPr bwMode="auto">
              <a:xfrm flipV="1">
                <a:off x="2274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48" name="Line 24"/>
              <p:cNvSpPr>
                <a:spLocks noChangeShapeType="1"/>
              </p:cNvSpPr>
              <p:nvPr/>
            </p:nvSpPr>
            <p:spPr bwMode="auto">
              <a:xfrm>
                <a:off x="2274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49" name="Rectangle 25"/>
              <p:cNvSpPr>
                <a:spLocks noChangeArrowheads="1"/>
              </p:cNvSpPr>
              <p:nvPr/>
            </p:nvSpPr>
            <p:spPr bwMode="auto">
              <a:xfrm>
                <a:off x="2192" y="370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-20</a:t>
                </a:r>
                <a:endParaRPr lang="it-IT"/>
              </a:p>
            </p:txBody>
          </p:sp>
          <p:sp>
            <p:nvSpPr>
              <p:cNvPr id="52250" name="Line 26"/>
              <p:cNvSpPr>
                <a:spLocks noChangeShapeType="1"/>
              </p:cNvSpPr>
              <p:nvPr/>
            </p:nvSpPr>
            <p:spPr bwMode="auto">
              <a:xfrm flipV="1">
                <a:off x="2860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51" name="Line 27"/>
              <p:cNvSpPr>
                <a:spLocks noChangeShapeType="1"/>
              </p:cNvSpPr>
              <p:nvPr/>
            </p:nvSpPr>
            <p:spPr bwMode="auto">
              <a:xfrm>
                <a:off x="2860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52" name="Rectangle 28"/>
              <p:cNvSpPr>
                <a:spLocks noChangeArrowheads="1"/>
              </p:cNvSpPr>
              <p:nvPr/>
            </p:nvSpPr>
            <p:spPr bwMode="auto">
              <a:xfrm>
                <a:off x="2838" y="3705"/>
                <a:ext cx="10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it-IT"/>
              </a:p>
            </p:txBody>
          </p:sp>
          <p:sp>
            <p:nvSpPr>
              <p:cNvPr id="52253" name="Line 29"/>
              <p:cNvSpPr>
                <a:spLocks noChangeShapeType="1"/>
              </p:cNvSpPr>
              <p:nvPr/>
            </p:nvSpPr>
            <p:spPr bwMode="auto">
              <a:xfrm flipV="1">
                <a:off x="3439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54" name="Line 30"/>
              <p:cNvSpPr>
                <a:spLocks noChangeShapeType="1"/>
              </p:cNvSpPr>
              <p:nvPr/>
            </p:nvSpPr>
            <p:spPr bwMode="auto">
              <a:xfrm>
                <a:off x="3439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55" name="Rectangle 31"/>
              <p:cNvSpPr>
                <a:spLocks noChangeArrowheads="1"/>
              </p:cNvSpPr>
              <p:nvPr/>
            </p:nvSpPr>
            <p:spPr bwMode="auto">
              <a:xfrm>
                <a:off x="3386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20</a:t>
                </a:r>
                <a:endParaRPr lang="it-IT"/>
              </a:p>
            </p:txBody>
          </p:sp>
          <p:sp>
            <p:nvSpPr>
              <p:cNvPr id="52256" name="Line 32"/>
              <p:cNvSpPr>
                <a:spLocks noChangeShapeType="1"/>
              </p:cNvSpPr>
              <p:nvPr/>
            </p:nvSpPr>
            <p:spPr bwMode="auto">
              <a:xfrm flipV="1">
                <a:off x="4025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57" name="Line 33"/>
              <p:cNvSpPr>
                <a:spLocks noChangeShapeType="1"/>
              </p:cNvSpPr>
              <p:nvPr/>
            </p:nvSpPr>
            <p:spPr bwMode="auto">
              <a:xfrm>
                <a:off x="4025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58" name="Rectangle 34"/>
              <p:cNvSpPr>
                <a:spLocks noChangeArrowheads="1"/>
              </p:cNvSpPr>
              <p:nvPr/>
            </p:nvSpPr>
            <p:spPr bwMode="auto">
              <a:xfrm>
                <a:off x="3972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40</a:t>
                </a:r>
                <a:endParaRPr lang="it-IT"/>
              </a:p>
            </p:txBody>
          </p:sp>
          <p:sp>
            <p:nvSpPr>
              <p:cNvPr id="52259" name="Line 35"/>
              <p:cNvSpPr>
                <a:spLocks noChangeShapeType="1"/>
              </p:cNvSpPr>
              <p:nvPr/>
            </p:nvSpPr>
            <p:spPr bwMode="auto">
              <a:xfrm flipV="1">
                <a:off x="4603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60" name="Line 36"/>
              <p:cNvSpPr>
                <a:spLocks noChangeShapeType="1"/>
              </p:cNvSpPr>
              <p:nvPr/>
            </p:nvSpPr>
            <p:spPr bwMode="auto">
              <a:xfrm>
                <a:off x="4603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61" name="Rectangle 37"/>
              <p:cNvSpPr>
                <a:spLocks noChangeArrowheads="1"/>
              </p:cNvSpPr>
              <p:nvPr/>
            </p:nvSpPr>
            <p:spPr bwMode="auto">
              <a:xfrm>
                <a:off x="4550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60</a:t>
                </a:r>
                <a:endParaRPr lang="it-IT"/>
              </a:p>
            </p:txBody>
          </p:sp>
          <p:sp>
            <p:nvSpPr>
              <p:cNvPr id="52262" name="Line 38"/>
              <p:cNvSpPr>
                <a:spLocks noChangeShapeType="1"/>
              </p:cNvSpPr>
              <p:nvPr/>
            </p:nvSpPr>
            <p:spPr bwMode="auto">
              <a:xfrm flipV="1">
                <a:off x="5189" y="3630"/>
                <a:ext cx="0" cy="5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63" name="Line 39"/>
              <p:cNvSpPr>
                <a:spLocks noChangeShapeType="1"/>
              </p:cNvSpPr>
              <p:nvPr/>
            </p:nvSpPr>
            <p:spPr bwMode="auto">
              <a:xfrm>
                <a:off x="5189" y="308"/>
                <a:ext cx="0" cy="4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64" name="Rectangle 40"/>
              <p:cNvSpPr>
                <a:spLocks noChangeArrowheads="1"/>
              </p:cNvSpPr>
              <p:nvPr/>
            </p:nvSpPr>
            <p:spPr bwMode="auto">
              <a:xfrm>
                <a:off x="5136" y="3705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80</a:t>
                </a:r>
                <a:endParaRPr lang="it-IT"/>
              </a:p>
            </p:txBody>
          </p:sp>
          <p:sp>
            <p:nvSpPr>
              <p:cNvPr id="52265" name="Line 41"/>
              <p:cNvSpPr>
                <a:spLocks noChangeShapeType="1"/>
              </p:cNvSpPr>
              <p:nvPr/>
            </p:nvSpPr>
            <p:spPr bwMode="auto">
              <a:xfrm>
                <a:off x="531" y="368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66" name="Line 42"/>
              <p:cNvSpPr>
                <a:spLocks noChangeShapeType="1"/>
              </p:cNvSpPr>
              <p:nvPr/>
            </p:nvSpPr>
            <p:spPr bwMode="auto">
              <a:xfrm flipH="1">
                <a:off x="5136" y="3682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67" name="Rectangle 43"/>
              <p:cNvSpPr>
                <a:spLocks noChangeArrowheads="1"/>
              </p:cNvSpPr>
              <p:nvPr/>
            </p:nvSpPr>
            <p:spPr bwMode="auto">
              <a:xfrm>
                <a:off x="313" y="3622"/>
                <a:ext cx="26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-100</a:t>
                </a:r>
                <a:endParaRPr lang="it-IT"/>
              </a:p>
            </p:txBody>
          </p:sp>
          <p:sp>
            <p:nvSpPr>
              <p:cNvPr id="52268" name="Line 44"/>
              <p:cNvSpPr>
                <a:spLocks noChangeShapeType="1"/>
              </p:cNvSpPr>
              <p:nvPr/>
            </p:nvSpPr>
            <p:spPr bwMode="auto">
              <a:xfrm>
                <a:off x="531" y="337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69" name="Line 45"/>
              <p:cNvSpPr>
                <a:spLocks noChangeShapeType="1"/>
              </p:cNvSpPr>
              <p:nvPr/>
            </p:nvSpPr>
            <p:spPr bwMode="auto">
              <a:xfrm flipH="1">
                <a:off x="5136" y="3374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70" name="Rectangle 46"/>
              <p:cNvSpPr>
                <a:spLocks noChangeArrowheads="1"/>
              </p:cNvSpPr>
              <p:nvPr/>
            </p:nvSpPr>
            <p:spPr bwMode="auto">
              <a:xfrm>
                <a:off x="366" y="3314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-90</a:t>
                </a:r>
                <a:endParaRPr lang="it-IT"/>
              </a:p>
            </p:txBody>
          </p:sp>
          <p:sp>
            <p:nvSpPr>
              <p:cNvPr id="52271" name="Line 47"/>
              <p:cNvSpPr>
                <a:spLocks noChangeShapeType="1"/>
              </p:cNvSpPr>
              <p:nvPr/>
            </p:nvSpPr>
            <p:spPr bwMode="auto">
              <a:xfrm>
                <a:off x="531" y="30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72" name="Line 48"/>
              <p:cNvSpPr>
                <a:spLocks noChangeShapeType="1"/>
              </p:cNvSpPr>
              <p:nvPr/>
            </p:nvSpPr>
            <p:spPr bwMode="auto">
              <a:xfrm flipH="1">
                <a:off x="5136" y="3066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73" name="Rectangle 49"/>
              <p:cNvSpPr>
                <a:spLocks noChangeArrowheads="1"/>
              </p:cNvSpPr>
              <p:nvPr/>
            </p:nvSpPr>
            <p:spPr bwMode="auto">
              <a:xfrm>
                <a:off x="366" y="3006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-80</a:t>
                </a:r>
                <a:endParaRPr lang="it-IT"/>
              </a:p>
            </p:txBody>
          </p:sp>
          <p:sp>
            <p:nvSpPr>
              <p:cNvPr id="52274" name="Line 50"/>
              <p:cNvSpPr>
                <a:spLocks noChangeShapeType="1"/>
              </p:cNvSpPr>
              <p:nvPr/>
            </p:nvSpPr>
            <p:spPr bwMode="auto">
              <a:xfrm>
                <a:off x="531" y="275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75" name="Line 51"/>
              <p:cNvSpPr>
                <a:spLocks noChangeShapeType="1"/>
              </p:cNvSpPr>
              <p:nvPr/>
            </p:nvSpPr>
            <p:spPr bwMode="auto">
              <a:xfrm flipH="1">
                <a:off x="5136" y="2758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76" name="Rectangle 52"/>
              <p:cNvSpPr>
                <a:spLocks noChangeArrowheads="1"/>
              </p:cNvSpPr>
              <p:nvPr/>
            </p:nvSpPr>
            <p:spPr bwMode="auto">
              <a:xfrm>
                <a:off x="366" y="2698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-70</a:t>
                </a:r>
                <a:endParaRPr lang="it-IT"/>
              </a:p>
            </p:txBody>
          </p:sp>
          <p:sp>
            <p:nvSpPr>
              <p:cNvPr id="52277" name="Line 53"/>
              <p:cNvSpPr>
                <a:spLocks noChangeShapeType="1"/>
              </p:cNvSpPr>
              <p:nvPr/>
            </p:nvSpPr>
            <p:spPr bwMode="auto">
              <a:xfrm>
                <a:off x="531" y="2450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78" name="Line 54"/>
              <p:cNvSpPr>
                <a:spLocks noChangeShapeType="1"/>
              </p:cNvSpPr>
              <p:nvPr/>
            </p:nvSpPr>
            <p:spPr bwMode="auto">
              <a:xfrm flipH="1">
                <a:off x="5136" y="2450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79" name="Rectangle 55"/>
              <p:cNvSpPr>
                <a:spLocks noChangeArrowheads="1"/>
              </p:cNvSpPr>
              <p:nvPr/>
            </p:nvSpPr>
            <p:spPr bwMode="auto">
              <a:xfrm>
                <a:off x="366" y="2390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-60</a:t>
                </a:r>
                <a:endParaRPr lang="it-IT"/>
              </a:p>
            </p:txBody>
          </p:sp>
          <p:sp>
            <p:nvSpPr>
              <p:cNvPr id="52280" name="Line 56"/>
              <p:cNvSpPr>
                <a:spLocks noChangeShapeType="1"/>
              </p:cNvSpPr>
              <p:nvPr/>
            </p:nvSpPr>
            <p:spPr bwMode="auto">
              <a:xfrm>
                <a:off x="531" y="214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81" name="Line 57"/>
              <p:cNvSpPr>
                <a:spLocks noChangeShapeType="1"/>
              </p:cNvSpPr>
              <p:nvPr/>
            </p:nvSpPr>
            <p:spPr bwMode="auto">
              <a:xfrm flipH="1">
                <a:off x="5136" y="2142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82" name="Rectangle 58"/>
              <p:cNvSpPr>
                <a:spLocks noChangeArrowheads="1"/>
              </p:cNvSpPr>
              <p:nvPr/>
            </p:nvSpPr>
            <p:spPr bwMode="auto">
              <a:xfrm>
                <a:off x="366" y="2082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-50</a:t>
                </a:r>
                <a:endParaRPr lang="it-IT"/>
              </a:p>
            </p:txBody>
          </p:sp>
          <p:sp>
            <p:nvSpPr>
              <p:cNvPr id="52283" name="Line 59"/>
              <p:cNvSpPr>
                <a:spLocks noChangeShapeType="1"/>
              </p:cNvSpPr>
              <p:nvPr/>
            </p:nvSpPr>
            <p:spPr bwMode="auto">
              <a:xfrm>
                <a:off x="531" y="18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84" name="Line 60"/>
              <p:cNvSpPr>
                <a:spLocks noChangeShapeType="1"/>
              </p:cNvSpPr>
              <p:nvPr/>
            </p:nvSpPr>
            <p:spPr bwMode="auto">
              <a:xfrm flipH="1">
                <a:off x="5136" y="1841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85" name="Rectangle 61"/>
              <p:cNvSpPr>
                <a:spLocks noChangeArrowheads="1"/>
              </p:cNvSpPr>
              <p:nvPr/>
            </p:nvSpPr>
            <p:spPr bwMode="auto">
              <a:xfrm>
                <a:off x="366" y="1781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-40</a:t>
                </a:r>
                <a:endParaRPr lang="it-IT"/>
              </a:p>
            </p:txBody>
          </p:sp>
          <p:sp>
            <p:nvSpPr>
              <p:cNvPr id="52286" name="Line 62"/>
              <p:cNvSpPr>
                <a:spLocks noChangeShapeType="1"/>
              </p:cNvSpPr>
              <p:nvPr/>
            </p:nvSpPr>
            <p:spPr bwMode="auto">
              <a:xfrm>
                <a:off x="531" y="153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87" name="Line 63"/>
              <p:cNvSpPr>
                <a:spLocks noChangeShapeType="1"/>
              </p:cNvSpPr>
              <p:nvPr/>
            </p:nvSpPr>
            <p:spPr bwMode="auto">
              <a:xfrm flipH="1">
                <a:off x="5136" y="1533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88" name="Rectangle 64"/>
              <p:cNvSpPr>
                <a:spLocks noChangeArrowheads="1"/>
              </p:cNvSpPr>
              <p:nvPr/>
            </p:nvSpPr>
            <p:spPr bwMode="auto">
              <a:xfrm>
                <a:off x="366" y="1473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-30</a:t>
                </a:r>
                <a:endParaRPr lang="it-IT"/>
              </a:p>
            </p:txBody>
          </p:sp>
          <p:sp>
            <p:nvSpPr>
              <p:cNvPr id="52289" name="Line 65"/>
              <p:cNvSpPr>
                <a:spLocks noChangeShapeType="1"/>
              </p:cNvSpPr>
              <p:nvPr/>
            </p:nvSpPr>
            <p:spPr bwMode="auto">
              <a:xfrm>
                <a:off x="531" y="122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90" name="Line 66"/>
              <p:cNvSpPr>
                <a:spLocks noChangeShapeType="1"/>
              </p:cNvSpPr>
              <p:nvPr/>
            </p:nvSpPr>
            <p:spPr bwMode="auto">
              <a:xfrm flipH="1">
                <a:off x="5136" y="1225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91" name="Rectangle 67"/>
              <p:cNvSpPr>
                <a:spLocks noChangeArrowheads="1"/>
              </p:cNvSpPr>
              <p:nvPr/>
            </p:nvSpPr>
            <p:spPr bwMode="auto">
              <a:xfrm>
                <a:off x="366" y="1165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-20</a:t>
                </a:r>
                <a:endParaRPr lang="it-IT"/>
              </a:p>
            </p:txBody>
          </p:sp>
          <p:sp>
            <p:nvSpPr>
              <p:cNvPr id="52292" name="Line 68"/>
              <p:cNvSpPr>
                <a:spLocks noChangeShapeType="1"/>
              </p:cNvSpPr>
              <p:nvPr/>
            </p:nvSpPr>
            <p:spPr bwMode="auto">
              <a:xfrm>
                <a:off x="531" y="9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93" name="Line 69"/>
              <p:cNvSpPr>
                <a:spLocks noChangeShapeType="1"/>
              </p:cNvSpPr>
              <p:nvPr/>
            </p:nvSpPr>
            <p:spPr bwMode="auto">
              <a:xfrm flipH="1">
                <a:off x="5136" y="917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94" name="Rectangle 70"/>
              <p:cNvSpPr>
                <a:spLocks noChangeArrowheads="1"/>
              </p:cNvSpPr>
              <p:nvPr/>
            </p:nvSpPr>
            <p:spPr bwMode="auto">
              <a:xfrm>
                <a:off x="366" y="857"/>
                <a:ext cx="203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-10</a:t>
                </a:r>
                <a:endParaRPr lang="it-IT"/>
              </a:p>
            </p:txBody>
          </p:sp>
          <p:sp>
            <p:nvSpPr>
              <p:cNvPr id="52295" name="Line 71"/>
              <p:cNvSpPr>
                <a:spLocks noChangeShapeType="1"/>
              </p:cNvSpPr>
              <p:nvPr/>
            </p:nvSpPr>
            <p:spPr bwMode="auto">
              <a:xfrm>
                <a:off x="531" y="60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96" name="Line 72"/>
              <p:cNvSpPr>
                <a:spLocks noChangeShapeType="1"/>
              </p:cNvSpPr>
              <p:nvPr/>
            </p:nvSpPr>
            <p:spPr bwMode="auto">
              <a:xfrm flipH="1">
                <a:off x="5136" y="609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97" name="Rectangle 73"/>
              <p:cNvSpPr>
                <a:spLocks noChangeArrowheads="1"/>
              </p:cNvSpPr>
              <p:nvPr/>
            </p:nvSpPr>
            <p:spPr bwMode="auto">
              <a:xfrm>
                <a:off x="449" y="549"/>
                <a:ext cx="10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it-IT"/>
              </a:p>
            </p:txBody>
          </p:sp>
          <p:sp>
            <p:nvSpPr>
              <p:cNvPr id="52298" name="Line 74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299" name="Line 75"/>
              <p:cNvSpPr>
                <a:spLocks noChangeShapeType="1"/>
              </p:cNvSpPr>
              <p:nvPr/>
            </p:nvSpPr>
            <p:spPr bwMode="auto">
              <a:xfrm flipH="1">
                <a:off x="5136" y="308"/>
                <a:ext cx="5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00" name="Rectangle 76"/>
              <p:cNvSpPr>
                <a:spLocks noChangeArrowheads="1"/>
              </p:cNvSpPr>
              <p:nvPr/>
            </p:nvSpPr>
            <p:spPr bwMode="auto">
              <a:xfrm>
                <a:off x="396" y="248"/>
                <a:ext cx="165" cy="1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200">
                    <a:solidFill>
                      <a:srgbClr val="000000"/>
                    </a:solidFill>
                    <a:latin typeface="Helvetica" pitchFamily="34" charset="0"/>
                  </a:rPr>
                  <a:t>10</a:t>
                </a:r>
                <a:endParaRPr lang="it-IT"/>
              </a:p>
            </p:txBody>
          </p:sp>
          <p:sp>
            <p:nvSpPr>
              <p:cNvPr id="52301" name="Line 77"/>
              <p:cNvSpPr>
                <a:spLocks noChangeShapeType="1"/>
              </p:cNvSpPr>
              <p:nvPr/>
            </p:nvSpPr>
            <p:spPr bwMode="auto">
              <a:xfrm>
                <a:off x="531" y="308"/>
                <a:ext cx="465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02" name="Freeform 78"/>
              <p:cNvSpPr>
                <a:spLocks/>
              </p:cNvSpPr>
              <p:nvPr/>
            </p:nvSpPr>
            <p:spPr bwMode="auto">
              <a:xfrm>
                <a:off x="531" y="308"/>
                <a:ext cx="4658" cy="3374"/>
              </a:xfrm>
              <a:custGeom>
                <a:avLst/>
                <a:gdLst/>
                <a:ahLst/>
                <a:cxnLst>
                  <a:cxn ang="0">
                    <a:pos x="0" y="449"/>
                  </a:cxn>
                  <a:cxn ang="0">
                    <a:pos x="620" y="449"/>
                  </a:cxn>
                  <a:cxn ang="0">
                    <a:pos x="620" y="0"/>
                  </a:cxn>
                </a:cxnLst>
                <a:rect l="0" t="0" r="r" b="b"/>
                <a:pathLst>
                  <a:path w="620" h="449">
                    <a:moveTo>
                      <a:pt x="0" y="449"/>
                    </a:moveTo>
                    <a:lnTo>
                      <a:pt x="620" y="449"/>
                    </a:lnTo>
                    <a:lnTo>
                      <a:pt x="62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03" name="Line 79"/>
              <p:cNvSpPr>
                <a:spLocks noChangeShapeType="1"/>
              </p:cNvSpPr>
              <p:nvPr/>
            </p:nvSpPr>
            <p:spPr bwMode="auto">
              <a:xfrm flipV="1">
                <a:off x="531" y="308"/>
                <a:ext cx="0" cy="337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04" name="Freeform 80"/>
              <p:cNvSpPr>
                <a:spLocks/>
              </p:cNvSpPr>
              <p:nvPr/>
            </p:nvSpPr>
            <p:spPr bwMode="auto">
              <a:xfrm>
                <a:off x="531" y="2021"/>
                <a:ext cx="2908" cy="121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143" y="121"/>
                  </a:cxn>
                  <a:cxn ang="0">
                    <a:pos x="436" y="121"/>
                  </a:cxn>
                  <a:cxn ang="0">
                    <a:pos x="2705" y="121"/>
                  </a:cxn>
                  <a:cxn ang="0">
                    <a:pos x="2908" y="0"/>
                  </a:cxn>
                </a:cxnLst>
                <a:rect l="0" t="0" r="r" b="b"/>
                <a:pathLst>
                  <a:path w="2908" h="121">
                    <a:moveTo>
                      <a:pt x="0" y="121"/>
                    </a:moveTo>
                    <a:lnTo>
                      <a:pt x="143" y="121"/>
                    </a:lnTo>
                    <a:lnTo>
                      <a:pt x="436" y="121"/>
                    </a:lnTo>
                    <a:lnTo>
                      <a:pt x="2705" y="121"/>
                    </a:lnTo>
                    <a:lnTo>
                      <a:pt x="2908" y="0"/>
                    </a:lnTo>
                  </a:path>
                </a:pathLst>
              </a:cu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05" name="Line 81"/>
              <p:cNvSpPr>
                <a:spLocks noChangeShapeType="1"/>
              </p:cNvSpPr>
              <p:nvPr/>
            </p:nvSpPr>
            <p:spPr bwMode="auto">
              <a:xfrm flipH="1" flipV="1">
                <a:off x="2860" y="609"/>
                <a:ext cx="579" cy="308"/>
              </a:xfrm>
              <a:prstGeom prst="line">
                <a:avLst/>
              </a:prstGeom>
              <a:noFill/>
              <a:ln w="0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06" name="Line 82"/>
              <p:cNvSpPr>
                <a:spLocks noChangeShapeType="1"/>
              </p:cNvSpPr>
              <p:nvPr/>
            </p:nvSpPr>
            <p:spPr bwMode="auto">
              <a:xfrm>
                <a:off x="2860" y="3449"/>
                <a:ext cx="443" cy="241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07" name="Freeform 83"/>
              <p:cNvSpPr>
                <a:spLocks/>
              </p:cNvSpPr>
              <p:nvPr/>
            </p:nvSpPr>
            <p:spPr bwMode="auto">
              <a:xfrm>
                <a:off x="967" y="736"/>
                <a:ext cx="1578" cy="1406"/>
              </a:xfrm>
              <a:custGeom>
                <a:avLst/>
                <a:gdLst/>
                <a:ahLst/>
                <a:cxnLst>
                  <a:cxn ang="0">
                    <a:pos x="113" y="1406"/>
                  </a:cxn>
                  <a:cxn ang="0">
                    <a:pos x="180" y="1406"/>
                  </a:cxn>
                  <a:cxn ang="0">
                    <a:pos x="338" y="1391"/>
                  </a:cxn>
                  <a:cxn ang="0">
                    <a:pos x="428" y="1361"/>
                  </a:cxn>
                  <a:cxn ang="0">
                    <a:pos x="481" y="1331"/>
                  </a:cxn>
                  <a:cxn ang="0">
                    <a:pos x="518" y="1308"/>
                  </a:cxn>
                  <a:cxn ang="0">
                    <a:pos x="541" y="1293"/>
                  </a:cxn>
                  <a:cxn ang="0">
                    <a:pos x="601" y="1248"/>
                  </a:cxn>
                  <a:cxn ang="0">
                    <a:pos x="661" y="1158"/>
                  </a:cxn>
                  <a:cxn ang="0">
                    <a:pos x="684" y="1105"/>
                  </a:cxn>
                  <a:cxn ang="0">
                    <a:pos x="706" y="1060"/>
                  </a:cxn>
                  <a:cxn ang="0">
                    <a:pos x="721" y="1030"/>
                  </a:cxn>
                  <a:cxn ang="0">
                    <a:pos x="744" y="865"/>
                  </a:cxn>
                  <a:cxn ang="0">
                    <a:pos x="729" y="797"/>
                  </a:cxn>
                  <a:cxn ang="0">
                    <a:pos x="714" y="692"/>
                  </a:cxn>
                  <a:cxn ang="0">
                    <a:pos x="699" y="579"/>
                  </a:cxn>
                  <a:cxn ang="0">
                    <a:pos x="684" y="489"/>
                  </a:cxn>
                  <a:cxn ang="0">
                    <a:pos x="714" y="354"/>
                  </a:cxn>
                  <a:cxn ang="0">
                    <a:pos x="721" y="331"/>
                  </a:cxn>
                  <a:cxn ang="0">
                    <a:pos x="736" y="301"/>
                  </a:cxn>
                  <a:cxn ang="0">
                    <a:pos x="751" y="271"/>
                  </a:cxn>
                  <a:cxn ang="0">
                    <a:pos x="781" y="203"/>
                  </a:cxn>
                  <a:cxn ang="0">
                    <a:pos x="856" y="121"/>
                  </a:cxn>
                  <a:cxn ang="0">
                    <a:pos x="902" y="91"/>
                  </a:cxn>
                  <a:cxn ang="0">
                    <a:pos x="932" y="76"/>
                  </a:cxn>
                  <a:cxn ang="0">
                    <a:pos x="962" y="53"/>
                  </a:cxn>
                  <a:cxn ang="0">
                    <a:pos x="1082" y="0"/>
                  </a:cxn>
                  <a:cxn ang="0">
                    <a:pos x="1119" y="0"/>
                  </a:cxn>
                  <a:cxn ang="0">
                    <a:pos x="1157" y="0"/>
                  </a:cxn>
                  <a:cxn ang="0">
                    <a:pos x="1195" y="0"/>
                  </a:cxn>
                  <a:cxn ang="0">
                    <a:pos x="1307" y="53"/>
                  </a:cxn>
                  <a:cxn ang="0">
                    <a:pos x="1330" y="68"/>
                  </a:cxn>
                  <a:cxn ang="0">
                    <a:pos x="1367" y="98"/>
                  </a:cxn>
                  <a:cxn ang="0">
                    <a:pos x="1412" y="128"/>
                  </a:cxn>
                  <a:cxn ang="0">
                    <a:pos x="1488" y="211"/>
                  </a:cxn>
                  <a:cxn ang="0">
                    <a:pos x="1518" y="278"/>
                  </a:cxn>
                  <a:cxn ang="0">
                    <a:pos x="1533" y="316"/>
                  </a:cxn>
                  <a:cxn ang="0">
                    <a:pos x="1540" y="339"/>
                  </a:cxn>
                  <a:cxn ang="0">
                    <a:pos x="1570" y="406"/>
                  </a:cxn>
                  <a:cxn ang="0">
                    <a:pos x="1570" y="511"/>
                  </a:cxn>
                  <a:cxn ang="0">
                    <a:pos x="1563" y="594"/>
                  </a:cxn>
                  <a:cxn ang="0">
                    <a:pos x="1540" y="699"/>
                  </a:cxn>
                </a:cxnLst>
                <a:rect l="0" t="0" r="r" b="b"/>
                <a:pathLst>
                  <a:path w="1578" h="1406">
                    <a:moveTo>
                      <a:pt x="0" y="1406"/>
                    </a:moveTo>
                    <a:lnTo>
                      <a:pt x="53" y="1406"/>
                    </a:lnTo>
                    <a:lnTo>
                      <a:pt x="113" y="1406"/>
                    </a:lnTo>
                    <a:lnTo>
                      <a:pt x="128" y="1406"/>
                    </a:lnTo>
                    <a:lnTo>
                      <a:pt x="150" y="1406"/>
                    </a:lnTo>
                    <a:lnTo>
                      <a:pt x="180" y="1406"/>
                    </a:lnTo>
                    <a:lnTo>
                      <a:pt x="255" y="1398"/>
                    </a:lnTo>
                    <a:lnTo>
                      <a:pt x="263" y="1398"/>
                    </a:lnTo>
                    <a:lnTo>
                      <a:pt x="338" y="1391"/>
                    </a:lnTo>
                    <a:lnTo>
                      <a:pt x="346" y="1391"/>
                    </a:lnTo>
                    <a:lnTo>
                      <a:pt x="353" y="1391"/>
                    </a:lnTo>
                    <a:lnTo>
                      <a:pt x="428" y="1361"/>
                    </a:lnTo>
                    <a:lnTo>
                      <a:pt x="466" y="1338"/>
                    </a:lnTo>
                    <a:lnTo>
                      <a:pt x="473" y="1338"/>
                    </a:lnTo>
                    <a:lnTo>
                      <a:pt x="481" y="1331"/>
                    </a:lnTo>
                    <a:lnTo>
                      <a:pt x="488" y="1323"/>
                    </a:lnTo>
                    <a:lnTo>
                      <a:pt x="503" y="1315"/>
                    </a:lnTo>
                    <a:lnTo>
                      <a:pt x="518" y="1308"/>
                    </a:lnTo>
                    <a:lnTo>
                      <a:pt x="526" y="1293"/>
                    </a:lnTo>
                    <a:lnTo>
                      <a:pt x="533" y="1293"/>
                    </a:lnTo>
                    <a:lnTo>
                      <a:pt x="541" y="1293"/>
                    </a:lnTo>
                    <a:lnTo>
                      <a:pt x="563" y="1270"/>
                    </a:lnTo>
                    <a:lnTo>
                      <a:pt x="578" y="1263"/>
                    </a:lnTo>
                    <a:lnTo>
                      <a:pt x="601" y="1248"/>
                    </a:lnTo>
                    <a:lnTo>
                      <a:pt x="631" y="1218"/>
                    </a:lnTo>
                    <a:lnTo>
                      <a:pt x="654" y="1188"/>
                    </a:lnTo>
                    <a:lnTo>
                      <a:pt x="661" y="1158"/>
                    </a:lnTo>
                    <a:lnTo>
                      <a:pt x="669" y="1143"/>
                    </a:lnTo>
                    <a:lnTo>
                      <a:pt x="684" y="1113"/>
                    </a:lnTo>
                    <a:lnTo>
                      <a:pt x="684" y="1105"/>
                    </a:lnTo>
                    <a:lnTo>
                      <a:pt x="691" y="1090"/>
                    </a:lnTo>
                    <a:lnTo>
                      <a:pt x="699" y="1075"/>
                    </a:lnTo>
                    <a:lnTo>
                      <a:pt x="706" y="1060"/>
                    </a:lnTo>
                    <a:lnTo>
                      <a:pt x="706" y="1052"/>
                    </a:lnTo>
                    <a:lnTo>
                      <a:pt x="714" y="1037"/>
                    </a:lnTo>
                    <a:lnTo>
                      <a:pt x="721" y="1030"/>
                    </a:lnTo>
                    <a:lnTo>
                      <a:pt x="736" y="992"/>
                    </a:lnTo>
                    <a:lnTo>
                      <a:pt x="744" y="910"/>
                    </a:lnTo>
                    <a:lnTo>
                      <a:pt x="744" y="865"/>
                    </a:lnTo>
                    <a:lnTo>
                      <a:pt x="736" y="857"/>
                    </a:lnTo>
                    <a:lnTo>
                      <a:pt x="729" y="812"/>
                    </a:lnTo>
                    <a:lnTo>
                      <a:pt x="729" y="797"/>
                    </a:lnTo>
                    <a:lnTo>
                      <a:pt x="721" y="722"/>
                    </a:lnTo>
                    <a:lnTo>
                      <a:pt x="721" y="707"/>
                    </a:lnTo>
                    <a:lnTo>
                      <a:pt x="714" y="692"/>
                    </a:lnTo>
                    <a:lnTo>
                      <a:pt x="714" y="669"/>
                    </a:lnTo>
                    <a:lnTo>
                      <a:pt x="699" y="594"/>
                    </a:lnTo>
                    <a:lnTo>
                      <a:pt x="699" y="579"/>
                    </a:lnTo>
                    <a:lnTo>
                      <a:pt x="691" y="534"/>
                    </a:lnTo>
                    <a:lnTo>
                      <a:pt x="691" y="504"/>
                    </a:lnTo>
                    <a:lnTo>
                      <a:pt x="684" y="489"/>
                    </a:lnTo>
                    <a:lnTo>
                      <a:pt x="684" y="481"/>
                    </a:lnTo>
                    <a:lnTo>
                      <a:pt x="699" y="399"/>
                    </a:lnTo>
                    <a:lnTo>
                      <a:pt x="714" y="354"/>
                    </a:lnTo>
                    <a:lnTo>
                      <a:pt x="714" y="346"/>
                    </a:lnTo>
                    <a:lnTo>
                      <a:pt x="721" y="339"/>
                    </a:lnTo>
                    <a:lnTo>
                      <a:pt x="721" y="331"/>
                    </a:lnTo>
                    <a:lnTo>
                      <a:pt x="729" y="324"/>
                    </a:lnTo>
                    <a:lnTo>
                      <a:pt x="729" y="309"/>
                    </a:lnTo>
                    <a:lnTo>
                      <a:pt x="736" y="301"/>
                    </a:lnTo>
                    <a:lnTo>
                      <a:pt x="744" y="286"/>
                    </a:lnTo>
                    <a:lnTo>
                      <a:pt x="744" y="278"/>
                    </a:lnTo>
                    <a:lnTo>
                      <a:pt x="751" y="271"/>
                    </a:lnTo>
                    <a:lnTo>
                      <a:pt x="759" y="241"/>
                    </a:lnTo>
                    <a:lnTo>
                      <a:pt x="766" y="233"/>
                    </a:lnTo>
                    <a:lnTo>
                      <a:pt x="781" y="203"/>
                    </a:lnTo>
                    <a:lnTo>
                      <a:pt x="804" y="166"/>
                    </a:lnTo>
                    <a:lnTo>
                      <a:pt x="826" y="143"/>
                    </a:lnTo>
                    <a:lnTo>
                      <a:pt x="856" y="121"/>
                    </a:lnTo>
                    <a:lnTo>
                      <a:pt x="864" y="113"/>
                    </a:lnTo>
                    <a:lnTo>
                      <a:pt x="894" y="98"/>
                    </a:lnTo>
                    <a:lnTo>
                      <a:pt x="902" y="91"/>
                    </a:lnTo>
                    <a:lnTo>
                      <a:pt x="917" y="83"/>
                    </a:lnTo>
                    <a:lnTo>
                      <a:pt x="924" y="76"/>
                    </a:lnTo>
                    <a:lnTo>
                      <a:pt x="932" y="76"/>
                    </a:lnTo>
                    <a:lnTo>
                      <a:pt x="939" y="68"/>
                    </a:lnTo>
                    <a:lnTo>
                      <a:pt x="947" y="61"/>
                    </a:lnTo>
                    <a:lnTo>
                      <a:pt x="962" y="53"/>
                    </a:lnTo>
                    <a:lnTo>
                      <a:pt x="999" y="23"/>
                    </a:lnTo>
                    <a:lnTo>
                      <a:pt x="1074" y="0"/>
                    </a:lnTo>
                    <a:lnTo>
                      <a:pt x="1082" y="0"/>
                    </a:lnTo>
                    <a:lnTo>
                      <a:pt x="1097" y="0"/>
                    </a:lnTo>
                    <a:lnTo>
                      <a:pt x="1104" y="0"/>
                    </a:lnTo>
                    <a:lnTo>
                      <a:pt x="1119" y="0"/>
                    </a:lnTo>
                    <a:lnTo>
                      <a:pt x="1134" y="0"/>
                    </a:lnTo>
                    <a:lnTo>
                      <a:pt x="1149" y="0"/>
                    </a:lnTo>
                    <a:lnTo>
                      <a:pt x="1157" y="0"/>
                    </a:lnTo>
                    <a:lnTo>
                      <a:pt x="1172" y="0"/>
                    </a:lnTo>
                    <a:lnTo>
                      <a:pt x="1187" y="0"/>
                    </a:lnTo>
                    <a:lnTo>
                      <a:pt x="1195" y="0"/>
                    </a:lnTo>
                    <a:lnTo>
                      <a:pt x="1270" y="30"/>
                    </a:lnTo>
                    <a:lnTo>
                      <a:pt x="1300" y="53"/>
                    </a:lnTo>
                    <a:lnTo>
                      <a:pt x="1307" y="53"/>
                    </a:lnTo>
                    <a:lnTo>
                      <a:pt x="1330" y="68"/>
                    </a:lnTo>
                    <a:lnTo>
                      <a:pt x="1322" y="68"/>
                    </a:lnTo>
                    <a:lnTo>
                      <a:pt x="1330" y="68"/>
                    </a:lnTo>
                    <a:lnTo>
                      <a:pt x="1337" y="76"/>
                    </a:lnTo>
                    <a:lnTo>
                      <a:pt x="1352" y="83"/>
                    </a:lnTo>
                    <a:lnTo>
                      <a:pt x="1367" y="98"/>
                    </a:lnTo>
                    <a:lnTo>
                      <a:pt x="1375" y="98"/>
                    </a:lnTo>
                    <a:lnTo>
                      <a:pt x="1397" y="121"/>
                    </a:lnTo>
                    <a:lnTo>
                      <a:pt x="1412" y="128"/>
                    </a:lnTo>
                    <a:lnTo>
                      <a:pt x="1435" y="143"/>
                    </a:lnTo>
                    <a:lnTo>
                      <a:pt x="1465" y="173"/>
                    </a:lnTo>
                    <a:lnTo>
                      <a:pt x="1488" y="211"/>
                    </a:lnTo>
                    <a:lnTo>
                      <a:pt x="1495" y="233"/>
                    </a:lnTo>
                    <a:lnTo>
                      <a:pt x="1503" y="248"/>
                    </a:lnTo>
                    <a:lnTo>
                      <a:pt x="1518" y="278"/>
                    </a:lnTo>
                    <a:lnTo>
                      <a:pt x="1518" y="293"/>
                    </a:lnTo>
                    <a:lnTo>
                      <a:pt x="1525" y="301"/>
                    </a:lnTo>
                    <a:lnTo>
                      <a:pt x="1533" y="316"/>
                    </a:lnTo>
                    <a:lnTo>
                      <a:pt x="1533" y="324"/>
                    </a:lnTo>
                    <a:lnTo>
                      <a:pt x="1540" y="331"/>
                    </a:lnTo>
                    <a:lnTo>
                      <a:pt x="1540" y="339"/>
                    </a:lnTo>
                    <a:lnTo>
                      <a:pt x="1548" y="354"/>
                    </a:lnTo>
                    <a:lnTo>
                      <a:pt x="1548" y="361"/>
                    </a:lnTo>
                    <a:lnTo>
                      <a:pt x="1570" y="406"/>
                    </a:lnTo>
                    <a:lnTo>
                      <a:pt x="1578" y="481"/>
                    </a:lnTo>
                    <a:lnTo>
                      <a:pt x="1578" y="496"/>
                    </a:lnTo>
                    <a:lnTo>
                      <a:pt x="1570" y="511"/>
                    </a:lnTo>
                    <a:lnTo>
                      <a:pt x="1570" y="541"/>
                    </a:lnTo>
                    <a:lnTo>
                      <a:pt x="1563" y="587"/>
                    </a:lnTo>
                    <a:lnTo>
                      <a:pt x="1563" y="594"/>
                    </a:lnTo>
                    <a:lnTo>
                      <a:pt x="1548" y="677"/>
                    </a:lnTo>
                    <a:lnTo>
                      <a:pt x="1548" y="692"/>
                    </a:lnTo>
                    <a:lnTo>
                      <a:pt x="1540" y="699"/>
                    </a:lnTo>
                    <a:lnTo>
                      <a:pt x="1540" y="722"/>
                    </a:lnTo>
                    <a:lnTo>
                      <a:pt x="1525" y="804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08" name="Freeform 84"/>
              <p:cNvSpPr>
                <a:spLocks/>
              </p:cNvSpPr>
              <p:nvPr/>
            </p:nvSpPr>
            <p:spPr bwMode="auto">
              <a:xfrm>
                <a:off x="2477" y="1540"/>
                <a:ext cx="744" cy="624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8"/>
                  </a:cxn>
                  <a:cxn ang="0">
                    <a:pos x="8" y="53"/>
                  </a:cxn>
                  <a:cxn ang="0">
                    <a:pos x="8" y="68"/>
                  </a:cxn>
                  <a:cxn ang="0">
                    <a:pos x="0" y="91"/>
                  </a:cxn>
                  <a:cxn ang="0">
                    <a:pos x="0" y="113"/>
                  </a:cxn>
                  <a:cxn ang="0">
                    <a:pos x="8" y="196"/>
                  </a:cxn>
                  <a:cxn ang="0">
                    <a:pos x="23" y="233"/>
                  </a:cxn>
                  <a:cxn ang="0">
                    <a:pos x="30" y="241"/>
                  </a:cxn>
                  <a:cxn ang="0">
                    <a:pos x="38" y="256"/>
                  </a:cxn>
                  <a:cxn ang="0">
                    <a:pos x="38" y="263"/>
                  </a:cxn>
                  <a:cxn ang="0">
                    <a:pos x="45" y="279"/>
                  </a:cxn>
                  <a:cxn ang="0">
                    <a:pos x="53" y="294"/>
                  </a:cxn>
                  <a:cxn ang="0">
                    <a:pos x="53" y="309"/>
                  </a:cxn>
                  <a:cxn ang="0">
                    <a:pos x="60" y="316"/>
                  </a:cxn>
                  <a:cxn ang="0">
                    <a:pos x="75" y="346"/>
                  </a:cxn>
                  <a:cxn ang="0">
                    <a:pos x="75" y="361"/>
                  </a:cxn>
                  <a:cxn ang="0">
                    <a:pos x="90" y="391"/>
                  </a:cxn>
                  <a:cxn ang="0">
                    <a:pos x="113" y="421"/>
                  </a:cxn>
                  <a:cxn ang="0">
                    <a:pos x="143" y="451"/>
                  </a:cxn>
                  <a:cxn ang="0">
                    <a:pos x="165" y="466"/>
                  </a:cxn>
                  <a:cxn ang="0">
                    <a:pos x="173" y="481"/>
                  </a:cxn>
                  <a:cxn ang="0">
                    <a:pos x="203" y="496"/>
                  </a:cxn>
                  <a:cxn ang="0">
                    <a:pos x="210" y="504"/>
                  </a:cxn>
                  <a:cxn ang="0">
                    <a:pos x="225" y="511"/>
                  </a:cxn>
                  <a:cxn ang="0">
                    <a:pos x="233" y="519"/>
                  </a:cxn>
                  <a:cxn ang="0">
                    <a:pos x="240" y="519"/>
                  </a:cxn>
                  <a:cxn ang="0">
                    <a:pos x="248" y="527"/>
                  </a:cxn>
                  <a:cxn ang="0">
                    <a:pos x="255" y="534"/>
                  </a:cxn>
                  <a:cxn ang="0">
                    <a:pos x="270" y="542"/>
                  </a:cxn>
                  <a:cxn ang="0">
                    <a:pos x="308" y="572"/>
                  </a:cxn>
                  <a:cxn ang="0">
                    <a:pos x="383" y="602"/>
                  </a:cxn>
                  <a:cxn ang="0">
                    <a:pos x="391" y="602"/>
                  </a:cxn>
                  <a:cxn ang="0">
                    <a:pos x="398" y="602"/>
                  </a:cxn>
                  <a:cxn ang="0">
                    <a:pos x="473" y="609"/>
                  </a:cxn>
                  <a:cxn ang="0">
                    <a:pos x="488" y="609"/>
                  </a:cxn>
                  <a:cxn ang="0">
                    <a:pos x="556" y="617"/>
                  </a:cxn>
                  <a:cxn ang="0">
                    <a:pos x="586" y="617"/>
                  </a:cxn>
                  <a:cxn ang="0">
                    <a:pos x="609" y="617"/>
                  </a:cxn>
                  <a:cxn ang="0">
                    <a:pos x="624" y="624"/>
                  </a:cxn>
                  <a:cxn ang="0">
                    <a:pos x="684" y="624"/>
                  </a:cxn>
                  <a:cxn ang="0">
                    <a:pos x="744" y="624"/>
                  </a:cxn>
                </a:cxnLst>
                <a:rect l="0" t="0" r="r" b="b"/>
                <a:pathLst>
                  <a:path w="744" h="624">
                    <a:moveTo>
                      <a:pt x="15" y="0"/>
                    </a:moveTo>
                    <a:lnTo>
                      <a:pt x="15" y="8"/>
                    </a:lnTo>
                    <a:lnTo>
                      <a:pt x="8" y="53"/>
                    </a:lnTo>
                    <a:lnTo>
                      <a:pt x="8" y="68"/>
                    </a:lnTo>
                    <a:lnTo>
                      <a:pt x="0" y="91"/>
                    </a:lnTo>
                    <a:lnTo>
                      <a:pt x="0" y="113"/>
                    </a:lnTo>
                    <a:lnTo>
                      <a:pt x="8" y="196"/>
                    </a:lnTo>
                    <a:lnTo>
                      <a:pt x="23" y="233"/>
                    </a:lnTo>
                    <a:lnTo>
                      <a:pt x="30" y="241"/>
                    </a:lnTo>
                    <a:lnTo>
                      <a:pt x="38" y="256"/>
                    </a:lnTo>
                    <a:lnTo>
                      <a:pt x="38" y="263"/>
                    </a:lnTo>
                    <a:lnTo>
                      <a:pt x="45" y="279"/>
                    </a:lnTo>
                    <a:lnTo>
                      <a:pt x="53" y="294"/>
                    </a:lnTo>
                    <a:lnTo>
                      <a:pt x="53" y="309"/>
                    </a:lnTo>
                    <a:lnTo>
                      <a:pt x="60" y="316"/>
                    </a:lnTo>
                    <a:lnTo>
                      <a:pt x="75" y="346"/>
                    </a:lnTo>
                    <a:lnTo>
                      <a:pt x="75" y="361"/>
                    </a:lnTo>
                    <a:lnTo>
                      <a:pt x="90" y="391"/>
                    </a:lnTo>
                    <a:lnTo>
                      <a:pt x="113" y="421"/>
                    </a:lnTo>
                    <a:lnTo>
                      <a:pt x="143" y="451"/>
                    </a:lnTo>
                    <a:lnTo>
                      <a:pt x="165" y="466"/>
                    </a:lnTo>
                    <a:lnTo>
                      <a:pt x="173" y="481"/>
                    </a:lnTo>
                    <a:lnTo>
                      <a:pt x="203" y="496"/>
                    </a:lnTo>
                    <a:lnTo>
                      <a:pt x="210" y="504"/>
                    </a:lnTo>
                    <a:lnTo>
                      <a:pt x="225" y="511"/>
                    </a:lnTo>
                    <a:lnTo>
                      <a:pt x="233" y="519"/>
                    </a:lnTo>
                    <a:lnTo>
                      <a:pt x="240" y="519"/>
                    </a:lnTo>
                    <a:lnTo>
                      <a:pt x="248" y="527"/>
                    </a:lnTo>
                    <a:lnTo>
                      <a:pt x="255" y="534"/>
                    </a:lnTo>
                    <a:lnTo>
                      <a:pt x="270" y="542"/>
                    </a:lnTo>
                    <a:lnTo>
                      <a:pt x="308" y="572"/>
                    </a:lnTo>
                    <a:lnTo>
                      <a:pt x="383" y="602"/>
                    </a:lnTo>
                    <a:lnTo>
                      <a:pt x="391" y="602"/>
                    </a:lnTo>
                    <a:lnTo>
                      <a:pt x="398" y="602"/>
                    </a:lnTo>
                    <a:lnTo>
                      <a:pt x="473" y="609"/>
                    </a:lnTo>
                    <a:lnTo>
                      <a:pt x="488" y="609"/>
                    </a:lnTo>
                    <a:lnTo>
                      <a:pt x="556" y="617"/>
                    </a:lnTo>
                    <a:lnTo>
                      <a:pt x="586" y="617"/>
                    </a:lnTo>
                    <a:lnTo>
                      <a:pt x="609" y="617"/>
                    </a:lnTo>
                    <a:lnTo>
                      <a:pt x="624" y="624"/>
                    </a:lnTo>
                    <a:lnTo>
                      <a:pt x="684" y="624"/>
                    </a:lnTo>
                    <a:lnTo>
                      <a:pt x="744" y="624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09" name="Rectangle 85"/>
              <p:cNvSpPr>
                <a:spLocks noChangeArrowheads="1"/>
              </p:cNvSpPr>
              <p:nvPr/>
            </p:nvSpPr>
            <p:spPr bwMode="auto">
              <a:xfrm>
                <a:off x="1222" y="2127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10" name="Rectangle 86"/>
              <p:cNvSpPr>
                <a:spLocks noChangeArrowheads="1"/>
              </p:cNvSpPr>
              <p:nvPr/>
            </p:nvSpPr>
            <p:spPr bwMode="auto">
              <a:xfrm>
                <a:off x="1305" y="211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11" name="Freeform 87"/>
              <p:cNvSpPr>
                <a:spLocks/>
              </p:cNvSpPr>
              <p:nvPr/>
            </p:nvSpPr>
            <p:spPr bwMode="auto">
              <a:xfrm>
                <a:off x="1433" y="2059"/>
                <a:ext cx="22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15">
                    <a:moveTo>
                      <a:pt x="15" y="0"/>
                    </a:move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12" name="Freeform 88"/>
              <p:cNvSpPr>
                <a:spLocks/>
              </p:cNvSpPr>
              <p:nvPr/>
            </p:nvSpPr>
            <p:spPr bwMode="auto">
              <a:xfrm>
                <a:off x="1478" y="2029"/>
                <a:ext cx="22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7"/>
                  </a:cxn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</a:cxnLst>
                <a:rect l="0" t="0" r="r" b="b"/>
                <a:pathLst>
                  <a:path w="22" h="15">
                    <a:moveTo>
                      <a:pt x="15" y="0"/>
                    </a:move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13" name="Freeform 89"/>
              <p:cNvSpPr>
                <a:spLocks/>
              </p:cNvSpPr>
              <p:nvPr/>
            </p:nvSpPr>
            <p:spPr bwMode="auto">
              <a:xfrm>
                <a:off x="1530" y="1999"/>
                <a:ext cx="15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7"/>
                  </a:cxn>
                  <a:cxn ang="0">
                    <a:pos x="8" y="0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lnTo>
                      <a:pt x="15" y="7"/>
                    </a:lnTo>
                    <a:lnTo>
                      <a:pt x="0" y="15"/>
                    </a:lnTo>
                    <a:lnTo>
                      <a:pt x="0" y="7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14" name="Freeform 90"/>
              <p:cNvSpPr>
                <a:spLocks/>
              </p:cNvSpPr>
              <p:nvPr/>
            </p:nvSpPr>
            <p:spPr bwMode="auto">
              <a:xfrm>
                <a:off x="1628" y="1879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8" y="15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15" name="Freeform 91"/>
              <p:cNvSpPr>
                <a:spLocks/>
              </p:cNvSpPr>
              <p:nvPr/>
            </p:nvSpPr>
            <p:spPr bwMode="auto">
              <a:xfrm>
                <a:off x="1651" y="1826"/>
                <a:ext cx="15" cy="1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0"/>
                  </a:cxn>
                  <a:cxn ang="0">
                    <a:pos x="7" y="15"/>
                  </a:cxn>
                  <a:cxn ang="0">
                    <a:pos x="0" y="15"/>
                  </a:cxn>
                  <a:cxn ang="0">
                    <a:pos x="7" y="0"/>
                  </a:cxn>
                </a:cxnLst>
                <a:rect l="0" t="0" r="r" b="b"/>
                <a:pathLst>
                  <a:path w="15" h="15">
                    <a:moveTo>
                      <a:pt x="7" y="0"/>
                    </a:moveTo>
                    <a:lnTo>
                      <a:pt x="15" y="0"/>
                    </a:lnTo>
                    <a:lnTo>
                      <a:pt x="7" y="15"/>
                    </a:lnTo>
                    <a:lnTo>
                      <a:pt x="0" y="15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16" name="Freeform 92"/>
              <p:cNvSpPr>
                <a:spLocks/>
              </p:cNvSpPr>
              <p:nvPr/>
            </p:nvSpPr>
            <p:spPr bwMode="auto">
              <a:xfrm>
                <a:off x="1673" y="1773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8" y="15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8"/>
                    </a:lnTo>
                    <a:lnTo>
                      <a:pt x="8" y="15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17" name="Freeform 93"/>
              <p:cNvSpPr>
                <a:spLocks/>
              </p:cNvSpPr>
              <p:nvPr/>
            </p:nvSpPr>
            <p:spPr bwMode="auto">
              <a:xfrm>
                <a:off x="1703" y="1623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18" name="Freeform 94"/>
              <p:cNvSpPr>
                <a:spLocks/>
              </p:cNvSpPr>
              <p:nvPr/>
            </p:nvSpPr>
            <p:spPr bwMode="auto">
              <a:xfrm>
                <a:off x="1703" y="1586"/>
                <a:ext cx="8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0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8" h="15">
                    <a:moveTo>
                      <a:pt x="0" y="7"/>
                    </a:moveTo>
                    <a:lnTo>
                      <a:pt x="8" y="0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19" name="Freeform 95"/>
              <p:cNvSpPr>
                <a:spLocks/>
              </p:cNvSpPr>
              <p:nvPr/>
            </p:nvSpPr>
            <p:spPr bwMode="auto">
              <a:xfrm>
                <a:off x="1688" y="1533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15"/>
                  </a:cxn>
                  <a:cxn ang="0">
                    <a:pos x="8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15"/>
                    </a:ln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20" name="Freeform 96"/>
              <p:cNvSpPr>
                <a:spLocks/>
              </p:cNvSpPr>
              <p:nvPr/>
            </p:nvSpPr>
            <p:spPr bwMode="auto">
              <a:xfrm>
                <a:off x="1658" y="1315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8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21" name="Freeform 97"/>
              <p:cNvSpPr>
                <a:spLocks/>
              </p:cNvSpPr>
              <p:nvPr/>
            </p:nvSpPr>
            <p:spPr bwMode="auto">
              <a:xfrm>
                <a:off x="1651" y="1255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5" y="0"/>
                  </a:cxn>
                  <a:cxn ang="0">
                    <a:pos x="15" y="15"/>
                  </a:cxn>
                  <a:cxn ang="0">
                    <a:pos x="0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15" y="0"/>
                    </a:lnTo>
                    <a:lnTo>
                      <a:pt x="15" y="15"/>
                    </a:lnTo>
                    <a:lnTo>
                      <a:pt x="0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22" name="Rectangle 98"/>
              <p:cNvSpPr>
                <a:spLocks noChangeArrowheads="1"/>
              </p:cNvSpPr>
              <p:nvPr/>
            </p:nvSpPr>
            <p:spPr bwMode="auto">
              <a:xfrm>
                <a:off x="1651" y="1225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23" name="Freeform 99"/>
              <p:cNvSpPr>
                <a:spLocks/>
              </p:cNvSpPr>
              <p:nvPr/>
            </p:nvSpPr>
            <p:spPr bwMode="auto">
              <a:xfrm>
                <a:off x="1681" y="1067"/>
                <a:ext cx="15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7" y="23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3">
                    <a:moveTo>
                      <a:pt x="0" y="0"/>
                    </a:moveTo>
                    <a:lnTo>
                      <a:pt x="15" y="8"/>
                    </a:lnTo>
                    <a:lnTo>
                      <a:pt x="7" y="23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24" name="Freeform 100"/>
              <p:cNvSpPr>
                <a:spLocks/>
              </p:cNvSpPr>
              <p:nvPr/>
            </p:nvSpPr>
            <p:spPr bwMode="auto">
              <a:xfrm>
                <a:off x="1703" y="1014"/>
                <a:ext cx="15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3">
                    <a:moveTo>
                      <a:pt x="0" y="0"/>
                    </a:moveTo>
                    <a:lnTo>
                      <a:pt x="15" y="8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25" name="Freeform 101"/>
              <p:cNvSpPr>
                <a:spLocks/>
              </p:cNvSpPr>
              <p:nvPr/>
            </p:nvSpPr>
            <p:spPr bwMode="auto">
              <a:xfrm>
                <a:off x="1726" y="962"/>
                <a:ext cx="15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7" y="22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2">
                    <a:moveTo>
                      <a:pt x="0" y="0"/>
                    </a:moveTo>
                    <a:lnTo>
                      <a:pt x="15" y="7"/>
                    </a:lnTo>
                    <a:lnTo>
                      <a:pt x="7" y="22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26" name="Freeform 102"/>
              <p:cNvSpPr>
                <a:spLocks/>
              </p:cNvSpPr>
              <p:nvPr/>
            </p:nvSpPr>
            <p:spPr bwMode="auto">
              <a:xfrm>
                <a:off x="1816" y="849"/>
                <a:ext cx="22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15">
                    <a:moveTo>
                      <a:pt x="15" y="0"/>
                    </a:move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27" name="Freeform 103"/>
              <p:cNvSpPr>
                <a:spLocks/>
              </p:cNvSpPr>
              <p:nvPr/>
            </p:nvSpPr>
            <p:spPr bwMode="auto">
              <a:xfrm>
                <a:off x="1869" y="812"/>
                <a:ext cx="15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7" y="22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22">
                    <a:moveTo>
                      <a:pt x="7" y="0"/>
                    </a:moveTo>
                    <a:lnTo>
                      <a:pt x="15" y="15"/>
                    </a:lnTo>
                    <a:lnTo>
                      <a:pt x="7" y="22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28" name="Freeform 104"/>
              <p:cNvSpPr>
                <a:spLocks/>
              </p:cNvSpPr>
              <p:nvPr/>
            </p:nvSpPr>
            <p:spPr bwMode="auto">
              <a:xfrm>
                <a:off x="1914" y="782"/>
                <a:ext cx="15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7" y="22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22">
                    <a:moveTo>
                      <a:pt x="7" y="0"/>
                    </a:moveTo>
                    <a:lnTo>
                      <a:pt x="15" y="15"/>
                    </a:lnTo>
                    <a:lnTo>
                      <a:pt x="7" y="22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29" name="Rectangle 105"/>
              <p:cNvSpPr>
                <a:spLocks noChangeArrowheads="1"/>
              </p:cNvSpPr>
              <p:nvPr/>
            </p:nvSpPr>
            <p:spPr bwMode="auto">
              <a:xfrm>
                <a:off x="2049" y="72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30" name="Rectangle 106"/>
              <p:cNvSpPr>
                <a:spLocks noChangeArrowheads="1"/>
              </p:cNvSpPr>
              <p:nvPr/>
            </p:nvSpPr>
            <p:spPr bwMode="auto">
              <a:xfrm>
                <a:off x="2071" y="72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31" name="Freeform 107"/>
              <p:cNvSpPr>
                <a:spLocks/>
              </p:cNvSpPr>
              <p:nvPr/>
            </p:nvSpPr>
            <p:spPr bwMode="auto">
              <a:xfrm>
                <a:off x="2116" y="729"/>
                <a:ext cx="8" cy="1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8" y="15"/>
                  </a:cxn>
                  <a:cxn ang="0">
                    <a:pos x="0" y="0"/>
                  </a:cxn>
                  <a:cxn ang="0">
                    <a:pos x="8" y="7"/>
                  </a:cxn>
                </a:cxnLst>
                <a:rect l="0" t="0" r="r" b="b"/>
                <a:pathLst>
                  <a:path w="8" h="15">
                    <a:moveTo>
                      <a:pt x="0" y="15"/>
                    </a:moveTo>
                    <a:lnTo>
                      <a:pt x="8" y="15"/>
                    </a:lnTo>
                    <a:lnTo>
                      <a:pt x="0" y="0"/>
                    </a:lnTo>
                    <a:lnTo>
                      <a:pt x="8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32" name="Rectangle 108"/>
              <p:cNvSpPr>
                <a:spLocks noChangeArrowheads="1"/>
              </p:cNvSpPr>
              <p:nvPr/>
            </p:nvSpPr>
            <p:spPr bwMode="auto">
              <a:xfrm>
                <a:off x="2139" y="736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33" name="Freeform 109"/>
              <p:cNvSpPr>
                <a:spLocks/>
              </p:cNvSpPr>
              <p:nvPr/>
            </p:nvSpPr>
            <p:spPr bwMode="auto">
              <a:xfrm>
                <a:off x="2274" y="789"/>
                <a:ext cx="15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8" y="15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34" name="Freeform 110"/>
              <p:cNvSpPr>
                <a:spLocks/>
              </p:cNvSpPr>
              <p:nvPr/>
            </p:nvSpPr>
            <p:spPr bwMode="auto">
              <a:xfrm>
                <a:off x="2319" y="819"/>
                <a:ext cx="15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8" y="15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35" name="Freeform 111"/>
              <p:cNvSpPr>
                <a:spLocks/>
              </p:cNvSpPr>
              <p:nvPr/>
            </p:nvSpPr>
            <p:spPr bwMode="auto">
              <a:xfrm>
                <a:off x="2364" y="849"/>
                <a:ext cx="15" cy="23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23">
                    <a:moveTo>
                      <a:pt x="15" y="8"/>
                    </a:move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36" name="Freeform 112"/>
              <p:cNvSpPr>
                <a:spLocks/>
              </p:cNvSpPr>
              <p:nvPr/>
            </p:nvSpPr>
            <p:spPr bwMode="auto">
              <a:xfrm>
                <a:off x="2462" y="969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0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37" name="Freeform 113"/>
              <p:cNvSpPr>
                <a:spLocks/>
              </p:cNvSpPr>
              <p:nvPr/>
            </p:nvSpPr>
            <p:spPr bwMode="auto">
              <a:xfrm>
                <a:off x="2485" y="1022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23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0" y="23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38" name="Freeform 114"/>
              <p:cNvSpPr>
                <a:spLocks/>
              </p:cNvSpPr>
              <p:nvPr/>
            </p:nvSpPr>
            <p:spPr bwMode="auto">
              <a:xfrm>
                <a:off x="2500" y="1075"/>
                <a:ext cx="22" cy="22"/>
              </a:xfrm>
              <a:custGeom>
                <a:avLst/>
                <a:gdLst/>
                <a:ahLst/>
                <a:cxnLst>
                  <a:cxn ang="0">
                    <a:pos x="22" y="15"/>
                  </a:cxn>
                  <a:cxn ang="0">
                    <a:pos x="7" y="22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2" y="15"/>
                  </a:cxn>
                </a:cxnLst>
                <a:rect l="0" t="0" r="r" b="b"/>
                <a:pathLst>
                  <a:path w="22" h="22">
                    <a:moveTo>
                      <a:pt x="22" y="15"/>
                    </a:moveTo>
                    <a:lnTo>
                      <a:pt x="7" y="22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2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39" name="Rectangle 115"/>
              <p:cNvSpPr>
                <a:spLocks noChangeArrowheads="1"/>
              </p:cNvSpPr>
              <p:nvPr/>
            </p:nvSpPr>
            <p:spPr bwMode="auto">
              <a:xfrm>
                <a:off x="2537" y="123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40" name="Freeform 116"/>
              <p:cNvSpPr>
                <a:spLocks/>
              </p:cNvSpPr>
              <p:nvPr/>
            </p:nvSpPr>
            <p:spPr bwMode="auto">
              <a:xfrm>
                <a:off x="2530" y="1262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41" name="Freeform 117"/>
              <p:cNvSpPr>
                <a:spLocks/>
              </p:cNvSpPr>
              <p:nvPr/>
            </p:nvSpPr>
            <p:spPr bwMode="auto">
              <a:xfrm>
                <a:off x="2522" y="1323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42" name="Freeform 118"/>
              <p:cNvSpPr>
                <a:spLocks/>
              </p:cNvSpPr>
              <p:nvPr/>
            </p:nvSpPr>
            <p:spPr bwMode="auto">
              <a:xfrm>
                <a:off x="2485" y="1540"/>
                <a:ext cx="15" cy="16"/>
              </a:xfrm>
              <a:custGeom>
                <a:avLst/>
                <a:gdLst/>
                <a:ahLst/>
                <a:cxnLst>
                  <a:cxn ang="0">
                    <a:pos x="15" y="16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16"/>
                  </a:cxn>
                </a:cxnLst>
                <a:rect l="0" t="0" r="r" b="b"/>
                <a:pathLst>
                  <a:path w="15" h="16">
                    <a:moveTo>
                      <a:pt x="15" y="16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16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43" name="Freeform 119"/>
              <p:cNvSpPr>
                <a:spLocks/>
              </p:cNvSpPr>
              <p:nvPr/>
            </p:nvSpPr>
            <p:spPr bwMode="auto">
              <a:xfrm>
                <a:off x="2477" y="1593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8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15" y="8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44" name="Freeform 120"/>
              <p:cNvSpPr>
                <a:spLocks/>
              </p:cNvSpPr>
              <p:nvPr/>
            </p:nvSpPr>
            <p:spPr bwMode="auto">
              <a:xfrm>
                <a:off x="2470" y="1631"/>
                <a:ext cx="15" cy="7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7">
                    <a:moveTo>
                      <a:pt x="15" y="7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45" name="Freeform 121"/>
              <p:cNvSpPr>
                <a:spLocks/>
              </p:cNvSpPr>
              <p:nvPr/>
            </p:nvSpPr>
            <p:spPr bwMode="auto">
              <a:xfrm>
                <a:off x="2500" y="1781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7" y="15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7" y="15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46" name="Freeform 122"/>
              <p:cNvSpPr>
                <a:spLocks/>
              </p:cNvSpPr>
              <p:nvPr/>
            </p:nvSpPr>
            <p:spPr bwMode="auto">
              <a:xfrm>
                <a:off x="2522" y="1834"/>
                <a:ext cx="15" cy="15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8" y="15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lnTo>
                      <a:pt x="8" y="15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47" name="Freeform 123"/>
              <p:cNvSpPr>
                <a:spLocks/>
              </p:cNvSpPr>
              <p:nvPr/>
            </p:nvSpPr>
            <p:spPr bwMode="auto">
              <a:xfrm>
                <a:off x="2545" y="1886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7" y="15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7" y="15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48" name="Freeform 124"/>
              <p:cNvSpPr>
                <a:spLocks/>
              </p:cNvSpPr>
              <p:nvPr/>
            </p:nvSpPr>
            <p:spPr bwMode="auto">
              <a:xfrm>
                <a:off x="2635" y="2006"/>
                <a:ext cx="22" cy="15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15" y="15"/>
                  </a:cxn>
                  <a:cxn ang="0">
                    <a:pos x="0" y="8"/>
                  </a:cxn>
                  <a:cxn ang="0">
                    <a:pos x="7" y="0"/>
                  </a:cxn>
                  <a:cxn ang="0">
                    <a:pos x="22" y="8"/>
                  </a:cxn>
                </a:cxnLst>
                <a:rect l="0" t="0" r="r" b="b"/>
                <a:pathLst>
                  <a:path w="22" h="15">
                    <a:moveTo>
                      <a:pt x="22" y="8"/>
                    </a:moveTo>
                    <a:lnTo>
                      <a:pt x="15" y="15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22" y="8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49" name="Freeform 125"/>
              <p:cNvSpPr>
                <a:spLocks/>
              </p:cNvSpPr>
              <p:nvPr/>
            </p:nvSpPr>
            <p:spPr bwMode="auto">
              <a:xfrm>
                <a:off x="2687" y="2036"/>
                <a:ext cx="15" cy="23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8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23">
                    <a:moveTo>
                      <a:pt x="15" y="8"/>
                    </a:moveTo>
                    <a:lnTo>
                      <a:pt x="8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50" name="Freeform 126"/>
              <p:cNvSpPr>
                <a:spLocks/>
              </p:cNvSpPr>
              <p:nvPr/>
            </p:nvSpPr>
            <p:spPr bwMode="auto">
              <a:xfrm>
                <a:off x="2732" y="2067"/>
                <a:ext cx="15" cy="22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8" y="22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22">
                    <a:moveTo>
                      <a:pt x="15" y="7"/>
                    </a:moveTo>
                    <a:lnTo>
                      <a:pt x="8" y="22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51" name="Freeform 127"/>
              <p:cNvSpPr>
                <a:spLocks/>
              </p:cNvSpPr>
              <p:nvPr/>
            </p:nvSpPr>
            <p:spPr bwMode="auto">
              <a:xfrm>
                <a:off x="2868" y="2134"/>
                <a:ext cx="7" cy="1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15"/>
                  </a:cxn>
                  <a:cxn ang="0">
                    <a:pos x="7" y="0"/>
                  </a:cxn>
                  <a:cxn ang="0">
                    <a:pos x="0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lnTo>
                      <a:pt x="7" y="15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52" name="Freeform 128"/>
              <p:cNvSpPr>
                <a:spLocks/>
              </p:cNvSpPr>
              <p:nvPr/>
            </p:nvSpPr>
            <p:spPr bwMode="auto">
              <a:xfrm>
                <a:off x="2950" y="2142"/>
                <a:ext cx="15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8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8" y="15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53" name="Rectangle 129"/>
              <p:cNvSpPr>
                <a:spLocks noChangeArrowheads="1"/>
              </p:cNvSpPr>
              <p:nvPr/>
            </p:nvSpPr>
            <p:spPr bwMode="auto">
              <a:xfrm>
                <a:off x="1080" y="2134"/>
                <a:ext cx="15" cy="23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54" name="Rectangle 130"/>
              <p:cNvSpPr>
                <a:spLocks noChangeArrowheads="1"/>
              </p:cNvSpPr>
              <p:nvPr/>
            </p:nvSpPr>
            <p:spPr bwMode="auto">
              <a:xfrm>
                <a:off x="1117" y="2134"/>
                <a:ext cx="30" cy="23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55" name="Freeform 131"/>
              <p:cNvSpPr>
                <a:spLocks/>
              </p:cNvSpPr>
              <p:nvPr/>
            </p:nvSpPr>
            <p:spPr bwMode="auto">
              <a:xfrm>
                <a:off x="1320" y="2089"/>
                <a:ext cx="83" cy="45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83" y="23"/>
                  </a:cxn>
                  <a:cxn ang="0">
                    <a:pos x="8" y="45"/>
                  </a:cxn>
                  <a:cxn ang="0">
                    <a:pos x="0" y="23"/>
                  </a:cxn>
                  <a:cxn ang="0">
                    <a:pos x="75" y="0"/>
                  </a:cxn>
                </a:cxnLst>
                <a:rect l="0" t="0" r="r" b="b"/>
                <a:pathLst>
                  <a:path w="83" h="45">
                    <a:moveTo>
                      <a:pt x="75" y="0"/>
                    </a:moveTo>
                    <a:lnTo>
                      <a:pt x="83" y="23"/>
                    </a:lnTo>
                    <a:lnTo>
                      <a:pt x="8" y="45"/>
                    </a:lnTo>
                    <a:lnTo>
                      <a:pt x="0" y="23"/>
                    </a:lnTo>
                    <a:lnTo>
                      <a:pt x="75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56" name="Freeform 132"/>
              <p:cNvSpPr>
                <a:spLocks/>
              </p:cNvSpPr>
              <p:nvPr/>
            </p:nvSpPr>
            <p:spPr bwMode="auto">
              <a:xfrm>
                <a:off x="1561" y="1946"/>
                <a:ext cx="45" cy="4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45" y="23"/>
                  </a:cxn>
                  <a:cxn ang="0">
                    <a:pos x="15" y="45"/>
                  </a:cxn>
                  <a:cxn ang="0">
                    <a:pos x="0" y="30"/>
                  </a:cxn>
                  <a:cxn ang="0">
                    <a:pos x="30" y="0"/>
                  </a:cxn>
                </a:cxnLst>
                <a:rect l="0" t="0" r="r" b="b"/>
                <a:pathLst>
                  <a:path w="45" h="45">
                    <a:moveTo>
                      <a:pt x="30" y="0"/>
                    </a:moveTo>
                    <a:lnTo>
                      <a:pt x="45" y="23"/>
                    </a:lnTo>
                    <a:lnTo>
                      <a:pt x="15" y="45"/>
                    </a:lnTo>
                    <a:lnTo>
                      <a:pt x="0" y="30"/>
                    </a:lnTo>
                    <a:lnTo>
                      <a:pt x="30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57" name="Freeform 133"/>
              <p:cNvSpPr>
                <a:spLocks/>
              </p:cNvSpPr>
              <p:nvPr/>
            </p:nvSpPr>
            <p:spPr bwMode="auto">
              <a:xfrm>
                <a:off x="1591" y="1916"/>
                <a:ext cx="37" cy="4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7" y="15"/>
                  </a:cxn>
                  <a:cxn ang="0">
                    <a:pos x="15" y="45"/>
                  </a:cxn>
                  <a:cxn ang="0">
                    <a:pos x="0" y="38"/>
                  </a:cxn>
                  <a:cxn ang="0">
                    <a:pos x="15" y="0"/>
                  </a:cxn>
                </a:cxnLst>
                <a:rect l="0" t="0" r="r" b="b"/>
                <a:pathLst>
                  <a:path w="37" h="45">
                    <a:moveTo>
                      <a:pt x="15" y="0"/>
                    </a:moveTo>
                    <a:lnTo>
                      <a:pt x="37" y="15"/>
                    </a:lnTo>
                    <a:lnTo>
                      <a:pt x="15" y="45"/>
                    </a:lnTo>
                    <a:lnTo>
                      <a:pt x="0" y="3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58" name="Freeform 134"/>
              <p:cNvSpPr>
                <a:spLocks/>
              </p:cNvSpPr>
              <p:nvPr/>
            </p:nvSpPr>
            <p:spPr bwMode="auto">
              <a:xfrm>
                <a:off x="1688" y="1646"/>
                <a:ext cx="38" cy="82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8" y="0"/>
                  </a:cxn>
                  <a:cxn ang="0">
                    <a:pos x="23" y="82"/>
                  </a:cxn>
                  <a:cxn ang="0">
                    <a:pos x="0" y="82"/>
                  </a:cxn>
                  <a:cxn ang="0">
                    <a:pos x="15" y="0"/>
                  </a:cxn>
                </a:cxnLst>
                <a:rect l="0" t="0" r="r" b="b"/>
                <a:pathLst>
                  <a:path w="38" h="82">
                    <a:moveTo>
                      <a:pt x="15" y="0"/>
                    </a:moveTo>
                    <a:lnTo>
                      <a:pt x="38" y="0"/>
                    </a:lnTo>
                    <a:lnTo>
                      <a:pt x="23" y="82"/>
                    </a:lnTo>
                    <a:lnTo>
                      <a:pt x="0" y="82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59" name="Freeform 135"/>
              <p:cNvSpPr>
                <a:spLocks/>
              </p:cNvSpPr>
              <p:nvPr/>
            </p:nvSpPr>
            <p:spPr bwMode="auto">
              <a:xfrm>
                <a:off x="1673" y="1443"/>
                <a:ext cx="23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23" y="7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23" h="15">
                    <a:moveTo>
                      <a:pt x="0" y="0"/>
                    </a:moveTo>
                    <a:lnTo>
                      <a:pt x="23" y="0"/>
                    </a:lnTo>
                    <a:lnTo>
                      <a:pt x="23" y="7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60" name="Rectangle 136"/>
              <p:cNvSpPr>
                <a:spLocks noChangeArrowheads="1"/>
              </p:cNvSpPr>
              <p:nvPr/>
            </p:nvSpPr>
            <p:spPr bwMode="auto">
              <a:xfrm>
                <a:off x="1673" y="1428"/>
                <a:ext cx="23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61" name="Freeform 137"/>
              <p:cNvSpPr>
                <a:spLocks/>
              </p:cNvSpPr>
              <p:nvPr/>
            </p:nvSpPr>
            <p:spPr bwMode="auto">
              <a:xfrm>
                <a:off x="1673" y="1413"/>
                <a:ext cx="23" cy="22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3" y="0"/>
                  </a:cxn>
                  <a:cxn ang="0">
                    <a:pos x="23" y="15"/>
                  </a:cxn>
                  <a:cxn ang="0">
                    <a:pos x="0" y="22"/>
                  </a:cxn>
                  <a:cxn ang="0">
                    <a:pos x="0" y="7"/>
                  </a:cxn>
                </a:cxnLst>
                <a:rect l="0" t="0" r="r" b="b"/>
                <a:pathLst>
                  <a:path w="23" h="22">
                    <a:moveTo>
                      <a:pt x="0" y="7"/>
                    </a:moveTo>
                    <a:lnTo>
                      <a:pt x="23" y="0"/>
                    </a:lnTo>
                    <a:lnTo>
                      <a:pt x="23" y="15"/>
                    </a:lnTo>
                    <a:lnTo>
                      <a:pt x="0" y="22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62" name="Freeform 138"/>
              <p:cNvSpPr>
                <a:spLocks/>
              </p:cNvSpPr>
              <p:nvPr/>
            </p:nvSpPr>
            <p:spPr bwMode="auto">
              <a:xfrm>
                <a:off x="1666" y="1405"/>
                <a:ext cx="30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" y="0"/>
                  </a:cxn>
                  <a:cxn ang="0">
                    <a:pos x="30" y="8"/>
                  </a:cxn>
                  <a:cxn ang="0">
                    <a:pos x="7" y="15"/>
                  </a:cxn>
                  <a:cxn ang="0">
                    <a:pos x="0" y="0"/>
                  </a:cxn>
                </a:cxnLst>
                <a:rect l="0" t="0" r="r" b="b"/>
                <a:pathLst>
                  <a:path w="30" h="15">
                    <a:moveTo>
                      <a:pt x="0" y="0"/>
                    </a:moveTo>
                    <a:lnTo>
                      <a:pt x="22" y="0"/>
                    </a:lnTo>
                    <a:lnTo>
                      <a:pt x="30" y="8"/>
                    </a:lnTo>
                    <a:lnTo>
                      <a:pt x="7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63" name="Freeform 139"/>
              <p:cNvSpPr>
                <a:spLocks/>
              </p:cNvSpPr>
              <p:nvPr/>
            </p:nvSpPr>
            <p:spPr bwMode="auto">
              <a:xfrm>
                <a:off x="1643" y="1135"/>
                <a:ext cx="30" cy="8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30" y="0"/>
                  </a:cxn>
                  <a:cxn ang="0">
                    <a:pos x="23" y="82"/>
                  </a:cxn>
                  <a:cxn ang="0">
                    <a:pos x="0" y="75"/>
                  </a:cxn>
                  <a:cxn ang="0">
                    <a:pos x="8" y="0"/>
                  </a:cxn>
                </a:cxnLst>
                <a:rect l="0" t="0" r="r" b="b"/>
                <a:pathLst>
                  <a:path w="30" h="82">
                    <a:moveTo>
                      <a:pt x="8" y="0"/>
                    </a:moveTo>
                    <a:lnTo>
                      <a:pt x="30" y="0"/>
                    </a:lnTo>
                    <a:lnTo>
                      <a:pt x="23" y="82"/>
                    </a:lnTo>
                    <a:lnTo>
                      <a:pt x="0" y="7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64" name="Freeform 140"/>
              <p:cNvSpPr>
                <a:spLocks/>
              </p:cNvSpPr>
              <p:nvPr/>
            </p:nvSpPr>
            <p:spPr bwMode="auto">
              <a:xfrm>
                <a:off x="1733" y="894"/>
                <a:ext cx="45" cy="5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5" y="15"/>
                  </a:cxn>
                  <a:cxn ang="0">
                    <a:pos x="23" y="53"/>
                  </a:cxn>
                  <a:cxn ang="0">
                    <a:pos x="0" y="38"/>
                  </a:cxn>
                  <a:cxn ang="0">
                    <a:pos x="23" y="0"/>
                  </a:cxn>
                </a:cxnLst>
                <a:rect l="0" t="0" r="r" b="b"/>
                <a:pathLst>
                  <a:path w="45" h="53">
                    <a:moveTo>
                      <a:pt x="23" y="0"/>
                    </a:moveTo>
                    <a:lnTo>
                      <a:pt x="45" y="15"/>
                    </a:lnTo>
                    <a:lnTo>
                      <a:pt x="23" y="53"/>
                    </a:lnTo>
                    <a:lnTo>
                      <a:pt x="0" y="38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65" name="Freeform 141"/>
              <p:cNvSpPr>
                <a:spLocks/>
              </p:cNvSpPr>
              <p:nvPr/>
            </p:nvSpPr>
            <p:spPr bwMode="auto">
              <a:xfrm>
                <a:off x="1763" y="864"/>
                <a:ext cx="38" cy="4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8" y="23"/>
                  </a:cxn>
                  <a:cxn ang="0">
                    <a:pos x="15" y="45"/>
                  </a:cxn>
                  <a:cxn ang="0">
                    <a:pos x="0" y="30"/>
                  </a:cxn>
                  <a:cxn ang="0">
                    <a:pos x="23" y="0"/>
                  </a:cxn>
                </a:cxnLst>
                <a:rect l="0" t="0" r="r" b="b"/>
                <a:pathLst>
                  <a:path w="38" h="45">
                    <a:moveTo>
                      <a:pt x="23" y="0"/>
                    </a:moveTo>
                    <a:lnTo>
                      <a:pt x="38" y="23"/>
                    </a:lnTo>
                    <a:lnTo>
                      <a:pt x="15" y="45"/>
                    </a:lnTo>
                    <a:lnTo>
                      <a:pt x="0" y="30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66" name="Freeform 142"/>
              <p:cNvSpPr>
                <a:spLocks/>
              </p:cNvSpPr>
              <p:nvPr/>
            </p:nvSpPr>
            <p:spPr bwMode="auto">
              <a:xfrm>
                <a:off x="1966" y="729"/>
                <a:ext cx="83" cy="45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83" y="22"/>
                  </a:cxn>
                  <a:cxn ang="0">
                    <a:pos x="8" y="45"/>
                  </a:cxn>
                  <a:cxn ang="0">
                    <a:pos x="0" y="22"/>
                  </a:cxn>
                  <a:cxn ang="0">
                    <a:pos x="75" y="0"/>
                  </a:cxn>
                </a:cxnLst>
                <a:rect l="0" t="0" r="r" b="b"/>
                <a:pathLst>
                  <a:path w="83" h="45">
                    <a:moveTo>
                      <a:pt x="75" y="0"/>
                    </a:moveTo>
                    <a:lnTo>
                      <a:pt x="83" y="22"/>
                    </a:lnTo>
                    <a:lnTo>
                      <a:pt x="8" y="45"/>
                    </a:lnTo>
                    <a:lnTo>
                      <a:pt x="0" y="22"/>
                    </a:lnTo>
                    <a:lnTo>
                      <a:pt x="7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67" name="Freeform 143"/>
              <p:cNvSpPr>
                <a:spLocks/>
              </p:cNvSpPr>
              <p:nvPr/>
            </p:nvSpPr>
            <p:spPr bwMode="auto">
              <a:xfrm>
                <a:off x="2154" y="729"/>
                <a:ext cx="83" cy="45"/>
              </a:xfrm>
              <a:custGeom>
                <a:avLst/>
                <a:gdLst/>
                <a:ahLst/>
                <a:cxnLst>
                  <a:cxn ang="0">
                    <a:pos x="83" y="22"/>
                  </a:cxn>
                  <a:cxn ang="0">
                    <a:pos x="75" y="45"/>
                  </a:cxn>
                  <a:cxn ang="0">
                    <a:pos x="0" y="22"/>
                  </a:cxn>
                  <a:cxn ang="0">
                    <a:pos x="8" y="0"/>
                  </a:cxn>
                  <a:cxn ang="0">
                    <a:pos x="83" y="22"/>
                  </a:cxn>
                </a:cxnLst>
                <a:rect l="0" t="0" r="r" b="b"/>
                <a:pathLst>
                  <a:path w="83" h="45">
                    <a:moveTo>
                      <a:pt x="83" y="22"/>
                    </a:moveTo>
                    <a:lnTo>
                      <a:pt x="75" y="45"/>
                    </a:lnTo>
                    <a:lnTo>
                      <a:pt x="0" y="22"/>
                    </a:lnTo>
                    <a:lnTo>
                      <a:pt x="8" y="0"/>
                    </a:lnTo>
                    <a:lnTo>
                      <a:pt x="83" y="22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68" name="Freeform 144"/>
              <p:cNvSpPr>
                <a:spLocks/>
              </p:cNvSpPr>
              <p:nvPr/>
            </p:nvSpPr>
            <p:spPr bwMode="auto">
              <a:xfrm>
                <a:off x="2394" y="872"/>
                <a:ext cx="45" cy="45"/>
              </a:xfrm>
              <a:custGeom>
                <a:avLst/>
                <a:gdLst/>
                <a:ahLst/>
                <a:cxnLst>
                  <a:cxn ang="0">
                    <a:pos x="45" y="30"/>
                  </a:cxn>
                  <a:cxn ang="0">
                    <a:pos x="30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45" y="30"/>
                  </a:cxn>
                </a:cxnLst>
                <a:rect l="0" t="0" r="r" b="b"/>
                <a:pathLst>
                  <a:path w="45" h="45">
                    <a:moveTo>
                      <a:pt x="45" y="30"/>
                    </a:moveTo>
                    <a:lnTo>
                      <a:pt x="30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45" y="3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69" name="Freeform 145"/>
              <p:cNvSpPr>
                <a:spLocks/>
              </p:cNvSpPr>
              <p:nvPr/>
            </p:nvSpPr>
            <p:spPr bwMode="auto">
              <a:xfrm>
                <a:off x="2424" y="902"/>
                <a:ext cx="38" cy="45"/>
              </a:xfrm>
              <a:custGeom>
                <a:avLst/>
                <a:gdLst/>
                <a:ahLst/>
                <a:cxnLst>
                  <a:cxn ang="0">
                    <a:pos x="38" y="37"/>
                  </a:cxn>
                  <a:cxn ang="0">
                    <a:pos x="15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8" y="37"/>
                  </a:cxn>
                </a:cxnLst>
                <a:rect l="0" t="0" r="r" b="b"/>
                <a:pathLst>
                  <a:path w="38" h="45">
                    <a:moveTo>
                      <a:pt x="38" y="37"/>
                    </a:moveTo>
                    <a:lnTo>
                      <a:pt x="15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8" y="3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70" name="Freeform 146"/>
              <p:cNvSpPr>
                <a:spLocks/>
              </p:cNvSpPr>
              <p:nvPr/>
            </p:nvSpPr>
            <p:spPr bwMode="auto">
              <a:xfrm>
                <a:off x="2522" y="1142"/>
                <a:ext cx="30" cy="83"/>
              </a:xfrm>
              <a:custGeom>
                <a:avLst/>
                <a:gdLst/>
                <a:ahLst/>
                <a:cxnLst>
                  <a:cxn ang="0">
                    <a:pos x="30" y="75"/>
                  </a:cxn>
                  <a:cxn ang="0">
                    <a:pos x="8" y="83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30" y="75"/>
                  </a:cxn>
                </a:cxnLst>
                <a:rect l="0" t="0" r="r" b="b"/>
                <a:pathLst>
                  <a:path w="30" h="83">
                    <a:moveTo>
                      <a:pt x="30" y="75"/>
                    </a:moveTo>
                    <a:lnTo>
                      <a:pt x="8" y="83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30" y="7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71" name="Freeform 147"/>
              <p:cNvSpPr>
                <a:spLocks/>
              </p:cNvSpPr>
              <p:nvPr/>
            </p:nvSpPr>
            <p:spPr bwMode="auto">
              <a:xfrm>
                <a:off x="2500" y="1413"/>
                <a:ext cx="22" cy="15"/>
              </a:xfrm>
              <a:custGeom>
                <a:avLst/>
                <a:gdLst/>
                <a:ahLst/>
                <a:cxnLst>
                  <a:cxn ang="0">
                    <a:pos x="22" y="15"/>
                  </a:cxn>
                  <a:cxn ang="0">
                    <a:pos x="0" y="7"/>
                  </a:cxn>
                  <a:cxn ang="0">
                    <a:pos x="0" y="0"/>
                  </a:cxn>
                  <a:cxn ang="0">
                    <a:pos x="22" y="0"/>
                  </a:cxn>
                  <a:cxn ang="0">
                    <a:pos x="22" y="15"/>
                  </a:cxn>
                </a:cxnLst>
                <a:rect l="0" t="0" r="r" b="b"/>
                <a:pathLst>
                  <a:path w="22" h="15">
                    <a:moveTo>
                      <a:pt x="22" y="15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22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72" name="Freeform 148"/>
              <p:cNvSpPr>
                <a:spLocks/>
              </p:cNvSpPr>
              <p:nvPr/>
            </p:nvSpPr>
            <p:spPr bwMode="auto">
              <a:xfrm>
                <a:off x="2500" y="1420"/>
                <a:ext cx="22" cy="23"/>
              </a:xfrm>
              <a:custGeom>
                <a:avLst/>
                <a:gdLst/>
                <a:ahLst/>
                <a:cxnLst>
                  <a:cxn ang="0">
                    <a:pos x="22" y="23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22" y="8"/>
                  </a:cxn>
                  <a:cxn ang="0">
                    <a:pos x="22" y="23"/>
                  </a:cxn>
                </a:cxnLst>
                <a:rect l="0" t="0" r="r" b="b"/>
                <a:pathLst>
                  <a:path w="22" h="23">
                    <a:moveTo>
                      <a:pt x="22" y="23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22" y="8"/>
                    </a:lnTo>
                    <a:lnTo>
                      <a:pt x="22" y="23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73" name="Freeform 149"/>
              <p:cNvSpPr>
                <a:spLocks/>
              </p:cNvSpPr>
              <p:nvPr/>
            </p:nvSpPr>
            <p:spPr bwMode="auto">
              <a:xfrm>
                <a:off x="2492" y="1435"/>
                <a:ext cx="30" cy="15"/>
              </a:xfrm>
              <a:custGeom>
                <a:avLst/>
                <a:gdLst/>
                <a:ahLst/>
                <a:cxnLst>
                  <a:cxn ang="0">
                    <a:pos x="30" y="15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30" y="0"/>
                  </a:cxn>
                  <a:cxn ang="0">
                    <a:pos x="30" y="15"/>
                  </a:cxn>
                </a:cxnLst>
                <a:rect l="0" t="0" r="r" b="b"/>
                <a:pathLst>
                  <a:path w="30" h="15">
                    <a:moveTo>
                      <a:pt x="30" y="15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30" y="0"/>
                    </a:lnTo>
                    <a:lnTo>
                      <a:pt x="30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74" name="Freeform 150"/>
              <p:cNvSpPr>
                <a:spLocks/>
              </p:cNvSpPr>
              <p:nvPr/>
            </p:nvSpPr>
            <p:spPr bwMode="auto">
              <a:xfrm>
                <a:off x="2492" y="1450"/>
                <a:ext cx="30" cy="15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30" y="0"/>
                  </a:cxn>
                  <a:cxn ang="0">
                    <a:pos x="23" y="15"/>
                  </a:cxn>
                </a:cxnLst>
                <a:rect l="0" t="0" r="r" b="b"/>
                <a:pathLst>
                  <a:path w="30" h="15">
                    <a:moveTo>
                      <a:pt x="23" y="15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30" y="0"/>
                    </a:lnTo>
                    <a:lnTo>
                      <a:pt x="23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75" name="Freeform 151"/>
              <p:cNvSpPr>
                <a:spLocks/>
              </p:cNvSpPr>
              <p:nvPr/>
            </p:nvSpPr>
            <p:spPr bwMode="auto">
              <a:xfrm>
                <a:off x="2462" y="1653"/>
                <a:ext cx="38" cy="83"/>
              </a:xfrm>
              <a:custGeom>
                <a:avLst/>
                <a:gdLst/>
                <a:ahLst/>
                <a:cxnLst>
                  <a:cxn ang="0">
                    <a:pos x="38" y="75"/>
                  </a:cxn>
                  <a:cxn ang="0">
                    <a:pos x="15" y="83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38" y="75"/>
                  </a:cxn>
                </a:cxnLst>
                <a:rect l="0" t="0" r="r" b="b"/>
                <a:pathLst>
                  <a:path w="38" h="83">
                    <a:moveTo>
                      <a:pt x="38" y="75"/>
                    </a:moveTo>
                    <a:lnTo>
                      <a:pt x="15" y="83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38" y="7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76" name="Freeform 152"/>
              <p:cNvSpPr>
                <a:spLocks/>
              </p:cNvSpPr>
              <p:nvPr/>
            </p:nvSpPr>
            <p:spPr bwMode="auto">
              <a:xfrm>
                <a:off x="2560" y="1924"/>
                <a:ext cx="37" cy="45"/>
              </a:xfrm>
              <a:custGeom>
                <a:avLst/>
                <a:gdLst/>
                <a:ahLst/>
                <a:cxnLst>
                  <a:cxn ang="0">
                    <a:pos x="37" y="37"/>
                  </a:cxn>
                  <a:cxn ang="0">
                    <a:pos x="15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7" y="37"/>
                  </a:cxn>
                </a:cxnLst>
                <a:rect l="0" t="0" r="r" b="b"/>
                <a:pathLst>
                  <a:path w="37" h="45">
                    <a:moveTo>
                      <a:pt x="37" y="37"/>
                    </a:moveTo>
                    <a:lnTo>
                      <a:pt x="15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7" y="3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77" name="Freeform 153"/>
              <p:cNvSpPr>
                <a:spLocks/>
              </p:cNvSpPr>
              <p:nvPr/>
            </p:nvSpPr>
            <p:spPr bwMode="auto">
              <a:xfrm>
                <a:off x="2582" y="1954"/>
                <a:ext cx="45" cy="45"/>
              </a:xfrm>
              <a:custGeom>
                <a:avLst/>
                <a:gdLst/>
                <a:ahLst/>
                <a:cxnLst>
                  <a:cxn ang="0">
                    <a:pos x="45" y="30"/>
                  </a:cxn>
                  <a:cxn ang="0">
                    <a:pos x="30" y="45"/>
                  </a:cxn>
                  <a:cxn ang="0">
                    <a:pos x="0" y="22"/>
                  </a:cxn>
                  <a:cxn ang="0">
                    <a:pos x="15" y="0"/>
                  </a:cxn>
                  <a:cxn ang="0">
                    <a:pos x="45" y="30"/>
                  </a:cxn>
                </a:cxnLst>
                <a:rect l="0" t="0" r="r" b="b"/>
                <a:pathLst>
                  <a:path w="45" h="45">
                    <a:moveTo>
                      <a:pt x="45" y="30"/>
                    </a:moveTo>
                    <a:lnTo>
                      <a:pt x="30" y="45"/>
                    </a:lnTo>
                    <a:lnTo>
                      <a:pt x="0" y="22"/>
                    </a:lnTo>
                    <a:lnTo>
                      <a:pt x="15" y="0"/>
                    </a:lnTo>
                    <a:lnTo>
                      <a:pt x="45" y="3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78" name="Freeform 154"/>
              <p:cNvSpPr>
                <a:spLocks/>
              </p:cNvSpPr>
              <p:nvPr/>
            </p:nvSpPr>
            <p:spPr bwMode="auto">
              <a:xfrm>
                <a:off x="2785" y="2097"/>
                <a:ext cx="75" cy="52"/>
              </a:xfrm>
              <a:custGeom>
                <a:avLst/>
                <a:gdLst/>
                <a:ahLst/>
                <a:cxnLst>
                  <a:cxn ang="0">
                    <a:pos x="75" y="30"/>
                  </a:cxn>
                  <a:cxn ang="0">
                    <a:pos x="68" y="52"/>
                  </a:cxn>
                  <a:cxn ang="0">
                    <a:pos x="0" y="22"/>
                  </a:cxn>
                  <a:cxn ang="0">
                    <a:pos x="8" y="0"/>
                  </a:cxn>
                  <a:cxn ang="0">
                    <a:pos x="75" y="30"/>
                  </a:cxn>
                </a:cxnLst>
                <a:rect l="0" t="0" r="r" b="b"/>
                <a:pathLst>
                  <a:path w="75" h="52">
                    <a:moveTo>
                      <a:pt x="75" y="30"/>
                    </a:moveTo>
                    <a:lnTo>
                      <a:pt x="68" y="52"/>
                    </a:lnTo>
                    <a:lnTo>
                      <a:pt x="0" y="22"/>
                    </a:lnTo>
                    <a:lnTo>
                      <a:pt x="8" y="0"/>
                    </a:lnTo>
                    <a:lnTo>
                      <a:pt x="75" y="3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79" name="Rectangle 155"/>
              <p:cNvSpPr>
                <a:spLocks noChangeArrowheads="1"/>
              </p:cNvSpPr>
              <p:nvPr/>
            </p:nvSpPr>
            <p:spPr bwMode="auto">
              <a:xfrm>
                <a:off x="3033" y="2149"/>
                <a:ext cx="30" cy="23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80" name="Rectangle 156"/>
              <p:cNvSpPr>
                <a:spLocks noChangeArrowheads="1"/>
              </p:cNvSpPr>
              <p:nvPr/>
            </p:nvSpPr>
            <p:spPr bwMode="auto">
              <a:xfrm>
                <a:off x="3086" y="2149"/>
                <a:ext cx="15" cy="23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81" name="Freeform 157"/>
              <p:cNvSpPr>
                <a:spLocks/>
              </p:cNvSpPr>
              <p:nvPr/>
            </p:nvSpPr>
            <p:spPr bwMode="auto">
              <a:xfrm>
                <a:off x="2702" y="917"/>
                <a:ext cx="1473" cy="1104"/>
              </a:xfrm>
              <a:custGeom>
                <a:avLst/>
                <a:gdLst/>
                <a:ahLst/>
                <a:cxnLst>
                  <a:cxn ang="0">
                    <a:pos x="819" y="0"/>
                  </a:cxn>
                  <a:cxn ang="0">
                    <a:pos x="902" y="0"/>
                  </a:cxn>
                  <a:cxn ang="0">
                    <a:pos x="1000" y="0"/>
                  </a:cxn>
                  <a:cxn ang="0">
                    <a:pos x="1037" y="0"/>
                  </a:cxn>
                  <a:cxn ang="0">
                    <a:pos x="1165" y="45"/>
                  </a:cxn>
                  <a:cxn ang="0">
                    <a:pos x="1187" y="60"/>
                  </a:cxn>
                  <a:cxn ang="0">
                    <a:pos x="1217" y="75"/>
                  </a:cxn>
                  <a:cxn ang="0">
                    <a:pos x="1263" y="105"/>
                  </a:cxn>
                  <a:cxn ang="0">
                    <a:pos x="1330" y="150"/>
                  </a:cxn>
                  <a:cxn ang="0">
                    <a:pos x="1375" y="218"/>
                  </a:cxn>
                  <a:cxn ang="0">
                    <a:pos x="1405" y="270"/>
                  </a:cxn>
                  <a:cxn ang="0">
                    <a:pos x="1420" y="308"/>
                  </a:cxn>
                  <a:cxn ang="0">
                    <a:pos x="1458" y="368"/>
                  </a:cxn>
                  <a:cxn ang="0">
                    <a:pos x="1458" y="744"/>
                  </a:cxn>
                  <a:cxn ang="0">
                    <a:pos x="1420" y="804"/>
                  </a:cxn>
                  <a:cxn ang="0">
                    <a:pos x="1413" y="826"/>
                  </a:cxn>
                  <a:cxn ang="0">
                    <a:pos x="1390" y="856"/>
                  </a:cxn>
                  <a:cxn ang="0">
                    <a:pos x="1353" y="932"/>
                  </a:cxn>
                  <a:cxn ang="0">
                    <a:pos x="1278" y="999"/>
                  </a:cxn>
                  <a:cxn ang="0">
                    <a:pos x="1232" y="1022"/>
                  </a:cxn>
                  <a:cxn ang="0">
                    <a:pos x="1195" y="1052"/>
                  </a:cxn>
                  <a:cxn ang="0">
                    <a:pos x="1172" y="1059"/>
                  </a:cxn>
                  <a:cxn ang="0">
                    <a:pos x="1060" y="1104"/>
                  </a:cxn>
                  <a:cxn ang="0">
                    <a:pos x="1015" y="1104"/>
                  </a:cxn>
                  <a:cxn ang="0">
                    <a:pos x="962" y="1104"/>
                  </a:cxn>
                  <a:cxn ang="0">
                    <a:pos x="864" y="1104"/>
                  </a:cxn>
                  <a:cxn ang="0">
                    <a:pos x="737" y="1104"/>
                  </a:cxn>
                  <a:cxn ang="0">
                    <a:pos x="609" y="1104"/>
                  </a:cxn>
                  <a:cxn ang="0">
                    <a:pos x="511" y="1104"/>
                  </a:cxn>
                  <a:cxn ang="0">
                    <a:pos x="459" y="1104"/>
                  </a:cxn>
                  <a:cxn ang="0">
                    <a:pos x="414" y="1104"/>
                  </a:cxn>
                  <a:cxn ang="0">
                    <a:pos x="301" y="1059"/>
                  </a:cxn>
                  <a:cxn ang="0">
                    <a:pos x="278" y="1052"/>
                  </a:cxn>
                  <a:cxn ang="0">
                    <a:pos x="241" y="1022"/>
                  </a:cxn>
                  <a:cxn ang="0">
                    <a:pos x="196" y="999"/>
                  </a:cxn>
                  <a:cxn ang="0">
                    <a:pos x="121" y="932"/>
                  </a:cxn>
                  <a:cxn ang="0">
                    <a:pos x="83" y="856"/>
                  </a:cxn>
                  <a:cxn ang="0">
                    <a:pos x="61" y="826"/>
                  </a:cxn>
                  <a:cxn ang="0">
                    <a:pos x="53" y="804"/>
                  </a:cxn>
                  <a:cxn ang="0">
                    <a:pos x="15" y="744"/>
                  </a:cxn>
                  <a:cxn ang="0">
                    <a:pos x="15" y="368"/>
                  </a:cxn>
                  <a:cxn ang="0">
                    <a:pos x="45" y="323"/>
                  </a:cxn>
                </a:cxnLst>
                <a:rect l="0" t="0" r="r" b="b"/>
                <a:pathLst>
                  <a:path w="1473" h="1104">
                    <a:moveTo>
                      <a:pt x="737" y="0"/>
                    </a:moveTo>
                    <a:lnTo>
                      <a:pt x="804" y="0"/>
                    </a:lnTo>
                    <a:lnTo>
                      <a:pt x="819" y="0"/>
                    </a:lnTo>
                    <a:lnTo>
                      <a:pt x="864" y="0"/>
                    </a:lnTo>
                    <a:lnTo>
                      <a:pt x="872" y="0"/>
                    </a:lnTo>
                    <a:lnTo>
                      <a:pt x="902" y="0"/>
                    </a:lnTo>
                    <a:lnTo>
                      <a:pt x="962" y="0"/>
                    </a:lnTo>
                    <a:lnTo>
                      <a:pt x="992" y="0"/>
                    </a:lnTo>
                    <a:lnTo>
                      <a:pt x="1000" y="0"/>
                    </a:lnTo>
                    <a:lnTo>
                      <a:pt x="1015" y="0"/>
                    </a:lnTo>
                    <a:lnTo>
                      <a:pt x="1030" y="0"/>
                    </a:lnTo>
                    <a:lnTo>
                      <a:pt x="1037" y="0"/>
                    </a:lnTo>
                    <a:lnTo>
                      <a:pt x="1060" y="0"/>
                    </a:lnTo>
                    <a:lnTo>
                      <a:pt x="1127" y="22"/>
                    </a:lnTo>
                    <a:lnTo>
                      <a:pt x="1165" y="45"/>
                    </a:lnTo>
                    <a:lnTo>
                      <a:pt x="1172" y="45"/>
                    </a:lnTo>
                    <a:lnTo>
                      <a:pt x="1180" y="52"/>
                    </a:lnTo>
                    <a:lnTo>
                      <a:pt x="1187" y="60"/>
                    </a:lnTo>
                    <a:lnTo>
                      <a:pt x="1195" y="60"/>
                    </a:lnTo>
                    <a:lnTo>
                      <a:pt x="1202" y="67"/>
                    </a:lnTo>
                    <a:lnTo>
                      <a:pt x="1217" y="75"/>
                    </a:lnTo>
                    <a:lnTo>
                      <a:pt x="1232" y="82"/>
                    </a:lnTo>
                    <a:lnTo>
                      <a:pt x="1240" y="90"/>
                    </a:lnTo>
                    <a:lnTo>
                      <a:pt x="1263" y="105"/>
                    </a:lnTo>
                    <a:lnTo>
                      <a:pt x="1278" y="112"/>
                    </a:lnTo>
                    <a:lnTo>
                      <a:pt x="1300" y="128"/>
                    </a:lnTo>
                    <a:lnTo>
                      <a:pt x="1330" y="150"/>
                    </a:lnTo>
                    <a:lnTo>
                      <a:pt x="1353" y="180"/>
                    </a:lnTo>
                    <a:lnTo>
                      <a:pt x="1368" y="210"/>
                    </a:lnTo>
                    <a:lnTo>
                      <a:pt x="1375" y="218"/>
                    </a:lnTo>
                    <a:lnTo>
                      <a:pt x="1390" y="248"/>
                    </a:lnTo>
                    <a:lnTo>
                      <a:pt x="1398" y="255"/>
                    </a:lnTo>
                    <a:lnTo>
                      <a:pt x="1405" y="270"/>
                    </a:lnTo>
                    <a:lnTo>
                      <a:pt x="1413" y="285"/>
                    </a:lnTo>
                    <a:lnTo>
                      <a:pt x="1420" y="300"/>
                    </a:lnTo>
                    <a:lnTo>
                      <a:pt x="1420" y="308"/>
                    </a:lnTo>
                    <a:lnTo>
                      <a:pt x="1428" y="323"/>
                    </a:lnTo>
                    <a:lnTo>
                      <a:pt x="1435" y="330"/>
                    </a:lnTo>
                    <a:lnTo>
                      <a:pt x="1458" y="368"/>
                    </a:lnTo>
                    <a:lnTo>
                      <a:pt x="1473" y="436"/>
                    </a:lnTo>
                    <a:lnTo>
                      <a:pt x="1473" y="669"/>
                    </a:lnTo>
                    <a:lnTo>
                      <a:pt x="1458" y="744"/>
                    </a:lnTo>
                    <a:lnTo>
                      <a:pt x="1435" y="781"/>
                    </a:lnTo>
                    <a:lnTo>
                      <a:pt x="1428" y="789"/>
                    </a:lnTo>
                    <a:lnTo>
                      <a:pt x="1420" y="804"/>
                    </a:lnTo>
                    <a:lnTo>
                      <a:pt x="1420" y="811"/>
                    </a:lnTo>
                    <a:lnTo>
                      <a:pt x="1413" y="819"/>
                    </a:lnTo>
                    <a:lnTo>
                      <a:pt x="1413" y="826"/>
                    </a:lnTo>
                    <a:lnTo>
                      <a:pt x="1405" y="834"/>
                    </a:lnTo>
                    <a:lnTo>
                      <a:pt x="1398" y="849"/>
                    </a:lnTo>
                    <a:lnTo>
                      <a:pt x="1390" y="856"/>
                    </a:lnTo>
                    <a:lnTo>
                      <a:pt x="1375" y="886"/>
                    </a:lnTo>
                    <a:lnTo>
                      <a:pt x="1368" y="902"/>
                    </a:lnTo>
                    <a:lnTo>
                      <a:pt x="1353" y="932"/>
                    </a:lnTo>
                    <a:lnTo>
                      <a:pt x="1330" y="954"/>
                    </a:lnTo>
                    <a:lnTo>
                      <a:pt x="1300" y="977"/>
                    </a:lnTo>
                    <a:lnTo>
                      <a:pt x="1278" y="999"/>
                    </a:lnTo>
                    <a:lnTo>
                      <a:pt x="1263" y="1007"/>
                    </a:lnTo>
                    <a:lnTo>
                      <a:pt x="1240" y="1022"/>
                    </a:lnTo>
                    <a:lnTo>
                      <a:pt x="1232" y="1022"/>
                    </a:lnTo>
                    <a:lnTo>
                      <a:pt x="1217" y="1037"/>
                    </a:lnTo>
                    <a:lnTo>
                      <a:pt x="1202" y="1044"/>
                    </a:lnTo>
                    <a:lnTo>
                      <a:pt x="1195" y="1052"/>
                    </a:lnTo>
                    <a:lnTo>
                      <a:pt x="1187" y="1052"/>
                    </a:lnTo>
                    <a:lnTo>
                      <a:pt x="1180" y="1052"/>
                    </a:lnTo>
                    <a:lnTo>
                      <a:pt x="1172" y="1059"/>
                    </a:lnTo>
                    <a:lnTo>
                      <a:pt x="1165" y="1067"/>
                    </a:lnTo>
                    <a:lnTo>
                      <a:pt x="1127" y="1089"/>
                    </a:lnTo>
                    <a:lnTo>
                      <a:pt x="1060" y="1104"/>
                    </a:lnTo>
                    <a:lnTo>
                      <a:pt x="1037" y="1104"/>
                    </a:lnTo>
                    <a:lnTo>
                      <a:pt x="1030" y="1104"/>
                    </a:lnTo>
                    <a:lnTo>
                      <a:pt x="1015" y="1104"/>
                    </a:lnTo>
                    <a:lnTo>
                      <a:pt x="1000" y="1104"/>
                    </a:lnTo>
                    <a:lnTo>
                      <a:pt x="992" y="1104"/>
                    </a:lnTo>
                    <a:lnTo>
                      <a:pt x="962" y="1104"/>
                    </a:lnTo>
                    <a:lnTo>
                      <a:pt x="902" y="1104"/>
                    </a:lnTo>
                    <a:lnTo>
                      <a:pt x="872" y="1104"/>
                    </a:lnTo>
                    <a:lnTo>
                      <a:pt x="864" y="1104"/>
                    </a:lnTo>
                    <a:lnTo>
                      <a:pt x="819" y="1104"/>
                    </a:lnTo>
                    <a:lnTo>
                      <a:pt x="804" y="1104"/>
                    </a:lnTo>
                    <a:lnTo>
                      <a:pt x="737" y="1104"/>
                    </a:lnTo>
                    <a:lnTo>
                      <a:pt x="669" y="1104"/>
                    </a:lnTo>
                    <a:lnTo>
                      <a:pt x="654" y="1104"/>
                    </a:lnTo>
                    <a:lnTo>
                      <a:pt x="609" y="1104"/>
                    </a:lnTo>
                    <a:lnTo>
                      <a:pt x="601" y="1104"/>
                    </a:lnTo>
                    <a:lnTo>
                      <a:pt x="571" y="1104"/>
                    </a:lnTo>
                    <a:lnTo>
                      <a:pt x="511" y="1104"/>
                    </a:lnTo>
                    <a:lnTo>
                      <a:pt x="481" y="1104"/>
                    </a:lnTo>
                    <a:lnTo>
                      <a:pt x="474" y="1104"/>
                    </a:lnTo>
                    <a:lnTo>
                      <a:pt x="459" y="1104"/>
                    </a:lnTo>
                    <a:lnTo>
                      <a:pt x="444" y="1104"/>
                    </a:lnTo>
                    <a:lnTo>
                      <a:pt x="436" y="1104"/>
                    </a:lnTo>
                    <a:lnTo>
                      <a:pt x="414" y="1104"/>
                    </a:lnTo>
                    <a:lnTo>
                      <a:pt x="346" y="1089"/>
                    </a:lnTo>
                    <a:lnTo>
                      <a:pt x="308" y="1067"/>
                    </a:lnTo>
                    <a:lnTo>
                      <a:pt x="301" y="1059"/>
                    </a:lnTo>
                    <a:lnTo>
                      <a:pt x="293" y="1052"/>
                    </a:lnTo>
                    <a:lnTo>
                      <a:pt x="286" y="1052"/>
                    </a:lnTo>
                    <a:lnTo>
                      <a:pt x="278" y="1052"/>
                    </a:lnTo>
                    <a:lnTo>
                      <a:pt x="271" y="1044"/>
                    </a:lnTo>
                    <a:lnTo>
                      <a:pt x="256" y="1037"/>
                    </a:lnTo>
                    <a:lnTo>
                      <a:pt x="241" y="1022"/>
                    </a:lnTo>
                    <a:lnTo>
                      <a:pt x="233" y="1022"/>
                    </a:lnTo>
                    <a:lnTo>
                      <a:pt x="211" y="1007"/>
                    </a:lnTo>
                    <a:lnTo>
                      <a:pt x="196" y="999"/>
                    </a:lnTo>
                    <a:lnTo>
                      <a:pt x="173" y="977"/>
                    </a:lnTo>
                    <a:lnTo>
                      <a:pt x="143" y="954"/>
                    </a:lnTo>
                    <a:lnTo>
                      <a:pt x="121" y="932"/>
                    </a:lnTo>
                    <a:lnTo>
                      <a:pt x="106" y="902"/>
                    </a:lnTo>
                    <a:lnTo>
                      <a:pt x="98" y="886"/>
                    </a:lnTo>
                    <a:lnTo>
                      <a:pt x="83" y="856"/>
                    </a:lnTo>
                    <a:lnTo>
                      <a:pt x="76" y="849"/>
                    </a:lnTo>
                    <a:lnTo>
                      <a:pt x="68" y="834"/>
                    </a:lnTo>
                    <a:lnTo>
                      <a:pt x="61" y="826"/>
                    </a:lnTo>
                    <a:lnTo>
                      <a:pt x="61" y="819"/>
                    </a:lnTo>
                    <a:lnTo>
                      <a:pt x="53" y="811"/>
                    </a:lnTo>
                    <a:lnTo>
                      <a:pt x="53" y="804"/>
                    </a:lnTo>
                    <a:lnTo>
                      <a:pt x="45" y="789"/>
                    </a:lnTo>
                    <a:lnTo>
                      <a:pt x="38" y="781"/>
                    </a:lnTo>
                    <a:lnTo>
                      <a:pt x="15" y="744"/>
                    </a:lnTo>
                    <a:lnTo>
                      <a:pt x="0" y="669"/>
                    </a:lnTo>
                    <a:lnTo>
                      <a:pt x="0" y="436"/>
                    </a:lnTo>
                    <a:lnTo>
                      <a:pt x="15" y="368"/>
                    </a:lnTo>
                    <a:lnTo>
                      <a:pt x="45" y="323"/>
                    </a:lnTo>
                    <a:lnTo>
                      <a:pt x="38" y="323"/>
                    </a:lnTo>
                    <a:lnTo>
                      <a:pt x="45" y="323"/>
                    </a:lnTo>
                    <a:lnTo>
                      <a:pt x="53" y="308"/>
                    </a:lnTo>
                    <a:lnTo>
                      <a:pt x="53" y="30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82" name="Freeform 158"/>
              <p:cNvSpPr>
                <a:spLocks/>
              </p:cNvSpPr>
              <p:nvPr/>
            </p:nvSpPr>
            <p:spPr bwMode="auto">
              <a:xfrm>
                <a:off x="2755" y="917"/>
                <a:ext cx="684" cy="300"/>
              </a:xfrm>
              <a:custGeom>
                <a:avLst/>
                <a:gdLst/>
                <a:ahLst/>
                <a:cxnLst>
                  <a:cxn ang="0">
                    <a:pos x="0" y="300"/>
                  </a:cxn>
                  <a:cxn ang="0">
                    <a:pos x="8" y="285"/>
                  </a:cxn>
                  <a:cxn ang="0">
                    <a:pos x="15" y="270"/>
                  </a:cxn>
                  <a:cxn ang="0">
                    <a:pos x="23" y="255"/>
                  </a:cxn>
                  <a:cxn ang="0">
                    <a:pos x="30" y="248"/>
                  </a:cxn>
                  <a:cxn ang="0">
                    <a:pos x="45" y="218"/>
                  </a:cxn>
                  <a:cxn ang="0">
                    <a:pos x="53" y="210"/>
                  </a:cxn>
                  <a:cxn ang="0">
                    <a:pos x="68" y="180"/>
                  </a:cxn>
                  <a:cxn ang="0">
                    <a:pos x="90" y="150"/>
                  </a:cxn>
                  <a:cxn ang="0">
                    <a:pos x="120" y="128"/>
                  </a:cxn>
                  <a:cxn ang="0">
                    <a:pos x="143" y="112"/>
                  </a:cxn>
                  <a:cxn ang="0">
                    <a:pos x="158" y="105"/>
                  </a:cxn>
                  <a:cxn ang="0">
                    <a:pos x="180" y="90"/>
                  </a:cxn>
                  <a:cxn ang="0">
                    <a:pos x="188" y="82"/>
                  </a:cxn>
                  <a:cxn ang="0">
                    <a:pos x="203" y="75"/>
                  </a:cxn>
                  <a:cxn ang="0">
                    <a:pos x="218" y="67"/>
                  </a:cxn>
                  <a:cxn ang="0">
                    <a:pos x="225" y="60"/>
                  </a:cxn>
                  <a:cxn ang="0">
                    <a:pos x="233" y="60"/>
                  </a:cxn>
                  <a:cxn ang="0">
                    <a:pos x="240" y="52"/>
                  </a:cxn>
                  <a:cxn ang="0">
                    <a:pos x="248" y="45"/>
                  </a:cxn>
                  <a:cxn ang="0">
                    <a:pos x="255" y="45"/>
                  </a:cxn>
                  <a:cxn ang="0">
                    <a:pos x="293" y="22"/>
                  </a:cxn>
                  <a:cxn ang="0">
                    <a:pos x="361" y="0"/>
                  </a:cxn>
                  <a:cxn ang="0">
                    <a:pos x="383" y="0"/>
                  </a:cxn>
                  <a:cxn ang="0">
                    <a:pos x="391" y="0"/>
                  </a:cxn>
                  <a:cxn ang="0">
                    <a:pos x="406" y="0"/>
                  </a:cxn>
                  <a:cxn ang="0">
                    <a:pos x="421" y="0"/>
                  </a:cxn>
                  <a:cxn ang="0">
                    <a:pos x="428" y="0"/>
                  </a:cxn>
                  <a:cxn ang="0">
                    <a:pos x="458" y="0"/>
                  </a:cxn>
                  <a:cxn ang="0">
                    <a:pos x="518" y="0"/>
                  </a:cxn>
                  <a:cxn ang="0">
                    <a:pos x="548" y="0"/>
                  </a:cxn>
                  <a:cxn ang="0">
                    <a:pos x="556" y="0"/>
                  </a:cxn>
                  <a:cxn ang="0">
                    <a:pos x="601" y="0"/>
                  </a:cxn>
                  <a:cxn ang="0">
                    <a:pos x="616" y="0"/>
                  </a:cxn>
                  <a:cxn ang="0">
                    <a:pos x="684" y="0"/>
                  </a:cxn>
                </a:cxnLst>
                <a:rect l="0" t="0" r="r" b="b"/>
                <a:pathLst>
                  <a:path w="684" h="300">
                    <a:moveTo>
                      <a:pt x="0" y="300"/>
                    </a:moveTo>
                    <a:lnTo>
                      <a:pt x="8" y="285"/>
                    </a:lnTo>
                    <a:lnTo>
                      <a:pt x="15" y="270"/>
                    </a:lnTo>
                    <a:lnTo>
                      <a:pt x="23" y="255"/>
                    </a:lnTo>
                    <a:lnTo>
                      <a:pt x="30" y="248"/>
                    </a:lnTo>
                    <a:lnTo>
                      <a:pt x="45" y="218"/>
                    </a:lnTo>
                    <a:lnTo>
                      <a:pt x="53" y="210"/>
                    </a:lnTo>
                    <a:lnTo>
                      <a:pt x="68" y="180"/>
                    </a:lnTo>
                    <a:lnTo>
                      <a:pt x="90" y="150"/>
                    </a:lnTo>
                    <a:lnTo>
                      <a:pt x="120" y="128"/>
                    </a:lnTo>
                    <a:lnTo>
                      <a:pt x="143" y="112"/>
                    </a:lnTo>
                    <a:lnTo>
                      <a:pt x="158" y="105"/>
                    </a:lnTo>
                    <a:lnTo>
                      <a:pt x="180" y="90"/>
                    </a:lnTo>
                    <a:lnTo>
                      <a:pt x="188" y="82"/>
                    </a:lnTo>
                    <a:lnTo>
                      <a:pt x="203" y="75"/>
                    </a:lnTo>
                    <a:lnTo>
                      <a:pt x="218" y="67"/>
                    </a:lnTo>
                    <a:lnTo>
                      <a:pt x="225" y="60"/>
                    </a:lnTo>
                    <a:lnTo>
                      <a:pt x="233" y="60"/>
                    </a:lnTo>
                    <a:lnTo>
                      <a:pt x="240" y="52"/>
                    </a:lnTo>
                    <a:lnTo>
                      <a:pt x="248" y="45"/>
                    </a:lnTo>
                    <a:lnTo>
                      <a:pt x="255" y="45"/>
                    </a:lnTo>
                    <a:lnTo>
                      <a:pt x="293" y="22"/>
                    </a:lnTo>
                    <a:lnTo>
                      <a:pt x="361" y="0"/>
                    </a:lnTo>
                    <a:lnTo>
                      <a:pt x="383" y="0"/>
                    </a:lnTo>
                    <a:lnTo>
                      <a:pt x="391" y="0"/>
                    </a:lnTo>
                    <a:lnTo>
                      <a:pt x="406" y="0"/>
                    </a:lnTo>
                    <a:lnTo>
                      <a:pt x="421" y="0"/>
                    </a:lnTo>
                    <a:lnTo>
                      <a:pt x="428" y="0"/>
                    </a:lnTo>
                    <a:lnTo>
                      <a:pt x="458" y="0"/>
                    </a:lnTo>
                    <a:lnTo>
                      <a:pt x="518" y="0"/>
                    </a:lnTo>
                    <a:lnTo>
                      <a:pt x="548" y="0"/>
                    </a:lnTo>
                    <a:lnTo>
                      <a:pt x="556" y="0"/>
                    </a:lnTo>
                    <a:lnTo>
                      <a:pt x="601" y="0"/>
                    </a:lnTo>
                    <a:lnTo>
                      <a:pt x="616" y="0"/>
                    </a:lnTo>
                    <a:lnTo>
                      <a:pt x="684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83" name="Rectangle 159"/>
              <p:cNvSpPr>
                <a:spLocks noChangeArrowheads="1"/>
              </p:cNvSpPr>
              <p:nvPr/>
            </p:nvSpPr>
            <p:spPr bwMode="auto">
              <a:xfrm>
                <a:off x="3506" y="90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84" name="Rectangle 160"/>
              <p:cNvSpPr>
                <a:spLocks noChangeArrowheads="1"/>
              </p:cNvSpPr>
              <p:nvPr/>
            </p:nvSpPr>
            <p:spPr bwMode="auto">
              <a:xfrm>
                <a:off x="3566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85" name="Rectangle 161"/>
              <p:cNvSpPr>
                <a:spLocks noChangeArrowheads="1"/>
              </p:cNvSpPr>
              <p:nvPr/>
            </p:nvSpPr>
            <p:spPr bwMode="auto">
              <a:xfrm>
                <a:off x="3694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86" name="Rectangle 162"/>
              <p:cNvSpPr>
                <a:spLocks noChangeArrowheads="1"/>
              </p:cNvSpPr>
              <p:nvPr/>
            </p:nvSpPr>
            <p:spPr bwMode="auto">
              <a:xfrm>
                <a:off x="3732" y="909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87" name="Freeform 163"/>
              <p:cNvSpPr>
                <a:spLocks/>
              </p:cNvSpPr>
              <p:nvPr/>
            </p:nvSpPr>
            <p:spPr bwMode="auto">
              <a:xfrm>
                <a:off x="3867" y="954"/>
                <a:ext cx="22" cy="23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15" y="23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22" y="8"/>
                  </a:cxn>
                </a:cxnLst>
                <a:rect l="0" t="0" r="r" b="b"/>
                <a:pathLst>
                  <a:path w="22" h="23">
                    <a:moveTo>
                      <a:pt x="22" y="8"/>
                    </a:moveTo>
                    <a:lnTo>
                      <a:pt x="15" y="23"/>
                    </a:lnTo>
                    <a:lnTo>
                      <a:pt x="0" y="15"/>
                    </a:lnTo>
                    <a:lnTo>
                      <a:pt x="7" y="0"/>
                    </a:lnTo>
                    <a:lnTo>
                      <a:pt x="22" y="8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88" name="Freeform 164"/>
              <p:cNvSpPr>
                <a:spLocks/>
              </p:cNvSpPr>
              <p:nvPr/>
            </p:nvSpPr>
            <p:spPr bwMode="auto">
              <a:xfrm>
                <a:off x="3912" y="984"/>
                <a:ext cx="22" cy="23"/>
              </a:xfrm>
              <a:custGeom>
                <a:avLst/>
                <a:gdLst/>
                <a:ahLst/>
                <a:cxnLst>
                  <a:cxn ang="0">
                    <a:pos x="22" y="8"/>
                  </a:cxn>
                  <a:cxn ang="0">
                    <a:pos x="15" y="23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22" y="8"/>
                  </a:cxn>
                </a:cxnLst>
                <a:rect l="0" t="0" r="r" b="b"/>
                <a:pathLst>
                  <a:path w="22" h="23">
                    <a:moveTo>
                      <a:pt x="22" y="8"/>
                    </a:moveTo>
                    <a:lnTo>
                      <a:pt x="15" y="23"/>
                    </a:lnTo>
                    <a:lnTo>
                      <a:pt x="0" y="15"/>
                    </a:lnTo>
                    <a:lnTo>
                      <a:pt x="7" y="0"/>
                    </a:lnTo>
                    <a:lnTo>
                      <a:pt x="22" y="8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89" name="Freeform 165"/>
              <p:cNvSpPr>
                <a:spLocks/>
              </p:cNvSpPr>
              <p:nvPr/>
            </p:nvSpPr>
            <p:spPr bwMode="auto">
              <a:xfrm>
                <a:off x="3965" y="1014"/>
                <a:ext cx="15" cy="23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15" y="23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23">
                    <a:moveTo>
                      <a:pt x="15" y="8"/>
                    </a:moveTo>
                    <a:lnTo>
                      <a:pt x="15" y="23"/>
                    </a:lnTo>
                    <a:lnTo>
                      <a:pt x="0" y="15"/>
                    </a:lnTo>
                    <a:lnTo>
                      <a:pt x="7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90" name="Freeform 166"/>
              <p:cNvSpPr>
                <a:spLocks/>
              </p:cNvSpPr>
              <p:nvPr/>
            </p:nvSpPr>
            <p:spPr bwMode="auto">
              <a:xfrm>
                <a:off x="4062" y="1120"/>
                <a:ext cx="23" cy="22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8" y="22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3" y="15"/>
                  </a:cxn>
                </a:cxnLst>
                <a:rect l="0" t="0" r="r" b="b"/>
                <a:pathLst>
                  <a:path w="23" h="22">
                    <a:moveTo>
                      <a:pt x="23" y="15"/>
                    </a:moveTo>
                    <a:lnTo>
                      <a:pt x="8" y="22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23" y="1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91" name="Freeform 167"/>
              <p:cNvSpPr>
                <a:spLocks/>
              </p:cNvSpPr>
              <p:nvPr/>
            </p:nvSpPr>
            <p:spPr bwMode="auto">
              <a:xfrm>
                <a:off x="4092" y="1172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8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8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92" name="Freeform 168"/>
              <p:cNvSpPr>
                <a:spLocks/>
              </p:cNvSpPr>
              <p:nvPr/>
            </p:nvSpPr>
            <p:spPr bwMode="auto">
              <a:xfrm>
                <a:off x="4122" y="1217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8" y="23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8" y="23"/>
                    </a:lnTo>
                    <a:lnTo>
                      <a:pt x="0" y="8"/>
                    </a:lnTo>
                    <a:lnTo>
                      <a:pt x="8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93" name="Rectangle 169"/>
              <p:cNvSpPr>
                <a:spLocks noChangeArrowheads="1"/>
              </p:cNvSpPr>
              <p:nvPr/>
            </p:nvSpPr>
            <p:spPr bwMode="auto">
              <a:xfrm>
                <a:off x="4167" y="1398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94" name="Rectangle 170"/>
              <p:cNvSpPr>
                <a:spLocks noChangeArrowheads="1"/>
              </p:cNvSpPr>
              <p:nvPr/>
            </p:nvSpPr>
            <p:spPr bwMode="auto">
              <a:xfrm>
                <a:off x="4167" y="1420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95" name="Rectangle 171"/>
              <p:cNvSpPr>
                <a:spLocks noChangeArrowheads="1"/>
              </p:cNvSpPr>
              <p:nvPr/>
            </p:nvSpPr>
            <p:spPr bwMode="auto">
              <a:xfrm>
                <a:off x="4167" y="1510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96" name="Rectangle 172"/>
              <p:cNvSpPr>
                <a:spLocks noChangeArrowheads="1"/>
              </p:cNvSpPr>
              <p:nvPr/>
            </p:nvSpPr>
            <p:spPr bwMode="auto">
              <a:xfrm>
                <a:off x="4167" y="153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97" name="Freeform 173"/>
              <p:cNvSpPr>
                <a:spLocks/>
              </p:cNvSpPr>
              <p:nvPr/>
            </p:nvSpPr>
            <p:spPr bwMode="auto">
              <a:xfrm>
                <a:off x="4122" y="1698"/>
                <a:ext cx="15" cy="23"/>
              </a:xfrm>
              <a:custGeom>
                <a:avLst/>
                <a:gdLst/>
                <a:ahLst/>
                <a:cxnLst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8"/>
                  </a:cxn>
                  <a:cxn ang="0">
                    <a:pos x="8" y="23"/>
                  </a:cxn>
                </a:cxnLst>
                <a:rect l="0" t="0" r="r" b="b"/>
                <a:pathLst>
                  <a:path w="15" h="23">
                    <a:moveTo>
                      <a:pt x="8" y="23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15" y="8"/>
                    </a:lnTo>
                    <a:lnTo>
                      <a:pt x="8" y="23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98" name="Freeform 174"/>
              <p:cNvSpPr>
                <a:spLocks/>
              </p:cNvSpPr>
              <p:nvPr/>
            </p:nvSpPr>
            <p:spPr bwMode="auto">
              <a:xfrm>
                <a:off x="4092" y="1751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7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15" y="7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399" name="Freeform 175"/>
              <p:cNvSpPr>
                <a:spLocks/>
              </p:cNvSpPr>
              <p:nvPr/>
            </p:nvSpPr>
            <p:spPr bwMode="auto">
              <a:xfrm>
                <a:off x="4062" y="1803"/>
                <a:ext cx="23" cy="16"/>
              </a:xfrm>
              <a:custGeom>
                <a:avLst/>
                <a:gdLst/>
                <a:ahLst/>
                <a:cxnLst>
                  <a:cxn ang="0">
                    <a:pos x="15" y="16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23" y="8"/>
                  </a:cxn>
                  <a:cxn ang="0">
                    <a:pos x="15" y="16"/>
                  </a:cxn>
                </a:cxnLst>
                <a:rect l="0" t="0" r="r" b="b"/>
                <a:pathLst>
                  <a:path w="23" h="16">
                    <a:moveTo>
                      <a:pt x="15" y="16"/>
                    </a:moveTo>
                    <a:lnTo>
                      <a:pt x="0" y="8"/>
                    </a:lnTo>
                    <a:lnTo>
                      <a:pt x="8" y="0"/>
                    </a:lnTo>
                    <a:lnTo>
                      <a:pt x="23" y="8"/>
                    </a:lnTo>
                    <a:lnTo>
                      <a:pt x="15" y="16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00" name="Freeform 176"/>
              <p:cNvSpPr>
                <a:spLocks/>
              </p:cNvSpPr>
              <p:nvPr/>
            </p:nvSpPr>
            <p:spPr bwMode="auto">
              <a:xfrm>
                <a:off x="3965" y="1909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01" name="Freeform 177"/>
              <p:cNvSpPr>
                <a:spLocks/>
              </p:cNvSpPr>
              <p:nvPr/>
            </p:nvSpPr>
            <p:spPr bwMode="auto">
              <a:xfrm>
                <a:off x="3912" y="1939"/>
                <a:ext cx="22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2" y="7"/>
                  </a:cxn>
                  <a:cxn ang="0">
                    <a:pos x="7" y="15"/>
                  </a:cxn>
                </a:cxnLst>
                <a:rect l="0" t="0" r="r" b="b"/>
                <a:pathLst>
                  <a:path w="22" h="15">
                    <a:moveTo>
                      <a:pt x="7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02" name="Freeform 178"/>
              <p:cNvSpPr>
                <a:spLocks/>
              </p:cNvSpPr>
              <p:nvPr/>
            </p:nvSpPr>
            <p:spPr bwMode="auto">
              <a:xfrm>
                <a:off x="3867" y="1969"/>
                <a:ext cx="22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22" y="7"/>
                  </a:cxn>
                  <a:cxn ang="0">
                    <a:pos x="7" y="15"/>
                  </a:cxn>
                </a:cxnLst>
                <a:rect l="0" t="0" r="r" b="b"/>
                <a:pathLst>
                  <a:path w="22" h="15">
                    <a:moveTo>
                      <a:pt x="7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03" name="Rectangle 179"/>
              <p:cNvSpPr>
                <a:spLocks noChangeArrowheads="1"/>
              </p:cNvSpPr>
              <p:nvPr/>
            </p:nvSpPr>
            <p:spPr bwMode="auto">
              <a:xfrm>
                <a:off x="3732" y="2014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04" name="Rectangle 180"/>
              <p:cNvSpPr>
                <a:spLocks noChangeArrowheads="1"/>
              </p:cNvSpPr>
              <p:nvPr/>
            </p:nvSpPr>
            <p:spPr bwMode="auto">
              <a:xfrm>
                <a:off x="3694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05" name="Rectangle 181"/>
              <p:cNvSpPr>
                <a:spLocks noChangeArrowheads="1"/>
              </p:cNvSpPr>
              <p:nvPr/>
            </p:nvSpPr>
            <p:spPr bwMode="auto">
              <a:xfrm>
                <a:off x="3566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06" name="Rectangle 182"/>
              <p:cNvSpPr>
                <a:spLocks noChangeArrowheads="1"/>
              </p:cNvSpPr>
              <p:nvPr/>
            </p:nvSpPr>
            <p:spPr bwMode="auto">
              <a:xfrm>
                <a:off x="3506" y="201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07" name="Rectangle 183"/>
              <p:cNvSpPr>
                <a:spLocks noChangeArrowheads="1"/>
              </p:cNvSpPr>
              <p:nvPr/>
            </p:nvSpPr>
            <p:spPr bwMode="auto">
              <a:xfrm>
                <a:off x="3356" y="201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08" name="Rectangle 184"/>
              <p:cNvSpPr>
                <a:spLocks noChangeArrowheads="1"/>
              </p:cNvSpPr>
              <p:nvPr/>
            </p:nvSpPr>
            <p:spPr bwMode="auto">
              <a:xfrm>
                <a:off x="3303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09" name="Rectangle 185"/>
              <p:cNvSpPr>
                <a:spLocks noChangeArrowheads="1"/>
              </p:cNvSpPr>
              <p:nvPr/>
            </p:nvSpPr>
            <p:spPr bwMode="auto">
              <a:xfrm>
                <a:off x="3176" y="2014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10" name="Rectangle 186"/>
              <p:cNvSpPr>
                <a:spLocks noChangeArrowheads="1"/>
              </p:cNvSpPr>
              <p:nvPr/>
            </p:nvSpPr>
            <p:spPr bwMode="auto">
              <a:xfrm>
                <a:off x="3138" y="2014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11" name="Freeform 187"/>
              <p:cNvSpPr>
                <a:spLocks/>
              </p:cNvSpPr>
              <p:nvPr/>
            </p:nvSpPr>
            <p:spPr bwMode="auto">
              <a:xfrm>
                <a:off x="2988" y="1969"/>
                <a:ext cx="22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0"/>
                  </a:cxn>
                  <a:cxn ang="0">
                    <a:pos x="22" y="7"/>
                  </a:cxn>
                  <a:cxn ang="0">
                    <a:pos x="15" y="15"/>
                  </a:cxn>
                  <a:cxn ang="0">
                    <a:pos x="0" y="7"/>
                  </a:cxn>
                </a:cxnLst>
                <a:rect l="0" t="0" r="r" b="b"/>
                <a:pathLst>
                  <a:path w="22" h="15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12" name="Freeform 188"/>
              <p:cNvSpPr>
                <a:spLocks/>
              </p:cNvSpPr>
              <p:nvPr/>
            </p:nvSpPr>
            <p:spPr bwMode="auto">
              <a:xfrm>
                <a:off x="2943" y="1939"/>
                <a:ext cx="22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0"/>
                  </a:cxn>
                  <a:cxn ang="0">
                    <a:pos x="22" y="7"/>
                  </a:cxn>
                  <a:cxn ang="0">
                    <a:pos x="15" y="15"/>
                  </a:cxn>
                  <a:cxn ang="0">
                    <a:pos x="0" y="7"/>
                  </a:cxn>
                </a:cxnLst>
                <a:rect l="0" t="0" r="r" b="b"/>
                <a:pathLst>
                  <a:path w="22" h="15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13" name="Freeform 189"/>
              <p:cNvSpPr>
                <a:spLocks/>
              </p:cNvSpPr>
              <p:nvPr/>
            </p:nvSpPr>
            <p:spPr bwMode="auto">
              <a:xfrm>
                <a:off x="2898" y="1909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7"/>
                  </a:cxn>
                  <a:cxn ang="0">
                    <a:pos x="7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7"/>
                    </a:lnTo>
                    <a:lnTo>
                      <a:pt x="7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14" name="Freeform 190"/>
              <p:cNvSpPr>
                <a:spLocks/>
              </p:cNvSpPr>
              <p:nvPr/>
            </p:nvSpPr>
            <p:spPr bwMode="auto">
              <a:xfrm>
                <a:off x="2793" y="1803"/>
                <a:ext cx="22" cy="16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0"/>
                  </a:cxn>
                  <a:cxn ang="0">
                    <a:pos x="22" y="8"/>
                  </a:cxn>
                  <a:cxn ang="0">
                    <a:pos x="7" y="16"/>
                  </a:cxn>
                  <a:cxn ang="0">
                    <a:pos x="0" y="8"/>
                  </a:cxn>
                </a:cxnLst>
                <a:rect l="0" t="0" r="r" b="b"/>
                <a:pathLst>
                  <a:path w="22" h="16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6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15" name="Freeform 191"/>
              <p:cNvSpPr>
                <a:spLocks/>
              </p:cNvSpPr>
              <p:nvPr/>
            </p:nvSpPr>
            <p:spPr bwMode="auto">
              <a:xfrm>
                <a:off x="2770" y="1751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0"/>
                  </a:cxn>
                  <a:cxn ang="0">
                    <a:pos x="15" y="15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8" y="0"/>
                    </a:lnTo>
                    <a:lnTo>
                      <a:pt x="15" y="15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16" name="Freeform 192"/>
              <p:cNvSpPr>
                <a:spLocks/>
              </p:cNvSpPr>
              <p:nvPr/>
            </p:nvSpPr>
            <p:spPr bwMode="auto">
              <a:xfrm>
                <a:off x="2740" y="1698"/>
                <a:ext cx="15" cy="2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0"/>
                  </a:cxn>
                  <a:cxn ang="0">
                    <a:pos x="15" y="15"/>
                  </a:cxn>
                  <a:cxn ang="0">
                    <a:pos x="7" y="23"/>
                  </a:cxn>
                  <a:cxn ang="0">
                    <a:pos x="0" y="8"/>
                  </a:cxn>
                </a:cxnLst>
                <a:rect l="0" t="0" r="r" b="b"/>
                <a:pathLst>
                  <a:path w="15" h="23">
                    <a:moveTo>
                      <a:pt x="0" y="8"/>
                    </a:moveTo>
                    <a:lnTo>
                      <a:pt x="7" y="0"/>
                    </a:lnTo>
                    <a:lnTo>
                      <a:pt x="15" y="15"/>
                    </a:lnTo>
                    <a:lnTo>
                      <a:pt x="7" y="23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17" name="Rectangle 193"/>
              <p:cNvSpPr>
                <a:spLocks noChangeArrowheads="1"/>
              </p:cNvSpPr>
              <p:nvPr/>
            </p:nvSpPr>
            <p:spPr bwMode="auto">
              <a:xfrm>
                <a:off x="2695" y="153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18" name="Rectangle 194"/>
              <p:cNvSpPr>
                <a:spLocks noChangeArrowheads="1"/>
              </p:cNvSpPr>
              <p:nvPr/>
            </p:nvSpPr>
            <p:spPr bwMode="auto">
              <a:xfrm>
                <a:off x="2695" y="1510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19" name="Rectangle 195"/>
              <p:cNvSpPr>
                <a:spLocks noChangeArrowheads="1"/>
              </p:cNvSpPr>
              <p:nvPr/>
            </p:nvSpPr>
            <p:spPr bwMode="auto">
              <a:xfrm>
                <a:off x="2695" y="1420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20" name="Rectangle 196"/>
              <p:cNvSpPr>
                <a:spLocks noChangeArrowheads="1"/>
              </p:cNvSpPr>
              <p:nvPr/>
            </p:nvSpPr>
            <p:spPr bwMode="auto">
              <a:xfrm>
                <a:off x="2695" y="1398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21" name="Freeform 197"/>
              <p:cNvSpPr>
                <a:spLocks/>
              </p:cNvSpPr>
              <p:nvPr/>
            </p:nvSpPr>
            <p:spPr bwMode="auto">
              <a:xfrm>
                <a:off x="2740" y="1217"/>
                <a:ext cx="15" cy="2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8"/>
                  </a:cxn>
                  <a:cxn ang="0">
                    <a:pos x="7" y="23"/>
                  </a:cxn>
                  <a:cxn ang="0">
                    <a:pos x="0" y="15"/>
                  </a:cxn>
                  <a:cxn ang="0">
                    <a:pos x="7" y="0"/>
                  </a:cxn>
                </a:cxnLst>
                <a:rect l="0" t="0" r="r" b="b"/>
                <a:pathLst>
                  <a:path w="15" h="23">
                    <a:moveTo>
                      <a:pt x="7" y="0"/>
                    </a:moveTo>
                    <a:lnTo>
                      <a:pt x="15" y="8"/>
                    </a:lnTo>
                    <a:lnTo>
                      <a:pt x="7" y="23"/>
                    </a:lnTo>
                    <a:lnTo>
                      <a:pt x="0" y="15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22" name="Freeform 198"/>
              <p:cNvSpPr>
                <a:spLocks/>
              </p:cNvSpPr>
              <p:nvPr/>
            </p:nvSpPr>
            <p:spPr bwMode="auto">
              <a:xfrm>
                <a:off x="2770" y="1172"/>
                <a:ext cx="15" cy="2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15" h="23">
                    <a:moveTo>
                      <a:pt x="8" y="0"/>
                    </a:moveTo>
                    <a:lnTo>
                      <a:pt x="15" y="8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23" name="Freeform 199"/>
              <p:cNvSpPr>
                <a:spLocks/>
              </p:cNvSpPr>
              <p:nvPr/>
            </p:nvSpPr>
            <p:spPr bwMode="auto">
              <a:xfrm>
                <a:off x="2793" y="1120"/>
                <a:ext cx="22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2" y="7"/>
                  </a:cxn>
                  <a:cxn ang="0">
                    <a:pos x="15" y="22"/>
                  </a:cxn>
                  <a:cxn ang="0">
                    <a:pos x="0" y="15"/>
                  </a:cxn>
                  <a:cxn ang="0">
                    <a:pos x="7" y="0"/>
                  </a:cxn>
                </a:cxnLst>
                <a:rect l="0" t="0" r="r" b="b"/>
                <a:pathLst>
                  <a:path w="22" h="22">
                    <a:moveTo>
                      <a:pt x="7" y="0"/>
                    </a:moveTo>
                    <a:lnTo>
                      <a:pt x="22" y="7"/>
                    </a:lnTo>
                    <a:lnTo>
                      <a:pt x="15" y="22"/>
                    </a:lnTo>
                    <a:lnTo>
                      <a:pt x="0" y="15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24" name="Freeform 200"/>
              <p:cNvSpPr>
                <a:spLocks/>
              </p:cNvSpPr>
              <p:nvPr/>
            </p:nvSpPr>
            <p:spPr bwMode="auto">
              <a:xfrm>
                <a:off x="2898" y="1014"/>
                <a:ext cx="15" cy="2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0" y="23"/>
                  </a:cxn>
                  <a:cxn ang="0">
                    <a:pos x="0" y="8"/>
                  </a:cxn>
                  <a:cxn ang="0">
                    <a:pos x="7" y="0"/>
                  </a:cxn>
                </a:cxnLst>
                <a:rect l="0" t="0" r="r" b="b"/>
                <a:pathLst>
                  <a:path w="15" h="23">
                    <a:moveTo>
                      <a:pt x="7" y="0"/>
                    </a:moveTo>
                    <a:lnTo>
                      <a:pt x="15" y="15"/>
                    </a:lnTo>
                    <a:lnTo>
                      <a:pt x="0" y="23"/>
                    </a:lnTo>
                    <a:lnTo>
                      <a:pt x="0" y="8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25" name="Freeform 201"/>
              <p:cNvSpPr>
                <a:spLocks/>
              </p:cNvSpPr>
              <p:nvPr/>
            </p:nvSpPr>
            <p:spPr bwMode="auto">
              <a:xfrm>
                <a:off x="2943" y="984"/>
                <a:ext cx="22" cy="2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15"/>
                  </a:cxn>
                  <a:cxn ang="0">
                    <a:pos x="7" y="23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23">
                    <a:moveTo>
                      <a:pt x="15" y="0"/>
                    </a:moveTo>
                    <a:lnTo>
                      <a:pt x="22" y="15"/>
                    </a:lnTo>
                    <a:lnTo>
                      <a:pt x="7" y="23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26" name="Freeform 202"/>
              <p:cNvSpPr>
                <a:spLocks/>
              </p:cNvSpPr>
              <p:nvPr/>
            </p:nvSpPr>
            <p:spPr bwMode="auto">
              <a:xfrm>
                <a:off x="2988" y="954"/>
                <a:ext cx="22" cy="2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15"/>
                  </a:cxn>
                  <a:cxn ang="0">
                    <a:pos x="7" y="23"/>
                  </a:cxn>
                  <a:cxn ang="0">
                    <a:pos x="0" y="8"/>
                  </a:cxn>
                  <a:cxn ang="0">
                    <a:pos x="15" y="0"/>
                  </a:cxn>
                </a:cxnLst>
                <a:rect l="0" t="0" r="r" b="b"/>
                <a:pathLst>
                  <a:path w="22" h="23">
                    <a:moveTo>
                      <a:pt x="15" y="0"/>
                    </a:moveTo>
                    <a:lnTo>
                      <a:pt x="22" y="15"/>
                    </a:lnTo>
                    <a:lnTo>
                      <a:pt x="7" y="23"/>
                    </a:lnTo>
                    <a:lnTo>
                      <a:pt x="0" y="8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27" name="Rectangle 203"/>
              <p:cNvSpPr>
                <a:spLocks noChangeArrowheads="1"/>
              </p:cNvSpPr>
              <p:nvPr/>
            </p:nvSpPr>
            <p:spPr bwMode="auto">
              <a:xfrm>
                <a:off x="3138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28" name="Rectangle 204"/>
              <p:cNvSpPr>
                <a:spLocks noChangeArrowheads="1"/>
              </p:cNvSpPr>
              <p:nvPr/>
            </p:nvSpPr>
            <p:spPr bwMode="auto">
              <a:xfrm>
                <a:off x="3176" y="909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29" name="Rectangle 205"/>
              <p:cNvSpPr>
                <a:spLocks noChangeArrowheads="1"/>
              </p:cNvSpPr>
              <p:nvPr/>
            </p:nvSpPr>
            <p:spPr bwMode="auto">
              <a:xfrm>
                <a:off x="3303" y="909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30" name="Rectangle 206"/>
              <p:cNvSpPr>
                <a:spLocks noChangeArrowheads="1"/>
              </p:cNvSpPr>
              <p:nvPr/>
            </p:nvSpPr>
            <p:spPr bwMode="auto">
              <a:xfrm>
                <a:off x="3356" y="909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52431" name="Group 207"/>
            <p:cNvGrpSpPr>
              <a:grpSpLocks/>
            </p:cNvGrpSpPr>
            <p:nvPr/>
          </p:nvGrpSpPr>
          <p:grpSpPr bwMode="auto">
            <a:xfrm>
              <a:off x="704" y="601"/>
              <a:ext cx="4305" cy="2863"/>
              <a:chOff x="704" y="601"/>
              <a:chExt cx="4305" cy="2863"/>
            </a:xfrm>
          </p:grpSpPr>
          <p:sp>
            <p:nvSpPr>
              <p:cNvPr id="52432" name="Freeform 208"/>
              <p:cNvSpPr>
                <a:spLocks/>
              </p:cNvSpPr>
              <p:nvPr/>
            </p:nvSpPr>
            <p:spPr bwMode="auto">
              <a:xfrm>
                <a:off x="3754" y="909"/>
                <a:ext cx="75" cy="38"/>
              </a:xfrm>
              <a:custGeom>
                <a:avLst/>
                <a:gdLst/>
                <a:ahLst/>
                <a:cxnLst>
                  <a:cxn ang="0">
                    <a:pos x="75" y="15"/>
                  </a:cxn>
                  <a:cxn ang="0">
                    <a:pos x="75" y="38"/>
                  </a:cxn>
                  <a:cxn ang="0">
                    <a:pos x="0" y="23"/>
                  </a:cxn>
                  <a:cxn ang="0">
                    <a:pos x="8" y="0"/>
                  </a:cxn>
                  <a:cxn ang="0">
                    <a:pos x="75" y="15"/>
                  </a:cxn>
                </a:cxnLst>
                <a:rect l="0" t="0" r="r" b="b"/>
                <a:pathLst>
                  <a:path w="75" h="38">
                    <a:moveTo>
                      <a:pt x="75" y="15"/>
                    </a:moveTo>
                    <a:lnTo>
                      <a:pt x="75" y="38"/>
                    </a:lnTo>
                    <a:lnTo>
                      <a:pt x="0" y="23"/>
                    </a:lnTo>
                    <a:lnTo>
                      <a:pt x="8" y="0"/>
                    </a:lnTo>
                    <a:lnTo>
                      <a:pt x="75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33" name="Freeform 209"/>
              <p:cNvSpPr>
                <a:spLocks/>
              </p:cNvSpPr>
              <p:nvPr/>
            </p:nvSpPr>
            <p:spPr bwMode="auto">
              <a:xfrm>
                <a:off x="3995" y="1037"/>
                <a:ext cx="45" cy="38"/>
              </a:xfrm>
              <a:custGeom>
                <a:avLst/>
                <a:gdLst/>
                <a:ahLst/>
                <a:cxnLst>
                  <a:cxn ang="0">
                    <a:pos x="45" y="23"/>
                  </a:cxn>
                  <a:cxn ang="0">
                    <a:pos x="30" y="38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45" y="23"/>
                  </a:cxn>
                </a:cxnLst>
                <a:rect l="0" t="0" r="r" b="b"/>
                <a:pathLst>
                  <a:path w="45" h="38">
                    <a:moveTo>
                      <a:pt x="45" y="23"/>
                    </a:moveTo>
                    <a:lnTo>
                      <a:pt x="30" y="38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45" y="23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34" name="Freeform 210"/>
              <p:cNvSpPr>
                <a:spLocks/>
              </p:cNvSpPr>
              <p:nvPr/>
            </p:nvSpPr>
            <p:spPr bwMode="auto">
              <a:xfrm>
                <a:off x="4025" y="1060"/>
                <a:ext cx="37" cy="45"/>
              </a:xfrm>
              <a:custGeom>
                <a:avLst/>
                <a:gdLst/>
                <a:ahLst/>
                <a:cxnLst>
                  <a:cxn ang="0">
                    <a:pos x="37" y="30"/>
                  </a:cxn>
                  <a:cxn ang="0">
                    <a:pos x="22" y="45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37" y="30"/>
                  </a:cxn>
                </a:cxnLst>
                <a:rect l="0" t="0" r="r" b="b"/>
                <a:pathLst>
                  <a:path w="37" h="45">
                    <a:moveTo>
                      <a:pt x="37" y="30"/>
                    </a:moveTo>
                    <a:lnTo>
                      <a:pt x="22" y="45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37" y="3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35" name="Freeform 211"/>
              <p:cNvSpPr>
                <a:spLocks/>
              </p:cNvSpPr>
              <p:nvPr/>
            </p:nvSpPr>
            <p:spPr bwMode="auto">
              <a:xfrm>
                <a:off x="4145" y="1277"/>
                <a:ext cx="45" cy="83"/>
              </a:xfrm>
              <a:custGeom>
                <a:avLst/>
                <a:gdLst/>
                <a:ahLst/>
                <a:cxnLst>
                  <a:cxn ang="0">
                    <a:pos x="45" y="76"/>
                  </a:cxn>
                  <a:cxn ang="0">
                    <a:pos x="22" y="83"/>
                  </a:cxn>
                  <a:cxn ang="0">
                    <a:pos x="0" y="8"/>
                  </a:cxn>
                  <a:cxn ang="0">
                    <a:pos x="22" y="0"/>
                  </a:cxn>
                  <a:cxn ang="0">
                    <a:pos x="45" y="76"/>
                  </a:cxn>
                </a:cxnLst>
                <a:rect l="0" t="0" r="r" b="b"/>
                <a:pathLst>
                  <a:path w="45" h="83">
                    <a:moveTo>
                      <a:pt x="45" y="76"/>
                    </a:moveTo>
                    <a:lnTo>
                      <a:pt x="22" y="83"/>
                    </a:lnTo>
                    <a:lnTo>
                      <a:pt x="0" y="8"/>
                    </a:lnTo>
                    <a:lnTo>
                      <a:pt x="22" y="0"/>
                    </a:lnTo>
                    <a:lnTo>
                      <a:pt x="45" y="76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36" name="Freeform 212"/>
              <p:cNvSpPr>
                <a:spLocks/>
              </p:cNvSpPr>
              <p:nvPr/>
            </p:nvSpPr>
            <p:spPr bwMode="auto">
              <a:xfrm>
                <a:off x="4160" y="1443"/>
                <a:ext cx="30" cy="15"/>
              </a:xfrm>
              <a:custGeom>
                <a:avLst/>
                <a:gdLst/>
                <a:ahLst/>
                <a:cxnLst>
                  <a:cxn ang="0">
                    <a:pos x="22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30" y="7"/>
                  </a:cxn>
                  <a:cxn ang="0">
                    <a:pos x="22" y="15"/>
                  </a:cxn>
                </a:cxnLst>
                <a:rect l="0" t="0" r="r" b="b"/>
                <a:pathLst>
                  <a:path w="30" h="15">
                    <a:moveTo>
                      <a:pt x="22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30" y="7"/>
                    </a:lnTo>
                    <a:lnTo>
                      <a:pt x="22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37" name="Rectangle 213"/>
              <p:cNvSpPr>
                <a:spLocks noChangeArrowheads="1"/>
              </p:cNvSpPr>
              <p:nvPr/>
            </p:nvSpPr>
            <p:spPr bwMode="auto">
              <a:xfrm>
                <a:off x="4160" y="1458"/>
                <a:ext cx="22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38" name="Rectangle 214"/>
              <p:cNvSpPr>
                <a:spLocks noChangeArrowheads="1"/>
              </p:cNvSpPr>
              <p:nvPr/>
            </p:nvSpPr>
            <p:spPr bwMode="auto">
              <a:xfrm>
                <a:off x="4160" y="1473"/>
                <a:ext cx="22" cy="7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39" name="Freeform 215"/>
              <p:cNvSpPr>
                <a:spLocks/>
              </p:cNvSpPr>
              <p:nvPr/>
            </p:nvSpPr>
            <p:spPr bwMode="auto">
              <a:xfrm>
                <a:off x="4160" y="1480"/>
                <a:ext cx="30" cy="15"/>
              </a:xfrm>
              <a:custGeom>
                <a:avLst/>
                <a:gdLst/>
                <a:ahLst/>
                <a:cxnLst>
                  <a:cxn ang="0">
                    <a:pos x="30" y="15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22" y="0"/>
                  </a:cxn>
                  <a:cxn ang="0">
                    <a:pos x="30" y="15"/>
                  </a:cxn>
                </a:cxnLst>
                <a:rect l="0" t="0" r="r" b="b"/>
                <a:pathLst>
                  <a:path w="30" h="15">
                    <a:moveTo>
                      <a:pt x="30" y="15"/>
                    </a:moveTo>
                    <a:lnTo>
                      <a:pt x="0" y="15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30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40" name="Freeform 216"/>
              <p:cNvSpPr>
                <a:spLocks/>
              </p:cNvSpPr>
              <p:nvPr/>
            </p:nvSpPr>
            <p:spPr bwMode="auto">
              <a:xfrm>
                <a:off x="4145" y="1586"/>
                <a:ext cx="45" cy="75"/>
              </a:xfrm>
              <a:custGeom>
                <a:avLst/>
                <a:gdLst/>
                <a:ahLst/>
                <a:cxnLst>
                  <a:cxn ang="0">
                    <a:pos x="22" y="75"/>
                  </a:cxn>
                  <a:cxn ang="0">
                    <a:pos x="0" y="67"/>
                  </a:cxn>
                  <a:cxn ang="0">
                    <a:pos x="22" y="0"/>
                  </a:cxn>
                  <a:cxn ang="0">
                    <a:pos x="45" y="7"/>
                  </a:cxn>
                  <a:cxn ang="0">
                    <a:pos x="22" y="75"/>
                  </a:cxn>
                </a:cxnLst>
                <a:rect l="0" t="0" r="r" b="b"/>
                <a:pathLst>
                  <a:path w="45" h="75">
                    <a:moveTo>
                      <a:pt x="22" y="75"/>
                    </a:moveTo>
                    <a:lnTo>
                      <a:pt x="0" y="67"/>
                    </a:lnTo>
                    <a:lnTo>
                      <a:pt x="22" y="0"/>
                    </a:lnTo>
                    <a:lnTo>
                      <a:pt x="45" y="7"/>
                    </a:lnTo>
                    <a:lnTo>
                      <a:pt x="22" y="7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41" name="Freeform 217"/>
              <p:cNvSpPr>
                <a:spLocks/>
              </p:cNvSpPr>
              <p:nvPr/>
            </p:nvSpPr>
            <p:spPr bwMode="auto">
              <a:xfrm>
                <a:off x="4025" y="1841"/>
                <a:ext cx="37" cy="38"/>
              </a:xfrm>
              <a:custGeom>
                <a:avLst/>
                <a:gdLst/>
                <a:ahLst/>
                <a:cxnLst>
                  <a:cxn ang="0">
                    <a:pos x="15" y="38"/>
                  </a:cxn>
                  <a:cxn ang="0">
                    <a:pos x="0" y="23"/>
                  </a:cxn>
                  <a:cxn ang="0">
                    <a:pos x="22" y="0"/>
                  </a:cxn>
                  <a:cxn ang="0">
                    <a:pos x="37" y="8"/>
                  </a:cxn>
                  <a:cxn ang="0">
                    <a:pos x="15" y="38"/>
                  </a:cxn>
                </a:cxnLst>
                <a:rect l="0" t="0" r="r" b="b"/>
                <a:pathLst>
                  <a:path w="37" h="38">
                    <a:moveTo>
                      <a:pt x="15" y="38"/>
                    </a:moveTo>
                    <a:lnTo>
                      <a:pt x="0" y="23"/>
                    </a:lnTo>
                    <a:lnTo>
                      <a:pt x="22" y="0"/>
                    </a:lnTo>
                    <a:lnTo>
                      <a:pt x="37" y="8"/>
                    </a:lnTo>
                    <a:lnTo>
                      <a:pt x="15" y="3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42" name="Freeform 218"/>
              <p:cNvSpPr>
                <a:spLocks/>
              </p:cNvSpPr>
              <p:nvPr/>
            </p:nvSpPr>
            <p:spPr bwMode="auto">
              <a:xfrm>
                <a:off x="3995" y="1864"/>
                <a:ext cx="45" cy="45"/>
              </a:xfrm>
              <a:custGeom>
                <a:avLst/>
                <a:gdLst/>
                <a:ahLst/>
                <a:cxnLst>
                  <a:cxn ang="0">
                    <a:pos x="15" y="45"/>
                  </a:cxn>
                  <a:cxn ang="0">
                    <a:pos x="0" y="22"/>
                  </a:cxn>
                  <a:cxn ang="0">
                    <a:pos x="30" y="0"/>
                  </a:cxn>
                  <a:cxn ang="0">
                    <a:pos x="45" y="22"/>
                  </a:cxn>
                  <a:cxn ang="0">
                    <a:pos x="15" y="45"/>
                  </a:cxn>
                </a:cxnLst>
                <a:rect l="0" t="0" r="r" b="b"/>
                <a:pathLst>
                  <a:path w="45" h="45">
                    <a:moveTo>
                      <a:pt x="15" y="45"/>
                    </a:moveTo>
                    <a:lnTo>
                      <a:pt x="0" y="22"/>
                    </a:lnTo>
                    <a:lnTo>
                      <a:pt x="30" y="0"/>
                    </a:lnTo>
                    <a:lnTo>
                      <a:pt x="45" y="22"/>
                    </a:lnTo>
                    <a:lnTo>
                      <a:pt x="15" y="4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43" name="Freeform 219"/>
              <p:cNvSpPr>
                <a:spLocks/>
              </p:cNvSpPr>
              <p:nvPr/>
            </p:nvSpPr>
            <p:spPr bwMode="auto">
              <a:xfrm>
                <a:off x="3754" y="1991"/>
                <a:ext cx="75" cy="4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0" y="23"/>
                  </a:cxn>
                  <a:cxn ang="0">
                    <a:pos x="75" y="0"/>
                  </a:cxn>
                  <a:cxn ang="0">
                    <a:pos x="75" y="23"/>
                  </a:cxn>
                  <a:cxn ang="0">
                    <a:pos x="8" y="45"/>
                  </a:cxn>
                </a:cxnLst>
                <a:rect l="0" t="0" r="r" b="b"/>
                <a:pathLst>
                  <a:path w="75" h="45">
                    <a:moveTo>
                      <a:pt x="8" y="45"/>
                    </a:moveTo>
                    <a:lnTo>
                      <a:pt x="0" y="23"/>
                    </a:lnTo>
                    <a:lnTo>
                      <a:pt x="75" y="0"/>
                    </a:lnTo>
                    <a:lnTo>
                      <a:pt x="75" y="23"/>
                    </a:lnTo>
                    <a:lnTo>
                      <a:pt x="8" y="4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44" name="Freeform 220"/>
              <p:cNvSpPr>
                <a:spLocks/>
              </p:cNvSpPr>
              <p:nvPr/>
            </p:nvSpPr>
            <p:spPr bwMode="auto">
              <a:xfrm>
                <a:off x="3048" y="1991"/>
                <a:ext cx="75" cy="45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0" y="0"/>
                  </a:cxn>
                  <a:cxn ang="0">
                    <a:pos x="75" y="23"/>
                  </a:cxn>
                  <a:cxn ang="0">
                    <a:pos x="68" y="45"/>
                  </a:cxn>
                  <a:cxn ang="0">
                    <a:pos x="0" y="23"/>
                  </a:cxn>
                </a:cxnLst>
                <a:rect l="0" t="0" r="r" b="b"/>
                <a:pathLst>
                  <a:path w="75" h="45">
                    <a:moveTo>
                      <a:pt x="0" y="23"/>
                    </a:moveTo>
                    <a:lnTo>
                      <a:pt x="0" y="0"/>
                    </a:lnTo>
                    <a:lnTo>
                      <a:pt x="75" y="23"/>
                    </a:lnTo>
                    <a:lnTo>
                      <a:pt x="68" y="45"/>
                    </a:lnTo>
                    <a:lnTo>
                      <a:pt x="0" y="23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45" name="Freeform 221"/>
              <p:cNvSpPr>
                <a:spLocks/>
              </p:cNvSpPr>
              <p:nvPr/>
            </p:nvSpPr>
            <p:spPr bwMode="auto">
              <a:xfrm>
                <a:off x="2838" y="1864"/>
                <a:ext cx="45" cy="4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5" y="0"/>
                  </a:cxn>
                  <a:cxn ang="0">
                    <a:pos x="45" y="22"/>
                  </a:cxn>
                  <a:cxn ang="0">
                    <a:pos x="30" y="45"/>
                  </a:cxn>
                  <a:cxn ang="0">
                    <a:pos x="0" y="22"/>
                  </a:cxn>
                </a:cxnLst>
                <a:rect l="0" t="0" r="r" b="b"/>
                <a:pathLst>
                  <a:path w="45" h="45">
                    <a:moveTo>
                      <a:pt x="0" y="22"/>
                    </a:moveTo>
                    <a:lnTo>
                      <a:pt x="15" y="0"/>
                    </a:lnTo>
                    <a:lnTo>
                      <a:pt x="45" y="22"/>
                    </a:lnTo>
                    <a:lnTo>
                      <a:pt x="30" y="45"/>
                    </a:lnTo>
                    <a:lnTo>
                      <a:pt x="0" y="22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46" name="Freeform 222"/>
              <p:cNvSpPr>
                <a:spLocks/>
              </p:cNvSpPr>
              <p:nvPr/>
            </p:nvSpPr>
            <p:spPr bwMode="auto">
              <a:xfrm>
                <a:off x="2815" y="1841"/>
                <a:ext cx="38" cy="3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0"/>
                  </a:cxn>
                  <a:cxn ang="0">
                    <a:pos x="38" y="23"/>
                  </a:cxn>
                  <a:cxn ang="0">
                    <a:pos x="23" y="38"/>
                  </a:cxn>
                  <a:cxn ang="0">
                    <a:pos x="0" y="8"/>
                  </a:cxn>
                </a:cxnLst>
                <a:rect l="0" t="0" r="r" b="b"/>
                <a:pathLst>
                  <a:path w="38" h="38">
                    <a:moveTo>
                      <a:pt x="0" y="8"/>
                    </a:moveTo>
                    <a:lnTo>
                      <a:pt x="15" y="0"/>
                    </a:lnTo>
                    <a:lnTo>
                      <a:pt x="38" y="23"/>
                    </a:lnTo>
                    <a:lnTo>
                      <a:pt x="23" y="38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47" name="Freeform 223"/>
              <p:cNvSpPr>
                <a:spLocks/>
              </p:cNvSpPr>
              <p:nvPr/>
            </p:nvSpPr>
            <p:spPr bwMode="auto">
              <a:xfrm>
                <a:off x="2687" y="1586"/>
                <a:ext cx="45" cy="7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23" y="0"/>
                  </a:cxn>
                  <a:cxn ang="0">
                    <a:pos x="45" y="67"/>
                  </a:cxn>
                  <a:cxn ang="0">
                    <a:pos x="23" y="75"/>
                  </a:cxn>
                  <a:cxn ang="0">
                    <a:pos x="0" y="7"/>
                  </a:cxn>
                </a:cxnLst>
                <a:rect l="0" t="0" r="r" b="b"/>
                <a:pathLst>
                  <a:path w="45" h="75">
                    <a:moveTo>
                      <a:pt x="0" y="7"/>
                    </a:moveTo>
                    <a:lnTo>
                      <a:pt x="23" y="0"/>
                    </a:lnTo>
                    <a:lnTo>
                      <a:pt x="45" y="67"/>
                    </a:lnTo>
                    <a:lnTo>
                      <a:pt x="23" y="7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48" name="Freeform 224"/>
              <p:cNvSpPr>
                <a:spLocks/>
              </p:cNvSpPr>
              <p:nvPr/>
            </p:nvSpPr>
            <p:spPr bwMode="auto">
              <a:xfrm>
                <a:off x="2687" y="1480"/>
                <a:ext cx="30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30" y="0"/>
                  </a:cxn>
                  <a:cxn ang="0">
                    <a:pos x="30" y="15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30" h="15">
                    <a:moveTo>
                      <a:pt x="8" y="0"/>
                    </a:moveTo>
                    <a:lnTo>
                      <a:pt x="30" y="0"/>
                    </a:lnTo>
                    <a:lnTo>
                      <a:pt x="30" y="15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49" name="Rectangle 225"/>
              <p:cNvSpPr>
                <a:spLocks noChangeArrowheads="1"/>
              </p:cNvSpPr>
              <p:nvPr/>
            </p:nvSpPr>
            <p:spPr bwMode="auto">
              <a:xfrm>
                <a:off x="2695" y="1473"/>
                <a:ext cx="22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50" name="Rectangle 226"/>
              <p:cNvSpPr>
                <a:spLocks noChangeArrowheads="1"/>
              </p:cNvSpPr>
              <p:nvPr/>
            </p:nvSpPr>
            <p:spPr bwMode="auto">
              <a:xfrm>
                <a:off x="2695" y="1458"/>
                <a:ext cx="22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51" name="Freeform 227"/>
              <p:cNvSpPr>
                <a:spLocks/>
              </p:cNvSpPr>
              <p:nvPr/>
            </p:nvSpPr>
            <p:spPr bwMode="auto">
              <a:xfrm>
                <a:off x="2687" y="1443"/>
                <a:ext cx="30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0" y="0"/>
                  </a:cxn>
                  <a:cxn ang="0">
                    <a:pos x="30" y="15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30" h="15">
                    <a:moveTo>
                      <a:pt x="0" y="7"/>
                    </a:moveTo>
                    <a:lnTo>
                      <a:pt x="30" y="0"/>
                    </a:lnTo>
                    <a:lnTo>
                      <a:pt x="30" y="15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52" name="Freeform 228"/>
              <p:cNvSpPr>
                <a:spLocks/>
              </p:cNvSpPr>
              <p:nvPr/>
            </p:nvSpPr>
            <p:spPr bwMode="auto">
              <a:xfrm>
                <a:off x="2687" y="1277"/>
                <a:ext cx="45" cy="8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5" y="8"/>
                  </a:cxn>
                  <a:cxn ang="0">
                    <a:pos x="23" y="83"/>
                  </a:cxn>
                  <a:cxn ang="0">
                    <a:pos x="0" y="76"/>
                  </a:cxn>
                  <a:cxn ang="0">
                    <a:pos x="23" y="0"/>
                  </a:cxn>
                </a:cxnLst>
                <a:rect l="0" t="0" r="r" b="b"/>
                <a:pathLst>
                  <a:path w="45" h="83">
                    <a:moveTo>
                      <a:pt x="23" y="0"/>
                    </a:moveTo>
                    <a:lnTo>
                      <a:pt x="45" y="8"/>
                    </a:lnTo>
                    <a:lnTo>
                      <a:pt x="23" y="83"/>
                    </a:lnTo>
                    <a:lnTo>
                      <a:pt x="0" y="76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53" name="Freeform 229"/>
              <p:cNvSpPr>
                <a:spLocks/>
              </p:cNvSpPr>
              <p:nvPr/>
            </p:nvSpPr>
            <p:spPr bwMode="auto">
              <a:xfrm>
                <a:off x="2815" y="1060"/>
                <a:ext cx="38" cy="4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8" y="15"/>
                  </a:cxn>
                  <a:cxn ang="0">
                    <a:pos x="15" y="45"/>
                  </a:cxn>
                  <a:cxn ang="0">
                    <a:pos x="0" y="30"/>
                  </a:cxn>
                  <a:cxn ang="0">
                    <a:pos x="23" y="0"/>
                  </a:cxn>
                </a:cxnLst>
                <a:rect l="0" t="0" r="r" b="b"/>
                <a:pathLst>
                  <a:path w="38" h="45">
                    <a:moveTo>
                      <a:pt x="23" y="0"/>
                    </a:moveTo>
                    <a:lnTo>
                      <a:pt x="38" y="15"/>
                    </a:lnTo>
                    <a:lnTo>
                      <a:pt x="15" y="45"/>
                    </a:lnTo>
                    <a:lnTo>
                      <a:pt x="0" y="30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54" name="Freeform 230"/>
              <p:cNvSpPr>
                <a:spLocks/>
              </p:cNvSpPr>
              <p:nvPr/>
            </p:nvSpPr>
            <p:spPr bwMode="auto">
              <a:xfrm>
                <a:off x="2838" y="1037"/>
                <a:ext cx="45" cy="3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45" y="15"/>
                  </a:cxn>
                  <a:cxn ang="0">
                    <a:pos x="15" y="38"/>
                  </a:cxn>
                  <a:cxn ang="0">
                    <a:pos x="0" y="23"/>
                  </a:cxn>
                  <a:cxn ang="0">
                    <a:pos x="30" y="0"/>
                  </a:cxn>
                </a:cxnLst>
                <a:rect l="0" t="0" r="r" b="b"/>
                <a:pathLst>
                  <a:path w="45" h="38">
                    <a:moveTo>
                      <a:pt x="30" y="0"/>
                    </a:moveTo>
                    <a:lnTo>
                      <a:pt x="45" y="15"/>
                    </a:lnTo>
                    <a:lnTo>
                      <a:pt x="15" y="38"/>
                    </a:lnTo>
                    <a:lnTo>
                      <a:pt x="0" y="23"/>
                    </a:lnTo>
                    <a:lnTo>
                      <a:pt x="3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55" name="Freeform 231"/>
              <p:cNvSpPr>
                <a:spLocks/>
              </p:cNvSpPr>
              <p:nvPr/>
            </p:nvSpPr>
            <p:spPr bwMode="auto">
              <a:xfrm>
                <a:off x="3048" y="909"/>
                <a:ext cx="75" cy="38"/>
              </a:xfrm>
              <a:custGeom>
                <a:avLst/>
                <a:gdLst/>
                <a:ahLst/>
                <a:cxnLst>
                  <a:cxn ang="0">
                    <a:pos x="68" y="0"/>
                  </a:cxn>
                  <a:cxn ang="0">
                    <a:pos x="75" y="23"/>
                  </a:cxn>
                  <a:cxn ang="0">
                    <a:pos x="0" y="38"/>
                  </a:cxn>
                  <a:cxn ang="0">
                    <a:pos x="0" y="15"/>
                  </a:cxn>
                  <a:cxn ang="0">
                    <a:pos x="68" y="0"/>
                  </a:cxn>
                </a:cxnLst>
                <a:rect l="0" t="0" r="r" b="b"/>
                <a:pathLst>
                  <a:path w="75" h="38">
                    <a:moveTo>
                      <a:pt x="68" y="0"/>
                    </a:moveTo>
                    <a:lnTo>
                      <a:pt x="75" y="23"/>
                    </a:lnTo>
                    <a:lnTo>
                      <a:pt x="0" y="38"/>
                    </a:lnTo>
                    <a:lnTo>
                      <a:pt x="0" y="15"/>
                    </a:lnTo>
                    <a:lnTo>
                      <a:pt x="6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56" name="Freeform 232"/>
              <p:cNvSpPr>
                <a:spLocks/>
              </p:cNvSpPr>
              <p:nvPr/>
            </p:nvSpPr>
            <p:spPr bwMode="auto">
              <a:xfrm>
                <a:off x="2582" y="1954"/>
                <a:ext cx="45" cy="45"/>
              </a:xfrm>
              <a:custGeom>
                <a:avLst/>
                <a:gdLst/>
                <a:ahLst/>
                <a:cxnLst>
                  <a:cxn ang="0">
                    <a:pos x="45" y="30"/>
                  </a:cxn>
                  <a:cxn ang="0">
                    <a:pos x="30" y="45"/>
                  </a:cxn>
                  <a:cxn ang="0">
                    <a:pos x="0" y="22"/>
                  </a:cxn>
                  <a:cxn ang="0">
                    <a:pos x="15" y="0"/>
                  </a:cxn>
                  <a:cxn ang="0">
                    <a:pos x="45" y="30"/>
                  </a:cxn>
                </a:cxnLst>
                <a:rect l="0" t="0" r="r" b="b"/>
                <a:pathLst>
                  <a:path w="45" h="45">
                    <a:moveTo>
                      <a:pt x="45" y="30"/>
                    </a:moveTo>
                    <a:lnTo>
                      <a:pt x="30" y="45"/>
                    </a:lnTo>
                    <a:lnTo>
                      <a:pt x="0" y="22"/>
                    </a:lnTo>
                    <a:lnTo>
                      <a:pt x="15" y="0"/>
                    </a:lnTo>
                    <a:lnTo>
                      <a:pt x="45" y="3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57" name="Freeform 233"/>
              <p:cNvSpPr>
                <a:spLocks/>
              </p:cNvSpPr>
              <p:nvPr/>
            </p:nvSpPr>
            <p:spPr bwMode="auto">
              <a:xfrm>
                <a:off x="2785" y="2097"/>
                <a:ext cx="75" cy="52"/>
              </a:xfrm>
              <a:custGeom>
                <a:avLst/>
                <a:gdLst/>
                <a:ahLst/>
                <a:cxnLst>
                  <a:cxn ang="0">
                    <a:pos x="75" y="30"/>
                  </a:cxn>
                  <a:cxn ang="0">
                    <a:pos x="68" y="52"/>
                  </a:cxn>
                  <a:cxn ang="0">
                    <a:pos x="0" y="22"/>
                  </a:cxn>
                  <a:cxn ang="0">
                    <a:pos x="8" y="0"/>
                  </a:cxn>
                  <a:cxn ang="0">
                    <a:pos x="75" y="30"/>
                  </a:cxn>
                </a:cxnLst>
                <a:rect l="0" t="0" r="r" b="b"/>
                <a:pathLst>
                  <a:path w="75" h="52">
                    <a:moveTo>
                      <a:pt x="75" y="30"/>
                    </a:moveTo>
                    <a:lnTo>
                      <a:pt x="68" y="52"/>
                    </a:lnTo>
                    <a:lnTo>
                      <a:pt x="0" y="22"/>
                    </a:lnTo>
                    <a:lnTo>
                      <a:pt x="8" y="0"/>
                    </a:lnTo>
                    <a:lnTo>
                      <a:pt x="75" y="3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58" name="Rectangle 234"/>
              <p:cNvSpPr>
                <a:spLocks noChangeArrowheads="1"/>
              </p:cNvSpPr>
              <p:nvPr/>
            </p:nvSpPr>
            <p:spPr bwMode="auto">
              <a:xfrm>
                <a:off x="3033" y="2149"/>
                <a:ext cx="30" cy="23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59" name="Rectangle 235"/>
              <p:cNvSpPr>
                <a:spLocks noChangeArrowheads="1"/>
              </p:cNvSpPr>
              <p:nvPr/>
            </p:nvSpPr>
            <p:spPr bwMode="auto">
              <a:xfrm>
                <a:off x="3086" y="2149"/>
                <a:ext cx="15" cy="23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60" name="Oval 236"/>
              <p:cNvSpPr>
                <a:spLocks noChangeArrowheads="1"/>
              </p:cNvSpPr>
              <p:nvPr/>
            </p:nvSpPr>
            <p:spPr bwMode="auto">
              <a:xfrm>
                <a:off x="3424" y="902"/>
                <a:ext cx="45" cy="45"/>
              </a:xfrm>
              <a:prstGeom prst="ellipse">
                <a:avLst/>
              </a:pr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61" name="Freeform 237"/>
              <p:cNvSpPr>
                <a:spLocks/>
              </p:cNvSpPr>
              <p:nvPr/>
            </p:nvSpPr>
            <p:spPr bwMode="auto">
              <a:xfrm>
                <a:off x="2860" y="609"/>
                <a:ext cx="2141" cy="2840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165" y="0"/>
                  </a:cxn>
                  <a:cxn ang="0">
                    <a:pos x="256" y="0"/>
                  </a:cxn>
                  <a:cxn ang="0">
                    <a:pos x="286" y="0"/>
                  </a:cxn>
                  <a:cxn ang="0">
                    <a:pos x="391" y="0"/>
                  </a:cxn>
                  <a:cxn ang="0">
                    <a:pos x="579" y="0"/>
                  </a:cxn>
                  <a:cxn ang="0">
                    <a:pos x="684" y="0"/>
                  </a:cxn>
                  <a:cxn ang="0">
                    <a:pos x="789" y="0"/>
                  </a:cxn>
                  <a:cxn ang="0">
                    <a:pos x="894" y="0"/>
                  </a:cxn>
                  <a:cxn ang="0">
                    <a:pos x="999" y="0"/>
                  </a:cxn>
                  <a:cxn ang="0">
                    <a:pos x="1105" y="0"/>
                  </a:cxn>
                  <a:cxn ang="0">
                    <a:pos x="1307" y="0"/>
                  </a:cxn>
                  <a:cxn ang="0">
                    <a:pos x="1352" y="0"/>
                  </a:cxn>
                  <a:cxn ang="0">
                    <a:pos x="1585" y="45"/>
                  </a:cxn>
                  <a:cxn ang="0">
                    <a:pos x="1615" y="60"/>
                  </a:cxn>
                  <a:cxn ang="0">
                    <a:pos x="1660" y="75"/>
                  </a:cxn>
                  <a:cxn ang="0">
                    <a:pos x="1743" y="112"/>
                  </a:cxn>
                  <a:cxn ang="0">
                    <a:pos x="1908" y="218"/>
                  </a:cxn>
                  <a:cxn ang="0">
                    <a:pos x="1931" y="233"/>
                  </a:cxn>
                  <a:cxn ang="0">
                    <a:pos x="2029" y="405"/>
                  </a:cxn>
                  <a:cxn ang="0">
                    <a:pos x="2066" y="488"/>
                  </a:cxn>
                  <a:cxn ang="0">
                    <a:pos x="2074" y="526"/>
                  </a:cxn>
                  <a:cxn ang="0">
                    <a:pos x="2096" y="578"/>
                  </a:cxn>
                  <a:cxn ang="0">
                    <a:pos x="2141" y="759"/>
                  </a:cxn>
                  <a:cxn ang="0">
                    <a:pos x="2141" y="1442"/>
                  </a:cxn>
                  <a:cxn ang="0">
                    <a:pos x="2096" y="2262"/>
                  </a:cxn>
                  <a:cxn ang="0">
                    <a:pos x="2089" y="2292"/>
                  </a:cxn>
                  <a:cxn ang="0">
                    <a:pos x="2066" y="2352"/>
                  </a:cxn>
                  <a:cxn ang="0">
                    <a:pos x="2029" y="2442"/>
                  </a:cxn>
                  <a:cxn ang="0">
                    <a:pos x="1931" y="2607"/>
                  </a:cxn>
                  <a:cxn ang="0">
                    <a:pos x="1908" y="2630"/>
                  </a:cxn>
                  <a:cxn ang="0">
                    <a:pos x="1743" y="2727"/>
                  </a:cxn>
                  <a:cxn ang="0">
                    <a:pos x="1660" y="2765"/>
                  </a:cxn>
                  <a:cxn ang="0">
                    <a:pos x="1608" y="2788"/>
                  </a:cxn>
                  <a:cxn ang="0">
                    <a:pos x="1555" y="2810"/>
                  </a:cxn>
                  <a:cxn ang="0">
                    <a:pos x="1345" y="2840"/>
                  </a:cxn>
                  <a:cxn ang="0">
                    <a:pos x="1210" y="2840"/>
                  </a:cxn>
                  <a:cxn ang="0">
                    <a:pos x="1097" y="2840"/>
                  </a:cxn>
                  <a:cxn ang="0">
                    <a:pos x="992" y="2840"/>
                  </a:cxn>
                  <a:cxn ang="0">
                    <a:pos x="887" y="2840"/>
                  </a:cxn>
                  <a:cxn ang="0">
                    <a:pos x="781" y="2840"/>
                  </a:cxn>
                  <a:cxn ang="0">
                    <a:pos x="594" y="2840"/>
                  </a:cxn>
                </a:cxnLst>
                <a:rect l="0" t="0" r="r" b="b"/>
                <a:pathLst>
                  <a:path w="2141" h="2840">
                    <a:moveTo>
                      <a:pt x="0" y="0"/>
                    </a:moveTo>
                    <a:lnTo>
                      <a:pt x="68" y="0"/>
                    </a:lnTo>
                    <a:lnTo>
                      <a:pt x="75" y="0"/>
                    </a:lnTo>
                    <a:lnTo>
                      <a:pt x="128" y="0"/>
                    </a:lnTo>
                    <a:lnTo>
                      <a:pt x="143" y="0"/>
                    </a:lnTo>
                    <a:lnTo>
                      <a:pt x="165" y="0"/>
                    </a:lnTo>
                    <a:lnTo>
                      <a:pt x="218" y="0"/>
                    </a:lnTo>
                    <a:lnTo>
                      <a:pt x="248" y="0"/>
                    </a:lnTo>
                    <a:lnTo>
                      <a:pt x="256" y="0"/>
                    </a:lnTo>
                    <a:lnTo>
                      <a:pt x="271" y="0"/>
                    </a:lnTo>
                    <a:lnTo>
                      <a:pt x="278" y="0"/>
                    </a:lnTo>
                    <a:lnTo>
                      <a:pt x="286" y="0"/>
                    </a:lnTo>
                    <a:lnTo>
                      <a:pt x="376" y="0"/>
                    </a:lnTo>
                    <a:lnTo>
                      <a:pt x="383" y="0"/>
                    </a:lnTo>
                    <a:lnTo>
                      <a:pt x="391" y="0"/>
                    </a:lnTo>
                    <a:lnTo>
                      <a:pt x="481" y="0"/>
                    </a:lnTo>
                    <a:lnTo>
                      <a:pt x="488" y="0"/>
                    </a:lnTo>
                    <a:lnTo>
                      <a:pt x="579" y="0"/>
                    </a:lnTo>
                    <a:lnTo>
                      <a:pt x="586" y="0"/>
                    </a:lnTo>
                    <a:lnTo>
                      <a:pt x="594" y="0"/>
                    </a:lnTo>
                    <a:lnTo>
                      <a:pt x="684" y="0"/>
                    </a:lnTo>
                    <a:lnTo>
                      <a:pt x="691" y="0"/>
                    </a:lnTo>
                    <a:lnTo>
                      <a:pt x="781" y="0"/>
                    </a:lnTo>
                    <a:lnTo>
                      <a:pt x="789" y="0"/>
                    </a:lnTo>
                    <a:lnTo>
                      <a:pt x="797" y="0"/>
                    </a:lnTo>
                    <a:lnTo>
                      <a:pt x="887" y="0"/>
                    </a:lnTo>
                    <a:lnTo>
                      <a:pt x="894" y="0"/>
                    </a:lnTo>
                    <a:lnTo>
                      <a:pt x="984" y="0"/>
                    </a:lnTo>
                    <a:lnTo>
                      <a:pt x="992" y="0"/>
                    </a:lnTo>
                    <a:lnTo>
                      <a:pt x="999" y="0"/>
                    </a:lnTo>
                    <a:lnTo>
                      <a:pt x="1089" y="0"/>
                    </a:lnTo>
                    <a:lnTo>
                      <a:pt x="1097" y="0"/>
                    </a:lnTo>
                    <a:lnTo>
                      <a:pt x="1105" y="0"/>
                    </a:lnTo>
                    <a:lnTo>
                      <a:pt x="1195" y="0"/>
                    </a:lnTo>
                    <a:lnTo>
                      <a:pt x="1210" y="0"/>
                    </a:lnTo>
                    <a:lnTo>
                      <a:pt x="1307" y="0"/>
                    </a:lnTo>
                    <a:lnTo>
                      <a:pt x="1322" y="0"/>
                    </a:lnTo>
                    <a:lnTo>
                      <a:pt x="1345" y="0"/>
                    </a:lnTo>
                    <a:lnTo>
                      <a:pt x="1352" y="0"/>
                    </a:lnTo>
                    <a:lnTo>
                      <a:pt x="1420" y="0"/>
                    </a:lnTo>
                    <a:lnTo>
                      <a:pt x="1555" y="30"/>
                    </a:lnTo>
                    <a:lnTo>
                      <a:pt x="1585" y="45"/>
                    </a:lnTo>
                    <a:lnTo>
                      <a:pt x="1593" y="45"/>
                    </a:lnTo>
                    <a:lnTo>
                      <a:pt x="1608" y="52"/>
                    </a:lnTo>
                    <a:lnTo>
                      <a:pt x="1615" y="60"/>
                    </a:lnTo>
                    <a:lnTo>
                      <a:pt x="1645" y="67"/>
                    </a:lnTo>
                    <a:lnTo>
                      <a:pt x="1645" y="75"/>
                    </a:lnTo>
                    <a:lnTo>
                      <a:pt x="1660" y="75"/>
                    </a:lnTo>
                    <a:lnTo>
                      <a:pt x="1675" y="82"/>
                    </a:lnTo>
                    <a:lnTo>
                      <a:pt x="1683" y="90"/>
                    </a:lnTo>
                    <a:lnTo>
                      <a:pt x="1743" y="112"/>
                    </a:lnTo>
                    <a:lnTo>
                      <a:pt x="1758" y="120"/>
                    </a:lnTo>
                    <a:lnTo>
                      <a:pt x="1796" y="135"/>
                    </a:lnTo>
                    <a:lnTo>
                      <a:pt x="1908" y="218"/>
                    </a:lnTo>
                    <a:lnTo>
                      <a:pt x="1916" y="225"/>
                    </a:lnTo>
                    <a:lnTo>
                      <a:pt x="1923" y="233"/>
                    </a:lnTo>
                    <a:lnTo>
                      <a:pt x="1931" y="233"/>
                    </a:lnTo>
                    <a:lnTo>
                      <a:pt x="1938" y="240"/>
                    </a:lnTo>
                    <a:lnTo>
                      <a:pt x="2014" y="360"/>
                    </a:lnTo>
                    <a:lnTo>
                      <a:pt x="2029" y="405"/>
                    </a:lnTo>
                    <a:lnTo>
                      <a:pt x="2036" y="420"/>
                    </a:lnTo>
                    <a:lnTo>
                      <a:pt x="2059" y="481"/>
                    </a:lnTo>
                    <a:lnTo>
                      <a:pt x="2066" y="488"/>
                    </a:lnTo>
                    <a:lnTo>
                      <a:pt x="2066" y="503"/>
                    </a:lnTo>
                    <a:lnTo>
                      <a:pt x="2074" y="518"/>
                    </a:lnTo>
                    <a:lnTo>
                      <a:pt x="2074" y="526"/>
                    </a:lnTo>
                    <a:lnTo>
                      <a:pt x="2089" y="548"/>
                    </a:lnTo>
                    <a:lnTo>
                      <a:pt x="2089" y="563"/>
                    </a:lnTo>
                    <a:lnTo>
                      <a:pt x="2096" y="578"/>
                    </a:lnTo>
                    <a:lnTo>
                      <a:pt x="2096" y="586"/>
                    </a:lnTo>
                    <a:lnTo>
                      <a:pt x="2111" y="616"/>
                    </a:lnTo>
                    <a:lnTo>
                      <a:pt x="2141" y="759"/>
                    </a:lnTo>
                    <a:lnTo>
                      <a:pt x="2141" y="1397"/>
                    </a:lnTo>
                    <a:lnTo>
                      <a:pt x="2134" y="1420"/>
                    </a:lnTo>
                    <a:lnTo>
                      <a:pt x="2141" y="1442"/>
                    </a:lnTo>
                    <a:lnTo>
                      <a:pt x="2141" y="2081"/>
                    </a:lnTo>
                    <a:lnTo>
                      <a:pt x="2111" y="2224"/>
                    </a:lnTo>
                    <a:lnTo>
                      <a:pt x="2096" y="2262"/>
                    </a:lnTo>
                    <a:lnTo>
                      <a:pt x="2096" y="2269"/>
                    </a:lnTo>
                    <a:lnTo>
                      <a:pt x="2089" y="2284"/>
                    </a:lnTo>
                    <a:lnTo>
                      <a:pt x="2089" y="2292"/>
                    </a:lnTo>
                    <a:lnTo>
                      <a:pt x="2074" y="2322"/>
                    </a:lnTo>
                    <a:lnTo>
                      <a:pt x="2066" y="2337"/>
                    </a:lnTo>
                    <a:lnTo>
                      <a:pt x="2066" y="2352"/>
                    </a:lnTo>
                    <a:lnTo>
                      <a:pt x="2059" y="2359"/>
                    </a:lnTo>
                    <a:lnTo>
                      <a:pt x="2036" y="2427"/>
                    </a:lnTo>
                    <a:lnTo>
                      <a:pt x="2029" y="2442"/>
                    </a:lnTo>
                    <a:lnTo>
                      <a:pt x="2014" y="2479"/>
                    </a:lnTo>
                    <a:lnTo>
                      <a:pt x="1938" y="2600"/>
                    </a:lnTo>
                    <a:lnTo>
                      <a:pt x="1931" y="2607"/>
                    </a:lnTo>
                    <a:lnTo>
                      <a:pt x="1923" y="2615"/>
                    </a:lnTo>
                    <a:lnTo>
                      <a:pt x="1916" y="2622"/>
                    </a:lnTo>
                    <a:lnTo>
                      <a:pt x="1908" y="2630"/>
                    </a:lnTo>
                    <a:lnTo>
                      <a:pt x="1796" y="2705"/>
                    </a:lnTo>
                    <a:lnTo>
                      <a:pt x="1758" y="2727"/>
                    </a:lnTo>
                    <a:lnTo>
                      <a:pt x="1743" y="2727"/>
                    </a:lnTo>
                    <a:lnTo>
                      <a:pt x="1683" y="2758"/>
                    </a:lnTo>
                    <a:lnTo>
                      <a:pt x="1675" y="2758"/>
                    </a:lnTo>
                    <a:lnTo>
                      <a:pt x="1660" y="2765"/>
                    </a:lnTo>
                    <a:lnTo>
                      <a:pt x="1645" y="2773"/>
                    </a:lnTo>
                    <a:lnTo>
                      <a:pt x="1615" y="2788"/>
                    </a:lnTo>
                    <a:lnTo>
                      <a:pt x="1608" y="2788"/>
                    </a:lnTo>
                    <a:lnTo>
                      <a:pt x="1593" y="2795"/>
                    </a:lnTo>
                    <a:lnTo>
                      <a:pt x="1585" y="2803"/>
                    </a:lnTo>
                    <a:lnTo>
                      <a:pt x="1555" y="2810"/>
                    </a:lnTo>
                    <a:lnTo>
                      <a:pt x="1420" y="2840"/>
                    </a:lnTo>
                    <a:lnTo>
                      <a:pt x="1352" y="2840"/>
                    </a:lnTo>
                    <a:lnTo>
                      <a:pt x="1345" y="2840"/>
                    </a:lnTo>
                    <a:lnTo>
                      <a:pt x="1322" y="2840"/>
                    </a:lnTo>
                    <a:lnTo>
                      <a:pt x="1307" y="2840"/>
                    </a:lnTo>
                    <a:lnTo>
                      <a:pt x="1210" y="2840"/>
                    </a:lnTo>
                    <a:lnTo>
                      <a:pt x="1195" y="2840"/>
                    </a:lnTo>
                    <a:lnTo>
                      <a:pt x="1105" y="2840"/>
                    </a:lnTo>
                    <a:lnTo>
                      <a:pt x="1097" y="2840"/>
                    </a:lnTo>
                    <a:lnTo>
                      <a:pt x="1089" y="2840"/>
                    </a:lnTo>
                    <a:lnTo>
                      <a:pt x="999" y="2840"/>
                    </a:lnTo>
                    <a:lnTo>
                      <a:pt x="992" y="2840"/>
                    </a:lnTo>
                    <a:lnTo>
                      <a:pt x="984" y="2840"/>
                    </a:lnTo>
                    <a:lnTo>
                      <a:pt x="894" y="2840"/>
                    </a:lnTo>
                    <a:lnTo>
                      <a:pt x="887" y="2840"/>
                    </a:lnTo>
                    <a:lnTo>
                      <a:pt x="797" y="2840"/>
                    </a:lnTo>
                    <a:lnTo>
                      <a:pt x="789" y="2840"/>
                    </a:lnTo>
                    <a:lnTo>
                      <a:pt x="781" y="2840"/>
                    </a:lnTo>
                    <a:lnTo>
                      <a:pt x="691" y="2840"/>
                    </a:lnTo>
                    <a:lnTo>
                      <a:pt x="684" y="2840"/>
                    </a:lnTo>
                    <a:lnTo>
                      <a:pt x="594" y="2840"/>
                    </a:lnTo>
                    <a:lnTo>
                      <a:pt x="586" y="2840"/>
                    </a:lnTo>
                    <a:lnTo>
                      <a:pt x="579" y="284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62" name="Freeform 238"/>
              <p:cNvSpPr>
                <a:spLocks/>
              </p:cNvSpPr>
              <p:nvPr/>
            </p:nvSpPr>
            <p:spPr bwMode="auto">
              <a:xfrm>
                <a:off x="712" y="609"/>
                <a:ext cx="2727" cy="2840"/>
              </a:xfrm>
              <a:custGeom>
                <a:avLst/>
                <a:gdLst/>
                <a:ahLst/>
                <a:cxnLst>
                  <a:cxn ang="0">
                    <a:pos x="2629" y="2840"/>
                  </a:cxn>
                  <a:cxn ang="0">
                    <a:pos x="2524" y="2840"/>
                  </a:cxn>
                  <a:cxn ang="0">
                    <a:pos x="2419" y="2840"/>
                  </a:cxn>
                  <a:cxn ang="0">
                    <a:pos x="2366" y="2840"/>
                  </a:cxn>
                  <a:cxn ang="0">
                    <a:pos x="2276" y="2840"/>
                  </a:cxn>
                  <a:cxn ang="0">
                    <a:pos x="2141" y="2840"/>
                  </a:cxn>
                  <a:cxn ang="0">
                    <a:pos x="2013" y="2840"/>
                  </a:cxn>
                  <a:cxn ang="0">
                    <a:pos x="1923" y="2840"/>
                  </a:cxn>
                  <a:cxn ang="0">
                    <a:pos x="1870" y="2840"/>
                  </a:cxn>
                  <a:cxn ang="0">
                    <a:pos x="1765" y="2840"/>
                  </a:cxn>
                  <a:cxn ang="0">
                    <a:pos x="1660" y="2840"/>
                  </a:cxn>
                  <a:cxn ang="0">
                    <a:pos x="1555" y="2840"/>
                  </a:cxn>
                  <a:cxn ang="0">
                    <a:pos x="1450" y="2840"/>
                  </a:cxn>
                  <a:cxn ang="0">
                    <a:pos x="1344" y="2840"/>
                  </a:cxn>
                  <a:cxn ang="0">
                    <a:pos x="1157" y="2840"/>
                  </a:cxn>
                  <a:cxn ang="0">
                    <a:pos x="1051" y="2840"/>
                  </a:cxn>
                  <a:cxn ang="0">
                    <a:pos x="946" y="2840"/>
                  </a:cxn>
                  <a:cxn ang="0">
                    <a:pos x="818" y="2840"/>
                  </a:cxn>
                  <a:cxn ang="0">
                    <a:pos x="721" y="2840"/>
                  </a:cxn>
                  <a:cxn ang="0">
                    <a:pos x="548" y="2795"/>
                  </a:cxn>
                  <a:cxn ang="0">
                    <a:pos x="495" y="2773"/>
                  </a:cxn>
                  <a:cxn ang="0">
                    <a:pos x="458" y="2758"/>
                  </a:cxn>
                  <a:cxn ang="0">
                    <a:pos x="345" y="2705"/>
                  </a:cxn>
                  <a:cxn ang="0">
                    <a:pos x="217" y="2615"/>
                  </a:cxn>
                  <a:cxn ang="0">
                    <a:pos x="127" y="2479"/>
                  </a:cxn>
                  <a:cxn ang="0">
                    <a:pos x="82" y="2359"/>
                  </a:cxn>
                  <a:cxn ang="0">
                    <a:pos x="67" y="2322"/>
                  </a:cxn>
                  <a:cxn ang="0">
                    <a:pos x="45" y="2269"/>
                  </a:cxn>
                  <a:cxn ang="0">
                    <a:pos x="0" y="2081"/>
                  </a:cxn>
                  <a:cxn ang="0">
                    <a:pos x="0" y="1397"/>
                  </a:cxn>
                  <a:cxn ang="0">
                    <a:pos x="45" y="586"/>
                  </a:cxn>
                  <a:cxn ang="0">
                    <a:pos x="52" y="548"/>
                  </a:cxn>
                  <a:cxn ang="0">
                    <a:pos x="75" y="503"/>
                  </a:cxn>
                  <a:cxn ang="0">
                    <a:pos x="105" y="420"/>
                  </a:cxn>
                  <a:cxn ang="0">
                    <a:pos x="202" y="240"/>
                  </a:cxn>
                  <a:cxn ang="0">
                    <a:pos x="225" y="225"/>
                  </a:cxn>
                  <a:cxn ang="0">
                    <a:pos x="383" y="120"/>
                  </a:cxn>
                  <a:cxn ang="0">
                    <a:pos x="458" y="82"/>
                  </a:cxn>
                  <a:cxn ang="0">
                    <a:pos x="495" y="75"/>
                  </a:cxn>
                  <a:cxn ang="0">
                    <a:pos x="533" y="52"/>
                  </a:cxn>
                  <a:cxn ang="0">
                    <a:pos x="586" y="30"/>
                  </a:cxn>
                  <a:cxn ang="0">
                    <a:pos x="796" y="0"/>
                  </a:cxn>
                </a:cxnLst>
                <a:rect l="0" t="0" r="r" b="b"/>
                <a:pathLst>
                  <a:path w="2727" h="2840">
                    <a:moveTo>
                      <a:pt x="2727" y="2840"/>
                    </a:moveTo>
                    <a:lnTo>
                      <a:pt x="2636" y="2840"/>
                    </a:lnTo>
                    <a:lnTo>
                      <a:pt x="2629" y="2840"/>
                    </a:lnTo>
                    <a:lnTo>
                      <a:pt x="2539" y="2840"/>
                    </a:lnTo>
                    <a:lnTo>
                      <a:pt x="2531" y="2840"/>
                    </a:lnTo>
                    <a:lnTo>
                      <a:pt x="2524" y="2840"/>
                    </a:lnTo>
                    <a:lnTo>
                      <a:pt x="2434" y="2840"/>
                    </a:lnTo>
                    <a:lnTo>
                      <a:pt x="2426" y="2840"/>
                    </a:lnTo>
                    <a:lnTo>
                      <a:pt x="2419" y="2840"/>
                    </a:lnTo>
                    <a:lnTo>
                      <a:pt x="2404" y="2840"/>
                    </a:lnTo>
                    <a:lnTo>
                      <a:pt x="2396" y="2840"/>
                    </a:lnTo>
                    <a:lnTo>
                      <a:pt x="2366" y="2840"/>
                    </a:lnTo>
                    <a:lnTo>
                      <a:pt x="2313" y="2840"/>
                    </a:lnTo>
                    <a:lnTo>
                      <a:pt x="2291" y="2840"/>
                    </a:lnTo>
                    <a:lnTo>
                      <a:pt x="2276" y="2840"/>
                    </a:lnTo>
                    <a:lnTo>
                      <a:pt x="2223" y="2840"/>
                    </a:lnTo>
                    <a:lnTo>
                      <a:pt x="2216" y="2840"/>
                    </a:lnTo>
                    <a:lnTo>
                      <a:pt x="2141" y="2840"/>
                    </a:lnTo>
                    <a:lnTo>
                      <a:pt x="2073" y="2840"/>
                    </a:lnTo>
                    <a:lnTo>
                      <a:pt x="2066" y="2840"/>
                    </a:lnTo>
                    <a:lnTo>
                      <a:pt x="2013" y="2840"/>
                    </a:lnTo>
                    <a:lnTo>
                      <a:pt x="1998" y="2840"/>
                    </a:lnTo>
                    <a:lnTo>
                      <a:pt x="1975" y="2840"/>
                    </a:lnTo>
                    <a:lnTo>
                      <a:pt x="1923" y="2840"/>
                    </a:lnTo>
                    <a:lnTo>
                      <a:pt x="1893" y="2840"/>
                    </a:lnTo>
                    <a:lnTo>
                      <a:pt x="1885" y="2840"/>
                    </a:lnTo>
                    <a:lnTo>
                      <a:pt x="1870" y="2840"/>
                    </a:lnTo>
                    <a:lnTo>
                      <a:pt x="1863" y="2840"/>
                    </a:lnTo>
                    <a:lnTo>
                      <a:pt x="1855" y="2840"/>
                    </a:lnTo>
                    <a:lnTo>
                      <a:pt x="1765" y="2840"/>
                    </a:lnTo>
                    <a:lnTo>
                      <a:pt x="1758" y="2840"/>
                    </a:lnTo>
                    <a:lnTo>
                      <a:pt x="1750" y="2840"/>
                    </a:lnTo>
                    <a:lnTo>
                      <a:pt x="1660" y="2840"/>
                    </a:lnTo>
                    <a:lnTo>
                      <a:pt x="1652" y="2840"/>
                    </a:lnTo>
                    <a:lnTo>
                      <a:pt x="1562" y="2840"/>
                    </a:lnTo>
                    <a:lnTo>
                      <a:pt x="1555" y="2840"/>
                    </a:lnTo>
                    <a:lnTo>
                      <a:pt x="1547" y="2840"/>
                    </a:lnTo>
                    <a:lnTo>
                      <a:pt x="1457" y="2840"/>
                    </a:lnTo>
                    <a:lnTo>
                      <a:pt x="1450" y="2840"/>
                    </a:lnTo>
                    <a:lnTo>
                      <a:pt x="1359" y="2840"/>
                    </a:lnTo>
                    <a:lnTo>
                      <a:pt x="1352" y="2840"/>
                    </a:lnTo>
                    <a:lnTo>
                      <a:pt x="1344" y="2840"/>
                    </a:lnTo>
                    <a:lnTo>
                      <a:pt x="1254" y="2840"/>
                    </a:lnTo>
                    <a:lnTo>
                      <a:pt x="1247" y="2840"/>
                    </a:lnTo>
                    <a:lnTo>
                      <a:pt x="1157" y="2840"/>
                    </a:lnTo>
                    <a:lnTo>
                      <a:pt x="1149" y="2840"/>
                    </a:lnTo>
                    <a:lnTo>
                      <a:pt x="1142" y="2840"/>
                    </a:lnTo>
                    <a:lnTo>
                      <a:pt x="1051" y="2840"/>
                    </a:lnTo>
                    <a:lnTo>
                      <a:pt x="1044" y="2840"/>
                    </a:lnTo>
                    <a:lnTo>
                      <a:pt x="1036" y="2840"/>
                    </a:lnTo>
                    <a:lnTo>
                      <a:pt x="946" y="2840"/>
                    </a:lnTo>
                    <a:lnTo>
                      <a:pt x="931" y="2840"/>
                    </a:lnTo>
                    <a:lnTo>
                      <a:pt x="833" y="2840"/>
                    </a:lnTo>
                    <a:lnTo>
                      <a:pt x="818" y="2840"/>
                    </a:lnTo>
                    <a:lnTo>
                      <a:pt x="796" y="2840"/>
                    </a:lnTo>
                    <a:lnTo>
                      <a:pt x="788" y="2840"/>
                    </a:lnTo>
                    <a:lnTo>
                      <a:pt x="721" y="2840"/>
                    </a:lnTo>
                    <a:lnTo>
                      <a:pt x="586" y="2810"/>
                    </a:lnTo>
                    <a:lnTo>
                      <a:pt x="556" y="2803"/>
                    </a:lnTo>
                    <a:lnTo>
                      <a:pt x="548" y="2795"/>
                    </a:lnTo>
                    <a:lnTo>
                      <a:pt x="533" y="2788"/>
                    </a:lnTo>
                    <a:lnTo>
                      <a:pt x="525" y="2788"/>
                    </a:lnTo>
                    <a:lnTo>
                      <a:pt x="495" y="2773"/>
                    </a:lnTo>
                    <a:lnTo>
                      <a:pt x="480" y="2765"/>
                    </a:lnTo>
                    <a:lnTo>
                      <a:pt x="465" y="2758"/>
                    </a:lnTo>
                    <a:lnTo>
                      <a:pt x="458" y="2758"/>
                    </a:lnTo>
                    <a:lnTo>
                      <a:pt x="398" y="2727"/>
                    </a:lnTo>
                    <a:lnTo>
                      <a:pt x="383" y="2727"/>
                    </a:lnTo>
                    <a:lnTo>
                      <a:pt x="345" y="2705"/>
                    </a:lnTo>
                    <a:lnTo>
                      <a:pt x="232" y="2630"/>
                    </a:lnTo>
                    <a:lnTo>
                      <a:pt x="225" y="2622"/>
                    </a:lnTo>
                    <a:lnTo>
                      <a:pt x="217" y="2615"/>
                    </a:lnTo>
                    <a:lnTo>
                      <a:pt x="210" y="2607"/>
                    </a:lnTo>
                    <a:lnTo>
                      <a:pt x="202" y="2600"/>
                    </a:lnTo>
                    <a:lnTo>
                      <a:pt x="127" y="2479"/>
                    </a:lnTo>
                    <a:lnTo>
                      <a:pt x="112" y="2442"/>
                    </a:lnTo>
                    <a:lnTo>
                      <a:pt x="105" y="2427"/>
                    </a:lnTo>
                    <a:lnTo>
                      <a:pt x="82" y="2359"/>
                    </a:lnTo>
                    <a:lnTo>
                      <a:pt x="75" y="2352"/>
                    </a:lnTo>
                    <a:lnTo>
                      <a:pt x="75" y="2337"/>
                    </a:lnTo>
                    <a:lnTo>
                      <a:pt x="67" y="2322"/>
                    </a:lnTo>
                    <a:lnTo>
                      <a:pt x="52" y="2292"/>
                    </a:lnTo>
                    <a:lnTo>
                      <a:pt x="52" y="2284"/>
                    </a:lnTo>
                    <a:lnTo>
                      <a:pt x="45" y="2269"/>
                    </a:lnTo>
                    <a:lnTo>
                      <a:pt x="45" y="2262"/>
                    </a:lnTo>
                    <a:lnTo>
                      <a:pt x="30" y="2224"/>
                    </a:lnTo>
                    <a:lnTo>
                      <a:pt x="0" y="2081"/>
                    </a:lnTo>
                    <a:lnTo>
                      <a:pt x="0" y="1442"/>
                    </a:lnTo>
                    <a:lnTo>
                      <a:pt x="7" y="1420"/>
                    </a:lnTo>
                    <a:lnTo>
                      <a:pt x="0" y="1397"/>
                    </a:lnTo>
                    <a:lnTo>
                      <a:pt x="0" y="759"/>
                    </a:lnTo>
                    <a:lnTo>
                      <a:pt x="30" y="616"/>
                    </a:lnTo>
                    <a:lnTo>
                      <a:pt x="45" y="586"/>
                    </a:lnTo>
                    <a:lnTo>
                      <a:pt x="45" y="578"/>
                    </a:lnTo>
                    <a:lnTo>
                      <a:pt x="52" y="563"/>
                    </a:lnTo>
                    <a:lnTo>
                      <a:pt x="52" y="548"/>
                    </a:lnTo>
                    <a:lnTo>
                      <a:pt x="67" y="526"/>
                    </a:lnTo>
                    <a:lnTo>
                      <a:pt x="67" y="518"/>
                    </a:lnTo>
                    <a:lnTo>
                      <a:pt x="75" y="503"/>
                    </a:lnTo>
                    <a:lnTo>
                      <a:pt x="75" y="488"/>
                    </a:lnTo>
                    <a:lnTo>
                      <a:pt x="82" y="481"/>
                    </a:lnTo>
                    <a:lnTo>
                      <a:pt x="105" y="420"/>
                    </a:lnTo>
                    <a:lnTo>
                      <a:pt x="112" y="405"/>
                    </a:lnTo>
                    <a:lnTo>
                      <a:pt x="127" y="360"/>
                    </a:lnTo>
                    <a:lnTo>
                      <a:pt x="202" y="240"/>
                    </a:lnTo>
                    <a:lnTo>
                      <a:pt x="210" y="233"/>
                    </a:lnTo>
                    <a:lnTo>
                      <a:pt x="217" y="233"/>
                    </a:lnTo>
                    <a:lnTo>
                      <a:pt x="225" y="225"/>
                    </a:lnTo>
                    <a:lnTo>
                      <a:pt x="232" y="218"/>
                    </a:lnTo>
                    <a:lnTo>
                      <a:pt x="345" y="135"/>
                    </a:lnTo>
                    <a:lnTo>
                      <a:pt x="383" y="120"/>
                    </a:lnTo>
                    <a:lnTo>
                      <a:pt x="398" y="112"/>
                    </a:lnTo>
                    <a:lnTo>
                      <a:pt x="465" y="82"/>
                    </a:lnTo>
                    <a:lnTo>
                      <a:pt x="458" y="82"/>
                    </a:lnTo>
                    <a:lnTo>
                      <a:pt x="465" y="82"/>
                    </a:lnTo>
                    <a:lnTo>
                      <a:pt x="480" y="75"/>
                    </a:lnTo>
                    <a:lnTo>
                      <a:pt x="495" y="75"/>
                    </a:lnTo>
                    <a:lnTo>
                      <a:pt x="495" y="67"/>
                    </a:lnTo>
                    <a:lnTo>
                      <a:pt x="525" y="60"/>
                    </a:lnTo>
                    <a:lnTo>
                      <a:pt x="533" y="52"/>
                    </a:lnTo>
                    <a:lnTo>
                      <a:pt x="548" y="45"/>
                    </a:lnTo>
                    <a:lnTo>
                      <a:pt x="556" y="45"/>
                    </a:lnTo>
                    <a:lnTo>
                      <a:pt x="586" y="30"/>
                    </a:lnTo>
                    <a:lnTo>
                      <a:pt x="721" y="0"/>
                    </a:lnTo>
                    <a:lnTo>
                      <a:pt x="788" y="0"/>
                    </a:lnTo>
                    <a:lnTo>
                      <a:pt x="796" y="0"/>
                    </a:lnTo>
                    <a:lnTo>
                      <a:pt x="818" y="0"/>
                    </a:lnTo>
                    <a:lnTo>
                      <a:pt x="833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63" name="Freeform 239"/>
              <p:cNvSpPr>
                <a:spLocks/>
              </p:cNvSpPr>
              <p:nvPr/>
            </p:nvSpPr>
            <p:spPr bwMode="auto">
              <a:xfrm>
                <a:off x="1545" y="609"/>
                <a:ext cx="1315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8" y="0"/>
                  </a:cxn>
                  <a:cxn ang="0">
                    <a:pos x="113" y="0"/>
                  </a:cxn>
                  <a:cxn ang="0">
                    <a:pos x="203" y="0"/>
                  </a:cxn>
                  <a:cxn ang="0">
                    <a:pos x="211" y="0"/>
                  </a:cxn>
                  <a:cxn ang="0">
                    <a:pos x="218" y="0"/>
                  </a:cxn>
                  <a:cxn ang="0">
                    <a:pos x="309" y="0"/>
                  </a:cxn>
                  <a:cxn ang="0">
                    <a:pos x="316" y="0"/>
                  </a:cxn>
                  <a:cxn ang="0">
                    <a:pos x="324" y="0"/>
                  </a:cxn>
                  <a:cxn ang="0">
                    <a:pos x="414" y="0"/>
                  </a:cxn>
                  <a:cxn ang="0">
                    <a:pos x="421" y="0"/>
                  </a:cxn>
                  <a:cxn ang="0">
                    <a:pos x="511" y="0"/>
                  </a:cxn>
                  <a:cxn ang="0">
                    <a:pos x="519" y="0"/>
                  </a:cxn>
                  <a:cxn ang="0">
                    <a:pos x="526" y="0"/>
                  </a:cxn>
                  <a:cxn ang="0">
                    <a:pos x="617" y="0"/>
                  </a:cxn>
                  <a:cxn ang="0">
                    <a:pos x="624" y="0"/>
                  </a:cxn>
                  <a:cxn ang="0">
                    <a:pos x="714" y="0"/>
                  </a:cxn>
                  <a:cxn ang="0">
                    <a:pos x="722" y="0"/>
                  </a:cxn>
                  <a:cxn ang="0">
                    <a:pos x="729" y="0"/>
                  </a:cxn>
                  <a:cxn ang="0">
                    <a:pos x="819" y="0"/>
                  </a:cxn>
                  <a:cxn ang="0">
                    <a:pos x="827" y="0"/>
                  </a:cxn>
                  <a:cxn ang="0">
                    <a:pos x="917" y="0"/>
                  </a:cxn>
                  <a:cxn ang="0">
                    <a:pos x="925" y="0"/>
                  </a:cxn>
                  <a:cxn ang="0">
                    <a:pos x="932" y="0"/>
                  </a:cxn>
                  <a:cxn ang="0">
                    <a:pos x="1022" y="0"/>
                  </a:cxn>
                  <a:cxn ang="0">
                    <a:pos x="1030" y="0"/>
                  </a:cxn>
                  <a:cxn ang="0">
                    <a:pos x="1037" y="0"/>
                  </a:cxn>
                  <a:cxn ang="0">
                    <a:pos x="1052" y="0"/>
                  </a:cxn>
                  <a:cxn ang="0">
                    <a:pos x="1060" y="0"/>
                  </a:cxn>
                  <a:cxn ang="0">
                    <a:pos x="1090" y="0"/>
                  </a:cxn>
                  <a:cxn ang="0">
                    <a:pos x="1142" y="0"/>
                  </a:cxn>
                  <a:cxn ang="0">
                    <a:pos x="1165" y="0"/>
                  </a:cxn>
                  <a:cxn ang="0">
                    <a:pos x="1180" y="0"/>
                  </a:cxn>
                  <a:cxn ang="0">
                    <a:pos x="1233" y="0"/>
                  </a:cxn>
                  <a:cxn ang="0">
                    <a:pos x="1240" y="0"/>
                  </a:cxn>
                  <a:cxn ang="0">
                    <a:pos x="1315" y="0"/>
                  </a:cxn>
                </a:cxnLst>
                <a:rect l="0" t="0" r="r" b="b"/>
                <a:pathLst>
                  <a:path w="1315">
                    <a:moveTo>
                      <a:pt x="0" y="0"/>
                    </a:moveTo>
                    <a:lnTo>
                      <a:pt x="98" y="0"/>
                    </a:lnTo>
                    <a:lnTo>
                      <a:pt x="113" y="0"/>
                    </a:lnTo>
                    <a:lnTo>
                      <a:pt x="203" y="0"/>
                    </a:lnTo>
                    <a:lnTo>
                      <a:pt x="211" y="0"/>
                    </a:lnTo>
                    <a:lnTo>
                      <a:pt x="218" y="0"/>
                    </a:lnTo>
                    <a:lnTo>
                      <a:pt x="309" y="0"/>
                    </a:lnTo>
                    <a:lnTo>
                      <a:pt x="316" y="0"/>
                    </a:lnTo>
                    <a:lnTo>
                      <a:pt x="324" y="0"/>
                    </a:lnTo>
                    <a:lnTo>
                      <a:pt x="414" y="0"/>
                    </a:lnTo>
                    <a:lnTo>
                      <a:pt x="421" y="0"/>
                    </a:lnTo>
                    <a:lnTo>
                      <a:pt x="511" y="0"/>
                    </a:lnTo>
                    <a:lnTo>
                      <a:pt x="519" y="0"/>
                    </a:lnTo>
                    <a:lnTo>
                      <a:pt x="526" y="0"/>
                    </a:lnTo>
                    <a:lnTo>
                      <a:pt x="617" y="0"/>
                    </a:lnTo>
                    <a:lnTo>
                      <a:pt x="624" y="0"/>
                    </a:lnTo>
                    <a:lnTo>
                      <a:pt x="714" y="0"/>
                    </a:lnTo>
                    <a:lnTo>
                      <a:pt x="722" y="0"/>
                    </a:lnTo>
                    <a:lnTo>
                      <a:pt x="729" y="0"/>
                    </a:lnTo>
                    <a:lnTo>
                      <a:pt x="819" y="0"/>
                    </a:lnTo>
                    <a:lnTo>
                      <a:pt x="827" y="0"/>
                    </a:lnTo>
                    <a:lnTo>
                      <a:pt x="917" y="0"/>
                    </a:lnTo>
                    <a:lnTo>
                      <a:pt x="925" y="0"/>
                    </a:lnTo>
                    <a:lnTo>
                      <a:pt x="932" y="0"/>
                    </a:lnTo>
                    <a:lnTo>
                      <a:pt x="1022" y="0"/>
                    </a:lnTo>
                    <a:lnTo>
                      <a:pt x="1030" y="0"/>
                    </a:lnTo>
                    <a:lnTo>
                      <a:pt x="1037" y="0"/>
                    </a:lnTo>
                    <a:lnTo>
                      <a:pt x="1052" y="0"/>
                    </a:lnTo>
                    <a:lnTo>
                      <a:pt x="1060" y="0"/>
                    </a:lnTo>
                    <a:lnTo>
                      <a:pt x="1090" y="0"/>
                    </a:lnTo>
                    <a:lnTo>
                      <a:pt x="1142" y="0"/>
                    </a:lnTo>
                    <a:lnTo>
                      <a:pt x="1165" y="0"/>
                    </a:lnTo>
                    <a:lnTo>
                      <a:pt x="1180" y="0"/>
                    </a:lnTo>
                    <a:lnTo>
                      <a:pt x="1233" y="0"/>
                    </a:lnTo>
                    <a:lnTo>
                      <a:pt x="1240" y="0"/>
                    </a:lnTo>
                    <a:lnTo>
                      <a:pt x="131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64" name="Freeform 240"/>
              <p:cNvSpPr>
                <a:spLocks/>
              </p:cNvSpPr>
              <p:nvPr/>
            </p:nvSpPr>
            <p:spPr bwMode="auto">
              <a:xfrm>
                <a:off x="2928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65" name="Rectangle 241"/>
              <p:cNvSpPr>
                <a:spLocks noChangeArrowheads="1"/>
              </p:cNvSpPr>
              <p:nvPr/>
            </p:nvSpPr>
            <p:spPr bwMode="auto">
              <a:xfrm>
                <a:off x="2988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66" name="Freeform 242"/>
              <p:cNvSpPr>
                <a:spLocks/>
              </p:cNvSpPr>
              <p:nvPr/>
            </p:nvSpPr>
            <p:spPr bwMode="auto">
              <a:xfrm>
                <a:off x="3108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67" name="Freeform 243"/>
              <p:cNvSpPr>
                <a:spLocks/>
              </p:cNvSpPr>
              <p:nvPr/>
            </p:nvSpPr>
            <p:spPr bwMode="auto">
              <a:xfrm>
                <a:off x="3131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68" name="Freeform 244"/>
              <p:cNvSpPr>
                <a:spLocks/>
              </p:cNvSpPr>
              <p:nvPr/>
            </p:nvSpPr>
            <p:spPr bwMode="auto">
              <a:xfrm>
                <a:off x="3138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69" name="Freeform 245"/>
              <p:cNvSpPr>
                <a:spLocks/>
              </p:cNvSpPr>
              <p:nvPr/>
            </p:nvSpPr>
            <p:spPr bwMode="auto">
              <a:xfrm>
                <a:off x="3236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70" name="Freeform 246"/>
              <p:cNvSpPr>
                <a:spLocks/>
              </p:cNvSpPr>
              <p:nvPr/>
            </p:nvSpPr>
            <p:spPr bwMode="auto">
              <a:xfrm>
                <a:off x="3243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71" name="Line 247"/>
              <p:cNvSpPr>
                <a:spLocks noChangeShapeType="1"/>
              </p:cNvSpPr>
              <p:nvPr/>
            </p:nvSpPr>
            <p:spPr bwMode="auto">
              <a:xfrm>
                <a:off x="3341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007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72" name="Freeform 248"/>
              <p:cNvSpPr>
                <a:spLocks/>
              </p:cNvSpPr>
              <p:nvPr/>
            </p:nvSpPr>
            <p:spPr bwMode="auto">
              <a:xfrm>
                <a:off x="3341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73" name="Freeform 249"/>
              <p:cNvSpPr>
                <a:spLocks/>
              </p:cNvSpPr>
              <p:nvPr/>
            </p:nvSpPr>
            <p:spPr bwMode="auto">
              <a:xfrm>
                <a:off x="3439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74" name="Freeform 250"/>
              <p:cNvSpPr>
                <a:spLocks/>
              </p:cNvSpPr>
              <p:nvPr/>
            </p:nvSpPr>
            <p:spPr bwMode="auto">
              <a:xfrm>
                <a:off x="3446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75" name="Line 251"/>
              <p:cNvSpPr>
                <a:spLocks noChangeShapeType="1"/>
              </p:cNvSpPr>
              <p:nvPr/>
            </p:nvSpPr>
            <p:spPr bwMode="auto">
              <a:xfrm>
                <a:off x="3544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76" name="Freeform 252"/>
              <p:cNvSpPr>
                <a:spLocks/>
              </p:cNvSpPr>
              <p:nvPr/>
            </p:nvSpPr>
            <p:spPr bwMode="auto">
              <a:xfrm>
                <a:off x="3544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77" name="Freeform 253"/>
              <p:cNvSpPr>
                <a:spLocks/>
              </p:cNvSpPr>
              <p:nvPr/>
            </p:nvSpPr>
            <p:spPr bwMode="auto">
              <a:xfrm>
                <a:off x="3641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78" name="Freeform 254"/>
              <p:cNvSpPr>
                <a:spLocks/>
              </p:cNvSpPr>
              <p:nvPr/>
            </p:nvSpPr>
            <p:spPr bwMode="auto">
              <a:xfrm>
                <a:off x="3649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79" name="Freeform 255"/>
              <p:cNvSpPr>
                <a:spLocks/>
              </p:cNvSpPr>
              <p:nvPr/>
            </p:nvSpPr>
            <p:spPr bwMode="auto">
              <a:xfrm>
                <a:off x="3747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80" name="Line 256"/>
              <p:cNvSpPr>
                <a:spLocks noChangeShapeType="1"/>
              </p:cNvSpPr>
              <p:nvPr/>
            </p:nvSpPr>
            <p:spPr bwMode="auto">
              <a:xfrm>
                <a:off x="3754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00BF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81" name="Freeform 257"/>
              <p:cNvSpPr>
                <a:spLocks/>
              </p:cNvSpPr>
              <p:nvPr/>
            </p:nvSpPr>
            <p:spPr bwMode="auto">
              <a:xfrm>
                <a:off x="3844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82" name="Freeform 258"/>
              <p:cNvSpPr>
                <a:spLocks/>
              </p:cNvSpPr>
              <p:nvPr/>
            </p:nvSpPr>
            <p:spPr bwMode="auto">
              <a:xfrm>
                <a:off x="3852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83" name="Freeform 259"/>
              <p:cNvSpPr>
                <a:spLocks/>
              </p:cNvSpPr>
              <p:nvPr/>
            </p:nvSpPr>
            <p:spPr bwMode="auto">
              <a:xfrm>
                <a:off x="3949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84" name="Freeform 260"/>
              <p:cNvSpPr>
                <a:spLocks/>
              </p:cNvSpPr>
              <p:nvPr/>
            </p:nvSpPr>
            <p:spPr bwMode="auto">
              <a:xfrm>
                <a:off x="3957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85" name="Rectangle 261"/>
              <p:cNvSpPr>
                <a:spLocks noChangeArrowheads="1"/>
              </p:cNvSpPr>
              <p:nvPr/>
            </p:nvSpPr>
            <p:spPr bwMode="auto">
              <a:xfrm>
                <a:off x="4055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86" name="Rectangle 262"/>
              <p:cNvSpPr>
                <a:spLocks noChangeArrowheads="1"/>
              </p:cNvSpPr>
              <p:nvPr/>
            </p:nvSpPr>
            <p:spPr bwMode="auto">
              <a:xfrm>
                <a:off x="4167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87" name="Freeform 263"/>
              <p:cNvSpPr>
                <a:spLocks/>
              </p:cNvSpPr>
              <p:nvPr/>
            </p:nvSpPr>
            <p:spPr bwMode="auto">
              <a:xfrm>
                <a:off x="4205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88" name="Freeform 264"/>
              <p:cNvSpPr>
                <a:spLocks/>
              </p:cNvSpPr>
              <p:nvPr/>
            </p:nvSpPr>
            <p:spPr bwMode="auto">
              <a:xfrm>
                <a:off x="4453" y="654"/>
                <a:ext cx="15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5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15" y="15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89" name="Freeform 265"/>
              <p:cNvSpPr>
                <a:spLocks/>
              </p:cNvSpPr>
              <p:nvPr/>
            </p:nvSpPr>
            <p:spPr bwMode="auto">
              <a:xfrm>
                <a:off x="4520" y="684"/>
                <a:ext cx="15" cy="1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5" y="15"/>
                  </a:cxn>
                  <a:cxn ang="0">
                    <a:pos x="0" y="7"/>
                  </a:cxn>
                  <a:cxn ang="0">
                    <a:pos x="8" y="0"/>
                  </a:cxn>
                  <a:cxn ang="0">
                    <a:pos x="15" y="0"/>
                  </a:cxn>
                </a:cxnLst>
                <a:rect l="0" t="0" r="r" b="b"/>
                <a:pathLst>
                  <a:path w="15" h="15">
                    <a:moveTo>
                      <a:pt x="15" y="0"/>
                    </a:moveTo>
                    <a:lnTo>
                      <a:pt x="15" y="15"/>
                    </a:lnTo>
                    <a:lnTo>
                      <a:pt x="0" y="7"/>
                    </a:lnTo>
                    <a:lnTo>
                      <a:pt x="8" y="0"/>
                    </a:lnTo>
                    <a:lnTo>
                      <a:pt x="1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90" name="Freeform 266"/>
              <p:cNvSpPr>
                <a:spLocks/>
              </p:cNvSpPr>
              <p:nvPr/>
            </p:nvSpPr>
            <p:spPr bwMode="auto">
              <a:xfrm>
                <a:off x="4603" y="714"/>
                <a:ext cx="15" cy="22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15" y="22"/>
                  </a:cxn>
                  <a:cxn ang="0">
                    <a:pos x="0" y="15"/>
                  </a:cxn>
                  <a:cxn ang="0">
                    <a:pos x="8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22">
                    <a:moveTo>
                      <a:pt x="15" y="7"/>
                    </a:moveTo>
                    <a:lnTo>
                      <a:pt x="15" y="22"/>
                    </a:lnTo>
                    <a:lnTo>
                      <a:pt x="0" y="15"/>
                    </a:lnTo>
                    <a:lnTo>
                      <a:pt x="8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91" name="Freeform 267"/>
              <p:cNvSpPr>
                <a:spLocks/>
              </p:cNvSpPr>
              <p:nvPr/>
            </p:nvSpPr>
            <p:spPr bwMode="auto">
              <a:xfrm>
                <a:off x="4776" y="827"/>
                <a:ext cx="15" cy="15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0" y="15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7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lnTo>
                      <a:pt x="0" y="15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7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92" name="Freeform 268"/>
              <p:cNvSpPr>
                <a:spLocks/>
              </p:cNvSpPr>
              <p:nvPr/>
            </p:nvSpPr>
            <p:spPr bwMode="auto">
              <a:xfrm>
                <a:off x="4776" y="834"/>
                <a:ext cx="15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15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lnTo>
                      <a:pt x="7" y="15"/>
                    </a:lnTo>
                    <a:lnTo>
                      <a:pt x="0" y="8"/>
                    </a:lnTo>
                    <a:lnTo>
                      <a:pt x="15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93" name="Freeform 269"/>
              <p:cNvSpPr>
                <a:spLocks/>
              </p:cNvSpPr>
              <p:nvPr/>
            </p:nvSpPr>
            <p:spPr bwMode="auto">
              <a:xfrm>
                <a:off x="4881" y="1007"/>
                <a:ext cx="15" cy="22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8" y="22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2">
                    <a:moveTo>
                      <a:pt x="15" y="15"/>
                    </a:moveTo>
                    <a:lnTo>
                      <a:pt x="8" y="22"/>
                    </a:lnTo>
                    <a:lnTo>
                      <a:pt x="0" y="7"/>
                    </a:lnTo>
                    <a:lnTo>
                      <a:pt x="15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94" name="Freeform 270"/>
              <p:cNvSpPr>
                <a:spLocks/>
              </p:cNvSpPr>
              <p:nvPr/>
            </p:nvSpPr>
            <p:spPr bwMode="auto">
              <a:xfrm>
                <a:off x="4919" y="1097"/>
                <a:ext cx="15" cy="23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7" y="23"/>
                  </a:cxn>
                  <a:cxn ang="0">
                    <a:pos x="0" y="8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3">
                    <a:moveTo>
                      <a:pt x="15" y="15"/>
                    </a:moveTo>
                    <a:lnTo>
                      <a:pt x="7" y="23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95" name="Freeform 271"/>
              <p:cNvSpPr>
                <a:spLocks/>
              </p:cNvSpPr>
              <p:nvPr/>
            </p:nvSpPr>
            <p:spPr bwMode="auto">
              <a:xfrm>
                <a:off x="4949" y="1165"/>
                <a:ext cx="15" cy="22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22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22">
                    <a:moveTo>
                      <a:pt x="15" y="15"/>
                    </a:moveTo>
                    <a:lnTo>
                      <a:pt x="0" y="22"/>
                    </a:lnTo>
                    <a:lnTo>
                      <a:pt x="0" y="7"/>
                    </a:lnTo>
                    <a:lnTo>
                      <a:pt x="7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96" name="Rectangle 272"/>
              <p:cNvSpPr>
                <a:spLocks noChangeArrowheads="1"/>
              </p:cNvSpPr>
              <p:nvPr/>
            </p:nvSpPr>
            <p:spPr bwMode="auto">
              <a:xfrm>
                <a:off x="4994" y="146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97" name="Rectangle 273"/>
              <p:cNvSpPr>
                <a:spLocks noChangeArrowheads="1"/>
              </p:cNvSpPr>
              <p:nvPr/>
            </p:nvSpPr>
            <p:spPr bwMode="auto">
              <a:xfrm>
                <a:off x="4994" y="156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98" name="Rectangle 274"/>
              <p:cNvSpPr>
                <a:spLocks noChangeArrowheads="1"/>
              </p:cNvSpPr>
              <p:nvPr/>
            </p:nvSpPr>
            <p:spPr bwMode="auto">
              <a:xfrm>
                <a:off x="4994" y="1811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499" name="Rectangle 275"/>
              <p:cNvSpPr>
                <a:spLocks noChangeArrowheads="1"/>
              </p:cNvSpPr>
              <p:nvPr/>
            </p:nvSpPr>
            <p:spPr bwMode="auto">
              <a:xfrm>
                <a:off x="4994" y="1856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00" name="Rectangle 276"/>
              <p:cNvSpPr>
                <a:spLocks noChangeArrowheads="1"/>
              </p:cNvSpPr>
              <p:nvPr/>
            </p:nvSpPr>
            <p:spPr bwMode="auto">
              <a:xfrm>
                <a:off x="4994" y="219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01" name="Rectangle 277"/>
              <p:cNvSpPr>
                <a:spLocks noChangeArrowheads="1"/>
              </p:cNvSpPr>
              <p:nvPr/>
            </p:nvSpPr>
            <p:spPr bwMode="auto">
              <a:xfrm>
                <a:off x="4994" y="2239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02" name="Rectangle 278"/>
              <p:cNvSpPr>
                <a:spLocks noChangeArrowheads="1"/>
              </p:cNvSpPr>
              <p:nvPr/>
            </p:nvSpPr>
            <p:spPr bwMode="auto">
              <a:xfrm>
                <a:off x="4994" y="2487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03" name="Rectangle 279"/>
              <p:cNvSpPr>
                <a:spLocks noChangeArrowheads="1"/>
              </p:cNvSpPr>
              <p:nvPr/>
            </p:nvSpPr>
            <p:spPr bwMode="auto">
              <a:xfrm>
                <a:off x="4994" y="258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04" name="Freeform 280"/>
              <p:cNvSpPr>
                <a:spLocks/>
              </p:cNvSpPr>
              <p:nvPr/>
            </p:nvSpPr>
            <p:spPr bwMode="auto">
              <a:xfrm>
                <a:off x="4949" y="2878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05" name="Freeform 281"/>
              <p:cNvSpPr>
                <a:spLocks/>
              </p:cNvSpPr>
              <p:nvPr/>
            </p:nvSpPr>
            <p:spPr bwMode="auto">
              <a:xfrm>
                <a:off x="4919" y="2946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15"/>
                  </a:cxn>
                  <a:cxn ang="0">
                    <a:pos x="7" y="0"/>
                  </a:cxn>
                  <a:cxn ang="0">
                    <a:pos x="15" y="7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15"/>
                    </a:lnTo>
                    <a:lnTo>
                      <a:pt x="7" y="0"/>
                    </a:lnTo>
                    <a:lnTo>
                      <a:pt x="15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06" name="Freeform 282"/>
              <p:cNvSpPr>
                <a:spLocks/>
              </p:cNvSpPr>
              <p:nvPr/>
            </p:nvSpPr>
            <p:spPr bwMode="auto">
              <a:xfrm>
                <a:off x="4881" y="3036"/>
                <a:ext cx="15" cy="15"/>
              </a:xfrm>
              <a:custGeom>
                <a:avLst/>
                <a:gdLst/>
                <a:ahLst/>
                <a:cxnLst>
                  <a:cxn ang="0">
                    <a:pos x="15" y="15"/>
                  </a:cxn>
                  <a:cxn ang="0">
                    <a:pos x="0" y="7"/>
                  </a:cxn>
                  <a:cxn ang="0">
                    <a:pos x="8" y="0"/>
                  </a:cxn>
                  <a:cxn ang="0">
                    <a:pos x="15" y="0"/>
                  </a:cxn>
                  <a:cxn ang="0">
                    <a:pos x="15" y="15"/>
                  </a:cxn>
                </a:cxnLst>
                <a:rect l="0" t="0" r="r" b="b"/>
                <a:pathLst>
                  <a:path w="15" h="15">
                    <a:moveTo>
                      <a:pt x="15" y="15"/>
                    </a:moveTo>
                    <a:lnTo>
                      <a:pt x="0" y="7"/>
                    </a:lnTo>
                    <a:lnTo>
                      <a:pt x="8" y="0"/>
                    </a:lnTo>
                    <a:lnTo>
                      <a:pt x="15" y="0"/>
                    </a:lnTo>
                    <a:lnTo>
                      <a:pt x="15" y="1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07" name="Freeform 283"/>
              <p:cNvSpPr>
                <a:spLocks/>
              </p:cNvSpPr>
              <p:nvPr/>
            </p:nvSpPr>
            <p:spPr bwMode="auto">
              <a:xfrm>
                <a:off x="4776" y="3216"/>
                <a:ext cx="15" cy="8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0" y="0"/>
                  </a:cxn>
                  <a:cxn ang="0">
                    <a:pos x="7" y="0"/>
                  </a:cxn>
                  <a:cxn ang="0">
                    <a:pos x="15" y="8"/>
                  </a:cxn>
                </a:cxnLst>
                <a:rect l="0" t="0" r="r" b="b"/>
                <a:pathLst>
                  <a:path w="15" h="8">
                    <a:moveTo>
                      <a:pt x="15" y="8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15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08" name="Freeform 284"/>
              <p:cNvSpPr>
                <a:spLocks/>
              </p:cNvSpPr>
              <p:nvPr/>
            </p:nvSpPr>
            <p:spPr bwMode="auto">
              <a:xfrm>
                <a:off x="4776" y="3216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8"/>
                  </a:cxn>
                  <a:cxn ang="0">
                    <a:pos x="0" y="0"/>
                  </a:cxn>
                  <a:cxn ang="0">
                    <a:pos x="15" y="8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8"/>
                    </a:lnTo>
                    <a:lnTo>
                      <a:pt x="0" y="0"/>
                    </a:lnTo>
                    <a:lnTo>
                      <a:pt x="15" y="8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09" name="Freeform 285"/>
              <p:cNvSpPr>
                <a:spLocks/>
              </p:cNvSpPr>
              <p:nvPr/>
            </p:nvSpPr>
            <p:spPr bwMode="auto">
              <a:xfrm>
                <a:off x="4603" y="3329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7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10" name="Freeform 286"/>
              <p:cNvSpPr>
                <a:spLocks/>
              </p:cNvSpPr>
              <p:nvPr/>
            </p:nvSpPr>
            <p:spPr bwMode="auto">
              <a:xfrm>
                <a:off x="4520" y="3367"/>
                <a:ext cx="15" cy="15"/>
              </a:xfrm>
              <a:custGeom>
                <a:avLst/>
                <a:gdLst/>
                <a:ahLst/>
                <a:cxnLst>
                  <a:cxn ang="0">
                    <a:pos x="8" y="15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8" y="15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8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11" name="Freeform 287"/>
              <p:cNvSpPr>
                <a:spLocks/>
              </p:cNvSpPr>
              <p:nvPr/>
            </p:nvSpPr>
            <p:spPr bwMode="auto">
              <a:xfrm>
                <a:off x="4453" y="3397"/>
                <a:ext cx="15" cy="15"/>
              </a:xfrm>
              <a:custGeom>
                <a:avLst/>
                <a:gdLst/>
                <a:ahLst/>
                <a:cxnLst>
                  <a:cxn ang="0">
                    <a:pos x="7" y="15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7"/>
                  </a:cxn>
                  <a:cxn ang="0">
                    <a:pos x="7" y="15"/>
                  </a:cxn>
                </a:cxnLst>
                <a:rect l="0" t="0" r="r" b="b"/>
                <a:pathLst>
                  <a:path w="15" h="15">
                    <a:moveTo>
                      <a:pt x="7" y="15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7"/>
                    </a:lnTo>
                    <a:lnTo>
                      <a:pt x="7" y="15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12" name="Rectangle 288"/>
              <p:cNvSpPr>
                <a:spLocks noChangeArrowheads="1"/>
              </p:cNvSpPr>
              <p:nvPr/>
            </p:nvSpPr>
            <p:spPr bwMode="auto">
              <a:xfrm>
                <a:off x="4205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13" name="Rectangle 289"/>
              <p:cNvSpPr>
                <a:spLocks noChangeArrowheads="1"/>
              </p:cNvSpPr>
              <p:nvPr/>
            </p:nvSpPr>
            <p:spPr bwMode="auto">
              <a:xfrm>
                <a:off x="4167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14" name="Rectangle 290"/>
              <p:cNvSpPr>
                <a:spLocks noChangeArrowheads="1"/>
              </p:cNvSpPr>
              <p:nvPr/>
            </p:nvSpPr>
            <p:spPr bwMode="auto">
              <a:xfrm>
                <a:off x="4055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15" name="Rectangle 291"/>
              <p:cNvSpPr>
                <a:spLocks noChangeArrowheads="1"/>
              </p:cNvSpPr>
              <p:nvPr/>
            </p:nvSpPr>
            <p:spPr bwMode="auto">
              <a:xfrm>
                <a:off x="3957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16" name="Rectangle 292"/>
              <p:cNvSpPr>
                <a:spLocks noChangeArrowheads="1"/>
              </p:cNvSpPr>
              <p:nvPr/>
            </p:nvSpPr>
            <p:spPr bwMode="auto">
              <a:xfrm>
                <a:off x="3949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17" name="Rectangle 293"/>
              <p:cNvSpPr>
                <a:spLocks noChangeArrowheads="1"/>
              </p:cNvSpPr>
              <p:nvPr/>
            </p:nvSpPr>
            <p:spPr bwMode="auto">
              <a:xfrm>
                <a:off x="3852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18" name="Rectangle 294"/>
              <p:cNvSpPr>
                <a:spLocks noChangeArrowheads="1"/>
              </p:cNvSpPr>
              <p:nvPr/>
            </p:nvSpPr>
            <p:spPr bwMode="auto">
              <a:xfrm>
                <a:off x="3844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19" name="Line 295"/>
              <p:cNvSpPr>
                <a:spLocks noChangeShapeType="1"/>
              </p:cNvSpPr>
              <p:nvPr/>
            </p:nvSpPr>
            <p:spPr bwMode="auto">
              <a:xfrm flipV="1">
                <a:off x="3754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20" name="Rectangle 296"/>
              <p:cNvSpPr>
                <a:spLocks noChangeArrowheads="1"/>
              </p:cNvSpPr>
              <p:nvPr/>
            </p:nvSpPr>
            <p:spPr bwMode="auto">
              <a:xfrm>
                <a:off x="3747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21" name="Rectangle 297"/>
              <p:cNvSpPr>
                <a:spLocks noChangeArrowheads="1"/>
              </p:cNvSpPr>
              <p:nvPr/>
            </p:nvSpPr>
            <p:spPr bwMode="auto">
              <a:xfrm>
                <a:off x="3649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22" name="Rectangle 298"/>
              <p:cNvSpPr>
                <a:spLocks noChangeArrowheads="1"/>
              </p:cNvSpPr>
              <p:nvPr/>
            </p:nvSpPr>
            <p:spPr bwMode="auto">
              <a:xfrm>
                <a:off x="3641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23" name="Rectangle 299"/>
              <p:cNvSpPr>
                <a:spLocks noChangeArrowheads="1"/>
              </p:cNvSpPr>
              <p:nvPr/>
            </p:nvSpPr>
            <p:spPr bwMode="auto">
              <a:xfrm>
                <a:off x="3544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24" name="Line 300"/>
              <p:cNvSpPr>
                <a:spLocks noChangeShapeType="1"/>
              </p:cNvSpPr>
              <p:nvPr/>
            </p:nvSpPr>
            <p:spPr bwMode="auto">
              <a:xfrm flipV="1">
                <a:off x="3544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25" name="Rectangle 301"/>
              <p:cNvSpPr>
                <a:spLocks noChangeArrowheads="1"/>
              </p:cNvSpPr>
              <p:nvPr/>
            </p:nvSpPr>
            <p:spPr bwMode="auto">
              <a:xfrm>
                <a:off x="3446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26" name="Rectangle 302"/>
              <p:cNvSpPr>
                <a:spLocks noChangeArrowheads="1"/>
              </p:cNvSpPr>
              <p:nvPr/>
            </p:nvSpPr>
            <p:spPr bwMode="auto">
              <a:xfrm>
                <a:off x="3439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27" name="Rectangle 303"/>
              <p:cNvSpPr>
                <a:spLocks noChangeArrowheads="1"/>
              </p:cNvSpPr>
              <p:nvPr/>
            </p:nvSpPr>
            <p:spPr bwMode="auto">
              <a:xfrm>
                <a:off x="3341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28" name="Line 304"/>
              <p:cNvSpPr>
                <a:spLocks noChangeShapeType="1"/>
              </p:cNvSpPr>
              <p:nvPr/>
            </p:nvSpPr>
            <p:spPr bwMode="auto">
              <a:xfrm flipV="1">
                <a:off x="3341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29" name="Rectangle 305"/>
              <p:cNvSpPr>
                <a:spLocks noChangeArrowheads="1"/>
              </p:cNvSpPr>
              <p:nvPr/>
            </p:nvSpPr>
            <p:spPr bwMode="auto">
              <a:xfrm>
                <a:off x="3243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30" name="Rectangle 306"/>
              <p:cNvSpPr>
                <a:spLocks noChangeArrowheads="1"/>
              </p:cNvSpPr>
              <p:nvPr/>
            </p:nvSpPr>
            <p:spPr bwMode="auto">
              <a:xfrm>
                <a:off x="3236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31" name="Rectangle 307"/>
              <p:cNvSpPr>
                <a:spLocks noChangeArrowheads="1"/>
              </p:cNvSpPr>
              <p:nvPr/>
            </p:nvSpPr>
            <p:spPr bwMode="auto">
              <a:xfrm>
                <a:off x="3138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32" name="Rectangle 308"/>
              <p:cNvSpPr>
                <a:spLocks noChangeArrowheads="1"/>
              </p:cNvSpPr>
              <p:nvPr/>
            </p:nvSpPr>
            <p:spPr bwMode="auto">
              <a:xfrm>
                <a:off x="3131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33" name="Rectangle 309"/>
              <p:cNvSpPr>
                <a:spLocks noChangeArrowheads="1"/>
              </p:cNvSpPr>
              <p:nvPr/>
            </p:nvSpPr>
            <p:spPr bwMode="auto">
              <a:xfrm>
                <a:off x="3108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34" name="Rectangle 310"/>
              <p:cNvSpPr>
                <a:spLocks noChangeArrowheads="1"/>
              </p:cNvSpPr>
              <p:nvPr/>
            </p:nvSpPr>
            <p:spPr bwMode="auto">
              <a:xfrm>
                <a:off x="2988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35" name="Rectangle 311"/>
              <p:cNvSpPr>
                <a:spLocks noChangeArrowheads="1"/>
              </p:cNvSpPr>
              <p:nvPr/>
            </p:nvSpPr>
            <p:spPr bwMode="auto">
              <a:xfrm>
                <a:off x="2928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36" name="Rectangle 312"/>
              <p:cNvSpPr>
                <a:spLocks noChangeArrowheads="1"/>
              </p:cNvSpPr>
              <p:nvPr/>
            </p:nvSpPr>
            <p:spPr bwMode="auto">
              <a:xfrm>
                <a:off x="2778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37" name="Rectangle 313"/>
              <p:cNvSpPr>
                <a:spLocks noChangeArrowheads="1"/>
              </p:cNvSpPr>
              <p:nvPr/>
            </p:nvSpPr>
            <p:spPr bwMode="auto">
              <a:xfrm>
                <a:off x="2710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38" name="Rectangle 314"/>
              <p:cNvSpPr>
                <a:spLocks noChangeArrowheads="1"/>
              </p:cNvSpPr>
              <p:nvPr/>
            </p:nvSpPr>
            <p:spPr bwMode="auto">
              <a:xfrm>
                <a:off x="2597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39" name="Rectangle 315"/>
              <p:cNvSpPr>
                <a:spLocks noChangeArrowheads="1"/>
              </p:cNvSpPr>
              <p:nvPr/>
            </p:nvSpPr>
            <p:spPr bwMode="auto">
              <a:xfrm>
                <a:off x="2575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40" name="Rectangle 316"/>
              <p:cNvSpPr>
                <a:spLocks noChangeArrowheads="1"/>
              </p:cNvSpPr>
              <p:nvPr/>
            </p:nvSpPr>
            <p:spPr bwMode="auto">
              <a:xfrm>
                <a:off x="2567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41" name="Rectangle 317"/>
              <p:cNvSpPr>
                <a:spLocks noChangeArrowheads="1"/>
              </p:cNvSpPr>
              <p:nvPr/>
            </p:nvSpPr>
            <p:spPr bwMode="auto">
              <a:xfrm>
                <a:off x="2470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42" name="Rectangle 318"/>
              <p:cNvSpPr>
                <a:spLocks noChangeArrowheads="1"/>
              </p:cNvSpPr>
              <p:nvPr/>
            </p:nvSpPr>
            <p:spPr bwMode="auto">
              <a:xfrm>
                <a:off x="2462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43" name="Line 319"/>
              <p:cNvSpPr>
                <a:spLocks noChangeShapeType="1"/>
              </p:cNvSpPr>
              <p:nvPr/>
            </p:nvSpPr>
            <p:spPr bwMode="auto">
              <a:xfrm flipV="1">
                <a:off x="2372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00BFB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44" name="Rectangle 320"/>
              <p:cNvSpPr>
                <a:spLocks noChangeArrowheads="1"/>
              </p:cNvSpPr>
              <p:nvPr/>
            </p:nvSpPr>
            <p:spPr bwMode="auto">
              <a:xfrm>
                <a:off x="2364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45" name="Rectangle 321"/>
              <p:cNvSpPr>
                <a:spLocks noChangeArrowheads="1"/>
              </p:cNvSpPr>
              <p:nvPr/>
            </p:nvSpPr>
            <p:spPr bwMode="auto">
              <a:xfrm>
                <a:off x="2267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46" name="Rectangle 322"/>
              <p:cNvSpPr>
                <a:spLocks noChangeArrowheads="1"/>
              </p:cNvSpPr>
              <p:nvPr/>
            </p:nvSpPr>
            <p:spPr bwMode="auto">
              <a:xfrm>
                <a:off x="2259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47" name="Line 323"/>
              <p:cNvSpPr>
                <a:spLocks noChangeShapeType="1"/>
              </p:cNvSpPr>
              <p:nvPr/>
            </p:nvSpPr>
            <p:spPr bwMode="auto">
              <a:xfrm flipV="1">
                <a:off x="2169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48" name="Rectangle 324"/>
              <p:cNvSpPr>
                <a:spLocks noChangeArrowheads="1"/>
              </p:cNvSpPr>
              <p:nvPr/>
            </p:nvSpPr>
            <p:spPr bwMode="auto">
              <a:xfrm>
                <a:off x="2162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49" name="Rectangle 325"/>
              <p:cNvSpPr>
                <a:spLocks noChangeArrowheads="1"/>
              </p:cNvSpPr>
              <p:nvPr/>
            </p:nvSpPr>
            <p:spPr bwMode="auto">
              <a:xfrm>
                <a:off x="2064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50" name="Rectangle 326"/>
              <p:cNvSpPr>
                <a:spLocks noChangeArrowheads="1"/>
              </p:cNvSpPr>
              <p:nvPr/>
            </p:nvSpPr>
            <p:spPr bwMode="auto">
              <a:xfrm>
                <a:off x="2056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51" name="Rectangle 327"/>
              <p:cNvSpPr>
                <a:spLocks noChangeArrowheads="1"/>
              </p:cNvSpPr>
              <p:nvPr/>
            </p:nvSpPr>
            <p:spPr bwMode="auto">
              <a:xfrm>
                <a:off x="1959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52" name="Line 328"/>
              <p:cNvSpPr>
                <a:spLocks noChangeShapeType="1"/>
              </p:cNvSpPr>
              <p:nvPr/>
            </p:nvSpPr>
            <p:spPr bwMode="auto">
              <a:xfrm flipV="1">
                <a:off x="1959" y="3442"/>
                <a:ext cx="0" cy="15"/>
              </a:xfrm>
              <a:prstGeom prst="line">
                <a:avLst/>
              </a:prstGeom>
              <a:noFill/>
              <a:ln w="47625">
                <a:solidFill>
                  <a:srgbClr val="BFB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53" name="Rectangle 329"/>
              <p:cNvSpPr>
                <a:spLocks noChangeArrowheads="1"/>
              </p:cNvSpPr>
              <p:nvPr/>
            </p:nvSpPr>
            <p:spPr bwMode="auto">
              <a:xfrm>
                <a:off x="1861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54" name="Rectangle 330"/>
              <p:cNvSpPr>
                <a:spLocks noChangeArrowheads="1"/>
              </p:cNvSpPr>
              <p:nvPr/>
            </p:nvSpPr>
            <p:spPr bwMode="auto">
              <a:xfrm>
                <a:off x="1854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55" name="Rectangle 331"/>
              <p:cNvSpPr>
                <a:spLocks noChangeArrowheads="1"/>
              </p:cNvSpPr>
              <p:nvPr/>
            </p:nvSpPr>
            <p:spPr bwMode="auto">
              <a:xfrm>
                <a:off x="1756" y="3442"/>
                <a:ext cx="7" cy="15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56" name="Rectangle 332"/>
              <p:cNvSpPr>
                <a:spLocks noChangeArrowheads="1"/>
              </p:cNvSpPr>
              <p:nvPr/>
            </p:nvSpPr>
            <p:spPr bwMode="auto">
              <a:xfrm>
                <a:off x="1748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57" name="Rectangle 333"/>
              <p:cNvSpPr>
                <a:spLocks noChangeArrowheads="1"/>
              </p:cNvSpPr>
              <p:nvPr/>
            </p:nvSpPr>
            <p:spPr bwMode="auto">
              <a:xfrm>
                <a:off x="1643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58" name="Rectangle 334"/>
              <p:cNvSpPr>
                <a:spLocks noChangeArrowheads="1"/>
              </p:cNvSpPr>
              <p:nvPr/>
            </p:nvSpPr>
            <p:spPr bwMode="auto">
              <a:xfrm>
                <a:off x="1530" y="3442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59" name="Rectangle 335"/>
              <p:cNvSpPr>
                <a:spLocks noChangeArrowheads="1"/>
              </p:cNvSpPr>
              <p:nvPr/>
            </p:nvSpPr>
            <p:spPr bwMode="auto">
              <a:xfrm>
                <a:off x="1500" y="3442"/>
                <a:ext cx="8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60" name="Freeform 336"/>
              <p:cNvSpPr>
                <a:spLocks/>
              </p:cNvSpPr>
              <p:nvPr/>
            </p:nvSpPr>
            <p:spPr bwMode="auto">
              <a:xfrm>
                <a:off x="1245" y="3397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61" name="Freeform 337"/>
              <p:cNvSpPr>
                <a:spLocks/>
              </p:cNvSpPr>
              <p:nvPr/>
            </p:nvSpPr>
            <p:spPr bwMode="auto">
              <a:xfrm>
                <a:off x="1177" y="3367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62" name="Freeform 338"/>
              <p:cNvSpPr>
                <a:spLocks/>
              </p:cNvSpPr>
              <p:nvPr/>
            </p:nvSpPr>
            <p:spPr bwMode="auto">
              <a:xfrm>
                <a:off x="1095" y="3329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0"/>
                  </a:cxn>
                  <a:cxn ang="0">
                    <a:pos x="15" y="7"/>
                  </a:cxn>
                  <a:cxn ang="0">
                    <a:pos x="7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0" y="0"/>
                    </a:lnTo>
                    <a:lnTo>
                      <a:pt x="15" y="7"/>
                    </a:lnTo>
                    <a:lnTo>
                      <a:pt x="7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63" name="Freeform 339"/>
              <p:cNvSpPr>
                <a:spLocks/>
              </p:cNvSpPr>
              <p:nvPr/>
            </p:nvSpPr>
            <p:spPr bwMode="auto">
              <a:xfrm>
                <a:off x="922" y="3216"/>
                <a:ext cx="15" cy="1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7" y="15"/>
                  </a:cxn>
                  <a:cxn ang="0">
                    <a:pos x="0" y="8"/>
                  </a:cxn>
                </a:cxnLst>
                <a:rect l="0" t="0" r="r" b="b"/>
                <a:pathLst>
                  <a:path w="15" h="15">
                    <a:moveTo>
                      <a:pt x="0" y="8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7" y="15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64" name="Freeform 340"/>
              <p:cNvSpPr>
                <a:spLocks/>
              </p:cNvSpPr>
              <p:nvPr/>
            </p:nvSpPr>
            <p:spPr bwMode="auto">
              <a:xfrm>
                <a:off x="922" y="3216"/>
                <a:ext cx="15" cy="8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0"/>
                  </a:cxn>
                  <a:cxn ang="0">
                    <a:pos x="15" y="0"/>
                  </a:cxn>
                  <a:cxn ang="0">
                    <a:pos x="0" y="8"/>
                  </a:cxn>
                </a:cxnLst>
                <a:rect l="0" t="0" r="r" b="b"/>
                <a:pathLst>
                  <a:path w="15" h="8">
                    <a:moveTo>
                      <a:pt x="0" y="8"/>
                    </a:moveTo>
                    <a:lnTo>
                      <a:pt x="7" y="0"/>
                    </a:lnTo>
                    <a:lnTo>
                      <a:pt x="15" y="0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65" name="Freeform 341"/>
              <p:cNvSpPr>
                <a:spLocks/>
              </p:cNvSpPr>
              <p:nvPr/>
            </p:nvSpPr>
            <p:spPr bwMode="auto">
              <a:xfrm>
                <a:off x="817" y="3036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7" y="0"/>
                    </a:lnTo>
                    <a:lnTo>
                      <a:pt x="15" y="7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66" name="Freeform 342"/>
              <p:cNvSpPr>
                <a:spLocks/>
              </p:cNvSpPr>
              <p:nvPr/>
            </p:nvSpPr>
            <p:spPr bwMode="auto">
              <a:xfrm>
                <a:off x="779" y="2946"/>
                <a:ext cx="15" cy="1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0"/>
                  </a:cxn>
                  <a:cxn ang="0">
                    <a:pos x="15" y="15"/>
                  </a:cxn>
                  <a:cxn ang="0">
                    <a:pos x="8" y="15"/>
                  </a:cxn>
                  <a:cxn ang="0">
                    <a:pos x="0" y="7"/>
                  </a:cxn>
                </a:cxnLst>
                <a:rect l="0" t="0" r="r" b="b"/>
                <a:pathLst>
                  <a:path w="15" h="15">
                    <a:moveTo>
                      <a:pt x="0" y="7"/>
                    </a:moveTo>
                    <a:lnTo>
                      <a:pt x="8" y="0"/>
                    </a:lnTo>
                    <a:lnTo>
                      <a:pt x="15" y="15"/>
                    </a:lnTo>
                    <a:lnTo>
                      <a:pt x="8" y="15"/>
                    </a:lnTo>
                    <a:lnTo>
                      <a:pt x="0" y="7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67" name="Freeform 343"/>
              <p:cNvSpPr>
                <a:spLocks/>
              </p:cNvSpPr>
              <p:nvPr/>
            </p:nvSpPr>
            <p:spPr bwMode="auto">
              <a:xfrm>
                <a:off x="749" y="2878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0"/>
                  </a:cxn>
                  <a:cxn ang="0">
                    <a:pos x="15" y="8"/>
                  </a:cxn>
                  <a:cxn ang="0">
                    <a:pos x="8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0"/>
                    </a:lnTo>
                    <a:lnTo>
                      <a:pt x="15" y="8"/>
                    </a:lnTo>
                    <a:lnTo>
                      <a:pt x="8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68" name="Rectangle 344"/>
              <p:cNvSpPr>
                <a:spLocks noChangeArrowheads="1"/>
              </p:cNvSpPr>
              <p:nvPr/>
            </p:nvSpPr>
            <p:spPr bwMode="auto">
              <a:xfrm>
                <a:off x="704" y="258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69" name="Rectangle 345"/>
              <p:cNvSpPr>
                <a:spLocks noChangeArrowheads="1"/>
              </p:cNvSpPr>
              <p:nvPr/>
            </p:nvSpPr>
            <p:spPr bwMode="auto">
              <a:xfrm>
                <a:off x="704" y="2487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007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70" name="Rectangle 346"/>
              <p:cNvSpPr>
                <a:spLocks noChangeArrowheads="1"/>
              </p:cNvSpPr>
              <p:nvPr/>
            </p:nvSpPr>
            <p:spPr bwMode="auto">
              <a:xfrm>
                <a:off x="704" y="2239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71" name="Rectangle 347"/>
              <p:cNvSpPr>
                <a:spLocks noChangeArrowheads="1"/>
              </p:cNvSpPr>
              <p:nvPr/>
            </p:nvSpPr>
            <p:spPr bwMode="auto">
              <a:xfrm>
                <a:off x="704" y="2194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72" name="Rectangle 348"/>
              <p:cNvSpPr>
                <a:spLocks noChangeArrowheads="1"/>
              </p:cNvSpPr>
              <p:nvPr/>
            </p:nvSpPr>
            <p:spPr bwMode="auto">
              <a:xfrm>
                <a:off x="704" y="1856"/>
                <a:ext cx="15" cy="8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73" name="Rectangle 349"/>
              <p:cNvSpPr>
                <a:spLocks noChangeArrowheads="1"/>
              </p:cNvSpPr>
              <p:nvPr/>
            </p:nvSpPr>
            <p:spPr bwMode="auto">
              <a:xfrm>
                <a:off x="704" y="1811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BFBF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74" name="Rectangle 350"/>
              <p:cNvSpPr>
                <a:spLocks noChangeArrowheads="1"/>
              </p:cNvSpPr>
              <p:nvPr/>
            </p:nvSpPr>
            <p:spPr bwMode="auto">
              <a:xfrm>
                <a:off x="704" y="1563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3F3F3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75" name="Rectangle 351"/>
              <p:cNvSpPr>
                <a:spLocks noChangeArrowheads="1"/>
              </p:cNvSpPr>
              <p:nvPr/>
            </p:nvSpPr>
            <p:spPr bwMode="auto">
              <a:xfrm>
                <a:off x="704" y="1465"/>
                <a:ext cx="15" cy="15"/>
              </a:xfrm>
              <a:prstGeom prst="rect">
                <a:avLst/>
              </a:prstGeom>
              <a:noFill/>
              <a:ln w="476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76" name="Freeform 352"/>
              <p:cNvSpPr>
                <a:spLocks/>
              </p:cNvSpPr>
              <p:nvPr/>
            </p:nvSpPr>
            <p:spPr bwMode="auto">
              <a:xfrm>
                <a:off x="749" y="1165"/>
                <a:ext cx="15" cy="2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15" y="22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15" h="22">
                    <a:moveTo>
                      <a:pt x="8" y="0"/>
                    </a:moveTo>
                    <a:lnTo>
                      <a:pt x="15" y="7"/>
                    </a:lnTo>
                    <a:lnTo>
                      <a:pt x="15" y="22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77" name="Freeform 353"/>
              <p:cNvSpPr>
                <a:spLocks/>
              </p:cNvSpPr>
              <p:nvPr/>
            </p:nvSpPr>
            <p:spPr bwMode="auto">
              <a:xfrm>
                <a:off x="779" y="1097"/>
                <a:ext cx="15" cy="2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8"/>
                  </a:cxn>
                  <a:cxn ang="0">
                    <a:pos x="8" y="23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15" h="23">
                    <a:moveTo>
                      <a:pt x="8" y="0"/>
                    </a:moveTo>
                    <a:lnTo>
                      <a:pt x="15" y="8"/>
                    </a:lnTo>
                    <a:lnTo>
                      <a:pt x="8" y="23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78" name="Freeform 354"/>
              <p:cNvSpPr>
                <a:spLocks/>
              </p:cNvSpPr>
              <p:nvPr/>
            </p:nvSpPr>
            <p:spPr bwMode="auto">
              <a:xfrm>
                <a:off x="817" y="1007"/>
                <a:ext cx="15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7" y="22"/>
                  </a:cxn>
                  <a:cxn ang="0">
                    <a:pos x="0" y="15"/>
                  </a:cxn>
                  <a:cxn ang="0">
                    <a:pos x="0" y="0"/>
                  </a:cxn>
                </a:cxnLst>
                <a:rect l="0" t="0" r="r" b="b"/>
                <a:pathLst>
                  <a:path w="15" h="22">
                    <a:moveTo>
                      <a:pt x="0" y="0"/>
                    </a:moveTo>
                    <a:lnTo>
                      <a:pt x="15" y="7"/>
                    </a:lnTo>
                    <a:lnTo>
                      <a:pt x="7" y="22"/>
                    </a:lnTo>
                    <a:lnTo>
                      <a:pt x="0" y="15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79" name="Freeform 355"/>
              <p:cNvSpPr>
                <a:spLocks/>
              </p:cNvSpPr>
              <p:nvPr/>
            </p:nvSpPr>
            <p:spPr bwMode="auto">
              <a:xfrm>
                <a:off x="922" y="834"/>
                <a:ext cx="15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8"/>
                  </a:cxn>
                  <a:cxn ang="0">
                    <a:pos x="7" y="15"/>
                  </a:cxn>
                  <a:cxn ang="0">
                    <a:pos x="0" y="8"/>
                  </a:cxn>
                  <a:cxn ang="0">
                    <a:pos x="0" y="0"/>
                  </a:cxn>
                </a:cxnLst>
                <a:rect l="0" t="0" r="r" b="b"/>
                <a:pathLst>
                  <a:path w="15" h="15">
                    <a:moveTo>
                      <a:pt x="0" y="0"/>
                    </a:moveTo>
                    <a:lnTo>
                      <a:pt x="15" y="8"/>
                    </a:lnTo>
                    <a:lnTo>
                      <a:pt x="7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80" name="Freeform 356"/>
              <p:cNvSpPr>
                <a:spLocks/>
              </p:cNvSpPr>
              <p:nvPr/>
            </p:nvSpPr>
            <p:spPr bwMode="auto">
              <a:xfrm>
                <a:off x="922" y="827"/>
                <a:ext cx="15" cy="1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7"/>
                  </a:cxn>
                  <a:cxn ang="0">
                    <a:pos x="15" y="15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15">
                    <a:moveTo>
                      <a:pt x="7" y="0"/>
                    </a:moveTo>
                    <a:lnTo>
                      <a:pt x="15" y="7"/>
                    </a:lnTo>
                    <a:lnTo>
                      <a:pt x="15" y="15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81" name="Freeform 357"/>
              <p:cNvSpPr>
                <a:spLocks/>
              </p:cNvSpPr>
              <p:nvPr/>
            </p:nvSpPr>
            <p:spPr bwMode="auto">
              <a:xfrm>
                <a:off x="1095" y="714"/>
                <a:ext cx="15" cy="22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15" y="15"/>
                  </a:cxn>
                  <a:cxn ang="0">
                    <a:pos x="0" y="22"/>
                  </a:cxn>
                  <a:cxn ang="0">
                    <a:pos x="0" y="7"/>
                  </a:cxn>
                  <a:cxn ang="0">
                    <a:pos x="7" y="0"/>
                  </a:cxn>
                </a:cxnLst>
                <a:rect l="0" t="0" r="r" b="b"/>
                <a:pathLst>
                  <a:path w="15" h="22">
                    <a:moveTo>
                      <a:pt x="7" y="0"/>
                    </a:moveTo>
                    <a:lnTo>
                      <a:pt x="15" y="15"/>
                    </a:lnTo>
                    <a:lnTo>
                      <a:pt x="0" y="22"/>
                    </a:lnTo>
                    <a:lnTo>
                      <a:pt x="0" y="7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82" name="Freeform 358"/>
              <p:cNvSpPr>
                <a:spLocks/>
              </p:cNvSpPr>
              <p:nvPr/>
            </p:nvSpPr>
            <p:spPr bwMode="auto">
              <a:xfrm>
                <a:off x="1177" y="684"/>
                <a:ext cx="15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lnTo>
                      <a:pt x="15" y="7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83" name="Freeform 359"/>
              <p:cNvSpPr>
                <a:spLocks/>
              </p:cNvSpPr>
              <p:nvPr/>
            </p:nvSpPr>
            <p:spPr bwMode="auto">
              <a:xfrm>
                <a:off x="1245" y="654"/>
                <a:ext cx="15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5" y="7"/>
                  </a:cxn>
                  <a:cxn ang="0">
                    <a:pos x="0" y="15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15" h="15">
                    <a:moveTo>
                      <a:pt x="8" y="0"/>
                    </a:moveTo>
                    <a:lnTo>
                      <a:pt x="15" y="7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84" name="Freeform 360"/>
              <p:cNvSpPr>
                <a:spLocks/>
              </p:cNvSpPr>
              <p:nvPr/>
            </p:nvSpPr>
            <p:spPr bwMode="auto">
              <a:xfrm>
                <a:off x="1500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85" name="Rectangle 361"/>
              <p:cNvSpPr>
                <a:spLocks noChangeArrowheads="1"/>
              </p:cNvSpPr>
              <p:nvPr/>
            </p:nvSpPr>
            <p:spPr bwMode="auto">
              <a:xfrm>
                <a:off x="1530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86" name="Rectangle 362"/>
              <p:cNvSpPr>
                <a:spLocks noChangeArrowheads="1"/>
              </p:cNvSpPr>
              <p:nvPr/>
            </p:nvSpPr>
            <p:spPr bwMode="auto">
              <a:xfrm>
                <a:off x="1643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BF00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87" name="Freeform 363"/>
              <p:cNvSpPr>
                <a:spLocks/>
              </p:cNvSpPr>
              <p:nvPr/>
            </p:nvSpPr>
            <p:spPr bwMode="auto">
              <a:xfrm>
                <a:off x="1748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88" name="Freeform 364"/>
              <p:cNvSpPr>
                <a:spLocks/>
              </p:cNvSpPr>
              <p:nvPr/>
            </p:nvSpPr>
            <p:spPr bwMode="auto">
              <a:xfrm>
                <a:off x="1756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89" name="Freeform 365"/>
              <p:cNvSpPr>
                <a:spLocks/>
              </p:cNvSpPr>
              <p:nvPr/>
            </p:nvSpPr>
            <p:spPr bwMode="auto">
              <a:xfrm>
                <a:off x="1854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90" name="Freeform 366"/>
              <p:cNvSpPr>
                <a:spLocks/>
              </p:cNvSpPr>
              <p:nvPr/>
            </p:nvSpPr>
            <p:spPr bwMode="auto">
              <a:xfrm>
                <a:off x="1861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91" name="Freeform 367"/>
              <p:cNvSpPr>
                <a:spLocks/>
              </p:cNvSpPr>
              <p:nvPr/>
            </p:nvSpPr>
            <p:spPr bwMode="auto">
              <a:xfrm>
                <a:off x="1959" y="609"/>
                <a:ext cx="0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7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92" name="Freeform 368"/>
              <p:cNvSpPr>
                <a:spLocks/>
              </p:cNvSpPr>
              <p:nvPr/>
            </p:nvSpPr>
            <p:spPr bwMode="auto">
              <a:xfrm>
                <a:off x="1959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93" name="Freeform 369"/>
              <p:cNvSpPr>
                <a:spLocks/>
              </p:cNvSpPr>
              <p:nvPr/>
            </p:nvSpPr>
            <p:spPr bwMode="auto">
              <a:xfrm>
                <a:off x="2056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94" name="Freeform 370"/>
              <p:cNvSpPr>
                <a:spLocks/>
              </p:cNvSpPr>
              <p:nvPr/>
            </p:nvSpPr>
            <p:spPr bwMode="auto">
              <a:xfrm>
                <a:off x="2064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95" name="Freeform 371"/>
              <p:cNvSpPr>
                <a:spLocks/>
              </p:cNvSpPr>
              <p:nvPr/>
            </p:nvSpPr>
            <p:spPr bwMode="auto">
              <a:xfrm>
                <a:off x="2162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96" name="Line 372"/>
              <p:cNvSpPr>
                <a:spLocks noChangeShapeType="1"/>
              </p:cNvSpPr>
              <p:nvPr/>
            </p:nvSpPr>
            <p:spPr bwMode="auto">
              <a:xfrm>
                <a:off x="2169" y="609"/>
                <a:ext cx="0" cy="7"/>
              </a:xfrm>
              <a:prstGeom prst="line">
                <a:avLst/>
              </a:prstGeom>
              <a:noFill/>
              <a:ln w="476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97" name="Freeform 373"/>
              <p:cNvSpPr>
                <a:spLocks/>
              </p:cNvSpPr>
              <p:nvPr/>
            </p:nvSpPr>
            <p:spPr bwMode="auto">
              <a:xfrm>
                <a:off x="2259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98" name="Freeform 374"/>
              <p:cNvSpPr>
                <a:spLocks/>
              </p:cNvSpPr>
              <p:nvPr/>
            </p:nvSpPr>
            <p:spPr bwMode="auto">
              <a:xfrm>
                <a:off x="2267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599" name="Freeform 375"/>
              <p:cNvSpPr>
                <a:spLocks/>
              </p:cNvSpPr>
              <p:nvPr/>
            </p:nvSpPr>
            <p:spPr bwMode="auto">
              <a:xfrm>
                <a:off x="2364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00" name="Freeform 376"/>
              <p:cNvSpPr>
                <a:spLocks/>
              </p:cNvSpPr>
              <p:nvPr/>
            </p:nvSpPr>
            <p:spPr bwMode="auto">
              <a:xfrm>
                <a:off x="2372" y="609"/>
                <a:ext cx="0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7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01" name="Freeform 377"/>
              <p:cNvSpPr>
                <a:spLocks/>
              </p:cNvSpPr>
              <p:nvPr/>
            </p:nvSpPr>
            <p:spPr bwMode="auto">
              <a:xfrm>
                <a:off x="2462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02" name="Freeform 378"/>
              <p:cNvSpPr>
                <a:spLocks/>
              </p:cNvSpPr>
              <p:nvPr/>
            </p:nvSpPr>
            <p:spPr bwMode="auto">
              <a:xfrm>
                <a:off x="2470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03" name="Freeform 379"/>
              <p:cNvSpPr>
                <a:spLocks/>
              </p:cNvSpPr>
              <p:nvPr/>
            </p:nvSpPr>
            <p:spPr bwMode="auto">
              <a:xfrm>
                <a:off x="2567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04" name="Freeform 380"/>
              <p:cNvSpPr>
                <a:spLocks/>
              </p:cNvSpPr>
              <p:nvPr/>
            </p:nvSpPr>
            <p:spPr bwMode="auto">
              <a:xfrm>
                <a:off x="2575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05" name="Freeform 381"/>
              <p:cNvSpPr>
                <a:spLocks/>
              </p:cNvSpPr>
              <p:nvPr/>
            </p:nvSpPr>
            <p:spPr bwMode="auto">
              <a:xfrm>
                <a:off x="2597" y="609"/>
                <a:ext cx="8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8" y="7"/>
                  </a:cxn>
                  <a:cxn ang="0">
                    <a:pos x="0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7">
                    <a:moveTo>
                      <a:pt x="0" y="7"/>
                    </a:moveTo>
                    <a:lnTo>
                      <a:pt x="8" y="7"/>
                    </a:lnTo>
                    <a:lnTo>
                      <a:pt x="0" y="0"/>
                    </a:lnTo>
                    <a:lnTo>
                      <a:pt x="8" y="0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06" name="Rectangle 382"/>
              <p:cNvSpPr>
                <a:spLocks noChangeArrowheads="1"/>
              </p:cNvSpPr>
              <p:nvPr/>
            </p:nvSpPr>
            <p:spPr bwMode="auto">
              <a:xfrm>
                <a:off x="2710" y="609"/>
                <a:ext cx="15" cy="7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07" name="Freeform 383"/>
              <p:cNvSpPr>
                <a:spLocks/>
              </p:cNvSpPr>
              <p:nvPr/>
            </p:nvSpPr>
            <p:spPr bwMode="auto">
              <a:xfrm>
                <a:off x="2778" y="609"/>
                <a:ext cx="7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7" y="7"/>
                  </a:cxn>
                  <a:cxn ang="0">
                    <a:pos x="0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7">
                    <a:moveTo>
                      <a:pt x="0" y="7"/>
                    </a:moveTo>
                    <a:lnTo>
                      <a:pt x="7" y="7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08" name="Freeform 384"/>
              <p:cNvSpPr>
                <a:spLocks/>
              </p:cNvSpPr>
              <p:nvPr/>
            </p:nvSpPr>
            <p:spPr bwMode="auto">
              <a:xfrm>
                <a:off x="4280" y="601"/>
                <a:ext cx="135" cy="53"/>
              </a:xfrm>
              <a:custGeom>
                <a:avLst/>
                <a:gdLst/>
                <a:ahLst/>
                <a:cxnLst>
                  <a:cxn ang="0">
                    <a:pos x="135" y="23"/>
                  </a:cxn>
                  <a:cxn ang="0">
                    <a:pos x="135" y="53"/>
                  </a:cxn>
                  <a:cxn ang="0">
                    <a:pos x="0" y="23"/>
                  </a:cxn>
                  <a:cxn ang="0">
                    <a:pos x="0" y="0"/>
                  </a:cxn>
                  <a:cxn ang="0">
                    <a:pos x="135" y="23"/>
                  </a:cxn>
                </a:cxnLst>
                <a:rect l="0" t="0" r="r" b="b"/>
                <a:pathLst>
                  <a:path w="135" h="53">
                    <a:moveTo>
                      <a:pt x="135" y="23"/>
                    </a:moveTo>
                    <a:lnTo>
                      <a:pt x="135" y="53"/>
                    </a:lnTo>
                    <a:lnTo>
                      <a:pt x="0" y="23"/>
                    </a:lnTo>
                    <a:lnTo>
                      <a:pt x="0" y="0"/>
                    </a:lnTo>
                    <a:lnTo>
                      <a:pt x="135" y="23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09" name="Freeform 385"/>
              <p:cNvSpPr>
                <a:spLocks/>
              </p:cNvSpPr>
              <p:nvPr/>
            </p:nvSpPr>
            <p:spPr bwMode="auto">
              <a:xfrm>
                <a:off x="4648" y="736"/>
                <a:ext cx="128" cy="98"/>
              </a:xfrm>
              <a:custGeom>
                <a:avLst/>
                <a:gdLst/>
                <a:ahLst/>
                <a:cxnLst>
                  <a:cxn ang="0">
                    <a:pos x="128" y="76"/>
                  </a:cxn>
                  <a:cxn ang="0">
                    <a:pos x="113" y="98"/>
                  </a:cxn>
                  <a:cxn ang="0">
                    <a:pos x="0" y="15"/>
                  </a:cxn>
                  <a:cxn ang="0">
                    <a:pos x="15" y="0"/>
                  </a:cxn>
                  <a:cxn ang="0">
                    <a:pos x="128" y="76"/>
                  </a:cxn>
                </a:cxnLst>
                <a:rect l="0" t="0" r="r" b="b"/>
                <a:pathLst>
                  <a:path w="128" h="98">
                    <a:moveTo>
                      <a:pt x="128" y="76"/>
                    </a:moveTo>
                    <a:lnTo>
                      <a:pt x="113" y="98"/>
                    </a:lnTo>
                    <a:lnTo>
                      <a:pt x="0" y="15"/>
                    </a:lnTo>
                    <a:lnTo>
                      <a:pt x="15" y="0"/>
                    </a:lnTo>
                    <a:lnTo>
                      <a:pt x="128" y="76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10" name="Freeform 386"/>
              <p:cNvSpPr>
                <a:spLocks/>
              </p:cNvSpPr>
              <p:nvPr/>
            </p:nvSpPr>
            <p:spPr bwMode="auto">
              <a:xfrm>
                <a:off x="4791" y="849"/>
                <a:ext cx="90" cy="128"/>
              </a:xfrm>
              <a:custGeom>
                <a:avLst/>
                <a:gdLst/>
                <a:ahLst/>
                <a:cxnLst>
                  <a:cxn ang="0">
                    <a:pos x="90" y="113"/>
                  </a:cxn>
                  <a:cxn ang="0">
                    <a:pos x="75" y="128"/>
                  </a:cxn>
                  <a:cxn ang="0">
                    <a:pos x="0" y="8"/>
                  </a:cxn>
                  <a:cxn ang="0">
                    <a:pos x="15" y="0"/>
                  </a:cxn>
                  <a:cxn ang="0">
                    <a:pos x="90" y="113"/>
                  </a:cxn>
                </a:cxnLst>
                <a:rect l="0" t="0" r="r" b="b"/>
                <a:pathLst>
                  <a:path w="90" h="128">
                    <a:moveTo>
                      <a:pt x="90" y="113"/>
                    </a:moveTo>
                    <a:lnTo>
                      <a:pt x="75" y="128"/>
                    </a:lnTo>
                    <a:lnTo>
                      <a:pt x="0" y="8"/>
                    </a:lnTo>
                    <a:lnTo>
                      <a:pt x="15" y="0"/>
                    </a:lnTo>
                    <a:lnTo>
                      <a:pt x="90" y="113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11" name="Freeform 387"/>
              <p:cNvSpPr>
                <a:spLocks/>
              </p:cNvSpPr>
              <p:nvPr/>
            </p:nvSpPr>
            <p:spPr bwMode="auto">
              <a:xfrm>
                <a:off x="4964" y="1225"/>
                <a:ext cx="45" cy="143"/>
              </a:xfrm>
              <a:custGeom>
                <a:avLst/>
                <a:gdLst/>
                <a:ahLst/>
                <a:cxnLst>
                  <a:cxn ang="0">
                    <a:pos x="45" y="143"/>
                  </a:cxn>
                  <a:cxn ang="0">
                    <a:pos x="22" y="143"/>
                  </a:cxn>
                  <a:cxn ang="0">
                    <a:pos x="0" y="7"/>
                  </a:cxn>
                  <a:cxn ang="0">
                    <a:pos x="22" y="0"/>
                  </a:cxn>
                  <a:cxn ang="0">
                    <a:pos x="45" y="143"/>
                  </a:cxn>
                </a:cxnLst>
                <a:rect l="0" t="0" r="r" b="b"/>
                <a:pathLst>
                  <a:path w="45" h="143">
                    <a:moveTo>
                      <a:pt x="45" y="143"/>
                    </a:moveTo>
                    <a:lnTo>
                      <a:pt x="22" y="143"/>
                    </a:lnTo>
                    <a:lnTo>
                      <a:pt x="0" y="7"/>
                    </a:lnTo>
                    <a:lnTo>
                      <a:pt x="22" y="0"/>
                    </a:lnTo>
                    <a:lnTo>
                      <a:pt x="45" y="143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12" name="Rectangle 388"/>
              <p:cNvSpPr>
                <a:spLocks noChangeArrowheads="1"/>
              </p:cNvSpPr>
              <p:nvPr/>
            </p:nvSpPr>
            <p:spPr bwMode="auto">
              <a:xfrm>
                <a:off x="4986" y="1984"/>
                <a:ext cx="23" cy="22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13" name="Rectangle 389"/>
              <p:cNvSpPr>
                <a:spLocks noChangeArrowheads="1"/>
              </p:cNvSpPr>
              <p:nvPr/>
            </p:nvSpPr>
            <p:spPr bwMode="auto">
              <a:xfrm>
                <a:off x="4986" y="2006"/>
                <a:ext cx="23" cy="23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14" name="Freeform 390"/>
              <p:cNvSpPr>
                <a:spLocks/>
              </p:cNvSpPr>
              <p:nvPr/>
            </p:nvSpPr>
            <p:spPr bwMode="auto">
              <a:xfrm>
                <a:off x="4986" y="2029"/>
                <a:ext cx="23" cy="30"/>
              </a:xfrm>
              <a:custGeom>
                <a:avLst/>
                <a:gdLst/>
                <a:ahLst/>
                <a:cxnLst>
                  <a:cxn ang="0">
                    <a:pos x="23" y="22"/>
                  </a:cxn>
                  <a:cxn ang="0">
                    <a:pos x="0" y="30"/>
                  </a:cxn>
                  <a:cxn ang="0">
                    <a:pos x="0" y="0"/>
                  </a:cxn>
                  <a:cxn ang="0">
                    <a:pos x="23" y="0"/>
                  </a:cxn>
                  <a:cxn ang="0">
                    <a:pos x="23" y="22"/>
                  </a:cxn>
                </a:cxnLst>
                <a:rect l="0" t="0" r="r" b="b"/>
                <a:pathLst>
                  <a:path w="23" h="30">
                    <a:moveTo>
                      <a:pt x="23" y="22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23" y="22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15" name="Freeform 391"/>
              <p:cNvSpPr>
                <a:spLocks/>
              </p:cNvSpPr>
              <p:nvPr/>
            </p:nvSpPr>
            <p:spPr bwMode="auto">
              <a:xfrm>
                <a:off x="4986" y="2051"/>
                <a:ext cx="23" cy="31"/>
              </a:xfrm>
              <a:custGeom>
                <a:avLst/>
                <a:gdLst/>
                <a:ahLst/>
                <a:cxnLst>
                  <a:cxn ang="0">
                    <a:pos x="23" y="31"/>
                  </a:cxn>
                  <a:cxn ang="0">
                    <a:pos x="0" y="31"/>
                  </a:cxn>
                  <a:cxn ang="0">
                    <a:pos x="0" y="8"/>
                  </a:cxn>
                  <a:cxn ang="0">
                    <a:pos x="23" y="0"/>
                  </a:cxn>
                  <a:cxn ang="0">
                    <a:pos x="23" y="31"/>
                  </a:cxn>
                </a:cxnLst>
                <a:rect l="0" t="0" r="r" b="b"/>
                <a:pathLst>
                  <a:path w="23" h="31">
                    <a:moveTo>
                      <a:pt x="23" y="31"/>
                    </a:moveTo>
                    <a:lnTo>
                      <a:pt x="0" y="31"/>
                    </a:lnTo>
                    <a:lnTo>
                      <a:pt x="0" y="8"/>
                    </a:lnTo>
                    <a:lnTo>
                      <a:pt x="23" y="0"/>
                    </a:lnTo>
                    <a:lnTo>
                      <a:pt x="23" y="31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16" name="Freeform 392"/>
              <p:cNvSpPr>
                <a:spLocks/>
              </p:cNvSpPr>
              <p:nvPr/>
            </p:nvSpPr>
            <p:spPr bwMode="auto">
              <a:xfrm>
                <a:off x="4964" y="2690"/>
                <a:ext cx="45" cy="143"/>
              </a:xfrm>
              <a:custGeom>
                <a:avLst/>
                <a:gdLst/>
                <a:ahLst/>
                <a:cxnLst>
                  <a:cxn ang="0">
                    <a:pos x="22" y="143"/>
                  </a:cxn>
                  <a:cxn ang="0">
                    <a:pos x="0" y="143"/>
                  </a:cxn>
                  <a:cxn ang="0">
                    <a:pos x="22" y="0"/>
                  </a:cxn>
                  <a:cxn ang="0">
                    <a:pos x="45" y="8"/>
                  </a:cxn>
                  <a:cxn ang="0">
                    <a:pos x="22" y="143"/>
                  </a:cxn>
                </a:cxnLst>
                <a:rect l="0" t="0" r="r" b="b"/>
                <a:pathLst>
                  <a:path w="45" h="143">
                    <a:moveTo>
                      <a:pt x="22" y="143"/>
                    </a:moveTo>
                    <a:lnTo>
                      <a:pt x="0" y="143"/>
                    </a:lnTo>
                    <a:lnTo>
                      <a:pt x="22" y="0"/>
                    </a:lnTo>
                    <a:lnTo>
                      <a:pt x="45" y="8"/>
                    </a:lnTo>
                    <a:lnTo>
                      <a:pt x="22" y="143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17" name="Freeform 393"/>
              <p:cNvSpPr>
                <a:spLocks/>
              </p:cNvSpPr>
              <p:nvPr/>
            </p:nvSpPr>
            <p:spPr bwMode="auto">
              <a:xfrm>
                <a:off x="4791" y="3081"/>
                <a:ext cx="90" cy="135"/>
              </a:xfrm>
              <a:custGeom>
                <a:avLst/>
                <a:gdLst/>
                <a:ahLst/>
                <a:cxnLst>
                  <a:cxn ang="0">
                    <a:pos x="15" y="135"/>
                  </a:cxn>
                  <a:cxn ang="0">
                    <a:pos x="0" y="120"/>
                  </a:cxn>
                  <a:cxn ang="0">
                    <a:pos x="75" y="0"/>
                  </a:cxn>
                  <a:cxn ang="0">
                    <a:pos x="90" y="15"/>
                  </a:cxn>
                  <a:cxn ang="0">
                    <a:pos x="15" y="135"/>
                  </a:cxn>
                </a:cxnLst>
                <a:rect l="0" t="0" r="r" b="b"/>
                <a:pathLst>
                  <a:path w="90" h="135">
                    <a:moveTo>
                      <a:pt x="15" y="135"/>
                    </a:moveTo>
                    <a:lnTo>
                      <a:pt x="0" y="120"/>
                    </a:lnTo>
                    <a:lnTo>
                      <a:pt x="75" y="0"/>
                    </a:lnTo>
                    <a:lnTo>
                      <a:pt x="90" y="15"/>
                    </a:lnTo>
                    <a:lnTo>
                      <a:pt x="15" y="135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18" name="Freeform 394"/>
              <p:cNvSpPr>
                <a:spLocks/>
              </p:cNvSpPr>
              <p:nvPr/>
            </p:nvSpPr>
            <p:spPr bwMode="auto">
              <a:xfrm>
                <a:off x="4648" y="3224"/>
                <a:ext cx="128" cy="105"/>
              </a:xfrm>
              <a:custGeom>
                <a:avLst/>
                <a:gdLst/>
                <a:ahLst/>
                <a:cxnLst>
                  <a:cxn ang="0">
                    <a:pos x="15" y="105"/>
                  </a:cxn>
                  <a:cxn ang="0">
                    <a:pos x="0" y="82"/>
                  </a:cxn>
                  <a:cxn ang="0">
                    <a:pos x="113" y="0"/>
                  </a:cxn>
                  <a:cxn ang="0">
                    <a:pos x="128" y="22"/>
                  </a:cxn>
                  <a:cxn ang="0">
                    <a:pos x="15" y="105"/>
                  </a:cxn>
                </a:cxnLst>
                <a:rect l="0" t="0" r="r" b="b"/>
                <a:pathLst>
                  <a:path w="128" h="105">
                    <a:moveTo>
                      <a:pt x="15" y="105"/>
                    </a:moveTo>
                    <a:lnTo>
                      <a:pt x="0" y="82"/>
                    </a:lnTo>
                    <a:lnTo>
                      <a:pt x="113" y="0"/>
                    </a:lnTo>
                    <a:lnTo>
                      <a:pt x="128" y="22"/>
                    </a:lnTo>
                    <a:lnTo>
                      <a:pt x="15" y="105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19" name="Freeform 395"/>
              <p:cNvSpPr>
                <a:spLocks/>
              </p:cNvSpPr>
              <p:nvPr/>
            </p:nvSpPr>
            <p:spPr bwMode="auto">
              <a:xfrm>
                <a:off x="4280" y="3412"/>
                <a:ext cx="135" cy="52"/>
              </a:xfrm>
              <a:custGeom>
                <a:avLst/>
                <a:gdLst/>
                <a:ahLst/>
                <a:cxnLst>
                  <a:cxn ang="0">
                    <a:pos x="0" y="52"/>
                  </a:cxn>
                  <a:cxn ang="0">
                    <a:pos x="0" y="30"/>
                  </a:cxn>
                  <a:cxn ang="0">
                    <a:pos x="135" y="0"/>
                  </a:cxn>
                  <a:cxn ang="0">
                    <a:pos x="135" y="22"/>
                  </a:cxn>
                  <a:cxn ang="0">
                    <a:pos x="0" y="52"/>
                  </a:cxn>
                </a:cxnLst>
                <a:rect l="0" t="0" r="r" b="b"/>
                <a:pathLst>
                  <a:path w="135" h="52">
                    <a:moveTo>
                      <a:pt x="0" y="52"/>
                    </a:moveTo>
                    <a:lnTo>
                      <a:pt x="0" y="30"/>
                    </a:lnTo>
                    <a:lnTo>
                      <a:pt x="135" y="0"/>
                    </a:lnTo>
                    <a:lnTo>
                      <a:pt x="135" y="22"/>
                    </a:lnTo>
                    <a:lnTo>
                      <a:pt x="0" y="52"/>
                    </a:lnTo>
                  </a:path>
                </a:pathLst>
              </a:custGeom>
              <a:noFill/>
              <a:ln w="47625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20" name="Freeform 396"/>
              <p:cNvSpPr>
                <a:spLocks/>
              </p:cNvSpPr>
              <p:nvPr/>
            </p:nvSpPr>
            <p:spPr bwMode="auto">
              <a:xfrm>
                <a:off x="1298" y="3412"/>
                <a:ext cx="135" cy="5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0"/>
                  </a:cxn>
                  <a:cxn ang="0">
                    <a:pos x="135" y="30"/>
                  </a:cxn>
                  <a:cxn ang="0">
                    <a:pos x="135" y="52"/>
                  </a:cxn>
                  <a:cxn ang="0">
                    <a:pos x="0" y="22"/>
                  </a:cxn>
                </a:cxnLst>
                <a:rect l="0" t="0" r="r" b="b"/>
                <a:pathLst>
                  <a:path w="135" h="52">
                    <a:moveTo>
                      <a:pt x="0" y="22"/>
                    </a:moveTo>
                    <a:lnTo>
                      <a:pt x="0" y="0"/>
                    </a:lnTo>
                    <a:lnTo>
                      <a:pt x="135" y="30"/>
                    </a:lnTo>
                    <a:lnTo>
                      <a:pt x="135" y="52"/>
                    </a:lnTo>
                    <a:lnTo>
                      <a:pt x="0" y="22"/>
                    </a:lnTo>
                  </a:path>
                </a:pathLst>
              </a:custGeom>
              <a:noFill/>
              <a:ln w="47625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21" name="Freeform 397"/>
              <p:cNvSpPr>
                <a:spLocks/>
              </p:cNvSpPr>
              <p:nvPr/>
            </p:nvSpPr>
            <p:spPr bwMode="auto">
              <a:xfrm>
                <a:off x="937" y="3224"/>
                <a:ext cx="128" cy="105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5" y="0"/>
                  </a:cxn>
                  <a:cxn ang="0">
                    <a:pos x="128" y="82"/>
                  </a:cxn>
                  <a:cxn ang="0">
                    <a:pos x="113" y="105"/>
                  </a:cxn>
                  <a:cxn ang="0">
                    <a:pos x="0" y="22"/>
                  </a:cxn>
                </a:cxnLst>
                <a:rect l="0" t="0" r="r" b="b"/>
                <a:pathLst>
                  <a:path w="128" h="105">
                    <a:moveTo>
                      <a:pt x="0" y="22"/>
                    </a:moveTo>
                    <a:lnTo>
                      <a:pt x="15" y="0"/>
                    </a:lnTo>
                    <a:lnTo>
                      <a:pt x="128" y="82"/>
                    </a:lnTo>
                    <a:lnTo>
                      <a:pt x="113" y="105"/>
                    </a:lnTo>
                    <a:lnTo>
                      <a:pt x="0" y="22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22" name="Freeform 398"/>
              <p:cNvSpPr>
                <a:spLocks/>
              </p:cNvSpPr>
              <p:nvPr/>
            </p:nvSpPr>
            <p:spPr bwMode="auto">
              <a:xfrm>
                <a:off x="832" y="3081"/>
                <a:ext cx="90" cy="135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15" y="0"/>
                  </a:cxn>
                  <a:cxn ang="0">
                    <a:pos x="90" y="120"/>
                  </a:cxn>
                  <a:cxn ang="0">
                    <a:pos x="75" y="135"/>
                  </a:cxn>
                  <a:cxn ang="0">
                    <a:pos x="0" y="15"/>
                  </a:cxn>
                </a:cxnLst>
                <a:rect l="0" t="0" r="r" b="b"/>
                <a:pathLst>
                  <a:path w="90" h="135">
                    <a:moveTo>
                      <a:pt x="0" y="15"/>
                    </a:moveTo>
                    <a:lnTo>
                      <a:pt x="15" y="0"/>
                    </a:lnTo>
                    <a:lnTo>
                      <a:pt x="90" y="120"/>
                    </a:lnTo>
                    <a:lnTo>
                      <a:pt x="75" y="135"/>
                    </a:lnTo>
                    <a:lnTo>
                      <a:pt x="0" y="15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23" name="Freeform 399"/>
              <p:cNvSpPr>
                <a:spLocks/>
              </p:cNvSpPr>
              <p:nvPr/>
            </p:nvSpPr>
            <p:spPr bwMode="auto">
              <a:xfrm>
                <a:off x="704" y="2690"/>
                <a:ext cx="45" cy="14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3" y="0"/>
                  </a:cxn>
                  <a:cxn ang="0">
                    <a:pos x="45" y="143"/>
                  </a:cxn>
                  <a:cxn ang="0">
                    <a:pos x="23" y="143"/>
                  </a:cxn>
                  <a:cxn ang="0">
                    <a:pos x="0" y="8"/>
                  </a:cxn>
                </a:cxnLst>
                <a:rect l="0" t="0" r="r" b="b"/>
                <a:pathLst>
                  <a:path w="45" h="143">
                    <a:moveTo>
                      <a:pt x="0" y="8"/>
                    </a:moveTo>
                    <a:lnTo>
                      <a:pt x="23" y="0"/>
                    </a:lnTo>
                    <a:lnTo>
                      <a:pt x="45" y="143"/>
                    </a:lnTo>
                    <a:lnTo>
                      <a:pt x="23" y="143"/>
                    </a:lnTo>
                    <a:lnTo>
                      <a:pt x="0" y="8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24" name="Freeform 400"/>
              <p:cNvSpPr>
                <a:spLocks/>
              </p:cNvSpPr>
              <p:nvPr/>
            </p:nvSpPr>
            <p:spPr bwMode="auto">
              <a:xfrm>
                <a:off x="704" y="2051"/>
                <a:ext cx="23" cy="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8"/>
                  </a:cxn>
                  <a:cxn ang="0">
                    <a:pos x="23" y="31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23" h="31">
                    <a:moveTo>
                      <a:pt x="0" y="0"/>
                    </a:moveTo>
                    <a:lnTo>
                      <a:pt x="23" y="8"/>
                    </a:lnTo>
                    <a:lnTo>
                      <a:pt x="23" y="31"/>
                    </a:lnTo>
                    <a:lnTo>
                      <a:pt x="0" y="31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25" name="Freeform 401"/>
              <p:cNvSpPr>
                <a:spLocks/>
              </p:cNvSpPr>
              <p:nvPr/>
            </p:nvSpPr>
            <p:spPr bwMode="auto">
              <a:xfrm>
                <a:off x="704" y="2029"/>
                <a:ext cx="23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" y="0"/>
                  </a:cxn>
                  <a:cxn ang="0">
                    <a:pos x="23" y="30"/>
                  </a:cxn>
                  <a:cxn ang="0">
                    <a:pos x="0" y="22"/>
                  </a:cxn>
                  <a:cxn ang="0">
                    <a:pos x="0" y="0"/>
                  </a:cxn>
                </a:cxnLst>
                <a:rect l="0" t="0" r="r" b="b"/>
                <a:pathLst>
                  <a:path w="23" h="30">
                    <a:moveTo>
                      <a:pt x="0" y="0"/>
                    </a:moveTo>
                    <a:lnTo>
                      <a:pt x="23" y="0"/>
                    </a:lnTo>
                    <a:lnTo>
                      <a:pt x="23" y="30"/>
                    </a:lnTo>
                    <a:lnTo>
                      <a:pt x="0" y="22"/>
                    </a:ln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26" name="Rectangle 402"/>
              <p:cNvSpPr>
                <a:spLocks noChangeArrowheads="1"/>
              </p:cNvSpPr>
              <p:nvPr/>
            </p:nvSpPr>
            <p:spPr bwMode="auto">
              <a:xfrm>
                <a:off x="704" y="2006"/>
                <a:ext cx="23" cy="23"/>
              </a:xfrm>
              <a:prstGeom prst="rect">
                <a:avLst/>
              </a:prstGeom>
              <a:noFill/>
              <a:ln w="476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27" name="Rectangle 403"/>
              <p:cNvSpPr>
                <a:spLocks noChangeArrowheads="1"/>
              </p:cNvSpPr>
              <p:nvPr/>
            </p:nvSpPr>
            <p:spPr bwMode="auto">
              <a:xfrm>
                <a:off x="704" y="1984"/>
                <a:ext cx="23" cy="22"/>
              </a:xfrm>
              <a:prstGeom prst="rect">
                <a:avLst/>
              </a:prstGeom>
              <a:noFill/>
              <a:ln w="47625">
                <a:solidFill>
                  <a:srgbClr val="00BFB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28" name="Freeform 404"/>
              <p:cNvSpPr>
                <a:spLocks/>
              </p:cNvSpPr>
              <p:nvPr/>
            </p:nvSpPr>
            <p:spPr bwMode="auto">
              <a:xfrm>
                <a:off x="704" y="1225"/>
                <a:ext cx="45" cy="14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45" y="7"/>
                  </a:cxn>
                  <a:cxn ang="0">
                    <a:pos x="23" y="143"/>
                  </a:cxn>
                  <a:cxn ang="0">
                    <a:pos x="0" y="143"/>
                  </a:cxn>
                  <a:cxn ang="0">
                    <a:pos x="23" y="0"/>
                  </a:cxn>
                </a:cxnLst>
                <a:rect l="0" t="0" r="r" b="b"/>
                <a:pathLst>
                  <a:path w="45" h="143">
                    <a:moveTo>
                      <a:pt x="23" y="0"/>
                    </a:moveTo>
                    <a:lnTo>
                      <a:pt x="45" y="7"/>
                    </a:lnTo>
                    <a:lnTo>
                      <a:pt x="23" y="143"/>
                    </a:lnTo>
                    <a:lnTo>
                      <a:pt x="0" y="143"/>
                    </a:lnTo>
                    <a:lnTo>
                      <a:pt x="23" y="0"/>
                    </a:lnTo>
                  </a:path>
                </a:pathLst>
              </a:custGeom>
              <a:noFill/>
              <a:ln w="47625">
                <a:solidFill>
                  <a:srgbClr val="BF00B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29" name="Freeform 405"/>
              <p:cNvSpPr>
                <a:spLocks/>
              </p:cNvSpPr>
              <p:nvPr/>
            </p:nvSpPr>
            <p:spPr bwMode="auto">
              <a:xfrm>
                <a:off x="832" y="849"/>
                <a:ext cx="90" cy="128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90" y="8"/>
                  </a:cxn>
                  <a:cxn ang="0">
                    <a:pos x="15" y="128"/>
                  </a:cxn>
                  <a:cxn ang="0">
                    <a:pos x="0" y="113"/>
                  </a:cxn>
                  <a:cxn ang="0">
                    <a:pos x="75" y="0"/>
                  </a:cxn>
                </a:cxnLst>
                <a:rect l="0" t="0" r="r" b="b"/>
                <a:pathLst>
                  <a:path w="90" h="128">
                    <a:moveTo>
                      <a:pt x="75" y="0"/>
                    </a:moveTo>
                    <a:lnTo>
                      <a:pt x="90" y="8"/>
                    </a:lnTo>
                    <a:lnTo>
                      <a:pt x="15" y="128"/>
                    </a:lnTo>
                    <a:lnTo>
                      <a:pt x="0" y="113"/>
                    </a:lnTo>
                    <a:lnTo>
                      <a:pt x="75" y="0"/>
                    </a:lnTo>
                  </a:path>
                </a:pathLst>
              </a:custGeom>
              <a:noFill/>
              <a:ln w="47625">
                <a:solidFill>
                  <a:srgbClr val="BFB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30" name="Freeform 406"/>
              <p:cNvSpPr>
                <a:spLocks/>
              </p:cNvSpPr>
              <p:nvPr/>
            </p:nvSpPr>
            <p:spPr bwMode="auto">
              <a:xfrm>
                <a:off x="937" y="736"/>
                <a:ext cx="128" cy="98"/>
              </a:xfrm>
              <a:custGeom>
                <a:avLst/>
                <a:gdLst/>
                <a:ahLst/>
                <a:cxnLst>
                  <a:cxn ang="0">
                    <a:pos x="113" y="0"/>
                  </a:cxn>
                  <a:cxn ang="0">
                    <a:pos x="128" y="15"/>
                  </a:cxn>
                  <a:cxn ang="0">
                    <a:pos x="15" y="98"/>
                  </a:cxn>
                  <a:cxn ang="0">
                    <a:pos x="0" y="76"/>
                  </a:cxn>
                  <a:cxn ang="0">
                    <a:pos x="113" y="0"/>
                  </a:cxn>
                </a:cxnLst>
                <a:rect l="0" t="0" r="r" b="b"/>
                <a:pathLst>
                  <a:path w="128" h="98">
                    <a:moveTo>
                      <a:pt x="113" y="0"/>
                    </a:moveTo>
                    <a:lnTo>
                      <a:pt x="128" y="15"/>
                    </a:lnTo>
                    <a:lnTo>
                      <a:pt x="15" y="98"/>
                    </a:lnTo>
                    <a:lnTo>
                      <a:pt x="0" y="76"/>
                    </a:lnTo>
                    <a:lnTo>
                      <a:pt x="113" y="0"/>
                    </a:lnTo>
                  </a:path>
                </a:pathLst>
              </a:custGeom>
              <a:noFill/>
              <a:ln w="47625">
                <a:solidFill>
                  <a:srgbClr val="3F3F3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2631" name="Freeform 407"/>
              <p:cNvSpPr>
                <a:spLocks/>
              </p:cNvSpPr>
              <p:nvPr/>
            </p:nvSpPr>
            <p:spPr bwMode="auto">
              <a:xfrm>
                <a:off x="1298" y="601"/>
                <a:ext cx="135" cy="53"/>
              </a:xfrm>
              <a:custGeom>
                <a:avLst/>
                <a:gdLst/>
                <a:ahLst/>
                <a:cxnLst>
                  <a:cxn ang="0">
                    <a:pos x="135" y="0"/>
                  </a:cxn>
                  <a:cxn ang="0">
                    <a:pos x="135" y="23"/>
                  </a:cxn>
                  <a:cxn ang="0">
                    <a:pos x="0" y="53"/>
                  </a:cxn>
                  <a:cxn ang="0">
                    <a:pos x="0" y="23"/>
                  </a:cxn>
                  <a:cxn ang="0">
                    <a:pos x="135" y="0"/>
                  </a:cxn>
                </a:cxnLst>
                <a:rect l="0" t="0" r="r" b="b"/>
                <a:pathLst>
                  <a:path w="135" h="53">
                    <a:moveTo>
                      <a:pt x="135" y="0"/>
                    </a:moveTo>
                    <a:lnTo>
                      <a:pt x="135" y="23"/>
                    </a:lnTo>
                    <a:lnTo>
                      <a:pt x="0" y="53"/>
                    </a:lnTo>
                    <a:lnTo>
                      <a:pt x="0" y="23"/>
                    </a:lnTo>
                    <a:lnTo>
                      <a:pt x="135" y="0"/>
                    </a:lnTo>
                  </a:path>
                </a:pathLst>
              </a:custGeom>
              <a:noFill/>
              <a:ln w="47625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52632" name="Freeform 408"/>
            <p:cNvSpPr>
              <a:spLocks/>
            </p:cNvSpPr>
            <p:nvPr/>
          </p:nvSpPr>
          <p:spPr bwMode="auto">
            <a:xfrm>
              <a:off x="2582" y="1954"/>
              <a:ext cx="45" cy="45"/>
            </a:xfrm>
            <a:custGeom>
              <a:avLst/>
              <a:gdLst/>
              <a:ahLst/>
              <a:cxnLst>
                <a:cxn ang="0">
                  <a:pos x="45" y="30"/>
                </a:cxn>
                <a:cxn ang="0">
                  <a:pos x="30" y="45"/>
                </a:cxn>
                <a:cxn ang="0">
                  <a:pos x="0" y="22"/>
                </a:cxn>
                <a:cxn ang="0">
                  <a:pos x="15" y="0"/>
                </a:cxn>
                <a:cxn ang="0">
                  <a:pos x="45" y="30"/>
                </a:cxn>
              </a:cxnLst>
              <a:rect l="0" t="0" r="r" b="b"/>
              <a:pathLst>
                <a:path w="45" h="45">
                  <a:moveTo>
                    <a:pt x="45" y="30"/>
                  </a:moveTo>
                  <a:lnTo>
                    <a:pt x="30" y="45"/>
                  </a:lnTo>
                  <a:lnTo>
                    <a:pt x="0" y="22"/>
                  </a:lnTo>
                  <a:lnTo>
                    <a:pt x="15" y="0"/>
                  </a:lnTo>
                  <a:lnTo>
                    <a:pt x="45" y="30"/>
                  </a:lnTo>
                </a:path>
              </a:pathLst>
            </a:custGeom>
            <a:noFill/>
            <a:ln w="476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2633" name="Freeform 409"/>
            <p:cNvSpPr>
              <a:spLocks/>
            </p:cNvSpPr>
            <p:nvPr/>
          </p:nvSpPr>
          <p:spPr bwMode="auto">
            <a:xfrm>
              <a:off x="2785" y="2097"/>
              <a:ext cx="75" cy="52"/>
            </a:xfrm>
            <a:custGeom>
              <a:avLst/>
              <a:gdLst/>
              <a:ahLst/>
              <a:cxnLst>
                <a:cxn ang="0">
                  <a:pos x="75" y="30"/>
                </a:cxn>
                <a:cxn ang="0">
                  <a:pos x="68" y="52"/>
                </a:cxn>
                <a:cxn ang="0">
                  <a:pos x="0" y="22"/>
                </a:cxn>
                <a:cxn ang="0">
                  <a:pos x="8" y="0"/>
                </a:cxn>
                <a:cxn ang="0">
                  <a:pos x="75" y="30"/>
                </a:cxn>
              </a:cxnLst>
              <a:rect l="0" t="0" r="r" b="b"/>
              <a:pathLst>
                <a:path w="75" h="52">
                  <a:moveTo>
                    <a:pt x="75" y="30"/>
                  </a:moveTo>
                  <a:lnTo>
                    <a:pt x="68" y="52"/>
                  </a:lnTo>
                  <a:lnTo>
                    <a:pt x="0" y="22"/>
                  </a:lnTo>
                  <a:lnTo>
                    <a:pt x="8" y="0"/>
                  </a:lnTo>
                  <a:lnTo>
                    <a:pt x="75" y="30"/>
                  </a:lnTo>
                </a:path>
              </a:pathLst>
            </a:custGeom>
            <a:noFill/>
            <a:ln w="47625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2634" name="Rectangle 410"/>
            <p:cNvSpPr>
              <a:spLocks noChangeArrowheads="1"/>
            </p:cNvSpPr>
            <p:nvPr/>
          </p:nvSpPr>
          <p:spPr bwMode="auto">
            <a:xfrm>
              <a:off x="3033" y="2149"/>
              <a:ext cx="30" cy="23"/>
            </a:xfrm>
            <a:prstGeom prst="rect">
              <a:avLst/>
            </a:prstGeom>
            <a:noFill/>
            <a:ln w="47625">
              <a:solidFill>
                <a:srgbClr val="00BFB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2635" name="Rectangle 411"/>
            <p:cNvSpPr>
              <a:spLocks noChangeArrowheads="1"/>
            </p:cNvSpPr>
            <p:nvPr/>
          </p:nvSpPr>
          <p:spPr bwMode="auto">
            <a:xfrm>
              <a:off x="3086" y="2149"/>
              <a:ext cx="15" cy="23"/>
            </a:xfrm>
            <a:prstGeom prst="rect">
              <a:avLst/>
            </a:prstGeom>
            <a:noFill/>
            <a:ln w="47625">
              <a:solidFill>
                <a:srgbClr val="BF00B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2636" name="Oval 412"/>
            <p:cNvSpPr>
              <a:spLocks noChangeArrowheads="1"/>
            </p:cNvSpPr>
            <p:nvPr/>
          </p:nvSpPr>
          <p:spPr bwMode="auto">
            <a:xfrm>
              <a:off x="2845" y="594"/>
              <a:ext cx="45" cy="45"/>
            </a:xfrm>
            <a:prstGeom prst="ellipse">
              <a:avLst/>
            </a:prstGeom>
            <a:solidFill>
              <a:srgbClr val="BFB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52637" name="Rectangle 413"/>
            <p:cNvSpPr>
              <a:spLocks noChangeArrowheads="1"/>
            </p:cNvSpPr>
            <p:nvPr/>
          </p:nvSpPr>
          <p:spPr bwMode="auto">
            <a:xfrm>
              <a:off x="1726" y="2239"/>
              <a:ext cx="451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>
                  <a:solidFill>
                    <a:srgbClr val="000000"/>
                  </a:solidFill>
                  <a:latin typeface="Helvetica" pitchFamily="34" charset="0"/>
                </a:rPr>
                <a:t>DL x 2</a:t>
              </a:r>
              <a:endParaRPr lang="it-IT"/>
            </a:p>
          </p:txBody>
        </p:sp>
        <p:sp>
          <p:nvSpPr>
            <p:cNvPr id="52638" name="Rectangle 414"/>
            <p:cNvSpPr>
              <a:spLocks noChangeArrowheads="1"/>
            </p:cNvSpPr>
            <p:nvPr/>
          </p:nvSpPr>
          <p:spPr bwMode="auto">
            <a:xfrm>
              <a:off x="824" y="2202"/>
              <a:ext cx="4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500">
                  <a:solidFill>
                    <a:srgbClr val="000000"/>
                  </a:solidFill>
                  <a:latin typeface="Helvetica" pitchFamily="34" charset="0"/>
                </a:rPr>
                <a:t>vertical</a:t>
              </a:r>
              <a:endParaRPr lang="it-IT"/>
            </a:p>
          </p:txBody>
        </p:sp>
        <p:sp>
          <p:nvSpPr>
            <p:cNvPr id="52639" name="Rectangle 415"/>
            <p:cNvSpPr>
              <a:spLocks noChangeArrowheads="1"/>
            </p:cNvSpPr>
            <p:nvPr/>
          </p:nvSpPr>
          <p:spPr bwMode="auto">
            <a:xfrm>
              <a:off x="824" y="2322"/>
              <a:ext cx="4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500">
                  <a:solidFill>
                    <a:srgbClr val="000000"/>
                  </a:solidFill>
                  <a:latin typeface="Helvetica" pitchFamily="34" charset="0"/>
                </a:rPr>
                <a:t>chicane</a:t>
              </a:r>
              <a:endParaRPr lang="it-IT"/>
            </a:p>
          </p:txBody>
        </p:sp>
        <p:sp>
          <p:nvSpPr>
            <p:cNvPr id="52640" name="Rectangle 416"/>
            <p:cNvSpPr>
              <a:spLocks noChangeArrowheads="1"/>
            </p:cNvSpPr>
            <p:nvPr/>
          </p:nvSpPr>
          <p:spPr bwMode="auto">
            <a:xfrm>
              <a:off x="3108" y="1413"/>
              <a:ext cx="548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>
                  <a:solidFill>
                    <a:srgbClr val="000000"/>
                  </a:solidFill>
                  <a:latin typeface="Helvetica" pitchFamily="34" charset="0"/>
                </a:rPr>
                <a:t>CR1 x 3</a:t>
              </a:r>
              <a:endParaRPr lang="it-IT"/>
            </a:p>
          </p:txBody>
        </p:sp>
        <p:sp>
          <p:nvSpPr>
            <p:cNvPr id="52641" name="Rectangle 417"/>
            <p:cNvSpPr>
              <a:spLocks noChangeArrowheads="1"/>
            </p:cNvSpPr>
            <p:nvPr/>
          </p:nvSpPr>
          <p:spPr bwMode="auto">
            <a:xfrm>
              <a:off x="1726" y="669"/>
              <a:ext cx="548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it-IT" sz="1700">
                  <a:solidFill>
                    <a:srgbClr val="000000"/>
                  </a:solidFill>
                  <a:latin typeface="Helvetica" pitchFamily="34" charset="0"/>
                </a:rPr>
                <a:t>CR2 x 4</a:t>
              </a:r>
              <a:endParaRPr lang="it-IT"/>
            </a:p>
          </p:txBody>
        </p:sp>
      </p:grpSp>
      <p:sp>
        <p:nvSpPr>
          <p:cNvPr id="52642" name="Oval 418"/>
          <p:cNvSpPr>
            <a:spLocks noChangeArrowheads="1"/>
          </p:cNvSpPr>
          <p:nvPr/>
        </p:nvSpPr>
        <p:spPr bwMode="auto">
          <a:xfrm>
            <a:off x="4643438" y="5445125"/>
            <a:ext cx="215900" cy="215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52643" name="Picture 4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3688" y="0"/>
            <a:ext cx="5040312" cy="3779838"/>
          </a:xfrm>
          <a:prstGeom prst="rect">
            <a:avLst/>
          </a:prstGeom>
          <a:solidFill>
            <a:srgbClr val="CAFEDB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2644" name="Text Box 420"/>
          <p:cNvSpPr txBox="1">
            <a:spLocks noChangeArrowheads="1"/>
          </p:cNvSpPr>
          <p:nvPr/>
        </p:nvSpPr>
        <p:spPr bwMode="auto">
          <a:xfrm>
            <a:off x="5076825" y="3933825"/>
            <a:ext cx="3448050" cy="366713"/>
          </a:xfrm>
          <a:prstGeom prst="rect">
            <a:avLst/>
          </a:prstGeom>
          <a:solidFill>
            <a:srgbClr val="CAFEDB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OUTPUT </a:t>
            </a:r>
            <a:r>
              <a:rPr lang="it-IT" dirty="0" err="1">
                <a:solidFill>
                  <a:srgbClr val="002060"/>
                </a:solidFill>
              </a:rPr>
              <a:t>of</a:t>
            </a:r>
            <a:r>
              <a:rPr lang="it-IT" dirty="0">
                <a:solidFill>
                  <a:srgbClr val="002060"/>
                </a:solidFill>
              </a:rPr>
              <a:t> CR2 – </a:t>
            </a:r>
            <a:r>
              <a:rPr lang="it-IT" dirty="0" err="1">
                <a:solidFill>
                  <a:srgbClr val="002060"/>
                </a:solidFill>
              </a:rPr>
              <a:t>after</a:t>
            </a:r>
            <a:r>
              <a:rPr lang="it-IT" dirty="0">
                <a:solidFill>
                  <a:srgbClr val="002060"/>
                </a:solidFill>
              </a:rPr>
              <a:t> 4 </a:t>
            </a:r>
            <a:r>
              <a:rPr lang="it-IT" dirty="0" err="1">
                <a:solidFill>
                  <a:srgbClr val="002060"/>
                </a:solidFill>
              </a:rPr>
              <a:t>turrns</a:t>
            </a:r>
            <a:endParaRPr lang="it-IT" dirty="0">
              <a:solidFill>
                <a:srgbClr val="002060"/>
              </a:solidFill>
            </a:endParaRPr>
          </a:p>
        </p:txBody>
      </p:sp>
      <p:pic>
        <p:nvPicPr>
          <p:cNvPr id="52645" name="Picture 4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78163"/>
            <a:ext cx="5040313" cy="3779837"/>
          </a:xfrm>
          <a:prstGeom prst="rect">
            <a:avLst/>
          </a:prstGeom>
          <a:solidFill>
            <a:srgbClr val="CAFEDB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2646" name="Text Box 422"/>
          <p:cNvSpPr txBox="1">
            <a:spLocks noChangeArrowheads="1"/>
          </p:cNvSpPr>
          <p:nvPr/>
        </p:nvSpPr>
        <p:spPr bwMode="auto">
          <a:xfrm>
            <a:off x="2771775" y="0"/>
            <a:ext cx="2170113" cy="641350"/>
          </a:xfrm>
          <a:prstGeom prst="rect">
            <a:avLst/>
          </a:prstGeom>
          <a:solidFill>
            <a:srgbClr val="CAFEDB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/>
              <a:t>(</a:t>
            </a:r>
            <a:r>
              <a:rPr lang="it-IT" dirty="0" err="1">
                <a:solidFill>
                  <a:srgbClr val="002060"/>
                </a:solidFill>
              </a:rPr>
              <a:t>Dp</a:t>
            </a:r>
            <a:r>
              <a:rPr lang="it-IT" dirty="0">
                <a:solidFill>
                  <a:srgbClr val="002060"/>
                </a:solidFill>
              </a:rPr>
              <a:t>/p)</a:t>
            </a:r>
            <a:r>
              <a:rPr lang="it-IT" dirty="0" err="1">
                <a:solidFill>
                  <a:srgbClr val="002060"/>
                </a:solidFill>
              </a:rPr>
              <a:t>rms</a:t>
            </a:r>
            <a:r>
              <a:rPr lang="it-IT" dirty="0">
                <a:solidFill>
                  <a:srgbClr val="002060"/>
                </a:solidFill>
              </a:rPr>
              <a:t> = </a:t>
            </a:r>
            <a:r>
              <a:rPr lang="it-IT" dirty="0">
                <a:solidFill>
                  <a:srgbClr val="002060"/>
                </a:solidFill>
                <a:cs typeface="Arial" pitchFamily="34" charset="0"/>
              </a:rPr>
              <a:t>±</a:t>
            </a:r>
            <a:r>
              <a:rPr lang="it-IT" dirty="0">
                <a:solidFill>
                  <a:srgbClr val="002060"/>
                </a:solidFill>
              </a:rPr>
              <a:t>0.6 %</a:t>
            </a:r>
          </a:p>
          <a:p>
            <a:r>
              <a:rPr lang="it-IT" dirty="0">
                <a:solidFill>
                  <a:srgbClr val="002060"/>
                </a:solidFill>
              </a:rPr>
              <a:t>(</a:t>
            </a:r>
            <a:r>
              <a:rPr lang="it-IT" dirty="0" err="1">
                <a:solidFill>
                  <a:srgbClr val="002060"/>
                </a:solidFill>
              </a:rPr>
              <a:t>Dp</a:t>
            </a:r>
            <a:r>
              <a:rPr lang="it-IT" dirty="0">
                <a:solidFill>
                  <a:srgbClr val="002060"/>
                </a:solidFill>
              </a:rPr>
              <a:t>/p)</a:t>
            </a:r>
            <a:r>
              <a:rPr lang="it-IT" dirty="0" err="1">
                <a:solidFill>
                  <a:srgbClr val="002060"/>
                </a:solidFill>
              </a:rPr>
              <a:t>max</a:t>
            </a:r>
            <a:r>
              <a:rPr lang="it-IT" dirty="0">
                <a:solidFill>
                  <a:srgbClr val="002060"/>
                </a:solidFill>
              </a:rPr>
              <a:t> = ± 2 %</a:t>
            </a:r>
          </a:p>
        </p:txBody>
      </p:sp>
      <p:sp>
        <p:nvSpPr>
          <p:cNvPr id="53061" name="Text Box 837"/>
          <p:cNvSpPr txBox="1">
            <a:spLocks noChangeArrowheads="1"/>
          </p:cNvSpPr>
          <p:nvPr/>
        </p:nvSpPr>
        <p:spPr bwMode="auto">
          <a:xfrm>
            <a:off x="4859338" y="6092825"/>
            <a:ext cx="2170112" cy="641350"/>
          </a:xfrm>
          <a:prstGeom prst="rect">
            <a:avLst/>
          </a:prstGeom>
          <a:solidFill>
            <a:srgbClr val="CAFEDB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(</a:t>
            </a:r>
            <a:r>
              <a:rPr lang="it-IT" dirty="0" err="1">
                <a:solidFill>
                  <a:srgbClr val="002060"/>
                </a:solidFill>
              </a:rPr>
              <a:t>Dp</a:t>
            </a:r>
            <a:r>
              <a:rPr lang="it-IT" dirty="0">
                <a:solidFill>
                  <a:srgbClr val="002060"/>
                </a:solidFill>
              </a:rPr>
              <a:t>/p)</a:t>
            </a:r>
            <a:r>
              <a:rPr lang="it-IT" dirty="0" err="1">
                <a:solidFill>
                  <a:srgbClr val="002060"/>
                </a:solidFill>
              </a:rPr>
              <a:t>rms</a:t>
            </a:r>
            <a:r>
              <a:rPr lang="it-IT" dirty="0">
                <a:solidFill>
                  <a:srgbClr val="002060"/>
                </a:solidFill>
              </a:rPr>
              <a:t> = </a:t>
            </a:r>
            <a:r>
              <a:rPr lang="it-IT" dirty="0">
                <a:solidFill>
                  <a:srgbClr val="002060"/>
                </a:solidFill>
                <a:cs typeface="Arial" pitchFamily="34" charset="0"/>
              </a:rPr>
              <a:t>±</a:t>
            </a:r>
            <a:r>
              <a:rPr lang="it-IT" dirty="0">
                <a:solidFill>
                  <a:srgbClr val="002060"/>
                </a:solidFill>
              </a:rPr>
              <a:t>0.3 %</a:t>
            </a:r>
          </a:p>
          <a:p>
            <a:r>
              <a:rPr lang="it-IT" dirty="0">
                <a:solidFill>
                  <a:srgbClr val="002060"/>
                </a:solidFill>
              </a:rPr>
              <a:t>(</a:t>
            </a:r>
            <a:r>
              <a:rPr lang="it-IT" dirty="0" err="1">
                <a:solidFill>
                  <a:srgbClr val="002060"/>
                </a:solidFill>
              </a:rPr>
              <a:t>Dp</a:t>
            </a:r>
            <a:r>
              <a:rPr lang="it-IT" dirty="0">
                <a:solidFill>
                  <a:srgbClr val="002060"/>
                </a:solidFill>
              </a:rPr>
              <a:t>/p)</a:t>
            </a:r>
            <a:r>
              <a:rPr lang="it-IT" dirty="0" err="1">
                <a:solidFill>
                  <a:srgbClr val="002060"/>
                </a:solidFill>
              </a:rPr>
              <a:t>max</a:t>
            </a:r>
            <a:r>
              <a:rPr lang="it-IT" dirty="0">
                <a:solidFill>
                  <a:srgbClr val="002060"/>
                </a:solidFill>
              </a:rPr>
              <a:t> = ± 1 %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526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642" grpId="0" animBg="1"/>
      <p:bldP spid="52644" grpId="0" animBg="1"/>
      <p:bldP spid="52646" grpId="0" animBg="1"/>
      <p:bldP spid="5306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350000" cy="538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4714876" y="5143512"/>
          <a:ext cx="4248150" cy="1492250"/>
        </p:xfrm>
        <a:graphic>
          <a:graphicData uri="http://schemas.openxmlformats.org/presentationml/2006/ole">
            <p:oleObj spid="_x0000_s15365" name="Equation" r:id="rId5" imgW="2095200" imgH="736560" progId="Equation.3">
              <p:embed/>
            </p:oleObj>
          </a:graphicData>
        </a:graphic>
      </p:graphicFrame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6858016" y="642918"/>
            <a:ext cx="2198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TRACKING IN CR1</a:t>
            </a:r>
          </a:p>
          <a:p>
            <a:r>
              <a:rPr lang="it-IT" dirty="0" err="1" smtClean="0"/>
              <a:t>With</a:t>
            </a:r>
            <a:r>
              <a:rPr lang="it-IT" dirty="0" smtClean="0"/>
              <a:t> MADX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82638" y="333375"/>
            <a:ext cx="10379076" cy="561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755650" y="188913"/>
            <a:ext cx="7672388" cy="396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000" dirty="0" err="1">
                <a:solidFill>
                  <a:srgbClr val="000099"/>
                </a:solidFill>
              </a:rPr>
              <a:t>Beam</a:t>
            </a:r>
            <a:r>
              <a:rPr lang="it-IT" sz="2000" dirty="0">
                <a:solidFill>
                  <a:srgbClr val="000099"/>
                </a:solidFill>
              </a:rPr>
              <a:t> </a:t>
            </a:r>
            <a:r>
              <a:rPr lang="it-IT" sz="2000" dirty="0" err="1">
                <a:solidFill>
                  <a:srgbClr val="000099"/>
                </a:solidFill>
              </a:rPr>
              <a:t>temporal</a:t>
            </a:r>
            <a:r>
              <a:rPr lang="it-IT" sz="2000" dirty="0">
                <a:solidFill>
                  <a:srgbClr val="000099"/>
                </a:solidFill>
              </a:rPr>
              <a:t> </a:t>
            </a:r>
            <a:r>
              <a:rPr lang="it-IT" sz="2000" dirty="0" err="1">
                <a:solidFill>
                  <a:srgbClr val="000099"/>
                </a:solidFill>
              </a:rPr>
              <a:t>structure</a:t>
            </a:r>
            <a:r>
              <a:rPr lang="it-IT" sz="2000" dirty="0">
                <a:solidFill>
                  <a:srgbClr val="000099"/>
                </a:solidFill>
              </a:rPr>
              <a:t> </a:t>
            </a:r>
            <a:r>
              <a:rPr lang="it-IT" sz="2000" dirty="0" err="1">
                <a:solidFill>
                  <a:srgbClr val="000099"/>
                </a:solidFill>
              </a:rPr>
              <a:t>along</a:t>
            </a:r>
            <a:r>
              <a:rPr lang="it-IT" sz="2000" dirty="0">
                <a:solidFill>
                  <a:srgbClr val="000099"/>
                </a:solidFill>
              </a:rPr>
              <a:t> the </a:t>
            </a:r>
            <a:r>
              <a:rPr lang="it-IT" sz="2000" dirty="0" err="1">
                <a:solidFill>
                  <a:srgbClr val="000099"/>
                </a:solidFill>
              </a:rPr>
              <a:t>frequency</a:t>
            </a:r>
            <a:r>
              <a:rPr lang="it-IT" sz="2000" dirty="0">
                <a:solidFill>
                  <a:srgbClr val="000099"/>
                </a:solidFill>
              </a:rPr>
              <a:t> </a:t>
            </a:r>
            <a:r>
              <a:rPr lang="it-IT" sz="2000" dirty="0" err="1">
                <a:solidFill>
                  <a:srgbClr val="000099"/>
                </a:solidFill>
              </a:rPr>
              <a:t>multiplication</a:t>
            </a:r>
            <a:r>
              <a:rPr lang="it-IT" sz="2000" dirty="0">
                <a:solidFill>
                  <a:srgbClr val="000099"/>
                </a:solidFill>
              </a:rPr>
              <a:t> system</a:t>
            </a:r>
          </a:p>
        </p:txBody>
      </p:sp>
      <p:sp>
        <p:nvSpPr>
          <p:cNvPr id="56324" name="Line 4"/>
          <p:cNvSpPr>
            <a:spLocks noChangeShapeType="1"/>
          </p:cNvSpPr>
          <p:nvPr/>
        </p:nvSpPr>
        <p:spPr bwMode="auto">
          <a:xfrm flipV="1">
            <a:off x="266700" y="1095375"/>
            <a:ext cx="0" cy="4505325"/>
          </a:xfrm>
          <a:prstGeom prst="line">
            <a:avLst/>
          </a:prstGeom>
          <a:noFill/>
          <a:ln w="57150">
            <a:solidFill>
              <a:srgbClr val="99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547813" y="1916113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>
                <a:solidFill>
                  <a:srgbClr val="0000CC"/>
                </a:solidFill>
              </a:rPr>
              <a:t>100 A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3563938" y="4797425"/>
            <a:ext cx="46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>
                <a:solidFill>
                  <a:srgbClr val="0000CC"/>
                </a:solidFill>
              </a:rPr>
              <a:t>4A</a:t>
            </a: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323850" y="5805488"/>
            <a:ext cx="620871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00CC"/>
                </a:solidFill>
              </a:rPr>
              <a:t>E=2.37 GeV,</a:t>
            </a:r>
            <a:r>
              <a:rPr lang="it-IT" dirty="0"/>
              <a:t>                                   </a:t>
            </a:r>
            <a:r>
              <a:rPr lang="it-IT" dirty="0" err="1">
                <a:solidFill>
                  <a:srgbClr val="0000CC"/>
                </a:solidFill>
              </a:rPr>
              <a:t>Emittance</a:t>
            </a:r>
            <a:r>
              <a:rPr lang="it-IT" dirty="0">
                <a:solidFill>
                  <a:srgbClr val="0000CC"/>
                </a:solidFill>
              </a:rPr>
              <a:t> </a:t>
            </a:r>
            <a:r>
              <a:rPr lang="it-IT" dirty="0">
                <a:solidFill>
                  <a:srgbClr val="0000CC"/>
                </a:solidFill>
                <a:cs typeface="Arial" pitchFamily="34" charset="0"/>
              </a:rPr>
              <a:t>~</a:t>
            </a:r>
            <a:r>
              <a:rPr lang="it-IT" dirty="0">
                <a:solidFill>
                  <a:srgbClr val="0000CC"/>
                </a:solidFill>
              </a:rPr>
              <a:t> 100</a:t>
            </a:r>
            <a:r>
              <a:rPr lang="it-IT" sz="1600" dirty="0">
                <a:solidFill>
                  <a:srgbClr val="0000CC"/>
                </a:solidFill>
              </a:rPr>
              <a:t> </a:t>
            </a:r>
            <a:r>
              <a:rPr lang="it-IT" dirty="0">
                <a:solidFill>
                  <a:srgbClr val="0000CC"/>
                </a:solidFill>
                <a:latin typeface="Symbol" pitchFamily="18" charset="2"/>
              </a:rPr>
              <a:t>m</a:t>
            </a:r>
            <a:r>
              <a:rPr lang="it-IT" dirty="0">
                <a:solidFill>
                  <a:srgbClr val="0000CC"/>
                </a:solidFill>
              </a:rPr>
              <a:t>m</a:t>
            </a:r>
            <a:r>
              <a:rPr lang="it-IT" dirty="0">
                <a:solidFill>
                  <a:srgbClr val="0000CC"/>
                </a:solidFill>
                <a:latin typeface="Times" pitchFamily="18" charset="0"/>
              </a:rPr>
              <a:t> </a:t>
            </a:r>
            <a:r>
              <a:rPr lang="it-IT" dirty="0" err="1">
                <a:solidFill>
                  <a:srgbClr val="0000CC"/>
                </a:solidFill>
              </a:rPr>
              <a:t>rad</a:t>
            </a:r>
            <a:r>
              <a:rPr lang="it-IT" dirty="0">
                <a:solidFill>
                  <a:srgbClr val="0000CC"/>
                </a:solidFill>
              </a:rPr>
              <a:t> </a:t>
            </a:r>
          </a:p>
          <a:p>
            <a:r>
              <a:rPr lang="it-IT" dirty="0">
                <a:solidFill>
                  <a:srgbClr val="0000CC"/>
                </a:solidFill>
              </a:rPr>
              <a:t>Energy spread &lt; 1%,                              </a:t>
            </a:r>
            <a:r>
              <a:rPr lang="it-IT" dirty="0" err="1">
                <a:solidFill>
                  <a:srgbClr val="0000CC"/>
                </a:solidFill>
              </a:rPr>
              <a:t>Bunch</a:t>
            </a:r>
            <a:r>
              <a:rPr lang="it-IT" dirty="0">
                <a:solidFill>
                  <a:srgbClr val="0000CC"/>
                </a:solidFill>
              </a:rPr>
              <a:t> </a:t>
            </a:r>
            <a:r>
              <a:rPr lang="it-IT" dirty="0" err="1">
                <a:solidFill>
                  <a:srgbClr val="0000CC"/>
                </a:solidFill>
              </a:rPr>
              <a:t>length</a:t>
            </a:r>
            <a:r>
              <a:rPr lang="it-IT" dirty="0">
                <a:solidFill>
                  <a:srgbClr val="0000CC"/>
                </a:solidFill>
              </a:rPr>
              <a:t> 2mm</a:t>
            </a:r>
          </a:p>
          <a:p>
            <a:r>
              <a:rPr lang="it-IT" dirty="0" err="1">
                <a:solidFill>
                  <a:srgbClr val="0000CC"/>
                </a:solidFill>
              </a:rPr>
              <a:t>Bunch</a:t>
            </a:r>
            <a:r>
              <a:rPr lang="it-IT" dirty="0">
                <a:solidFill>
                  <a:srgbClr val="0000CC"/>
                </a:solidFill>
              </a:rPr>
              <a:t> </a:t>
            </a:r>
            <a:r>
              <a:rPr lang="it-IT" dirty="0" err="1">
                <a:solidFill>
                  <a:srgbClr val="0000CC"/>
                </a:solidFill>
              </a:rPr>
              <a:t>charge</a:t>
            </a:r>
            <a:r>
              <a:rPr lang="it-IT" dirty="0">
                <a:solidFill>
                  <a:srgbClr val="0000CC"/>
                </a:solidFill>
              </a:rPr>
              <a:t> = 8.4 </a:t>
            </a:r>
            <a:r>
              <a:rPr lang="it-IT" dirty="0" err="1">
                <a:solidFill>
                  <a:srgbClr val="0000CC"/>
                </a:solidFill>
              </a:rPr>
              <a:t>nC</a:t>
            </a:r>
            <a:r>
              <a:rPr lang="it-IT" dirty="0">
                <a:solidFill>
                  <a:srgbClr val="0000CC"/>
                </a:solidFill>
              </a:rPr>
              <a:t>      </a:t>
            </a:r>
            <a:r>
              <a:rPr lang="it-IT" dirty="0" err="1">
                <a:solidFill>
                  <a:srgbClr val="0000CC"/>
                </a:solidFill>
              </a:rPr>
              <a:t>Final</a:t>
            </a:r>
            <a:r>
              <a:rPr lang="it-IT" dirty="0">
                <a:solidFill>
                  <a:srgbClr val="0000CC"/>
                </a:solidFill>
              </a:rPr>
              <a:t> </a:t>
            </a:r>
            <a:r>
              <a:rPr lang="it-IT" dirty="0" err="1">
                <a:solidFill>
                  <a:srgbClr val="0000CC"/>
                </a:solidFill>
              </a:rPr>
              <a:t>bunch</a:t>
            </a:r>
            <a:r>
              <a:rPr lang="it-IT" dirty="0">
                <a:solidFill>
                  <a:srgbClr val="0000CC"/>
                </a:solidFill>
              </a:rPr>
              <a:t> </a:t>
            </a:r>
            <a:r>
              <a:rPr lang="it-IT" dirty="0" err="1">
                <a:solidFill>
                  <a:srgbClr val="0000CC"/>
                </a:solidFill>
              </a:rPr>
              <a:t>separation</a:t>
            </a:r>
            <a:r>
              <a:rPr lang="it-IT" dirty="0">
                <a:solidFill>
                  <a:srgbClr val="0000CC"/>
                </a:solidFill>
              </a:rPr>
              <a:t> = 2.5 cm</a:t>
            </a:r>
            <a:endParaRPr lang="it-IT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755650" y="404813"/>
            <a:ext cx="802798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19063"/>
            <a:r>
              <a:rPr lang="en-GB" altLang="ja-JP" sz="2400" b="1" dirty="0">
                <a:ea typeface="ＭＳ Ｐゴシック" charset="-128"/>
              </a:rPr>
              <a:t>MAD X</a:t>
            </a:r>
          </a:p>
          <a:p>
            <a:pPr indent="119063"/>
            <a:r>
              <a:rPr lang="en-GB" altLang="ja-JP" sz="2400" dirty="0">
                <a:ea typeface="ＭＳ Ｐゴシック" charset="-128"/>
              </a:rPr>
              <a:t>Correction for CR1 : one </a:t>
            </a:r>
            <a:r>
              <a:rPr lang="en-GB" altLang="ja-JP" sz="2400" dirty="0" err="1">
                <a:ea typeface="ＭＳ Ｐゴシック" charset="-128"/>
              </a:rPr>
              <a:t>sextupole</a:t>
            </a:r>
            <a:r>
              <a:rPr lang="en-GB" altLang="ja-JP" sz="2400" dirty="0">
                <a:ea typeface="ＭＳ Ｐゴシック" charset="-128"/>
              </a:rPr>
              <a:t> family</a:t>
            </a:r>
          </a:p>
          <a:p>
            <a:pPr indent="119063"/>
            <a:r>
              <a:rPr lang="en-GB" altLang="ja-JP" sz="2400" dirty="0">
                <a:ea typeface="ＭＳ Ｐゴシック" charset="-128"/>
              </a:rPr>
              <a:t>T566 = 0 </a:t>
            </a:r>
          </a:p>
          <a:p>
            <a:pPr indent="119063"/>
            <a:r>
              <a:rPr lang="en-GB" altLang="ja-JP" sz="2400" dirty="0" err="1">
                <a:ea typeface="ＭＳ Ｐゴシック" charset="-128"/>
              </a:rPr>
              <a:t>Q'x</a:t>
            </a:r>
            <a:r>
              <a:rPr lang="en-GB" altLang="ja-JP" sz="2400" dirty="0">
                <a:ea typeface="ＭＳ Ｐゴシック" charset="-128"/>
              </a:rPr>
              <a:t> = -9.8 </a:t>
            </a:r>
            <a:r>
              <a:rPr lang="en-GB" altLang="ja-JP" sz="2400" dirty="0" err="1">
                <a:ea typeface="ＭＳ Ｐゴシック" charset="-128"/>
              </a:rPr>
              <a:t>sext</a:t>
            </a:r>
            <a:r>
              <a:rPr lang="en-GB" altLang="ja-JP" sz="2400" dirty="0">
                <a:ea typeface="ＭＳ Ｐゴシック" charset="-128"/>
              </a:rPr>
              <a:t> off, and -2.1 </a:t>
            </a:r>
            <a:r>
              <a:rPr lang="en-GB" altLang="ja-JP" sz="2400" dirty="0" err="1">
                <a:ea typeface="ＭＳ Ｐゴシック" charset="-128"/>
              </a:rPr>
              <a:t>sext</a:t>
            </a:r>
            <a:r>
              <a:rPr lang="en-GB" altLang="ja-JP" sz="2400" dirty="0">
                <a:ea typeface="ＭＳ Ｐゴシック" charset="-128"/>
              </a:rPr>
              <a:t> on </a:t>
            </a:r>
          </a:p>
          <a:p>
            <a:pPr indent="119063"/>
            <a:r>
              <a:rPr lang="en-GB" altLang="ja-JP" sz="2400" dirty="0" err="1">
                <a:ea typeface="ＭＳ Ｐゴシック" charset="-128"/>
              </a:rPr>
              <a:t>Q'y</a:t>
            </a:r>
            <a:r>
              <a:rPr lang="en-GB" altLang="ja-JP" sz="2400" dirty="0">
                <a:ea typeface="ＭＳ Ｐゴシック" charset="-128"/>
              </a:rPr>
              <a:t> = -10.4 </a:t>
            </a:r>
            <a:r>
              <a:rPr lang="en-GB" altLang="ja-JP" sz="2400" dirty="0" err="1">
                <a:ea typeface="ＭＳ Ｐゴシック" charset="-128"/>
              </a:rPr>
              <a:t>sext</a:t>
            </a:r>
            <a:r>
              <a:rPr lang="en-GB" altLang="ja-JP" sz="2400" dirty="0">
                <a:ea typeface="ＭＳ Ｐゴシック" charset="-128"/>
              </a:rPr>
              <a:t> off, and -13.6 </a:t>
            </a:r>
            <a:r>
              <a:rPr lang="en-GB" altLang="ja-JP" sz="2400" dirty="0" err="1">
                <a:ea typeface="ＭＳ Ｐゴシック" charset="-128"/>
              </a:rPr>
              <a:t>sext</a:t>
            </a:r>
            <a:r>
              <a:rPr lang="en-GB" altLang="ja-JP" sz="2400" dirty="0">
                <a:ea typeface="ＭＳ Ｐゴシック" charset="-128"/>
              </a:rPr>
              <a:t> on</a:t>
            </a:r>
          </a:p>
          <a:p>
            <a:pPr indent="119063"/>
            <a:r>
              <a:rPr lang="en-GB" altLang="ja-JP" sz="2400" dirty="0">
                <a:latin typeface="Symbol" pitchFamily="18" charset="2"/>
                <a:ea typeface="MS Mincho" pitchFamily="49" charset="-128"/>
                <a:cs typeface="Times New Roman" pitchFamily="18" charset="0"/>
              </a:rPr>
              <a:t>Db</a:t>
            </a:r>
            <a:r>
              <a:rPr lang="en-GB" altLang="ja-JP" sz="2400" dirty="0">
                <a:latin typeface="Times" pitchFamily="18" charset="0"/>
                <a:ea typeface="MS Mincho" pitchFamily="49" charset="-128"/>
                <a:cs typeface="Times New Roman" pitchFamily="18" charset="0"/>
              </a:rPr>
              <a:t>/</a:t>
            </a:r>
            <a:r>
              <a:rPr lang="en-GB" altLang="ja-JP" sz="2400" dirty="0">
                <a:latin typeface="Symbol" pitchFamily="18" charset="2"/>
                <a:ea typeface="MS Mincho" pitchFamily="49" charset="-128"/>
                <a:cs typeface="Times New Roman" pitchFamily="18" charset="0"/>
              </a:rPr>
              <a:t>b</a:t>
            </a:r>
            <a:r>
              <a:rPr lang="en-GB" altLang="ja-JP" sz="2400" dirty="0">
                <a:latin typeface="Times" pitchFamily="18" charset="0"/>
                <a:ea typeface="MS Mincho" pitchFamily="49" charset="-128"/>
                <a:cs typeface="Times New Roman" pitchFamily="18" charset="0"/>
              </a:rPr>
              <a:t> &lt; 0.22 for 2% of </a:t>
            </a:r>
            <a:r>
              <a:rPr lang="en-GB" altLang="ja-JP" sz="2400" dirty="0" err="1">
                <a:latin typeface="Symbol" pitchFamily="18" charset="2"/>
                <a:ea typeface="MS Mincho" pitchFamily="49" charset="-128"/>
                <a:cs typeface="Times New Roman" pitchFamily="18" charset="0"/>
              </a:rPr>
              <a:t>d</a:t>
            </a:r>
            <a:r>
              <a:rPr lang="en-GB" altLang="ja-JP" sz="2400" dirty="0" err="1">
                <a:latin typeface="Times" pitchFamily="18" charset="0"/>
                <a:ea typeface="MS Mincho" pitchFamily="49" charset="-128"/>
                <a:cs typeface="Times New Roman" pitchFamily="18" charset="0"/>
              </a:rPr>
              <a:t>p</a:t>
            </a:r>
            <a:r>
              <a:rPr lang="en-GB" altLang="ja-JP" sz="2400" dirty="0">
                <a:latin typeface="Times" pitchFamily="18" charset="0"/>
                <a:ea typeface="MS Mincho" pitchFamily="49" charset="-128"/>
                <a:cs typeface="Times New Roman" pitchFamily="18" charset="0"/>
              </a:rPr>
              <a:t>.</a:t>
            </a:r>
            <a:r>
              <a:rPr lang="en-GB" altLang="ja-JP" sz="2400" dirty="0">
                <a:ea typeface="ＭＳ Ｐゴシック" charset="-128"/>
              </a:rPr>
              <a:t> </a:t>
            </a:r>
          </a:p>
          <a:p>
            <a:pPr indent="119063"/>
            <a:endParaRPr lang="en-GB" altLang="ja-JP" sz="2400" dirty="0">
              <a:ea typeface="ＭＳ Ｐゴシック" charset="-128"/>
            </a:endParaRPr>
          </a:p>
          <a:p>
            <a:pPr indent="119063"/>
            <a:r>
              <a:rPr lang="en-GB" altLang="ja-JP" sz="2400" dirty="0">
                <a:ea typeface="MS Mincho" pitchFamily="49" charset="-128"/>
              </a:rPr>
              <a:t>Tracking particles of amplitudes </a:t>
            </a:r>
            <a:r>
              <a:rPr lang="en-GB" altLang="ja-JP" sz="2400" i="1" dirty="0" err="1">
                <a:ea typeface="MS Mincho" pitchFamily="49" charset="-128"/>
              </a:rPr>
              <a:t>A</a:t>
            </a:r>
            <a:r>
              <a:rPr lang="en-GB" altLang="ja-JP" sz="2400" i="1" baseline="-30000" dirty="0" err="1">
                <a:ea typeface="MS Mincho" pitchFamily="49" charset="-128"/>
              </a:rPr>
              <a:t>x,y</a:t>
            </a:r>
            <a:r>
              <a:rPr lang="en-GB" altLang="ja-JP" sz="2400" dirty="0">
                <a:ea typeface="MS Mincho" pitchFamily="49" charset="-128"/>
              </a:rPr>
              <a:t> = 1,2,3 </a:t>
            </a:r>
            <a:r>
              <a:rPr lang="en-GB" altLang="ja-JP" sz="2400" i="1" dirty="0" err="1">
                <a:latin typeface="Symbol" pitchFamily="18" charset="2"/>
                <a:ea typeface="MS Mincho" pitchFamily="49" charset="-128"/>
              </a:rPr>
              <a:t>s</a:t>
            </a:r>
            <a:r>
              <a:rPr lang="en-GB" altLang="ja-JP" sz="2400" i="1" baseline="-30000" dirty="0" err="1">
                <a:ea typeface="MS Mincho" pitchFamily="49" charset="-128"/>
              </a:rPr>
              <a:t>x;y</a:t>
            </a:r>
            <a:r>
              <a:rPr lang="en-GB" altLang="ja-JP" sz="2400" baseline="-30000" dirty="0">
                <a:ea typeface="MS Mincho" pitchFamily="49" charset="-128"/>
              </a:rPr>
              <a:t>  </a:t>
            </a:r>
            <a:r>
              <a:rPr lang="en-GB" altLang="ja-JP" sz="2400" dirty="0">
                <a:ea typeface="MS Mincho" pitchFamily="49" charset="-128"/>
              </a:rPr>
              <a:t>evenly spaced in phase and covering the momentum range ± 2% over three turns:</a:t>
            </a:r>
          </a:p>
          <a:p>
            <a:pPr indent="119063">
              <a:buFontTx/>
              <a:buChar char="•"/>
            </a:pPr>
            <a:r>
              <a:rPr lang="en-GB" altLang="ja-JP" sz="2400" dirty="0">
                <a:ea typeface="MS Mincho" pitchFamily="49" charset="-128"/>
              </a:rPr>
              <a:t>no </a:t>
            </a:r>
            <a:r>
              <a:rPr lang="en-GB" altLang="ja-JP" sz="2400" dirty="0" err="1">
                <a:ea typeface="MS Mincho" pitchFamily="49" charset="-128"/>
              </a:rPr>
              <a:t>significative</a:t>
            </a:r>
            <a:r>
              <a:rPr lang="en-GB" altLang="ja-JP" sz="2400" dirty="0">
                <a:ea typeface="MS Mincho" pitchFamily="49" charset="-128"/>
              </a:rPr>
              <a:t> deformation of the vertical phase-space</a:t>
            </a:r>
            <a:r>
              <a:rPr lang="it-IT" altLang="ja-JP" sz="2400" dirty="0">
                <a:ea typeface="MS Mincho" pitchFamily="49" charset="-128"/>
              </a:rPr>
              <a:t> </a:t>
            </a:r>
          </a:p>
          <a:p>
            <a:pPr indent="119063">
              <a:buFontTx/>
              <a:buChar char="•"/>
            </a:pPr>
            <a:r>
              <a:rPr lang="en-GB" altLang="ja-JP" sz="2400" dirty="0">
                <a:ea typeface="ＭＳ Ｐゴシック" charset="-128"/>
              </a:rPr>
              <a:t>the horizontal phase-space is preserved up to </a:t>
            </a:r>
            <a:r>
              <a:rPr lang="en-GB" altLang="ja-JP" sz="2400" dirty="0" err="1">
                <a:latin typeface="Symbol" pitchFamily="18" charset="2"/>
                <a:ea typeface="ＭＳ Ｐゴシック" charset="-128"/>
              </a:rPr>
              <a:t>d</a:t>
            </a:r>
            <a:r>
              <a:rPr lang="en-GB" altLang="ja-JP" sz="2400" dirty="0" err="1">
                <a:ea typeface="ＭＳ Ｐゴシック" charset="-128"/>
              </a:rPr>
              <a:t>p</a:t>
            </a:r>
            <a:r>
              <a:rPr lang="en-GB" altLang="ja-JP" sz="2400" dirty="0">
                <a:ea typeface="ＭＳ Ｐゴシック" charset="-128"/>
              </a:rPr>
              <a:t> = ±1.2 %</a:t>
            </a:r>
            <a:r>
              <a:rPr lang="it-IT" altLang="ja-JP" sz="2400" dirty="0">
                <a:ea typeface="ＭＳ Ｐゴシック" charset="-128"/>
              </a:rPr>
              <a:t> </a:t>
            </a:r>
          </a:p>
          <a:p>
            <a:pPr indent="119063">
              <a:buFontTx/>
              <a:buChar char="•"/>
            </a:pPr>
            <a:endParaRPr lang="it-IT" altLang="ja-JP" sz="2400" dirty="0">
              <a:ea typeface="ＭＳ Ｐゴシック" charset="-128"/>
            </a:endParaRPr>
          </a:p>
          <a:p>
            <a:pPr indent="119063">
              <a:buFontTx/>
              <a:buChar char="•"/>
            </a:pPr>
            <a:r>
              <a:rPr lang="it-IT" altLang="ja-JP" sz="2400" dirty="0">
                <a:ea typeface="ＭＳ Ｐゴシック" charset="-128"/>
              </a:rPr>
              <a:t> </a:t>
            </a:r>
            <a:r>
              <a:rPr lang="it-IT" altLang="ja-JP" sz="2400" dirty="0" err="1">
                <a:ea typeface="ＭＳ Ｐゴシック" charset="-128"/>
              </a:rPr>
              <a:t>Qualitatively</a:t>
            </a:r>
            <a:r>
              <a:rPr lang="it-IT" altLang="ja-JP" sz="2400" dirty="0">
                <a:ea typeface="ＭＳ Ｐゴシック" charset="-128"/>
              </a:rPr>
              <a:t> and </a:t>
            </a:r>
            <a:r>
              <a:rPr lang="it-IT" altLang="ja-JP" sz="2400" dirty="0" err="1">
                <a:ea typeface="ＭＳ Ｐゴシック" charset="-128"/>
              </a:rPr>
              <a:t>quantitatively</a:t>
            </a:r>
            <a:r>
              <a:rPr lang="it-IT" altLang="ja-JP" sz="2400" dirty="0">
                <a:ea typeface="ＭＳ Ｐゴシック" charset="-128"/>
              </a:rPr>
              <a:t> </a:t>
            </a:r>
            <a:r>
              <a:rPr lang="it-IT" altLang="ja-JP" sz="2400" dirty="0" err="1">
                <a:ea typeface="ＭＳ Ｐゴシック" charset="-128"/>
              </a:rPr>
              <a:t>same</a:t>
            </a:r>
            <a:r>
              <a:rPr lang="it-IT" altLang="ja-JP" sz="2400" dirty="0">
                <a:ea typeface="ＭＳ Ｐゴシック" charset="-128"/>
              </a:rPr>
              <a:t> </a:t>
            </a:r>
            <a:r>
              <a:rPr lang="it-IT" altLang="ja-JP" sz="2400" dirty="0" err="1">
                <a:ea typeface="ＭＳ Ｐゴシック" charset="-128"/>
              </a:rPr>
              <a:t>results</a:t>
            </a:r>
            <a:r>
              <a:rPr lang="it-IT" altLang="ja-JP" sz="2400" dirty="0">
                <a:ea typeface="ＭＳ Ｐゴシック" charset="-128"/>
              </a:rPr>
              <a:t> </a:t>
            </a:r>
            <a:r>
              <a:rPr lang="it-IT" altLang="ja-JP" sz="2400" dirty="0" err="1">
                <a:ea typeface="ＭＳ Ｐゴシック" charset="-128"/>
              </a:rPr>
              <a:t>of</a:t>
            </a:r>
            <a:r>
              <a:rPr lang="it-IT" altLang="ja-JP" sz="2400" dirty="0">
                <a:ea typeface="ＭＳ Ｐゴシック" charset="-128"/>
              </a:rPr>
              <a:t> </a:t>
            </a:r>
            <a:r>
              <a:rPr lang="it-IT" altLang="ja-JP" sz="2400" dirty="0" smtClean="0">
                <a:ea typeface="ＭＳ Ｐゴシック" charset="-128"/>
              </a:rPr>
              <a:t>Mad8, </a:t>
            </a:r>
            <a:r>
              <a:rPr lang="it-IT" altLang="ja-JP" sz="2400" dirty="0" err="1">
                <a:ea typeface="ＭＳ Ｐゴシック" charset="-128"/>
              </a:rPr>
              <a:t>but</a:t>
            </a:r>
            <a:r>
              <a:rPr lang="it-IT" altLang="ja-JP" sz="2400" dirty="0">
                <a:ea typeface="ＭＳ Ｐゴシック" charset="-128"/>
              </a:rPr>
              <a:t> </a:t>
            </a:r>
            <a:r>
              <a:rPr lang="it-IT" altLang="ja-JP" sz="2400" dirty="0" err="1">
                <a:ea typeface="ＭＳ Ｐゴシック" charset="-128"/>
              </a:rPr>
              <a:t>with</a:t>
            </a:r>
            <a:r>
              <a:rPr lang="it-IT" altLang="ja-JP" sz="2400" dirty="0">
                <a:ea typeface="ＭＳ Ｐゴシック" charset="-128"/>
              </a:rPr>
              <a:t> </a:t>
            </a:r>
            <a:r>
              <a:rPr lang="it-IT" altLang="ja-JP" sz="2400" dirty="0" err="1">
                <a:ea typeface="ＭＳ Ｐゴシック" charset="-128"/>
              </a:rPr>
              <a:t>different</a:t>
            </a:r>
            <a:r>
              <a:rPr lang="it-IT" altLang="ja-JP" sz="2400" dirty="0">
                <a:ea typeface="ＭＳ Ｐゴシック" charset="-128"/>
              </a:rPr>
              <a:t> </a:t>
            </a:r>
            <a:r>
              <a:rPr lang="it-IT" altLang="ja-JP" sz="2400" dirty="0" err="1">
                <a:ea typeface="ＭＳ Ｐゴシック" charset="-128"/>
              </a:rPr>
              <a:t>sextupole</a:t>
            </a:r>
            <a:r>
              <a:rPr lang="it-IT" altLang="ja-JP" sz="2400" dirty="0">
                <a:ea typeface="ＭＳ Ｐゴシック" charset="-128"/>
              </a:rPr>
              <a:t> </a:t>
            </a:r>
            <a:r>
              <a:rPr lang="it-IT" altLang="ja-JP" sz="2400" dirty="0" err="1">
                <a:ea typeface="ＭＳ Ｐゴシック" charset="-128"/>
              </a:rPr>
              <a:t>strengths</a:t>
            </a:r>
            <a:endParaRPr lang="en-GB" altLang="ja-JP" sz="2400" dirty="0">
              <a:ea typeface="ＭＳ Ｐゴシック" charset="-128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216775" y="6329363"/>
            <a:ext cx="933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May 09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err="1"/>
              <a:t>MadX</a:t>
            </a:r>
            <a:r>
              <a:rPr lang="it-IT" sz="3200" dirty="0"/>
              <a:t> – </a:t>
            </a:r>
            <a:r>
              <a:rPr lang="it-IT" sz="3200" dirty="0" smtClean="0"/>
              <a:t>Mad8</a:t>
            </a:r>
            <a:endParaRPr lang="it-IT" sz="3200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757363"/>
          </a:xfrm>
        </p:spPr>
        <p:txBody>
          <a:bodyPr/>
          <a:lstStyle/>
          <a:p>
            <a:r>
              <a:rPr lang="it-IT" sz="2800" dirty="0" err="1">
                <a:latin typeface="Arial" pitchFamily="34" charset="0"/>
                <a:cs typeface="Arial" pitchFamily="34" charset="0"/>
              </a:rPr>
              <a:t>Different</a:t>
            </a:r>
            <a:r>
              <a:rPr lang="it-IT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latin typeface="Arial" pitchFamily="34" charset="0"/>
                <a:cs typeface="Arial" pitchFamily="34" charset="0"/>
              </a:rPr>
              <a:t>values</a:t>
            </a:r>
            <a:r>
              <a:rPr lang="it-IT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latin typeface="Arial" pitchFamily="34" charset="0"/>
                <a:cs typeface="Arial" pitchFamily="34" charset="0"/>
              </a:rPr>
              <a:t>for</a:t>
            </a:r>
            <a:r>
              <a:rPr lang="it-IT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latin typeface="Arial" pitchFamily="34" charset="0"/>
                <a:cs typeface="Arial" pitchFamily="34" charset="0"/>
              </a:rPr>
              <a:t>chromaticity</a:t>
            </a:r>
            <a:r>
              <a:rPr lang="it-IT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latin typeface="Arial" pitchFamily="34" charset="0"/>
                <a:cs typeface="Arial" pitchFamily="34" charset="0"/>
              </a:rPr>
              <a:t>evaluation</a:t>
            </a:r>
            <a:endParaRPr lang="it-IT" sz="2800" dirty="0">
              <a:latin typeface="Arial" pitchFamily="34" charset="0"/>
              <a:cs typeface="Arial" pitchFamily="34" charset="0"/>
            </a:endParaRPr>
          </a:p>
          <a:p>
            <a:r>
              <a:rPr lang="it-IT" sz="2800" dirty="0">
                <a:latin typeface="Arial" pitchFamily="34" charset="0"/>
                <a:cs typeface="Arial" pitchFamily="34" charset="0"/>
              </a:rPr>
              <a:t>2° </a:t>
            </a:r>
            <a:r>
              <a:rPr lang="it-IT" sz="2800" dirty="0" err="1">
                <a:latin typeface="Arial" pitchFamily="34" charset="0"/>
                <a:cs typeface="Arial" pitchFamily="34" charset="0"/>
              </a:rPr>
              <a:t>order</a:t>
            </a:r>
            <a:r>
              <a:rPr lang="it-IT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latin typeface="Arial" pitchFamily="34" charset="0"/>
                <a:cs typeface="Arial" pitchFamily="34" charset="0"/>
              </a:rPr>
              <a:t>longitudinal</a:t>
            </a:r>
            <a:r>
              <a:rPr lang="it-IT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latin typeface="Arial" pitchFamily="34" charset="0"/>
                <a:cs typeface="Arial" pitchFamily="34" charset="0"/>
              </a:rPr>
              <a:t>correction</a:t>
            </a:r>
            <a:r>
              <a:rPr lang="it-IT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latin typeface="Arial" pitchFamily="34" charset="0"/>
                <a:cs typeface="Arial" pitchFamily="34" charset="0"/>
              </a:rPr>
              <a:t>slightly</a:t>
            </a:r>
            <a:r>
              <a:rPr lang="it-IT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latin typeface="Arial" pitchFamily="34" charset="0"/>
                <a:cs typeface="Arial" pitchFamily="34" charset="0"/>
              </a:rPr>
              <a:t>different</a:t>
            </a:r>
            <a:endParaRPr lang="it-IT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900113" y="3573463"/>
            <a:ext cx="77057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sz="2400"/>
              <a:t>Use ctf3 combiner ring as benchmark:</a:t>
            </a:r>
          </a:p>
          <a:p>
            <a:r>
              <a:rPr lang="it-IT" sz="2400"/>
              <a:t> </a:t>
            </a:r>
          </a:p>
          <a:p>
            <a:r>
              <a:rPr lang="it-IT" sz="2400"/>
              <a:t>Apply sextupole corrections for bunch length and chromaticity optimisation</a:t>
            </a:r>
          </a:p>
          <a:p>
            <a:r>
              <a:rPr lang="it-IT" sz="2400"/>
              <a:t>Measurements of bunch length and of beam emittances in TL2</a:t>
            </a:r>
          </a:p>
          <a:p>
            <a:pPr>
              <a:buFontTx/>
              <a:buChar char="•"/>
            </a:pPr>
            <a:endParaRPr lang="it-IT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smtClean="0"/>
              <a:t>Turn </a:t>
            </a:r>
            <a:r>
              <a:rPr lang="it-IT" sz="3200" dirty="0" err="1" smtClean="0"/>
              <a:t>Around</a:t>
            </a:r>
            <a:r>
              <a:rPr lang="it-IT" sz="3200" dirty="0" smtClean="0"/>
              <a:t> </a:t>
            </a:r>
            <a:r>
              <a:rPr lang="it-IT" sz="3200" dirty="0" err="1" smtClean="0"/>
              <a:t>to</a:t>
            </a:r>
            <a:r>
              <a:rPr lang="it-IT" sz="3200" dirty="0" smtClean="0"/>
              <a:t> the </a:t>
            </a:r>
            <a:r>
              <a:rPr lang="it-IT" sz="3200" dirty="0" err="1" smtClean="0"/>
              <a:t>decelerator</a:t>
            </a:r>
            <a:endParaRPr lang="it-IT" sz="3200" dirty="0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571612"/>
            <a:ext cx="568642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asellaDiTesto 9"/>
          <p:cNvSpPr txBox="1"/>
          <p:nvPr/>
        </p:nvSpPr>
        <p:spPr>
          <a:xfrm>
            <a:off x="428596" y="3929066"/>
            <a:ext cx="2852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Energy </a:t>
            </a:r>
            <a:r>
              <a:rPr lang="it-IT" dirty="0" err="1" smtClean="0"/>
              <a:t>chirp</a:t>
            </a:r>
            <a:endParaRPr lang="it-IT" dirty="0" smtClean="0"/>
          </a:p>
          <a:p>
            <a:r>
              <a:rPr lang="it-IT" dirty="0" smtClean="0"/>
              <a:t>Energy spread up </a:t>
            </a:r>
            <a:r>
              <a:rPr lang="it-IT" dirty="0" err="1" smtClean="0"/>
              <a:t>to</a:t>
            </a:r>
            <a:r>
              <a:rPr lang="it-IT" dirty="0" smtClean="0"/>
              <a:t> 0.5%</a:t>
            </a:r>
            <a:endParaRPr lang="it-IT" dirty="0"/>
          </a:p>
        </p:txBody>
      </p:sp>
      <p:cxnSp>
        <p:nvCxnSpPr>
          <p:cNvPr id="12" name="Connettore 2 11"/>
          <p:cNvCxnSpPr/>
          <p:nvPr/>
        </p:nvCxnSpPr>
        <p:spPr>
          <a:xfrm>
            <a:off x="1714480" y="4714884"/>
            <a:ext cx="428628" cy="21431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e 12"/>
          <p:cNvSpPr/>
          <p:nvPr/>
        </p:nvSpPr>
        <p:spPr>
          <a:xfrm>
            <a:off x="2214546" y="4714884"/>
            <a:ext cx="714380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3143240" y="4857760"/>
            <a:ext cx="1357322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3500430" y="5500702"/>
            <a:ext cx="3147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Bunch</a:t>
            </a:r>
            <a:r>
              <a:rPr lang="it-IT" dirty="0" smtClean="0"/>
              <a:t> </a:t>
            </a:r>
            <a:r>
              <a:rPr lang="it-IT" dirty="0" err="1" smtClean="0"/>
              <a:t>length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2 </a:t>
            </a:r>
            <a:r>
              <a:rPr lang="it-IT" dirty="0" err="1" smtClean="0"/>
              <a:t>to</a:t>
            </a:r>
            <a:r>
              <a:rPr lang="it-IT" dirty="0" smtClean="0"/>
              <a:t> 1 mm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86512" y="142852"/>
            <a:ext cx="1040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‘Long’ TA</a:t>
            </a:r>
            <a:endParaRPr lang="en-GB" dirty="0"/>
          </a:p>
        </p:txBody>
      </p:sp>
      <p:pic>
        <p:nvPicPr>
          <p:cNvPr id="121857" name="Picture 1"/>
          <p:cNvPicPr>
            <a:picLocks noChangeAspect="1" noChangeArrowheads="1"/>
          </p:cNvPicPr>
          <p:nvPr/>
        </p:nvPicPr>
        <p:blipFill>
          <a:blip r:embed="rId3"/>
          <a:srcRect r="8288"/>
          <a:stretch>
            <a:fillRect/>
          </a:stretch>
        </p:blipFill>
        <p:spPr bwMode="auto">
          <a:xfrm>
            <a:off x="4000496" y="785794"/>
            <a:ext cx="491743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9039" r="12052" b="20467"/>
          <a:stretch>
            <a:fillRect/>
          </a:stretch>
        </p:blipFill>
        <p:spPr bwMode="auto">
          <a:xfrm>
            <a:off x="214282" y="785794"/>
            <a:ext cx="451359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 l="9039" r="12052" b="20467"/>
          <a:stretch>
            <a:fillRect/>
          </a:stretch>
        </p:blipFill>
        <p:spPr bwMode="auto">
          <a:xfrm>
            <a:off x="214282" y="3857628"/>
            <a:ext cx="4429156" cy="2900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1859" name="Picture 3"/>
          <p:cNvPicPr>
            <a:picLocks noChangeAspect="1" noChangeArrowheads="1"/>
          </p:cNvPicPr>
          <p:nvPr/>
        </p:nvPicPr>
        <p:blipFill>
          <a:blip r:embed="rId6"/>
          <a:srcRect l="6631" r="9946" b="15259"/>
          <a:stretch>
            <a:fillRect/>
          </a:stretch>
        </p:blipFill>
        <p:spPr bwMode="auto">
          <a:xfrm>
            <a:off x="4561990" y="3929066"/>
            <a:ext cx="4367728" cy="2848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5"/>
          <p:cNvSpPr txBox="1"/>
          <p:nvPr/>
        </p:nvSpPr>
        <p:spPr>
          <a:xfrm>
            <a:off x="2214546" y="142852"/>
            <a:ext cx="1167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‘Short’ TA</a:t>
            </a:r>
            <a:endParaRPr lang="en-GB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062359" y="6060064"/>
            <a:ext cx="267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Ch1     </a:t>
            </a:r>
            <a:r>
              <a:rPr lang="it-IT" dirty="0" err="1" smtClean="0"/>
              <a:t>isochr</a:t>
            </a:r>
            <a:r>
              <a:rPr lang="it-IT" dirty="0" smtClean="0"/>
              <a:t> TA      Ch2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28650" y="1533525"/>
            <a:ext cx="104013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CasellaDiTesto 2"/>
          <p:cNvSpPr txBox="1"/>
          <p:nvPr/>
        </p:nvSpPr>
        <p:spPr>
          <a:xfrm>
            <a:off x="2428860" y="785794"/>
            <a:ext cx="4804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/>
              <a:t>Whole</a:t>
            </a:r>
            <a:r>
              <a:rPr lang="it-IT" sz="2400" dirty="0" smtClean="0"/>
              <a:t> system </a:t>
            </a:r>
            <a:r>
              <a:rPr lang="it-IT" sz="2400" dirty="0" err="1" smtClean="0"/>
              <a:t>from</a:t>
            </a:r>
            <a:r>
              <a:rPr lang="it-IT" sz="2400" dirty="0" smtClean="0"/>
              <a:t> Linac </a:t>
            </a:r>
            <a:r>
              <a:rPr lang="it-IT" sz="2400" dirty="0" err="1" smtClean="0"/>
              <a:t>to</a:t>
            </a:r>
            <a:r>
              <a:rPr lang="it-IT" sz="2400" dirty="0" smtClean="0"/>
              <a:t> Linac</a:t>
            </a:r>
            <a:endParaRPr lang="it-IT" sz="2400" dirty="0"/>
          </a:p>
        </p:txBody>
      </p:sp>
      <p:sp>
        <p:nvSpPr>
          <p:cNvPr id="4" name="Rettangolo 3"/>
          <p:cNvSpPr/>
          <p:nvPr/>
        </p:nvSpPr>
        <p:spPr>
          <a:xfrm>
            <a:off x="285720" y="3286124"/>
            <a:ext cx="857256" cy="71438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6" name="Picture 2"/>
          <p:cNvPicPr>
            <a:picLocks noChangeAspect="1" noChangeArrowheads="1"/>
          </p:cNvPicPr>
          <p:nvPr/>
        </p:nvPicPr>
        <p:blipFill>
          <a:blip r:embed="rId3"/>
          <a:srcRect r="3565"/>
          <a:stretch>
            <a:fillRect/>
          </a:stretch>
        </p:blipFill>
        <p:spPr bwMode="auto">
          <a:xfrm>
            <a:off x="4252788" y="267892"/>
            <a:ext cx="4891244" cy="380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838325"/>
            <a:ext cx="7019925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95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500042"/>
            <a:ext cx="3052763" cy="129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sellaDiTesto 4"/>
          <p:cNvSpPr txBox="1"/>
          <p:nvPr/>
        </p:nvSpPr>
        <p:spPr>
          <a:xfrm>
            <a:off x="6500826" y="4286256"/>
            <a:ext cx="2500298" cy="12003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/>
              <a:t>Uncorrelated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spread 0.1% accounting </a:t>
            </a:r>
            <a:r>
              <a:rPr lang="it-IT" dirty="0" err="1" smtClean="0"/>
              <a:t>for</a:t>
            </a:r>
            <a:r>
              <a:rPr lang="it-IT" dirty="0" smtClean="0"/>
              <a:t> ISR </a:t>
            </a:r>
            <a:r>
              <a:rPr lang="it-IT" dirty="0" err="1" smtClean="0"/>
              <a:t>effects</a:t>
            </a:r>
            <a:endParaRPr lang="it-IT" dirty="0"/>
          </a:p>
        </p:txBody>
      </p:sp>
      <p:cxnSp>
        <p:nvCxnSpPr>
          <p:cNvPr id="7" name="Connettore 2 6"/>
          <p:cNvCxnSpPr/>
          <p:nvPr/>
        </p:nvCxnSpPr>
        <p:spPr>
          <a:xfrm rot="5400000" flipH="1" flipV="1">
            <a:off x="6893735" y="3750471"/>
            <a:ext cx="714380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3500438"/>
            <a:ext cx="5929354" cy="3081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87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05" y="630382"/>
            <a:ext cx="5786479" cy="301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asellaDiTesto 3"/>
          <p:cNvSpPr txBox="1"/>
          <p:nvPr/>
        </p:nvSpPr>
        <p:spPr>
          <a:xfrm>
            <a:off x="2214546" y="85723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33CCFF"/>
                </a:solidFill>
              </a:rPr>
              <a:t>QF</a:t>
            </a:r>
            <a:endParaRPr lang="it-IT" dirty="0">
              <a:solidFill>
                <a:srgbClr val="33CCFF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428728" y="857232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1C301"/>
                </a:solidFill>
              </a:rPr>
              <a:t>QD</a:t>
            </a:r>
            <a:endParaRPr lang="it-IT" dirty="0">
              <a:solidFill>
                <a:srgbClr val="F1C301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5715008" y="3714752"/>
            <a:ext cx="2480166" cy="369332"/>
          </a:xfrm>
          <a:prstGeom prst="rect">
            <a:avLst/>
          </a:prstGeom>
          <a:noFill/>
          <a:ln>
            <a:solidFill>
              <a:srgbClr val="F1C30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/>
              <a:t>SEPTUM  Quadrupole</a:t>
            </a:r>
            <a:endParaRPr lang="it-IT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429132"/>
            <a:ext cx="2214578" cy="182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857224" y="271462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CR1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857224" y="571501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CR2</a:t>
            </a:r>
            <a:endParaRPr lang="it-IT" dirty="0"/>
          </a:p>
        </p:txBody>
      </p:sp>
      <p:cxnSp>
        <p:nvCxnSpPr>
          <p:cNvPr id="11" name="Connettore 2 10"/>
          <p:cNvCxnSpPr/>
          <p:nvPr/>
        </p:nvCxnSpPr>
        <p:spPr>
          <a:xfrm rot="5400000">
            <a:off x="5787240" y="4499776"/>
            <a:ext cx="714380" cy="1588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V="1">
            <a:off x="4286248" y="4000504"/>
            <a:ext cx="1571636" cy="428628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42908" y="0"/>
            <a:ext cx="1831534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214346" y="3571876"/>
            <a:ext cx="2024331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Ovale 16"/>
          <p:cNvSpPr/>
          <p:nvPr/>
        </p:nvSpPr>
        <p:spPr>
          <a:xfrm>
            <a:off x="4714876" y="1928802"/>
            <a:ext cx="71438" cy="7143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4500562" y="4714884"/>
            <a:ext cx="71438" cy="7143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3786182" y="2357430"/>
            <a:ext cx="71438" cy="71438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Ovale 20"/>
          <p:cNvSpPr/>
          <p:nvPr/>
        </p:nvSpPr>
        <p:spPr>
          <a:xfrm>
            <a:off x="3714744" y="5572140"/>
            <a:ext cx="71438" cy="71438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Ovale 21"/>
          <p:cNvSpPr/>
          <p:nvPr/>
        </p:nvSpPr>
        <p:spPr>
          <a:xfrm>
            <a:off x="3857620" y="4929198"/>
            <a:ext cx="71438" cy="7143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Ovale 22"/>
          <p:cNvSpPr/>
          <p:nvPr/>
        </p:nvSpPr>
        <p:spPr>
          <a:xfrm>
            <a:off x="1214414" y="2143116"/>
            <a:ext cx="71438" cy="71438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/>
          <p:cNvSpPr txBox="1"/>
          <p:nvPr/>
        </p:nvSpPr>
        <p:spPr>
          <a:xfrm>
            <a:off x="1785918" y="142852"/>
            <a:ext cx="3073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INJECTION BUMPS </a:t>
            </a:r>
            <a:endParaRPr lang="it-IT" sz="2400" dirty="0"/>
          </a:p>
        </p:txBody>
      </p: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3570" y="1000108"/>
            <a:ext cx="313617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Segnaposto piè di pagina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5857884" y="285728"/>
            <a:ext cx="2510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Low h </a:t>
            </a:r>
            <a:r>
              <a:rPr lang="it-IT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Symbol" pitchFamily="18" charset="2"/>
              </a:rPr>
              <a:t>b </a:t>
            </a:r>
            <a:r>
              <a:rPr lang="it-IT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at rf </a:t>
            </a:r>
            <a:r>
              <a:rPr lang="it-IT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deflectors</a:t>
            </a:r>
            <a:endParaRPr lang="it-IT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it-IT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</a:t>
            </a:r>
            <a:r>
              <a:rPr lang="it-IT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see</a:t>
            </a:r>
            <a:r>
              <a:rPr lang="it-IT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David’s talk)</a:t>
            </a:r>
            <a:endParaRPr lang="it-IT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1" name="Connettore 2 30"/>
          <p:cNvCxnSpPr/>
          <p:nvPr/>
        </p:nvCxnSpPr>
        <p:spPr>
          <a:xfrm rot="5400000">
            <a:off x="5786446" y="1285860"/>
            <a:ext cx="121444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066800"/>
            <a:ext cx="3581400" cy="2948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" y="152400"/>
            <a:ext cx="58293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 b="28205"/>
          <a:stretch>
            <a:fillRect/>
          </a:stretch>
        </p:blipFill>
        <p:spPr bwMode="auto">
          <a:xfrm>
            <a:off x="5483270" y="685800"/>
            <a:ext cx="221293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4572000"/>
            <a:ext cx="5829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38800" y="4114800"/>
            <a:ext cx="32575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1" name="Picture 1"/>
          <p:cNvPicPr>
            <a:picLocks noChangeAspect="1" noChangeArrowheads="1"/>
          </p:cNvPicPr>
          <p:nvPr/>
        </p:nvPicPr>
        <p:blipFill>
          <a:blip r:embed="rId3"/>
          <a:srcRect r="24865"/>
          <a:stretch>
            <a:fillRect/>
          </a:stretch>
        </p:blipFill>
        <p:spPr bwMode="auto">
          <a:xfrm>
            <a:off x="4286248" y="357166"/>
            <a:ext cx="4214842" cy="3067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500438"/>
            <a:ext cx="41493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800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462618"/>
            <a:ext cx="4000528" cy="2823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8004" name="Picture 4"/>
          <p:cNvPicPr>
            <a:picLocks noChangeAspect="1" noChangeArrowheads="1"/>
          </p:cNvPicPr>
          <p:nvPr/>
        </p:nvPicPr>
        <p:blipFill>
          <a:blip r:embed="rId6"/>
          <a:srcRect r="20211"/>
          <a:stretch>
            <a:fillRect/>
          </a:stretch>
        </p:blipFill>
        <p:spPr bwMode="auto">
          <a:xfrm>
            <a:off x="357158" y="500042"/>
            <a:ext cx="4214842" cy="2747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CasellaDiTesto 10"/>
          <p:cNvSpPr txBox="1"/>
          <p:nvPr/>
        </p:nvSpPr>
        <p:spPr>
          <a:xfrm>
            <a:off x="1142976" y="592933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2.5 </a:t>
            </a:r>
            <a:r>
              <a:rPr lang="it-IT" dirty="0" err="1" smtClean="0">
                <a:solidFill>
                  <a:srgbClr val="FF0000"/>
                </a:solidFill>
              </a:rPr>
              <a:t>turns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7072330" y="6000768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3.5 </a:t>
            </a:r>
            <a:r>
              <a:rPr lang="it-IT" dirty="0" err="1" smtClean="0">
                <a:solidFill>
                  <a:srgbClr val="FF0000"/>
                </a:solidFill>
              </a:rPr>
              <a:t>turns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357554" y="214290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CR2 </a:t>
            </a:r>
            <a:r>
              <a:rPr lang="it-IT" dirty="0" err="1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optical</a:t>
            </a:r>
            <a:r>
              <a:rPr lang="it-IT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functions</a:t>
            </a:r>
            <a:endParaRPr lang="it-IT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714612" y="2928934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B050"/>
                </a:solidFill>
              </a:rPr>
              <a:t>Injection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dirty="0" err="1" smtClean="0">
                <a:solidFill>
                  <a:srgbClr val="00B050"/>
                </a:solidFill>
              </a:rPr>
              <a:t>bump</a:t>
            </a:r>
            <a:endParaRPr lang="it-IT" dirty="0">
              <a:solidFill>
                <a:srgbClr val="00B050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rot="5400000" flipH="1" flipV="1">
            <a:off x="3036083" y="2750339"/>
            <a:ext cx="357190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3286116" y="5715016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Mismatch</a:t>
            </a:r>
            <a:r>
              <a:rPr lang="it-IT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of</a:t>
            </a:r>
            <a:r>
              <a:rPr lang="it-IT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betatron</a:t>
            </a:r>
            <a:r>
              <a:rPr lang="it-IT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and </a:t>
            </a:r>
            <a:r>
              <a:rPr lang="it-IT" dirty="0" err="1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dispersion</a:t>
            </a:r>
            <a:r>
              <a:rPr lang="it-IT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functions</a:t>
            </a:r>
            <a:r>
              <a:rPr lang="it-IT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after</a:t>
            </a:r>
            <a:r>
              <a:rPr lang="it-IT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the </a:t>
            </a:r>
            <a:r>
              <a:rPr lang="it-IT" dirty="0" err="1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bump</a:t>
            </a:r>
            <a:r>
              <a:rPr lang="it-IT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passage</a:t>
            </a:r>
            <a:endParaRPr lang="it-IT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Segnaposto piè di pagina 14"/>
          <p:cNvSpPr>
            <a:spLocks noGrp="1"/>
          </p:cNvSpPr>
          <p:nvPr>
            <p:ph type="ftr" sz="quarter" idx="11"/>
          </p:nvPr>
        </p:nvSpPr>
        <p:spPr>
          <a:xfrm>
            <a:off x="3071802" y="6602391"/>
            <a:ext cx="2895600" cy="255609"/>
          </a:xfrm>
        </p:spPr>
        <p:txBody>
          <a:bodyPr/>
          <a:lstStyle/>
          <a:p>
            <a:r>
              <a:rPr lang="en-US" dirty="0" smtClean="0"/>
              <a:t>CLIC 09 Workshop - C. Biscari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857500"/>
            <a:ext cx="5334000" cy="40005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285728"/>
            <a:ext cx="5334000" cy="4000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2143116"/>
            <a:ext cx="5334000" cy="40005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000240"/>
            <a:ext cx="5334000" cy="4000500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sellaDiTesto 5"/>
          <p:cNvSpPr txBox="1"/>
          <p:nvPr/>
        </p:nvSpPr>
        <p:spPr>
          <a:xfrm>
            <a:off x="142844" y="142852"/>
            <a:ext cx="45005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Tracking</a:t>
            </a:r>
            <a:r>
              <a:rPr lang="it-IT" dirty="0" smtClean="0"/>
              <a:t> </a:t>
            </a:r>
            <a:r>
              <a:rPr lang="it-IT" dirty="0" err="1" smtClean="0"/>
              <a:t>through</a:t>
            </a:r>
            <a:r>
              <a:rPr lang="it-IT" dirty="0" smtClean="0"/>
              <a:t> </a:t>
            </a:r>
            <a:r>
              <a:rPr lang="it-IT" dirty="0" err="1" smtClean="0"/>
              <a:t>Delay</a:t>
            </a:r>
            <a:r>
              <a:rPr lang="it-IT" dirty="0" smtClean="0"/>
              <a:t> </a:t>
            </a:r>
            <a:r>
              <a:rPr lang="it-IT" dirty="0" err="1" smtClean="0"/>
              <a:t>Loop</a:t>
            </a:r>
            <a:r>
              <a:rPr lang="it-IT" dirty="0" smtClean="0"/>
              <a:t> (TA) +</a:t>
            </a:r>
          </a:p>
          <a:p>
            <a:r>
              <a:rPr lang="it-IT" dirty="0" smtClean="0"/>
              <a:t> </a:t>
            </a:r>
            <a:r>
              <a:rPr lang="it-IT" dirty="0" err="1" smtClean="0"/>
              <a:t>through</a:t>
            </a:r>
            <a:r>
              <a:rPr lang="it-IT" dirty="0" smtClean="0"/>
              <a:t> CR1 (3 </a:t>
            </a:r>
            <a:r>
              <a:rPr lang="it-IT" dirty="0" err="1" smtClean="0"/>
              <a:t>turns</a:t>
            </a:r>
            <a:r>
              <a:rPr lang="it-IT" dirty="0" smtClean="0"/>
              <a:t> </a:t>
            </a:r>
            <a:r>
              <a:rPr lang="it-IT" dirty="0" err="1" smtClean="0"/>
              <a:t>neglecting</a:t>
            </a:r>
            <a:r>
              <a:rPr lang="it-IT" dirty="0" smtClean="0"/>
              <a:t> </a:t>
            </a:r>
            <a:r>
              <a:rPr lang="it-IT" dirty="0" err="1" smtClean="0"/>
              <a:t>bump</a:t>
            </a:r>
            <a:r>
              <a:rPr lang="it-IT" dirty="0" smtClean="0"/>
              <a:t> </a:t>
            </a:r>
            <a:r>
              <a:rPr lang="it-IT" dirty="0" err="1" smtClean="0"/>
              <a:t>effects</a:t>
            </a:r>
            <a:r>
              <a:rPr lang="it-IT" dirty="0" smtClean="0"/>
              <a:t>) +</a:t>
            </a:r>
          </a:p>
          <a:p>
            <a:r>
              <a:rPr lang="it-IT" dirty="0" err="1" smtClean="0"/>
              <a:t>Through</a:t>
            </a:r>
            <a:r>
              <a:rPr lang="it-IT" dirty="0" smtClean="0"/>
              <a:t> CR2 (</a:t>
            </a:r>
            <a:r>
              <a:rPr lang="it-IT" dirty="0" err="1" smtClean="0"/>
              <a:t>four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trains</a:t>
            </a:r>
            <a:r>
              <a:rPr lang="it-IT" dirty="0" smtClean="0"/>
              <a:t>) +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chirp</a:t>
            </a:r>
            <a:r>
              <a:rPr lang="it-IT" dirty="0" smtClean="0"/>
              <a:t> +</a:t>
            </a:r>
          </a:p>
          <a:p>
            <a:r>
              <a:rPr lang="it-IT" dirty="0" err="1" smtClean="0"/>
              <a:t>Through</a:t>
            </a:r>
            <a:r>
              <a:rPr lang="it-IT" dirty="0" smtClean="0"/>
              <a:t> Turn </a:t>
            </a:r>
            <a:r>
              <a:rPr lang="it-IT" dirty="0" err="1" smtClean="0"/>
              <a:t>Around</a:t>
            </a:r>
            <a:endParaRPr lang="it-IT" dirty="0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888" y="5075238"/>
            <a:ext cx="8704262" cy="1427162"/>
            <a:chOff x="54" y="3310"/>
            <a:chExt cx="5706" cy="954"/>
          </a:xfrm>
        </p:grpSpPr>
        <p:sp>
          <p:nvSpPr>
            <p:cNvPr id="1073155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it-IT" sz="2500">
                <a:solidFill>
                  <a:srgbClr val="FF0000"/>
                </a:solidFill>
              </a:endParaRPr>
            </a:p>
          </p:txBody>
        </p:sp>
        <p:sp>
          <p:nvSpPr>
            <p:cNvPr id="1073156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it-IT" sz="2500">
                <a:solidFill>
                  <a:srgbClr val="FF0000"/>
                </a:solidFill>
              </a:endParaRPr>
            </a:p>
          </p:txBody>
        </p:sp>
        <p:sp>
          <p:nvSpPr>
            <p:cNvPr id="1073157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it-IT" sz="2500">
                <a:solidFill>
                  <a:srgbClr val="FF0000"/>
                </a:solidFill>
              </a:endParaRPr>
            </a:p>
          </p:txBody>
        </p:sp>
        <p:sp>
          <p:nvSpPr>
            <p:cNvPr id="1073158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73159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pitchFamily="66" charset="0"/>
                </a:rPr>
                <a:t>140 </a:t>
              </a:r>
              <a:r>
                <a:rPr lang="en-US" sz="110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pitchFamily="66" charset="0"/>
                </a:rPr>
                <a:t>s train length - 24 </a:t>
              </a:r>
              <a:r>
                <a:rPr lang="en-US" sz="110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 24 </a:t>
              </a:r>
              <a:r>
                <a:rPr lang="en-US" sz="1100">
                  <a:solidFill>
                    <a:srgbClr val="000000"/>
                  </a:solidFill>
                  <a:latin typeface="Comic Sans MS" pitchFamily="66" charset="0"/>
                </a:rPr>
                <a:t>sub-pulses</a:t>
              </a:r>
            </a:p>
            <a:p>
              <a:pPr algn="l" defTabSz="957263">
                <a:buFont typeface="StarSymbol" charset="0"/>
                <a:buNone/>
              </a:pPr>
              <a:r>
                <a:rPr lang="en-US" sz="1100" b="1">
                  <a:solidFill>
                    <a:srgbClr val="FF0000"/>
                  </a:solidFill>
                  <a:latin typeface="Comic Sans MS" pitchFamily="66" charset="0"/>
                </a:rPr>
                <a:t>4.2 A</a:t>
              </a:r>
              <a:r>
                <a:rPr lang="en-US" sz="1100">
                  <a:solidFill>
                    <a:srgbClr val="000000"/>
                  </a:solidFill>
                  <a:latin typeface="Comic Sans MS" pitchFamily="66" charset="0"/>
                </a:rPr>
                <a:t> - 2.4 GeV – 60 cm between bunches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1073161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62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63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64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65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66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67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68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1073170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71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72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73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74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75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76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77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1073179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80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81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82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83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84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85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86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1073188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89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90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91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92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93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94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95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1073197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98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199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200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201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202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203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073204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073205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73206" name="Rectangle 54"/>
            <p:cNvSpPr>
              <a:spLocks noChangeArrowheads="1"/>
            </p:cNvSpPr>
            <p:nvPr/>
          </p:nvSpPr>
          <p:spPr bwMode="auto">
            <a:xfrm>
              <a:off x="1527" y="3581"/>
              <a:ext cx="392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pitchFamily="66" charset="0"/>
                </a:rPr>
                <a:t>240 ns</a:t>
              </a:r>
            </a:p>
          </p:txBody>
        </p:sp>
        <p:sp>
          <p:nvSpPr>
            <p:cNvPr id="1073207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73208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l"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pitchFamily="66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pitchFamily="66" charset="0"/>
                </a:rPr>
                <a:t>101 A </a:t>
              </a:r>
              <a:r>
                <a:rPr lang="en-US" sz="1100">
                  <a:solidFill>
                    <a:schemeClr val="tx1"/>
                  </a:solidFill>
                  <a:latin typeface="Comic Sans MS" pitchFamily="66" charset="0"/>
                </a:rPr>
                <a:t>– 2.5 cm between bunches</a:t>
              </a:r>
            </a:p>
          </p:txBody>
        </p:sp>
        <p:sp>
          <p:nvSpPr>
            <p:cNvPr id="1073209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73210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73211" name="Rectangle 59"/>
            <p:cNvSpPr>
              <a:spLocks noChangeArrowheads="1"/>
            </p:cNvSpPr>
            <p:nvPr/>
          </p:nvSpPr>
          <p:spPr bwMode="auto">
            <a:xfrm>
              <a:off x="3312" y="3621"/>
              <a:ext cx="392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pitchFamily="66" charset="0"/>
                </a:rPr>
                <a:t>240 ns</a:t>
              </a:r>
            </a:p>
          </p:txBody>
        </p:sp>
        <p:sp>
          <p:nvSpPr>
            <p:cNvPr id="1073212" name="Rectangle 60"/>
            <p:cNvSpPr>
              <a:spLocks noChangeArrowheads="1"/>
            </p:cNvSpPr>
            <p:nvPr/>
          </p:nvSpPr>
          <p:spPr bwMode="auto">
            <a:xfrm>
              <a:off x="4133" y="3685"/>
              <a:ext cx="366" cy="181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pitchFamily="66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pitchFamily="66" charset="0"/>
                </a:rPr>
                <a:t>s</a:t>
              </a:r>
            </a:p>
          </p:txBody>
        </p:sp>
        <p:sp>
          <p:nvSpPr>
            <p:cNvPr id="1073213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10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218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19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20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21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22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23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24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25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227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28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29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30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31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32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33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34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</p:grpSp>
            <p:grpSp>
              <p:nvGrpSpPr>
                <p:cNvPr id="13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237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38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39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40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41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42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43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44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  <p:grpSp>
                <p:nvGrpSpPr>
                  <p:cNvPr id="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246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47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48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49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50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51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52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53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</p:grpSp>
          </p:grpSp>
          <p:grpSp>
            <p:nvGrpSpPr>
              <p:cNvPr id="16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7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257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58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59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60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61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62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63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64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  <p:grpSp>
                <p:nvGrpSpPr>
                  <p:cNvPr id="1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266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67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68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69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70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71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72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73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</p:grpSp>
            <p:grpSp>
              <p:nvGrpSpPr>
                <p:cNvPr id="20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276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77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78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79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80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81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82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83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  <p:grpSp>
                <p:nvGrpSpPr>
                  <p:cNvPr id="22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285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86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87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88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89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90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91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92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</p:grpSp>
          </p:grpSp>
        </p:grpSp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24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5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297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98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299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00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01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02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03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04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  <p:grpSp>
                <p:nvGrpSpPr>
                  <p:cNvPr id="2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306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07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08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09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10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11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12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13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</p:grpSp>
            <p:grpSp>
              <p:nvGrpSpPr>
                <p:cNvPr id="28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9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316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17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18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19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20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21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22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23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  <p:grpSp>
                <p:nvGrpSpPr>
                  <p:cNvPr id="30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325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26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27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28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29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30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31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32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</p:grpSp>
          </p:grpSp>
          <p:grpSp>
            <p:nvGrpSpPr>
              <p:cNvPr id="3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073152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073153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336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37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38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39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40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41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42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43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  <p:grpSp>
                <p:nvGrpSpPr>
                  <p:cNvPr id="1073154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345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46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47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48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49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50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51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52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</p:grpSp>
            <p:grpSp>
              <p:nvGrpSpPr>
                <p:cNvPr id="1073160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073169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355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56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57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58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59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60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61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62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  <p:grpSp>
                <p:nvGrpSpPr>
                  <p:cNvPr id="1073178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1073364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65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66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67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68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69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70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  <p:sp>
                  <p:nvSpPr>
                    <p:cNvPr id="1073371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it-IT"/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 sz="2500">
                <a:solidFill>
                  <a:srgbClr val="FF0000"/>
                </a:solidFill>
                <a:latin typeface="Times New Roman" pitchFamily="-109" charset="0"/>
              </a:endParaRPr>
            </a:p>
          </p:txBody>
        </p:sp>
        <p:sp>
          <p:nvSpPr>
            <p:cNvPr id="1073373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700" u="sng">
                  <a:solidFill>
                    <a:srgbClr val="0000FF"/>
                  </a:solidFill>
                  <a:latin typeface="Comic Sans MS" pitchFamily="66" charset="0"/>
                </a:rPr>
                <a:t>Drive beam time structure - initial</a:t>
              </a:r>
              <a:endParaRPr lang="en-US" sz="1700" u="sng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  <p:sp>
          <p:nvSpPr>
            <p:cNvPr id="1073374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4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700" u="sng">
                  <a:solidFill>
                    <a:srgbClr val="0000FF"/>
                  </a:solidFill>
                  <a:latin typeface="Comic Sans MS" pitchFamily="66" charset="0"/>
                </a:rPr>
                <a:t>Drive beam time structure - final</a:t>
              </a:r>
              <a:endParaRPr lang="en-US" sz="1700" u="sng">
                <a:solidFill>
                  <a:srgbClr val="0000FF"/>
                </a:solidFill>
                <a:latin typeface="Comic Sans MS" pitchFamily="66" charset="0"/>
                <a:sym typeface="Symbol" pitchFamily="18" charset="2"/>
              </a:endParaRPr>
            </a:p>
          </p:txBody>
        </p:sp>
      </p:grpSp>
      <p:grpSp>
        <p:nvGrpSpPr>
          <p:cNvPr id="1073187" name="Group 223"/>
          <p:cNvGrpSpPr>
            <a:grpSpLocks/>
          </p:cNvGrpSpPr>
          <p:nvPr/>
        </p:nvGrpSpPr>
        <p:grpSpPr bwMode="auto">
          <a:xfrm>
            <a:off x="695325" y="804863"/>
            <a:ext cx="8251825" cy="4040187"/>
            <a:chOff x="483" y="559"/>
            <a:chExt cx="5729" cy="2807"/>
          </a:xfrm>
        </p:grpSpPr>
        <p:grpSp>
          <p:nvGrpSpPr>
            <p:cNvPr id="1073196" name="Group 224"/>
            <p:cNvGrpSpPr>
              <a:grpSpLocks/>
            </p:cNvGrpSpPr>
            <p:nvPr/>
          </p:nvGrpSpPr>
          <p:grpSpPr bwMode="auto">
            <a:xfrm>
              <a:off x="483" y="559"/>
              <a:ext cx="5729" cy="2807"/>
              <a:chOff x="351" y="454"/>
              <a:chExt cx="5409" cy="2702"/>
            </a:xfrm>
          </p:grpSpPr>
          <p:pic>
            <p:nvPicPr>
              <p:cNvPr id="1073377" name="Picture 22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51" y="454"/>
                <a:ext cx="4267" cy="270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1073378" name="Rectangle 226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1454" cy="33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it-IT" sz="2500">
                  <a:solidFill>
                    <a:srgbClr val="FF0000"/>
                  </a:solidFill>
                </a:endParaRPr>
              </a:p>
            </p:txBody>
          </p:sp>
          <p:sp>
            <p:nvSpPr>
              <p:cNvPr id="1073379" name="Rectangle 227"/>
              <p:cNvSpPr>
                <a:spLocks noChangeArrowheads="1"/>
              </p:cNvSpPr>
              <p:nvPr/>
            </p:nvSpPr>
            <p:spPr bwMode="auto">
              <a:xfrm>
                <a:off x="2322" y="678"/>
                <a:ext cx="486" cy="31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eaLnBrk="1"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it-IT" sz="2500">
                  <a:solidFill>
                    <a:srgbClr val="FF0000"/>
                  </a:solidFill>
                </a:endParaRPr>
              </a:p>
            </p:txBody>
          </p:sp>
          <p:sp>
            <p:nvSpPr>
              <p:cNvPr id="1073380" name="Rectangle 228"/>
              <p:cNvSpPr>
                <a:spLocks noChangeArrowheads="1"/>
              </p:cNvSpPr>
              <p:nvPr/>
            </p:nvSpPr>
            <p:spPr bwMode="auto">
              <a:xfrm>
                <a:off x="2625" y="2211"/>
                <a:ext cx="3135" cy="26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900" i="1" u="sng">
                    <a:solidFill>
                      <a:srgbClr val="FF3300"/>
                    </a:solidFill>
                    <a:latin typeface="Comic Sans MS" pitchFamily="66" charset="0"/>
                  </a:rPr>
                  <a:t>CLIC RF POWER SOURCE LAYOUT</a:t>
                </a:r>
                <a:endParaRPr lang="en-US" sz="1900" i="1" u="sng">
                  <a:solidFill>
                    <a:srgbClr val="FF3300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</p:grpSp>
        <p:grpSp>
          <p:nvGrpSpPr>
            <p:cNvPr id="1073214" name="Group 229"/>
            <p:cNvGrpSpPr>
              <a:grpSpLocks/>
            </p:cNvGrpSpPr>
            <p:nvPr/>
          </p:nvGrpSpPr>
          <p:grpSpPr bwMode="auto">
            <a:xfrm>
              <a:off x="491" y="586"/>
              <a:ext cx="5593" cy="2601"/>
              <a:chOff x="491" y="586"/>
              <a:chExt cx="5593" cy="2601"/>
            </a:xfrm>
          </p:grpSpPr>
          <p:sp>
            <p:nvSpPr>
              <p:cNvPr id="1073382" name="Rectangle 230"/>
              <p:cNvSpPr>
                <a:spLocks noChangeArrowheads="1"/>
              </p:cNvSpPr>
              <p:nvPr/>
            </p:nvSpPr>
            <p:spPr bwMode="auto">
              <a:xfrm>
                <a:off x="562" y="666"/>
                <a:ext cx="2526" cy="38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400" b="1">
                    <a:solidFill>
                      <a:schemeClr val="tx1"/>
                    </a:solidFill>
                    <a:latin typeface="Comic Sans MS" pitchFamily="66" charset="0"/>
                  </a:rPr>
                  <a:t>Drive Beam Accelerator</a:t>
                </a:r>
                <a:endParaRPr lang="en-US" sz="1700">
                  <a:solidFill>
                    <a:schemeClr val="tx1"/>
                  </a:solidFill>
                  <a:latin typeface="Comic Sans MS" pitchFamily="66" charset="0"/>
                </a:endParaRPr>
              </a:p>
              <a:p>
                <a:pPr defTabSz="957263">
                  <a:buFont typeface="StarSymbol" charset="0"/>
                  <a:buNone/>
                </a:pPr>
                <a:r>
                  <a:rPr lang="en-US" sz="1200">
                    <a:solidFill>
                      <a:srgbClr val="0000FF"/>
                    </a:solidFill>
                    <a:latin typeface="Comic Sans MS" pitchFamily="66" charset="0"/>
                  </a:rPr>
                  <a:t>efficient acceleration in fully loaded linac</a:t>
                </a:r>
                <a:r>
                  <a:rPr lang="en-US" sz="1400">
                    <a:solidFill>
                      <a:srgbClr val="0000FF"/>
                    </a:solidFill>
                    <a:latin typeface="Comic Sans MS" pitchFamily="66" charset="0"/>
                  </a:rPr>
                  <a:t> </a:t>
                </a:r>
                <a:endParaRPr lang="en-US" sz="1400">
                  <a:solidFill>
                    <a:srgbClr val="0000FF"/>
                  </a:solidFill>
                  <a:latin typeface="Comic Sans MS" pitchFamily="66" charset="0"/>
                  <a:sym typeface="Symbol" pitchFamily="18" charset="2"/>
                </a:endParaRPr>
              </a:p>
            </p:txBody>
          </p:sp>
          <p:grpSp>
            <p:nvGrpSpPr>
              <p:cNvPr id="1073215" name="Group 231"/>
              <p:cNvGrpSpPr>
                <a:grpSpLocks/>
              </p:cNvGrpSpPr>
              <p:nvPr/>
            </p:nvGrpSpPr>
            <p:grpSpPr bwMode="auto">
              <a:xfrm>
                <a:off x="1939" y="2735"/>
                <a:ext cx="3994" cy="452"/>
                <a:chOff x="1726" y="2552"/>
                <a:chExt cx="3771" cy="435"/>
              </a:xfrm>
            </p:grpSpPr>
            <p:sp>
              <p:nvSpPr>
                <p:cNvPr id="1073384" name="Rectangle 232"/>
                <p:cNvSpPr>
                  <a:spLocks noChangeArrowheads="1"/>
                </p:cNvSpPr>
                <p:nvPr/>
              </p:nvSpPr>
              <p:spPr bwMode="auto">
                <a:xfrm>
                  <a:off x="2450" y="2786"/>
                  <a:ext cx="1523" cy="19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200">
                      <a:solidFill>
                        <a:srgbClr val="0000FF"/>
                      </a:solidFill>
                      <a:latin typeface="Comic Sans MS" pitchFamily="66" charset="0"/>
                    </a:rPr>
                    <a:t>Power Extraction</a:t>
                  </a:r>
                  <a:endParaRPr lang="en-US" sz="140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073385" name="Rectangle 233"/>
                <p:cNvSpPr>
                  <a:spLocks noChangeArrowheads="1"/>
                </p:cNvSpPr>
                <p:nvPr/>
              </p:nvSpPr>
              <p:spPr bwMode="auto">
                <a:xfrm>
                  <a:off x="1726" y="2552"/>
                  <a:ext cx="3131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400" b="1">
                      <a:solidFill>
                        <a:schemeClr val="tx1"/>
                      </a:solidFill>
                      <a:latin typeface="Comic Sans MS" pitchFamily="66" charset="0"/>
                    </a:rPr>
                    <a:t>Drive Beam Decelerator Section (2 </a:t>
                  </a:r>
                  <a:r>
                    <a:rPr lang="en-US" sz="1100">
                      <a:solidFill>
                        <a:srgbClr val="000000"/>
                      </a:solidFill>
                      <a:latin typeface="Comic Sans MS" pitchFamily="66" charset="0"/>
                      <a:sym typeface="Symbol" pitchFamily="18" charset="2"/>
                    </a:rPr>
                    <a:t></a:t>
                  </a:r>
                  <a:r>
                    <a:rPr lang="en-US" sz="1400" b="1">
                      <a:solidFill>
                        <a:schemeClr val="tx1"/>
                      </a:solidFill>
                      <a:latin typeface="Comic Sans MS" pitchFamily="66" charset="0"/>
                    </a:rPr>
                    <a:t> 24 in total)</a:t>
                  </a:r>
                </a:p>
              </p:txBody>
            </p:sp>
            <p:sp>
              <p:nvSpPr>
                <p:cNvPr id="1073386" name="Rectangle 234"/>
                <p:cNvSpPr>
                  <a:spLocks noChangeArrowheads="1"/>
                </p:cNvSpPr>
                <p:nvPr/>
              </p:nvSpPr>
              <p:spPr bwMode="auto">
                <a:xfrm>
                  <a:off x="4371" y="2775"/>
                  <a:ext cx="1126" cy="2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endParaRPr lang="it-IT" sz="1400">
                    <a:solidFill>
                      <a:srgbClr val="0000FF"/>
                    </a:solidFill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073216" name="Group 235"/>
              <p:cNvGrpSpPr>
                <a:grpSpLocks/>
              </p:cNvGrpSpPr>
              <p:nvPr/>
            </p:nvGrpSpPr>
            <p:grpSpPr bwMode="auto">
              <a:xfrm>
                <a:off x="491" y="586"/>
                <a:ext cx="5593" cy="1875"/>
                <a:chOff x="358" y="481"/>
                <a:chExt cx="5281" cy="1803"/>
              </a:xfrm>
            </p:grpSpPr>
            <p:grpSp>
              <p:nvGrpSpPr>
                <p:cNvPr id="1073217" name="Group 236"/>
                <p:cNvGrpSpPr>
                  <a:grpSpLocks/>
                </p:cNvGrpSpPr>
                <p:nvPr/>
              </p:nvGrpSpPr>
              <p:grpSpPr bwMode="auto">
                <a:xfrm>
                  <a:off x="358" y="1396"/>
                  <a:ext cx="5281" cy="888"/>
                  <a:chOff x="358" y="1396"/>
                  <a:chExt cx="5281" cy="888"/>
                </a:xfrm>
              </p:grpSpPr>
              <p:sp>
                <p:nvSpPr>
                  <p:cNvPr id="1073389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4254" y="1396"/>
                    <a:ext cx="1385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400" b="1">
                        <a:solidFill>
                          <a:schemeClr val="tx1"/>
                        </a:solidFill>
                        <a:latin typeface="Comic Sans MS" pitchFamily="66" charset="0"/>
                      </a:rPr>
                      <a:t>Combiner Ring </a:t>
                    </a:r>
                    <a:r>
                      <a:rPr lang="en-US" sz="1400" b="1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 3</a:t>
                    </a:r>
                  </a:p>
                </p:txBody>
              </p:sp>
              <p:sp>
                <p:nvSpPr>
                  <p:cNvPr id="1073390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552" y="1734"/>
                    <a:ext cx="1175" cy="2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400" b="1">
                        <a:solidFill>
                          <a:schemeClr val="tx1"/>
                        </a:solidFill>
                        <a:latin typeface="Comic Sans MS" pitchFamily="66" charset="0"/>
                      </a:rPr>
                      <a:t>Combiner Ring </a:t>
                    </a:r>
                    <a:r>
                      <a:rPr lang="en-US" sz="1400" b="1">
                        <a:solidFill>
                          <a:schemeClr val="tx1"/>
                        </a:solidFill>
                        <a:latin typeface="Comic Sans MS" pitchFamily="66" charset="0"/>
                        <a:sym typeface="Symbol" pitchFamily="18" charset="2"/>
                      </a:rPr>
                      <a:t> 4</a:t>
                    </a:r>
                  </a:p>
                </p:txBody>
              </p:sp>
              <p:sp>
                <p:nvSpPr>
                  <p:cNvPr id="1073391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229" y="1630"/>
                    <a:ext cx="1391" cy="325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  <p:sp>
                <p:nvSpPr>
                  <p:cNvPr id="1073392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358" y="1959"/>
                    <a:ext cx="1523" cy="325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pulse compression &amp; </a:t>
                    </a:r>
                  </a:p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pitchFamily="66" charset="0"/>
                      </a:rPr>
                      <a:t>frequency multiplication</a:t>
                    </a:r>
                  </a:p>
                </p:txBody>
              </p:sp>
            </p:grpSp>
            <p:sp>
              <p:nvSpPr>
                <p:cNvPr id="1073393" name="Rectangle 241"/>
                <p:cNvSpPr>
                  <a:spLocks noChangeArrowheads="1"/>
                </p:cNvSpPr>
                <p:nvPr/>
              </p:nvSpPr>
              <p:spPr bwMode="auto">
                <a:xfrm>
                  <a:off x="3447" y="481"/>
                  <a:ext cx="1394" cy="58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400" b="1">
                      <a:solidFill>
                        <a:schemeClr val="tx1"/>
                      </a:solidFill>
                      <a:latin typeface="Comic Sans MS" pitchFamily="66" charset="0"/>
                    </a:rPr>
                    <a:t>Delay Loop </a:t>
                  </a:r>
                  <a:r>
                    <a:rPr lang="en-US" sz="1400" b="1">
                      <a:solidFill>
                        <a:schemeClr val="tx1"/>
                      </a:solidFill>
                      <a:latin typeface="Comic Sans MS" pitchFamily="66" charset="0"/>
                      <a:sym typeface="Symbol" pitchFamily="18" charset="2"/>
                    </a:rPr>
                    <a:t> 2</a:t>
                  </a:r>
                  <a:endParaRPr lang="en-US" sz="140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  <a:p>
                  <a:pPr defTabSz="957263">
                    <a:buFont typeface="StarSymbol" charset="0"/>
                    <a:buNone/>
                  </a:pPr>
                  <a:r>
                    <a:rPr lang="en-US" sz="1200">
                      <a:solidFill>
                        <a:srgbClr val="0000FF"/>
                      </a:solidFill>
                      <a:latin typeface="Comic Sans MS" pitchFamily="66" charset="0"/>
                      <a:sym typeface="Symbol" pitchFamily="18" charset="2"/>
                    </a:rPr>
                    <a:t>gap creation, pulse compression &amp; frequency multiplication</a:t>
                  </a:r>
                  <a:endParaRPr lang="en-US" sz="1400">
                    <a:solidFill>
                      <a:srgbClr val="0000FF"/>
                    </a:solidFill>
                    <a:latin typeface="Comic Sans MS" pitchFamily="66" charset="0"/>
                    <a:sym typeface="Symbol" pitchFamily="18" charset="2"/>
                  </a:endParaRPr>
                </a:p>
              </p:txBody>
            </p:sp>
            <p:grpSp>
              <p:nvGrpSpPr>
                <p:cNvPr id="1073226" name="Group 242"/>
                <p:cNvGrpSpPr>
                  <a:grpSpLocks/>
                </p:cNvGrpSpPr>
                <p:nvPr/>
              </p:nvGrpSpPr>
              <p:grpSpPr bwMode="auto">
                <a:xfrm>
                  <a:off x="990" y="990"/>
                  <a:ext cx="3008" cy="567"/>
                  <a:chOff x="990" y="990"/>
                  <a:chExt cx="3008" cy="567"/>
                </a:xfrm>
              </p:grpSpPr>
              <p:grpSp>
                <p:nvGrpSpPr>
                  <p:cNvPr id="1073235" name="Group 243"/>
                  <p:cNvGrpSpPr>
                    <a:grpSpLocks/>
                  </p:cNvGrpSpPr>
                  <p:nvPr/>
                </p:nvGrpSpPr>
                <p:grpSpPr bwMode="auto">
                  <a:xfrm>
                    <a:off x="990" y="990"/>
                    <a:ext cx="3008" cy="567"/>
                    <a:chOff x="990" y="990"/>
                    <a:chExt cx="3008" cy="567"/>
                  </a:xfrm>
                </p:grpSpPr>
                <p:sp>
                  <p:nvSpPr>
                    <p:cNvPr id="1073396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1" y="99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it-IT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073397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6" y="990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it-IT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073398" name="Rectangle 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83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it-IT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073399" name="Rectangl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42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it-IT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073400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90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it-IT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073401" name="Rectangle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6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eaLnBrk="1"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it-IT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073402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3" y="1201"/>
                      <a:ext cx="1290" cy="356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lIns="100772" tIns="50387" rIns="100772" bIns="50387">
                      <a:spAutoFit/>
                    </a:bodyPr>
                    <a:lstStyle/>
                    <a:p>
                      <a:pPr defTabSz="957263">
                        <a:buFont typeface="StarSymbol" charset="0"/>
                        <a:buNone/>
                      </a:pPr>
                      <a:r>
                        <a:rPr lang="en-US" sz="1400" b="1">
                          <a:solidFill>
                            <a:srgbClr val="33CCCC"/>
                          </a:solidFill>
                          <a:latin typeface="Comic Sans MS" pitchFamily="66" charset="0"/>
                        </a:rPr>
                        <a:t>RF Transverse Deflectors</a:t>
                      </a:r>
                      <a:endParaRPr lang="en-US" sz="1400" b="1">
                        <a:solidFill>
                          <a:srgbClr val="33CCCC"/>
                        </a:solidFill>
                        <a:latin typeface="Comic Sans MS" pitchFamily="66" charset="0"/>
                        <a:sym typeface="Symbol" pitchFamily="18" charset="2"/>
                      </a:endParaRPr>
                    </a:p>
                  </p:txBody>
                </p:sp>
              </p:grpSp>
              <p:sp>
                <p:nvSpPr>
                  <p:cNvPr id="1073403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446" y="1263"/>
                    <a:ext cx="56" cy="56"/>
                  </a:xfrm>
                  <a:prstGeom prst="rect">
                    <a:avLst/>
                  </a:prstGeom>
                  <a:solidFill>
                    <a:srgbClr val="33CCCC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1"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it-IT" sz="250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1073411" name="Title 260"/>
          <p:cNvSpPr>
            <a:spLocks noGrp="1"/>
          </p:cNvSpPr>
          <p:nvPr>
            <p:ph type="title" idx="4294967295"/>
          </p:nvPr>
        </p:nvSpPr>
        <p:spPr/>
        <p:txBody>
          <a:bodyPr lIns="0" tIns="0" rIns="0" bIns="0"/>
          <a:lstStyle/>
          <a:p>
            <a:r>
              <a:rPr lang="en-US" sz="3400"/>
              <a:t>CLIC Drive Beam generation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3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3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642918"/>
            <a:ext cx="5334000" cy="40005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36459" y="3857628"/>
            <a:ext cx="3717053" cy="2754601"/>
          </a:xfrm>
          <a:prstGeom prst="rect">
            <a:avLst/>
          </a:prstGeom>
          <a:solidFill>
            <a:schemeClr val="tx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4" name="CasellaDiTesto 3"/>
          <p:cNvSpPr txBox="1"/>
          <p:nvPr/>
        </p:nvSpPr>
        <p:spPr>
          <a:xfrm>
            <a:off x="5643570" y="3429000"/>
            <a:ext cx="298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Emittance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trains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5643570" y="571480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Superposition </a:t>
            </a:r>
            <a:r>
              <a:rPr lang="it-IT" dirty="0" err="1" smtClean="0"/>
              <a:t>of</a:t>
            </a:r>
            <a:r>
              <a:rPr lang="it-IT" dirty="0" smtClean="0"/>
              <a:t> the 4 </a:t>
            </a:r>
            <a:r>
              <a:rPr lang="it-IT" dirty="0" err="1" smtClean="0"/>
              <a:t>distributions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trains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571472" y="5214950"/>
            <a:ext cx="371477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Increase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normalized</a:t>
            </a:r>
            <a:r>
              <a:rPr lang="it-IT" dirty="0" smtClean="0"/>
              <a:t> </a:t>
            </a:r>
            <a:r>
              <a:rPr lang="it-IT" dirty="0" err="1" smtClean="0"/>
              <a:t>horizontal</a:t>
            </a:r>
            <a:r>
              <a:rPr lang="it-IT" dirty="0" smtClean="0"/>
              <a:t> </a:t>
            </a:r>
            <a:r>
              <a:rPr lang="it-IT" dirty="0" err="1" smtClean="0"/>
              <a:t>emittance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100 </a:t>
            </a:r>
            <a:r>
              <a:rPr lang="it-IT" dirty="0" err="1" smtClean="0"/>
              <a:t>to</a:t>
            </a:r>
            <a:r>
              <a:rPr lang="it-IT" dirty="0" smtClean="0"/>
              <a:t> 150 </a:t>
            </a:r>
            <a:r>
              <a:rPr lang="it-IT" dirty="0" err="1" smtClean="0">
                <a:latin typeface="Symbol" pitchFamily="18" charset="2"/>
              </a:rPr>
              <a:t>m</a:t>
            </a:r>
            <a:r>
              <a:rPr lang="it-IT" dirty="0" err="1" smtClean="0"/>
              <a:t>rad</a:t>
            </a:r>
            <a:r>
              <a:rPr lang="it-IT" dirty="0" smtClean="0"/>
              <a:t> (</a:t>
            </a:r>
            <a:r>
              <a:rPr lang="it-IT" dirty="0" err="1" smtClean="0"/>
              <a:t>average</a:t>
            </a:r>
            <a:r>
              <a:rPr lang="it-IT" dirty="0" smtClean="0"/>
              <a:t>).</a:t>
            </a:r>
          </a:p>
          <a:p>
            <a:r>
              <a:rPr lang="it-IT" sz="1600" dirty="0" smtClean="0">
                <a:solidFill>
                  <a:schemeClr val="tx1">
                    <a:lumMod val="85000"/>
                  </a:schemeClr>
                </a:solidFill>
              </a:rPr>
              <a:t>CR1 </a:t>
            </a:r>
            <a:r>
              <a:rPr lang="it-IT" sz="1600" dirty="0" err="1" smtClean="0">
                <a:solidFill>
                  <a:schemeClr val="tx1">
                    <a:lumMod val="85000"/>
                  </a:schemeClr>
                </a:solidFill>
              </a:rPr>
              <a:t>bump</a:t>
            </a:r>
            <a:r>
              <a:rPr lang="it-IT" sz="16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tx1">
                    <a:lumMod val="85000"/>
                  </a:schemeClr>
                </a:solidFill>
              </a:rPr>
              <a:t>not</a:t>
            </a:r>
            <a:r>
              <a:rPr lang="it-IT" sz="16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tx1">
                    <a:lumMod val="85000"/>
                  </a:schemeClr>
                </a:solidFill>
              </a:rPr>
              <a:t>taken</a:t>
            </a:r>
            <a:r>
              <a:rPr lang="it-IT" sz="16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tx1">
                    <a:lumMod val="85000"/>
                  </a:schemeClr>
                </a:solidFill>
              </a:rPr>
              <a:t>into</a:t>
            </a:r>
            <a:r>
              <a:rPr lang="it-IT" sz="1600" dirty="0" smtClean="0">
                <a:solidFill>
                  <a:schemeClr val="tx1">
                    <a:lumMod val="85000"/>
                  </a:schemeClr>
                </a:solidFill>
              </a:rPr>
              <a:t> account – </a:t>
            </a:r>
            <a:r>
              <a:rPr lang="it-IT" sz="1600" dirty="0" err="1" smtClean="0">
                <a:solidFill>
                  <a:schemeClr val="tx1">
                    <a:lumMod val="85000"/>
                  </a:schemeClr>
                </a:solidFill>
              </a:rPr>
              <a:t>to</a:t>
            </a:r>
            <a:r>
              <a:rPr lang="it-IT" sz="16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tx1">
                    <a:lumMod val="85000"/>
                  </a:schemeClr>
                </a:solidFill>
              </a:rPr>
              <a:t>be</a:t>
            </a:r>
            <a:r>
              <a:rPr lang="it-IT" sz="16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tx1">
                    <a:lumMod val="85000"/>
                  </a:schemeClr>
                </a:solidFill>
              </a:rPr>
              <a:t>added</a:t>
            </a:r>
            <a:endParaRPr lang="it-IT" sz="1600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571744"/>
            <a:ext cx="5334000" cy="40005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3" name="CasellaDiTesto 2"/>
          <p:cNvSpPr txBox="1"/>
          <p:nvPr/>
        </p:nvSpPr>
        <p:spPr>
          <a:xfrm>
            <a:off x="1142976" y="1428736"/>
            <a:ext cx="7866256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/>
              <a:t>End </a:t>
            </a:r>
            <a:r>
              <a:rPr lang="it-IT" dirty="0" err="1" smtClean="0"/>
              <a:t>of</a:t>
            </a:r>
            <a:r>
              <a:rPr lang="it-IT" dirty="0" smtClean="0"/>
              <a:t> Turn </a:t>
            </a:r>
            <a:r>
              <a:rPr lang="it-IT" dirty="0" err="1" smtClean="0"/>
              <a:t>Around</a:t>
            </a:r>
            <a:r>
              <a:rPr lang="it-IT" dirty="0" smtClean="0"/>
              <a:t> – 3.5 </a:t>
            </a:r>
            <a:r>
              <a:rPr lang="it-IT" dirty="0" err="1" smtClean="0"/>
              <a:t>turns</a:t>
            </a:r>
            <a:r>
              <a:rPr lang="it-IT" dirty="0" smtClean="0"/>
              <a:t> in CR2 – no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chirp</a:t>
            </a:r>
            <a:r>
              <a:rPr lang="it-IT" dirty="0" smtClean="0"/>
              <a:t>:</a:t>
            </a:r>
          </a:p>
          <a:p>
            <a:r>
              <a:rPr lang="it-IT" dirty="0" err="1" smtClean="0"/>
              <a:t>Horizontal</a:t>
            </a:r>
            <a:r>
              <a:rPr lang="it-IT" dirty="0" smtClean="0"/>
              <a:t> </a:t>
            </a:r>
            <a:r>
              <a:rPr lang="it-IT" dirty="0" err="1" smtClean="0"/>
              <a:t>emittance</a:t>
            </a:r>
            <a:r>
              <a:rPr lang="it-IT" dirty="0" smtClean="0"/>
              <a:t> </a:t>
            </a:r>
            <a:r>
              <a:rPr lang="it-IT" dirty="0" err="1" smtClean="0"/>
              <a:t>increase</a:t>
            </a:r>
            <a:r>
              <a:rPr lang="it-IT" dirty="0" smtClean="0"/>
              <a:t> </a:t>
            </a:r>
            <a:r>
              <a:rPr lang="it-IT" dirty="0" err="1" smtClean="0"/>
              <a:t>negligible</a:t>
            </a:r>
            <a:r>
              <a:rPr lang="it-IT" dirty="0" smtClean="0"/>
              <a:t> (0.027 </a:t>
            </a:r>
            <a:r>
              <a:rPr lang="it-IT" dirty="0" err="1" smtClean="0"/>
              <a:t>instead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0.035 mm </a:t>
            </a:r>
            <a:r>
              <a:rPr lang="it-IT" dirty="0" err="1" smtClean="0"/>
              <a:t>mrad</a:t>
            </a:r>
            <a:r>
              <a:rPr lang="it-IT" dirty="0" smtClean="0"/>
              <a:t>) </a:t>
            </a:r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14282" y="2714620"/>
            <a:ext cx="364333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</a:t>
            </a:r>
            <a:r>
              <a:rPr lang="it-IT" dirty="0" err="1" smtClean="0"/>
              <a:t>maximum</a:t>
            </a:r>
            <a:r>
              <a:rPr lang="it-IT" dirty="0" smtClean="0"/>
              <a:t> ‘</a:t>
            </a:r>
            <a:r>
              <a:rPr lang="it-IT" dirty="0" err="1" smtClean="0"/>
              <a:t>emittance</a:t>
            </a:r>
            <a:r>
              <a:rPr lang="it-IT" dirty="0" smtClean="0"/>
              <a:t>’ </a:t>
            </a:r>
            <a:r>
              <a:rPr lang="it-IT" dirty="0" err="1" smtClean="0"/>
              <a:t>increase</a:t>
            </a:r>
            <a:r>
              <a:rPr lang="it-IT" dirty="0" smtClean="0"/>
              <a:t> </a:t>
            </a:r>
            <a:r>
              <a:rPr lang="it-IT" dirty="0" err="1" smtClean="0"/>
              <a:t>comes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the </a:t>
            </a:r>
            <a:r>
              <a:rPr lang="it-IT" dirty="0" err="1" smtClean="0"/>
              <a:t>bump</a:t>
            </a:r>
            <a:r>
              <a:rPr lang="it-IT" dirty="0" smtClean="0"/>
              <a:t> </a:t>
            </a:r>
            <a:r>
              <a:rPr lang="it-IT" dirty="0" err="1" smtClean="0"/>
              <a:t>residual</a:t>
            </a:r>
            <a:r>
              <a:rPr lang="it-IT" dirty="0" smtClean="0"/>
              <a:t> </a:t>
            </a:r>
            <a:r>
              <a:rPr lang="it-IT" dirty="0" err="1" smtClean="0"/>
              <a:t>dispersion</a:t>
            </a:r>
            <a:r>
              <a:rPr lang="it-IT" dirty="0" smtClean="0"/>
              <a:t> </a:t>
            </a:r>
            <a:r>
              <a:rPr lang="it-IT" dirty="0" err="1" smtClean="0"/>
              <a:t>when</a:t>
            </a:r>
            <a:r>
              <a:rPr lang="it-IT" dirty="0" smtClean="0"/>
              <a:t> the 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spread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increased</a:t>
            </a:r>
            <a:r>
              <a:rPr lang="it-IT" dirty="0" smtClean="0"/>
              <a:t> </a:t>
            </a:r>
            <a:r>
              <a:rPr lang="it-IT" dirty="0" err="1" smtClean="0"/>
              <a:t>before</a:t>
            </a:r>
            <a:r>
              <a:rPr lang="it-IT" dirty="0" smtClean="0"/>
              <a:t> the last turn </a:t>
            </a:r>
            <a:r>
              <a:rPr lang="it-IT" dirty="0" err="1" smtClean="0"/>
              <a:t>around</a:t>
            </a:r>
            <a:r>
              <a:rPr lang="it-IT" dirty="0" smtClean="0"/>
              <a:t>.</a:t>
            </a:r>
          </a:p>
          <a:p>
            <a:endParaRPr lang="it-IT" dirty="0" smtClean="0"/>
          </a:p>
          <a:p>
            <a:r>
              <a:rPr lang="it-IT" dirty="0" err="1" smtClean="0"/>
              <a:t>Possible</a:t>
            </a:r>
            <a:r>
              <a:rPr lang="it-IT" dirty="0" smtClean="0"/>
              <a:t> </a:t>
            </a:r>
            <a:r>
              <a:rPr lang="it-IT" dirty="0" err="1" smtClean="0"/>
              <a:t>cures</a:t>
            </a:r>
            <a:r>
              <a:rPr lang="it-IT" dirty="0" smtClean="0"/>
              <a:t>: </a:t>
            </a:r>
            <a:r>
              <a:rPr lang="it-IT" dirty="0" err="1" smtClean="0"/>
              <a:t>use</a:t>
            </a:r>
            <a:r>
              <a:rPr lang="it-IT" dirty="0" smtClean="0"/>
              <a:t> a </a:t>
            </a:r>
            <a:r>
              <a:rPr lang="it-IT" dirty="0" err="1" smtClean="0"/>
              <a:t>lower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chirp</a:t>
            </a:r>
            <a:r>
              <a:rPr lang="it-IT" dirty="0" smtClean="0"/>
              <a:t> and </a:t>
            </a:r>
            <a:r>
              <a:rPr lang="it-IT" dirty="0" err="1" smtClean="0"/>
              <a:t>larger</a:t>
            </a:r>
            <a:r>
              <a:rPr lang="it-IT" dirty="0" smtClean="0"/>
              <a:t> R56</a:t>
            </a:r>
          </a:p>
          <a:p>
            <a:r>
              <a:rPr lang="it-IT" dirty="0" smtClean="0"/>
              <a:t>(</a:t>
            </a:r>
            <a:r>
              <a:rPr lang="it-IT" dirty="0" err="1" smtClean="0"/>
              <a:t>now</a:t>
            </a:r>
            <a:r>
              <a:rPr lang="it-IT" dirty="0" smtClean="0"/>
              <a:t> 0.36 m total - 2 </a:t>
            </a:r>
            <a:r>
              <a:rPr lang="it-IT" dirty="0" err="1" smtClean="0"/>
              <a:t>chicanes</a:t>
            </a:r>
            <a:r>
              <a:rPr lang="it-IT" dirty="0" smtClean="0"/>
              <a:t>) </a:t>
            </a:r>
          </a:p>
          <a:p>
            <a:endParaRPr lang="it-IT" dirty="0" smtClean="0"/>
          </a:p>
          <a:p>
            <a:r>
              <a:rPr lang="it-IT" dirty="0" err="1" smtClean="0"/>
              <a:t>Find</a:t>
            </a:r>
            <a:r>
              <a:rPr lang="it-IT" dirty="0" smtClean="0"/>
              <a:t> a </a:t>
            </a:r>
            <a:r>
              <a:rPr lang="it-IT" dirty="0" err="1" smtClean="0"/>
              <a:t>solution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achromatic</a:t>
            </a:r>
            <a:r>
              <a:rPr lang="it-IT" dirty="0" smtClean="0"/>
              <a:t> </a:t>
            </a:r>
            <a:r>
              <a:rPr lang="it-IT" dirty="0" err="1" smtClean="0"/>
              <a:t>injection</a:t>
            </a:r>
            <a:r>
              <a:rPr lang="it-IT" dirty="0" smtClean="0"/>
              <a:t> </a:t>
            </a:r>
            <a:r>
              <a:rPr lang="it-IT" dirty="0" err="1" smtClean="0"/>
              <a:t>bump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571472" y="571480"/>
            <a:ext cx="5636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 smtClean="0"/>
              <a:t>Where</a:t>
            </a:r>
            <a:r>
              <a:rPr lang="it-IT" sz="2000" dirty="0" smtClean="0"/>
              <a:t> </a:t>
            </a:r>
            <a:r>
              <a:rPr lang="it-IT" sz="2000" dirty="0" err="1" smtClean="0"/>
              <a:t>does</a:t>
            </a:r>
            <a:r>
              <a:rPr lang="it-IT" sz="2000" dirty="0" smtClean="0"/>
              <a:t> the </a:t>
            </a:r>
            <a:r>
              <a:rPr lang="it-IT" sz="2000" dirty="0" err="1" smtClean="0"/>
              <a:t>emittance</a:t>
            </a:r>
            <a:r>
              <a:rPr lang="it-IT" sz="2000" dirty="0" smtClean="0"/>
              <a:t> </a:t>
            </a:r>
            <a:r>
              <a:rPr lang="it-IT" sz="2000" dirty="0" err="1" smtClean="0"/>
              <a:t>increase</a:t>
            </a:r>
            <a:r>
              <a:rPr lang="it-IT" sz="2000" dirty="0" smtClean="0"/>
              <a:t> come </a:t>
            </a:r>
            <a:r>
              <a:rPr lang="it-IT" sz="2000" dirty="0" err="1" smtClean="0"/>
              <a:t>from</a:t>
            </a:r>
            <a:r>
              <a:rPr lang="it-IT" sz="2000" dirty="0" smtClean="0"/>
              <a:t>?</a:t>
            </a:r>
            <a:endParaRPr lang="it-IT" sz="2000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cxnSp>
        <p:nvCxnSpPr>
          <p:cNvPr id="8" name="Connettore 2 7"/>
          <p:cNvCxnSpPr/>
          <p:nvPr/>
        </p:nvCxnSpPr>
        <p:spPr>
          <a:xfrm>
            <a:off x="3428992" y="2357430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2285984" y="428604"/>
            <a:ext cx="486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Lower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in drive </a:t>
            </a:r>
            <a:r>
              <a:rPr lang="it-IT" dirty="0" err="1" smtClean="0"/>
              <a:t>beam</a:t>
            </a:r>
            <a:r>
              <a:rPr lang="it-IT" dirty="0" smtClean="0"/>
              <a:t>: </a:t>
            </a:r>
            <a:r>
              <a:rPr lang="it-IT" dirty="0" err="1" smtClean="0"/>
              <a:t>higher</a:t>
            </a:r>
            <a:r>
              <a:rPr lang="it-IT" dirty="0" smtClean="0"/>
              <a:t> </a:t>
            </a:r>
            <a:r>
              <a:rPr lang="it-IT" dirty="0" err="1" smtClean="0"/>
              <a:t>emittance</a:t>
            </a:r>
            <a:endParaRPr lang="it-IT" dirty="0"/>
          </a:p>
        </p:txBody>
      </p:sp>
      <p:pic>
        <p:nvPicPr>
          <p:cNvPr id="144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857232"/>
            <a:ext cx="7020502" cy="52653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Connettore 2 5"/>
          <p:cNvCxnSpPr/>
          <p:nvPr/>
        </p:nvCxnSpPr>
        <p:spPr>
          <a:xfrm rot="5400000" flipH="1" flipV="1">
            <a:off x="1570809" y="3786190"/>
            <a:ext cx="428707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571472" y="5786454"/>
            <a:ext cx="3313728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Nominal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energy</a:t>
            </a:r>
            <a:r>
              <a:rPr lang="it-IT" dirty="0" smtClean="0">
                <a:solidFill>
                  <a:srgbClr val="FF0000"/>
                </a:solidFill>
              </a:rPr>
              <a:t> and </a:t>
            </a:r>
            <a:r>
              <a:rPr lang="it-IT" dirty="0" err="1" smtClean="0">
                <a:solidFill>
                  <a:srgbClr val="FF0000"/>
                </a:solidFill>
              </a:rPr>
              <a:t>emittance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20360" y="867335"/>
            <a:ext cx="9089708" cy="572844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GB" sz="1900" dirty="0" smtClean="0">
                <a:latin typeface="Verdana" pitchFamily="34" charset="0"/>
                <a:ea typeface="ＭＳ Ｐゴシック" charset="-128"/>
              </a:rPr>
              <a:t> </a:t>
            </a:r>
            <a:r>
              <a:rPr lang="en-US" sz="1900" dirty="0" smtClean="0">
                <a:latin typeface="Verdana" pitchFamily="34" charset="0"/>
                <a:ea typeface="ＭＳ Ｐゴシック" charset="-128"/>
              </a:rPr>
              <a:t>Uniform power production implies that the beam must be transported to the end with very small losses (&lt; 1 % level). We require robust transport of the entire beam through the ~1 km decelerator sectors.</a:t>
            </a:r>
          </a:p>
          <a:p>
            <a:pPr>
              <a:buFont typeface="Wingdings 2" pitchFamily="18" charset="2"/>
              <a:buNone/>
            </a:pPr>
            <a:r>
              <a:rPr lang="en-US" sz="1900" b="1" dirty="0" smtClean="0">
                <a:latin typeface="Verdana" pitchFamily="34" charset="0"/>
                <a:ea typeface="ＭＳ Ｐゴシック" charset="-128"/>
              </a:rPr>
              <a:t>PLACET simulations </a:t>
            </a:r>
            <a:r>
              <a:rPr lang="en-US" sz="1900" dirty="0" smtClean="0">
                <a:latin typeface="Verdana" pitchFamily="34" charset="0"/>
                <a:ea typeface="ＭＳ Ｐゴシック" charset="-128"/>
              </a:rPr>
              <a:t>are the main tool for the decelerator studies.</a:t>
            </a:r>
          </a:p>
          <a:p>
            <a:pPr>
              <a:buFont typeface="Wingdings 2" pitchFamily="18" charset="2"/>
              <a:buNone/>
            </a:pPr>
            <a:endParaRPr lang="en-US" sz="1900" dirty="0" smtClean="0">
              <a:latin typeface="Verdana" pitchFamily="34" charset="0"/>
              <a:ea typeface="ＭＳ Ｐゴシック" charset="-128"/>
            </a:endParaRPr>
          </a:p>
          <a:p>
            <a:pPr>
              <a:buFont typeface="Wingdings 2" pitchFamily="18" charset="2"/>
              <a:buNone/>
            </a:pPr>
            <a:endParaRPr lang="en-US" sz="1900" dirty="0" smtClean="0">
              <a:latin typeface="Verdana" pitchFamily="34" charset="0"/>
              <a:ea typeface="ＭＳ Ｐゴシック" charset="-128"/>
            </a:endParaRPr>
          </a:p>
          <a:p>
            <a:pPr>
              <a:buFont typeface="Wingdings 2" pitchFamily="18" charset="2"/>
              <a:buNone/>
            </a:pPr>
            <a:endParaRPr lang="en-GB" sz="1900" dirty="0" smtClean="0">
              <a:latin typeface="Verdana" pitchFamily="34" charset="0"/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ＭＳ Ｐゴシック" charset="-128"/>
              </a:rPr>
              <a:t>Decelerator beam transport</a:t>
            </a:r>
          </a:p>
        </p:txBody>
      </p:sp>
      <p:sp>
        <p:nvSpPr>
          <p:cNvPr id="21508" name="TextBox 15"/>
          <p:cNvSpPr txBox="1">
            <a:spLocks noChangeArrowheads="1"/>
          </p:cNvSpPr>
          <p:nvPr/>
        </p:nvSpPr>
        <p:spPr bwMode="auto">
          <a:xfrm>
            <a:off x="362394" y="769364"/>
            <a:ext cx="8594301" cy="36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endParaRPr lang="en-GB"/>
          </a:p>
        </p:txBody>
      </p:sp>
      <p:pic>
        <p:nvPicPr>
          <p:cNvPr id="21509" name="Picture 16" descr="pic_3sigma_new_co.eps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921" y="3368490"/>
            <a:ext cx="3319908" cy="2816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4489886" y="3408831"/>
            <a:ext cx="4270005" cy="2809475"/>
            <a:chOff x="4614863" y="3298190"/>
            <a:chExt cx="4114800" cy="2944863"/>
          </a:xfrm>
        </p:grpSpPr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4614863" y="3298190"/>
              <a:ext cx="4075249" cy="29448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>
              <a:outerShdw dist="63500" dir="5400000" algn="ctr" rotWithShape="0">
                <a:schemeClr val="tx2">
                  <a:alpha val="48000"/>
                </a:schemeClr>
              </a:outerShdw>
            </a:effectLst>
          </p:spPr>
          <p:txBody>
            <a:bodyPr anchor="ctr"/>
            <a:lstStyle/>
            <a:p>
              <a:pPr algn="ctr"/>
              <a:endParaRPr lang="en-GB">
                <a:solidFill>
                  <a:srgbClr val="FFFFFF"/>
                </a:solidFill>
                <a:latin typeface="Constantia" pitchFamily="18" charset="0"/>
              </a:endParaRPr>
            </a:p>
          </p:txBody>
        </p:sp>
        <p:pic>
          <p:nvPicPr>
            <p:cNvPr id="21516" name="Picture 17" descr="env_NC_ideal___abs_f28.eps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14863" y="3298190"/>
              <a:ext cx="4114800" cy="2880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511" name="TextBox 20"/>
          <p:cNvSpPr txBox="1">
            <a:spLocks noChangeArrowheads="1"/>
          </p:cNvSpPr>
          <p:nvPr/>
        </p:nvSpPr>
        <p:spPr bwMode="auto">
          <a:xfrm>
            <a:off x="4331083" y="6347972"/>
            <a:ext cx="4835990" cy="54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r>
              <a:rPr lang="en-GB" sz="1400" b="1" dirty="0"/>
              <a:t>Beam transport along lattice, for ideal injection into a perfect machine : minimum envelope ~ 3 mm             </a:t>
            </a:r>
          </a:p>
        </p:txBody>
      </p:sp>
      <p:sp>
        <p:nvSpPr>
          <p:cNvPr id="21512" name="TextBox 21"/>
          <p:cNvSpPr txBox="1">
            <a:spLocks noChangeArrowheads="1"/>
          </p:cNvSpPr>
          <p:nvPr/>
        </p:nvSpPr>
        <p:spPr bwMode="auto">
          <a:xfrm>
            <a:off x="20360" y="6293224"/>
            <a:ext cx="4837348" cy="52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9" rIns="91417" bIns="45709">
            <a:spAutoFit/>
          </a:bodyPr>
          <a:lstStyle/>
          <a:p>
            <a:r>
              <a:rPr lang="en-GB" sz="1400" b="1" dirty="0"/>
              <a:t>Simulation criterion:</a:t>
            </a:r>
          </a:p>
          <a:p>
            <a:r>
              <a:rPr lang="en-GB" sz="1400" b="1" dirty="0"/>
              <a:t>3</a:t>
            </a:r>
            <a:r>
              <a:rPr lang="en-GB" sz="1400" b="1" dirty="0">
                <a:latin typeface="Symbol" pitchFamily="18" charset="2"/>
              </a:rPr>
              <a:t>s</a:t>
            </a:r>
            <a:r>
              <a:rPr lang="en-GB" sz="1400" b="1" dirty="0"/>
              <a:t> of </a:t>
            </a:r>
            <a:r>
              <a:rPr lang="en-GB" sz="1400" b="1" i="1" dirty="0"/>
              <a:t>all</a:t>
            </a:r>
            <a:r>
              <a:rPr lang="en-GB" sz="1400" b="1" dirty="0"/>
              <a:t> beam slices &lt; </a:t>
            </a:r>
            <a:r>
              <a:rPr lang="en-US" sz="1400" b="1" dirty="0"/>
              <a:t>½</a:t>
            </a:r>
            <a:r>
              <a:rPr lang="en-GB" sz="1400" b="1" dirty="0"/>
              <a:t> aperture (5.8 mm)</a:t>
            </a:r>
          </a:p>
        </p:txBody>
      </p:sp>
      <p:pic>
        <p:nvPicPr>
          <p:cNvPr id="21513" name="Picture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31083" y="2305210"/>
            <a:ext cx="4572678" cy="94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1816" y="2305210"/>
            <a:ext cx="4572678" cy="94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12"/>
          <p:cNvSpPr txBox="1"/>
          <p:nvPr/>
        </p:nvSpPr>
        <p:spPr>
          <a:xfrm>
            <a:off x="357158" y="214290"/>
            <a:ext cx="130901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ERIK’s talk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solidFill>
                  <a:schemeClr val="tx1"/>
                </a:solidFill>
              </a:rPr>
              <a:t>Conclusions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it-IT" sz="2800" dirty="0">
                <a:latin typeface="Arial" pitchFamily="34" charset="0"/>
                <a:cs typeface="Arial" pitchFamily="34" charset="0"/>
              </a:rPr>
              <a:t>FMS </a:t>
            </a:r>
            <a:r>
              <a:rPr lang="it-IT" sz="2800" dirty="0" smtClean="0">
                <a:latin typeface="Arial" pitchFamily="34" charset="0"/>
                <a:cs typeface="Arial" pitchFamily="34" charset="0"/>
              </a:rPr>
              <a:t>and TA Layout and </a:t>
            </a:r>
            <a:r>
              <a:rPr lang="it-IT" sz="2800" dirty="0">
                <a:latin typeface="Arial" pitchFamily="34" charset="0"/>
                <a:cs typeface="Arial" pitchFamily="34" charset="0"/>
              </a:rPr>
              <a:t>first </a:t>
            </a:r>
            <a:r>
              <a:rPr lang="it-IT" sz="2800" dirty="0" err="1">
                <a:latin typeface="Arial" pitchFamily="34" charset="0"/>
                <a:cs typeface="Arial" pitchFamily="34" charset="0"/>
              </a:rPr>
              <a:t>order</a:t>
            </a:r>
            <a:r>
              <a:rPr lang="it-IT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latin typeface="Arial" pitchFamily="34" charset="0"/>
                <a:cs typeface="Arial" pitchFamily="34" charset="0"/>
              </a:rPr>
              <a:t>optics</a:t>
            </a:r>
            <a:r>
              <a:rPr lang="it-IT" sz="2800" dirty="0"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latin typeface="Arial" pitchFamily="34" charset="0"/>
                <a:cs typeface="Arial" pitchFamily="34" charset="0"/>
              </a:rPr>
              <a:t>defined</a:t>
            </a:r>
            <a:endParaRPr lang="it-IT" sz="2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it-IT" sz="280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2° </a:t>
            </a:r>
            <a:r>
              <a:rPr lang="it-IT" sz="2800" dirty="0" err="1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order</a:t>
            </a:r>
            <a:r>
              <a:rPr lang="it-IT" sz="280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chromaticity</a:t>
            </a:r>
            <a:r>
              <a:rPr lang="it-IT" sz="280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compensation</a:t>
            </a:r>
            <a:r>
              <a:rPr lang="it-IT" sz="2800" dirty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it-IT" sz="28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CR1 and CR2 </a:t>
            </a:r>
            <a:r>
              <a:rPr lang="it-IT" sz="2800" dirty="0" err="1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satisfactory</a:t>
            </a:r>
            <a:r>
              <a:rPr lang="it-IT" sz="28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it-IT" sz="28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nominal</a:t>
            </a:r>
            <a:r>
              <a:rPr lang="it-IT" sz="28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beam</a:t>
            </a:r>
            <a:r>
              <a:rPr lang="it-IT" sz="28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energy</a:t>
            </a:r>
            <a:r>
              <a:rPr lang="it-IT" sz="2800" dirty="0" smtClean="0">
                <a:solidFill>
                  <a:srgbClr val="FFFF99"/>
                </a:solidFill>
                <a:latin typeface="Arial" pitchFamily="34" charset="0"/>
                <a:cs typeface="Arial" pitchFamily="34" charset="0"/>
              </a:rPr>
              <a:t> spread</a:t>
            </a:r>
            <a:endParaRPr lang="it-IT" sz="2800" dirty="0">
              <a:solidFill>
                <a:srgbClr val="FFFF99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it-IT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Rf </a:t>
            </a:r>
            <a:r>
              <a:rPr lang="it-IT" sz="28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deflector</a:t>
            </a:r>
            <a:r>
              <a:rPr lang="it-IT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main</a:t>
            </a:r>
            <a:r>
              <a:rPr lang="it-IT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parameters</a:t>
            </a:r>
            <a:r>
              <a:rPr lang="it-IT" sz="28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defined</a:t>
            </a:r>
            <a:r>
              <a:rPr lang="it-IT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taking</a:t>
            </a:r>
            <a:r>
              <a:rPr lang="it-IT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it-IT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account </a:t>
            </a:r>
            <a:r>
              <a:rPr lang="it-IT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beam</a:t>
            </a:r>
            <a:r>
              <a:rPr lang="it-IT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loading</a:t>
            </a:r>
            <a:r>
              <a:rPr lang="it-IT" sz="28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simulations</a:t>
            </a:r>
            <a:endParaRPr lang="it-IT" sz="28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it-IT" sz="28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Optimisation</a:t>
            </a:r>
            <a:r>
              <a:rPr lang="it-IT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injection</a:t>
            </a:r>
            <a:r>
              <a:rPr lang="it-IT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bump</a:t>
            </a:r>
            <a:r>
              <a:rPr lang="it-IT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in progress</a:t>
            </a:r>
          </a:p>
          <a:p>
            <a:pPr>
              <a:lnSpc>
                <a:spcPct val="90000"/>
              </a:lnSpc>
            </a:pPr>
            <a:r>
              <a:rPr lang="it-IT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Start </a:t>
            </a:r>
            <a:r>
              <a:rPr lang="it-IT" sz="2800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end </a:t>
            </a:r>
            <a:r>
              <a:rPr lang="it-IT" sz="2800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simulations</a:t>
            </a:r>
            <a:r>
              <a:rPr lang="it-IT" sz="2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in progress</a:t>
            </a:r>
          </a:p>
          <a:p>
            <a:pPr>
              <a:lnSpc>
                <a:spcPct val="90000"/>
              </a:lnSpc>
            </a:pPr>
            <a:r>
              <a:rPr lang="it-IT" sz="28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CSR </a:t>
            </a:r>
            <a:r>
              <a:rPr lang="it-IT" sz="28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computation</a:t>
            </a:r>
            <a:r>
              <a:rPr lang="it-IT" sz="28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tools</a:t>
            </a:r>
            <a:r>
              <a:rPr lang="it-IT" sz="28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it-IT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Start </a:t>
            </a:r>
            <a:r>
              <a:rPr lang="it-IT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end </a:t>
            </a:r>
            <a:r>
              <a:rPr lang="it-IT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it-IT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Linac + FMS</a:t>
            </a:r>
            <a:r>
              <a:rPr lang="it-IT" sz="28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+ TA + </a:t>
            </a:r>
            <a:r>
              <a:rPr lang="it-IT" sz="28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Decelerator</a:t>
            </a:r>
            <a:r>
              <a:rPr lang="it-IT" sz="28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needed</a:t>
            </a:r>
            <a:endParaRPr lang="it-IT" sz="2800" dirty="0" smtClean="0">
              <a:solidFill>
                <a:srgbClr val="FF99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it-IT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Misalignment</a:t>
            </a:r>
            <a:r>
              <a:rPr lang="it-IT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it-IT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field</a:t>
            </a:r>
            <a:r>
              <a:rPr lang="it-IT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error</a:t>
            </a:r>
            <a:r>
              <a:rPr lang="it-IT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it-IT" sz="28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olerances</a:t>
            </a:r>
            <a:r>
              <a:rPr lang="it-IT" sz="28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sz="28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correction</a:t>
            </a:r>
            <a:r>
              <a:rPr lang="it-IT" sz="28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schemes</a:t>
            </a:r>
            <a:r>
              <a:rPr lang="it-IT" sz="28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sz="28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diagnostics</a:t>
            </a:r>
            <a:r>
              <a:rPr lang="it-IT" sz="28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it-IT" sz="28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it-IT" sz="2800" dirty="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2800" dirty="0" err="1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defined</a:t>
            </a:r>
            <a:r>
              <a:rPr lang="it-IT" sz="2800" smtClean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it-IT" sz="2800" dirty="0">
              <a:solidFill>
                <a:srgbClr val="FF99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it-IT" sz="2800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it-IT" sz="2800" dirty="0">
              <a:solidFill>
                <a:srgbClr val="FFFF99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00034" y="571480"/>
            <a:ext cx="657226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rgbClr val="FFFF00"/>
                </a:solidFill>
              </a:rPr>
              <a:t>Main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issues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for</a:t>
            </a:r>
            <a:r>
              <a:rPr lang="it-IT" dirty="0" smtClean="0">
                <a:solidFill>
                  <a:srgbClr val="FFFF00"/>
                </a:solidFill>
              </a:rPr>
              <a:t> drive </a:t>
            </a:r>
            <a:r>
              <a:rPr lang="it-IT" dirty="0" err="1" smtClean="0">
                <a:solidFill>
                  <a:srgbClr val="FFFF00"/>
                </a:solidFill>
              </a:rPr>
              <a:t>beam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recombination</a:t>
            </a:r>
            <a:r>
              <a:rPr lang="it-IT" dirty="0" smtClean="0">
                <a:solidFill>
                  <a:srgbClr val="FFFF00"/>
                </a:solidFill>
              </a:rPr>
              <a:t> and </a:t>
            </a:r>
          </a:p>
          <a:p>
            <a:r>
              <a:rPr lang="it-IT" dirty="0" err="1" smtClean="0">
                <a:solidFill>
                  <a:srgbClr val="FFFF00"/>
                </a:solidFill>
              </a:rPr>
              <a:t>transportation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from</a:t>
            </a:r>
            <a:r>
              <a:rPr lang="it-IT" dirty="0" smtClean="0">
                <a:solidFill>
                  <a:srgbClr val="FFFF00"/>
                </a:solidFill>
              </a:rPr>
              <a:t> Linac </a:t>
            </a:r>
            <a:r>
              <a:rPr lang="it-IT" dirty="0" err="1" smtClean="0">
                <a:solidFill>
                  <a:srgbClr val="FFFF00"/>
                </a:solidFill>
              </a:rPr>
              <a:t>to</a:t>
            </a:r>
            <a:r>
              <a:rPr lang="it-IT" dirty="0" smtClean="0">
                <a:solidFill>
                  <a:srgbClr val="FFFF00"/>
                </a:solidFill>
              </a:rPr>
              <a:t> </a:t>
            </a:r>
            <a:r>
              <a:rPr lang="it-IT" dirty="0" err="1" smtClean="0">
                <a:solidFill>
                  <a:srgbClr val="FFFF00"/>
                </a:solidFill>
              </a:rPr>
              <a:t>decelerator</a:t>
            </a:r>
            <a:r>
              <a:rPr lang="it-IT" dirty="0" smtClean="0"/>
              <a:t>:</a:t>
            </a:r>
          </a:p>
          <a:p>
            <a:endParaRPr lang="it-IT" dirty="0" smtClean="0"/>
          </a:p>
          <a:p>
            <a:r>
              <a:rPr lang="it-IT" dirty="0" smtClean="0"/>
              <a:t>Drive </a:t>
            </a:r>
            <a:r>
              <a:rPr lang="it-IT" dirty="0" err="1" smtClean="0"/>
              <a:t>beam</a:t>
            </a:r>
            <a:r>
              <a:rPr lang="it-IT" dirty="0" smtClean="0"/>
              <a:t> at </a:t>
            </a:r>
            <a:r>
              <a:rPr lang="it-IT" dirty="0" err="1" smtClean="0"/>
              <a:t>decelerator</a:t>
            </a:r>
            <a:r>
              <a:rPr lang="it-IT" dirty="0" smtClean="0"/>
              <a:t> input: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err="1" smtClean="0"/>
              <a:t>Emittance</a:t>
            </a:r>
            <a:r>
              <a:rPr lang="it-IT" dirty="0" smtClean="0"/>
              <a:t> </a:t>
            </a:r>
            <a:r>
              <a:rPr lang="it-IT" dirty="0" err="1" smtClean="0"/>
              <a:t>preservation</a:t>
            </a:r>
            <a:endParaRPr lang="it-IT" dirty="0" smtClean="0"/>
          </a:p>
          <a:p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loading</a:t>
            </a:r>
            <a:r>
              <a:rPr lang="it-IT" dirty="0" smtClean="0"/>
              <a:t> in rf </a:t>
            </a:r>
            <a:r>
              <a:rPr lang="it-IT" dirty="0" err="1" smtClean="0"/>
              <a:t>deflectors</a:t>
            </a:r>
            <a:r>
              <a:rPr lang="it-IT" dirty="0" smtClean="0"/>
              <a:t> (David </a:t>
            </a:r>
            <a:r>
              <a:rPr lang="it-IT" dirty="0" err="1" smtClean="0"/>
              <a:t>Alesini</a:t>
            </a:r>
            <a:r>
              <a:rPr lang="it-IT" dirty="0" smtClean="0"/>
              <a:t> – </a:t>
            </a:r>
            <a:r>
              <a:rPr lang="it-IT" dirty="0" err="1" smtClean="0"/>
              <a:t>next</a:t>
            </a:r>
            <a:r>
              <a:rPr lang="it-IT" dirty="0" smtClean="0"/>
              <a:t> talk)</a:t>
            </a:r>
          </a:p>
          <a:p>
            <a:r>
              <a:rPr lang="it-IT" dirty="0" smtClean="0"/>
              <a:t>ISR </a:t>
            </a:r>
            <a:r>
              <a:rPr lang="it-IT" dirty="0" err="1" smtClean="0"/>
              <a:t>energy</a:t>
            </a:r>
            <a:r>
              <a:rPr lang="it-IT" dirty="0" smtClean="0"/>
              <a:t> loss</a:t>
            </a:r>
          </a:p>
          <a:p>
            <a:r>
              <a:rPr lang="it-IT" dirty="0" smtClean="0"/>
              <a:t>CSR </a:t>
            </a:r>
            <a:r>
              <a:rPr lang="it-IT" dirty="0" err="1" smtClean="0"/>
              <a:t>induced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spread and </a:t>
            </a:r>
            <a:r>
              <a:rPr lang="it-IT" dirty="0" err="1" smtClean="0"/>
              <a:t>energy</a:t>
            </a:r>
            <a:r>
              <a:rPr lang="it-IT" dirty="0" smtClean="0"/>
              <a:t> loss </a:t>
            </a:r>
          </a:p>
          <a:p>
            <a:r>
              <a:rPr lang="it-IT" dirty="0" err="1" smtClean="0"/>
              <a:t>Longitudinal</a:t>
            </a:r>
            <a:r>
              <a:rPr lang="it-IT" dirty="0" smtClean="0"/>
              <a:t> and </a:t>
            </a:r>
            <a:r>
              <a:rPr lang="it-IT" dirty="0" err="1" smtClean="0"/>
              <a:t>transverse</a:t>
            </a:r>
            <a:r>
              <a:rPr lang="it-IT" dirty="0" smtClean="0"/>
              <a:t> </a:t>
            </a:r>
            <a:r>
              <a:rPr lang="it-IT" dirty="0" err="1" smtClean="0"/>
              <a:t>acceptance</a:t>
            </a:r>
            <a:endParaRPr lang="it-IT" dirty="0" smtClean="0"/>
          </a:p>
          <a:p>
            <a:r>
              <a:rPr lang="it-IT" dirty="0" err="1" smtClean="0"/>
              <a:t>Isochronicity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successive </a:t>
            </a:r>
            <a:r>
              <a:rPr lang="it-IT" dirty="0" err="1" smtClean="0"/>
              <a:t>stages</a:t>
            </a:r>
            <a:endParaRPr lang="it-IT" dirty="0" smtClean="0"/>
          </a:p>
          <a:p>
            <a:r>
              <a:rPr lang="it-IT" dirty="0" err="1" smtClean="0"/>
              <a:t>Achromaticity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Injection</a:t>
            </a:r>
            <a:r>
              <a:rPr lang="it-IT" dirty="0" smtClean="0"/>
              <a:t> </a:t>
            </a:r>
            <a:r>
              <a:rPr lang="it-IT" dirty="0" err="1" smtClean="0"/>
              <a:t>bumps</a:t>
            </a:r>
            <a:r>
              <a:rPr lang="it-IT" dirty="0" smtClean="0"/>
              <a:t> in the </a:t>
            </a:r>
            <a:r>
              <a:rPr lang="it-IT" dirty="0" err="1" smtClean="0"/>
              <a:t>rings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Final</a:t>
            </a:r>
            <a:r>
              <a:rPr lang="it-IT" dirty="0" smtClean="0"/>
              <a:t> </a:t>
            </a:r>
            <a:r>
              <a:rPr lang="it-IT" dirty="0" err="1" smtClean="0"/>
              <a:t>bunch</a:t>
            </a:r>
            <a:r>
              <a:rPr lang="it-IT" dirty="0" smtClean="0"/>
              <a:t> </a:t>
            </a:r>
            <a:r>
              <a:rPr lang="it-IT" dirty="0" err="1" smtClean="0"/>
              <a:t>compression</a:t>
            </a:r>
            <a:r>
              <a:rPr lang="it-IT" dirty="0" smtClean="0"/>
              <a:t> </a:t>
            </a:r>
          </a:p>
          <a:p>
            <a:r>
              <a:rPr lang="it-IT" dirty="0" smtClean="0"/>
              <a:t>…</a:t>
            </a:r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graphicFrame>
        <p:nvGraphicFramePr>
          <p:cNvPr id="68609" name="Object 17"/>
          <p:cNvGraphicFramePr>
            <a:graphicFrameLocks noChangeAspect="1"/>
          </p:cNvGraphicFramePr>
          <p:nvPr/>
        </p:nvGraphicFramePr>
        <p:xfrm>
          <a:off x="3143240" y="1785926"/>
          <a:ext cx="5572132" cy="2291613"/>
        </p:xfrm>
        <a:graphic>
          <a:graphicData uri="http://schemas.openxmlformats.org/presentationml/2006/ole">
            <p:oleObj spid="_x0000_s68609" name="Acrobat Document" r:id="rId4" imgW="11430000" imgH="4412520" progId="AcroExch.Document.7">
              <p:embed/>
            </p:oleObj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4357686" y="1357298"/>
            <a:ext cx="283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From</a:t>
            </a:r>
            <a:r>
              <a:rPr lang="it-IT" dirty="0" smtClean="0"/>
              <a:t> </a:t>
            </a:r>
            <a:r>
              <a:rPr lang="it-IT" dirty="0" err="1" smtClean="0"/>
              <a:t>yesterday</a:t>
            </a:r>
            <a:r>
              <a:rPr lang="it-IT" dirty="0" smtClean="0"/>
              <a:t> Erik’s talk</a:t>
            </a:r>
            <a:endParaRPr lang="it-IT" dirty="0"/>
          </a:p>
        </p:txBody>
      </p:sp>
      <p:sp>
        <p:nvSpPr>
          <p:cNvPr id="6" name="Ovale 5"/>
          <p:cNvSpPr/>
          <p:nvPr/>
        </p:nvSpPr>
        <p:spPr>
          <a:xfrm>
            <a:off x="7215206" y="3714752"/>
            <a:ext cx="500066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/>
          <p:cNvSpPr/>
          <p:nvPr/>
        </p:nvSpPr>
        <p:spPr>
          <a:xfrm>
            <a:off x="7215206" y="2143116"/>
            <a:ext cx="500066" cy="6429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50900"/>
          </a:xfrm>
        </p:spPr>
        <p:txBody>
          <a:bodyPr/>
          <a:lstStyle/>
          <a:p>
            <a:r>
              <a:rPr lang="it-IT" sz="3200" dirty="0" err="1">
                <a:solidFill>
                  <a:schemeClr val="bg1"/>
                </a:solidFill>
              </a:rPr>
              <a:t>Main</a:t>
            </a:r>
            <a:r>
              <a:rPr lang="it-IT" sz="3200" dirty="0">
                <a:solidFill>
                  <a:schemeClr val="bg1"/>
                </a:solidFill>
              </a:rPr>
              <a:t> </a:t>
            </a:r>
            <a:r>
              <a:rPr lang="it-IT" sz="3200" dirty="0" err="1">
                <a:solidFill>
                  <a:schemeClr val="bg1"/>
                </a:solidFill>
              </a:rPr>
              <a:t>parameters</a:t>
            </a:r>
            <a:r>
              <a:rPr lang="it-IT" sz="3200" dirty="0">
                <a:solidFill>
                  <a:schemeClr val="bg1"/>
                </a:solidFill>
              </a:rPr>
              <a:t> </a:t>
            </a:r>
            <a:r>
              <a:rPr lang="it-IT" sz="3200" dirty="0" err="1">
                <a:solidFill>
                  <a:schemeClr val="bg1"/>
                </a:solidFill>
              </a:rPr>
              <a:t>of</a:t>
            </a:r>
            <a:r>
              <a:rPr lang="it-IT" sz="3200" dirty="0">
                <a:solidFill>
                  <a:schemeClr val="bg1"/>
                </a:solidFill>
              </a:rPr>
              <a:t> the </a:t>
            </a:r>
            <a:r>
              <a:rPr lang="it-IT" sz="3200" dirty="0" err="1">
                <a:solidFill>
                  <a:schemeClr val="bg1"/>
                </a:solidFill>
              </a:rPr>
              <a:t>rings</a:t>
            </a:r>
            <a:endParaRPr lang="it-IT" sz="3200" dirty="0">
              <a:solidFill>
                <a:schemeClr val="bg1"/>
              </a:solidFill>
            </a:endParaRPr>
          </a:p>
        </p:txBody>
      </p:sp>
      <p:graphicFrame>
        <p:nvGraphicFramePr>
          <p:cNvPr id="62598" name="Group 134"/>
          <p:cNvGraphicFramePr>
            <a:graphicFrameLocks noGrp="1"/>
          </p:cNvGraphicFramePr>
          <p:nvPr>
            <p:ph type="tbl" idx="1"/>
          </p:nvPr>
        </p:nvGraphicFramePr>
        <p:xfrm>
          <a:off x="419100" y="1079500"/>
          <a:ext cx="8229600" cy="4097655"/>
        </p:xfrm>
        <a:graphic>
          <a:graphicData uri="http://schemas.openxmlformats.org/drawingml/2006/table">
            <a:tbl>
              <a:tblPr/>
              <a:tblGrid>
                <a:gridCol w="2600325"/>
                <a:gridCol w="904875"/>
                <a:gridCol w="1152525"/>
                <a:gridCol w="1079500"/>
                <a:gridCol w="1152525"/>
                <a:gridCol w="1339850"/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Parameter</a:t>
                      </a: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DL</a:t>
                      </a: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CR1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CR2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73.05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146 + 73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146.09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438.28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Combination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factor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RF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deflector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frequency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GHz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N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of</a:t>
                      </a: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it-IT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dipoles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Symbol" pitchFamily="18" charset="2"/>
                        </a:rPr>
                        <a:t>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4.7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4.7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4.7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0.7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N of quadrupoles / families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18 / 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44/17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48 / 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64 + fodo quads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l</a:t>
                      </a:r>
                      <a:r>
                        <a:rPr kumimoji="0" lang="it-IT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q</a:t>
                      </a: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it-IT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*</a:t>
                      </a: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 dB/dx max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effectLst/>
                        <a:latin typeface="Times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CLIC 09 Workshop - C. Biscari</a:t>
            </a:r>
            <a:endParaRPr lang="it-IT" dirty="0"/>
          </a:p>
        </p:txBody>
      </p:sp>
      <p:sp>
        <p:nvSpPr>
          <p:cNvPr id="4" name="Ovale 3"/>
          <p:cNvSpPr/>
          <p:nvPr/>
        </p:nvSpPr>
        <p:spPr>
          <a:xfrm>
            <a:off x="7643834" y="3071810"/>
            <a:ext cx="714380" cy="500066"/>
          </a:xfrm>
          <a:prstGeom prst="ellipse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2 5"/>
          <p:cNvCxnSpPr>
            <a:stCxn id="4" idx="3"/>
          </p:cNvCxnSpPr>
          <p:nvPr/>
        </p:nvCxnSpPr>
        <p:spPr>
          <a:xfrm rot="5400000">
            <a:off x="5337793" y="3375793"/>
            <a:ext cx="2287811" cy="25335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4714876" y="5786454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D7F9FD"/>
                </a:solidFill>
              </a:rPr>
              <a:t>For</a:t>
            </a:r>
            <a:r>
              <a:rPr lang="it-IT" dirty="0" smtClean="0">
                <a:solidFill>
                  <a:srgbClr val="D7F9FD"/>
                </a:solidFill>
              </a:rPr>
              <a:t> </a:t>
            </a:r>
            <a:r>
              <a:rPr lang="it-IT" dirty="0" err="1" smtClean="0">
                <a:solidFill>
                  <a:srgbClr val="D7F9FD"/>
                </a:solidFill>
              </a:rPr>
              <a:t>decreasing</a:t>
            </a:r>
            <a:r>
              <a:rPr lang="it-IT" dirty="0" smtClean="0">
                <a:solidFill>
                  <a:srgbClr val="D7F9FD"/>
                </a:solidFill>
              </a:rPr>
              <a:t> ISR </a:t>
            </a:r>
            <a:r>
              <a:rPr lang="it-IT" dirty="0" err="1" smtClean="0">
                <a:solidFill>
                  <a:srgbClr val="D7F9FD"/>
                </a:solidFill>
              </a:rPr>
              <a:t>energy</a:t>
            </a:r>
            <a:r>
              <a:rPr lang="it-IT" dirty="0" smtClean="0">
                <a:solidFill>
                  <a:srgbClr val="D7F9FD"/>
                </a:solidFill>
              </a:rPr>
              <a:t> </a:t>
            </a:r>
            <a:r>
              <a:rPr lang="it-IT" dirty="0" err="1" smtClean="0">
                <a:solidFill>
                  <a:srgbClr val="D7F9FD"/>
                </a:solidFill>
              </a:rPr>
              <a:t>losses</a:t>
            </a:r>
            <a:endParaRPr lang="it-IT" dirty="0">
              <a:solidFill>
                <a:srgbClr val="D7F9F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14" name="Object 2"/>
          <p:cNvGraphicFramePr>
            <a:graphicFrameLocks noChangeAspect="1"/>
          </p:cNvGraphicFramePr>
          <p:nvPr/>
        </p:nvGraphicFramePr>
        <p:xfrm>
          <a:off x="4787900" y="1268413"/>
          <a:ext cx="3187700" cy="1589087"/>
        </p:xfrm>
        <a:graphic>
          <a:graphicData uri="http://schemas.openxmlformats.org/presentationml/2006/ole">
            <p:oleObj spid="_x0000_s64514" name="Equation" r:id="rId4" imgW="1790640" imgH="901440" progId="Equation.3">
              <p:embed/>
            </p:oleObj>
          </a:graphicData>
        </a:graphic>
      </p:graphicFrame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684213" y="476250"/>
            <a:ext cx="7754937" cy="4667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4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Energy loss per turn (</a:t>
            </a:r>
            <a:r>
              <a:rPr lang="it-IT" sz="24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Incoherent</a:t>
            </a:r>
            <a:r>
              <a:rPr lang="it-IT" sz="24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Synchrotron</a:t>
            </a:r>
            <a:r>
              <a:rPr lang="it-IT" sz="24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400" dirty="0" err="1">
                <a:solidFill>
                  <a:schemeClr val="accent5">
                    <a:lumMod val="20000"/>
                    <a:lumOff val="80000"/>
                  </a:schemeClr>
                </a:solidFill>
              </a:rPr>
              <a:t>Radiation</a:t>
            </a:r>
            <a:r>
              <a:rPr lang="it-IT" sz="24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)</a:t>
            </a:r>
          </a:p>
        </p:txBody>
      </p:sp>
      <p:sp>
        <p:nvSpPr>
          <p:cNvPr id="64516" name="Oval 4"/>
          <p:cNvSpPr>
            <a:spLocks noChangeArrowheads="1"/>
          </p:cNvSpPr>
          <p:nvPr/>
        </p:nvSpPr>
        <p:spPr bwMode="auto">
          <a:xfrm>
            <a:off x="1892300" y="3060700"/>
            <a:ext cx="812800" cy="431800"/>
          </a:xfrm>
          <a:prstGeom prst="ellipse">
            <a:avLst/>
          </a:prstGeom>
          <a:noFill/>
          <a:ln w="9525">
            <a:solidFill>
              <a:srgbClr val="33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4517" name="Oval 5"/>
          <p:cNvSpPr>
            <a:spLocks noChangeArrowheads="1"/>
          </p:cNvSpPr>
          <p:nvPr/>
        </p:nvSpPr>
        <p:spPr bwMode="auto">
          <a:xfrm>
            <a:off x="3162300" y="2832100"/>
            <a:ext cx="1498600" cy="838200"/>
          </a:xfrm>
          <a:prstGeom prst="ellipse">
            <a:avLst/>
          </a:prstGeom>
          <a:noFill/>
          <a:ln w="9525">
            <a:solidFill>
              <a:srgbClr val="FE3E2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4518" name="Oval 6"/>
          <p:cNvSpPr>
            <a:spLocks noChangeArrowheads="1"/>
          </p:cNvSpPr>
          <p:nvPr/>
        </p:nvSpPr>
        <p:spPr bwMode="auto">
          <a:xfrm>
            <a:off x="1562100" y="2730500"/>
            <a:ext cx="3479800" cy="1371600"/>
          </a:xfrm>
          <a:prstGeom prst="ellips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1908175" y="3133725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>
                <a:solidFill>
                  <a:srgbClr val="33CCFF"/>
                </a:solidFill>
              </a:rPr>
              <a:t>0 -1.1</a:t>
            </a: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3146425" y="3071813"/>
            <a:ext cx="1543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FE3E2A"/>
                </a:solidFill>
              </a:rPr>
              <a:t>0.5 - 1.5 - 2.5</a:t>
            </a:r>
          </a:p>
        </p:txBody>
      </p:sp>
      <p:sp>
        <p:nvSpPr>
          <p:cNvPr id="64521" name="Text Box 9"/>
          <p:cNvSpPr txBox="1">
            <a:spLocks noChangeArrowheads="1"/>
          </p:cNvSpPr>
          <p:nvPr/>
        </p:nvSpPr>
        <p:spPr bwMode="auto">
          <a:xfrm>
            <a:off x="2371725" y="3694113"/>
            <a:ext cx="2000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FFFF00"/>
                </a:solidFill>
              </a:rPr>
              <a:t>0.5 -1.5 - 2.5 - 3.5</a:t>
            </a:r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1317625" y="4672013"/>
            <a:ext cx="5873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From 1 turn to 7.1 turns: energy loss from 0.42 to 3 MeV</a:t>
            </a:r>
          </a:p>
        </p:txBody>
      </p:sp>
      <p:sp>
        <p:nvSpPr>
          <p:cNvPr id="64523" name="Line 11"/>
          <p:cNvSpPr>
            <a:spLocks noChangeShapeType="1"/>
          </p:cNvSpPr>
          <p:nvPr/>
        </p:nvSpPr>
        <p:spPr bwMode="auto">
          <a:xfrm flipH="1">
            <a:off x="4165600" y="5105400"/>
            <a:ext cx="12700" cy="469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1331913" y="5589588"/>
            <a:ext cx="6616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Spread between the minimum and maximum lost: </a:t>
            </a:r>
            <a:r>
              <a:rPr lang="it-IT">
                <a:latin typeface="Symbol" pitchFamily="18" charset="2"/>
              </a:rPr>
              <a:t>D</a:t>
            </a:r>
            <a:r>
              <a:rPr lang="it-IT"/>
              <a:t>E/E </a:t>
            </a:r>
            <a:r>
              <a:rPr lang="it-IT">
                <a:cs typeface="Arial" pitchFamily="34" charset="0"/>
              </a:rPr>
              <a:t>~</a:t>
            </a:r>
            <a:r>
              <a:rPr lang="it-IT"/>
              <a:t> 0.1 %</a:t>
            </a: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1187450" y="2349500"/>
            <a:ext cx="182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Number of turns</a:t>
            </a:r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7812088" y="2492375"/>
            <a:ext cx="873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@CR2</a:t>
            </a:r>
          </a:p>
        </p:txBody>
      </p:sp>
      <p:sp>
        <p:nvSpPr>
          <p:cNvPr id="15" name="Segnaposto piè di pagina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CLIC 09 Workshop - C. Biscari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075613" cy="504826"/>
          </a:xfrm>
        </p:spPr>
        <p:txBody>
          <a:bodyPr/>
          <a:lstStyle/>
          <a:p>
            <a:pPr eaLnBrk="1" hangingPunct="1">
              <a:defRPr/>
            </a:pPr>
            <a:r>
              <a:rPr lang="it-IT" sz="2600" dirty="0" smtClean="0"/>
              <a:t>	SPIDER-2 PROGRAM (L. Falbo)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>
          <a:xfrm>
            <a:off x="0" y="428604"/>
            <a:ext cx="8675687" cy="2024063"/>
          </a:xfrm>
        </p:spPr>
        <p:txBody>
          <a:bodyPr>
            <a:normAutofit/>
          </a:bodyPr>
          <a:lstStyle/>
          <a:p>
            <a:pPr marL="0" indent="0" eaLnBrk="1" hangingPunct="1">
              <a:buClr>
                <a:srgbClr val="FD1E0D"/>
              </a:buClr>
              <a:buFont typeface="Wingdings" pitchFamily="2" charset="2"/>
              <a:buNone/>
              <a:defRPr/>
            </a:pPr>
            <a:r>
              <a:rPr lang="it-IT" sz="2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program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SPIDER (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Simulation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Program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Impedances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Distributed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along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Electron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Rings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was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created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simulate the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longitudinal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single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bunch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dynamics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in a ring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where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bunch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length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not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constant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along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the ring.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study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such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phenomenon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the code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studies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longitudinal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phase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space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evolution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along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arbitrary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section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a ring. As a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consequence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can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easily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used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study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bunch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dynamics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in a transfer </a:t>
            </a:r>
            <a:r>
              <a:rPr lang="it-IT" sz="2000" dirty="0" err="1" smtClean="0">
                <a:latin typeface="Arial" pitchFamily="34" charset="0"/>
                <a:cs typeface="Arial" pitchFamily="34" charset="0"/>
              </a:rPr>
              <a:t>line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.  </a:t>
            </a:r>
          </a:p>
          <a:p>
            <a:pPr marL="0" indent="0" eaLnBrk="1" hangingPunct="1">
              <a:buClr>
                <a:srgbClr val="FD1E0D"/>
              </a:buClr>
              <a:buFont typeface="Wingdings" pitchFamily="2" charset="2"/>
              <a:buNone/>
              <a:defRPr/>
            </a:pPr>
            <a:endParaRPr lang="it-IT" sz="2000" dirty="0" smtClean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3076" name="Text Box 33"/>
          <p:cNvSpPr txBox="1">
            <a:spLocks noChangeArrowheads="1"/>
          </p:cNvSpPr>
          <p:nvPr/>
        </p:nvSpPr>
        <p:spPr bwMode="auto">
          <a:xfrm>
            <a:off x="395288" y="2781300"/>
            <a:ext cx="21605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0" y="2428875"/>
            <a:ext cx="642937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None/>
              <a:defRPr/>
            </a:pP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The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effects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that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can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be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studied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are: 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None/>
              <a:defRPr/>
            </a:pPr>
            <a:r>
              <a:rPr lang="it-IT" sz="20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                   </a:t>
            </a: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0" y="2714625"/>
            <a:ext cx="9144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None/>
              <a:defRPr/>
            </a:pPr>
            <a:endParaRPr lang="it-IT" sz="1500" kern="0" dirty="0"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 marL="457200" indent="-457200"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AutoNum type="alphaLcParenR"/>
              <a:defRPr/>
            </a:pP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Interaction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with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the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vacuum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chamber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(Pipe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wakefield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)</a:t>
            </a:r>
          </a:p>
          <a:p>
            <a:pPr marL="457200" indent="-457200"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AutoNum type="alphaLcParenR"/>
              <a:defRPr/>
            </a:pP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Incoherent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synchrotron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radiation</a:t>
            </a:r>
            <a:endParaRPr lang="it-IT" sz="2200" kern="0" dirty="0"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 marL="457200" indent="-457200"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AutoNum type="alphaLcParenR"/>
              <a:defRPr/>
            </a:pP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Several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aspects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of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Coherent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synchrotron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radiation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(CSR) : in a “Long”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dipole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, in a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dipole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in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which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the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entrance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and/or the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exit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effects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are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important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, in a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dipole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with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the pipe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shielding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effect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, in a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wiggler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. </a:t>
            </a:r>
          </a:p>
          <a:p>
            <a:pPr marL="457200" indent="-457200"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AutoNum type="alphaLcParenR"/>
              <a:defRPr/>
            </a:pP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Space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charge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effects</a:t>
            </a:r>
            <a:endParaRPr lang="it-IT" sz="2200" kern="0" dirty="0"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 marL="457200" indent="-457200"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AutoNum type="alphaLcParenR"/>
              <a:defRPr/>
            </a:pPr>
            <a:endParaRPr lang="it-IT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None/>
              <a:defRPr/>
            </a:pPr>
            <a:r>
              <a:rPr lang="it-IT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                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>
            <a:off x="0" y="5143500"/>
            <a:ext cx="91440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None/>
              <a:defRPr/>
            </a:pP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The code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reproduced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DAFNE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dynamics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and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was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used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to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study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lattices</a:t>
            </a:r>
            <a:endParaRPr lang="it-IT" sz="2200" kern="0" dirty="0">
              <a:effectLst>
                <a:outerShdw blurRad="38100" dist="38100" dir="2700000" algn="tl">
                  <a:srgbClr val="000000"/>
                </a:outerShdw>
              </a:effectLst>
              <a:cs typeface="Arial" pitchFamily="34" charset="0"/>
            </a:endParaRP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None/>
              <a:defRPr/>
            </a:pP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characterised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by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bunch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length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modulation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.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None/>
              <a:defRPr/>
            </a:pP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The code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has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been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recently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upgraded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(SPIDER2)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to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study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also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effects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in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hadron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 </a:t>
            </a:r>
            <a:r>
              <a:rPr lang="it-IT" sz="2200" kern="0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rings</a:t>
            </a:r>
            <a:r>
              <a:rPr lang="it-IT" sz="2200" kern="0" dirty="0">
                <a:effectLst>
                  <a:outerShdw blurRad="38100" dist="38100" dir="2700000" algn="tl">
                    <a:srgbClr val="000000"/>
                  </a:outerShdw>
                </a:effectLst>
                <a:cs typeface="Arial" pitchFamily="34" charset="0"/>
              </a:rPr>
              <a:t>.</a:t>
            </a:r>
          </a:p>
          <a:p>
            <a:pPr algn="l">
              <a:lnSpc>
                <a:spcPct val="80000"/>
              </a:lnSpc>
              <a:spcBef>
                <a:spcPct val="20000"/>
              </a:spcBef>
              <a:buClr>
                <a:srgbClr val="FD1E0D"/>
              </a:buClr>
              <a:buSzPct val="90000"/>
              <a:buFont typeface="Wingdings" pitchFamily="2" charset="2"/>
              <a:buNone/>
              <a:defRPr/>
            </a:pPr>
            <a:r>
              <a:rPr lang="it-IT" sz="2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23" y="1050926"/>
            <a:ext cx="7406066" cy="5092718"/>
          </a:xfrm>
          <a:prstGeom prst="rect">
            <a:avLst/>
          </a:prstGeom>
          <a:solidFill>
            <a:srgbClr val="FFFFE1"/>
          </a:solidFill>
          <a:ln w="9525">
            <a:solidFill>
              <a:srgbClr val="00CCFF"/>
            </a:solidFill>
            <a:miter lim="800000"/>
            <a:headEnd/>
            <a:tailEnd/>
          </a:ln>
          <a:effectLst/>
        </p:spPr>
      </p:pic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2428860" y="2500306"/>
            <a:ext cx="1439862" cy="1368425"/>
          </a:xfrm>
          <a:prstGeom prst="ellipse">
            <a:avLst/>
          </a:prstGeom>
          <a:noFill/>
          <a:ln w="38100">
            <a:solidFill>
              <a:srgbClr val="66FF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H="1">
            <a:off x="2771775" y="3789363"/>
            <a:ext cx="504825" cy="2376487"/>
          </a:xfrm>
          <a:prstGeom prst="line">
            <a:avLst/>
          </a:prstGeom>
          <a:noFill/>
          <a:ln w="57150">
            <a:solidFill>
              <a:srgbClr val="66FF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857224" y="6215082"/>
            <a:ext cx="2657475" cy="376238"/>
          </a:xfrm>
          <a:prstGeom prst="rect">
            <a:avLst/>
          </a:prstGeom>
          <a:noFill/>
          <a:ln w="9525">
            <a:solidFill>
              <a:srgbClr val="66FF99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Delay Loop as in CTF3  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7643834" y="6072206"/>
            <a:ext cx="13260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dirty="0" err="1" smtClean="0"/>
              <a:t>October</a:t>
            </a:r>
            <a:r>
              <a:rPr lang="it-IT" dirty="0" smtClean="0"/>
              <a:t> 08</a:t>
            </a:r>
            <a:endParaRPr lang="it-IT" dirty="0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635375" y="260350"/>
            <a:ext cx="172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400" dirty="0"/>
              <a:t>FMS layout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035519"/>
            <a:ext cx="7429552" cy="510812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1619250" y="1412875"/>
            <a:ext cx="3816350" cy="2449513"/>
          </a:xfrm>
          <a:prstGeom prst="ellips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H="1">
            <a:off x="2987675" y="3933825"/>
            <a:ext cx="215900" cy="21590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428728" y="6215082"/>
            <a:ext cx="2098675" cy="3762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Turn Around Loop 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7720013" y="6256338"/>
            <a:ext cx="996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June 09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3635375" y="260350"/>
            <a:ext cx="172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400" dirty="0"/>
              <a:t>FMS layout</a:t>
            </a: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09 Workshop - C. Biscari</a:t>
            </a:r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4143372" y="4643446"/>
            <a:ext cx="2895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2060"/>
                </a:solidFill>
              </a:rPr>
              <a:t>TA  </a:t>
            </a:r>
            <a:r>
              <a:rPr lang="it-IT" dirty="0" err="1" smtClean="0">
                <a:solidFill>
                  <a:srgbClr val="002060"/>
                </a:solidFill>
              </a:rPr>
              <a:t>arc</a:t>
            </a:r>
            <a:r>
              <a:rPr lang="it-IT" dirty="0" smtClean="0">
                <a:solidFill>
                  <a:srgbClr val="002060"/>
                </a:solidFill>
              </a:rPr>
              <a:t> = CR1 </a:t>
            </a:r>
            <a:r>
              <a:rPr lang="it-IT" dirty="0" err="1" smtClean="0">
                <a:solidFill>
                  <a:srgbClr val="002060"/>
                </a:solidFill>
              </a:rPr>
              <a:t>arc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with</a:t>
            </a:r>
            <a:r>
              <a:rPr lang="it-IT" dirty="0" smtClean="0">
                <a:solidFill>
                  <a:srgbClr val="002060"/>
                </a:solidFill>
              </a:rPr>
              <a:t> 99°</a:t>
            </a:r>
            <a:endParaRPr lang="it-IT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Vertic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bllinec">
  <a:themeElements>
    <a:clrScheme name="Dbllinec 4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4D4D4D"/>
      </a:hlink>
      <a:folHlink>
        <a:srgbClr val="EAEAEA"/>
      </a:folHlink>
    </a:clrScheme>
    <a:fontScheme name="Dblline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114FFB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114FFB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blline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y_2009_templat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1950</TotalTime>
  <Words>1913</Words>
  <Application>Microsoft Office PowerPoint</Application>
  <PresentationFormat>Presentazione su schermo (4:3)</PresentationFormat>
  <Paragraphs>467</Paragraphs>
  <Slides>34</Slides>
  <Notes>34</Notes>
  <HiddenSlides>0</HiddenSlides>
  <MMClips>0</MMClips>
  <ScaleCrop>false</ScaleCrop>
  <HeadingPairs>
    <vt:vector size="6" baseType="variant">
      <vt:variant>
        <vt:lpstr>Tema</vt:lpstr>
      </vt:variant>
      <vt:variant>
        <vt:i4>3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34</vt:i4>
      </vt:variant>
    </vt:vector>
  </HeadingPairs>
  <TitlesOfParts>
    <vt:vector size="39" baseType="lpstr">
      <vt:lpstr>Vertice</vt:lpstr>
      <vt:lpstr>Dbllinec</vt:lpstr>
      <vt:lpstr>my_2009_template</vt:lpstr>
      <vt:lpstr>Acrobat Document</vt:lpstr>
      <vt:lpstr>Equation</vt:lpstr>
      <vt:lpstr>DRIVE BEAM From LINAC to DECELERATOR</vt:lpstr>
      <vt:lpstr>Diapositiva 2</vt:lpstr>
      <vt:lpstr>CLIC Drive Beam generation </vt:lpstr>
      <vt:lpstr>Diapositiva 4</vt:lpstr>
      <vt:lpstr>Main parameters of the rings</vt:lpstr>
      <vt:lpstr>Diapositiva 6</vt:lpstr>
      <vt:lpstr> SPIDER-2 PROGRAM (L. Falbo)</vt:lpstr>
      <vt:lpstr>Diapositiva 8</vt:lpstr>
      <vt:lpstr>Diapositiva 9</vt:lpstr>
      <vt:lpstr>DL against TA</vt:lpstr>
      <vt:lpstr>Diapositiva 11</vt:lpstr>
      <vt:lpstr>Diapositiva 12</vt:lpstr>
      <vt:lpstr>Diapositiva 13</vt:lpstr>
      <vt:lpstr>Tracking 6d particle distribution along fms with two different energy spread values – mad8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MadX – Mad8</vt:lpstr>
      <vt:lpstr>Turn Around to the decelerator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Decelerator beam transport</vt:lpstr>
      <vt:lpstr>Conclusions</vt:lpstr>
    </vt:vector>
  </TitlesOfParts>
  <Company>LNF-INFN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CLIC DRIVE BEAM FREQUENCY MULTIPLICATION SYSTEM DESIGN</dc:title>
  <dc:creator>LNF-INFN</dc:creator>
  <cp:lastModifiedBy>LNF-INFN</cp:lastModifiedBy>
  <cp:revision>83</cp:revision>
  <dcterms:created xsi:type="dcterms:W3CDTF">2009-06-18T14:57:45Z</dcterms:created>
  <dcterms:modified xsi:type="dcterms:W3CDTF">2009-10-14T13:36:11Z</dcterms:modified>
</cp:coreProperties>
</file>