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embeddings/Microsoft_Equation1.bin" ContentType="application/vnd.openxmlformats-officedocument.oleObject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311" r:id="rId3"/>
    <p:sldId id="293" r:id="rId4"/>
    <p:sldId id="308" r:id="rId5"/>
    <p:sldId id="327" r:id="rId6"/>
    <p:sldId id="280" r:id="rId7"/>
    <p:sldId id="281" r:id="rId8"/>
    <p:sldId id="283" r:id="rId9"/>
    <p:sldId id="284" r:id="rId10"/>
    <p:sldId id="262" r:id="rId11"/>
    <p:sldId id="279" r:id="rId12"/>
    <p:sldId id="287" r:id="rId13"/>
    <p:sldId id="288" r:id="rId14"/>
    <p:sldId id="318" r:id="rId15"/>
    <p:sldId id="317" r:id="rId16"/>
    <p:sldId id="312" r:id="rId17"/>
    <p:sldId id="268" r:id="rId18"/>
    <p:sldId id="325" r:id="rId19"/>
    <p:sldId id="301" r:id="rId20"/>
    <p:sldId id="304" r:id="rId21"/>
    <p:sldId id="305" r:id="rId22"/>
    <p:sldId id="323" r:id="rId23"/>
    <p:sldId id="319" r:id="rId24"/>
    <p:sldId id="320" r:id="rId25"/>
    <p:sldId id="321" r:id="rId26"/>
    <p:sldId id="326" r:id="rId27"/>
    <p:sldId id="322" r:id="rId28"/>
    <p:sldId id="290" r:id="rId29"/>
    <p:sldId id="313" r:id="rId30"/>
    <p:sldId id="316" r:id="rId31"/>
    <p:sldId id="314" r:id="rId32"/>
    <p:sldId id="291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389" autoAdjust="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interSettings" Target="printerSettings/printerSettings1.bin"/><Relationship Id="rId31" Type="http://schemas.openxmlformats.org/officeDocument/2006/relationships/slide" Target="slides/slide30.xml"/><Relationship Id="rId3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7" Type="http://schemas.openxmlformats.org/officeDocument/2006/relationships/slide" Target="slides/slide6.xml"/><Relationship Id="rId3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heme" Target="theme/theme1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yannis:Documents:Microsoft%20User%20Data:Office%202008%20AutoRecovery:CLICDR_gamma_scal%20(version%201).xlsb" TargetMode="External"/><Relationship Id="rId3" Type="http://schemas.openxmlformats.org/officeDocument/2006/relationships/chartUserShapes" Target="../drawings/drawing1.xm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274261016206673"/>
          <c:y val="0.042083966828885"/>
          <c:w val="0.656436091176705"/>
          <c:h val="0.722646832840289"/>
        </c:manualLayout>
      </c:layout>
      <c:scatterChart>
        <c:scatterStyle val="lineMarker"/>
        <c:ser>
          <c:idx val="1"/>
          <c:order val="2"/>
          <c:spPr>
            <a:ln w="47625">
              <a:noFill/>
            </a:ln>
          </c:spPr>
          <c:xVal>
            <c:numRef>
              <c:f>Sheet1!$I$11:$I$21</c:f>
              <c:numCache>
                <c:formatCode>General</c:formatCode>
                <c:ptCount val="11"/>
                <c:pt idx="0">
                  <c:v>3.746181818181827</c:v>
                </c:pt>
                <c:pt idx="1">
                  <c:v>3.305454545454545</c:v>
                </c:pt>
                <c:pt idx="2">
                  <c:v>3.305454545454545</c:v>
                </c:pt>
                <c:pt idx="3">
                  <c:v>3.085090909090909</c:v>
                </c:pt>
                <c:pt idx="4">
                  <c:v>2.864727272727285</c:v>
                </c:pt>
                <c:pt idx="5">
                  <c:v>2.644363636363636</c:v>
                </c:pt>
                <c:pt idx="6">
                  <c:v>2.424</c:v>
                </c:pt>
                <c:pt idx="7">
                  <c:v>2.203636363636372</c:v>
                </c:pt>
                <c:pt idx="8">
                  <c:v>2.005309090909091</c:v>
                </c:pt>
                <c:pt idx="9">
                  <c:v>1.762909090909088</c:v>
                </c:pt>
                <c:pt idx="10">
                  <c:v>1.542545454545454</c:v>
                </c:pt>
              </c:numCache>
            </c:numRef>
          </c:xVal>
          <c:yVal>
            <c:numRef>
              <c:f>Sheet1!$J$11:$J$21</c:f>
              <c:numCache>
                <c:formatCode>General</c:formatCode>
                <c:ptCount val="11"/>
                <c:pt idx="0" formatCode="0.00E+00">
                  <c:v>6.20949618777218E-7</c:v>
                </c:pt>
                <c:pt idx="2" formatCode="0.00E+00">
                  <c:v>4.69057382918278E-7</c:v>
                </c:pt>
                <c:pt idx="3" formatCode="0.00E+00">
                  <c:v>4.21913789242757E-7</c:v>
                </c:pt>
                <c:pt idx="4" formatCode="0.00E+00">
                  <c:v>3.85451600363468E-7</c:v>
                </c:pt>
                <c:pt idx="5" formatCode="0.00E+00">
                  <c:v>3.73345841352793E-7</c:v>
                </c:pt>
                <c:pt idx="6" formatCode="0.00E+00">
                  <c:v>3.81209344705829E-7</c:v>
                </c:pt>
                <c:pt idx="7" formatCode="0.00E+00">
                  <c:v>4.01866813031805E-7</c:v>
                </c:pt>
                <c:pt idx="8" formatCode="0.00E+00">
                  <c:v>4.22575626153186E-7</c:v>
                </c:pt>
                <c:pt idx="9" formatCode="0.00E+00">
                  <c:v>4.42677179348122E-7</c:v>
                </c:pt>
                <c:pt idx="10" formatCode="0.00E+00">
                  <c:v>4.60371125852149E-7</c:v>
                </c:pt>
              </c:numCache>
            </c:numRef>
          </c:yVal>
        </c:ser>
        <c:ser>
          <c:idx val="2"/>
          <c:order val="3"/>
          <c:spPr>
            <a:ln w="25400">
              <a:solidFill>
                <a:srgbClr val="FF0000"/>
              </a:solidFill>
            </a:ln>
          </c:spPr>
          <c:xVal>
            <c:numRef>
              <c:f>Sheet1!$I$11:$I$21</c:f>
              <c:numCache>
                <c:formatCode>General</c:formatCode>
                <c:ptCount val="11"/>
                <c:pt idx="0">
                  <c:v>3.746181818181827</c:v>
                </c:pt>
                <c:pt idx="1">
                  <c:v>3.305454545454545</c:v>
                </c:pt>
                <c:pt idx="2">
                  <c:v>3.305454545454545</c:v>
                </c:pt>
                <c:pt idx="3">
                  <c:v>3.085090909090909</c:v>
                </c:pt>
                <c:pt idx="4">
                  <c:v>2.864727272727285</c:v>
                </c:pt>
                <c:pt idx="5">
                  <c:v>2.644363636363636</c:v>
                </c:pt>
                <c:pt idx="6">
                  <c:v>2.424</c:v>
                </c:pt>
                <c:pt idx="7">
                  <c:v>2.203636363636372</c:v>
                </c:pt>
                <c:pt idx="8">
                  <c:v>2.005309090909091</c:v>
                </c:pt>
                <c:pt idx="9">
                  <c:v>1.762909090909088</c:v>
                </c:pt>
                <c:pt idx="10">
                  <c:v>1.542545454545454</c:v>
                </c:pt>
              </c:numCache>
            </c:numRef>
          </c:xVal>
          <c:yVal>
            <c:numRef>
              <c:f>Sheet1!$L$11:$L$21</c:f>
              <c:numCache>
                <c:formatCode>General</c:formatCode>
                <c:ptCount val="11"/>
                <c:pt idx="0">
                  <c:v>3.28517655897825E-7</c:v>
                </c:pt>
                <c:pt idx="1">
                  <c:v>2.25676183320812E-7</c:v>
                </c:pt>
                <c:pt idx="2">
                  <c:v>2.25676183320812E-7</c:v>
                </c:pt>
                <c:pt idx="3">
                  <c:v>1.83483095416981E-7</c:v>
                </c:pt>
                <c:pt idx="4">
                  <c:v>1.46906836964689E-7</c:v>
                </c:pt>
                <c:pt idx="5">
                  <c:v>1.15546205860256E-7</c:v>
                </c:pt>
                <c:pt idx="6">
                  <c:v>8.90000000000008E-8</c:v>
                </c:pt>
                <c:pt idx="7">
                  <c:v>6.68670172802411E-8</c:v>
                </c:pt>
                <c:pt idx="8">
                  <c:v>5.03890450788883E-8</c:v>
                </c:pt>
                <c:pt idx="9">
                  <c:v>3.42359128474835E-8</c:v>
                </c:pt>
                <c:pt idx="10">
                  <c:v>2.29353869271228E-8</c:v>
                </c:pt>
              </c:numCache>
            </c:numRef>
          </c:yVal>
        </c:ser>
        <c:ser>
          <c:idx val="3"/>
          <c:order val="0"/>
          <c:spPr>
            <a:ln w="47625">
              <a:noFill/>
            </a:ln>
          </c:spPr>
          <c:marker>
            <c:symbol val="square"/>
            <c:size val="9"/>
            <c:spPr>
              <a:solidFill>
                <a:srgbClr val="0000FF"/>
              </a:solidFill>
              <a:ln>
                <a:noFill/>
              </a:ln>
            </c:spPr>
          </c:marker>
          <c:trendline>
            <c:spPr>
              <a:ln w="25400">
                <a:solidFill>
                  <a:srgbClr val="0000FF"/>
                </a:solidFill>
              </a:ln>
            </c:spPr>
            <c:trendlineType val="poly"/>
            <c:order val="3"/>
          </c:trendline>
          <c:xVal>
            <c:numRef>
              <c:f>Sheet1!$I$11:$I$21</c:f>
              <c:numCache>
                <c:formatCode>General</c:formatCode>
                <c:ptCount val="11"/>
                <c:pt idx="0">
                  <c:v>3.746181818181827</c:v>
                </c:pt>
                <c:pt idx="1">
                  <c:v>3.305454545454545</c:v>
                </c:pt>
                <c:pt idx="2">
                  <c:v>3.305454545454545</c:v>
                </c:pt>
                <c:pt idx="3">
                  <c:v>3.085090909090909</c:v>
                </c:pt>
                <c:pt idx="4">
                  <c:v>2.864727272727285</c:v>
                </c:pt>
                <c:pt idx="5">
                  <c:v>2.644363636363636</c:v>
                </c:pt>
                <c:pt idx="6">
                  <c:v>2.424</c:v>
                </c:pt>
                <c:pt idx="7">
                  <c:v>2.203636363636372</c:v>
                </c:pt>
                <c:pt idx="8">
                  <c:v>2.005309090909091</c:v>
                </c:pt>
                <c:pt idx="9">
                  <c:v>1.762909090909088</c:v>
                </c:pt>
                <c:pt idx="10">
                  <c:v>1.542545454545454</c:v>
                </c:pt>
              </c:numCache>
            </c:numRef>
          </c:xVal>
          <c:yVal>
            <c:numRef>
              <c:f>Sheet1!$J$11:$J$21</c:f>
              <c:numCache>
                <c:formatCode>General</c:formatCode>
                <c:ptCount val="11"/>
                <c:pt idx="0" formatCode="0.00E+00">
                  <c:v>6.20949618777218E-7</c:v>
                </c:pt>
                <c:pt idx="2" formatCode="0.00E+00">
                  <c:v>4.69057382918278E-7</c:v>
                </c:pt>
                <c:pt idx="3" formatCode="0.00E+00">
                  <c:v>4.21913789242757E-7</c:v>
                </c:pt>
                <c:pt idx="4" formatCode="0.00E+00">
                  <c:v>3.85451600363468E-7</c:v>
                </c:pt>
                <c:pt idx="5" formatCode="0.00E+00">
                  <c:v>3.73345841352793E-7</c:v>
                </c:pt>
                <c:pt idx="6" formatCode="0.00E+00">
                  <c:v>3.81209344705829E-7</c:v>
                </c:pt>
                <c:pt idx="7" formatCode="0.00E+00">
                  <c:v>4.01866813031805E-7</c:v>
                </c:pt>
                <c:pt idx="8" formatCode="0.00E+00">
                  <c:v>4.22575626153186E-7</c:v>
                </c:pt>
                <c:pt idx="9" formatCode="0.00E+00">
                  <c:v>4.42677179348122E-7</c:v>
                </c:pt>
                <c:pt idx="10" formatCode="0.00E+00">
                  <c:v>4.60371125852149E-7</c:v>
                </c:pt>
              </c:numCache>
            </c:numRef>
          </c:yVal>
        </c:ser>
        <c:ser>
          <c:idx val="0"/>
          <c:order val="1"/>
          <c:spPr>
            <a:ln w="25400">
              <a:solidFill>
                <a:srgbClr val="FF0000"/>
              </a:solidFill>
            </a:ln>
          </c:spPr>
          <c:marker>
            <c:symbol val="square"/>
            <c:size val="9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Sheet1!$I$11:$I$21</c:f>
              <c:numCache>
                <c:formatCode>General</c:formatCode>
                <c:ptCount val="11"/>
                <c:pt idx="0">
                  <c:v>3.746181818181827</c:v>
                </c:pt>
                <c:pt idx="1">
                  <c:v>3.305454545454545</c:v>
                </c:pt>
                <c:pt idx="2">
                  <c:v>3.305454545454545</c:v>
                </c:pt>
                <c:pt idx="3">
                  <c:v>3.085090909090909</c:v>
                </c:pt>
                <c:pt idx="4">
                  <c:v>2.864727272727285</c:v>
                </c:pt>
                <c:pt idx="5">
                  <c:v>2.644363636363636</c:v>
                </c:pt>
                <c:pt idx="6">
                  <c:v>2.424</c:v>
                </c:pt>
                <c:pt idx="7">
                  <c:v>2.203636363636372</c:v>
                </c:pt>
                <c:pt idx="8">
                  <c:v>2.005309090909091</c:v>
                </c:pt>
                <c:pt idx="9">
                  <c:v>1.762909090909088</c:v>
                </c:pt>
                <c:pt idx="10">
                  <c:v>1.542545454545454</c:v>
                </c:pt>
              </c:numCache>
            </c:numRef>
          </c:xVal>
          <c:yVal>
            <c:numRef>
              <c:f>Sheet1!$L$11:$L$21</c:f>
              <c:numCache>
                <c:formatCode>General</c:formatCode>
                <c:ptCount val="11"/>
                <c:pt idx="0">
                  <c:v>3.28517655897825E-7</c:v>
                </c:pt>
                <c:pt idx="1">
                  <c:v>2.25676183320812E-7</c:v>
                </c:pt>
                <c:pt idx="2">
                  <c:v>2.25676183320812E-7</c:v>
                </c:pt>
                <c:pt idx="3">
                  <c:v>1.83483095416981E-7</c:v>
                </c:pt>
                <c:pt idx="4">
                  <c:v>1.46906836964689E-7</c:v>
                </c:pt>
                <c:pt idx="5">
                  <c:v>1.15546205860256E-7</c:v>
                </c:pt>
                <c:pt idx="6">
                  <c:v>8.90000000000008E-8</c:v>
                </c:pt>
                <c:pt idx="7">
                  <c:v>6.68670172802411E-8</c:v>
                </c:pt>
                <c:pt idx="8">
                  <c:v>5.03890450788883E-8</c:v>
                </c:pt>
                <c:pt idx="9">
                  <c:v>3.42359128474835E-8</c:v>
                </c:pt>
                <c:pt idx="10">
                  <c:v>2.29353869271228E-8</c:v>
                </c:pt>
              </c:numCache>
            </c:numRef>
          </c:yVal>
          <c:smooth val="1"/>
        </c:ser>
        <c:axId val="409783320"/>
        <c:axId val="409778600"/>
      </c:scatterChart>
      <c:valAx>
        <c:axId val="409783320"/>
        <c:scaling>
          <c:orientation val="minMax"/>
          <c:min val="1.0"/>
        </c:scaling>
        <c:axPos val="b"/>
        <c:numFmt formatCode="General" sourceLinked="1"/>
        <c:tickLblPos val="nextTo"/>
        <c:txPr>
          <a:bodyPr/>
          <a:lstStyle/>
          <a:p>
            <a:pPr>
              <a:defRPr lang="fr-FR"/>
            </a:pPr>
            <a:endParaRPr lang="en-US"/>
          </a:p>
        </c:txPr>
        <c:crossAx val="409778600"/>
        <c:crosses val="autoZero"/>
        <c:crossBetween val="midCat"/>
      </c:valAx>
      <c:valAx>
        <c:axId val="409778600"/>
        <c:scaling>
          <c:orientation val="minMax"/>
          <c:max val="6.50000000000005E-7"/>
          <c:min val="5.00000000000004E-8"/>
        </c:scaling>
        <c:axPos val="l"/>
        <c:majorGridlines/>
        <c:title>
          <c:tx>
            <c:rich>
              <a:bodyPr/>
              <a:lstStyle/>
              <a:p>
                <a:pPr>
                  <a:defRPr lang="fr-FR" sz="1400"/>
                </a:pPr>
                <a:r>
                  <a:rPr lang="en-US" sz="1400" dirty="0"/>
                  <a:t>Horizontal </a:t>
                </a:r>
                <a:r>
                  <a:rPr lang="en-US" sz="1400" dirty="0" err="1"/>
                  <a:t>emittance</a:t>
                </a:r>
                <a:r>
                  <a:rPr lang="en-US" sz="1400" dirty="0"/>
                  <a:t> [m.rad]</a:t>
                </a:r>
              </a:p>
            </c:rich>
          </c:tx>
          <c:layout/>
        </c:title>
        <c:numFmt formatCode="0.0E+00" sourceLinked="0"/>
        <c:tickLblPos val="nextTo"/>
        <c:txPr>
          <a:bodyPr/>
          <a:lstStyle/>
          <a:p>
            <a:pPr>
              <a:defRPr lang="fr-FR"/>
            </a:pPr>
            <a:endParaRPr lang="en-US"/>
          </a:p>
        </c:txPr>
        <c:crossAx val="409783320"/>
        <c:crosses val="autoZero"/>
        <c:crossBetween val="midCat"/>
        <c:majorUnit val="5.00000000000004E-8"/>
      </c:valAx>
    </c:plotArea>
    <c:plotVisOnly val="1"/>
  </c:chart>
  <c:externalData r:id="rId2"/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0.18736</cdr:x>
      <cdr:y>0.88667</cdr:y>
    </cdr:from>
    <cdr:to>
      <cdr:x>1</cdr:x>
      <cdr:y>1</cdr:y>
    </cdr:to>
    <cdr:sp macro="" textlink="">
      <cdr:nvSpPr>
        <cdr:cNvPr id="2" name="Rectangle 1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10148" y="3366512"/>
          <a:ext cx="3947604" cy="3724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>
          <a:prstTxWarp prst="textNoShape">
            <a:avLst/>
          </a:prstTxWarp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sz="2400" b="1" kern="12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defRPr>
          </a:lvl1pPr>
          <a:lvl2pPr marL="455613" indent="1588" algn="l" rtl="0" fontAlgn="base">
            <a:spcBef>
              <a:spcPct val="0"/>
            </a:spcBef>
            <a:spcAft>
              <a:spcPct val="0"/>
            </a:spcAft>
            <a:defRPr sz="2400" b="1" kern="12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defRPr>
          </a:lvl2pPr>
          <a:lvl3pPr marL="912813" indent="1588" algn="l" rtl="0" fontAlgn="base">
            <a:spcBef>
              <a:spcPct val="0"/>
            </a:spcBef>
            <a:spcAft>
              <a:spcPct val="0"/>
            </a:spcAft>
            <a:defRPr sz="2400" b="1" kern="12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defRPr>
          </a:lvl3pPr>
          <a:lvl4pPr marL="1370013" indent="1588" algn="l" rtl="0" fontAlgn="base">
            <a:spcBef>
              <a:spcPct val="0"/>
            </a:spcBef>
            <a:spcAft>
              <a:spcPct val="0"/>
            </a:spcAft>
            <a:defRPr sz="2400" b="1" kern="12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defRPr>
          </a:lvl4pPr>
          <a:lvl5pPr marL="1827213" indent="1588" algn="l" rtl="0" fontAlgn="base">
            <a:spcBef>
              <a:spcPct val="0"/>
            </a:spcBef>
            <a:spcAft>
              <a:spcPct val="0"/>
            </a:spcAft>
            <a:defRPr sz="2400" b="1" kern="12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defRPr>
          </a:lvl5pPr>
          <a:lvl6pPr marL="2286000" algn="l" defTabSz="457200" rtl="0" eaLnBrk="1" latinLnBrk="0" hangingPunct="1">
            <a:defRPr sz="2400" b="1" kern="12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defRPr>
          </a:lvl6pPr>
          <a:lvl7pPr marL="2743200" algn="l" defTabSz="457200" rtl="0" eaLnBrk="1" latinLnBrk="0" hangingPunct="1">
            <a:defRPr sz="2400" b="1" kern="12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defRPr>
          </a:lvl7pPr>
          <a:lvl8pPr marL="3200400" algn="l" defTabSz="457200" rtl="0" eaLnBrk="1" latinLnBrk="0" hangingPunct="1">
            <a:defRPr sz="2400" b="1" kern="12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defRPr>
          </a:lvl8pPr>
          <a:lvl9pPr marL="3657600" algn="l" defTabSz="457200" rtl="0" eaLnBrk="1" latinLnBrk="0" hangingPunct="1">
            <a:defRPr sz="2400" b="1" kern="12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defRPr>
          </a:lvl9pPr>
        </a:lstStyle>
        <a:p xmlns:a="http://schemas.openxmlformats.org/drawingml/2006/main">
          <a:pPr algn="ctr"/>
          <a:r>
            <a:rPr lang="en-GB" sz="1800" dirty="0" smtClean="0">
              <a:solidFill>
                <a:srgbClr val="00B0F0"/>
              </a:solidFill>
              <a:latin typeface="Garamond" charset="0"/>
            </a:rPr>
            <a:t>Y</a:t>
          </a:r>
          <a:r>
            <a:rPr lang="en-GB" sz="1800" dirty="0">
              <a:solidFill>
                <a:srgbClr val="00B0F0"/>
              </a:solidFill>
              <a:latin typeface="Garamond" charset="0"/>
            </a:rPr>
            <a:t>. Papaphilippou</a:t>
          </a:r>
          <a:r>
            <a:rPr lang="en-GB" sz="1800" dirty="0" smtClean="0">
              <a:solidFill>
                <a:srgbClr val="00B0F0"/>
              </a:solidFill>
              <a:latin typeface="Garamond" charset="0"/>
            </a:rPr>
            <a:t>, et al. </a:t>
          </a:r>
          <a:r>
            <a:rPr lang="en-GB" sz="1800" dirty="0">
              <a:solidFill>
                <a:srgbClr val="00B0F0"/>
              </a:solidFill>
              <a:latin typeface="Garamond" charset="0"/>
            </a:rPr>
            <a:t>EPAC08</a:t>
          </a:r>
          <a:endParaRPr lang="en-US" sz="1800" dirty="0">
            <a:solidFill>
              <a:srgbClr val="00B0F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A2ECB-8BE7-094A-990E-952C1632AAC9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11D77-0A92-7D42-801B-EB0F9E2A3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10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10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473162-6983-9C40-8AE6-08887D772215}" type="slidenum">
              <a:rPr lang="ru-RU">
                <a:latin typeface="Helvetica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7</a:t>
            </a:fld>
            <a:endParaRPr lang="ru-RU">
              <a:latin typeface="Helvetica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3CA525-9D36-F84E-886B-6A9DC38AB0F5}" type="slidenum">
              <a:rPr lang="en-US">
                <a:latin typeface="Helvetica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9</a:t>
            </a:fld>
            <a:endParaRPr lang="en-US">
              <a:latin typeface="Helvetica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457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35063" y="671513"/>
            <a:ext cx="4610100" cy="3457575"/>
          </a:xfrm>
          <a:ln/>
        </p:spPr>
      </p:sp>
      <p:sp>
        <p:nvSpPr>
          <p:cNvPr id="24580" name="Notes Placeholder 2"/>
          <p:cNvSpPr>
            <a:spLocks noGrp="1"/>
          </p:cNvSpPr>
          <p:nvPr>
            <p:ph type="body" idx="1"/>
          </p:nvPr>
        </p:nvSpPr>
        <p:spPr>
          <a:xfrm>
            <a:off x="896069" y="4353304"/>
            <a:ext cx="5082037" cy="4133872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4581" name="Slide Number Placeholder 3"/>
          <p:cNvSpPr txBox="1">
            <a:spLocks noGrp="1"/>
          </p:cNvSpPr>
          <p:nvPr/>
        </p:nvSpPr>
        <p:spPr bwMode="auto">
          <a:xfrm>
            <a:off x="3885122" y="8712498"/>
            <a:ext cx="2989053" cy="449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1" tIns="45655" rIns="91311" bIns="45655" anchor="b">
            <a:prstTxWarp prst="textNoShape">
              <a:avLst/>
            </a:prstTxWarp>
          </a:bodyPr>
          <a:lstStyle/>
          <a:p>
            <a:pPr algn="r" defTabSz="911225"/>
            <a:fld id="{66638EB2-F005-C844-9B89-F9CA98923B06}" type="slidenum">
              <a:rPr lang="en-US" sz="1200">
                <a:latin typeface="Times" pitchFamily="-110" charset="0"/>
              </a:rPr>
              <a:pPr algn="r" defTabSz="911225"/>
              <a:t>9</a:t>
            </a:fld>
            <a:endParaRPr lang="en-US" sz="1200">
              <a:latin typeface="Times" pitchFamily="-110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6ECD716-A93A-644A-B202-88E3B2BA1F84}" type="slidenum">
              <a:rPr lang="en-US"/>
              <a:pPr/>
              <a:t>14</a:t>
            </a:fld>
            <a:endParaRPr lang="en-US"/>
          </a:p>
        </p:txBody>
      </p:sp>
      <p:sp>
        <p:nvSpPr>
          <p:cNvPr id="409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512" y="4343231"/>
            <a:ext cx="5486976" cy="403775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92E88-0349-7D4A-95E2-641CBBBC1FFB}" type="datetimeFigureOut">
              <a:rPr lang="en-US" smtClean="0"/>
              <a:pPr/>
              <a:t>10/8/09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2AD4F-DB84-DB4C-807F-7A6BA0670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5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Relationship Id="rId3" Type="http://schemas.openxmlformats.org/officeDocument/2006/relationships/image" Target="../media/image13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3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image" Target="../media/image27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5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tiff"/><Relationship Id="rId3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4.tif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1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hbu.home.cern.ch/hbu/HTGEN.html" TargetMode="External"/><Relationship Id="rId3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project-placet.web.cern.ch/project-placet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pac09proc.triumf.ca/cgi-bin/editor.zipdownload?paper_id=WE6PFP085" TargetMode="External"/><Relationship Id="rId3" Type="http://schemas.openxmlformats.org/officeDocument/2006/relationships/hyperlink" Target="http://prst-ab.aps.org/abstract/PRSTAB/v12/i8/e08100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Beam Physics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Schulte for the CLIC Beam Physics </a:t>
            </a:r>
            <a:r>
              <a:rPr lang="en-US" dirty="0" smtClean="0"/>
              <a:t>Team</a:t>
            </a:r>
          </a:p>
          <a:p>
            <a:r>
              <a:rPr lang="en-US" smtClean="0"/>
              <a:t>CLIC Workshop </a:t>
            </a:r>
            <a:r>
              <a:rPr lang="en-US" dirty="0" smtClean="0"/>
              <a:t>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16"/>
          <p:cNvGraphicFramePr>
            <a:graphicFrameLocks noGrp="1"/>
          </p:cNvGraphicFramePr>
          <p:nvPr/>
        </p:nvGraphicFramePr>
        <p:xfrm>
          <a:off x="4286248" y="928688"/>
          <a:ext cx="4857752" cy="3222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51" name="ZoneTexte 5"/>
          <p:cNvSpPr txBox="1">
            <a:spLocks noChangeArrowheads="1"/>
          </p:cNvSpPr>
          <p:nvPr/>
        </p:nvSpPr>
        <p:spPr bwMode="auto">
          <a:xfrm>
            <a:off x="6500812" y="3419475"/>
            <a:ext cx="1857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1400" b="1" dirty="0" err="1">
                <a:latin typeface="Garamond" pitchFamily="-110" charset="0"/>
              </a:rPr>
              <a:t>Energy</a:t>
            </a:r>
            <a:r>
              <a:rPr lang="fr-FR" sz="1400" b="1" dirty="0">
                <a:latin typeface="Garamond" pitchFamily="-110" charset="0"/>
              </a:rPr>
              <a:t> [</a:t>
            </a:r>
            <a:r>
              <a:rPr lang="fr-FR" sz="1400" b="1" dirty="0" err="1">
                <a:latin typeface="Garamond" pitchFamily="-110" charset="0"/>
              </a:rPr>
              <a:t>GeV</a:t>
            </a:r>
            <a:r>
              <a:rPr lang="fr-FR" sz="1400" b="1" dirty="0">
                <a:latin typeface="Garamond" pitchFamily="-110" charset="0"/>
              </a:rPr>
              <a:t>]</a:t>
            </a:r>
          </a:p>
        </p:txBody>
      </p:sp>
      <p:sp>
        <p:nvSpPr>
          <p:cNvPr id="4100" name="ZoneTexte 6"/>
          <p:cNvSpPr txBox="1">
            <a:spLocks noChangeArrowheads="1"/>
          </p:cNvSpPr>
          <p:nvPr/>
        </p:nvSpPr>
        <p:spPr bwMode="auto">
          <a:xfrm>
            <a:off x="0" y="0"/>
            <a:ext cx="9144000" cy="5847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Intra-Beam</a:t>
            </a:r>
            <a:r>
              <a:rPr lang="fr-FR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fr-FR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Scattering</a:t>
            </a:r>
            <a:endParaRPr lang="fr-FR" sz="3200" dirty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53" name="ZoneTexte 7"/>
          <p:cNvSpPr txBox="1">
            <a:spLocks noChangeArrowheads="1"/>
          </p:cNvSpPr>
          <p:nvPr/>
        </p:nvSpPr>
        <p:spPr bwMode="auto">
          <a:xfrm>
            <a:off x="6429375" y="1643063"/>
            <a:ext cx="1285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fr-FR" sz="1200"/>
              <a:t>WITH IBS</a:t>
            </a:r>
          </a:p>
        </p:txBody>
      </p:sp>
      <p:sp>
        <p:nvSpPr>
          <p:cNvPr id="2054" name="ZoneTexte 8"/>
          <p:cNvSpPr txBox="1">
            <a:spLocks noChangeArrowheads="1"/>
          </p:cNvSpPr>
          <p:nvPr/>
        </p:nvSpPr>
        <p:spPr bwMode="auto">
          <a:xfrm>
            <a:off x="6143625" y="2786063"/>
            <a:ext cx="1285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fr-FR" sz="1200" dirty="0"/>
              <a:t>NO IBS</a:t>
            </a:r>
          </a:p>
        </p:txBody>
      </p:sp>
      <p:sp>
        <p:nvSpPr>
          <p:cNvPr id="2068" name="ZoneTexte 25"/>
          <p:cNvSpPr txBox="1">
            <a:spLocks noChangeArrowheads="1"/>
          </p:cNvSpPr>
          <p:nvPr/>
        </p:nvSpPr>
        <p:spPr bwMode="auto">
          <a:xfrm>
            <a:off x="285750" y="928688"/>
            <a:ext cx="44291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dirty="0" smtClean="0"/>
              <a:t>Multiple Coulomb </a:t>
            </a:r>
            <a:r>
              <a:rPr lang="fr-FR" dirty="0" err="1" smtClean="0"/>
              <a:t>scattering</a:t>
            </a:r>
            <a:r>
              <a:rPr lang="fr-FR" dirty="0" smtClean="0"/>
              <a:t> in a </a:t>
            </a:r>
            <a:r>
              <a:rPr lang="fr-FR" dirty="0" err="1" smtClean="0"/>
              <a:t>bunch</a:t>
            </a:r>
            <a:endParaRPr lang="fr-FR" dirty="0" smtClean="0"/>
          </a:p>
          <a:p>
            <a:r>
              <a:rPr lang="fr-FR" dirty="0" smtClean="0">
                <a:solidFill>
                  <a:srgbClr val="4F81BD"/>
                </a:solidFill>
              </a:rPr>
              <a:t>Important </a:t>
            </a:r>
            <a:r>
              <a:rPr lang="fr-FR" dirty="0" err="1" smtClean="0">
                <a:solidFill>
                  <a:srgbClr val="4F81BD"/>
                </a:solidFill>
              </a:rPr>
              <a:t>uncertainty</a:t>
            </a:r>
            <a:r>
              <a:rPr lang="fr-FR" dirty="0" smtClean="0">
                <a:solidFill>
                  <a:srgbClr val="4F81BD"/>
                </a:solidFill>
              </a:rPr>
              <a:t> of </a:t>
            </a:r>
            <a:r>
              <a:rPr lang="fr-FR" dirty="0" err="1" smtClean="0">
                <a:solidFill>
                  <a:srgbClr val="4F81BD"/>
                </a:solidFill>
              </a:rPr>
              <a:t>emittance</a:t>
            </a:r>
            <a:r>
              <a:rPr lang="fr-FR" dirty="0" smtClean="0">
                <a:solidFill>
                  <a:srgbClr val="4F81BD"/>
                </a:solidFill>
              </a:rPr>
              <a:t> in </a:t>
            </a:r>
            <a:r>
              <a:rPr lang="fr-FR" dirty="0" err="1" smtClean="0">
                <a:solidFill>
                  <a:srgbClr val="4F81BD"/>
                </a:solidFill>
              </a:rPr>
              <a:t>damping</a:t>
            </a:r>
            <a:r>
              <a:rPr lang="fr-FR" dirty="0" smtClean="0">
                <a:solidFill>
                  <a:srgbClr val="4F81BD"/>
                </a:solidFill>
              </a:rPr>
              <a:t> ring</a:t>
            </a:r>
          </a:p>
          <a:p>
            <a:r>
              <a:rPr lang="fr-FR" dirty="0" smtClean="0"/>
              <a:t>Evolution </a:t>
            </a:r>
            <a:r>
              <a:rPr lang="fr-FR" dirty="0"/>
              <a:t>of the </a:t>
            </a:r>
            <a:r>
              <a:rPr lang="fr-FR" dirty="0" err="1"/>
              <a:t>emittance</a:t>
            </a:r>
            <a:r>
              <a:rPr lang="fr-FR" dirty="0"/>
              <a:t>:</a:t>
            </a:r>
          </a:p>
        </p:txBody>
      </p:sp>
      <p:sp>
        <p:nvSpPr>
          <p:cNvPr id="2070" name="ZoneTexte 27"/>
          <p:cNvSpPr txBox="1">
            <a:spLocks noChangeArrowheads="1"/>
          </p:cNvSpPr>
          <p:nvPr/>
        </p:nvSpPr>
        <p:spPr bwMode="auto">
          <a:xfrm>
            <a:off x="3206751" y="2968625"/>
            <a:ext cx="5000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1000" dirty="0"/>
              <a:t>IBS</a:t>
            </a:r>
          </a:p>
        </p:txBody>
      </p:sp>
      <p:sp>
        <p:nvSpPr>
          <p:cNvPr id="2071" name="ZoneTexte 28"/>
          <p:cNvSpPr txBox="1">
            <a:spLocks noChangeArrowheads="1"/>
          </p:cNvSpPr>
          <p:nvPr/>
        </p:nvSpPr>
        <p:spPr bwMode="auto">
          <a:xfrm>
            <a:off x="285750" y="3296444"/>
            <a:ext cx="14287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sz="1000" dirty="0"/>
              <a:t>Radiation </a:t>
            </a:r>
            <a:r>
              <a:rPr lang="fr-FR" sz="1000" dirty="0" err="1"/>
              <a:t>Damping</a:t>
            </a:r>
            <a:endParaRPr lang="fr-FR" sz="1000" dirty="0"/>
          </a:p>
        </p:txBody>
      </p:sp>
      <p:sp>
        <p:nvSpPr>
          <p:cNvPr id="2072" name="ZoneTexte 29"/>
          <p:cNvSpPr txBox="1">
            <a:spLocks noChangeArrowheads="1"/>
          </p:cNvSpPr>
          <p:nvPr/>
        </p:nvSpPr>
        <p:spPr bwMode="auto">
          <a:xfrm>
            <a:off x="2110904" y="3296444"/>
            <a:ext cx="12858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1000" dirty="0"/>
              <a:t>Quantum Excitation</a:t>
            </a:r>
          </a:p>
        </p:txBody>
      </p:sp>
      <p:pic>
        <p:nvPicPr>
          <p:cNvPr id="2073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688" y="2254038"/>
            <a:ext cx="244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Connecteur droit avec flèche 34"/>
          <p:cNvCxnSpPr/>
          <p:nvPr/>
        </p:nvCxnSpPr>
        <p:spPr>
          <a:xfrm rot="5400000" flipH="1" flipV="1">
            <a:off x="1162844" y="2932694"/>
            <a:ext cx="357187" cy="142875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rot="16200000" flipV="1">
            <a:off x="2162967" y="2893219"/>
            <a:ext cx="428625" cy="214312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rot="16200000" flipV="1">
            <a:off x="2992438" y="2718381"/>
            <a:ext cx="214312" cy="214313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715000" y="584776"/>
            <a:ext cx="2680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 </a:t>
            </a:r>
            <a:r>
              <a:rPr lang="en-US" dirty="0" err="1" smtClean="0">
                <a:solidFill>
                  <a:schemeClr val="accent1"/>
                </a:solidFill>
              </a:rPr>
              <a:t>Vivoli</a:t>
            </a:r>
            <a:r>
              <a:rPr lang="en-US" dirty="0" smtClean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M. </a:t>
            </a:r>
            <a:r>
              <a:rPr lang="en-US" dirty="0" smtClean="0">
                <a:solidFill>
                  <a:schemeClr val="accent1"/>
                </a:solidFill>
              </a:rPr>
              <a:t>Martini, WG 5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3" name="Picture 42" descr="sire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6464" y="3724695"/>
            <a:ext cx="5451705" cy="2999803"/>
          </a:xfrm>
          <a:prstGeom prst="rect">
            <a:avLst/>
          </a:prstGeom>
        </p:spPr>
      </p:pic>
      <p:pic>
        <p:nvPicPr>
          <p:cNvPr id="4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342" y="5737389"/>
            <a:ext cx="3861123" cy="59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47"/>
          <p:cNvSpPr txBox="1"/>
          <p:nvPr/>
        </p:nvSpPr>
        <p:spPr>
          <a:xfrm>
            <a:off x="285750" y="3983062"/>
            <a:ext cx="340071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4F81BD"/>
                </a:solidFill>
              </a:rPr>
              <a:t>SIRE</a:t>
            </a:r>
            <a:r>
              <a:rPr lang="fr-FR" dirty="0" smtClean="0">
                <a:solidFill>
                  <a:srgbClr val="FF0000"/>
                </a:solidFill>
              </a:rPr>
              <a:t>: IBS </a:t>
            </a:r>
            <a:r>
              <a:rPr lang="fr-FR" dirty="0" err="1" smtClean="0">
                <a:solidFill>
                  <a:srgbClr val="FF0000"/>
                </a:solidFill>
              </a:rPr>
              <a:t>calculated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with</a:t>
            </a:r>
            <a:r>
              <a:rPr lang="fr-FR" dirty="0" smtClean="0">
                <a:solidFill>
                  <a:srgbClr val="FF0000"/>
                </a:solidFill>
              </a:rPr>
              <a:t> the </a:t>
            </a:r>
            <a:r>
              <a:rPr lang="fr-FR" dirty="0" err="1" smtClean="0">
                <a:solidFill>
                  <a:srgbClr val="FF0000"/>
                </a:solidFill>
              </a:rPr>
              <a:t>Zenkevich-Bolshakov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algorithm</a:t>
            </a:r>
            <a:r>
              <a:rPr lang="fr-FR" dirty="0" smtClean="0">
                <a:solidFill>
                  <a:srgbClr val="FF0000"/>
                </a:solidFill>
              </a:rPr>
              <a:t> (</a:t>
            </a:r>
            <a:r>
              <a:rPr lang="fr-FR" dirty="0" err="1" smtClean="0">
                <a:solidFill>
                  <a:srgbClr val="FF0000"/>
                </a:solidFill>
              </a:rPr>
              <a:t>from</a:t>
            </a:r>
            <a:r>
              <a:rPr lang="fr-FR" dirty="0" smtClean="0">
                <a:solidFill>
                  <a:srgbClr val="FF0000"/>
                </a:solidFill>
              </a:rPr>
              <a:t> MOCAC)</a:t>
            </a:r>
          </a:p>
          <a:p>
            <a:r>
              <a:rPr lang="fr-FR" dirty="0" err="1" smtClean="0">
                <a:solidFill>
                  <a:srgbClr val="000000"/>
                </a:solidFill>
              </a:rPr>
              <a:t>Damping</a:t>
            </a:r>
            <a:r>
              <a:rPr lang="fr-FR" dirty="0" smtClean="0">
                <a:solidFill>
                  <a:srgbClr val="000000"/>
                </a:solidFill>
              </a:rPr>
              <a:t> </a:t>
            </a:r>
            <a:r>
              <a:rPr lang="fr-FR" dirty="0" err="1" smtClean="0">
                <a:solidFill>
                  <a:srgbClr val="000000"/>
                </a:solidFill>
              </a:rPr>
              <a:t>und</a:t>
            </a:r>
            <a:r>
              <a:rPr lang="fr-FR" dirty="0" smtClean="0">
                <a:solidFill>
                  <a:srgbClr val="000000"/>
                </a:solidFill>
              </a:rPr>
              <a:t> </a:t>
            </a:r>
            <a:r>
              <a:rPr lang="fr-FR" dirty="0" err="1" smtClean="0">
                <a:solidFill>
                  <a:srgbClr val="000000"/>
                </a:solidFill>
              </a:rPr>
              <a:t>simplified</a:t>
            </a:r>
            <a:r>
              <a:rPr lang="fr-FR" dirty="0" smtClean="0">
                <a:solidFill>
                  <a:srgbClr val="000000"/>
                </a:solidFill>
              </a:rPr>
              <a:t> quantum excitation </a:t>
            </a:r>
            <a:r>
              <a:rPr lang="fr-FR" dirty="0" err="1" smtClean="0">
                <a:solidFill>
                  <a:srgbClr val="000000"/>
                </a:solidFill>
              </a:rPr>
              <a:t>added</a:t>
            </a:r>
            <a:endParaRPr lang="fr-FR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19113"/>
          </a:xfrm>
        </p:spPr>
        <p:txBody>
          <a:bodyPr>
            <a:normAutofit fontScale="90000"/>
          </a:bodyPr>
          <a:lstStyle/>
          <a:p>
            <a:pPr defTabSz="912813"/>
            <a:r>
              <a:rPr lang="en-GB" sz="4000" dirty="0" smtClean="0">
                <a:ea typeface="ＭＳ Ｐゴシック" pitchFamily="-110" charset="-128"/>
                <a:cs typeface="ＭＳ Ｐゴシック" pitchFamily="-110" charset="-128"/>
              </a:rPr>
              <a:t>Other Damping Ring Issues</a:t>
            </a:r>
            <a:endParaRPr lang="en-US" sz="4000" dirty="0" smtClean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87496"/>
            <a:ext cx="9144000" cy="5441903"/>
          </a:xfrm>
        </p:spPr>
        <p:txBody>
          <a:bodyPr>
            <a:normAutofit/>
          </a:bodyPr>
          <a:lstStyle/>
          <a:p>
            <a:pPr defTabSz="912813">
              <a:lnSpc>
                <a:spcPct val="80000"/>
              </a:lnSpc>
            </a:pP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RF </a:t>
            </a: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system present challenges with respect to transients and power source</a:t>
            </a:r>
          </a:p>
          <a:p>
            <a:pPr defTabSz="912813">
              <a:lnSpc>
                <a:spcPct val="80000"/>
              </a:lnSpc>
            </a:pP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Stability of kickers tight but similar as for ILC, light </a:t>
            </a: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sources (</a:t>
            </a:r>
            <a:r>
              <a:rPr lang="en-GB" sz="2800" dirty="0" smtClean="0">
                <a:solidFill>
                  <a:srgbClr val="4F81BD"/>
                </a:solidFill>
                <a:ea typeface="ＭＳ Ｐゴシック" pitchFamily="-110" charset="-128"/>
                <a:cs typeface="ＭＳ Ｐゴシック" pitchFamily="-110" charset="-128"/>
              </a:rPr>
              <a:t>D. </a:t>
            </a:r>
            <a:r>
              <a:rPr lang="en-GB" sz="2800" dirty="0" err="1" smtClean="0">
                <a:solidFill>
                  <a:srgbClr val="4F81BD"/>
                </a:solidFill>
                <a:ea typeface="ＭＳ Ｐゴシック" pitchFamily="-110" charset="-128"/>
                <a:cs typeface="ＭＳ Ｐゴシック" pitchFamily="-110" charset="-128"/>
              </a:rPr>
              <a:t>Alisini</a:t>
            </a:r>
            <a:r>
              <a:rPr lang="en-GB" sz="2800" dirty="0" smtClean="0">
                <a:solidFill>
                  <a:srgbClr val="4F81BD"/>
                </a:solidFill>
                <a:ea typeface="ＭＳ Ｐゴシック" pitchFamily="-110" charset="-128"/>
                <a:cs typeface="ＭＳ Ｐゴシック" pitchFamily="-110" charset="-128"/>
              </a:rPr>
              <a:t> WG 2, M. Barnes WG 2</a:t>
            </a: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)</a:t>
            </a:r>
          </a:p>
          <a:p>
            <a:pPr defTabSz="912813">
              <a:lnSpc>
                <a:spcPct val="80000"/>
              </a:lnSpc>
            </a:pP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Beam instrumentation wish-list and crude specs established</a:t>
            </a:r>
            <a:endParaRPr lang="en-GB" sz="2800" dirty="0" smtClean="0">
              <a:solidFill>
                <a:srgbClr val="000000"/>
              </a:solidFill>
              <a:ea typeface="ＭＳ Ｐゴシック" pitchFamily="-110" charset="-128"/>
              <a:cs typeface="ＭＳ Ｐゴシック" pitchFamily="-110" charset="-128"/>
            </a:endParaRPr>
          </a:p>
          <a:p>
            <a:pPr defTabSz="912813">
              <a:lnSpc>
                <a:spcPct val="80000"/>
              </a:lnSpc>
            </a:pP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Scaled </a:t>
            </a: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design of DR for CLIC @ 500GeV </a:t>
            </a: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produced</a:t>
            </a:r>
          </a:p>
          <a:p>
            <a:pPr defTabSz="912813">
              <a:lnSpc>
                <a:spcPct val="80000"/>
              </a:lnSpc>
            </a:pP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Formed group on CLIC/ILC common issues for DR (</a:t>
            </a:r>
            <a:r>
              <a:rPr lang="en-GB" sz="28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e</a:t>
            </a: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-cloud and low </a:t>
            </a:r>
            <a:r>
              <a:rPr lang="en-GB" sz="28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emittance</a:t>
            </a:r>
            <a:r>
              <a:rPr lang="en-GB" sz="28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tuning)</a:t>
            </a:r>
          </a:p>
          <a:p>
            <a:pPr defTabSz="912813">
              <a:lnSpc>
                <a:spcPct val="80000"/>
              </a:lnSpc>
              <a:buNone/>
            </a:pPr>
            <a:endParaRPr lang="en-GB" sz="2800" dirty="0" smtClean="0">
              <a:solidFill>
                <a:srgbClr val="000000"/>
              </a:solidFill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88418" y="651474"/>
            <a:ext cx="218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Y. </a:t>
            </a:r>
            <a:r>
              <a:rPr lang="en-US" dirty="0" err="1" smtClean="0">
                <a:solidFill>
                  <a:schemeClr val="tx2"/>
                </a:solidFill>
              </a:rPr>
              <a:t>Papaphilippou</a:t>
            </a:r>
            <a:r>
              <a:rPr lang="en-US" dirty="0" smtClean="0">
                <a:solidFill>
                  <a:schemeClr val="tx2"/>
                </a:solidFill>
              </a:rPr>
              <a:t> et al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8937" y="6407535"/>
            <a:ext cx="5854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Y. </a:t>
            </a:r>
            <a:r>
              <a:rPr lang="en-US" dirty="0" err="1" smtClean="0">
                <a:solidFill>
                  <a:srgbClr val="4F81BD"/>
                </a:solidFill>
              </a:rPr>
              <a:t>Papaphilippou</a:t>
            </a:r>
            <a:r>
              <a:rPr lang="en-US" dirty="0" smtClean="0">
                <a:solidFill>
                  <a:srgbClr val="4F81BD"/>
                </a:solidFill>
              </a:rPr>
              <a:t> WG 2, S. </a:t>
            </a:r>
            <a:r>
              <a:rPr lang="en-US" dirty="0" err="1" smtClean="0">
                <a:solidFill>
                  <a:srgbClr val="4F81BD"/>
                </a:solidFill>
              </a:rPr>
              <a:t>Guiducce</a:t>
            </a:r>
            <a:r>
              <a:rPr lang="en-US" dirty="0" smtClean="0">
                <a:solidFill>
                  <a:srgbClr val="4F81BD"/>
                </a:solidFill>
              </a:rPr>
              <a:t> WG 5, K. </a:t>
            </a:r>
            <a:r>
              <a:rPr lang="en-US" dirty="0" err="1" smtClean="0">
                <a:solidFill>
                  <a:srgbClr val="4F81BD"/>
                </a:solidFill>
              </a:rPr>
              <a:t>Zolotarev</a:t>
            </a:r>
            <a:r>
              <a:rPr lang="en-US" dirty="0" smtClean="0">
                <a:solidFill>
                  <a:srgbClr val="4F81BD"/>
                </a:solidFill>
              </a:rPr>
              <a:t> WG 5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3"/>
          <p:cNvGrpSpPr>
            <a:grpSpLocks noChangeAspect="1"/>
          </p:cNvGrpSpPr>
          <p:nvPr/>
        </p:nvGrpSpPr>
        <p:grpSpPr>
          <a:xfrm>
            <a:off x="215902" y="1219200"/>
            <a:ext cx="8682514" cy="3903797"/>
            <a:chOff x="215900" y="1625098"/>
            <a:chExt cx="9647238" cy="4337552"/>
          </a:xfrm>
        </p:grpSpPr>
        <p:sp>
          <p:nvSpPr>
            <p:cNvPr id="4" name="AutoShape 1"/>
            <p:cNvSpPr>
              <a:spLocks noChangeAspect="1" noChangeArrowheads="1"/>
            </p:cNvSpPr>
            <p:nvPr/>
          </p:nvSpPr>
          <p:spPr bwMode="auto">
            <a:xfrm>
              <a:off x="4751388" y="2016125"/>
              <a:ext cx="576262" cy="647700"/>
            </a:xfrm>
            <a:prstGeom prst="irregularSeal2">
              <a:avLst/>
            </a:prstGeom>
            <a:gradFill rotWithShape="0">
              <a:gsLst>
                <a:gs pos="0">
                  <a:srgbClr val="66666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3"/>
            <p:cNvGrpSpPr>
              <a:grpSpLocks noChangeAspect="1"/>
            </p:cNvGrpSpPr>
            <p:nvPr/>
          </p:nvGrpSpPr>
          <p:grpSpPr bwMode="auto">
            <a:xfrm>
              <a:off x="1079500" y="4859338"/>
              <a:ext cx="1978025" cy="1077912"/>
              <a:chOff x="680" y="3061"/>
              <a:chExt cx="1246" cy="679"/>
            </a:xfrm>
          </p:grpSpPr>
          <p:sp>
            <p:nvSpPr>
              <p:cNvPr id="6" name="Oval 4"/>
              <p:cNvSpPr>
                <a:spLocks noChangeArrowheads="1"/>
              </p:cNvSpPr>
              <p:nvPr/>
            </p:nvSpPr>
            <p:spPr bwMode="auto">
              <a:xfrm>
                <a:off x="680" y="3061"/>
                <a:ext cx="680" cy="680"/>
              </a:xfrm>
              <a:prstGeom prst="ellipse">
                <a:avLst/>
              </a:prstGeom>
              <a:noFill/>
              <a:ln w="180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Line 5"/>
              <p:cNvSpPr>
                <a:spLocks noChangeShapeType="1"/>
              </p:cNvSpPr>
              <p:nvPr/>
            </p:nvSpPr>
            <p:spPr bwMode="auto">
              <a:xfrm>
                <a:off x="1020" y="3742"/>
                <a:ext cx="907" cy="1"/>
              </a:xfrm>
              <a:prstGeom prst="line">
                <a:avLst/>
              </a:prstGeom>
              <a:noFill/>
              <a:ln w="180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" name="Line 6"/>
            <p:cNvSpPr>
              <a:spLocks noChangeAspect="1" noChangeShapeType="1"/>
            </p:cNvSpPr>
            <p:nvPr/>
          </p:nvSpPr>
          <p:spPr bwMode="auto">
            <a:xfrm>
              <a:off x="1619250" y="4859338"/>
              <a:ext cx="1619250" cy="1587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7"/>
            <p:cNvSpPr>
              <a:spLocks noChangeAspect="1" noChangeArrowheads="1"/>
            </p:cNvSpPr>
            <p:nvPr/>
          </p:nvSpPr>
          <p:spPr bwMode="auto">
            <a:xfrm>
              <a:off x="3240088" y="4500563"/>
              <a:ext cx="1081087" cy="360362"/>
            </a:xfrm>
            <a:custGeom>
              <a:avLst/>
              <a:gdLst/>
              <a:ahLst/>
              <a:cxnLst>
                <a:cxn ang="0">
                  <a:pos x="0" y="1000"/>
                </a:cxn>
                <a:cxn ang="0">
                  <a:pos x="1000" y="0"/>
                </a:cxn>
                <a:cxn ang="0">
                  <a:pos x="2000" y="0"/>
                </a:cxn>
                <a:cxn ang="0">
                  <a:pos x="3000" y="1000"/>
                </a:cxn>
              </a:cxnLst>
              <a:rect l="0" t="0" r="r" b="b"/>
              <a:pathLst>
                <a:path w="3001" h="1001">
                  <a:moveTo>
                    <a:pt x="0" y="1000"/>
                  </a:moveTo>
                  <a:lnTo>
                    <a:pt x="1000" y="0"/>
                  </a:lnTo>
                  <a:lnTo>
                    <a:pt x="2000" y="0"/>
                  </a:lnTo>
                  <a:lnTo>
                    <a:pt x="3000" y="1000"/>
                  </a:lnTo>
                </a:path>
              </a:pathLst>
            </a:custGeom>
            <a:noFill/>
            <a:ln w="288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Aspect="1" noChangeShapeType="1"/>
            </p:cNvSpPr>
            <p:nvPr/>
          </p:nvSpPr>
          <p:spPr bwMode="auto">
            <a:xfrm>
              <a:off x="4319588" y="4859338"/>
              <a:ext cx="179387" cy="1587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9"/>
            <p:cNvSpPr>
              <a:spLocks noChangeAspect="1" noChangeArrowheads="1"/>
            </p:cNvSpPr>
            <p:nvPr/>
          </p:nvSpPr>
          <p:spPr bwMode="auto">
            <a:xfrm>
              <a:off x="4500563" y="4319588"/>
              <a:ext cx="539750" cy="539750"/>
            </a:xfrm>
            <a:custGeom>
              <a:avLst/>
              <a:gdLst/>
              <a:ahLst/>
              <a:cxnLst>
                <a:cxn ang="0">
                  <a:pos x="0" y="1500"/>
                </a:cxn>
                <a:cxn ang="0">
                  <a:pos x="1500" y="0"/>
                </a:cxn>
              </a:cxnLst>
              <a:rect l="0" t="0" r="r" b="b"/>
              <a:pathLst>
                <a:path w="1501" h="1501">
                  <a:moveTo>
                    <a:pt x="0" y="1500"/>
                  </a:moveTo>
                  <a:cubicBezTo>
                    <a:pt x="850" y="1500"/>
                    <a:pt x="1500" y="800"/>
                    <a:pt x="1500" y="0"/>
                  </a:cubicBezTo>
                </a:path>
              </a:pathLst>
            </a:cu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10"/>
            <p:cNvGrpSpPr>
              <a:grpSpLocks noChangeAspect="1"/>
            </p:cNvGrpSpPr>
            <p:nvPr/>
          </p:nvGrpSpPr>
          <p:grpSpPr bwMode="auto">
            <a:xfrm>
              <a:off x="2339975" y="4679950"/>
              <a:ext cx="719138" cy="358775"/>
              <a:chOff x="1474" y="2948"/>
              <a:chExt cx="453" cy="226"/>
            </a:xfrm>
          </p:grpSpPr>
          <p:sp>
            <p:nvSpPr>
              <p:cNvPr id="13" name="Freeform 11"/>
              <p:cNvSpPr>
                <a:spLocks noChangeArrowheads="1"/>
              </p:cNvSpPr>
              <p:nvPr/>
            </p:nvSpPr>
            <p:spPr bwMode="auto">
              <a:xfrm>
                <a:off x="1625" y="2948"/>
                <a:ext cx="151" cy="227"/>
              </a:xfrm>
              <a:custGeom>
                <a:avLst/>
                <a:gdLst/>
                <a:ahLst/>
                <a:cxnLst>
                  <a:cxn ang="0">
                    <a:pos x="667" y="667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0" y="667"/>
                  </a:cxn>
                  <a:cxn ang="0">
                    <a:pos x="0" y="6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667" y="667"/>
                  </a:cxn>
                </a:cxnLst>
                <a:rect l="0" t="0" r="r" b="b"/>
                <a:pathLst>
                  <a:path w="668" h="1001">
                    <a:moveTo>
                      <a:pt x="667" y="667"/>
                    </a:moveTo>
                    <a:cubicBezTo>
                      <a:pt x="567" y="667"/>
                      <a:pt x="523" y="767"/>
                      <a:pt x="500" y="833"/>
                    </a:cubicBezTo>
                    <a:lnTo>
                      <a:pt x="500" y="833"/>
                    </a:lnTo>
                    <a:cubicBezTo>
                      <a:pt x="477" y="900"/>
                      <a:pt x="433" y="1000"/>
                      <a:pt x="333" y="1000"/>
                    </a:cubicBezTo>
                    <a:lnTo>
                      <a:pt x="333" y="1000"/>
                    </a:lnTo>
                    <a:cubicBezTo>
                      <a:pt x="233" y="1000"/>
                      <a:pt x="190" y="900"/>
                      <a:pt x="167" y="833"/>
                    </a:cubicBezTo>
                    <a:lnTo>
                      <a:pt x="167" y="833"/>
                    </a:lnTo>
                    <a:cubicBezTo>
                      <a:pt x="143" y="767"/>
                      <a:pt x="100" y="667"/>
                      <a:pt x="0" y="667"/>
                    </a:cubicBezTo>
                    <a:lnTo>
                      <a:pt x="0" y="667"/>
                    </a:lnTo>
                    <a:lnTo>
                      <a:pt x="0" y="333"/>
                    </a:lnTo>
                    <a:lnTo>
                      <a:pt x="0" y="333"/>
                    </a:lnTo>
                    <a:cubicBezTo>
                      <a:pt x="100" y="333"/>
                      <a:pt x="143" y="233"/>
                      <a:pt x="167" y="167"/>
                    </a:cubicBezTo>
                    <a:lnTo>
                      <a:pt x="167" y="167"/>
                    </a:lnTo>
                    <a:cubicBezTo>
                      <a:pt x="190" y="100"/>
                      <a:pt x="233" y="0"/>
                      <a:pt x="333" y="0"/>
                    </a:cubicBezTo>
                    <a:lnTo>
                      <a:pt x="333" y="0"/>
                    </a:lnTo>
                    <a:cubicBezTo>
                      <a:pt x="433" y="0"/>
                      <a:pt x="477" y="100"/>
                      <a:pt x="500" y="167"/>
                    </a:cubicBezTo>
                    <a:lnTo>
                      <a:pt x="500" y="167"/>
                    </a:lnTo>
                    <a:cubicBezTo>
                      <a:pt x="523" y="233"/>
                      <a:pt x="567" y="333"/>
                      <a:pt x="667" y="333"/>
                    </a:cubicBezTo>
                    <a:lnTo>
                      <a:pt x="667" y="333"/>
                    </a:lnTo>
                    <a:lnTo>
                      <a:pt x="667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Freeform 12"/>
              <p:cNvSpPr>
                <a:spLocks noChangeArrowheads="1"/>
              </p:cNvSpPr>
              <p:nvPr/>
            </p:nvSpPr>
            <p:spPr bwMode="auto">
              <a:xfrm>
                <a:off x="1776" y="2948"/>
                <a:ext cx="151" cy="227"/>
              </a:xfrm>
              <a:custGeom>
                <a:avLst/>
                <a:gdLst/>
                <a:ahLst/>
                <a:cxnLst>
                  <a:cxn ang="0">
                    <a:pos x="667" y="667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0" y="667"/>
                  </a:cxn>
                  <a:cxn ang="0">
                    <a:pos x="0" y="6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667" y="667"/>
                  </a:cxn>
                </a:cxnLst>
                <a:rect l="0" t="0" r="r" b="b"/>
                <a:pathLst>
                  <a:path w="668" h="1001">
                    <a:moveTo>
                      <a:pt x="667" y="667"/>
                    </a:moveTo>
                    <a:cubicBezTo>
                      <a:pt x="567" y="667"/>
                      <a:pt x="523" y="767"/>
                      <a:pt x="500" y="833"/>
                    </a:cubicBezTo>
                    <a:lnTo>
                      <a:pt x="500" y="833"/>
                    </a:lnTo>
                    <a:cubicBezTo>
                      <a:pt x="477" y="900"/>
                      <a:pt x="433" y="1000"/>
                      <a:pt x="333" y="1000"/>
                    </a:cubicBezTo>
                    <a:lnTo>
                      <a:pt x="333" y="1000"/>
                    </a:lnTo>
                    <a:cubicBezTo>
                      <a:pt x="233" y="1000"/>
                      <a:pt x="190" y="900"/>
                      <a:pt x="167" y="833"/>
                    </a:cubicBezTo>
                    <a:lnTo>
                      <a:pt x="167" y="833"/>
                    </a:lnTo>
                    <a:cubicBezTo>
                      <a:pt x="143" y="767"/>
                      <a:pt x="100" y="667"/>
                      <a:pt x="0" y="667"/>
                    </a:cubicBezTo>
                    <a:lnTo>
                      <a:pt x="0" y="667"/>
                    </a:lnTo>
                    <a:lnTo>
                      <a:pt x="0" y="333"/>
                    </a:lnTo>
                    <a:lnTo>
                      <a:pt x="0" y="333"/>
                    </a:lnTo>
                    <a:cubicBezTo>
                      <a:pt x="100" y="333"/>
                      <a:pt x="143" y="233"/>
                      <a:pt x="167" y="167"/>
                    </a:cubicBezTo>
                    <a:lnTo>
                      <a:pt x="167" y="167"/>
                    </a:lnTo>
                    <a:cubicBezTo>
                      <a:pt x="190" y="100"/>
                      <a:pt x="233" y="0"/>
                      <a:pt x="333" y="0"/>
                    </a:cubicBezTo>
                    <a:lnTo>
                      <a:pt x="333" y="0"/>
                    </a:lnTo>
                    <a:cubicBezTo>
                      <a:pt x="433" y="0"/>
                      <a:pt x="477" y="100"/>
                      <a:pt x="500" y="167"/>
                    </a:cubicBezTo>
                    <a:lnTo>
                      <a:pt x="500" y="167"/>
                    </a:lnTo>
                    <a:cubicBezTo>
                      <a:pt x="523" y="233"/>
                      <a:pt x="567" y="333"/>
                      <a:pt x="667" y="333"/>
                    </a:cubicBezTo>
                    <a:lnTo>
                      <a:pt x="667" y="333"/>
                    </a:lnTo>
                    <a:lnTo>
                      <a:pt x="667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Freeform 13"/>
              <p:cNvSpPr>
                <a:spLocks noChangeArrowheads="1"/>
              </p:cNvSpPr>
              <p:nvPr/>
            </p:nvSpPr>
            <p:spPr bwMode="auto">
              <a:xfrm>
                <a:off x="1474" y="2948"/>
                <a:ext cx="151" cy="227"/>
              </a:xfrm>
              <a:custGeom>
                <a:avLst/>
                <a:gdLst/>
                <a:ahLst/>
                <a:cxnLst>
                  <a:cxn ang="0">
                    <a:pos x="667" y="667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0" y="667"/>
                  </a:cxn>
                  <a:cxn ang="0">
                    <a:pos x="0" y="6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667" y="667"/>
                  </a:cxn>
                </a:cxnLst>
                <a:rect l="0" t="0" r="r" b="b"/>
                <a:pathLst>
                  <a:path w="668" h="1001">
                    <a:moveTo>
                      <a:pt x="667" y="667"/>
                    </a:moveTo>
                    <a:cubicBezTo>
                      <a:pt x="567" y="667"/>
                      <a:pt x="523" y="767"/>
                      <a:pt x="500" y="833"/>
                    </a:cubicBezTo>
                    <a:lnTo>
                      <a:pt x="500" y="833"/>
                    </a:lnTo>
                    <a:cubicBezTo>
                      <a:pt x="477" y="900"/>
                      <a:pt x="433" y="1000"/>
                      <a:pt x="333" y="1000"/>
                    </a:cubicBezTo>
                    <a:lnTo>
                      <a:pt x="333" y="1000"/>
                    </a:lnTo>
                    <a:cubicBezTo>
                      <a:pt x="233" y="1000"/>
                      <a:pt x="190" y="900"/>
                      <a:pt x="167" y="833"/>
                    </a:cubicBezTo>
                    <a:lnTo>
                      <a:pt x="167" y="833"/>
                    </a:lnTo>
                    <a:cubicBezTo>
                      <a:pt x="143" y="767"/>
                      <a:pt x="100" y="667"/>
                      <a:pt x="0" y="667"/>
                    </a:cubicBezTo>
                    <a:lnTo>
                      <a:pt x="0" y="667"/>
                    </a:lnTo>
                    <a:lnTo>
                      <a:pt x="0" y="333"/>
                    </a:lnTo>
                    <a:lnTo>
                      <a:pt x="0" y="333"/>
                    </a:lnTo>
                    <a:cubicBezTo>
                      <a:pt x="100" y="333"/>
                      <a:pt x="143" y="233"/>
                      <a:pt x="167" y="167"/>
                    </a:cubicBezTo>
                    <a:lnTo>
                      <a:pt x="167" y="167"/>
                    </a:lnTo>
                    <a:cubicBezTo>
                      <a:pt x="190" y="100"/>
                      <a:pt x="233" y="0"/>
                      <a:pt x="333" y="0"/>
                    </a:cubicBezTo>
                    <a:lnTo>
                      <a:pt x="333" y="0"/>
                    </a:lnTo>
                    <a:cubicBezTo>
                      <a:pt x="433" y="0"/>
                      <a:pt x="477" y="100"/>
                      <a:pt x="500" y="167"/>
                    </a:cubicBezTo>
                    <a:lnTo>
                      <a:pt x="500" y="167"/>
                    </a:lnTo>
                    <a:cubicBezTo>
                      <a:pt x="523" y="233"/>
                      <a:pt x="567" y="333"/>
                      <a:pt x="667" y="333"/>
                    </a:cubicBezTo>
                    <a:lnTo>
                      <a:pt x="667" y="333"/>
                    </a:lnTo>
                    <a:lnTo>
                      <a:pt x="667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utoShape 14"/>
              <p:cNvSpPr>
                <a:spLocks noChangeArrowheads="1"/>
              </p:cNvSpPr>
              <p:nvPr/>
            </p:nvSpPr>
            <p:spPr bwMode="auto">
              <a:xfrm>
                <a:off x="1474" y="3024"/>
                <a:ext cx="454" cy="76"/>
              </a:xfrm>
              <a:prstGeom prst="roundRect">
                <a:avLst>
                  <a:gd name="adj" fmla="val 1315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" name="Line 15"/>
            <p:cNvSpPr>
              <a:spLocks noChangeAspect="1" noChangeShapeType="1"/>
            </p:cNvSpPr>
            <p:nvPr/>
          </p:nvSpPr>
          <p:spPr bwMode="auto">
            <a:xfrm>
              <a:off x="5040313" y="3240088"/>
              <a:ext cx="1587" cy="1079500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6"/>
            <p:cNvGrpSpPr>
              <a:grpSpLocks noChangeAspect="1"/>
            </p:cNvGrpSpPr>
            <p:nvPr/>
          </p:nvGrpSpPr>
          <p:grpSpPr bwMode="auto">
            <a:xfrm>
              <a:off x="4859338" y="3384550"/>
              <a:ext cx="358775" cy="719138"/>
              <a:chOff x="3061" y="2132"/>
              <a:chExt cx="226" cy="453"/>
            </a:xfrm>
          </p:grpSpPr>
          <p:sp>
            <p:nvSpPr>
              <p:cNvPr id="19" name="Freeform 17"/>
              <p:cNvSpPr>
                <a:spLocks noChangeArrowheads="1"/>
              </p:cNvSpPr>
              <p:nvPr/>
            </p:nvSpPr>
            <p:spPr bwMode="auto">
              <a:xfrm>
                <a:off x="3061" y="2283"/>
                <a:ext cx="227" cy="151"/>
              </a:xfrm>
              <a:custGeom>
                <a:avLst/>
                <a:gdLst/>
                <a:ahLst/>
                <a:cxnLst>
                  <a:cxn ang="0">
                    <a:pos x="333" y="667"/>
                  </a:cxn>
                  <a:cxn ang="0">
                    <a:pos x="167" y="500"/>
                  </a:cxn>
                  <a:cxn ang="0">
                    <a:pos x="167" y="500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833" y="167"/>
                  </a:cxn>
                  <a:cxn ang="0">
                    <a:pos x="833" y="167"/>
                  </a:cxn>
                  <a:cxn ang="0">
                    <a:pos x="1000" y="333"/>
                  </a:cxn>
                  <a:cxn ang="0">
                    <a:pos x="1000" y="333"/>
                  </a:cxn>
                  <a:cxn ang="0">
                    <a:pos x="833" y="500"/>
                  </a:cxn>
                  <a:cxn ang="0">
                    <a:pos x="833" y="500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333" y="667"/>
                  </a:cxn>
                </a:cxnLst>
                <a:rect l="0" t="0" r="r" b="b"/>
                <a:pathLst>
                  <a:path w="1001" h="668">
                    <a:moveTo>
                      <a:pt x="333" y="667"/>
                    </a:moveTo>
                    <a:cubicBezTo>
                      <a:pt x="333" y="567"/>
                      <a:pt x="233" y="523"/>
                      <a:pt x="167" y="500"/>
                    </a:cubicBezTo>
                    <a:lnTo>
                      <a:pt x="167" y="500"/>
                    </a:lnTo>
                    <a:cubicBezTo>
                      <a:pt x="100" y="477"/>
                      <a:pt x="0" y="433"/>
                      <a:pt x="0" y="333"/>
                    </a:cubicBezTo>
                    <a:lnTo>
                      <a:pt x="0" y="333"/>
                    </a:lnTo>
                    <a:cubicBezTo>
                      <a:pt x="0" y="233"/>
                      <a:pt x="100" y="190"/>
                      <a:pt x="167" y="167"/>
                    </a:cubicBezTo>
                    <a:lnTo>
                      <a:pt x="167" y="167"/>
                    </a:lnTo>
                    <a:cubicBezTo>
                      <a:pt x="233" y="143"/>
                      <a:pt x="333" y="100"/>
                      <a:pt x="333" y="0"/>
                    </a:cubicBezTo>
                    <a:lnTo>
                      <a:pt x="333" y="0"/>
                    </a:lnTo>
                    <a:lnTo>
                      <a:pt x="667" y="0"/>
                    </a:lnTo>
                    <a:lnTo>
                      <a:pt x="667" y="0"/>
                    </a:lnTo>
                    <a:cubicBezTo>
                      <a:pt x="667" y="100"/>
                      <a:pt x="767" y="143"/>
                      <a:pt x="833" y="167"/>
                    </a:cubicBezTo>
                    <a:lnTo>
                      <a:pt x="833" y="167"/>
                    </a:lnTo>
                    <a:cubicBezTo>
                      <a:pt x="900" y="190"/>
                      <a:pt x="1000" y="233"/>
                      <a:pt x="1000" y="333"/>
                    </a:cubicBezTo>
                    <a:lnTo>
                      <a:pt x="1000" y="333"/>
                    </a:lnTo>
                    <a:cubicBezTo>
                      <a:pt x="1000" y="433"/>
                      <a:pt x="900" y="477"/>
                      <a:pt x="833" y="500"/>
                    </a:cubicBezTo>
                    <a:lnTo>
                      <a:pt x="833" y="500"/>
                    </a:lnTo>
                    <a:cubicBezTo>
                      <a:pt x="767" y="523"/>
                      <a:pt x="667" y="567"/>
                      <a:pt x="667" y="667"/>
                    </a:cubicBezTo>
                    <a:lnTo>
                      <a:pt x="667" y="667"/>
                    </a:lnTo>
                    <a:lnTo>
                      <a:pt x="333" y="667"/>
                    </a:lnTo>
                  </a:path>
                </a:pathLst>
              </a:custGeom>
              <a:solidFill>
                <a:srgbClr val="FF6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Freeform 18"/>
              <p:cNvSpPr>
                <a:spLocks noChangeArrowheads="1"/>
              </p:cNvSpPr>
              <p:nvPr/>
            </p:nvSpPr>
            <p:spPr bwMode="auto">
              <a:xfrm>
                <a:off x="3061" y="2434"/>
                <a:ext cx="227" cy="151"/>
              </a:xfrm>
              <a:custGeom>
                <a:avLst/>
                <a:gdLst/>
                <a:ahLst/>
                <a:cxnLst>
                  <a:cxn ang="0">
                    <a:pos x="333" y="667"/>
                  </a:cxn>
                  <a:cxn ang="0">
                    <a:pos x="167" y="500"/>
                  </a:cxn>
                  <a:cxn ang="0">
                    <a:pos x="167" y="500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833" y="167"/>
                  </a:cxn>
                  <a:cxn ang="0">
                    <a:pos x="833" y="167"/>
                  </a:cxn>
                  <a:cxn ang="0">
                    <a:pos x="1000" y="333"/>
                  </a:cxn>
                  <a:cxn ang="0">
                    <a:pos x="1000" y="333"/>
                  </a:cxn>
                  <a:cxn ang="0">
                    <a:pos x="833" y="500"/>
                  </a:cxn>
                  <a:cxn ang="0">
                    <a:pos x="833" y="500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333" y="667"/>
                  </a:cxn>
                </a:cxnLst>
                <a:rect l="0" t="0" r="r" b="b"/>
                <a:pathLst>
                  <a:path w="1001" h="668">
                    <a:moveTo>
                      <a:pt x="333" y="667"/>
                    </a:moveTo>
                    <a:cubicBezTo>
                      <a:pt x="333" y="567"/>
                      <a:pt x="233" y="523"/>
                      <a:pt x="167" y="500"/>
                    </a:cubicBezTo>
                    <a:lnTo>
                      <a:pt x="167" y="500"/>
                    </a:lnTo>
                    <a:cubicBezTo>
                      <a:pt x="100" y="477"/>
                      <a:pt x="0" y="433"/>
                      <a:pt x="0" y="333"/>
                    </a:cubicBezTo>
                    <a:lnTo>
                      <a:pt x="0" y="333"/>
                    </a:lnTo>
                    <a:cubicBezTo>
                      <a:pt x="0" y="233"/>
                      <a:pt x="100" y="190"/>
                      <a:pt x="167" y="167"/>
                    </a:cubicBezTo>
                    <a:lnTo>
                      <a:pt x="167" y="167"/>
                    </a:lnTo>
                    <a:cubicBezTo>
                      <a:pt x="233" y="143"/>
                      <a:pt x="333" y="100"/>
                      <a:pt x="333" y="0"/>
                    </a:cubicBezTo>
                    <a:lnTo>
                      <a:pt x="333" y="0"/>
                    </a:lnTo>
                    <a:lnTo>
                      <a:pt x="667" y="0"/>
                    </a:lnTo>
                    <a:lnTo>
                      <a:pt x="667" y="0"/>
                    </a:lnTo>
                    <a:cubicBezTo>
                      <a:pt x="667" y="100"/>
                      <a:pt x="767" y="143"/>
                      <a:pt x="833" y="167"/>
                    </a:cubicBezTo>
                    <a:lnTo>
                      <a:pt x="833" y="167"/>
                    </a:lnTo>
                    <a:cubicBezTo>
                      <a:pt x="900" y="190"/>
                      <a:pt x="1000" y="233"/>
                      <a:pt x="1000" y="333"/>
                    </a:cubicBezTo>
                    <a:lnTo>
                      <a:pt x="1000" y="333"/>
                    </a:lnTo>
                    <a:cubicBezTo>
                      <a:pt x="1000" y="433"/>
                      <a:pt x="900" y="477"/>
                      <a:pt x="833" y="500"/>
                    </a:cubicBezTo>
                    <a:lnTo>
                      <a:pt x="833" y="500"/>
                    </a:lnTo>
                    <a:cubicBezTo>
                      <a:pt x="767" y="523"/>
                      <a:pt x="667" y="567"/>
                      <a:pt x="667" y="667"/>
                    </a:cubicBezTo>
                    <a:lnTo>
                      <a:pt x="667" y="667"/>
                    </a:lnTo>
                    <a:lnTo>
                      <a:pt x="333" y="667"/>
                    </a:lnTo>
                  </a:path>
                </a:pathLst>
              </a:custGeom>
              <a:solidFill>
                <a:srgbClr val="FF6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Freeform 19"/>
              <p:cNvSpPr>
                <a:spLocks noChangeArrowheads="1"/>
              </p:cNvSpPr>
              <p:nvPr/>
            </p:nvSpPr>
            <p:spPr bwMode="auto">
              <a:xfrm>
                <a:off x="3061" y="2132"/>
                <a:ext cx="227" cy="151"/>
              </a:xfrm>
              <a:custGeom>
                <a:avLst/>
                <a:gdLst/>
                <a:ahLst/>
                <a:cxnLst>
                  <a:cxn ang="0">
                    <a:pos x="333" y="667"/>
                  </a:cxn>
                  <a:cxn ang="0">
                    <a:pos x="167" y="500"/>
                  </a:cxn>
                  <a:cxn ang="0">
                    <a:pos x="167" y="500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833" y="167"/>
                  </a:cxn>
                  <a:cxn ang="0">
                    <a:pos x="833" y="167"/>
                  </a:cxn>
                  <a:cxn ang="0">
                    <a:pos x="1000" y="333"/>
                  </a:cxn>
                  <a:cxn ang="0">
                    <a:pos x="1000" y="333"/>
                  </a:cxn>
                  <a:cxn ang="0">
                    <a:pos x="833" y="500"/>
                  </a:cxn>
                  <a:cxn ang="0">
                    <a:pos x="833" y="500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333" y="667"/>
                  </a:cxn>
                </a:cxnLst>
                <a:rect l="0" t="0" r="r" b="b"/>
                <a:pathLst>
                  <a:path w="1001" h="668">
                    <a:moveTo>
                      <a:pt x="333" y="667"/>
                    </a:moveTo>
                    <a:cubicBezTo>
                      <a:pt x="333" y="567"/>
                      <a:pt x="233" y="523"/>
                      <a:pt x="167" y="500"/>
                    </a:cubicBezTo>
                    <a:lnTo>
                      <a:pt x="167" y="500"/>
                    </a:lnTo>
                    <a:cubicBezTo>
                      <a:pt x="100" y="477"/>
                      <a:pt x="0" y="433"/>
                      <a:pt x="0" y="333"/>
                    </a:cubicBezTo>
                    <a:lnTo>
                      <a:pt x="0" y="333"/>
                    </a:lnTo>
                    <a:cubicBezTo>
                      <a:pt x="0" y="233"/>
                      <a:pt x="100" y="190"/>
                      <a:pt x="167" y="167"/>
                    </a:cubicBezTo>
                    <a:lnTo>
                      <a:pt x="167" y="167"/>
                    </a:lnTo>
                    <a:cubicBezTo>
                      <a:pt x="233" y="143"/>
                      <a:pt x="333" y="100"/>
                      <a:pt x="333" y="0"/>
                    </a:cubicBezTo>
                    <a:lnTo>
                      <a:pt x="333" y="0"/>
                    </a:lnTo>
                    <a:lnTo>
                      <a:pt x="667" y="0"/>
                    </a:lnTo>
                    <a:lnTo>
                      <a:pt x="667" y="0"/>
                    </a:lnTo>
                    <a:cubicBezTo>
                      <a:pt x="667" y="100"/>
                      <a:pt x="767" y="143"/>
                      <a:pt x="833" y="167"/>
                    </a:cubicBezTo>
                    <a:lnTo>
                      <a:pt x="833" y="167"/>
                    </a:lnTo>
                    <a:cubicBezTo>
                      <a:pt x="900" y="190"/>
                      <a:pt x="1000" y="233"/>
                      <a:pt x="1000" y="333"/>
                    </a:cubicBezTo>
                    <a:lnTo>
                      <a:pt x="1000" y="333"/>
                    </a:lnTo>
                    <a:cubicBezTo>
                      <a:pt x="1000" y="433"/>
                      <a:pt x="900" y="477"/>
                      <a:pt x="833" y="500"/>
                    </a:cubicBezTo>
                    <a:lnTo>
                      <a:pt x="833" y="500"/>
                    </a:lnTo>
                    <a:cubicBezTo>
                      <a:pt x="767" y="523"/>
                      <a:pt x="667" y="567"/>
                      <a:pt x="667" y="667"/>
                    </a:cubicBezTo>
                    <a:lnTo>
                      <a:pt x="667" y="667"/>
                    </a:lnTo>
                    <a:lnTo>
                      <a:pt x="333" y="667"/>
                    </a:lnTo>
                  </a:path>
                </a:pathLst>
              </a:custGeom>
              <a:solidFill>
                <a:srgbClr val="FF6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AutoShape 20"/>
              <p:cNvSpPr>
                <a:spLocks noChangeArrowheads="1"/>
              </p:cNvSpPr>
              <p:nvPr/>
            </p:nvSpPr>
            <p:spPr bwMode="auto">
              <a:xfrm rot="5400000">
                <a:off x="2949" y="2321"/>
                <a:ext cx="454" cy="76"/>
              </a:xfrm>
              <a:prstGeom prst="roundRect">
                <a:avLst>
                  <a:gd name="adj" fmla="val 1315"/>
                </a:avLst>
              </a:prstGeom>
              <a:solidFill>
                <a:srgbClr val="FF6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" name="Freeform 21"/>
            <p:cNvSpPr>
              <a:spLocks noChangeAspect="1" noChangeArrowheads="1"/>
            </p:cNvSpPr>
            <p:nvPr/>
          </p:nvSpPr>
          <p:spPr bwMode="auto">
            <a:xfrm>
              <a:off x="4500563" y="2700338"/>
              <a:ext cx="539750" cy="539750"/>
            </a:xfrm>
            <a:custGeom>
              <a:avLst/>
              <a:gdLst/>
              <a:ahLst/>
              <a:cxnLst>
                <a:cxn ang="0">
                  <a:pos x="1500" y="1500"/>
                </a:cxn>
                <a:cxn ang="0">
                  <a:pos x="0" y="0"/>
                </a:cxn>
              </a:cxnLst>
              <a:rect l="0" t="0" r="r" b="b"/>
              <a:pathLst>
                <a:path w="1501" h="1501">
                  <a:moveTo>
                    <a:pt x="1500" y="1500"/>
                  </a:moveTo>
                  <a:cubicBezTo>
                    <a:pt x="1500" y="650"/>
                    <a:pt x="800" y="0"/>
                    <a:pt x="0" y="0"/>
                  </a:cubicBezTo>
                </a:path>
              </a:pathLst>
            </a:cu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2"/>
            <p:cNvSpPr>
              <a:spLocks noChangeAspect="1" noChangeShapeType="1"/>
            </p:cNvSpPr>
            <p:nvPr/>
          </p:nvSpPr>
          <p:spPr bwMode="auto">
            <a:xfrm>
              <a:off x="1800225" y="2700338"/>
              <a:ext cx="2700338" cy="1587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" name="Group 23"/>
            <p:cNvGrpSpPr>
              <a:grpSpLocks noChangeAspect="1"/>
            </p:cNvGrpSpPr>
            <p:nvPr/>
          </p:nvGrpSpPr>
          <p:grpSpPr bwMode="auto">
            <a:xfrm>
              <a:off x="4140200" y="2636838"/>
              <a:ext cx="430213" cy="123825"/>
              <a:chOff x="2608" y="1661"/>
              <a:chExt cx="271" cy="78"/>
            </a:xfrm>
          </p:grpSpPr>
          <p:sp>
            <p:nvSpPr>
              <p:cNvPr id="26" name="AutoShape 24"/>
              <p:cNvSpPr>
                <a:spLocks noChangeArrowheads="1"/>
              </p:cNvSpPr>
              <p:nvPr/>
            </p:nvSpPr>
            <p:spPr bwMode="auto">
              <a:xfrm rot="10800000">
                <a:off x="2608" y="1663"/>
                <a:ext cx="272" cy="79"/>
              </a:xfrm>
              <a:prstGeom prst="rightArrow">
                <a:avLst>
                  <a:gd name="adj1" fmla="val 59741"/>
                  <a:gd name="adj2" fmla="val 344304"/>
                </a:avLst>
              </a:prstGeom>
              <a:gradFill rotWithShape="0">
                <a:gsLst>
                  <a:gs pos="0">
                    <a:srgbClr val="E6FF00"/>
                  </a:gs>
                  <a:gs pos="100000">
                    <a:srgbClr val="333333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AutoShape 25"/>
              <p:cNvSpPr>
                <a:spLocks noChangeArrowheads="1"/>
              </p:cNvSpPr>
              <p:nvPr/>
            </p:nvSpPr>
            <p:spPr bwMode="auto">
              <a:xfrm rot="10800000">
                <a:off x="2609" y="1674"/>
                <a:ext cx="79" cy="57"/>
              </a:xfrm>
              <a:prstGeom prst="rightArrow">
                <a:avLst>
                  <a:gd name="adj1" fmla="val 59741"/>
                  <a:gd name="adj2" fmla="val 138596"/>
                </a:avLst>
              </a:prstGeom>
              <a:gradFill rotWithShape="0">
                <a:gsLst>
                  <a:gs pos="0">
                    <a:srgbClr val="666600"/>
                  </a:gs>
                  <a:gs pos="100000">
                    <a:srgbClr val="333333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" name="Group 26"/>
            <p:cNvGrpSpPr>
              <a:grpSpLocks noChangeAspect="1"/>
            </p:cNvGrpSpPr>
            <p:nvPr/>
          </p:nvGrpSpPr>
          <p:grpSpPr bwMode="auto">
            <a:xfrm>
              <a:off x="215900" y="2339975"/>
              <a:ext cx="1582738" cy="1077913"/>
              <a:chOff x="136" y="1474"/>
              <a:chExt cx="997" cy="679"/>
            </a:xfrm>
          </p:grpSpPr>
          <p:sp>
            <p:nvSpPr>
              <p:cNvPr id="29" name="Freeform 27"/>
              <p:cNvSpPr>
                <a:spLocks noChangeArrowheads="1"/>
              </p:cNvSpPr>
              <p:nvPr/>
            </p:nvSpPr>
            <p:spPr bwMode="auto">
              <a:xfrm>
                <a:off x="136" y="1814"/>
                <a:ext cx="340" cy="340"/>
              </a:xfrm>
              <a:custGeom>
                <a:avLst/>
                <a:gdLst/>
                <a:ahLst/>
                <a:cxnLst>
                  <a:cxn ang="0">
                    <a:pos x="1500" y="1500"/>
                  </a:cxn>
                  <a:cxn ang="0">
                    <a:pos x="0" y="0"/>
                  </a:cxn>
                </a:cxnLst>
                <a:rect l="0" t="0" r="r" b="b"/>
                <a:pathLst>
                  <a:path w="1501" h="1501">
                    <a:moveTo>
                      <a:pt x="1500" y="1500"/>
                    </a:moveTo>
                    <a:cubicBezTo>
                      <a:pt x="650" y="1500"/>
                      <a:pt x="0" y="800"/>
                      <a:pt x="0" y="0"/>
                    </a:cubicBezTo>
                  </a:path>
                </a:pathLst>
              </a:custGeom>
              <a:noFill/>
              <a:ln w="2880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28"/>
              <p:cNvSpPr>
                <a:spLocks noChangeArrowheads="1"/>
              </p:cNvSpPr>
              <p:nvPr/>
            </p:nvSpPr>
            <p:spPr bwMode="auto">
              <a:xfrm>
                <a:off x="136" y="1474"/>
                <a:ext cx="340" cy="340"/>
              </a:xfrm>
              <a:custGeom>
                <a:avLst/>
                <a:gdLst/>
                <a:ahLst/>
                <a:cxnLst>
                  <a:cxn ang="0">
                    <a:pos x="1500" y="0"/>
                  </a:cxn>
                  <a:cxn ang="0">
                    <a:pos x="0" y="1500"/>
                  </a:cxn>
                </a:cxnLst>
                <a:rect l="0" t="0" r="r" b="b"/>
                <a:pathLst>
                  <a:path w="1501" h="1501">
                    <a:moveTo>
                      <a:pt x="1500" y="0"/>
                    </a:moveTo>
                    <a:cubicBezTo>
                      <a:pt x="650" y="0"/>
                      <a:pt x="0" y="700"/>
                      <a:pt x="0" y="1500"/>
                    </a:cubicBezTo>
                  </a:path>
                </a:pathLst>
              </a:custGeom>
              <a:noFill/>
              <a:ln w="2880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29"/>
              <p:cNvSpPr>
                <a:spLocks noChangeArrowheads="1"/>
              </p:cNvSpPr>
              <p:nvPr/>
            </p:nvSpPr>
            <p:spPr bwMode="auto">
              <a:xfrm>
                <a:off x="476" y="1984"/>
                <a:ext cx="295" cy="170"/>
              </a:xfrm>
              <a:custGeom>
                <a:avLst/>
                <a:gdLst/>
                <a:ahLst/>
                <a:cxnLst>
                  <a:cxn ang="0">
                    <a:pos x="0" y="750"/>
                  </a:cxn>
                  <a:cxn ang="0">
                    <a:pos x="1300" y="0"/>
                  </a:cxn>
                </a:cxnLst>
                <a:rect l="0" t="0" r="r" b="b"/>
                <a:pathLst>
                  <a:path w="1301" h="751">
                    <a:moveTo>
                      <a:pt x="0" y="750"/>
                    </a:moveTo>
                    <a:cubicBezTo>
                      <a:pt x="500" y="750"/>
                      <a:pt x="1000" y="500"/>
                      <a:pt x="1300" y="0"/>
                    </a:cubicBezTo>
                  </a:path>
                </a:pathLst>
              </a:custGeom>
              <a:noFill/>
              <a:ln w="2880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30"/>
              <p:cNvSpPr>
                <a:spLocks noChangeArrowheads="1"/>
              </p:cNvSpPr>
              <p:nvPr/>
            </p:nvSpPr>
            <p:spPr bwMode="auto">
              <a:xfrm>
                <a:off x="839" y="1701"/>
                <a:ext cx="295" cy="170"/>
              </a:xfrm>
              <a:custGeom>
                <a:avLst/>
                <a:gdLst/>
                <a:ahLst/>
                <a:cxnLst>
                  <a:cxn ang="0">
                    <a:pos x="1300" y="0"/>
                  </a:cxn>
                  <a:cxn ang="0">
                    <a:pos x="0" y="750"/>
                  </a:cxn>
                </a:cxnLst>
                <a:rect l="0" t="0" r="r" b="b"/>
                <a:pathLst>
                  <a:path w="1301" h="751">
                    <a:moveTo>
                      <a:pt x="1300" y="0"/>
                    </a:moveTo>
                    <a:cubicBezTo>
                      <a:pt x="800" y="0"/>
                      <a:pt x="300" y="250"/>
                      <a:pt x="0" y="750"/>
                    </a:cubicBezTo>
                  </a:path>
                </a:pathLst>
              </a:custGeom>
              <a:noFill/>
              <a:ln w="2880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31"/>
              <p:cNvSpPr>
                <a:spLocks noChangeShapeType="1"/>
              </p:cNvSpPr>
              <p:nvPr/>
            </p:nvSpPr>
            <p:spPr bwMode="auto">
              <a:xfrm flipV="1">
                <a:off x="771" y="1870"/>
                <a:ext cx="68" cy="115"/>
              </a:xfrm>
              <a:prstGeom prst="line">
                <a:avLst/>
              </a:prstGeom>
              <a:noFill/>
              <a:ln w="2880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" name="Line 32"/>
            <p:cNvSpPr>
              <a:spLocks noChangeAspect="1" noChangeShapeType="1"/>
            </p:cNvSpPr>
            <p:nvPr/>
          </p:nvSpPr>
          <p:spPr bwMode="auto">
            <a:xfrm>
              <a:off x="1098550" y="2339975"/>
              <a:ext cx="1277938" cy="1588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 noChangeAspect="1" noChangeArrowheads="1"/>
            </p:cNvSpPr>
            <p:nvPr/>
          </p:nvSpPr>
          <p:spPr bwMode="auto">
            <a:xfrm>
              <a:off x="2376488" y="1979613"/>
              <a:ext cx="1081087" cy="360362"/>
            </a:xfrm>
            <a:custGeom>
              <a:avLst/>
              <a:gdLst/>
              <a:ahLst/>
              <a:cxnLst>
                <a:cxn ang="0">
                  <a:pos x="0" y="1000"/>
                </a:cxn>
                <a:cxn ang="0">
                  <a:pos x="1000" y="0"/>
                </a:cxn>
                <a:cxn ang="0">
                  <a:pos x="2000" y="0"/>
                </a:cxn>
                <a:cxn ang="0">
                  <a:pos x="3000" y="1000"/>
                </a:cxn>
              </a:cxnLst>
              <a:rect l="0" t="0" r="r" b="b"/>
              <a:pathLst>
                <a:path w="3001" h="1001">
                  <a:moveTo>
                    <a:pt x="0" y="1000"/>
                  </a:moveTo>
                  <a:lnTo>
                    <a:pt x="1000" y="0"/>
                  </a:lnTo>
                  <a:lnTo>
                    <a:pt x="2000" y="0"/>
                  </a:lnTo>
                  <a:lnTo>
                    <a:pt x="3000" y="1000"/>
                  </a:lnTo>
                </a:path>
              </a:pathLst>
            </a:custGeom>
            <a:noFill/>
            <a:ln w="288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8" name="Group 34"/>
            <p:cNvGrpSpPr>
              <a:grpSpLocks noChangeAspect="1"/>
            </p:cNvGrpSpPr>
            <p:nvPr/>
          </p:nvGrpSpPr>
          <p:grpSpPr bwMode="auto">
            <a:xfrm>
              <a:off x="1476375" y="2160588"/>
              <a:ext cx="719138" cy="358775"/>
              <a:chOff x="930" y="1361"/>
              <a:chExt cx="453" cy="226"/>
            </a:xfrm>
          </p:grpSpPr>
          <p:sp>
            <p:nvSpPr>
              <p:cNvPr id="37" name="Freeform 35"/>
              <p:cNvSpPr>
                <a:spLocks noChangeArrowheads="1"/>
              </p:cNvSpPr>
              <p:nvPr/>
            </p:nvSpPr>
            <p:spPr bwMode="auto">
              <a:xfrm>
                <a:off x="1081" y="1361"/>
                <a:ext cx="151" cy="227"/>
              </a:xfrm>
              <a:custGeom>
                <a:avLst/>
                <a:gdLst/>
                <a:ahLst/>
                <a:cxnLst>
                  <a:cxn ang="0">
                    <a:pos x="667" y="667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0" y="667"/>
                  </a:cxn>
                  <a:cxn ang="0">
                    <a:pos x="0" y="6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667" y="667"/>
                  </a:cxn>
                </a:cxnLst>
                <a:rect l="0" t="0" r="r" b="b"/>
                <a:pathLst>
                  <a:path w="668" h="1001">
                    <a:moveTo>
                      <a:pt x="667" y="667"/>
                    </a:moveTo>
                    <a:cubicBezTo>
                      <a:pt x="567" y="667"/>
                      <a:pt x="523" y="767"/>
                      <a:pt x="500" y="833"/>
                    </a:cubicBezTo>
                    <a:lnTo>
                      <a:pt x="500" y="833"/>
                    </a:lnTo>
                    <a:cubicBezTo>
                      <a:pt x="477" y="900"/>
                      <a:pt x="433" y="1000"/>
                      <a:pt x="333" y="1000"/>
                    </a:cubicBezTo>
                    <a:lnTo>
                      <a:pt x="333" y="1000"/>
                    </a:lnTo>
                    <a:cubicBezTo>
                      <a:pt x="233" y="1000"/>
                      <a:pt x="190" y="900"/>
                      <a:pt x="167" y="833"/>
                    </a:cubicBezTo>
                    <a:lnTo>
                      <a:pt x="167" y="833"/>
                    </a:lnTo>
                    <a:cubicBezTo>
                      <a:pt x="143" y="767"/>
                      <a:pt x="100" y="667"/>
                      <a:pt x="0" y="667"/>
                    </a:cubicBezTo>
                    <a:lnTo>
                      <a:pt x="0" y="667"/>
                    </a:lnTo>
                    <a:lnTo>
                      <a:pt x="0" y="333"/>
                    </a:lnTo>
                    <a:lnTo>
                      <a:pt x="0" y="333"/>
                    </a:lnTo>
                    <a:cubicBezTo>
                      <a:pt x="100" y="333"/>
                      <a:pt x="143" y="233"/>
                      <a:pt x="167" y="167"/>
                    </a:cubicBezTo>
                    <a:lnTo>
                      <a:pt x="167" y="167"/>
                    </a:lnTo>
                    <a:cubicBezTo>
                      <a:pt x="190" y="100"/>
                      <a:pt x="233" y="0"/>
                      <a:pt x="333" y="0"/>
                    </a:cubicBezTo>
                    <a:lnTo>
                      <a:pt x="333" y="0"/>
                    </a:lnTo>
                    <a:cubicBezTo>
                      <a:pt x="433" y="0"/>
                      <a:pt x="477" y="100"/>
                      <a:pt x="500" y="167"/>
                    </a:cubicBezTo>
                    <a:lnTo>
                      <a:pt x="500" y="167"/>
                    </a:lnTo>
                    <a:cubicBezTo>
                      <a:pt x="523" y="233"/>
                      <a:pt x="567" y="333"/>
                      <a:pt x="667" y="333"/>
                    </a:cubicBezTo>
                    <a:lnTo>
                      <a:pt x="667" y="333"/>
                    </a:lnTo>
                    <a:lnTo>
                      <a:pt x="667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Freeform 36"/>
              <p:cNvSpPr>
                <a:spLocks noChangeArrowheads="1"/>
              </p:cNvSpPr>
              <p:nvPr/>
            </p:nvSpPr>
            <p:spPr bwMode="auto">
              <a:xfrm>
                <a:off x="1232" y="1361"/>
                <a:ext cx="151" cy="227"/>
              </a:xfrm>
              <a:custGeom>
                <a:avLst/>
                <a:gdLst/>
                <a:ahLst/>
                <a:cxnLst>
                  <a:cxn ang="0">
                    <a:pos x="667" y="667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0" y="667"/>
                  </a:cxn>
                  <a:cxn ang="0">
                    <a:pos x="0" y="6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667" y="667"/>
                  </a:cxn>
                </a:cxnLst>
                <a:rect l="0" t="0" r="r" b="b"/>
                <a:pathLst>
                  <a:path w="668" h="1001">
                    <a:moveTo>
                      <a:pt x="667" y="667"/>
                    </a:moveTo>
                    <a:cubicBezTo>
                      <a:pt x="567" y="667"/>
                      <a:pt x="523" y="767"/>
                      <a:pt x="500" y="833"/>
                    </a:cubicBezTo>
                    <a:lnTo>
                      <a:pt x="500" y="833"/>
                    </a:lnTo>
                    <a:cubicBezTo>
                      <a:pt x="477" y="900"/>
                      <a:pt x="433" y="1000"/>
                      <a:pt x="333" y="1000"/>
                    </a:cubicBezTo>
                    <a:lnTo>
                      <a:pt x="333" y="1000"/>
                    </a:lnTo>
                    <a:cubicBezTo>
                      <a:pt x="233" y="1000"/>
                      <a:pt x="190" y="900"/>
                      <a:pt x="167" y="833"/>
                    </a:cubicBezTo>
                    <a:lnTo>
                      <a:pt x="167" y="833"/>
                    </a:lnTo>
                    <a:cubicBezTo>
                      <a:pt x="143" y="767"/>
                      <a:pt x="100" y="667"/>
                      <a:pt x="0" y="667"/>
                    </a:cubicBezTo>
                    <a:lnTo>
                      <a:pt x="0" y="667"/>
                    </a:lnTo>
                    <a:lnTo>
                      <a:pt x="0" y="333"/>
                    </a:lnTo>
                    <a:lnTo>
                      <a:pt x="0" y="333"/>
                    </a:lnTo>
                    <a:cubicBezTo>
                      <a:pt x="100" y="333"/>
                      <a:pt x="143" y="233"/>
                      <a:pt x="167" y="167"/>
                    </a:cubicBezTo>
                    <a:lnTo>
                      <a:pt x="167" y="167"/>
                    </a:lnTo>
                    <a:cubicBezTo>
                      <a:pt x="190" y="100"/>
                      <a:pt x="233" y="0"/>
                      <a:pt x="333" y="0"/>
                    </a:cubicBezTo>
                    <a:lnTo>
                      <a:pt x="333" y="0"/>
                    </a:lnTo>
                    <a:cubicBezTo>
                      <a:pt x="433" y="0"/>
                      <a:pt x="477" y="100"/>
                      <a:pt x="500" y="167"/>
                    </a:cubicBezTo>
                    <a:lnTo>
                      <a:pt x="500" y="167"/>
                    </a:lnTo>
                    <a:cubicBezTo>
                      <a:pt x="523" y="233"/>
                      <a:pt x="567" y="333"/>
                      <a:pt x="667" y="333"/>
                    </a:cubicBezTo>
                    <a:lnTo>
                      <a:pt x="667" y="333"/>
                    </a:lnTo>
                    <a:lnTo>
                      <a:pt x="667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Freeform 37"/>
              <p:cNvSpPr>
                <a:spLocks noChangeArrowheads="1"/>
              </p:cNvSpPr>
              <p:nvPr/>
            </p:nvSpPr>
            <p:spPr bwMode="auto">
              <a:xfrm>
                <a:off x="930" y="1361"/>
                <a:ext cx="151" cy="227"/>
              </a:xfrm>
              <a:custGeom>
                <a:avLst/>
                <a:gdLst/>
                <a:ahLst/>
                <a:cxnLst>
                  <a:cxn ang="0">
                    <a:pos x="667" y="667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0" y="667"/>
                  </a:cxn>
                  <a:cxn ang="0">
                    <a:pos x="0" y="6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667" y="667"/>
                  </a:cxn>
                </a:cxnLst>
                <a:rect l="0" t="0" r="r" b="b"/>
                <a:pathLst>
                  <a:path w="668" h="1001">
                    <a:moveTo>
                      <a:pt x="667" y="667"/>
                    </a:moveTo>
                    <a:cubicBezTo>
                      <a:pt x="567" y="667"/>
                      <a:pt x="523" y="767"/>
                      <a:pt x="500" y="833"/>
                    </a:cubicBezTo>
                    <a:lnTo>
                      <a:pt x="500" y="833"/>
                    </a:lnTo>
                    <a:cubicBezTo>
                      <a:pt x="477" y="900"/>
                      <a:pt x="433" y="1000"/>
                      <a:pt x="333" y="1000"/>
                    </a:cubicBezTo>
                    <a:lnTo>
                      <a:pt x="333" y="1000"/>
                    </a:lnTo>
                    <a:cubicBezTo>
                      <a:pt x="233" y="1000"/>
                      <a:pt x="190" y="900"/>
                      <a:pt x="167" y="833"/>
                    </a:cubicBezTo>
                    <a:lnTo>
                      <a:pt x="167" y="833"/>
                    </a:lnTo>
                    <a:cubicBezTo>
                      <a:pt x="143" y="767"/>
                      <a:pt x="100" y="667"/>
                      <a:pt x="0" y="667"/>
                    </a:cubicBezTo>
                    <a:lnTo>
                      <a:pt x="0" y="667"/>
                    </a:lnTo>
                    <a:lnTo>
                      <a:pt x="0" y="333"/>
                    </a:lnTo>
                    <a:lnTo>
                      <a:pt x="0" y="333"/>
                    </a:lnTo>
                    <a:cubicBezTo>
                      <a:pt x="100" y="333"/>
                      <a:pt x="143" y="233"/>
                      <a:pt x="167" y="167"/>
                    </a:cubicBezTo>
                    <a:lnTo>
                      <a:pt x="167" y="167"/>
                    </a:lnTo>
                    <a:cubicBezTo>
                      <a:pt x="190" y="100"/>
                      <a:pt x="233" y="0"/>
                      <a:pt x="333" y="0"/>
                    </a:cubicBezTo>
                    <a:lnTo>
                      <a:pt x="333" y="0"/>
                    </a:lnTo>
                    <a:cubicBezTo>
                      <a:pt x="433" y="0"/>
                      <a:pt x="477" y="100"/>
                      <a:pt x="500" y="167"/>
                    </a:cubicBezTo>
                    <a:lnTo>
                      <a:pt x="500" y="167"/>
                    </a:lnTo>
                    <a:cubicBezTo>
                      <a:pt x="523" y="233"/>
                      <a:pt x="567" y="333"/>
                      <a:pt x="667" y="333"/>
                    </a:cubicBezTo>
                    <a:lnTo>
                      <a:pt x="667" y="333"/>
                    </a:lnTo>
                    <a:lnTo>
                      <a:pt x="667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AutoShape 38"/>
              <p:cNvSpPr>
                <a:spLocks noChangeArrowheads="1"/>
              </p:cNvSpPr>
              <p:nvPr/>
            </p:nvSpPr>
            <p:spPr bwMode="auto">
              <a:xfrm>
                <a:off x="930" y="1436"/>
                <a:ext cx="454" cy="76"/>
              </a:xfrm>
              <a:prstGeom prst="roundRect">
                <a:avLst>
                  <a:gd name="adj" fmla="val 1315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" name="Line 39"/>
            <p:cNvSpPr>
              <a:spLocks noChangeAspect="1" noChangeShapeType="1"/>
            </p:cNvSpPr>
            <p:nvPr/>
          </p:nvSpPr>
          <p:spPr bwMode="auto">
            <a:xfrm>
              <a:off x="3455988" y="2339975"/>
              <a:ext cx="360362" cy="1588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" name="Group 40"/>
            <p:cNvGrpSpPr>
              <a:grpSpLocks noChangeAspect="1"/>
            </p:cNvGrpSpPr>
            <p:nvPr/>
          </p:nvGrpSpPr>
          <p:grpSpPr bwMode="auto">
            <a:xfrm>
              <a:off x="755650" y="2160588"/>
              <a:ext cx="339725" cy="358775"/>
              <a:chOff x="476" y="1361"/>
              <a:chExt cx="214" cy="226"/>
            </a:xfrm>
          </p:grpSpPr>
          <p:sp>
            <p:nvSpPr>
              <p:cNvPr id="43" name="AutoShape 41"/>
              <p:cNvSpPr>
                <a:spLocks noChangeArrowheads="1"/>
              </p:cNvSpPr>
              <p:nvPr/>
            </p:nvSpPr>
            <p:spPr bwMode="auto">
              <a:xfrm>
                <a:off x="476" y="1361"/>
                <a:ext cx="57" cy="227"/>
              </a:xfrm>
              <a:prstGeom prst="upArrow">
                <a:avLst>
                  <a:gd name="adj1" fmla="val 32278"/>
                  <a:gd name="adj2" fmla="val 93883"/>
                </a:avLst>
              </a:prstGeom>
              <a:solidFill>
                <a:srgbClr val="3DEB3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AutoShape 42"/>
              <p:cNvSpPr>
                <a:spLocks noChangeArrowheads="1"/>
              </p:cNvSpPr>
              <p:nvPr/>
            </p:nvSpPr>
            <p:spPr bwMode="auto">
              <a:xfrm rot="10800000">
                <a:off x="556" y="1362"/>
                <a:ext cx="57" cy="227"/>
              </a:xfrm>
              <a:prstGeom prst="upArrow">
                <a:avLst>
                  <a:gd name="adj1" fmla="val 32278"/>
                  <a:gd name="adj2" fmla="val 93883"/>
                </a:avLst>
              </a:prstGeom>
              <a:solidFill>
                <a:srgbClr val="3DEB3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utoShape 43"/>
              <p:cNvSpPr>
                <a:spLocks noChangeArrowheads="1"/>
              </p:cNvSpPr>
              <p:nvPr/>
            </p:nvSpPr>
            <p:spPr bwMode="auto">
              <a:xfrm>
                <a:off x="635" y="1361"/>
                <a:ext cx="57" cy="227"/>
              </a:xfrm>
              <a:prstGeom prst="upArrow">
                <a:avLst>
                  <a:gd name="adj1" fmla="val 32278"/>
                  <a:gd name="adj2" fmla="val 93883"/>
                </a:avLst>
              </a:prstGeom>
              <a:solidFill>
                <a:srgbClr val="3DEB3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2" name="Group 44"/>
            <p:cNvGrpSpPr>
              <a:grpSpLocks noChangeAspect="1"/>
            </p:cNvGrpSpPr>
            <p:nvPr/>
          </p:nvGrpSpPr>
          <p:grpSpPr bwMode="auto">
            <a:xfrm>
              <a:off x="3816350" y="2160588"/>
              <a:ext cx="719138" cy="358775"/>
              <a:chOff x="2404" y="1361"/>
              <a:chExt cx="453" cy="226"/>
            </a:xfrm>
          </p:grpSpPr>
          <p:sp>
            <p:nvSpPr>
              <p:cNvPr id="47" name="Freeform 45"/>
              <p:cNvSpPr>
                <a:spLocks noChangeArrowheads="1"/>
              </p:cNvSpPr>
              <p:nvPr/>
            </p:nvSpPr>
            <p:spPr bwMode="auto">
              <a:xfrm>
                <a:off x="2555" y="1361"/>
                <a:ext cx="151" cy="227"/>
              </a:xfrm>
              <a:custGeom>
                <a:avLst/>
                <a:gdLst/>
                <a:ahLst/>
                <a:cxnLst>
                  <a:cxn ang="0">
                    <a:pos x="667" y="667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0" y="667"/>
                  </a:cxn>
                  <a:cxn ang="0">
                    <a:pos x="0" y="6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667" y="667"/>
                  </a:cxn>
                </a:cxnLst>
                <a:rect l="0" t="0" r="r" b="b"/>
                <a:pathLst>
                  <a:path w="668" h="1001">
                    <a:moveTo>
                      <a:pt x="667" y="667"/>
                    </a:moveTo>
                    <a:cubicBezTo>
                      <a:pt x="567" y="667"/>
                      <a:pt x="523" y="767"/>
                      <a:pt x="500" y="833"/>
                    </a:cubicBezTo>
                    <a:lnTo>
                      <a:pt x="500" y="833"/>
                    </a:lnTo>
                    <a:cubicBezTo>
                      <a:pt x="477" y="900"/>
                      <a:pt x="433" y="1000"/>
                      <a:pt x="333" y="1000"/>
                    </a:cubicBezTo>
                    <a:lnTo>
                      <a:pt x="333" y="1000"/>
                    </a:lnTo>
                    <a:cubicBezTo>
                      <a:pt x="233" y="1000"/>
                      <a:pt x="190" y="900"/>
                      <a:pt x="167" y="833"/>
                    </a:cubicBezTo>
                    <a:lnTo>
                      <a:pt x="167" y="833"/>
                    </a:lnTo>
                    <a:cubicBezTo>
                      <a:pt x="143" y="767"/>
                      <a:pt x="100" y="667"/>
                      <a:pt x="0" y="667"/>
                    </a:cubicBezTo>
                    <a:lnTo>
                      <a:pt x="0" y="667"/>
                    </a:lnTo>
                    <a:lnTo>
                      <a:pt x="0" y="333"/>
                    </a:lnTo>
                    <a:lnTo>
                      <a:pt x="0" y="333"/>
                    </a:lnTo>
                    <a:cubicBezTo>
                      <a:pt x="100" y="333"/>
                      <a:pt x="143" y="233"/>
                      <a:pt x="167" y="167"/>
                    </a:cubicBezTo>
                    <a:lnTo>
                      <a:pt x="167" y="167"/>
                    </a:lnTo>
                    <a:cubicBezTo>
                      <a:pt x="190" y="100"/>
                      <a:pt x="233" y="0"/>
                      <a:pt x="333" y="0"/>
                    </a:cubicBezTo>
                    <a:lnTo>
                      <a:pt x="333" y="0"/>
                    </a:lnTo>
                    <a:cubicBezTo>
                      <a:pt x="433" y="0"/>
                      <a:pt x="477" y="100"/>
                      <a:pt x="500" y="167"/>
                    </a:cubicBezTo>
                    <a:lnTo>
                      <a:pt x="500" y="167"/>
                    </a:lnTo>
                    <a:cubicBezTo>
                      <a:pt x="523" y="233"/>
                      <a:pt x="567" y="333"/>
                      <a:pt x="667" y="333"/>
                    </a:cubicBezTo>
                    <a:lnTo>
                      <a:pt x="667" y="333"/>
                    </a:lnTo>
                    <a:lnTo>
                      <a:pt x="667" y="667"/>
                    </a:lnTo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Freeform 46"/>
              <p:cNvSpPr>
                <a:spLocks noChangeArrowheads="1"/>
              </p:cNvSpPr>
              <p:nvPr/>
            </p:nvSpPr>
            <p:spPr bwMode="auto">
              <a:xfrm>
                <a:off x="2706" y="1361"/>
                <a:ext cx="151" cy="227"/>
              </a:xfrm>
              <a:custGeom>
                <a:avLst/>
                <a:gdLst/>
                <a:ahLst/>
                <a:cxnLst>
                  <a:cxn ang="0">
                    <a:pos x="667" y="667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0" y="667"/>
                  </a:cxn>
                  <a:cxn ang="0">
                    <a:pos x="0" y="6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667" y="667"/>
                  </a:cxn>
                </a:cxnLst>
                <a:rect l="0" t="0" r="r" b="b"/>
                <a:pathLst>
                  <a:path w="668" h="1001">
                    <a:moveTo>
                      <a:pt x="667" y="667"/>
                    </a:moveTo>
                    <a:cubicBezTo>
                      <a:pt x="567" y="667"/>
                      <a:pt x="523" y="767"/>
                      <a:pt x="500" y="833"/>
                    </a:cubicBezTo>
                    <a:lnTo>
                      <a:pt x="500" y="833"/>
                    </a:lnTo>
                    <a:cubicBezTo>
                      <a:pt x="477" y="900"/>
                      <a:pt x="433" y="1000"/>
                      <a:pt x="333" y="1000"/>
                    </a:cubicBezTo>
                    <a:lnTo>
                      <a:pt x="333" y="1000"/>
                    </a:lnTo>
                    <a:cubicBezTo>
                      <a:pt x="233" y="1000"/>
                      <a:pt x="190" y="900"/>
                      <a:pt x="167" y="833"/>
                    </a:cubicBezTo>
                    <a:lnTo>
                      <a:pt x="167" y="833"/>
                    </a:lnTo>
                    <a:cubicBezTo>
                      <a:pt x="143" y="767"/>
                      <a:pt x="100" y="667"/>
                      <a:pt x="0" y="667"/>
                    </a:cubicBezTo>
                    <a:lnTo>
                      <a:pt x="0" y="667"/>
                    </a:lnTo>
                    <a:lnTo>
                      <a:pt x="0" y="333"/>
                    </a:lnTo>
                    <a:lnTo>
                      <a:pt x="0" y="333"/>
                    </a:lnTo>
                    <a:cubicBezTo>
                      <a:pt x="100" y="333"/>
                      <a:pt x="143" y="233"/>
                      <a:pt x="167" y="167"/>
                    </a:cubicBezTo>
                    <a:lnTo>
                      <a:pt x="167" y="167"/>
                    </a:lnTo>
                    <a:cubicBezTo>
                      <a:pt x="190" y="100"/>
                      <a:pt x="233" y="0"/>
                      <a:pt x="333" y="0"/>
                    </a:cubicBezTo>
                    <a:lnTo>
                      <a:pt x="333" y="0"/>
                    </a:lnTo>
                    <a:cubicBezTo>
                      <a:pt x="433" y="0"/>
                      <a:pt x="477" y="100"/>
                      <a:pt x="500" y="167"/>
                    </a:cubicBezTo>
                    <a:lnTo>
                      <a:pt x="500" y="167"/>
                    </a:lnTo>
                    <a:cubicBezTo>
                      <a:pt x="523" y="233"/>
                      <a:pt x="567" y="333"/>
                      <a:pt x="667" y="333"/>
                    </a:cubicBezTo>
                    <a:lnTo>
                      <a:pt x="667" y="333"/>
                    </a:lnTo>
                    <a:lnTo>
                      <a:pt x="667" y="667"/>
                    </a:lnTo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Freeform 47"/>
              <p:cNvSpPr>
                <a:spLocks noChangeArrowheads="1"/>
              </p:cNvSpPr>
              <p:nvPr/>
            </p:nvSpPr>
            <p:spPr bwMode="auto">
              <a:xfrm>
                <a:off x="2404" y="1361"/>
                <a:ext cx="151" cy="227"/>
              </a:xfrm>
              <a:custGeom>
                <a:avLst/>
                <a:gdLst/>
                <a:ahLst/>
                <a:cxnLst>
                  <a:cxn ang="0">
                    <a:pos x="667" y="667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0" y="667"/>
                  </a:cxn>
                  <a:cxn ang="0">
                    <a:pos x="0" y="6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667" y="667"/>
                  </a:cxn>
                </a:cxnLst>
                <a:rect l="0" t="0" r="r" b="b"/>
                <a:pathLst>
                  <a:path w="668" h="1001">
                    <a:moveTo>
                      <a:pt x="667" y="667"/>
                    </a:moveTo>
                    <a:cubicBezTo>
                      <a:pt x="567" y="667"/>
                      <a:pt x="523" y="767"/>
                      <a:pt x="500" y="833"/>
                    </a:cubicBezTo>
                    <a:lnTo>
                      <a:pt x="500" y="833"/>
                    </a:lnTo>
                    <a:cubicBezTo>
                      <a:pt x="477" y="900"/>
                      <a:pt x="433" y="1000"/>
                      <a:pt x="333" y="1000"/>
                    </a:cubicBezTo>
                    <a:lnTo>
                      <a:pt x="333" y="1000"/>
                    </a:lnTo>
                    <a:cubicBezTo>
                      <a:pt x="233" y="1000"/>
                      <a:pt x="190" y="900"/>
                      <a:pt x="167" y="833"/>
                    </a:cubicBezTo>
                    <a:lnTo>
                      <a:pt x="167" y="833"/>
                    </a:lnTo>
                    <a:cubicBezTo>
                      <a:pt x="143" y="767"/>
                      <a:pt x="100" y="667"/>
                      <a:pt x="0" y="667"/>
                    </a:cubicBezTo>
                    <a:lnTo>
                      <a:pt x="0" y="667"/>
                    </a:lnTo>
                    <a:lnTo>
                      <a:pt x="0" y="333"/>
                    </a:lnTo>
                    <a:lnTo>
                      <a:pt x="0" y="333"/>
                    </a:lnTo>
                    <a:cubicBezTo>
                      <a:pt x="100" y="333"/>
                      <a:pt x="143" y="233"/>
                      <a:pt x="167" y="167"/>
                    </a:cubicBezTo>
                    <a:lnTo>
                      <a:pt x="167" y="167"/>
                    </a:lnTo>
                    <a:cubicBezTo>
                      <a:pt x="190" y="100"/>
                      <a:pt x="233" y="0"/>
                      <a:pt x="333" y="0"/>
                    </a:cubicBezTo>
                    <a:lnTo>
                      <a:pt x="333" y="0"/>
                    </a:lnTo>
                    <a:cubicBezTo>
                      <a:pt x="433" y="0"/>
                      <a:pt x="477" y="100"/>
                      <a:pt x="500" y="167"/>
                    </a:cubicBezTo>
                    <a:lnTo>
                      <a:pt x="500" y="167"/>
                    </a:lnTo>
                    <a:cubicBezTo>
                      <a:pt x="523" y="233"/>
                      <a:pt x="567" y="333"/>
                      <a:pt x="667" y="333"/>
                    </a:cubicBezTo>
                    <a:lnTo>
                      <a:pt x="667" y="333"/>
                    </a:lnTo>
                    <a:lnTo>
                      <a:pt x="667" y="667"/>
                    </a:lnTo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utoShape 48"/>
              <p:cNvSpPr>
                <a:spLocks noChangeArrowheads="1"/>
              </p:cNvSpPr>
              <p:nvPr/>
            </p:nvSpPr>
            <p:spPr bwMode="auto">
              <a:xfrm>
                <a:off x="2404" y="1436"/>
                <a:ext cx="454" cy="76"/>
              </a:xfrm>
              <a:prstGeom prst="roundRect">
                <a:avLst>
                  <a:gd name="adj" fmla="val 1315"/>
                </a:avLst>
              </a:pr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" name="Line 49"/>
            <p:cNvSpPr>
              <a:spLocks noChangeAspect="1" noChangeShapeType="1"/>
            </p:cNvSpPr>
            <p:nvPr/>
          </p:nvSpPr>
          <p:spPr bwMode="auto">
            <a:xfrm>
              <a:off x="3833813" y="2339975"/>
              <a:ext cx="1206500" cy="1588"/>
            </a:xfrm>
            <a:prstGeom prst="line">
              <a:avLst/>
            </a:prstGeom>
            <a:noFill/>
            <a:ln w="18000">
              <a:solidFill>
                <a:srgbClr val="9999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46" name="Group 50"/>
            <p:cNvGrpSpPr>
              <a:grpSpLocks noChangeAspect="1"/>
            </p:cNvGrpSpPr>
            <p:nvPr/>
          </p:nvGrpSpPr>
          <p:grpSpPr bwMode="auto">
            <a:xfrm>
              <a:off x="7019925" y="4859338"/>
              <a:ext cx="1978025" cy="1077912"/>
              <a:chOff x="4422" y="3061"/>
              <a:chExt cx="1246" cy="679"/>
            </a:xfrm>
          </p:grpSpPr>
          <p:sp>
            <p:nvSpPr>
              <p:cNvPr id="53" name="Oval 51"/>
              <p:cNvSpPr>
                <a:spLocks noChangeArrowheads="1"/>
              </p:cNvSpPr>
              <p:nvPr/>
            </p:nvSpPr>
            <p:spPr bwMode="auto">
              <a:xfrm>
                <a:off x="4989" y="3061"/>
                <a:ext cx="680" cy="680"/>
              </a:xfrm>
              <a:prstGeom prst="ellipse">
                <a:avLst/>
              </a:prstGeom>
              <a:noFill/>
              <a:ln w="180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Line 52"/>
              <p:cNvSpPr>
                <a:spLocks noChangeShapeType="1"/>
              </p:cNvSpPr>
              <p:nvPr/>
            </p:nvSpPr>
            <p:spPr bwMode="auto">
              <a:xfrm flipH="1">
                <a:off x="4421" y="3742"/>
                <a:ext cx="909" cy="1"/>
              </a:xfrm>
              <a:prstGeom prst="line">
                <a:avLst/>
              </a:prstGeom>
              <a:noFill/>
              <a:ln w="180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5" name="Line 53"/>
            <p:cNvSpPr>
              <a:spLocks noChangeAspect="1" noChangeShapeType="1"/>
            </p:cNvSpPr>
            <p:nvPr/>
          </p:nvSpPr>
          <p:spPr bwMode="auto">
            <a:xfrm flipH="1">
              <a:off x="6838950" y="4859338"/>
              <a:ext cx="1622425" cy="1587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 noChangeAspect="1" noChangeArrowheads="1"/>
            </p:cNvSpPr>
            <p:nvPr/>
          </p:nvSpPr>
          <p:spPr bwMode="auto">
            <a:xfrm>
              <a:off x="5759450" y="4500563"/>
              <a:ext cx="1081088" cy="360362"/>
            </a:xfrm>
            <a:custGeom>
              <a:avLst/>
              <a:gdLst/>
              <a:ahLst/>
              <a:cxnLst>
                <a:cxn ang="0">
                  <a:pos x="3000" y="1000"/>
                </a:cxn>
                <a:cxn ang="0">
                  <a:pos x="2000" y="0"/>
                </a:cxn>
                <a:cxn ang="0">
                  <a:pos x="1000" y="0"/>
                </a:cxn>
                <a:cxn ang="0">
                  <a:pos x="0" y="1000"/>
                </a:cxn>
              </a:cxnLst>
              <a:rect l="0" t="0" r="r" b="b"/>
              <a:pathLst>
                <a:path w="3001" h="1001">
                  <a:moveTo>
                    <a:pt x="3000" y="1000"/>
                  </a:moveTo>
                  <a:lnTo>
                    <a:pt x="2000" y="0"/>
                  </a:lnTo>
                  <a:lnTo>
                    <a:pt x="1000" y="0"/>
                  </a:lnTo>
                  <a:lnTo>
                    <a:pt x="0" y="1000"/>
                  </a:lnTo>
                </a:path>
              </a:pathLst>
            </a:custGeom>
            <a:noFill/>
            <a:ln w="288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55"/>
            <p:cNvSpPr>
              <a:spLocks noChangeAspect="1" noChangeShapeType="1"/>
            </p:cNvSpPr>
            <p:nvPr/>
          </p:nvSpPr>
          <p:spPr bwMode="auto">
            <a:xfrm flipH="1">
              <a:off x="5578475" y="4859338"/>
              <a:ext cx="182563" cy="1587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 noChangeAspect="1" noChangeArrowheads="1"/>
            </p:cNvSpPr>
            <p:nvPr/>
          </p:nvSpPr>
          <p:spPr bwMode="auto">
            <a:xfrm>
              <a:off x="5040313" y="4319588"/>
              <a:ext cx="539750" cy="539750"/>
            </a:xfrm>
            <a:custGeom>
              <a:avLst/>
              <a:gdLst/>
              <a:ahLst/>
              <a:cxnLst>
                <a:cxn ang="0">
                  <a:pos x="1500" y="1500"/>
                </a:cxn>
                <a:cxn ang="0">
                  <a:pos x="0" y="0"/>
                </a:cxn>
              </a:cxnLst>
              <a:rect l="0" t="0" r="r" b="b"/>
              <a:pathLst>
                <a:path w="1501" h="1501">
                  <a:moveTo>
                    <a:pt x="1500" y="1500"/>
                  </a:moveTo>
                  <a:cubicBezTo>
                    <a:pt x="650" y="1500"/>
                    <a:pt x="0" y="800"/>
                    <a:pt x="0" y="0"/>
                  </a:cubicBezTo>
                </a:path>
              </a:pathLst>
            </a:cu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52" name="Group 57"/>
            <p:cNvGrpSpPr>
              <a:grpSpLocks noChangeAspect="1"/>
            </p:cNvGrpSpPr>
            <p:nvPr/>
          </p:nvGrpSpPr>
          <p:grpSpPr bwMode="auto">
            <a:xfrm>
              <a:off x="7019925" y="4679950"/>
              <a:ext cx="719138" cy="358775"/>
              <a:chOff x="4422" y="2948"/>
              <a:chExt cx="453" cy="226"/>
            </a:xfrm>
          </p:grpSpPr>
          <p:sp>
            <p:nvSpPr>
              <p:cNvPr id="60" name="Freeform 58"/>
              <p:cNvSpPr>
                <a:spLocks noChangeArrowheads="1"/>
              </p:cNvSpPr>
              <p:nvPr/>
            </p:nvSpPr>
            <p:spPr bwMode="auto">
              <a:xfrm>
                <a:off x="4573" y="2948"/>
                <a:ext cx="151" cy="227"/>
              </a:xfrm>
              <a:custGeom>
                <a:avLst/>
                <a:gdLst/>
                <a:ahLst/>
                <a:cxnLst>
                  <a:cxn ang="0">
                    <a:pos x="0" y="667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0" y="667"/>
                  </a:cxn>
                </a:cxnLst>
                <a:rect l="0" t="0" r="r" b="b"/>
                <a:pathLst>
                  <a:path w="668" h="1001">
                    <a:moveTo>
                      <a:pt x="0" y="667"/>
                    </a:moveTo>
                    <a:cubicBezTo>
                      <a:pt x="100" y="667"/>
                      <a:pt x="143" y="767"/>
                      <a:pt x="167" y="833"/>
                    </a:cubicBezTo>
                    <a:lnTo>
                      <a:pt x="167" y="833"/>
                    </a:lnTo>
                    <a:cubicBezTo>
                      <a:pt x="190" y="900"/>
                      <a:pt x="233" y="1000"/>
                      <a:pt x="333" y="1000"/>
                    </a:cubicBezTo>
                    <a:lnTo>
                      <a:pt x="333" y="1000"/>
                    </a:lnTo>
                    <a:cubicBezTo>
                      <a:pt x="433" y="1000"/>
                      <a:pt x="477" y="900"/>
                      <a:pt x="500" y="833"/>
                    </a:cubicBezTo>
                    <a:lnTo>
                      <a:pt x="500" y="833"/>
                    </a:lnTo>
                    <a:cubicBezTo>
                      <a:pt x="523" y="767"/>
                      <a:pt x="567" y="667"/>
                      <a:pt x="667" y="667"/>
                    </a:cubicBezTo>
                    <a:lnTo>
                      <a:pt x="667" y="667"/>
                    </a:lnTo>
                    <a:lnTo>
                      <a:pt x="667" y="333"/>
                    </a:lnTo>
                    <a:lnTo>
                      <a:pt x="667" y="333"/>
                    </a:lnTo>
                    <a:cubicBezTo>
                      <a:pt x="567" y="333"/>
                      <a:pt x="523" y="233"/>
                      <a:pt x="500" y="167"/>
                    </a:cubicBezTo>
                    <a:lnTo>
                      <a:pt x="500" y="167"/>
                    </a:lnTo>
                    <a:cubicBezTo>
                      <a:pt x="477" y="100"/>
                      <a:pt x="433" y="0"/>
                      <a:pt x="333" y="0"/>
                    </a:cubicBezTo>
                    <a:lnTo>
                      <a:pt x="333" y="0"/>
                    </a:lnTo>
                    <a:cubicBezTo>
                      <a:pt x="233" y="0"/>
                      <a:pt x="190" y="100"/>
                      <a:pt x="167" y="167"/>
                    </a:cubicBezTo>
                    <a:lnTo>
                      <a:pt x="167" y="167"/>
                    </a:lnTo>
                    <a:cubicBezTo>
                      <a:pt x="143" y="233"/>
                      <a:pt x="100" y="333"/>
                      <a:pt x="0" y="333"/>
                    </a:cubicBezTo>
                    <a:lnTo>
                      <a:pt x="0" y="333"/>
                    </a:lnTo>
                    <a:lnTo>
                      <a:pt x="0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Freeform 59"/>
              <p:cNvSpPr>
                <a:spLocks noChangeArrowheads="1"/>
              </p:cNvSpPr>
              <p:nvPr/>
            </p:nvSpPr>
            <p:spPr bwMode="auto">
              <a:xfrm>
                <a:off x="4422" y="2948"/>
                <a:ext cx="151" cy="227"/>
              </a:xfrm>
              <a:custGeom>
                <a:avLst/>
                <a:gdLst/>
                <a:ahLst/>
                <a:cxnLst>
                  <a:cxn ang="0">
                    <a:pos x="0" y="667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0" y="667"/>
                  </a:cxn>
                </a:cxnLst>
                <a:rect l="0" t="0" r="r" b="b"/>
                <a:pathLst>
                  <a:path w="668" h="1001">
                    <a:moveTo>
                      <a:pt x="0" y="667"/>
                    </a:moveTo>
                    <a:cubicBezTo>
                      <a:pt x="100" y="667"/>
                      <a:pt x="143" y="767"/>
                      <a:pt x="167" y="833"/>
                    </a:cubicBezTo>
                    <a:lnTo>
                      <a:pt x="167" y="833"/>
                    </a:lnTo>
                    <a:cubicBezTo>
                      <a:pt x="190" y="900"/>
                      <a:pt x="233" y="1000"/>
                      <a:pt x="333" y="1000"/>
                    </a:cubicBezTo>
                    <a:lnTo>
                      <a:pt x="333" y="1000"/>
                    </a:lnTo>
                    <a:cubicBezTo>
                      <a:pt x="433" y="1000"/>
                      <a:pt x="477" y="900"/>
                      <a:pt x="500" y="833"/>
                    </a:cubicBezTo>
                    <a:lnTo>
                      <a:pt x="500" y="833"/>
                    </a:lnTo>
                    <a:cubicBezTo>
                      <a:pt x="523" y="767"/>
                      <a:pt x="567" y="667"/>
                      <a:pt x="667" y="667"/>
                    </a:cubicBezTo>
                    <a:lnTo>
                      <a:pt x="667" y="667"/>
                    </a:lnTo>
                    <a:lnTo>
                      <a:pt x="667" y="333"/>
                    </a:lnTo>
                    <a:lnTo>
                      <a:pt x="667" y="333"/>
                    </a:lnTo>
                    <a:cubicBezTo>
                      <a:pt x="567" y="333"/>
                      <a:pt x="523" y="233"/>
                      <a:pt x="500" y="167"/>
                    </a:cubicBezTo>
                    <a:lnTo>
                      <a:pt x="500" y="167"/>
                    </a:lnTo>
                    <a:cubicBezTo>
                      <a:pt x="477" y="100"/>
                      <a:pt x="433" y="0"/>
                      <a:pt x="333" y="0"/>
                    </a:cubicBezTo>
                    <a:lnTo>
                      <a:pt x="333" y="0"/>
                    </a:lnTo>
                    <a:cubicBezTo>
                      <a:pt x="233" y="0"/>
                      <a:pt x="190" y="100"/>
                      <a:pt x="167" y="167"/>
                    </a:cubicBezTo>
                    <a:lnTo>
                      <a:pt x="167" y="167"/>
                    </a:lnTo>
                    <a:cubicBezTo>
                      <a:pt x="143" y="233"/>
                      <a:pt x="100" y="333"/>
                      <a:pt x="0" y="333"/>
                    </a:cubicBezTo>
                    <a:lnTo>
                      <a:pt x="0" y="333"/>
                    </a:lnTo>
                    <a:lnTo>
                      <a:pt x="0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Freeform 60"/>
              <p:cNvSpPr>
                <a:spLocks noChangeArrowheads="1"/>
              </p:cNvSpPr>
              <p:nvPr/>
            </p:nvSpPr>
            <p:spPr bwMode="auto">
              <a:xfrm>
                <a:off x="4724" y="2948"/>
                <a:ext cx="151" cy="227"/>
              </a:xfrm>
              <a:custGeom>
                <a:avLst/>
                <a:gdLst/>
                <a:ahLst/>
                <a:cxnLst>
                  <a:cxn ang="0">
                    <a:pos x="0" y="667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0" y="667"/>
                  </a:cxn>
                </a:cxnLst>
                <a:rect l="0" t="0" r="r" b="b"/>
                <a:pathLst>
                  <a:path w="668" h="1001">
                    <a:moveTo>
                      <a:pt x="0" y="667"/>
                    </a:moveTo>
                    <a:cubicBezTo>
                      <a:pt x="100" y="667"/>
                      <a:pt x="143" y="767"/>
                      <a:pt x="167" y="833"/>
                    </a:cubicBezTo>
                    <a:lnTo>
                      <a:pt x="167" y="833"/>
                    </a:lnTo>
                    <a:cubicBezTo>
                      <a:pt x="190" y="900"/>
                      <a:pt x="233" y="1000"/>
                      <a:pt x="333" y="1000"/>
                    </a:cubicBezTo>
                    <a:lnTo>
                      <a:pt x="333" y="1000"/>
                    </a:lnTo>
                    <a:cubicBezTo>
                      <a:pt x="433" y="1000"/>
                      <a:pt x="477" y="900"/>
                      <a:pt x="500" y="833"/>
                    </a:cubicBezTo>
                    <a:lnTo>
                      <a:pt x="500" y="833"/>
                    </a:lnTo>
                    <a:cubicBezTo>
                      <a:pt x="523" y="767"/>
                      <a:pt x="567" y="667"/>
                      <a:pt x="667" y="667"/>
                    </a:cubicBezTo>
                    <a:lnTo>
                      <a:pt x="667" y="667"/>
                    </a:lnTo>
                    <a:lnTo>
                      <a:pt x="667" y="333"/>
                    </a:lnTo>
                    <a:lnTo>
                      <a:pt x="667" y="333"/>
                    </a:lnTo>
                    <a:cubicBezTo>
                      <a:pt x="567" y="333"/>
                      <a:pt x="523" y="233"/>
                      <a:pt x="500" y="167"/>
                    </a:cubicBezTo>
                    <a:lnTo>
                      <a:pt x="500" y="167"/>
                    </a:lnTo>
                    <a:cubicBezTo>
                      <a:pt x="477" y="100"/>
                      <a:pt x="433" y="0"/>
                      <a:pt x="333" y="0"/>
                    </a:cubicBezTo>
                    <a:lnTo>
                      <a:pt x="333" y="0"/>
                    </a:lnTo>
                    <a:cubicBezTo>
                      <a:pt x="233" y="0"/>
                      <a:pt x="190" y="100"/>
                      <a:pt x="167" y="167"/>
                    </a:cubicBezTo>
                    <a:lnTo>
                      <a:pt x="167" y="167"/>
                    </a:lnTo>
                    <a:cubicBezTo>
                      <a:pt x="143" y="233"/>
                      <a:pt x="100" y="333"/>
                      <a:pt x="0" y="333"/>
                    </a:cubicBezTo>
                    <a:lnTo>
                      <a:pt x="0" y="333"/>
                    </a:lnTo>
                    <a:lnTo>
                      <a:pt x="0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AutoShape 61"/>
              <p:cNvSpPr>
                <a:spLocks noChangeArrowheads="1"/>
              </p:cNvSpPr>
              <p:nvPr/>
            </p:nvSpPr>
            <p:spPr bwMode="auto">
              <a:xfrm>
                <a:off x="4422" y="3024"/>
                <a:ext cx="454" cy="76"/>
              </a:xfrm>
              <a:prstGeom prst="roundRect">
                <a:avLst>
                  <a:gd name="adj" fmla="val 1315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4" name="Freeform 62"/>
            <p:cNvSpPr>
              <a:spLocks noChangeAspect="1" noChangeArrowheads="1"/>
            </p:cNvSpPr>
            <p:nvPr/>
          </p:nvSpPr>
          <p:spPr bwMode="auto">
            <a:xfrm>
              <a:off x="5040313" y="2700338"/>
              <a:ext cx="539750" cy="539750"/>
            </a:xfrm>
            <a:custGeom>
              <a:avLst/>
              <a:gdLst/>
              <a:ahLst/>
              <a:cxnLst>
                <a:cxn ang="0">
                  <a:pos x="0" y="1500"/>
                </a:cxn>
                <a:cxn ang="0">
                  <a:pos x="1500" y="0"/>
                </a:cxn>
              </a:cxnLst>
              <a:rect l="0" t="0" r="r" b="b"/>
              <a:pathLst>
                <a:path w="1501" h="1501">
                  <a:moveTo>
                    <a:pt x="0" y="1500"/>
                  </a:moveTo>
                  <a:cubicBezTo>
                    <a:pt x="0" y="650"/>
                    <a:pt x="700" y="0"/>
                    <a:pt x="1500" y="0"/>
                  </a:cubicBezTo>
                </a:path>
              </a:pathLst>
            </a:cu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63"/>
            <p:cNvSpPr>
              <a:spLocks noChangeAspect="1" noChangeShapeType="1"/>
            </p:cNvSpPr>
            <p:nvPr/>
          </p:nvSpPr>
          <p:spPr bwMode="auto">
            <a:xfrm flipH="1">
              <a:off x="5578475" y="2700338"/>
              <a:ext cx="2703513" cy="1587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59" name="Group 64"/>
            <p:cNvGrpSpPr>
              <a:grpSpLocks noChangeAspect="1"/>
            </p:cNvGrpSpPr>
            <p:nvPr/>
          </p:nvGrpSpPr>
          <p:grpSpPr bwMode="auto">
            <a:xfrm>
              <a:off x="5508625" y="2636838"/>
              <a:ext cx="430213" cy="123825"/>
              <a:chOff x="3470" y="1661"/>
              <a:chExt cx="271" cy="78"/>
            </a:xfrm>
          </p:grpSpPr>
          <p:sp>
            <p:nvSpPr>
              <p:cNvPr id="67" name="AutoShape 65"/>
              <p:cNvSpPr>
                <a:spLocks noChangeArrowheads="1"/>
              </p:cNvSpPr>
              <p:nvPr/>
            </p:nvSpPr>
            <p:spPr bwMode="auto">
              <a:xfrm rot="10800000" flipH="1">
                <a:off x="3471" y="1663"/>
                <a:ext cx="271" cy="79"/>
              </a:xfrm>
              <a:prstGeom prst="rightArrow">
                <a:avLst>
                  <a:gd name="adj1" fmla="val 59741"/>
                  <a:gd name="adj2" fmla="val 343038"/>
                </a:avLst>
              </a:prstGeom>
              <a:gradFill rotWithShape="0">
                <a:gsLst>
                  <a:gs pos="0">
                    <a:srgbClr val="E6FF00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AutoShape 66"/>
              <p:cNvSpPr>
                <a:spLocks noChangeArrowheads="1"/>
              </p:cNvSpPr>
              <p:nvPr/>
            </p:nvSpPr>
            <p:spPr bwMode="auto">
              <a:xfrm rot="10800000" flipH="1">
                <a:off x="3664" y="1676"/>
                <a:ext cx="79" cy="57"/>
              </a:xfrm>
              <a:prstGeom prst="rightArrow">
                <a:avLst>
                  <a:gd name="adj1" fmla="val 59741"/>
                  <a:gd name="adj2" fmla="val 138596"/>
                </a:avLst>
              </a:prstGeom>
              <a:gradFill rotWithShape="0">
                <a:gsLst>
                  <a:gs pos="0">
                    <a:srgbClr val="666600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6" name="Group 67"/>
            <p:cNvGrpSpPr>
              <a:grpSpLocks noChangeAspect="1"/>
            </p:cNvGrpSpPr>
            <p:nvPr/>
          </p:nvGrpSpPr>
          <p:grpSpPr bwMode="auto">
            <a:xfrm>
              <a:off x="8280400" y="2339975"/>
              <a:ext cx="1582738" cy="1077913"/>
              <a:chOff x="5216" y="1474"/>
              <a:chExt cx="997" cy="679"/>
            </a:xfrm>
          </p:grpSpPr>
          <p:sp>
            <p:nvSpPr>
              <p:cNvPr id="70" name="Freeform 68"/>
              <p:cNvSpPr>
                <a:spLocks noChangeArrowheads="1"/>
              </p:cNvSpPr>
              <p:nvPr/>
            </p:nvSpPr>
            <p:spPr bwMode="auto">
              <a:xfrm>
                <a:off x="5873" y="1814"/>
                <a:ext cx="340" cy="340"/>
              </a:xfrm>
              <a:custGeom>
                <a:avLst/>
                <a:gdLst/>
                <a:ahLst/>
                <a:cxnLst>
                  <a:cxn ang="0">
                    <a:pos x="0" y="1500"/>
                  </a:cxn>
                  <a:cxn ang="0">
                    <a:pos x="1500" y="0"/>
                  </a:cxn>
                </a:cxnLst>
                <a:rect l="0" t="0" r="r" b="b"/>
                <a:pathLst>
                  <a:path w="1501" h="1501">
                    <a:moveTo>
                      <a:pt x="0" y="1500"/>
                    </a:moveTo>
                    <a:cubicBezTo>
                      <a:pt x="850" y="1500"/>
                      <a:pt x="1500" y="800"/>
                      <a:pt x="1500" y="0"/>
                    </a:cubicBezTo>
                  </a:path>
                </a:pathLst>
              </a:custGeom>
              <a:noFill/>
              <a:ln w="2880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69"/>
              <p:cNvSpPr>
                <a:spLocks noChangeArrowheads="1"/>
              </p:cNvSpPr>
              <p:nvPr/>
            </p:nvSpPr>
            <p:spPr bwMode="auto">
              <a:xfrm>
                <a:off x="5873" y="1474"/>
                <a:ext cx="340" cy="34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00" y="1500"/>
                  </a:cxn>
                </a:cxnLst>
                <a:rect l="0" t="0" r="r" b="b"/>
                <a:pathLst>
                  <a:path w="1501" h="1501">
                    <a:moveTo>
                      <a:pt x="0" y="0"/>
                    </a:moveTo>
                    <a:cubicBezTo>
                      <a:pt x="850" y="0"/>
                      <a:pt x="1500" y="700"/>
                      <a:pt x="1500" y="1500"/>
                    </a:cubicBezTo>
                  </a:path>
                </a:pathLst>
              </a:custGeom>
              <a:noFill/>
              <a:ln w="2880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Freeform 70"/>
              <p:cNvSpPr>
                <a:spLocks noChangeArrowheads="1"/>
              </p:cNvSpPr>
              <p:nvPr/>
            </p:nvSpPr>
            <p:spPr bwMode="auto">
              <a:xfrm>
                <a:off x="5579" y="1984"/>
                <a:ext cx="295" cy="170"/>
              </a:xfrm>
              <a:custGeom>
                <a:avLst/>
                <a:gdLst/>
                <a:ahLst/>
                <a:cxnLst>
                  <a:cxn ang="0">
                    <a:pos x="1300" y="750"/>
                  </a:cxn>
                  <a:cxn ang="0">
                    <a:pos x="0" y="0"/>
                  </a:cxn>
                </a:cxnLst>
                <a:rect l="0" t="0" r="r" b="b"/>
                <a:pathLst>
                  <a:path w="1301" h="751">
                    <a:moveTo>
                      <a:pt x="1300" y="750"/>
                    </a:moveTo>
                    <a:cubicBezTo>
                      <a:pt x="800" y="750"/>
                      <a:pt x="300" y="500"/>
                      <a:pt x="0" y="0"/>
                    </a:cubicBezTo>
                  </a:path>
                </a:pathLst>
              </a:custGeom>
              <a:noFill/>
              <a:ln w="2880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Freeform 71"/>
              <p:cNvSpPr>
                <a:spLocks noChangeArrowheads="1"/>
              </p:cNvSpPr>
              <p:nvPr/>
            </p:nvSpPr>
            <p:spPr bwMode="auto">
              <a:xfrm>
                <a:off x="5216" y="1701"/>
                <a:ext cx="295" cy="17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00" y="750"/>
                  </a:cxn>
                </a:cxnLst>
                <a:rect l="0" t="0" r="r" b="b"/>
                <a:pathLst>
                  <a:path w="1301" h="751">
                    <a:moveTo>
                      <a:pt x="0" y="0"/>
                    </a:moveTo>
                    <a:cubicBezTo>
                      <a:pt x="500" y="0"/>
                      <a:pt x="1000" y="250"/>
                      <a:pt x="1300" y="750"/>
                    </a:cubicBezTo>
                  </a:path>
                </a:pathLst>
              </a:custGeom>
              <a:noFill/>
              <a:ln w="2880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Line 72"/>
              <p:cNvSpPr>
                <a:spLocks noChangeShapeType="1"/>
              </p:cNvSpPr>
              <p:nvPr/>
            </p:nvSpPr>
            <p:spPr bwMode="auto">
              <a:xfrm flipH="1" flipV="1">
                <a:off x="5510" y="1870"/>
                <a:ext cx="70" cy="115"/>
              </a:xfrm>
              <a:prstGeom prst="line">
                <a:avLst/>
              </a:prstGeom>
              <a:noFill/>
              <a:ln w="28800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5" name="Line 73"/>
            <p:cNvSpPr>
              <a:spLocks noChangeAspect="1" noChangeShapeType="1"/>
            </p:cNvSpPr>
            <p:nvPr/>
          </p:nvSpPr>
          <p:spPr bwMode="auto">
            <a:xfrm flipH="1">
              <a:off x="7702550" y="2339975"/>
              <a:ext cx="1281113" cy="1588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 noChangeAspect="1" noChangeArrowheads="1"/>
            </p:cNvSpPr>
            <p:nvPr/>
          </p:nvSpPr>
          <p:spPr bwMode="auto">
            <a:xfrm>
              <a:off x="6624638" y="1979613"/>
              <a:ext cx="1081087" cy="360362"/>
            </a:xfrm>
            <a:custGeom>
              <a:avLst/>
              <a:gdLst/>
              <a:ahLst/>
              <a:cxnLst>
                <a:cxn ang="0">
                  <a:pos x="3000" y="1000"/>
                </a:cxn>
                <a:cxn ang="0">
                  <a:pos x="2000" y="0"/>
                </a:cxn>
                <a:cxn ang="0">
                  <a:pos x="1000" y="0"/>
                </a:cxn>
                <a:cxn ang="0">
                  <a:pos x="0" y="1000"/>
                </a:cxn>
              </a:cxnLst>
              <a:rect l="0" t="0" r="r" b="b"/>
              <a:pathLst>
                <a:path w="3001" h="1001">
                  <a:moveTo>
                    <a:pt x="3000" y="1000"/>
                  </a:moveTo>
                  <a:lnTo>
                    <a:pt x="2000" y="0"/>
                  </a:lnTo>
                  <a:lnTo>
                    <a:pt x="1000" y="0"/>
                  </a:lnTo>
                  <a:lnTo>
                    <a:pt x="0" y="1000"/>
                  </a:lnTo>
                </a:path>
              </a:pathLst>
            </a:custGeom>
            <a:noFill/>
            <a:ln w="288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69" name="Group 75"/>
            <p:cNvGrpSpPr>
              <a:grpSpLocks noChangeAspect="1"/>
            </p:cNvGrpSpPr>
            <p:nvPr/>
          </p:nvGrpSpPr>
          <p:grpSpPr bwMode="auto">
            <a:xfrm>
              <a:off x="7883525" y="2160588"/>
              <a:ext cx="719138" cy="358775"/>
              <a:chOff x="4966" y="1361"/>
              <a:chExt cx="453" cy="226"/>
            </a:xfrm>
          </p:grpSpPr>
          <p:sp>
            <p:nvSpPr>
              <p:cNvPr id="78" name="Freeform 76"/>
              <p:cNvSpPr>
                <a:spLocks noChangeArrowheads="1"/>
              </p:cNvSpPr>
              <p:nvPr/>
            </p:nvSpPr>
            <p:spPr bwMode="auto">
              <a:xfrm>
                <a:off x="5118" y="1361"/>
                <a:ext cx="151" cy="227"/>
              </a:xfrm>
              <a:custGeom>
                <a:avLst/>
                <a:gdLst/>
                <a:ahLst/>
                <a:cxnLst>
                  <a:cxn ang="0">
                    <a:pos x="0" y="667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0" y="667"/>
                  </a:cxn>
                </a:cxnLst>
                <a:rect l="0" t="0" r="r" b="b"/>
                <a:pathLst>
                  <a:path w="668" h="1001">
                    <a:moveTo>
                      <a:pt x="0" y="667"/>
                    </a:moveTo>
                    <a:cubicBezTo>
                      <a:pt x="100" y="667"/>
                      <a:pt x="143" y="767"/>
                      <a:pt x="167" y="833"/>
                    </a:cubicBezTo>
                    <a:lnTo>
                      <a:pt x="167" y="833"/>
                    </a:lnTo>
                    <a:cubicBezTo>
                      <a:pt x="190" y="900"/>
                      <a:pt x="233" y="1000"/>
                      <a:pt x="333" y="1000"/>
                    </a:cubicBezTo>
                    <a:lnTo>
                      <a:pt x="333" y="1000"/>
                    </a:lnTo>
                    <a:cubicBezTo>
                      <a:pt x="433" y="1000"/>
                      <a:pt x="477" y="900"/>
                      <a:pt x="500" y="833"/>
                    </a:cubicBezTo>
                    <a:lnTo>
                      <a:pt x="500" y="833"/>
                    </a:lnTo>
                    <a:cubicBezTo>
                      <a:pt x="523" y="767"/>
                      <a:pt x="567" y="667"/>
                      <a:pt x="667" y="667"/>
                    </a:cubicBezTo>
                    <a:lnTo>
                      <a:pt x="667" y="667"/>
                    </a:lnTo>
                    <a:lnTo>
                      <a:pt x="667" y="333"/>
                    </a:lnTo>
                    <a:lnTo>
                      <a:pt x="667" y="333"/>
                    </a:lnTo>
                    <a:cubicBezTo>
                      <a:pt x="567" y="333"/>
                      <a:pt x="523" y="233"/>
                      <a:pt x="500" y="167"/>
                    </a:cubicBezTo>
                    <a:lnTo>
                      <a:pt x="500" y="167"/>
                    </a:lnTo>
                    <a:cubicBezTo>
                      <a:pt x="477" y="100"/>
                      <a:pt x="433" y="0"/>
                      <a:pt x="333" y="0"/>
                    </a:cubicBezTo>
                    <a:lnTo>
                      <a:pt x="333" y="0"/>
                    </a:lnTo>
                    <a:cubicBezTo>
                      <a:pt x="233" y="0"/>
                      <a:pt x="190" y="100"/>
                      <a:pt x="167" y="167"/>
                    </a:cubicBezTo>
                    <a:lnTo>
                      <a:pt x="167" y="167"/>
                    </a:lnTo>
                    <a:cubicBezTo>
                      <a:pt x="143" y="233"/>
                      <a:pt x="100" y="333"/>
                      <a:pt x="0" y="333"/>
                    </a:cubicBezTo>
                    <a:lnTo>
                      <a:pt x="0" y="333"/>
                    </a:lnTo>
                    <a:lnTo>
                      <a:pt x="0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Freeform 77"/>
              <p:cNvSpPr>
                <a:spLocks noChangeArrowheads="1"/>
              </p:cNvSpPr>
              <p:nvPr/>
            </p:nvSpPr>
            <p:spPr bwMode="auto">
              <a:xfrm>
                <a:off x="4966" y="1361"/>
                <a:ext cx="151" cy="227"/>
              </a:xfrm>
              <a:custGeom>
                <a:avLst/>
                <a:gdLst/>
                <a:ahLst/>
                <a:cxnLst>
                  <a:cxn ang="0">
                    <a:pos x="0" y="667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0" y="667"/>
                  </a:cxn>
                </a:cxnLst>
                <a:rect l="0" t="0" r="r" b="b"/>
                <a:pathLst>
                  <a:path w="668" h="1001">
                    <a:moveTo>
                      <a:pt x="0" y="667"/>
                    </a:moveTo>
                    <a:cubicBezTo>
                      <a:pt x="100" y="667"/>
                      <a:pt x="143" y="767"/>
                      <a:pt x="167" y="833"/>
                    </a:cubicBezTo>
                    <a:lnTo>
                      <a:pt x="167" y="833"/>
                    </a:lnTo>
                    <a:cubicBezTo>
                      <a:pt x="190" y="900"/>
                      <a:pt x="233" y="1000"/>
                      <a:pt x="333" y="1000"/>
                    </a:cubicBezTo>
                    <a:lnTo>
                      <a:pt x="333" y="1000"/>
                    </a:lnTo>
                    <a:cubicBezTo>
                      <a:pt x="433" y="1000"/>
                      <a:pt x="477" y="900"/>
                      <a:pt x="500" y="833"/>
                    </a:cubicBezTo>
                    <a:lnTo>
                      <a:pt x="500" y="833"/>
                    </a:lnTo>
                    <a:cubicBezTo>
                      <a:pt x="523" y="767"/>
                      <a:pt x="567" y="667"/>
                      <a:pt x="667" y="667"/>
                    </a:cubicBezTo>
                    <a:lnTo>
                      <a:pt x="667" y="667"/>
                    </a:lnTo>
                    <a:lnTo>
                      <a:pt x="667" y="333"/>
                    </a:lnTo>
                    <a:lnTo>
                      <a:pt x="667" y="333"/>
                    </a:lnTo>
                    <a:cubicBezTo>
                      <a:pt x="567" y="333"/>
                      <a:pt x="523" y="233"/>
                      <a:pt x="500" y="167"/>
                    </a:cubicBezTo>
                    <a:lnTo>
                      <a:pt x="500" y="167"/>
                    </a:lnTo>
                    <a:cubicBezTo>
                      <a:pt x="477" y="100"/>
                      <a:pt x="433" y="0"/>
                      <a:pt x="333" y="0"/>
                    </a:cubicBezTo>
                    <a:lnTo>
                      <a:pt x="333" y="0"/>
                    </a:lnTo>
                    <a:cubicBezTo>
                      <a:pt x="233" y="0"/>
                      <a:pt x="190" y="100"/>
                      <a:pt x="167" y="167"/>
                    </a:cubicBezTo>
                    <a:lnTo>
                      <a:pt x="167" y="167"/>
                    </a:lnTo>
                    <a:cubicBezTo>
                      <a:pt x="143" y="233"/>
                      <a:pt x="100" y="333"/>
                      <a:pt x="0" y="333"/>
                    </a:cubicBezTo>
                    <a:lnTo>
                      <a:pt x="0" y="333"/>
                    </a:lnTo>
                    <a:lnTo>
                      <a:pt x="0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Freeform 78"/>
              <p:cNvSpPr>
                <a:spLocks noChangeArrowheads="1"/>
              </p:cNvSpPr>
              <p:nvPr/>
            </p:nvSpPr>
            <p:spPr bwMode="auto">
              <a:xfrm>
                <a:off x="5269" y="1361"/>
                <a:ext cx="151" cy="227"/>
              </a:xfrm>
              <a:custGeom>
                <a:avLst/>
                <a:gdLst/>
                <a:ahLst/>
                <a:cxnLst>
                  <a:cxn ang="0">
                    <a:pos x="0" y="667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0" y="667"/>
                  </a:cxn>
                </a:cxnLst>
                <a:rect l="0" t="0" r="r" b="b"/>
                <a:pathLst>
                  <a:path w="668" h="1001">
                    <a:moveTo>
                      <a:pt x="0" y="667"/>
                    </a:moveTo>
                    <a:cubicBezTo>
                      <a:pt x="100" y="667"/>
                      <a:pt x="143" y="767"/>
                      <a:pt x="167" y="833"/>
                    </a:cubicBezTo>
                    <a:lnTo>
                      <a:pt x="167" y="833"/>
                    </a:lnTo>
                    <a:cubicBezTo>
                      <a:pt x="190" y="900"/>
                      <a:pt x="233" y="1000"/>
                      <a:pt x="333" y="1000"/>
                    </a:cubicBezTo>
                    <a:lnTo>
                      <a:pt x="333" y="1000"/>
                    </a:lnTo>
                    <a:cubicBezTo>
                      <a:pt x="433" y="1000"/>
                      <a:pt x="477" y="900"/>
                      <a:pt x="500" y="833"/>
                    </a:cubicBezTo>
                    <a:lnTo>
                      <a:pt x="500" y="833"/>
                    </a:lnTo>
                    <a:cubicBezTo>
                      <a:pt x="523" y="767"/>
                      <a:pt x="567" y="667"/>
                      <a:pt x="667" y="667"/>
                    </a:cubicBezTo>
                    <a:lnTo>
                      <a:pt x="667" y="667"/>
                    </a:lnTo>
                    <a:lnTo>
                      <a:pt x="667" y="333"/>
                    </a:lnTo>
                    <a:lnTo>
                      <a:pt x="667" y="333"/>
                    </a:lnTo>
                    <a:cubicBezTo>
                      <a:pt x="567" y="333"/>
                      <a:pt x="523" y="233"/>
                      <a:pt x="500" y="167"/>
                    </a:cubicBezTo>
                    <a:lnTo>
                      <a:pt x="500" y="167"/>
                    </a:lnTo>
                    <a:cubicBezTo>
                      <a:pt x="477" y="100"/>
                      <a:pt x="433" y="0"/>
                      <a:pt x="333" y="0"/>
                    </a:cubicBezTo>
                    <a:lnTo>
                      <a:pt x="333" y="0"/>
                    </a:lnTo>
                    <a:cubicBezTo>
                      <a:pt x="233" y="0"/>
                      <a:pt x="190" y="100"/>
                      <a:pt x="167" y="167"/>
                    </a:cubicBezTo>
                    <a:lnTo>
                      <a:pt x="167" y="167"/>
                    </a:lnTo>
                    <a:cubicBezTo>
                      <a:pt x="143" y="233"/>
                      <a:pt x="100" y="333"/>
                      <a:pt x="0" y="333"/>
                    </a:cubicBezTo>
                    <a:lnTo>
                      <a:pt x="0" y="333"/>
                    </a:lnTo>
                    <a:lnTo>
                      <a:pt x="0" y="667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AutoShape 79"/>
              <p:cNvSpPr>
                <a:spLocks noChangeArrowheads="1"/>
              </p:cNvSpPr>
              <p:nvPr/>
            </p:nvSpPr>
            <p:spPr bwMode="auto">
              <a:xfrm>
                <a:off x="4966" y="1436"/>
                <a:ext cx="454" cy="76"/>
              </a:xfrm>
              <a:prstGeom prst="roundRect">
                <a:avLst>
                  <a:gd name="adj" fmla="val 1315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2" name="Line 80"/>
            <p:cNvSpPr>
              <a:spLocks noChangeAspect="1" noChangeShapeType="1"/>
            </p:cNvSpPr>
            <p:nvPr/>
          </p:nvSpPr>
          <p:spPr bwMode="auto">
            <a:xfrm flipH="1">
              <a:off x="6262688" y="2339975"/>
              <a:ext cx="363537" cy="1588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77" name="Group 81"/>
            <p:cNvGrpSpPr>
              <a:grpSpLocks noChangeAspect="1"/>
            </p:cNvGrpSpPr>
            <p:nvPr/>
          </p:nvGrpSpPr>
          <p:grpSpPr bwMode="auto">
            <a:xfrm>
              <a:off x="5543550" y="2160588"/>
              <a:ext cx="719138" cy="358775"/>
              <a:chOff x="3492" y="1361"/>
              <a:chExt cx="453" cy="226"/>
            </a:xfrm>
          </p:grpSpPr>
          <p:sp>
            <p:nvSpPr>
              <p:cNvPr id="84" name="Freeform 82"/>
              <p:cNvSpPr>
                <a:spLocks noChangeArrowheads="1"/>
              </p:cNvSpPr>
              <p:nvPr/>
            </p:nvSpPr>
            <p:spPr bwMode="auto">
              <a:xfrm>
                <a:off x="3644" y="1361"/>
                <a:ext cx="151" cy="227"/>
              </a:xfrm>
              <a:custGeom>
                <a:avLst/>
                <a:gdLst/>
                <a:ahLst/>
                <a:cxnLst>
                  <a:cxn ang="0">
                    <a:pos x="0" y="667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0" y="667"/>
                  </a:cxn>
                </a:cxnLst>
                <a:rect l="0" t="0" r="r" b="b"/>
                <a:pathLst>
                  <a:path w="668" h="1001">
                    <a:moveTo>
                      <a:pt x="0" y="667"/>
                    </a:moveTo>
                    <a:cubicBezTo>
                      <a:pt x="100" y="667"/>
                      <a:pt x="143" y="767"/>
                      <a:pt x="167" y="833"/>
                    </a:cubicBezTo>
                    <a:lnTo>
                      <a:pt x="167" y="833"/>
                    </a:lnTo>
                    <a:cubicBezTo>
                      <a:pt x="190" y="900"/>
                      <a:pt x="233" y="1000"/>
                      <a:pt x="333" y="1000"/>
                    </a:cubicBezTo>
                    <a:lnTo>
                      <a:pt x="333" y="1000"/>
                    </a:lnTo>
                    <a:cubicBezTo>
                      <a:pt x="433" y="1000"/>
                      <a:pt x="477" y="900"/>
                      <a:pt x="500" y="833"/>
                    </a:cubicBezTo>
                    <a:lnTo>
                      <a:pt x="500" y="833"/>
                    </a:lnTo>
                    <a:cubicBezTo>
                      <a:pt x="523" y="767"/>
                      <a:pt x="567" y="667"/>
                      <a:pt x="667" y="667"/>
                    </a:cubicBezTo>
                    <a:lnTo>
                      <a:pt x="667" y="667"/>
                    </a:lnTo>
                    <a:lnTo>
                      <a:pt x="667" y="333"/>
                    </a:lnTo>
                    <a:lnTo>
                      <a:pt x="667" y="333"/>
                    </a:lnTo>
                    <a:cubicBezTo>
                      <a:pt x="567" y="333"/>
                      <a:pt x="523" y="233"/>
                      <a:pt x="500" y="167"/>
                    </a:cubicBezTo>
                    <a:lnTo>
                      <a:pt x="500" y="167"/>
                    </a:lnTo>
                    <a:cubicBezTo>
                      <a:pt x="477" y="100"/>
                      <a:pt x="433" y="0"/>
                      <a:pt x="333" y="0"/>
                    </a:cubicBezTo>
                    <a:lnTo>
                      <a:pt x="333" y="0"/>
                    </a:lnTo>
                    <a:cubicBezTo>
                      <a:pt x="233" y="0"/>
                      <a:pt x="190" y="100"/>
                      <a:pt x="167" y="167"/>
                    </a:cubicBezTo>
                    <a:lnTo>
                      <a:pt x="167" y="167"/>
                    </a:lnTo>
                    <a:cubicBezTo>
                      <a:pt x="143" y="233"/>
                      <a:pt x="100" y="333"/>
                      <a:pt x="0" y="333"/>
                    </a:cubicBezTo>
                    <a:lnTo>
                      <a:pt x="0" y="333"/>
                    </a:lnTo>
                    <a:lnTo>
                      <a:pt x="0" y="667"/>
                    </a:lnTo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Freeform 83"/>
              <p:cNvSpPr>
                <a:spLocks noChangeArrowheads="1"/>
              </p:cNvSpPr>
              <p:nvPr/>
            </p:nvSpPr>
            <p:spPr bwMode="auto">
              <a:xfrm>
                <a:off x="3492" y="1361"/>
                <a:ext cx="151" cy="227"/>
              </a:xfrm>
              <a:custGeom>
                <a:avLst/>
                <a:gdLst/>
                <a:ahLst/>
                <a:cxnLst>
                  <a:cxn ang="0">
                    <a:pos x="0" y="667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0" y="667"/>
                  </a:cxn>
                </a:cxnLst>
                <a:rect l="0" t="0" r="r" b="b"/>
                <a:pathLst>
                  <a:path w="668" h="1001">
                    <a:moveTo>
                      <a:pt x="0" y="667"/>
                    </a:moveTo>
                    <a:cubicBezTo>
                      <a:pt x="100" y="667"/>
                      <a:pt x="143" y="767"/>
                      <a:pt x="167" y="833"/>
                    </a:cubicBezTo>
                    <a:lnTo>
                      <a:pt x="167" y="833"/>
                    </a:lnTo>
                    <a:cubicBezTo>
                      <a:pt x="190" y="900"/>
                      <a:pt x="233" y="1000"/>
                      <a:pt x="333" y="1000"/>
                    </a:cubicBezTo>
                    <a:lnTo>
                      <a:pt x="333" y="1000"/>
                    </a:lnTo>
                    <a:cubicBezTo>
                      <a:pt x="433" y="1000"/>
                      <a:pt x="477" y="900"/>
                      <a:pt x="500" y="833"/>
                    </a:cubicBezTo>
                    <a:lnTo>
                      <a:pt x="500" y="833"/>
                    </a:lnTo>
                    <a:cubicBezTo>
                      <a:pt x="523" y="767"/>
                      <a:pt x="567" y="667"/>
                      <a:pt x="667" y="667"/>
                    </a:cubicBezTo>
                    <a:lnTo>
                      <a:pt x="667" y="667"/>
                    </a:lnTo>
                    <a:lnTo>
                      <a:pt x="667" y="333"/>
                    </a:lnTo>
                    <a:lnTo>
                      <a:pt x="667" y="333"/>
                    </a:lnTo>
                    <a:cubicBezTo>
                      <a:pt x="567" y="333"/>
                      <a:pt x="523" y="233"/>
                      <a:pt x="500" y="167"/>
                    </a:cubicBezTo>
                    <a:lnTo>
                      <a:pt x="500" y="167"/>
                    </a:lnTo>
                    <a:cubicBezTo>
                      <a:pt x="477" y="100"/>
                      <a:pt x="433" y="0"/>
                      <a:pt x="333" y="0"/>
                    </a:cubicBezTo>
                    <a:lnTo>
                      <a:pt x="333" y="0"/>
                    </a:lnTo>
                    <a:cubicBezTo>
                      <a:pt x="233" y="0"/>
                      <a:pt x="190" y="100"/>
                      <a:pt x="167" y="167"/>
                    </a:cubicBezTo>
                    <a:lnTo>
                      <a:pt x="167" y="167"/>
                    </a:lnTo>
                    <a:cubicBezTo>
                      <a:pt x="143" y="233"/>
                      <a:pt x="100" y="333"/>
                      <a:pt x="0" y="333"/>
                    </a:cubicBezTo>
                    <a:lnTo>
                      <a:pt x="0" y="333"/>
                    </a:lnTo>
                    <a:lnTo>
                      <a:pt x="0" y="667"/>
                    </a:lnTo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Freeform 84"/>
              <p:cNvSpPr>
                <a:spLocks noChangeArrowheads="1"/>
              </p:cNvSpPr>
              <p:nvPr/>
            </p:nvSpPr>
            <p:spPr bwMode="auto">
              <a:xfrm>
                <a:off x="3795" y="1361"/>
                <a:ext cx="151" cy="227"/>
              </a:xfrm>
              <a:custGeom>
                <a:avLst/>
                <a:gdLst/>
                <a:ahLst/>
                <a:cxnLst>
                  <a:cxn ang="0">
                    <a:pos x="0" y="667"/>
                  </a:cxn>
                  <a:cxn ang="0">
                    <a:pos x="167" y="833"/>
                  </a:cxn>
                  <a:cxn ang="0">
                    <a:pos x="167" y="833"/>
                  </a:cxn>
                  <a:cxn ang="0">
                    <a:pos x="333" y="1000"/>
                  </a:cxn>
                  <a:cxn ang="0">
                    <a:pos x="333" y="1000"/>
                  </a:cxn>
                  <a:cxn ang="0">
                    <a:pos x="500" y="833"/>
                  </a:cxn>
                  <a:cxn ang="0">
                    <a:pos x="500" y="833"/>
                  </a:cxn>
                  <a:cxn ang="0">
                    <a:pos x="667" y="667"/>
                  </a:cxn>
                  <a:cxn ang="0">
                    <a:pos x="667" y="667"/>
                  </a:cxn>
                  <a:cxn ang="0">
                    <a:pos x="667" y="333"/>
                  </a:cxn>
                  <a:cxn ang="0">
                    <a:pos x="667" y="333"/>
                  </a:cxn>
                  <a:cxn ang="0">
                    <a:pos x="500" y="167"/>
                  </a:cxn>
                  <a:cxn ang="0">
                    <a:pos x="500" y="167"/>
                  </a:cxn>
                  <a:cxn ang="0">
                    <a:pos x="333" y="0"/>
                  </a:cxn>
                  <a:cxn ang="0">
                    <a:pos x="333" y="0"/>
                  </a:cxn>
                  <a:cxn ang="0">
                    <a:pos x="167" y="167"/>
                  </a:cxn>
                  <a:cxn ang="0">
                    <a:pos x="167" y="167"/>
                  </a:cxn>
                  <a:cxn ang="0">
                    <a:pos x="0" y="333"/>
                  </a:cxn>
                  <a:cxn ang="0">
                    <a:pos x="0" y="333"/>
                  </a:cxn>
                  <a:cxn ang="0">
                    <a:pos x="0" y="667"/>
                  </a:cxn>
                </a:cxnLst>
                <a:rect l="0" t="0" r="r" b="b"/>
                <a:pathLst>
                  <a:path w="668" h="1001">
                    <a:moveTo>
                      <a:pt x="0" y="667"/>
                    </a:moveTo>
                    <a:cubicBezTo>
                      <a:pt x="100" y="667"/>
                      <a:pt x="143" y="767"/>
                      <a:pt x="167" y="833"/>
                    </a:cubicBezTo>
                    <a:lnTo>
                      <a:pt x="167" y="833"/>
                    </a:lnTo>
                    <a:cubicBezTo>
                      <a:pt x="190" y="900"/>
                      <a:pt x="233" y="1000"/>
                      <a:pt x="333" y="1000"/>
                    </a:cubicBezTo>
                    <a:lnTo>
                      <a:pt x="333" y="1000"/>
                    </a:lnTo>
                    <a:cubicBezTo>
                      <a:pt x="433" y="1000"/>
                      <a:pt x="477" y="900"/>
                      <a:pt x="500" y="833"/>
                    </a:cubicBezTo>
                    <a:lnTo>
                      <a:pt x="500" y="833"/>
                    </a:lnTo>
                    <a:cubicBezTo>
                      <a:pt x="523" y="767"/>
                      <a:pt x="567" y="667"/>
                      <a:pt x="667" y="667"/>
                    </a:cubicBezTo>
                    <a:lnTo>
                      <a:pt x="667" y="667"/>
                    </a:lnTo>
                    <a:lnTo>
                      <a:pt x="667" y="333"/>
                    </a:lnTo>
                    <a:lnTo>
                      <a:pt x="667" y="333"/>
                    </a:lnTo>
                    <a:cubicBezTo>
                      <a:pt x="567" y="333"/>
                      <a:pt x="523" y="233"/>
                      <a:pt x="500" y="167"/>
                    </a:cubicBezTo>
                    <a:lnTo>
                      <a:pt x="500" y="167"/>
                    </a:lnTo>
                    <a:cubicBezTo>
                      <a:pt x="477" y="100"/>
                      <a:pt x="433" y="0"/>
                      <a:pt x="333" y="0"/>
                    </a:cubicBezTo>
                    <a:lnTo>
                      <a:pt x="333" y="0"/>
                    </a:lnTo>
                    <a:cubicBezTo>
                      <a:pt x="233" y="0"/>
                      <a:pt x="190" y="100"/>
                      <a:pt x="167" y="167"/>
                    </a:cubicBezTo>
                    <a:lnTo>
                      <a:pt x="167" y="167"/>
                    </a:lnTo>
                    <a:cubicBezTo>
                      <a:pt x="143" y="233"/>
                      <a:pt x="100" y="333"/>
                      <a:pt x="0" y="333"/>
                    </a:cubicBezTo>
                    <a:lnTo>
                      <a:pt x="0" y="333"/>
                    </a:lnTo>
                    <a:lnTo>
                      <a:pt x="0" y="667"/>
                    </a:lnTo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AutoShape 85"/>
              <p:cNvSpPr>
                <a:spLocks noChangeArrowheads="1"/>
              </p:cNvSpPr>
              <p:nvPr/>
            </p:nvSpPr>
            <p:spPr bwMode="auto">
              <a:xfrm>
                <a:off x="3492" y="1436"/>
                <a:ext cx="454" cy="76"/>
              </a:xfrm>
              <a:prstGeom prst="roundRect">
                <a:avLst>
                  <a:gd name="adj" fmla="val 1315"/>
                </a:avLst>
              </a:pr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8" name="Line 86"/>
            <p:cNvSpPr>
              <a:spLocks noChangeAspect="1" noChangeShapeType="1"/>
            </p:cNvSpPr>
            <p:nvPr/>
          </p:nvSpPr>
          <p:spPr bwMode="auto">
            <a:xfrm flipH="1">
              <a:off x="5037138" y="2339975"/>
              <a:ext cx="1209675" cy="1588"/>
            </a:xfrm>
            <a:prstGeom prst="line">
              <a:avLst/>
            </a:prstGeom>
            <a:noFill/>
            <a:ln w="18000">
              <a:solidFill>
                <a:srgbClr val="9999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 Box 87"/>
            <p:cNvSpPr txBox="1">
              <a:spLocks noChangeAspect="1" noChangeArrowheads="1"/>
            </p:cNvSpPr>
            <p:nvPr/>
          </p:nvSpPr>
          <p:spPr bwMode="auto">
            <a:xfrm>
              <a:off x="1278288" y="1625098"/>
              <a:ext cx="2338388" cy="3460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BC2 RF and Chicane</a:t>
              </a:r>
            </a:p>
          </p:txBody>
        </p:sp>
        <p:sp>
          <p:nvSpPr>
            <p:cNvPr id="90" name="Text Box 88"/>
            <p:cNvSpPr txBox="1">
              <a:spLocks noChangeAspect="1" noChangeArrowheads="1"/>
            </p:cNvSpPr>
            <p:nvPr/>
          </p:nvSpPr>
          <p:spPr bwMode="auto">
            <a:xfrm>
              <a:off x="1825480" y="2640811"/>
              <a:ext cx="2078037" cy="3460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  <a:tab pos="14478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Long Transfer Line</a:t>
              </a:r>
            </a:p>
          </p:txBody>
        </p:sp>
        <p:sp>
          <p:nvSpPr>
            <p:cNvPr id="91" name="Text Box 89"/>
            <p:cNvSpPr txBox="1">
              <a:spLocks noChangeAspect="1" noChangeArrowheads="1"/>
            </p:cNvSpPr>
            <p:nvPr/>
          </p:nvSpPr>
          <p:spPr bwMode="auto">
            <a:xfrm>
              <a:off x="1079500" y="3203575"/>
              <a:ext cx="1998663" cy="3460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  <a:tab pos="14478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Turn Around Loop</a:t>
              </a:r>
            </a:p>
          </p:txBody>
        </p:sp>
        <p:sp>
          <p:nvSpPr>
            <p:cNvPr id="92" name="Text Box 90"/>
            <p:cNvSpPr txBox="1">
              <a:spLocks noChangeAspect="1" noChangeArrowheads="1"/>
            </p:cNvSpPr>
            <p:nvPr/>
          </p:nvSpPr>
          <p:spPr bwMode="auto">
            <a:xfrm>
              <a:off x="5433448" y="2686104"/>
              <a:ext cx="1825624" cy="34607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  <a:tab pos="14478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Vertical Transfer</a:t>
              </a:r>
            </a:p>
          </p:txBody>
        </p:sp>
        <p:sp>
          <p:nvSpPr>
            <p:cNvPr id="93" name="Text Box 91"/>
            <p:cNvSpPr txBox="1">
              <a:spLocks noChangeAspect="1" noChangeArrowheads="1"/>
            </p:cNvSpPr>
            <p:nvPr/>
          </p:nvSpPr>
          <p:spPr bwMode="auto">
            <a:xfrm>
              <a:off x="5165725" y="3563938"/>
              <a:ext cx="1571625" cy="3460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  <a:tab pos="14478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Booster </a:t>
              </a:r>
              <a:r>
                <a:rPr lang="en-US" sz="1600" dirty="0" err="1">
                  <a:solidFill>
                    <a:srgbClr val="000000"/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Linac</a:t>
              </a:r>
              <a:endPara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endParaRPr>
            </a:p>
          </p:txBody>
        </p:sp>
        <p:sp>
          <p:nvSpPr>
            <p:cNvPr id="94" name="Text Box 92"/>
            <p:cNvSpPr txBox="1">
              <a:spLocks noChangeAspect="1" noChangeArrowheads="1"/>
            </p:cNvSpPr>
            <p:nvPr/>
          </p:nvSpPr>
          <p:spPr bwMode="auto">
            <a:xfrm>
              <a:off x="8405813" y="1836738"/>
              <a:ext cx="1447800" cy="3460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  <a:tab pos="14478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Spin Rotator</a:t>
              </a:r>
            </a:p>
          </p:txBody>
        </p:sp>
        <p:sp>
          <p:nvSpPr>
            <p:cNvPr id="95" name="Text Box 93"/>
            <p:cNvSpPr txBox="1">
              <a:spLocks noChangeAspect="1" noChangeArrowheads="1"/>
            </p:cNvSpPr>
            <p:nvPr/>
          </p:nvSpPr>
          <p:spPr bwMode="auto">
            <a:xfrm>
              <a:off x="2127250" y="4133705"/>
              <a:ext cx="2336800" cy="3460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BC1 RF and Chicane</a:t>
              </a:r>
            </a:p>
          </p:txBody>
        </p:sp>
        <p:sp>
          <p:nvSpPr>
            <p:cNvPr id="96" name="Text Box 94"/>
            <p:cNvSpPr txBox="1">
              <a:spLocks noChangeAspect="1" noChangeArrowheads="1"/>
            </p:cNvSpPr>
            <p:nvPr/>
          </p:nvSpPr>
          <p:spPr bwMode="auto">
            <a:xfrm>
              <a:off x="4841875" y="1746250"/>
              <a:ext cx="396875" cy="3460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0876" rIns="90000" bIns="45000"/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IP</a:t>
              </a:r>
            </a:p>
          </p:txBody>
        </p:sp>
        <p:sp>
          <p:nvSpPr>
            <p:cNvPr id="97" name="Text Box 95"/>
            <p:cNvSpPr txBox="1">
              <a:spLocks noChangeAspect="1" noChangeArrowheads="1"/>
            </p:cNvSpPr>
            <p:nvPr/>
          </p:nvSpPr>
          <p:spPr bwMode="auto">
            <a:xfrm>
              <a:off x="2016125" y="5616575"/>
              <a:ext cx="1736725" cy="3460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  <a:tab pos="1447800" algn="l"/>
                </a:tabLst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Damping Rings</a:t>
              </a:r>
            </a:p>
          </p:txBody>
        </p:sp>
        <p:grpSp>
          <p:nvGrpSpPr>
            <p:cNvPr id="83" name="Group 96"/>
            <p:cNvGrpSpPr>
              <a:grpSpLocks noChangeAspect="1"/>
            </p:cNvGrpSpPr>
            <p:nvPr/>
          </p:nvGrpSpPr>
          <p:grpSpPr bwMode="auto">
            <a:xfrm>
              <a:off x="8982075" y="2160588"/>
              <a:ext cx="339725" cy="358775"/>
              <a:chOff x="5658" y="1361"/>
              <a:chExt cx="214" cy="226"/>
            </a:xfrm>
          </p:grpSpPr>
          <p:sp>
            <p:nvSpPr>
              <p:cNvPr id="99" name="AutoShape 97"/>
              <p:cNvSpPr>
                <a:spLocks noChangeArrowheads="1"/>
              </p:cNvSpPr>
              <p:nvPr/>
            </p:nvSpPr>
            <p:spPr bwMode="auto">
              <a:xfrm>
                <a:off x="5658" y="1361"/>
                <a:ext cx="57" cy="227"/>
              </a:xfrm>
              <a:prstGeom prst="upArrow">
                <a:avLst>
                  <a:gd name="adj1" fmla="val 32278"/>
                  <a:gd name="adj2" fmla="val 93883"/>
                </a:avLst>
              </a:prstGeom>
              <a:solidFill>
                <a:srgbClr val="3DEB3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AutoShape 98"/>
              <p:cNvSpPr>
                <a:spLocks noChangeArrowheads="1"/>
              </p:cNvSpPr>
              <p:nvPr/>
            </p:nvSpPr>
            <p:spPr bwMode="auto">
              <a:xfrm rot="10800000">
                <a:off x="5738" y="1362"/>
                <a:ext cx="57" cy="227"/>
              </a:xfrm>
              <a:prstGeom prst="upArrow">
                <a:avLst>
                  <a:gd name="adj1" fmla="val 32278"/>
                  <a:gd name="adj2" fmla="val 93883"/>
                </a:avLst>
              </a:prstGeom>
              <a:solidFill>
                <a:srgbClr val="3DEB3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AutoShape 99"/>
              <p:cNvSpPr>
                <a:spLocks noChangeArrowheads="1"/>
              </p:cNvSpPr>
              <p:nvPr/>
            </p:nvSpPr>
            <p:spPr bwMode="auto">
              <a:xfrm>
                <a:off x="5817" y="1361"/>
                <a:ext cx="57" cy="227"/>
              </a:xfrm>
              <a:prstGeom prst="upArrow">
                <a:avLst>
                  <a:gd name="adj1" fmla="val 32278"/>
                  <a:gd name="adj2" fmla="val 93883"/>
                </a:avLst>
              </a:prstGeom>
              <a:solidFill>
                <a:srgbClr val="3DEB3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2" name="Text Box 100"/>
            <p:cNvSpPr txBox="1">
              <a:spLocks noChangeAspect="1" noChangeArrowheads="1"/>
            </p:cNvSpPr>
            <p:nvPr/>
          </p:nvSpPr>
          <p:spPr bwMode="auto">
            <a:xfrm>
              <a:off x="5271812" y="1838806"/>
              <a:ext cx="1108074" cy="34607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</a:tabLst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Main </a:t>
              </a:r>
              <a:r>
                <a:rPr lang="en-US" sz="1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Lucida Sans" charset="0"/>
                  <a:cs typeface="Arial" pitchFamily="34" charset="0"/>
                </a:rPr>
                <a:t>Linac</a:t>
              </a: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Lucida Sans" charset="0"/>
                <a:cs typeface="Arial" pitchFamily="34" charset="0"/>
              </a:endParaRPr>
            </a:p>
          </p:txBody>
        </p:sp>
      </p:grpSp>
      <p:sp>
        <p:nvSpPr>
          <p:cNvPr id="103" name="Text Box 101"/>
          <p:cNvSpPr txBox="1">
            <a:spLocks noChangeArrowheads="1"/>
          </p:cNvSpPr>
          <p:nvPr/>
        </p:nvSpPr>
        <p:spPr bwMode="auto">
          <a:xfrm>
            <a:off x="252412" y="5534632"/>
            <a:ext cx="8739188" cy="290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57347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not shown: Diagnostics, Collimation, Dispersion Correction, Coupling Correction, Spectrometers and Dumps</a:t>
            </a:r>
          </a:p>
        </p:txBody>
      </p:sp>
      <p:sp>
        <p:nvSpPr>
          <p:cNvPr id="105" name="Text Box 90"/>
          <p:cNvSpPr txBox="1">
            <a:spLocks noChangeAspect="1" noChangeArrowheads="1"/>
          </p:cNvSpPr>
          <p:nvPr/>
        </p:nvSpPr>
        <p:spPr bwMode="auto">
          <a:xfrm>
            <a:off x="3418094" y="2362200"/>
            <a:ext cx="1643062" cy="3114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  <a:tab pos="144780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Return arc</a:t>
            </a:r>
            <a:endParaRPr lang="en-US" sz="1600" dirty="0">
              <a:solidFill>
                <a:srgbClr val="000000"/>
              </a:solidFill>
              <a:latin typeface="Arial" pitchFamily="34" charset="0"/>
              <a:ea typeface="Lucida Sans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Ring to Main </a:t>
            </a:r>
            <a:r>
              <a:rPr lang="en-US" sz="3200" dirty="0" err="1" smtClean="0">
                <a:latin typeface="+mj-lt"/>
              </a:rPr>
              <a:t>Linac</a:t>
            </a:r>
            <a:r>
              <a:rPr lang="en-US" sz="3200" dirty="0" smtClean="0">
                <a:latin typeface="+mj-lt"/>
              </a:rPr>
              <a:t> Transport System (RTML)</a:t>
            </a:r>
            <a:endParaRPr lang="en-US" sz="3200" dirty="0">
              <a:latin typeface="+mj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879189" y="672971"/>
            <a:ext cx="1991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F. </a:t>
            </a:r>
            <a:r>
              <a:rPr lang="en-US" dirty="0" err="1" smtClean="0">
                <a:solidFill>
                  <a:srgbClr val="4F81BD"/>
                </a:solidFill>
              </a:rPr>
              <a:t>Stulle</a:t>
            </a:r>
            <a:r>
              <a:rPr lang="en-US" dirty="0" smtClean="0">
                <a:solidFill>
                  <a:srgbClr val="4F81BD"/>
                </a:solidFill>
              </a:rPr>
              <a:t> et </a:t>
            </a:r>
            <a:r>
              <a:rPr lang="en-US" dirty="0" smtClean="0">
                <a:solidFill>
                  <a:srgbClr val="4F81BD"/>
                </a:solidFill>
              </a:rPr>
              <a:t>al</a:t>
            </a:r>
            <a:r>
              <a:rPr lang="en-US" dirty="0" smtClean="0">
                <a:solidFill>
                  <a:srgbClr val="4F81BD"/>
                </a:solidFill>
              </a:rPr>
              <a:t>. WG 3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1651" y="593748"/>
            <a:ext cx="7868761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tabLst>
                <a:tab pos="457200" algn="l"/>
                <a:tab pos="633413" algn="l"/>
              </a:tabLst>
            </a:pPr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	•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RTML @CLIC500,</a:t>
            </a:r>
            <a:b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requirements evaluated and decided to use same as nominal 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RTML</a:t>
            </a:r>
          </a:p>
          <a:p>
            <a:pPr lvl="1">
              <a:spcAft>
                <a:spcPts val="600"/>
              </a:spcAft>
              <a:buFont typeface="Arial"/>
              <a:buChar char="•"/>
              <a:tabLst>
                <a:tab pos="457200" algn="l"/>
                <a:tab pos="633413" algn="l"/>
              </a:tabLst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 Bunch 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compression system, i.e. BC1 and BC2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endParaRPr lang="en-US" sz="16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spcAft>
                <a:spcPts val="600"/>
              </a:spcAft>
              <a:tabLst>
                <a:tab pos="457200" algn="l"/>
                <a:tab pos="633413" algn="l"/>
              </a:tabLst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lattice 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existing, optimized to reduce RF wake fields and CSR</a:t>
            </a:r>
          </a:p>
          <a:p>
            <a:pPr>
              <a:spcAft>
                <a:spcPts val="600"/>
              </a:spcAft>
              <a:tabLst>
                <a:tab pos="457200" algn="l"/>
                <a:tab pos="633413" algn="l"/>
              </a:tabLst>
            </a:pPr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	Booster </a:t>
            </a:r>
            <a:r>
              <a:rPr lang="en-US" sz="1600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Linac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b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lattice existing, optimized with respect to wake fields (D. Wang, IHEP Beijing)</a:t>
            </a:r>
          </a:p>
          <a:p>
            <a:pPr>
              <a:spcAft>
                <a:spcPts val="600"/>
              </a:spcAft>
              <a:tabLst>
                <a:tab pos="457200" algn="l"/>
                <a:tab pos="633413" algn="l"/>
              </a:tabLst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Vertical 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transfer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eturn 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arc 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(K. </a:t>
            </a:r>
            <a:r>
              <a:rPr lang="en-US" sz="1600" dirty="0" err="1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Zengin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Ankara University)</a:t>
            </a:r>
          </a:p>
          <a:p>
            <a:pPr>
              <a:spcAft>
                <a:spcPts val="600"/>
              </a:spcAft>
              <a:tabLst>
                <a:tab pos="457200" algn="l"/>
                <a:tab pos="633413" algn="l"/>
              </a:tabLst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Long transfer line, lattice created</a:t>
            </a:r>
          </a:p>
          <a:p>
            <a:pPr>
              <a:spcAft>
                <a:spcPts val="600"/>
              </a:spcAft>
              <a:tabLst>
                <a:tab pos="457200" algn="l"/>
                <a:tab pos="633413" algn="l"/>
              </a:tabLst>
            </a:pPr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	Turn around loop, lattice existing, revised due to beam dynamics issues</a:t>
            </a:r>
          </a:p>
          <a:p>
            <a:pPr>
              <a:spcAft>
                <a:spcPts val="600"/>
              </a:spcAft>
              <a:tabLst>
                <a:tab pos="457200" algn="l"/>
                <a:tab pos="633413" algn="l"/>
              </a:tabLst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Spin rotator, still open (N. </a:t>
            </a:r>
            <a:r>
              <a:rPr lang="en-US" sz="1600" dirty="0" err="1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Solyak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, A. Latina?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lvl="1">
              <a:spcAft>
                <a:spcPts val="600"/>
              </a:spcAft>
              <a:buFont typeface="Arial"/>
              <a:buChar char="•"/>
              <a:tabLst>
                <a:tab pos="457200" algn="l"/>
                <a:tab pos="633413" algn="l"/>
              </a:tabLst>
            </a:pP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  Diagnostics 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sections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atching sections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, c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ollimation </a:t>
            </a:r>
            <a:r>
              <a:rPr lang="en-US" sz="1600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sections </a:t>
            </a:r>
          </a:p>
          <a:p>
            <a:pPr>
              <a:spcAft>
                <a:spcPts val="600"/>
              </a:spcAft>
              <a:tabLst>
                <a:tab pos="457200" algn="l"/>
                <a:tab pos="633413" algn="l"/>
              </a:tabLst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Simplified lattices for integrated studies available</a:t>
            </a:r>
          </a:p>
          <a:p>
            <a:pPr>
              <a:spcAft>
                <a:spcPts val="600"/>
              </a:spcAft>
              <a:tabLst>
                <a:tab pos="457200" algn="l"/>
                <a:tab pos="633413" algn="l"/>
              </a:tabLst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endParaRPr lang="en-US" sz="16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lvl="1">
              <a:spcAft>
                <a:spcPts val="600"/>
              </a:spcAft>
              <a:buFont typeface="Arial"/>
              <a:buChar char="•"/>
              <a:tabLst>
                <a:tab pos="457200" algn="l"/>
                <a:tab pos="633413" algn="l"/>
              </a:tabLst>
            </a:pP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Tolerance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isalignment 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studies (S. Malloy, RHUL)</a:t>
            </a:r>
          </a:p>
          <a:p>
            <a:pPr lvl="1">
              <a:spcAft>
                <a:spcPts val="600"/>
              </a:spcAft>
              <a:buFont typeface="Arial"/>
              <a:buChar char="•"/>
              <a:tabLst>
                <a:tab pos="457200" algn="l"/>
                <a:tab pos="633413" algn="l"/>
              </a:tabLst>
            </a:pP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Phase feedback 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concept</a:t>
            </a:r>
          </a:p>
          <a:p>
            <a:pPr lvl="1">
              <a:spcAft>
                <a:spcPts val="600"/>
              </a:spcAft>
              <a:buFont typeface="Arial"/>
              <a:buChar char="•"/>
              <a:tabLst>
                <a:tab pos="457200" algn="l"/>
                <a:tab pos="633413" algn="l"/>
              </a:tabLst>
            </a:pPr>
            <a:endParaRPr lang="en-US" sz="16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lvl="1">
              <a:spcAft>
                <a:spcPts val="600"/>
              </a:spcAft>
              <a:buFont typeface="Arial"/>
              <a:buChar char="•"/>
              <a:tabLst>
                <a:tab pos="457200" algn="l"/>
                <a:tab pos="633413" algn="l"/>
              </a:tabLst>
            </a:pP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People are missing	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</a:t>
            </a:r>
            <a:endParaRPr lang="en-US" sz="16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1"/>
            <a:ext cx="8229600" cy="5855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RTML (cont.)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0"/>
            <a:ext cx="8228160" cy="437065"/>
          </a:xfrm>
          <a:ln/>
        </p:spPr>
        <p:txBody>
          <a:bodyPr tIns="35202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Stray Fields in RTML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013440" y="950500"/>
            <a:ext cx="3110400" cy="1244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60020" rIns="81639" bIns="40820">
            <a:prstTxWarp prst="textNoShape">
              <a:avLst/>
            </a:prstTxWarp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200" dirty="0">
                <a:solidFill>
                  <a:srgbClr val="000000"/>
                </a:solidFill>
                <a:ea typeface="Arial Unicode MS" charset="0"/>
                <a:cs typeface="Arial Unicode MS" charset="0"/>
              </a:rPr>
              <a:t>Simulated by grid of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200" dirty="0">
                <a:solidFill>
                  <a:srgbClr val="000000"/>
                </a:solidFill>
                <a:ea typeface="Arial Unicode MS" charset="0"/>
                <a:cs typeface="Arial Unicode MS" charset="0"/>
              </a:rPr>
              <a:t>dipole kickers with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200" dirty="0">
                <a:solidFill>
                  <a:srgbClr val="000000"/>
                </a:solidFill>
                <a:ea typeface="Arial Unicode MS" charset="0"/>
                <a:cs typeface="Arial Unicode MS" charset="0"/>
              </a:rPr>
              <a:t>1m distance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110241" y="6401473"/>
            <a:ext cx="6978240" cy="4421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3220" rIns="81639" bIns="40820">
            <a:prstTxWarp prst="textNoShape">
              <a:avLst/>
            </a:prstTxWarp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2500" dirty="0" smtClean="0">
                <a:solidFill>
                  <a:srgbClr val="0000FF"/>
                </a:solidFill>
                <a:ea typeface="Arial Unicode MS" charset="0"/>
                <a:cs typeface="Arial Unicode MS" charset="0"/>
              </a:rPr>
              <a:t>Started to collaborate with FNAL on measurements</a:t>
            </a:r>
            <a:endParaRPr lang="en-US" sz="2500" dirty="0">
              <a:solidFill>
                <a:srgbClr val="0000FF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97600" y="2661400"/>
            <a:ext cx="3435840" cy="6495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58420" rIns="81639" bIns="40820">
            <a:prstTxWarp prst="textNoShape">
              <a:avLst/>
            </a:prstTxWarp>
          </a:bodyPr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2000" dirty="0">
                <a:solidFill>
                  <a:srgbClr val="0000FF"/>
                </a:solidFill>
                <a:ea typeface="Arial Unicode MS" charset="0"/>
                <a:cs typeface="Arial Unicode MS" charset="0"/>
              </a:rPr>
              <a:t>Tolerance beam offset: </a:t>
            </a:r>
          </a:p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2000" dirty="0">
                <a:solidFill>
                  <a:srgbClr val="0000FF"/>
                </a:solidFill>
                <a:ea typeface="Arial Unicode MS" charset="0"/>
                <a:cs typeface="Arial Unicode MS" charset="0"/>
              </a:rPr>
              <a:t>10% of geometrical </a:t>
            </a:r>
            <a:r>
              <a:rPr lang="en-US" sz="2000" dirty="0" err="1">
                <a:solidFill>
                  <a:srgbClr val="0000FF"/>
                </a:solidFill>
                <a:ea typeface="Arial Unicode MS" charset="0"/>
                <a:cs typeface="Arial Unicode MS" charset="0"/>
              </a:rPr>
              <a:t>emittance</a:t>
            </a:r>
            <a:endParaRPr lang="en-US" sz="2000" dirty="0">
              <a:solidFill>
                <a:srgbClr val="0000FF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4419360" y="4562399"/>
            <a:ext cx="829440" cy="1441"/>
          </a:xfrm>
          <a:prstGeom prst="line">
            <a:avLst/>
          </a:prstGeom>
          <a:noFill/>
          <a:ln w="7308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080" y="3407398"/>
            <a:ext cx="3588480" cy="29494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56160" y="3400197"/>
            <a:ext cx="3588480" cy="29494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0960" y="826647"/>
            <a:ext cx="5927040" cy="17771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309051" y="457315"/>
            <a:ext cx="2562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J. </a:t>
            </a:r>
            <a:r>
              <a:rPr lang="en-US" dirty="0" err="1" smtClean="0">
                <a:solidFill>
                  <a:srgbClr val="4F81BD"/>
                </a:solidFill>
              </a:rPr>
              <a:t>Snuverink</a:t>
            </a:r>
            <a:r>
              <a:rPr lang="en-US" dirty="0" smtClean="0">
                <a:solidFill>
                  <a:srgbClr val="4F81BD"/>
                </a:solidFill>
              </a:rPr>
              <a:t>, B. </a:t>
            </a:r>
            <a:r>
              <a:rPr lang="en-US" dirty="0" err="1" smtClean="0">
                <a:solidFill>
                  <a:srgbClr val="4F81BD"/>
                </a:solidFill>
              </a:rPr>
              <a:t>Jeanneret</a:t>
            </a:r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2441" y="2457459"/>
            <a:ext cx="2212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See also C. </a:t>
            </a:r>
            <a:r>
              <a:rPr lang="en-US" dirty="0" err="1" smtClean="0">
                <a:solidFill>
                  <a:srgbClr val="4F81BD"/>
                </a:solidFill>
              </a:rPr>
              <a:t>Jach</a:t>
            </a:r>
            <a:r>
              <a:rPr lang="en-US" dirty="0" smtClean="0">
                <a:solidFill>
                  <a:srgbClr val="4F81BD"/>
                </a:solidFill>
              </a:rPr>
              <a:t>, WG3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61804"/>
          </a:xfrm>
        </p:spPr>
        <p:txBody>
          <a:bodyPr>
            <a:noAutofit/>
          </a:bodyPr>
          <a:lstStyle/>
          <a:p>
            <a:r>
              <a:rPr lang="en-US" sz="3200" dirty="0" smtClean="0"/>
              <a:t>Main </a:t>
            </a:r>
            <a:r>
              <a:rPr lang="en-US" sz="3200" dirty="0" err="1" smtClean="0"/>
              <a:t>Linac</a:t>
            </a:r>
            <a:r>
              <a:rPr lang="en-US" sz="3200" dirty="0" smtClean="0"/>
              <a:t> Pre-Alignment</a:t>
            </a:r>
            <a:endParaRPr lang="en-US" sz="3200" dirty="0"/>
          </a:p>
        </p:txBody>
      </p:sp>
      <p:pic>
        <p:nvPicPr>
          <p:cNvPr id="4" name="Content Placeholder 3" descr="a1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289" b="-289"/>
          <a:stretch>
            <a:fillRect/>
          </a:stretch>
        </p:blipFill>
        <p:spPr>
          <a:xfrm>
            <a:off x="4951884" y="675784"/>
            <a:ext cx="3988000" cy="2573276"/>
          </a:xfrm>
        </p:spPr>
      </p:pic>
      <p:pic>
        <p:nvPicPr>
          <p:cNvPr id="5" name="Picture 4" descr="a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884" y="3354228"/>
            <a:ext cx="3917384" cy="2734929"/>
          </a:xfrm>
          <a:prstGeom prst="rect">
            <a:avLst/>
          </a:prstGeom>
        </p:spPr>
      </p:pic>
      <p:pic>
        <p:nvPicPr>
          <p:cNvPr id="6" name="Picture 5" descr="t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94" y="4840699"/>
            <a:ext cx="3719453" cy="17314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675784"/>
            <a:ext cx="415294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chemeClr val="tx2"/>
                </a:solidFill>
              </a:rPr>
              <a:t>Prealignment</a:t>
            </a:r>
            <a:r>
              <a:rPr lang="en-US" dirty="0" smtClean="0">
                <a:solidFill>
                  <a:schemeClr val="tx2"/>
                </a:solidFill>
              </a:rPr>
              <a:t> tolerances are tight due to strong focusing -&gt; high bunch charge -&gt; high efficiency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pPr>
              <a:buFont typeface="Arial"/>
              <a:buChar char="•"/>
            </a:pPr>
            <a:r>
              <a:rPr lang="en-US" dirty="0" smtClean="0"/>
              <a:t> Simulations </a:t>
            </a:r>
            <a:r>
              <a:rPr lang="en-US" dirty="0" smtClean="0"/>
              <a:t>of</a:t>
            </a:r>
            <a:r>
              <a:rPr lang="en-US" dirty="0" smtClean="0"/>
              <a:t> reference line determination </a:t>
            </a:r>
            <a:r>
              <a:rPr lang="en-US" dirty="0" smtClean="0"/>
              <a:t>with wires by </a:t>
            </a:r>
            <a:r>
              <a:rPr lang="en-US" dirty="0" smtClean="0">
                <a:solidFill>
                  <a:srgbClr val="4F81BD"/>
                </a:solidFill>
              </a:rPr>
              <a:t>T. </a:t>
            </a:r>
            <a:r>
              <a:rPr lang="en-US" dirty="0" err="1" smtClean="0">
                <a:solidFill>
                  <a:srgbClr val="4F81BD"/>
                </a:solidFill>
              </a:rPr>
              <a:t>Touze</a:t>
            </a:r>
            <a:r>
              <a:rPr lang="en-US" dirty="0" smtClean="0">
                <a:solidFill>
                  <a:srgbClr val="4F81BD"/>
                </a:solidFill>
              </a:rPr>
              <a:t> </a:t>
            </a:r>
            <a:r>
              <a:rPr lang="en-US" dirty="0" smtClean="0"/>
              <a:t>(contains only long-range misalignments)</a:t>
            </a:r>
          </a:p>
          <a:p>
            <a:pPr>
              <a:buFont typeface="Arial"/>
              <a:buChar char="•"/>
            </a:pPr>
            <a:r>
              <a:rPr lang="en-US" dirty="0" smtClean="0"/>
              <a:t> Files are loaded into PLACET and full beam-based correction performed</a:t>
            </a:r>
          </a:p>
          <a:p>
            <a:pPr>
              <a:buFont typeface="Arial"/>
              <a:buChar char="•"/>
            </a:pPr>
            <a:r>
              <a:rPr lang="en-US" dirty="0" smtClean="0"/>
              <a:t> Impact on beam </a:t>
            </a:r>
            <a:r>
              <a:rPr lang="en-US" dirty="0" err="1" smtClean="0"/>
              <a:t>emittance</a:t>
            </a:r>
            <a:r>
              <a:rPr lang="en-US" dirty="0" smtClean="0"/>
              <a:t> is small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wire sensor resolution is relevant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number of pits for alignment with differential GPS is not important</a:t>
            </a:r>
          </a:p>
          <a:p>
            <a:pPr>
              <a:buFont typeface="Arial"/>
              <a:buChar char="•"/>
            </a:pPr>
            <a:r>
              <a:rPr lang="en-US" dirty="0" smtClean="0"/>
              <a:t> More studies to be done with improved wire </a:t>
            </a:r>
            <a:r>
              <a:rPr lang="en-US" dirty="0" err="1" smtClean="0"/>
              <a:t>modelling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19540" y="6465260"/>
            <a:ext cx="6672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See also S. Guillaume WG 3, T. </a:t>
            </a:r>
            <a:r>
              <a:rPr lang="en-US" dirty="0" err="1" smtClean="0">
                <a:solidFill>
                  <a:srgbClr val="4F81BD"/>
                </a:solidFill>
              </a:rPr>
              <a:t>Touze</a:t>
            </a:r>
            <a:r>
              <a:rPr lang="en-US" dirty="0" smtClean="0">
                <a:solidFill>
                  <a:srgbClr val="4F81BD"/>
                </a:solidFill>
              </a:rPr>
              <a:t> WG 5, H. </a:t>
            </a:r>
            <a:r>
              <a:rPr lang="en-US" dirty="0" err="1" smtClean="0">
                <a:solidFill>
                  <a:srgbClr val="4F81BD"/>
                </a:solidFill>
              </a:rPr>
              <a:t>Mainaud</a:t>
            </a:r>
            <a:r>
              <a:rPr lang="en-US" dirty="0" smtClean="0">
                <a:solidFill>
                  <a:srgbClr val="4F81BD"/>
                </a:solidFill>
              </a:rPr>
              <a:t> Durand WG 5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61804"/>
          </a:xfrm>
        </p:spPr>
        <p:txBody>
          <a:bodyPr>
            <a:noAutofit/>
          </a:bodyPr>
          <a:lstStyle/>
          <a:p>
            <a:r>
              <a:rPr lang="en-US" sz="3200" dirty="0" smtClean="0"/>
              <a:t>Main </a:t>
            </a:r>
            <a:r>
              <a:rPr lang="en-US" sz="3200" dirty="0" err="1" smtClean="0"/>
              <a:t>Linac</a:t>
            </a:r>
            <a:r>
              <a:rPr lang="en-US" sz="3200" dirty="0" smtClean="0"/>
              <a:t> Static Imperfections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981334"/>
            <a:ext cx="41529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Main </a:t>
            </a:r>
            <a:r>
              <a:rPr lang="en-US" dirty="0" err="1" smtClean="0"/>
              <a:t>linac</a:t>
            </a:r>
            <a:r>
              <a:rPr lang="en-US" dirty="0" smtClean="0"/>
              <a:t> predictions for </a:t>
            </a:r>
            <a:r>
              <a:rPr lang="en-US" dirty="0" err="1" smtClean="0"/>
              <a:t>emittance</a:t>
            </a:r>
            <a:r>
              <a:rPr lang="en-US" dirty="0" smtClean="0"/>
              <a:t> growth have been updated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Detailed definition of pre-alignment procedure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simulations of beam-based alignment 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tx2"/>
                </a:solidFill>
              </a:rPr>
              <a:t>Benchmarking of main </a:t>
            </a:r>
            <a:r>
              <a:rPr lang="en-US" dirty="0" err="1" smtClean="0">
                <a:solidFill>
                  <a:schemeClr val="tx2"/>
                </a:solidFill>
              </a:rPr>
              <a:t>linac</a:t>
            </a:r>
            <a:r>
              <a:rPr lang="en-US" dirty="0" smtClean="0">
                <a:solidFill>
                  <a:schemeClr val="tx2"/>
                </a:solidFill>
              </a:rPr>
              <a:t> results is ongoing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 agreement seems good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9" name="Content Placeholder 8" descr="kk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8600" r="-8600"/>
          <a:stretch>
            <a:fillRect/>
          </a:stretch>
        </p:blipFill>
        <p:spPr>
          <a:xfrm>
            <a:off x="4316855" y="873870"/>
            <a:ext cx="4494213" cy="3140075"/>
          </a:xfrm>
        </p:spPr>
      </p:pic>
      <p:sp>
        <p:nvSpPr>
          <p:cNvPr id="10" name="TextBox 9"/>
          <p:cNvSpPr txBox="1"/>
          <p:nvPr/>
        </p:nvSpPr>
        <p:spPr>
          <a:xfrm>
            <a:off x="6770890" y="516287"/>
            <a:ext cx="89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K. Kubo</a:t>
            </a:r>
            <a:endParaRPr lang="en-US" dirty="0">
              <a:solidFill>
                <a:srgbClr val="4F81BD"/>
              </a:solidFill>
            </a:endParaRPr>
          </a:p>
        </p:txBody>
      </p:sp>
      <p:pic>
        <p:nvPicPr>
          <p:cNvPr id="11" name="Picture 10" descr="mlt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868" y="4239129"/>
            <a:ext cx="7734257" cy="2528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15452"/>
            <a:ext cx="8229600" cy="552516"/>
          </a:xfrm>
        </p:spPr>
        <p:txBody>
          <a:bodyPr>
            <a:noAutofit/>
          </a:bodyPr>
          <a:lstStyle/>
          <a:p>
            <a:r>
              <a:rPr lang="en-US" sz="3200" dirty="0" smtClean="0"/>
              <a:t>Fast Ion Instability in the CLIC Main </a:t>
            </a:r>
            <a:r>
              <a:rPr lang="en-US" sz="3200" dirty="0" err="1" smtClean="0"/>
              <a:t>Linac</a:t>
            </a:r>
            <a:endParaRPr lang="en-US" sz="32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046" y="947640"/>
            <a:ext cx="3505760" cy="551008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800" dirty="0" smtClean="0"/>
              <a:t>Ions from rest gas can be trapped in the beam and </a:t>
            </a:r>
            <a:r>
              <a:rPr lang="en-US" sz="1800" dirty="0" smtClean="0"/>
              <a:t>can yield</a:t>
            </a:r>
            <a:r>
              <a:rPr lang="en-US" sz="1800" dirty="0" smtClean="0"/>
              <a:t> multi-bunch </a:t>
            </a:r>
            <a:r>
              <a:rPr lang="en-US" sz="1800" dirty="0" smtClean="0"/>
              <a:t>instability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Save value is 0.1nTorr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Can be done but difficult in main </a:t>
            </a:r>
            <a:r>
              <a:rPr lang="en-US" sz="1800" dirty="0" err="1" smtClean="0"/>
              <a:t>linac</a:t>
            </a: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dirty="0" smtClean="0"/>
              <a:t>Studies </a:t>
            </a:r>
            <a:r>
              <a:rPr lang="en-US" sz="1800" dirty="0" smtClean="0"/>
              <a:t>with</a:t>
            </a:r>
            <a:r>
              <a:rPr lang="en-US" sz="1800" dirty="0" smtClean="0"/>
              <a:t> new FASTION </a:t>
            </a:r>
            <a:r>
              <a:rPr lang="en-US" sz="1800" dirty="0" smtClean="0"/>
              <a:t>code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rgbClr val="C0504D"/>
                </a:solidFill>
              </a:rPr>
              <a:t>Scattering ionization</a:t>
            </a:r>
            <a:r>
              <a:rPr lang="en-US" sz="18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chemeClr val="accent1"/>
                </a:solidFill>
              </a:rPr>
              <a:t>CO, CO</a:t>
            </a:r>
            <a:r>
              <a:rPr lang="en-US" sz="1800" baseline="-25000" dirty="0" smtClean="0">
                <a:solidFill>
                  <a:schemeClr val="accent1"/>
                </a:solidFill>
              </a:rPr>
              <a:t>2</a:t>
            </a:r>
            <a:r>
              <a:rPr lang="en-US" sz="1800" dirty="0" smtClean="0">
                <a:solidFill>
                  <a:schemeClr val="accent1"/>
                </a:solidFill>
              </a:rPr>
              <a:t>, H</a:t>
            </a:r>
            <a:r>
              <a:rPr lang="en-US" sz="1800" baseline="-25000" dirty="0" smtClean="0">
                <a:solidFill>
                  <a:schemeClr val="accent1"/>
                </a:solidFill>
              </a:rPr>
              <a:t>2</a:t>
            </a:r>
            <a:r>
              <a:rPr lang="en-US" sz="1800" dirty="0" smtClean="0">
                <a:solidFill>
                  <a:schemeClr val="accent1"/>
                </a:solidFill>
              </a:rPr>
              <a:t>O vacuum pressure of  50nTorr is on the limit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chemeClr val="accent1"/>
                </a:solidFill>
              </a:rPr>
              <a:t>we specify 10nTorr 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chemeClr val="accent2"/>
                </a:solidFill>
              </a:rPr>
              <a:t>Field ionization</a:t>
            </a:r>
            <a:r>
              <a:rPr lang="en-US" sz="1800" dirty="0" smtClean="0"/>
              <a:t>: simplified model </a:t>
            </a:r>
            <a:r>
              <a:rPr lang="en-US" sz="1800" dirty="0" smtClean="0"/>
              <a:t>implemented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4F81BD"/>
                </a:solidFill>
              </a:rPr>
              <a:t>Pressure needs to be reduced by a factor </a:t>
            </a:r>
            <a:r>
              <a:rPr lang="en-US" sz="1800" dirty="0" smtClean="0">
                <a:solidFill>
                  <a:srgbClr val="4F81BD"/>
                </a:solidFill>
              </a:rPr>
              <a:t>2 (see </a:t>
            </a:r>
            <a:r>
              <a:rPr lang="en-US" sz="1800" dirty="0" smtClean="0">
                <a:solidFill>
                  <a:srgbClr val="4F81BD"/>
                </a:solidFill>
              </a:rPr>
              <a:t>right)</a:t>
            </a:r>
            <a:endParaRPr lang="en-US" sz="1800" dirty="0" smtClean="0">
              <a:solidFill>
                <a:srgbClr val="4F81BD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chemeClr val="accent2"/>
                </a:solidFill>
              </a:rPr>
              <a:t>Need </a:t>
            </a:r>
            <a:r>
              <a:rPr lang="en-US" sz="1800" dirty="0" smtClean="0">
                <a:solidFill>
                  <a:schemeClr val="accent2"/>
                </a:solidFill>
              </a:rPr>
              <a:t>improved </a:t>
            </a:r>
            <a:r>
              <a:rPr lang="en-US" sz="1800" dirty="0" smtClean="0">
                <a:solidFill>
                  <a:schemeClr val="accent2"/>
                </a:solidFill>
              </a:rPr>
              <a:t>model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chemeClr val="accent2"/>
                </a:solidFill>
              </a:rPr>
              <a:t>Vacuum specification may change</a:t>
            </a:r>
            <a:endParaRPr lang="en-US" sz="1800" dirty="0" smtClean="0">
              <a:solidFill>
                <a:schemeClr val="accent2"/>
              </a:solidFill>
            </a:endParaRPr>
          </a:p>
        </p:txBody>
      </p:sp>
      <p:pic>
        <p:nvPicPr>
          <p:cNvPr id="5" name="Picture 5" descr="ethr5p30.pdf"/>
          <p:cNvPicPr>
            <a:picLocks noChangeAspect="1"/>
          </p:cNvPicPr>
          <p:nvPr/>
        </p:nvPicPr>
        <p:blipFill>
          <a:blip r:embed="rId2"/>
          <a:srcRect l="7158" t="9264" r="3580" b="9264"/>
          <a:stretch>
            <a:fillRect/>
          </a:stretch>
        </p:blipFill>
        <p:spPr bwMode="auto">
          <a:xfrm>
            <a:off x="4398295" y="3702681"/>
            <a:ext cx="4288505" cy="3024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5200" y="989581"/>
            <a:ext cx="408781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08799" y="6357827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See G. </a:t>
            </a:r>
            <a:r>
              <a:rPr lang="en-US" dirty="0" err="1" smtClean="0">
                <a:solidFill>
                  <a:srgbClr val="4F81BD"/>
                </a:solidFill>
              </a:rPr>
              <a:t>Rumolo</a:t>
            </a:r>
            <a:r>
              <a:rPr lang="en-US" dirty="0" smtClean="0">
                <a:solidFill>
                  <a:srgbClr val="4F81BD"/>
                </a:solidFill>
              </a:rPr>
              <a:t> WG 2, 3 and 4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ChangeArrowheads="1"/>
          </p:cNvSpPr>
          <p:nvPr/>
        </p:nvSpPr>
        <p:spPr bwMode="auto">
          <a:xfrm>
            <a:off x="4386263" y="2859088"/>
            <a:ext cx="396875" cy="338137"/>
          </a:xfrm>
          <a:prstGeom prst="rect">
            <a:avLst/>
          </a:prstGeom>
          <a:solidFill>
            <a:srgbClr val="FF0000">
              <a:alpha val="50195"/>
            </a:srgbClr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398" name="Freeform 15"/>
          <p:cNvSpPr>
            <a:spLocks/>
          </p:cNvSpPr>
          <p:nvPr/>
        </p:nvSpPr>
        <p:spPr bwMode="auto">
          <a:xfrm>
            <a:off x="4521200" y="2171700"/>
            <a:ext cx="338138" cy="279400"/>
          </a:xfrm>
          <a:custGeom>
            <a:avLst/>
            <a:gdLst>
              <a:gd name="T0" fmla="*/ 0 w 213"/>
              <a:gd name="T1" fmla="*/ 176 h 176"/>
              <a:gd name="T2" fmla="*/ 144 w 213"/>
              <a:gd name="T3" fmla="*/ 155 h 176"/>
              <a:gd name="T4" fmla="*/ 202 w 213"/>
              <a:gd name="T5" fmla="*/ 70 h 176"/>
              <a:gd name="T6" fmla="*/ 213 w 213"/>
              <a:gd name="T7" fmla="*/ 0 h 176"/>
              <a:gd name="T8" fmla="*/ 0 60000 65536"/>
              <a:gd name="T9" fmla="*/ 0 60000 65536"/>
              <a:gd name="T10" fmla="*/ 0 60000 65536"/>
              <a:gd name="T11" fmla="*/ 0 60000 65536"/>
              <a:gd name="T12" fmla="*/ 0 w 213"/>
              <a:gd name="T13" fmla="*/ 0 h 176"/>
              <a:gd name="T14" fmla="*/ 213 w 213"/>
              <a:gd name="T15" fmla="*/ 176 h 1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3" h="176">
                <a:moveTo>
                  <a:pt x="0" y="176"/>
                </a:moveTo>
                <a:cubicBezTo>
                  <a:pt x="24" y="173"/>
                  <a:pt x="110" y="173"/>
                  <a:pt x="144" y="155"/>
                </a:cubicBezTo>
                <a:cubicBezTo>
                  <a:pt x="178" y="137"/>
                  <a:pt x="191" y="96"/>
                  <a:pt x="202" y="70"/>
                </a:cubicBezTo>
                <a:cubicBezTo>
                  <a:pt x="213" y="44"/>
                  <a:pt x="211" y="11"/>
                  <a:pt x="213" y="0"/>
                </a:cubicBezTo>
              </a:path>
            </a:pathLst>
          </a:custGeom>
          <a:noFill/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399" name="Freeform 16"/>
          <p:cNvSpPr>
            <a:spLocks/>
          </p:cNvSpPr>
          <p:nvPr/>
        </p:nvSpPr>
        <p:spPr bwMode="auto">
          <a:xfrm flipH="1">
            <a:off x="4965700" y="2163763"/>
            <a:ext cx="338138" cy="279400"/>
          </a:xfrm>
          <a:custGeom>
            <a:avLst/>
            <a:gdLst>
              <a:gd name="T0" fmla="*/ 0 w 213"/>
              <a:gd name="T1" fmla="*/ 176 h 176"/>
              <a:gd name="T2" fmla="*/ 144 w 213"/>
              <a:gd name="T3" fmla="*/ 155 h 176"/>
              <a:gd name="T4" fmla="*/ 202 w 213"/>
              <a:gd name="T5" fmla="*/ 70 h 176"/>
              <a:gd name="T6" fmla="*/ 213 w 213"/>
              <a:gd name="T7" fmla="*/ 0 h 176"/>
              <a:gd name="T8" fmla="*/ 0 60000 65536"/>
              <a:gd name="T9" fmla="*/ 0 60000 65536"/>
              <a:gd name="T10" fmla="*/ 0 60000 65536"/>
              <a:gd name="T11" fmla="*/ 0 60000 65536"/>
              <a:gd name="T12" fmla="*/ 0 w 213"/>
              <a:gd name="T13" fmla="*/ 0 h 176"/>
              <a:gd name="T14" fmla="*/ 213 w 213"/>
              <a:gd name="T15" fmla="*/ 176 h 1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3" h="176">
                <a:moveTo>
                  <a:pt x="0" y="176"/>
                </a:moveTo>
                <a:cubicBezTo>
                  <a:pt x="24" y="173"/>
                  <a:pt x="110" y="173"/>
                  <a:pt x="144" y="155"/>
                </a:cubicBezTo>
                <a:cubicBezTo>
                  <a:pt x="178" y="137"/>
                  <a:pt x="191" y="96"/>
                  <a:pt x="202" y="70"/>
                </a:cubicBezTo>
                <a:cubicBezTo>
                  <a:pt x="213" y="44"/>
                  <a:pt x="211" y="11"/>
                  <a:pt x="213" y="0"/>
                </a:cubicBezTo>
              </a:path>
            </a:pathLst>
          </a:custGeom>
          <a:noFill/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09" name="Freeform 28"/>
          <p:cNvSpPr>
            <a:spLocks/>
          </p:cNvSpPr>
          <p:nvPr/>
        </p:nvSpPr>
        <p:spPr bwMode="auto">
          <a:xfrm rot="-120000">
            <a:off x="782638" y="3062288"/>
            <a:ext cx="1677987" cy="152400"/>
          </a:xfrm>
          <a:custGeom>
            <a:avLst/>
            <a:gdLst>
              <a:gd name="T0" fmla="*/ 0 w 1092"/>
              <a:gd name="T1" fmla="*/ 0 h 96"/>
              <a:gd name="T2" fmla="*/ 972 w 1092"/>
              <a:gd name="T3" fmla="*/ 0 h 96"/>
              <a:gd name="T4" fmla="*/ 1092 w 1092"/>
              <a:gd name="T5" fmla="*/ 96 h 96"/>
              <a:gd name="T6" fmla="*/ 0 w 1092"/>
              <a:gd name="T7" fmla="*/ 96 h 96"/>
              <a:gd name="T8" fmla="*/ 0 w 1092"/>
              <a:gd name="T9" fmla="*/ 0 h 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92"/>
              <a:gd name="T16" fmla="*/ 0 h 96"/>
              <a:gd name="T17" fmla="*/ 1092 w 1092"/>
              <a:gd name="T18" fmla="*/ 96 h 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92" h="96">
                <a:moveTo>
                  <a:pt x="0" y="0"/>
                </a:moveTo>
                <a:lnTo>
                  <a:pt x="972" y="0"/>
                </a:lnTo>
                <a:lnTo>
                  <a:pt x="1092" y="96"/>
                </a:lnTo>
                <a:lnTo>
                  <a:pt x="0" y="96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10" name="Freeform 29"/>
          <p:cNvSpPr>
            <a:spLocks/>
          </p:cNvSpPr>
          <p:nvPr/>
        </p:nvSpPr>
        <p:spPr bwMode="auto">
          <a:xfrm rot="-120000">
            <a:off x="2349500" y="3008313"/>
            <a:ext cx="1497013" cy="155575"/>
          </a:xfrm>
          <a:custGeom>
            <a:avLst/>
            <a:gdLst>
              <a:gd name="T0" fmla="*/ 1096 w 1096"/>
              <a:gd name="T1" fmla="*/ 98 h 98"/>
              <a:gd name="T2" fmla="*/ 124 w 1096"/>
              <a:gd name="T3" fmla="*/ 98 h 98"/>
              <a:gd name="T4" fmla="*/ 0 w 1096"/>
              <a:gd name="T5" fmla="*/ 0 h 98"/>
              <a:gd name="T6" fmla="*/ 1096 w 1096"/>
              <a:gd name="T7" fmla="*/ 2 h 98"/>
              <a:gd name="T8" fmla="*/ 1096 w 1096"/>
              <a:gd name="T9" fmla="*/ 98 h 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96"/>
              <a:gd name="T16" fmla="*/ 0 h 98"/>
              <a:gd name="T17" fmla="*/ 1096 w 1096"/>
              <a:gd name="T18" fmla="*/ 98 h 9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96" h="98">
                <a:moveTo>
                  <a:pt x="1096" y="98"/>
                </a:moveTo>
                <a:lnTo>
                  <a:pt x="124" y="98"/>
                </a:lnTo>
                <a:lnTo>
                  <a:pt x="0" y="0"/>
                </a:lnTo>
                <a:lnTo>
                  <a:pt x="1096" y="2"/>
                </a:lnTo>
                <a:lnTo>
                  <a:pt x="1096" y="98"/>
                </a:lnTo>
                <a:close/>
              </a:path>
            </a:pathLst>
          </a:custGeom>
          <a:solidFill>
            <a:srgbClr val="FFFF00"/>
          </a:solidFill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11" name="Line 30"/>
          <p:cNvSpPr>
            <a:spLocks noChangeShapeType="1"/>
          </p:cNvSpPr>
          <p:nvPr/>
        </p:nvSpPr>
        <p:spPr bwMode="auto">
          <a:xfrm rot="-120000">
            <a:off x="2182813" y="2970213"/>
            <a:ext cx="3810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2" name="Line 31"/>
          <p:cNvSpPr>
            <a:spLocks noChangeShapeType="1"/>
          </p:cNvSpPr>
          <p:nvPr/>
        </p:nvSpPr>
        <p:spPr bwMode="auto">
          <a:xfrm rot="-120000">
            <a:off x="2259013" y="2967038"/>
            <a:ext cx="3810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3" name="Line 32"/>
          <p:cNvSpPr>
            <a:spLocks noChangeShapeType="1"/>
          </p:cNvSpPr>
          <p:nvPr/>
        </p:nvSpPr>
        <p:spPr bwMode="auto">
          <a:xfrm rot="21480000" flipV="1">
            <a:off x="3846513" y="3038475"/>
            <a:ext cx="727075" cy="1111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4" name="Rectangle 33"/>
          <p:cNvSpPr>
            <a:spLocks noChangeArrowheads="1"/>
          </p:cNvSpPr>
          <p:nvPr/>
        </p:nvSpPr>
        <p:spPr bwMode="auto">
          <a:xfrm rot="-120000">
            <a:off x="749300" y="2668588"/>
            <a:ext cx="490538" cy="177800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15" name="Line 34"/>
          <p:cNvSpPr>
            <a:spLocks noChangeShapeType="1"/>
          </p:cNvSpPr>
          <p:nvPr/>
        </p:nvSpPr>
        <p:spPr bwMode="auto">
          <a:xfrm rot="21480000" flipH="1">
            <a:off x="812800" y="2841625"/>
            <a:ext cx="4763" cy="242888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6" name="Line 35"/>
          <p:cNvSpPr>
            <a:spLocks noChangeShapeType="1"/>
          </p:cNvSpPr>
          <p:nvPr/>
        </p:nvSpPr>
        <p:spPr bwMode="auto">
          <a:xfrm rot="-120000">
            <a:off x="911225" y="2847975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7" name="Line 36"/>
          <p:cNvSpPr>
            <a:spLocks noChangeShapeType="1"/>
          </p:cNvSpPr>
          <p:nvPr/>
        </p:nvSpPr>
        <p:spPr bwMode="auto">
          <a:xfrm rot="-120000">
            <a:off x="1009650" y="2840038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8" name="Line 37"/>
          <p:cNvSpPr>
            <a:spLocks noChangeShapeType="1"/>
          </p:cNvSpPr>
          <p:nvPr/>
        </p:nvSpPr>
        <p:spPr bwMode="auto">
          <a:xfrm rot="-120000">
            <a:off x="1111250" y="2841625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9" name="Line 38"/>
          <p:cNvSpPr>
            <a:spLocks noChangeShapeType="1"/>
          </p:cNvSpPr>
          <p:nvPr/>
        </p:nvSpPr>
        <p:spPr bwMode="auto">
          <a:xfrm rot="-120000">
            <a:off x="1201738" y="2843213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 rot="-120000">
            <a:off x="628650" y="2573338"/>
            <a:ext cx="101600" cy="193675"/>
            <a:chOff x="195" y="1369"/>
            <a:chExt cx="64" cy="122"/>
          </a:xfrm>
        </p:grpSpPr>
        <p:sp>
          <p:nvSpPr>
            <p:cNvPr id="16599" name="Arc 40"/>
            <p:cNvSpPr>
              <a:spLocks noChangeAspect="1"/>
            </p:cNvSpPr>
            <p:nvPr/>
          </p:nvSpPr>
          <p:spPr bwMode="auto">
            <a:xfrm flipH="1">
              <a:off x="195" y="1369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600" name="Arc 41"/>
            <p:cNvSpPr>
              <a:spLocks noChangeAspect="1"/>
            </p:cNvSpPr>
            <p:nvPr/>
          </p:nvSpPr>
          <p:spPr bwMode="auto">
            <a:xfrm flipH="1" flipV="1">
              <a:off x="196" y="1428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</p:grpSp>
      <p:sp>
        <p:nvSpPr>
          <p:cNvPr id="16421" name="Freeform 42"/>
          <p:cNvSpPr>
            <a:spLocks/>
          </p:cNvSpPr>
          <p:nvPr/>
        </p:nvSpPr>
        <p:spPr bwMode="auto">
          <a:xfrm rot="-120000">
            <a:off x="1239838" y="2738438"/>
            <a:ext cx="149225" cy="200025"/>
          </a:xfrm>
          <a:custGeom>
            <a:avLst/>
            <a:gdLst>
              <a:gd name="T0" fmla="*/ 0 w 94"/>
              <a:gd name="T1" fmla="*/ 4 h 126"/>
              <a:gd name="T2" fmla="*/ 26 w 94"/>
              <a:gd name="T3" fmla="*/ 2 h 126"/>
              <a:gd name="T4" fmla="*/ 68 w 94"/>
              <a:gd name="T5" fmla="*/ 18 h 126"/>
              <a:gd name="T6" fmla="*/ 90 w 94"/>
              <a:gd name="T7" fmla="*/ 58 h 126"/>
              <a:gd name="T8" fmla="*/ 92 w 94"/>
              <a:gd name="T9" fmla="*/ 102 h 126"/>
              <a:gd name="T10" fmla="*/ 90 w 94"/>
              <a:gd name="T11" fmla="*/ 126 h 1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4"/>
              <a:gd name="T19" fmla="*/ 0 h 126"/>
              <a:gd name="T20" fmla="*/ 94 w 94"/>
              <a:gd name="T21" fmla="*/ 126 h 1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4" h="126">
                <a:moveTo>
                  <a:pt x="0" y="4"/>
                </a:moveTo>
                <a:cubicBezTo>
                  <a:pt x="4" y="4"/>
                  <a:pt x="15" y="0"/>
                  <a:pt x="26" y="2"/>
                </a:cubicBezTo>
                <a:cubicBezTo>
                  <a:pt x="37" y="4"/>
                  <a:pt x="57" y="9"/>
                  <a:pt x="68" y="18"/>
                </a:cubicBezTo>
                <a:cubicBezTo>
                  <a:pt x="79" y="27"/>
                  <a:pt x="86" y="44"/>
                  <a:pt x="90" y="58"/>
                </a:cubicBezTo>
                <a:cubicBezTo>
                  <a:pt x="94" y="72"/>
                  <a:pt x="92" y="91"/>
                  <a:pt x="92" y="102"/>
                </a:cubicBezTo>
                <a:cubicBezTo>
                  <a:pt x="92" y="113"/>
                  <a:pt x="90" y="121"/>
                  <a:pt x="90" y="126"/>
                </a:cubicBezTo>
              </a:path>
            </a:pathLst>
          </a:cu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22" name="Rectangle 43"/>
          <p:cNvSpPr>
            <a:spLocks noChangeArrowheads="1"/>
          </p:cNvSpPr>
          <p:nvPr/>
        </p:nvSpPr>
        <p:spPr bwMode="auto">
          <a:xfrm rot="-120000">
            <a:off x="1339850" y="2935288"/>
            <a:ext cx="114300" cy="104775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23" name="AutoShape 44"/>
          <p:cNvSpPr>
            <a:spLocks noChangeArrowheads="1"/>
          </p:cNvSpPr>
          <p:nvPr/>
        </p:nvSpPr>
        <p:spPr bwMode="auto">
          <a:xfrm rot="-120000">
            <a:off x="1352550" y="2947988"/>
            <a:ext cx="88900" cy="88900"/>
          </a:xfrm>
          <a:prstGeom prst="rtTriangle">
            <a:avLst/>
          </a:prstGeom>
          <a:solidFill>
            <a:schemeClr val="bg2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24" name="Rectangle 45"/>
          <p:cNvSpPr>
            <a:spLocks noChangeArrowheads="1"/>
          </p:cNvSpPr>
          <p:nvPr/>
        </p:nvSpPr>
        <p:spPr bwMode="auto">
          <a:xfrm rot="-120000">
            <a:off x="1454150" y="2649538"/>
            <a:ext cx="490538" cy="177800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25" name="Line 46"/>
          <p:cNvSpPr>
            <a:spLocks noChangeShapeType="1"/>
          </p:cNvSpPr>
          <p:nvPr/>
        </p:nvSpPr>
        <p:spPr bwMode="auto">
          <a:xfrm rot="21480000" flipH="1">
            <a:off x="1517650" y="2822575"/>
            <a:ext cx="4763" cy="242888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26" name="Line 47"/>
          <p:cNvSpPr>
            <a:spLocks noChangeShapeType="1"/>
          </p:cNvSpPr>
          <p:nvPr/>
        </p:nvSpPr>
        <p:spPr bwMode="auto">
          <a:xfrm rot="-120000">
            <a:off x="1616075" y="2828925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27" name="Line 48"/>
          <p:cNvSpPr>
            <a:spLocks noChangeShapeType="1"/>
          </p:cNvSpPr>
          <p:nvPr/>
        </p:nvSpPr>
        <p:spPr bwMode="auto">
          <a:xfrm rot="-120000">
            <a:off x="1714500" y="2820988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28" name="Line 49"/>
          <p:cNvSpPr>
            <a:spLocks noChangeShapeType="1"/>
          </p:cNvSpPr>
          <p:nvPr/>
        </p:nvSpPr>
        <p:spPr bwMode="auto">
          <a:xfrm rot="-120000">
            <a:off x="1816100" y="2822575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29" name="Line 50"/>
          <p:cNvSpPr>
            <a:spLocks noChangeShapeType="1"/>
          </p:cNvSpPr>
          <p:nvPr/>
        </p:nvSpPr>
        <p:spPr bwMode="auto">
          <a:xfrm rot="-120000">
            <a:off x="1906588" y="2824163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51"/>
          <p:cNvGrpSpPr>
            <a:grpSpLocks/>
          </p:cNvGrpSpPr>
          <p:nvPr/>
        </p:nvGrpSpPr>
        <p:grpSpPr bwMode="auto">
          <a:xfrm rot="-120000">
            <a:off x="1333500" y="2554288"/>
            <a:ext cx="101600" cy="193675"/>
            <a:chOff x="195" y="1369"/>
            <a:chExt cx="64" cy="122"/>
          </a:xfrm>
        </p:grpSpPr>
        <p:sp>
          <p:nvSpPr>
            <p:cNvPr id="16597" name="Arc 52"/>
            <p:cNvSpPr>
              <a:spLocks noChangeAspect="1"/>
            </p:cNvSpPr>
            <p:nvPr/>
          </p:nvSpPr>
          <p:spPr bwMode="auto">
            <a:xfrm flipH="1">
              <a:off x="195" y="1369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98" name="Arc 53"/>
            <p:cNvSpPr>
              <a:spLocks noChangeAspect="1"/>
            </p:cNvSpPr>
            <p:nvPr/>
          </p:nvSpPr>
          <p:spPr bwMode="auto">
            <a:xfrm flipH="1" flipV="1">
              <a:off x="196" y="1428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</p:grpSp>
      <p:sp>
        <p:nvSpPr>
          <p:cNvPr id="16431" name="Freeform 54"/>
          <p:cNvSpPr>
            <a:spLocks/>
          </p:cNvSpPr>
          <p:nvPr/>
        </p:nvSpPr>
        <p:spPr bwMode="auto">
          <a:xfrm rot="-120000">
            <a:off x="1944688" y="2719388"/>
            <a:ext cx="149225" cy="200025"/>
          </a:xfrm>
          <a:custGeom>
            <a:avLst/>
            <a:gdLst>
              <a:gd name="T0" fmla="*/ 0 w 94"/>
              <a:gd name="T1" fmla="*/ 4 h 126"/>
              <a:gd name="T2" fmla="*/ 26 w 94"/>
              <a:gd name="T3" fmla="*/ 2 h 126"/>
              <a:gd name="T4" fmla="*/ 68 w 94"/>
              <a:gd name="T5" fmla="*/ 18 h 126"/>
              <a:gd name="T6" fmla="*/ 90 w 94"/>
              <a:gd name="T7" fmla="*/ 58 h 126"/>
              <a:gd name="T8" fmla="*/ 92 w 94"/>
              <a:gd name="T9" fmla="*/ 102 h 126"/>
              <a:gd name="T10" fmla="*/ 90 w 94"/>
              <a:gd name="T11" fmla="*/ 126 h 1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4"/>
              <a:gd name="T19" fmla="*/ 0 h 126"/>
              <a:gd name="T20" fmla="*/ 94 w 94"/>
              <a:gd name="T21" fmla="*/ 126 h 1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4" h="126">
                <a:moveTo>
                  <a:pt x="0" y="4"/>
                </a:moveTo>
                <a:cubicBezTo>
                  <a:pt x="4" y="4"/>
                  <a:pt x="15" y="0"/>
                  <a:pt x="26" y="2"/>
                </a:cubicBezTo>
                <a:cubicBezTo>
                  <a:pt x="37" y="4"/>
                  <a:pt x="57" y="9"/>
                  <a:pt x="68" y="18"/>
                </a:cubicBezTo>
                <a:cubicBezTo>
                  <a:pt x="79" y="27"/>
                  <a:pt x="86" y="44"/>
                  <a:pt x="90" y="58"/>
                </a:cubicBezTo>
                <a:cubicBezTo>
                  <a:pt x="94" y="72"/>
                  <a:pt x="92" y="91"/>
                  <a:pt x="92" y="102"/>
                </a:cubicBezTo>
                <a:cubicBezTo>
                  <a:pt x="92" y="113"/>
                  <a:pt x="90" y="121"/>
                  <a:pt x="90" y="126"/>
                </a:cubicBezTo>
              </a:path>
            </a:pathLst>
          </a:cu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32" name="Rectangle 55"/>
          <p:cNvSpPr>
            <a:spLocks noChangeArrowheads="1"/>
          </p:cNvSpPr>
          <p:nvPr/>
        </p:nvSpPr>
        <p:spPr bwMode="auto">
          <a:xfrm rot="-120000">
            <a:off x="2044700" y="2916238"/>
            <a:ext cx="114300" cy="104775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33" name="AutoShape 56"/>
          <p:cNvSpPr>
            <a:spLocks noChangeArrowheads="1"/>
          </p:cNvSpPr>
          <p:nvPr/>
        </p:nvSpPr>
        <p:spPr bwMode="auto">
          <a:xfrm rot="-120000">
            <a:off x="2057400" y="2928938"/>
            <a:ext cx="88900" cy="88900"/>
          </a:xfrm>
          <a:prstGeom prst="rtTriangle">
            <a:avLst/>
          </a:prstGeom>
          <a:solidFill>
            <a:schemeClr val="bg2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34" name="Line 57"/>
          <p:cNvSpPr>
            <a:spLocks noChangeShapeType="1"/>
          </p:cNvSpPr>
          <p:nvPr/>
        </p:nvSpPr>
        <p:spPr bwMode="auto">
          <a:xfrm rot="-120000">
            <a:off x="2038350" y="2470150"/>
            <a:ext cx="2481263" cy="22225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35" name="Rectangle 58"/>
          <p:cNvSpPr>
            <a:spLocks noChangeArrowheads="1"/>
          </p:cNvSpPr>
          <p:nvPr/>
        </p:nvSpPr>
        <p:spPr bwMode="auto">
          <a:xfrm rot="-120000">
            <a:off x="2322513" y="2617788"/>
            <a:ext cx="490537" cy="177800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36" name="Line 59"/>
          <p:cNvSpPr>
            <a:spLocks noChangeShapeType="1"/>
          </p:cNvSpPr>
          <p:nvPr/>
        </p:nvSpPr>
        <p:spPr bwMode="auto">
          <a:xfrm rot="21480000" flipH="1">
            <a:off x="2386013" y="2790825"/>
            <a:ext cx="4762" cy="242888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37" name="Line 60"/>
          <p:cNvSpPr>
            <a:spLocks noChangeShapeType="1"/>
          </p:cNvSpPr>
          <p:nvPr/>
        </p:nvSpPr>
        <p:spPr bwMode="auto">
          <a:xfrm rot="-120000">
            <a:off x="2484438" y="2797175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38" name="Line 61"/>
          <p:cNvSpPr>
            <a:spLocks noChangeShapeType="1"/>
          </p:cNvSpPr>
          <p:nvPr/>
        </p:nvSpPr>
        <p:spPr bwMode="auto">
          <a:xfrm rot="-120000">
            <a:off x="2582863" y="2789238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39" name="Line 62"/>
          <p:cNvSpPr>
            <a:spLocks noChangeShapeType="1"/>
          </p:cNvSpPr>
          <p:nvPr/>
        </p:nvSpPr>
        <p:spPr bwMode="auto">
          <a:xfrm rot="-120000">
            <a:off x="2684463" y="2790825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40" name="Line 63"/>
          <p:cNvSpPr>
            <a:spLocks noChangeShapeType="1"/>
          </p:cNvSpPr>
          <p:nvPr/>
        </p:nvSpPr>
        <p:spPr bwMode="auto">
          <a:xfrm rot="-120000">
            <a:off x="2774950" y="2792413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" name="Group 64"/>
          <p:cNvGrpSpPr>
            <a:grpSpLocks/>
          </p:cNvGrpSpPr>
          <p:nvPr/>
        </p:nvGrpSpPr>
        <p:grpSpPr bwMode="auto">
          <a:xfrm rot="-120000">
            <a:off x="2201863" y="2522538"/>
            <a:ext cx="101600" cy="193675"/>
            <a:chOff x="195" y="1369"/>
            <a:chExt cx="64" cy="122"/>
          </a:xfrm>
        </p:grpSpPr>
        <p:sp>
          <p:nvSpPr>
            <p:cNvPr id="16595" name="Arc 65"/>
            <p:cNvSpPr>
              <a:spLocks noChangeAspect="1"/>
            </p:cNvSpPr>
            <p:nvPr/>
          </p:nvSpPr>
          <p:spPr bwMode="auto">
            <a:xfrm flipH="1">
              <a:off x="195" y="1369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96" name="Arc 66"/>
            <p:cNvSpPr>
              <a:spLocks noChangeAspect="1"/>
            </p:cNvSpPr>
            <p:nvPr/>
          </p:nvSpPr>
          <p:spPr bwMode="auto">
            <a:xfrm flipH="1" flipV="1">
              <a:off x="196" y="1428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</p:grpSp>
      <p:sp>
        <p:nvSpPr>
          <p:cNvPr id="16442" name="Freeform 67"/>
          <p:cNvSpPr>
            <a:spLocks/>
          </p:cNvSpPr>
          <p:nvPr/>
        </p:nvSpPr>
        <p:spPr bwMode="auto">
          <a:xfrm rot="-120000">
            <a:off x="2813050" y="2687638"/>
            <a:ext cx="149225" cy="200025"/>
          </a:xfrm>
          <a:custGeom>
            <a:avLst/>
            <a:gdLst>
              <a:gd name="T0" fmla="*/ 0 w 94"/>
              <a:gd name="T1" fmla="*/ 4 h 126"/>
              <a:gd name="T2" fmla="*/ 26 w 94"/>
              <a:gd name="T3" fmla="*/ 2 h 126"/>
              <a:gd name="T4" fmla="*/ 68 w 94"/>
              <a:gd name="T5" fmla="*/ 18 h 126"/>
              <a:gd name="T6" fmla="*/ 90 w 94"/>
              <a:gd name="T7" fmla="*/ 58 h 126"/>
              <a:gd name="T8" fmla="*/ 92 w 94"/>
              <a:gd name="T9" fmla="*/ 102 h 126"/>
              <a:gd name="T10" fmla="*/ 90 w 94"/>
              <a:gd name="T11" fmla="*/ 126 h 1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4"/>
              <a:gd name="T19" fmla="*/ 0 h 126"/>
              <a:gd name="T20" fmla="*/ 94 w 94"/>
              <a:gd name="T21" fmla="*/ 126 h 1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4" h="126">
                <a:moveTo>
                  <a:pt x="0" y="4"/>
                </a:moveTo>
                <a:cubicBezTo>
                  <a:pt x="4" y="4"/>
                  <a:pt x="15" y="0"/>
                  <a:pt x="26" y="2"/>
                </a:cubicBezTo>
                <a:cubicBezTo>
                  <a:pt x="37" y="4"/>
                  <a:pt x="57" y="9"/>
                  <a:pt x="68" y="18"/>
                </a:cubicBezTo>
                <a:cubicBezTo>
                  <a:pt x="79" y="27"/>
                  <a:pt x="86" y="44"/>
                  <a:pt x="90" y="58"/>
                </a:cubicBezTo>
                <a:cubicBezTo>
                  <a:pt x="94" y="72"/>
                  <a:pt x="92" y="91"/>
                  <a:pt x="92" y="102"/>
                </a:cubicBezTo>
                <a:cubicBezTo>
                  <a:pt x="92" y="113"/>
                  <a:pt x="90" y="121"/>
                  <a:pt x="90" y="126"/>
                </a:cubicBezTo>
              </a:path>
            </a:pathLst>
          </a:cu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43" name="Rectangle 68"/>
          <p:cNvSpPr>
            <a:spLocks noChangeArrowheads="1"/>
          </p:cNvSpPr>
          <p:nvPr/>
        </p:nvSpPr>
        <p:spPr bwMode="auto">
          <a:xfrm rot="-120000">
            <a:off x="2913063" y="2884488"/>
            <a:ext cx="114300" cy="104775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44" name="AutoShape 69"/>
          <p:cNvSpPr>
            <a:spLocks noChangeArrowheads="1"/>
          </p:cNvSpPr>
          <p:nvPr/>
        </p:nvSpPr>
        <p:spPr bwMode="auto">
          <a:xfrm rot="-120000">
            <a:off x="2925763" y="2897188"/>
            <a:ext cx="88900" cy="88900"/>
          </a:xfrm>
          <a:prstGeom prst="rtTriangle">
            <a:avLst/>
          </a:prstGeom>
          <a:solidFill>
            <a:schemeClr val="bg2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45" name="Rectangle 70"/>
          <p:cNvSpPr>
            <a:spLocks noChangeArrowheads="1"/>
          </p:cNvSpPr>
          <p:nvPr/>
        </p:nvSpPr>
        <p:spPr bwMode="auto">
          <a:xfrm rot="-120000">
            <a:off x="3040063" y="2582863"/>
            <a:ext cx="490537" cy="177800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46" name="Line 71"/>
          <p:cNvSpPr>
            <a:spLocks noChangeShapeType="1"/>
          </p:cNvSpPr>
          <p:nvPr/>
        </p:nvSpPr>
        <p:spPr bwMode="auto">
          <a:xfrm rot="21480000" flipH="1">
            <a:off x="3103563" y="2755900"/>
            <a:ext cx="4762" cy="242888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47" name="Line 72"/>
          <p:cNvSpPr>
            <a:spLocks noChangeShapeType="1"/>
          </p:cNvSpPr>
          <p:nvPr/>
        </p:nvSpPr>
        <p:spPr bwMode="auto">
          <a:xfrm rot="-120000">
            <a:off x="3201988" y="2762250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48" name="Line 73"/>
          <p:cNvSpPr>
            <a:spLocks noChangeShapeType="1"/>
          </p:cNvSpPr>
          <p:nvPr/>
        </p:nvSpPr>
        <p:spPr bwMode="auto">
          <a:xfrm rot="-120000">
            <a:off x="3300413" y="2754313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49" name="Line 74"/>
          <p:cNvSpPr>
            <a:spLocks noChangeShapeType="1"/>
          </p:cNvSpPr>
          <p:nvPr/>
        </p:nvSpPr>
        <p:spPr bwMode="auto">
          <a:xfrm rot="-120000">
            <a:off x="3402013" y="2755900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50" name="Line 75"/>
          <p:cNvSpPr>
            <a:spLocks noChangeShapeType="1"/>
          </p:cNvSpPr>
          <p:nvPr/>
        </p:nvSpPr>
        <p:spPr bwMode="auto">
          <a:xfrm rot="-120000">
            <a:off x="3492500" y="2757488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5" name="Group 76"/>
          <p:cNvGrpSpPr>
            <a:grpSpLocks/>
          </p:cNvGrpSpPr>
          <p:nvPr/>
        </p:nvGrpSpPr>
        <p:grpSpPr bwMode="auto">
          <a:xfrm rot="-120000">
            <a:off x="2919413" y="2487613"/>
            <a:ext cx="101600" cy="193675"/>
            <a:chOff x="195" y="1369"/>
            <a:chExt cx="64" cy="122"/>
          </a:xfrm>
        </p:grpSpPr>
        <p:sp>
          <p:nvSpPr>
            <p:cNvPr id="16593" name="Arc 77"/>
            <p:cNvSpPr>
              <a:spLocks noChangeAspect="1"/>
            </p:cNvSpPr>
            <p:nvPr/>
          </p:nvSpPr>
          <p:spPr bwMode="auto">
            <a:xfrm flipH="1">
              <a:off x="195" y="1369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94" name="Arc 78"/>
            <p:cNvSpPr>
              <a:spLocks noChangeAspect="1"/>
            </p:cNvSpPr>
            <p:nvPr/>
          </p:nvSpPr>
          <p:spPr bwMode="auto">
            <a:xfrm flipH="1" flipV="1">
              <a:off x="196" y="1428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</p:grpSp>
      <p:sp>
        <p:nvSpPr>
          <p:cNvPr id="16452" name="Freeform 79"/>
          <p:cNvSpPr>
            <a:spLocks/>
          </p:cNvSpPr>
          <p:nvPr/>
        </p:nvSpPr>
        <p:spPr bwMode="auto">
          <a:xfrm rot="-120000">
            <a:off x="3530600" y="2652713"/>
            <a:ext cx="149225" cy="200025"/>
          </a:xfrm>
          <a:custGeom>
            <a:avLst/>
            <a:gdLst>
              <a:gd name="T0" fmla="*/ 0 w 94"/>
              <a:gd name="T1" fmla="*/ 4 h 126"/>
              <a:gd name="T2" fmla="*/ 26 w 94"/>
              <a:gd name="T3" fmla="*/ 2 h 126"/>
              <a:gd name="T4" fmla="*/ 68 w 94"/>
              <a:gd name="T5" fmla="*/ 18 h 126"/>
              <a:gd name="T6" fmla="*/ 90 w 94"/>
              <a:gd name="T7" fmla="*/ 58 h 126"/>
              <a:gd name="T8" fmla="*/ 92 w 94"/>
              <a:gd name="T9" fmla="*/ 102 h 126"/>
              <a:gd name="T10" fmla="*/ 90 w 94"/>
              <a:gd name="T11" fmla="*/ 126 h 1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4"/>
              <a:gd name="T19" fmla="*/ 0 h 126"/>
              <a:gd name="T20" fmla="*/ 94 w 94"/>
              <a:gd name="T21" fmla="*/ 126 h 1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4" h="126">
                <a:moveTo>
                  <a:pt x="0" y="4"/>
                </a:moveTo>
                <a:cubicBezTo>
                  <a:pt x="4" y="4"/>
                  <a:pt x="15" y="0"/>
                  <a:pt x="26" y="2"/>
                </a:cubicBezTo>
                <a:cubicBezTo>
                  <a:pt x="37" y="4"/>
                  <a:pt x="57" y="9"/>
                  <a:pt x="68" y="18"/>
                </a:cubicBezTo>
                <a:cubicBezTo>
                  <a:pt x="79" y="27"/>
                  <a:pt x="86" y="44"/>
                  <a:pt x="90" y="58"/>
                </a:cubicBezTo>
                <a:cubicBezTo>
                  <a:pt x="94" y="72"/>
                  <a:pt x="92" y="91"/>
                  <a:pt x="92" y="102"/>
                </a:cubicBezTo>
                <a:cubicBezTo>
                  <a:pt x="92" y="113"/>
                  <a:pt x="90" y="121"/>
                  <a:pt x="90" y="126"/>
                </a:cubicBezTo>
              </a:path>
            </a:pathLst>
          </a:cu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53" name="Rectangle 80"/>
          <p:cNvSpPr>
            <a:spLocks noChangeArrowheads="1"/>
          </p:cNvSpPr>
          <p:nvPr/>
        </p:nvSpPr>
        <p:spPr bwMode="auto">
          <a:xfrm rot="-120000">
            <a:off x="3630613" y="2849563"/>
            <a:ext cx="114300" cy="104775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54" name="AutoShape 81"/>
          <p:cNvSpPr>
            <a:spLocks noChangeArrowheads="1"/>
          </p:cNvSpPr>
          <p:nvPr/>
        </p:nvSpPr>
        <p:spPr bwMode="auto">
          <a:xfrm rot="-120000">
            <a:off x="3643313" y="2862263"/>
            <a:ext cx="88900" cy="88900"/>
          </a:xfrm>
          <a:prstGeom prst="rtTriangle">
            <a:avLst/>
          </a:prstGeom>
          <a:solidFill>
            <a:schemeClr val="bg2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55" name="Line 82"/>
          <p:cNvSpPr>
            <a:spLocks noChangeShapeType="1"/>
          </p:cNvSpPr>
          <p:nvPr/>
        </p:nvSpPr>
        <p:spPr bwMode="auto">
          <a:xfrm rot="21480000" flipV="1">
            <a:off x="720725" y="2541588"/>
            <a:ext cx="1250950" cy="9525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56" name="Line 83"/>
          <p:cNvSpPr>
            <a:spLocks noChangeShapeType="1"/>
          </p:cNvSpPr>
          <p:nvPr/>
        </p:nvSpPr>
        <p:spPr bwMode="auto">
          <a:xfrm>
            <a:off x="1878013" y="2446338"/>
            <a:ext cx="180975" cy="14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57" name="Line 84"/>
          <p:cNvSpPr>
            <a:spLocks noChangeShapeType="1"/>
          </p:cNvSpPr>
          <p:nvPr/>
        </p:nvSpPr>
        <p:spPr bwMode="auto">
          <a:xfrm>
            <a:off x="1954213" y="2446338"/>
            <a:ext cx="180975" cy="14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62" name="Freeform 91"/>
          <p:cNvSpPr>
            <a:spLocks/>
          </p:cNvSpPr>
          <p:nvPr/>
        </p:nvSpPr>
        <p:spPr bwMode="auto">
          <a:xfrm rot="120000" flipH="1">
            <a:off x="6743700" y="3051175"/>
            <a:ext cx="1677988" cy="152400"/>
          </a:xfrm>
          <a:custGeom>
            <a:avLst/>
            <a:gdLst>
              <a:gd name="T0" fmla="*/ 0 w 1092"/>
              <a:gd name="T1" fmla="*/ 0 h 96"/>
              <a:gd name="T2" fmla="*/ 972 w 1092"/>
              <a:gd name="T3" fmla="*/ 0 h 96"/>
              <a:gd name="T4" fmla="*/ 1092 w 1092"/>
              <a:gd name="T5" fmla="*/ 96 h 96"/>
              <a:gd name="T6" fmla="*/ 0 w 1092"/>
              <a:gd name="T7" fmla="*/ 96 h 96"/>
              <a:gd name="T8" fmla="*/ 0 w 1092"/>
              <a:gd name="T9" fmla="*/ 0 h 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92"/>
              <a:gd name="T16" fmla="*/ 0 h 96"/>
              <a:gd name="T17" fmla="*/ 1092 w 1092"/>
              <a:gd name="T18" fmla="*/ 96 h 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92" h="96">
                <a:moveTo>
                  <a:pt x="0" y="0"/>
                </a:moveTo>
                <a:lnTo>
                  <a:pt x="972" y="0"/>
                </a:lnTo>
                <a:lnTo>
                  <a:pt x="1092" y="96"/>
                </a:lnTo>
                <a:lnTo>
                  <a:pt x="0" y="96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63" name="Freeform 92"/>
          <p:cNvSpPr>
            <a:spLocks/>
          </p:cNvSpPr>
          <p:nvPr/>
        </p:nvSpPr>
        <p:spPr bwMode="auto">
          <a:xfrm rot="120000" flipH="1">
            <a:off x="5357813" y="2997200"/>
            <a:ext cx="1497012" cy="155575"/>
          </a:xfrm>
          <a:custGeom>
            <a:avLst/>
            <a:gdLst>
              <a:gd name="T0" fmla="*/ 1096 w 1096"/>
              <a:gd name="T1" fmla="*/ 98 h 98"/>
              <a:gd name="T2" fmla="*/ 124 w 1096"/>
              <a:gd name="T3" fmla="*/ 98 h 98"/>
              <a:gd name="T4" fmla="*/ 0 w 1096"/>
              <a:gd name="T5" fmla="*/ 0 h 98"/>
              <a:gd name="T6" fmla="*/ 1096 w 1096"/>
              <a:gd name="T7" fmla="*/ 2 h 98"/>
              <a:gd name="T8" fmla="*/ 1096 w 1096"/>
              <a:gd name="T9" fmla="*/ 98 h 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96"/>
              <a:gd name="T16" fmla="*/ 0 h 98"/>
              <a:gd name="T17" fmla="*/ 1096 w 1096"/>
              <a:gd name="T18" fmla="*/ 98 h 9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96" h="98">
                <a:moveTo>
                  <a:pt x="1096" y="98"/>
                </a:moveTo>
                <a:lnTo>
                  <a:pt x="124" y="98"/>
                </a:lnTo>
                <a:lnTo>
                  <a:pt x="0" y="0"/>
                </a:lnTo>
                <a:lnTo>
                  <a:pt x="1096" y="2"/>
                </a:lnTo>
                <a:lnTo>
                  <a:pt x="1096" y="98"/>
                </a:lnTo>
                <a:close/>
              </a:path>
            </a:pathLst>
          </a:custGeom>
          <a:solidFill>
            <a:srgbClr val="FFFF00"/>
          </a:solidFill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64" name="Line 93"/>
          <p:cNvSpPr>
            <a:spLocks noChangeShapeType="1"/>
          </p:cNvSpPr>
          <p:nvPr/>
        </p:nvSpPr>
        <p:spPr bwMode="auto">
          <a:xfrm rot="120000" flipH="1">
            <a:off x="6640513" y="2959100"/>
            <a:ext cx="3810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65" name="Line 94"/>
          <p:cNvSpPr>
            <a:spLocks noChangeShapeType="1"/>
          </p:cNvSpPr>
          <p:nvPr/>
        </p:nvSpPr>
        <p:spPr bwMode="auto">
          <a:xfrm rot="120000" flipH="1">
            <a:off x="6564313" y="2955925"/>
            <a:ext cx="3810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66" name="Line 95"/>
          <p:cNvSpPr>
            <a:spLocks noChangeShapeType="1"/>
          </p:cNvSpPr>
          <p:nvPr/>
        </p:nvSpPr>
        <p:spPr bwMode="auto">
          <a:xfrm rot="120000" flipH="1">
            <a:off x="4594225" y="3038475"/>
            <a:ext cx="76200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67" name="Rectangle 96"/>
          <p:cNvSpPr>
            <a:spLocks noChangeArrowheads="1"/>
          </p:cNvSpPr>
          <p:nvPr/>
        </p:nvSpPr>
        <p:spPr bwMode="auto">
          <a:xfrm rot="120000" flipH="1">
            <a:off x="7962900" y="2657475"/>
            <a:ext cx="490538" cy="177800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68" name="Line 97"/>
          <p:cNvSpPr>
            <a:spLocks noChangeShapeType="1"/>
          </p:cNvSpPr>
          <p:nvPr/>
        </p:nvSpPr>
        <p:spPr bwMode="auto">
          <a:xfrm rot="120000">
            <a:off x="8385175" y="2830513"/>
            <a:ext cx="4763" cy="242887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69" name="Line 98"/>
          <p:cNvSpPr>
            <a:spLocks noChangeShapeType="1"/>
          </p:cNvSpPr>
          <p:nvPr/>
        </p:nvSpPr>
        <p:spPr bwMode="auto">
          <a:xfrm rot="120000" flipH="1">
            <a:off x="8291513" y="2836863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70" name="Line 99"/>
          <p:cNvSpPr>
            <a:spLocks noChangeShapeType="1"/>
          </p:cNvSpPr>
          <p:nvPr/>
        </p:nvSpPr>
        <p:spPr bwMode="auto">
          <a:xfrm rot="120000" flipH="1">
            <a:off x="8193088" y="2828925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71" name="Line 100"/>
          <p:cNvSpPr>
            <a:spLocks noChangeShapeType="1"/>
          </p:cNvSpPr>
          <p:nvPr/>
        </p:nvSpPr>
        <p:spPr bwMode="auto">
          <a:xfrm rot="120000" flipH="1">
            <a:off x="8091488" y="2830513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72" name="Line 101"/>
          <p:cNvSpPr>
            <a:spLocks noChangeShapeType="1"/>
          </p:cNvSpPr>
          <p:nvPr/>
        </p:nvSpPr>
        <p:spPr bwMode="auto">
          <a:xfrm rot="120000" flipH="1">
            <a:off x="8001000" y="2832100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102"/>
          <p:cNvGrpSpPr>
            <a:grpSpLocks/>
          </p:cNvGrpSpPr>
          <p:nvPr/>
        </p:nvGrpSpPr>
        <p:grpSpPr bwMode="auto">
          <a:xfrm rot="120000" flipH="1">
            <a:off x="8472488" y="2562225"/>
            <a:ext cx="101600" cy="193675"/>
            <a:chOff x="195" y="1369"/>
            <a:chExt cx="64" cy="122"/>
          </a:xfrm>
        </p:grpSpPr>
        <p:sp>
          <p:nvSpPr>
            <p:cNvPr id="16589" name="Arc 103"/>
            <p:cNvSpPr>
              <a:spLocks noChangeAspect="1"/>
            </p:cNvSpPr>
            <p:nvPr/>
          </p:nvSpPr>
          <p:spPr bwMode="auto">
            <a:xfrm flipH="1">
              <a:off x="195" y="1369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90" name="Arc 104"/>
            <p:cNvSpPr>
              <a:spLocks noChangeAspect="1"/>
            </p:cNvSpPr>
            <p:nvPr/>
          </p:nvSpPr>
          <p:spPr bwMode="auto">
            <a:xfrm flipH="1" flipV="1">
              <a:off x="196" y="1428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</p:grpSp>
      <p:sp>
        <p:nvSpPr>
          <p:cNvPr id="16474" name="Freeform 105"/>
          <p:cNvSpPr>
            <a:spLocks/>
          </p:cNvSpPr>
          <p:nvPr/>
        </p:nvSpPr>
        <p:spPr bwMode="auto">
          <a:xfrm rot="120000" flipH="1">
            <a:off x="7813675" y="2725738"/>
            <a:ext cx="149225" cy="200025"/>
          </a:xfrm>
          <a:custGeom>
            <a:avLst/>
            <a:gdLst>
              <a:gd name="T0" fmla="*/ 0 w 94"/>
              <a:gd name="T1" fmla="*/ 4 h 126"/>
              <a:gd name="T2" fmla="*/ 26 w 94"/>
              <a:gd name="T3" fmla="*/ 2 h 126"/>
              <a:gd name="T4" fmla="*/ 68 w 94"/>
              <a:gd name="T5" fmla="*/ 18 h 126"/>
              <a:gd name="T6" fmla="*/ 90 w 94"/>
              <a:gd name="T7" fmla="*/ 58 h 126"/>
              <a:gd name="T8" fmla="*/ 92 w 94"/>
              <a:gd name="T9" fmla="*/ 102 h 126"/>
              <a:gd name="T10" fmla="*/ 90 w 94"/>
              <a:gd name="T11" fmla="*/ 126 h 1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4"/>
              <a:gd name="T19" fmla="*/ 0 h 126"/>
              <a:gd name="T20" fmla="*/ 94 w 94"/>
              <a:gd name="T21" fmla="*/ 126 h 1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4" h="126">
                <a:moveTo>
                  <a:pt x="0" y="4"/>
                </a:moveTo>
                <a:cubicBezTo>
                  <a:pt x="4" y="4"/>
                  <a:pt x="15" y="0"/>
                  <a:pt x="26" y="2"/>
                </a:cubicBezTo>
                <a:cubicBezTo>
                  <a:pt x="37" y="4"/>
                  <a:pt x="57" y="9"/>
                  <a:pt x="68" y="18"/>
                </a:cubicBezTo>
                <a:cubicBezTo>
                  <a:pt x="79" y="27"/>
                  <a:pt x="86" y="44"/>
                  <a:pt x="90" y="58"/>
                </a:cubicBezTo>
                <a:cubicBezTo>
                  <a:pt x="94" y="72"/>
                  <a:pt x="92" y="91"/>
                  <a:pt x="92" y="102"/>
                </a:cubicBezTo>
                <a:cubicBezTo>
                  <a:pt x="92" y="113"/>
                  <a:pt x="90" y="121"/>
                  <a:pt x="90" y="126"/>
                </a:cubicBezTo>
              </a:path>
            </a:pathLst>
          </a:cu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75" name="Rectangle 106"/>
          <p:cNvSpPr>
            <a:spLocks noChangeArrowheads="1"/>
          </p:cNvSpPr>
          <p:nvPr/>
        </p:nvSpPr>
        <p:spPr bwMode="auto">
          <a:xfrm rot="120000" flipH="1">
            <a:off x="7748588" y="2924175"/>
            <a:ext cx="114300" cy="104775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76" name="AutoShape 107"/>
          <p:cNvSpPr>
            <a:spLocks noChangeArrowheads="1"/>
          </p:cNvSpPr>
          <p:nvPr/>
        </p:nvSpPr>
        <p:spPr bwMode="auto">
          <a:xfrm rot="120000" flipH="1">
            <a:off x="7761288" y="2936875"/>
            <a:ext cx="88900" cy="88900"/>
          </a:xfrm>
          <a:prstGeom prst="rtTriangle">
            <a:avLst/>
          </a:prstGeom>
          <a:solidFill>
            <a:schemeClr val="bg2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77" name="Rectangle 108"/>
          <p:cNvSpPr>
            <a:spLocks noChangeArrowheads="1"/>
          </p:cNvSpPr>
          <p:nvPr/>
        </p:nvSpPr>
        <p:spPr bwMode="auto">
          <a:xfrm rot="120000" flipH="1">
            <a:off x="7258050" y="2638425"/>
            <a:ext cx="490538" cy="177800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78" name="Line 109"/>
          <p:cNvSpPr>
            <a:spLocks noChangeShapeType="1"/>
          </p:cNvSpPr>
          <p:nvPr/>
        </p:nvSpPr>
        <p:spPr bwMode="auto">
          <a:xfrm rot="120000">
            <a:off x="7680325" y="2811463"/>
            <a:ext cx="4763" cy="242887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79" name="Line 110"/>
          <p:cNvSpPr>
            <a:spLocks noChangeShapeType="1"/>
          </p:cNvSpPr>
          <p:nvPr/>
        </p:nvSpPr>
        <p:spPr bwMode="auto">
          <a:xfrm rot="120000" flipH="1">
            <a:off x="7586663" y="2817813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80" name="Line 111"/>
          <p:cNvSpPr>
            <a:spLocks noChangeShapeType="1"/>
          </p:cNvSpPr>
          <p:nvPr/>
        </p:nvSpPr>
        <p:spPr bwMode="auto">
          <a:xfrm rot="120000" flipH="1">
            <a:off x="7488238" y="2809875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81" name="Line 112"/>
          <p:cNvSpPr>
            <a:spLocks noChangeShapeType="1"/>
          </p:cNvSpPr>
          <p:nvPr/>
        </p:nvSpPr>
        <p:spPr bwMode="auto">
          <a:xfrm rot="120000" flipH="1">
            <a:off x="7386638" y="2811463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82" name="Line 113"/>
          <p:cNvSpPr>
            <a:spLocks noChangeShapeType="1"/>
          </p:cNvSpPr>
          <p:nvPr/>
        </p:nvSpPr>
        <p:spPr bwMode="auto">
          <a:xfrm rot="120000" flipH="1">
            <a:off x="7296150" y="2813050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7" name="Group 114"/>
          <p:cNvGrpSpPr>
            <a:grpSpLocks/>
          </p:cNvGrpSpPr>
          <p:nvPr/>
        </p:nvGrpSpPr>
        <p:grpSpPr bwMode="auto">
          <a:xfrm rot="120000" flipH="1">
            <a:off x="7767638" y="2543175"/>
            <a:ext cx="101600" cy="193675"/>
            <a:chOff x="195" y="1369"/>
            <a:chExt cx="64" cy="122"/>
          </a:xfrm>
        </p:grpSpPr>
        <p:sp>
          <p:nvSpPr>
            <p:cNvPr id="16587" name="Arc 115"/>
            <p:cNvSpPr>
              <a:spLocks noChangeAspect="1"/>
            </p:cNvSpPr>
            <p:nvPr/>
          </p:nvSpPr>
          <p:spPr bwMode="auto">
            <a:xfrm flipH="1">
              <a:off x="195" y="1369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88" name="Arc 116"/>
            <p:cNvSpPr>
              <a:spLocks noChangeAspect="1"/>
            </p:cNvSpPr>
            <p:nvPr/>
          </p:nvSpPr>
          <p:spPr bwMode="auto">
            <a:xfrm flipH="1" flipV="1">
              <a:off x="196" y="1428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</p:grpSp>
      <p:sp>
        <p:nvSpPr>
          <p:cNvPr id="16484" name="Freeform 117"/>
          <p:cNvSpPr>
            <a:spLocks/>
          </p:cNvSpPr>
          <p:nvPr/>
        </p:nvSpPr>
        <p:spPr bwMode="auto">
          <a:xfrm rot="120000" flipH="1">
            <a:off x="7108825" y="2706688"/>
            <a:ext cx="149225" cy="200025"/>
          </a:xfrm>
          <a:custGeom>
            <a:avLst/>
            <a:gdLst>
              <a:gd name="T0" fmla="*/ 0 w 94"/>
              <a:gd name="T1" fmla="*/ 4 h 126"/>
              <a:gd name="T2" fmla="*/ 26 w 94"/>
              <a:gd name="T3" fmla="*/ 2 h 126"/>
              <a:gd name="T4" fmla="*/ 68 w 94"/>
              <a:gd name="T5" fmla="*/ 18 h 126"/>
              <a:gd name="T6" fmla="*/ 90 w 94"/>
              <a:gd name="T7" fmla="*/ 58 h 126"/>
              <a:gd name="T8" fmla="*/ 92 w 94"/>
              <a:gd name="T9" fmla="*/ 102 h 126"/>
              <a:gd name="T10" fmla="*/ 90 w 94"/>
              <a:gd name="T11" fmla="*/ 126 h 1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4"/>
              <a:gd name="T19" fmla="*/ 0 h 126"/>
              <a:gd name="T20" fmla="*/ 94 w 94"/>
              <a:gd name="T21" fmla="*/ 126 h 1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4" h="126">
                <a:moveTo>
                  <a:pt x="0" y="4"/>
                </a:moveTo>
                <a:cubicBezTo>
                  <a:pt x="4" y="4"/>
                  <a:pt x="15" y="0"/>
                  <a:pt x="26" y="2"/>
                </a:cubicBezTo>
                <a:cubicBezTo>
                  <a:pt x="37" y="4"/>
                  <a:pt x="57" y="9"/>
                  <a:pt x="68" y="18"/>
                </a:cubicBezTo>
                <a:cubicBezTo>
                  <a:pt x="79" y="27"/>
                  <a:pt x="86" y="44"/>
                  <a:pt x="90" y="58"/>
                </a:cubicBezTo>
                <a:cubicBezTo>
                  <a:pt x="94" y="72"/>
                  <a:pt x="92" y="91"/>
                  <a:pt x="92" y="102"/>
                </a:cubicBezTo>
                <a:cubicBezTo>
                  <a:pt x="92" y="113"/>
                  <a:pt x="90" y="121"/>
                  <a:pt x="90" y="126"/>
                </a:cubicBezTo>
              </a:path>
            </a:pathLst>
          </a:cu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85" name="Rectangle 118"/>
          <p:cNvSpPr>
            <a:spLocks noChangeArrowheads="1"/>
          </p:cNvSpPr>
          <p:nvPr/>
        </p:nvSpPr>
        <p:spPr bwMode="auto">
          <a:xfrm rot="120000" flipH="1">
            <a:off x="7043738" y="2905125"/>
            <a:ext cx="114300" cy="104775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86" name="AutoShape 119"/>
          <p:cNvSpPr>
            <a:spLocks noChangeArrowheads="1"/>
          </p:cNvSpPr>
          <p:nvPr/>
        </p:nvSpPr>
        <p:spPr bwMode="auto">
          <a:xfrm rot="120000" flipH="1">
            <a:off x="7056438" y="2917825"/>
            <a:ext cx="88900" cy="88900"/>
          </a:xfrm>
          <a:prstGeom prst="rtTriangle">
            <a:avLst/>
          </a:prstGeom>
          <a:solidFill>
            <a:schemeClr val="bg2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87" name="Line 120"/>
          <p:cNvSpPr>
            <a:spLocks noChangeShapeType="1"/>
          </p:cNvSpPr>
          <p:nvPr/>
        </p:nvSpPr>
        <p:spPr bwMode="auto">
          <a:xfrm rot="120000" flipH="1" flipV="1">
            <a:off x="5214938" y="2462213"/>
            <a:ext cx="1949450" cy="635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88" name="Rectangle 121"/>
          <p:cNvSpPr>
            <a:spLocks noChangeArrowheads="1"/>
          </p:cNvSpPr>
          <p:nvPr/>
        </p:nvSpPr>
        <p:spPr bwMode="auto">
          <a:xfrm rot="120000" flipH="1">
            <a:off x="6389688" y="2606675"/>
            <a:ext cx="490537" cy="177800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89" name="Line 122"/>
          <p:cNvSpPr>
            <a:spLocks noChangeShapeType="1"/>
          </p:cNvSpPr>
          <p:nvPr/>
        </p:nvSpPr>
        <p:spPr bwMode="auto">
          <a:xfrm rot="120000">
            <a:off x="6811963" y="2779713"/>
            <a:ext cx="4762" cy="242887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90" name="Line 123"/>
          <p:cNvSpPr>
            <a:spLocks noChangeShapeType="1"/>
          </p:cNvSpPr>
          <p:nvPr/>
        </p:nvSpPr>
        <p:spPr bwMode="auto">
          <a:xfrm rot="120000" flipH="1">
            <a:off x="6718300" y="2786063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91" name="Line 124"/>
          <p:cNvSpPr>
            <a:spLocks noChangeShapeType="1"/>
          </p:cNvSpPr>
          <p:nvPr/>
        </p:nvSpPr>
        <p:spPr bwMode="auto">
          <a:xfrm rot="120000" flipH="1">
            <a:off x="6619875" y="2778125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92" name="Line 125"/>
          <p:cNvSpPr>
            <a:spLocks noChangeShapeType="1"/>
          </p:cNvSpPr>
          <p:nvPr/>
        </p:nvSpPr>
        <p:spPr bwMode="auto">
          <a:xfrm rot="120000" flipH="1">
            <a:off x="6518275" y="2779713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93" name="Line 126"/>
          <p:cNvSpPr>
            <a:spLocks noChangeShapeType="1"/>
          </p:cNvSpPr>
          <p:nvPr/>
        </p:nvSpPr>
        <p:spPr bwMode="auto">
          <a:xfrm rot="120000" flipH="1">
            <a:off x="6427788" y="2781300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8" name="Group 127"/>
          <p:cNvGrpSpPr>
            <a:grpSpLocks/>
          </p:cNvGrpSpPr>
          <p:nvPr/>
        </p:nvGrpSpPr>
        <p:grpSpPr bwMode="auto">
          <a:xfrm rot="120000" flipH="1">
            <a:off x="6899275" y="2511425"/>
            <a:ext cx="101600" cy="193675"/>
            <a:chOff x="195" y="1369"/>
            <a:chExt cx="64" cy="122"/>
          </a:xfrm>
        </p:grpSpPr>
        <p:sp>
          <p:nvSpPr>
            <p:cNvPr id="16585" name="Arc 128"/>
            <p:cNvSpPr>
              <a:spLocks noChangeAspect="1"/>
            </p:cNvSpPr>
            <p:nvPr/>
          </p:nvSpPr>
          <p:spPr bwMode="auto">
            <a:xfrm flipH="1">
              <a:off x="195" y="1369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86" name="Arc 129"/>
            <p:cNvSpPr>
              <a:spLocks noChangeAspect="1"/>
            </p:cNvSpPr>
            <p:nvPr/>
          </p:nvSpPr>
          <p:spPr bwMode="auto">
            <a:xfrm flipH="1" flipV="1">
              <a:off x="196" y="1428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</p:grpSp>
      <p:sp>
        <p:nvSpPr>
          <p:cNvPr id="16495" name="Freeform 130"/>
          <p:cNvSpPr>
            <a:spLocks/>
          </p:cNvSpPr>
          <p:nvPr/>
        </p:nvSpPr>
        <p:spPr bwMode="auto">
          <a:xfrm rot="120000" flipH="1">
            <a:off x="6240463" y="2674938"/>
            <a:ext cx="149225" cy="200025"/>
          </a:xfrm>
          <a:custGeom>
            <a:avLst/>
            <a:gdLst>
              <a:gd name="T0" fmla="*/ 0 w 94"/>
              <a:gd name="T1" fmla="*/ 4 h 126"/>
              <a:gd name="T2" fmla="*/ 26 w 94"/>
              <a:gd name="T3" fmla="*/ 2 h 126"/>
              <a:gd name="T4" fmla="*/ 68 w 94"/>
              <a:gd name="T5" fmla="*/ 18 h 126"/>
              <a:gd name="T6" fmla="*/ 90 w 94"/>
              <a:gd name="T7" fmla="*/ 58 h 126"/>
              <a:gd name="T8" fmla="*/ 92 w 94"/>
              <a:gd name="T9" fmla="*/ 102 h 126"/>
              <a:gd name="T10" fmla="*/ 90 w 94"/>
              <a:gd name="T11" fmla="*/ 126 h 1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4"/>
              <a:gd name="T19" fmla="*/ 0 h 126"/>
              <a:gd name="T20" fmla="*/ 94 w 94"/>
              <a:gd name="T21" fmla="*/ 126 h 1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4" h="126">
                <a:moveTo>
                  <a:pt x="0" y="4"/>
                </a:moveTo>
                <a:cubicBezTo>
                  <a:pt x="4" y="4"/>
                  <a:pt x="15" y="0"/>
                  <a:pt x="26" y="2"/>
                </a:cubicBezTo>
                <a:cubicBezTo>
                  <a:pt x="37" y="4"/>
                  <a:pt x="57" y="9"/>
                  <a:pt x="68" y="18"/>
                </a:cubicBezTo>
                <a:cubicBezTo>
                  <a:pt x="79" y="27"/>
                  <a:pt x="86" y="44"/>
                  <a:pt x="90" y="58"/>
                </a:cubicBezTo>
                <a:cubicBezTo>
                  <a:pt x="94" y="72"/>
                  <a:pt x="92" y="91"/>
                  <a:pt x="92" y="102"/>
                </a:cubicBezTo>
                <a:cubicBezTo>
                  <a:pt x="92" y="113"/>
                  <a:pt x="90" y="121"/>
                  <a:pt x="90" y="126"/>
                </a:cubicBezTo>
              </a:path>
            </a:pathLst>
          </a:cu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96" name="Rectangle 131"/>
          <p:cNvSpPr>
            <a:spLocks noChangeArrowheads="1"/>
          </p:cNvSpPr>
          <p:nvPr/>
        </p:nvSpPr>
        <p:spPr bwMode="auto">
          <a:xfrm rot="120000" flipH="1">
            <a:off x="6175375" y="2873375"/>
            <a:ext cx="114300" cy="104775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97" name="AutoShape 132"/>
          <p:cNvSpPr>
            <a:spLocks noChangeArrowheads="1"/>
          </p:cNvSpPr>
          <p:nvPr/>
        </p:nvSpPr>
        <p:spPr bwMode="auto">
          <a:xfrm rot="120000" flipH="1">
            <a:off x="6188075" y="2886075"/>
            <a:ext cx="88900" cy="88900"/>
          </a:xfrm>
          <a:prstGeom prst="rtTriangle">
            <a:avLst/>
          </a:prstGeom>
          <a:solidFill>
            <a:schemeClr val="bg2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98" name="Rectangle 133"/>
          <p:cNvSpPr>
            <a:spLocks noChangeArrowheads="1"/>
          </p:cNvSpPr>
          <p:nvPr/>
        </p:nvSpPr>
        <p:spPr bwMode="auto">
          <a:xfrm rot="120000" flipH="1">
            <a:off x="5672138" y="2571750"/>
            <a:ext cx="490537" cy="177800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499" name="Line 134"/>
          <p:cNvSpPr>
            <a:spLocks noChangeShapeType="1"/>
          </p:cNvSpPr>
          <p:nvPr/>
        </p:nvSpPr>
        <p:spPr bwMode="auto">
          <a:xfrm rot="120000">
            <a:off x="6094413" y="2744788"/>
            <a:ext cx="4762" cy="242887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500" name="Line 135"/>
          <p:cNvSpPr>
            <a:spLocks noChangeShapeType="1"/>
          </p:cNvSpPr>
          <p:nvPr/>
        </p:nvSpPr>
        <p:spPr bwMode="auto">
          <a:xfrm rot="120000" flipH="1">
            <a:off x="6000750" y="2751138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501" name="Line 136"/>
          <p:cNvSpPr>
            <a:spLocks noChangeShapeType="1"/>
          </p:cNvSpPr>
          <p:nvPr/>
        </p:nvSpPr>
        <p:spPr bwMode="auto">
          <a:xfrm rot="120000" flipH="1">
            <a:off x="5902325" y="2743200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502" name="Line 137"/>
          <p:cNvSpPr>
            <a:spLocks noChangeShapeType="1"/>
          </p:cNvSpPr>
          <p:nvPr/>
        </p:nvSpPr>
        <p:spPr bwMode="auto">
          <a:xfrm rot="120000" flipH="1">
            <a:off x="5800725" y="2744788"/>
            <a:ext cx="0" cy="233362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503" name="Line 138"/>
          <p:cNvSpPr>
            <a:spLocks noChangeShapeType="1"/>
          </p:cNvSpPr>
          <p:nvPr/>
        </p:nvSpPr>
        <p:spPr bwMode="auto">
          <a:xfrm rot="120000" flipH="1">
            <a:off x="5710238" y="2746375"/>
            <a:ext cx="0" cy="23336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arrow" w="sm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9" name="Group 139"/>
          <p:cNvGrpSpPr>
            <a:grpSpLocks/>
          </p:cNvGrpSpPr>
          <p:nvPr/>
        </p:nvGrpSpPr>
        <p:grpSpPr bwMode="auto">
          <a:xfrm rot="120000" flipH="1">
            <a:off x="6181725" y="2476500"/>
            <a:ext cx="101600" cy="193675"/>
            <a:chOff x="195" y="1369"/>
            <a:chExt cx="64" cy="122"/>
          </a:xfrm>
        </p:grpSpPr>
        <p:sp>
          <p:nvSpPr>
            <p:cNvPr id="16583" name="Arc 140"/>
            <p:cNvSpPr>
              <a:spLocks noChangeAspect="1"/>
            </p:cNvSpPr>
            <p:nvPr/>
          </p:nvSpPr>
          <p:spPr bwMode="auto">
            <a:xfrm flipH="1">
              <a:off x="195" y="1369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84" name="Arc 141"/>
            <p:cNvSpPr>
              <a:spLocks noChangeAspect="1"/>
            </p:cNvSpPr>
            <p:nvPr/>
          </p:nvSpPr>
          <p:spPr bwMode="auto">
            <a:xfrm flipH="1" flipV="1">
              <a:off x="196" y="1428"/>
              <a:ext cx="63" cy="63"/>
            </a:xfrm>
            <a:custGeom>
              <a:avLst/>
              <a:gdLst>
                <a:gd name="T0" fmla="*/ 0 w 21600"/>
                <a:gd name="T1" fmla="*/ 0 h 21600"/>
                <a:gd name="T2" fmla="*/ 63 w 21600"/>
                <a:gd name="T3" fmla="*/ 63 h 21600"/>
                <a:gd name="T4" fmla="*/ 0 w 21600"/>
                <a:gd name="T5" fmla="*/ 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</p:grpSp>
      <p:sp>
        <p:nvSpPr>
          <p:cNvPr id="16505" name="Freeform 142"/>
          <p:cNvSpPr>
            <a:spLocks/>
          </p:cNvSpPr>
          <p:nvPr/>
        </p:nvSpPr>
        <p:spPr bwMode="auto">
          <a:xfrm rot="120000" flipH="1">
            <a:off x="5522913" y="2640013"/>
            <a:ext cx="149225" cy="200025"/>
          </a:xfrm>
          <a:custGeom>
            <a:avLst/>
            <a:gdLst>
              <a:gd name="T0" fmla="*/ 0 w 94"/>
              <a:gd name="T1" fmla="*/ 4 h 126"/>
              <a:gd name="T2" fmla="*/ 26 w 94"/>
              <a:gd name="T3" fmla="*/ 2 h 126"/>
              <a:gd name="T4" fmla="*/ 68 w 94"/>
              <a:gd name="T5" fmla="*/ 18 h 126"/>
              <a:gd name="T6" fmla="*/ 90 w 94"/>
              <a:gd name="T7" fmla="*/ 58 h 126"/>
              <a:gd name="T8" fmla="*/ 92 w 94"/>
              <a:gd name="T9" fmla="*/ 102 h 126"/>
              <a:gd name="T10" fmla="*/ 90 w 94"/>
              <a:gd name="T11" fmla="*/ 126 h 1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4"/>
              <a:gd name="T19" fmla="*/ 0 h 126"/>
              <a:gd name="T20" fmla="*/ 94 w 94"/>
              <a:gd name="T21" fmla="*/ 126 h 1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4" h="126">
                <a:moveTo>
                  <a:pt x="0" y="4"/>
                </a:moveTo>
                <a:cubicBezTo>
                  <a:pt x="4" y="4"/>
                  <a:pt x="15" y="0"/>
                  <a:pt x="26" y="2"/>
                </a:cubicBezTo>
                <a:cubicBezTo>
                  <a:pt x="37" y="4"/>
                  <a:pt x="57" y="9"/>
                  <a:pt x="68" y="18"/>
                </a:cubicBezTo>
                <a:cubicBezTo>
                  <a:pt x="79" y="27"/>
                  <a:pt x="86" y="44"/>
                  <a:pt x="90" y="58"/>
                </a:cubicBezTo>
                <a:cubicBezTo>
                  <a:pt x="94" y="72"/>
                  <a:pt x="92" y="91"/>
                  <a:pt x="92" y="102"/>
                </a:cubicBezTo>
                <a:cubicBezTo>
                  <a:pt x="92" y="113"/>
                  <a:pt x="90" y="121"/>
                  <a:pt x="90" y="126"/>
                </a:cubicBezTo>
              </a:path>
            </a:pathLst>
          </a:cu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506" name="Rectangle 143"/>
          <p:cNvSpPr>
            <a:spLocks noChangeArrowheads="1"/>
          </p:cNvSpPr>
          <p:nvPr/>
        </p:nvSpPr>
        <p:spPr bwMode="auto">
          <a:xfrm rot="120000" flipH="1">
            <a:off x="5457825" y="2838450"/>
            <a:ext cx="114300" cy="104775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507" name="AutoShape 144"/>
          <p:cNvSpPr>
            <a:spLocks noChangeArrowheads="1"/>
          </p:cNvSpPr>
          <p:nvPr/>
        </p:nvSpPr>
        <p:spPr bwMode="auto">
          <a:xfrm rot="120000" flipH="1">
            <a:off x="5470525" y="2851150"/>
            <a:ext cx="88900" cy="88900"/>
          </a:xfrm>
          <a:prstGeom prst="rtTriangle">
            <a:avLst/>
          </a:prstGeom>
          <a:solidFill>
            <a:schemeClr val="bg2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508" name="Line 145"/>
          <p:cNvSpPr>
            <a:spLocks noChangeShapeType="1"/>
          </p:cNvSpPr>
          <p:nvPr/>
        </p:nvSpPr>
        <p:spPr bwMode="auto">
          <a:xfrm rot="120000" flipH="1" flipV="1">
            <a:off x="7232650" y="2530475"/>
            <a:ext cx="1250950" cy="9525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509" name="Line 146"/>
          <p:cNvSpPr>
            <a:spLocks noChangeShapeType="1"/>
          </p:cNvSpPr>
          <p:nvPr/>
        </p:nvSpPr>
        <p:spPr bwMode="auto">
          <a:xfrm flipH="1">
            <a:off x="7145338" y="2435225"/>
            <a:ext cx="180975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510" name="Line 147"/>
          <p:cNvSpPr>
            <a:spLocks noChangeShapeType="1"/>
          </p:cNvSpPr>
          <p:nvPr/>
        </p:nvSpPr>
        <p:spPr bwMode="auto">
          <a:xfrm flipH="1">
            <a:off x="7069138" y="2435225"/>
            <a:ext cx="180975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512" name="Text Box 149"/>
          <p:cNvSpPr txBox="1">
            <a:spLocks noChangeArrowheads="1"/>
          </p:cNvSpPr>
          <p:nvPr/>
        </p:nvSpPr>
        <p:spPr bwMode="auto">
          <a:xfrm rot="120000">
            <a:off x="6278563" y="3222625"/>
            <a:ext cx="1017587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Arial Narrow" charset="0"/>
              </a:rPr>
              <a:t>e</a:t>
            </a:r>
            <a:r>
              <a:rPr lang="en-US" sz="1400" baseline="30000">
                <a:solidFill>
                  <a:schemeClr val="accent2"/>
                </a:solidFill>
                <a:latin typeface="Arial Narrow" charset="0"/>
              </a:rPr>
              <a:t>+</a:t>
            </a:r>
            <a:r>
              <a:rPr lang="en-US" sz="1400">
                <a:solidFill>
                  <a:schemeClr val="accent2"/>
                </a:solidFill>
                <a:latin typeface="Arial Narrow" charset="0"/>
              </a:rPr>
              <a:t> main linac</a:t>
            </a:r>
          </a:p>
        </p:txBody>
      </p:sp>
      <p:sp>
        <p:nvSpPr>
          <p:cNvPr id="16513" name="Text Box 150"/>
          <p:cNvSpPr txBox="1">
            <a:spLocks noChangeArrowheads="1"/>
          </p:cNvSpPr>
          <p:nvPr/>
        </p:nvSpPr>
        <p:spPr bwMode="auto">
          <a:xfrm rot="-120000">
            <a:off x="955675" y="3217863"/>
            <a:ext cx="2808288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Arial Narrow" charset="0"/>
              </a:rPr>
              <a:t>e</a:t>
            </a:r>
            <a:r>
              <a:rPr lang="en-US" sz="1400" baseline="30000">
                <a:solidFill>
                  <a:schemeClr val="accent2"/>
                </a:solidFill>
                <a:latin typeface="Arial Narrow" charset="0"/>
              </a:rPr>
              <a:t>-</a:t>
            </a:r>
            <a:r>
              <a:rPr lang="en-US" sz="1400">
                <a:solidFill>
                  <a:schemeClr val="accent2"/>
                </a:solidFill>
                <a:latin typeface="Arial Narrow" charset="0"/>
              </a:rPr>
              <a:t> main linac , 12 GHz, 100 MV/m, 20.85</a:t>
            </a:r>
          </a:p>
          <a:p>
            <a:pPr algn="ctr"/>
            <a:r>
              <a:rPr lang="en-US" sz="1400">
                <a:solidFill>
                  <a:schemeClr val="accent2"/>
                </a:solidFill>
                <a:latin typeface="Arial Narrow" charset="0"/>
              </a:rPr>
              <a:t> km</a:t>
            </a:r>
          </a:p>
        </p:txBody>
      </p:sp>
      <p:sp>
        <p:nvSpPr>
          <p:cNvPr id="16520" name="Text Box 157"/>
          <p:cNvSpPr txBox="1">
            <a:spLocks noChangeArrowheads="1"/>
          </p:cNvSpPr>
          <p:nvPr/>
        </p:nvSpPr>
        <p:spPr bwMode="auto">
          <a:xfrm rot="120000">
            <a:off x="6159500" y="2190750"/>
            <a:ext cx="2282825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Arial Narrow" charset="0"/>
              </a:rPr>
              <a:t>decelerator, 24 sectors of 868 m</a:t>
            </a:r>
          </a:p>
        </p:txBody>
      </p:sp>
      <p:sp>
        <p:nvSpPr>
          <p:cNvPr id="16521" name="Text Box 158"/>
          <p:cNvSpPr txBox="1">
            <a:spLocks noChangeArrowheads="1"/>
          </p:cNvSpPr>
          <p:nvPr/>
        </p:nvSpPr>
        <p:spPr bwMode="auto">
          <a:xfrm>
            <a:off x="4038600" y="3133725"/>
            <a:ext cx="1090613" cy="336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solidFill>
                  <a:schemeClr val="accent2"/>
                </a:solidFill>
                <a:latin typeface="Arial Narrow" charset="0"/>
              </a:rPr>
              <a:t>IP1</a:t>
            </a:r>
          </a:p>
        </p:txBody>
      </p:sp>
      <p:sp>
        <p:nvSpPr>
          <p:cNvPr id="16522" name="Text Box 159"/>
          <p:cNvSpPr txBox="1">
            <a:spLocks noChangeArrowheads="1"/>
          </p:cNvSpPr>
          <p:nvPr/>
        </p:nvSpPr>
        <p:spPr bwMode="auto">
          <a:xfrm rot="120000">
            <a:off x="4724400" y="2584450"/>
            <a:ext cx="704850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Arial Narrow" charset="0"/>
              </a:rPr>
              <a:t>BDS</a:t>
            </a:r>
          </a:p>
          <a:p>
            <a:pPr algn="ctr"/>
            <a:r>
              <a:rPr lang="en-US" sz="1400">
                <a:solidFill>
                  <a:schemeClr val="accent2"/>
                </a:solidFill>
                <a:latin typeface="Arial Narrow" charset="0"/>
              </a:rPr>
              <a:t>2.75 km</a:t>
            </a:r>
          </a:p>
        </p:txBody>
      </p:sp>
      <p:sp>
        <p:nvSpPr>
          <p:cNvPr id="16523" name="Text Box 160"/>
          <p:cNvSpPr txBox="1">
            <a:spLocks noChangeArrowheads="1"/>
          </p:cNvSpPr>
          <p:nvPr/>
        </p:nvSpPr>
        <p:spPr bwMode="auto">
          <a:xfrm rot="-120000">
            <a:off x="3744913" y="2581275"/>
            <a:ext cx="704850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Arial Narrow" charset="0"/>
              </a:rPr>
              <a:t>BDS</a:t>
            </a:r>
          </a:p>
          <a:p>
            <a:pPr algn="ctr"/>
            <a:r>
              <a:rPr lang="en-US" sz="1400">
                <a:solidFill>
                  <a:schemeClr val="accent2"/>
                </a:solidFill>
                <a:latin typeface="Arial Narrow" charset="0"/>
              </a:rPr>
              <a:t>2.75 km</a:t>
            </a:r>
          </a:p>
        </p:txBody>
      </p:sp>
      <p:grpSp>
        <p:nvGrpSpPr>
          <p:cNvPr id="10" name="Group 167"/>
          <p:cNvGrpSpPr>
            <a:grpSpLocks/>
          </p:cNvGrpSpPr>
          <p:nvPr/>
        </p:nvGrpSpPr>
        <p:grpSpPr bwMode="auto">
          <a:xfrm>
            <a:off x="4733925" y="160338"/>
            <a:ext cx="4038600" cy="2087562"/>
            <a:chOff x="3018" y="109"/>
            <a:chExt cx="2544" cy="1315"/>
          </a:xfrm>
        </p:grpSpPr>
        <p:sp>
          <p:nvSpPr>
            <p:cNvPr id="16561" name="Rectangle 168"/>
            <p:cNvSpPr>
              <a:spLocks noChangeArrowheads="1"/>
            </p:cNvSpPr>
            <p:nvPr/>
          </p:nvSpPr>
          <p:spPr bwMode="auto">
            <a:xfrm>
              <a:off x="3953" y="436"/>
              <a:ext cx="1585" cy="338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drive beam accelerator</a:t>
              </a:r>
            </a:p>
            <a:p>
              <a:pPr algn="ctr"/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2.38 GeV, 1.0 GHz  </a:t>
              </a:r>
            </a:p>
          </p:txBody>
        </p:sp>
        <p:sp>
          <p:nvSpPr>
            <p:cNvPr id="16562" name="Text Box 169"/>
            <p:cNvSpPr txBox="1">
              <a:spLocks noChangeArrowheads="1"/>
            </p:cNvSpPr>
            <p:nvPr/>
          </p:nvSpPr>
          <p:spPr bwMode="auto">
            <a:xfrm flipH="1">
              <a:off x="3018" y="383"/>
              <a:ext cx="875" cy="57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combiner rings      </a:t>
              </a:r>
            </a:p>
            <a:p>
              <a:pPr algn="r"/>
              <a:r>
                <a:rPr lang="en-US" sz="1000">
                  <a:solidFill>
                    <a:schemeClr val="accent2"/>
                  </a:solidFill>
                  <a:latin typeface="Arial Narrow" charset="0"/>
                </a:rPr>
                <a:t>Circumferences    </a:t>
              </a:r>
            </a:p>
            <a:p>
              <a:pPr algn="r"/>
              <a:r>
                <a:rPr lang="en-US" sz="1000">
                  <a:solidFill>
                    <a:srgbClr val="000066"/>
                  </a:solidFill>
                  <a:latin typeface="Arial Narrow" charset="0"/>
                </a:rPr>
                <a:t>delay loop 72.4 m</a:t>
              </a:r>
            </a:p>
            <a:p>
              <a:pPr algn="r"/>
              <a:r>
                <a:rPr lang="en-US" sz="1000">
                  <a:solidFill>
                    <a:srgbClr val="000066"/>
                  </a:solidFill>
                  <a:latin typeface="Arial Narrow" charset="0"/>
                </a:rPr>
                <a:t>CR1 144.8 m</a:t>
              </a:r>
            </a:p>
            <a:p>
              <a:pPr algn="r"/>
              <a:r>
                <a:rPr lang="en-US" sz="1000">
                  <a:solidFill>
                    <a:srgbClr val="000066"/>
                  </a:solidFill>
                  <a:latin typeface="Arial Narrow" charset="0"/>
                </a:rPr>
                <a:t>CR2 434.3 m</a:t>
              </a:r>
            </a:p>
          </p:txBody>
        </p:sp>
        <p:sp>
          <p:nvSpPr>
            <p:cNvPr id="16563" name="Oval 170"/>
            <p:cNvSpPr>
              <a:spLocks noChangeAspect="1" noChangeArrowheads="1"/>
            </p:cNvSpPr>
            <p:nvPr/>
          </p:nvSpPr>
          <p:spPr bwMode="auto">
            <a:xfrm>
              <a:off x="3165" y="917"/>
              <a:ext cx="471" cy="471"/>
            </a:xfrm>
            <a:prstGeom prst="ellips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64" name="Line 171"/>
            <p:cNvSpPr>
              <a:spLocks noChangeShapeType="1"/>
            </p:cNvSpPr>
            <p:nvPr/>
          </p:nvSpPr>
          <p:spPr bwMode="auto">
            <a:xfrm flipV="1">
              <a:off x="3165" y="1136"/>
              <a:ext cx="6" cy="235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565" name="Freeform 172"/>
            <p:cNvSpPr>
              <a:spLocks/>
            </p:cNvSpPr>
            <p:nvPr/>
          </p:nvSpPr>
          <p:spPr bwMode="auto">
            <a:xfrm flipH="1">
              <a:off x="3733" y="924"/>
              <a:ext cx="140" cy="288"/>
            </a:xfrm>
            <a:custGeom>
              <a:avLst/>
              <a:gdLst>
                <a:gd name="T0" fmla="*/ 0 w 140"/>
                <a:gd name="T1" fmla="*/ 0 h 288"/>
                <a:gd name="T2" fmla="*/ 48 w 140"/>
                <a:gd name="T3" fmla="*/ 96 h 288"/>
                <a:gd name="T4" fmla="*/ 139 w 140"/>
                <a:gd name="T5" fmla="*/ 139 h 288"/>
                <a:gd name="T6" fmla="*/ 43 w 140"/>
                <a:gd name="T7" fmla="*/ 192 h 288"/>
                <a:gd name="T8" fmla="*/ 0 w 140"/>
                <a:gd name="T9" fmla="*/ 288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0"/>
                <a:gd name="T16" fmla="*/ 0 h 288"/>
                <a:gd name="T17" fmla="*/ 140 w 140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0" h="288">
                  <a:moveTo>
                    <a:pt x="0" y="0"/>
                  </a:moveTo>
                  <a:cubicBezTo>
                    <a:pt x="16" y="36"/>
                    <a:pt x="25" y="73"/>
                    <a:pt x="48" y="96"/>
                  </a:cubicBezTo>
                  <a:cubicBezTo>
                    <a:pt x="71" y="119"/>
                    <a:pt x="140" y="123"/>
                    <a:pt x="139" y="139"/>
                  </a:cubicBezTo>
                  <a:cubicBezTo>
                    <a:pt x="138" y="155"/>
                    <a:pt x="66" y="167"/>
                    <a:pt x="43" y="192"/>
                  </a:cubicBezTo>
                  <a:cubicBezTo>
                    <a:pt x="20" y="217"/>
                    <a:pt x="9" y="268"/>
                    <a:pt x="0" y="288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66" name="Line 173"/>
            <p:cNvSpPr>
              <a:spLocks noChangeShapeType="1"/>
            </p:cNvSpPr>
            <p:nvPr/>
          </p:nvSpPr>
          <p:spPr bwMode="auto">
            <a:xfrm rot="5220903" flipH="1" flipV="1">
              <a:off x="3558" y="977"/>
              <a:ext cx="615" cy="3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567" name="Line 174"/>
            <p:cNvSpPr>
              <a:spLocks noChangeShapeType="1"/>
            </p:cNvSpPr>
            <p:nvPr/>
          </p:nvSpPr>
          <p:spPr bwMode="auto">
            <a:xfrm flipH="1">
              <a:off x="3629" y="1127"/>
              <a:ext cx="6" cy="17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11" name="Group 175"/>
            <p:cNvGrpSpPr>
              <a:grpSpLocks/>
            </p:cNvGrpSpPr>
            <p:nvPr/>
          </p:nvGrpSpPr>
          <p:grpSpPr bwMode="auto">
            <a:xfrm>
              <a:off x="3596" y="1188"/>
              <a:ext cx="299" cy="236"/>
              <a:chOff x="3396" y="680"/>
              <a:chExt cx="299" cy="236"/>
            </a:xfrm>
          </p:grpSpPr>
          <p:sp>
            <p:nvSpPr>
              <p:cNvPr id="16581" name="Oval 176"/>
              <p:cNvSpPr>
                <a:spLocks noChangeAspect="1" noChangeArrowheads="1"/>
              </p:cNvSpPr>
              <p:nvPr/>
            </p:nvSpPr>
            <p:spPr bwMode="auto">
              <a:xfrm>
                <a:off x="3428" y="680"/>
                <a:ext cx="236" cy="236"/>
              </a:xfrm>
              <a:prstGeom prst="ellips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GB">
                  <a:latin typeface="Calibri" charset="0"/>
                </a:endParaRPr>
              </a:p>
            </p:txBody>
          </p:sp>
          <p:sp>
            <p:nvSpPr>
              <p:cNvPr id="16582" name="Text Box 177"/>
              <p:cNvSpPr txBox="1">
                <a:spLocks noChangeArrowheads="1"/>
              </p:cNvSpPr>
              <p:nvPr/>
            </p:nvSpPr>
            <p:spPr bwMode="auto">
              <a:xfrm>
                <a:off x="3396" y="690"/>
                <a:ext cx="299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CR1</a:t>
                </a:r>
              </a:p>
            </p:txBody>
          </p:sp>
        </p:grpSp>
        <p:sp>
          <p:nvSpPr>
            <p:cNvPr id="16569" name="Text Box 178"/>
            <p:cNvSpPr txBox="1">
              <a:spLocks noChangeArrowheads="1"/>
            </p:cNvSpPr>
            <p:nvPr/>
          </p:nvSpPr>
          <p:spPr bwMode="auto">
            <a:xfrm>
              <a:off x="3259" y="1033"/>
              <a:ext cx="299" cy="32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CR2</a:t>
              </a:r>
            </a:p>
            <a:p>
              <a:pPr algn="ctr"/>
              <a:endParaRPr lang="en-US" sz="1400">
                <a:solidFill>
                  <a:schemeClr val="accent2"/>
                </a:solidFill>
                <a:latin typeface="Arial Narrow" charset="0"/>
              </a:endParaRPr>
            </a:p>
          </p:txBody>
        </p:sp>
        <p:sp>
          <p:nvSpPr>
            <p:cNvPr id="16570" name="Text Box 179"/>
            <p:cNvSpPr txBox="1">
              <a:spLocks noChangeArrowheads="1"/>
            </p:cNvSpPr>
            <p:nvPr/>
          </p:nvSpPr>
          <p:spPr bwMode="auto">
            <a:xfrm>
              <a:off x="3877" y="901"/>
              <a:ext cx="335" cy="32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delay</a:t>
              </a:r>
            </a:p>
            <a:p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loop</a:t>
              </a:r>
            </a:p>
          </p:txBody>
        </p:sp>
        <p:sp>
          <p:nvSpPr>
            <p:cNvPr id="16571" name="AutoShape 180"/>
            <p:cNvSpPr>
              <a:spLocks noChangeArrowheads="1"/>
            </p:cNvSpPr>
            <p:nvPr/>
          </p:nvSpPr>
          <p:spPr bwMode="auto">
            <a:xfrm flipV="1">
              <a:off x="4100" y="177"/>
              <a:ext cx="192" cy="144"/>
            </a:xfrm>
            <a:prstGeom prst="triangle">
              <a:avLst>
                <a:gd name="adj" fmla="val 50000"/>
              </a:avLst>
            </a:prstGeom>
            <a:solidFill>
              <a:srgbClr val="FFFF66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72" name="Line 181"/>
            <p:cNvSpPr>
              <a:spLocks noChangeShapeType="1"/>
            </p:cNvSpPr>
            <p:nvPr/>
          </p:nvSpPr>
          <p:spPr bwMode="auto">
            <a:xfrm>
              <a:off x="4196" y="321"/>
              <a:ext cx="0" cy="11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573" name="AutoShape 182"/>
            <p:cNvSpPr>
              <a:spLocks noChangeArrowheads="1"/>
            </p:cNvSpPr>
            <p:nvPr/>
          </p:nvSpPr>
          <p:spPr bwMode="auto">
            <a:xfrm flipV="1">
              <a:off x="4337" y="174"/>
              <a:ext cx="192" cy="144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74" name="Line 183"/>
            <p:cNvSpPr>
              <a:spLocks noChangeShapeType="1"/>
            </p:cNvSpPr>
            <p:nvPr/>
          </p:nvSpPr>
          <p:spPr bwMode="auto">
            <a:xfrm>
              <a:off x="4433" y="318"/>
              <a:ext cx="0" cy="11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575" name="AutoShape 184"/>
            <p:cNvSpPr>
              <a:spLocks noChangeArrowheads="1"/>
            </p:cNvSpPr>
            <p:nvPr/>
          </p:nvSpPr>
          <p:spPr bwMode="auto">
            <a:xfrm flipV="1">
              <a:off x="4574" y="171"/>
              <a:ext cx="192" cy="144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76" name="Line 185"/>
            <p:cNvSpPr>
              <a:spLocks noChangeShapeType="1"/>
            </p:cNvSpPr>
            <p:nvPr/>
          </p:nvSpPr>
          <p:spPr bwMode="auto">
            <a:xfrm>
              <a:off x="4670" y="315"/>
              <a:ext cx="0" cy="11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577" name="Text Box 186"/>
            <p:cNvSpPr txBox="1">
              <a:spLocks noChangeArrowheads="1"/>
            </p:cNvSpPr>
            <p:nvPr/>
          </p:nvSpPr>
          <p:spPr bwMode="auto">
            <a:xfrm flipH="1">
              <a:off x="4812" y="109"/>
              <a:ext cx="750" cy="32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326 klystrons</a:t>
              </a:r>
            </a:p>
            <a:p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33 MW, 139 </a:t>
              </a:r>
              <a:r>
                <a:rPr lang="en-US" sz="1400">
                  <a:solidFill>
                    <a:schemeClr val="accent2"/>
                  </a:solidFill>
                  <a:latin typeface="Symbol" charset="2"/>
                </a:rPr>
                <a:t>m</a:t>
              </a: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s</a:t>
              </a:r>
            </a:p>
          </p:txBody>
        </p:sp>
        <p:sp>
          <p:nvSpPr>
            <p:cNvPr id="16578" name="Line 187"/>
            <p:cNvSpPr>
              <a:spLocks noChangeShapeType="1"/>
            </p:cNvSpPr>
            <p:nvPr/>
          </p:nvSpPr>
          <p:spPr bwMode="auto">
            <a:xfrm>
              <a:off x="3946" y="801"/>
              <a:ext cx="16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579" name="Text Box 188"/>
            <p:cNvSpPr txBox="1">
              <a:spLocks noChangeArrowheads="1"/>
            </p:cNvSpPr>
            <p:nvPr/>
          </p:nvSpPr>
          <p:spPr bwMode="auto">
            <a:xfrm>
              <a:off x="4637" y="778"/>
              <a:ext cx="3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1 km</a:t>
              </a:r>
            </a:p>
          </p:txBody>
        </p:sp>
        <p:sp>
          <p:nvSpPr>
            <p:cNvPr id="16580" name="Arc 189"/>
            <p:cNvSpPr>
              <a:spLocks/>
            </p:cNvSpPr>
            <p:nvPr/>
          </p:nvSpPr>
          <p:spPr bwMode="auto">
            <a:xfrm flipH="1">
              <a:off x="3864" y="600"/>
              <a:ext cx="96" cy="96"/>
            </a:xfrm>
            <a:custGeom>
              <a:avLst/>
              <a:gdLst>
                <a:gd name="T0" fmla="*/ 0 w 21600"/>
                <a:gd name="T1" fmla="*/ 0 h 21600"/>
                <a:gd name="T2" fmla="*/ 96 w 21600"/>
                <a:gd name="T3" fmla="*/ 96 h 21600"/>
                <a:gd name="T4" fmla="*/ 0 w 21600"/>
                <a:gd name="T5" fmla="*/ 9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</p:grpSp>
      <p:sp>
        <p:nvSpPr>
          <p:cNvPr id="16531" name="Text Box 190"/>
          <p:cNvSpPr txBox="1">
            <a:spLocks noChangeArrowheads="1"/>
          </p:cNvSpPr>
          <p:nvPr/>
        </p:nvSpPr>
        <p:spPr bwMode="auto">
          <a:xfrm>
            <a:off x="4241800" y="1647825"/>
            <a:ext cx="474663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Arial Narrow" charset="0"/>
              </a:rPr>
              <a:t>CR2</a:t>
            </a:r>
          </a:p>
          <a:p>
            <a:pPr algn="ctr"/>
            <a:endParaRPr lang="en-US" sz="1400">
              <a:solidFill>
                <a:schemeClr val="accent2"/>
              </a:solidFill>
              <a:latin typeface="Arial Narrow" charset="0"/>
            </a:endParaRPr>
          </a:p>
        </p:txBody>
      </p:sp>
      <p:sp>
        <p:nvSpPr>
          <p:cNvPr id="16532" name="Text Box 191"/>
          <p:cNvSpPr txBox="1">
            <a:spLocks noChangeArrowheads="1"/>
          </p:cNvSpPr>
          <p:nvPr/>
        </p:nvSpPr>
        <p:spPr bwMode="auto">
          <a:xfrm>
            <a:off x="3232150" y="1438275"/>
            <a:ext cx="531813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accent2"/>
                </a:solidFill>
                <a:latin typeface="Arial Narrow" charset="0"/>
              </a:rPr>
              <a:t>delay</a:t>
            </a:r>
          </a:p>
          <a:p>
            <a:r>
              <a:rPr lang="en-US" sz="1400">
                <a:solidFill>
                  <a:schemeClr val="accent2"/>
                </a:solidFill>
                <a:latin typeface="Arial Narrow" charset="0"/>
              </a:rPr>
              <a:t>loop</a:t>
            </a:r>
          </a:p>
        </p:txBody>
      </p:sp>
      <p:sp>
        <p:nvSpPr>
          <p:cNvPr id="16533" name="Rectangle 192"/>
          <p:cNvSpPr>
            <a:spLocks noChangeArrowheads="1"/>
          </p:cNvSpPr>
          <p:nvPr/>
        </p:nvSpPr>
        <p:spPr bwMode="auto">
          <a:xfrm>
            <a:off x="1076325" y="681038"/>
            <a:ext cx="2516188" cy="536575"/>
          </a:xfrm>
          <a:prstGeom prst="rect">
            <a:avLst/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Arial Narrow" charset="0"/>
              </a:rPr>
              <a:t>drive beam accelerator</a:t>
            </a:r>
          </a:p>
          <a:p>
            <a:pPr algn="ctr"/>
            <a:r>
              <a:rPr lang="en-US" sz="1400">
                <a:solidFill>
                  <a:schemeClr val="accent2"/>
                </a:solidFill>
                <a:latin typeface="Arial Narrow" charset="0"/>
              </a:rPr>
              <a:t>2.38 GeV, 1.0 GHz  </a:t>
            </a:r>
          </a:p>
        </p:txBody>
      </p:sp>
      <p:sp>
        <p:nvSpPr>
          <p:cNvPr id="16534" name="AutoShape 193"/>
          <p:cNvSpPr>
            <a:spLocks noChangeArrowheads="1"/>
          </p:cNvSpPr>
          <p:nvPr/>
        </p:nvSpPr>
        <p:spPr bwMode="auto">
          <a:xfrm flipV="1">
            <a:off x="2357438" y="26035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535" name="Line 194"/>
          <p:cNvSpPr>
            <a:spLocks noChangeShapeType="1"/>
          </p:cNvSpPr>
          <p:nvPr/>
        </p:nvSpPr>
        <p:spPr bwMode="auto">
          <a:xfrm>
            <a:off x="2509838" y="488950"/>
            <a:ext cx="0" cy="185738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536" name="AutoShape 195"/>
          <p:cNvSpPr>
            <a:spLocks noChangeArrowheads="1"/>
          </p:cNvSpPr>
          <p:nvPr/>
        </p:nvSpPr>
        <p:spPr bwMode="auto">
          <a:xfrm flipV="1">
            <a:off x="2733675" y="255588"/>
            <a:ext cx="3048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537" name="Line 196"/>
          <p:cNvSpPr>
            <a:spLocks noChangeShapeType="1"/>
          </p:cNvSpPr>
          <p:nvPr/>
        </p:nvSpPr>
        <p:spPr bwMode="auto">
          <a:xfrm>
            <a:off x="2886075" y="484188"/>
            <a:ext cx="0" cy="185737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538" name="AutoShape 197"/>
          <p:cNvSpPr>
            <a:spLocks noChangeArrowheads="1"/>
          </p:cNvSpPr>
          <p:nvPr/>
        </p:nvSpPr>
        <p:spPr bwMode="auto">
          <a:xfrm flipV="1">
            <a:off x="3109913" y="250825"/>
            <a:ext cx="3048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19050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539" name="Line 198"/>
          <p:cNvSpPr>
            <a:spLocks noChangeShapeType="1"/>
          </p:cNvSpPr>
          <p:nvPr/>
        </p:nvSpPr>
        <p:spPr bwMode="auto">
          <a:xfrm>
            <a:off x="3262313" y="479425"/>
            <a:ext cx="0" cy="185738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540" name="Text Box 199"/>
          <p:cNvSpPr txBox="1">
            <a:spLocks noChangeArrowheads="1"/>
          </p:cNvSpPr>
          <p:nvPr/>
        </p:nvSpPr>
        <p:spPr bwMode="auto">
          <a:xfrm flipH="1">
            <a:off x="1135063" y="204788"/>
            <a:ext cx="1190625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accent2"/>
                </a:solidFill>
                <a:latin typeface="Arial Narrow" charset="0"/>
              </a:rPr>
              <a:t>326 klystrons</a:t>
            </a:r>
          </a:p>
          <a:p>
            <a:r>
              <a:rPr lang="en-US" sz="1400">
                <a:solidFill>
                  <a:schemeClr val="accent2"/>
                </a:solidFill>
                <a:latin typeface="Arial Narrow" charset="0"/>
              </a:rPr>
              <a:t>33 MW, 139 </a:t>
            </a:r>
            <a:r>
              <a:rPr lang="en-US" sz="1400">
                <a:solidFill>
                  <a:schemeClr val="accent2"/>
                </a:solidFill>
                <a:latin typeface="Symbol" charset="2"/>
              </a:rPr>
              <a:t>m</a:t>
            </a:r>
            <a:r>
              <a:rPr lang="en-US" sz="1400">
                <a:solidFill>
                  <a:schemeClr val="accent2"/>
                </a:solidFill>
                <a:latin typeface="Arial Narrow" charset="0"/>
              </a:rPr>
              <a:t>s</a:t>
            </a:r>
          </a:p>
        </p:txBody>
      </p:sp>
      <p:sp>
        <p:nvSpPr>
          <p:cNvPr id="16541" name="Line 200"/>
          <p:cNvSpPr>
            <a:spLocks noChangeShapeType="1"/>
          </p:cNvSpPr>
          <p:nvPr/>
        </p:nvSpPr>
        <p:spPr bwMode="auto">
          <a:xfrm>
            <a:off x="1065213" y="1260475"/>
            <a:ext cx="2560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542" name="Text Box 201"/>
          <p:cNvSpPr txBox="1">
            <a:spLocks noChangeArrowheads="1"/>
          </p:cNvSpPr>
          <p:nvPr/>
        </p:nvSpPr>
        <p:spPr bwMode="auto">
          <a:xfrm>
            <a:off x="2162175" y="1223963"/>
            <a:ext cx="501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accent2"/>
                </a:solidFill>
                <a:latin typeface="Arial Narrow" charset="0"/>
              </a:rPr>
              <a:t>1 km</a:t>
            </a:r>
          </a:p>
        </p:txBody>
      </p:sp>
      <p:grpSp>
        <p:nvGrpSpPr>
          <p:cNvPr id="12" name="Group 202"/>
          <p:cNvGrpSpPr>
            <a:grpSpLocks/>
          </p:cNvGrpSpPr>
          <p:nvPr/>
        </p:nvGrpSpPr>
        <p:grpSpPr bwMode="auto">
          <a:xfrm flipH="1">
            <a:off x="3597275" y="941388"/>
            <a:ext cx="1262063" cy="1308100"/>
            <a:chOff x="724" y="607"/>
            <a:chExt cx="795" cy="824"/>
          </a:xfrm>
        </p:grpSpPr>
        <p:grpSp>
          <p:nvGrpSpPr>
            <p:cNvPr id="13" name="Group 203"/>
            <p:cNvGrpSpPr>
              <a:grpSpLocks/>
            </p:cNvGrpSpPr>
            <p:nvPr/>
          </p:nvGrpSpPr>
          <p:grpSpPr bwMode="auto">
            <a:xfrm>
              <a:off x="1155" y="1195"/>
              <a:ext cx="299" cy="236"/>
              <a:chOff x="3396" y="680"/>
              <a:chExt cx="299" cy="236"/>
            </a:xfrm>
          </p:grpSpPr>
          <p:sp>
            <p:nvSpPr>
              <p:cNvPr id="16559" name="Oval 204"/>
              <p:cNvSpPr>
                <a:spLocks noChangeAspect="1" noChangeArrowheads="1"/>
              </p:cNvSpPr>
              <p:nvPr/>
            </p:nvSpPr>
            <p:spPr bwMode="auto">
              <a:xfrm>
                <a:off x="3428" y="680"/>
                <a:ext cx="236" cy="236"/>
              </a:xfrm>
              <a:prstGeom prst="ellips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GB">
                  <a:latin typeface="Calibri" charset="0"/>
                </a:endParaRPr>
              </a:p>
            </p:txBody>
          </p:sp>
          <p:sp>
            <p:nvSpPr>
              <p:cNvPr id="16560" name="Text Box 205"/>
              <p:cNvSpPr txBox="1">
                <a:spLocks noChangeArrowheads="1"/>
              </p:cNvSpPr>
              <p:nvPr/>
            </p:nvSpPr>
            <p:spPr bwMode="auto">
              <a:xfrm>
                <a:off x="3396" y="690"/>
                <a:ext cx="299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CR1</a:t>
                </a:r>
              </a:p>
            </p:txBody>
          </p:sp>
        </p:grpSp>
        <p:sp>
          <p:nvSpPr>
            <p:cNvPr id="16553" name="Oval 206"/>
            <p:cNvSpPr>
              <a:spLocks noChangeAspect="1" noChangeArrowheads="1"/>
            </p:cNvSpPr>
            <p:nvPr/>
          </p:nvSpPr>
          <p:spPr bwMode="auto">
            <a:xfrm>
              <a:off x="724" y="924"/>
              <a:ext cx="471" cy="471"/>
            </a:xfrm>
            <a:prstGeom prst="ellips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54" name="Line 207"/>
            <p:cNvSpPr>
              <a:spLocks noChangeShapeType="1"/>
            </p:cNvSpPr>
            <p:nvPr/>
          </p:nvSpPr>
          <p:spPr bwMode="auto">
            <a:xfrm flipV="1">
              <a:off x="724" y="1143"/>
              <a:ext cx="6" cy="235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555" name="Freeform 208"/>
            <p:cNvSpPr>
              <a:spLocks/>
            </p:cNvSpPr>
            <p:nvPr/>
          </p:nvSpPr>
          <p:spPr bwMode="auto">
            <a:xfrm flipH="1">
              <a:off x="1292" y="931"/>
              <a:ext cx="140" cy="288"/>
            </a:xfrm>
            <a:custGeom>
              <a:avLst/>
              <a:gdLst>
                <a:gd name="T0" fmla="*/ 0 w 140"/>
                <a:gd name="T1" fmla="*/ 0 h 288"/>
                <a:gd name="T2" fmla="*/ 48 w 140"/>
                <a:gd name="T3" fmla="*/ 96 h 288"/>
                <a:gd name="T4" fmla="*/ 139 w 140"/>
                <a:gd name="T5" fmla="*/ 139 h 288"/>
                <a:gd name="T6" fmla="*/ 43 w 140"/>
                <a:gd name="T7" fmla="*/ 192 h 288"/>
                <a:gd name="T8" fmla="*/ 0 w 140"/>
                <a:gd name="T9" fmla="*/ 288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0"/>
                <a:gd name="T16" fmla="*/ 0 h 288"/>
                <a:gd name="T17" fmla="*/ 140 w 140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0" h="288">
                  <a:moveTo>
                    <a:pt x="0" y="0"/>
                  </a:moveTo>
                  <a:cubicBezTo>
                    <a:pt x="16" y="36"/>
                    <a:pt x="25" y="73"/>
                    <a:pt x="48" y="96"/>
                  </a:cubicBezTo>
                  <a:cubicBezTo>
                    <a:pt x="71" y="119"/>
                    <a:pt x="140" y="123"/>
                    <a:pt x="139" y="139"/>
                  </a:cubicBezTo>
                  <a:cubicBezTo>
                    <a:pt x="138" y="155"/>
                    <a:pt x="66" y="167"/>
                    <a:pt x="43" y="192"/>
                  </a:cubicBezTo>
                  <a:cubicBezTo>
                    <a:pt x="20" y="217"/>
                    <a:pt x="9" y="268"/>
                    <a:pt x="0" y="288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  <p:sp>
          <p:nvSpPr>
            <p:cNvPr id="16556" name="Line 209"/>
            <p:cNvSpPr>
              <a:spLocks noChangeShapeType="1"/>
            </p:cNvSpPr>
            <p:nvPr/>
          </p:nvSpPr>
          <p:spPr bwMode="auto">
            <a:xfrm rot="5220903" flipH="1" flipV="1">
              <a:off x="1117" y="984"/>
              <a:ext cx="615" cy="3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557" name="Line 210"/>
            <p:cNvSpPr>
              <a:spLocks noChangeShapeType="1"/>
            </p:cNvSpPr>
            <p:nvPr/>
          </p:nvSpPr>
          <p:spPr bwMode="auto">
            <a:xfrm flipH="1">
              <a:off x="1188" y="1134"/>
              <a:ext cx="6" cy="17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558" name="Arc 211"/>
            <p:cNvSpPr>
              <a:spLocks/>
            </p:cNvSpPr>
            <p:nvPr/>
          </p:nvSpPr>
          <p:spPr bwMode="auto">
            <a:xfrm flipH="1">
              <a:off x="1423" y="607"/>
              <a:ext cx="96" cy="96"/>
            </a:xfrm>
            <a:custGeom>
              <a:avLst/>
              <a:gdLst>
                <a:gd name="T0" fmla="*/ 0 w 21600"/>
                <a:gd name="T1" fmla="*/ 0 h 21600"/>
                <a:gd name="T2" fmla="*/ 96 w 21600"/>
                <a:gd name="T3" fmla="*/ 96 h 21600"/>
                <a:gd name="T4" fmla="*/ 0 w 21600"/>
                <a:gd name="T5" fmla="*/ 9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>
                <a:latin typeface="Calibri" charset="0"/>
              </a:endParaRPr>
            </a:p>
          </p:txBody>
        </p:sp>
      </p:grpSp>
      <p:sp>
        <p:nvSpPr>
          <p:cNvPr id="222" name="Espace réservé du numéro de diapositive 2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54F6D-5223-47FE-A6D1-DC953C920A9C}" type="slidenum">
              <a:rPr lang="fr-FR"/>
              <a:pPr>
                <a:defRPr/>
              </a:pPr>
              <a:t>18</a:t>
            </a:fld>
            <a:endParaRPr lang="fr-FR"/>
          </a:p>
        </p:txBody>
      </p:sp>
      <p:sp>
        <p:nvSpPr>
          <p:cNvPr id="16604" name="Text Box 1244"/>
          <p:cNvSpPr txBox="1">
            <a:spLocks noChangeArrowheads="1"/>
          </p:cNvSpPr>
          <p:nvPr/>
        </p:nvSpPr>
        <p:spPr bwMode="auto">
          <a:xfrm>
            <a:off x="533400" y="3735388"/>
            <a:ext cx="4595813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Drive </a:t>
            </a:r>
            <a:r>
              <a:rPr lang="fr-FR" dirty="0" err="1">
                <a:solidFill>
                  <a:srgbClr val="FF0000"/>
                </a:solidFill>
              </a:rPr>
              <a:t>beam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injector</a:t>
            </a:r>
            <a:r>
              <a:rPr lang="fr-FR" dirty="0">
                <a:solidFill>
                  <a:srgbClr val="FF0000"/>
                </a:solidFill>
              </a:rPr>
              <a:t>, no design</a:t>
            </a:r>
          </a:p>
          <a:p>
            <a:r>
              <a:rPr lang="fr-FR" dirty="0">
                <a:solidFill>
                  <a:srgbClr val="0000FF"/>
                </a:solidFill>
              </a:rPr>
              <a:t>Drive </a:t>
            </a:r>
            <a:r>
              <a:rPr lang="fr-FR" dirty="0" err="1">
                <a:solidFill>
                  <a:srgbClr val="0000FF"/>
                </a:solidFill>
              </a:rPr>
              <a:t>beam</a:t>
            </a:r>
            <a:r>
              <a:rPr lang="fr-FR" dirty="0">
                <a:solidFill>
                  <a:srgbClr val="0000FF"/>
                </a:solidFill>
              </a:rPr>
              <a:t> </a:t>
            </a:r>
            <a:r>
              <a:rPr lang="fr-FR" dirty="0" err="1">
                <a:solidFill>
                  <a:srgbClr val="0000FF"/>
                </a:solidFill>
              </a:rPr>
              <a:t>accelerator</a:t>
            </a:r>
            <a:r>
              <a:rPr lang="fr-FR" dirty="0">
                <a:solidFill>
                  <a:srgbClr val="0000FF"/>
                </a:solidFill>
              </a:rPr>
              <a:t>, in </a:t>
            </a:r>
            <a:r>
              <a:rPr lang="fr-FR" dirty="0" err="1">
                <a:solidFill>
                  <a:srgbClr val="0000FF"/>
                </a:solidFill>
              </a:rPr>
              <a:t>work</a:t>
            </a:r>
            <a:endParaRPr lang="fr-FR" dirty="0">
              <a:solidFill>
                <a:srgbClr val="0000FF"/>
              </a:solidFill>
            </a:endParaRPr>
          </a:p>
          <a:p>
            <a:r>
              <a:rPr lang="fr-FR" dirty="0" err="1">
                <a:solidFill>
                  <a:srgbClr val="FF0000"/>
                </a:solidFill>
              </a:rPr>
              <a:t>Bunch</a:t>
            </a:r>
            <a:r>
              <a:rPr lang="fr-FR" dirty="0">
                <a:solidFill>
                  <a:srgbClr val="FF0000"/>
                </a:solidFill>
              </a:rPr>
              <a:t> compression system, to come</a:t>
            </a:r>
          </a:p>
          <a:p>
            <a:r>
              <a:rPr lang="fr-FR" dirty="0">
                <a:solidFill>
                  <a:srgbClr val="0000FF"/>
                </a:solidFill>
              </a:rPr>
              <a:t>Delay </a:t>
            </a:r>
            <a:r>
              <a:rPr lang="fr-FR" dirty="0" err="1">
                <a:solidFill>
                  <a:srgbClr val="0000FF"/>
                </a:solidFill>
              </a:rPr>
              <a:t>loop</a:t>
            </a:r>
            <a:r>
              <a:rPr lang="fr-FR" dirty="0">
                <a:solidFill>
                  <a:srgbClr val="0000FF"/>
                </a:solidFill>
              </a:rPr>
              <a:t>, in </a:t>
            </a:r>
            <a:r>
              <a:rPr lang="fr-FR" dirty="0" err="1">
                <a:solidFill>
                  <a:srgbClr val="0000FF"/>
                </a:solidFill>
              </a:rPr>
              <a:t>work</a:t>
            </a:r>
            <a:endParaRPr lang="fr-FR" dirty="0">
              <a:solidFill>
                <a:srgbClr val="0000FF"/>
              </a:solidFill>
            </a:endParaRPr>
          </a:p>
          <a:p>
            <a:r>
              <a:rPr lang="fr-FR" dirty="0">
                <a:solidFill>
                  <a:srgbClr val="0000FF"/>
                </a:solidFill>
              </a:rPr>
              <a:t>1rst combiner ring, </a:t>
            </a:r>
            <a:r>
              <a:rPr lang="fr-FR" dirty="0" err="1">
                <a:solidFill>
                  <a:srgbClr val="0000FF"/>
                </a:solidFill>
              </a:rPr>
              <a:t>advanced</a:t>
            </a:r>
            <a:endParaRPr lang="fr-FR" dirty="0">
              <a:solidFill>
                <a:srgbClr val="0000FF"/>
              </a:solidFill>
            </a:endParaRPr>
          </a:p>
          <a:p>
            <a:r>
              <a:rPr lang="fr-FR" dirty="0">
                <a:solidFill>
                  <a:srgbClr val="0000FF"/>
                </a:solidFill>
              </a:rPr>
              <a:t>2nd combiner ring, optimisation </a:t>
            </a:r>
            <a:r>
              <a:rPr lang="fr-FR" dirty="0" err="1">
                <a:solidFill>
                  <a:srgbClr val="0000FF"/>
                </a:solidFill>
              </a:rPr>
              <a:t>needed</a:t>
            </a:r>
            <a:endParaRPr lang="fr-FR" dirty="0"/>
          </a:p>
          <a:p>
            <a:r>
              <a:rPr lang="fr-FR" dirty="0" err="1">
                <a:solidFill>
                  <a:srgbClr val="FF0000"/>
                </a:solidFill>
              </a:rPr>
              <a:t>Tranfer</a:t>
            </a:r>
            <a:r>
              <a:rPr lang="fr-FR" dirty="0">
                <a:solidFill>
                  <a:srgbClr val="FF0000"/>
                </a:solidFill>
              </a:rPr>
              <a:t> to tunnel</a:t>
            </a:r>
          </a:p>
          <a:p>
            <a:r>
              <a:rPr lang="fr-FR" dirty="0">
                <a:solidFill>
                  <a:srgbClr val="0000FF"/>
                </a:solidFill>
              </a:rPr>
              <a:t>Long </a:t>
            </a:r>
            <a:r>
              <a:rPr lang="fr-FR" dirty="0" err="1">
                <a:solidFill>
                  <a:srgbClr val="0000FF"/>
                </a:solidFill>
              </a:rPr>
              <a:t>transfer</a:t>
            </a:r>
            <a:r>
              <a:rPr lang="fr-FR" dirty="0">
                <a:solidFill>
                  <a:srgbClr val="0000FF"/>
                </a:solidFill>
              </a:rPr>
              <a:t> line</a:t>
            </a:r>
            <a:endParaRPr lang="fr-FR" dirty="0"/>
          </a:p>
          <a:p>
            <a:r>
              <a:rPr lang="fr-FR" dirty="0" err="1">
                <a:solidFill>
                  <a:srgbClr val="0000FF"/>
                </a:solidFill>
              </a:rPr>
              <a:t>Turn-around</a:t>
            </a:r>
            <a:r>
              <a:rPr lang="fr-FR" dirty="0">
                <a:solidFill>
                  <a:srgbClr val="0000FF"/>
                </a:solidFill>
              </a:rPr>
              <a:t>, </a:t>
            </a:r>
            <a:r>
              <a:rPr lang="fr-FR" dirty="0" err="1">
                <a:solidFill>
                  <a:srgbClr val="0000FF"/>
                </a:solidFill>
              </a:rPr>
              <a:t>improvements</a:t>
            </a:r>
            <a:r>
              <a:rPr lang="fr-FR" dirty="0">
                <a:solidFill>
                  <a:srgbClr val="0000FF"/>
                </a:solidFill>
              </a:rPr>
              <a:t> </a:t>
            </a:r>
            <a:r>
              <a:rPr lang="fr-FR" dirty="0" err="1">
                <a:solidFill>
                  <a:srgbClr val="0000FF"/>
                </a:solidFill>
              </a:rPr>
              <a:t>needed</a:t>
            </a:r>
            <a:endParaRPr lang="fr-FR" dirty="0"/>
          </a:p>
          <a:p>
            <a:r>
              <a:rPr lang="fr-FR" dirty="0" err="1">
                <a:solidFill>
                  <a:srgbClr val="0000FF"/>
                </a:solidFill>
              </a:rPr>
              <a:t>Decelerator</a:t>
            </a:r>
            <a:endParaRPr lang="fr-FR" dirty="0">
              <a:solidFill>
                <a:srgbClr val="0000FF"/>
              </a:solidFill>
            </a:endParaRPr>
          </a:p>
          <a:p>
            <a:r>
              <a:rPr lang="fr-FR" dirty="0">
                <a:solidFill>
                  <a:srgbClr val="0000FF"/>
                </a:solidFill>
              </a:rPr>
              <a:t>Extraction</a:t>
            </a:r>
          </a:p>
        </p:txBody>
      </p:sp>
      <p:sp>
        <p:nvSpPr>
          <p:cNvPr id="16605" name="Text Box 1245"/>
          <p:cNvSpPr txBox="1">
            <a:spLocks noChangeArrowheads="1"/>
          </p:cNvSpPr>
          <p:nvPr/>
        </p:nvSpPr>
        <p:spPr bwMode="auto">
          <a:xfrm>
            <a:off x="5559425" y="3929063"/>
            <a:ext cx="26114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/>
              <a:t>Phase feedback system</a:t>
            </a:r>
          </a:p>
          <a:p>
            <a:r>
              <a:rPr lang="fr-FR"/>
              <a:t>Longitudinal dynamics</a:t>
            </a:r>
          </a:p>
          <a:p>
            <a:r>
              <a:rPr lang="fr-FR"/>
              <a:t>Imperfections</a:t>
            </a:r>
          </a:p>
          <a:p>
            <a:endParaRPr lang="fr-FR"/>
          </a:p>
        </p:txBody>
      </p:sp>
      <p:sp>
        <p:nvSpPr>
          <p:cNvPr id="173" name="TextBox 172"/>
          <p:cNvSpPr txBox="1"/>
          <p:nvPr/>
        </p:nvSpPr>
        <p:spPr>
          <a:xfrm>
            <a:off x="5303838" y="5599377"/>
            <a:ext cx="2893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People are missing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1"/>
            <a:ext cx="9109075" cy="51953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Drive </a:t>
            </a:r>
            <a:r>
              <a:rPr lang="en-US" sz="4000" dirty="0"/>
              <a:t>Beam </a:t>
            </a:r>
            <a:r>
              <a:rPr lang="en-US" sz="4000" dirty="0" err="1" smtClean="0"/>
              <a:t>Linac</a:t>
            </a:r>
            <a:r>
              <a:rPr lang="en-US" sz="4000" dirty="0" smtClean="0"/>
              <a:t> Design</a:t>
            </a:r>
            <a:endParaRPr lang="en-US" sz="40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9925" y="1485900"/>
            <a:ext cx="2124075" cy="482282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</a:pPr>
            <a:r>
              <a:rPr lang="en-US" sz="1800" dirty="0" smtClean="0"/>
              <a:t> Requires close interaction of RF</a:t>
            </a:r>
            <a:r>
              <a:rPr lang="en-US" sz="1800" dirty="0" smtClean="0"/>
              <a:t> (</a:t>
            </a:r>
            <a:r>
              <a:rPr lang="en-US" sz="1800" dirty="0" smtClean="0">
                <a:solidFill>
                  <a:schemeClr val="accent1"/>
                </a:solidFill>
              </a:rPr>
              <a:t>R. Wegner, E. Jensen et al.</a:t>
            </a:r>
            <a:r>
              <a:rPr lang="en-US" sz="1800" dirty="0" smtClean="0"/>
              <a:t>) and </a:t>
            </a:r>
            <a:r>
              <a:rPr lang="en-US" sz="1800" dirty="0" err="1" smtClean="0"/>
              <a:t>linac</a:t>
            </a:r>
            <a:r>
              <a:rPr lang="en-US" sz="1800" dirty="0" smtClean="0"/>
              <a:t> </a:t>
            </a:r>
            <a:r>
              <a:rPr lang="en-US" sz="1800" dirty="0" smtClean="0"/>
              <a:t>design</a:t>
            </a:r>
          </a:p>
          <a:p>
            <a:pPr marL="0" indent="0">
              <a:lnSpc>
                <a:spcPct val="80000"/>
              </a:lnSpc>
            </a:pPr>
            <a:r>
              <a:rPr lang="en-US" sz="1800" dirty="0" smtClean="0"/>
              <a:t> Strong coupling of longitudinal </a:t>
            </a:r>
            <a:r>
              <a:rPr lang="en-US" sz="1800" dirty="0" smtClean="0"/>
              <a:t>and transverse requirements</a:t>
            </a:r>
            <a:endParaRPr lang="en-US" sz="1800" dirty="0" smtClean="0"/>
          </a:p>
          <a:p>
            <a:pPr marL="0" indent="0">
              <a:lnSpc>
                <a:spcPct val="80000"/>
              </a:lnSpc>
            </a:pPr>
            <a:r>
              <a:rPr lang="en-US" sz="1800" dirty="0" smtClean="0"/>
              <a:t> Last Design made many years ago for different parameters</a:t>
            </a:r>
          </a:p>
          <a:p>
            <a:pPr marL="0" indent="0">
              <a:lnSpc>
                <a:spcPct val="80000"/>
              </a:lnSpc>
            </a:pPr>
            <a:r>
              <a:rPr lang="en-US" sz="1800" dirty="0" smtClean="0"/>
              <a:t> Important design activity that is starting again</a:t>
            </a:r>
          </a:p>
          <a:p>
            <a:pPr marL="0" indent="0">
              <a:lnSpc>
                <a:spcPct val="80000"/>
              </a:lnSpc>
            </a:pPr>
            <a:r>
              <a:rPr lang="en-US" sz="1800" dirty="0" smtClean="0"/>
              <a:t> First put the tools into place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800" dirty="0" smtClean="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1800" dirty="0" smtClean="0"/>
              <a:t>4 </a:t>
            </a:r>
            <a:r>
              <a:rPr lang="en-US" sz="1800" dirty="0"/>
              <a:t>different type of lattices are taken into account </a:t>
            </a:r>
            <a:endParaRPr lang="en-US" sz="1800" dirty="0" smtClean="0"/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1800" dirty="0"/>
          </a:p>
        </p:txBody>
      </p:sp>
      <p:pic>
        <p:nvPicPr>
          <p:cNvPr id="4100" name="Picture 4" descr="beta_fodo1"/>
          <p:cNvPicPr>
            <a:picLocks noChangeAspect="1" noChangeArrowheads="1"/>
          </p:cNvPicPr>
          <p:nvPr/>
        </p:nvPicPr>
        <p:blipFill>
          <a:blip r:embed="rId2"/>
          <a:srcRect r="3891"/>
          <a:stretch>
            <a:fillRect/>
          </a:stretch>
        </p:blipFill>
        <p:spPr bwMode="auto">
          <a:xfrm>
            <a:off x="34925" y="1270000"/>
            <a:ext cx="3239184" cy="2379482"/>
          </a:xfrm>
          <a:prstGeom prst="rect">
            <a:avLst/>
          </a:prstGeom>
          <a:noFill/>
        </p:spPr>
      </p:pic>
      <p:pic>
        <p:nvPicPr>
          <p:cNvPr id="4102" name="Picture 6" descr="beta_trip"/>
          <p:cNvPicPr>
            <a:picLocks noChangeAspect="1" noChangeArrowheads="1"/>
          </p:cNvPicPr>
          <p:nvPr/>
        </p:nvPicPr>
        <p:blipFill>
          <a:blip r:embed="rId3"/>
          <a:srcRect r="1988"/>
          <a:stretch>
            <a:fillRect/>
          </a:stretch>
        </p:blipFill>
        <p:spPr bwMode="auto">
          <a:xfrm>
            <a:off x="3397700" y="1270000"/>
            <a:ext cx="3150518" cy="238095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166751" y="656478"/>
            <a:ext cx="1766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Avni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Aksoy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WG 3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" name="Picture 4" descr="phase"/>
          <p:cNvPicPr>
            <a:picLocks noChangeAspect="1" noChangeArrowheads="1"/>
          </p:cNvPicPr>
          <p:nvPr/>
        </p:nvPicPr>
        <p:blipFill>
          <a:blip r:embed="rId4"/>
          <a:srcRect t="9183" r="3682" b="2751"/>
          <a:stretch>
            <a:fillRect/>
          </a:stretch>
        </p:blipFill>
        <p:spPr bwMode="auto">
          <a:xfrm>
            <a:off x="425692" y="3921616"/>
            <a:ext cx="2848417" cy="2762140"/>
          </a:xfrm>
          <a:prstGeom prst="rect">
            <a:avLst/>
          </a:prstGeom>
          <a:noFill/>
        </p:spPr>
      </p:pic>
      <p:pic>
        <p:nvPicPr>
          <p:cNvPr id="14" name="Picture 13" descr="fod_r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0373" y="3576160"/>
            <a:ext cx="2927845" cy="3281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387586"/>
          </a:xfrm>
        </p:spPr>
        <p:txBody>
          <a:bodyPr>
            <a:normAutofit fontScale="90000"/>
          </a:bodyPr>
          <a:lstStyle/>
          <a:p>
            <a:pPr defTabSz="912813"/>
            <a:r>
              <a:rPr lang="en-GB" sz="4000" dirty="0" smtClean="0">
                <a:ea typeface="ＭＳ Ｐゴシック" pitchFamily="-110" charset="-128"/>
                <a:cs typeface="ＭＳ Ｐゴシック" pitchFamily="-110" charset="-128"/>
              </a:rPr>
              <a:t>Introduction</a:t>
            </a:r>
            <a:endParaRPr lang="en-US" sz="4000" dirty="0" smtClean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52516"/>
            <a:ext cx="9144000" cy="6076884"/>
          </a:xfrm>
        </p:spPr>
        <p:txBody>
          <a:bodyPr>
            <a:noAutofit/>
          </a:bodyPr>
          <a:lstStyle/>
          <a:p>
            <a:pPr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Theory and simulations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Modelling of the machine, the imperfections and mitigation techniques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B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enchmarking</a:t>
            </a:r>
          </a:p>
          <a:p>
            <a:pPr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System design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Lattice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Hardware specifications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Instabilities and losses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Mitigation of imperfections</a:t>
            </a:r>
          </a:p>
          <a:p>
            <a:pPr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Main beam </a:t>
            </a:r>
            <a:r>
              <a:rPr lang="en-GB" sz="2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e</a:t>
            </a:r>
            <a:r>
              <a:rPr lang="en-GB" sz="2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mittance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target (multi-pulse)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Damping ring exit: </a:t>
            </a:r>
            <a:r>
              <a:rPr lang="en-GB" sz="2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ε</a:t>
            </a:r>
            <a:r>
              <a:rPr lang="en-GB" sz="2000" baseline="-25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y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≤ 5nm, </a:t>
            </a:r>
            <a:r>
              <a:rPr lang="en-GB" sz="2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ε</a:t>
            </a:r>
            <a:r>
              <a:rPr lang="en-GB" sz="2000" baseline="-25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≤ 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500nm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Ring to main </a:t>
            </a:r>
            <a:r>
              <a:rPr lang="en-GB" sz="2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linac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exit: </a:t>
            </a:r>
            <a:r>
              <a:rPr lang="en-GB" sz="2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ε</a:t>
            </a:r>
            <a:r>
              <a:rPr lang="en-GB" sz="2000" baseline="-25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y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≤ 10nm, </a:t>
            </a:r>
            <a:r>
              <a:rPr lang="en-GB" sz="2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ε</a:t>
            </a:r>
            <a:r>
              <a:rPr lang="en-GB" sz="2000" baseline="-25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≤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600nm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Main </a:t>
            </a:r>
            <a:r>
              <a:rPr lang="en-GB" sz="2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linac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exit: </a:t>
            </a:r>
            <a:r>
              <a:rPr lang="en-GB" sz="2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ε</a:t>
            </a:r>
            <a:r>
              <a:rPr lang="en-GB" sz="2000" baseline="-25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y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≤ 20nm, </a:t>
            </a:r>
            <a:r>
              <a:rPr lang="en-GB" sz="2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ε</a:t>
            </a:r>
            <a:r>
              <a:rPr lang="en-GB" sz="2000" baseline="-25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≤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660nm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Beam is not Gaussian at IP</a:t>
            </a:r>
          </a:p>
          <a:p>
            <a:pPr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For drive beam integrated studies to show little losses, simplified drive beam </a:t>
            </a:r>
            <a:r>
              <a:rPr lang="en-GB" sz="20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emittance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target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100μm at injector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150μm at entrance of decelerator</a:t>
            </a:r>
          </a:p>
          <a:p>
            <a:pPr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Interaction region and drive beam decelerator are covered in the next presentations</a:t>
            </a:r>
          </a:p>
          <a:p>
            <a:pPr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4F81BD"/>
                </a:solidFill>
                <a:ea typeface="ＭＳ Ｐゴシック" pitchFamily="-110" charset="-128"/>
                <a:cs typeface="ＭＳ Ｐゴシック" pitchFamily="-110" charset="-128"/>
              </a:rPr>
              <a:t>I can only show a selection of the most important results and will have to rush</a:t>
            </a:r>
          </a:p>
          <a:p>
            <a:pPr lvl="1" defTabSz="912813">
              <a:lnSpc>
                <a:spcPct val="80000"/>
              </a:lnSpc>
            </a:pPr>
            <a:r>
              <a:rPr lang="en-GB" sz="2000" dirty="0" smtClean="0">
                <a:solidFill>
                  <a:srgbClr val="4F81BD"/>
                </a:solidFill>
                <a:ea typeface="ＭＳ Ｐゴシック" pitchFamily="-110" charset="-128"/>
                <a:cs typeface="ＭＳ Ｐゴシック" pitchFamily="-110" charset="-128"/>
              </a:rPr>
              <a:t>Much work will not be included here</a:t>
            </a:r>
          </a:p>
          <a:p>
            <a:pPr lvl="1" defTabSz="912813">
              <a:lnSpc>
                <a:spcPct val="80000"/>
              </a:lnSpc>
            </a:pPr>
            <a:endParaRPr lang="en-GB" sz="2000" dirty="0" smtClean="0">
              <a:solidFill>
                <a:srgbClr val="000000"/>
              </a:solidFill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0"/>
            <a:ext cx="3886200" cy="609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ea typeface="+mj-ea"/>
                <a:cs typeface="+mj-cs"/>
              </a:rPr>
              <a:t>CR1</a:t>
            </a:r>
            <a:r>
              <a:rPr lang="en-US" sz="3600" dirty="0" smtClean="0">
                <a:ea typeface="+mj-ea"/>
                <a:cs typeface="+mj-cs"/>
              </a:rPr>
              <a:t> Arc </a:t>
            </a:r>
            <a:r>
              <a:rPr lang="en-US" sz="3600" dirty="0" smtClean="0"/>
              <a:t>C</a:t>
            </a:r>
            <a:r>
              <a:rPr lang="en-US" sz="3600" dirty="0" smtClean="0">
                <a:ea typeface="+mj-ea"/>
                <a:cs typeface="+mj-cs"/>
              </a:rPr>
              <a:t>ell</a:t>
            </a:r>
            <a:endParaRPr lang="fr-FR" sz="3600" dirty="0">
              <a:ea typeface="+mj-ea"/>
              <a:cs typeface="+mj-cs"/>
            </a:endParaRPr>
          </a:p>
        </p:txBody>
      </p:sp>
      <p:sp>
        <p:nvSpPr>
          <p:cNvPr id="17411" name="ZoneTexte 15"/>
          <p:cNvSpPr txBox="1">
            <a:spLocks noChangeArrowheads="1"/>
          </p:cNvSpPr>
          <p:nvPr/>
        </p:nvSpPr>
        <p:spPr bwMode="auto">
          <a:xfrm>
            <a:off x="5562600" y="990600"/>
            <a:ext cx="2673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>
                <a:latin typeface="Calibri" pitchFamily="-110" charset="0"/>
              </a:rPr>
              <a:t>Dipoles and Quad-triplet :</a:t>
            </a:r>
          </a:p>
          <a:p>
            <a:endParaRPr lang="fr-FR">
              <a:latin typeface="Calibri" pitchFamily="-110" charset="0"/>
            </a:endParaRPr>
          </a:p>
        </p:txBody>
      </p:sp>
      <p:sp>
        <p:nvSpPr>
          <p:cNvPr id="17412" name="ZoneTexte 17"/>
          <p:cNvSpPr txBox="1">
            <a:spLocks noChangeArrowheads="1"/>
          </p:cNvSpPr>
          <p:nvPr/>
        </p:nvSpPr>
        <p:spPr bwMode="auto">
          <a:xfrm>
            <a:off x="5562600" y="1905000"/>
            <a:ext cx="28765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>
                <a:solidFill>
                  <a:srgbClr val="FF0000"/>
                </a:solidFill>
                <a:latin typeface="Calibri" pitchFamily="-110" charset="0"/>
              </a:rPr>
              <a:t>Sextupoles</a:t>
            </a:r>
            <a:r>
              <a:rPr lang="fr-FR">
                <a:latin typeface="Calibri" pitchFamily="-110" charset="0"/>
              </a:rPr>
              <a:t> : this optics allows one family :</a:t>
            </a:r>
          </a:p>
        </p:txBody>
      </p:sp>
      <p:grpSp>
        <p:nvGrpSpPr>
          <p:cNvPr id="3" name="Grouper 20"/>
          <p:cNvGrpSpPr>
            <a:grpSpLocks/>
          </p:cNvGrpSpPr>
          <p:nvPr/>
        </p:nvGrpSpPr>
        <p:grpSpPr bwMode="auto">
          <a:xfrm>
            <a:off x="-381000" y="854694"/>
            <a:ext cx="5967413" cy="4937125"/>
            <a:chOff x="0" y="969963"/>
            <a:chExt cx="5967413" cy="4937125"/>
          </a:xfrm>
        </p:grpSpPr>
        <p:pic>
          <p:nvPicPr>
            <p:cNvPr id="17425" name="Image 5" descr="madx.pd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295400"/>
              <a:ext cx="5967413" cy="4611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Connecteur droit 7"/>
            <p:cNvCxnSpPr/>
            <p:nvPr/>
          </p:nvCxnSpPr>
          <p:spPr>
            <a:xfrm>
              <a:off x="1371600" y="4495801"/>
              <a:ext cx="3581400" cy="158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>
              <a:off x="2195513" y="1295401"/>
              <a:ext cx="2147887" cy="1587"/>
            </a:xfrm>
            <a:prstGeom prst="line">
              <a:avLst/>
            </a:prstGeom>
            <a:ln>
              <a:headEnd type="triangle" w="lg"/>
              <a:tailEnd type="triangle" w="lg"/>
            </a:ln>
            <a:effectLst>
              <a:outerShdw blurRad="40000" dist="200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428" name="Image 28" descr="latex-image-1.pd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67000" y="969963"/>
              <a:ext cx="1295400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2" name="Connecteur droit avec flèche 31"/>
            <p:cNvCxnSpPr/>
            <p:nvPr/>
          </p:nvCxnSpPr>
          <p:spPr>
            <a:xfrm rot="5400000">
              <a:off x="1243807" y="2705894"/>
              <a:ext cx="1905000" cy="1587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/>
          <p:cNvSpPr txBox="1"/>
          <p:nvPr/>
        </p:nvSpPr>
        <p:spPr>
          <a:xfrm>
            <a:off x="6061637" y="561420"/>
            <a:ext cx="30823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4F81BD"/>
                </a:solidFill>
                <a:latin typeface="+mn-lt"/>
                <a:ea typeface="+mn-ea"/>
                <a:cs typeface="+mn-cs"/>
              </a:rPr>
              <a:t>C. </a:t>
            </a:r>
            <a:r>
              <a:rPr lang="fr-FR" dirty="0" err="1">
                <a:solidFill>
                  <a:srgbClr val="4F81BD"/>
                </a:solidFill>
                <a:latin typeface="+mn-lt"/>
                <a:ea typeface="+mn-ea"/>
                <a:cs typeface="+mn-cs"/>
              </a:rPr>
              <a:t>Biscari</a:t>
            </a:r>
            <a:r>
              <a:rPr lang="fr-FR" dirty="0">
                <a:solidFill>
                  <a:srgbClr val="4F81BD"/>
                </a:solidFill>
                <a:latin typeface="+mn-lt"/>
                <a:ea typeface="+mn-ea"/>
                <a:cs typeface="+mn-cs"/>
              </a:rPr>
              <a:t>,</a:t>
            </a:r>
            <a:r>
              <a:rPr lang="fr-FR" dirty="0" smtClean="0">
                <a:solidFill>
                  <a:srgbClr val="4F81BD"/>
                </a:solidFill>
                <a:latin typeface="+mn-lt"/>
                <a:ea typeface="+mn-ea"/>
                <a:cs typeface="+mn-cs"/>
              </a:rPr>
              <a:t> B. Jeanneret PAC09</a:t>
            </a:r>
            <a:endParaRPr lang="fr-FR" dirty="0">
              <a:solidFill>
                <a:srgbClr val="4F81BD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7415" name="Image 15" descr="latex-image-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83400" y="2676525"/>
            <a:ext cx="121920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Image 16" descr="latex-image-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83400" y="1436688"/>
            <a:ext cx="120015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ZoneTexte 17"/>
          <p:cNvSpPr txBox="1">
            <a:spLocks noChangeArrowheads="1"/>
          </p:cNvSpPr>
          <p:nvPr/>
        </p:nvSpPr>
        <p:spPr bwMode="auto">
          <a:xfrm>
            <a:off x="5562600" y="3059113"/>
            <a:ext cx="30575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>
                <a:latin typeface="Calibri" pitchFamily="-110" charset="0"/>
                <a:ea typeface="Calibri" pitchFamily="-110" charset="0"/>
                <a:cs typeface="Calibri" pitchFamily="-110" charset="0"/>
              </a:rPr>
              <a:t>With good cancellation of </a:t>
            </a:r>
          </a:p>
          <a:p>
            <a:r>
              <a:rPr lang="fr-FR">
                <a:latin typeface="Calibri" pitchFamily="-110" charset="0"/>
                <a:ea typeface="Calibri" pitchFamily="-110" charset="0"/>
                <a:cs typeface="Calibri" pitchFamily="-110" charset="0"/>
              </a:rPr>
              <a:t>geometric abberations and </a:t>
            </a:r>
          </a:p>
          <a:p>
            <a:r>
              <a:rPr lang="fr-FR">
                <a:latin typeface="Calibri" pitchFamily="-110" charset="0"/>
                <a:ea typeface="Calibri" pitchFamily="-110" charset="0"/>
                <a:cs typeface="Calibri" pitchFamily="-110" charset="0"/>
              </a:rPr>
              <a:t>Q’</a:t>
            </a:r>
            <a:r>
              <a:rPr lang="fr-FR" baseline="-25000">
                <a:latin typeface="Calibri" pitchFamily="-110" charset="0"/>
                <a:ea typeface="Calibri" pitchFamily="-110" charset="0"/>
                <a:cs typeface="Calibri" pitchFamily="-110" charset="0"/>
              </a:rPr>
              <a:t>x</a:t>
            </a:r>
            <a:r>
              <a:rPr lang="fr-FR">
                <a:latin typeface="Calibri" pitchFamily="-110" charset="0"/>
                <a:ea typeface="Calibri" pitchFamily="-110" charset="0"/>
                <a:cs typeface="Calibri" pitchFamily="-110" charset="0"/>
              </a:rPr>
              <a:t> = -2 OK, Q’</a:t>
            </a:r>
            <a:r>
              <a:rPr lang="fr-FR" baseline="-25000">
                <a:latin typeface="Calibri" pitchFamily="-110" charset="0"/>
                <a:ea typeface="Calibri" pitchFamily="-110" charset="0"/>
                <a:cs typeface="Calibri" pitchFamily="-110" charset="0"/>
              </a:rPr>
              <a:t>y</a:t>
            </a:r>
            <a:r>
              <a:rPr lang="fr-FR">
                <a:latin typeface="Calibri" pitchFamily="-110" charset="0"/>
                <a:ea typeface="Calibri" pitchFamily="-110" charset="0"/>
                <a:cs typeface="Calibri" pitchFamily="-110" charset="0"/>
              </a:rPr>
              <a:t> = -13 barely OK</a:t>
            </a:r>
          </a:p>
        </p:txBody>
      </p:sp>
      <p:sp>
        <p:nvSpPr>
          <p:cNvPr id="17418" name="ZoneTexte 18"/>
          <p:cNvSpPr txBox="1">
            <a:spLocks noChangeArrowheads="1"/>
          </p:cNvSpPr>
          <p:nvPr/>
        </p:nvSpPr>
        <p:spPr bwMode="auto">
          <a:xfrm>
            <a:off x="5586413" y="4114800"/>
            <a:ext cx="3159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>
                <a:latin typeface="Calibri" pitchFamily="-110" charset="0"/>
                <a:ea typeface="Calibri" pitchFamily="-110" charset="0"/>
                <a:cs typeface="Calibri" pitchFamily="-110" charset="0"/>
              </a:rPr>
              <a:t>But remains a quite large</a:t>
            </a:r>
          </a:p>
          <a:p>
            <a:r>
              <a:rPr lang="fr-FR">
                <a:latin typeface="Calibri" pitchFamily="-110" charset="0"/>
                <a:ea typeface="Calibri" pitchFamily="-110" charset="0"/>
                <a:cs typeface="Calibri" pitchFamily="-110" charset="0"/>
              </a:rPr>
              <a:t>3rd order δ</a:t>
            </a:r>
            <a:r>
              <a:rPr lang="fr-FR" baseline="-25000">
                <a:latin typeface="Calibri" pitchFamily="-110" charset="0"/>
                <a:ea typeface="Calibri" pitchFamily="-110" charset="0"/>
                <a:cs typeface="Calibri" pitchFamily="-110" charset="0"/>
              </a:rPr>
              <a:t>p</a:t>
            </a:r>
            <a:r>
              <a:rPr lang="fr-FR">
                <a:latin typeface="Calibri" pitchFamily="-110" charset="0"/>
                <a:ea typeface="Calibri" pitchFamily="-110" charset="0"/>
                <a:cs typeface="Calibri" pitchFamily="-110" charset="0"/>
              </a:rPr>
              <a:t>- path length error :</a:t>
            </a:r>
          </a:p>
        </p:txBody>
      </p:sp>
      <p:pic>
        <p:nvPicPr>
          <p:cNvPr id="17419" name="Image 2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4953000"/>
            <a:ext cx="362902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ZoneTexte 24"/>
          <p:cNvSpPr txBox="1">
            <a:spLocks noChangeArrowheads="1"/>
          </p:cNvSpPr>
          <p:nvPr/>
        </p:nvSpPr>
        <p:spPr bwMode="auto">
          <a:xfrm>
            <a:off x="6553200" y="6034088"/>
            <a:ext cx="1168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200"/>
              <a:t>3-turn tracking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82763" y="1465263"/>
            <a:ext cx="46037" cy="157162"/>
          </a:xfrm>
          <a:prstGeom prst="rect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7"/>
          <p:cNvSpPr/>
          <p:nvPr/>
        </p:nvSpPr>
        <p:spPr>
          <a:xfrm>
            <a:off x="3916363" y="1465263"/>
            <a:ext cx="46037" cy="157162"/>
          </a:xfrm>
          <a:prstGeom prst="rect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lèche vers la gauche 28"/>
          <p:cNvSpPr/>
          <p:nvPr/>
        </p:nvSpPr>
        <p:spPr>
          <a:xfrm>
            <a:off x="4435475" y="5645150"/>
            <a:ext cx="822325" cy="260350"/>
          </a:xfrm>
          <a:prstGeom prst="leftArrow">
            <a:avLst>
              <a:gd name="adj1" fmla="val 50000"/>
              <a:gd name="adj2" fmla="val 9693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424" name="ZoneTexte 29"/>
          <p:cNvSpPr txBox="1">
            <a:spLocks noChangeArrowheads="1"/>
          </p:cNvSpPr>
          <p:nvPr/>
        </p:nvSpPr>
        <p:spPr bwMode="auto">
          <a:xfrm>
            <a:off x="1984375" y="5175250"/>
            <a:ext cx="228758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More </a:t>
            </a:r>
            <a:r>
              <a:rPr lang="fr-FR" dirty="0" err="1">
                <a:solidFill>
                  <a:srgbClr val="0000FF"/>
                </a:solidFill>
              </a:rPr>
              <a:t>work</a:t>
            </a:r>
            <a:r>
              <a:rPr lang="fr-FR" dirty="0" smtClean="0">
                <a:solidFill>
                  <a:srgbClr val="0000FF"/>
                </a:solidFill>
              </a:rPr>
              <a:t> , </a:t>
            </a:r>
            <a:r>
              <a:rPr lang="fr-FR" dirty="0" err="1" smtClean="0">
                <a:solidFill>
                  <a:srgbClr val="0000FF"/>
                </a:solidFill>
              </a:rPr>
              <a:t>either</a:t>
            </a:r>
            <a:r>
              <a:rPr lang="fr-FR" dirty="0" smtClean="0">
                <a:solidFill>
                  <a:srgbClr val="0000FF"/>
                </a:solidFill>
              </a:rPr>
              <a:t>:</a:t>
            </a:r>
            <a:endParaRPr lang="fr-FR" dirty="0">
              <a:solidFill>
                <a:srgbClr val="0000FF"/>
              </a:solidFill>
            </a:endParaRPr>
          </a:p>
          <a:p>
            <a:pPr>
              <a:buFontTx/>
              <a:buChar char="-"/>
            </a:pPr>
            <a:r>
              <a:rPr lang="fr-FR" dirty="0">
                <a:solidFill>
                  <a:srgbClr val="0000FF"/>
                </a:solidFill>
              </a:rPr>
              <a:t> </a:t>
            </a:r>
            <a:r>
              <a:rPr lang="fr-FR" dirty="0" err="1">
                <a:solidFill>
                  <a:srgbClr val="0000FF"/>
                </a:solidFill>
              </a:rPr>
              <a:t>Run</a:t>
            </a:r>
            <a:r>
              <a:rPr lang="fr-FR" dirty="0">
                <a:solidFill>
                  <a:srgbClr val="0000FF"/>
                </a:solidFill>
              </a:rPr>
              <a:t> </a:t>
            </a:r>
            <a:r>
              <a:rPr lang="fr-FR" dirty="0" err="1">
                <a:solidFill>
                  <a:srgbClr val="0000FF"/>
                </a:solidFill>
              </a:rPr>
              <a:t>off-momentum</a:t>
            </a:r>
            <a:endParaRPr lang="fr-FR" dirty="0">
              <a:solidFill>
                <a:srgbClr val="0000FF"/>
              </a:solidFill>
            </a:endParaRPr>
          </a:p>
          <a:p>
            <a:pPr>
              <a:buFontTx/>
              <a:buChar char="-"/>
            </a:pPr>
            <a:r>
              <a:rPr lang="fr-FR" dirty="0">
                <a:solidFill>
                  <a:srgbClr val="0000FF"/>
                </a:solidFill>
              </a:rPr>
              <a:t> more flexible </a:t>
            </a:r>
            <a:r>
              <a:rPr lang="fr-FR" dirty="0" err="1">
                <a:solidFill>
                  <a:srgbClr val="0000FF"/>
                </a:solidFill>
              </a:rPr>
              <a:t>lattice</a:t>
            </a:r>
            <a:endParaRPr lang="fr-FR" dirty="0">
              <a:solidFill>
                <a:srgbClr val="0000FF"/>
              </a:solidFill>
            </a:endParaRPr>
          </a:p>
          <a:p>
            <a:pPr>
              <a:buFontTx/>
              <a:buChar char="-"/>
            </a:pPr>
            <a:r>
              <a:rPr lang="fr-FR" dirty="0">
                <a:solidFill>
                  <a:srgbClr val="0000FF"/>
                </a:solidFill>
              </a:rPr>
              <a:t> </a:t>
            </a:r>
            <a:r>
              <a:rPr lang="fr-FR" dirty="0" err="1">
                <a:solidFill>
                  <a:srgbClr val="0000FF"/>
                </a:solidFill>
              </a:rPr>
              <a:t>Smaller</a:t>
            </a:r>
            <a:r>
              <a:rPr lang="fr-FR" dirty="0">
                <a:solidFill>
                  <a:srgbClr val="0000FF"/>
                </a:solidFill>
              </a:rPr>
              <a:t> </a:t>
            </a:r>
            <a:r>
              <a:rPr lang="fr-FR" dirty="0" err="1">
                <a:latin typeface="Calibri" pitchFamily="-110" charset="0"/>
                <a:ea typeface="Calibri" pitchFamily="-110" charset="0"/>
                <a:cs typeface="Calibri" pitchFamily="-110" charset="0"/>
              </a:rPr>
              <a:t>δ</a:t>
            </a:r>
            <a:r>
              <a:rPr lang="fr-FR" baseline="-25000" dirty="0" err="1">
                <a:latin typeface="Calibri" pitchFamily="-110" charset="0"/>
                <a:ea typeface="Calibri" pitchFamily="-110" charset="0"/>
                <a:cs typeface="Calibri" pitchFamily="-110" charset="0"/>
              </a:rPr>
              <a:t>p</a:t>
            </a:r>
            <a:r>
              <a:rPr lang="fr-FR" dirty="0" err="1">
                <a:latin typeface="Calibri" pitchFamily="-110" charset="0"/>
                <a:ea typeface="Calibri" pitchFamily="-110" charset="0"/>
                <a:cs typeface="Calibri" pitchFamily="-110" charset="0"/>
              </a:rPr>
              <a:t>-</a:t>
            </a:r>
            <a:r>
              <a:rPr lang="fr-FR" dirty="0">
                <a:latin typeface="Calibri" pitchFamily="-110" charset="0"/>
                <a:ea typeface="Calibri" pitchFamily="-110" charset="0"/>
                <a:cs typeface="Calibri" pitchFamily="-110" charset="0"/>
              </a:rPr>
              <a:t> </a:t>
            </a:r>
            <a:r>
              <a:rPr lang="fr-FR" dirty="0">
                <a:solidFill>
                  <a:srgbClr val="0000FF"/>
                </a:solidFill>
              </a:rPr>
              <a:t>band</a:t>
            </a:r>
          </a:p>
          <a:p>
            <a:pPr>
              <a:buFontTx/>
              <a:buChar char="-"/>
            </a:pPr>
            <a:r>
              <a:rPr lang="fr-FR" dirty="0">
                <a:solidFill>
                  <a:srgbClr val="0000FF"/>
                </a:solidFill>
              </a:rPr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0051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>
                <a:ea typeface="+mj-ea"/>
                <a:cs typeface="+mj-cs"/>
              </a:rPr>
              <a:t>Delay Line</a:t>
            </a:r>
            <a:r>
              <a:rPr lang="fr-FR" dirty="0" smtClean="0">
                <a:ea typeface="+mj-ea"/>
                <a:cs typeface="+mj-cs"/>
              </a:rPr>
              <a:t> and </a:t>
            </a:r>
            <a:r>
              <a:rPr lang="fr-FR" dirty="0" err="1" smtClean="0">
                <a:ea typeface="+mj-ea"/>
                <a:cs typeface="+mj-cs"/>
              </a:rPr>
              <a:t>Turn</a:t>
            </a:r>
            <a:r>
              <a:rPr lang="fr-FR" dirty="0" err="1" smtClean="0">
                <a:ea typeface="+mj-ea"/>
                <a:cs typeface="+mj-cs"/>
              </a:rPr>
              <a:t>-Around</a:t>
            </a:r>
            <a:endParaRPr lang="fr-FR" dirty="0">
              <a:ea typeface="+mj-ea"/>
              <a:cs typeface="+mj-c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990600"/>
            <a:ext cx="6172200" cy="31242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fr-FR" sz="1800" dirty="0" err="1" smtClean="0">
                <a:ea typeface="+mn-ea"/>
                <a:cs typeface="+mn-cs"/>
              </a:rPr>
              <a:t>Turn</a:t>
            </a:r>
            <a:r>
              <a:rPr lang="fr-FR" sz="1800" dirty="0" err="1" smtClean="0"/>
              <a:t>-around</a:t>
            </a:r>
            <a:r>
              <a:rPr lang="fr-FR" sz="1800" dirty="0" smtClean="0">
                <a:ea typeface="+mn-ea"/>
                <a:cs typeface="+mn-cs"/>
              </a:rPr>
              <a:t>  :</a:t>
            </a:r>
            <a:r>
              <a:rPr lang="fr-FR" sz="1800" dirty="0" smtClean="0"/>
              <a:t> </a:t>
            </a:r>
            <a:r>
              <a:rPr lang="fr-FR" sz="1800" dirty="0" err="1" smtClean="0">
                <a:ea typeface="+mn-ea"/>
                <a:cs typeface="+mn-cs"/>
              </a:rPr>
              <a:t>Present</a:t>
            </a:r>
            <a:r>
              <a:rPr lang="fr-FR" sz="1800" dirty="0" smtClean="0">
                <a:ea typeface="+mn-ea"/>
                <a:cs typeface="+mn-cs"/>
              </a:rPr>
              <a:t> </a:t>
            </a:r>
            <a:r>
              <a:rPr lang="fr-FR" sz="1800" dirty="0" err="1" smtClean="0">
                <a:ea typeface="+mn-ea"/>
                <a:cs typeface="+mn-cs"/>
              </a:rPr>
              <a:t>length</a:t>
            </a:r>
            <a:r>
              <a:rPr lang="fr-FR" sz="1800" dirty="0" smtClean="0">
                <a:ea typeface="+mn-ea"/>
                <a:cs typeface="+mn-cs"/>
              </a:rPr>
              <a:t> L=80m </a:t>
            </a:r>
            <a:r>
              <a:rPr lang="fr-FR" sz="1800" dirty="0" err="1" smtClean="0">
                <a:ea typeface="+mn-ea"/>
                <a:cs typeface="+mn-cs"/>
              </a:rPr>
              <a:t>does</a:t>
            </a:r>
            <a:r>
              <a:rPr lang="fr-FR" sz="1800" dirty="0" smtClean="0">
                <a:ea typeface="+mn-ea"/>
                <a:cs typeface="+mn-cs"/>
              </a:rPr>
              <a:t> not </a:t>
            </a:r>
            <a:r>
              <a:rPr lang="fr-FR" sz="1800" dirty="0" err="1" smtClean="0">
                <a:ea typeface="+mn-ea"/>
                <a:cs typeface="+mn-cs"/>
              </a:rPr>
              <a:t>allow</a:t>
            </a:r>
            <a:r>
              <a:rPr lang="fr-FR" sz="1800" dirty="0" smtClean="0">
                <a:ea typeface="+mn-ea"/>
                <a:cs typeface="+mn-cs"/>
              </a:rPr>
              <a:t> </a:t>
            </a:r>
            <a:r>
              <a:rPr lang="fr-FR" sz="1800" dirty="0" err="1" smtClean="0">
                <a:ea typeface="+mn-ea"/>
                <a:cs typeface="+mn-cs"/>
              </a:rPr>
              <a:t>adequate</a:t>
            </a:r>
            <a:r>
              <a:rPr lang="fr-FR" sz="1800" dirty="0" smtClean="0">
                <a:ea typeface="+mn-ea"/>
                <a:cs typeface="+mn-cs"/>
              </a:rPr>
              <a:t> </a:t>
            </a:r>
            <a:r>
              <a:rPr lang="fr-FR" sz="1800" dirty="0" err="1" smtClean="0">
                <a:ea typeface="+mn-ea"/>
                <a:cs typeface="+mn-cs"/>
              </a:rPr>
              <a:t>chromatic</a:t>
            </a:r>
            <a:r>
              <a:rPr lang="fr-FR" sz="1800" dirty="0" smtClean="0">
                <a:ea typeface="+mn-ea"/>
                <a:cs typeface="+mn-cs"/>
              </a:rPr>
              <a:t> correction in the transverse plane </a:t>
            </a:r>
          </a:p>
          <a:p>
            <a:pPr eaLnBrk="1" fontAlgn="auto" hangingPunct="1">
              <a:spcAft>
                <a:spcPts val="0"/>
              </a:spcAft>
              <a:buFont typeface="Arial" pitchFamily="-110" charset="0"/>
              <a:buNone/>
              <a:defRPr/>
            </a:pPr>
            <a:r>
              <a:rPr lang="fr-FR" sz="1800" dirty="0" smtClean="0">
                <a:ea typeface="+mn-ea"/>
                <a:cs typeface="+mn-cs"/>
                <a:sym typeface="Wingdings"/>
              </a:rPr>
              <a:t>	</a:t>
            </a:r>
            <a:r>
              <a:rPr lang="fr-FR" sz="1800" dirty="0" err="1" smtClean="0">
                <a:ea typeface="+mn-ea"/>
                <a:cs typeface="+mn-cs"/>
                <a:sym typeface="Wingdings"/>
              </a:rPr>
              <a:t></a:t>
            </a:r>
            <a:r>
              <a:rPr lang="fr-FR" sz="1800" dirty="0" smtClean="0">
                <a:ea typeface="+mn-ea"/>
                <a:cs typeface="+mn-cs"/>
                <a:sym typeface="Wingdings"/>
              </a:rPr>
              <a:t>  </a:t>
            </a:r>
            <a:r>
              <a:rPr lang="fr-FR" sz="1800" dirty="0" err="1" smtClean="0">
                <a:solidFill>
                  <a:srgbClr val="0000FF"/>
                </a:solidFill>
                <a:ea typeface="+mn-ea"/>
                <a:cs typeface="+mn-cs"/>
                <a:sym typeface="Wingdings"/>
              </a:rPr>
              <a:t>length</a:t>
            </a:r>
            <a:r>
              <a:rPr lang="fr-FR" sz="1800" dirty="0" smtClean="0">
                <a:solidFill>
                  <a:srgbClr val="0000FF"/>
                </a:solidFill>
                <a:ea typeface="+mn-ea"/>
                <a:cs typeface="+mn-cs"/>
                <a:sym typeface="Wingdings"/>
              </a:rPr>
              <a:t> must </a:t>
            </a:r>
            <a:r>
              <a:rPr lang="fr-FR" sz="1800" dirty="0" err="1" smtClean="0">
                <a:solidFill>
                  <a:srgbClr val="0000FF"/>
                </a:solidFill>
                <a:ea typeface="+mn-ea"/>
                <a:cs typeface="+mn-cs"/>
                <a:sym typeface="Wingdings"/>
              </a:rPr>
              <a:t>grow</a:t>
            </a:r>
            <a:r>
              <a:rPr lang="fr-FR" sz="1800" dirty="0" smtClean="0">
                <a:solidFill>
                  <a:srgbClr val="0000FF"/>
                </a:solidFill>
                <a:ea typeface="+mn-ea"/>
                <a:cs typeface="+mn-cs"/>
                <a:sym typeface="Wingdings"/>
              </a:rPr>
              <a:t> to L</a:t>
            </a:r>
            <a:r>
              <a:rPr lang="fr-FR" sz="1800" baseline="-25000" dirty="0" smtClean="0">
                <a:solidFill>
                  <a:srgbClr val="0000FF"/>
                </a:solidFill>
                <a:ea typeface="+mn-ea"/>
                <a:cs typeface="+mn-cs"/>
                <a:sym typeface="Wingdings"/>
              </a:rPr>
              <a:t>TA</a:t>
            </a:r>
            <a:r>
              <a:rPr lang="fr-FR" sz="1800" dirty="0" smtClean="0">
                <a:solidFill>
                  <a:srgbClr val="0000FF"/>
                </a:solidFill>
                <a:ea typeface="+mn-ea"/>
                <a:cs typeface="+mn-cs"/>
                <a:sym typeface="Wingdings"/>
              </a:rPr>
              <a:t> ≅ L</a:t>
            </a:r>
            <a:r>
              <a:rPr lang="fr-FR" sz="1800" baseline="-25000" dirty="0" smtClean="0">
                <a:solidFill>
                  <a:srgbClr val="0000FF"/>
                </a:solidFill>
                <a:ea typeface="+mn-ea"/>
                <a:cs typeface="+mn-cs"/>
                <a:sym typeface="Wingdings"/>
              </a:rPr>
              <a:t>CR1</a:t>
            </a:r>
            <a:r>
              <a:rPr lang="fr-FR" sz="1800" dirty="0" smtClean="0">
                <a:solidFill>
                  <a:srgbClr val="0000FF"/>
                </a:solidFill>
                <a:ea typeface="+mn-ea"/>
                <a:cs typeface="+mn-cs"/>
                <a:sym typeface="Wingdings"/>
              </a:rPr>
              <a:t> = 146m</a:t>
            </a:r>
          </a:p>
          <a:p>
            <a:pPr eaLnBrk="1" fontAlgn="auto" hangingPunct="1">
              <a:spcAft>
                <a:spcPts val="0"/>
              </a:spcAft>
              <a:buFont typeface="Arial" pitchFamily="-110" charset="0"/>
              <a:buNone/>
              <a:defRPr/>
            </a:pPr>
            <a:endParaRPr lang="fr-FR" sz="18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fr-FR" sz="1800" dirty="0" smtClean="0"/>
              <a:t>Delay line  </a:t>
            </a:r>
            <a:r>
              <a:rPr lang="fr-FR" sz="1800" dirty="0" smtClean="0"/>
              <a:t>:  </a:t>
            </a:r>
            <a:r>
              <a:rPr lang="fr-FR" sz="1800" dirty="0" err="1" smtClean="0"/>
              <a:t>Presently</a:t>
            </a:r>
            <a:r>
              <a:rPr lang="fr-FR" sz="1800" dirty="0" smtClean="0"/>
              <a:t> : </a:t>
            </a:r>
            <a:r>
              <a:rPr lang="fr-FR" sz="1800" dirty="0" err="1" smtClean="0"/>
              <a:t>Layout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 a ring</a:t>
            </a:r>
            <a:endParaRPr lang="fr-FR" sz="1800" dirty="0" smtClean="0">
              <a:ea typeface="+mn-ea"/>
              <a:cs typeface="+mn-cs"/>
            </a:endParaRPr>
          </a:p>
          <a:p>
            <a:pPr lvl="1">
              <a:defRPr/>
            </a:pPr>
            <a:r>
              <a:rPr lang="fr-FR" sz="1800" dirty="0" err="1" smtClean="0">
                <a:ea typeface="+mn-ea"/>
              </a:rPr>
              <a:t>Constraint</a:t>
            </a:r>
            <a:r>
              <a:rPr lang="fr-FR" sz="1800" dirty="0" smtClean="0">
                <a:ea typeface="+mn-ea"/>
              </a:rPr>
              <a:t>  : L</a:t>
            </a:r>
            <a:r>
              <a:rPr lang="fr-FR" sz="1800" baseline="-25000" dirty="0" smtClean="0">
                <a:ea typeface="+mn-ea"/>
              </a:rPr>
              <a:t>DL</a:t>
            </a:r>
            <a:r>
              <a:rPr lang="fr-FR" sz="1800" dirty="0" smtClean="0">
                <a:ea typeface="+mn-ea"/>
              </a:rPr>
              <a:t> = 73 m (</a:t>
            </a:r>
            <a:r>
              <a:rPr lang="fr-FR" sz="1800" dirty="0" err="1" smtClean="0">
                <a:ea typeface="+mn-ea"/>
              </a:rPr>
              <a:t>beam</a:t>
            </a:r>
            <a:r>
              <a:rPr lang="fr-FR" sz="1800" dirty="0" smtClean="0">
                <a:ea typeface="+mn-ea"/>
              </a:rPr>
              <a:t> train </a:t>
            </a:r>
            <a:r>
              <a:rPr lang="fr-FR" sz="1800" dirty="0" err="1" smtClean="0">
                <a:ea typeface="+mn-ea"/>
              </a:rPr>
              <a:t>length</a:t>
            </a:r>
            <a:r>
              <a:rPr lang="fr-FR" sz="1800" dirty="0" smtClean="0">
                <a:ea typeface="+mn-ea"/>
              </a:rPr>
              <a:t>) </a:t>
            </a:r>
          </a:p>
          <a:p>
            <a:pPr lvl="1">
              <a:defRPr/>
            </a:pPr>
            <a:r>
              <a:rPr lang="fr-FR" sz="1800" dirty="0" smtClean="0">
                <a:ea typeface="+mn-ea"/>
              </a:rPr>
              <a:t>As </a:t>
            </a:r>
            <a:r>
              <a:rPr lang="fr-FR" sz="1800" dirty="0" err="1" smtClean="0">
                <a:ea typeface="+mn-ea"/>
              </a:rPr>
              <a:t>with</a:t>
            </a:r>
            <a:r>
              <a:rPr lang="fr-FR" sz="1800" dirty="0" smtClean="0">
                <a:ea typeface="+mn-ea"/>
              </a:rPr>
              <a:t> TA : transverse </a:t>
            </a:r>
            <a:r>
              <a:rPr lang="fr-FR" sz="1800" dirty="0" err="1" smtClean="0">
                <a:ea typeface="+mn-ea"/>
              </a:rPr>
              <a:t>chromatic</a:t>
            </a:r>
            <a:r>
              <a:rPr lang="fr-FR" sz="1800" dirty="0" smtClean="0">
                <a:ea typeface="+mn-ea"/>
              </a:rPr>
              <a:t> </a:t>
            </a:r>
            <a:r>
              <a:rPr lang="fr-FR" sz="1800" dirty="0" err="1" smtClean="0">
                <a:ea typeface="+mn-ea"/>
              </a:rPr>
              <a:t>effects</a:t>
            </a:r>
            <a:endParaRPr lang="fr-FR" sz="1800" dirty="0" smtClean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fr-FR" sz="1800" dirty="0" smtClean="0">
                <a:solidFill>
                  <a:srgbClr val="0000FF"/>
                </a:solidFill>
                <a:ea typeface="+mn-ea"/>
              </a:rPr>
              <a:t>SAME CURE : </a:t>
            </a:r>
          </a:p>
          <a:p>
            <a:pPr lvl="2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fr-FR" sz="1600" dirty="0" smtClean="0">
                <a:solidFill>
                  <a:srgbClr val="0000FF"/>
                </a:solidFill>
                <a:ea typeface="+mn-ea"/>
              </a:rPr>
              <a:t>longer </a:t>
            </a:r>
            <a:r>
              <a:rPr lang="fr-FR" sz="1600" dirty="0" err="1" smtClean="0">
                <a:solidFill>
                  <a:srgbClr val="0000FF"/>
                </a:solidFill>
                <a:ea typeface="+mn-ea"/>
              </a:rPr>
              <a:t>length</a:t>
            </a:r>
            <a:r>
              <a:rPr lang="fr-FR" sz="1600" dirty="0" smtClean="0">
                <a:solidFill>
                  <a:srgbClr val="0000FF"/>
                </a:solidFill>
                <a:ea typeface="+mn-ea"/>
              </a:rPr>
              <a:t> ,  </a:t>
            </a:r>
            <a:r>
              <a:rPr lang="fr-FR" sz="1600" dirty="0" err="1" smtClean="0">
                <a:solidFill>
                  <a:srgbClr val="0000FF"/>
                </a:solidFill>
                <a:ea typeface="+mn-ea"/>
              </a:rPr>
              <a:t>with</a:t>
            </a:r>
            <a:r>
              <a:rPr lang="fr-FR" sz="1600" dirty="0" smtClean="0">
                <a:solidFill>
                  <a:srgbClr val="0000FF"/>
                </a:solidFill>
                <a:ea typeface="+mn-ea"/>
              </a:rPr>
              <a:t> </a:t>
            </a:r>
            <a:r>
              <a:rPr lang="fr-FR" sz="1600" dirty="0" smtClean="0">
                <a:solidFill>
                  <a:srgbClr val="0000FF"/>
                </a:solidFill>
              </a:rPr>
              <a:t>ΔL</a:t>
            </a:r>
            <a:r>
              <a:rPr lang="fr-FR" sz="1600" baseline="-25000" dirty="0" smtClean="0">
                <a:solidFill>
                  <a:srgbClr val="0000FF"/>
                </a:solidFill>
              </a:rPr>
              <a:t>DL</a:t>
            </a:r>
            <a:r>
              <a:rPr lang="fr-FR" sz="1600" dirty="0" smtClean="0">
                <a:solidFill>
                  <a:srgbClr val="0000FF"/>
                </a:solidFill>
              </a:rPr>
              <a:t> = 73 m </a:t>
            </a:r>
            <a:endParaRPr lang="fr-FR" sz="1600" dirty="0" smtClean="0">
              <a:solidFill>
                <a:srgbClr val="0000FF"/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fr-FR" sz="1800" dirty="0" smtClean="0">
                <a:ea typeface="+mn-ea"/>
                <a:cs typeface="+mn-cs"/>
              </a:rPr>
              <a:t>Go to a ‘</a:t>
            </a:r>
            <a:r>
              <a:rPr lang="fr-FR" sz="1800" dirty="0" err="1" smtClean="0">
                <a:ea typeface="+mn-ea"/>
                <a:cs typeface="+mn-cs"/>
              </a:rPr>
              <a:t>Ω</a:t>
            </a:r>
            <a:r>
              <a:rPr lang="fr-FR" sz="1800" dirty="0" smtClean="0">
                <a:ea typeface="+mn-ea"/>
                <a:cs typeface="+mn-cs"/>
              </a:rPr>
              <a:t>’ – </a:t>
            </a:r>
            <a:r>
              <a:rPr lang="fr-FR" sz="1800" dirty="0" err="1" smtClean="0">
                <a:ea typeface="+mn-ea"/>
                <a:cs typeface="+mn-cs"/>
              </a:rPr>
              <a:t>shape</a:t>
            </a:r>
            <a:r>
              <a:rPr lang="fr-FR" sz="1800" dirty="0" smtClean="0">
                <a:ea typeface="+mn-ea"/>
                <a:cs typeface="+mn-cs"/>
              </a:rPr>
              <a:t> : 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fr-FR" sz="1600" dirty="0">
              <a:ea typeface="+mn-ea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F0154-2CE5-FE4B-9764-FDBE2618E7CA}" type="slidenum">
              <a:rPr lang="fr-FR"/>
              <a:pPr>
                <a:defRPr/>
              </a:pPr>
              <a:t>21</a:t>
            </a:fld>
            <a:endParaRPr lang="fr-FR"/>
          </a:p>
        </p:txBody>
      </p:sp>
      <p:grpSp>
        <p:nvGrpSpPr>
          <p:cNvPr id="4" name="Grouper 14"/>
          <p:cNvGrpSpPr>
            <a:grpSpLocks/>
          </p:cNvGrpSpPr>
          <p:nvPr/>
        </p:nvGrpSpPr>
        <p:grpSpPr bwMode="auto">
          <a:xfrm>
            <a:off x="4572000" y="3124200"/>
            <a:ext cx="4572000" cy="3581400"/>
            <a:chOff x="304800" y="3124200"/>
            <a:chExt cx="4572000" cy="3581400"/>
          </a:xfrm>
        </p:grpSpPr>
        <p:sp>
          <p:nvSpPr>
            <p:cNvPr id="18439" name="ZoneTexte 5"/>
            <p:cNvSpPr txBox="1">
              <a:spLocks noChangeArrowheads="1"/>
            </p:cNvSpPr>
            <p:nvPr/>
          </p:nvSpPr>
          <p:spPr bwMode="auto">
            <a:xfrm>
              <a:off x="457200" y="6335713"/>
              <a:ext cx="120491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>
                  <a:latin typeface="Calibri" pitchFamily="-110" charset="0"/>
                </a:rPr>
                <a:t>From Linac</a:t>
              </a:r>
            </a:p>
          </p:txBody>
        </p:sp>
        <p:sp>
          <p:nvSpPr>
            <p:cNvPr id="18440" name="ZoneTexte 6"/>
            <p:cNvSpPr txBox="1">
              <a:spLocks noChangeArrowheads="1"/>
            </p:cNvSpPr>
            <p:nvPr/>
          </p:nvSpPr>
          <p:spPr bwMode="auto">
            <a:xfrm>
              <a:off x="3810000" y="6335713"/>
              <a:ext cx="81597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>
                  <a:latin typeface="Calibri" pitchFamily="-110" charset="0"/>
                </a:rPr>
                <a:t>To CR1</a:t>
              </a:r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>
              <a:off x="547688" y="6356350"/>
              <a:ext cx="1052512" cy="1588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>
              <a:off x="3733800" y="6354763"/>
              <a:ext cx="1052513" cy="1587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8443" name="Image 14" descr="delayloop.pd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3124200"/>
              <a:ext cx="45720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4" name="ZoneTexte 11"/>
            <p:cNvSpPr txBox="1">
              <a:spLocks noChangeArrowheads="1"/>
            </p:cNvSpPr>
            <p:nvPr/>
          </p:nvSpPr>
          <p:spPr bwMode="auto">
            <a:xfrm>
              <a:off x="3102338" y="3585865"/>
              <a:ext cx="1523637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r-FR">
                  <a:latin typeface="Calibri" pitchFamily="-110" charset="0"/>
                </a:rPr>
                <a:t>L</a:t>
              </a:r>
              <a:r>
                <a:rPr lang="fr-FR" baseline="-25000">
                  <a:latin typeface="Calibri" pitchFamily="-110" charset="0"/>
                </a:rPr>
                <a:t>loop</a:t>
              </a:r>
              <a:r>
                <a:rPr lang="fr-FR">
                  <a:latin typeface="Calibri" pitchFamily="-110" charset="0"/>
                </a:rPr>
                <a:t>    =  135m</a:t>
              </a:r>
            </a:p>
            <a:p>
              <a:r>
                <a:rPr lang="fr-FR">
                  <a:latin typeface="Calibri" pitchFamily="-110" charset="0"/>
                </a:rPr>
                <a:t>L</a:t>
              </a:r>
              <a:r>
                <a:rPr lang="fr-FR" baseline="-25000">
                  <a:latin typeface="Calibri" pitchFamily="-110" charset="0"/>
                </a:rPr>
                <a:t>straight</a:t>
              </a:r>
              <a:r>
                <a:rPr lang="fr-FR">
                  <a:latin typeface="Calibri" pitchFamily="-110" charset="0"/>
                </a:rPr>
                <a:t> = 62 m</a:t>
              </a:r>
            </a:p>
            <a:p>
              <a:endParaRPr lang="fr-FR"/>
            </a:p>
          </p:txBody>
        </p:sp>
      </p:grpSp>
      <p:sp>
        <p:nvSpPr>
          <p:cNvPr id="18438" name="ZoneTexte 13"/>
          <p:cNvSpPr txBox="1">
            <a:spLocks noChangeArrowheads="1"/>
          </p:cNvSpPr>
          <p:nvPr/>
        </p:nvSpPr>
        <p:spPr bwMode="auto">
          <a:xfrm>
            <a:off x="1981200" y="5381625"/>
            <a:ext cx="24082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/>
              <a:t>Ω – shape :</a:t>
            </a:r>
          </a:p>
          <a:p>
            <a:r>
              <a:rPr lang="fr-FR"/>
              <a:t>- 2 variables : ρ and ϕ </a:t>
            </a:r>
          </a:p>
          <a:p>
            <a:r>
              <a:rPr lang="fr-FR"/>
              <a:t>- 1 constraint </a:t>
            </a:r>
            <a:r>
              <a:rPr lang="fr-FR">
                <a:solidFill>
                  <a:srgbClr val="0000FF"/>
                </a:solidFill>
              </a:rPr>
              <a:t>ΔL</a:t>
            </a:r>
            <a:r>
              <a:rPr lang="fr-FR" baseline="-25000">
                <a:solidFill>
                  <a:srgbClr val="0000FF"/>
                </a:solidFill>
              </a:rPr>
              <a:t>DL</a:t>
            </a:r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6016672" y="805934"/>
            <a:ext cx="3127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C. </a:t>
            </a:r>
            <a:r>
              <a:rPr lang="en-US" dirty="0" err="1" smtClean="0">
                <a:solidFill>
                  <a:srgbClr val="4F81BD"/>
                </a:solidFill>
              </a:rPr>
              <a:t>Biscari</a:t>
            </a:r>
            <a:r>
              <a:rPr lang="en-US" dirty="0" smtClean="0">
                <a:solidFill>
                  <a:srgbClr val="4F81BD"/>
                </a:solidFill>
              </a:rPr>
              <a:t>, B. </a:t>
            </a:r>
            <a:r>
              <a:rPr lang="en-US" dirty="0" err="1" smtClean="0">
                <a:solidFill>
                  <a:srgbClr val="4F81BD"/>
                </a:solidFill>
              </a:rPr>
              <a:t>Jeanneret</a:t>
            </a:r>
            <a:r>
              <a:rPr lang="en-US" dirty="0" smtClean="0">
                <a:solidFill>
                  <a:srgbClr val="4F81BD"/>
                </a:solidFill>
              </a:rPr>
              <a:t>, F. </a:t>
            </a:r>
            <a:r>
              <a:rPr lang="en-US" dirty="0" err="1" smtClean="0">
                <a:solidFill>
                  <a:srgbClr val="4F81BD"/>
                </a:solidFill>
              </a:rPr>
              <a:t>Stulle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191"/>
            <a:ext cx="8229600" cy="445311"/>
          </a:xfrm>
        </p:spPr>
        <p:txBody>
          <a:bodyPr>
            <a:noAutofit/>
          </a:bodyPr>
          <a:lstStyle/>
          <a:p>
            <a:r>
              <a:rPr lang="en-US" sz="3200" dirty="0" smtClean="0"/>
              <a:t>Dynamic Imperfections and Feedback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6404"/>
            <a:ext cx="8229600" cy="5309759"/>
          </a:xfrm>
        </p:spPr>
        <p:txBody>
          <a:bodyPr/>
          <a:lstStyle/>
          <a:p>
            <a:r>
              <a:rPr lang="en-US" sz="2400" dirty="0" smtClean="0"/>
              <a:t>Dynamic imperfections are an important concern of CLIC</a:t>
            </a:r>
          </a:p>
          <a:p>
            <a:pPr lvl="1"/>
            <a:r>
              <a:rPr lang="en-US" sz="2000" dirty="0" smtClean="0"/>
              <a:t>The direct luminosity loss</a:t>
            </a:r>
          </a:p>
          <a:p>
            <a:pPr lvl="1"/>
            <a:r>
              <a:rPr lang="en-US" sz="2000" dirty="0" smtClean="0"/>
              <a:t>Difficult to tune a machine that is moving all the time</a:t>
            </a:r>
          </a:p>
          <a:p>
            <a:endParaRPr lang="en-US" dirty="0"/>
          </a:p>
        </p:txBody>
      </p:sp>
      <p:pic>
        <p:nvPicPr>
          <p:cNvPr id="5" name="Picture 4" descr="loss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56322"/>
            <a:ext cx="9144000" cy="4472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61803"/>
          </a:xfrm>
        </p:spPr>
        <p:txBody>
          <a:bodyPr>
            <a:noAutofit/>
          </a:bodyPr>
          <a:lstStyle/>
          <a:p>
            <a:r>
              <a:rPr lang="en-US" sz="3200" dirty="0" smtClean="0"/>
              <a:t>RF Phase Jitter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615995"/>
            <a:ext cx="4719159" cy="21523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Drive beam phase and current tolerance in decelerator</a:t>
            </a:r>
          </a:p>
          <a:p>
            <a:pPr lvl="1"/>
            <a:r>
              <a:rPr lang="en-US" sz="1600" dirty="0" smtClean="0"/>
              <a:t>Luminosity loss due to main beam (0.2° and 0.075% per fill time)</a:t>
            </a:r>
          </a:p>
          <a:p>
            <a:pPr lvl="1"/>
            <a:r>
              <a:rPr lang="en-US" sz="1600" dirty="0" smtClean="0"/>
              <a:t>Drive beam losses (approx 0.2% fluctuation bunch to bunch for 10 sigma)</a:t>
            </a:r>
          </a:p>
          <a:p>
            <a:pPr lvl="1"/>
            <a:r>
              <a:rPr lang="en-US" sz="1600" dirty="0" smtClean="0"/>
              <a:t>CTF3 shows about 0.1% current stability</a:t>
            </a:r>
          </a:p>
        </p:txBody>
      </p:sp>
      <p:pic>
        <p:nvPicPr>
          <p:cNvPr id="5" name="Picture 4" descr="loss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6359" y="585502"/>
            <a:ext cx="3749865" cy="2638056"/>
          </a:xfrm>
          <a:prstGeom prst="rect">
            <a:avLst/>
          </a:prstGeom>
        </p:spPr>
      </p:pic>
      <p:pic>
        <p:nvPicPr>
          <p:cNvPr id="6" name="Image 11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539" y="2768334"/>
            <a:ext cx="5496875" cy="45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loss2.tiff"/>
          <p:cNvPicPr>
            <a:picLocks noChangeAspect="1"/>
          </p:cNvPicPr>
          <p:nvPr/>
        </p:nvPicPr>
        <p:blipFill>
          <a:blip r:embed="rId4"/>
          <a:srcRect t="6384"/>
          <a:stretch>
            <a:fillRect/>
          </a:stretch>
        </p:blipFill>
        <p:spPr>
          <a:xfrm>
            <a:off x="4618389" y="3421532"/>
            <a:ext cx="4420459" cy="3436468"/>
          </a:xfrm>
          <a:prstGeom prst="rect">
            <a:avLst/>
          </a:prstGeom>
          <a:effectLst/>
        </p:spPr>
      </p:pic>
      <p:sp>
        <p:nvSpPr>
          <p:cNvPr id="10" name="TextBox 9"/>
          <p:cNvSpPr txBox="1"/>
          <p:nvPr/>
        </p:nvSpPr>
        <p:spPr>
          <a:xfrm>
            <a:off x="301583" y="3521258"/>
            <a:ext cx="41601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Tolerance </a:t>
            </a:r>
            <a:r>
              <a:rPr lang="en-US" sz="1600" dirty="0" smtClean="0"/>
              <a:t>before feed-</a:t>
            </a:r>
            <a:r>
              <a:rPr lang="en-US" sz="1600" dirty="0" smtClean="0"/>
              <a:t>forward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dirty="0" smtClean="0"/>
              <a:t>Assume </a:t>
            </a:r>
            <a:r>
              <a:rPr lang="en-US" sz="1600" dirty="0" smtClean="0"/>
              <a:t>phase noise reduction by factor </a:t>
            </a:r>
            <a:r>
              <a:rPr lang="en-US" sz="1600" dirty="0" smtClean="0"/>
              <a:t>10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Required </a:t>
            </a:r>
            <a:r>
              <a:rPr lang="en-US" sz="1600" dirty="0" smtClean="0"/>
              <a:t>capture range 10°=</a:t>
            </a:r>
            <a:r>
              <a:rPr lang="en-US" sz="1600" dirty="0" smtClean="0"/>
              <a:t>0.7mm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Charge </a:t>
            </a:r>
            <a:r>
              <a:rPr lang="en-US" sz="1600" dirty="0" smtClean="0"/>
              <a:t>tolerance </a:t>
            </a:r>
            <a:r>
              <a:rPr lang="en-US" sz="1600" dirty="0" smtClean="0"/>
              <a:t>unchanged</a:t>
            </a:r>
          </a:p>
          <a:p>
            <a:r>
              <a:rPr lang="en-US" sz="1600" dirty="0" smtClean="0"/>
              <a:t>Need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Timing reference (</a:t>
            </a:r>
            <a:r>
              <a:rPr lang="en-US" sz="1600" dirty="0" smtClean="0">
                <a:solidFill>
                  <a:srgbClr val="4F81BD"/>
                </a:solidFill>
              </a:rPr>
              <a:t>J. </a:t>
            </a:r>
            <a:r>
              <a:rPr lang="en-US" sz="1600" dirty="0" err="1" smtClean="0">
                <a:solidFill>
                  <a:srgbClr val="4F81BD"/>
                </a:solidFill>
              </a:rPr>
              <a:t>Sladen</a:t>
            </a:r>
            <a:r>
              <a:rPr lang="en-US" sz="1600" dirty="0" smtClean="0">
                <a:solidFill>
                  <a:srgbClr val="4F81BD"/>
                </a:solidFill>
              </a:rPr>
              <a:t> et al.</a:t>
            </a:r>
            <a:r>
              <a:rPr lang="en-US" sz="1600" dirty="0" smtClean="0"/>
              <a:t>, need more)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Feedback design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dirty="0" smtClean="0"/>
              <a:t>P</a:t>
            </a:r>
            <a:r>
              <a:rPr lang="en-US" sz="1600" dirty="0" smtClean="0"/>
              <a:t>hase monitor (EUCARD)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Kickers and amplifiers (Phil Burrows et al.)</a:t>
            </a:r>
          </a:p>
          <a:p>
            <a:pPr>
              <a:buFont typeface="Arial"/>
              <a:buChar char="•"/>
            </a:pPr>
            <a:endParaRPr lang="en-US" sz="1600" dirty="0" smtClean="0"/>
          </a:p>
        </p:txBody>
      </p:sp>
      <p:sp>
        <p:nvSpPr>
          <p:cNvPr id="11" name="ZoneTexte 8"/>
          <p:cNvSpPr txBox="1"/>
          <p:nvPr/>
        </p:nvSpPr>
        <p:spPr>
          <a:xfrm>
            <a:off x="301582" y="5894685"/>
            <a:ext cx="41601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4F81BD"/>
                </a:solidFill>
              </a:rPr>
              <a:t>See</a:t>
            </a:r>
            <a:r>
              <a:rPr lang="fr-FR" dirty="0" smtClean="0">
                <a:solidFill>
                  <a:srgbClr val="4F81BD"/>
                </a:solidFill>
              </a:rPr>
              <a:t> </a:t>
            </a:r>
            <a:r>
              <a:rPr lang="fr-FR" dirty="0" err="1" smtClean="0">
                <a:solidFill>
                  <a:srgbClr val="4F81BD"/>
                </a:solidFill>
              </a:rPr>
              <a:t>talks</a:t>
            </a:r>
            <a:r>
              <a:rPr lang="fr-FR" dirty="0" smtClean="0">
                <a:solidFill>
                  <a:srgbClr val="4F81BD"/>
                </a:solidFill>
              </a:rPr>
              <a:t> </a:t>
            </a:r>
            <a:r>
              <a:rPr lang="fr-FR" dirty="0" err="1" smtClean="0">
                <a:solidFill>
                  <a:srgbClr val="4F81BD"/>
                </a:solidFill>
              </a:rPr>
              <a:t>this</a:t>
            </a:r>
            <a:r>
              <a:rPr lang="fr-FR" dirty="0" smtClean="0">
                <a:solidFill>
                  <a:srgbClr val="4F81BD"/>
                </a:solidFill>
              </a:rPr>
              <a:t> workshop :</a:t>
            </a:r>
          </a:p>
          <a:p>
            <a:pPr>
              <a:buFontTx/>
              <a:buChar char="-"/>
            </a:pPr>
            <a:r>
              <a:rPr lang="fr-FR" dirty="0" smtClean="0">
                <a:solidFill>
                  <a:srgbClr val="4F81BD"/>
                </a:solidFill>
              </a:rPr>
              <a:t>WG3 : M. </a:t>
            </a:r>
            <a:r>
              <a:rPr lang="fr-FR" dirty="0" err="1" smtClean="0">
                <a:solidFill>
                  <a:srgbClr val="4F81BD"/>
                </a:solidFill>
              </a:rPr>
              <a:t>Felber</a:t>
            </a:r>
            <a:r>
              <a:rPr lang="fr-FR" dirty="0" smtClean="0">
                <a:solidFill>
                  <a:srgbClr val="4F81BD"/>
                </a:solidFill>
              </a:rPr>
              <a:t>, </a:t>
            </a:r>
            <a:r>
              <a:rPr lang="fr-FR" dirty="0" err="1" smtClean="0">
                <a:solidFill>
                  <a:srgbClr val="4F81BD"/>
                </a:solidFill>
              </a:rPr>
              <a:t>O</a:t>
            </a:r>
            <a:r>
              <a:rPr lang="fr-FR" dirty="0" err="1" smtClean="0">
                <a:solidFill>
                  <a:srgbClr val="4F81BD"/>
                </a:solidFill>
              </a:rPr>
              <a:t>.Ilday</a:t>
            </a:r>
            <a:r>
              <a:rPr lang="fr-FR" dirty="0" smtClean="0">
                <a:solidFill>
                  <a:srgbClr val="4F81BD"/>
                </a:solidFill>
              </a:rPr>
              <a:t>, V. </a:t>
            </a:r>
            <a:r>
              <a:rPr lang="fr-FR" dirty="0" err="1" smtClean="0">
                <a:solidFill>
                  <a:srgbClr val="4F81BD"/>
                </a:solidFill>
              </a:rPr>
              <a:t>Arsov</a:t>
            </a:r>
            <a:r>
              <a:rPr lang="fr-FR" dirty="0" smtClean="0">
                <a:solidFill>
                  <a:srgbClr val="4F81BD"/>
                </a:solidFill>
              </a:rPr>
              <a:t>, F. </a:t>
            </a:r>
            <a:r>
              <a:rPr lang="fr-FR" dirty="0" err="1" smtClean="0">
                <a:solidFill>
                  <a:srgbClr val="4F81BD"/>
                </a:solidFill>
              </a:rPr>
              <a:t>Stulle</a:t>
            </a:r>
            <a:endParaRPr lang="fr-FR" dirty="0" smtClean="0">
              <a:solidFill>
                <a:srgbClr val="4F81BD"/>
              </a:solidFill>
            </a:endParaRPr>
          </a:p>
          <a:p>
            <a:pPr>
              <a:buFontTx/>
              <a:buChar char="-"/>
            </a:pPr>
            <a:r>
              <a:rPr lang="fr-FR" dirty="0" smtClean="0">
                <a:solidFill>
                  <a:srgbClr val="4F81BD"/>
                </a:solidFill>
              </a:rPr>
              <a:t>WG5 : A. Anderson, </a:t>
            </a:r>
            <a:r>
              <a:rPr lang="fr-FR" dirty="0" err="1" smtClean="0">
                <a:solidFill>
                  <a:srgbClr val="4F81BD"/>
                </a:solidFill>
              </a:rPr>
              <a:t>B.Jeanneret</a:t>
            </a:r>
            <a:r>
              <a:rPr lang="fr-FR" dirty="0" smtClean="0">
                <a:solidFill>
                  <a:srgbClr val="4F81BD"/>
                </a:solidFill>
              </a:rPr>
              <a:t> </a:t>
            </a:r>
            <a:endParaRPr lang="fr-FR" dirty="0">
              <a:solidFill>
                <a:srgbClr val="4F81BD"/>
              </a:solidFill>
            </a:endParaRPr>
          </a:p>
        </p:txBody>
      </p:sp>
      <p:sp>
        <p:nvSpPr>
          <p:cNvPr id="12" name="ZoneTexte 4"/>
          <p:cNvSpPr txBox="1"/>
          <p:nvPr/>
        </p:nvSpPr>
        <p:spPr>
          <a:xfrm>
            <a:off x="6532507" y="1121525"/>
            <a:ext cx="157214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D.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S. </a:t>
            </a:r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&amp; </a:t>
            </a:r>
            <a:r>
              <a:rPr lang="fr-FR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R.</a:t>
            </a:r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Tomas</a:t>
            </a:r>
            <a:endParaRPr lang="fr-FR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ZoneTexte 4"/>
          <p:cNvSpPr txBox="1"/>
          <p:nvPr/>
        </p:nvSpPr>
        <p:spPr>
          <a:xfrm>
            <a:off x="5698414" y="3950076"/>
            <a:ext cx="90489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F. </a:t>
            </a:r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Stulle</a:t>
            </a:r>
            <a:endParaRPr lang="fr-FR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"/>
          <p:cNvSpPr>
            <a:spLocks noChangeShapeType="1"/>
          </p:cNvSpPr>
          <p:nvPr/>
        </p:nvSpPr>
        <p:spPr bwMode="auto">
          <a:xfrm>
            <a:off x="6003926" y="2025649"/>
            <a:ext cx="1368425" cy="1588"/>
          </a:xfrm>
          <a:prstGeom prst="line">
            <a:avLst/>
          </a:pr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3790951" y="1665287"/>
            <a:ext cx="1206500" cy="1587"/>
          </a:xfrm>
          <a:prstGeom prst="line">
            <a:avLst/>
          </a:prstGeom>
          <a:noFill/>
          <a:ln w="28800">
            <a:solidFill>
              <a:srgbClr val="0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8991601" y="2565399"/>
            <a:ext cx="1587" cy="1079500"/>
          </a:xfrm>
          <a:prstGeom prst="line">
            <a:avLst/>
          </a:pr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Freeform 5"/>
          <p:cNvSpPr>
            <a:spLocks noChangeArrowheads="1"/>
          </p:cNvSpPr>
          <p:nvPr/>
        </p:nvSpPr>
        <p:spPr bwMode="auto">
          <a:xfrm>
            <a:off x="8451851" y="2025649"/>
            <a:ext cx="539750" cy="539750"/>
          </a:xfrm>
          <a:custGeom>
            <a:avLst/>
            <a:gdLst/>
            <a:ahLst/>
            <a:cxnLst>
              <a:cxn ang="0">
                <a:pos x="1500" y="1500"/>
              </a:cxn>
              <a:cxn ang="0">
                <a:pos x="0" y="0"/>
              </a:cxn>
            </a:cxnLst>
            <a:rect l="0" t="0" r="r" b="b"/>
            <a:pathLst>
              <a:path w="1501" h="1501">
                <a:moveTo>
                  <a:pt x="1500" y="1500"/>
                </a:moveTo>
                <a:cubicBezTo>
                  <a:pt x="1500" y="650"/>
                  <a:pt x="800" y="0"/>
                  <a:pt x="0" y="0"/>
                </a:cubicBezTo>
              </a:path>
            </a:pathLst>
          </a:cu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1755776" y="2025649"/>
            <a:ext cx="576262" cy="1588"/>
          </a:xfrm>
          <a:prstGeom prst="line">
            <a:avLst/>
          </a:pr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73038" y="1665287"/>
            <a:ext cx="1582738" cy="1077912"/>
            <a:chOff x="386" y="2109"/>
            <a:chExt cx="997" cy="679"/>
          </a:xfrm>
        </p:grpSpPr>
        <p:sp>
          <p:nvSpPr>
            <p:cNvPr id="10" name="Freeform 8"/>
            <p:cNvSpPr>
              <a:spLocks noChangeArrowheads="1"/>
            </p:cNvSpPr>
            <p:nvPr/>
          </p:nvSpPr>
          <p:spPr bwMode="auto">
            <a:xfrm>
              <a:off x="386" y="2449"/>
              <a:ext cx="340" cy="340"/>
            </a:xfrm>
            <a:custGeom>
              <a:avLst/>
              <a:gdLst/>
              <a:ahLst/>
              <a:cxnLst>
                <a:cxn ang="0">
                  <a:pos x="1500" y="1500"/>
                </a:cxn>
                <a:cxn ang="0">
                  <a:pos x="0" y="0"/>
                </a:cxn>
              </a:cxnLst>
              <a:rect l="0" t="0" r="r" b="b"/>
              <a:pathLst>
                <a:path w="1501" h="1501">
                  <a:moveTo>
                    <a:pt x="1500" y="1500"/>
                  </a:moveTo>
                  <a:cubicBezTo>
                    <a:pt x="650" y="1500"/>
                    <a:pt x="0" y="800"/>
                    <a:pt x="0" y="0"/>
                  </a:cubicBezTo>
                </a:path>
              </a:pathLst>
            </a:cu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9"/>
            <p:cNvSpPr>
              <a:spLocks noChangeArrowheads="1"/>
            </p:cNvSpPr>
            <p:nvPr/>
          </p:nvSpPr>
          <p:spPr bwMode="auto">
            <a:xfrm>
              <a:off x="386" y="2109"/>
              <a:ext cx="340" cy="340"/>
            </a:xfrm>
            <a:custGeom>
              <a:avLst/>
              <a:gdLst/>
              <a:ahLst/>
              <a:cxnLst>
                <a:cxn ang="0">
                  <a:pos x="1500" y="0"/>
                </a:cxn>
                <a:cxn ang="0">
                  <a:pos x="0" y="1500"/>
                </a:cxn>
              </a:cxnLst>
              <a:rect l="0" t="0" r="r" b="b"/>
              <a:pathLst>
                <a:path w="1501" h="1501">
                  <a:moveTo>
                    <a:pt x="1500" y="0"/>
                  </a:moveTo>
                  <a:cubicBezTo>
                    <a:pt x="650" y="0"/>
                    <a:pt x="0" y="700"/>
                    <a:pt x="0" y="1500"/>
                  </a:cubicBezTo>
                </a:path>
              </a:pathLst>
            </a:cu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 noChangeArrowheads="1"/>
            </p:cNvSpPr>
            <p:nvPr/>
          </p:nvSpPr>
          <p:spPr bwMode="auto">
            <a:xfrm>
              <a:off x="726" y="2619"/>
              <a:ext cx="295" cy="170"/>
            </a:xfrm>
            <a:custGeom>
              <a:avLst/>
              <a:gdLst/>
              <a:ahLst/>
              <a:cxnLst>
                <a:cxn ang="0">
                  <a:pos x="0" y="750"/>
                </a:cxn>
                <a:cxn ang="0">
                  <a:pos x="1300" y="0"/>
                </a:cxn>
              </a:cxnLst>
              <a:rect l="0" t="0" r="r" b="b"/>
              <a:pathLst>
                <a:path w="1301" h="751">
                  <a:moveTo>
                    <a:pt x="0" y="750"/>
                  </a:moveTo>
                  <a:cubicBezTo>
                    <a:pt x="500" y="750"/>
                    <a:pt x="1000" y="500"/>
                    <a:pt x="1300" y="0"/>
                  </a:cubicBezTo>
                </a:path>
              </a:pathLst>
            </a:cu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 noChangeArrowheads="1"/>
            </p:cNvSpPr>
            <p:nvPr/>
          </p:nvSpPr>
          <p:spPr bwMode="auto">
            <a:xfrm>
              <a:off x="1089" y="2336"/>
              <a:ext cx="295" cy="170"/>
            </a:xfrm>
            <a:custGeom>
              <a:avLst/>
              <a:gdLst/>
              <a:ahLst/>
              <a:cxnLst>
                <a:cxn ang="0">
                  <a:pos x="1300" y="0"/>
                </a:cxn>
                <a:cxn ang="0">
                  <a:pos x="0" y="750"/>
                </a:cxn>
              </a:cxnLst>
              <a:rect l="0" t="0" r="r" b="b"/>
              <a:pathLst>
                <a:path w="1301" h="751">
                  <a:moveTo>
                    <a:pt x="1300" y="0"/>
                  </a:moveTo>
                  <a:cubicBezTo>
                    <a:pt x="800" y="0"/>
                    <a:pt x="300" y="250"/>
                    <a:pt x="0" y="750"/>
                  </a:cubicBezTo>
                </a:path>
              </a:pathLst>
            </a:cu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V="1">
              <a:off x="1020" y="2505"/>
              <a:ext cx="68" cy="115"/>
            </a:xfrm>
            <a:prstGeom prst="line">
              <a:avLst/>
            </a:prstGeom>
            <a:noFill/>
            <a:ln w="28800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712788" y="1665287"/>
            <a:ext cx="1619250" cy="1587"/>
          </a:xfrm>
          <a:prstGeom prst="line">
            <a:avLst/>
          </a:pr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Freeform 14"/>
          <p:cNvSpPr>
            <a:spLocks noChangeArrowheads="1"/>
          </p:cNvSpPr>
          <p:nvPr/>
        </p:nvSpPr>
        <p:spPr bwMode="auto">
          <a:xfrm>
            <a:off x="2332038" y="1304924"/>
            <a:ext cx="1081088" cy="360363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1000" y="0"/>
              </a:cxn>
              <a:cxn ang="0">
                <a:pos x="2000" y="0"/>
              </a:cxn>
              <a:cxn ang="0">
                <a:pos x="3000" y="1000"/>
              </a:cxn>
            </a:cxnLst>
            <a:rect l="0" t="0" r="r" b="b"/>
            <a:pathLst>
              <a:path w="3001" h="1001">
                <a:moveTo>
                  <a:pt x="0" y="1000"/>
                </a:moveTo>
                <a:lnTo>
                  <a:pt x="1000" y="0"/>
                </a:lnTo>
                <a:lnTo>
                  <a:pt x="2000" y="0"/>
                </a:lnTo>
                <a:lnTo>
                  <a:pt x="3000" y="1000"/>
                </a:lnTo>
              </a:path>
            </a:pathLst>
          </a:custGeom>
          <a:noFill/>
          <a:ln w="288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3411538" y="1665287"/>
            <a:ext cx="360363" cy="1587"/>
          </a:xfrm>
          <a:prstGeom prst="line">
            <a:avLst/>
          </a:pr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771901" y="1485899"/>
            <a:ext cx="719137" cy="358775"/>
            <a:chOff x="2653" y="1996"/>
            <a:chExt cx="453" cy="226"/>
          </a:xfrm>
        </p:grpSpPr>
        <p:sp>
          <p:nvSpPr>
            <p:cNvPr id="19" name="Freeform 17"/>
            <p:cNvSpPr>
              <a:spLocks noChangeArrowheads="1"/>
            </p:cNvSpPr>
            <p:nvPr/>
          </p:nvSpPr>
          <p:spPr bwMode="auto">
            <a:xfrm>
              <a:off x="2804" y="1996"/>
              <a:ext cx="151" cy="227"/>
            </a:xfrm>
            <a:custGeom>
              <a:avLst/>
              <a:gdLst/>
              <a:ahLst/>
              <a:cxnLst>
                <a:cxn ang="0">
                  <a:pos x="667" y="667"/>
                </a:cxn>
                <a:cxn ang="0">
                  <a:pos x="500" y="833"/>
                </a:cxn>
                <a:cxn ang="0">
                  <a:pos x="500" y="833"/>
                </a:cxn>
                <a:cxn ang="0">
                  <a:pos x="333" y="1000"/>
                </a:cxn>
                <a:cxn ang="0">
                  <a:pos x="333" y="1000"/>
                </a:cxn>
                <a:cxn ang="0">
                  <a:pos x="167" y="833"/>
                </a:cxn>
                <a:cxn ang="0">
                  <a:pos x="167" y="833"/>
                </a:cxn>
                <a:cxn ang="0">
                  <a:pos x="0" y="667"/>
                </a:cxn>
                <a:cxn ang="0">
                  <a:pos x="0" y="667"/>
                </a:cxn>
                <a:cxn ang="0">
                  <a:pos x="0" y="333"/>
                </a:cxn>
                <a:cxn ang="0">
                  <a:pos x="0" y="333"/>
                </a:cxn>
                <a:cxn ang="0">
                  <a:pos x="167" y="167"/>
                </a:cxn>
                <a:cxn ang="0">
                  <a:pos x="167" y="167"/>
                </a:cxn>
                <a:cxn ang="0">
                  <a:pos x="333" y="0"/>
                </a:cxn>
                <a:cxn ang="0">
                  <a:pos x="333" y="0"/>
                </a:cxn>
                <a:cxn ang="0">
                  <a:pos x="500" y="167"/>
                </a:cxn>
                <a:cxn ang="0">
                  <a:pos x="500" y="167"/>
                </a:cxn>
                <a:cxn ang="0">
                  <a:pos x="667" y="333"/>
                </a:cxn>
                <a:cxn ang="0">
                  <a:pos x="667" y="333"/>
                </a:cxn>
                <a:cxn ang="0">
                  <a:pos x="667" y="667"/>
                </a:cxn>
              </a:cxnLst>
              <a:rect l="0" t="0" r="r" b="b"/>
              <a:pathLst>
                <a:path w="668" h="1001">
                  <a:moveTo>
                    <a:pt x="667" y="667"/>
                  </a:moveTo>
                  <a:cubicBezTo>
                    <a:pt x="567" y="667"/>
                    <a:pt x="523" y="767"/>
                    <a:pt x="500" y="833"/>
                  </a:cubicBezTo>
                  <a:lnTo>
                    <a:pt x="500" y="833"/>
                  </a:lnTo>
                  <a:cubicBezTo>
                    <a:pt x="477" y="900"/>
                    <a:pt x="433" y="1000"/>
                    <a:pt x="333" y="1000"/>
                  </a:cubicBezTo>
                  <a:lnTo>
                    <a:pt x="333" y="1000"/>
                  </a:lnTo>
                  <a:cubicBezTo>
                    <a:pt x="233" y="1000"/>
                    <a:pt x="190" y="900"/>
                    <a:pt x="167" y="833"/>
                  </a:cubicBezTo>
                  <a:lnTo>
                    <a:pt x="167" y="833"/>
                  </a:lnTo>
                  <a:cubicBezTo>
                    <a:pt x="143" y="767"/>
                    <a:pt x="100" y="667"/>
                    <a:pt x="0" y="667"/>
                  </a:cubicBezTo>
                  <a:lnTo>
                    <a:pt x="0" y="667"/>
                  </a:lnTo>
                  <a:lnTo>
                    <a:pt x="0" y="333"/>
                  </a:lnTo>
                  <a:lnTo>
                    <a:pt x="0" y="333"/>
                  </a:lnTo>
                  <a:cubicBezTo>
                    <a:pt x="100" y="333"/>
                    <a:pt x="143" y="233"/>
                    <a:pt x="167" y="167"/>
                  </a:cubicBezTo>
                  <a:lnTo>
                    <a:pt x="167" y="167"/>
                  </a:lnTo>
                  <a:cubicBezTo>
                    <a:pt x="190" y="100"/>
                    <a:pt x="233" y="0"/>
                    <a:pt x="333" y="0"/>
                  </a:cubicBezTo>
                  <a:lnTo>
                    <a:pt x="333" y="0"/>
                  </a:lnTo>
                  <a:cubicBezTo>
                    <a:pt x="433" y="0"/>
                    <a:pt x="477" y="100"/>
                    <a:pt x="500" y="167"/>
                  </a:cubicBezTo>
                  <a:lnTo>
                    <a:pt x="500" y="167"/>
                  </a:lnTo>
                  <a:cubicBezTo>
                    <a:pt x="523" y="233"/>
                    <a:pt x="567" y="333"/>
                    <a:pt x="667" y="333"/>
                  </a:cubicBezTo>
                  <a:lnTo>
                    <a:pt x="667" y="333"/>
                  </a:lnTo>
                  <a:lnTo>
                    <a:pt x="667" y="667"/>
                  </a:lnTo>
                </a:path>
              </a:pathLst>
            </a:custGeom>
            <a:solidFill>
              <a:srgbClr val="6B009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 noChangeArrowheads="1"/>
            </p:cNvSpPr>
            <p:nvPr/>
          </p:nvSpPr>
          <p:spPr bwMode="auto">
            <a:xfrm>
              <a:off x="2956" y="1996"/>
              <a:ext cx="151" cy="227"/>
            </a:xfrm>
            <a:custGeom>
              <a:avLst/>
              <a:gdLst/>
              <a:ahLst/>
              <a:cxnLst>
                <a:cxn ang="0">
                  <a:pos x="667" y="667"/>
                </a:cxn>
                <a:cxn ang="0">
                  <a:pos x="500" y="833"/>
                </a:cxn>
                <a:cxn ang="0">
                  <a:pos x="500" y="833"/>
                </a:cxn>
                <a:cxn ang="0">
                  <a:pos x="333" y="1000"/>
                </a:cxn>
                <a:cxn ang="0">
                  <a:pos x="333" y="1000"/>
                </a:cxn>
                <a:cxn ang="0">
                  <a:pos x="167" y="833"/>
                </a:cxn>
                <a:cxn ang="0">
                  <a:pos x="167" y="833"/>
                </a:cxn>
                <a:cxn ang="0">
                  <a:pos x="0" y="667"/>
                </a:cxn>
                <a:cxn ang="0">
                  <a:pos x="0" y="667"/>
                </a:cxn>
                <a:cxn ang="0">
                  <a:pos x="0" y="333"/>
                </a:cxn>
                <a:cxn ang="0">
                  <a:pos x="0" y="333"/>
                </a:cxn>
                <a:cxn ang="0">
                  <a:pos x="167" y="167"/>
                </a:cxn>
                <a:cxn ang="0">
                  <a:pos x="167" y="167"/>
                </a:cxn>
                <a:cxn ang="0">
                  <a:pos x="333" y="0"/>
                </a:cxn>
                <a:cxn ang="0">
                  <a:pos x="333" y="0"/>
                </a:cxn>
                <a:cxn ang="0">
                  <a:pos x="500" y="167"/>
                </a:cxn>
                <a:cxn ang="0">
                  <a:pos x="500" y="167"/>
                </a:cxn>
                <a:cxn ang="0">
                  <a:pos x="667" y="333"/>
                </a:cxn>
                <a:cxn ang="0">
                  <a:pos x="667" y="333"/>
                </a:cxn>
                <a:cxn ang="0">
                  <a:pos x="667" y="667"/>
                </a:cxn>
              </a:cxnLst>
              <a:rect l="0" t="0" r="r" b="b"/>
              <a:pathLst>
                <a:path w="668" h="1001">
                  <a:moveTo>
                    <a:pt x="667" y="667"/>
                  </a:moveTo>
                  <a:cubicBezTo>
                    <a:pt x="567" y="667"/>
                    <a:pt x="523" y="767"/>
                    <a:pt x="500" y="833"/>
                  </a:cubicBezTo>
                  <a:lnTo>
                    <a:pt x="500" y="833"/>
                  </a:lnTo>
                  <a:cubicBezTo>
                    <a:pt x="477" y="900"/>
                    <a:pt x="433" y="1000"/>
                    <a:pt x="333" y="1000"/>
                  </a:cubicBezTo>
                  <a:lnTo>
                    <a:pt x="333" y="1000"/>
                  </a:lnTo>
                  <a:cubicBezTo>
                    <a:pt x="233" y="1000"/>
                    <a:pt x="190" y="900"/>
                    <a:pt x="167" y="833"/>
                  </a:cubicBezTo>
                  <a:lnTo>
                    <a:pt x="167" y="833"/>
                  </a:lnTo>
                  <a:cubicBezTo>
                    <a:pt x="143" y="767"/>
                    <a:pt x="100" y="667"/>
                    <a:pt x="0" y="667"/>
                  </a:cubicBezTo>
                  <a:lnTo>
                    <a:pt x="0" y="667"/>
                  </a:lnTo>
                  <a:lnTo>
                    <a:pt x="0" y="333"/>
                  </a:lnTo>
                  <a:lnTo>
                    <a:pt x="0" y="333"/>
                  </a:lnTo>
                  <a:cubicBezTo>
                    <a:pt x="100" y="333"/>
                    <a:pt x="143" y="233"/>
                    <a:pt x="167" y="167"/>
                  </a:cubicBezTo>
                  <a:lnTo>
                    <a:pt x="167" y="167"/>
                  </a:lnTo>
                  <a:cubicBezTo>
                    <a:pt x="190" y="100"/>
                    <a:pt x="233" y="0"/>
                    <a:pt x="333" y="0"/>
                  </a:cubicBezTo>
                  <a:lnTo>
                    <a:pt x="333" y="0"/>
                  </a:lnTo>
                  <a:cubicBezTo>
                    <a:pt x="433" y="0"/>
                    <a:pt x="477" y="100"/>
                    <a:pt x="500" y="167"/>
                  </a:cubicBezTo>
                  <a:lnTo>
                    <a:pt x="500" y="167"/>
                  </a:lnTo>
                  <a:cubicBezTo>
                    <a:pt x="523" y="233"/>
                    <a:pt x="567" y="333"/>
                    <a:pt x="667" y="333"/>
                  </a:cubicBezTo>
                  <a:lnTo>
                    <a:pt x="667" y="333"/>
                  </a:lnTo>
                  <a:lnTo>
                    <a:pt x="667" y="667"/>
                  </a:lnTo>
                </a:path>
              </a:pathLst>
            </a:custGeom>
            <a:solidFill>
              <a:srgbClr val="6B009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ChangeArrowheads="1"/>
            </p:cNvSpPr>
            <p:nvPr/>
          </p:nvSpPr>
          <p:spPr bwMode="auto">
            <a:xfrm>
              <a:off x="2653" y="1996"/>
              <a:ext cx="151" cy="227"/>
            </a:xfrm>
            <a:custGeom>
              <a:avLst/>
              <a:gdLst/>
              <a:ahLst/>
              <a:cxnLst>
                <a:cxn ang="0">
                  <a:pos x="667" y="667"/>
                </a:cxn>
                <a:cxn ang="0">
                  <a:pos x="500" y="833"/>
                </a:cxn>
                <a:cxn ang="0">
                  <a:pos x="500" y="833"/>
                </a:cxn>
                <a:cxn ang="0">
                  <a:pos x="333" y="1000"/>
                </a:cxn>
                <a:cxn ang="0">
                  <a:pos x="333" y="1000"/>
                </a:cxn>
                <a:cxn ang="0">
                  <a:pos x="167" y="833"/>
                </a:cxn>
                <a:cxn ang="0">
                  <a:pos x="167" y="833"/>
                </a:cxn>
                <a:cxn ang="0">
                  <a:pos x="0" y="667"/>
                </a:cxn>
                <a:cxn ang="0">
                  <a:pos x="0" y="667"/>
                </a:cxn>
                <a:cxn ang="0">
                  <a:pos x="0" y="333"/>
                </a:cxn>
                <a:cxn ang="0">
                  <a:pos x="0" y="333"/>
                </a:cxn>
                <a:cxn ang="0">
                  <a:pos x="167" y="167"/>
                </a:cxn>
                <a:cxn ang="0">
                  <a:pos x="167" y="167"/>
                </a:cxn>
                <a:cxn ang="0">
                  <a:pos x="333" y="0"/>
                </a:cxn>
                <a:cxn ang="0">
                  <a:pos x="333" y="0"/>
                </a:cxn>
                <a:cxn ang="0">
                  <a:pos x="500" y="167"/>
                </a:cxn>
                <a:cxn ang="0">
                  <a:pos x="500" y="167"/>
                </a:cxn>
                <a:cxn ang="0">
                  <a:pos x="667" y="333"/>
                </a:cxn>
                <a:cxn ang="0">
                  <a:pos x="667" y="333"/>
                </a:cxn>
                <a:cxn ang="0">
                  <a:pos x="667" y="667"/>
                </a:cxn>
              </a:cxnLst>
              <a:rect l="0" t="0" r="r" b="b"/>
              <a:pathLst>
                <a:path w="668" h="1001">
                  <a:moveTo>
                    <a:pt x="667" y="667"/>
                  </a:moveTo>
                  <a:cubicBezTo>
                    <a:pt x="567" y="667"/>
                    <a:pt x="523" y="767"/>
                    <a:pt x="500" y="833"/>
                  </a:cubicBezTo>
                  <a:lnTo>
                    <a:pt x="500" y="833"/>
                  </a:lnTo>
                  <a:cubicBezTo>
                    <a:pt x="477" y="900"/>
                    <a:pt x="433" y="1000"/>
                    <a:pt x="333" y="1000"/>
                  </a:cubicBezTo>
                  <a:lnTo>
                    <a:pt x="333" y="1000"/>
                  </a:lnTo>
                  <a:cubicBezTo>
                    <a:pt x="233" y="1000"/>
                    <a:pt x="190" y="900"/>
                    <a:pt x="167" y="833"/>
                  </a:cubicBezTo>
                  <a:lnTo>
                    <a:pt x="167" y="833"/>
                  </a:lnTo>
                  <a:cubicBezTo>
                    <a:pt x="143" y="767"/>
                    <a:pt x="100" y="667"/>
                    <a:pt x="0" y="667"/>
                  </a:cubicBezTo>
                  <a:lnTo>
                    <a:pt x="0" y="667"/>
                  </a:lnTo>
                  <a:lnTo>
                    <a:pt x="0" y="333"/>
                  </a:lnTo>
                  <a:lnTo>
                    <a:pt x="0" y="333"/>
                  </a:lnTo>
                  <a:cubicBezTo>
                    <a:pt x="100" y="333"/>
                    <a:pt x="143" y="233"/>
                    <a:pt x="167" y="167"/>
                  </a:cubicBezTo>
                  <a:lnTo>
                    <a:pt x="167" y="167"/>
                  </a:lnTo>
                  <a:cubicBezTo>
                    <a:pt x="190" y="100"/>
                    <a:pt x="233" y="0"/>
                    <a:pt x="333" y="0"/>
                  </a:cubicBezTo>
                  <a:lnTo>
                    <a:pt x="333" y="0"/>
                  </a:lnTo>
                  <a:cubicBezTo>
                    <a:pt x="433" y="0"/>
                    <a:pt x="477" y="100"/>
                    <a:pt x="500" y="167"/>
                  </a:cubicBezTo>
                  <a:lnTo>
                    <a:pt x="500" y="167"/>
                  </a:lnTo>
                  <a:cubicBezTo>
                    <a:pt x="523" y="233"/>
                    <a:pt x="567" y="333"/>
                    <a:pt x="667" y="333"/>
                  </a:cubicBezTo>
                  <a:lnTo>
                    <a:pt x="667" y="333"/>
                  </a:lnTo>
                  <a:lnTo>
                    <a:pt x="667" y="667"/>
                  </a:lnTo>
                </a:path>
              </a:pathLst>
            </a:custGeom>
            <a:solidFill>
              <a:srgbClr val="6B009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>
              <a:off x="2653" y="2071"/>
              <a:ext cx="454" cy="76"/>
            </a:xfrm>
            <a:prstGeom prst="roundRect">
              <a:avLst>
                <a:gd name="adj" fmla="val 1315"/>
              </a:avLst>
            </a:prstGeom>
            <a:solidFill>
              <a:srgbClr val="6B009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1684338" y="728662"/>
            <a:ext cx="2457450" cy="601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Final Re-compression,</a:t>
            </a:r>
          </a:p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Phase Correction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4225923" y="3676649"/>
            <a:ext cx="828675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DBA 1</a:t>
            </a: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2817813" y="4005262"/>
            <a:ext cx="612775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Gun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4164013" y="2386012"/>
            <a:ext cx="511175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CR</a:t>
            </a:r>
          </a:p>
        </p:txBody>
      </p:sp>
      <p:sp>
        <p:nvSpPr>
          <p:cNvPr id="27" name="Freeform 25"/>
          <p:cNvSpPr>
            <a:spLocks noChangeArrowheads="1"/>
          </p:cNvSpPr>
          <p:nvPr/>
        </p:nvSpPr>
        <p:spPr bwMode="auto">
          <a:xfrm>
            <a:off x="2332038" y="2025649"/>
            <a:ext cx="1081088" cy="360363"/>
          </a:xfrm>
          <a:custGeom>
            <a:avLst/>
            <a:gdLst/>
            <a:ahLst/>
            <a:cxnLst>
              <a:cxn ang="0">
                <a:pos x="3000" y="0"/>
              </a:cxn>
              <a:cxn ang="0">
                <a:pos x="2000" y="1000"/>
              </a:cxn>
              <a:cxn ang="0">
                <a:pos x="1000" y="1000"/>
              </a:cxn>
              <a:cxn ang="0">
                <a:pos x="0" y="0"/>
              </a:cxn>
            </a:cxnLst>
            <a:rect l="0" t="0" r="r" b="b"/>
            <a:pathLst>
              <a:path w="3001" h="1001">
                <a:moveTo>
                  <a:pt x="3000" y="0"/>
                </a:moveTo>
                <a:lnTo>
                  <a:pt x="2000" y="1000"/>
                </a:lnTo>
                <a:lnTo>
                  <a:pt x="1000" y="1000"/>
                </a:lnTo>
                <a:lnTo>
                  <a:pt x="0" y="0"/>
                </a:lnTo>
              </a:path>
            </a:pathLst>
          </a:custGeom>
          <a:noFill/>
          <a:ln w="288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Line 26"/>
          <p:cNvSpPr>
            <a:spLocks noChangeShapeType="1"/>
          </p:cNvSpPr>
          <p:nvPr/>
        </p:nvSpPr>
        <p:spPr bwMode="auto">
          <a:xfrm>
            <a:off x="3411538" y="2025649"/>
            <a:ext cx="414338" cy="1588"/>
          </a:xfrm>
          <a:prstGeom prst="line">
            <a:avLst/>
          </a:pr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3765551" y="1174749"/>
            <a:ext cx="777875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PETS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1739440" y="2343149"/>
            <a:ext cx="2406650" cy="858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First Re-compression,</a:t>
            </a:r>
          </a:p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Phase and Energy</a:t>
            </a:r>
          </a:p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Measurement</a:t>
            </a:r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auto">
          <a:xfrm>
            <a:off x="3879851" y="2025649"/>
            <a:ext cx="1079500" cy="1079500"/>
          </a:xfrm>
          <a:prstGeom prst="ellipse">
            <a:avLst/>
          </a:pr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 flipH="1">
            <a:off x="3878263" y="4184649"/>
            <a:ext cx="1874838" cy="1588"/>
          </a:xfrm>
          <a:prstGeom prst="line">
            <a:avLst/>
          </a:pr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" name="AutoShape 37"/>
          <p:cNvSpPr>
            <a:spLocks noChangeArrowheads="1"/>
          </p:cNvSpPr>
          <p:nvPr/>
        </p:nvSpPr>
        <p:spPr bwMode="auto">
          <a:xfrm rot="5400000">
            <a:off x="3451225" y="3935412"/>
            <a:ext cx="360363" cy="503238"/>
          </a:xfrm>
          <a:prstGeom prst="roundRect">
            <a:avLst>
              <a:gd name="adj" fmla="val 440"/>
            </a:avLst>
          </a:prstGeom>
          <a:solidFill>
            <a:srgbClr val="3DEB3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38"/>
          <p:cNvSpPr>
            <a:spLocks noChangeArrowheads="1"/>
          </p:cNvSpPr>
          <p:nvPr/>
        </p:nvSpPr>
        <p:spPr bwMode="auto">
          <a:xfrm>
            <a:off x="8451851" y="3644899"/>
            <a:ext cx="539750" cy="539750"/>
          </a:xfrm>
          <a:custGeom>
            <a:avLst/>
            <a:gdLst/>
            <a:ahLst/>
            <a:cxnLst>
              <a:cxn ang="0">
                <a:pos x="0" y="1500"/>
              </a:cxn>
              <a:cxn ang="0">
                <a:pos x="1500" y="0"/>
              </a:cxn>
            </a:cxnLst>
            <a:rect l="0" t="0" r="r" b="b"/>
            <a:pathLst>
              <a:path w="1501" h="1501">
                <a:moveTo>
                  <a:pt x="0" y="1500"/>
                </a:moveTo>
                <a:cubicBezTo>
                  <a:pt x="850" y="1500"/>
                  <a:pt x="1500" y="800"/>
                  <a:pt x="1500" y="0"/>
                </a:cubicBezTo>
              </a:path>
            </a:pathLst>
          </a:cu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6327776" y="1844674"/>
            <a:ext cx="719137" cy="358775"/>
            <a:chOff x="4263" y="2222"/>
            <a:chExt cx="453" cy="226"/>
          </a:xfrm>
        </p:grpSpPr>
        <p:sp>
          <p:nvSpPr>
            <p:cNvPr id="42" name="Freeform 40"/>
            <p:cNvSpPr>
              <a:spLocks noChangeArrowheads="1"/>
            </p:cNvSpPr>
            <p:nvPr/>
          </p:nvSpPr>
          <p:spPr bwMode="auto">
            <a:xfrm>
              <a:off x="4414" y="2222"/>
              <a:ext cx="151" cy="227"/>
            </a:xfrm>
            <a:custGeom>
              <a:avLst/>
              <a:gdLst/>
              <a:ahLst/>
              <a:cxnLst>
                <a:cxn ang="0">
                  <a:pos x="0" y="333"/>
                </a:cxn>
                <a:cxn ang="0">
                  <a:pos x="167" y="167"/>
                </a:cxn>
                <a:cxn ang="0">
                  <a:pos x="167" y="167"/>
                </a:cxn>
                <a:cxn ang="0">
                  <a:pos x="334" y="0"/>
                </a:cxn>
                <a:cxn ang="0">
                  <a:pos x="334" y="0"/>
                </a:cxn>
                <a:cxn ang="0">
                  <a:pos x="500" y="167"/>
                </a:cxn>
                <a:cxn ang="0">
                  <a:pos x="500" y="167"/>
                </a:cxn>
                <a:cxn ang="0">
                  <a:pos x="667" y="333"/>
                </a:cxn>
                <a:cxn ang="0">
                  <a:pos x="667" y="333"/>
                </a:cxn>
                <a:cxn ang="0">
                  <a:pos x="667" y="667"/>
                </a:cxn>
                <a:cxn ang="0">
                  <a:pos x="667" y="667"/>
                </a:cxn>
                <a:cxn ang="0">
                  <a:pos x="500" y="833"/>
                </a:cxn>
                <a:cxn ang="0">
                  <a:pos x="500" y="833"/>
                </a:cxn>
                <a:cxn ang="0">
                  <a:pos x="334" y="1000"/>
                </a:cxn>
                <a:cxn ang="0">
                  <a:pos x="334" y="1000"/>
                </a:cxn>
                <a:cxn ang="0">
                  <a:pos x="167" y="833"/>
                </a:cxn>
                <a:cxn ang="0">
                  <a:pos x="167" y="833"/>
                </a:cxn>
                <a:cxn ang="0">
                  <a:pos x="0" y="667"/>
                </a:cxn>
                <a:cxn ang="0">
                  <a:pos x="0" y="667"/>
                </a:cxn>
                <a:cxn ang="0">
                  <a:pos x="0" y="333"/>
                </a:cxn>
              </a:cxnLst>
              <a:rect l="0" t="0" r="r" b="b"/>
              <a:pathLst>
                <a:path w="668" h="1001">
                  <a:moveTo>
                    <a:pt x="0" y="333"/>
                  </a:moveTo>
                  <a:cubicBezTo>
                    <a:pt x="100" y="333"/>
                    <a:pt x="144" y="233"/>
                    <a:pt x="167" y="167"/>
                  </a:cubicBezTo>
                  <a:lnTo>
                    <a:pt x="167" y="167"/>
                  </a:lnTo>
                  <a:cubicBezTo>
                    <a:pt x="190" y="100"/>
                    <a:pt x="234" y="0"/>
                    <a:pt x="334" y="0"/>
                  </a:cubicBezTo>
                  <a:lnTo>
                    <a:pt x="334" y="0"/>
                  </a:lnTo>
                  <a:cubicBezTo>
                    <a:pt x="434" y="0"/>
                    <a:pt x="477" y="100"/>
                    <a:pt x="500" y="167"/>
                  </a:cubicBezTo>
                  <a:lnTo>
                    <a:pt x="500" y="167"/>
                  </a:lnTo>
                  <a:cubicBezTo>
                    <a:pt x="524" y="233"/>
                    <a:pt x="567" y="333"/>
                    <a:pt x="667" y="333"/>
                  </a:cubicBezTo>
                  <a:lnTo>
                    <a:pt x="667" y="333"/>
                  </a:lnTo>
                  <a:lnTo>
                    <a:pt x="667" y="667"/>
                  </a:lnTo>
                  <a:lnTo>
                    <a:pt x="667" y="667"/>
                  </a:lnTo>
                  <a:cubicBezTo>
                    <a:pt x="567" y="667"/>
                    <a:pt x="524" y="767"/>
                    <a:pt x="500" y="833"/>
                  </a:cubicBezTo>
                  <a:lnTo>
                    <a:pt x="500" y="833"/>
                  </a:lnTo>
                  <a:cubicBezTo>
                    <a:pt x="477" y="900"/>
                    <a:pt x="434" y="1000"/>
                    <a:pt x="334" y="1000"/>
                  </a:cubicBezTo>
                  <a:lnTo>
                    <a:pt x="334" y="1000"/>
                  </a:lnTo>
                  <a:cubicBezTo>
                    <a:pt x="234" y="1000"/>
                    <a:pt x="190" y="900"/>
                    <a:pt x="167" y="833"/>
                  </a:cubicBezTo>
                  <a:lnTo>
                    <a:pt x="167" y="833"/>
                  </a:lnTo>
                  <a:cubicBezTo>
                    <a:pt x="144" y="767"/>
                    <a:pt x="100" y="667"/>
                    <a:pt x="0" y="667"/>
                  </a:cubicBezTo>
                  <a:lnTo>
                    <a:pt x="0" y="667"/>
                  </a:lnTo>
                  <a:lnTo>
                    <a:pt x="0" y="333"/>
                  </a:lnTo>
                </a:path>
              </a:pathLst>
            </a:custGeom>
            <a:solidFill>
              <a:srgbClr val="FF66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 noChangeArrowheads="1"/>
            </p:cNvSpPr>
            <p:nvPr/>
          </p:nvSpPr>
          <p:spPr bwMode="auto">
            <a:xfrm>
              <a:off x="4263" y="2222"/>
              <a:ext cx="151" cy="227"/>
            </a:xfrm>
            <a:custGeom>
              <a:avLst/>
              <a:gdLst/>
              <a:ahLst/>
              <a:cxnLst>
                <a:cxn ang="0">
                  <a:pos x="0" y="333"/>
                </a:cxn>
                <a:cxn ang="0">
                  <a:pos x="167" y="167"/>
                </a:cxn>
                <a:cxn ang="0">
                  <a:pos x="167" y="167"/>
                </a:cxn>
                <a:cxn ang="0">
                  <a:pos x="334" y="0"/>
                </a:cxn>
                <a:cxn ang="0">
                  <a:pos x="334" y="0"/>
                </a:cxn>
                <a:cxn ang="0">
                  <a:pos x="500" y="167"/>
                </a:cxn>
                <a:cxn ang="0">
                  <a:pos x="500" y="167"/>
                </a:cxn>
                <a:cxn ang="0">
                  <a:pos x="667" y="333"/>
                </a:cxn>
                <a:cxn ang="0">
                  <a:pos x="667" y="333"/>
                </a:cxn>
                <a:cxn ang="0">
                  <a:pos x="667" y="667"/>
                </a:cxn>
                <a:cxn ang="0">
                  <a:pos x="667" y="667"/>
                </a:cxn>
                <a:cxn ang="0">
                  <a:pos x="500" y="833"/>
                </a:cxn>
                <a:cxn ang="0">
                  <a:pos x="500" y="833"/>
                </a:cxn>
                <a:cxn ang="0">
                  <a:pos x="334" y="1000"/>
                </a:cxn>
                <a:cxn ang="0">
                  <a:pos x="334" y="1000"/>
                </a:cxn>
                <a:cxn ang="0">
                  <a:pos x="167" y="833"/>
                </a:cxn>
                <a:cxn ang="0">
                  <a:pos x="167" y="833"/>
                </a:cxn>
                <a:cxn ang="0">
                  <a:pos x="0" y="667"/>
                </a:cxn>
                <a:cxn ang="0">
                  <a:pos x="0" y="667"/>
                </a:cxn>
                <a:cxn ang="0">
                  <a:pos x="0" y="333"/>
                </a:cxn>
              </a:cxnLst>
              <a:rect l="0" t="0" r="r" b="b"/>
              <a:pathLst>
                <a:path w="668" h="1001">
                  <a:moveTo>
                    <a:pt x="0" y="333"/>
                  </a:moveTo>
                  <a:cubicBezTo>
                    <a:pt x="100" y="333"/>
                    <a:pt x="144" y="233"/>
                    <a:pt x="167" y="167"/>
                  </a:cubicBezTo>
                  <a:lnTo>
                    <a:pt x="167" y="167"/>
                  </a:lnTo>
                  <a:cubicBezTo>
                    <a:pt x="190" y="100"/>
                    <a:pt x="234" y="0"/>
                    <a:pt x="334" y="0"/>
                  </a:cubicBezTo>
                  <a:lnTo>
                    <a:pt x="334" y="0"/>
                  </a:lnTo>
                  <a:cubicBezTo>
                    <a:pt x="434" y="0"/>
                    <a:pt x="477" y="100"/>
                    <a:pt x="500" y="167"/>
                  </a:cubicBezTo>
                  <a:lnTo>
                    <a:pt x="500" y="167"/>
                  </a:lnTo>
                  <a:cubicBezTo>
                    <a:pt x="524" y="233"/>
                    <a:pt x="567" y="333"/>
                    <a:pt x="667" y="333"/>
                  </a:cubicBezTo>
                  <a:lnTo>
                    <a:pt x="667" y="333"/>
                  </a:lnTo>
                  <a:lnTo>
                    <a:pt x="667" y="667"/>
                  </a:lnTo>
                  <a:lnTo>
                    <a:pt x="667" y="667"/>
                  </a:lnTo>
                  <a:cubicBezTo>
                    <a:pt x="567" y="667"/>
                    <a:pt x="524" y="767"/>
                    <a:pt x="500" y="833"/>
                  </a:cubicBezTo>
                  <a:lnTo>
                    <a:pt x="500" y="833"/>
                  </a:lnTo>
                  <a:cubicBezTo>
                    <a:pt x="477" y="900"/>
                    <a:pt x="434" y="1000"/>
                    <a:pt x="334" y="1000"/>
                  </a:cubicBezTo>
                  <a:lnTo>
                    <a:pt x="334" y="1000"/>
                  </a:lnTo>
                  <a:cubicBezTo>
                    <a:pt x="234" y="1000"/>
                    <a:pt x="190" y="900"/>
                    <a:pt x="167" y="833"/>
                  </a:cubicBezTo>
                  <a:lnTo>
                    <a:pt x="167" y="833"/>
                  </a:lnTo>
                  <a:cubicBezTo>
                    <a:pt x="144" y="767"/>
                    <a:pt x="100" y="667"/>
                    <a:pt x="0" y="667"/>
                  </a:cubicBezTo>
                  <a:lnTo>
                    <a:pt x="0" y="667"/>
                  </a:lnTo>
                  <a:lnTo>
                    <a:pt x="0" y="333"/>
                  </a:lnTo>
                </a:path>
              </a:pathLst>
            </a:custGeom>
            <a:solidFill>
              <a:srgbClr val="FF66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 noChangeArrowheads="1"/>
            </p:cNvSpPr>
            <p:nvPr/>
          </p:nvSpPr>
          <p:spPr bwMode="auto">
            <a:xfrm>
              <a:off x="4566" y="2222"/>
              <a:ext cx="151" cy="227"/>
            </a:xfrm>
            <a:custGeom>
              <a:avLst/>
              <a:gdLst/>
              <a:ahLst/>
              <a:cxnLst>
                <a:cxn ang="0">
                  <a:pos x="0" y="333"/>
                </a:cxn>
                <a:cxn ang="0">
                  <a:pos x="167" y="167"/>
                </a:cxn>
                <a:cxn ang="0">
                  <a:pos x="167" y="167"/>
                </a:cxn>
                <a:cxn ang="0">
                  <a:pos x="334" y="0"/>
                </a:cxn>
                <a:cxn ang="0">
                  <a:pos x="334" y="0"/>
                </a:cxn>
                <a:cxn ang="0">
                  <a:pos x="500" y="167"/>
                </a:cxn>
                <a:cxn ang="0">
                  <a:pos x="500" y="167"/>
                </a:cxn>
                <a:cxn ang="0">
                  <a:pos x="667" y="333"/>
                </a:cxn>
                <a:cxn ang="0">
                  <a:pos x="667" y="333"/>
                </a:cxn>
                <a:cxn ang="0">
                  <a:pos x="667" y="667"/>
                </a:cxn>
                <a:cxn ang="0">
                  <a:pos x="667" y="667"/>
                </a:cxn>
                <a:cxn ang="0">
                  <a:pos x="500" y="833"/>
                </a:cxn>
                <a:cxn ang="0">
                  <a:pos x="500" y="833"/>
                </a:cxn>
                <a:cxn ang="0">
                  <a:pos x="334" y="1000"/>
                </a:cxn>
                <a:cxn ang="0">
                  <a:pos x="334" y="1000"/>
                </a:cxn>
                <a:cxn ang="0">
                  <a:pos x="167" y="833"/>
                </a:cxn>
                <a:cxn ang="0">
                  <a:pos x="167" y="833"/>
                </a:cxn>
                <a:cxn ang="0">
                  <a:pos x="0" y="667"/>
                </a:cxn>
                <a:cxn ang="0">
                  <a:pos x="0" y="667"/>
                </a:cxn>
                <a:cxn ang="0">
                  <a:pos x="0" y="333"/>
                </a:cxn>
              </a:cxnLst>
              <a:rect l="0" t="0" r="r" b="b"/>
              <a:pathLst>
                <a:path w="668" h="1001">
                  <a:moveTo>
                    <a:pt x="0" y="333"/>
                  </a:moveTo>
                  <a:cubicBezTo>
                    <a:pt x="100" y="333"/>
                    <a:pt x="144" y="233"/>
                    <a:pt x="167" y="167"/>
                  </a:cubicBezTo>
                  <a:lnTo>
                    <a:pt x="167" y="167"/>
                  </a:lnTo>
                  <a:cubicBezTo>
                    <a:pt x="190" y="100"/>
                    <a:pt x="234" y="0"/>
                    <a:pt x="334" y="0"/>
                  </a:cubicBezTo>
                  <a:lnTo>
                    <a:pt x="334" y="0"/>
                  </a:lnTo>
                  <a:cubicBezTo>
                    <a:pt x="434" y="0"/>
                    <a:pt x="477" y="100"/>
                    <a:pt x="500" y="167"/>
                  </a:cubicBezTo>
                  <a:lnTo>
                    <a:pt x="500" y="167"/>
                  </a:lnTo>
                  <a:cubicBezTo>
                    <a:pt x="524" y="233"/>
                    <a:pt x="567" y="333"/>
                    <a:pt x="667" y="333"/>
                  </a:cubicBezTo>
                  <a:lnTo>
                    <a:pt x="667" y="333"/>
                  </a:lnTo>
                  <a:lnTo>
                    <a:pt x="667" y="667"/>
                  </a:lnTo>
                  <a:lnTo>
                    <a:pt x="667" y="667"/>
                  </a:lnTo>
                  <a:cubicBezTo>
                    <a:pt x="567" y="667"/>
                    <a:pt x="524" y="767"/>
                    <a:pt x="500" y="833"/>
                  </a:cubicBezTo>
                  <a:lnTo>
                    <a:pt x="500" y="833"/>
                  </a:lnTo>
                  <a:cubicBezTo>
                    <a:pt x="477" y="900"/>
                    <a:pt x="434" y="1000"/>
                    <a:pt x="334" y="1000"/>
                  </a:cubicBezTo>
                  <a:lnTo>
                    <a:pt x="334" y="1000"/>
                  </a:lnTo>
                  <a:cubicBezTo>
                    <a:pt x="234" y="1000"/>
                    <a:pt x="190" y="900"/>
                    <a:pt x="167" y="833"/>
                  </a:cubicBezTo>
                  <a:lnTo>
                    <a:pt x="167" y="833"/>
                  </a:lnTo>
                  <a:cubicBezTo>
                    <a:pt x="144" y="767"/>
                    <a:pt x="100" y="667"/>
                    <a:pt x="0" y="667"/>
                  </a:cubicBezTo>
                  <a:lnTo>
                    <a:pt x="0" y="667"/>
                  </a:lnTo>
                  <a:lnTo>
                    <a:pt x="0" y="333"/>
                  </a:lnTo>
                </a:path>
              </a:pathLst>
            </a:custGeom>
            <a:solidFill>
              <a:srgbClr val="FF66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 rot="10800000">
              <a:off x="4263" y="2299"/>
              <a:ext cx="454" cy="76"/>
            </a:xfrm>
            <a:prstGeom prst="roundRect">
              <a:avLst>
                <a:gd name="adj" fmla="val 1315"/>
              </a:avLst>
            </a:prstGeom>
            <a:solidFill>
              <a:srgbClr val="FF66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" name="Freeform 44"/>
          <p:cNvSpPr>
            <a:spLocks noChangeArrowheads="1"/>
          </p:cNvSpPr>
          <p:nvPr/>
        </p:nvSpPr>
        <p:spPr bwMode="auto">
          <a:xfrm>
            <a:off x="5751513" y="4184649"/>
            <a:ext cx="1081088" cy="360363"/>
          </a:xfrm>
          <a:custGeom>
            <a:avLst/>
            <a:gdLst/>
            <a:ahLst/>
            <a:cxnLst>
              <a:cxn ang="0">
                <a:pos x="3000" y="0"/>
              </a:cxn>
              <a:cxn ang="0">
                <a:pos x="2000" y="1000"/>
              </a:cxn>
              <a:cxn ang="0">
                <a:pos x="1000" y="1000"/>
              </a:cxn>
              <a:cxn ang="0">
                <a:pos x="0" y="0"/>
              </a:cxn>
            </a:cxnLst>
            <a:rect l="0" t="0" r="r" b="b"/>
            <a:pathLst>
              <a:path w="3001" h="1001">
                <a:moveTo>
                  <a:pt x="3000" y="0"/>
                </a:moveTo>
                <a:lnTo>
                  <a:pt x="2000" y="1000"/>
                </a:lnTo>
                <a:lnTo>
                  <a:pt x="1000" y="1000"/>
                </a:lnTo>
                <a:lnTo>
                  <a:pt x="0" y="0"/>
                </a:lnTo>
              </a:path>
            </a:pathLst>
          </a:custGeom>
          <a:noFill/>
          <a:ln w="288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" name="Group 45"/>
          <p:cNvGrpSpPr>
            <a:grpSpLocks/>
          </p:cNvGrpSpPr>
          <p:nvPr/>
        </p:nvGrpSpPr>
        <p:grpSpPr bwMode="auto">
          <a:xfrm>
            <a:off x="4240213" y="4005262"/>
            <a:ext cx="719138" cy="358775"/>
            <a:chOff x="2948" y="3583"/>
            <a:chExt cx="453" cy="226"/>
          </a:xfrm>
        </p:grpSpPr>
        <p:sp>
          <p:nvSpPr>
            <p:cNvPr id="48" name="Freeform 46"/>
            <p:cNvSpPr>
              <a:spLocks noChangeArrowheads="1"/>
            </p:cNvSpPr>
            <p:nvPr/>
          </p:nvSpPr>
          <p:spPr bwMode="auto">
            <a:xfrm>
              <a:off x="3099" y="3583"/>
              <a:ext cx="151" cy="227"/>
            </a:xfrm>
            <a:custGeom>
              <a:avLst/>
              <a:gdLst/>
              <a:ahLst/>
              <a:cxnLst>
                <a:cxn ang="0">
                  <a:pos x="0" y="333"/>
                </a:cxn>
                <a:cxn ang="0">
                  <a:pos x="167" y="167"/>
                </a:cxn>
                <a:cxn ang="0">
                  <a:pos x="167" y="167"/>
                </a:cxn>
                <a:cxn ang="0">
                  <a:pos x="334" y="0"/>
                </a:cxn>
                <a:cxn ang="0">
                  <a:pos x="334" y="0"/>
                </a:cxn>
                <a:cxn ang="0">
                  <a:pos x="500" y="167"/>
                </a:cxn>
                <a:cxn ang="0">
                  <a:pos x="500" y="167"/>
                </a:cxn>
                <a:cxn ang="0">
                  <a:pos x="667" y="333"/>
                </a:cxn>
                <a:cxn ang="0">
                  <a:pos x="667" y="333"/>
                </a:cxn>
                <a:cxn ang="0">
                  <a:pos x="667" y="667"/>
                </a:cxn>
                <a:cxn ang="0">
                  <a:pos x="667" y="667"/>
                </a:cxn>
                <a:cxn ang="0">
                  <a:pos x="500" y="833"/>
                </a:cxn>
                <a:cxn ang="0">
                  <a:pos x="500" y="833"/>
                </a:cxn>
                <a:cxn ang="0">
                  <a:pos x="334" y="1000"/>
                </a:cxn>
                <a:cxn ang="0">
                  <a:pos x="334" y="1000"/>
                </a:cxn>
                <a:cxn ang="0">
                  <a:pos x="167" y="833"/>
                </a:cxn>
                <a:cxn ang="0">
                  <a:pos x="167" y="833"/>
                </a:cxn>
                <a:cxn ang="0">
                  <a:pos x="0" y="667"/>
                </a:cxn>
                <a:cxn ang="0">
                  <a:pos x="0" y="667"/>
                </a:cxn>
                <a:cxn ang="0">
                  <a:pos x="0" y="333"/>
                </a:cxn>
              </a:cxnLst>
              <a:rect l="0" t="0" r="r" b="b"/>
              <a:pathLst>
                <a:path w="668" h="1001">
                  <a:moveTo>
                    <a:pt x="0" y="333"/>
                  </a:moveTo>
                  <a:cubicBezTo>
                    <a:pt x="100" y="333"/>
                    <a:pt x="144" y="233"/>
                    <a:pt x="167" y="167"/>
                  </a:cubicBezTo>
                  <a:lnTo>
                    <a:pt x="167" y="167"/>
                  </a:lnTo>
                  <a:cubicBezTo>
                    <a:pt x="190" y="100"/>
                    <a:pt x="234" y="0"/>
                    <a:pt x="334" y="0"/>
                  </a:cubicBezTo>
                  <a:lnTo>
                    <a:pt x="334" y="0"/>
                  </a:lnTo>
                  <a:cubicBezTo>
                    <a:pt x="434" y="0"/>
                    <a:pt x="477" y="100"/>
                    <a:pt x="500" y="167"/>
                  </a:cubicBezTo>
                  <a:lnTo>
                    <a:pt x="500" y="167"/>
                  </a:lnTo>
                  <a:cubicBezTo>
                    <a:pt x="524" y="233"/>
                    <a:pt x="567" y="333"/>
                    <a:pt x="667" y="333"/>
                  </a:cubicBezTo>
                  <a:lnTo>
                    <a:pt x="667" y="333"/>
                  </a:lnTo>
                  <a:lnTo>
                    <a:pt x="667" y="667"/>
                  </a:lnTo>
                  <a:lnTo>
                    <a:pt x="667" y="667"/>
                  </a:lnTo>
                  <a:cubicBezTo>
                    <a:pt x="567" y="667"/>
                    <a:pt x="524" y="767"/>
                    <a:pt x="500" y="833"/>
                  </a:cubicBezTo>
                  <a:lnTo>
                    <a:pt x="500" y="833"/>
                  </a:lnTo>
                  <a:cubicBezTo>
                    <a:pt x="477" y="900"/>
                    <a:pt x="434" y="1000"/>
                    <a:pt x="334" y="1000"/>
                  </a:cubicBezTo>
                  <a:lnTo>
                    <a:pt x="334" y="1000"/>
                  </a:lnTo>
                  <a:cubicBezTo>
                    <a:pt x="234" y="1000"/>
                    <a:pt x="190" y="900"/>
                    <a:pt x="167" y="833"/>
                  </a:cubicBezTo>
                  <a:lnTo>
                    <a:pt x="167" y="833"/>
                  </a:lnTo>
                  <a:cubicBezTo>
                    <a:pt x="144" y="767"/>
                    <a:pt x="100" y="667"/>
                    <a:pt x="0" y="667"/>
                  </a:cubicBezTo>
                  <a:lnTo>
                    <a:pt x="0" y="667"/>
                  </a:lnTo>
                  <a:lnTo>
                    <a:pt x="0" y="333"/>
                  </a:lnTo>
                </a:path>
              </a:pathLst>
            </a:custGeom>
            <a:solidFill>
              <a:srgbClr val="FF66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 noChangeArrowheads="1"/>
            </p:cNvSpPr>
            <p:nvPr/>
          </p:nvSpPr>
          <p:spPr bwMode="auto">
            <a:xfrm>
              <a:off x="2948" y="3583"/>
              <a:ext cx="151" cy="227"/>
            </a:xfrm>
            <a:custGeom>
              <a:avLst/>
              <a:gdLst/>
              <a:ahLst/>
              <a:cxnLst>
                <a:cxn ang="0">
                  <a:pos x="0" y="333"/>
                </a:cxn>
                <a:cxn ang="0">
                  <a:pos x="167" y="167"/>
                </a:cxn>
                <a:cxn ang="0">
                  <a:pos x="167" y="167"/>
                </a:cxn>
                <a:cxn ang="0">
                  <a:pos x="334" y="0"/>
                </a:cxn>
                <a:cxn ang="0">
                  <a:pos x="334" y="0"/>
                </a:cxn>
                <a:cxn ang="0">
                  <a:pos x="500" y="167"/>
                </a:cxn>
                <a:cxn ang="0">
                  <a:pos x="500" y="167"/>
                </a:cxn>
                <a:cxn ang="0">
                  <a:pos x="667" y="333"/>
                </a:cxn>
                <a:cxn ang="0">
                  <a:pos x="667" y="333"/>
                </a:cxn>
                <a:cxn ang="0">
                  <a:pos x="667" y="667"/>
                </a:cxn>
                <a:cxn ang="0">
                  <a:pos x="667" y="667"/>
                </a:cxn>
                <a:cxn ang="0">
                  <a:pos x="500" y="833"/>
                </a:cxn>
                <a:cxn ang="0">
                  <a:pos x="500" y="833"/>
                </a:cxn>
                <a:cxn ang="0">
                  <a:pos x="334" y="1000"/>
                </a:cxn>
                <a:cxn ang="0">
                  <a:pos x="334" y="1000"/>
                </a:cxn>
                <a:cxn ang="0">
                  <a:pos x="167" y="833"/>
                </a:cxn>
                <a:cxn ang="0">
                  <a:pos x="167" y="833"/>
                </a:cxn>
                <a:cxn ang="0">
                  <a:pos x="0" y="667"/>
                </a:cxn>
                <a:cxn ang="0">
                  <a:pos x="0" y="667"/>
                </a:cxn>
                <a:cxn ang="0">
                  <a:pos x="0" y="333"/>
                </a:cxn>
              </a:cxnLst>
              <a:rect l="0" t="0" r="r" b="b"/>
              <a:pathLst>
                <a:path w="668" h="1001">
                  <a:moveTo>
                    <a:pt x="0" y="333"/>
                  </a:moveTo>
                  <a:cubicBezTo>
                    <a:pt x="100" y="333"/>
                    <a:pt x="144" y="233"/>
                    <a:pt x="167" y="167"/>
                  </a:cubicBezTo>
                  <a:lnTo>
                    <a:pt x="167" y="167"/>
                  </a:lnTo>
                  <a:cubicBezTo>
                    <a:pt x="190" y="100"/>
                    <a:pt x="234" y="0"/>
                    <a:pt x="334" y="0"/>
                  </a:cubicBezTo>
                  <a:lnTo>
                    <a:pt x="334" y="0"/>
                  </a:lnTo>
                  <a:cubicBezTo>
                    <a:pt x="434" y="0"/>
                    <a:pt x="477" y="100"/>
                    <a:pt x="500" y="167"/>
                  </a:cubicBezTo>
                  <a:lnTo>
                    <a:pt x="500" y="167"/>
                  </a:lnTo>
                  <a:cubicBezTo>
                    <a:pt x="524" y="233"/>
                    <a:pt x="567" y="333"/>
                    <a:pt x="667" y="333"/>
                  </a:cubicBezTo>
                  <a:lnTo>
                    <a:pt x="667" y="333"/>
                  </a:lnTo>
                  <a:lnTo>
                    <a:pt x="667" y="667"/>
                  </a:lnTo>
                  <a:lnTo>
                    <a:pt x="667" y="667"/>
                  </a:lnTo>
                  <a:cubicBezTo>
                    <a:pt x="567" y="667"/>
                    <a:pt x="524" y="767"/>
                    <a:pt x="500" y="833"/>
                  </a:cubicBezTo>
                  <a:lnTo>
                    <a:pt x="500" y="833"/>
                  </a:lnTo>
                  <a:cubicBezTo>
                    <a:pt x="477" y="900"/>
                    <a:pt x="434" y="1000"/>
                    <a:pt x="334" y="1000"/>
                  </a:cubicBezTo>
                  <a:lnTo>
                    <a:pt x="334" y="1000"/>
                  </a:lnTo>
                  <a:cubicBezTo>
                    <a:pt x="234" y="1000"/>
                    <a:pt x="190" y="900"/>
                    <a:pt x="167" y="833"/>
                  </a:cubicBezTo>
                  <a:lnTo>
                    <a:pt x="167" y="833"/>
                  </a:lnTo>
                  <a:cubicBezTo>
                    <a:pt x="144" y="767"/>
                    <a:pt x="100" y="667"/>
                    <a:pt x="0" y="667"/>
                  </a:cubicBezTo>
                  <a:lnTo>
                    <a:pt x="0" y="667"/>
                  </a:lnTo>
                  <a:lnTo>
                    <a:pt x="0" y="333"/>
                  </a:lnTo>
                </a:path>
              </a:pathLst>
            </a:custGeom>
            <a:solidFill>
              <a:srgbClr val="FF66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 noChangeArrowheads="1"/>
            </p:cNvSpPr>
            <p:nvPr/>
          </p:nvSpPr>
          <p:spPr bwMode="auto">
            <a:xfrm>
              <a:off x="3250" y="3583"/>
              <a:ext cx="151" cy="227"/>
            </a:xfrm>
            <a:custGeom>
              <a:avLst/>
              <a:gdLst/>
              <a:ahLst/>
              <a:cxnLst>
                <a:cxn ang="0">
                  <a:pos x="0" y="333"/>
                </a:cxn>
                <a:cxn ang="0">
                  <a:pos x="167" y="167"/>
                </a:cxn>
                <a:cxn ang="0">
                  <a:pos x="167" y="167"/>
                </a:cxn>
                <a:cxn ang="0">
                  <a:pos x="334" y="0"/>
                </a:cxn>
                <a:cxn ang="0">
                  <a:pos x="334" y="0"/>
                </a:cxn>
                <a:cxn ang="0">
                  <a:pos x="500" y="167"/>
                </a:cxn>
                <a:cxn ang="0">
                  <a:pos x="500" y="167"/>
                </a:cxn>
                <a:cxn ang="0">
                  <a:pos x="667" y="333"/>
                </a:cxn>
                <a:cxn ang="0">
                  <a:pos x="667" y="333"/>
                </a:cxn>
                <a:cxn ang="0">
                  <a:pos x="667" y="667"/>
                </a:cxn>
                <a:cxn ang="0">
                  <a:pos x="667" y="667"/>
                </a:cxn>
                <a:cxn ang="0">
                  <a:pos x="500" y="833"/>
                </a:cxn>
                <a:cxn ang="0">
                  <a:pos x="500" y="833"/>
                </a:cxn>
                <a:cxn ang="0">
                  <a:pos x="334" y="1000"/>
                </a:cxn>
                <a:cxn ang="0">
                  <a:pos x="334" y="1000"/>
                </a:cxn>
                <a:cxn ang="0">
                  <a:pos x="167" y="833"/>
                </a:cxn>
                <a:cxn ang="0">
                  <a:pos x="167" y="833"/>
                </a:cxn>
                <a:cxn ang="0">
                  <a:pos x="0" y="667"/>
                </a:cxn>
                <a:cxn ang="0">
                  <a:pos x="0" y="667"/>
                </a:cxn>
                <a:cxn ang="0">
                  <a:pos x="0" y="333"/>
                </a:cxn>
              </a:cxnLst>
              <a:rect l="0" t="0" r="r" b="b"/>
              <a:pathLst>
                <a:path w="668" h="1001">
                  <a:moveTo>
                    <a:pt x="0" y="333"/>
                  </a:moveTo>
                  <a:cubicBezTo>
                    <a:pt x="100" y="333"/>
                    <a:pt x="144" y="233"/>
                    <a:pt x="167" y="167"/>
                  </a:cubicBezTo>
                  <a:lnTo>
                    <a:pt x="167" y="167"/>
                  </a:lnTo>
                  <a:cubicBezTo>
                    <a:pt x="190" y="100"/>
                    <a:pt x="234" y="0"/>
                    <a:pt x="334" y="0"/>
                  </a:cubicBezTo>
                  <a:lnTo>
                    <a:pt x="334" y="0"/>
                  </a:lnTo>
                  <a:cubicBezTo>
                    <a:pt x="434" y="0"/>
                    <a:pt x="477" y="100"/>
                    <a:pt x="500" y="167"/>
                  </a:cubicBezTo>
                  <a:lnTo>
                    <a:pt x="500" y="167"/>
                  </a:lnTo>
                  <a:cubicBezTo>
                    <a:pt x="524" y="233"/>
                    <a:pt x="567" y="333"/>
                    <a:pt x="667" y="333"/>
                  </a:cubicBezTo>
                  <a:lnTo>
                    <a:pt x="667" y="333"/>
                  </a:lnTo>
                  <a:lnTo>
                    <a:pt x="667" y="667"/>
                  </a:lnTo>
                  <a:lnTo>
                    <a:pt x="667" y="667"/>
                  </a:lnTo>
                  <a:cubicBezTo>
                    <a:pt x="567" y="667"/>
                    <a:pt x="524" y="767"/>
                    <a:pt x="500" y="833"/>
                  </a:cubicBezTo>
                  <a:lnTo>
                    <a:pt x="500" y="833"/>
                  </a:lnTo>
                  <a:cubicBezTo>
                    <a:pt x="477" y="900"/>
                    <a:pt x="434" y="1000"/>
                    <a:pt x="334" y="1000"/>
                  </a:cubicBezTo>
                  <a:lnTo>
                    <a:pt x="334" y="1000"/>
                  </a:lnTo>
                  <a:cubicBezTo>
                    <a:pt x="234" y="1000"/>
                    <a:pt x="190" y="900"/>
                    <a:pt x="167" y="833"/>
                  </a:cubicBezTo>
                  <a:lnTo>
                    <a:pt x="167" y="833"/>
                  </a:lnTo>
                  <a:cubicBezTo>
                    <a:pt x="144" y="767"/>
                    <a:pt x="100" y="667"/>
                    <a:pt x="0" y="667"/>
                  </a:cubicBezTo>
                  <a:lnTo>
                    <a:pt x="0" y="667"/>
                  </a:lnTo>
                  <a:lnTo>
                    <a:pt x="0" y="333"/>
                  </a:lnTo>
                </a:path>
              </a:pathLst>
            </a:custGeom>
            <a:solidFill>
              <a:srgbClr val="FF66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AutoShape 49"/>
            <p:cNvSpPr>
              <a:spLocks noChangeArrowheads="1"/>
            </p:cNvSpPr>
            <p:nvPr/>
          </p:nvSpPr>
          <p:spPr bwMode="auto">
            <a:xfrm rot="10800000">
              <a:off x="2948" y="3659"/>
              <a:ext cx="454" cy="76"/>
            </a:xfrm>
            <a:prstGeom prst="roundRect">
              <a:avLst>
                <a:gd name="adj" fmla="val 1315"/>
              </a:avLst>
            </a:prstGeom>
            <a:solidFill>
              <a:srgbClr val="FF66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2" name="Line 50"/>
          <p:cNvSpPr>
            <a:spLocks noChangeShapeType="1"/>
          </p:cNvSpPr>
          <p:nvPr/>
        </p:nvSpPr>
        <p:spPr bwMode="auto">
          <a:xfrm flipH="1">
            <a:off x="6831013" y="4184649"/>
            <a:ext cx="1622425" cy="1588"/>
          </a:xfrm>
          <a:prstGeom prst="line">
            <a:avLst/>
          </a:pr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Text Box 51"/>
          <p:cNvSpPr txBox="1">
            <a:spLocks noChangeArrowheads="1"/>
          </p:cNvSpPr>
          <p:nvPr/>
        </p:nvSpPr>
        <p:spPr bwMode="auto">
          <a:xfrm>
            <a:off x="6301581" y="1539874"/>
            <a:ext cx="830262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DBA 2</a:t>
            </a:r>
          </a:p>
        </p:txBody>
      </p:sp>
      <p:sp>
        <p:nvSpPr>
          <p:cNvPr id="60" name="Text Box 58"/>
          <p:cNvSpPr txBox="1">
            <a:spLocks noChangeArrowheads="1"/>
          </p:cNvSpPr>
          <p:nvPr/>
        </p:nvSpPr>
        <p:spPr bwMode="auto">
          <a:xfrm>
            <a:off x="5378450" y="4473574"/>
            <a:ext cx="2090738" cy="858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  <a:tab pos="14478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First Compression,</a:t>
            </a:r>
          </a:p>
          <a:p>
            <a:pPr>
              <a:tabLst>
                <a:tab pos="723900" algn="l"/>
                <a:tab pos="14478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Phase and Energy</a:t>
            </a:r>
          </a:p>
          <a:p>
            <a:pPr>
              <a:tabLst>
                <a:tab pos="723900" algn="l"/>
                <a:tab pos="14478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Measurement</a:t>
            </a:r>
          </a:p>
        </p:txBody>
      </p:sp>
      <p:sp>
        <p:nvSpPr>
          <p:cNvPr id="61" name="Freeform 59"/>
          <p:cNvSpPr>
            <a:spLocks noChangeArrowheads="1"/>
          </p:cNvSpPr>
          <p:nvPr/>
        </p:nvSpPr>
        <p:spPr bwMode="auto">
          <a:xfrm>
            <a:off x="4924426" y="2025649"/>
            <a:ext cx="1081087" cy="360363"/>
          </a:xfrm>
          <a:custGeom>
            <a:avLst/>
            <a:gdLst/>
            <a:ahLst/>
            <a:cxnLst>
              <a:cxn ang="0">
                <a:pos x="3000" y="0"/>
              </a:cxn>
              <a:cxn ang="0">
                <a:pos x="2000" y="1000"/>
              </a:cxn>
              <a:cxn ang="0">
                <a:pos x="1000" y="1000"/>
              </a:cxn>
              <a:cxn ang="0">
                <a:pos x="0" y="0"/>
              </a:cxn>
            </a:cxnLst>
            <a:rect l="0" t="0" r="r" b="b"/>
            <a:pathLst>
              <a:path w="3001" h="1001">
                <a:moveTo>
                  <a:pt x="3000" y="0"/>
                </a:moveTo>
                <a:lnTo>
                  <a:pt x="2000" y="1000"/>
                </a:lnTo>
                <a:lnTo>
                  <a:pt x="1000" y="1000"/>
                </a:lnTo>
                <a:lnTo>
                  <a:pt x="0" y="0"/>
                </a:lnTo>
              </a:path>
            </a:pathLst>
          </a:custGeom>
          <a:noFill/>
          <a:ln w="288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" name="Text Box 60"/>
          <p:cNvSpPr txBox="1">
            <a:spLocks noChangeArrowheads="1"/>
          </p:cNvSpPr>
          <p:nvPr/>
        </p:nvSpPr>
        <p:spPr bwMode="auto">
          <a:xfrm>
            <a:off x="4960938" y="2349499"/>
            <a:ext cx="1762125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  <a:tab pos="1447800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Uncompression</a:t>
            </a:r>
            <a:endParaRPr lang="en-US" sz="1600" dirty="0">
              <a:solidFill>
                <a:srgbClr val="000000"/>
              </a:solidFill>
              <a:latin typeface="Arial" pitchFamily="34" charset="0"/>
              <a:ea typeface="Lucida Sans" charset="0"/>
              <a:cs typeface="Arial" pitchFamily="34" charset="0"/>
            </a:endParaRPr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7372351" y="2025649"/>
            <a:ext cx="1081087" cy="360363"/>
          </a:xfrm>
          <a:custGeom>
            <a:avLst/>
            <a:gdLst/>
            <a:ahLst/>
            <a:cxnLst>
              <a:cxn ang="0">
                <a:pos x="3000" y="0"/>
              </a:cxn>
              <a:cxn ang="0">
                <a:pos x="2000" y="1000"/>
              </a:cxn>
              <a:cxn ang="0">
                <a:pos x="1000" y="1000"/>
              </a:cxn>
              <a:cxn ang="0">
                <a:pos x="0" y="0"/>
              </a:cxn>
            </a:cxnLst>
            <a:rect l="0" t="0" r="r" b="b"/>
            <a:pathLst>
              <a:path w="3001" h="1001">
                <a:moveTo>
                  <a:pt x="3000" y="0"/>
                </a:moveTo>
                <a:lnTo>
                  <a:pt x="2000" y="1000"/>
                </a:lnTo>
                <a:lnTo>
                  <a:pt x="1000" y="1000"/>
                </a:lnTo>
                <a:lnTo>
                  <a:pt x="0" y="0"/>
                </a:lnTo>
              </a:path>
            </a:pathLst>
          </a:custGeom>
          <a:noFill/>
          <a:ln w="288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" name="Text Box 63"/>
          <p:cNvSpPr txBox="1">
            <a:spLocks noChangeArrowheads="1"/>
          </p:cNvSpPr>
          <p:nvPr/>
        </p:nvSpPr>
        <p:spPr bwMode="auto">
          <a:xfrm>
            <a:off x="7011988" y="2312987"/>
            <a:ext cx="2090737" cy="601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  <a:tab pos="14478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Final compression,</a:t>
            </a:r>
          </a:p>
          <a:p>
            <a:pPr>
              <a:tabLst>
                <a:tab pos="723900" algn="l"/>
                <a:tab pos="14478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ea typeface="Lucida Sans" charset="0"/>
                <a:cs typeface="Arial" pitchFamily="34" charset="0"/>
              </a:rPr>
              <a:t>Phase Correction</a:t>
            </a:r>
          </a:p>
        </p:txBody>
      </p:sp>
      <p:sp>
        <p:nvSpPr>
          <p:cNvPr id="65" name="Line 64"/>
          <p:cNvSpPr>
            <a:spLocks noChangeShapeType="1"/>
          </p:cNvSpPr>
          <p:nvPr/>
        </p:nvSpPr>
        <p:spPr bwMode="auto">
          <a:xfrm>
            <a:off x="4419601" y="2025649"/>
            <a:ext cx="522287" cy="1588"/>
          </a:xfrm>
          <a:prstGeom prst="line">
            <a:avLst/>
          </a:prstGeom>
          <a:noFill/>
          <a:ln w="288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" name="Line 65"/>
          <p:cNvSpPr>
            <a:spLocks noChangeShapeType="1"/>
          </p:cNvSpPr>
          <p:nvPr/>
        </p:nvSpPr>
        <p:spPr bwMode="auto">
          <a:xfrm>
            <a:off x="3808413" y="2025649"/>
            <a:ext cx="593725" cy="1588"/>
          </a:xfrm>
          <a:prstGeom prst="line">
            <a:avLst/>
          </a:prstGeom>
          <a:noFill/>
          <a:ln w="288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Drive Beam Phase Stabilization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1" name="Group 72"/>
          <p:cNvGrpSpPr/>
          <p:nvPr/>
        </p:nvGrpSpPr>
        <p:grpSpPr>
          <a:xfrm>
            <a:off x="2104236" y="1838328"/>
            <a:ext cx="76199" cy="376238"/>
            <a:chOff x="1905000" y="2328866"/>
            <a:chExt cx="76199" cy="376238"/>
          </a:xfrm>
        </p:grpSpPr>
        <p:grpSp>
          <p:nvGrpSpPr>
            <p:cNvPr id="32" name="Group 68"/>
            <p:cNvGrpSpPr/>
            <p:nvPr/>
          </p:nvGrpSpPr>
          <p:grpSpPr>
            <a:xfrm>
              <a:off x="1905000" y="2557466"/>
              <a:ext cx="76199" cy="147638"/>
              <a:chOff x="1905000" y="2590800"/>
              <a:chExt cx="76199" cy="147638"/>
            </a:xfrm>
          </p:grpSpPr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 flipV="1">
                <a:off x="1943104" y="2590800"/>
                <a:ext cx="1" cy="147638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Line 33"/>
              <p:cNvSpPr>
                <a:spLocks noChangeShapeType="1"/>
              </p:cNvSpPr>
              <p:nvPr/>
            </p:nvSpPr>
            <p:spPr bwMode="auto">
              <a:xfrm flipH="1">
                <a:off x="1905000" y="2590800"/>
                <a:ext cx="76199" cy="0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" name="Group 69"/>
            <p:cNvGrpSpPr/>
            <p:nvPr/>
          </p:nvGrpSpPr>
          <p:grpSpPr>
            <a:xfrm rot="10800000">
              <a:off x="1905000" y="2328866"/>
              <a:ext cx="76199" cy="147638"/>
              <a:chOff x="1905000" y="2590800"/>
              <a:chExt cx="76199" cy="147638"/>
            </a:xfrm>
          </p:grpSpPr>
          <p:sp>
            <p:nvSpPr>
              <p:cNvPr id="71" name="Line 33"/>
              <p:cNvSpPr>
                <a:spLocks noChangeShapeType="1"/>
              </p:cNvSpPr>
              <p:nvPr/>
            </p:nvSpPr>
            <p:spPr bwMode="auto">
              <a:xfrm flipV="1">
                <a:off x="1943104" y="2590800"/>
                <a:ext cx="1" cy="147638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Line 33"/>
              <p:cNvSpPr>
                <a:spLocks noChangeShapeType="1"/>
              </p:cNvSpPr>
              <p:nvPr/>
            </p:nvSpPr>
            <p:spPr bwMode="auto">
              <a:xfrm flipH="1">
                <a:off x="1905000" y="2590800"/>
                <a:ext cx="76199" cy="0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4" name="Group 73"/>
          <p:cNvGrpSpPr/>
          <p:nvPr/>
        </p:nvGrpSpPr>
        <p:grpSpPr>
          <a:xfrm>
            <a:off x="3582988" y="1838320"/>
            <a:ext cx="76199" cy="376238"/>
            <a:chOff x="1905000" y="2328866"/>
            <a:chExt cx="76199" cy="376238"/>
          </a:xfrm>
        </p:grpSpPr>
        <p:grpSp>
          <p:nvGrpSpPr>
            <p:cNvPr id="36" name="Group 68"/>
            <p:cNvGrpSpPr/>
            <p:nvPr/>
          </p:nvGrpSpPr>
          <p:grpSpPr>
            <a:xfrm>
              <a:off x="1905000" y="2557466"/>
              <a:ext cx="76199" cy="147638"/>
              <a:chOff x="1905000" y="2590800"/>
              <a:chExt cx="76199" cy="147638"/>
            </a:xfrm>
          </p:grpSpPr>
          <p:sp>
            <p:nvSpPr>
              <p:cNvPr id="79" name="Line 33"/>
              <p:cNvSpPr>
                <a:spLocks noChangeShapeType="1"/>
              </p:cNvSpPr>
              <p:nvPr/>
            </p:nvSpPr>
            <p:spPr bwMode="auto">
              <a:xfrm flipV="1">
                <a:off x="1943104" y="2590800"/>
                <a:ext cx="1" cy="147638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33"/>
              <p:cNvSpPr>
                <a:spLocks noChangeShapeType="1"/>
              </p:cNvSpPr>
              <p:nvPr/>
            </p:nvSpPr>
            <p:spPr bwMode="auto">
              <a:xfrm flipH="1">
                <a:off x="1905000" y="2590800"/>
                <a:ext cx="76199" cy="0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" name="Group 69"/>
            <p:cNvGrpSpPr/>
            <p:nvPr/>
          </p:nvGrpSpPr>
          <p:grpSpPr>
            <a:xfrm rot="10800000">
              <a:off x="1905000" y="2328866"/>
              <a:ext cx="76199" cy="147638"/>
              <a:chOff x="1905000" y="2590800"/>
              <a:chExt cx="76199" cy="147638"/>
            </a:xfrm>
          </p:grpSpPr>
          <p:sp>
            <p:nvSpPr>
              <p:cNvPr id="77" name="Line 33"/>
              <p:cNvSpPr>
                <a:spLocks noChangeShapeType="1"/>
              </p:cNvSpPr>
              <p:nvPr/>
            </p:nvSpPr>
            <p:spPr bwMode="auto">
              <a:xfrm flipV="1">
                <a:off x="1943104" y="2590800"/>
                <a:ext cx="1" cy="147638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33"/>
              <p:cNvSpPr>
                <a:spLocks noChangeShapeType="1"/>
              </p:cNvSpPr>
              <p:nvPr/>
            </p:nvSpPr>
            <p:spPr bwMode="auto">
              <a:xfrm flipH="1">
                <a:off x="1905000" y="2590800"/>
                <a:ext cx="76199" cy="0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7" name="Group 80"/>
          <p:cNvGrpSpPr/>
          <p:nvPr/>
        </p:nvGrpSpPr>
        <p:grpSpPr>
          <a:xfrm>
            <a:off x="5510213" y="3997324"/>
            <a:ext cx="76199" cy="376238"/>
            <a:chOff x="1905000" y="2328866"/>
            <a:chExt cx="76199" cy="376238"/>
          </a:xfrm>
        </p:grpSpPr>
        <p:grpSp>
          <p:nvGrpSpPr>
            <p:cNvPr id="54" name="Group 68"/>
            <p:cNvGrpSpPr/>
            <p:nvPr/>
          </p:nvGrpSpPr>
          <p:grpSpPr>
            <a:xfrm>
              <a:off x="1905000" y="2557466"/>
              <a:ext cx="76199" cy="147638"/>
              <a:chOff x="1905000" y="2590800"/>
              <a:chExt cx="76199" cy="147638"/>
            </a:xfrm>
          </p:grpSpPr>
          <p:sp>
            <p:nvSpPr>
              <p:cNvPr id="86" name="Line 33"/>
              <p:cNvSpPr>
                <a:spLocks noChangeShapeType="1"/>
              </p:cNvSpPr>
              <p:nvPr/>
            </p:nvSpPr>
            <p:spPr bwMode="auto">
              <a:xfrm flipV="1">
                <a:off x="1943104" y="2590800"/>
                <a:ext cx="1" cy="147638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Line 33"/>
              <p:cNvSpPr>
                <a:spLocks noChangeShapeType="1"/>
              </p:cNvSpPr>
              <p:nvPr/>
            </p:nvSpPr>
            <p:spPr bwMode="auto">
              <a:xfrm flipH="1">
                <a:off x="1905000" y="2590800"/>
                <a:ext cx="76199" cy="0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5" name="Group 69"/>
            <p:cNvGrpSpPr/>
            <p:nvPr/>
          </p:nvGrpSpPr>
          <p:grpSpPr>
            <a:xfrm rot="10800000">
              <a:off x="1905000" y="2328866"/>
              <a:ext cx="76199" cy="147638"/>
              <a:chOff x="1905000" y="2590800"/>
              <a:chExt cx="76199" cy="147638"/>
            </a:xfrm>
          </p:grpSpPr>
          <p:sp>
            <p:nvSpPr>
              <p:cNvPr id="84" name="Line 33"/>
              <p:cNvSpPr>
                <a:spLocks noChangeShapeType="1"/>
              </p:cNvSpPr>
              <p:nvPr/>
            </p:nvSpPr>
            <p:spPr bwMode="auto">
              <a:xfrm flipV="1">
                <a:off x="1943104" y="2590800"/>
                <a:ext cx="1" cy="147638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Line 33"/>
              <p:cNvSpPr>
                <a:spLocks noChangeShapeType="1"/>
              </p:cNvSpPr>
              <p:nvPr/>
            </p:nvSpPr>
            <p:spPr bwMode="auto">
              <a:xfrm flipH="1">
                <a:off x="1905000" y="2590800"/>
                <a:ext cx="76199" cy="0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6" name="Group 87"/>
          <p:cNvGrpSpPr/>
          <p:nvPr/>
        </p:nvGrpSpPr>
        <p:grpSpPr>
          <a:xfrm>
            <a:off x="6988965" y="3997316"/>
            <a:ext cx="76199" cy="376238"/>
            <a:chOff x="1905000" y="2328866"/>
            <a:chExt cx="76199" cy="376238"/>
          </a:xfrm>
        </p:grpSpPr>
        <p:grpSp>
          <p:nvGrpSpPr>
            <p:cNvPr id="57" name="Group 68"/>
            <p:cNvGrpSpPr/>
            <p:nvPr/>
          </p:nvGrpSpPr>
          <p:grpSpPr>
            <a:xfrm>
              <a:off x="1905000" y="2557466"/>
              <a:ext cx="76199" cy="147638"/>
              <a:chOff x="1905000" y="2590800"/>
              <a:chExt cx="76199" cy="147638"/>
            </a:xfrm>
          </p:grpSpPr>
          <p:sp>
            <p:nvSpPr>
              <p:cNvPr id="93" name="Line 33"/>
              <p:cNvSpPr>
                <a:spLocks noChangeShapeType="1"/>
              </p:cNvSpPr>
              <p:nvPr/>
            </p:nvSpPr>
            <p:spPr bwMode="auto">
              <a:xfrm flipV="1">
                <a:off x="1943104" y="2590800"/>
                <a:ext cx="1" cy="147638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Line 33"/>
              <p:cNvSpPr>
                <a:spLocks noChangeShapeType="1"/>
              </p:cNvSpPr>
              <p:nvPr/>
            </p:nvSpPr>
            <p:spPr bwMode="auto">
              <a:xfrm flipH="1">
                <a:off x="1905000" y="2590800"/>
                <a:ext cx="76199" cy="0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8" name="Group 69"/>
            <p:cNvGrpSpPr/>
            <p:nvPr/>
          </p:nvGrpSpPr>
          <p:grpSpPr>
            <a:xfrm rot="10800000">
              <a:off x="1905000" y="2328866"/>
              <a:ext cx="76199" cy="147638"/>
              <a:chOff x="1905000" y="2590800"/>
              <a:chExt cx="76199" cy="147638"/>
            </a:xfrm>
          </p:grpSpPr>
          <p:sp>
            <p:nvSpPr>
              <p:cNvPr id="91" name="Line 33"/>
              <p:cNvSpPr>
                <a:spLocks noChangeShapeType="1"/>
              </p:cNvSpPr>
              <p:nvPr/>
            </p:nvSpPr>
            <p:spPr bwMode="auto">
              <a:xfrm flipV="1">
                <a:off x="1943104" y="2590800"/>
                <a:ext cx="1" cy="147638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Line 33"/>
              <p:cNvSpPr>
                <a:spLocks noChangeShapeType="1"/>
              </p:cNvSpPr>
              <p:nvPr/>
            </p:nvSpPr>
            <p:spPr bwMode="auto">
              <a:xfrm flipH="1">
                <a:off x="1905000" y="2590800"/>
                <a:ext cx="76199" cy="0"/>
              </a:xfrm>
              <a:prstGeom prst="line">
                <a:avLst/>
              </a:prstGeom>
              <a:noFill/>
              <a:ln w="28800">
                <a:solidFill>
                  <a:srgbClr val="FF0000"/>
                </a:solidFill>
                <a:round/>
                <a:headEnd/>
                <a:tailEnd type="none" w="lg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5" name="TextBox 94"/>
          <p:cNvSpPr txBox="1"/>
          <p:nvPr/>
        </p:nvSpPr>
        <p:spPr>
          <a:xfrm>
            <a:off x="4225923" y="5534561"/>
            <a:ext cx="49387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Have to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optimise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for feed-forward or feedback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between DBA1 and DBA 2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Tradeoff between different jitter sources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klystron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phase and amplitude, beam phase and intensity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-34130" y="4826675"/>
            <a:ext cx="38425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conceptual simple design </a:t>
            </a:r>
            <a:r>
              <a:rPr lang="en-US" dirty="0" smtClean="0"/>
              <a:t>of drive beam compression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Gradient tolerance 0.5 10</a:t>
            </a:r>
            <a:r>
              <a:rPr lang="en-US" baseline="30000" dirty="0" smtClean="0"/>
              <a:t>-4</a:t>
            </a:r>
          </a:p>
          <a:p>
            <a:pPr lvl="1"/>
            <a:r>
              <a:rPr lang="en-US" dirty="0" smtClean="0"/>
              <a:t>Current tolerance 10</a:t>
            </a:r>
            <a:r>
              <a:rPr lang="en-US" baseline="30000" dirty="0" smtClean="0"/>
              <a:t>-3</a:t>
            </a:r>
            <a:endParaRPr lang="en-US" baseline="30000" dirty="0" smtClean="0"/>
          </a:p>
          <a:p>
            <a:pPr lvl="1"/>
            <a:r>
              <a:rPr lang="en-US" dirty="0" smtClean="0"/>
              <a:t>P</a:t>
            </a:r>
            <a:r>
              <a:rPr lang="en-US" dirty="0" smtClean="0"/>
              <a:t>hase </a:t>
            </a:r>
            <a:r>
              <a:rPr lang="en-US" dirty="0" smtClean="0"/>
              <a:t>tolerance </a:t>
            </a:r>
            <a:r>
              <a:rPr lang="en-US" dirty="0" smtClean="0"/>
              <a:t>0.2°</a:t>
            </a:r>
          </a:p>
          <a:p>
            <a:r>
              <a:rPr lang="en-US" dirty="0" smtClean="0"/>
              <a:t>Need to choose conceptual design and make full design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197" y="0"/>
            <a:ext cx="833545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  <a:cs typeface="Arial" pitchFamily="34" charset="0"/>
              </a:rPr>
              <a:t>More Phase </a:t>
            </a:r>
            <a:r>
              <a:rPr lang="en-US" sz="3200" dirty="0" smtClean="0">
                <a:latin typeface="+mj-lt"/>
                <a:cs typeface="Arial" pitchFamily="34" charset="0"/>
              </a:rPr>
              <a:t>Stabilization</a:t>
            </a:r>
            <a:endParaRPr lang="en-US" sz="3200" dirty="0">
              <a:latin typeface="+mj-lt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197" y="838202"/>
            <a:ext cx="835273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sources of phase noise need to be investigated</a:t>
            </a:r>
          </a:p>
          <a:p>
            <a:r>
              <a:rPr lang="en-US" dirty="0" smtClean="0"/>
              <a:t>e.g. </a:t>
            </a:r>
            <a:r>
              <a:rPr lang="en-US" dirty="0" smtClean="0"/>
              <a:t>m</a:t>
            </a:r>
            <a:r>
              <a:rPr lang="en-US" dirty="0" smtClean="0"/>
              <a:t>agnet strength jitter</a:t>
            </a:r>
          </a:p>
          <a:p>
            <a:endParaRPr lang="en-US" dirty="0" smtClean="0"/>
          </a:p>
          <a:p>
            <a:r>
              <a:rPr lang="en-US" dirty="0" smtClean="0"/>
              <a:t>Energy</a:t>
            </a:r>
            <a:r>
              <a:rPr lang="en-US" dirty="0" smtClean="0"/>
              <a:t> jitter </a:t>
            </a:r>
            <a:r>
              <a:rPr lang="en-US" dirty="0" smtClean="0"/>
              <a:t>from booster </a:t>
            </a:r>
            <a:r>
              <a:rPr lang="en-US" dirty="0" err="1" smtClean="0"/>
              <a:t>linac</a:t>
            </a:r>
            <a:r>
              <a:rPr lang="en-US" dirty="0" smtClean="0"/>
              <a:t> is a concern</a:t>
            </a:r>
          </a:p>
          <a:p>
            <a:r>
              <a:rPr lang="en-US" dirty="0" smtClean="0"/>
              <a:t>Main </a:t>
            </a:r>
            <a:r>
              <a:rPr lang="en-US" dirty="0" smtClean="0"/>
              <a:t>beam phase tolerance in ML 0.1°</a:t>
            </a:r>
            <a:endParaRPr lang="en-US" dirty="0" smtClean="0"/>
          </a:p>
          <a:p>
            <a:r>
              <a:rPr lang="en-US" dirty="0" smtClean="0"/>
              <a:t>Can be addressed by using two-stage compression system (as proposed for drive beam CLIC</a:t>
            </a:r>
            <a:r>
              <a:rPr lang="en-US" dirty="0" smtClean="0"/>
              <a:t>-Note-</a:t>
            </a:r>
            <a:r>
              <a:rPr lang="en-US" dirty="0" smtClean="0"/>
              <a:t>598)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42866" y="3856223"/>
          <a:ext cx="1804131" cy="1468478"/>
        </p:xfrm>
        <a:graphic>
          <a:graphicData uri="http://schemas.openxmlformats.org/presentationml/2006/ole">
            <p:oleObj spid="_x0000_s86018" name="Equation" r:id="rId3" imgW="1091880" imgH="888840" progId="Equation.3">
              <p:embed/>
            </p:oleObj>
          </a:graphicData>
        </a:graphic>
      </p:graphicFrame>
      <p:pic>
        <p:nvPicPr>
          <p:cNvPr id="6" name="Picture 5" descr="loss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195" y="2776252"/>
            <a:ext cx="6737644" cy="8908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79183" y="3965030"/>
            <a:ext cx="44609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system can be tuned to decouple final phase from initial energy</a:t>
            </a:r>
            <a:endParaRPr lang="en-US" dirty="0" smtClean="0"/>
          </a:p>
          <a:p>
            <a:r>
              <a:rPr lang="en-US" dirty="0" smtClean="0"/>
              <a:t>But still can get compression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42866" y="5601629"/>
            <a:ext cx="553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Realistic system needs to be investigated (non-</a:t>
            </a:r>
            <a:r>
              <a:rPr lang="en-US" dirty="0" err="1" smtClean="0"/>
              <a:t>linearities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476676" y="4888360"/>
            <a:ext cx="153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F. </a:t>
            </a:r>
            <a:r>
              <a:rPr lang="en-US" dirty="0" err="1" smtClean="0">
                <a:solidFill>
                  <a:srgbClr val="4F81BD"/>
                </a:solidFill>
              </a:rPr>
              <a:t>Stulle</a:t>
            </a:r>
            <a:r>
              <a:rPr lang="en-US" dirty="0" smtClean="0">
                <a:solidFill>
                  <a:srgbClr val="4F81BD"/>
                </a:solidFill>
              </a:rPr>
              <a:t>, WG 3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197" y="0"/>
            <a:ext cx="833545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  <a:cs typeface="Arial" pitchFamily="34" charset="0"/>
              </a:rPr>
              <a:t>Orbit Stability and Feedback</a:t>
            </a:r>
            <a:endParaRPr lang="en-US" sz="3200" dirty="0"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3794" y="989581"/>
            <a:ext cx="456066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Orbit stability is a concern for the main beam</a:t>
            </a:r>
          </a:p>
          <a:p>
            <a:r>
              <a:rPr lang="en-US" dirty="0" smtClean="0"/>
              <a:t>Ground motion, technical noise, dynamic stray fields, RF jitter etc.</a:t>
            </a:r>
          </a:p>
          <a:p>
            <a:r>
              <a:rPr lang="en-US" dirty="0" smtClean="0"/>
              <a:t>Integrated study is essential</a:t>
            </a:r>
          </a:p>
          <a:p>
            <a:pPr>
              <a:buFont typeface="Arial"/>
              <a:buChar char="•"/>
            </a:pPr>
            <a:r>
              <a:rPr lang="en-US" dirty="0" smtClean="0"/>
              <a:t> Open </a:t>
            </a:r>
            <a:r>
              <a:rPr lang="en-US" dirty="0" smtClean="0"/>
              <a:t>issue for RTML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Main </a:t>
            </a:r>
            <a:r>
              <a:rPr lang="en-US" dirty="0" err="1" smtClean="0"/>
              <a:t>linac</a:t>
            </a:r>
            <a:r>
              <a:rPr lang="en-US" dirty="0" smtClean="0"/>
              <a:t> feedback system defined</a:t>
            </a:r>
          </a:p>
          <a:p>
            <a:pPr>
              <a:buFont typeface="Arial"/>
              <a:buChar char="•"/>
            </a:pPr>
            <a:r>
              <a:rPr lang="en-US" dirty="0" smtClean="0"/>
              <a:t> Some simplified studies for BDS feedback system</a:t>
            </a:r>
          </a:p>
          <a:p>
            <a:pPr>
              <a:buFont typeface="Arial"/>
              <a:buChar char="•"/>
            </a:pPr>
            <a:r>
              <a:rPr lang="en-US" dirty="0" smtClean="0"/>
              <a:t> Some work on beam-beam feedback</a:t>
            </a:r>
          </a:p>
          <a:p>
            <a:pPr>
              <a:buFont typeface="Arial"/>
              <a:buChar char="•"/>
            </a:pPr>
            <a:r>
              <a:rPr lang="en-US" dirty="0" smtClean="0"/>
              <a:t> Some work on intra-pulse feedback</a:t>
            </a:r>
          </a:p>
          <a:p>
            <a:endParaRPr lang="en-US" dirty="0" smtClean="0"/>
          </a:p>
          <a:p>
            <a:r>
              <a:rPr lang="en-US" dirty="0" smtClean="0"/>
              <a:t>Close collaboration with </a:t>
            </a:r>
            <a:r>
              <a:rPr lang="en-US" dirty="0" err="1" smtClean="0"/>
              <a:t>stabilisation</a:t>
            </a:r>
            <a:r>
              <a:rPr lang="en-US" dirty="0" smtClean="0"/>
              <a:t> working group (C. Colette, B. </a:t>
            </a:r>
            <a:r>
              <a:rPr lang="en-US" dirty="0" err="1" smtClean="0"/>
              <a:t>B</a:t>
            </a:r>
            <a:r>
              <a:rPr lang="en-US" dirty="0" err="1" smtClean="0"/>
              <a:t>olzon</a:t>
            </a:r>
            <a:r>
              <a:rPr lang="en-US" dirty="0" smtClean="0"/>
              <a:t> et al.) layers of feedback</a:t>
            </a:r>
          </a:p>
          <a:p>
            <a:endParaRPr lang="en-US" dirty="0" smtClean="0"/>
          </a:p>
          <a:p>
            <a:r>
              <a:rPr lang="en-US" dirty="0" smtClean="0"/>
              <a:t>Feedbacks help at some frequencies but do harm at others</a:t>
            </a:r>
          </a:p>
          <a:p>
            <a:r>
              <a:rPr lang="en-US" dirty="0" smtClean="0"/>
              <a:t>Optimal control required</a:t>
            </a:r>
          </a:p>
          <a:p>
            <a:r>
              <a:rPr lang="en-US" dirty="0" smtClean="0"/>
              <a:t>But uncertainty of system knowledge is important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59"/>
            <a:ext cx="8229600" cy="5112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Progress of the Beam-Based Feedback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447800"/>
            <a:ext cx="41148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u="sng" dirty="0" smtClean="0"/>
              <a:t>Adaptive  control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Previous approaches </a:t>
            </a:r>
            <a:r>
              <a:rPr lang="en-US" dirty="0" smtClean="0">
                <a:solidFill>
                  <a:srgbClr val="4F81BD"/>
                </a:solidFill>
              </a:rPr>
              <a:t>balance very well noise and correction speed</a:t>
            </a:r>
            <a:r>
              <a:rPr lang="en-US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However,  </a:t>
            </a:r>
            <a:r>
              <a:rPr lang="en-US" dirty="0" smtClean="0">
                <a:solidFill>
                  <a:srgbClr val="4F81BD"/>
                </a:solidFill>
              </a:rPr>
              <a:t>system changes are not taken into account.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/>
              <a:t>Adaptive controller</a:t>
            </a:r>
            <a:r>
              <a:rPr lang="en-US" dirty="0" smtClean="0"/>
              <a:t> </a:t>
            </a:r>
            <a:r>
              <a:rPr lang="en-US" b="1" dirty="0" smtClean="0"/>
              <a:t>scheme (STR)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/>
          </a:p>
        </p:txBody>
      </p:sp>
      <p:pic>
        <p:nvPicPr>
          <p:cNvPr id="6" name="Picture 5" descr="Adaptive_controll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562" y="3882492"/>
            <a:ext cx="3084171" cy="22661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82921" y="788422"/>
            <a:ext cx="192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J. </a:t>
            </a:r>
            <a:r>
              <a:rPr lang="en-US" dirty="0" err="1" smtClean="0">
                <a:solidFill>
                  <a:srgbClr val="4F81BD"/>
                </a:solidFill>
              </a:rPr>
              <a:t>Pfingstner</a:t>
            </a:r>
            <a:r>
              <a:rPr lang="en-US" dirty="0" smtClean="0">
                <a:solidFill>
                  <a:srgbClr val="4F81BD"/>
                </a:solidFill>
              </a:rPr>
              <a:t>, WG 5</a:t>
            </a:r>
            <a:endParaRPr lang="en-US" dirty="0">
              <a:solidFill>
                <a:srgbClr val="4F81BD"/>
              </a:solidFill>
            </a:endParaRPr>
          </a:p>
        </p:txBody>
      </p:sp>
      <p:pic>
        <p:nvPicPr>
          <p:cNvPr id="9" name="Picture 8" descr="excita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2615" y="5577169"/>
            <a:ext cx="3735806" cy="1143000"/>
          </a:xfrm>
          <a:prstGeom prst="rect">
            <a:avLst/>
          </a:prstGeom>
        </p:spPr>
      </p:pic>
      <p:pic>
        <p:nvPicPr>
          <p:cNvPr id="10" name="Picture 9" descr="r10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7420" y="1447800"/>
            <a:ext cx="4191001" cy="26337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1" y="4081546"/>
            <a:ext cx="4572000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14400">
              <a:spcBef>
                <a:spcPct val="20000"/>
              </a:spcBef>
              <a:defRPr/>
            </a:pPr>
            <a:r>
              <a:rPr lang="en-US" dirty="0" smtClean="0"/>
              <a:t>Just parts of R can be estimated. </a:t>
            </a:r>
            <a:r>
              <a:rPr lang="en-US" b="1" dirty="0" smtClean="0"/>
              <a:t>Rest</a:t>
            </a:r>
            <a:r>
              <a:rPr lang="en-US" dirty="0" smtClean="0"/>
              <a:t> has to be </a:t>
            </a:r>
            <a:r>
              <a:rPr lang="en-US" b="1" dirty="0" smtClean="0"/>
              <a:t>interpolated</a:t>
            </a:r>
          </a:p>
          <a:p>
            <a:pPr marL="342900" lvl="0" indent="-342900" defTabSz="914400">
              <a:spcBef>
                <a:spcPct val="20000"/>
              </a:spcBef>
              <a:buFontTx/>
              <a:buChar char="-"/>
              <a:defRPr/>
            </a:pPr>
            <a:r>
              <a:rPr lang="en-US" dirty="0" smtClean="0"/>
              <a:t>Transient </a:t>
            </a:r>
            <a:r>
              <a:rPr lang="en-US" dirty="0" smtClean="0">
                <a:solidFill>
                  <a:srgbClr val="92D050"/>
                </a:solidFill>
              </a:rPr>
              <a:t>Landau damping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92D050"/>
                </a:solidFill>
              </a:rPr>
              <a:t>model</a:t>
            </a:r>
          </a:p>
          <a:p>
            <a:pPr marL="342900" lvl="0" indent="-342900" defTabSz="914400">
              <a:spcBef>
                <a:spcPct val="20000"/>
              </a:spcBef>
              <a:buFontTx/>
              <a:buChar char="-"/>
              <a:defRPr/>
            </a:pPr>
            <a:r>
              <a:rPr lang="en-US" dirty="0" smtClean="0"/>
              <a:t>-  </a:t>
            </a:r>
            <a:r>
              <a:rPr lang="en-US" dirty="0" smtClean="0"/>
              <a:t>Algorithm to calculate </a:t>
            </a:r>
            <a:r>
              <a:rPr lang="en-US" dirty="0" smtClean="0">
                <a:solidFill>
                  <a:srgbClr val="92D050"/>
                </a:solidFill>
              </a:rPr>
              <a:t>phase advance</a:t>
            </a:r>
            <a:r>
              <a:rPr lang="en-US" dirty="0" smtClean="0"/>
              <a:t>  from BPM/R data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3B3B4-052C-6641-A160-0FE679B2BB03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461804"/>
          </a:xfrm>
          <a:ln/>
        </p:spPr>
        <p:txBody>
          <a:bodyPr>
            <a:normAutofit fontScale="90000"/>
          </a:bodyPr>
          <a:lstStyle/>
          <a:p>
            <a:r>
              <a:rPr lang="en-US" dirty="0"/>
              <a:t>Halo and Tail </a:t>
            </a:r>
            <a:r>
              <a:rPr lang="en-US" dirty="0" smtClean="0"/>
              <a:t>HTGEN</a:t>
            </a:r>
            <a:endParaRPr lang="en-US" dirty="0"/>
          </a:p>
        </p:txBody>
      </p:sp>
      <p:sp>
        <p:nvSpPr>
          <p:cNvPr id="2050" name="AutoShape 2"/>
          <p:cNvSpPr>
            <a:spLocks/>
          </p:cNvSpPr>
          <p:nvPr/>
        </p:nvSpPr>
        <p:spPr bwMode="auto">
          <a:xfrm>
            <a:off x="2868930" y="2526030"/>
            <a:ext cx="6000750" cy="4194810"/>
          </a:xfrm>
          <a:prstGeom prst="roundRect">
            <a:avLst>
              <a:gd name="adj" fmla="val 4083"/>
            </a:avLst>
          </a:prstGeom>
          <a:solidFill>
            <a:srgbClr val="FFFDEF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20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" name="AutoShape 3"/>
          <p:cNvSpPr>
            <a:spLocks/>
          </p:cNvSpPr>
          <p:nvPr/>
        </p:nvSpPr>
        <p:spPr bwMode="auto">
          <a:xfrm>
            <a:off x="365760" y="2857500"/>
            <a:ext cx="2194560" cy="2011680"/>
          </a:xfrm>
          <a:prstGeom prst="roundRect">
            <a:avLst>
              <a:gd name="adj" fmla="val 8519"/>
            </a:avLst>
          </a:prstGeom>
          <a:solidFill>
            <a:srgbClr val="FFFDEF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20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/>
          <p:cNvSpPr>
            <a:spLocks/>
          </p:cNvSpPr>
          <p:nvPr/>
        </p:nvSpPr>
        <p:spPr bwMode="auto">
          <a:xfrm>
            <a:off x="228600" y="811530"/>
            <a:ext cx="8686800" cy="1645920"/>
          </a:xfrm>
          <a:prstGeom prst="roundRect">
            <a:avLst>
              <a:gd name="adj" fmla="val 10417"/>
            </a:avLst>
          </a:prstGeom>
          <a:solidFill>
            <a:srgbClr val="FFFDEF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20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" name="Rectangle 5"/>
          <p:cNvSpPr>
            <a:spLocks/>
          </p:cNvSpPr>
          <p:nvPr/>
        </p:nvSpPr>
        <p:spPr bwMode="auto">
          <a:xfrm>
            <a:off x="308610" y="857250"/>
            <a:ext cx="8606790" cy="14859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/>
            <a:r>
              <a:rPr lang="en-US" sz="1900" b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HTGEN : code repository, standalone + fully integrated in PLACET</a:t>
            </a:r>
          </a:p>
          <a:p>
            <a:pPr algn="l"/>
            <a:r>
              <a:rPr lang="en-US" sz="1900" b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all relevant information and manual on</a:t>
            </a:r>
            <a:r>
              <a:rPr lang="en-US" sz="1900" b="1" dirty="0">
                <a:solidFill>
                  <a:srgbClr val="CC0920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</a:t>
            </a:r>
            <a:r>
              <a:rPr lang="en-US" sz="1900" b="1" u="sng" dirty="0">
                <a:solidFill>
                  <a:srgbClr val="0000FF"/>
                </a:solidFill>
                <a:ea typeface="Times" pitchFamily="-110" charset="0"/>
                <a:cs typeface="Times" pitchFamily="-110" charset="0"/>
                <a:sym typeface="Times" pitchFamily="-110" charset="0"/>
                <a:hlinkClick r:id="rId2"/>
              </a:rPr>
              <a:t>http://hbu.home.cern.ch/hbu/HTGEN.html</a:t>
            </a:r>
            <a:endParaRPr lang="en-US" sz="1900" b="1" dirty="0">
              <a:solidFill>
                <a:srgbClr val="0000FF"/>
              </a:solidFill>
              <a:ea typeface="Times" pitchFamily="-110" charset="0"/>
              <a:cs typeface="Times" pitchFamily="-110" charset="0"/>
              <a:sym typeface="Times" pitchFamily="-110" charset="0"/>
            </a:endParaRPr>
          </a:p>
          <a:p>
            <a:pPr algn="l"/>
            <a:r>
              <a:rPr lang="en-US" sz="1900" b="1" dirty="0">
                <a:solidFill>
                  <a:srgbClr val="CB006B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2009 : major upgrade and rewrite of the HTGEN-PLACET interface</a:t>
            </a:r>
          </a:p>
          <a:p>
            <a:pPr algn="l"/>
            <a:r>
              <a:rPr lang="en-US" sz="1900" b="1" dirty="0">
                <a:solidFill>
                  <a:srgbClr val="CB006B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now allows halo generation for sliced beams</a:t>
            </a:r>
          </a:p>
          <a:p>
            <a:pPr algn="l"/>
            <a:r>
              <a:rPr lang="en-US" sz="16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by Miriam </a:t>
            </a:r>
            <a:r>
              <a:rPr lang="en-US" sz="1600" dirty="0" err="1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Fitterer</a:t>
            </a:r>
            <a:r>
              <a:rPr lang="en-US" sz="16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, Erik </a:t>
            </a:r>
            <a:r>
              <a:rPr lang="en-US" sz="1600" dirty="0" err="1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Adli</a:t>
            </a:r>
            <a:r>
              <a:rPr lang="en-US" sz="16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, Barbara </a:t>
            </a:r>
            <a:r>
              <a:rPr lang="en-US" sz="1600" dirty="0" err="1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Dalena</a:t>
            </a:r>
            <a:r>
              <a:rPr lang="en-US" sz="16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, Helmut </a:t>
            </a:r>
            <a:r>
              <a:rPr lang="en-US" sz="1600" dirty="0" err="1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Burkhardt</a:t>
            </a:r>
            <a:endParaRPr lang="en-US" sz="1600" dirty="0">
              <a:solidFill>
                <a:srgbClr val="131313"/>
              </a:solidFill>
              <a:ea typeface="Times" pitchFamily="-110" charset="0"/>
              <a:cs typeface="Times" pitchFamily="-110" charset="0"/>
              <a:sym typeface="Times" pitchFamily="-110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48940" y="2514600"/>
            <a:ext cx="5726430" cy="337185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055" name="Rectangle 7"/>
          <p:cNvSpPr>
            <a:spLocks/>
          </p:cNvSpPr>
          <p:nvPr/>
        </p:nvSpPr>
        <p:spPr bwMode="auto">
          <a:xfrm>
            <a:off x="3143250" y="5802198"/>
            <a:ext cx="5203041" cy="87716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9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T</a:t>
            </a:r>
            <a:r>
              <a:rPr lang="en-US" sz="1900" dirty="0" smtClean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ransverse </a:t>
            </a:r>
            <a:r>
              <a:rPr lang="en-US" sz="19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profiles at the end of the CLIC decelerator</a:t>
            </a:r>
          </a:p>
          <a:p>
            <a:r>
              <a:rPr lang="en-US" sz="19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for 10 </a:t>
            </a:r>
            <a:r>
              <a:rPr lang="en-US" sz="1900" dirty="0" err="1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nTorr</a:t>
            </a:r>
            <a:r>
              <a:rPr lang="en-US" sz="19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rest </a:t>
            </a:r>
            <a:r>
              <a:rPr lang="en-US" sz="1900" dirty="0" smtClean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gas</a:t>
            </a:r>
          </a:p>
          <a:p>
            <a:r>
              <a:rPr lang="en-US" sz="1900" dirty="0" smtClean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Only 10</a:t>
            </a:r>
            <a:r>
              <a:rPr lang="en-US" sz="1900" baseline="30000" dirty="0" smtClean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-7</a:t>
            </a:r>
            <a:r>
              <a:rPr lang="en-US" sz="1900" dirty="0" smtClean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of the particles are lost</a:t>
            </a:r>
            <a:endParaRPr lang="en-US" sz="1900" dirty="0">
              <a:solidFill>
                <a:srgbClr val="131313"/>
              </a:solidFill>
              <a:ea typeface="Times" pitchFamily="-110" charset="0"/>
              <a:cs typeface="Times" pitchFamily="-110" charset="0"/>
              <a:sym typeface="Times" pitchFamily="-110" charset="0"/>
            </a:endParaRPr>
          </a:p>
        </p:txBody>
      </p:sp>
      <p:sp>
        <p:nvSpPr>
          <p:cNvPr id="2056" name="Rectangle 8"/>
          <p:cNvSpPr>
            <a:spLocks/>
          </p:cNvSpPr>
          <p:nvPr/>
        </p:nvSpPr>
        <p:spPr bwMode="auto">
          <a:xfrm>
            <a:off x="4434840" y="3648566"/>
            <a:ext cx="441984" cy="29238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900" b="1" dirty="0">
                <a:solidFill>
                  <a:srgbClr val="CB0A20"/>
                </a:solidFill>
                <a:latin typeface="Times" pitchFamily="-110" charset="0"/>
                <a:ea typeface="Times" pitchFamily="-110" charset="0"/>
                <a:cs typeface="Times" pitchFamily="-110" charset="0"/>
                <a:sym typeface="Times" pitchFamily="-110" charset="0"/>
              </a:rPr>
              <a:t>core</a:t>
            </a:r>
          </a:p>
        </p:txBody>
      </p:sp>
      <p:sp>
        <p:nvSpPr>
          <p:cNvPr id="2057" name="Rectangle 9"/>
          <p:cNvSpPr>
            <a:spLocks/>
          </p:cNvSpPr>
          <p:nvPr/>
        </p:nvSpPr>
        <p:spPr bwMode="auto">
          <a:xfrm>
            <a:off x="3589020" y="4534391"/>
            <a:ext cx="446862" cy="29238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900" b="1" dirty="0">
                <a:solidFill>
                  <a:srgbClr val="3B3C3C"/>
                </a:solidFill>
                <a:latin typeface="Times" pitchFamily="-110" charset="0"/>
                <a:ea typeface="Times" pitchFamily="-110" charset="0"/>
                <a:cs typeface="Times" pitchFamily="-110" charset="0"/>
                <a:sym typeface="Times" pitchFamily="-110" charset="0"/>
              </a:rPr>
              <a:t>halo</a:t>
            </a:r>
          </a:p>
        </p:txBody>
      </p:sp>
      <p:sp>
        <p:nvSpPr>
          <p:cNvPr id="2058" name="Rectangle 10"/>
          <p:cNvSpPr>
            <a:spLocks/>
          </p:cNvSpPr>
          <p:nvPr/>
        </p:nvSpPr>
        <p:spPr bwMode="auto">
          <a:xfrm>
            <a:off x="5497830" y="2722736"/>
            <a:ext cx="128240" cy="29238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900" b="1" dirty="0" err="1">
                <a:solidFill>
                  <a:srgbClr val="1C1E65"/>
                </a:solidFill>
                <a:latin typeface="Times" pitchFamily="-110" charset="0"/>
                <a:ea typeface="Times" pitchFamily="-110" charset="0"/>
                <a:cs typeface="Times" pitchFamily="-110" charset="0"/>
                <a:sym typeface="Times" pitchFamily="-110" charset="0"/>
              </a:rPr>
              <a:t>x</a:t>
            </a:r>
            <a:endParaRPr lang="en-US" sz="1900" b="1" dirty="0">
              <a:solidFill>
                <a:srgbClr val="1C1E65"/>
              </a:solidFill>
              <a:latin typeface="Times" pitchFamily="-110" charset="0"/>
              <a:ea typeface="Times" pitchFamily="-110" charset="0"/>
              <a:cs typeface="Times" pitchFamily="-110" charset="0"/>
              <a:sym typeface="Times" pitchFamily="-110" charset="0"/>
            </a:endParaRPr>
          </a:p>
        </p:txBody>
      </p:sp>
      <p:sp>
        <p:nvSpPr>
          <p:cNvPr id="2059" name="Rectangle 11"/>
          <p:cNvSpPr>
            <a:spLocks/>
          </p:cNvSpPr>
          <p:nvPr/>
        </p:nvSpPr>
        <p:spPr bwMode="auto">
          <a:xfrm>
            <a:off x="8001000" y="2717021"/>
            <a:ext cx="128240" cy="29238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900" b="1" dirty="0" err="1">
                <a:solidFill>
                  <a:srgbClr val="1C1E65"/>
                </a:solidFill>
                <a:latin typeface="Times" pitchFamily="-110" charset="0"/>
                <a:ea typeface="Times" pitchFamily="-110" charset="0"/>
                <a:cs typeface="Times" pitchFamily="-110" charset="0"/>
                <a:sym typeface="Times" pitchFamily="-110" charset="0"/>
              </a:rPr>
              <a:t>y</a:t>
            </a:r>
            <a:endParaRPr lang="en-US" sz="1900" b="1" dirty="0">
              <a:solidFill>
                <a:srgbClr val="1C1E65"/>
              </a:solidFill>
              <a:latin typeface="Times" pitchFamily="-110" charset="0"/>
              <a:ea typeface="Times" pitchFamily="-110" charset="0"/>
              <a:cs typeface="Times" pitchFamily="-110" charset="0"/>
              <a:sym typeface="Times" pitchFamily="-110" charset="0"/>
            </a:endParaRPr>
          </a:p>
        </p:txBody>
      </p:sp>
      <p:sp>
        <p:nvSpPr>
          <p:cNvPr id="2060" name="Rectangle 12"/>
          <p:cNvSpPr>
            <a:spLocks/>
          </p:cNvSpPr>
          <p:nvPr/>
        </p:nvSpPr>
        <p:spPr bwMode="auto">
          <a:xfrm>
            <a:off x="308610" y="2857500"/>
            <a:ext cx="1920240" cy="178308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9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in addition to LINAC and BDS</a:t>
            </a:r>
          </a:p>
          <a:p>
            <a:pPr algn="l"/>
            <a:r>
              <a:rPr lang="en-US" sz="1900" dirty="0">
                <a:solidFill>
                  <a:srgbClr val="CB006B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now possible</a:t>
            </a:r>
            <a:r>
              <a:rPr lang="en-US" sz="19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to apply halo generation to the </a:t>
            </a:r>
            <a:r>
              <a:rPr lang="en-US" sz="1900" dirty="0">
                <a:solidFill>
                  <a:srgbClr val="CC0920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CLIC drive beam</a:t>
            </a:r>
          </a:p>
        </p:txBody>
      </p:sp>
      <p:sp>
        <p:nvSpPr>
          <p:cNvPr id="2061" name="Rectangle 13"/>
          <p:cNvSpPr>
            <a:spLocks/>
          </p:cNvSpPr>
          <p:nvPr/>
        </p:nvSpPr>
        <p:spPr bwMode="auto">
          <a:xfrm>
            <a:off x="6926580" y="3642851"/>
            <a:ext cx="441984" cy="29238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900" b="1" dirty="0">
                <a:solidFill>
                  <a:srgbClr val="CB0A20"/>
                </a:solidFill>
                <a:latin typeface="Times" pitchFamily="-110" charset="0"/>
                <a:ea typeface="Times" pitchFamily="-110" charset="0"/>
                <a:cs typeface="Times" pitchFamily="-110" charset="0"/>
                <a:sym typeface="Times" pitchFamily="-110" charset="0"/>
              </a:rPr>
              <a:t>core</a:t>
            </a:r>
          </a:p>
        </p:txBody>
      </p:sp>
      <p:sp>
        <p:nvSpPr>
          <p:cNvPr id="2062" name="Rectangle 14"/>
          <p:cNvSpPr>
            <a:spLocks/>
          </p:cNvSpPr>
          <p:nvPr/>
        </p:nvSpPr>
        <p:spPr bwMode="auto">
          <a:xfrm>
            <a:off x="5989320" y="4522961"/>
            <a:ext cx="446862" cy="29238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900" b="1" dirty="0">
                <a:solidFill>
                  <a:srgbClr val="3B3C3C"/>
                </a:solidFill>
                <a:latin typeface="Times" pitchFamily="-110" charset="0"/>
                <a:ea typeface="Times" pitchFamily="-110" charset="0"/>
                <a:cs typeface="Times" pitchFamily="-110" charset="0"/>
                <a:sym typeface="Times" pitchFamily="-110" charset="0"/>
              </a:rPr>
              <a:t>halo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5038615"/>
            <a:ext cx="2555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Plans:</a:t>
            </a:r>
          </a:p>
          <a:p>
            <a:r>
              <a:rPr lang="en-US" dirty="0" smtClean="0"/>
              <a:t>Revisit </a:t>
            </a:r>
            <a:r>
              <a:rPr lang="en-US" dirty="0" err="1" smtClean="0"/>
              <a:t>muon</a:t>
            </a:r>
            <a:r>
              <a:rPr lang="en-US" dirty="0" smtClean="0"/>
              <a:t> background</a:t>
            </a:r>
          </a:p>
          <a:p>
            <a:r>
              <a:rPr lang="en-US" dirty="0" smtClean="0"/>
              <a:t>Benchmarking at CTF3</a:t>
            </a:r>
          </a:p>
          <a:p>
            <a:r>
              <a:rPr lang="en-US" dirty="0" err="1" smtClean="0"/>
              <a:t>Hep</a:t>
            </a:r>
            <a:r>
              <a:rPr lang="en-US" dirty="0" smtClean="0"/>
              <a:t> needed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14699" y="6238944"/>
            <a:ext cx="195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H. </a:t>
            </a:r>
            <a:r>
              <a:rPr lang="en-US" dirty="0" err="1" smtClean="0">
                <a:solidFill>
                  <a:schemeClr val="accent1"/>
                </a:solidFill>
              </a:rPr>
              <a:t>Burkhardt</a:t>
            </a:r>
            <a:r>
              <a:rPr lang="en-US" dirty="0" smtClean="0">
                <a:solidFill>
                  <a:schemeClr val="accent1"/>
                </a:solidFill>
              </a:rPr>
              <a:t>, WG3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545111"/>
          </a:xfrm>
        </p:spPr>
        <p:txBody>
          <a:bodyPr>
            <a:normAutofit fontScale="90000"/>
          </a:bodyPr>
          <a:lstStyle/>
          <a:p>
            <a:r>
              <a:rPr lang="it-IT" sz="3200" dirty="0" smtClean="0"/>
              <a:t>PLACET </a:t>
            </a:r>
            <a:r>
              <a:rPr lang="it-IT" sz="3200" dirty="0" err="1" smtClean="0"/>
              <a:t>Main</a:t>
            </a:r>
            <a:r>
              <a:rPr lang="it-IT" sz="3200" dirty="0" smtClean="0"/>
              <a:t> </a:t>
            </a:r>
            <a:r>
              <a:rPr lang="it-IT" sz="3200" dirty="0" err="1" smtClean="0"/>
              <a:t>Updates</a:t>
            </a:r>
            <a:endParaRPr lang="en-US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91665"/>
            <a:ext cx="8001000" cy="5492172"/>
          </a:xfrm>
        </p:spPr>
        <p:txBody>
          <a:bodyPr>
            <a:normAutofit fontScale="62500" lnSpcReduction="20000"/>
          </a:bodyPr>
          <a:lstStyle/>
          <a:p>
            <a:r>
              <a:rPr lang="en-US" sz="2560" dirty="0" smtClean="0"/>
              <a:t>Improvements of existing routines and documentation:</a:t>
            </a:r>
          </a:p>
          <a:p>
            <a:pPr lvl="1"/>
            <a:r>
              <a:rPr lang="en-US" sz="2560" dirty="0" smtClean="0"/>
              <a:t>Benchmarking of tracking in post collision line with DIMAD (I. Ahmed A. Ferrari)</a:t>
            </a:r>
          </a:p>
          <a:p>
            <a:pPr lvl="1"/>
            <a:r>
              <a:rPr lang="en-US" sz="2560" dirty="0" smtClean="0"/>
              <a:t>Benchmarking of bunch compressor with ELEGANT (F. </a:t>
            </a:r>
            <a:r>
              <a:rPr lang="en-US" sz="2560" dirty="0" err="1" smtClean="0"/>
              <a:t>Stulle</a:t>
            </a:r>
            <a:r>
              <a:rPr lang="en-US" sz="2560" dirty="0" smtClean="0"/>
              <a:t>)</a:t>
            </a:r>
          </a:p>
          <a:p>
            <a:pPr lvl="1"/>
            <a:r>
              <a:rPr lang="en-US" sz="2560" dirty="0" smtClean="0">
                <a:solidFill>
                  <a:srgbClr val="0000FF"/>
                </a:solidFill>
              </a:rPr>
              <a:t>Output files and routines </a:t>
            </a:r>
            <a:r>
              <a:rPr lang="en-US" sz="2560" dirty="0" smtClean="0">
                <a:solidFill>
                  <a:srgbClr val="000000"/>
                </a:solidFill>
              </a:rPr>
              <a:t>improved (header, columns)</a:t>
            </a:r>
            <a:r>
              <a:rPr lang="en-US" sz="2560" dirty="0" smtClean="0"/>
              <a:t> (A, Latina, J. </a:t>
            </a:r>
            <a:r>
              <a:rPr lang="en-US" sz="2560" dirty="0" err="1" smtClean="0"/>
              <a:t>Pfingstner</a:t>
            </a:r>
            <a:r>
              <a:rPr lang="en-US" sz="2560" dirty="0" smtClean="0"/>
              <a:t>, B. </a:t>
            </a:r>
            <a:r>
              <a:rPr lang="en-US" sz="2560" dirty="0" err="1" smtClean="0"/>
              <a:t>Dalena</a:t>
            </a:r>
            <a:r>
              <a:rPr lang="en-US" sz="2560" dirty="0" smtClean="0"/>
              <a:t>)</a:t>
            </a:r>
          </a:p>
          <a:p>
            <a:pPr lvl="1"/>
            <a:r>
              <a:rPr lang="en-US" sz="2560" dirty="0" smtClean="0"/>
              <a:t>Documentation, last update 9th April 2009 (B. </a:t>
            </a:r>
            <a:r>
              <a:rPr lang="en-US" sz="2560" dirty="0" err="1" smtClean="0"/>
              <a:t>Dalena</a:t>
            </a:r>
            <a:r>
              <a:rPr lang="en-US" sz="2560" dirty="0" smtClean="0"/>
              <a:t>)</a:t>
            </a:r>
          </a:p>
          <a:p>
            <a:pPr lvl="1"/>
            <a:r>
              <a:rPr lang="en-US" sz="2560" dirty="0" smtClean="0">
                <a:solidFill>
                  <a:srgbClr val="0000FF"/>
                </a:solidFill>
              </a:rPr>
              <a:t>Placet_BC2_Example</a:t>
            </a:r>
            <a:r>
              <a:rPr lang="en-US" sz="2560" dirty="0" smtClean="0"/>
              <a:t> in the distributed version ( F. </a:t>
            </a:r>
            <a:r>
              <a:rPr lang="en-US" sz="2560" dirty="0" err="1" smtClean="0"/>
              <a:t>Stulle</a:t>
            </a:r>
            <a:r>
              <a:rPr lang="en-US" sz="2560" dirty="0" smtClean="0"/>
              <a:t> )</a:t>
            </a:r>
          </a:p>
          <a:p>
            <a:r>
              <a:rPr lang="en-US" sz="2560" dirty="0" smtClean="0"/>
              <a:t>Improved </a:t>
            </a:r>
            <a:r>
              <a:rPr lang="en-US" sz="2560" dirty="0" err="1" smtClean="0"/>
              <a:t>modelling</a:t>
            </a:r>
            <a:r>
              <a:rPr lang="en-US" sz="2560" dirty="0" smtClean="0"/>
              <a:t> and interface</a:t>
            </a:r>
          </a:p>
          <a:p>
            <a:pPr lvl="1"/>
            <a:r>
              <a:rPr lang="en-US" sz="2560" dirty="0" smtClean="0">
                <a:solidFill>
                  <a:srgbClr val="0000FF"/>
                </a:solidFill>
              </a:rPr>
              <a:t>Collimator</a:t>
            </a:r>
            <a:r>
              <a:rPr lang="en-US" sz="2560" dirty="0" smtClean="0"/>
              <a:t> </a:t>
            </a:r>
            <a:r>
              <a:rPr lang="en-US" sz="2560" dirty="0" err="1" smtClean="0"/>
              <a:t>wakefield</a:t>
            </a:r>
            <a:r>
              <a:rPr lang="en-US" sz="2560" dirty="0" smtClean="0"/>
              <a:t> fixed (B. </a:t>
            </a:r>
            <a:r>
              <a:rPr lang="en-US" sz="2560" dirty="0" err="1" smtClean="0"/>
              <a:t>Dalena</a:t>
            </a:r>
            <a:r>
              <a:rPr lang="en-US" sz="2560" dirty="0" smtClean="0"/>
              <a:t>-J. </a:t>
            </a:r>
            <a:r>
              <a:rPr lang="en-US" sz="2560" dirty="0" err="1" smtClean="0"/>
              <a:t>Snuverink</a:t>
            </a:r>
            <a:r>
              <a:rPr lang="en-US" sz="2560" dirty="0" smtClean="0"/>
              <a:t>) and A. </a:t>
            </a:r>
            <a:r>
              <a:rPr lang="en-US" sz="2560" dirty="0" err="1" smtClean="0"/>
              <a:t>Toader</a:t>
            </a:r>
            <a:r>
              <a:rPr lang="en-US" sz="2560" dirty="0" smtClean="0"/>
              <a:t> </a:t>
            </a:r>
            <a:r>
              <a:rPr lang="en-US" sz="2560" dirty="0" err="1" smtClean="0"/>
              <a:t>wakefield</a:t>
            </a:r>
            <a:r>
              <a:rPr lang="en-US" sz="2560" dirty="0" smtClean="0"/>
              <a:t> method added (B. </a:t>
            </a:r>
            <a:r>
              <a:rPr lang="en-US" sz="2560" dirty="0" err="1" smtClean="0"/>
              <a:t>Dalena</a:t>
            </a:r>
            <a:r>
              <a:rPr lang="en-US" sz="2560" dirty="0" smtClean="0"/>
              <a:t>) </a:t>
            </a:r>
          </a:p>
          <a:p>
            <a:pPr lvl="1"/>
            <a:r>
              <a:rPr lang="en-US" sz="2560" dirty="0" smtClean="0"/>
              <a:t>Command </a:t>
            </a:r>
            <a:r>
              <a:rPr lang="en-US" sz="2560" dirty="0" err="1" smtClean="0">
                <a:solidFill>
                  <a:srgbClr val="0000FF"/>
                </a:solidFill>
              </a:rPr>
              <a:t>PhaseAdvance</a:t>
            </a:r>
            <a:r>
              <a:rPr lang="en-US" sz="2560" dirty="0" smtClean="0"/>
              <a:t> (J. </a:t>
            </a:r>
            <a:r>
              <a:rPr lang="en-US" sz="2560" dirty="0" err="1" smtClean="0"/>
              <a:t>Pfingstner</a:t>
            </a:r>
            <a:r>
              <a:rPr lang="en-US" sz="2560" dirty="0" smtClean="0"/>
              <a:t>)</a:t>
            </a:r>
          </a:p>
          <a:p>
            <a:pPr lvl="1"/>
            <a:r>
              <a:rPr lang="en-US" sz="2560" dirty="0" err="1" smtClean="0">
                <a:solidFill>
                  <a:srgbClr val="0000FF"/>
                </a:solidFill>
              </a:rPr>
              <a:t>TestRFAlignment</a:t>
            </a:r>
            <a:r>
              <a:rPr lang="en-US" sz="2560" dirty="0" smtClean="0"/>
              <a:t> and 6d transport matrixes (A. Latina)</a:t>
            </a:r>
          </a:p>
          <a:p>
            <a:pPr lvl="1"/>
            <a:r>
              <a:rPr lang="it-IT" sz="2560" dirty="0" err="1" smtClean="0"/>
              <a:t>Girder</a:t>
            </a:r>
            <a:r>
              <a:rPr lang="it-IT" sz="2560" dirty="0" smtClean="0"/>
              <a:t> </a:t>
            </a:r>
            <a:r>
              <a:rPr lang="it-IT" sz="2560" dirty="0" err="1" smtClean="0"/>
              <a:t>pitch</a:t>
            </a:r>
            <a:r>
              <a:rPr lang="it-IT" sz="2560" dirty="0" smtClean="0"/>
              <a:t> </a:t>
            </a:r>
            <a:r>
              <a:rPr lang="it-IT" sz="2560" dirty="0" err="1" smtClean="0"/>
              <a:t>optimization</a:t>
            </a:r>
            <a:r>
              <a:rPr lang="it-IT" sz="2560" dirty="0" smtClean="0"/>
              <a:t> (ILC), </a:t>
            </a:r>
            <a:r>
              <a:rPr lang="it-IT" sz="2560" dirty="0" err="1" smtClean="0"/>
              <a:t>placet-octave</a:t>
            </a:r>
            <a:r>
              <a:rPr lang="it-IT" sz="2560" dirty="0" smtClean="0"/>
              <a:t> (A. Latina)</a:t>
            </a:r>
          </a:p>
          <a:p>
            <a:pPr lvl="1"/>
            <a:r>
              <a:rPr lang="it-IT" sz="2560" dirty="0" err="1" smtClean="0"/>
              <a:t>RF-kick</a:t>
            </a:r>
            <a:r>
              <a:rPr lang="it-IT" sz="2560" dirty="0" smtClean="0"/>
              <a:t> and </a:t>
            </a:r>
            <a:r>
              <a:rPr lang="it-IT" sz="2560" dirty="0" err="1" smtClean="0"/>
              <a:t>wakefield</a:t>
            </a:r>
            <a:r>
              <a:rPr lang="it-IT" sz="2560" dirty="0" smtClean="0"/>
              <a:t> </a:t>
            </a:r>
            <a:r>
              <a:rPr lang="it-IT" sz="2560" dirty="0" err="1" smtClean="0"/>
              <a:t>kicks</a:t>
            </a:r>
            <a:r>
              <a:rPr lang="it-IT" sz="2560" dirty="0" smtClean="0"/>
              <a:t> </a:t>
            </a:r>
            <a:r>
              <a:rPr lang="it-IT" sz="2560" dirty="0" err="1" smtClean="0"/>
              <a:t>from</a:t>
            </a:r>
            <a:r>
              <a:rPr lang="it-IT" sz="2560" dirty="0" smtClean="0"/>
              <a:t> </a:t>
            </a:r>
            <a:r>
              <a:rPr lang="it-IT" sz="2560" dirty="0" err="1" smtClean="0"/>
              <a:t>couplers</a:t>
            </a:r>
            <a:r>
              <a:rPr lang="it-IT" sz="2560" dirty="0" smtClean="0"/>
              <a:t> (ILC) (A. Latina)</a:t>
            </a:r>
            <a:r>
              <a:rPr lang="en-US" sz="2560" dirty="0" smtClean="0"/>
              <a:t> </a:t>
            </a:r>
          </a:p>
          <a:p>
            <a:pPr lvl="1"/>
            <a:r>
              <a:rPr lang="en-US" sz="2560" dirty="0" smtClean="0"/>
              <a:t>Tracking of the halo particles in PETS and </a:t>
            </a:r>
            <a:r>
              <a:rPr lang="en-US" sz="2560" dirty="0" smtClean="0"/>
              <a:t>Cavity, interface improved </a:t>
            </a:r>
            <a:r>
              <a:rPr lang="en-US" sz="2560" dirty="0" smtClean="0"/>
              <a:t>(M. </a:t>
            </a:r>
            <a:r>
              <a:rPr lang="en-US" sz="2560" dirty="0" err="1" smtClean="0"/>
              <a:t>Fitterer</a:t>
            </a:r>
            <a:r>
              <a:rPr lang="en-US" sz="2560" dirty="0" smtClean="0"/>
              <a:t>, H. </a:t>
            </a:r>
            <a:r>
              <a:rPr lang="en-US" sz="2560" dirty="0" err="1" smtClean="0"/>
              <a:t>Burkhardt</a:t>
            </a:r>
            <a:r>
              <a:rPr lang="en-US" sz="2560" dirty="0" smtClean="0"/>
              <a:t>)</a:t>
            </a:r>
          </a:p>
          <a:p>
            <a:pPr lvl="1"/>
            <a:r>
              <a:rPr lang="en-US" sz="2560" dirty="0" smtClean="0"/>
              <a:t>Tracking in solenoid field exists as stand-alone program, integration is ongoing (B. </a:t>
            </a:r>
            <a:r>
              <a:rPr lang="en-US" sz="2560" dirty="0" err="1" smtClean="0"/>
              <a:t>Dalena</a:t>
            </a:r>
            <a:r>
              <a:rPr lang="en-US" sz="2560" dirty="0" smtClean="0"/>
              <a:t>)</a:t>
            </a:r>
          </a:p>
          <a:p>
            <a:r>
              <a:rPr lang="en-US" sz="2560" dirty="0" smtClean="0"/>
              <a:t>Other improvements and bug fixes</a:t>
            </a:r>
          </a:p>
          <a:p>
            <a:pPr lvl="1"/>
            <a:r>
              <a:rPr lang="en-US" sz="2560" dirty="0" err="1"/>
              <a:t>Placet-htgen-octave</a:t>
            </a:r>
            <a:r>
              <a:rPr lang="en-US" sz="2560" dirty="0"/>
              <a:t> binary (B. </a:t>
            </a:r>
            <a:r>
              <a:rPr lang="en-US" sz="2560" dirty="0" err="1"/>
              <a:t>Dalena</a:t>
            </a:r>
            <a:r>
              <a:rPr lang="en-US" sz="2560" dirty="0" smtClean="0"/>
              <a:t>)</a:t>
            </a:r>
          </a:p>
          <a:p>
            <a:pPr lvl="1"/>
            <a:r>
              <a:rPr lang="en-US" sz="2560" dirty="0" smtClean="0"/>
              <a:t>AML interface (A. Latina) </a:t>
            </a:r>
          </a:p>
          <a:p>
            <a:pPr lvl="1"/>
            <a:r>
              <a:rPr lang="en-US" sz="2560" dirty="0" err="1" smtClean="0"/>
              <a:t>Placet</a:t>
            </a:r>
            <a:r>
              <a:rPr lang="en-US" sz="2560" dirty="0" smtClean="0"/>
              <a:t>-development and </a:t>
            </a:r>
            <a:r>
              <a:rPr lang="en-US" sz="2560" dirty="0" err="1" smtClean="0"/>
              <a:t>placet-htgen</a:t>
            </a:r>
            <a:r>
              <a:rPr lang="en-US" sz="2560" dirty="0" smtClean="0"/>
              <a:t> </a:t>
            </a:r>
            <a:r>
              <a:rPr lang="en-US" sz="2560" dirty="0" err="1" smtClean="0"/>
              <a:t>makefile</a:t>
            </a:r>
            <a:r>
              <a:rPr lang="en-US" sz="2560" dirty="0" smtClean="0"/>
              <a:t> separated (B. </a:t>
            </a:r>
            <a:r>
              <a:rPr lang="en-US" sz="2560" dirty="0" err="1" smtClean="0"/>
              <a:t>Dalena</a:t>
            </a:r>
            <a:r>
              <a:rPr lang="en-US" sz="2560" dirty="0" smtClean="0"/>
              <a:t>)</a:t>
            </a:r>
          </a:p>
          <a:p>
            <a:pPr lvl="1"/>
            <a:r>
              <a:rPr lang="en-US" sz="2560" dirty="0" smtClean="0"/>
              <a:t>Fixed </a:t>
            </a:r>
            <a:r>
              <a:rPr lang="en-US" sz="2560" dirty="0" err="1" smtClean="0"/>
              <a:t>gcc</a:t>
            </a:r>
            <a:r>
              <a:rPr lang="en-US" sz="2560" dirty="0" smtClean="0"/>
              <a:t> compiler warning (J. </a:t>
            </a:r>
            <a:r>
              <a:rPr lang="en-US" sz="2560" dirty="0" err="1" smtClean="0"/>
              <a:t>Snuverink</a:t>
            </a:r>
            <a:r>
              <a:rPr lang="en-US" sz="2560" dirty="0" smtClean="0"/>
              <a:t>)</a:t>
            </a:r>
          </a:p>
          <a:p>
            <a:pPr lvl="1"/>
            <a:endParaRPr lang="en-US" sz="256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5"/>
          <p:cNvSpPr>
            <a:spLocks noChangeShapeType="1"/>
          </p:cNvSpPr>
          <p:nvPr/>
        </p:nvSpPr>
        <p:spPr bwMode="auto">
          <a:xfrm flipH="1">
            <a:off x="8564563" y="857250"/>
            <a:ext cx="249237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61913" y="6270625"/>
            <a:ext cx="11747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lnSpc>
                <a:spcPct val="50000"/>
              </a:lnSpc>
            </a:pPr>
            <a:r>
              <a:rPr lang="en-US" sz="1200"/>
              <a:t>e</a:t>
            </a:r>
            <a:r>
              <a:rPr lang="en-US" sz="1200" baseline="30000"/>
              <a:t>-</a:t>
            </a:r>
            <a:r>
              <a:rPr lang="en-US" sz="1200"/>
              <a:t>  gun</a:t>
            </a: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2159000" y="652463"/>
            <a:ext cx="1909763" cy="319087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5126038" y="681038"/>
            <a:ext cx="1917700" cy="319087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054" name="Rectangle 9"/>
          <p:cNvSpPr>
            <a:spLocks noChangeArrowheads="1"/>
          </p:cNvSpPr>
          <p:nvPr/>
        </p:nvSpPr>
        <p:spPr bwMode="auto">
          <a:xfrm>
            <a:off x="4386263" y="596900"/>
            <a:ext cx="374650" cy="374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055" name="Line 11"/>
          <p:cNvSpPr>
            <a:spLocks noChangeShapeType="1"/>
          </p:cNvSpPr>
          <p:nvPr/>
        </p:nvSpPr>
        <p:spPr bwMode="auto">
          <a:xfrm flipV="1">
            <a:off x="330200" y="884238"/>
            <a:ext cx="334963" cy="11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Line 12"/>
          <p:cNvSpPr>
            <a:spLocks noChangeShapeType="1"/>
          </p:cNvSpPr>
          <p:nvPr/>
        </p:nvSpPr>
        <p:spPr bwMode="auto">
          <a:xfrm flipV="1">
            <a:off x="549275" y="1387475"/>
            <a:ext cx="3570288" cy="365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Line 13"/>
          <p:cNvSpPr>
            <a:spLocks noChangeShapeType="1"/>
          </p:cNvSpPr>
          <p:nvPr/>
        </p:nvSpPr>
        <p:spPr bwMode="auto">
          <a:xfrm>
            <a:off x="5060950" y="1358900"/>
            <a:ext cx="3551238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Arc 14"/>
          <p:cNvSpPr>
            <a:spLocks/>
          </p:cNvSpPr>
          <p:nvPr/>
        </p:nvSpPr>
        <p:spPr bwMode="auto">
          <a:xfrm>
            <a:off x="4060825" y="1387475"/>
            <a:ext cx="504825" cy="6381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9" name="Arc 15"/>
          <p:cNvSpPr>
            <a:spLocks/>
          </p:cNvSpPr>
          <p:nvPr/>
        </p:nvSpPr>
        <p:spPr bwMode="auto">
          <a:xfrm flipH="1">
            <a:off x="4556125" y="1358900"/>
            <a:ext cx="504825" cy="6381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0" name="Rectangle 16"/>
          <p:cNvSpPr>
            <a:spLocks noChangeArrowheads="1"/>
          </p:cNvSpPr>
          <p:nvPr/>
        </p:nvSpPr>
        <p:spPr bwMode="auto">
          <a:xfrm>
            <a:off x="4489450" y="1987550"/>
            <a:ext cx="152400" cy="85407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061" name="Line 21"/>
          <p:cNvSpPr>
            <a:spLocks noChangeShapeType="1"/>
          </p:cNvSpPr>
          <p:nvPr/>
        </p:nvSpPr>
        <p:spPr bwMode="auto">
          <a:xfrm>
            <a:off x="2314575" y="3998913"/>
            <a:ext cx="873125" cy="1825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2" name="Rectangle 22"/>
          <p:cNvSpPr>
            <a:spLocks noChangeArrowheads="1"/>
          </p:cNvSpPr>
          <p:nvPr/>
        </p:nvSpPr>
        <p:spPr bwMode="auto">
          <a:xfrm>
            <a:off x="4476750" y="4857750"/>
            <a:ext cx="201613" cy="82867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063" name="Line 23"/>
          <p:cNvSpPr>
            <a:spLocks noChangeShapeType="1"/>
          </p:cNvSpPr>
          <p:nvPr/>
        </p:nvSpPr>
        <p:spPr bwMode="auto">
          <a:xfrm flipH="1" flipV="1">
            <a:off x="3181350" y="4181475"/>
            <a:ext cx="1390650" cy="495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4" name="Line 24"/>
          <p:cNvSpPr>
            <a:spLocks noChangeShapeType="1"/>
          </p:cNvSpPr>
          <p:nvPr/>
        </p:nvSpPr>
        <p:spPr bwMode="auto">
          <a:xfrm>
            <a:off x="4572000" y="4410075"/>
            <a:ext cx="0" cy="447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5" name="Rectangle 25"/>
          <p:cNvSpPr>
            <a:spLocks noChangeArrowheads="1"/>
          </p:cNvSpPr>
          <p:nvPr/>
        </p:nvSpPr>
        <p:spPr bwMode="auto">
          <a:xfrm>
            <a:off x="4533900" y="4333875"/>
            <a:ext cx="88900" cy="88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066" name="Rectangle 26"/>
          <p:cNvSpPr>
            <a:spLocks noChangeArrowheads="1"/>
          </p:cNvSpPr>
          <p:nvPr/>
        </p:nvSpPr>
        <p:spPr bwMode="auto">
          <a:xfrm>
            <a:off x="3497263" y="6067425"/>
            <a:ext cx="574675" cy="171450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067" name="Rectangle 27"/>
          <p:cNvSpPr>
            <a:spLocks noChangeArrowheads="1"/>
          </p:cNvSpPr>
          <p:nvPr/>
        </p:nvSpPr>
        <p:spPr bwMode="auto">
          <a:xfrm rot="-5400000">
            <a:off x="1419225" y="5724525"/>
            <a:ext cx="152400" cy="8572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068" name="Rectangle 28"/>
          <p:cNvSpPr>
            <a:spLocks noChangeArrowheads="1"/>
          </p:cNvSpPr>
          <p:nvPr/>
        </p:nvSpPr>
        <p:spPr bwMode="auto">
          <a:xfrm>
            <a:off x="466725" y="6086475"/>
            <a:ext cx="211138" cy="1333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2913063" y="6070600"/>
            <a:ext cx="103187" cy="190500"/>
            <a:chOff x="1146" y="3390"/>
            <a:chExt cx="66" cy="120"/>
          </a:xfrm>
        </p:grpSpPr>
        <p:sp>
          <p:nvSpPr>
            <p:cNvPr id="2173" name="Rectangle 30"/>
            <p:cNvSpPr>
              <a:spLocks noChangeArrowheads="1"/>
            </p:cNvSpPr>
            <p:nvPr/>
          </p:nvSpPr>
          <p:spPr bwMode="auto">
            <a:xfrm>
              <a:off x="1146" y="3390"/>
              <a:ext cx="66" cy="1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latin typeface="Arial" pitchFamily="-110" charset="0"/>
              </a:endParaRPr>
            </a:p>
          </p:txBody>
        </p:sp>
        <p:sp>
          <p:nvSpPr>
            <p:cNvPr id="2174" name="Line 31"/>
            <p:cNvSpPr>
              <a:spLocks noChangeShapeType="1"/>
            </p:cNvSpPr>
            <p:nvPr/>
          </p:nvSpPr>
          <p:spPr bwMode="auto">
            <a:xfrm flipH="1">
              <a:off x="1158" y="3396"/>
              <a:ext cx="42" cy="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70" name="Rectangle 32"/>
          <p:cNvSpPr>
            <a:spLocks noChangeArrowheads="1"/>
          </p:cNvSpPr>
          <p:nvPr/>
        </p:nvSpPr>
        <p:spPr bwMode="auto">
          <a:xfrm>
            <a:off x="5364163" y="6096000"/>
            <a:ext cx="598487" cy="14287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071" name="Rectangle 33"/>
          <p:cNvSpPr>
            <a:spLocks noChangeArrowheads="1"/>
          </p:cNvSpPr>
          <p:nvPr/>
        </p:nvSpPr>
        <p:spPr bwMode="auto">
          <a:xfrm>
            <a:off x="6392863" y="6105525"/>
            <a:ext cx="207962" cy="1333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072" name="Line 34"/>
          <p:cNvSpPr>
            <a:spLocks noChangeShapeType="1"/>
          </p:cNvSpPr>
          <p:nvPr/>
        </p:nvSpPr>
        <p:spPr bwMode="auto">
          <a:xfrm flipH="1">
            <a:off x="1941513" y="6153150"/>
            <a:ext cx="1555750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3" name="Line 35"/>
          <p:cNvSpPr>
            <a:spLocks noChangeShapeType="1"/>
          </p:cNvSpPr>
          <p:nvPr/>
        </p:nvSpPr>
        <p:spPr bwMode="auto">
          <a:xfrm flipV="1">
            <a:off x="685800" y="6153150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4" name="Line 36"/>
          <p:cNvSpPr>
            <a:spLocks noChangeShapeType="1"/>
          </p:cNvSpPr>
          <p:nvPr/>
        </p:nvSpPr>
        <p:spPr bwMode="auto">
          <a:xfrm>
            <a:off x="5969000" y="6172200"/>
            <a:ext cx="427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5" name="AutoShape 37"/>
          <p:cNvSpPr>
            <a:spLocks noChangeArrowheads="1"/>
          </p:cNvSpPr>
          <p:nvPr/>
        </p:nvSpPr>
        <p:spPr bwMode="auto">
          <a:xfrm rot="-1893934">
            <a:off x="6235700" y="5927725"/>
            <a:ext cx="88900" cy="209550"/>
          </a:xfrm>
          <a:prstGeom prst="downArrow">
            <a:avLst>
              <a:gd name="adj1" fmla="val 50000"/>
              <a:gd name="adj2" fmla="val 58929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076" name="Text Box 38"/>
          <p:cNvSpPr txBox="1">
            <a:spLocks noChangeArrowheads="1"/>
          </p:cNvSpPr>
          <p:nvPr/>
        </p:nvSpPr>
        <p:spPr bwMode="auto">
          <a:xfrm>
            <a:off x="6118225" y="5708650"/>
            <a:ext cx="584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/>
              <a:t>Laser</a:t>
            </a:r>
          </a:p>
        </p:txBody>
      </p:sp>
      <p:sp>
        <p:nvSpPr>
          <p:cNvPr id="2077" name="Text Box 39"/>
          <p:cNvSpPr txBox="1">
            <a:spLocks noChangeArrowheads="1"/>
          </p:cNvSpPr>
          <p:nvPr/>
        </p:nvSpPr>
        <p:spPr bwMode="auto">
          <a:xfrm>
            <a:off x="6661150" y="5899150"/>
            <a:ext cx="10223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lnSpc>
                <a:spcPct val="50000"/>
              </a:lnSpc>
            </a:pPr>
            <a:r>
              <a:rPr lang="en-US" sz="1200"/>
              <a:t>DC gun</a:t>
            </a:r>
          </a:p>
          <a:p>
            <a:pPr eaLnBrk="1" hangingPunct="1">
              <a:lnSpc>
                <a:spcPct val="50000"/>
              </a:lnSpc>
            </a:pPr>
            <a:r>
              <a:rPr lang="en-US" sz="1200"/>
              <a:t>Polarized e</a:t>
            </a:r>
            <a:r>
              <a:rPr lang="en-US" sz="1200" baseline="30000"/>
              <a:t>-</a:t>
            </a:r>
          </a:p>
        </p:txBody>
      </p:sp>
      <p:sp>
        <p:nvSpPr>
          <p:cNvPr id="2078" name="Text Box 40"/>
          <p:cNvSpPr txBox="1">
            <a:spLocks noChangeArrowheads="1"/>
          </p:cNvSpPr>
          <p:nvPr/>
        </p:nvSpPr>
        <p:spPr bwMode="auto">
          <a:xfrm>
            <a:off x="5175250" y="5743575"/>
            <a:ext cx="9937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Pre-injector 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sz="1200"/>
              <a:t>Linac for e</a:t>
            </a:r>
            <a:r>
              <a:rPr lang="en-US" sz="1200" baseline="30000"/>
              <a:t>-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sz="1200" b="1">
                <a:solidFill>
                  <a:srgbClr val="FFFF00"/>
                </a:solidFill>
              </a:rPr>
              <a:t>200 MeV</a:t>
            </a:r>
          </a:p>
        </p:txBody>
      </p:sp>
      <p:sp>
        <p:nvSpPr>
          <p:cNvPr id="2079" name="Text Box 41"/>
          <p:cNvSpPr txBox="1">
            <a:spLocks noChangeArrowheads="1"/>
          </p:cNvSpPr>
          <p:nvPr/>
        </p:nvSpPr>
        <p:spPr bwMode="auto">
          <a:xfrm>
            <a:off x="2165350" y="5651500"/>
            <a:ext cx="6889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e</a:t>
            </a:r>
            <a:r>
              <a:rPr lang="en-US" sz="1200" baseline="30000"/>
              <a:t>-</a:t>
            </a:r>
            <a:r>
              <a:rPr lang="en-US" sz="1200"/>
              <a:t>/</a:t>
            </a:r>
            <a:r>
              <a:rPr lang="en-US" sz="1200">
                <a:latin typeface="Symbol" pitchFamily="-110" charset="2"/>
              </a:rPr>
              <a:t>g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sz="1200"/>
              <a:t>Target</a:t>
            </a:r>
            <a:endParaRPr lang="en-US" sz="1200" baseline="30000"/>
          </a:p>
        </p:txBody>
      </p:sp>
      <p:sp>
        <p:nvSpPr>
          <p:cNvPr id="2080" name="Text Box 42"/>
          <p:cNvSpPr txBox="1">
            <a:spLocks noChangeArrowheads="1"/>
          </p:cNvSpPr>
          <p:nvPr/>
        </p:nvSpPr>
        <p:spPr bwMode="auto">
          <a:xfrm>
            <a:off x="3282950" y="5727700"/>
            <a:ext cx="992188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Pre-injector 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sz="1200"/>
              <a:t>Linac for e</a:t>
            </a:r>
            <a:r>
              <a:rPr lang="en-US" sz="1200" baseline="30000"/>
              <a:t>+</a:t>
            </a:r>
            <a:r>
              <a:rPr lang="en-US" sz="1200"/>
              <a:t> 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sz="1200" b="1">
                <a:solidFill>
                  <a:srgbClr val="FFFF00"/>
                </a:solidFill>
              </a:rPr>
              <a:t>200 MeV</a:t>
            </a:r>
          </a:p>
        </p:txBody>
      </p:sp>
      <p:sp>
        <p:nvSpPr>
          <p:cNvPr id="2081" name="Text Box 43"/>
          <p:cNvSpPr txBox="1">
            <a:spLocks noChangeArrowheads="1"/>
          </p:cNvSpPr>
          <p:nvPr/>
        </p:nvSpPr>
        <p:spPr bwMode="auto">
          <a:xfrm>
            <a:off x="1031875" y="5727700"/>
            <a:ext cx="10604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Primary beam 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sz="1200"/>
              <a:t>Linac for e</a:t>
            </a:r>
            <a:r>
              <a:rPr lang="en-US" sz="1200" baseline="30000"/>
              <a:t>-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sz="1200" b="1">
                <a:solidFill>
                  <a:srgbClr val="FFFF00"/>
                </a:solidFill>
              </a:rPr>
              <a:t>5 GeV</a:t>
            </a:r>
          </a:p>
        </p:txBody>
      </p:sp>
      <p:sp>
        <p:nvSpPr>
          <p:cNvPr id="2082" name="Text Box 44"/>
          <p:cNvSpPr txBox="1">
            <a:spLocks noChangeArrowheads="1"/>
          </p:cNvSpPr>
          <p:nvPr/>
        </p:nvSpPr>
        <p:spPr bwMode="auto">
          <a:xfrm rot="-5400000">
            <a:off x="3859213" y="5133975"/>
            <a:ext cx="1308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Injector Linac 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sz="1200" b="1">
                <a:solidFill>
                  <a:srgbClr val="FF3300"/>
                </a:solidFill>
              </a:rPr>
              <a:t>2.66 GeV</a:t>
            </a:r>
          </a:p>
        </p:txBody>
      </p:sp>
      <p:sp>
        <p:nvSpPr>
          <p:cNvPr id="2083" name="Arc 45"/>
          <p:cNvSpPr>
            <a:spLocks/>
          </p:cNvSpPr>
          <p:nvPr/>
        </p:nvSpPr>
        <p:spPr bwMode="auto">
          <a:xfrm rot="10800000" flipH="1">
            <a:off x="4064000" y="5676900"/>
            <a:ext cx="503238" cy="4953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4" name="Text Box 46"/>
          <p:cNvSpPr txBox="1">
            <a:spLocks noChangeArrowheads="1"/>
          </p:cNvSpPr>
          <p:nvPr/>
        </p:nvSpPr>
        <p:spPr bwMode="auto">
          <a:xfrm>
            <a:off x="1949450" y="3657600"/>
            <a:ext cx="6604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/>
              <a:t>e</a:t>
            </a:r>
            <a:r>
              <a:rPr lang="en-US" sz="1200" b="1" baseline="30000"/>
              <a:t>+</a:t>
            </a:r>
            <a:r>
              <a:rPr lang="en-US" sz="1200" b="1"/>
              <a:t> DR</a:t>
            </a:r>
          </a:p>
        </p:txBody>
      </p:sp>
      <p:sp>
        <p:nvSpPr>
          <p:cNvPr id="2085" name="Text Box 47"/>
          <p:cNvSpPr txBox="1">
            <a:spLocks noChangeArrowheads="1"/>
          </p:cNvSpPr>
          <p:nvPr/>
        </p:nvSpPr>
        <p:spPr bwMode="auto">
          <a:xfrm>
            <a:off x="2808288" y="4402138"/>
            <a:ext cx="6604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/>
              <a:t>e</a:t>
            </a:r>
            <a:r>
              <a:rPr lang="en-US" sz="1200" b="1" baseline="30000"/>
              <a:t>+</a:t>
            </a:r>
            <a:r>
              <a:rPr lang="en-US" sz="1200" b="1"/>
              <a:t> PDR</a:t>
            </a:r>
          </a:p>
        </p:txBody>
      </p:sp>
      <p:sp>
        <p:nvSpPr>
          <p:cNvPr id="2086" name="Text Box 48"/>
          <p:cNvSpPr txBox="1">
            <a:spLocks noChangeArrowheads="1"/>
          </p:cNvSpPr>
          <p:nvPr/>
        </p:nvSpPr>
        <p:spPr bwMode="auto">
          <a:xfrm rot="-5400000">
            <a:off x="3856038" y="2160588"/>
            <a:ext cx="1308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Booster Linac 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sz="1200" b="1">
                <a:solidFill>
                  <a:srgbClr val="3366FF"/>
                </a:solidFill>
              </a:rPr>
              <a:t>6.14 GeV</a:t>
            </a:r>
          </a:p>
        </p:txBody>
      </p:sp>
      <p:sp>
        <p:nvSpPr>
          <p:cNvPr id="2087" name="Text Box 49"/>
          <p:cNvSpPr txBox="1">
            <a:spLocks noChangeArrowheads="1"/>
          </p:cNvSpPr>
          <p:nvPr/>
        </p:nvSpPr>
        <p:spPr bwMode="auto">
          <a:xfrm>
            <a:off x="4602163" y="2206625"/>
            <a:ext cx="6413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 4 GHz</a:t>
            </a:r>
          </a:p>
        </p:txBody>
      </p:sp>
      <p:sp>
        <p:nvSpPr>
          <p:cNvPr id="2088" name="Text Box 50"/>
          <p:cNvSpPr txBox="1">
            <a:spLocks noChangeArrowheads="1"/>
          </p:cNvSpPr>
          <p:nvPr/>
        </p:nvSpPr>
        <p:spPr bwMode="auto">
          <a:xfrm>
            <a:off x="3446463" y="3435350"/>
            <a:ext cx="6604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/>
              <a:t>e</a:t>
            </a:r>
            <a:r>
              <a:rPr lang="en-US" sz="1200" b="1" baseline="30000"/>
              <a:t>+</a:t>
            </a:r>
            <a:r>
              <a:rPr lang="en-US" sz="1200" b="1"/>
              <a:t> BC1</a:t>
            </a:r>
          </a:p>
        </p:txBody>
      </p:sp>
      <p:sp>
        <p:nvSpPr>
          <p:cNvPr id="2089" name="Text Box 51"/>
          <p:cNvSpPr txBox="1">
            <a:spLocks noChangeArrowheads="1"/>
          </p:cNvSpPr>
          <p:nvPr/>
        </p:nvSpPr>
        <p:spPr bwMode="auto">
          <a:xfrm>
            <a:off x="4911725" y="3487738"/>
            <a:ext cx="6588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/>
              <a:t>e</a:t>
            </a:r>
            <a:r>
              <a:rPr lang="en-US" sz="1200" b="1" baseline="30000"/>
              <a:t>-</a:t>
            </a:r>
            <a:r>
              <a:rPr lang="en-US" sz="1200" b="1"/>
              <a:t> BC1</a:t>
            </a:r>
          </a:p>
        </p:txBody>
      </p:sp>
      <p:sp>
        <p:nvSpPr>
          <p:cNvPr id="2090" name="Text Box 52"/>
          <p:cNvSpPr txBox="1">
            <a:spLocks noChangeArrowheads="1"/>
          </p:cNvSpPr>
          <p:nvPr/>
        </p:nvSpPr>
        <p:spPr bwMode="auto">
          <a:xfrm>
            <a:off x="1027113" y="898525"/>
            <a:ext cx="6604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/>
              <a:t>e</a:t>
            </a:r>
            <a:r>
              <a:rPr lang="en-US" sz="1200" b="1" baseline="30000"/>
              <a:t>+</a:t>
            </a:r>
            <a:r>
              <a:rPr lang="en-US" sz="1200" b="1"/>
              <a:t> BC2</a:t>
            </a:r>
          </a:p>
        </p:txBody>
      </p:sp>
      <p:sp>
        <p:nvSpPr>
          <p:cNvPr id="2091" name="Text Box 53"/>
          <p:cNvSpPr txBox="1">
            <a:spLocks noChangeArrowheads="1"/>
          </p:cNvSpPr>
          <p:nvPr/>
        </p:nvSpPr>
        <p:spPr bwMode="auto">
          <a:xfrm>
            <a:off x="7451725" y="846138"/>
            <a:ext cx="6588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/>
              <a:t>e</a:t>
            </a:r>
            <a:r>
              <a:rPr lang="en-US" sz="1200" b="1" baseline="30000"/>
              <a:t>-</a:t>
            </a:r>
            <a:r>
              <a:rPr lang="en-US" sz="1200" b="1"/>
              <a:t> BC2</a:t>
            </a:r>
          </a:p>
        </p:txBody>
      </p:sp>
      <p:sp>
        <p:nvSpPr>
          <p:cNvPr id="2092" name="Text Box 54"/>
          <p:cNvSpPr txBox="1">
            <a:spLocks noChangeArrowheads="1"/>
          </p:cNvSpPr>
          <p:nvPr/>
        </p:nvSpPr>
        <p:spPr bwMode="auto">
          <a:xfrm>
            <a:off x="2489200" y="755650"/>
            <a:ext cx="13081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>
                <a:solidFill>
                  <a:srgbClr val="FFFF00"/>
                </a:solidFill>
              </a:rPr>
              <a:t>e</a:t>
            </a:r>
            <a:r>
              <a:rPr lang="en-US" sz="1200" b="1" baseline="30000">
                <a:solidFill>
                  <a:srgbClr val="FFFF00"/>
                </a:solidFill>
              </a:rPr>
              <a:t>+</a:t>
            </a:r>
            <a:r>
              <a:rPr lang="en-US" sz="1200" b="1">
                <a:solidFill>
                  <a:srgbClr val="FFFF00"/>
                </a:solidFill>
              </a:rPr>
              <a:t> Main Linac</a:t>
            </a:r>
            <a:r>
              <a:rPr lang="en-US" sz="1200" b="1"/>
              <a:t> </a:t>
            </a:r>
            <a:endParaRPr lang="en-US" sz="1200" b="1">
              <a:solidFill>
                <a:srgbClr val="FF3300"/>
              </a:solidFill>
            </a:endParaRPr>
          </a:p>
        </p:txBody>
      </p:sp>
      <p:sp>
        <p:nvSpPr>
          <p:cNvPr id="2093" name="Text Box 55"/>
          <p:cNvSpPr txBox="1">
            <a:spLocks noChangeArrowheads="1"/>
          </p:cNvSpPr>
          <p:nvPr/>
        </p:nvSpPr>
        <p:spPr bwMode="auto">
          <a:xfrm>
            <a:off x="5470525" y="746125"/>
            <a:ext cx="13081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>
                <a:solidFill>
                  <a:srgbClr val="FFFF00"/>
                </a:solidFill>
              </a:rPr>
              <a:t>e</a:t>
            </a:r>
            <a:r>
              <a:rPr lang="en-US" sz="1200" b="1" baseline="30000">
                <a:solidFill>
                  <a:srgbClr val="FFFF00"/>
                </a:solidFill>
              </a:rPr>
              <a:t>-</a:t>
            </a:r>
            <a:r>
              <a:rPr lang="en-US" sz="1200" b="1">
                <a:solidFill>
                  <a:srgbClr val="FFFF00"/>
                </a:solidFill>
              </a:rPr>
              <a:t> Main Linac</a:t>
            </a:r>
            <a:r>
              <a:rPr lang="en-US" sz="1200" b="1"/>
              <a:t> </a:t>
            </a:r>
            <a:endParaRPr lang="en-US" sz="1200" b="1">
              <a:solidFill>
                <a:srgbClr val="FF3300"/>
              </a:solidFill>
            </a:endParaRPr>
          </a:p>
        </p:txBody>
      </p:sp>
      <p:sp>
        <p:nvSpPr>
          <p:cNvPr id="2094" name="Line 56"/>
          <p:cNvSpPr>
            <a:spLocks noChangeShapeType="1"/>
          </p:cNvSpPr>
          <p:nvPr/>
        </p:nvSpPr>
        <p:spPr bwMode="auto">
          <a:xfrm>
            <a:off x="4068763" y="815975"/>
            <a:ext cx="457200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5" name="Line 57"/>
          <p:cNvSpPr>
            <a:spLocks noChangeShapeType="1"/>
          </p:cNvSpPr>
          <p:nvPr/>
        </p:nvSpPr>
        <p:spPr bwMode="auto">
          <a:xfrm flipH="1" flipV="1">
            <a:off x="4581525" y="819150"/>
            <a:ext cx="542925" cy="47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6" name="Text Box 58"/>
          <p:cNvSpPr txBox="1">
            <a:spLocks noChangeArrowheads="1"/>
          </p:cNvSpPr>
          <p:nvPr/>
        </p:nvSpPr>
        <p:spPr bwMode="auto">
          <a:xfrm>
            <a:off x="4603750" y="5156200"/>
            <a:ext cx="8604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2 GHz</a:t>
            </a:r>
          </a:p>
        </p:txBody>
      </p:sp>
      <p:sp>
        <p:nvSpPr>
          <p:cNvPr id="2097" name="Line 59"/>
          <p:cNvSpPr>
            <a:spLocks noChangeShapeType="1"/>
          </p:cNvSpPr>
          <p:nvPr/>
        </p:nvSpPr>
        <p:spPr bwMode="auto">
          <a:xfrm flipH="1">
            <a:off x="2381250" y="3409950"/>
            <a:ext cx="544513" cy="571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8" name="Line 60"/>
          <p:cNvSpPr>
            <a:spLocks noChangeShapeType="1"/>
          </p:cNvSpPr>
          <p:nvPr/>
        </p:nvSpPr>
        <p:spPr bwMode="auto">
          <a:xfrm flipH="1">
            <a:off x="5899150" y="4000500"/>
            <a:ext cx="958850" cy="1762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9" name="Text Box 62"/>
          <p:cNvSpPr txBox="1">
            <a:spLocks noChangeArrowheads="1"/>
          </p:cNvSpPr>
          <p:nvPr/>
        </p:nvSpPr>
        <p:spPr bwMode="auto">
          <a:xfrm flipH="1">
            <a:off x="6543675" y="3649663"/>
            <a:ext cx="6604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/>
              <a:t>e</a:t>
            </a:r>
            <a:r>
              <a:rPr lang="en-US" sz="1200" b="1" baseline="30000"/>
              <a:t>-</a:t>
            </a:r>
            <a:r>
              <a:rPr lang="en-US" sz="1200" b="1"/>
              <a:t> DR</a:t>
            </a:r>
          </a:p>
        </p:txBody>
      </p:sp>
      <p:sp>
        <p:nvSpPr>
          <p:cNvPr id="2100" name="Text Box 63"/>
          <p:cNvSpPr txBox="1">
            <a:spLocks noChangeArrowheads="1"/>
          </p:cNvSpPr>
          <p:nvPr/>
        </p:nvSpPr>
        <p:spPr bwMode="auto">
          <a:xfrm flipH="1">
            <a:off x="5678488" y="4398963"/>
            <a:ext cx="6588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/>
              <a:t>e</a:t>
            </a:r>
            <a:r>
              <a:rPr lang="en-US" sz="1200" b="1" baseline="30000"/>
              <a:t>-</a:t>
            </a:r>
            <a:r>
              <a:rPr lang="en-US" sz="1200" b="1"/>
              <a:t> PDR</a:t>
            </a:r>
          </a:p>
        </p:txBody>
      </p:sp>
      <p:sp>
        <p:nvSpPr>
          <p:cNvPr id="2101" name="Line 64"/>
          <p:cNvSpPr>
            <a:spLocks noChangeShapeType="1"/>
          </p:cNvSpPr>
          <p:nvPr/>
        </p:nvSpPr>
        <p:spPr bwMode="auto">
          <a:xfrm flipV="1">
            <a:off x="4578350" y="4173538"/>
            <a:ext cx="1327150" cy="503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2" name="Text Box 65"/>
          <p:cNvSpPr txBox="1">
            <a:spLocks noChangeArrowheads="1"/>
          </p:cNvSpPr>
          <p:nvPr/>
        </p:nvSpPr>
        <p:spPr bwMode="auto">
          <a:xfrm>
            <a:off x="1089025" y="6321425"/>
            <a:ext cx="869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 2 GHz</a:t>
            </a:r>
          </a:p>
        </p:txBody>
      </p:sp>
      <p:sp>
        <p:nvSpPr>
          <p:cNvPr id="2103" name="Text Box 66"/>
          <p:cNvSpPr txBox="1">
            <a:spLocks noChangeArrowheads="1"/>
          </p:cNvSpPr>
          <p:nvPr/>
        </p:nvSpPr>
        <p:spPr bwMode="auto">
          <a:xfrm>
            <a:off x="3403600" y="6254750"/>
            <a:ext cx="869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 2 GHz</a:t>
            </a:r>
          </a:p>
        </p:txBody>
      </p:sp>
      <p:sp>
        <p:nvSpPr>
          <p:cNvPr id="2104" name="Text Box 67"/>
          <p:cNvSpPr txBox="1">
            <a:spLocks noChangeArrowheads="1"/>
          </p:cNvSpPr>
          <p:nvPr/>
        </p:nvSpPr>
        <p:spPr bwMode="auto">
          <a:xfrm>
            <a:off x="5251450" y="6264275"/>
            <a:ext cx="869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2 GHz</a:t>
            </a:r>
          </a:p>
        </p:txBody>
      </p:sp>
      <p:sp>
        <p:nvSpPr>
          <p:cNvPr id="2105" name="Line 68"/>
          <p:cNvSpPr>
            <a:spLocks noChangeShapeType="1"/>
          </p:cNvSpPr>
          <p:nvPr/>
        </p:nvSpPr>
        <p:spPr bwMode="auto">
          <a:xfrm rot="-98063">
            <a:off x="3251200" y="3409950"/>
            <a:ext cx="20478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6" name="Line 69"/>
          <p:cNvSpPr>
            <a:spLocks noChangeShapeType="1"/>
          </p:cNvSpPr>
          <p:nvPr/>
        </p:nvSpPr>
        <p:spPr bwMode="auto">
          <a:xfrm rot="-98063">
            <a:off x="3843338" y="3382963"/>
            <a:ext cx="203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7" name="Line 70"/>
          <p:cNvSpPr>
            <a:spLocks noChangeShapeType="1"/>
          </p:cNvSpPr>
          <p:nvPr/>
        </p:nvSpPr>
        <p:spPr bwMode="auto">
          <a:xfrm rot="-98063">
            <a:off x="3548063" y="3248025"/>
            <a:ext cx="203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8" name="Line 71"/>
          <p:cNvSpPr>
            <a:spLocks noChangeShapeType="1"/>
          </p:cNvSpPr>
          <p:nvPr/>
        </p:nvSpPr>
        <p:spPr bwMode="auto">
          <a:xfrm rot="21501937" flipV="1">
            <a:off x="3440113" y="3252788"/>
            <a:ext cx="119062" cy="152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9" name="Line 72"/>
          <p:cNvSpPr>
            <a:spLocks noChangeShapeType="1"/>
          </p:cNvSpPr>
          <p:nvPr/>
        </p:nvSpPr>
        <p:spPr bwMode="auto">
          <a:xfrm rot="-98063">
            <a:off x="3743325" y="3244850"/>
            <a:ext cx="111125" cy="1476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0" name="Rectangle 73"/>
          <p:cNvSpPr>
            <a:spLocks noChangeArrowheads="1"/>
          </p:cNvSpPr>
          <p:nvPr/>
        </p:nvSpPr>
        <p:spPr bwMode="auto">
          <a:xfrm rot="51522">
            <a:off x="2933700" y="3357563"/>
            <a:ext cx="436563" cy="88900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111" name="Line 74"/>
          <p:cNvSpPr>
            <a:spLocks noChangeShapeType="1"/>
          </p:cNvSpPr>
          <p:nvPr/>
        </p:nvSpPr>
        <p:spPr bwMode="auto">
          <a:xfrm rot="60953" flipH="1">
            <a:off x="5603875" y="3394075"/>
            <a:ext cx="1984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2" name="Line 75"/>
          <p:cNvSpPr>
            <a:spLocks noChangeShapeType="1"/>
          </p:cNvSpPr>
          <p:nvPr/>
        </p:nvSpPr>
        <p:spPr bwMode="auto">
          <a:xfrm rot="60953" flipH="1">
            <a:off x="5022850" y="3373438"/>
            <a:ext cx="2000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3" name="Line 76"/>
          <p:cNvSpPr>
            <a:spLocks noChangeShapeType="1"/>
          </p:cNvSpPr>
          <p:nvPr/>
        </p:nvSpPr>
        <p:spPr bwMode="auto">
          <a:xfrm rot="60953" flipH="1" flipV="1">
            <a:off x="5308600" y="3235325"/>
            <a:ext cx="1905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4" name="Line 77"/>
          <p:cNvSpPr>
            <a:spLocks noChangeShapeType="1"/>
          </p:cNvSpPr>
          <p:nvPr/>
        </p:nvSpPr>
        <p:spPr bwMode="auto">
          <a:xfrm rot="60953" flipH="1" flipV="1">
            <a:off x="5492750" y="3230563"/>
            <a:ext cx="122238" cy="1666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5" name="Line 78"/>
          <p:cNvSpPr>
            <a:spLocks noChangeShapeType="1"/>
          </p:cNvSpPr>
          <p:nvPr/>
        </p:nvSpPr>
        <p:spPr bwMode="auto">
          <a:xfrm rot="60953" flipH="1">
            <a:off x="5213350" y="3232150"/>
            <a:ext cx="104775" cy="152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6" name="Rectangle 79"/>
          <p:cNvSpPr>
            <a:spLocks noChangeArrowheads="1"/>
          </p:cNvSpPr>
          <p:nvPr/>
        </p:nvSpPr>
        <p:spPr bwMode="auto">
          <a:xfrm rot="21511368" flipH="1">
            <a:off x="5689600" y="3343275"/>
            <a:ext cx="428625" cy="88900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117" name="Line 80"/>
          <p:cNvSpPr>
            <a:spLocks noChangeShapeType="1"/>
          </p:cNvSpPr>
          <p:nvPr/>
        </p:nvSpPr>
        <p:spPr bwMode="auto">
          <a:xfrm flipH="1" flipV="1">
            <a:off x="6119813" y="3386138"/>
            <a:ext cx="704850" cy="85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8" name="Text Box 81"/>
          <p:cNvSpPr txBox="1">
            <a:spLocks noChangeArrowheads="1"/>
          </p:cNvSpPr>
          <p:nvPr/>
        </p:nvSpPr>
        <p:spPr bwMode="auto">
          <a:xfrm>
            <a:off x="2765425" y="3519488"/>
            <a:ext cx="736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 4 GHz</a:t>
            </a:r>
          </a:p>
        </p:txBody>
      </p:sp>
      <p:sp>
        <p:nvSpPr>
          <p:cNvPr id="2119" name="Text Box 82"/>
          <p:cNvSpPr txBox="1">
            <a:spLocks noChangeArrowheads="1"/>
          </p:cNvSpPr>
          <p:nvPr/>
        </p:nvSpPr>
        <p:spPr bwMode="auto">
          <a:xfrm>
            <a:off x="5480050" y="3482975"/>
            <a:ext cx="736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 4  GHz</a:t>
            </a:r>
          </a:p>
        </p:txBody>
      </p:sp>
      <p:sp>
        <p:nvSpPr>
          <p:cNvPr id="2120" name="Line 83"/>
          <p:cNvSpPr>
            <a:spLocks noChangeShapeType="1"/>
          </p:cNvSpPr>
          <p:nvPr/>
        </p:nvSpPr>
        <p:spPr bwMode="auto">
          <a:xfrm rot="104611" flipH="1">
            <a:off x="8047038" y="850900"/>
            <a:ext cx="2000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1" name="Line 84"/>
          <p:cNvSpPr>
            <a:spLocks noChangeShapeType="1"/>
          </p:cNvSpPr>
          <p:nvPr/>
        </p:nvSpPr>
        <p:spPr bwMode="auto">
          <a:xfrm rot="104611" flipH="1">
            <a:off x="7461250" y="817563"/>
            <a:ext cx="211138" cy="79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2" name="Line 85"/>
          <p:cNvSpPr>
            <a:spLocks noChangeShapeType="1"/>
          </p:cNvSpPr>
          <p:nvPr/>
        </p:nvSpPr>
        <p:spPr bwMode="auto">
          <a:xfrm rot="104611" flipH="1">
            <a:off x="7764463" y="687388"/>
            <a:ext cx="182562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3" name="Line 86"/>
          <p:cNvSpPr>
            <a:spLocks noChangeShapeType="1"/>
          </p:cNvSpPr>
          <p:nvPr/>
        </p:nvSpPr>
        <p:spPr bwMode="auto">
          <a:xfrm rot="104611" flipH="1" flipV="1">
            <a:off x="7935913" y="690563"/>
            <a:ext cx="117475" cy="1587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4" name="Line 87"/>
          <p:cNvSpPr>
            <a:spLocks noChangeShapeType="1"/>
          </p:cNvSpPr>
          <p:nvPr/>
        </p:nvSpPr>
        <p:spPr bwMode="auto">
          <a:xfrm rot="104611" flipH="1">
            <a:off x="7670800" y="682625"/>
            <a:ext cx="103188" cy="1412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5" name="Rectangle 88"/>
          <p:cNvSpPr>
            <a:spLocks noChangeArrowheads="1"/>
          </p:cNvSpPr>
          <p:nvPr/>
        </p:nvSpPr>
        <p:spPr bwMode="auto">
          <a:xfrm rot="21555026" flipH="1">
            <a:off x="8132763" y="801688"/>
            <a:ext cx="430212" cy="88900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126" name="Line 89"/>
          <p:cNvSpPr>
            <a:spLocks noChangeShapeType="1"/>
          </p:cNvSpPr>
          <p:nvPr/>
        </p:nvSpPr>
        <p:spPr bwMode="auto">
          <a:xfrm rot="21563513" flipV="1">
            <a:off x="962025" y="889000"/>
            <a:ext cx="212725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7" name="Line 91"/>
          <p:cNvSpPr>
            <a:spLocks noChangeShapeType="1"/>
          </p:cNvSpPr>
          <p:nvPr/>
        </p:nvSpPr>
        <p:spPr bwMode="auto">
          <a:xfrm rot="21563513" flipV="1">
            <a:off x="1258888" y="735013"/>
            <a:ext cx="196850" cy="47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8" name="Line 92"/>
          <p:cNvSpPr>
            <a:spLocks noChangeShapeType="1"/>
          </p:cNvSpPr>
          <p:nvPr/>
        </p:nvSpPr>
        <p:spPr bwMode="auto">
          <a:xfrm rot="21563513" flipV="1">
            <a:off x="1163638" y="736600"/>
            <a:ext cx="101600" cy="1555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9" name="Line 93"/>
          <p:cNvSpPr>
            <a:spLocks noChangeShapeType="1"/>
          </p:cNvSpPr>
          <p:nvPr/>
        </p:nvSpPr>
        <p:spPr bwMode="auto">
          <a:xfrm rot="-36487">
            <a:off x="1447800" y="733425"/>
            <a:ext cx="104775" cy="152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0" name="Rectangle 94"/>
          <p:cNvSpPr>
            <a:spLocks noChangeArrowheads="1"/>
          </p:cNvSpPr>
          <p:nvPr/>
        </p:nvSpPr>
        <p:spPr bwMode="auto">
          <a:xfrm>
            <a:off x="647700" y="838200"/>
            <a:ext cx="427038" cy="90488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110" charset="0"/>
            </a:endParaRPr>
          </a:p>
        </p:txBody>
      </p:sp>
      <p:sp>
        <p:nvSpPr>
          <p:cNvPr id="2131" name="Text Box 95"/>
          <p:cNvSpPr txBox="1">
            <a:spLocks noChangeArrowheads="1"/>
          </p:cNvSpPr>
          <p:nvPr/>
        </p:nvSpPr>
        <p:spPr bwMode="auto">
          <a:xfrm>
            <a:off x="8035925" y="944563"/>
            <a:ext cx="736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 12 GHz</a:t>
            </a:r>
          </a:p>
        </p:txBody>
      </p:sp>
      <p:sp>
        <p:nvSpPr>
          <p:cNvPr id="2132" name="Text Box 96"/>
          <p:cNvSpPr txBox="1">
            <a:spLocks noChangeArrowheads="1"/>
          </p:cNvSpPr>
          <p:nvPr/>
        </p:nvSpPr>
        <p:spPr bwMode="auto">
          <a:xfrm>
            <a:off x="473075" y="990600"/>
            <a:ext cx="7381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 12 GHz</a:t>
            </a:r>
          </a:p>
        </p:txBody>
      </p:sp>
      <p:sp>
        <p:nvSpPr>
          <p:cNvPr id="2133" name="Text Box 97"/>
          <p:cNvSpPr txBox="1">
            <a:spLocks noChangeArrowheads="1"/>
          </p:cNvSpPr>
          <p:nvPr/>
        </p:nvSpPr>
        <p:spPr bwMode="auto">
          <a:xfrm>
            <a:off x="4238625" y="1219200"/>
            <a:ext cx="654050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9 GeV</a:t>
            </a:r>
          </a:p>
        </p:txBody>
      </p:sp>
      <p:sp>
        <p:nvSpPr>
          <p:cNvPr id="2134" name="Arc 98"/>
          <p:cNvSpPr>
            <a:spLocks/>
          </p:cNvSpPr>
          <p:nvPr/>
        </p:nvSpPr>
        <p:spPr bwMode="auto">
          <a:xfrm rot="10800000">
            <a:off x="4575175" y="5673725"/>
            <a:ext cx="504825" cy="4953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5" name="Line 99"/>
          <p:cNvSpPr>
            <a:spLocks noChangeShapeType="1"/>
          </p:cNvSpPr>
          <p:nvPr/>
        </p:nvSpPr>
        <p:spPr bwMode="auto">
          <a:xfrm flipV="1">
            <a:off x="5067300" y="6169025"/>
            <a:ext cx="3000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6" name="Arc 100"/>
          <p:cNvSpPr>
            <a:spLocks/>
          </p:cNvSpPr>
          <p:nvPr/>
        </p:nvSpPr>
        <p:spPr bwMode="auto">
          <a:xfrm rot="10800000" flipH="1">
            <a:off x="4044950" y="2844800"/>
            <a:ext cx="506413" cy="533400"/>
          </a:xfrm>
          <a:custGeom>
            <a:avLst/>
            <a:gdLst>
              <a:gd name="T0" fmla="*/ 0 w 21600"/>
              <a:gd name="T1" fmla="*/ 0 h 22478"/>
              <a:gd name="T2" fmla="*/ 2147483647 w 21600"/>
              <a:gd name="T3" fmla="*/ 2147483647 h 22478"/>
              <a:gd name="T4" fmla="*/ 0 w 21600"/>
              <a:gd name="T5" fmla="*/ 2147483647 h 22478"/>
              <a:gd name="T6" fmla="*/ 0 60000 65536"/>
              <a:gd name="T7" fmla="*/ 0 60000 65536"/>
              <a:gd name="T8" fmla="*/ 0 60000 65536"/>
              <a:gd name="T9" fmla="*/ 0 w 21600"/>
              <a:gd name="T10" fmla="*/ 0 h 22478"/>
              <a:gd name="T11" fmla="*/ 21600 w 21600"/>
              <a:gd name="T12" fmla="*/ 22478 h 2247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478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892"/>
                  <a:pt x="21594" y="22185"/>
                  <a:pt x="21582" y="22478"/>
                </a:cubicBezTo>
              </a:path>
              <a:path w="21600" h="22478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892"/>
                  <a:pt x="21594" y="22185"/>
                  <a:pt x="21582" y="22478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7" name="Arc 101"/>
          <p:cNvSpPr>
            <a:spLocks/>
          </p:cNvSpPr>
          <p:nvPr/>
        </p:nvSpPr>
        <p:spPr bwMode="auto">
          <a:xfrm rot="10800000">
            <a:off x="4581525" y="2844800"/>
            <a:ext cx="504825" cy="528638"/>
          </a:xfrm>
          <a:custGeom>
            <a:avLst/>
            <a:gdLst>
              <a:gd name="T0" fmla="*/ 0 w 21600"/>
              <a:gd name="T1" fmla="*/ 0 h 23029"/>
              <a:gd name="T2" fmla="*/ 2147483647 w 21600"/>
              <a:gd name="T3" fmla="*/ 2147483647 h 23029"/>
              <a:gd name="T4" fmla="*/ 0 w 21600"/>
              <a:gd name="T5" fmla="*/ 2147483647 h 23029"/>
              <a:gd name="T6" fmla="*/ 0 60000 65536"/>
              <a:gd name="T7" fmla="*/ 0 60000 65536"/>
              <a:gd name="T8" fmla="*/ 0 60000 65536"/>
              <a:gd name="T9" fmla="*/ 0 w 21600"/>
              <a:gd name="T10" fmla="*/ 0 h 23029"/>
              <a:gd name="T11" fmla="*/ 21600 w 21600"/>
              <a:gd name="T12" fmla="*/ 23029 h 2302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3029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076"/>
                  <a:pt x="21584" y="22553"/>
                  <a:pt x="21552" y="23029"/>
                </a:cubicBezTo>
              </a:path>
              <a:path w="21600" h="23029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076"/>
                  <a:pt x="21584" y="22553"/>
                  <a:pt x="21552" y="23029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8" name="Line 102"/>
          <p:cNvSpPr>
            <a:spLocks noChangeShapeType="1"/>
          </p:cNvSpPr>
          <p:nvPr/>
        </p:nvSpPr>
        <p:spPr bwMode="auto">
          <a:xfrm flipV="1">
            <a:off x="50800" y="1692275"/>
            <a:ext cx="8963025" cy="100013"/>
          </a:xfrm>
          <a:prstGeom prst="line">
            <a:avLst/>
          </a:prstGeom>
          <a:noFill/>
          <a:ln w="0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9" name="Line 103"/>
          <p:cNvSpPr>
            <a:spLocks noChangeShapeType="1"/>
          </p:cNvSpPr>
          <p:nvPr/>
        </p:nvSpPr>
        <p:spPr bwMode="auto">
          <a:xfrm>
            <a:off x="69850" y="1309688"/>
            <a:ext cx="0" cy="479425"/>
          </a:xfrm>
          <a:prstGeom prst="line">
            <a:avLst/>
          </a:prstGeom>
          <a:noFill/>
          <a:ln w="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0" name="Line 104"/>
          <p:cNvSpPr>
            <a:spLocks noChangeShapeType="1"/>
          </p:cNvSpPr>
          <p:nvPr/>
        </p:nvSpPr>
        <p:spPr bwMode="auto">
          <a:xfrm flipH="1">
            <a:off x="8980488" y="1050925"/>
            <a:ext cx="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1" name="Line 105"/>
          <p:cNvSpPr>
            <a:spLocks noChangeShapeType="1"/>
          </p:cNvSpPr>
          <p:nvPr/>
        </p:nvSpPr>
        <p:spPr bwMode="auto">
          <a:xfrm>
            <a:off x="9031288" y="1206500"/>
            <a:ext cx="0" cy="479425"/>
          </a:xfrm>
          <a:prstGeom prst="line">
            <a:avLst/>
          </a:prstGeom>
          <a:noFill/>
          <a:ln w="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2" name="Text Box 106"/>
          <p:cNvSpPr txBox="1">
            <a:spLocks noChangeArrowheads="1"/>
          </p:cNvSpPr>
          <p:nvPr/>
        </p:nvSpPr>
        <p:spPr bwMode="auto">
          <a:xfrm>
            <a:off x="5267325" y="1355725"/>
            <a:ext cx="960438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114FFB"/>
                </a:solidFill>
              </a:rPr>
              <a:t>48 km</a:t>
            </a:r>
          </a:p>
        </p:txBody>
      </p:sp>
      <p:sp>
        <p:nvSpPr>
          <p:cNvPr id="2143" name="Text Box 107"/>
          <p:cNvSpPr txBox="1">
            <a:spLocks noChangeArrowheads="1"/>
          </p:cNvSpPr>
          <p:nvPr/>
        </p:nvSpPr>
        <p:spPr bwMode="auto">
          <a:xfrm>
            <a:off x="1873250" y="4556125"/>
            <a:ext cx="1117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2.86 GeV</a:t>
            </a:r>
          </a:p>
        </p:txBody>
      </p:sp>
      <p:sp>
        <p:nvSpPr>
          <p:cNvPr id="2144" name="Text Box 108"/>
          <p:cNvSpPr txBox="1">
            <a:spLocks noChangeArrowheads="1"/>
          </p:cNvSpPr>
          <p:nvPr/>
        </p:nvSpPr>
        <p:spPr bwMode="auto">
          <a:xfrm>
            <a:off x="6207125" y="4508500"/>
            <a:ext cx="1116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2.86 GeV</a:t>
            </a:r>
          </a:p>
        </p:txBody>
      </p:sp>
      <p:sp>
        <p:nvSpPr>
          <p:cNvPr id="2145" name="Line 109"/>
          <p:cNvSpPr>
            <a:spLocks noChangeShapeType="1"/>
          </p:cNvSpPr>
          <p:nvPr/>
        </p:nvSpPr>
        <p:spPr bwMode="auto">
          <a:xfrm flipV="1">
            <a:off x="1547813" y="863600"/>
            <a:ext cx="617537" cy="222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6" name="Line 110"/>
          <p:cNvSpPr>
            <a:spLocks noChangeShapeType="1"/>
          </p:cNvSpPr>
          <p:nvPr/>
        </p:nvSpPr>
        <p:spPr bwMode="auto">
          <a:xfrm flipH="1">
            <a:off x="7034213" y="819150"/>
            <a:ext cx="431800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111"/>
          <p:cNvGrpSpPr>
            <a:grpSpLocks/>
          </p:cNvGrpSpPr>
          <p:nvPr/>
        </p:nvGrpSpPr>
        <p:grpSpPr bwMode="auto">
          <a:xfrm>
            <a:off x="2425700" y="6064250"/>
            <a:ext cx="57150" cy="190500"/>
            <a:chOff x="1146" y="3390"/>
            <a:chExt cx="66" cy="120"/>
          </a:xfrm>
        </p:grpSpPr>
        <p:sp>
          <p:nvSpPr>
            <p:cNvPr id="2171" name="Rectangle 112"/>
            <p:cNvSpPr>
              <a:spLocks noChangeArrowheads="1"/>
            </p:cNvSpPr>
            <p:nvPr/>
          </p:nvSpPr>
          <p:spPr bwMode="auto">
            <a:xfrm>
              <a:off x="1146" y="3390"/>
              <a:ext cx="66" cy="1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latin typeface="Arial" pitchFamily="-110" charset="0"/>
              </a:endParaRPr>
            </a:p>
          </p:txBody>
        </p:sp>
        <p:sp>
          <p:nvSpPr>
            <p:cNvPr id="2172" name="Line 113"/>
            <p:cNvSpPr>
              <a:spLocks noChangeShapeType="1"/>
            </p:cNvSpPr>
            <p:nvPr/>
          </p:nvSpPr>
          <p:spPr bwMode="auto">
            <a:xfrm flipH="1">
              <a:off x="1158" y="3396"/>
              <a:ext cx="42" cy="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48" name="Text Box 114"/>
          <p:cNvSpPr txBox="1">
            <a:spLocks noChangeArrowheads="1"/>
          </p:cNvSpPr>
          <p:nvPr/>
        </p:nvSpPr>
        <p:spPr bwMode="auto">
          <a:xfrm>
            <a:off x="2651125" y="5651500"/>
            <a:ext cx="6889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>
                <a:latin typeface="Symbol" pitchFamily="-110" charset="2"/>
              </a:rPr>
              <a:t>g/</a:t>
            </a:r>
            <a:r>
              <a:rPr lang="en-US" sz="1200"/>
              <a:t>e</a:t>
            </a:r>
            <a:r>
              <a:rPr lang="en-US" sz="1200" baseline="30000">
                <a:latin typeface="Symbol" pitchFamily="-110" charset="2"/>
              </a:rPr>
              <a:t>+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sz="1200"/>
              <a:t>Target</a:t>
            </a:r>
            <a:endParaRPr lang="en-US" sz="1200" baseline="30000"/>
          </a:p>
        </p:txBody>
      </p:sp>
      <p:grpSp>
        <p:nvGrpSpPr>
          <p:cNvPr id="4" name="Group 115"/>
          <p:cNvGrpSpPr>
            <a:grpSpLocks/>
          </p:cNvGrpSpPr>
          <p:nvPr/>
        </p:nvGrpSpPr>
        <p:grpSpPr bwMode="auto">
          <a:xfrm>
            <a:off x="3117850" y="6013450"/>
            <a:ext cx="176213" cy="279400"/>
            <a:chOff x="2095" y="3796"/>
            <a:chExt cx="121" cy="176"/>
          </a:xfrm>
        </p:grpSpPr>
        <p:sp>
          <p:nvSpPr>
            <p:cNvPr id="2167" name="Line 116"/>
            <p:cNvSpPr>
              <a:spLocks noChangeShapeType="1"/>
            </p:cNvSpPr>
            <p:nvPr/>
          </p:nvSpPr>
          <p:spPr bwMode="auto">
            <a:xfrm>
              <a:off x="2095" y="3846"/>
              <a:ext cx="2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8" name="Line 117"/>
            <p:cNvSpPr>
              <a:spLocks noChangeShapeType="1"/>
            </p:cNvSpPr>
            <p:nvPr/>
          </p:nvSpPr>
          <p:spPr bwMode="auto">
            <a:xfrm flipV="1">
              <a:off x="2098" y="3796"/>
              <a:ext cx="113" cy="5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9" name="Line 118"/>
            <p:cNvSpPr>
              <a:spLocks noChangeShapeType="1"/>
            </p:cNvSpPr>
            <p:nvPr/>
          </p:nvSpPr>
          <p:spPr bwMode="auto">
            <a:xfrm>
              <a:off x="2099" y="3926"/>
              <a:ext cx="114" cy="4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" name="Line 119"/>
            <p:cNvSpPr>
              <a:spLocks noChangeShapeType="1"/>
            </p:cNvSpPr>
            <p:nvPr/>
          </p:nvSpPr>
          <p:spPr bwMode="auto">
            <a:xfrm>
              <a:off x="2214" y="3796"/>
              <a:ext cx="2" cy="1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50" name="Text Box 120"/>
          <p:cNvSpPr txBox="1">
            <a:spLocks noChangeArrowheads="1"/>
          </p:cNvSpPr>
          <p:nvPr/>
        </p:nvSpPr>
        <p:spPr bwMode="auto">
          <a:xfrm>
            <a:off x="2786063" y="6313488"/>
            <a:ext cx="681037" cy="2762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/>
              <a:t>AMD</a:t>
            </a:r>
          </a:p>
        </p:txBody>
      </p:sp>
      <p:sp>
        <p:nvSpPr>
          <p:cNvPr id="2151" name="Text Box 121"/>
          <p:cNvSpPr txBox="1">
            <a:spLocks noChangeArrowheads="1"/>
          </p:cNvSpPr>
          <p:nvPr/>
        </p:nvSpPr>
        <p:spPr bwMode="auto">
          <a:xfrm>
            <a:off x="838200" y="3582988"/>
            <a:ext cx="1117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2.86 GeV</a:t>
            </a:r>
          </a:p>
        </p:txBody>
      </p:sp>
      <p:sp>
        <p:nvSpPr>
          <p:cNvPr id="2152" name="Text Box 122"/>
          <p:cNvSpPr txBox="1">
            <a:spLocks noChangeArrowheads="1"/>
          </p:cNvSpPr>
          <p:nvPr/>
        </p:nvSpPr>
        <p:spPr bwMode="auto">
          <a:xfrm>
            <a:off x="7207250" y="3538538"/>
            <a:ext cx="1116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/>
              <a:t>2.86 GeV</a:t>
            </a:r>
          </a:p>
        </p:txBody>
      </p:sp>
      <p:sp>
        <p:nvSpPr>
          <p:cNvPr id="2153" name="Text Box 123"/>
          <p:cNvSpPr txBox="1">
            <a:spLocks noChangeArrowheads="1"/>
          </p:cNvSpPr>
          <p:nvPr/>
        </p:nvSpPr>
        <p:spPr bwMode="auto">
          <a:xfrm>
            <a:off x="6826250" y="1838325"/>
            <a:ext cx="2317750" cy="11588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000" b="1">
                <a:solidFill>
                  <a:srgbClr val="0066FF"/>
                </a:solidFill>
                <a:latin typeface="Arial" pitchFamily="-110" charset="0"/>
              </a:rPr>
              <a:t>3 TeV</a:t>
            </a:r>
          </a:p>
          <a:p>
            <a:pPr algn="ctr" eaLnBrk="1" hangingPunct="1"/>
            <a:r>
              <a:rPr lang="en-US" sz="2000" b="1">
                <a:solidFill>
                  <a:srgbClr val="0066FF"/>
                </a:solidFill>
                <a:latin typeface="Arial" pitchFamily="-110" charset="0"/>
              </a:rPr>
              <a:t>Base line configuration </a:t>
            </a:r>
          </a:p>
        </p:txBody>
      </p:sp>
      <p:sp>
        <p:nvSpPr>
          <p:cNvPr id="2154" name="Text Box 130"/>
          <p:cNvSpPr txBox="1">
            <a:spLocks noChangeArrowheads="1"/>
          </p:cNvSpPr>
          <p:nvPr/>
        </p:nvSpPr>
        <p:spPr bwMode="auto">
          <a:xfrm>
            <a:off x="330200" y="0"/>
            <a:ext cx="860107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dirty="0">
                <a:latin typeface="+mj-lt"/>
              </a:rPr>
              <a:t>CLIC Main Beam Injector Complex in 2009</a:t>
            </a:r>
          </a:p>
        </p:txBody>
      </p:sp>
      <p:sp>
        <p:nvSpPr>
          <p:cNvPr id="2155" name="Text Box 131"/>
          <p:cNvSpPr txBox="1">
            <a:spLocks noChangeArrowheads="1"/>
          </p:cNvSpPr>
          <p:nvPr/>
        </p:nvSpPr>
        <p:spPr bwMode="auto">
          <a:xfrm>
            <a:off x="4405313" y="536575"/>
            <a:ext cx="374650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/>
              <a:t>IP</a:t>
            </a:r>
            <a:endParaRPr lang="en-US"/>
          </a:p>
        </p:txBody>
      </p:sp>
      <p:sp>
        <p:nvSpPr>
          <p:cNvPr id="134" name="Rounded Rectangle 133"/>
          <p:cNvSpPr>
            <a:spLocks noChangeArrowheads="1"/>
          </p:cNvSpPr>
          <p:nvPr/>
        </p:nvSpPr>
        <p:spPr bwMode="auto">
          <a:xfrm>
            <a:off x="1768475" y="3467100"/>
            <a:ext cx="950913" cy="533400"/>
          </a:xfrm>
          <a:prstGeom prst="roundRect">
            <a:avLst>
              <a:gd name="adj" fmla="val 50000"/>
            </a:avLst>
          </a:prstGeom>
          <a:noFill/>
          <a:ln w="25400" algn="ctr">
            <a:solidFill>
              <a:srgbClr val="FF33CC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spcBef>
                <a:spcPct val="0"/>
              </a:spcBef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2868613" y="4183063"/>
            <a:ext cx="528637" cy="587375"/>
          </a:xfrm>
          <a:prstGeom prst="ellipse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defRPr/>
            </a:pPr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5740400" y="4160838"/>
            <a:ext cx="527050" cy="585787"/>
          </a:xfrm>
          <a:prstGeom prst="ellipse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defRPr/>
            </a:pPr>
            <a:endParaRPr lang="en-US"/>
          </a:p>
        </p:txBody>
      </p:sp>
      <p:sp>
        <p:nvSpPr>
          <p:cNvPr id="138" name="Rounded Rectangle 137"/>
          <p:cNvSpPr>
            <a:spLocks noChangeArrowheads="1"/>
          </p:cNvSpPr>
          <p:nvPr/>
        </p:nvSpPr>
        <p:spPr bwMode="auto">
          <a:xfrm>
            <a:off x="6418263" y="3475038"/>
            <a:ext cx="844550" cy="533400"/>
          </a:xfrm>
          <a:prstGeom prst="roundRect">
            <a:avLst>
              <a:gd name="adj" fmla="val 49407"/>
            </a:avLst>
          </a:prstGeom>
          <a:noFill/>
          <a:ln w="25400" algn="ctr">
            <a:solidFill>
              <a:srgbClr val="3333FF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spcBef>
                <a:spcPct val="0"/>
              </a:spcBef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9" name="Arc 138"/>
          <p:cNvSpPr/>
          <p:nvPr/>
        </p:nvSpPr>
        <p:spPr>
          <a:xfrm flipH="1">
            <a:off x="74613" y="889000"/>
            <a:ext cx="565150" cy="625475"/>
          </a:xfrm>
          <a:prstGeom prst="arc">
            <a:avLst>
              <a:gd name="adj1" fmla="val 16234780"/>
              <a:gd name="adj2" fmla="val 8217529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spcBef>
                <a:spcPct val="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142" name="Arc 141"/>
          <p:cNvSpPr/>
          <p:nvPr/>
        </p:nvSpPr>
        <p:spPr>
          <a:xfrm>
            <a:off x="8528050" y="858838"/>
            <a:ext cx="493713" cy="588962"/>
          </a:xfrm>
          <a:prstGeom prst="arc">
            <a:avLst>
              <a:gd name="adj1" fmla="val 16234780"/>
              <a:gd name="adj2" fmla="val 8005558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spcBef>
                <a:spcPct val="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2162" name="Text Box 146"/>
          <p:cNvSpPr txBox="1">
            <a:spLocks noChangeArrowheads="1"/>
          </p:cNvSpPr>
          <p:nvPr/>
        </p:nvSpPr>
        <p:spPr bwMode="auto">
          <a:xfrm>
            <a:off x="7270750" y="4146550"/>
            <a:ext cx="14605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lnSpc>
                <a:spcPct val="50000"/>
              </a:lnSpc>
            </a:pPr>
            <a:r>
              <a:rPr lang="en-US" b="1" u="sng">
                <a:solidFill>
                  <a:srgbClr val="0000FF"/>
                </a:solidFill>
              </a:rPr>
              <a:t>polarized</a:t>
            </a:r>
            <a:r>
              <a:rPr lang="en-US" b="1">
                <a:solidFill>
                  <a:srgbClr val="0000FF"/>
                </a:solidFill>
              </a:rPr>
              <a:t> e</a:t>
            </a:r>
            <a:r>
              <a:rPr lang="en-US" b="1" baseline="30000">
                <a:solidFill>
                  <a:srgbClr val="0000FF"/>
                </a:solidFill>
              </a:rPr>
              <a:t>-</a:t>
            </a:r>
          </a:p>
        </p:txBody>
      </p:sp>
      <p:sp>
        <p:nvSpPr>
          <p:cNvPr id="2163" name="Text Box 145"/>
          <p:cNvSpPr txBox="1">
            <a:spLocks noChangeArrowheads="1"/>
          </p:cNvSpPr>
          <p:nvPr/>
        </p:nvSpPr>
        <p:spPr bwMode="auto">
          <a:xfrm>
            <a:off x="306388" y="4171950"/>
            <a:ext cx="179546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lnSpc>
                <a:spcPct val="50000"/>
              </a:lnSpc>
            </a:pPr>
            <a:r>
              <a:rPr lang="en-US" b="1" u="sng">
                <a:solidFill>
                  <a:srgbClr val="FF00FF"/>
                </a:solidFill>
              </a:rPr>
              <a:t>unpolarized</a:t>
            </a:r>
            <a:r>
              <a:rPr lang="en-US" b="1">
                <a:solidFill>
                  <a:srgbClr val="FF00FF"/>
                </a:solidFill>
              </a:rPr>
              <a:t> e</a:t>
            </a:r>
            <a:r>
              <a:rPr lang="en-US" b="1" baseline="30000">
                <a:solidFill>
                  <a:srgbClr val="FF00FF"/>
                </a:solidFill>
              </a:rPr>
              <a:t>+</a:t>
            </a:r>
            <a:endParaRPr lang="en-US" baseline="30000"/>
          </a:p>
        </p:txBody>
      </p:sp>
      <p:sp>
        <p:nvSpPr>
          <p:cNvPr id="2164" name="Rectangle 125"/>
          <p:cNvSpPr>
            <a:spLocks noChangeArrowheads="1"/>
          </p:cNvSpPr>
          <p:nvPr/>
        </p:nvSpPr>
        <p:spPr bwMode="auto">
          <a:xfrm rot="-1260423">
            <a:off x="5080000" y="4360863"/>
            <a:ext cx="292100" cy="125412"/>
          </a:xfrm>
          <a:prstGeom prst="rect">
            <a:avLst/>
          </a:prstGeom>
          <a:solidFill>
            <a:srgbClr val="FF6600"/>
          </a:solidFill>
          <a:ln w="0">
            <a:solidFill>
              <a:srgbClr val="FF66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65" name="Rectangle 126"/>
          <p:cNvSpPr>
            <a:spLocks noChangeArrowheads="1"/>
          </p:cNvSpPr>
          <p:nvPr/>
        </p:nvSpPr>
        <p:spPr bwMode="auto">
          <a:xfrm rot="24616">
            <a:off x="7202488" y="766763"/>
            <a:ext cx="292100" cy="125412"/>
          </a:xfrm>
          <a:prstGeom prst="rect">
            <a:avLst/>
          </a:prstGeom>
          <a:solidFill>
            <a:srgbClr val="FF6600"/>
          </a:solidFill>
          <a:ln w="0">
            <a:solidFill>
              <a:srgbClr val="FF66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66" name="Text Box 127"/>
          <p:cNvSpPr txBox="1">
            <a:spLocks noChangeArrowheads="1"/>
          </p:cNvSpPr>
          <p:nvPr/>
        </p:nvSpPr>
        <p:spPr bwMode="auto">
          <a:xfrm rot="2956050">
            <a:off x="4977607" y="4731544"/>
            <a:ext cx="1054100" cy="27463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 pitchFamily="-110" charset="0"/>
              </a:rPr>
              <a:t>Spin rotator</a:t>
            </a:r>
            <a:endParaRPr lang="en-US">
              <a:latin typeface="Arial" pitchFamily="-11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294207" y="283131"/>
            <a:ext cx="150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L. </a:t>
            </a:r>
            <a:r>
              <a:rPr lang="en-US" dirty="0" err="1" smtClean="0">
                <a:solidFill>
                  <a:srgbClr val="4F81BD"/>
                </a:solidFill>
              </a:rPr>
              <a:t>Rinolfi</a:t>
            </a:r>
            <a:r>
              <a:rPr lang="en-US" dirty="0" smtClean="0">
                <a:solidFill>
                  <a:srgbClr val="4F81BD"/>
                </a:solidFill>
              </a:rPr>
              <a:t> et al.</a:t>
            </a:r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366697" y="6438900"/>
            <a:ext cx="4668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J. Clarke WG 2, S. Riemann WG 2 L. </a:t>
            </a:r>
            <a:r>
              <a:rPr lang="en-US" dirty="0" err="1" smtClean="0"/>
              <a:t>Rinolfi</a:t>
            </a:r>
            <a:r>
              <a:rPr lang="en-US" dirty="0" smtClean="0"/>
              <a:t> WG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593748"/>
          </a:xfrm>
        </p:spPr>
        <p:txBody>
          <a:bodyPr>
            <a:normAutofit fontScale="90000"/>
          </a:bodyPr>
          <a:lstStyle/>
          <a:p>
            <a:r>
              <a:rPr lang="en-US" sz="3400" dirty="0" smtClean="0"/>
              <a:t>Conclusion</a:t>
            </a:r>
            <a:endParaRPr lang="en-US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25692"/>
            <a:ext cx="9144000" cy="586326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 smtClean="0"/>
              <a:t>Many topics left unmentioned, e.g.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BDS </a:t>
            </a:r>
            <a:r>
              <a:rPr lang="en-US" sz="2000" dirty="0" smtClean="0"/>
              <a:t>and drive beam decelerator come next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Participation into definition of 500GeV </a:t>
            </a:r>
            <a:r>
              <a:rPr lang="en-US" sz="2000" dirty="0" err="1" smtClean="0"/>
              <a:t>machine(s</a:t>
            </a:r>
            <a:r>
              <a:rPr lang="en-US" sz="2000" dirty="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Parameter specifications, contributions to costing and system </a:t>
            </a:r>
            <a:r>
              <a:rPr lang="en-US" sz="2000" dirty="0" err="1" smtClean="0"/>
              <a:t>optimisation</a:t>
            </a:r>
            <a:endParaRPr lang="en-US" sz="2000" dirty="0" smtClean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Luminosity spectrum and background studies (</a:t>
            </a:r>
            <a:r>
              <a:rPr lang="en-US" sz="2000" dirty="0" smtClean="0">
                <a:solidFill>
                  <a:srgbClr val="4F81BD"/>
                </a:solidFill>
              </a:rPr>
              <a:t>WG 1</a:t>
            </a:r>
            <a:r>
              <a:rPr lang="en-US" sz="2000" dirty="0" smtClean="0">
                <a:solidFill>
                  <a:srgbClr val="4F81BD"/>
                </a:solidFill>
              </a:rPr>
              <a:t>+</a:t>
            </a:r>
            <a:r>
              <a:rPr lang="en-US" sz="2000" dirty="0" smtClean="0">
                <a:solidFill>
                  <a:srgbClr val="4F81BD"/>
                </a:solidFill>
              </a:rPr>
              <a:t>3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Multi-bunch studies (e.g. resistive wall …)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Contributions to machine protection (mainly future see </a:t>
            </a:r>
            <a:r>
              <a:rPr lang="en-US" sz="2000" dirty="0" smtClean="0">
                <a:solidFill>
                  <a:srgbClr val="4F81BD"/>
                </a:solidFill>
              </a:rPr>
              <a:t>M. </a:t>
            </a:r>
            <a:r>
              <a:rPr lang="en-US" sz="2000" dirty="0" err="1" smtClean="0">
                <a:solidFill>
                  <a:srgbClr val="4F81BD"/>
                </a:solidFill>
              </a:rPr>
              <a:t>Jonker</a:t>
            </a:r>
            <a:r>
              <a:rPr lang="en-US" sz="2000" dirty="0" smtClean="0">
                <a:solidFill>
                  <a:srgbClr val="4F81BD"/>
                </a:solidFill>
              </a:rPr>
              <a:t> et al. WG 5</a:t>
            </a:r>
            <a:r>
              <a:rPr lang="en-US" sz="2000" dirty="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Running </a:t>
            </a:r>
            <a:r>
              <a:rPr lang="en-US" sz="2000" dirty="0" smtClean="0"/>
              <a:t>the 3TeV version of CLIC at lower </a:t>
            </a:r>
            <a:r>
              <a:rPr lang="en-US" sz="2000" dirty="0" smtClean="0"/>
              <a:t>energies (</a:t>
            </a:r>
            <a:r>
              <a:rPr lang="en-US" sz="2000" dirty="0" smtClean="0">
                <a:solidFill>
                  <a:srgbClr val="4F81BD"/>
                </a:solidFill>
              </a:rPr>
              <a:t>WG 1+3</a:t>
            </a:r>
            <a:r>
              <a:rPr lang="en-US" sz="2000" dirty="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000" dirty="0" err="1" smtClean="0"/>
              <a:t>Finalisation</a:t>
            </a:r>
            <a:r>
              <a:rPr lang="en-US" sz="2000" dirty="0" smtClean="0"/>
              <a:t> </a:t>
            </a:r>
            <a:r>
              <a:rPr lang="en-US" sz="2000" dirty="0" smtClean="0"/>
              <a:t>of </a:t>
            </a:r>
            <a:r>
              <a:rPr lang="en-US" sz="2000" dirty="0" err="1" smtClean="0"/>
              <a:t>EUROTeV</a:t>
            </a:r>
            <a:endParaRPr lang="en-US" sz="2000" dirty="0" smtClean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ILC collaboration not detailed</a:t>
            </a:r>
          </a:p>
          <a:p>
            <a:pPr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100" dirty="0" smtClean="0"/>
              <a:t>Excellent</a:t>
            </a:r>
            <a:r>
              <a:rPr lang="en-US" sz="2100" dirty="0" smtClean="0"/>
              <a:t> progress </a:t>
            </a:r>
            <a:r>
              <a:rPr lang="en-US" sz="2100" dirty="0" smtClean="0"/>
              <a:t>after last workshop</a:t>
            </a:r>
          </a:p>
          <a:p>
            <a:pPr>
              <a:lnSpc>
                <a:spcPct val="80000"/>
              </a:lnSpc>
            </a:pPr>
            <a:r>
              <a:rPr lang="en-US" sz="2162" dirty="0" smtClean="0"/>
              <a:t>A number of outstanding issues</a:t>
            </a:r>
          </a:p>
          <a:p>
            <a:pPr lvl="1">
              <a:lnSpc>
                <a:spcPct val="80000"/>
              </a:lnSpc>
            </a:pPr>
            <a:r>
              <a:rPr lang="en-US" sz="2162" dirty="0" smtClean="0"/>
              <a:t>Tough to address them all before end of 2010</a:t>
            </a:r>
            <a:endParaRPr lang="en-US" sz="2162" dirty="0" smtClean="0"/>
          </a:p>
          <a:p>
            <a:pPr>
              <a:lnSpc>
                <a:spcPct val="80000"/>
              </a:lnSpc>
            </a:pPr>
            <a:r>
              <a:rPr lang="en-US" sz="2162" dirty="0" smtClean="0"/>
              <a:t>Excellent team</a:t>
            </a:r>
          </a:p>
          <a:p>
            <a:pPr lvl="1">
              <a:lnSpc>
                <a:spcPct val="80000"/>
              </a:lnSpc>
            </a:pPr>
            <a:r>
              <a:rPr lang="en-US" sz="2162" dirty="0" smtClean="0"/>
              <a:t>But too few people</a:t>
            </a:r>
          </a:p>
          <a:p>
            <a:pPr lvl="2">
              <a:lnSpc>
                <a:spcPct val="80000"/>
              </a:lnSpc>
            </a:pPr>
            <a:r>
              <a:rPr lang="en-US" sz="1946" dirty="0" smtClean="0"/>
              <a:t>Continued work in all areas</a:t>
            </a:r>
          </a:p>
          <a:p>
            <a:pPr lvl="2">
              <a:lnSpc>
                <a:spcPct val="80000"/>
              </a:lnSpc>
            </a:pPr>
            <a:r>
              <a:rPr lang="en-US" sz="1946" dirty="0" smtClean="0"/>
              <a:t>Full </a:t>
            </a:r>
            <a:r>
              <a:rPr lang="en-US" sz="1946" dirty="0" smtClean="0"/>
              <a:t>drive beam design</a:t>
            </a:r>
          </a:p>
          <a:p>
            <a:pPr lvl="2">
              <a:lnSpc>
                <a:spcPct val="80000"/>
              </a:lnSpc>
            </a:pPr>
            <a:r>
              <a:rPr lang="en-US" sz="1946" dirty="0" smtClean="0"/>
              <a:t>Full RTML design</a:t>
            </a:r>
          </a:p>
          <a:p>
            <a:pPr lvl="2">
              <a:lnSpc>
                <a:spcPct val="80000"/>
              </a:lnSpc>
            </a:pPr>
            <a:r>
              <a:rPr lang="en-US" sz="1946" dirty="0" smtClean="0"/>
              <a:t>Phase feedback</a:t>
            </a:r>
          </a:p>
          <a:p>
            <a:pPr lvl="2">
              <a:lnSpc>
                <a:spcPct val="80000"/>
              </a:lnSpc>
            </a:pPr>
            <a:r>
              <a:rPr lang="en-US" sz="1946" dirty="0" smtClean="0"/>
              <a:t>Integrated orbit </a:t>
            </a:r>
            <a:r>
              <a:rPr lang="en-US" sz="1946" dirty="0" smtClean="0"/>
              <a:t>feedback</a:t>
            </a:r>
          </a:p>
          <a:p>
            <a:pPr lvl="1">
              <a:lnSpc>
                <a:spcPct val="80000"/>
              </a:lnSpc>
            </a:pPr>
            <a:r>
              <a:rPr lang="en-US" sz="2162" dirty="0" smtClean="0"/>
              <a:t>You are invited to join</a:t>
            </a:r>
          </a:p>
          <a:p>
            <a:pPr lvl="1">
              <a:lnSpc>
                <a:spcPct val="80000"/>
              </a:lnSpc>
            </a:pPr>
            <a:endParaRPr lang="en-US" sz="2162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36638"/>
          </a:xfrm>
        </p:spPr>
        <p:txBody>
          <a:bodyPr/>
          <a:lstStyle/>
          <a:p>
            <a:r>
              <a:rPr lang="en-US" sz="3200">
                <a:solidFill>
                  <a:srgbClr val="0000FF"/>
                </a:solidFill>
                <a:latin typeface="Comic Sans MS" pitchFamily="-110" charset="0"/>
              </a:rPr>
              <a:t> software availability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it-IT" sz="2000">
                <a:latin typeface="Comic Sans MS" pitchFamily="-110" charset="0"/>
              </a:rPr>
              <a:t>In</a:t>
            </a:r>
            <a:r>
              <a:rPr lang="it-IT" sz="2400">
                <a:latin typeface="Comic Sans MS" pitchFamily="-110" charset="0"/>
              </a:rPr>
              <a:t> </a:t>
            </a:r>
            <a:r>
              <a:rPr lang="it-IT" sz="240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0" charset="0"/>
              </a:rPr>
              <a:t>/afs/cern.ch/eng/sl/clic-code/software</a:t>
            </a:r>
            <a:r>
              <a:rPr lang="it-IT" sz="2000">
                <a:latin typeface="Comic Sans MS" pitchFamily="-110" charset="0"/>
              </a:rPr>
              <a:t>:</a:t>
            </a:r>
          </a:p>
          <a:p>
            <a:pPr>
              <a:buFontTx/>
              <a:buNone/>
            </a:pPr>
            <a:r>
              <a:rPr lang="it-IT" sz="1800">
                <a:latin typeface="Comic Sans MS" pitchFamily="-110" charset="0"/>
              </a:rPr>
              <a:t> 	</a:t>
            </a:r>
            <a:r>
              <a:rPr lang="en-US" sz="1800">
                <a:solidFill>
                  <a:srgbClr val="0000FF"/>
                </a:solidFill>
                <a:latin typeface="Comic Sans MS" pitchFamily="-110" charset="0"/>
              </a:rPr>
              <a:t>bin</a:t>
            </a:r>
          </a:p>
          <a:p>
            <a:pPr>
              <a:buFontTx/>
              <a:buNone/>
            </a:pPr>
            <a:r>
              <a:rPr lang="en-US" sz="1800">
                <a:latin typeface="Comic Sans MS" pitchFamily="-110" charset="0"/>
              </a:rPr>
              <a:t>	</a:t>
            </a:r>
            <a:r>
              <a:rPr lang="en-US" sz="1800" b="1">
                <a:solidFill>
                  <a:srgbClr val="66FF33"/>
                </a:solidFill>
                <a:latin typeface="Comic Sans MS" pitchFamily="-110" charset="0"/>
              </a:rPr>
              <a:t>env.csh</a:t>
            </a:r>
          </a:p>
          <a:p>
            <a:pPr>
              <a:buFontTx/>
              <a:buNone/>
            </a:pPr>
            <a:r>
              <a:rPr lang="en-US" sz="1800">
                <a:latin typeface="Comic Sans MS" pitchFamily="-110" charset="0"/>
              </a:rPr>
              <a:t>	</a:t>
            </a:r>
            <a:r>
              <a:rPr lang="en-US" sz="1800" b="1">
                <a:solidFill>
                  <a:srgbClr val="66FF33"/>
                </a:solidFill>
                <a:latin typeface="Comic Sans MS" pitchFamily="-110" charset="0"/>
              </a:rPr>
              <a:t>env.sh</a:t>
            </a:r>
          </a:p>
          <a:p>
            <a:pPr>
              <a:buFontTx/>
              <a:buNone/>
            </a:pPr>
            <a:r>
              <a:rPr lang="en-US" sz="1800">
                <a:latin typeface="Comic Sans MS" pitchFamily="-110" charset="0"/>
              </a:rPr>
              <a:t>	</a:t>
            </a:r>
            <a:r>
              <a:rPr lang="en-US" sz="1800">
                <a:solidFill>
                  <a:srgbClr val="0000FF"/>
                </a:solidFill>
                <a:latin typeface="Comic Sans MS" pitchFamily="-110" charset="0"/>
              </a:rPr>
              <a:t>gp</a:t>
            </a:r>
          </a:p>
          <a:p>
            <a:pPr>
              <a:buFontTx/>
              <a:buNone/>
            </a:pPr>
            <a:r>
              <a:rPr lang="en-US" sz="1800">
                <a:latin typeface="Comic Sans MS" pitchFamily="-110" charset="0"/>
              </a:rPr>
              <a:t>	</a:t>
            </a:r>
            <a:r>
              <a:rPr lang="en-US" sz="1800">
                <a:solidFill>
                  <a:srgbClr val="0000FF"/>
                </a:solidFill>
                <a:latin typeface="Comic Sans MS" pitchFamily="-110" charset="0"/>
              </a:rPr>
              <a:t>gsl-1.9</a:t>
            </a:r>
          </a:p>
          <a:p>
            <a:pPr>
              <a:buFontTx/>
              <a:buNone/>
            </a:pPr>
            <a:r>
              <a:rPr lang="en-US" sz="1800">
                <a:latin typeface="Comic Sans MS" pitchFamily="-110" charset="0"/>
              </a:rPr>
              <a:t>	</a:t>
            </a:r>
            <a:r>
              <a:rPr lang="en-US" sz="1800">
                <a:solidFill>
                  <a:srgbClr val="0000FF"/>
                </a:solidFill>
                <a:latin typeface="Comic Sans MS" pitchFamily="-110" charset="0"/>
              </a:rPr>
              <a:t>htgen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sz="1800">
                <a:latin typeface="Comic Sans MS" pitchFamily="-110" charset="0"/>
              </a:rPr>
              <a:t>	</a:t>
            </a:r>
            <a:r>
              <a:rPr lang="en-US" sz="1800">
                <a:solidFill>
                  <a:srgbClr val="0000FF"/>
                </a:solidFill>
                <a:latin typeface="Comic Sans MS" pitchFamily="-110" charset="0"/>
              </a:rPr>
              <a:t>octave-3.0.1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sz="1800">
                <a:latin typeface="Comic Sans MS" pitchFamily="-110" charset="0"/>
              </a:rPr>
              <a:t>	</a:t>
            </a:r>
            <a:r>
              <a:rPr lang="en-US" sz="1800">
                <a:solidFill>
                  <a:srgbClr val="0000FF"/>
                </a:solidFill>
                <a:latin typeface="Comic Sans MS" pitchFamily="-110" charset="0"/>
              </a:rPr>
              <a:t>placet-development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>
                <a:latin typeface="Comic Sans MS" pitchFamily="-110" charset="0"/>
              </a:rPr>
              <a:t>	</a:t>
            </a:r>
            <a:r>
              <a:rPr lang="en-US" sz="1800" b="1">
                <a:solidFill>
                  <a:srgbClr val="66FF33"/>
                </a:solidFill>
                <a:latin typeface="Comic Sans MS" pitchFamily="-110" charset="0"/>
              </a:rPr>
              <a:t>placetinstaller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>
                <a:latin typeface="Comic Sans MS" pitchFamily="-110" charset="0"/>
              </a:rPr>
              <a:t>	</a:t>
            </a:r>
            <a:r>
              <a:rPr lang="en-US" sz="1800">
                <a:solidFill>
                  <a:srgbClr val="0000FF"/>
                </a:solidFill>
                <a:latin typeface="Comic Sans MS" pitchFamily="-110" charset="0"/>
              </a:rPr>
              <a:t>repository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048000" y="1447800"/>
            <a:ext cx="5715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it-IT" sz="1600">
                <a:latin typeface="Comic Sans MS" pitchFamily="-110" charset="0"/>
              </a:rPr>
              <a:t>binary:</a:t>
            </a:r>
            <a:r>
              <a:rPr lang="it-IT" sz="1600">
                <a:solidFill>
                  <a:srgbClr val="66FF33"/>
                </a:solidFill>
                <a:latin typeface="Comic Sans MS" pitchFamily="-110" charset="0"/>
              </a:rPr>
              <a:t> </a:t>
            </a:r>
            <a:r>
              <a:rPr lang="it-IT" sz="1600" b="1">
                <a:solidFill>
                  <a:srgbClr val="66FF33"/>
                </a:solidFill>
                <a:latin typeface="Comic Sans MS" pitchFamily="-110" charset="0"/>
              </a:rPr>
              <a:t>guinea, placet-htgen, placet-development,  placet-octave, placet-htgen-octave, </a:t>
            </a:r>
            <a:r>
              <a:rPr lang="en-US" sz="1600" b="1">
                <a:solidFill>
                  <a:srgbClr val="66FF33"/>
                </a:solidFill>
                <a:latin typeface="Comic Sans MS" pitchFamily="-110" charset="0"/>
              </a:rPr>
              <a:t>grid, ground, mad2gp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1295400" y="1676400"/>
            <a:ext cx="1676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685800" y="1752600"/>
            <a:ext cx="1219200" cy="762000"/>
          </a:xfrm>
          <a:prstGeom prst="ellipse">
            <a:avLst/>
          </a:prstGeom>
          <a:noFill/>
          <a:ln w="9525">
            <a:solidFill>
              <a:srgbClr val="66FF3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1828800" y="2286000"/>
            <a:ext cx="1219200" cy="0"/>
          </a:xfrm>
          <a:prstGeom prst="line">
            <a:avLst/>
          </a:prstGeom>
          <a:noFill/>
          <a:ln w="9525">
            <a:solidFill>
              <a:srgbClr val="66FF33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048000" y="2124075"/>
            <a:ext cx="2560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600">
                <a:latin typeface="Comic Sans MS" pitchFamily="-110" charset="0"/>
              </a:rPr>
              <a:t>To set up the enviroment</a:t>
            </a:r>
            <a:endParaRPr lang="en-US" sz="1600">
              <a:latin typeface="Comic Sans MS" pitchFamily="-110" charset="0"/>
            </a:endParaRPr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1219200" y="2667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048000" y="2520950"/>
            <a:ext cx="3540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omic Sans MS" pitchFamily="-110" charset="0"/>
              </a:rPr>
              <a:t>Guinea-Pig compiled with fftw-2.1.5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1600200" y="29718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048000" y="2808288"/>
            <a:ext cx="23415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600">
                <a:latin typeface="Comic Sans MS" pitchFamily="-110" charset="0"/>
              </a:rPr>
              <a:t>GSL library version 1.9</a:t>
            </a:r>
            <a:endParaRPr lang="en-US" sz="1600">
              <a:latin typeface="Comic Sans MS" pitchFamily="-110" charset="0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048000" y="3459163"/>
            <a:ext cx="2860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600">
                <a:latin typeface="Comic Sans MS" pitchFamily="-110" charset="0"/>
              </a:rPr>
              <a:t>Octave library version 3.0.1 </a:t>
            </a:r>
            <a:endParaRPr lang="en-US" sz="1600">
              <a:latin typeface="Comic Sans MS" pitchFamily="-110" charset="0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3048000" y="3100388"/>
            <a:ext cx="440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600">
                <a:latin typeface="Comic Sans MS" pitchFamily="-110" charset="0"/>
              </a:rPr>
              <a:t>https://savannah.cern.ch/cvs/?group=htgen </a:t>
            </a:r>
            <a:endParaRPr lang="en-US" sz="1600">
              <a:latin typeface="Comic Sans MS" pitchFamily="-110" charset="0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048000" y="3805238"/>
            <a:ext cx="2451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600">
                <a:latin typeface="Comic Sans MS" pitchFamily="-110" charset="0"/>
              </a:rPr>
              <a:t>latest version of placet </a:t>
            </a:r>
            <a:endParaRPr lang="en-US" sz="1600">
              <a:latin typeface="Comic Sans MS" pitchFamily="-110" charset="0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3048000" y="4137025"/>
            <a:ext cx="3663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600">
                <a:latin typeface="Comic Sans MS" pitchFamily="-110" charset="0"/>
              </a:rPr>
              <a:t>Placet/GSL/Octave/Htgen </a:t>
            </a:r>
            <a:r>
              <a:rPr lang="it-IT" sz="1600" b="1">
                <a:latin typeface="Comic Sans MS" pitchFamily="-110" charset="0"/>
              </a:rPr>
              <a:t>installer </a:t>
            </a:r>
            <a:endParaRPr lang="en-US" sz="1600" b="1">
              <a:latin typeface="Comic Sans MS" pitchFamily="-110" charset="0"/>
            </a:endParaRP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048000" y="4462463"/>
            <a:ext cx="27574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600">
                <a:latin typeface="Comic Sans MS" pitchFamily="-110" charset="0"/>
              </a:rPr>
              <a:t>Placet, GSL, Octave tarball</a:t>
            </a:r>
            <a:endParaRPr lang="en-US" sz="1600">
              <a:latin typeface="Comic Sans MS" pitchFamily="-110" charset="0"/>
            </a:endParaRP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609600" y="4953000"/>
            <a:ext cx="7924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chemeClr val="bg2"/>
              </a:buClr>
              <a:buFont typeface="Wingdings" pitchFamily="-110" charset="2"/>
              <a:buChar char="q"/>
            </a:pPr>
            <a:r>
              <a:rPr lang="en-US">
                <a:latin typeface="Comic Sans MS" pitchFamily="-110" charset="0"/>
              </a:rPr>
              <a:t> All the binary are exported in your $PATH by typing: #&gt; source  /afs/cern.ch/eng/sl/clic-code/software/env.(c)sh on your desk at CERN</a:t>
            </a:r>
          </a:p>
          <a:p>
            <a:pPr>
              <a:buClr>
                <a:schemeClr val="bg2"/>
              </a:buClr>
              <a:buFont typeface="Wingdings" pitchFamily="-110" charset="2"/>
              <a:buChar char="q"/>
            </a:pPr>
            <a:r>
              <a:rPr lang="en-US">
                <a:latin typeface="Comic Sans MS" pitchFamily="-110" charset="0"/>
              </a:rPr>
              <a:t> Latest PLACET and GUINEA-PIG tarball can be download by this web site:  </a:t>
            </a:r>
            <a:r>
              <a:rPr lang="en-US">
                <a:latin typeface="Comic Sans MS" pitchFamily="-110" charset="0"/>
                <a:hlinkClick r:id="rId2"/>
              </a:rPr>
              <a:t>http://project-placet.web.cern.ch/project-placet/</a:t>
            </a:r>
            <a:r>
              <a:rPr lang="en-US">
                <a:latin typeface="Comic Sans MS" pitchFamily="-110" charset="0"/>
              </a:rPr>
              <a:t> </a:t>
            </a:r>
          </a:p>
          <a:p>
            <a:pPr>
              <a:buClr>
                <a:schemeClr val="bg2"/>
              </a:buClr>
              <a:buFont typeface="Wingdings" pitchFamily="-110" charset="2"/>
              <a:buChar char="q"/>
            </a:pPr>
            <a:r>
              <a:rPr lang="en-US">
                <a:latin typeface="Comic Sans MS" pitchFamily="-110" charset="0"/>
              </a:rPr>
              <a:t> The head version can be downloaded from CVS PLACET repository </a:t>
            </a:r>
            <a:r>
              <a:rPr lang="en-US"/>
              <a:t>https://savannah.cern.ch/projects/placet/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F766F-A7F1-244B-B448-B34338EB4DFB}" type="slidenum">
              <a:rPr lang="en-US"/>
              <a:pPr/>
              <a:t>32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461804"/>
          </a:xfrm>
          <a:ln/>
        </p:spPr>
        <p:txBody>
          <a:bodyPr>
            <a:normAutofit fontScale="90000"/>
          </a:bodyPr>
          <a:lstStyle/>
          <a:p>
            <a:r>
              <a:rPr lang="en-US" dirty="0"/>
              <a:t>Halo and Tail HTGEN </a:t>
            </a:r>
            <a:r>
              <a:rPr lang="en-US" dirty="0" smtClean="0"/>
              <a:t>(cont.)</a:t>
            </a:r>
            <a:endParaRPr lang="en-US" dirty="0"/>
          </a:p>
        </p:txBody>
      </p:sp>
      <p:sp>
        <p:nvSpPr>
          <p:cNvPr id="3074" name="Rectangle 2"/>
          <p:cNvSpPr>
            <a:spLocks/>
          </p:cNvSpPr>
          <p:nvPr/>
        </p:nvSpPr>
        <p:spPr bwMode="auto">
          <a:xfrm>
            <a:off x="262890" y="891540"/>
            <a:ext cx="8606790" cy="485775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900" b="1" dirty="0">
                <a:ea typeface="Times" pitchFamily="-110" charset="0"/>
                <a:cs typeface="Times" pitchFamily="-110" charset="0"/>
                <a:sym typeface="Times" pitchFamily="-110" charset="0"/>
              </a:rPr>
              <a:t>Plans :</a:t>
            </a:r>
          </a:p>
          <a:p>
            <a:pPr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endParaRPr lang="en-US" sz="1900" b="1" dirty="0">
              <a:ea typeface="Times" pitchFamily="-110" charset="0"/>
              <a:cs typeface="Times" pitchFamily="-110" charset="0"/>
              <a:sym typeface="Times" pitchFamily="-110" charset="0"/>
            </a:endParaRPr>
          </a:p>
          <a:p>
            <a:pPr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900" b="1" dirty="0">
                <a:solidFill>
                  <a:srgbClr val="004A22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Revisit </a:t>
            </a:r>
            <a:r>
              <a:rPr lang="en-US" sz="1900" b="1" dirty="0" err="1">
                <a:solidFill>
                  <a:srgbClr val="004A22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muon</a:t>
            </a:r>
            <a:r>
              <a:rPr lang="en-US" sz="1900" b="1" dirty="0">
                <a:solidFill>
                  <a:srgbClr val="004A22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background</a:t>
            </a:r>
          </a:p>
          <a:p>
            <a:pPr>
              <a:lnSpc>
                <a:spcPct val="110000"/>
              </a:lnSpc>
              <a:buSzPct val="125000"/>
              <a:buFont typeface="Times" pitchFamily="-110" charset="0"/>
              <a:buChar char="•"/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900" b="1" dirty="0">
                <a:solidFill>
                  <a:srgbClr val="004A22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check the need for </a:t>
            </a:r>
            <a:r>
              <a:rPr lang="en-US" sz="1900" b="1" dirty="0" err="1">
                <a:solidFill>
                  <a:srgbClr val="004A22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muon</a:t>
            </a:r>
            <a:r>
              <a:rPr lang="en-US" sz="1900" b="1" dirty="0">
                <a:solidFill>
                  <a:srgbClr val="004A22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stoppers / tunnel fillers</a:t>
            </a:r>
          </a:p>
          <a:p>
            <a:pPr>
              <a:lnSpc>
                <a:spcPct val="110000"/>
              </a:lnSpc>
              <a:buSzPct val="125000"/>
              <a:buFont typeface="Times" pitchFamily="-110" charset="0"/>
              <a:buChar char="•"/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900" b="1" dirty="0">
                <a:solidFill>
                  <a:srgbClr val="004A22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question of </a:t>
            </a:r>
            <a:r>
              <a:rPr lang="en-US" sz="1900" b="1" dirty="0" err="1">
                <a:solidFill>
                  <a:srgbClr val="004A22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betatron</a:t>
            </a:r>
            <a:r>
              <a:rPr lang="en-US" sz="1900" b="1" dirty="0">
                <a:solidFill>
                  <a:srgbClr val="004A22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/ momentum collimation first</a:t>
            </a:r>
          </a:p>
          <a:p>
            <a:pPr>
              <a:lnSpc>
                <a:spcPct val="110000"/>
              </a:lnSpc>
              <a:buSzPct val="125000"/>
              <a:buFont typeface="Times" pitchFamily="-110" charset="0"/>
              <a:buChar char="•"/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900" b="1" dirty="0">
                <a:solidFill>
                  <a:srgbClr val="004A22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combined study HTGEN + PLACET + </a:t>
            </a:r>
            <a:r>
              <a:rPr lang="en-US" sz="1900" b="1" dirty="0">
                <a:solidFill>
                  <a:srgbClr val="CB006B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BDSIM</a:t>
            </a:r>
            <a:endParaRPr lang="en-US" sz="1900" b="1" dirty="0">
              <a:solidFill>
                <a:srgbClr val="004A22"/>
              </a:solidFill>
              <a:ea typeface="Times" pitchFamily="-110" charset="0"/>
              <a:cs typeface="Times" pitchFamily="-110" charset="0"/>
              <a:sym typeface="Times" pitchFamily="-110" charset="0"/>
            </a:endParaRPr>
          </a:p>
          <a:p>
            <a:pPr>
              <a:lnSpc>
                <a:spcPct val="110000"/>
              </a:lnSpc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900" b="1" dirty="0">
                <a:solidFill>
                  <a:srgbClr val="CB006B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Looking for help / collaboration</a:t>
            </a:r>
            <a:r>
              <a:rPr lang="en-US" sz="1900" b="1" dirty="0">
                <a:solidFill>
                  <a:srgbClr val="004A22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    --&gt; more details, talk by H.B. on Wednesday.</a:t>
            </a:r>
          </a:p>
          <a:p>
            <a:pPr>
              <a:lnSpc>
                <a:spcPct val="110000"/>
              </a:lnSpc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endParaRPr lang="en-US" sz="1900" b="1" dirty="0">
              <a:solidFill>
                <a:srgbClr val="131313"/>
              </a:solidFill>
              <a:ea typeface="Times" pitchFamily="-110" charset="0"/>
              <a:cs typeface="Times" pitchFamily="-110" charset="0"/>
              <a:sym typeface="Times" pitchFamily="-110" charset="0"/>
            </a:endParaRPr>
          </a:p>
          <a:p>
            <a:pPr>
              <a:lnSpc>
                <a:spcPct val="110000"/>
              </a:lnSpc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900" b="1" dirty="0">
                <a:solidFill>
                  <a:srgbClr val="1C1E65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Benchmarking with CTF3 measurements, collaboration with MPI HD</a:t>
            </a:r>
            <a:endParaRPr lang="en-US" sz="1900" b="1" dirty="0">
              <a:ea typeface="Times" pitchFamily="-110" charset="0"/>
              <a:cs typeface="Times" pitchFamily="-110" charset="0"/>
              <a:sym typeface="Times" pitchFamily="-110" charset="0"/>
            </a:endParaRPr>
          </a:p>
          <a:p>
            <a:pPr>
              <a:lnSpc>
                <a:spcPct val="110000"/>
              </a:lnSpc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endParaRPr lang="en-US" sz="1900" b="1" dirty="0">
              <a:ea typeface="Times" pitchFamily="-110" charset="0"/>
              <a:cs typeface="Times" pitchFamily="-110" charset="0"/>
              <a:sym typeface="Times" pitchFamily="-110" charset="0"/>
            </a:endParaRPr>
          </a:p>
          <a:p>
            <a:pPr>
              <a:lnSpc>
                <a:spcPct val="110000"/>
              </a:lnSpc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endParaRPr lang="en-US" sz="1900" b="1" dirty="0">
              <a:ea typeface="Times" pitchFamily="-110" charset="0"/>
              <a:cs typeface="Times" pitchFamily="-110" charset="0"/>
              <a:sym typeface="Times" pitchFamily="-110" charset="0"/>
            </a:endParaRPr>
          </a:p>
          <a:p>
            <a:pPr>
              <a:lnSpc>
                <a:spcPct val="110000"/>
              </a:lnSpc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900" b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Recent HTGEN related references :</a:t>
            </a:r>
          </a:p>
          <a:p>
            <a:pPr>
              <a:lnSpc>
                <a:spcPct val="110000"/>
              </a:lnSpc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600" b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PAC 2009, </a:t>
            </a:r>
            <a:r>
              <a:rPr lang="en-US" sz="1300" i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Halo and Tail Simulations with Application to the CLIC Drive Beam</a:t>
            </a:r>
            <a:r>
              <a:rPr lang="en-US" sz="16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, M. </a:t>
            </a:r>
            <a:r>
              <a:rPr lang="en-US" sz="1600" dirty="0" err="1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Fitterer</a:t>
            </a:r>
            <a:r>
              <a:rPr lang="en-US" sz="16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et al. </a:t>
            </a:r>
            <a:r>
              <a:rPr lang="en-US" sz="1600" u="sng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  <a:hlinkClick r:id="rId2"/>
              </a:rPr>
              <a:t>WE6PFP085</a:t>
            </a:r>
            <a:endParaRPr lang="en-US" sz="1600" b="1" dirty="0">
              <a:solidFill>
                <a:srgbClr val="131313"/>
              </a:solidFill>
              <a:ea typeface="Times" pitchFamily="-110" charset="0"/>
              <a:cs typeface="Times" pitchFamily="-110" charset="0"/>
              <a:sym typeface="Times" pitchFamily="-110" charset="0"/>
            </a:endParaRPr>
          </a:p>
          <a:p>
            <a:pPr>
              <a:lnSpc>
                <a:spcPct val="110000"/>
              </a:lnSpc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600" b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PRSTAB </a:t>
            </a:r>
            <a:r>
              <a:rPr lang="en-US" sz="1600" b="1" u="sng" dirty="0">
                <a:solidFill>
                  <a:srgbClr val="0000FF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12.081001</a:t>
            </a:r>
            <a:r>
              <a:rPr lang="en-US" sz="10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  <a:hlinkClick r:id="rId3"/>
              </a:rPr>
              <a:t> </a:t>
            </a:r>
            <a:r>
              <a:rPr lang="en-US" sz="1600" b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  <a:hlinkClick r:id="rId3"/>
              </a:rPr>
              <a:t> Agapov </a:t>
            </a:r>
            <a:r>
              <a:rPr lang="en-US" sz="1600" b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et al., </a:t>
            </a:r>
            <a:r>
              <a:rPr lang="en-US" sz="1300" i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Tracking studies of the Compact Linear Collider collimation system</a:t>
            </a:r>
            <a:endParaRPr lang="en-US" sz="1300" b="1" i="1" dirty="0">
              <a:solidFill>
                <a:srgbClr val="131313"/>
              </a:solidFill>
              <a:ea typeface="Times" pitchFamily="-110" charset="0"/>
              <a:cs typeface="Times" pitchFamily="-110" charset="0"/>
              <a:sym typeface="Times" pitchFamily="-110" charset="0"/>
            </a:endParaRPr>
          </a:p>
          <a:p>
            <a:pPr>
              <a:lnSpc>
                <a:spcPct val="110000"/>
              </a:lnSpc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600" b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Miriam </a:t>
            </a:r>
            <a:r>
              <a:rPr lang="en-US" sz="1600" b="1" dirty="0" err="1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Fitterer</a:t>
            </a:r>
            <a:r>
              <a:rPr lang="en-US" sz="1600" b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 Diploma Thesis</a:t>
            </a:r>
            <a:r>
              <a:rPr lang="en-US" sz="1600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, University of Karlsruhe, Sept. 2009</a:t>
            </a:r>
          </a:p>
          <a:p>
            <a:pPr>
              <a:lnSpc>
                <a:spcPct val="110000"/>
              </a:lnSpc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1300" i="1" dirty="0" err="1">
                <a:ea typeface="Times" pitchFamily="-110" charset="0"/>
                <a:cs typeface="Times" pitchFamily="-110" charset="0"/>
                <a:sym typeface="Times" pitchFamily="-110" charset="0"/>
              </a:rPr>
              <a:t>Modelling</a:t>
            </a:r>
            <a:r>
              <a:rPr lang="en-US" sz="1300" i="1" dirty="0">
                <a:ea typeface="Times" pitchFamily="-110" charset="0"/>
                <a:cs typeface="Times" pitchFamily="-110" charset="0"/>
                <a:sym typeface="Times" pitchFamily="-110" charset="0"/>
              </a:rPr>
              <a:t> of Halo and Tail Generation in Electron </a:t>
            </a:r>
            <a:r>
              <a:rPr lang="en-US" sz="1300" i="1" dirty="0">
                <a:solidFill>
                  <a:srgbClr val="131313"/>
                </a:solidFill>
                <a:ea typeface="Times" pitchFamily="-110" charset="0"/>
                <a:cs typeface="Times" pitchFamily="-110" charset="0"/>
                <a:sym typeface="Times" pitchFamily="-110" charset="0"/>
              </a:rPr>
              <a:t>Beams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107213" y="0"/>
            <a:ext cx="886057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US" sz="3200" dirty="0">
                <a:latin typeface="+mj-lt"/>
                <a:ea typeface="ＭＳ Ｐゴシック" pitchFamily="-110" charset="-128"/>
                <a:cs typeface="ＭＳ Ｐゴシック" pitchFamily="-110" charset="-128"/>
              </a:rPr>
              <a:t>Main</a:t>
            </a:r>
            <a:r>
              <a:rPr lang="en-US" sz="3200" dirty="0" smtClean="0">
                <a:latin typeface="+mj-lt"/>
                <a:ea typeface="ＭＳ Ｐゴシック" pitchFamily="-110" charset="-128"/>
                <a:cs typeface="ＭＳ Ｐゴシック" pitchFamily="-110" charset="-128"/>
              </a:rPr>
              <a:t> Beam Injectors</a:t>
            </a:r>
            <a:endParaRPr lang="en-US" sz="3200" dirty="0">
              <a:latin typeface="+mj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3075" name="TextBox 24"/>
          <p:cNvSpPr txBox="1">
            <a:spLocks noChangeArrowheads="1"/>
          </p:cNvSpPr>
          <p:nvPr/>
        </p:nvSpPr>
        <p:spPr bwMode="auto">
          <a:xfrm>
            <a:off x="0" y="43815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Electron source:</a:t>
            </a:r>
          </a:p>
          <a:p>
            <a:r>
              <a:rPr lang="en-US" dirty="0"/>
              <a:t>Gun experiments at JLAB (</a:t>
            </a:r>
            <a:r>
              <a:rPr lang="en-US" dirty="0">
                <a:solidFill>
                  <a:srgbClr val="4F81BD"/>
                </a:solidFill>
              </a:rPr>
              <a:t>M. </a:t>
            </a:r>
            <a:r>
              <a:rPr lang="en-US" dirty="0" err="1" smtClean="0">
                <a:solidFill>
                  <a:srgbClr val="4F81BD"/>
                </a:solidFill>
              </a:rPr>
              <a:t>Poelker</a:t>
            </a:r>
            <a:r>
              <a:rPr lang="en-US" dirty="0" smtClean="0">
                <a:solidFill>
                  <a:srgbClr val="4F81BD"/>
                </a:solidFill>
              </a:rPr>
              <a:t>, WG2</a:t>
            </a:r>
            <a:r>
              <a:rPr lang="en-US" dirty="0" smtClean="0"/>
              <a:t>) </a:t>
            </a:r>
            <a:r>
              <a:rPr lang="en-US" dirty="0"/>
              <a:t>and SLAC (</a:t>
            </a:r>
            <a:r>
              <a:rPr lang="en-US" dirty="0">
                <a:solidFill>
                  <a:srgbClr val="4F81BD"/>
                </a:solidFill>
              </a:rPr>
              <a:t>J. </a:t>
            </a:r>
            <a:r>
              <a:rPr lang="en-US" dirty="0" smtClean="0">
                <a:solidFill>
                  <a:srgbClr val="4F81BD"/>
                </a:solidFill>
              </a:rPr>
              <a:t>Sheppard, WG2</a:t>
            </a:r>
            <a:r>
              <a:rPr lang="en-US" dirty="0" smtClean="0"/>
              <a:t>). </a:t>
            </a:r>
            <a:r>
              <a:rPr lang="en-US" dirty="0"/>
              <a:t>Simulations of a bunching system done up to 20 </a:t>
            </a:r>
            <a:r>
              <a:rPr lang="en-US" dirty="0" err="1"/>
              <a:t>MeV</a:t>
            </a:r>
            <a:r>
              <a:rPr lang="en-US" dirty="0"/>
              <a:t>. Full injector to be demonstrated after 2010. The (double) charge for 500 </a:t>
            </a:r>
            <a:r>
              <a:rPr lang="en-US" dirty="0" err="1"/>
              <a:t>GeV</a:t>
            </a:r>
            <a:r>
              <a:rPr lang="en-US" dirty="0"/>
              <a:t> remains to be investigated.  </a:t>
            </a:r>
          </a:p>
        </p:txBody>
      </p:sp>
      <p:sp>
        <p:nvSpPr>
          <p:cNvPr id="3076" name="TextBox 25"/>
          <p:cNvSpPr txBox="1">
            <a:spLocks noChangeArrowheads="1"/>
          </p:cNvSpPr>
          <p:nvPr/>
        </p:nvSpPr>
        <p:spPr bwMode="auto">
          <a:xfrm>
            <a:off x="0" y="196373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4F81BD"/>
                </a:solidFill>
              </a:rPr>
              <a:t>Positron source (</a:t>
            </a:r>
            <a:r>
              <a:rPr lang="en-US" dirty="0" err="1">
                <a:solidFill>
                  <a:srgbClr val="4F81BD"/>
                </a:solidFill>
              </a:rPr>
              <a:t>Unpolarized</a:t>
            </a:r>
            <a:r>
              <a:rPr lang="en-US" dirty="0">
                <a:solidFill>
                  <a:srgbClr val="4F81BD"/>
                </a:solidFill>
              </a:rPr>
              <a:t>):</a:t>
            </a:r>
          </a:p>
          <a:p>
            <a:r>
              <a:rPr lang="en-US" dirty="0"/>
              <a:t>No lattice yet for the 5 </a:t>
            </a:r>
            <a:r>
              <a:rPr lang="en-US" dirty="0" err="1"/>
              <a:t>GeV</a:t>
            </a:r>
            <a:r>
              <a:rPr lang="en-US" dirty="0"/>
              <a:t> primary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Simulations </a:t>
            </a:r>
            <a:r>
              <a:rPr lang="en-US" dirty="0"/>
              <a:t>for </a:t>
            </a:r>
            <a:r>
              <a:rPr lang="en-US" dirty="0" err="1"/>
              <a:t>e</a:t>
            </a:r>
            <a:r>
              <a:rPr lang="en-US" baseline="30000" dirty="0"/>
              <a:t>+</a:t>
            </a:r>
            <a:r>
              <a:rPr lang="en-US" dirty="0"/>
              <a:t> hybrid targets promising for 3TeV (</a:t>
            </a:r>
            <a:r>
              <a:rPr lang="en-US" dirty="0">
                <a:solidFill>
                  <a:srgbClr val="4F81BD"/>
                </a:solidFill>
              </a:rPr>
              <a:t>O. </a:t>
            </a:r>
            <a:r>
              <a:rPr lang="en-US" dirty="0" err="1" smtClean="0">
                <a:solidFill>
                  <a:srgbClr val="4F81BD"/>
                </a:solidFill>
              </a:rPr>
              <a:t>Dadoun</a:t>
            </a:r>
            <a:r>
              <a:rPr lang="en-US" dirty="0" smtClean="0">
                <a:solidFill>
                  <a:srgbClr val="4F81BD"/>
                </a:solidFill>
              </a:rPr>
              <a:t>, WG2</a:t>
            </a:r>
            <a:r>
              <a:rPr lang="en-US" dirty="0" smtClean="0"/>
              <a:t>)                                                                                                                </a:t>
            </a:r>
            <a:r>
              <a:rPr lang="en-US" dirty="0"/>
              <a:t>Lattice and RF capture done for the Pre-Injector </a:t>
            </a:r>
            <a:r>
              <a:rPr lang="en-US" dirty="0" err="1"/>
              <a:t>Linac</a:t>
            </a:r>
            <a:r>
              <a:rPr lang="en-US" dirty="0"/>
              <a:t> at 200 </a:t>
            </a:r>
            <a:r>
              <a:rPr lang="en-US" dirty="0" err="1"/>
              <a:t>MeV</a:t>
            </a:r>
            <a:r>
              <a:rPr lang="en-US" dirty="0"/>
              <a:t> (</a:t>
            </a:r>
            <a:r>
              <a:rPr lang="en-US" dirty="0">
                <a:solidFill>
                  <a:srgbClr val="4F81BD"/>
                </a:solidFill>
              </a:rPr>
              <a:t>F. Poirier,  A. </a:t>
            </a:r>
            <a:r>
              <a:rPr lang="en-US" dirty="0" err="1" smtClean="0">
                <a:solidFill>
                  <a:srgbClr val="4F81BD"/>
                </a:solidFill>
              </a:rPr>
              <a:t>Vivoli</a:t>
            </a:r>
            <a:r>
              <a:rPr lang="en-US" dirty="0" smtClean="0">
                <a:solidFill>
                  <a:srgbClr val="4F81BD"/>
                </a:solidFill>
              </a:rPr>
              <a:t>, WG2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077" name="TextBox 27"/>
          <p:cNvSpPr txBox="1">
            <a:spLocks noChangeArrowheads="1"/>
          </p:cNvSpPr>
          <p:nvPr/>
        </p:nvSpPr>
        <p:spPr bwMode="auto">
          <a:xfrm>
            <a:off x="0" y="3394075"/>
            <a:ext cx="8967788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4F81BD"/>
                </a:solidFill>
              </a:rPr>
              <a:t>Positron source (Polarized):</a:t>
            </a:r>
          </a:p>
          <a:p>
            <a:r>
              <a:rPr lang="en-US" dirty="0"/>
              <a:t>Compton Ring simulations underway for a design at 1 </a:t>
            </a:r>
            <a:r>
              <a:rPr lang="en-US" dirty="0" err="1"/>
              <a:t>GeV</a:t>
            </a:r>
            <a:r>
              <a:rPr lang="en-US" dirty="0"/>
              <a:t> (</a:t>
            </a:r>
            <a:r>
              <a:rPr lang="en-US" dirty="0">
                <a:solidFill>
                  <a:srgbClr val="4F81BD"/>
                </a:solidFill>
              </a:rPr>
              <a:t>E. </a:t>
            </a:r>
            <a:r>
              <a:rPr lang="en-US" dirty="0" err="1" smtClean="0">
                <a:solidFill>
                  <a:srgbClr val="4F81BD"/>
                </a:solidFill>
              </a:rPr>
              <a:t>Bulyak</a:t>
            </a:r>
            <a:r>
              <a:rPr lang="en-US" dirty="0" smtClean="0"/>
              <a:t>)                                                                         </a:t>
            </a:r>
            <a:r>
              <a:rPr lang="en-US" dirty="0"/>
              <a:t>Study for an ERL source and 2 Storage Rings at 1 </a:t>
            </a:r>
            <a:r>
              <a:rPr lang="en-US" dirty="0" err="1"/>
              <a:t>GeV</a:t>
            </a:r>
            <a:r>
              <a:rPr lang="en-US" dirty="0"/>
              <a:t> after the target  (</a:t>
            </a:r>
            <a:r>
              <a:rPr lang="en-US" dirty="0">
                <a:solidFill>
                  <a:srgbClr val="4F81BD"/>
                </a:solidFill>
              </a:rPr>
              <a:t>A. </a:t>
            </a:r>
            <a:r>
              <a:rPr lang="en-US" dirty="0" err="1">
                <a:solidFill>
                  <a:srgbClr val="4F81BD"/>
                </a:solidFill>
              </a:rPr>
              <a:t>Variola</a:t>
            </a:r>
            <a:r>
              <a:rPr lang="en-US" dirty="0">
                <a:solidFill>
                  <a:srgbClr val="4F81BD"/>
                </a:solidFill>
              </a:rPr>
              <a:t>, T. Omori, L. </a:t>
            </a:r>
            <a:r>
              <a:rPr lang="en-US" dirty="0" err="1" smtClean="0">
                <a:solidFill>
                  <a:srgbClr val="4F81BD"/>
                </a:solidFill>
              </a:rPr>
              <a:t>Rinolfi</a:t>
            </a:r>
            <a:r>
              <a:rPr lang="en-US" dirty="0" smtClean="0">
                <a:solidFill>
                  <a:srgbClr val="4F81BD"/>
                </a:solidFill>
              </a:rPr>
              <a:t>, WG2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Study </a:t>
            </a:r>
            <a:r>
              <a:rPr lang="en-US" dirty="0"/>
              <a:t>for a Compton </a:t>
            </a:r>
            <a:r>
              <a:rPr lang="en-US" dirty="0" err="1"/>
              <a:t>Linac</a:t>
            </a:r>
            <a:r>
              <a:rPr lang="en-US" dirty="0"/>
              <a:t> at 6 </a:t>
            </a:r>
            <a:r>
              <a:rPr lang="en-US" dirty="0" err="1"/>
              <a:t>GeV</a:t>
            </a:r>
            <a:r>
              <a:rPr lang="en-US" dirty="0"/>
              <a:t>  (</a:t>
            </a:r>
            <a:r>
              <a:rPr lang="en-US" dirty="0">
                <a:solidFill>
                  <a:srgbClr val="4F81BD"/>
                </a:solidFill>
              </a:rPr>
              <a:t>V. </a:t>
            </a:r>
            <a:r>
              <a:rPr lang="en-US" dirty="0" err="1" smtClean="0">
                <a:solidFill>
                  <a:srgbClr val="4F81BD"/>
                </a:solidFill>
              </a:rPr>
              <a:t>Yakimenko</a:t>
            </a:r>
            <a:r>
              <a:rPr lang="en-US" dirty="0" smtClean="0">
                <a:solidFill>
                  <a:srgbClr val="4F81BD"/>
                </a:solidFill>
              </a:rPr>
              <a:t> WG 2</a:t>
            </a:r>
            <a:r>
              <a:rPr lang="en-US" dirty="0" smtClean="0"/>
              <a:t>)                                                                            </a:t>
            </a:r>
            <a:r>
              <a:rPr lang="en-US" dirty="0"/>
              <a:t>Study for an </a:t>
            </a:r>
            <a:r>
              <a:rPr lang="en-US" dirty="0" err="1"/>
              <a:t>undulator</a:t>
            </a:r>
            <a:r>
              <a:rPr lang="en-US" dirty="0"/>
              <a:t> at 250 </a:t>
            </a:r>
            <a:r>
              <a:rPr lang="en-US" dirty="0" err="1"/>
              <a:t>GeV</a:t>
            </a:r>
            <a:r>
              <a:rPr lang="en-US" dirty="0"/>
              <a:t> (</a:t>
            </a:r>
            <a:r>
              <a:rPr lang="en-US" dirty="0">
                <a:solidFill>
                  <a:srgbClr val="4F81BD"/>
                </a:solidFill>
              </a:rPr>
              <a:t>W. </a:t>
            </a:r>
            <a:r>
              <a:rPr lang="en-US" dirty="0" err="1">
                <a:solidFill>
                  <a:srgbClr val="4F81BD"/>
                </a:solidFill>
              </a:rPr>
              <a:t>Gai</a:t>
            </a:r>
            <a:r>
              <a:rPr lang="en-US" dirty="0">
                <a:solidFill>
                  <a:srgbClr val="4F81BD"/>
                </a:solidFill>
              </a:rPr>
              <a:t>, W. Liu, I. Bailey, L. </a:t>
            </a:r>
            <a:r>
              <a:rPr lang="en-US" dirty="0" err="1" smtClean="0">
                <a:solidFill>
                  <a:srgbClr val="4F81BD"/>
                </a:solidFill>
              </a:rPr>
              <a:t>Zang</a:t>
            </a:r>
            <a:r>
              <a:rPr lang="en-US" dirty="0" smtClean="0">
                <a:solidFill>
                  <a:srgbClr val="4F81BD"/>
                </a:solidFill>
              </a:rPr>
              <a:t>, WG2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0" y="5307013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4F81BD"/>
                </a:solidFill>
              </a:rPr>
              <a:t>Injector </a:t>
            </a:r>
            <a:r>
              <a:rPr lang="en-US" dirty="0" err="1">
                <a:solidFill>
                  <a:srgbClr val="4F81BD"/>
                </a:solidFill>
              </a:rPr>
              <a:t>Linac</a:t>
            </a:r>
            <a:endParaRPr lang="en-US" dirty="0" smtClean="0">
              <a:solidFill>
                <a:srgbClr val="4F81BD"/>
              </a:solidFill>
            </a:endParaRPr>
          </a:p>
          <a:p>
            <a:r>
              <a:rPr lang="en-US" dirty="0" smtClean="0"/>
              <a:t>Previously done: </a:t>
            </a:r>
            <a:r>
              <a:rPr lang="en-US" dirty="0" smtClean="0"/>
              <a:t>Injector </a:t>
            </a:r>
            <a:r>
              <a:rPr lang="en-US" dirty="0" err="1"/>
              <a:t>Linac</a:t>
            </a:r>
            <a:r>
              <a:rPr lang="en-US" dirty="0"/>
              <a:t> up to 2.4 </a:t>
            </a:r>
            <a:r>
              <a:rPr lang="en-US" dirty="0" err="1"/>
              <a:t>GeV</a:t>
            </a:r>
            <a:r>
              <a:rPr lang="en-US" dirty="0"/>
              <a:t> (</a:t>
            </a:r>
            <a:r>
              <a:rPr lang="en-US" dirty="0">
                <a:solidFill>
                  <a:srgbClr val="4F81BD"/>
                </a:solidFill>
              </a:rPr>
              <a:t>A. Ferrari, A. Latina, L. </a:t>
            </a:r>
            <a:r>
              <a:rPr lang="en-US" dirty="0" err="1">
                <a:solidFill>
                  <a:srgbClr val="4F81BD"/>
                </a:solidFill>
              </a:rPr>
              <a:t>Rinolfi</a:t>
            </a:r>
            <a:r>
              <a:rPr lang="en-US" dirty="0"/>
              <a:t>)                                                                                                                                         Spin rotators</a:t>
            </a:r>
            <a:r>
              <a:rPr lang="en-US" dirty="0" smtClean="0"/>
              <a:t> </a:t>
            </a:r>
            <a:r>
              <a:rPr lang="en-US" dirty="0" smtClean="0"/>
              <a:t>not covered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69884" y="1594406"/>
            <a:ext cx="2707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O. Mete, M. </a:t>
            </a:r>
            <a:r>
              <a:rPr lang="en-US" dirty="0" err="1" smtClean="0">
                <a:solidFill>
                  <a:srgbClr val="4F81BD"/>
                </a:solidFill>
              </a:rPr>
              <a:t>Petrarca</a:t>
            </a:r>
            <a:r>
              <a:rPr lang="en-US" dirty="0" smtClean="0">
                <a:solidFill>
                  <a:srgbClr val="4F81BD"/>
                </a:solidFill>
              </a:rPr>
              <a:t> WG 2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5" name="Group 117"/>
          <p:cNvGraphicFramePr>
            <a:graphicFrameLocks noGrp="1"/>
          </p:cNvGraphicFramePr>
          <p:nvPr/>
        </p:nvGraphicFramePr>
        <p:xfrm>
          <a:off x="185738" y="1287463"/>
          <a:ext cx="8743950" cy="4779645"/>
        </p:xfrm>
        <a:graphic>
          <a:graphicData uri="http://schemas.openxmlformats.org/drawingml/2006/table">
            <a:tbl>
              <a:tblPr/>
              <a:tblGrid>
                <a:gridCol w="1412875"/>
                <a:gridCol w="1617662"/>
                <a:gridCol w="1508125"/>
                <a:gridCol w="2276475"/>
                <a:gridCol w="1928813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Countries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Institutes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Contact person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Collaborators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Subject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France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LAL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A. Variola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O. Dadoun, F. Poirier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studies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France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IPNL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R. Chehab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X. Artru, V. Stakhovenko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Channeling studies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Germany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FZR Rossendorf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J. Teichert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Compton sources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Japan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Hiroshima Uni.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M. Kuriki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T. Takahashi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Experiments at KEKB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Japan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KEK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T. Omori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studies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Japan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KEK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J. Urakawa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T. Kamitani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R&amp;D on targets systems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Turkey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Uludag University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MS Mincho" pitchFamily="49" charset="-128"/>
                          <a:cs typeface="MS Mincho" pitchFamily="49" charset="-128"/>
                        </a:rPr>
                        <a:t>A.Kenan Çiftçi</a:t>
                      </a:r>
                      <a:endParaRPr kumimoji="0" lang="tr-TR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E. Eroglu, E. Pilicer, I.Tapan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FLUKA simulations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Ukraine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Kharkov Institute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E. Bulyak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P. Gladkikh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Compton Rings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United Kingdom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Cockcroft Institute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J. Clarke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I. Bailey, L. Zang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studies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USA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ANL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W. Gai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W. Liu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Undulator e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studies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USA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BNL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V. Yakimenko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I. Pogorelski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Compton Linac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USA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JLAB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M. Poelker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Polarized e-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USA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SLAC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J. Sheppard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A. Brachmann, T. Maryama, F. Zhou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Polarized e- 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30" name="Rectangle 481"/>
          <p:cNvSpPr>
            <a:spLocks noChangeArrowheads="1"/>
          </p:cNvSpPr>
          <p:nvPr/>
        </p:nvSpPr>
        <p:spPr bwMode="auto">
          <a:xfrm>
            <a:off x="180975" y="893763"/>
            <a:ext cx="23907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latin typeface="Calibri" charset="0"/>
                <a:ea typeface="Times New Roman" charset="0"/>
                <a:cs typeface="Times New Roman" charset="0"/>
              </a:rPr>
              <a:t>Alphabetic order for countries</a:t>
            </a:r>
            <a:endParaRPr lang="en-US" sz="2000">
              <a:latin typeface="Calibri" charset="0"/>
            </a:endParaRPr>
          </a:p>
        </p:txBody>
      </p:sp>
      <p:sp>
        <p:nvSpPr>
          <p:cNvPr id="2131" name="Rectangle 2"/>
          <p:cNvSpPr txBox="1">
            <a:spLocks noChangeArrowheads="1"/>
          </p:cNvSpPr>
          <p:nvPr/>
        </p:nvSpPr>
        <p:spPr bwMode="auto">
          <a:xfrm>
            <a:off x="457200" y="0"/>
            <a:ext cx="84010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57263"/>
            <a:r>
              <a:rPr lang="en-US" sz="2800" dirty="0">
                <a:latin typeface="+mj-lt"/>
                <a:ea typeface="ＭＳ Ｐゴシック" charset="-128"/>
                <a:cs typeface="ＭＳ Ｐゴシック" charset="-128"/>
              </a:rPr>
              <a:t>Collaborations for the CLIC Main Beam Injector Complex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81000"/>
          </a:xfrm>
        </p:spPr>
        <p:txBody>
          <a:bodyPr>
            <a:noAutofit/>
          </a:bodyPr>
          <a:lstStyle/>
          <a:p>
            <a:r>
              <a:rPr lang="en-US" sz="3200" dirty="0" smtClean="0">
                <a:ea typeface="ＭＳ Ｐゴシック" pitchFamily="-110" charset="-128"/>
                <a:cs typeface="ＭＳ Ｐゴシック" pitchFamily="-110" charset="-128"/>
              </a:rPr>
              <a:t>Pre-Damping Ring Design</a:t>
            </a:r>
          </a:p>
        </p:txBody>
      </p:sp>
      <p:sp>
        <p:nvSpPr>
          <p:cNvPr id="18435" name="Content Placeholder 4"/>
          <p:cNvSpPr>
            <a:spLocks noGrp="1"/>
          </p:cNvSpPr>
          <p:nvPr>
            <p:ph idx="1"/>
          </p:nvPr>
        </p:nvSpPr>
        <p:spPr>
          <a:xfrm>
            <a:off x="4114800" y="2819400"/>
            <a:ext cx="5029200" cy="34290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Main </a:t>
            </a:r>
            <a:r>
              <a:rPr lang="en-US" sz="2000" b="1" dirty="0" smtClean="0">
                <a:ea typeface="ＭＳ Ｐゴシック" pitchFamily="-110" charset="-128"/>
                <a:cs typeface="ＭＳ Ｐゴシック" pitchFamily="-110" charset="-128"/>
              </a:rPr>
              <a:t>challenge</a:t>
            </a:r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: </a:t>
            </a:r>
            <a:r>
              <a:rPr lang="en-US" sz="1800" dirty="0" smtClean="0">
                <a:ea typeface="ＭＳ Ｐゴシック" pitchFamily="-110" charset="-128"/>
                <a:cs typeface="ＭＳ Ｐゴシック" pitchFamily="-110" charset="-128"/>
              </a:rPr>
              <a:t>Large input </a:t>
            </a:r>
            <a:r>
              <a:rPr lang="en-US" sz="1800" dirty="0" err="1" smtClean="0">
                <a:ea typeface="ＭＳ Ｐゴシック" pitchFamily="-110" charset="-128"/>
                <a:cs typeface="ＭＳ Ｐゴシック" pitchFamily="-110" charset="-128"/>
              </a:rPr>
              <a:t>emittances</a:t>
            </a:r>
            <a:r>
              <a:rPr lang="en-US" sz="1800" dirty="0" smtClean="0">
                <a:ea typeface="ＭＳ Ｐゴシック" pitchFamily="-110" charset="-128"/>
                <a:cs typeface="ＭＳ Ｐゴシック" pitchFamily="-110" charset="-128"/>
              </a:rPr>
              <a:t> especially for positrons to be damped by several orders of magnitude</a:t>
            </a:r>
            <a:endParaRPr lang="en-US" sz="20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Design optimization following analytical parameterization of TME cells</a:t>
            </a:r>
          </a:p>
          <a:p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Target </a:t>
            </a:r>
            <a:r>
              <a:rPr lang="en-US" sz="2000" dirty="0" err="1" smtClean="0">
                <a:ea typeface="ＭＳ Ｐゴシック" pitchFamily="-110" charset="-128"/>
                <a:cs typeface="ＭＳ Ｐゴシック" pitchFamily="-110" charset="-128"/>
              </a:rPr>
              <a:t>emittance</a:t>
            </a:r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 reached with the help of conventional high-field wigglers (PETRA3)</a:t>
            </a:r>
          </a:p>
          <a:p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Non linear optimization based on phase advance scan (minimization of resonance driving terms and tune-shift with amplitude)</a:t>
            </a:r>
          </a:p>
        </p:txBody>
      </p:sp>
      <p:sp>
        <p:nvSpPr>
          <p:cNvPr id="18436" name="Rectangle 10"/>
          <p:cNvSpPr>
            <a:spLocks noChangeArrowheads="1"/>
          </p:cNvSpPr>
          <p:nvPr/>
        </p:nvSpPr>
        <p:spPr bwMode="auto">
          <a:xfrm>
            <a:off x="6045143" y="533400"/>
            <a:ext cx="30988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dirty="0">
                <a:solidFill>
                  <a:srgbClr val="00B0F0"/>
                </a:solidFill>
                <a:latin typeface="Garamond" pitchFamily="-110" charset="0"/>
              </a:rPr>
              <a:t>F. Antoniou, et al., </a:t>
            </a:r>
            <a:r>
              <a:rPr lang="en-GB" sz="1800" dirty="0" smtClean="0">
                <a:solidFill>
                  <a:srgbClr val="00B0F0"/>
                </a:solidFill>
                <a:latin typeface="Garamond" pitchFamily="-110" charset="0"/>
              </a:rPr>
              <a:t>2009, WG2</a:t>
            </a:r>
            <a:endParaRPr lang="en-US" sz="1800" dirty="0">
              <a:solidFill>
                <a:srgbClr val="00B0F0"/>
              </a:solidFill>
            </a:endParaRPr>
          </a:p>
        </p:txBody>
      </p:sp>
      <p:graphicFrame>
        <p:nvGraphicFramePr>
          <p:cNvPr id="13" name="Group 220"/>
          <p:cNvGraphicFramePr>
            <a:graphicFrameLocks noGrp="1"/>
          </p:cNvGraphicFramePr>
          <p:nvPr/>
        </p:nvGraphicFramePr>
        <p:xfrm>
          <a:off x="4343400" y="939800"/>
          <a:ext cx="4549775" cy="1879600"/>
        </p:xfrm>
        <a:graphic>
          <a:graphicData uri="http://schemas.openxmlformats.org/drawingml/2006/table">
            <a:tbl>
              <a:tblPr/>
              <a:tblGrid>
                <a:gridCol w="2759075"/>
                <a:gridCol w="920750"/>
                <a:gridCol w="86995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Injected Parameters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+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Bunch population [10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en-US" sz="16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4.4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6.4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Bunch length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Energy Spread [%]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Hor.,Ver Norm. emittance [nm]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100 x 10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7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 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463" name="Picture 6" descr="DynAperture_sigma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4450"/>
            <a:ext cx="419100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838200"/>
            <a:ext cx="4064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614194" y="6063734"/>
            <a:ext cx="1816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F. Antoniou WG 2 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94790"/>
          </a:xfrm>
        </p:spPr>
        <p:txBody>
          <a:bodyPr>
            <a:noAutofit/>
          </a:bodyPr>
          <a:lstStyle/>
          <a:p>
            <a:r>
              <a:rPr lang="en-US" sz="3200" dirty="0" smtClean="0">
                <a:ea typeface="ＭＳ Ｐゴシック" pitchFamily="-110" charset="-128"/>
                <a:cs typeface="ＭＳ Ｐゴシック" pitchFamily="-110" charset="-128"/>
              </a:rPr>
              <a:t>New DR </a:t>
            </a:r>
            <a:r>
              <a:rPr lang="en-US" sz="3200" dirty="0" smtClean="0">
                <a:ea typeface="ＭＳ Ｐゴシック" pitchFamily="-110" charset="-128"/>
                <a:cs typeface="ＭＳ Ｐゴシック" pitchFamily="-110" charset="-128"/>
              </a:rPr>
              <a:t>Parameters and </a:t>
            </a:r>
            <a:r>
              <a:rPr lang="en-US" sz="3200" dirty="0" smtClean="0">
                <a:ea typeface="ＭＳ Ｐゴシック" pitchFamily="-110" charset="-128"/>
                <a:cs typeface="ＭＳ Ｐゴシック" pitchFamily="-110" charset="-128"/>
              </a:rPr>
              <a:t>Design</a:t>
            </a:r>
            <a:endParaRPr lang="ru-RU" sz="3200" dirty="0" smtClean="0">
              <a:ea typeface="ＭＳ Ｐゴシック" pitchFamily="-110" charset="-128"/>
              <a:cs typeface="ＭＳ Ｐゴシック" pitchFamily="-110" charset="-128"/>
            </a:endParaRPr>
          </a:p>
        </p:txBody>
      </p:sp>
      <p:graphicFrame>
        <p:nvGraphicFramePr>
          <p:cNvPr id="12" name="Group 10"/>
          <p:cNvGraphicFramePr>
            <a:graphicFrameLocks noGrp="1"/>
          </p:cNvGraphicFramePr>
          <p:nvPr/>
        </p:nvGraphicFramePr>
        <p:xfrm>
          <a:off x="4908550" y="609600"/>
          <a:ext cx="4159250" cy="6217920"/>
        </p:xfrm>
        <a:graphic>
          <a:graphicData uri="http://schemas.openxmlformats.org/drawingml/2006/table">
            <a:tbl>
              <a:tblPr/>
              <a:tblGrid>
                <a:gridCol w="2395538"/>
                <a:gridCol w="920750"/>
                <a:gridCol w="842962"/>
              </a:tblGrid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Lattice version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Original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New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Energy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[GeV]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2.42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2.86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Circumference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 [m]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365.21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493.05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Coupling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0.0013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Energy loss/turn [Me]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3.86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5.8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RF voltage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[MV]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5.0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7.4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Natural chromaticity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x / 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y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-103 / -136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-149 / -79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Compaction factor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8E-05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6e-5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Damping time x / s [ms]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1.5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/ 0.7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1.6 / 0.8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Dynamic aperture x / y [</a:t>
                      </a:r>
                      <a:r>
                        <a:rPr kumimoji="0" lang="el-G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σ</a:t>
                      </a:r>
                      <a:r>
                        <a:rPr kumimoji="0" lang="en-US" sz="11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inj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  <a:sym typeface="Symbol" charset="2"/>
                        </a:rPr>
                        <a:t>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3.5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/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  <a:sym typeface="Symbol" charset="2"/>
                        </a:rPr>
                        <a:t>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12 / 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Number of arc cells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Number of wigglers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76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Cell /dipole length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[m]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1.729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/0.545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2.30 / 0.4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Bend field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[T]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0.93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1.27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Bend gradient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[1/m</a:t>
                      </a:r>
                      <a:r>
                        <a:rPr kumimoji="0" lang="en-US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-1.10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Max. Quad. gradient 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[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T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/m]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220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60.3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Max. Sext.  strength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T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/m</a:t>
                      </a:r>
                      <a:r>
                        <a:rPr kumimoji="0" lang="ru-RU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10</a:t>
                      </a:r>
                      <a:r>
                        <a:rPr kumimoji="0" lang="en-US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80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6.6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Phase advance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x / z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0.58 / 0.2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0.44/0.05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Bunch population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,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[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  <a:r>
                        <a:rPr kumimoji="0" lang="ru-RU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ru-RU" sz="11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IBS growth factor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5.4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1.5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Hor. Norm. Emittance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[nm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.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rad]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818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470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1818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818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390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8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Ver. Norm. Emittance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[nm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.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rad]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818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4.3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1818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818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8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Bunch length [mm]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Longitudinal emittance [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keVm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3.5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3.8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60" name="Rectangle 3"/>
          <p:cNvSpPr txBox="1">
            <a:spLocks noChangeArrowheads="1"/>
          </p:cNvSpPr>
          <p:nvPr/>
        </p:nvSpPr>
        <p:spPr bwMode="auto">
          <a:xfrm>
            <a:off x="0" y="990600"/>
            <a:ext cx="4648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-110" charset="2"/>
              <a:buChar char="n"/>
            </a:pPr>
            <a:r>
              <a:rPr lang="en-GB" sz="2000" b="0" dirty="0"/>
              <a:t>New DR increased circumference by 30% and energy by 20%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-110" charset="2"/>
              <a:buChar char="n"/>
            </a:pPr>
            <a:r>
              <a:rPr lang="en-GB" sz="2000" b="0" dirty="0"/>
              <a:t>DA significantly increased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-110" charset="2"/>
              <a:buChar char="n"/>
            </a:pPr>
            <a:r>
              <a:rPr lang="en-US" sz="2000" b="0" dirty="0"/>
              <a:t>Magnet strength reduced to reasonable levels (magnet models already studied)</a:t>
            </a:r>
            <a:endParaRPr lang="en-US" sz="2000" b="0" dirty="0">
              <a:solidFill>
                <a:srgbClr val="000000"/>
              </a:solidFill>
            </a:endParaRP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-110" charset="2"/>
              <a:buChar char="n"/>
            </a:pPr>
            <a:r>
              <a:rPr lang="en-US" sz="2000" b="0" dirty="0">
                <a:solidFill>
                  <a:srgbClr val="000000"/>
                </a:solidFill>
              </a:rPr>
              <a:t>Combined function bend increases significantly vertical beta on dipoles 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-110" charset="2"/>
              <a:buChar char="n"/>
            </a:pPr>
            <a:r>
              <a:rPr lang="en-US" sz="2000" b="0" dirty="0">
                <a:solidFill>
                  <a:srgbClr val="000000"/>
                </a:solidFill>
              </a:rPr>
              <a:t>TME optics modification and energy increase reduces IBS growth factor to</a:t>
            </a:r>
            <a:r>
              <a:rPr lang="en-US" sz="2000" dirty="0">
                <a:solidFill>
                  <a:srgbClr val="000000"/>
                </a:solidFill>
              </a:rPr>
              <a:t> 1.5 </a:t>
            </a:r>
            <a:r>
              <a:rPr lang="en-US" sz="2000" b="0" dirty="0">
                <a:solidFill>
                  <a:srgbClr val="000000"/>
                </a:solidFill>
              </a:rPr>
              <a:t>(as compared to 5.4)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-110" charset="2"/>
              <a:buChar char="n"/>
            </a:pPr>
            <a:r>
              <a:rPr lang="en-US" sz="2000" b="0" dirty="0">
                <a:solidFill>
                  <a:srgbClr val="000000"/>
                </a:solidFill>
              </a:rPr>
              <a:t> Further optimization with respect to IBS (F. Antoniou PhD thesis)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1638" y="4956150"/>
            <a:ext cx="275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Y. </a:t>
            </a:r>
            <a:r>
              <a:rPr lang="en-US" dirty="0" err="1" smtClean="0">
                <a:solidFill>
                  <a:schemeClr val="tx2"/>
                </a:solidFill>
              </a:rPr>
              <a:t>Papaphilppou</a:t>
            </a:r>
            <a:r>
              <a:rPr lang="en-US" dirty="0" smtClean="0">
                <a:solidFill>
                  <a:schemeClr val="tx2"/>
                </a:solidFill>
              </a:rPr>
              <a:t> et al. WG 2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"/>
            <a:ext cx="9144000" cy="420572"/>
          </a:xfrm>
        </p:spPr>
        <p:txBody>
          <a:bodyPr>
            <a:noAutofit/>
          </a:bodyPr>
          <a:lstStyle/>
          <a:p>
            <a:pPr defTabSz="912813"/>
            <a:r>
              <a:rPr lang="en-GB" sz="3200" dirty="0" smtClean="0">
                <a:ea typeface="ＭＳ Ｐゴシック" pitchFamily="-110" charset="-128"/>
                <a:cs typeface="ＭＳ Ｐゴシック" pitchFamily="-110" charset="-128"/>
              </a:rPr>
              <a:t>Wigglers Effect with IBS</a:t>
            </a:r>
            <a:endParaRPr lang="en-US" sz="3200" dirty="0" smtClean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19638" y="609600"/>
            <a:ext cx="4348162" cy="4412522"/>
          </a:xfrm>
        </p:spPr>
        <p:txBody>
          <a:bodyPr lIns="108000" anchor="t">
            <a:normAutofit fontScale="62500" lnSpcReduction="20000"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defTabSz="912813">
              <a:spcAft>
                <a:spcPts val="600"/>
              </a:spcAft>
            </a:pPr>
            <a:r>
              <a:rPr lang="en-GB" sz="2714" dirty="0">
                <a:ea typeface="ＭＳ Ｐゴシック" pitchFamily="-110" charset="-128"/>
                <a:cs typeface="ＭＳ Ｐゴシック" pitchFamily="-110" charset="-128"/>
              </a:rPr>
              <a:t>Stronger wiggler fields and shorter wavelengths necessary to reach target </a:t>
            </a:r>
            <a:r>
              <a:rPr lang="en-GB" sz="2714" dirty="0" err="1">
                <a:ea typeface="ＭＳ Ｐゴシック" pitchFamily="-110" charset="-128"/>
                <a:cs typeface="ＭＳ Ｐゴシック" pitchFamily="-110" charset="-128"/>
              </a:rPr>
              <a:t>emittance</a:t>
            </a:r>
            <a:r>
              <a:rPr lang="en-GB" sz="2714" dirty="0">
                <a:ea typeface="ＭＳ Ｐゴシック" pitchFamily="-110" charset="-128"/>
                <a:cs typeface="ＭＳ Ｐゴシック" pitchFamily="-110" charset="-128"/>
              </a:rPr>
              <a:t> due to strong IBS effect</a:t>
            </a:r>
          </a:p>
          <a:p>
            <a:pPr defTabSz="912813">
              <a:spcAft>
                <a:spcPts val="1200"/>
              </a:spcAft>
            </a:pPr>
            <a:r>
              <a:rPr lang="en-GB" sz="2400" dirty="0" smtClean="0">
                <a:ea typeface="ＭＳ Ｐゴシック" pitchFamily="-110" charset="-128"/>
                <a:cs typeface="ＭＳ Ｐゴシック" pitchFamily="-110" charset="-128"/>
              </a:rPr>
              <a:t>Two wiggler prototypes</a:t>
            </a:r>
          </a:p>
          <a:p>
            <a:pPr lvl="1" defTabSz="912813">
              <a:spcAft>
                <a:spcPts val="1200"/>
              </a:spcAft>
            </a:pPr>
            <a:r>
              <a:rPr lang="el-GR" sz="2000" dirty="0" smtClean="0"/>
              <a:t>2.5</a:t>
            </a:r>
            <a:r>
              <a:rPr lang="en-US" sz="2000" dirty="0" smtClean="0"/>
              <a:t>T</a:t>
            </a:r>
            <a:r>
              <a:rPr lang="en-GB" sz="2000" dirty="0" smtClean="0"/>
              <a:t>,</a:t>
            </a:r>
            <a:r>
              <a:rPr lang="el-GR" sz="2000" dirty="0" smtClean="0"/>
              <a:t> 5</a:t>
            </a:r>
            <a:r>
              <a:rPr lang="en-GB" sz="2000" dirty="0" smtClean="0"/>
              <a:t>cm period, built and currently tested by BINP</a:t>
            </a:r>
          </a:p>
          <a:p>
            <a:pPr lvl="1" defTabSz="912813">
              <a:spcAft>
                <a:spcPts val="1200"/>
              </a:spcAft>
            </a:pPr>
            <a:r>
              <a:rPr lang="el-GR" sz="2000" dirty="0" smtClean="0"/>
              <a:t>2.</a:t>
            </a:r>
            <a:r>
              <a:rPr lang="en-GB" sz="2000" dirty="0" smtClean="0"/>
              <a:t>8</a:t>
            </a:r>
            <a:r>
              <a:rPr lang="en-US" sz="2000" dirty="0" smtClean="0"/>
              <a:t>T</a:t>
            </a:r>
            <a:r>
              <a:rPr lang="en-GB" sz="2000" dirty="0" smtClean="0"/>
              <a:t>,</a:t>
            </a:r>
            <a:r>
              <a:rPr lang="el-GR" sz="2000" dirty="0" smtClean="0"/>
              <a:t> </a:t>
            </a:r>
            <a:r>
              <a:rPr lang="en-GB" sz="2000" dirty="0" smtClean="0"/>
              <a:t>4cm period, designed by CERN/Un. Karlsruhe</a:t>
            </a:r>
          </a:p>
          <a:p>
            <a:pPr defTabSz="912813">
              <a:spcAft>
                <a:spcPts val="1200"/>
              </a:spcAft>
            </a:pPr>
            <a:r>
              <a:rPr lang="en-GB" sz="2400" dirty="0" smtClean="0">
                <a:ea typeface="ＭＳ Ｐゴシック" pitchFamily="-110" charset="-128"/>
                <a:cs typeface="ＭＳ Ｐゴシック" pitchFamily="-110" charset="-128"/>
              </a:rPr>
              <a:t>Current density can be increased by using different conductor type</a:t>
            </a:r>
          </a:p>
          <a:p>
            <a:pPr defTabSz="912813">
              <a:spcAft>
                <a:spcPts val="1200"/>
              </a:spcAft>
            </a:pPr>
            <a:r>
              <a:rPr lang="en-GB" sz="2400" dirty="0" smtClean="0">
                <a:ea typeface="ＭＳ Ｐゴシック" pitchFamily="-110" charset="-128"/>
                <a:cs typeface="ＭＳ Ｐゴシック" pitchFamily="-110" charset="-128"/>
              </a:rPr>
              <a:t>Prototypes built and magnetically tested (at least one by CDR)</a:t>
            </a:r>
          </a:p>
          <a:p>
            <a:pPr defTabSz="912813">
              <a:spcAft>
                <a:spcPts val="1200"/>
              </a:spcAft>
            </a:pPr>
            <a:r>
              <a:rPr lang="en-GB" sz="2400" dirty="0" smtClean="0">
                <a:ea typeface="ＭＳ Ｐゴシック" pitchFamily="-110" charset="-128"/>
                <a:cs typeface="ＭＳ Ｐゴシック" pitchFamily="-110" charset="-128"/>
              </a:rPr>
              <a:t>Installed in a storage ring (ANKA, CESR-TA, ATF) for beam measurements (IBS/wiggler dominated regime)</a:t>
            </a:r>
            <a:r>
              <a:rPr lang="en-US" sz="2400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 </a:t>
            </a:r>
          </a:p>
          <a:p>
            <a:pPr defTabSz="912813">
              <a:spcAft>
                <a:spcPts val="1200"/>
              </a:spcAft>
            </a:pPr>
            <a:r>
              <a:rPr lang="en-US" sz="2400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Major DR performance item</a:t>
            </a:r>
            <a:endParaRPr lang="en-GB" sz="24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defTabSz="912813"/>
            <a:endParaRPr lang="en-GB" sz="2400" dirty="0" smtClean="0">
              <a:ea typeface="ＭＳ Ｐゴシック" pitchFamily="-110" charset="-128"/>
              <a:cs typeface="ＭＳ Ｐゴシック" pitchFamily="-110" charset="-128"/>
            </a:endParaRPr>
          </a:p>
        </p:txBody>
      </p:sp>
      <p:pic>
        <p:nvPicPr>
          <p:cNvPr id="22532" name="Picture 1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771900"/>
            <a:ext cx="41211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16"/>
          <p:cNvSpPr>
            <a:spLocks noChangeArrowheads="1"/>
          </p:cNvSpPr>
          <p:nvPr/>
        </p:nvSpPr>
        <p:spPr bwMode="auto">
          <a:xfrm>
            <a:off x="228600" y="685800"/>
            <a:ext cx="4495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dirty="0">
                <a:solidFill>
                  <a:srgbClr val="00B0F0"/>
                </a:solidFill>
                <a:latin typeface="Garamond" pitchFamily="-110" charset="0"/>
              </a:rPr>
              <a:t>Collaboration BINP – CERN –</a:t>
            </a:r>
            <a:r>
              <a:rPr lang="en-GB" sz="1800" dirty="0" smtClean="0">
                <a:solidFill>
                  <a:srgbClr val="00B0F0"/>
                </a:solidFill>
                <a:latin typeface="Garamond" pitchFamily="-110" charset="0"/>
              </a:rPr>
              <a:t> Un</a:t>
            </a:r>
            <a:r>
              <a:rPr lang="en-GB" sz="1800" dirty="0">
                <a:solidFill>
                  <a:srgbClr val="00B0F0"/>
                </a:solidFill>
                <a:latin typeface="Garamond" pitchFamily="-110" charset="0"/>
              </a:rPr>
              <a:t>. Karlsruhe/ANKA</a:t>
            </a:r>
            <a:endParaRPr lang="en-US" sz="1800" dirty="0">
              <a:solidFill>
                <a:srgbClr val="00B0F0"/>
              </a:solidFill>
            </a:endParaRPr>
          </a:p>
        </p:txBody>
      </p:sp>
      <p:pic>
        <p:nvPicPr>
          <p:cNvPr id="22534" name="Picture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295400"/>
            <a:ext cx="243046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146206" y="5178805"/>
            <a:ext cx="3883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K. </a:t>
            </a:r>
            <a:r>
              <a:rPr lang="en-US" dirty="0" err="1" smtClean="0">
                <a:solidFill>
                  <a:srgbClr val="4F81BD"/>
                </a:solidFill>
              </a:rPr>
              <a:t>Zolotarev</a:t>
            </a:r>
            <a:r>
              <a:rPr lang="en-US" dirty="0" smtClean="0">
                <a:solidFill>
                  <a:srgbClr val="4F81BD"/>
                </a:solidFill>
              </a:rPr>
              <a:t> WG 2, R. </a:t>
            </a:r>
            <a:r>
              <a:rPr lang="en-US" dirty="0" err="1" smtClean="0">
                <a:solidFill>
                  <a:srgbClr val="4F81BD"/>
                </a:solidFill>
              </a:rPr>
              <a:t>Maccaferri</a:t>
            </a:r>
            <a:r>
              <a:rPr lang="en-US" dirty="0" smtClean="0">
                <a:solidFill>
                  <a:srgbClr val="4F81BD"/>
                </a:solidFill>
              </a:rPr>
              <a:t> WG 2,</a:t>
            </a:r>
          </a:p>
          <a:p>
            <a:r>
              <a:rPr lang="en-US" dirty="0" smtClean="0">
                <a:solidFill>
                  <a:srgbClr val="4F81BD"/>
                </a:solidFill>
              </a:rPr>
              <a:t>S. </a:t>
            </a:r>
            <a:r>
              <a:rPr lang="en-US" dirty="0" err="1" smtClean="0">
                <a:solidFill>
                  <a:srgbClr val="4F81BD"/>
                </a:solidFill>
              </a:rPr>
              <a:t>Bettoni</a:t>
            </a:r>
            <a:r>
              <a:rPr lang="en-US" dirty="0" smtClean="0">
                <a:solidFill>
                  <a:srgbClr val="4F81BD"/>
                </a:solidFill>
              </a:rPr>
              <a:t> &amp; D. </a:t>
            </a:r>
            <a:r>
              <a:rPr lang="en-US" dirty="0" err="1" smtClean="0">
                <a:solidFill>
                  <a:srgbClr val="4F81BD"/>
                </a:solidFill>
              </a:rPr>
              <a:t>Schoerling</a:t>
            </a:r>
            <a:r>
              <a:rPr lang="en-US" dirty="0" smtClean="0">
                <a:solidFill>
                  <a:srgbClr val="4F81BD"/>
                </a:solidFill>
              </a:rPr>
              <a:t> WG 2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786313" y="3657600"/>
            <a:ext cx="4357687" cy="3008313"/>
            <a:chOff x="4643438" y="3657605"/>
            <a:chExt cx="4357686" cy="3008230"/>
          </a:xfrm>
        </p:grpSpPr>
        <p:pic>
          <p:nvPicPr>
            <p:cNvPr id="23600" name="Picture 3"/>
            <p:cNvPicPr>
              <a:picLocks noChangeAspect="1" noChangeArrowheads="1"/>
            </p:cNvPicPr>
            <p:nvPr/>
          </p:nvPicPr>
          <p:blipFill>
            <a:blip r:embed="rId3"/>
            <a:srcRect l="3560" t="2605"/>
            <a:stretch>
              <a:fillRect/>
            </a:stretch>
          </p:blipFill>
          <p:spPr bwMode="auto">
            <a:xfrm>
              <a:off x="4643438" y="3657605"/>
              <a:ext cx="4357686" cy="3008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601" name="Text Box 13"/>
            <p:cNvSpPr txBox="1">
              <a:spLocks noChangeArrowheads="1"/>
            </p:cNvSpPr>
            <p:nvPr/>
          </p:nvSpPr>
          <p:spPr bwMode="auto">
            <a:xfrm>
              <a:off x="5572132" y="4143380"/>
              <a:ext cx="2585131" cy="276999"/>
            </a:xfrm>
            <a:prstGeom prst="rect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2813"/>
              <a:r>
                <a:rPr lang="el-GR" sz="1200" b="0"/>
                <a:t>ρ</a:t>
              </a:r>
              <a:r>
                <a:rPr lang="en-US" sz="1200" b="0" baseline="-25000"/>
                <a:t>wig</a:t>
              </a:r>
              <a:r>
                <a:rPr lang="en-US" sz="1200" b="0"/>
                <a:t> = </a:t>
              </a:r>
              <a:r>
                <a:rPr lang="en-GB" sz="1200" b="0"/>
                <a:t>5x10</a:t>
              </a:r>
              <a:r>
                <a:rPr lang="en-GB" sz="1200" b="0" baseline="30000"/>
                <a:t>12</a:t>
              </a:r>
              <a:r>
                <a:rPr lang="en-US" sz="1200" b="0"/>
                <a:t> </a:t>
              </a:r>
              <a:r>
                <a:rPr lang="en-GB" sz="1200" b="0"/>
                <a:t>m</a:t>
              </a:r>
              <a:r>
                <a:rPr lang="en-GB" sz="1200" b="0" baseline="30000"/>
                <a:t>-3</a:t>
              </a:r>
              <a:r>
                <a:rPr lang="en-US" sz="1200" b="0"/>
                <a:t>, </a:t>
              </a:r>
              <a:r>
                <a:rPr lang="el-GR" sz="1200" b="0"/>
                <a:t>ρ</a:t>
              </a:r>
              <a:r>
                <a:rPr lang="en-US" sz="1200" b="0" baseline="-25000"/>
                <a:t>dip</a:t>
              </a:r>
              <a:r>
                <a:rPr lang="en-US" sz="1200" b="0"/>
                <a:t> = </a:t>
              </a:r>
              <a:r>
                <a:rPr lang="en-GB" sz="1200" b="0"/>
                <a:t>3x10</a:t>
              </a:r>
              <a:r>
                <a:rPr lang="en-GB" sz="1200" b="0" baseline="30000"/>
                <a:t>11</a:t>
              </a:r>
              <a:r>
                <a:rPr lang="en-GB" sz="1200" b="0"/>
                <a:t> m</a:t>
              </a:r>
              <a:r>
                <a:rPr lang="en-GB" sz="1200" b="0" baseline="30000"/>
                <a:t>-3</a:t>
              </a:r>
              <a:endParaRPr lang="en-US" sz="1200" b="0"/>
            </a:p>
          </p:txBody>
        </p:sp>
      </p:grp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2000"/>
            <a:ext cx="5105400" cy="4495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Electron cloud in the </a:t>
            </a:r>
            <a:r>
              <a:rPr lang="en-GB" sz="24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e</a:t>
            </a:r>
            <a:r>
              <a:rPr lang="en-GB" sz="2400" baseline="30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+</a:t>
            </a:r>
            <a:r>
              <a:rPr lang="en-GB" sz="24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DR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SEY below 1.3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99.9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% of synchrotron radiation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must be absorbed 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in the </a:t>
            </a: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wigglers </a:t>
            </a:r>
            <a:endParaRPr lang="en-GB" sz="2000" dirty="0" smtClean="0">
              <a:solidFill>
                <a:srgbClr val="000000"/>
              </a:solidFill>
              <a:ea typeface="ＭＳ Ｐゴシック" pitchFamily="-110" charset="-128"/>
              <a:cs typeface="ＭＳ Ｐゴシック" pitchFamily="-110" charset="-128"/>
            </a:endParaRPr>
          </a:p>
          <a:p>
            <a:pPr lvl="1" indent="-341313" eaLnBrk="1" hangingPunct="1">
              <a:lnSpc>
                <a:spcPct val="90000"/>
              </a:lnSpc>
            </a:pPr>
            <a:r>
              <a:rPr lang="en-GB" sz="2000" dirty="0" smtClean="0">
                <a:solidFill>
                  <a:srgbClr val="000000"/>
                </a:solidFill>
              </a:rPr>
              <a:t>Cured with special </a:t>
            </a:r>
            <a:r>
              <a:rPr lang="en-GB" sz="2000" b="1" dirty="0" smtClean="0">
                <a:solidFill>
                  <a:srgbClr val="000000"/>
                </a:solidFill>
              </a:rPr>
              <a:t>chamber coatings </a:t>
            </a:r>
            <a:r>
              <a:rPr lang="en-GB" sz="2000" dirty="0" smtClean="0">
                <a:solidFill>
                  <a:srgbClr val="000000"/>
                </a:solidFill>
              </a:rPr>
              <a:t>(amorphous C chamber tested in CESR-TA)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Fast ion instability in </a:t>
            </a:r>
            <a:r>
              <a:rPr lang="en-GB" sz="2400" dirty="0" err="1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e</a:t>
            </a:r>
            <a:r>
              <a:rPr lang="en-GB" sz="2400" baseline="30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-</a:t>
            </a:r>
            <a:r>
              <a:rPr lang="en-GB" sz="24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DR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vacuum pressure of 0.1nTorr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Other collective effects in DR</a:t>
            </a:r>
            <a:endParaRPr lang="en-GB" sz="2400" b="1" dirty="0" smtClean="0">
              <a:solidFill>
                <a:srgbClr val="000000"/>
              </a:solidFill>
              <a:ea typeface="ＭＳ Ｐゴシック" pitchFamily="-110" charset="-128"/>
              <a:cs typeface="ＭＳ Ｐゴシック" pitchFamily="-110" charset="-128"/>
            </a:endParaRPr>
          </a:p>
          <a:p>
            <a:pPr lvl="1" indent="-341313" eaLnBrk="1" hangingPunct="1">
              <a:lnSpc>
                <a:spcPct val="90000"/>
              </a:lnSpc>
            </a:pPr>
            <a:r>
              <a:rPr lang="en-GB" sz="2000" dirty="0" smtClean="0">
                <a:solidFill>
                  <a:srgbClr val="000000"/>
                </a:solidFill>
              </a:rPr>
              <a:t>Space charge (large vertical tune spread of 0.19 and 10% </a:t>
            </a:r>
            <a:r>
              <a:rPr lang="en-GB" sz="2000" dirty="0" err="1" smtClean="0">
                <a:solidFill>
                  <a:srgbClr val="000000"/>
                </a:solidFill>
              </a:rPr>
              <a:t>emittance</a:t>
            </a:r>
            <a:r>
              <a:rPr lang="en-GB" sz="2000" dirty="0" smtClean="0">
                <a:solidFill>
                  <a:srgbClr val="000000"/>
                </a:solidFill>
              </a:rPr>
              <a:t> growth)</a:t>
            </a:r>
          </a:p>
          <a:p>
            <a:pPr lvl="1" indent="-341313" eaLnBrk="1" hangingPunct="1">
              <a:lnSpc>
                <a:spcPct val="90000"/>
              </a:lnSpc>
            </a:pPr>
            <a:r>
              <a:rPr lang="en-GB" sz="2000" dirty="0" smtClean="0">
                <a:solidFill>
                  <a:srgbClr val="000000"/>
                </a:solidFill>
              </a:rPr>
              <a:t>Single bunch instabilities avoided with smooth impedance design (a few Ohms in longitudinal and M</a:t>
            </a:r>
            <a:r>
              <a:rPr lang="en-US" sz="2000" dirty="0" smtClean="0">
                <a:solidFill>
                  <a:srgbClr val="000000"/>
                </a:solidFill>
              </a:rPr>
              <a:t>O</a:t>
            </a:r>
            <a:r>
              <a:rPr lang="en-GB" sz="2000" dirty="0" err="1" smtClean="0">
                <a:solidFill>
                  <a:srgbClr val="000000"/>
                </a:solidFill>
              </a:rPr>
              <a:t>hms</a:t>
            </a:r>
            <a:r>
              <a:rPr lang="en-GB" sz="2000" dirty="0" smtClean="0">
                <a:solidFill>
                  <a:srgbClr val="000000"/>
                </a:solidFill>
              </a:rPr>
              <a:t> in transverse  are acceptable for stability)</a:t>
            </a:r>
          </a:p>
          <a:p>
            <a:pPr lvl="1" indent="-341313">
              <a:lnSpc>
                <a:spcPct val="80000"/>
              </a:lnSpc>
            </a:pPr>
            <a:r>
              <a:rPr lang="en-GB" sz="2000" dirty="0" smtClean="0">
                <a:solidFill>
                  <a:srgbClr val="000000"/>
                </a:solidFill>
              </a:rPr>
              <a:t>Resistive wall coupled bunch controlled with feedback (1ms rise time)</a:t>
            </a:r>
            <a:endParaRPr lang="en-GB" sz="2000" dirty="0" smtClean="0"/>
          </a:p>
          <a:p>
            <a:pPr lvl="1" indent="-341313" eaLnBrk="1" hangingPunct="1">
              <a:lnSpc>
                <a:spcPct val="90000"/>
              </a:lnSpc>
              <a:buClr>
                <a:schemeClr val="tx1"/>
              </a:buClr>
            </a:pPr>
            <a:endParaRPr lang="en-GB" sz="2400" b="1" dirty="0" smtClean="0">
              <a:solidFill>
                <a:srgbClr val="000000"/>
              </a:solidFill>
            </a:endParaRPr>
          </a:p>
        </p:txBody>
      </p:sp>
      <p:graphicFrame>
        <p:nvGraphicFramePr>
          <p:cNvPr id="446515" name="Group 51"/>
          <p:cNvGraphicFramePr>
            <a:graphicFrameLocks noGrp="1"/>
          </p:cNvGraphicFramePr>
          <p:nvPr/>
        </p:nvGraphicFramePr>
        <p:xfrm>
          <a:off x="5405438" y="1066800"/>
          <a:ext cx="3509962" cy="2334260"/>
        </p:xfrm>
        <a:graphic>
          <a:graphicData uri="http://schemas.openxmlformats.org/drawingml/2006/table">
            <a:tbl>
              <a:tblPr/>
              <a:tblGrid>
                <a:gridCol w="1004887"/>
                <a:gridCol w="855663"/>
                <a:gridCol w="561975"/>
                <a:gridCol w="1087437"/>
              </a:tblGrid>
              <a:tr h="136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Chambers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PEY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SEY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Grande" charset="0"/>
                          <a:ea typeface="ＭＳ Ｐゴシック" charset="-128"/>
                          <a:cs typeface="ＭＳ Ｐゴシック" charset="-128"/>
                        </a:rPr>
                        <a:t>ρ</a:t>
                      </a:r>
                      <a:r>
                        <a:rPr kumimoji="0" lang="el-G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 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mic Sans MS" charset="0"/>
                        <a:ea typeface="ＭＳ Ｐゴシック" charset="-128"/>
                        <a:cs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[10</a:t>
                      </a:r>
                      <a:r>
                        <a:rPr kumimoji="0" lang="el-GR" sz="1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12</a:t>
                      </a:r>
                      <a:r>
                        <a:rPr kumimoji="0" lang="el-G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-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/m</a:t>
                      </a:r>
                      <a:r>
                        <a:rPr kumimoji="0" lang="en-US" sz="1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541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Dipole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0.000576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1.3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0.04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1.8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0.0576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1.3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139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1.8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40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12065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Wiggler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0.00109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1.3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0.6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0.109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1.3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45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1.5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70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1349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1.8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80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</a:tbl>
          </a:graphicData>
        </a:graphic>
      </p:graphicFrame>
      <p:sp>
        <p:nvSpPr>
          <p:cNvPr id="23598" name="Rectangle 52"/>
          <p:cNvSpPr>
            <a:spLocks noChangeArrowheads="1"/>
          </p:cNvSpPr>
          <p:nvPr/>
        </p:nvSpPr>
        <p:spPr bwMode="auto">
          <a:xfrm>
            <a:off x="0" y="2"/>
            <a:ext cx="9144001" cy="584776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de-DE" sz="3200" dirty="0" err="1">
                <a:solidFill>
                  <a:srgbClr val="000000"/>
                </a:solidFill>
                <a:latin typeface="+mj-lt"/>
              </a:rPr>
              <a:t>Collective</a:t>
            </a:r>
            <a:r>
              <a:rPr lang="de-DE" sz="32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de-DE" sz="3200" dirty="0" err="1">
                <a:solidFill>
                  <a:srgbClr val="000000"/>
                </a:solidFill>
                <a:latin typeface="+mj-lt"/>
              </a:rPr>
              <a:t>E</a:t>
            </a:r>
            <a:r>
              <a:rPr lang="de-DE" sz="3200" dirty="0" err="1" smtClean="0">
                <a:solidFill>
                  <a:srgbClr val="000000"/>
                </a:solidFill>
                <a:latin typeface="+mj-lt"/>
              </a:rPr>
              <a:t>ffects</a:t>
            </a:r>
            <a:r>
              <a:rPr lang="de-DE" sz="32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de-DE" sz="3200" dirty="0">
                <a:solidFill>
                  <a:srgbClr val="000000"/>
                </a:solidFill>
                <a:latin typeface="+mj-lt"/>
              </a:rPr>
              <a:t>in </a:t>
            </a:r>
            <a:r>
              <a:rPr lang="de-DE" sz="3200" dirty="0" err="1">
                <a:solidFill>
                  <a:srgbClr val="000000"/>
                </a:solidFill>
                <a:latin typeface="+mj-lt"/>
              </a:rPr>
              <a:t>the</a:t>
            </a:r>
            <a:r>
              <a:rPr lang="de-DE" sz="3200" dirty="0">
                <a:solidFill>
                  <a:srgbClr val="000000"/>
                </a:solidFill>
                <a:latin typeface="+mj-lt"/>
              </a:rPr>
              <a:t> DR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3599" name="Rectangle 8"/>
          <p:cNvSpPr>
            <a:spLocks noChangeArrowheads="1"/>
          </p:cNvSpPr>
          <p:nvPr/>
        </p:nvSpPr>
        <p:spPr bwMode="auto">
          <a:xfrm>
            <a:off x="6019800" y="685800"/>
            <a:ext cx="24288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2813">
              <a:lnSpc>
                <a:spcPct val="80000"/>
              </a:lnSpc>
              <a:buFont typeface="Wingdings" pitchFamily="-110" charset="2"/>
              <a:buNone/>
            </a:pPr>
            <a:r>
              <a:rPr lang="en-GB" sz="1600">
                <a:solidFill>
                  <a:srgbClr val="00B0F0"/>
                </a:solidFill>
                <a:latin typeface="Garamond" pitchFamily="-110" charset="0"/>
              </a:rPr>
              <a:t>G. Rumolo et al., EPAC08</a:t>
            </a:r>
            <a:endParaRPr lang="en-GB" sz="1600">
              <a:latin typeface="Garamond" pitchFamily="-11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7615" y="5508666"/>
            <a:ext cx="3777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J. Crittenden WG 2, M. </a:t>
            </a:r>
            <a:r>
              <a:rPr lang="en-US" dirty="0" err="1" smtClean="0">
                <a:solidFill>
                  <a:srgbClr val="4F81BD"/>
                </a:solidFill>
              </a:rPr>
              <a:t>Taborelli</a:t>
            </a:r>
            <a:r>
              <a:rPr lang="en-US" dirty="0" smtClean="0">
                <a:solidFill>
                  <a:srgbClr val="4F81BD"/>
                </a:solidFill>
              </a:rPr>
              <a:t> WG 2,</a:t>
            </a:r>
          </a:p>
          <a:p>
            <a:r>
              <a:rPr lang="en-US" dirty="0" smtClean="0">
                <a:solidFill>
                  <a:srgbClr val="4F81BD"/>
                </a:solidFill>
              </a:rPr>
              <a:t>G. </a:t>
            </a:r>
            <a:r>
              <a:rPr lang="en-US" dirty="0" err="1" smtClean="0">
                <a:solidFill>
                  <a:srgbClr val="4F81BD"/>
                </a:solidFill>
              </a:rPr>
              <a:t>Rumolo</a:t>
            </a:r>
            <a:r>
              <a:rPr lang="en-US" dirty="0" smtClean="0">
                <a:solidFill>
                  <a:srgbClr val="4F81BD"/>
                </a:solidFill>
              </a:rPr>
              <a:t> WG 2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Pixel 12">
    <a:dk1>
      <a:srgbClr val="000000"/>
    </a:dk1>
    <a:lt1>
      <a:srgbClr val="FFFFFF"/>
    </a:lt1>
    <a:dk2>
      <a:srgbClr val="000000"/>
    </a:dk2>
    <a:lt2>
      <a:srgbClr val="00007D"/>
    </a:lt2>
    <a:accent1>
      <a:srgbClr val="9999FF"/>
    </a:accent1>
    <a:accent2>
      <a:srgbClr val="9999CC"/>
    </a:accent2>
    <a:accent3>
      <a:srgbClr val="FFFFFF"/>
    </a:accent3>
    <a:accent4>
      <a:srgbClr val="000000"/>
    </a:accent4>
    <a:accent5>
      <a:srgbClr val="CACAFF"/>
    </a:accent5>
    <a:accent6>
      <a:srgbClr val="8A8AB9"/>
    </a:accent6>
    <a:hlink>
      <a:srgbClr val="666699"/>
    </a:hlink>
    <a:folHlink>
      <a:srgbClr val="CCCCE6"/>
    </a:folHlink>
  </a:clrScheme>
  <a:fontScheme name="Pixel">
    <a:majorFont>
      <a:latin typeface="Garamond"/>
      <a:ea typeface=""/>
      <a:cs typeface=""/>
    </a:majorFont>
    <a:minorFont>
      <a:latin typeface="Garamond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17747</TotalTime>
  <Words>4045</Words>
  <Application>Microsoft Macintosh PowerPoint</Application>
  <PresentationFormat>On-screen Show (4:3)</PresentationFormat>
  <Paragraphs>703</Paragraphs>
  <Slides>32</Slides>
  <Notes>5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Equation</vt:lpstr>
      <vt:lpstr>Beam Physics Studies</vt:lpstr>
      <vt:lpstr>Introduction</vt:lpstr>
      <vt:lpstr>Slide 3</vt:lpstr>
      <vt:lpstr>Slide 4</vt:lpstr>
      <vt:lpstr>Slide 5</vt:lpstr>
      <vt:lpstr>Pre-Damping Ring Design</vt:lpstr>
      <vt:lpstr>New DR Parameters and Design</vt:lpstr>
      <vt:lpstr>Wigglers Effect with IBS</vt:lpstr>
      <vt:lpstr>Slide 9</vt:lpstr>
      <vt:lpstr>Slide 10</vt:lpstr>
      <vt:lpstr>Other Damping Ring Issues</vt:lpstr>
      <vt:lpstr>Slide 12</vt:lpstr>
      <vt:lpstr>Slide 13</vt:lpstr>
      <vt:lpstr>Stray Fields in RTML</vt:lpstr>
      <vt:lpstr>Main Linac Pre-Alignment</vt:lpstr>
      <vt:lpstr>Main Linac Static Imperfections</vt:lpstr>
      <vt:lpstr>Fast Ion Instability in the CLIC Main Linac</vt:lpstr>
      <vt:lpstr>Slide 18</vt:lpstr>
      <vt:lpstr>Drive Beam Linac Design</vt:lpstr>
      <vt:lpstr>CR1 Arc Cell</vt:lpstr>
      <vt:lpstr>Delay Line and Turn-Around</vt:lpstr>
      <vt:lpstr>Dynamic Imperfections and Feedback</vt:lpstr>
      <vt:lpstr>RF Phase Jitter</vt:lpstr>
      <vt:lpstr>Slide 24</vt:lpstr>
      <vt:lpstr>Slide 25</vt:lpstr>
      <vt:lpstr>Slide 26</vt:lpstr>
      <vt:lpstr>Progress of the Beam-Based Feedback</vt:lpstr>
      <vt:lpstr>Halo and Tail HTGEN</vt:lpstr>
      <vt:lpstr>PLACET Main Updates</vt:lpstr>
      <vt:lpstr>Conclusion</vt:lpstr>
      <vt:lpstr> software availability</vt:lpstr>
      <vt:lpstr>Halo and Tail HTGEN (cont.)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Physics Studies</dc:title>
  <dc:creator>Daniel Schulte</dc:creator>
  <cp:lastModifiedBy>Daniel Schulte</cp:lastModifiedBy>
  <cp:revision>68</cp:revision>
  <cp:lastPrinted>2009-10-12T08:14:18Z</cp:lastPrinted>
  <dcterms:created xsi:type="dcterms:W3CDTF">2009-10-08T06:19:38Z</dcterms:created>
  <dcterms:modified xsi:type="dcterms:W3CDTF">2009-10-13T06:19:07Z</dcterms:modified>
</cp:coreProperties>
</file>