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65" r:id="rId5"/>
    <p:sldId id="263" r:id="rId6"/>
    <p:sldId id="259" r:id="rId7"/>
    <p:sldId id="268" r:id="rId8"/>
    <p:sldId id="269" r:id="rId9"/>
    <p:sldId id="270" r:id="rId10"/>
    <p:sldId id="260" r:id="rId11"/>
    <p:sldId id="266" r:id="rId12"/>
    <p:sldId id="271" r:id="rId13"/>
    <p:sldId id="267" r:id="rId14"/>
    <p:sldId id="272" r:id="rId15"/>
    <p:sldId id="261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A402A-67CF-4D42-8591-338987CD0710}" type="datetimeFigureOut">
              <a:rPr lang="en-US" smtClean="0"/>
              <a:pPr/>
              <a:t>10/14/2009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7305C-DFCC-40BC-A2B9-428381C88A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the Detector,</a:t>
            </a:r>
            <a:r>
              <a:rPr lang="en-US" baseline="0" dirty="0" smtClean="0"/>
              <a:t> or right away close up of the interesting parts, and a table detailing numbers, as well as the numbers for the SID like detector…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C589D-EA5E-439E-B3CE-A8DF0D82657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the Detector,</a:t>
            </a:r>
            <a:r>
              <a:rPr lang="en-US" baseline="0" dirty="0" smtClean="0"/>
              <a:t> or right away close up of the interesting parts, and a table detailing numbers, as well as the numbers for the SID like detector…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C589D-EA5E-439E-B3CE-A8DF0D82657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C589D-EA5E-439E-B3CE-A8DF0D82657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Very Forward Region and </a:t>
            </a:r>
            <a:br>
              <a:rPr lang="en-US" dirty="0" smtClean="0"/>
            </a:br>
            <a:r>
              <a:rPr lang="en-US" dirty="0" smtClean="0"/>
              <a:t>Beam-Beam-Background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André Sailer (CERN-PH-LCD)</a:t>
            </a:r>
          </a:p>
          <a:p>
            <a:r>
              <a:rPr lang="en-US" dirty="0" smtClean="0"/>
              <a:t>CLIC09: </a:t>
            </a:r>
            <a:r>
              <a:rPr lang="en-US" dirty="0" smtClean="0"/>
              <a:t>MDI/</a:t>
            </a:r>
            <a:r>
              <a:rPr lang="en-US" dirty="0" smtClean="0"/>
              <a:t>Physics&amp;Detectors</a:t>
            </a:r>
            <a:endParaRPr lang="en-US" dirty="0" smtClean="0"/>
          </a:p>
          <a:p>
            <a:r>
              <a:rPr lang="en-US" dirty="0" smtClean="0"/>
              <a:t>October 14,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in the Vertex Detector </a:t>
            </a:r>
            <a:r>
              <a:rPr lang="en-US" dirty="0" smtClean="0"/>
              <a:t>(I)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Roughly 25k Hits in the VXD</a:t>
            </a:r>
          </a:p>
          <a:p>
            <a:r>
              <a:rPr lang="en-US" dirty="0" smtClean="0"/>
              <a:t>One third directly from IP</a:t>
            </a:r>
          </a:p>
          <a:p>
            <a:pPr lvl="1"/>
            <a:r>
              <a:rPr lang="en-US" dirty="0" smtClean="0"/>
              <a:t>Reduce with higher B-Field</a:t>
            </a:r>
          </a:p>
          <a:p>
            <a:pPr lvl="1"/>
            <a:r>
              <a:rPr lang="en-US" dirty="0" smtClean="0"/>
              <a:t>Larger Inner Radius</a:t>
            </a:r>
          </a:p>
          <a:p>
            <a:r>
              <a:rPr lang="en-US" dirty="0" smtClean="0"/>
              <a:t>5k from BeamCal</a:t>
            </a:r>
          </a:p>
          <a:p>
            <a:pPr lvl="1"/>
            <a:r>
              <a:rPr lang="en-US" dirty="0" smtClean="0"/>
              <a:t>Larger Inner Radius</a:t>
            </a:r>
          </a:p>
          <a:p>
            <a:r>
              <a:rPr lang="en-US" dirty="0" smtClean="0"/>
              <a:t>10k from “Tube”</a:t>
            </a:r>
          </a:p>
          <a:p>
            <a:pPr lvl="1"/>
            <a:r>
              <a:rPr lang="en-US" dirty="0" smtClean="0"/>
              <a:t>Mostly </a:t>
            </a:r>
            <a:r>
              <a:rPr lang="en-US" dirty="0" smtClean="0"/>
              <a:t>back-scattering from behind/inside BeamCal</a:t>
            </a:r>
          </a:p>
          <a:p>
            <a:r>
              <a:rPr lang="en-US" dirty="0" smtClean="0"/>
              <a:t>0.02 Hits /mm</a:t>
            </a:r>
            <a:r>
              <a:rPr lang="en-US" baseline="30000" dirty="0" smtClean="0"/>
              <a:t>2 </a:t>
            </a:r>
            <a:r>
              <a:rPr lang="en-US" dirty="0" smtClean="0"/>
              <a:t>/BX</a:t>
            </a:r>
            <a:endParaRPr lang="en-US" baseline="30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Content Placeholder 14" descr="p07_ZVertexVXD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04765"/>
            <a:ext cx="4038600" cy="391683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in the Vertex Detector </a:t>
            </a:r>
            <a:r>
              <a:rPr lang="en-US" dirty="0" smtClean="0"/>
              <a:t>(II)</a:t>
            </a:r>
            <a:endParaRPr lang="en-US" dirty="0"/>
          </a:p>
        </p:txBody>
      </p:sp>
      <p:pic>
        <p:nvPicPr>
          <p:cNvPr id="13" name="Content Placeholder 12" descr="p07_VXDHitsTime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7262" y="1060071"/>
            <a:ext cx="2828481" cy="2743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Time separation between direct Hits and back-scattered Hits</a:t>
            </a:r>
          </a:p>
          <a:p>
            <a:r>
              <a:rPr lang="en-US" dirty="0" smtClean="0"/>
              <a:t>As expected </a:t>
            </a:r>
            <a:r>
              <a:rPr lang="en-US" dirty="0" smtClean="0"/>
              <a:t>from time of flight</a:t>
            </a:r>
          </a:p>
          <a:p>
            <a:endParaRPr lang="en-US" dirty="0"/>
          </a:p>
        </p:txBody>
      </p:sp>
      <p:pic>
        <p:nvPicPr>
          <p:cNvPr id="14" name="Picture 13" descr="p07TimingOrigi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519" y="3898941"/>
            <a:ext cx="2828481" cy="2743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54111" y="4542818"/>
            <a:ext cx="166342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is for Hits in all Detectors!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in the Vertex Detector </a:t>
            </a:r>
            <a:r>
              <a:rPr lang="en-US" dirty="0" smtClean="0"/>
              <a:t>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touching </a:t>
            </a:r>
            <a:r>
              <a:rPr lang="en-US" dirty="0" smtClean="0"/>
              <a:t>    envelope </a:t>
            </a:r>
            <a:r>
              <a:rPr lang="en-US" dirty="0" smtClean="0"/>
              <a:t>of </a:t>
            </a: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Incoherent </a:t>
            </a:r>
            <a:r>
              <a:rPr lang="en-US" dirty="0" smtClean="0"/>
              <a:t>Pairs</a:t>
            </a:r>
          </a:p>
          <a:p>
            <a:r>
              <a:rPr lang="en-US" dirty="0" smtClean="0"/>
              <a:t>Reduction in Length does not change hit density</a:t>
            </a:r>
          </a:p>
          <a:p>
            <a:pPr lvl="1"/>
            <a:r>
              <a:rPr lang="en-US" dirty="0" smtClean="0"/>
              <a:t>Reduces Tracking Coverage</a:t>
            </a:r>
            <a:endParaRPr lang="en-US" dirty="0"/>
          </a:p>
        </p:txBody>
      </p:sp>
      <p:pic>
        <p:nvPicPr>
          <p:cNvPr id="8" name="Content Placeholder 7" descr="p07ZHitsInVXD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904765"/>
            <a:ext cx="4038600" cy="391683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24425" y="5734050"/>
            <a:ext cx="3629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Hit Distribution along Length of VXD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847975" y="1626507"/>
          <a:ext cx="571500" cy="462643"/>
        </p:xfrm>
        <a:graphic>
          <a:graphicData uri="http://schemas.openxmlformats.org/presentationml/2006/ole">
            <p:oleObj spid="_x0000_s1026" name="Equation" r:id="rId4" imgW="26640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in the Vertex Detector </a:t>
            </a:r>
            <a:r>
              <a:rPr lang="en-US" dirty="0" smtClean="0"/>
              <a:t>(IV)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Hits in First Layer of Vertex Detector</a:t>
            </a:r>
          </a:p>
          <a:p>
            <a:pPr lvl="1"/>
            <a:r>
              <a:rPr lang="en-US" dirty="0" smtClean="0"/>
              <a:t>0.02 Hits per mm</a:t>
            </a:r>
            <a:r>
              <a:rPr lang="en-US" baseline="30000" dirty="0" smtClean="0"/>
              <a:t>2 </a:t>
            </a:r>
            <a:r>
              <a:rPr lang="en-US" dirty="0" smtClean="0"/>
              <a:t>/BX</a:t>
            </a:r>
          </a:p>
          <a:p>
            <a:pPr lvl="1"/>
            <a:r>
              <a:rPr lang="en-US" dirty="0" smtClean="0"/>
              <a:t>6 Hits per mm</a:t>
            </a:r>
            <a:r>
              <a:rPr lang="en-US" baseline="30000" dirty="0" smtClean="0"/>
              <a:t>2 </a:t>
            </a:r>
            <a:r>
              <a:rPr lang="en-US" dirty="0" smtClean="0"/>
              <a:t>/Train</a:t>
            </a:r>
          </a:p>
          <a:p>
            <a:pPr lvl="1"/>
            <a:r>
              <a:rPr lang="en-US" dirty="0" smtClean="0"/>
              <a:t>6 times higher than prior estimate (Barbara’s Talk)</a:t>
            </a:r>
          </a:p>
          <a:p>
            <a:r>
              <a:rPr lang="en-US" dirty="0" smtClean="0"/>
              <a:t>Includes </a:t>
            </a:r>
            <a:r>
              <a:rPr lang="en-US" dirty="0" smtClean="0"/>
              <a:t>Back-scattered particles</a:t>
            </a:r>
            <a:endParaRPr lang="en-US" dirty="0" smtClean="0"/>
          </a:p>
          <a:p>
            <a:r>
              <a:rPr lang="en-US" dirty="0" smtClean="0"/>
              <a:t>Particles from IP hit </a:t>
            </a:r>
            <a:r>
              <a:rPr lang="en-US" dirty="0" smtClean="0"/>
              <a:t>VXD </a:t>
            </a:r>
            <a:r>
              <a:rPr lang="en-US" dirty="0" smtClean="0"/>
              <a:t>more </a:t>
            </a:r>
            <a:r>
              <a:rPr lang="en-US" dirty="0" smtClean="0"/>
              <a:t>than 3 </a:t>
            </a:r>
            <a:r>
              <a:rPr lang="en-US" dirty="0" smtClean="0"/>
              <a:t>times</a:t>
            </a:r>
          </a:p>
          <a:p>
            <a:r>
              <a:rPr lang="en-US" dirty="0" smtClean="0"/>
              <a:t>Hits per BX similar to ILC (at smaller radius)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BeamCal closer to 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Work done few days ago</a:t>
            </a:r>
            <a:endParaRPr lang="en-US" dirty="0" smtClean="0"/>
          </a:p>
          <a:p>
            <a:r>
              <a:rPr lang="en-US" dirty="0" smtClean="0"/>
              <a:t>Very </a:t>
            </a:r>
            <a:r>
              <a:rPr lang="en-US" dirty="0" smtClean="0"/>
              <a:t>preliminary</a:t>
            </a:r>
            <a:endParaRPr lang="en-US" dirty="0" smtClean="0"/>
          </a:p>
          <a:p>
            <a:r>
              <a:rPr lang="en-US" dirty="0" smtClean="0"/>
              <a:t>Moved BeamCal 30 cm closer to IP</a:t>
            </a:r>
          </a:p>
          <a:p>
            <a:pPr lvl="1"/>
            <a:r>
              <a:rPr lang="en-US" dirty="0" smtClean="0"/>
              <a:t>3.2 cm inner </a:t>
            </a:r>
            <a:r>
              <a:rPr lang="en-US" dirty="0" smtClean="0"/>
              <a:t>Radius (vs. </a:t>
            </a:r>
            <a:r>
              <a:rPr lang="en-US" dirty="0" smtClean="0"/>
              <a:t>3.5 cm)</a:t>
            </a:r>
            <a:endParaRPr lang="en-US" dirty="0" smtClean="0"/>
          </a:p>
          <a:p>
            <a:r>
              <a:rPr lang="en-US" dirty="0" smtClean="0"/>
              <a:t>Make some Space for </a:t>
            </a:r>
            <a:r>
              <a:rPr lang="en-US" dirty="0" smtClean="0"/>
              <a:t>Intra-Train-Feedback</a:t>
            </a:r>
            <a:endParaRPr lang="en-US" dirty="0" smtClean="0"/>
          </a:p>
          <a:p>
            <a:r>
              <a:rPr lang="en-US" dirty="0" smtClean="0"/>
              <a:t>Larger Distance to QD0</a:t>
            </a:r>
          </a:p>
          <a:p>
            <a:r>
              <a:rPr lang="en-US" dirty="0" smtClean="0"/>
              <a:t>10% more Hits in </a:t>
            </a:r>
            <a:r>
              <a:rPr lang="en-US" dirty="0" smtClean="0"/>
              <a:t>inner-most </a:t>
            </a:r>
            <a:r>
              <a:rPr lang="en-US" dirty="0" smtClean="0"/>
              <a:t>VXD Layer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8" name="Content Placeholder 7" descr="p08_VXDHitsTime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04765"/>
            <a:ext cx="4038600" cy="39168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Input from </a:t>
            </a:r>
            <a:r>
              <a:rPr lang="en-US" dirty="0" smtClean="0"/>
              <a:t>Beam Physics Team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expected Bunch to Bunch fluctuation in Beam-Beam-Background?</a:t>
            </a:r>
          </a:p>
          <a:p>
            <a:pPr lvl="1"/>
            <a:r>
              <a:rPr lang="en-US" dirty="0" smtClean="0"/>
              <a:t>Expected Beam Offsets</a:t>
            </a:r>
          </a:p>
          <a:p>
            <a:pPr lvl="1"/>
            <a:r>
              <a:rPr lang="en-US" dirty="0" smtClean="0"/>
              <a:t>Simulate Full Bunch Train</a:t>
            </a:r>
          </a:p>
          <a:p>
            <a:r>
              <a:rPr lang="en-US" dirty="0" smtClean="0"/>
              <a:t>Need this </a:t>
            </a:r>
            <a:r>
              <a:rPr lang="en-US" dirty="0" smtClean="0"/>
              <a:t>to understand Electron tagging efficiency of BeamCal</a:t>
            </a:r>
          </a:p>
          <a:p>
            <a:pPr lvl="1"/>
            <a:r>
              <a:rPr lang="en-US" dirty="0" smtClean="0"/>
              <a:t>Not only the deposited Energy is the </a:t>
            </a:r>
            <a:r>
              <a:rPr lang="en-US" dirty="0" smtClean="0"/>
              <a:t>issue, but also the fluctuations</a:t>
            </a:r>
            <a:endParaRPr lang="en-US" dirty="0" smtClean="0"/>
          </a:p>
          <a:p>
            <a:r>
              <a:rPr lang="en-US" dirty="0" smtClean="0"/>
              <a:t>Better estimation of Background in </a:t>
            </a:r>
            <a:r>
              <a:rPr lang="en-US" dirty="0" smtClean="0"/>
              <a:t>Detectors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Using a fairly realistic Simulation of Forward Region</a:t>
            </a:r>
          </a:p>
          <a:p>
            <a:r>
              <a:rPr lang="en-US" dirty="0" smtClean="0"/>
              <a:t>Simulated 10 BX of Incoherent Pairs</a:t>
            </a:r>
          </a:p>
          <a:p>
            <a:r>
              <a:rPr lang="en-US" dirty="0" smtClean="0"/>
              <a:t>Large background in Vertex Detector (</a:t>
            </a:r>
            <a:r>
              <a:rPr lang="en-US" dirty="0" smtClean="0"/>
              <a:t>6Hits/mm</a:t>
            </a:r>
            <a:r>
              <a:rPr lang="en-US" baseline="30000" dirty="0" smtClean="0"/>
              <a:t>2</a:t>
            </a:r>
            <a:r>
              <a:rPr lang="en-US" dirty="0" smtClean="0"/>
              <a:t>/Train)</a:t>
            </a:r>
            <a:endParaRPr lang="en-US" dirty="0" smtClean="0"/>
          </a:p>
          <a:p>
            <a:r>
              <a:rPr lang="en-US" dirty="0" smtClean="0"/>
              <a:t>Further Studies regarding Layout of Forward Region</a:t>
            </a:r>
          </a:p>
          <a:p>
            <a:pPr lvl="1"/>
            <a:r>
              <a:rPr lang="en-US" dirty="0" smtClean="0"/>
              <a:t>Add </a:t>
            </a:r>
            <a:r>
              <a:rPr lang="en-US" dirty="0" smtClean="0"/>
              <a:t>Intra-Train-Feedback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Better Model of QD0 Prototype</a:t>
            </a:r>
          </a:p>
          <a:p>
            <a:r>
              <a:rPr lang="en-US" dirty="0" smtClean="0"/>
              <a:t>Simulate a full and realistic Bunch </a:t>
            </a:r>
            <a:r>
              <a:rPr lang="en-US" dirty="0" smtClean="0"/>
              <a:t>Train, including fluctuations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Beam-Beam-Background Simulations</a:t>
            </a:r>
          </a:p>
          <a:p>
            <a:r>
              <a:rPr lang="en-US" dirty="0" smtClean="0"/>
              <a:t>Forward Region of a CLIC Detector</a:t>
            </a:r>
          </a:p>
          <a:p>
            <a:r>
              <a:rPr lang="en-US" dirty="0" smtClean="0"/>
              <a:t>Background in the Vertex Detector</a:t>
            </a:r>
          </a:p>
          <a:p>
            <a:r>
              <a:rPr lang="en-US" dirty="0" smtClean="0"/>
              <a:t>Summary and 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Beam-Beam-Background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See </a:t>
            </a:r>
            <a:r>
              <a:rPr lang="en-US" dirty="0" smtClean="0"/>
              <a:t>Barbara’s </a:t>
            </a:r>
            <a:r>
              <a:rPr lang="en-US" dirty="0" smtClean="0"/>
              <a:t>Talk for Beam-Beam-Effect etc.</a:t>
            </a:r>
            <a:endParaRPr lang="en-US" dirty="0" smtClean="0"/>
          </a:p>
          <a:p>
            <a:r>
              <a:rPr lang="en-US" dirty="0" smtClean="0"/>
              <a:t>This Talk: Full </a:t>
            </a:r>
            <a:r>
              <a:rPr lang="en-US" dirty="0" smtClean="0"/>
              <a:t>Detector Simulation (Geant4, Mokka) with Beam-Beam-Background</a:t>
            </a:r>
          </a:p>
          <a:p>
            <a:pPr lvl="1"/>
            <a:r>
              <a:rPr lang="en-US" dirty="0" smtClean="0"/>
              <a:t>Considering only incoherent Pairs: ≈3*10</a:t>
            </a:r>
            <a:r>
              <a:rPr lang="en-US" baseline="30000" dirty="0" smtClean="0"/>
              <a:t>5 </a:t>
            </a:r>
            <a:r>
              <a:rPr lang="en-US" dirty="0" smtClean="0"/>
              <a:t>/BX</a:t>
            </a:r>
            <a:endParaRPr lang="en-US" baseline="30000" dirty="0" smtClean="0"/>
          </a:p>
          <a:p>
            <a:pPr lvl="1"/>
            <a:r>
              <a:rPr lang="en-US" dirty="0" smtClean="0"/>
              <a:t>10 BX for some statistics</a:t>
            </a:r>
          </a:p>
          <a:p>
            <a:r>
              <a:rPr lang="en-US" dirty="0" smtClean="0"/>
              <a:t>What </a:t>
            </a:r>
            <a:r>
              <a:rPr lang="en-US" dirty="0" smtClean="0"/>
              <a:t>is the Background in the Detector?</a:t>
            </a:r>
          </a:p>
          <a:p>
            <a:pPr lvl="1"/>
            <a:r>
              <a:rPr lang="en-US" dirty="0" smtClean="0"/>
              <a:t>Focus on the Vertex Detector</a:t>
            </a:r>
          </a:p>
          <a:p>
            <a:pPr lvl="2"/>
            <a:r>
              <a:rPr lang="en-US" dirty="0" smtClean="0"/>
              <a:t>But must </a:t>
            </a:r>
            <a:r>
              <a:rPr lang="en-US" dirty="0" smtClean="0"/>
              <a:t>take the rest </a:t>
            </a:r>
            <a:r>
              <a:rPr lang="en-US" dirty="0" smtClean="0"/>
              <a:t>of the </a:t>
            </a:r>
            <a:r>
              <a:rPr lang="en-US" dirty="0" smtClean="0"/>
              <a:t>Detector into account</a:t>
            </a:r>
          </a:p>
          <a:p>
            <a:pPr lvl="1"/>
            <a:r>
              <a:rPr lang="en-US" dirty="0" smtClean="0"/>
              <a:t>How do Changes in the Forward Region affect Background levels</a:t>
            </a:r>
          </a:p>
          <a:p>
            <a:pPr lvl="1"/>
            <a:r>
              <a:rPr lang="en-US" dirty="0" smtClean="0"/>
              <a:t>How </a:t>
            </a:r>
            <a:r>
              <a:rPr lang="en-US" dirty="0" smtClean="0"/>
              <a:t>can Background be reduced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CLIC_ILD: Vertex and Forward Trackers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3200400"/>
          </a:xfrm>
        </p:spPr>
        <p:txBody>
          <a:bodyPr/>
          <a:lstStyle/>
          <a:p>
            <a:r>
              <a:rPr lang="en-US" dirty="0" smtClean="0"/>
              <a:t>Vertex Detector: 3 double Layers of Silicon Sensors</a:t>
            </a:r>
          </a:p>
          <a:p>
            <a:pPr lvl="1"/>
            <a:r>
              <a:rPr lang="en-US" dirty="0" smtClean="0"/>
              <a:t>At: 31, 46, 60 mm Radius, each 25 cm long (Z=±12.5cm)</a:t>
            </a:r>
          </a:p>
          <a:p>
            <a:r>
              <a:rPr lang="en-US" dirty="0" smtClean="0"/>
              <a:t>Forward Tracking: 7 Disks</a:t>
            </a:r>
          </a:p>
          <a:p>
            <a:pPr lvl="1"/>
            <a:r>
              <a:rPr lang="en-US" dirty="0" smtClean="0"/>
              <a:t>Inner Radius: Beam pipe</a:t>
            </a:r>
          </a:p>
          <a:p>
            <a:pPr lvl="1"/>
            <a:r>
              <a:rPr lang="en-US" dirty="0" smtClean="0"/>
              <a:t>Outer Radius: ~30 cm (For last 5 Disks)</a:t>
            </a:r>
          </a:p>
          <a:p>
            <a:r>
              <a:rPr lang="en-US" dirty="0" smtClean="0"/>
              <a:t>Beam pipe: Conical shape up to LumiCal</a:t>
            </a:r>
          </a:p>
        </p:txBody>
      </p:sp>
      <p:pic>
        <p:nvPicPr>
          <p:cNvPr id="8" name="Content Placeholder 7" descr="CLIC01ildfwp07VXDtoLUMI.eps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42401" b="43523"/>
          <a:stretch>
            <a:fillRect/>
          </a:stretch>
        </p:blipFill>
        <p:spPr>
          <a:xfrm>
            <a:off x="2504400" y="4876800"/>
            <a:ext cx="6639600" cy="1905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Up Arrow Callout 9"/>
          <p:cNvSpPr/>
          <p:nvPr/>
        </p:nvSpPr>
        <p:spPr>
          <a:xfrm>
            <a:off x="7214782" y="6500448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14" name="Up Arrow Callout 13"/>
          <p:cNvSpPr/>
          <p:nvPr/>
        </p:nvSpPr>
        <p:spPr>
          <a:xfrm>
            <a:off x="2378322" y="6500448"/>
            <a:ext cx="996888" cy="357552"/>
          </a:xfrm>
          <a:prstGeom prst="upArrowCallo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0.0 m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219994" y="5912225"/>
            <a:ext cx="1675606" cy="79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28" idx="2"/>
          </p:cNvCxnSpPr>
          <p:nvPr/>
        </p:nvCxnSpPr>
        <p:spPr>
          <a:xfrm rot="5400000">
            <a:off x="3235140" y="1256180"/>
            <a:ext cx="228600" cy="22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28600" y="1371600"/>
            <a:ext cx="3124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-1562100" y="3162300"/>
            <a:ext cx="35814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28600" y="4953000"/>
            <a:ext cx="24384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626660" y="609600"/>
            <a:ext cx="1447800" cy="533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43775" y="4211419"/>
            <a:ext cx="14478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LumiCal</a:t>
            </a:r>
            <a:endParaRPr lang="en-US" dirty="0"/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rot="5400000">
            <a:off x="7638663" y="4857363"/>
            <a:ext cx="705624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 66"/>
          <p:cNvGrpSpPr/>
          <p:nvPr/>
        </p:nvGrpSpPr>
        <p:grpSpPr>
          <a:xfrm>
            <a:off x="3276600" y="609600"/>
            <a:ext cx="5638800" cy="5105400"/>
            <a:chOff x="3276600" y="609600"/>
            <a:chExt cx="5638800" cy="5105400"/>
          </a:xfrm>
          <a:noFill/>
        </p:grpSpPr>
        <p:cxnSp>
          <p:nvCxnSpPr>
            <p:cNvPr id="39" name="Straight Connector 38"/>
            <p:cNvCxnSpPr/>
            <p:nvPr/>
          </p:nvCxnSpPr>
          <p:spPr>
            <a:xfrm rot="5400000">
              <a:off x="5732930" y="1295400"/>
              <a:ext cx="304800" cy="0"/>
            </a:xfrm>
            <a:prstGeom prst="lin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867400" y="1447800"/>
              <a:ext cx="3048000" cy="0"/>
            </a:xfrm>
            <a:prstGeom prst="lin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7315200" y="3048000"/>
              <a:ext cx="3200400" cy="0"/>
            </a:xfrm>
            <a:prstGeom prst="lin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0800000" flipV="1">
              <a:off x="7315200" y="4648200"/>
              <a:ext cx="1600200" cy="6858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0800000" flipV="1">
              <a:off x="6553200" y="4648200"/>
              <a:ext cx="2362200" cy="7620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 flipV="1">
              <a:off x="5715000" y="4648200"/>
              <a:ext cx="3200400" cy="8382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0800000" flipV="1">
              <a:off x="4953000" y="4648200"/>
              <a:ext cx="3962400" cy="9144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0800000" flipV="1">
              <a:off x="4191000" y="4648200"/>
              <a:ext cx="4724400" cy="6858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10800000" flipV="1">
              <a:off x="3581400" y="4648200"/>
              <a:ext cx="5334000" cy="9144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10800000" flipV="1">
              <a:off x="3276600" y="4648200"/>
              <a:ext cx="5638800" cy="106680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4953000" y="609600"/>
              <a:ext cx="1828800" cy="533400"/>
            </a:xfrm>
            <a:prstGeom prst="rect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 rot="5400000">
            <a:off x="1377434" y="5720834"/>
            <a:ext cx="9906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60 cm</a:t>
            </a:r>
            <a:endParaRPr lang="en-US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Detector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 Double Layers</a:t>
            </a:r>
          </a:p>
          <a:p>
            <a:r>
              <a:rPr lang="en-US" dirty="0" smtClean="0"/>
              <a:t>In Z from -12.5 to +12.5 cm</a:t>
            </a:r>
          </a:p>
          <a:p>
            <a:r>
              <a:rPr lang="en-US" dirty="0" smtClean="0"/>
              <a:t>R = 31, 46, 60</a:t>
            </a:r>
          </a:p>
          <a:p>
            <a:r>
              <a:rPr lang="en-US" dirty="0" smtClean="0"/>
              <a:t>50 micron Silicon</a:t>
            </a:r>
          </a:p>
          <a:p>
            <a:pPr lvl="1"/>
            <a:r>
              <a:rPr lang="en-US" dirty="0" smtClean="0"/>
              <a:t>Threshold: 3.4 keV</a:t>
            </a:r>
          </a:p>
          <a:p>
            <a:r>
              <a:rPr lang="en-US" dirty="0" smtClean="0"/>
              <a:t>+ Electronics + Support</a:t>
            </a:r>
          </a:p>
        </p:txBody>
      </p:sp>
      <p:pic>
        <p:nvPicPr>
          <p:cNvPr id="9" name="Content Placeholder 8" descr="vertex_4545.eps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5659" t="24623" r="6963" b="25921"/>
          <a:stretch>
            <a:fillRect/>
          </a:stretch>
        </p:blipFill>
        <p:spPr>
          <a:xfrm>
            <a:off x="4606331" y="1933575"/>
            <a:ext cx="3975694" cy="34861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Region of a CLIC Detector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Based on Forward Calorimetry for ILC  (ILD)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LumiCal &gt;= 40 mrad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BeamCal &gt;= 10 mrad</a:t>
            </a:r>
          </a:p>
          <a:p>
            <a:r>
              <a:rPr lang="en-US" dirty="0" smtClean="0"/>
              <a:t>Changes </a:t>
            </a:r>
            <a:r>
              <a:rPr lang="en-US" dirty="0" smtClean="0"/>
              <a:t>ILC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CLIC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QD0 </a:t>
            </a:r>
            <a:r>
              <a:rPr lang="en-US" dirty="0" smtClean="0"/>
              <a:t>3.5 m (instead 3.9 m @ILC)</a:t>
            </a:r>
          </a:p>
          <a:p>
            <a:pPr lvl="1"/>
            <a:r>
              <a:rPr lang="en-US" dirty="0" smtClean="0"/>
              <a:t>Larger Opening for outgoing beam (Coherent Pairs)</a:t>
            </a:r>
          </a:p>
          <a:p>
            <a:pPr lvl="1"/>
            <a:r>
              <a:rPr lang="en-US" dirty="0" smtClean="0"/>
              <a:t>No Anti-DID, only 4T Solenoid Field</a:t>
            </a:r>
          </a:p>
          <a:p>
            <a:r>
              <a:rPr lang="en-US" dirty="0" smtClean="0"/>
              <a:t>(Present Status)</a:t>
            </a:r>
            <a:endParaRPr lang="en-US" dirty="0"/>
          </a:p>
        </p:txBody>
      </p:sp>
      <p:pic>
        <p:nvPicPr>
          <p:cNvPr id="11" name="Content Placeholder 10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38723" b="39366"/>
          <a:stretch>
            <a:fillRect/>
          </a:stretch>
        </p:blipFill>
        <p:spPr>
          <a:xfrm>
            <a:off x="4328963" y="1371599"/>
            <a:ext cx="4714005" cy="1600201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48175" y="1200150"/>
            <a:ext cx="10858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LumiCal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53050" y="2571750"/>
            <a:ext cx="108585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Vacuum Tube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38900" y="1285875"/>
            <a:ext cx="10858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BeamCal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58100" y="2495550"/>
            <a:ext cx="108585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QD0</a:t>
            </a:r>
            <a:endParaRPr lang="en-US" dirty="0"/>
          </a:p>
        </p:txBody>
      </p:sp>
      <p:sp>
        <p:nvSpPr>
          <p:cNvPr id="16" name="Up Arrow Callout 15"/>
          <p:cNvSpPr/>
          <p:nvPr/>
        </p:nvSpPr>
        <p:spPr>
          <a:xfrm>
            <a:off x="4295775" y="28956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17" name="Up Arrow Callout 16"/>
          <p:cNvSpPr/>
          <p:nvPr/>
        </p:nvSpPr>
        <p:spPr>
          <a:xfrm>
            <a:off x="6952130" y="2886075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LumiCal</a:t>
            </a:r>
            <a:endParaRPr lang="en-US" dirty="0"/>
          </a:p>
        </p:txBody>
      </p:sp>
      <p:pic>
        <p:nvPicPr>
          <p:cNvPr id="9" name="Content Placeholder 8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38895" b="38847"/>
          <a:stretch>
            <a:fillRect/>
          </a:stretch>
        </p:blipFill>
        <p:spPr>
          <a:xfrm>
            <a:off x="4648200" y="2020669"/>
            <a:ext cx="4419600" cy="152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71474" y="1600200"/>
            <a:ext cx="4305301" cy="4800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Silicon-Tungsten (Si-W) Sandwich Calorimeter</a:t>
            </a:r>
          </a:p>
          <a:p>
            <a:r>
              <a:rPr lang="en-US" sz="2400" dirty="0" smtClean="0"/>
              <a:t>Counts Bhabha events to measure Luminosity</a:t>
            </a:r>
          </a:p>
          <a:p>
            <a:r>
              <a:rPr lang="en-US" sz="2400" dirty="0" smtClean="0"/>
              <a:t>Centered on Outgoing Beam axis</a:t>
            </a:r>
          </a:p>
          <a:p>
            <a:r>
              <a:rPr lang="en-US" sz="2400" dirty="0" smtClean="0"/>
              <a:t>Inner radius: 10 cm</a:t>
            </a:r>
          </a:p>
          <a:p>
            <a:pPr lvl="1"/>
            <a:r>
              <a:rPr lang="en-US" sz="2000" dirty="0" smtClean="0"/>
              <a:t>Incoherent Pairs</a:t>
            </a:r>
          </a:p>
          <a:p>
            <a:r>
              <a:rPr lang="en-US" sz="2400" dirty="0" smtClean="0"/>
              <a:t>No material supposed to be between LumiCal and </a:t>
            </a:r>
            <a:r>
              <a:rPr lang="en-US" sz="2400" dirty="0" smtClean="0"/>
              <a:t>IP</a:t>
            </a:r>
            <a:endParaRPr lang="en-US" sz="2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1487269"/>
            <a:ext cx="14478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LumiCal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5" idx="2"/>
          </p:cNvCxnSpPr>
          <p:nvPr/>
        </p:nvCxnSpPr>
        <p:spPr>
          <a:xfrm rot="5400000">
            <a:off x="5156716" y="2033885"/>
            <a:ext cx="392668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Up Arrow Callout 23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30" name="Up Arrow Callout 29"/>
          <p:cNvSpPr/>
          <p:nvPr/>
        </p:nvSpPr>
        <p:spPr>
          <a:xfrm>
            <a:off x="710453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grpSp>
        <p:nvGrpSpPr>
          <p:cNvPr id="2" name="Group 37"/>
          <p:cNvGrpSpPr/>
          <p:nvPr/>
        </p:nvGrpSpPr>
        <p:grpSpPr>
          <a:xfrm>
            <a:off x="8534400" y="2008889"/>
            <a:ext cx="381794" cy="1524000"/>
            <a:chOff x="6247606" y="1981994"/>
            <a:chExt cx="381794" cy="1524000"/>
          </a:xfrm>
        </p:grpSpPr>
        <p:cxnSp>
          <p:nvCxnSpPr>
            <p:cNvPr id="32" name="Straight Arrow Connector 31"/>
            <p:cNvCxnSpPr/>
            <p:nvPr/>
          </p:nvCxnSpPr>
          <p:spPr>
            <a:xfrm rot="16200000">
              <a:off x="5486400" y="2743200"/>
              <a:ext cx="152400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949434" y="2627215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60 cm</a:t>
              </a:r>
              <a:endParaRPr lang="en-US" dirty="0"/>
            </a:p>
          </p:txBody>
        </p:sp>
      </p:grpSp>
      <p:grpSp>
        <p:nvGrpSpPr>
          <p:cNvPr id="3" name="Group 44"/>
          <p:cNvGrpSpPr/>
          <p:nvPr/>
        </p:nvGrpSpPr>
        <p:grpSpPr>
          <a:xfrm>
            <a:off x="4953000" y="3962400"/>
            <a:ext cx="4191000" cy="1981200"/>
            <a:chOff x="4953000" y="3962400"/>
            <a:chExt cx="4191000" cy="1981200"/>
          </a:xfrm>
        </p:grpSpPr>
        <p:pic>
          <p:nvPicPr>
            <p:cNvPr id="21" name="Picture 20" descr="r30cm_lumical.png"/>
            <p:cNvPicPr>
              <a:picLocks noChangeAspect="1"/>
            </p:cNvPicPr>
            <p:nvPr/>
          </p:nvPicPr>
          <p:blipFill>
            <a:blip r:embed="rId4"/>
            <a:srcRect t="36667" r="42076" b="34444"/>
            <a:stretch>
              <a:fillRect/>
            </a:stretch>
          </p:blipFill>
          <p:spPr>
            <a:xfrm>
              <a:off x="4953000" y="3962400"/>
              <a:ext cx="3899085" cy="1981200"/>
            </a:xfrm>
            <a:prstGeom prst="rect">
              <a:avLst/>
            </a:prstGeom>
          </p:spPr>
        </p:pic>
        <p:grpSp>
          <p:nvGrpSpPr>
            <p:cNvPr id="7" name="Group 38"/>
            <p:cNvGrpSpPr/>
            <p:nvPr/>
          </p:nvGrpSpPr>
          <p:grpSpPr>
            <a:xfrm>
              <a:off x="8762206" y="4276165"/>
              <a:ext cx="381794" cy="1371600"/>
              <a:chOff x="6247606" y="1981994"/>
              <a:chExt cx="381794" cy="1524000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 rot="16200000">
                <a:off x="5486400" y="2743200"/>
                <a:ext cx="1524000" cy="1588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 rot="16200000">
                <a:off x="5949434" y="2627215"/>
                <a:ext cx="990600" cy="3693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60 cm</a:t>
                </a:r>
                <a:endParaRPr lang="en-US" dirty="0"/>
              </a:p>
            </p:txBody>
          </p:sp>
        </p:grpSp>
      </p:grp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BeamCal</a:t>
            </a:r>
            <a:endParaRPr lang="en-US" dirty="0"/>
          </a:p>
        </p:txBody>
      </p:sp>
      <p:pic>
        <p:nvPicPr>
          <p:cNvPr id="9" name="Content Placeholder 8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38895" b="38847"/>
          <a:stretch>
            <a:fillRect/>
          </a:stretch>
        </p:blipFill>
        <p:spPr>
          <a:xfrm>
            <a:off x="4648200" y="2020669"/>
            <a:ext cx="4419600" cy="152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(?)-Tungsten Sandwich Calorimeter</a:t>
            </a:r>
          </a:p>
          <a:p>
            <a:pPr lvl="1"/>
            <a:r>
              <a:rPr lang="en-US" dirty="0" smtClean="0"/>
              <a:t>Centered on outgoing beam pipe</a:t>
            </a:r>
          </a:p>
          <a:p>
            <a:pPr lvl="1"/>
            <a:r>
              <a:rPr lang="en-US" dirty="0" smtClean="0"/>
              <a:t>≈3.5 cm inner radius</a:t>
            </a:r>
          </a:p>
          <a:p>
            <a:pPr lvl="1"/>
            <a:r>
              <a:rPr lang="en-US" dirty="0" smtClean="0"/>
              <a:t>Outer radius to complement LumiCal coverage (≈ 20 cm)</a:t>
            </a:r>
          </a:p>
          <a:p>
            <a:r>
              <a:rPr lang="en-US" dirty="0" smtClean="0"/>
              <a:t>Dump for incoherent pairs</a:t>
            </a:r>
          </a:p>
          <a:p>
            <a:pPr lvl="1"/>
            <a:r>
              <a:rPr lang="en-US" dirty="0" smtClean="0"/>
              <a:t>Collision/Luminosity Monitoring?</a:t>
            </a:r>
          </a:p>
          <a:p>
            <a:r>
              <a:rPr lang="en-US" dirty="0" smtClean="0"/>
              <a:t>Masking against back-scattering particles from post-collision line</a:t>
            </a:r>
          </a:p>
          <a:p>
            <a:r>
              <a:rPr lang="en-US" dirty="0" smtClean="0"/>
              <a:t>Electron Veto for 2-Photon events</a:t>
            </a:r>
          </a:p>
          <a:p>
            <a:pPr lvl="1"/>
            <a:r>
              <a:rPr lang="en-US" dirty="0" smtClean="0"/>
              <a:t>Smaller inner radius </a:t>
            </a:r>
            <a:r>
              <a:rPr lang="en-US" dirty="0" smtClean="0"/>
              <a:t>desirable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019800" y="1143000"/>
            <a:ext cx="213360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BeamCal </a:t>
            </a:r>
          </a:p>
          <a:p>
            <a:pPr algn="ctr"/>
            <a:r>
              <a:rPr lang="en-US" dirty="0" smtClean="0"/>
              <a:t>(with 10cm graphite)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16200000" flipH="1">
            <a:off x="6838267" y="2037664"/>
            <a:ext cx="496668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Content Placeholder 7" descr="BeamCalFrontFace.eps"/>
          <p:cNvPicPr>
            <a:picLocks noChangeAspect="1"/>
          </p:cNvPicPr>
          <p:nvPr/>
        </p:nvPicPr>
        <p:blipFill>
          <a:blip r:embed="rId4"/>
          <a:srcRect l="20914" t="24789" r="7382" b="26999"/>
          <a:stretch>
            <a:fillRect/>
          </a:stretch>
        </p:blipFill>
        <p:spPr>
          <a:xfrm>
            <a:off x="7086600" y="4343400"/>
            <a:ext cx="1314450" cy="1369219"/>
          </a:xfrm>
          <a:prstGeom prst="rect">
            <a:avLst/>
          </a:prstGeom>
        </p:spPr>
      </p:pic>
      <p:pic>
        <p:nvPicPr>
          <p:cNvPr id="27" name="Picture 8" descr="BeamCalSide.eps"/>
          <p:cNvPicPr>
            <a:picLocks noChangeAspect="1"/>
          </p:cNvPicPr>
          <p:nvPr/>
        </p:nvPicPr>
        <p:blipFill>
          <a:blip r:embed="rId5"/>
          <a:srcRect l="43034" t="30000" r="15652" b="34444"/>
          <a:stretch>
            <a:fillRect/>
          </a:stretch>
        </p:blipFill>
        <p:spPr bwMode="auto">
          <a:xfrm>
            <a:off x="5715000" y="4368800"/>
            <a:ext cx="10668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7315200" y="5726668"/>
            <a:ext cx="9144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35819" y="5715000"/>
            <a:ext cx="185416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Side</a:t>
            </a:r>
          </a:p>
          <a:p>
            <a:pPr algn="ctr"/>
            <a:r>
              <a:rPr lang="en-US" dirty="0" smtClean="0"/>
              <a:t>Graphite – (?) - W</a:t>
            </a:r>
            <a:endParaRPr lang="en-US" dirty="0"/>
          </a:p>
        </p:txBody>
      </p:sp>
      <p:sp>
        <p:nvSpPr>
          <p:cNvPr id="21" name="Up Arrow Callout 20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24" name="Up Arrow Callout 23"/>
          <p:cNvSpPr/>
          <p:nvPr/>
        </p:nvSpPr>
        <p:spPr>
          <a:xfrm>
            <a:off x="710453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grpSp>
        <p:nvGrpSpPr>
          <p:cNvPr id="2" name="Group 29"/>
          <p:cNvGrpSpPr/>
          <p:nvPr/>
        </p:nvGrpSpPr>
        <p:grpSpPr>
          <a:xfrm>
            <a:off x="8534400" y="2008889"/>
            <a:ext cx="381794" cy="1524000"/>
            <a:chOff x="6247606" y="1981994"/>
            <a:chExt cx="381794" cy="1524000"/>
          </a:xfrm>
        </p:grpSpPr>
        <p:cxnSp>
          <p:nvCxnSpPr>
            <p:cNvPr id="32" name="Straight Arrow Connector 31"/>
            <p:cNvCxnSpPr/>
            <p:nvPr/>
          </p:nvCxnSpPr>
          <p:spPr>
            <a:xfrm rot="16200000">
              <a:off x="5486400" y="2743200"/>
              <a:ext cx="152400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949434" y="2627215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60 cm</a:t>
              </a:r>
              <a:endParaRPr lang="en-US" dirty="0"/>
            </a:p>
          </p:txBody>
        </p: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"/>
          <p:cNvGrpSpPr/>
          <p:nvPr/>
        </p:nvGrpSpPr>
        <p:grpSpPr>
          <a:xfrm>
            <a:off x="4419600" y="3990318"/>
            <a:ext cx="2283858" cy="2258082"/>
            <a:chOff x="3288268" y="4599918"/>
            <a:chExt cx="2283858" cy="225808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9000" y="4599918"/>
              <a:ext cx="2143126" cy="2258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2668191" y="5638403"/>
              <a:ext cx="1980406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 rot="5400000">
              <a:off x="2977634" y="5445821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33 cm</a:t>
              </a:r>
              <a:endParaRPr lang="en-US" dirty="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QD0 </a:t>
            </a:r>
            <a:br>
              <a:rPr lang="en-US" dirty="0" smtClean="0"/>
            </a:br>
            <a:r>
              <a:rPr lang="en-US" sz="2000" dirty="0" smtClean="0"/>
              <a:t>(See Talk by M. Modena)</a:t>
            </a:r>
            <a:endParaRPr lang="en-US" sz="2000" dirty="0"/>
          </a:p>
        </p:txBody>
      </p:sp>
      <p:pic>
        <p:nvPicPr>
          <p:cNvPr id="9" name="Content Placeholder 8" descr="CLIC01ildfwp07XZForwardRegion.eps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38895" b="38847"/>
          <a:stretch>
            <a:fillRect/>
          </a:stretch>
        </p:blipFill>
        <p:spPr>
          <a:xfrm>
            <a:off x="4648200" y="2020669"/>
            <a:ext cx="4419600" cy="1524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André Sailer - CLIC09 - Forward Region and Beam-Beam-Background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QD0 Prototype</a:t>
            </a:r>
          </a:p>
          <a:p>
            <a:pPr lvl="1"/>
            <a:r>
              <a:rPr lang="en-US" dirty="0" smtClean="0"/>
              <a:t>33cm height</a:t>
            </a:r>
          </a:p>
          <a:p>
            <a:pPr lvl="1"/>
            <a:r>
              <a:rPr lang="en-US" dirty="0" smtClean="0"/>
              <a:t>Should fit into forward region</a:t>
            </a:r>
          </a:p>
          <a:p>
            <a:pPr lvl="1"/>
            <a:r>
              <a:rPr lang="en-US" dirty="0" smtClean="0"/>
              <a:t>How far do the coils extend beyond 3.5 m?</a:t>
            </a:r>
          </a:p>
          <a:p>
            <a:pPr lvl="1"/>
            <a:r>
              <a:rPr lang="en-US" dirty="0" smtClean="0"/>
              <a:t>Move BeamCal Forward</a:t>
            </a:r>
          </a:p>
          <a:p>
            <a:pPr lvl="2"/>
            <a:r>
              <a:rPr lang="en-US" dirty="0" smtClean="0"/>
              <a:t>Allow Space </a:t>
            </a:r>
            <a:r>
              <a:rPr lang="en-US" dirty="0" smtClean="0"/>
              <a:t>for </a:t>
            </a:r>
            <a:r>
              <a:rPr lang="en-US" dirty="0" smtClean="0"/>
              <a:t>Intra-Train-Feedback</a:t>
            </a:r>
          </a:p>
          <a:p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7201755" y="1258669"/>
            <a:ext cx="1027845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QD0</a:t>
            </a:r>
          </a:p>
          <a:p>
            <a:pPr algn="ctr"/>
            <a:r>
              <a:rPr lang="en-US" dirty="0" smtClean="0"/>
              <a:t>R=35mm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3" idx="2"/>
          </p:cNvCxnSpPr>
          <p:nvPr/>
        </p:nvCxnSpPr>
        <p:spPr>
          <a:xfrm rot="16200000" flipH="1">
            <a:off x="7477339" y="2143339"/>
            <a:ext cx="914400" cy="4377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Up Arrow Callout 20"/>
          <p:cNvSpPr/>
          <p:nvPr/>
        </p:nvSpPr>
        <p:spPr>
          <a:xfrm>
            <a:off x="457200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2.5 m</a:t>
            </a:r>
            <a:endParaRPr lang="en-US" dirty="0"/>
          </a:p>
        </p:txBody>
      </p:sp>
      <p:sp>
        <p:nvSpPr>
          <p:cNvPr id="24" name="Up Arrow Callout 23"/>
          <p:cNvSpPr/>
          <p:nvPr/>
        </p:nvSpPr>
        <p:spPr>
          <a:xfrm>
            <a:off x="7104530" y="3352800"/>
            <a:ext cx="996888" cy="35755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3.5 m</a:t>
            </a:r>
            <a:endParaRPr lang="en-US" dirty="0"/>
          </a:p>
        </p:txBody>
      </p:sp>
      <p:grpSp>
        <p:nvGrpSpPr>
          <p:cNvPr id="3" name="Group 29"/>
          <p:cNvGrpSpPr/>
          <p:nvPr/>
        </p:nvGrpSpPr>
        <p:grpSpPr>
          <a:xfrm>
            <a:off x="8534400" y="2008889"/>
            <a:ext cx="381794" cy="1524000"/>
            <a:chOff x="6247606" y="1981994"/>
            <a:chExt cx="381794" cy="1524000"/>
          </a:xfrm>
        </p:grpSpPr>
        <p:cxnSp>
          <p:nvCxnSpPr>
            <p:cNvPr id="32" name="Straight Arrow Connector 31"/>
            <p:cNvCxnSpPr/>
            <p:nvPr/>
          </p:nvCxnSpPr>
          <p:spPr>
            <a:xfrm rot="16200000">
              <a:off x="5486400" y="2743200"/>
              <a:ext cx="1524000" cy="158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949434" y="2627215"/>
              <a:ext cx="990600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60 cm</a:t>
              </a:r>
              <a:endParaRPr lang="en-US" dirty="0"/>
            </a:p>
          </p:txBody>
        </p:sp>
      </p:grpSp>
      <p:pic>
        <p:nvPicPr>
          <p:cNvPr id="36" name="Content Placeholder 3" descr="5.tif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9469" y="4876800"/>
            <a:ext cx="2424531" cy="184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10/14/2009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971</Words>
  <Application>Microsoft Office PowerPoint</Application>
  <PresentationFormat>On-screen Show (4:3)</PresentationFormat>
  <Paragraphs>195</Paragraphs>
  <Slides>16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Microsoft Equation 3.0</vt:lpstr>
      <vt:lpstr>Very Forward Region and  Beam-Beam-Background</vt:lpstr>
      <vt:lpstr>Content</vt:lpstr>
      <vt:lpstr>Beam-Beam-Background</vt:lpstr>
      <vt:lpstr>CLIC_ILD: Vertex and Forward Trackers</vt:lpstr>
      <vt:lpstr>Vertex Detector</vt:lpstr>
      <vt:lpstr>Forward Region of a CLIC Detector</vt:lpstr>
      <vt:lpstr>LumiCal</vt:lpstr>
      <vt:lpstr>BeamCal</vt:lpstr>
      <vt:lpstr>QD0  (See Talk by M. Modena)</vt:lpstr>
      <vt:lpstr>Background in the Vertex Detector (I)</vt:lpstr>
      <vt:lpstr>Background in the Vertex Detector (II)</vt:lpstr>
      <vt:lpstr>Background in the Vertex Detector (III)</vt:lpstr>
      <vt:lpstr>Background in the Vertex Detector (IV)</vt:lpstr>
      <vt:lpstr>BeamCal closer to IP</vt:lpstr>
      <vt:lpstr>Input from Beam Physics Team needed</vt:lpstr>
      <vt:lpstr>Summary and Outlook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Very Forward Region and Beam-Beam-Background</dc:title>
  <dc:creator/>
  <cp:lastModifiedBy>NICE</cp:lastModifiedBy>
  <cp:revision>134</cp:revision>
  <dcterms:created xsi:type="dcterms:W3CDTF">2006-08-16T00:00:00Z</dcterms:created>
  <dcterms:modified xsi:type="dcterms:W3CDTF">2009-10-14T11:02:35Z</dcterms:modified>
</cp:coreProperties>
</file>