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m4v" ContentType="video/unknown"/>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embeddings/oleObject2.bin" ContentType="application/vnd.openxmlformats-officedocument.oleObject"/>
  <Override PartName="/ppt/embeddings/oleObject3.bin" ContentType="application/vnd.openxmlformats-officedocument.oleObject"/>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handoutMasterIdLst>
    <p:handoutMasterId r:id="rId43"/>
  </p:handoutMasterIdLst>
  <p:sldIdLst>
    <p:sldId id="264" r:id="rId2"/>
    <p:sldId id="395" r:id="rId3"/>
    <p:sldId id="354" r:id="rId4"/>
    <p:sldId id="355" r:id="rId5"/>
    <p:sldId id="360" r:id="rId6"/>
    <p:sldId id="392" r:id="rId7"/>
    <p:sldId id="391" r:id="rId8"/>
    <p:sldId id="374" r:id="rId9"/>
    <p:sldId id="372" r:id="rId10"/>
    <p:sldId id="375" r:id="rId11"/>
    <p:sldId id="373" r:id="rId12"/>
    <p:sldId id="357" r:id="rId13"/>
    <p:sldId id="358" r:id="rId14"/>
    <p:sldId id="359" r:id="rId15"/>
    <p:sldId id="394" r:id="rId16"/>
    <p:sldId id="377" r:id="rId17"/>
    <p:sldId id="353" r:id="rId18"/>
    <p:sldId id="389" r:id="rId19"/>
    <p:sldId id="352" r:id="rId20"/>
    <p:sldId id="390" r:id="rId21"/>
    <p:sldId id="350" r:id="rId22"/>
    <p:sldId id="398" r:id="rId23"/>
    <p:sldId id="349" r:id="rId24"/>
    <p:sldId id="361" r:id="rId25"/>
    <p:sldId id="362" r:id="rId26"/>
    <p:sldId id="332" r:id="rId27"/>
    <p:sldId id="380" r:id="rId28"/>
    <p:sldId id="387" r:id="rId29"/>
    <p:sldId id="383" r:id="rId30"/>
    <p:sldId id="386" r:id="rId31"/>
    <p:sldId id="385" r:id="rId32"/>
    <p:sldId id="384" r:id="rId33"/>
    <p:sldId id="378" r:id="rId34"/>
    <p:sldId id="381" r:id="rId35"/>
    <p:sldId id="365" r:id="rId36"/>
    <p:sldId id="368" r:id="rId37"/>
    <p:sldId id="371" r:id="rId38"/>
    <p:sldId id="369" r:id="rId39"/>
    <p:sldId id="396" r:id="rId40"/>
    <p:sldId id="397"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2" autoAdjust="0"/>
    <p:restoredTop sz="99117" autoAdjust="0"/>
  </p:normalViewPr>
  <p:slideViewPr>
    <p:cSldViewPr snapToGrid="0" snapToObjects="1">
      <p:cViewPr>
        <p:scale>
          <a:sx n="116" d="100"/>
          <a:sy n="116" d="100"/>
        </p:scale>
        <p:origin x="-1112" y="-20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26.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EB1D27-C844-3847-ACE4-D6C69533E8D4}" type="doc">
      <dgm:prSet loTypeId="urn:microsoft.com/office/officeart/2005/8/layout/hierarchy2" loCatId="" qsTypeId="urn:microsoft.com/office/officeart/2005/8/quickstyle/simple4" qsCatId="simple" csTypeId="urn:microsoft.com/office/officeart/2005/8/colors/colorful1" csCatId="colorful" phldr="1"/>
      <dgm:spPr/>
      <dgm:t>
        <a:bodyPr/>
        <a:lstStyle/>
        <a:p>
          <a:endParaRPr lang="en-US"/>
        </a:p>
      </dgm:t>
    </dgm:pt>
    <dgm:pt modelId="{343D605E-BE52-5847-8E0E-DB7ECAB3E604}">
      <dgm:prSet phldrT="[Text]" custT="1"/>
      <dgm:spPr>
        <a:solidFill>
          <a:srgbClr val="3366FF">
            <a:alpha val="12000"/>
          </a:srgbClr>
        </a:solidFill>
        <a:ln w="57150" cmpd="sng">
          <a:solidFill>
            <a:schemeClr val="tx1"/>
          </a:solidFill>
        </a:ln>
        <a:effectLst/>
      </dgm:spPr>
      <dgm:t>
        <a:bodyPr/>
        <a:lstStyle/>
        <a:p>
          <a:pPr algn="ctr"/>
          <a:r>
            <a:rPr lang="en-US" sz="4400" b="0" i="0" dirty="0" smtClean="0">
              <a:solidFill>
                <a:srgbClr val="FF0000"/>
              </a:solidFill>
              <a:latin typeface="Optima"/>
              <a:cs typeface="Optima"/>
            </a:rPr>
            <a:t>OUTLINE:</a:t>
          </a:r>
        </a:p>
      </dgm:t>
    </dgm:pt>
    <dgm:pt modelId="{AA661057-8C1C-F041-B46E-88DD9E68EA27}" type="sibTrans" cxnId="{2597C39F-3592-534A-AECA-5286DB5C8716}">
      <dgm:prSet/>
      <dgm:spPr/>
      <dgm:t>
        <a:bodyPr/>
        <a:lstStyle/>
        <a:p>
          <a:endParaRPr lang="en-US"/>
        </a:p>
      </dgm:t>
    </dgm:pt>
    <dgm:pt modelId="{1A409AA4-92DC-414A-A3C4-8D2398772B34}" type="parTrans" cxnId="{2597C39F-3592-534A-AECA-5286DB5C8716}">
      <dgm:prSet/>
      <dgm:spPr/>
      <dgm:t>
        <a:bodyPr/>
        <a:lstStyle/>
        <a:p>
          <a:endParaRPr lang="en-US"/>
        </a:p>
      </dgm:t>
    </dgm:pt>
    <dgm:pt modelId="{7997451F-45E6-994B-A7C7-A528287FF267}">
      <dgm:prSet phldrT="[Text]" custT="1"/>
      <dgm:spPr>
        <a:solidFill>
          <a:schemeClr val="accent6">
            <a:lumMod val="20000"/>
            <a:lumOff val="80000"/>
            <a:alpha val="77000"/>
          </a:schemeClr>
        </a:solidFill>
        <a:ln w="38100" cmpd="sng">
          <a:solidFill>
            <a:schemeClr val="tx1"/>
          </a:solidFill>
        </a:ln>
        <a:effectLst/>
      </dgm:spPr>
      <dgm:t>
        <a:bodyPr/>
        <a:lstStyle/>
        <a:p>
          <a:pPr algn="l"/>
          <a:r>
            <a:rPr lang="en-US" sz="3200" b="0" i="0" dirty="0" smtClean="0">
              <a:solidFill>
                <a:srgbClr val="000090"/>
              </a:solidFill>
              <a:latin typeface="Optima"/>
              <a:cs typeface="Optima"/>
            </a:rPr>
            <a:t>- Requests and Challenges</a:t>
          </a:r>
        </a:p>
        <a:p>
          <a:pPr algn="l"/>
          <a:r>
            <a:rPr lang="en-US" sz="3200" b="0" i="0" dirty="0" smtClean="0">
              <a:solidFill>
                <a:srgbClr val="000090"/>
              </a:solidFill>
              <a:latin typeface="Optima"/>
              <a:cs typeface="Optima"/>
            </a:rPr>
            <a:t>- Introduction: NS-FFAG?  </a:t>
          </a:r>
          <a:endParaRPr lang="en-US" sz="3200" b="0" i="0" dirty="0">
            <a:solidFill>
              <a:srgbClr val="000090"/>
            </a:solidFill>
            <a:latin typeface="Optima"/>
            <a:cs typeface="Optima"/>
          </a:endParaRPr>
        </a:p>
      </dgm:t>
    </dgm:pt>
    <dgm:pt modelId="{DB4A417A-F27D-1E4E-B4BD-201CA9D4D1E1}" type="parTrans" cxnId="{514A5C59-2F95-1840-B6A9-2262D2B2153E}">
      <dgm:prSet/>
      <dgm:spPr/>
      <dgm:t>
        <a:bodyPr/>
        <a:lstStyle/>
        <a:p>
          <a:endParaRPr lang="en-US"/>
        </a:p>
      </dgm:t>
    </dgm:pt>
    <dgm:pt modelId="{A7D1DE14-55B6-0B49-900C-C38647058132}" type="sibTrans" cxnId="{514A5C59-2F95-1840-B6A9-2262D2B2153E}">
      <dgm:prSet/>
      <dgm:spPr/>
      <dgm:t>
        <a:bodyPr/>
        <a:lstStyle/>
        <a:p>
          <a:endParaRPr lang="en-US"/>
        </a:p>
      </dgm:t>
    </dgm:pt>
    <dgm:pt modelId="{1751014C-9D1F-2741-B010-4C04DEE98882}">
      <dgm:prSet custT="1"/>
      <dgm:spPr>
        <a:solidFill>
          <a:srgbClr val="F3FFE0"/>
        </a:solidFill>
        <a:ln w="38100" cmpd="sng">
          <a:solidFill>
            <a:srgbClr val="000090"/>
          </a:solidFill>
        </a:ln>
        <a:effectLst/>
      </dgm:spPr>
      <dgm:t>
        <a:bodyPr/>
        <a:lstStyle/>
        <a:p>
          <a:pPr algn="l"/>
          <a:r>
            <a:rPr lang="en-US" sz="3200" b="0" smtClean="0">
              <a:solidFill>
                <a:srgbClr val="000090"/>
              </a:solidFill>
              <a:latin typeface="Optima"/>
              <a:cs typeface="Optima"/>
            </a:rPr>
            <a:t>- </a:t>
          </a:r>
          <a:r>
            <a:rPr lang="en-US" sz="3200" b="0" dirty="0" smtClean="0">
              <a:solidFill>
                <a:srgbClr val="000090"/>
              </a:solidFill>
              <a:latin typeface="Optima"/>
              <a:cs typeface="Optima"/>
            </a:rPr>
            <a:t>Carbon Gantries</a:t>
          </a:r>
        </a:p>
        <a:p>
          <a:pPr algn="l"/>
          <a:r>
            <a:rPr lang="en-US" sz="3200" b="0" smtClean="0">
              <a:solidFill>
                <a:srgbClr val="000090"/>
              </a:solidFill>
              <a:latin typeface="Optima"/>
              <a:cs typeface="Optima"/>
            </a:rPr>
            <a:t>- </a:t>
          </a:r>
          <a:r>
            <a:rPr lang="en-US" sz="3200" b="0" dirty="0" smtClean="0">
              <a:solidFill>
                <a:srgbClr val="000090"/>
              </a:solidFill>
              <a:latin typeface="Optima"/>
              <a:cs typeface="Optima"/>
            </a:rPr>
            <a:t>Proposal to the DOE</a:t>
          </a:r>
          <a:endParaRPr lang="en-US" sz="3200" b="0" dirty="0">
            <a:solidFill>
              <a:srgbClr val="000090"/>
            </a:solidFill>
            <a:latin typeface="Optima"/>
            <a:cs typeface="Optima"/>
          </a:endParaRPr>
        </a:p>
      </dgm:t>
    </dgm:pt>
    <dgm:pt modelId="{016B368E-F6AF-4346-A7F9-974C5C88AD0F}" type="parTrans" cxnId="{DADD38BC-471E-C44A-9FFB-2F9904123F6D}">
      <dgm:prSet/>
      <dgm:spPr/>
      <dgm:t>
        <a:bodyPr/>
        <a:lstStyle/>
        <a:p>
          <a:endParaRPr lang="en-US"/>
        </a:p>
      </dgm:t>
    </dgm:pt>
    <dgm:pt modelId="{C18CE02D-524D-6A4B-923A-92DEA95BCEB2}" type="sibTrans" cxnId="{DADD38BC-471E-C44A-9FFB-2F9904123F6D}">
      <dgm:prSet/>
      <dgm:spPr/>
      <dgm:t>
        <a:bodyPr/>
        <a:lstStyle/>
        <a:p>
          <a:endParaRPr lang="en-US"/>
        </a:p>
      </dgm:t>
    </dgm:pt>
    <dgm:pt modelId="{CD8898F3-BDA4-4D4D-A4EC-7887469E9F21}">
      <dgm:prSet phldrT="[Text]" custT="1"/>
      <dgm:spPr>
        <a:solidFill>
          <a:srgbClr val="EADD69">
            <a:alpha val="10000"/>
          </a:srgbClr>
        </a:solidFill>
        <a:ln w="28575" cmpd="sng">
          <a:solidFill>
            <a:schemeClr val="tx1"/>
          </a:solidFill>
        </a:ln>
        <a:effectLst/>
      </dgm:spPr>
      <dgm:t>
        <a:bodyPr/>
        <a:lstStyle/>
        <a:p>
          <a:pPr marL="230188" indent="-230188" algn="l">
            <a:lnSpc>
              <a:spcPct val="90000"/>
            </a:lnSpc>
            <a:spcAft>
              <a:spcPts val="0"/>
            </a:spcAft>
          </a:pPr>
          <a:r>
            <a:rPr lang="en-US" sz="3200" b="0" i="0" baseline="0" dirty="0" smtClean="0">
              <a:solidFill>
                <a:srgbClr val="660066"/>
              </a:solidFill>
              <a:latin typeface="Optima"/>
              <a:cs typeface="Optima"/>
            </a:rPr>
            <a:t>- Summary: smaller, less   weight, simpler, large </a:t>
          </a:r>
          <a:r>
            <a:rPr lang="en-US" sz="3200" b="0" i="1" baseline="0" dirty="0" smtClean="0">
              <a:solidFill>
                <a:srgbClr val="660066"/>
              </a:solidFill>
              <a:latin typeface="Symbol" charset="2"/>
              <a:cs typeface="Symbol" charset="2"/>
            </a:rPr>
            <a:t>d</a:t>
          </a:r>
          <a:r>
            <a:rPr lang="en-US" sz="3200" b="0" i="1" baseline="0" dirty="0" smtClean="0">
              <a:solidFill>
                <a:srgbClr val="660066"/>
              </a:solidFill>
              <a:latin typeface="Optima"/>
              <a:cs typeface="Optima"/>
            </a:rPr>
            <a:t>p/p </a:t>
          </a:r>
          <a:endParaRPr lang="en-US" sz="3200" b="0" i="1" baseline="0" dirty="0">
            <a:solidFill>
              <a:srgbClr val="660066"/>
            </a:solidFill>
            <a:latin typeface="Optima"/>
            <a:cs typeface="Optima"/>
          </a:endParaRPr>
        </a:p>
      </dgm:t>
    </dgm:pt>
    <dgm:pt modelId="{344948F6-97B5-5A4A-B530-2F0475E4DF39}" type="sibTrans" cxnId="{C8A3C186-8EB8-E946-818D-572639C8F191}">
      <dgm:prSet/>
      <dgm:spPr/>
      <dgm:t>
        <a:bodyPr/>
        <a:lstStyle/>
        <a:p>
          <a:endParaRPr lang="en-US"/>
        </a:p>
      </dgm:t>
    </dgm:pt>
    <dgm:pt modelId="{F1232702-0F70-4C42-BAE0-1105AB11E9FB}" type="parTrans" cxnId="{C8A3C186-8EB8-E946-818D-572639C8F191}">
      <dgm:prSet/>
      <dgm:spPr/>
      <dgm:t>
        <a:bodyPr/>
        <a:lstStyle/>
        <a:p>
          <a:endParaRPr lang="en-US"/>
        </a:p>
      </dgm:t>
    </dgm:pt>
    <dgm:pt modelId="{EA7931BC-1C26-0542-B2AE-9157360B11C6}">
      <dgm:prSet phldrT="[Text]" custT="1"/>
      <dgm:spPr>
        <a:solidFill>
          <a:schemeClr val="accent6">
            <a:lumMod val="20000"/>
            <a:lumOff val="80000"/>
            <a:alpha val="77000"/>
          </a:schemeClr>
        </a:solidFill>
        <a:ln w="38100" cmpd="sng">
          <a:solidFill>
            <a:schemeClr val="tx1"/>
          </a:solidFill>
        </a:ln>
        <a:effectLst/>
      </dgm:spPr>
      <dgm:t>
        <a:bodyPr/>
        <a:lstStyle/>
        <a:p>
          <a:pPr algn="l"/>
          <a:r>
            <a:rPr lang="en-US" sz="3200" b="0" i="0" smtClean="0">
              <a:solidFill>
                <a:schemeClr val="tx1"/>
              </a:solidFill>
              <a:latin typeface="Optima"/>
              <a:cs typeface="Optima"/>
            </a:rPr>
            <a:t>- </a:t>
          </a:r>
          <a:r>
            <a:rPr lang="en-US" sz="3200" b="0" i="0" dirty="0" smtClean="0">
              <a:solidFill>
                <a:schemeClr val="tx1"/>
              </a:solidFill>
              <a:latin typeface="Optima"/>
              <a:cs typeface="Optima"/>
            </a:rPr>
            <a:t>Proton Gantries</a:t>
          </a:r>
        </a:p>
        <a:p>
          <a:pPr algn="l"/>
          <a:r>
            <a:rPr lang="en-US" sz="3200" b="0" i="0" smtClean="0">
              <a:solidFill>
                <a:schemeClr val="tx1"/>
              </a:solidFill>
              <a:latin typeface="Optima"/>
              <a:cs typeface="Optima"/>
            </a:rPr>
            <a:t>- </a:t>
          </a:r>
          <a:r>
            <a:rPr lang="en-US" sz="3200" b="0" i="0" dirty="0" smtClean="0">
              <a:solidFill>
                <a:schemeClr val="tx1"/>
              </a:solidFill>
              <a:latin typeface="Optima"/>
              <a:cs typeface="Optima"/>
            </a:rPr>
            <a:t>Permanent Magnet Gantry</a:t>
          </a:r>
          <a:endParaRPr lang="en-US" sz="3200" b="0" i="0" dirty="0">
            <a:solidFill>
              <a:schemeClr val="tx1"/>
            </a:solidFill>
            <a:latin typeface="Optima"/>
            <a:cs typeface="Optima"/>
          </a:endParaRPr>
        </a:p>
      </dgm:t>
    </dgm:pt>
    <dgm:pt modelId="{C6EECF81-93CC-CC43-85B6-8064BC2C1490}" type="sibTrans" cxnId="{2C6E2644-85AE-3744-946F-7FE3738ED776}">
      <dgm:prSet/>
      <dgm:spPr/>
      <dgm:t>
        <a:bodyPr/>
        <a:lstStyle/>
        <a:p>
          <a:endParaRPr lang="en-US"/>
        </a:p>
      </dgm:t>
    </dgm:pt>
    <dgm:pt modelId="{6DE14A5F-0A31-9F47-93CA-6B44A3F48454}" type="parTrans" cxnId="{2C6E2644-85AE-3744-946F-7FE3738ED776}">
      <dgm:prSet/>
      <dgm:spPr/>
      <dgm:t>
        <a:bodyPr/>
        <a:lstStyle/>
        <a:p>
          <a:endParaRPr lang="en-US"/>
        </a:p>
      </dgm:t>
    </dgm:pt>
    <dgm:pt modelId="{BAA76BA9-8ACE-5A4B-A9BB-7730E5446554}" type="pres">
      <dgm:prSet presAssocID="{E4EB1D27-C844-3847-ACE4-D6C69533E8D4}" presName="diagram" presStyleCnt="0">
        <dgm:presLayoutVars>
          <dgm:chPref val="1"/>
          <dgm:dir/>
          <dgm:animOne val="branch"/>
          <dgm:animLvl val="lvl"/>
          <dgm:resizeHandles val="exact"/>
        </dgm:presLayoutVars>
      </dgm:prSet>
      <dgm:spPr/>
      <dgm:t>
        <a:bodyPr/>
        <a:lstStyle/>
        <a:p>
          <a:endParaRPr lang="en-US"/>
        </a:p>
      </dgm:t>
    </dgm:pt>
    <dgm:pt modelId="{F680F563-BB8E-8943-9004-48AA6DC3B098}" type="pres">
      <dgm:prSet presAssocID="{343D605E-BE52-5847-8E0E-DB7ECAB3E604}" presName="root1" presStyleCnt="0"/>
      <dgm:spPr/>
    </dgm:pt>
    <dgm:pt modelId="{8CBDB487-64DF-CF42-BE8C-BFB12F5A182A}" type="pres">
      <dgm:prSet presAssocID="{343D605E-BE52-5847-8E0E-DB7ECAB3E604}" presName="LevelOneTextNode" presStyleLbl="node0" presStyleIdx="0" presStyleCnt="1" custScaleX="269236" custScaleY="192297" custLinFactNeighborX="-809" custLinFactNeighborY="-62036">
        <dgm:presLayoutVars>
          <dgm:chPref val="3"/>
        </dgm:presLayoutVars>
      </dgm:prSet>
      <dgm:spPr/>
      <dgm:t>
        <a:bodyPr/>
        <a:lstStyle/>
        <a:p>
          <a:endParaRPr lang="en-US"/>
        </a:p>
      </dgm:t>
    </dgm:pt>
    <dgm:pt modelId="{C407E47F-CE73-994D-9744-51B2D9014D2A}" type="pres">
      <dgm:prSet presAssocID="{343D605E-BE52-5847-8E0E-DB7ECAB3E604}" presName="level2hierChild" presStyleCnt="0"/>
      <dgm:spPr/>
    </dgm:pt>
    <dgm:pt modelId="{12BE52E6-FDB6-C840-9E89-8AFCF96D7374}" type="pres">
      <dgm:prSet presAssocID="{DB4A417A-F27D-1E4E-B4BD-201CA9D4D1E1}" presName="conn2-1" presStyleLbl="parChTrans1D2" presStyleIdx="0" presStyleCnt="4"/>
      <dgm:spPr/>
      <dgm:t>
        <a:bodyPr/>
        <a:lstStyle/>
        <a:p>
          <a:endParaRPr lang="en-US"/>
        </a:p>
      </dgm:t>
    </dgm:pt>
    <dgm:pt modelId="{3421862B-90D9-FA42-BC6C-9ED6705E3207}" type="pres">
      <dgm:prSet presAssocID="{DB4A417A-F27D-1E4E-B4BD-201CA9D4D1E1}" presName="connTx" presStyleLbl="parChTrans1D2" presStyleIdx="0" presStyleCnt="4"/>
      <dgm:spPr/>
      <dgm:t>
        <a:bodyPr/>
        <a:lstStyle/>
        <a:p>
          <a:endParaRPr lang="en-US"/>
        </a:p>
      </dgm:t>
    </dgm:pt>
    <dgm:pt modelId="{89D12798-BFD2-5D45-B0CF-2515EE29CB5F}" type="pres">
      <dgm:prSet presAssocID="{7997451F-45E6-994B-A7C7-A528287FF267}" presName="root2" presStyleCnt="0"/>
      <dgm:spPr/>
    </dgm:pt>
    <dgm:pt modelId="{E287F362-B9D0-A540-A707-FE86D53059DB}" type="pres">
      <dgm:prSet presAssocID="{7997451F-45E6-994B-A7C7-A528287FF267}" presName="LevelTwoTextNode" presStyleLbl="node2" presStyleIdx="0" presStyleCnt="4" custScaleX="496300" custScaleY="255912" custLinFactNeighborX="-15772" custLinFactNeighborY="-39593">
        <dgm:presLayoutVars>
          <dgm:chPref val="3"/>
        </dgm:presLayoutVars>
      </dgm:prSet>
      <dgm:spPr/>
      <dgm:t>
        <a:bodyPr/>
        <a:lstStyle/>
        <a:p>
          <a:endParaRPr lang="en-US"/>
        </a:p>
      </dgm:t>
    </dgm:pt>
    <dgm:pt modelId="{1BA7FA13-24B0-5F44-9ED0-2941ADCA97A4}" type="pres">
      <dgm:prSet presAssocID="{7997451F-45E6-994B-A7C7-A528287FF267}" presName="level3hierChild" presStyleCnt="0"/>
      <dgm:spPr/>
    </dgm:pt>
    <dgm:pt modelId="{08602E42-E94A-F444-B5DF-BA16D54828D5}" type="pres">
      <dgm:prSet presAssocID="{6DE14A5F-0A31-9F47-93CA-6B44A3F48454}" presName="conn2-1" presStyleLbl="parChTrans1D2" presStyleIdx="1" presStyleCnt="4"/>
      <dgm:spPr/>
      <dgm:t>
        <a:bodyPr/>
        <a:lstStyle/>
        <a:p>
          <a:endParaRPr lang="en-US"/>
        </a:p>
      </dgm:t>
    </dgm:pt>
    <dgm:pt modelId="{719F7C74-ED88-6F4A-8978-8B7F1644D3FF}" type="pres">
      <dgm:prSet presAssocID="{6DE14A5F-0A31-9F47-93CA-6B44A3F48454}" presName="connTx" presStyleLbl="parChTrans1D2" presStyleIdx="1" presStyleCnt="4"/>
      <dgm:spPr/>
      <dgm:t>
        <a:bodyPr/>
        <a:lstStyle/>
        <a:p>
          <a:endParaRPr lang="en-US"/>
        </a:p>
      </dgm:t>
    </dgm:pt>
    <dgm:pt modelId="{8F553675-F02F-C348-9997-B6EFE54276E6}" type="pres">
      <dgm:prSet presAssocID="{EA7931BC-1C26-0542-B2AE-9157360B11C6}" presName="root2" presStyleCnt="0"/>
      <dgm:spPr/>
    </dgm:pt>
    <dgm:pt modelId="{20119C2A-9133-BA40-BD51-2B1798905F73}" type="pres">
      <dgm:prSet presAssocID="{EA7931BC-1C26-0542-B2AE-9157360B11C6}" presName="LevelTwoTextNode" presStyleLbl="node2" presStyleIdx="1" presStyleCnt="4" custScaleX="502435" custScaleY="263237" custLinFactNeighborX="-14908" custLinFactNeighborY="-15377">
        <dgm:presLayoutVars>
          <dgm:chPref val="3"/>
        </dgm:presLayoutVars>
      </dgm:prSet>
      <dgm:spPr/>
      <dgm:t>
        <a:bodyPr/>
        <a:lstStyle/>
        <a:p>
          <a:endParaRPr lang="en-US"/>
        </a:p>
      </dgm:t>
    </dgm:pt>
    <dgm:pt modelId="{3B6ACD80-8E06-8E49-BA50-443790F8DE56}" type="pres">
      <dgm:prSet presAssocID="{EA7931BC-1C26-0542-B2AE-9157360B11C6}" presName="level3hierChild" presStyleCnt="0"/>
      <dgm:spPr/>
    </dgm:pt>
    <dgm:pt modelId="{E6863C8F-020C-234F-A0FD-4994476D2D4E}" type="pres">
      <dgm:prSet presAssocID="{F1232702-0F70-4C42-BAE0-1105AB11E9FB}" presName="conn2-1" presStyleLbl="parChTrans1D2" presStyleIdx="2" presStyleCnt="4"/>
      <dgm:spPr/>
      <dgm:t>
        <a:bodyPr/>
        <a:lstStyle/>
        <a:p>
          <a:endParaRPr lang="en-US"/>
        </a:p>
      </dgm:t>
    </dgm:pt>
    <dgm:pt modelId="{829E2271-6C92-6842-B3DA-3BDC5644B7D8}" type="pres">
      <dgm:prSet presAssocID="{F1232702-0F70-4C42-BAE0-1105AB11E9FB}" presName="connTx" presStyleLbl="parChTrans1D2" presStyleIdx="2" presStyleCnt="4"/>
      <dgm:spPr/>
      <dgm:t>
        <a:bodyPr/>
        <a:lstStyle/>
        <a:p>
          <a:endParaRPr lang="en-US"/>
        </a:p>
      </dgm:t>
    </dgm:pt>
    <dgm:pt modelId="{A979ADD9-5078-2347-800F-C2F342C7DAAF}" type="pres">
      <dgm:prSet presAssocID="{CD8898F3-BDA4-4D4D-A4EC-7887469E9F21}" presName="root2" presStyleCnt="0"/>
      <dgm:spPr/>
    </dgm:pt>
    <dgm:pt modelId="{34A27CF3-7CF8-2D40-9099-04D1F421A7F7}" type="pres">
      <dgm:prSet presAssocID="{CD8898F3-BDA4-4D4D-A4EC-7887469E9F21}" presName="LevelTwoTextNode" presStyleLbl="node2" presStyleIdx="2" presStyleCnt="4" custScaleX="475690" custScaleY="224135" custLinFactY="100000" custLinFactNeighborX="-13837" custLinFactNeighborY="185938">
        <dgm:presLayoutVars>
          <dgm:chPref val="3"/>
        </dgm:presLayoutVars>
      </dgm:prSet>
      <dgm:spPr/>
      <dgm:t>
        <a:bodyPr/>
        <a:lstStyle/>
        <a:p>
          <a:endParaRPr lang="en-US"/>
        </a:p>
      </dgm:t>
    </dgm:pt>
    <dgm:pt modelId="{63AF98AB-032A-0747-80B8-18F5804748EA}" type="pres">
      <dgm:prSet presAssocID="{CD8898F3-BDA4-4D4D-A4EC-7887469E9F21}" presName="level3hierChild" presStyleCnt="0"/>
      <dgm:spPr/>
    </dgm:pt>
    <dgm:pt modelId="{80E43F36-5581-2049-9002-FB09CAF09BB9}" type="pres">
      <dgm:prSet presAssocID="{016B368E-F6AF-4346-A7F9-974C5C88AD0F}" presName="conn2-1" presStyleLbl="parChTrans1D2" presStyleIdx="3" presStyleCnt="4"/>
      <dgm:spPr/>
      <dgm:t>
        <a:bodyPr/>
        <a:lstStyle/>
        <a:p>
          <a:endParaRPr lang="en-US"/>
        </a:p>
      </dgm:t>
    </dgm:pt>
    <dgm:pt modelId="{7939895B-E53A-7444-BF2A-186FE4A31ED9}" type="pres">
      <dgm:prSet presAssocID="{016B368E-F6AF-4346-A7F9-974C5C88AD0F}" presName="connTx" presStyleLbl="parChTrans1D2" presStyleIdx="3" presStyleCnt="4"/>
      <dgm:spPr/>
      <dgm:t>
        <a:bodyPr/>
        <a:lstStyle/>
        <a:p>
          <a:endParaRPr lang="en-US"/>
        </a:p>
      </dgm:t>
    </dgm:pt>
    <dgm:pt modelId="{DA4CDDC3-CE22-424B-91C1-32167574B9CF}" type="pres">
      <dgm:prSet presAssocID="{1751014C-9D1F-2741-B010-4C04DEE98882}" presName="root2" presStyleCnt="0"/>
      <dgm:spPr/>
    </dgm:pt>
    <dgm:pt modelId="{DEE3FBA7-81C1-D942-AF04-2CA74C7CCAC1}" type="pres">
      <dgm:prSet presAssocID="{1751014C-9D1F-2741-B010-4C04DEE98882}" presName="LevelTwoTextNode" presStyleLbl="node2" presStyleIdx="3" presStyleCnt="4" custScaleX="436980" custScaleY="246777" custLinFactY="-100000" custLinFactNeighborX="-14200" custLinFactNeighborY="-131904">
        <dgm:presLayoutVars>
          <dgm:chPref val="3"/>
        </dgm:presLayoutVars>
      </dgm:prSet>
      <dgm:spPr/>
      <dgm:t>
        <a:bodyPr/>
        <a:lstStyle/>
        <a:p>
          <a:endParaRPr lang="en-US"/>
        </a:p>
      </dgm:t>
    </dgm:pt>
    <dgm:pt modelId="{2290BF64-1DA6-B44B-B8B1-83E88F6E16AD}" type="pres">
      <dgm:prSet presAssocID="{1751014C-9D1F-2741-B010-4C04DEE98882}" presName="level3hierChild" presStyleCnt="0"/>
      <dgm:spPr/>
    </dgm:pt>
  </dgm:ptLst>
  <dgm:cxnLst>
    <dgm:cxn modelId="{C8A3C186-8EB8-E946-818D-572639C8F191}" srcId="{343D605E-BE52-5847-8E0E-DB7ECAB3E604}" destId="{CD8898F3-BDA4-4D4D-A4EC-7887469E9F21}" srcOrd="2" destOrd="0" parTransId="{F1232702-0F70-4C42-BAE0-1105AB11E9FB}" sibTransId="{344948F6-97B5-5A4A-B530-2F0475E4DF39}"/>
    <dgm:cxn modelId="{0228E0DC-1168-4146-8676-1FC2DBD24BF8}" type="presOf" srcId="{016B368E-F6AF-4346-A7F9-974C5C88AD0F}" destId="{80E43F36-5581-2049-9002-FB09CAF09BB9}" srcOrd="0" destOrd="0" presId="urn:microsoft.com/office/officeart/2005/8/layout/hierarchy2"/>
    <dgm:cxn modelId="{55DCB57D-935E-9349-A619-EED72C6D55DD}" type="presOf" srcId="{DB4A417A-F27D-1E4E-B4BD-201CA9D4D1E1}" destId="{3421862B-90D9-FA42-BC6C-9ED6705E3207}" srcOrd="1" destOrd="0" presId="urn:microsoft.com/office/officeart/2005/8/layout/hierarchy2"/>
    <dgm:cxn modelId="{3C25745C-C9CA-BE45-90A6-0FDA3333989C}" type="presOf" srcId="{F1232702-0F70-4C42-BAE0-1105AB11E9FB}" destId="{E6863C8F-020C-234F-A0FD-4994476D2D4E}" srcOrd="0" destOrd="0" presId="urn:microsoft.com/office/officeart/2005/8/layout/hierarchy2"/>
    <dgm:cxn modelId="{6A13BD1A-F223-794F-88AD-A2CA34C62D24}" type="presOf" srcId="{016B368E-F6AF-4346-A7F9-974C5C88AD0F}" destId="{7939895B-E53A-7444-BF2A-186FE4A31ED9}" srcOrd="1" destOrd="0" presId="urn:microsoft.com/office/officeart/2005/8/layout/hierarchy2"/>
    <dgm:cxn modelId="{514A5C59-2F95-1840-B6A9-2262D2B2153E}" srcId="{343D605E-BE52-5847-8E0E-DB7ECAB3E604}" destId="{7997451F-45E6-994B-A7C7-A528287FF267}" srcOrd="0" destOrd="0" parTransId="{DB4A417A-F27D-1E4E-B4BD-201CA9D4D1E1}" sibTransId="{A7D1DE14-55B6-0B49-900C-C38647058132}"/>
    <dgm:cxn modelId="{95756EE4-34B3-3E45-B787-9A9024831FEE}" type="presOf" srcId="{CD8898F3-BDA4-4D4D-A4EC-7887469E9F21}" destId="{34A27CF3-7CF8-2D40-9099-04D1F421A7F7}" srcOrd="0" destOrd="0" presId="urn:microsoft.com/office/officeart/2005/8/layout/hierarchy2"/>
    <dgm:cxn modelId="{719B9C0D-E93B-3542-90AB-BE9CD51D1F52}" type="presOf" srcId="{EA7931BC-1C26-0542-B2AE-9157360B11C6}" destId="{20119C2A-9133-BA40-BD51-2B1798905F73}" srcOrd="0" destOrd="0" presId="urn:microsoft.com/office/officeart/2005/8/layout/hierarchy2"/>
    <dgm:cxn modelId="{2C6E2644-85AE-3744-946F-7FE3738ED776}" srcId="{343D605E-BE52-5847-8E0E-DB7ECAB3E604}" destId="{EA7931BC-1C26-0542-B2AE-9157360B11C6}" srcOrd="1" destOrd="0" parTransId="{6DE14A5F-0A31-9F47-93CA-6B44A3F48454}" sibTransId="{C6EECF81-93CC-CC43-85B6-8064BC2C1490}"/>
    <dgm:cxn modelId="{F9A0CBFD-B3D5-2542-A164-A6DF6EF49429}" type="presOf" srcId="{6DE14A5F-0A31-9F47-93CA-6B44A3F48454}" destId="{08602E42-E94A-F444-B5DF-BA16D54828D5}" srcOrd="0" destOrd="0" presId="urn:microsoft.com/office/officeart/2005/8/layout/hierarchy2"/>
    <dgm:cxn modelId="{DB6FAD60-FB27-E542-9336-1E1A03580C44}" type="presOf" srcId="{343D605E-BE52-5847-8E0E-DB7ECAB3E604}" destId="{8CBDB487-64DF-CF42-BE8C-BFB12F5A182A}" srcOrd="0" destOrd="0" presId="urn:microsoft.com/office/officeart/2005/8/layout/hierarchy2"/>
    <dgm:cxn modelId="{5090538F-2380-4843-8930-EC081C1CBB85}" type="presOf" srcId="{1751014C-9D1F-2741-B010-4C04DEE98882}" destId="{DEE3FBA7-81C1-D942-AF04-2CA74C7CCAC1}" srcOrd="0" destOrd="0" presId="urn:microsoft.com/office/officeart/2005/8/layout/hierarchy2"/>
    <dgm:cxn modelId="{F2AB660A-36C1-4B45-9B81-8E7B93BF9BA3}" type="presOf" srcId="{E4EB1D27-C844-3847-ACE4-D6C69533E8D4}" destId="{BAA76BA9-8ACE-5A4B-A9BB-7730E5446554}" srcOrd="0" destOrd="0" presId="urn:microsoft.com/office/officeart/2005/8/layout/hierarchy2"/>
    <dgm:cxn modelId="{AC6EA229-60D6-914E-A002-734F1CCD9B55}" type="presOf" srcId="{7997451F-45E6-994B-A7C7-A528287FF267}" destId="{E287F362-B9D0-A540-A707-FE86D53059DB}" srcOrd="0" destOrd="0" presId="urn:microsoft.com/office/officeart/2005/8/layout/hierarchy2"/>
    <dgm:cxn modelId="{E5C54724-B9F9-8742-A6ED-2163C3149584}" type="presOf" srcId="{DB4A417A-F27D-1E4E-B4BD-201CA9D4D1E1}" destId="{12BE52E6-FDB6-C840-9E89-8AFCF96D7374}" srcOrd="0" destOrd="0" presId="urn:microsoft.com/office/officeart/2005/8/layout/hierarchy2"/>
    <dgm:cxn modelId="{2597C39F-3592-534A-AECA-5286DB5C8716}" srcId="{E4EB1D27-C844-3847-ACE4-D6C69533E8D4}" destId="{343D605E-BE52-5847-8E0E-DB7ECAB3E604}" srcOrd="0" destOrd="0" parTransId="{1A409AA4-92DC-414A-A3C4-8D2398772B34}" sibTransId="{AA661057-8C1C-F041-B46E-88DD9E68EA27}"/>
    <dgm:cxn modelId="{6BD43494-8356-0C4E-9334-C06E61BF4B5B}" type="presOf" srcId="{6DE14A5F-0A31-9F47-93CA-6B44A3F48454}" destId="{719F7C74-ED88-6F4A-8978-8B7F1644D3FF}" srcOrd="1" destOrd="0" presId="urn:microsoft.com/office/officeart/2005/8/layout/hierarchy2"/>
    <dgm:cxn modelId="{FCF6687A-C355-5940-94B6-A78CB578074C}" type="presOf" srcId="{F1232702-0F70-4C42-BAE0-1105AB11E9FB}" destId="{829E2271-6C92-6842-B3DA-3BDC5644B7D8}" srcOrd="1" destOrd="0" presId="urn:microsoft.com/office/officeart/2005/8/layout/hierarchy2"/>
    <dgm:cxn modelId="{DADD38BC-471E-C44A-9FFB-2F9904123F6D}" srcId="{343D605E-BE52-5847-8E0E-DB7ECAB3E604}" destId="{1751014C-9D1F-2741-B010-4C04DEE98882}" srcOrd="3" destOrd="0" parTransId="{016B368E-F6AF-4346-A7F9-974C5C88AD0F}" sibTransId="{C18CE02D-524D-6A4B-923A-92DEA95BCEB2}"/>
    <dgm:cxn modelId="{AE210B9D-1FC2-D74B-AE9E-3905731A3462}" type="presParOf" srcId="{BAA76BA9-8ACE-5A4B-A9BB-7730E5446554}" destId="{F680F563-BB8E-8943-9004-48AA6DC3B098}" srcOrd="0" destOrd="0" presId="urn:microsoft.com/office/officeart/2005/8/layout/hierarchy2"/>
    <dgm:cxn modelId="{100C9F39-BFA9-F744-A297-00EC448AD5CF}" type="presParOf" srcId="{F680F563-BB8E-8943-9004-48AA6DC3B098}" destId="{8CBDB487-64DF-CF42-BE8C-BFB12F5A182A}" srcOrd="0" destOrd="0" presId="urn:microsoft.com/office/officeart/2005/8/layout/hierarchy2"/>
    <dgm:cxn modelId="{8C2F7724-5AD7-7545-A6A6-3620993FD083}" type="presParOf" srcId="{F680F563-BB8E-8943-9004-48AA6DC3B098}" destId="{C407E47F-CE73-994D-9744-51B2D9014D2A}" srcOrd="1" destOrd="0" presId="urn:microsoft.com/office/officeart/2005/8/layout/hierarchy2"/>
    <dgm:cxn modelId="{EA83B990-F416-434C-9552-F033B0D5F445}" type="presParOf" srcId="{C407E47F-CE73-994D-9744-51B2D9014D2A}" destId="{12BE52E6-FDB6-C840-9E89-8AFCF96D7374}" srcOrd="0" destOrd="0" presId="urn:microsoft.com/office/officeart/2005/8/layout/hierarchy2"/>
    <dgm:cxn modelId="{22BAE4A5-A921-6B49-B233-C22F753A8C41}" type="presParOf" srcId="{12BE52E6-FDB6-C840-9E89-8AFCF96D7374}" destId="{3421862B-90D9-FA42-BC6C-9ED6705E3207}" srcOrd="0" destOrd="0" presId="urn:microsoft.com/office/officeart/2005/8/layout/hierarchy2"/>
    <dgm:cxn modelId="{764A3A88-D2F4-0C4A-A47A-DD2C07A3CF6F}" type="presParOf" srcId="{C407E47F-CE73-994D-9744-51B2D9014D2A}" destId="{89D12798-BFD2-5D45-B0CF-2515EE29CB5F}" srcOrd="1" destOrd="0" presId="urn:microsoft.com/office/officeart/2005/8/layout/hierarchy2"/>
    <dgm:cxn modelId="{8E96C7CE-E01D-C94C-B982-C750F7FB4BFC}" type="presParOf" srcId="{89D12798-BFD2-5D45-B0CF-2515EE29CB5F}" destId="{E287F362-B9D0-A540-A707-FE86D53059DB}" srcOrd="0" destOrd="0" presId="urn:microsoft.com/office/officeart/2005/8/layout/hierarchy2"/>
    <dgm:cxn modelId="{966CED90-880D-2147-AD12-7A8C1A76D48A}" type="presParOf" srcId="{89D12798-BFD2-5D45-B0CF-2515EE29CB5F}" destId="{1BA7FA13-24B0-5F44-9ED0-2941ADCA97A4}" srcOrd="1" destOrd="0" presId="urn:microsoft.com/office/officeart/2005/8/layout/hierarchy2"/>
    <dgm:cxn modelId="{43B18E7F-CB7A-7D43-B3B8-78D131592DEE}" type="presParOf" srcId="{C407E47F-CE73-994D-9744-51B2D9014D2A}" destId="{08602E42-E94A-F444-B5DF-BA16D54828D5}" srcOrd="2" destOrd="0" presId="urn:microsoft.com/office/officeart/2005/8/layout/hierarchy2"/>
    <dgm:cxn modelId="{1EDB3A1D-EA9B-B841-AB68-A0599003CFBA}" type="presParOf" srcId="{08602E42-E94A-F444-B5DF-BA16D54828D5}" destId="{719F7C74-ED88-6F4A-8978-8B7F1644D3FF}" srcOrd="0" destOrd="0" presId="urn:microsoft.com/office/officeart/2005/8/layout/hierarchy2"/>
    <dgm:cxn modelId="{A7B6A355-65C4-3343-AB89-0CD85DBF7E7C}" type="presParOf" srcId="{C407E47F-CE73-994D-9744-51B2D9014D2A}" destId="{8F553675-F02F-C348-9997-B6EFE54276E6}" srcOrd="3" destOrd="0" presId="urn:microsoft.com/office/officeart/2005/8/layout/hierarchy2"/>
    <dgm:cxn modelId="{A392DE85-1715-1548-AD88-6A6E0EA8246E}" type="presParOf" srcId="{8F553675-F02F-C348-9997-B6EFE54276E6}" destId="{20119C2A-9133-BA40-BD51-2B1798905F73}" srcOrd="0" destOrd="0" presId="urn:microsoft.com/office/officeart/2005/8/layout/hierarchy2"/>
    <dgm:cxn modelId="{0217A31C-DDC3-7D47-9AD6-6A14398EB221}" type="presParOf" srcId="{8F553675-F02F-C348-9997-B6EFE54276E6}" destId="{3B6ACD80-8E06-8E49-BA50-443790F8DE56}" srcOrd="1" destOrd="0" presId="urn:microsoft.com/office/officeart/2005/8/layout/hierarchy2"/>
    <dgm:cxn modelId="{F399B839-59E7-3245-8CC3-8FB36908587C}" type="presParOf" srcId="{C407E47F-CE73-994D-9744-51B2D9014D2A}" destId="{E6863C8F-020C-234F-A0FD-4994476D2D4E}" srcOrd="4" destOrd="0" presId="urn:microsoft.com/office/officeart/2005/8/layout/hierarchy2"/>
    <dgm:cxn modelId="{48199B0F-4D8B-5C41-8C34-FE0BE8162681}" type="presParOf" srcId="{E6863C8F-020C-234F-A0FD-4994476D2D4E}" destId="{829E2271-6C92-6842-B3DA-3BDC5644B7D8}" srcOrd="0" destOrd="0" presId="urn:microsoft.com/office/officeart/2005/8/layout/hierarchy2"/>
    <dgm:cxn modelId="{283878C8-EBAD-1F40-A739-44F6E0CAFDEB}" type="presParOf" srcId="{C407E47F-CE73-994D-9744-51B2D9014D2A}" destId="{A979ADD9-5078-2347-800F-C2F342C7DAAF}" srcOrd="5" destOrd="0" presId="urn:microsoft.com/office/officeart/2005/8/layout/hierarchy2"/>
    <dgm:cxn modelId="{589BF5CF-D8AF-3049-8610-B22D311E1643}" type="presParOf" srcId="{A979ADD9-5078-2347-800F-C2F342C7DAAF}" destId="{34A27CF3-7CF8-2D40-9099-04D1F421A7F7}" srcOrd="0" destOrd="0" presId="urn:microsoft.com/office/officeart/2005/8/layout/hierarchy2"/>
    <dgm:cxn modelId="{259AFD95-45C9-8B4F-802F-92FC2C40D01A}" type="presParOf" srcId="{A979ADD9-5078-2347-800F-C2F342C7DAAF}" destId="{63AF98AB-032A-0747-80B8-18F5804748EA}" srcOrd="1" destOrd="0" presId="urn:microsoft.com/office/officeart/2005/8/layout/hierarchy2"/>
    <dgm:cxn modelId="{D13C2913-30B4-344F-BAB0-A40A438EC59D}" type="presParOf" srcId="{C407E47F-CE73-994D-9744-51B2D9014D2A}" destId="{80E43F36-5581-2049-9002-FB09CAF09BB9}" srcOrd="6" destOrd="0" presId="urn:microsoft.com/office/officeart/2005/8/layout/hierarchy2"/>
    <dgm:cxn modelId="{13769D60-82B5-2344-803B-4E64F2A19EE0}" type="presParOf" srcId="{80E43F36-5581-2049-9002-FB09CAF09BB9}" destId="{7939895B-E53A-7444-BF2A-186FE4A31ED9}" srcOrd="0" destOrd="0" presId="urn:microsoft.com/office/officeart/2005/8/layout/hierarchy2"/>
    <dgm:cxn modelId="{25211F5F-CC4A-EC4A-AC4F-74421F6B9D25}" type="presParOf" srcId="{C407E47F-CE73-994D-9744-51B2D9014D2A}" destId="{DA4CDDC3-CE22-424B-91C1-32167574B9CF}" srcOrd="7" destOrd="0" presId="urn:microsoft.com/office/officeart/2005/8/layout/hierarchy2"/>
    <dgm:cxn modelId="{258A0479-45F1-B040-9872-9FA3213BA063}" type="presParOf" srcId="{DA4CDDC3-CE22-424B-91C1-32167574B9CF}" destId="{DEE3FBA7-81C1-D942-AF04-2CA74C7CCAC1}" srcOrd="0" destOrd="0" presId="urn:microsoft.com/office/officeart/2005/8/layout/hierarchy2"/>
    <dgm:cxn modelId="{6797D9A0-C193-FC45-9CE3-EC63A069A723}" type="presParOf" srcId="{DA4CDDC3-CE22-424B-91C1-32167574B9CF}" destId="{2290BF64-1DA6-B44B-B8B1-83E88F6E16AD}"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EB1D27-C844-3847-ACE4-D6C69533E8D4}" type="doc">
      <dgm:prSet loTypeId="urn:microsoft.com/office/officeart/2005/8/layout/hierarchy2" loCatId="" qsTypeId="urn:microsoft.com/office/officeart/2005/8/quickstyle/simple4" qsCatId="simple" csTypeId="urn:microsoft.com/office/officeart/2005/8/colors/colorful1" csCatId="colorful" phldr="1"/>
      <dgm:spPr/>
      <dgm:t>
        <a:bodyPr/>
        <a:lstStyle/>
        <a:p>
          <a:endParaRPr lang="en-US"/>
        </a:p>
      </dgm:t>
    </dgm:pt>
    <dgm:pt modelId="{343D605E-BE52-5847-8E0E-DB7ECAB3E604}">
      <dgm:prSet phldrT="[Text]" custT="1"/>
      <dgm:spPr>
        <a:solidFill>
          <a:srgbClr val="3366FF">
            <a:alpha val="12000"/>
          </a:srgbClr>
        </a:solidFill>
        <a:ln w="57150" cmpd="sng">
          <a:solidFill>
            <a:schemeClr val="tx1"/>
          </a:solidFill>
        </a:ln>
      </dgm:spPr>
      <dgm:t>
        <a:bodyPr/>
        <a:lstStyle/>
        <a:p>
          <a:pPr algn="ctr"/>
          <a:r>
            <a:rPr lang="en-US" sz="4000" b="0" i="0" dirty="0" smtClean="0">
              <a:solidFill>
                <a:srgbClr val="FF0000"/>
              </a:solidFill>
              <a:latin typeface="Optima"/>
              <a:cs typeface="Optima"/>
            </a:rPr>
            <a:t>What is the OBJECTIVE? </a:t>
          </a:r>
        </a:p>
        <a:p>
          <a:pPr marL="171450" indent="0" algn="l"/>
          <a:r>
            <a:rPr lang="en-US" sz="4000" b="0" i="0" dirty="0" smtClean="0">
              <a:solidFill>
                <a:srgbClr val="FF0000"/>
              </a:solidFill>
              <a:latin typeface="Optima"/>
              <a:cs typeface="Optima"/>
            </a:rPr>
            <a:t>- Reduce the size of the gantry</a:t>
          </a:r>
        </a:p>
        <a:p>
          <a:pPr marL="171450" indent="0" algn="l"/>
          <a:r>
            <a:rPr lang="en-US" sz="4000" b="0" i="0" dirty="0" smtClean="0">
              <a:solidFill>
                <a:srgbClr val="FF0000"/>
              </a:solidFill>
              <a:latin typeface="Optima"/>
              <a:cs typeface="Optima"/>
            </a:rPr>
            <a:t>- Improve its performance</a:t>
          </a:r>
        </a:p>
        <a:p>
          <a:pPr marL="1076325" indent="-904875" algn="l"/>
          <a:r>
            <a:rPr lang="en-US" sz="4000" b="0" i="0" dirty="0" smtClean="0">
              <a:solidFill>
                <a:srgbClr val="FF0000"/>
              </a:solidFill>
              <a:latin typeface="Optima"/>
              <a:cs typeface="Optima"/>
            </a:rPr>
            <a:t>- Reduce the cost</a:t>
          </a:r>
        </a:p>
        <a:p>
          <a:pPr marL="1076325" indent="-904875" algn="l"/>
          <a:r>
            <a:rPr lang="en-US" sz="4000" b="0" i="0" dirty="0" smtClean="0">
              <a:solidFill>
                <a:srgbClr val="FF0000"/>
              </a:solidFill>
              <a:latin typeface="Optima"/>
              <a:cs typeface="Optima"/>
            </a:rPr>
            <a:t>- Allow large energy range </a:t>
          </a:r>
        </a:p>
      </dgm:t>
    </dgm:pt>
    <dgm:pt modelId="{1A409AA4-92DC-414A-A3C4-8D2398772B34}" type="parTrans" cxnId="{2597C39F-3592-534A-AECA-5286DB5C8716}">
      <dgm:prSet/>
      <dgm:spPr/>
      <dgm:t>
        <a:bodyPr/>
        <a:lstStyle/>
        <a:p>
          <a:endParaRPr lang="en-US"/>
        </a:p>
      </dgm:t>
    </dgm:pt>
    <dgm:pt modelId="{AA661057-8C1C-F041-B46E-88DD9E68EA27}" type="sibTrans" cxnId="{2597C39F-3592-534A-AECA-5286DB5C8716}">
      <dgm:prSet/>
      <dgm:spPr/>
      <dgm:t>
        <a:bodyPr/>
        <a:lstStyle/>
        <a:p>
          <a:endParaRPr lang="en-US"/>
        </a:p>
      </dgm:t>
    </dgm:pt>
    <dgm:pt modelId="{BAA76BA9-8ACE-5A4B-A9BB-7730E5446554}" type="pres">
      <dgm:prSet presAssocID="{E4EB1D27-C844-3847-ACE4-D6C69533E8D4}" presName="diagram" presStyleCnt="0">
        <dgm:presLayoutVars>
          <dgm:chPref val="1"/>
          <dgm:dir/>
          <dgm:animOne val="branch"/>
          <dgm:animLvl val="lvl"/>
          <dgm:resizeHandles val="exact"/>
        </dgm:presLayoutVars>
      </dgm:prSet>
      <dgm:spPr/>
      <dgm:t>
        <a:bodyPr/>
        <a:lstStyle/>
        <a:p>
          <a:endParaRPr lang="en-US"/>
        </a:p>
      </dgm:t>
    </dgm:pt>
    <dgm:pt modelId="{F680F563-BB8E-8943-9004-48AA6DC3B098}" type="pres">
      <dgm:prSet presAssocID="{343D605E-BE52-5847-8E0E-DB7ECAB3E604}" presName="root1" presStyleCnt="0"/>
      <dgm:spPr/>
    </dgm:pt>
    <dgm:pt modelId="{8CBDB487-64DF-CF42-BE8C-BFB12F5A182A}" type="pres">
      <dgm:prSet presAssocID="{343D605E-BE52-5847-8E0E-DB7ECAB3E604}" presName="LevelOneTextNode" presStyleLbl="node0" presStyleIdx="0" presStyleCnt="1" custScaleX="420433" custScaleY="472889" custLinFactY="348851" custLinFactNeighborX="0" custLinFactNeighborY="400000">
        <dgm:presLayoutVars>
          <dgm:chPref val="3"/>
        </dgm:presLayoutVars>
      </dgm:prSet>
      <dgm:spPr/>
      <dgm:t>
        <a:bodyPr/>
        <a:lstStyle/>
        <a:p>
          <a:endParaRPr lang="en-US"/>
        </a:p>
      </dgm:t>
    </dgm:pt>
    <dgm:pt modelId="{C407E47F-CE73-994D-9744-51B2D9014D2A}" type="pres">
      <dgm:prSet presAssocID="{343D605E-BE52-5847-8E0E-DB7ECAB3E604}" presName="level2hierChild" presStyleCnt="0"/>
      <dgm:spPr/>
    </dgm:pt>
  </dgm:ptLst>
  <dgm:cxnLst>
    <dgm:cxn modelId="{2597C39F-3592-534A-AECA-5286DB5C8716}" srcId="{E4EB1D27-C844-3847-ACE4-D6C69533E8D4}" destId="{343D605E-BE52-5847-8E0E-DB7ECAB3E604}" srcOrd="0" destOrd="0" parTransId="{1A409AA4-92DC-414A-A3C4-8D2398772B34}" sibTransId="{AA661057-8C1C-F041-B46E-88DD9E68EA27}"/>
    <dgm:cxn modelId="{B132EF26-537F-584D-87A2-58241B14484D}" type="presOf" srcId="{343D605E-BE52-5847-8E0E-DB7ECAB3E604}" destId="{8CBDB487-64DF-CF42-BE8C-BFB12F5A182A}" srcOrd="0" destOrd="0" presId="urn:microsoft.com/office/officeart/2005/8/layout/hierarchy2"/>
    <dgm:cxn modelId="{935843FD-808B-0E4E-99A7-A68EDE62831F}" type="presOf" srcId="{E4EB1D27-C844-3847-ACE4-D6C69533E8D4}" destId="{BAA76BA9-8ACE-5A4B-A9BB-7730E5446554}" srcOrd="0" destOrd="0" presId="urn:microsoft.com/office/officeart/2005/8/layout/hierarchy2"/>
    <dgm:cxn modelId="{3D00549A-90F6-EC45-92B3-5E5490AFBEA7}" type="presParOf" srcId="{BAA76BA9-8ACE-5A4B-A9BB-7730E5446554}" destId="{F680F563-BB8E-8943-9004-48AA6DC3B098}" srcOrd="0" destOrd="0" presId="urn:microsoft.com/office/officeart/2005/8/layout/hierarchy2"/>
    <dgm:cxn modelId="{171434E2-0538-D44D-B4BB-E651B00EB340}" type="presParOf" srcId="{F680F563-BB8E-8943-9004-48AA6DC3B098}" destId="{8CBDB487-64DF-CF42-BE8C-BFB12F5A182A}" srcOrd="0" destOrd="0" presId="urn:microsoft.com/office/officeart/2005/8/layout/hierarchy2"/>
    <dgm:cxn modelId="{63C74C19-54F9-854B-BBC7-354219EBAB77}" type="presParOf" srcId="{F680F563-BB8E-8943-9004-48AA6DC3B098}" destId="{C407E47F-CE73-994D-9744-51B2D9014D2A}"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BDB487-64DF-CF42-BE8C-BFB12F5A182A}">
      <dsp:nvSpPr>
        <dsp:cNvPr id="0" name=""/>
        <dsp:cNvSpPr/>
      </dsp:nvSpPr>
      <dsp:spPr>
        <a:xfrm>
          <a:off x="0" y="2378749"/>
          <a:ext cx="2984306" cy="1065743"/>
        </a:xfrm>
        <a:prstGeom prst="roundRect">
          <a:avLst>
            <a:gd name="adj" fmla="val 10000"/>
          </a:avLst>
        </a:prstGeom>
        <a:solidFill>
          <a:srgbClr val="3366FF">
            <a:alpha val="12000"/>
          </a:srgbClr>
        </a:solidFill>
        <a:ln w="57150" cmpd="sng">
          <a:solidFill>
            <a:schemeClr val="tx1"/>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r>
            <a:rPr lang="en-US" sz="4400" b="0" i="0" kern="1200" dirty="0" smtClean="0">
              <a:solidFill>
                <a:srgbClr val="FF0000"/>
              </a:solidFill>
              <a:latin typeface="Optima"/>
              <a:cs typeface="Optima"/>
            </a:rPr>
            <a:t>OUTLINE:</a:t>
          </a:r>
        </a:p>
      </dsp:txBody>
      <dsp:txXfrm>
        <a:off x="31215" y="2409964"/>
        <a:ext cx="2921876" cy="1003313"/>
      </dsp:txXfrm>
    </dsp:sp>
    <dsp:sp modelId="{12BE52E6-FDB6-C840-9E89-8AFCF96D7374}">
      <dsp:nvSpPr>
        <dsp:cNvPr id="0" name=""/>
        <dsp:cNvSpPr/>
      </dsp:nvSpPr>
      <dsp:spPr>
        <a:xfrm rot="16664741">
          <a:off x="2095962" y="1886606"/>
          <a:ext cx="2053442" cy="15321"/>
        </a:xfrm>
        <a:custGeom>
          <a:avLst/>
          <a:gdLst/>
          <a:ahLst/>
          <a:cxnLst/>
          <a:rect l="0" t="0" r="0" b="0"/>
          <a:pathLst>
            <a:path>
              <a:moveTo>
                <a:pt x="0" y="7660"/>
              </a:moveTo>
              <a:lnTo>
                <a:pt x="2053442" y="7660"/>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3071348" y="1842931"/>
        <a:ext cx="102672" cy="102672"/>
      </dsp:txXfrm>
    </dsp:sp>
    <dsp:sp modelId="{E287F362-B9D0-A540-A707-FE86D53059DB}">
      <dsp:nvSpPr>
        <dsp:cNvPr id="0" name=""/>
        <dsp:cNvSpPr/>
      </dsp:nvSpPr>
      <dsp:spPr>
        <a:xfrm>
          <a:off x="3261061" y="167759"/>
          <a:ext cx="5501163" cy="1418309"/>
        </a:xfrm>
        <a:prstGeom prst="roundRect">
          <a:avLst>
            <a:gd name="adj" fmla="val 10000"/>
          </a:avLst>
        </a:prstGeom>
        <a:solidFill>
          <a:schemeClr val="accent6">
            <a:lumMod val="20000"/>
            <a:lumOff val="80000"/>
            <a:alpha val="77000"/>
          </a:schemeClr>
        </a:solidFill>
        <a:ln w="38100" cmpd="sng">
          <a:solidFill>
            <a:schemeClr val="tx1"/>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l" defTabSz="1422400">
            <a:lnSpc>
              <a:spcPct val="90000"/>
            </a:lnSpc>
            <a:spcBef>
              <a:spcPct val="0"/>
            </a:spcBef>
            <a:spcAft>
              <a:spcPct val="35000"/>
            </a:spcAft>
          </a:pPr>
          <a:r>
            <a:rPr lang="en-US" sz="3200" b="0" i="0" kern="1200" dirty="0" smtClean="0">
              <a:solidFill>
                <a:srgbClr val="000090"/>
              </a:solidFill>
              <a:latin typeface="Optima"/>
              <a:cs typeface="Optima"/>
            </a:rPr>
            <a:t>- Requests and Challenges</a:t>
          </a:r>
        </a:p>
        <a:p>
          <a:pPr lvl="0" algn="l" defTabSz="1422400">
            <a:lnSpc>
              <a:spcPct val="90000"/>
            </a:lnSpc>
            <a:spcBef>
              <a:spcPct val="0"/>
            </a:spcBef>
            <a:spcAft>
              <a:spcPct val="35000"/>
            </a:spcAft>
          </a:pPr>
          <a:r>
            <a:rPr lang="en-US" sz="3200" b="0" i="0" kern="1200" dirty="0" smtClean="0">
              <a:solidFill>
                <a:srgbClr val="000090"/>
              </a:solidFill>
              <a:latin typeface="Optima"/>
              <a:cs typeface="Optima"/>
            </a:rPr>
            <a:t>- Introduction: NS-FFAG?  </a:t>
          </a:r>
          <a:endParaRPr lang="en-US" sz="3200" b="0" i="0" kern="1200" dirty="0">
            <a:solidFill>
              <a:srgbClr val="000090"/>
            </a:solidFill>
            <a:latin typeface="Optima"/>
            <a:cs typeface="Optima"/>
          </a:endParaRPr>
        </a:p>
      </dsp:txBody>
      <dsp:txXfrm>
        <a:off x="3302602" y="209300"/>
        <a:ext cx="5418081" cy="1335227"/>
      </dsp:txXfrm>
    </dsp:sp>
    <dsp:sp modelId="{08602E42-E94A-F444-B5DF-BA16D54828D5}">
      <dsp:nvSpPr>
        <dsp:cNvPr id="0" name=""/>
        <dsp:cNvSpPr/>
      </dsp:nvSpPr>
      <dsp:spPr>
        <a:xfrm rot="18425305">
          <a:off x="2890068" y="2714581"/>
          <a:ext cx="474808" cy="15321"/>
        </a:xfrm>
        <a:custGeom>
          <a:avLst/>
          <a:gdLst/>
          <a:ahLst/>
          <a:cxnLst/>
          <a:rect l="0" t="0" r="0" b="0"/>
          <a:pathLst>
            <a:path>
              <a:moveTo>
                <a:pt x="0" y="7660"/>
              </a:moveTo>
              <a:lnTo>
                <a:pt x="474808" y="7660"/>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15602" y="2710372"/>
        <a:ext cx="23740" cy="23740"/>
      </dsp:txXfrm>
    </dsp:sp>
    <dsp:sp modelId="{20119C2A-9133-BA40-BD51-2B1798905F73}">
      <dsp:nvSpPr>
        <dsp:cNvPr id="0" name=""/>
        <dsp:cNvSpPr/>
      </dsp:nvSpPr>
      <dsp:spPr>
        <a:xfrm>
          <a:off x="3270638" y="1803410"/>
          <a:ext cx="5569166" cy="1458905"/>
        </a:xfrm>
        <a:prstGeom prst="roundRect">
          <a:avLst>
            <a:gd name="adj" fmla="val 10000"/>
          </a:avLst>
        </a:prstGeom>
        <a:solidFill>
          <a:schemeClr val="accent6">
            <a:lumMod val="20000"/>
            <a:lumOff val="80000"/>
            <a:alpha val="77000"/>
          </a:schemeClr>
        </a:solidFill>
        <a:ln w="38100" cmpd="sng">
          <a:solidFill>
            <a:schemeClr val="tx1"/>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l" defTabSz="1422400">
            <a:lnSpc>
              <a:spcPct val="90000"/>
            </a:lnSpc>
            <a:spcBef>
              <a:spcPct val="0"/>
            </a:spcBef>
            <a:spcAft>
              <a:spcPct val="35000"/>
            </a:spcAft>
          </a:pPr>
          <a:r>
            <a:rPr lang="en-US" sz="3200" b="0" i="0" kern="1200" smtClean="0">
              <a:solidFill>
                <a:schemeClr val="tx1"/>
              </a:solidFill>
              <a:latin typeface="Optima"/>
              <a:cs typeface="Optima"/>
            </a:rPr>
            <a:t>- </a:t>
          </a:r>
          <a:r>
            <a:rPr lang="en-US" sz="3200" b="0" i="0" kern="1200" dirty="0" smtClean="0">
              <a:solidFill>
                <a:schemeClr val="tx1"/>
              </a:solidFill>
              <a:latin typeface="Optima"/>
              <a:cs typeface="Optima"/>
            </a:rPr>
            <a:t>Proton Gantries</a:t>
          </a:r>
        </a:p>
        <a:p>
          <a:pPr lvl="0" algn="l" defTabSz="1422400">
            <a:lnSpc>
              <a:spcPct val="90000"/>
            </a:lnSpc>
            <a:spcBef>
              <a:spcPct val="0"/>
            </a:spcBef>
            <a:spcAft>
              <a:spcPct val="35000"/>
            </a:spcAft>
          </a:pPr>
          <a:r>
            <a:rPr lang="en-US" sz="3200" b="0" i="0" kern="1200" smtClean="0">
              <a:solidFill>
                <a:schemeClr val="tx1"/>
              </a:solidFill>
              <a:latin typeface="Optima"/>
              <a:cs typeface="Optima"/>
            </a:rPr>
            <a:t>- </a:t>
          </a:r>
          <a:r>
            <a:rPr lang="en-US" sz="3200" b="0" i="0" kern="1200" dirty="0" smtClean="0">
              <a:solidFill>
                <a:schemeClr val="tx1"/>
              </a:solidFill>
              <a:latin typeface="Optima"/>
              <a:cs typeface="Optima"/>
            </a:rPr>
            <a:t>Permanent Magnet Gantry</a:t>
          </a:r>
          <a:endParaRPr lang="en-US" sz="3200" b="0" i="0" kern="1200" dirty="0">
            <a:solidFill>
              <a:schemeClr val="tx1"/>
            </a:solidFill>
            <a:latin typeface="Optima"/>
            <a:cs typeface="Optima"/>
          </a:endParaRPr>
        </a:p>
      </dsp:txBody>
      <dsp:txXfrm>
        <a:off x="3313368" y="1846140"/>
        <a:ext cx="5483706" cy="1373445"/>
      </dsp:txXfrm>
    </dsp:sp>
    <dsp:sp modelId="{E6863C8F-020C-234F-A0FD-4994476D2D4E}">
      <dsp:nvSpPr>
        <dsp:cNvPr id="0" name=""/>
        <dsp:cNvSpPr/>
      </dsp:nvSpPr>
      <dsp:spPr>
        <a:xfrm rot="5025272">
          <a:off x="1762840" y="4266393"/>
          <a:ext cx="2741135" cy="15321"/>
        </a:xfrm>
        <a:custGeom>
          <a:avLst/>
          <a:gdLst/>
          <a:ahLst/>
          <a:cxnLst/>
          <a:rect l="0" t="0" r="0" b="0"/>
          <a:pathLst>
            <a:path>
              <a:moveTo>
                <a:pt x="0" y="7660"/>
              </a:moveTo>
              <a:lnTo>
                <a:pt x="2741135" y="7660"/>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en-US" sz="900" kern="1200"/>
        </a:p>
      </dsp:txBody>
      <dsp:txXfrm>
        <a:off x="3064879" y="4205526"/>
        <a:ext cx="137056" cy="137056"/>
      </dsp:txXfrm>
    </dsp:sp>
    <dsp:sp modelId="{34A27CF3-7CF8-2D40-9099-04D1F421A7F7}">
      <dsp:nvSpPr>
        <dsp:cNvPr id="0" name=""/>
        <dsp:cNvSpPr/>
      </dsp:nvSpPr>
      <dsp:spPr>
        <a:xfrm>
          <a:off x="3282509" y="5015390"/>
          <a:ext cx="5272715" cy="1242195"/>
        </a:xfrm>
        <a:prstGeom prst="roundRect">
          <a:avLst>
            <a:gd name="adj" fmla="val 10000"/>
          </a:avLst>
        </a:prstGeom>
        <a:solidFill>
          <a:srgbClr val="EADD69">
            <a:alpha val="10000"/>
          </a:srgbClr>
        </a:solidFill>
        <a:ln w="28575" cmpd="sng">
          <a:solidFill>
            <a:schemeClr val="tx1"/>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230188" lvl="0" indent="-230188" algn="l" defTabSz="1422400">
            <a:lnSpc>
              <a:spcPct val="90000"/>
            </a:lnSpc>
            <a:spcBef>
              <a:spcPct val="0"/>
            </a:spcBef>
            <a:spcAft>
              <a:spcPts val="0"/>
            </a:spcAft>
          </a:pPr>
          <a:r>
            <a:rPr lang="en-US" sz="3200" b="0" i="0" kern="1200" baseline="0" dirty="0" smtClean="0">
              <a:solidFill>
                <a:srgbClr val="660066"/>
              </a:solidFill>
              <a:latin typeface="Optima"/>
              <a:cs typeface="Optima"/>
            </a:rPr>
            <a:t>- Summary: smaller, less   weight, simpler, large </a:t>
          </a:r>
          <a:r>
            <a:rPr lang="en-US" sz="3200" b="0" i="1" kern="1200" baseline="0" dirty="0" smtClean="0">
              <a:solidFill>
                <a:srgbClr val="660066"/>
              </a:solidFill>
              <a:latin typeface="Symbol" charset="2"/>
              <a:cs typeface="Symbol" charset="2"/>
            </a:rPr>
            <a:t>d</a:t>
          </a:r>
          <a:r>
            <a:rPr lang="en-US" sz="3200" b="0" i="1" kern="1200" baseline="0" dirty="0" smtClean="0">
              <a:solidFill>
                <a:srgbClr val="660066"/>
              </a:solidFill>
              <a:latin typeface="Optima"/>
              <a:cs typeface="Optima"/>
            </a:rPr>
            <a:t>p/p </a:t>
          </a:r>
          <a:endParaRPr lang="en-US" sz="3200" b="0" i="1" kern="1200" baseline="0" dirty="0">
            <a:solidFill>
              <a:srgbClr val="660066"/>
            </a:solidFill>
            <a:latin typeface="Optima"/>
            <a:cs typeface="Optima"/>
          </a:endParaRPr>
        </a:p>
      </dsp:txBody>
      <dsp:txXfrm>
        <a:off x="3318892" y="5051773"/>
        <a:ext cx="5199949" cy="1169429"/>
      </dsp:txXfrm>
    </dsp:sp>
    <dsp:sp modelId="{80E43F36-5581-2049-9002-FB09CAF09BB9}">
      <dsp:nvSpPr>
        <dsp:cNvPr id="0" name=""/>
        <dsp:cNvSpPr/>
      </dsp:nvSpPr>
      <dsp:spPr>
        <a:xfrm rot="4601070">
          <a:off x="2492744" y="3525443"/>
          <a:ext cx="1277304" cy="15321"/>
        </a:xfrm>
        <a:custGeom>
          <a:avLst/>
          <a:gdLst/>
          <a:ahLst/>
          <a:cxnLst/>
          <a:rect l="0" t="0" r="0" b="0"/>
          <a:pathLst>
            <a:path>
              <a:moveTo>
                <a:pt x="0" y="7660"/>
              </a:moveTo>
              <a:lnTo>
                <a:pt x="1277304" y="7660"/>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099463" y="3501171"/>
        <a:ext cx="63865" cy="63865"/>
      </dsp:txXfrm>
    </dsp:sp>
    <dsp:sp modelId="{DEE3FBA7-81C1-D942-AF04-2CA74C7CCAC1}">
      <dsp:nvSpPr>
        <dsp:cNvPr id="0" name=""/>
        <dsp:cNvSpPr/>
      </dsp:nvSpPr>
      <dsp:spPr>
        <a:xfrm>
          <a:off x="3278486" y="3470746"/>
          <a:ext cx="4843640" cy="1367681"/>
        </a:xfrm>
        <a:prstGeom prst="roundRect">
          <a:avLst>
            <a:gd name="adj" fmla="val 10000"/>
          </a:avLst>
        </a:prstGeom>
        <a:solidFill>
          <a:srgbClr val="F3FFE0"/>
        </a:solidFill>
        <a:ln w="38100" cmpd="sng">
          <a:solidFill>
            <a:srgbClr val="000090"/>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l" defTabSz="1422400">
            <a:lnSpc>
              <a:spcPct val="90000"/>
            </a:lnSpc>
            <a:spcBef>
              <a:spcPct val="0"/>
            </a:spcBef>
            <a:spcAft>
              <a:spcPct val="35000"/>
            </a:spcAft>
          </a:pPr>
          <a:r>
            <a:rPr lang="en-US" sz="3200" b="0" kern="1200" smtClean="0">
              <a:solidFill>
                <a:srgbClr val="000090"/>
              </a:solidFill>
              <a:latin typeface="Optima"/>
              <a:cs typeface="Optima"/>
            </a:rPr>
            <a:t>- </a:t>
          </a:r>
          <a:r>
            <a:rPr lang="en-US" sz="3200" b="0" kern="1200" dirty="0" smtClean="0">
              <a:solidFill>
                <a:srgbClr val="000090"/>
              </a:solidFill>
              <a:latin typeface="Optima"/>
              <a:cs typeface="Optima"/>
            </a:rPr>
            <a:t>Carbon Gantries</a:t>
          </a:r>
        </a:p>
        <a:p>
          <a:pPr lvl="0" algn="l" defTabSz="1422400">
            <a:lnSpc>
              <a:spcPct val="90000"/>
            </a:lnSpc>
            <a:spcBef>
              <a:spcPct val="0"/>
            </a:spcBef>
            <a:spcAft>
              <a:spcPct val="35000"/>
            </a:spcAft>
          </a:pPr>
          <a:r>
            <a:rPr lang="en-US" sz="3200" b="0" kern="1200" smtClean="0">
              <a:solidFill>
                <a:srgbClr val="000090"/>
              </a:solidFill>
              <a:latin typeface="Optima"/>
              <a:cs typeface="Optima"/>
            </a:rPr>
            <a:t>- </a:t>
          </a:r>
          <a:r>
            <a:rPr lang="en-US" sz="3200" b="0" kern="1200" dirty="0" smtClean="0">
              <a:solidFill>
                <a:srgbClr val="000090"/>
              </a:solidFill>
              <a:latin typeface="Optima"/>
              <a:cs typeface="Optima"/>
            </a:rPr>
            <a:t>Proposal to the DOE</a:t>
          </a:r>
          <a:endParaRPr lang="en-US" sz="3200" b="0" kern="1200" dirty="0">
            <a:solidFill>
              <a:srgbClr val="000090"/>
            </a:solidFill>
            <a:latin typeface="Optima"/>
            <a:cs typeface="Optima"/>
          </a:endParaRPr>
        </a:p>
      </dsp:txBody>
      <dsp:txXfrm>
        <a:off x="3318544" y="3510804"/>
        <a:ext cx="4763524" cy="12875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BDB487-64DF-CF42-BE8C-BFB12F5A182A}">
      <dsp:nvSpPr>
        <dsp:cNvPr id="0" name=""/>
        <dsp:cNvSpPr/>
      </dsp:nvSpPr>
      <dsp:spPr>
        <a:xfrm>
          <a:off x="496" y="97787"/>
          <a:ext cx="9143006" cy="5141874"/>
        </a:xfrm>
        <a:prstGeom prst="roundRect">
          <a:avLst>
            <a:gd name="adj" fmla="val 10000"/>
          </a:avLst>
        </a:prstGeom>
        <a:solidFill>
          <a:srgbClr val="3366FF">
            <a:alpha val="12000"/>
          </a:srgbClr>
        </a:solidFill>
        <a:ln w="57150" cmpd="sng">
          <a:solidFill>
            <a:schemeClr val="tx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b="0" i="0" kern="1200" dirty="0" smtClean="0">
              <a:solidFill>
                <a:srgbClr val="FF0000"/>
              </a:solidFill>
              <a:latin typeface="Optima"/>
              <a:cs typeface="Optima"/>
            </a:rPr>
            <a:t>What is the OBJECTIVE? </a:t>
          </a:r>
        </a:p>
        <a:p>
          <a:pPr marL="171450" lvl="0" indent="0" algn="l" defTabSz="1778000">
            <a:lnSpc>
              <a:spcPct val="90000"/>
            </a:lnSpc>
            <a:spcBef>
              <a:spcPct val="0"/>
            </a:spcBef>
            <a:spcAft>
              <a:spcPct val="35000"/>
            </a:spcAft>
          </a:pPr>
          <a:r>
            <a:rPr lang="en-US" sz="4000" b="0" i="0" kern="1200" dirty="0" smtClean="0">
              <a:solidFill>
                <a:srgbClr val="FF0000"/>
              </a:solidFill>
              <a:latin typeface="Optima"/>
              <a:cs typeface="Optima"/>
            </a:rPr>
            <a:t>- Reduce the size of the gantry</a:t>
          </a:r>
        </a:p>
        <a:p>
          <a:pPr marL="171450" lvl="0" indent="0" algn="l" defTabSz="1778000">
            <a:lnSpc>
              <a:spcPct val="90000"/>
            </a:lnSpc>
            <a:spcBef>
              <a:spcPct val="0"/>
            </a:spcBef>
            <a:spcAft>
              <a:spcPct val="35000"/>
            </a:spcAft>
          </a:pPr>
          <a:r>
            <a:rPr lang="en-US" sz="4000" b="0" i="0" kern="1200" dirty="0" smtClean="0">
              <a:solidFill>
                <a:srgbClr val="FF0000"/>
              </a:solidFill>
              <a:latin typeface="Optima"/>
              <a:cs typeface="Optima"/>
            </a:rPr>
            <a:t>- Improve its performance</a:t>
          </a:r>
        </a:p>
        <a:p>
          <a:pPr marL="1076325" lvl="0" indent="-904875" algn="l" defTabSz="1778000">
            <a:lnSpc>
              <a:spcPct val="90000"/>
            </a:lnSpc>
            <a:spcBef>
              <a:spcPct val="0"/>
            </a:spcBef>
            <a:spcAft>
              <a:spcPct val="35000"/>
            </a:spcAft>
          </a:pPr>
          <a:r>
            <a:rPr lang="en-US" sz="4000" b="0" i="0" kern="1200" dirty="0" smtClean="0">
              <a:solidFill>
                <a:srgbClr val="FF0000"/>
              </a:solidFill>
              <a:latin typeface="Optima"/>
              <a:cs typeface="Optima"/>
            </a:rPr>
            <a:t>- Reduce the cost</a:t>
          </a:r>
        </a:p>
        <a:p>
          <a:pPr marL="1076325" lvl="0" indent="-904875" algn="l" defTabSz="1778000">
            <a:lnSpc>
              <a:spcPct val="90000"/>
            </a:lnSpc>
            <a:spcBef>
              <a:spcPct val="0"/>
            </a:spcBef>
            <a:spcAft>
              <a:spcPct val="35000"/>
            </a:spcAft>
          </a:pPr>
          <a:r>
            <a:rPr lang="en-US" sz="4000" b="0" i="0" kern="1200" dirty="0" smtClean="0">
              <a:solidFill>
                <a:srgbClr val="FF0000"/>
              </a:solidFill>
              <a:latin typeface="Optima"/>
              <a:cs typeface="Optima"/>
            </a:rPr>
            <a:t>- Allow large energy range </a:t>
          </a:r>
        </a:p>
      </dsp:txBody>
      <dsp:txXfrm>
        <a:off x="151096" y="248387"/>
        <a:ext cx="8841806" cy="484067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 Id="rId2"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1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3FFD94-676C-B542-9E74-31CC722EFA2B}" type="datetime1">
              <a:rPr lang="en-US" smtClean="0"/>
              <a:t>1/18/16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5F9F47-B8EC-4149-82F6-EC496197D455}" type="slidenum">
              <a:rPr lang="en-US" smtClean="0"/>
              <a:pPr/>
              <a:t>‹#›</a:t>
            </a:fld>
            <a:endParaRPr lang="en-US"/>
          </a:p>
        </p:txBody>
      </p:sp>
    </p:spTree>
    <p:extLst>
      <p:ext uri="{BB962C8B-B14F-4D97-AF65-F5344CB8AC3E}">
        <p14:creationId xmlns:p14="http://schemas.microsoft.com/office/powerpoint/2010/main" val="3562303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EB8FD8-DF38-7D4E-9113-720995C9A010}" type="datetime1">
              <a:rPr lang="en-US" smtClean="0"/>
              <a:t>1/18/16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A8D06-112D-2E4A-BA24-498C217393AA}" type="slidenum">
              <a:rPr lang="en-US" smtClean="0"/>
              <a:pPr/>
              <a:t>‹#›</a:t>
            </a:fld>
            <a:endParaRPr lang="en-US"/>
          </a:p>
        </p:txBody>
      </p:sp>
    </p:spTree>
    <p:extLst>
      <p:ext uri="{BB962C8B-B14F-4D97-AF65-F5344CB8AC3E}">
        <p14:creationId xmlns:p14="http://schemas.microsoft.com/office/powerpoint/2010/main" val="139782921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EA8D06-112D-2E4A-BA24-498C217393AA}" type="slidenum">
              <a:rPr lang="en-US" smtClean="0"/>
              <a:pPr/>
              <a:t>4</a:t>
            </a:fld>
            <a:endParaRPr lang="en-US"/>
          </a:p>
        </p:txBody>
      </p:sp>
    </p:spTree>
    <p:extLst>
      <p:ext uri="{BB962C8B-B14F-4D97-AF65-F5344CB8AC3E}">
        <p14:creationId xmlns:p14="http://schemas.microsoft.com/office/powerpoint/2010/main" val="4013497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w="9525"/>
        </p:spPr>
        <p:txBody>
          <a:bodyPr/>
          <a:lstStyle/>
          <a:p>
            <a:pPr eaLnBrk="1" hangingPunct="1"/>
            <a:endParaRPr lang="en-US">
              <a:latin typeface="Arial Unicode MS" pitchFamily="-106" charset="0"/>
              <a:ea typeface="ＭＳ Ｐゴシック" pitchFamily="-106" charset="-128"/>
              <a:cs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D. Trbojevic - Ion Beam Therapy: Clinical, Scientific, and Technical Challenges -Birmingham Jan 18-21, 2016 </a:t>
            </a:r>
            <a:endParaRPr lang="en-US" dirty="0"/>
          </a:p>
        </p:txBody>
      </p:sp>
      <p:sp>
        <p:nvSpPr>
          <p:cNvPr id="6" name="Slide Number Placeholder 5"/>
          <p:cNvSpPr>
            <a:spLocks noGrp="1"/>
          </p:cNvSpPr>
          <p:nvPr>
            <p:ph type="sldNum" sz="quarter" idx="12"/>
          </p:nvPr>
        </p:nvSpPr>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6" name="Slide Number Placeholder 5"/>
          <p:cNvSpPr>
            <a:spLocks noGrp="1"/>
          </p:cNvSpPr>
          <p:nvPr>
            <p:ph type="sldNum" sz="quarter" idx="12"/>
          </p:nvPr>
        </p:nvSpPr>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0" y="6588670"/>
            <a:ext cx="1076960" cy="269330"/>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6" name="Slide Number Placeholder 5"/>
          <p:cNvSpPr>
            <a:spLocks noGrp="1"/>
          </p:cNvSpPr>
          <p:nvPr>
            <p:ph type="sldNum" sz="quarter" idx="12"/>
          </p:nvPr>
        </p:nvSpPr>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lvl1pPr>
              <a:defRPr lang="en-US" sz="1200" smtClean="0">
                <a:effectLst/>
              </a:defRPr>
            </a:lvl1pPr>
          </a:lstStyle>
          <a:p>
            <a:r>
              <a:rPr lang="en-US" smtClean="0"/>
              <a:t>D. Trbojevic - Ion Beam Therapy: Clinical, Scientific, and Technical Challenges -Birmingham Jan 18-21, 2016 </a:t>
            </a:r>
            <a:endParaRPr lang="en-US" dirty="0"/>
          </a:p>
        </p:txBody>
      </p:sp>
      <p:sp>
        <p:nvSpPr>
          <p:cNvPr id="6" name="Slide Number Placeholder 5"/>
          <p:cNvSpPr>
            <a:spLocks noGrp="1"/>
          </p:cNvSpPr>
          <p:nvPr>
            <p:ph type="sldNum" sz="quarter" idx="12"/>
          </p:nvPr>
        </p:nvSpPr>
        <p:spPr>
          <a:xfrm>
            <a:off x="8497497" y="6591665"/>
            <a:ext cx="646503" cy="269330"/>
          </a:xfrm>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6" name="Slide Number Placeholder 5"/>
          <p:cNvSpPr>
            <a:spLocks noGrp="1"/>
          </p:cNvSpPr>
          <p:nvPr>
            <p:ph type="sldNum" sz="quarter" idx="12"/>
          </p:nvPr>
        </p:nvSpPr>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7" name="Slide Number Placeholder 6"/>
          <p:cNvSpPr>
            <a:spLocks noGrp="1"/>
          </p:cNvSpPr>
          <p:nvPr>
            <p:ph type="sldNum" sz="quarter" idx="12"/>
          </p:nvPr>
        </p:nvSpPr>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9" name="Slide Number Placeholder 8"/>
          <p:cNvSpPr>
            <a:spLocks noGrp="1"/>
          </p:cNvSpPr>
          <p:nvPr>
            <p:ph type="sldNum" sz="quarter" idx="12"/>
          </p:nvPr>
        </p:nvSpPr>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5" name="Slide Number Placeholder 4"/>
          <p:cNvSpPr>
            <a:spLocks noGrp="1"/>
          </p:cNvSpPr>
          <p:nvPr>
            <p:ph type="sldNum" sz="quarter" idx="12"/>
          </p:nvPr>
        </p:nvSpPr>
        <p:spPr>
          <a:xfrm>
            <a:off x="8497497" y="6588670"/>
            <a:ext cx="646503" cy="269330"/>
          </a:xfrm>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7" name="Slide Number Placeholder 6"/>
          <p:cNvSpPr>
            <a:spLocks noGrp="1"/>
          </p:cNvSpPr>
          <p:nvPr>
            <p:ph type="sldNum" sz="quarter" idx="12"/>
          </p:nvPr>
        </p:nvSpPr>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7" name="Slide Number Placeholder 6"/>
          <p:cNvSpPr>
            <a:spLocks noGrp="1"/>
          </p:cNvSpPr>
          <p:nvPr>
            <p:ph type="sldNum" sz="quarter" idx="12"/>
          </p:nvPr>
        </p:nvSpPr>
        <p:spPr/>
        <p:txBody>
          <a:bodyPr/>
          <a:lstStyle/>
          <a:p>
            <a:fld id="{A22D51BC-D578-6941-8C86-C25354AB5214}"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5" Type="http://schemas.openxmlformats.org/officeDocument/2006/relationships/image" Target="../media/image1.png"/><Relationship Id="rId16"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493"/>
            <a:ext cx="8229600" cy="609899"/>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70095" y="874426"/>
            <a:ext cx="8754200" cy="558950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901632" y="6588670"/>
            <a:ext cx="6231402" cy="269330"/>
          </a:xfrm>
          <a:prstGeom prst="rect">
            <a:avLst/>
          </a:prstGeom>
        </p:spPr>
        <p:txBody>
          <a:bodyPr vert="horz" lIns="91440" tIns="45720" rIns="91440" bIns="45720" rtlCol="0" anchor="ctr"/>
          <a:lstStyle>
            <a:lvl1pPr algn="ctr">
              <a:defRPr sz="1000" b="0">
                <a:solidFill>
                  <a:srgbClr val="000090"/>
                </a:solidFill>
                <a:latin typeface="Optima"/>
                <a:cs typeface="Optima"/>
              </a:defRPr>
            </a:lvl1pPr>
          </a:lstStyle>
          <a:p>
            <a:r>
              <a:rPr lang="en-US" dirty="0" smtClean="0"/>
              <a:t>D. Trbojevic - Ion Beam Therapy: Clinical, Scientific, and Technical Challenges -Birmingham Jan 18-21, 2016 </a:t>
            </a:r>
            <a:endParaRPr lang="en-US" dirty="0"/>
          </a:p>
        </p:txBody>
      </p:sp>
      <p:sp>
        <p:nvSpPr>
          <p:cNvPr id="6" name="Slide Number Placeholder 5"/>
          <p:cNvSpPr>
            <a:spLocks noGrp="1"/>
          </p:cNvSpPr>
          <p:nvPr>
            <p:ph type="sldNum" sz="quarter" idx="4"/>
          </p:nvPr>
        </p:nvSpPr>
        <p:spPr>
          <a:xfrm>
            <a:off x="8497497" y="6612330"/>
            <a:ext cx="646503" cy="269330"/>
          </a:xfrm>
          <a:prstGeom prst="rect">
            <a:avLst/>
          </a:prstGeom>
        </p:spPr>
        <p:txBody>
          <a:bodyPr vert="horz" lIns="91440" tIns="45720" rIns="91440" bIns="45720" rtlCol="0" anchor="ctr"/>
          <a:lstStyle>
            <a:lvl1pPr algn="r">
              <a:defRPr sz="1200">
                <a:solidFill>
                  <a:srgbClr val="000090"/>
                </a:solidFill>
                <a:latin typeface="Optima"/>
                <a:cs typeface="Optima"/>
              </a:defRPr>
            </a:lvl1pPr>
          </a:lstStyle>
          <a:p>
            <a:fld id="{A22D51BC-D578-6941-8C86-C25354AB5214}" type="slidenum">
              <a:rPr lang="en-US" smtClean="0"/>
              <a:pPr/>
              <a:t>‹#›</a:t>
            </a:fld>
            <a:endParaRPr lang="en-US" dirty="0"/>
          </a:p>
        </p:txBody>
      </p:sp>
      <p:graphicFrame>
        <p:nvGraphicFramePr>
          <p:cNvPr id="7" name="Object 2"/>
          <p:cNvGraphicFramePr>
            <a:graphicFrameLocks noChangeAspect="1"/>
          </p:cNvGraphicFramePr>
          <p:nvPr userDrawn="1">
            <p:extLst>
              <p:ext uri="{D42A27DB-BD31-4B8C-83A1-F6EECF244321}">
                <p14:modId xmlns:p14="http://schemas.microsoft.com/office/powerpoint/2010/main" val="2530422062"/>
              </p:ext>
            </p:extLst>
          </p:nvPr>
        </p:nvGraphicFramePr>
        <p:xfrm>
          <a:off x="7371111" y="6464949"/>
          <a:ext cx="1066276" cy="396046"/>
        </p:xfrm>
        <a:graphic>
          <a:graphicData uri="http://schemas.openxmlformats.org/presentationml/2006/ole">
            <mc:AlternateContent xmlns:mc="http://schemas.openxmlformats.org/markup-compatibility/2006">
              <mc:Choice xmlns:v="urn:schemas-microsoft-com:vml" Requires="v">
                <p:oleObj spid="_x0000_s1094" name="Document" r:id="rId14" imgW="1947672" imgH="722376" progId="Word.Document.8">
                  <p:embed/>
                </p:oleObj>
              </mc:Choice>
              <mc:Fallback>
                <p:oleObj name="Document" r:id="rId14" imgW="1947672" imgH="722376" progId="Word.Document.8">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371111" y="6464949"/>
                        <a:ext cx="1066276" cy="396046"/>
                      </a:xfrm>
                      <a:prstGeom prst="rect">
                        <a:avLst/>
                      </a:prstGeom>
                      <a:noFill/>
                      <a:ln>
                        <a:noFill/>
                      </a:ln>
                      <a:effectLst/>
                      <a:extLst/>
                    </p:spPr>
                  </p:pic>
                </p:oleObj>
              </mc:Fallback>
            </mc:AlternateContent>
          </a:graphicData>
        </a:graphic>
      </p:graphicFrame>
      <p:pic>
        <p:nvPicPr>
          <p:cNvPr id="8" name="Picture 12" descr="NP-logo-Nl copy"/>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6462364"/>
            <a:ext cx="784655" cy="409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hf hdr="0" dt="0"/>
  <p:txStyles>
    <p:titleStyle>
      <a:lvl1pPr algn="ctr" defTabSz="457200" rtl="0" eaLnBrk="1" latinLnBrk="0" hangingPunct="1">
        <a:spcBef>
          <a:spcPct val="0"/>
        </a:spcBef>
        <a:buNone/>
        <a:defRPr sz="3200" b="0" kern="1200">
          <a:solidFill>
            <a:srgbClr val="000090"/>
          </a:solidFill>
          <a:latin typeface="Optima"/>
          <a:ea typeface="+mj-ea"/>
          <a:cs typeface="Optima"/>
        </a:defRPr>
      </a:lvl1pPr>
    </p:titleStyle>
    <p:bodyStyle>
      <a:lvl1pPr marL="342900" indent="-342900" algn="l" defTabSz="457200" rtl="0" eaLnBrk="1" latinLnBrk="0" hangingPunct="1">
        <a:spcBef>
          <a:spcPct val="20000"/>
        </a:spcBef>
        <a:buFont typeface="Arial"/>
        <a:buChar char="•"/>
        <a:defRPr sz="2800" kern="1200">
          <a:solidFill>
            <a:srgbClr val="000090"/>
          </a:solidFill>
          <a:latin typeface="Optima"/>
          <a:ea typeface="+mn-ea"/>
          <a:cs typeface="Optima"/>
        </a:defRPr>
      </a:lvl1pPr>
      <a:lvl2pPr marL="742950" indent="-285750" algn="l" defTabSz="457200" rtl="0" eaLnBrk="1" latinLnBrk="0" hangingPunct="1">
        <a:spcBef>
          <a:spcPct val="20000"/>
        </a:spcBef>
        <a:buFont typeface="Arial"/>
        <a:buChar char="–"/>
        <a:defRPr sz="2400" kern="1200">
          <a:solidFill>
            <a:srgbClr val="000090"/>
          </a:solidFill>
          <a:latin typeface="Optima"/>
          <a:ea typeface="+mn-ea"/>
          <a:cs typeface="Optima"/>
        </a:defRPr>
      </a:lvl2pPr>
      <a:lvl3pPr marL="1143000" indent="-228600" algn="l" defTabSz="457200" rtl="0" eaLnBrk="1" latinLnBrk="0" hangingPunct="1">
        <a:spcBef>
          <a:spcPct val="20000"/>
        </a:spcBef>
        <a:buFont typeface="Arial"/>
        <a:buChar char="•"/>
        <a:defRPr sz="2000" kern="1200">
          <a:solidFill>
            <a:srgbClr val="000090"/>
          </a:solidFill>
          <a:latin typeface="Optima"/>
          <a:ea typeface="+mn-ea"/>
          <a:cs typeface="Optima"/>
        </a:defRPr>
      </a:lvl3pPr>
      <a:lvl4pPr marL="1600200" indent="-228600" algn="l" defTabSz="457200" rtl="0" eaLnBrk="1" latinLnBrk="0" hangingPunct="1">
        <a:spcBef>
          <a:spcPct val="20000"/>
        </a:spcBef>
        <a:buFont typeface="Arial"/>
        <a:buChar char="–"/>
        <a:defRPr sz="1800" kern="1200">
          <a:solidFill>
            <a:srgbClr val="000090"/>
          </a:solidFill>
          <a:latin typeface="Optima"/>
          <a:ea typeface="+mn-ea"/>
          <a:cs typeface="Optima"/>
        </a:defRPr>
      </a:lvl4pPr>
      <a:lvl5pPr marL="2057400" indent="-228600" algn="l" defTabSz="457200" rtl="0" eaLnBrk="1" latinLnBrk="0" hangingPunct="1">
        <a:spcBef>
          <a:spcPct val="20000"/>
        </a:spcBef>
        <a:buFont typeface="Arial"/>
        <a:buChar char="»"/>
        <a:defRPr sz="1600" kern="1200">
          <a:solidFill>
            <a:srgbClr val="000090"/>
          </a:solidFill>
          <a:latin typeface="Optima"/>
          <a:ea typeface="+mn-ea"/>
          <a:cs typeface="Opti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microsoft.com/office/2007/relationships/hdphoto" Target="../media/hdphoto1.wdp"/></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oleObject" Target="130.199.104.141:Users:dejan:Documents:PATENT:SCANNER:Scanner-December5-2011.doc!OLE_LINK2" TargetMode="External"/><Relationship Id="rId4" Type="http://schemas.openxmlformats.org/officeDocument/2006/relationships/image" Target="../media/image16.png"/><Relationship Id="rId5" Type="http://schemas.openxmlformats.org/officeDocument/2006/relationships/oleObject" Target="130.199.104.141:Users:dejan:Documents:PATENT:SCANNER:Scanner-December5-2011.doc!OLE_LINK3" TargetMode="External"/><Relationship Id="rId6" Type="http://schemas.openxmlformats.org/officeDocument/2006/relationships/image" Target="../media/image17.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130.199.104.141:Users:dejan:Documents:PATENT:SCANNER:Scanner-December5-2011.doc!OLE_LINK4" TargetMode="External"/><Relationship Id="rId4" Type="http://schemas.openxmlformats.org/officeDocument/2006/relationships/image" Target="../media/image18.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4" Type="http://schemas.openxmlformats.org/officeDocument/2006/relationships/image" Target="../media/image22.jpeg"/><Relationship Id="rId5" Type="http://schemas.microsoft.com/office/2007/relationships/hdphoto" Target="../media/hdphoto4.wdp"/><Relationship Id="rId1" Type="http://schemas.openxmlformats.org/officeDocument/2006/relationships/slideLayout" Target="../slideLayouts/slideLayout6.xml"/><Relationship Id="rId2"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jpeg"/><Relationship Id="rId3" Type="http://schemas.microsoft.com/office/2007/relationships/hdphoto" Target="../media/hdphoto5.wdp"/></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jpeg"/><Relationship Id="rId3" Type="http://schemas.microsoft.com/office/2007/relationships/hdphoto" Target="../media/hdphoto6.wd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 Id="rId3" Type="http://schemas.openxmlformats.org/officeDocument/2006/relationships/image" Target="../media/image2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 Id="rId3" Type="http://schemas.openxmlformats.org/officeDocument/2006/relationships/image" Target="../media/image3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4" Type="http://schemas.microsoft.com/office/2007/relationships/hdphoto" Target="../media/hdphoto7.wdp"/><Relationship Id="rId5" Type="http://schemas.openxmlformats.org/officeDocument/2006/relationships/image" Target="../media/image35.jpeg"/><Relationship Id="rId6" Type="http://schemas.microsoft.com/office/2007/relationships/hdphoto" Target="../media/hdphoto8.wdp"/><Relationship Id="rId7" Type="http://schemas.openxmlformats.org/officeDocument/2006/relationships/image" Target="../media/image36.png"/><Relationship Id="rId1" Type="http://schemas.openxmlformats.org/officeDocument/2006/relationships/slideLayout" Target="../slideLayouts/slideLayout6.xml"/><Relationship Id="rId2"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4" Type="http://schemas.microsoft.com/office/2007/relationships/hdphoto" Target="../media/hdphoto9.wdp"/><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7.xml.rels><?xml version="1.0" encoding="UTF-8" standalone="yes"?>
<Relationships xmlns="http://schemas.openxmlformats.org/package/2006/relationships"><Relationship Id="rId3" Type="http://schemas.microsoft.com/office/2007/relationships/hdphoto" Target="../media/hdphoto10.wdp"/><Relationship Id="rId4" Type="http://schemas.openxmlformats.org/officeDocument/2006/relationships/image" Target="../media/image39.png"/><Relationship Id="rId1" Type="http://schemas.openxmlformats.org/officeDocument/2006/relationships/slideLayout" Target="../slideLayouts/slideLayout6.xml"/><Relationship Id="rId2" Type="http://schemas.openxmlformats.org/officeDocument/2006/relationships/image" Target="../media/image3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0.png"/><Relationship Id="rId3" Type="http://schemas.openxmlformats.org/officeDocument/2006/relationships/image" Target="../media/image4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6.png"/></Relationships>
</file>

<file path=ppt/slides/_rels/slide34.xml.rels><?xml version="1.0" encoding="UTF-8" standalone="yes"?>
<Relationships xmlns="http://schemas.openxmlformats.org/package/2006/relationships"><Relationship Id="rId3" Type="http://schemas.microsoft.com/office/2007/relationships/hdphoto" Target="../media/hdphoto11.wdp"/><Relationship Id="rId4" Type="http://schemas.openxmlformats.org/officeDocument/2006/relationships/image" Target="../media/image48.jpeg"/><Relationship Id="rId5" Type="http://schemas.microsoft.com/office/2007/relationships/hdphoto" Target="../media/hdphoto12.wdp"/><Relationship Id="rId1" Type="http://schemas.openxmlformats.org/officeDocument/2006/relationships/slideLayout" Target="../slideLayouts/slideLayout6.xml"/><Relationship Id="rId2" Type="http://schemas.openxmlformats.org/officeDocument/2006/relationships/image" Target="../media/image47.jpeg"/></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3.png"/><Relationship Id="rId7" Type="http://schemas.openxmlformats.org/officeDocument/2006/relationships/image" Target="../media/image54.png"/><Relationship Id="rId8" Type="http://schemas.openxmlformats.org/officeDocument/2006/relationships/image" Target="../media/image55.png"/><Relationship Id="rId9" Type="http://schemas.openxmlformats.org/officeDocument/2006/relationships/image" Target="../media/image56.png"/><Relationship Id="rId10" Type="http://schemas.openxmlformats.org/officeDocument/2006/relationships/image" Target="../media/image57.png"/><Relationship Id="rId1" Type="http://schemas.openxmlformats.org/officeDocument/2006/relationships/slideLayout" Target="../slideLayouts/slideLayout6.xml"/><Relationship Id="rId2" Type="http://schemas.openxmlformats.org/officeDocument/2006/relationships/image" Target="../media/image4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59.png"/><Relationship Id="rId1" Type="http://schemas.microsoft.com/office/2007/relationships/media" Target="../media/media1.m4v"/><Relationship Id="rId2" Type="http://schemas.openxmlformats.org/officeDocument/2006/relationships/video" Target="../media/media1.m4v"/></Relationships>
</file>

<file path=ppt/slides/_rels/slide38.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1" Type="http://schemas.openxmlformats.org/officeDocument/2006/relationships/slideLayout" Target="../slideLayouts/slideLayout6.xml"/><Relationship Id="rId2" Type="http://schemas.openxmlformats.org/officeDocument/2006/relationships/image" Target="../media/image6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3.png"/><Relationship Id="rId9"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5.emf"/><Relationship Id="rId5" Type="http://schemas.openxmlformats.org/officeDocument/2006/relationships/oleObject" Target="../embeddings/oleObject3.bin"/><Relationship Id="rId6" Type="http://schemas.openxmlformats.org/officeDocument/2006/relationships/image" Target="../media/image6.e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88515"/>
            <a:ext cx="9144001" cy="3483531"/>
          </a:xfrm>
        </p:spPr>
        <p:txBody>
          <a:bodyPr>
            <a:normAutofit/>
          </a:bodyPr>
          <a:lstStyle/>
          <a:p>
            <a:pPr>
              <a:lnSpc>
                <a:spcPct val="80000"/>
              </a:lnSpc>
            </a:pPr>
            <a:r>
              <a:rPr lang="en-US" sz="3600" b="0" dirty="0"/>
              <a:t>  </a:t>
            </a:r>
            <a:r>
              <a:rPr lang="en-US" sz="3600" b="0" dirty="0" smtClean="0"/>
              <a:t/>
            </a:r>
            <a:br>
              <a:rPr lang="en-US" sz="3600" b="0" dirty="0" smtClean="0"/>
            </a:br>
            <a:r>
              <a:rPr lang="en-US" sz="3600" b="0" dirty="0" smtClean="0"/>
              <a:t>Large Momentum Acceptance Superconducting and Permanent Magnet</a:t>
            </a:r>
            <a:br>
              <a:rPr lang="en-US" sz="3600" b="0" dirty="0" smtClean="0"/>
            </a:br>
            <a:r>
              <a:rPr lang="en-US" sz="3600" b="0" dirty="0" smtClean="0"/>
              <a:t>Non-Scaling FFAG Gantries</a:t>
            </a:r>
            <a:endParaRPr lang="en-US" sz="3600" dirty="0">
              <a:solidFill>
                <a:srgbClr val="000090"/>
              </a:solidFill>
              <a:latin typeface="Arial"/>
              <a:cs typeface="Arial"/>
            </a:endParaRPr>
          </a:p>
        </p:txBody>
      </p:sp>
      <p:sp>
        <p:nvSpPr>
          <p:cNvPr id="5" name="Slide Number Placeholder 4"/>
          <p:cNvSpPr>
            <a:spLocks noGrp="1"/>
          </p:cNvSpPr>
          <p:nvPr>
            <p:ph type="sldNum" sz="quarter" idx="12"/>
          </p:nvPr>
        </p:nvSpPr>
        <p:spPr/>
        <p:txBody>
          <a:bodyPr/>
          <a:lstStyle/>
          <a:p>
            <a:fld id="{A22D51BC-D578-6941-8C86-C25354AB5214}" type="slidenum">
              <a:rPr lang="en-US" smtClean="0"/>
              <a:pPr/>
              <a:t>1</a:t>
            </a:fld>
            <a:endParaRPr lang="en-US" dirty="0"/>
          </a:p>
        </p:txBody>
      </p:sp>
      <p:sp>
        <p:nvSpPr>
          <p:cNvPr id="6" name="Footer Placeholder 5"/>
          <p:cNvSpPr>
            <a:spLocks noGrp="1"/>
          </p:cNvSpPr>
          <p:nvPr>
            <p:ph type="ftr" sz="quarter" idx="11"/>
          </p:nvPr>
        </p:nvSpPr>
        <p:spPr>
          <a:xfrm>
            <a:off x="1027722" y="6588670"/>
            <a:ext cx="6325078" cy="269330"/>
          </a:xfrm>
        </p:spPr>
        <p:txBody>
          <a:bodyPr/>
          <a:lstStyle/>
          <a:p>
            <a:r>
              <a:rPr lang="en-US" sz="1000" dirty="0" smtClean="0"/>
              <a:t>D. Trbojevic - Ion Beam Therapy: Clinical, Scientific, and Technical Challenges -Birmingham Jan 18-21, 2016 </a:t>
            </a:r>
            <a:endParaRPr lang="en-US" sz="1000" dirty="0"/>
          </a:p>
        </p:txBody>
      </p:sp>
      <p:sp>
        <p:nvSpPr>
          <p:cNvPr id="7" name="TextBox 6"/>
          <p:cNvSpPr txBox="1"/>
          <p:nvPr/>
        </p:nvSpPr>
        <p:spPr>
          <a:xfrm>
            <a:off x="0" y="3600602"/>
            <a:ext cx="9144000" cy="830997"/>
          </a:xfrm>
          <a:prstGeom prst="rect">
            <a:avLst/>
          </a:prstGeom>
          <a:noFill/>
        </p:spPr>
        <p:txBody>
          <a:bodyPr wrap="square" rtlCol="0">
            <a:spAutoFit/>
          </a:bodyPr>
          <a:lstStyle/>
          <a:p>
            <a:pPr algn="ctr"/>
            <a:r>
              <a:rPr lang="en-US" sz="2400" dirty="0">
                <a:solidFill>
                  <a:srgbClr val="000090"/>
                </a:solidFill>
                <a:latin typeface="Optima"/>
                <a:cs typeface="Optima"/>
              </a:rPr>
              <a:t>Dr. Dejan </a:t>
            </a:r>
            <a:r>
              <a:rPr lang="en-US" sz="2400" dirty="0" smtClean="0">
                <a:solidFill>
                  <a:srgbClr val="000090"/>
                </a:solidFill>
                <a:latin typeface="Optima"/>
                <a:cs typeface="Optima"/>
              </a:rPr>
              <a:t>Trbojevic </a:t>
            </a:r>
          </a:p>
          <a:p>
            <a:pPr algn="ctr"/>
            <a:r>
              <a:rPr lang="en-US" sz="2400" dirty="0" smtClean="0">
                <a:solidFill>
                  <a:srgbClr val="000090"/>
                </a:solidFill>
                <a:latin typeface="Optima"/>
                <a:cs typeface="Optima"/>
              </a:rPr>
              <a:t>Brookhaven National Laboratory</a:t>
            </a:r>
            <a:endParaRPr lang="en-US" sz="2400" dirty="0">
              <a:solidFill>
                <a:srgbClr val="000090"/>
              </a:solidFill>
              <a:latin typeface="Optima"/>
              <a:cs typeface="Optima"/>
            </a:endParaRPr>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Isosceles Triangle 52"/>
          <p:cNvSpPr/>
          <p:nvPr/>
        </p:nvSpPr>
        <p:spPr>
          <a:xfrm flipV="1">
            <a:off x="3043871" y="1529729"/>
            <a:ext cx="756505" cy="354105"/>
          </a:xfrm>
          <a:prstGeom prst="triangle">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Isosceles Triangle 51"/>
          <p:cNvSpPr/>
          <p:nvPr/>
        </p:nvSpPr>
        <p:spPr>
          <a:xfrm flipV="1">
            <a:off x="950426" y="1533603"/>
            <a:ext cx="756505" cy="354105"/>
          </a:xfrm>
          <a:prstGeom prst="triangle">
            <a:avLst/>
          </a:prstGeom>
          <a:solidFill>
            <a:schemeClr val="accent4">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3" name="Isosceles Triangle 1032"/>
          <p:cNvSpPr/>
          <p:nvPr/>
        </p:nvSpPr>
        <p:spPr>
          <a:xfrm>
            <a:off x="1706932" y="891349"/>
            <a:ext cx="1363378" cy="629864"/>
          </a:xfrm>
          <a:prstGeom prst="triangle">
            <a:avLst/>
          </a:prstGeom>
          <a:solidFill>
            <a:schemeClr val="accent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dirty="0" smtClean="0"/>
              <a:t>Detector Bypass Scheme: a Flexible FFAG</a:t>
            </a:r>
            <a:endParaRPr lang="en-GB" dirty="0"/>
          </a:p>
        </p:txBody>
      </p:sp>
      <p:sp>
        <p:nvSpPr>
          <p:cNvPr id="5" name="Slide Number Placeholder 4"/>
          <p:cNvSpPr>
            <a:spLocks noGrp="1"/>
          </p:cNvSpPr>
          <p:nvPr>
            <p:ph type="sldNum" sz="quarter" idx="12"/>
          </p:nvPr>
        </p:nvSpPr>
        <p:spPr/>
        <p:txBody>
          <a:bodyPr/>
          <a:lstStyle/>
          <a:p>
            <a:fld id="{1FE97603-2A10-E648-8DE4-4D75A1570B14}" type="slidenum">
              <a:rPr lang="en-US" smtClean="0"/>
              <a:t>10</a:t>
            </a:fld>
            <a:endParaRPr lang="en-US" dirty="0"/>
          </a:p>
        </p:txBody>
      </p:sp>
      <p:cxnSp>
        <p:nvCxnSpPr>
          <p:cNvPr id="8" name="Straight Connector 7"/>
          <p:cNvCxnSpPr/>
          <p:nvPr/>
        </p:nvCxnSpPr>
        <p:spPr>
          <a:xfrm>
            <a:off x="583986" y="1526560"/>
            <a:ext cx="3565391" cy="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583987" y="1526560"/>
            <a:ext cx="361150" cy="0"/>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945137" y="1521438"/>
            <a:ext cx="368833" cy="376518"/>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1313970" y="891348"/>
            <a:ext cx="1083449" cy="1006608"/>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802317" y="1530402"/>
            <a:ext cx="347060" cy="0"/>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2397419" y="891348"/>
            <a:ext cx="1020696" cy="996362"/>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V="1">
            <a:off x="3418115" y="1530402"/>
            <a:ext cx="384202" cy="357308"/>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4882938" y="1530402"/>
            <a:ext cx="3565391" cy="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4882938" y="1526560"/>
            <a:ext cx="361150" cy="0"/>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8101268" y="1530402"/>
            <a:ext cx="347060" cy="0"/>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031" name="Freeform 1030"/>
          <p:cNvSpPr/>
          <p:nvPr/>
        </p:nvSpPr>
        <p:spPr>
          <a:xfrm>
            <a:off x="5232827" y="748615"/>
            <a:ext cx="2873828" cy="1546279"/>
          </a:xfrm>
          <a:custGeom>
            <a:avLst/>
            <a:gdLst>
              <a:gd name="connsiteX0" fmla="*/ 0 w 2850776"/>
              <a:gd name="connsiteY0" fmla="*/ 820672 h 1590255"/>
              <a:gd name="connsiteX1" fmla="*/ 683879 w 2850776"/>
              <a:gd name="connsiteY1" fmla="*/ 1566024 h 1590255"/>
              <a:gd name="connsiteX2" fmla="*/ 2320578 w 2850776"/>
              <a:gd name="connsiteY2" fmla="*/ 21533 h 1590255"/>
              <a:gd name="connsiteX3" fmla="*/ 2850776 w 2850776"/>
              <a:gd name="connsiteY3" fmla="*/ 805304 h 1590255"/>
              <a:gd name="connsiteX0" fmla="*/ 0 w 2850776"/>
              <a:gd name="connsiteY0" fmla="*/ 820672 h 1590255"/>
              <a:gd name="connsiteX1" fmla="*/ 683879 w 2850776"/>
              <a:gd name="connsiteY1" fmla="*/ 1566024 h 1590255"/>
              <a:gd name="connsiteX2" fmla="*/ 2320578 w 2850776"/>
              <a:gd name="connsiteY2" fmla="*/ 21533 h 1590255"/>
              <a:gd name="connsiteX3" fmla="*/ 2850776 w 2850776"/>
              <a:gd name="connsiteY3" fmla="*/ 805304 h 1590255"/>
              <a:gd name="connsiteX0" fmla="*/ 0 w 2850776"/>
              <a:gd name="connsiteY0" fmla="*/ 820672 h 1579788"/>
              <a:gd name="connsiteX1" fmla="*/ 683879 w 2850776"/>
              <a:gd name="connsiteY1" fmla="*/ 1566024 h 1579788"/>
              <a:gd name="connsiteX2" fmla="*/ 2320578 w 2850776"/>
              <a:gd name="connsiteY2" fmla="*/ 21533 h 1579788"/>
              <a:gd name="connsiteX3" fmla="*/ 2850776 w 2850776"/>
              <a:gd name="connsiteY3" fmla="*/ 805304 h 1579788"/>
              <a:gd name="connsiteX0" fmla="*/ 0 w 2850776"/>
              <a:gd name="connsiteY0" fmla="*/ 811272 h 1570388"/>
              <a:gd name="connsiteX1" fmla="*/ 683879 w 2850776"/>
              <a:gd name="connsiteY1" fmla="*/ 1556624 h 1570388"/>
              <a:gd name="connsiteX2" fmla="*/ 2320578 w 2850776"/>
              <a:gd name="connsiteY2" fmla="*/ 12133 h 1570388"/>
              <a:gd name="connsiteX3" fmla="*/ 2850776 w 2850776"/>
              <a:gd name="connsiteY3" fmla="*/ 795904 h 1570388"/>
              <a:gd name="connsiteX0" fmla="*/ 0 w 2850776"/>
              <a:gd name="connsiteY0" fmla="*/ 795903 h 1569713"/>
              <a:gd name="connsiteX1" fmla="*/ 683879 w 2850776"/>
              <a:gd name="connsiteY1" fmla="*/ 1556624 h 1569713"/>
              <a:gd name="connsiteX2" fmla="*/ 2320578 w 2850776"/>
              <a:gd name="connsiteY2" fmla="*/ 12133 h 1569713"/>
              <a:gd name="connsiteX3" fmla="*/ 2850776 w 2850776"/>
              <a:gd name="connsiteY3" fmla="*/ 795904 h 1569713"/>
              <a:gd name="connsiteX0" fmla="*/ 0 w 2850776"/>
              <a:gd name="connsiteY0" fmla="*/ 795903 h 1569713"/>
              <a:gd name="connsiteX1" fmla="*/ 929768 w 2850776"/>
              <a:gd name="connsiteY1" fmla="*/ 1556624 h 1569713"/>
              <a:gd name="connsiteX2" fmla="*/ 2320578 w 2850776"/>
              <a:gd name="connsiteY2" fmla="*/ 12133 h 1569713"/>
              <a:gd name="connsiteX3" fmla="*/ 2850776 w 2850776"/>
              <a:gd name="connsiteY3" fmla="*/ 795904 h 1569713"/>
              <a:gd name="connsiteX0" fmla="*/ 0 w 2850776"/>
              <a:gd name="connsiteY0" fmla="*/ 788314 h 1561897"/>
              <a:gd name="connsiteX1" fmla="*/ 929768 w 2850776"/>
              <a:gd name="connsiteY1" fmla="*/ 1549035 h 1561897"/>
              <a:gd name="connsiteX2" fmla="*/ 2082373 w 2850776"/>
              <a:gd name="connsiteY2" fmla="*/ 12228 h 1561897"/>
              <a:gd name="connsiteX3" fmla="*/ 2850776 w 2850776"/>
              <a:gd name="connsiteY3" fmla="*/ 788315 h 1561897"/>
              <a:gd name="connsiteX0" fmla="*/ 0 w 2850776"/>
              <a:gd name="connsiteY0" fmla="*/ 788094 h 1554095"/>
              <a:gd name="connsiteX1" fmla="*/ 868296 w 2850776"/>
              <a:gd name="connsiteY1" fmla="*/ 1541131 h 1554095"/>
              <a:gd name="connsiteX2" fmla="*/ 2082373 w 2850776"/>
              <a:gd name="connsiteY2" fmla="*/ 12008 h 1554095"/>
              <a:gd name="connsiteX3" fmla="*/ 2850776 w 2850776"/>
              <a:gd name="connsiteY3" fmla="*/ 788095 h 1554095"/>
              <a:gd name="connsiteX0" fmla="*/ 0 w 2850776"/>
              <a:gd name="connsiteY0" fmla="*/ 780505 h 1546279"/>
              <a:gd name="connsiteX1" fmla="*/ 868296 w 2850776"/>
              <a:gd name="connsiteY1" fmla="*/ 1533542 h 1546279"/>
              <a:gd name="connsiteX2" fmla="*/ 2028585 w 2850776"/>
              <a:gd name="connsiteY2" fmla="*/ 12103 h 1546279"/>
              <a:gd name="connsiteX3" fmla="*/ 2850776 w 2850776"/>
              <a:gd name="connsiteY3" fmla="*/ 780506 h 1546279"/>
              <a:gd name="connsiteX0" fmla="*/ 0 w 2873828"/>
              <a:gd name="connsiteY0" fmla="*/ 780505 h 1546279"/>
              <a:gd name="connsiteX1" fmla="*/ 891348 w 2873828"/>
              <a:gd name="connsiteY1" fmla="*/ 1533542 h 1546279"/>
              <a:gd name="connsiteX2" fmla="*/ 2051637 w 2873828"/>
              <a:gd name="connsiteY2" fmla="*/ 12103 h 1546279"/>
              <a:gd name="connsiteX3" fmla="*/ 2873828 w 2873828"/>
              <a:gd name="connsiteY3" fmla="*/ 780506 h 1546279"/>
            </a:gdLst>
            <a:ahLst/>
            <a:cxnLst>
              <a:cxn ang="0">
                <a:pos x="connsiteX0" y="connsiteY0"/>
              </a:cxn>
              <a:cxn ang="0">
                <a:pos x="connsiteX1" y="connsiteY1"/>
              </a:cxn>
              <a:cxn ang="0">
                <a:pos x="connsiteX2" y="connsiteY2"/>
              </a:cxn>
              <a:cxn ang="0">
                <a:pos x="connsiteX3" y="connsiteY3"/>
              </a:cxn>
            </a:cxnLst>
            <a:rect l="l" t="t" r="r" b="b"/>
            <a:pathLst>
              <a:path w="2873828" h="1546279">
                <a:moveTo>
                  <a:pt x="0" y="780505"/>
                </a:moveTo>
                <a:cubicBezTo>
                  <a:pt x="256134" y="781786"/>
                  <a:pt x="549409" y="1661609"/>
                  <a:pt x="891348" y="1533542"/>
                </a:cubicBezTo>
                <a:cubicBezTo>
                  <a:pt x="1233287" y="1405475"/>
                  <a:pt x="1721224" y="137609"/>
                  <a:pt x="2051637" y="12103"/>
                </a:cubicBezTo>
                <a:cubicBezTo>
                  <a:pt x="2382050" y="-113403"/>
                  <a:pt x="2504995" y="778585"/>
                  <a:pt x="2873828" y="780506"/>
                </a:cubicBezTo>
              </a:path>
            </a:pathLst>
          </a:custGeom>
          <a:ln>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43" name="Straight Arrow Connector 42"/>
          <p:cNvCxnSpPr/>
          <p:nvPr/>
        </p:nvCxnSpPr>
        <p:spPr>
          <a:xfrm>
            <a:off x="6051418" y="1530402"/>
            <a:ext cx="0" cy="764492"/>
          </a:xfrm>
          <a:prstGeom prst="straightConnector1">
            <a:avLst/>
          </a:prstGeom>
          <a:ln>
            <a:solidFill>
              <a:schemeClr val="tx1"/>
            </a:solidFill>
            <a:headEnd type="non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7565171" y="548560"/>
            <a:ext cx="615874" cy="400110"/>
          </a:xfrm>
          <a:prstGeom prst="rect">
            <a:avLst/>
          </a:prstGeom>
          <a:noFill/>
        </p:spPr>
        <p:txBody>
          <a:bodyPr wrap="none" rtlCol="0">
            <a:spAutoFit/>
          </a:bodyPr>
          <a:lstStyle/>
          <a:p>
            <a:r>
              <a:rPr lang="en-US" sz="2000" dirty="0" smtClean="0">
                <a:latin typeface="Symbol" panose="05050102010706020507" pitchFamily="18" charset="2"/>
              </a:rPr>
              <a:t>-Dq</a:t>
            </a:r>
            <a:endParaRPr lang="en-GB" sz="2000" dirty="0">
              <a:latin typeface="Symbol" panose="05050102010706020507" pitchFamily="18" charset="2"/>
            </a:endParaRPr>
          </a:p>
        </p:txBody>
      </p:sp>
      <p:sp>
        <p:nvSpPr>
          <p:cNvPr id="46" name="TextBox 45"/>
          <p:cNvSpPr txBox="1"/>
          <p:nvPr/>
        </p:nvSpPr>
        <p:spPr>
          <a:xfrm>
            <a:off x="1075764" y="1887710"/>
            <a:ext cx="476412" cy="400110"/>
          </a:xfrm>
          <a:prstGeom prst="rect">
            <a:avLst/>
          </a:prstGeom>
          <a:noFill/>
        </p:spPr>
        <p:txBody>
          <a:bodyPr wrap="none" rtlCol="0">
            <a:spAutoFit/>
          </a:bodyPr>
          <a:lstStyle/>
          <a:p>
            <a:r>
              <a:rPr lang="en-US" sz="2000" dirty="0" smtClean="0">
                <a:latin typeface="Symbol" panose="05050102010706020507" pitchFamily="18" charset="2"/>
              </a:rPr>
              <a:t>Dq</a:t>
            </a:r>
            <a:endParaRPr lang="en-GB" sz="2000" dirty="0">
              <a:latin typeface="Symbol" panose="05050102010706020507" pitchFamily="18" charset="2"/>
            </a:endParaRPr>
          </a:p>
        </p:txBody>
      </p:sp>
      <p:sp>
        <p:nvSpPr>
          <p:cNvPr id="47" name="TextBox 46"/>
          <p:cNvSpPr txBox="1"/>
          <p:nvPr/>
        </p:nvSpPr>
        <p:spPr>
          <a:xfrm>
            <a:off x="6288343" y="2047184"/>
            <a:ext cx="476412" cy="400110"/>
          </a:xfrm>
          <a:prstGeom prst="rect">
            <a:avLst/>
          </a:prstGeom>
          <a:noFill/>
        </p:spPr>
        <p:txBody>
          <a:bodyPr wrap="none" rtlCol="0">
            <a:spAutoFit/>
          </a:bodyPr>
          <a:lstStyle/>
          <a:p>
            <a:r>
              <a:rPr lang="en-US" sz="2000" dirty="0" smtClean="0">
                <a:latin typeface="Symbol" panose="05050102010706020507" pitchFamily="18" charset="2"/>
              </a:rPr>
              <a:t>Dq</a:t>
            </a:r>
            <a:endParaRPr lang="en-GB" sz="2000" dirty="0">
              <a:latin typeface="Symbol" panose="05050102010706020507" pitchFamily="18" charset="2"/>
            </a:endParaRPr>
          </a:p>
        </p:txBody>
      </p:sp>
      <p:sp>
        <p:nvSpPr>
          <p:cNvPr id="48" name="TextBox 47"/>
          <p:cNvSpPr txBox="1"/>
          <p:nvPr/>
        </p:nvSpPr>
        <p:spPr>
          <a:xfrm>
            <a:off x="521438" y="759563"/>
            <a:ext cx="1810817" cy="3170099"/>
          </a:xfrm>
          <a:prstGeom prst="rect">
            <a:avLst/>
          </a:prstGeom>
          <a:noFill/>
        </p:spPr>
        <p:txBody>
          <a:bodyPr wrap="none" rtlCol="0">
            <a:spAutoFit/>
          </a:bodyPr>
          <a:lstStyle/>
          <a:p>
            <a:r>
              <a:rPr lang="en-US" sz="2000" dirty="0" smtClean="0"/>
              <a:t>Curvature</a:t>
            </a:r>
          </a:p>
          <a:p>
            <a:endParaRPr lang="en-US" sz="2000" dirty="0"/>
          </a:p>
          <a:p>
            <a:endParaRPr lang="en-US" sz="2000" dirty="0" smtClean="0"/>
          </a:p>
          <a:p>
            <a:endParaRPr lang="en-US" sz="2000" dirty="0"/>
          </a:p>
          <a:p>
            <a:endParaRPr lang="en-US" sz="2000" dirty="0" smtClean="0"/>
          </a:p>
          <a:p>
            <a:endParaRPr lang="en-US" sz="2000" dirty="0"/>
          </a:p>
          <a:p>
            <a:r>
              <a:rPr lang="en-US" sz="2000" dirty="0" smtClean="0"/>
              <a:t>Bypass straight</a:t>
            </a:r>
          </a:p>
          <a:p>
            <a:endParaRPr lang="en-US" sz="2000" dirty="0"/>
          </a:p>
          <a:p>
            <a:endParaRPr lang="en-US" sz="2000" dirty="0" smtClean="0"/>
          </a:p>
          <a:p>
            <a:r>
              <a:rPr lang="en-US" sz="2000" dirty="0" smtClean="0"/>
              <a:t>Normal straight</a:t>
            </a:r>
            <a:endParaRPr lang="en-GB" sz="2000" dirty="0"/>
          </a:p>
        </p:txBody>
      </p:sp>
      <p:sp>
        <p:nvSpPr>
          <p:cNvPr id="49" name="TextBox 48"/>
          <p:cNvSpPr txBox="1"/>
          <p:nvPr/>
        </p:nvSpPr>
        <p:spPr>
          <a:xfrm>
            <a:off x="3179909" y="1901797"/>
            <a:ext cx="476412" cy="400110"/>
          </a:xfrm>
          <a:prstGeom prst="rect">
            <a:avLst/>
          </a:prstGeom>
          <a:noFill/>
        </p:spPr>
        <p:txBody>
          <a:bodyPr wrap="none" rtlCol="0">
            <a:spAutoFit/>
          </a:bodyPr>
          <a:lstStyle/>
          <a:p>
            <a:r>
              <a:rPr lang="en-US" sz="2000" dirty="0" smtClean="0">
                <a:latin typeface="Symbol" panose="05050102010706020507" pitchFamily="18" charset="2"/>
              </a:rPr>
              <a:t>Dq</a:t>
            </a:r>
            <a:endParaRPr lang="en-GB" sz="2000" dirty="0">
              <a:latin typeface="Symbol" panose="05050102010706020507" pitchFamily="18" charset="2"/>
            </a:endParaRPr>
          </a:p>
        </p:txBody>
      </p:sp>
      <p:sp>
        <p:nvSpPr>
          <p:cNvPr id="50" name="TextBox 49"/>
          <p:cNvSpPr txBox="1"/>
          <p:nvPr/>
        </p:nvSpPr>
        <p:spPr>
          <a:xfrm>
            <a:off x="2025362" y="1121103"/>
            <a:ext cx="744114" cy="400110"/>
          </a:xfrm>
          <a:prstGeom prst="rect">
            <a:avLst/>
          </a:prstGeom>
          <a:noFill/>
        </p:spPr>
        <p:txBody>
          <a:bodyPr wrap="none" rtlCol="0">
            <a:spAutoFit/>
          </a:bodyPr>
          <a:lstStyle/>
          <a:p>
            <a:r>
              <a:rPr lang="en-US" sz="2000" dirty="0" smtClean="0">
                <a:latin typeface="Symbol" panose="05050102010706020507" pitchFamily="18" charset="2"/>
              </a:rPr>
              <a:t>-</a:t>
            </a:r>
            <a:r>
              <a:rPr lang="en-US" sz="2000" dirty="0" smtClean="0"/>
              <a:t>2</a:t>
            </a:r>
            <a:r>
              <a:rPr lang="en-US" sz="2000" dirty="0" smtClean="0">
                <a:latin typeface="Symbol" panose="05050102010706020507" pitchFamily="18" charset="2"/>
              </a:rPr>
              <a:t>Dq</a:t>
            </a:r>
            <a:endParaRPr lang="en-GB" sz="2000" dirty="0">
              <a:latin typeface="Symbol" panose="05050102010706020507" pitchFamily="18" charset="2"/>
            </a:endParaRPr>
          </a:p>
        </p:txBody>
      </p:sp>
      <p:sp>
        <p:nvSpPr>
          <p:cNvPr id="54" name="TextBox 53"/>
          <p:cNvSpPr txBox="1"/>
          <p:nvPr/>
        </p:nvSpPr>
        <p:spPr>
          <a:xfrm>
            <a:off x="4882938" y="759563"/>
            <a:ext cx="776175" cy="400110"/>
          </a:xfrm>
          <a:prstGeom prst="rect">
            <a:avLst/>
          </a:prstGeom>
          <a:noFill/>
        </p:spPr>
        <p:txBody>
          <a:bodyPr wrap="none" rtlCol="0">
            <a:spAutoFit/>
          </a:bodyPr>
          <a:lstStyle/>
          <a:p>
            <a:r>
              <a:rPr lang="en-US" sz="2000" dirty="0" smtClean="0"/>
              <a:t>Angle</a:t>
            </a:r>
            <a:endParaRPr lang="en-GB" sz="2000" dirty="0"/>
          </a:p>
        </p:txBody>
      </p:sp>
      <p:cxnSp>
        <p:nvCxnSpPr>
          <p:cNvPr id="55" name="Straight Connector 54"/>
          <p:cNvCxnSpPr/>
          <p:nvPr/>
        </p:nvCxnSpPr>
        <p:spPr>
          <a:xfrm>
            <a:off x="4882937" y="3480866"/>
            <a:ext cx="3565391" cy="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4871677" y="3480866"/>
            <a:ext cx="361150" cy="0"/>
          </a:xfrm>
          <a:prstGeom prst="line">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8090007" y="3484708"/>
            <a:ext cx="347060" cy="0"/>
          </a:xfrm>
          <a:prstGeom prst="line">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034" name="Freeform 1033"/>
          <p:cNvSpPr/>
          <p:nvPr/>
        </p:nvSpPr>
        <p:spPr>
          <a:xfrm>
            <a:off x="5231547" y="3480866"/>
            <a:ext cx="2858460" cy="1021986"/>
          </a:xfrm>
          <a:custGeom>
            <a:avLst/>
            <a:gdLst>
              <a:gd name="connsiteX0" fmla="*/ 0 w 3001476"/>
              <a:gd name="connsiteY0" fmla="*/ 100881 h 1122857"/>
              <a:gd name="connsiteX1" fmla="*/ 1398494 w 3001476"/>
              <a:gd name="connsiteY1" fmla="*/ 1122857 h 1122857"/>
              <a:gd name="connsiteX2" fmla="*/ 2858460 w 3001476"/>
              <a:gd name="connsiteY2" fmla="*/ 100881 h 1122857"/>
              <a:gd name="connsiteX3" fmla="*/ 2866144 w 3001476"/>
              <a:gd name="connsiteY3" fmla="*/ 93197 h 1122857"/>
              <a:gd name="connsiteX0" fmla="*/ 0 w 3189347"/>
              <a:gd name="connsiteY0" fmla="*/ 579830 h 1601806"/>
              <a:gd name="connsiteX1" fmla="*/ 1398494 w 3189347"/>
              <a:gd name="connsiteY1" fmla="*/ 1601806 h 1601806"/>
              <a:gd name="connsiteX2" fmla="*/ 2858460 w 3189347"/>
              <a:gd name="connsiteY2" fmla="*/ 579830 h 1601806"/>
              <a:gd name="connsiteX3" fmla="*/ 3142770 w 3189347"/>
              <a:gd name="connsiteY3" fmla="*/ 11211 h 1601806"/>
              <a:gd name="connsiteX0" fmla="*/ 0 w 2858460"/>
              <a:gd name="connsiteY0" fmla="*/ 0 h 1021976"/>
              <a:gd name="connsiteX1" fmla="*/ 1398494 w 2858460"/>
              <a:gd name="connsiteY1" fmla="*/ 1021976 h 1021976"/>
              <a:gd name="connsiteX2" fmla="*/ 2858460 w 2858460"/>
              <a:gd name="connsiteY2" fmla="*/ 0 h 1021976"/>
              <a:gd name="connsiteX0" fmla="*/ 0 w 2858460"/>
              <a:gd name="connsiteY0" fmla="*/ 10 h 1021986"/>
              <a:gd name="connsiteX1" fmla="*/ 1398494 w 2858460"/>
              <a:gd name="connsiteY1" fmla="*/ 1021986 h 1021986"/>
              <a:gd name="connsiteX2" fmla="*/ 2858460 w 2858460"/>
              <a:gd name="connsiteY2" fmla="*/ 10 h 1021986"/>
              <a:gd name="connsiteX0" fmla="*/ 0 w 2858460"/>
              <a:gd name="connsiteY0" fmla="*/ 10 h 1021986"/>
              <a:gd name="connsiteX1" fmla="*/ 1398494 w 2858460"/>
              <a:gd name="connsiteY1" fmla="*/ 1021986 h 1021986"/>
              <a:gd name="connsiteX2" fmla="*/ 2858460 w 2858460"/>
              <a:gd name="connsiteY2" fmla="*/ 10 h 1021986"/>
              <a:gd name="connsiteX0" fmla="*/ 0 w 2858460"/>
              <a:gd name="connsiteY0" fmla="*/ 10 h 1021986"/>
              <a:gd name="connsiteX1" fmla="*/ 1398494 w 2858460"/>
              <a:gd name="connsiteY1" fmla="*/ 1021986 h 1021986"/>
              <a:gd name="connsiteX2" fmla="*/ 2858460 w 2858460"/>
              <a:gd name="connsiteY2" fmla="*/ 10 h 1021986"/>
              <a:gd name="connsiteX0" fmla="*/ 0 w 2858460"/>
              <a:gd name="connsiteY0" fmla="*/ 10 h 1021986"/>
              <a:gd name="connsiteX1" fmla="*/ 1398494 w 2858460"/>
              <a:gd name="connsiteY1" fmla="*/ 1021986 h 1021986"/>
              <a:gd name="connsiteX2" fmla="*/ 2858460 w 2858460"/>
              <a:gd name="connsiteY2" fmla="*/ 10 h 1021986"/>
              <a:gd name="connsiteX0" fmla="*/ 0 w 2858460"/>
              <a:gd name="connsiteY0" fmla="*/ 10 h 1021986"/>
              <a:gd name="connsiteX1" fmla="*/ 1436914 w 2858460"/>
              <a:gd name="connsiteY1" fmla="*/ 1021986 h 1021986"/>
              <a:gd name="connsiteX2" fmla="*/ 2858460 w 2858460"/>
              <a:gd name="connsiteY2" fmla="*/ 10 h 1021986"/>
            </a:gdLst>
            <a:ahLst/>
            <a:cxnLst>
              <a:cxn ang="0">
                <a:pos x="connsiteX0" y="connsiteY0"/>
              </a:cxn>
              <a:cxn ang="0">
                <a:pos x="connsiteX1" y="connsiteY1"/>
              </a:cxn>
              <a:cxn ang="0">
                <a:pos x="connsiteX2" y="connsiteY2"/>
              </a:cxn>
            </a:cxnLst>
            <a:rect l="l" t="t" r="r" b="b"/>
            <a:pathLst>
              <a:path w="2858460" h="1021986">
                <a:moveTo>
                  <a:pt x="0" y="10"/>
                </a:moveTo>
                <a:cubicBezTo>
                  <a:pt x="484094" y="-3832"/>
                  <a:pt x="960504" y="1021986"/>
                  <a:pt x="1436914" y="1021986"/>
                </a:cubicBezTo>
                <a:cubicBezTo>
                  <a:pt x="1913324" y="1021986"/>
                  <a:pt x="2367962" y="-3832"/>
                  <a:pt x="2858460" y="10"/>
                </a:cubicBezTo>
              </a:path>
            </a:pathLst>
          </a:custGeom>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59" name="TextBox 58"/>
          <p:cNvSpPr txBox="1"/>
          <p:nvPr/>
        </p:nvSpPr>
        <p:spPr>
          <a:xfrm>
            <a:off x="4882938" y="2802236"/>
            <a:ext cx="1608967" cy="400110"/>
          </a:xfrm>
          <a:prstGeom prst="rect">
            <a:avLst/>
          </a:prstGeom>
          <a:noFill/>
        </p:spPr>
        <p:txBody>
          <a:bodyPr wrap="none" rtlCol="0">
            <a:spAutoFit/>
          </a:bodyPr>
          <a:lstStyle/>
          <a:p>
            <a:r>
              <a:rPr lang="en-US" sz="2000" dirty="0" smtClean="0"/>
              <a:t>Displacement</a:t>
            </a:r>
            <a:endParaRPr lang="en-GB" sz="2000" dirty="0"/>
          </a:p>
        </p:txBody>
      </p:sp>
      <p:cxnSp>
        <p:nvCxnSpPr>
          <p:cNvPr id="60" name="Straight Arrow Connector 59"/>
          <p:cNvCxnSpPr/>
          <p:nvPr/>
        </p:nvCxnSpPr>
        <p:spPr>
          <a:xfrm>
            <a:off x="6669741" y="3480866"/>
            <a:ext cx="0" cy="1014302"/>
          </a:xfrm>
          <a:prstGeom prst="straightConnector1">
            <a:avLst/>
          </a:prstGeom>
          <a:ln>
            <a:solidFill>
              <a:schemeClr val="tx1"/>
            </a:solidFill>
            <a:headEnd type="non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6923314" y="4295113"/>
            <a:ext cx="843501" cy="400110"/>
          </a:xfrm>
          <a:prstGeom prst="rect">
            <a:avLst/>
          </a:prstGeom>
          <a:noFill/>
        </p:spPr>
        <p:txBody>
          <a:bodyPr wrap="none" rtlCol="0">
            <a:spAutoFit/>
          </a:bodyPr>
          <a:lstStyle/>
          <a:p>
            <a:r>
              <a:rPr lang="en-US" sz="2000" dirty="0" smtClean="0"/>
              <a:t>3.08m</a:t>
            </a:r>
            <a:endParaRPr lang="en-GB" sz="2000" dirty="0"/>
          </a:p>
        </p:txBody>
      </p:sp>
      <p:cxnSp>
        <p:nvCxnSpPr>
          <p:cNvPr id="1039" name="Straight Connector 1038"/>
          <p:cNvCxnSpPr/>
          <p:nvPr/>
        </p:nvCxnSpPr>
        <p:spPr>
          <a:xfrm>
            <a:off x="289560" y="5539740"/>
            <a:ext cx="8585499" cy="76200"/>
          </a:xfrm>
          <a:prstGeom prst="line">
            <a:avLst/>
          </a:prstGeom>
          <a:ln>
            <a:solidFill>
              <a:schemeClr val="bg1"/>
            </a:solidFill>
            <a:prstDash val="dash"/>
          </a:ln>
        </p:spPr>
        <p:style>
          <a:lnRef idx="2">
            <a:schemeClr val="accent1"/>
          </a:lnRef>
          <a:fillRef idx="0">
            <a:schemeClr val="accent1"/>
          </a:fillRef>
          <a:effectRef idx="1">
            <a:schemeClr val="accent1"/>
          </a:effectRef>
          <a:fontRef idx="minor">
            <a:schemeClr val="tx1"/>
          </a:fontRef>
        </p:style>
      </p:cxnSp>
      <p:sp>
        <p:nvSpPr>
          <p:cNvPr id="1048" name="Rectangle 1047"/>
          <p:cNvSpPr/>
          <p:nvPr/>
        </p:nvSpPr>
        <p:spPr>
          <a:xfrm>
            <a:off x="583986" y="3897289"/>
            <a:ext cx="3560436" cy="397824"/>
          </a:xfrm>
          <a:prstGeom prst="rect">
            <a:avLst/>
          </a:prstGeom>
          <a:solidFill>
            <a:schemeClr val="tx2">
              <a:lumMod val="20000"/>
              <a:lumOff val="8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dirty="0" smtClean="0">
                <a:solidFill>
                  <a:schemeClr val="tx1"/>
                </a:solidFill>
              </a:rPr>
              <a:t>76 cells</a:t>
            </a:r>
            <a:endParaRPr lang="en-GB" dirty="0">
              <a:solidFill>
                <a:schemeClr val="tx1"/>
              </a:solidFill>
            </a:endParaRPr>
          </a:p>
        </p:txBody>
      </p:sp>
      <p:sp>
        <p:nvSpPr>
          <p:cNvPr id="77" name="Rectangle 76"/>
          <p:cNvSpPr/>
          <p:nvPr/>
        </p:nvSpPr>
        <p:spPr>
          <a:xfrm>
            <a:off x="583986" y="3002291"/>
            <a:ext cx="361150" cy="397824"/>
          </a:xfrm>
          <a:prstGeom prst="rect">
            <a:avLst/>
          </a:prstGeom>
          <a:solidFill>
            <a:schemeClr val="tx2">
              <a:lumMod val="20000"/>
              <a:lumOff val="8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dirty="0" smtClean="0">
                <a:solidFill>
                  <a:schemeClr val="tx1"/>
                </a:solidFill>
              </a:rPr>
              <a:t>3</a:t>
            </a:r>
            <a:endParaRPr lang="en-GB" dirty="0">
              <a:solidFill>
                <a:schemeClr val="tx1"/>
              </a:solidFill>
            </a:endParaRPr>
          </a:p>
        </p:txBody>
      </p:sp>
      <p:sp>
        <p:nvSpPr>
          <p:cNvPr id="78" name="Rectangle 77"/>
          <p:cNvSpPr/>
          <p:nvPr/>
        </p:nvSpPr>
        <p:spPr>
          <a:xfrm>
            <a:off x="1306287" y="3002291"/>
            <a:ext cx="361150" cy="397824"/>
          </a:xfrm>
          <a:prstGeom prst="rect">
            <a:avLst/>
          </a:prstGeom>
          <a:solidFill>
            <a:schemeClr val="accent4">
              <a:lumMod val="20000"/>
              <a:lumOff val="8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dirty="0" smtClean="0">
                <a:solidFill>
                  <a:schemeClr val="tx1"/>
                </a:solidFill>
              </a:rPr>
              <a:t>9</a:t>
            </a:r>
            <a:endParaRPr lang="en-GB" dirty="0">
              <a:solidFill>
                <a:schemeClr val="tx1"/>
              </a:solidFill>
            </a:endParaRPr>
          </a:p>
        </p:txBody>
      </p:sp>
      <p:sp>
        <p:nvSpPr>
          <p:cNvPr id="81" name="Rectangle 80"/>
          <p:cNvSpPr/>
          <p:nvPr/>
        </p:nvSpPr>
        <p:spPr>
          <a:xfrm>
            <a:off x="945137" y="3002291"/>
            <a:ext cx="361150" cy="397824"/>
          </a:xfrm>
          <a:prstGeom prst="rect">
            <a:avLst/>
          </a:prstGeom>
          <a:solidFill>
            <a:schemeClr val="accent4">
              <a:lumMod val="40000"/>
              <a:lumOff val="6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dirty="0" smtClean="0">
                <a:solidFill>
                  <a:schemeClr val="tx1"/>
                </a:solidFill>
              </a:rPr>
              <a:t>9</a:t>
            </a:r>
            <a:endParaRPr lang="en-GB" dirty="0">
              <a:solidFill>
                <a:schemeClr val="tx1"/>
              </a:solidFill>
            </a:endParaRPr>
          </a:p>
        </p:txBody>
      </p:sp>
      <p:sp>
        <p:nvSpPr>
          <p:cNvPr id="82" name="Rectangle 81"/>
          <p:cNvSpPr/>
          <p:nvPr/>
        </p:nvSpPr>
        <p:spPr>
          <a:xfrm>
            <a:off x="1667436" y="3004083"/>
            <a:ext cx="699246" cy="397824"/>
          </a:xfrm>
          <a:prstGeom prst="rect">
            <a:avLst/>
          </a:prstGeom>
          <a:solidFill>
            <a:schemeClr val="accent2">
              <a:lumMod val="40000"/>
              <a:lumOff val="6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dirty="0" smtClean="0">
                <a:solidFill>
                  <a:schemeClr val="tx1"/>
                </a:solidFill>
              </a:rPr>
              <a:t>17</a:t>
            </a:r>
            <a:endParaRPr lang="en-GB" dirty="0">
              <a:solidFill>
                <a:schemeClr val="tx1"/>
              </a:solidFill>
            </a:endParaRPr>
          </a:p>
        </p:txBody>
      </p:sp>
      <p:sp>
        <p:nvSpPr>
          <p:cNvPr id="84" name="Rectangle 83"/>
          <p:cNvSpPr/>
          <p:nvPr/>
        </p:nvSpPr>
        <p:spPr>
          <a:xfrm>
            <a:off x="3422123" y="3005875"/>
            <a:ext cx="361150" cy="397824"/>
          </a:xfrm>
          <a:prstGeom prst="rect">
            <a:avLst/>
          </a:prstGeom>
          <a:solidFill>
            <a:schemeClr val="accent4">
              <a:lumMod val="20000"/>
              <a:lumOff val="8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dirty="0" smtClean="0">
                <a:solidFill>
                  <a:schemeClr val="tx1"/>
                </a:solidFill>
              </a:rPr>
              <a:t>9</a:t>
            </a:r>
            <a:endParaRPr lang="en-GB" dirty="0">
              <a:solidFill>
                <a:schemeClr val="tx1"/>
              </a:solidFill>
            </a:endParaRPr>
          </a:p>
        </p:txBody>
      </p:sp>
      <p:sp>
        <p:nvSpPr>
          <p:cNvPr id="85" name="Rectangle 84"/>
          <p:cNvSpPr/>
          <p:nvPr/>
        </p:nvSpPr>
        <p:spPr>
          <a:xfrm>
            <a:off x="3060973" y="3005875"/>
            <a:ext cx="361150" cy="397824"/>
          </a:xfrm>
          <a:prstGeom prst="rect">
            <a:avLst/>
          </a:prstGeom>
          <a:solidFill>
            <a:schemeClr val="accent4">
              <a:lumMod val="40000"/>
              <a:lumOff val="6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dirty="0" smtClean="0">
                <a:solidFill>
                  <a:schemeClr val="tx1"/>
                </a:solidFill>
              </a:rPr>
              <a:t>9</a:t>
            </a:r>
            <a:endParaRPr lang="en-GB" dirty="0">
              <a:solidFill>
                <a:schemeClr val="tx1"/>
              </a:solidFill>
            </a:endParaRPr>
          </a:p>
        </p:txBody>
      </p:sp>
      <p:sp>
        <p:nvSpPr>
          <p:cNvPr id="86" name="Rectangle 85"/>
          <p:cNvSpPr/>
          <p:nvPr/>
        </p:nvSpPr>
        <p:spPr>
          <a:xfrm>
            <a:off x="3783273" y="3005875"/>
            <a:ext cx="361150" cy="397824"/>
          </a:xfrm>
          <a:prstGeom prst="rect">
            <a:avLst/>
          </a:prstGeom>
          <a:solidFill>
            <a:schemeClr val="tx2">
              <a:lumMod val="20000"/>
              <a:lumOff val="8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dirty="0" smtClean="0">
                <a:solidFill>
                  <a:schemeClr val="tx1"/>
                </a:solidFill>
              </a:rPr>
              <a:t>3</a:t>
            </a:r>
            <a:endParaRPr lang="en-GB" dirty="0">
              <a:solidFill>
                <a:schemeClr val="tx1"/>
              </a:solidFill>
            </a:endParaRPr>
          </a:p>
        </p:txBody>
      </p:sp>
      <p:sp>
        <p:nvSpPr>
          <p:cNvPr id="87" name="Rectangle 86"/>
          <p:cNvSpPr/>
          <p:nvPr/>
        </p:nvSpPr>
        <p:spPr>
          <a:xfrm>
            <a:off x="2366681" y="3005875"/>
            <a:ext cx="699246" cy="397824"/>
          </a:xfrm>
          <a:prstGeom prst="rect">
            <a:avLst/>
          </a:prstGeom>
          <a:solidFill>
            <a:schemeClr val="accent2">
              <a:lumMod val="20000"/>
              <a:lumOff val="80000"/>
            </a:schemeClr>
          </a:solidFill>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dirty="0" smtClean="0">
                <a:solidFill>
                  <a:schemeClr val="tx1"/>
                </a:solidFill>
              </a:rPr>
              <a:t>17</a:t>
            </a:r>
            <a:endParaRPr lang="en-GB" dirty="0">
              <a:solidFill>
                <a:schemeClr val="tx1"/>
              </a:solidFill>
            </a:endParaRPr>
          </a:p>
        </p:txBody>
      </p:sp>
      <p:cxnSp>
        <p:nvCxnSpPr>
          <p:cNvPr id="88" name="Straight Arrow Connector 87"/>
          <p:cNvCxnSpPr>
            <a:endCxn id="1034" idx="2"/>
          </p:cNvCxnSpPr>
          <p:nvPr/>
        </p:nvCxnSpPr>
        <p:spPr>
          <a:xfrm>
            <a:off x="6669741" y="3480876"/>
            <a:ext cx="1420266" cy="0"/>
          </a:xfrm>
          <a:prstGeom prst="straightConnector1">
            <a:avLst/>
          </a:prstGeom>
          <a:ln>
            <a:solidFill>
              <a:schemeClr val="tx1"/>
            </a:solidFill>
            <a:headEnd type="non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93" name="TextBox 92"/>
          <p:cNvSpPr txBox="1"/>
          <p:nvPr/>
        </p:nvSpPr>
        <p:spPr>
          <a:xfrm>
            <a:off x="6958123" y="3076424"/>
            <a:ext cx="843501" cy="400110"/>
          </a:xfrm>
          <a:prstGeom prst="rect">
            <a:avLst/>
          </a:prstGeom>
          <a:noFill/>
        </p:spPr>
        <p:txBody>
          <a:bodyPr wrap="none" rtlCol="0">
            <a:spAutoFit/>
          </a:bodyPr>
          <a:lstStyle/>
          <a:p>
            <a:r>
              <a:rPr lang="en-US" sz="2000" dirty="0" smtClean="0"/>
              <a:t>90.3m</a:t>
            </a:r>
            <a:endParaRPr lang="en-GB" sz="2000" dirty="0"/>
          </a:p>
        </p:txBody>
      </p:sp>
      <p:sp>
        <p:nvSpPr>
          <p:cNvPr id="6" name="Footer Placeholder 5"/>
          <p:cNvSpPr>
            <a:spLocks noGrp="1"/>
          </p:cNvSpPr>
          <p:nvPr>
            <p:ph type="ftr" sz="quarter" idx="11"/>
          </p:nvPr>
        </p:nvSpPr>
        <p:spPr/>
        <p:txBody>
          <a:bodyPr/>
          <a:lstStyle/>
          <a:p>
            <a:r>
              <a:rPr lang="en-US" sz="1000" dirty="0" smtClean="0"/>
              <a:t>D. Trbojevic - Ion Beam Therapy: Clinical, Scientific, and Technical Challenges -Birmingham Jan 18-21, 2016 </a:t>
            </a:r>
            <a:endParaRPr lang="en-US" sz="1000" dirty="0"/>
          </a:p>
        </p:txBody>
      </p:sp>
      <p:pic>
        <p:nvPicPr>
          <p:cNvPr id="3" name="Picture 2" descr="ByPassInvert.png"/>
          <p:cNvPicPr>
            <a:picLocks noChangeAspect="1"/>
          </p:cNvPicPr>
          <p:nvPr/>
        </p:nvPicPr>
        <p:blipFill>
          <a:blip r:embed="rId2">
            <a:extLst>
              <a:ext uri="{BEBA8EAE-BF5A-486C-A8C5-ECC9F3942E4B}">
                <a14:imgProps xmlns:a14="http://schemas.microsoft.com/office/drawing/2010/main">
                  <a14:imgLayer r:embed="rId3">
                    <a14:imgEffect>
                      <a14:sharpenSoften amount="63000"/>
                    </a14:imgEffect>
                  </a14:imgLayer>
                </a14:imgProps>
              </a:ext>
              <a:ext uri="{28A0092B-C50C-407E-A947-70E740481C1C}">
                <a14:useLocalDpi xmlns:a14="http://schemas.microsoft.com/office/drawing/2010/main" val="0"/>
              </a:ext>
            </a:extLst>
          </a:blip>
          <a:stretch>
            <a:fillRect/>
          </a:stretch>
        </p:blipFill>
        <p:spPr>
          <a:xfrm>
            <a:off x="569281" y="2395362"/>
            <a:ext cx="7904194" cy="4160047"/>
          </a:xfrm>
          <a:prstGeom prst="rect">
            <a:avLst/>
          </a:prstGeom>
        </p:spPr>
      </p:pic>
      <p:sp>
        <p:nvSpPr>
          <p:cNvPr id="4" name="Oval 3"/>
          <p:cNvSpPr/>
          <p:nvPr/>
        </p:nvSpPr>
        <p:spPr>
          <a:xfrm>
            <a:off x="2205180" y="3484708"/>
            <a:ext cx="1677382" cy="1675889"/>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53967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Merging FFAG arcs to the straight section in eRHIC</a:t>
            </a:r>
            <a:endParaRPr lang="en-US" sz="2800" dirty="0"/>
          </a:p>
        </p:txBody>
      </p:sp>
      <p:sp>
        <p:nvSpPr>
          <p:cNvPr id="5" name="Slide Number Placeholder 4"/>
          <p:cNvSpPr>
            <a:spLocks noGrp="1"/>
          </p:cNvSpPr>
          <p:nvPr>
            <p:ph type="sldNum" sz="quarter" idx="12"/>
          </p:nvPr>
        </p:nvSpPr>
        <p:spPr/>
        <p:txBody>
          <a:bodyPr/>
          <a:lstStyle/>
          <a:p>
            <a:fld id="{1FE97603-2A10-E648-8DE4-4D75A1570B14}" type="slidenum">
              <a:rPr lang="en-US" sz="1600" smtClean="0"/>
              <a:t>11</a:t>
            </a:fld>
            <a:endParaRPr lang="en-US" sz="1600" dirty="0"/>
          </a:p>
        </p:txBody>
      </p:sp>
      <p:pic>
        <p:nvPicPr>
          <p:cNvPr id="6" name="Picture 5" descr="Screen Shot 2015-06-01 at 11.23.12 AM.png"/>
          <p:cNvPicPr>
            <a:picLocks noChangeAspect="1"/>
          </p:cNvPicPr>
          <p:nvPr/>
        </p:nvPicPr>
        <p:blipFill>
          <a:blip r:embed="rId2">
            <a:extLst>
              <a:ext uri="{BEBA8EAE-BF5A-486C-A8C5-ECC9F3942E4B}">
                <a14:imgProps xmlns:a14="http://schemas.microsoft.com/office/drawing/2010/main">
                  <a14:imgLayer r:embed="rId3">
                    <a14:imgEffect>
                      <a14:sharpenSoften amount="72000"/>
                    </a14:imgEffect>
                  </a14:imgLayer>
                </a14:imgProps>
              </a:ext>
              <a:ext uri="{28A0092B-C50C-407E-A947-70E740481C1C}">
                <a14:useLocalDpi xmlns:a14="http://schemas.microsoft.com/office/drawing/2010/main" val="0"/>
              </a:ext>
            </a:extLst>
          </a:blip>
          <a:stretch>
            <a:fillRect/>
          </a:stretch>
        </p:blipFill>
        <p:spPr>
          <a:xfrm>
            <a:off x="0" y="850900"/>
            <a:ext cx="9144000" cy="5151637"/>
          </a:xfrm>
          <a:prstGeom prst="rect">
            <a:avLst/>
          </a:prstGeom>
        </p:spPr>
      </p:pic>
      <p:cxnSp>
        <p:nvCxnSpPr>
          <p:cNvPr id="8" name="Straight Arrow Connector 7"/>
          <p:cNvCxnSpPr/>
          <p:nvPr/>
        </p:nvCxnSpPr>
        <p:spPr>
          <a:xfrm flipH="1">
            <a:off x="2637100" y="4438625"/>
            <a:ext cx="3071218" cy="1563912"/>
          </a:xfrm>
          <a:prstGeom prst="straightConnector1">
            <a:avLst/>
          </a:prstGeom>
          <a:ln w="12700" cmpd="sng">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rot="19938086">
            <a:off x="3560249" y="4885728"/>
            <a:ext cx="1014896" cy="369332"/>
          </a:xfrm>
          <a:prstGeom prst="rect">
            <a:avLst/>
          </a:prstGeom>
          <a:noFill/>
        </p:spPr>
        <p:txBody>
          <a:bodyPr wrap="none" rtlCol="0">
            <a:spAutoFit/>
          </a:bodyPr>
          <a:lstStyle/>
          <a:p>
            <a:r>
              <a:rPr lang="en-US" dirty="0" smtClean="0"/>
              <a:t>7.75 mm</a:t>
            </a:r>
            <a:endParaRPr lang="en-US" dirty="0"/>
          </a:p>
        </p:txBody>
      </p:sp>
      <p:sp>
        <p:nvSpPr>
          <p:cNvPr id="7" name="Footer Placeholder 6"/>
          <p:cNvSpPr>
            <a:spLocks noGrp="1"/>
          </p:cNvSpPr>
          <p:nvPr>
            <p:ph type="ftr" sz="quarter" idx="11"/>
          </p:nvPr>
        </p:nvSpPr>
        <p:spPr/>
        <p:txBody>
          <a:bodyPr/>
          <a:lstStyle/>
          <a:p>
            <a:r>
              <a:rPr lang="en-US" sz="1000" dirty="0" smtClean="0"/>
              <a:t>D. Trbojevic - Ion Beam Therapy: Clinical, Scientific, and Technical Challenges -Birmingham Jan 18-21, 2016 </a:t>
            </a:r>
            <a:endParaRPr lang="en-US" sz="1000" dirty="0"/>
          </a:p>
        </p:txBody>
      </p:sp>
      <p:sp>
        <p:nvSpPr>
          <p:cNvPr id="10" name="Oval 9"/>
          <p:cNvSpPr/>
          <p:nvPr/>
        </p:nvSpPr>
        <p:spPr>
          <a:xfrm>
            <a:off x="1326934" y="2246116"/>
            <a:ext cx="5175043" cy="4008892"/>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6108553"/>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2" name="Object 2"/>
          <p:cNvGraphicFramePr>
            <a:graphicFrameLocks noChangeAspect="1"/>
          </p:cNvGraphicFramePr>
          <p:nvPr>
            <p:extLst>
              <p:ext uri="{D42A27DB-BD31-4B8C-83A1-F6EECF244321}">
                <p14:modId xmlns:p14="http://schemas.microsoft.com/office/powerpoint/2010/main" val="559774554"/>
              </p:ext>
            </p:extLst>
          </p:nvPr>
        </p:nvGraphicFramePr>
        <p:xfrm>
          <a:off x="463206" y="1"/>
          <a:ext cx="7593674" cy="3577060"/>
        </p:xfrm>
        <a:graphic>
          <a:graphicData uri="http://schemas.openxmlformats.org/presentationml/2006/ole">
            <mc:AlternateContent xmlns:mc="http://schemas.openxmlformats.org/markup-compatibility/2006">
              <mc:Choice xmlns:v="urn:schemas-microsoft-com:vml" Requires="v">
                <p:oleObj spid="_x0000_s2164" name="Document" r:id="rId3" imgW="6362700" imgH="2997200" progId="Word.Document.12">
                  <p:link updateAutomatic="1"/>
                </p:oleObj>
              </mc:Choice>
              <mc:Fallback>
                <p:oleObj name="Document" r:id="rId3" imgW="6362700" imgH="2997200" progId="Word.Document.12">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206" y="1"/>
                        <a:ext cx="7593674" cy="3577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1" name="Rectangle 20"/>
          <p:cNvSpPr/>
          <p:nvPr/>
        </p:nvSpPr>
        <p:spPr>
          <a:xfrm>
            <a:off x="6851250" y="1326136"/>
            <a:ext cx="747331" cy="16803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3.2 m</a:t>
            </a:r>
            <a:endParaRPr lang="en-US" dirty="0"/>
          </a:p>
        </p:txBody>
      </p:sp>
      <p:sp>
        <p:nvSpPr>
          <p:cNvPr id="6" name="Slide Number Placeholder 5"/>
          <p:cNvSpPr>
            <a:spLocks noGrp="1"/>
          </p:cNvSpPr>
          <p:nvPr>
            <p:ph type="sldNum" sz="quarter" idx="12"/>
          </p:nvPr>
        </p:nvSpPr>
        <p:spPr/>
        <p:txBody>
          <a:bodyPr/>
          <a:lstStyle/>
          <a:p>
            <a:fld id="{A22D51BC-D578-6941-8C86-C25354AB5214}" type="slidenum">
              <a:rPr lang="en-US" smtClean="0"/>
              <a:pPr/>
              <a:t>12</a:t>
            </a:fld>
            <a:endParaRPr lang="en-US"/>
          </a:p>
        </p:txBody>
      </p:sp>
      <p:graphicFrame>
        <p:nvGraphicFramePr>
          <p:cNvPr id="35843" name="Object 3"/>
          <p:cNvGraphicFramePr>
            <a:graphicFrameLocks noChangeAspect="1"/>
          </p:cNvGraphicFramePr>
          <p:nvPr/>
        </p:nvGraphicFramePr>
        <p:xfrm>
          <a:off x="3508938" y="3098799"/>
          <a:ext cx="5120712" cy="3394075"/>
        </p:xfrm>
        <a:graphic>
          <a:graphicData uri="http://schemas.openxmlformats.org/presentationml/2006/ole">
            <mc:AlternateContent xmlns:mc="http://schemas.openxmlformats.org/markup-compatibility/2006">
              <mc:Choice xmlns:v="urn:schemas-microsoft-com:vml" Requires="v">
                <p:oleObj spid="_x0000_s2165" name="Document" r:id="rId5" imgW="6591300" imgH="4368800" progId="Word.Document.12">
                  <p:link updateAutomatic="1"/>
                </p:oleObj>
              </mc:Choice>
              <mc:Fallback>
                <p:oleObj name="Document" r:id="rId5" imgW="6591300" imgH="4368800" progId="Word.Document.12">
                  <p:link updateAutomatic="1"/>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8938" y="3098799"/>
                        <a:ext cx="5120712" cy="339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cxnSp>
        <p:nvCxnSpPr>
          <p:cNvPr id="13" name="Straight Connector 12"/>
          <p:cNvCxnSpPr/>
          <p:nvPr/>
        </p:nvCxnSpPr>
        <p:spPr>
          <a:xfrm>
            <a:off x="2847517" y="2902940"/>
            <a:ext cx="4653836" cy="0"/>
          </a:xfrm>
          <a:prstGeom prst="line">
            <a:avLst/>
          </a:pr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322030" y="1426828"/>
            <a:ext cx="2179323" cy="0"/>
          </a:xfrm>
          <a:prstGeom prst="line">
            <a:avLst/>
          </a:prstGeom>
          <a:ln w="190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7339391" y="1426828"/>
            <a:ext cx="25919" cy="1476112"/>
          </a:xfrm>
          <a:prstGeom prst="straightConnector1">
            <a:avLst/>
          </a:prstGeom>
          <a:ln>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7504823" y="1840175"/>
            <a:ext cx="1124827" cy="584776"/>
          </a:xfrm>
          <a:prstGeom prst="rect">
            <a:avLst/>
          </a:prstGeom>
          <a:noFill/>
        </p:spPr>
        <p:txBody>
          <a:bodyPr wrap="none" rtlCol="0">
            <a:spAutoFit/>
          </a:bodyPr>
          <a:lstStyle/>
          <a:p>
            <a:r>
              <a:rPr lang="en-US" sz="3200" dirty="0" smtClean="0">
                <a:solidFill>
                  <a:srgbClr val="FF0000"/>
                </a:solidFill>
              </a:rPr>
              <a:t>3.2 m</a:t>
            </a:r>
            <a:endParaRPr lang="en-US" sz="3200" dirty="0">
              <a:solidFill>
                <a:srgbClr val="FF0000"/>
              </a:solidFill>
            </a:endParaRPr>
          </a:p>
        </p:txBody>
      </p:sp>
      <p:sp>
        <p:nvSpPr>
          <p:cNvPr id="28" name="Rectangle 27"/>
          <p:cNvSpPr/>
          <p:nvPr/>
        </p:nvSpPr>
        <p:spPr>
          <a:xfrm>
            <a:off x="2148525" y="23712"/>
            <a:ext cx="7008674" cy="584776"/>
          </a:xfrm>
          <a:prstGeom prst="rect">
            <a:avLst/>
          </a:prstGeom>
          <a:solidFill>
            <a:srgbClr val="FFFFFF"/>
          </a:solidFill>
          <a:ln>
            <a:noFill/>
          </a:ln>
        </p:spPr>
        <p:txBody>
          <a:bodyPr wrap="none">
            <a:spAutoFit/>
          </a:bodyPr>
          <a:lstStyle/>
          <a:p>
            <a:r>
              <a:rPr lang="en-US" sz="3200" dirty="0">
                <a:solidFill>
                  <a:srgbClr val="000090"/>
                </a:solidFill>
                <a:latin typeface="Optima"/>
                <a:cs typeface="Optima"/>
              </a:rPr>
              <a:t>The state of the art proton gantry at PSI</a:t>
            </a:r>
          </a:p>
        </p:txBody>
      </p:sp>
      <p:sp>
        <p:nvSpPr>
          <p:cNvPr id="2" name="Footer Placeholder 1"/>
          <p:cNvSpPr>
            <a:spLocks noGrp="1"/>
          </p:cNvSpPr>
          <p:nvPr>
            <p:ph type="ftr" sz="quarter" idx="11"/>
          </p:nvPr>
        </p:nvSpPr>
        <p:spPr/>
        <p:txBody>
          <a:bodyPr/>
          <a:lstStyle/>
          <a:p>
            <a:r>
              <a:rPr lang="en-US" sz="1000" dirty="0" smtClean="0"/>
              <a:t>D. Trbojevic - Ion Beam Therapy: Clinical, Scientific, and Technical Challenges -Birmingham Jan 18-21, 2016 </a:t>
            </a:r>
            <a:endParaRPr lang="en-US" sz="1000" dirty="0"/>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94166"/>
          </a:xfrm>
        </p:spPr>
        <p:txBody>
          <a:bodyPr/>
          <a:lstStyle/>
          <a:p>
            <a:r>
              <a:rPr lang="en-US" dirty="0" smtClean="0"/>
              <a:t>The state of the art proton gantry at PSI</a:t>
            </a:r>
            <a:endParaRPr lang="en-US" dirty="0"/>
          </a:p>
        </p:txBody>
      </p:sp>
      <p:sp>
        <p:nvSpPr>
          <p:cNvPr id="6" name="Slide Number Placeholder 5"/>
          <p:cNvSpPr>
            <a:spLocks noGrp="1"/>
          </p:cNvSpPr>
          <p:nvPr>
            <p:ph type="sldNum" sz="quarter" idx="12"/>
          </p:nvPr>
        </p:nvSpPr>
        <p:spPr/>
        <p:txBody>
          <a:bodyPr/>
          <a:lstStyle/>
          <a:p>
            <a:fld id="{A22D51BC-D578-6941-8C86-C25354AB5214}" type="slidenum">
              <a:rPr lang="en-US" smtClean="0"/>
              <a:pPr/>
              <a:t>13</a:t>
            </a:fld>
            <a:endParaRPr lang="en-US"/>
          </a:p>
        </p:txBody>
      </p:sp>
      <p:graphicFrame>
        <p:nvGraphicFramePr>
          <p:cNvPr id="36866" name="Object 2"/>
          <p:cNvGraphicFramePr>
            <a:graphicFrameLocks noChangeAspect="1"/>
          </p:cNvGraphicFramePr>
          <p:nvPr/>
        </p:nvGraphicFramePr>
        <p:xfrm>
          <a:off x="457200" y="1168804"/>
          <a:ext cx="8077901" cy="5324071"/>
        </p:xfrm>
        <a:graphic>
          <a:graphicData uri="http://schemas.openxmlformats.org/presentationml/2006/ole">
            <mc:AlternateContent xmlns:mc="http://schemas.openxmlformats.org/markup-compatibility/2006">
              <mc:Choice xmlns:v="urn:schemas-microsoft-com:vml" Requires="v">
                <p:oleObj spid="_x0000_s3138" name="Document" r:id="rId3" imgW="6705600" imgH="4419600" progId="Word.Document.12">
                  <p:link updateAutomatic="1"/>
                </p:oleObj>
              </mc:Choice>
              <mc:Fallback>
                <p:oleObj name="Document" r:id="rId3" imgW="6705600" imgH="4419600" progId="Word.Document.12">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168804"/>
                        <a:ext cx="8077901" cy="5324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7" name="Footer Placeholder 6"/>
          <p:cNvSpPr>
            <a:spLocks noGrp="1"/>
          </p:cNvSpPr>
          <p:nvPr>
            <p:ph type="ftr" sz="quarter" idx="11"/>
          </p:nvPr>
        </p:nvSpPr>
        <p:spPr/>
        <p:txBody>
          <a:bodyPr/>
          <a:lstStyle/>
          <a:p>
            <a:r>
              <a:rPr lang="en-US" sz="1000" dirty="0" smtClean="0"/>
              <a:t>D. Trbojevic - Ion Beam Therapy: Clinical, Scientific, and Technical Challenges -Birmingham Jan 18-21, 2016 </a:t>
            </a:r>
            <a:endParaRPr lang="en-US" sz="1000" dirty="0"/>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134" y="0"/>
            <a:ext cx="8229600" cy="1143000"/>
          </a:xfrm>
        </p:spPr>
        <p:txBody>
          <a:bodyPr>
            <a:normAutofit fontScale="90000"/>
          </a:bodyPr>
          <a:lstStyle/>
          <a:p>
            <a:r>
              <a:rPr lang="en-US" dirty="0" smtClean="0"/>
              <a:t>SAD – SOURCE-TO-AXIS-DISTANCE</a:t>
            </a:r>
            <a:br>
              <a:rPr lang="en-US" dirty="0" smtClean="0"/>
            </a:br>
            <a:r>
              <a:rPr lang="en-US" dirty="0" smtClean="0"/>
              <a:t>VIRTUAL Source to Patient Distance</a:t>
            </a:r>
            <a:br>
              <a:rPr lang="en-US" dirty="0" smtClean="0"/>
            </a:br>
            <a:r>
              <a:rPr lang="en-US" sz="1800" dirty="0" smtClean="0"/>
              <a:t>Scanning system: patented by BNL</a:t>
            </a:r>
            <a:endParaRPr lang="en-US" sz="1800" dirty="0"/>
          </a:p>
        </p:txBody>
      </p:sp>
      <p:sp>
        <p:nvSpPr>
          <p:cNvPr id="3" name="TextBox 2"/>
          <p:cNvSpPr txBox="1"/>
          <p:nvPr/>
        </p:nvSpPr>
        <p:spPr>
          <a:xfrm>
            <a:off x="0" y="1069340"/>
            <a:ext cx="9144000" cy="2246769"/>
          </a:xfrm>
          <a:prstGeom prst="rect">
            <a:avLst/>
          </a:prstGeom>
          <a:noFill/>
        </p:spPr>
        <p:txBody>
          <a:bodyPr wrap="square" rtlCol="0">
            <a:spAutoFit/>
          </a:bodyPr>
          <a:lstStyle/>
          <a:p>
            <a:r>
              <a:rPr lang="en-US" sz="2000" dirty="0" smtClean="0">
                <a:solidFill>
                  <a:srgbClr val="000090"/>
                </a:solidFill>
              </a:rPr>
              <a:t>The maximum dose to the patient surface relative to the dose in the SOBP </a:t>
            </a:r>
          </a:p>
          <a:p>
            <a:r>
              <a:rPr lang="en-US" sz="2000" dirty="0" smtClean="0">
                <a:solidFill>
                  <a:srgbClr val="000090"/>
                </a:solidFill>
              </a:rPr>
              <a:t>increases as the effective source-to-axis distance (SAD) decreases. For a fixed,</a:t>
            </a:r>
          </a:p>
          <a:p>
            <a:r>
              <a:rPr lang="en-US" sz="2000" dirty="0" smtClean="0">
                <a:solidFill>
                  <a:srgbClr val="000090"/>
                </a:solidFill>
              </a:rPr>
              <a:t>horizontal beam, large SAD's are easy to achieve; but not for gantry beam lines. A smaller gantry with a physical outer diameter of less than 2 meters may have important cost implications. Such a gantry would require magnetic optics to ensure that the effective source-to-axis distance is large enough to provide adequate skin sparing</a:t>
            </a:r>
            <a:r>
              <a:rPr lang="en-US" sz="2000" dirty="0" smtClean="0"/>
              <a:t>. </a:t>
            </a:r>
            <a:endParaRPr lang="en-US" sz="2000" dirty="0"/>
          </a:p>
        </p:txBody>
      </p:sp>
      <p:grpSp>
        <p:nvGrpSpPr>
          <p:cNvPr id="19" name="Group 18"/>
          <p:cNvGrpSpPr/>
          <p:nvPr/>
        </p:nvGrpSpPr>
        <p:grpSpPr>
          <a:xfrm>
            <a:off x="404091" y="3088105"/>
            <a:ext cx="3719897" cy="3400745"/>
            <a:chOff x="404091" y="3181684"/>
            <a:chExt cx="3719897" cy="3400745"/>
          </a:xfrm>
        </p:grpSpPr>
        <p:sp>
          <p:nvSpPr>
            <p:cNvPr id="5" name="Rectangle 4"/>
            <p:cNvSpPr/>
            <p:nvPr/>
          </p:nvSpPr>
          <p:spPr bwMode="auto">
            <a:xfrm>
              <a:off x="404091" y="3815470"/>
              <a:ext cx="311727" cy="1697181"/>
            </a:xfrm>
            <a:prstGeom prst="rect">
              <a:avLst/>
            </a:prstGeom>
            <a:solidFill>
              <a:schemeClr val="accent1"/>
            </a:solid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cxnSp>
          <p:nvCxnSpPr>
            <p:cNvPr id="7" name="Straight Connector 6"/>
            <p:cNvCxnSpPr/>
            <p:nvPr/>
          </p:nvCxnSpPr>
          <p:spPr bwMode="auto">
            <a:xfrm flipV="1">
              <a:off x="554182" y="3642288"/>
              <a:ext cx="3313545" cy="1016000"/>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9" name="Straight Connector 8"/>
            <p:cNvCxnSpPr/>
            <p:nvPr/>
          </p:nvCxnSpPr>
          <p:spPr bwMode="auto">
            <a:xfrm>
              <a:off x="542636" y="4658288"/>
              <a:ext cx="3348182" cy="981363"/>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flipV="1">
              <a:off x="531091" y="4635197"/>
              <a:ext cx="3336636" cy="23091"/>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rot="16200000" flipH="1">
              <a:off x="2355577" y="4716318"/>
              <a:ext cx="3104512" cy="35244"/>
            </a:xfrm>
            <a:prstGeom prst="line">
              <a:avLst/>
            </a:prstGeom>
            <a:solidFill>
              <a:schemeClr val="accent1"/>
            </a:solidFill>
            <a:ln w="12699" cap="flat" cmpd="sng" algn="ctr">
              <a:solidFill>
                <a:schemeClr val="tx1"/>
              </a:solidFill>
              <a:prstDash val="dashDot"/>
              <a:round/>
              <a:headEnd type="none" w="med" len="med"/>
              <a:tailEnd type="none" w="med" len="med"/>
            </a:ln>
            <a:effectLst/>
          </p:spPr>
        </p:cxnSp>
        <p:sp>
          <p:nvSpPr>
            <p:cNvPr id="14" name="TextBox 13"/>
            <p:cNvSpPr txBox="1"/>
            <p:nvPr/>
          </p:nvSpPr>
          <p:spPr>
            <a:xfrm>
              <a:off x="404091" y="5581924"/>
              <a:ext cx="284691" cy="307777"/>
            </a:xfrm>
            <a:prstGeom prst="rect">
              <a:avLst/>
            </a:prstGeom>
            <a:noFill/>
          </p:spPr>
          <p:txBody>
            <a:bodyPr wrap="none" rtlCol="0">
              <a:spAutoFit/>
            </a:bodyPr>
            <a:lstStyle/>
            <a:p>
              <a:r>
                <a:rPr lang="en-US" dirty="0" smtClean="0"/>
                <a:t>S</a:t>
              </a:r>
              <a:endParaRPr lang="en-US" dirty="0"/>
            </a:p>
          </p:txBody>
        </p:sp>
        <p:sp>
          <p:nvSpPr>
            <p:cNvPr id="15" name="TextBox 14"/>
            <p:cNvSpPr txBox="1"/>
            <p:nvPr/>
          </p:nvSpPr>
          <p:spPr>
            <a:xfrm>
              <a:off x="3621627" y="6274652"/>
              <a:ext cx="502361" cy="307777"/>
            </a:xfrm>
            <a:prstGeom prst="rect">
              <a:avLst/>
            </a:prstGeom>
            <a:noFill/>
          </p:spPr>
          <p:txBody>
            <a:bodyPr wrap="none" rtlCol="0">
              <a:spAutoFit/>
            </a:bodyPr>
            <a:lstStyle/>
            <a:p>
              <a:r>
                <a:rPr lang="en-US" dirty="0" smtClean="0"/>
                <a:t>Axis</a:t>
              </a:r>
              <a:endParaRPr lang="en-US" dirty="0"/>
            </a:p>
          </p:txBody>
        </p:sp>
      </p:grpSp>
      <p:grpSp>
        <p:nvGrpSpPr>
          <p:cNvPr id="20" name="Group 19"/>
          <p:cNvGrpSpPr/>
          <p:nvPr/>
        </p:nvGrpSpPr>
        <p:grpSpPr>
          <a:xfrm>
            <a:off x="4673965" y="3080084"/>
            <a:ext cx="3719897" cy="3400745"/>
            <a:chOff x="404091" y="3181684"/>
            <a:chExt cx="3719897" cy="3400745"/>
          </a:xfrm>
        </p:grpSpPr>
        <p:sp>
          <p:nvSpPr>
            <p:cNvPr id="21" name="Rectangle 20"/>
            <p:cNvSpPr/>
            <p:nvPr/>
          </p:nvSpPr>
          <p:spPr bwMode="auto">
            <a:xfrm>
              <a:off x="404091" y="3815470"/>
              <a:ext cx="311727" cy="1697181"/>
            </a:xfrm>
            <a:prstGeom prst="rect">
              <a:avLst/>
            </a:prstGeom>
            <a:solidFill>
              <a:schemeClr val="accent1"/>
            </a:solid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cxnSp>
          <p:nvCxnSpPr>
            <p:cNvPr id="22" name="Straight Connector 21"/>
            <p:cNvCxnSpPr/>
            <p:nvPr/>
          </p:nvCxnSpPr>
          <p:spPr bwMode="auto">
            <a:xfrm flipV="1">
              <a:off x="554182" y="3642288"/>
              <a:ext cx="3313545" cy="1016000"/>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542636" y="4658288"/>
              <a:ext cx="3348182" cy="981363"/>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flipV="1">
              <a:off x="531091" y="4635197"/>
              <a:ext cx="3336636" cy="23091"/>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rot="16200000" flipH="1">
              <a:off x="2355577" y="4716318"/>
              <a:ext cx="3104512" cy="35244"/>
            </a:xfrm>
            <a:prstGeom prst="line">
              <a:avLst/>
            </a:prstGeom>
            <a:solidFill>
              <a:schemeClr val="accent1"/>
            </a:solidFill>
            <a:ln w="12699" cap="flat" cmpd="sng" algn="ctr">
              <a:solidFill>
                <a:schemeClr val="tx1"/>
              </a:solidFill>
              <a:prstDash val="dashDot"/>
              <a:round/>
              <a:headEnd type="none" w="med" len="med"/>
              <a:tailEnd type="none" w="med" len="med"/>
            </a:ln>
            <a:effectLst/>
          </p:spPr>
        </p:cxnSp>
        <p:sp>
          <p:nvSpPr>
            <p:cNvPr id="26" name="TextBox 25"/>
            <p:cNvSpPr txBox="1"/>
            <p:nvPr/>
          </p:nvSpPr>
          <p:spPr>
            <a:xfrm>
              <a:off x="404091" y="5581924"/>
              <a:ext cx="284691" cy="307777"/>
            </a:xfrm>
            <a:prstGeom prst="rect">
              <a:avLst/>
            </a:prstGeom>
            <a:noFill/>
          </p:spPr>
          <p:txBody>
            <a:bodyPr wrap="none" rtlCol="0">
              <a:spAutoFit/>
            </a:bodyPr>
            <a:lstStyle/>
            <a:p>
              <a:r>
                <a:rPr lang="en-US" dirty="0" smtClean="0"/>
                <a:t>S</a:t>
              </a:r>
              <a:endParaRPr lang="en-US" dirty="0"/>
            </a:p>
          </p:txBody>
        </p:sp>
        <p:sp>
          <p:nvSpPr>
            <p:cNvPr id="27" name="TextBox 26"/>
            <p:cNvSpPr txBox="1"/>
            <p:nvPr/>
          </p:nvSpPr>
          <p:spPr>
            <a:xfrm>
              <a:off x="3621627" y="6274652"/>
              <a:ext cx="502361" cy="307777"/>
            </a:xfrm>
            <a:prstGeom prst="rect">
              <a:avLst/>
            </a:prstGeom>
            <a:noFill/>
          </p:spPr>
          <p:txBody>
            <a:bodyPr wrap="none" rtlCol="0">
              <a:spAutoFit/>
            </a:bodyPr>
            <a:lstStyle/>
            <a:p>
              <a:r>
                <a:rPr lang="en-US" dirty="0" smtClean="0"/>
                <a:t>Axis</a:t>
              </a:r>
              <a:endParaRPr lang="en-US" dirty="0"/>
            </a:p>
          </p:txBody>
        </p:sp>
      </p:grpSp>
      <p:sp>
        <p:nvSpPr>
          <p:cNvPr id="28" name="Trapezoid 27"/>
          <p:cNvSpPr/>
          <p:nvPr/>
        </p:nvSpPr>
        <p:spPr bwMode="auto">
          <a:xfrm>
            <a:off x="5935579" y="3328737"/>
            <a:ext cx="548105" cy="2366210"/>
          </a:xfrm>
          <a:prstGeom prst="trapezoid">
            <a:avLst/>
          </a:prstGeom>
          <a:solidFill>
            <a:srgbClr val="FF6600">
              <a:alpha val="23000"/>
            </a:srgbClr>
          </a:solid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sp>
        <p:nvSpPr>
          <p:cNvPr id="29" name="Trapezoid 28"/>
          <p:cNvSpPr/>
          <p:nvPr/>
        </p:nvSpPr>
        <p:spPr bwMode="auto">
          <a:xfrm>
            <a:off x="6903214" y="3347215"/>
            <a:ext cx="548105" cy="2366210"/>
          </a:xfrm>
          <a:prstGeom prst="trapezoid">
            <a:avLst/>
          </a:prstGeom>
          <a:solidFill>
            <a:srgbClr val="FF6600">
              <a:alpha val="20000"/>
            </a:srgbClr>
          </a:solid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sp>
        <p:nvSpPr>
          <p:cNvPr id="30" name="Trapezoid 29"/>
          <p:cNvSpPr/>
          <p:nvPr/>
        </p:nvSpPr>
        <p:spPr bwMode="auto">
          <a:xfrm rot="10800000">
            <a:off x="6427298" y="3343728"/>
            <a:ext cx="548105" cy="2366210"/>
          </a:xfrm>
          <a:prstGeom prst="trapezoid">
            <a:avLst/>
          </a:prstGeom>
          <a:solidFill>
            <a:srgbClr val="3366FF">
              <a:alpha val="12000"/>
            </a:srgbClr>
          </a:solid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cxnSp>
        <p:nvCxnSpPr>
          <p:cNvPr id="33" name="Straight Connector 32"/>
          <p:cNvCxnSpPr>
            <a:stCxn id="31" idx="2"/>
          </p:cNvCxnSpPr>
          <p:nvPr/>
        </p:nvCxnSpPr>
        <p:spPr bwMode="auto">
          <a:xfrm flipV="1">
            <a:off x="6394116" y="4100286"/>
            <a:ext cx="73813" cy="6205"/>
          </a:xfrm>
          <a:prstGeom prst="line">
            <a:avLst/>
          </a:prstGeom>
          <a:solidFill>
            <a:schemeClr val="accent1"/>
          </a:solidFill>
          <a:ln w="12699" cap="flat" cmpd="sng" algn="ctr">
            <a:solidFill>
              <a:schemeClr val="tx1"/>
            </a:solidFill>
            <a:prstDash val="solid"/>
            <a:round/>
            <a:headEnd type="none" w="med" len="med"/>
            <a:tailEnd type="none" w="med" len="med"/>
          </a:ln>
          <a:effectLst/>
        </p:spPr>
      </p:cxnSp>
      <p:sp>
        <p:nvSpPr>
          <p:cNvPr id="34" name="Arc 33"/>
          <p:cNvSpPr/>
          <p:nvPr/>
        </p:nvSpPr>
        <p:spPr bwMode="auto">
          <a:xfrm>
            <a:off x="5354863" y="2424792"/>
            <a:ext cx="2299607" cy="1678214"/>
          </a:xfrm>
          <a:prstGeom prst="arc">
            <a:avLst>
              <a:gd name="adj1" fmla="val 3686120"/>
              <a:gd name="adj2" fmla="val 5545121"/>
            </a:avLst>
          </a:prstGeom>
          <a:no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grpSp>
        <p:nvGrpSpPr>
          <p:cNvPr id="42" name="Group 41"/>
          <p:cNvGrpSpPr/>
          <p:nvPr/>
        </p:nvGrpSpPr>
        <p:grpSpPr>
          <a:xfrm>
            <a:off x="5383892" y="3959679"/>
            <a:ext cx="3157763" cy="1818820"/>
            <a:chOff x="5383892" y="3959679"/>
            <a:chExt cx="3157763" cy="1818820"/>
          </a:xfrm>
        </p:grpSpPr>
        <p:sp>
          <p:nvSpPr>
            <p:cNvPr id="31" name="Arc 30"/>
            <p:cNvSpPr/>
            <p:nvPr/>
          </p:nvSpPr>
          <p:spPr bwMode="auto">
            <a:xfrm>
              <a:off x="5383892" y="4100285"/>
              <a:ext cx="2299607" cy="1678214"/>
            </a:xfrm>
            <a:prstGeom prst="arc">
              <a:avLst>
                <a:gd name="adj1" fmla="val 14139407"/>
                <a:gd name="adj2" fmla="val 15629197"/>
              </a:avLst>
            </a:prstGeom>
            <a:no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cxnSp>
          <p:nvCxnSpPr>
            <p:cNvPr id="36" name="Straight Connector 35"/>
            <p:cNvCxnSpPr/>
            <p:nvPr/>
          </p:nvCxnSpPr>
          <p:spPr bwMode="auto">
            <a:xfrm flipV="1">
              <a:off x="6930571" y="4018643"/>
              <a:ext cx="72572" cy="18143"/>
            </a:xfrm>
            <a:prstGeom prst="line">
              <a:avLst/>
            </a:prstGeom>
            <a:solidFill>
              <a:schemeClr val="accent1"/>
            </a:solidFill>
            <a:ln w="12699" cap="flat" cmpd="sng" algn="ctr">
              <a:solidFill>
                <a:schemeClr val="tx1"/>
              </a:solidFill>
              <a:prstDash val="solid"/>
              <a:round/>
              <a:headEnd type="none" w="med" len="med"/>
              <a:tailEnd type="none" w="med" len="med"/>
            </a:ln>
            <a:effectLst/>
          </p:spPr>
        </p:cxnSp>
        <p:sp>
          <p:nvSpPr>
            <p:cNvPr id="38" name="Arc 37"/>
            <p:cNvSpPr/>
            <p:nvPr/>
          </p:nvSpPr>
          <p:spPr bwMode="auto">
            <a:xfrm>
              <a:off x="6242048" y="3969656"/>
              <a:ext cx="2299607" cy="1678214"/>
            </a:xfrm>
            <a:prstGeom prst="arc">
              <a:avLst>
                <a:gd name="adj1" fmla="val 14661923"/>
                <a:gd name="adj2" fmla="val 16035591"/>
              </a:avLst>
            </a:prstGeom>
            <a:no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cxnSp>
          <p:nvCxnSpPr>
            <p:cNvPr id="40" name="Straight Connector 39"/>
            <p:cNvCxnSpPr>
              <a:stCxn id="38" idx="2"/>
            </p:cNvCxnSpPr>
            <p:nvPr/>
          </p:nvCxnSpPr>
          <p:spPr bwMode="auto">
            <a:xfrm flipV="1">
              <a:off x="7351715" y="3959679"/>
              <a:ext cx="817106" cy="10488"/>
            </a:xfrm>
            <a:prstGeom prst="line">
              <a:avLst/>
            </a:prstGeom>
            <a:solidFill>
              <a:schemeClr val="accent1"/>
            </a:solidFill>
            <a:ln w="12699" cap="flat" cmpd="sng" algn="ctr">
              <a:solidFill>
                <a:schemeClr val="tx1"/>
              </a:solidFill>
              <a:prstDash val="solid"/>
              <a:round/>
              <a:headEnd type="none" w="med" len="med"/>
              <a:tailEnd type="none" w="med" len="med"/>
            </a:ln>
            <a:effectLst/>
          </p:spPr>
        </p:cxnSp>
      </p:grpSp>
      <p:sp>
        <p:nvSpPr>
          <p:cNvPr id="44" name="Arc 43"/>
          <p:cNvSpPr/>
          <p:nvPr/>
        </p:nvSpPr>
        <p:spPr bwMode="auto">
          <a:xfrm>
            <a:off x="5391149" y="3672114"/>
            <a:ext cx="2299607" cy="1678214"/>
          </a:xfrm>
          <a:prstGeom prst="arc">
            <a:avLst>
              <a:gd name="adj1" fmla="val 14139407"/>
              <a:gd name="adj2" fmla="val 15466731"/>
            </a:avLst>
          </a:prstGeom>
          <a:no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cxnSp>
        <p:nvCxnSpPr>
          <p:cNvPr id="45" name="Straight Connector 44"/>
          <p:cNvCxnSpPr/>
          <p:nvPr/>
        </p:nvCxnSpPr>
        <p:spPr bwMode="auto">
          <a:xfrm flipV="1">
            <a:off x="6974114" y="3581401"/>
            <a:ext cx="72572" cy="18143"/>
          </a:xfrm>
          <a:prstGeom prst="line">
            <a:avLst/>
          </a:prstGeom>
          <a:solidFill>
            <a:schemeClr val="accent1"/>
          </a:solidFill>
          <a:ln w="12699" cap="flat" cmpd="sng" algn="ctr">
            <a:solidFill>
              <a:schemeClr val="tx1"/>
            </a:solidFill>
            <a:prstDash val="solid"/>
            <a:round/>
            <a:headEnd type="none" w="med" len="med"/>
            <a:tailEnd type="none" w="med" len="med"/>
          </a:ln>
          <a:effectLst/>
        </p:spPr>
      </p:cxnSp>
      <p:sp>
        <p:nvSpPr>
          <p:cNvPr id="46" name="Arc 45"/>
          <p:cNvSpPr/>
          <p:nvPr/>
        </p:nvSpPr>
        <p:spPr bwMode="auto">
          <a:xfrm>
            <a:off x="6249305" y="3541485"/>
            <a:ext cx="2299607" cy="1678214"/>
          </a:xfrm>
          <a:prstGeom prst="arc">
            <a:avLst>
              <a:gd name="adj1" fmla="val 14661923"/>
              <a:gd name="adj2" fmla="val 16035591"/>
            </a:avLst>
          </a:prstGeom>
          <a:no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cxnSp>
        <p:nvCxnSpPr>
          <p:cNvPr id="47" name="Straight Connector 46"/>
          <p:cNvCxnSpPr>
            <a:stCxn id="46" idx="2"/>
          </p:cNvCxnSpPr>
          <p:nvPr/>
        </p:nvCxnSpPr>
        <p:spPr bwMode="auto">
          <a:xfrm flipV="1">
            <a:off x="7358972" y="3531508"/>
            <a:ext cx="817106" cy="10488"/>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50" name="Straight Connector 49"/>
          <p:cNvCxnSpPr>
            <a:endCxn id="44" idx="0"/>
          </p:cNvCxnSpPr>
          <p:nvPr/>
        </p:nvCxnSpPr>
        <p:spPr bwMode="auto">
          <a:xfrm flipV="1">
            <a:off x="4821464" y="3760290"/>
            <a:ext cx="1206408" cy="798103"/>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51" name="Straight Connector 50"/>
          <p:cNvCxnSpPr/>
          <p:nvPr/>
        </p:nvCxnSpPr>
        <p:spPr bwMode="auto">
          <a:xfrm flipV="1">
            <a:off x="6369624" y="3676650"/>
            <a:ext cx="73813" cy="6205"/>
          </a:xfrm>
          <a:prstGeom prst="line">
            <a:avLst/>
          </a:prstGeom>
          <a:solidFill>
            <a:schemeClr val="accent1"/>
          </a:solidFill>
          <a:ln w="12699" cap="flat" cmpd="sng" algn="ctr">
            <a:solidFill>
              <a:schemeClr val="tx1"/>
            </a:solidFill>
            <a:prstDash val="solid"/>
            <a:round/>
            <a:headEnd type="none" w="med" len="med"/>
            <a:tailEnd type="none" w="med" len="med"/>
          </a:ln>
          <a:effectLst/>
        </p:spPr>
      </p:cxnSp>
      <p:sp>
        <p:nvSpPr>
          <p:cNvPr id="52" name="Arc 51"/>
          <p:cNvSpPr/>
          <p:nvPr/>
        </p:nvSpPr>
        <p:spPr bwMode="auto">
          <a:xfrm>
            <a:off x="5339442" y="1996621"/>
            <a:ext cx="2299607" cy="1678214"/>
          </a:xfrm>
          <a:prstGeom prst="arc">
            <a:avLst>
              <a:gd name="adj1" fmla="val 3455556"/>
              <a:gd name="adj2" fmla="val 5545121"/>
            </a:avLst>
          </a:prstGeom>
          <a:no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sp>
        <p:nvSpPr>
          <p:cNvPr id="8" name="Slide Number Placeholder 7"/>
          <p:cNvSpPr>
            <a:spLocks noGrp="1"/>
          </p:cNvSpPr>
          <p:nvPr>
            <p:ph type="sldNum" sz="quarter" idx="12"/>
          </p:nvPr>
        </p:nvSpPr>
        <p:spPr/>
        <p:txBody>
          <a:bodyPr/>
          <a:lstStyle/>
          <a:p>
            <a:fld id="{A22D51BC-D578-6941-8C86-C25354AB5214}" type="slidenum">
              <a:rPr lang="en-US" smtClean="0"/>
              <a:pPr/>
              <a:t>14</a:t>
            </a:fld>
            <a:endParaRPr lang="en-US"/>
          </a:p>
        </p:txBody>
      </p:sp>
      <p:grpSp>
        <p:nvGrpSpPr>
          <p:cNvPr id="16" name="Group 15"/>
          <p:cNvGrpSpPr/>
          <p:nvPr/>
        </p:nvGrpSpPr>
        <p:grpSpPr>
          <a:xfrm>
            <a:off x="267140" y="3067222"/>
            <a:ext cx="8170258" cy="3521448"/>
            <a:chOff x="249639" y="7572187"/>
            <a:chExt cx="8170258" cy="3521448"/>
          </a:xfrm>
        </p:grpSpPr>
        <p:grpSp>
          <p:nvGrpSpPr>
            <p:cNvPr id="12" name="Group 11"/>
            <p:cNvGrpSpPr>
              <a:grpSpLocks noChangeAspect="1"/>
            </p:cNvGrpSpPr>
            <p:nvPr/>
          </p:nvGrpSpPr>
          <p:grpSpPr>
            <a:xfrm>
              <a:off x="249639" y="7725785"/>
              <a:ext cx="8170258" cy="3367850"/>
              <a:chOff x="-7517734" y="-5149913"/>
              <a:chExt cx="9302765" cy="3792959"/>
            </a:xfrm>
          </p:grpSpPr>
          <p:sp>
            <p:nvSpPr>
              <p:cNvPr id="10" name="Rectangle 9"/>
              <p:cNvSpPr/>
              <p:nvPr/>
            </p:nvSpPr>
            <p:spPr>
              <a:xfrm>
                <a:off x="-7517734" y="-5149913"/>
                <a:ext cx="9302765" cy="379295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Rectangle 65"/>
              <p:cNvSpPr/>
              <p:nvPr/>
            </p:nvSpPr>
            <p:spPr bwMode="auto">
              <a:xfrm>
                <a:off x="-1303154" y="-4750010"/>
                <a:ext cx="311727" cy="2621936"/>
              </a:xfrm>
              <a:prstGeom prst="rect">
                <a:avLst/>
              </a:prstGeom>
              <a:solidFill>
                <a:schemeClr val="accent1"/>
              </a:solid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sp>
            <p:nvSpPr>
              <p:cNvPr id="67" name="Rectangle 66"/>
              <p:cNvSpPr/>
              <p:nvPr/>
            </p:nvSpPr>
            <p:spPr bwMode="auto">
              <a:xfrm>
                <a:off x="-2658367" y="-4753287"/>
                <a:ext cx="311727" cy="2621936"/>
              </a:xfrm>
              <a:prstGeom prst="rect">
                <a:avLst/>
              </a:prstGeom>
              <a:solidFill>
                <a:schemeClr val="accent1"/>
              </a:solid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sp>
            <p:nvSpPr>
              <p:cNvPr id="68" name="Rectangle 67"/>
              <p:cNvSpPr/>
              <p:nvPr/>
            </p:nvSpPr>
            <p:spPr bwMode="auto">
              <a:xfrm>
                <a:off x="-6920651" y="-4746732"/>
                <a:ext cx="311727" cy="2621936"/>
              </a:xfrm>
              <a:prstGeom prst="rect">
                <a:avLst/>
              </a:prstGeom>
              <a:solidFill>
                <a:schemeClr val="accent1"/>
              </a:solid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cxnSp>
            <p:nvCxnSpPr>
              <p:cNvPr id="69" name="Straight Connector 68"/>
              <p:cNvCxnSpPr/>
              <p:nvPr/>
            </p:nvCxnSpPr>
            <p:spPr bwMode="auto">
              <a:xfrm flipV="1">
                <a:off x="-6770560" y="-4450861"/>
                <a:ext cx="3313545" cy="1016000"/>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70" name="Straight Connector 69"/>
              <p:cNvCxnSpPr/>
              <p:nvPr/>
            </p:nvCxnSpPr>
            <p:spPr bwMode="auto">
              <a:xfrm>
                <a:off x="-6782106" y="-3434861"/>
                <a:ext cx="3348182" cy="981363"/>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71" name="Straight Connector 70"/>
              <p:cNvCxnSpPr/>
              <p:nvPr/>
            </p:nvCxnSpPr>
            <p:spPr bwMode="auto">
              <a:xfrm flipV="1">
                <a:off x="-7226419" y="-3443956"/>
                <a:ext cx="3801806" cy="8192"/>
              </a:xfrm>
              <a:prstGeom prst="line">
                <a:avLst/>
              </a:prstGeom>
              <a:solidFill>
                <a:schemeClr val="accent1"/>
              </a:solidFill>
              <a:ln w="12699" cap="flat" cmpd="sng" algn="ctr">
                <a:solidFill>
                  <a:schemeClr val="tx1"/>
                </a:solidFill>
                <a:prstDash val="solid"/>
                <a:round/>
                <a:headEnd type="none" w="med" len="med"/>
                <a:tailEnd type="none" w="med" len="med"/>
              </a:ln>
              <a:effectLst/>
            </p:spPr>
          </p:cxnSp>
          <p:sp>
            <p:nvSpPr>
              <p:cNvPr id="72" name="TextBox 71"/>
              <p:cNvSpPr txBox="1"/>
              <p:nvPr/>
            </p:nvSpPr>
            <p:spPr>
              <a:xfrm>
                <a:off x="-6904264" y="-2093354"/>
                <a:ext cx="284691" cy="307777"/>
              </a:xfrm>
              <a:prstGeom prst="rect">
                <a:avLst/>
              </a:prstGeom>
              <a:noFill/>
            </p:spPr>
            <p:txBody>
              <a:bodyPr wrap="none" rtlCol="0">
                <a:spAutoFit/>
              </a:bodyPr>
              <a:lstStyle/>
              <a:p>
                <a:r>
                  <a:rPr lang="en-US" dirty="0" smtClean="0"/>
                  <a:t>S</a:t>
                </a:r>
                <a:endParaRPr lang="en-US" dirty="0"/>
              </a:p>
            </p:txBody>
          </p:sp>
          <p:sp>
            <p:nvSpPr>
              <p:cNvPr id="73" name="TextBox 72"/>
              <p:cNvSpPr txBox="1"/>
              <p:nvPr/>
            </p:nvSpPr>
            <p:spPr>
              <a:xfrm>
                <a:off x="-3703115" y="-1818497"/>
                <a:ext cx="502361" cy="307777"/>
              </a:xfrm>
              <a:prstGeom prst="rect">
                <a:avLst/>
              </a:prstGeom>
              <a:noFill/>
            </p:spPr>
            <p:txBody>
              <a:bodyPr wrap="none" rtlCol="0">
                <a:spAutoFit/>
              </a:bodyPr>
              <a:lstStyle/>
              <a:p>
                <a:r>
                  <a:rPr lang="en-US" dirty="0" smtClean="0"/>
                  <a:t>Axis</a:t>
                </a:r>
                <a:endParaRPr lang="en-US" dirty="0"/>
              </a:p>
            </p:txBody>
          </p:sp>
          <p:cxnSp>
            <p:nvCxnSpPr>
              <p:cNvPr id="74" name="Straight Connector 73"/>
              <p:cNvCxnSpPr/>
              <p:nvPr/>
            </p:nvCxnSpPr>
            <p:spPr bwMode="auto">
              <a:xfrm flipV="1">
                <a:off x="-2500686" y="-4458882"/>
                <a:ext cx="3313545" cy="1016000"/>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75" name="Straight Connector 74"/>
              <p:cNvCxnSpPr/>
              <p:nvPr/>
            </p:nvCxnSpPr>
            <p:spPr bwMode="auto">
              <a:xfrm>
                <a:off x="-2512232" y="-3442882"/>
                <a:ext cx="3348182" cy="981363"/>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76" name="Straight Connector 75"/>
              <p:cNvCxnSpPr/>
              <p:nvPr/>
            </p:nvCxnSpPr>
            <p:spPr bwMode="auto">
              <a:xfrm flipV="1">
                <a:off x="-2523777" y="-3465973"/>
                <a:ext cx="3336636" cy="23091"/>
              </a:xfrm>
              <a:prstGeom prst="line">
                <a:avLst/>
              </a:prstGeom>
              <a:solidFill>
                <a:schemeClr val="accent1"/>
              </a:solidFill>
              <a:ln w="12699" cap="flat" cmpd="sng" algn="ctr">
                <a:solidFill>
                  <a:schemeClr val="tx1"/>
                </a:solidFill>
                <a:prstDash val="solid"/>
                <a:round/>
                <a:headEnd type="none" w="med" len="med"/>
                <a:tailEnd type="none" w="med" len="med"/>
              </a:ln>
              <a:effectLst/>
            </p:spPr>
          </p:cxnSp>
          <p:sp>
            <p:nvSpPr>
              <p:cNvPr id="77" name="TextBox 76"/>
              <p:cNvSpPr txBox="1"/>
              <p:nvPr/>
            </p:nvSpPr>
            <p:spPr>
              <a:xfrm>
                <a:off x="-2658970" y="-2093182"/>
                <a:ext cx="284691" cy="307777"/>
              </a:xfrm>
              <a:prstGeom prst="rect">
                <a:avLst/>
              </a:prstGeom>
              <a:noFill/>
            </p:spPr>
            <p:txBody>
              <a:bodyPr wrap="none" rtlCol="0">
                <a:spAutoFit/>
              </a:bodyPr>
              <a:lstStyle/>
              <a:p>
                <a:r>
                  <a:rPr lang="en-US" dirty="0" smtClean="0"/>
                  <a:t>S</a:t>
                </a:r>
                <a:endParaRPr lang="en-US" dirty="0"/>
              </a:p>
            </p:txBody>
          </p:sp>
          <p:sp>
            <p:nvSpPr>
              <p:cNvPr id="78" name="TextBox 77"/>
              <p:cNvSpPr txBox="1"/>
              <p:nvPr/>
            </p:nvSpPr>
            <p:spPr>
              <a:xfrm>
                <a:off x="566759" y="-1826518"/>
                <a:ext cx="502361" cy="307777"/>
              </a:xfrm>
              <a:prstGeom prst="rect">
                <a:avLst/>
              </a:prstGeom>
              <a:noFill/>
            </p:spPr>
            <p:txBody>
              <a:bodyPr wrap="none" rtlCol="0">
                <a:spAutoFit/>
              </a:bodyPr>
              <a:lstStyle/>
              <a:p>
                <a:r>
                  <a:rPr lang="en-US" dirty="0" smtClean="0"/>
                  <a:t>Axis</a:t>
                </a:r>
                <a:endParaRPr lang="en-US" dirty="0"/>
              </a:p>
            </p:txBody>
          </p:sp>
          <p:cxnSp>
            <p:nvCxnSpPr>
              <p:cNvPr id="79" name="Straight Connector 78"/>
              <p:cNvCxnSpPr/>
              <p:nvPr/>
            </p:nvCxnSpPr>
            <p:spPr bwMode="auto">
              <a:xfrm flipV="1">
                <a:off x="-1130420" y="-4476256"/>
                <a:ext cx="1998143" cy="8105"/>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80" name="Straight Connector 79"/>
              <p:cNvCxnSpPr/>
              <p:nvPr/>
            </p:nvCxnSpPr>
            <p:spPr bwMode="auto">
              <a:xfrm flipV="1">
                <a:off x="-2503278" y="-4476344"/>
                <a:ext cx="1381052" cy="1035170"/>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81" name="Straight Connector 80"/>
              <p:cNvCxnSpPr/>
              <p:nvPr/>
            </p:nvCxnSpPr>
            <p:spPr bwMode="auto">
              <a:xfrm flipV="1">
                <a:off x="-1133697" y="-2463920"/>
                <a:ext cx="1998143" cy="8105"/>
              </a:xfrm>
              <a:prstGeom prst="line">
                <a:avLst/>
              </a:prstGeom>
              <a:solidFill>
                <a:schemeClr val="accent1"/>
              </a:solidFill>
              <a:ln w="12699" cap="flat" cmpd="sng" algn="ctr">
                <a:solidFill>
                  <a:schemeClr val="tx1"/>
                </a:solidFill>
                <a:prstDash val="solid"/>
                <a:round/>
                <a:headEnd type="none" w="med" len="med"/>
                <a:tailEnd type="none" w="med" len="med"/>
              </a:ln>
              <a:effectLst/>
            </p:spPr>
          </p:cxnSp>
          <p:cxnSp>
            <p:nvCxnSpPr>
              <p:cNvPr id="82" name="Straight Connector 81"/>
              <p:cNvCxnSpPr/>
              <p:nvPr/>
            </p:nvCxnSpPr>
            <p:spPr bwMode="auto">
              <a:xfrm>
                <a:off x="-2498742" y="-3452151"/>
                <a:ext cx="1368323" cy="999613"/>
              </a:xfrm>
              <a:prstGeom prst="line">
                <a:avLst/>
              </a:prstGeom>
              <a:solidFill>
                <a:schemeClr val="accent1"/>
              </a:solidFill>
              <a:ln w="12699" cap="flat" cmpd="sng" algn="ctr">
                <a:solidFill>
                  <a:schemeClr val="tx1"/>
                </a:solidFill>
                <a:prstDash val="solid"/>
                <a:round/>
                <a:headEnd type="none" w="med" len="med"/>
                <a:tailEnd type="none" w="med" len="med"/>
              </a:ln>
              <a:effectLst/>
            </p:spPr>
          </p:cxnSp>
        </p:grpSp>
        <p:cxnSp>
          <p:nvCxnSpPr>
            <p:cNvPr id="83" name="Straight Connector 82"/>
            <p:cNvCxnSpPr/>
            <p:nvPr/>
          </p:nvCxnSpPr>
          <p:spPr bwMode="auto">
            <a:xfrm rot="16200000" flipH="1">
              <a:off x="2281377" y="9106821"/>
              <a:ext cx="3104512" cy="35244"/>
            </a:xfrm>
            <a:prstGeom prst="line">
              <a:avLst/>
            </a:prstGeom>
            <a:solidFill>
              <a:schemeClr val="accent1"/>
            </a:solidFill>
            <a:ln w="12699" cap="flat" cmpd="sng" algn="ctr">
              <a:solidFill>
                <a:schemeClr val="tx1"/>
              </a:solidFill>
              <a:prstDash val="dashDot"/>
              <a:round/>
              <a:headEnd type="none" w="med" len="med"/>
              <a:tailEnd type="none" w="med" len="med"/>
            </a:ln>
            <a:effectLst/>
          </p:spPr>
        </p:cxnSp>
        <p:cxnSp>
          <p:nvCxnSpPr>
            <p:cNvPr id="84" name="Straight Connector 83"/>
            <p:cNvCxnSpPr/>
            <p:nvPr/>
          </p:nvCxnSpPr>
          <p:spPr bwMode="auto">
            <a:xfrm rot="16200000" flipH="1">
              <a:off x="6048741" y="9118111"/>
              <a:ext cx="3104512" cy="35244"/>
            </a:xfrm>
            <a:prstGeom prst="line">
              <a:avLst/>
            </a:prstGeom>
            <a:solidFill>
              <a:schemeClr val="accent1"/>
            </a:solidFill>
            <a:ln w="12699" cap="flat" cmpd="sng" algn="ctr">
              <a:solidFill>
                <a:schemeClr val="tx1"/>
              </a:solidFill>
              <a:prstDash val="dashDot"/>
              <a:round/>
              <a:headEnd type="none" w="med" len="med"/>
              <a:tailEnd type="none" w="med" len="med"/>
            </a:ln>
            <a:effectLst/>
          </p:spPr>
        </p:cxnSp>
      </p:grpSp>
      <p:pic>
        <p:nvPicPr>
          <p:cNvPr id="17" name="Picture 16" descr="Screen Shot 2015-11-11 at 6.37.0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0400"/>
            <a:ext cx="9144000" cy="5522026"/>
          </a:xfrm>
          <a:prstGeom prst="rect">
            <a:avLst/>
          </a:prstGeom>
        </p:spPr>
      </p:pic>
      <p:sp>
        <p:nvSpPr>
          <p:cNvPr id="32" name="Footer Placeholder 31"/>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Title 1"/>
          <p:cNvSpPr>
            <a:spLocks noGrp="1"/>
          </p:cNvSpPr>
          <p:nvPr>
            <p:ph type="title"/>
          </p:nvPr>
        </p:nvSpPr>
        <p:spPr>
          <a:xfrm>
            <a:off x="0" y="13203"/>
            <a:ext cx="9144000" cy="1098190"/>
          </a:xfrm>
        </p:spPr>
        <p:txBody>
          <a:bodyPr>
            <a:noAutofit/>
          </a:bodyPr>
          <a:lstStyle/>
          <a:p>
            <a:r>
              <a:rPr lang="en-US" sz="3200" dirty="0" smtClean="0"/>
              <a:t>Permanent Halbach Magnet </a:t>
            </a:r>
            <a:br>
              <a:rPr lang="en-US" sz="3200" dirty="0" smtClean="0"/>
            </a:br>
            <a:r>
              <a:rPr lang="en-US" sz="3200" dirty="0" smtClean="0"/>
              <a:t>NS-FFAG Proton Gantry 35-250 MeV</a:t>
            </a:r>
          </a:p>
        </p:txBody>
      </p:sp>
      <p:sp>
        <p:nvSpPr>
          <p:cNvPr id="3" name="Footer Placeholder 2"/>
          <p:cNvSpPr>
            <a:spLocks noGrp="1"/>
          </p:cNvSpPr>
          <p:nvPr>
            <p:ph type="ftr" sz="quarter" idx="11"/>
          </p:nvPr>
        </p:nvSpPr>
        <p:spPr>
          <a:xfrm>
            <a:off x="852255" y="6596846"/>
            <a:ext cx="6291657" cy="269330"/>
          </a:xfrm>
        </p:spPr>
        <p:txBody>
          <a:bodyPr/>
          <a:lstStyle/>
          <a:p>
            <a:r>
              <a:rPr lang="en-US" dirty="0" smtClean="0"/>
              <a:t>D. Trbojevic - Ion Beam Therapy: Clinical, Scientific, and Technical Challenges -Birmingham Jan 18-21, 2016 </a:t>
            </a:r>
            <a:endParaRPr lang="en-US" dirty="0"/>
          </a:p>
        </p:txBody>
      </p:sp>
      <p:sp>
        <p:nvSpPr>
          <p:cNvPr id="4" name="Slide Number Placeholder 3"/>
          <p:cNvSpPr>
            <a:spLocks noGrp="1"/>
          </p:cNvSpPr>
          <p:nvPr>
            <p:ph type="sldNum" sz="quarter" idx="12"/>
          </p:nvPr>
        </p:nvSpPr>
        <p:spPr/>
        <p:txBody>
          <a:bodyPr/>
          <a:lstStyle/>
          <a:p>
            <a:fld id="{A22D51BC-D578-6941-8C86-C25354AB5214}" type="slidenum">
              <a:rPr lang="en-US" smtClean="0"/>
              <a:pPr/>
              <a:t>15</a:t>
            </a:fld>
            <a:endParaRPr lang="en-US"/>
          </a:p>
        </p:txBody>
      </p:sp>
      <p:pic>
        <p:nvPicPr>
          <p:cNvPr id="2" name="Picture 1" descr="ProtonHalbach-Gantry-Layou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0800"/>
            <a:ext cx="9144000" cy="4208708"/>
          </a:xfrm>
          <a:prstGeom prst="rect">
            <a:avLst/>
          </a:prstGeom>
        </p:spPr>
      </p:pic>
    </p:spTree>
    <p:extLst>
      <p:ext uri="{BB962C8B-B14F-4D97-AF65-F5344CB8AC3E}">
        <p14:creationId xmlns:p14="http://schemas.microsoft.com/office/powerpoint/2010/main" val="2976016348"/>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Halbach Permanent Magnet Gantry</a:t>
            </a:r>
            <a:endParaRPr lang="en-US" dirty="0"/>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16</a:t>
            </a:fld>
            <a:endParaRPr lang="en-US"/>
          </a:p>
        </p:txBody>
      </p:sp>
      <p:pic>
        <p:nvPicPr>
          <p:cNvPr id="6" name="Picture 5" descr="Screen Shot 2015-09-03 at 10.45.06 PM.png"/>
          <p:cNvPicPr>
            <a:picLocks noChangeAspect="1"/>
          </p:cNvPicPr>
          <p:nvPr/>
        </p:nvPicPr>
        <p:blipFill>
          <a:blip r:embed="rId2">
            <a:extLst>
              <a:ext uri="{BEBA8EAE-BF5A-486C-A8C5-ECC9F3942E4B}">
                <a14:imgProps xmlns:a14="http://schemas.microsoft.com/office/drawing/2010/main">
                  <a14:imgLayer r:embed="rId3">
                    <a14:imgEffect>
                      <a14:sharpenSoften amount="93000"/>
                    </a14:imgEffect>
                  </a14:imgLayer>
                </a14:imgProps>
              </a:ext>
              <a:ext uri="{28A0092B-C50C-407E-A947-70E740481C1C}">
                <a14:useLocalDpi xmlns:a14="http://schemas.microsoft.com/office/drawing/2010/main" val="0"/>
              </a:ext>
            </a:extLst>
          </a:blip>
          <a:stretch>
            <a:fillRect/>
          </a:stretch>
        </p:blipFill>
        <p:spPr>
          <a:xfrm>
            <a:off x="5068826" y="2018654"/>
            <a:ext cx="4063815" cy="3160742"/>
          </a:xfrm>
          <a:prstGeom prst="rect">
            <a:avLst/>
          </a:prstGeom>
        </p:spPr>
      </p:pic>
      <p:pic>
        <p:nvPicPr>
          <p:cNvPr id="5" name="Picture 4" descr="Screen Shot 2015-12-14 at 12.09.40 AM.png"/>
          <p:cNvPicPr>
            <a:picLocks noChangeAspect="1"/>
          </p:cNvPicPr>
          <p:nvPr/>
        </p:nvPicPr>
        <p:blipFill>
          <a:blip r:embed="rId4">
            <a:extLst>
              <a:ext uri="{BEBA8EAE-BF5A-486C-A8C5-ECC9F3942E4B}">
                <a14:imgProps xmlns:a14="http://schemas.microsoft.com/office/drawing/2010/main">
                  <a14:imgLayer r:embed="rId5">
                    <a14:imgEffect>
                      <a14:sharpenSoften amount="87000"/>
                    </a14:imgEffect>
                  </a14:imgLayer>
                </a14:imgProps>
              </a:ext>
              <a:ext uri="{28A0092B-C50C-407E-A947-70E740481C1C}">
                <a14:useLocalDpi xmlns:a14="http://schemas.microsoft.com/office/drawing/2010/main" val="0"/>
              </a:ext>
            </a:extLst>
          </a:blip>
          <a:stretch>
            <a:fillRect/>
          </a:stretch>
        </p:blipFill>
        <p:spPr>
          <a:xfrm>
            <a:off x="34016" y="2200088"/>
            <a:ext cx="5200496" cy="2914350"/>
          </a:xfrm>
          <a:prstGeom prst="rect">
            <a:avLst/>
          </a:prstGeom>
        </p:spPr>
      </p:pic>
      <p:cxnSp>
        <p:nvCxnSpPr>
          <p:cNvPr id="8" name="Straight Connector 7"/>
          <p:cNvCxnSpPr/>
          <p:nvPr/>
        </p:nvCxnSpPr>
        <p:spPr>
          <a:xfrm flipV="1">
            <a:off x="5068828" y="4525286"/>
            <a:ext cx="3946138"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9013125" y="2479675"/>
            <a:ext cx="0" cy="2044206"/>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8317136" y="3389729"/>
            <a:ext cx="697830" cy="338554"/>
          </a:xfrm>
          <a:prstGeom prst="rect">
            <a:avLst/>
          </a:prstGeom>
          <a:noFill/>
        </p:spPr>
        <p:txBody>
          <a:bodyPr wrap="none" rtlCol="0">
            <a:spAutoFit/>
          </a:bodyPr>
          <a:lstStyle/>
          <a:p>
            <a:r>
              <a:rPr lang="en-US" sz="1600" dirty="0" smtClean="0">
                <a:latin typeface="Optima"/>
                <a:cs typeface="Optima"/>
              </a:rPr>
              <a:t>3.8 m</a:t>
            </a:r>
            <a:endParaRPr lang="en-US" sz="1600" dirty="0">
              <a:latin typeface="Optima"/>
              <a:cs typeface="Optima"/>
            </a:endParaRPr>
          </a:p>
        </p:txBody>
      </p:sp>
      <p:sp>
        <p:nvSpPr>
          <p:cNvPr id="14" name="TextBox 13"/>
          <p:cNvSpPr txBox="1"/>
          <p:nvPr/>
        </p:nvSpPr>
        <p:spPr>
          <a:xfrm>
            <a:off x="5671433" y="3510654"/>
            <a:ext cx="660009" cy="338554"/>
          </a:xfrm>
          <a:prstGeom prst="rect">
            <a:avLst/>
          </a:prstGeom>
          <a:noFill/>
        </p:spPr>
        <p:txBody>
          <a:bodyPr wrap="none" rtlCol="0">
            <a:spAutoFit/>
          </a:bodyPr>
          <a:lstStyle/>
          <a:p>
            <a:r>
              <a:rPr lang="en-US" sz="1600" dirty="0" smtClean="0">
                <a:latin typeface="Optima"/>
                <a:cs typeface="Optima"/>
              </a:rPr>
              <a:t>63.4</a:t>
            </a:r>
            <a:r>
              <a:rPr lang="en-US" sz="1600" baseline="30000" dirty="0" smtClean="0">
                <a:latin typeface="Optima"/>
                <a:cs typeface="Optima"/>
              </a:rPr>
              <a:t>o</a:t>
            </a:r>
            <a:endParaRPr lang="en-US" sz="1600" baseline="30000" dirty="0">
              <a:latin typeface="Optima"/>
              <a:cs typeface="Optima"/>
            </a:endParaRPr>
          </a:p>
        </p:txBody>
      </p:sp>
      <p:sp>
        <p:nvSpPr>
          <p:cNvPr id="7" name="TextBox 6"/>
          <p:cNvSpPr txBox="1"/>
          <p:nvPr/>
        </p:nvSpPr>
        <p:spPr>
          <a:xfrm rot="161850">
            <a:off x="1818292" y="1583485"/>
            <a:ext cx="1598278" cy="369332"/>
          </a:xfrm>
          <a:prstGeom prst="rect">
            <a:avLst/>
          </a:prstGeom>
          <a:noFill/>
        </p:spPr>
        <p:txBody>
          <a:bodyPr wrap="none" rtlCol="0">
            <a:spAutoFit/>
          </a:bodyPr>
          <a:lstStyle/>
          <a:p>
            <a:r>
              <a:rPr lang="en-US" dirty="0" smtClean="0">
                <a:solidFill>
                  <a:srgbClr val="000090"/>
                </a:solidFill>
                <a:latin typeface="Optima"/>
                <a:cs typeface="Optima"/>
              </a:rPr>
              <a:t>The Basic Cell</a:t>
            </a:r>
            <a:endParaRPr lang="en-US" dirty="0">
              <a:solidFill>
                <a:srgbClr val="000090"/>
              </a:solidFill>
              <a:latin typeface="Optima"/>
              <a:cs typeface="Optima"/>
            </a:endParaRPr>
          </a:p>
        </p:txBody>
      </p:sp>
      <p:sp>
        <p:nvSpPr>
          <p:cNvPr id="12" name="TextBox 11"/>
          <p:cNvSpPr txBox="1"/>
          <p:nvPr/>
        </p:nvSpPr>
        <p:spPr>
          <a:xfrm>
            <a:off x="5575451" y="1546079"/>
            <a:ext cx="2956028" cy="646331"/>
          </a:xfrm>
          <a:prstGeom prst="rect">
            <a:avLst/>
          </a:prstGeom>
          <a:noFill/>
        </p:spPr>
        <p:txBody>
          <a:bodyPr wrap="none" rtlCol="0">
            <a:spAutoFit/>
          </a:bodyPr>
          <a:lstStyle/>
          <a:p>
            <a:r>
              <a:rPr lang="en-US" dirty="0" smtClean="0">
                <a:solidFill>
                  <a:srgbClr val="000090"/>
                </a:solidFill>
                <a:latin typeface="Optima"/>
                <a:cs typeface="Optima"/>
              </a:rPr>
              <a:t>Magnified Orbit Offset for</a:t>
            </a:r>
          </a:p>
          <a:p>
            <a:r>
              <a:rPr lang="en-US" dirty="0" smtClean="0">
                <a:solidFill>
                  <a:srgbClr val="000090"/>
                </a:solidFill>
                <a:latin typeface="Optima"/>
                <a:cs typeface="Optima"/>
              </a:rPr>
              <a:t>35 MeV – 250 MeV protons</a:t>
            </a:r>
            <a:endParaRPr lang="en-US" dirty="0">
              <a:solidFill>
                <a:srgbClr val="000090"/>
              </a:solidFill>
              <a:latin typeface="Optima"/>
              <a:cs typeface="Optima"/>
            </a:endParaRPr>
          </a:p>
        </p:txBody>
      </p:sp>
    </p:spTree>
    <p:extLst>
      <p:ext uri="{BB962C8B-B14F-4D97-AF65-F5344CB8AC3E}">
        <p14:creationId xmlns:p14="http://schemas.microsoft.com/office/powerpoint/2010/main" val="1993362977"/>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agnifiedOrbitsPermanentGantr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7900" y="1003300"/>
            <a:ext cx="7175500" cy="4838700"/>
          </a:xfrm>
          <a:prstGeom prst="rect">
            <a:avLst/>
          </a:prstGeom>
        </p:spPr>
      </p:pic>
      <p:sp>
        <p:nvSpPr>
          <p:cNvPr id="40963" name="Title 1"/>
          <p:cNvSpPr>
            <a:spLocks noGrp="1"/>
          </p:cNvSpPr>
          <p:nvPr>
            <p:ph type="title"/>
          </p:nvPr>
        </p:nvSpPr>
        <p:spPr>
          <a:xfrm>
            <a:off x="0" y="13203"/>
            <a:ext cx="9144000" cy="864472"/>
          </a:xfrm>
        </p:spPr>
        <p:txBody>
          <a:bodyPr>
            <a:noAutofit/>
          </a:bodyPr>
          <a:lstStyle/>
          <a:p>
            <a:r>
              <a:rPr lang="en-US" sz="3200" b="0" dirty="0" smtClean="0"/>
              <a:t>Permanent Halbach Magnet </a:t>
            </a:r>
            <a:br>
              <a:rPr lang="en-US" sz="3200" b="0" dirty="0" smtClean="0"/>
            </a:br>
            <a:r>
              <a:rPr lang="en-US" sz="3200" b="0" dirty="0" smtClean="0"/>
              <a:t>NS-FFAG Proton Gantry</a:t>
            </a:r>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17</a:t>
            </a:fld>
            <a:endParaRPr lang="en-US"/>
          </a:p>
        </p:txBody>
      </p:sp>
      <p:sp>
        <p:nvSpPr>
          <p:cNvPr id="5" name="TextBox 4"/>
          <p:cNvSpPr txBox="1"/>
          <p:nvPr/>
        </p:nvSpPr>
        <p:spPr>
          <a:xfrm rot="19700705">
            <a:off x="3149600" y="4886960"/>
            <a:ext cx="1031051" cy="369332"/>
          </a:xfrm>
          <a:prstGeom prst="rect">
            <a:avLst/>
          </a:prstGeom>
          <a:noFill/>
        </p:spPr>
        <p:txBody>
          <a:bodyPr wrap="none" rtlCol="0">
            <a:spAutoFit/>
          </a:bodyPr>
          <a:lstStyle/>
          <a:p>
            <a:r>
              <a:rPr lang="en-US" dirty="0" smtClean="0">
                <a:solidFill>
                  <a:srgbClr val="FF0000"/>
                </a:solidFill>
              </a:rPr>
              <a:t>250 MeV</a:t>
            </a:r>
            <a:endParaRPr lang="en-US" dirty="0">
              <a:solidFill>
                <a:srgbClr val="FF0000"/>
              </a:solidFill>
            </a:endParaRPr>
          </a:p>
        </p:txBody>
      </p:sp>
      <p:sp>
        <p:nvSpPr>
          <p:cNvPr id="10" name="TextBox 9"/>
          <p:cNvSpPr txBox="1"/>
          <p:nvPr/>
        </p:nvSpPr>
        <p:spPr>
          <a:xfrm rot="19700705">
            <a:off x="2671567" y="4031476"/>
            <a:ext cx="915635" cy="369332"/>
          </a:xfrm>
          <a:prstGeom prst="rect">
            <a:avLst/>
          </a:prstGeom>
          <a:noFill/>
        </p:spPr>
        <p:txBody>
          <a:bodyPr wrap="none" rtlCol="0">
            <a:spAutoFit/>
          </a:bodyPr>
          <a:lstStyle/>
          <a:p>
            <a:r>
              <a:rPr lang="en-US" dirty="0" smtClean="0">
                <a:solidFill>
                  <a:srgbClr val="0000FF"/>
                </a:solidFill>
              </a:rPr>
              <a:t>35 MeV</a:t>
            </a:r>
            <a:endParaRPr lang="en-US" dirty="0">
              <a:solidFill>
                <a:srgbClr val="0000FF"/>
              </a:solidFill>
            </a:endParaRPr>
          </a:p>
        </p:txBody>
      </p:sp>
    </p:spTree>
    <p:extLst>
      <p:ext uri="{BB962C8B-B14F-4D97-AF65-F5344CB8AC3E}">
        <p14:creationId xmlns:p14="http://schemas.microsoft.com/office/powerpoint/2010/main" val="1946533353"/>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21"/>
            <a:ext cx="9144000" cy="609899"/>
          </a:xfrm>
        </p:spPr>
        <p:txBody>
          <a:bodyPr>
            <a:normAutofit/>
          </a:bodyPr>
          <a:lstStyle/>
          <a:p>
            <a:r>
              <a:rPr lang="en-US" sz="2800" dirty="0" smtClean="0"/>
              <a:t>Orbits in 3D in half of the Superconducting Gantry</a:t>
            </a:r>
            <a:endParaRPr lang="en-US" sz="2800" dirty="0"/>
          </a:p>
        </p:txBody>
      </p:sp>
      <p:sp>
        <p:nvSpPr>
          <p:cNvPr id="4" name="Footer Placeholder 3"/>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5" name="Slide Number Placeholder 4"/>
          <p:cNvSpPr>
            <a:spLocks noGrp="1"/>
          </p:cNvSpPr>
          <p:nvPr>
            <p:ph type="sldNum" sz="quarter" idx="12"/>
          </p:nvPr>
        </p:nvSpPr>
        <p:spPr/>
        <p:txBody>
          <a:bodyPr/>
          <a:lstStyle/>
          <a:p>
            <a:fld id="{A22D51BC-D578-6941-8C86-C25354AB5214}" type="slidenum">
              <a:rPr lang="en-US" smtClean="0"/>
              <a:pPr/>
              <a:t>18</a:t>
            </a:fld>
            <a:endParaRPr lang="en-US"/>
          </a:p>
        </p:txBody>
      </p:sp>
      <p:pic>
        <p:nvPicPr>
          <p:cNvPr id="3" name="Picture 2" descr="Screen Shot 2015-09-04 at 4.30.0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4378" y="583715"/>
            <a:ext cx="6441688" cy="5926868"/>
          </a:xfrm>
          <a:prstGeom prst="rect">
            <a:avLst/>
          </a:prstGeom>
        </p:spPr>
      </p:pic>
    </p:spTree>
    <p:extLst>
      <p:ext uri="{BB962C8B-B14F-4D97-AF65-F5344CB8AC3E}">
        <p14:creationId xmlns:p14="http://schemas.microsoft.com/office/powerpoint/2010/main" val="3737724060"/>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97"/>
            <a:ext cx="9144000" cy="609899"/>
          </a:xfrm>
        </p:spPr>
        <p:txBody>
          <a:bodyPr>
            <a:normAutofit fontScale="90000"/>
          </a:bodyPr>
          <a:lstStyle/>
          <a:p>
            <a:r>
              <a:rPr lang="en-US" dirty="0" smtClean="0"/>
              <a:t>Gantry Halbach Magnet Design (Nick Tsoupas –BNL)</a:t>
            </a:r>
            <a:endParaRPr lang="en-US" dirty="0"/>
          </a:p>
        </p:txBody>
      </p:sp>
      <p:sp>
        <p:nvSpPr>
          <p:cNvPr id="4" name="Footer Placeholder 3"/>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5" name="Slide Number Placeholder 4"/>
          <p:cNvSpPr>
            <a:spLocks noGrp="1"/>
          </p:cNvSpPr>
          <p:nvPr>
            <p:ph type="sldNum" sz="quarter" idx="12"/>
          </p:nvPr>
        </p:nvSpPr>
        <p:spPr/>
        <p:txBody>
          <a:bodyPr/>
          <a:lstStyle/>
          <a:p>
            <a:fld id="{A22D51BC-D578-6941-8C86-C25354AB5214}" type="slidenum">
              <a:rPr lang="en-US" smtClean="0"/>
              <a:pPr/>
              <a:t>19</a:t>
            </a:fld>
            <a:endParaRPr lang="en-US"/>
          </a:p>
        </p:txBody>
      </p:sp>
      <p:pic>
        <p:nvPicPr>
          <p:cNvPr id="8" name="Picture 7" descr="Screen Shot 2015-09-11 at 1.13.34 PM.png"/>
          <p:cNvPicPr>
            <a:picLocks noChangeAspect="1"/>
          </p:cNvPicPr>
          <p:nvPr/>
        </p:nvPicPr>
        <p:blipFill>
          <a:blip r:embed="rId2">
            <a:extLst>
              <a:ext uri="{BEBA8EAE-BF5A-486C-A8C5-ECC9F3942E4B}">
                <a14:imgProps xmlns:a14="http://schemas.microsoft.com/office/drawing/2010/main">
                  <a14:imgLayer r:embed="rId3">
                    <a14:imgEffect>
                      <a14:sharpenSoften amount="89000"/>
                    </a14:imgEffect>
                  </a14:imgLayer>
                </a14:imgProps>
              </a:ext>
              <a:ext uri="{28A0092B-C50C-407E-A947-70E740481C1C}">
                <a14:useLocalDpi xmlns:a14="http://schemas.microsoft.com/office/drawing/2010/main" val="0"/>
              </a:ext>
            </a:extLst>
          </a:blip>
          <a:stretch>
            <a:fillRect/>
          </a:stretch>
        </p:blipFill>
        <p:spPr>
          <a:xfrm>
            <a:off x="586790" y="607981"/>
            <a:ext cx="8566687" cy="6054341"/>
          </a:xfrm>
          <a:prstGeom prst="rect">
            <a:avLst/>
          </a:prstGeom>
        </p:spPr>
      </p:pic>
      <p:sp>
        <p:nvSpPr>
          <p:cNvPr id="6" name="TextBox 5"/>
          <p:cNvSpPr txBox="1"/>
          <p:nvPr/>
        </p:nvSpPr>
        <p:spPr>
          <a:xfrm>
            <a:off x="0" y="639592"/>
            <a:ext cx="1952373" cy="523220"/>
          </a:xfrm>
          <a:prstGeom prst="rect">
            <a:avLst/>
          </a:prstGeom>
          <a:noFill/>
        </p:spPr>
        <p:txBody>
          <a:bodyPr wrap="none" rtlCol="0">
            <a:spAutoFit/>
          </a:bodyPr>
          <a:lstStyle/>
          <a:p>
            <a:r>
              <a:rPr lang="en-US" sz="2800" dirty="0" smtClean="0">
                <a:latin typeface="Optima"/>
                <a:cs typeface="Optima"/>
              </a:rPr>
              <a:t>G=100 T/m</a:t>
            </a:r>
            <a:endParaRPr lang="en-US" sz="2800" dirty="0">
              <a:latin typeface="Optima"/>
              <a:cs typeface="Optima"/>
            </a:endParaRPr>
          </a:p>
        </p:txBody>
      </p:sp>
    </p:spTree>
    <p:extLst>
      <p:ext uri="{BB962C8B-B14F-4D97-AF65-F5344CB8AC3E}">
        <p14:creationId xmlns:p14="http://schemas.microsoft.com/office/powerpoint/2010/main" val="2283433872"/>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D. Trbojevic - Ion Beam Therapy: Clinical, Scientific, and Technical Challenges -Birmingham Jan 18-21, 2016 </a:t>
            </a:r>
            <a:endParaRPr lang="en-US" dirty="0"/>
          </a:p>
        </p:txBody>
      </p:sp>
      <p:sp>
        <p:nvSpPr>
          <p:cNvPr id="5" name="Slide Number Placeholder 4"/>
          <p:cNvSpPr>
            <a:spLocks noGrp="1"/>
          </p:cNvSpPr>
          <p:nvPr>
            <p:ph type="sldNum" sz="quarter" idx="12"/>
          </p:nvPr>
        </p:nvSpPr>
        <p:spPr/>
        <p:txBody>
          <a:bodyPr/>
          <a:lstStyle/>
          <a:p>
            <a:fld id="{A22D51BC-D578-6941-8C86-C25354AB5214}" type="slidenum">
              <a:rPr lang="en-US" smtClean="0"/>
              <a:pPr/>
              <a:t>2</a:t>
            </a:fld>
            <a:endParaRPr lang="en-US"/>
          </a:p>
        </p:txBody>
      </p:sp>
      <p:graphicFrame>
        <p:nvGraphicFramePr>
          <p:cNvPr id="6" name="Diagram 5"/>
          <p:cNvGraphicFramePr/>
          <p:nvPr>
            <p:extLst>
              <p:ext uri="{D42A27DB-BD31-4B8C-83A1-F6EECF244321}">
                <p14:modId xmlns:p14="http://schemas.microsoft.com/office/powerpoint/2010/main" val="3895852509"/>
              </p:ext>
            </p:extLst>
          </p:nvPr>
        </p:nvGraphicFramePr>
        <p:xfrm>
          <a:off x="133947" y="54323"/>
          <a:ext cx="9013254" cy="6510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5795566"/>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5-09-11 at 1.14.40 PM.png"/>
          <p:cNvPicPr>
            <a:picLocks noChangeAspect="1"/>
          </p:cNvPicPr>
          <p:nvPr/>
        </p:nvPicPr>
        <p:blipFill>
          <a:blip r:embed="rId2">
            <a:extLst>
              <a:ext uri="{BEBA8EAE-BF5A-486C-A8C5-ECC9F3942E4B}">
                <a14:imgProps xmlns:a14="http://schemas.microsoft.com/office/drawing/2010/main">
                  <a14:imgLayer r:embed="rId3">
                    <a14:imgEffect>
                      <a14:sharpenSoften amount="87000"/>
                    </a14:imgEffect>
                  </a14:imgLayer>
                </a14:imgProps>
              </a:ext>
              <a:ext uri="{28A0092B-C50C-407E-A947-70E740481C1C}">
                <a14:useLocalDpi xmlns:a14="http://schemas.microsoft.com/office/drawing/2010/main" val="0"/>
              </a:ext>
            </a:extLst>
          </a:blip>
          <a:stretch>
            <a:fillRect/>
          </a:stretch>
        </p:blipFill>
        <p:spPr>
          <a:xfrm>
            <a:off x="277592" y="646392"/>
            <a:ext cx="8686800" cy="6129392"/>
          </a:xfrm>
          <a:prstGeom prst="rect">
            <a:avLst/>
          </a:prstGeom>
        </p:spPr>
      </p:pic>
      <p:sp>
        <p:nvSpPr>
          <p:cNvPr id="2" name="Title 1"/>
          <p:cNvSpPr>
            <a:spLocks noGrp="1"/>
          </p:cNvSpPr>
          <p:nvPr>
            <p:ph type="title"/>
          </p:nvPr>
        </p:nvSpPr>
        <p:spPr>
          <a:xfrm>
            <a:off x="457200" y="36493"/>
            <a:ext cx="8229600" cy="1013134"/>
          </a:xfrm>
        </p:spPr>
        <p:txBody>
          <a:bodyPr>
            <a:normAutofit fontScale="90000"/>
          </a:bodyPr>
          <a:lstStyle/>
          <a:p>
            <a:r>
              <a:rPr lang="en-US" dirty="0" smtClean="0"/>
              <a:t>Gantry Halbach Magnet Design</a:t>
            </a:r>
            <a:br>
              <a:rPr lang="en-US" dirty="0" smtClean="0"/>
            </a:br>
            <a:r>
              <a:rPr lang="en-US" dirty="0" smtClean="0"/>
              <a:t>(Nick Tsoupas-BNL)</a:t>
            </a:r>
            <a:endParaRPr lang="en-US" dirty="0"/>
          </a:p>
        </p:txBody>
      </p:sp>
      <p:sp>
        <p:nvSpPr>
          <p:cNvPr id="4" name="Footer Placeholder 3"/>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5" name="Slide Number Placeholder 4"/>
          <p:cNvSpPr>
            <a:spLocks noGrp="1"/>
          </p:cNvSpPr>
          <p:nvPr>
            <p:ph type="sldNum" sz="quarter" idx="12"/>
          </p:nvPr>
        </p:nvSpPr>
        <p:spPr/>
        <p:txBody>
          <a:bodyPr/>
          <a:lstStyle/>
          <a:p>
            <a:fld id="{A22D51BC-D578-6941-8C86-C25354AB5214}" type="slidenum">
              <a:rPr lang="en-US" smtClean="0"/>
              <a:pPr/>
              <a:t>20</a:t>
            </a:fld>
            <a:endParaRPr lang="en-US"/>
          </a:p>
        </p:txBody>
      </p:sp>
      <p:sp>
        <p:nvSpPr>
          <p:cNvPr id="6" name="TextBox 5"/>
          <p:cNvSpPr txBox="1"/>
          <p:nvPr/>
        </p:nvSpPr>
        <p:spPr>
          <a:xfrm>
            <a:off x="404592" y="738108"/>
            <a:ext cx="1425949" cy="707886"/>
          </a:xfrm>
          <a:prstGeom prst="rect">
            <a:avLst/>
          </a:prstGeom>
          <a:noFill/>
        </p:spPr>
        <p:txBody>
          <a:bodyPr wrap="none" rtlCol="0">
            <a:spAutoFit/>
          </a:bodyPr>
          <a:lstStyle/>
          <a:p>
            <a:r>
              <a:rPr lang="en-US" sz="2000" b="1" dirty="0" smtClean="0"/>
              <a:t>G</a:t>
            </a:r>
            <a:r>
              <a:rPr lang="en-US" sz="2000" b="1" baseline="-25000" dirty="0" smtClean="0"/>
              <a:t>D</a:t>
            </a:r>
            <a:r>
              <a:rPr lang="en-US" sz="2000" b="1" dirty="0" smtClean="0"/>
              <a:t>=-90 T/m</a:t>
            </a:r>
          </a:p>
          <a:p>
            <a:r>
              <a:rPr lang="en-US" sz="2000" b="1" dirty="0" smtClean="0"/>
              <a:t>B</a:t>
            </a:r>
            <a:r>
              <a:rPr lang="en-US" sz="2000" b="1" baseline="-25000" dirty="0" smtClean="0"/>
              <a:t>D</a:t>
            </a:r>
            <a:r>
              <a:rPr lang="en-US" sz="2000" b="1" dirty="0" smtClean="0"/>
              <a:t>=1.63 T</a:t>
            </a:r>
            <a:endParaRPr lang="en-US" sz="2000" b="1" dirty="0"/>
          </a:p>
        </p:txBody>
      </p:sp>
      <p:cxnSp>
        <p:nvCxnSpPr>
          <p:cNvPr id="10" name="Straight Connector 9"/>
          <p:cNvCxnSpPr/>
          <p:nvPr/>
        </p:nvCxnSpPr>
        <p:spPr>
          <a:xfrm>
            <a:off x="4136729" y="3436776"/>
            <a:ext cx="0" cy="2675466"/>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3799533" y="5667097"/>
            <a:ext cx="2280592"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3799534" y="5514697"/>
            <a:ext cx="321320" cy="0"/>
          </a:xfrm>
          <a:prstGeom prst="line">
            <a:avLst/>
          </a:prstGeom>
          <a:ln w="1270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467360" y="5842000"/>
            <a:ext cx="653494" cy="307777"/>
          </a:xfrm>
          <a:prstGeom prst="rect">
            <a:avLst/>
          </a:prstGeom>
          <a:noFill/>
        </p:spPr>
        <p:txBody>
          <a:bodyPr wrap="none" rtlCol="0">
            <a:spAutoFit/>
          </a:bodyPr>
          <a:lstStyle/>
          <a:p>
            <a:r>
              <a:rPr lang="en-US" sz="1400" dirty="0" smtClean="0"/>
              <a:t>30mm</a:t>
            </a:r>
            <a:endParaRPr lang="en-US" sz="1400" dirty="0"/>
          </a:p>
        </p:txBody>
      </p:sp>
      <p:cxnSp>
        <p:nvCxnSpPr>
          <p:cNvPr id="21" name="Straight Connector 20"/>
          <p:cNvCxnSpPr/>
          <p:nvPr/>
        </p:nvCxnSpPr>
        <p:spPr>
          <a:xfrm>
            <a:off x="3462176" y="3436776"/>
            <a:ext cx="0" cy="2675466"/>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a:off x="3464185" y="6082609"/>
            <a:ext cx="671702" cy="0"/>
          </a:xfrm>
          <a:prstGeom prst="line">
            <a:avLst/>
          </a:prstGeom>
          <a:ln w="12700" cmpd="sng">
            <a:solidFill>
              <a:srgbClr val="000000"/>
            </a:solidFill>
            <a:headEnd type="diamond"/>
            <a:tailEnd type="diamo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8806994"/>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21"/>
            <a:ext cx="9144000" cy="609899"/>
          </a:xfrm>
        </p:spPr>
        <p:txBody>
          <a:bodyPr>
            <a:normAutofit fontScale="90000"/>
          </a:bodyPr>
          <a:lstStyle/>
          <a:p>
            <a:r>
              <a:rPr lang="en-US" sz="2800" dirty="0" smtClean="0"/>
              <a:t>Gantry New Halbach type Magnet Design (Stephen Brooks)</a:t>
            </a:r>
            <a:endParaRPr lang="en-US" sz="2800" dirty="0"/>
          </a:p>
        </p:txBody>
      </p:sp>
      <p:sp>
        <p:nvSpPr>
          <p:cNvPr id="4" name="Footer Placeholder 3"/>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5" name="Slide Number Placeholder 4"/>
          <p:cNvSpPr>
            <a:spLocks noGrp="1"/>
          </p:cNvSpPr>
          <p:nvPr>
            <p:ph type="sldNum" sz="quarter" idx="12"/>
          </p:nvPr>
        </p:nvSpPr>
        <p:spPr/>
        <p:txBody>
          <a:bodyPr/>
          <a:lstStyle/>
          <a:p>
            <a:fld id="{A22D51BC-D578-6941-8C86-C25354AB5214}" type="slidenum">
              <a:rPr lang="en-US" smtClean="0"/>
              <a:pPr/>
              <a:t>21</a:t>
            </a:fld>
            <a:endParaRPr lang="en-US"/>
          </a:p>
        </p:txBody>
      </p:sp>
      <p:pic>
        <p:nvPicPr>
          <p:cNvPr id="8" name="Picture 7" descr="Screen Shot 2015-10-27 at 2.31.3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136"/>
            <a:ext cx="9119114" cy="6858000"/>
          </a:xfrm>
          <a:prstGeom prst="rect">
            <a:avLst/>
          </a:prstGeom>
        </p:spPr>
      </p:pic>
      <p:cxnSp>
        <p:nvCxnSpPr>
          <p:cNvPr id="12" name="Straight Connector 11"/>
          <p:cNvCxnSpPr/>
          <p:nvPr/>
        </p:nvCxnSpPr>
        <p:spPr>
          <a:xfrm>
            <a:off x="4566583" y="1900447"/>
            <a:ext cx="0" cy="4564502"/>
          </a:xfrm>
          <a:prstGeom prst="line">
            <a:avLst/>
          </a:prstGeom>
          <a:ln w="127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0" y="25120"/>
            <a:ext cx="2775251" cy="2062103"/>
          </a:xfrm>
          <a:prstGeom prst="rect">
            <a:avLst/>
          </a:prstGeom>
          <a:solidFill>
            <a:srgbClr val="FFFFFF"/>
          </a:solidFill>
        </p:spPr>
        <p:txBody>
          <a:bodyPr wrap="none" rtlCol="0">
            <a:spAutoFit/>
          </a:bodyPr>
          <a:lstStyle/>
          <a:p>
            <a:r>
              <a:rPr lang="en-US" sz="3200" dirty="0" smtClean="0">
                <a:solidFill>
                  <a:srgbClr val="000090"/>
                </a:solidFill>
              </a:rPr>
              <a:t>R</a:t>
            </a:r>
            <a:r>
              <a:rPr lang="en-US" sz="3200" baseline="-25000" dirty="0" smtClean="0">
                <a:solidFill>
                  <a:srgbClr val="000090"/>
                </a:solidFill>
              </a:rPr>
              <a:t>outside</a:t>
            </a:r>
            <a:r>
              <a:rPr lang="en-US" sz="3200" dirty="0" smtClean="0">
                <a:solidFill>
                  <a:srgbClr val="000090"/>
                </a:solidFill>
              </a:rPr>
              <a:t>=13.7 cm</a:t>
            </a:r>
          </a:p>
          <a:p>
            <a:r>
              <a:rPr lang="en-US" sz="3200" dirty="0" smtClean="0">
                <a:solidFill>
                  <a:srgbClr val="000090"/>
                </a:solidFill>
              </a:rPr>
              <a:t>R</a:t>
            </a:r>
            <a:r>
              <a:rPr lang="en-US" sz="3200" baseline="-25000" dirty="0" smtClean="0">
                <a:solidFill>
                  <a:srgbClr val="000090"/>
                </a:solidFill>
              </a:rPr>
              <a:t>inside   </a:t>
            </a:r>
            <a:r>
              <a:rPr lang="en-US" sz="3200" dirty="0" smtClean="0">
                <a:solidFill>
                  <a:srgbClr val="000090"/>
                </a:solidFill>
              </a:rPr>
              <a:t>=1.17 cm</a:t>
            </a:r>
          </a:p>
          <a:p>
            <a:r>
              <a:rPr lang="en-US" sz="3200" dirty="0" smtClean="0">
                <a:solidFill>
                  <a:srgbClr val="000090"/>
                </a:solidFill>
              </a:rPr>
              <a:t>B</a:t>
            </a:r>
            <a:r>
              <a:rPr lang="en-US" sz="3200" baseline="-25000" dirty="0" smtClean="0">
                <a:solidFill>
                  <a:srgbClr val="000090"/>
                </a:solidFill>
              </a:rPr>
              <a:t>dipole   </a:t>
            </a:r>
            <a:r>
              <a:rPr lang="en-US" sz="3200" dirty="0" smtClean="0">
                <a:solidFill>
                  <a:srgbClr val="000090"/>
                </a:solidFill>
              </a:rPr>
              <a:t>=1.6 T</a:t>
            </a:r>
          </a:p>
          <a:p>
            <a:r>
              <a:rPr lang="en-US" sz="3200" dirty="0" smtClean="0">
                <a:solidFill>
                  <a:srgbClr val="000090"/>
                </a:solidFill>
              </a:rPr>
              <a:t>G</a:t>
            </a:r>
            <a:r>
              <a:rPr lang="en-US" sz="3200" baseline="-25000" dirty="0" smtClean="0">
                <a:solidFill>
                  <a:srgbClr val="000090"/>
                </a:solidFill>
              </a:rPr>
              <a:t>D   </a:t>
            </a:r>
            <a:r>
              <a:rPr lang="en-US" sz="3200" dirty="0" smtClean="0">
                <a:solidFill>
                  <a:srgbClr val="000090"/>
                </a:solidFill>
              </a:rPr>
              <a:t>=  90 T/m</a:t>
            </a:r>
            <a:endParaRPr lang="en-US" sz="3200" baseline="-25000" dirty="0">
              <a:solidFill>
                <a:srgbClr val="000090"/>
              </a:solidFill>
            </a:endParaRPr>
          </a:p>
        </p:txBody>
      </p:sp>
    </p:spTree>
    <p:extLst>
      <p:ext uri="{BB962C8B-B14F-4D97-AF65-F5344CB8AC3E}">
        <p14:creationId xmlns:p14="http://schemas.microsoft.com/office/powerpoint/2010/main" val="3494368090"/>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493"/>
            <a:ext cx="9144000" cy="609899"/>
          </a:xfrm>
        </p:spPr>
        <p:txBody>
          <a:bodyPr>
            <a:normAutofit fontScale="90000"/>
          </a:bodyPr>
          <a:lstStyle/>
          <a:p>
            <a:r>
              <a:rPr lang="en-US" dirty="0" smtClean="0"/>
              <a:t>Built Models of Defocusing Modified Halbach Magnet</a:t>
            </a:r>
            <a:endParaRPr lang="en-US" dirty="0"/>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22</a:t>
            </a:fld>
            <a:endParaRPr lang="en-US"/>
          </a:p>
        </p:txBody>
      </p:sp>
      <p:pic>
        <p:nvPicPr>
          <p:cNvPr id="5" name="Picture 4" descr="Screen Shot 2015-10-27 at 4.24.3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448" y="617902"/>
            <a:ext cx="6241414" cy="5970768"/>
          </a:xfrm>
          <a:prstGeom prst="rect">
            <a:avLst/>
          </a:prstGeom>
        </p:spPr>
      </p:pic>
      <p:pic>
        <p:nvPicPr>
          <p:cNvPr id="6" name="Picture 5" descr="Screen Shot 2015-10-27 at 4.24.4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632" y="646392"/>
            <a:ext cx="6331976" cy="5904595"/>
          </a:xfrm>
          <a:prstGeom prst="rect">
            <a:avLst/>
          </a:prstGeom>
        </p:spPr>
      </p:pic>
    </p:spTree>
    <p:extLst>
      <p:ext uri="{BB962C8B-B14F-4D97-AF65-F5344CB8AC3E}">
        <p14:creationId xmlns:p14="http://schemas.microsoft.com/office/powerpoint/2010/main" val="738333751"/>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Modified Halbach magnets for BNL eRHIC</a:t>
            </a:r>
            <a:endParaRPr lang="en-US" b="0" dirty="0"/>
          </a:p>
        </p:txBody>
      </p:sp>
      <p:sp>
        <p:nvSpPr>
          <p:cNvPr id="4" name="Footer Placeholder 3"/>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5" name="Slide Number Placeholder 4"/>
          <p:cNvSpPr>
            <a:spLocks noGrp="1"/>
          </p:cNvSpPr>
          <p:nvPr>
            <p:ph type="sldNum" sz="quarter" idx="12"/>
          </p:nvPr>
        </p:nvSpPr>
        <p:spPr/>
        <p:txBody>
          <a:bodyPr/>
          <a:lstStyle/>
          <a:p>
            <a:fld id="{A22D51BC-D578-6941-8C86-C25354AB5214}" type="slidenum">
              <a:rPr lang="en-US" smtClean="0"/>
              <a:pPr/>
              <a:t>23</a:t>
            </a:fld>
            <a:endParaRPr lang="en-US"/>
          </a:p>
        </p:txBody>
      </p:sp>
      <p:pic>
        <p:nvPicPr>
          <p:cNvPr id="7" name="Picture 6" descr="Screen Shot 2015-09-04 at 3.21.3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9342" y="622104"/>
            <a:ext cx="5564658" cy="4157863"/>
          </a:xfrm>
          <a:prstGeom prst="rect">
            <a:avLst/>
          </a:prstGeom>
        </p:spPr>
      </p:pic>
      <p:pic>
        <p:nvPicPr>
          <p:cNvPr id="6" name="Picture 5" descr="Screen Shot 2015-09-04 at 3.21.2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463" y="3869602"/>
            <a:ext cx="5212419" cy="2513825"/>
          </a:xfrm>
          <a:prstGeom prst="rect">
            <a:avLst/>
          </a:prstGeom>
        </p:spPr>
      </p:pic>
    </p:spTree>
    <p:extLst>
      <p:ext uri="{BB962C8B-B14F-4D97-AF65-F5344CB8AC3E}">
        <p14:creationId xmlns:p14="http://schemas.microsoft.com/office/powerpoint/2010/main" val="1065671488"/>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9" name="Text Box 2052"/>
          <p:cNvSpPr txBox="1">
            <a:spLocks noChangeArrowheads="1"/>
          </p:cNvSpPr>
          <p:nvPr/>
        </p:nvSpPr>
        <p:spPr bwMode="auto">
          <a:xfrm>
            <a:off x="125264" y="700578"/>
            <a:ext cx="8738193" cy="830998"/>
          </a:xfrm>
          <a:prstGeom prst="rect">
            <a:avLst/>
          </a:prstGeom>
          <a:noFill/>
          <a:ln w="9525">
            <a:noFill/>
            <a:miter lim="800000"/>
            <a:headEnd/>
            <a:tailEnd/>
          </a:ln>
        </p:spPr>
        <p:txBody>
          <a:bodyPr wrap="square">
            <a:prstTxWarp prst="textNoShape">
              <a:avLst/>
            </a:prstTxWarp>
            <a:spAutoFit/>
          </a:bodyPr>
          <a:lstStyle/>
          <a:p>
            <a:r>
              <a:rPr lang="en-US" sz="2400" dirty="0">
                <a:solidFill>
                  <a:srgbClr val="000099"/>
                </a:solidFill>
                <a:latin typeface="Arial"/>
                <a:cs typeface="Arial"/>
              </a:rPr>
              <a:t>Weight of the transport </a:t>
            </a:r>
            <a:r>
              <a:rPr lang="en-US" sz="2400" dirty="0" smtClean="0">
                <a:solidFill>
                  <a:srgbClr val="000099"/>
                </a:solidFill>
                <a:latin typeface="Arial"/>
                <a:cs typeface="Arial"/>
              </a:rPr>
              <a:t>components </a:t>
            </a:r>
            <a:r>
              <a:rPr lang="en-US" sz="2400" dirty="0">
                <a:solidFill>
                  <a:srgbClr val="000099"/>
                </a:solidFill>
                <a:latin typeface="Arial"/>
                <a:cs typeface="Arial"/>
              </a:rPr>
              <a:t>– 135 </a:t>
            </a:r>
            <a:r>
              <a:rPr lang="en-US" sz="2400" dirty="0" smtClean="0">
                <a:solidFill>
                  <a:srgbClr val="000099"/>
                </a:solidFill>
                <a:latin typeface="Arial"/>
                <a:cs typeface="Arial"/>
              </a:rPr>
              <a:t>tons </a:t>
            </a:r>
          </a:p>
          <a:p>
            <a:r>
              <a:rPr lang="en-US" sz="2400" b="1" dirty="0" smtClean="0">
                <a:solidFill>
                  <a:srgbClr val="FF0000"/>
                </a:solidFill>
                <a:latin typeface="Arial"/>
                <a:cs typeface="Arial"/>
              </a:rPr>
              <a:t>Total </a:t>
            </a:r>
            <a:r>
              <a:rPr lang="en-US" sz="2400" b="1" dirty="0">
                <a:solidFill>
                  <a:srgbClr val="FF0000"/>
                </a:solidFill>
                <a:latin typeface="Arial"/>
                <a:cs typeface="Arial"/>
              </a:rPr>
              <a:t>weight = 630 </a:t>
            </a:r>
            <a:r>
              <a:rPr lang="en-US" sz="2400" b="1" dirty="0" smtClean="0">
                <a:solidFill>
                  <a:srgbClr val="FF0000"/>
                </a:solidFill>
                <a:latin typeface="Arial"/>
                <a:cs typeface="Arial"/>
              </a:rPr>
              <a:t>tons  - </a:t>
            </a:r>
            <a:r>
              <a:rPr lang="en-US" sz="2400" dirty="0" smtClean="0">
                <a:solidFill>
                  <a:srgbClr val="000099"/>
                </a:solidFill>
                <a:latin typeface="Arial"/>
                <a:cs typeface="Arial"/>
              </a:rPr>
              <a:t>19 m long.  WEIGHT and SIZE</a:t>
            </a:r>
            <a:endParaRPr lang="en-US" sz="2400" dirty="0">
              <a:solidFill>
                <a:srgbClr val="000099"/>
              </a:solidFill>
              <a:latin typeface="Arial"/>
              <a:cs typeface="Arial"/>
            </a:endParaRPr>
          </a:p>
        </p:txBody>
      </p:sp>
      <p:sp>
        <p:nvSpPr>
          <p:cNvPr id="33794" name="Title 1"/>
          <p:cNvSpPr>
            <a:spLocks noGrp="1"/>
          </p:cNvSpPr>
          <p:nvPr>
            <p:ph type="title"/>
          </p:nvPr>
        </p:nvSpPr>
        <p:spPr>
          <a:xfrm>
            <a:off x="0" y="0"/>
            <a:ext cx="9144000" cy="802640"/>
          </a:xfrm>
        </p:spPr>
        <p:txBody>
          <a:bodyPr>
            <a:normAutofit/>
          </a:bodyPr>
          <a:lstStyle/>
          <a:p>
            <a:r>
              <a:rPr lang="en-US" sz="3600" dirty="0" smtClean="0"/>
              <a:t>State of the art C-</a:t>
            </a:r>
            <a:r>
              <a:rPr lang="en-US" sz="3600" dirty="0"/>
              <a:t>g</a:t>
            </a:r>
            <a:r>
              <a:rPr lang="en-US" sz="3600" dirty="0" smtClean="0"/>
              <a:t>antry at Heidelberg</a:t>
            </a:r>
          </a:p>
        </p:txBody>
      </p:sp>
      <p:sp>
        <p:nvSpPr>
          <p:cNvPr id="10" name="Slide Number Placeholder 9"/>
          <p:cNvSpPr>
            <a:spLocks noGrp="1"/>
          </p:cNvSpPr>
          <p:nvPr>
            <p:ph type="sldNum" sz="quarter" idx="12"/>
          </p:nvPr>
        </p:nvSpPr>
        <p:spPr/>
        <p:txBody>
          <a:bodyPr/>
          <a:lstStyle/>
          <a:p>
            <a:fld id="{A22D51BC-D578-6941-8C86-C25354AB5214}" type="slidenum">
              <a:rPr lang="en-US" smtClean="0"/>
              <a:pPr/>
              <a:t>24</a:t>
            </a:fld>
            <a:endParaRPr lang="en-US"/>
          </a:p>
        </p:txBody>
      </p:sp>
      <p:pic>
        <p:nvPicPr>
          <p:cNvPr id="3" name="Picture 2" descr="Screen Shot 2012-07-26 at 9.28.0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168" y="1531576"/>
            <a:ext cx="8851900" cy="4889500"/>
          </a:xfrm>
          <a:prstGeom prst="rect">
            <a:avLst/>
          </a:prstGeom>
        </p:spPr>
      </p:pic>
      <p:sp>
        <p:nvSpPr>
          <p:cNvPr id="5" name="Footer Placeholder 4"/>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22D51BC-D578-6941-8C86-C25354AB5214}" type="slidenum">
              <a:rPr lang="en-US" smtClean="0"/>
              <a:pPr/>
              <a:t>25</a:t>
            </a:fld>
            <a:endParaRPr lang="en-US"/>
          </a:p>
        </p:txBody>
      </p:sp>
      <p:pic>
        <p:nvPicPr>
          <p:cNvPr id="6" name="Picture 5"/>
          <p:cNvPicPr>
            <a:picLocks noChangeAspect="1"/>
          </p:cNvPicPr>
          <p:nvPr/>
        </p:nvPicPr>
        <p:blipFill>
          <a:blip r:embed="rId2"/>
          <a:stretch>
            <a:fillRect/>
          </a:stretch>
        </p:blipFill>
        <p:spPr>
          <a:xfrm>
            <a:off x="1270000" y="607949"/>
            <a:ext cx="6591300" cy="5107051"/>
          </a:xfrm>
          <a:prstGeom prst="rect">
            <a:avLst/>
          </a:prstGeom>
        </p:spPr>
      </p:pic>
      <p:sp>
        <p:nvSpPr>
          <p:cNvPr id="7" name="Text Box 5"/>
          <p:cNvSpPr txBox="1">
            <a:spLocks noGrp="1" noChangeArrowheads="1"/>
          </p:cNvSpPr>
          <p:nvPr>
            <p:ph type="title"/>
          </p:nvPr>
        </p:nvSpPr>
        <p:spPr bwMode="auto">
          <a:xfrm>
            <a:off x="220313" y="5269012"/>
            <a:ext cx="8229600" cy="1200328"/>
          </a:xfrm>
          <a:prstGeom prst="rect">
            <a:avLst/>
          </a:prstGeom>
          <a:solidFill>
            <a:srgbClr val="FFFFFF"/>
          </a:solidFill>
          <a:ln w="9525">
            <a:noFill/>
            <a:miter lim="800000"/>
            <a:headEnd/>
            <a:tailEnd/>
          </a:ln>
        </p:spPr>
        <p:txBody>
          <a:bodyPr wrap="square">
            <a:prstTxWarp prst="textNoShape">
              <a:avLst/>
            </a:prstTxWarp>
            <a:spAutoFit/>
          </a:bodyPr>
          <a:lstStyle/>
          <a:p>
            <a:pPr algn="l"/>
            <a:r>
              <a:rPr lang="en-US" sz="2400" dirty="0">
                <a:solidFill>
                  <a:srgbClr val="000090"/>
                </a:solidFill>
              </a:rPr>
              <a:t>Carbon E</a:t>
            </a:r>
            <a:r>
              <a:rPr lang="en-US" sz="2400" baseline="-25000" dirty="0">
                <a:solidFill>
                  <a:srgbClr val="000090"/>
                </a:solidFill>
              </a:rPr>
              <a:t>k</a:t>
            </a:r>
            <a:r>
              <a:rPr lang="en-US" sz="2400" dirty="0">
                <a:solidFill>
                  <a:srgbClr val="000090"/>
                </a:solidFill>
              </a:rPr>
              <a:t>=400 MeV/</a:t>
            </a:r>
            <a:r>
              <a:rPr lang="en-US" sz="2400" dirty="0" smtClean="0">
                <a:solidFill>
                  <a:srgbClr val="000090"/>
                </a:solidFill>
              </a:rPr>
              <a:t>u </a:t>
            </a:r>
            <a:r>
              <a:rPr lang="en-US" sz="2400" dirty="0" smtClean="0">
                <a:solidFill>
                  <a:srgbClr val="000090"/>
                </a:solidFill>
                <a:sym typeface="Wingdings"/>
              </a:rPr>
              <a:t>  </a:t>
            </a:r>
            <a:r>
              <a:rPr lang="en-US" sz="2400" dirty="0" smtClean="0">
                <a:solidFill>
                  <a:srgbClr val="FF0000"/>
                </a:solidFill>
              </a:rPr>
              <a:t>B</a:t>
            </a:r>
            <a:r>
              <a:rPr lang="en-US" sz="2400" dirty="0" smtClean="0">
                <a:solidFill>
                  <a:srgbClr val="FF0000"/>
                </a:solidFill>
                <a:latin typeface="Symbol" charset="2"/>
              </a:rPr>
              <a:t>r</a:t>
            </a:r>
            <a:r>
              <a:rPr lang="en-US" sz="2400" dirty="0" smtClean="0">
                <a:solidFill>
                  <a:srgbClr val="FF0000"/>
                </a:solidFill>
              </a:rPr>
              <a:t> </a:t>
            </a:r>
            <a:r>
              <a:rPr lang="en-US" sz="2400" dirty="0">
                <a:solidFill>
                  <a:srgbClr val="FF0000"/>
                </a:solidFill>
              </a:rPr>
              <a:t>= 6.35 Tm </a:t>
            </a:r>
            <a:r>
              <a:rPr lang="en-US" sz="2400" i="1" dirty="0">
                <a:solidFill>
                  <a:srgbClr val="FF0000"/>
                </a:solidFill>
              </a:rPr>
              <a:t>( </a:t>
            </a:r>
            <a:r>
              <a:rPr lang="en-US" sz="2400" i="1" dirty="0">
                <a:solidFill>
                  <a:srgbClr val="FF0000"/>
                </a:solidFill>
                <a:latin typeface="Symbol" charset="2"/>
              </a:rPr>
              <a:t>q</a:t>
            </a:r>
            <a:r>
              <a:rPr lang="en-US" sz="2400" i="1" dirty="0">
                <a:solidFill>
                  <a:srgbClr val="FF0000"/>
                </a:solidFill>
                <a:latin typeface="Times" charset="0"/>
              </a:rPr>
              <a:t>= Bl/B</a:t>
            </a:r>
            <a:r>
              <a:rPr lang="en-US" sz="2400" i="1" dirty="0">
                <a:solidFill>
                  <a:srgbClr val="FF0000"/>
                </a:solidFill>
                <a:latin typeface="Symbol" charset="2"/>
              </a:rPr>
              <a:t>r</a:t>
            </a:r>
            <a:r>
              <a:rPr lang="en-US" sz="2400" i="1" dirty="0">
                <a:solidFill>
                  <a:srgbClr val="FF0000"/>
                </a:solidFill>
                <a:latin typeface="Times" charset="0"/>
              </a:rPr>
              <a:t> </a:t>
            </a:r>
            <a:r>
              <a:rPr lang="en-US" sz="2400" i="1" dirty="0">
                <a:solidFill>
                  <a:srgbClr val="FF0000"/>
                </a:solidFill>
              </a:rPr>
              <a:t>)</a:t>
            </a:r>
          </a:p>
          <a:p>
            <a:pPr algn="l"/>
            <a:r>
              <a:rPr lang="en-US" sz="2400" dirty="0" smtClean="0">
                <a:solidFill>
                  <a:srgbClr val="000090"/>
                </a:solidFill>
              </a:rPr>
              <a:t>Warm iron magnets: 				B</a:t>
            </a:r>
            <a:r>
              <a:rPr lang="en-US" sz="2400" dirty="0">
                <a:solidFill>
                  <a:srgbClr val="000090"/>
                </a:solidFill>
              </a:rPr>
              <a:t>=1.6 T  then   </a:t>
            </a:r>
            <a:r>
              <a:rPr lang="en-US" sz="2400" dirty="0">
                <a:solidFill>
                  <a:srgbClr val="000090"/>
                </a:solidFill>
                <a:latin typeface="Symbol" charset="2"/>
              </a:rPr>
              <a:t>r</a:t>
            </a:r>
            <a:r>
              <a:rPr lang="en-US" sz="2400" dirty="0">
                <a:solidFill>
                  <a:srgbClr val="000090"/>
                </a:solidFill>
              </a:rPr>
              <a:t> ~ 4.0 </a:t>
            </a:r>
            <a:r>
              <a:rPr lang="en-US" sz="2400" dirty="0" smtClean="0">
                <a:solidFill>
                  <a:srgbClr val="000090"/>
                </a:solidFill>
              </a:rPr>
              <a:t>m Superconducting magnets			B</a:t>
            </a:r>
            <a:r>
              <a:rPr lang="en-US" sz="2400" dirty="0">
                <a:solidFill>
                  <a:srgbClr val="000090"/>
                </a:solidFill>
              </a:rPr>
              <a:t>=3.2 T  then   </a:t>
            </a:r>
            <a:r>
              <a:rPr lang="en-US" sz="2400" dirty="0">
                <a:solidFill>
                  <a:srgbClr val="000090"/>
                </a:solidFill>
                <a:latin typeface="Symbol" charset="2"/>
              </a:rPr>
              <a:t>r</a:t>
            </a:r>
            <a:r>
              <a:rPr lang="en-US" sz="2400" dirty="0">
                <a:solidFill>
                  <a:srgbClr val="000090"/>
                </a:solidFill>
              </a:rPr>
              <a:t> </a:t>
            </a:r>
            <a:r>
              <a:rPr lang="en-US" sz="2400" dirty="0" smtClean="0">
                <a:solidFill>
                  <a:srgbClr val="000090"/>
                </a:solidFill>
              </a:rPr>
              <a:t>~ 2.0 </a:t>
            </a:r>
            <a:r>
              <a:rPr lang="en-US" sz="2400" dirty="0">
                <a:solidFill>
                  <a:srgbClr val="000090"/>
                </a:solidFill>
              </a:rPr>
              <a:t>m</a:t>
            </a:r>
          </a:p>
        </p:txBody>
      </p:sp>
      <p:pic>
        <p:nvPicPr>
          <p:cNvPr id="9" name="Picture 8" descr="Screen Shot 2012-07-26 at 9.08.17 PM.png"/>
          <p:cNvPicPr>
            <a:picLocks noChangeAspect="1"/>
          </p:cNvPicPr>
          <p:nvPr/>
        </p:nvPicPr>
        <p:blipFill>
          <a:blip r:embed="rId3">
            <a:alphaModFix amt="79000"/>
            <a:extLst>
              <a:ext uri="{BEBA8EAE-BF5A-486C-A8C5-ECC9F3942E4B}">
                <a14:imgProps xmlns:a14="http://schemas.microsoft.com/office/drawing/2010/main">
                  <a14:imgLayer r:embed="rId4">
                    <a14:imgEffect>
                      <a14:sharpenSoften amount="61000"/>
                    </a14:imgEffect>
                    <a14:imgEffect>
                      <a14:brightnessContrast contrast="46000"/>
                    </a14:imgEffect>
                  </a14:imgLayer>
                </a14:imgProps>
              </a:ext>
              <a:ext uri="{28A0092B-C50C-407E-A947-70E740481C1C}">
                <a14:useLocalDpi xmlns:a14="http://schemas.microsoft.com/office/drawing/2010/main" val="0"/>
              </a:ext>
            </a:extLst>
          </a:blip>
          <a:stretch>
            <a:fillRect/>
          </a:stretch>
        </p:blipFill>
        <p:spPr>
          <a:xfrm>
            <a:off x="1014630" y="1550577"/>
            <a:ext cx="3308329" cy="2036273"/>
          </a:xfrm>
          <a:prstGeom prst="rect">
            <a:avLst/>
          </a:prstGeom>
        </p:spPr>
      </p:pic>
      <p:cxnSp>
        <p:nvCxnSpPr>
          <p:cNvPr id="15" name="Straight Arrow Connector 14"/>
          <p:cNvCxnSpPr/>
          <p:nvPr/>
        </p:nvCxnSpPr>
        <p:spPr>
          <a:xfrm flipV="1">
            <a:off x="3689425" y="2361422"/>
            <a:ext cx="0" cy="1746577"/>
          </a:xfrm>
          <a:prstGeom prst="straightConnector1">
            <a:avLst/>
          </a:prstGeom>
          <a:ln w="12700" cmpd="sng">
            <a:solidFill>
              <a:srgbClr val="000000"/>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rot="16200000">
            <a:off x="657600" y="2144123"/>
            <a:ext cx="1007307" cy="523220"/>
          </a:xfrm>
          <a:prstGeom prst="rect">
            <a:avLst/>
          </a:prstGeom>
          <a:solidFill>
            <a:srgbClr val="FFFFFF"/>
          </a:solidFill>
        </p:spPr>
        <p:txBody>
          <a:bodyPr wrap="none" rtlCol="0">
            <a:spAutoFit/>
          </a:bodyPr>
          <a:lstStyle/>
          <a:p>
            <a:r>
              <a:rPr lang="en-US" sz="2800" dirty="0" smtClean="0"/>
              <a:t>4.1 m</a:t>
            </a:r>
            <a:endParaRPr lang="en-US" sz="2800" dirty="0"/>
          </a:p>
        </p:txBody>
      </p:sp>
      <p:sp>
        <p:nvSpPr>
          <p:cNvPr id="18" name="TextBox 17"/>
          <p:cNvSpPr txBox="1"/>
          <p:nvPr/>
        </p:nvSpPr>
        <p:spPr>
          <a:xfrm>
            <a:off x="2262669" y="3125768"/>
            <a:ext cx="1007307" cy="523220"/>
          </a:xfrm>
          <a:prstGeom prst="rect">
            <a:avLst/>
          </a:prstGeom>
          <a:solidFill>
            <a:srgbClr val="FFFFFF"/>
          </a:solidFill>
        </p:spPr>
        <p:txBody>
          <a:bodyPr wrap="none" rtlCol="0">
            <a:spAutoFit/>
          </a:bodyPr>
          <a:lstStyle/>
          <a:p>
            <a:r>
              <a:rPr lang="en-US" sz="2800" dirty="0" smtClean="0"/>
              <a:t>8.6 m</a:t>
            </a:r>
            <a:endParaRPr lang="en-US" sz="2800" dirty="0"/>
          </a:p>
        </p:txBody>
      </p:sp>
      <p:sp>
        <p:nvSpPr>
          <p:cNvPr id="19" name="TextBox 18"/>
          <p:cNvSpPr txBox="1"/>
          <p:nvPr/>
        </p:nvSpPr>
        <p:spPr>
          <a:xfrm>
            <a:off x="3740078" y="4745792"/>
            <a:ext cx="821284" cy="523220"/>
          </a:xfrm>
          <a:prstGeom prst="rect">
            <a:avLst/>
          </a:prstGeom>
          <a:solidFill>
            <a:srgbClr val="FFFFFF"/>
          </a:solidFill>
        </p:spPr>
        <p:txBody>
          <a:bodyPr wrap="none" rtlCol="0">
            <a:spAutoFit/>
          </a:bodyPr>
          <a:lstStyle/>
          <a:p>
            <a:r>
              <a:rPr lang="en-US" sz="2800" dirty="0" smtClean="0"/>
              <a:t>20.8</a:t>
            </a:r>
            <a:endParaRPr lang="en-US" sz="2800" dirty="0"/>
          </a:p>
        </p:txBody>
      </p:sp>
      <p:sp>
        <p:nvSpPr>
          <p:cNvPr id="20" name="TextBox 19"/>
          <p:cNvSpPr txBox="1"/>
          <p:nvPr/>
        </p:nvSpPr>
        <p:spPr>
          <a:xfrm>
            <a:off x="0" y="-13510"/>
            <a:ext cx="9143999" cy="584776"/>
          </a:xfrm>
          <a:prstGeom prst="rect">
            <a:avLst/>
          </a:prstGeom>
          <a:noFill/>
        </p:spPr>
        <p:txBody>
          <a:bodyPr wrap="square" rtlCol="0">
            <a:spAutoFit/>
          </a:bodyPr>
          <a:lstStyle/>
          <a:p>
            <a:pPr algn="ctr"/>
            <a:r>
              <a:rPr lang="en-US" sz="3200" dirty="0" smtClean="0">
                <a:solidFill>
                  <a:srgbClr val="000090"/>
                </a:solidFill>
              </a:rPr>
              <a:t>DIMENSIONS of the CARBON GANTRY</a:t>
            </a:r>
            <a:r>
              <a:rPr lang="en-US" sz="3200" dirty="0" smtClean="0"/>
              <a:t> </a:t>
            </a:r>
            <a:endParaRPr lang="en-US" sz="3200" dirty="0"/>
          </a:p>
        </p:txBody>
      </p:sp>
      <p:pic>
        <p:nvPicPr>
          <p:cNvPr id="8" name="Picture 7" descr="Screen Shot 2015-11-11 at 6.48.28 PM.png"/>
          <p:cNvPicPr>
            <a:picLocks noChangeAspect="1"/>
          </p:cNvPicPr>
          <p:nvPr/>
        </p:nvPicPr>
        <p:blipFill>
          <a:blip r:embed="rId5">
            <a:extLst>
              <a:ext uri="{BEBA8EAE-BF5A-486C-A8C5-ECC9F3942E4B}">
                <a14:imgProps xmlns:a14="http://schemas.microsoft.com/office/drawing/2010/main">
                  <a14:imgLayer r:embed="rId6">
                    <a14:imgEffect>
                      <a14:sharpenSoften amount="91000"/>
                    </a14:imgEffect>
                    <a14:imgEffect>
                      <a14:brightnessContrast contrast="50000"/>
                    </a14:imgEffect>
                  </a14:imgLayer>
                </a14:imgProps>
              </a:ext>
              <a:ext uri="{28A0092B-C50C-407E-A947-70E740481C1C}">
                <a14:useLocalDpi xmlns:a14="http://schemas.microsoft.com/office/drawing/2010/main" val="0"/>
              </a:ext>
            </a:extLst>
          </a:blip>
          <a:stretch>
            <a:fillRect/>
          </a:stretch>
        </p:blipFill>
        <p:spPr>
          <a:xfrm>
            <a:off x="3851232" y="-34166"/>
            <a:ext cx="5316565" cy="6858000"/>
          </a:xfrm>
          <a:prstGeom prst="rect">
            <a:avLst/>
          </a:prstGeom>
        </p:spPr>
      </p:pic>
      <p:sp>
        <p:nvSpPr>
          <p:cNvPr id="11" name="Footer Placeholder 10"/>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grpSp>
        <p:nvGrpSpPr>
          <p:cNvPr id="4" name="Group 3"/>
          <p:cNvGrpSpPr/>
          <p:nvPr/>
        </p:nvGrpSpPr>
        <p:grpSpPr>
          <a:xfrm>
            <a:off x="-10638" y="64572"/>
            <a:ext cx="9144000" cy="5953073"/>
            <a:chOff x="0" y="525560"/>
            <a:chExt cx="9144000" cy="5953073"/>
          </a:xfrm>
        </p:grpSpPr>
        <p:pic>
          <p:nvPicPr>
            <p:cNvPr id="3" name="Picture 2" descr="THREE-D-3p5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25560"/>
              <a:ext cx="9144000" cy="5953073"/>
            </a:xfrm>
            <a:prstGeom prst="rect">
              <a:avLst/>
            </a:prstGeom>
          </p:spPr>
        </p:pic>
        <p:sp>
          <p:nvSpPr>
            <p:cNvPr id="2" name="TextBox 1"/>
            <p:cNvSpPr txBox="1"/>
            <p:nvPr/>
          </p:nvSpPr>
          <p:spPr>
            <a:xfrm rot="211014">
              <a:off x="8268897" y="3494775"/>
              <a:ext cx="830501" cy="369332"/>
            </a:xfrm>
            <a:prstGeom prst="rect">
              <a:avLst/>
            </a:prstGeom>
            <a:solidFill>
              <a:srgbClr val="FFFFFF"/>
            </a:solidFill>
          </p:spPr>
          <p:txBody>
            <a:bodyPr wrap="none" rtlCol="0">
              <a:spAutoFit/>
            </a:bodyPr>
            <a:lstStyle/>
            <a:p>
              <a:r>
                <a:rPr lang="en-US" dirty="0" smtClean="0"/>
                <a:t>4.09 m</a:t>
              </a:r>
              <a:endParaRPr lang="en-US" dirty="0"/>
            </a:p>
          </p:txBody>
        </p:sp>
      </p:grpSp>
    </p:spTree>
    <p:extLst>
      <p:ext uri="{BB962C8B-B14F-4D97-AF65-F5344CB8AC3E}">
        <p14:creationId xmlns:p14="http://schemas.microsoft.com/office/powerpoint/2010/main" val="233207653"/>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Screen Shot 2015-12-16 at 11.15.55 AM.png"/>
          <p:cNvPicPr>
            <a:picLocks noChangeAspect="1"/>
          </p:cNvPicPr>
          <p:nvPr/>
        </p:nvPicPr>
        <p:blipFill>
          <a:blip r:embed="rId3">
            <a:extLst>
              <a:ext uri="{BEBA8EAE-BF5A-486C-A8C5-ECC9F3942E4B}">
                <a14:imgProps xmlns:a14="http://schemas.microsoft.com/office/drawing/2010/main">
                  <a14:imgLayer r:embed="rId4">
                    <a14:imgEffect>
                      <a14:sharpenSoften amount="80000"/>
                    </a14:imgEffect>
                  </a14:imgLayer>
                </a14:imgProps>
              </a:ext>
              <a:ext uri="{28A0092B-C50C-407E-A947-70E740481C1C}">
                <a14:useLocalDpi xmlns:a14="http://schemas.microsoft.com/office/drawing/2010/main" val="0"/>
              </a:ext>
            </a:extLst>
          </a:blip>
          <a:stretch>
            <a:fillRect/>
          </a:stretch>
        </p:blipFill>
        <p:spPr>
          <a:xfrm>
            <a:off x="972532" y="869165"/>
            <a:ext cx="7656544" cy="4991202"/>
          </a:xfrm>
          <a:prstGeom prst="rect">
            <a:avLst/>
          </a:prstGeom>
        </p:spPr>
      </p:pic>
      <p:sp>
        <p:nvSpPr>
          <p:cNvPr id="56322" name="Title 5"/>
          <p:cNvSpPr>
            <a:spLocks noGrp="1"/>
          </p:cNvSpPr>
          <p:nvPr>
            <p:ph type="title"/>
          </p:nvPr>
        </p:nvSpPr>
        <p:spPr>
          <a:xfrm>
            <a:off x="0" y="0"/>
            <a:ext cx="9144000" cy="584776"/>
          </a:xfrm>
        </p:spPr>
        <p:txBody>
          <a:bodyPr wrap="square" anchorCtr="1">
            <a:spAutoFit/>
          </a:bodyPr>
          <a:lstStyle/>
          <a:p>
            <a:r>
              <a:rPr lang="en-US" sz="3200" dirty="0" smtClean="0">
                <a:solidFill>
                  <a:srgbClr val="000090"/>
                </a:solidFill>
                <a:ea typeface="ＭＳ Ｐゴシック" pitchFamily="-106" charset="-128"/>
                <a:cs typeface="ＭＳ Ｐゴシック" pitchFamily="-106" charset="-128"/>
              </a:rPr>
              <a:t>Very strong focusing </a:t>
            </a:r>
            <a:r>
              <a:rPr lang="en-US" dirty="0" smtClean="0">
                <a:ea typeface="ＭＳ Ｐゴシック" pitchFamily="-106" charset="-128"/>
                <a:cs typeface="ＭＳ Ｐゴシック" pitchFamily="-106" charset="-128"/>
              </a:rPr>
              <a:t>Basic Cell</a:t>
            </a:r>
            <a:endParaRPr lang="en-US" sz="3200" dirty="0" smtClean="0">
              <a:ea typeface="ＭＳ Ｐゴシック" pitchFamily="-106" charset="-128"/>
              <a:cs typeface="ＭＳ Ｐゴシック" pitchFamily="-106" charset="-128"/>
            </a:endParaRPr>
          </a:p>
        </p:txBody>
      </p:sp>
      <p:cxnSp>
        <p:nvCxnSpPr>
          <p:cNvPr id="56325" name="Straight Connector 6"/>
          <p:cNvCxnSpPr>
            <a:cxnSpLocks noChangeShapeType="1"/>
          </p:cNvCxnSpPr>
          <p:nvPr/>
        </p:nvCxnSpPr>
        <p:spPr bwMode="auto">
          <a:xfrm rot="16200000" flipH="1">
            <a:off x="-1000125" y="3549650"/>
            <a:ext cx="4597400" cy="12700"/>
          </a:xfrm>
          <a:prstGeom prst="line">
            <a:avLst/>
          </a:prstGeom>
          <a:noFill/>
          <a:ln w="3175">
            <a:solidFill>
              <a:srgbClr val="3366FF">
                <a:alpha val="58823"/>
              </a:srgbClr>
            </a:solidFill>
            <a:round/>
            <a:headEnd/>
            <a:tailEnd/>
          </a:ln>
        </p:spPr>
      </p:cxnSp>
      <p:cxnSp>
        <p:nvCxnSpPr>
          <p:cNvPr id="56326" name="Straight Connector 8"/>
          <p:cNvCxnSpPr>
            <a:cxnSpLocks noChangeShapeType="1"/>
          </p:cNvCxnSpPr>
          <p:nvPr/>
        </p:nvCxnSpPr>
        <p:spPr bwMode="auto">
          <a:xfrm flipH="1">
            <a:off x="7394972" y="1997621"/>
            <a:ext cx="979135" cy="4372530"/>
          </a:xfrm>
          <a:prstGeom prst="line">
            <a:avLst/>
          </a:prstGeom>
          <a:noFill/>
          <a:ln w="3175">
            <a:solidFill>
              <a:srgbClr val="0000FF">
                <a:alpha val="63136"/>
              </a:srgbClr>
            </a:solidFill>
            <a:round/>
            <a:headEnd/>
            <a:tailEnd/>
          </a:ln>
        </p:spPr>
      </p:cxnSp>
      <p:cxnSp>
        <p:nvCxnSpPr>
          <p:cNvPr id="56327" name="Straight Arrow Connector 10"/>
          <p:cNvCxnSpPr>
            <a:cxnSpLocks noChangeAspect="1" noChangeShapeType="1"/>
          </p:cNvCxnSpPr>
          <p:nvPr/>
        </p:nvCxnSpPr>
        <p:spPr bwMode="auto">
          <a:xfrm>
            <a:off x="1309556" y="5426228"/>
            <a:ext cx="6162818" cy="612701"/>
          </a:xfrm>
          <a:prstGeom prst="straightConnector1">
            <a:avLst/>
          </a:prstGeom>
          <a:noFill/>
          <a:ln w="6350" cmpd="sng">
            <a:solidFill>
              <a:srgbClr val="000090"/>
            </a:solidFill>
            <a:round/>
            <a:headEnd type="arrow" w="med" len="med"/>
            <a:tailEnd type="arrow" w="med" len="med"/>
          </a:ln>
        </p:spPr>
      </p:cxnSp>
      <p:sp>
        <p:nvSpPr>
          <p:cNvPr id="56328" name="TextBox 11"/>
          <p:cNvSpPr txBox="1">
            <a:spLocks noChangeArrowheads="1"/>
          </p:cNvSpPr>
          <p:nvPr/>
        </p:nvSpPr>
        <p:spPr bwMode="auto">
          <a:xfrm rot="327609">
            <a:off x="4002361" y="5399088"/>
            <a:ext cx="883060"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62 cm</a:t>
            </a:r>
            <a:endParaRPr lang="en-US" sz="2000" dirty="0">
              <a:solidFill>
                <a:srgbClr val="000090"/>
              </a:solidFill>
              <a:latin typeface="Optima"/>
              <a:cs typeface="Optima"/>
            </a:endParaRPr>
          </a:p>
        </p:txBody>
      </p:sp>
      <p:sp>
        <p:nvSpPr>
          <p:cNvPr id="56330" name="TextBox 14"/>
          <p:cNvSpPr txBox="1">
            <a:spLocks noChangeArrowheads="1"/>
          </p:cNvSpPr>
          <p:nvPr/>
        </p:nvSpPr>
        <p:spPr bwMode="auto">
          <a:xfrm>
            <a:off x="1701190" y="857448"/>
            <a:ext cx="971338" cy="461665"/>
          </a:xfrm>
          <a:prstGeom prst="rect">
            <a:avLst/>
          </a:prstGeom>
          <a:noFill/>
          <a:ln w="9525">
            <a:noFill/>
            <a:miter lim="800000"/>
            <a:headEnd/>
            <a:tailEnd/>
          </a:ln>
        </p:spPr>
        <p:txBody>
          <a:bodyPr wrap="none">
            <a:prstTxWarp prst="textNoShape">
              <a:avLst/>
            </a:prstTxWarp>
            <a:spAutoFit/>
          </a:bodyPr>
          <a:lstStyle/>
          <a:p>
            <a:r>
              <a:rPr lang="en-US" sz="2400" dirty="0" smtClean="0">
                <a:solidFill>
                  <a:srgbClr val="000090"/>
                </a:solidFill>
                <a:latin typeface="Optima"/>
                <a:cs typeface="Optima"/>
              </a:rPr>
              <a:t>QD/</a:t>
            </a:r>
            <a:r>
              <a:rPr lang="en-US" sz="2400" dirty="0">
                <a:solidFill>
                  <a:srgbClr val="000090"/>
                </a:solidFill>
                <a:latin typeface="Optima"/>
                <a:cs typeface="Optima"/>
              </a:rPr>
              <a:t>2</a:t>
            </a:r>
          </a:p>
        </p:txBody>
      </p:sp>
      <p:sp>
        <p:nvSpPr>
          <p:cNvPr id="56331" name="TextBox 15"/>
          <p:cNvSpPr txBox="1">
            <a:spLocks noChangeArrowheads="1"/>
          </p:cNvSpPr>
          <p:nvPr/>
        </p:nvSpPr>
        <p:spPr bwMode="auto">
          <a:xfrm rot="607098">
            <a:off x="7150412" y="1393308"/>
            <a:ext cx="971338" cy="461665"/>
          </a:xfrm>
          <a:prstGeom prst="rect">
            <a:avLst/>
          </a:prstGeom>
          <a:noFill/>
          <a:ln w="9525">
            <a:noFill/>
            <a:miter lim="800000"/>
            <a:headEnd/>
            <a:tailEnd/>
          </a:ln>
        </p:spPr>
        <p:txBody>
          <a:bodyPr wrap="none">
            <a:prstTxWarp prst="textNoShape">
              <a:avLst/>
            </a:prstTxWarp>
            <a:spAutoFit/>
          </a:bodyPr>
          <a:lstStyle/>
          <a:p>
            <a:r>
              <a:rPr lang="en-US" sz="2400" dirty="0" smtClean="0">
                <a:solidFill>
                  <a:srgbClr val="000090"/>
                </a:solidFill>
                <a:latin typeface="Optima"/>
                <a:cs typeface="Optima"/>
              </a:rPr>
              <a:t>QD/</a:t>
            </a:r>
            <a:r>
              <a:rPr lang="en-US" sz="2400" dirty="0">
                <a:solidFill>
                  <a:srgbClr val="000090"/>
                </a:solidFill>
                <a:latin typeface="Optima"/>
                <a:cs typeface="Optima"/>
              </a:rPr>
              <a:t>2</a:t>
            </a:r>
          </a:p>
        </p:txBody>
      </p:sp>
      <p:sp>
        <p:nvSpPr>
          <p:cNvPr id="56332" name="TextBox 17"/>
          <p:cNvSpPr txBox="1">
            <a:spLocks noChangeArrowheads="1"/>
          </p:cNvSpPr>
          <p:nvPr/>
        </p:nvSpPr>
        <p:spPr bwMode="auto">
          <a:xfrm rot="161227">
            <a:off x="2757796" y="3945259"/>
            <a:ext cx="366713" cy="461963"/>
          </a:xfrm>
          <a:prstGeom prst="rect">
            <a:avLst/>
          </a:prstGeom>
          <a:noFill/>
          <a:ln w="9525">
            <a:noFill/>
            <a:miter lim="800000"/>
            <a:headEnd/>
            <a:tailEnd/>
          </a:ln>
        </p:spPr>
        <p:txBody>
          <a:bodyPr wrap="none">
            <a:prstTxWarp prst="textNoShape">
              <a:avLst/>
            </a:prstTxWarp>
            <a:spAutoFit/>
          </a:bodyPr>
          <a:lstStyle/>
          <a:p>
            <a:r>
              <a:rPr lang="en-US" sz="2400" dirty="0">
                <a:solidFill>
                  <a:srgbClr val="000090"/>
                </a:solidFill>
              </a:rPr>
              <a:t>B</a:t>
            </a:r>
          </a:p>
        </p:txBody>
      </p:sp>
      <p:sp>
        <p:nvSpPr>
          <p:cNvPr id="56333" name="TextBox 18"/>
          <p:cNvSpPr txBox="1">
            <a:spLocks noChangeArrowheads="1"/>
          </p:cNvSpPr>
          <p:nvPr/>
        </p:nvSpPr>
        <p:spPr bwMode="auto">
          <a:xfrm rot="266137">
            <a:off x="4570964" y="1018710"/>
            <a:ext cx="594930" cy="461665"/>
          </a:xfrm>
          <a:prstGeom prst="rect">
            <a:avLst/>
          </a:prstGeom>
          <a:noFill/>
          <a:ln w="9525">
            <a:noFill/>
            <a:miter lim="800000"/>
            <a:headEnd/>
            <a:tailEnd/>
          </a:ln>
        </p:spPr>
        <p:txBody>
          <a:bodyPr wrap="none">
            <a:prstTxWarp prst="textNoShape">
              <a:avLst/>
            </a:prstTxWarp>
            <a:spAutoFit/>
          </a:bodyPr>
          <a:lstStyle/>
          <a:p>
            <a:r>
              <a:rPr lang="en-US" sz="2400" dirty="0" smtClean="0">
                <a:solidFill>
                  <a:srgbClr val="000090"/>
                </a:solidFill>
                <a:latin typeface="Optima"/>
                <a:cs typeface="Optima"/>
              </a:rPr>
              <a:t>QF</a:t>
            </a:r>
            <a:endParaRPr lang="en-US" sz="2400" dirty="0">
              <a:solidFill>
                <a:srgbClr val="000090"/>
              </a:solidFill>
              <a:latin typeface="Optima"/>
              <a:cs typeface="Optima"/>
            </a:endParaRPr>
          </a:p>
        </p:txBody>
      </p:sp>
      <p:sp>
        <p:nvSpPr>
          <p:cNvPr id="56334" name="TextBox 19"/>
          <p:cNvSpPr txBox="1">
            <a:spLocks noChangeArrowheads="1"/>
          </p:cNvSpPr>
          <p:nvPr/>
        </p:nvSpPr>
        <p:spPr bwMode="auto">
          <a:xfrm rot="553249">
            <a:off x="5974459" y="4293932"/>
            <a:ext cx="366713" cy="461963"/>
          </a:xfrm>
          <a:prstGeom prst="rect">
            <a:avLst/>
          </a:prstGeom>
          <a:noFill/>
          <a:ln w="9525">
            <a:noFill/>
            <a:miter lim="800000"/>
            <a:headEnd/>
            <a:tailEnd/>
          </a:ln>
        </p:spPr>
        <p:txBody>
          <a:bodyPr>
            <a:prstTxWarp prst="textNoShape">
              <a:avLst/>
            </a:prstTxWarp>
            <a:spAutoFit/>
          </a:bodyPr>
          <a:lstStyle/>
          <a:p>
            <a:r>
              <a:rPr lang="en-US" sz="2400" dirty="0">
                <a:solidFill>
                  <a:srgbClr val="000090"/>
                </a:solidFill>
              </a:rPr>
              <a:t>B</a:t>
            </a:r>
          </a:p>
        </p:txBody>
      </p:sp>
      <p:sp>
        <p:nvSpPr>
          <p:cNvPr id="56337" name="TextBox 24"/>
          <p:cNvSpPr txBox="1">
            <a:spLocks noChangeArrowheads="1"/>
          </p:cNvSpPr>
          <p:nvPr/>
        </p:nvSpPr>
        <p:spPr bwMode="auto">
          <a:xfrm rot="169622">
            <a:off x="1216910" y="4840042"/>
            <a:ext cx="1646596"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L</a:t>
            </a:r>
            <a:r>
              <a:rPr lang="en-US" sz="2000" baseline="-25000" dirty="0" smtClean="0">
                <a:solidFill>
                  <a:srgbClr val="000090"/>
                </a:solidFill>
                <a:latin typeface="Optima"/>
                <a:cs typeface="Optima"/>
              </a:rPr>
              <a:t>BD</a:t>
            </a:r>
            <a:r>
              <a:rPr lang="en-US" sz="2000" dirty="0" smtClean="0">
                <a:solidFill>
                  <a:srgbClr val="000090"/>
                </a:solidFill>
                <a:latin typeface="Optima"/>
                <a:cs typeface="Optima"/>
              </a:rPr>
              <a:t>=27/2 </a:t>
            </a:r>
            <a:r>
              <a:rPr lang="en-US" sz="2000" dirty="0">
                <a:solidFill>
                  <a:srgbClr val="000090"/>
                </a:solidFill>
                <a:latin typeface="Optima"/>
                <a:cs typeface="Optima"/>
              </a:rPr>
              <a:t>cm</a:t>
            </a:r>
          </a:p>
        </p:txBody>
      </p:sp>
      <p:cxnSp>
        <p:nvCxnSpPr>
          <p:cNvPr id="56341" name="Straight Connector 35"/>
          <p:cNvCxnSpPr>
            <a:cxnSpLocks noChangeAspect="1" noChangeShapeType="1"/>
          </p:cNvCxnSpPr>
          <p:nvPr/>
        </p:nvCxnSpPr>
        <p:spPr bwMode="auto">
          <a:xfrm flipH="1">
            <a:off x="6219025" y="1736693"/>
            <a:ext cx="628979" cy="3579381"/>
          </a:xfrm>
          <a:prstGeom prst="line">
            <a:avLst/>
          </a:prstGeom>
          <a:noFill/>
          <a:ln w="3175">
            <a:solidFill>
              <a:srgbClr val="3366FF">
                <a:alpha val="50980"/>
              </a:srgbClr>
            </a:solidFill>
            <a:round/>
            <a:headEnd/>
            <a:tailEnd/>
          </a:ln>
        </p:spPr>
      </p:cxnSp>
      <p:sp>
        <p:nvSpPr>
          <p:cNvPr id="56348" name="TextBox 50"/>
          <p:cNvSpPr txBox="1">
            <a:spLocks noChangeArrowheads="1"/>
          </p:cNvSpPr>
          <p:nvPr/>
        </p:nvSpPr>
        <p:spPr bwMode="auto">
          <a:xfrm rot="336655">
            <a:off x="3782385" y="4980394"/>
            <a:ext cx="1394648"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L</a:t>
            </a:r>
            <a:r>
              <a:rPr lang="en-US" sz="2000" baseline="-25000" dirty="0" smtClean="0">
                <a:solidFill>
                  <a:srgbClr val="000090"/>
                </a:solidFill>
                <a:latin typeface="Optima"/>
                <a:cs typeface="Optima"/>
              </a:rPr>
              <a:t>QF</a:t>
            </a:r>
            <a:r>
              <a:rPr lang="en-US" sz="2000" dirty="0" smtClean="0">
                <a:solidFill>
                  <a:srgbClr val="000090"/>
                </a:solidFill>
                <a:latin typeface="Optima"/>
                <a:cs typeface="Optima"/>
              </a:rPr>
              <a:t>=27 </a:t>
            </a:r>
            <a:r>
              <a:rPr lang="en-US" sz="2000" dirty="0">
                <a:solidFill>
                  <a:srgbClr val="000090"/>
                </a:solidFill>
                <a:latin typeface="Optima"/>
                <a:cs typeface="Optima"/>
              </a:rPr>
              <a:t>cm</a:t>
            </a:r>
          </a:p>
        </p:txBody>
      </p:sp>
      <p:sp>
        <p:nvSpPr>
          <p:cNvPr id="56352" name="TextBox 59"/>
          <p:cNvSpPr txBox="1">
            <a:spLocks noChangeArrowheads="1"/>
          </p:cNvSpPr>
          <p:nvPr/>
        </p:nvSpPr>
        <p:spPr bwMode="auto">
          <a:xfrm rot="711595">
            <a:off x="6895035" y="2289919"/>
            <a:ext cx="1453469"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400 MeV/u</a:t>
            </a:r>
            <a:endParaRPr lang="en-US" sz="2000" dirty="0">
              <a:solidFill>
                <a:srgbClr val="000090"/>
              </a:solidFill>
              <a:latin typeface="Optima"/>
              <a:cs typeface="Optima"/>
            </a:endParaRPr>
          </a:p>
        </p:txBody>
      </p:sp>
      <p:sp>
        <p:nvSpPr>
          <p:cNvPr id="56354" name="TextBox 61"/>
          <p:cNvSpPr txBox="1">
            <a:spLocks noChangeArrowheads="1"/>
          </p:cNvSpPr>
          <p:nvPr/>
        </p:nvSpPr>
        <p:spPr bwMode="auto">
          <a:xfrm rot="383631">
            <a:off x="3784768" y="1458412"/>
            <a:ext cx="1182371"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10.1 mm</a:t>
            </a:r>
            <a:endParaRPr lang="en-US" sz="2000" dirty="0">
              <a:solidFill>
                <a:srgbClr val="000090"/>
              </a:solidFill>
              <a:latin typeface="Optima"/>
              <a:cs typeface="Optima"/>
            </a:endParaRPr>
          </a:p>
        </p:txBody>
      </p:sp>
      <p:sp>
        <p:nvSpPr>
          <p:cNvPr id="56355" name="TextBox 62"/>
          <p:cNvSpPr txBox="1">
            <a:spLocks noChangeArrowheads="1"/>
          </p:cNvSpPr>
          <p:nvPr/>
        </p:nvSpPr>
        <p:spPr bwMode="auto">
          <a:xfrm>
            <a:off x="114885" y="2875615"/>
            <a:ext cx="1125174"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-4.6 </a:t>
            </a:r>
            <a:r>
              <a:rPr lang="en-US" sz="2000" dirty="0">
                <a:solidFill>
                  <a:srgbClr val="000090"/>
                </a:solidFill>
                <a:latin typeface="Optima"/>
                <a:cs typeface="Optima"/>
              </a:rPr>
              <a:t>mm</a:t>
            </a:r>
          </a:p>
        </p:txBody>
      </p:sp>
      <p:cxnSp>
        <p:nvCxnSpPr>
          <p:cNvPr id="56357" name="Straight Arrow Connector 66"/>
          <p:cNvCxnSpPr>
            <a:cxnSpLocks noChangeAspect="1" noChangeShapeType="1"/>
          </p:cNvCxnSpPr>
          <p:nvPr/>
        </p:nvCxnSpPr>
        <p:spPr bwMode="auto">
          <a:xfrm flipH="1">
            <a:off x="4429804" y="1904681"/>
            <a:ext cx="123505" cy="1089911"/>
          </a:xfrm>
          <a:prstGeom prst="straightConnector1">
            <a:avLst/>
          </a:prstGeom>
          <a:noFill/>
          <a:ln w="12699">
            <a:solidFill>
              <a:srgbClr val="3366FF"/>
            </a:solidFill>
            <a:round/>
            <a:headEnd type="arrow" w="med" len="med"/>
            <a:tailEnd type="arrow" w="med" len="med"/>
          </a:ln>
        </p:spPr>
      </p:cxn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26</a:t>
            </a:fld>
            <a:endParaRPr lang="en-US"/>
          </a:p>
        </p:txBody>
      </p:sp>
      <p:sp>
        <p:nvSpPr>
          <p:cNvPr id="55" name="TextBox 24"/>
          <p:cNvSpPr txBox="1">
            <a:spLocks noChangeArrowheads="1"/>
          </p:cNvSpPr>
          <p:nvPr/>
        </p:nvSpPr>
        <p:spPr bwMode="auto">
          <a:xfrm rot="609445">
            <a:off x="6038940" y="5361567"/>
            <a:ext cx="1618128"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L</a:t>
            </a:r>
            <a:r>
              <a:rPr lang="en-US" sz="2000" baseline="-25000" dirty="0" smtClean="0">
                <a:solidFill>
                  <a:srgbClr val="000090"/>
                </a:solidFill>
                <a:latin typeface="Optima"/>
                <a:cs typeface="Optima"/>
              </a:rPr>
              <a:t>BD</a:t>
            </a:r>
            <a:r>
              <a:rPr lang="en-US" sz="2000" dirty="0" smtClean="0">
                <a:solidFill>
                  <a:srgbClr val="000090"/>
                </a:solidFill>
                <a:latin typeface="Optima"/>
                <a:cs typeface="Optima"/>
              </a:rPr>
              <a:t>=27/2 </a:t>
            </a:r>
            <a:r>
              <a:rPr lang="en-US" sz="2000" dirty="0">
                <a:solidFill>
                  <a:srgbClr val="000090"/>
                </a:solidFill>
                <a:latin typeface="Optima"/>
                <a:cs typeface="Optima"/>
              </a:rPr>
              <a:t>cm</a:t>
            </a:r>
          </a:p>
        </p:txBody>
      </p:sp>
      <p:cxnSp>
        <p:nvCxnSpPr>
          <p:cNvPr id="47" name="Straight Connector 57"/>
          <p:cNvCxnSpPr>
            <a:cxnSpLocks noChangeAspect="1" noChangeShapeType="1"/>
          </p:cNvCxnSpPr>
          <p:nvPr/>
        </p:nvCxnSpPr>
        <p:spPr bwMode="auto">
          <a:xfrm flipH="1" flipV="1">
            <a:off x="4233962" y="1876073"/>
            <a:ext cx="640080" cy="63750"/>
          </a:xfrm>
          <a:prstGeom prst="line">
            <a:avLst/>
          </a:prstGeom>
          <a:noFill/>
          <a:ln w="6350" cmpd="sng">
            <a:solidFill>
              <a:schemeClr val="tx1"/>
            </a:solidFill>
            <a:round/>
            <a:headEnd/>
            <a:tailEnd/>
          </a:ln>
        </p:spPr>
      </p:cxnSp>
      <p:cxnSp>
        <p:nvCxnSpPr>
          <p:cNvPr id="48" name="Straight Connector 57"/>
          <p:cNvCxnSpPr>
            <a:cxnSpLocks noChangeAspect="1" noChangeShapeType="1"/>
          </p:cNvCxnSpPr>
          <p:nvPr/>
        </p:nvCxnSpPr>
        <p:spPr bwMode="auto">
          <a:xfrm flipH="1" flipV="1">
            <a:off x="4039274" y="3923653"/>
            <a:ext cx="603504" cy="60107"/>
          </a:xfrm>
          <a:prstGeom prst="line">
            <a:avLst/>
          </a:prstGeom>
          <a:noFill/>
          <a:ln w="6350" cmpd="sng">
            <a:solidFill>
              <a:schemeClr val="tx1"/>
            </a:solidFill>
            <a:round/>
            <a:headEnd/>
            <a:tailEnd/>
          </a:ln>
        </p:spPr>
      </p:cxnSp>
      <p:cxnSp>
        <p:nvCxnSpPr>
          <p:cNvPr id="49" name="Straight Connector 35"/>
          <p:cNvCxnSpPr>
            <a:cxnSpLocks noChangeAspect="1" noChangeShapeType="1"/>
          </p:cNvCxnSpPr>
          <p:nvPr/>
        </p:nvCxnSpPr>
        <p:spPr bwMode="auto">
          <a:xfrm flipH="1">
            <a:off x="5822950" y="1658467"/>
            <a:ext cx="574205" cy="3580911"/>
          </a:xfrm>
          <a:prstGeom prst="line">
            <a:avLst/>
          </a:prstGeom>
          <a:noFill/>
          <a:ln w="3175">
            <a:solidFill>
              <a:srgbClr val="3366FF">
                <a:alpha val="50980"/>
              </a:srgbClr>
            </a:solidFill>
            <a:round/>
            <a:headEnd/>
            <a:tailEnd/>
          </a:ln>
        </p:spPr>
      </p:cxnSp>
      <p:cxnSp>
        <p:nvCxnSpPr>
          <p:cNvPr id="51" name="Straight Connector 6"/>
          <p:cNvCxnSpPr>
            <a:cxnSpLocks noChangeShapeType="1"/>
          </p:cNvCxnSpPr>
          <p:nvPr/>
        </p:nvCxnSpPr>
        <p:spPr bwMode="auto">
          <a:xfrm flipH="1">
            <a:off x="2669086" y="1350665"/>
            <a:ext cx="182966" cy="3627710"/>
          </a:xfrm>
          <a:prstGeom prst="line">
            <a:avLst/>
          </a:prstGeom>
          <a:noFill/>
          <a:ln w="3175">
            <a:solidFill>
              <a:srgbClr val="3366FF">
                <a:alpha val="58823"/>
              </a:srgbClr>
            </a:solidFill>
            <a:round/>
            <a:headEnd/>
            <a:tailEnd/>
          </a:ln>
        </p:spPr>
      </p:cxnSp>
      <p:cxnSp>
        <p:nvCxnSpPr>
          <p:cNvPr id="56" name="Straight Connector 6"/>
          <p:cNvCxnSpPr>
            <a:cxnSpLocks noChangeShapeType="1"/>
          </p:cNvCxnSpPr>
          <p:nvPr/>
        </p:nvCxnSpPr>
        <p:spPr bwMode="auto">
          <a:xfrm flipH="1">
            <a:off x="3083999" y="1355668"/>
            <a:ext cx="228683" cy="3664286"/>
          </a:xfrm>
          <a:prstGeom prst="line">
            <a:avLst/>
          </a:prstGeom>
          <a:noFill/>
          <a:ln w="3175">
            <a:solidFill>
              <a:srgbClr val="3366FF">
                <a:alpha val="58823"/>
              </a:srgbClr>
            </a:solidFill>
            <a:round/>
            <a:headEnd/>
            <a:tailEnd/>
          </a:ln>
        </p:spPr>
      </p:cxnSp>
      <p:cxnSp>
        <p:nvCxnSpPr>
          <p:cNvPr id="57" name="Straight Arrow Connector 66"/>
          <p:cNvCxnSpPr>
            <a:cxnSpLocks noChangeAspect="1" noChangeShapeType="1"/>
          </p:cNvCxnSpPr>
          <p:nvPr/>
        </p:nvCxnSpPr>
        <p:spPr bwMode="auto">
          <a:xfrm flipH="1">
            <a:off x="4317362" y="3006288"/>
            <a:ext cx="108324" cy="955945"/>
          </a:xfrm>
          <a:prstGeom prst="straightConnector1">
            <a:avLst/>
          </a:prstGeom>
          <a:noFill/>
          <a:ln w="12699">
            <a:solidFill>
              <a:srgbClr val="3366FF"/>
            </a:solidFill>
            <a:round/>
            <a:headEnd type="arrow" w="med" len="med"/>
            <a:tailEnd type="arrow" w="med" len="med"/>
          </a:ln>
        </p:spPr>
      </p:cxnSp>
      <p:sp>
        <p:nvSpPr>
          <p:cNvPr id="58" name="TextBox 50"/>
          <p:cNvSpPr txBox="1">
            <a:spLocks noChangeArrowheads="1"/>
          </p:cNvSpPr>
          <p:nvPr/>
        </p:nvSpPr>
        <p:spPr bwMode="auto">
          <a:xfrm rot="182453">
            <a:off x="2534043" y="4409837"/>
            <a:ext cx="753281"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4 </a:t>
            </a:r>
            <a:r>
              <a:rPr lang="en-US" sz="2000" dirty="0">
                <a:solidFill>
                  <a:srgbClr val="000090"/>
                </a:solidFill>
                <a:latin typeface="Optima"/>
                <a:cs typeface="Optima"/>
              </a:rPr>
              <a:t>cm</a:t>
            </a:r>
          </a:p>
        </p:txBody>
      </p:sp>
      <p:sp>
        <p:nvSpPr>
          <p:cNvPr id="59" name="TextBox 50"/>
          <p:cNvSpPr txBox="1">
            <a:spLocks noChangeArrowheads="1"/>
          </p:cNvSpPr>
          <p:nvPr/>
        </p:nvSpPr>
        <p:spPr bwMode="auto">
          <a:xfrm rot="484679">
            <a:off x="5746176" y="4778320"/>
            <a:ext cx="753281"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4 </a:t>
            </a:r>
            <a:r>
              <a:rPr lang="en-US" sz="2000" dirty="0">
                <a:solidFill>
                  <a:srgbClr val="000090"/>
                </a:solidFill>
                <a:latin typeface="Optima"/>
                <a:cs typeface="Optima"/>
              </a:rPr>
              <a:t>cm</a:t>
            </a:r>
          </a:p>
        </p:txBody>
      </p:sp>
      <p:cxnSp>
        <p:nvCxnSpPr>
          <p:cNvPr id="60" name="Straight Arrow Connector 66"/>
          <p:cNvCxnSpPr>
            <a:cxnSpLocks noChangeAspect="1" noChangeShapeType="1"/>
          </p:cNvCxnSpPr>
          <p:nvPr/>
        </p:nvCxnSpPr>
        <p:spPr bwMode="auto">
          <a:xfrm flipH="1" flipV="1">
            <a:off x="6243434" y="5252760"/>
            <a:ext cx="1351326" cy="238035"/>
          </a:xfrm>
          <a:prstGeom prst="straightConnector1">
            <a:avLst/>
          </a:prstGeom>
          <a:noFill/>
          <a:ln w="12699">
            <a:solidFill>
              <a:srgbClr val="3366FF"/>
            </a:solidFill>
            <a:round/>
            <a:headEnd type="arrow" w="med" len="med"/>
            <a:tailEnd type="arrow" w="med" len="med"/>
          </a:ln>
        </p:spPr>
      </p:cxnSp>
      <p:cxnSp>
        <p:nvCxnSpPr>
          <p:cNvPr id="65" name="Straight Arrow Connector 66"/>
          <p:cNvCxnSpPr>
            <a:cxnSpLocks noChangeShapeType="1"/>
          </p:cNvCxnSpPr>
          <p:nvPr/>
        </p:nvCxnSpPr>
        <p:spPr bwMode="auto">
          <a:xfrm flipH="1" flipV="1">
            <a:off x="1309556" y="4816736"/>
            <a:ext cx="1370860" cy="43423"/>
          </a:xfrm>
          <a:prstGeom prst="straightConnector1">
            <a:avLst/>
          </a:prstGeom>
          <a:noFill/>
          <a:ln w="12699">
            <a:solidFill>
              <a:srgbClr val="3366FF"/>
            </a:solidFill>
            <a:round/>
            <a:headEnd type="arrow" w="med" len="med"/>
            <a:tailEnd type="arrow" w="med" len="med"/>
          </a:ln>
        </p:spPr>
      </p:cxnSp>
      <p:cxnSp>
        <p:nvCxnSpPr>
          <p:cNvPr id="69" name="Straight Arrow Connector 66"/>
          <p:cNvCxnSpPr>
            <a:cxnSpLocks noChangeAspect="1" noChangeShapeType="1"/>
          </p:cNvCxnSpPr>
          <p:nvPr/>
        </p:nvCxnSpPr>
        <p:spPr bwMode="auto">
          <a:xfrm flipH="1" flipV="1">
            <a:off x="3103207" y="4902235"/>
            <a:ext cx="2735717" cy="302705"/>
          </a:xfrm>
          <a:prstGeom prst="straightConnector1">
            <a:avLst/>
          </a:prstGeom>
          <a:noFill/>
          <a:ln w="12699">
            <a:solidFill>
              <a:srgbClr val="3366FF"/>
            </a:solidFill>
            <a:round/>
            <a:headEnd type="arrow" w="med" len="med"/>
            <a:tailEnd type="arrow" w="med" len="med"/>
          </a:ln>
        </p:spPr>
      </p:cxnSp>
      <p:cxnSp>
        <p:nvCxnSpPr>
          <p:cNvPr id="71" name="Straight Connector 57"/>
          <p:cNvCxnSpPr>
            <a:cxnSpLocks noChangeShapeType="1"/>
          </p:cNvCxnSpPr>
          <p:nvPr/>
        </p:nvCxnSpPr>
        <p:spPr bwMode="auto">
          <a:xfrm flipH="1">
            <a:off x="1024582" y="2192744"/>
            <a:ext cx="274320" cy="0"/>
          </a:xfrm>
          <a:prstGeom prst="line">
            <a:avLst/>
          </a:prstGeom>
          <a:noFill/>
          <a:ln w="6350" cmpd="sng">
            <a:solidFill>
              <a:schemeClr val="tx1"/>
            </a:solidFill>
            <a:round/>
            <a:headEnd/>
            <a:tailEnd/>
          </a:ln>
        </p:spPr>
      </p:cxnSp>
      <p:cxnSp>
        <p:nvCxnSpPr>
          <p:cNvPr id="74" name="Straight Connector 57"/>
          <p:cNvCxnSpPr>
            <a:cxnSpLocks noChangeShapeType="1"/>
          </p:cNvCxnSpPr>
          <p:nvPr/>
        </p:nvCxnSpPr>
        <p:spPr bwMode="auto">
          <a:xfrm flipH="1">
            <a:off x="1023058" y="3302373"/>
            <a:ext cx="274320" cy="0"/>
          </a:xfrm>
          <a:prstGeom prst="line">
            <a:avLst/>
          </a:prstGeom>
          <a:noFill/>
          <a:ln w="6350" cmpd="sng">
            <a:solidFill>
              <a:schemeClr val="tx1"/>
            </a:solidFill>
            <a:round/>
            <a:headEnd/>
            <a:tailEnd/>
          </a:ln>
        </p:spPr>
      </p:cxnSp>
      <p:cxnSp>
        <p:nvCxnSpPr>
          <p:cNvPr id="75" name="Straight Connector 57"/>
          <p:cNvCxnSpPr>
            <a:cxnSpLocks noChangeShapeType="1"/>
          </p:cNvCxnSpPr>
          <p:nvPr/>
        </p:nvCxnSpPr>
        <p:spPr bwMode="auto">
          <a:xfrm flipH="1">
            <a:off x="820132" y="2843360"/>
            <a:ext cx="492506" cy="0"/>
          </a:xfrm>
          <a:prstGeom prst="line">
            <a:avLst/>
          </a:prstGeom>
          <a:noFill/>
          <a:ln w="6350" cmpd="sng">
            <a:solidFill>
              <a:schemeClr val="tx1"/>
            </a:solidFill>
            <a:round/>
            <a:headEnd/>
            <a:tailEnd/>
          </a:ln>
        </p:spPr>
      </p:cxnSp>
      <p:sp>
        <p:nvSpPr>
          <p:cNvPr id="77" name="TextBox 62"/>
          <p:cNvSpPr txBox="1">
            <a:spLocks noChangeArrowheads="1"/>
          </p:cNvSpPr>
          <p:nvPr/>
        </p:nvSpPr>
        <p:spPr bwMode="auto">
          <a:xfrm>
            <a:off x="203312" y="2312661"/>
            <a:ext cx="1039768"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5.9 </a:t>
            </a:r>
            <a:r>
              <a:rPr lang="en-US" sz="2000" dirty="0">
                <a:solidFill>
                  <a:srgbClr val="000090"/>
                </a:solidFill>
                <a:latin typeface="Optima"/>
                <a:cs typeface="Optima"/>
              </a:rPr>
              <a:t>mm</a:t>
            </a:r>
          </a:p>
        </p:txBody>
      </p:sp>
      <p:sp>
        <p:nvSpPr>
          <p:cNvPr id="78" name="TextBox 61"/>
          <p:cNvSpPr txBox="1">
            <a:spLocks noChangeArrowheads="1"/>
          </p:cNvSpPr>
          <p:nvPr/>
        </p:nvSpPr>
        <p:spPr bwMode="auto">
          <a:xfrm rot="383631">
            <a:off x="3608166" y="3917095"/>
            <a:ext cx="1039768"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9.4 mm</a:t>
            </a:r>
            <a:endParaRPr lang="en-US" sz="2000" dirty="0">
              <a:solidFill>
                <a:srgbClr val="000090"/>
              </a:solidFill>
              <a:latin typeface="Optima"/>
              <a:cs typeface="Optima"/>
            </a:endParaRPr>
          </a:p>
        </p:txBody>
      </p:sp>
      <p:cxnSp>
        <p:nvCxnSpPr>
          <p:cNvPr id="79" name="Straight Arrow Connector 66"/>
          <p:cNvCxnSpPr>
            <a:cxnSpLocks noChangeAspect="1" noChangeShapeType="1"/>
          </p:cNvCxnSpPr>
          <p:nvPr/>
        </p:nvCxnSpPr>
        <p:spPr bwMode="auto">
          <a:xfrm>
            <a:off x="1154652" y="2843361"/>
            <a:ext cx="0" cy="462167"/>
          </a:xfrm>
          <a:prstGeom prst="straightConnector1">
            <a:avLst/>
          </a:prstGeom>
          <a:noFill/>
          <a:ln w="12699">
            <a:solidFill>
              <a:srgbClr val="3366FF"/>
            </a:solidFill>
            <a:round/>
            <a:headEnd type="arrow" w="med" len="med"/>
            <a:tailEnd type="arrow" w="med" len="med"/>
          </a:ln>
        </p:spPr>
      </p:cxnSp>
      <p:cxnSp>
        <p:nvCxnSpPr>
          <p:cNvPr id="83" name="Straight Arrow Connector 66"/>
          <p:cNvCxnSpPr>
            <a:cxnSpLocks noChangeAspect="1" noChangeShapeType="1"/>
          </p:cNvCxnSpPr>
          <p:nvPr/>
        </p:nvCxnSpPr>
        <p:spPr bwMode="auto">
          <a:xfrm>
            <a:off x="1152105" y="2196040"/>
            <a:ext cx="0" cy="645046"/>
          </a:xfrm>
          <a:prstGeom prst="straightConnector1">
            <a:avLst/>
          </a:prstGeom>
          <a:noFill/>
          <a:ln w="12699">
            <a:solidFill>
              <a:srgbClr val="3366FF"/>
            </a:solidFill>
            <a:round/>
            <a:headEnd type="arrow" w="med" len="med"/>
            <a:tailEnd type="arrow" w="med" len="med"/>
          </a:ln>
        </p:spPr>
      </p:cxnSp>
      <p:sp>
        <p:nvSpPr>
          <p:cNvPr id="84" name="TextBox 60"/>
          <p:cNvSpPr txBox="1">
            <a:spLocks noChangeArrowheads="1"/>
          </p:cNvSpPr>
          <p:nvPr/>
        </p:nvSpPr>
        <p:spPr bwMode="auto">
          <a:xfrm>
            <a:off x="1304926" y="3473843"/>
            <a:ext cx="1421956"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Symbol" charset="2"/>
                <a:cs typeface="Symbol" charset="2"/>
              </a:rPr>
              <a:t>d</a:t>
            </a:r>
            <a:r>
              <a:rPr lang="en-US" sz="2000" dirty="0" smtClean="0">
                <a:solidFill>
                  <a:srgbClr val="000090"/>
                </a:solidFill>
                <a:latin typeface="Optima"/>
                <a:cs typeface="Optima"/>
              </a:rPr>
              <a:t>p/p=-18%</a:t>
            </a:r>
            <a:endParaRPr lang="en-US" sz="2000" dirty="0">
              <a:solidFill>
                <a:srgbClr val="000090"/>
              </a:solidFill>
              <a:latin typeface="Optima"/>
              <a:cs typeface="Optima"/>
            </a:endParaRPr>
          </a:p>
        </p:txBody>
      </p:sp>
      <p:sp>
        <p:nvSpPr>
          <p:cNvPr id="85" name="TextBox 60"/>
          <p:cNvSpPr txBox="1">
            <a:spLocks noChangeArrowheads="1"/>
          </p:cNvSpPr>
          <p:nvPr/>
        </p:nvSpPr>
        <p:spPr bwMode="auto">
          <a:xfrm rot="625472">
            <a:off x="6511501" y="4041059"/>
            <a:ext cx="1425001"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Optima"/>
                <a:cs typeface="Optima"/>
              </a:rPr>
              <a:t>210 MeV/u</a:t>
            </a:r>
            <a:endParaRPr lang="en-US" sz="2000" dirty="0">
              <a:solidFill>
                <a:srgbClr val="000090"/>
              </a:solidFill>
              <a:latin typeface="Optima"/>
              <a:cs typeface="Optima"/>
            </a:endParaRPr>
          </a:p>
        </p:txBody>
      </p:sp>
      <p:sp>
        <p:nvSpPr>
          <p:cNvPr id="86" name="TextBox 60"/>
          <p:cNvSpPr txBox="1">
            <a:spLocks noChangeArrowheads="1"/>
          </p:cNvSpPr>
          <p:nvPr/>
        </p:nvSpPr>
        <p:spPr bwMode="auto">
          <a:xfrm>
            <a:off x="1291919" y="1621978"/>
            <a:ext cx="1336550" cy="400110"/>
          </a:xfrm>
          <a:prstGeom prst="rect">
            <a:avLst/>
          </a:prstGeom>
          <a:noFill/>
          <a:ln w="9525">
            <a:noFill/>
            <a:miter lim="800000"/>
            <a:headEnd/>
            <a:tailEnd/>
          </a:ln>
        </p:spPr>
        <p:txBody>
          <a:bodyPr wrap="none">
            <a:prstTxWarp prst="textNoShape">
              <a:avLst/>
            </a:prstTxWarp>
            <a:spAutoFit/>
          </a:bodyPr>
          <a:lstStyle/>
          <a:p>
            <a:r>
              <a:rPr lang="en-US" sz="2000" dirty="0" smtClean="0">
                <a:solidFill>
                  <a:srgbClr val="000090"/>
                </a:solidFill>
                <a:latin typeface="Symbol" charset="2"/>
                <a:cs typeface="Symbol" charset="2"/>
              </a:rPr>
              <a:t>d</a:t>
            </a:r>
            <a:r>
              <a:rPr lang="en-US" sz="2000" dirty="0" smtClean="0">
                <a:solidFill>
                  <a:srgbClr val="000090"/>
                </a:solidFill>
                <a:latin typeface="Optima"/>
                <a:cs typeface="Optima"/>
              </a:rPr>
              <a:t>p/p=18%</a:t>
            </a:r>
            <a:endParaRPr lang="en-US" sz="2000" dirty="0">
              <a:solidFill>
                <a:srgbClr val="000090"/>
              </a:solidFill>
              <a:latin typeface="Optima"/>
              <a:cs typeface="Optima"/>
            </a:endParaRPr>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493"/>
            <a:ext cx="8229600" cy="1079629"/>
          </a:xfrm>
        </p:spPr>
        <p:txBody>
          <a:bodyPr>
            <a:normAutofit fontScale="90000"/>
          </a:bodyPr>
          <a:lstStyle/>
          <a:p>
            <a:r>
              <a:rPr lang="en-US" dirty="0"/>
              <a:t>Reducing the size and weight from:  </a:t>
            </a:r>
            <a:br>
              <a:rPr lang="en-US" dirty="0"/>
            </a:br>
            <a:r>
              <a:rPr lang="en-US" b="1" dirty="0">
                <a:solidFill>
                  <a:srgbClr val="FF0000"/>
                </a:solidFill>
              </a:rPr>
              <a:t>135 tons </a:t>
            </a:r>
            <a:r>
              <a:rPr lang="en-US" b="1" dirty="0">
                <a:solidFill>
                  <a:srgbClr val="FF0000"/>
                </a:solidFill>
                <a:sym typeface="Wingdings"/>
              </a:rPr>
              <a:t> to 3 tons </a:t>
            </a:r>
            <a:r>
              <a:rPr lang="en-US" b="1" dirty="0"/>
              <a:t> </a:t>
            </a:r>
            <a:br>
              <a:rPr lang="en-US" b="1" dirty="0"/>
            </a:br>
            <a:endParaRPr lang="en-US" dirty="0"/>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27</a:t>
            </a:fld>
            <a:endParaRPr lang="en-US"/>
          </a:p>
        </p:txBody>
      </p:sp>
      <p:pic>
        <p:nvPicPr>
          <p:cNvPr id="8" name="Picture 7" descr="Screen Shot 2015-12-15 at 4.21.30 PM.png"/>
          <p:cNvPicPr>
            <a:picLocks noChangeAspect="1"/>
          </p:cNvPicPr>
          <p:nvPr/>
        </p:nvPicPr>
        <p:blipFill>
          <a:blip r:embed="rId2">
            <a:extLst>
              <a:ext uri="{BEBA8EAE-BF5A-486C-A8C5-ECC9F3942E4B}">
                <a14:imgProps xmlns:a14="http://schemas.microsoft.com/office/drawing/2010/main">
                  <a14:imgLayer r:embed="rId3">
                    <a14:imgEffect>
                      <a14:sharpenSoften amount="72000"/>
                    </a14:imgEffect>
                  </a14:imgLayer>
                </a14:imgProps>
              </a:ext>
              <a:ext uri="{28A0092B-C50C-407E-A947-70E740481C1C}">
                <a14:useLocalDpi xmlns:a14="http://schemas.microsoft.com/office/drawing/2010/main" val="0"/>
              </a:ext>
            </a:extLst>
          </a:blip>
          <a:stretch>
            <a:fillRect/>
          </a:stretch>
        </p:blipFill>
        <p:spPr>
          <a:xfrm>
            <a:off x="0" y="914400"/>
            <a:ext cx="9144000" cy="5024567"/>
          </a:xfrm>
          <a:prstGeom prst="rect">
            <a:avLst/>
          </a:prstGeom>
        </p:spPr>
      </p:pic>
      <p:cxnSp>
        <p:nvCxnSpPr>
          <p:cNvPr id="11" name="Straight Connector 10"/>
          <p:cNvCxnSpPr/>
          <p:nvPr/>
        </p:nvCxnSpPr>
        <p:spPr>
          <a:xfrm>
            <a:off x="546485" y="1712271"/>
            <a:ext cx="5682102"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1112016" y="1300788"/>
            <a:ext cx="0" cy="4702848"/>
          </a:xfrm>
          <a:prstGeom prst="line">
            <a:avLst/>
          </a:prstGeom>
          <a:ln w="9525" cmpd="sng">
            <a:solidFill>
              <a:srgbClr val="000000"/>
            </a:solidFill>
            <a:headEnd type="triangle" w="lg" len="lg"/>
            <a:tailEnd type="none"/>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112018" y="2700591"/>
            <a:ext cx="2405497" cy="787562"/>
          </a:xfrm>
          <a:prstGeom prst="line">
            <a:avLst/>
          </a:prstGeom>
          <a:ln w="9525" cmpd="sng">
            <a:solidFill>
              <a:srgbClr val="000000"/>
            </a:solidFill>
            <a:headEnd type="oval" w="sm" len="sm"/>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937640" y="1712271"/>
            <a:ext cx="0" cy="3545826"/>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1112017" y="3488153"/>
            <a:ext cx="2420126"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6151356" y="3020494"/>
            <a:ext cx="2700159"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6941311" y="3548566"/>
            <a:ext cx="633528"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6667898" y="3287940"/>
            <a:ext cx="1829599"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7084872" y="4644816"/>
            <a:ext cx="996693" cy="274319"/>
          </a:xfrm>
          <a:prstGeom prst="rect">
            <a:avLst/>
          </a:prstGeom>
          <a:noFill/>
          <a:ln w="1905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a:off x="7262674" y="4660311"/>
            <a:ext cx="125933" cy="248410"/>
          </a:xfrm>
          <a:prstGeom prst="rect">
            <a:avLst/>
          </a:prstGeom>
          <a:solidFill>
            <a:schemeClr val="bg1"/>
          </a:solidFill>
          <a:ln w="127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7096125" y="4654342"/>
            <a:ext cx="847725" cy="251202"/>
          </a:xfrm>
          <a:prstGeom prst="rect">
            <a:avLst/>
          </a:prstGeom>
          <a:solidFill>
            <a:schemeClr val="bg1"/>
          </a:solidFill>
          <a:ln w="127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Connector 27"/>
          <p:cNvCxnSpPr/>
          <p:nvPr/>
        </p:nvCxnSpPr>
        <p:spPr>
          <a:xfrm>
            <a:off x="6897517" y="4647992"/>
            <a:ext cx="677322"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6897517" y="4921042"/>
            <a:ext cx="684781"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8711104" y="3020494"/>
            <a:ext cx="0" cy="2237603"/>
          </a:xfrm>
          <a:prstGeom prst="line">
            <a:avLst/>
          </a:prstGeom>
          <a:ln w="9525" cmpd="sng">
            <a:solidFill>
              <a:srgbClr val="000000"/>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8034870" y="5192943"/>
            <a:ext cx="1" cy="591116"/>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7236178" y="5445398"/>
            <a:ext cx="677322"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H="1" flipV="1">
            <a:off x="7582298" y="5646363"/>
            <a:ext cx="460032" cy="1"/>
          </a:xfrm>
          <a:prstGeom prst="line">
            <a:avLst/>
          </a:prstGeom>
          <a:ln w="9525" cmpd="sng">
            <a:solidFill>
              <a:srgbClr val="000000"/>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1115193" y="5793760"/>
            <a:ext cx="6459646" cy="0"/>
          </a:xfrm>
          <a:prstGeom prst="line">
            <a:avLst/>
          </a:prstGeom>
          <a:ln w="9525" cmpd="sng">
            <a:solidFill>
              <a:srgbClr val="000000"/>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686767" y="1712271"/>
            <a:ext cx="0" cy="3545826"/>
          </a:xfrm>
          <a:prstGeom prst="line">
            <a:avLst/>
          </a:prstGeom>
          <a:ln w="9525" cmpd="sng">
            <a:solidFill>
              <a:srgbClr val="000000"/>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50" name="Arc 49"/>
          <p:cNvSpPr>
            <a:spLocks noChangeAspect="1"/>
          </p:cNvSpPr>
          <p:nvPr/>
        </p:nvSpPr>
        <p:spPr>
          <a:xfrm>
            <a:off x="426218" y="2021512"/>
            <a:ext cx="1371600" cy="1371600"/>
          </a:xfrm>
          <a:prstGeom prst="arc">
            <a:avLst>
              <a:gd name="adj1" fmla="val 1043685"/>
              <a:gd name="adj2" fmla="val 5358567"/>
            </a:avLst>
          </a:prstGeom>
          <a:ln w="9525" cmpd="sng">
            <a:solidFill>
              <a:schemeClr val="tx1"/>
            </a:solidFill>
            <a:headEnd type="oval"/>
            <a:tailEnd type="ova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2" name="TextBox 51"/>
          <p:cNvSpPr txBox="1"/>
          <p:nvPr/>
        </p:nvSpPr>
        <p:spPr>
          <a:xfrm rot="19196921">
            <a:off x="1155027" y="2872995"/>
            <a:ext cx="646545" cy="369332"/>
          </a:xfrm>
          <a:prstGeom prst="rect">
            <a:avLst/>
          </a:prstGeom>
          <a:noFill/>
        </p:spPr>
        <p:txBody>
          <a:bodyPr wrap="square" rtlCol="0">
            <a:spAutoFit/>
          </a:bodyPr>
          <a:lstStyle/>
          <a:p>
            <a:r>
              <a:rPr lang="en-US" dirty="0" smtClean="0">
                <a:latin typeface="Optima"/>
                <a:cs typeface="Optima"/>
              </a:rPr>
              <a:t>72</a:t>
            </a:r>
            <a:r>
              <a:rPr lang="en-US" baseline="30000" dirty="0" smtClean="0">
                <a:latin typeface="Optima"/>
                <a:cs typeface="Optima"/>
              </a:rPr>
              <a:t>o</a:t>
            </a:r>
            <a:endParaRPr lang="en-US" baseline="30000" dirty="0">
              <a:latin typeface="Optima"/>
              <a:cs typeface="Optima"/>
            </a:endParaRPr>
          </a:p>
        </p:txBody>
      </p:sp>
      <p:cxnSp>
        <p:nvCxnSpPr>
          <p:cNvPr id="54" name="Straight Connector 53"/>
          <p:cNvCxnSpPr/>
          <p:nvPr/>
        </p:nvCxnSpPr>
        <p:spPr>
          <a:xfrm>
            <a:off x="3532143" y="3495850"/>
            <a:ext cx="2405497" cy="787562"/>
          </a:xfrm>
          <a:prstGeom prst="line">
            <a:avLst/>
          </a:prstGeom>
          <a:ln w="9525" cmpd="sng">
            <a:solidFill>
              <a:srgbClr val="000000"/>
            </a:solidFill>
            <a:headEnd type="triangle" w="lg" len="lg"/>
            <a:tailEnd type="oval" w="sm" len="sm"/>
          </a:ln>
          <a:effectLst/>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rot="16200000">
            <a:off x="101920" y="3208445"/>
            <a:ext cx="830501" cy="369332"/>
          </a:xfrm>
          <a:prstGeom prst="rect">
            <a:avLst/>
          </a:prstGeom>
          <a:noFill/>
        </p:spPr>
        <p:txBody>
          <a:bodyPr wrap="none" rtlCol="0">
            <a:spAutoFit/>
          </a:bodyPr>
          <a:lstStyle/>
          <a:p>
            <a:r>
              <a:rPr lang="en-US" dirty="0" smtClean="0"/>
              <a:t>4.09 m</a:t>
            </a:r>
            <a:endParaRPr lang="en-US" dirty="0"/>
          </a:p>
        </p:txBody>
      </p:sp>
      <p:sp>
        <p:nvSpPr>
          <p:cNvPr id="58" name="TextBox 57"/>
          <p:cNvSpPr txBox="1"/>
          <p:nvPr/>
        </p:nvSpPr>
        <p:spPr>
          <a:xfrm rot="1110895">
            <a:off x="1819540" y="2778606"/>
            <a:ext cx="1064489" cy="369332"/>
          </a:xfrm>
          <a:prstGeom prst="rect">
            <a:avLst/>
          </a:prstGeom>
          <a:noFill/>
        </p:spPr>
        <p:txBody>
          <a:bodyPr wrap="none" rtlCol="0">
            <a:spAutoFit/>
          </a:bodyPr>
          <a:lstStyle/>
          <a:p>
            <a:r>
              <a:rPr lang="en-US" dirty="0" smtClean="0"/>
              <a:t>2.9603 m</a:t>
            </a:r>
            <a:endParaRPr lang="en-US" dirty="0"/>
          </a:p>
        </p:txBody>
      </p:sp>
      <p:sp>
        <p:nvSpPr>
          <p:cNvPr id="61" name="TextBox 60"/>
          <p:cNvSpPr txBox="1"/>
          <p:nvPr/>
        </p:nvSpPr>
        <p:spPr>
          <a:xfrm rot="16200000">
            <a:off x="8234820" y="4030530"/>
            <a:ext cx="713507" cy="369332"/>
          </a:xfrm>
          <a:prstGeom prst="rect">
            <a:avLst/>
          </a:prstGeom>
          <a:noFill/>
        </p:spPr>
        <p:txBody>
          <a:bodyPr wrap="none" rtlCol="0">
            <a:spAutoFit/>
          </a:bodyPr>
          <a:lstStyle/>
          <a:p>
            <a:r>
              <a:rPr lang="en-US" dirty="0" smtClean="0"/>
              <a:t>2.6 m</a:t>
            </a:r>
            <a:endParaRPr lang="en-US" dirty="0"/>
          </a:p>
        </p:txBody>
      </p:sp>
      <p:sp>
        <p:nvSpPr>
          <p:cNvPr id="62" name="TextBox 61"/>
          <p:cNvSpPr txBox="1"/>
          <p:nvPr/>
        </p:nvSpPr>
        <p:spPr>
          <a:xfrm>
            <a:off x="7388607" y="5258097"/>
            <a:ext cx="1754169" cy="369332"/>
          </a:xfrm>
          <a:prstGeom prst="rect">
            <a:avLst/>
          </a:prstGeom>
          <a:noFill/>
        </p:spPr>
        <p:txBody>
          <a:bodyPr wrap="none" rtlCol="0">
            <a:spAutoFit/>
          </a:bodyPr>
          <a:lstStyle/>
          <a:p>
            <a:r>
              <a:rPr lang="en-US" dirty="0" smtClean="0"/>
              <a:t>Magnified 10 cm</a:t>
            </a:r>
            <a:endParaRPr lang="en-US" dirty="0"/>
          </a:p>
        </p:txBody>
      </p:sp>
      <p:cxnSp>
        <p:nvCxnSpPr>
          <p:cNvPr id="63" name="Straight Connector 62"/>
          <p:cNvCxnSpPr/>
          <p:nvPr/>
        </p:nvCxnSpPr>
        <p:spPr>
          <a:xfrm rot="16200000">
            <a:off x="5578622" y="2312300"/>
            <a:ext cx="1423483" cy="0"/>
          </a:xfrm>
          <a:prstGeom prst="line">
            <a:avLst/>
          </a:prstGeom>
          <a:ln w="9525"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bwMode="auto">
          <a:xfrm flipV="1">
            <a:off x="5937840" y="2236858"/>
            <a:ext cx="352524" cy="1"/>
          </a:xfrm>
          <a:prstGeom prst="straightConnector1">
            <a:avLst/>
          </a:prstGeom>
          <a:solidFill>
            <a:schemeClr val="accent1"/>
          </a:solidFill>
          <a:ln w="3175" cap="flat" cmpd="sng" algn="ctr">
            <a:solidFill>
              <a:schemeClr val="tx1"/>
            </a:solidFill>
            <a:prstDash val="solid"/>
            <a:round/>
            <a:headEnd type="arrow"/>
            <a:tailEnd type="arrow"/>
          </a:ln>
          <a:effectLst/>
        </p:spPr>
      </p:cxnSp>
      <p:sp>
        <p:nvSpPr>
          <p:cNvPr id="66" name="TextBox 65"/>
          <p:cNvSpPr txBox="1"/>
          <p:nvPr/>
        </p:nvSpPr>
        <p:spPr>
          <a:xfrm>
            <a:off x="5874326" y="1859875"/>
            <a:ext cx="479618" cy="369332"/>
          </a:xfrm>
          <a:prstGeom prst="rect">
            <a:avLst/>
          </a:prstGeom>
          <a:noFill/>
        </p:spPr>
        <p:txBody>
          <a:bodyPr wrap="none" rtlCol="0">
            <a:spAutoFit/>
          </a:bodyPr>
          <a:lstStyle/>
          <a:p>
            <a:r>
              <a:rPr lang="en-US" dirty="0" smtClean="0"/>
              <a:t>0.4</a:t>
            </a:r>
            <a:endParaRPr lang="en-US" dirty="0"/>
          </a:p>
        </p:txBody>
      </p:sp>
      <p:cxnSp>
        <p:nvCxnSpPr>
          <p:cNvPr id="67" name="Straight Arrow Connector 66"/>
          <p:cNvCxnSpPr/>
          <p:nvPr/>
        </p:nvCxnSpPr>
        <p:spPr bwMode="auto">
          <a:xfrm rot="5400000" flipV="1">
            <a:off x="6880943" y="3423935"/>
            <a:ext cx="270228" cy="1"/>
          </a:xfrm>
          <a:prstGeom prst="straightConnector1">
            <a:avLst/>
          </a:prstGeom>
          <a:solidFill>
            <a:schemeClr val="accent1"/>
          </a:solidFill>
          <a:ln w="3175" cap="flat" cmpd="sng" algn="ctr">
            <a:solidFill>
              <a:schemeClr val="tx1"/>
            </a:solidFill>
            <a:prstDash val="solid"/>
            <a:round/>
            <a:headEnd type="arrow"/>
            <a:tailEnd type="arrow"/>
          </a:ln>
          <a:effectLst/>
        </p:spPr>
      </p:cxnSp>
      <p:sp>
        <p:nvSpPr>
          <p:cNvPr id="68" name="TextBox 67"/>
          <p:cNvSpPr txBox="1"/>
          <p:nvPr/>
        </p:nvSpPr>
        <p:spPr>
          <a:xfrm>
            <a:off x="6429435" y="3222369"/>
            <a:ext cx="476926" cy="369332"/>
          </a:xfrm>
          <a:prstGeom prst="rect">
            <a:avLst/>
          </a:prstGeom>
          <a:noFill/>
        </p:spPr>
        <p:txBody>
          <a:bodyPr wrap="none" rtlCol="0">
            <a:spAutoFit/>
          </a:bodyPr>
          <a:lstStyle/>
          <a:p>
            <a:r>
              <a:rPr lang="en-US" dirty="0" smtClean="0"/>
              <a:t>0.3</a:t>
            </a:r>
            <a:endParaRPr lang="en-US" dirty="0"/>
          </a:p>
        </p:txBody>
      </p:sp>
      <p:sp>
        <p:nvSpPr>
          <p:cNvPr id="69" name="TextBox 68"/>
          <p:cNvSpPr txBox="1"/>
          <p:nvPr/>
        </p:nvSpPr>
        <p:spPr>
          <a:xfrm>
            <a:off x="6429435" y="4551710"/>
            <a:ext cx="476926" cy="369332"/>
          </a:xfrm>
          <a:prstGeom prst="rect">
            <a:avLst/>
          </a:prstGeom>
          <a:noFill/>
        </p:spPr>
        <p:txBody>
          <a:bodyPr wrap="none" rtlCol="0">
            <a:spAutoFit/>
          </a:bodyPr>
          <a:lstStyle/>
          <a:p>
            <a:r>
              <a:rPr lang="en-US" dirty="0" smtClean="0"/>
              <a:t>0.3</a:t>
            </a:r>
            <a:endParaRPr lang="en-US" dirty="0"/>
          </a:p>
        </p:txBody>
      </p:sp>
      <p:cxnSp>
        <p:nvCxnSpPr>
          <p:cNvPr id="70" name="Straight Arrow Connector 69"/>
          <p:cNvCxnSpPr/>
          <p:nvPr/>
        </p:nvCxnSpPr>
        <p:spPr bwMode="auto">
          <a:xfrm rot="5400000" flipV="1">
            <a:off x="6817554" y="4783106"/>
            <a:ext cx="270228" cy="1"/>
          </a:xfrm>
          <a:prstGeom prst="straightConnector1">
            <a:avLst/>
          </a:prstGeom>
          <a:solidFill>
            <a:schemeClr val="accent1"/>
          </a:solidFill>
          <a:ln w="3175" cap="flat" cmpd="sng" algn="ctr">
            <a:solidFill>
              <a:schemeClr val="tx1"/>
            </a:solidFill>
            <a:prstDash val="solid"/>
            <a:round/>
            <a:headEnd type="arrow"/>
            <a:tailEnd type="arrow"/>
          </a:ln>
          <a:effectLst/>
        </p:spPr>
      </p:cxnSp>
      <p:cxnSp>
        <p:nvCxnSpPr>
          <p:cNvPr id="72" name="Straight Connector 71"/>
          <p:cNvCxnSpPr/>
          <p:nvPr/>
        </p:nvCxnSpPr>
        <p:spPr>
          <a:xfrm>
            <a:off x="8397793" y="3288821"/>
            <a:ext cx="0" cy="1969276"/>
          </a:xfrm>
          <a:prstGeom prst="line">
            <a:avLst/>
          </a:prstGeom>
          <a:ln w="9525" cmpd="sng">
            <a:solidFill>
              <a:srgbClr val="000000"/>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rot="16200000">
            <a:off x="7911004" y="4098745"/>
            <a:ext cx="713507" cy="369332"/>
          </a:xfrm>
          <a:prstGeom prst="rect">
            <a:avLst/>
          </a:prstGeom>
          <a:noFill/>
        </p:spPr>
        <p:txBody>
          <a:bodyPr wrap="none" rtlCol="0">
            <a:spAutoFit/>
          </a:bodyPr>
          <a:lstStyle/>
          <a:p>
            <a:r>
              <a:rPr lang="en-US" dirty="0" smtClean="0"/>
              <a:t>2.3 m</a:t>
            </a:r>
            <a:endParaRPr lang="en-US" dirty="0"/>
          </a:p>
        </p:txBody>
      </p:sp>
      <p:cxnSp>
        <p:nvCxnSpPr>
          <p:cNvPr id="76" name="Straight Arrow Connector 75"/>
          <p:cNvCxnSpPr/>
          <p:nvPr/>
        </p:nvCxnSpPr>
        <p:spPr bwMode="auto">
          <a:xfrm rot="5400000" flipV="1">
            <a:off x="6781745" y="5089766"/>
            <a:ext cx="343378" cy="1"/>
          </a:xfrm>
          <a:prstGeom prst="straightConnector1">
            <a:avLst/>
          </a:prstGeom>
          <a:solidFill>
            <a:schemeClr val="accent1"/>
          </a:solidFill>
          <a:ln w="3175" cap="flat" cmpd="sng" algn="ctr">
            <a:solidFill>
              <a:schemeClr val="tx1"/>
            </a:solidFill>
            <a:prstDash val="solid"/>
            <a:round/>
            <a:headEnd type="arrow"/>
            <a:tailEnd type="arrow"/>
          </a:ln>
          <a:effectLst/>
        </p:spPr>
      </p:cxnSp>
      <p:sp>
        <p:nvSpPr>
          <p:cNvPr id="77" name="TextBox 76"/>
          <p:cNvSpPr txBox="1"/>
          <p:nvPr/>
        </p:nvSpPr>
        <p:spPr>
          <a:xfrm>
            <a:off x="6365374" y="4888765"/>
            <a:ext cx="593920" cy="369332"/>
          </a:xfrm>
          <a:prstGeom prst="rect">
            <a:avLst/>
          </a:prstGeom>
          <a:noFill/>
        </p:spPr>
        <p:txBody>
          <a:bodyPr wrap="none" rtlCol="0">
            <a:spAutoFit/>
          </a:bodyPr>
          <a:lstStyle/>
          <a:p>
            <a:r>
              <a:rPr lang="en-US" dirty="0" smtClean="0"/>
              <a:t>0.41</a:t>
            </a:r>
            <a:endParaRPr lang="en-US" dirty="0"/>
          </a:p>
        </p:txBody>
      </p:sp>
      <p:sp>
        <p:nvSpPr>
          <p:cNvPr id="78" name="TextBox 77"/>
          <p:cNvSpPr txBox="1"/>
          <p:nvPr/>
        </p:nvSpPr>
        <p:spPr>
          <a:xfrm rot="18993592">
            <a:off x="6163032" y="2340911"/>
            <a:ext cx="830501" cy="369332"/>
          </a:xfrm>
          <a:prstGeom prst="rect">
            <a:avLst/>
          </a:prstGeom>
          <a:noFill/>
        </p:spPr>
        <p:txBody>
          <a:bodyPr wrap="none" rtlCol="0">
            <a:spAutoFit/>
          </a:bodyPr>
          <a:lstStyle/>
          <a:p>
            <a:r>
              <a:rPr lang="en-US" dirty="0" smtClean="0"/>
              <a:t>1.49 m</a:t>
            </a:r>
            <a:endParaRPr lang="en-US" dirty="0"/>
          </a:p>
        </p:txBody>
      </p:sp>
      <p:cxnSp>
        <p:nvCxnSpPr>
          <p:cNvPr id="79" name="Straight Connector 78"/>
          <p:cNvCxnSpPr/>
          <p:nvPr/>
        </p:nvCxnSpPr>
        <p:spPr>
          <a:xfrm flipV="1">
            <a:off x="6290364" y="2116667"/>
            <a:ext cx="934209" cy="899595"/>
          </a:xfrm>
          <a:prstGeom prst="line">
            <a:avLst/>
          </a:prstGeom>
          <a:ln w="9525" cmpd="sng">
            <a:solidFill>
              <a:srgbClr val="000000"/>
            </a:solidFill>
            <a:headEnd type="oval"/>
            <a:tailEnd type="triangle" w="lg" len="lg"/>
          </a:ln>
          <a:effectLst/>
        </p:spPr>
        <p:style>
          <a:lnRef idx="2">
            <a:schemeClr val="accent1"/>
          </a:lnRef>
          <a:fillRef idx="0">
            <a:schemeClr val="accent1"/>
          </a:fillRef>
          <a:effectRef idx="1">
            <a:schemeClr val="accent1"/>
          </a:effectRef>
          <a:fontRef idx="minor">
            <a:schemeClr val="tx1"/>
          </a:fontRef>
        </p:style>
      </p:cxnSp>
      <p:sp>
        <p:nvSpPr>
          <p:cNvPr id="83" name="TextBox 82"/>
          <p:cNvSpPr txBox="1"/>
          <p:nvPr/>
        </p:nvSpPr>
        <p:spPr>
          <a:xfrm>
            <a:off x="4241030" y="5461697"/>
            <a:ext cx="830501" cy="369332"/>
          </a:xfrm>
          <a:prstGeom prst="rect">
            <a:avLst/>
          </a:prstGeom>
          <a:noFill/>
        </p:spPr>
        <p:txBody>
          <a:bodyPr wrap="none" rtlCol="0">
            <a:spAutoFit/>
          </a:bodyPr>
          <a:lstStyle/>
          <a:p>
            <a:r>
              <a:rPr lang="en-US" dirty="0" smtClean="0"/>
              <a:t>7.52 m</a:t>
            </a:r>
            <a:endParaRPr lang="en-US" dirty="0"/>
          </a:p>
        </p:txBody>
      </p:sp>
      <p:sp>
        <p:nvSpPr>
          <p:cNvPr id="84" name="TextBox 83"/>
          <p:cNvSpPr txBox="1"/>
          <p:nvPr/>
        </p:nvSpPr>
        <p:spPr>
          <a:xfrm rot="1110895">
            <a:off x="4319515" y="3582101"/>
            <a:ext cx="1064489" cy="369332"/>
          </a:xfrm>
          <a:prstGeom prst="rect">
            <a:avLst/>
          </a:prstGeom>
          <a:noFill/>
        </p:spPr>
        <p:txBody>
          <a:bodyPr wrap="none" rtlCol="0">
            <a:spAutoFit/>
          </a:bodyPr>
          <a:lstStyle/>
          <a:p>
            <a:r>
              <a:rPr lang="en-US" dirty="0" smtClean="0"/>
              <a:t>2.9603 m</a:t>
            </a:r>
            <a:endParaRPr lang="en-US" dirty="0"/>
          </a:p>
        </p:txBody>
      </p:sp>
      <p:sp>
        <p:nvSpPr>
          <p:cNvPr id="85" name="Rectangle 84"/>
          <p:cNvSpPr/>
          <p:nvPr/>
        </p:nvSpPr>
        <p:spPr>
          <a:xfrm rot="5400000">
            <a:off x="-195263" y="5178567"/>
            <a:ext cx="847725" cy="457200"/>
          </a:xfrm>
          <a:prstGeom prst="rect">
            <a:avLst/>
          </a:prstGeom>
          <a:solidFill>
            <a:schemeClr val="bg1"/>
          </a:solidFill>
          <a:ln w="127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 name="TextBox 87"/>
          <p:cNvSpPr txBox="1"/>
          <p:nvPr/>
        </p:nvSpPr>
        <p:spPr>
          <a:xfrm>
            <a:off x="701837" y="1116122"/>
            <a:ext cx="305943" cy="369332"/>
          </a:xfrm>
          <a:prstGeom prst="rect">
            <a:avLst/>
          </a:prstGeom>
          <a:noFill/>
        </p:spPr>
        <p:txBody>
          <a:bodyPr wrap="none" rtlCol="0">
            <a:spAutoFit/>
          </a:bodyPr>
          <a:lstStyle/>
          <a:p>
            <a:r>
              <a:rPr lang="en-US" dirty="0" smtClean="0"/>
              <a:t>h</a:t>
            </a:r>
            <a:endParaRPr lang="en-US" dirty="0"/>
          </a:p>
        </p:txBody>
      </p:sp>
      <p:sp>
        <p:nvSpPr>
          <p:cNvPr id="5" name="TextBox 4"/>
          <p:cNvSpPr txBox="1"/>
          <p:nvPr/>
        </p:nvSpPr>
        <p:spPr>
          <a:xfrm>
            <a:off x="2093576" y="4029412"/>
            <a:ext cx="353507" cy="369332"/>
          </a:xfrm>
          <a:prstGeom prst="rect">
            <a:avLst/>
          </a:prstGeom>
          <a:noFill/>
        </p:spPr>
        <p:txBody>
          <a:bodyPr wrap="none" rtlCol="0">
            <a:spAutoFit/>
          </a:bodyPr>
          <a:lstStyle/>
          <a:p>
            <a:r>
              <a:rPr lang="en-US" dirty="0" smtClean="0"/>
              <a:t>a.</a:t>
            </a:r>
            <a:endParaRPr lang="en-US" dirty="0"/>
          </a:p>
        </p:txBody>
      </p:sp>
      <p:sp>
        <p:nvSpPr>
          <p:cNvPr id="51" name="TextBox 50"/>
          <p:cNvSpPr txBox="1"/>
          <p:nvPr/>
        </p:nvSpPr>
        <p:spPr>
          <a:xfrm>
            <a:off x="4718024" y="2434483"/>
            <a:ext cx="364215" cy="369332"/>
          </a:xfrm>
          <a:prstGeom prst="rect">
            <a:avLst/>
          </a:prstGeom>
          <a:noFill/>
        </p:spPr>
        <p:txBody>
          <a:bodyPr wrap="none" rtlCol="0">
            <a:spAutoFit/>
          </a:bodyPr>
          <a:lstStyle/>
          <a:p>
            <a:r>
              <a:rPr lang="en-US" dirty="0" smtClean="0"/>
              <a:t>b.</a:t>
            </a:r>
            <a:endParaRPr lang="en-US" dirty="0"/>
          </a:p>
        </p:txBody>
      </p:sp>
      <p:sp>
        <p:nvSpPr>
          <p:cNvPr id="53" name="TextBox 52"/>
          <p:cNvSpPr txBox="1"/>
          <p:nvPr/>
        </p:nvSpPr>
        <p:spPr>
          <a:xfrm>
            <a:off x="7567842" y="1600558"/>
            <a:ext cx="340545" cy="369332"/>
          </a:xfrm>
          <a:prstGeom prst="rect">
            <a:avLst/>
          </a:prstGeom>
          <a:noFill/>
        </p:spPr>
        <p:txBody>
          <a:bodyPr wrap="none" rtlCol="0">
            <a:spAutoFit/>
          </a:bodyPr>
          <a:lstStyle/>
          <a:p>
            <a:r>
              <a:rPr lang="en-US" dirty="0" smtClean="0"/>
              <a:t>c.</a:t>
            </a:r>
            <a:endParaRPr lang="en-US" dirty="0"/>
          </a:p>
        </p:txBody>
      </p:sp>
      <p:sp>
        <p:nvSpPr>
          <p:cNvPr id="55" name="TextBox 54"/>
          <p:cNvSpPr txBox="1"/>
          <p:nvPr/>
        </p:nvSpPr>
        <p:spPr>
          <a:xfrm>
            <a:off x="6755580" y="3926224"/>
            <a:ext cx="364215" cy="369332"/>
          </a:xfrm>
          <a:prstGeom prst="rect">
            <a:avLst/>
          </a:prstGeom>
          <a:noFill/>
        </p:spPr>
        <p:txBody>
          <a:bodyPr wrap="none" rtlCol="0">
            <a:spAutoFit/>
          </a:bodyPr>
          <a:lstStyle/>
          <a:p>
            <a:r>
              <a:rPr lang="en-US" dirty="0" smtClean="0"/>
              <a:t>d.</a:t>
            </a:r>
            <a:endParaRPr lang="en-US" dirty="0"/>
          </a:p>
        </p:txBody>
      </p:sp>
      <p:pic>
        <p:nvPicPr>
          <p:cNvPr id="56" name="Picture 55" descr="Screen Shot 2013-10-17 at 12.27.15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046024">
            <a:off x="1323256" y="2617401"/>
            <a:ext cx="6452048" cy="1651115"/>
          </a:xfrm>
          <a:prstGeom prst="rect">
            <a:avLst/>
          </a:prstGeom>
        </p:spPr>
      </p:pic>
    </p:spTree>
    <p:extLst>
      <p:ext uri="{BB962C8B-B14F-4D97-AF65-F5344CB8AC3E}">
        <p14:creationId xmlns:p14="http://schemas.microsoft.com/office/powerpoint/2010/main" val="1614311355"/>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28</a:t>
            </a:fld>
            <a:endParaRPr lang="en-US"/>
          </a:p>
        </p:txBody>
      </p:sp>
      <p:pic>
        <p:nvPicPr>
          <p:cNvPr id="7" name="Picture 6" descr="full_gantry_annotat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5854" y="531237"/>
            <a:ext cx="5670751" cy="5933712"/>
          </a:xfrm>
          <a:prstGeom prst="rect">
            <a:avLst/>
          </a:prstGeom>
        </p:spPr>
      </p:pic>
      <p:grpSp>
        <p:nvGrpSpPr>
          <p:cNvPr id="18" name="Group 17"/>
          <p:cNvGrpSpPr/>
          <p:nvPr/>
        </p:nvGrpSpPr>
        <p:grpSpPr>
          <a:xfrm>
            <a:off x="4160887" y="3866732"/>
            <a:ext cx="1725709" cy="1848833"/>
            <a:chOff x="4160887" y="3866732"/>
            <a:chExt cx="1725709" cy="1848833"/>
          </a:xfrm>
        </p:grpSpPr>
        <p:cxnSp>
          <p:nvCxnSpPr>
            <p:cNvPr id="10" name="Straight Connector 9"/>
            <p:cNvCxnSpPr/>
            <p:nvPr/>
          </p:nvCxnSpPr>
          <p:spPr>
            <a:xfrm flipV="1">
              <a:off x="4160887" y="3866732"/>
              <a:ext cx="331733" cy="1345774"/>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374954" y="4279743"/>
              <a:ext cx="1416167" cy="477854"/>
            </a:xfrm>
            <a:prstGeom prst="line">
              <a:avLst/>
            </a:prstGeom>
            <a:ln w="12700" cmpd="sng">
              <a:solidFill>
                <a:srgbClr val="FF0000"/>
              </a:solidFill>
              <a:headEnd type="triangle" w="lg" len="lg"/>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5554863" y="4369791"/>
              <a:ext cx="331733" cy="1345774"/>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rot="1053118">
              <a:off x="4771617" y="4130150"/>
              <a:ext cx="752843" cy="369332"/>
            </a:xfrm>
            <a:prstGeom prst="rect">
              <a:avLst/>
            </a:prstGeom>
            <a:noFill/>
          </p:spPr>
          <p:txBody>
            <a:bodyPr wrap="none" rtlCol="0">
              <a:spAutoFit/>
            </a:bodyPr>
            <a:lstStyle/>
            <a:p>
              <a:r>
                <a:rPr lang="en-US" dirty="0" smtClean="0">
                  <a:solidFill>
                    <a:srgbClr val="FF0000"/>
                  </a:solidFill>
                </a:rPr>
                <a:t>62 cm</a:t>
              </a:r>
              <a:endParaRPr lang="en-US" dirty="0">
                <a:solidFill>
                  <a:srgbClr val="FF0000"/>
                </a:solidFill>
              </a:endParaRPr>
            </a:p>
          </p:txBody>
        </p:sp>
      </p:grpSp>
      <p:sp>
        <p:nvSpPr>
          <p:cNvPr id="2" name="Title 1"/>
          <p:cNvSpPr>
            <a:spLocks noGrp="1"/>
          </p:cNvSpPr>
          <p:nvPr>
            <p:ph type="title"/>
          </p:nvPr>
        </p:nvSpPr>
        <p:spPr>
          <a:xfrm>
            <a:off x="0" y="9085"/>
            <a:ext cx="9144000" cy="1187490"/>
          </a:xfrm>
        </p:spPr>
        <p:txBody>
          <a:bodyPr>
            <a:noAutofit/>
          </a:bodyPr>
          <a:lstStyle/>
          <a:p>
            <a:r>
              <a:rPr lang="en-US" sz="2800" dirty="0" smtClean="0"/>
              <a:t>72</a:t>
            </a:r>
            <a:r>
              <a:rPr lang="en-US" sz="2800" baseline="30000" dirty="0" smtClean="0"/>
              <a:t>o </a:t>
            </a:r>
            <a:r>
              <a:rPr lang="en-US" sz="2800" dirty="0" smtClean="0"/>
              <a:t>Achromatic part of the Superconducting Gantry</a:t>
            </a:r>
            <a:br>
              <a:rPr lang="en-US" sz="2800" dirty="0" smtClean="0"/>
            </a:br>
            <a:r>
              <a:rPr lang="en-US" sz="2800" dirty="0" smtClean="0"/>
              <a:t>Brett Parker - BNL</a:t>
            </a:r>
            <a:endParaRPr lang="en-US" sz="2800" dirty="0"/>
          </a:p>
        </p:txBody>
      </p:sp>
      <p:pic>
        <p:nvPicPr>
          <p:cNvPr id="5" name="Picture 4" descr="Screen Shot 2016-01-17 at 3.44.36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264"/>
            <a:ext cx="9144000" cy="1821838"/>
          </a:xfrm>
          <a:prstGeom prst="rect">
            <a:avLst/>
          </a:prstGeom>
        </p:spPr>
      </p:pic>
    </p:spTree>
    <p:extLst>
      <p:ext uri="{BB962C8B-B14F-4D97-AF65-F5344CB8AC3E}">
        <p14:creationId xmlns:p14="http://schemas.microsoft.com/office/powerpoint/2010/main" val="3655889682"/>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493"/>
            <a:ext cx="8229600" cy="1380503"/>
          </a:xfrm>
        </p:spPr>
        <p:txBody>
          <a:bodyPr/>
          <a:lstStyle/>
          <a:p>
            <a:r>
              <a:rPr lang="en-US" b="0" dirty="0" smtClean="0"/>
              <a:t>Tools and quadrupole windings</a:t>
            </a:r>
            <a:br>
              <a:rPr lang="en-US" b="0" dirty="0" smtClean="0"/>
            </a:br>
            <a:r>
              <a:rPr lang="en-US" dirty="0" smtClean="0"/>
              <a:t>(Brett Parker – BNL)</a:t>
            </a:r>
            <a:endParaRPr lang="en-US" b="0" dirty="0"/>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29</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48" y="1662822"/>
            <a:ext cx="9096976" cy="3526645"/>
          </a:xfrm>
          <a:prstGeom prst="rect">
            <a:avLst/>
          </a:prstGeom>
          <a:noFill/>
        </p:spPr>
      </p:pic>
    </p:spTree>
    <p:extLst>
      <p:ext uri="{BB962C8B-B14F-4D97-AF65-F5344CB8AC3E}">
        <p14:creationId xmlns:p14="http://schemas.microsoft.com/office/powerpoint/2010/main" val="599479422"/>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0" y="779962"/>
            <a:ext cx="9144000" cy="5589501"/>
          </a:xfrm>
        </p:spPr>
        <p:txBody>
          <a:bodyPr>
            <a:normAutofit fontScale="92500" lnSpcReduction="20000"/>
          </a:bodyPr>
          <a:lstStyle/>
          <a:p>
            <a:r>
              <a:rPr lang="en-US" sz="2600" dirty="0"/>
              <a:t>F</a:t>
            </a:r>
            <a:r>
              <a:rPr lang="en-US" sz="2600" dirty="0" smtClean="0"/>
              <a:t>uture gantries for the ion </a:t>
            </a:r>
            <a:r>
              <a:rPr lang="en-US" sz="2600" dirty="0"/>
              <a:t>cancer therapy </a:t>
            </a:r>
            <a:r>
              <a:rPr lang="en-US" sz="2600" b="1" dirty="0" smtClean="0"/>
              <a:t>need to have large momentum acceptance - longitudinal scanning</a:t>
            </a:r>
            <a:r>
              <a:rPr lang="en-US" sz="2600" dirty="0" smtClean="0"/>
              <a:t> - conclusions from the ion cancer workshop organized in January 2013, by NIH (US National Institute of Health), NCI (US-National Cancer Institute), DOE. Efforts should be put on: </a:t>
            </a:r>
            <a:r>
              <a:rPr lang="en-US" sz="2600" b="1" dirty="0" smtClean="0">
                <a:solidFill>
                  <a:srgbClr val="FF0000"/>
                </a:solidFill>
              </a:rPr>
              <a:t>reducing the gantry cost</a:t>
            </a:r>
            <a:r>
              <a:rPr lang="en-US" sz="2600" dirty="0" smtClean="0"/>
              <a:t>, </a:t>
            </a:r>
            <a:r>
              <a:rPr lang="en-US" sz="2600" b="1" dirty="0" smtClean="0">
                <a:solidFill>
                  <a:srgbClr val="FF0000"/>
                </a:solidFill>
              </a:rPr>
              <a:t>size</a:t>
            </a:r>
            <a:r>
              <a:rPr lang="en-US" sz="2600" dirty="0" smtClean="0"/>
              <a:t>, and </a:t>
            </a:r>
            <a:r>
              <a:rPr lang="en-US" sz="2600" b="1" dirty="0" smtClean="0">
                <a:solidFill>
                  <a:srgbClr val="FF0000"/>
                </a:solidFill>
              </a:rPr>
              <a:t>complexity</a:t>
            </a:r>
            <a:r>
              <a:rPr lang="en-US" sz="2600" dirty="0" smtClean="0"/>
              <a:t> of operation.</a:t>
            </a:r>
          </a:p>
          <a:p>
            <a:r>
              <a:rPr lang="en-US" sz="2600" dirty="0" smtClean="0"/>
              <a:t>Work on markers to be used for in city during the real time of treatment to provide information on ion-tumor interaction but also on the very low intensity beam measurements: </a:t>
            </a:r>
            <a:r>
              <a:rPr lang="en-US" sz="2600" b="1" dirty="0" smtClean="0">
                <a:solidFill>
                  <a:srgbClr val="FF0000"/>
                </a:solidFill>
              </a:rPr>
              <a:t>precise dose, beam position, profile, and energy</a:t>
            </a:r>
            <a:r>
              <a:rPr lang="en-US" sz="2600" dirty="0" smtClean="0"/>
              <a:t>. There are some simple ideas at BNL of using the vacuum windows for determining the beam position, beam transverse profile and even the intensity (dose). For the reduction of size in both carbon or proton gantries the </a:t>
            </a:r>
            <a:r>
              <a:rPr lang="en-US" sz="2600" b="1" dirty="0" smtClean="0">
                <a:solidFill>
                  <a:srgbClr val="FF0000"/>
                </a:solidFill>
              </a:rPr>
              <a:t>superconducting magnets </a:t>
            </a:r>
            <a:r>
              <a:rPr lang="en-US" sz="2600" dirty="0" smtClean="0"/>
              <a:t>are clearly needed. The larger the field the smaller the size.</a:t>
            </a:r>
          </a:p>
          <a:p>
            <a:r>
              <a:rPr lang="en-US" sz="2600" dirty="0" smtClean="0"/>
              <a:t>S.A.D (Virtual–Source–to patient distance) </a:t>
            </a:r>
            <a:r>
              <a:rPr lang="en-US" sz="2600" b="1" dirty="0" smtClean="0">
                <a:solidFill>
                  <a:srgbClr val="FF0000"/>
                </a:solidFill>
              </a:rPr>
              <a:t>without large magnets </a:t>
            </a:r>
            <a:r>
              <a:rPr lang="en-US" sz="2600" dirty="0" smtClean="0"/>
              <a:t>(Except the second scanner magnet still large 20 (30) cm aperture.</a:t>
            </a:r>
          </a:p>
          <a:p>
            <a:endParaRPr lang="en-US" sz="2400" dirty="0" smtClean="0"/>
          </a:p>
          <a:p>
            <a:endParaRPr lang="en-US" dirty="0"/>
          </a:p>
        </p:txBody>
      </p:sp>
      <p:sp>
        <p:nvSpPr>
          <p:cNvPr id="6" name="Slide Number Placeholder 5"/>
          <p:cNvSpPr>
            <a:spLocks noGrp="1"/>
          </p:cNvSpPr>
          <p:nvPr>
            <p:ph type="sldNum" sz="quarter" idx="12"/>
          </p:nvPr>
        </p:nvSpPr>
        <p:spPr/>
        <p:txBody>
          <a:bodyPr/>
          <a:lstStyle/>
          <a:p>
            <a:fld id="{A22D51BC-D578-6941-8C86-C25354AB5214}" type="slidenum">
              <a:rPr lang="en-US" smtClean="0"/>
              <a:pPr/>
              <a:t>3</a:t>
            </a:fld>
            <a:endParaRPr lang="en-US"/>
          </a:p>
        </p:txBody>
      </p:sp>
      <p:sp>
        <p:nvSpPr>
          <p:cNvPr id="8" name="Footer Placeholder 7"/>
          <p:cNvSpPr>
            <a:spLocks noGrp="1"/>
          </p:cNvSpPr>
          <p:nvPr>
            <p:ph type="ftr" sz="quarter" idx="11"/>
          </p:nvPr>
        </p:nvSpPr>
        <p:spPr>
          <a:xfrm>
            <a:off x="802124" y="6588670"/>
            <a:ext cx="6213933" cy="269330"/>
          </a:xfrm>
        </p:spPr>
        <p:txBody>
          <a:bodyPr/>
          <a:lstStyle/>
          <a:p>
            <a:r>
              <a:rPr lang="en-US" sz="1000" dirty="0" smtClean="0"/>
              <a:t>D. Trbojevic - Ion Beam Therapy: Clinical, Scientific, and Technical Challenges -Birmingham Jan 18-21, 2016 </a:t>
            </a:r>
            <a:endParaRPr lang="en-US" sz="1000" dirty="0"/>
          </a:p>
        </p:txBody>
      </p:sp>
    </p:spTree>
    <p:extLst>
      <p:ext uri="{BB962C8B-B14F-4D97-AF65-F5344CB8AC3E}">
        <p14:creationId xmlns:p14="http://schemas.microsoft.com/office/powerpoint/2010/main" val="2370851490"/>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01"/>
            <a:ext cx="9144000" cy="1275540"/>
          </a:xfrm>
        </p:spPr>
        <p:txBody>
          <a:bodyPr>
            <a:normAutofit/>
          </a:bodyPr>
          <a:lstStyle/>
          <a:p>
            <a:r>
              <a:rPr lang="en-US" b="0" dirty="0" smtClean="0"/>
              <a:t>Achromatic Part of the Superconducting Gantry</a:t>
            </a:r>
            <a:br>
              <a:rPr lang="en-US" b="0" dirty="0" smtClean="0"/>
            </a:br>
            <a:r>
              <a:rPr lang="en-US" dirty="0" smtClean="0"/>
              <a:t>(Brett Parker – BNL)</a:t>
            </a:r>
            <a:endParaRPr lang="en-US" b="0" dirty="0"/>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30</a:t>
            </a:fld>
            <a:endParaRPr lang="en-US"/>
          </a:p>
        </p:txBody>
      </p:sp>
      <p:pic>
        <p:nvPicPr>
          <p:cNvPr id="6" name="Picture 5" descr="closeup_gantry-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12900"/>
            <a:ext cx="9144000" cy="3627120"/>
          </a:xfrm>
          <a:prstGeom prst="rect">
            <a:avLst/>
          </a:prstGeom>
        </p:spPr>
      </p:pic>
    </p:spTree>
    <p:extLst>
      <p:ext uri="{BB962C8B-B14F-4D97-AF65-F5344CB8AC3E}">
        <p14:creationId xmlns:p14="http://schemas.microsoft.com/office/powerpoint/2010/main" val="3388994652"/>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31</a:t>
            </a:fld>
            <a:endParaRPr lang="en-US"/>
          </a:p>
        </p:txBody>
      </p:sp>
      <p:pic>
        <p:nvPicPr>
          <p:cNvPr id="5" name="Picture 4" descr="qf_coil_winding_annotat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365" y="36493"/>
            <a:ext cx="7803125" cy="6214330"/>
          </a:xfrm>
          <a:prstGeom prst="rect">
            <a:avLst/>
          </a:prstGeom>
        </p:spPr>
      </p:pic>
      <p:sp>
        <p:nvSpPr>
          <p:cNvPr id="2" name="Title 1"/>
          <p:cNvSpPr>
            <a:spLocks noGrp="1"/>
          </p:cNvSpPr>
          <p:nvPr>
            <p:ph type="title"/>
          </p:nvPr>
        </p:nvSpPr>
        <p:spPr>
          <a:xfrm>
            <a:off x="-15075" y="36493"/>
            <a:ext cx="8229600" cy="609899"/>
          </a:xfrm>
        </p:spPr>
        <p:txBody>
          <a:bodyPr/>
          <a:lstStyle/>
          <a:p>
            <a:pPr algn="l"/>
            <a:r>
              <a:rPr lang="en-US" dirty="0" smtClean="0"/>
              <a:t>Brett Parker -BNL</a:t>
            </a:r>
            <a:endParaRPr lang="en-US" dirty="0"/>
          </a:p>
        </p:txBody>
      </p:sp>
    </p:spTree>
    <p:extLst>
      <p:ext uri="{BB962C8B-B14F-4D97-AF65-F5344CB8AC3E}">
        <p14:creationId xmlns:p14="http://schemas.microsoft.com/office/powerpoint/2010/main" val="668893219"/>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Dipole winding (close-up) (Brett Parker – BNL)</a:t>
            </a:r>
            <a:endParaRPr lang="en-US" dirty="0"/>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32</a:t>
            </a:fld>
            <a:endParaRPr lang="en-US"/>
          </a:p>
        </p:txBody>
      </p:sp>
      <p:pic>
        <p:nvPicPr>
          <p:cNvPr id="5" name="Picture 4" descr="dipole_coil_closeup-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343" y="554510"/>
            <a:ext cx="7795653" cy="5988479"/>
          </a:xfrm>
          <a:prstGeom prst="rect">
            <a:avLst/>
          </a:prstGeom>
        </p:spPr>
      </p:pic>
    </p:spTree>
    <p:extLst>
      <p:ext uri="{BB962C8B-B14F-4D97-AF65-F5344CB8AC3E}">
        <p14:creationId xmlns:p14="http://schemas.microsoft.com/office/powerpoint/2010/main" val="2949379055"/>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38559"/>
          </a:xfrm>
        </p:spPr>
        <p:txBody>
          <a:bodyPr>
            <a:normAutofit/>
          </a:bodyPr>
          <a:lstStyle/>
          <a:p>
            <a:r>
              <a:rPr lang="en-US" b="0" dirty="0" smtClean="0"/>
              <a:t>Magnetic field of the Superconducting Gantry</a:t>
            </a:r>
            <a:br>
              <a:rPr lang="en-US" b="0" dirty="0" smtClean="0"/>
            </a:br>
            <a:r>
              <a:rPr lang="en-US" smtClean="0"/>
              <a:t>(Brett Parker – BNL)</a:t>
            </a:r>
            <a:endParaRPr lang="en-US" b="0" dirty="0"/>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33</a:t>
            </a:fld>
            <a:endParaRPr lang="en-US"/>
          </a:p>
        </p:txBody>
      </p:sp>
      <p:pic>
        <p:nvPicPr>
          <p:cNvPr id="8" name="Picture 7" descr="field_at_qf_annotat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05158"/>
            <a:ext cx="9144000" cy="5414883"/>
          </a:xfrm>
          <a:prstGeom prst="rect">
            <a:avLst/>
          </a:prstGeom>
        </p:spPr>
      </p:pic>
      <p:sp>
        <p:nvSpPr>
          <p:cNvPr id="9" name="TextBox 8"/>
          <p:cNvSpPr txBox="1"/>
          <p:nvPr/>
        </p:nvSpPr>
        <p:spPr>
          <a:xfrm>
            <a:off x="6150873" y="646392"/>
            <a:ext cx="2993127" cy="1938992"/>
          </a:xfrm>
          <a:prstGeom prst="rect">
            <a:avLst/>
          </a:prstGeom>
          <a:solidFill>
            <a:srgbClr val="FFFFFF"/>
          </a:solidFill>
        </p:spPr>
        <p:txBody>
          <a:bodyPr wrap="none" rtlCol="0">
            <a:spAutoFit/>
          </a:bodyPr>
          <a:lstStyle/>
          <a:p>
            <a:r>
              <a:rPr lang="en-US" sz="2400" b="1" dirty="0" smtClean="0">
                <a:solidFill>
                  <a:srgbClr val="FF0000"/>
                </a:solidFill>
                <a:latin typeface="Optima"/>
                <a:cs typeface="Optima"/>
              </a:rPr>
              <a:t>Total volume of iron</a:t>
            </a:r>
          </a:p>
          <a:p>
            <a:r>
              <a:rPr lang="en-US" sz="2400" b="1" dirty="0" smtClean="0">
                <a:solidFill>
                  <a:srgbClr val="FF0000"/>
                </a:solidFill>
                <a:latin typeface="Optima"/>
                <a:cs typeface="Optima"/>
              </a:rPr>
              <a:t>V</a:t>
            </a:r>
            <a:r>
              <a:rPr lang="en-US" sz="2400" b="1" baseline="-25000" dirty="0" smtClean="0">
                <a:solidFill>
                  <a:srgbClr val="FF0000"/>
                </a:solidFill>
                <a:latin typeface="Optima"/>
                <a:cs typeface="Optima"/>
              </a:rPr>
              <a:t>1</a:t>
            </a:r>
            <a:r>
              <a:rPr lang="en-US" sz="2400" b="1" dirty="0" smtClean="0">
                <a:solidFill>
                  <a:srgbClr val="FF0000"/>
                </a:solidFill>
                <a:latin typeface="Optima"/>
                <a:cs typeface="Optima"/>
              </a:rPr>
              <a:t>=0.2611 m</a:t>
            </a:r>
            <a:r>
              <a:rPr lang="en-US" sz="2400" b="1" baseline="30000" dirty="0" smtClean="0">
                <a:solidFill>
                  <a:srgbClr val="FF0000"/>
                </a:solidFill>
                <a:latin typeface="Optima"/>
                <a:cs typeface="Optima"/>
              </a:rPr>
              <a:t>3</a:t>
            </a:r>
            <a:endParaRPr lang="en-US" sz="2400" b="1" dirty="0" smtClean="0">
              <a:solidFill>
                <a:srgbClr val="FF0000"/>
              </a:solidFill>
              <a:latin typeface="Optima"/>
              <a:cs typeface="Optima"/>
            </a:endParaRPr>
          </a:p>
          <a:p>
            <a:r>
              <a:rPr lang="en-US" sz="2400" b="1" dirty="0" smtClean="0">
                <a:solidFill>
                  <a:srgbClr val="FF0000"/>
                </a:solidFill>
                <a:latin typeface="Symbol" charset="2"/>
                <a:cs typeface="Symbol" charset="2"/>
              </a:rPr>
              <a:t>r</a:t>
            </a:r>
            <a:r>
              <a:rPr lang="en-US" sz="2400" b="1" dirty="0" smtClean="0">
                <a:solidFill>
                  <a:srgbClr val="FF0000"/>
                </a:solidFill>
                <a:latin typeface="Optima"/>
                <a:cs typeface="Optima"/>
              </a:rPr>
              <a:t>=7870 </a:t>
            </a:r>
            <a:r>
              <a:rPr lang="en-US" sz="2400" b="1" dirty="0">
                <a:solidFill>
                  <a:srgbClr val="FF0000"/>
                </a:solidFill>
                <a:latin typeface="Optima"/>
                <a:cs typeface="Optima"/>
              </a:rPr>
              <a:t>kg/</a:t>
            </a:r>
            <a:r>
              <a:rPr lang="en-US" sz="2400" b="1" dirty="0" smtClean="0">
                <a:solidFill>
                  <a:srgbClr val="FF0000"/>
                </a:solidFill>
                <a:latin typeface="Optima"/>
                <a:cs typeface="Optima"/>
              </a:rPr>
              <a:t>m</a:t>
            </a:r>
            <a:r>
              <a:rPr lang="en-US" sz="2400" b="1" baseline="30000" dirty="0" smtClean="0">
                <a:solidFill>
                  <a:srgbClr val="FF0000"/>
                </a:solidFill>
                <a:latin typeface="Optima"/>
                <a:cs typeface="Optima"/>
              </a:rPr>
              <a:t>3</a:t>
            </a:r>
          </a:p>
          <a:p>
            <a:r>
              <a:rPr lang="en-US" sz="2400" b="1" dirty="0" smtClean="0">
                <a:solidFill>
                  <a:srgbClr val="FF0000"/>
                </a:solidFill>
                <a:latin typeface="Optima"/>
                <a:cs typeface="Optima"/>
              </a:rPr>
              <a:t>Weight~2.055 tons</a:t>
            </a:r>
          </a:p>
          <a:p>
            <a:r>
              <a:rPr lang="en-US" sz="2400" b="1" dirty="0" smtClean="0">
                <a:solidFill>
                  <a:srgbClr val="FF0000"/>
                </a:solidFill>
                <a:latin typeface="Optima"/>
                <a:cs typeface="Optima"/>
              </a:rPr>
              <a:t>+ ~1 ton for cryostat </a:t>
            </a:r>
          </a:p>
        </p:txBody>
      </p:sp>
    </p:spTree>
    <p:extLst>
      <p:ext uri="{BB962C8B-B14F-4D97-AF65-F5344CB8AC3E}">
        <p14:creationId xmlns:p14="http://schemas.microsoft.com/office/powerpoint/2010/main" val="3419865508"/>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5-12-16 at 2.46.11 AM.png"/>
          <p:cNvPicPr>
            <a:picLocks noChangeAspect="1"/>
          </p:cNvPicPr>
          <p:nvPr/>
        </p:nvPicPr>
        <p:blipFill>
          <a:blip r:embed="rId2">
            <a:extLst>
              <a:ext uri="{BEBA8EAE-BF5A-486C-A8C5-ECC9F3942E4B}">
                <a14:imgProps xmlns:a14="http://schemas.microsoft.com/office/drawing/2010/main">
                  <a14:imgLayer r:embed="rId3">
                    <a14:imgEffect>
                      <a14:sharpenSoften amount="93000"/>
                    </a14:imgEffect>
                  </a14:imgLayer>
                </a14:imgProps>
              </a:ext>
              <a:ext uri="{28A0092B-C50C-407E-A947-70E740481C1C}">
                <a14:useLocalDpi xmlns:a14="http://schemas.microsoft.com/office/drawing/2010/main" val="0"/>
              </a:ext>
            </a:extLst>
          </a:blip>
          <a:stretch>
            <a:fillRect/>
          </a:stretch>
        </p:blipFill>
        <p:spPr>
          <a:xfrm>
            <a:off x="1" y="1540598"/>
            <a:ext cx="3902328" cy="3002191"/>
          </a:xfrm>
          <a:prstGeom prst="rect">
            <a:avLst/>
          </a:prstGeom>
        </p:spPr>
      </p:pic>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34</a:t>
            </a:fld>
            <a:endParaRPr lang="en-US"/>
          </a:p>
        </p:txBody>
      </p:sp>
      <p:pic>
        <p:nvPicPr>
          <p:cNvPr id="5" name="Picture 4" descr="Screen Shot 2015-12-16 at 2.51.39 AM.png"/>
          <p:cNvPicPr>
            <a:picLocks noChangeAspect="1"/>
          </p:cNvPicPr>
          <p:nvPr/>
        </p:nvPicPr>
        <p:blipFill>
          <a:blip r:embed="rId4">
            <a:extLst>
              <a:ext uri="{BEBA8EAE-BF5A-486C-A8C5-ECC9F3942E4B}">
                <a14:imgProps xmlns:a14="http://schemas.microsoft.com/office/drawing/2010/main">
                  <a14:imgLayer r:embed="rId5">
                    <a14:imgEffect>
                      <a14:sharpenSoften amount="63000"/>
                    </a14:imgEffect>
                  </a14:imgLayer>
                </a14:imgProps>
              </a:ext>
              <a:ext uri="{28A0092B-C50C-407E-A947-70E740481C1C}">
                <a14:useLocalDpi xmlns:a14="http://schemas.microsoft.com/office/drawing/2010/main" val="0"/>
              </a:ext>
            </a:extLst>
          </a:blip>
          <a:stretch>
            <a:fillRect/>
          </a:stretch>
        </p:blipFill>
        <p:spPr>
          <a:xfrm>
            <a:off x="3738417" y="1540598"/>
            <a:ext cx="5408434" cy="2762872"/>
          </a:xfrm>
          <a:prstGeom prst="rect">
            <a:avLst/>
          </a:prstGeom>
        </p:spPr>
      </p:pic>
    </p:spTree>
    <p:extLst>
      <p:ext uri="{BB962C8B-B14F-4D97-AF65-F5344CB8AC3E}">
        <p14:creationId xmlns:p14="http://schemas.microsoft.com/office/powerpoint/2010/main" val="1245832470"/>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fld id="{A22D51BC-D578-6941-8C86-C25354AB5214}" type="slidenum">
              <a:rPr lang="en-US" smtClean="0"/>
              <a:pPr/>
              <a:t>35</a:t>
            </a:fld>
            <a:endParaRPr lang="en-US"/>
          </a:p>
        </p:txBody>
      </p:sp>
      <p:sp>
        <p:nvSpPr>
          <p:cNvPr id="29" name="Rectangle 28"/>
          <p:cNvSpPr/>
          <p:nvPr/>
        </p:nvSpPr>
        <p:spPr>
          <a:xfrm>
            <a:off x="6484614" y="4961766"/>
            <a:ext cx="914400" cy="18228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descr="Screen Shot 2013-01-08 at 11.41.4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0311" y="745772"/>
            <a:ext cx="6836569" cy="6858000"/>
          </a:xfrm>
          <a:prstGeom prst="rect">
            <a:avLst/>
          </a:prstGeom>
        </p:spPr>
      </p:pic>
      <p:pic>
        <p:nvPicPr>
          <p:cNvPr id="21" name="Picture 20" descr="Screen Shot 2013-01-08 at 11.38.46 PM.png"/>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185386" y="752122"/>
            <a:ext cx="6912085" cy="6858000"/>
          </a:xfrm>
          <a:prstGeom prst="rect">
            <a:avLst/>
          </a:prstGeom>
        </p:spPr>
      </p:pic>
      <p:pic>
        <p:nvPicPr>
          <p:cNvPr id="25" name="Picture 24" descr="Screen Shot 2013-01-08 at 11.35.46 PM.png"/>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1181740" y="752122"/>
            <a:ext cx="6923004" cy="6858000"/>
          </a:xfrm>
          <a:prstGeom prst="rect">
            <a:avLst/>
          </a:prstGeom>
        </p:spPr>
      </p:pic>
      <p:sp>
        <p:nvSpPr>
          <p:cNvPr id="30" name="TextBox 29"/>
          <p:cNvSpPr txBox="1"/>
          <p:nvPr/>
        </p:nvSpPr>
        <p:spPr>
          <a:xfrm>
            <a:off x="411027" y="1584929"/>
            <a:ext cx="2063385" cy="584776"/>
          </a:xfrm>
          <a:prstGeom prst="rect">
            <a:avLst/>
          </a:prstGeom>
          <a:solidFill>
            <a:srgbClr val="FFFFFF"/>
          </a:solidFill>
        </p:spPr>
        <p:txBody>
          <a:bodyPr wrap="none" rtlCol="0">
            <a:spAutoFit/>
          </a:bodyPr>
          <a:lstStyle/>
          <a:p>
            <a:r>
              <a:rPr lang="en-US" sz="3200" dirty="0" smtClean="0"/>
              <a:t>216 MeV/u</a:t>
            </a:r>
            <a:endParaRPr lang="en-US" sz="3200" dirty="0"/>
          </a:p>
        </p:txBody>
      </p:sp>
      <p:pic>
        <p:nvPicPr>
          <p:cNvPr id="23" name="Picture 22" descr="Screen Shot 2013-01-09 at 1.26.13 AM.png"/>
          <p:cNvPicPr>
            <a:picLocks noChangeAspect="1"/>
          </p:cNvPicPr>
          <p:nvPr/>
        </p:nvPicPr>
        <p:blipFill>
          <a:blip r:embed="rId5">
            <a:alphaModFix/>
            <a:extLst>
              <a:ext uri="{28A0092B-C50C-407E-A947-70E740481C1C}">
                <a14:useLocalDpi xmlns:a14="http://schemas.microsoft.com/office/drawing/2010/main" val="0"/>
              </a:ext>
            </a:extLst>
          </a:blip>
          <a:stretch>
            <a:fillRect/>
          </a:stretch>
        </p:blipFill>
        <p:spPr>
          <a:xfrm>
            <a:off x="1213490" y="729897"/>
            <a:ext cx="6836502" cy="6858000"/>
          </a:xfrm>
          <a:prstGeom prst="rect">
            <a:avLst/>
          </a:prstGeom>
        </p:spPr>
      </p:pic>
      <p:pic>
        <p:nvPicPr>
          <p:cNvPr id="15" name="Picture 14" descr="Screen Shot 2013-01-09 at 1.18.00 AM.png"/>
          <p:cNvPicPr>
            <a:picLocks noChangeAspect="1"/>
          </p:cNvPicPr>
          <p:nvPr/>
        </p:nvPicPr>
        <p:blipFill>
          <a:blip r:embed="rId6">
            <a:alphaModFix/>
            <a:extLst>
              <a:ext uri="{28A0092B-C50C-407E-A947-70E740481C1C}">
                <a14:useLocalDpi xmlns:a14="http://schemas.microsoft.com/office/drawing/2010/main" val="0"/>
              </a:ext>
            </a:extLst>
          </a:blip>
          <a:stretch>
            <a:fillRect/>
          </a:stretch>
        </p:blipFill>
        <p:spPr>
          <a:xfrm>
            <a:off x="1213456" y="729897"/>
            <a:ext cx="6836536" cy="6858000"/>
          </a:xfrm>
          <a:prstGeom prst="rect">
            <a:avLst/>
          </a:prstGeom>
        </p:spPr>
      </p:pic>
      <p:pic>
        <p:nvPicPr>
          <p:cNvPr id="14" name="Picture 13" descr="Screen Shot 2013-01-09 at 1.19.13 AM.png"/>
          <p:cNvPicPr>
            <a:picLocks noChangeAspect="1"/>
          </p:cNvPicPr>
          <p:nvPr/>
        </p:nvPicPr>
        <p:blipFill>
          <a:blip r:embed="rId7">
            <a:alphaModFix/>
            <a:extLst>
              <a:ext uri="{28A0092B-C50C-407E-A947-70E740481C1C}">
                <a14:useLocalDpi xmlns:a14="http://schemas.microsoft.com/office/drawing/2010/main" val="0"/>
              </a:ext>
            </a:extLst>
          </a:blip>
          <a:stretch>
            <a:fillRect/>
          </a:stretch>
        </p:blipFill>
        <p:spPr>
          <a:xfrm>
            <a:off x="1200929" y="729897"/>
            <a:ext cx="6858000" cy="6858000"/>
          </a:xfrm>
          <a:prstGeom prst="rect">
            <a:avLst/>
          </a:prstGeom>
        </p:spPr>
      </p:pic>
      <p:sp>
        <p:nvSpPr>
          <p:cNvPr id="32" name="TextBox 31"/>
          <p:cNvSpPr txBox="1"/>
          <p:nvPr/>
        </p:nvSpPr>
        <p:spPr>
          <a:xfrm>
            <a:off x="266124" y="1584929"/>
            <a:ext cx="2063385" cy="584776"/>
          </a:xfrm>
          <a:prstGeom prst="rect">
            <a:avLst/>
          </a:prstGeom>
          <a:solidFill>
            <a:schemeClr val="bg1"/>
          </a:solidFill>
        </p:spPr>
        <p:txBody>
          <a:bodyPr wrap="none" rtlCol="0">
            <a:spAutoFit/>
          </a:bodyPr>
          <a:lstStyle/>
          <a:p>
            <a:r>
              <a:rPr lang="en-US" sz="3200" dirty="0" smtClean="0"/>
              <a:t>292 MeV/u</a:t>
            </a:r>
            <a:endParaRPr lang="en-US" sz="3200" dirty="0"/>
          </a:p>
        </p:txBody>
      </p:sp>
      <p:pic>
        <p:nvPicPr>
          <p:cNvPr id="16" name="Picture 15" descr="Screen Shot 2013-01-09 at 1.13.01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20311" y="729897"/>
            <a:ext cx="6793807" cy="6858000"/>
          </a:xfrm>
          <a:prstGeom prst="rect">
            <a:avLst/>
          </a:prstGeom>
        </p:spPr>
      </p:pic>
      <p:pic>
        <p:nvPicPr>
          <p:cNvPr id="24" name="Picture 23" descr="Screen Shot 2013-01-09 at 1.11.06 AM.png"/>
          <p:cNvPicPr>
            <a:picLocks noChangeAspect="1"/>
          </p:cNvPicPr>
          <p:nvPr/>
        </p:nvPicPr>
        <p:blipFill>
          <a:blip r:embed="rId9">
            <a:alphaModFix/>
            <a:extLst>
              <a:ext uri="{28A0092B-C50C-407E-A947-70E740481C1C}">
                <a14:useLocalDpi xmlns:a14="http://schemas.microsoft.com/office/drawing/2010/main" val="0"/>
              </a:ext>
            </a:extLst>
          </a:blip>
          <a:stretch>
            <a:fillRect/>
          </a:stretch>
        </p:blipFill>
        <p:spPr>
          <a:xfrm>
            <a:off x="1193424" y="752122"/>
            <a:ext cx="6836569" cy="6858000"/>
          </a:xfrm>
          <a:prstGeom prst="rect">
            <a:avLst/>
          </a:prstGeom>
        </p:spPr>
      </p:pic>
      <p:pic>
        <p:nvPicPr>
          <p:cNvPr id="17" name="Picture 16" descr="Screen Shot 2013-01-09 at 1.12.09 AM.png"/>
          <p:cNvPicPr>
            <a:picLocks noChangeAspect="1"/>
          </p:cNvPicPr>
          <p:nvPr/>
        </p:nvPicPr>
        <p:blipFill>
          <a:blip r:embed="rId10">
            <a:alphaModFix/>
            <a:extLst>
              <a:ext uri="{28A0092B-C50C-407E-A947-70E740481C1C}">
                <a14:useLocalDpi xmlns:a14="http://schemas.microsoft.com/office/drawing/2010/main" val="0"/>
              </a:ext>
            </a:extLst>
          </a:blip>
          <a:stretch>
            <a:fillRect/>
          </a:stretch>
        </p:blipFill>
        <p:spPr>
          <a:xfrm>
            <a:off x="1216201" y="738585"/>
            <a:ext cx="6847268" cy="6858000"/>
          </a:xfrm>
          <a:prstGeom prst="rect">
            <a:avLst/>
          </a:prstGeom>
        </p:spPr>
      </p:pic>
      <p:grpSp>
        <p:nvGrpSpPr>
          <p:cNvPr id="7" name="Group 6"/>
          <p:cNvGrpSpPr/>
          <p:nvPr/>
        </p:nvGrpSpPr>
        <p:grpSpPr>
          <a:xfrm>
            <a:off x="691224" y="5680499"/>
            <a:ext cx="8154325" cy="393738"/>
            <a:chOff x="691225" y="5735905"/>
            <a:chExt cx="7621226" cy="393738"/>
          </a:xfrm>
        </p:grpSpPr>
        <p:cxnSp>
          <p:nvCxnSpPr>
            <p:cNvPr id="5" name="Straight Connector 4"/>
            <p:cNvCxnSpPr/>
            <p:nvPr/>
          </p:nvCxnSpPr>
          <p:spPr bwMode="auto">
            <a:xfrm flipV="1">
              <a:off x="691225" y="5735905"/>
              <a:ext cx="7621226" cy="1"/>
            </a:xfrm>
            <a:prstGeom prst="line">
              <a:avLst/>
            </a:prstGeom>
            <a:solidFill>
              <a:schemeClr val="accent1"/>
            </a:solidFill>
            <a:ln w="12699" cap="flat" cmpd="sng" algn="ctr">
              <a:solidFill>
                <a:schemeClr val="tx1"/>
              </a:solidFill>
              <a:prstDash val="solid"/>
              <a:round/>
              <a:headEnd type="none" w="med" len="med"/>
              <a:tailEnd type="none" w="med" len="med"/>
            </a:ln>
            <a:effectLst/>
          </p:spPr>
        </p:cxnSp>
        <p:sp>
          <p:nvSpPr>
            <p:cNvPr id="6" name="Rectangle 5"/>
            <p:cNvSpPr/>
            <p:nvPr/>
          </p:nvSpPr>
          <p:spPr bwMode="auto">
            <a:xfrm>
              <a:off x="6865288" y="5745468"/>
              <a:ext cx="543371" cy="384175"/>
            </a:xfrm>
            <a:prstGeom prst="rect">
              <a:avLst/>
            </a:prstGeom>
            <a:solidFill>
              <a:schemeClr val="bg1"/>
            </a:solidFill>
            <a:ln w="12699" cap="flat" cmpd="sng" algn="ctr">
              <a:no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grpSp>
      <p:sp>
        <p:nvSpPr>
          <p:cNvPr id="27" name="TextBox 26"/>
          <p:cNvSpPr txBox="1"/>
          <p:nvPr/>
        </p:nvSpPr>
        <p:spPr>
          <a:xfrm>
            <a:off x="181763" y="1584929"/>
            <a:ext cx="2063385" cy="584776"/>
          </a:xfrm>
          <a:prstGeom prst="rect">
            <a:avLst/>
          </a:prstGeom>
          <a:solidFill>
            <a:srgbClr val="FFFFFF"/>
          </a:solidFill>
        </p:spPr>
        <p:txBody>
          <a:bodyPr wrap="none" rtlCol="0">
            <a:spAutoFit/>
          </a:bodyPr>
          <a:lstStyle/>
          <a:p>
            <a:r>
              <a:rPr lang="en-US" sz="3200" dirty="0" smtClean="0"/>
              <a:t>400 MeV/u</a:t>
            </a:r>
            <a:endParaRPr lang="en-US" sz="3200" dirty="0"/>
          </a:p>
        </p:txBody>
      </p:sp>
      <p:sp>
        <p:nvSpPr>
          <p:cNvPr id="2" name="Title 1"/>
          <p:cNvSpPr>
            <a:spLocks noGrp="1"/>
          </p:cNvSpPr>
          <p:nvPr>
            <p:ph type="title"/>
          </p:nvPr>
        </p:nvSpPr>
        <p:spPr>
          <a:xfrm>
            <a:off x="219080" y="0"/>
            <a:ext cx="8229600" cy="1143000"/>
          </a:xfrm>
        </p:spPr>
        <p:txBody>
          <a:bodyPr/>
          <a:lstStyle/>
          <a:p>
            <a:r>
              <a:rPr lang="en-US" dirty="0" smtClean="0"/>
              <a:t>CARBON GANTRY h=4.091m </a:t>
            </a:r>
            <a:br>
              <a:rPr lang="en-US" dirty="0" smtClean="0"/>
            </a:br>
            <a:r>
              <a:rPr lang="en-US" dirty="0" smtClean="0"/>
              <a:t>without magnification</a:t>
            </a:r>
            <a:endParaRPr lang="en-US" dirty="0"/>
          </a:p>
        </p:txBody>
      </p:sp>
      <p:sp>
        <p:nvSpPr>
          <p:cNvPr id="33" name="Rectangle 32"/>
          <p:cNvSpPr/>
          <p:nvPr/>
        </p:nvSpPr>
        <p:spPr>
          <a:xfrm rot="5400000">
            <a:off x="5697414" y="2926475"/>
            <a:ext cx="5069302" cy="38943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a:off x="6225685" y="5693148"/>
            <a:ext cx="2583960" cy="116485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6267324" y="603858"/>
            <a:ext cx="2583960" cy="116485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ooter Placeholder 8"/>
          <p:cNvSpPr>
            <a:spLocks noGrp="1"/>
          </p:cNvSpPr>
          <p:nvPr>
            <p:ph type="ftr" sz="quarter" idx="11"/>
          </p:nvPr>
        </p:nvSpPr>
        <p:spPr/>
        <p:txBody>
          <a:bodyPr/>
          <a:lstStyle/>
          <a:p>
            <a:r>
              <a:rPr lang="en-US" dirty="0" smtClean="0"/>
              <a:t>D. Trbojevic - Ion Beam Therapy: Clinical, Scientific, and Technical Challenges -Birmingham Jan 18-21, 2016 </a:t>
            </a:r>
            <a:endParaRPr lang="en-US" dirty="0"/>
          </a:p>
        </p:txBody>
      </p:sp>
    </p:spTree>
    <p:extLst>
      <p:ext uri="{BB962C8B-B14F-4D97-AF65-F5344CB8AC3E}">
        <p14:creationId xmlns:p14="http://schemas.microsoft.com/office/powerpoint/2010/main" val="2504190310"/>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animBg="1"/>
      <p:bldP spid="27" grpId="0" animBg="1"/>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3-05-01 at 10.39.43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4068" y="0"/>
            <a:ext cx="6847217" cy="6858000"/>
          </a:xfrm>
          <a:prstGeom prst="rect">
            <a:avLst/>
          </a:prstGeom>
        </p:spPr>
      </p:pic>
      <p:sp>
        <p:nvSpPr>
          <p:cNvPr id="6" name="Slide Number Placeholder 5"/>
          <p:cNvSpPr>
            <a:spLocks noGrp="1"/>
          </p:cNvSpPr>
          <p:nvPr>
            <p:ph type="sldNum" sz="quarter" idx="12"/>
          </p:nvPr>
        </p:nvSpPr>
        <p:spPr/>
        <p:txBody>
          <a:bodyPr/>
          <a:lstStyle/>
          <a:p>
            <a:fld id="{A22D51BC-D578-6941-8C86-C25354AB5214}" type="slidenum">
              <a:rPr lang="en-US" smtClean="0"/>
              <a:pPr/>
              <a:t>36</a:t>
            </a:fld>
            <a:endParaRPr lang="en-US"/>
          </a:p>
        </p:txBody>
      </p:sp>
      <p:cxnSp>
        <p:nvCxnSpPr>
          <p:cNvPr id="10" name="Straight Connector 9"/>
          <p:cNvCxnSpPr/>
          <p:nvPr/>
        </p:nvCxnSpPr>
        <p:spPr>
          <a:xfrm>
            <a:off x="3160482" y="3178244"/>
            <a:ext cx="3890716"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069229" y="283882"/>
            <a:ext cx="2" cy="6034999"/>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900654" y="6318880"/>
            <a:ext cx="6800626"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rot="19379624">
            <a:off x="4544012" y="2173230"/>
            <a:ext cx="771215" cy="276999"/>
          </a:xfrm>
          <a:prstGeom prst="rect">
            <a:avLst/>
          </a:prstGeom>
          <a:noFill/>
        </p:spPr>
        <p:txBody>
          <a:bodyPr wrap="none" rtlCol="0">
            <a:spAutoFit/>
          </a:bodyPr>
          <a:lstStyle/>
          <a:p>
            <a:r>
              <a:rPr lang="en-US" sz="1200" dirty="0" smtClean="0"/>
              <a:t>3.0503 m</a:t>
            </a:r>
            <a:endParaRPr lang="en-US" sz="1200" dirty="0"/>
          </a:p>
        </p:txBody>
      </p:sp>
      <p:cxnSp>
        <p:nvCxnSpPr>
          <p:cNvPr id="17" name="Straight Connector 16"/>
          <p:cNvCxnSpPr/>
          <p:nvPr/>
        </p:nvCxnSpPr>
        <p:spPr>
          <a:xfrm flipH="1">
            <a:off x="4069229" y="1616075"/>
            <a:ext cx="2090271" cy="1562169"/>
          </a:xfrm>
          <a:prstGeom prst="line">
            <a:avLst/>
          </a:prstGeom>
          <a:ln w="6350" cmpd="sng">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3529814" y="3178244"/>
            <a:ext cx="0" cy="3126932"/>
          </a:xfrm>
          <a:prstGeom prst="line">
            <a:avLst/>
          </a:prstGeom>
          <a:ln w="6350" cmpd="sng">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rot="16200000">
            <a:off x="2165415" y="3222588"/>
            <a:ext cx="849211" cy="276999"/>
          </a:xfrm>
          <a:prstGeom prst="rect">
            <a:avLst/>
          </a:prstGeom>
          <a:noFill/>
        </p:spPr>
        <p:txBody>
          <a:bodyPr wrap="none" rtlCol="0">
            <a:spAutoFit/>
          </a:bodyPr>
          <a:lstStyle/>
          <a:p>
            <a:r>
              <a:rPr lang="en-US" sz="1200" dirty="0" smtClean="0"/>
              <a:t>6.84166 m</a:t>
            </a:r>
            <a:endParaRPr lang="en-US" sz="1200" dirty="0"/>
          </a:p>
        </p:txBody>
      </p:sp>
      <p:cxnSp>
        <p:nvCxnSpPr>
          <p:cNvPr id="24" name="Straight Connector 23"/>
          <p:cNvCxnSpPr/>
          <p:nvPr/>
        </p:nvCxnSpPr>
        <p:spPr>
          <a:xfrm>
            <a:off x="2745158" y="563186"/>
            <a:ext cx="0" cy="5755695"/>
          </a:xfrm>
          <a:prstGeom prst="line">
            <a:avLst/>
          </a:prstGeom>
          <a:ln w="6350" cmpd="sng">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744245" y="563186"/>
            <a:ext cx="3337686"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5886025" y="6588670"/>
            <a:ext cx="1670476" cy="0"/>
          </a:xfrm>
          <a:prstGeom prst="line">
            <a:avLst/>
          </a:prstGeom>
          <a:ln w="6350" cmpd="sng">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5886025" y="5773020"/>
            <a:ext cx="0" cy="81565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7556500" y="5773020"/>
            <a:ext cx="0" cy="81565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624029" y="5895955"/>
            <a:ext cx="0" cy="422926"/>
          </a:xfrm>
          <a:prstGeom prst="line">
            <a:avLst/>
          </a:prstGeom>
          <a:ln w="6350" cmpd="sng">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340269" y="5895955"/>
            <a:ext cx="1710929"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rot="16200000">
            <a:off x="5216917" y="5944878"/>
            <a:ext cx="537226" cy="276999"/>
          </a:xfrm>
          <a:prstGeom prst="rect">
            <a:avLst/>
          </a:prstGeom>
          <a:noFill/>
        </p:spPr>
        <p:txBody>
          <a:bodyPr wrap="none" rtlCol="0">
            <a:spAutoFit/>
          </a:bodyPr>
          <a:lstStyle/>
          <a:p>
            <a:r>
              <a:rPr lang="en-US" sz="1200" dirty="0" smtClean="0"/>
              <a:t>0.5 m</a:t>
            </a:r>
            <a:endParaRPr lang="en-US" sz="1200" dirty="0"/>
          </a:p>
        </p:txBody>
      </p:sp>
      <p:sp>
        <p:nvSpPr>
          <p:cNvPr id="49" name="TextBox 48"/>
          <p:cNvSpPr txBox="1"/>
          <p:nvPr/>
        </p:nvSpPr>
        <p:spPr>
          <a:xfrm rot="16200000">
            <a:off x="3005707" y="4573924"/>
            <a:ext cx="771215" cy="276999"/>
          </a:xfrm>
          <a:prstGeom prst="rect">
            <a:avLst/>
          </a:prstGeom>
          <a:noFill/>
        </p:spPr>
        <p:txBody>
          <a:bodyPr wrap="none" rtlCol="0">
            <a:spAutoFit/>
          </a:bodyPr>
          <a:lstStyle/>
          <a:p>
            <a:r>
              <a:rPr lang="en-US" sz="1200" dirty="0" smtClean="0"/>
              <a:t>3.7913 m</a:t>
            </a:r>
            <a:endParaRPr lang="en-US" sz="1200" dirty="0"/>
          </a:p>
        </p:txBody>
      </p:sp>
      <p:cxnSp>
        <p:nvCxnSpPr>
          <p:cNvPr id="50" name="Straight Connector 49"/>
          <p:cNvCxnSpPr/>
          <p:nvPr/>
        </p:nvCxnSpPr>
        <p:spPr>
          <a:xfrm>
            <a:off x="5030560" y="4588966"/>
            <a:ext cx="1710929"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5052677" y="4585791"/>
            <a:ext cx="0" cy="1733090"/>
          </a:xfrm>
          <a:prstGeom prst="line">
            <a:avLst/>
          </a:prstGeom>
          <a:ln w="6350" cmpd="sng">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rot="16200000">
            <a:off x="4506454" y="5228144"/>
            <a:ext cx="771215" cy="276999"/>
          </a:xfrm>
          <a:prstGeom prst="rect">
            <a:avLst/>
          </a:prstGeom>
          <a:noFill/>
        </p:spPr>
        <p:txBody>
          <a:bodyPr wrap="none" rtlCol="0">
            <a:spAutoFit/>
          </a:bodyPr>
          <a:lstStyle/>
          <a:p>
            <a:r>
              <a:rPr lang="en-US" sz="1200" dirty="0" smtClean="0"/>
              <a:t>2.7607 m</a:t>
            </a:r>
            <a:endParaRPr lang="en-US" sz="1200" dirty="0"/>
          </a:p>
        </p:txBody>
      </p:sp>
      <p:cxnSp>
        <p:nvCxnSpPr>
          <p:cNvPr id="54" name="Straight Connector 53"/>
          <p:cNvCxnSpPr/>
          <p:nvPr/>
        </p:nvCxnSpPr>
        <p:spPr>
          <a:xfrm>
            <a:off x="5337094" y="5645130"/>
            <a:ext cx="1710929"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5954010" y="6318881"/>
            <a:ext cx="1606930" cy="276999"/>
          </a:xfrm>
          <a:prstGeom prst="rect">
            <a:avLst/>
          </a:prstGeom>
          <a:noFill/>
        </p:spPr>
        <p:txBody>
          <a:bodyPr wrap="none" rtlCol="0">
            <a:spAutoFit/>
          </a:bodyPr>
          <a:lstStyle/>
          <a:p>
            <a:r>
              <a:rPr lang="en-US" sz="1200" dirty="0" smtClean="0"/>
              <a:t>Magnified x10 =±10cm</a:t>
            </a:r>
            <a:endParaRPr lang="en-US" sz="1200" dirty="0"/>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dirty="0"/>
          </a:p>
        </p:txBody>
      </p:sp>
    </p:spTree>
    <p:extLst>
      <p:ext uri="{BB962C8B-B14F-4D97-AF65-F5344CB8AC3E}">
        <p14:creationId xmlns:p14="http://schemas.microsoft.com/office/powerpoint/2010/main" val="1100038799"/>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smtClean="0"/>
              <a:t>D. Trbojevic - Ion Beam Therapy: Clinical, Scientific, and Technical Challenges -Birmingham Jan 18-21, 2016 </a:t>
            </a:r>
            <a:endParaRPr lang="en-US" dirty="0"/>
          </a:p>
        </p:txBody>
      </p:sp>
      <p:sp>
        <p:nvSpPr>
          <p:cNvPr id="6" name="Slide Number Placeholder 5"/>
          <p:cNvSpPr>
            <a:spLocks noGrp="1"/>
          </p:cNvSpPr>
          <p:nvPr>
            <p:ph type="sldNum" sz="quarter" idx="12"/>
          </p:nvPr>
        </p:nvSpPr>
        <p:spPr/>
        <p:txBody>
          <a:bodyPr/>
          <a:lstStyle/>
          <a:p>
            <a:fld id="{A22D51BC-D578-6941-8C86-C25354AB5214}" type="slidenum">
              <a:rPr lang="en-US" smtClean="0"/>
              <a:pPr/>
              <a:t>37</a:t>
            </a:fld>
            <a:endParaRPr lang="en-US"/>
          </a:p>
        </p:txBody>
      </p:sp>
      <p:pic>
        <p:nvPicPr>
          <p:cNvPr id="2" name="CNAO-gantry.m4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857250"/>
            <a:ext cx="9144000" cy="5143500"/>
          </a:xfrm>
          <a:prstGeom prst="rect">
            <a:avLst/>
          </a:prstGeom>
        </p:spPr>
      </p:pic>
    </p:spTree>
    <p:extLst>
      <p:ext uri="{BB962C8B-B14F-4D97-AF65-F5344CB8AC3E}">
        <p14:creationId xmlns:p14="http://schemas.microsoft.com/office/powerpoint/2010/main" val="359788625"/>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CRYO-COOLERS: reliable, maintenance free, easy to operate</a:t>
            </a:r>
            <a:endParaRPr lang="en-US" dirty="0"/>
          </a:p>
        </p:txBody>
      </p:sp>
      <p:sp>
        <p:nvSpPr>
          <p:cNvPr id="5" name="Slide Number Placeholder 4"/>
          <p:cNvSpPr>
            <a:spLocks noGrp="1"/>
          </p:cNvSpPr>
          <p:nvPr>
            <p:ph type="sldNum" sz="quarter" idx="12"/>
          </p:nvPr>
        </p:nvSpPr>
        <p:spPr/>
        <p:txBody>
          <a:bodyPr/>
          <a:lstStyle/>
          <a:p>
            <a:fld id="{A22D51BC-D578-6941-8C86-C25354AB5214}" type="slidenum">
              <a:rPr lang="en-US" smtClean="0"/>
              <a:pPr/>
              <a:t>38</a:t>
            </a:fld>
            <a:endParaRPr lang="en-US"/>
          </a:p>
        </p:txBody>
      </p:sp>
      <p:pic>
        <p:nvPicPr>
          <p:cNvPr id="6" name="Picture 5" descr="Screen Shot 2012-07-27 at 12.15.1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06077"/>
            <a:ext cx="8131725" cy="2686798"/>
          </a:xfrm>
          <a:prstGeom prst="rect">
            <a:avLst/>
          </a:prstGeom>
        </p:spPr>
      </p:pic>
      <p:pic>
        <p:nvPicPr>
          <p:cNvPr id="7" name="Picture 6" descr="Screen Shot 2012-07-27 at 12.13.4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73092"/>
            <a:ext cx="2188126" cy="2968152"/>
          </a:xfrm>
          <a:prstGeom prst="rect">
            <a:avLst/>
          </a:prstGeom>
        </p:spPr>
      </p:pic>
      <p:pic>
        <p:nvPicPr>
          <p:cNvPr id="8" name="Picture 7" descr="Screen Shot 2012-07-27 at 12.10.15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2074" y="1349375"/>
            <a:ext cx="2574572" cy="2749119"/>
          </a:xfrm>
          <a:prstGeom prst="rect">
            <a:avLst/>
          </a:prstGeom>
        </p:spPr>
      </p:pic>
      <p:sp>
        <p:nvSpPr>
          <p:cNvPr id="10" name="Footer Placeholder 9"/>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Tree>
    <p:extLst>
      <p:ext uri="{BB962C8B-B14F-4D97-AF65-F5344CB8AC3E}">
        <p14:creationId xmlns:p14="http://schemas.microsoft.com/office/powerpoint/2010/main" val="1594164993"/>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Footer Placeholder 2"/>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4" name="Slide Number Placeholder 3"/>
          <p:cNvSpPr>
            <a:spLocks noGrp="1"/>
          </p:cNvSpPr>
          <p:nvPr>
            <p:ph type="sldNum" sz="quarter" idx="12"/>
          </p:nvPr>
        </p:nvSpPr>
        <p:spPr/>
        <p:txBody>
          <a:bodyPr/>
          <a:lstStyle/>
          <a:p>
            <a:fld id="{A22D51BC-D578-6941-8C86-C25354AB5214}" type="slidenum">
              <a:rPr lang="en-US" smtClean="0"/>
              <a:pPr/>
              <a:t>39</a:t>
            </a:fld>
            <a:endParaRPr lang="en-US"/>
          </a:p>
        </p:txBody>
      </p:sp>
    </p:spTree>
    <p:extLst>
      <p:ext uri="{BB962C8B-B14F-4D97-AF65-F5344CB8AC3E}">
        <p14:creationId xmlns:p14="http://schemas.microsoft.com/office/powerpoint/2010/main" val="2876323737"/>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765049" y="13982892"/>
            <a:ext cx="1087120" cy="269330"/>
          </a:xfrm>
        </p:spPr>
        <p:txBody>
          <a:bodyPr/>
          <a:lstStyle/>
          <a:p>
            <a:fld id="{A22D51BC-D578-6941-8C86-C25354AB5214}" type="slidenum">
              <a:rPr lang="en-US" smtClean="0"/>
              <a:pPr/>
              <a:t>4</a:t>
            </a:fld>
            <a:endParaRPr lang="en-US" dirty="0"/>
          </a:p>
        </p:txBody>
      </p:sp>
      <p:sp>
        <p:nvSpPr>
          <p:cNvPr id="5" name="Footer Placeholder 4"/>
          <p:cNvSpPr>
            <a:spLocks noGrp="1"/>
          </p:cNvSpPr>
          <p:nvPr>
            <p:ph type="ftr" sz="quarter" idx="11"/>
          </p:nvPr>
        </p:nvSpPr>
        <p:spPr>
          <a:xfrm>
            <a:off x="843901" y="6588670"/>
            <a:ext cx="6851472" cy="269330"/>
          </a:xfrm>
        </p:spPr>
        <p:txBody>
          <a:bodyPr/>
          <a:lstStyle/>
          <a:p>
            <a:r>
              <a:rPr lang="en-US" sz="1000" dirty="0" smtClean="0"/>
              <a:t>D. Trbojevic - Ion Beam Therapy: Clinical, Scientific, and Technical Challenges -Birmingham Jan 18-21, 2016 </a:t>
            </a:r>
            <a:endParaRPr lang="en-US" sz="1000" dirty="0"/>
          </a:p>
        </p:txBody>
      </p:sp>
      <p:graphicFrame>
        <p:nvGraphicFramePr>
          <p:cNvPr id="8" name="Diagram 7"/>
          <p:cNvGraphicFramePr/>
          <p:nvPr>
            <p:extLst>
              <p:ext uri="{D42A27DB-BD31-4B8C-83A1-F6EECF244321}">
                <p14:modId xmlns:p14="http://schemas.microsoft.com/office/powerpoint/2010/main" val="3538677176"/>
              </p:ext>
            </p:extLst>
          </p:nvPr>
        </p:nvGraphicFramePr>
        <p:xfrm>
          <a:off x="0" y="514994"/>
          <a:ext cx="9143999" cy="5239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83" name="Group 182"/>
          <p:cNvGrpSpPr/>
          <p:nvPr/>
        </p:nvGrpSpPr>
        <p:grpSpPr>
          <a:xfrm>
            <a:off x="-2" y="2995"/>
            <a:ext cx="9144001" cy="6858000"/>
            <a:chOff x="14209140" y="7124892"/>
            <a:chExt cx="9144001" cy="6858000"/>
          </a:xfrm>
        </p:grpSpPr>
        <p:sp>
          <p:nvSpPr>
            <p:cNvPr id="10" name="Rectangle 9"/>
            <p:cNvSpPr/>
            <p:nvPr/>
          </p:nvSpPr>
          <p:spPr>
            <a:xfrm>
              <a:off x="14209140" y="7124892"/>
              <a:ext cx="9144001" cy="68580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HeilderbergGantry.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209140" y="7124892"/>
              <a:ext cx="4561862" cy="6858000"/>
            </a:xfrm>
            <a:prstGeom prst="rect">
              <a:avLst/>
            </a:prstGeom>
          </p:spPr>
        </p:pic>
      </p:grpSp>
      <p:grpSp>
        <p:nvGrpSpPr>
          <p:cNvPr id="187" name="Group 186"/>
          <p:cNvGrpSpPr/>
          <p:nvPr/>
        </p:nvGrpSpPr>
        <p:grpSpPr>
          <a:xfrm>
            <a:off x="2396785" y="586656"/>
            <a:ext cx="6602366" cy="5834025"/>
            <a:chOff x="2852169" y="875931"/>
            <a:chExt cx="6602366" cy="5834025"/>
          </a:xfrm>
        </p:grpSpPr>
        <p:grpSp>
          <p:nvGrpSpPr>
            <p:cNvPr id="186" name="Group 185"/>
            <p:cNvGrpSpPr>
              <a:grpSpLocks noChangeAspect="1"/>
            </p:cNvGrpSpPr>
            <p:nvPr/>
          </p:nvGrpSpPr>
          <p:grpSpPr>
            <a:xfrm>
              <a:off x="6332068" y="875931"/>
              <a:ext cx="1648438" cy="1656674"/>
              <a:chOff x="1253255" y="-4287553"/>
              <a:chExt cx="2354152" cy="2365916"/>
            </a:xfrm>
          </p:grpSpPr>
          <p:pic>
            <p:nvPicPr>
              <p:cNvPr id="26" name="Picture 25" descr="Screen Shot 2013-10-17 at 12.31.07 AM.png"/>
              <p:cNvPicPr>
                <a:picLocks noChangeAspect="1"/>
              </p:cNvPicPr>
              <p:nvPr/>
            </p:nvPicPr>
            <p:blipFill>
              <a:blip r:embed="rId9">
                <a:alphaModFix/>
                <a:extLst>
                  <a:ext uri="{28A0092B-C50C-407E-A947-70E740481C1C}">
                    <a14:useLocalDpi xmlns:a14="http://schemas.microsoft.com/office/drawing/2010/main" val="0"/>
                  </a:ext>
                </a:extLst>
              </a:blip>
              <a:stretch>
                <a:fillRect/>
              </a:stretch>
            </p:blipFill>
            <p:spPr>
              <a:xfrm rot="12232529" flipV="1">
                <a:off x="2662165" y="-4187613"/>
                <a:ext cx="429351" cy="199814"/>
              </a:xfrm>
              <a:prstGeom prst="rect">
                <a:avLst/>
              </a:prstGeom>
            </p:spPr>
          </p:pic>
          <p:pic>
            <p:nvPicPr>
              <p:cNvPr id="20" name="Picture 19" descr="Screen Shot 2013-10-17 at 12.31.07 AM.png"/>
              <p:cNvPicPr>
                <a:picLocks noChangeAspect="1"/>
              </p:cNvPicPr>
              <p:nvPr/>
            </p:nvPicPr>
            <p:blipFill>
              <a:blip r:embed="rId9">
                <a:alphaModFix/>
                <a:extLst>
                  <a:ext uri="{28A0092B-C50C-407E-A947-70E740481C1C}">
                    <a14:useLocalDpi xmlns:a14="http://schemas.microsoft.com/office/drawing/2010/main" val="0"/>
                  </a:ext>
                </a:extLst>
              </a:blip>
              <a:stretch>
                <a:fillRect/>
              </a:stretch>
            </p:blipFill>
            <p:spPr>
              <a:xfrm flipV="1">
                <a:off x="2194868" y="-4287553"/>
                <a:ext cx="429351" cy="199814"/>
              </a:xfrm>
              <a:prstGeom prst="rect">
                <a:avLst/>
              </a:prstGeom>
            </p:spPr>
          </p:pic>
          <p:pic>
            <p:nvPicPr>
              <p:cNvPr id="13" name="Picture 12" descr="Screen Shot 2013-10-17 at 12.31.07 AM.png"/>
              <p:cNvPicPr>
                <a:picLocks noChangeAspect="1"/>
              </p:cNvPicPr>
              <p:nvPr/>
            </p:nvPicPr>
            <p:blipFill>
              <a:blip r:embed="rId9">
                <a:alphaModFix/>
                <a:extLst>
                  <a:ext uri="{28A0092B-C50C-407E-A947-70E740481C1C}">
                    <a14:useLocalDpi xmlns:a14="http://schemas.microsoft.com/office/drawing/2010/main" val="0"/>
                  </a:ext>
                </a:extLst>
              </a:blip>
              <a:stretch>
                <a:fillRect/>
              </a:stretch>
            </p:blipFill>
            <p:spPr>
              <a:xfrm rot="9331131" flipV="1">
                <a:off x="1744018" y="-4183552"/>
                <a:ext cx="429351" cy="199814"/>
              </a:xfrm>
              <a:prstGeom prst="rect">
                <a:avLst/>
              </a:prstGeom>
            </p:spPr>
          </p:pic>
          <p:pic>
            <p:nvPicPr>
              <p:cNvPr id="19" name="Picture 18" descr="Screen Shot 2013-10-17 at 12.31.07 AM.png"/>
              <p:cNvPicPr>
                <a:picLocks noChangeAspect="1"/>
              </p:cNvPicPr>
              <p:nvPr/>
            </p:nvPicPr>
            <p:blipFill>
              <a:blip r:embed="rId9">
                <a:alphaModFix/>
                <a:extLst>
                  <a:ext uri="{28A0092B-C50C-407E-A947-70E740481C1C}">
                    <a14:useLocalDpi xmlns:a14="http://schemas.microsoft.com/office/drawing/2010/main" val="0"/>
                  </a:ext>
                </a:extLst>
              </a:blip>
              <a:stretch>
                <a:fillRect/>
              </a:stretch>
            </p:blipFill>
            <p:spPr>
              <a:xfrm rot="7789465" flipV="1">
                <a:off x="1384611" y="-3892448"/>
                <a:ext cx="429351" cy="199814"/>
              </a:xfrm>
              <a:prstGeom prst="rect">
                <a:avLst/>
              </a:prstGeom>
            </p:spPr>
          </p:pic>
          <p:sp>
            <p:nvSpPr>
              <p:cNvPr id="18" name="Block Arc 17"/>
              <p:cNvSpPr>
                <a:spLocks noChangeAspect="1"/>
              </p:cNvSpPr>
              <p:nvPr/>
            </p:nvSpPr>
            <p:spPr>
              <a:xfrm>
                <a:off x="1253255" y="-4279385"/>
                <a:ext cx="2354152" cy="2357748"/>
              </a:xfrm>
              <a:prstGeom prst="blockArc">
                <a:avLst>
                  <a:gd name="adj1" fmla="val 12129865"/>
                  <a:gd name="adj2" fmla="val 18842521"/>
                  <a:gd name="adj3" fmla="val 6822"/>
                </a:avLst>
              </a:prstGeom>
              <a:gradFill flip="none" rotWithShape="1">
                <a:gsLst>
                  <a:gs pos="0">
                    <a:schemeClr val="accent1">
                      <a:tint val="100000"/>
                      <a:shade val="100000"/>
                      <a:satMod val="130000"/>
                      <a:alpha val="31000"/>
                    </a:schemeClr>
                  </a:gs>
                  <a:gs pos="100000">
                    <a:schemeClr val="accent1">
                      <a:tint val="50000"/>
                      <a:shade val="100000"/>
                      <a:satMod val="350000"/>
                      <a:alpha val="31000"/>
                    </a:schemeClr>
                  </a:gs>
                </a:gsLst>
                <a:lin ang="16200000" scaled="0"/>
                <a:tileRec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136" name="TextBox 135"/>
            <p:cNvSpPr txBox="1"/>
            <p:nvPr/>
          </p:nvSpPr>
          <p:spPr>
            <a:xfrm>
              <a:off x="5353121" y="3170526"/>
              <a:ext cx="4101414" cy="3539430"/>
            </a:xfrm>
            <a:prstGeom prst="rect">
              <a:avLst/>
            </a:prstGeom>
            <a:solidFill>
              <a:schemeClr val="bg1"/>
            </a:solidFill>
          </p:spPr>
          <p:txBody>
            <a:bodyPr wrap="square" rtlCol="0">
              <a:spAutoFit/>
            </a:bodyPr>
            <a:lstStyle/>
            <a:p>
              <a:r>
                <a:rPr lang="en-US" sz="3200" dirty="0" smtClean="0">
                  <a:latin typeface="Optima"/>
                  <a:cs typeface="Optima"/>
                </a:rPr>
                <a:t>The </a:t>
              </a:r>
              <a:r>
                <a:rPr lang="en-US" sz="3200" u="sng" dirty="0" smtClean="0">
                  <a:solidFill>
                    <a:srgbClr val="FF0000"/>
                  </a:solidFill>
                  <a:latin typeface="Optima"/>
                  <a:cs typeface="Optima"/>
                </a:rPr>
                <a:t>NEW</a:t>
              </a:r>
              <a:r>
                <a:rPr lang="en-US" sz="3200" dirty="0" smtClean="0">
                  <a:latin typeface="Optima"/>
                  <a:cs typeface="Optima"/>
                </a:rPr>
                <a:t> carbon ion gantry replaces the </a:t>
              </a:r>
              <a:r>
                <a:rPr lang="en-US" sz="3200" dirty="0">
                  <a:solidFill>
                    <a:srgbClr val="FF0000"/>
                  </a:solidFill>
                  <a:latin typeface="Optima"/>
                  <a:cs typeface="Optima"/>
                </a:rPr>
                <a:t>135 </a:t>
              </a:r>
              <a:r>
                <a:rPr lang="en-US" sz="3200" dirty="0" smtClean="0">
                  <a:solidFill>
                    <a:srgbClr val="FF0000"/>
                  </a:solidFill>
                  <a:latin typeface="Optima"/>
                  <a:cs typeface="Optima"/>
                </a:rPr>
                <a:t>ton </a:t>
              </a:r>
              <a:r>
                <a:rPr lang="en-US" sz="3200" dirty="0" smtClean="0">
                  <a:latin typeface="Optima"/>
                  <a:cs typeface="Optima"/>
                </a:rPr>
                <a:t>magnets of the Heidelberg gantry </a:t>
              </a:r>
              <a:r>
                <a:rPr lang="en-US" sz="3200" dirty="0" smtClean="0">
                  <a:solidFill>
                    <a:srgbClr val="FF0000"/>
                  </a:solidFill>
                  <a:latin typeface="Optima"/>
                  <a:cs typeface="Optima"/>
                  <a:sym typeface="Wingdings"/>
                </a:rPr>
                <a:t>with </a:t>
              </a:r>
              <a:r>
                <a:rPr lang="en-US" sz="3200" dirty="0" smtClean="0">
                  <a:latin typeface="Optima"/>
                  <a:cs typeface="Optima"/>
                </a:rPr>
                <a:t>smaller BNL superconducting magnets.</a:t>
              </a:r>
              <a:endParaRPr lang="en-US" sz="3200" dirty="0">
                <a:latin typeface="Optima"/>
                <a:cs typeface="Optima"/>
              </a:endParaRPr>
            </a:p>
          </p:txBody>
        </p:sp>
        <p:cxnSp>
          <p:nvCxnSpPr>
            <p:cNvPr id="132" name="Straight Arrow Connector 131"/>
            <p:cNvCxnSpPr/>
            <p:nvPr/>
          </p:nvCxnSpPr>
          <p:spPr>
            <a:xfrm flipH="1" flipV="1">
              <a:off x="2852169" y="909281"/>
              <a:ext cx="2171649" cy="3113866"/>
            </a:xfrm>
            <a:prstGeom prst="straightConnector1">
              <a:avLst/>
            </a:prstGeom>
            <a:ln w="76200" cmpd="sng">
              <a:solidFill>
                <a:srgbClr val="FFFF0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39" name="Straight Arrow Connector 138"/>
            <p:cNvCxnSpPr/>
            <p:nvPr/>
          </p:nvCxnSpPr>
          <p:spPr>
            <a:xfrm flipV="1">
              <a:off x="5828778" y="1426071"/>
              <a:ext cx="1020567" cy="1252156"/>
            </a:xfrm>
            <a:prstGeom prst="straightConnector1">
              <a:avLst/>
            </a:prstGeom>
            <a:ln>
              <a:solidFill>
                <a:schemeClr val="tx1"/>
              </a:solidFill>
              <a:tailEnd type="triangle" w="lg" len="lg"/>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182842144"/>
      </p:ext>
    </p:extLst>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p:txBody>
          <a:bodyPr/>
          <a:lstStyle/>
          <a:p>
            <a:r>
              <a:rPr lang="en-US" b="1" dirty="0" smtClean="0"/>
              <a:t>SUMMARY: </a:t>
            </a:r>
          </a:p>
        </p:txBody>
      </p:sp>
      <p:sp>
        <p:nvSpPr>
          <p:cNvPr id="3" name="TextBox 2"/>
          <p:cNvSpPr txBox="1"/>
          <p:nvPr/>
        </p:nvSpPr>
        <p:spPr>
          <a:xfrm>
            <a:off x="-1" y="1128713"/>
            <a:ext cx="9144001" cy="4524315"/>
          </a:xfrm>
          <a:prstGeom prst="rect">
            <a:avLst/>
          </a:prstGeom>
          <a:noFill/>
        </p:spPr>
        <p:txBody>
          <a:bodyPr wrap="square">
            <a:spAutoFit/>
          </a:bodyPr>
          <a:lstStyle/>
          <a:p>
            <a:pPr marL="457200" indent="-457200">
              <a:defRPr/>
            </a:pPr>
            <a:endParaRPr lang="en-US" sz="2400" dirty="0" smtClean="0">
              <a:solidFill>
                <a:srgbClr val="000090"/>
              </a:solidFill>
              <a:latin typeface="Optima"/>
              <a:cs typeface="Optima"/>
            </a:endParaRPr>
          </a:p>
          <a:p>
            <a:pPr marL="282575" indent="-282575">
              <a:buFont typeface="+mj-lt"/>
              <a:buAutoNum type="arabicPeriod"/>
              <a:defRPr/>
            </a:pPr>
            <a:r>
              <a:rPr lang="en-US" sz="2400" dirty="0" smtClean="0">
                <a:solidFill>
                  <a:srgbClr val="000090"/>
                </a:solidFill>
                <a:latin typeface="Optima"/>
                <a:cs typeface="Optima"/>
              </a:rPr>
              <a:t>NS-FFAG gantries provide transfer of carbon ions with large momentum range: </a:t>
            </a:r>
            <a:r>
              <a:rPr lang="en-US" sz="2400" dirty="0" smtClean="0">
                <a:solidFill>
                  <a:srgbClr val="000090"/>
                </a:solidFill>
                <a:latin typeface="Symbol" charset="2"/>
                <a:ea typeface="Lucida Grande"/>
                <a:cs typeface="Symbol" charset="2"/>
              </a:rPr>
              <a:t>d</a:t>
            </a:r>
            <a:r>
              <a:rPr lang="en-US" sz="2400" dirty="0" smtClean="0">
                <a:solidFill>
                  <a:srgbClr val="000090"/>
                </a:solidFill>
                <a:latin typeface="Optima"/>
                <a:cs typeface="Optima"/>
              </a:rPr>
              <a:t>p/p=± 20% (</a:t>
            </a:r>
            <a:r>
              <a:rPr lang="en-US" sz="2400" b="1" dirty="0" smtClean="0">
                <a:solidFill>
                  <a:srgbClr val="FF0000"/>
                </a:solidFill>
                <a:latin typeface="Optima"/>
                <a:cs typeface="Optima"/>
              </a:rPr>
              <a:t>200-400 MeV–or-100-200 MeV</a:t>
            </a:r>
            <a:r>
              <a:rPr lang="en-US" sz="2400" dirty="0" smtClean="0">
                <a:solidFill>
                  <a:srgbClr val="000090"/>
                </a:solidFill>
                <a:latin typeface="Optima"/>
                <a:cs typeface="Optima"/>
              </a:rPr>
              <a:t>) allowing </a:t>
            </a:r>
            <a:r>
              <a:rPr lang="en-US" sz="2400" b="1" dirty="0" smtClean="0">
                <a:solidFill>
                  <a:srgbClr val="FF0000"/>
                </a:solidFill>
                <a:latin typeface="Optima"/>
                <a:cs typeface="Optima"/>
              </a:rPr>
              <a:t>longitudinal scanning as fast as the front accelerator </a:t>
            </a:r>
            <a:r>
              <a:rPr lang="en-US" sz="2400" dirty="0" smtClean="0">
                <a:solidFill>
                  <a:srgbClr val="000090"/>
                </a:solidFill>
                <a:latin typeface="Optima"/>
                <a:cs typeface="Optima"/>
              </a:rPr>
              <a:t>can change the energy of the beam because the magnetic field is fixed for the required energy range</a:t>
            </a:r>
          </a:p>
          <a:p>
            <a:pPr marL="282575" indent="-282575">
              <a:buFont typeface="+mj-lt"/>
              <a:buAutoNum type="arabicPeriod"/>
              <a:defRPr/>
            </a:pPr>
            <a:r>
              <a:rPr lang="en-US" sz="2400" dirty="0" smtClean="0">
                <a:solidFill>
                  <a:srgbClr val="000090"/>
                </a:solidFill>
                <a:latin typeface="Optima"/>
                <a:cs typeface="Optima"/>
              </a:rPr>
              <a:t>Weight is </a:t>
            </a:r>
            <a:r>
              <a:rPr lang="en-US" sz="2400" b="1" dirty="0" smtClean="0">
                <a:solidFill>
                  <a:srgbClr val="FF0000"/>
                </a:solidFill>
                <a:latin typeface="Optima"/>
                <a:cs typeface="Optima"/>
              </a:rPr>
              <a:t>reduced</a:t>
            </a:r>
            <a:r>
              <a:rPr lang="en-US" sz="2400" dirty="0" smtClean="0">
                <a:solidFill>
                  <a:srgbClr val="000090"/>
                </a:solidFill>
                <a:latin typeface="Optima"/>
                <a:cs typeface="Optima"/>
              </a:rPr>
              <a:t> for one or </a:t>
            </a:r>
            <a:r>
              <a:rPr lang="en-US" sz="2400" b="1" dirty="0" smtClean="0">
                <a:solidFill>
                  <a:srgbClr val="FF0000"/>
                </a:solidFill>
                <a:latin typeface="Optima"/>
                <a:cs typeface="Optima"/>
              </a:rPr>
              <a:t>two orders of magnitude</a:t>
            </a:r>
          </a:p>
          <a:p>
            <a:pPr marL="282575" indent="-282575">
              <a:buFont typeface="+mj-lt"/>
              <a:buAutoNum type="arabicPeriod"/>
              <a:defRPr/>
            </a:pPr>
            <a:r>
              <a:rPr lang="en-US" sz="2400" dirty="0" smtClean="0">
                <a:solidFill>
                  <a:srgbClr val="000090"/>
                </a:solidFill>
                <a:latin typeface="Optima"/>
                <a:cs typeface="Optima"/>
              </a:rPr>
              <a:t>Size of </a:t>
            </a:r>
            <a:r>
              <a:rPr lang="en-US" sz="2400" b="1" dirty="0" smtClean="0">
                <a:solidFill>
                  <a:srgbClr val="FF0000"/>
                </a:solidFill>
                <a:latin typeface="Optima"/>
                <a:cs typeface="Optima"/>
              </a:rPr>
              <a:t>NS-FFAG the carbon gantry is of PSI proton one</a:t>
            </a:r>
          </a:p>
          <a:p>
            <a:pPr marL="282575" indent="-282575">
              <a:buFont typeface="+mj-lt"/>
              <a:buAutoNum type="arabicPeriod"/>
              <a:defRPr/>
            </a:pPr>
            <a:r>
              <a:rPr lang="en-US" sz="2400" dirty="0" smtClean="0">
                <a:solidFill>
                  <a:srgbClr val="000090"/>
                </a:solidFill>
                <a:latin typeface="Optima"/>
                <a:cs typeface="Optima"/>
              </a:rPr>
              <a:t>Operation is </a:t>
            </a:r>
            <a:r>
              <a:rPr lang="en-US" sz="2400" b="1" dirty="0" smtClean="0">
                <a:solidFill>
                  <a:srgbClr val="FF0000"/>
                </a:solidFill>
                <a:latin typeface="Optima"/>
                <a:cs typeface="Optima"/>
              </a:rPr>
              <a:t>simplified as the magnetic field is fixed</a:t>
            </a:r>
          </a:p>
          <a:p>
            <a:pPr marL="282575" indent="-282575">
              <a:buFont typeface="+mj-lt"/>
              <a:buAutoNum type="arabicPeriod"/>
              <a:defRPr/>
            </a:pPr>
            <a:r>
              <a:rPr lang="en-US" sz="2400" dirty="0" smtClean="0">
                <a:solidFill>
                  <a:srgbClr val="000090"/>
                </a:solidFill>
                <a:latin typeface="Optima"/>
                <a:cs typeface="Optima"/>
              </a:rPr>
              <a:t>Scanning system is with </a:t>
            </a:r>
            <a:r>
              <a:rPr lang="en-US" sz="2400" b="1" dirty="0" smtClean="0">
                <a:solidFill>
                  <a:srgbClr val="FF0000"/>
                </a:solidFill>
                <a:latin typeface="Optima"/>
                <a:cs typeface="Optima"/>
              </a:rPr>
              <a:t>SAD=∞</a:t>
            </a:r>
          </a:p>
          <a:p>
            <a:pPr marL="282575" indent="-282575">
              <a:buFont typeface="+mj-lt"/>
              <a:buAutoNum type="arabicPeriod"/>
              <a:defRPr/>
            </a:pPr>
            <a:r>
              <a:rPr lang="en-US" sz="2400" dirty="0" smtClean="0">
                <a:solidFill>
                  <a:srgbClr val="000090"/>
                </a:solidFill>
                <a:latin typeface="Optima"/>
                <a:cs typeface="Optima"/>
              </a:rPr>
              <a:t>Beam size </a:t>
            </a:r>
            <a:r>
              <a:rPr lang="en-US" sz="2400" b="1" dirty="0" smtClean="0">
                <a:solidFill>
                  <a:srgbClr val="FF0000"/>
                </a:solidFill>
                <a:latin typeface="Optima"/>
                <a:cs typeface="Optima"/>
              </a:rPr>
              <a:t>is adjustable with the triplet magnets</a:t>
            </a:r>
          </a:p>
          <a:p>
            <a:pPr marL="282575" indent="-282575">
              <a:buFont typeface="+mj-lt"/>
              <a:buAutoNum type="arabicPeriod"/>
              <a:defRPr/>
            </a:pPr>
            <a:r>
              <a:rPr lang="en-US" sz="2400" dirty="0" smtClean="0">
                <a:solidFill>
                  <a:srgbClr val="000090"/>
                </a:solidFill>
                <a:latin typeface="Optima"/>
                <a:cs typeface="Optima"/>
              </a:rPr>
              <a:t>Triplet magnets do not need to be superconducting</a:t>
            </a:r>
          </a:p>
        </p:txBody>
      </p:sp>
      <p:sp>
        <p:nvSpPr>
          <p:cNvPr id="2" name="Date Placeholder 1"/>
          <p:cNvSpPr>
            <a:spLocks noGrp="1"/>
          </p:cNvSpPr>
          <p:nvPr>
            <p:ph type="dt" sz="half" idx="4294967295"/>
          </p:nvPr>
        </p:nvSpPr>
        <p:spPr>
          <a:xfrm>
            <a:off x="0" y="6588670"/>
            <a:ext cx="1076960" cy="269330"/>
          </a:xfrm>
          <a:prstGeom prst="rect">
            <a:avLst/>
          </a:prstGeom>
        </p:spPr>
        <p:txBody>
          <a:bodyPr/>
          <a:lstStyle/>
          <a:p>
            <a:r>
              <a:rPr lang="en-US" smtClean="0"/>
              <a:t>1/17/2014</a:t>
            </a:r>
            <a:endParaRPr lang="en-US"/>
          </a:p>
        </p:txBody>
      </p:sp>
      <p:sp>
        <p:nvSpPr>
          <p:cNvPr id="6" name="Footer Placeholder 5"/>
          <p:cNvSpPr>
            <a:spLocks noGrp="1"/>
          </p:cNvSpPr>
          <p:nvPr>
            <p:ph type="ftr" sz="quarter" idx="11"/>
          </p:nvPr>
        </p:nvSpPr>
        <p:spPr/>
        <p:txBody>
          <a:bodyPr/>
          <a:lstStyle/>
          <a:p>
            <a:r>
              <a:rPr lang="en-US" smtClean="0"/>
              <a:t>Dr. Dejan Trbojevic –Modern Hadron Therapy Gantry Developments</a:t>
            </a:r>
            <a:endParaRPr lang="en-US"/>
          </a:p>
        </p:txBody>
      </p:sp>
      <p:sp>
        <p:nvSpPr>
          <p:cNvPr id="7" name="Slide Number Placeholder 6"/>
          <p:cNvSpPr>
            <a:spLocks noGrp="1"/>
          </p:cNvSpPr>
          <p:nvPr>
            <p:ph type="sldNum" sz="quarter" idx="12"/>
          </p:nvPr>
        </p:nvSpPr>
        <p:spPr/>
        <p:txBody>
          <a:bodyPr/>
          <a:lstStyle/>
          <a:p>
            <a:fld id="{A22D51BC-D578-6941-8C86-C25354AB5214}" type="slidenum">
              <a:rPr lang="en-US" smtClean="0"/>
              <a:pPr/>
              <a:t>40</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prism isContent="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77334"/>
          </a:xfrm>
        </p:spPr>
        <p:txBody>
          <a:bodyPr/>
          <a:lstStyle/>
          <a:p>
            <a:r>
              <a:rPr lang="en-US" dirty="0" smtClean="0"/>
              <a:t>Range of momentum = range kinetic energy</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621742783"/>
              </p:ext>
            </p:extLst>
          </p:nvPr>
        </p:nvGraphicFramePr>
        <p:xfrm>
          <a:off x="355517" y="1363847"/>
          <a:ext cx="3801519" cy="669685"/>
        </p:xfrm>
        <a:graphic>
          <a:graphicData uri="http://schemas.openxmlformats.org/presentationml/2006/ole">
            <mc:AlternateContent xmlns:mc="http://schemas.openxmlformats.org/markup-compatibility/2006">
              <mc:Choice xmlns:v="urn:schemas-microsoft-com:vml" Requires="v">
                <p:oleObj spid="_x0000_s4248" name="Equation" r:id="rId3" imgW="2235200" imgH="393700" progId="Equation.3">
                  <p:embed/>
                </p:oleObj>
              </mc:Choice>
              <mc:Fallback>
                <p:oleObj name="Equation" r:id="rId3" imgW="2235200" imgH="3937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517" y="1363847"/>
                        <a:ext cx="3801519" cy="66968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97845998"/>
              </p:ext>
            </p:extLst>
          </p:nvPr>
        </p:nvGraphicFramePr>
        <p:xfrm>
          <a:off x="355517" y="2365306"/>
          <a:ext cx="5806758" cy="4341088"/>
        </p:xfrm>
        <a:graphic>
          <a:graphicData uri="http://schemas.openxmlformats.org/presentationml/2006/ole">
            <mc:AlternateContent xmlns:mc="http://schemas.openxmlformats.org/markup-compatibility/2006">
              <mc:Choice xmlns:v="urn:schemas-microsoft-com:vml" Requires="v">
                <p:oleObj spid="_x0000_s4249" name="Equation" r:id="rId5" imgW="3848100" imgH="2717800" progId="Equation.3">
                  <p:embed/>
                </p:oleObj>
              </mc:Choice>
              <mc:Fallback>
                <p:oleObj name="Equation" r:id="rId5" imgW="3848100" imgH="2717800" progId="Equation.3">
                  <p:embed/>
                  <p:pic>
                    <p:nvPicPr>
                      <p:cNvPr id="0" name=""/>
                      <p:cNvPicPr>
                        <a:picLocks noChangeAspect="1" noChangeArrowheads="1"/>
                      </p:cNvPicPr>
                      <p:nvPr/>
                    </p:nvPicPr>
                    <p:blipFill>
                      <a:blip r:embed="rId6"/>
                      <a:srcRect/>
                      <a:stretch>
                        <a:fillRect/>
                      </a:stretch>
                    </p:blipFill>
                    <p:spPr bwMode="auto">
                      <a:xfrm>
                        <a:off x="355517" y="2365306"/>
                        <a:ext cx="5806758" cy="4341088"/>
                      </a:xfrm>
                      <a:prstGeom prst="rect">
                        <a:avLst/>
                      </a:prstGeom>
                      <a:noFill/>
                      <a:extLst/>
                    </p:spPr>
                  </p:pic>
                </p:oleObj>
              </mc:Fallback>
            </mc:AlternateContent>
          </a:graphicData>
        </a:graphic>
      </p:graphicFrame>
      <p:sp>
        <p:nvSpPr>
          <p:cNvPr id="7" name="Left Brace 6"/>
          <p:cNvSpPr/>
          <p:nvPr/>
        </p:nvSpPr>
        <p:spPr bwMode="auto">
          <a:xfrm>
            <a:off x="4221788" y="704679"/>
            <a:ext cx="588818" cy="1997364"/>
          </a:xfrm>
          <a:prstGeom prst="leftBrace">
            <a:avLst>
              <a:gd name="adj1" fmla="val 12254"/>
              <a:gd name="adj2" fmla="val 50000"/>
            </a:avLst>
          </a:prstGeom>
          <a:noFill/>
          <a:ln w="12699" cap="flat" cmpd="sng" algn="ctr">
            <a:solidFill>
              <a:schemeClr val="tx1"/>
            </a:solidFill>
            <a:prstDash val="solid"/>
            <a:round/>
            <a:headEnd type="none" w="med" len="med"/>
            <a:tailEnd type="none" w="med" len="med"/>
          </a:ln>
          <a:effectLst/>
        </p:spPr>
        <p:txBody>
          <a:bodyPr vert="horz" wrap="square" lIns="90488" tIns="44450" rIns="90488" bIns="4445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Tahoma" charset="0"/>
            </a:endParaRPr>
          </a:p>
        </p:txBody>
      </p:sp>
      <p:grpSp>
        <p:nvGrpSpPr>
          <p:cNvPr id="13" name="Group 12"/>
          <p:cNvGrpSpPr/>
          <p:nvPr/>
        </p:nvGrpSpPr>
        <p:grpSpPr>
          <a:xfrm>
            <a:off x="4572002" y="727769"/>
            <a:ext cx="4745180" cy="1870241"/>
            <a:chOff x="5507183" y="1009402"/>
            <a:chExt cx="4745180" cy="1870241"/>
          </a:xfrm>
        </p:grpSpPr>
        <p:sp>
          <p:nvSpPr>
            <p:cNvPr id="8" name="TextBox 7"/>
            <p:cNvSpPr txBox="1"/>
            <p:nvPr/>
          </p:nvSpPr>
          <p:spPr>
            <a:xfrm>
              <a:off x="5513069" y="1009402"/>
              <a:ext cx="4663769" cy="369332"/>
            </a:xfrm>
            <a:prstGeom prst="rect">
              <a:avLst/>
            </a:prstGeom>
            <a:noFill/>
          </p:spPr>
          <p:txBody>
            <a:bodyPr wrap="none" rtlCol="0">
              <a:spAutoFit/>
            </a:bodyPr>
            <a:lstStyle/>
            <a:p>
              <a:r>
                <a:rPr lang="en-US" sz="1800" dirty="0" smtClean="0">
                  <a:solidFill>
                    <a:srgbClr val="000090"/>
                  </a:solidFill>
                </a:rPr>
                <a:t>ΔE</a:t>
              </a:r>
              <a:r>
                <a:rPr lang="en-US" sz="1800" baseline="-25000" dirty="0" smtClean="0">
                  <a:solidFill>
                    <a:srgbClr val="000090"/>
                  </a:solidFill>
                </a:rPr>
                <a:t>k carbon</a:t>
              </a:r>
              <a:r>
                <a:rPr lang="en-US" sz="1800" dirty="0" smtClean="0">
                  <a:solidFill>
                    <a:srgbClr val="000090"/>
                  </a:solidFill>
                </a:rPr>
                <a:t>=400-195.4 MeV/u   [27.3-8.2 cm]</a:t>
              </a:r>
              <a:endParaRPr lang="en-US" sz="1800" dirty="0">
                <a:solidFill>
                  <a:srgbClr val="000090"/>
                </a:solidFill>
              </a:endParaRPr>
            </a:p>
          </p:txBody>
        </p:sp>
        <p:sp>
          <p:nvSpPr>
            <p:cNvPr id="9" name="TextBox 8"/>
            <p:cNvSpPr txBox="1"/>
            <p:nvPr/>
          </p:nvSpPr>
          <p:spPr>
            <a:xfrm>
              <a:off x="5512461" y="1408106"/>
              <a:ext cx="4738835" cy="369332"/>
            </a:xfrm>
            <a:prstGeom prst="rect">
              <a:avLst/>
            </a:prstGeom>
            <a:noFill/>
          </p:spPr>
          <p:txBody>
            <a:bodyPr wrap="none" rtlCol="0">
              <a:spAutoFit/>
            </a:bodyPr>
            <a:lstStyle/>
            <a:p>
              <a:r>
                <a:rPr lang="en-US" sz="1800" dirty="0" smtClean="0">
                  <a:solidFill>
                    <a:srgbClr val="000090"/>
                  </a:solidFill>
                </a:rPr>
                <a:t>ΔE</a:t>
              </a:r>
              <a:r>
                <a:rPr lang="en-US" sz="1800" baseline="-25000" dirty="0" smtClean="0">
                  <a:solidFill>
                    <a:srgbClr val="000090"/>
                  </a:solidFill>
                </a:rPr>
                <a:t>k carbon</a:t>
              </a:r>
              <a:r>
                <a:rPr lang="en-US" sz="1800" dirty="0" smtClean="0">
                  <a:solidFill>
                    <a:srgbClr val="000090"/>
                  </a:solidFill>
                </a:rPr>
                <a:t>=195.4-91.5 MeV/u  [8.2–2.2 cm]</a:t>
              </a:r>
              <a:endParaRPr lang="en-US" sz="1800" dirty="0">
                <a:solidFill>
                  <a:srgbClr val="000090"/>
                </a:solidFill>
              </a:endParaRPr>
            </a:p>
          </p:txBody>
        </p:sp>
        <p:sp>
          <p:nvSpPr>
            <p:cNvPr id="10" name="Rectangle 9"/>
            <p:cNvSpPr/>
            <p:nvPr/>
          </p:nvSpPr>
          <p:spPr>
            <a:xfrm>
              <a:off x="5507183" y="2094727"/>
              <a:ext cx="4745180" cy="369332"/>
            </a:xfrm>
            <a:prstGeom prst="rect">
              <a:avLst/>
            </a:prstGeom>
          </p:spPr>
          <p:txBody>
            <a:bodyPr wrap="square">
              <a:spAutoFit/>
            </a:bodyPr>
            <a:lstStyle/>
            <a:p>
              <a:r>
                <a:rPr lang="en-US" sz="1800" dirty="0" smtClean="0">
                  <a:solidFill>
                    <a:srgbClr val="FF0000"/>
                  </a:solidFill>
                </a:rPr>
                <a:t>ΔE</a:t>
              </a:r>
              <a:r>
                <a:rPr lang="en-US" sz="1800" baseline="-25000" dirty="0" smtClean="0">
                  <a:solidFill>
                    <a:srgbClr val="FF0000"/>
                  </a:solidFill>
                </a:rPr>
                <a:t>k proton</a:t>
              </a:r>
              <a:r>
                <a:rPr lang="en-US" sz="1800" dirty="0" smtClean="0">
                  <a:solidFill>
                    <a:srgbClr val="FF0000"/>
                  </a:solidFill>
                </a:rPr>
                <a:t>=250-118.81 MeV   [37.8-10.4 cm]</a:t>
              </a:r>
              <a:endParaRPr lang="en-US" sz="1800" dirty="0">
                <a:solidFill>
                  <a:srgbClr val="FF0000"/>
                </a:solidFill>
              </a:endParaRPr>
            </a:p>
          </p:txBody>
        </p:sp>
        <p:sp>
          <p:nvSpPr>
            <p:cNvPr id="11" name="TextBox 10"/>
            <p:cNvSpPr txBox="1"/>
            <p:nvPr/>
          </p:nvSpPr>
          <p:spPr>
            <a:xfrm>
              <a:off x="5514877" y="2510311"/>
              <a:ext cx="4564304" cy="369332"/>
            </a:xfrm>
            <a:prstGeom prst="rect">
              <a:avLst/>
            </a:prstGeom>
            <a:noFill/>
          </p:spPr>
          <p:txBody>
            <a:bodyPr wrap="square" rtlCol="0">
              <a:spAutoFit/>
            </a:bodyPr>
            <a:lstStyle/>
            <a:p>
              <a:r>
                <a:rPr lang="en-US" sz="1800" dirty="0" smtClean="0">
                  <a:solidFill>
                    <a:srgbClr val="FF0000"/>
                  </a:solidFill>
                </a:rPr>
                <a:t>ΔE</a:t>
              </a:r>
              <a:r>
                <a:rPr lang="en-US" sz="1800" baseline="-25000" dirty="0" smtClean="0">
                  <a:solidFill>
                    <a:srgbClr val="FF0000"/>
                  </a:solidFill>
                </a:rPr>
                <a:t>k proton</a:t>
              </a:r>
              <a:r>
                <a:rPr lang="en-US" sz="1800" dirty="0" smtClean="0">
                  <a:solidFill>
                    <a:srgbClr val="FF0000"/>
                  </a:solidFill>
                </a:rPr>
                <a:t>=118.81-54.6 MeV  [10.4-2.6 cm]  </a:t>
              </a:r>
            </a:p>
          </p:txBody>
        </p:sp>
      </p:grpSp>
      <p:sp>
        <p:nvSpPr>
          <p:cNvPr id="15" name="Slide Number Placeholder 14"/>
          <p:cNvSpPr>
            <a:spLocks noGrp="1"/>
          </p:cNvSpPr>
          <p:nvPr>
            <p:ph type="sldNum" sz="quarter" idx="12"/>
          </p:nvPr>
        </p:nvSpPr>
        <p:spPr/>
        <p:txBody>
          <a:bodyPr/>
          <a:lstStyle/>
          <a:p>
            <a:fld id="{A22D51BC-D578-6941-8C86-C25354AB5214}" type="slidenum">
              <a:rPr lang="en-US" smtClean="0"/>
              <a:pPr/>
              <a:t>5</a:t>
            </a:fld>
            <a:endParaRPr lang="en-US"/>
          </a:p>
        </p:txBody>
      </p:sp>
      <p:sp>
        <p:nvSpPr>
          <p:cNvPr id="16" name="Footer Placeholder 15"/>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
        <p:nvSpPr>
          <p:cNvPr id="3" name="TextBox 2"/>
          <p:cNvSpPr txBox="1"/>
          <p:nvPr/>
        </p:nvSpPr>
        <p:spPr>
          <a:xfrm>
            <a:off x="5943600" y="3025894"/>
            <a:ext cx="2637252" cy="369332"/>
          </a:xfrm>
          <a:prstGeom prst="rect">
            <a:avLst/>
          </a:prstGeom>
          <a:noFill/>
        </p:spPr>
        <p:txBody>
          <a:bodyPr wrap="none" rtlCol="0">
            <a:spAutoFit/>
          </a:bodyPr>
          <a:lstStyle/>
          <a:p>
            <a:r>
              <a:rPr lang="en-US" dirty="0" smtClean="0">
                <a:solidFill>
                  <a:srgbClr val="FF0000"/>
                </a:solidFill>
                <a:latin typeface="Optima"/>
                <a:cs typeface="Optima"/>
              </a:rPr>
              <a:t>Permanent proton gantry</a:t>
            </a:r>
            <a:endParaRPr lang="en-US" dirty="0">
              <a:solidFill>
                <a:srgbClr val="FF0000"/>
              </a:solidFill>
              <a:latin typeface="Optima"/>
              <a:cs typeface="Optima"/>
            </a:endParaRPr>
          </a:p>
        </p:txBody>
      </p:sp>
      <p:cxnSp>
        <p:nvCxnSpPr>
          <p:cNvPr id="14" name="Straight Arrow Connector 13"/>
          <p:cNvCxnSpPr/>
          <p:nvPr/>
        </p:nvCxnSpPr>
        <p:spPr>
          <a:xfrm flipH="1">
            <a:off x="5415280" y="3210560"/>
            <a:ext cx="375920" cy="0"/>
          </a:xfrm>
          <a:prstGeom prst="straightConnector1">
            <a:avLst/>
          </a:prstGeom>
          <a:ln w="1270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6532880" y="4641334"/>
            <a:ext cx="2339942" cy="646331"/>
          </a:xfrm>
          <a:prstGeom prst="rect">
            <a:avLst/>
          </a:prstGeom>
          <a:noFill/>
        </p:spPr>
        <p:txBody>
          <a:bodyPr wrap="none" rtlCol="0">
            <a:spAutoFit/>
          </a:bodyPr>
          <a:lstStyle/>
          <a:p>
            <a:pPr algn="ctr"/>
            <a:r>
              <a:rPr lang="en-US" dirty="0" smtClean="0">
                <a:solidFill>
                  <a:srgbClr val="3366FF"/>
                </a:solidFill>
                <a:latin typeface="Optima"/>
                <a:cs typeface="Optima"/>
              </a:rPr>
              <a:t>Superconducting</a:t>
            </a:r>
          </a:p>
          <a:p>
            <a:pPr algn="ctr"/>
            <a:r>
              <a:rPr lang="en-US" dirty="0" smtClean="0">
                <a:solidFill>
                  <a:srgbClr val="3366FF"/>
                </a:solidFill>
                <a:latin typeface="Optima"/>
                <a:cs typeface="Optima"/>
              </a:rPr>
              <a:t>carbon/proton gantry</a:t>
            </a:r>
            <a:endParaRPr lang="en-US" dirty="0">
              <a:solidFill>
                <a:srgbClr val="3366FF"/>
              </a:solidFill>
              <a:latin typeface="Optima"/>
              <a:cs typeface="Optima"/>
            </a:endParaRPr>
          </a:p>
        </p:txBody>
      </p:sp>
      <p:cxnSp>
        <p:nvCxnSpPr>
          <p:cNvPr id="18" name="Straight Arrow Connector 17"/>
          <p:cNvCxnSpPr/>
          <p:nvPr/>
        </p:nvCxnSpPr>
        <p:spPr>
          <a:xfrm flipH="1">
            <a:off x="6156960" y="4998720"/>
            <a:ext cx="375920" cy="0"/>
          </a:xfrm>
          <a:prstGeom prst="straightConnector1">
            <a:avLst/>
          </a:prstGeom>
          <a:ln w="12700" cmpd="sng">
            <a:solidFill>
              <a:srgbClr val="3366FF"/>
            </a:solidFill>
            <a:tailEnd type="arrow"/>
          </a:ln>
          <a:effectLst/>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spd="slow">
        <p14:prism/>
      </p:transition>
    </mc:Choice>
    <mc:Fallback xmlns="" xmlns:mv="urn:schemas-microsoft-com:mac:vml">
      <p:transition spd="slow">
        <p:cover/>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A22D51BC-D578-6941-8C86-C25354AB5214}" type="slidenum">
              <a:rPr lang="en-US" smtClean="0"/>
              <a:pPr/>
              <a:t>6</a:t>
            </a:fld>
            <a:endParaRPr lang="en-US"/>
          </a:p>
        </p:txBody>
      </p:sp>
      <p:sp>
        <p:nvSpPr>
          <p:cNvPr id="8" name="Oval Callout 7"/>
          <p:cNvSpPr/>
          <p:nvPr/>
        </p:nvSpPr>
        <p:spPr>
          <a:xfrm>
            <a:off x="391837" y="607949"/>
            <a:ext cx="8282634" cy="4593391"/>
          </a:xfrm>
          <a:prstGeom prst="wedgeEllipseCallout">
            <a:avLst/>
          </a:prstGeom>
          <a:solidFill>
            <a:srgbClr val="44CBFF">
              <a:alpha val="30000"/>
            </a:srgbClr>
          </a:solidFill>
          <a:ln w="571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0" b="1" dirty="0">
              <a:solidFill>
                <a:schemeClr val="tx1"/>
              </a:solidFill>
            </a:endParaRPr>
          </a:p>
        </p:txBody>
      </p:sp>
      <p:sp>
        <p:nvSpPr>
          <p:cNvPr id="9" name="Rectangle 8"/>
          <p:cNvSpPr/>
          <p:nvPr/>
        </p:nvSpPr>
        <p:spPr>
          <a:xfrm>
            <a:off x="1935453" y="5437300"/>
            <a:ext cx="1628901" cy="1569660"/>
          </a:xfrm>
          <a:prstGeom prst="rect">
            <a:avLst/>
          </a:prstGeom>
        </p:spPr>
        <p:txBody>
          <a:bodyPr wrap="square">
            <a:spAutoFit/>
          </a:bodyPr>
          <a:lstStyle/>
          <a:p>
            <a:pPr algn="ctr"/>
            <a:r>
              <a:rPr lang="en-US" sz="9600" b="1" dirty="0"/>
              <a:t>?</a:t>
            </a:r>
          </a:p>
        </p:txBody>
      </p:sp>
      <p:sp>
        <p:nvSpPr>
          <p:cNvPr id="7" name="TextBox 6"/>
          <p:cNvSpPr txBox="1"/>
          <p:nvPr/>
        </p:nvSpPr>
        <p:spPr>
          <a:xfrm>
            <a:off x="0" y="-38382"/>
            <a:ext cx="9144000" cy="646331"/>
          </a:xfrm>
          <a:prstGeom prst="rect">
            <a:avLst/>
          </a:prstGeom>
          <a:noFill/>
        </p:spPr>
        <p:txBody>
          <a:bodyPr wrap="square" rtlCol="0">
            <a:spAutoFit/>
          </a:bodyPr>
          <a:lstStyle/>
          <a:p>
            <a:pPr algn="ctr"/>
            <a:r>
              <a:rPr lang="en-US" sz="3600" dirty="0" smtClean="0">
                <a:latin typeface="Optima"/>
                <a:cs typeface="Optima"/>
              </a:rPr>
              <a:t>MAKE IT SMALLER YET HIGHLY EFFECTIVE!</a:t>
            </a:r>
            <a:endParaRPr lang="en-US" sz="3600" dirty="0">
              <a:latin typeface="Optima"/>
              <a:cs typeface="Optima"/>
            </a:endParaRPr>
          </a:p>
        </p:txBody>
      </p:sp>
      <p:grpSp>
        <p:nvGrpSpPr>
          <p:cNvPr id="3" name="Group 2"/>
          <p:cNvGrpSpPr/>
          <p:nvPr/>
        </p:nvGrpSpPr>
        <p:grpSpPr>
          <a:xfrm>
            <a:off x="1935453" y="1254806"/>
            <a:ext cx="7259781" cy="5027835"/>
            <a:chOff x="1935453" y="1254806"/>
            <a:chExt cx="7259781" cy="5027835"/>
          </a:xfrm>
        </p:grpSpPr>
        <p:pic>
          <p:nvPicPr>
            <p:cNvPr id="16" name="Picture 15" descr="Screen Shot 2013-10-10 at 3.43.0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5453" y="1254806"/>
              <a:ext cx="5170045" cy="3233683"/>
            </a:xfrm>
            <a:prstGeom prst="rect">
              <a:avLst/>
            </a:prstGeom>
          </p:spPr>
        </p:pic>
        <p:sp>
          <p:nvSpPr>
            <p:cNvPr id="2" name="TextBox 1"/>
            <p:cNvSpPr txBox="1"/>
            <p:nvPr/>
          </p:nvSpPr>
          <p:spPr>
            <a:xfrm>
              <a:off x="3893783" y="5082313"/>
              <a:ext cx="5301451" cy="1200328"/>
            </a:xfrm>
            <a:prstGeom prst="rect">
              <a:avLst/>
            </a:prstGeom>
            <a:noFill/>
          </p:spPr>
          <p:txBody>
            <a:bodyPr wrap="none" rtlCol="0">
              <a:spAutoFit/>
            </a:bodyPr>
            <a:lstStyle/>
            <a:p>
              <a:r>
                <a:rPr lang="en-US" sz="2400" dirty="0" smtClean="0">
                  <a:solidFill>
                    <a:srgbClr val="FF0000"/>
                  </a:solidFill>
                  <a:latin typeface="Optima"/>
                  <a:cs typeface="Optima"/>
                </a:rPr>
                <a:t>Two properties were annoying:</a:t>
              </a:r>
            </a:p>
            <a:p>
              <a:r>
                <a:rPr lang="en-US" sz="2400" dirty="0" smtClean="0">
                  <a:solidFill>
                    <a:srgbClr val="FF0000"/>
                  </a:solidFill>
                  <a:latin typeface="Optima"/>
                  <a:cs typeface="Optima"/>
                </a:rPr>
                <a:t>VERY LARGE MAGNET SIZE</a:t>
              </a:r>
            </a:p>
            <a:p>
              <a:r>
                <a:rPr lang="en-US" sz="2400" dirty="0" smtClean="0">
                  <a:solidFill>
                    <a:srgbClr val="FF0000"/>
                  </a:solidFill>
                  <a:latin typeface="Optima"/>
                  <a:cs typeface="Optima"/>
                </a:rPr>
                <a:t>30% OPPOSITE BEND - INNEFICIENT </a:t>
              </a:r>
              <a:endParaRPr lang="en-US" sz="2400" dirty="0">
                <a:solidFill>
                  <a:srgbClr val="FF0000"/>
                </a:solidFill>
                <a:latin typeface="Optima"/>
                <a:cs typeface="Optima"/>
              </a:endParaRPr>
            </a:p>
          </p:txBody>
        </p:sp>
      </p:grpSp>
      <p:pic>
        <p:nvPicPr>
          <p:cNvPr id="12" name="Picture 11" descr="Screen Shot 2013-10-10 at 12.43.1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8828" y="2384749"/>
            <a:ext cx="607832" cy="948811"/>
          </a:xfrm>
          <a:prstGeom prst="rect">
            <a:avLst/>
          </a:prstGeom>
        </p:spPr>
      </p:pic>
      <p:sp>
        <p:nvSpPr>
          <p:cNvPr id="13" name="TextBox 12"/>
          <p:cNvSpPr txBox="1"/>
          <p:nvPr/>
        </p:nvSpPr>
        <p:spPr>
          <a:xfrm>
            <a:off x="1269688" y="2027227"/>
            <a:ext cx="6647567" cy="1600438"/>
          </a:xfrm>
          <a:prstGeom prst="rect">
            <a:avLst/>
          </a:prstGeom>
          <a:solidFill>
            <a:srgbClr val="44CBFF">
              <a:alpha val="8000"/>
            </a:srgbClr>
          </a:solidFill>
        </p:spPr>
        <p:txBody>
          <a:bodyPr wrap="square" rtlCol="0">
            <a:spAutoFit/>
          </a:bodyPr>
          <a:lstStyle/>
          <a:p>
            <a:r>
              <a:rPr lang="en-US" sz="8000" i="1" dirty="0">
                <a:solidFill>
                  <a:srgbClr val="FF3300"/>
                </a:solidFill>
                <a:latin typeface="Symbol" pitchFamily="-106" charset="2"/>
              </a:rPr>
              <a:t>D</a:t>
            </a:r>
            <a:r>
              <a:rPr lang="en-US" sz="8000" i="1" dirty="0">
                <a:solidFill>
                  <a:srgbClr val="FF3300"/>
                </a:solidFill>
              </a:rPr>
              <a:t>x</a:t>
            </a:r>
            <a:r>
              <a:rPr lang="en-US" sz="8000" dirty="0">
                <a:solidFill>
                  <a:srgbClr val="FF3300"/>
                </a:solidFill>
              </a:rPr>
              <a:t> = </a:t>
            </a:r>
            <a:r>
              <a:rPr lang="en-US" sz="8000" i="1" dirty="0">
                <a:solidFill>
                  <a:srgbClr val="FF3300"/>
                </a:solidFill>
              </a:rPr>
              <a:t>D</a:t>
            </a:r>
            <a:r>
              <a:rPr lang="en-US" sz="8000" i="1" baseline="-25000" dirty="0">
                <a:solidFill>
                  <a:srgbClr val="FF3300"/>
                </a:solidFill>
              </a:rPr>
              <a:t>x</a:t>
            </a:r>
            <a:r>
              <a:rPr lang="en-US" sz="8000" dirty="0">
                <a:solidFill>
                  <a:srgbClr val="FF3300"/>
                </a:solidFill>
              </a:rPr>
              <a:t> </a:t>
            </a:r>
            <a:r>
              <a:rPr lang="en-US" sz="8000" dirty="0" smtClean="0">
                <a:solidFill>
                  <a:srgbClr val="FF3300"/>
                </a:solidFill>
                <a:latin typeface="Wingdings"/>
                <a:ea typeface="Wingdings"/>
                <a:cs typeface="Wingdings"/>
                <a:sym typeface="Wingdings"/>
              </a:rPr>
              <a:t></a:t>
            </a:r>
            <a:r>
              <a:rPr lang="en-US" sz="8000" dirty="0" smtClean="0">
                <a:solidFill>
                  <a:srgbClr val="FF3300"/>
                </a:solidFill>
              </a:rPr>
              <a:t> </a:t>
            </a:r>
            <a:r>
              <a:rPr lang="en-US" sz="8000" i="1" dirty="0">
                <a:solidFill>
                  <a:srgbClr val="FF3300"/>
                </a:solidFill>
                <a:latin typeface="Symbol" pitchFamily="-106" charset="2"/>
              </a:rPr>
              <a:t>d</a:t>
            </a:r>
            <a:r>
              <a:rPr lang="en-US" sz="8000" i="1" dirty="0">
                <a:solidFill>
                  <a:srgbClr val="FF3300"/>
                </a:solidFill>
              </a:rPr>
              <a:t>p/p</a:t>
            </a:r>
          </a:p>
          <a:p>
            <a:endParaRPr lang="en-US" dirty="0"/>
          </a:p>
        </p:txBody>
      </p:sp>
      <p:sp>
        <p:nvSpPr>
          <p:cNvPr id="6" name="Footer Placeholder 5"/>
          <p:cNvSpPr>
            <a:spLocks noGrp="1"/>
          </p:cNvSpPr>
          <p:nvPr>
            <p:ph type="ftr" sz="quarter" idx="11"/>
          </p:nvPr>
        </p:nvSpPr>
        <p:spPr/>
        <p:txBody>
          <a:bodyPr/>
          <a:lstStyle/>
          <a:p>
            <a:r>
              <a:rPr lang="en-US" smtClean="0"/>
              <a:t>D. Trbojevic - Ion Beam Therapy: Clinical, Scientific, and Technical Challenges -Birmingham Jan 18-21, 2016 </a:t>
            </a:r>
            <a:endParaRPr lang="en-US"/>
          </a:p>
        </p:txBody>
      </p:sp>
    </p:spTree>
    <p:extLst>
      <p:ext uri="{BB962C8B-B14F-4D97-AF65-F5344CB8AC3E}">
        <p14:creationId xmlns:p14="http://schemas.microsoft.com/office/powerpoint/2010/main" val="1684157428"/>
      </p:ext>
    </p:extLst>
  </p:cSld>
  <p:clrMapOvr>
    <a:masterClrMapping/>
  </p:clrMapOvr>
  <mc:AlternateContent xmlns:mc="http://schemas.openxmlformats.org/markup-compatibility/2006" xmlns:p14="http://schemas.microsoft.com/office/powerpoint/2010/main">
    <mc:Choice Requires="p14">
      <p:transition spd="slow" p14:dur="20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1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1957"/>
            <a:ext cx="9144000" cy="2369838"/>
          </a:xfrm>
        </p:spPr>
        <p:txBody>
          <a:bodyPr>
            <a:noAutofit/>
          </a:bodyPr>
          <a:lstStyle/>
          <a:p>
            <a:r>
              <a:rPr lang="en-US" sz="3600" b="1" dirty="0" smtClean="0"/>
              <a:t> </a:t>
            </a:r>
            <a:r>
              <a:rPr lang="en-US" sz="3600" b="1" dirty="0" smtClean="0">
                <a:solidFill>
                  <a:srgbClr val="FF0000"/>
                </a:solidFill>
              </a:rPr>
              <a:t>EMMA the first Non-</a:t>
            </a:r>
            <a:r>
              <a:rPr lang="en-US" sz="3600" b="1" dirty="0">
                <a:solidFill>
                  <a:srgbClr val="FF0000"/>
                </a:solidFill>
              </a:rPr>
              <a:t>S</a:t>
            </a:r>
            <a:r>
              <a:rPr lang="en-US" sz="3600" b="1" dirty="0" smtClean="0">
                <a:solidFill>
                  <a:srgbClr val="FF0000"/>
                </a:solidFill>
              </a:rPr>
              <a:t>caling FFAG</a:t>
            </a:r>
            <a:r>
              <a:rPr lang="en-US" sz="3600" b="1" dirty="0" smtClean="0"/>
              <a:t/>
            </a:r>
            <a:br>
              <a:rPr lang="en-US" sz="3600" b="1" dirty="0" smtClean="0"/>
            </a:br>
            <a:r>
              <a:rPr lang="en-US" sz="3600" b="1" dirty="0" smtClean="0"/>
              <a:t>(Electron </a:t>
            </a:r>
            <a:r>
              <a:rPr lang="en-US" sz="3600" b="1" dirty="0"/>
              <a:t>Model for Many </a:t>
            </a:r>
            <a:r>
              <a:rPr lang="en-US" sz="3600" b="1" dirty="0" smtClean="0"/>
              <a:t>Applications)</a:t>
            </a:r>
            <a:br>
              <a:rPr lang="en-US" sz="3600" b="1" dirty="0" smtClean="0"/>
            </a:br>
            <a:r>
              <a:rPr lang="en-US" sz="3600" dirty="0" err="1"/>
              <a:t>Daresbury</a:t>
            </a:r>
            <a:r>
              <a:rPr lang="en-US" sz="3600" dirty="0"/>
              <a:t> Laboratory</a:t>
            </a:r>
            <a:br>
              <a:rPr lang="en-US" sz="3600" dirty="0"/>
            </a:br>
            <a:r>
              <a:rPr lang="en-US" sz="3600" b="1" dirty="0" smtClean="0"/>
              <a:t>  </a:t>
            </a:r>
            <a:endParaRPr lang="en-US" sz="3600" b="1" dirty="0"/>
          </a:p>
        </p:txBody>
      </p:sp>
      <p:sp>
        <p:nvSpPr>
          <p:cNvPr id="4" name="Footer Placeholder 3"/>
          <p:cNvSpPr>
            <a:spLocks noGrp="1"/>
          </p:cNvSpPr>
          <p:nvPr>
            <p:ph type="ftr" sz="quarter" idx="11"/>
          </p:nvPr>
        </p:nvSpPr>
        <p:spPr/>
        <p:txBody>
          <a:bodyPr/>
          <a:lstStyle/>
          <a:p>
            <a:r>
              <a:rPr lang="en-US" smtClean="0"/>
              <a:t>D. Trbojevic - Ion Beam Therapy: Clinical, Scientific, and Technical Challenges -Birmingham Jan 18-21, 2016 </a:t>
            </a:r>
            <a:endParaRPr lang="en-US" dirty="0"/>
          </a:p>
        </p:txBody>
      </p:sp>
      <p:sp>
        <p:nvSpPr>
          <p:cNvPr id="6" name="Slide Number Placeholder 5"/>
          <p:cNvSpPr>
            <a:spLocks noGrp="1"/>
          </p:cNvSpPr>
          <p:nvPr>
            <p:ph type="sldNum" sz="quarter" idx="12"/>
          </p:nvPr>
        </p:nvSpPr>
        <p:spPr/>
        <p:txBody>
          <a:bodyPr/>
          <a:lstStyle/>
          <a:p>
            <a:fld id="{A22D51BC-D578-6941-8C86-C25354AB5214}" type="slidenum">
              <a:rPr lang="en-US" smtClean="0"/>
              <a:pPr/>
              <a:t>7</a:t>
            </a:fld>
            <a:endParaRPr lang="en-US"/>
          </a:p>
        </p:txBody>
      </p:sp>
      <p:sp>
        <p:nvSpPr>
          <p:cNvPr id="23" name="TextBox 22"/>
          <p:cNvSpPr txBox="1"/>
          <p:nvPr/>
        </p:nvSpPr>
        <p:spPr>
          <a:xfrm>
            <a:off x="177097" y="2248960"/>
            <a:ext cx="8798916" cy="4031873"/>
          </a:xfrm>
          <a:prstGeom prst="rect">
            <a:avLst/>
          </a:prstGeom>
          <a:noFill/>
        </p:spPr>
        <p:txBody>
          <a:bodyPr wrap="square" rtlCol="0">
            <a:spAutoFit/>
          </a:bodyPr>
          <a:lstStyle/>
          <a:p>
            <a:pPr algn="ctr"/>
            <a:r>
              <a:rPr lang="en-US" sz="3200" dirty="0" smtClean="0">
                <a:solidFill>
                  <a:srgbClr val="000090"/>
                </a:solidFill>
              </a:rPr>
              <a:t>LEARNING FROM PREVIOUS </a:t>
            </a:r>
            <a:r>
              <a:rPr lang="en-US" sz="3200" dirty="0">
                <a:solidFill>
                  <a:srgbClr val="000090"/>
                </a:solidFill>
              </a:rPr>
              <a:t>EXPERIENCE </a:t>
            </a:r>
            <a:r>
              <a:rPr lang="en-US" sz="3200" dirty="0" smtClean="0">
                <a:solidFill>
                  <a:srgbClr val="000090"/>
                </a:solidFill>
              </a:rPr>
              <a:t>FROM WORKING NON</a:t>
            </a:r>
            <a:r>
              <a:rPr lang="en-US" sz="3200" dirty="0">
                <a:solidFill>
                  <a:srgbClr val="000090"/>
                </a:solidFill>
              </a:rPr>
              <a:t>-SCALING FFAG “EMMA</a:t>
            </a:r>
            <a:r>
              <a:rPr lang="en-US" sz="3200" dirty="0" smtClean="0">
                <a:solidFill>
                  <a:srgbClr val="000090"/>
                </a:solidFill>
              </a:rPr>
              <a:t>”</a:t>
            </a:r>
          </a:p>
          <a:p>
            <a:pPr algn="ctr"/>
            <a:endParaRPr lang="en-US" sz="3200" dirty="0" smtClean="0">
              <a:solidFill>
                <a:srgbClr val="000090"/>
              </a:solidFill>
            </a:endParaRPr>
          </a:p>
          <a:p>
            <a:pPr algn="ctr"/>
            <a:r>
              <a:rPr lang="en-US" sz="3200" dirty="0" smtClean="0">
                <a:solidFill>
                  <a:srgbClr val="000090"/>
                </a:solidFill>
              </a:rPr>
              <a:t>(Being aware that EMMA is a much more difficult application of FFAG than eRHIC in many ways)</a:t>
            </a:r>
          </a:p>
          <a:p>
            <a:pPr algn="ctr"/>
            <a:endParaRPr lang="en-US" sz="3200" dirty="0">
              <a:solidFill>
                <a:srgbClr val="000090"/>
              </a:solidFill>
            </a:endParaRPr>
          </a:p>
          <a:p>
            <a:pPr algn="ctr"/>
            <a:r>
              <a:rPr lang="en-US" sz="3200" dirty="0">
                <a:solidFill>
                  <a:srgbClr val="000090"/>
                </a:solidFill>
              </a:rPr>
              <a:t>ELECTRON ENERGY RANGE </a:t>
            </a:r>
            <a:r>
              <a:rPr lang="en-US" sz="3200" dirty="0" smtClean="0">
                <a:solidFill>
                  <a:srgbClr val="000090"/>
                </a:solidFill>
              </a:rPr>
              <a:t>IN EMMA WAS BUILT TO </a:t>
            </a:r>
            <a:r>
              <a:rPr lang="en-US" sz="3200" dirty="0">
                <a:solidFill>
                  <a:srgbClr val="000090"/>
                </a:solidFill>
              </a:rPr>
              <a:t>SIMULATE MUON ACCELERATION 10 – 20 </a:t>
            </a:r>
            <a:r>
              <a:rPr lang="en-US" sz="3200" dirty="0" smtClean="0">
                <a:solidFill>
                  <a:srgbClr val="000090"/>
                </a:solidFill>
              </a:rPr>
              <a:t>GeV</a:t>
            </a:r>
            <a:endParaRPr lang="en-US" sz="3200" dirty="0"/>
          </a:p>
        </p:txBody>
      </p:sp>
      <p:pic>
        <p:nvPicPr>
          <p:cNvPr id="9" name="Picture 8" descr="Screen Shot 2013-10-10 at 10.03.1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7" y="1067"/>
            <a:ext cx="9131393" cy="6857568"/>
          </a:xfrm>
          <a:prstGeom prst="rect">
            <a:avLst/>
          </a:prstGeom>
        </p:spPr>
      </p:pic>
      <p:grpSp>
        <p:nvGrpSpPr>
          <p:cNvPr id="5" name="Group 4"/>
          <p:cNvGrpSpPr/>
          <p:nvPr/>
        </p:nvGrpSpPr>
        <p:grpSpPr>
          <a:xfrm>
            <a:off x="12607" y="-1687"/>
            <a:ext cx="9142734" cy="6857568"/>
            <a:chOff x="-9554398" y="7597574"/>
            <a:chExt cx="9142734" cy="6857568"/>
          </a:xfrm>
        </p:grpSpPr>
        <p:sp>
          <p:nvSpPr>
            <p:cNvPr id="3" name="Rectangle 2"/>
            <p:cNvSpPr/>
            <p:nvPr/>
          </p:nvSpPr>
          <p:spPr>
            <a:xfrm>
              <a:off x="-9554398" y="7597574"/>
              <a:ext cx="9142734" cy="6857568"/>
            </a:xfrm>
            <a:prstGeom prst="rect">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Screen Shot 2013-11-24 at 10.43.5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0763" y="7621908"/>
              <a:ext cx="5351545" cy="6833234"/>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20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FE97603-2A10-E648-8DE4-4D75A1570B14}" type="slidenum">
              <a:rPr lang="en-US" smtClean="0"/>
              <a:t>8</a:t>
            </a:fld>
            <a:endParaRPr lang="en-US" dirty="0"/>
          </a:p>
        </p:txBody>
      </p:sp>
      <p:sp>
        <p:nvSpPr>
          <p:cNvPr id="9" name="Footer Placeholder 8"/>
          <p:cNvSpPr>
            <a:spLocks noGrp="1"/>
          </p:cNvSpPr>
          <p:nvPr>
            <p:ph type="ftr" sz="quarter" idx="11"/>
          </p:nvPr>
        </p:nvSpPr>
        <p:spPr>
          <a:xfrm>
            <a:off x="901632" y="6597026"/>
            <a:ext cx="6231402" cy="269330"/>
          </a:xfrm>
        </p:spPr>
        <p:txBody>
          <a:bodyPr/>
          <a:lstStyle/>
          <a:p>
            <a:r>
              <a:rPr lang="en-US" sz="1000" dirty="0" smtClean="0"/>
              <a:t>D. Trbojevic - Ion Beam Therapy: Clinical, Scientific, and Technical Challenges -Birmingham Jan 18-21, 2016 </a:t>
            </a:r>
            <a:endParaRPr lang="en-US" sz="1000" dirty="0"/>
          </a:p>
        </p:txBody>
      </p:sp>
      <p:grpSp>
        <p:nvGrpSpPr>
          <p:cNvPr id="13" name="Group 12"/>
          <p:cNvGrpSpPr/>
          <p:nvPr/>
        </p:nvGrpSpPr>
        <p:grpSpPr>
          <a:xfrm>
            <a:off x="0" y="-47160"/>
            <a:ext cx="9144001" cy="6720603"/>
            <a:chOff x="0" y="-47160"/>
            <a:chExt cx="9144001" cy="6720603"/>
          </a:xfrm>
        </p:grpSpPr>
        <p:pic>
          <p:nvPicPr>
            <p:cNvPr id="7" name="Picture 6" descr="Screen Shot 2015-10-28 at 11.34.4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1334"/>
              <a:ext cx="9144000" cy="6512109"/>
            </a:xfrm>
            <a:prstGeom prst="rect">
              <a:avLst/>
            </a:prstGeom>
          </p:spPr>
        </p:pic>
        <p:sp>
          <p:nvSpPr>
            <p:cNvPr id="6" name="TextBox 5"/>
            <p:cNvSpPr txBox="1"/>
            <p:nvPr/>
          </p:nvSpPr>
          <p:spPr>
            <a:xfrm>
              <a:off x="1" y="-47160"/>
              <a:ext cx="9144000" cy="1200328"/>
            </a:xfrm>
            <a:prstGeom prst="rect">
              <a:avLst/>
            </a:prstGeom>
            <a:noFill/>
          </p:spPr>
          <p:txBody>
            <a:bodyPr wrap="square" rtlCol="0">
              <a:spAutoFit/>
            </a:bodyPr>
            <a:lstStyle/>
            <a:p>
              <a:pPr algn="ctr"/>
              <a:r>
                <a:rPr lang="en-US" sz="2400" dirty="0" smtClean="0">
                  <a:solidFill>
                    <a:srgbClr val="000090"/>
                  </a:solidFill>
                  <a:latin typeface="Optima"/>
                  <a:cs typeface="Optima"/>
                </a:rPr>
                <a:t>The Principle of NS-FFAG-Used here for Hadron </a:t>
              </a:r>
              <a:r>
                <a:rPr lang="en-US" sz="2400" dirty="0">
                  <a:solidFill>
                    <a:srgbClr val="000090"/>
                  </a:solidFill>
                  <a:latin typeface="Optima"/>
                  <a:cs typeface="Optima"/>
                </a:rPr>
                <a:t>T</a:t>
              </a:r>
              <a:r>
                <a:rPr lang="en-US" sz="2400" dirty="0" smtClean="0">
                  <a:solidFill>
                    <a:srgbClr val="000090"/>
                  </a:solidFill>
                  <a:latin typeface="Optima"/>
                  <a:cs typeface="Optima"/>
                </a:rPr>
                <a:t>herapy Gantry</a:t>
              </a:r>
            </a:p>
            <a:p>
              <a:pPr algn="ctr"/>
              <a:r>
                <a:rPr lang="en-US" sz="2400" dirty="0" smtClean="0">
                  <a:solidFill>
                    <a:srgbClr val="000090"/>
                  </a:solidFill>
                  <a:latin typeface="Optima"/>
                  <a:cs typeface="Optima"/>
                </a:rPr>
                <a:t>has been selected for the Future </a:t>
              </a:r>
              <a:r>
                <a:rPr lang="en-US" sz="2400" dirty="0">
                  <a:solidFill>
                    <a:srgbClr val="000090"/>
                  </a:solidFill>
                  <a:latin typeface="Optima"/>
                  <a:cs typeface="Optima"/>
                </a:rPr>
                <a:t>E</a:t>
              </a:r>
              <a:r>
                <a:rPr lang="en-US" sz="2400" dirty="0" smtClean="0">
                  <a:solidFill>
                    <a:srgbClr val="000090"/>
                  </a:solidFill>
                  <a:latin typeface="Optima"/>
                  <a:cs typeface="Optima"/>
                </a:rPr>
                <a:t>lectron-Ion </a:t>
              </a:r>
              <a:r>
                <a:rPr lang="en-US" sz="2400" dirty="0">
                  <a:solidFill>
                    <a:srgbClr val="000090"/>
                  </a:solidFill>
                  <a:latin typeface="Optima"/>
                  <a:cs typeface="Optima"/>
                </a:rPr>
                <a:t>C</a:t>
              </a:r>
              <a:r>
                <a:rPr lang="en-US" sz="2400" dirty="0" smtClean="0">
                  <a:solidFill>
                    <a:srgbClr val="000090"/>
                  </a:solidFill>
                  <a:latin typeface="Optima"/>
                  <a:cs typeface="Optima"/>
                </a:rPr>
                <a:t>ollider </a:t>
              </a:r>
            </a:p>
            <a:p>
              <a:pPr algn="ctr"/>
              <a:r>
                <a:rPr lang="en-US" sz="2400" dirty="0" smtClean="0">
                  <a:solidFill>
                    <a:srgbClr val="000090"/>
                  </a:solidFill>
                  <a:latin typeface="Optima"/>
                  <a:cs typeface="Optima"/>
                </a:rPr>
                <a:t>eRHIC at BNL </a:t>
              </a:r>
              <a:endParaRPr lang="en-US" sz="2400" dirty="0">
                <a:solidFill>
                  <a:srgbClr val="000090"/>
                </a:solidFill>
                <a:latin typeface="Optima"/>
                <a:cs typeface="Optima"/>
              </a:endParaRPr>
            </a:p>
          </p:txBody>
        </p:sp>
      </p:grpSp>
      <p:grpSp>
        <p:nvGrpSpPr>
          <p:cNvPr id="12" name="Group 11"/>
          <p:cNvGrpSpPr/>
          <p:nvPr/>
        </p:nvGrpSpPr>
        <p:grpSpPr>
          <a:xfrm>
            <a:off x="1" y="-56296"/>
            <a:ext cx="9144000" cy="6521245"/>
            <a:chOff x="11391549" y="7476717"/>
            <a:chExt cx="9144000" cy="6521245"/>
          </a:xfrm>
        </p:grpSpPr>
        <p:grpSp>
          <p:nvGrpSpPr>
            <p:cNvPr id="3" name="Group 2"/>
            <p:cNvGrpSpPr/>
            <p:nvPr/>
          </p:nvGrpSpPr>
          <p:grpSpPr>
            <a:xfrm>
              <a:off x="11391549" y="7485853"/>
              <a:ext cx="9144000" cy="6512109"/>
              <a:chOff x="11391549" y="7257453"/>
              <a:chExt cx="9144000" cy="6512109"/>
            </a:xfrm>
          </p:grpSpPr>
          <p:sp>
            <p:nvSpPr>
              <p:cNvPr id="2" name="Rectangle 1"/>
              <p:cNvSpPr/>
              <p:nvPr/>
            </p:nvSpPr>
            <p:spPr>
              <a:xfrm>
                <a:off x="11391549" y="7257453"/>
                <a:ext cx="9144000" cy="65121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N</a:t>
                </a:r>
                <a:endParaRPr lang="en-US" dirty="0"/>
              </a:p>
            </p:txBody>
          </p:sp>
          <p:pic>
            <p:nvPicPr>
              <p:cNvPr id="8" name="Picture 7" descr="Screen Shot 2015-10-28 at 11.35.0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91549" y="8451423"/>
                <a:ext cx="9144000" cy="5174512"/>
              </a:xfrm>
              <a:prstGeom prst="rect">
                <a:avLst/>
              </a:prstGeom>
            </p:spPr>
          </p:pic>
        </p:grpSp>
        <p:sp>
          <p:nvSpPr>
            <p:cNvPr id="4" name="TextBox 3"/>
            <p:cNvSpPr txBox="1"/>
            <p:nvPr/>
          </p:nvSpPr>
          <p:spPr>
            <a:xfrm>
              <a:off x="11391549" y="7476717"/>
              <a:ext cx="9144000" cy="1200328"/>
            </a:xfrm>
            <a:prstGeom prst="rect">
              <a:avLst/>
            </a:prstGeom>
            <a:solidFill>
              <a:srgbClr val="FFFFFF"/>
            </a:solidFill>
          </p:spPr>
          <p:txBody>
            <a:bodyPr wrap="square" rtlCol="0">
              <a:spAutoFit/>
            </a:bodyPr>
            <a:lstStyle/>
            <a:p>
              <a:pPr algn="ctr"/>
              <a:r>
                <a:rPr lang="en-US" sz="2400" dirty="0" smtClean="0">
                  <a:solidFill>
                    <a:srgbClr val="000090"/>
                  </a:solidFill>
                  <a:latin typeface="Optima"/>
                  <a:cs typeface="Optima"/>
                </a:rPr>
                <a:t>A new Energy Recovery Linac with the </a:t>
              </a:r>
              <a:r>
                <a:rPr lang="en-US" sz="2400" b="1" dirty="0" smtClean="0">
                  <a:solidFill>
                    <a:srgbClr val="000090"/>
                  </a:solidFill>
                  <a:latin typeface="Optima"/>
                  <a:cs typeface="Optima"/>
                </a:rPr>
                <a:t>Non-Scaling Fixed Field Alternating Gradient arcs and straight sections </a:t>
              </a:r>
              <a:r>
                <a:rPr lang="en-US" sz="2400" dirty="0" smtClean="0">
                  <a:solidFill>
                    <a:srgbClr val="000090"/>
                  </a:solidFill>
                  <a:latin typeface="Optima"/>
                  <a:cs typeface="Optima"/>
                </a:rPr>
                <a:t>is to be built at Cornell University Physics Department an eRHIC prototype</a:t>
              </a:r>
              <a:endParaRPr lang="en-US" sz="2400" dirty="0">
                <a:solidFill>
                  <a:srgbClr val="000090"/>
                </a:solidFill>
                <a:latin typeface="Optima"/>
                <a:cs typeface="Optima"/>
              </a:endParaRPr>
            </a:p>
          </p:txBody>
        </p:sp>
      </p:grpSp>
    </p:spTree>
    <p:extLst>
      <p:ext uri="{BB962C8B-B14F-4D97-AF65-F5344CB8AC3E}">
        <p14:creationId xmlns:p14="http://schemas.microsoft.com/office/powerpoint/2010/main" val="99055741"/>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dirty="0" smtClean="0"/>
              <a:t>eRHIC FFAG Rings in Perspective</a:t>
            </a:r>
            <a:endParaRPr altLang="en-US" dirty="0" smtClean="0"/>
          </a:p>
        </p:txBody>
      </p:sp>
      <p:sp>
        <p:nvSpPr>
          <p:cNvPr id="6" name="Slide Number Placeholder 5"/>
          <p:cNvSpPr>
            <a:spLocks noGrp="1"/>
          </p:cNvSpPr>
          <p:nvPr>
            <p:ph type="sldNum" sz="quarter" idx="12"/>
          </p:nvPr>
        </p:nvSpPr>
        <p:spPr/>
        <p:txBody>
          <a:bodyPr/>
          <a:lstStyle/>
          <a:p>
            <a:pPr>
              <a:defRPr/>
            </a:pPr>
            <a:fld id="{1885D99A-85EF-441A-B9DB-A43EE3385850}" type="slidenum">
              <a:rPr lang="en-GB" smtClean="0"/>
              <a:pPr>
                <a:defRPr/>
              </a:pPr>
              <a:t>9</a:t>
            </a:fld>
            <a:endParaRPr lang="en-GB"/>
          </a:p>
        </p:txBody>
      </p:sp>
      <p:sp>
        <p:nvSpPr>
          <p:cNvPr id="9" name="TextBox 8"/>
          <p:cNvSpPr txBox="1"/>
          <p:nvPr/>
        </p:nvSpPr>
        <p:spPr>
          <a:xfrm>
            <a:off x="447138" y="843902"/>
            <a:ext cx="7909025" cy="400110"/>
          </a:xfrm>
          <a:prstGeom prst="rect">
            <a:avLst/>
          </a:prstGeom>
          <a:noFill/>
        </p:spPr>
        <p:txBody>
          <a:bodyPr wrap="none" rtlCol="0">
            <a:spAutoFit/>
          </a:bodyPr>
          <a:lstStyle/>
          <a:p>
            <a:r>
              <a:rPr lang="en-US" sz="2000" dirty="0" smtClean="0"/>
              <a:t>Orbits exaggerated transversely 5000x, shape of hexagonal RHIC is evident</a:t>
            </a:r>
            <a:endParaRPr lang="en-GB" sz="2000" dirty="0"/>
          </a:p>
        </p:txBody>
      </p:sp>
      <p:pic>
        <p:nvPicPr>
          <p:cNvPr id="8" name="Picture 7" descr="WHOLEeRHIC-WithStraigh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1700"/>
            <a:ext cx="9144000" cy="5041021"/>
          </a:xfrm>
          <a:prstGeom prst="rect">
            <a:avLst/>
          </a:prstGeom>
          <a:ln>
            <a:noFill/>
          </a:ln>
        </p:spPr>
      </p:pic>
      <p:sp>
        <p:nvSpPr>
          <p:cNvPr id="7" name="TextBox 6"/>
          <p:cNvSpPr txBox="1"/>
          <p:nvPr/>
        </p:nvSpPr>
        <p:spPr>
          <a:xfrm>
            <a:off x="2655504" y="1321570"/>
            <a:ext cx="2491562" cy="461665"/>
          </a:xfrm>
          <a:prstGeom prst="rect">
            <a:avLst/>
          </a:prstGeom>
          <a:noFill/>
        </p:spPr>
        <p:txBody>
          <a:bodyPr wrap="none" rtlCol="0">
            <a:spAutoFit/>
          </a:bodyPr>
          <a:lstStyle/>
          <a:p>
            <a:r>
              <a:rPr lang="en-US" sz="2400" i="1" dirty="0" smtClean="0">
                <a:solidFill>
                  <a:srgbClr val="000090"/>
                </a:solidFill>
              </a:rPr>
              <a:t>© </a:t>
            </a:r>
            <a:r>
              <a:rPr lang="en-US" sz="2400" dirty="0" smtClean="0">
                <a:solidFill>
                  <a:srgbClr val="000090"/>
                </a:solidFill>
              </a:rPr>
              <a:t>Stephen Brooks</a:t>
            </a:r>
            <a:endParaRPr lang="en-US" sz="2400" dirty="0">
              <a:solidFill>
                <a:srgbClr val="000090"/>
              </a:solidFill>
            </a:endParaRPr>
          </a:p>
        </p:txBody>
      </p:sp>
      <p:sp>
        <p:nvSpPr>
          <p:cNvPr id="3" name="Footer Placeholder 2"/>
          <p:cNvSpPr>
            <a:spLocks noGrp="1"/>
          </p:cNvSpPr>
          <p:nvPr>
            <p:ph type="ftr" sz="quarter" idx="11"/>
          </p:nvPr>
        </p:nvSpPr>
        <p:spPr/>
        <p:txBody>
          <a:bodyPr/>
          <a:lstStyle/>
          <a:p>
            <a:r>
              <a:rPr lang="en-US" sz="1000" dirty="0" smtClean="0"/>
              <a:t>D. Trbojevic - Ion Beam Therapy: Clinical, Scientific, and Technical Challenges -Birmingham Jan 18-21, 2016 </a:t>
            </a:r>
            <a:endParaRPr lang="en-US" sz="1000" dirty="0"/>
          </a:p>
        </p:txBody>
      </p:sp>
    </p:spTree>
    <p:extLst>
      <p:ext uri="{BB962C8B-B14F-4D97-AF65-F5344CB8AC3E}">
        <p14:creationId xmlns:p14="http://schemas.microsoft.com/office/powerpoint/2010/main" val="637195161"/>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46039</TotalTime>
  <Words>2164</Words>
  <Application>Microsoft Macintosh PowerPoint</Application>
  <PresentationFormat>On-screen Show (4:3)</PresentationFormat>
  <Paragraphs>284</Paragraphs>
  <Slides>40</Slides>
  <Notes>2</Notes>
  <HiddenSlides>0</HiddenSlides>
  <MMClips>1</MMClips>
  <ScaleCrop>false</ScaleCrop>
  <HeadingPairs>
    <vt:vector size="8" baseType="variant">
      <vt:variant>
        <vt:lpstr>Theme</vt:lpstr>
      </vt:variant>
      <vt:variant>
        <vt:i4>1</vt:i4>
      </vt:variant>
      <vt:variant>
        <vt:lpstr>Links</vt:lpstr>
      </vt:variant>
      <vt:variant>
        <vt:i4>3</vt:i4>
      </vt:variant>
      <vt:variant>
        <vt:lpstr>Embedded OLE Servers</vt:lpstr>
      </vt:variant>
      <vt:variant>
        <vt:i4>2</vt:i4>
      </vt:variant>
      <vt:variant>
        <vt:lpstr>Slide Titles</vt:lpstr>
      </vt:variant>
      <vt:variant>
        <vt:i4>40</vt:i4>
      </vt:variant>
    </vt:vector>
  </HeadingPairs>
  <TitlesOfParts>
    <vt:vector size="46" baseType="lpstr">
      <vt:lpstr>Office Theme</vt:lpstr>
      <vt:lpstr>130.199.104.141:Users:dejan:Documents:PATENT:SCANNER:Scanner-December5-2011.doc!OLE_LINK2</vt:lpstr>
      <vt:lpstr>130.199.104.141:Users:dejan:Documents:PATENT:SCANNER:Scanner-December5-2011.doc!OLE_LINK3</vt:lpstr>
      <vt:lpstr>130.199.104.141:Users:dejan:Documents:PATENT:SCANNER:Scanner-December5-2011.doc!OLE_LINK4</vt:lpstr>
      <vt:lpstr>Document</vt:lpstr>
      <vt:lpstr>Equation</vt:lpstr>
      <vt:lpstr>   Large Momentum Acceptance Superconducting and Permanent Magnet Non-Scaling FFAG Gantries</vt:lpstr>
      <vt:lpstr>PowerPoint Presentation</vt:lpstr>
      <vt:lpstr>INTRODUCTION</vt:lpstr>
      <vt:lpstr>PowerPoint Presentation</vt:lpstr>
      <vt:lpstr>Range of momentum = range kinetic energy</vt:lpstr>
      <vt:lpstr>PowerPoint Presentation</vt:lpstr>
      <vt:lpstr> EMMA the first Non-Scaling FFAG (Electron Model for Many Applications) Daresbury Laboratory   </vt:lpstr>
      <vt:lpstr>PowerPoint Presentation</vt:lpstr>
      <vt:lpstr>eRHIC FFAG Rings in Perspective</vt:lpstr>
      <vt:lpstr>Detector Bypass Scheme: a Flexible FFAG</vt:lpstr>
      <vt:lpstr>Merging FFAG arcs to the straight section in eRHIC</vt:lpstr>
      <vt:lpstr>PowerPoint Presentation</vt:lpstr>
      <vt:lpstr>The state of the art proton gantry at PSI</vt:lpstr>
      <vt:lpstr>SAD – SOURCE-TO-AXIS-DISTANCE VIRTUAL Source to Patient Distance Scanning system: patented by BNL</vt:lpstr>
      <vt:lpstr>Permanent Halbach Magnet  NS-FFAG Proton Gantry 35-250 MeV</vt:lpstr>
      <vt:lpstr>Halbach Permanent Magnet Gantry</vt:lpstr>
      <vt:lpstr>Permanent Halbach Magnet  NS-FFAG Proton Gantry</vt:lpstr>
      <vt:lpstr>Orbits in 3D in half of the Superconducting Gantry</vt:lpstr>
      <vt:lpstr>Gantry Halbach Magnet Design (Nick Tsoupas –BNL)</vt:lpstr>
      <vt:lpstr>Gantry Halbach Magnet Design (Nick Tsoupas-BNL)</vt:lpstr>
      <vt:lpstr>Gantry New Halbach type Magnet Design (Stephen Brooks)</vt:lpstr>
      <vt:lpstr>Built Models of Defocusing Modified Halbach Magnet</vt:lpstr>
      <vt:lpstr>Modified Halbach magnets for BNL eRHIC</vt:lpstr>
      <vt:lpstr>State of the art C-gantry at Heidelberg</vt:lpstr>
      <vt:lpstr>Carbon Ek=400 MeV/u   Br = 6.35 Tm ( q= Bl/Br ) Warm iron magnets:     B=1.6 T  then   r ~ 4.0 m Superconducting magnets   B=3.2 T  then   r ~ 2.0 m</vt:lpstr>
      <vt:lpstr>Very strong focusing Basic Cell</vt:lpstr>
      <vt:lpstr>Reducing the size and weight from:   135 tons  to 3 tons   </vt:lpstr>
      <vt:lpstr>72o Achromatic part of the Superconducting Gantry Brett Parker - BNL</vt:lpstr>
      <vt:lpstr>Tools and quadrupole windings (Brett Parker – BNL)</vt:lpstr>
      <vt:lpstr>Achromatic Part of the Superconducting Gantry (Brett Parker – BNL)</vt:lpstr>
      <vt:lpstr>Brett Parker -BNL</vt:lpstr>
      <vt:lpstr>Dipole winding (close-up) (Brett Parker – BNL)</vt:lpstr>
      <vt:lpstr>Magnetic field of the Superconducting Gantry (Brett Parker – BNL)</vt:lpstr>
      <vt:lpstr>PowerPoint Presentation</vt:lpstr>
      <vt:lpstr>CARBON GANTRY h=4.091m  without magnification</vt:lpstr>
      <vt:lpstr>PowerPoint Presentation</vt:lpstr>
      <vt:lpstr>PowerPoint Presentation</vt:lpstr>
      <vt:lpstr>CRYO-COOLERS: reliable, maintenance free, easy to operate</vt:lpstr>
      <vt:lpstr>SUMMARY</vt:lpstr>
      <vt:lpstr>SUMMARY: </vt:lpstr>
    </vt:vector>
  </TitlesOfParts>
  <Company>Brookhaven National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Dejan  Trbojevic</dc:creator>
  <cp:lastModifiedBy>Dejan Trbojevic</cp:lastModifiedBy>
  <cp:revision>339</cp:revision>
  <cp:lastPrinted>2011-12-22T14:17:08Z</cp:lastPrinted>
  <dcterms:created xsi:type="dcterms:W3CDTF">2012-01-05T15:46:04Z</dcterms:created>
  <dcterms:modified xsi:type="dcterms:W3CDTF">2016-01-18T16:40:00Z</dcterms:modified>
</cp:coreProperties>
</file>