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5" d="100"/>
          <a:sy n="105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E746B-C7F1-DA4D-B048-7CC3EFF5FD82}" type="datetimeFigureOut">
              <a:rPr lang="en-US" smtClean="0"/>
              <a:pPr/>
              <a:t>11/23/08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28D70-3502-194A-AD9A-C3C6AFDE4FE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3ED2D-7568-EA4A-816A-FDAA1A238468}" type="datetimeFigureOut">
              <a:rPr lang="en-US" smtClean="0"/>
              <a:pPr/>
              <a:t>11/23/08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FBCD6-49E5-864C-A00D-677D9F879E4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ACE0-EBE9-6140-9B1B-0E704A8B0DF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HDx:Users:mcapeans:Documents:MARs%20WORKING%20SPACE:FP7:SLHC-PP:Administration:SLHC_Administration_V1.doc!OLE_LINK4" TargetMode="Externa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SLHC-PP</a:t>
            </a:r>
            <a:br>
              <a:rPr lang="en-GB" dirty="0" smtClean="0"/>
            </a:br>
            <a:r>
              <a:rPr lang="en-GB" dirty="0" smtClean="0"/>
              <a:t>Reporting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67200"/>
            <a:ext cx="6934200" cy="13716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WP1</a:t>
            </a:r>
          </a:p>
          <a:p>
            <a:r>
              <a:rPr lang="en-GB" dirty="0" smtClean="0"/>
              <a:t>M.Capeans, </a:t>
            </a:r>
            <a:r>
              <a:rPr lang="en-GB" dirty="0" err="1" smtClean="0"/>
              <a:t>N.Knoors</a:t>
            </a:r>
            <a:r>
              <a:rPr lang="en-GB" dirty="0" smtClean="0"/>
              <a:t>, </a:t>
            </a:r>
            <a:r>
              <a:rPr lang="en-GB" dirty="0" err="1" smtClean="0"/>
              <a:t>C.Montagnier</a:t>
            </a:r>
            <a:r>
              <a:rPr lang="en-GB" dirty="0" smtClean="0"/>
              <a:t>, </a:t>
            </a:r>
            <a:r>
              <a:rPr lang="en-GB" dirty="0" err="1" smtClean="0"/>
              <a:t>K.Ross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06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Membership &amp; Timesheet Collection through PPT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0855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Managed by Nathalie </a:t>
            </a:r>
            <a:r>
              <a:rPr lang="en-US" sz="2400" dirty="0" err="1" smtClean="0"/>
              <a:t>Knoors</a:t>
            </a:r>
            <a:endParaRPr lang="en-US" sz="2400" dirty="0" smtClean="0"/>
          </a:p>
          <a:p>
            <a:r>
              <a:rPr lang="en-US" sz="2400" dirty="0" smtClean="0"/>
              <a:t>Collection is working well </a:t>
            </a:r>
            <a:r>
              <a:rPr lang="en-US" sz="1946" dirty="0" smtClean="0"/>
              <a:t>(average of 15 TS/month submitted after deadline)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GB" sz="2400" dirty="0" smtClean="0"/>
              <a:t>Difference is explained by:</a:t>
            </a:r>
          </a:p>
          <a:p>
            <a:pPr lvl="1"/>
            <a:r>
              <a:rPr lang="en-GB" sz="2000" dirty="0" smtClean="0"/>
              <a:t>CEA and CNRS do not fill timesheets in PPT (15 members)</a:t>
            </a:r>
          </a:p>
          <a:p>
            <a:pPr lvl="1"/>
            <a:r>
              <a:rPr lang="en-GB" sz="2000" dirty="0" smtClean="0"/>
              <a:t>Not all registered members work for SLHC-PP all months </a:t>
            </a:r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 </a:t>
            </a:r>
            <a:r>
              <a:rPr lang="en-US" dirty="0" err="1" smtClean="0"/>
              <a:t>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365718"/>
            <a:ext cx="4343400" cy="2739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SLHC-PP Expenses</a:t>
            </a:r>
            <a:br>
              <a:rPr lang="en-GB" dirty="0" smtClean="0"/>
            </a:br>
            <a:r>
              <a:rPr lang="en-GB" dirty="0" smtClean="0"/>
              <a:t>Personnel </a:t>
            </a:r>
            <a:r>
              <a:rPr lang="en-GB" dirty="0" smtClean="0">
                <a:solidFill>
                  <a:srgbClr val="1F497D"/>
                </a:solidFill>
              </a:rPr>
              <a:t>(6 months)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132556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From Hours reported in PPT </a:t>
            </a:r>
            <a:r>
              <a:rPr lang="en-GB" sz="1600" dirty="0" smtClean="0"/>
              <a:t>(* except for CEA &amp; CNRS, budgeted values used)</a:t>
            </a:r>
            <a:endParaRPr lang="en-GB" sz="2400" dirty="0" smtClean="0"/>
          </a:p>
          <a:p>
            <a:r>
              <a:rPr lang="en-GB" sz="2400" dirty="0" smtClean="0"/>
              <a:t>Assumption: flat spending profile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362200" y="2514600"/>
          <a:ext cx="4419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"/>
                <a:gridCol w="1349317"/>
                <a:gridCol w="2186363"/>
              </a:tblGrid>
              <a:tr h="3895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WP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P-M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dirty="0" smtClean="0"/>
                        <a:t>P-M reported / P-M budgeted for Period1</a:t>
                      </a:r>
                      <a:endParaRPr lang="en-GB" sz="1400" dirty="0"/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9.7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77933C"/>
                          </a:solidFill>
                        </a:rPr>
                        <a:t>60%</a:t>
                      </a:r>
                      <a:endParaRPr lang="en-GB" sz="1600" dirty="0">
                        <a:solidFill>
                          <a:srgbClr val="77933C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2*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4.7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27%</a:t>
                      </a:r>
                      <a:endParaRPr lang="en-GB" sz="1600" dirty="0"/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77933C"/>
                          </a:solidFill>
                        </a:rPr>
                        <a:t>53%</a:t>
                      </a:r>
                      <a:endParaRPr lang="en-GB" sz="1600" dirty="0">
                        <a:solidFill>
                          <a:srgbClr val="77933C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5.5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18%</a:t>
                      </a:r>
                      <a:endParaRPr lang="en-GB" sz="16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6.5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17%</a:t>
                      </a:r>
                      <a:endParaRPr lang="en-GB" sz="16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6*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42.7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77933C"/>
                          </a:solidFill>
                        </a:rPr>
                        <a:t>66%</a:t>
                      </a:r>
                      <a:endParaRPr lang="en-GB" sz="1600" dirty="0">
                        <a:solidFill>
                          <a:srgbClr val="77933C"/>
                        </a:solidFill>
                      </a:endParaRPr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7*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17.7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30%</a:t>
                      </a:r>
                      <a:endParaRPr lang="en-GB" sz="1600" dirty="0"/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19.3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30%</a:t>
                      </a:r>
                      <a:endParaRPr lang="en-GB" sz="1600" dirty="0"/>
                    </a:p>
                  </a:txBody>
                  <a:tcPr anchor="ctr"/>
                </a:tc>
              </a:tr>
              <a:tr h="278806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SUM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124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38% of 2008 budget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34200" y="571194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13% of total 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CERN SLHC-PP Material Expenses </a:t>
            </a:r>
            <a:r>
              <a:rPr lang="en-GB" sz="3600" dirty="0" smtClean="0">
                <a:solidFill>
                  <a:srgbClr val="1F497D"/>
                </a:solidFill>
              </a:rPr>
              <a:t>(April-Nov 08)</a:t>
            </a:r>
            <a:endParaRPr lang="en-GB" sz="3600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010400" cy="1097281"/>
          </a:xfrm>
        </p:spPr>
        <p:txBody>
          <a:bodyPr>
            <a:noAutofit/>
          </a:bodyPr>
          <a:lstStyle/>
          <a:p>
            <a:r>
              <a:rPr lang="en-GB" sz="1800" dirty="0" smtClean="0"/>
              <a:t>Material expenses as reported in CERN accounting systems</a:t>
            </a:r>
          </a:p>
          <a:p>
            <a:r>
              <a:rPr lang="en-GB" sz="1800" dirty="0" smtClean="0"/>
              <a:t>Material Budget 2008: 433.5 </a:t>
            </a:r>
            <a:r>
              <a:rPr lang="en-GB" sz="1800" dirty="0" err="1" smtClean="0"/>
              <a:t>kCHf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Total Material budget: 3127 </a:t>
            </a:r>
            <a:r>
              <a:rPr lang="en-GB" sz="1800" dirty="0" err="1" smtClean="0"/>
              <a:t>kCHf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66800" y="2392682"/>
          <a:ext cx="7010400" cy="3916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283"/>
                <a:gridCol w="1323717"/>
                <a:gridCol w="2362200"/>
                <a:gridCol w="2362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WP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Paid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/>
                        <a:t>kCHf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2008</a:t>
                      </a:r>
                      <a:r>
                        <a:rPr lang="en-GB" sz="1400" dirty="0" smtClean="0"/>
                        <a:t> SLHC-PP CERN Budget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Total</a:t>
                      </a:r>
                      <a:r>
                        <a:rPr lang="en-GB" sz="1400" dirty="0" smtClean="0"/>
                        <a:t> SLHC-PP CERN Budget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2.3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9 %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1.3 %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0     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  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18.7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130 %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15 %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10.4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4.2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11 %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0.4 %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sz="1600" dirty="0" smtClean="0"/>
                        <a:t>17.9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23 %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5.5 %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SUM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20000" algn="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54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13 %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1.7%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costing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will take place in December</a:t>
            </a:r>
          </a:p>
          <a:p>
            <a:r>
              <a:rPr lang="en-GB" u="sng" dirty="0" smtClean="0"/>
              <a:t>SLHC-PP CERN members </a:t>
            </a:r>
            <a:r>
              <a:rPr lang="en-GB" dirty="0" smtClean="0"/>
              <a:t>need to fill the December TS around Dec 5</a:t>
            </a:r>
            <a:r>
              <a:rPr lang="en-GB" baseline="30000" dirty="0" smtClean="0"/>
              <a:t>th</a:t>
            </a:r>
            <a:r>
              <a:rPr lang="en-GB" dirty="0" smtClean="0"/>
              <a:t> with an estimated work effort. Significant adjustments can be done later.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(Nathalie will send an Email)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24 '08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ACE0-EBE9-6140-9B1B-0E704A8B0DF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Steps: YEAR 1 REPORT to EC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Nov 24 '08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CBB8ACE0-EBE9-6140-9B1B-0E704A8B0DF2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-37088" y="1676400"/>
          <a:ext cx="9257288" cy="1676400"/>
        </p:xfrm>
        <a:graphic>
          <a:graphicData uri="http://schemas.openxmlformats.org/presentationml/2006/ole">
            <p:oleObj spid="_x0000_s19458" name="Document" r:id="rId3" imgW="5626100" imgH="1130300" progId="Word.Document.12">
              <p:link updateAutomatic="1"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162800" y="5257800"/>
            <a:ext cx="1787669" cy="369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Submission to EC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881301" y="4648200"/>
            <a:ext cx="4653099" cy="369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Draft available for comments to all beneficiaries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687197" y="3420070"/>
            <a:ext cx="6161403" cy="923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Financial Statement (Form C) of each Beneficiary sent to CERN</a:t>
            </a:r>
          </a:p>
          <a:p>
            <a:r>
              <a:rPr lang="en-GB" dirty="0" smtClean="0"/>
              <a:t>Consolidation all Financial information by CERN PO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WP progress reports available to Management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7085410" y="3047604"/>
            <a:ext cx="761205" cy="1588"/>
          </a:xfrm>
          <a:prstGeom prst="line">
            <a:avLst/>
          </a:prstGeom>
          <a:ln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7085410" y="3657997"/>
            <a:ext cx="1980405" cy="1588"/>
          </a:xfrm>
          <a:prstGeom prst="line">
            <a:avLst/>
          </a:prstGeom>
          <a:ln>
            <a:solidFill>
              <a:srgbClr val="4F6228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7344185" y="3963194"/>
            <a:ext cx="2589212" cy="1588"/>
          </a:xfrm>
          <a:prstGeom prst="line">
            <a:avLst/>
          </a:prstGeom>
          <a:ln>
            <a:solidFill>
              <a:srgbClr val="C0504D"/>
            </a:solidFill>
            <a:headEnd type="oval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550" y="4935428"/>
            <a:ext cx="354085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F497D"/>
                </a:solidFill>
              </a:rPr>
              <a:t>WP leaders must have collected and edited:</a:t>
            </a:r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400" dirty="0" smtClean="0"/>
              <a:t>Summary of progress</a:t>
            </a:r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400" dirty="0" smtClean="0"/>
              <a:t>Highlight significant results</a:t>
            </a:r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400" dirty="0" smtClean="0"/>
              <a:t>List of publications/conferences/media</a:t>
            </a:r>
            <a:r>
              <a:rPr lang="en-US" sz="1400" dirty="0" smtClean="0"/>
              <a:t>…</a:t>
            </a:r>
            <a:endParaRPr lang="en-GB" sz="1400" dirty="0" smtClean="0"/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400" dirty="0" smtClean="0"/>
              <a:t>Explain delays, failed milestones/deliverables</a:t>
            </a:r>
          </a:p>
          <a:p>
            <a:pPr marL="84138" indent="-84138">
              <a:buFont typeface="Arial"/>
              <a:buChar char="•"/>
              <a:tabLst>
                <a:tab pos="84138" algn="l"/>
              </a:tabLst>
            </a:pPr>
            <a:r>
              <a:rPr lang="en-GB" sz="1400" dirty="0" smtClean="0"/>
              <a:t>Explain use of resources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1534771" y="4638223"/>
            <a:ext cx="59123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427</Words>
  <Application>Microsoft Macintosh PowerPoint</Application>
  <PresentationFormat>On-screen Show (4:3)</PresentationFormat>
  <Paragraphs>127</Paragraphs>
  <Slides>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HDx:Users:mcapeans:Documents:MARs%20WORKING%20SPACE:FP7:SLHC-PP:Administration:SLHC_Administration_V1.doc!OLE_LINK4</vt:lpstr>
      <vt:lpstr>SLHC-PP Reporting Status</vt:lpstr>
      <vt:lpstr>Membership &amp; Timesheet Collection through PPT</vt:lpstr>
      <vt:lpstr>SLHC-PP Expenses Personnel (6 months)</vt:lpstr>
      <vt:lpstr>CERN SLHC-PP Material Expenses (April-Nov 08)</vt:lpstr>
      <vt:lpstr>CERN costing</vt:lpstr>
      <vt:lpstr>Next Steps: YEAR 1 REPORT to EC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SLHC-PP Reporting Status</dc:title>
  <dc:creator>mar capeans</dc:creator>
  <cp:lastModifiedBy>mar capeans</cp:lastModifiedBy>
  <cp:revision>24</cp:revision>
  <dcterms:created xsi:type="dcterms:W3CDTF">2008-11-23T16:04:40Z</dcterms:created>
  <dcterms:modified xsi:type="dcterms:W3CDTF">2008-11-23T16:09:26Z</dcterms:modified>
</cp:coreProperties>
</file>