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sldIdLst>
    <p:sldId id="259" r:id="rId5"/>
    <p:sldId id="413" r:id="rId6"/>
    <p:sldId id="414" r:id="rId7"/>
    <p:sldId id="417" r:id="rId8"/>
    <p:sldId id="415" r:id="rId9"/>
    <p:sldId id="416" r:id="rId10"/>
    <p:sldId id="41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56F9D"/>
    <a:srgbClr val="FB53D7"/>
    <a:srgbClr val="0089B5"/>
    <a:srgbClr val="5BC1E6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06" autoAdjust="0"/>
    <p:restoredTop sz="94364" autoAdjust="0"/>
  </p:normalViewPr>
  <p:slideViewPr>
    <p:cSldViewPr snapToGrid="0" snapToObjects="1">
      <p:cViewPr>
        <p:scale>
          <a:sx n="100" d="100"/>
          <a:sy n="100" d="100"/>
        </p:scale>
        <p:origin x="-177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5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29/11/15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A2FFB7-129A-F840-A770-8AD5DFD9AF58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25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04224FA7-7134-4041-A261-17E4A0540EB7}" type="slidenum">
              <a:rPr lang="en-US" sz="1000">
                <a:solidFill>
                  <a:srgbClr val="C0504D"/>
                </a:solidFill>
              </a:rPr>
              <a:pPr>
                <a:defRPr/>
              </a:pPr>
              <a:t>5</a:t>
            </a:fld>
            <a:endParaRPr lang="en-US" sz="1000">
              <a:solidFill>
                <a:srgbClr val="C0504D"/>
              </a:solidFill>
            </a:endParaRPr>
          </a:p>
        </p:txBody>
      </p:sp>
      <p:sp>
        <p:nvSpPr>
          <p:cNvPr id="11673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g"/><Relationship Id="rId11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11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8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9.emf"/><Relationship Id="rId9" Type="http://schemas.openxmlformats.org/officeDocument/2006/relationships/oleObject" Target="../embeddings/Microsoft_Equation1.bin"/><Relationship Id="rId10" Type="http://schemas.openxmlformats.org/officeDocument/2006/relationships/image" Target="../media/image10.emf"/><Relationship Id="rId11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44938" y="1562301"/>
            <a:ext cx="4416119" cy="2506731"/>
          </a:xfrm>
        </p:spPr>
        <p:txBody>
          <a:bodyPr/>
          <a:lstStyle/>
          <a:p>
            <a:r>
              <a:rPr lang="en-US" sz="3600" dirty="0"/>
              <a:t>Status of BBLR compensation within </a:t>
            </a:r>
            <a:r>
              <a:rPr lang="en-US" sz="3600" dirty="0" err="1"/>
              <a:t>HiLumi</a:t>
            </a:r>
            <a:r>
              <a:rPr lang="en-US" sz="3600" dirty="0"/>
              <a:t> project</a:t>
            </a:r>
            <a:endParaRPr lang="en-GB" sz="36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8839201" y="6570132"/>
            <a:ext cx="281125" cy="254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z="1200" b="1" smtClean="0"/>
              <a:pPr/>
              <a:t>1</a:t>
            </a:fld>
            <a:endParaRPr lang="en-US" sz="1200" b="1" dirty="0"/>
          </a:p>
        </p:txBody>
      </p:sp>
      <p:sp>
        <p:nvSpPr>
          <p:cNvPr id="6" name="Footer Placeholder 1"/>
          <p:cNvSpPr txBox="1">
            <a:spLocks/>
          </p:cNvSpPr>
          <p:nvPr/>
        </p:nvSpPr>
        <p:spPr>
          <a:xfrm>
            <a:off x="38100" y="6527860"/>
            <a:ext cx="81152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smtClean="0"/>
              <a:t>LRBB Workshop, Lyon, December 2015;     								Oliver Brüning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00" y="33338"/>
            <a:ext cx="9232900" cy="914400"/>
          </a:xfrm>
        </p:spPr>
        <p:txBody>
          <a:bodyPr/>
          <a:lstStyle/>
          <a:p>
            <a:r>
              <a:rPr lang="en-US" u="sng" dirty="0" smtClean="0">
                <a:solidFill>
                  <a:schemeClr val="tx1"/>
                </a:solidFill>
              </a:rPr>
              <a:t>LRBB Compensation &amp; HL-LHC</a:t>
            </a:r>
            <a:endParaRPr lang="en-US" u="sng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00" y="1007535"/>
            <a:ext cx="90358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400" dirty="0" smtClean="0"/>
              <a:t>HL-LHC </a:t>
            </a:r>
            <a:r>
              <a:rPr lang="en-US" sz="2400" dirty="0" err="1" smtClean="0"/>
              <a:t>Challanges</a:t>
            </a:r>
            <a:endParaRPr lang="en-US" sz="2400" dirty="0" smtClean="0"/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 smtClean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LHC IR Layout &amp; geometry imply </a:t>
            </a:r>
            <a:r>
              <a:rPr lang="en-US" sz="2400" dirty="0">
                <a:solidFill>
                  <a:srgbClr val="FF0000"/>
                </a:solidFill>
                <a:sym typeface="Wingdings"/>
              </a:rPr>
              <a:t>v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irtual</a:t>
            </a:r>
            <a:r>
              <a:rPr lang="en-US" sz="2400" dirty="0" smtClean="0">
                <a:sym typeface="Wingdings"/>
              </a:rPr>
              <a:t> encounters </a:t>
            </a:r>
            <a:r>
              <a:rPr lang="en-US" sz="2400" dirty="0" smtClean="0">
                <a:sym typeface="Wingdings"/>
              </a:rPr>
              <a:t>for 25ns</a:t>
            </a:r>
            <a:r>
              <a:rPr lang="en-US" sz="2400" dirty="0" smtClean="0">
                <a:sym typeface="Wingdings"/>
              </a:rPr>
              <a:t> </a:t>
            </a:r>
            <a:endParaRPr lang="en-US" sz="2400" dirty="0" smtClean="0"/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Crossing angle transforms these to 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Parasitic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 encounters</a:t>
            </a:r>
            <a:endParaRPr lang="en-US" sz="2400" dirty="0" smtClean="0">
              <a:solidFill>
                <a:srgbClr val="0000FF"/>
              </a:solidFill>
              <a:sym typeface="Wingdings"/>
            </a:endParaRP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Non-linearity and HL-LHC bunch intensities imply &gt; 12 </a:t>
            </a:r>
            <a:r>
              <a:rPr lang="en-US" sz="2400" dirty="0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s</a:t>
            </a:r>
          </a:p>
          <a:p>
            <a:pPr marL="800100" lvl="1" indent="-342900">
              <a:spcAft>
                <a:spcPts val="360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Large aperture and loss in instantaneous Luminosity</a:t>
            </a:r>
            <a:endParaRPr lang="en-US" sz="2400" dirty="0" smtClean="0">
              <a:solidFill>
                <a:srgbClr val="FF0000"/>
              </a:solidFill>
              <a:latin typeface="Calibri"/>
              <a:cs typeface="Calibri"/>
              <a:sym typeface="Wingdings"/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100" y="6527860"/>
            <a:ext cx="8115299" cy="365125"/>
          </a:xfrm>
        </p:spPr>
        <p:txBody>
          <a:bodyPr/>
          <a:lstStyle/>
          <a:p>
            <a:pPr algn="l"/>
            <a:r>
              <a:rPr lang="en-GB" sz="1400" dirty="0" smtClean="0"/>
              <a:t>LRBB Workshop, Lyon, December 2015;     								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50805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9375" y="87313"/>
            <a:ext cx="8229600" cy="7207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HL-LHC Challenges: </a:t>
            </a:r>
            <a:r>
              <a:rPr lang="en-US" u="sng" dirty="0" smtClean="0">
                <a:solidFill>
                  <a:srgbClr val="FF0000"/>
                </a:solidFill>
              </a:rPr>
              <a:t>Crossing Angle I</a:t>
            </a:r>
            <a:endParaRPr lang="en-US" sz="4000" u="sng" dirty="0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196035" name="Rectangle 3"/>
          <p:cNvSpPr>
            <a:spLocks noChangeArrowheads="1"/>
          </p:cNvSpPr>
          <p:nvPr/>
        </p:nvSpPr>
        <p:spPr bwMode="auto">
          <a:xfrm>
            <a:off x="76200" y="32146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96038" name="Text Box 6"/>
          <p:cNvSpPr txBox="1">
            <a:spLocks noChangeArrowheads="1"/>
          </p:cNvSpPr>
          <p:nvPr/>
        </p:nvSpPr>
        <p:spPr bwMode="auto">
          <a:xfrm>
            <a:off x="685800" y="3041650"/>
            <a:ext cx="3940271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 smtClean="0">
                <a:solidFill>
                  <a:srgbClr val="3333CC"/>
                </a:solidFill>
              </a:rPr>
              <a:t>Parasitic bunch encounters</a:t>
            </a:r>
            <a:r>
              <a:rPr lang="en-US" sz="2600" dirty="0" smtClean="0">
                <a:solidFill>
                  <a:srgbClr val="3333CC"/>
                </a:solidFill>
                <a:cs typeface="+mn-cs"/>
              </a:rPr>
              <a:t>:</a:t>
            </a:r>
            <a:endParaRPr lang="en-US" sz="2600" dirty="0">
              <a:solidFill>
                <a:srgbClr val="3333CC"/>
              </a:solidFill>
              <a:cs typeface="+mn-cs"/>
            </a:endParaRPr>
          </a:p>
        </p:txBody>
      </p:sp>
      <p:sp>
        <p:nvSpPr>
          <p:cNvPr id="1196041" name="Rectangle 9"/>
          <p:cNvSpPr>
            <a:spLocks noChangeArrowheads="1"/>
          </p:cNvSpPr>
          <p:nvPr/>
        </p:nvSpPr>
        <p:spPr bwMode="auto">
          <a:xfrm>
            <a:off x="74613" y="5437188"/>
            <a:ext cx="534987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96042" name="Text Box 10"/>
          <p:cNvSpPr txBox="1">
            <a:spLocks noChangeArrowheads="1"/>
          </p:cNvSpPr>
          <p:nvPr/>
        </p:nvSpPr>
        <p:spPr bwMode="auto">
          <a:xfrm>
            <a:off x="685800" y="5283200"/>
            <a:ext cx="8013489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non-linear fields </a:t>
            </a:r>
            <a:r>
              <a:rPr lang="en-US" sz="2600" dirty="0" smtClean="0">
                <a:solidFill>
                  <a:srgbClr val="3333CC"/>
                </a:solidFill>
              </a:rPr>
              <a:t>from long-range</a:t>
            </a:r>
            <a:r>
              <a:rPr lang="en-US" sz="2600" dirty="0" smtClean="0">
                <a:solidFill>
                  <a:srgbClr val="3333CC"/>
                </a:solidFill>
                <a:cs typeface="+mn-cs"/>
              </a:rPr>
              <a:t> </a:t>
            </a:r>
            <a:r>
              <a:rPr lang="en-US" sz="2600" dirty="0">
                <a:solidFill>
                  <a:srgbClr val="3333CC"/>
                </a:solidFill>
                <a:cs typeface="+mn-cs"/>
              </a:rPr>
              <a:t>beam-</a:t>
            </a:r>
            <a:r>
              <a:rPr lang="en-US" sz="2600" dirty="0" smtClean="0">
                <a:solidFill>
                  <a:srgbClr val="3333CC"/>
                </a:solidFill>
                <a:cs typeface="+mn-cs"/>
              </a:rPr>
              <a:t>beam interaction:</a:t>
            </a:r>
            <a:endParaRPr lang="en-US" sz="2600" dirty="0">
              <a:solidFill>
                <a:srgbClr val="3333CC"/>
              </a:solidFill>
              <a:cs typeface="+mn-cs"/>
            </a:endParaRPr>
          </a:p>
        </p:txBody>
      </p:sp>
      <p:pic>
        <p:nvPicPr>
          <p:cNvPr id="119604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3079750"/>
            <a:ext cx="3657600" cy="2317750"/>
          </a:xfrm>
          <a:prstGeom prst="rect">
            <a:avLst/>
          </a:prstGeom>
          <a:noFill/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96046" name="Text Box 14"/>
          <p:cNvSpPr txBox="1">
            <a:spLocks noChangeArrowheads="1"/>
          </p:cNvSpPr>
          <p:nvPr/>
        </p:nvSpPr>
        <p:spPr bwMode="auto">
          <a:xfrm>
            <a:off x="457200" y="4711700"/>
            <a:ext cx="487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008000"/>
                </a:solidFill>
                <a:cs typeface="+mn-cs"/>
                <a:sym typeface="Wingdings" charset="0"/>
              </a:rPr>
              <a:t> Operation requires crossing angle</a:t>
            </a:r>
            <a:endParaRPr lang="en-US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196047" name="Text Box 15"/>
          <p:cNvSpPr txBox="1">
            <a:spLocks noChangeArrowheads="1"/>
          </p:cNvSpPr>
          <p:nvPr/>
        </p:nvSpPr>
        <p:spPr bwMode="auto">
          <a:xfrm>
            <a:off x="712788" y="5727700"/>
            <a:ext cx="8507412" cy="7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000" dirty="0">
                <a:solidFill>
                  <a:schemeClr val="tx1"/>
                </a:solidFill>
              </a:rPr>
              <a:t>efficient operation requires large beam separation at </a:t>
            </a:r>
            <a:r>
              <a:rPr lang="en-US" sz="2000" dirty="0" smtClean="0">
                <a:solidFill>
                  <a:schemeClr val="tx1"/>
                </a:solidFill>
              </a:rPr>
              <a:t>unwanted </a:t>
            </a:r>
            <a:r>
              <a:rPr lang="en-US" sz="2000" dirty="0">
                <a:solidFill>
                  <a:schemeClr val="tx1"/>
                </a:solidFill>
              </a:rPr>
              <a:t>collision points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742950" lvl="1" indent="-285750">
              <a:buFont typeface="Wingdings" charset="0"/>
              <a:buChar char="è"/>
              <a:defRPr/>
            </a:pPr>
            <a:r>
              <a:rPr lang="en-US" sz="2000" dirty="0">
                <a:solidFill>
                  <a:srgbClr val="FF0000"/>
                </a:solidFill>
                <a:sym typeface="Wingdings" charset="0"/>
              </a:rPr>
              <a:t>S</a:t>
            </a:r>
            <a:r>
              <a:rPr lang="en-US" sz="2000" dirty="0" smtClean="0">
                <a:solidFill>
                  <a:srgbClr val="FF0000"/>
                </a:solidFill>
                <a:sym typeface="Wingdings" charset="0"/>
              </a:rPr>
              <a:t>eparation </a:t>
            </a:r>
            <a:r>
              <a:rPr lang="en-US" sz="2000" dirty="0">
                <a:solidFill>
                  <a:srgbClr val="FF0000"/>
                </a:solidFill>
                <a:sym typeface="Wingdings" charset="0"/>
              </a:rPr>
              <a:t>of 10 </a:t>
            </a:r>
            <a:r>
              <a:rPr lang="en-US" sz="2000" dirty="0" smtClean="0">
                <a:solidFill>
                  <a:srgbClr val="FF0000"/>
                </a:solidFill>
                <a:sym typeface="Wingdings" charset="0"/>
              </a:rPr>
              <a:t>-12 </a:t>
            </a:r>
            <a:r>
              <a:rPr lang="en-US" sz="2000" dirty="0" smtClean="0">
                <a:solidFill>
                  <a:srgbClr val="FF0000"/>
                </a:solidFill>
                <a:latin typeface="Symbol" charset="0"/>
                <a:sym typeface="Wingdings" charset="0"/>
              </a:rPr>
              <a:t>s</a:t>
            </a:r>
            <a:r>
              <a:rPr lang="en-US" sz="2000" dirty="0" smtClean="0">
                <a:solidFill>
                  <a:srgbClr val="FF0000"/>
                </a:solidFill>
                <a:sym typeface="Wingdings" charset="0"/>
              </a:rPr>
              <a:t>    </a:t>
            </a:r>
            <a:r>
              <a:rPr lang="en-US" sz="2000" dirty="0" smtClean="0">
                <a:solidFill>
                  <a:srgbClr val="008000"/>
                </a:solidFill>
                <a:sym typeface="Wingdings"/>
              </a:rPr>
              <a:t>   </a:t>
            </a:r>
            <a:r>
              <a:rPr lang="en-US" sz="2000" dirty="0" smtClean="0">
                <a:solidFill>
                  <a:srgbClr val="008000"/>
                </a:solidFill>
                <a:sym typeface="Wingdings" charset="0"/>
              </a:rPr>
              <a:t>large </a:t>
            </a:r>
            <a:r>
              <a:rPr lang="en-US" sz="2000" dirty="0">
                <a:solidFill>
                  <a:srgbClr val="008000"/>
                </a:solidFill>
                <a:sym typeface="Wingdings" charset="0"/>
              </a:rPr>
              <a:t>triplet </a:t>
            </a:r>
            <a:r>
              <a:rPr lang="en-US" sz="2000" dirty="0" smtClean="0">
                <a:solidFill>
                  <a:srgbClr val="008000"/>
                </a:solidFill>
                <a:sym typeface="Wingdings" charset="0"/>
              </a:rPr>
              <a:t>apertures </a:t>
            </a:r>
            <a:r>
              <a:rPr lang="en-US" sz="2000" dirty="0" smtClean="0">
                <a:solidFill>
                  <a:srgbClr val="008000"/>
                </a:solidFill>
                <a:sym typeface="Wingdings" charset="0"/>
              </a:rPr>
              <a:t>&amp; Luminosity loss</a:t>
            </a:r>
            <a:r>
              <a:rPr lang="en-US" sz="2000" dirty="0" smtClean="0">
                <a:solidFill>
                  <a:srgbClr val="008000"/>
                </a:solidFill>
                <a:sym typeface="Wingdings" charset="0"/>
              </a:rPr>
              <a:t>!</a:t>
            </a:r>
            <a:r>
              <a:rPr lang="en-US" sz="2000" dirty="0" smtClean="0">
                <a:solidFill>
                  <a:srgbClr val="008000"/>
                </a:solidFill>
                <a:sym typeface="Wingdings" charset="0"/>
              </a:rPr>
              <a:t>! </a:t>
            </a:r>
            <a:endParaRPr lang="en-US" sz="2000" dirty="0">
              <a:solidFill>
                <a:srgbClr val="008000"/>
              </a:solidFill>
              <a:sym typeface="Wingdings" charset="0"/>
            </a:endParaRPr>
          </a:p>
        </p:txBody>
      </p:sp>
      <p:pic>
        <p:nvPicPr>
          <p:cNvPr id="13" name="Picture 13" descr="Screen Shot 2013-07-22 at 4.24.4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3450"/>
            <a:ext cx="91440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88900" y="9159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98500" y="742950"/>
            <a:ext cx="2471119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 smtClean="0">
                <a:solidFill>
                  <a:srgbClr val="3333CC"/>
                </a:solidFill>
              </a:rPr>
              <a:t>Insertion Layout</a:t>
            </a:r>
            <a:r>
              <a:rPr lang="en-US" sz="2600" dirty="0" smtClean="0">
                <a:solidFill>
                  <a:srgbClr val="3333CC"/>
                </a:solidFill>
                <a:cs typeface="+mn-cs"/>
              </a:rPr>
              <a:t>:</a:t>
            </a:r>
            <a:endParaRPr lang="en-US" sz="2600" dirty="0">
              <a:solidFill>
                <a:srgbClr val="3333CC"/>
              </a:solidFill>
              <a:cs typeface="+mn-cs"/>
            </a:endParaRPr>
          </a:p>
        </p:txBody>
      </p:sp>
      <p:sp>
        <p:nvSpPr>
          <p:cNvPr id="16" name="Right Brace 15"/>
          <p:cNvSpPr/>
          <p:nvPr/>
        </p:nvSpPr>
        <p:spPr bwMode="auto">
          <a:xfrm rot="5400000">
            <a:off x="4320381" y="1593057"/>
            <a:ext cx="574675" cy="2087562"/>
          </a:xfrm>
          <a:prstGeom prst="rightBrace">
            <a:avLst>
              <a:gd name="adj1" fmla="val 8333"/>
              <a:gd name="adj2" fmla="val 49391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 sz="2000">
              <a:solidFill>
                <a:srgbClr val="27551F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003800" y="950913"/>
            <a:ext cx="1236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ca.130m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643438" y="2606675"/>
            <a:ext cx="1082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ca.50m</a:t>
            </a:r>
          </a:p>
        </p:txBody>
      </p:sp>
      <p:sp>
        <p:nvSpPr>
          <p:cNvPr id="19" name="Right Brace 18"/>
          <p:cNvSpPr/>
          <p:nvPr/>
        </p:nvSpPr>
        <p:spPr bwMode="auto">
          <a:xfrm rot="16200000">
            <a:off x="4356100" y="-315912"/>
            <a:ext cx="431800" cy="360045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 sz="2000">
              <a:solidFill>
                <a:srgbClr val="27551F"/>
              </a:solidFill>
            </a:endParaRPr>
          </a:p>
        </p:txBody>
      </p:sp>
      <p:sp>
        <p:nvSpPr>
          <p:cNvPr id="1196039" name="Text Box 7"/>
          <p:cNvSpPr txBox="1">
            <a:spLocks noChangeArrowheads="1"/>
          </p:cNvSpPr>
          <p:nvPr/>
        </p:nvSpPr>
        <p:spPr bwMode="auto">
          <a:xfrm>
            <a:off x="673100" y="3657600"/>
            <a:ext cx="5245100" cy="923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chemeClr val="tx1"/>
                </a:solidFill>
                <a:cs typeface="+mn-cs"/>
              </a:rPr>
              <a:t>Operation with ca. 2800 bunches </a:t>
            </a:r>
            <a:r>
              <a:rPr lang="en-US" dirty="0" smtClean="0">
                <a:solidFill>
                  <a:schemeClr val="tx1"/>
                </a:solidFill>
                <a:cs typeface="+mn-cs"/>
              </a:rPr>
              <a:t>@ 25ns spacing </a:t>
            </a:r>
            <a:r>
              <a:rPr lang="en-US" dirty="0" smtClean="0">
                <a:solidFill>
                  <a:schemeClr val="tx1"/>
                </a:solidFill>
                <a:cs typeface="+mn-cs"/>
                <a:sym typeface="Wingdings"/>
              </a:rPr>
              <a:t></a:t>
            </a:r>
            <a:r>
              <a:rPr lang="en-US" dirty="0" smtClean="0">
                <a:solidFill>
                  <a:schemeClr val="tx1"/>
                </a:solidFill>
                <a:cs typeface="+mn-cs"/>
              </a:rPr>
              <a:t> </a:t>
            </a:r>
            <a:r>
              <a:rPr lang="en-US" dirty="0">
                <a:solidFill>
                  <a:schemeClr val="tx1"/>
                </a:solidFill>
                <a:cs typeface="+mn-cs"/>
              </a:rPr>
              <a:t>approximately 30 unwanted </a:t>
            </a:r>
            <a:r>
              <a:rPr lang="en-US" dirty="0" smtClean="0">
                <a:solidFill>
                  <a:schemeClr val="tx1"/>
                </a:solidFill>
                <a:cs typeface="+mn-cs"/>
              </a:rPr>
              <a:t>collision </a:t>
            </a:r>
            <a:r>
              <a:rPr lang="en-US" dirty="0">
                <a:solidFill>
                  <a:schemeClr val="tx1"/>
                </a:solidFill>
                <a:cs typeface="+mn-cs"/>
              </a:rPr>
              <a:t>per </a:t>
            </a:r>
            <a:endParaRPr lang="en-US" dirty="0" smtClean="0">
              <a:solidFill>
                <a:schemeClr val="tx1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  <a:cs typeface="+mn-cs"/>
              </a:rPr>
              <a:t>Interaction </a:t>
            </a:r>
            <a:r>
              <a:rPr lang="en-US" dirty="0">
                <a:solidFill>
                  <a:schemeClr val="tx1"/>
                </a:solidFill>
                <a:cs typeface="+mn-cs"/>
              </a:rPr>
              <a:t>Region (IR).</a:t>
            </a:r>
            <a:endParaRPr lang="en-US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 dirty="0"/>
          </a:p>
        </p:txBody>
      </p:sp>
      <p:sp>
        <p:nvSpPr>
          <p:cNvPr id="2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100" y="6527860"/>
            <a:ext cx="8115299" cy="365125"/>
          </a:xfrm>
        </p:spPr>
        <p:txBody>
          <a:bodyPr/>
          <a:lstStyle/>
          <a:p>
            <a:pPr algn="l"/>
            <a:r>
              <a:rPr lang="en-GB" sz="1400" dirty="0" smtClean="0"/>
              <a:t>LRBB Workshop, Lyon, December 2015;     								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21183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96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96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96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96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96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96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96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96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96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6035" grpId="0" animBg="1"/>
      <p:bldP spid="1196038" grpId="0"/>
      <p:bldP spid="1196041" grpId="0" animBg="1"/>
      <p:bldP spid="1196042" grpId="0"/>
      <p:bldP spid="1196046" grpId="0"/>
      <p:bldP spid="1196047" grpId="0"/>
      <p:bldP spid="16" grpId="0" animBg="1"/>
      <p:bldP spid="17" grpId="0"/>
      <p:bldP spid="18" grpId="0"/>
      <p:bldP spid="19" grpId="0" animBg="1"/>
      <p:bldP spid="11960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00" y="33338"/>
            <a:ext cx="9232900" cy="914400"/>
          </a:xfrm>
        </p:spPr>
        <p:txBody>
          <a:bodyPr/>
          <a:lstStyle/>
          <a:p>
            <a:r>
              <a:rPr lang="en-US" u="sng" dirty="0" smtClean="0">
                <a:solidFill>
                  <a:schemeClr val="tx1"/>
                </a:solidFill>
              </a:rPr>
              <a:t>LRBB Compensation &amp; HL-LHC</a:t>
            </a:r>
            <a:endParaRPr lang="en-US" u="sng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00" y="1007535"/>
            <a:ext cx="9035876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</a:rPr>
              <a:t>HL-LHC </a:t>
            </a:r>
            <a:r>
              <a:rPr lang="en-US" sz="2400" dirty="0" err="1" smtClean="0">
                <a:solidFill>
                  <a:schemeClr val="accent1">
                    <a:alpha val="45000"/>
                  </a:schemeClr>
                </a:solidFill>
              </a:rPr>
              <a:t>Challanges</a:t>
            </a:r>
            <a:endParaRPr lang="en-US" sz="2400" dirty="0" smtClean="0">
              <a:solidFill>
                <a:schemeClr val="accent1">
                  <a:alpha val="45000"/>
                </a:schemeClr>
              </a:solidFill>
            </a:endParaRP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LHC IR Layout &amp; geometry imply </a:t>
            </a:r>
            <a:r>
              <a:rPr lang="en-US" sz="2400" dirty="0">
                <a:solidFill>
                  <a:schemeClr val="accent1">
                    <a:alpha val="45000"/>
                  </a:schemeClr>
                </a:solidFill>
                <a:sym typeface="Wingdings"/>
              </a:rPr>
              <a:t>v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irtual encounters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for 25ns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 </a:t>
            </a:r>
            <a:endParaRPr lang="en-US" sz="2400" dirty="0" smtClean="0">
              <a:solidFill>
                <a:schemeClr val="accent1">
                  <a:alpha val="45000"/>
                </a:schemeClr>
              </a:solidFill>
            </a:endParaRP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Crossing angle transforms these to Parasitic encounters</a:t>
            </a:r>
            <a:endParaRPr lang="en-US" sz="2400" dirty="0" smtClean="0">
              <a:solidFill>
                <a:schemeClr val="accent1">
                  <a:alpha val="45000"/>
                </a:schemeClr>
              </a:solidFill>
              <a:sym typeface="Wingdings"/>
            </a:endParaRP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>
                <a:solidFill>
                  <a:schemeClr val="accent1">
                    <a:alpha val="45000"/>
                  </a:schemeClr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Non-linearity and HL-LHC bunch intensities imply &gt; 12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latin typeface="Symbol" charset="2"/>
                <a:cs typeface="Symbol" charset="2"/>
                <a:sym typeface="Wingdings"/>
              </a:rPr>
              <a:t>s</a:t>
            </a:r>
          </a:p>
          <a:p>
            <a:pPr marL="800100" lvl="1" indent="-342900">
              <a:spcAft>
                <a:spcPts val="3600"/>
              </a:spcAft>
              <a:buFont typeface="Wingdings" charset="0"/>
              <a:buChar char="è"/>
            </a:pPr>
            <a:r>
              <a:rPr lang="en-US" sz="2400" dirty="0">
                <a:solidFill>
                  <a:schemeClr val="accent1">
                    <a:alpha val="45000"/>
                  </a:schemeClr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latin typeface="Calibri"/>
                <a:cs typeface="Calibri"/>
                <a:sym typeface="Wingdings"/>
              </a:rPr>
              <a:t>Large aperture and loss in instantaneous Luminosity</a:t>
            </a:r>
            <a:endParaRPr lang="en-US" sz="2400" dirty="0" smtClean="0">
              <a:solidFill>
                <a:schemeClr val="accent1">
                  <a:alpha val="45000"/>
                </a:schemeClr>
              </a:solidFill>
              <a:latin typeface="Calibri"/>
              <a:cs typeface="Calibri"/>
              <a:sym typeface="Wingdings"/>
            </a:endParaRP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400" dirty="0" smtClean="0"/>
              <a:t>HL-LHC Baseline</a:t>
            </a:r>
            <a:endParaRPr lang="en-US" sz="2400" dirty="0"/>
          </a:p>
          <a:p>
            <a:pPr marL="800100" lvl="1" indent="-342900">
              <a:spcAft>
                <a:spcPts val="60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Adopted Crab-Cavities and large aperture magnets!</a:t>
            </a:r>
            <a:endParaRPr lang="en-US" sz="2400" dirty="0" smtClean="0">
              <a:solidFill>
                <a:srgbClr val="008000"/>
              </a:solidFill>
              <a:sym typeface="Wingdings"/>
            </a:endParaRPr>
          </a:p>
          <a:p>
            <a:pPr lvl="1">
              <a:spcAft>
                <a:spcPts val="600"/>
              </a:spcAft>
            </a:pPr>
            <a:endParaRPr lang="en-US" sz="2400" dirty="0" smtClean="0">
              <a:solidFill>
                <a:srgbClr val="0000FF"/>
              </a:solidFill>
              <a:sym typeface="Wingdings"/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100" y="6527860"/>
            <a:ext cx="8115299" cy="365125"/>
          </a:xfrm>
        </p:spPr>
        <p:txBody>
          <a:bodyPr/>
          <a:lstStyle/>
          <a:p>
            <a:pPr algn="l"/>
            <a:r>
              <a:rPr lang="en-GB" sz="1400" dirty="0" smtClean="0"/>
              <a:t>LRBB Workshop, Lyon, December 2015;     								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98816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00196" y="4410075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HL-LHC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71681" name="Picture 8" descr="lumi-reduct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1387475"/>
            <a:ext cx="3656012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2" name="Rectangle 3"/>
          <p:cNvSpPr>
            <a:spLocks noChangeArrowheads="1"/>
          </p:cNvSpPr>
          <p:nvPr/>
        </p:nvSpPr>
        <p:spPr bwMode="auto">
          <a:xfrm>
            <a:off x="76200" y="11445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59" tIns="45680" rIns="91359" bIns="45680" anchor="ctr"/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115718" name="Text Box 5"/>
          <p:cNvSpPr txBox="1">
            <a:spLocks noChangeArrowheads="1"/>
          </p:cNvSpPr>
          <p:nvPr/>
        </p:nvSpPr>
        <p:spPr bwMode="auto">
          <a:xfrm>
            <a:off x="685800" y="933450"/>
            <a:ext cx="3212512" cy="892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3333CC"/>
                </a:solidFill>
              </a:rPr>
              <a:t>Geometric Luminosity </a:t>
            </a:r>
          </a:p>
          <a:p>
            <a:pPr algn="l" eaLnBrk="1" hangingPunct="1"/>
            <a:r>
              <a:rPr lang="en-US" sz="2600" dirty="0" smtClean="0">
                <a:solidFill>
                  <a:srgbClr val="3333CC"/>
                </a:solidFill>
              </a:rPr>
              <a:t>Reduction Factor</a:t>
            </a:r>
            <a:r>
              <a:rPr lang="en-US" sz="2600" dirty="0">
                <a:solidFill>
                  <a:srgbClr val="3333CC"/>
                </a:solidFill>
              </a:rPr>
              <a:t>:</a:t>
            </a:r>
          </a:p>
        </p:txBody>
      </p:sp>
      <p:graphicFrame>
        <p:nvGraphicFramePr>
          <p:cNvPr id="71684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700213" y="2924175"/>
          <a:ext cx="3100387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5" imgW="1511300" imgH="431800" progId="Equation.3">
                  <p:embed/>
                </p:oleObj>
              </mc:Choice>
              <mc:Fallback>
                <p:oleObj name="Equation" r:id="rId5" imgW="1511300" imgH="4318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0213" y="2924175"/>
                        <a:ext cx="3100387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685" name="Group 23"/>
          <p:cNvGrpSpPr>
            <a:grpSpLocks/>
          </p:cNvGrpSpPr>
          <p:nvPr/>
        </p:nvGrpSpPr>
        <p:grpSpPr bwMode="auto">
          <a:xfrm>
            <a:off x="5659438" y="914400"/>
            <a:ext cx="3217862" cy="1893888"/>
            <a:chOff x="3456" y="576"/>
            <a:chExt cx="2027" cy="1193"/>
          </a:xfrm>
        </p:grpSpPr>
        <p:sp>
          <p:nvSpPr>
            <p:cNvPr id="71694" name="Oval 15"/>
            <p:cNvSpPr>
              <a:spLocks noChangeArrowheads="1"/>
            </p:cNvSpPr>
            <p:nvPr/>
          </p:nvSpPr>
          <p:spPr bwMode="auto">
            <a:xfrm rot="-1632241">
              <a:off x="3600" y="912"/>
              <a:ext cx="1392" cy="240"/>
            </a:xfrm>
            <a:prstGeom prst="ellipse">
              <a:avLst/>
            </a:prstGeom>
            <a:solidFill>
              <a:srgbClr val="FF0000">
                <a:alpha val="54901"/>
              </a:srgbClr>
            </a:solidFill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71695" name="Oval 16"/>
            <p:cNvSpPr>
              <a:spLocks noChangeArrowheads="1"/>
            </p:cNvSpPr>
            <p:nvPr/>
          </p:nvSpPr>
          <p:spPr bwMode="auto">
            <a:xfrm rot="1640686">
              <a:off x="3648" y="912"/>
              <a:ext cx="1392" cy="240"/>
            </a:xfrm>
            <a:prstGeom prst="ellipse">
              <a:avLst/>
            </a:prstGeom>
            <a:solidFill>
              <a:srgbClr val="0066FF">
                <a:alpha val="54901"/>
              </a:srgbClr>
            </a:solidFill>
            <a:ln w="12700">
              <a:solidFill>
                <a:srgbClr val="0066FF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71696" name="Line 17"/>
            <p:cNvSpPr>
              <a:spLocks noChangeShapeType="1"/>
            </p:cNvSpPr>
            <p:nvPr/>
          </p:nvSpPr>
          <p:spPr bwMode="auto">
            <a:xfrm>
              <a:off x="4320" y="864"/>
              <a:ext cx="0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697" name="Text Box 18"/>
            <p:cNvSpPr txBox="1">
              <a:spLocks noChangeArrowheads="1"/>
            </p:cNvSpPr>
            <p:nvPr/>
          </p:nvSpPr>
          <p:spPr bwMode="auto">
            <a:xfrm>
              <a:off x="4074" y="1536"/>
              <a:ext cx="140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>
                  <a:solidFill>
                    <a:srgbClr val="000000"/>
                  </a:solidFill>
                </a:rPr>
                <a:t>effective cross section</a:t>
              </a:r>
              <a:endParaRPr lang="en-GB" sz="1800">
                <a:solidFill>
                  <a:srgbClr val="000000"/>
                </a:solidFill>
              </a:endParaRPr>
            </a:p>
          </p:txBody>
        </p:sp>
        <p:sp>
          <p:nvSpPr>
            <p:cNvPr id="71698" name="Line 19"/>
            <p:cNvSpPr>
              <a:spLocks noChangeShapeType="1"/>
            </p:cNvSpPr>
            <p:nvPr/>
          </p:nvSpPr>
          <p:spPr bwMode="auto">
            <a:xfrm flipH="1" flipV="1">
              <a:off x="4320" y="1200"/>
              <a:ext cx="192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699" name="Line 21"/>
            <p:cNvSpPr>
              <a:spLocks noChangeShapeType="1"/>
            </p:cNvSpPr>
            <p:nvPr/>
          </p:nvSpPr>
          <p:spPr bwMode="auto">
            <a:xfrm flipH="1" flipV="1">
              <a:off x="3456" y="576"/>
              <a:ext cx="1776" cy="9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700" name="Line 22"/>
            <p:cNvSpPr>
              <a:spLocks noChangeShapeType="1"/>
            </p:cNvSpPr>
            <p:nvPr/>
          </p:nvSpPr>
          <p:spPr bwMode="auto">
            <a:xfrm flipV="1">
              <a:off x="3552" y="576"/>
              <a:ext cx="1632" cy="8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</p:grpSp>
      <p:graphicFrame>
        <p:nvGraphicFramePr>
          <p:cNvPr id="71686" name="Object 5"/>
          <p:cNvGraphicFramePr>
            <a:graphicFrameLocks noChangeAspect="1"/>
          </p:cNvGraphicFramePr>
          <p:nvPr/>
        </p:nvGraphicFramePr>
        <p:xfrm>
          <a:off x="8763000" y="3733800"/>
          <a:ext cx="306388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7" imgW="165100" imgH="203200" progId="Equation.3">
                  <p:embed/>
                </p:oleObj>
              </mc:Choice>
              <mc:Fallback>
                <p:oleObj name="Equation" r:id="rId7" imgW="165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000" y="3733800"/>
                        <a:ext cx="306388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7" name="Object 4"/>
          <p:cNvGraphicFramePr>
            <a:graphicFrameLocks noChangeAspect="1"/>
          </p:cNvGraphicFramePr>
          <p:nvPr/>
        </p:nvGraphicFramePr>
        <p:xfrm>
          <a:off x="4800600" y="969963"/>
          <a:ext cx="65087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9" imgW="406400" imgH="228600" progId="Equation.3">
                  <p:embed/>
                </p:oleObj>
              </mc:Choice>
              <mc:Fallback>
                <p:oleObj name="Equation" r:id="rId9" imgW="40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969963"/>
                        <a:ext cx="650875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11625"/>
            <a:ext cx="33528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428625" y="1524000"/>
            <a:ext cx="4343400" cy="49530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 smtClean="0">
                <a:solidFill>
                  <a:srgbClr val="00B050"/>
                </a:solidFill>
              </a:rPr>
              <a:t>Reduces the effect of geometrical reduction factor </a:t>
            </a:r>
          </a:p>
          <a:p>
            <a:pPr>
              <a:defRPr/>
            </a:pPr>
            <a:r>
              <a:rPr lang="en-GB" sz="2400" dirty="0" smtClean="0">
                <a:solidFill>
                  <a:srgbClr val="00B050"/>
                </a:solidFill>
              </a:rPr>
              <a:t>Independent for each IP</a:t>
            </a:r>
          </a:p>
          <a:p>
            <a:pPr marL="0" indent="0">
              <a:buFont typeface="Arial"/>
              <a:buNone/>
              <a:defRPr/>
            </a:pPr>
            <a:endParaRPr lang="en-GB" sz="2000" dirty="0" smtClean="0"/>
          </a:p>
          <a:p>
            <a:pPr marL="0" indent="0">
              <a:buFont typeface="Arial"/>
              <a:buNone/>
              <a:defRPr/>
            </a:pPr>
            <a:endParaRPr lang="en-GB" sz="2000" dirty="0" smtClean="0"/>
          </a:p>
          <a:p>
            <a:pPr>
              <a:defRPr/>
            </a:pPr>
            <a:r>
              <a:rPr lang="en-GB" sz="2400" dirty="0" smtClean="0">
                <a:solidFill>
                  <a:srgbClr val="FF0000"/>
                </a:solidFill>
              </a:rPr>
              <a:t>Noise from cavities to beam?!</a:t>
            </a:r>
            <a:r>
              <a:rPr lang="en-GB" sz="2400" dirty="0" smtClean="0">
                <a:solidFill>
                  <a:srgbClr val="FF0000"/>
                </a:solidFill>
              </a:rPr>
              <a:t>?</a:t>
            </a:r>
          </a:p>
          <a:p>
            <a:pPr>
              <a:defRPr/>
            </a:pPr>
            <a:r>
              <a:rPr lang="en-GB" sz="2400" dirty="0" smtClean="0">
                <a:solidFill>
                  <a:srgbClr val="FF0000"/>
                </a:solidFill>
              </a:rPr>
              <a:t>Impedance?</a:t>
            </a:r>
            <a:endParaRPr lang="en-GB" sz="2400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GB" sz="2400" dirty="0" smtClean="0">
                <a:solidFill>
                  <a:srgbClr val="FF0000"/>
                </a:solidFill>
              </a:rPr>
              <a:t>Reliability &amp; failure rate?</a:t>
            </a:r>
            <a:endParaRPr lang="en-GB" sz="2400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GB" sz="2000" dirty="0" smtClean="0"/>
          </a:p>
          <a:p>
            <a:pPr>
              <a:defRPr/>
            </a:pPr>
            <a:endParaRPr lang="en-GB" sz="2000" dirty="0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5800" y="955675"/>
            <a:ext cx="21018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600">
                <a:solidFill>
                  <a:srgbClr val="3333CC"/>
                </a:solidFill>
              </a:rPr>
              <a:t>Crab Cavities:</a:t>
            </a:r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658225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  <a:cs typeface="+mj-cs"/>
              </a:rPr>
              <a:t>HL-LHC Upgrade Ingredients: Crab Cavities</a:t>
            </a: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5659438" y="1336675"/>
            <a:ext cx="0" cy="2879725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799138" y="1336675"/>
            <a:ext cx="0" cy="2879725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100" y="6527860"/>
            <a:ext cx="8115299" cy="365125"/>
          </a:xfrm>
        </p:spPr>
        <p:txBody>
          <a:bodyPr/>
          <a:lstStyle/>
          <a:p>
            <a:pPr algn="l"/>
            <a:r>
              <a:rPr lang="en-GB" sz="1400" dirty="0" smtClean="0"/>
              <a:t>LRBB Workshop, Lyon, December 2015;     								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09014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5718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381000"/>
            <a:ext cx="502602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4958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5791200" cy="1447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200" dirty="0" smtClean="0"/>
              <a:t>LHC triplet: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GB" sz="2000" dirty="0"/>
              <a:t> </a:t>
            </a:r>
            <a:r>
              <a:rPr lang="en-GB" sz="2000" dirty="0" smtClean="0"/>
              <a:t>  </a:t>
            </a:r>
            <a:r>
              <a:rPr lang="en-GB" sz="2200" dirty="0" smtClean="0">
                <a:latin typeface="Calibri"/>
                <a:cs typeface="Calibri"/>
              </a:rPr>
              <a:t>210 T/m, 70 mm bore aperture</a:t>
            </a:r>
          </a:p>
          <a:p>
            <a:pPr marL="0" indent="0">
              <a:buFont typeface="Wingdings" charset="0"/>
              <a:buNone/>
              <a:defRPr/>
            </a:pPr>
            <a:r>
              <a:rPr lang="en-GB" sz="2200" dirty="0">
                <a:latin typeface="Calibri"/>
                <a:cs typeface="Calibri"/>
                <a:sym typeface="Wingdings"/>
              </a:rPr>
              <a:t> </a:t>
            </a:r>
            <a:r>
              <a:rPr lang="en-GB" sz="2200" dirty="0" smtClean="0">
                <a:latin typeface="Calibri"/>
                <a:cs typeface="Calibri"/>
                <a:sym typeface="Wingdings"/>
              </a:rPr>
              <a:t>   8 T @ coil (limit of </a:t>
            </a:r>
            <a:r>
              <a:rPr lang="en-GB" sz="2200" dirty="0" err="1" smtClean="0">
                <a:latin typeface="Calibri"/>
                <a:cs typeface="Calibri"/>
                <a:sym typeface="Wingdings"/>
              </a:rPr>
              <a:t>NbTi</a:t>
            </a:r>
            <a:r>
              <a:rPr lang="en-GB" sz="2200" dirty="0" smtClean="0">
                <a:latin typeface="Calibri"/>
                <a:cs typeface="Calibri"/>
                <a:sym typeface="Wingdings"/>
              </a:rPr>
              <a:t> tech.)</a:t>
            </a:r>
            <a:endParaRPr lang="en-GB" sz="2200" dirty="0" smtClean="0">
              <a:latin typeface="Calibri"/>
              <a:cs typeface="Calibri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859463" y="838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859463" y="838200"/>
            <a:ext cx="152400" cy="152400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51500" y="468313"/>
            <a:ext cx="5969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1.8K</a:t>
            </a:r>
          </a:p>
        </p:txBody>
      </p:sp>
      <p:sp>
        <p:nvSpPr>
          <p:cNvPr id="22" name="Oval 21"/>
          <p:cNvSpPr/>
          <p:nvPr/>
        </p:nvSpPr>
        <p:spPr>
          <a:xfrm>
            <a:off x="6435725" y="838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435725" y="838200"/>
            <a:ext cx="152400" cy="152400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135688" y="990600"/>
            <a:ext cx="381000" cy="30480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613525" y="968375"/>
            <a:ext cx="838200" cy="403225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927725" y="990600"/>
            <a:ext cx="228600" cy="30480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52" name="Rectangle 14351"/>
          <p:cNvSpPr/>
          <p:nvPr/>
        </p:nvSpPr>
        <p:spPr>
          <a:xfrm>
            <a:off x="5219700" y="2781300"/>
            <a:ext cx="2133600" cy="419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638800" y="2438400"/>
            <a:ext cx="152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029200" y="4714875"/>
            <a:ext cx="16764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US-LARP MQXF magnet design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Based on Nb</a:t>
            </a:r>
            <a:r>
              <a:rPr lang="en-US" sz="1800" b="1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Sn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technology</a:t>
            </a: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0" y="4305300"/>
            <a:ext cx="5791200" cy="2057400"/>
          </a:xfrm>
          <a:prstGeom prst="rect">
            <a:avLst/>
          </a:prstGeom>
        </p:spPr>
        <p:txBody>
          <a:bodyPr tIns="0" bIns="0">
            <a:normAutofit fontScale="550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Requires Nb</a:t>
            </a:r>
            <a:r>
              <a:rPr lang="en-GB" sz="4000" baseline="-25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3</a:t>
            </a: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Sn technology</a:t>
            </a:r>
          </a:p>
          <a:p>
            <a:pPr marL="228600" lvl="1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  <a:sym typeface="Wingdings"/>
              </a:rPr>
              <a:t>    ceramic type material (fragile)</a:t>
            </a:r>
            <a:endParaRPr lang="en-GB" sz="4000" dirty="0" smtClean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marL="228600" lvl="1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   </a:t>
            </a: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  <a:sym typeface="Wingdings"/>
              </a:rPr>
              <a:t> ca. 25 year development for this</a:t>
            </a:r>
          </a:p>
          <a:p>
            <a:pPr marL="228600" lvl="1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  <a:sym typeface="Wingdings"/>
              </a:rPr>
              <a:t>         new magnet technology!</a:t>
            </a:r>
            <a:endParaRPr lang="en-GB" sz="4000" dirty="0" smtClean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US-LARP – CERN collaboration</a:t>
            </a:r>
          </a:p>
          <a:p>
            <a:pPr fontAlgn="auto">
              <a:spcAft>
                <a:spcPts val="0"/>
              </a:spcAft>
              <a:defRPr/>
            </a:pPr>
            <a:endParaRPr lang="en-GB" sz="2800" dirty="0" smtClean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lvl="1" fontAlgn="auto">
              <a:spcAft>
                <a:spcPts val="0"/>
              </a:spcAft>
              <a:defRPr/>
            </a:pPr>
            <a:endParaRPr lang="en-GB" sz="2800" dirty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0" y="2441575"/>
            <a:ext cx="5791200" cy="1752600"/>
          </a:xfrm>
          <a:prstGeom prst="rect">
            <a:avLst/>
          </a:prstGeom>
        </p:spPr>
        <p:txBody>
          <a:bodyPr tIns="0" bIns="0">
            <a:normAutofit fontScale="625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rgbClr val="0000FF"/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HL-LHC triplet: 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  </a:t>
            </a:r>
            <a:r>
              <a:rPr lang="en-GB" sz="4000" dirty="0" smtClean="0">
                <a:solidFill>
                  <a:srgbClr val="800000"/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140 T/m</a:t>
            </a: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, </a:t>
            </a:r>
            <a:r>
              <a:rPr lang="en-GB" sz="4000" dirty="0" smtClean="0">
                <a:solidFill>
                  <a:srgbClr val="008000"/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150 mm coil aperture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(shielding</a:t>
            </a: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  <a:t>, </a:t>
            </a: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Symbol" charset="2"/>
                <a:cs typeface="Symbol" charset="2"/>
              </a:rPr>
              <a:t>b</a:t>
            </a:r>
            <a:r>
              <a:rPr lang="en-GB" sz="4000" baseline="30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*</a:t>
            </a: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 and crossing angle)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  <a:sym typeface="Wingdings"/>
              </a:rPr>
              <a:t>   </a:t>
            </a:r>
            <a:r>
              <a:rPr lang="en-GB" sz="4000" dirty="0" smtClean="0">
                <a:solidFill>
                  <a:srgbClr val="FF0000"/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  <a:sym typeface="Wingdings"/>
              </a:rPr>
              <a:t> ca. 12 T @ coil  30% longer</a:t>
            </a:r>
            <a:endParaRPr lang="en-GB" sz="4000" dirty="0" smtClean="0">
              <a:solidFill>
                <a:srgbClr val="FF0000"/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fontAlgn="auto">
              <a:spcAft>
                <a:spcPts val="0"/>
              </a:spcAft>
              <a:defRPr/>
            </a:pPr>
            <a:endParaRPr lang="en-GB" sz="2800" dirty="0" smtClean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fontAlgn="auto">
              <a:spcAft>
                <a:spcPts val="0"/>
              </a:spcAft>
              <a:defRPr/>
            </a:pPr>
            <a:endParaRPr lang="en-GB" sz="2800" dirty="0" smtClean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lvl="1" fontAlgn="auto">
              <a:spcAft>
                <a:spcPts val="0"/>
              </a:spcAft>
              <a:defRPr/>
            </a:pPr>
            <a:endParaRPr lang="en-GB" sz="2800" dirty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5049838" y="492125"/>
            <a:ext cx="1322387" cy="2022475"/>
          </a:xfrm>
          <a:custGeom>
            <a:avLst/>
            <a:gdLst>
              <a:gd name="connsiteX0" fmla="*/ 1321790 w 1321790"/>
              <a:gd name="connsiteY0" fmla="*/ 2021442 h 2021442"/>
              <a:gd name="connsiteX1" fmla="*/ 1244038 w 1321790"/>
              <a:gd name="connsiteY1" fmla="*/ 1308754 h 2021442"/>
              <a:gd name="connsiteX2" fmla="*/ 1036698 w 1321790"/>
              <a:gd name="connsiteY2" fmla="*/ 842268 h 2021442"/>
              <a:gd name="connsiteX3" fmla="*/ 816400 w 1321790"/>
              <a:gd name="connsiteY3" fmla="*/ 609025 h 2021442"/>
              <a:gd name="connsiteX4" fmla="*/ 596101 w 1321790"/>
              <a:gd name="connsiteY4" fmla="*/ 531277 h 2021442"/>
              <a:gd name="connsiteX5" fmla="*/ 349886 w 1321790"/>
              <a:gd name="connsiteY5" fmla="*/ 388739 h 2021442"/>
              <a:gd name="connsiteX6" fmla="*/ 155505 w 1321790"/>
              <a:gd name="connsiteY6" fmla="*/ 207328 h 2021442"/>
              <a:gd name="connsiteX7" fmla="*/ 0 w 1321790"/>
              <a:gd name="connsiteY7" fmla="*/ 0 h 202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21790" h="2021442">
                <a:moveTo>
                  <a:pt x="1321790" y="2021442"/>
                </a:moveTo>
                <a:cubicBezTo>
                  <a:pt x="1306671" y="1763362"/>
                  <a:pt x="1291553" y="1505283"/>
                  <a:pt x="1244038" y="1308754"/>
                </a:cubicBezTo>
                <a:cubicBezTo>
                  <a:pt x="1196523" y="1112225"/>
                  <a:pt x="1107971" y="958889"/>
                  <a:pt x="1036698" y="842268"/>
                </a:cubicBezTo>
                <a:cubicBezTo>
                  <a:pt x="965425" y="725646"/>
                  <a:pt x="889833" y="660857"/>
                  <a:pt x="816400" y="609025"/>
                </a:cubicBezTo>
                <a:cubicBezTo>
                  <a:pt x="742967" y="557193"/>
                  <a:pt x="673853" y="567991"/>
                  <a:pt x="596101" y="531277"/>
                </a:cubicBezTo>
                <a:cubicBezTo>
                  <a:pt x="518349" y="494563"/>
                  <a:pt x="423319" y="442730"/>
                  <a:pt x="349886" y="388739"/>
                </a:cubicBezTo>
                <a:cubicBezTo>
                  <a:pt x="276453" y="334747"/>
                  <a:pt x="213819" y="272118"/>
                  <a:pt x="155505" y="207328"/>
                </a:cubicBezTo>
                <a:lnTo>
                  <a:pt x="0" y="0"/>
                </a:lnTo>
              </a:path>
            </a:pathLst>
          </a:custGeom>
          <a:ln w="34925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076825" y="504825"/>
            <a:ext cx="2967038" cy="2695575"/>
          </a:xfrm>
          <a:custGeom>
            <a:avLst/>
            <a:gdLst>
              <a:gd name="connsiteX0" fmla="*/ 2967548 w 2967548"/>
              <a:gd name="connsiteY0" fmla="*/ 2695256 h 2695256"/>
              <a:gd name="connsiteX1" fmla="*/ 2876837 w 2967548"/>
              <a:gd name="connsiteY1" fmla="*/ 2293559 h 2695256"/>
              <a:gd name="connsiteX2" fmla="*/ 2708373 w 2967548"/>
              <a:gd name="connsiteY2" fmla="*/ 1529040 h 2695256"/>
              <a:gd name="connsiteX3" fmla="*/ 2475116 w 2967548"/>
              <a:gd name="connsiteY3" fmla="*/ 971847 h 2695256"/>
              <a:gd name="connsiteX4" fmla="*/ 2241859 w 2967548"/>
              <a:gd name="connsiteY4" fmla="*/ 712688 h 2695256"/>
              <a:gd name="connsiteX5" fmla="*/ 1788304 w 2967548"/>
              <a:gd name="connsiteY5" fmla="*/ 479445 h 2695256"/>
              <a:gd name="connsiteX6" fmla="*/ 1619841 w 2967548"/>
              <a:gd name="connsiteY6" fmla="*/ 440571 h 2695256"/>
              <a:gd name="connsiteX7" fmla="*/ 1088533 w 2967548"/>
              <a:gd name="connsiteY7" fmla="*/ 362823 h 2695256"/>
              <a:gd name="connsiteX8" fmla="*/ 738647 w 2967548"/>
              <a:gd name="connsiteY8" fmla="*/ 285076 h 2695256"/>
              <a:gd name="connsiteX9" fmla="*/ 336927 w 2967548"/>
              <a:gd name="connsiteY9" fmla="*/ 181412 h 2695256"/>
              <a:gd name="connsiteX10" fmla="*/ 0 w 2967548"/>
              <a:gd name="connsiteY10" fmla="*/ 0 h 269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7548" h="2695256">
                <a:moveTo>
                  <a:pt x="2967548" y="2695256"/>
                </a:moveTo>
                <a:cubicBezTo>
                  <a:pt x="2943790" y="2591592"/>
                  <a:pt x="2920033" y="2487928"/>
                  <a:pt x="2876837" y="2293559"/>
                </a:cubicBezTo>
                <a:cubicBezTo>
                  <a:pt x="2833641" y="2099190"/>
                  <a:pt x="2775326" y="1749325"/>
                  <a:pt x="2708373" y="1529040"/>
                </a:cubicBezTo>
                <a:cubicBezTo>
                  <a:pt x="2641420" y="1308755"/>
                  <a:pt x="2552868" y="1107906"/>
                  <a:pt x="2475116" y="971847"/>
                </a:cubicBezTo>
                <a:cubicBezTo>
                  <a:pt x="2397364" y="835788"/>
                  <a:pt x="2356328" y="794755"/>
                  <a:pt x="2241859" y="712688"/>
                </a:cubicBezTo>
                <a:cubicBezTo>
                  <a:pt x="2127390" y="630621"/>
                  <a:pt x="1891974" y="524798"/>
                  <a:pt x="1788304" y="479445"/>
                </a:cubicBezTo>
                <a:cubicBezTo>
                  <a:pt x="1684634" y="434092"/>
                  <a:pt x="1736469" y="460008"/>
                  <a:pt x="1619841" y="440571"/>
                </a:cubicBezTo>
                <a:cubicBezTo>
                  <a:pt x="1503212" y="421134"/>
                  <a:pt x="1235399" y="388739"/>
                  <a:pt x="1088533" y="362823"/>
                </a:cubicBezTo>
                <a:cubicBezTo>
                  <a:pt x="941667" y="336907"/>
                  <a:pt x="863915" y="315311"/>
                  <a:pt x="738647" y="285076"/>
                </a:cubicBezTo>
                <a:cubicBezTo>
                  <a:pt x="613379" y="254841"/>
                  <a:pt x="460035" y="228925"/>
                  <a:pt x="336927" y="181412"/>
                </a:cubicBezTo>
                <a:lnTo>
                  <a:pt x="0" y="0"/>
                </a:lnTo>
              </a:path>
            </a:pathLst>
          </a:custGeom>
          <a:ln w="34925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Rectangle 2"/>
          <p:cNvSpPr>
            <a:spLocks noGrp="1" noChangeArrowheads="1"/>
          </p:cNvSpPr>
          <p:nvPr>
            <p:ph type="title"/>
          </p:nvPr>
        </p:nvSpPr>
        <p:spPr>
          <a:xfrm>
            <a:off x="168276" y="188913"/>
            <a:ext cx="4708525" cy="7207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  <a:cs typeface="+mj-cs"/>
              </a:rPr>
              <a:t>HL-LHC Magnets: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 rot="169541">
            <a:off x="5787582" y="2490114"/>
            <a:ext cx="825082" cy="419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100" y="6527860"/>
            <a:ext cx="8115299" cy="365125"/>
          </a:xfrm>
        </p:spPr>
        <p:txBody>
          <a:bodyPr/>
          <a:lstStyle/>
          <a:p>
            <a:pPr algn="l"/>
            <a:r>
              <a:rPr lang="en-GB" sz="1400" dirty="0" smtClean="0"/>
              <a:t>LRBB Workshop, Lyon, December 2015;     								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77480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20" grpId="0" animBg="1"/>
      <p:bldP spid="18" grpId="0"/>
      <p:bldP spid="22" grpId="0" animBg="1"/>
      <p:bldP spid="22" grpId="1" animBg="1"/>
      <p:bldP spid="24" grpId="0" animBg="1"/>
      <p:bldP spid="55" grpId="0"/>
      <p:bldP spid="56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00" y="33338"/>
            <a:ext cx="9232900" cy="914400"/>
          </a:xfrm>
        </p:spPr>
        <p:txBody>
          <a:bodyPr/>
          <a:lstStyle/>
          <a:p>
            <a:r>
              <a:rPr lang="en-US" u="sng" dirty="0" smtClean="0">
                <a:solidFill>
                  <a:schemeClr val="tx1"/>
                </a:solidFill>
              </a:rPr>
              <a:t>LRBB Compensation &amp; HL-LHC</a:t>
            </a:r>
            <a:endParaRPr lang="en-US" u="sng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00" y="1007535"/>
            <a:ext cx="9035876" cy="5693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</a:rPr>
              <a:t>HL-LHC </a:t>
            </a:r>
            <a:r>
              <a:rPr lang="en-US" sz="2400" dirty="0" err="1" smtClean="0">
                <a:solidFill>
                  <a:schemeClr val="accent1">
                    <a:alpha val="45000"/>
                  </a:schemeClr>
                </a:solidFill>
              </a:rPr>
              <a:t>Challanges</a:t>
            </a:r>
            <a:endParaRPr lang="en-US" sz="2400" dirty="0" smtClean="0">
              <a:solidFill>
                <a:schemeClr val="accent1">
                  <a:alpha val="45000"/>
                </a:schemeClr>
              </a:solidFill>
            </a:endParaRP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LHC IR Layout &amp; geometry: Virtual encounters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for 25ns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 </a:t>
            </a:r>
            <a:endParaRPr lang="en-US" sz="2400" dirty="0" smtClean="0">
              <a:solidFill>
                <a:schemeClr val="accent1">
                  <a:alpha val="45000"/>
                </a:schemeClr>
              </a:solidFill>
            </a:endParaRP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Crossing angle transforms these to Parasitic encounters</a:t>
            </a:r>
            <a:endParaRPr lang="en-US" sz="2400" dirty="0" smtClean="0">
              <a:solidFill>
                <a:schemeClr val="accent1">
                  <a:alpha val="45000"/>
                </a:schemeClr>
              </a:solidFill>
              <a:sym typeface="Wingdings"/>
            </a:endParaRP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>
                <a:solidFill>
                  <a:schemeClr val="accent1">
                    <a:alpha val="45000"/>
                  </a:schemeClr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sym typeface="Wingdings"/>
              </a:rPr>
              <a:t>Non-linearity and HL-LHC bunch intensities imply &gt; 12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latin typeface="Symbol" charset="2"/>
                <a:cs typeface="Symbol" charset="2"/>
                <a:sym typeface="Wingdings"/>
              </a:rPr>
              <a:t>s</a:t>
            </a:r>
          </a:p>
          <a:p>
            <a:pPr marL="800100" lvl="1" indent="-342900">
              <a:spcAft>
                <a:spcPts val="3600"/>
              </a:spcAft>
              <a:buFont typeface="Wingdings" charset="0"/>
              <a:buChar char="è"/>
            </a:pPr>
            <a:r>
              <a:rPr lang="en-US" sz="2400" dirty="0">
                <a:solidFill>
                  <a:schemeClr val="accent1">
                    <a:alpha val="45000"/>
                  </a:schemeClr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en-US" sz="2400" dirty="0" smtClean="0">
                <a:solidFill>
                  <a:schemeClr val="accent1">
                    <a:alpha val="45000"/>
                  </a:schemeClr>
                </a:solidFill>
                <a:latin typeface="Calibri"/>
                <a:cs typeface="Calibri"/>
                <a:sym typeface="Wingdings"/>
              </a:rPr>
              <a:t>Large aperture and loss in instantaneous Luminosity</a:t>
            </a:r>
            <a:endParaRPr lang="en-US" sz="2400" dirty="0" smtClean="0">
              <a:solidFill>
                <a:schemeClr val="accent1">
                  <a:alpha val="45000"/>
                </a:schemeClr>
              </a:solidFill>
              <a:latin typeface="Calibri"/>
              <a:cs typeface="Calibri"/>
              <a:sym typeface="Wingdings"/>
            </a:endParaRP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400" dirty="0" smtClean="0"/>
              <a:t>HL-LHC Baseline</a:t>
            </a:r>
            <a:endParaRPr lang="en-US" sz="2400" dirty="0"/>
          </a:p>
          <a:p>
            <a:pPr marL="800100" lvl="1" indent="-342900">
              <a:spcAft>
                <a:spcPts val="60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8000">
                    <a:alpha val="50000"/>
                  </a:srgbClr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8000">
                    <a:alpha val="50000"/>
                  </a:srgbClr>
                </a:solidFill>
                <a:sym typeface="Wingdings"/>
              </a:rPr>
              <a:t>Adopted Crab-Cavities and large aperture magnets!</a:t>
            </a:r>
            <a:endParaRPr lang="en-US" sz="2400" dirty="0" smtClean="0">
              <a:solidFill>
                <a:srgbClr val="008000">
                  <a:alpha val="50000"/>
                </a:srgbClr>
              </a:solidFill>
              <a:sym typeface="Wingdings"/>
            </a:endParaRPr>
          </a:p>
          <a:p>
            <a:pPr marL="800100" lvl="1" indent="-342900">
              <a:spcAft>
                <a:spcPts val="600"/>
              </a:spcAft>
              <a:buFont typeface="Wingdings" charset="0"/>
              <a:buChar char="è"/>
            </a:pPr>
            <a:r>
              <a:rPr lang="en-US" sz="2400" dirty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But LRBB compensation is still very interesting for HL-LHC:</a:t>
            </a:r>
            <a:endParaRPr lang="en-US" sz="2400" dirty="0" smtClean="0">
              <a:sym typeface="Wingdings"/>
            </a:endParaRPr>
          </a:p>
          <a:p>
            <a:pPr marL="1257300" lvl="2" indent="-342900">
              <a:spcAft>
                <a:spcPts val="6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RLIUP: Plan B with flat beams</a:t>
            </a:r>
            <a:endParaRPr lang="en-US" sz="2400" dirty="0" smtClean="0">
              <a:solidFill>
                <a:srgbClr val="0000FF"/>
              </a:solidFill>
              <a:sym typeface="Wingdings"/>
            </a:endParaRPr>
          </a:p>
          <a:p>
            <a:pPr marL="1257300" lvl="2" indent="-342900">
              <a:spcAft>
                <a:spcPts val="60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Reduced X-in: relaxed CC parameters and additional options</a:t>
            </a:r>
          </a:p>
          <a:p>
            <a:pPr lvl="3">
              <a:spcAft>
                <a:spcPts val="600"/>
              </a:spcAft>
            </a:pP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			</a:t>
            </a:r>
            <a:r>
              <a:rPr lang="en-US" sz="2400" smtClean="0">
                <a:solidFill>
                  <a:srgbClr val="800000"/>
                </a:solidFill>
                <a:sym typeface="Wingdings"/>
              </a:rPr>
              <a:t>	…Phased 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Crab </a:t>
            </a:r>
            <a:r>
              <a:rPr lang="en-US" sz="2400" smtClean="0">
                <a:solidFill>
                  <a:srgbClr val="800000"/>
                </a:solidFill>
                <a:sym typeface="Wingdings"/>
              </a:rPr>
              <a:t>Cavity installation</a:t>
            </a:r>
            <a:r>
              <a:rPr lang="en-US" sz="2400" smtClean="0">
                <a:solidFill>
                  <a:srgbClr val="800000"/>
                </a:solidFill>
                <a:sym typeface="Wingdings"/>
              </a:rPr>
              <a:t> </a:t>
            </a:r>
            <a:endParaRPr lang="en-US" sz="2400" dirty="0" smtClean="0">
              <a:solidFill>
                <a:srgbClr val="800000"/>
              </a:solidFill>
              <a:sym typeface="Wingdings"/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100" y="6527860"/>
            <a:ext cx="8115299" cy="365125"/>
          </a:xfrm>
        </p:spPr>
        <p:txBody>
          <a:bodyPr/>
          <a:lstStyle/>
          <a:p>
            <a:pPr algn="l"/>
            <a:r>
              <a:rPr lang="en-GB" sz="1400" dirty="0" smtClean="0"/>
              <a:t>LRBB Workshop, Lyon, December 2015;     								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06883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4445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102291</TotalTime>
  <Words>528</Words>
  <Application>Microsoft Macintosh PowerPoint</Application>
  <PresentationFormat>On-screen Show (4:3)</PresentationFormat>
  <Paragraphs>85</Paragraphs>
  <Slides>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HiLumiLHC_PresentationTemplate</vt:lpstr>
      <vt:lpstr>Equation</vt:lpstr>
      <vt:lpstr>Microsoft Equation</vt:lpstr>
      <vt:lpstr>Status of BBLR compensation within HiLumi project</vt:lpstr>
      <vt:lpstr>LRBB Compensation &amp; HL-LHC</vt:lpstr>
      <vt:lpstr>HL-LHC Challenges: Crossing Angle I</vt:lpstr>
      <vt:lpstr>LRBB Compensation &amp; HL-LHC</vt:lpstr>
      <vt:lpstr>HL-LHC Upgrade Ingredients: Crab Cavities</vt:lpstr>
      <vt:lpstr>HL-LHC Magnets:</vt:lpstr>
      <vt:lpstr>LRBB Compensation &amp; HL-LHC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Oliver Bruning</cp:lastModifiedBy>
  <cp:revision>233</cp:revision>
  <dcterms:created xsi:type="dcterms:W3CDTF">2011-12-13T14:40:13Z</dcterms:created>
  <dcterms:modified xsi:type="dcterms:W3CDTF">2015-11-30T06:27:55Z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