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50" r:id="rId1"/>
  </p:sldMasterIdLst>
  <p:notesMasterIdLst>
    <p:notesMasterId r:id="rId25"/>
  </p:notesMasterIdLst>
  <p:sldIdLst>
    <p:sldId id="256" r:id="rId2"/>
    <p:sldId id="260" r:id="rId3"/>
    <p:sldId id="258" r:id="rId4"/>
    <p:sldId id="261" r:id="rId5"/>
    <p:sldId id="267" r:id="rId6"/>
    <p:sldId id="297" r:id="rId7"/>
    <p:sldId id="262" r:id="rId8"/>
    <p:sldId id="282" r:id="rId9"/>
    <p:sldId id="283" r:id="rId10"/>
    <p:sldId id="284" r:id="rId11"/>
    <p:sldId id="286" r:id="rId12"/>
    <p:sldId id="287" r:id="rId13"/>
    <p:sldId id="288" r:id="rId14"/>
    <p:sldId id="289" r:id="rId15"/>
    <p:sldId id="290" r:id="rId16"/>
    <p:sldId id="301" r:id="rId17"/>
    <p:sldId id="285" r:id="rId18"/>
    <p:sldId id="298" r:id="rId19"/>
    <p:sldId id="264" r:id="rId20"/>
    <p:sldId id="275" r:id="rId21"/>
    <p:sldId id="276" r:id="rId22"/>
    <p:sldId id="269" r:id="rId23"/>
    <p:sldId id="266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90"/>
  </p:normalViewPr>
  <p:slideViewPr>
    <p:cSldViewPr>
      <p:cViewPr>
        <p:scale>
          <a:sx n="120" d="100"/>
          <a:sy n="120" d="100"/>
        </p:scale>
        <p:origin x="8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B26E-DD7A-47A0-A72D-920236178483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6F456-49F4-40FD-86B1-EEFF25E68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18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80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14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16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l-GR" altLang="el-GR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6FB258-99E9-4329-A32A-6B1D78EBC754}" type="slidenum">
              <a:rPr lang="en-US" altLang="el-GR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1111484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01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69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31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9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136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96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142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829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381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 eaLnBrk="0"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 eaLnBrk="0"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 eaLnBrk="0"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 eaLnBrk="0"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62377" indent="-232943" defTabSz="4658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3028264" indent="-232943" defTabSz="4658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94151" indent="-232943" defTabSz="4658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960038" indent="-232943" defTabSz="4658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65887" algn="l"/>
                <a:tab pos="931774" algn="l"/>
                <a:tab pos="1397660" algn="l"/>
                <a:tab pos="1863547" algn="l"/>
                <a:tab pos="2329434" algn="l"/>
                <a:tab pos="2795321" algn="l"/>
                <a:tab pos="3261208" algn="l"/>
                <a:tab pos="3727094" algn="l"/>
                <a:tab pos="4192981" algn="l"/>
                <a:tab pos="4658868" algn="l"/>
                <a:tab pos="5124755" algn="l"/>
                <a:tab pos="5590642" algn="l"/>
                <a:tab pos="6056528" algn="l"/>
                <a:tab pos="6522415" algn="l"/>
                <a:tab pos="6988302" algn="l"/>
                <a:tab pos="7454189" algn="l"/>
                <a:tab pos="7920076" algn="l"/>
                <a:tab pos="8385962" algn="l"/>
                <a:tab pos="8851849" algn="l"/>
                <a:tab pos="9317736" algn="l"/>
              </a:tabLst>
              <a:defRPr>
                <a:solidFill>
                  <a:schemeClr val="bg1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eaLnBrk="1"/>
            <a:fld id="{DEDA4BD2-1D9C-4490-9A35-72A24BE9312F}" type="slidenum">
              <a:rPr lang="en-US" altLang="en-US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22</a:t>
            </a:fld>
            <a:endParaRPr lang="en-US" altLang="en-US" smtClean="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704850"/>
            <a:ext cx="4649787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6" name="Text Box 2"/>
          <p:cNvSpPr txBox="1">
            <a:spLocks noChangeArrowheads="1"/>
          </p:cNvSpPr>
          <p:nvPr/>
        </p:nvSpPr>
        <p:spPr bwMode="auto">
          <a:xfrm>
            <a:off x="701040" y="4414177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177" tIns="46589" rIns="93177" bIns="46589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7188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87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2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21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94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09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473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27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F456-49F4-40FD-86B1-EEFF25E68B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31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Luminosity modeling for HL-LHC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10/30/2015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239000" cy="2593975"/>
          </a:xfrm>
        </p:spPr>
        <p:txBody>
          <a:bodyPr/>
          <a:lstStyle/>
          <a:p>
            <a:r>
              <a:rPr lang="en-US" sz="4800" dirty="0"/>
              <a:t>Beam lifetime under various Luminosity </a:t>
            </a:r>
            <a:r>
              <a:rPr lang="en-US" sz="4800" dirty="0" smtClean="0"/>
              <a:t>conditions</a:t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7086600" cy="3048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F. Antoniou, </a:t>
            </a:r>
            <a:r>
              <a:rPr lang="en-US" altLang="en-US" sz="2600" dirty="0">
                <a:solidFill>
                  <a:schemeClr val="accent1">
                    <a:lumMod val="75000"/>
                  </a:schemeClr>
                </a:solidFill>
              </a:rPr>
              <a:t>M. </a:t>
            </a:r>
            <a:r>
              <a:rPr lang="en-US" altLang="en-US" sz="2600" dirty="0" smtClean="0">
                <a:solidFill>
                  <a:schemeClr val="accent1">
                    <a:lumMod val="75000"/>
                  </a:schemeClr>
                </a:solidFill>
              </a:rPr>
              <a:t>Hostettler,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Y. Papaphilippou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600" dirty="0" err="1" smtClean="0">
                <a:solidFill>
                  <a:schemeClr val="accent1">
                    <a:lumMod val="75000"/>
                  </a:schemeClr>
                </a:solidFill>
              </a:rPr>
              <a:t>S.Papadopoulou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US" altLang="en-US" sz="26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altLang="en-US" sz="2600" dirty="0">
                <a:solidFill>
                  <a:schemeClr val="accent1">
                    <a:lumMod val="75000"/>
                  </a:schemeClr>
                </a:solidFill>
              </a:rPr>
              <a:t>G. </a:t>
            </a:r>
            <a:r>
              <a:rPr lang="en-US" altLang="en-US" sz="2600" dirty="0" err="1">
                <a:solidFill>
                  <a:schemeClr val="accent1">
                    <a:lumMod val="75000"/>
                  </a:schemeClr>
                </a:solidFill>
              </a:rPr>
              <a:t>Papotti</a:t>
            </a:r>
            <a:r>
              <a:rPr lang="en-US" altLang="en-US" sz="2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en-US" sz="2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endParaRPr lang="en-US" dirty="0">
              <a:solidFill>
                <a:srgbClr val="8F8E8D"/>
              </a:solidFill>
            </a:endParaRPr>
          </a:p>
          <a:p>
            <a:pPr algn="ctr"/>
            <a:r>
              <a:rPr lang="en-US" dirty="0" smtClean="0">
                <a:solidFill>
                  <a:srgbClr val="8F8E8D"/>
                </a:solidFill>
              </a:rPr>
              <a:t>Acknowledgements: </a:t>
            </a:r>
            <a:endParaRPr lang="en-US" dirty="0" smtClean="0">
              <a:solidFill>
                <a:srgbClr val="8F8E8D"/>
              </a:solidFill>
            </a:endParaRPr>
          </a:p>
          <a:p>
            <a:pPr algn="ctr"/>
            <a:r>
              <a:rPr lang="en-US" dirty="0" smtClean="0">
                <a:solidFill>
                  <a:srgbClr val="8F8E8D"/>
                </a:solidFill>
              </a:rPr>
              <a:t>Beam-Beam </a:t>
            </a:r>
            <a:r>
              <a:rPr lang="en-US" dirty="0" smtClean="0">
                <a:solidFill>
                  <a:srgbClr val="8F8E8D"/>
                </a:solidFill>
              </a:rPr>
              <a:t>and Luminosity studies working group, G. </a:t>
            </a:r>
            <a:r>
              <a:rPr lang="en-US" dirty="0" err="1" smtClean="0">
                <a:solidFill>
                  <a:srgbClr val="8F8E8D"/>
                </a:solidFill>
              </a:rPr>
              <a:t>Arduini</a:t>
            </a:r>
            <a:r>
              <a:rPr lang="en-US" dirty="0" smtClean="0">
                <a:solidFill>
                  <a:srgbClr val="8F8E8D"/>
                </a:solidFill>
              </a:rPr>
              <a:t>, G. </a:t>
            </a:r>
            <a:r>
              <a:rPr lang="en-US" dirty="0" err="1" smtClean="0">
                <a:solidFill>
                  <a:srgbClr val="8F8E8D"/>
                </a:solidFill>
              </a:rPr>
              <a:t>Iadarola</a:t>
            </a:r>
            <a:r>
              <a:rPr lang="en-US" dirty="0" smtClean="0">
                <a:solidFill>
                  <a:srgbClr val="8F8E8D"/>
                </a:solidFill>
              </a:rPr>
              <a:t>, G. </a:t>
            </a:r>
            <a:r>
              <a:rPr lang="en-US" dirty="0" err="1" smtClean="0">
                <a:solidFill>
                  <a:srgbClr val="8F8E8D"/>
                </a:solidFill>
              </a:rPr>
              <a:t>Trad</a:t>
            </a:r>
            <a:endParaRPr lang="en-US" dirty="0" smtClean="0">
              <a:solidFill>
                <a:srgbClr val="8F8E8D"/>
              </a:solidFill>
            </a:endParaRPr>
          </a:p>
          <a:p>
            <a:endParaRPr lang="en-US" dirty="0" smtClean="0">
              <a:solidFill>
                <a:srgbClr val="8F8E8D"/>
              </a:solidFill>
            </a:endParaRPr>
          </a:p>
          <a:p>
            <a:endParaRPr lang="en-US" dirty="0">
              <a:solidFill>
                <a:srgbClr val="8F8E8D"/>
              </a:solidFill>
            </a:endParaRPr>
          </a:p>
          <a:p>
            <a:pPr algn="ctr"/>
            <a:r>
              <a:rPr lang="en-US" sz="1800" dirty="0" smtClean="0"/>
              <a:t>Simulations and measurements of Long Range Beam-Beam effects  in the LHC </a:t>
            </a:r>
          </a:p>
          <a:p>
            <a:pPr algn="ctr"/>
            <a:r>
              <a:rPr lang="en-US" sz="1800" dirty="0" smtClean="0"/>
              <a:t>30/11 to 1/12 2015, Lyon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4901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to model comparison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4" r="3603"/>
          <a:stretch/>
        </p:blipFill>
        <p:spPr>
          <a:xfrm>
            <a:off x="685800" y="1371600"/>
            <a:ext cx="2635989" cy="5292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536192"/>
            <a:ext cx="3886200" cy="4590288"/>
          </a:xfrm>
        </p:spPr>
        <p:txBody>
          <a:bodyPr/>
          <a:lstStyle/>
          <a:p>
            <a:r>
              <a:rPr lang="en-GB" dirty="0" smtClean="0"/>
              <a:t>28* </a:t>
            </a:r>
            <a:r>
              <a:rPr lang="en-GB" dirty="0" smtClean="0">
                <a:sym typeface="Wingdings" panose="05000000000000000000" pitchFamily="2" charset="2"/>
              </a:rPr>
              <a:t> Fills 2800-2900, etc.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Only stable bunches are used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Linear dependence of the emittance ratio (or blow up factor) with the injected brightness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9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to model comparison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876800"/>
            <a:ext cx="7620000" cy="124968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The same exercise is repeated using the mean values for each Fill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errorbars</a:t>
            </a:r>
            <a:r>
              <a:rPr lang="en-GB" dirty="0" smtClean="0"/>
              <a:t> show the </a:t>
            </a:r>
            <a:r>
              <a:rPr lang="en-GB" dirty="0" err="1" smtClean="0"/>
              <a:t>std</a:t>
            </a:r>
            <a:r>
              <a:rPr lang="en-GB" dirty="0" smtClean="0"/>
              <a:t> from the mean for each Fill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47800"/>
            <a:ext cx="3528000" cy="3003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00" y="1447800"/>
            <a:ext cx="3528000" cy="299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4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to model comparison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5562600"/>
            <a:ext cx="7620000" cy="71628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GB" dirty="0" smtClean="0"/>
              <a:t>Similar slope for both beams</a:t>
            </a:r>
          </a:p>
          <a:p>
            <a:pPr lvl="1"/>
            <a:r>
              <a:rPr lang="en-GB" dirty="0" smtClean="0"/>
              <a:t>Can we use a global fit?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201" y="1244323"/>
            <a:ext cx="4985998" cy="41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199" y="1244323"/>
            <a:ext cx="4986000" cy="412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81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Correlations with long </a:t>
            </a:r>
            <a:r>
              <a:rPr lang="en-US" dirty="0" smtClean="0"/>
              <a:t>range</a:t>
            </a:r>
            <a:endParaRPr lang="en-US" dirty="0"/>
          </a:p>
        </p:txBody>
      </p:sp>
      <p:pic>
        <p:nvPicPr>
          <p:cNvPr id="34819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5638" y="3962400"/>
            <a:ext cx="3382962" cy="2536825"/>
          </a:xfrm>
        </p:spPr>
      </p:pic>
      <p:pic>
        <p:nvPicPr>
          <p:cNvPr id="34820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5638" y="1273175"/>
            <a:ext cx="3382962" cy="2536825"/>
          </a:xfrm>
        </p:spPr>
      </p:pic>
      <p:sp>
        <p:nvSpPr>
          <p:cNvPr id="34821" name="Date Placeholder 4"/>
          <p:cNvSpPr>
            <a:spLocks noGrp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>
                <a:solidFill>
                  <a:schemeClr val="bg2"/>
                </a:solidFill>
              </a:rPr>
              <a:t>3/2/2015</a:t>
            </a:r>
          </a:p>
        </p:txBody>
      </p:sp>
      <p:sp>
        <p:nvSpPr>
          <p:cNvPr id="34822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>
                <a:solidFill>
                  <a:schemeClr val="bg2"/>
                </a:solidFill>
              </a:rPr>
              <a:t>Fanouria Antoniou LBOC</a:t>
            </a:r>
          </a:p>
        </p:txBody>
      </p:sp>
      <p:sp>
        <p:nvSpPr>
          <p:cNvPr id="34823" name="Slide Number Placeholder 6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BB969C-3BA2-443F-BBA8-050058708CD0}" type="slidenum">
              <a:rPr lang="en-US" altLang="el-G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l-GR">
              <a:solidFill>
                <a:srgbClr val="FFFFFF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43400" y="1514475"/>
            <a:ext cx="3657600" cy="4886325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plots show the product of the mean brightness of the </a:t>
            </a:r>
            <a:r>
              <a:rPr lang="en-US" dirty="0" err="1" smtClean="0"/>
              <a:t>longrange</a:t>
            </a:r>
            <a:r>
              <a:rPr lang="en-US" dirty="0" smtClean="0"/>
              <a:t> encounters seen by B1 (top) or B2 (bottom) and the brightness of B1 (top) or B2 (bottom) versus the Beam losses after 1h of run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bunches with </a:t>
            </a:r>
            <a:r>
              <a:rPr lang="en-US" b="1" dirty="0" smtClean="0">
                <a:solidFill>
                  <a:srgbClr val="FF0000"/>
                </a:solidFill>
              </a:rPr>
              <a:t>8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3399"/>
                </a:solidFill>
              </a:rPr>
              <a:t>12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70C0"/>
                </a:solidFill>
              </a:rPr>
              <a:t>16</a:t>
            </a:r>
            <a:r>
              <a:rPr lang="en-US" dirty="0" smtClean="0"/>
              <a:t> </a:t>
            </a:r>
            <a:r>
              <a:rPr lang="en-US" dirty="0" err="1" smtClean="0"/>
              <a:t>longrange</a:t>
            </a:r>
            <a:r>
              <a:rPr lang="en-US" dirty="0" smtClean="0"/>
              <a:t> encounters are plotted with different colors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Linear correlation is observed with different slope for different number of </a:t>
            </a:r>
            <a:r>
              <a:rPr lang="en-US" dirty="0" err="1" smtClean="0"/>
              <a:t>longrange</a:t>
            </a:r>
            <a:r>
              <a:rPr lang="en-US" dirty="0" smtClean="0"/>
              <a:t> encounters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The slope is steeper for larger </a:t>
            </a:r>
            <a:r>
              <a:rPr lang="en-US" dirty="0" err="1" smtClean="0"/>
              <a:t>longrange</a:t>
            </a:r>
            <a:r>
              <a:rPr lang="en-US" dirty="0" smtClean="0"/>
              <a:t> encounters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Same trend for both B1 and B2</a:t>
            </a:r>
            <a:endParaRPr lang="el-GR" dirty="0"/>
          </a:p>
        </p:txBody>
      </p:sp>
      <p:sp>
        <p:nvSpPr>
          <p:cNvPr id="34825" name="TextBox 2"/>
          <p:cNvSpPr txBox="1">
            <a:spLocks noChangeArrowheads="1"/>
          </p:cNvSpPr>
          <p:nvPr/>
        </p:nvSpPr>
        <p:spPr bwMode="auto">
          <a:xfrm>
            <a:off x="2819400" y="2674938"/>
            <a:ext cx="990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l-GR" sz="1600" dirty="0">
                <a:solidFill>
                  <a:srgbClr val="FF0000"/>
                </a:solidFill>
              </a:rPr>
              <a:t>LR=8</a:t>
            </a:r>
          </a:p>
          <a:p>
            <a:pPr eaLnBrk="1" hangingPunct="1"/>
            <a:r>
              <a:rPr lang="en-US" altLang="el-GR" sz="1600" dirty="0">
                <a:solidFill>
                  <a:srgbClr val="FF3399"/>
                </a:solidFill>
              </a:rPr>
              <a:t>LR=12</a:t>
            </a:r>
          </a:p>
          <a:p>
            <a:pPr eaLnBrk="1" hangingPunct="1"/>
            <a:r>
              <a:rPr lang="en-US" altLang="el-GR" sz="1600" dirty="0">
                <a:solidFill>
                  <a:srgbClr val="0070C0"/>
                </a:solidFill>
              </a:rPr>
              <a:t>LR=16</a:t>
            </a:r>
            <a:endParaRPr lang="el-GR" altLang="el-GR" sz="1600" dirty="0">
              <a:solidFill>
                <a:srgbClr val="0070C0"/>
              </a:solidFill>
            </a:endParaRPr>
          </a:p>
        </p:txBody>
      </p:sp>
      <p:sp>
        <p:nvSpPr>
          <p:cNvPr id="34826" name="TextBox 14"/>
          <p:cNvSpPr txBox="1">
            <a:spLocks noChangeArrowheads="1"/>
          </p:cNvSpPr>
          <p:nvPr/>
        </p:nvSpPr>
        <p:spPr bwMode="auto">
          <a:xfrm>
            <a:off x="1143000" y="5418138"/>
            <a:ext cx="990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l-GR" sz="1600">
                <a:solidFill>
                  <a:srgbClr val="FF0000"/>
                </a:solidFill>
              </a:rPr>
              <a:t>LR=8</a:t>
            </a:r>
          </a:p>
          <a:p>
            <a:pPr eaLnBrk="1" hangingPunct="1"/>
            <a:r>
              <a:rPr lang="en-US" altLang="el-GR" sz="1600">
                <a:solidFill>
                  <a:srgbClr val="FF3399"/>
                </a:solidFill>
              </a:rPr>
              <a:t>LR=12</a:t>
            </a:r>
          </a:p>
          <a:p>
            <a:pPr eaLnBrk="1" hangingPunct="1"/>
            <a:r>
              <a:rPr lang="en-US" altLang="el-GR" sz="1600">
                <a:solidFill>
                  <a:srgbClr val="0070C0"/>
                </a:solidFill>
              </a:rPr>
              <a:t>LR=16</a:t>
            </a:r>
            <a:endParaRPr lang="el-GR" altLang="el-GR" sz="1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8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Correlations with long </a:t>
            </a:r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6867" name="Date Placeholder 4"/>
          <p:cNvSpPr>
            <a:spLocks noGrp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>
                <a:solidFill>
                  <a:schemeClr val="bg2"/>
                </a:solidFill>
              </a:rPr>
              <a:t>3/2/2015</a:t>
            </a:r>
          </a:p>
        </p:txBody>
      </p:sp>
      <p:sp>
        <p:nvSpPr>
          <p:cNvPr id="3686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>
                <a:solidFill>
                  <a:schemeClr val="bg2"/>
                </a:solidFill>
              </a:rPr>
              <a:t>Fanouria Antoniou LBOC</a:t>
            </a:r>
          </a:p>
        </p:txBody>
      </p:sp>
      <p:sp>
        <p:nvSpPr>
          <p:cNvPr id="36869" name="Slide Number Placeholder 6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B60BA07-C7A0-4DD7-9C1A-4CA83612ACB0}" type="slidenum">
              <a:rPr lang="en-US" altLang="el-G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l-GR">
              <a:solidFill>
                <a:srgbClr val="FFFFFF"/>
              </a:solidFill>
            </a:endParaRPr>
          </a:p>
        </p:txBody>
      </p:sp>
      <p:pic>
        <p:nvPicPr>
          <p:cNvPr id="36870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3908425"/>
            <a:ext cx="3382962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1295400"/>
            <a:ext cx="338455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Content Placeholder 2"/>
          <p:cNvSpPr>
            <a:spLocks noGrp="1"/>
          </p:cNvSpPr>
          <p:nvPr>
            <p:ph sz="half" idx="2"/>
          </p:nvPr>
        </p:nvSpPr>
        <p:spPr>
          <a:xfrm>
            <a:off x="4419600" y="1536700"/>
            <a:ext cx="3657600" cy="4589463"/>
          </a:xfrm>
        </p:spPr>
        <p:txBody>
          <a:bodyPr/>
          <a:lstStyle/>
          <a:p>
            <a:r>
              <a:rPr lang="en-US" altLang="el-GR" sz="2400" dirty="0" smtClean="0"/>
              <a:t>The same analysis is applied to Fill3232</a:t>
            </a:r>
          </a:p>
          <a:p>
            <a:r>
              <a:rPr lang="en-US" altLang="el-GR" sz="2400" dirty="0" smtClean="0"/>
              <a:t>Exactly the same trend is observed for both beams</a:t>
            </a:r>
          </a:p>
          <a:p>
            <a:pPr lvl="1"/>
            <a:r>
              <a:rPr lang="en-US" altLang="el-GR" sz="2000" dirty="0" smtClean="0"/>
              <a:t>Steeper slopes in this case  </a:t>
            </a:r>
          </a:p>
          <a:p>
            <a:endParaRPr lang="el-GR" altLang="el-GR" sz="2400" dirty="0" smtClean="0"/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2819400" y="2674938"/>
            <a:ext cx="990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l-GR" sz="1600" dirty="0">
                <a:solidFill>
                  <a:srgbClr val="FF0000"/>
                </a:solidFill>
              </a:rPr>
              <a:t>LR=8</a:t>
            </a:r>
          </a:p>
          <a:p>
            <a:pPr eaLnBrk="1" hangingPunct="1"/>
            <a:r>
              <a:rPr lang="en-US" altLang="el-GR" sz="1600" dirty="0">
                <a:solidFill>
                  <a:srgbClr val="FF3399"/>
                </a:solidFill>
              </a:rPr>
              <a:t>LR=12</a:t>
            </a:r>
          </a:p>
          <a:p>
            <a:pPr eaLnBrk="1" hangingPunct="1"/>
            <a:r>
              <a:rPr lang="en-US" altLang="el-GR" sz="1600" dirty="0">
                <a:solidFill>
                  <a:srgbClr val="0070C0"/>
                </a:solidFill>
              </a:rPr>
              <a:t>LR=16</a:t>
            </a:r>
            <a:endParaRPr lang="el-GR" altLang="el-GR" sz="1600" dirty="0">
              <a:solidFill>
                <a:srgbClr val="0070C0"/>
              </a:solidFill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895600" y="5257800"/>
            <a:ext cx="990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l-GR" sz="1600" dirty="0">
                <a:solidFill>
                  <a:srgbClr val="FF0000"/>
                </a:solidFill>
              </a:rPr>
              <a:t>LR=8</a:t>
            </a:r>
          </a:p>
          <a:p>
            <a:pPr eaLnBrk="1" hangingPunct="1"/>
            <a:r>
              <a:rPr lang="en-US" altLang="el-GR" sz="1600" dirty="0">
                <a:solidFill>
                  <a:srgbClr val="FF3399"/>
                </a:solidFill>
              </a:rPr>
              <a:t>LR=12</a:t>
            </a:r>
          </a:p>
          <a:p>
            <a:pPr eaLnBrk="1" hangingPunct="1"/>
            <a:r>
              <a:rPr lang="en-US" altLang="el-GR" sz="1600" dirty="0">
                <a:solidFill>
                  <a:srgbClr val="0070C0"/>
                </a:solidFill>
              </a:rPr>
              <a:t>LR=16</a:t>
            </a:r>
            <a:endParaRPr lang="el-GR" altLang="el-GR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2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Correlations with long range</a:t>
            </a:r>
            <a:endParaRPr lang="en-US" dirty="0"/>
          </a:p>
        </p:txBody>
      </p:sp>
      <p:sp>
        <p:nvSpPr>
          <p:cNvPr id="37893" name="Date Placeholder 4"/>
          <p:cNvSpPr>
            <a:spLocks noGrp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>
                <a:solidFill>
                  <a:schemeClr val="bg2"/>
                </a:solidFill>
              </a:rPr>
              <a:t>3/2/2015</a:t>
            </a:r>
          </a:p>
        </p:txBody>
      </p:sp>
      <p:sp>
        <p:nvSpPr>
          <p:cNvPr id="37894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>
                <a:solidFill>
                  <a:schemeClr val="bg2"/>
                </a:solidFill>
              </a:rPr>
              <a:t>Fanouria Antoniou LBOC</a:t>
            </a:r>
          </a:p>
        </p:txBody>
      </p:sp>
      <p:sp>
        <p:nvSpPr>
          <p:cNvPr id="37895" name="Slide Number Placeholder 6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F9A7A-B727-42A6-8A88-FE781141024B}" type="slidenum">
              <a:rPr lang="en-US" altLang="el-G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l-GR">
              <a:solidFill>
                <a:srgbClr val="FFFFFF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114800" y="1143000"/>
            <a:ext cx="3886200" cy="5524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Calculating the slope for each of those curves for all different cases of long-range encounters (8-16)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/>
              <a:t>Clear trend of slope increase with the number of long-range encounters </a:t>
            </a:r>
            <a:endParaRPr lang="en-US" sz="2000" dirty="0">
              <a:sym typeface="Wingdings" panose="05000000000000000000" pitchFamily="2" charset="2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sym typeface="Wingdings" panose="05000000000000000000" pitchFamily="2" charset="2"/>
              </a:rPr>
              <a:t>The effect is enhanced for Fill3232 where the brightness is higher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sym typeface="Wingdings" panose="05000000000000000000" pitchFamily="2" charset="2"/>
              </a:rPr>
              <a:t>Need to generalize the observation for other fills 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sz="1600" dirty="0" smtClean="0">
                <a:sym typeface="Wingdings" panose="05000000000000000000" pitchFamily="2" charset="2"/>
              </a:rPr>
              <a:t>Data need </a:t>
            </a:r>
            <a:r>
              <a:rPr lang="en-US" sz="1600" dirty="0" err="1" smtClean="0">
                <a:sym typeface="Wingdings" panose="05000000000000000000" pitchFamily="2" charset="2"/>
              </a:rPr>
              <a:t>carefull</a:t>
            </a:r>
            <a:r>
              <a:rPr lang="en-US" sz="1600" dirty="0" smtClean="0">
                <a:sym typeface="Wingdings" panose="05000000000000000000" pitchFamily="2" charset="2"/>
              </a:rPr>
              <a:t> cleaning (unstable bunches,…)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sym typeface="Wingdings" panose="05000000000000000000" pitchFamily="2" charset="2"/>
              </a:rPr>
              <a:t>The brightness estimation is not accurate because the convoluted emittance (from luminosity) is used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sz="1600" dirty="0" smtClean="0">
                <a:sym typeface="Wingdings" panose="05000000000000000000" pitchFamily="2" charset="2"/>
              </a:rPr>
              <a:t>Necessity for bunch-by-bunch transverse emittance diagnostics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sz="1600" dirty="0" smtClean="0">
                <a:sym typeface="Wingdings" panose="05000000000000000000" pitchFamily="2" charset="2"/>
              </a:rPr>
              <a:t>Some first analysis can be done using luminous region data</a:t>
            </a:r>
            <a:endParaRPr lang="en-US" sz="1600" dirty="0" smtClean="0"/>
          </a:p>
          <a:p>
            <a:pPr fontAlgn="auto">
              <a:spcAft>
                <a:spcPts val="0"/>
              </a:spcAft>
              <a:defRPr/>
            </a:pPr>
            <a:endParaRPr lang="el-GR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90600"/>
            <a:ext cx="3657600" cy="2743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10000"/>
            <a:ext cx="3641660" cy="27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0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number of LRs on emittance lifetime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4102494"/>
            <a:ext cx="7467600" cy="2603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bunch-by-bunch exponential fit was applied for different time intervals at SB: </a:t>
            </a:r>
          </a:p>
          <a:p>
            <a:pPr lvl="1"/>
            <a:r>
              <a:rPr lang="en-US" dirty="0" smtClean="0"/>
              <a:t>Left: The </a:t>
            </a:r>
            <a:r>
              <a:rPr lang="en-US" dirty="0" err="1" smtClean="0"/>
              <a:t>bbb</a:t>
            </a:r>
            <a:r>
              <a:rPr lang="en-US" dirty="0" smtClean="0"/>
              <a:t> emittance growth time vs the number of LRs and </a:t>
            </a:r>
            <a:r>
              <a:rPr lang="en-US" dirty="0" err="1" smtClean="0"/>
              <a:t>colorcoded</a:t>
            </a:r>
            <a:r>
              <a:rPr lang="en-US" dirty="0" smtClean="0"/>
              <a:t> with the injected bunch  brightness</a:t>
            </a:r>
          </a:p>
          <a:p>
            <a:pPr marL="41148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 Dependence on both the number of LRs and the bunch brightness</a:t>
            </a:r>
            <a:endParaRPr lang="en-US" dirty="0" smtClean="0"/>
          </a:p>
          <a:p>
            <a:pPr lvl="1"/>
            <a:r>
              <a:rPr lang="en-US" dirty="0" smtClean="0"/>
              <a:t>Right: The </a:t>
            </a:r>
            <a:r>
              <a:rPr lang="en-US" dirty="0" err="1" smtClean="0"/>
              <a:t>bbb</a:t>
            </a:r>
            <a:r>
              <a:rPr lang="en-US" dirty="0" smtClean="0"/>
              <a:t> emittance growth time for the time interval between 3 and 5 h at SB</a:t>
            </a:r>
          </a:p>
          <a:p>
            <a:pPr marL="411480" lvl="1" indent="0">
              <a:buNone/>
            </a:pPr>
            <a:r>
              <a:rPr lang="en-US" dirty="0">
                <a:sym typeface="Wingdings" panose="05000000000000000000" pitchFamily="2" charset="2"/>
              </a:rPr>
              <a:t>	 Dependence </a:t>
            </a:r>
            <a:r>
              <a:rPr lang="en-US" dirty="0" smtClean="0">
                <a:sym typeface="Wingdings" panose="05000000000000000000" pitchFamily="2" charset="2"/>
              </a:rPr>
              <a:t>on LRs is lost</a:t>
            </a:r>
            <a:endParaRPr lang="en-US" dirty="0"/>
          </a:p>
          <a:p>
            <a:pPr lvl="1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953388" y="2743200"/>
            <a:ext cx="2780412" cy="60960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876800" y="2971800"/>
            <a:ext cx="281940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Content Placeholder 1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64589"/>
            <a:ext cx="3657600" cy="1944546"/>
          </a:xfrm>
        </p:spPr>
      </p:pic>
      <p:pic>
        <p:nvPicPr>
          <p:cNvPr id="20" name="Content Placeholder 19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863357"/>
            <a:ext cx="3657600" cy="1947011"/>
          </a:xfrm>
        </p:spPr>
      </p:pic>
    </p:spTree>
    <p:extLst>
      <p:ext uri="{BB962C8B-B14F-4D97-AF65-F5344CB8AC3E}">
        <p14:creationId xmlns:p14="http://schemas.microsoft.com/office/powerpoint/2010/main" val="35119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from run ii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</a:t>
            </a:r>
            <a:r>
              <a:rPr lang="en-US" dirty="0" err="1" smtClean="0"/>
              <a:t>RunII</a:t>
            </a:r>
            <a:r>
              <a:rPr lang="en-US" dirty="0" smtClean="0"/>
              <a:t> </a:t>
            </a:r>
            <a:r>
              <a:rPr lang="en-US" dirty="0" smtClean="0"/>
              <a:t>data (1)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the Fills that arrived at Stable Beams have been analyzed</a:t>
            </a:r>
          </a:p>
          <a:p>
            <a:r>
              <a:rPr lang="en-US" dirty="0" smtClean="0"/>
              <a:t>In this Run we have emittance measurements both at Flat Bottom and Flat </a:t>
            </a:r>
            <a:r>
              <a:rPr lang="en-US" dirty="0" smtClean="0"/>
              <a:t>Top  </a:t>
            </a:r>
            <a:endParaRPr lang="en-US" dirty="0" smtClean="0"/>
          </a:p>
          <a:p>
            <a:pPr lvl="1"/>
            <a:r>
              <a:rPr lang="en-US" dirty="0" smtClean="0"/>
              <a:t>BSRT data for both beams and both planes</a:t>
            </a:r>
          </a:p>
          <a:p>
            <a:pPr lvl="1"/>
            <a:r>
              <a:rPr lang="en-US" dirty="0" smtClean="0"/>
              <a:t>Convoluted </a:t>
            </a:r>
            <a:r>
              <a:rPr lang="en-US" dirty="0" err="1" smtClean="0"/>
              <a:t>emittance</a:t>
            </a:r>
            <a:r>
              <a:rPr lang="en-US" dirty="0" smtClean="0"/>
              <a:t> from luminosity</a:t>
            </a:r>
          </a:p>
          <a:p>
            <a:pPr lvl="1"/>
            <a:r>
              <a:rPr lang="en-US" dirty="0" smtClean="0"/>
              <a:t>Convoluted horizontal and vertical </a:t>
            </a:r>
            <a:r>
              <a:rPr lang="en-US" dirty="0" err="1" smtClean="0"/>
              <a:t>emittance</a:t>
            </a:r>
            <a:r>
              <a:rPr lang="en-US" dirty="0" smtClean="0"/>
              <a:t> from OP scans</a:t>
            </a:r>
          </a:p>
          <a:p>
            <a:r>
              <a:rPr lang="en-US" dirty="0" smtClean="0"/>
              <a:t>Comparisons between the different methods not always in good agreement </a:t>
            </a:r>
          </a:p>
          <a:p>
            <a:pPr lvl="1"/>
            <a:r>
              <a:rPr lang="en-US" dirty="0" smtClean="0"/>
              <a:t>Work in progress to understand the data</a:t>
            </a:r>
          </a:p>
          <a:p>
            <a:r>
              <a:rPr lang="en-US" dirty="0" smtClean="0"/>
              <a:t> Bunch by bunch analysis can guide our model and add missing pieces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61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sz="3600" dirty="0" err="1"/>
              <a:t>Lumi</a:t>
            </a:r>
            <a:r>
              <a:rPr lang="en-US" sz="3600" dirty="0"/>
              <a:t> model </a:t>
            </a:r>
            <a:r>
              <a:rPr lang="en-US" sz="3600" dirty="0" smtClean="0"/>
              <a:t>predictions Vs </a:t>
            </a:r>
            <a:r>
              <a:rPr lang="en-US" sz="3600" dirty="0" err="1" smtClean="0"/>
              <a:t>RunII</a:t>
            </a:r>
            <a:r>
              <a:rPr lang="en-US" sz="3600" dirty="0" smtClean="0"/>
              <a:t> data: Emittance @ SB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1" y="1371600"/>
            <a:ext cx="3428999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Fill </a:t>
            </a:r>
            <a:r>
              <a:rPr lang="en-US" dirty="0" smtClean="0"/>
              <a:t>4538 </a:t>
            </a:r>
            <a:r>
              <a:rPr lang="en-US" dirty="0" smtClean="0"/>
              <a:t>is used as an example here</a:t>
            </a:r>
          </a:p>
          <a:p>
            <a:r>
              <a:rPr lang="en-US" dirty="0" smtClean="0"/>
              <a:t>Emittance </a:t>
            </a:r>
            <a:r>
              <a:rPr lang="en-US" dirty="0"/>
              <a:t>evolution during SB from </a:t>
            </a:r>
            <a:r>
              <a:rPr lang="en-US" dirty="0" smtClean="0"/>
              <a:t>BSRT, </a:t>
            </a:r>
            <a:r>
              <a:rPr lang="en-US" dirty="0" err="1" smtClean="0"/>
              <a:t>Lumi</a:t>
            </a:r>
            <a:r>
              <a:rPr lang="en-US" dirty="0" smtClean="0"/>
              <a:t> ATLAS and </a:t>
            </a:r>
            <a:r>
              <a:rPr lang="en-US" dirty="0" err="1" smtClean="0"/>
              <a:t>Lumi</a:t>
            </a:r>
            <a:r>
              <a:rPr lang="en-US" dirty="0" smtClean="0"/>
              <a:t> CMS show different evolution</a:t>
            </a:r>
          </a:p>
          <a:p>
            <a:r>
              <a:rPr lang="en-US" dirty="0" err="1" smtClean="0"/>
              <a:t>IBS+SR+Burn-off</a:t>
            </a:r>
            <a:r>
              <a:rPr lang="en-US" dirty="0" smtClean="0"/>
              <a:t> prediction is shown with </a:t>
            </a:r>
            <a:r>
              <a:rPr lang="en-US" dirty="0" err="1" smtClean="0"/>
              <a:t>thw</a:t>
            </a:r>
            <a:r>
              <a:rPr lang="en-US" dirty="0" smtClean="0"/>
              <a:t> blue dashed line</a:t>
            </a:r>
            <a:endParaRPr lang="en-US" dirty="0"/>
          </a:p>
          <a:p>
            <a:r>
              <a:rPr lang="en-US" dirty="0" smtClean="0"/>
              <a:t>The Bunch length and mean bunch current evolution is shown on the bottom plots</a:t>
            </a:r>
            <a:endParaRPr lang="en-US" dirty="0" smtClean="0"/>
          </a:p>
          <a:p>
            <a:r>
              <a:rPr lang="en-US" dirty="0" smtClean="0"/>
              <a:t>Blow </a:t>
            </a:r>
            <a:r>
              <a:rPr lang="en-US" dirty="0" smtClean="0"/>
              <a:t>up is observed in both planes, with respect to the model </a:t>
            </a:r>
          </a:p>
          <a:p>
            <a:r>
              <a:rPr lang="en-US" dirty="0" smtClean="0"/>
              <a:t>We need to understand </a:t>
            </a:r>
            <a:r>
              <a:rPr lang="en-US" dirty="0" smtClean="0"/>
              <a:t>the data and </a:t>
            </a:r>
            <a:r>
              <a:rPr lang="en-US" dirty="0" smtClean="0"/>
              <a:t>include other sources of emittance blow-up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2"/>
          <a:stretch/>
        </p:blipFill>
        <p:spPr>
          <a:xfrm>
            <a:off x="685800" y="1630680"/>
            <a:ext cx="3794760" cy="30175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080" y="4734339"/>
            <a:ext cx="2666667" cy="20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8"/>
          <a:stretch/>
        </p:blipFill>
        <p:spPr>
          <a:xfrm>
            <a:off x="76200" y="4724400"/>
            <a:ext cx="2468547" cy="2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7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Introduction: Luminosity</a:t>
            </a:r>
          </a:p>
          <a:p>
            <a:r>
              <a:rPr lang="en-US" sz="2400" dirty="0" smtClean="0"/>
              <a:t>The Luminosity model components</a:t>
            </a:r>
          </a:p>
          <a:p>
            <a:r>
              <a:rPr lang="en-US" sz="2400" dirty="0"/>
              <a:t>Run I Vs Run II </a:t>
            </a:r>
            <a:r>
              <a:rPr lang="en-US" sz="2400" dirty="0" smtClean="0"/>
              <a:t>Luminosity decay</a:t>
            </a:r>
          </a:p>
          <a:p>
            <a:r>
              <a:rPr lang="en-US" sz="2400" dirty="0" smtClean="0"/>
              <a:t>Observations from </a:t>
            </a:r>
            <a:r>
              <a:rPr lang="en-US" sz="2400" dirty="0" err="1" smtClean="0"/>
              <a:t>RunI</a:t>
            </a:r>
            <a:r>
              <a:rPr lang="en-US" sz="2400" dirty="0" smtClean="0"/>
              <a:t> data</a:t>
            </a:r>
          </a:p>
          <a:p>
            <a:r>
              <a:rPr lang="en-US" sz="2400" dirty="0" smtClean="0"/>
              <a:t>Observations </a:t>
            </a:r>
            <a:r>
              <a:rPr lang="en-US" sz="2400" dirty="0"/>
              <a:t>from </a:t>
            </a:r>
            <a:r>
              <a:rPr lang="en-US" sz="2400" dirty="0" err="1" smtClean="0"/>
              <a:t>RunII</a:t>
            </a:r>
            <a:r>
              <a:rPr lang="en-US" sz="2400" dirty="0" smtClean="0"/>
              <a:t> </a:t>
            </a:r>
            <a:r>
              <a:rPr lang="en-US" sz="2400" dirty="0"/>
              <a:t>data</a:t>
            </a:r>
          </a:p>
          <a:p>
            <a:r>
              <a:rPr lang="en-US" sz="2400" dirty="0" smtClean="0"/>
              <a:t>Summary </a:t>
            </a:r>
            <a:r>
              <a:rPr lang="en-US" sz="2400" dirty="0" smtClean="0"/>
              <a:t>and Conclusions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Lumi</a:t>
            </a:r>
            <a:r>
              <a:rPr lang="en-US" sz="3600" dirty="0" smtClean="0"/>
              <a:t> model predictions Vs </a:t>
            </a:r>
            <a:r>
              <a:rPr lang="en-US" sz="3600" dirty="0" err="1" smtClean="0"/>
              <a:t>RunII</a:t>
            </a:r>
            <a:r>
              <a:rPr lang="en-US" sz="3600" dirty="0" smtClean="0"/>
              <a:t> data: Bunch current &amp; </a:t>
            </a:r>
            <a:r>
              <a:rPr lang="en-US" sz="3600" dirty="0"/>
              <a:t>bunch length @ SB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676400"/>
            <a:ext cx="3733799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Looking at the other two observables (Top: Bunch current, Bottom: bunch length)</a:t>
            </a:r>
          </a:p>
          <a:p>
            <a:r>
              <a:rPr lang="en-US" dirty="0" smtClean="0"/>
              <a:t>Smoother current decay and more bunch length damping is observed with respect to the model prediction</a:t>
            </a:r>
          </a:p>
          <a:p>
            <a:r>
              <a:rPr lang="en-US" dirty="0"/>
              <a:t>Same analysis is done for all the Fills that arrived at SB</a:t>
            </a:r>
            <a:endParaRPr lang="en-US" dirty="0" smtClean="0"/>
          </a:p>
          <a:p>
            <a:pPr lvl="1"/>
            <a:r>
              <a:rPr lang="en-US" dirty="0"/>
              <a:t>Similar behavior with the same or more pronounced divergence from the model is observed in all the </a:t>
            </a:r>
            <a:r>
              <a:rPr lang="en-US" dirty="0" smtClean="0"/>
              <a:t>Fills</a:t>
            </a:r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0" y="4002157"/>
            <a:ext cx="3466666" cy="26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0" y="1562400"/>
            <a:ext cx="3466666" cy="2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74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676400"/>
            <a:ext cx="3733799" cy="472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Using the emittance evolution from the data and recalculating the current decay and bunch length evolution from model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the agreement is much better</a:t>
            </a:r>
            <a:endParaRPr lang="en-US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ym typeface="Wingdings" panose="05000000000000000000" pitchFamily="2" charset="2"/>
              </a:rPr>
              <a:t> Modeling the emittance evolution at Stable beams correctly is crucial for the luminosity </a:t>
            </a:r>
            <a:r>
              <a:rPr lang="en-US" dirty="0" smtClean="0">
                <a:sym typeface="Wingdings" panose="05000000000000000000" pitchFamily="2" charset="2"/>
              </a:rPr>
              <a:t>model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Need to understand the data!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Need </a:t>
            </a:r>
            <a:r>
              <a:rPr lang="en-US" dirty="0" smtClean="0">
                <a:sym typeface="Wingdings" panose="05000000000000000000" pitchFamily="2" charset="2"/>
              </a:rPr>
              <a:t>to understand and add other sources of emittance blow up to our model</a:t>
            </a:r>
          </a:p>
          <a:p>
            <a:pPr marL="11430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32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/>
              <a:t>Lumi</a:t>
            </a:r>
            <a:r>
              <a:rPr lang="en-US" sz="3600" dirty="0" smtClean="0"/>
              <a:t> model comparison with </a:t>
            </a:r>
            <a:r>
              <a:rPr lang="en-US" sz="3600" dirty="0" err="1" smtClean="0"/>
              <a:t>RunII</a:t>
            </a:r>
            <a:r>
              <a:rPr lang="en-US" sz="3600" dirty="0" smtClean="0"/>
              <a:t> data: Bunch current &amp; bunch length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05072"/>
            <a:ext cx="3466666" cy="26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3624"/>
            <a:ext cx="3466666" cy="2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46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620000" cy="1143000"/>
          </a:xfrm>
        </p:spPr>
        <p:txBody>
          <a:bodyPr/>
          <a:lstStyle/>
          <a:p>
            <a:pPr algn="r"/>
            <a:r>
              <a:rPr lang="en-US" sz="4400" dirty="0"/>
              <a:t>Emittance evolution during </a:t>
            </a:r>
            <a:r>
              <a:rPr lang="en-US" sz="4400" dirty="0" smtClean="0"/>
              <a:t> SB</a:t>
            </a:r>
            <a:endParaRPr lang="en-US" altLang="en-US" sz="4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78" name="Text Box 2"/>
              <p:cNvSpPr txBox="1">
                <a:spLocks noChangeArrowheads="1"/>
              </p:cNvSpPr>
              <p:nvPr/>
            </p:nvSpPr>
            <p:spPr bwMode="auto">
              <a:xfrm>
                <a:off x="4210011" y="1066800"/>
                <a:ext cx="4171989" cy="5257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28080" rIns="0" bIns="0"/>
              <a:lstStyle>
                <a:lvl1pPr marL="428625" indent="-323850"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1pPr>
                <a:lvl2pPr marL="860425" indent="-320675"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2pPr>
                <a:lvl3pPr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3pPr>
                <a:lvl4pPr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4pPr>
                <a:lvl5pPr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28625" algn="l"/>
                    <a:tab pos="885825" algn="l"/>
                    <a:tab pos="1343025" algn="l"/>
                    <a:tab pos="1800225" algn="l"/>
                    <a:tab pos="2257425" algn="l"/>
                    <a:tab pos="2714625" algn="l"/>
                    <a:tab pos="3171825" algn="l"/>
                    <a:tab pos="3629025" algn="l"/>
                    <a:tab pos="4086225" algn="l"/>
                    <a:tab pos="4543425" algn="l"/>
                    <a:tab pos="5000625" algn="l"/>
                    <a:tab pos="5457825" algn="l"/>
                    <a:tab pos="5915025" algn="l"/>
                    <a:tab pos="6372225" algn="l"/>
                    <a:tab pos="6829425" algn="l"/>
                    <a:tab pos="7286625" algn="l"/>
                    <a:tab pos="7743825" algn="l"/>
                    <a:tab pos="8201025" algn="l"/>
                    <a:tab pos="8658225" algn="l"/>
                    <a:tab pos="9115425" algn="l"/>
                    <a:tab pos="9572625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AR PL UMing HK" charset="0"/>
                    <a:cs typeface="AR PL UMing HK" charset="0"/>
                  </a:defRPr>
                </a:lvl9pPr>
              </a:lstStyle>
              <a:p>
                <a:pPr>
                  <a:spcAft>
                    <a:spcPts val="1425"/>
                  </a:spcAft>
                  <a:buSzPct val="45000"/>
                  <a:buFont typeface="Wingdings" charset="2"/>
                  <a:buChar char=""/>
                  <a:defRPr/>
                </a:pPr>
                <a:r>
                  <a:rPr lang="en-US" altLang="en-US" dirty="0" smtClean="0">
                    <a:latin typeface="+mn-lt"/>
                  </a:rPr>
                  <a:t>For each Fill an exponential fit is applied to the SB </a:t>
                </a:r>
                <a:r>
                  <a:rPr lang="en-US" altLang="en-US" dirty="0" err="1" smtClean="0">
                    <a:latin typeface="+mn-lt"/>
                  </a:rPr>
                  <a:t>emittance</a:t>
                </a:r>
                <a:r>
                  <a:rPr lang="en-US" altLang="en-US" dirty="0" smtClean="0">
                    <a:latin typeface="+mn-lt"/>
                  </a:rPr>
                  <a:t> evolution from the BSRT data </a:t>
                </a:r>
                <a:r>
                  <a:rPr lang="en-US" altLang="en-US" dirty="0" smtClean="0">
                    <a:latin typeface="+mn-lt"/>
                    <a:sym typeface="Wingdings" panose="05000000000000000000" pitchFamily="2" charset="2"/>
                  </a:rPr>
                  <a:t> estimation of damping/growth times</a:t>
                </a:r>
                <a:endParaRPr lang="en-US" altLang="en-US" dirty="0" smtClean="0">
                  <a:latin typeface="+mn-lt"/>
                </a:endParaRPr>
              </a:p>
              <a:p>
                <a:pPr>
                  <a:spcAft>
                    <a:spcPts val="1425"/>
                  </a:spcAft>
                  <a:buSzPct val="45000"/>
                  <a:buFont typeface="Wingdings" charset="2"/>
                  <a:buChar char=""/>
                  <a:defRPr/>
                </a:pPr>
                <a:r>
                  <a:rPr lang="en-US" altLang="en-US" dirty="0" smtClean="0">
                    <a:latin typeface="+mn-lt"/>
                  </a:rPr>
                  <a:t>Trends observed</a:t>
                </a:r>
              </a:p>
              <a:p>
                <a:pPr lvl="1">
                  <a:spcAft>
                    <a:spcPts val="1425"/>
                  </a:spcAft>
                  <a:buSzPct val="45000"/>
                  <a:buFont typeface="Wingdings" charset="2"/>
                  <a:buChar char=""/>
                  <a:defRPr/>
                </a:pPr>
                <a:r>
                  <a:rPr lang="en-US" altLang="en-US" dirty="0" smtClean="0">
                    <a:ea typeface="Cambria Math"/>
                  </a:rPr>
                  <a:t>H </a:t>
                </a:r>
                <a:r>
                  <a:rPr lang="en-US" altLang="en-US" dirty="0">
                    <a:ea typeface="Cambria Math"/>
                  </a:rPr>
                  <a:t>plane: both slight damping and slight growth have been </a:t>
                </a:r>
                <a:r>
                  <a:rPr lang="en-US" altLang="en-US" dirty="0" smtClean="0">
                    <a:ea typeface="Cambria Math"/>
                  </a:rPr>
                  <a:t>observed</a:t>
                </a:r>
              </a:p>
              <a:p>
                <a:pPr lvl="1">
                  <a:spcAft>
                    <a:spcPts val="1425"/>
                  </a:spcAft>
                  <a:buSzPct val="45000"/>
                  <a:buFont typeface="Wingdings" charset="2"/>
                  <a:buChar char=""/>
                  <a:defRPr/>
                </a:pPr>
                <a:r>
                  <a:rPr lang="en-US" altLang="en-US" dirty="0" smtClean="0">
                    <a:ea typeface="Cambria Math"/>
                  </a:rPr>
                  <a:t>V plane: always damping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en-US" i="1" dirty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altLang="en-US" b="0" i="1" dirty="0" smtClean="0">
                            <a:latin typeface="Cambria Math"/>
                            <a:ea typeface="Cambria Math"/>
                          </a:rPr>
                          <m:t>𝑉</m:t>
                        </m:r>
                      </m:sub>
                    </m:sSub>
                    <m:r>
                      <a:rPr lang="en-US" altLang="en-US" i="1" dirty="0" smtClean="0">
                        <a:latin typeface="Cambria Math"/>
                      </a:rPr>
                      <m:t>~−85</m:t>
                    </m:r>
                    <m:r>
                      <a:rPr lang="en-US" altLang="en-US" i="1" dirty="0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altLang="en-US" dirty="0" smtClean="0">
                    <a:latin typeface="+mn-lt"/>
                  </a:rPr>
                  <a:t> mainly for the last Fills</a:t>
                </a:r>
              </a:p>
              <a:p>
                <a:pPr lvl="1">
                  <a:spcAft>
                    <a:spcPts val="1425"/>
                  </a:spcAft>
                  <a:buSzPct val="45000"/>
                  <a:buFont typeface="Wingdings" charset="2"/>
                  <a:buChar char=""/>
                  <a:defRPr/>
                </a:pPr>
                <a:r>
                  <a:rPr lang="en-US" altLang="en-US" dirty="0" smtClean="0">
                    <a:ea typeface="Cambria Math"/>
                  </a:rPr>
                  <a:t>Convoluted: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dirty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en-US" i="1" dirty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altLang="en-US" b="0" i="1" dirty="0" smtClean="0">
                            <a:latin typeface="Cambria Math"/>
                            <a:ea typeface="Cambria Math"/>
                          </a:rPr>
                          <m:t>𝑐𝑜𝑛𝑣</m:t>
                        </m:r>
                      </m:sub>
                    </m:sSub>
                    <m:r>
                      <a:rPr lang="en-US" altLang="en-US" b="0" i="1" dirty="0" smtClean="0">
                        <a:latin typeface="Cambria Math"/>
                      </a:rPr>
                      <m:t>&gt;</m:t>
                    </m:r>
                    <m:r>
                      <a:rPr lang="en-US" altLang="en-US" i="1" dirty="0">
                        <a:latin typeface="Cambria Math"/>
                      </a:rPr>
                      <m:t>−</m:t>
                    </m:r>
                    <m:r>
                      <a:rPr lang="en-US" altLang="en-US" b="0" i="1" dirty="0" smtClean="0">
                        <a:latin typeface="Cambria Math"/>
                      </a:rPr>
                      <m:t>180</m:t>
                    </m:r>
                    <m:r>
                      <a:rPr lang="en-US" altLang="en-US" i="1" dirty="0">
                        <a:latin typeface="Cambria Math"/>
                      </a:rPr>
                      <m:t>h</m:t>
                    </m:r>
                  </m:oMath>
                </a14:m>
                <a:r>
                  <a:rPr lang="en-US" altLang="en-US" dirty="0"/>
                  <a:t> </a:t>
                </a:r>
                <a:r>
                  <a:rPr lang="en-US" altLang="en-US" dirty="0" smtClean="0"/>
                  <a:t>basically constant</a:t>
                </a:r>
              </a:p>
              <a:p>
                <a:pPr>
                  <a:spcAft>
                    <a:spcPts val="1425"/>
                  </a:spcAft>
                  <a:buSzPct val="45000"/>
                  <a:buFont typeface="Wingdings" charset="2"/>
                  <a:buChar char=""/>
                  <a:defRPr/>
                </a:pPr>
                <a:r>
                  <a:rPr lang="en-US" altLang="en-US" dirty="0" smtClean="0">
                    <a:latin typeface="+mn-lt"/>
                  </a:rPr>
                  <a:t>From OP scans: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dirty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en-US" i="1" dirty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altLang="en-US" i="1" dirty="0">
                            <a:latin typeface="Cambria Math"/>
                            <a:ea typeface="Cambria Math"/>
                          </a:rPr>
                          <m:t>𝑉</m:t>
                        </m:r>
                      </m:sub>
                    </m:sSub>
                    <m:r>
                      <a:rPr lang="en-US" altLang="en-US" i="1" dirty="0">
                        <a:latin typeface="Cambria Math"/>
                      </a:rPr>
                      <m:t>~−</m:t>
                    </m:r>
                    <m:r>
                      <a:rPr lang="en-US" altLang="en-US" b="0" i="1" dirty="0" smtClean="0">
                        <a:latin typeface="Cambria Math"/>
                      </a:rPr>
                      <m:t>50</m:t>
                    </m:r>
                    <m:r>
                      <a:rPr lang="en-US" altLang="en-US" i="1" dirty="0">
                        <a:latin typeface="Cambria Math"/>
                      </a:rPr>
                      <m:t>h</m:t>
                    </m:r>
                    <m:r>
                      <a:rPr lang="en-US" altLang="en-US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en-US" i="1" dirty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en-US" i="1" dirty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altLang="en-US" b="0" i="1" dirty="0" smtClean="0">
                            <a:latin typeface="Cambria Math"/>
                            <a:ea typeface="Cambria Math"/>
                          </a:rPr>
                          <m:t>𝐻</m:t>
                        </m:r>
                      </m:sub>
                    </m:sSub>
                    <m:r>
                      <a:rPr lang="en-US" altLang="en-US" i="1" dirty="0">
                        <a:latin typeface="Cambria Math"/>
                      </a:rPr>
                      <m:t>~</m:t>
                    </m:r>
                    <m:r>
                      <a:rPr lang="en-US" altLang="en-US" b="0" i="1" dirty="0" smtClean="0">
                        <a:latin typeface="Cambria Math"/>
                      </a:rPr>
                      <m:t>2</m:t>
                    </m:r>
                    <m:r>
                      <a:rPr lang="en-US" altLang="en-US" i="1" dirty="0">
                        <a:latin typeface="Cambria Math"/>
                      </a:rPr>
                      <m:t>5</m:t>
                    </m:r>
                    <m:r>
                      <a:rPr lang="en-US" altLang="en-US" i="1" dirty="0">
                        <a:latin typeface="Cambria Math"/>
                      </a:rPr>
                      <m:t>h</m:t>
                    </m:r>
                  </m:oMath>
                </a14:m>
                <a:r>
                  <a:rPr lang="en-US" altLang="en-US" dirty="0" smtClean="0">
                    <a:latin typeface="+mn-lt"/>
                  </a:rPr>
                  <a:t> (for Fill4440)</a:t>
                </a:r>
              </a:p>
              <a:p>
                <a:pPr>
                  <a:spcAft>
                    <a:spcPts val="1425"/>
                  </a:spcAft>
                  <a:buClr>
                    <a:srgbClr val="C00000"/>
                  </a:buClr>
                  <a:buSzPct val="60000"/>
                  <a:buFont typeface="Wingdings" panose="05000000000000000000" pitchFamily="2" charset="2"/>
                  <a:buChar char="Ø"/>
                  <a:defRPr/>
                </a:pPr>
                <a:r>
                  <a:rPr lang="en-US" alt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+mn-lt"/>
                  </a:rPr>
                  <a:t>More statistics needed to extract conclusions. </a:t>
                </a:r>
                <a:endParaRPr lang="en-US" altLang="en-US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457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10011" y="1066800"/>
                <a:ext cx="4171989" cy="5257800"/>
              </a:xfrm>
              <a:prstGeom prst="rect">
                <a:avLst/>
              </a:prstGeom>
              <a:blipFill rotWithShape="1">
                <a:blip r:embed="rId3"/>
                <a:stretch>
                  <a:fillRect t="-927" r="-4240" b="-69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02"/>
          <a:stretch/>
        </p:blipFill>
        <p:spPr>
          <a:xfrm>
            <a:off x="152923" y="1123336"/>
            <a:ext cx="4018934" cy="20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3" y="2964472"/>
            <a:ext cx="4190477" cy="20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3"/>
          <a:stretch/>
        </p:blipFill>
        <p:spPr>
          <a:xfrm>
            <a:off x="152924" y="4771104"/>
            <a:ext cx="4018934" cy="20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689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5211762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A model including IBS, SR and Burn-off at Flat Top (4TeV, 6.5TeV and 7TeV) and Flat Bottom energy &amp; is ready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 </a:t>
            </a:r>
            <a:r>
              <a:rPr lang="en-US" sz="2600" dirty="0" smtClean="0"/>
              <a:t>A full parameterization has been performed and we can describe the evolution with a function (per energy)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 </a:t>
            </a:r>
            <a:r>
              <a:rPr lang="en-US" sz="2600" dirty="0" smtClean="0"/>
              <a:t>Bunch-by-bunch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Observations from </a:t>
            </a:r>
            <a:r>
              <a:rPr lang="en-US" sz="2600" dirty="0" err="1" smtClean="0"/>
              <a:t>RunI</a:t>
            </a:r>
            <a:r>
              <a:rPr lang="en-US" sz="2600" dirty="0" smtClean="0"/>
              <a:t> data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Emittance blow up and bunch current decay at the beginning of stable beams correlated with the number of LRs and bunch brightness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The effect is more pronounced for higher brightness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Simulations </a:t>
            </a:r>
            <a:r>
              <a:rPr lang="en-US" sz="2400" dirty="0"/>
              <a:t> </a:t>
            </a:r>
            <a:r>
              <a:rPr lang="en-US" sz="2400" dirty="0" smtClean="0"/>
              <a:t>needed in order to verify and quantify the effect in order to be added as a component to our </a:t>
            </a:r>
            <a:r>
              <a:rPr lang="en-US" sz="2400" dirty="0" err="1" smtClean="0"/>
              <a:t>Lumi</a:t>
            </a:r>
            <a:r>
              <a:rPr lang="en-US" sz="2400" dirty="0" smtClean="0"/>
              <a:t> model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Observations from </a:t>
            </a:r>
            <a:r>
              <a:rPr lang="en-US" sz="2600" dirty="0" err="1" smtClean="0"/>
              <a:t>RunII</a:t>
            </a:r>
            <a:r>
              <a:rPr lang="en-US" sz="2600" dirty="0" smtClean="0"/>
              <a:t> data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Differences have been observed on the emittance evolution from the different methods of measurement </a:t>
            </a:r>
            <a:r>
              <a:rPr lang="en-US" sz="2600" dirty="0" smtClean="0">
                <a:sym typeface="Wingdings" panose="05000000000000000000" pitchFamily="2" charset="2"/>
              </a:rPr>
              <a:t> Needs to be understood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>
                <a:sym typeface="Wingdings" panose="05000000000000000000" pitchFamily="2" charset="2"/>
              </a:rPr>
              <a:t>Modeling the emittance evolution is a very important component of the model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>
                <a:sym typeface="Wingdings" panose="05000000000000000000" pitchFamily="2" charset="2"/>
              </a:rPr>
              <a:t>Using the emittance from the data, good prediction for the bunch length and bunch current evolution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>
                <a:sym typeface="Wingdings" panose="05000000000000000000" pitchFamily="2" charset="2"/>
              </a:rPr>
              <a:t>No emittance blow up or bunch current decay correlated with the long range encounters have been observed for the moment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>
                <a:sym typeface="Wingdings" panose="05000000000000000000" pitchFamily="2" charset="2"/>
              </a:rPr>
              <a:t>More relaxed conditions for 2015 with relatively low bunch brightness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0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543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Introduction: Luminosity</a:t>
            </a:r>
            <a:endParaRPr lang="en-US" dirty="0"/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14400" y="1613798"/>
            <a:ext cx="6858000" cy="1739002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l-GR">
                <a:noFill/>
              </a:rPr>
              <a:t> </a:t>
            </a:r>
          </a:p>
        </p:txBody>
      </p:sp>
      <p:sp>
        <p:nvSpPr>
          <p:cNvPr id="5125" name="Content Placeholder 2"/>
          <p:cNvSpPr txBox="1">
            <a:spLocks/>
          </p:cNvSpPr>
          <p:nvPr/>
        </p:nvSpPr>
        <p:spPr bwMode="auto">
          <a:xfrm>
            <a:off x="533400" y="4114800"/>
            <a:ext cx="3657600" cy="22098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39763" indent="-22860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04888" indent="-228600">
              <a:spcBef>
                <a:spcPct val="20000"/>
              </a:spcBef>
              <a:buClr>
                <a:srgbClr val="D2CB6C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79525" indent="-228600">
              <a:spcBef>
                <a:spcPct val="20000"/>
              </a:spcBef>
              <a:buClr>
                <a:srgbClr val="95A39D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54163" indent="-228600">
              <a:spcBef>
                <a:spcPct val="20000"/>
              </a:spcBef>
              <a:buClr>
                <a:srgbClr val="C89F5D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113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685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257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829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l-GR" dirty="0" smtClean="0"/>
              <a:t>Model </a:t>
            </a:r>
            <a:r>
              <a:rPr lang="en-US" altLang="el-GR" smtClean="0"/>
              <a:t>components :</a:t>
            </a:r>
            <a:endParaRPr lang="en-US" altLang="el-GR" dirty="0" smtClean="0"/>
          </a:p>
          <a:p>
            <a:pPr lvl="1"/>
            <a:r>
              <a:rPr lang="en-US" altLang="el-GR" dirty="0" smtClean="0"/>
              <a:t>Beam </a:t>
            </a:r>
            <a:r>
              <a:rPr lang="en-US" altLang="el-GR" dirty="0"/>
              <a:t>current decay with time </a:t>
            </a:r>
          </a:p>
          <a:p>
            <a:pPr lvl="1"/>
            <a:r>
              <a:rPr lang="en-US" altLang="el-GR" dirty="0">
                <a:sym typeface="Wingdings" panose="05000000000000000000" pitchFamily="2" charset="2"/>
              </a:rPr>
              <a:t>Beam size (or emittance) evolution with time </a:t>
            </a:r>
            <a:endParaRPr lang="en-US" altLang="el-GR" dirty="0" smtClean="0">
              <a:sym typeface="Wingdings" panose="05000000000000000000" pitchFamily="2" charset="2"/>
            </a:endParaRPr>
          </a:p>
          <a:p>
            <a:pPr lvl="1"/>
            <a:endParaRPr lang="en-US" altLang="el-GR" dirty="0">
              <a:sym typeface="Wingdings" panose="05000000000000000000" pitchFamily="2" charset="2"/>
            </a:endParaRPr>
          </a:p>
        </p:txBody>
      </p:sp>
      <p:sp>
        <p:nvSpPr>
          <p:cNvPr id="9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67200" y="3962400"/>
            <a:ext cx="3810000" cy="2819400"/>
          </a:xfrm>
          <a:prstGeom prst="rect">
            <a:avLst/>
          </a:prstGeom>
          <a:blipFill rotWithShape="0">
            <a:blip r:embed="rId4"/>
            <a:stretch>
              <a:fillRect t="-2160"/>
            </a:stretch>
          </a:blipFill>
        </p:spPr>
        <p:txBody>
          <a:bodyPr/>
          <a:lstStyle/>
          <a:p>
            <a:pPr>
              <a:defRPr/>
            </a:pPr>
            <a:r>
              <a:rPr lang="el-GR">
                <a:noFill/>
              </a:rPr>
              <a:t> 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2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components (1)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371600"/>
                <a:ext cx="7772400" cy="5029200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 </a:t>
                </a:r>
                <a:r>
                  <a:rPr 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Emittance and bunch length evolution at Flat Top energy</a:t>
                </a:r>
                <a:r>
                  <a:rPr lang="en-US" dirty="0" smtClean="0"/>
                  <a:t>: </a:t>
                </a:r>
              </a:p>
              <a:p>
                <a:pPr lvl="1"/>
                <a:r>
                  <a:rPr lang="en-US" b="1" dirty="0" err="1" smtClean="0"/>
                  <a:t>Intrabeam</a:t>
                </a:r>
                <a:r>
                  <a:rPr lang="en-US" b="1" dirty="0" smtClean="0"/>
                  <a:t> scattering (IBS)</a:t>
                </a:r>
                <a:r>
                  <a:rPr lang="en-US" dirty="0" smtClean="0"/>
                  <a:t>: </a:t>
                </a:r>
              </a:p>
              <a:p>
                <a:pPr lvl="2"/>
                <a:r>
                  <a:rPr lang="en-US" dirty="0" smtClean="0"/>
                  <a:t>Multiple Coulomb scattering effect leading to the redistribution of phase space and finally to </a:t>
                </a:r>
                <a:r>
                  <a:rPr lang="en-US" dirty="0" err="1" smtClean="0"/>
                  <a:t>emittance</a:t>
                </a:r>
                <a:r>
                  <a:rPr lang="en-US" dirty="0" smtClean="0"/>
                  <a:t> blow up in all three planes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/>
                          </a:rPr>
                          <m:t>𝒅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𝝐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num>
                      <m:den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/>
                          </a:rPr>
                          <m:t>𝒅𝒕</m:t>
                        </m:r>
                      </m:den>
                    </m:f>
                    <m:r>
                      <a:rPr lang="en-US" b="1" i="1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𝑬𝒏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en-US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𝜺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𝒙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𝝐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𝒚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𝒍</m:t>
                            </m:r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effectLst/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/>
                          </a:rPr>
                          <m:t>𝒐𝒑𝒕𝒊𝒄𝒔</m:t>
                        </m:r>
                      </m:e>
                    </m:d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   Complicated integrals</a:t>
                </a:r>
              </a:p>
              <a:p>
                <a:pPr lvl="2"/>
                <a:r>
                  <a:rPr lang="en-US" dirty="0" smtClean="0">
                    <a:sym typeface="Wingdings" panose="05000000000000000000" pitchFamily="2" charset="2"/>
                  </a:rPr>
                  <a:t>Iteration in time as the beam characteristics are evolving </a:t>
                </a:r>
              </a:p>
              <a:p>
                <a:pPr lvl="2"/>
                <a:endParaRPr lang="en-US" dirty="0" smtClean="0">
                  <a:sym typeface="Wingdings" panose="05000000000000000000" pitchFamily="2" charset="2"/>
                </a:endParaRPr>
              </a:p>
              <a:p>
                <a:pPr lvl="1"/>
                <a:r>
                  <a:rPr lang="en-US" b="1" dirty="0" smtClean="0">
                    <a:sym typeface="Wingdings" panose="05000000000000000000" pitchFamily="2" charset="2"/>
                  </a:rPr>
                  <a:t>Synchrotron Radiation (SR):</a:t>
                </a: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</a:p>
              <a:p>
                <a:pPr lvl="2"/>
                <a:r>
                  <a:rPr lang="en-US" dirty="0" smtClean="0">
                    <a:sym typeface="Wingdings" panose="05000000000000000000" pitchFamily="2" charset="2"/>
                  </a:rPr>
                  <a:t>At high energies becomes important for proton beams as well, leading to emittance damping in all three planes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𝒊</m:t>
                        </m:r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/>
                        <a:sym typeface="Wingdings" panose="05000000000000000000" pitchFamily="2" charset="2"/>
                      </a:rPr>
                      <m:t>𝒆𝒙𝒑</m:t>
                    </m:r>
                    <m:d>
                      <m:dPr>
                        <m:ctrlP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−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𝒕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  <a:sym typeface="Wingdings" panose="05000000000000000000" pitchFamily="2" charset="2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/>
                                    <a:sym typeface="Wingdings" panose="05000000000000000000" pitchFamily="2" charset="2"/>
                                  </a:rPr>
                                  <m:t>𝒊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a:rPr lang="en-US" b="0" i="1">
                            <a:latin typeface="Cambria Math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: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emittance</a:t>
                </a:r>
                <a:r>
                  <a:rPr lang="en-US" dirty="0" smtClean="0">
                    <a:sym typeface="Wingdings" panose="05000000000000000000" pitchFamily="2" charset="2"/>
                  </a:rPr>
                  <a:t> damping time</a:t>
                </a:r>
              </a:p>
              <a:p>
                <a:pPr lvl="1"/>
                <a:endParaRPr lang="en-US" sz="1600" dirty="0" smtClean="0">
                  <a:sym typeface="Wingdings" panose="05000000000000000000" pitchFamily="2" charset="2"/>
                </a:endParaRPr>
              </a:p>
              <a:p>
                <a:pPr lvl="1"/>
                <a:r>
                  <a:rPr lang="en-US" dirty="0">
                    <a:sym typeface="Wingdings" panose="05000000000000000000" pitchFamily="2" charset="2"/>
                  </a:rPr>
                  <a:t>The emittance evolution due to IBS and SR has been fully parameterized </a:t>
                </a:r>
                <a:endParaRPr lang="en-US" dirty="0" smtClean="0">
                  <a:sym typeface="Wingdings" panose="05000000000000000000" pitchFamily="2" charset="2"/>
                </a:endParaRPr>
              </a:p>
              <a:p>
                <a:pPr lvl="2"/>
                <a:r>
                  <a:rPr lang="en-US" dirty="0">
                    <a:sym typeface="Wingdings" panose="05000000000000000000" pitchFamily="2" charset="2"/>
                  </a:rPr>
                  <a:t>The parameterization is based on MADX computations using the IBS </a:t>
                </a:r>
                <a:r>
                  <a:rPr lang="en-US" dirty="0" smtClean="0">
                    <a:sym typeface="Wingdings" panose="05000000000000000000" pitchFamily="2" charset="2"/>
                  </a:rPr>
                  <a:t>module</a:t>
                </a:r>
              </a:p>
              <a:p>
                <a:pPr lvl="2"/>
                <a:r>
                  <a:rPr lang="en-US" dirty="0" smtClean="0">
                    <a:sym typeface="Wingdings" panose="05000000000000000000" pitchFamily="2" charset="2"/>
                  </a:rPr>
                  <a:t>Their effect </a:t>
                </a:r>
                <a:r>
                  <a:rPr lang="en-US" dirty="0">
                    <a:sym typeface="Wingdings" panose="05000000000000000000" pitchFamily="2" charset="2"/>
                  </a:rPr>
                  <a:t>in any plane can be </a:t>
                </a:r>
                <a:r>
                  <a:rPr lang="en-US" dirty="0" smtClean="0">
                    <a:sym typeface="Wingdings" panose="05000000000000000000" pitchFamily="2" charset="2"/>
                  </a:rPr>
                  <a:t>calculated </a:t>
                </a:r>
                <a:r>
                  <a:rPr lang="en-US" dirty="0">
                    <a:sym typeface="Wingdings" panose="05000000000000000000" pitchFamily="2" charset="2"/>
                  </a:rPr>
                  <a:t>through a simple function: </a:t>
                </a:r>
              </a:p>
              <a:p>
                <a:pPr marL="777240" lvl="2" indent="0">
                  <a:buNone/>
                </a:pPr>
                <a:r>
                  <a:rPr lang="en-US" sz="1600" b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	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𝒙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𝒚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𝒍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𝟏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,]=LHCEmitEvolFB(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𝑵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𝒃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(</m:t>
                        </m:r>
                        <m:sSub>
                          <m:sSubPr>
                            <m:ctrlPr>
                              <a:rPr lang="en-US" sz="16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dirty="0">
                                <a:solidFill>
                                  <a:srgbClr val="C00000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𝒕</m:t>
                            </m:r>
                          </m:e>
                          <m:sub>
                            <m:r>
                              <a:rPr lang="en-US" sz="1600" b="1" i="1" dirty="0">
                                <a:solidFill>
                                  <a:srgbClr val="C00000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1600" b="1" dirty="0">
                            <a:solidFill>
                              <a:srgbClr val="C00000"/>
                            </a:solidFill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𝒙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𝟎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𝒚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𝟎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𝒍</m:t>
                        </m:r>
                      </m:sub>
                    </m:sSub>
                    <m:d>
                      <m:d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dirty="0">
                                <a:solidFill>
                                  <a:srgbClr val="C00000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𝒕</m:t>
                            </m:r>
                          </m:e>
                          <m:sub>
                            <m:r>
                              <a:rPr lang="en-US" sz="1600" b="1" i="1" dirty="0">
                                <a:solidFill>
                                  <a:srgbClr val="C00000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en-US" sz="1600" b="1" i="1">
                        <a:solidFill>
                          <a:srgbClr val="C00000"/>
                        </a:solidFill>
                        <a:latin typeface="Cambria Math"/>
                        <a:sym typeface="Wingdings" panose="05000000000000000000" pitchFamily="2" charset="2"/>
                      </a:rPr>
                      <m:t>,</m:t>
                    </m:r>
                    <m:sSub>
                      <m:sSubPr>
                        <m:ctrlP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rgbClr val="C00000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)</a:t>
                </a:r>
                <a:endParaRPr lang="en-US" sz="1600" b="1" dirty="0" smtClean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371600"/>
                <a:ext cx="7772400" cy="5029200"/>
              </a:xfrm>
              <a:blipFill rotWithShape="1">
                <a:blip r:embed="rId3"/>
                <a:stretch>
                  <a:fillRect t="-1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7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components </a:t>
            </a:r>
            <a:r>
              <a:rPr lang="en-US" dirty="0" smtClean="0"/>
              <a:t>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ym typeface="Wingdings" panose="05000000000000000000" pitchFamily="2" charset="2"/>
                  </a:rPr>
                  <a:t> Bunch intensity degradation</a:t>
                </a:r>
              </a:p>
              <a:p>
                <a:pPr lvl="1"/>
                <a:r>
                  <a:rPr lang="en-US" b="1" dirty="0">
                    <a:sym typeface="Wingdings" panose="05000000000000000000" pitchFamily="2" charset="2"/>
                  </a:rPr>
                  <a:t>Luminosity burn-off</a:t>
                </a:r>
                <a:r>
                  <a:rPr lang="en-US" dirty="0">
                    <a:sym typeface="Wingdings" panose="05000000000000000000" pitchFamily="2" charset="2"/>
                  </a:rPr>
                  <a:t>: Luminosity decay due to the collisions themselves</a:t>
                </a:r>
              </a:p>
              <a:p>
                <a:pPr lvl="2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𝝉</m:t>
                        </m:r>
                      </m:e>
                      <m:sub>
                        <m: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𝒏𝒖𝒄𝒍𝒆𝒂𝒓</m:t>
                        </m:r>
                      </m:sub>
                    </m:sSub>
                    <m:r>
                      <a:rPr lang="en-US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𝒕𝒐𝒕</m:t>
                            </m:r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,</m:t>
                            </m:r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𝑳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𝟎</m:t>
                            </m:r>
                          </m:sub>
                        </m:sSub>
                        <m:sSub>
                          <m:sSubPr>
                            <m:ctrlP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𝝈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𝒕𝒐𝒕</m:t>
                            </m:r>
                          </m:sub>
                        </m:sSub>
                        <m: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𝒌</m:t>
                        </m:r>
                      </m:den>
                    </m:f>
                  </m:oMath>
                </a14:m>
                <a:endParaRPr lang="en-US" b="1" dirty="0">
                  <a:sym typeface="Wingdings" panose="05000000000000000000" pitchFamily="2" charset="2"/>
                </a:endParaRPr>
              </a:p>
              <a:p>
                <a:pPr lvl="2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𝒕𝒐𝒕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r>
                      <a:rPr lang="en-US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𝒕𝒐𝒕</m:t>
                            </m:r>
                            <m: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,</m:t>
                            </m:r>
                            <m: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+</m:t>
                        </m:r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𝒕</m:t>
                        </m:r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  <m:t>/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𝝉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𝒏𝒖𝒄𝒍𝒆𝒂𝒓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b="1" dirty="0" smtClean="0">
                    <a:solidFill>
                      <a:schemeClr val="accent3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,</a:t>
                </a:r>
              </a:p>
              <a:p>
                <a:pPr marL="777240" lvl="2" indent="0">
                  <a:buNone/>
                </a:pPr>
                <a:r>
                  <a:rPr lang="en-US" b="1" dirty="0">
                    <a:solidFill>
                      <a:schemeClr val="accent3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	</a:t>
                </a:r>
                <a:r>
                  <a:rPr lang="en-US" b="1" dirty="0" smtClean="0">
                    <a:solidFill>
                      <a:schemeClr val="accent3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  <m:t>𝑡𝑜𝑡</m:t>
                        </m:r>
                        <m: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: the initial beam intensity,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: the initial Luminosity,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 the 		total cross section and </a:t>
                </a:r>
                <a:r>
                  <a:rPr lang="en-US" i="1" dirty="0" smtClean="0">
                    <a:sym typeface="Wingdings" panose="05000000000000000000" pitchFamily="2" charset="2"/>
                  </a:rPr>
                  <a:t>k</a:t>
                </a:r>
                <a:r>
                  <a:rPr lang="en-US" dirty="0" smtClean="0">
                    <a:sym typeface="Wingdings" panose="05000000000000000000" pitchFamily="2" charset="2"/>
                  </a:rPr>
                  <a:t> the number of interaction points</a:t>
                </a:r>
              </a:p>
              <a:p>
                <a:pPr lvl="2"/>
                <a:r>
                  <a:rPr lang="en-US" dirty="0" smtClean="0">
                    <a:sym typeface="Wingdings" panose="05000000000000000000" pitchFamily="2" charset="2"/>
                  </a:rPr>
                  <a:t>This can be easily folded into the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emittance</a:t>
                </a:r>
                <a:r>
                  <a:rPr lang="en-US" dirty="0" smtClean="0">
                    <a:sym typeface="Wingdings" panose="05000000000000000000" pitchFamily="2" charset="2"/>
                  </a:rPr>
                  <a:t> evolution function</a:t>
                </a:r>
              </a:p>
              <a:p>
                <a:pPr lvl="2"/>
                <a:endParaRPr lang="en-US" dirty="0" smtClean="0"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ym typeface="Wingdings" panose="05000000000000000000" pitchFamily="2" charset="2"/>
                  </a:rPr>
                  <a:t> The model can be used for bunch by bunch studies of the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emittance</a:t>
                </a:r>
                <a:r>
                  <a:rPr lang="en-US" dirty="0" smtClean="0">
                    <a:sym typeface="Wingdings" panose="05000000000000000000" pitchFamily="2" charset="2"/>
                  </a:rPr>
                  <a:t>, bunch length, bunch intensity and luminosity  evolution due to IBS, SR and Burn-off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0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sources need to be </a:t>
            </a:r>
            <a:r>
              <a:rPr lang="en-US" dirty="0" smtClean="0"/>
              <a:t>considered</a:t>
            </a:r>
            <a:endParaRPr lang="en-US" dirty="0"/>
          </a:p>
          <a:p>
            <a:pPr lvl="1"/>
            <a:r>
              <a:rPr lang="en-US" dirty="0"/>
              <a:t>Non-</a:t>
            </a:r>
            <a:r>
              <a:rPr lang="en-US" dirty="0" err="1"/>
              <a:t>linearities</a:t>
            </a:r>
            <a:r>
              <a:rPr lang="en-US" dirty="0"/>
              <a:t> of the </a:t>
            </a:r>
            <a:r>
              <a:rPr lang="en-US" dirty="0" smtClean="0"/>
              <a:t>machine</a:t>
            </a:r>
            <a:endParaRPr lang="en-US" dirty="0"/>
          </a:p>
          <a:p>
            <a:pPr lvl="1"/>
            <a:r>
              <a:rPr lang="en-US" dirty="0" smtClean="0"/>
              <a:t>Noise effects </a:t>
            </a:r>
          </a:p>
          <a:p>
            <a:pPr lvl="1"/>
            <a:r>
              <a:rPr lang="en-US" dirty="0" smtClean="0"/>
              <a:t>Scattering </a:t>
            </a:r>
            <a:r>
              <a:rPr lang="en-US" dirty="0"/>
              <a:t>on residual </a:t>
            </a:r>
            <a:r>
              <a:rPr lang="en-US" dirty="0" smtClean="0"/>
              <a:t>gas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Understanding the behavior of the machine analyzing the data from </a:t>
            </a:r>
            <a:r>
              <a:rPr lang="en-US" dirty="0" err="1" smtClean="0"/>
              <a:t>RunI</a:t>
            </a:r>
            <a:r>
              <a:rPr lang="en-US" dirty="0" smtClean="0"/>
              <a:t> and </a:t>
            </a:r>
            <a:r>
              <a:rPr lang="en-US" dirty="0" err="1" smtClean="0"/>
              <a:t>RunII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On going effort to find correlations from the data from average and bunch by bunch behavior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4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I Vs Run II </a:t>
            </a:r>
            <a:r>
              <a:rPr lang="en-US" dirty="0" err="1" smtClean="0"/>
              <a:t>Lumi</a:t>
            </a:r>
            <a:r>
              <a:rPr lang="en-US" dirty="0" smtClean="0"/>
              <a:t> decay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847768"/>
            <a:ext cx="7543800" cy="1781632"/>
          </a:xfrm>
        </p:spPr>
        <p:txBody>
          <a:bodyPr/>
          <a:lstStyle/>
          <a:p>
            <a:r>
              <a:rPr lang="en-US" dirty="0" smtClean="0"/>
              <a:t>Luminosity decay from ATLAS data</a:t>
            </a:r>
          </a:p>
          <a:p>
            <a:r>
              <a:rPr lang="en-US" dirty="0" smtClean="0"/>
              <a:t>The luminosity decay is much slower for the current runs</a:t>
            </a:r>
          </a:p>
          <a:p>
            <a:pPr lvl="1"/>
            <a:r>
              <a:rPr lang="en-US" dirty="0" smtClean="0"/>
              <a:t>Lower bunch brightness </a:t>
            </a:r>
          </a:p>
          <a:p>
            <a:pPr lvl="1"/>
            <a:r>
              <a:rPr lang="en-US" dirty="0" smtClean="0"/>
              <a:t>Weaker beam-beam effect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04800" y="1524400"/>
            <a:ext cx="5401905" cy="3200000"/>
            <a:chOff x="1600200" y="1448200"/>
            <a:chExt cx="5401905" cy="320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48200"/>
              <a:ext cx="5401905" cy="3200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495800" y="3176826"/>
              <a:ext cx="1981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Fill 4440 (25ns 2015)</a:t>
              </a:r>
            </a:p>
            <a:p>
              <a:r>
                <a:rPr lang="en-US" sz="1600" b="1" dirty="0" smtClean="0">
                  <a:solidFill>
                    <a:srgbClr val="0070C0"/>
                  </a:solidFill>
                </a:rPr>
                <a:t>Fill 4246 (50ns 2015)</a:t>
              </a:r>
            </a:p>
            <a:p>
              <a:r>
                <a:rPr lang="en-US" sz="1600" b="1" dirty="0" smtClean="0">
                  <a:solidFill>
                    <a:srgbClr val="FFC000"/>
                  </a:solidFill>
                </a:rPr>
                <a:t>Fill 3232 (50ns 2012)</a:t>
              </a:r>
              <a:endParaRPr lang="en-US" sz="16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5486400" y="1600200"/>
            <a:ext cx="28194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Mean bunch characteristics at the beginning of Stable Beams:</a:t>
            </a:r>
          </a:p>
          <a:p>
            <a:pPr lvl="1"/>
            <a:r>
              <a:rPr lang="en-US" sz="2600" dirty="0" smtClean="0"/>
              <a:t>Fill 4440</a:t>
            </a:r>
          </a:p>
          <a:p>
            <a:pPr lvl="2"/>
            <a:r>
              <a:rPr lang="en-US" sz="2600" dirty="0" smtClean="0"/>
              <a:t>N</a:t>
            </a:r>
            <a:r>
              <a:rPr lang="en-US" sz="2600" baseline="-25000" dirty="0" smtClean="0"/>
              <a:t>b0 </a:t>
            </a:r>
            <a:r>
              <a:rPr lang="en-US" sz="2600" dirty="0" smtClean="0"/>
              <a:t>=1.08e11ppb</a:t>
            </a:r>
          </a:p>
          <a:p>
            <a:pPr lvl="2"/>
            <a:r>
              <a:rPr lang="en-US" sz="2600" dirty="0" smtClean="0"/>
              <a:t>ε</a:t>
            </a:r>
            <a:r>
              <a:rPr lang="en-US" sz="2600" baseline="-25000" dirty="0" smtClean="0"/>
              <a:t>0</a:t>
            </a:r>
            <a:r>
              <a:rPr lang="en-US" sz="2600" dirty="0" smtClean="0"/>
              <a:t> = 3.08 </a:t>
            </a:r>
            <a:r>
              <a:rPr lang="el-GR" sz="2600" dirty="0" smtClean="0"/>
              <a:t>μ</a:t>
            </a:r>
            <a:r>
              <a:rPr lang="en-US" sz="2600" dirty="0" smtClean="0"/>
              <a:t>m-rad</a:t>
            </a:r>
          </a:p>
          <a:p>
            <a:pPr lvl="1"/>
            <a:r>
              <a:rPr lang="en-US" sz="2600" dirty="0"/>
              <a:t>Fill </a:t>
            </a:r>
            <a:r>
              <a:rPr lang="en-US" sz="2600" dirty="0" smtClean="0"/>
              <a:t>4246</a:t>
            </a:r>
            <a:endParaRPr lang="en-US" sz="2600" dirty="0"/>
          </a:p>
          <a:p>
            <a:pPr lvl="2"/>
            <a:r>
              <a:rPr lang="en-US" sz="2600" dirty="0"/>
              <a:t>N</a:t>
            </a:r>
            <a:r>
              <a:rPr lang="en-US" sz="2600" baseline="-25000" dirty="0"/>
              <a:t>b0 </a:t>
            </a:r>
            <a:r>
              <a:rPr lang="en-US" sz="2600" dirty="0" smtClean="0"/>
              <a:t>=1.2e11 ppb</a:t>
            </a:r>
            <a:endParaRPr lang="en-US" sz="2600" dirty="0"/>
          </a:p>
          <a:p>
            <a:pPr lvl="2"/>
            <a:r>
              <a:rPr lang="en-US" sz="2600" dirty="0"/>
              <a:t>ε</a:t>
            </a:r>
            <a:r>
              <a:rPr lang="en-US" sz="2600" baseline="-25000" dirty="0"/>
              <a:t>0</a:t>
            </a:r>
            <a:r>
              <a:rPr lang="en-US" sz="2600" dirty="0"/>
              <a:t> = </a:t>
            </a:r>
            <a:r>
              <a:rPr lang="en-US" sz="2600" dirty="0" smtClean="0"/>
              <a:t>2.1 </a:t>
            </a:r>
            <a:r>
              <a:rPr lang="el-GR" sz="2600" dirty="0"/>
              <a:t>μ</a:t>
            </a:r>
            <a:r>
              <a:rPr lang="en-US" sz="2600" dirty="0" smtClean="0"/>
              <a:t>m-rad</a:t>
            </a:r>
            <a:endParaRPr lang="en-US" sz="2600" dirty="0"/>
          </a:p>
          <a:p>
            <a:pPr lvl="1"/>
            <a:r>
              <a:rPr lang="en-US" sz="2600" dirty="0"/>
              <a:t>Fill </a:t>
            </a:r>
            <a:r>
              <a:rPr lang="en-US" sz="2600" dirty="0" smtClean="0"/>
              <a:t>3232</a:t>
            </a:r>
            <a:endParaRPr lang="en-US" sz="2600" dirty="0"/>
          </a:p>
          <a:p>
            <a:pPr lvl="2"/>
            <a:r>
              <a:rPr lang="en-US" sz="2600" dirty="0"/>
              <a:t>N</a:t>
            </a:r>
            <a:r>
              <a:rPr lang="en-US" sz="2600" baseline="-25000" dirty="0"/>
              <a:t>b0 </a:t>
            </a:r>
            <a:r>
              <a:rPr lang="en-US" sz="2600" dirty="0" smtClean="0"/>
              <a:t>=1.6e11ppb</a:t>
            </a:r>
          </a:p>
          <a:p>
            <a:pPr lvl="2"/>
            <a:r>
              <a:rPr lang="en-US" sz="2600" dirty="0" smtClean="0"/>
              <a:t>ε</a:t>
            </a:r>
            <a:r>
              <a:rPr lang="en-US" sz="2600" baseline="-25000" dirty="0" smtClean="0"/>
              <a:t>0</a:t>
            </a:r>
            <a:r>
              <a:rPr lang="en-US" sz="2600" dirty="0" smtClean="0"/>
              <a:t> = 2.8 </a:t>
            </a:r>
            <a:r>
              <a:rPr lang="el-GR" sz="2600" dirty="0"/>
              <a:t>μ</a:t>
            </a:r>
            <a:r>
              <a:rPr lang="en-US" sz="2600" dirty="0"/>
              <a:t>m-rad</a:t>
            </a:r>
          </a:p>
          <a:p>
            <a:pPr lvl="2"/>
            <a:endParaRPr lang="en-US" sz="2300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3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2313" y="4800600"/>
            <a:ext cx="7659687" cy="1168400"/>
          </a:xfrm>
        </p:spPr>
        <p:txBody>
          <a:bodyPr/>
          <a:lstStyle/>
          <a:p>
            <a:r>
              <a:rPr lang="en-US" dirty="0" smtClean="0"/>
              <a:t>Observations from run 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Luminosity modeling for HL-LHC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9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 from Run 1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391400" cy="5017008"/>
          </a:xfrm>
        </p:spPr>
        <p:txBody>
          <a:bodyPr>
            <a:normAutofit/>
          </a:bodyPr>
          <a:lstStyle/>
          <a:p>
            <a:r>
              <a:rPr lang="en-GB" dirty="0" smtClean="0"/>
              <a:t>Fills with WS data at Flat Bottom </a:t>
            </a:r>
          </a:p>
          <a:p>
            <a:pPr lvl="1"/>
            <a:r>
              <a:rPr lang="en-GB" dirty="0" smtClean="0"/>
              <a:t>Not always data for both beams and both plane</a:t>
            </a:r>
          </a:p>
          <a:p>
            <a:pPr lvl="1"/>
            <a:r>
              <a:rPr lang="en-GB" dirty="0" smtClean="0"/>
              <a:t>The convoluted emittance is used </a:t>
            </a:r>
            <a:endParaRPr lang="en-GB" dirty="0"/>
          </a:p>
          <a:p>
            <a:r>
              <a:rPr lang="en-GB" dirty="0" smtClean="0"/>
              <a:t>The IBS model from injection to the beginning of collisions is applied 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expected conv. emittance of the selected 144 bunches (with WS data) at the beginning of collisions is calculated</a:t>
            </a:r>
          </a:p>
          <a:p>
            <a:pPr lvl="1"/>
            <a:r>
              <a:rPr lang="en-GB" dirty="0"/>
              <a:t>Comparison with the measured </a:t>
            </a:r>
            <a:r>
              <a:rPr lang="en-GB" dirty="0" smtClean="0"/>
              <a:t>one</a:t>
            </a:r>
          </a:p>
          <a:p>
            <a:r>
              <a:rPr lang="en-GB" dirty="0" smtClean="0"/>
              <a:t>The data from many Fills are put together </a:t>
            </a:r>
          </a:p>
        </p:txBody>
      </p:sp>
    </p:spTree>
    <p:extLst>
      <p:ext uri="{BB962C8B-B14F-4D97-AF65-F5344CB8AC3E}">
        <p14:creationId xmlns:p14="http://schemas.microsoft.com/office/powerpoint/2010/main" val="249211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2248</TotalTime>
  <Words>1379</Words>
  <Application>Microsoft Office PowerPoint</Application>
  <PresentationFormat>On-screen Show (4:3)</PresentationFormat>
  <Paragraphs>245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 PL UMing HK</vt:lpstr>
      <vt:lpstr>Arial</vt:lpstr>
      <vt:lpstr>Calibri</vt:lpstr>
      <vt:lpstr>Cambria</vt:lpstr>
      <vt:lpstr>Cambria Math</vt:lpstr>
      <vt:lpstr>DejaVu Sans</vt:lpstr>
      <vt:lpstr>Times New Roman</vt:lpstr>
      <vt:lpstr>Wingdings</vt:lpstr>
      <vt:lpstr>Adjacency</vt:lpstr>
      <vt:lpstr>Beam lifetime under various Luminosity conditions </vt:lpstr>
      <vt:lpstr>Outline</vt:lpstr>
      <vt:lpstr>Introduction: Luminosity</vt:lpstr>
      <vt:lpstr>Model components (1)</vt:lpstr>
      <vt:lpstr>Model components (2)</vt:lpstr>
      <vt:lpstr>Other components</vt:lpstr>
      <vt:lpstr>Run I Vs Run II Lumi decay</vt:lpstr>
      <vt:lpstr>Observations from run I</vt:lpstr>
      <vt:lpstr>Observations from Run 1 data</vt:lpstr>
      <vt:lpstr>Data to model comparison</vt:lpstr>
      <vt:lpstr>Data to model comparison</vt:lpstr>
      <vt:lpstr>Data to model comparison</vt:lpstr>
      <vt:lpstr>Correlations with long range</vt:lpstr>
      <vt:lpstr>Correlations with long range</vt:lpstr>
      <vt:lpstr>Correlations with long range</vt:lpstr>
      <vt:lpstr>Effect of number of LRs on emittance lifetime</vt:lpstr>
      <vt:lpstr>Observations from run ii</vt:lpstr>
      <vt:lpstr>Analyzing RunII data (1)</vt:lpstr>
      <vt:lpstr>Lumi model predictions Vs RunII data: Emittance @ SB</vt:lpstr>
      <vt:lpstr>Lumi model predictions Vs RunII data: Bunch current &amp; bunch length @ SB</vt:lpstr>
      <vt:lpstr>PowerPoint Presentation</vt:lpstr>
      <vt:lpstr>Emittance evolution during  SB</vt:lpstr>
      <vt:lpstr>Summary and Outlook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 evolution and optimal fill time considerations</dc:title>
  <dc:creator>Fanouria Antoniou</dc:creator>
  <cp:lastModifiedBy>Fanouria Antoniou</cp:lastModifiedBy>
  <cp:revision>333</cp:revision>
  <dcterms:created xsi:type="dcterms:W3CDTF">2015-10-13T05:10:58Z</dcterms:created>
  <dcterms:modified xsi:type="dcterms:W3CDTF">2015-11-30T12:35:56Z</dcterms:modified>
</cp:coreProperties>
</file>