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embeddings/oleObject1.bin" ContentType="application/vnd.openxmlformats-officedocument.oleObject"/>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embeddings/oleObject4.bin" ContentType="application/vnd.openxmlformats-officedocument.oleObject"/>
  <Override PartName="/ppt/notesSlides/notesSlide21.xml" ContentType="application/vnd.openxmlformats-officedocument.presentationml.notesSlide+xml"/>
  <Override PartName="/ppt/embeddings/oleObject5.bin" ContentType="application/vnd.openxmlformats-officedocument.oleObject"/>
  <Override PartName="/ppt/tags/tag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6.bin" ContentType="application/vnd.openxmlformats-officedocument.oleObject"/>
  <Override PartName="/ppt/notesSlides/notesSlide24.xml" ContentType="application/vnd.openxmlformats-officedocument.presentationml.notesSlide+xml"/>
  <Override PartName="/ppt/embeddings/oleObject7.bin" ContentType="application/vnd.openxmlformats-officedocument.oleObject"/>
  <Override PartName="/ppt/notesSlides/notesSlide25.xml" ContentType="application/vnd.openxmlformats-officedocument.presentationml.notesSlide+xml"/>
  <Override PartName="/ppt/embeddings/oleObject8.bin" ContentType="application/vnd.openxmlformats-officedocument.oleObject"/>
  <Override PartName="/ppt/tags/tag7.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notesSlides/notesSlide30.xml" ContentType="application/vnd.openxmlformats-officedocument.presentationml.notesSlide+xml"/>
  <Override PartName="/ppt/embeddings/oleObject12.bin" ContentType="application/vnd.openxmlformats-officedocument.oleObject"/>
  <Override PartName="/ppt/notesSlides/notesSlide31.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77"/>
  </p:notesMasterIdLst>
  <p:handoutMasterIdLst>
    <p:handoutMasterId r:id="rId78"/>
  </p:handoutMasterIdLst>
  <p:sldIdLst>
    <p:sldId id="477" r:id="rId2"/>
    <p:sldId id="828" r:id="rId3"/>
    <p:sldId id="827" r:id="rId4"/>
    <p:sldId id="843" r:id="rId5"/>
    <p:sldId id="844" r:id="rId6"/>
    <p:sldId id="845" r:id="rId7"/>
    <p:sldId id="847" r:id="rId8"/>
    <p:sldId id="831" r:id="rId9"/>
    <p:sldId id="853" r:id="rId10"/>
    <p:sldId id="848" r:id="rId11"/>
    <p:sldId id="849" r:id="rId12"/>
    <p:sldId id="836" r:id="rId13"/>
    <p:sldId id="837" r:id="rId14"/>
    <p:sldId id="840" r:id="rId15"/>
    <p:sldId id="841" r:id="rId16"/>
    <p:sldId id="785" r:id="rId17"/>
    <p:sldId id="788" r:id="rId18"/>
    <p:sldId id="864" r:id="rId19"/>
    <p:sldId id="760" r:id="rId20"/>
    <p:sldId id="813" r:id="rId21"/>
    <p:sldId id="752" r:id="rId22"/>
    <p:sldId id="838" r:id="rId23"/>
    <p:sldId id="839" r:id="rId24"/>
    <p:sldId id="851" r:id="rId25"/>
    <p:sldId id="825" r:id="rId26"/>
    <p:sldId id="854" r:id="rId27"/>
    <p:sldId id="855" r:id="rId28"/>
    <p:sldId id="856" r:id="rId29"/>
    <p:sldId id="866" r:id="rId30"/>
    <p:sldId id="792" r:id="rId31"/>
    <p:sldId id="801" r:id="rId32"/>
    <p:sldId id="818" r:id="rId33"/>
    <p:sldId id="693" r:id="rId34"/>
    <p:sldId id="821" r:id="rId35"/>
    <p:sldId id="850" r:id="rId36"/>
    <p:sldId id="861" r:id="rId37"/>
    <p:sldId id="791" r:id="rId38"/>
    <p:sldId id="863" r:id="rId39"/>
    <p:sldId id="771" r:id="rId40"/>
    <p:sldId id="834" r:id="rId41"/>
    <p:sldId id="773" r:id="rId42"/>
    <p:sldId id="775" r:id="rId43"/>
    <p:sldId id="819" r:id="rId44"/>
    <p:sldId id="808" r:id="rId45"/>
    <p:sldId id="865" r:id="rId46"/>
    <p:sldId id="807" r:id="rId47"/>
    <p:sldId id="867" r:id="rId48"/>
    <p:sldId id="786" r:id="rId49"/>
    <p:sldId id="787" r:id="rId50"/>
    <p:sldId id="751" r:id="rId51"/>
    <p:sldId id="857" r:id="rId52"/>
    <p:sldId id="858" r:id="rId53"/>
    <p:sldId id="761" r:id="rId54"/>
    <p:sldId id="820" r:id="rId55"/>
    <p:sldId id="763" r:id="rId56"/>
    <p:sldId id="764" r:id="rId57"/>
    <p:sldId id="765" r:id="rId58"/>
    <p:sldId id="580" r:id="rId59"/>
    <p:sldId id="756" r:id="rId60"/>
    <p:sldId id="852" r:id="rId61"/>
    <p:sldId id="860" r:id="rId62"/>
    <p:sldId id="817" r:id="rId63"/>
    <p:sldId id="679" r:id="rId64"/>
    <p:sldId id="766" r:id="rId65"/>
    <p:sldId id="802" r:id="rId66"/>
    <p:sldId id="758" r:id="rId67"/>
    <p:sldId id="759" r:id="rId68"/>
    <p:sldId id="774" r:id="rId69"/>
    <p:sldId id="812" r:id="rId70"/>
    <p:sldId id="777" r:id="rId71"/>
    <p:sldId id="778" r:id="rId72"/>
    <p:sldId id="770" r:id="rId73"/>
    <p:sldId id="772" r:id="rId74"/>
    <p:sldId id="795" r:id="rId75"/>
    <p:sldId id="796" r:id="rId76"/>
  </p:sldIdLst>
  <p:sldSz cx="9144000" cy="6858000" type="overhead"/>
  <p:notesSz cx="7315200" cy="9601200"/>
  <p:defaultTextStyle>
    <a:defPPr>
      <a:defRPr lang="en-US"/>
    </a:defPPr>
    <a:lvl1pPr algn="ctr" rtl="0" eaLnBrk="0" fontAlgn="base" hangingPunct="0">
      <a:spcBef>
        <a:spcPct val="20000"/>
      </a:spcBef>
      <a:spcAft>
        <a:spcPct val="0"/>
      </a:spcAft>
      <a:buChar char="•"/>
      <a:defRPr kumimoji="1" sz="2200" i="1" kern="1200">
        <a:solidFill>
          <a:schemeClr val="tx1"/>
        </a:solidFill>
        <a:latin typeface="Tahoma" pitchFamily="34" charset="0"/>
        <a:ea typeface="+mn-ea"/>
        <a:cs typeface="+mn-cs"/>
      </a:defRPr>
    </a:lvl1pPr>
    <a:lvl2pPr marL="457200" algn="ctr" rtl="0" eaLnBrk="0" fontAlgn="base" hangingPunct="0">
      <a:spcBef>
        <a:spcPct val="20000"/>
      </a:spcBef>
      <a:spcAft>
        <a:spcPct val="0"/>
      </a:spcAft>
      <a:buChar char="•"/>
      <a:defRPr kumimoji="1" sz="2200" i="1" kern="1200">
        <a:solidFill>
          <a:schemeClr val="tx1"/>
        </a:solidFill>
        <a:latin typeface="Tahoma" pitchFamily="34" charset="0"/>
        <a:ea typeface="+mn-ea"/>
        <a:cs typeface="+mn-cs"/>
      </a:defRPr>
    </a:lvl2pPr>
    <a:lvl3pPr marL="914400" algn="ctr" rtl="0" eaLnBrk="0" fontAlgn="base" hangingPunct="0">
      <a:spcBef>
        <a:spcPct val="20000"/>
      </a:spcBef>
      <a:spcAft>
        <a:spcPct val="0"/>
      </a:spcAft>
      <a:buChar char="•"/>
      <a:defRPr kumimoji="1" sz="2200" i="1" kern="1200">
        <a:solidFill>
          <a:schemeClr val="tx1"/>
        </a:solidFill>
        <a:latin typeface="Tahoma" pitchFamily="34" charset="0"/>
        <a:ea typeface="+mn-ea"/>
        <a:cs typeface="+mn-cs"/>
      </a:defRPr>
    </a:lvl3pPr>
    <a:lvl4pPr marL="1371600" algn="ctr" rtl="0" eaLnBrk="0" fontAlgn="base" hangingPunct="0">
      <a:spcBef>
        <a:spcPct val="20000"/>
      </a:spcBef>
      <a:spcAft>
        <a:spcPct val="0"/>
      </a:spcAft>
      <a:buChar char="•"/>
      <a:defRPr kumimoji="1" sz="2200" i="1" kern="1200">
        <a:solidFill>
          <a:schemeClr val="tx1"/>
        </a:solidFill>
        <a:latin typeface="Tahoma" pitchFamily="34" charset="0"/>
        <a:ea typeface="+mn-ea"/>
        <a:cs typeface="+mn-cs"/>
      </a:defRPr>
    </a:lvl4pPr>
    <a:lvl5pPr marL="1828800" algn="ctr" rtl="0" eaLnBrk="0" fontAlgn="base" hangingPunct="0">
      <a:spcBef>
        <a:spcPct val="20000"/>
      </a:spcBef>
      <a:spcAft>
        <a:spcPct val="0"/>
      </a:spcAft>
      <a:buChar char="•"/>
      <a:defRPr kumimoji="1" sz="2200" i="1" kern="1200">
        <a:solidFill>
          <a:schemeClr val="tx1"/>
        </a:solidFill>
        <a:latin typeface="Tahoma" pitchFamily="34" charset="0"/>
        <a:ea typeface="+mn-ea"/>
        <a:cs typeface="+mn-cs"/>
      </a:defRPr>
    </a:lvl5pPr>
    <a:lvl6pPr marL="2286000" algn="l" defTabSz="914400" rtl="0" eaLnBrk="1" latinLnBrk="0" hangingPunct="1">
      <a:defRPr kumimoji="1" sz="2200" i="1" kern="1200">
        <a:solidFill>
          <a:schemeClr val="tx1"/>
        </a:solidFill>
        <a:latin typeface="Tahoma" pitchFamily="34" charset="0"/>
        <a:ea typeface="+mn-ea"/>
        <a:cs typeface="+mn-cs"/>
      </a:defRPr>
    </a:lvl6pPr>
    <a:lvl7pPr marL="2743200" algn="l" defTabSz="914400" rtl="0" eaLnBrk="1" latinLnBrk="0" hangingPunct="1">
      <a:defRPr kumimoji="1" sz="2200" i="1" kern="1200">
        <a:solidFill>
          <a:schemeClr val="tx1"/>
        </a:solidFill>
        <a:latin typeface="Tahoma" pitchFamily="34" charset="0"/>
        <a:ea typeface="+mn-ea"/>
        <a:cs typeface="+mn-cs"/>
      </a:defRPr>
    </a:lvl7pPr>
    <a:lvl8pPr marL="3200400" algn="l" defTabSz="914400" rtl="0" eaLnBrk="1" latinLnBrk="0" hangingPunct="1">
      <a:defRPr kumimoji="1" sz="2200" i="1" kern="1200">
        <a:solidFill>
          <a:schemeClr val="tx1"/>
        </a:solidFill>
        <a:latin typeface="Tahoma" pitchFamily="34" charset="0"/>
        <a:ea typeface="+mn-ea"/>
        <a:cs typeface="+mn-cs"/>
      </a:defRPr>
    </a:lvl8pPr>
    <a:lvl9pPr marL="3657600" algn="l" defTabSz="914400" rtl="0" eaLnBrk="1" latinLnBrk="0" hangingPunct="1">
      <a:defRPr kumimoji="1" sz="2200" i="1"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66CCFF"/>
    <a:srgbClr val="333300"/>
    <a:srgbClr val="FF0000"/>
    <a:srgbClr val="FFFF99"/>
    <a:srgbClr val="CC6600"/>
    <a:srgbClr val="3399FF"/>
    <a:srgbClr val="FF0066"/>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71" autoAdjust="0"/>
    <p:restoredTop sz="87692" autoAdjust="0"/>
  </p:normalViewPr>
  <p:slideViewPr>
    <p:cSldViewPr>
      <p:cViewPr>
        <p:scale>
          <a:sx n="90" d="100"/>
          <a:sy n="90" d="100"/>
        </p:scale>
        <p:origin x="-1480" y="-16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8" d="100"/>
        <a:sy n="68"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esProps" Target="presProps.xml"/><Relationship Id="rId81" Type="http://schemas.openxmlformats.org/officeDocument/2006/relationships/viewProps" Target="viewProps.xml"/><Relationship Id="rId82" Type="http://schemas.openxmlformats.org/officeDocument/2006/relationships/theme" Target="theme/theme1.xml"/><Relationship Id="rId83"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notesMaster" Target="notesMasters/notesMaster1.xml"/><Relationship Id="rId78" Type="http://schemas.openxmlformats.org/officeDocument/2006/relationships/handoutMaster" Target="handoutMasters/handoutMaster1.xml"/><Relationship Id="rId79" Type="http://schemas.openxmlformats.org/officeDocument/2006/relationships/printerSettings" Target="printerSettings/printerSettings1.bin"/><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Bill:Documents:PHENIX:sp:QCDandQGP.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US" sz="1600" b="0"/>
              <a:t>"Quark Gluon Plasma" Publications Versus Time</a:t>
            </a:r>
          </a:p>
        </c:rich>
      </c:tx>
      <c:layout>
        <c:manualLayout>
          <c:xMode val="edge"/>
          <c:yMode val="edge"/>
          <c:x val="0.29884024383746"/>
          <c:y val="0.0355359050339919"/>
        </c:manualLayout>
      </c:layout>
      <c:overlay val="0"/>
      <c:spPr>
        <a:noFill/>
        <a:ln w="25400">
          <a:noFill/>
        </a:ln>
      </c:spPr>
    </c:title>
    <c:autoTitleDeleted val="0"/>
    <c:plotArea>
      <c:layout>
        <c:manualLayout>
          <c:layoutTarget val="inner"/>
          <c:xMode val="edge"/>
          <c:yMode val="edge"/>
          <c:x val="0.1189111747851"/>
          <c:y val="0.142529055605818"/>
          <c:w val="0.861031518624642"/>
          <c:h val="0.678162441995424"/>
        </c:manualLayout>
      </c:layout>
      <c:lineChart>
        <c:grouping val="standard"/>
        <c:varyColors val="0"/>
        <c:ser>
          <c:idx val="1"/>
          <c:order val="0"/>
          <c:tx>
            <c:v>Error on Cites</c:v>
          </c:tx>
          <c:spPr>
            <a:ln w="28575">
              <a:noFill/>
            </a:ln>
          </c:spPr>
          <c:marker>
            <c:symbol val="square"/>
            <c:size val="5"/>
            <c:spPr>
              <a:solidFill>
                <a:srgbClr val="000080"/>
              </a:solidFill>
              <a:ln>
                <a:solidFill>
                  <a:srgbClr val="000080"/>
                </a:solidFill>
                <a:prstDash val="solid"/>
              </a:ln>
            </c:spPr>
          </c:marker>
          <c:errBars>
            <c:errDir val="y"/>
            <c:errBarType val="both"/>
            <c:errValType val="stdErr"/>
            <c:noEndCap val="1"/>
            <c:spPr>
              <a:ln w="38100">
                <a:solidFill>
                  <a:srgbClr val="333399"/>
                </a:solidFill>
                <a:prstDash val="solid"/>
              </a:ln>
            </c:spPr>
          </c:errBars>
          <c:cat>
            <c:numRef>
              <c:f>QGP!$E$7:$E$52</c:f>
              <c:numCache>
                <c:formatCode>General</c:formatCode>
                <c:ptCount val="46"/>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numCache>
            </c:numRef>
          </c:cat>
          <c:val>
            <c:numRef>
              <c:f>QGP!$E$7:$E$52</c:f>
              <c:numCache>
                <c:formatCode>General</c:formatCode>
                <c:ptCount val="46"/>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numCache>
            </c:numRef>
          </c:val>
          <c:smooth val="0"/>
        </c:ser>
        <c:ser>
          <c:idx val="0"/>
          <c:order val="1"/>
          <c:tx>
            <c:v>Cites</c:v>
          </c:tx>
          <c:spPr>
            <a:ln w="28575">
              <a:noFill/>
            </a:ln>
          </c:spPr>
          <c:marker>
            <c:spPr>
              <a:solidFill>
                <a:schemeClr val="tx1"/>
              </a:solidFill>
            </c:spPr>
          </c:marker>
          <c:errBars>
            <c:errDir val="y"/>
            <c:errBarType val="both"/>
            <c:errValType val="cust"/>
            <c:noEndCap val="1"/>
            <c:plus>
              <c:numRef>
                <c:f>QGP!$G$7:$G$52</c:f>
                <c:numCache>
                  <c:formatCode>General</c:formatCode>
                  <c:ptCount val="46"/>
                  <c:pt idx="0">
                    <c:v>0.0</c:v>
                  </c:pt>
                  <c:pt idx="1">
                    <c:v>0.0</c:v>
                  </c:pt>
                  <c:pt idx="2">
                    <c:v>0.0</c:v>
                  </c:pt>
                  <c:pt idx="3">
                    <c:v>0.0</c:v>
                  </c:pt>
                  <c:pt idx="4">
                    <c:v>0.0</c:v>
                  </c:pt>
                  <c:pt idx="5">
                    <c:v>0.0</c:v>
                  </c:pt>
                  <c:pt idx="6">
                    <c:v>0.0</c:v>
                  </c:pt>
                  <c:pt idx="7">
                    <c:v>0.0</c:v>
                  </c:pt>
                  <c:pt idx="8">
                    <c:v>1.414213562373095</c:v>
                  </c:pt>
                  <c:pt idx="9">
                    <c:v>1.0</c:v>
                  </c:pt>
                  <c:pt idx="10">
                    <c:v>1.0</c:v>
                  </c:pt>
                  <c:pt idx="11">
                    <c:v>1.0</c:v>
                  </c:pt>
                  <c:pt idx="12">
                    <c:v>1.732050807568877</c:v>
                  </c:pt>
                  <c:pt idx="13">
                    <c:v>1.732050807568877</c:v>
                  </c:pt>
                  <c:pt idx="14">
                    <c:v>2.0</c:v>
                  </c:pt>
                  <c:pt idx="15">
                    <c:v>2.645751311064591</c:v>
                  </c:pt>
                  <c:pt idx="16">
                    <c:v>2.23606797749979</c:v>
                  </c:pt>
                  <c:pt idx="17">
                    <c:v>2.449489742783178</c:v>
                  </c:pt>
                  <c:pt idx="18">
                    <c:v>3.741657386773941</c:v>
                  </c:pt>
                  <c:pt idx="19">
                    <c:v>4.47213595499958</c:v>
                  </c:pt>
                  <c:pt idx="20">
                    <c:v>5.0</c:v>
                  </c:pt>
                  <c:pt idx="21">
                    <c:v>5.65685424949238</c:v>
                  </c:pt>
                  <c:pt idx="22">
                    <c:v>4.358898943540674</c:v>
                  </c:pt>
                  <c:pt idx="23">
                    <c:v>4.242640687119284</c:v>
                  </c:pt>
                  <c:pt idx="24">
                    <c:v>4.58257569495584</c:v>
                  </c:pt>
                  <c:pt idx="25">
                    <c:v>5.567764362830022</c:v>
                  </c:pt>
                  <c:pt idx="26">
                    <c:v>6.164414002968976</c:v>
                  </c:pt>
                  <c:pt idx="27">
                    <c:v>8.366600265340755</c:v>
                  </c:pt>
                  <c:pt idx="28">
                    <c:v>8.54400374531753</c:v>
                  </c:pt>
                  <c:pt idx="29">
                    <c:v>7.681145747868608</c:v>
                  </c:pt>
                  <c:pt idx="30">
                    <c:v>8.54400374531753</c:v>
                  </c:pt>
                  <c:pt idx="31">
                    <c:v>8.06225774829855</c:v>
                  </c:pt>
                  <c:pt idx="32">
                    <c:v>7.211102550927978</c:v>
                  </c:pt>
                  <c:pt idx="33">
                    <c:v>7.071067811865475</c:v>
                  </c:pt>
                  <c:pt idx="34">
                    <c:v>8.306623862918075</c:v>
                  </c:pt>
                  <c:pt idx="35">
                    <c:v>11.13552872566004</c:v>
                  </c:pt>
                  <c:pt idx="36">
                    <c:v>11.18033988749895</c:v>
                  </c:pt>
                  <c:pt idx="37">
                    <c:v>12.12435565298214</c:v>
                  </c:pt>
                  <c:pt idx="38">
                    <c:v>11.7898261225516</c:v>
                  </c:pt>
                  <c:pt idx="39">
                    <c:v>10.90871211463571</c:v>
                  </c:pt>
                  <c:pt idx="40">
                    <c:v>10.14889156509222</c:v>
                  </c:pt>
                  <c:pt idx="41">
                    <c:v>11.91637528781298</c:v>
                  </c:pt>
                  <c:pt idx="42">
                    <c:v>12.2065556157337</c:v>
                  </c:pt>
                  <c:pt idx="43">
                    <c:v>10.53565375285274</c:v>
                  </c:pt>
                  <c:pt idx="44">
                    <c:v>11.13552872566004</c:v>
                  </c:pt>
                  <c:pt idx="45">
                    <c:v>10.63014581273465</c:v>
                  </c:pt>
                </c:numCache>
              </c:numRef>
            </c:plus>
            <c:minus>
              <c:numRef>
                <c:f>QGP!$G$7:$G$52</c:f>
                <c:numCache>
                  <c:formatCode>General</c:formatCode>
                  <c:ptCount val="46"/>
                  <c:pt idx="0">
                    <c:v>0.0</c:v>
                  </c:pt>
                  <c:pt idx="1">
                    <c:v>0.0</c:v>
                  </c:pt>
                  <c:pt idx="2">
                    <c:v>0.0</c:v>
                  </c:pt>
                  <c:pt idx="3">
                    <c:v>0.0</c:v>
                  </c:pt>
                  <c:pt idx="4">
                    <c:v>0.0</c:v>
                  </c:pt>
                  <c:pt idx="5">
                    <c:v>0.0</c:v>
                  </c:pt>
                  <c:pt idx="6">
                    <c:v>0.0</c:v>
                  </c:pt>
                  <c:pt idx="7">
                    <c:v>0.0</c:v>
                  </c:pt>
                  <c:pt idx="8">
                    <c:v>1.414213562373095</c:v>
                  </c:pt>
                  <c:pt idx="9">
                    <c:v>1.0</c:v>
                  </c:pt>
                  <c:pt idx="10">
                    <c:v>1.0</c:v>
                  </c:pt>
                  <c:pt idx="11">
                    <c:v>1.0</c:v>
                  </c:pt>
                  <c:pt idx="12">
                    <c:v>1.732050807568877</c:v>
                  </c:pt>
                  <c:pt idx="13">
                    <c:v>1.732050807568877</c:v>
                  </c:pt>
                  <c:pt idx="14">
                    <c:v>2.0</c:v>
                  </c:pt>
                  <c:pt idx="15">
                    <c:v>2.645751311064591</c:v>
                  </c:pt>
                  <c:pt idx="16">
                    <c:v>2.23606797749979</c:v>
                  </c:pt>
                  <c:pt idx="17">
                    <c:v>2.449489742783178</c:v>
                  </c:pt>
                  <c:pt idx="18">
                    <c:v>3.741657386773941</c:v>
                  </c:pt>
                  <c:pt idx="19">
                    <c:v>4.47213595499958</c:v>
                  </c:pt>
                  <c:pt idx="20">
                    <c:v>5.0</c:v>
                  </c:pt>
                  <c:pt idx="21">
                    <c:v>5.65685424949238</c:v>
                  </c:pt>
                  <c:pt idx="22">
                    <c:v>4.358898943540674</c:v>
                  </c:pt>
                  <c:pt idx="23">
                    <c:v>4.242640687119284</c:v>
                  </c:pt>
                  <c:pt idx="24">
                    <c:v>4.58257569495584</c:v>
                  </c:pt>
                  <c:pt idx="25">
                    <c:v>5.567764362830022</c:v>
                  </c:pt>
                  <c:pt idx="26">
                    <c:v>6.164414002968976</c:v>
                  </c:pt>
                  <c:pt idx="27">
                    <c:v>8.366600265340755</c:v>
                  </c:pt>
                  <c:pt idx="28">
                    <c:v>8.54400374531753</c:v>
                  </c:pt>
                  <c:pt idx="29">
                    <c:v>7.681145747868608</c:v>
                  </c:pt>
                  <c:pt idx="30">
                    <c:v>8.54400374531753</c:v>
                  </c:pt>
                  <c:pt idx="31">
                    <c:v>8.06225774829855</c:v>
                  </c:pt>
                  <c:pt idx="32">
                    <c:v>7.211102550927978</c:v>
                  </c:pt>
                  <c:pt idx="33">
                    <c:v>7.071067811865475</c:v>
                  </c:pt>
                  <c:pt idx="34">
                    <c:v>8.306623862918075</c:v>
                  </c:pt>
                  <c:pt idx="35">
                    <c:v>11.13552872566004</c:v>
                  </c:pt>
                  <c:pt idx="36">
                    <c:v>11.18033988749895</c:v>
                  </c:pt>
                  <c:pt idx="37">
                    <c:v>12.12435565298214</c:v>
                  </c:pt>
                  <c:pt idx="38">
                    <c:v>11.7898261225516</c:v>
                  </c:pt>
                  <c:pt idx="39">
                    <c:v>10.90871211463571</c:v>
                  </c:pt>
                  <c:pt idx="40">
                    <c:v>10.14889156509222</c:v>
                  </c:pt>
                  <c:pt idx="41">
                    <c:v>11.91637528781298</c:v>
                  </c:pt>
                  <c:pt idx="42">
                    <c:v>12.2065556157337</c:v>
                  </c:pt>
                  <c:pt idx="43">
                    <c:v>10.53565375285274</c:v>
                  </c:pt>
                  <c:pt idx="44">
                    <c:v>11.13552872566004</c:v>
                  </c:pt>
                  <c:pt idx="45">
                    <c:v>10.63014581273465</c:v>
                  </c:pt>
                </c:numCache>
              </c:numRef>
            </c:minus>
            <c:spPr>
              <a:ln w="12700">
                <a:solidFill>
                  <a:srgbClr val="000000"/>
                </a:solidFill>
                <a:prstDash val="solid"/>
              </a:ln>
            </c:spPr>
          </c:errBars>
          <c:cat>
            <c:numRef>
              <c:f>QGP!$E$7:$E$52</c:f>
              <c:numCache>
                <c:formatCode>General</c:formatCode>
                <c:ptCount val="46"/>
                <c:pt idx="0">
                  <c:v>1970.0</c:v>
                </c:pt>
                <c:pt idx="1">
                  <c:v>1971.0</c:v>
                </c:pt>
                <c:pt idx="2">
                  <c:v>1972.0</c:v>
                </c:pt>
                <c:pt idx="3">
                  <c:v>1973.0</c:v>
                </c:pt>
                <c:pt idx="4">
                  <c:v>1974.0</c:v>
                </c:pt>
                <c:pt idx="5">
                  <c:v>1975.0</c:v>
                </c:pt>
                <c:pt idx="6">
                  <c:v>1976.0</c:v>
                </c:pt>
                <c:pt idx="7">
                  <c:v>1977.0</c:v>
                </c:pt>
                <c:pt idx="8">
                  <c:v>1978.0</c:v>
                </c:pt>
                <c:pt idx="9">
                  <c:v>1979.0</c:v>
                </c:pt>
                <c:pt idx="10">
                  <c:v>1980.0</c:v>
                </c:pt>
                <c:pt idx="11">
                  <c:v>1981.0</c:v>
                </c:pt>
                <c:pt idx="12">
                  <c:v>1982.0</c:v>
                </c:pt>
                <c:pt idx="13">
                  <c:v>1983.0</c:v>
                </c:pt>
                <c:pt idx="14">
                  <c:v>1984.0</c:v>
                </c:pt>
                <c:pt idx="15">
                  <c:v>1985.0</c:v>
                </c:pt>
                <c:pt idx="16">
                  <c:v>1986.0</c:v>
                </c:pt>
                <c:pt idx="17">
                  <c:v>1987.0</c:v>
                </c:pt>
                <c:pt idx="18">
                  <c:v>1988.0</c:v>
                </c:pt>
                <c:pt idx="19">
                  <c:v>1989.0</c:v>
                </c:pt>
                <c:pt idx="20">
                  <c:v>1990.0</c:v>
                </c:pt>
                <c:pt idx="21">
                  <c:v>1991.0</c:v>
                </c:pt>
                <c:pt idx="22">
                  <c:v>1992.0</c:v>
                </c:pt>
                <c:pt idx="23">
                  <c:v>1993.0</c:v>
                </c:pt>
                <c:pt idx="24">
                  <c:v>1994.0</c:v>
                </c:pt>
                <c:pt idx="25">
                  <c:v>1995.0</c:v>
                </c:pt>
                <c:pt idx="26">
                  <c:v>1996.0</c:v>
                </c:pt>
                <c:pt idx="27">
                  <c:v>1997.0</c:v>
                </c:pt>
                <c:pt idx="28">
                  <c:v>1998.0</c:v>
                </c:pt>
                <c:pt idx="29">
                  <c:v>1999.0</c:v>
                </c:pt>
                <c:pt idx="30">
                  <c:v>2000.0</c:v>
                </c:pt>
                <c:pt idx="31">
                  <c:v>2001.0</c:v>
                </c:pt>
                <c:pt idx="32">
                  <c:v>2002.0</c:v>
                </c:pt>
                <c:pt idx="33">
                  <c:v>2003.0</c:v>
                </c:pt>
                <c:pt idx="34">
                  <c:v>2004.0</c:v>
                </c:pt>
                <c:pt idx="35">
                  <c:v>2005.0</c:v>
                </c:pt>
                <c:pt idx="36">
                  <c:v>2006.0</c:v>
                </c:pt>
                <c:pt idx="37">
                  <c:v>2007.0</c:v>
                </c:pt>
                <c:pt idx="38">
                  <c:v>2008.0</c:v>
                </c:pt>
                <c:pt idx="39">
                  <c:v>2009.0</c:v>
                </c:pt>
                <c:pt idx="40">
                  <c:v>2010.0</c:v>
                </c:pt>
                <c:pt idx="41">
                  <c:v>2011.0</c:v>
                </c:pt>
                <c:pt idx="42">
                  <c:v>2012.0</c:v>
                </c:pt>
                <c:pt idx="43">
                  <c:v>2013.0</c:v>
                </c:pt>
                <c:pt idx="44">
                  <c:v>2014.0</c:v>
                </c:pt>
                <c:pt idx="45">
                  <c:v>2015.0</c:v>
                </c:pt>
              </c:numCache>
            </c:numRef>
          </c:cat>
          <c:val>
            <c:numRef>
              <c:f>QGP!$F$7:$F$52</c:f>
              <c:numCache>
                <c:formatCode>General</c:formatCode>
                <c:ptCount val="46"/>
                <c:pt idx="0">
                  <c:v>0.0</c:v>
                </c:pt>
                <c:pt idx="1">
                  <c:v>0.0</c:v>
                </c:pt>
                <c:pt idx="2">
                  <c:v>0.0</c:v>
                </c:pt>
                <c:pt idx="3">
                  <c:v>0.0</c:v>
                </c:pt>
                <c:pt idx="4">
                  <c:v>0.0</c:v>
                </c:pt>
                <c:pt idx="5">
                  <c:v>0.0</c:v>
                </c:pt>
                <c:pt idx="6">
                  <c:v>0.0</c:v>
                </c:pt>
                <c:pt idx="7">
                  <c:v>0.0</c:v>
                </c:pt>
                <c:pt idx="8">
                  <c:v>2.0</c:v>
                </c:pt>
                <c:pt idx="9">
                  <c:v>1.0</c:v>
                </c:pt>
                <c:pt idx="10">
                  <c:v>1.0</c:v>
                </c:pt>
                <c:pt idx="11">
                  <c:v>1.0</c:v>
                </c:pt>
                <c:pt idx="12">
                  <c:v>3.0</c:v>
                </c:pt>
                <c:pt idx="13">
                  <c:v>3.0</c:v>
                </c:pt>
                <c:pt idx="14">
                  <c:v>4.0</c:v>
                </c:pt>
                <c:pt idx="15">
                  <c:v>7.0</c:v>
                </c:pt>
                <c:pt idx="16">
                  <c:v>5.0</c:v>
                </c:pt>
                <c:pt idx="17">
                  <c:v>6.0</c:v>
                </c:pt>
                <c:pt idx="18">
                  <c:v>14.0</c:v>
                </c:pt>
                <c:pt idx="19">
                  <c:v>20.0</c:v>
                </c:pt>
                <c:pt idx="20">
                  <c:v>25.0</c:v>
                </c:pt>
                <c:pt idx="21">
                  <c:v>32.0</c:v>
                </c:pt>
                <c:pt idx="22">
                  <c:v>19.0</c:v>
                </c:pt>
                <c:pt idx="23">
                  <c:v>18.0</c:v>
                </c:pt>
                <c:pt idx="24">
                  <c:v>21.0</c:v>
                </c:pt>
                <c:pt idx="25">
                  <c:v>31.0</c:v>
                </c:pt>
                <c:pt idx="26">
                  <c:v>38.0</c:v>
                </c:pt>
                <c:pt idx="27">
                  <c:v>70.0</c:v>
                </c:pt>
                <c:pt idx="28">
                  <c:v>73.0</c:v>
                </c:pt>
                <c:pt idx="29">
                  <c:v>59.0</c:v>
                </c:pt>
                <c:pt idx="30">
                  <c:v>73.0</c:v>
                </c:pt>
                <c:pt idx="31">
                  <c:v>65.0</c:v>
                </c:pt>
                <c:pt idx="32">
                  <c:v>52.0</c:v>
                </c:pt>
                <c:pt idx="33">
                  <c:v>50.0</c:v>
                </c:pt>
                <c:pt idx="34">
                  <c:v>69.0</c:v>
                </c:pt>
                <c:pt idx="35">
                  <c:v>124.0</c:v>
                </c:pt>
                <c:pt idx="36">
                  <c:v>125.0</c:v>
                </c:pt>
                <c:pt idx="37">
                  <c:v>147.0</c:v>
                </c:pt>
                <c:pt idx="38">
                  <c:v>139.0</c:v>
                </c:pt>
                <c:pt idx="39">
                  <c:v>119.0</c:v>
                </c:pt>
                <c:pt idx="40">
                  <c:v>103.0</c:v>
                </c:pt>
                <c:pt idx="41">
                  <c:v>142.0</c:v>
                </c:pt>
                <c:pt idx="42">
                  <c:v>149.0</c:v>
                </c:pt>
                <c:pt idx="43">
                  <c:v>111.0</c:v>
                </c:pt>
                <c:pt idx="44">
                  <c:v>124.0</c:v>
                </c:pt>
                <c:pt idx="45">
                  <c:v>113.0</c:v>
                </c:pt>
              </c:numCache>
            </c:numRef>
          </c:val>
          <c:smooth val="0"/>
        </c:ser>
        <c:dLbls>
          <c:showLegendKey val="0"/>
          <c:showVal val="0"/>
          <c:showCatName val="0"/>
          <c:showSerName val="0"/>
          <c:showPercent val="0"/>
          <c:showBubbleSize val="0"/>
        </c:dLbls>
        <c:marker val="1"/>
        <c:smooth val="0"/>
        <c:axId val="1423136424"/>
        <c:axId val="1422927784"/>
      </c:lineChart>
      <c:catAx>
        <c:axId val="1423136424"/>
        <c:scaling>
          <c:orientation val="minMax"/>
        </c:scaling>
        <c:delete val="0"/>
        <c:axPos val="b"/>
        <c:title>
          <c:tx>
            <c:rich>
              <a:bodyPr/>
              <a:lstStyle/>
              <a:p>
                <a:pPr>
                  <a:defRPr sz="1025" b="1" i="0" u="none" strike="noStrike" baseline="0">
                    <a:solidFill>
                      <a:srgbClr val="000000"/>
                    </a:solidFill>
                    <a:latin typeface="Arial"/>
                    <a:ea typeface="Arial"/>
                    <a:cs typeface="Arial"/>
                  </a:defRPr>
                </a:pPr>
                <a:r>
                  <a:rPr lang="en-US" sz="1600" b="0"/>
                  <a:t>Year</a:t>
                </a:r>
              </a:p>
            </c:rich>
          </c:tx>
          <c:layout>
            <c:manualLayout>
              <c:xMode val="edge"/>
              <c:yMode val="edge"/>
              <c:x val="0.522922649374711"/>
              <c:y val="0.9103467644720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1422927784"/>
        <c:crosses val="autoZero"/>
        <c:auto val="1"/>
        <c:lblAlgn val="ctr"/>
        <c:lblOffset val="100"/>
        <c:tickLblSkip val="5"/>
        <c:tickMarkSkip val="5"/>
        <c:noMultiLvlLbl val="0"/>
      </c:catAx>
      <c:valAx>
        <c:axId val="1422927784"/>
        <c:scaling>
          <c:orientation val="minMax"/>
          <c:max val="175.0"/>
          <c:min val="0.0"/>
        </c:scaling>
        <c:delete val="0"/>
        <c:axPos val="l"/>
        <c:majorGridlines>
          <c:spPr>
            <a:ln w="3175">
              <a:solidFill>
                <a:srgbClr val="000000"/>
              </a:solidFill>
              <a:prstDash val="solid"/>
            </a:ln>
          </c:spPr>
        </c:majorGridlines>
        <c:title>
          <c:tx>
            <c:rich>
              <a:bodyPr/>
              <a:lstStyle/>
              <a:p>
                <a:pPr>
                  <a:defRPr sz="1025" b="1" i="0" u="none" strike="noStrike" baseline="0">
                    <a:solidFill>
                      <a:srgbClr val="000000"/>
                    </a:solidFill>
                    <a:latin typeface="Arial"/>
                    <a:ea typeface="Arial"/>
                    <a:cs typeface="Arial"/>
                  </a:defRPr>
                </a:pPr>
                <a:r>
                  <a:rPr lang="en-US" sz="1600" b="0"/>
                  <a:t>inSPIRE Entries</a:t>
                </a:r>
              </a:p>
            </c:rich>
          </c:tx>
          <c:layout>
            <c:manualLayout>
              <c:xMode val="edge"/>
              <c:yMode val="edge"/>
              <c:x val="0.0229226493747105"/>
              <c:y val="0.35632255251481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1423136424"/>
        <c:crosses val="autoZero"/>
        <c:crossBetween val="between"/>
        <c:majorUnit val="50.0"/>
        <c:minorUnit val="25.0"/>
      </c:valAx>
      <c:spPr>
        <a:solidFill>
          <a:srgbClr val="FFFFCC"/>
        </a:solidFill>
        <a:ln w="38100">
          <a:solidFill>
            <a:srgbClr val="00000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3.emf"/><Relationship Id="rId2" Type="http://schemas.openxmlformats.org/officeDocument/2006/relationships/image" Target="../media/image9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00.emf"/><Relationship Id="rId2" Type="http://schemas.openxmlformats.org/officeDocument/2006/relationships/image" Target="../media/image101.emf"/><Relationship Id="rId3" Type="http://schemas.openxmlformats.org/officeDocument/2006/relationships/image" Target="../media/image10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0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2738" name="Rectangle 2"/>
          <p:cNvSpPr>
            <a:spLocks noGrp="1" noChangeArrowheads="1"/>
          </p:cNvSpPr>
          <p:nvPr>
            <p:ph type="hdr" sz="quarter"/>
          </p:nvPr>
        </p:nvSpPr>
        <p:spPr bwMode="auto">
          <a:xfrm>
            <a:off x="2" y="2"/>
            <a:ext cx="3170255" cy="480060"/>
          </a:xfrm>
          <a:prstGeom prst="rect">
            <a:avLst/>
          </a:prstGeom>
          <a:noFill/>
          <a:ln w="9525">
            <a:noFill/>
            <a:miter lim="800000"/>
            <a:headEnd/>
            <a:tailEnd/>
          </a:ln>
          <a:effectLst/>
        </p:spPr>
        <p:txBody>
          <a:bodyPr vert="horz" wrap="square" lIns="95711" tIns="47856" rIns="95711" bIns="47856" numCol="1" anchor="t" anchorCtr="0" compatLnSpc="1">
            <a:prstTxWarp prst="textNoShape">
              <a:avLst/>
            </a:prstTxWarp>
          </a:bodyPr>
          <a:lstStyle>
            <a:lvl1pPr algn="l">
              <a:buFontTx/>
              <a:buNone/>
              <a:defRPr kumimoji="0" sz="1400" i="0"/>
            </a:lvl1pPr>
          </a:lstStyle>
          <a:p>
            <a:r>
              <a:rPr lang="en-US"/>
              <a:t>William A. Zajc</a:t>
            </a:r>
          </a:p>
        </p:txBody>
      </p:sp>
      <p:sp>
        <p:nvSpPr>
          <p:cNvPr id="372739" name="Rectangle 3"/>
          <p:cNvSpPr>
            <a:spLocks noGrp="1" noChangeArrowheads="1"/>
          </p:cNvSpPr>
          <p:nvPr>
            <p:ph type="dt" sz="quarter" idx="1"/>
          </p:nvPr>
        </p:nvSpPr>
        <p:spPr bwMode="auto">
          <a:xfrm>
            <a:off x="4144946" y="2"/>
            <a:ext cx="3170254" cy="480060"/>
          </a:xfrm>
          <a:prstGeom prst="rect">
            <a:avLst/>
          </a:prstGeom>
          <a:noFill/>
          <a:ln w="9525">
            <a:noFill/>
            <a:miter lim="800000"/>
            <a:headEnd/>
            <a:tailEnd/>
          </a:ln>
          <a:effectLst/>
        </p:spPr>
        <p:txBody>
          <a:bodyPr vert="horz" wrap="square" lIns="95711" tIns="47856" rIns="95711" bIns="47856" numCol="1" anchor="t" anchorCtr="0" compatLnSpc="1">
            <a:prstTxWarp prst="textNoShape">
              <a:avLst/>
            </a:prstTxWarp>
          </a:bodyPr>
          <a:lstStyle>
            <a:lvl1pPr algn="r">
              <a:buFontTx/>
              <a:buNone/>
              <a:defRPr kumimoji="0" sz="1400" i="0"/>
            </a:lvl1pPr>
          </a:lstStyle>
          <a:p>
            <a:endParaRPr lang="en-US"/>
          </a:p>
        </p:txBody>
      </p:sp>
      <p:sp>
        <p:nvSpPr>
          <p:cNvPr id="372740" name="Rectangle 4"/>
          <p:cNvSpPr>
            <a:spLocks noGrp="1" noChangeArrowheads="1"/>
          </p:cNvSpPr>
          <p:nvPr>
            <p:ph type="ftr" sz="quarter" idx="2"/>
          </p:nvPr>
        </p:nvSpPr>
        <p:spPr bwMode="auto">
          <a:xfrm>
            <a:off x="2" y="9121142"/>
            <a:ext cx="3170255" cy="480060"/>
          </a:xfrm>
          <a:prstGeom prst="rect">
            <a:avLst/>
          </a:prstGeom>
          <a:noFill/>
          <a:ln w="9525">
            <a:noFill/>
            <a:miter lim="800000"/>
            <a:headEnd/>
            <a:tailEnd/>
          </a:ln>
          <a:effectLst/>
        </p:spPr>
        <p:txBody>
          <a:bodyPr vert="horz" wrap="square" lIns="95711" tIns="47856" rIns="95711" bIns="47856" numCol="1" anchor="b" anchorCtr="0" compatLnSpc="1">
            <a:prstTxWarp prst="textNoShape">
              <a:avLst/>
            </a:prstTxWarp>
          </a:bodyPr>
          <a:lstStyle>
            <a:lvl1pPr algn="l">
              <a:buFontTx/>
              <a:buNone/>
              <a:defRPr kumimoji="0" sz="1400" i="0"/>
            </a:lvl1pPr>
          </a:lstStyle>
          <a:p>
            <a:r>
              <a:rPr lang="en-US"/>
              <a:t>Imaging the Final-State Phase Space</a:t>
            </a:r>
          </a:p>
        </p:txBody>
      </p:sp>
      <p:sp>
        <p:nvSpPr>
          <p:cNvPr id="372741" name="Rectangle 5"/>
          <p:cNvSpPr>
            <a:spLocks noGrp="1" noChangeArrowheads="1"/>
          </p:cNvSpPr>
          <p:nvPr>
            <p:ph type="sldNum" sz="quarter" idx="3"/>
          </p:nvPr>
        </p:nvSpPr>
        <p:spPr bwMode="auto">
          <a:xfrm>
            <a:off x="4144946" y="9121142"/>
            <a:ext cx="3170254" cy="480060"/>
          </a:xfrm>
          <a:prstGeom prst="rect">
            <a:avLst/>
          </a:prstGeom>
          <a:noFill/>
          <a:ln w="9525">
            <a:noFill/>
            <a:miter lim="800000"/>
            <a:headEnd/>
            <a:tailEnd/>
          </a:ln>
          <a:effectLst/>
        </p:spPr>
        <p:txBody>
          <a:bodyPr vert="horz" wrap="square" lIns="95711" tIns="47856" rIns="95711" bIns="47856" numCol="1" anchor="b" anchorCtr="0" compatLnSpc="1">
            <a:prstTxWarp prst="textNoShape">
              <a:avLst/>
            </a:prstTxWarp>
          </a:bodyPr>
          <a:lstStyle>
            <a:lvl1pPr algn="r">
              <a:buFontTx/>
              <a:buNone/>
              <a:defRPr kumimoji="0" sz="1400" i="0"/>
            </a:lvl1pPr>
          </a:lstStyle>
          <a:p>
            <a:fld id="{081A1F56-BE78-437D-9594-2B7B368780F6}" type="slidenum">
              <a:rPr lang="en-US"/>
              <a:pPr/>
              <a:t>‹#›</a:t>
            </a:fld>
            <a:endParaRPr lang="en-US"/>
          </a:p>
        </p:txBody>
      </p:sp>
    </p:spTree>
    <p:extLst>
      <p:ext uri="{BB962C8B-B14F-4D97-AF65-F5344CB8AC3E}">
        <p14:creationId xmlns:p14="http://schemas.microsoft.com/office/powerpoint/2010/main" val="25758987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2504" name="Rectangle 8"/>
          <p:cNvSpPr>
            <a:spLocks noGrp="1" noChangeArrowheads="1"/>
          </p:cNvSpPr>
          <p:nvPr>
            <p:ph type="hdr" sz="quarter"/>
          </p:nvPr>
        </p:nvSpPr>
        <p:spPr bwMode="auto">
          <a:xfrm>
            <a:off x="2" y="2"/>
            <a:ext cx="3170255" cy="480060"/>
          </a:xfrm>
          <a:prstGeom prst="rect">
            <a:avLst/>
          </a:prstGeom>
          <a:noFill/>
          <a:ln w="9525">
            <a:noFill/>
            <a:miter lim="800000"/>
            <a:headEnd/>
            <a:tailEnd/>
          </a:ln>
          <a:effectLst/>
        </p:spPr>
        <p:txBody>
          <a:bodyPr vert="horz" wrap="square" lIns="95711" tIns="47856" rIns="95711" bIns="47856" numCol="1" anchor="t" anchorCtr="0" compatLnSpc="1">
            <a:prstTxWarp prst="textNoShape">
              <a:avLst/>
            </a:prstTxWarp>
          </a:bodyPr>
          <a:lstStyle>
            <a:lvl1pPr algn="l">
              <a:defRPr kumimoji="0" sz="1400" i="0"/>
            </a:lvl1pPr>
          </a:lstStyle>
          <a:p>
            <a:endParaRPr lang="en-US"/>
          </a:p>
        </p:txBody>
      </p:sp>
      <p:sp>
        <p:nvSpPr>
          <p:cNvPr id="362505" name="Rectangle 9"/>
          <p:cNvSpPr>
            <a:spLocks noGrp="1" noRot="1" noChangeAspect="1" noChangeArrowheads="1"/>
          </p:cNvSpPr>
          <p:nvPr>
            <p:ph type="sldImg" idx="2"/>
          </p:nvPr>
        </p:nvSpPr>
        <p:spPr bwMode="auto">
          <a:xfrm>
            <a:off x="1271588" y="722313"/>
            <a:ext cx="4797425" cy="3598862"/>
          </a:xfrm>
          <a:prstGeom prst="rect">
            <a:avLst/>
          </a:prstGeom>
          <a:noFill/>
          <a:ln w="9525">
            <a:solidFill>
              <a:srgbClr val="000000"/>
            </a:solidFill>
            <a:miter lim="800000"/>
            <a:headEnd/>
            <a:tailEnd/>
          </a:ln>
        </p:spPr>
      </p:sp>
      <p:sp>
        <p:nvSpPr>
          <p:cNvPr id="362506" name="Rectangle 10"/>
          <p:cNvSpPr>
            <a:spLocks noGrp="1" noChangeArrowheads="1"/>
          </p:cNvSpPr>
          <p:nvPr>
            <p:ph type="body" sz="quarter" idx="3"/>
          </p:nvPr>
        </p:nvSpPr>
        <p:spPr bwMode="auto">
          <a:xfrm>
            <a:off x="974691" y="4560571"/>
            <a:ext cx="5365821" cy="4318884"/>
          </a:xfrm>
          <a:prstGeom prst="rect">
            <a:avLst/>
          </a:prstGeom>
          <a:noFill/>
          <a:ln w="9525">
            <a:noFill/>
            <a:miter lim="800000"/>
            <a:headEnd/>
            <a:tailEnd/>
          </a:ln>
          <a:effectLst/>
        </p:spPr>
        <p:txBody>
          <a:bodyPr vert="horz" wrap="square" lIns="95711" tIns="47856" rIns="95711" bIns="47856"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p>
        </p:txBody>
      </p:sp>
      <p:sp>
        <p:nvSpPr>
          <p:cNvPr id="362507" name="Rectangle 11"/>
          <p:cNvSpPr>
            <a:spLocks noGrp="1" noChangeArrowheads="1"/>
          </p:cNvSpPr>
          <p:nvPr>
            <p:ph type="dt" idx="1"/>
          </p:nvPr>
        </p:nvSpPr>
        <p:spPr bwMode="auto">
          <a:xfrm>
            <a:off x="4144946" y="2"/>
            <a:ext cx="3170254" cy="480060"/>
          </a:xfrm>
          <a:prstGeom prst="rect">
            <a:avLst/>
          </a:prstGeom>
          <a:noFill/>
          <a:ln w="9525">
            <a:noFill/>
            <a:miter lim="800000"/>
            <a:headEnd/>
            <a:tailEnd/>
          </a:ln>
          <a:effectLst/>
        </p:spPr>
        <p:txBody>
          <a:bodyPr vert="horz" wrap="square" lIns="95711" tIns="47856" rIns="95711" bIns="47856" numCol="1" anchor="t" anchorCtr="0" compatLnSpc="1">
            <a:prstTxWarp prst="textNoShape">
              <a:avLst/>
            </a:prstTxWarp>
          </a:bodyPr>
          <a:lstStyle>
            <a:lvl1pPr algn="r">
              <a:defRPr kumimoji="0" sz="1400" i="0"/>
            </a:lvl1pPr>
          </a:lstStyle>
          <a:p>
            <a:endParaRPr lang="en-US"/>
          </a:p>
        </p:txBody>
      </p:sp>
      <p:sp>
        <p:nvSpPr>
          <p:cNvPr id="362508" name="Rectangle 12"/>
          <p:cNvSpPr>
            <a:spLocks noGrp="1" noChangeArrowheads="1"/>
          </p:cNvSpPr>
          <p:nvPr>
            <p:ph type="ftr" sz="quarter" idx="4"/>
          </p:nvPr>
        </p:nvSpPr>
        <p:spPr bwMode="auto">
          <a:xfrm>
            <a:off x="2" y="9121142"/>
            <a:ext cx="3170255" cy="480060"/>
          </a:xfrm>
          <a:prstGeom prst="rect">
            <a:avLst/>
          </a:prstGeom>
          <a:noFill/>
          <a:ln w="9525">
            <a:noFill/>
            <a:miter lim="800000"/>
            <a:headEnd/>
            <a:tailEnd/>
          </a:ln>
          <a:effectLst/>
        </p:spPr>
        <p:txBody>
          <a:bodyPr vert="horz" wrap="square" lIns="95711" tIns="47856" rIns="95711" bIns="47856" numCol="1" anchor="b" anchorCtr="0" compatLnSpc="1">
            <a:prstTxWarp prst="textNoShape">
              <a:avLst/>
            </a:prstTxWarp>
          </a:bodyPr>
          <a:lstStyle>
            <a:lvl1pPr algn="l">
              <a:defRPr kumimoji="0" sz="1400" i="0"/>
            </a:lvl1pPr>
          </a:lstStyle>
          <a:p>
            <a:endParaRPr lang="en-US"/>
          </a:p>
        </p:txBody>
      </p:sp>
      <p:sp>
        <p:nvSpPr>
          <p:cNvPr id="362509" name="Rectangle 13"/>
          <p:cNvSpPr>
            <a:spLocks noGrp="1" noChangeArrowheads="1"/>
          </p:cNvSpPr>
          <p:nvPr>
            <p:ph type="sldNum" sz="quarter" idx="5"/>
          </p:nvPr>
        </p:nvSpPr>
        <p:spPr bwMode="auto">
          <a:xfrm>
            <a:off x="4144946" y="9121142"/>
            <a:ext cx="3170254" cy="480060"/>
          </a:xfrm>
          <a:prstGeom prst="rect">
            <a:avLst/>
          </a:prstGeom>
          <a:noFill/>
          <a:ln w="9525">
            <a:noFill/>
            <a:miter lim="800000"/>
            <a:headEnd/>
            <a:tailEnd/>
          </a:ln>
          <a:effectLst/>
        </p:spPr>
        <p:txBody>
          <a:bodyPr vert="horz" wrap="square" lIns="95711" tIns="47856" rIns="95711" bIns="47856" numCol="1" anchor="b" anchorCtr="0" compatLnSpc="1">
            <a:prstTxWarp prst="textNoShape">
              <a:avLst/>
            </a:prstTxWarp>
          </a:bodyPr>
          <a:lstStyle>
            <a:lvl1pPr algn="r">
              <a:defRPr kumimoji="0" sz="1400" i="0"/>
            </a:lvl1pPr>
          </a:lstStyle>
          <a:p>
            <a:fld id="{4019369D-C755-4A6B-BECB-722EF723125B}" type="slidenum">
              <a:rPr lang="en-US"/>
              <a:pPr/>
              <a:t>‹#›</a:t>
            </a:fld>
            <a:endParaRPr lang="en-US"/>
          </a:p>
        </p:txBody>
      </p:sp>
    </p:spTree>
    <p:extLst>
      <p:ext uri="{BB962C8B-B14F-4D97-AF65-F5344CB8AC3E}">
        <p14:creationId xmlns:p14="http://schemas.microsoft.com/office/powerpoint/2010/main" val="315466951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7C50EE-9AA5-4C65-8007-0D659FEC23C6}"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53" y="4560570"/>
            <a:ext cx="5851496" cy="4320540"/>
          </a:xfrm>
          <a:prstGeom prst="rect">
            <a:avLst/>
          </a:prstGeom>
        </p:spPr>
        <p:txBody>
          <a:bodyPr lIns="95079" tIns="47540" rIns="95079" bIns="47540">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53" y="4560570"/>
            <a:ext cx="5851496" cy="4320540"/>
          </a:xfrm>
          <a:prstGeom prst="rect">
            <a:avLst/>
          </a:prstGeom>
        </p:spPr>
        <p:txBody>
          <a:bodyPr lIns="95079" tIns="47540" rIns="95079" bIns="47540">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53" y="4560570"/>
            <a:ext cx="5851496" cy="4320540"/>
          </a:xfrm>
          <a:prstGeom prst="rect">
            <a:avLst/>
          </a:prstGeom>
        </p:spPr>
        <p:txBody>
          <a:bodyPr lIns="95079" tIns="47540" rIns="95079" bIns="47540">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P/W 1965</a:t>
            </a:r>
          </a:p>
          <a:p>
            <a:r>
              <a:rPr lang="en-US" dirty="0" smtClean="0"/>
              <a:t>COBE</a:t>
            </a:r>
            <a:r>
              <a:rPr lang="en-US" baseline="0" dirty="0" smtClean="0"/>
              <a:t> </a:t>
            </a:r>
          </a:p>
          <a:p>
            <a:r>
              <a:rPr lang="en-US" baseline="0" dirty="0" smtClean="0"/>
              <a:t>WMAP 2007 7-year image, 2008</a:t>
            </a:r>
          </a:p>
          <a:p>
            <a:r>
              <a:rPr lang="en-US" baseline="0" dirty="0" smtClean="0"/>
              <a:t>Planck, 1-year 2010</a:t>
            </a:r>
            <a:endParaRPr lang="en-US" dirty="0"/>
          </a:p>
        </p:txBody>
      </p:sp>
      <p:sp>
        <p:nvSpPr>
          <p:cNvPr id="4" name="Slide Number Placeholder 3"/>
          <p:cNvSpPr>
            <a:spLocks noGrp="1"/>
          </p:cNvSpPr>
          <p:nvPr>
            <p:ph type="sldNum" sz="quarter" idx="10"/>
          </p:nvPr>
        </p:nvSpPr>
        <p:spPr/>
        <p:txBody>
          <a:bodyPr/>
          <a:lstStyle/>
          <a:p>
            <a:fld id="{4019369D-C755-4A6B-BECB-722EF723125B}" type="slidenum">
              <a:rPr lang="en-US" smtClean="0"/>
              <a:pPr/>
              <a:t>39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40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41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Run-1 = 20/</a:t>
            </a:r>
            <a:r>
              <a:rPr lang="en-US" dirty="0" err="1" smtClean="0"/>
              <a:t>mub</a:t>
            </a:r>
            <a:r>
              <a:rPr lang="en-US" dirty="0" smtClean="0"/>
              <a:t> </a:t>
            </a:r>
            <a:r>
              <a:rPr lang="en-US" dirty="0" err="1" smtClean="0"/>
              <a:t>Au+Au</a:t>
            </a:r>
            <a:r>
              <a:rPr lang="en-US" dirty="0" smtClean="0"/>
              <a:t> = 0.8 /</a:t>
            </a:r>
            <a:r>
              <a:rPr lang="en-US" dirty="0" err="1" smtClean="0"/>
              <a:t>pb</a:t>
            </a:r>
            <a:r>
              <a:rPr lang="en-US" dirty="0" smtClean="0"/>
              <a:t> </a:t>
            </a:r>
            <a:r>
              <a:rPr lang="en-US" dirty="0" err="1" smtClean="0"/>
              <a:t>p+p</a:t>
            </a:r>
            <a:r>
              <a:rPr lang="en-US" dirty="0" smtClean="0"/>
              <a:t> equivalent</a:t>
            </a:r>
          </a:p>
          <a:p>
            <a:pPr lvl="1"/>
            <a:r>
              <a:rPr lang="en-US" dirty="0" smtClean="0"/>
              <a:t>http://</a:t>
            </a:r>
            <a:r>
              <a:rPr lang="en-US" dirty="0" err="1" smtClean="0"/>
              <a:t>www.rhichome.bnl.gov</a:t>
            </a:r>
            <a:r>
              <a:rPr lang="en-US" dirty="0" smtClean="0"/>
              <a:t>/RHIC/Runs/</a:t>
            </a:r>
            <a:endParaRPr lang="en-US" dirty="0"/>
          </a:p>
        </p:txBody>
      </p:sp>
      <p:sp>
        <p:nvSpPr>
          <p:cNvPr id="4" name="Slide Number Placeholder 3"/>
          <p:cNvSpPr>
            <a:spLocks noGrp="1"/>
          </p:cNvSpPr>
          <p:nvPr>
            <p:ph type="sldNum" sz="quarter" idx="10"/>
          </p:nvPr>
        </p:nvSpPr>
        <p:spPr/>
        <p:txBody>
          <a:bodyPr/>
          <a:lstStyle/>
          <a:p>
            <a:fld id="{4019369D-C755-4A6B-BECB-722EF723125B}" type="slidenum">
              <a:rPr lang="en-US" smtClean="0"/>
              <a:pPr/>
              <a:t>10</a:t>
            </a:fld>
            <a:endParaRPr lang="en-US"/>
          </a:p>
        </p:txBody>
      </p:sp>
    </p:spTree>
    <p:extLst>
      <p:ext uri="{BB962C8B-B14F-4D97-AF65-F5344CB8AC3E}">
        <p14:creationId xmlns:p14="http://schemas.microsoft.com/office/powerpoint/2010/main" val="1205601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bwMode="auto">
          <a:xfrm>
            <a:off x="1258888" y="720725"/>
            <a:ext cx="4797425" cy="3598863"/>
          </a:xfrm>
          <a:prstGeom prst="rect">
            <a:avLst/>
          </a:prstGeom>
          <a:solidFill>
            <a:srgbClr val="FFFFFF"/>
          </a:solidFill>
          <a:ln>
            <a:solidFill>
              <a:srgbClr val="000000"/>
            </a:solidFill>
            <a:miter lim="800000"/>
            <a:headEnd/>
            <a:tailEnd/>
          </a:ln>
        </p:spPr>
      </p:sp>
      <p:sp>
        <p:nvSpPr>
          <p:cNvPr id="197635" name="Rectangle 3"/>
          <p:cNvSpPr>
            <a:spLocks noGrp="1" noChangeArrowheads="1"/>
          </p:cNvSpPr>
          <p:nvPr>
            <p:ph type="body" idx="1"/>
          </p:nvPr>
        </p:nvSpPr>
        <p:spPr bwMode="auto">
          <a:xfrm>
            <a:off x="731838" y="4560888"/>
            <a:ext cx="5851525" cy="4319587"/>
          </a:xfrm>
          <a:prstGeom prst="rect">
            <a:avLst/>
          </a:prstGeom>
          <a:solidFill>
            <a:srgbClr val="FFFFFF"/>
          </a:solidFill>
          <a:ln>
            <a:solidFill>
              <a:srgbClr val="000000"/>
            </a:solidFill>
            <a:miter lim="800000"/>
            <a:headEnd/>
            <a:tailEnd/>
          </a:ln>
        </p:spPr>
        <p:txBody>
          <a:bodyPr lIns="94851" tIns="47425" rIns="94851" bIns="47425"/>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58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8146" name="Rectangle 2"/>
          <p:cNvSpPr>
            <a:spLocks noGrp="1" noRot="1" noChangeAspect="1" noChangeArrowheads="1" noTextEdit="1"/>
          </p:cNvSpPr>
          <p:nvPr>
            <p:ph type="sldImg"/>
          </p:nvPr>
        </p:nvSpPr>
        <p:spPr bwMode="auto">
          <a:xfrm>
            <a:off x="1257300" y="720725"/>
            <a:ext cx="4800600" cy="3600450"/>
          </a:xfrm>
          <a:prstGeom prst="rect">
            <a:avLst/>
          </a:prstGeom>
          <a:noFill/>
          <a:ln>
            <a:solidFill>
              <a:srgbClr val="000000"/>
            </a:solidFill>
            <a:miter lim="800000"/>
            <a:headEnd/>
            <a:tailEnd/>
          </a:ln>
        </p:spPr>
      </p:sp>
      <p:sp>
        <p:nvSpPr>
          <p:cNvPr id="1798147" name="Rectangle 3"/>
          <p:cNvSpPr>
            <a:spLocks noGrp="1" noChangeArrowheads="1"/>
          </p:cNvSpPr>
          <p:nvPr>
            <p:ph type="body" idx="1"/>
          </p:nvPr>
        </p:nvSpPr>
        <p:spPr bwMode="auto">
          <a:xfrm>
            <a:off x="731839" y="4560889"/>
            <a:ext cx="5851525" cy="4319587"/>
          </a:xfrm>
          <a:prstGeom prst="rect">
            <a:avLst/>
          </a:prstGeom>
          <a:noFill/>
          <a:ln>
            <a:miter lim="800000"/>
            <a:headEnd/>
            <a:tailEnd/>
          </a:ln>
        </p:spPr>
        <p:txBody>
          <a:bodyPr/>
          <a:lstStyle/>
          <a:p>
            <a:r>
              <a:rPr lang="en-US"/>
              <a:t>0.15 GeV/fm^3  x  10^45 fm^3/m^3  x  10^-3 gm / 6 x 10^23 = 2.5 x 10^17 kg/m^3  Check.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60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Rot="1" noChangeAspect="1" noChangeArrowheads="1" noTextEdit="1"/>
          </p:cNvSpPr>
          <p:nvPr>
            <p:ph type="sldImg"/>
          </p:nvPr>
        </p:nvSpPr>
        <p:spPr bwMode="auto">
          <a:xfrm>
            <a:off x="1257300" y="720725"/>
            <a:ext cx="4800600" cy="3600450"/>
          </a:xfrm>
          <a:prstGeom prst="rect">
            <a:avLst/>
          </a:prstGeom>
          <a:no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171459" name="Rectangle 3"/>
          <p:cNvSpPr>
            <a:spLocks noGrp="1" noChangeArrowheads="1"/>
          </p:cNvSpPr>
          <p:nvPr>
            <p:ph type="body" idx="1"/>
          </p:nvPr>
        </p:nvSpPr>
        <p:spPr bwMode="auto">
          <a:xfrm>
            <a:off x="731838" y="4560888"/>
            <a:ext cx="5851525" cy="431958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0418" name="Rectangle 2"/>
          <p:cNvSpPr>
            <a:spLocks noGrp="1" noRot="1" noChangeAspect="1" noChangeArrowheads="1" noTextEdit="1"/>
          </p:cNvSpPr>
          <p:nvPr>
            <p:ph type="sldImg"/>
          </p:nvPr>
        </p:nvSpPr>
        <p:spPr bwMode="auto">
          <a:xfrm>
            <a:off x="1257300" y="720725"/>
            <a:ext cx="4800600" cy="3600450"/>
          </a:xfrm>
          <a:prstGeom prst="rect">
            <a:avLst/>
          </a:prstGeom>
          <a:noFill/>
          <a:ln>
            <a:solidFill>
              <a:srgbClr val="000000"/>
            </a:solidFill>
            <a:miter lim="800000"/>
            <a:headEnd/>
            <a:tailEnd/>
          </a:ln>
        </p:spPr>
      </p:sp>
      <p:sp>
        <p:nvSpPr>
          <p:cNvPr id="1340419" name="Rectangle 3"/>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p:cNvSpPr>
          <p:nvPr>
            <p:ph type="sldImg"/>
          </p:nvPr>
        </p:nvSpPr>
        <p:spPr bwMode="auto">
          <a:xfrm>
            <a:off x="1257300" y="720725"/>
            <a:ext cx="4800600" cy="3600450"/>
          </a:xfrm>
          <a:prstGeom prst="rect">
            <a:avLst/>
          </a:prstGeom>
          <a:noFill/>
          <a:ln w="12700">
            <a:solidFill>
              <a:srgbClr val="000000"/>
            </a:solidFill>
            <a:miter lim="800000"/>
            <a:headEnd/>
            <a:tailEnd/>
          </a:ln>
        </p:spPr>
      </p:sp>
      <p:sp>
        <p:nvSpPr>
          <p:cNvPr id="176131" name="Notes Placeholder 2"/>
          <p:cNvSpPr>
            <a:spLocks noGrp="1"/>
          </p:cNvSpPr>
          <p:nvPr>
            <p:ph type="body" idx="1"/>
          </p:nvPr>
        </p:nvSpPr>
        <p:spPr bwMode="auto">
          <a:xfrm>
            <a:off x="731838" y="4560888"/>
            <a:ext cx="5851525" cy="4319587"/>
          </a:xfrm>
          <a:prstGeom prst="rect">
            <a:avLst/>
          </a:prstGeom>
          <a:noFill/>
          <a:ln>
            <a:miter lim="800000"/>
            <a:headEnd/>
            <a:tailEnd/>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ChangeArrowheads="1" noTextEdit="1"/>
          </p:cNvSpPr>
          <p:nvPr>
            <p:ph type="sldImg"/>
          </p:nvPr>
        </p:nvSpPr>
        <p:spPr bwMode="auto">
          <a:xfrm>
            <a:off x="1257300" y="720725"/>
            <a:ext cx="4800600" cy="36004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9139" name="Rectangle 3"/>
          <p:cNvSpPr>
            <a:spLocks noGrp="1" noChangeArrowheads="1"/>
          </p:cNvSpPr>
          <p:nvPr>
            <p:ph type="body" idx="1"/>
          </p:nvPr>
        </p:nvSpPr>
        <p:spPr bwMode="auto">
          <a:xfrm>
            <a:off x="731838" y="4560888"/>
            <a:ext cx="5851525" cy="43195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019369D-C755-4A6B-BECB-722EF723125B}" type="slidenum">
              <a:rPr lang="en-US" smtClean="0"/>
              <a:pPr/>
              <a:t>70</a:t>
            </a:fld>
            <a:endParaRPr lang="en-US"/>
          </a:p>
        </p:txBody>
      </p:sp>
    </p:spTree>
    <p:extLst>
      <p:ext uri="{BB962C8B-B14F-4D97-AF65-F5344CB8AC3E}">
        <p14:creationId xmlns:p14="http://schemas.microsoft.com/office/powerpoint/2010/main" val="8246312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Infinite</a:t>
            </a:r>
            <a:r>
              <a:rPr lang="en-US" baseline="0" dirty="0" smtClean="0"/>
              <a:t> nuclear matter 0.16 </a:t>
            </a:r>
            <a:r>
              <a:rPr lang="en-US" baseline="0" dirty="0" err="1" smtClean="0"/>
              <a:t>GeV</a:t>
            </a:r>
            <a:r>
              <a:rPr lang="en-US" baseline="0" dirty="0" smtClean="0"/>
              <a:t>/fm^3 </a:t>
            </a:r>
            <a:r>
              <a:rPr lang="en-US" baseline="0" dirty="0" smtClean="0">
                <a:sym typeface="Wingdings"/>
              </a:rPr>
              <a:t> 16 </a:t>
            </a:r>
            <a:r>
              <a:rPr lang="en-US" baseline="0" dirty="0" err="1" smtClean="0">
                <a:sym typeface="Wingdings"/>
              </a:rPr>
              <a:t>GeV</a:t>
            </a:r>
            <a:r>
              <a:rPr lang="en-US" baseline="0" dirty="0" smtClean="0">
                <a:sym typeface="Wingdings"/>
              </a:rPr>
              <a:t>/fm^3</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sym typeface="Wingdings"/>
              </a:rPr>
              <a:t>T~ 320 MeV since 12*(0.32^4)/0.2^3 ~ 16 </a:t>
            </a:r>
            <a:r>
              <a:rPr lang="en-US" baseline="0" dirty="0" err="1" smtClean="0">
                <a:sym typeface="Wingdings"/>
              </a:rPr>
              <a:t>GeV</a:t>
            </a:r>
            <a:r>
              <a:rPr lang="en-US" baseline="0" dirty="0" smtClean="0">
                <a:sym typeface="Wingdings"/>
              </a:rPr>
              <a:t>/fm^3 (~270 MeV for 8 </a:t>
            </a:r>
            <a:r>
              <a:rPr lang="en-US" baseline="0" dirty="0" err="1" smtClean="0">
                <a:sym typeface="Wingdings"/>
              </a:rPr>
              <a:t>GeV</a:t>
            </a:r>
            <a:r>
              <a:rPr lang="en-US" baseline="0" dirty="0" smtClean="0">
                <a:sym typeface="Wingdings"/>
              </a:rPr>
              <a:t>/fm^3)</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4019369D-C755-4A6B-BECB-722EF723125B}" type="slidenum">
              <a:rPr lang="en-US" smtClean="0"/>
              <a:pPr/>
              <a:t>71</a:t>
            </a:fld>
            <a:endParaRPr lang="en-US"/>
          </a:p>
        </p:txBody>
      </p:sp>
    </p:spTree>
    <p:extLst>
      <p:ext uri="{BB962C8B-B14F-4D97-AF65-F5344CB8AC3E}">
        <p14:creationId xmlns:p14="http://schemas.microsoft.com/office/powerpoint/2010/main" val="4145772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0418" name="Rectangle 2"/>
          <p:cNvSpPr>
            <a:spLocks noGrp="1" noRot="1" noChangeAspect="1" noChangeArrowheads="1" noTextEdit="1"/>
          </p:cNvSpPr>
          <p:nvPr>
            <p:ph type="sldImg"/>
          </p:nvPr>
        </p:nvSpPr>
        <p:spPr bwMode="auto">
          <a:xfrm>
            <a:off x="1257300" y="720725"/>
            <a:ext cx="4800600" cy="3600450"/>
          </a:xfrm>
          <a:prstGeom prst="rect">
            <a:avLst/>
          </a:prstGeom>
          <a:noFill/>
          <a:ln>
            <a:solidFill>
              <a:srgbClr val="000000"/>
            </a:solidFill>
            <a:miter lim="800000"/>
            <a:headEnd/>
            <a:tailEnd/>
          </a:ln>
        </p:spPr>
      </p:sp>
      <p:sp>
        <p:nvSpPr>
          <p:cNvPr id="1340419" name="Rectangle 3"/>
          <p:cNvSpPr>
            <a:spLocks noGrp="1" noChangeArrowheads="1"/>
          </p:cNvSpPr>
          <p:nvPr>
            <p:ph type="body" idx="1"/>
          </p:nvPr>
        </p:nvSpPr>
        <p:spPr bwMode="auto">
          <a:xfrm>
            <a:off x="731838" y="4560888"/>
            <a:ext cx="5851525" cy="4319587"/>
          </a:xfrm>
          <a:prstGeom prst="rect">
            <a:avLst/>
          </a:prstGeom>
          <a:noFill/>
          <a:ln>
            <a:miter lim="800000"/>
            <a:headEnd/>
            <a:tailEnd/>
          </a:ln>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r>
              <a:rPr lang="en-US" dirty="0" smtClean="0"/>
              <a:t>find  date 2012 and  (t QGP or SQGP or QUARK-GLUON PLASMA or QCD PLASMA or STRONGLY-COUPLED PLASMA or STRONGLY COUPLED PLASMA or RHIC PLASMA)</a:t>
            </a:r>
          </a:p>
          <a:p>
            <a:r>
              <a:rPr lang="en-US" dirty="0" smtClean="0"/>
              <a:t>2010 103</a:t>
            </a:r>
          </a:p>
          <a:p>
            <a:r>
              <a:rPr lang="en-US" dirty="0" smtClean="0"/>
              <a:t>2011  142</a:t>
            </a:r>
          </a:p>
          <a:p>
            <a:r>
              <a:rPr lang="en-US" dirty="0" smtClean="0"/>
              <a:t>2012 149</a:t>
            </a:r>
          </a:p>
          <a:p>
            <a:r>
              <a:rPr lang="en-US" dirty="0" smtClean="0"/>
              <a:t>2013 111</a:t>
            </a:r>
          </a:p>
          <a:p>
            <a:r>
              <a:rPr lang="en-US" dirty="0" smtClean="0"/>
              <a:t>2014 124</a:t>
            </a:r>
          </a:p>
          <a:p>
            <a:r>
              <a:rPr lang="en-US" dirty="0" smtClean="0"/>
              <a:t>2015 113</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19369D-C755-4A6B-BECB-722EF723125B}" type="slidenum">
              <a:rPr lang="en-US" smtClean="0"/>
              <a:pPr/>
              <a:t>25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a:prstGeom prst="rect">
            <a:avLst/>
          </a:prstGeom>
          <a:noFill/>
          <a:ln w="12700">
            <a:solidFill>
              <a:prstClr val="black"/>
            </a:solidFill>
          </a:ln>
        </p:spPr>
      </p:sp>
      <p:sp>
        <p:nvSpPr>
          <p:cNvPr id="3" name="Notes Placeholder 2"/>
          <p:cNvSpPr>
            <a:spLocks noGrp="1"/>
          </p:cNvSpPr>
          <p:nvPr>
            <p:ph type="body" idx="1"/>
          </p:nvPr>
        </p:nvSpPr>
        <p:spPr>
          <a:xfrm>
            <a:off x="731838" y="4560888"/>
            <a:ext cx="5851525" cy="4319587"/>
          </a:xfrm>
          <a:prstGeom prst="rect">
            <a:avLst/>
          </a:prstGeom>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lvl1pPr>
              <a:defRPr/>
            </a:lvl1pPr>
          </a:lstStyle>
          <a:p>
            <a:fld id="{99517998-6E04-4259-BF41-3F02D7F669FE}" type="slidenum">
              <a:rPr lang="en-US"/>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5" name="Footer Placeholder 4"/>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6" name="Slide Number Placeholder 5"/>
          <p:cNvSpPr>
            <a:spLocks noGrp="1"/>
          </p:cNvSpPr>
          <p:nvPr>
            <p:ph type="sldNum" sz="quarter" idx="12"/>
          </p:nvPr>
        </p:nvSpPr>
        <p:spPr/>
        <p:txBody>
          <a:bodyPr/>
          <a:lstStyle>
            <a:lvl1pPr>
              <a:defRPr/>
            </a:lvl1pPr>
          </a:lstStyle>
          <a:p>
            <a:fld id="{35A4DAE3-F702-44FB-ACED-EEAAC231368E}" type="slidenum">
              <a:rPr lang="en-US"/>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43750" y="0"/>
            <a:ext cx="20002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0"/>
            <a:ext cx="58483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5" name="Footer Placeholder 4"/>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6" name="Slide Number Placeholder 5"/>
          <p:cNvSpPr>
            <a:spLocks noGrp="1"/>
          </p:cNvSpPr>
          <p:nvPr>
            <p:ph type="sldNum" sz="quarter" idx="12"/>
          </p:nvPr>
        </p:nvSpPr>
        <p:spPr/>
        <p:txBody>
          <a:bodyPr/>
          <a:lstStyle>
            <a:lvl1pPr>
              <a:defRPr/>
            </a:lvl1pPr>
          </a:lstStyle>
          <a:p>
            <a:fld id="{0D2C255D-E8AD-4624-B0BA-E6FAEC0B7329}" type="slidenum">
              <a:rPr lang="en-US"/>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828800" y="-47625"/>
            <a:ext cx="7315200" cy="6477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9750" y="908050"/>
            <a:ext cx="36957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387850" y="908050"/>
            <a:ext cx="36957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9750" y="3575050"/>
            <a:ext cx="36957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387850" y="3575050"/>
            <a:ext cx="36957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25400" y="6642100"/>
            <a:ext cx="1905000" cy="3429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7362952" y="6629400"/>
            <a:ext cx="2895600" cy="457200"/>
          </a:xfrm>
          <a:prstGeom prst="rect">
            <a:avLst/>
          </a:prstGeom>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4D32C9F2-710B-4A97-9C32-94890484A6E9}" type="slidenum">
              <a:rPr lang="en-US"/>
              <a:pPr>
                <a:defRPr/>
              </a:pPr>
              <a:t>‹#›</a:t>
            </a:fld>
            <a:r>
              <a:rPr lang="en-US"/>
              <a:t> </a:t>
            </a:r>
            <a:endParaRPr lang="en-US" b="0"/>
          </a:p>
        </p:txBody>
      </p:sp>
    </p:spTree>
  </p:cSld>
  <p:clrMapOvr>
    <a:masterClrMapping/>
  </p:clrMapOvr>
  <p:transition xmlns:p14="http://schemas.microsoft.com/office/powerpoint/2010/main" spd="med">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effectLst/>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508" y="-135396"/>
            <a:ext cx="9144000" cy="914400"/>
          </a:xfrm>
        </p:spPr>
        <p:txBody>
          <a:bodyPr/>
          <a:lstStyle/>
          <a:p>
            <a:r>
              <a:rPr lang="en-US" smtClean="0"/>
              <a:t>Click to edit Master title style</a:t>
            </a:r>
            <a:endParaRPr lang="en-US"/>
          </a:p>
        </p:txBody>
      </p:sp>
      <p:sp>
        <p:nvSpPr>
          <p:cNvPr id="6" name="Slide Number Placeholder 5"/>
          <p:cNvSpPr>
            <a:spLocks noGrp="1"/>
          </p:cNvSpPr>
          <p:nvPr>
            <p:ph type="sldNum" sz="quarter" idx="12"/>
          </p:nvPr>
        </p:nvSpPr>
        <p:spPr>
          <a:xfrm>
            <a:off x="7275512" y="-99392"/>
            <a:ext cx="1905000" cy="457200"/>
          </a:xfrm>
        </p:spPr>
        <p:txBody>
          <a:bodyPr/>
          <a:lstStyle>
            <a:lvl1pPr>
              <a:defRPr/>
            </a:lvl1pPr>
          </a:lstStyle>
          <a:p>
            <a:fld id="{A2D2CA8A-49B1-44D0-B863-6C6BFD9BB9EC}" type="slidenum">
              <a:rPr lang="en-US"/>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25400" y="6642100"/>
            <a:ext cx="1905000" cy="342900"/>
          </a:xfrm>
          <a:prstGeom prst="rect">
            <a:avLst/>
          </a:prstGeom>
        </p:spPr>
        <p:txBody>
          <a:bodyPr/>
          <a:lstStyle>
            <a:lvl1pPr>
              <a:defRPr/>
            </a:lvl1pPr>
          </a:lstStyle>
          <a:p>
            <a:endParaRPr lang="en-US" b="0" dirty="0">
              <a:solidFill>
                <a:schemeClr val="tx1"/>
              </a:solidFill>
            </a:endParaRPr>
          </a:p>
        </p:txBody>
      </p:sp>
      <p:sp>
        <p:nvSpPr>
          <p:cNvPr id="5" name="Footer Placeholder 4"/>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6" name="Slide Number Placeholder 5"/>
          <p:cNvSpPr>
            <a:spLocks noGrp="1"/>
          </p:cNvSpPr>
          <p:nvPr>
            <p:ph type="sldNum" sz="quarter" idx="12"/>
          </p:nvPr>
        </p:nvSpPr>
        <p:spPr/>
        <p:txBody>
          <a:bodyPr/>
          <a:lstStyle>
            <a:lvl1pPr>
              <a:defRPr/>
            </a:lvl1pPr>
          </a:lstStyle>
          <a:p>
            <a:fld id="{8FC4BE8D-505E-41C0-BADE-4326E1535FF7}" type="slidenum">
              <a:rPr lang="en-US"/>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371600"/>
            <a:ext cx="3581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371600"/>
            <a:ext cx="3581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5400" y="6642100"/>
            <a:ext cx="1905000" cy="342900"/>
          </a:xfrm>
          <a:prstGeom prst="rect">
            <a:avLst/>
          </a:prstGeom>
        </p:spPr>
        <p:txBody>
          <a:bodyPr/>
          <a:lstStyle>
            <a:lvl1pPr>
              <a:defRPr/>
            </a:lvl1pPr>
          </a:lstStyle>
          <a:p>
            <a:endParaRPr lang="en-US" b="0" dirty="0">
              <a:solidFill>
                <a:schemeClr val="tx1"/>
              </a:solidFill>
            </a:endParaRPr>
          </a:p>
        </p:txBody>
      </p:sp>
      <p:sp>
        <p:nvSpPr>
          <p:cNvPr id="6" name="Footer Placeholder 5"/>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7" name="Slide Number Placeholder 6"/>
          <p:cNvSpPr>
            <a:spLocks noGrp="1"/>
          </p:cNvSpPr>
          <p:nvPr>
            <p:ph type="sldNum" sz="quarter" idx="12"/>
          </p:nvPr>
        </p:nvSpPr>
        <p:spPr/>
        <p:txBody>
          <a:bodyPr/>
          <a:lstStyle>
            <a:lvl1pPr>
              <a:defRPr/>
            </a:lvl1pPr>
          </a:lstStyle>
          <a:p>
            <a:fld id="{44ADBCED-89B4-4F17-B19C-953979D87825}" type="slidenum">
              <a:rPr lang="en-US"/>
              <a:pPr/>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8" name="Footer Placeholder 7"/>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9" name="Slide Number Placeholder 8"/>
          <p:cNvSpPr>
            <a:spLocks noGrp="1"/>
          </p:cNvSpPr>
          <p:nvPr>
            <p:ph type="sldNum" sz="quarter" idx="12"/>
          </p:nvPr>
        </p:nvSpPr>
        <p:spPr/>
        <p:txBody>
          <a:bodyPr/>
          <a:lstStyle>
            <a:lvl1pPr>
              <a:defRPr/>
            </a:lvl1pPr>
          </a:lstStyle>
          <a:p>
            <a:fld id="{B79A0814-8645-4A62-99CA-CEA0A5A08E68}" type="slidenum">
              <a:rPr lang="en-US"/>
              <a:pPr/>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4" name="Footer Placeholder 3"/>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5" name="Slide Number Placeholder 4"/>
          <p:cNvSpPr>
            <a:spLocks noGrp="1"/>
          </p:cNvSpPr>
          <p:nvPr>
            <p:ph type="sldNum" sz="quarter" idx="12"/>
          </p:nvPr>
        </p:nvSpPr>
        <p:spPr/>
        <p:txBody>
          <a:bodyPr/>
          <a:lstStyle>
            <a:lvl1pPr>
              <a:defRPr/>
            </a:lvl1pPr>
          </a:lstStyle>
          <a:p>
            <a:fld id="{D3D847BC-F7D0-4197-B369-101D320A204C}" type="slidenum">
              <a:rPr lang="en-US"/>
              <a:pPr/>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3" name="Footer Placeholder 2"/>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4" name="Slide Number Placeholder 3"/>
          <p:cNvSpPr>
            <a:spLocks noGrp="1"/>
          </p:cNvSpPr>
          <p:nvPr>
            <p:ph type="sldNum" sz="quarter" idx="12"/>
          </p:nvPr>
        </p:nvSpPr>
        <p:spPr/>
        <p:txBody>
          <a:bodyPr/>
          <a:lstStyle>
            <a:lvl1pPr>
              <a:defRPr/>
            </a:lvl1pPr>
          </a:lstStyle>
          <a:p>
            <a:fld id="{77B1B583-F6A9-42C4-8A94-4231252F28B1}" type="slidenum">
              <a:rPr lang="en-US"/>
              <a:pPr/>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6" name="Footer Placeholder 5"/>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7" name="Slide Number Placeholder 6"/>
          <p:cNvSpPr>
            <a:spLocks noGrp="1"/>
          </p:cNvSpPr>
          <p:nvPr>
            <p:ph type="sldNum" sz="quarter" idx="12"/>
          </p:nvPr>
        </p:nvSpPr>
        <p:spPr/>
        <p:txBody>
          <a:bodyPr/>
          <a:lstStyle>
            <a:lvl1pPr>
              <a:defRPr/>
            </a:lvl1pPr>
          </a:lstStyle>
          <a:p>
            <a:fld id="{341DEDB4-0DD3-4B20-8439-640FB1BBA2F2}" type="slidenum">
              <a:rPr lang="en-US"/>
              <a:pPr/>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5400" y="6642100"/>
            <a:ext cx="1905000" cy="342900"/>
          </a:xfrm>
          <a:prstGeom prst="rect">
            <a:avLst/>
          </a:prstGeom>
        </p:spPr>
        <p:txBody>
          <a:bodyPr/>
          <a:lstStyle>
            <a:lvl1pPr>
              <a:defRPr/>
            </a:lvl1pPr>
          </a:lstStyle>
          <a:p>
            <a:endParaRPr lang="en-US" b="0">
              <a:solidFill>
                <a:schemeClr val="tx1"/>
              </a:solidFill>
            </a:endParaRPr>
          </a:p>
        </p:txBody>
      </p:sp>
      <p:sp>
        <p:nvSpPr>
          <p:cNvPr id="6" name="Footer Placeholder 5"/>
          <p:cNvSpPr>
            <a:spLocks noGrp="1"/>
          </p:cNvSpPr>
          <p:nvPr>
            <p:ph type="ftr" sz="quarter" idx="11"/>
          </p:nvPr>
        </p:nvSpPr>
        <p:spPr>
          <a:xfrm>
            <a:off x="7362952" y="6629400"/>
            <a:ext cx="2895600" cy="457200"/>
          </a:xfrm>
          <a:prstGeom prst="rect">
            <a:avLst/>
          </a:prstGeom>
        </p:spPr>
        <p:txBody>
          <a:bodyPr/>
          <a:lstStyle>
            <a:lvl1pPr>
              <a:defRPr/>
            </a:lvl1pPr>
          </a:lstStyle>
          <a:p>
            <a:endParaRPr lang="en-US" b="0">
              <a:latin typeface="Times New Roman" pitchFamily="18" charset="0"/>
            </a:endParaRPr>
          </a:p>
        </p:txBody>
      </p:sp>
      <p:sp>
        <p:nvSpPr>
          <p:cNvPr id="7" name="Slide Number Placeholder 6"/>
          <p:cNvSpPr>
            <a:spLocks noGrp="1"/>
          </p:cNvSpPr>
          <p:nvPr>
            <p:ph type="sldNum" sz="quarter" idx="12"/>
          </p:nvPr>
        </p:nvSpPr>
        <p:spPr/>
        <p:txBody>
          <a:bodyPr/>
          <a:lstStyle>
            <a:lvl1pPr>
              <a:defRPr/>
            </a:lvl1pPr>
          </a:lstStyle>
          <a:p>
            <a:fld id="{B1AA1033-7FB5-4921-850D-D80A2EE80AD2}" type="slidenum">
              <a:rPr lang="en-US"/>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bwMode="auto">
          <a:xfrm>
            <a:off x="0" y="-171400"/>
            <a:ext cx="9144000" cy="914400"/>
          </a:xfrm>
          <a:prstGeom prst="rect">
            <a:avLst/>
          </a:prstGeom>
          <a:gradFill flip="none" rotWithShape="1">
            <a:gsLst>
              <a:gs pos="46000">
                <a:srgbClr val="0000FF"/>
              </a:gs>
              <a:gs pos="100000">
                <a:schemeClr val="accent6"/>
              </a:gs>
              <a:gs pos="100000">
                <a:schemeClr val="accent1">
                  <a:tint val="23500"/>
                  <a:satMod val="160000"/>
                </a:schemeClr>
              </a:gs>
            </a:gsLst>
            <a:lin ang="1080000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75811" name="Rectangle 3"/>
          <p:cNvSpPr>
            <a:spLocks noGrp="1" noChangeArrowheads="1"/>
          </p:cNvSpPr>
          <p:nvPr>
            <p:ph type="body" idx="1"/>
          </p:nvPr>
        </p:nvSpPr>
        <p:spPr bwMode="auto">
          <a:xfrm>
            <a:off x="0" y="990600"/>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75814" name="Rectangle 6"/>
          <p:cNvSpPr>
            <a:spLocks noGrp="1" noChangeArrowheads="1"/>
          </p:cNvSpPr>
          <p:nvPr>
            <p:ph type="sldNum" sz="quarter" idx="4"/>
          </p:nvPr>
        </p:nvSpPr>
        <p:spPr bwMode="auto">
          <a:xfrm>
            <a:off x="7275512" y="-99392"/>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i="0">
                <a:solidFill>
                  <a:schemeClr val="bg1"/>
                </a:solidFill>
                <a:latin typeface="Times New Roman" pitchFamily="18" charset="0"/>
              </a:defRPr>
            </a:lvl1pPr>
          </a:lstStyle>
          <a:p>
            <a:fld id="{9F18BF22-0F7D-4B69-A753-258E117336B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xmlns:p14="http://schemas.microsoft.com/office/powerpoint/2010/main" spd="slow">
    <p:fade/>
  </p:transition>
  <p:timing>
    <p:tnLst>
      <p:par>
        <p:cTn xmlns:p14="http://schemas.microsoft.com/office/powerpoint/2010/main" id="1" dur="indefinite" restart="never" nodeType="tmRoot"/>
      </p:par>
    </p:tnLst>
  </p:timing>
  <p:hf hdr="0" ftr="0" dt="0"/>
  <p:txStyles>
    <p:titleStyle>
      <a:lvl1pPr algn="ctr" rtl="0" eaLnBrk="0" fontAlgn="base" hangingPunct="0">
        <a:spcBef>
          <a:spcPct val="0"/>
        </a:spcBef>
        <a:spcAft>
          <a:spcPct val="0"/>
        </a:spcAft>
        <a:defRPr sz="3600" b="0">
          <a:solidFill>
            <a:schemeClr val="bg1"/>
          </a:solidFill>
          <a:latin typeface="+mj-lt"/>
          <a:ea typeface="+mj-ea"/>
          <a:cs typeface="+mj-cs"/>
        </a:defRPr>
      </a:lvl1pPr>
      <a:lvl2pPr algn="ctr" rtl="0" eaLnBrk="0" fontAlgn="base" hangingPunct="0">
        <a:spcBef>
          <a:spcPct val="0"/>
        </a:spcBef>
        <a:spcAft>
          <a:spcPct val="0"/>
        </a:spcAft>
        <a:defRPr sz="2800" b="1">
          <a:solidFill>
            <a:srgbClr val="006600"/>
          </a:solidFill>
          <a:latin typeface="Arial" charset="0"/>
        </a:defRPr>
      </a:lvl2pPr>
      <a:lvl3pPr algn="ctr" rtl="0" eaLnBrk="0" fontAlgn="base" hangingPunct="0">
        <a:spcBef>
          <a:spcPct val="0"/>
        </a:spcBef>
        <a:spcAft>
          <a:spcPct val="0"/>
        </a:spcAft>
        <a:defRPr sz="2800" b="1">
          <a:solidFill>
            <a:srgbClr val="006600"/>
          </a:solidFill>
          <a:latin typeface="Arial" charset="0"/>
        </a:defRPr>
      </a:lvl3pPr>
      <a:lvl4pPr algn="ctr" rtl="0" eaLnBrk="0" fontAlgn="base" hangingPunct="0">
        <a:spcBef>
          <a:spcPct val="0"/>
        </a:spcBef>
        <a:spcAft>
          <a:spcPct val="0"/>
        </a:spcAft>
        <a:defRPr sz="2800" b="1">
          <a:solidFill>
            <a:srgbClr val="006600"/>
          </a:solidFill>
          <a:latin typeface="Arial" charset="0"/>
        </a:defRPr>
      </a:lvl4pPr>
      <a:lvl5pPr algn="ctr" rtl="0" eaLnBrk="0" fontAlgn="base" hangingPunct="0">
        <a:spcBef>
          <a:spcPct val="0"/>
        </a:spcBef>
        <a:spcAft>
          <a:spcPct val="0"/>
        </a:spcAft>
        <a:defRPr sz="2800" b="1">
          <a:solidFill>
            <a:srgbClr val="006600"/>
          </a:solidFill>
          <a:latin typeface="Arial" charset="0"/>
        </a:defRPr>
      </a:lvl5pPr>
      <a:lvl6pPr marL="457200" algn="ctr" rtl="0" eaLnBrk="0" fontAlgn="base" hangingPunct="0">
        <a:spcBef>
          <a:spcPct val="0"/>
        </a:spcBef>
        <a:spcAft>
          <a:spcPct val="0"/>
        </a:spcAft>
        <a:defRPr sz="2800" b="1">
          <a:solidFill>
            <a:srgbClr val="006600"/>
          </a:solidFill>
          <a:latin typeface="Arial" charset="0"/>
        </a:defRPr>
      </a:lvl6pPr>
      <a:lvl7pPr marL="914400" algn="ctr" rtl="0" eaLnBrk="0" fontAlgn="base" hangingPunct="0">
        <a:spcBef>
          <a:spcPct val="0"/>
        </a:spcBef>
        <a:spcAft>
          <a:spcPct val="0"/>
        </a:spcAft>
        <a:defRPr sz="2800" b="1">
          <a:solidFill>
            <a:srgbClr val="006600"/>
          </a:solidFill>
          <a:latin typeface="Arial" charset="0"/>
        </a:defRPr>
      </a:lvl7pPr>
      <a:lvl8pPr marL="1371600" algn="ctr" rtl="0" eaLnBrk="0" fontAlgn="base" hangingPunct="0">
        <a:spcBef>
          <a:spcPct val="0"/>
        </a:spcBef>
        <a:spcAft>
          <a:spcPct val="0"/>
        </a:spcAft>
        <a:defRPr sz="2800" b="1">
          <a:solidFill>
            <a:srgbClr val="006600"/>
          </a:solidFill>
          <a:latin typeface="Arial" charset="0"/>
        </a:defRPr>
      </a:lvl8pPr>
      <a:lvl9pPr marL="1828800" algn="ctr" rtl="0" eaLnBrk="0" fontAlgn="base" hangingPunct="0">
        <a:spcBef>
          <a:spcPct val="0"/>
        </a:spcBef>
        <a:spcAft>
          <a:spcPct val="0"/>
        </a:spcAft>
        <a:defRPr sz="2800" b="1">
          <a:solidFill>
            <a:srgbClr val="006600"/>
          </a:solidFill>
          <a:latin typeface="Arial" charset="0"/>
        </a:defRPr>
      </a:lvl9pPr>
    </p:titleStyle>
    <p:body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rhichome.bnl.gov/RHIC/Runs/" TargetMode="External"/><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hyperlink" Target="http://www.rhichome.bnl.gov/RHIC/Runs/"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hyperlink" Target="http://arxiv.org/abs/nucl-ex/0009011" TargetMode="External"/><Relationship Id="rId5" Type="http://schemas.openxmlformats.org/officeDocument/2006/relationships/hyperlink" Target="http://arxiv.org/abs/nucl-ex/0109003" TargetMode="External"/><Relationship Id="rId6" Type="http://schemas.openxmlformats.org/officeDocument/2006/relationships/image" Target="../media/image17.png"/><Relationship Id="rId7" Type="http://schemas.openxmlformats.org/officeDocument/2006/relationships/image" Target="../media/image18.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9.png"/><Relationship Id="rId5" Type="http://schemas.openxmlformats.org/officeDocument/2006/relationships/hyperlink" Target="https://arxiv.org/abs/nucl-ex/0305013" TargetMode="External"/><Relationship Id="rId6" Type="http://schemas.openxmlformats.org/officeDocument/2006/relationships/hyperlink" Target="https://arxiv.org/abs/nucl-ex/0210033" TargetMode="External"/><Relationship Id="rId7" Type="http://schemas.openxmlformats.org/officeDocument/2006/relationships/image" Target="../media/image20.jpeg"/><Relationship Id="rId8" Type="http://schemas.openxmlformats.org/officeDocument/2006/relationships/image" Target="../media/image21.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hyperlink" Target="http://www.bnl.gov/newsroom/news.php?a=1104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hyperlink" Target="http://www.bnl.gov/newsroom/news.php?a=11047"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ience.energy.gov/~/media/np/nsac/pdf/docs/lrp_1983.pdf" TargetMode="External"/><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ience.energy.gov/~/media/np/nsac/pdf/docs/lrp_1989.pdf" TargetMode="External"/><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ience.energy.gov/~/media/np/nsac/pdf/docs/lrp_1989.pdf" TargetMode="Externa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hyperlink" Target="http://arxiv.org/abs/nucl-ex/041000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nspirehep.net/record/881884/files/fig1.png"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hyperlink" Target="http://arxiv.org/abs/nucl-ex/0410003" TargetMode="External"/><Relationship Id="rId4" Type="http://schemas.openxmlformats.org/officeDocument/2006/relationships/hyperlink" Target="http://arxiv.org/abs/nucl-ex/0410022" TargetMode="External"/><Relationship Id="rId5" Type="http://schemas.openxmlformats.org/officeDocument/2006/relationships/hyperlink" Target="http://arxiv.org/abs/nucl-ex/0501009" TargetMode="External"/><Relationship Id="rId1" Type="http://schemas.openxmlformats.org/officeDocument/2006/relationships/slideLayout" Target="../slideLayouts/slideLayout2.xml"/><Relationship Id="rId2" Type="http://schemas.openxmlformats.org/officeDocument/2006/relationships/hyperlink" Target="http://arxiv.org/abs/nucl-ex/0410020"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2.xml"/><Relationship Id="rId5" Type="http://schemas.openxmlformats.org/officeDocument/2006/relationships/oleObject" Target="../embeddings/oleObject1.bin"/><Relationship Id="rId6" Type="http://schemas.openxmlformats.org/officeDocument/2006/relationships/image" Target="../media/image37.emf"/><Relationship Id="rId1" Type="http://schemas.openxmlformats.org/officeDocument/2006/relationships/vmlDrawing" Target="../drawings/vmlDrawing1.vml"/><Relationship Id="rId2" Type="http://schemas.openxmlformats.org/officeDocument/2006/relationships/tags" Target="../tags/tag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38.pn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hyperlink" Target="http://www.slac.stanford.edu/spires/find/hep/www?eprint=arXiv:0804.4015" TargetMode="External"/><Relationship Id="rId7" Type="http://schemas.openxmlformats.org/officeDocument/2006/relationships/hyperlink" Target="http://quark.phy.bnl.gov/~petreczk/viscous_hydro.html" TargetMode="External"/><Relationship Id="rId8" Type="http://schemas.openxmlformats.org/officeDocument/2006/relationships/hyperlink" Target="https://wiki.bnl.gov/TECHQM/images/c/c1/Summary.pdf" TargetMode="External"/><Relationship Id="rId9" Type="http://schemas.openxmlformats.org/officeDocument/2006/relationships/hyperlink" Target="https://arxiv.org/abs/0712.3715" TargetMode="External"/><Relationship Id="rId10" Type="http://schemas.openxmlformats.org/officeDocument/2006/relationships/hyperlink" Target="https://arxiv.org/abs/1208.2826" TargetMode="External"/><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jpg"/></Relationships>
</file>

<file path=ppt/slides/_rels/slide36.xml.rels><?xml version="1.0" encoding="UTF-8" standalone="yes"?>
<Relationships xmlns="http://schemas.openxmlformats.org/package/2006/relationships"><Relationship Id="rId3" Type="http://schemas.openxmlformats.org/officeDocument/2006/relationships/hyperlink" Target="http://inspirehep.net/record/1088222?ln=en" TargetMode="External"/><Relationship Id="rId4" Type="http://schemas.openxmlformats.org/officeDocument/2006/relationships/image" Target="../media/image45.png"/><Relationship Id="rId5" Type="http://schemas.openxmlformats.org/officeDocument/2006/relationships/hyperlink" Target="https://arxiv.org/abs/1202.1383" TargetMode="External"/><Relationship Id="rId6" Type="http://schemas.openxmlformats.org/officeDocument/2006/relationships/hyperlink" Target="https://arxiv.org/abs/1208.2826" TargetMode="External"/><Relationship Id="rId7" Type="http://schemas.openxmlformats.org/officeDocument/2006/relationships/image" Target="../media/image46.png"/><Relationship Id="rId8" Type="http://schemas.openxmlformats.org/officeDocument/2006/relationships/image" Target="../media/image47.emf"/><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hyperlink" Target="http://inspirehep.net/record/1223123/plots" TargetMode="External"/><Relationship Id="rId5" Type="http://schemas.openxmlformats.org/officeDocument/2006/relationships/image" Target="../media/image49.png"/><Relationship Id="rId6" Type="http://schemas.openxmlformats.org/officeDocument/2006/relationships/hyperlink" Target="http://inspirehep.net/record/870473/plots" TargetMode="External"/><Relationship Id="rId7" Type="http://schemas.openxmlformats.org/officeDocument/2006/relationships/image" Target="../media/image50.png"/><Relationship Id="rId8" Type="http://schemas.openxmlformats.org/officeDocument/2006/relationships/hyperlink" Target="http://inspirehep.net/record/1222874/plots" TargetMode="External"/><Relationship Id="rId9"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hyperlink" Target="https://inspirehep.net/record/1206610/plots"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gif"/><Relationship Id="rId5" Type="http://schemas.openxmlformats.org/officeDocument/2006/relationships/image" Target="../media/image54.gif"/><Relationship Id="rId6" Type="http://schemas.openxmlformats.org/officeDocument/2006/relationships/image" Target="../media/image55.gif"/><Relationship Id="rId7" Type="http://schemas.openxmlformats.org/officeDocument/2006/relationships/hyperlink" Target="https://arxiv.org/abs/1609.02894" TargetMode="External"/><Relationship Id="rId1" Type="http://schemas.openxmlformats.org/officeDocument/2006/relationships/slideLayout" Target="../slideLayouts/slideLayout2.xml"/><Relationship Id="rId2" Type="http://schemas.openxmlformats.org/officeDocument/2006/relationships/hyperlink" Target="https://inspirehep.net/record/1486072?ln=en" TargetMode="External"/></Relationships>
</file>

<file path=ppt/slides/_rels/slide39.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60.png"/><Relationship Id="rId13" Type="http://schemas.openxmlformats.org/officeDocument/2006/relationships/image" Target="../media/image61.png"/><Relationship Id="rId14"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physics.about.com/od/astronomy/ig/History-of-the-Universe/1965-Microwave-Sky.htm" TargetMode="External"/><Relationship Id="rId4" Type="http://schemas.openxmlformats.org/officeDocument/2006/relationships/image" Target="../media/image56.png"/><Relationship Id="rId5" Type="http://schemas.openxmlformats.org/officeDocument/2006/relationships/hyperlink" Target="http://physics.about.com/od/astronomy/ig/History-of-the-Universe/COBE-CMB-Map.htm" TargetMode="External"/><Relationship Id="rId6" Type="http://schemas.openxmlformats.org/officeDocument/2006/relationships/image" Target="../media/image57.png"/><Relationship Id="rId7" Type="http://schemas.openxmlformats.org/officeDocument/2006/relationships/hyperlink" Target="http://physics.about.com/od/astronomy/ig/History-of-the-Universe/WMAP-7-year-CMBr-image.htm" TargetMode="External"/><Relationship Id="rId8" Type="http://schemas.openxmlformats.org/officeDocument/2006/relationships/image" Target="../media/image58.png"/><Relationship Id="rId9" Type="http://schemas.openxmlformats.org/officeDocument/2006/relationships/hyperlink" Target="http://www.lbl.gov/Publications/YOS/Jul/" TargetMode="External"/><Relationship Id="rId10" Type="http://schemas.openxmlformats.org/officeDocument/2006/relationships/image" Target="../media/image5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emf"/></Relationships>
</file>

<file path=ppt/slides/_rels/slide40.xml.rels><?xml version="1.0" encoding="UTF-8" standalone="yes"?>
<Relationships xmlns="http://schemas.openxmlformats.org/package/2006/relationships"><Relationship Id="rId11" Type="http://schemas.openxmlformats.org/officeDocument/2006/relationships/hyperlink" Target="https://www.phenix.bnl.gov/phenix/WWW/info/pp/028/cover/PRL_cover.jpg" TargetMode="External"/><Relationship Id="rId12" Type="http://schemas.openxmlformats.org/officeDocument/2006/relationships/image" Target="../media/image23.jpg"/><Relationship Id="rId13" Type="http://schemas.openxmlformats.org/officeDocument/2006/relationships/hyperlink" Target="https://twiki.cern.ch/twiki/bin/view/AtlasPublic/HeavyIonsPublicResults" TargetMode="External"/><Relationship Id="rId14" Type="http://schemas.openxmlformats.org/officeDocument/2006/relationships/image" Target="../media/image67.jpeg"/><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www.scientificamerican.com/sciammag/?contents=2006-05" TargetMode="External"/><Relationship Id="rId4" Type="http://schemas.openxmlformats.org/officeDocument/2006/relationships/image" Target="../media/image63.jpeg"/><Relationship Id="rId5" Type="http://schemas.openxmlformats.org/officeDocument/2006/relationships/hyperlink" Target="http://www.physicstoday.org/resource/1/phtoad/v56/i10" TargetMode="External"/><Relationship Id="rId6" Type="http://schemas.openxmlformats.org/officeDocument/2006/relationships/image" Target="../media/image64.jpeg"/><Relationship Id="rId7" Type="http://schemas.openxmlformats.org/officeDocument/2006/relationships/hyperlink" Target="http://www.physicstoday.org/resource/1/phtoad/v63/i5" TargetMode="External"/><Relationship Id="rId8" Type="http://schemas.openxmlformats.org/officeDocument/2006/relationships/image" Target="../media/image65.jpeg"/><Relationship Id="rId9" Type="http://schemas.openxmlformats.org/officeDocument/2006/relationships/hyperlink" Target="https://www.phenix.bnl.gov/phenix/WWW/info/pp/003/cover/ppg003cover.jpg" TargetMode="External"/><Relationship Id="rId10" Type="http://schemas.openxmlformats.org/officeDocument/2006/relationships/image" Target="../media/image66.jpeg"/></Relationships>
</file>

<file path=ppt/slides/_rels/slide41.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hyperlink" Target="http://arxiv.org/abs/cond-mat/0212463"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2.xml.rels><?xml version="1.0" encoding="UTF-8" standalone="yes"?>
<Relationships xmlns="http://schemas.openxmlformats.org/package/2006/relationships"><Relationship Id="rId3" Type="http://schemas.openxmlformats.org/officeDocument/2006/relationships/image" Target="../media/image70.emf"/><Relationship Id="rId4" Type="http://schemas.openxmlformats.org/officeDocument/2006/relationships/oleObject" Target="../embeddings/oleObject2.bin"/><Relationship Id="rId5" Type="http://schemas.openxmlformats.org/officeDocument/2006/relationships/image" Target="../media/image6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0.emf"/><Relationship Id="rId4" Type="http://schemas.openxmlformats.org/officeDocument/2006/relationships/oleObject" Target="../embeddings/oleObject3.bin"/><Relationship Id="rId5" Type="http://schemas.openxmlformats.org/officeDocument/2006/relationships/image" Target="../media/image69.emf"/><Relationship Id="rId6" Type="http://schemas.openxmlformats.org/officeDocument/2006/relationships/image" Target="../media/image71.jpe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bnl.gov/rhic/news2/news.asp?a=3758&amp;t=today" TargetMode="External"/><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bnl.gov/rhic/news2/news.asp?a=303&amp;t=pr" TargetMode="External"/><Relationship Id="rId3" Type="http://schemas.openxmlformats.org/officeDocument/2006/relationships/image" Target="../media/image72.png"/></Relationships>
</file>

<file path=ppt/slides/_rels/slide51.xml.rels><?xml version="1.0" encoding="UTF-8" standalone="yes"?>
<Relationships xmlns="http://schemas.openxmlformats.org/package/2006/relationships"><Relationship Id="rId3" Type="http://schemas.openxmlformats.org/officeDocument/2006/relationships/hyperlink" Target="http://www.bnl.gov/rhic_ags/users_meeting/agenda/Thurs/Alver.pdf" TargetMode="External"/><Relationship Id="rId4" Type="http://schemas.openxmlformats.org/officeDocument/2006/relationships/image" Target="../media/image73.png"/><Relationship Id="rId5" Type="http://schemas.openxmlformats.org/officeDocument/2006/relationships/hyperlink" Target="http://arxiv.org/abs/arXiv:1003.0194"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2.xml.rels><?xml version="1.0" encoding="UTF-8" standalone="yes"?>
<Relationships xmlns="http://schemas.openxmlformats.org/package/2006/relationships"><Relationship Id="rId3" Type="http://schemas.openxmlformats.org/officeDocument/2006/relationships/hyperlink" Target="http://www.bnl.gov/rhic_ags/users_meeting/agenda/Thurs/Alver.pdf" TargetMode="External"/><Relationship Id="rId4" Type="http://schemas.openxmlformats.org/officeDocument/2006/relationships/image" Target="../media/image73.png"/><Relationship Id="rId5" Type="http://schemas.openxmlformats.org/officeDocument/2006/relationships/hyperlink" Target="http://arxiv.org/abs/arXiv:1003.0194"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4.bin"/><Relationship Id="rId5" Type="http://schemas.openxmlformats.org/officeDocument/2006/relationships/image" Target="../media/image74.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5.bin"/><Relationship Id="rId5" Type="http://schemas.openxmlformats.org/officeDocument/2006/relationships/image" Target="../media/image74.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hyperlink" Target="http://www.slac.stanford.edu/spires/find/hep/www?j=PHRVA,D31,53" TargetMode="External"/><Relationship Id="rId5" Type="http://schemas.openxmlformats.org/officeDocument/2006/relationships/image" Target="../media/image75.wmf"/><Relationship Id="rId6" Type="http://schemas.openxmlformats.org/officeDocument/2006/relationships/image" Target="../media/image76.jpeg"/><Relationship Id="rId7" Type="http://schemas.openxmlformats.org/officeDocument/2006/relationships/image" Target="../media/image77.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6.bin"/><Relationship Id="rId5" Type="http://schemas.openxmlformats.org/officeDocument/2006/relationships/image" Target="../media/image74.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hyperlink" Target="http://arxiv.org/abs/hep-th/0405231" TargetMode="External"/><Relationship Id="rId5" Type="http://schemas.openxmlformats.org/officeDocument/2006/relationships/oleObject" Target="../embeddings/oleObject7.bin"/><Relationship Id="rId6" Type="http://schemas.openxmlformats.org/officeDocument/2006/relationships/image" Target="../media/image78.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hyperlink" Target="http://arxiv.org/abs/hep-th/0405231" TargetMode="External"/><Relationship Id="rId5" Type="http://schemas.openxmlformats.org/officeDocument/2006/relationships/oleObject" Target="../embeddings/oleObject8.bin"/><Relationship Id="rId6" Type="http://schemas.openxmlformats.org/officeDocument/2006/relationships/image" Target="../media/image79.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hyperlink" Target="http://www.lbl.gov/abc/wallchart/" TargetMode="External"/><Relationship Id="rId5" Type="http://schemas.openxmlformats.org/officeDocument/2006/relationships/hyperlink" Target="http://www.lbl.gov/abc/wallchart/graphics/Nuclear_chart.jpg" TargetMode="External"/><Relationship Id="rId6" Type="http://schemas.openxmlformats.org/officeDocument/2006/relationships/image" Target="../media/image80.jpeg"/><Relationship Id="rId7" Type="http://schemas.openxmlformats.org/officeDocument/2006/relationships/hyperlink" Target="http://www.lbl.gov/abc/chartimages/chartscreenshots/upperright.gif" TargetMode="External"/><Relationship Id="rId8" Type="http://schemas.openxmlformats.org/officeDocument/2006/relationships/image" Target="../media/image81.png"/><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home.cern/about/accelerators/intersecting-storage-rings" TargetMode="External"/><Relationship Id="rId3"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hyperlink" Target="http://arxiv.org/PS_cache/arxiv/pdf/0804/0804.4168v2.pdf" TargetMode="External"/><Relationship Id="rId4" Type="http://schemas.openxmlformats.org/officeDocument/2006/relationships/image" Target="../media/image82.png"/><Relationship Id="rId5" Type="http://schemas.openxmlformats.org/officeDocument/2006/relationships/hyperlink" Target="http://www.lbl.gov/abc/chartimages/chartscreenshots/upperright.gif" TargetMode="External"/><Relationship Id="rId6"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1.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6" Type="http://schemas.openxmlformats.org/officeDocument/2006/relationships/image" Target="../media/image86.png"/><Relationship Id="rId7" Type="http://schemas.openxmlformats.org/officeDocument/2006/relationships/image" Target="../media/image87.png"/><Relationship Id="rId8" Type="http://schemas.openxmlformats.org/officeDocument/2006/relationships/image" Target="../media/image88.png"/><Relationship Id="rId9" Type="http://schemas.openxmlformats.org/officeDocument/2006/relationships/image" Target="../media/image89.png"/><Relationship Id="rId10" Type="http://schemas.openxmlformats.org/officeDocument/2006/relationships/image" Target="../media/image90.png"/><Relationship Id="rId11"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9.bin"/><Relationship Id="rId5" Type="http://schemas.openxmlformats.org/officeDocument/2006/relationships/image" Target="../media/image92.w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arxiv.org/pdf/1305.3341.pdf" TargetMode="External"/><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7" Type="http://schemas.openxmlformats.org/officeDocument/2006/relationships/oleObject" Target="../embeddings/oleObject10.bin"/><Relationship Id="rId8" Type="http://schemas.openxmlformats.org/officeDocument/2006/relationships/image" Target="../media/image93.emf"/><Relationship Id="rId9" Type="http://schemas.openxmlformats.org/officeDocument/2006/relationships/oleObject" Target="../embeddings/oleObject11.bin"/><Relationship Id="rId10" Type="http://schemas.openxmlformats.org/officeDocument/2006/relationships/image" Target="../media/image94.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1.bp.blogspot.com/-I-cX71ReRzA/Tfki615hzXI/AAAAAAAACqU/Ka2o8w1IAtQ/s1600/BlackholeQGP-300x236.jpg" TargetMode="External"/><Relationship Id="rId4" Type="http://schemas.openxmlformats.org/officeDocument/2006/relationships/image" Target="../media/image98.jpe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37.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99.png"/></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100.emf"/><Relationship Id="rId5" Type="http://schemas.openxmlformats.org/officeDocument/2006/relationships/oleObject" Target="../embeddings/oleObject14.bin"/><Relationship Id="rId6" Type="http://schemas.openxmlformats.org/officeDocument/2006/relationships/image" Target="../media/image101.emf"/><Relationship Id="rId7" Type="http://schemas.openxmlformats.org/officeDocument/2006/relationships/oleObject" Target="../embeddings/oleObject15.bin"/><Relationship Id="rId8" Type="http://schemas.openxmlformats.org/officeDocument/2006/relationships/image" Target="../media/image102.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hyperlink" Target="http://arxiv.org/abs/physics/0207098" TargetMode="External"/><Relationship Id="rId4" Type="http://schemas.openxmlformats.org/officeDocument/2006/relationships/image" Target="../media/image104.png"/><Relationship Id="rId5" Type="http://schemas.openxmlformats.org/officeDocument/2006/relationships/oleObject" Target="../embeddings/oleObject16.bin"/><Relationship Id="rId6" Type="http://schemas.openxmlformats.org/officeDocument/2006/relationships/image" Target="../media/image103.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arxiv.org/abs/physics/0207098" TargetMode="External"/><Relationship Id="rId4" Type="http://schemas.openxmlformats.org/officeDocument/2006/relationships/image" Target="../media/image104.png"/><Relationship Id="rId5" Type="http://schemas.openxmlformats.org/officeDocument/2006/relationships/oleObject" Target="../embeddings/oleObject17.bin"/><Relationship Id="rId6" Type="http://schemas.openxmlformats.org/officeDocument/2006/relationships/image" Target="../media/image103.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hyperlink" Target="http://cds.cern.ch/record/969578?ln=ka" TargetMode="External"/><Relationship Id="rId6"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http://cerncourier.com/cws/article/cern/44856"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arxiv.org/abs/1407.6387" TargetMode="External"/><Relationship Id="rId4" Type="http://schemas.openxmlformats.org/officeDocument/2006/relationships/image" Target="../media/image105.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71.xml.rels><?xml version="1.0" encoding="UTF-8" standalone="yes"?>
<Relationships xmlns="http://schemas.openxmlformats.org/package/2006/relationships"><Relationship Id="rId3" Type="http://schemas.openxmlformats.org/officeDocument/2006/relationships/hyperlink" Target="http://arxiv.org/abs/1407.6387" TargetMode="External"/><Relationship Id="rId4" Type="http://schemas.openxmlformats.org/officeDocument/2006/relationships/image" Target="../media/image106.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7.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8.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9.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052736"/>
            <a:ext cx="7772400" cy="1470025"/>
          </a:xfrm>
        </p:spPr>
        <p:txBody>
          <a:bodyPr>
            <a:normAutofit/>
          </a:bodyPr>
          <a:lstStyle/>
          <a:p>
            <a:r>
              <a:rPr lang="en-US" dirty="0" smtClean="0"/>
              <a:t>The RHIC Discoveries in Perspective</a:t>
            </a:r>
            <a:r>
              <a:rPr lang="en-US" dirty="0" smtClean="0"/>
              <a:t> </a:t>
            </a:r>
            <a:r>
              <a:rPr lang="en-US" dirty="0" smtClean="0"/>
              <a:t/>
            </a:r>
            <a:br>
              <a:rPr lang="en-US" dirty="0" smtClean="0"/>
            </a:br>
            <a:endParaRPr lang="en-US" dirty="0"/>
          </a:p>
        </p:txBody>
      </p:sp>
      <p:sp>
        <p:nvSpPr>
          <p:cNvPr id="3" name="Subtitle 2"/>
          <p:cNvSpPr>
            <a:spLocks noGrp="1"/>
          </p:cNvSpPr>
          <p:nvPr>
            <p:ph type="subTitle" idx="1"/>
          </p:nvPr>
        </p:nvSpPr>
        <p:spPr>
          <a:xfrm>
            <a:off x="719572" y="2960948"/>
            <a:ext cx="8028892" cy="3420380"/>
          </a:xfrm>
        </p:spPr>
        <p:txBody>
          <a:bodyPr>
            <a:normAutofit fontScale="92500"/>
          </a:bodyPr>
          <a:lstStyle/>
          <a:p>
            <a:r>
              <a:rPr lang="en-US" sz="2600" dirty="0"/>
              <a:t>p</a:t>
            </a:r>
            <a:r>
              <a:rPr lang="en-US" sz="2600" dirty="0" smtClean="0"/>
              <a:t>resentation at the CERN symposium</a:t>
            </a:r>
            <a:br>
              <a:rPr lang="en-US" sz="2600" dirty="0" smtClean="0"/>
            </a:br>
            <a:r>
              <a:rPr lang="en-US" sz="2600" dirty="0" smtClean="0"/>
              <a:t/>
            </a:r>
            <a:br>
              <a:rPr lang="en-US" sz="2600" dirty="0" smtClean="0"/>
            </a:br>
            <a:r>
              <a:rPr lang="en-US" sz="3900" dirty="0" smtClean="0"/>
              <a:t>30 Years of Heavy Ions</a:t>
            </a:r>
            <a:r>
              <a:rPr lang="mr-IN" sz="3900" dirty="0" smtClean="0"/>
              <a:t>…</a:t>
            </a:r>
            <a:r>
              <a:rPr lang="en-US" sz="3900" dirty="0" smtClean="0"/>
              <a:t>What Next?</a:t>
            </a:r>
            <a:br>
              <a:rPr lang="en-US" sz="3900" dirty="0" smtClean="0"/>
            </a:br>
            <a:r>
              <a:rPr lang="en-US" sz="3900" dirty="0" smtClean="0"/>
              <a:t/>
            </a:r>
            <a:br>
              <a:rPr lang="en-US" sz="3900" dirty="0" smtClean="0"/>
            </a:br>
            <a:r>
              <a:rPr lang="en-US" sz="2600" dirty="0" smtClean="0"/>
              <a:t>November 9</a:t>
            </a:r>
            <a:r>
              <a:rPr lang="en-US" sz="2600" baseline="30000" dirty="0" smtClean="0"/>
              <a:t>th</a:t>
            </a:r>
            <a:r>
              <a:rPr lang="en-US" sz="2600" dirty="0" smtClean="0"/>
              <a:t>, 2016</a:t>
            </a:r>
            <a:r>
              <a:rPr lang="en-US" sz="2600" dirty="0" smtClean="0"/>
              <a:t/>
            </a:r>
            <a:br>
              <a:rPr lang="en-US" sz="2600" dirty="0" smtClean="0"/>
            </a:br>
            <a:r>
              <a:rPr lang="en-US" sz="2600" dirty="0" smtClean="0"/>
              <a:t/>
            </a:r>
            <a:br>
              <a:rPr lang="en-US" sz="2600" dirty="0" smtClean="0"/>
            </a:br>
            <a:r>
              <a:rPr lang="en-US" sz="2200" dirty="0" smtClean="0"/>
              <a:t>W.A. Zajc</a:t>
            </a:r>
            <a:br>
              <a:rPr lang="en-US" sz="2200" dirty="0" smtClean="0"/>
            </a:br>
            <a:r>
              <a:rPr lang="en-US" sz="2200" dirty="0" smtClean="0"/>
              <a:t>Columbia University</a:t>
            </a:r>
            <a:endParaRPr lang="en-US" sz="2200" dirty="0"/>
          </a:p>
        </p:txBody>
      </p:sp>
      <p:sp>
        <p:nvSpPr>
          <p:cNvPr id="5" name="Slide Number Placeholder 4"/>
          <p:cNvSpPr>
            <a:spLocks noGrp="1"/>
          </p:cNvSpPr>
          <p:nvPr>
            <p:ph type="sldNum" sz="quarter" idx="12"/>
          </p:nvPr>
        </p:nvSpPr>
        <p:spPr/>
        <p:txBody>
          <a:bodyPr/>
          <a:lstStyle/>
          <a:p>
            <a:fld id="{689A8784-831D-4422-858D-EAE38F96585F}" type="slidenum">
              <a:rPr lang="en-US" smtClean="0"/>
              <a:pPr/>
              <a:t>1</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hlinkClick r:id="rId3"/>
          </p:cNvPr>
          <p:cNvPicPr>
            <a:picLocks noGrp="1" noChangeAspect="1"/>
          </p:cNvPicPr>
          <p:nvPr>
            <p:ph idx="1"/>
          </p:nvPr>
        </p:nvPicPr>
        <p:blipFill rotWithShape="1">
          <a:blip r:embed="rId4"/>
          <a:srcRect t="-328" b="203"/>
          <a:stretch/>
        </p:blipFill>
        <p:spPr>
          <a:xfrm>
            <a:off x="-508" y="2384884"/>
            <a:ext cx="4644516" cy="4042981"/>
          </a:xfrm>
        </p:spPr>
      </p:pic>
      <p:sp>
        <p:nvSpPr>
          <p:cNvPr id="3" name="Title 2"/>
          <p:cNvSpPr>
            <a:spLocks noGrp="1"/>
          </p:cNvSpPr>
          <p:nvPr>
            <p:ph type="title"/>
          </p:nvPr>
        </p:nvSpPr>
        <p:spPr/>
        <p:txBody>
          <a:bodyPr/>
          <a:lstStyle/>
          <a:p>
            <a:r>
              <a:rPr lang="en-US" dirty="0" smtClean="0"/>
              <a:t>RHIC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10</a:t>
            </a:fld>
            <a:endParaRPr lang="en-US"/>
          </a:p>
        </p:txBody>
      </p:sp>
      <p:pic>
        <p:nvPicPr>
          <p:cNvPr id="6" name="Picture 5"/>
          <p:cNvPicPr>
            <a:picLocks noChangeAspect="1"/>
          </p:cNvPicPr>
          <p:nvPr/>
        </p:nvPicPr>
        <p:blipFill>
          <a:blip r:embed="rId5"/>
          <a:stretch>
            <a:fillRect/>
          </a:stretch>
        </p:blipFill>
        <p:spPr>
          <a:xfrm>
            <a:off x="4535996" y="2379446"/>
            <a:ext cx="4644516" cy="4037886"/>
          </a:xfrm>
          <a:prstGeom prst="rect">
            <a:avLst/>
          </a:prstGeom>
        </p:spPr>
      </p:pic>
      <p:sp>
        <p:nvSpPr>
          <p:cNvPr id="7" name="Content Placeholder 1"/>
          <p:cNvSpPr txBox="1">
            <a:spLocks/>
          </p:cNvSpPr>
          <p:nvPr/>
        </p:nvSpPr>
        <p:spPr bwMode="auto">
          <a:xfrm>
            <a:off x="0" y="656692"/>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smtClean="0"/>
              <a:t>The world’s first </a:t>
            </a:r>
            <a:r>
              <a:rPr lang="en-US" dirty="0" smtClean="0"/>
              <a:t>purpose-built </a:t>
            </a:r>
            <a:r>
              <a:rPr lang="en-US" i="0" dirty="0" smtClean="0"/>
              <a:t>heavy ion collider</a:t>
            </a:r>
          </a:p>
          <a:p>
            <a:pPr lvl="1"/>
            <a:r>
              <a:rPr lang="en-US" i="0" dirty="0" smtClean="0"/>
              <a:t>Has demonstrated its enormous flexibility</a:t>
            </a:r>
          </a:p>
          <a:p>
            <a:pPr lvl="1"/>
            <a:r>
              <a:rPr lang="en-US" i="0" dirty="0" smtClean="0"/>
              <a:t>Has enabled a decade+ of fundamental discoveries</a:t>
            </a:r>
            <a:endParaRPr lang="en-US" i="0" dirty="0"/>
          </a:p>
        </p:txBody>
      </p:sp>
    </p:spTree>
    <p:extLst>
      <p:ext uri="{BB962C8B-B14F-4D97-AF65-F5344CB8AC3E}">
        <p14:creationId xmlns:p14="http://schemas.microsoft.com/office/powerpoint/2010/main" val="61076525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hlinkClick r:id="rId2"/>
          </p:cNvPr>
          <p:cNvPicPr>
            <a:picLocks noGrp="1" noChangeAspect="1"/>
          </p:cNvPicPr>
          <p:nvPr>
            <p:ph idx="1"/>
          </p:nvPr>
        </p:nvPicPr>
        <p:blipFill rotWithShape="1">
          <a:blip r:embed="rId3"/>
          <a:srcRect t="-328" b="203"/>
          <a:stretch/>
        </p:blipFill>
        <p:spPr>
          <a:xfrm>
            <a:off x="-508" y="2384884"/>
            <a:ext cx="4644516" cy="4042981"/>
          </a:xfrm>
        </p:spPr>
      </p:pic>
      <p:sp>
        <p:nvSpPr>
          <p:cNvPr id="3" name="Title 2"/>
          <p:cNvSpPr>
            <a:spLocks noGrp="1"/>
          </p:cNvSpPr>
          <p:nvPr>
            <p:ph type="title"/>
          </p:nvPr>
        </p:nvSpPr>
        <p:spPr/>
        <p:txBody>
          <a:bodyPr/>
          <a:lstStyle/>
          <a:p>
            <a:r>
              <a:rPr lang="en-US" dirty="0" smtClean="0"/>
              <a:t>RHIC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11</a:t>
            </a:fld>
            <a:endParaRPr lang="en-US"/>
          </a:p>
        </p:txBody>
      </p:sp>
      <p:pic>
        <p:nvPicPr>
          <p:cNvPr id="6" name="Picture 5"/>
          <p:cNvPicPr>
            <a:picLocks noChangeAspect="1"/>
          </p:cNvPicPr>
          <p:nvPr/>
        </p:nvPicPr>
        <p:blipFill>
          <a:blip r:embed="rId4"/>
          <a:stretch>
            <a:fillRect/>
          </a:stretch>
        </p:blipFill>
        <p:spPr>
          <a:xfrm>
            <a:off x="4535996" y="2379446"/>
            <a:ext cx="4644516" cy="4037886"/>
          </a:xfrm>
          <a:prstGeom prst="rect">
            <a:avLst/>
          </a:prstGeom>
        </p:spPr>
      </p:pic>
      <p:sp>
        <p:nvSpPr>
          <p:cNvPr id="7" name="Content Placeholder 1"/>
          <p:cNvSpPr txBox="1">
            <a:spLocks/>
          </p:cNvSpPr>
          <p:nvPr/>
        </p:nvSpPr>
        <p:spPr bwMode="auto">
          <a:xfrm>
            <a:off x="0" y="656692"/>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smtClean="0"/>
              <a:t>The world’s first </a:t>
            </a:r>
            <a:r>
              <a:rPr lang="en-US" dirty="0" smtClean="0"/>
              <a:t>purpose-built </a:t>
            </a:r>
            <a:r>
              <a:rPr lang="en-US" i="0" dirty="0" smtClean="0"/>
              <a:t>heavy ion collider</a:t>
            </a:r>
          </a:p>
          <a:p>
            <a:pPr lvl="1"/>
            <a:r>
              <a:rPr lang="en-US" i="0" dirty="0" smtClean="0"/>
              <a:t>Has demonstrated its enormous flexibility</a:t>
            </a:r>
          </a:p>
          <a:p>
            <a:pPr lvl="1"/>
            <a:r>
              <a:rPr lang="en-US" i="0" dirty="0" smtClean="0"/>
              <a:t>Has enabled a decade+ of fundamental discoveries</a:t>
            </a:r>
            <a:endParaRPr lang="en-US" i="0" dirty="0"/>
          </a:p>
        </p:txBody>
      </p:sp>
      <p:sp>
        <p:nvSpPr>
          <p:cNvPr id="2" name="Oval 1"/>
          <p:cNvSpPr/>
          <p:nvPr/>
        </p:nvSpPr>
        <p:spPr>
          <a:xfrm>
            <a:off x="1774636" y="5780209"/>
            <a:ext cx="2412268" cy="288032"/>
          </a:xfrm>
          <a:prstGeom prst="ellipse">
            <a:avLst/>
          </a:prstGeom>
          <a:ln w="25400">
            <a:solidFill>
              <a:srgbClr val="FF0000">
                <a:alpha val="75000"/>
              </a:srgbClr>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334856220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8370" name="Rectangle 2"/>
          <p:cNvSpPr>
            <a:spLocks noGrp="1" noChangeArrowheads="1"/>
          </p:cNvSpPr>
          <p:nvPr>
            <p:ph type="title"/>
          </p:nvPr>
        </p:nvSpPr>
        <p:spPr/>
        <p:txBody>
          <a:bodyPr/>
          <a:lstStyle/>
          <a:p>
            <a:r>
              <a:rPr lang="en-US" sz="4000" dirty="0"/>
              <a:t>RHIC’s </a:t>
            </a:r>
            <a:r>
              <a:rPr lang="en-US" sz="4000" dirty="0" smtClean="0"/>
              <a:t>First</a:t>
            </a:r>
            <a:r>
              <a:rPr lang="en-US" sz="4000" dirty="0" smtClean="0"/>
              <a:t> Two Major </a:t>
            </a:r>
            <a:r>
              <a:rPr lang="en-US" sz="4000" dirty="0"/>
              <a:t>Discoveries</a:t>
            </a:r>
          </a:p>
        </p:txBody>
      </p:sp>
      <p:sp>
        <p:nvSpPr>
          <p:cNvPr id="1338371" name="Rectangle 3"/>
          <p:cNvSpPr>
            <a:spLocks noGrp="1" noChangeArrowheads="1"/>
          </p:cNvSpPr>
          <p:nvPr>
            <p:ph type="body" idx="1"/>
          </p:nvPr>
        </p:nvSpPr>
        <p:spPr>
          <a:xfrm>
            <a:off x="6350" y="914400"/>
            <a:ext cx="5784850" cy="6096000"/>
          </a:xfrm>
        </p:spPr>
        <p:txBody>
          <a:bodyPr/>
          <a:lstStyle/>
          <a:p>
            <a:pPr>
              <a:lnSpc>
                <a:spcPct val="90000"/>
              </a:lnSpc>
            </a:pPr>
            <a:r>
              <a:rPr lang="en-US" dirty="0"/>
              <a:t>Discovery of </a:t>
            </a:r>
            <a:br>
              <a:rPr lang="en-US" dirty="0"/>
            </a:br>
            <a:r>
              <a:rPr lang="en-US" dirty="0"/>
              <a:t>strong “elliptic” flow:</a:t>
            </a:r>
          </a:p>
          <a:p>
            <a:pPr lvl="1">
              <a:lnSpc>
                <a:spcPct val="90000"/>
              </a:lnSpc>
            </a:pPr>
            <a:r>
              <a:rPr lang="en-US" sz="2100" dirty="0"/>
              <a:t>Elliptic flow in </a:t>
            </a:r>
            <a:r>
              <a:rPr lang="en-US" sz="2100" dirty="0" err="1" smtClean="0"/>
              <a:t>Au+Au</a:t>
            </a:r>
            <a:r>
              <a:rPr lang="en-US" sz="2100" dirty="0" smtClean="0"/>
              <a:t> collisions</a:t>
            </a:r>
            <a:br>
              <a:rPr lang="en-US" sz="2100" dirty="0" smtClean="0"/>
            </a:br>
            <a:r>
              <a:rPr lang="en-US" sz="2100" dirty="0" smtClean="0"/>
              <a:t> </a:t>
            </a:r>
            <a:r>
              <a:rPr lang="en-US" sz="2100" dirty="0"/>
              <a:t>at </a:t>
            </a:r>
            <a:r>
              <a:rPr lang="en-US" sz="2100" dirty="0" smtClean="0"/>
              <a:t>√</a:t>
            </a:r>
            <a:r>
              <a:rPr lang="en-US" sz="2100" dirty="0" err="1"/>
              <a:t>s</a:t>
            </a:r>
            <a:r>
              <a:rPr lang="en-US" sz="2100" baseline="-25000" dirty="0" err="1"/>
              <a:t>NN</a:t>
            </a:r>
            <a:r>
              <a:rPr lang="en-US" sz="2100" dirty="0"/>
              <a:t>= 130 GeV, </a:t>
            </a:r>
            <a:br>
              <a:rPr lang="en-US" sz="2100" dirty="0"/>
            </a:br>
            <a:r>
              <a:rPr lang="en-US" sz="2100" dirty="0"/>
              <a:t>STAR Collaboration, </a:t>
            </a:r>
            <a:r>
              <a:rPr lang="en-US" sz="2000" dirty="0" smtClean="0"/>
              <a:t/>
            </a:r>
            <a:br>
              <a:rPr lang="en-US" sz="2000" dirty="0" smtClean="0"/>
            </a:br>
            <a:r>
              <a:rPr lang="en-US" sz="2000" dirty="0" smtClean="0">
                <a:hlinkClick r:id="rId4"/>
              </a:rPr>
              <a:t>Phys.Rev.Lett</a:t>
            </a:r>
            <a:r>
              <a:rPr lang="en-US" sz="2000" dirty="0">
                <a:hlinkClick r:id="rId4"/>
              </a:rPr>
              <a:t>.86:402-407,2001</a:t>
            </a:r>
            <a:r>
              <a:rPr lang="en-US" sz="2000" dirty="0"/>
              <a:t>  </a:t>
            </a:r>
          </a:p>
          <a:p>
            <a:pPr lvl="1">
              <a:lnSpc>
                <a:spcPct val="90000"/>
              </a:lnSpc>
            </a:pPr>
            <a:r>
              <a:rPr lang="en-US" sz="2000" i="1" dirty="0" smtClean="0">
                <a:solidFill>
                  <a:srgbClr val="0000FF"/>
                </a:solidFill>
              </a:rPr>
              <a:t>630</a:t>
            </a:r>
            <a:r>
              <a:rPr lang="en-US" sz="2000" i="1" dirty="0" smtClean="0">
                <a:solidFill>
                  <a:srgbClr val="0000FF"/>
                </a:solidFill>
              </a:rPr>
              <a:t> </a:t>
            </a:r>
            <a:r>
              <a:rPr lang="en-US" sz="2000" i="1" dirty="0">
                <a:solidFill>
                  <a:srgbClr val="0000FF"/>
                </a:solidFill>
              </a:rPr>
              <a:t>citations</a:t>
            </a:r>
          </a:p>
          <a:p>
            <a:pPr lvl="2">
              <a:lnSpc>
                <a:spcPct val="90000"/>
              </a:lnSpc>
            </a:pPr>
            <a:endParaRPr lang="en-US" sz="1200" i="1" dirty="0"/>
          </a:p>
          <a:p>
            <a:pPr>
              <a:lnSpc>
                <a:spcPct val="90000"/>
              </a:lnSpc>
            </a:pPr>
            <a:r>
              <a:rPr lang="en-US" dirty="0"/>
              <a:t>Discovery of </a:t>
            </a:r>
            <a:br>
              <a:rPr lang="en-US" dirty="0"/>
            </a:br>
            <a:r>
              <a:rPr lang="en-US" dirty="0"/>
              <a:t>“jet quenching”</a:t>
            </a:r>
          </a:p>
          <a:p>
            <a:pPr lvl="1">
              <a:lnSpc>
                <a:spcPct val="90000"/>
              </a:lnSpc>
            </a:pPr>
            <a:r>
              <a:rPr lang="en-US" sz="2100" dirty="0" smtClean="0"/>
              <a:t>Suppression of hadrons with large transverse momentum in central Au+Au collisions at √</a:t>
            </a:r>
            <a:r>
              <a:rPr lang="en-US" sz="2100" dirty="0" err="1" smtClean="0"/>
              <a:t>s</a:t>
            </a:r>
            <a:r>
              <a:rPr lang="en-US" sz="2100" baseline="-25000" dirty="0" err="1" smtClean="0"/>
              <a:t>NN</a:t>
            </a:r>
            <a:r>
              <a:rPr lang="en-US" sz="2100" dirty="0" smtClean="0"/>
              <a:t> = 130 GeV, </a:t>
            </a:r>
            <a:br>
              <a:rPr lang="en-US" sz="2100" dirty="0" smtClean="0"/>
            </a:br>
            <a:r>
              <a:rPr lang="en-US" sz="2100" dirty="0" smtClean="0"/>
              <a:t>PHENIX Collaboration</a:t>
            </a:r>
            <a:r>
              <a:rPr lang="en-US" sz="2000" dirty="0" smtClean="0"/>
              <a:t>, </a:t>
            </a:r>
            <a:r>
              <a:rPr lang="en-US" sz="2000" dirty="0">
                <a:hlinkClick r:id="rId5"/>
              </a:rPr>
              <a:t>Phys.Rev.Lett.88:022301,2002</a:t>
            </a:r>
            <a:r>
              <a:rPr lang="en-US" sz="2000" dirty="0"/>
              <a:t> </a:t>
            </a:r>
          </a:p>
          <a:p>
            <a:pPr lvl="1">
              <a:lnSpc>
                <a:spcPct val="90000"/>
              </a:lnSpc>
            </a:pPr>
            <a:r>
              <a:rPr lang="en-US" sz="2000" i="1" dirty="0" smtClean="0">
                <a:solidFill>
                  <a:srgbClr val="0000FF"/>
                </a:solidFill>
              </a:rPr>
              <a:t>940</a:t>
            </a:r>
            <a:r>
              <a:rPr lang="en-US" sz="2000" i="1" dirty="0" smtClean="0">
                <a:solidFill>
                  <a:srgbClr val="0000FF"/>
                </a:solidFill>
              </a:rPr>
              <a:t> </a:t>
            </a:r>
            <a:r>
              <a:rPr lang="en-US" sz="2000" i="1" dirty="0">
                <a:solidFill>
                  <a:srgbClr val="0000FF"/>
                </a:solidFill>
              </a:rPr>
              <a:t>citations</a:t>
            </a:r>
            <a:r>
              <a:rPr lang="en-US" dirty="0"/>
              <a:t/>
            </a:r>
            <a:br>
              <a:rPr lang="en-US" dirty="0"/>
            </a:br>
            <a:endParaRPr lang="en-US" dirty="0"/>
          </a:p>
          <a:p>
            <a:pPr>
              <a:lnSpc>
                <a:spcPct val="90000"/>
              </a:lnSpc>
            </a:pPr>
            <a:endParaRPr lang="en-US" dirty="0"/>
          </a:p>
        </p:txBody>
      </p:sp>
      <p:pic>
        <p:nvPicPr>
          <p:cNvPr id="1338372" name="Picture 4"/>
          <p:cNvPicPr>
            <a:picLocks noChangeAspect="1" noChangeArrowheads="1"/>
          </p:cNvPicPr>
          <p:nvPr/>
        </p:nvPicPr>
        <p:blipFill>
          <a:blip r:embed="rId6" cstate="print"/>
          <a:srcRect l="24500" t="10342" r="14999" b="30855"/>
          <a:stretch>
            <a:fillRect/>
          </a:stretch>
        </p:blipFill>
        <p:spPr bwMode="auto">
          <a:xfrm>
            <a:off x="5486400" y="947738"/>
            <a:ext cx="3705225" cy="2633662"/>
          </a:xfrm>
          <a:prstGeom prst="rect">
            <a:avLst/>
          </a:prstGeom>
          <a:noFill/>
          <a:ln w="9525" algn="ctr">
            <a:noFill/>
            <a:miter lim="800000"/>
            <a:headEnd/>
            <a:tailEnd/>
          </a:ln>
          <a:effectLst/>
        </p:spPr>
      </p:pic>
      <p:pic>
        <p:nvPicPr>
          <p:cNvPr id="1338373" name="Picture 5"/>
          <p:cNvPicPr>
            <a:picLocks noChangeAspect="1" noChangeArrowheads="1"/>
          </p:cNvPicPr>
          <p:nvPr/>
        </p:nvPicPr>
        <p:blipFill>
          <a:blip r:embed="rId7" cstate="print"/>
          <a:srcRect l="25000" t="17180" r="17999" b="8974"/>
          <a:stretch>
            <a:fillRect/>
          </a:stretch>
        </p:blipFill>
        <p:spPr bwMode="auto">
          <a:xfrm>
            <a:off x="5715000" y="3610570"/>
            <a:ext cx="3429000" cy="3247430"/>
          </a:xfrm>
          <a:prstGeom prst="rect">
            <a:avLst/>
          </a:prstGeom>
          <a:noFill/>
          <a:ln w="9525" algn="ctr">
            <a:noFill/>
            <a:miter lim="800000"/>
            <a:headEnd/>
            <a:tailEnd/>
          </a:ln>
          <a:effectLst/>
        </p:spPr>
      </p:pic>
      <p:sp>
        <p:nvSpPr>
          <p:cNvPr id="8" name="Slide Number Placeholder 7"/>
          <p:cNvSpPr>
            <a:spLocks noGrp="1"/>
          </p:cNvSpPr>
          <p:nvPr>
            <p:ph type="sldNum" sz="quarter" idx="12"/>
          </p:nvPr>
        </p:nvSpPr>
        <p:spPr/>
        <p:txBody>
          <a:bodyPr/>
          <a:lstStyle/>
          <a:p>
            <a:fld id="{A2D2CA8A-49B1-44D0-B863-6C6BFD9BB9EC}" type="slidenum">
              <a:rPr lang="en-US" smtClean="0"/>
              <a:pPr/>
              <a:t>12</a:t>
            </a:fld>
            <a:endParaRPr lang="en-US"/>
          </a:p>
        </p:txBody>
      </p:sp>
    </p:spTree>
    <p:custDataLst>
      <p:tags r:id="rId1"/>
    </p:custDataLst>
    <p:extLst>
      <p:ext uri="{BB962C8B-B14F-4D97-AF65-F5344CB8AC3E}">
        <p14:creationId xmlns:p14="http://schemas.microsoft.com/office/powerpoint/2010/main" val="3431482985"/>
      </p:ext>
    </p:extLst>
  </p:cSld>
  <p:clrMapOvr>
    <a:masterClrMapping/>
  </p:clrMapOvr>
  <p:transition xmlns:p14="http://schemas.microsoft.com/office/powerpoint/2010/main" spd="slow" advTm="23703">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6"/>
          <p:cNvGrpSpPr>
            <a:grpSpLocks/>
          </p:cNvGrpSpPr>
          <p:nvPr/>
        </p:nvGrpSpPr>
        <p:grpSpPr bwMode="auto">
          <a:xfrm>
            <a:off x="5040560" y="4101189"/>
            <a:ext cx="4211960" cy="2640179"/>
            <a:chOff x="832" y="443"/>
            <a:chExt cx="4032" cy="2781"/>
          </a:xfrm>
        </p:grpSpPr>
        <p:pic>
          <p:nvPicPr>
            <p:cNvPr id="9" name="Picture 17"/>
            <p:cNvPicPr>
              <a:picLocks noChangeAspect="1" noChangeArrowheads="1"/>
            </p:cNvPicPr>
            <p:nvPr/>
          </p:nvPicPr>
          <p:blipFill>
            <a:blip r:embed="rId4" cstate="print"/>
            <a:srcRect t="56250" r="10184"/>
            <a:stretch>
              <a:fillRect/>
            </a:stretch>
          </p:blipFill>
          <p:spPr bwMode="auto">
            <a:xfrm>
              <a:off x="832" y="443"/>
              <a:ext cx="4032" cy="2781"/>
            </a:xfrm>
            <a:prstGeom prst="rect">
              <a:avLst/>
            </a:prstGeom>
            <a:noFill/>
            <a:ln w="9525">
              <a:noFill/>
              <a:miter lim="800000"/>
              <a:headEnd/>
              <a:tailEnd/>
            </a:ln>
          </p:spPr>
        </p:pic>
        <p:sp>
          <p:nvSpPr>
            <p:cNvPr id="10" name="Text Box 18"/>
            <p:cNvSpPr txBox="1">
              <a:spLocks noChangeArrowheads="1"/>
            </p:cNvSpPr>
            <p:nvPr/>
          </p:nvSpPr>
          <p:spPr bwMode="auto">
            <a:xfrm>
              <a:off x="1655" y="2432"/>
              <a:ext cx="1801" cy="267"/>
            </a:xfrm>
            <a:prstGeom prst="rect">
              <a:avLst/>
            </a:prstGeom>
            <a:noFill/>
            <a:ln w="15875">
              <a:noFill/>
              <a:miter lim="800000"/>
              <a:headEnd/>
              <a:tailEnd/>
            </a:ln>
          </p:spPr>
          <p:txBody>
            <a:bodyPr>
              <a:spAutoFit/>
            </a:bodyPr>
            <a:lstStyle/>
            <a:p>
              <a:pPr algn="l" eaLnBrk="0" hangingPunct="0">
                <a:spcBef>
                  <a:spcPct val="0"/>
                </a:spcBef>
                <a:buClrTx/>
                <a:buSzTx/>
                <a:buFontTx/>
                <a:buNone/>
              </a:pPr>
              <a:r>
                <a:rPr lang="en-US" sz="1800" b="0">
                  <a:solidFill>
                    <a:schemeClr val="bg1"/>
                  </a:solidFill>
                  <a:latin typeface="Times New Roman" pitchFamily="16" charset="0"/>
                </a:rPr>
                <a:t>Pedestal&amp;flow subtracted</a:t>
              </a:r>
            </a:p>
          </p:txBody>
        </p:sp>
      </p:grpSp>
      <p:sp>
        <p:nvSpPr>
          <p:cNvPr id="1338371" name="Rectangle 3"/>
          <p:cNvSpPr>
            <a:spLocks noGrp="1" noChangeArrowheads="1"/>
          </p:cNvSpPr>
          <p:nvPr>
            <p:ph type="body" idx="1"/>
          </p:nvPr>
        </p:nvSpPr>
        <p:spPr>
          <a:xfrm>
            <a:off x="6350" y="914400"/>
            <a:ext cx="5784850" cy="6096000"/>
          </a:xfrm>
        </p:spPr>
        <p:txBody>
          <a:bodyPr/>
          <a:lstStyle/>
          <a:p>
            <a:pPr>
              <a:lnSpc>
                <a:spcPct val="90000"/>
              </a:lnSpc>
            </a:pPr>
            <a:r>
              <a:rPr lang="en-US" dirty="0" smtClean="0"/>
              <a:t>“Fine structure”</a:t>
            </a:r>
            <a:r>
              <a:rPr lang="en-US" dirty="0" smtClean="0"/>
              <a:t> </a:t>
            </a:r>
            <a:r>
              <a:rPr lang="en-US" dirty="0"/>
              <a:t/>
            </a:r>
            <a:br>
              <a:rPr lang="en-US" dirty="0"/>
            </a:br>
            <a:r>
              <a:rPr lang="en-US" dirty="0" smtClean="0"/>
              <a:t> </a:t>
            </a:r>
            <a:r>
              <a:rPr lang="en-US" dirty="0" smtClean="0"/>
              <a:t>in</a:t>
            </a:r>
            <a:r>
              <a:rPr lang="en-US" dirty="0" smtClean="0"/>
              <a:t> elliptic </a:t>
            </a:r>
            <a:r>
              <a:rPr lang="en-US" dirty="0"/>
              <a:t>flow:</a:t>
            </a:r>
          </a:p>
          <a:p>
            <a:pPr lvl="1">
              <a:lnSpc>
                <a:spcPct val="90000"/>
              </a:lnSpc>
            </a:pPr>
            <a:r>
              <a:rPr lang="en-US" sz="2100" dirty="0"/>
              <a:t>Elliptic flow </a:t>
            </a:r>
            <a:r>
              <a:rPr lang="en-US" sz="2100" dirty="0"/>
              <a:t>o</a:t>
            </a:r>
            <a:r>
              <a:rPr lang="en-US" sz="2100" dirty="0" smtClean="0"/>
              <a:t>f identified hadrons</a:t>
            </a:r>
            <a:br>
              <a:rPr lang="en-US" sz="2100" dirty="0" smtClean="0"/>
            </a:br>
            <a:r>
              <a:rPr lang="en-US" sz="2100" dirty="0" smtClean="0"/>
              <a:t>in </a:t>
            </a:r>
            <a:r>
              <a:rPr lang="en-US" sz="2100" dirty="0" err="1" smtClean="0"/>
              <a:t>Au+Au</a:t>
            </a:r>
            <a:r>
              <a:rPr lang="en-US" sz="2100" dirty="0" smtClean="0"/>
              <a:t> </a:t>
            </a:r>
            <a:r>
              <a:rPr lang="en-US" sz="2100" dirty="0"/>
              <a:t>collisions at </a:t>
            </a:r>
            <a:r>
              <a:rPr lang="en-US" sz="2100" dirty="0" smtClean="0"/>
              <a:t>√</a:t>
            </a:r>
            <a:r>
              <a:rPr lang="en-US" sz="2100" dirty="0" err="1"/>
              <a:t>s</a:t>
            </a:r>
            <a:r>
              <a:rPr lang="en-US" sz="2100" baseline="-25000" dirty="0" err="1"/>
              <a:t>NN</a:t>
            </a:r>
            <a:r>
              <a:rPr lang="en-US" sz="2100" dirty="0"/>
              <a:t>= </a:t>
            </a:r>
            <a:r>
              <a:rPr lang="en-US" sz="2100" dirty="0" smtClean="0"/>
              <a:t>200 </a:t>
            </a:r>
            <a:r>
              <a:rPr lang="en-US" sz="2100" dirty="0"/>
              <a:t>GeV, </a:t>
            </a:r>
            <a:br>
              <a:rPr lang="en-US" sz="2100" dirty="0"/>
            </a:br>
            <a:r>
              <a:rPr lang="en-US" sz="2100" dirty="0" smtClean="0"/>
              <a:t>PHENIX</a:t>
            </a:r>
            <a:r>
              <a:rPr lang="en-US" sz="2100" dirty="0" smtClean="0"/>
              <a:t> </a:t>
            </a:r>
            <a:r>
              <a:rPr lang="en-US" sz="2100" dirty="0"/>
              <a:t>Collaboration, </a:t>
            </a:r>
            <a:r>
              <a:rPr lang="en-US" sz="2000" dirty="0" smtClean="0"/>
              <a:t/>
            </a:r>
            <a:br>
              <a:rPr lang="en-US" sz="2000" dirty="0" smtClean="0"/>
            </a:br>
            <a:r>
              <a:rPr lang="en-US" sz="2000" dirty="0" smtClean="0">
                <a:hlinkClick r:id="rId5"/>
              </a:rPr>
              <a:t>Phys.Rev.Lett.</a:t>
            </a:r>
            <a:r>
              <a:rPr lang="en-US" sz="2000" dirty="0" smtClean="0">
                <a:hlinkClick r:id="rId5"/>
              </a:rPr>
              <a:t>91</a:t>
            </a:r>
            <a:r>
              <a:rPr lang="en-US" sz="2000" dirty="0" smtClean="0">
                <a:hlinkClick r:id="rId5"/>
              </a:rPr>
              <a:t>:182301,2003</a:t>
            </a:r>
            <a:r>
              <a:rPr lang="en-US" sz="2000" dirty="0" smtClean="0"/>
              <a:t>  </a:t>
            </a:r>
            <a:endParaRPr lang="en-US" sz="2000" dirty="0"/>
          </a:p>
          <a:p>
            <a:pPr lvl="1">
              <a:lnSpc>
                <a:spcPct val="90000"/>
              </a:lnSpc>
            </a:pPr>
            <a:r>
              <a:rPr lang="en-US" sz="2000" i="1" dirty="0" smtClean="0">
                <a:solidFill>
                  <a:srgbClr val="0000FF"/>
                </a:solidFill>
              </a:rPr>
              <a:t>694</a:t>
            </a:r>
            <a:r>
              <a:rPr lang="en-US" sz="2000" i="1" dirty="0" smtClean="0">
                <a:solidFill>
                  <a:srgbClr val="0000FF"/>
                </a:solidFill>
              </a:rPr>
              <a:t> </a:t>
            </a:r>
            <a:r>
              <a:rPr lang="en-US" sz="2000" i="1" dirty="0">
                <a:solidFill>
                  <a:srgbClr val="0000FF"/>
                </a:solidFill>
              </a:rPr>
              <a:t>citations</a:t>
            </a:r>
          </a:p>
          <a:p>
            <a:pPr lvl="2">
              <a:lnSpc>
                <a:spcPct val="90000"/>
              </a:lnSpc>
            </a:pPr>
            <a:endParaRPr lang="en-US" sz="1200" i="1" dirty="0"/>
          </a:p>
          <a:p>
            <a:pPr>
              <a:lnSpc>
                <a:spcPct val="90000"/>
              </a:lnSpc>
            </a:pPr>
            <a:r>
              <a:rPr lang="en-US" dirty="0" smtClean="0"/>
              <a:t>Disappearance of </a:t>
            </a:r>
            <a:br>
              <a:rPr lang="en-US" dirty="0" smtClean="0"/>
            </a:br>
            <a:r>
              <a:rPr lang="en-US" dirty="0" smtClean="0"/>
              <a:t>away-side “jet”</a:t>
            </a:r>
            <a:endParaRPr lang="en-US" dirty="0"/>
          </a:p>
          <a:p>
            <a:pPr lvl="1">
              <a:lnSpc>
                <a:spcPct val="90000"/>
              </a:lnSpc>
            </a:pPr>
            <a:r>
              <a:rPr lang="en-US" sz="2100" dirty="0" smtClean="0"/>
              <a:t>Disappearance of back-to-back</a:t>
            </a:r>
            <a:br>
              <a:rPr lang="en-US" sz="2100" dirty="0" smtClean="0"/>
            </a:br>
            <a:r>
              <a:rPr lang="en-US" sz="2100" dirty="0" smtClean="0"/>
              <a:t>high </a:t>
            </a:r>
            <a:r>
              <a:rPr lang="en-US" sz="2100" dirty="0" err="1" smtClean="0"/>
              <a:t>p</a:t>
            </a:r>
            <a:r>
              <a:rPr lang="en-US" sz="2100" baseline="-25000" dirty="0" err="1" smtClean="0"/>
              <a:t>T</a:t>
            </a:r>
            <a:r>
              <a:rPr lang="en-US" sz="2100" dirty="0" smtClean="0"/>
              <a:t> correlations in central</a:t>
            </a:r>
            <a:br>
              <a:rPr lang="en-US" sz="2100" dirty="0" smtClean="0"/>
            </a:br>
            <a:r>
              <a:rPr lang="en-US" sz="2100" dirty="0" err="1" smtClean="0"/>
              <a:t>Au+Au</a:t>
            </a:r>
            <a:r>
              <a:rPr lang="en-US" sz="2100" dirty="0" smtClean="0"/>
              <a:t> collisions at </a:t>
            </a:r>
            <a:r>
              <a:rPr lang="en-US" sz="2100" dirty="0" smtClean="0"/>
              <a:t>√</a:t>
            </a:r>
            <a:r>
              <a:rPr lang="en-US" sz="2100" dirty="0" err="1" smtClean="0"/>
              <a:t>s</a:t>
            </a:r>
            <a:r>
              <a:rPr lang="en-US" sz="2100" baseline="-25000" dirty="0" err="1" smtClean="0"/>
              <a:t>NN</a:t>
            </a:r>
            <a:r>
              <a:rPr lang="en-US" sz="2100" dirty="0" smtClean="0"/>
              <a:t> = </a:t>
            </a:r>
            <a:r>
              <a:rPr lang="en-US" sz="2100" dirty="0" smtClean="0"/>
              <a:t>200</a:t>
            </a:r>
            <a:r>
              <a:rPr lang="en-US" sz="2100" dirty="0" smtClean="0"/>
              <a:t> </a:t>
            </a:r>
            <a:r>
              <a:rPr lang="en-US" sz="2100" dirty="0" smtClean="0"/>
              <a:t>GeV, </a:t>
            </a:r>
            <a:br>
              <a:rPr lang="en-US" sz="2100" dirty="0" smtClean="0"/>
            </a:br>
            <a:r>
              <a:rPr lang="en-US" sz="2100" dirty="0" smtClean="0"/>
              <a:t>STAR</a:t>
            </a:r>
            <a:r>
              <a:rPr lang="en-US" sz="2100" dirty="0" smtClean="0"/>
              <a:t> Collaboration</a:t>
            </a:r>
            <a:r>
              <a:rPr lang="en-US" sz="2000" dirty="0" smtClean="0"/>
              <a:t>, </a:t>
            </a:r>
            <a:br>
              <a:rPr lang="en-US" sz="2000" dirty="0" smtClean="0"/>
            </a:br>
            <a:r>
              <a:rPr lang="en-US" sz="2000" dirty="0" smtClean="0">
                <a:hlinkClick r:id="rId6"/>
              </a:rPr>
              <a:t>Phys.Rev.Lett.</a:t>
            </a:r>
            <a:r>
              <a:rPr lang="en-US" sz="2000" dirty="0" smtClean="0">
                <a:hlinkClick r:id="rId6"/>
              </a:rPr>
              <a:t>90</a:t>
            </a:r>
            <a:r>
              <a:rPr lang="en-US" sz="2000" dirty="0" smtClean="0">
                <a:hlinkClick r:id="rId6"/>
              </a:rPr>
              <a:t>:082302,2003 </a:t>
            </a:r>
            <a:endParaRPr lang="en-US" sz="2000" dirty="0"/>
          </a:p>
          <a:p>
            <a:pPr lvl="1">
              <a:lnSpc>
                <a:spcPct val="90000"/>
              </a:lnSpc>
            </a:pPr>
            <a:r>
              <a:rPr lang="en-US" sz="2000" i="1" dirty="0" smtClean="0">
                <a:solidFill>
                  <a:srgbClr val="0000FF"/>
                </a:solidFill>
              </a:rPr>
              <a:t>731 </a:t>
            </a:r>
            <a:r>
              <a:rPr lang="en-US" sz="2000" i="1" dirty="0">
                <a:solidFill>
                  <a:srgbClr val="0000FF"/>
                </a:solidFill>
              </a:rPr>
              <a:t>citations</a:t>
            </a:r>
            <a:r>
              <a:rPr lang="en-US" dirty="0"/>
              <a:t/>
            </a:r>
            <a:br>
              <a:rPr lang="en-US" dirty="0"/>
            </a:br>
            <a:endParaRPr lang="en-US" dirty="0"/>
          </a:p>
          <a:p>
            <a:pPr>
              <a:lnSpc>
                <a:spcPct val="90000"/>
              </a:lnSpc>
            </a:pPr>
            <a:endParaRPr lang="en-US" dirty="0"/>
          </a:p>
        </p:txBody>
      </p:sp>
      <p:sp>
        <p:nvSpPr>
          <p:cNvPr id="1338370" name="Rectangle 2"/>
          <p:cNvSpPr>
            <a:spLocks noGrp="1" noChangeArrowheads="1"/>
          </p:cNvSpPr>
          <p:nvPr>
            <p:ph type="title"/>
          </p:nvPr>
        </p:nvSpPr>
        <p:spPr/>
        <p:txBody>
          <a:bodyPr/>
          <a:lstStyle/>
          <a:p>
            <a:r>
              <a:rPr lang="en-US" sz="4000" dirty="0" smtClean="0"/>
              <a:t>Extending Those </a:t>
            </a:r>
            <a:r>
              <a:rPr lang="en-US" sz="4000" dirty="0"/>
              <a:t>Major Discoveries</a:t>
            </a:r>
          </a:p>
        </p:txBody>
      </p:sp>
      <p:sp>
        <p:nvSpPr>
          <p:cNvPr id="8" name="Slide Number Placeholder 7"/>
          <p:cNvSpPr>
            <a:spLocks noGrp="1"/>
          </p:cNvSpPr>
          <p:nvPr>
            <p:ph type="sldNum" sz="quarter" idx="12"/>
          </p:nvPr>
        </p:nvSpPr>
        <p:spPr/>
        <p:txBody>
          <a:bodyPr/>
          <a:lstStyle/>
          <a:p>
            <a:fld id="{A2D2CA8A-49B1-44D0-B863-6C6BFD9BB9EC}" type="slidenum">
              <a:rPr lang="en-US" smtClean="0"/>
              <a:pPr/>
              <a:t>13</a:t>
            </a:fld>
            <a:endParaRPr lang="en-US"/>
          </a:p>
        </p:txBody>
      </p:sp>
      <p:grpSp>
        <p:nvGrpSpPr>
          <p:cNvPr id="11" name="Group 99"/>
          <p:cNvGrpSpPr>
            <a:grpSpLocks/>
          </p:cNvGrpSpPr>
          <p:nvPr/>
        </p:nvGrpSpPr>
        <p:grpSpPr bwMode="auto">
          <a:xfrm>
            <a:off x="5760132" y="970149"/>
            <a:ext cx="3047764" cy="3106923"/>
            <a:chOff x="22" y="1972"/>
            <a:chExt cx="2736" cy="2425"/>
          </a:xfrm>
        </p:grpSpPr>
        <p:pic>
          <p:nvPicPr>
            <p:cNvPr id="12" name="Picture 100" descr="phenix_v2_vs_hydro"/>
            <p:cNvPicPr>
              <a:picLocks noChangeAspect="1" noChangeArrowheads="1"/>
            </p:cNvPicPr>
            <p:nvPr/>
          </p:nvPicPr>
          <p:blipFill>
            <a:blip r:embed="rId7" cstate="print"/>
            <a:srcRect/>
            <a:stretch>
              <a:fillRect/>
            </a:stretch>
          </p:blipFill>
          <p:spPr bwMode="auto">
            <a:xfrm>
              <a:off x="22" y="1972"/>
              <a:ext cx="2736" cy="2425"/>
            </a:xfrm>
            <a:prstGeom prst="rect">
              <a:avLst/>
            </a:prstGeom>
            <a:noFill/>
            <a:ln w="9525">
              <a:noFill/>
              <a:miter lim="800000"/>
              <a:headEnd/>
              <a:tailEnd/>
            </a:ln>
          </p:spPr>
        </p:pic>
        <p:pic>
          <p:nvPicPr>
            <p:cNvPr id="13" name="Picture 101" descr="phenix"/>
            <p:cNvPicPr>
              <a:picLocks noChangeAspect="1" noChangeArrowheads="1"/>
            </p:cNvPicPr>
            <p:nvPr/>
          </p:nvPicPr>
          <p:blipFill>
            <a:blip r:embed="rId8" cstate="print"/>
            <a:srcRect/>
            <a:stretch>
              <a:fillRect/>
            </a:stretch>
          </p:blipFill>
          <p:spPr bwMode="auto">
            <a:xfrm>
              <a:off x="1746" y="2069"/>
              <a:ext cx="908" cy="260"/>
            </a:xfrm>
            <a:prstGeom prst="rect">
              <a:avLst/>
            </a:prstGeom>
            <a:noFill/>
            <a:ln w="9525">
              <a:noFill/>
              <a:miter lim="800000"/>
              <a:headEnd/>
              <a:tailEnd/>
            </a:ln>
          </p:spPr>
        </p:pic>
      </p:grpSp>
      <p:sp>
        <p:nvSpPr>
          <p:cNvPr id="3" name="TextBox 2"/>
          <p:cNvSpPr txBox="1"/>
          <p:nvPr/>
        </p:nvSpPr>
        <p:spPr>
          <a:xfrm>
            <a:off x="3923928" y="728700"/>
            <a:ext cx="6228692" cy="276999"/>
          </a:xfrm>
          <a:prstGeom prst="rect">
            <a:avLst/>
          </a:prstGeom>
          <a:noFill/>
        </p:spPr>
        <p:txBody>
          <a:bodyPr wrap="square" rtlCol="0">
            <a:spAutoFit/>
          </a:bodyPr>
          <a:lstStyle/>
          <a:p>
            <a:pPr>
              <a:buNone/>
            </a:pPr>
            <a:r>
              <a:rPr lang="en-US" sz="1200" i="0" dirty="0" smtClean="0"/>
              <a:t>Hydro from P</a:t>
            </a:r>
            <a:r>
              <a:rPr lang="en-US" sz="1200" i="0" dirty="0"/>
              <a:t>. </a:t>
            </a:r>
            <a:r>
              <a:rPr lang="en-US" sz="1200" i="0" dirty="0" err="1" smtClean="0"/>
              <a:t>Huovinen</a:t>
            </a:r>
            <a:r>
              <a:rPr lang="en-US" sz="1200" i="0" dirty="0" smtClean="0"/>
              <a:t> et al., </a:t>
            </a:r>
            <a:r>
              <a:rPr lang="en-US" sz="1200" i="0" dirty="0"/>
              <a:t>Phys. </a:t>
            </a:r>
            <a:r>
              <a:rPr lang="en-US" sz="1200" i="0" dirty="0" err="1"/>
              <a:t>Lett</a:t>
            </a:r>
            <a:r>
              <a:rPr lang="en-US" sz="1200" b="1" i="0" dirty="0"/>
              <a:t>. B503</a:t>
            </a:r>
            <a:r>
              <a:rPr lang="en-US" sz="1200" i="0" dirty="0"/>
              <a:t>, 58 (2001</a:t>
            </a:r>
            <a:r>
              <a:rPr lang="en-US" sz="1200" i="0" dirty="0" smtClean="0"/>
              <a:t>)</a:t>
            </a:r>
            <a:endParaRPr lang="en-US" sz="1200" i="0" dirty="0" smtClean="0"/>
          </a:p>
        </p:txBody>
      </p:sp>
    </p:spTree>
    <p:custDataLst>
      <p:tags r:id="rId1"/>
    </p:custDataLst>
    <p:extLst>
      <p:ext uri="{BB962C8B-B14F-4D97-AF65-F5344CB8AC3E}">
        <p14:creationId xmlns:p14="http://schemas.microsoft.com/office/powerpoint/2010/main" val="2792135625"/>
      </p:ext>
    </p:extLst>
  </p:cSld>
  <p:clrMapOvr>
    <a:masterClrMapping/>
  </p:clrMapOvr>
  <p:transition xmlns:p14="http://schemas.microsoft.com/office/powerpoint/2010/main" spd="slow" advTm="23703">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2"/>
          </p:cNvPr>
          <p:cNvPicPr>
            <a:picLocks noChangeAspect="1"/>
          </p:cNvPicPr>
          <p:nvPr/>
        </p:nvPicPr>
        <p:blipFill>
          <a:blip r:embed="rId3"/>
          <a:stretch>
            <a:fillRect/>
          </a:stretch>
        </p:blipFill>
        <p:spPr>
          <a:xfrm>
            <a:off x="-648580" y="3286453"/>
            <a:ext cx="5076564" cy="3598931"/>
          </a:xfrm>
          <a:prstGeom prst="rect">
            <a:avLst/>
          </a:prstGeom>
        </p:spPr>
      </p:pic>
      <p:sp>
        <p:nvSpPr>
          <p:cNvPr id="2" name="Content Placeholder 1"/>
          <p:cNvSpPr>
            <a:spLocks noGrp="1"/>
          </p:cNvSpPr>
          <p:nvPr>
            <p:ph idx="1"/>
          </p:nvPr>
        </p:nvSpPr>
        <p:spPr>
          <a:xfrm>
            <a:off x="0" y="765956"/>
            <a:ext cx="9144000" cy="5867400"/>
          </a:xfrm>
        </p:spPr>
        <p:txBody>
          <a:bodyPr/>
          <a:lstStyle/>
          <a:p>
            <a:r>
              <a:rPr lang="en-US" sz="2400" dirty="0" smtClean="0"/>
              <a:t>2000 – first collisions </a:t>
            </a:r>
          </a:p>
          <a:p>
            <a:r>
              <a:rPr lang="en-US" sz="2400" dirty="0" smtClean="0"/>
              <a:t>2001 – major results</a:t>
            </a:r>
            <a:br>
              <a:rPr lang="en-US" sz="2400" dirty="0" smtClean="0"/>
            </a:br>
            <a:r>
              <a:rPr lang="en-US" sz="2400" dirty="0" smtClean="0"/>
              <a:t>from all 4 collaborations</a:t>
            </a:r>
          </a:p>
          <a:p>
            <a:r>
              <a:rPr lang="en-US" sz="2400" dirty="0" smtClean="0"/>
              <a:t>2002 – first full-energy</a:t>
            </a:r>
            <a:br>
              <a:rPr lang="en-US" sz="2400" dirty="0" smtClean="0"/>
            </a:br>
            <a:r>
              <a:rPr lang="en-US" sz="2400" dirty="0" err="1" smtClean="0"/>
              <a:t>Au+Au</a:t>
            </a:r>
            <a:r>
              <a:rPr lang="en-US" sz="2400" dirty="0" smtClean="0"/>
              <a:t> run</a:t>
            </a:r>
          </a:p>
          <a:p>
            <a:r>
              <a:rPr lang="en-US" sz="2400" dirty="0" smtClean="0"/>
              <a:t>2003 – </a:t>
            </a:r>
            <a:r>
              <a:rPr lang="en-US" sz="2400" dirty="0" err="1" smtClean="0"/>
              <a:t>d+Au</a:t>
            </a:r>
            <a:r>
              <a:rPr lang="en-US" sz="2400" dirty="0" smtClean="0"/>
              <a:t> </a:t>
            </a:r>
            <a:br>
              <a:rPr lang="en-US" sz="2400" dirty="0" smtClean="0"/>
            </a:br>
            <a:r>
              <a:rPr lang="en-US" sz="2400" dirty="0" smtClean="0"/>
              <a:t>control run </a:t>
            </a:r>
            <a:endParaRPr lang="en-US" sz="2400" dirty="0"/>
          </a:p>
        </p:txBody>
      </p:sp>
      <p:sp>
        <p:nvSpPr>
          <p:cNvPr id="3" name="Title 2"/>
          <p:cNvSpPr>
            <a:spLocks noGrp="1"/>
          </p:cNvSpPr>
          <p:nvPr>
            <p:ph type="title"/>
          </p:nvPr>
        </p:nvSpPr>
        <p:spPr/>
        <p:txBody>
          <a:bodyPr/>
          <a:lstStyle/>
          <a:p>
            <a:r>
              <a:rPr lang="en-US" sz="3500" dirty="0" smtClean="0"/>
              <a:t>Critical </a:t>
            </a:r>
            <a:r>
              <a:rPr lang="en-US" sz="3500" i="1" dirty="0" smtClean="0"/>
              <a:t>in situ </a:t>
            </a:r>
            <a:r>
              <a:rPr lang="en-US" sz="3500" dirty="0" smtClean="0"/>
              <a:t>Control Measurement</a:t>
            </a:r>
            <a:r>
              <a:rPr lang="en-US" dirty="0" smtClean="0"/>
              <a:t>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14</a:t>
            </a:fld>
            <a:endParaRPr lang="en-US" dirty="0"/>
          </a:p>
        </p:txBody>
      </p:sp>
      <p:pic>
        <p:nvPicPr>
          <p:cNvPr id="5" name="Picture 4" descr="PRL_cov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84" y="764704"/>
            <a:ext cx="4732028" cy="6093296"/>
          </a:xfrm>
          <a:prstGeom prst="rect">
            <a:avLst/>
          </a:prstGeom>
        </p:spPr>
      </p:pic>
    </p:spTree>
    <p:extLst>
      <p:ext uri="{BB962C8B-B14F-4D97-AF65-F5344CB8AC3E}">
        <p14:creationId xmlns:p14="http://schemas.microsoft.com/office/powerpoint/2010/main" val="371033541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2"/>
          </p:cNvPr>
          <p:cNvPicPr>
            <a:picLocks noChangeAspect="1"/>
          </p:cNvPicPr>
          <p:nvPr/>
        </p:nvPicPr>
        <p:blipFill>
          <a:blip r:embed="rId3"/>
          <a:stretch>
            <a:fillRect/>
          </a:stretch>
        </p:blipFill>
        <p:spPr>
          <a:xfrm>
            <a:off x="-648580" y="3286453"/>
            <a:ext cx="5076564" cy="3598931"/>
          </a:xfrm>
          <a:prstGeom prst="rect">
            <a:avLst/>
          </a:prstGeom>
        </p:spPr>
      </p:pic>
      <p:sp>
        <p:nvSpPr>
          <p:cNvPr id="2" name="Content Placeholder 1"/>
          <p:cNvSpPr>
            <a:spLocks noGrp="1"/>
          </p:cNvSpPr>
          <p:nvPr>
            <p:ph idx="1"/>
          </p:nvPr>
        </p:nvSpPr>
        <p:spPr>
          <a:xfrm>
            <a:off x="0" y="765956"/>
            <a:ext cx="9144000" cy="5867400"/>
          </a:xfrm>
        </p:spPr>
        <p:txBody>
          <a:bodyPr/>
          <a:lstStyle/>
          <a:p>
            <a:r>
              <a:rPr lang="en-US" sz="2400" dirty="0" smtClean="0"/>
              <a:t>2000 – first collisions </a:t>
            </a:r>
          </a:p>
          <a:p>
            <a:r>
              <a:rPr lang="en-US" sz="2400" dirty="0" smtClean="0"/>
              <a:t>2001 – major results</a:t>
            </a:r>
            <a:br>
              <a:rPr lang="en-US" sz="2400" dirty="0" smtClean="0"/>
            </a:br>
            <a:r>
              <a:rPr lang="en-US" sz="2400" dirty="0" smtClean="0"/>
              <a:t>from all 4 collaborations</a:t>
            </a:r>
          </a:p>
          <a:p>
            <a:r>
              <a:rPr lang="en-US" sz="2400" dirty="0" smtClean="0"/>
              <a:t>2002 – first full-energy</a:t>
            </a:r>
            <a:br>
              <a:rPr lang="en-US" sz="2400" dirty="0" smtClean="0"/>
            </a:br>
            <a:r>
              <a:rPr lang="en-US" sz="2400" dirty="0" err="1" smtClean="0"/>
              <a:t>Au+Au</a:t>
            </a:r>
            <a:r>
              <a:rPr lang="en-US" sz="2400" dirty="0" smtClean="0"/>
              <a:t> run</a:t>
            </a:r>
          </a:p>
          <a:p>
            <a:r>
              <a:rPr lang="en-US" sz="2400" dirty="0" smtClean="0"/>
              <a:t>2003 – </a:t>
            </a:r>
            <a:r>
              <a:rPr lang="en-US" sz="2400" dirty="0" err="1" smtClean="0"/>
              <a:t>d+Au</a:t>
            </a:r>
            <a:r>
              <a:rPr lang="en-US" sz="2400" dirty="0" smtClean="0"/>
              <a:t> </a:t>
            </a:r>
            <a:br>
              <a:rPr lang="en-US" sz="2400" dirty="0" smtClean="0"/>
            </a:br>
            <a:r>
              <a:rPr lang="en-US" sz="2400" dirty="0" smtClean="0"/>
              <a:t>control run </a:t>
            </a:r>
            <a:endParaRPr lang="en-US" sz="2400" dirty="0"/>
          </a:p>
        </p:txBody>
      </p:sp>
      <p:sp>
        <p:nvSpPr>
          <p:cNvPr id="3" name="Title 2"/>
          <p:cNvSpPr>
            <a:spLocks noGrp="1"/>
          </p:cNvSpPr>
          <p:nvPr>
            <p:ph type="title"/>
          </p:nvPr>
        </p:nvSpPr>
        <p:spPr/>
        <p:txBody>
          <a:bodyPr/>
          <a:lstStyle/>
          <a:p>
            <a:r>
              <a:rPr lang="en-US" sz="3500" dirty="0" smtClean="0"/>
              <a:t>Critical </a:t>
            </a:r>
            <a:r>
              <a:rPr lang="en-US" sz="3500" i="1" dirty="0" smtClean="0"/>
              <a:t>in situ </a:t>
            </a:r>
            <a:r>
              <a:rPr lang="en-US" sz="3500" dirty="0" smtClean="0"/>
              <a:t>Control Measurement</a:t>
            </a:r>
            <a:r>
              <a:rPr lang="en-US" dirty="0" smtClean="0"/>
              <a:t>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15</a:t>
            </a:fld>
            <a:endParaRPr lang="en-US" dirty="0"/>
          </a:p>
        </p:txBody>
      </p:sp>
      <p:pic>
        <p:nvPicPr>
          <p:cNvPr id="5" name="Picture 4" descr="PRL_cov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84" y="764704"/>
            <a:ext cx="4732028" cy="6093296"/>
          </a:xfrm>
          <a:prstGeom prst="rect">
            <a:avLst/>
          </a:prstGeom>
        </p:spPr>
      </p:pic>
      <p:sp>
        <p:nvSpPr>
          <p:cNvPr id="7" name="Oval 6"/>
          <p:cNvSpPr/>
          <p:nvPr/>
        </p:nvSpPr>
        <p:spPr>
          <a:xfrm>
            <a:off x="0" y="4113076"/>
            <a:ext cx="3239852" cy="432048"/>
          </a:xfrm>
          <a:prstGeom prst="ellipse">
            <a:avLst/>
          </a:prstGeom>
          <a:ln w="25400">
            <a:solidFill>
              <a:srgbClr val="FF0000">
                <a:alpha val="75000"/>
              </a:srgbClr>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172633233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92696"/>
            <a:ext cx="4824028" cy="5867400"/>
          </a:xfrm>
        </p:spPr>
        <p:txBody>
          <a:bodyPr/>
          <a:lstStyle/>
          <a:p>
            <a:r>
              <a:rPr lang="en-US" sz="2800" dirty="0" smtClean="0"/>
              <a:t>1983:  “an extended </a:t>
            </a:r>
            <a:r>
              <a:rPr lang="en-US" sz="2800" b="1" i="1" dirty="0" smtClean="0"/>
              <a:t>quark-gluon plasma </a:t>
            </a:r>
            <a:r>
              <a:rPr lang="en-US" sz="2800" dirty="0" smtClean="0"/>
              <a:t>within which the quarks are </a:t>
            </a:r>
            <a:r>
              <a:rPr lang="en-US" sz="2800" dirty="0" err="1" smtClean="0"/>
              <a:t>deconfined</a:t>
            </a:r>
            <a:r>
              <a:rPr lang="en-US" sz="2800" dirty="0" smtClean="0"/>
              <a:t> and move independently”</a:t>
            </a:r>
          </a:p>
        </p:txBody>
      </p:sp>
      <p:sp>
        <p:nvSpPr>
          <p:cNvPr id="3" name="Title 2"/>
          <p:cNvSpPr>
            <a:spLocks noGrp="1"/>
          </p:cNvSpPr>
          <p:nvPr>
            <p:ph type="title"/>
          </p:nvPr>
        </p:nvSpPr>
        <p:spPr/>
        <p:txBody>
          <a:bodyPr/>
          <a:lstStyle/>
          <a:p>
            <a:r>
              <a:rPr lang="en-US" dirty="0" smtClean="0"/>
              <a:t>Theoretical Guidance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16</a:t>
            </a:fld>
            <a:endParaRPr lang="en-US"/>
          </a:p>
        </p:txBody>
      </p:sp>
      <p:pic>
        <p:nvPicPr>
          <p:cNvPr id="5" name="Picture 4">
            <a:hlinkClick r:id="rId2"/>
          </p:cNvPr>
          <p:cNvPicPr>
            <a:picLocks noChangeAspect="1"/>
          </p:cNvPicPr>
          <p:nvPr/>
        </p:nvPicPr>
        <p:blipFill>
          <a:blip r:embed="rId3"/>
          <a:stretch>
            <a:fillRect/>
          </a:stretch>
        </p:blipFill>
        <p:spPr>
          <a:xfrm>
            <a:off x="4821696" y="800708"/>
            <a:ext cx="4250804" cy="4407596"/>
          </a:xfrm>
          <a:prstGeom prst="rect">
            <a:avLst/>
          </a:prstGeom>
        </p:spPr>
      </p:pic>
    </p:spTree>
    <p:extLst>
      <p:ext uri="{BB962C8B-B14F-4D97-AF65-F5344CB8AC3E}">
        <p14:creationId xmlns:p14="http://schemas.microsoft.com/office/powerpoint/2010/main" val="214782183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2"/>
          </p:cNvPr>
          <p:cNvPicPr>
            <a:picLocks noChangeAspect="1"/>
          </p:cNvPicPr>
          <p:nvPr/>
        </p:nvPicPr>
        <p:blipFill>
          <a:blip r:embed="rId3"/>
          <a:stretch>
            <a:fillRect/>
          </a:stretch>
        </p:blipFill>
        <p:spPr>
          <a:xfrm>
            <a:off x="4644008" y="869200"/>
            <a:ext cx="4499992" cy="3550186"/>
          </a:xfrm>
          <a:prstGeom prst="rect">
            <a:avLst/>
          </a:prstGeom>
        </p:spPr>
      </p:pic>
      <p:sp>
        <p:nvSpPr>
          <p:cNvPr id="2" name="Content Placeholder 1"/>
          <p:cNvSpPr>
            <a:spLocks noGrp="1"/>
          </p:cNvSpPr>
          <p:nvPr>
            <p:ph idx="1"/>
          </p:nvPr>
        </p:nvSpPr>
        <p:spPr>
          <a:xfrm>
            <a:off x="0" y="692696"/>
            <a:ext cx="4824028" cy="5867400"/>
          </a:xfrm>
        </p:spPr>
        <p:txBody>
          <a:bodyPr/>
          <a:lstStyle/>
          <a:p>
            <a:r>
              <a:rPr lang="en-US" sz="2800" dirty="0" smtClean="0"/>
              <a:t>1983:  “an extended </a:t>
            </a:r>
            <a:r>
              <a:rPr lang="en-US" sz="2800" b="1" i="1" dirty="0" smtClean="0"/>
              <a:t>quark-gluon plasma </a:t>
            </a:r>
            <a:r>
              <a:rPr lang="en-US" sz="2800" dirty="0" smtClean="0"/>
              <a:t>within which the quarks are </a:t>
            </a:r>
            <a:r>
              <a:rPr lang="en-US" sz="2800" dirty="0" err="1" smtClean="0"/>
              <a:t>deconfined</a:t>
            </a:r>
            <a:r>
              <a:rPr lang="en-US" sz="2800" dirty="0" smtClean="0"/>
              <a:t> and move independently</a:t>
            </a:r>
            <a:r>
              <a:rPr lang="en-US" sz="2800" dirty="0" smtClean="0"/>
              <a:t>”</a:t>
            </a:r>
            <a:br>
              <a:rPr lang="en-US" sz="2800" dirty="0" smtClean="0"/>
            </a:br>
            <a:r>
              <a:rPr lang="en-US" sz="2800" dirty="0" smtClean="0"/>
              <a:t/>
            </a:r>
            <a:br>
              <a:rPr lang="en-US" sz="2800" dirty="0" smtClean="0"/>
            </a:br>
            <a:r>
              <a:rPr lang="en-US" sz="2800" dirty="0" smtClean="0"/>
              <a:t/>
            </a:r>
            <a:br>
              <a:rPr lang="en-US" sz="2800" dirty="0" smtClean="0"/>
            </a:br>
            <a:endParaRPr lang="en-US" sz="2800" dirty="0" smtClean="0"/>
          </a:p>
          <a:p>
            <a:r>
              <a:rPr lang="en-US" sz="2800" dirty="0" smtClean="0"/>
              <a:t>1989: “quark-gluon plasma, in which hadrons dissolve into a plasma of quarks and gluons, which are then free to move over a large volume.”</a:t>
            </a:r>
            <a:endParaRPr lang="en-US" sz="2800" dirty="0"/>
          </a:p>
        </p:txBody>
      </p:sp>
      <p:sp>
        <p:nvSpPr>
          <p:cNvPr id="3" name="Title 2"/>
          <p:cNvSpPr>
            <a:spLocks noGrp="1"/>
          </p:cNvSpPr>
          <p:nvPr>
            <p:ph type="title"/>
          </p:nvPr>
        </p:nvSpPr>
        <p:spPr/>
        <p:txBody>
          <a:bodyPr/>
          <a:lstStyle/>
          <a:p>
            <a:r>
              <a:rPr lang="en-US" dirty="0" smtClean="0"/>
              <a:t>Theoretical Guidance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17</a:t>
            </a:fld>
            <a:endParaRPr lang="en-US"/>
          </a:p>
        </p:txBody>
      </p:sp>
    </p:spTree>
    <p:extLst>
      <p:ext uri="{BB962C8B-B14F-4D97-AF65-F5344CB8AC3E}">
        <p14:creationId xmlns:p14="http://schemas.microsoft.com/office/powerpoint/2010/main" val="61626410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2"/>
          </p:cNvPr>
          <p:cNvPicPr>
            <a:picLocks noChangeAspect="1"/>
          </p:cNvPicPr>
          <p:nvPr/>
        </p:nvPicPr>
        <p:blipFill>
          <a:blip r:embed="rId3"/>
          <a:stretch>
            <a:fillRect/>
          </a:stretch>
        </p:blipFill>
        <p:spPr>
          <a:xfrm>
            <a:off x="4644008" y="869200"/>
            <a:ext cx="4499992" cy="3550186"/>
          </a:xfrm>
          <a:prstGeom prst="rect">
            <a:avLst/>
          </a:prstGeom>
        </p:spPr>
      </p:pic>
      <p:sp>
        <p:nvSpPr>
          <p:cNvPr id="2" name="Content Placeholder 1"/>
          <p:cNvSpPr>
            <a:spLocks noGrp="1"/>
          </p:cNvSpPr>
          <p:nvPr>
            <p:ph idx="1"/>
          </p:nvPr>
        </p:nvSpPr>
        <p:spPr>
          <a:xfrm>
            <a:off x="0" y="692696"/>
            <a:ext cx="4824028" cy="5867400"/>
          </a:xfrm>
        </p:spPr>
        <p:txBody>
          <a:bodyPr/>
          <a:lstStyle/>
          <a:p>
            <a:r>
              <a:rPr lang="en-US" sz="2800" dirty="0" smtClean="0"/>
              <a:t>1983:  “an extended </a:t>
            </a:r>
            <a:r>
              <a:rPr lang="en-US" sz="2800" b="1" i="1" dirty="0" smtClean="0"/>
              <a:t>quark-gluon plasma </a:t>
            </a:r>
            <a:r>
              <a:rPr lang="en-US" sz="2800" dirty="0" smtClean="0"/>
              <a:t>within which the quarks are </a:t>
            </a:r>
            <a:r>
              <a:rPr lang="en-US" sz="2800" dirty="0" err="1" smtClean="0"/>
              <a:t>deconfined</a:t>
            </a:r>
            <a:r>
              <a:rPr lang="en-US" sz="2800" dirty="0" smtClean="0"/>
              <a:t> and move independently</a:t>
            </a:r>
            <a:r>
              <a:rPr lang="en-US" sz="2800" dirty="0" smtClean="0"/>
              <a:t>”</a:t>
            </a:r>
            <a:br>
              <a:rPr lang="en-US" sz="2800" dirty="0" smtClean="0"/>
            </a:br>
            <a:r>
              <a:rPr lang="en-US" sz="2800" dirty="0" smtClean="0"/>
              <a:t/>
            </a:r>
            <a:br>
              <a:rPr lang="en-US" sz="2800" dirty="0" smtClean="0"/>
            </a:br>
            <a:r>
              <a:rPr lang="en-US" sz="2800" dirty="0" smtClean="0"/>
              <a:t/>
            </a:r>
            <a:br>
              <a:rPr lang="en-US" sz="2800" dirty="0" smtClean="0"/>
            </a:br>
            <a:endParaRPr lang="en-US" sz="2800" dirty="0" smtClean="0"/>
          </a:p>
          <a:p>
            <a:r>
              <a:rPr lang="en-US" sz="2800" dirty="0" smtClean="0"/>
              <a:t>1989: “quark-gluon plasma, in which hadrons dissolve into a plasma of quarks and gluons, which are then free to move over a large volume.”</a:t>
            </a:r>
            <a:endParaRPr lang="en-US" sz="2800" dirty="0"/>
          </a:p>
        </p:txBody>
      </p:sp>
      <p:sp>
        <p:nvSpPr>
          <p:cNvPr id="3" name="Title 2"/>
          <p:cNvSpPr>
            <a:spLocks noGrp="1"/>
          </p:cNvSpPr>
          <p:nvPr>
            <p:ph type="title"/>
          </p:nvPr>
        </p:nvSpPr>
        <p:spPr/>
        <p:txBody>
          <a:bodyPr/>
          <a:lstStyle/>
          <a:p>
            <a:r>
              <a:rPr lang="en-US" dirty="0" smtClean="0"/>
              <a:t>Theoretical Guidance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18</a:t>
            </a:fld>
            <a:endParaRPr lang="en-US"/>
          </a:p>
        </p:txBody>
      </p:sp>
      <p:sp>
        <p:nvSpPr>
          <p:cNvPr id="7" name="Content Placeholder 1"/>
          <p:cNvSpPr txBox="1">
            <a:spLocks/>
          </p:cNvSpPr>
          <p:nvPr/>
        </p:nvSpPr>
        <p:spPr bwMode="auto">
          <a:xfrm>
            <a:off x="4716016" y="4437112"/>
            <a:ext cx="4355976" cy="2304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sz="2800" i="0" dirty="0" smtClean="0"/>
              <a:t>2000: “Quarks and gluons would then freely roam within the volume of the fireball created by the collision.</a:t>
            </a:r>
            <a:r>
              <a:rPr lang="en-US" i="0" dirty="0" smtClean="0"/>
              <a:t>”</a:t>
            </a:r>
            <a:endParaRPr lang="en-US" i="0" dirty="0"/>
          </a:p>
        </p:txBody>
      </p:sp>
    </p:spTree>
    <p:extLst>
      <p:ext uri="{BB962C8B-B14F-4D97-AF65-F5344CB8AC3E}">
        <p14:creationId xmlns:p14="http://schemas.microsoft.com/office/powerpoint/2010/main" val="183047176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t="6920" b="-6060"/>
          <a:stretch/>
        </p:blipFill>
        <p:spPr>
          <a:xfrm>
            <a:off x="3048000" y="1015962"/>
            <a:ext cx="6019800" cy="5765838"/>
          </a:xfrm>
          <a:ln w="25400">
            <a:solidFill>
              <a:schemeClr val="accent2"/>
            </a:solidFill>
          </a:ln>
        </p:spPr>
      </p:pic>
      <p:sp>
        <p:nvSpPr>
          <p:cNvPr id="3" name="Title 2"/>
          <p:cNvSpPr>
            <a:spLocks noGrp="1"/>
          </p:cNvSpPr>
          <p:nvPr>
            <p:ph type="title"/>
          </p:nvPr>
        </p:nvSpPr>
        <p:spPr/>
        <p:txBody>
          <a:bodyPr/>
          <a:lstStyle/>
          <a:p>
            <a:r>
              <a:rPr lang="en-US" dirty="0" smtClean="0"/>
              <a:t>Addressing the nature of QGP discovery</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19</a:t>
            </a:fld>
            <a:endParaRPr lang="en-US"/>
          </a:p>
        </p:txBody>
      </p:sp>
      <p:sp>
        <p:nvSpPr>
          <p:cNvPr id="8" name="Content Placeholder 1"/>
          <p:cNvSpPr txBox="1">
            <a:spLocks/>
          </p:cNvSpPr>
          <p:nvPr/>
        </p:nvSpPr>
        <p:spPr bwMode="auto">
          <a:xfrm>
            <a:off x="0" y="990600"/>
            <a:ext cx="32004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smtClean="0"/>
              <a:t>From the PHENIX “White Paper”</a:t>
            </a:r>
          </a:p>
          <a:p>
            <a:r>
              <a:rPr lang="en-US" sz="2400" i="0" dirty="0" err="1">
                <a:hlinkClick r:id="rId3"/>
              </a:rPr>
              <a:t>nucl</a:t>
            </a:r>
            <a:r>
              <a:rPr lang="en-US" sz="2400" i="0" dirty="0">
                <a:hlinkClick r:id="rId3"/>
              </a:rPr>
              <a:t>-</a:t>
            </a:r>
            <a:r>
              <a:rPr lang="en-US" sz="2400" i="0" dirty="0" smtClean="0">
                <a:hlinkClick r:id="rId3"/>
              </a:rPr>
              <a:t>ex/0410003</a:t>
            </a:r>
            <a:endParaRPr lang="en-US" sz="2400" i="0" dirty="0" smtClean="0"/>
          </a:p>
          <a:p>
            <a:pPr marL="0" indent="0">
              <a:buNone/>
            </a:pPr>
            <a:endParaRPr lang="en-US" sz="2400" i="0" dirty="0"/>
          </a:p>
          <a:p>
            <a:r>
              <a:rPr lang="en-US" sz="2400" i="0" dirty="0" smtClean="0"/>
              <a:t>(</a:t>
            </a:r>
            <a:r>
              <a:rPr lang="en-US" sz="2400" i="0" dirty="0" smtClean="0"/>
              <a:t>2254</a:t>
            </a:r>
            <a:r>
              <a:rPr lang="en-US" sz="2400" i="0" dirty="0" smtClean="0"/>
              <a:t> </a:t>
            </a:r>
            <a:r>
              <a:rPr lang="en-US" sz="2400" i="0" dirty="0" smtClean="0"/>
              <a:t>citations)</a:t>
            </a:r>
          </a:p>
          <a:p>
            <a:endParaRPr lang="en-US" sz="2400" i="0" dirty="0"/>
          </a:p>
          <a:p>
            <a:pPr marL="0" indent="0">
              <a:buNone/>
            </a:pPr>
            <a:r>
              <a:rPr lang="en-US" sz="2400" i="0" dirty="0" smtClean="0"/>
              <a:t>Q: What is the most </a:t>
            </a:r>
            <a:br>
              <a:rPr lang="en-US" sz="2400" i="0" dirty="0" smtClean="0"/>
            </a:br>
            <a:r>
              <a:rPr lang="en-US" sz="2400" i="0" dirty="0" smtClean="0"/>
              <a:t>     relevant </a:t>
            </a:r>
            <a:br>
              <a:rPr lang="en-US" sz="2400" i="0" dirty="0" smtClean="0"/>
            </a:br>
            <a:r>
              <a:rPr lang="en-US" sz="2400" i="0" dirty="0" smtClean="0"/>
              <a:t>    </a:t>
            </a:r>
            <a:r>
              <a:rPr lang="en-US" sz="2400" dirty="0" smtClean="0"/>
              <a:t>“</a:t>
            </a:r>
            <a:r>
              <a:rPr lang="en-US" sz="2400" dirty="0" smtClean="0">
                <a:effectLst>
                  <a:glow rad="228600">
                    <a:srgbClr val="FFFF00">
                      <a:alpha val="40000"/>
                    </a:srgbClr>
                  </a:glow>
                  <a:outerShdw blurRad="38100" dist="38100" dir="2700000" algn="tl">
                    <a:srgbClr val="C0C0C0"/>
                  </a:outerShdw>
                </a:effectLst>
              </a:rPr>
              <a:t>experimentally </a:t>
            </a:r>
            <a:br>
              <a:rPr lang="en-US" sz="2400" dirty="0" smtClean="0">
                <a:effectLst>
                  <a:glow rad="228600">
                    <a:srgbClr val="FFFF00">
                      <a:alpha val="40000"/>
                    </a:srgbClr>
                  </a:glow>
                  <a:outerShdw blurRad="38100" dist="38100" dir="2700000" algn="tl">
                    <a:srgbClr val="C0C0C0"/>
                  </a:outerShdw>
                </a:effectLst>
              </a:rPr>
            </a:br>
            <a:r>
              <a:rPr lang="en-US" sz="2400" dirty="0" smtClean="0">
                <a:effectLst>
                  <a:glow rad="228600">
                    <a:srgbClr val="FFFF00">
                      <a:alpha val="40000"/>
                    </a:srgbClr>
                  </a:glow>
                  <a:outerShdw blurRad="38100" dist="38100" dir="2700000" algn="tl">
                    <a:srgbClr val="C0C0C0"/>
                  </a:outerShdw>
                </a:effectLst>
              </a:rPr>
              <a:t>  observed property</a:t>
            </a:r>
            <a:r>
              <a:rPr lang="en-US" sz="2400" dirty="0" smtClean="0"/>
              <a:t>”</a:t>
            </a:r>
            <a:r>
              <a:rPr lang="en-US" sz="2400" i="0" dirty="0" smtClean="0"/>
              <a:t>?</a:t>
            </a:r>
          </a:p>
          <a:p>
            <a:pPr marL="0" indent="0">
              <a:buNone/>
            </a:pPr>
            <a:r>
              <a:rPr lang="en-US" sz="2400" i="0" dirty="0" smtClean="0"/>
              <a:t>A. </a:t>
            </a:r>
            <a:r>
              <a:rPr lang="en-US" sz="2400" dirty="0" smtClean="0">
                <a:solidFill>
                  <a:srgbClr val="FF0000"/>
                </a:solidFill>
              </a:rPr>
              <a:t>Viscosity</a:t>
            </a:r>
            <a:br>
              <a:rPr lang="en-US" sz="2400" dirty="0" smtClean="0">
                <a:solidFill>
                  <a:srgbClr val="FF0000"/>
                </a:solidFill>
              </a:rPr>
            </a:br>
            <a:r>
              <a:rPr lang="en-US" sz="2400" i="0" dirty="0" smtClean="0"/>
              <a:t>     </a:t>
            </a:r>
            <a:r>
              <a:rPr lang="en-US" sz="2000" i="0" dirty="0" smtClean="0"/>
              <a:t>(suitably normalized)</a:t>
            </a:r>
            <a:endParaRPr lang="en-US" sz="2000" i="0" dirty="0"/>
          </a:p>
        </p:txBody>
      </p:sp>
    </p:spTree>
    <p:extLst>
      <p:ext uri="{BB962C8B-B14F-4D97-AF65-F5344CB8AC3E}">
        <p14:creationId xmlns:p14="http://schemas.microsoft.com/office/powerpoint/2010/main" val="217039081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animEffect transition="in" filter="wipe(up)">
                                      <p:cBhvr>
                                        <p:cTn id="7" dur="1000"/>
                                        <p:tgtEl>
                                          <p:spTgt spid="8">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xEl>
                                              <p:pRg st="6" end="6"/>
                                            </p:txEl>
                                          </p:spTgt>
                                        </p:tgtEl>
                                        <p:attrNameLst>
                                          <p:attrName>style.visibility</p:attrName>
                                        </p:attrNameLst>
                                      </p:cBhvr>
                                      <p:to>
                                        <p:strVal val="visible"/>
                                      </p:to>
                                    </p:set>
                                    <p:animEffect transition="in" filter="wipe(up)">
                                      <p:cBhvr>
                                        <p:cTn id="12" dur="1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t="-484" b="-92"/>
          <a:stretch/>
        </p:blipFill>
        <p:spPr>
          <a:xfrm>
            <a:off x="-508" y="2600908"/>
            <a:ext cx="3853256" cy="3808654"/>
          </a:xfrm>
        </p:spPr>
      </p:pic>
      <p:sp>
        <p:nvSpPr>
          <p:cNvPr id="3" name="Title 2"/>
          <p:cNvSpPr>
            <a:spLocks noGrp="1"/>
          </p:cNvSpPr>
          <p:nvPr>
            <p:ph type="title"/>
          </p:nvPr>
        </p:nvSpPr>
        <p:spPr/>
        <p:txBody>
          <a:bodyPr/>
          <a:lstStyle/>
          <a:p>
            <a:r>
              <a:rPr lang="en-US" dirty="0" smtClean="0"/>
              <a:t>Original Title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2</a:t>
            </a:fld>
            <a:endParaRPr lang="en-US"/>
          </a:p>
        </p:txBody>
      </p:sp>
      <p:sp>
        <p:nvSpPr>
          <p:cNvPr id="6" name="TextBox 5"/>
          <p:cNvSpPr txBox="1"/>
          <p:nvPr/>
        </p:nvSpPr>
        <p:spPr>
          <a:xfrm>
            <a:off x="539552" y="6430656"/>
            <a:ext cx="3276364" cy="369332"/>
          </a:xfrm>
          <a:prstGeom prst="rect">
            <a:avLst/>
          </a:prstGeom>
          <a:noFill/>
        </p:spPr>
        <p:txBody>
          <a:bodyPr wrap="square" rtlCol="0">
            <a:spAutoFit/>
          </a:bodyPr>
          <a:lstStyle/>
          <a:p>
            <a:pPr>
              <a:buNone/>
            </a:pPr>
            <a:r>
              <a:rPr lang="en-US" sz="1800" i="0" dirty="0" smtClean="0"/>
              <a:t>NA35</a:t>
            </a:r>
            <a:r>
              <a:rPr lang="en-US" sz="1800" i="0" dirty="0" smtClean="0"/>
              <a:t>, </a:t>
            </a:r>
            <a:r>
              <a:rPr lang="en-US" sz="1800" i="0" dirty="0" err="1" smtClean="0"/>
              <a:t>Z.Phys</a:t>
            </a:r>
            <a:r>
              <a:rPr lang="en-US" sz="1800" i="0" dirty="0" smtClean="0"/>
              <a:t>. C38, 79 (</a:t>
            </a:r>
            <a:r>
              <a:rPr lang="en-US" sz="1800" i="0" dirty="0" smtClean="0">
                <a:solidFill>
                  <a:srgbClr val="FF0000"/>
                </a:solidFill>
              </a:rPr>
              <a:t>1988</a:t>
            </a:r>
            <a:r>
              <a:rPr lang="en-US" sz="1800" i="0" dirty="0" smtClean="0"/>
              <a:t>)</a:t>
            </a:r>
            <a:endParaRPr lang="en-US" sz="1800" i="0" dirty="0"/>
          </a:p>
        </p:txBody>
      </p:sp>
      <p:pic>
        <p:nvPicPr>
          <p:cNvPr id="7" name="Picture 6">
            <a:hlinkClick r:id="rId3"/>
          </p:cNvPr>
          <p:cNvPicPr>
            <a:picLocks noChangeAspect="1"/>
          </p:cNvPicPr>
          <p:nvPr/>
        </p:nvPicPr>
        <p:blipFill>
          <a:blip r:embed="rId4"/>
          <a:stretch>
            <a:fillRect/>
          </a:stretch>
        </p:blipFill>
        <p:spPr>
          <a:xfrm>
            <a:off x="5724128" y="2143889"/>
            <a:ext cx="3187700" cy="4279900"/>
          </a:xfrm>
          <a:prstGeom prst="rect">
            <a:avLst/>
          </a:prstGeom>
        </p:spPr>
      </p:pic>
      <p:sp>
        <p:nvSpPr>
          <p:cNvPr id="8" name="TextBox 7"/>
          <p:cNvSpPr txBox="1"/>
          <p:nvPr/>
        </p:nvSpPr>
        <p:spPr>
          <a:xfrm>
            <a:off x="5400092" y="6417332"/>
            <a:ext cx="3888432" cy="369332"/>
          </a:xfrm>
          <a:prstGeom prst="rect">
            <a:avLst/>
          </a:prstGeom>
          <a:noFill/>
        </p:spPr>
        <p:txBody>
          <a:bodyPr wrap="square" rtlCol="0">
            <a:spAutoFit/>
          </a:bodyPr>
          <a:lstStyle/>
          <a:p>
            <a:pPr>
              <a:buNone/>
            </a:pPr>
            <a:r>
              <a:rPr lang="en-US" sz="1800" i="0" dirty="0" smtClean="0"/>
              <a:t>ALICE </a:t>
            </a:r>
            <a:r>
              <a:rPr lang="en-US" sz="1800" i="0" dirty="0" err="1" smtClean="0"/>
              <a:t>Phys</a:t>
            </a:r>
            <a:r>
              <a:rPr lang="en-US" sz="1800" i="0" dirty="0" smtClean="0"/>
              <a:t> </a:t>
            </a:r>
            <a:r>
              <a:rPr lang="en-US" sz="1800" i="0" dirty="0" err="1" smtClean="0"/>
              <a:t>Lett</a:t>
            </a:r>
            <a:r>
              <a:rPr lang="en-US" sz="1800" i="0" dirty="0" smtClean="0"/>
              <a:t>. B696, 328 (</a:t>
            </a:r>
            <a:r>
              <a:rPr lang="en-US" sz="1800" i="0" dirty="0" smtClean="0">
                <a:solidFill>
                  <a:srgbClr val="FF0000"/>
                </a:solidFill>
              </a:rPr>
              <a:t>2011</a:t>
            </a:r>
            <a:r>
              <a:rPr lang="en-US" sz="1800" i="0" dirty="0" smtClean="0"/>
              <a:t>)</a:t>
            </a:r>
            <a:endParaRPr lang="en-US" sz="1800" i="0" dirty="0"/>
          </a:p>
        </p:txBody>
      </p:sp>
      <p:sp>
        <p:nvSpPr>
          <p:cNvPr id="9" name="Content Placeholder 1"/>
          <p:cNvSpPr txBox="1">
            <a:spLocks/>
          </p:cNvSpPr>
          <p:nvPr/>
        </p:nvSpPr>
        <p:spPr bwMode="auto">
          <a:xfrm>
            <a:off x="0" y="728700"/>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dirty="0" smtClean="0"/>
              <a:t>“From Phenomenology to Precision”</a:t>
            </a:r>
          </a:p>
          <a:p>
            <a:pPr>
              <a:buFont typeface="Monotype Sorts" charset="2"/>
              <a:buChar char="☞"/>
            </a:pPr>
            <a:r>
              <a:rPr lang="en-US" dirty="0" smtClean="0"/>
              <a:t>Certainly has been the path in 30 years</a:t>
            </a:r>
            <a:br>
              <a:rPr lang="en-US" dirty="0" smtClean="0"/>
            </a:br>
            <a:r>
              <a:rPr lang="en-US" dirty="0" smtClean="0"/>
              <a:t>of heavy ion physics at CERN:</a:t>
            </a:r>
          </a:p>
        </p:txBody>
      </p:sp>
      <p:sp>
        <p:nvSpPr>
          <p:cNvPr id="10" name="Right Arrow 9"/>
          <p:cNvSpPr/>
          <p:nvPr/>
        </p:nvSpPr>
        <p:spPr>
          <a:xfrm>
            <a:off x="4283968" y="4077072"/>
            <a:ext cx="1116124" cy="576064"/>
          </a:xfrm>
          <a:prstGeom prst="rightArrow">
            <a:avLst/>
          </a:prstGeom>
          <a:ln w="25400">
            <a:solidFill>
              <a:srgbClr val="FF0000">
                <a:alpha val="75000"/>
              </a:srgbClr>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18306276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i="1" dirty="0" smtClean="0"/>
              <a:t>Quark </a:t>
            </a:r>
            <a:r>
              <a:rPr lang="en-US" sz="2400" i="1" dirty="0"/>
              <a:t>gluon plasma and color </a:t>
            </a:r>
            <a:r>
              <a:rPr lang="en-US" sz="2400" i="1" dirty="0" smtClean="0"/>
              <a:t>glass condensate </a:t>
            </a:r>
            <a:r>
              <a:rPr lang="en-US" sz="2400" i="1" dirty="0"/>
              <a:t>at RHIC? The Perspective from the BRAHMS experiment</a:t>
            </a:r>
            <a:r>
              <a:rPr lang="en-US" sz="2400" dirty="0"/>
              <a:t>, </a:t>
            </a:r>
            <a:r>
              <a:rPr lang="en-US" sz="2400" dirty="0" smtClean="0"/>
              <a:t/>
            </a:r>
            <a:br>
              <a:rPr lang="en-US" sz="2400" dirty="0" smtClean="0"/>
            </a:br>
            <a:r>
              <a:rPr lang="en-US" sz="2400" dirty="0" err="1" smtClean="0"/>
              <a:t>Nucl.Phys</a:t>
            </a:r>
            <a:r>
              <a:rPr lang="en-US" sz="2400" dirty="0"/>
              <a:t>. </a:t>
            </a:r>
            <a:r>
              <a:rPr lang="en-US" sz="2400" b="1" dirty="0"/>
              <a:t>A757</a:t>
            </a:r>
            <a:r>
              <a:rPr lang="en-US" sz="2400" dirty="0"/>
              <a:t> (2005) 1-</a:t>
            </a:r>
            <a:r>
              <a:rPr lang="en-US" sz="2400" dirty="0" smtClean="0"/>
              <a:t>27, </a:t>
            </a:r>
            <a:r>
              <a:rPr lang="en-US" sz="2400" dirty="0" smtClean="0">
                <a:hlinkClick r:id="rId2"/>
              </a:rPr>
              <a:t>nucl-ex/0410020</a:t>
            </a:r>
            <a:endParaRPr lang="en-US" sz="2400" dirty="0" smtClean="0"/>
          </a:p>
          <a:p>
            <a:pPr lvl="6"/>
            <a:endParaRPr lang="en-US" sz="200" dirty="0" smtClean="0"/>
          </a:p>
          <a:p>
            <a:r>
              <a:rPr lang="en-US" sz="2400" i="1" dirty="0" smtClean="0"/>
              <a:t>Formation </a:t>
            </a:r>
            <a:r>
              <a:rPr lang="en-US" sz="2400" i="1" dirty="0"/>
              <a:t>of dense </a:t>
            </a:r>
            <a:r>
              <a:rPr lang="en-US" sz="2400" i="1" dirty="0" err="1"/>
              <a:t>partonic</a:t>
            </a:r>
            <a:r>
              <a:rPr lang="en-US" sz="2400" i="1" dirty="0"/>
              <a:t> matter in relativistic nucleus-nucleus collisions at RHIC: Experimental evaluation by the PHENIX </a:t>
            </a:r>
            <a:r>
              <a:rPr lang="en-US" sz="2400" i="1" dirty="0" smtClean="0"/>
              <a:t>collaboration</a:t>
            </a:r>
            <a:r>
              <a:rPr lang="en-US" sz="2400" dirty="0" smtClean="0"/>
              <a:t>, </a:t>
            </a:r>
            <a:br>
              <a:rPr lang="en-US" sz="2400" dirty="0" smtClean="0"/>
            </a:br>
            <a:r>
              <a:rPr lang="en-US" sz="2400" dirty="0" err="1" smtClean="0"/>
              <a:t>Nucl.Phys</a:t>
            </a:r>
            <a:r>
              <a:rPr lang="en-US" sz="2400" dirty="0"/>
              <a:t>. </a:t>
            </a:r>
            <a:r>
              <a:rPr lang="en-US" sz="2400" b="1" dirty="0"/>
              <a:t>A757</a:t>
            </a:r>
            <a:r>
              <a:rPr lang="en-US" sz="2400" dirty="0"/>
              <a:t> (2005) 184-</a:t>
            </a:r>
            <a:r>
              <a:rPr lang="en-US" sz="2400" dirty="0" smtClean="0"/>
              <a:t>283, </a:t>
            </a:r>
            <a:r>
              <a:rPr lang="en-US" sz="2400" dirty="0" smtClean="0">
                <a:hlinkClick r:id="rId3"/>
              </a:rPr>
              <a:t>nucl</a:t>
            </a:r>
            <a:r>
              <a:rPr lang="en-US" sz="2400" dirty="0">
                <a:hlinkClick r:id="rId3"/>
              </a:rPr>
              <a:t>-ex/</a:t>
            </a:r>
            <a:r>
              <a:rPr lang="en-US" sz="2400" dirty="0" smtClean="0">
                <a:hlinkClick r:id="rId3"/>
              </a:rPr>
              <a:t>0410003</a:t>
            </a:r>
            <a:endParaRPr lang="en-US" sz="2400" dirty="0" smtClean="0"/>
          </a:p>
          <a:p>
            <a:pPr lvl="4"/>
            <a:endParaRPr lang="en-US" sz="300" dirty="0" smtClean="0"/>
          </a:p>
          <a:p>
            <a:r>
              <a:rPr lang="en-US" sz="2400" i="1" dirty="0" smtClean="0"/>
              <a:t>The </a:t>
            </a:r>
            <a:r>
              <a:rPr lang="en-US" sz="2400" i="1" dirty="0"/>
              <a:t>PHOBOS perspective on discoveries at </a:t>
            </a:r>
            <a:r>
              <a:rPr lang="en-US" sz="2400" i="1" dirty="0" smtClean="0"/>
              <a:t>RHIC</a:t>
            </a:r>
            <a:r>
              <a:rPr lang="en-US" sz="2400" dirty="0" smtClean="0"/>
              <a:t>,</a:t>
            </a:r>
            <a:br>
              <a:rPr lang="en-US" sz="2400" dirty="0" smtClean="0"/>
            </a:br>
            <a:r>
              <a:rPr lang="en-US" sz="2400" dirty="0" smtClean="0"/>
              <a:t> </a:t>
            </a:r>
            <a:r>
              <a:rPr lang="en-US" sz="2400" dirty="0" err="1" smtClean="0"/>
              <a:t>Nucl.Phys</a:t>
            </a:r>
            <a:r>
              <a:rPr lang="en-US" sz="2400" dirty="0"/>
              <a:t>. </a:t>
            </a:r>
            <a:r>
              <a:rPr lang="en-US" sz="2400" b="1" dirty="0"/>
              <a:t>A757</a:t>
            </a:r>
            <a:r>
              <a:rPr lang="en-US" sz="2400" dirty="0"/>
              <a:t> (2005) 28-</a:t>
            </a:r>
            <a:r>
              <a:rPr lang="en-US" sz="2400" dirty="0" smtClean="0"/>
              <a:t>101, </a:t>
            </a:r>
            <a:r>
              <a:rPr lang="en-US" sz="2400" dirty="0" smtClean="0">
                <a:hlinkClick r:id="rId4"/>
              </a:rPr>
              <a:t>nucl</a:t>
            </a:r>
            <a:r>
              <a:rPr lang="en-US" sz="2400" dirty="0">
                <a:hlinkClick r:id="rId4"/>
              </a:rPr>
              <a:t>-ex/</a:t>
            </a:r>
            <a:r>
              <a:rPr lang="en-US" sz="2400" dirty="0" smtClean="0">
                <a:hlinkClick r:id="rId4"/>
              </a:rPr>
              <a:t>0410022</a:t>
            </a:r>
            <a:endParaRPr lang="en-US" sz="2400" dirty="0"/>
          </a:p>
          <a:p>
            <a:pPr lvl="4"/>
            <a:endParaRPr lang="en-US" sz="300" dirty="0" smtClean="0"/>
          </a:p>
          <a:p>
            <a:r>
              <a:rPr lang="en-US" sz="2400" i="1" dirty="0" smtClean="0"/>
              <a:t>Experimental </a:t>
            </a:r>
            <a:r>
              <a:rPr lang="en-US" sz="2400" i="1" dirty="0"/>
              <a:t>and theoretical challenges in the search for the quark gluon plasma: The STAR Collaboration's critical assessment of the evidence from RHIC </a:t>
            </a:r>
            <a:r>
              <a:rPr lang="en-US" sz="2400" i="1" dirty="0" smtClean="0"/>
              <a:t>collisions</a:t>
            </a:r>
            <a:r>
              <a:rPr lang="en-US" sz="2400" dirty="0" smtClean="0"/>
              <a:t>, </a:t>
            </a:r>
            <a:br>
              <a:rPr lang="en-US" sz="2400" dirty="0" smtClean="0"/>
            </a:br>
            <a:r>
              <a:rPr lang="en-US" sz="2400" dirty="0" err="1" smtClean="0"/>
              <a:t>Nucl.Phys</a:t>
            </a:r>
            <a:r>
              <a:rPr lang="en-US" sz="2400" dirty="0"/>
              <a:t>. </a:t>
            </a:r>
            <a:r>
              <a:rPr lang="en-US" sz="2400" b="1" dirty="0"/>
              <a:t>A757</a:t>
            </a:r>
            <a:r>
              <a:rPr lang="en-US" sz="2400" dirty="0"/>
              <a:t> (2005) 102-</a:t>
            </a:r>
            <a:r>
              <a:rPr lang="en-US" sz="2400" dirty="0" smtClean="0"/>
              <a:t>183, </a:t>
            </a:r>
            <a:r>
              <a:rPr lang="en-US" sz="2400" dirty="0" smtClean="0">
                <a:hlinkClick r:id="rId5"/>
              </a:rPr>
              <a:t>nucl</a:t>
            </a:r>
            <a:r>
              <a:rPr lang="en-US" sz="2400" dirty="0">
                <a:hlinkClick r:id="rId5"/>
              </a:rPr>
              <a:t>-ex/0501009 </a:t>
            </a:r>
            <a:endParaRPr lang="en-US" sz="2400" dirty="0" smtClean="0"/>
          </a:p>
          <a:p>
            <a:pPr marL="0" indent="0">
              <a:buNone/>
            </a:pPr>
            <a:endParaRPr lang="en-US" dirty="0"/>
          </a:p>
        </p:txBody>
      </p:sp>
      <p:sp>
        <p:nvSpPr>
          <p:cNvPr id="3" name="Title 2"/>
          <p:cNvSpPr>
            <a:spLocks noGrp="1"/>
          </p:cNvSpPr>
          <p:nvPr>
            <p:ph type="title"/>
          </p:nvPr>
        </p:nvSpPr>
        <p:spPr/>
        <p:txBody>
          <a:bodyPr/>
          <a:lstStyle/>
          <a:p>
            <a:r>
              <a:rPr lang="en-US" dirty="0" smtClean="0"/>
              <a:t>The Papers</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20</a:t>
            </a:fld>
            <a:endParaRPr lang="en-US"/>
          </a:p>
        </p:txBody>
      </p:sp>
    </p:spTree>
    <p:extLst>
      <p:ext uri="{BB962C8B-B14F-4D97-AF65-F5344CB8AC3E}">
        <p14:creationId xmlns:p14="http://schemas.microsoft.com/office/powerpoint/2010/main" val="354265013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28" r="236"/>
          <a:stretch/>
        </p:blipFill>
        <p:spPr>
          <a:xfrm>
            <a:off x="-508" y="800708"/>
            <a:ext cx="9098429" cy="4581128"/>
          </a:xfrm>
        </p:spPr>
      </p:pic>
      <p:sp>
        <p:nvSpPr>
          <p:cNvPr id="3" name="Title 2"/>
          <p:cNvSpPr>
            <a:spLocks noGrp="1"/>
          </p:cNvSpPr>
          <p:nvPr>
            <p:ph type="title"/>
          </p:nvPr>
        </p:nvSpPr>
        <p:spPr/>
        <p:txBody>
          <a:bodyPr/>
          <a:lstStyle/>
          <a:p>
            <a:r>
              <a:rPr lang="en-US" dirty="0" smtClean="0"/>
              <a:t>RHIC Scientists Serve Up ‘Perfect’ Liquid </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21</a:t>
            </a:fld>
            <a:endParaRPr lang="en-US"/>
          </a:p>
        </p:txBody>
      </p:sp>
    </p:spTree>
    <p:extLst>
      <p:ext uri="{BB962C8B-B14F-4D97-AF65-F5344CB8AC3E}">
        <p14:creationId xmlns:p14="http://schemas.microsoft.com/office/powerpoint/2010/main" val="21106217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t="184" b="-41"/>
          <a:stretch/>
        </p:blipFill>
        <p:spPr>
          <a:xfrm>
            <a:off x="6480212" y="980728"/>
            <a:ext cx="2443428" cy="1828800"/>
          </a:xfrm>
          <a:ln w="25400">
            <a:solidFill>
              <a:srgbClr val="0000FF"/>
            </a:solidFill>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lstStyle/>
          <a:p>
            <a:r>
              <a:rPr lang="en-US" dirty="0" smtClean="0"/>
              <a:t>Paradigm Shift</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22</a:t>
            </a:fld>
            <a:endParaRPr lang="en-US"/>
          </a:p>
        </p:txBody>
      </p:sp>
      <p:pic>
        <p:nvPicPr>
          <p:cNvPr id="6" name="Picture 5"/>
          <p:cNvPicPr>
            <a:picLocks noChangeAspect="1"/>
          </p:cNvPicPr>
          <p:nvPr/>
        </p:nvPicPr>
        <p:blipFill>
          <a:blip r:embed="rId3"/>
          <a:stretch>
            <a:fillRect/>
          </a:stretch>
        </p:blipFill>
        <p:spPr>
          <a:xfrm>
            <a:off x="3347864" y="980728"/>
            <a:ext cx="2370916" cy="1828800"/>
          </a:xfrm>
          <a:prstGeom prst="rect">
            <a:avLst/>
          </a:prstGeom>
          <a:ln w="25400">
            <a:solidFill>
              <a:srgbClr val="0000FF"/>
            </a:solidFill>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4"/>
          <a:stretch>
            <a:fillRect/>
          </a:stretch>
        </p:blipFill>
        <p:spPr>
          <a:xfrm>
            <a:off x="179512" y="994274"/>
            <a:ext cx="2371165" cy="1828800"/>
          </a:xfrm>
          <a:prstGeom prst="rect">
            <a:avLst/>
          </a:prstGeom>
          <a:ln w="25400">
            <a:solidFill>
              <a:srgbClr val="0000FF"/>
            </a:solidFill>
          </a:ln>
          <a:effectLst>
            <a:outerShdw blurRad="50800" dist="38100" dir="2700000" algn="tl" rotWithShape="0">
              <a:srgbClr val="000000">
                <a:alpha val="43000"/>
              </a:srgbClr>
            </a:outerShdw>
          </a:effectLst>
        </p:spPr>
      </p:pic>
      <p:sp>
        <p:nvSpPr>
          <p:cNvPr id="8" name="TextBox 7"/>
          <p:cNvSpPr txBox="1"/>
          <p:nvPr/>
        </p:nvSpPr>
        <p:spPr>
          <a:xfrm>
            <a:off x="2555776" y="1412776"/>
            <a:ext cx="864096" cy="769441"/>
          </a:xfrm>
          <a:prstGeom prst="rect">
            <a:avLst/>
          </a:prstGeom>
          <a:noFill/>
        </p:spPr>
        <p:txBody>
          <a:bodyPr wrap="square" rtlCol="0">
            <a:spAutoFit/>
          </a:bodyPr>
          <a:lstStyle/>
          <a:p>
            <a:pPr>
              <a:buNone/>
            </a:pPr>
            <a:r>
              <a:rPr lang="en-US" sz="4400" i="0" dirty="0" smtClean="0"/>
              <a:t>+</a:t>
            </a:r>
          </a:p>
        </p:txBody>
      </p:sp>
      <p:sp>
        <p:nvSpPr>
          <p:cNvPr id="9" name="TextBox 8"/>
          <p:cNvSpPr txBox="1"/>
          <p:nvPr/>
        </p:nvSpPr>
        <p:spPr>
          <a:xfrm>
            <a:off x="5652120" y="1412776"/>
            <a:ext cx="864096" cy="769441"/>
          </a:xfrm>
          <a:prstGeom prst="rect">
            <a:avLst/>
          </a:prstGeom>
          <a:noFill/>
        </p:spPr>
        <p:txBody>
          <a:bodyPr wrap="square" rtlCol="0">
            <a:spAutoFit/>
          </a:bodyPr>
          <a:lstStyle/>
          <a:p>
            <a:pPr>
              <a:buNone/>
            </a:pPr>
            <a:r>
              <a:rPr lang="en-US" sz="4400" i="0" dirty="0" smtClean="0"/>
              <a:t>+</a:t>
            </a:r>
          </a:p>
        </p:txBody>
      </p:sp>
      <p:cxnSp>
        <p:nvCxnSpPr>
          <p:cNvPr id="11" name="Straight Connector 10"/>
          <p:cNvCxnSpPr/>
          <p:nvPr/>
        </p:nvCxnSpPr>
        <p:spPr bwMode="auto">
          <a:xfrm>
            <a:off x="143508" y="3212976"/>
            <a:ext cx="8856984" cy="0"/>
          </a:xfrm>
          <a:prstGeom prst="line">
            <a:avLst/>
          </a:prstGeom>
          <a:solidFill>
            <a:srgbClr val="FFFFFF"/>
          </a:solidFill>
          <a:ln w="38100" cap="flat" cmpd="sng" algn="ctr">
            <a:solidFill>
              <a:schemeClr val="tx1"/>
            </a:solidFill>
            <a:prstDash val="solid"/>
            <a:round/>
            <a:headEnd type="none" w="med" len="med"/>
            <a:tailEnd type="none" w="med" len="med"/>
          </a:ln>
          <a:effectLst/>
        </p:spPr>
      </p:cxnSp>
      <p:sp>
        <p:nvSpPr>
          <p:cNvPr id="12" name="Content Placeholder 2"/>
          <p:cNvSpPr txBox="1">
            <a:spLocks/>
          </p:cNvSpPr>
          <p:nvPr/>
        </p:nvSpPr>
        <p:spPr bwMode="auto">
          <a:xfrm>
            <a:off x="143508" y="3104964"/>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marL="0" indent="0">
              <a:buNone/>
            </a:pPr>
            <a:r>
              <a:rPr lang="en-US" i="0" dirty="0" smtClean="0"/>
              <a:t>☞The realization that the key property of the quark-gluon plasma is its </a:t>
            </a:r>
            <a:r>
              <a:rPr lang="en-US" i="0" dirty="0" smtClean="0"/>
              <a:t>“near-perfect </a:t>
            </a:r>
            <a:r>
              <a:rPr lang="en-US" i="0" dirty="0" smtClean="0"/>
              <a:t>liquidity”, </a:t>
            </a:r>
            <a:r>
              <a:rPr lang="en-US" i="0" dirty="0" smtClean="0"/>
              <a:t/>
            </a:r>
            <a:br>
              <a:rPr lang="en-US" i="0" dirty="0" smtClean="0"/>
            </a:br>
            <a:r>
              <a:rPr lang="en-US" i="0" dirty="0" smtClean="0"/>
              <a:t> </a:t>
            </a:r>
            <a:r>
              <a:rPr lang="en-US" i="0" dirty="0"/>
              <a:t/>
            </a:r>
            <a:br>
              <a:rPr lang="en-US" i="0" dirty="0"/>
            </a:br>
            <a:r>
              <a:rPr lang="en-US" i="0" dirty="0" smtClean="0"/>
              <a:t>as </a:t>
            </a:r>
            <a:r>
              <a:rPr lang="en-US" i="0" dirty="0" smtClean="0"/>
              <a:t>quantified by </a:t>
            </a:r>
            <a:r>
              <a:rPr lang="en-US" i="0" dirty="0">
                <a:solidFill>
                  <a:srgbClr val="FF0000"/>
                </a:solidFill>
                <a:latin typeface="Symbol" charset="2"/>
                <a:cs typeface="Symbol" charset="2"/>
              </a:rPr>
              <a:t>h</a:t>
            </a:r>
            <a:r>
              <a:rPr lang="en-US" i="0" dirty="0" smtClean="0">
                <a:solidFill>
                  <a:srgbClr val="FF0000"/>
                </a:solidFill>
              </a:rPr>
              <a:t>/s</a:t>
            </a:r>
            <a:r>
              <a:rPr lang="en-US" i="0" dirty="0" smtClean="0"/>
              <a:t> </a:t>
            </a:r>
            <a:r>
              <a:rPr lang="en-US" i="0" dirty="0" smtClean="0"/>
              <a:t/>
            </a:r>
            <a:br>
              <a:rPr lang="en-US" i="0" dirty="0" smtClean="0"/>
            </a:br>
            <a:r>
              <a:rPr lang="en-US" i="0" dirty="0" smtClean="0"/>
              <a:t/>
            </a:r>
            <a:br>
              <a:rPr lang="en-US" i="0" dirty="0" smtClean="0"/>
            </a:br>
            <a:r>
              <a:rPr lang="en-US" i="0" dirty="0" smtClean="0"/>
              <a:t>being at or near the quantum </a:t>
            </a:r>
            <a:r>
              <a:rPr lang="en-US" i="0" dirty="0" smtClean="0"/>
              <a:t>bound of  </a:t>
            </a:r>
            <a:r>
              <a:rPr lang="en-US" sz="4000" i="0" dirty="0" smtClean="0">
                <a:solidFill>
                  <a:srgbClr val="FF0000"/>
                </a:solidFill>
              </a:rPr>
              <a:t>¼</a:t>
            </a:r>
            <a:r>
              <a:rPr lang="en-US" sz="2800" i="0" dirty="0" smtClean="0">
                <a:solidFill>
                  <a:srgbClr val="FF0000"/>
                </a:solidFill>
                <a:latin typeface="Symbol" charset="2"/>
                <a:cs typeface="Symbol" charset="2"/>
              </a:rPr>
              <a:t>p</a:t>
            </a:r>
            <a:endParaRPr lang="en-US" i="0" dirty="0" smtClean="0">
              <a:solidFill>
                <a:srgbClr val="FF0000"/>
              </a:solidFill>
              <a:latin typeface="Symbol" charset="2"/>
              <a:cs typeface="Symbol" charset="2"/>
            </a:endParaRPr>
          </a:p>
        </p:txBody>
      </p:sp>
    </p:spTree>
    <p:extLst>
      <p:ext uri="{BB962C8B-B14F-4D97-AF65-F5344CB8AC3E}">
        <p14:creationId xmlns:p14="http://schemas.microsoft.com/office/powerpoint/2010/main" val="408758562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Paradigm Shift</a:t>
            </a:r>
            <a:endParaRPr lang="en-US" dirty="0"/>
          </a:p>
        </p:txBody>
      </p:sp>
      <p:sp>
        <p:nvSpPr>
          <p:cNvPr id="8" name="Content Placeholder 7"/>
          <p:cNvSpPr>
            <a:spLocks noGrp="1"/>
          </p:cNvSpPr>
          <p:nvPr>
            <p:ph idx="1"/>
          </p:nvPr>
        </p:nvSpPr>
        <p:spPr>
          <a:xfrm>
            <a:off x="-65152" y="728700"/>
            <a:ext cx="9569700" cy="5549976"/>
          </a:xfrm>
        </p:spPr>
        <p:txBody>
          <a:bodyPr/>
          <a:lstStyle/>
          <a:p>
            <a:r>
              <a:rPr lang="en-US" dirty="0" err="1" smtClean="0"/>
              <a:t>inS</a:t>
            </a:r>
            <a:r>
              <a:rPr lang="en-US" sz="3200" dirty="0" err="1" smtClean="0"/>
              <a:t>PIRE</a:t>
            </a:r>
            <a:r>
              <a:rPr lang="en-US" sz="3200" dirty="0" smtClean="0"/>
              <a:t> query for all publications </a:t>
            </a:r>
            <a:r>
              <a:rPr lang="en-US" sz="3200" dirty="0" smtClean="0"/>
              <a:t>with</a:t>
            </a:r>
            <a:br>
              <a:rPr lang="en-US" sz="3200" dirty="0" smtClean="0"/>
            </a:br>
            <a:r>
              <a:rPr lang="en-US" sz="3200" dirty="0" smtClean="0"/>
              <a:t>“QGP” and related words in their title:</a:t>
            </a:r>
          </a:p>
          <a:p>
            <a:endParaRPr lang="en-US" dirty="0"/>
          </a:p>
          <a:p>
            <a:endParaRPr lang="en-US" sz="3200" dirty="0" smtClean="0"/>
          </a:p>
          <a:p>
            <a:endParaRPr lang="en-US" dirty="0"/>
          </a:p>
          <a:p>
            <a:endParaRPr lang="en-US" sz="3200" dirty="0" smtClean="0"/>
          </a:p>
          <a:p>
            <a:endParaRPr lang="en-US" dirty="0"/>
          </a:p>
          <a:p>
            <a:endParaRPr lang="en-US" sz="3200" dirty="0" smtClean="0"/>
          </a:p>
          <a:p>
            <a:endParaRPr lang="en-US" dirty="0"/>
          </a:p>
          <a:p>
            <a:pPr lvl="2"/>
            <a:endParaRPr lang="en-US" sz="2000" dirty="0"/>
          </a:p>
          <a:p>
            <a:pPr lvl="1"/>
            <a:r>
              <a:rPr lang="en-US" sz="1600" dirty="0"/>
              <a:t>Find date 2005 and (t QGP or SQGP or QUARK-GLUON PLASMA or QCD PLASMA </a:t>
            </a:r>
            <a:br>
              <a:rPr lang="en-US" sz="1600" dirty="0"/>
            </a:br>
            <a:r>
              <a:rPr lang="en-US" sz="1600" dirty="0"/>
              <a:t>or STRONGLY COUPLED PLASMA or STRONGLY-COUPLED PLASMA or RHIC PLASMA)</a:t>
            </a:r>
            <a:r>
              <a:rPr lang="en-US" dirty="0"/>
              <a:t/>
            </a:r>
            <a:br>
              <a:rPr lang="en-US" dirty="0"/>
            </a:br>
            <a:endParaRPr lang="en-US" sz="1600" dirty="0" smtClean="0"/>
          </a:p>
        </p:txBody>
      </p:sp>
      <p:sp>
        <p:nvSpPr>
          <p:cNvPr id="2" name="Slide Number Placeholder 1"/>
          <p:cNvSpPr>
            <a:spLocks noGrp="1"/>
          </p:cNvSpPr>
          <p:nvPr>
            <p:ph type="sldNum" sz="quarter" idx="12"/>
          </p:nvPr>
        </p:nvSpPr>
        <p:spPr/>
        <p:txBody>
          <a:bodyPr/>
          <a:lstStyle/>
          <a:p>
            <a:fld id="{8BD6E449-3554-473B-BE25-5F5374CC872B}" type="slidenum">
              <a:rPr lang="en-US" smtClean="0"/>
              <a:pPr/>
              <a:t>23</a:t>
            </a:fld>
            <a:endParaRPr lang="en-US"/>
          </a:p>
        </p:txBody>
      </p:sp>
      <p:graphicFrame>
        <p:nvGraphicFramePr>
          <p:cNvPr id="9" name="Chart 8"/>
          <p:cNvGraphicFramePr>
            <a:graphicFrameLocks/>
          </p:cNvGraphicFramePr>
          <p:nvPr>
            <p:extLst>
              <p:ext uri="{D42A27DB-BD31-4B8C-83A1-F6EECF244321}">
                <p14:modId xmlns:p14="http://schemas.microsoft.com/office/powerpoint/2010/main" val="2313517424"/>
              </p:ext>
            </p:extLst>
          </p:nvPr>
        </p:nvGraphicFramePr>
        <p:xfrm>
          <a:off x="143508" y="1772816"/>
          <a:ext cx="8539295" cy="4400901"/>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p:cNvCxnSpPr/>
          <p:nvPr/>
        </p:nvCxnSpPr>
        <p:spPr bwMode="auto">
          <a:xfrm flipV="1">
            <a:off x="6768244" y="3356992"/>
            <a:ext cx="324036" cy="828092"/>
          </a:xfrm>
          <a:prstGeom prst="line">
            <a:avLst/>
          </a:prstGeom>
          <a:noFill/>
          <a:ln w="50800" cap="flat" cmpd="sng" algn="ctr">
            <a:solidFill>
              <a:srgbClr val="0000FF"/>
            </a:solidFill>
            <a:prstDash val="solid"/>
            <a:round/>
            <a:headEnd type="none" w="med" len="med"/>
            <a:tailEnd type="stealth" w="med" len="lg"/>
          </a:ln>
          <a:effectLst/>
        </p:spPr>
      </p:cxnSp>
    </p:spTree>
    <p:extLst>
      <p:ext uri="{BB962C8B-B14F-4D97-AF65-F5344CB8AC3E}">
        <p14:creationId xmlns:p14="http://schemas.microsoft.com/office/powerpoint/2010/main" val="155118984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2" descr="RAA_gamma_pi0_eta_AuAu200GeV"/>
          <p:cNvPicPr>
            <a:picLocks noChangeAspect="1" noChangeArrowheads="1"/>
          </p:cNvPicPr>
          <p:nvPr/>
        </p:nvPicPr>
        <p:blipFill>
          <a:blip r:embed="rId3" cstate="print"/>
          <a:srcRect/>
          <a:stretch>
            <a:fillRect/>
          </a:stretch>
        </p:blipFill>
        <p:spPr bwMode="auto">
          <a:xfrm>
            <a:off x="2246725" y="2453629"/>
            <a:ext cx="6821075" cy="432374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Consistency Checks</a:t>
            </a:r>
            <a:endParaRPr lang="en-US" dirty="0"/>
          </a:p>
        </p:txBody>
      </p:sp>
      <p:sp>
        <p:nvSpPr>
          <p:cNvPr id="3" name="Content Placeholder 2"/>
          <p:cNvSpPr>
            <a:spLocks noGrp="1"/>
          </p:cNvSpPr>
          <p:nvPr>
            <p:ph idx="1"/>
          </p:nvPr>
        </p:nvSpPr>
        <p:spPr/>
        <p:txBody>
          <a:bodyPr/>
          <a:lstStyle/>
          <a:p>
            <a:pPr>
              <a:buSzPct val="125000"/>
              <a:buFont typeface="Symbol" pitchFamily="18" charset="2"/>
              <a:buChar char="Þ"/>
            </a:pPr>
            <a:r>
              <a:rPr lang="en-US" dirty="0" err="1" smtClean="0"/>
              <a:t>Perturbative</a:t>
            </a:r>
            <a:r>
              <a:rPr lang="en-US" dirty="0" smtClean="0"/>
              <a:t> primordial</a:t>
            </a:r>
            <a:r>
              <a:rPr lang="en-US" dirty="0"/>
              <a:t> </a:t>
            </a:r>
            <a:r>
              <a:rPr lang="en-US" dirty="0" smtClean="0"/>
              <a:t>yields </a:t>
            </a:r>
            <a:r>
              <a:rPr lang="en-US" dirty="0" smtClean="0"/>
              <a:t>in </a:t>
            </a:r>
            <a:r>
              <a:rPr lang="en-US" dirty="0" err="1" smtClean="0"/>
              <a:t>Au+</a:t>
            </a:r>
            <a:r>
              <a:rPr lang="en-US" dirty="0" err="1" smtClean="0"/>
              <a:t>Au</a:t>
            </a:r>
            <a:r>
              <a:rPr lang="en-US" dirty="0"/>
              <a:t> </a:t>
            </a:r>
            <a:r>
              <a:rPr lang="en-US" dirty="0" smtClean="0"/>
              <a:t>collisions </a:t>
            </a:r>
            <a:r>
              <a:rPr lang="en-US" i="1" dirty="0" smtClean="0">
                <a:solidFill>
                  <a:srgbClr val="FF0000"/>
                </a:solidFill>
              </a:rPr>
              <a:t>absorbed</a:t>
            </a:r>
            <a:r>
              <a:rPr lang="en-US" dirty="0" smtClean="0"/>
              <a:t> </a:t>
            </a:r>
            <a:r>
              <a:rPr lang="en-US" dirty="0" smtClean="0"/>
              <a:t>in </a:t>
            </a:r>
            <a:r>
              <a:rPr lang="en-US" i="1" dirty="0" smtClean="0">
                <a:solidFill>
                  <a:srgbClr val="FF0000"/>
                </a:solidFill>
              </a:rPr>
              <a:t>strongly</a:t>
            </a:r>
            <a:r>
              <a:rPr lang="en-US" dirty="0" smtClean="0"/>
              <a:t>-coupled </a:t>
            </a:r>
            <a:br>
              <a:rPr lang="en-US" dirty="0" smtClean="0"/>
            </a:br>
            <a:r>
              <a:rPr lang="en-US" dirty="0" smtClean="0"/>
              <a:t>dense, opaque </a:t>
            </a:r>
            <a:r>
              <a:rPr lang="en-US" i="1" dirty="0" smtClean="0">
                <a:solidFill>
                  <a:srgbClr val="FF0000"/>
                </a:solidFill>
              </a:rPr>
              <a:t>medium</a:t>
            </a:r>
            <a:endParaRPr lang="en-US" i="1" dirty="0">
              <a:solidFill>
                <a:srgbClr val="FF0000"/>
              </a:solidFill>
            </a:endParaRPr>
          </a:p>
        </p:txBody>
      </p:sp>
      <p:sp>
        <p:nvSpPr>
          <p:cNvPr id="6" name="Slide Number Placeholder 5"/>
          <p:cNvSpPr>
            <a:spLocks noGrp="1"/>
          </p:cNvSpPr>
          <p:nvPr>
            <p:ph type="sldNum" sz="quarter" idx="12"/>
          </p:nvPr>
        </p:nvSpPr>
        <p:spPr/>
        <p:txBody>
          <a:bodyPr/>
          <a:lstStyle/>
          <a:p>
            <a:fld id="{A2D2CA8A-49B1-44D0-B863-6C6BFD9BB9EC}" type="slidenum">
              <a:rPr lang="en-US" smtClean="0"/>
              <a:pPr/>
              <a:t>24</a:t>
            </a:fld>
            <a:endParaRPr lang="en-US"/>
          </a:p>
        </p:txBody>
      </p:sp>
    </p:spTree>
    <p:extLst>
      <p:ext uri="{BB962C8B-B14F-4D97-AF65-F5344CB8AC3E}">
        <p14:creationId xmlns:p14="http://schemas.microsoft.com/office/powerpoint/2010/main" val="246660655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01960"/>
            <a:ext cx="9144000" cy="5867400"/>
          </a:xfrm>
        </p:spPr>
        <p:txBody>
          <a:bodyPr/>
          <a:lstStyle/>
          <a:p>
            <a:r>
              <a:rPr lang="en-US" dirty="0" smtClean="0"/>
              <a:t>Suppression effect not present at lower </a:t>
            </a:r>
            <a:r>
              <a:rPr lang="en-US" dirty="0" smtClean="0">
                <a:sym typeface="Symbol"/>
              </a:rPr>
              <a:t></a:t>
            </a:r>
            <a:r>
              <a:rPr lang="en-US" dirty="0" smtClean="0"/>
              <a:t>s ’s</a:t>
            </a:r>
            <a:endParaRPr lang="en-US" dirty="0"/>
          </a:p>
        </p:txBody>
      </p:sp>
      <p:sp>
        <p:nvSpPr>
          <p:cNvPr id="3" name="Title 2"/>
          <p:cNvSpPr>
            <a:spLocks noGrp="1"/>
          </p:cNvSpPr>
          <p:nvPr>
            <p:ph type="title"/>
          </p:nvPr>
        </p:nvSpPr>
        <p:spPr/>
        <p:txBody>
          <a:bodyPr/>
          <a:lstStyle/>
          <a:p>
            <a:r>
              <a:rPr lang="en-US" dirty="0" smtClean="0"/>
              <a:t>Consistency Checks</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25</a:t>
            </a:fld>
            <a:endParaRPr lang="en-US"/>
          </a:p>
        </p:txBody>
      </p:sp>
      <p:pic>
        <p:nvPicPr>
          <p:cNvPr id="1216514" name="Picture 2"/>
          <p:cNvPicPr>
            <a:picLocks noChangeAspect="1" noChangeArrowheads="1"/>
          </p:cNvPicPr>
          <p:nvPr/>
        </p:nvPicPr>
        <p:blipFill>
          <a:blip r:embed="rId3" cstate="print"/>
          <a:srcRect/>
          <a:stretch>
            <a:fillRect/>
          </a:stretch>
        </p:blipFill>
        <p:spPr bwMode="auto">
          <a:xfrm>
            <a:off x="863588" y="1504950"/>
            <a:ext cx="7372350" cy="5353050"/>
          </a:xfrm>
          <a:prstGeom prst="rect">
            <a:avLst/>
          </a:prstGeom>
          <a:noFill/>
          <a:ln w="9525">
            <a:noFill/>
            <a:miter lim="800000"/>
            <a:headEnd/>
            <a:tailEnd/>
          </a:ln>
        </p:spPr>
      </p:pic>
    </p:spTree>
    <p:extLst>
      <p:ext uri="{BB962C8B-B14F-4D97-AF65-F5344CB8AC3E}">
        <p14:creationId xmlns:p14="http://schemas.microsoft.com/office/powerpoint/2010/main" val="335792486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 Nice Surprise</a:t>
            </a:r>
            <a:endParaRPr lang="en-US" dirty="0"/>
          </a:p>
        </p:txBody>
      </p:sp>
      <p:sp>
        <p:nvSpPr>
          <p:cNvPr id="8" name="Content Placeholder 7"/>
          <p:cNvSpPr>
            <a:spLocks noGrp="1"/>
          </p:cNvSpPr>
          <p:nvPr>
            <p:ph idx="1"/>
          </p:nvPr>
        </p:nvSpPr>
        <p:spPr/>
        <p:txBody>
          <a:bodyPr/>
          <a:lstStyle/>
          <a:p>
            <a:endParaRPr lang="en-US"/>
          </a:p>
        </p:txBody>
      </p:sp>
      <p:pic>
        <p:nvPicPr>
          <p:cNvPr id="392195" name="Picture 3"/>
          <p:cNvPicPr>
            <a:picLocks noChangeAspect="1" noChangeArrowheads="1"/>
          </p:cNvPicPr>
          <p:nvPr/>
        </p:nvPicPr>
        <p:blipFill rotWithShape="1">
          <a:blip r:embed="rId3" cstate="print"/>
          <a:srcRect b="10851"/>
          <a:stretch/>
        </p:blipFill>
        <p:spPr bwMode="auto">
          <a:xfrm>
            <a:off x="0" y="918356"/>
            <a:ext cx="9144000" cy="5094847"/>
          </a:xfrm>
          <a:prstGeom prst="rect">
            <a:avLst/>
          </a:prstGeom>
          <a:noFill/>
          <a:ln w="9525">
            <a:noFill/>
            <a:miter lim="800000"/>
            <a:headEnd/>
            <a:tailEnd/>
          </a:ln>
        </p:spPr>
      </p:pic>
      <p:sp>
        <p:nvSpPr>
          <p:cNvPr id="11" name="Oval 10"/>
          <p:cNvSpPr/>
          <p:nvPr/>
        </p:nvSpPr>
        <p:spPr bwMode="auto">
          <a:xfrm>
            <a:off x="2447764" y="4869160"/>
            <a:ext cx="1008112" cy="360040"/>
          </a:xfrm>
          <a:prstGeom prst="ellipse">
            <a:avLst/>
          </a:prstGeom>
          <a:noFill/>
          <a:ln w="34925" cap="flat" cmpd="sng" algn="ctr">
            <a:solidFill>
              <a:srgbClr val="0000FF"/>
            </a:solid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pPr>
            <a:endParaRPr kumimoji="0" lang="en-US" sz="2400" b="1" i="0" u="none" strike="noStrike" cap="none" normalizeH="0" baseline="0" smtClean="0">
              <a:ln>
                <a:noFill/>
              </a:ln>
              <a:solidFill>
                <a:srgbClr val="0000FF"/>
              </a:solidFill>
              <a:effectLst/>
              <a:latin typeface="Arial Rounded MT Bold" pitchFamily="34" charset="0"/>
            </a:endParaRPr>
          </a:p>
        </p:txBody>
      </p:sp>
      <p:sp>
        <p:nvSpPr>
          <p:cNvPr id="2" name="Slide Number Placeholder 1"/>
          <p:cNvSpPr>
            <a:spLocks noGrp="1"/>
          </p:cNvSpPr>
          <p:nvPr>
            <p:ph type="sldNum" sz="quarter" idx="12"/>
          </p:nvPr>
        </p:nvSpPr>
        <p:spPr/>
        <p:txBody>
          <a:bodyPr/>
          <a:lstStyle/>
          <a:p>
            <a:fld id="{A2D2CA8A-49B1-44D0-B863-6C6BFD9BB9EC}" type="slidenum">
              <a:rPr lang="en-US" smtClean="0"/>
              <a:pPr/>
              <a:t>26</a:t>
            </a:fld>
            <a:endParaRPr lang="en-US"/>
          </a:p>
        </p:txBody>
      </p:sp>
    </p:spTree>
    <p:extLst>
      <p:ext uri="{BB962C8B-B14F-4D97-AF65-F5344CB8AC3E}">
        <p14:creationId xmlns:p14="http://schemas.microsoft.com/office/powerpoint/2010/main" val="292818916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 Nice Surprise</a:t>
            </a:r>
            <a:endParaRPr lang="en-US" dirty="0"/>
          </a:p>
        </p:txBody>
      </p:sp>
      <p:sp>
        <p:nvSpPr>
          <p:cNvPr id="8" name="Content Placeholder 7"/>
          <p:cNvSpPr>
            <a:spLocks noGrp="1"/>
          </p:cNvSpPr>
          <p:nvPr>
            <p:ph idx="1"/>
          </p:nvPr>
        </p:nvSpPr>
        <p:spPr/>
        <p:txBody>
          <a:bodyPr/>
          <a:lstStyle/>
          <a:p>
            <a:endParaRPr lang="en-US"/>
          </a:p>
        </p:txBody>
      </p:sp>
      <p:pic>
        <p:nvPicPr>
          <p:cNvPr id="393218" name="Picture 2"/>
          <p:cNvPicPr>
            <a:picLocks noChangeAspect="1" noChangeArrowheads="1"/>
          </p:cNvPicPr>
          <p:nvPr/>
        </p:nvPicPr>
        <p:blipFill rotWithShape="1">
          <a:blip r:embed="rId3" cstate="print"/>
          <a:srcRect b="4458"/>
          <a:stretch/>
        </p:blipFill>
        <p:spPr bwMode="auto">
          <a:xfrm>
            <a:off x="0" y="922368"/>
            <a:ext cx="9144000" cy="5460181"/>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A2D2CA8A-49B1-44D0-B863-6C6BFD9BB9EC}" type="slidenum">
              <a:rPr lang="en-US" smtClean="0"/>
              <a:pPr/>
              <a:t>27</a:t>
            </a:fld>
            <a:endParaRPr lang="en-US"/>
          </a:p>
        </p:txBody>
      </p:sp>
    </p:spTree>
    <p:extLst>
      <p:ext uri="{BB962C8B-B14F-4D97-AF65-F5344CB8AC3E}">
        <p14:creationId xmlns:p14="http://schemas.microsoft.com/office/powerpoint/2010/main" val="40355973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 Surprise</a:t>
            </a:r>
            <a:endParaRPr lang="en-US" dirty="0"/>
          </a:p>
        </p:txBody>
      </p:sp>
      <p:sp>
        <p:nvSpPr>
          <p:cNvPr id="4" name="Content Placeholder 3"/>
          <p:cNvSpPr>
            <a:spLocks noGrp="1"/>
          </p:cNvSpPr>
          <p:nvPr>
            <p:ph sz="half" idx="2"/>
          </p:nvPr>
        </p:nvSpPr>
        <p:spPr>
          <a:xfrm>
            <a:off x="3743908" y="836712"/>
            <a:ext cx="5400092" cy="3636404"/>
          </a:xfrm>
        </p:spPr>
        <p:txBody>
          <a:bodyPr/>
          <a:lstStyle/>
          <a:p>
            <a:pPr marL="0" indent="0">
              <a:buNone/>
            </a:pPr>
            <a:r>
              <a:rPr lang="en-US" sz="4400" dirty="0" smtClean="0"/>
              <a:t>  </a:t>
            </a:r>
            <a:r>
              <a:rPr lang="en-US" sz="3600" dirty="0" smtClean="0"/>
              <a:t>Charm quarks</a:t>
            </a:r>
            <a:endParaRPr lang="en-US" sz="4400" dirty="0" smtClean="0"/>
          </a:p>
          <a:p>
            <a:pPr lvl="1"/>
            <a:r>
              <a:rPr lang="en-US" sz="3200" dirty="0" smtClean="0"/>
              <a:t>Lose significant energy</a:t>
            </a:r>
          </a:p>
          <a:p>
            <a:pPr lvl="5"/>
            <a:endParaRPr lang="en-US" sz="2600" dirty="0" smtClean="0"/>
          </a:p>
          <a:p>
            <a:pPr marL="457200" lvl="1" indent="0">
              <a:buNone/>
            </a:pPr>
            <a:r>
              <a:rPr lang="en-US" sz="3200" dirty="0" smtClean="0"/>
              <a:t>    and</a:t>
            </a:r>
          </a:p>
          <a:p>
            <a:pPr marL="2686050" lvl="6" indent="0">
              <a:buNone/>
            </a:pPr>
            <a:endParaRPr lang="en-US" sz="2600" dirty="0" smtClean="0"/>
          </a:p>
          <a:p>
            <a:pPr lvl="1"/>
            <a:r>
              <a:rPr lang="en-US" sz="3200" dirty="0" smtClean="0"/>
              <a:t>Flow</a:t>
            </a:r>
            <a:endParaRPr lang="en-US" sz="2800" dirty="0" smtClean="0"/>
          </a:p>
          <a:p>
            <a:pPr>
              <a:buNone/>
            </a:pPr>
            <a:r>
              <a:rPr lang="en-US" sz="4400" dirty="0" smtClean="0"/>
              <a:t>     </a:t>
            </a:r>
            <a:endParaRPr lang="en-US" dirty="0" smtClean="0"/>
          </a:p>
          <a:p>
            <a:endParaRPr lang="en-US" dirty="0" smtClean="0"/>
          </a:p>
          <a:p>
            <a:endParaRPr lang="en-US" dirty="0"/>
          </a:p>
        </p:txBody>
      </p:sp>
      <p:pic>
        <p:nvPicPr>
          <p:cNvPr id="394242" name="Picture 2"/>
          <p:cNvPicPr>
            <a:picLocks noChangeAspect="1" noChangeArrowheads="1"/>
          </p:cNvPicPr>
          <p:nvPr/>
        </p:nvPicPr>
        <p:blipFill>
          <a:blip r:embed="rId3" cstate="print"/>
          <a:srcRect/>
          <a:stretch>
            <a:fillRect/>
          </a:stretch>
        </p:blipFill>
        <p:spPr bwMode="auto">
          <a:xfrm>
            <a:off x="-1" y="908720"/>
            <a:ext cx="3743909" cy="3796534"/>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44ADBCED-89B4-4F17-B19C-953979D87825}" type="slidenum">
              <a:rPr lang="en-US" smtClean="0"/>
              <a:pPr/>
              <a:t>28</a:t>
            </a:fld>
            <a:endParaRPr lang="en-US"/>
          </a:p>
        </p:txBody>
      </p:sp>
    </p:spTree>
    <p:extLst>
      <p:ext uri="{BB962C8B-B14F-4D97-AF65-F5344CB8AC3E}">
        <p14:creationId xmlns:p14="http://schemas.microsoft.com/office/powerpoint/2010/main" val="224396692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Real Surprise</a:t>
            </a:r>
            <a:endParaRPr lang="en-US" dirty="0"/>
          </a:p>
        </p:txBody>
      </p:sp>
      <p:sp>
        <p:nvSpPr>
          <p:cNvPr id="4" name="Content Placeholder 3"/>
          <p:cNvSpPr>
            <a:spLocks noGrp="1"/>
          </p:cNvSpPr>
          <p:nvPr>
            <p:ph sz="half" idx="2"/>
          </p:nvPr>
        </p:nvSpPr>
        <p:spPr>
          <a:xfrm>
            <a:off x="3743908" y="836712"/>
            <a:ext cx="5400092" cy="3636404"/>
          </a:xfrm>
        </p:spPr>
        <p:txBody>
          <a:bodyPr/>
          <a:lstStyle/>
          <a:p>
            <a:pPr marL="0" indent="0">
              <a:buNone/>
            </a:pPr>
            <a:r>
              <a:rPr lang="en-US" sz="4400" dirty="0" smtClean="0"/>
              <a:t>  </a:t>
            </a:r>
            <a:r>
              <a:rPr lang="en-US" sz="3600" dirty="0" smtClean="0"/>
              <a:t>Charm quarks</a:t>
            </a:r>
            <a:endParaRPr lang="en-US" sz="4400" dirty="0" smtClean="0"/>
          </a:p>
          <a:p>
            <a:pPr lvl="1"/>
            <a:r>
              <a:rPr lang="en-US" sz="3200" dirty="0" smtClean="0"/>
              <a:t>Lose significant energy</a:t>
            </a:r>
          </a:p>
          <a:p>
            <a:pPr lvl="5"/>
            <a:endParaRPr lang="en-US" sz="2600" dirty="0" smtClean="0"/>
          </a:p>
          <a:p>
            <a:pPr marL="457200" lvl="1" indent="0">
              <a:buNone/>
            </a:pPr>
            <a:r>
              <a:rPr lang="en-US" sz="3200" dirty="0" smtClean="0"/>
              <a:t>    and</a:t>
            </a:r>
          </a:p>
          <a:p>
            <a:pPr marL="2686050" lvl="6" indent="0">
              <a:buNone/>
            </a:pPr>
            <a:endParaRPr lang="en-US" sz="2600" dirty="0" smtClean="0"/>
          </a:p>
          <a:p>
            <a:pPr lvl="1"/>
            <a:r>
              <a:rPr lang="en-US" sz="3200" dirty="0" smtClean="0"/>
              <a:t>Flow</a:t>
            </a:r>
          </a:p>
          <a:p>
            <a:pPr>
              <a:buSzPct val="100000"/>
              <a:buFont typeface="Monotype Sorts" charset="2"/>
              <a:buChar char="☞"/>
            </a:pPr>
            <a:r>
              <a:rPr lang="en-US" sz="3600" dirty="0" smtClean="0"/>
              <a:t>provides </a:t>
            </a:r>
            <a:r>
              <a:rPr lang="en-US" sz="3600" dirty="0" smtClean="0">
                <a:latin typeface="Symbol" charset="2"/>
                <a:cs typeface="Symbol" charset="2"/>
              </a:rPr>
              <a:t>h</a:t>
            </a:r>
            <a:r>
              <a:rPr lang="en-US" sz="3600" dirty="0" smtClean="0"/>
              <a:t>/s estimate</a:t>
            </a:r>
            <a:endParaRPr lang="en-US" sz="3200" dirty="0" smtClean="0"/>
          </a:p>
          <a:p>
            <a:pPr>
              <a:buNone/>
            </a:pPr>
            <a:r>
              <a:rPr lang="en-US" sz="4400" dirty="0" smtClean="0"/>
              <a:t>     </a:t>
            </a:r>
            <a:endParaRPr lang="en-US" dirty="0" smtClean="0"/>
          </a:p>
          <a:p>
            <a:endParaRPr lang="en-US" dirty="0" smtClean="0"/>
          </a:p>
          <a:p>
            <a:endParaRPr lang="en-US" dirty="0"/>
          </a:p>
        </p:txBody>
      </p:sp>
      <p:pic>
        <p:nvPicPr>
          <p:cNvPr id="394242" name="Picture 2"/>
          <p:cNvPicPr>
            <a:picLocks noChangeAspect="1" noChangeArrowheads="1"/>
          </p:cNvPicPr>
          <p:nvPr/>
        </p:nvPicPr>
        <p:blipFill>
          <a:blip r:embed="rId3" cstate="print"/>
          <a:srcRect/>
          <a:stretch>
            <a:fillRect/>
          </a:stretch>
        </p:blipFill>
        <p:spPr bwMode="auto">
          <a:xfrm>
            <a:off x="-1" y="908720"/>
            <a:ext cx="3743909" cy="3796534"/>
          </a:xfrm>
          <a:prstGeom prst="rect">
            <a:avLst/>
          </a:prstGeom>
          <a:noFill/>
          <a:ln w="9525">
            <a:noFill/>
            <a:miter lim="800000"/>
            <a:headEnd/>
            <a:tailEnd/>
          </a:ln>
        </p:spPr>
      </p:pic>
      <p:grpSp>
        <p:nvGrpSpPr>
          <p:cNvPr id="16" name="Group 15"/>
          <p:cNvGrpSpPr/>
          <p:nvPr/>
        </p:nvGrpSpPr>
        <p:grpSpPr>
          <a:xfrm>
            <a:off x="467544" y="4941168"/>
            <a:ext cx="8280920" cy="1745520"/>
            <a:chOff x="71500" y="4689140"/>
            <a:chExt cx="8964996" cy="2141564"/>
          </a:xfrm>
        </p:grpSpPr>
        <p:pic>
          <p:nvPicPr>
            <p:cNvPr id="394243" name="Picture 3"/>
            <p:cNvPicPr>
              <a:picLocks noChangeAspect="1" noChangeArrowheads="1"/>
            </p:cNvPicPr>
            <p:nvPr/>
          </p:nvPicPr>
          <p:blipFill>
            <a:blip r:embed="rId4" cstate="print"/>
            <a:srcRect/>
            <a:stretch>
              <a:fillRect/>
            </a:stretch>
          </p:blipFill>
          <p:spPr bwMode="auto">
            <a:xfrm>
              <a:off x="71500" y="4689140"/>
              <a:ext cx="8964996" cy="2123746"/>
            </a:xfrm>
            <a:prstGeom prst="rect">
              <a:avLst/>
            </a:prstGeom>
            <a:noFill/>
            <a:ln w="25400">
              <a:solidFill>
                <a:srgbClr val="0000FF"/>
              </a:solidFill>
              <a:miter lim="800000"/>
              <a:headEnd/>
              <a:tailEnd/>
            </a:ln>
          </p:spPr>
        </p:pic>
        <p:sp>
          <p:nvSpPr>
            <p:cNvPr id="13" name="Rectangle 12"/>
            <p:cNvSpPr/>
            <p:nvPr/>
          </p:nvSpPr>
          <p:spPr bwMode="auto">
            <a:xfrm>
              <a:off x="1187624" y="5481228"/>
              <a:ext cx="7776864" cy="432048"/>
            </a:xfrm>
            <a:prstGeom prst="rect">
              <a:avLst/>
            </a:prstGeom>
            <a:solidFill>
              <a:srgbClr val="FFFF00">
                <a:alpha val="4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pPr>
              <a:endParaRPr kumimoji="0" lang="en-US" sz="2400" b="1" i="0" u="none" strike="noStrike" cap="none" normalizeH="0" baseline="0" smtClean="0">
                <a:ln>
                  <a:noFill/>
                </a:ln>
                <a:solidFill>
                  <a:srgbClr val="0000FF"/>
                </a:solidFill>
                <a:effectLst/>
                <a:latin typeface="Arial Rounded MT Bold" pitchFamily="34" charset="0"/>
              </a:endParaRPr>
            </a:p>
          </p:txBody>
        </p:sp>
        <p:sp>
          <p:nvSpPr>
            <p:cNvPr id="14" name="Rectangle 13"/>
            <p:cNvSpPr/>
            <p:nvPr/>
          </p:nvSpPr>
          <p:spPr bwMode="auto">
            <a:xfrm>
              <a:off x="251520" y="5890920"/>
              <a:ext cx="8712968" cy="540060"/>
            </a:xfrm>
            <a:prstGeom prst="rect">
              <a:avLst/>
            </a:prstGeom>
            <a:solidFill>
              <a:srgbClr val="FFFF00">
                <a:alpha val="4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pPr>
              <a:endParaRPr kumimoji="0" lang="en-US" sz="2400" b="1" i="0" u="none" strike="noStrike" cap="none" normalizeH="0" baseline="0" smtClean="0">
                <a:ln>
                  <a:noFill/>
                </a:ln>
                <a:solidFill>
                  <a:srgbClr val="0000FF"/>
                </a:solidFill>
                <a:effectLst/>
                <a:latin typeface="Arial Rounded MT Bold" pitchFamily="34" charset="0"/>
              </a:endParaRPr>
            </a:p>
          </p:txBody>
        </p:sp>
        <p:sp>
          <p:nvSpPr>
            <p:cNvPr id="15" name="Rectangle 14"/>
            <p:cNvSpPr/>
            <p:nvPr/>
          </p:nvSpPr>
          <p:spPr bwMode="auto">
            <a:xfrm>
              <a:off x="260228" y="6390036"/>
              <a:ext cx="3816424" cy="440668"/>
            </a:xfrm>
            <a:prstGeom prst="rect">
              <a:avLst/>
            </a:prstGeom>
            <a:solidFill>
              <a:srgbClr val="FFFF00">
                <a:alpha val="40000"/>
              </a:srgbClr>
            </a:solidFill>
            <a:ln w="50800" cap="flat" cmpd="sng" algn="ctr">
              <a:noFill/>
              <a:prstDash val="solid"/>
              <a:round/>
              <a:headEnd type="none" w="med" len="med"/>
              <a:tailEnd type="stealth" w="med" len="lg"/>
            </a:ln>
            <a:effectLst/>
          </p:spPr>
          <p:txBody>
            <a:bodyPr vert="horz" wrap="square" lIns="92075" tIns="46038" rIns="92075" bIns="46038"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rgbClr val="0000FF"/>
                </a:buClr>
                <a:buSzPct val="62000"/>
                <a:buFont typeface="Monotype Sorts" pitchFamily="2" charset="2"/>
                <a:buChar char="l"/>
                <a:tabLst/>
              </a:pPr>
              <a:endParaRPr kumimoji="0" lang="en-US" sz="2400" b="1" i="0" u="none" strike="noStrike" cap="none" normalizeH="0" baseline="0" smtClean="0">
                <a:ln>
                  <a:noFill/>
                </a:ln>
                <a:solidFill>
                  <a:srgbClr val="0000FF"/>
                </a:solidFill>
                <a:effectLst/>
                <a:latin typeface="Arial Rounded MT Bold" pitchFamily="34" charset="0"/>
              </a:endParaRPr>
            </a:p>
          </p:txBody>
        </p:sp>
      </p:grpSp>
      <p:sp>
        <p:nvSpPr>
          <p:cNvPr id="5" name="Slide Number Placeholder 4"/>
          <p:cNvSpPr>
            <a:spLocks noGrp="1"/>
          </p:cNvSpPr>
          <p:nvPr>
            <p:ph type="sldNum" sz="quarter" idx="12"/>
          </p:nvPr>
        </p:nvSpPr>
        <p:spPr/>
        <p:txBody>
          <a:bodyPr/>
          <a:lstStyle/>
          <a:p>
            <a:fld id="{44ADBCED-89B4-4F17-B19C-953979D87825}" type="slidenum">
              <a:rPr lang="en-US" smtClean="0"/>
              <a:pPr/>
              <a:t>29</a:t>
            </a:fld>
            <a:endParaRPr lang="en-US"/>
          </a:p>
        </p:txBody>
      </p:sp>
    </p:spTree>
    <p:extLst>
      <p:ext uri="{BB962C8B-B14F-4D97-AF65-F5344CB8AC3E}">
        <p14:creationId xmlns:p14="http://schemas.microsoft.com/office/powerpoint/2010/main" val="385336863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On An Even Finer Scale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3</a:t>
            </a:fld>
            <a:endParaRPr lang="en-US"/>
          </a:p>
        </p:txBody>
      </p:sp>
      <p:grpSp>
        <p:nvGrpSpPr>
          <p:cNvPr id="5" name="Group 4"/>
          <p:cNvGrpSpPr/>
          <p:nvPr/>
        </p:nvGrpSpPr>
        <p:grpSpPr>
          <a:xfrm>
            <a:off x="-12944" y="1959548"/>
            <a:ext cx="9156944" cy="2909612"/>
            <a:chOff x="-12944" y="3945164"/>
            <a:chExt cx="9156944" cy="2909612"/>
          </a:xfrm>
        </p:grpSpPr>
        <p:pic>
          <p:nvPicPr>
            <p:cNvPr id="6" name="Picture 5" descr="Upd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4" y="4291191"/>
              <a:ext cx="9156944" cy="1800324"/>
            </a:xfrm>
            <a:prstGeom prst="rect">
              <a:avLst/>
            </a:prstGeom>
          </p:spPr>
        </p:pic>
        <p:grpSp>
          <p:nvGrpSpPr>
            <p:cNvPr id="7" name="Group 6"/>
            <p:cNvGrpSpPr/>
            <p:nvPr/>
          </p:nvGrpSpPr>
          <p:grpSpPr>
            <a:xfrm>
              <a:off x="205287" y="3945164"/>
              <a:ext cx="8803246" cy="430887"/>
              <a:chOff x="205287" y="918227"/>
              <a:chExt cx="8803246" cy="430887"/>
            </a:xfrm>
          </p:grpSpPr>
          <p:sp>
            <p:nvSpPr>
              <p:cNvPr id="19" name="TextBox 18"/>
              <p:cNvSpPr txBox="1"/>
              <p:nvPr/>
            </p:nvSpPr>
            <p:spPr>
              <a:xfrm>
                <a:off x="1973579" y="918227"/>
                <a:ext cx="5227667" cy="430887"/>
              </a:xfrm>
              <a:prstGeom prst="rect">
                <a:avLst/>
              </a:prstGeom>
              <a:noFill/>
            </p:spPr>
            <p:txBody>
              <a:bodyPr wrap="none" rtlCol="0">
                <a:spAutoFit/>
              </a:bodyPr>
              <a:lstStyle/>
              <a:p>
                <a:pPr>
                  <a:buNone/>
                </a:pPr>
                <a:r>
                  <a:rPr lang="en-US" i="0" dirty="0" smtClean="0"/>
                  <a:t>1986-2016 </a:t>
                </a:r>
                <a:r>
                  <a:rPr lang="en-US" i="0" dirty="0" smtClean="0"/>
                  <a:t>: </a:t>
                </a:r>
                <a:r>
                  <a:rPr lang="en-US" i="0" dirty="0" smtClean="0"/>
                  <a:t>Dynamic </a:t>
                </a:r>
                <a:r>
                  <a:rPr lang="en-US" i="0" dirty="0" smtClean="0"/>
                  <a:t>range in </a:t>
                </a:r>
                <a:r>
                  <a:rPr lang="en-US" dirty="0" smtClean="0"/>
                  <a:t>√s </a:t>
                </a:r>
                <a:r>
                  <a:rPr lang="en-US" i="0" dirty="0" smtClean="0"/>
                  <a:t>= 10</a:t>
                </a:r>
                <a:r>
                  <a:rPr lang="en-US" i="0" baseline="30000" dirty="0" smtClean="0"/>
                  <a:t>3</a:t>
                </a:r>
                <a:endParaRPr lang="en-US" i="0" dirty="0"/>
              </a:p>
            </p:txBody>
          </p:sp>
          <p:cxnSp>
            <p:nvCxnSpPr>
              <p:cNvPr id="20" name="Straight Arrow Connector 19"/>
              <p:cNvCxnSpPr>
                <a:cxnSpLocks noChangeAspect="1"/>
              </p:cNvCxnSpPr>
              <p:nvPr/>
            </p:nvCxnSpPr>
            <p:spPr>
              <a:xfrm>
                <a:off x="7560332" y="1096027"/>
                <a:ext cx="1448201"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cxnSpLocks noChangeAspect="1"/>
              </p:cNvCxnSpPr>
              <p:nvPr/>
            </p:nvCxnSpPr>
            <p:spPr>
              <a:xfrm flipH="1">
                <a:off x="205287" y="1104494"/>
                <a:ext cx="1414385"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8" name="TextBox 7"/>
            <p:cNvSpPr txBox="1"/>
            <p:nvPr/>
          </p:nvSpPr>
          <p:spPr>
            <a:xfrm>
              <a:off x="4721329" y="6506906"/>
              <a:ext cx="937476" cy="338554"/>
            </a:xfrm>
            <a:prstGeom prst="rect">
              <a:avLst/>
            </a:prstGeom>
            <a:solidFill>
              <a:srgbClr val="E6E0EC"/>
            </a:solidFill>
            <a:ln>
              <a:solidFill>
                <a:srgbClr val="660066"/>
              </a:solidFill>
            </a:ln>
          </p:spPr>
          <p:txBody>
            <a:bodyPr wrap="none" rtlCol="0">
              <a:spAutoFit/>
            </a:bodyPr>
            <a:lstStyle/>
            <a:p>
              <a:r>
                <a:rPr lang="en-US" sz="1600" dirty="0" smtClean="0"/>
                <a:t>RHIC BES</a:t>
              </a:r>
              <a:endParaRPr lang="en-US" sz="1600" dirty="0"/>
            </a:p>
          </p:txBody>
        </p:sp>
        <p:sp>
          <p:nvSpPr>
            <p:cNvPr id="9" name="TextBox 8"/>
            <p:cNvSpPr txBox="1"/>
            <p:nvPr/>
          </p:nvSpPr>
          <p:spPr>
            <a:xfrm>
              <a:off x="2777067" y="6464516"/>
              <a:ext cx="1077338" cy="338554"/>
            </a:xfrm>
            <a:prstGeom prst="rect">
              <a:avLst/>
            </a:prstGeom>
            <a:solidFill>
              <a:srgbClr val="E6E0EC"/>
            </a:solidFill>
            <a:ln>
              <a:solidFill>
                <a:srgbClr val="660066"/>
              </a:solidFill>
            </a:ln>
          </p:spPr>
          <p:txBody>
            <a:bodyPr wrap="none" rtlCol="0">
              <a:spAutoFit/>
            </a:bodyPr>
            <a:lstStyle/>
            <a:p>
              <a:r>
                <a:rPr lang="en-US" sz="1600" dirty="0" smtClean="0"/>
                <a:t>NA49 Scan</a:t>
              </a:r>
              <a:endParaRPr lang="en-US" sz="1600" dirty="0"/>
            </a:p>
          </p:txBody>
        </p:sp>
        <p:sp>
          <p:nvSpPr>
            <p:cNvPr id="10" name="TextBox 9"/>
            <p:cNvSpPr txBox="1"/>
            <p:nvPr/>
          </p:nvSpPr>
          <p:spPr>
            <a:xfrm>
              <a:off x="1241087" y="6300778"/>
              <a:ext cx="1281041" cy="553998"/>
            </a:xfrm>
            <a:prstGeom prst="rect">
              <a:avLst/>
            </a:prstGeom>
            <a:solidFill>
              <a:srgbClr val="E6E0EC"/>
            </a:solidFill>
            <a:ln>
              <a:solidFill>
                <a:srgbClr val="660066"/>
              </a:solidFill>
            </a:ln>
          </p:spPr>
          <p:txBody>
            <a:bodyPr wrap="square" rtlCol="0">
              <a:spAutoFit/>
            </a:bodyPr>
            <a:lstStyle/>
            <a:p>
              <a:pPr algn="ctr"/>
              <a:r>
                <a:rPr lang="en-US" sz="1600" dirty="0" smtClean="0"/>
                <a:t>STAR</a:t>
              </a:r>
            </a:p>
            <a:p>
              <a:pPr algn="ctr"/>
              <a:r>
                <a:rPr lang="en-US" sz="1400" dirty="0" smtClean="0"/>
                <a:t>Fixed Target</a:t>
              </a:r>
              <a:endParaRPr lang="en-US" sz="1400" dirty="0"/>
            </a:p>
          </p:txBody>
        </p:sp>
        <p:cxnSp>
          <p:nvCxnSpPr>
            <p:cNvPr id="11" name="Straight Arrow Connector 10"/>
            <p:cNvCxnSpPr/>
            <p:nvPr/>
          </p:nvCxnSpPr>
          <p:spPr>
            <a:xfrm flipV="1">
              <a:off x="5658805" y="6210460"/>
              <a:ext cx="538795"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919133" y="6210460"/>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4199467" y="6201937"/>
              <a:ext cx="521862" cy="296447"/>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3059540" y="6168069"/>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346653" y="6168070"/>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072014" y="6035755"/>
              <a:ext cx="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8887680" y="6210460"/>
              <a:ext cx="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8483607" y="6506729"/>
              <a:ext cx="650939" cy="338554"/>
            </a:xfrm>
            <a:prstGeom prst="rect">
              <a:avLst/>
            </a:prstGeom>
            <a:solidFill>
              <a:srgbClr val="E6E0EC"/>
            </a:solidFill>
            <a:ln>
              <a:solidFill>
                <a:srgbClr val="660066"/>
              </a:solidFill>
            </a:ln>
          </p:spPr>
          <p:txBody>
            <a:bodyPr wrap="none" rtlCol="0">
              <a:spAutoFit/>
            </a:bodyPr>
            <a:lstStyle/>
            <a:p>
              <a:r>
                <a:rPr lang="en-US" sz="1600" dirty="0" smtClean="0"/>
                <a:t>ALICE</a:t>
              </a:r>
              <a:endParaRPr lang="en-US" sz="1600" dirty="0"/>
            </a:p>
          </p:txBody>
        </p:sp>
      </p:grpSp>
      <p:sp>
        <p:nvSpPr>
          <p:cNvPr id="24" name="Rectangle 23"/>
          <p:cNvSpPr/>
          <p:nvPr/>
        </p:nvSpPr>
        <p:spPr>
          <a:xfrm>
            <a:off x="3671900" y="2348880"/>
            <a:ext cx="4968552" cy="1836204"/>
          </a:xfrm>
          <a:prstGeom prst="rect">
            <a:avLst/>
          </a:prstGeom>
          <a:solidFill>
            <a:schemeClr val="bg1"/>
          </a:solidFill>
          <a:ln w="25400">
            <a:no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25" name="Rectangle 24"/>
          <p:cNvSpPr/>
          <p:nvPr/>
        </p:nvSpPr>
        <p:spPr>
          <a:xfrm>
            <a:off x="683568" y="4113076"/>
            <a:ext cx="1980220" cy="1160512"/>
          </a:xfrm>
          <a:prstGeom prst="rect">
            <a:avLst/>
          </a:prstGeom>
          <a:solidFill>
            <a:schemeClr val="bg1"/>
          </a:solidFill>
          <a:ln w="25400">
            <a:no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26" name="Rectangle 25"/>
          <p:cNvSpPr/>
          <p:nvPr/>
        </p:nvSpPr>
        <p:spPr>
          <a:xfrm>
            <a:off x="3995936" y="4005064"/>
            <a:ext cx="2916324" cy="1160512"/>
          </a:xfrm>
          <a:prstGeom prst="rect">
            <a:avLst/>
          </a:prstGeom>
          <a:solidFill>
            <a:schemeClr val="bg1"/>
          </a:solidFill>
          <a:ln w="25400">
            <a:no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29" name="Content Placeholder 1"/>
          <p:cNvSpPr>
            <a:spLocks noGrp="1"/>
          </p:cNvSpPr>
          <p:nvPr>
            <p:ph idx="1"/>
          </p:nvPr>
        </p:nvSpPr>
        <p:spPr>
          <a:xfrm>
            <a:off x="0" y="872716"/>
            <a:ext cx="9144000" cy="5867400"/>
          </a:xfrm>
        </p:spPr>
        <p:txBody>
          <a:bodyPr/>
          <a:lstStyle/>
          <a:p>
            <a:r>
              <a:rPr lang="en-US" dirty="0" smtClean="0"/>
              <a:t>As an example:</a:t>
            </a:r>
          </a:p>
          <a:p>
            <a:pPr marL="457200" lvl="1" indent="0">
              <a:buNone/>
            </a:pPr>
            <a:r>
              <a:rPr lang="en-US" dirty="0" smtClean="0"/>
              <a:t>     Progress in HBT measurements over 30 years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    (Adopted from a slide by Mike Lisa, QM 2015)</a:t>
            </a:r>
          </a:p>
          <a:p>
            <a:endParaRPr lang="en-US" dirty="0"/>
          </a:p>
        </p:txBody>
      </p:sp>
    </p:spTree>
    <p:extLst>
      <p:ext uri="{BB962C8B-B14F-4D97-AF65-F5344CB8AC3E}">
        <p14:creationId xmlns:p14="http://schemas.microsoft.com/office/powerpoint/2010/main" val="143017921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Circa 2006 - The Difficulties with Hydro </a:t>
            </a:r>
            <a:endParaRPr lang="en-US" dirty="0"/>
          </a:p>
        </p:txBody>
      </p:sp>
      <p:sp>
        <p:nvSpPr>
          <p:cNvPr id="3" name="Content Placeholder 2"/>
          <p:cNvSpPr>
            <a:spLocks noGrp="1"/>
          </p:cNvSpPr>
          <p:nvPr>
            <p:ph idx="1"/>
          </p:nvPr>
        </p:nvSpPr>
        <p:spPr>
          <a:xfrm>
            <a:off x="0" y="763551"/>
            <a:ext cx="9099612" cy="5549976"/>
          </a:xfrm>
        </p:spPr>
        <p:txBody>
          <a:bodyPr/>
          <a:lstStyle/>
          <a:p>
            <a:r>
              <a:rPr lang="en-US" sz="3200" dirty="0" smtClean="0"/>
              <a:t>Seemingly </a:t>
            </a:r>
            <a:r>
              <a:rPr lang="en-US" dirty="0" smtClean="0"/>
              <a:t>straightforward </a:t>
            </a:r>
            <a:r>
              <a:rPr lang="en-US" sz="3200" dirty="0" smtClean="0"/>
              <a:t>:</a:t>
            </a:r>
          </a:p>
          <a:p>
            <a:endParaRPr lang="en-US" sz="3200" dirty="0" smtClean="0"/>
          </a:p>
          <a:p>
            <a:endParaRPr lang="en-US" sz="3200" dirty="0" smtClean="0"/>
          </a:p>
          <a:p>
            <a:endParaRPr lang="en-US" sz="3200" dirty="0" smtClean="0"/>
          </a:p>
          <a:p>
            <a:pPr>
              <a:buNone/>
            </a:pPr>
            <a:endParaRPr lang="en-US" sz="3200" dirty="0" smtClean="0"/>
          </a:p>
          <a:p>
            <a:pPr lvl="1"/>
            <a:endParaRPr lang="en-US" sz="2800"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A2D2CA8A-49B1-44D0-B863-6C6BFD9BB9EC}" type="slidenum">
              <a:rPr lang="en-US" smtClean="0"/>
              <a:pPr/>
              <a:t>30</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448523927"/>
              </p:ext>
            </p:extLst>
          </p:nvPr>
        </p:nvGraphicFramePr>
        <p:xfrm>
          <a:off x="2339752" y="1736812"/>
          <a:ext cx="3672408" cy="1453662"/>
        </p:xfrm>
        <a:graphic>
          <a:graphicData uri="http://schemas.openxmlformats.org/presentationml/2006/ole">
            <mc:AlternateContent xmlns:mc="http://schemas.openxmlformats.org/markup-compatibility/2006">
              <mc:Choice xmlns:v="urn:schemas-microsoft-com:vml" Requires="v">
                <p:oleObj spid="_x0000_s1526928" name="Equation" r:id="rId5" imgW="609600" imgH="241300" progId="Equation.3">
                  <p:embed/>
                </p:oleObj>
              </mc:Choice>
              <mc:Fallback>
                <p:oleObj name="Equation" r:id="rId5" imgW="609600" imgH="241300" progId="Equation.3">
                  <p:embed/>
                  <p:pic>
                    <p:nvPicPr>
                      <p:cNvPr id="0" name=""/>
                      <p:cNvPicPr/>
                      <p:nvPr/>
                    </p:nvPicPr>
                    <p:blipFill>
                      <a:blip r:embed="rId6"/>
                      <a:stretch>
                        <a:fillRect/>
                      </a:stretch>
                    </p:blipFill>
                    <p:spPr>
                      <a:xfrm>
                        <a:off x="2339752" y="1736812"/>
                        <a:ext cx="3672408" cy="1453662"/>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98543082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4"/>
          <a:srcRect/>
          <a:stretch>
            <a:fillRect/>
          </a:stretch>
        </p:blipFill>
        <p:spPr bwMode="auto">
          <a:xfrm>
            <a:off x="828676" y="1274733"/>
            <a:ext cx="6627852" cy="2492297"/>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Circa 2006 - The Difficulties with Hydro </a:t>
            </a:r>
            <a:endParaRPr lang="en-US" dirty="0"/>
          </a:p>
        </p:txBody>
      </p:sp>
      <p:sp>
        <p:nvSpPr>
          <p:cNvPr id="3" name="Content Placeholder 2"/>
          <p:cNvSpPr>
            <a:spLocks noGrp="1"/>
          </p:cNvSpPr>
          <p:nvPr>
            <p:ph idx="1"/>
          </p:nvPr>
        </p:nvSpPr>
        <p:spPr>
          <a:xfrm>
            <a:off x="0" y="763551"/>
            <a:ext cx="9099612" cy="5549976"/>
          </a:xfrm>
        </p:spPr>
        <p:txBody>
          <a:bodyPr/>
          <a:lstStyle/>
          <a:p>
            <a:r>
              <a:rPr lang="en-US" sz="3200" dirty="0" smtClean="0"/>
              <a:t>Seemingly insurmountable:</a:t>
            </a:r>
          </a:p>
          <a:p>
            <a:endParaRPr lang="en-US" sz="3200" dirty="0" smtClean="0"/>
          </a:p>
          <a:p>
            <a:endParaRPr lang="en-US" sz="3200" dirty="0" smtClean="0"/>
          </a:p>
          <a:p>
            <a:endParaRPr lang="en-US" sz="3200" dirty="0" smtClean="0"/>
          </a:p>
          <a:p>
            <a:pPr>
              <a:buNone/>
            </a:pPr>
            <a:endParaRPr lang="en-US" sz="3200" dirty="0" smtClean="0"/>
          </a:p>
          <a:p>
            <a:pPr lvl="1"/>
            <a:r>
              <a:rPr lang="en-US" sz="2000" dirty="0" smtClean="0"/>
              <a:t>Unknown Initial Conditions</a:t>
            </a:r>
          </a:p>
          <a:p>
            <a:pPr lvl="1"/>
            <a:r>
              <a:rPr lang="en-US" sz="2000" dirty="0" smtClean="0"/>
              <a:t>Eccentricity fluctuations</a:t>
            </a:r>
          </a:p>
          <a:p>
            <a:pPr lvl="1"/>
            <a:r>
              <a:rPr lang="en-US" sz="2000" dirty="0" smtClean="0"/>
              <a:t>Unknown equation of state</a:t>
            </a:r>
          </a:p>
          <a:p>
            <a:pPr lvl="1"/>
            <a:r>
              <a:rPr lang="en-US" sz="2000" dirty="0" smtClean="0"/>
              <a:t>Instabilities, </a:t>
            </a:r>
            <a:r>
              <a:rPr lang="en-US" sz="2000" dirty="0" err="1" smtClean="0"/>
              <a:t>acausal</a:t>
            </a:r>
            <a:r>
              <a:rPr lang="en-US" sz="2000" dirty="0" smtClean="0"/>
              <a:t> effects </a:t>
            </a:r>
            <a:br>
              <a:rPr lang="en-US" sz="2000" dirty="0" smtClean="0"/>
            </a:br>
            <a:r>
              <a:rPr lang="en-US" sz="2000" dirty="0" smtClean="0"/>
              <a:t>in relativistic viscous hydro</a:t>
            </a:r>
          </a:p>
          <a:p>
            <a:pPr lvl="1"/>
            <a:r>
              <a:rPr lang="en-US" sz="2000" dirty="0" smtClean="0"/>
              <a:t>Hadronic </a:t>
            </a:r>
            <a:r>
              <a:rPr lang="en-US" sz="2000" dirty="0" err="1" smtClean="0"/>
              <a:t>rescattering</a:t>
            </a:r>
            <a:r>
              <a:rPr lang="en-US" sz="2000" dirty="0" smtClean="0"/>
              <a:t> effects</a:t>
            </a:r>
          </a:p>
          <a:p>
            <a:pPr lvl="1"/>
            <a:r>
              <a:rPr lang="en-US" sz="2000" dirty="0" smtClean="0"/>
              <a:t>Bulk viscosity</a:t>
            </a:r>
          </a:p>
          <a:p>
            <a:pPr lvl="1"/>
            <a:r>
              <a:rPr lang="en-US" sz="2000" dirty="0" smtClean="0"/>
              <a:t>Numerical viscosity</a:t>
            </a:r>
          </a:p>
          <a:p>
            <a:pPr lvl="1"/>
            <a:r>
              <a:rPr lang="en-US" sz="2000" dirty="0" smtClean="0"/>
              <a:t>Finite size, core/corona effects</a:t>
            </a:r>
            <a:endParaRPr lang="en-US" sz="2800" dirty="0" smtClean="0"/>
          </a:p>
          <a:p>
            <a:pPr lvl="1"/>
            <a:endParaRPr lang="en-US" sz="2800"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A2D2CA8A-49B1-44D0-B863-6C6BFD9BB9EC}" type="slidenum">
              <a:rPr lang="en-US" smtClean="0"/>
              <a:pPr/>
              <a:t>31</a:t>
            </a:fld>
            <a:endParaRPr lang="en-US"/>
          </a:p>
        </p:txBody>
      </p:sp>
    </p:spTree>
    <p:custDataLst>
      <p:tags r:id="rId1"/>
    </p:custDataLst>
    <p:extLst>
      <p:ext uri="{BB962C8B-B14F-4D97-AF65-F5344CB8AC3E}">
        <p14:creationId xmlns:p14="http://schemas.microsoft.com/office/powerpoint/2010/main" val="272373563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2008 - Concordance </a:t>
            </a:r>
            <a:endParaRPr lang="en-US" dirty="0"/>
          </a:p>
        </p:txBody>
      </p:sp>
      <p:pic>
        <p:nvPicPr>
          <p:cNvPr id="8194" name="Picture 2"/>
          <p:cNvPicPr>
            <a:picLocks noChangeAspect="1" noChangeArrowheads="1"/>
          </p:cNvPicPr>
          <p:nvPr/>
        </p:nvPicPr>
        <p:blipFill>
          <a:blip r:embed="rId4"/>
          <a:srcRect/>
          <a:stretch>
            <a:fillRect/>
          </a:stretch>
        </p:blipFill>
        <p:spPr bwMode="auto">
          <a:xfrm>
            <a:off x="4622567" y="2205089"/>
            <a:ext cx="4477045" cy="4510081"/>
          </a:xfrm>
          <a:prstGeom prst="rect">
            <a:avLst/>
          </a:prstGeom>
          <a:noFill/>
          <a:ln w="9525">
            <a:noFill/>
            <a:miter lim="800000"/>
            <a:headEnd/>
            <a:tailEnd/>
          </a:ln>
          <a:effectLst/>
        </p:spPr>
      </p:pic>
      <p:pic>
        <p:nvPicPr>
          <p:cNvPr id="8195" name="Picture 3"/>
          <p:cNvPicPr>
            <a:picLocks noChangeAspect="1" noChangeArrowheads="1"/>
          </p:cNvPicPr>
          <p:nvPr/>
        </p:nvPicPr>
        <p:blipFill>
          <a:blip r:embed="rId5"/>
          <a:srcRect/>
          <a:stretch>
            <a:fillRect/>
          </a:stretch>
        </p:blipFill>
        <p:spPr bwMode="auto">
          <a:xfrm>
            <a:off x="1" y="2151045"/>
            <a:ext cx="4442428" cy="4484682"/>
          </a:xfrm>
          <a:prstGeom prst="rect">
            <a:avLst/>
          </a:prstGeom>
          <a:noFill/>
          <a:ln w="9525">
            <a:noFill/>
            <a:miter lim="800000"/>
            <a:headEnd/>
            <a:tailEnd/>
          </a:ln>
          <a:effectLst/>
        </p:spPr>
      </p:pic>
      <p:sp>
        <p:nvSpPr>
          <p:cNvPr id="8" name="TextBox 7"/>
          <p:cNvSpPr txBox="1"/>
          <p:nvPr/>
        </p:nvSpPr>
        <p:spPr>
          <a:xfrm>
            <a:off x="-1489158" y="6541603"/>
            <a:ext cx="7521678" cy="307777"/>
          </a:xfrm>
          <a:prstGeom prst="rect">
            <a:avLst/>
          </a:prstGeom>
          <a:noFill/>
        </p:spPr>
        <p:txBody>
          <a:bodyPr wrap="square" rtlCol="0">
            <a:spAutoFit/>
          </a:bodyPr>
          <a:lstStyle/>
          <a:p>
            <a:pPr>
              <a:buNone/>
            </a:pPr>
            <a:r>
              <a:rPr lang="en-US" sz="1400" b="0" i="1" dirty="0" smtClean="0">
                <a:latin typeface="+mj-lt"/>
                <a:hlinkClick r:id="rId6"/>
              </a:rPr>
              <a:t>Luzum and </a:t>
            </a:r>
            <a:r>
              <a:rPr lang="en-US" sz="1400" b="0" i="1" dirty="0" err="1" smtClean="0">
                <a:latin typeface="+mj-lt"/>
                <a:hlinkClick r:id="rId6"/>
              </a:rPr>
              <a:t>Romatschke</a:t>
            </a:r>
            <a:r>
              <a:rPr lang="en-US" sz="1400" b="0" i="1" dirty="0" smtClean="0">
                <a:latin typeface="+mj-lt"/>
                <a:hlinkClick r:id="rId6"/>
              </a:rPr>
              <a:t>, arXiv:0804.4015 </a:t>
            </a:r>
            <a:endParaRPr lang="en-US" sz="1400" b="0" i="1" dirty="0">
              <a:latin typeface="+mj-lt"/>
            </a:endParaRPr>
          </a:p>
        </p:txBody>
      </p:sp>
      <p:sp>
        <p:nvSpPr>
          <p:cNvPr id="3" name="Content Placeholder 2"/>
          <p:cNvSpPr>
            <a:spLocks noGrp="1"/>
          </p:cNvSpPr>
          <p:nvPr>
            <p:ph idx="1"/>
          </p:nvPr>
        </p:nvSpPr>
        <p:spPr>
          <a:xfrm>
            <a:off x="0" y="873090"/>
            <a:ext cx="9099612" cy="5549976"/>
          </a:xfrm>
        </p:spPr>
        <p:txBody>
          <a:bodyPr/>
          <a:lstStyle/>
          <a:p>
            <a:r>
              <a:rPr lang="en-US" sz="2400" dirty="0" smtClean="0"/>
              <a:t>BNL, April 2008:</a:t>
            </a:r>
          </a:p>
          <a:p>
            <a:pPr lvl="1"/>
            <a:r>
              <a:rPr lang="en-US" sz="1800" i="1" dirty="0" smtClean="0">
                <a:hlinkClick r:id="rId7"/>
              </a:rPr>
              <a:t>Workshop on Viscous Hydrodynamics and  Transport Models in Heavy Ion Collisions</a:t>
            </a:r>
            <a:endParaRPr lang="en-US" sz="1800" dirty="0" smtClean="0"/>
          </a:p>
          <a:p>
            <a:pPr lvl="1"/>
            <a:r>
              <a:rPr lang="en-US" sz="1800" dirty="0" smtClean="0">
                <a:hlinkClick r:id="rId8"/>
              </a:rPr>
              <a:t>Workshop Summary</a:t>
            </a:r>
            <a:endParaRPr lang="en-US" sz="1800"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A2D2CA8A-49B1-44D0-B863-6C6BFD9BB9EC}" type="slidenum">
              <a:rPr lang="en-US" smtClean="0"/>
              <a:pPr/>
              <a:t>32</a:t>
            </a:fld>
            <a:endParaRPr lang="en-US"/>
          </a:p>
        </p:txBody>
      </p:sp>
      <p:sp>
        <p:nvSpPr>
          <p:cNvPr id="9" name="TextBox 8"/>
          <p:cNvSpPr txBox="1"/>
          <p:nvPr/>
        </p:nvSpPr>
        <p:spPr>
          <a:xfrm>
            <a:off x="4824028" y="1736812"/>
            <a:ext cx="3888432" cy="523220"/>
          </a:xfrm>
          <a:prstGeom prst="rect">
            <a:avLst/>
          </a:prstGeom>
          <a:noFill/>
        </p:spPr>
        <p:txBody>
          <a:bodyPr wrap="square" rtlCol="0">
            <a:spAutoFit/>
          </a:bodyPr>
          <a:lstStyle/>
          <a:p>
            <a:pPr>
              <a:buNone/>
            </a:pPr>
            <a:r>
              <a:rPr lang="en-US" sz="1400" i="0" dirty="0" smtClean="0"/>
              <a:t>See also Song and Heinz,  </a:t>
            </a:r>
            <a:r>
              <a:rPr lang="en-US" sz="1400" i="0" dirty="0" smtClean="0">
                <a:hlinkClick r:id="rId9"/>
              </a:rPr>
              <a:t>Phys. Rev. C77, 064901, 222301 (2008</a:t>
            </a:r>
            <a:r>
              <a:rPr lang="en-US" sz="1400" i="0" dirty="0" smtClean="0">
                <a:hlinkClick r:id="rId10"/>
              </a:rPr>
              <a:t>)</a:t>
            </a:r>
            <a:endParaRPr lang="en-US" sz="1400" i="0" dirty="0"/>
          </a:p>
        </p:txBody>
      </p:sp>
    </p:spTree>
    <p:custDataLst>
      <p:tags r:id="rId1"/>
    </p:custDataLst>
    <p:extLst>
      <p:ext uri="{BB962C8B-B14F-4D97-AF65-F5344CB8AC3E}">
        <p14:creationId xmlns:p14="http://schemas.microsoft.com/office/powerpoint/2010/main" val="355231253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36512" y="764704"/>
            <a:ext cx="9144000" cy="5867400"/>
          </a:xfrm>
        </p:spPr>
        <p:txBody>
          <a:bodyPr/>
          <a:lstStyle/>
          <a:p>
            <a:r>
              <a:rPr lang="en-US" dirty="0" smtClean="0"/>
              <a:t>The matter produced in LHC collisions exhibits the same qualitative features discovered at RHIC:</a:t>
            </a:r>
          </a:p>
          <a:p>
            <a:pPr lvl="3"/>
            <a:endParaRPr lang="en-US" dirty="0" smtClean="0"/>
          </a:p>
          <a:p>
            <a:pPr lvl="1"/>
            <a:r>
              <a:rPr lang="en-US" dirty="0" smtClean="0"/>
              <a:t>Strong </a:t>
            </a:r>
            <a:br>
              <a:rPr lang="en-US" dirty="0" smtClean="0"/>
            </a:br>
            <a:r>
              <a:rPr lang="en-US" dirty="0" smtClean="0"/>
              <a:t>hydrodynamic flow</a:t>
            </a:r>
          </a:p>
          <a:p>
            <a:pPr lvl="1"/>
            <a:endParaRPr lang="en-US" dirty="0" smtClean="0"/>
          </a:p>
          <a:p>
            <a:pPr lvl="1"/>
            <a:r>
              <a:rPr lang="en-US" dirty="0" smtClean="0"/>
              <a:t>Strong </a:t>
            </a:r>
            <a:br>
              <a:rPr lang="en-US" dirty="0" smtClean="0"/>
            </a:br>
            <a:r>
              <a:rPr lang="en-US" dirty="0" smtClean="0"/>
              <a:t>quenching of high momentum particles</a:t>
            </a:r>
            <a:endParaRPr lang="en-US" dirty="0"/>
          </a:p>
        </p:txBody>
      </p:sp>
      <p:sp>
        <p:nvSpPr>
          <p:cNvPr id="10" name="Title 9"/>
          <p:cNvSpPr>
            <a:spLocks noGrp="1"/>
          </p:cNvSpPr>
          <p:nvPr>
            <p:ph type="title"/>
          </p:nvPr>
        </p:nvSpPr>
        <p:spPr/>
        <p:txBody>
          <a:bodyPr/>
          <a:lstStyle/>
          <a:p>
            <a:r>
              <a:rPr lang="en-US" dirty="0" smtClean="0"/>
              <a:t>The First LHC Heavy Ion Discovery</a:t>
            </a:r>
            <a:endParaRPr lang="en-US" dirty="0"/>
          </a:p>
        </p:txBody>
      </p:sp>
      <p:sp>
        <p:nvSpPr>
          <p:cNvPr id="9" name="Slide Number Placeholder 8"/>
          <p:cNvSpPr>
            <a:spLocks noGrp="1"/>
          </p:cNvSpPr>
          <p:nvPr>
            <p:ph type="sldNum" sz="quarter" idx="12"/>
          </p:nvPr>
        </p:nvSpPr>
        <p:spPr/>
        <p:txBody>
          <a:bodyPr/>
          <a:lstStyle/>
          <a:p>
            <a:fld id="{B79A0814-8645-4A62-99CA-CEA0A5A08E68}" type="slidenum">
              <a:rPr lang="en-US" smtClean="0"/>
              <a:pPr/>
              <a:t>33</a:t>
            </a:fld>
            <a:endParaRPr lang="en-US"/>
          </a:p>
        </p:txBody>
      </p:sp>
    </p:spTree>
    <p:extLst>
      <p:ext uri="{BB962C8B-B14F-4D97-AF65-F5344CB8AC3E}">
        <p14:creationId xmlns:p14="http://schemas.microsoft.com/office/powerpoint/2010/main" val="411590184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hydromultistrange.pdf"/>
          <p:cNvPicPr>
            <a:picLocks noGrp="1" noChangeAspect="1"/>
          </p:cNvPicPr>
          <p:nvPr>
            <p:ph idx="1"/>
          </p:nvPr>
        </p:nvPicPr>
        <p:blipFill rotWithShape="1">
          <a:blip r:embed="rId2">
            <a:extLst>
              <a:ext uri="{28A0092B-C50C-407E-A947-70E740481C1C}">
                <a14:useLocalDpi xmlns:a14="http://schemas.microsoft.com/office/drawing/2010/main" val="0"/>
              </a:ext>
            </a:extLst>
          </a:blip>
          <a:srcRect t="-987" b="8194"/>
          <a:stretch/>
        </p:blipFill>
        <p:spPr>
          <a:xfrm>
            <a:off x="863588" y="1778881"/>
            <a:ext cx="7128284" cy="5076192"/>
          </a:xfrm>
        </p:spPr>
      </p:pic>
      <p:sp>
        <p:nvSpPr>
          <p:cNvPr id="3" name="Title 2"/>
          <p:cNvSpPr>
            <a:spLocks noGrp="1"/>
          </p:cNvSpPr>
          <p:nvPr>
            <p:ph type="title"/>
          </p:nvPr>
        </p:nvSpPr>
        <p:spPr/>
        <p:txBody>
          <a:bodyPr/>
          <a:lstStyle/>
          <a:p>
            <a:r>
              <a:rPr lang="en-US" dirty="0" smtClean="0"/>
              <a:t>Strong </a:t>
            </a:r>
            <a:r>
              <a:rPr lang="en-US" dirty="0" smtClean="0"/>
              <a:t>Hydrodynamic Flow</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34</a:t>
            </a:fld>
            <a:endParaRPr lang="en-US"/>
          </a:p>
        </p:txBody>
      </p:sp>
      <p:sp>
        <p:nvSpPr>
          <p:cNvPr id="8" name="Content Placeholder 2"/>
          <p:cNvSpPr txBox="1">
            <a:spLocks/>
          </p:cNvSpPr>
          <p:nvPr/>
        </p:nvSpPr>
        <p:spPr bwMode="auto">
          <a:xfrm>
            <a:off x="71500" y="693948"/>
            <a:ext cx="9433048"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marL="0" indent="0">
              <a:buNone/>
            </a:pPr>
            <a:r>
              <a:rPr lang="en-US" i="0" dirty="0" smtClean="0">
                <a:latin typeface="Arial" charset="0"/>
                <a:cs typeface="Arial" charset="0"/>
              </a:rPr>
              <a:t>“Fine structure” (mass ordering) in hydrodynamic response </a:t>
            </a:r>
            <a:r>
              <a:rPr lang="en-US" dirty="0" smtClean="0">
                <a:latin typeface="Arial" charset="0"/>
                <a:cs typeface="Arial" charset="0"/>
              </a:rPr>
              <a:t>predicted</a:t>
            </a:r>
            <a:r>
              <a:rPr lang="en-US" i="0" dirty="0" smtClean="0">
                <a:latin typeface="Arial" charset="0"/>
                <a:cs typeface="Arial" charset="0"/>
              </a:rPr>
              <a:t> for </a:t>
            </a:r>
            <a:r>
              <a:rPr lang="en-US" i="0" dirty="0" smtClean="0">
                <a:latin typeface="Symbol" charset="2"/>
                <a:cs typeface="Symbol" charset="2"/>
              </a:rPr>
              <a:t>p</a:t>
            </a:r>
            <a:r>
              <a:rPr lang="en-US" i="0" dirty="0" smtClean="0">
                <a:latin typeface="Arial" charset="0"/>
                <a:cs typeface="Arial" charset="0"/>
              </a:rPr>
              <a:t>, K, p, </a:t>
            </a:r>
            <a:r>
              <a:rPr lang="en-US" i="0" dirty="0">
                <a:latin typeface="Symbol" charset="2"/>
                <a:cs typeface="Symbol" charset="2"/>
              </a:rPr>
              <a:t>X</a:t>
            </a:r>
            <a:r>
              <a:rPr lang="en-US" i="0" dirty="0" smtClean="0">
                <a:latin typeface="Arial" charset="0"/>
                <a:cs typeface="Arial" charset="0"/>
              </a:rPr>
              <a:t>, </a:t>
            </a:r>
            <a:r>
              <a:rPr lang="en-US" i="0" dirty="0" smtClean="0">
                <a:latin typeface="Symbol" charset="2"/>
                <a:cs typeface="Symbol" charset="2"/>
              </a:rPr>
              <a:t>W :</a:t>
            </a:r>
            <a:endParaRPr lang="en-US" i="0" dirty="0">
              <a:latin typeface="Symbol" charset="2"/>
              <a:cs typeface="Symbol" charset="2"/>
            </a:endParaRPr>
          </a:p>
        </p:txBody>
      </p:sp>
    </p:spTree>
    <p:extLst>
      <p:ext uri="{BB962C8B-B14F-4D97-AF65-F5344CB8AC3E}">
        <p14:creationId xmlns:p14="http://schemas.microsoft.com/office/powerpoint/2010/main" val="260093987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txBox="1">
            <a:spLocks/>
          </p:cNvSpPr>
          <p:nvPr/>
        </p:nvSpPr>
        <p:spPr bwMode="auto">
          <a:xfrm>
            <a:off x="-3259" y="800708"/>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sz="2800" i="0" dirty="0" smtClean="0"/>
              <a:t>Huge</a:t>
            </a:r>
            <a:br>
              <a:rPr lang="en-US" sz="2800" i="0" dirty="0" smtClean="0"/>
            </a:br>
            <a:r>
              <a:rPr lang="en-US" sz="2800" i="0" dirty="0" smtClean="0"/>
              <a:t>(and hugely visible)</a:t>
            </a:r>
            <a:br>
              <a:rPr lang="en-US" sz="2800" i="0" dirty="0" smtClean="0"/>
            </a:br>
            <a:r>
              <a:rPr lang="en-US" sz="2800" i="0" dirty="0" smtClean="0"/>
              <a:t>modifications to jets</a:t>
            </a:r>
            <a:r>
              <a:rPr lang="en-US" sz="2800" i="0" dirty="0"/>
              <a:t/>
            </a:r>
            <a:br>
              <a:rPr lang="en-US" sz="2800" i="0" dirty="0"/>
            </a:br>
            <a:r>
              <a:rPr lang="en-US" sz="2800" i="0" dirty="0" smtClean="0"/>
              <a:t>in </a:t>
            </a:r>
            <a:r>
              <a:rPr lang="en-US" sz="2800" i="0" dirty="0" err="1" smtClean="0"/>
              <a:t>Pb+Pb</a:t>
            </a:r>
            <a:r>
              <a:rPr lang="en-US" sz="2800" i="0" dirty="0" smtClean="0"/>
              <a:t> collisions</a:t>
            </a:r>
          </a:p>
        </p:txBody>
      </p:sp>
      <p:pic>
        <p:nvPicPr>
          <p:cNvPr id="7" name="Content Placeholder 6" descr="PDF_CMS_JetQ.png"/>
          <p:cNvPicPr>
            <a:picLocks noGrp="1" noChangeAspect="1"/>
          </p:cNvPicPr>
          <p:nvPr>
            <p:ph idx="1"/>
          </p:nvPr>
        </p:nvPicPr>
        <p:blipFill rotWithShape="1">
          <a:blip r:embed="rId2">
            <a:extLst>
              <a:ext uri="{28A0092B-C50C-407E-A947-70E740481C1C}">
                <a14:useLocalDpi xmlns:a14="http://schemas.microsoft.com/office/drawing/2010/main" val="0"/>
              </a:ext>
            </a:extLst>
          </a:blip>
          <a:srcRect l="3787" r="232"/>
          <a:stretch/>
        </p:blipFill>
        <p:spPr>
          <a:xfrm>
            <a:off x="3635896" y="749038"/>
            <a:ext cx="5472608" cy="3121414"/>
          </a:xfrm>
        </p:spPr>
      </p:pic>
      <p:sp>
        <p:nvSpPr>
          <p:cNvPr id="3" name="Title 2"/>
          <p:cNvSpPr>
            <a:spLocks noGrp="1"/>
          </p:cNvSpPr>
          <p:nvPr>
            <p:ph type="title"/>
          </p:nvPr>
        </p:nvSpPr>
        <p:spPr/>
        <p:txBody>
          <a:bodyPr/>
          <a:lstStyle/>
          <a:p>
            <a:r>
              <a:rPr lang="en-US" dirty="0" smtClean="0"/>
              <a:t>New Heavy Ion Physics at the LHC </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35</a:t>
            </a:fld>
            <a:endParaRPr lang="en-US"/>
          </a:p>
        </p:txBody>
      </p:sp>
      <p:pic>
        <p:nvPicPr>
          <p:cNvPr id="8" name="Picture 7" descr="ATLAS_nj386569f7_on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6839" y="4149081"/>
            <a:ext cx="7637669" cy="2700300"/>
          </a:xfrm>
          <a:prstGeom prst="rect">
            <a:avLst/>
          </a:prstGeom>
        </p:spPr>
      </p:pic>
    </p:spTree>
    <p:extLst>
      <p:ext uri="{BB962C8B-B14F-4D97-AF65-F5344CB8AC3E}">
        <p14:creationId xmlns:p14="http://schemas.microsoft.com/office/powerpoint/2010/main" val="189603693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03548" y="1219452"/>
            <a:ext cx="2959743" cy="5625244"/>
          </a:xfrm>
          <a:prstGeom prst="rect">
            <a:avLst/>
          </a:prstGeom>
        </p:spPr>
      </p:pic>
      <p:sp>
        <p:nvSpPr>
          <p:cNvPr id="2" name="Content Placeholder 1"/>
          <p:cNvSpPr>
            <a:spLocks noGrp="1"/>
          </p:cNvSpPr>
          <p:nvPr>
            <p:ph idx="1"/>
          </p:nvPr>
        </p:nvSpPr>
        <p:spPr>
          <a:xfrm>
            <a:off x="1115616" y="764704"/>
            <a:ext cx="3132348" cy="5867400"/>
          </a:xfrm>
        </p:spPr>
        <p:txBody>
          <a:bodyPr/>
          <a:lstStyle/>
          <a:p>
            <a:pPr marL="0" indent="0">
              <a:buNone/>
            </a:pPr>
            <a:r>
              <a:rPr lang="en-US" sz="2000" dirty="0" smtClean="0"/>
              <a:t>Sequential </a:t>
            </a:r>
            <a:r>
              <a:rPr lang="en-US" sz="2000" dirty="0">
                <a:latin typeface="Symbol" charset="2"/>
                <a:cs typeface="Symbol" charset="2"/>
              </a:rPr>
              <a:t>U</a:t>
            </a:r>
            <a:r>
              <a:rPr lang="en-US" sz="2000" dirty="0" smtClean="0"/>
              <a:t> </a:t>
            </a:r>
            <a:br>
              <a:rPr lang="en-US" sz="2000" dirty="0" smtClean="0"/>
            </a:br>
            <a:r>
              <a:rPr lang="en-US" sz="2000" dirty="0" smtClean="0"/>
              <a:t>suppression</a:t>
            </a:r>
            <a:endParaRPr lang="en-US" sz="2000" dirty="0"/>
          </a:p>
        </p:txBody>
      </p:sp>
      <p:sp>
        <p:nvSpPr>
          <p:cNvPr id="3" name="Title 2"/>
          <p:cNvSpPr>
            <a:spLocks noGrp="1"/>
          </p:cNvSpPr>
          <p:nvPr>
            <p:ph type="title"/>
          </p:nvPr>
        </p:nvSpPr>
        <p:spPr/>
        <p:txBody>
          <a:bodyPr/>
          <a:lstStyle/>
          <a:p>
            <a:r>
              <a:rPr lang="en-US" dirty="0"/>
              <a:t>New Heavy Ion Physics at the LHC </a:t>
            </a:r>
          </a:p>
        </p:txBody>
      </p:sp>
      <p:sp>
        <p:nvSpPr>
          <p:cNvPr id="4" name="Slide Number Placeholder 3"/>
          <p:cNvSpPr>
            <a:spLocks noGrp="1"/>
          </p:cNvSpPr>
          <p:nvPr>
            <p:ph type="sldNum" sz="quarter" idx="12"/>
          </p:nvPr>
        </p:nvSpPr>
        <p:spPr/>
        <p:txBody>
          <a:bodyPr/>
          <a:lstStyle/>
          <a:p>
            <a:fld id="{A2D2CA8A-49B1-44D0-B863-6C6BFD9BB9EC}" type="slidenum">
              <a:rPr lang="en-US" smtClean="0"/>
              <a:pPr/>
              <a:t>36</a:t>
            </a:fld>
            <a:endParaRPr lang="en-US"/>
          </a:p>
        </p:txBody>
      </p:sp>
      <p:pic>
        <p:nvPicPr>
          <p:cNvPr id="5" name="Picture 4">
            <a:hlinkClick r:id="rId3"/>
          </p:cNvPr>
          <p:cNvPicPr>
            <a:picLocks noChangeAspect="1"/>
          </p:cNvPicPr>
          <p:nvPr/>
        </p:nvPicPr>
        <p:blipFill>
          <a:blip r:embed="rId4"/>
          <a:stretch>
            <a:fillRect/>
          </a:stretch>
        </p:blipFill>
        <p:spPr>
          <a:xfrm>
            <a:off x="4211960" y="2600908"/>
            <a:ext cx="4833434" cy="3503600"/>
          </a:xfrm>
          <a:prstGeom prst="rect">
            <a:avLst/>
          </a:prstGeom>
        </p:spPr>
      </p:pic>
      <p:sp>
        <p:nvSpPr>
          <p:cNvPr id="6" name="TextBox 5"/>
          <p:cNvSpPr txBox="1"/>
          <p:nvPr/>
        </p:nvSpPr>
        <p:spPr>
          <a:xfrm>
            <a:off x="5040052" y="6212520"/>
            <a:ext cx="3888432" cy="261610"/>
          </a:xfrm>
          <a:prstGeom prst="rect">
            <a:avLst/>
          </a:prstGeom>
          <a:noFill/>
        </p:spPr>
        <p:txBody>
          <a:bodyPr wrap="square" rtlCol="0">
            <a:spAutoFit/>
          </a:bodyPr>
          <a:lstStyle/>
          <a:p>
            <a:pPr>
              <a:buNone/>
            </a:pPr>
            <a:r>
              <a:rPr lang="en-US" sz="1050" i="0" dirty="0" smtClean="0"/>
              <a:t>ALICE, </a:t>
            </a:r>
            <a:r>
              <a:rPr lang="en-US" sz="1050" i="0" dirty="0" smtClean="0">
                <a:hlinkClick r:id="rId5"/>
              </a:rPr>
              <a:t>Phys. Rev. </a:t>
            </a:r>
            <a:r>
              <a:rPr lang="en-US" sz="1050" i="0" dirty="0" err="1" smtClean="0">
                <a:hlinkClick r:id="rId5"/>
              </a:rPr>
              <a:t>Lett</a:t>
            </a:r>
            <a:r>
              <a:rPr lang="en-US" sz="1050" i="0" dirty="0" smtClean="0">
                <a:hlinkClick r:id="rId5"/>
              </a:rPr>
              <a:t>. 109, 072301 (2012)</a:t>
            </a:r>
            <a:endParaRPr lang="en-US" sz="1050" i="0" dirty="0"/>
          </a:p>
        </p:txBody>
      </p:sp>
      <p:sp>
        <p:nvSpPr>
          <p:cNvPr id="8" name="Content Placeholder 1"/>
          <p:cNvSpPr txBox="1">
            <a:spLocks/>
          </p:cNvSpPr>
          <p:nvPr/>
        </p:nvSpPr>
        <p:spPr bwMode="auto">
          <a:xfrm>
            <a:off x="5040052" y="764704"/>
            <a:ext cx="3132348"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marL="0" indent="0">
              <a:buFont typeface="Monotype Sorts" pitchFamily="2" charset="2"/>
              <a:buNone/>
            </a:pPr>
            <a:r>
              <a:rPr lang="en-US" sz="2000" i="0" dirty="0" smtClean="0"/>
              <a:t>Evidence for </a:t>
            </a:r>
            <a:br>
              <a:rPr lang="en-US" sz="2000" i="0" dirty="0" smtClean="0"/>
            </a:br>
            <a:r>
              <a:rPr lang="en-US" sz="2000" i="0" dirty="0" smtClean="0"/>
              <a:t>recombination</a:t>
            </a:r>
            <a:endParaRPr lang="en-US" sz="2000" i="0" dirty="0"/>
          </a:p>
        </p:txBody>
      </p:sp>
      <p:sp>
        <p:nvSpPr>
          <p:cNvPr id="9" name="TextBox 8"/>
          <p:cNvSpPr txBox="1"/>
          <p:nvPr/>
        </p:nvSpPr>
        <p:spPr>
          <a:xfrm>
            <a:off x="143508" y="3933056"/>
            <a:ext cx="3888432" cy="261610"/>
          </a:xfrm>
          <a:prstGeom prst="rect">
            <a:avLst/>
          </a:prstGeom>
          <a:noFill/>
        </p:spPr>
        <p:txBody>
          <a:bodyPr wrap="square" rtlCol="0">
            <a:spAutoFit/>
          </a:bodyPr>
          <a:lstStyle/>
          <a:p>
            <a:pPr>
              <a:buNone/>
            </a:pPr>
            <a:r>
              <a:rPr lang="en-US" sz="1050" i="0" dirty="0" smtClean="0"/>
              <a:t>CMS, , </a:t>
            </a:r>
            <a:r>
              <a:rPr lang="en-US" sz="1050" i="0" dirty="0" smtClean="0">
                <a:hlinkClick r:id="rId6"/>
              </a:rPr>
              <a:t>Phys. Rev. </a:t>
            </a:r>
            <a:r>
              <a:rPr lang="en-US" sz="1050" i="0" dirty="0" err="1" smtClean="0">
                <a:hlinkClick r:id="rId6"/>
              </a:rPr>
              <a:t>Lett</a:t>
            </a:r>
            <a:r>
              <a:rPr lang="en-US" sz="1050" i="0" dirty="0" smtClean="0">
                <a:hlinkClick r:id="rId6"/>
              </a:rPr>
              <a:t>. 109, 222301 (2012)</a:t>
            </a:r>
            <a:endParaRPr lang="en-US" sz="1050" i="0" dirty="0"/>
          </a:p>
        </p:txBody>
      </p:sp>
      <p:pic>
        <p:nvPicPr>
          <p:cNvPr id="10" name="Picture 9"/>
          <p:cNvPicPr>
            <a:picLocks noChangeAspect="1"/>
          </p:cNvPicPr>
          <p:nvPr/>
        </p:nvPicPr>
        <p:blipFill>
          <a:blip r:embed="rId7"/>
          <a:stretch>
            <a:fillRect/>
          </a:stretch>
        </p:blipFill>
        <p:spPr>
          <a:xfrm>
            <a:off x="6804248" y="1124744"/>
            <a:ext cx="2230878" cy="1563824"/>
          </a:xfrm>
          <a:prstGeom prst="rect">
            <a:avLst/>
          </a:prstGeom>
        </p:spPr>
      </p:pic>
      <p:pic>
        <p:nvPicPr>
          <p:cNvPr id="11" name="Picture 10"/>
          <p:cNvPicPr>
            <a:picLocks noChangeAspect="1"/>
          </p:cNvPicPr>
          <p:nvPr/>
        </p:nvPicPr>
        <p:blipFill>
          <a:blip r:embed="rId8"/>
          <a:stretch>
            <a:fillRect/>
          </a:stretch>
        </p:blipFill>
        <p:spPr>
          <a:xfrm>
            <a:off x="6732240" y="809011"/>
            <a:ext cx="510096" cy="264049"/>
          </a:xfrm>
          <a:prstGeom prst="rect">
            <a:avLst/>
          </a:prstGeom>
        </p:spPr>
      </p:pic>
    </p:spTree>
    <p:extLst>
      <p:ext uri="{BB962C8B-B14F-4D97-AF65-F5344CB8AC3E}">
        <p14:creationId xmlns:p14="http://schemas.microsoft.com/office/powerpoint/2010/main" val="269200151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2"/>
          </p:cNvPr>
          <p:cNvPicPr>
            <a:picLocks noChangeAspect="1"/>
          </p:cNvPicPr>
          <p:nvPr/>
        </p:nvPicPr>
        <p:blipFill>
          <a:blip r:embed="rId3"/>
          <a:stretch>
            <a:fillRect/>
          </a:stretch>
        </p:blipFill>
        <p:spPr>
          <a:xfrm>
            <a:off x="2723" y="4328192"/>
            <a:ext cx="4029217" cy="2529808"/>
          </a:xfrm>
          <a:prstGeom prst="rect">
            <a:avLst/>
          </a:prstGeom>
        </p:spPr>
      </p:pic>
      <p:pic>
        <p:nvPicPr>
          <p:cNvPr id="11" name="Picture 10">
            <a:hlinkClick r:id="rId4"/>
          </p:cNvPr>
          <p:cNvPicPr>
            <a:picLocks noChangeAspect="1"/>
          </p:cNvPicPr>
          <p:nvPr/>
        </p:nvPicPr>
        <p:blipFill rotWithShape="1">
          <a:blip r:embed="rId5"/>
          <a:srcRect l="32098" b="21260"/>
          <a:stretch/>
        </p:blipFill>
        <p:spPr>
          <a:xfrm>
            <a:off x="5230414" y="620688"/>
            <a:ext cx="4130118" cy="3384376"/>
          </a:xfrm>
          <a:prstGeom prst="rect">
            <a:avLst/>
          </a:prstGeom>
        </p:spPr>
      </p:pic>
      <p:pic>
        <p:nvPicPr>
          <p:cNvPr id="7" name="Content Placeholder 6">
            <a:hlinkClick r:id="rId6"/>
          </p:cNvPr>
          <p:cNvPicPr>
            <a:picLocks noGrp="1" noChangeAspect="1"/>
          </p:cNvPicPr>
          <p:nvPr>
            <p:ph idx="1"/>
          </p:nvPr>
        </p:nvPicPr>
        <p:blipFill rotWithShape="1">
          <a:blip r:embed="rId7"/>
          <a:srcRect t="-270" b="514"/>
          <a:stretch/>
        </p:blipFill>
        <p:spPr>
          <a:xfrm>
            <a:off x="-508" y="777724"/>
            <a:ext cx="3615374" cy="3479367"/>
          </a:xfrm>
        </p:spPr>
      </p:pic>
      <p:sp>
        <p:nvSpPr>
          <p:cNvPr id="3" name="Title 2"/>
          <p:cNvSpPr>
            <a:spLocks noGrp="1"/>
          </p:cNvSpPr>
          <p:nvPr>
            <p:ph type="title"/>
          </p:nvPr>
        </p:nvSpPr>
        <p:spPr/>
        <p:txBody>
          <a:bodyPr/>
          <a:lstStyle/>
          <a:p>
            <a:r>
              <a:rPr lang="en-US" sz="2800" dirty="0" smtClean="0"/>
              <a:t>Hydrodynamic Ubiquity – An Embarrassment of Riches</a:t>
            </a:r>
            <a:endParaRPr lang="en-US" sz="2800"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37</a:t>
            </a:fld>
            <a:endParaRPr lang="en-US"/>
          </a:p>
        </p:txBody>
      </p:sp>
      <p:sp>
        <p:nvSpPr>
          <p:cNvPr id="9" name="TextBox 8"/>
          <p:cNvSpPr txBox="1"/>
          <p:nvPr/>
        </p:nvSpPr>
        <p:spPr>
          <a:xfrm>
            <a:off x="503548" y="6273316"/>
            <a:ext cx="3276364" cy="276999"/>
          </a:xfrm>
          <a:prstGeom prst="rect">
            <a:avLst/>
          </a:prstGeom>
          <a:noFill/>
        </p:spPr>
        <p:txBody>
          <a:bodyPr wrap="square" rtlCol="0">
            <a:spAutoFit/>
          </a:bodyPr>
          <a:lstStyle/>
          <a:p>
            <a:pPr>
              <a:buNone/>
            </a:pPr>
            <a:r>
              <a:rPr lang="en-US" sz="1200" i="0" dirty="0" smtClean="0"/>
              <a:t>ALICE, Phys. </a:t>
            </a:r>
            <a:r>
              <a:rPr lang="en-US" sz="1200" i="0" dirty="0" err="1" smtClean="0"/>
              <a:t>Lett</a:t>
            </a:r>
            <a:r>
              <a:rPr lang="en-US" sz="1200" i="0" dirty="0" smtClean="0"/>
              <a:t>. B719, 29 (2013)</a:t>
            </a:r>
            <a:endParaRPr lang="en-US" sz="1200" i="0" dirty="0"/>
          </a:p>
        </p:txBody>
      </p:sp>
      <p:sp>
        <p:nvSpPr>
          <p:cNvPr id="10" name="TextBox 9"/>
          <p:cNvSpPr txBox="1"/>
          <p:nvPr/>
        </p:nvSpPr>
        <p:spPr>
          <a:xfrm>
            <a:off x="179512" y="2312876"/>
            <a:ext cx="3276364" cy="276999"/>
          </a:xfrm>
          <a:prstGeom prst="rect">
            <a:avLst/>
          </a:prstGeom>
          <a:noFill/>
        </p:spPr>
        <p:txBody>
          <a:bodyPr wrap="square" rtlCol="0">
            <a:spAutoFit/>
          </a:bodyPr>
          <a:lstStyle/>
          <a:p>
            <a:pPr>
              <a:buNone/>
            </a:pPr>
            <a:r>
              <a:rPr lang="en-US" sz="1200" i="0" dirty="0" smtClean="0"/>
              <a:t>CMS, JHEP 1009, 091 (2010)</a:t>
            </a:r>
            <a:endParaRPr lang="en-US" sz="1200" i="0" dirty="0"/>
          </a:p>
        </p:txBody>
      </p:sp>
      <p:sp>
        <p:nvSpPr>
          <p:cNvPr id="12" name="TextBox 11"/>
          <p:cNvSpPr txBox="1"/>
          <p:nvPr/>
        </p:nvSpPr>
        <p:spPr>
          <a:xfrm>
            <a:off x="4752020" y="3681028"/>
            <a:ext cx="3276364" cy="276999"/>
          </a:xfrm>
          <a:prstGeom prst="rect">
            <a:avLst/>
          </a:prstGeom>
          <a:noFill/>
        </p:spPr>
        <p:txBody>
          <a:bodyPr wrap="square" rtlCol="0">
            <a:spAutoFit/>
          </a:bodyPr>
          <a:lstStyle/>
          <a:p>
            <a:pPr>
              <a:buNone/>
            </a:pPr>
            <a:r>
              <a:rPr lang="en-US" sz="1200" i="0" dirty="0" smtClean="0"/>
              <a:t>ATLAS, Phys. </a:t>
            </a:r>
            <a:r>
              <a:rPr lang="en-US" sz="1200" i="0" dirty="0" err="1" smtClean="0"/>
              <a:t>Lett</a:t>
            </a:r>
            <a:r>
              <a:rPr lang="en-US" sz="1200" i="0" dirty="0" smtClean="0"/>
              <a:t>. B725, 60 (2013)</a:t>
            </a:r>
            <a:endParaRPr lang="en-US" sz="1200" i="0" dirty="0"/>
          </a:p>
        </p:txBody>
      </p:sp>
      <p:pic>
        <p:nvPicPr>
          <p:cNvPr id="13" name="Picture 12">
            <a:hlinkClick r:id="rId8"/>
          </p:cNvPr>
          <p:cNvPicPr>
            <a:picLocks noChangeAspect="1"/>
          </p:cNvPicPr>
          <p:nvPr/>
        </p:nvPicPr>
        <p:blipFill>
          <a:blip r:embed="rId9"/>
          <a:stretch>
            <a:fillRect/>
          </a:stretch>
        </p:blipFill>
        <p:spPr>
          <a:xfrm>
            <a:off x="4788024" y="4058940"/>
            <a:ext cx="4254872" cy="2799060"/>
          </a:xfrm>
          <a:prstGeom prst="rect">
            <a:avLst/>
          </a:prstGeom>
        </p:spPr>
      </p:pic>
      <p:sp>
        <p:nvSpPr>
          <p:cNvPr id="14" name="TextBox 13"/>
          <p:cNvSpPr txBox="1"/>
          <p:nvPr/>
        </p:nvSpPr>
        <p:spPr>
          <a:xfrm>
            <a:off x="5400092" y="4545124"/>
            <a:ext cx="3276364" cy="276999"/>
          </a:xfrm>
          <a:prstGeom prst="rect">
            <a:avLst/>
          </a:prstGeom>
          <a:noFill/>
        </p:spPr>
        <p:txBody>
          <a:bodyPr wrap="square" rtlCol="0">
            <a:spAutoFit/>
          </a:bodyPr>
          <a:lstStyle/>
          <a:p>
            <a:pPr>
              <a:buNone/>
            </a:pPr>
            <a:r>
              <a:rPr lang="en-US" sz="1200" i="0" dirty="0" smtClean="0"/>
              <a:t>PHENIX, Phys. Rev. </a:t>
            </a:r>
            <a:r>
              <a:rPr lang="en-US" sz="1200" i="0" dirty="0" err="1" smtClean="0"/>
              <a:t>Lett</a:t>
            </a:r>
            <a:r>
              <a:rPr lang="en-US" sz="1200" i="0" dirty="0" smtClean="0"/>
              <a:t>. 111, 21 (2013)</a:t>
            </a:r>
            <a:endParaRPr lang="en-US" sz="1200" i="0" dirty="0"/>
          </a:p>
        </p:txBody>
      </p:sp>
      <p:sp>
        <p:nvSpPr>
          <p:cNvPr id="15" name="Content Placeholder 1"/>
          <p:cNvSpPr txBox="1">
            <a:spLocks/>
          </p:cNvSpPr>
          <p:nvPr/>
        </p:nvSpPr>
        <p:spPr bwMode="auto">
          <a:xfrm>
            <a:off x="3599892" y="1052736"/>
            <a:ext cx="3996444" cy="27723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marL="0" indent="0">
              <a:buNone/>
            </a:pPr>
            <a:r>
              <a:rPr lang="en-US" sz="2000" i="0" dirty="0" smtClean="0"/>
              <a:t>Flow signatures </a:t>
            </a:r>
            <a:br>
              <a:rPr lang="en-US" sz="2000" i="0" dirty="0" smtClean="0"/>
            </a:br>
            <a:r>
              <a:rPr lang="en-US" sz="2000" i="0" dirty="0" smtClean="0"/>
              <a:t>observed</a:t>
            </a:r>
            <a:r>
              <a:rPr lang="en-US" sz="2000" i="0" dirty="0"/>
              <a:t/>
            </a:r>
            <a:br>
              <a:rPr lang="en-US" sz="2000" i="0" dirty="0"/>
            </a:br>
            <a:r>
              <a:rPr lang="en-US" sz="2000" i="0" dirty="0" smtClean="0"/>
              <a:t>in smallest </a:t>
            </a:r>
            <a:br>
              <a:rPr lang="en-US" sz="2000" i="0" dirty="0" smtClean="0"/>
            </a:br>
            <a:r>
              <a:rPr lang="en-US" sz="2000" i="0" dirty="0" smtClean="0"/>
              <a:t>flecks of matter!</a:t>
            </a:r>
          </a:p>
          <a:p>
            <a:pPr marL="0" indent="0">
              <a:buNone/>
            </a:pPr>
            <a:r>
              <a:rPr lang="en-US" sz="2000" i="0" dirty="0" smtClean="0"/>
              <a:t>Collisions of:</a:t>
            </a:r>
          </a:p>
          <a:p>
            <a:pPr lvl="1"/>
            <a:r>
              <a:rPr lang="en-US" sz="1800" i="0" dirty="0" err="1"/>
              <a:t>p</a:t>
            </a:r>
            <a:r>
              <a:rPr lang="en-US" sz="1800" i="0" dirty="0" err="1" smtClean="0"/>
              <a:t>+p</a:t>
            </a:r>
            <a:r>
              <a:rPr lang="en-US" sz="1800" i="0" dirty="0" smtClean="0"/>
              <a:t> </a:t>
            </a:r>
          </a:p>
          <a:p>
            <a:pPr lvl="1"/>
            <a:r>
              <a:rPr lang="en-US" sz="1800" i="0" dirty="0" err="1"/>
              <a:t>p</a:t>
            </a:r>
            <a:r>
              <a:rPr lang="en-US" sz="1800" i="0" dirty="0" err="1" smtClean="0"/>
              <a:t>+Pb</a:t>
            </a:r>
            <a:r>
              <a:rPr lang="en-US" sz="1800" i="0" dirty="0" smtClean="0"/>
              <a:t>, </a:t>
            </a:r>
          </a:p>
          <a:p>
            <a:pPr lvl="1"/>
            <a:r>
              <a:rPr lang="en-US" sz="1800" i="0" dirty="0" err="1" smtClean="0"/>
              <a:t>d+Au</a:t>
            </a:r>
            <a:endParaRPr lang="en-US" sz="2400" i="0" dirty="0" smtClean="0"/>
          </a:p>
        </p:txBody>
      </p:sp>
      <p:sp>
        <p:nvSpPr>
          <p:cNvPr id="16" name="Freeform 15"/>
          <p:cNvSpPr/>
          <p:nvPr/>
        </p:nvSpPr>
        <p:spPr>
          <a:xfrm>
            <a:off x="2303748" y="3465004"/>
            <a:ext cx="414352" cy="385671"/>
          </a:xfrm>
          <a:custGeom>
            <a:avLst/>
            <a:gdLst>
              <a:gd name="connsiteX0" fmla="*/ 414352 w 414352"/>
              <a:gd name="connsiteY0" fmla="*/ 385671 h 385671"/>
              <a:gd name="connsiteX1" fmla="*/ 382065 w 414352"/>
              <a:gd name="connsiteY1" fmla="*/ 315712 h 385671"/>
              <a:gd name="connsiteX2" fmla="*/ 339016 w 414352"/>
              <a:gd name="connsiteY2" fmla="*/ 245753 h 385671"/>
              <a:gd name="connsiteX3" fmla="*/ 312110 w 414352"/>
              <a:gd name="connsiteY3" fmla="*/ 234990 h 385671"/>
              <a:gd name="connsiteX4" fmla="*/ 279822 w 414352"/>
              <a:gd name="connsiteY4" fmla="*/ 224227 h 385671"/>
              <a:gd name="connsiteX5" fmla="*/ 242154 w 414352"/>
              <a:gd name="connsiteY5" fmla="*/ 224227 h 385671"/>
              <a:gd name="connsiteX6" fmla="*/ 220629 w 414352"/>
              <a:gd name="connsiteY6" fmla="*/ 213464 h 385671"/>
              <a:gd name="connsiteX7" fmla="*/ 172198 w 414352"/>
              <a:gd name="connsiteY7" fmla="*/ 116598 h 385671"/>
              <a:gd name="connsiteX8" fmla="*/ 102243 w 414352"/>
              <a:gd name="connsiteY8" fmla="*/ 52020 h 385671"/>
              <a:gd name="connsiteX9" fmla="*/ 26906 w 414352"/>
              <a:gd name="connsiteY9" fmla="*/ 3587 h 385671"/>
              <a:gd name="connsiteX10" fmla="*/ 0 w 414352"/>
              <a:gd name="connsiteY10" fmla="*/ 3587 h 385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4352" h="385671">
                <a:moveTo>
                  <a:pt x="414352" y="385671"/>
                </a:moveTo>
                <a:cubicBezTo>
                  <a:pt x="404486" y="362351"/>
                  <a:pt x="394621" y="339032"/>
                  <a:pt x="382065" y="315712"/>
                </a:cubicBezTo>
                <a:cubicBezTo>
                  <a:pt x="369509" y="292392"/>
                  <a:pt x="350675" y="259207"/>
                  <a:pt x="339016" y="245753"/>
                </a:cubicBezTo>
                <a:cubicBezTo>
                  <a:pt x="327357" y="232299"/>
                  <a:pt x="321976" y="238578"/>
                  <a:pt x="312110" y="234990"/>
                </a:cubicBezTo>
                <a:cubicBezTo>
                  <a:pt x="302244" y="231402"/>
                  <a:pt x="291481" y="226021"/>
                  <a:pt x="279822" y="224227"/>
                </a:cubicBezTo>
                <a:cubicBezTo>
                  <a:pt x="268163" y="222433"/>
                  <a:pt x="252019" y="226021"/>
                  <a:pt x="242154" y="224227"/>
                </a:cubicBezTo>
                <a:cubicBezTo>
                  <a:pt x="232288" y="222433"/>
                  <a:pt x="232288" y="231402"/>
                  <a:pt x="220629" y="213464"/>
                </a:cubicBezTo>
                <a:cubicBezTo>
                  <a:pt x="208970" y="195526"/>
                  <a:pt x="191929" y="143505"/>
                  <a:pt x="172198" y="116598"/>
                </a:cubicBezTo>
                <a:cubicBezTo>
                  <a:pt x="152467" y="89691"/>
                  <a:pt x="126458" y="70855"/>
                  <a:pt x="102243" y="52020"/>
                </a:cubicBezTo>
                <a:cubicBezTo>
                  <a:pt x="78028" y="33185"/>
                  <a:pt x="43946" y="11659"/>
                  <a:pt x="26906" y="3587"/>
                </a:cubicBezTo>
                <a:cubicBezTo>
                  <a:pt x="9865" y="-4485"/>
                  <a:pt x="0" y="3587"/>
                  <a:pt x="0" y="3587"/>
                </a:cubicBezTo>
              </a:path>
            </a:pathLst>
          </a:custGeom>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8" name="Freeform 17"/>
          <p:cNvSpPr/>
          <p:nvPr/>
        </p:nvSpPr>
        <p:spPr>
          <a:xfrm>
            <a:off x="2313915" y="3476298"/>
            <a:ext cx="425115" cy="409117"/>
          </a:xfrm>
          <a:custGeom>
            <a:avLst/>
            <a:gdLst>
              <a:gd name="connsiteX0" fmla="*/ 425115 w 425115"/>
              <a:gd name="connsiteY0" fmla="*/ 409117 h 409117"/>
              <a:gd name="connsiteX1" fmla="*/ 371303 w 425115"/>
              <a:gd name="connsiteY1" fmla="*/ 296107 h 409117"/>
              <a:gd name="connsiteX2" fmla="*/ 333634 w 425115"/>
              <a:gd name="connsiteY2" fmla="*/ 247673 h 409117"/>
              <a:gd name="connsiteX3" fmla="*/ 295966 w 425115"/>
              <a:gd name="connsiteY3" fmla="*/ 236910 h 409117"/>
              <a:gd name="connsiteX4" fmla="*/ 263679 w 425115"/>
              <a:gd name="connsiteY4" fmla="*/ 231529 h 409117"/>
              <a:gd name="connsiteX5" fmla="*/ 231391 w 425115"/>
              <a:gd name="connsiteY5" fmla="*/ 220766 h 409117"/>
              <a:gd name="connsiteX6" fmla="*/ 188342 w 425115"/>
              <a:gd name="connsiteY6" fmla="*/ 156189 h 409117"/>
              <a:gd name="connsiteX7" fmla="*/ 150673 w 425115"/>
              <a:gd name="connsiteY7" fmla="*/ 70085 h 409117"/>
              <a:gd name="connsiteX8" fmla="*/ 107624 w 425115"/>
              <a:gd name="connsiteY8" fmla="*/ 27033 h 409117"/>
              <a:gd name="connsiteX9" fmla="*/ 59193 w 425115"/>
              <a:gd name="connsiteY9" fmla="*/ 126 h 409117"/>
              <a:gd name="connsiteX10" fmla="*/ 0 w 425115"/>
              <a:gd name="connsiteY10" fmla="*/ 16271 h 409117"/>
              <a:gd name="connsiteX11" fmla="*/ 0 w 425115"/>
              <a:gd name="connsiteY11" fmla="*/ 16271 h 40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5115" h="409117">
                <a:moveTo>
                  <a:pt x="425115" y="409117"/>
                </a:moveTo>
                <a:cubicBezTo>
                  <a:pt x="405832" y="366065"/>
                  <a:pt x="386550" y="323014"/>
                  <a:pt x="371303" y="296107"/>
                </a:cubicBezTo>
                <a:cubicBezTo>
                  <a:pt x="356056" y="269200"/>
                  <a:pt x="346190" y="257539"/>
                  <a:pt x="333634" y="247673"/>
                </a:cubicBezTo>
                <a:cubicBezTo>
                  <a:pt x="321078" y="237807"/>
                  <a:pt x="307625" y="239601"/>
                  <a:pt x="295966" y="236910"/>
                </a:cubicBezTo>
                <a:cubicBezTo>
                  <a:pt x="284307" y="234219"/>
                  <a:pt x="274441" y="234220"/>
                  <a:pt x="263679" y="231529"/>
                </a:cubicBezTo>
                <a:cubicBezTo>
                  <a:pt x="252917" y="228838"/>
                  <a:pt x="243947" y="233323"/>
                  <a:pt x="231391" y="220766"/>
                </a:cubicBezTo>
                <a:cubicBezTo>
                  <a:pt x="218835" y="208209"/>
                  <a:pt x="201795" y="181302"/>
                  <a:pt x="188342" y="156189"/>
                </a:cubicBezTo>
                <a:cubicBezTo>
                  <a:pt x="174889" y="131075"/>
                  <a:pt x="164126" y="91611"/>
                  <a:pt x="150673" y="70085"/>
                </a:cubicBezTo>
                <a:cubicBezTo>
                  <a:pt x="137220" y="48559"/>
                  <a:pt x="122871" y="38693"/>
                  <a:pt x="107624" y="27033"/>
                </a:cubicBezTo>
                <a:cubicBezTo>
                  <a:pt x="92377" y="15373"/>
                  <a:pt x="77130" y="1920"/>
                  <a:pt x="59193" y="126"/>
                </a:cubicBezTo>
                <a:cubicBezTo>
                  <a:pt x="41256" y="-1668"/>
                  <a:pt x="0" y="16271"/>
                  <a:pt x="0" y="16271"/>
                </a:cubicBezTo>
                <a:lnTo>
                  <a:pt x="0" y="16271"/>
                </a:lnTo>
              </a:path>
            </a:pathLst>
          </a:custGeom>
          <a:ln w="19050">
            <a:solidFill>
              <a:srgbClr val="FF0000"/>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374098878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1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xEl>
                                              <p:pRg st="3" end="3"/>
                                            </p:txEl>
                                          </p:spTgt>
                                        </p:tgtEl>
                                        <p:attrNameLst>
                                          <p:attrName>style.visibility</p:attrName>
                                        </p:attrNameLst>
                                      </p:cBhvr>
                                      <p:to>
                                        <p:strVal val="visible"/>
                                      </p:to>
                                    </p:set>
                                    <p:animEffect transition="in" filter="wipe(left)">
                                      <p:cBhvr>
                                        <p:cTn id="12" dur="1000"/>
                                        <p:tgtEl>
                                          <p:spTgt spid="15">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5">
                                            <p:txEl>
                                              <p:pRg st="4" end="4"/>
                                            </p:txEl>
                                          </p:spTgt>
                                        </p:tgtEl>
                                        <p:attrNameLst>
                                          <p:attrName>style.visibility</p:attrName>
                                        </p:attrNameLst>
                                      </p:cBhvr>
                                      <p:to>
                                        <p:strVal val="visible"/>
                                      </p:to>
                                    </p:set>
                                    <p:animEffect transition="in" filter="wipe(left)">
                                      <p:cBhvr>
                                        <p:cTn id="29" dur="1000"/>
                                        <p:tgtEl>
                                          <p:spTgt spid="15">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4" grpId="0"/>
      <p:bldP spid="1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29952"/>
            <a:ext cx="9144000" cy="5867400"/>
          </a:xfrm>
        </p:spPr>
        <p:txBody>
          <a:bodyPr/>
          <a:lstStyle/>
          <a:p>
            <a:r>
              <a:rPr lang="en-US" dirty="0" smtClean="0"/>
              <a:t>Enabled by RHIC versatility</a:t>
            </a:r>
            <a:endParaRPr lang="en-US" dirty="0"/>
          </a:p>
        </p:txBody>
      </p:sp>
      <p:sp>
        <p:nvSpPr>
          <p:cNvPr id="3" name="Title 2"/>
          <p:cNvSpPr>
            <a:spLocks noGrp="1"/>
          </p:cNvSpPr>
          <p:nvPr>
            <p:ph type="title"/>
          </p:nvPr>
        </p:nvSpPr>
        <p:spPr/>
        <p:txBody>
          <a:bodyPr/>
          <a:lstStyle/>
          <a:p>
            <a:r>
              <a:rPr lang="en-US" dirty="0" smtClean="0"/>
              <a:t>Controlled Injections of Asymmetry</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38</a:t>
            </a:fld>
            <a:endParaRPr lang="en-US"/>
          </a:p>
        </p:txBody>
      </p:sp>
      <p:pic>
        <p:nvPicPr>
          <p:cNvPr id="5" name="Picture 4">
            <a:hlinkClick r:id="rId2"/>
          </p:cNvPr>
          <p:cNvPicPr>
            <a:picLocks noChangeAspect="1"/>
          </p:cNvPicPr>
          <p:nvPr/>
        </p:nvPicPr>
        <p:blipFill rotWithShape="1">
          <a:blip r:embed="rId3"/>
          <a:srcRect l="29808" b="58627"/>
          <a:stretch/>
        </p:blipFill>
        <p:spPr>
          <a:xfrm>
            <a:off x="1151620" y="7245424"/>
            <a:ext cx="6419106" cy="2673634"/>
          </a:xfrm>
          <a:prstGeom prst="rect">
            <a:avLst/>
          </a:prstGeom>
        </p:spPr>
      </p:pic>
      <p:grpSp>
        <p:nvGrpSpPr>
          <p:cNvPr id="13" name="Group 12"/>
          <p:cNvGrpSpPr/>
          <p:nvPr/>
        </p:nvGrpSpPr>
        <p:grpSpPr>
          <a:xfrm>
            <a:off x="0" y="1263966"/>
            <a:ext cx="9143999" cy="2597082"/>
            <a:chOff x="0" y="1664804"/>
            <a:chExt cx="9143999" cy="2597082"/>
          </a:xfrm>
        </p:grpSpPr>
        <p:pic>
          <p:nvPicPr>
            <p:cNvPr id="7" name="Picture 2" descr="http://up.colorado.edu/~nagle/HydroMovies/hydro_movie_156.gif"/>
            <p:cNvPicPr>
              <a:picLocks noChangeAspect="1" noChangeArrowheads="1" noCrop="1"/>
            </p:cNvPicPr>
            <p:nvPr/>
          </p:nvPicPr>
          <p:blipFill>
            <a:blip r:embed="rId4" cstate="print"/>
            <a:srcRect/>
            <a:stretch>
              <a:fillRect/>
            </a:stretch>
          </p:blipFill>
          <p:spPr bwMode="auto">
            <a:xfrm>
              <a:off x="3013889" y="1664804"/>
              <a:ext cx="3070279" cy="2597082"/>
            </a:xfrm>
            <a:prstGeom prst="rect">
              <a:avLst/>
            </a:prstGeom>
            <a:noFill/>
          </p:spPr>
        </p:pic>
        <p:pic>
          <p:nvPicPr>
            <p:cNvPr id="8" name="Picture 2" descr="http://up.colorado.edu/~nagle/HydroMovies/hydro_movie_261.gif"/>
            <p:cNvPicPr>
              <a:picLocks noChangeAspect="1" noChangeArrowheads="1" noCrop="1"/>
            </p:cNvPicPr>
            <p:nvPr/>
          </p:nvPicPr>
          <p:blipFill>
            <a:blip r:embed="rId5" cstate="print"/>
            <a:srcRect/>
            <a:stretch>
              <a:fillRect/>
            </a:stretch>
          </p:blipFill>
          <p:spPr bwMode="auto">
            <a:xfrm>
              <a:off x="0" y="1671086"/>
              <a:ext cx="3062853" cy="2590800"/>
            </a:xfrm>
            <a:prstGeom prst="rect">
              <a:avLst/>
            </a:prstGeom>
            <a:noFill/>
          </p:spPr>
        </p:pic>
        <p:pic>
          <p:nvPicPr>
            <p:cNvPr id="9" name="Picture 2" descr="http://up.colorado.edu/~nagle/HydroMovies/hydro_movie_064.gif"/>
            <p:cNvPicPr>
              <a:picLocks noChangeAspect="1" noChangeArrowheads="1" noCrop="1"/>
            </p:cNvPicPr>
            <p:nvPr/>
          </p:nvPicPr>
          <p:blipFill>
            <a:blip r:embed="rId6" cstate="print"/>
            <a:srcRect/>
            <a:stretch>
              <a:fillRect/>
            </a:stretch>
          </p:blipFill>
          <p:spPr bwMode="auto">
            <a:xfrm>
              <a:off x="6081148" y="1671086"/>
              <a:ext cx="3062851" cy="2590799"/>
            </a:xfrm>
            <a:prstGeom prst="rect">
              <a:avLst/>
            </a:prstGeom>
            <a:noFill/>
          </p:spPr>
        </p:pic>
      </p:grpSp>
      <p:pic>
        <p:nvPicPr>
          <p:cNvPr id="10" name="Picture 9">
            <a:hlinkClick r:id="rId2"/>
          </p:cNvPr>
          <p:cNvPicPr>
            <a:picLocks noChangeAspect="1"/>
          </p:cNvPicPr>
          <p:nvPr/>
        </p:nvPicPr>
        <p:blipFill rotWithShape="1">
          <a:blip r:embed="rId3"/>
          <a:srcRect l="29808" r="46329" b="58627"/>
          <a:stretch/>
        </p:blipFill>
        <p:spPr>
          <a:xfrm>
            <a:off x="-108520" y="3609020"/>
            <a:ext cx="2664296" cy="3264121"/>
          </a:xfrm>
          <a:prstGeom prst="rect">
            <a:avLst/>
          </a:prstGeom>
        </p:spPr>
      </p:pic>
      <p:pic>
        <p:nvPicPr>
          <p:cNvPr id="11" name="Picture 10">
            <a:hlinkClick r:id="rId2"/>
          </p:cNvPr>
          <p:cNvPicPr>
            <a:picLocks noChangeAspect="1"/>
          </p:cNvPicPr>
          <p:nvPr/>
        </p:nvPicPr>
        <p:blipFill rotWithShape="1">
          <a:blip r:embed="rId3"/>
          <a:srcRect l="53267" r="25161" b="58627"/>
          <a:stretch/>
        </p:blipFill>
        <p:spPr>
          <a:xfrm>
            <a:off x="3311860" y="3609020"/>
            <a:ext cx="2397271" cy="3248980"/>
          </a:xfrm>
          <a:prstGeom prst="rect">
            <a:avLst/>
          </a:prstGeom>
        </p:spPr>
      </p:pic>
      <p:pic>
        <p:nvPicPr>
          <p:cNvPr id="12" name="Picture 11">
            <a:hlinkClick r:id="rId2"/>
          </p:cNvPr>
          <p:cNvPicPr>
            <a:picLocks noChangeAspect="1"/>
          </p:cNvPicPr>
          <p:nvPr/>
        </p:nvPicPr>
        <p:blipFill rotWithShape="1">
          <a:blip r:embed="rId3"/>
          <a:srcRect l="74300" b="58627"/>
          <a:stretch/>
        </p:blipFill>
        <p:spPr>
          <a:xfrm>
            <a:off x="6398153" y="3573015"/>
            <a:ext cx="2890371" cy="3287987"/>
          </a:xfrm>
          <a:prstGeom prst="rect">
            <a:avLst/>
          </a:prstGeom>
        </p:spPr>
      </p:pic>
      <p:sp>
        <p:nvSpPr>
          <p:cNvPr id="6" name="TextBox 5"/>
          <p:cNvSpPr txBox="1"/>
          <p:nvPr/>
        </p:nvSpPr>
        <p:spPr>
          <a:xfrm>
            <a:off x="4319972" y="6633356"/>
            <a:ext cx="3888432" cy="261610"/>
          </a:xfrm>
          <a:prstGeom prst="rect">
            <a:avLst/>
          </a:prstGeom>
          <a:noFill/>
        </p:spPr>
        <p:txBody>
          <a:bodyPr wrap="square" rtlCol="0">
            <a:spAutoFit/>
          </a:bodyPr>
          <a:lstStyle/>
          <a:p>
            <a:pPr>
              <a:buNone/>
            </a:pPr>
            <a:r>
              <a:rPr lang="en-US" sz="1050" i="0" dirty="0" smtClean="0"/>
              <a:t>PHENIX, </a:t>
            </a:r>
            <a:r>
              <a:rPr lang="en-US" sz="1050" i="0" dirty="0" smtClean="0">
                <a:hlinkClick r:id="rId7"/>
              </a:rPr>
              <a:t>arXiv:1609.02894 </a:t>
            </a:r>
            <a:endParaRPr lang="en-US" sz="1050" i="0" dirty="0"/>
          </a:p>
        </p:txBody>
      </p:sp>
      <p:sp>
        <p:nvSpPr>
          <p:cNvPr id="15" name="TextBox 14"/>
          <p:cNvSpPr txBox="1"/>
          <p:nvPr/>
        </p:nvSpPr>
        <p:spPr>
          <a:xfrm>
            <a:off x="2555776" y="4545124"/>
            <a:ext cx="1188132" cy="276999"/>
          </a:xfrm>
          <a:prstGeom prst="rect">
            <a:avLst/>
          </a:prstGeom>
          <a:noFill/>
        </p:spPr>
        <p:txBody>
          <a:bodyPr wrap="square" rtlCol="0">
            <a:spAutoFit/>
          </a:bodyPr>
          <a:lstStyle/>
          <a:p>
            <a:pPr>
              <a:buNone/>
            </a:pPr>
            <a:r>
              <a:rPr lang="en-US" sz="1200" i="0" dirty="0" smtClean="0"/>
              <a:t>V</a:t>
            </a:r>
            <a:r>
              <a:rPr lang="en-US" sz="1200" i="0" baseline="-25000" dirty="0" smtClean="0"/>
              <a:t>2</a:t>
            </a:r>
            <a:endParaRPr lang="en-US" sz="1200" i="0" baseline="-25000" dirty="0"/>
          </a:p>
        </p:txBody>
      </p:sp>
      <p:sp>
        <p:nvSpPr>
          <p:cNvPr id="16" name="TextBox 15"/>
          <p:cNvSpPr txBox="1"/>
          <p:nvPr/>
        </p:nvSpPr>
        <p:spPr>
          <a:xfrm>
            <a:off x="5688124" y="4515600"/>
            <a:ext cx="1188132" cy="276999"/>
          </a:xfrm>
          <a:prstGeom prst="rect">
            <a:avLst/>
          </a:prstGeom>
          <a:noFill/>
        </p:spPr>
        <p:txBody>
          <a:bodyPr wrap="square" rtlCol="0">
            <a:spAutoFit/>
          </a:bodyPr>
          <a:lstStyle/>
          <a:p>
            <a:pPr>
              <a:buNone/>
            </a:pPr>
            <a:r>
              <a:rPr lang="en-US" sz="1200" i="0" dirty="0" smtClean="0"/>
              <a:t>V</a:t>
            </a:r>
            <a:r>
              <a:rPr lang="en-US" sz="1200" i="0" baseline="-25000" dirty="0" smtClean="0"/>
              <a:t>2</a:t>
            </a:r>
            <a:endParaRPr lang="en-US" sz="1200" i="0" baseline="-25000" dirty="0"/>
          </a:p>
        </p:txBody>
      </p:sp>
      <p:sp>
        <p:nvSpPr>
          <p:cNvPr id="17" name="TextBox 16"/>
          <p:cNvSpPr txBox="1"/>
          <p:nvPr/>
        </p:nvSpPr>
        <p:spPr>
          <a:xfrm>
            <a:off x="-468560" y="4545124"/>
            <a:ext cx="1188132" cy="276999"/>
          </a:xfrm>
          <a:prstGeom prst="rect">
            <a:avLst/>
          </a:prstGeom>
          <a:noFill/>
        </p:spPr>
        <p:txBody>
          <a:bodyPr wrap="square" rtlCol="0">
            <a:spAutoFit/>
          </a:bodyPr>
          <a:lstStyle/>
          <a:p>
            <a:pPr>
              <a:buNone/>
            </a:pPr>
            <a:r>
              <a:rPr lang="en-US" sz="1200" i="0" dirty="0" smtClean="0"/>
              <a:t>V</a:t>
            </a:r>
            <a:r>
              <a:rPr lang="en-US" sz="1200" i="0" baseline="-25000" dirty="0" smtClean="0"/>
              <a:t>2</a:t>
            </a:r>
            <a:endParaRPr lang="en-US" sz="1200" i="0" baseline="-25000" dirty="0"/>
          </a:p>
        </p:txBody>
      </p:sp>
      <p:sp>
        <p:nvSpPr>
          <p:cNvPr id="18" name="Rectangle 17"/>
          <p:cNvSpPr/>
          <p:nvPr/>
        </p:nvSpPr>
        <p:spPr>
          <a:xfrm>
            <a:off x="-72516" y="5157192"/>
            <a:ext cx="144016" cy="288032"/>
          </a:xfrm>
          <a:prstGeom prst="rect">
            <a:avLst/>
          </a:prstGeom>
          <a:solidFill>
            <a:schemeClr val="bg1"/>
          </a:solidFill>
          <a:ln w="25400">
            <a:no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9" name="TextBox 18"/>
          <p:cNvSpPr txBox="1"/>
          <p:nvPr/>
        </p:nvSpPr>
        <p:spPr>
          <a:xfrm>
            <a:off x="6336196" y="1166555"/>
            <a:ext cx="2484276" cy="246221"/>
          </a:xfrm>
          <a:prstGeom prst="rect">
            <a:avLst/>
          </a:prstGeom>
          <a:noFill/>
        </p:spPr>
        <p:txBody>
          <a:bodyPr wrap="square" rtlCol="0">
            <a:spAutoFit/>
          </a:bodyPr>
          <a:lstStyle/>
          <a:p>
            <a:pPr>
              <a:buNone/>
            </a:pPr>
            <a:r>
              <a:rPr lang="en-US" sz="1000" i="0" dirty="0" smtClean="0"/>
              <a:t>J. Nagle et al., PRL </a:t>
            </a:r>
            <a:r>
              <a:rPr lang="en-US" sz="1000" b="1" i="0" dirty="0" smtClean="0"/>
              <a:t>113</a:t>
            </a:r>
            <a:r>
              <a:rPr lang="en-US" sz="1000" i="0" dirty="0" smtClean="0"/>
              <a:t>, 112301 (2014)</a:t>
            </a:r>
            <a:endParaRPr lang="en-US" sz="1000" i="0" baseline="-25000" dirty="0"/>
          </a:p>
        </p:txBody>
      </p:sp>
    </p:spTree>
    <p:extLst>
      <p:ext uri="{BB962C8B-B14F-4D97-AF65-F5344CB8AC3E}">
        <p14:creationId xmlns:p14="http://schemas.microsoft.com/office/powerpoint/2010/main" val="238530568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P spid="17" grpId="0"/>
      <p:bldP spid="1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9495" y="990600"/>
            <a:ext cx="9144000" cy="5867400"/>
          </a:xfrm>
        </p:spPr>
        <p:txBody>
          <a:bodyPr/>
          <a:lstStyle/>
          <a:p>
            <a:endParaRPr lang="en-US" dirty="0"/>
          </a:p>
        </p:txBody>
      </p:sp>
      <p:sp>
        <p:nvSpPr>
          <p:cNvPr id="3" name="Title 2"/>
          <p:cNvSpPr>
            <a:spLocks noGrp="1"/>
          </p:cNvSpPr>
          <p:nvPr>
            <p:ph type="title"/>
          </p:nvPr>
        </p:nvSpPr>
        <p:spPr/>
        <p:txBody>
          <a:bodyPr/>
          <a:lstStyle/>
          <a:p>
            <a:r>
              <a:rPr lang="en-US" dirty="0" smtClean="0"/>
              <a:t>A (Valid) Analogy</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39</a:t>
            </a:fld>
            <a:endParaRPr lang="en-US"/>
          </a:p>
        </p:txBody>
      </p:sp>
      <p:pic>
        <p:nvPicPr>
          <p:cNvPr id="1312770" name="Picture 2" descr="The Microwave Sky, circa 1965">
            <a:hlinkClick r:id="rId3"/>
          </p:cNvPr>
          <p:cNvPicPr>
            <a:picLocks noChangeAspect="1" noChangeArrowheads="1"/>
          </p:cNvPicPr>
          <p:nvPr/>
        </p:nvPicPr>
        <p:blipFill>
          <a:blip r:embed="rId4" cstate="print"/>
          <a:srcRect/>
          <a:stretch>
            <a:fillRect/>
          </a:stretch>
        </p:blipFill>
        <p:spPr bwMode="auto">
          <a:xfrm>
            <a:off x="97466" y="1828798"/>
            <a:ext cx="2143125" cy="1067276"/>
          </a:xfrm>
          <a:prstGeom prst="rect">
            <a:avLst/>
          </a:prstGeom>
          <a:noFill/>
        </p:spPr>
      </p:pic>
      <p:pic>
        <p:nvPicPr>
          <p:cNvPr id="1312772" name="Picture 4" descr="COBE 4-Year CMB Map, circa 1993">
            <a:hlinkClick r:id="rId5"/>
          </p:cNvPr>
          <p:cNvPicPr>
            <a:picLocks noChangeAspect="1" noChangeArrowheads="1"/>
          </p:cNvPicPr>
          <p:nvPr/>
        </p:nvPicPr>
        <p:blipFill>
          <a:blip r:embed="rId6" cstate="print"/>
          <a:srcRect/>
          <a:stretch>
            <a:fillRect/>
          </a:stretch>
        </p:blipFill>
        <p:spPr bwMode="auto">
          <a:xfrm>
            <a:off x="2396976" y="1828799"/>
            <a:ext cx="2143125" cy="1071563"/>
          </a:xfrm>
          <a:prstGeom prst="rect">
            <a:avLst/>
          </a:prstGeom>
          <a:noFill/>
        </p:spPr>
      </p:pic>
      <p:pic>
        <p:nvPicPr>
          <p:cNvPr id="1312774" name="Picture 6" descr="7-Year CMB WMAP image, circa 2008">
            <a:hlinkClick r:id="rId7"/>
          </p:cNvPr>
          <p:cNvPicPr>
            <a:picLocks noChangeAspect="1" noChangeArrowheads="1"/>
          </p:cNvPicPr>
          <p:nvPr/>
        </p:nvPicPr>
        <p:blipFill>
          <a:blip r:embed="rId8" cstate="print"/>
          <a:srcRect/>
          <a:stretch>
            <a:fillRect/>
          </a:stretch>
        </p:blipFill>
        <p:spPr bwMode="auto">
          <a:xfrm>
            <a:off x="4682976" y="1828799"/>
            <a:ext cx="2143125" cy="1071563"/>
          </a:xfrm>
          <a:prstGeom prst="rect">
            <a:avLst/>
          </a:prstGeom>
          <a:noFill/>
        </p:spPr>
      </p:pic>
      <p:pic>
        <p:nvPicPr>
          <p:cNvPr id="1312778" name="Picture 10" descr="Story image">
            <a:hlinkClick r:id="rId9"/>
          </p:cNvPr>
          <p:cNvPicPr>
            <a:picLocks noChangeAspect="1" noChangeArrowheads="1"/>
          </p:cNvPicPr>
          <p:nvPr/>
        </p:nvPicPr>
        <p:blipFill>
          <a:blip r:embed="rId10" cstate="print"/>
          <a:srcRect/>
          <a:stretch>
            <a:fillRect/>
          </a:stretch>
        </p:blipFill>
        <p:spPr bwMode="auto">
          <a:xfrm>
            <a:off x="6858000" y="1775633"/>
            <a:ext cx="2286000" cy="1251585"/>
          </a:xfrm>
          <a:prstGeom prst="rect">
            <a:avLst/>
          </a:prstGeom>
          <a:noFill/>
        </p:spPr>
      </p:pic>
      <p:sp>
        <p:nvSpPr>
          <p:cNvPr id="12" name="TextBox 11"/>
          <p:cNvSpPr txBox="1"/>
          <p:nvPr/>
        </p:nvSpPr>
        <p:spPr>
          <a:xfrm>
            <a:off x="0" y="990600"/>
            <a:ext cx="2286000" cy="769441"/>
          </a:xfrm>
          <a:prstGeom prst="rect">
            <a:avLst/>
          </a:prstGeom>
          <a:noFill/>
        </p:spPr>
        <p:txBody>
          <a:bodyPr wrap="square" rtlCol="0">
            <a:spAutoFit/>
          </a:bodyPr>
          <a:lstStyle/>
          <a:p>
            <a:pPr>
              <a:buNone/>
            </a:pPr>
            <a:r>
              <a:rPr lang="en-US" i="0" dirty="0" smtClean="0"/>
              <a:t>Penzias/Wilson 1965</a:t>
            </a:r>
            <a:endParaRPr lang="en-US" i="0" dirty="0"/>
          </a:p>
        </p:txBody>
      </p:sp>
      <p:sp>
        <p:nvSpPr>
          <p:cNvPr id="13" name="TextBox 12"/>
          <p:cNvSpPr txBox="1"/>
          <p:nvPr/>
        </p:nvSpPr>
        <p:spPr>
          <a:xfrm>
            <a:off x="2362200" y="990600"/>
            <a:ext cx="2286000" cy="769441"/>
          </a:xfrm>
          <a:prstGeom prst="rect">
            <a:avLst/>
          </a:prstGeom>
          <a:noFill/>
        </p:spPr>
        <p:txBody>
          <a:bodyPr wrap="square" rtlCol="0">
            <a:spAutoFit/>
          </a:bodyPr>
          <a:lstStyle/>
          <a:p>
            <a:pPr>
              <a:buNone/>
            </a:pPr>
            <a:r>
              <a:rPr lang="en-US" i="0" dirty="0" smtClean="0"/>
              <a:t>COBE </a:t>
            </a:r>
            <a:br>
              <a:rPr lang="en-US" i="0" dirty="0" smtClean="0"/>
            </a:br>
            <a:r>
              <a:rPr lang="en-US" i="0" dirty="0" smtClean="0"/>
              <a:t>2003</a:t>
            </a:r>
            <a:endParaRPr lang="en-US" i="0" dirty="0"/>
          </a:p>
        </p:txBody>
      </p:sp>
      <p:sp>
        <p:nvSpPr>
          <p:cNvPr id="14" name="TextBox 13"/>
          <p:cNvSpPr txBox="1"/>
          <p:nvPr/>
        </p:nvSpPr>
        <p:spPr>
          <a:xfrm>
            <a:off x="4648200" y="990600"/>
            <a:ext cx="2286000" cy="769441"/>
          </a:xfrm>
          <a:prstGeom prst="rect">
            <a:avLst/>
          </a:prstGeom>
          <a:noFill/>
        </p:spPr>
        <p:txBody>
          <a:bodyPr wrap="square" rtlCol="0">
            <a:spAutoFit/>
          </a:bodyPr>
          <a:lstStyle/>
          <a:p>
            <a:pPr>
              <a:buNone/>
            </a:pPr>
            <a:r>
              <a:rPr lang="en-US" i="0" dirty="0" smtClean="0"/>
              <a:t>WMAP </a:t>
            </a:r>
            <a:br>
              <a:rPr lang="en-US" i="0" dirty="0" smtClean="0"/>
            </a:br>
            <a:r>
              <a:rPr lang="en-US" i="0" dirty="0" smtClean="0"/>
              <a:t>2007</a:t>
            </a:r>
            <a:endParaRPr lang="en-US" i="0" dirty="0"/>
          </a:p>
        </p:txBody>
      </p:sp>
      <p:sp>
        <p:nvSpPr>
          <p:cNvPr id="15" name="TextBox 14"/>
          <p:cNvSpPr txBox="1"/>
          <p:nvPr/>
        </p:nvSpPr>
        <p:spPr>
          <a:xfrm>
            <a:off x="6858000" y="990600"/>
            <a:ext cx="2286000" cy="769441"/>
          </a:xfrm>
          <a:prstGeom prst="rect">
            <a:avLst/>
          </a:prstGeom>
          <a:noFill/>
        </p:spPr>
        <p:txBody>
          <a:bodyPr wrap="square" rtlCol="0">
            <a:spAutoFit/>
          </a:bodyPr>
          <a:lstStyle/>
          <a:p>
            <a:pPr>
              <a:buNone/>
            </a:pPr>
            <a:r>
              <a:rPr lang="en-US" i="0" dirty="0" smtClean="0"/>
              <a:t>Planck </a:t>
            </a:r>
            <a:br>
              <a:rPr lang="en-US" i="0" dirty="0" smtClean="0"/>
            </a:br>
            <a:r>
              <a:rPr lang="en-US" i="0" dirty="0" smtClean="0"/>
              <a:t>2012</a:t>
            </a:r>
            <a:endParaRPr lang="en-US" i="0" dirty="0"/>
          </a:p>
        </p:txBody>
      </p:sp>
      <p:pic>
        <p:nvPicPr>
          <p:cNvPr id="17" name="Picture 4"/>
          <p:cNvPicPr>
            <a:picLocks noChangeAspect="1" noChangeArrowheads="1"/>
          </p:cNvPicPr>
          <p:nvPr/>
        </p:nvPicPr>
        <p:blipFill>
          <a:blip r:embed="rId11" cstate="print"/>
          <a:srcRect l="24500" t="10342" r="14999" b="30855"/>
          <a:stretch>
            <a:fillRect/>
          </a:stretch>
        </p:blipFill>
        <p:spPr bwMode="auto">
          <a:xfrm>
            <a:off x="0" y="4365104"/>
            <a:ext cx="2133600" cy="1516556"/>
          </a:xfrm>
          <a:prstGeom prst="rect">
            <a:avLst/>
          </a:prstGeom>
          <a:noFill/>
          <a:ln w="9525" algn="ctr">
            <a:noFill/>
            <a:miter lim="800000"/>
            <a:headEnd/>
            <a:tailEnd/>
          </a:ln>
          <a:effectLst/>
        </p:spPr>
      </p:pic>
      <p:pic>
        <p:nvPicPr>
          <p:cNvPr id="19" name="Picture 9"/>
          <p:cNvPicPr>
            <a:picLocks noChangeAspect="1" noChangeArrowheads="1"/>
          </p:cNvPicPr>
          <p:nvPr/>
        </p:nvPicPr>
        <p:blipFill>
          <a:blip r:embed="rId12" cstate="print"/>
          <a:srcRect l="10001" t="15042" r="7500" b="8081"/>
          <a:stretch>
            <a:fillRect/>
          </a:stretch>
        </p:blipFill>
        <p:spPr bwMode="auto">
          <a:xfrm>
            <a:off x="2058860" y="4419600"/>
            <a:ext cx="2459829" cy="1676400"/>
          </a:xfrm>
          <a:prstGeom prst="rect">
            <a:avLst/>
          </a:prstGeom>
          <a:noFill/>
          <a:ln w="9525" algn="ctr">
            <a:noFill/>
            <a:miter lim="800000"/>
            <a:headEnd/>
            <a:tailEnd/>
          </a:ln>
        </p:spPr>
      </p:pic>
      <p:pic>
        <p:nvPicPr>
          <p:cNvPr id="1312779" name="Picture 11"/>
          <p:cNvPicPr>
            <a:picLocks noChangeAspect="1" noChangeArrowheads="1"/>
          </p:cNvPicPr>
          <p:nvPr/>
        </p:nvPicPr>
        <p:blipFill>
          <a:blip r:embed="rId13" cstate="print"/>
          <a:srcRect/>
          <a:stretch>
            <a:fillRect/>
          </a:stretch>
        </p:blipFill>
        <p:spPr bwMode="auto">
          <a:xfrm>
            <a:off x="6748463" y="4419600"/>
            <a:ext cx="2395537" cy="1576387"/>
          </a:xfrm>
          <a:prstGeom prst="rect">
            <a:avLst/>
          </a:prstGeom>
          <a:noFill/>
          <a:ln w="9525">
            <a:noFill/>
            <a:miter lim="800000"/>
            <a:headEnd/>
            <a:tailEnd/>
          </a:ln>
        </p:spPr>
      </p:pic>
      <p:pic>
        <p:nvPicPr>
          <p:cNvPr id="16" name="Picture 2"/>
          <p:cNvPicPr>
            <a:picLocks noChangeAspect="1" noChangeArrowheads="1"/>
          </p:cNvPicPr>
          <p:nvPr/>
        </p:nvPicPr>
        <p:blipFill>
          <a:blip r:embed="rId14" cstate="print"/>
          <a:srcRect/>
          <a:stretch>
            <a:fillRect/>
          </a:stretch>
        </p:blipFill>
        <p:spPr bwMode="auto">
          <a:xfrm>
            <a:off x="4495800" y="4385479"/>
            <a:ext cx="2355648" cy="1574946"/>
          </a:xfrm>
          <a:prstGeom prst="rect">
            <a:avLst/>
          </a:prstGeom>
          <a:noFill/>
          <a:ln w="9525">
            <a:noFill/>
            <a:miter lim="800000"/>
            <a:headEnd/>
            <a:tailEnd/>
          </a:ln>
        </p:spPr>
      </p:pic>
      <p:sp>
        <p:nvSpPr>
          <p:cNvPr id="29" name="TextBox 28"/>
          <p:cNvSpPr txBox="1"/>
          <p:nvPr/>
        </p:nvSpPr>
        <p:spPr>
          <a:xfrm>
            <a:off x="-228600" y="2901315"/>
            <a:ext cx="5105400" cy="984885"/>
          </a:xfrm>
          <a:prstGeom prst="rect">
            <a:avLst/>
          </a:prstGeom>
          <a:noFill/>
        </p:spPr>
        <p:txBody>
          <a:bodyPr wrap="square" rtlCol="0">
            <a:spAutoFit/>
          </a:bodyPr>
          <a:lstStyle/>
          <a:p>
            <a:pPr>
              <a:buNone/>
            </a:pPr>
            <a:r>
              <a:rPr lang="en-US" sz="3600" i="0" dirty="0" smtClean="0"/>
              <a:t>D I S C O V E R Y….. </a:t>
            </a:r>
            <a:r>
              <a:rPr lang="en-US" i="0" dirty="0" smtClean="0"/>
              <a:t/>
            </a:r>
            <a:br>
              <a:rPr lang="en-US" i="0" dirty="0" smtClean="0"/>
            </a:br>
            <a:endParaRPr lang="en-US" i="0" dirty="0"/>
          </a:p>
        </p:txBody>
      </p:sp>
      <p:sp>
        <p:nvSpPr>
          <p:cNvPr id="30" name="TextBox 29"/>
          <p:cNvSpPr txBox="1"/>
          <p:nvPr/>
        </p:nvSpPr>
        <p:spPr>
          <a:xfrm>
            <a:off x="3810000" y="3200400"/>
            <a:ext cx="5105400" cy="984885"/>
          </a:xfrm>
          <a:prstGeom prst="rect">
            <a:avLst/>
          </a:prstGeom>
          <a:noFill/>
        </p:spPr>
        <p:txBody>
          <a:bodyPr wrap="square" rtlCol="0">
            <a:spAutoFit/>
          </a:bodyPr>
          <a:lstStyle/>
          <a:p>
            <a:pPr>
              <a:buNone/>
            </a:pPr>
            <a:r>
              <a:rPr lang="en-US" sz="3600" i="0" dirty="0" smtClean="0"/>
              <a:t>….. P R E C I S I O N  </a:t>
            </a:r>
            <a:r>
              <a:rPr lang="en-US" i="0" dirty="0" smtClean="0"/>
              <a:t/>
            </a:r>
            <a:br>
              <a:rPr lang="en-US" i="0" dirty="0" smtClean="0"/>
            </a:br>
            <a:endParaRPr lang="en-US" i="0" dirty="0"/>
          </a:p>
        </p:txBody>
      </p:sp>
      <p:sp>
        <p:nvSpPr>
          <p:cNvPr id="31" name="TextBox 30"/>
          <p:cNvSpPr txBox="1"/>
          <p:nvPr/>
        </p:nvSpPr>
        <p:spPr>
          <a:xfrm>
            <a:off x="-76200" y="6126480"/>
            <a:ext cx="2286000" cy="430887"/>
          </a:xfrm>
          <a:prstGeom prst="rect">
            <a:avLst/>
          </a:prstGeom>
          <a:noFill/>
        </p:spPr>
        <p:txBody>
          <a:bodyPr wrap="square" rtlCol="0">
            <a:spAutoFit/>
          </a:bodyPr>
          <a:lstStyle/>
          <a:p>
            <a:pPr>
              <a:buNone/>
            </a:pPr>
            <a:r>
              <a:rPr lang="en-US" i="0" dirty="0" smtClean="0"/>
              <a:t>2001</a:t>
            </a:r>
            <a:endParaRPr lang="en-US" i="0" dirty="0"/>
          </a:p>
        </p:txBody>
      </p:sp>
      <p:sp>
        <p:nvSpPr>
          <p:cNvPr id="32" name="TextBox 31"/>
          <p:cNvSpPr txBox="1"/>
          <p:nvPr/>
        </p:nvSpPr>
        <p:spPr>
          <a:xfrm>
            <a:off x="2262250" y="6126480"/>
            <a:ext cx="2286000" cy="430887"/>
          </a:xfrm>
          <a:prstGeom prst="rect">
            <a:avLst/>
          </a:prstGeom>
          <a:noFill/>
        </p:spPr>
        <p:txBody>
          <a:bodyPr wrap="square" rtlCol="0">
            <a:spAutoFit/>
          </a:bodyPr>
          <a:lstStyle/>
          <a:p>
            <a:pPr>
              <a:buNone/>
            </a:pPr>
            <a:r>
              <a:rPr lang="en-US" i="0" dirty="0" smtClean="0"/>
              <a:t>2004</a:t>
            </a:r>
            <a:endParaRPr lang="en-US" i="0" dirty="0"/>
          </a:p>
        </p:txBody>
      </p:sp>
      <p:sp>
        <p:nvSpPr>
          <p:cNvPr id="33" name="TextBox 32"/>
          <p:cNvSpPr txBox="1"/>
          <p:nvPr/>
        </p:nvSpPr>
        <p:spPr>
          <a:xfrm>
            <a:off x="4631375" y="6126480"/>
            <a:ext cx="2286000" cy="430887"/>
          </a:xfrm>
          <a:prstGeom prst="rect">
            <a:avLst/>
          </a:prstGeom>
          <a:noFill/>
        </p:spPr>
        <p:txBody>
          <a:bodyPr wrap="square" rtlCol="0">
            <a:spAutoFit/>
          </a:bodyPr>
          <a:lstStyle/>
          <a:p>
            <a:pPr>
              <a:buNone/>
            </a:pPr>
            <a:r>
              <a:rPr lang="en-US" i="0" dirty="0" smtClean="0"/>
              <a:t>2008</a:t>
            </a:r>
            <a:endParaRPr lang="en-US" i="0" dirty="0"/>
          </a:p>
        </p:txBody>
      </p:sp>
      <p:sp>
        <p:nvSpPr>
          <p:cNvPr id="34" name="TextBox 33"/>
          <p:cNvSpPr txBox="1"/>
          <p:nvPr/>
        </p:nvSpPr>
        <p:spPr>
          <a:xfrm>
            <a:off x="6998525" y="6126480"/>
            <a:ext cx="2286000" cy="430887"/>
          </a:xfrm>
          <a:prstGeom prst="rect">
            <a:avLst/>
          </a:prstGeom>
          <a:noFill/>
        </p:spPr>
        <p:txBody>
          <a:bodyPr wrap="square" rtlCol="0">
            <a:spAutoFit/>
          </a:bodyPr>
          <a:lstStyle/>
          <a:p>
            <a:pPr>
              <a:buNone/>
            </a:pPr>
            <a:r>
              <a:rPr lang="en-US" i="0" dirty="0" smtClean="0"/>
              <a:t>2012</a:t>
            </a:r>
            <a:endParaRPr lang="en-US" i="0" dirty="0"/>
          </a:p>
        </p:txBody>
      </p:sp>
    </p:spTree>
    <p:extLst>
      <p:ext uri="{BB962C8B-B14F-4D97-AF65-F5344CB8AC3E}">
        <p14:creationId xmlns:p14="http://schemas.microsoft.com/office/powerpoint/2010/main" val="145531340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2000"/>
                                        <p:tgtEl>
                                          <p:spTgt spid="31"/>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2000"/>
                                        <p:tgtEl>
                                          <p:spTgt spid="1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2000"/>
                                        <p:tgtEl>
                                          <p:spTgt spid="32"/>
                                        </p:tgtEl>
                                      </p:cBhvr>
                                    </p:animEffect>
                                  </p:childTnLst>
                                </p:cTn>
                              </p:par>
                            </p:childTnLst>
                          </p:cTn>
                        </p:par>
                        <p:par>
                          <p:cTn id="18" fill="hold">
                            <p:stCondLst>
                              <p:cond delay="4000"/>
                            </p:stCondLst>
                            <p:childTnLst>
                              <p:par>
                                <p:cTn id="19" presetID="22" presetClass="entr" presetSubtype="8"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2000"/>
                                        <p:tgtEl>
                                          <p:spTgt spid="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2000"/>
                                        <p:tgtEl>
                                          <p:spTgt spid="33"/>
                                        </p:tgtEl>
                                      </p:cBhvr>
                                    </p:animEffect>
                                  </p:childTnLst>
                                </p:cTn>
                              </p:par>
                            </p:childTnLst>
                          </p:cTn>
                        </p:par>
                        <p:par>
                          <p:cTn id="25" fill="hold">
                            <p:stCondLst>
                              <p:cond delay="6000"/>
                            </p:stCondLst>
                            <p:childTnLst>
                              <p:par>
                                <p:cTn id="26" presetID="22" presetClass="entr" presetSubtype="8" fill="hold" nodeType="afterEffect">
                                  <p:stCondLst>
                                    <p:cond delay="0"/>
                                  </p:stCondLst>
                                  <p:childTnLst>
                                    <p:set>
                                      <p:cBhvr>
                                        <p:cTn id="27" dur="1" fill="hold">
                                          <p:stCondLst>
                                            <p:cond delay="0"/>
                                          </p:stCondLst>
                                        </p:cTn>
                                        <p:tgtEl>
                                          <p:spTgt spid="1312779"/>
                                        </p:tgtEl>
                                        <p:attrNameLst>
                                          <p:attrName>style.visibility</p:attrName>
                                        </p:attrNameLst>
                                      </p:cBhvr>
                                      <p:to>
                                        <p:strVal val="visible"/>
                                      </p:to>
                                    </p:set>
                                    <p:animEffect transition="in" filter="wipe(left)">
                                      <p:cBhvr>
                                        <p:cTn id="28" dur="2000"/>
                                        <p:tgtEl>
                                          <p:spTgt spid="131277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72716"/>
            <a:ext cx="9144000" cy="5867400"/>
          </a:xfrm>
        </p:spPr>
        <p:txBody>
          <a:bodyPr/>
          <a:lstStyle/>
          <a:p>
            <a:r>
              <a:rPr lang="en-US" dirty="0" smtClean="0"/>
              <a:t>As an example:</a:t>
            </a:r>
          </a:p>
          <a:p>
            <a:pPr marL="457200" lvl="1" indent="0">
              <a:buNone/>
            </a:pPr>
            <a:r>
              <a:rPr lang="en-US" dirty="0" smtClean="0"/>
              <a:t>     Progress in HBT measurements over 30 years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    (Adopted from a slide by Mike Lisa, QM 2015)</a:t>
            </a:r>
          </a:p>
          <a:p>
            <a:endParaRPr lang="en-US" dirty="0"/>
          </a:p>
        </p:txBody>
      </p:sp>
      <p:sp>
        <p:nvSpPr>
          <p:cNvPr id="3" name="Title 2"/>
          <p:cNvSpPr>
            <a:spLocks noGrp="1"/>
          </p:cNvSpPr>
          <p:nvPr>
            <p:ph type="title"/>
          </p:nvPr>
        </p:nvSpPr>
        <p:spPr/>
        <p:txBody>
          <a:bodyPr/>
          <a:lstStyle/>
          <a:p>
            <a:r>
              <a:rPr lang="en-US" dirty="0" smtClean="0"/>
              <a:t>On An Even Finer Scale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a:t>
            </a:fld>
            <a:endParaRPr lang="en-US"/>
          </a:p>
        </p:txBody>
      </p:sp>
      <p:grpSp>
        <p:nvGrpSpPr>
          <p:cNvPr id="5" name="Group 4"/>
          <p:cNvGrpSpPr/>
          <p:nvPr/>
        </p:nvGrpSpPr>
        <p:grpSpPr>
          <a:xfrm>
            <a:off x="-12944" y="1959548"/>
            <a:ext cx="9156944" cy="2909612"/>
            <a:chOff x="-12944" y="3945164"/>
            <a:chExt cx="9156944" cy="2909612"/>
          </a:xfrm>
        </p:grpSpPr>
        <p:pic>
          <p:nvPicPr>
            <p:cNvPr id="6" name="Picture 5" descr="Upd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4" y="4291191"/>
              <a:ext cx="9156944" cy="1800324"/>
            </a:xfrm>
            <a:prstGeom prst="rect">
              <a:avLst/>
            </a:prstGeom>
          </p:spPr>
        </p:pic>
        <p:grpSp>
          <p:nvGrpSpPr>
            <p:cNvPr id="7" name="Group 6"/>
            <p:cNvGrpSpPr/>
            <p:nvPr/>
          </p:nvGrpSpPr>
          <p:grpSpPr>
            <a:xfrm>
              <a:off x="205287" y="3945164"/>
              <a:ext cx="8803246" cy="430887"/>
              <a:chOff x="205287" y="918227"/>
              <a:chExt cx="8803246" cy="430887"/>
            </a:xfrm>
          </p:grpSpPr>
          <p:sp>
            <p:nvSpPr>
              <p:cNvPr id="19" name="TextBox 18"/>
              <p:cNvSpPr txBox="1"/>
              <p:nvPr/>
            </p:nvSpPr>
            <p:spPr>
              <a:xfrm>
                <a:off x="1973579" y="918227"/>
                <a:ext cx="5227667" cy="430887"/>
              </a:xfrm>
              <a:prstGeom prst="rect">
                <a:avLst/>
              </a:prstGeom>
              <a:noFill/>
            </p:spPr>
            <p:txBody>
              <a:bodyPr wrap="none" rtlCol="0">
                <a:spAutoFit/>
              </a:bodyPr>
              <a:lstStyle/>
              <a:p>
                <a:pPr>
                  <a:buNone/>
                </a:pPr>
                <a:r>
                  <a:rPr lang="en-US" i="0" dirty="0" smtClean="0"/>
                  <a:t>1986-2016 </a:t>
                </a:r>
                <a:r>
                  <a:rPr lang="en-US" i="0" dirty="0" smtClean="0"/>
                  <a:t>: </a:t>
                </a:r>
                <a:r>
                  <a:rPr lang="en-US" i="0" dirty="0" smtClean="0"/>
                  <a:t>Dynamic </a:t>
                </a:r>
                <a:r>
                  <a:rPr lang="en-US" i="0" dirty="0" smtClean="0"/>
                  <a:t>range in </a:t>
                </a:r>
                <a:r>
                  <a:rPr lang="en-US" dirty="0" smtClean="0"/>
                  <a:t>√s </a:t>
                </a:r>
                <a:r>
                  <a:rPr lang="en-US" i="0" dirty="0" smtClean="0"/>
                  <a:t>= 10</a:t>
                </a:r>
                <a:r>
                  <a:rPr lang="en-US" i="0" baseline="30000" dirty="0" smtClean="0"/>
                  <a:t>3</a:t>
                </a:r>
                <a:endParaRPr lang="en-US" i="0" dirty="0"/>
              </a:p>
            </p:txBody>
          </p:sp>
          <p:cxnSp>
            <p:nvCxnSpPr>
              <p:cNvPr id="20" name="Straight Arrow Connector 19"/>
              <p:cNvCxnSpPr>
                <a:cxnSpLocks noChangeAspect="1"/>
              </p:cNvCxnSpPr>
              <p:nvPr/>
            </p:nvCxnSpPr>
            <p:spPr>
              <a:xfrm>
                <a:off x="7560332" y="1096027"/>
                <a:ext cx="1448201"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cxnSpLocks noChangeAspect="1"/>
              </p:cNvCxnSpPr>
              <p:nvPr/>
            </p:nvCxnSpPr>
            <p:spPr>
              <a:xfrm flipH="1">
                <a:off x="205287" y="1104494"/>
                <a:ext cx="1414385"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8" name="TextBox 7"/>
            <p:cNvSpPr txBox="1"/>
            <p:nvPr/>
          </p:nvSpPr>
          <p:spPr>
            <a:xfrm>
              <a:off x="4721329" y="6506906"/>
              <a:ext cx="937476" cy="338554"/>
            </a:xfrm>
            <a:prstGeom prst="rect">
              <a:avLst/>
            </a:prstGeom>
            <a:solidFill>
              <a:srgbClr val="E6E0EC"/>
            </a:solidFill>
            <a:ln>
              <a:solidFill>
                <a:srgbClr val="660066"/>
              </a:solidFill>
            </a:ln>
          </p:spPr>
          <p:txBody>
            <a:bodyPr wrap="none" rtlCol="0">
              <a:spAutoFit/>
            </a:bodyPr>
            <a:lstStyle/>
            <a:p>
              <a:r>
                <a:rPr lang="en-US" sz="1600" dirty="0" smtClean="0"/>
                <a:t>RHIC BES</a:t>
              </a:r>
              <a:endParaRPr lang="en-US" sz="1600" dirty="0"/>
            </a:p>
          </p:txBody>
        </p:sp>
        <p:sp>
          <p:nvSpPr>
            <p:cNvPr id="9" name="TextBox 8"/>
            <p:cNvSpPr txBox="1"/>
            <p:nvPr/>
          </p:nvSpPr>
          <p:spPr>
            <a:xfrm>
              <a:off x="2777067" y="6464516"/>
              <a:ext cx="1077338" cy="338554"/>
            </a:xfrm>
            <a:prstGeom prst="rect">
              <a:avLst/>
            </a:prstGeom>
            <a:solidFill>
              <a:srgbClr val="E6E0EC"/>
            </a:solidFill>
            <a:ln>
              <a:solidFill>
                <a:srgbClr val="660066"/>
              </a:solidFill>
            </a:ln>
          </p:spPr>
          <p:txBody>
            <a:bodyPr wrap="none" rtlCol="0">
              <a:spAutoFit/>
            </a:bodyPr>
            <a:lstStyle/>
            <a:p>
              <a:r>
                <a:rPr lang="en-US" sz="1600" dirty="0" smtClean="0"/>
                <a:t>NA49 Scan</a:t>
              </a:r>
              <a:endParaRPr lang="en-US" sz="1600" dirty="0"/>
            </a:p>
          </p:txBody>
        </p:sp>
        <p:sp>
          <p:nvSpPr>
            <p:cNvPr id="10" name="TextBox 9"/>
            <p:cNvSpPr txBox="1"/>
            <p:nvPr/>
          </p:nvSpPr>
          <p:spPr>
            <a:xfrm>
              <a:off x="1241087" y="6300778"/>
              <a:ext cx="1281041" cy="553998"/>
            </a:xfrm>
            <a:prstGeom prst="rect">
              <a:avLst/>
            </a:prstGeom>
            <a:solidFill>
              <a:srgbClr val="E6E0EC"/>
            </a:solidFill>
            <a:ln>
              <a:solidFill>
                <a:srgbClr val="660066"/>
              </a:solidFill>
            </a:ln>
          </p:spPr>
          <p:txBody>
            <a:bodyPr wrap="square" rtlCol="0">
              <a:spAutoFit/>
            </a:bodyPr>
            <a:lstStyle/>
            <a:p>
              <a:pPr algn="ctr"/>
              <a:r>
                <a:rPr lang="en-US" sz="1600" dirty="0" smtClean="0"/>
                <a:t>STAR</a:t>
              </a:r>
            </a:p>
            <a:p>
              <a:pPr algn="ctr"/>
              <a:r>
                <a:rPr lang="en-US" sz="1400" dirty="0" smtClean="0"/>
                <a:t>Fixed Target</a:t>
              </a:r>
              <a:endParaRPr lang="en-US" sz="1400" dirty="0"/>
            </a:p>
          </p:txBody>
        </p:sp>
        <p:cxnSp>
          <p:nvCxnSpPr>
            <p:cNvPr id="11" name="Straight Arrow Connector 10"/>
            <p:cNvCxnSpPr/>
            <p:nvPr/>
          </p:nvCxnSpPr>
          <p:spPr>
            <a:xfrm flipV="1">
              <a:off x="5658805" y="6210460"/>
              <a:ext cx="538795"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919133" y="6210460"/>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4199467" y="6201937"/>
              <a:ext cx="521862" cy="296447"/>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3059540" y="6168069"/>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3346653" y="6168070"/>
              <a:ext cx="7388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072014" y="6035755"/>
              <a:ext cx="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8887680" y="6210460"/>
              <a:ext cx="0" cy="296446"/>
            </a:xfrm>
            <a:prstGeom prst="straightConnector1">
              <a:avLst/>
            </a:prstGeom>
            <a:ln w="19050" cmpd="sng">
              <a:solidFill>
                <a:srgbClr val="660066"/>
              </a:solidFill>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8483607" y="6506729"/>
              <a:ext cx="650939" cy="338554"/>
            </a:xfrm>
            <a:prstGeom prst="rect">
              <a:avLst/>
            </a:prstGeom>
            <a:solidFill>
              <a:srgbClr val="E6E0EC"/>
            </a:solidFill>
            <a:ln>
              <a:solidFill>
                <a:srgbClr val="660066"/>
              </a:solidFill>
            </a:ln>
          </p:spPr>
          <p:txBody>
            <a:bodyPr wrap="none" rtlCol="0">
              <a:spAutoFit/>
            </a:bodyPr>
            <a:lstStyle/>
            <a:p>
              <a:r>
                <a:rPr lang="en-US" sz="1600" dirty="0" smtClean="0"/>
                <a:t>ALICE</a:t>
              </a:r>
              <a:endParaRPr lang="en-US" sz="1600" dirty="0"/>
            </a:p>
          </p:txBody>
        </p:sp>
      </p:grpSp>
      <p:sp>
        <p:nvSpPr>
          <p:cNvPr id="27" name="Rectangle 26"/>
          <p:cNvSpPr/>
          <p:nvPr/>
        </p:nvSpPr>
        <p:spPr>
          <a:xfrm>
            <a:off x="3995936" y="4185084"/>
            <a:ext cx="4212468" cy="1548172"/>
          </a:xfrm>
          <a:prstGeom prst="rect">
            <a:avLst/>
          </a:prstGeom>
          <a:solidFill>
            <a:schemeClr val="bg1"/>
          </a:solidFill>
          <a:ln w="25400">
            <a:no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None/>
              <a:tabLst/>
            </a:pPr>
            <a:r>
              <a:rPr kumimoji="1" lang="en-US" sz="4400" b="0" i="0" u="none" strike="noStrike" cap="none" normalizeH="0" baseline="0" dirty="0" smtClean="0">
                <a:ln>
                  <a:noFill/>
                </a:ln>
                <a:solidFill>
                  <a:schemeClr val="tx1"/>
                </a:solidFill>
                <a:effectLst/>
                <a:latin typeface="Tahoma" pitchFamily="34" charset="0"/>
              </a:rPr>
              <a:t>R H I C</a:t>
            </a:r>
            <a:endParaRPr kumimoji="1" lang="en-US" sz="4400" b="0" i="0" u="none" strike="noStrike" cap="none" normalizeH="0" baseline="0" dirty="0" smtClean="0">
              <a:ln>
                <a:noFill/>
              </a:ln>
              <a:solidFill>
                <a:schemeClr val="tx1"/>
              </a:solidFill>
              <a:effectLst/>
              <a:latin typeface="Tahoma" pitchFamily="34" charset="0"/>
            </a:endParaRPr>
          </a:p>
        </p:txBody>
      </p:sp>
      <p:pic>
        <p:nvPicPr>
          <p:cNvPr id="22" name="Picture 21"/>
          <p:cNvPicPr>
            <a:picLocks noChangeAspect="1"/>
          </p:cNvPicPr>
          <p:nvPr/>
        </p:nvPicPr>
        <p:blipFill>
          <a:blip r:embed="rId3"/>
          <a:stretch>
            <a:fillRect/>
          </a:stretch>
        </p:blipFill>
        <p:spPr>
          <a:xfrm>
            <a:off x="3671900" y="4149080"/>
            <a:ext cx="4932548" cy="508000"/>
          </a:xfrm>
          <a:prstGeom prst="rect">
            <a:avLst/>
          </a:prstGeom>
        </p:spPr>
      </p:pic>
    </p:spTree>
    <p:extLst>
      <p:ext uri="{BB962C8B-B14F-4D97-AF65-F5344CB8AC3E}">
        <p14:creationId xmlns:p14="http://schemas.microsoft.com/office/powerpoint/2010/main" val="36344786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Recognition</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40</a:t>
            </a:fld>
            <a:endParaRPr lang="en-US"/>
          </a:p>
        </p:txBody>
      </p:sp>
      <p:pic>
        <p:nvPicPr>
          <p:cNvPr id="1183746" name="Picture 2" descr="Scientific American Magazine">
            <a:hlinkClick r:id="rId3"/>
          </p:cNvPr>
          <p:cNvPicPr>
            <a:picLocks noChangeAspect="1" noChangeArrowheads="1"/>
          </p:cNvPicPr>
          <p:nvPr/>
        </p:nvPicPr>
        <p:blipFill>
          <a:blip r:embed="rId4" cstate="print"/>
          <a:srcRect/>
          <a:stretch>
            <a:fillRect/>
          </a:stretch>
        </p:blipFill>
        <p:spPr bwMode="auto">
          <a:xfrm>
            <a:off x="3275857" y="822960"/>
            <a:ext cx="2212403" cy="2926080"/>
          </a:xfrm>
          <a:prstGeom prst="rect">
            <a:avLst/>
          </a:prstGeom>
          <a:noFill/>
        </p:spPr>
      </p:pic>
      <p:pic>
        <p:nvPicPr>
          <p:cNvPr id="1183748" name="Picture 4" descr="Issue Cover">
            <a:hlinkClick r:id="rId5"/>
          </p:cNvPr>
          <p:cNvPicPr>
            <a:picLocks noChangeAspect="1" noChangeArrowheads="1"/>
          </p:cNvPicPr>
          <p:nvPr/>
        </p:nvPicPr>
        <p:blipFill>
          <a:blip r:embed="rId6" cstate="print"/>
          <a:srcRect/>
          <a:stretch>
            <a:fillRect/>
          </a:stretch>
        </p:blipFill>
        <p:spPr bwMode="auto">
          <a:xfrm>
            <a:off x="287523" y="822960"/>
            <a:ext cx="2233060" cy="2926080"/>
          </a:xfrm>
          <a:prstGeom prst="rect">
            <a:avLst/>
          </a:prstGeom>
          <a:noFill/>
        </p:spPr>
      </p:pic>
      <p:pic>
        <p:nvPicPr>
          <p:cNvPr id="1183750" name="Picture 6" descr="Issue Cover">
            <a:hlinkClick r:id="rId7"/>
          </p:cNvPr>
          <p:cNvPicPr>
            <a:picLocks noChangeAspect="1" noChangeArrowheads="1"/>
          </p:cNvPicPr>
          <p:nvPr/>
        </p:nvPicPr>
        <p:blipFill>
          <a:blip r:embed="rId8" cstate="print"/>
          <a:srcRect/>
          <a:stretch>
            <a:fillRect/>
          </a:stretch>
        </p:blipFill>
        <p:spPr bwMode="auto">
          <a:xfrm>
            <a:off x="6228183" y="822960"/>
            <a:ext cx="2268886" cy="2926080"/>
          </a:xfrm>
          <a:prstGeom prst="rect">
            <a:avLst/>
          </a:prstGeom>
          <a:noFill/>
        </p:spPr>
      </p:pic>
      <p:sp>
        <p:nvSpPr>
          <p:cNvPr id="1183752" name="AutoShape 8" descr="https://www.phenix.bnl.gov/phenix/WWW/info/pp/003/cover/ppg003cover.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1938" name="AutoShape 2" descr="https://www.phenix.bnl.gov/phenix/WWW/info/pp/003/cover/ppg003cover.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1940" name="AutoShape 4" descr="https://www.phenix.bnl.gov/phenix/WWW/info/pp/003/cover/ppg003cover.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91942" name="AutoShape 6" descr="https://www.phenix.bnl.gov/phenix/WWW/info/pp/028/cover/PRL_cover.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 name="Picture 13" descr="ppg003cover.jpg">
            <a:hlinkClick r:id="rId9"/>
          </p:cNvPr>
          <p:cNvPicPr>
            <a:picLocks noChangeAspect="1"/>
          </p:cNvPicPr>
          <p:nvPr/>
        </p:nvPicPr>
        <p:blipFill>
          <a:blip r:embed="rId10" cstate="print"/>
          <a:stretch>
            <a:fillRect/>
          </a:stretch>
        </p:blipFill>
        <p:spPr>
          <a:xfrm>
            <a:off x="233529" y="3825044"/>
            <a:ext cx="2286243" cy="2926080"/>
          </a:xfrm>
          <a:prstGeom prst="rect">
            <a:avLst/>
          </a:prstGeom>
        </p:spPr>
      </p:pic>
      <p:pic>
        <p:nvPicPr>
          <p:cNvPr id="15" name="Picture 14" descr="PRL_cover.jpg">
            <a:hlinkClick r:id="rId11"/>
          </p:cNvPr>
          <p:cNvPicPr>
            <a:picLocks noChangeAspect="1"/>
          </p:cNvPicPr>
          <p:nvPr/>
        </p:nvPicPr>
        <p:blipFill>
          <a:blip r:embed="rId12" cstate="print"/>
          <a:stretch>
            <a:fillRect/>
          </a:stretch>
        </p:blipFill>
        <p:spPr>
          <a:xfrm>
            <a:off x="3203848" y="3825044"/>
            <a:ext cx="2272382" cy="2926080"/>
          </a:xfrm>
          <a:prstGeom prst="rect">
            <a:avLst/>
          </a:prstGeom>
        </p:spPr>
      </p:pic>
      <p:pic>
        <p:nvPicPr>
          <p:cNvPr id="1191946" name="Picture 10" descr="https://twiki.cern.ch/twiki/pub/AtlasPublic/HeavyIonsPublicResults/134182_1734980142246_1470867410_31821126_4485767_o-1.jpg">
            <a:hlinkClick r:id="rId13"/>
          </p:cNvPr>
          <p:cNvPicPr>
            <a:picLocks noChangeAspect="1" noChangeArrowheads="1"/>
          </p:cNvPicPr>
          <p:nvPr/>
        </p:nvPicPr>
        <p:blipFill>
          <a:blip r:embed="rId14" cstate="print"/>
          <a:srcRect/>
          <a:stretch>
            <a:fillRect/>
          </a:stretch>
        </p:blipFill>
        <p:spPr bwMode="auto">
          <a:xfrm>
            <a:off x="6239369" y="3825044"/>
            <a:ext cx="2293071" cy="2926080"/>
          </a:xfrm>
          <a:prstGeom prst="rect">
            <a:avLst/>
          </a:prstGeom>
          <a:noFill/>
        </p:spPr>
      </p:pic>
      <p:sp>
        <p:nvSpPr>
          <p:cNvPr id="19" name="Content Placeholder 18"/>
          <p:cNvSpPr>
            <a:spLocks noGrp="1"/>
          </p:cNvSpPr>
          <p:nvPr>
            <p:ph idx="1"/>
          </p:nvPr>
        </p:nvSpPr>
        <p:spPr/>
        <p:txBody>
          <a:bodyPr/>
          <a:lstStyle/>
          <a:p>
            <a:endParaRPr lang="en-US"/>
          </a:p>
        </p:txBody>
      </p:sp>
    </p:spTree>
    <p:extLst>
      <p:ext uri="{BB962C8B-B14F-4D97-AF65-F5344CB8AC3E}">
        <p14:creationId xmlns:p14="http://schemas.microsoft.com/office/powerpoint/2010/main" val="128221266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famous picture used to illustrate</a:t>
            </a:r>
            <a:br>
              <a:rPr lang="en-US" dirty="0" smtClean="0"/>
            </a:br>
            <a:r>
              <a:rPr lang="en-US" dirty="0" smtClean="0"/>
              <a:t>elliptic flow …</a:t>
            </a:r>
          </a:p>
          <a:p>
            <a:endParaRPr lang="en-US" dirty="0" smtClean="0"/>
          </a:p>
          <a:p>
            <a:pPr>
              <a:buNone/>
            </a:pPr>
            <a:r>
              <a:rPr lang="en-US" dirty="0" smtClean="0"/>
              <a:t>   is actually a </a:t>
            </a:r>
            <a:r>
              <a:rPr lang="en-US" i="1" dirty="0" smtClean="0">
                <a:solidFill>
                  <a:srgbClr val="FF0000"/>
                </a:solidFill>
                <a:effectLst/>
              </a:rPr>
              <a:t>real</a:t>
            </a:r>
            <a:r>
              <a:rPr lang="en-US" dirty="0" smtClean="0"/>
              <a:t> picture of cold atoms</a:t>
            </a:r>
            <a:br>
              <a:rPr lang="en-US" dirty="0" smtClean="0"/>
            </a:br>
            <a:r>
              <a:rPr lang="en-US" dirty="0" smtClean="0"/>
              <a:t>expanding as a nearly perfect fluid</a:t>
            </a:r>
            <a:br>
              <a:rPr lang="en-US" dirty="0" smtClean="0"/>
            </a:br>
            <a:r>
              <a:rPr lang="en-US" dirty="0" smtClean="0"/>
              <a:t>with  </a:t>
            </a:r>
            <a:r>
              <a:rPr lang="en-US" dirty="0" smtClean="0">
                <a:solidFill>
                  <a:srgbClr val="FF0000"/>
                </a:solidFill>
                <a:latin typeface="Symbol" pitchFamily="18" charset="2"/>
              </a:rPr>
              <a:t>h</a:t>
            </a:r>
            <a:r>
              <a:rPr lang="en-US" dirty="0" smtClean="0">
                <a:solidFill>
                  <a:srgbClr val="FF0000"/>
                </a:solidFill>
              </a:rPr>
              <a:t>/s ~ (4-5)/4</a:t>
            </a:r>
            <a:r>
              <a:rPr lang="en-US" dirty="0" smtClean="0">
                <a:solidFill>
                  <a:srgbClr val="FF0000"/>
                </a:solidFill>
                <a:latin typeface="Symbol" pitchFamily="18" charset="2"/>
              </a:rPr>
              <a:t>p</a:t>
            </a:r>
            <a:r>
              <a:rPr lang="en-US" dirty="0" smtClean="0">
                <a:solidFill>
                  <a:srgbClr val="FF0000"/>
                </a:solidFill>
              </a:rPr>
              <a:t> </a:t>
            </a:r>
            <a:r>
              <a:rPr lang="en-US" dirty="0" smtClean="0"/>
              <a:t>.</a:t>
            </a:r>
          </a:p>
          <a:p>
            <a:endParaRPr lang="en-US" dirty="0" smtClean="0"/>
          </a:p>
          <a:p>
            <a:r>
              <a:rPr lang="en-US" dirty="0" smtClean="0"/>
              <a:t>John Thomas and collaborators </a:t>
            </a:r>
            <a:br>
              <a:rPr lang="en-US" dirty="0" smtClean="0"/>
            </a:br>
            <a:endParaRPr lang="en-US" dirty="0"/>
          </a:p>
        </p:txBody>
      </p:sp>
      <p:sp>
        <p:nvSpPr>
          <p:cNvPr id="3" name="Title 2"/>
          <p:cNvSpPr>
            <a:spLocks noGrp="1"/>
          </p:cNvSpPr>
          <p:nvPr>
            <p:ph type="title"/>
          </p:nvPr>
        </p:nvSpPr>
        <p:spPr/>
        <p:txBody>
          <a:bodyPr/>
          <a:lstStyle/>
          <a:p>
            <a:r>
              <a:rPr lang="en-US" dirty="0" smtClean="0"/>
              <a:t>Connections to Other Fields</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41</a:t>
            </a:fld>
            <a:endParaRPr lang="en-US"/>
          </a:p>
        </p:txBody>
      </p:sp>
      <p:pic>
        <p:nvPicPr>
          <p:cNvPr id="8" name="Picture 2"/>
          <p:cNvPicPr>
            <a:picLocks noChangeAspect="1" noChangeArrowheads="1"/>
          </p:cNvPicPr>
          <p:nvPr/>
        </p:nvPicPr>
        <p:blipFill>
          <a:blip r:embed="rId3" cstate="print"/>
          <a:srcRect/>
          <a:stretch>
            <a:fillRect/>
          </a:stretch>
        </p:blipFill>
        <p:spPr bwMode="auto">
          <a:xfrm flipV="1">
            <a:off x="7772400" y="914399"/>
            <a:ext cx="1371599" cy="5832624"/>
          </a:xfrm>
          <a:prstGeom prst="rect">
            <a:avLst/>
          </a:prstGeom>
          <a:noFill/>
          <a:ln w="9525">
            <a:noFill/>
            <a:miter lim="800000"/>
            <a:headEnd/>
            <a:tailEnd/>
          </a:ln>
        </p:spPr>
      </p:pic>
      <p:sp>
        <p:nvSpPr>
          <p:cNvPr id="9" name="TextBox 8"/>
          <p:cNvSpPr txBox="1"/>
          <p:nvPr/>
        </p:nvSpPr>
        <p:spPr>
          <a:xfrm>
            <a:off x="0" y="6172200"/>
            <a:ext cx="7772400" cy="584776"/>
          </a:xfrm>
          <a:prstGeom prst="rect">
            <a:avLst/>
          </a:prstGeom>
          <a:noFill/>
        </p:spPr>
        <p:txBody>
          <a:bodyPr wrap="square" rtlCol="0">
            <a:spAutoFit/>
          </a:bodyPr>
          <a:lstStyle/>
          <a:p>
            <a:pPr algn="l"/>
            <a:r>
              <a:rPr lang="en-US" sz="1600" i="0" dirty="0"/>
              <a:t> </a:t>
            </a:r>
            <a:r>
              <a:rPr lang="en-US" sz="1600" dirty="0" smtClean="0"/>
              <a:t>Observation of a Strongly-Interacting Degenerate Fermi Gas of Atoms</a:t>
            </a:r>
            <a:r>
              <a:rPr lang="en-US" sz="1600" i="0" dirty="0" smtClean="0"/>
              <a:t>, </a:t>
            </a:r>
            <a:br>
              <a:rPr lang="en-US" sz="1600" i="0" dirty="0" smtClean="0"/>
            </a:br>
            <a:r>
              <a:rPr lang="en-US" sz="1600" i="0" dirty="0" smtClean="0"/>
              <a:t>   K.M. O’Hara </a:t>
            </a:r>
            <a:r>
              <a:rPr lang="en-US" sz="1600" dirty="0" smtClean="0"/>
              <a:t>et al</a:t>
            </a:r>
            <a:r>
              <a:rPr lang="en-US" sz="1600" i="0" dirty="0" smtClean="0"/>
              <a:t>., Science </a:t>
            </a:r>
            <a:r>
              <a:rPr lang="en-US" sz="1600" b="1" i="0" dirty="0" smtClean="0"/>
              <a:t>298</a:t>
            </a:r>
            <a:r>
              <a:rPr lang="en-US" sz="1600" i="0" dirty="0" smtClean="0"/>
              <a:t> 2179 (2002) 27, </a:t>
            </a:r>
            <a:r>
              <a:rPr lang="en-US" sz="1600" i="0" dirty="0" err="1" smtClean="0">
                <a:hlinkClick r:id="rId4"/>
              </a:rPr>
              <a:t>arXiv:cond-mat</a:t>
            </a:r>
            <a:r>
              <a:rPr lang="en-US" sz="1600" i="0" dirty="0" smtClean="0">
                <a:hlinkClick r:id="rId4"/>
              </a:rPr>
              <a:t>/0212463</a:t>
            </a:r>
            <a:endParaRPr lang="en-US" sz="1600" i="0" dirty="0" smtClean="0"/>
          </a:p>
        </p:txBody>
      </p:sp>
    </p:spTree>
    <p:extLst>
      <p:ext uri="{BB962C8B-B14F-4D97-AF65-F5344CB8AC3E}">
        <p14:creationId xmlns:p14="http://schemas.microsoft.com/office/powerpoint/2010/main" val="84377657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up)">
                                      <p:cBhvr>
                                        <p:cTn id="12" dur="2000"/>
                                        <p:tgtEl>
                                          <p:spTgt spid="2">
                                            <p:txEl>
                                              <p:pRg st="2" end="2"/>
                                            </p:txEl>
                                          </p:spTgt>
                                        </p:tgtEl>
                                      </p:cBhvr>
                                    </p:animEffect>
                                  </p:childTnLst>
                                </p:cTn>
                              </p:par>
                            </p:childTnLst>
                          </p:cTn>
                        </p:par>
                        <p:par>
                          <p:cTn id="13" fill="hold">
                            <p:stCondLst>
                              <p:cond delay="2000"/>
                            </p:stCondLst>
                            <p:childTnLst>
                              <p:par>
                                <p:cTn id="14" presetID="22" presetClass="entr" presetSubtype="1" fill="hold" nodeType="after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wipe(up)">
                                      <p:cBhvr>
                                        <p:cTn id="16"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QGP Remains the Winner…</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42</a:t>
            </a:fld>
            <a:endParaRPr lang="en-US"/>
          </a:p>
        </p:txBody>
      </p:sp>
      <p:pic>
        <p:nvPicPr>
          <p:cNvPr id="5" name="Picture 2"/>
          <p:cNvPicPr>
            <a:picLocks noGrp="1" noChangeAspect="1" noChangeArrowheads="1"/>
          </p:cNvPicPr>
          <p:nvPr>
            <p:ph idx="1"/>
          </p:nvPr>
        </p:nvPicPr>
        <p:blipFill rotWithShape="1">
          <a:blip r:embed="rId3" cstate="print"/>
          <a:srcRect l="-51" t="-1350" r="-51"/>
          <a:stretch/>
        </p:blipFill>
        <p:spPr bwMode="auto">
          <a:xfrm>
            <a:off x="0" y="1219200"/>
            <a:ext cx="9024471" cy="4489674"/>
          </a:xfrm>
          <a:prstGeom prst="rect">
            <a:avLst/>
          </a:prstGeom>
          <a:noFill/>
          <a:ln w="9525">
            <a:noFill/>
            <a:miter lim="800000"/>
            <a:headEnd/>
            <a:tailEnd/>
          </a:ln>
        </p:spPr>
      </p:pic>
      <p:graphicFrame>
        <p:nvGraphicFramePr>
          <p:cNvPr id="6" name="Object 5"/>
          <p:cNvGraphicFramePr>
            <a:graphicFrameLocks noChangeAspect="1"/>
          </p:cNvGraphicFramePr>
          <p:nvPr>
            <p:extLst>
              <p:ext uri="{D42A27DB-BD31-4B8C-83A1-F6EECF244321}">
                <p14:modId xmlns:p14="http://schemas.microsoft.com/office/powerpoint/2010/main" val="3096092633"/>
              </p:ext>
            </p:extLst>
          </p:nvPr>
        </p:nvGraphicFramePr>
        <p:xfrm>
          <a:off x="228600" y="5181600"/>
          <a:ext cx="723900" cy="748030"/>
        </p:xfrm>
        <a:graphic>
          <a:graphicData uri="http://schemas.openxmlformats.org/presentationml/2006/ole">
            <mc:AlternateContent xmlns:mc="http://schemas.openxmlformats.org/markup-compatibility/2006">
              <mc:Choice xmlns:v="urn:schemas-microsoft-com:vml" Requires="v">
                <p:oleObj spid="_x0000_s1521830" name="Equation" r:id="rId4" imgW="381000" imgH="393700" progId="Equation.3">
                  <p:embed/>
                </p:oleObj>
              </mc:Choice>
              <mc:Fallback>
                <p:oleObj name="Equation" r:id="rId4" imgW="381000" imgH="393700" progId="Equation.3">
                  <p:embed/>
                  <p:pic>
                    <p:nvPicPr>
                      <p:cNvPr id="0" name=""/>
                      <p:cNvPicPr/>
                      <p:nvPr/>
                    </p:nvPicPr>
                    <p:blipFill>
                      <a:blip r:embed="rId5"/>
                      <a:stretch>
                        <a:fillRect/>
                      </a:stretch>
                    </p:blipFill>
                    <p:spPr>
                      <a:xfrm>
                        <a:off x="228600" y="5181600"/>
                        <a:ext cx="723900" cy="748030"/>
                      </a:xfrm>
                      <a:prstGeom prst="rect">
                        <a:avLst/>
                      </a:prstGeom>
                    </p:spPr>
                  </p:pic>
                </p:oleObj>
              </mc:Fallback>
            </mc:AlternateContent>
          </a:graphicData>
        </a:graphic>
      </p:graphicFrame>
      <p:cxnSp>
        <p:nvCxnSpPr>
          <p:cNvPr id="8" name="Straight Arrow Connector 7"/>
          <p:cNvCxnSpPr/>
          <p:nvPr/>
        </p:nvCxnSpPr>
        <p:spPr bwMode="auto">
          <a:xfrm flipH="1" flipV="1">
            <a:off x="152400" y="4114800"/>
            <a:ext cx="381000" cy="1143000"/>
          </a:xfrm>
          <a:prstGeom prst="straightConnector1">
            <a:avLst/>
          </a:prstGeom>
          <a:solidFill>
            <a:srgbClr val="FFFFFF"/>
          </a:solidFill>
          <a:ln w="38100" cap="flat" cmpd="sng" algn="ctr">
            <a:solidFill>
              <a:schemeClr val="tx1"/>
            </a:solidFill>
            <a:prstDash val="solid"/>
            <a:round/>
            <a:headEnd type="none" w="med" len="med"/>
            <a:tailEnd type="arrow"/>
          </a:ln>
          <a:effectLst/>
        </p:spPr>
      </p:cxnSp>
      <p:sp>
        <p:nvSpPr>
          <p:cNvPr id="9" name="Rectangle 8"/>
          <p:cNvSpPr/>
          <p:nvPr/>
        </p:nvSpPr>
        <p:spPr bwMode="auto">
          <a:xfrm>
            <a:off x="2819400" y="1219200"/>
            <a:ext cx="6019800" cy="3657600"/>
          </a:xfrm>
          <a:prstGeom prst="rect">
            <a:avLst/>
          </a:prstGeom>
          <a:solidFill>
            <a:srgbClr val="FFFF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2267750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100"/>
                                        <p:tgtEl>
                                          <p:spTgt spid="9"/>
                                        </p:tgtEl>
                                      </p:cBhvr>
                                    </p:animEffect>
                                    <p:set>
                                      <p:cBhvr>
                                        <p:cTn id="7" dur="1" fill="hold">
                                          <p:stCondLst>
                                            <p:cond delay="50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QGP Remains the Winner…</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43</a:t>
            </a:fld>
            <a:endParaRPr lang="en-US"/>
          </a:p>
        </p:txBody>
      </p:sp>
      <p:pic>
        <p:nvPicPr>
          <p:cNvPr id="5" name="Picture 2"/>
          <p:cNvPicPr>
            <a:picLocks noGrp="1" noChangeAspect="1" noChangeArrowheads="1"/>
          </p:cNvPicPr>
          <p:nvPr>
            <p:ph idx="1"/>
          </p:nvPr>
        </p:nvPicPr>
        <p:blipFill rotWithShape="1">
          <a:blip r:embed="rId3" cstate="print"/>
          <a:srcRect l="-51" t="-1350" r="-51"/>
          <a:stretch/>
        </p:blipFill>
        <p:spPr bwMode="auto">
          <a:xfrm>
            <a:off x="0" y="1219200"/>
            <a:ext cx="9024471" cy="4489674"/>
          </a:xfrm>
          <a:prstGeom prst="rect">
            <a:avLst/>
          </a:prstGeom>
          <a:noFill/>
          <a:ln w="9525">
            <a:noFill/>
            <a:miter lim="800000"/>
            <a:headEnd/>
            <a:tailEnd/>
          </a:ln>
        </p:spPr>
      </p:pic>
      <p:graphicFrame>
        <p:nvGraphicFramePr>
          <p:cNvPr id="6" name="Object 5"/>
          <p:cNvGraphicFramePr>
            <a:graphicFrameLocks noChangeAspect="1"/>
          </p:cNvGraphicFramePr>
          <p:nvPr>
            <p:extLst>
              <p:ext uri="{D42A27DB-BD31-4B8C-83A1-F6EECF244321}">
                <p14:modId xmlns:p14="http://schemas.microsoft.com/office/powerpoint/2010/main" val="1320000159"/>
              </p:ext>
            </p:extLst>
          </p:nvPr>
        </p:nvGraphicFramePr>
        <p:xfrm>
          <a:off x="228600" y="5181600"/>
          <a:ext cx="723900" cy="748030"/>
        </p:xfrm>
        <a:graphic>
          <a:graphicData uri="http://schemas.openxmlformats.org/presentationml/2006/ole">
            <mc:AlternateContent xmlns:mc="http://schemas.openxmlformats.org/markup-compatibility/2006">
              <mc:Choice xmlns:v="urn:schemas-microsoft-com:vml" Requires="v">
                <p:oleObj spid="_x0000_s1540174" name="Equation" r:id="rId4" imgW="381000" imgH="393700" progId="Equation.3">
                  <p:embed/>
                </p:oleObj>
              </mc:Choice>
              <mc:Fallback>
                <p:oleObj name="Equation" r:id="rId4" imgW="381000" imgH="393700" progId="Equation.3">
                  <p:embed/>
                  <p:pic>
                    <p:nvPicPr>
                      <p:cNvPr id="0" name=""/>
                      <p:cNvPicPr/>
                      <p:nvPr/>
                    </p:nvPicPr>
                    <p:blipFill>
                      <a:blip r:embed="rId5"/>
                      <a:stretch>
                        <a:fillRect/>
                      </a:stretch>
                    </p:blipFill>
                    <p:spPr>
                      <a:xfrm>
                        <a:off x="228600" y="5181600"/>
                        <a:ext cx="723900" cy="748030"/>
                      </a:xfrm>
                      <a:prstGeom prst="rect">
                        <a:avLst/>
                      </a:prstGeom>
                    </p:spPr>
                  </p:pic>
                </p:oleObj>
              </mc:Fallback>
            </mc:AlternateContent>
          </a:graphicData>
        </a:graphic>
      </p:graphicFrame>
      <p:cxnSp>
        <p:nvCxnSpPr>
          <p:cNvPr id="8" name="Straight Arrow Connector 7"/>
          <p:cNvCxnSpPr/>
          <p:nvPr/>
        </p:nvCxnSpPr>
        <p:spPr bwMode="auto">
          <a:xfrm flipH="1" flipV="1">
            <a:off x="152400" y="4114800"/>
            <a:ext cx="381000" cy="1143000"/>
          </a:xfrm>
          <a:prstGeom prst="straightConnector1">
            <a:avLst/>
          </a:prstGeom>
          <a:solidFill>
            <a:srgbClr val="FFFFFF"/>
          </a:solidFill>
          <a:ln w="38100" cap="flat" cmpd="sng" algn="ctr">
            <a:solidFill>
              <a:schemeClr val="tx1"/>
            </a:solidFill>
            <a:prstDash val="solid"/>
            <a:round/>
            <a:headEnd type="none" w="med" len="med"/>
            <a:tailEnd type="arrow"/>
          </a:ln>
          <a:effectLst/>
        </p:spPr>
      </p:cxnSp>
      <p:sp>
        <p:nvSpPr>
          <p:cNvPr id="10" name="TextBox 9"/>
          <p:cNvSpPr txBox="1"/>
          <p:nvPr/>
        </p:nvSpPr>
        <p:spPr>
          <a:xfrm>
            <a:off x="6984268" y="1880828"/>
            <a:ext cx="2143204" cy="923330"/>
          </a:xfrm>
          <a:prstGeom prst="rect">
            <a:avLst/>
          </a:prstGeom>
          <a:blipFill>
            <a:blip r:embed="rId6"/>
            <a:tile tx="0" ty="0" sx="100000" sy="100000" flip="none" algn="tl"/>
          </a:blipFill>
          <a:ln cap="rnd">
            <a:solidFill>
              <a:schemeClr val="tx1"/>
            </a:solidFill>
            <a:bevel/>
          </a:ln>
          <a:scene3d>
            <a:camera prst="orthographicFront"/>
            <a:lightRig rig="threePt" dir="t"/>
          </a:scene3d>
          <a:sp3d>
            <a:bevelT w="165100" prst="coolSlant"/>
          </a:sp3d>
        </p:spPr>
        <p:txBody>
          <a:bodyPr wrap="square" rtlCol="0">
            <a:spAutoFit/>
          </a:bodyPr>
          <a:lstStyle/>
          <a:p>
            <a:pPr>
              <a:buNone/>
            </a:pPr>
            <a:r>
              <a:rPr lang="en-US" sz="1800" dirty="0" smtClean="0"/>
              <a:t>Compelling need </a:t>
            </a:r>
            <a:br>
              <a:rPr lang="en-US" sz="1800" dirty="0" smtClean="0"/>
            </a:br>
            <a:r>
              <a:rPr lang="en-US" sz="1800" dirty="0" smtClean="0"/>
              <a:t>to establish </a:t>
            </a:r>
            <a:br>
              <a:rPr lang="en-US" sz="1800" dirty="0" smtClean="0"/>
            </a:br>
            <a:r>
              <a:rPr lang="en-US" sz="1800" dirty="0" smtClean="0"/>
              <a:t> T-dependence</a:t>
            </a:r>
            <a:r>
              <a:rPr lang="en-US" sz="1800" dirty="0" smtClean="0"/>
              <a:t>!</a:t>
            </a:r>
            <a:endParaRPr kumimoji="1" lang="en-US" sz="1800" b="0" i="1" dirty="0">
              <a:solidFill>
                <a:schemeClr val="tx1"/>
              </a:solidFill>
            </a:endParaRPr>
          </a:p>
        </p:txBody>
      </p:sp>
    </p:spTree>
    <p:extLst>
      <p:ext uri="{BB962C8B-B14F-4D97-AF65-F5344CB8AC3E}">
        <p14:creationId xmlns:p14="http://schemas.microsoft.com/office/powerpoint/2010/main" val="4254026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5956"/>
            <a:ext cx="9144000" cy="5867400"/>
          </a:xfrm>
        </p:spPr>
        <p:txBody>
          <a:bodyPr/>
          <a:lstStyle/>
          <a:p>
            <a:r>
              <a:rPr lang="en-US" sz="2800" dirty="0" smtClean="0"/>
              <a:t>So much more: </a:t>
            </a:r>
          </a:p>
          <a:p>
            <a:pPr lvl="1"/>
            <a:r>
              <a:rPr lang="en-US" sz="2400" dirty="0" smtClean="0"/>
              <a:t>Recombination</a:t>
            </a:r>
          </a:p>
          <a:p>
            <a:pPr lvl="1"/>
            <a:r>
              <a:rPr lang="en-US" sz="2400" dirty="0" smtClean="0"/>
              <a:t>Direct photon yields</a:t>
            </a:r>
          </a:p>
          <a:p>
            <a:pPr lvl="1"/>
            <a:r>
              <a:rPr lang="en-US" sz="2400" dirty="0" smtClean="0"/>
              <a:t>Thermal photons</a:t>
            </a:r>
          </a:p>
          <a:p>
            <a:pPr lvl="1"/>
            <a:r>
              <a:rPr lang="en-US" sz="2400" dirty="0"/>
              <a:t>P</a:t>
            </a:r>
            <a:r>
              <a:rPr lang="en-US" sz="2400" dirty="0" smtClean="0"/>
              <a:t>hoton flow</a:t>
            </a:r>
          </a:p>
          <a:p>
            <a:pPr lvl="1"/>
            <a:r>
              <a:rPr lang="en-US" sz="2400" dirty="0" smtClean="0"/>
              <a:t>Soft di-lepton measurements </a:t>
            </a:r>
            <a:endParaRPr lang="en-US" sz="2400" dirty="0" smtClean="0"/>
          </a:p>
          <a:p>
            <a:pPr lvl="1"/>
            <a:r>
              <a:rPr lang="en-US" sz="2400" dirty="0" smtClean="0"/>
              <a:t>Beam Energy Scan program</a:t>
            </a:r>
          </a:p>
          <a:p>
            <a:pPr lvl="1"/>
            <a:r>
              <a:rPr lang="en-US" sz="2400" dirty="0" smtClean="0"/>
              <a:t>Chiral Magnetic Effect signatures</a:t>
            </a:r>
          </a:p>
          <a:p>
            <a:pPr lvl="1"/>
            <a:r>
              <a:rPr lang="en-US" sz="2400" dirty="0" smtClean="0"/>
              <a:t>Cold nuclear matter studies</a:t>
            </a:r>
          </a:p>
          <a:p>
            <a:pPr lvl="1"/>
            <a:r>
              <a:rPr lang="en-US" sz="2400" dirty="0" smtClean="0"/>
              <a:t>HBT measurements</a:t>
            </a:r>
          </a:p>
          <a:p>
            <a:pPr lvl="1"/>
            <a:r>
              <a:rPr lang="en-US" sz="2400" dirty="0" smtClean="0"/>
              <a:t>Higher flow harmonics</a:t>
            </a:r>
          </a:p>
          <a:p>
            <a:pPr lvl="1"/>
            <a:r>
              <a:rPr lang="en-US" sz="2400" dirty="0" smtClean="0"/>
              <a:t>Fluctuations and susceptibilities </a:t>
            </a:r>
          </a:p>
          <a:p>
            <a:pPr lvl="1"/>
            <a:r>
              <a:rPr lang="en-US" sz="2400" dirty="0"/>
              <a:t>s</a:t>
            </a:r>
            <a:r>
              <a:rPr lang="en-US" sz="2400" dirty="0" smtClean="0"/>
              <a:t>till more</a:t>
            </a:r>
            <a:r>
              <a:rPr lang="mr-IN" sz="2400" dirty="0" smtClean="0"/>
              <a:t>…</a:t>
            </a:r>
            <a:endParaRPr lang="en-US" sz="2400" dirty="0" smtClean="0"/>
          </a:p>
          <a:p>
            <a:pPr lvl="1"/>
            <a:endParaRPr lang="en-US" sz="2400" dirty="0" smtClean="0"/>
          </a:p>
        </p:txBody>
      </p:sp>
      <p:sp>
        <p:nvSpPr>
          <p:cNvPr id="3" name="Title 2"/>
          <p:cNvSpPr>
            <a:spLocks noGrp="1"/>
          </p:cNvSpPr>
          <p:nvPr>
            <p:ph type="title"/>
          </p:nvPr>
        </p:nvSpPr>
        <p:spPr/>
        <p:txBody>
          <a:bodyPr/>
          <a:lstStyle/>
          <a:p>
            <a:r>
              <a:rPr lang="en-US" dirty="0" smtClean="0"/>
              <a:t>Not Mentioned</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44</a:t>
            </a:fld>
            <a:endParaRPr lang="en-US"/>
          </a:p>
        </p:txBody>
      </p:sp>
    </p:spTree>
    <p:extLst>
      <p:ext uri="{BB962C8B-B14F-4D97-AF65-F5344CB8AC3E}">
        <p14:creationId xmlns:p14="http://schemas.microsoft.com/office/powerpoint/2010/main" val="385195902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5956"/>
            <a:ext cx="9144000" cy="5867400"/>
          </a:xfrm>
        </p:spPr>
        <p:txBody>
          <a:bodyPr/>
          <a:lstStyle/>
          <a:p>
            <a:r>
              <a:rPr lang="en-US" sz="2800" dirty="0"/>
              <a:t>T</a:t>
            </a:r>
            <a:r>
              <a:rPr lang="en-US" sz="2800" dirty="0" smtClean="0"/>
              <a:t>he remarkable properties of liquid QGP have penetrated to the larger scientific community</a:t>
            </a:r>
          </a:p>
          <a:p>
            <a:pPr lvl="8"/>
            <a:endParaRPr lang="en-US" sz="800" dirty="0"/>
          </a:p>
          <a:p>
            <a:r>
              <a:rPr lang="en-US" sz="2800" dirty="0" smtClean="0"/>
              <a:t>We now know that the QGP is</a:t>
            </a:r>
          </a:p>
          <a:p>
            <a:pPr lvl="1"/>
            <a:r>
              <a:rPr lang="en-US" sz="2400" dirty="0" smtClean="0"/>
              <a:t>A thermal state of matter</a:t>
            </a:r>
          </a:p>
          <a:p>
            <a:pPr lvl="1"/>
            <a:r>
              <a:rPr lang="en-US" sz="2400" dirty="0"/>
              <a:t>t</a:t>
            </a:r>
            <a:r>
              <a:rPr lang="en-US" sz="2400" dirty="0" smtClean="0"/>
              <a:t>hat </a:t>
            </a:r>
            <a:r>
              <a:rPr lang="en-US" sz="2400" dirty="0" smtClean="0"/>
              <a:t>is a true quantum liquid</a:t>
            </a:r>
          </a:p>
          <a:p>
            <a:pPr lvl="1"/>
            <a:r>
              <a:rPr lang="en-US" sz="2400" dirty="0"/>
              <a:t>i</a:t>
            </a:r>
            <a:r>
              <a:rPr lang="en-US" sz="2400" dirty="0" smtClean="0"/>
              <a:t>n </a:t>
            </a:r>
            <a:r>
              <a:rPr lang="en-US" sz="2400" dirty="0" smtClean="0"/>
              <a:t>that its fundamental transport properties </a:t>
            </a:r>
            <a:br>
              <a:rPr lang="en-US" sz="2400" dirty="0" smtClean="0"/>
            </a:br>
            <a:r>
              <a:rPr lang="en-US" sz="2400" dirty="0" smtClean="0"/>
              <a:t>(nearly) saturate the quantum mechanical bound</a:t>
            </a:r>
          </a:p>
          <a:p>
            <a:pPr lvl="6"/>
            <a:endParaRPr lang="en-US" sz="900" dirty="0"/>
          </a:p>
          <a:p>
            <a:r>
              <a:rPr lang="en-US" sz="2800" dirty="0" smtClean="0"/>
              <a:t>Understanding </a:t>
            </a:r>
            <a:r>
              <a:rPr lang="en-US" sz="2800" dirty="0" smtClean="0"/>
              <a:t>the </a:t>
            </a:r>
            <a:r>
              <a:rPr lang="en-US" sz="2800" i="1" dirty="0" smtClean="0"/>
              <a:t>origin</a:t>
            </a:r>
            <a:r>
              <a:rPr lang="en-US" sz="2800" dirty="0" smtClean="0"/>
              <a:t> of these </a:t>
            </a:r>
            <a:r>
              <a:rPr lang="en-US" sz="2800" dirty="0" smtClean="0"/>
              <a:t>properties is a fundamental goal for future experiments at </a:t>
            </a:r>
            <a:r>
              <a:rPr lang="en-US" sz="2800" dirty="0" smtClean="0"/>
              <a:t>both </a:t>
            </a:r>
          </a:p>
          <a:p>
            <a:pPr lvl="1"/>
            <a:r>
              <a:rPr lang="en-US" sz="2400" dirty="0" smtClean="0"/>
              <a:t>RHIC: STAR Beam Energy Scan, sPHENIX program</a:t>
            </a:r>
            <a:br>
              <a:rPr lang="en-US" sz="2400" dirty="0" smtClean="0"/>
            </a:br>
            <a:r>
              <a:rPr lang="en-US" sz="2400" dirty="0" smtClean="0">
                <a:solidFill>
                  <a:srgbClr val="0000FF"/>
                </a:solidFill>
              </a:rPr>
              <a:t>and</a:t>
            </a:r>
            <a:r>
              <a:rPr lang="en-US" sz="2400" dirty="0" smtClean="0"/>
              <a:t> </a:t>
            </a:r>
          </a:p>
          <a:p>
            <a:pPr lvl="1"/>
            <a:r>
              <a:rPr lang="en-US" sz="2400" dirty="0" smtClean="0"/>
              <a:t>the LHC</a:t>
            </a:r>
          </a:p>
          <a:p>
            <a:endParaRPr lang="en-US" sz="2800" dirty="0" smtClean="0"/>
          </a:p>
        </p:txBody>
      </p:sp>
      <p:sp>
        <p:nvSpPr>
          <p:cNvPr id="3" name="Title 2"/>
          <p:cNvSpPr>
            <a:spLocks noGrp="1"/>
          </p:cNvSpPr>
          <p:nvPr>
            <p:ph type="title"/>
          </p:nvPr>
        </p:nvSpPr>
        <p:spPr/>
        <p:txBody>
          <a:bodyPr/>
          <a:lstStyle/>
          <a:p>
            <a:r>
              <a:rPr lang="en-US" dirty="0" smtClean="0"/>
              <a:t>There’s More To Be Done</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45</a:t>
            </a:fld>
            <a:endParaRPr lang="en-US"/>
          </a:p>
        </p:txBody>
      </p:sp>
    </p:spTree>
    <p:extLst>
      <p:ext uri="{BB962C8B-B14F-4D97-AF65-F5344CB8AC3E}">
        <p14:creationId xmlns:p14="http://schemas.microsoft.com/office/powerpoint/2010/main" val="73959998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 You!</a:t>
            </a:r>
            <a:endParaRPr lang="en-US" dirty="0"/>
          </a:p>
        </p:txBody>
      </p:sp>
      <p:sp>
        <p:nvSpPr>
          <p:cNvPr id="6" name="Subtitle 5"/>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A2D2CA8A-49B1-44D0-B863-6C6BFD9BB9EC}" type="slidenum">
              <a:rPr lang="en-US" smtClean="0"/>
              <a:pPr/>
              <a:t>46</a:t>
            </a:fld>
            <a:endParaRPr lang="en-US"/>
          </a:p>
        </p:txBody>
      </p:sp>
    </p:spTree>
    <p:extLst>
      <p:ext uri="{BB962C8B-B14F-4D97-AF65-F5344CB8AC3E}">
        <p14:creationId xmlns:p14="http://schemas.microsoft.com/office/powerpoint/2010/main" val="192520364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Back-up</a:t>
            </a:r>
            <a:endParaRPr lang="en-US" dirty="0"/>
          </a:p>
        </p:txBody>
      </p:sp>
      <p:sp>
        <p:nvSpPr>
          <p:cNvPr id="6" name="Subtitle 5"/>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A2D2CA8A-49B1-44D0-B863-6C6BFD9BB9EC}" type="slidenum">
              <a:rPr lang="en-US" smtClean="0"/>
              <a:pPr/>
              <a:t>47</a:t>
            </a:fld>
            <a:endParaRPr lang="en-US"/>
          </a:p>
        </p:txBody>
      </p:sp>
    </p:spTree>
    <p:extLst>
      <p:ext uri="{BB962C8B-B14F-4D97-AF65-F5344CB8AC3E}">
        <p14:creationId xmlns:p14="http://schemas.microsoft.com/office/powerpoint/2010/main" val="71074323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spectacular transition to a new phase of matter, a quark-gluon plasma, may occur… </a:t>
            </a:r>
            <a:br>
              <a:rPr lang="en-US" dirty="0" smtClean="0"/>
            </a:br>
            <a:r>
              <a:rPr lang="en-US" dirty="0" smtClean="0"/>
              <a:t/>
            </a:r>
            <a:br>
              <a:rPr lang="en-US" dirty="0" smtClean="0"/>
            </a:br>
            <a:r>
              <a:rPr lang="en-US" b="1" i="1" dirty="0" smtClean="0"/>
              <a:t>It is the opinion of this Committee that the United States should proceed with the planning for the construction of this relativistic heavy ion collider facility expeditiously, and we see it as the </a:t>
            </a:r>
            <a:br>
              <a:rPr lang="en-US" b="1" i="1" dirty="0" smtClean="0"/>
            </a:br>
            <a:r>
              <a:rPr lang="en-US" b="1" i="1" dirty="0" smtClean="0"/>
              <a:t>highest priority new scientific opportunity within the purview of our science.</a:t>
            </a:r>
            <a:endParaRPr lang="en-US" b="1" i="1" dirty="0"/>
          </a:p>
        </p:txBody>
      </p:sp>
      <p:sp>
        <p:nvSpPr>
          <p:cNvPr id="3" name="Title 2"/>
          <p:cNvSpPr>
            <a:spLocks noGrp="1"/>
          </p:cNvSpPr>
          <p:nvPr>
            <p:ph type="title"/>
          </p:nvPr>
        </p:nvSpPr>
        <p:spPr/>
        <p:txBody>
          <a:bodyPr/>
          <a:lstStyle/>
          <a:p>
            <a:r>
              <a:rPr lang="en-US" dirty="0" smtClean="0"/>
              <a:t>1983 Long Range Plan for Nuclear Physics</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48</a:t>
            </a:fld>
            <a:endParaRPr lang="en-US"/>
          </a:p>
        </p:txBody>
      </p:sp>
    </p:spTree>
    <p:extLst>
      <p:ext uri="{BB962C8B-B14F-4D97-AF65-F5344CB8AC3E}">
        <p14:creationId xmlns:p14="http://schemas.microsoft.com/office/powerpoint/2010/main" val="34070081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strongly reaffirm the very high scientific importance of the Relativistic Heavy Ion Collider (RHIC). Since the last LRP, theoretical progress has strengthened the case of the existence of a quark-gluon plasma…</a:t>
            </a:r>
            <a:br>
              <a:rPr lang="en-US" dirty="0" smtClean="0"/>
            </a:br>
            <a:r>
              <a:rPr lang="en-US" dirty="0" smtClean="0"/>
              <a:t>RHIC has the highest priority for new construction in the nuclear physics program.</a:t>
            </a:r>
            <a:endParaRPr lang="en-US" dirty="0"/>
          </a:p>
        </p:txBody>
      </p:sp>
      <p:sp>
        <p:nvSpPr>
          <p:cNvPr id="3" name="Title 2"/>
          <p:cNvSpPr>
            <a:spLocks noGrp="1"/>
          </p:cNvSpPr>
          <p:nvPr>
            <p:ph type="title"/>
          </p:nvPr>
        </p:nvSpPr>
        <p:spPr/>
        <p:txBody>
          <a:bodyPr/>
          <a:lstStyle/>
          <a:p>
            <a:r>
              <a:rPr lang="en-US" dirty="0" smtClean="0"/>
              <a:t>1989 Long Range for Nuclear Physics</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49</a:t>
            </a:fld>
            <a:endParaRPr lang="en-US"/>
          </a:p>
        </p:txBody>
      </p:sp>
    </p:spTree>
    <p:extLst>
      <p:ext uri="{BB962C8B-B14F-4D97-AF65-F5344CB8AC3E}">
        <p14:creationId xmlns:p14="http://schemas.microsoft.com/office/powerpoint/2010/main" val="106889287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56692"/>
            <a:ext cx="9144000" cy="5867400"/>
          </a:xfrm>
        </p:spPr>
        <p:txBody>
          <a:bodyPr/>
          <a:lstStyle/>
          <a:p>
            <a:r>
              <a:rPr lang="en-US" dirty="0" smtClean="0"/>
              <a:t>The world’s first </a:t>
            </a:r>
            <a:r>
              <a:rPr lang="en-US" i="1" dirty="0" smtClean="0"/>
              <a:t>purpose-built</a:t>
            </a:r>
            <a:r>
              <a:rPr lang="en-US" dirty="0" smtClean="0"/>
              <a:t> </a:t>
            </a:r>
            <a:r>
              <a:rPr lang="en-US" i="1" dirty="0" smtClean="0"/>
              <a:t>heavy</a:t>
            </a:r>
            <a:r>
              <a:rPr lang="en-US" dirty="0" smtClean="0"/>
              <a:t> ion collider</a:t>
            </a:r>
            <a:endParaRPr lang="en-US" dirty="0"/>
          </a:p>
        </p:txBody>
      </p:sp>
      <p:sp>
        <p:nvSpPr>
          <p:cNvPr id="3" name="Title 2"/>
          <p:cNvSpPr>
            <a:spLocks noGrp="1"/>
          </p:cNvSpPr>
          <p:nvPr>
            <p:ph type="title"/>
          </p:nvPr>
        </p:nvSpPr>
        <p:spPr/>
        <p:txBody>
          <a:bodyPr/>
          <a:lstStyle/>
          <a:p>
            <a:r>
              <a:rPr lang="en-US" dirty="0" smtClean="0"/>
              <a:t>RHIC</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5</a:t>
            </a:fld>
            <a:endParaRPr lang="en-US"/>
          </a:p>
        </p:txBody>
      </p:sp>
      <p:pic>
        <p:nvPicPr>
          <p:cNvPr id="5" name="Content Placeholder 6" descr="Screen Shot 2013-12-02 at 7.27.59 AM.png"/>
          <p:cNvPicPr>
            <a:picLocks noChangeAspect="1"/>
          </p:cNvPicPr>
          <p:nvPr/>
        </p:nvPicPr>
        <p:blipFill rotWithShape="1">
          <a:blip r:embed="rId2">
            <a:extLst>
              <a:ext uri="{28A0092B-C50C-407E-A947-70E740481C1C}">
                <a14:useLocalDpi xmlns:a14="http://schemas.microsoft.com/office/drawing/2010/main" val="0"/>
              </a:ext>
            </a:extLst>
          </a:blip>
          <a:srcRect l="24242" t="57289" r="20372"/>
          <a:stretch/>
        </p:blipFill>
        <p:spPr bwMode="auto">
          <a:xfrm>
            <a:off x="4644008" y="2240868"/>
            <a:ext cx="4672083" cy="4356484"/>
          </a:xfrm>
          <a:prstGeom prst="rect">
            <a:avLst/>
          </a:prstGeom>
          <a:noFill/>
          <a:ln w="9525">
            <a:noFill/>
            <a:miter lim="800000"/>
            <a:headEnd/>
            <a:tailEnd/>
          </a:ln>
          <a:effectLst/>
        </p:spPr>
      </p:pic>
      <p:pic>
        <p:nvPicPr>
          <p:cNvPr id="6" name="Picture 5">
            <a:hlinkClick r:id="rId3"/>
          </p:cNvPr>
          <p:cNvPicPr>
            <a:picLocks noChangeAspect="1"/>
          </p:cNvPicPr>
          <p:nvPr/>
        </p:nvPicPr>
        <p:blipFill>
          <a:blip r:embed="rId4"/>
          <a:stretch>
            <a:fillRect/>
          </a:stretch>
        </p:blipFill>
        <p:spPr>
          <a:xfrm>
            <a:off x="-508" y="4201334"/>
            <a:ext cx="4500501" cy="2669047"/>
          </a:xfrm>
          <a:prstGeom prst="rect">
            <a:avLst/>
          </a:prstGeom>
        </p:spPr>
      </p:pic>
      <p:pic>
        <p:nvPicPr>
          <p:cNvPr id="8" name="Picture 7"/>
          <p:cNvPicPr>
            <a:picLocks noChangeAspect="1"/>
          </p:cNvPicPr>
          <p:nvPr/>
        </p:nvPicPr>
        <p:blipFill rotWithShape="1">
          <a:blip r:embed="rId5"/>
          <a:srcRect t="28098" b="27839"/>
          <a:stretch/>
        </p:blipFill>
        <p:spPr>
          <a:xfrm>
            <a:off x="121833" y="1196752"/>
            <a:ext cx="4846211" cy="3021846"/>
          </a:xfrm>
          <a:prstGeom prst="rect">
            <a:avLst/>
          </a:prstGeom>
        </p:spPr>
      </p:pic>
    </p:spTree>
    <p:extLst>
      <p:ext uri="{BB962C8B-B14F-4D97-AF65-F5344CB8AC3E}">
        <p14:creationId xmlns:p14="http://schemas.microsoft.com/office/powerpoint/2010/main" val="236131940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7B1B583-F6A9-42C4-8A94-4231252F28B1}" type="slidenum">
              <a:rPr lang="en-US" smtClean="0"/>
              <a:pPr/>
              <a:t>50</a:t>
            </a:fld>
            <a:endParaRPr lang="en-US"/>
          </a:p>
        </p:txBody>
      </p:sp>
      <p:pic>
        <p:nvPicPr>
          <p:cNvPr id="5" name="Picture 4">
            <a:hlinkClick r:id="rId2"/>
          </p:cNvPr>
          <p:cNvPicPr>
            <a:picLocks noChangeAspect="1"/>
          </p:cNvPicPr>
          <p:nvPr/>
        </p:nvPicPr>
        <p:blipFill rotWithShape="1">
          <a:blip r:embed="rId3"/>
          <a:srcRect r="6688"/>
          <a:stretch/>
        </p:blipFill>
        <p:spPr>
          <a:xfrm>
            <a:off x="179512" y="8620"/>
            <a:ext cx="8784468" cy="6839343"/>
          </a:xfrm>
          <a:prstGeom prst="rect">
            <a:avLst/>
          </a:prstGeom>
        </p:spPr>
      </p:pic>
    </p:spTree>
    <p:extLst>
      <p:ext uri="{BB962C8B-B14F-4D97-AF65-F5344CB8AC3E}">
        <p14:creationId xmlns:p14="http://schemas.microsoft.com/office/powerpoint/2010/main" val="365062155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sz="2800" dirty="0" smtClean="0"/>
              <a:t>Importance of higher harmonics</a:t>
            </a:r>
          </a:p>
          <a:p>
            <a:pPr lvl="1"/>
            <a:endParaRPr lang="en-US" sz="2400" dirty="0" smtClean="0"/>
          </a:p>
          <a:p>
            <a:r>
              <a:rPr lang="en-US" altLang="ja-JP" sz="2800" dirty="0" err="1" smtClean="0">
                <a:latin typeface="Arial" charset="0"/>
                <a:ea typeface="ＭＳ Ｐゴシック" pitchFamily="46" charset="-128"/>
                <a:cs typeface="Arial" charset="0"/>
              </a:rPr>
              <a:t>dn</a:t>
            </a:r>
            <a:r>
              <a:rPr lang="en-US" altLang="ja-JP" sz="2800" dirty="0" smtClean="0">
                <a:latin typeface="Arial" charset="0"/>
                <a:ea typeface="ＭＳ Ｐゴシック" pitchFamily="46" charset="-128"/>
                <a:cs typeface="Arial" charset="0"/>
              </a:rPr>
              <a:t>/</a:t>
            </a:r>
            <a:r>
              <a:rPr lang="en-US" altLang="ja-JP" sz="2800" dirty="0" err="1" smtClean="0">
                <a:latin typeface="Arial" charset="0"/>
                <a:ea typeface="ＭＳ Ｐゴシック" pitchFamily="46" charset="-128"/>
                <a:cs typeface="Arial" charset="0"/>
              </a:rPr>
              <a:t>d</a:t>
            </a:r>
            <a:r>
              <a:rPr lang="en-US" altLang="ja-JP" sz="2800" dirty="0" err="1" smtClean="0">
                <a:latin typeface="Symbol" pitchFamily="18" charset="2"/>
                <a:ea typeface="ＭＳ Ｐゴシック" pitchFamily="46" charset="-128"/>
                <a:cs typeface="Arial" charset="0"/>
              </a:rPr>
              <a:t>f</a:t>
            </a:r>
            <a:r>
              <a:rPr lang="en-US" altLang="ja-JP" sz="2800" dirty="0" smtClean="0">
                <a:latin typeface="Arial" charset="0"/>
                <a:ea typeface="ＭＳ Ｐゴシック" pitchFamily="46" charset="-128"/>
                <a:cs typeface="Arial" charset="0"/>
              </a:rPr>
              <a:t> ~ 1 + 2</a:t>
            </a:r>
            <a:r>
              <a:rPr lang="en-US" altLang="ja-JP" sz="2800" dirty="0" smtClean="0">
                <a:solidFill>
                  <a:srgbClr val="0000FF"/>
                </a:solidFill>
                <a:latin typeface="Arial" charset="0"/>
                <a:ea typeface="ＭＳ Ｐゴシック" pitchFamily="46" charset="-128"/>
                <a:cs typeface="Arial" charset="0"/>
              </a:rPr>
              <a:t> </a:t>
            </a:r>
            <a:r>
              <a:rPr lang="en-US" altLang="ja-JP" sz="2800" dirty="0" smtClean="0">
                <a:solidFill>
                  <a:srgbClr val="FF0000"/>
                </a:solidFill>
                <a:latin typeface="Arial" charset="0"/>
                <a:ea typeface="ＭＳ Ｐゴシック" pitchFamily="46" charset="-128"/>
                <a:cs typeface="Arial" charset="0"/>
              </a:rPr>
              <a:t>v</a:t>
            </a:r>
            <a:r>
              <a:rPr lang="en-US" altLang="ja-JP" sz="2800" baseline="-25000" dirty="0" smtClean="0">
                <a:solidFill>
                  <a:srgbClr val="FF0000"/>
                </a:solidFill>
                <a:latin typeface="Arial" charset="0"/>
                <a:ea typeface="ＭＳ Ｐゴシック" pitchFamily="46" charset="-128"/>
                <a:cs typeface="Arial" charset="0"/>
              </a:rPr>
              <a:t>2</a:t>
            </a:r>
            <a:r>
              <a:rPr lang="en-US" altLang="ja-JP" sz="2800" dirty="0" smtClean="0">
                <a:solidFill>
                  <a:srgbClr val="FF0000"/>
                </a:solidFill>
                <a:latin typeface="Arial" charset="0"/>
                <a:ea typeface="ＭＳ Ｐゴシック" pitchFamily="46" charset="-128"/>
                <a:cs typeface="Arial" charset="0"/>
              </a:rPr>
              <a:t>(</a:t>
            </a:r>
            <a:r>
              <a:rPr lang="en-US" altLang="ja-JP" sz="2800" dirty="0" err="1" smtClean="0">
                <a:solidFill>
                  <a:srgbClr val="FF0000"/>
                </a:solidFill>
                <a:latin typeface="Arial" charset="0"/>
                <a:ea typeface="ＭＳ Ｐゴシック" pitchFamily="46" charset="-128"/>
                <a:cs typeface="Arial" charset="0"/>
              </a:rPr>
              <a:t>p</a:t>
            </a:r>
            <a:r>
              <a:rPr lang="en-US" altLang="ja-JP" sz="2800" baseline="-25000" dirty="0" err="1" smtClean="0">
                <a:solidFill>
                  <a:srgbClr val="FF0000"/>
                </a:solidFill>
                <a:latin typeface="Arial" charset="0"/>
                <a:ea typeface="ＭＳ Ｐゴシック" pitchFamily="46" charset="-128"/>
                <a:cs typeface="Arial" charset="0"/>
              </a:rPr>
              <a:t>T</a:t>
            </a:r>
            <a:r>
              <a:rPr lang="en-US" altLang="ja-JP" sz="2800" dirty="0" smtClean="0">
                <a:solidFill>
                  <a:srgbClr val="FF0000"/>
                </a:solidFill>
                <a:latin typeface="Arial" charset="0"/>
                <a:ea typeface="ＭＳ Ｐゴシック" pitchFamily="46" charset="-128"/>
                <a:cs typeface="Arial" charset="0"/>
              </a:rPr>
              <a:t>) </a:t>
            </a:r>
            <a:r>
              <a:rPr lang="en-US" altLang="ja-JP" sz="2800" dirty="0" err="1" smtClean="0">
                <a:latin typeface="Arial" charset="0"/>
                <a:ea typeface="ＭＳ Ｐゴシック" pitchFamily="46" charset="-128"/>
                <a:cs typeface="Arial" charset="0"/>
              </a:rPr>
              <a:t>cos</a:t>
            </a:r>
            <a:r>
              <a:rPr lang="en-US" altLang="ja-JP" sz="2800" dirty="0" smtClean="0">
                <a:latin typeface="Arial" charset="0"/>
                <a:ea typeface="ＭＳ Ｐゴシック" pitchFamily="46" charset="-128"/>
                <a:cs typeface="Arial" charset="0"/>
              </a:rPr>
              <a:t> (2</a:t>
            </a:r>
            <a:r>
              <a:rPr lang="en-US" altLang="ja-JP" sz="2800" dirty="0" smtClean="0">
                <a:latin typeface="Symbol" pitchFamily="18" charset="2"/>
                <a:ea typeface="ＭＳ Ｐゴシック" pitchFamily="46" charset="-128"/>
                <a:cs typeface="Arial" charset="0"/>
              </a:rPr>
              <a:t> f</a:t>
            </a:r>
            <a:r>
              <a:rPr lang="en-US" altLang="ja-JP" sz="2800" dirty="0" smtClean="0">
                <a:latin typeface="Arial" charset="0"/>
                <a:ea typeface="ＭＳ Ｐゴシック" pitchFamily="46" charset="-128"/>
                <a:cs typeface="Arial" charset="0"/>
              </a:rPr>
              <a:t>) + ...</a:t>
            </a:r>
          </a:p>
          <a:p>
            <a:endParaRPr lang="en-US" sz="2800" dirty="0"/>
          </a:p>
        </p:txBody>
      </p:sp>
      <p:sp>
        <p:nvSpPr>
          <p:cNvPr id="2" name="Title 1"/>
          <p:cNvSpPr>
            <a:spLocks noGrp="1"/>
          </p:cNvSpPr>
          <p:nvPr>
            <p:ph type="title"/>
          </p:nvPr>
        </p:nvSpPr>
        <p:spPr/>
        <p:txBody>
          <a:bodyPr/>
          <a:lstStyle/>
          <a:p>
            <a:r>
              <a:rPr lang="en-US" dirty="0" smtClean="0"/>
              <a:t>2010: The Noise </a:t>
            </a:r>
            <a:r>
              <a:rPr lang="en-US" i="1" dirty="0" smtClean="0"/>
              <a:t>Is</a:t>
            </a:r>
            <a:r>
              <a:rPr lang="en-US" dirty="0" smtClean="0"/>
              <a:t> The Signal </a:t>
            </a:r>
            <a:endParaRPr lang="en-US" dirty="0"/>
          </a:p>
        </p:txBody>
      </p:sp>
      <p:pic>
        <p:nvPicPr>
          <p:cNvPr id="192514" name="Picture 2">
            <a:hlinkClick r:id="rId3"/>
          </p:cNvPr>
          <p:cNvPicPr>
            <a:picLocks noChangeAspect="1" noChangeArrowheads="1"/>
          </p:cNvPicPr>
          <p:nvPr/>
        </p:nvPicPr>
        <p:blipFill>
          <a:blip r:embed="rId4" cstate="print"/>
          <a:srcRect/>
          <a:stretch>
            <a:fillRect/>
          </a:stretch>
        </p:blipFill>
        <p:spPr bwMode="auto">
          <a:xfrm>
            <a:off x="6145007" y="990599"/>
            <a:ext cx="2922794" cy="5867401"/>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A2D2CA8A-49B1-44D0-B863-6C6BFD9BB9EC}" type="slidenum">
              <a:rPr lang="en-US" smtClean="0"/>
              <a:pPr/>
              <a:t>51</a:t>
            </a:fld>
            <a:endParaRPr lang="en-US" dirty="0"/>
          </a:p>
        </p:txBody>
      </p:sp>
      <p:sp>
        <p:nvSpPr>
          <p:cNvPr id="8" name="Oval 7"/>
          <p:cNvSpPr/>
          <p:nvPr/>
        </p:nvSpPr>
        <p:spPr bwMode="auto">
          <a:xfrm>
            <a:off x="7162800" y="1219200"/>
            <a:ext cx="990600" cy="1524000"/>
          </a:xfrm>
          <a:prstGeom prst="ellipse">
            <a:avLst/>
          </a:pr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9" name="Oval 8"/>
          <p:cNvSpPr/>
          <p:nvPr/>
        </p:nvSpPr>
        <p:spPr bwMode="auto">
          <a:xfrm>
            <a:off x="7162800" y="3276600"/>
            <a:ext cx="990600" cy="1524000"/>
          </a:xfrm>
          <a:prstGeom prst="ellipse">
            <a:avLst/>
          </a:pr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0" name="Oval 9"/>
          <p:cNvSpPr/>
          <p:nvPr/>
        </p:nvSpPr>
        <p:spPr bwMode="auto">
          <a:xfrm>
            <a:off x="7239000" y="5029200"/>
            <a:ext cx="990600" cy="1524000"/>
          </a:xfrm>
          <a:prstGeom prst="ellipse">
            <a:avLst/>
          </a:pr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6" name="TextBox 5"/>
          <p:cNvSpPr txBox="1"/>
          <p:nvPr/>
        </p:nvSpPr>
        <p:spPr>
          <a:xfrm>
            <a:off x="323528" y="6510826"/>
            <a:ext cx="5580620" cy="338554"/>
          </a:xfrm>
          <a:prstGeom prst="rect">
            <a:avLst/>
          </a:prstGeom>
          <a:noFill/>
        </p:spPr>
        <p:txBody>
          <a:bodyPr wrap="square" rtlCol="0">
            <a:spAutoFit/>
          </a:bodyPr>
          <a:lstStyle/>
          <a:p>
            <a:pPr>
              <a:buNone/>
            </a:pPr>
            <a:r>
              <a:rPr lang="en-US" sz="1600" i="0" dirty="0"/>
              <a:t>B. </a:t>
            </a:r>
            <a:r>
              <a:rPr lang="en-US" sz="1600" i="0" dirty="0" err="1"/>
              <a:t>Alver</a:t>
            </a:r>
            <a:r>
              <a:rPr lang="en-US" sz="1600" i="0" dirty="0"/>
              <a:t> and G. Roland, </a:t>
            </a:r>
            <a:r>
              <a:rPr lang="en-US" sz="1600" i="0" dirty="0" smtClean="0">
                <a:hlinkClick r:id="rId5"/>
              </a:rPr>
              <a:t>Phys</a:t>
            </a:r>
            <a:r>
              <a:rPr lang="en-US" sz="1600" i="0" dirty="0">
                <a:hlinkClick r:id="rId5"/>
              </a:rPr>
              <a:t>. Rev. C81, 054905 (2010)</a:t>
            </a:r>
            <a:endParaRPr lang="en-US" sz="1600" i="0" dirty="0"/>
          </a:p>
        </p:txBody>
      </p:sp>
    </p:spTree>
    <p:extLst>
      <p:ext uri="{BB962C8B-B14F-4D97-AF65-F5344CB8AC3E}">
        <p14:creationId xmlns:p14="http://schemas.microsoft.com/office/powerpoint/2010/main" val="290973800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par>
                                <p:cTn id="11" presetID="2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edge">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r>
              <a:rPr lang="en-US" sz="2800" dirty="0" smtClean="0"/>
              <a:t>Importance of higher harmonics</a:t>
            </a:r>
            <a:br>
              <a:rPr lang="en-US" sz="2800" dirty="0" smtClean="0"/>
            </a:br>
            <a:endParaRPr lang="en-US" sz="2800" dirty="0" smtClean="0"/>
          </a:p>
          <a:p>
            <a:r>
              <a:rPr lang="en-US" altLang="ja-JP" sz="2800" dirty="0" err="1" smtClean="0">
                <a:latin typeface="Arial" charset="0"/>
                <a:ea typeface="ＭＳ Ｐゴシック" pitchFamily="46" charset="-128"/>
                <a:cs typeface="Arial" charset="0"/>
              </a:rPr>
              <a:t>dn</a:t>
            </a:r>
            <a:r>
              <a:rPr lang="en-US" altLang="ja-JP" sz="2800" dirty="0" smtClean="0">
                <a:latin typeface="Arial" charset="0"/>
                <a:ea typeface="ＭＳ Ｐゴシック" pitchFamily="46" charset="-128"/>
                <a:cs typeface="Arial" charset="0"/>
              </a:rPr>
              <a:t>/</a:t>
            </a:r>
            <a:r>
              <a:rPr lang="en-US" altLang="ja-JP" sz="2800" dirty="0" err="1" smtClean="0">
                <a:latin typeface="Arial" charset="0"/>
                <a:ea typeface="ＭＳ Ｐゴシック" pitchFamily="46" charset="-128"/>
                <a:cs typeface="Arial" charset="0"/>
              </a:rPr>
              <a:t>d</a:t>
            </a:r>
            <a:r>
              <a:rPr lang="en-US" altLang="ja-JP" sz="2800" dirty="0" err="1" smtClean="0">
                <a:latin typeface="Symbol" pitchFamily="18" charset="2"/>
                <a:ea typeface="ＭＳ Ｐゴシック" pitchFamily="46" charset="-128"/>
                <a:cs typeface="Arial" charset="0"/>
              </a:rPr>
              <a:t>f</a:t>
            </a:r>
            <a:r>
              <a:rPr lang="en-US" altLang="ja-JP" sz="2800" dirty="0" smtClean="0">
                <a:latin typeface="Arial" charset="0"/>
                <a:ea typeface="ＭＳ Ｐゴシック" pitchFamily="46" charset="-128"/>
                <a:cs typeface="Arial" charset="0"/>
              </a:rPr>
              <a:t> ~ 1 + 2</a:t>
            </a:r>
            <a:r>
              <a:rPr lang="en-US" altLang="ja-JP" sz="2800" dirty="0" smtClean="0">
                <a:solidFill>
                  <a:srgbClr val="0000FF"/>
                </a:solidFill>
                <a:latin typeface="Arial" charset="0"/>
                <a:ea typeface="ＭＳ Ｐゴシック" pitchFamily="46" charset="-128"/>
                <a:cs typeface="Arial" charset="0"/>
              </a:rPr>
              <a:t> </a:t>
            </a:r>
            <a:r>
              <a:rPr lang="en-US" altLang="ja-JP" sz="2800" dirty="0" smtClean="0">
                <a:solidFill>
                  <a:srgbClr val="FF0000"/>
                </a:solidFill>
                <a:latin typeface="Arial" charset="0"/>
                <a:ea typeface="ＭＳ Ｐゴシック" pitchFamily="46" charset="-128"/>
                <a:cs typeface="Arial" charset="0"/>
              </a:rPr>
              <a:t>v</a:t>
            </a:r>
            <a:r>
              <a:rPr lang="en-US" altLang="ja-JP" sz="2800" baseline="-25000" dirty="0" smtClean="0">
                <a:solidFill>
                  <a:srgbClr val="FF0000"/>
                </a:solidFill>
                <a:latin typeface="Arial" charset="0"/>
                <a:ea typeface="ＭＳ Ｐゴシック" pitchFamily="46" charset="-128"/>
                <a:cs typeface="Arial" charset="0"/>
              </a:rPr>
              <a:t>2</a:t>
            </a:r>
            <a:r>
              <a:rPr lang="en-US" altLang="ja-JP" sz="2800" dirty="0" smtClean="0">
                <a:solidFill>
                  <a:srgbClr val="FF0000"/>
                </a:solidFill>
                <a:latin typeface="Arial" charset="0"/>
                <a:ea typeface="ＭＳ Ｐゴシック" pitchFamily="46" charset="-128"/>
                <a:cs typeface="Arial" charset="0"/>
              </a:rPr>
              <a:t>(</a:t>
            </a:r>
            <a:r>
              <a:rPr lang="en-US" altLang="ja-JP" sz="2800" dirty="0" err="1" smtClean="0">
                <a:solidFill>
                  <a:srgbClr val="FF0000"/>
                </a:solidFill>
                <a:latin typeface="Arial" charset="0"/>
                <a:ea typeface="ＭＳ Ｐゴシック" pitchFamily="46" charset="-128"/>
                <a:cs typeface="Arial" charset="0"/>
              </a:rPr>
              <a:t>p</a:t>
            </a:r>
            <a:r>
              <a:rPr lang="en-US" altLang="ja-JP" sz="2800" baseline="-25000" dirty="0" err="1" smtClean="0">
                <a:solidFill>
                  <a:srgbClr val="FF0000"/>
                </a:solidFill>
                <a:latin typeface="Arial" charset="0"/>
                <a:ea typeface="ＭＳ Ｐゴシック" pitchFamily="46" charset="-128"/>
                <a:cs typeface="Arial" charset="0"/>
              </a:rPr>
              <a:t>T</a:t>
            </a:r>
            <a:r>
              <a:rPr lang="en-US" altLang="ja-JP" sz="2800" dirty="0" smtClean="0">
                <a:solidFill>
                  <a:srgbClr val="FF0000"/>
                </a:solidFill>
                <a:latin typeface="Arial" charset="0"/>
                <a:ea typeface="ＭＳ Ｐゴシック" pitchFamily="46" charset="-128"/>
                <a:cs typeface="Arial" charset="0"/>
              </a:rPr>
              <a:t>) </a:t>
            </a:r>
            <a:r>
              <a:rPr lang="en-US" altLang="ja-JP" sz="2800" dirty="0" err="1" smtClean="0">
                <a:latin typeface="Arial" charset="0"/>
                <a:ea typeface="ＭＳ Ｐゴシック" pitchFamily="46" charset="-128"/>
                <a:cs typeface="Arial" charset="0"/>
              </a:rPr>
              <a:t>cos</a:t>
            </a:r>
            <a:r>
              <a:rPr lang="en-US" altLang="ja-JP" sz="2800" dirty="0" smtClean="0">
                <a:latin typeface="Arial" charset="0"/>
                <a:ea typeface="ＭＳ Ｐゴシック" pitchFamily="46" charset="-128"/>
                <a:cs typeface="Arial" charset="0"/>
              </a:rPr>
              <a:t> (2</a:t>
            </a:r>
            <a:r>
              <a:rPr lang="en-US" altLang="ja-JP" sz="2800" dirty="0" smtClean="0">
                <a:latin typeface="Symbol" pitchFamily="18" charset="2"/>
                <a:ea typeface="ＭＳ Ｐゴシック" pitchFamily="46" charset="-128"/>
                <a:cs typeface="Arial" charset="0"/>
              </a:rPr>
              <a:t> f</a:t>
            </a:r>
            <a:r>
              <a:rPr lang="en-US" altLang="ja-JP" sz="2800" dirty="0" smtClean="0">
                <a:latin typeface="Arial" charset="0"/>
                <a:ea typeface="ＭＳ Ｐゴシック" pitchFamily="46" charset="-128"/>
                <a:cs typeface="Arial" charset="0"/>
              </a:rPr>
              <a:t>) </a:t>
            </a:r>
          </a:p>
          <a:p>
            <a:pPr>
              <a:buNone/>
            </a:pPr>
            <a:r>
              <a:rPr lang="en-US" altLang="ja-JP" sz="2800" dirty="0" smtClean="0">
                <a:latin typeface="Arial" charset="0"/>
                <a:ea typeface="ＭＳ Ｐゴシック" pitchFamily="46" charset="-128"/>
                <a:cs typeface="Arial" charset="0"/>
              </a:rPr>
              <a:t>                    + 2</a:t>
            </a:r>
            <a:r>
              <a:rPr lang="en-US" altLang="ja-JP" sz="2800" dirty="0" smtClean="0">
                <a:solidFill>
                  <a:srgbClr val="0000FF"/>
                </a:solidFill>
                <a:latin typeface="Arial" charset="0"/>
                <a:ea typeface="ＭＳ Ｐゴシック" pitchFamily="46" charset="-128"/>
                <a:cs typeface="Arial" charset="0"/>
              </a:rPr>
              <a:t> </a:t>
            </a:r>
            <a:r>
              <a:rPr lang="en-US" altLang="ja-JP" sz="2800" dirty="0" smtClean="0">
                <a:solidFill>
                  <a:srgbClr val="FF0000"/>
                </a:solidFill>
                <a:latin typeface="Arial" charset="0"/>
                <a:ea typeface="ＭＳ Ｐゴシック" pitchFamily="46" charset="-128"/>
                <a:cs typeface="Arial" charset="0"/>
              </a:rPr>
              <a:t>v</a:t>
            </a:r>
            <a:r>
              <a:rPr lang="en-US" altLang="ja-JP" sz="2800" baseline="-25000" dirty="0" smtClean="0">
                <a:solidFill>
                  <a:srgbClr val="FF0000"/>
                </a:solidFill>
                <a:latin typeface="Arial" charset="0"/>
                <a:ea typeface="ＭＳ Ｐゴシック" pitchFamily="46" charset="-128"/>
                <a:cs typeface="Arial" charset="0"/>
              </a:rPr>
              <a:t>3</a:t>
            </a:r>
            <a:r>
              <a:rPr lang="en-US" altLang="ja-JP" sz="2800" dirty="0" smtClean="0">
                <a:solidFill>
                  <a:srgbClr val="FF0000"/>
                </a:solidFill>
                <a:latin typeface="Arial" charset="0"/>
                <a:ea typeface="ＭＳ Ｐゴシック" pitchFamily="46" charset="-128"/>
                <a:cs typeface="Arial" charset="0"/>
              </a:rPr>
              <a:t>(</a:t>
            </a:r>
            <a:r>
              <a:rPr lang="en-US" altLang="ja-JP" sz="2800" dirty="0" err="1" smtClean="0">
                <a:solidFill>
                  <a:srgbClr val="FF0000"/>
                </a:solidFill>
                <a:latin typeface="Arial" charset="0"/>
                <a:ea typeface="ＭＳ Ｐゴシック" pitchFamily="46" charset="-128"/>
                <a:cs typeface="Arial" charset="0"/>
              </a:rPr>
              <a:t>p</a:t>
            </a:r>
            <a:r>
              <a:rPr lang="en-US" altLang="ja-JP" sz="2800" baseline="-25000" dirty="0" err="1" smtClean="0">
                <a:solidFill>
                  <a:srgbClr val="FF0000"/>
                </a:solidFill>
                <a:latin typeface="Arial" charset="0"/>
                <a:ea typeface="ＭＳ Ｐゴシック" pitchFamily="46" charset="-128"/>
                <a:cs typeface="Arial" charset="0"/>
              </a:rPr>
              <a:t>T</a:t>
            </a:r>
            <a:r>
              <a:rPr lang="en-US" altLang="ja-JP" sz="2800" dirty="0" smtClean="0">
                <a:solidFill>
                  <a:srgbClr val="FF0000"/>
                </a:solidFill>
                <a:latin typeface="Arial" charset="0"/>
                <a:ea typeface="ＭＳ Ｐゴシック" pitchFamily="46" charset="-128"/>
                <a:cs typeface="Arial" charset="0"/>
              </a:rPr>
              <a:t>) </a:t>
            </a:r>
            <a:r>
              <a:rPr lang="en-US" altLang="ja-JP" sz="2800" dirty="0" err="1" smtClean="0">
                <a:latin typeface="Arial" charset="0"/>
                <a:ea typeface="ＭＳ Ｐゴシック" pitchFamily="46" charset="-128"/>
                <a:cs typeface="Arial" charset="0"/>
              </a:rPr>
              <a:t>cos</a:t>
            </a:r>
            <a:r>
              <a:rPr lang="en-US" altLang="ja-JP" sz="2800" dirty="0" smtClean="0">
                <a:latin typeface="Arial" charset="0"/>
                <a:ea typeface="ＭＳ Ｐゴシック" pitchFamily="46" charset="-128"/>
                <a:cs typeface="Arial" charset="0"/>
              </a:rPr>
              <a:t> (3</a:t>
            </a:r>
            <a:r>
              <a:rPr lang="en-US" altLang="ja-JP" sz="2800" dirty="0" smtClean="0">
                <a:latin typeface="Symbol" pitchFamily="18" charset="2"/>
                <a:ea typeface="ＭＳ Ｐゴシック" pitchFamily="46" charset="-128"/>
                <a:cs typeface="Arial" charset="0"/>
              </a:rPr>
              <a:t> f</a:t>
            </a:r>
            <a:r>
              <a:rPr lang="en-US" altLang="ja-JP" sz="2800" dirty="0" smtClean="0">
                <a:latin typeface="Arial" charset="0"/>
                <a:ea typeface="ＭＳ Ｐゴシック" pitchFamily="46" charset="-128"/>
                <a:cs typeface="Arial" charset="0"/>
              </a:rPr>
              <a:t>) </a:t>
            </a:r>
          </a:p>
          <a:p>
            <a:pPr>
              <a:buNone/>
            </a:pPr>
            <a:r>
              <a:rPr lang="en-US" altLang="ja-JP" sz="2800" dirty="0" smtClean="0">
                <a:latin typeface="Arial" charset="0"/>
                <a:ea typeface="ＭＳ Ｐゴシック" pitchFamily="46" charset="-128"/>
                <a:cs typeface="Arial" charset="0"/>
              </a:rPr>
              <a:t>                    + 2</a:t>
            </a:r>
            <a:r>
              <a:rPr lang="en-US" altLang="ja-JP" sz="2800" dirty="0" smtClean="0">
                <a:solidFill>
                  <a:srgbClr val="0000FF"/>
                </a:solidFill>
                <a:latin typeface="Arial" charset="0"/>
                <a:ea typeface="ＭＳ Ｐゴシック" pitchFamily="46" charset="-128"/>
                <a:cs typeface="Arial" charset="0"/>
              </a:rPr>
              <a:t> </a:t>
            </a:r>
            <a:r>
              <a:rPr lang="en-US" altLang="ja-JP" sz="2800" dirty="0" smtClean="0">
                <a:solidFill>
                  <a:srgbClr val="FF0000"/>
                </a:solidFill>
                <a:latin typeface="Arial" charset="0"/>
                <a:ea typeface="ＭＳ Ｐゴシック" pitchFamily="46" charset="-128"/>
                <a:cs typeface="Arial" charset="0"/>
              </a:rPr>
              <a:t>v</a:t>
            </a:r>
            <a:r>
              <a:rPr lang="en-US" altLang="ja-JP" sz="2800" baseline="-25000" dirty="0" smtClean="0">
                <a:solidFill>
                  <a:srgbClr val="FF0000"/>
                </a:solidFill>
                <a:latin typeface="Arial" charset="0"/>
                <a:ea typeface="ＭＳ Ｐゴシック" pitchFamily="46" charset="-128"/>
                <a:cs typeface="Arial" charset="0"/>
              </a:rPr>
              <a:t>4</a:t>
            </a:r>
            <a:r>
              <a:rPr lang="en-US" altLang="ja-JP" sz="2800" dirty="0" smtClean="0">
                <a:solidFill>
                  <a:srgbClr val="FF0000"/>
                </a:solidFill>
                <a:latin typeface="Arial" charset="0"/>
                <a:ea typeface="ＭＳ Ｐゴシック" pitchFamily="46" charset="-128"/>
                <a:cs typeface="Arial" charset="0"/>
              </a:rPr>
              <a:t>(</a:t>
            </a:r>
            <a:r>
              <a:rPr lang="en-US" altLang="ja-JP" sz="2800" dirty="0" err="1" smtClean="0">
                <a:solidFill>
                  <a:srgbClr val="FF0000"/>
                </a:solidFill>
                <a:latin typeface="Arial" charset="0"/>
                <a:ea typeface="ＭＳ Ｐゴシック" pitchFamily="46" charset="-128"/>
                <a:cs typeface="Arial" charset="0"/>
              </a:rPr>
              <a:t>p</a:t>
            </a:r>
            <a:r>
              <a:rPr lang="en-US" altLang="ja-JP" sz="2800" baseline="-25000" dirty="0" err="1" smtClean="0">
                <a:solidFill>
                  <a:srgbClr val="FF0000"/>
                </a:solidFill>
                <a:latin typeface="Arial" charset="0"/>
                <a:ea typeface="ＭＳ Ｐゴシック" pitchFamily="46" charset="-128"/>
                <a:cs typeface="Arial" charset="0"/>
              </a:rPr>
              <a:t>T</a:t>
            </a:r>
            <a:r>
              <a:rPr lang="en-US" altLang="ja-JP" sz="2800" dirty="0" smtClean="0">
                <a:solidFill>
                  <a:srgbClr val="FF0000"/>
                </a:solidFill>
                <a:latin typeface="Arial" charset="0"/>
                <a:ea typeface="ＭＳ Ｐゴシック" pitchFamily="46" charset="-128"/>
                <a:cs typeface="Arial" charset="0"/>
              </a:rPr>
              <a:t>) </a:t>
            </a:r>
            <a:r>
              <a:rPr lang="en-US" altLang="ja-JP" sz="2800" dirty="0" err="1" smtClean="0">
                <a:latin typeface="Arial" charset="0"/>
                <a:ea typeface="ＭＳ Ｐゴシック" pitchFamily="46" charset="-128"/>
                <a:cs typeface="Arial" charset="0"/>
              </a:rPr>
              <a:t>cos</a:t>
            </a:r>
            <a:r>
              <a:rPr lang="en-US" altLang="ja-JP" sz="2800" dirty="0" smtClean="0">
                <a:latin typeface="Arial" charset="0"/>
                <a:ea typeface="ＭＳ Ｐゴシック" pitchFamily="46" charset="-128"/>
                <a:cs typeface="Arial" charset="0"/>
              </a:rPr>
              <a:t> (4</a:t>
            </a:r>
            <a:r>
              <a:rPr lang="en-US" altLang="ja-JP" sz="2800" dirty="0" smtClean="0">
                <a:latin typeface="Symbol" pitchFamily="18" charset="2"/>
                <a:ea typeface="ＭＳ Ｐゴシック" pitchFamily="46" charset="-128"/>
                <a:cs typeface="Arial" charset="0"/>
              </a:rPr>
              <a:t> f</a:t>
            </a:r>
            <a:r>
              <a:rPr lang="en-US" altLang="ja-JP" sz="2800" dirty="0" smtClean="0">
                <a:latin typeface="Arial" charset="0"/>
                <a:ea typeface="ＭＳ Ｐゴシック" pitchFamily="46" charset="-128"/>
                <a:cs typeface="Arial" charset="0"/>
              </a:rPr>
              <a:t>) + …</a:t>
            </a:r>
          </a:p>
          <a:p>
            <a:pPr>
              <a:buNone/>
            </a:pPr>
            <a:r>
              <a:rPr lang="en-US" altLang="ja-JP" sz="2800" dirty="0" smtClean="0">
                <a:latin typeface="Arial" charset="0"/>
                <a:ea typeface="ＭＳ Ｐゴシック" pitchFamily="46" charset="-128"/>
                <a:cs typeface="Arial" charset="0"/>
              </a:rPr>
              <a:t> </a:t>
            </a:r>
          </a:p>
          <a:p>
            <a:pPr>
              <a:buFont typeface="Wingdings" charset="2"/>
              <a:buChar char="Ø"/>
            </a:pPr>
            <a:r>
              <a:rPr lang="en-US" altLang="ja-JP" sz="2800" dirty="0" smtClean="0">
                <a:latin typeface="Arial" charset="0"/>
                <a:ea typeface="ＭＳ Ｐゴシック" pitchFamily="46" charset="-128"/>
                <a:cs typeface="Arial" charset="0"/>
              </a:rPr>
              <a:t>Fluctuations critical for determining</a:t>
            </a:r>
            <a:br>
              <a:rPr lang="en-US" altLang="ja-JP" sz="2800" dirty="0" smtClean="0">
                <a:latin typeface="Arial" charset="0"/>
                <a:ea typeface="ＭＳ Ｐゴシック" pitchFamily="46" charset="-128"/>
                <a:cs typeface="Arial" charset="0"/>
              </a:rPr>
            </a:br>
            <a:r>
              <a:rPr lang="en-US" altLang="ja-JP" sz="2800" dirty="0" smtClean="0">
                <a:latin typeface="Arial" charset="0"/>
                <a:ea typeface="ＭＳ Ｐゴシック" pitchFamily="46" charset="-128"/>
                <a:cs typeface="Arial" charset="0"/>
              </a:rPr>
              <a:t>allowed range of  </a:t>
            </a:r>
            <a:r>
              <a:rPr lang="en-US" altLang="ja-JP" sz="2800" dirty="0" smtClean="0">
                <a:solidFill>
                  <a:srgbClr val="FF0000"/>
                </a:solidFill>
                <a:latin typeface="Symbol" pitchFamily="18" charset="2"/>
                <a:ea typeface="ＭＳ Ｐゴシック" pitchFamily="46" charset="-128"/>
                <a:cs typeface="Arial" charset="0"/>
              </a:rPr>
              <a:t>h</a:t>
            </a:r>
            <a:r>
              <a:rPr lang="en-US" altLang="ja-JP" sz="2800" dirty="0" smtClean="0">
                <a:solidFill>
                  <a:srgbClr val="FF0000"/>
                </a:solidFill>
                <a:latin typeface="Arial" charset="0"/>
                <a:ea typeface="ＭＳ Ｐゴシック" pitchFamily="46" charset="-128"/>
                <a:cs typeface="Arial" charset="0"/>
              </a:rPr>
              <a:t>/s</a:t>
            </a:r>
            <a:r>
              <a:rPr lang="en-US" altLang="ja-JP" sz="2800" dirty="0" smtClean="0">
                <a:latin typeface="Arial" charset="0"/>
                <a:ea typeface="ＭＳ Ｐゴシック" pitchFamily="46" charset="-128"/>
                <a:cs typeface="Arial" charset="0"/>
              </a:rPr>
              <a:t> .</a:t>
            </a:r>
          </a:p>
          <a:p>
            <a:pPr lvl="2">
              <a:buNone/>
            </a:pPr>
            <a:endParaRPr lang="en-US" altLang="ja-JP" sz="1600" dirty="0">
              <a:latin typeface="Arial" charset="0"/>
              <a:ea typeface="ＭＳ Ｐゴシック" pitchFamily="46" charset="-128"/>
              <a:cs typeface="Arial" charset="0"/>
            </a:endParaRPr>
          </a:p>
          <a:p>
            <a:pPr>
              <a:buSzPct val="96000"/>
              <a:buFont typeface="Lucida Grande"/>
              <a:buChar char="☛"/>
            </a:pPr>
            <a:r>
              <a:rPr lang="en-US" sz="2800" dirty="0">
                <a:solidFill>
                  <a:srgbClr val="FF0000"/>
                </a:solidFill>
              </a:rPr>
              <a:t>Persistence of “</a:t>
            </a:r>
            <a:r>
              <a:rPr lang="en-US" sz="2800" dirty="0" err="1">
                <a:solidFill>
                  <a:srgbClr val="FF0000"/>
                </a:solidFill>
              </a:rPr>
              <a:t>bumps</a:t>
            </a:r>
            <a:r>
              <a:rPr lang="en-US" sz="2800" dirty="0" err="1" smtClean="0">
                <a:solidFill>
                  <a:srgbClr val="FF0000"/>
                </a:solidFill>
              </a:rPr>
              <a:t>”</a:t>
            </a:r>
            <a:r>
              <a:rPr lang="en-US" sz="2800" dirty="0" err="1" smtClean="0">
                <a:solidFill>
                  <a:srgbClr val="FF0000"/>
                </a:solidFill>
                <a:sym typeface="Wingdings" pitchFamily="2" charset="2"/>
              </a:rPr>
              <a:t>small</a:t>
            </a:r>
            <a:r>
              <a:rPr lang="en-US" sz="2800" dirty="0" smtClean="0">
                <a:solidFill>
                  <a:srgbClr val="FF0000"/>
                </a:solidFill>
              </a:rPr>
              <a:t> </a:t>
            </a:r>
            <a:r>
              <a:rPr lang="en-US" sz="2800" dirty="0">
                <a:solidFill>
                  <a:srgbClr val="0000FF"/>
                </a:solidFill>
                <a:latin typeface="Symbol" pitchFamily="18" charset="2"/>
              </a:rPr>
              <a:t>h</a:t>
            </a:r>
            <a:r>
              <a:rPr lang="en-US" sz="2800" dirty="0">
                <a:solidFill>
                  <a:srgbClr val="0000FF"/>
                </a:solidFill>
              </a:rPr>
              <a:t>/s</a:t>
            </a:r>
            <a:r>
              <a:rPr lang="en-US" sz="2800" dirty="0">
                <a:solidFill>
                  <a:srgbClr val="FF0000"/>
                </a:solidFill>
              </a:rPr>
              <a:t> !</a:t>
            </a:r>
          </a:p>
          <a:p>
            <a:pPr>
              <a:buNone/>
            </a:pPr>
            <a:endParaRPr lang="en-US" altLang="ja-JP" sz="2800" dirty="0" smtClean="0">
              <a:latin typeface="Arial" charset="0"/>
              <a:ea typeface="ＭＳ Ｐゴシック" pitchFamily="46" charset="-128"/>
              <a:cs typeface="Arial" charset="0"/>
            </a:endParaRPr>
          </a:p>
          <a:p>
            <a:pPr>
              <a:buNone/>
            </a:pPr>
            <a:endParaRPr lang="en-US" altLang="ja-JP" sz="2800" dirty="0" smtClean="0">
              <a:latin typeface="Arial" charset="0"/>
              <a:ea typeface="ＭＳ Ｐゴシック" pitchFamily="46" charset="-128"/>
              <a:cs typeface="Arial" charset="0"/>
            </a:endParaRPr>
          </a:p>
          <a:p>
            <a:endParaRPr lang="en-US" sz="2800" dirty="0"/>
          </a:p>
        </p:txBody>
      </p:sp>
      <p:sp>
        <p:nvSpPr>
          <p:cNvPr id="2" name="Title 1"/>
          <p:cNvSpPr>
            <a:spLocks noGrp="1"/>
          </p:cNvSpPr>
          <p:nvPr>
            <p:ph type="title"/>
          </p:nvPr>
        </p:nvSpPr>
        <p:spPr/>
        <p:txBody>
          <a:bodyPr/>
          <a:lstStyle/>
          <a:p>
            <a:r>
              <a:rPr lang="en-US" dirty="0" smtClean="0"/>
              <a:t>2010: The Noise </a:t>
            </a:r>
            <a:r>
              <a:rPr lang="en-US" i="1" dirty="0" smtClean="0"/>
              <a:t>Is</a:t>
            </a:r>
            <a:r>
              <a:rPr lang="en-US" dirty="0" smtClean="0"/>
              <a:t> The Signal </a:t>
            </a:r>
            <a:endParaRPr lang="en-US" dirty="0"/>
          </a:p>
        </p:txBody>
      </p:sp>
      <p:pic>
        <p:nvPicPr>
          <p:cNvPr id="192514" name="Picture 2">
            <a:hlinkClick r:id="rId3"/>
          </p:cNvPr>
          <p:cNvPicPr>
            <a:picLocks noChangeAspect="1" noChangeArrowheads="1"/>
          </p:cNvPicPr>
          <p:nvPr/>
        </p:nvPicPr>
        <p:blipFill>
          <a:blip r:embed="rId4" cstate="print"/>
          <a:srcRect/>
          <a:stretch>
            <a:fillRect/>
          </a:stretch>
        </p:blipFill>
        <p:spPr bwMode="auto">
          <a:xfrm>
            <a:off x="6145007" y="990599"/>
            <a:ext cx="2922794" cy="5867401"/>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A2D2CA8A-49B1-44D0-B863-6C6BFD9BB9EC}" type="slidenum">
              <a:rPr lang="en-US" smtClean="0"/>
              <a:pPr/>
              <a:t>52</a:t>
            </a:fld>
            <a:endParaRPr lang="en-US" dirty="0"/>
          </a:p>
        </p:txBody>
      </p:sp>
      <p:sp>
        <p:nvSpPr>
          <p:cNvPr id="11" name="Freeform 10"/>
          <p:cNvSpPr/>
          <p:nvPr/>
        </p:nvSpPr>
        <p:spPr bwMode="auto">
          <a:xfrm>
            <a:off x="7102365" y="1219200"/>
            <a:ext cx="1051035" cy="1531882"/>
          </a:xfrm>
          <a:custGeom>
            <a:avLst/>
            <a:gdLst>
              <a:gd name="connsiteX0" fmla="*/ 570186 w 1051035"/>
              <a:gd name="connsiteY0" fmla="*/ 0 h 1531882"/>
              <a:gd name="connsiteX1" fmla="*/ 617483 w 1051035"/>
              <a:gd name="connsiteY1" fmla="*/ 110359 h 1531882"/>
              <a:gd name="connsiteX2" fmla="*/ 885497 w 1051035"/>
              <a:gd name="connsiteY2" fmla="*/ 157655 h 1531882"/>
              <a:gd name="connsiteX3" fmla="*/ 1043152 w 1051035"/>
              <a:gd name="connsiteY3" fmla="*/ 819807 h 1531882"/>
              <a:gd name="connsiteX4" fmla="*/ 932793 w 1051035"/>
              <a:gd name="connsiteY4" fmla="*/ 930166 h 1531882"/>
              <a:gd name="connsiteX5" fmla="*/ 822435 w 1051035"/>
              <a:gd name="connsiteY5" fmla="*/ 1308538 h 1531882"/>
              <a:gd name="connsiteX6" fmla="*/ 649014 w 1051035"/>
              <a:gd name="connsiteY6" fmla="*/ 1324304 h 1531882"/>
              <a:gd name="connsiteX7" fmla="*/ 585952 w 1051035"/>
              <a:gd name="connsiteY7" fmla="*/ 1529255 h 1531882"/>
              <a:gd name="connsiteX8" fmla="*/ 396766 w 1051035"/>
              <a:gd name="connsiteY8" fmla="*/ 1340069 h 1531882"/>
              <a:gd name="connsiteX9" fmla="*/ 191814 w 1051035"/>
              <a:gd name="connsiteY9" fmla="*/ 1229711 h 1531882"/>
              <a:gd name="connsiteX10" fmla="*/ 81455 w 1051035"/>
              <a:gd name="connsiteY10" fmla="*/ 646387 h 1531882"/>
              <a:gd name="connsiteX11" fmla="*/ 2628 w 1051035"/>
              <a:gd name="connsiteY11" fmla="*/ 536028 h 1531882"/>
              <a:gd name="connsiteX12" fmla="*/ 97221 w 1051035"/>
              <a:gd name="connsiteY12" fmla="*/ 488731 h 1531882"/>
              <a:gd name="connsiteX13" fmla="*/ 365235 w 1051035"/>
              <a:gd name="connsiteY13" fmla="*/ 110359 h 1531882"/>
              <a:gd name="connsiteX14" fmla="*/ 459828 w 1051035"/>
              <a:gd name="connsiteY14" fmla="*/ 110359 h 1531882"/>
              <a:gd name="connsiteX15" fmla="*/ 522890 w 1051035"/>
              <a:gd name="connsiteY15" fmla="*/ 47297 h 1531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51035" h="1531882">
                <a:moveTo>
                  <a:pt x="570186" y="0"/>
                </a:moveTo>
                <a:cubicBezTo>
                  <a:pt x="567558" y="42041"/>
                  <a:pt x="564931" y="84083"/>
                  <a:pt x="617483" y="110359"/>
                </a:cubicBezTo>
                <a:cubicBezTo>
                  <a:pt x="670035" y="136635"/>
                  <a:pt x="814552" y="39414"/>
                  <a:pt x="885497" y="157655"/>
                </a:cubicBezTo>
                <a:cubicBezTo>
                  <a:pt x="956442" y="275896"/>
                  <a:pt x="1035269" y="691055"/>
                  <a:pt x="1043152" y="819807"/>
                </a:cubicBezTo>
                <a:cubicBezTo>
                  <a:pt x="1051035" y="948559"/>
                  <a:pt x="969579" y="848711"/>
                  <a:pt x="932793" y="930166"/>
                </a:cubicBezTo>
                <a:cubicBezTo>
                  <a:pt x="896007" y="1011621"/>
                  <a:pt x="869731" y="1242848"/>
                  <a:pt x="822435" y="1308538"/>
                </a:cubicBezTo>
                <a:cubicBezTo>
                  <a:pt x="775139" y="1374228"/>
                  <a:pt x="688428" y="1287518"/>
                  <a:pt x="649014" y="1324304"/>
                </a:cubicBezTo>
                <a:cubicBezTo>
                  <a:pt x="609600" y="1361090"/>
                  <a:pt x="627993" y="1526628"/>
                  <a:pt x="585952" y="1529255"/>
                </a:cubicBezTo>
                <a:cubicBezTo>
                  <a:pt x="543911" y="1531882"/>
                  <a:pt x="462456" y="1389993"/>
                  <a:pt x="396766" y="1340069"/>
                </a:cubicBezTo>
                <a:cubicBezTo>
                  <a:pt x="331076" y="1290145"/>
                  <a:pt x="244366" y="1345325"/>
                  <a:pt x="191814" y="1229711"/>
                </a:cubicBezTo>
                <a:cubicBezTo>
                  <a:pt x="139262" y="1114097"/>
                  <a:pt x="112986" y="762001"/>
                  <a:pt x="81455" y="646387"/>
                </a:cubicBezTo>
                <a:cubicBezTo>
                  <a:pt x="49924" y="530773"/>
                  <a:pt x="0" y="562304"/>
                  <a:pt x="2628" y="536028"/>
                </a:cubicBezTo>
                <a:cubicBezTo>
                  <a:pt x="5256" y="509752"/>
                  <a:pt x="36787" y="559676"/>
                  <a:pt x="97221" y="488731"/>
                </a:cubicBezTo>
                <a:cubicBezTo>
                  <a:pt x="157655" y="417786"/>
                  <a:pt x="304801" y="173421"/>
                  <a:pt x="365235" y="110359"/>
                </a:cubicBezTo>
                <a:cubicBezTo>
                  <a:pt x="425669" y="47297"/>
                  <a:pt x="433552" y="120869"/>
                  <a:pt x="459828" y="110359"/>
                </a:cubicBezTo>
                <a:cubicBezTo>
                  <a:pt x="486104" y="99849"/>
                  <a:pt x="504497" y="73573"/>
                  <a:pt x="522890" y="47297"/>
                </a:cubicBezTo>
              </a:path>
            </a:pathLst>
          </a:cu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2" name="Freeform 11"/>
          <p:cNvSpPr/>
          <p:nvPr/>
        </p:nvSpPr>
        <p:spPr bwMode="auto">
          <a:xfrm>
            <a:off x="7002517" y="3302876"/>
            <a:ext cx="1185041" cy="1450428"/>
          </a:xfrm>
          <a:custGeom>
            <a:avLst/>
            <a:gdLst>
              <a:gd name="connsiteX0" fmla="*/ 643759 w 1185041"/>
              <a:gd name="connsiteY0" fmla="*/ 55179 h 1450428"/>
              <a:gd name="connsiteX1" fmla="*/ 1022131 w 1185041"/>
              <a:gd name="connsiteY1" fmla="*/ 417786 h 1450428"/>
              <a:gd name="connsiteX2" fmla="*/ 1179786 w 1185041"/>
              <a:gd name="connsiteY2" fmla="*/ 780393 h 1450428"/>
              <a:gd name="connsiteX3" fmla="*/ 1053662 w 1185041"/>
              <a:gd name="connsiteY3" fmla="*/ 922283 h 1450428"/>
              <a:gd name="connsiteX4" fmla="*/ 1148255 w 1185041"/>
              <a:gd name="connsiteY4" fmla="*/ 1048407 h 1450428"/>
              <a:gd name="connsiteX5" fmla="*/ 1069428 w 1185041"/>
              <a:gd name="connsiteY5" fmla="*/ 1190296 h 1450428"/>
              <a:gd name="connsiteX6" fmla="*/ 990600 w 1185041"/>
              <a:gd name="connsiteY6" fmla="*/ 1206062 h 1450428"/>
              <a:gd name="connsiteX7" fmla="*/ 911773 w 1185041"/>
              <a:gd name="connsiteY7" fmla="*/ 1316421 h 1450428"/>
              <a:gd name="connsiteX8" fmla="*/ 722586 w 1185041"/>
              <a:gd name="connsiteY8" fmla="*/ 1300655 h 1450428"/>
              <a:gd name="connsiteX9" fmla="*/ 549166 w 1185041"/>
              <a:gd name="connsiteY9" fmla="*/ 1363717 h 1450428"/>
              <a:gd name="connsiteX10" fmla="*/ 470338 w 1185041"/>
              <a:gd name="connsiteY10" fmla="*/ 1442545 h 1450428"/>
              <a:gd name="connsiteX11" fmla="*/ 391511 w 1185041"/>
              <a:gd name="connsiteY11" fmla="*/ 1316421 h 1450428"/>
              <a:gd name="connsiteX12" fmla="*/ 375745 w 1185041"/>
              <a:gd name="connsiteY12" fmla="*/ 1158765 h 1450428"/>
              <a:gd name="connsiteX13" fmla="*/ 407276 w 1185041"/>
              <a:gd name="connsiteY13" fmla="*/ 953814 h 1450428"/>
              <a:gd name="connsiteX14" fmla="*/ 218090 w 1185041"/>
              <a:gd name="connsiteY14" fmla="*/ 890752 h 1450428"/>
              <a:gd name="connsiteX15" fmla="*/ 123497 w 1185041"/>
              <a:gd name="connsiteY15" fmla="*/ 843455 h 1450428"/>
              <a:gd name="connsiteX16" fmla="*/ 123497 w 1185041"/>
              <a:gd name="connsiteY16" fmla="*/ 733096 h 1450428"/>
              <a:gd name="connsiteX17" fmla="*/ 28904 w 1185041"/>
              <a:gd name="connsiteY17" fmla="*/ 685800 h 1450428"/>
              <a:gd name="connsiteX18" fmla="*/ 76200 w 1185041"/>
              <a:gd name="connsiteY18" fmla="*/ 591207 h 1450428"/>
              <a:gd name="connsiteX19" fmla="*/ 13138 w 1185041"/>
              <a:gd name="connsiteY19" fmla="*/ 496614 h 1450428"/>
              <a:gd name="connsiteX20" fmla="*/ 155028 w 1185041"/>
              <a:gd name="connsiteY20" fmla="*/ 417786 h 1450428"/>
              <a:gd name="connsiteX21" fmla="*/ 281152 w 1185041"/>
              <a:gd name="connsiteY21" fmla="*/ 291662 h 1450428"/>
              <a:gd name="connsiteX22" fmla="*/ 423042 w 1185041"/>
              <a:gd name="connsiteY22" fmla="*/ 323193 h 1450428"/>
              <a:gd name="connsiteX23" fmla="*/ 470338 w 1185041"/>
              <a:gd name="connsiteY23" fmla="*/ 212834 h 1450428"/>
              <a:gd name="connsiteX24" fmla="*/ 517635 w 1185041"/>
              <a:gd name="connsiteY24" fmla="*/ 86710 h 1450428"/>
              <a:gd name="connsiteX25" fmla="*/ 643759 w 1185041"/>
              <a:gd name="connsiteY25" fmla="*/ 55179 h 145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85041" h="1450428">
                <a:moveTo>
                  <a:pt x="643759" y="55179"/>
                </a:moveTo>
                <a:cubicBezTo>
                  <a:pt x="727842" y="110358"/>
                  <a:pt x="932793" y="296917"/>
                  <a:pt x="1022131" y="417786"/>
                </a:cubicBezTo>
                <a:cubicBezTo>
                  <a:pt x="1111469" y="538655"/>
                  <a:pt x="1174531" y="696310"/>
                  <a:pt x="1179786" y="780393"/>
                </a:cubicBezTo>
                <a:cubicBezTo>
                  <a:pt x="1185041" y="864476"/>
                  <a:pt x="1058917" y="877614"/>
                  <a:pt x="1053662" y="922283"/>
                </a:cubicBezTo>
                <a:cubicBezTo>
                  <a:pt x="1048407" y="966952"/>
                  <a:pt x="1145627" y="1003738"/>
                  <a:pt x="1148255" y="1048407"/>
                </a:cubicBezTo>
                <a:cubicBezTo>
                  <a:pt x="1150883" y="1093076"/>
                  <a:pt x="1095704" y="1164020"/>
                  <a:pt x="1069428" y="1190296"/>
                </a:cubicBezTo>
                <a:cubicBezTo>
                  <a:pt x="1043152" y="1216572"/>
                  <a:pt x="1016876" y="1185041"/>
                  <a:pt x="990600" y="1206062"/>
                </a:cubicBezTo>
                <a:cubicBezTo>
                  <a:pt x="964324" y="1227083"/>
                  <a:pt x="956442" y="1300656"/>
                  <a:pt x="911773" y="1316421"/>
                </a:cubicBezTo>
                <a:cubicBezTo>
                  <a:pt x="867104" y="1332187"/>
                  <a:pt x="783021" y="1292772"/>
                  <a:pt x="722586" y="1300655"/>
                </a:cubicBezTo>
                <a:cubicBezTo>
                  <a:pt x="662152" y="1308538"/>
                  <a:pt x="591207" y="1340069"/>
                  <a:pt x="549166" y="1363717"/>
                </a:cubicBezTo>
                <a:cubicBezTo>
                  <a:pt x="507125" y="1387365"/>
                  <a:pt x="496614" y="1450428"/>
                  <a:pt x="470338" y="1442545"/>
                </a:cubicBezTo>
                <a:cubicBezTo>
                  <a:pt x="444062" y="1434662"/>
                  <a:pt x="407276" y="1363718"/>
                  <a:pt x="391511" y="1316421"/>
                </a:cubicBezTo>
                <a:cubicBezTo>
                  <a:pt x="375746" y="1269124"/>
                  <a:pt x="373118" y="1219199"/>
                  <a:pt x="375745" y="1158765"/>
                </a:cubicBezTo>
                <a:cubicBezTo>
                  <a:pt x="378372" y="1098331"/>
                  <a:pt x="433552" y="998483"/>
                  <a:pt x="407276" y="953814"/>
                </a:cubicBezTo>
                <a:cubicBezTo>
                  <a:pt x="381000" y="909145"/>
                  <a:pt x="265386" y="909145"/>
                  <a:pt x="218090" y="890752"/>
                </a:cubicBezTo>
                <a:cubicBezTo>
                  <a:pt x="170794" y="872359"/>
                  <a:pt x="139263" y="869731"/>
                  <a:pt x="123497" y="843455"/>
                </a:cubicBezTo>
                <a:cubicBezTo>
                  <a:pt x="107732" y="817179"/>
                  <a:pt x="139262" y="759372"/>
                  <a:pt x="123497" y="733096"/>
                </a:cubicBezTo>
                <a:cubicBezTo>
                  <a:pt x="107732" y="706820"/>
                  <a:pt x="36787" y="709448"/>
                  <a:pt x="28904" y="685800"/>
                </a:cubicBezTo>
                <a:cubicBezTo>
                  <a:pt x="21021" y="662152"/>
                  <a:pt x="78828" y="622738"/>
                  <a:pt x="76200" y="591207"/>
                </a:cubicBezTo>
                <a:cubicBezTo>
                  <a:pt x="73572" y="559676"/>
                  <a:pt x="0" y="525517"/>
                  <a:pt x="13138" y="496614"/>
                </a:cubicBezTo>
                <a:cubicBezTo>
                  <a:pt x="26276" y="467711"/>
                  <a:pt x="110359" y="451945"/>
                  <a:pt x="155028" y="417786"/>
                </a:cubicBezTo>
                <a:cubicBezTo>
                  <a:pt x="199697" y="383627"/>
                  <a:pt x="236483" y="307428"/>
                  <a:pt x="281152" y="291662"/>
                </a:cubicBezTo>
                <a:cubicBezTo>
                  <a:pt x="325821" y="275897"/>
                  <a:pt x="391511" y="336331"/>
                  <a:pt x="423042" y="323193"/>
                </a:cubicBezTo>
                <a:cubicBezTo>
                  <a:pt x="454573" y="310055"/>
                  <a:pt x="454573" y="252248"/>
                  <a:pt x="470338" y="212834"/>
                </a:cubicBezTo>
                <a:cubicBezTo>
                  <a:pt x="486103" y="173420"/>
                  <a:pt x="493987" y="115613"/>
                  <a:pt x="517635" y="86710"/>
                </a:cubicBezTo>
                <a:cubicBezTo>
                  <a:pt x="541283" y="57807"/>
                  <a:pt x="559676" y="0"/>
                  <a:pt x="643759" y="55179"/>
                </a:cubicBezTo>
                <a:close/>
              </a:path>
            </a:pathLst>
          </a:cu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3" name="Freeform 12"/>
          <p:cNvSpPr/>
          <p:nvPr/>
        </p:nvSpPr>
        <p:spPr bwMode="auto">
          <a:xfrm>
            <a:off x="7157545" y="5058104"/>
            <a:ext cx="1079938" cy="1358461"/>
          </a:xfrm>
          <a:custGeom>
            <a:avLst/>
            <a:gdLst>
              <a:gd name="connsiteX0" fmla="*/ 31531 w 1079938"/>
              <a:gd name="connsiteY0" fmla="*/ 317937 h 1358461"/>
              <a:gd name="connsiteX1" fmla="*/ 268014 w 1079938"/>
              <a:gd name="connsiteY1" fmla="*/ 112986 h 1358461"/>
              <a:gd name="connsiteX2" fmla="*/ 536027 w 1079938"/>
              <a:gd name="connsiteY2" fmla="*/ 160282 h 1358461"/>
              <a:gd name="connsiteX3" fmla="*/ 599089 w 1079938"/>
              <a:gd name="connsiteY3" fmla="*/ 18393 h 1358461"/>
              <a:gd name="connsiteX4" fmla="*/ 740979 w 1079938"/>
              <a:gd name="connsiteY4" fmla="*/ 49924 h 1358461"/>
              <a:gd name="connsiteX5" fmla="*/ 835572 w 1079938"/>
              <a:gd name="connsiteY5" fmla="*/ 302172 h 1358461"/>
              <a:gd name="connsiteX6" fmla="*/ 945931 w 1079938"/>
              <a:gd name="connsiteY6" fmla="*/ 317937 h 1358461"/>
              <a:gd name="connsiteX7" fmla="*/ 977462 w 1079938"/>
              <a:gd name="connsiteY7" fmla="*/ 459827 h 1358461"/>
              <a:gd name="connsiteX8" fmla="*/ 1072055 w 1079938"/>
              <a:gd name="connsiteY8" fmla="*/ 601717 h 1358461"/>
              <a:gd name="connsiteX9" fmla="*/ 1024758 w 1079938"/>
              <a:gd name="connsiteY9" fmla="*/ 743606 h 1358461"/>
              <a:gd name="connsiteX10" fmla="*/ 977462 w 1079938"/>
              <a:gd name="connsiteY10" fmla="*/ 790903 h 1358461"/>
              <a:gd name="connsiteX11" fmla="*/ 930165 w 1079938"/>
              <a:gd name="connsiteY11" fmla="*/ 932793 h 1358461"/>
              <a:gd name="connsiteX12" fmla="*/ 835572 w 1079938"/>
              <a:gd name="connsiteY12" fmla="*/ 980089 h 1358461"/>
              <a:gd name="connsiteX13" fmla="*/ 898634 w 1079938"/>
              <a:gd name="connsiteY13" fmla="*/ 1090448 h 1358461"/>
              <a:gd name="connsiteX14" fmla="*/ 867103 w 1079938"/>
              <a:gd name="connsiteY14" fmla="*/ 1185041 h 1358461"/>
              <a:gd name="connsiteX15" fmla="*/ 740979 w 1079938"/>
              <a:gd name="connsiteY15" fmla="*/ 1200806 h 1358461"/>
              <a:gd name="connsiteX16" fmla="*/ 725214 w 1079938"/>
              <a:gd name="connsiteY16" fmla="*/ 1248103 h 1358461"/>
              <a:gd name="connsiteX17" fmla="*/ 599089 w 1079938"/>
              <a:gd name="connsiteY17" fmla="*/ 1311165 h 1358461"/>
              <a:gd name="connsiteX18" fmla="*/ 472965 w 1079938"/>
              <a:gd name="connsiteY18" fmla="*/ 1232337 h 1358461"/>
              <a:gd name="connsiteX19" fmla="*/ 378372 w 1079938"/>
              <a:gd name="connsiteY19" fmla="*/ 1342696 h 1358461"/>
              <a:gd name="connsiteX20" fmla="*/ 252248 w 1079938"/>
              <a:gd name="connsiteY20" fmla="*/ 1326930 h 1358461"/>
              <a:gd name="connsiteX21" fmla="*/ 126124 w 1079938"/>
              <a:gd name="connsiteY21" fmla="*/ 1326930 h 1358461"/>
              <a:gd name="connsiteX22" fmla="*/ 204952 w 1079938"/>
              <a:gd name="connsiteY22" fmla="*/ 1200806 h 1358461"/>
              <a:gd name="connsiteX23" fmla="*/ 173421 w 1079938"/>
              <a:gd name="connsiteY23" fmla="*/ 1106213 h 1358461"/>
              <a:gd name="connsiteX24" fmla="*/ 47296 w 1079938"/>
              <a:gd name="connsiteY24" fmla="*/ 995855 h 1358461"/>
              <a:gd name="connsiteX25" fmla="*/ 126124 w 1079938"/>
              <a:gd name="connsiteY25" fmla="*/ 932793 h 1358461"/>
              <a:gd name="connsiteX26" fmla="*/ 63062 w 1079938"/>
              <a:gd name="connsiteY26" fmla="*/ 790903 h 1358461"/>
              <a:gd name="connsiteX27" fmla="*/ 63062 w 1079938"/>
              <a:gd name="connsiteY27" fmla="*/ 649013 h 1358461"/>
              <a:gd name="connsiteX28" fmla="*/ 94593 w 1079938"/>
              <a:gd name="connsiteY28" fmla="*/ 491358 h 1358461"/>
              <a:gd name="connsiteX29" fmla="*/ 78827 w 1079938"/>
              <a:gd name="connsiteY29" fmla="*/ 475593 h 1358461"/>
              <a:gd name="connsiteX30" fmla="*/ 31531 w 1079938"/>
              <a:gd name="connsiteY30" fmla="*/ 317937 h 1358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079938" h="1358461">
                <a:moveTo>
                  <a:pt x="31531" y="317937"/>
                </a:moveTo>
                <a:cubicBezTo>
                  <a:pt x="63062" y="257503"/>
                  <a:pt x="183931" y="139262"/>
                  <a:pt x="268014" y="112986"/>
                </a:cubicBezTo>
                <a:cubicBezTo>
                  <a:pt x="352097" y="86710"/>
                  <a:pt x="480848" y="176047"/>
                  <a:pt x="536027" y="160282"/>
                </a:cubicBezTo>
                <a:cubicBezTo>
                  <a:pt x="591206" y="144517"/>
                  <a:pt x="564930" y="36786"/>
                  <a:pt x="599089" y="18393"/>
                </a:cubicBezTo>
                <a:cubicBezTo>
                  <a:pt x="633248" y="0"/>
                  <a:pt x="701565" y="2628"/>
                  <a:pt x="740979" y="49924"/>
                </a:cubicBezTo>
                <a:cubicBezTo>
                  <a:pt x="780393" y="97220"/>
                  <a:pt x="801413" y="257503"/>
                  <a:pt x="835572" y="302172"/>
                </a:cubicBezTo>
                <a:cubicBezTo>
                  <a:pt x="869731" y="346841"/>
                  <a:pt x="922283" y="291661"/>
                  <a:pt x="945931" y="317937"/>
                </a:cubicBezTo>
                <a:cubicBezTo>
                  <a:pt x="969579" y="344213"/>
                  <a:pt x="956441" y="412530"/>
                  <a:pt x="977462" y="459827"/>
                </a:cubicBezTo>
                <a:cubicBezTo>
                  <a:pt x="998483" y="507124"/>
                  <a:pt x="1064172" y="554421"/>
                  <a:pt x="1072055" y="601717"/>
                </a:cubicBezTo>
                <a:cubicBezTo>
                  <a:pt x="1079938" y="649013"/>
                  <a:pt x="1040524" y="712075"/>
                  <a:pt x="1024758" y="743606"/>
                </a:cubicBezTo>
                <a:cubicBezTo>
                  <a:pt x="1008993" y="775137"/>
                  <a:pt x="993227" y="759372"/>
                  <a:pt x="977462" y="790903"/>
                </a:cubicBezTo>
                <a:cubicBezTo>
                  <a:pt x="961697" y="822434"/>
                  <a:pt x="953813" y="901262"/>
                  <a:pt x="930165" y="932793"/>
                </a:cubicBezTo>
                <a:cubicBezTo>
                  <a:pt x="906517" y="964324"/>
                  <a:pt x="840827" y="953813"/>
                  <a:pt x="835572" y="980089"/>
                </a:cubicBezTo>
                <a:cubicBezTo>
                  <a:pt x="830317" y="1006365"/>
                  <a:pt x="893379" y="1056289"/>
                  <a:pt x="898634" y="1090448"/>
                </a:cubicBezTo>
                <a:cubicBezTo>
                  <a:pt x="903889" y="1124607"/>
                  <a:pt x="893379" y="1166648"/>
                  <a:pt x="867103" y="1185041"/>
                </a:cubicBezTo>
                <a:cubicBezTo>
                  <a:pt x="840827" y="1203434"/>
                  <a:pt x="764627" y="1190296"/>
                  <a:pt x="740979" y="1200806"/>
                </a:cubicBezTo>
                <a:cubicBezTo>
                  <a:pt x="717331" y="1211316"/>
                  <a:pt x="748862" y="1229710"/>
                  <a:pt x="725214" y="1248103"/>
                </a:cubicBezTo>
                <a:cubicBezTo>
                  <a:pt x="701566" y="1266496"/>
                  <a:pt x="641130" y="1313793"/>
                  <a:pt x="599089" y="1311165"/>
                </a:cubicBezTo>
                <a:cubicBezTo>
                  <a:pt x="557048" y="1308537"/>
                  <a:pt x="509751" y="1227082"/>
                  <a:pt x="472965" y="1232337"/>
                </a:cubicBezTo>
                <a:cubicBezTo>
                  <a:pt x="436179" y="1237592"/>
                  <a:pt x="415158" y="1326931"/>
                  <a:pt x="378372" y="1342696"/>
                </a:cubicBezTo>
                <a:cubicBezTo>
                  <a:pt x="341586" y="1358461"/>
                  <a:pt x="294289" y="1329558"/>
                  <a:pt x="252248" y="1326930"/>
                </a:cubicBezTo>
                <a:cubicBezTo>
                  <a:pt x="210207" y="1324302"/>
                  <a:pt x="134007" y="1347951"/>
                  <a:pt x="126124" y="1326930"/>
                </a:cubicBezTo>
                <a:cubicBezTo>
                  <a:pt x="118241" y="1305909"/>
                  <a:pt x="197069" y="1237592"/>
                  <a:pt x="204952" y="1200806"/>
                </a:cubicBezTo>
                <a:cubicBezTo>
                  <a:pt x="212835" y="1164020"/>
                  <a:pt x="199697" y="1140371"/>
                  <a:pt x="173421" y="1106213"/>
                </a:cubicBezTo>
                <a:cubicBezTo>
                  <a:pt x="147145" y="1072055"/>
                  <a:pt x="55179" y="1024758"/>
                  <a:pt x="47296" y="995855"/>
                </a:cubicBezTo>
                <a:cubicBezTo>
                  <a:pt x="39413" y="966952"/>
                  <a:pt x="123496" y="966952"/>
                  <a:pt x="126124" y="932793"/>
                </a:cubicBezTo>
                <a:cubicBezTo>
                  <a:pt x="128752" y="898634"/>
                  <a:pt x="73572" y="838200"/>
                  <a:pt x="63062" y="790903"/>
                </a:cubicBezTo>
                <a:cubicBezTo>
                  <a:pt x="52552" y="743606"/>
                  <a:pt x="57807" y="698937"/>
                  <a:pt x="63062" y="649013"/>
                </a:cubicBezTo>
                <a:cubicBezTo>
                  <a:pt x="68317" y="599089"/>
                  <a:pt x="91966" y="520261"/>
                  <a:pt x="94593" y="491358"/>
                </a:cubicBezTo>
                <a:cubicBezTo>
                  <a:pt x="97220" y="462455"/>
                  <a:pt x="86710" y="512379"/>
                  <a:pt x="78827" y="475593"/>
                </a:cubicBezTo>
                <a:cubicBezTo>
                  <a:pt x="70944" y="438807"/>
                  <a:pt x="0" y="378371"/>
                  <a:pt x="31531" y="317937"/>
                </a:cubicBezTo>
                <a:close/>
              </a:path>
            </a:pathLst>
          </a:custGeom>
          <a:solidFill>
            <a:srgbClr val="FFFF66">
              <a:alpha val="20000"/>
            </a:srgbClr>
          </a:solidFill>
          <a:ln w="50800" cap="flat" cmpd="sng" algn="ctr">
            <a:solidFill>
              <a:srgbClr val="7030A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4" name="TextBox 13"/>
          <p:cNvSpPr txBox="1"/>
          <p:nvPr/>
        </p:nvSpPr>
        <p:spPr>
          <a:xfrm>
            <a:off x="323528" y="6510826"/>
            <a:ext cx="5580620" cy="338554"/>
          </a:xfrm>
          <a:prstGeom prst="rect">
            <a:avLst/>
          </a:prstGeom>
          <a:noFill/>
        </p:spPr>
        <p:txBody>
          <a:bodyPr wrap="square" rtlCol="0">
            <a:spAutoFit/>
          </a:bodyPr>
          <a:lstStyle/>
          <a:p>
            <a:pPr>
              <a:buNone/>
            </a:pPr>
            <a:r>
              <a:rPr lang="en-US" sz="1600" i="0" dirty="0"/>
              <a:t>B. </a:t>
            </a:r>
            <a:r>
              <a:rPr lang="en-US" sz="1600" i="0" dirty="0" err="1"/>
              <a:t>Alver</a:t>
            </a:r>
            <a:r>
              <a:rPr lang="en-US" sz="1600" i="0" dirty="0"/>
              <a:t> and G. Roland, </a:t>
            </a:r>
            <a:r>
              <a:rPr lang="en-US" sz="1600" i="0" dirty="0" smtClean="0">
                <a:hlinkClick r:id="rId5"/>
              </a:rPr>
              <a:t>Phys</a:t>
            </a:r>
            <a:r>
              <a:rPr lang="en-US" sz="1600" i="0" dirty="0">
                <a:hlinkClick r:id="rId5"/>
              </a:rPr>
              <a:t>. Rev. C81, 054905 (2010)</a:t>
            </a:r>
            <a:endParaRPr lang="en-US" sz="1600" i="0" dirty="0"/>
          </a:p>
        </p:txBody>
      </p:sp>
    </p:spTree>
    <p:extLst>
      <p:ext uri="{BB962C8B-B14F-4D97-AF65-F5344CB8AC3E}">
        <p14:creationId xmlns:p14="http://schemas.microsoft.com/office/powerpoint/2010/main" val="259464712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par>
                          <p:cTn id="8" fill="hold">
                            <p:stCondLst>
                              <p:cond delay="2000"/>
                            </p:stCondLst>
                            <p:childTnLst>
                              <p:par>
                                <p:cTn id="9" presetID="2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edge">
                                      <p:cBhvr>
                                        <p:cTn id="11" dur="2000"/>
                                        <p:tgtEl>
                                          <p:spTgt spid="12"/>
                                        </p:tgtEl>
                                      </p:cBhvr>
                                    </p:animEffect>
                                  </p:childTnLst>
                                </p:cTn>
                              </p:par>
                            </p:childTnLst>
                          </p:cTn>
                        </p:par>
                        <p:par>
                          <p:cTn id="12" fill="hold">
                            <p:stCondLst>
                              <p:cond delay="4000"/>
                            </p:stCondLst>
                            <p:childTnLst>
                              <p:par>
                                <p:cTn id="13" presetID="2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edge">
                                      <p:cBhvr>
                                        <p:cTn id="15" dur="2000"/>
                                        <p:tgtEl>
                                          <p:spTgt spid="13"/>
                                        </p:tgtEl>
                                      </p:cBhvr>
                                    </p:animEffect>
                                  </p:childTnLst>
                                </p:cTn>
                              </p:par>
                              <p:par>
                                <p:cTn id="16" presetID="22" presetClass="entr" presetSubtype="8"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left)">
                                      <p:cBhvr>
                                        <p:cTn id="18" dur="3000"/>
                                        <p:tgtEl>
                                          <p:spTgt spid="3">
                                            <p:txEl>
                                              <p:pRg st="3" end="3"/>
                                            </p:txEl>
                                          </p:spTgt>
                                        </p:tgtEl>
                                      </p:cBhvr>
                                    </p:animEffect>
                                  </p:childTnLst>
                                </p:cTn>
                              </p:par>
                            </p:childTnLst>
                          </p:cTn>
                        </p:par>
                        <p:par>
                          <p:cTn id="19" fill="hold">
                            <p:stCondLst>
                              <p:cond delay="7000"/>
                            </p:stCondLst>
                            <p:childTnLst>
                              <p:par>
                                <p:cTn id="20" presetID="22" presetClass="entr" presetSubtype="8"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3000"/>
                                        <p:tgtEl>
                                          <p:spTgt spid="3">
                                            <p:txEl>
                                              <p:pRg st="4" end="4"/>
                                            </p:txEl>
                                          </p:spTgt>
                                        </p:tgtEl>
                                      </p:cBhvr>
                                    </p:animEffect>
                                  </p:childTnLst>
                                </p:cTn>
                              </p:par>
                            </p:childTnLst>
                          </p:cTn>
                        </p:par>
                        <p:par>
                          <p:cTn id="23" fill="hold">
                            <p:stCondLst>
                              <p:cond delay="10000"/>
                            </p:stCondLst>
                            <p:childTnLst>
                              <p:par>
                                <p:cTn id="24" presetID="22" presetClass="entr" presetSubtype="1" fill="hold" nodeType="after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up)">
                                      <p:cBhvr>
                                        <p:cTn id="26" dur="3000"/>
                                        <p:tgtEl>
                                          <p:spTgt spid="3">
                                            <p:txEl>
                                              <p:pRg st="5" end="5"/>
                                            </p:txEl>
                                          </p:spTgt>
                                        </p:tgtEl>
                                      </p:cBhvr>
                                    </p:animEffect>
                                  </p:childTnLst>
                                </p:cTn>
                              </p:par>
                            </p:childTnLst>
                          </p:cTn>
                        </p:par>
                        <p:par>
                          <p:cTn id="27" fill="hold">
                            <p:stCondLst>
                              <p:cond delay="13000"/>
                            </p:stCondLst>
                            <p:childTnLst>
                              <p:par>
                                <p:cTn id="28" presetID="22" presetClass="entr" presetSubtype="1" fill="hold" nodeType="after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up)">
                                      <p:cBhvr>
                                        <p:cTn id="30" dur="3000"/>
                                        <p:tgtEl>
                                          <p:spTgt spid="3">
                                            <p:txEl>
                                              <p:pRg st="6" end="6"/>
                                            </p:txEl>
                                          </p:spTgt>
                                        </p:tgtEl>
                                      </p:cBhvr>
                                    </p:animEffect>
                                  </p:childTnLst>
                                </p:cTn>
                              </p:par>
                            </p:childTnLst>
                          </p:cTn>
                        </p:par>
                        <p:par>
                          <p:cTn id="31" fill="hold">
                            <p:stCondLst>
                              <p:cond delay="16000"/>
                            </p:stCondLst>
                            <p:childTnLst>
                              <p:par>
                                <p:cTn id="32" presetID="22" presetClass="entr" presetSubtype="1"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up)">
                                      <p:cBhvr>
                                        <p:cTn id="34" dur="3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Viscosity Compared to What ?</a:t>
            </a:r>
            <a:endParaRPr lang="en-US" dirty="0"/>
          </a:p>
        </p:txBody>
      </p:sp>
      <p:sp>
        <p:nvSpPr>
          <p:cNvPr id="3" name="Content Placeholder 2"/>
          <p:cNvSpPr>
            <a:spLocks noGrp="1"/>
          </p:cNvSpPr>
          <p:nvPr>
            <p:ph idx="1"/>
          </p:nvPr>
        </p:nvSpPr>
        <p:spPr/>
        <p:txBody>
          <a:bodyPr/>
          <a:lstStyle/>
          <a:p>
            <a:r>
              <a:rPr lang="en-US" dirty="0" smtClean="0"/>
              <a:t>Various measures lead to</a:t>
            </a:r>
          </a:p>
          <a:p>
            <a:endParaRPr lang="en-US" dirty="0" smtClean="0"/>
          </a:p>
          <a:p>
            <a:pPr lvl="1"/>
            <a:endParaRPr lang="en-US" dirty="0" smtClean="0">
              <a:latin typeface="Arial" charset="0"/>
              <a:cs typeface="Arial" charset="0"/>
            </a:endParaRPr>
          </a:p>
          <a:p>
            <a:endParaRPr lang="en-US" dirty="0" smtClean="0">
              <a:latin typeface="Arial" charset="0"/>
              <a:cs typeface="Arial" charset="0"/>
            </a:endParaRPr>
          </a:p>
          <a:p>
            <a:pPr lvl="1"/>
            <a:endParaRPr lang="en-US" dirty="0" smtClean="0"/>
          </a:p>
          <a:p>
            <a:r>
              <a:rPr lang="en-US" sz="3600" dirty="0" smtClean="0"/>
              <a:t>This is </a:t>
            </a:r>
            <a:r>
              <a:rPr lang="en-US" sz="3600" i="1" dirty="0" smtClean="0">
                <a:solidFill>
                  <a:srgbClr val="FF0000"/>
                </a:solidFill>
                <a:effectLst/>
              </a:rPr>
              <a:t>small</a:t>
            </a:r>
            <a:r>
              <a:rPr lang="en-US" sz="3600" dirty="0" smtClean="0"/>
              <a:t>.</a:t>
            </a:r>
          </a:p>
          <a:p>
            <a:endParaRPr lang="en-US" dirty="0" smtClean="0"/>
          </a:p>
          <a:p>
            <a:r>
              <a:rPr lang="en-US" dirty="0" smtClean="0"/>
              <a:t>It implies    damping time  ~ </a:t>
            </a:r>
            <a:r>
              <a:rPr lang="en-US" dirty="0" smtClean="0">
                <a:solidFill>
                  <a:srgbClr val="FF0000"/>
                </a:solidFill>
              </a:rPr>
              <a:t>1 / 0.1 =10 x </a:t>
            </a:r>
            <a:r>
              <a:rPr lang="en-US" dirty="0" smtClean="0"/>
              <a:t>longer than natural thermal time  ~ </a:t>
            </a:r>
            <a:r>
              <a:rPr lang="en-US" dirty="0" smtClean="0">
                <a:solidFill>
                  <a:srgbClr val="FF0000"/>
                </a:solidFill>
              </a:rPr>
              <a:t>1 / (Temperature)</a:t>
            </a:r>
          </a:p>
          <a:p>
            <a:pPr>
              <a:buNone/>
            </a:pPr>
            <a:r>
              <a:rPr lang="en-US" dirty="0" smtClean="0">
                <a:solidFill>
                  <a:srgbClr val="FF0000"/>
                </a:solidFill>
              </a:rPr>
              <a:t>                                             ~ </a:t>
            </a:r>
            <a:r>
              <a:rPr lang="en-US" dirty="0" err="1">
                <a:solidFill>
                  <a:srgbClr val="FF0000"/>
                </a:solidFill>
                <a:sym typeface="Mathematica3" pitchFamily="2" charset="2"/>
              </a:rPr>
              <a:t>ħ</a:t>
            </a:r>
            <a:r>
              <a:rPr lang="en-US" dirty="0" smtClean="0">
                <a:solidFill>
                  <a:srgbClr val="FF0000"/>
                </a:solidFill>
              </a:rPr>
              <a:t> / (Temperature)</a:t>
            </a:r>
          </a:p>
          <a:p>
            <a:pPr>
              <a:buNone/>
            </a:pPr>
            <a:endParaRPr lang="en-US" dirty="0">
              <a:solidFill>
                <a:srgbClr val="FF0000"/>
              </a:solidFill>
            </a:endParaRPr>
          </a:p>
        </p:txBody>
      </p:sp>
      <p:sp>
        <p:nvSpPr>
          <p:cNvPr id="6" name="Slide Number Placeholder 5"/>
          <p:cNvSpPr>
            <a:spLocks noGrp="1"/>
          </p:cNvSpPr>
          <p:nvPr>
            <p:ph type="sldNum" sz="quarter" idx="12"/>
          </p:nvPr>
        </p:nvSpPr>
        <p:spPr/>
        <p:txBody>
          <a:bodyPr/>
          <a:lstStyle/>
          <a:p>
            <a:fld id="{A2D2CA8A-49B1-44D0-B863-6C6BFD9BB9EC}" type="slidenum">
              <a:rPr lang="en-US" smtClean="0"/>
              <a:pPr/>
              <a:t>53</a:t>
            </a:fld>
            <a:endParaRPr lang="en-US"/>
          </a:p>
        </p:txBody>
      </p:sp>
      <p:graphicFrame>
        <p:nvGraphicFramePr>
          <p:cNvPr id="7" name="Object 6"/>
          <p:cNvGraphicFramePr>
            <a:graphicFrameLocks noChangeAspect="1"/>
          </p:cNvGraphicFramePr>
          <p:nvPr/>
        </p:nvGraphicFramePr>
        <p:xfrm>
          <a:off x="2209800" y="1676400"/>
          <a:ext cx="3732712" cy="1814512"/>
        </p:xfrm>
        <a:graphic>
          <a:graphicData uri="http://schemas.openxmlformats.org/presentationml/2006/ole">
            <mc:AlternateContent xmlns:mc="http://schemas.openxmlformats.org/markup-compatibility/2006">
              <mc:Choice xmlns:v="urn:schemas-microsoft-com:vml" Requires="v">
                <p:oleObj spid="_x0000_s1514662" name="Equation" r:id="rId4" imgW="914400" imgH="444240" progId="Equation.3">
                  <p:embed/>
                </p:oleObj>
              </mc:Choice>
              <mc:Fallback>
                <p:oleObj name="Equation" r:id="rId4" imgW="91440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676400"/>
                        <a:ext cx="3732712"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99461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wipe(left)">
                                      <p:cBhvr>
                                        <p:cTn id="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Viscosity Compared to What ?</a:t>
            </a:r>
            <a:endParaRPr lang="en-US" dirty="0"/>
          </a:p>
        </p:txBody>
      </p:sp>
      <p:sp>
        <p:nvSpPr>
          <p:cNvPr id="3" name="Content Placeholder 2"/>
          <p:cNvSpPr>
            <a:spLocks noGrp="1"/>
          </p:cNvSpPr>
          <p:nvPr>
            <p:ph idx="1"/>
          </p:nvPr>
        </p:nvSpPr>
        <p:spPr/>
        <p:txBody>
          <a:bodyPr/>
          <a:lstStyle/>
          <a:p>
            <a:r>
              <a:rPr lang="en-US" dirty="0" smtClean="0"/>
              <a:t>Various measures lead to</a:t>
            </a:r>
          </a:p>
          <a:p>
            <a:endParaRPr lang="en-US" dirty="0" smtClean="0"/>
          </a:p>
          <a:p>
            <a:pPr lvl="1"/>
            <a:endParaRPr lang="en-US" dirty="0" smtClean="0">
              <a:latin typeface="Arial" charset="0"/>
              <a:cs typeface="Arial" charset="0"/>
            </a:endParaRPr>
          </a:p>
          <a:p>
            <a:endParaRPr lang="en-US" dirty="0" smtClean="0">
              <a:latin typeface="Arial" charset="0"/>
              <a:cs typeface="Arial" charset="0"/>
            </a:endParaRPr>
          </a:p>
          <a:p>
            <a:pPr lvl="1"/>
            <a:endParaRPr lang="en-US" dirty="0" smtClean="0"/>
          </a:p>
          <a:p>
            <a:r>
              <a:rPr lang="en-US" sz="3600" dirty="0" smtClean="0"/>
              <a:t>This is </a:t>
            </a:r>
            <a:r>
              <a:rPr lang="en-US" sz="3600" i="1" dirty="0" smtClean="0">
                <a:solidFill>
                  <a:srgbClr val="FF0000"/>
                </a:solidFill>
                <a:effectLst/>
              </a:rPr>
              <a:t>small</a:t>
            </a:r>
            <a:r>
              <a:rPr lang="en-US" sz="3600" dirty="0" smtClean="0"/>
              <a:t>.</a:t>
            </a:r>
          </a:p>
          <a:p>
            <a:endParaRPr lang="en-US" dirty="0" smtClean="0"/>
          </a:p>
          <a:p>
            <a:r>
              <a:rPr lang="en-US" dirty="0" smtClean="0"/>
              <a:t>It implies    damping time  ~ </a:t>
            </a:r>
            <a:r>
              <a:rPr lang="en-US" dirty="0" smtClean="0">
                <a:solidFill>
                  <a:srgbClr val="FF0000"/>
                </a:solidFill>
              </a:rPr>
              <a:t>1 / 0.1 =10 x </a:t>
            </a:r>
            <a:r>
              <a:rPr lang="en-US" dirty="0" smtClean="0"/>
              <a:t>longer than natural thermal time  ~ </a:t>
            </a:r>
            <a:r>
              <a:rPr lang="en-US" dirty="0" smtClean="0">
                <a:solidFill>
                  <a:srgbClr val="FF0000"/>
                </a:solidFill>
              </a:rPr>
              <a:t>1 / (Temperature)</a:t>
            </a:r>
          </a:p>
          <a:p>
            <a:pPr>
              <a:buNone/>
            </a:pPr>
            <a:r>
              <a:rPr lang="en-US" dirty="0" smtClean="0">
                <a:solidFill>
                  <a:srgbClr val="FF0000"/>
                </a:solidFill>
              </a:rPr>
              <a:t>                                             ~ </a:t>
            </a:r>
            <a:r>
              <a:rPr lang="en-US" dirty="0" err="1">
                <a:solidFill>
                  <a:srgbClr val="FF0000"/>
                </a:solidFill>
                <a:sym typeface="Mathematica3" pitchFamily="2" charset="2"/>
              </a:rPr>
              <a:t>ħ</a:t>
            </a:r>
            <a:r>
              <a:rPr lang="en-US" dirty="0" smtClean="0">
                <a:solidFill>
                  <a:srgbClr val="FF0000"/>
                </a:solidFill>
              </a:rPr>
              <a:t> / (Temperature)</a:t>
            </a:r>
          </a:p>
          <a:p>
            <a:pPr>
              <a:buNone/>
            </a:pPr>
            <a:endParaRPr lang="en-US" dirty="0">
              <a:solidFill>
                <a:srgbClr val="FF0000"/>
              </a:solidFill>
            </a:endParaRPr>
          </a:p>
        </p:txBody>
      </p:sp>
      <p:sp>
        <p:nvSpPr>
          <p:cNvPr id="6" name="Slide Number Placeholder 5"/>
          <p:cNvSpPr>
            <a:spLocks noGrp="1"/>
          </p:cNvSpPr>
          <p:nvPr>
            <p:ph type="sldNum" sz="quarter" idx="12"/>
          </p:nvPr>
        </p:nvSpPr>
        <p:spPr/>
        <p:txBody>
          <a:bodyPr/>
          <a:lstStyle/>
          <a:p>
            <a:fld id="{A2D2CA8A-49B1-44D0-B863-6C6BFD9BB9EC}" type="slidenum">
              <a:rPr lang="en-US" smtClean="0"/>
              <a:pPr/>
              <a:t>54</a:t>
            </a:fld>
            <a:endParaRPr lang="en-US"/>
          </a:p>
        </p:txBody>
      </p:sp>
      <p:graphicFrame>
        <p:nvGraphicFramePr>
          <p:cNvPr id="7" name="Object 6"/>
          <p:cNvGraphicFramePr>
            <a:graphicFrameLocks noChangeAspect="1"/>
          </p:cNvGraphicFramePr>
          <p:nvPr/>
        </p:nvGraphicFramePr>
        <p:xfrm>
          <a:off x="2209800" y="1676400"/>
          <a:ext cx="3732712" cy="1814512"/>
        </p:xfrm>
        <a:graphic>
          <a:graphicData uri="http://schemas.openxmlformats.org/presentationml/2006/ole">
            <mc:AlternateContent xmlns:mc="http://schemas.openxmlformats.org/markup-compatibility/2006">
              <mc:Choice xmlns:v="urn:schemas-microsoft-com:vml" Requires="v">
                <p:oleObj spid="_x0000_s1549387" name="Equation" r:id="rId4" imgW="914400" imgH="444240" progId="Equation.3">
                  <p:embed/>
                </p:oleObj>
              </mc:Choice>
              <mc:Fallback>
                <p:oleObj name="Equation" r:id="rId4" imgW="91440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676400"/>
                        <a:ext cx="3732712"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486400" y="2093947"/>
            <a:ext cx="1371600" cy="830997"/>
          </a:xfrm>
          <a:prstGeom prst="rect">
            <a:avLst/>
          </a:prstGeom>
          <a:noFill/>
        </p:spPr>
        <p:txBody>
          <a:bodyPr wrap="square" rtlCol="0">
            <a:spAutoFit/>
          </a:bodyPr>
          <a:lstStyle/>
          <a:p>
            <a:pPr>
              <a:buNone/>
            </a:pPr>
            <a:r>
              <a:rPr lang="en-US" sz="4800" dirty="0" err="1">
                <a:solidFill>
                  <a:srgbClr val="FF0000"/>
                </a:solidFill>
                <a:sym typeface="Mathematica3" pitchFamily="2" charset="2"/>
              </a:rPr>
              <a:t>ħ</a:t>
            </a:r>
            <a:endParaRPr lang="en-US" sz="4400" i="0" dirty="0">
              <a:solidFill>
                <a:srgbClr val="FF0000"/>
              </a:solidFill>
            </a:endParaRPr>
          </a:p>
        </p:txBody>
      </p:sp>
    </p:spTree>
    <p:extLst>
      <p:ext uri="{BB962C8B-B14F-4D97-AF65-F5344CB8AC3E}">
        <p14:creationId xmlns:p14="http://schemas.microsoft.com/office/powerpoint/2010/main" val="288521169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wipe(left)">
                                      <p:cBhvr>
                                        <p:cTn id="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2"/>
          <p:cNvSpPr>
            <a:spLocks noGrp="1" noChangeArrowheads="1"/>
          </p:cNvSpPr>
          <p:nvPr>
            <p:ph type="title"/>
          </p:nvPr>
        </p:nvSpPr>
        <p:spPr/>
        <p:txBody>
          <a:bodyPr/>
          <a:lstStyle/>
          <a:p>
            <a:pPr eaLnBrk="1" hangingPunct="1"/>
            <a:r>
              <a:rPr lang="en-US" dirty="0" smtClean="0">
                <a:effectLst/>
                <a:latin typeface="Arial" charset="0"/>
                <a:cs typeface="Arial" charset="0"/>
              </a:rPr>
              <a:t>A Long Time Ago (1985)</a:t>
            </a:r>
          </a:p>
        </p:txBody>
      </p:sp>
      <p:sp>
        <p:nvSpPr>
          <p:cNvPr id="2098179" name="Rectangle 3"/>
          <p:cNvSpPr>
            <a:spLocks noGrp="1" noChangeArrowheads="1"/>
          </p:cNvSpPr>
          <p:nvPr>
            <p:ph type="body" idx="1"/>
          </p:nvPr>
        </p:nvSpPr>
        <p:spPr>
          <a:xfrm>
            <a:off x="-76200" y="914400"/>
            <a:ext cx="8604250" cy="5181600"/>
          </a:xfrm>
        </p:spPr>
        <p:txBody>
          <a:bodyPr/>
          <a:lstStyle/>
          <a:p>
            <a:pPr eaLnBrk="1" hangingPunct="1"/>
            <a:r>
              <a:rPr lang="en-US" dirty="0" smtClean="0">
                <a:latin typeface="Arial" charset="0"/>
                <a:cs typeface="Arial" charset="0"/>
              </a:rPr>
              <a:t>Miklos Gyulassy and </a:t>
            </a:r>
            <a:r>
              <a:rPr lang="en-US" dirty="0" err="1" smtClean="0">
                <a:latin typeface="Arial" charset="0"/>
                <a:cs typeface="Arial" charset="0"/>
              </a:rPr>
              <a:t>Pawel</a:t>
            </a:r>
            <a:r>
              <a:rPr lang="en-US" dirty="0" smtClean="0">
                <a:latin typeface="Arial" charset="0"/>
                <a:cs typeface="Arial" charset="0"/>
              </a:rPr>
              <a:t> </a:t>
            </a:r>
            <a:r>
              <a:rPr lang="en-US" dirty="0" err="1" smtClean="0">
                <a:latin typeface="Arial" charset="0"/>
                <a:cs typeface="Arial" charset="0"/>
              </a:rPr>
              <a:t>Danielewicz</a:t>
            </a:r>
            <a:r>
              <a:rPr lang="en-US" dirty="0" smtClean="0">
                <a:latin typeface="Arial" charset="0"/>
                <a:cs typeface="Arial" charset="0"/>
              </a:rPr>
              <a:t>:</a:t>
            </a:r>
          </a:p>
          <a:p>
            <a:pPr lvl="1" eaLnBrk="1" hangingPunct="1"/>
            <a:r>
              <a:rPr lang="en-US" sz="2400" i="1" dirty="0" smtClean="0">
                <a:latin typeface="Arial" charset="0"/>
                <a:cs typeface="Arial" charset="0"/>
              </a:rPr>
              <a:t>Dissipative Phenomena </a:t>
            </a:r>
            <a:br>
              <a:rPr lang="en-US" sz="2400" i="1" dirty="0" smtClean="0">
                <a:latin typeface="Arial" charset="0"/>
                <a:cs typeface="Arial" charset="0"/>
              </a:rPr>
            </a:br>
            <a:r>
              <a:rPr lang="en-US" sz="2400" i="1" dirty="0" smtClean="0">
                <a:latin typeface="Arial" charset="0"/>
                <a:cs typeface="Arial" charset="0"/>
              </a:rPr>
              <a:t>In Quark-Gluon Plasmas</a:t>
            </a:r>
            <a:br>
              <a:rPr lang="en-US" sz="2400" i="1" dirty="0" smtClean="0">
                <a:latin typeface="Arial" charset="0"/>
                <a:cs typeface="Arial" charset="0"/>
              </a:rPr>
            </a:br>
            <a:r>
              <a:rPr lang="en-US" sz="2400" dirty="0" smtClean="0">
                <a:latin typeface="Arial" charset="0"/>
                <a:cs typeface="Arial" charset="0"/>
              </a:rPr>
              <a:t>P. </a:t>
            </a:r>
            <a:r>
              <a:rPr lang="en-US" sz="2400" dirty="0" err="1" smtClean="0">
                <a:latin typeface="Arial" charset="0"/>
                <a:cs typeface="Arial" charset="0"/>
              </a:rPr>
              <a:t>Danielewicz</a:t>
            </a:r>
            <a:r>
              <a:rPr lang="en-US" sz="2400" dirty="0" smtClean="0">
                <a:latin typeface="Arial" charset="0"/>
                <a:cs typeface="Arial" charset="0"/>
              </a:rPr>
              <a:t>, M. Gyulassy </a:t>
            </a:r>
            <a:br>
              <a:rPr lang="en-US" sz="2400" dirty="0" smtClean="0">
                <a:latin typeface="Arial" charset="0"/>
                <a:cs typeface="Arial" charset="0"/>
              </a:rPr>
            </a:br>
            <a:r>
              <a:rPr lang="en-US" sz="2400" dirty="0" err="1" smtClean="0">
                <a:latin typeface="Arial" charset="0"/>
                <a:cs typeface="Arial" charset="0"/>
                <a:hlinkClick r:id="rId4"/>
              </a:rPr>
              <a:t>Phys.Rev</a:t>
            </a:r>
            <a:r>
              <a:rPr lang="en-US" sz="2400" dirty="0" smtClean="0">
                <a:latin typeface="Arial" charset="0"/>
                <a:cs typeface="Arial" charset="0"/>
                <a:hlinkClick r:id="rId4"/>
              </a:rPr>
              <a:t>. D31, 53,1985. </a:t>
            </a:r>
            <a:endParaRPr lang="en-US" sz="2400" dirty="0" smtClean="0">
              <a:latin typeface="Arial" charset="0"/>
              <a:cs typeface="Arial" charset="0"/>
            </a:endParaRPr>
          </a:p>
          <a:p>
            <a:pPr eaLnBrk="1" hangingPunct="1">
              <a:buFont typeface="Monotype Sorts" pitchFamily="2" charset="2"/>
              <a:buNone/>
            </a:pPr>
            <a:r>
              <a:rPr lang="en-US" dirty="0" smtClean="0">
                <a:latin typeface="Arial" charset="0"/>
                <a:cs typeface="Arial" charset="0"/>
              </a:rPr>
              <a:t>     noted restrictions on smallest allowed </a:t>
            </a:r>
            <a:r>
              <a:rPr lang="en-US" dirty="0" smtClean="0">
                <a:solidFill>
                  <a:srgbClr val="FF0000"/>
                </a:solidFill>
                <a:latin typeface="Symbol" pitchFamily="18" charset="2"/>
                <a:cs typeface="Arial" charset="0"/>
              </a:rPr>
              <a:t>h</a:t>
            </a:r>
            <a:r>
              <a:rPr lang="en-US" sz="2000" dirty="0" smtClean="0">
                <a:solidFill>
                  <a:srgbClr val="FFFF0D"/>
                </a:solidFill>
                <a:latin typeface="Arial" charset="0"/>
                <a:cs typeface="Arial" charset="0"/>
              </a:rPr>
              <a:t> </a:t>
            </a:r>
            <a:r>
              <a:rPr lang="en-US" sz="2000" dirty="0" smtClean="0">
                <a:latin typeface="Arial" charset="0"/>
                <a:cs typeface="Arial" charset="0"/>
              </a:rPr>
              <a:t>:</a:t>
            </a:r>
            <a:r>
              <a:rPr lang="en-US" sz="2000" dirty="0" smtClean="0">
                <a:solidFill>
                  <a:srgbClr val="FFFF0D"/>
                </a:solidFill>
                <a:latin typeface="Arial" charset="0"/>
                <a:cs typeface="Arial" charset="0"/>
              </a:rPr>
              <a:t> </a:t>
            </a:r>
          </a:p>
          <a:p>
            <a:pPr eaLnBrk="1" hangingPunct="1"/>
            <a:r>
              <a:rPr lang="en-US" dirty="0" smtClean="0">
                <a:latin typeface="Arial" charset="0"/>
                <a:cs typeface="Arial" charset="0"/>
              </a:rPr>
              <a:t>Most restrictive:</a:t>
            </a:r>
            <a:r>
              <a:rPr lang="en-US" sz="2000" dirty="0" smtClean="0">
                <a:solidFill>
                  <a:srgbClr val="FFFF0D"/>
                </a:solidFill>
                <a:latin typeface="Arial" charset="0"/>
                <a:cs typeface="Arial" charset="0"/>
              </a:rPr>
              <a:t> </a:t>
            </a:r>
          </a:p>
          <a:p>
            <a:pPr eaLnBrk="1" hangingPunct="1"/>
            <a:r>
              <a:rPr lang="en-US" sz="2000" b="1" dirty="0" smtClean="0">
                <a:solidFill>
                  <a:srgbClr val="FFFF0D"/>
                </a:solidFill>
                <a:latin typeface="Arial" charset="0"/>
                <a:cs typeface="Arial" charset="0"/>
              </a:rPr>
              <a:t> </a:t>
            </a:r>
            <a:r>
              <a:rPr lang="en-US" sz="2000" b="1" dirty="0" smtClean="0">
                <a:solidFill>
                  <a:srgbClr val="FF0000"/>
                </a:solidFill>
                <a:effectLst/>
                <a:latin typeface="Symbol" pitchFamily="18" charset="2"/>
                <a:cs typeface="Arial" charset="0"/>
              </a:rPr>
              <a:t>l</a:t>
            </a:r>
            <a:r>
              <a:rPr lang="en-US" sz="2000" b="1" dirty="0" smtClean="0">
                <a:solidFill>
                  <a:srgbClr val="FF0000"/>
                </a:solidFill>
                <a:effectLst/>
                <a:latin typeface="Arial" charset="0"/>
                <a:cs typeface="Arial" charset="0"/>
              </a:rPr>
              <a:t> &gt; </a:t>
            </a:r>
            <a:r>
              <a:rPr lang="en-US" sz="2000" dirty="0" err="1">
                <a:solidFill>
                  <a:srgbClr val="FF0000"/>
                </a:solidFill>
                <a:sym typeface="Mathematica3" pitchFamily="2" charset="2"/>
              </a:rPr>
              <a:t>ħ</a:t>
            </a:r>
            <a:r>
              <a:rPr lang="en-US" sz="2000" dirty="0" smtClean="0">
                <a:solidFill>
                  <a:srgbClr val="FF0000"/>
                </a:solidFill>
                <a:sym typeface="Mathematica3" pitchFamily="2" charset="2"/>
              </a:rPr>
              <a:t> </a:t>
            </a:r>
            <a:r>
              <a:rPr lang="en-US" sz="2000" b="1" dirty="0" smtClean="0">
                <a:solidFill>
                  <a:srgbClr val="FF0000"/>
                </a:solidFill>
                <a:effectLst/>
                <a:latin typeface="Arial" charset="0"/>
                <a:cs typeface="Arial" charset="0"/>
              </a:rPr>
              <a:t>/&lt;p&gt;         </a:t>
            </a:r>
            <a:r>
              <a:rPr lang="en-US" sz="2000" b="1" dirty="0" smtClean="0">
                <a:solidFill>
                  <a:srgbClr val="FF0000"/>
                </a:solidFill>
                <a:effectLst/>
                <a:latin typeface="Arial" charset="0"/>
                <a:cs typeface="Arial" charset="0"/>
                <a:sym typeface="Symbol" pitchFamily="18" charset="2"/>
              </a:rPr>
              <a:t>     </a:t>
            </a:r>
            <a:r>
              <a:rPr lang="en-US" sz="2000" b="1" dirty="0" smtClean="0">
                <a:solidFill>
                  <a:srgbClr val="FF0000"/>
                </a:solidFill>
                <a:effectLst/>
                <a:latin typeface="Symbol" pitchFamily="18" charset="2"/>
                <a:cs typeface="Arial" charset="0"/>
                <a:sym typeface="Symbol" pitchFamily="18" charset="2"/>
              </a:rPr>
              <a:t>h</a:t>
            </a:r>
            <a:r>
              <a:rPr lang="en-US" sz="2000" b="1" dirty="0" smtClean="0">
                <a:solidFill>
                  <a:srgbClr val="FF0000"/>
                </a:solidFill>
                <a:effectLst/>
                <a:latin typeface="Arial" charset="0"/>
                <a:cs typeface="Arial" charset="0"/>
                <a:sym typeface="Symbol" pitchFamily="18" charset="2"/>
              </a:rPr>
              <a:t> &gt; ~ n / 3</a:t>
            </a:r>
            <a:endParaRPr lang="en-US" sz="2000" b="1" dirty="0" smtClean="0">
              <a:solidFill>
                <a:srgbClr val="FF0000"/>
              </a:solidFill>
              <a:latin typeface="Arial" charset="0"/>
              <a:cs typeface="Arial" charset="0"/>
              <a:sym typeface="Symbol" pitchFamily="18" charset="2"/>
            </a:endParaRPr>
          </a:p>
          <a:p>
            <a:pPr eaLnBrk="1" hangingPunct="1"/>
            <a:r>
              <a:rPr lang="en-US" sz="2000" dirty="0" smtClean="0">
                <a:solidFill>
                  <a:srgbClr val="0000FF"/>
                </a:solidFill>
                <a:latin typeface="Arial" charset="0"/>
                <a:cs typeface="Arial" charset="0"/>
                <a:sym typeface="Symbol" pitchFamily="18" charset="2"/>
              </a:rPr>
              <a:t>But recall </a:t>
            </a:r>
            <a:r>
              <a:rPr lang="en-US" sz="2000" dirty="0" smtClean="0">
                <a:solidFill>
                  <a:srgbClr val="FF0000"/>
                </a:solidFill>
                <a:latin typeface="Arial" charset="0"/>
                <a:cs typeface="Arial" charset="0"/>
                <a:sym typeface="Symbol" pitchFamily="18" charset="2"/>
              </a:rPr>
              <a:t>s = 3.6 n </a:t>
            </a:r>
            <a:r>
              <a:rPr lang="en-US" sz="2000" dirty="0" smtClean="0">
                <a:solidFill>
                  <a:srgbClr val="0000FF"/>
                </a:solidFill>
                <a:latin typeface="Arial" charset="0"/>
                <a:cs typeface="Arial" charset="0"/>
                <a:sym typeface="Symbol" pitchFamily="18" charset="2"/>
              </a:rPr>
              <a:t>for </a:t>
            </a:r>
            <a:br>
              <a:rPr lang="en-US" sz="2000" dirty="0" smtClean="0">
                <a:solidFill>
                  <a:srgbClr val="0000FF"/>
                </a:solidFill>
                <a:latin typeface="Arial" charset="0"/>
                <a:cs typeface="Arial" charset="0"/>
                <a:sym typeface="Symbol" pitchFamily="18" charset="2"/>
              </a:rPr>
            </a:br>
            <a:r>
              <a:rPr lang="en-US" sz="2000" dirty="0" smtClean="0">
                <a:solidFill>
                  <a:srgbClr val="0000FF"/>
                </a:solidFill>
                <a:latin typeface="Arial" charset="0"/>
                <a:cs typeface="Arial" charset="0"/>
                <a:sym typeface="Symbol" pitchFamily="18" charset="2"/>
              </a:rPr>
              <a:t>the quanta they were considering</a:t>
            </a:r>
            <a:br>
              <a:rPr lang="en-US" sz="2000" dirty="0" smtClean="0">
                <a:solidFill>
                  <a:srgbClr val="0000FF"/>
                </a:solidFill>
                <a:latin typeface="Arial" charset="0"/>
                <a:cs typeface="Arial" charset="0"/>
                <a:sym typeface="Symbol" pitchFamily="18" charset="2"/>
              </a:rPr>
            </a:br>
            <a:endParaRPr lang="en-US" sz="2000" dirty="0" smtClean="0">
              <a:solidFill>
                <a:srgbClr val="0000FF"/>
              </a:solidFill>
              <a:latin typeface="Arial" charset="0"/>
              <a:cs typeface="Arial" charset="0"/>
              <a:sym typeface="Symbol" pitchFamily="18" charset="2"/>
            </a:endParaRPr>
          </a:p>
          <a:p>
            <a:pPr eaLnBrk="1" hangingPunct="1"/>
            <a:r>
              <a:rPr lang="en-US" sz="2000" dirty="0" smtClean="0">
                <a:solidFill>
                  <a:srgbClr val="FF0000"/>
                </a:solidFill>
                <a:latin typeface="Arial" charset="0"/>
                <a:cs typeface="Arial" charset="0"/>
                <a:sym typeface="Symbol" pitchFamily="18" charset="2"/>
              </a:rPr>
              <a:t> </a:t>
            </a:r>
            <a:r>
              <a:rPr lang="en-US" sz="2000" b="1" dirty="0" smtClean="0">
                <a:solidFill>
                  <a:srgbClr val="FF0000"/>
                </a:solidFill>
                <a:latin typeface="Symbol" pitchFamily="18" charset="2"/>
                <a:cs typeface="Arial" charset="0"/>
                <a:sym typeface="Symbol" pitchFamily="18" charset="2"/>
              </a:rPr>
              <a:t>h</a:t>
            </a:r>
            <a:r>
              <a:rPr lang="en-US" sz="2000" b="1" dirty="0" smtClean="0">
                <a:solidFill>
                  <a:srgbClr val="FF0000"/>
                </a:solidFill>
                <a:latin typeface="Arial" charset="0"/>
                <a:cs typeface="Arial" charset="0"/>
                <a:sym typeface="Symbol" pitchFamily="18" charset="2"/>
              </a:rPr>
              <a:t>/s  &gt; 1 / (3.6 x 3) ~ </a:t>
            </a:r>
            <a:r>
              <a:rPr lang="en-US" sz="2000" dirty="0" err="1">
                <a:solidFill>
                  <a:srgbClr val="FF0000"/>
                </a:solidFill>
                <a:sym typeface="Mathematica3" pitchFamily="2" charset="2"/>
              </a:rPr>
              <a:t>ħ</a:t>
            </a:r>
            <a:r>
              <a:rPr lang="en-US" sz="2000" b="1" dirty="0" smtClean="0">
                <a:solidFill>
                  <a:srgbClr val="FF0000"/>
                </a:solidFill>
                <a:latin typeface="Arial" charset="0"/>
                <a:cs typeface="Arial" charset="0"/>
                <a:sym typeface="Symbol" pitchFamily="18" charset="2"/>
              </a:rPr>
              <a:t> / (4 </a:t>
            </a:r>
            <a:r>
              <a:rPr lang="en-US" sz="2000" b="1" dirty="0" smtClean="0">
                <a:solidFill>
                  <a:srgbClr val="FF0000"/>
                </a:solidFill>
                <a:latin typeface="Symbol" pitchFamily="18" charset="2"/>
                <a:cs typeface="Arial" charset="0"/>
                <a:sym typeface="Symbol" pitchFamily="18" charset="2"/>
              </a:rPr>
              <a:t>p</a:t>
            </a:r>
            <a:r>
              <a:rPr lang="en-US" sz="2000" b="1" dirty="0" smtClean="0">
                <a:solidFill>
                  <a:srgbClr val="FF0000"/>
                </a:solidFill>
                <a:latin typeface="Arial" charset="0"/>
                <a:cs typeface="Arial" charset="0"/>
                <a:sym typeface="Symbol" pitchFamily="18" charset="2"/>
              </a:rPr>
              <a:t>)</a:t>
            </a:r>
          </a:p>
          <a:p>
            <a:pPr eaLnBrk="1" hangingPunct="1">
              <a:buNone/>
            </a:pPr>
            <a:r>
              <a:rPr lang="en-US" sz="2000" b="1" dirty="0" smtClean="0">
                <a:solidFill>
                  <a:srgbClr val="FF0000"/>
                </a:solidFill>
                <a:effectLst/>
                <a:latin typeface="Arial" charset="0"/>
                <a:cs typeface="Arial" charset="0"/>
                <a:sym typeface="Symbol" pitchFamily="18" charset="2"/>
              </a:rPr>
              <a:t>                                       ~ 0.1</a:t>
            </a:r>
            <a:r>
              <a:rPr lang="en-US" b="1" dirty="0" smtClean="0">
                <a:solidFill>
                  <a:srgbClr val="FF0000"/>
                </a:solidFill>
                <a:effectLst/>
                <a:sym typeface="Mathematica3" pitchFamily="2" charset="2"/>
              </a:rPr>
              <a:t> </a:t>
            </a:r>
            <a:r>
              <a:rPr lang="en-US" sz="2800" dirty="0" err="1">
                <a:solidFill>
                  <a:srgbClr val="FF0000"/>
                </a:solidFill>
                <a:sym typeface="Mathematica3" pitchFamily="2" charset="2"/>
              </a:rPr>
              <a:t>ħ</a:t>
            </a:r>
            <a:endParaRPr lang="en-US" b="1" dirty="0" smtClean="0">
              <a:solidFill>
                <a:srgbClr val="FF0000"/>
              </a:solidFill>
              <a:effectLst/>
              <a:latin typeface="Arial" charset="0"/>
              <a:cs typeface="Arial" charset="0"/>
              <a:sym typeface="Symbol" pitchFamily="18" charset="2"/>
            </a:endParaRPr>
          </a:p>
        </p:txBody>
      </p:sp>
      <p:pic>
        <p:nvPicPr>
          <p:cNvPr id="99334" name="Picture 4"/>
          <p:cNvPicPr>
            <a:picLocks noChangeAspect="1" noChangeArrowheads="1"/>
          </p:cNvPicPr>
          <p:nvPr/>
        </p:nvPicPr>
        <p:blipFill>
          <a:blip r:embed="rId5" cstate="print"/>
          <a:srcRect/>
          <a:stretch>
            <a:fillRect/>
          </a:stretch>
        </p:blipFill>
        <p:spPr bwMode="auto">
          <a:xfrm>
            <a:off x="4267200" y="3657600"/>
            <a:ext cx="4876800" cy="3251200"/>
          </a:xfrm>
          <a:prstGeom prst="rect">
            <a:avLst/>
          </a:prstGeom>
          <a:noFill/>
          <a:ln w="9525" algn="ctr">
            <a:noFill/>
            <a:miter lim="800000"/>
            <a:headEnd/>
            <a:tailEnd/>
          </a:ln>
        </p:spPr>
      </p:pic>
      <p:pic>
        <p:nvPicPr>
          <p:cNvPr id="99335" name="Picture 5" descr="MKG2"/>
          <p:cNvPicPr>
            <a:picLocks noChangeAspect="1" noChangeArrowheads="1"/>
          </p:cNvPicPr>
          <p:nvPr/>
        </p:nvPicPr>
        <p:blipFill>
          <a:blip r:embed="rId6" cstate="print"/>
          <a:srcRect/>
          <a:stretch>
            <a:fillRect/>
          </a:stretch>
        </p:blipFill>
        <p:spPr bwMode="auto">
          <a:xfrm>
            <a:off x="5715000" y="1524000"/>
            <a:ext cx="1129474" cy="1524000"/>
          </a:xfrm>
          <a:prstGeom prst="rect">
            <a:avLst/>
          </a:prstGeom>
          <a:noFill/>
          <a:ln w="9525">
            <a:noFill/>
            <a:miter lim="800000"/>
            <a:headEnd/>
            <a:tailEnd/>
          </a:ln>
        </p:spPr>
      </p:pic>
      <p:pic>
        <p:nvPicPr>
          <p:cNvPr id="99336" name="Picture 6" descr="danielewicz300"/>
          <p:cNvPicPr>
            <a:picLocks noChangeAspect="1" noChangeArrowheads="1"/>
          </p:cNvPicPr>
          <p:nvPr/>
        </p:nvPicPr>
        <p:blipFill>
          <a:blip r:embed="rId7" cstate="print"/>
          <a:srcRect/>
          <a:stretch>
            <a:fillRect/>
          </a:stretch>
        </p:blipFill>
        <p:spPr bwMode="auto">
          <a:xfrm>
            <a:off x="6896100" y="1447800"/>
            <a:ext cx="1181100" cy="1574800"/>
          </a:xfrm>
          <a:prstGeom prst="rect">
            <a:avLst/>
          </a:prstGeom>
          <a:noFill/>
          <a:ln w="9525">
            <a:noFill/>
            <a:miter lim="800000"/>
            <a:headEnd/>
            <a:tailEnd/>
          </a:ln>
        </p:spPr>
      </p:pic>
      <p:grpSp>
        <p:nvGrpSpPr>
          <p:cNvPr id="2" name="Group 7"/>
          <p:cNvGrpSpPr>
            <a:grpSpLocks/>
          </p:cNvGrpSpPr>
          <p:nvPr/>
        </p:nvGrpSpPr>
        <p:grpSpPr bwMode="auto">
          <a:xfrm>
            <a:off x="4267200" y="5410200"/>
            <a:ext cx="4876800" cy="1066800"/>
            <a:chOff x="2688" y="3408"/>
            <a:chExt cx="3072" cy="672"/>
          </a:xfrm>
        </p:grpSpPr>
        <p:sp>
          <p:nvSpPr>
            <p:cNvPr id="35850" name="Rectangle 8"/>
            <p:cNvSpPr>
              <a:spLocks noChangeArrowheads="1"/>
            </p:cNvSpPr>
            <p:nvPr/>
          </p:nvSpPr>
          <p:spPr bwMode="auto">
            <a:xfrm>
              <a:off x="5280" y="3408"/>
              <a:ext cx="480" cy="192"/>
            </a:xfrm>
            <a:prstGeom prst="rect">
              <a:avLst/>
            </a:prstGeom>
            <a:solidFill>
              <a:srgbClr val="FFFF00">
                <a:alpha val="50195"/>
              </a:srgbClr>
            </a:solidFill>
            <a:ln w="25400" algn="ctr">
              <a:noFill/>
              <a:miter lim="800000"/>
              <a:headEnd/>
              <a:tailEnd/>
            </a:ln>
          </p:spPr>
          <p:txBody>
            <a:bodyPr wrap="none" anchor="ctr"/>
            <a:lstStyle/>
            <a:p>
              <a:pPr>
                <a:defRPr/>
              </a:pPr>
              <a:endParaRPr lang="en-US">
                <a:effectLst>
                  <a:outerShdw blurRad="38100" dist="38100" dir="2700000" algn="tl">
                    <a:srgbClr val="000000">
                      <a:alpha val="43137"/>
                    </a:srgbClr>
                  </a:outerShdw>
                </a:effectLst>
                <a:cs typeface="+mn-cs"/>
              </a:endParaRPr>
            </a:p>
          </p:txBody>
        </p:sp>
        <p:sp>
          <p:nvSpPr>
            <p:cNvPr id="35851" name="Rectangle 9"/>
            <p:cNvSpPr>
              <a:spLocks noChangeArrowheads="1"/>
            </p:cNvSpPr>
            <p:nvPr/>
          </p:nvSpPr>
          <p:spPr bwMode="auto">
            <a:xfrm>
              <a:off x="2688" y="3600"/>
              <a:ext cx="3072" cy="384"/>
            </a:xfrm>
            <a:prstGeom prst="rect">
              <a:avLst/>
            </a:prstGeom>
            <a:solidFill>
              <a:srgbClr val="FFFF00">
                <a:alpha val="50195"/>
              </a:srgbClr>
            </a:solidFill>
            <a:ln w="25400" algn="ctr">
              <a:noFill/>
              <a:miter lim="800000"/>
              <a:headEnd/>
              <a:tailEnd/>
            </a:ln>
          </p:spPr>
          <p:txBody>
            <a:bodyPr wrap="none" anchor="ctr"/>
            <a:lstStyle/>
            <a:p>
              <a:pPr>
                <a:defRPr/>
              </a:pPr>
              <a:endParaRPr lang="en-US">
                <a:effectLst>
                  <a:outerShdw blurRad="38100" dist="38100" dir="2700000" algn="tl">
                    <a:srgbClr val="000000">
                      <a:alpha val="43137"/>
                    </a:srgbClr>
                  </a:outerShdw>
                </a:effectLst>
                <a:cs typeface="+mn-cs"/>
              </a:endParaRPr>
            </a:p>
          </p:txBody>
        </p:sp>
        <p:sp>
          <p:nvSpPr>
            <p:cNvPr id="35852" name="Rectangle 10"/>
            <p:cNvSpPr>
              <a:spLocks noChangeArrowheads="1"/>
            </p:cNvSpPr>
            <p:nvPr/>
          </p:nvSpPr>
          <p:spPr bwMode="auto">
            <a:xfrm>
              <a:off x="2688" y="3984"/>
              <a:ext cx="288" cy="96"/>
            </a:xfrm>
            <a:prstGeom prst="rect">
              <a:avLst/>
            </a:prstGeom>
            <a:solidFill>
              <a:srgbClr val="FFFF00">
                <a:alpha val="50195"/>
              </a:srgbClr>
            </a:solidFill>
            <a:ln w="25400" algn="ctr">
              <a:noFill/>
              <a:miter lim="800000"/>
              <a:headEnd/>
              <a:tailEnd/>
            </a:ln>
          </p:spPr>
          <p:txBody>
            <a:bodyPr wrap="none" anchor="ctr"/>
            <a:lstStyle/>
            <a:p>
              <a:pPr>
                <a:defRPr/>
              </a:pPr>
              <a:endParaRPr lang="en-US">
                <a:effectLst>
                  <a:outerShdw blurRad="38100" dist="38100" dir="2700000" algn="tl">
                    <a:srgbClr val="000000">
                      <a:alpha val="43137"/>
                    </a:srgbClr>
                  </a:outerShdw>
                </a:effectLst>
                <a:cs typeface="+mn-cs"/>
              </a:endParaRPr>
            </a:p>
          </p:txBody>
        </p:sp>
      </p:grpSp>
      <p:sp>
        <p:nvSpPr>
          <p:cNvPr id="3" name="Slide Number Placeholder 2"/>
          <p:cNvSpPr>
            <a:spLocks noGrp="1"/>
          </p:cNvSpPr>
          <p:nvPr>
            <p:ph type="sldNum" sz="quarter" idx="12"/>
          </p:nvPr>
        </p:nvSpPr>
        <p:spPr/>
        <p:txBody>
          <a:bodyPr/>
          <a:lstStyle/>
          <a:p>
            <a:fld id="{A2D2CA8A-49B1-44D0-B863-6C6BFD9BB9EC}" type="slidenum">
              <a:rPr lang="en-US" smtClean="0"/>
              <a:pPr/>
              <a:t>55</a:t>
            </a:fld>
            <a:endParaRPr lang="en-US"/>
          </a:p>
        </p:txBody>
      </p:sp>
    </p:spTree>
    <p:custDataLst>
      <p:tags r:id="rId1"/>
    </p:custDataLst>
    <p:extLst>
      <p:ext uri="{BB962C8B-B14F-4D97-AF65-F5344CB8AC3E}">
        <p14:creationId xmlns:p14="http://schemas.microsoft.com/office/powerpoint/2010/main" val="35737283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98179">
                                            <p:txEl>
                                              <p:pRg st="3" end="3"/>
                                            </p:txEl>
                                          </p:spTgt>
                                        </p:tgtEl>
                                        <p:attrNameLst>
                                          <p:attrName>style.visibility</p:attrName>
                                        </p:attrNameLst>
                                      </p:cBhvr>
                                      <p:to>
                                        <p:strVal val="visible"/>
                                      </p:to>
                                    </p:set>
                                    <p:animEffect transition="in" filter="wipe(left)">
                                      <p:cBhvr>
                                        <p:cTn id="7" dur="2000"/>
                                        <p:tgtEl>
                                          <p:spTgt spid="2098179">
                                            <p:txEl>
                                              <p:pRg st="3" end="3"/>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2098179">
                                            <p:txEl>
                                              <p:pRg st="4" end="4"/>
                                            </p:txEl>
                                          </p:spTgt>
                                        </p:tgtEl>
                                        <p:attrNameLst>
                                          <p:attrName>style.visibility</p:attrName>
                                        </p:attrNameLst>
                                      </p:cBhvr>
                                      <p:to>
                                        <p:strVal val="visible"/>
                                      </p:to>
                                    </p:set>
                                    <p:animEffect transition="in" filter="wipe(left)">
                                      <p:cBhvr>
                                        <p:cTn id="11" dur="2000"/>
                                        <p:tgtEl>
                                          <p:spTgt spid="2098179">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098179">
                                            <p:txEl>
                                              <p:pRg st="5" end="5"/>
                                            </p:txEl>
                                          </p:spTgt>
                                        </p:tgtEl>
                                        <p:attrNameLst>
                                          <p:attrName>style.visibility</p:attrName>
                                        </p:attrNameLst>
                                      </p:cBhvr>
                                      <p:to>
                                        <p:strVal val="visible"/>
                                      </p:to>
                                    </p:set>
                                    <p:animEffect transition="in" filter="wipe(up)">
                                      <p:cBhvr>
                                        <p:cTn id="16" dur="2000"/>
                                        <p:tgtEl>
                                          <p:spTgt spid="2098179">
                                            <p:txEl>
                                              <p:pRg st="5" end="5"/>
                                            </p:txEl>
                                          </p:spTgt>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2098179">
                                            <p:txEl>
                                              <p:pRg st="6" end="6"/>
                                            </p:txEl>
                                          </p:spTgt>
                                        </p:tgtEl>
                                        <p:attrNameLst>
                                          <p:attrName>style.visibility</p:attrName>
                                        </p:attrNameLst>
                                      </p:cBhvr>
                                      <p:to>
                                        <p:strVal val="visible"/>
                                      </p:to>
                                    </p:set>
                                    <p:animEffect transition="in" filter="wipe(left)">
                                      <p:cBhvr>
                                        <p:cTn id="20" dur="2000"/>
                                        <p:tgtEl>
                                          <p:spTgt spid="2098179">
                                            <p:txEl>
                                              <p:pRg st="6" end="6"/>
                                            </p:txEl>
                                          </p:spTgt>
                                        </p:tgtEl>
                                      </p:cBhvr>
                                    </p:animEffect>
                                  </p:childTnLst>
                                </p:cTn>
                              </p:par>
                            </p:childTnLst>
                          </p:cTn>
                        </p:par>
                        <p:par>
                          <p:cTn id="21" fill="hold">
                            <p:stCondLst>
                              <p:cond delay="4000"/>
                            </p:stCondLst>
                            <p:childTnLst>
                              <p:par>
                                <p:cTn id="22" presetID="22" presetClass="entr" presetSubtype="8" fill="hold" nodeType="afterEffect">
                                  <p:stCondLst>
                                    <p:cond delay="0"/>
                                  </p:stCondLst>
                                  <p:childTnLst>
                                    <p:set>
                                      <p:cBhvr>
                                        <p:cTn id="23" dur="1" fill="hold">
                                          <p:stCondLst>
                                            <p:cond delay="0"/>
                                          </p:stCondLst>
                                        </p:cTn>
                                        <p:tgtEl>
                                          <p:spTgt spid="2098179">
                                            <p:txEl>
                                              <p:pRg st="7" end="7"/>
                                            </p:txEl>
                                          </p:spTgt>
                                        </p:tgtEl>
                                        <p:attrNameLst>
                                          <p:attrName>style.visibility</p:attrName>
                                        </p:attrNameLst>
                                      </p:cBhvr>
                                      <p:to>
                                        <p:strVal val="visible"/>
                                      </p:to>
                                    </p:set>
                                    <p:animEffect transition="in" filter="wipe(left)">
                                      <p:cBhvr>
                                        <p:cTn id="24" dur="2000"/>
                                        <p:tgtEl>
                                          <p:spTgt spid="20981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History</a:t>
            </a:r>
            <a:endParaRPr lang="en-US" dirty="0"/>
          </a:p>
        </p:txBody>
      </p:sp>
      <p:sp>
        <p:nvSpPr>
          <p:cNvPr id="3" name="Content Placeholder 2"/>
          <p:cNvSpPr>
            <a:spLocks noGrp="1"/>
          </p:cNvSpPr>
          <p:nvPr>
            <p:ph idx="1"/>
          </p:nvPr>
        </p:nvSpPr>
        <p:spPr/>
        <p:txBody>
          <a:bodyPr/>
          <a:lstStyle/>
          <a:p>
            <a:r>
              <a:rPr lang="en-US" dirty="0" smtClean="0"/>
              <a:t>So the “perfect fluid” observed at RHIC with</a:t>
            </a:r>
          </a:p>
          <a:p>
            <a:endParaRPr lang="en-US" dirty="0" smtClean="0"/>
          </a:p>
          <a:p>
            <a:pPr lvl="1"/>
            <a:endParaRPr lang="en-US" dirty="0" smtClean="0">
              <a:latin typeface="Arial" charset="0"/>
              <a:cs typeface="Arial" charset="0"/>
            </a:endParaRPr>
          </a:p>
          <a:p>
            <a:endParaRPr lang="en-US" dirty="0" smtClean="0">
              <a:latin typeface="Arial" charset="0"/>
              <a:cs typeface="Arial" charset="0"/>
            </a:endParaRPr>
          </a:p>
          <a:p>
            <a:pPr lvl="1"/>
            <a:endParaRPr lang="en-US" dirty="0" smtClean="0"/>
          </a:p>
          <a:p>
            <a:pPr>
              <a:buNone/>
            </a:pPr>
            <a:r>
              <a:rPr lang="en-US" sz="3600" dirty="0" smtClean="0"/>
              <a:t>   was immediately recognized  as confirming the 1985 uncertainty principle estimate of </a:t>
            </a:r>
            <a:r>
              <a:rPr lang="en-US" sz="3600" dirty="0" err="1" smtClean="0"/>
              <a:t>Danielewicz</a:t>
            </a:r>
            <a:r>
              <a:rPr lang="en-US" sz="3600" dirty="0" smtClean="0"/>
              <a:t> and Gyulassy</a:t>
            </a:r>
          </a:p>
          <a:p>
            <a:pPr lvl="3"/>
            <a:endParaRPr lang="en-US" dirty="0" smtClean="0"/>
          </a:p>
          <a:p>
            <a:r>
              <a:rPr lang="en-US" dirty="0" smtClean="0"/>
              <a:t>Except that’s not what happened…</a:t>
            </a:r>
            <a:endParaRPr lang="en-US" dirty="0">
              <a:solidFill>
                <a:srgbClr val="FF0000"/>
              </a:solidFill>
            </a:endParaRPr>
          </a:p>
        </p:txBody>
      </p:sp>
      <p:sp>
        <p:nvSpPr>
          <p:cNvPr id="6" name="Slide Number Placeholder 5"/>
          <p:cNvSpPr>
            <a:spLocks noGrp="1"/>
          </p:cNvSpPr>
          <p:nvPr>
            <p:ph type="sldNum" sz="quarter" idx="12"/>
          </p:nvPr>
        </p:nvSpPr>
        <p:spPr/>
        <p:txBody>
          <a:bodyPr/>
          <a:lstStyle/>
          <a:p>
            <a:fld id="{A2D2CA8A-49B1-44D0-B863-6C6BFD9BB9EC}" type="slidenum">
              <a:rPr lang="en-US" smtClean="0"/>
              <a:pPr/>
              <a:t>56</a:t>
            </a:fld>
            <a:endParaRPr lang="en-US" dirty="0"/>
          </a:p>
        </p:txBody>
      </p:sp>
      <p:graphicFrame>
        <p:nvGraphicFramePr>
          <p:cNvPr id="7" name="Object 6"/>
          <p:cNvGraphicFramePr>
            <a:graphicFrameLocks noChangeAspect="1"/>
          </p:cNvGraphicFramePr>
          <p:nvPr/>
        </p:nvGraphicFramePr>
        <p:xfrm>
          <a:off x="2209800" y="1676400"/>
          <a:ext cx="3732712" cy="1814512"/>
        </p:xfrm>
        <a:graphic>
          <a:graphicData uri="http://schemas.openxmlformats.org/presentationml/2006/ole">
            <mc:AlternateContent xmlns:mc="http://schemas.openxmlformats.org/markup-compatibility/2006">
              <mc:Choice xmlns:v="urn:schemas-microsoft-com:vml" Requires="v">
                <p:oleObj spid="_x0000_s1516711" name="Equation" r:id="rId4" imgW="914400" imgH="444240" progId="Equation.3">
                  <p:embed/>
                </p:oleObj>
              </mc:Choice>
              <mc:Fallback>
                <p:oleObj name="Equation" r:id="rId4" imgW="91440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676400"/>
                        <a:ext cx="3732712" cy="1814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486400" y="2137936"/>
            <a:ext cx="1371600" cy="931024"/>
          </a:xfrm>
          <a:prstGeom prst="rect">
            <a:avLst/>
          </a:prstGeom>
          <a:noFill/>
        </p:spPr>
        <p:txBody>
          <a:bodyPr wrap="square" rtlCol="0">
            <a:spAutoFit/>
          </a:bodyPr>
          <a:lstStyle/>
          <a:p>
            <a:pPr>
              <a:buNone/>
            </a:pPr>
            <a:r>
              <a:rPr lang="en-US" sz="4400" dirty="0" err="1" smtClean="0">
                <a:solidFill>
                  <a:srgbClr val="FF0000"/>
                </a:solidFill>
                <a:sym typeface="Mathematica3" pitchFamily="2" charset="2"/>
              </a:rPr>
              <a:t>ħ</a:t>
            </a:r>
            <a:endParaRPr lang="en-US" sz="4400" i="0" dirty="0">
              <a:solidFill>
                <a:srgbClr val="FF0000"/>
              </a:solidFill>
            </a:endParaRPr>
          </a:p>
        </p:txBody>
      </p:sp>
    </p:spTree>
    <p:extLst>
      <p:ext uri="{BB962C8B-B14F-4D97-AF65-F5344CB8AC3E}">
        <p14:creationId xmlns:p14="http://schemas.microsoft.com/office/powerpoint/2010/main" val="410189612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wipe(left)">
                                      <p:cBhvr>
                                        <p:cTn id="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Instead …</a:t>
            </a:r>
            <a:endParaRPr lang="en-US" sz="3200" dirty="0"/>
          </a:p>
        </p:txBody>
      </p:sp>
      <p:sp>
        <p:nvSpPr>
          <p:cNvPr id="3" name="Content Placeholder 2"/>
          <p:cNvSpPr>
            <a:spLocks noGrp="1"/>
          </p:cNvSpPr>
          <p:nvPr>
            <p:ph idx="1"/>
          </p:nvPr>
        </p:nvSpPr>
        <p:spPr/>
        <p:txBody>
          <a:bodyPr/>
          <a:lstStyle/>
          <a:p>
            <a:r>
              <a:rPr lang="en-US" dirty="0" smtClean="0"/>
              <a:t>In 2003-4 a new </a:t>
            </a:r>
            <a:r>
              <a:rPr lang="en-US" strike="sngStrike" dirty="0" smtClean="0"/>
              <a:t>estimate</a:t>
            </a:r>
            <a:r>
              <a:rPr lang="en-US" dirty="0" smtClean="0"/>
              <a:t> (bound?) appeared f</a:t>
            </a:r>
            <a:r>
              <a:rPr lang="en-US" dirty="0" smtClean="0">
                <a:latin typeface="Arial" charset="0"/>
                <a:cs typeface="Arial" charset="0"/>
              </a:rPr>
              <a:t>rom the </a:t>
            </a:r>
            <a:r>
              <a:rPr lang="en-US" dirty="0" err="1" smtClean="0">
                <a:latin typeface="Arial" charset="0"/>
                <a:cs typeface="Arial" charset="0"/>
              </a:rPr>
              <a:t>AdS</a:t>
            </a:r>
            <a:r>
              <a:rPr lang="en-US" dirty="0" smtClean="0">
                <a:latin typeface="Arial" charset="0"/>
                <a:cs typeface="Arial" charset="0"/>
              </a:rPr>
              <a:t>/CFT correspondence </a:t>
            </a:r>
            <a:br>
              <a:rPr lang="en-US" dirty="0" smtClean="0">
                <a:latin typeface="Arial" charset="0"/>
                <a:cs typeface="Arial" charset="0"/>
              </a:rPr>
            </a:br>
            <a:r>
              <a:rPr lang="en-US" dirty="0" smtClean="0">
                <a:latin typeface="Arial" charset="0"/>
                <a:cs typeface="Arial" charset="0"/>
              </a:rPr>
              <a:t>in string theory (!): </a:t>
            </a:r>
          </a:p>
          <a:p>
            <a:pPr lvl="1"/>
            <a:r>
              <a:rPr lang="en-US" i="1" dirty="0" smtClean="0">
                <a:latin typeface="Arial" charset="0"/>
                <a:cs typeface="Arial" charset="0"/>
              </a:rPr>
              <a:t>A Viscosity Bound Conjecture</a:t>
            </a:r>
            <a:r>
              <a:rPr lang="en-US" dirty="0" smtClean="0">
                <a:latin typeface="Arial" charset="0"/>
                <a:cs typeface="Arial" charset="0"/>
              </a:rPr>
              <a:t>,  </a:t>
            </a:r>
            <a:br>
              <a:rPr lang="en-US" dirty="0" smtClean="0">
                <a:latin typeface="Arial" charset="0"/>
                <a:cs typeface="Arial" charset="0"/>
              </a:rPr>
            </a:br>
            <a:r>
              <a:rPr lang="en-US" dirty="0" smtClean="0">
                <a:latin typeface="Arial" charset="0"/>
                <a:cs typeface="Arial" charset="0"/>
              </a:rPr>
              <a:t>P. </a:t>
            </a:r>
            <a:r>
              <a:rPr lang="en-US" dirty="0" err="1" smtClean="0">
                <a:solidFill>
                  <a:srgbClr val="0000FF"/>
                </a:solidFill>
                <a:latin typeface="Arial" charset="0"/>
                <a:cs typeface="Arial" charset="0"/>
              </a:rPr>
              <a:t>K</a:t>
            </a:r>
            <a:r>
              <a:rPr lang="en-US" dirty="0" err="1" smtClean="0">
                <a:latin typeface="Arial" charset="0"/>
                <a:cs typeface="Arial" charset="0"/>
              </a:rPr>
              <a:t>ovtun</a:t>
            </a:r>
            <a:r>
              <a:rPr lang="en-US" dirty="0" smtClean="0">
                <a:latin typeface="Arial" charset="0"/>
                <a:cs typeface="Arial" charset="0"/>
              </a:rPr>
              <a:t>, D.T. </a:t>
            </a:r>
            <a:r>
              <a:rPr lang="en-US" dirty="0" smtClean="0">
                <a:solidFill>
                  <a:srgbClr val="0000FF"/>
                </a:solidFill>
                <a:latin typeface="Arial" charset="0"/>
                <a:cs typeface="Arial" charset="0"/>
              </a:rPr>
              <a:t>S</a:t>
            </a:r>
            <a:r>
              <a:rPr lang="en-US" dirty="0" smtClean="0">
                <a:latin typeface="Arial" charset="0"/>
                <a:cs typeface="Arial" charset="0"/>
              </a:rPr>
              <a:t>on,  A.O. </a:t>
            </a:r>
            <a:r>
              <a:rPr lang="en-US" dirty="0" err="1" smtClean="0">
                <a:solidFill>
                  <a:srgbClr val="0000FF"/>
                </a:solidFill>
                <a:latin typeface="Arial" charset="0"/>
                <a:cs typeface="Arial" charset="0"/>
              </a:rPr>
              <a:t>S</a:t>
            </a:r>
            <a:r>
              <a:rPr lang="en-US" dirty="0" err="1" smtClean="0">
                <a:latin typeface="Arial" charset="0"/>
                <a:cs typeface="Arial" charset="0"/>
              </a:rPr>
              <a:t>tarinets</a:t>
            </a:r>
            <a:r>
              <a:rPr lang="en-US" dirty="0" smtClean="0">
                <a:latin typeface="Arial" charset="0"/>
                <a:cs typeface="Arial" charset="0"/>
              </a:rPr>
              <a:t>, </a:t>
            </a:r>
            <a:br>
              <a:rPr lang="en-US" dirty="0" smtClean="0">
                <a:latin typeface="Arial" charset="0"/>
                <a:cs typeface="Arial" charset="0"/>
              </a:rPr>
            </a:br>
            <a:r>
              <a:rPr lang="en-US" dirty="0" err="1" smtClean="0">
                <a:latin typeface="Arial" charset="0"/>
                <a:cs typeface="Arial" charset="0"/>
                <a:hlinkClick r:id="rId4"/>
              </a:rPr>
              <a:t>hep-th</a:t>
            </a:r>
            <a:r>
              <a:rPr lang="en-US" dirty="0" smtClean="0">
                <a:latin typeface="Arial" charset="0"/>
                <a:cs typeface="Arial" charset="0"/>
                <a:hlinkClick r:id="rId4"/>
              </a:rPr>
              <a:t>/0405231</a:t>
            </a:r>
            <a:endParaRPr lang="en-US" dirty="0" smtClean="0">
              <a:latin typeface="Arial" charset="0"/>
              <a:cs typeface="Arial" charset="0"/>
            </a:endParaRPr>
          </a:p>
          <a:p>
            <a:pPr lvl="1"/>
            <a:endParaRPr lang="en-US" dirty="0" smtClean="0">
              <a:latin typeface="Arial" charset="0"/>
              <a:cs typeface="Arial" charset="0"/>
            </a:endParaRPr>
          </a:p>
          <a:p>
            <a:pPr lvl="1"/>
            <a:endParaRPr lang="en-US" dirty="0" smtClean="0">
              <a:latin typeface="Arial" charset="0"/>
              <a:cs typeface="Arial" charset="0"/>
            </a:endParaRPr>
          </a:p>
          <a:p>
            <a:pPr lvl="1"/>
            <a:endParaRPr lang="en-US" dirty="0" smtClean="0">
              <a:latin typeface="Arial" charset="0"/>
              <a:cs typeface="Arial" charset="0"/>
            </a:endParaRPr>
          </a:p>
          <a:p>
            <a:pPr>
              <a:buNone/>
            </a:pPr>
            <a:r>
              <a:rPr lang="en-US" dirty="0" smtClean="0">
                <a:latin typeface="Arial" charset="0"/>
                <a:cs typeface="Arial" charset="0"/>
              </a:rPr>
              <a:t>   in a rigorous calculation with no (apparent)</a:t>
            </a:r>
            <a:br>
              <a:rPr lang="en-US" dirty="0" smtClean="0">
                <a:latin typeface="Arial" charset="0"/>
                <a:cs typeface="Arial" charset="0"/>
              </a:rPr>
            </a:br>
            <a:r>
              <a:rPr lang="en-US" dirty="0" smtClean="0">
                <a:latin typeface="Arial" charset="0"/>
                <a:cs typeface="Arial" charset="0"/>
              </a:rPr>
              <a:t>appeal to the uncertainty principle.</a:t>
            </a:r>
          </a:p>
          <a:p>
            <a:pPr lvl="1"/>
            <a:endParaRPr lang="en-US" dirty="0" smtClean="0">
              <a:latin typeface="Arial" charset="0"/>
              <a:cs typeface="Arial" charset="0"/>
            </a:endParaRPr>
          </a:p>
          <a:p>
            <a:endParaRPr lang="en-US" dirty="0" smtClean="0">
              <a:latin typeface="Arial" charset="0"/>
              <a:cs typeface="Arial" charset="0"/>
            </a:endParaRPr>
          </a:p>
          <a:p>
            <a:pPr lvl="1"/>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57</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207161563"/>
              </p:ext>
            </p:extLst>
          </p:nvPr>
        </p:nvGraphicFramePr>
        <p:xfrm>
          <a:off x="2779713" y="4038600"/>
          <a:ext cx="3736975" cy="1395413"/>
        </p:xfrm>
        <a:graphic>
          <a:graphicData uri="http://schemas.openxmlformats.org/presentationml/2006/ole">
            <mc:AlternateContent xmlns:mc="http://schemas.openxmlformats.org/markup-compatibility/2006">
              <mc:Choice xmlns:v="urn:schemas-microsoft-com:vml" Requires="v">
                <p:oleObj spid="_x0000_s1517734" name="Equation" r:id="rId5" imgW="1054100" imgH="393700" progId="Equation.3">
                  <p:embed/>
                </p:oleObj>
              </mc:Choice>
              <mc:Fallback>
                <p:oleObj name="Equation" r:id="rId5" imgW="1054100" imgH="393700" progId="Equation.3">
                  <p:embed/>
                  <p:pic>
                    <p:nvPicPr>
                      <p:cNvPr id="0" name=""/>
                      <p:cNvPicPr>
                        <a:picLocks noChangeAspect="1" noChangeArrowheads="1"/>
                      </p:cNvPicPr>
                      <p:nvPr/>
                    </p:nvPicPr>
                    <p:blipFill>
                      <a:blip r:embed="rId6"/>
                      <a:srcRect/>
                      <a:stretch>
                        <a:fillRect/>
                      </a:stretch>
                    </p:blipFill>
                    <p:spPr bwMode="auto">
                      <a:xfrm>
                        <a:off x="2779713" y="4038600"/>
                        <a:ext cx="3736975" cy="1395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4885498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2000"/>
                                        <p:tgtEl>
                                          <p:spTgt spid="3">
                                            <p:txEl>
                                              <p:pRg st="1" end="1"/>
                                            </p:txEl>
                                          </p:spTgt>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3000"/>
                                        <p:tgtEl>
                                          <p:spTgt spid="8"/>
                                        </p:tgtEl>
                                      </p:cBhvr>
                                    </p:animEffect>
                                  </p:childTnLst>
                                </p:cTn>
                              </p:par>
                            </p:childTnLst>
                          </p:cTn>
                        </p:par>
                        <p:par>
                          <p:cTn id="12" fill="hold">
                            <p:stCondLst>
                              <p:cond delay="5000"/>
                            </p:stCondLst>
                            <p:childTnLst>
                              <p:par>
                                <p:cTn id="13" presetID="22" presetClass="entr" presetSubtype="1" fill="hold"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ipe(up)">
                                      <p:cBhvr>
                                        <p:cTn id="1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Arial" pitchFamily="34" charset="0"/>
                <a:cs typeface="Arial" pitchFamily="34" charset="0"/>
              </a:rPr>
              <a:t>Theoretical Discovery 2003-4</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0" y="656692"/>
            <a:ext cx="9144000" cy="5867400"/>
          </a:xfrm>
        </p:spPr>
        <p:txBody>
          <a:bodyPr/>
          <a:lstStyle/>
          <a:p>
            <a:r>
              <a:rPr lang="en-US" dirty="0" smtClean="0">
                <a:effectLst/>
              </a:rPr>
              <a:t>An </a:t>
            </a:r>
            <a:r>
              <a:rPr lang="en-US" strike="sngStrike" dirty="0" smtClean="0">
                <a:effectLst/>
              </a:rPr>
              <a:t>estimate</a:t>
            </a:r>
            <a:r>
              <a:rPr lang="en-US" dirty="0" smtClean="0">
                <a:effectLst/>
              </a:rPr>
              <a:t> (bound?) on </a:t>
            </a:r>
            <a:r>
              <a:rPr lang="en-US" dirty="0" smtClean="0">
                <a:effectLst/>
                <a:latin typeface="Arial"/>
                <a:cs typeface="Arial"/>
              </a:rPr>
              <a:t>viscosity </a:t>
            </a:r>
            <a:r>
              <a:rPr lang="en-US" dirty="0" smtClean="0">
                <a:effectLst/>
              </a:rPr>
              <a:t>appeared f</a:t>
            </a:r>
            <a:r>
              <a:rPr lang="en-US" dirty="0" smtClean="0">
                <a:effectLst/>
                <a:latin typeface="Arial" charset="0"/>
                <a:cs typeface="Arial" charset="0"/>
              </a:rPr>
              <a:t>rom string theory’s AdS/CFT correspondence:</a:t>
            </a:r>
          </a:p>
          <a:p>
            <a:pPr lvl="1"/>
            <a:r>
              <a:rPr lang="en-US" i="1" dirty="0" smtClean="0">
                <a:latin typeface="Arial" charset="0"/>
                <a:cs typeface="Arial" charset="0"/>
              </a:rPr>
              <a:t>A Viscosity Bound Conjecture</a:t>
            </a:r>
            <a:r>
              <a:rPr lang="en-US" dirty="0" smtClean="0">
                <a:latin typeface="Arial" charset="0"/>
                <a:cs typeface="Arial" charset="0"/>
              </a:rPr>
              <a:t>,  </a:t>
            </a:r>
            <a:br>
              <a:rPr lang="en-US" dirty="0" smtClean="0">
                <a:latin typeface="Arial" charset="0"/>
                <a:cs typeface="Arial" charset="0"/>
              </a:rPr>
            </a:br>
            <a:r>
              <a:rPr lang="en-US" dirty="0" smtClean="0">
                <a:latin typeface="Arial" charset="0"/>
                <a:cs typeface="Arial" charset="0"/>
              </a:rPr>
              <a:t>P.    </a:t>
            </a:r>
            <a:r>
              <a:rPr lang="en-US" dirty="0" err="1" smtClean="0">
                <a:solidFill>
                  <a:srgbClr val="0000FF"/>
                </a:solidFill>
                <a:latin typeface="Arial" charset="0"/>
                <a:cs typeface="Arial" charset="0"/>
              </a:rPr>
              <a:t>K</a:t>
            </a:r>
            <a:r>
              <a:rPr lang="en-US" dirty="0" err="1" smtClean="0">
                <a:latin typeface="Arial" charset="0"/>
                <a:cs typeface="Arial" charset="0"/>
              </a:rPr>
              <a:t>ovtun</a:t>
            </a:r>
            <a:r>
              <a:rPr lang="en-US" dirty="0" smtClean="0">
                <a:latin typeface="Arial" charset="0"/>
                <a:cs typeface="Arial" charset="0"/>
              </a:rPr>
              <a:t>, D.T. </a:t>
            </a:r>
            <a:r>
              <a:rPr lang="en-US" dirty="0" smtClean="0">
                <a:solidFill>
                  <a:srgbClr val="0000FF"/>
                </a:solidFill>
                <a:latin typeface="Arial" charset="0"/>
                <a:cs typeface="Arial" charset="0"/>
              </a:rPr>
              <a:t>S</a:t>
            </a:r>
            <a:r>
              <a:rPr lang="en-US" dirty="0" smtClean="0">
                <a:latin typeface="Arial" charset="0"/>
                <a:cs typeface="Arial" charset="0"/>
              </a:rPr>
              <a:t>on,  A.O. </a:t>
            </a:r>
            <a:r>
              <a:rPr lang="en-US" dirty="0" err="1" smtClean="0">
                <a:solidFill>
                  <a:srgbClr val="0000FF"/>
                </a:solidFill>
                <a:latin typeface="Arial" charset="0"/>
                <a:cs typeface="Arial" charset="0"/>
              </a:rPr>
              <a:t>S</a:t>
            </a:r>
            <a:r>
              <a:rPr lang="en-US" dirty="0" err="1" smtClean="0">
                <a:latin typeface="Arial" charset="0"/>
                <a:cs typeface="Arial" charset="0"/>
              </a:rPr>
              <a:t>tarinets</a:t>
            </a:r>
            <a:r>
              <a:rPr lang="en-US" dirty="0" smtClean="0">
                <a:latin typeface="Arial" charset="0"/>
                <a:cs typeface="Arial" charset="0"/>
              </a:rPr>
              <a:t>, </a:t>
            </a:r>
            <a:br>
              <a:rPr lang="en-US" dirty="0" smtClean="0">
                <a:latin typeface="Arial" charset="0"/>
                <a:cs typeface="Arial" charset="0"/>
              </a:rPr>
            </a:br>
            <a:r>
              <a:rPr lang="en-US" dirty="0" smtClean="0">
                <a:latin typeface="Arial" charset="0"/>
                <a:cs typeface="Arial" charset="0"/>
                <a:hlinkClick r:id="rId4"/>
              </a:rPr>
              <a:t>hep-th/0405231</a:t>
            </a:r>
            <a:r>
              <a:rPr lang="en-US" dirty="0" smtClean="0">
                <a:latin typeface="Arial" charset="0"/>
                <a:cs typeface="Arial" charset="0"/>
              </a:rPr>
              <a:t> </a:t>
            </a:r>
            <a:r>
              <a:rPr lang="en-US" dirty="0" smtClean="0">
                <a:solidFill>
                  <a:srgbClr val="0000FF"/>
                </a:solidFill>
                <a:latin typeface="Arial" charset="0"/>
                <a:cs typeface="Arial" charset="0"/>
              </a:rPr>
              <a:t>(1300+ citations!)</a:t>
            </a:r>
          </a:p>
          <a:p>
            <a:pPr lvl="1">
              <a:buNone/>
            </a:pPr>
            <a:endParaRPr lang="en-US" dirty="0" smtClean="0">
              <a:latin typeface="Arial" charset="0"/>
              <a:cs typeface="Arial" charset="0"/>
            </a:endParaRPr>
          </a:p>
          <a:p>
            <a:pPr lvl="1">
              <a:buNone/>
            </a:pPr>
            <a:endParaRPr lang="en-US" dirty="0" smtClean="0">
              <a:latin typeface="Arial" charset="0"/>
              <a:cs typeface="Arial" charset="0"/>
            </a:endParaRPr>
          </a:p>
          <a:p>
            <a:pPr lvl="1">
              <a:buNone/>
            </a:pPr>
            <a:endParaRPr lang="en-US" dirty="0" smtClean="0">
              <a:latin typeface="Arial" charset="0"/>
              <a:cs typeface="Arial" charset="0"/>
            </a:endParaRPr>
          </a:p>
          <a:p>
            <a:pPr>
              <a:buSzPct val="150000"/>
              <a:buFont typeface="Symbol" pitchFamily="18" charset="2"/>
              <a:buChar char="Þ"/>
            </a:pPr>
            <a:r>
              <a:rPr lang="en-US" dirty="0" smtClean="0">
                <a:latin typeface="Arial" charset="0"/>
                <a:cs typeface="Arial" charset="0"/>
              </a:rPr>
              <a:t> </a:t>
            </a:r>
            <a:r>
              <a:rPr lang="en-US" i="1" dirty="0" smtClean="0">
                <a:solidFill>
                  <a:srgbClr val="FF0000"/>
                </a:solidFill>
                <a:latin typeface="Arial" charset="0"/>
                <a:cs typeface="Arial" charset="0"/>
              </a:rPr>
              <a:t>Fundamental</a:t>
            </a:r>
            <a:r>
              <a:rPr lang="en-US" dirty="0" smtClean="0">
                <a:latin typeface="Arial" charset="0"/>
                <a:cs typeface="Arial" charset="0"/>
              </a:rPr>
              <a:t> measure of strong coupling</a:t>
            </a:r>
          </a:p>
          <a:p>
            <a:pPr>
              <a:buSzPct val="150000"/>
              <a:buFont typeface="Symbol" pitchFamily="18" charset="2"/>
              <a:buChar char="Þ"/>
            </a:pPr>
            <a:r>
              <a:rPr lang="en-US" dirty="0" smtClean="0">
                <a:latin typeface="Arial" charset="0"/>
                <a:cs typeface="Arial" charset="0"/>
              </a:rPr>
              <a:t> Cleanest result from gauge/gravity duality</a:t>
            </a:r>
          </a:p>
          <a:p>
            <a:pPr>
              <a:buSzPct val="150000"/>
              <a:buFont typeface="Symbol" pitchFamily="18" charset="2"/>
              <a:buChar char="Þ"/>
            </a:pPr>
            <a:r>
              <a:rPr lang="en-US" dirty="0" smtClean="0"/>
              <a:t> A measure of “quantum liquidity”</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58</a:t>
            </a:fld>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820320074"/>
              </p:ext>
            </p:extLst>
          </p:nvPr>
        </p:nvGraphicFramePr>
        <p:xfrm>
          <a:off x="2519772" y="2996952"/>
          <a:ext cx="3690938" cy="1395412"/>
        </p:xfrm>
        <a:graphic>
          <a:graphicData uri="http://schemas.openxmlformats.org/presentationml/2006/ole">
            <mc:AlternateContent xmlns:mc="http://schemas.openxmlformats.org/markup-compatibility/2006">
              <mc:Choice xmlns:v="urn:schemas-microsoft-com:vml" Requires="v">
                <p:oleObj spid="_x0000_s1197398" name="Equation" r:id="rId5" imgW="1041400" imgH="393700" progId="Equation.3">
                  <p:embed/>
                </p:oleObj>
              </mc:Choice>
              <mc:Fallback>
                <p:oleObj name="Equation" r:id="rId5" imgW="1041400" imgH="393700" progId="Equation.3">
                  <p:embed/>
                  <p:pic>
                    <p:nvPicPr>
                      <p:cNvPr id="0" name="Picture 2"/>
                      <p:cNvPicPr>
                        <a:picLocks noChangeAspect="1" noChangeArrowheads="1"/>
                      </p:cNvPicPr>
                      <p:nvPr/>
                    </p:nvPicPr>
                    <p:blipFill>
                      <a:blip r:embed="rId6"/>
                      <a:srcRect/>
                      <a:stretch>
                        <a:fillRect/>
                      </a:stretch>
                    </p:blipFill>
                    <p:spPr bwMode="auto">
                      <a:xfrm>
                        <a:off x="2519772" y="2996952"/>
                        <a:ext cx="3690938" cy="1395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wipe(up)">
                                      <p:cBhvr>
                                        <p:cTn id="7" dur="10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up)">
                                      <p:cBhvr>
                                        <p:cTn id="12" dur="10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wipe(up)">
                                      <p:cBhvr>
                                        <p:cTn id="17"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7122" name="Rectangle 2"/>
          <p:cNvSpPr>
            <a:spLocks noGrp="1" noChangeArrowheads="1"/>
          </p:cNvSpPr>
          <p:nvPr>
            <p:ph type="title"/>
          </p:nvPr>
        </p:nvSpPr>
        <p:spPr/>
        <p:txBody>
          <a:bodyPr/>
          <a:lstStyle/>
          <a:p>
            <a:r>
              <a:rPr lang="en-US"/>
              <a:t>Expectations circa 2000</a:t>
            </a:r>
          </a:p>
        </p:txBody>
      </p:sp>
      <p:sp>
        <p:nvSpPr>
          <p:cNvPr id="1797123" name="Rectangle 3"/>
          <p:cNvSpPr>
            <a:spLocks noGrp="1" noChangeArrowheads="1"/>
          </p:cNvSpPr>
          <p:nvPr>
            <p:ph type="body" idx="1"/>
          </p:nvPr>
        </p:nvSpPr>
        <p:spPr/>
        <p:txBody>
          <a:bodyPr/>
          <a:lstStyle/>
          <a:p>
            <a:endParaRPr lang="en-US"/>
          </a:p>
        </p:txBody>
      </p:sp>
      <p:sp>
        <p:nvSpPr>
          <p:cNvPr id="1797124" name="Text Box 4"/>
          <p:cNvSpPr txBox="1">
            <a:spLocks noChangeArrowheads="1"/>
          </p:cNvSpPr>
          <p:nvPr/>
        </p:nvSpPr>
        <p:spPr bwMode="auto">
          <a:xfrm>
            <a:off x="685800" y="5853113"/>
            <a:ext cx="8458200" cy="1004887"/>
          </a:xfrm>
          <a:prstGeom prst="rect">
            <a:avLst/>
          </a:prstGeom>
          <a:noFill/>
          <a:ln w="9525" algn="ctr">
            <a:noFill/>
            <a:miter lim="800000"/>
            <a:headEnd/>
            <a:tailEnd/>
          </a:ln>
          <a:effectLst/>
        </p:spPr>
        <p:txBody>
          <a:bodyPr>
            <a:spAutoFit/>
          </a:bodyPr>
          <a:lstStyle/>
          <a:p>
            <a:pPr marL="342900" indent="-342900"/>
            <a:r>
              <a:rPr lang="en-US" dirty="0"/>
              <a:t>As encoded in the Nuclear Physics Wall Chart,</a:t>
            </a:r>
          </a:p>
          <a:p>
            <a:pPr marL="342900" indent="-342900"/>
            <a:r>
              <a:rPr lang="en-US" dirty="0">
                <a:hlinkClick r:id="rId4"/>
              </a:rPr>
              <a:t>http://www.lbl.gov/abc/wallchart/</a:t>
            </a:r>
            <a:endParaRPr lang="en-US" dirty="0"/>
          </a:p>
        </p:txBody>
      </p:sp>
      <p:pic>
        <p:nvPicPr>
          <p:cNvPr id="1797125" name="Picture 5" descr="Nuclear_chart">
            <a:hlinkClick r:id="rId5"/>
          </p:cNvPr>
          <p:cNvPicPr>
            <a:picLocks noChangeAspect="1" noChangeArrowheads="1"/>
          </p:cNvPicPr>
          <p:nvPr/>
        </p:nvPicPr>
        <p:blipFill>
          <a:blip r:embed="rId6" cstate="print"/>
          <a:srcRect l="20570" t="4199" r="20581" b="28015"/>
          <a:stretch>
            <a:fillRect/>
          </a:stretch>
        </p:blipFill>
        <p:spPr bwMode="auto">
          <a:xfrm>
            <a:off x="0" y="673100"/>
            <a:ext cx="8915400" cy="6108700"/>
          </a:xfrm>
          <a:prstGeom prst="rect">
            <a:avLst/>
          </a:prstGeom>
          <a:noFill/>
        </p:spPr>
      </p:pic>
      <p:pic>
        <p:nvPicPr>
          <p:cNvPr id="1797129" name="Picture 9" descr="upperright">
            <a:hlinkClick r:id="rId7"/>
          </p:cNvPr>
          <p:cNvPicPr>
            <a:picLocks noChangeAspect="1" noChangeArrowheads="1"/>
          </p:cNvPicPr>
          <p:nvPr/>
        </p:nvPicPr>
        <p:blipFill>
          <a:blip r:embed="rId8" cstate="print"/>
          <a:srcRect l="2034" t="28406" r="60333" b="13095"/>
          <a:stretch>
            <a:fillRect/>
          </a:stretch>
        </p:blipFill>
        <p:spPr bwMode="auto">
          <a:xfrm>
            <a:off x="600075" y="773113"/>
            <a:ext cx="8162925" cy="6084887"/>
          </a:xfrm>
          <a:prstGeom prst="rect">
            <a:avLst/>
          </a:prstGeom>
          <a:noFill/>
          <a:ln w="76200">
            <a:solidFill>
              <a:schemeClr val="bg1"/>
            </a:solidFill>
            <a:miter lim="800000"/>
            <a:headEnd/>
            <a:tailEnd/>
          </a:ln>
        </p:spPr>
      </p:pic>
      <p:sp>
        <p:nvSpPr>
          <p:cNvPr id="1797127" name="Rectangle 7"/>
          <p:cNvSpPr>
            <a:spLocks noChangeArrowheads="1"/>
          </p:cNvSpPr>
          <p:nvPr/>
        </p:nvSpPr>
        <p:spPr bwMode="auto">
          <a:xfrm>
            <a:off x="4419600" y="1348998"/>
            <a:ext cx="3886200" cy="1785104"/>
          </a:xfrm>
          <a:prstGeom prst="rect">
            <a:avLst/>
          </a:prstGeom>
          <a:solidFill>
            <a:srgbClr val="FFFF99">
              <a:alpha val="46001"/>
            </a:srgbClr>
          </a:solidFill>
          <a:ln w="9525" algn="ctr">
            <a:noFill/>
            <a:miter lim="800000"/>
            <a:headEnd/>
            <a:tailEnd/>
          </a:ln>
          <a:effectLst/>
        </p:spPr>
        <p:txBody>
          <a:bodyPr anchor="ctr">
            <a:spAutoFit/>
          </a:bodyPr>
          <a:lstStyle/>
          <a:p>
            <a:pPr marL="342900" indent="-342900"/>
            <a:r>
              <a:rPr lang="en-US" dirty="0"/>
              <a:t>RHIC would create </a:t>
            </a:r>
            <a:br>
              <a:rPr lang="en-US" dirty="0"/>
            </a:br>
            <a:r>
              <a:rPr lang="en-US" dirty="0"/>
              <a:t>a quark-gluon plasma;</a:t>
            </a:r>
            <a:br>
              <a:rPr lang="en-US" dirty="0"/>
            </a:br>
            <a:r>
              <a:rPr lang="en-US" dirty="0"/>
              <a:t>a “gas” </a:t>
            </a:r>
            <a:r>
              <a:rPr lang="en-US" dirty="0" smtClean="0"/>
              <a:t/>
            </a:r>
            <a:br>
              <a:rPr lang="en-US" dirty="0" smtClean="0"/>
            </a:br>
            <a:r>
              <a:rPr lang="en-US" dirty="0" smtClean="0"/>
              <a:t>of weakly coupled </a:t>
            </a:r>
            <a:r>
              <a:rPr lang="en-US" dirty="0"/>
              <a:t/>
            </a:r>
            <a:br>
              <a:rPr lang="en-US" dirty="0"/>
            </a:br>
            <a:r>
              <a:rPr lang="en-US" dirty="0"/>
              <a:t>quarks and gluons</a:t>
            </a:r>
          </a:p>
        </p:txBody>
      </p:sp>
      <p:sp>
        <p:nvSpPr>
          <p:cNvPr id="1797128" name="Line 8"/>
          <p:cNvSpPr>
            <a:spLocks noChangeShapeType="1"/>
          </p:cNvSpPr>
          <p:nvPr/>
        </p:nvSpPr>
        <p:spPr bwMode="auto">
          <a:xfrm flipH="1">
            <a:off x="3352800" y="2286000"/>
            <a:ext cx="1752600" cy="76200"/>
          </a:xfrm>
          <a:prstGeom prst="line">
            <a:avLst/>
          </a:prstGeom>
          <a:noFill/>
          <a:ln w="63500">
            <a:solidFill>
              <a:srgbClr val="0000FF"/>
            </a:solidFill>
            <a:round/>
            <a:headEnd/>
            <a:tailEnd type="stealth" w="lg" len="med"/>
          </a:ln>
          <a:effectLst/>
        </p:spPr>
        <p:txBody>
          <a:bodyPr>
            <a:spAutoFit/>
          </a:bodyPr>
          <a:lstStyle/>
          <a:p>
            <a:endParaRPr lang="en-US"/>
          </a:p>
        </p:txBody>
      </p:sp>
      <p:sp>
        <p:nvSpPr>
          <p:cNvPr id="11" name="Slide Number Placeholder 10"/>
          <p:cNvSpPr>
            <a:spLocks noGrp="1"/>
          </p:cNvSpPr>
          <p:nvPr>
            <p:ph type="sldNum" sz="quarter" idx="12"/>
          </p:nvPr>
        </p:nvSpPr>
        <p:spPr/>
        <p:txBody>
          <a:bodyPr/>
          <a:lstStyle/>
          <a:p>
            <a:fld id="{A2D2CA8A-49B1-44D0-B863-6C6BFD9BB9EC}" type="slidenum">
              <a:rPr lang="en-US" smtClean="0"/>
              <a:pPr/>
              <a:t>59</a:t>
            </a:fld>
            <a:endParaRPr lang="en-US"/>
          </a:p>
        </p:txBody>
      </p:sp>
    </p:spTree>
    <p:custDataLst>
      <p:tags r:id="rId1"/>
    </p:custDataLst>
    <p:extLst>
      <p:ext uri="{BB962C8B-B14F-4D97-AF65-F5344CB8AC3E}">
        <p14:creationId xmlns:p14="http://schemas.microsoft.com/office/powerpoint/2010/main" val="109739565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797129"/>
                                        </p:tgtEl>
                                        <p:attrNameLst>
                                          <p:attrName>style.visibility</p:attrName>
                                        </p:attrNameLst>
                                      </p:cBhvr>
                                      <p:to>
                                        <p:strVal val="visible"/>
                                      </p:to>
                                    </p:set>
                                    <p:anim calcmode="lin" valueType="num">
                                      <p:cBhvr>
                                        <p:cTn id="7" dur="2000" fill="hold"/>
                                        <p:tgtEl>
                                          <p:spTgt spid="1797129"/>
                                        </p:tgtEl>
                                        <p:attrNameLst>
                                          <p:attrName>ppt_w</p:attrName>
                                        </p:attrNameLst>
                                      </p:cBhvr>
                                      <p:tavLst>
                                        <p:tav tm="0">
                                          <p:val>
                                            <p:fltVal val="0"/>
                                          </p:val>
                                        </p:tav>
                                        <p:tav tm="100000">
                                          <p:val>
                                            <p:strVal val="#ppt_w"/>
                                          </p:val>
                                        </p:tav>
                                      </p:tavLst>
                                    </p:anim>
                                    <p:anim calcmode="lin" valueType="num">
                                      <p:cBhvr>
                                        <p:cTn id="8" dur="2000" fill="hold"/>
                                        <p:tgtEl>
                                          <p:spTgt spid="1797129"/>
                                        </p:tgtEl>
                                        <p:attrNameLst>
                                          <p:attrName>ppt_h</p:attrName>
                                        </p:attrNameLst>
                                      </p:cBhvr>
                                      <p:tavLst>
                                        <p:tav tm="0">
                                          <p:val>
                                            <p:fltVal val="0"/>
                                          </p:val>
                                        </p:tav>
                                        <p:tav tm="100000">
                                          <p:val>
                                            <p:strVal val="#ppt_h"/>
                                          </p:val>
                                        </p:tav>
                                      </p:tavLst>
                                    </p:anim>
                                    <p:animEffect transition="in" filter="fade">
                                      <p:cBhvr>
                                        <p:cTn id="9" dur="2000"/>
                                        <p:tgtEl>
                                          <p:spTgt spid="1797129"/>
                                        </p:tgtEl>
                                      </p:cBhvr>
                                    </p:animEffect>
                                  </p:childTnLst>
                                </p:cTn>
                              </p:par>
                              <p:par>
                                <p:cTn id="10" presetID="0" presetClass="path" presetSubtype="0" accel="50000" decel="50000" fill="hold" nodeType="withEffect">
                                  <p:stCondLst>
                                    <p:cond delay="0"/>
                                  </p:stCondLst>
                                  <p:childTnLst>
                                    <p:animMotion origin="layout" path="M 0.10087 -0.29873 C 0.04982 -0.17457 -0.00104 -0.05041 -0.02136 -0.00046 " pathEditMode="relative" rAng="0" ptsTypes="aA">
                                      <p:cBhvr>
                                        <p:cTn id="11" dur="2000" fill="hold"/>
                                        <p:tgtEl>
                                          <p:spTgt spid="1797129"/>
                                        </p:tgtEl>
                                        <p:attrNameLst>
                                          <p:attrName>ppt_x</p:attrName>
                                          <p:attrName>ppt_y</p:attrName>
                                        </p:attrNameLst>
                                      </p:cBhvr>
                                      <p:rCtr x="-6100" y="14900"/>
                                    </p:animMotion>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797127"/>
                                        </p:tgtEl>
                                        <p:attrNameLst>
                                          <p:attrName>style.visibility</p:attrName>
                                        </p:attrNameLst>
                                      </p:cBhvr>
                                      <p:to>
                                        <p:strVal val="visible"/>
                                      </p:to>
                                    </p:set>
                                    <p:animEffect transition="in" filter="wipe(up)">
                                      <p:cBhvr>
                                        <p:cTn id="16" dur="2000"/>
                                        <p:tgtEl>
                                          <p:spTgt spid="179712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797128"/>
                                        </p:tgtEl>
                                        <p:attrNameLst>
                                          <p:attrName>style.visibility</p:attrName>
                                        </p:attrNameLst>
                                      </p:cBhvr>
                                      <p:to>
                                        <p:strVal val="visible"/>
                                      </p:to>
                                    </p:set>
                                    <p:animEffect transition="in" filter="wipe(right)">
                                      <p:cBhvr>
                                        <p:cTn id="19" dur="3000"/>
                                        <p:tgtEl>
                                          <p:spTgt spid="1797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7127" grpId="0" animBg="1"/>
      <p:bldP spid="17971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56692"/>
            <a:ext cx="9144000" cy="5867400"/>
          </a:xfrm>
        </p:spPr>
        <p:txBody>
          <a:bodyPr/>
          <a:lstStyle/>
          <a:p>
            <a:r>
              <a:rPr lang="en-US" dirty="0" smtClean="0"/>
              <a:t>The world’s first </a:t>
            </a:r>
            <a:r>
              <a:rPr lang="en-US" i="1" dirty="0"/>
              <a:t> </a:t>
            </a:r>
            <a:r>
              <a:rPr lang="en-US" i="1" dirty="0" smtClean="0"/>
              <a:t>                     </a:t>
            </a:r>
            <a:r>
              <a:rPr lang="en-US" dirty="0" smtClean="0"/>
              <a:t> </a:t>
            </a:r>
            <a:r>
              <a:rPr lang="en-US" i="1" dirty="0" smtClean="0"/>
              <a:t>light  </a:t>
            </a:r>
            <a:r>
              <a:rPr lang="en-US" dirty="0" smtClean="0"/>
              <a:t> ion collider</a:t>
            </a:r>
            <a:endParaRPr lang="en-US" dirty="0"/>
          </a:p>
        </p:txBody>
      </p:sp>
      <p:sp>
        <p:nvSpPr>
          <p:cNvPr id="3" name="Title 2"/>
          <p:cNvSpPr>
            <a:spLocks noGrp="1"/>
          </p:cNvSpPr>
          <p:nvPr>
            <p:ph type="title"/>
          </p:nvPr>
        </p:nvSpPr>
        <p:spPr/>
        <p:txBody>
          <a:bodyPr/>
          <a:lstStyle/>
          <a:p>
            <a:r>
              <a:rPr lang="en-US" dirty="0" smtClean="0"/>
              <a:t>The CERN ISR</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6</a:t>
            </a:fld>
            <a:endParaRPr lang="en-US"/>
          </a:p>
        </p:txBody>
      </p:sp>
      <p:pic>
        <p:nvPicPr>
          <p:cNvPr id="9" name="Content Placeholder 4">
            <a:hlinkClick r:id="rId2"/>
          </p:cNvPr>
          <p:cNvPicPr>
            <a:picLocks noChangeAspect="1"/>
          </p:cNvPicPr>
          <p:nvPr/>
        </p:nvPicPr>
        <p:blipFill>
          <a:blip r:embed="rId3"/>
          <a:srcRect t="12124" b="12124"/>
          <a:stretch>
            <a:fillRect/>
          </a:stretch>
        </p:blipFill>
        <p:spPr bwMode="auto">
          <a:xfrm>
            <a:off x="0" y="1198004"/>
            <a:ext cx="9144000" cy="5867400"/>
          </a:xfrm>
          <a:prstGeom prst="rect">
            <a:avLst/>
          </a:prstGeom>
          <a:noFill/>
          <a:ln w="9525">
            <a:noFill/>
            <a:miter lim="800000"/>
            <a:headEnd/>
            <a:tailEnd/>
          </a:ln>
          <a:effectLst/>
        </p:spPr>
      </p:pic>
    </p:spTree>
    <p:extLst>
      <p:ext uri="{BB962C8B-B14F-4D97-AF65-F5344CB8AC3E}">
        <p14:creationId xmlns:p14="http://schemas.microsoft.com/office/powerpoint/2010/main" val="154156869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hlinkClick r:id="rId3"/>
          </p:cNvPr>
          <p:cNvPicPr>
            <a:picLocks noGrp="1" noChangeAspect="1" noChangeArrowheads="1"/>
          </p:cNvPicPr>
          <p:nvPr>
            <p:ph idx="1"/>
          </p:nvPr>
        </p:nvPicPr>
        <p:blipFill>
          <a:blip r:embed="rId4" cstate="print"/>
          <a:stretch>
            <a:fillRect/>
          </a:stretch>
        </p:blipFill>
        <p:spPr bwMode="auto">
          <a:xfrm>
            <a:off x="0" y="1981200"/>
            <a:ext cx="4295775" cy="4857750"/>
          </a:xfrm>
          <a:prstGeom prst="rect">
            <a:avLst/>
          </a:prstGeom>
          <a:noFill/>
          <a:ln w="9525">
            <a:noFill/>
            <a:miter lim="800000"/>
            <a:headEnd/>
            <a:tailEnd/>
          </a:ln>
        </p:spPr>
      </p:pic>
      <p:pic>
        <p:nvPicPr>
          <p:cNvPr id="13" name="Picture 9" descr="upperright">
            <a:hlinkClick r:id="rId5"/>
          </p:cNvPr>
          <p:cNvPicPr>
            <a:picLocks noChangeAspect="1" noChangeArrowheads="1"/>
          </p:cNvPicPr>
          <p:nvPr/>
        </p:nvPicPr>
        <p:blipFill>
          <a:blip r:embed="rId6" cstate="print"/>
          <a:srcRect l="2034" t="28406" r="60333" b="13095"/>
          <a:stretch>
            <a:fillRect/>
          </a:stretch>
        </p:blipFill>
        <p:spPr bwMode="auto">
          <a:xfrm>
            <a:off x="4915764" y="2619950"/>
            <a:ext cx="4152036" cy="3095050"/>
          </a:xfrm>
          <a:prstGeom prst="rect">
            <a:avLst/>
          </a:prstGeom>
          <a:noFill/>
          <a:ln w="76200">
            <a:solidFill>
              <a:schemeClr val="bg1"/>
            </a:solidFill>
            <a:miter lim="800000"/>
            <a:headEnd/>
            <a:tailEnd/>
          </a:ln>
        </p:spPr>
      </p:pic>
      <p:sp>
        <p:nvSpPr>
          <p:cNvPr id="2" name="Title 1"/>
          <p:cNvSpPr>
            <a:spLocks noGrp="1"/>
          </p:cNvSpPr>
          <p:nvPr>
            <p:ph type="title"/>
          </p:nvPr>
        </p:nvSpPr>
        <p:spPr/>
        <p:txBody>
          <a:bodyPr/>
          <a:lstStyle/>
          <a:p>
            <a:r>
              <a:rPr lang="en-US" sz="3200" dirty="0" smtClean="0"/>
              <a:t>2010 – Measurement of Thermal Photons</a:t>
            </a:r>
            <a:endParaRPr lang="en-US" sz="3200" dirty="0"/>
          </a:p>
        </p:txBody>
      </p:sp>
      <p:sp>
        <p:nvSpPr>
          <p:cNvPr id="12" name="Content Placeholder 2"/>
          <p:cNvSpPr txBox="1">
            <a:spLocks/>
          </p:cNvSpPr>
          <p:nvPr/>
        </p:nvSpPr>
        <p:spPr bwMode="auto">
          <a:xfrm>
            <a:off x="-26272" y="914400"/>
            <a:ext cx="9170272"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l">
              <a:buSzPct val="50000"/>
              <a:buFont typeface="Monotype Sorts" pitchFamily="2" charset="2"/>
              <a:buChar char="l"/>
            </a:pPr>
            <a:r>
              <a:rPr kumimoji="0" lang="en-US" sz="3200" i="0" kern="0" dirty="0" smtClean="0">
                <a:solidFill>
                  <a:srgbClr val="0000CC"/>
                </a:solidFill>
                <a:effectLst>
                  <a:outerShdw blurRad="38100" dist="38100" dir="2700000" algn="tl">
                    <a:srgbClr val="C0C0C0"/>
                  </a:outerShdw>
                </a:effectLst>
                <a:latin typeface="+mn-lt"/>
              </a:rPr>
              <a:t>Low p</a:t>
            </a:r>
            <a:r>
              <a:rPr kumimoji="0" lang="en-US" sz="3200" i="0" kern="0" baseline="-25000" dirty="0" smtClean="0">
                <a:solidFill>
                  <a:srgbClr val="0000CC"/>
                </a:solidFill>
                <a:effectLst>
                  <a:outerShdw blurRad="38100" dist="38100" dir="2700000" algn="tl">
                    <a:srgbClr val="C0C0C0"/>
                  </a:outerShdw>
                </a:effectLst>
                <a:latin typeface="+mn-lt"/>
              </a:rPr>
              <a:t>T</a:t>
            </a:r>
            <a:r>
              <a:rPr kumimoji="0" lang="en-US" sz="3200" i="0" kern="0" dirty="0" smtClean="0">
                <a:solidFill>
                  <a:srgbClr val="0000CC"/>
                </a:solidFill>
                <a:effectLst>
                  <a:outerShdw blurRad="38100" dist="38100" dir="2700000" algn="tl">
                    <a:srgbClr val="C0C0C0"/>
                  </a:outerShdw>
                </a:effectLst>
                <a:latin typeface="+mn-lt"/>
              </a:rPr>
              <a:t> excess </a:t>
            </a:r>
            <a:r>
              <a:rPr kumimoji="0" lang="en-US" sz="3200" i="0" kern="0" dirty="0" smtClean="0">
                <a:solidFill>
                  <a:srgbClr val="FF0066"/>
                </a:solidFill>
                <a:effectLst>
                  <a:outerShdw blurRad="38100" dist="38100" dir="2700000" algn="tl">
                    <a:srgbClr val="C0C0C0"/>
                  </a:outerShdw>
                </a:effectLst>
                <a:latin typeface="+mn-lt"/>
              </a:rPr>
              <a:t>observed</a:t>
            </a:r>
            <a:r>
              <a:rPr kumimoji="0" lang="en-US" sz="3200" i="0" kern="0" dirty="0" smtClean="0">
                <a:solidFill>
                  <a:srgbClr val="0000CC"/>
                </a:solidFill>
                <a:effectLst>
                  <a:outerShdw blurRad="38100" dist="38100" dir="2700000" algn="tl">
                    <a:srgbClr val="C0C0C0"/>
                  </a:outerShdw>
                </a:effectLst>
                <a:latin typeface="+mn-lt"/>
              </a:rPr>
              <a:t> in Au+Au collisions</a:t>
            </a:r>
          </a:p>
          <a:p>
            <a:pPr marL="342900" lvl="0" indent="-342900" algn="l">
              <a:buSzPct val="50000"/>
              <a:buFont typeface="Monotype Sorts" pitchFamily="2" charset="2"/>
              <a:buChar char="l"/>
            </a:pPr>
            <a:r>
              <a:rPr kumimoji="0" lang="en-US" sz="3200" i="0" kern="0" dirty="0" smtClean="0">
                <a:solidFill>
                  <a:srgbClr val="FF0066"/>
                </a:solidFill>
                <a:effectLst>
                  <a:outerShdw blurRad="38100" dist="38100" dir="2700000" algn="tl">
                    <a:srgbClr val="C0C0C0"/>
                  </a:outerShdw>
                </a:effectLst>
                <a:latin typeface="+mn-lt"/>
              </a:rPr>
              <a:t>Not observed </a:t>
            </a:r>
            <a:r>
              <a:rPr kumimoji="0" lang="en-US" sz="3200" i="0" kern="0" dirty="0" smtClean="0">
                <a:solidFill>
                  <a:srgbClr val="0000CC"/>
                </a:solidFill>
                <a:effectLst>
                  <a:outerShdw blurRad="38100" dist="38100" dir="2700000" algn="tl">
                    <a:srgbClr val="C0C0C0"/>
                  </a:outerShdw>
                </a:effectLst>
                <a:latin typeface="+mn-lt"/>
              </a:rPr>
              <a:t>in p+p baseline or d+Au control</a:t>
            </a:r>
          </a:p>
          <a:p>
            <a:pPr marL="342900" indent="-342900" algn="l">
              <a:buSzPct val="50000"/>
              <a:buNone/>
            </a:pPr>
            <a:r>
              <a:rPr kumimoji="0" lang="en-US" sz="3200" i="0" kern="0" dirty="0" smtClean="0">
                <a:solidFill>
                  <a:srgbClr val="0000CC"/>
                </a:solidFill>
                <a:effectLst>
                  <a:outerShdw blurRad="38100" dist="38100" dir="2700000" algn="tl">
                    <a:srgbClr val="C0C0C0"/>
                  </a:outerShdw>
                </a:effectLst>
                <a:latin typeface="+mn-lt"/>
              </a:rPr>
              <a:t>                                               T</a:t>
            </a:r>
            <a:r>
              <a:rPr kumimoji="0" lang="en-US" sz="3200" i="0" kern="0" baseline="-25000" dirty="0" smtClean="0">
                <a:solidFill>
                  <a:srgbClr val="0000CC"/>
                </a:solidFill>
                <a:effectLst>
                  <a:outerShdw blurRad="38100" dist="38100" dir="2700000" algn="tl">
                    <a:srgbClr val="C0C0C0"/>
                  </a:outerShdw>
                </a:effectLst>
                <a:latin typeface="+mn-lt"/>
              </a:rPr>
              <a:t>i</a:t>
            </a:r>
            <a:r>
              <a:rPr kumimoji="0" lang="en-US" sz="3200" i="0" kern="0" dirty="0" smtClean="0">
                <a:solidFill>
                  <a:srgbClr val="0000CC"/>
                </a:solidFill>
                <a:effectLst>
                  <a:outerShdw blurRad="38100" dist="38100" dir="2700000" algn="tl">
                    <a:srgbClr val="C0C0C0"/>
                  </a:outerShdw>
                </a:effectLst>
                <a:latin typeface="+mn-lt"/>
              </a:rPr>
              <a:t> ~ 300-500 MeV</a:t>
            </a:r>
          </a:p>
          <a:p>
            <a:pPr marL="342900" lvl="0" indent="-342900" algn="l">
              <a:buSzPct val="50000"/>
              <a:buFont typeface="Monotype Sorts" pitchFamily="2" charset="2"/>
              <a:buChar char="l"/>
            </a:pPr>
            <a:endParaRPr kumimoji="0" lang="en-US" sz="3200" i="0" kern="0" dirty="0" smtClean="0">
              <a:solidFill>
                <a:srgbClr val="0000CC"/>
              </a:solidFill>
              <a:effectLst>
                <a:outerShdw blurRad="38100" dist="38100" dir="2700000" algn="tl">
                  <a:srgbClr val="C0C0C0"/>
                </a:outerShdw>
              </a:effectLst>
              <a:latin typeface="+mn-lt"/>
            </a:endParaRPr>
          </a:p>
          <a:p>
            <a:pPr marL="342900" lvl="0" indent="-342900" algn="l">
              <a:buSzPct val="50000"/>
              <a:buFont typeface="Monotype Sorts" pitchFamily="2" charset="2"/>
              <a:buChar char="l"/>
            </a:pPr>
            <a:endParaRPr kumimoji="0" lang="en-US" sz="3200" i="0" kern="0" dirty="0" smtClean="0">
              <a:solidFill>
                <a:srgbClr val="0000CC"/>
              </a:solidFill>
              <a:effectLst>
                <a:outerShdw blurRad="38100" dist="38100" dir="2700000" algn="tl">
                  <a:srgbClr val="C0C0C0"/>
                </a:outerShdw>
              </a:effectLst>
              <a:latin typeface="+mn-lt"/>
            </a:endParaRPr>
          </a:p>
          <a:p>
            <a:pPr marL="342900" lvl="0" indent="-342900" algn="l">
              <a:buSzPct val="50000"/>
              <a:buFont typeface="Monotype Sorts" pitchFamily="2" charset="2"/>
              <a:buChar char="l"/>
            </a:pPr>
            <a:endParaRPr kumimoji="0" lang="en-US" sz="3200" i="0" kern="0" dirty="0" smtClean="0">
              <a:solidFill>
                <a:srgbClr val="0000CC"/>
              </a:solidFill>
              <a:effectLst>
                <a:outerShdw blurRad="38100" dist="38100" dir="2700000" algn="tl">
                  <a:srgbClr val="C0C0C0"/>
                </a:outerShdw>
              </a:effectLst>
              <a:latin typeface="+mn-lt"/>
            </a:endParaRPr>
          </a:p>
          <a:p>
            <a:pPr marL="342900" lvl="0" indent="-342900" algn="l">
              <a:buSzPct val="50000"/>
              <a:buFont typeface="Monotype Sorts" pitchFamily="2" charset="2"/>
              <a:buChar char="l"/>
            </a:pPr>
            <a:endParaRPr kumimoji="0" lang="en-US" sz="3200" i="0" kern="0" dirty="0" smtClean="0">
              <a:solidFill>
                <a:srgbClr val="0000CC"/>
              </a:solidFill>
              <a:effectLst>
                <a:outerShdw blurRad="38100" dist="38100" dir="2700000" algn="tl">
                  <a:srgbClr val="C0C0C0"/>
                </a:outerShdw>
              </a:effectLst>
              <a:latin typeface="+mn-lt"/>
            </a:endParaRPr>
          </a:p>
          <a:p>
            <a:pPr marL="342900" lvl="0" indent="-342900" algn="l">
              <a:buSzPct val="50000"/>
              <a:buFont typeface="Monotype Sorts" pitchFamily="2" charset="2"/>
              <a:buChar char="l"/>
            </a:pPr>
            <a:endParaRPr kumimoji="0" lang="en-US" sz="3200" i="0" kern="0" dirty="0" smtClean="0">
              <a:solidFill>
                <a:srgbClr val="0000CC"/>
              </a:solidFill>
              <a:effectLst>
                <a:outerShdw blurRad="38100" dist="38100" dir="2700000" algn="tl">
                  <a:srgbClr val="C0C0C0"/>
                </a:outerShdw>
              </a:effectLst>
              <a:latin typeface="+mn-lt"/>
            </a:endParaRPr>
          </a:p>
          <a:p>
            <a:pPr marL="342900" lvl="0" indent="-342900" algn="l">
              <a:buSzPct val="50000"/>
              <a:buNone/>
            </a:pPr>
            <a:r>
              <a:rPr kumimoji="0" lang="en-US" sz="3200" i="0" kern="0" dirty="0" smtClean="0">
                <a:solidFill>
                  <a:srgbClr val="0000CC"/>
                </a:solidFill>
                <a:effectLst>
                  <a:outerShdw blurRad="38100" dist="38100" dir="2700000" algn="tl">
                    <a:srgbClr val="C0C0C0"/>
                  </a:outerShdw>
                </a:effectLst>
                <a:latin typeface="+mn-lt"/>
              </a:rPr>
              <a:t>                                                </a:t>
            </a:r>
            <a:r>
              <a:rPr kumimoji="0" lang="en-US" sz="2400" i="0" kern="0" dirty="0" smtClean="0">
                <a:solidFill>
                  <a:srgbClr val="0000CC"/>
                </a:solidFill>
                <a:effectLst>
                  <a:outerShdw blurRad="38100" dist="38100" dir="2700000" algn="tl">
                    <a:srgbClr val="C0C0C0"/>
                  </a:outerShdw>
                </a:effectLst>
                <a:latin typeface="+mn-lt"/>
              </a:rPr>
              <a:t>PRL 104:132301, 2010 </a:t>
            </a:r>
            <a:endParaRPr kumimoji="0" lang="en-US" sz="3200" b="0" i="0" u="none" strike="noStrike" kern="0" cap="none" spc="0" normalizeH="0" baseline="0" noProof="0" dirty="0" smtClean="0">
              <a:ln>
                <a:noFill/>
              </a:ln>
              <a:solidFill>
                <a:srgbClr val="0000CC"/>
              </a:solidFill>
              <a:effectLst>
                <a:outerShdw blurRad="38100" dist="38100" dir="2700000" algn="tl">
                  <a:srgbClr val="C0C0C0"/>
                </a:outerShdw>
              </a:effectLst>
              <a:uLnTx/>
              <a:uFillTx/>
              <a:latin typeface="+mn-lt"/>
              <a:ea typeface="+mn-ea"/>
              <a:cs typeface="+mn-cs"/>
            </a:endParaRPr>
          </a:p>
        </p:txBody>
      </p:sp>
      <p:cxnSp>
        <p:nvCxnSpPr>
          <p:cNvPr id="15" name="Straight Arrow Connector 14"/>
          <p:cNvCxnSpPr/>
          <p:nvPr/>
        </p:nvCxnSpPr>
        <p:spPr bwMode="auto">
          <a:xfrm>
            <a:off x="1219200" y="2819400"/>
            <a:ext cx="3962400" cy="76200"/>
          </a:xfrm>
          <a:prstGeom prst="straightConnector1">
            <a:avLst/>
          </a:prstGeom>
          <a:solidFill>
            <a:srgbClr val="FFFFFF"/>
          </a:solidFill>
          <a:ln w="50800" cap="flat" cmpd="sng" algn="ctr">
            <a:solidFill>
              <a:srgbClr val="00B0F0"/>
            </a:solidFill>
            <a:prstDash val="solid"/>
            <a:round/>
            <a:headEnd type="none" w="med" len="med"/>
            <a:tailEnd type="stealth" w="lg" len="med"/>
          </a:ln>
          <a:effectLst/>
        </p:spPr>
      </p:cxnSp>
      <p:sp>
        <p:nvSpPr>
          <p:cNvPr id="10" name="Slide Number Placeholder 9"/>
          <p:cNvSpPr>
            <a:spLocks noGrp="1"/>
          </p:cNvSpPr>
          <p:nvPr>
            <p:ph type="sldNum" sz="quarter" idx="12"/>
          </p:nvPr>
        </p:nvSpPr>
        <p:spPr/>
        <p:txBody>
          <a:bodyPr/>
          <a:lstStyle/>
          <a:p>
            <a:fld id="{A2D2CA8A-49B1-44D0-B863-6C6BFD9BB9EC}" type="slidenum">
              <a:rPr lang="en-US" smtClean="0"/>
              <a:pPr/>
              <a:t>60</a:t>
            </a:fld>
            <a:endParaRPr lang="en-US"/>
          </a:p>
        </p:txBody>
      </p:sp>
    </p:spTree>
    <p:extLst>
      <p:ext uri="{BB962C8B-B14F-4D97-AF65-F5344CB8AC3E}">
        <p14:creationId xmlns:p14="http://schemas.microsoft.com/office/powerpoint/2010/main" val="58582307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49696"/>
            <a:ext cx="9144000" cy="914400"/>
          </a:xfrm>
        </p:spPr>
        <p:txBody>
          <a:bodyPr/>
          <a:lstStyle/>
          <a:p>
            <a:r>
              <a:rPr lang="en-US" dirty="0" smtClean="0"/>
              <a:t>Boulder Workshop Mar-05</a:t>
            </a:r>
            <a:endParaRPr lang="en-US" dirty="0"/>
          </a:p>
        </p:txBody>
      </p:sp>
      <p:sp>
        <p:nvSpPr>
          <p:cNvPr id="8" name="Content Placeholder 7"/>
          <p:cNvSpPr>
            <a:spLocks noGrp="1"/>
          </p:cNvSpPr>
          <p:nvPr>
            <p:ph idx="1"/>
          </p:nvPr>
        </p:nvSpPr>
        <p:spPr/>
        <p:txBody>
          <a:bodyPr/>
          <a:lstStyle/>
          <a:p>
            <a:endParaRPr lang="en-US"/>
          </a:p>
        </p:txBody>
      </p:sp>
      <p:pic>
        <p:nvPicPr>
          <p:cNvPr id="352258" name="Picture 2"/>
          <p:cNvPicPr>
            <a:picLocks noChangeAspect="1" noChangeArrowheads="1"/>
          </p:cNvPicPr>
          <p:nvPr/>
        </p:nvPicPr>
        <p:blipFill>
          <a:blip r:embed="rId3" cstate="print"/>
          <a:srcRect/>
          <a:stretch>
            <a:fillRect/>
          </a:stretch>
        </p:blipFill>
        <p:spPr bwMode="auto">
          <a:xfrm>
            <a:off x="2231740" y="2647246"/>
            <a:ext cx="3744416" cy="2041894"/>
          </a:xfrm>
          <a:prstGeom prst="rect">
            <a:avLst/>
          </a:prstGeom>
          <a:noFill/>
          <a:ln w="22225">
            <a:solidFill>
              <a:srgbClr val="0000FF"/>
            </a:solidFill>
            <a:miter lim="800000"/>
            <a:headEnd/>
            <a:tailEnd/>
          </a:ln>
        </p:spPr>
      </p:pic>
      <p:pic>
        <p:nvPicPr>
          <p:cNvPr id="352259" name="Picture 3"/>
          <p:cNvPicPr>
            <a:picLocks noChangeAspect="1" noChangeArrowheads="1"/>
          </p:cNvPicPr>
          <p:nvPr/>
        </p:nvPicPr>
        <p:blipFill>
          <a:blip r:embed="rId4" cstate="print"/>
          <a:srcRect t="14480" r="23151"/>
          <a:stretch>
            <a:fillRect/>
          </a:stretch>
        </p:blipFill>
        <p:spPr bwMode="auto">
          <a:xfrm>
            <a:off x="6120172" y="4653136"/>
            <a:ext cx="2591780" cy="2162456"/>
          </a:xfrm>
          <a:prstGeom prst="rect">
            <a:avLst/>
          </a:prstGeom>
          <a:noFill/>
          <a:ln w="22225">
            <a:solidFill>
              <a:srgbClr val="0000FF"/>
            </a:solidFill>
            <a:miter lim="800000"/>
            <a:headEnd/>
            <a:tailEnd/>
          </a:ln>
        </p:spPr>
      </p:pic>
      <p:pic>
        <p:nvPicPr>
          <p:cNvPr id="352260" name="Picture 4"/>
          <p:cNvPicPr>
            <a:picLocks noChangeAspect="1" noChangeArrowheads="1"/>
          </p:cNvPicPr>
          <p:nvPr/>
        </p:nvPicPr>
        <p:blipFill>
          <a:blip r:embed="rId5" cstate="print"/>
          <a:srcRect/>
          <a:stretch>
            <a:fillRect/>
          </a:stretch>
        </p:blipFill>
        <p:spPr bwMode="auto">
          <a:xfrm>
            <a:off x="1695448" y="936016"/>
            <a:ext cx="2195736" cy="1642428"/>
          </a:xfrm>
          <a:prstGeom prst="rect">
            <a:avLst/>
          </a:prstGeom>
          <a:noFill/>
          <a:ln w="22225">
            <a:solidFill>
              <a:srgbClr val="0000FF"/>
            </a:solidFill>
            <a:miter lim="800000"/>
            <a:headEnd/>
            <a:tailEnd/>
          </a:ln>
        </p:spPr>
      </p:pic>
      <p:pic>
        <p:nvPicPr>
          <p:cNvPr id="352261" name="Picture 5"/>
          <p:cNvPicPr>
            <a:picLocks noChangeAspect="1" noChangeArrowheads="1"/>
          </p:cNvPicPr>
          <p:nvPr/>
        </p:nvPicPr>
        <p:blipFill>
          <a:blip r:embed="rId6" cstate="print"/>
          <a:srcRect r="33619"/>
          <a:stretch>
            <a:fillRect/>
          </a:stretch>
        </p:blipFill>
        <p:spPr bwMode="auto">
          <a:xfrm>
            <a:off x="71500" y="936415"/>
            <a:ext cx="1476164" cy="1664493"/>
          </a:xfrm>
          <a:prstGeom prst="rect">
            <a:avLst/>
          </a:prstGeom>
          <a:noFill/>
          <a:ln w="22225">
            <a:solidFill>
              <a:srgbClr val="0000FF"/>
            </a:solidFill>
            <a:miter lim="800000"/>
            <a:headEnd/>
            <a:tailEnd/>
          </a:ln>
        </p:spPr>
      </p:pic>
      <p:pic>
        <p:nvPicPr>
          <p:cNvPr id="352262" name="Picture 6"/>
          <p:cNvPicPr>
            <a:picLocks noChangeAspect="1" noChangeArrowheads="1"/>
          </p:cNvPicPr>
          <p:nvPr/>
        </p:nvPicPr>
        <p:blipFill>
          <a:blip r:embed="rId7" cstate="print"/>
          <a:srcRect t="9628" r="33477"/>
          <a:stretch>
            <a:fillRect/>
          </a:stretch>
        </p:blipFill>
        <p:spPr bwMode="auto">
          <a:xfrm>
            <a:off x="70681" y="2708920"/>
            <a:ext cx="1981039" cy="2016224"/>
          </a:xfrm>
          <a:prstGeom prst="rect">
            <a:avLst/>
          </a:prstGeom>
          <a:noFill/>
          <a:ln w="22225">
            <a:solidFill>
              <a:srgbClr val="0000FF"/>
            </a:solidFill>
            <a:miter lim="800000"/>
            <a:headEnd/>
            <a:tailEnd/>
          </a:ln>
        </p:spPr>
      </p:pic>
      <p:pic>
        <p:nvPicPr>
          <p:cNvPr id="352263" name="Picture 7"/>
          <p:cNvPicPr>
            <a:picLocks noChangeAspect="1" noChangeArrowheads="1"/>
          </p:cNvPicPr>
          <p:nvPr/>
        </p:nvPicPr>
        <p:blipFill>
          <a:blip r:embed="rId8" cstate="print"/>
          <a:srcRect r="11874"/>
          <a:stretch>
            <a:fillRect/>
          </a:stretch>
        </p:blipFill>
        <p:spPr bwMode="auto">
          <a:xfrm>
            <a:off x="58360" y="4805860"/>
            <a:ext cx="2333678" cy="1996790"/>
          </a:xfrm>
          <a:prstGeom prst="rect">
            <a:avLst/>
          </a:prstGeom>
          <a:noFill/>
          <a:ln w="22225">
            <a:solidFill>
              <a:srgbClr val="0000FF"/>
            </a:solidFill>
            <a:miter lim="800000"/>
            <a:headEnd/>
            <a:tailEnd/>
          </a:ln>
        </p:spPr>
      </p:pic>
      <p:pic>
        <p:nvPicPr>
          <p:cNvPr id="352264" name="Picture 8"/>
          <p:cNvPicPr>
            <a:picLocks noChangeAspect="1" noChangeArrowheads="1"/>
          </p:cNvPicPr>
          <p:nvPr/>
        </p:nvPicPr>
        <p:blipFill>
          <a:blip r:embed="rId9" cstate="print"/>
          <a:srcRect/>
          <a:stretch>
            <a:fillRect/>
          </a:stretch>
        </p:blipFill>
        <p:spPr bwMode="auto">
          <a:xfrm>
            <a:off x="6120172" y="936016"/>
            <a:ext cx="2741707" cy="3633386"/>
          </a:xfrm>
          <a:prstGeom prst="rect">
            <a:avLst/>
          </a:prstGeom>
          <a:noFill/>
          <a:ln w="22225">
            <a:solidFill>
              <a:srgbClr val="0000FF"/>
            </a:solidFill>
            <a:miter lim="800000"/>
            <a:headEnd/>
            <a:tailEnd/>
          </a:ln>
        </p:spPr>
      </p:pic>
      <p:pic>
        <p:nvPicPr>
          <p:cNvPr id="352265" name="Picture 9"/>
          <p:cNvPicPr>
            <a:picLocks noChangeAspect="1" noChangeArrowheads="1"/>
          </p:cNvPicPr>
          <p:nvPr/>
        </p:nvPicPr>
        <p:blipFill>
          <a:blip r:embed="rId10" cstate="print"/>
          <a:srcRect/>
          <a:stretch>
            <a:fillRect/>
          </a:stretch>
        </p:blipFill>
        <p:spPr bwMode="auto">
          <a:xfrm>
            <a:off x="3983713" y="936017"/>
            <a:ext cx="2064268" cy="1628887"/>
          </a:xfrm>
          <a:prstGeom prst="rect">
            <a:avLst/>
          </a:prstGeom>
          <a:noFill/>
          <a:ln w="22225">
            <a:solidFill>
              <a:srgbClr val="0000FF"/>
            </a:solidFill>
            <a:miter lim="800000"/>
            <a:headEnd/>
            <a:tailEnd/>
          </a:ln>
        </p:spPr>
      </p:pic>
      <p:pic>
        <p:nvPicPr>
          <p:cNvPr id="352266" name="Picture 10"/>
          <p:cNvPicPr>
            <a:picLocks noChangeAspect="1" noChangeArrowheads="1"/>
          </p:cNvPicPr>
          <p:nvPr/>
        </p:nvPicPr>
        <p:blipFill>
          <a:blip r:embed="rId11" cstate="print"/>
          <a:srcRect b="15093"/>
          <a:stretch>
            <a:fillRect/>
          </a:stretch>
        </p:blipFill>
        <p:spPr bwMode="auto">
          <a:xfrm>
            <a:off x="2627784" y="4761148"/>
            <a:ext cx="3159866" cy="2016223"/>
          </a:xfrm>
          <a:prstGeom prst="rect">
            <a:avLst/>
          </a:prstGeom>
          <a:noFill/>
          <a:ln w="22225">
            <a:solidFill>
              <a:srgbClr val="0000FF"/>
            </a:solidFill>
            <a:miter lim="800000"/>
            <a:headEnd/>
            <a:tailEnd/>
          </a:ln>
        </p:spPr>
      </p:pic>
      <p:sp>
        <p:nvSpPr>
          <p:cNvPr id="2" name="Slide Number Placeholder 1"/>
          <p:cNvSpPr>
            <a:spLocks noGrp="1"/>
          </p:cNvSpPr>
          <p:nvPr>
            <p:ph type="sldNum" sz="quarter" idx="12"/>
          </p:nvPr>
        </p:nvSpPr>
        <p:spPr/>
        <p:txBody>
          <a:bodyPr/>
          <a:lstStyle/>
          <a:p>
            <a:fld id="{8BD6E449-3554-473B-BE25-5F5374CC872B}" type="slidenum">
              <a:rPr lang="en-US" smtClean="0"/>
              <a:pPr/>
              <a:t>61</a:t>
            </a:fld>
            <a:endParaRPr lang="en-US"/>
          </a:p>
        </p:txBody>
      </p:sp>
    </p:spTree>
    <p:extLst>
      <p:ext uri="{BB962C8B-B14F-4D97-AF65-F5344CB8AC3E}">
        <p14:creationId xmlns:p14="http://schemas.microsoft.com/office/powerpoint/2010/main" val="352458269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2263"/>
                                        </p:tgtEl>
                                        <p:attrNameLst>
                                          <p:attrName>style.visibility</p:attrName>
                                        </p:attrNameLst>
                                      </p:cBhvr>
                                      <p:to>
                                        <p:strVal val="visible"/>
                                      </p:to>
                                    </p:set>
                                    <p:animEffect transition="in" filter="fade">
                                      <p:cBhvr>
                                        <p:cTn id="7" dur="2000"/>
                                        <p:tgtEl>
                                          <p:spTgt spid="35226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52262"/>
                                        </p:tgtEl>
                                        <p:attrNameLst>
                                          <p:attrName>style.visibility</p:attrName>
                                        </p:attrNameLst>
                                      </p:cBhvr>
                                      <p:to>
                                        <p:strVal val="visible"/>
                                      </p:to>
                                    </p:set>
                                    <p:animEffect transition="in" filter="fade">
                                      <p:cBhvr>
                                        <p:cTn id="11" dur="2000"/>
                                        <p:tgtEl>
                                          <p:spTgt spid="35226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52261"/>
                                        </p:tgtEl>
                                        <p:attrNameLst>
                                          <p:attrName>style.visibility</p:attrName>
                                        </p:attrNameLst>
                                      </p:cBhvr>
                                      <p:to>
                                        <p:strVal val="visible"/>
                                      </p:to>
                                    </p:set>
                                    <p:animEffect transition="in" filter="fade">
                                      <p:cBhvr>
                                        <p:cTn id="15" dur="2000"/>
                                        <p:tgtEl>
                                          <p:spTgt spid="352261"/>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52260"/>
                                        </p:tgtEl>
                                        <p:attrNameLst>
                                          <p:attrName>style.visibility</p:attrName>
                                        </p:attrNameLst>
                                      </p:cBhvr>
                                      <p:to>
                                        <p:strVal val="visible"/>
                                      </p:to>
                                    </p:set>
                                    <p:animEffect transition="in" filter="fade">
                                      <p:cBhvr>
                                        <p:cTn id="19" dur="2000"/>
                                        <p:tgtEl>
                                          <p:spTgt spid="352260"/>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52265"/>
                                        </p:tgtEl>
                                        <p:attrNameLst>
                                          <p:attrName>style.visibility</p:attrName>
                                        </p:attrNameLst>
                                      </p:cBhvr>
                                      <p:to>
                                        <p:strVal val="visible"/>
                                      </p:to>
                                    </p:set>
                                    <p:animEffect transition="in" filter="fade">
                                      <p:cBhvr>
                                        <p:cTn id="23" dur="2000"/>
                                        <p:tgtEl>
                                          <p:spTgt spid="352265"/>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52264"/>
                                        </p:tgtEl>
                                        <p:attrNameLst>
                                          <p:attrName>style.visibility</p:attrName>
                                        </p:attrNameLst>
                                      </p:cBhvr>
                                      <p:to>
                                        <p:strVal val="visible"/>
                                      </p:to>
                                    </p:set>
                                    <p:animEffect transition="in" filter="fade">
                                      <p:cBhvr>
                                        <p:cTn id="27" dur="2000"/>
                                        <p:tgtEl>
                                          <p:spTgt spid="352264"/>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352259"/>
                                        </p:tgtEl>
                                        <p:attrNameLst>
                                          <p:attrName>style.visibility</p:attrName>
                                        </p:attrNameLst>
                                      </p:cBhvr>
                                      <p:to>
                                        <p:strVal val="visible"/>
                                      </p:to>
                                    </p:set>
                                    <p:animEffect transition="in" filter="fade">
                                      <p:cBhvr>
                                        <p:cTn id="31" dur="2000"/>
                                        <p:tgtEl>
                                          <p:spTgt spid="352259"/>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352266"/>
                                        </p:tgtEl>
                                        <p:attrNameLst>
                                          <p:attrName>style.visibility</p:attrName>
                                        </p:attrNameLst>
                                      </p:cBhvr>
                                      <p:to>
                                        <p:strVal val="visible"/>
                                      </p:to>
                                    </p:set>
                                    <p:animEffect transition="in" filter="fade">
                                      <p:cBhvr>
                                        <p:cTn id="35" dur="2000"/>
                                        <p:tgtEl>
                                          <p:spTgt spid="352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7138" name="Rectangle 2"/>
          <p:cNvSpPr>
            <a:spLocks noGrp="1" noChangeArrowheads="1"/>
          </p:cNvSpPr>
          <p:nvPr>
            <p:ph type="title"/>
          </p:nvPr>
        </p:nvSpPr>
        <p:spPr/>
        <p:txBody>
          <a:bodyPr/>
          <a:lstStyle/>
          <a:p>
            <a:r>
              <a:rPr lang="en-US" sz="3200"/>
              <a:t>Strongly Coupled Plasmas</a:t>
            </a:r>
          </a:p>
        </p:txBody>
      </p:sp>
      <p:sp>
        <p:nvSpPr>
          <p:cNvPr id="987139" name="Rectangle 3"/>
          <p:cNvSpPr>
            <a:spLocks noGrp="1" noChangeArrowheads="1"/>
          </p:cNvSpPr>
          <p:nvPr>
            <p:ph type="body" idx="1"/>
          </p:nvPr>
        </p:nvSpPr>
        <p:spPr>
          <a:xfrm>
            <a:off x="0" y="692150"/>
            <a:ext cx="9144000" cy="6165850"/>
          </a:xfrm>
        </p:spPr>
        <p:txBody>
          <a:bodyPr/>
          <a:lstStyle/>
          <a:p>
            <a:pPr>
              <a:lnSpc>
                <a:spcPct val="90000"/>
              </a:lnSpc>
            </a:pPr>
            <a:r>
              <a:rPr lang="en-US" sz="1800" dirty="0"/>
              <a:t>Recently, much interest in  the </a:t>
            </a:r>
            <a:r>
              <a:rPr lang="ja-JP" altLang="en-US" sz="1800" dirty="0"/>
              <a:t>“</a:t>
            </a:r>
            <a:r>
              <a:rPr lang="en-US" sz="1800" dirty="0"/>
              <a:t>strongly interacting</a:t>
            </a:r>
            <a:r>
              <a:rPr lang="ja-JP" altLang="en-US" sz="1800" dirty="0"/>
              <a:t>”</a:t>
            </a:r>
            <a:r>
              <a:rPr lang="en-US" sz="1800" dirty="0"/>
              <a:t> (i.e., non-ideal) behavior of the matter produced at RHIC</a:t>
            </a:r>
          </a:p>
          <a:p>
            <a:pPr>
              <a:lnSpc>
                <a:spcPct val="90000"/>
              </a:lnSpc>
            </a:pPr>
            <a:r>
              <a:rPr lang="en-US" sz="1800" dirty="0"/>
              <a:t>This property has been known long enough to be forgotten several times:</a:t>
            </a:r>
          </a:p>
          <a:p>
            <a:pPr lvl="1">
              <a:lnSpc>
                <a:spcPct val="90000"/>
              </a:lnSpc>
            </a:pPr>
            <a:r>
              <a:rPr lang="en-US" sz="1800" dirty="0"/>
              <a:t>1982: Gordon </a:t>
            </a:r>
            <a:r>
              <a:rPr lang="en-US" sz="1800" dirty="0" err="1"/>
              <a:t>Baym</a:t>
            </a:r>
            <a:r>
              <a:rPr lang="en-US" sz="1800" dirty="0"/>
              <a:t>, proceedings of Quark Matter </a:t>
            </a:r>
            <a:r>
              <a:rPr lang="ja-JP" altLang="en-US" sz="1800" dirty="0"/>
              <a:t>‘</a:t>
            </a:r>
            <a:r>
              <a:rPr lang="en-US" sz="1800" dirty="0"/>
              <a:t>82:</a:t>
            </a:r>
          </a:p>
          <a:p>
            <a:pPr lvl="2">
              <a:lnSpc>
                <a:spcPct val="90000"/>
              </a:lnSpc>
            </a:pPr>
            <a:r>
              <a:rPr lang="en-US" sz="1600" dirty="0"/>
              <a:t>A hint of trouble can be seem from the first order result for the entropy density (</a:t>
            </a:r>
            <a:r>
              <a:rPr lang="en-US" sz="1600" dirty="0" err="1"/>
              <a:t>N</a:t>
            </a:r>
            <a:r>
              <a:rPr lang="en-US" baseline="-25000" dirty="0" err="1"/>
              <a:t>f</a:t>
            </a:r>
            <a:r>
              <a:rPr lang="en-US" baseline="-25000" dirty="0"/>
              <a:t> </a:t>
            </a:r>
            <a:r>
              <a:rPr lang="en-US" sz="1600" dirty="0"/>
              <a:t>= 3)</a:t>
            </a:r>
            <a:br>
              <a:rPr lang="en-US" sz="1600" dirty="0"/>
            </a:br>
            <a:r>
              <a:rPr lang="en-US" sz="1600" dirty="0"/>
              <a:t/>
            </a:r>
            <a:br>
              <a:rPr lang="en-US" sz="1600" dirty="0"/>
            </a:br>
            <a:r>
              <a:rPr lang="en-US" sz="1600" dirty="0"/>
              <a:t/>
            </a:r>
            <a:br>
              <a:rPr lang="en-US" sz="1600" dirty="0"/>
            </a:br>
            <a:r>
              <a:rPr lang="en-US" sz="1600" dirty="0"/>
              <a:t>which turns negative for </a:t>
            </a:r>
            <a:r>
              <a:rPr lang="en-US" sz="1600" dirty="0">
                <a:latin typeface="Symbol" charset="0"/>
              </a:rPr>
              <a:t>a</a:t>
            </a:r>
            <a:r>
              <a:rPr lang="en-US" sz="1600" baseline="-25000" dirty="0"/>
              <a:t>s</a:t>
            </a:r>
            <a:r>
              <a:rPr lang="en-US" sz="1600" dirty="0"/>
              <a:t> &gt; 1.1</a:t>
            </a:r>
          </a:p>
          <a:p>
            <a:pPr lvl="1">
              <a:lnSpc>
                <a:spcPct val="90000"/>
              </a:lnSpc>
            </a:pPr>
            <a:endParaRPr lang="en-US" sz="1800" dirty="0"/>
          </a:p>
          <a:p>
            <a:pPr lvl="1">
              <a:lnSpc>
                <a:spcPct val="90000"/>
              </a:lnSpc>
            </a:pPr>
            <a:r>
              <a:rPr lang="en-US" sz="1800" dirty="0"/>
              <a:t>1992: Berndt Mueller, Proc. of NATO Advanced Study Institute</a:t>
            </a:r>
          </a:p>
          <a:p>
            <a:pPr lvl="2">
              <a:lnSpc>
                <a:spcPct val="90000"/>
              </a:lnSpc>
            </a:pPr>
            <a:r>
              <a:rPr lang="en-US" sz="1600" dirty="0"/>
              <a:t>For plasma conditions realistically obtainable in the nuclear collisions </a:t>
            </a:r>
            <a:br>
              <a:rPr lang="en-US" sz="1600" dirty="0"/>
            </a:br>
            <a:r>
              <a:rPr lang="en-US" sz="1600" dirty="0"/>
              <a:t>(T ~250 MeV, g = </a:t>
            </a:r>
            <a:r>
              <a:rPr lang="en-US" sz="1600" dirty="0">
                <a:sym typeface="Symbol" charset="0"/>
              </a:rPr>
              <a:t>(4</a:t>
            </a:r>
            <a:r>
              <a:rPr lang="en-US" sz="1600" dirty="0">
                <a:latin typeface="Symbol" charset="0"/>
                <a:sym typeface="Symbol" charset="0"/>
              </a:rPr>
              <a:t>pa</a:t>
            </a:r>
            <a:r>
              <a:rPr lang="en-US" sz="1600" baseline="-25000" dirty="0">
                <a:sym typeface="Symbol" charset="0"/>
              </a:rPr>
              <a:t>s</a:t>
            </a:r>
            <a:r>
              <a:rPr lang="en-US" sz="1600" dirty="0">
                <a:sym typeface="Symbol" charset="0"/>
              </a:rPr>
              <a:t>) </a:t>
            </a:r>
            <a:r>
              <a:rPr lang="en-US" sz="1600" dirty="0"/>
              <a:t>= 2) the effective gluon mass m</a:t>
            </a:r>
            <a:r>
              <a:rPr lang="en-US" sz="1600" baseline="-25000" dirty="0"/>
              <a:t>g</a:t>
            </a:r>
            <a:r>
              <a:rPr lang="en-US" sz="1600" dirty="0"/>
              <a:t>* ~ 300 MeV.  We must conclude, therefore, that the notion of almost free gluons (and quarks) in the high temperature phase of QCD is quite far from the truth. Certainly one has m</a:t>
            </a:r>
            <a:r>
              <a:rPr lang="en-US" sz="1600" baseline="-25000" dirty="0"/>
              <a:t>g</a:t>
            </a:r>
            <a:r>
              <a:rPr lang="en-US" sz="1600" dirty="0"/>
              <a:t>* &lt;&lt; T when g &lt;&lt;1,  but this condition is never really satisfied in QCD, because g ~ 1/2 even at the Planck scale  (10</a:t>
            </a:r>
            <a:r>
              <a:rPr lang="en-US" sz="1600" baseline="30000" dirty="0"/>
              <a:t>19</a:t>
            </a:r>
            <a:r>
              <a:rPr lang="en-US" sz="1600" dirty="0"/>
              <a:t> </a:t>
            </a:r>
            <a:r>
              <a:rPr lang="en-US" sz="1600" dirty="0" err="1"/>
              <a:t>GeV</a:t>
            </a:r>
            <a:r>
              <a:rPr lang="en-US" sz="1600" dirty="0"/>
              <a:t>), and g&lt;1 only at energies above 100 </a:t>
            </a:r>
            <a:r>
              <a:rPr lang="en-US" sz="1600" dirty="0" err="1"/>
              <a:t>GeV</a:t>
            </a:r>
            <a:r>
              <a:rPr lang="en-US" sz="1600" dirty="0"/>
              <a:t>. </a:t>
            </a:r>
          </a:p>
          <a:p>
            <a:pPr lvl="1">
              <a:lnSpc>
                <a:spcPct val="90000"/>
              </a:lnSpc>
            </a:pPr>
            <a:endParaRPr lang="en-US" sz="1800" dirty="0"/>
          </a:p>
          <a:p>
            <a:pPr lvl="1">
              <a:lnSpc>
                <a:spcPct val="90000"/>
              </a:lnSpc>
            </a:pPr>
            <a:r>
              <a:rPr lang="en-US" sz="1800" dirty="0"/>
              <a:t>2002: Ulrich Heinz, Proceedings of PANIC conference:</a:t>
            </a:r>
          </a:p>
          <a:p>
            <a:pPr lvl="2">
              <a:lnSpc>
                <a:spcPct val="90000"/>
              </a:lnSpc>
            </a:pPr>
            <a:r>
              <a:rPr lang="en-US" sz="1600" b="0" dirty="0" err="1"/>
              <a:t>Perturbative</a:t>
            </a:r>
            <a:r>
              <a:rPr lang="en-US" sz="1600" b="0" dirty="0"/>
              <a:t> mechanisms seem unable to explain the </a:t>
            </a:r>
            <a:r>
              <a:rPr lang="en-US" sz="1600" b="0" dirty="0" err="1"/>
              <a:t>phenomenologically</a:t>
            </a:r>
            <a:endParaRPr lang="en-US" sz="1600" b="0" dirty="0"/>
          </a:p>
          <a:p>
            <a:pPr lvl="2">
              <a:lnSpc>
                <a:spcPct val="90000"/>
              </a:lnSpc>
              <a:buFont typeface="Monotype Sorts" charset="0"/>
              <a:buNone/>
            </a:pPr>
            <a:r>
              <a:rPr lang="en-US" sz="1600" b="0" dirty="0"/>
              <a:t>     required very short </a:t>
            </a:r>
            <a:r>
              <a:rPr lang="en-US" sz="1600" b="0" dirty="0" err="1"/>
              <a:t>thermalization</a:t>
            </a:r>
            <a:r>
              <a:rPr lang="en-US" sz="1600" b="0" dirty="0"/>
              <a:t> time scale, pointing to strong non-</a:t>
            </a:r>
            <a:r>
              <a:rPr lang="en-US" sz="1600" b="0" dirty="0" err="1"/>
              <a:t>perturbative</a:t>
            </a:r>
            <a:r>
              <a:rPr lang="en-US" sz="1600" b="0" dirty="0"/>
              <a:t> dynamics in the QGP even at or above 2Tc.... The quark-hadron phase transition is arguably the most strongly coupled regime of QCD.</a:t>
            </a:r>
          </a:p>
        </p:txBody>
      </p:sp>
      <p:graphicFrame>
        <p:nvGraphicFramePr>
          <p:cNvPr id="987140" name="Object 4"/>
          <p:cNvGraphicFramePr>
            <a:graphicFrameLocks noChangeAspect="1"/>
          </p:cNvGraphicFramePr>
          <p:nvPr>
            <p:extLst>
              <p:ext uri="{D42A27DB-BD31-4B8C-83A1-F6EECF244321}">
                <p14:modId xmlns:p14="http://schemas.microsoft.com/office/powerpoint/2010/main" val="3440192023"/>
              </p:ext>
            </p:extLst>
          </p:nvPr>
        </p:nvGraphicFramePr>
        <p:xfrm>
          <a:off x="2209800" y="2057401"/>
          <a:ext cx="2938264" cy="530112"/>
        </p:xfrm>
        <a:graphic>
          <a:graphicData uri="http://schemas.openxmlformats.org/presentationml/2006/ole">
            <mc:AlternateContent xmlns:mc="http://schemas.openxmlformats.org/markup-compatibility/2006">
              <mc:Choice xmlns:v="urn:schemas-microsoft-com:vml" Requires="v">
                <p:oleObj spid="_x0000_s1538129" name="Equation" r:id="rId4" imgW="2323800" imgH="419040" progId="Equation.3">
                  <p:embed/>
                </p:oleObj>
              </mc:Choice>
              <mc:Fallback>
                <p:oleObj name="Equation" r:id="rId4" imgW="232380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2057401"/>
                        <a:ext cx="2938264" cy="530112"/>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fld id="{A2D2CA8A-49B1-44D0-B863-6C6BFD9BB9EC}" type="slidenum">
              <a:rPr lang="en-US" smtClean="0"/>
              <a:pPr/>
              <a:t>62</a:t>
            </a:fld>
            <a:endParaRPr lang="en-US"/>
          </a:p>
        </p:txBody>
      </p:sp>
    </p:spTree>
    <p:extLst>
      <p:ext uri="{BB962C8B-B14F-4D97-AF65-F5344CB8AC3E}">
        <p14:creationId xmlns:p14="http://schemas.microsoft.com/office/powerpoint/2010/main" val="278360865"/>
      </p:ext>
    </p:extLst>
  </p:cSld>
  <p:clrMapOvr>
    <a:masterClrMapping/>
  </p:clrMapOvr>
  <p:transition xmlns:p14="http://schemas.microsoft.com/office/powerpoint/2010/main" spd="med">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87139">
                                            <p:txEl>
                                              <p:pRg st="0" end="0"/>
                                            </p:txEl>
                                          </p:spTgt>
                                        </p:tgtEl>
                                        <p:attrNameLst>
                                          <p:attrName>style.visibility</p:attrName>
                                        </p:attrNameLst>
                                      </p:cBhvr>
                                      <p:to>
                                        <p:strVal val="visible"/>
                                      </p:to>
                                    </p:set>
                                    <p:animEffect transition="in" filter="dissolve">
                                      <p:cBhvr>
                                        <p:cTn id="7" dur="500"/>
                                        <p:tgtEl>
                                          <p:spTgt spid="9871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87139">
                                            <p:txEl>
                                              <p:pRg st="1" end="1"/>
                                            </p:txEl>
                                          </p:spTgt>
                                        </p:tgtEl>
                                        <p:attrNameLst>
                                          <p:attrName>style.visibility</p:attrName>
                                        </p:attrNameLst>
                                      </p:cBhvr>
                                      <p:to>
                                        <p:strVal val="visible"/>
                                      </p:to>
                                    </p:set>
                                    <p:animEffect transition="in" filter="dissolve">
                                      <p:cBhvr>
                                        <p:cTn id="12" dur="500"/>
                                        <p:tgtEl>
                                          <p:spTgt spid="9871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87139">
                                            <p:txEl>
                                              <p:pRg st="2" end="2"/>
                                            </p:txEl>
                                          </p:spTgt>
                                        </p:tgtEl>
                                        <p:attrNameLst>
                                          <p:attrName>style.visibility</p:attrName>
                                        </p:attrNameLst>
                                      </p:cBhvr>
                                      <p:to>
                                        <p:strVal val="visible"/>
                                      </p:to>
                                    </p:set>
                                    <p:animEffect transition="in" filter="dissolve">
                                      <p:cBhvr>
                                        <p:cTn id="17" dur="500"/>
                                        <p:tgtEl>
                                          <p:spTgt spid="987139">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987139">
                                            <p:txEl>
                                              <p:pRg st="3" end="3"/>
                                            </p:txEl>
                                          </p:spTgt>
                                        </p:tgtEl>
                                        <p:attrNameLst>
                                          <p:attrName>style.visibility</p:attrName>
                                        </p:attrNameLst>
                                      </p:cBhvr>
                                      <p:to>
                                        <p:strVal val="visible"/>
                                      </p:to>
                                    </p:set>
                                    <p:animEffect transition="in" filter="dissolve">
                                      <p:cBhvr>
                                        <p:cTn id="20" dur="500"/>
                                        <p:tgtEl>
                                          <p:spTgt spid="987139">
                                            <p:txEl>
                                              <p:pRg st="3" end="3"/>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98714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87139">
                                            <p:txEl>
                                              <p:pRg st="5" end="5"/>
                                            </p:txEl>
                                          </p:spTgt>
                                        </p:tgtEl>
                                        <p:attrNameLst>
                                          <p:attrName>style.visibility</p:attrName>
                                        </p:attrNameLst>
                                      </p:cBhvr>
                                      <p:to>
                                        <p:strVal val="visible"/>
                                      </p:to>
                                    </p:set>
                                    <p:animEffect transition="in" filter="dissolve">
                                      <p:cBhvr>
                                        <p:cTn id="27" dur="500"/>
                                        <p:tgtEl>
                                          <p:spTgt spid="987139">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987139">
                                            <p:txEl>
                                              <p:pRg st="6" end="6"/>
                                            </p:txEl>
                                          </p:spTgt>
                                        </p:tgtEl>
                                        <p:attrNameLst>
                                          <p:attrName>style.visibility</p:attrName>
                                        </p:attrNameLst>
                                      </p:cBhvr>
                                      <p:to>
                                        <p:strVal val="visible"/>
                                      </p:to>
                                    </p:set>
                                    <p:animEffect transition="in" filter="dissolve">
                                      <p:cBhvr>
                                        <p:cTn id="30" dur="500"/>
                                        <p:tgtEl>
                                          <p:spTgt spid="987139">
                                            <p:txEl>
                                              <p:pRg st="6" end="6"/>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987139">
                                            <p:txEl>
                                              <p:pRg st="8" end="8"/>
                                            </p:txEl>
                                          </p:spTgt>
                                        </p:tgtEl>
                                        <p:attrNameLst>
                                          <p:attrName>style.visibility</p:attrName>
                                        </p:attrNameLst>
                                      </p:cBhvr>
                                      <p:to>
                                        <p:strVal val="visible"/>
                                      </p:to>
                                    </p:set>
                                    <p:animEffect transition="in" filter="dissolve">
                                      <p:cBhvr>
                                        <p:cTn id="35" dur="500"/>
                                        <p:tgtEl>
                                          <p:spTgt spid="987139">
                                            <p:txEl>
                                              <p:pRg st="8" end="8"/>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987139">
                                            <p:txEl>
                                              <p:pRg st="9" end="9"/>
                                            </p:txEl>
                                          </p:spTgt>
                                        </p:tgtEl>
                                        <p:attrNameLst>
                                          <p:attrName>style.visibility</p:attrName>
                                        </p:attrNameLst>
                                      </p:cBhvr>
                                      <p:to>
                                        <p:strVal val="visible"/>
                                      </p:to>
                                    </p:set>
                                    <p:animEffect transition="in" filter="dissolve">
                                      <p:cBhvr>
                                        <p:cTn id="38" dur="500"/>
                                        <p:tgtEl>
                                          <p:spTgt spid="987139">
                                            <p:txEl>
                                              <p:pRg st="9" end="9"/>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987139">
                                            <p:txEl>
                                              <p:pRg st="10" end="10"/>
                                            </p:txEl>
                                          </p:spTgt>
                                        </p:tgtEl>
                                        <p:attrNameLst>
                                          <p:attrName>style.visibility</p:attrName>
                                        </p:attrNameLst>
                                      </p:cBhvr>
                                      <p:to>
                                        <p:strVal val="visible"/>
                                      </p:to>
                                    </p:set>
                                    <p:animEffect transition="in" filter="dissolve">
                                      <p:cBhvr>
                                        <p:cTn id="41" dur="500"/>
                                        <p:tgtEl>
                                          <p:spTgt spid="98713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139" grpId="0" build="p" bldLvl="2"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p:cNvSpPr txBox="1">
            <a:spLocks/>
          </p:cNvSpPr>
          <p:nvPr/>
        </p:nvSpPr>
        <p:spPr bwMode="auto">
          <a:xfrm>
            <a:off x="0" y="728700"/>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a:t>What conditions produce the most nearly perfect liquid behavior</a:t>
            </a:r>
            <a:r>
              <a:rPr lang="en-US" i="0" dirty="0" smtClean="0"/>
              <a:t>?</a:t>
            </a:r>
          </a:p>
          <a:p>
            <a:pPr lvl="1"/>
            <a:r>
              <a:rPr lang="en-US" i="0" dirty="0" smtClean="0"/>
              <a:t>We know (only) two points in √s : </a:t>
            </a:r>
          </a:p>
        </p:txBody>
      </p:sp>
      <p:pic>
        <p:nvPicPr>
          <p:cNvPr id="7" name="Content Placeholder 6">
            <a:hlinkClick r:id="rId3"/>
          </p:cNvPr>
          <p:cNvPicPr>
            <a:picLocks noGrp="1" noChangeAspect="1"/>
          </p:cNvPicPr>
          <p:nvPr>
            <p:ph idx="1"/>
          </p:nvPr>
        </p:nvPicPr>
        <p:blipFill rotWithShape="1">
          <a:blip r:embed="rId4"/>
          <a:srcRect t="465" b="117"/>
          <a:stretch/>
        </p:blipFill>
        <p:spPr>
          <a:xfrm>
            <a:off x="4272309" y="2877675"/>
            <a:ext cx="4870959" cy="3863693"/>
          </a:xfrm>
        </p:spPr>
      </p:pic>
      <p:sp>
        <p:nvSpPr>
          <p:cNvPr id="3" name="Title 2"/>
          <p:cNvSpPr>
            <a:spLocks noGrp="1"/>
          </p:cNvSpPr>
          <p:nvPr>
            <p:ph type="title"/>
          </p:nvPr>
        </p:nvSpPr>
        <p:spPr/>
        <p:txBody>
          <a:bodyPr/>
          <a:lstStyle/>
          <a:p>
            <a:r>
              <a:rPr lang="en-US" dirty="0" smtClean="0"/>
              <a:t>Where Is </a:t>
            </a:r>
            <a:r>
              <a:rPr lang="en-US" dirty="0" smtClean="0">
                <a:latin typeface="Symbol" charset="2"/>
                <a:cs typeface="Symbol" charset="2"/>
              </a:rPr>
              <a:t>h</a:t>
            </a:r>
            <a:r>
              <a:rPr lang="en-US" dirty="0" smtClean="0"/>
              <a:t>/s Minimal ?</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63</a:t>
            </a:fld>
            <a:endParaRPr lang="en-US"/>
          </a:p>
        </p:txBody>
      </p:sp>
      <p:sp>
        <p:nvSpPr>
          <p:cNvPr id="8" name="TextBox 7"/>
          <p:cNvSpPr txBox="1"/>
          <p:nvPr/>
        </p:nvSpPr>
        <p:spPr>
          <a:xfrm>
            <a:off x="4932040" y="6597352"/>
            <a:ext cx="5148572" cy="307777"/>
          </a:xfrm>
          <a:prstGeom prst="rect">
            <a:avLst/>
          </a:prstGeom>
          <a:noFill/>
        </p:spPr>
        <p:txBody>
          <a:bodyPr wrap="square" rtlCol="0">
            <a:spAutoFit/>
          </a:bodyPr>
          <a:lstStyle/>
          <a:p>
            <a:pPr algn="l">
              <a:buNone/>
            </a:pPr>
            <a:r>
              <a:rPr lang="en-US" sz="1400" i="0" dirty="0" smtClean="0"/>
              <a:t>R. Lacey </a:t>
            </a:r>
            <a:r>
              <a:rPr lang="en-US" sz="1400" dirty="0" smtClean="0"/>
              <a:t>et al.</a:t>
            </a:r>
            <a:r>
              <a:rPr lang="en-US" sz="1400" i="0" dirty="0" smtClean="0"/>
              <a:t>, Phys. Rev. </a:t>
            </a:r>
            <a:r>
              <a:rPr lang="en-US" sz="1400" i="0" dirty="0" err="1" smtClean="0"/>
              <a:t>Lett</a:t>
            </a:r>
            <a:r>
              <a:rPr lang="en-US" sz="1400" i="0" dirty="0" smtClean="0"/>
              <a:t>. 112, 082302 (2014)</a:t>
            </a:r>
            <a:endParaRPr lang="en-US" sz="1400" i="0" dirty="0"/>
          </a:p>
        </p:txBody>
      </p:sp>
      <p:pic>
        <p:nvPicPr>
          <p:cNvPr id="9" name="Picture 8">
            <a:hlinkClick r:id="rId3"/>
          </p:cNvPr>
          <p:cNvPicPr>
            <a:picLocks noChangeAspect="1"/>
          </p:cNvPicPr>
          <p:nvPr/>
        </p:nvPicPr>
        <p:blipFill>
          <a:blip r:embed="rId5"/>
          <a:stretch>
            <a:fillRect/>
          </a:stretch>
        </p:blipFill>
        <p:spPr>
          <a:xfrm>
            <a:off x="5832140" y="3201711"/>
            <a:ext cx="3024336" cy="639164"/>
          </a:xfrm>
          <a:prstGeom prst="rect">
            <a:avLst/>
          </a:prstGeom>
        </p:spPr>
      </p:pic>
      <p:pic>
        <p:nvPicPr>
          <p:cNvPr id="2" name="Picture 1"/>
          <p:cNvPicPr>
            <a:picLocks noChangeAspect="1"/>
          </p:cNvPicPr>
          <p:nvPr/>
        </p:nvPicPr>
        <p:blipFill rotWithShape="1">
          <a:blip r:embed="rId6"/>
          <a:srcRect l="2753"/>
          <a:stretch/>
        </p:blipFill>
        <p:spPr>
          <a:xfrm>
            <a:off x="68268" y="2929689"/>
            <a:ext cx="4247781" cy="3487643"/>
          </a:xfrm>
          <a:prstGeom prst="rect">
            <a:avLst/>
          </a:prstGeom>
        </p:spPr>
      </p:pic>
      <p:graphicFrame>
        <p:nvGraphicFramePr>
          <p:cNvPr id="11" name="Object 10"/>
          <p:cNvGraphicFramePr>
            <a:graphicFrameLocks noChangeAspect="1"/>
          </p:cNvGraphicFramePr>
          <p:nvPr>
            <p:extLst>
              <p:ext uri="{D42A27DB-BD31-4B8C-83A1-F6EECF244321}">
                <p14:modId xmlns:p14="http://schemas.microsoft.com/office/powerpoint/2010/main" val="2435969908"/>
              </p:ext>
            </p:extLst>
          </p:nvPr>
        </p:nvGraphicFramePr>
        <p:xfrm>
          <a:off x="901700" y="2212218"/>
          <a:ext cx="3094038" cy="820738"/>
        </p:xfrm>
        <a:graphic>
          <a:graphicData uri="http://schemas.openxmlformats.org/presentationml/2006/ole">
            <mc:AlternateContent xmlns:mc="http://schemas.openxmlformats.org/markup-compatibility/2006">
              <mc:Choice xmlns:v="urn:schemas-microsoft-com:vml" Requires="v">
                <p:oleObj spid="_x0000_s1513893" name="Equation" r:id="rId7" imgW="1485900" imgH="393700" progId="Equation.3">
                  <p:embed/>
                </p:oleObj>
              </mc:Choice>
              <mc:Fallback>
                <p:oleObj name="Equation" r:id="rId7" imgW="1485900" imgH="393700" progId="Equation.3">
                  <p:embed/>
                  <p:pic>
                    <p:nvPicPr>
                      <p:cNvPr id="0" name=""/>
                      <p:cNvPicPr>
                        <a:picLocks noChangeAspect="1" noChangeArrowheads="1"/>
                      </p:cNvPicPr>
                      <p:nvPr/>
                    </p:nvPicPr>
                    <p:blipFill>
                      <a:blip r:embed="rId8"/>
                      <a:srcRect/>
                      <a:stretch>
                        <a:fillRect/>
                      </a:stretch>
                    </p:blipFill>
                    <p:spPr bwMode="auto">
                      <a:xfrm>
                        <a:off x="901700" y="2212218"/>
                        <a:ext cx="3094038" cy="820738"/>
                      </a:xfrm>
                      <a:prstGeom prst="rect">
                        <a:avLst/>
                      </a:prstGeom>
                      <a:noFill/>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36549133"/>
              </p:ext>
            </p:extLst>
          </p:nvPr>
        </p:nvGraphicFramePr>
        <p:xfrm>
          <a:off x="4578350" y="2212219"/>
          <a:ext cx="3279775" cy="820737"/>
        </p:xfrm>
        <a:graphic>
          <a:graphicData uri="http://schemas.openxmlformats.org/presentationml/2006/ole">
            <mc:AlternateContent xmlns:mc="http://schemas.openxmlformats.org/markup-compatibility/2006">
              <mc:Choice xmlns:v="urn:schemas-microsoft-com:vml" Requires="v">
                <p:oleObj spid="_x0000_s1513894" name="Equation" r:id="rId9" imgW="1574800" imgH="393700" progId="Equation.3">
                  <p:embed/>
                </p:oleObj>
              </mc:Choice>
              <mc:Fallback>
                <p:oleObj name="Equation" r:id="rId9" imgW="1574800" imgH="393700" progId="Equation.3">
                  <p:embed/>
                  <p:pic>
                    <p:nvPicPr>
                      <p:cNvPr id="0" name=""/>
                      <p:cNvPicPr>
                        <a:picLocks noChangeAspect="1" noChangeArrowheads="1"/>
                      </p:cNvPicPr>
                      <p:nvPr/>
                    </p:nvPicPr>
                    <p:blipFill>
                      <a:blip r:embed="rId10"/>
                      <a:srcRect/>
                      <a:stretch>
                        <a:fillRect/>
                      </a:stretch>
                    </p:blipFill>
                    <p:spPr bwMode="auto">
                      <a:xfrm>
                        <a:off x="4578350" y="2212219"/>
                        <a:ext cx="3279775" cy="820737"/>
                      </a:xfrm>
                      <a:prstGeom prst="rect">
                        <a:avLst/>
                      </a:prstGeom>
                      <a:noFill/>
                      <a:extLst/>
                    </p:spPr>
                  </p:pic>
                </p:oleObj>
              </mc:Fallback>
            </mc:AlternateContent>
          </a:graphicData>
        </a:graphic>
      </p:graphicFrame>
      <p:sp>
        <p:nvSpPr>
          <p:cNvPr id="16" name="TextBox 15"/>
          <p:cNvSpPr txBox="1"/>
          <p:nvPr/>
        </p:nvSpPr>
        <p:spPr>
          <a:xfrm>
            <a:off x="5616116" y="4941168"/>
            <a:ext cx="1620180" cy="972108"/>
          </a:xfrm>
          <a:prstGeom prst="rect">
            <a:avLst/>
          </a:prstGeom>
          <a:solidFill>
            <a:srgbClr val="0000FF">
              <a:alpha val="20000"/>
            </a:srgbClr>
          </a:solidFill>
        </p:spPr>
        <p:txBody>
          <a:bodyPr wrap="square" rtlCol="0">
            <a:noAutofit/>
          </a:bodyPr>
          <a:lstStyle/>
          <a:p>
            <a:pPr>
              <a:buNone/>
            </a:pPr>
            <a:endParaRPr lang="en-US" sz="1200" i="0" dirty="0" smtClean="0"/>
          </a:p>
          <a:p>
            <a:pPr>
              <a:buNone/>
            </a:pPr>
            <a:endParaRPr lang="en-US" sz="1200" i="0" dirty="0"/>
          </a:p>
          <a:p>
            <a:pPr>
              <a:buNone/>
            </a:pPr>
            <a:r>
              <a:rPr lang="en-US" sz="2000" i="0" dirty="0" smtClean="0"/>
              <a:t>RHIC</a:t>
            </a:r>
          </a:p>
        </p:txBody>
      </p:sp>
    </p:spTree>
    <p:extLst>
      <p:ext uri="{BB962C8B-B14F-4D97-AF65-F5344CB8AC3E}">
        <p14:creationId xmlns:p14="http://schemas.microsoft.com/office/powerpoint/2010/main" val="392887250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8229600" y="914400"/>
            <a:ext cx="914400" cy="5943600"/>
          </a:xfrm>
          <a:prstGeom prst="rect">
            <a:avLst/>
          </a:prstGeom>
          <a:solidFill>
            <a:schemeClr val="tx1"/>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23" name="Rectangle 22"/>
          <p:cNvSpPr/>
          <p:nvPr/>
        </p:nvSpPr>
        <p:spPr bwMode="auto">
          <a:xfrm>
            <a:off x="0" y="914400"/>
            <a:ext cx="914400" cy="5943600"/>
          </a:xfrm>
          <a:prstGeom prst="rect">
            <a:avLst/>
          </a:prstGeom>
          <a:solidFill>
            <a:schemeClr val="tx1"/>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pic>
        <p:nvPicPr>
          <p:cNvPr id="17" name="Picture 2" descr="http://1.bp.blogspot.com/-I-cX71ReRzA/Tfki615hzXI/AAAAAAAACqU/Ka2o8w1IAtQ/s1600/BlackholeQGP-300x236.jpg">
            <a:hlinkClick r:id="rId3"/>
          </p:cNvPr>
          <p:cNvPicPr>
            <a:picLocks noChangeAspect="1" noChangeArrowheads="1"/>
          </p:cNvPicPr>
          <p:nvPr/>
        </p:nvPicPr>
        <p:blipFill>
          <a:blip r:embed="rId4" cstate="print"/>
          <a:srcRect l="2270" t="2436" r="2874" b="8653"/>
          <a:stretch>
            <a:fillRect/>
          </a:stretch>
        </p:blipFill>
        <p:spPr bwMode="auto">
          <a:xfrm>
            <a:off x="685800" y="914400"/>
            <a:ext cx="8060498" cy="5943600"/>
          </a:xfrm>
          <a:prstGeom prst="rect">
            <a:avLst/>
          </a:prstGeom>
          <a:noFill/>
        </p:spPr>
      </p:pic>
      <p:sp>
        <p:nvSpPr>
          <p:cNvPr id="88066" name="Title 1"/>
          <p:cNvSpPr>
            <a:spLocks noGrp="1"/>
          </p:cNvSpPr>
          <p:nvPr>
            <p:ph type="title"/>
          </p:nvPr>
        </p:nvSpPr>
        <p:spPr>
          <a:xfrm>
            <a:off x="0" y="0"/>
            <a:ext cx="9144000" cy="914400"/>
          </a:xfrm>
        </p:spPr>
        <p:txBody>
          <a:bodyPr/>
          <a:lstStyle/>
          <a:p>
            <a:pPr eaLnBrk="1" hangingPunct="1"/>
            <a:r>
              <a:rPr lang="en-US" dirty="0" err="1" smtClean="0">
                <a:effectLst/>
                <a:latin typeface="Arial" charset="0"/>
                <a:cs typeface="Arial" charset="0"/>
              </a:rPr>
              <a:t>AdS</a:t>
            </a:r>
            <a:r>
              <a:rPr lang="en-US" dirty="0" smtClean="0">
                <a:effectLst/>
                <a:latin typeface="Arial" charset="0"/>
                <a:cs typeface="Arial" charset="0"/>
              </a:rPr>
              <a:t> / CFT </a:t>
            </a:r>
            <a:r>
              <a:rPr lang="en-US" dirty="0" smtClean="0">
                <a:latin typeface="Arial" charset="0"/>
                <a:cs typeface="Arial" charset="0"/>
              </a:rPr>
              <a:t>in a Picture</a:t>
            </a:r>
            <a:endParaRPr lang="en-US" dirty="0" smtClean="0">
              <a:effectLst/>
              <a:latin typeface="Arial" charset="0"/>
              <a:cs typeface="Arial" charset="0"/>
            </a:endParaRPr>
          </a:p>
        </p:txBody>
      </p:sp>
      <p:sp>
        <p:nvSpPr>
          <p:cNvPr id="88067" name="Content Placeholder 2"/>
          <p:cNvSpPr>
            <a:spLocks noGrp="1"/>
          </p:cNvSpPr>
          <p:nvPr>
            <p:ph idx="1"/>
          </p:nvPr>
        </p:nvSpPr>
        <p:spPr/>
        <p:txBody>
          <a:bodyPr/>
          <a:lstStyle/>
          <a:p>
            <a:pPr eaLnBrk="1" hangingPunct="1"/>
            <a:endParaRPr lang="en-US" dirty="0" smtClean="0">
              <a:latin typeface="Arial" charset="0"/>
              <a:cs typeface="Arial" charset="0"/>
            </a:endParaRPr>
          </a:p>
        </p:txBody>
      </p:sp>
      <p:sp>
        <p:nvSpPr>
          <p:cNvPr id="8" name="Freeform 7"/>
          <p:cNvSpPr>
            <a:spLocks noChangeArrowheads="1"/>
          </p:cNvSpPr>
          <p:nvPr/>
        </p:nvSpPr>
        <p:spPr bwMode="auto">
          <a:xfrm rot="6098361">
            <a:off x="3637756" y="3134519"/>
            <a:ext cx="350838" cy="711200"/>
          </a:xfrm>
          <a:custGeom>
            <a:avLst/>
            <a:gdLst>
              <a:gd name="T0" fmla="*/ 0 w 351192"/>
              <a:gd name="T1" fmla="*/ 711200 h 711200"/>
              <a:gd name="T2" fmla="*/ 11255 w 351192"/>
              <a:gd name="T3" fmla="*/ 654755 h 711200"/>
              <a:gd name="T4" fmla="*/ 168821 w 351192"/>
              <a:gd name="T5" fmla="*/ 620889 h 711200"/>
              <a:gd name="T6" fmla="*/ 146311 w 351192"/>
              <a:gd name="T7" fmla="*/ 553155 h 711200"/>
              <a:gd name="T8" fmla="*/ 101294 w 351192"/>
              <a:gd name="T9" fmla="*/ 496711 h 711200"/>
              <a:gd name="T10" fmla="*/ 225095 w 351192"/>
              <a:gd name="T11" fmla="*/ 485422 h 711200"/>
              <a:gd name="T12" fmla="*/ 236349 w 351192"/>
              <a:gd name="T13" fmla="*/ 440266 h 711200"/>
              <a:gd name="T14" fmla="*/ 168821 w 351192"/>
              <a:gd name="T15" fmla="*/ 383822 h 711200"/>
              <a:gd name="T16" fmla="*/ 146311 w 351192"/>
              <a:gd name="T17" fmla="*/ 349955 h 711200"/>
              <a:gd name="T18" fmla="*/ 180076 w 351192"/>
              <a:gd name="T19" fmla="*/ 338666 h 711200"/>
              <a:gd name="T20" fmla="*/ 281370 w 351192"/>
              <a:gd name="T21" fmla="*/ 327377 h 711200"/>
              <a:gd name="T22" fmla="*/ 258860 w 351192"/>
              <a:gd name="T23" fmla="*/ 293511 h 711200"/>
              <a:gd name="T24" fmla="*/ 225095 w 351192"/>
              <a:gd name="T25" fmla="*/ 282222 h 711200"/>
              <a:gd name="T26" fmla="*/ 191332 w 351192"/>
              <a:gd name="T27" fmla="*/ 248355 h 711200"/>
              <a:gd name="T28" fmla="*/ 225095 w 351192"/>
              <a:gd name="T29" fmla="*/ 225777 h 711200"/>
              <a:gd name="T30" fmla="*/ 315133 w 351192"/>
              <a:gd name="T31" fmla="*/ 214489 h 711200"/>
              <a:gd name="T32" fmla="*/ 303879 w 351192"/>
              <a:gd name="T33" fmla="*/ 180622 h 711200"/>
              <a:gd name="T34" fmla="*/ 270114 w 351192"/>
              <a:gd name="T35" fmla="*/ 169333 h 711200"/>
              <a:gd name="T36" fmla="*/ 247605 w 351192"/>
              <a:gd name="T37" fmla="*/ 135466 h 711200"/>
              <a:gd name="T38" fmla="*/ 326388 w 351192"/>
              <a:gd name="T39" fmla="*/ 101600 h 711200"/>
              <a:gd name="T40" fmla="*/ 348898 w 351192"/>
              <a:gd name="T41" fmla="*/ 22577 h 711200"/>
              <a:gd name="T42" fmla="*/ 348898 w 351192"/>
              <a:gd name="T43" fmla="*/ 0 h 711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1192"/>
              <a:gd name="T67" fmla="*/ 0 h 711200"/>
              <a:gd name="T68" fmla="*/ 351192 w 351192"/>
              <a:gd name="T69" fmla="*/ 711200 h 711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1192" h="711200">
                <a:moveTo>
                  <a:pt x="0" y="711200"/>
                </a:moveTo>
                <a:cubicBezTo>
                  <a:pt x="3763" y="692385"/>
                  <a:pt x="1768" y="671415"/>
                  <a:pt x="11288" y="654755"/>
                </a:cubicBezTo>
                <a:cubicBezTo>
                  <a:pt x="35042" y="613185"/>
                  <a:pt x="168565" y="620959"/>
                  <a:pt x="169333" y="620889"/>
                </a:cubicBezTo>
                <a:cubicBezTo>
                  <a:pt x="161807" y="598311"/>
                  <a:pt x="159369" y="573337"/>
                  <a:pt x="146755" y="553155"/>
                </a:cubicBezTo>
                <a:cubicBezTo>
                  <a:pt x="73812" y="436447"/>
                  <a:pt x="142765" y="620214"/>
                  <a:pt x="101600" y="496711"/>
                </a:cubicBezTo>
                <a:cubicBezTo>
                  <a:pt x="142992" y="492948"/>
                  <a:pt x="187411" y="501408"/>
                  <a:pt x="225777" y="485422"/>
                </a:cubicBezTo>
                <a:cubicBezTo>
                  <a:pt x="240099" y="479455"/>
                  <a:pt x="241328" y="455184"/>
                  <a:pt x="237066" y="440266"/>
                </a:cubicBezTo>
                <a:cubicBezTo>
                  <a:pt x="231953" y="422371"/>
                  <a:pt x="183894" y="393529"/>
                  <a:pt x="169333" y="383822"/>
                </a:cubicBezTo>
                <a:cubicBezTo>
                  <a:pt x="161807" y="372533"/>
                  <a:pt x="143464" y="363118"/>
                  <a:pt x="146755" y="349955"/>
                </a:cubicBezTo>
                <a:cubicBezTo>
                  <a:pt x="149641" y="338411"/>
                  <a:pt x="168884" y="340622"/>
                  <a:pt x="180622" y="338666"/>
                </a:cubicBezTo>
                <a:cubicBezTo>
                  <a:pt x="214233" y="333064"/>
                  <a:pt x="248355" y="331140"/>
                  <a:pt x="282222" y="327377"/>
                </a:cubicBezTo>
                <a:cubicBezTo>
                  <a:pt x="274696" y="316088"/>
                  <a:pt x="270238" y="301986"/>
                  <a:pt x="259644" y="293511"/>
                </a:cubicBezTo>
                <a:cubicBezTo>
                  <a:pt x="250352" y="286077"/>
                  <a:pt x="235678" y="288823"/>
                  <a:pt x="225777" y="282222"/>
                </a:cubicBezTo>
                <a:cubicBezTo>
                  <a:pt x="212494" y="273366"/>
                  <a:pt x="203200" y="259644"/>
                  <a:pt x="191911" y="248355"/>
                </a:cubicBezTo>
                <a:cubicBezTo>
                  <a:pt x="203200" y="240829"/>
                  <a:pt x="212688" y="229347"/>
                  <a:pt x="225777" y="225777"/>
                </a:cubicBezTo>
                <a:cubicBezTo>
                  <a:pt x="255046" y="217795"/>
                  <a:pt x="289747" y="229541"/>
                  <a:pt x="316088" y="214489"/>
                </a:cubicBezTo>
                <a:cubicBezTo>
                  <a:pt x="326420" y="208585"/>
                  <a:pt x="313214" y="189036"/>
                  <a:pt x="304800" y="180622"/>
                </a:cubicBezTo>
                <a:cubicBezTo>
                  <a:pt x="296386" y="172208"/>
                  <a:pt x="282222" y="173096"/>
                  <a:pt x="270933" y="169333"/>
                </a:cubicBezTo>
                <a:cubicBezTo>
                  <a:pt x="263407" y="158044"/>
                  <a:pt x="245694" y="148770"/>
                  <a:pt x="248355" y="135466"/>
                </a:cubicBezTo>
                <a:cubicBezTo>
                  <a:pt x="252458" y="114952"/>
                  <a:pt x="317858" y="103980"/>
                  <a:pt x="327377" y="101600"/>
                </a:cubicBezTo>
                <a:cubicBezTo>
                  <a:pt x="336325" y="74757"/>
                  <a:pt x="345230" y="50928"/>
                  <a:pt x="349955" y="22577"/>
                </a:cubicBezTo>
                <a:cubicBezTo>
                  <a:pt x="351192" y="15154"/>
                  <a:pt x="349955" y="7526"/>
                  <a:pt x="349955" y="0"/>
                </a:cubicBezTo>
              </a:path>
            </a:pathLst>
          </a:custGeom>
          <a:solidFill>
            <a:srgbClr val="FFFF99"/>
          </a:solidFill>
          <a:ln w="25400" algn="ctr">
            <a:solidFill>
              <a:srgbClr val="FF0000"/>
            </a:solidFill>
            <a:round/>
            <a:headEnd/>
            <a:tailEnd/>
          </a:ln>
        </p:spPr>
        <p:txBody>
          <a:bodyPr/>
          <a:lstStyle/>
          <a:p>
            <a:pPr marL="342900" indent="-342900">
              <a:defRPr/>
            </a:pPr>
            <a:endParaRPr lang="en-US">
              <a:effectLst>
                <a:outerShdw blurRad="38100" dist="38100" dir="2700000" algn="tl">
                  <a:srgbClr val="000000">
                    <a:alpha val="43137"/>
                  </a:srgbClr>
                </a:outerShdw>
              </a:effectLst>
              <a:cs typeface="+mn-cs"/>
            </a:endParaRPr>
          </a:p>
        </p:txBody>
      </p:sp>
      <p:sp>
        <p:nvSpPr>
          <p:cNvPr id="10" name="Freeform 9"/>
          <p:cNvSpPr>
            <a:spLocks noChangeArrowheads="1"/>
          </p:cNvSpPr>
          <p:nvPr/>
        </p:nvSpPr>
        <p:spPr bwMode="auto">
          <a:xfrm rot="6098361">
            <a:off x="3021806" y="3972719"/>
            <a:ext cx="350838" cy="711200"/>
          </a:xfrm>
          <a:custGeom>
            <a:avLst/>
            <a:gdLst>
              <a:gd name="T0" fmla="*/ 0 w 351192"/>
              <a:gd name="T1" fmla="*/ 711200 h 711200"/>
              <a:gd name="T2" fmla="*/ 11255 w 351192"/>
              <a:gd name="T3" fmla="*/ 654755 h 711200"/>
              <a:gd name="T4" fmla="*/ 168821 w 351192"/>
              <a:gd name="T5" fmla="*/ 620889 h 711200"/>
              <a:gd name="T6" fmla="*/ 146311 w 351192"/>
              <a:gd name="T7" fmla="*/ 553155 h 711200"/>
              <a:gd name="T8" fmla="*/ 101294 w 351192"/>
              <a:gd name="T9" fmla="*/ 496711 h 711200"/>
              <a:gd name="T10" fmla="*/ 225095 w 351192"/>
              <a:gd name="T11" fmla="*/ 485422 h 711200"/>
              <a:gd name="T12" fmla="*/ 236349 w 351192"/>
              <a:gd name="T13" fmla="*/ 440266 h 711200"/>
              <a:gd name="T14" fmla="*/ 168821 w 351192"/>
              <a:gd name="T15" fmla="*/ 383822 h 711200"/>
              <a:gd name="T16" fmla="*/ 146311 w 351192"/>
              <a:gd name="T17" fmla="*/ 349955 h 711200"/>
              <a:gd name="T18" fmla="*/ 180076 w 351192"/>
              <a:gd name="T19" fmla="*/ 338666 h 711200"/>
              <a:gd name="T20" fmla="*/ 281370 w 351192"/>
              <a:gd name="T21" fmla="*/ 327377 h 711200"/>
              <a:gd name="T22" fmla="*/ 258860 w 351192"/>
              <a:gd name="T23" fmla="*/ 293511 h 711200"/>
              <a:gd name="T24" fmla="*/ 225095 w 351192"/>
              <a:gd name="T25" fmla="*/ 282222 h 711200"/>
              <a:gd name="T26" fmla="*/ 191332 w 351192"/>
              <a:gd name="T27" fmla="*/ 248355 h 711200"/>
              <a:gd name="T28" fmla="*/ 225095 w 351192"/>
              <a:gd name="T29" fmla="*/ 225777 h 711200"/>
              <a:gd name="T30" fmla="*/ 315133 w 351192"/>
              <a:gd name="T31" fmla="*/ 214489 h 711200"/>
              <a:gd name="T32" fmla="*/ 303879 w 351192"/>
              <a:gd name="T33" fmla="*/ 180622 h 711200"/>
              <a:gd name="T34" fmla="*/ 270114 w 351192"/>
              <a:gd name="T35" fmla="*/ 169333 h 711200"/>
              <a:gd name="T36" fmla="*/ 247605 w 351192"/>
              <a:gd name="T37" fmla="*/ 135466 h 711200"/>
              <a:gd name="T38" fmla="*/ 326388 w 351192"/>
              <a:gd name="T39" fmla="*/ 101600 h 711200"/>
              <a:gd name="T40" fmla="*/ 348898 w 351192"/>
              <a:gd name="T41" fmla="*/ 22577 h 711200"/>
              <a:gd name="T42" fmla="*/ 348898 w 351192"/>
              <a:gd name="T43" fmla="*/ 0 h 711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1192"/>
              <a:gd name="T67" fmla="*/ 0 h 711200"/>
              <a:gd name="T68" fmla="*/ 351192 w 351192"/>
              <a:gd name="T69" fmla="*/ 711200 h 711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1192" h="711200">
                <a:moveTo>
                  <a:pt x="0" y="711200"/>
                </a:moveTo>
                <a:cubicBezTo>
                  <a:pt x="3763" y="692385"/>
                  <a:pt x="1768" y="671415"/>
                  <a:pt x="11288" y="654755"/>
                </a:cubicBezTo>
                <a:cubicBezTo>
                  <a:pt x="35042" y="613185"/>
                  <a:pt x="168565" y="620959"/>
                  <a:pt x="169333" y="620889"/>
                </a:cubicBezTo>
                <a:cubicBezTo>
                  <a:pt x="161807" y="598311"/>
                  <a:pt x="159369" y="573337"/>
                  <a:pt x="146755" y="553155"/>
                </a:cubicBezTo>
                <a:cubicBezTo>
                  <a:pt x="73812" y="436447"/>
                  <a:pt x="142765" y="620214"/>
                  <a:pt x="101600" y="496711"/>
                </a:cubicBezTo>
                <a:cubicBezTo>
                  <a:pt x="142992" y="492948"/>
                  <a:pt x="187411" y="501408"/>
                  <a:pt x="225777" y="485422"/>
                </a:cubicBezTo>
                <a:cubicBezTo>
                  <a:pt x="240099" y="479455"/>
                  <a:pt x="241328" y="455184"/>
                  <a:pt x="237066" y="440266"/>
                </a:cubicBezTo>
                <a:cubicBezTo>
                  <a:pt x="231953" y="422371"/>
                  <a:pt x="183894" y="393529"/>
                  <a:pt x="169333" y="383822"/>
                </a:cubicBezTo>
                <a:cubicBezTo>
                  <a:pt x="161807" y="372533"/>
                  <a:pt x="143464" y="363118"/>
                  <a:pt x="146755" y="349955"/>
                </a:cubicBezTo>
                <a:cubicBezTo>
                  <a:pt x="149641" y="338411"/>
                  <a:pt x="168884" y="340622"/>
                  <a:pt x="180622" y="338666"/>
                </a:cubicBezTo>
                <a:cubicBezTo>
                  <a:pt x="214233" y="333064"/>
                  <a:pt x="248355" y="331140"/>
                  <a:pt x="282222" y="327377"/>
                </a:cubicBezTo>
                <a:cubicBezTo>
                  <a:pt x="274696" y="316088"/>
                  <a:pt x="270238" y="301986"/>
                  <a:pt x="259644" y="293511"/>
                </a:cubicBezTo>
                <a:cubicBezTo>
                  <a:pt x="250352" y="286077"/>
                  <a:pt x="235678" y="288823"/>
                  <a:pt x="225777" y="282222"/>
                </a:cubicBezTo>
                <a:cubicBezTo>
                  <a:pt x="212494" y="273366"/>
                  <a:pt x="203200" y="259644"/>
                  <a:pt x="191911" y="248355"/>
                </a:cubicBezTo>
                <a:cubicBezTo>
                  <a:pt x="203200" y="240829"/>
                  <a:pt x="212688" y="229347"/>
                  <a:pt x="225777" y="225777"/>
                </a:cubicBezTo>
                <a:cubicBezTo>
                  <a:pt x="255046" y="217795"/>
                  <a:pt x="289747" y="229541"/>
                  <a:pt x="316088" y="214489"/>
                </a:cubicBezTo>
                <a:cubicBezTo>
                  <a:pt x="326420" y="208585"/>
                  <a:pt x="313214" y="189036"/>
                  <a:pt x="304800" y="180622"/>
                </a:cubicBezTo>
                <a:cubicBezTo>
                  <a:pt x="296386" y="172208"/>
                  <a:pt x="282222" y="173096"/>
                  <a:pt x="270933" y="169333"/>
                </a:cubicBezTo>
                <a:cubicBezTo>
                  <a:pt x="263407" y="158044"/>
                  <a:pt x="245694" y="148770"/>
                  <a:pt x="248355" y="135466"/>
                </a:cubicBezTo>
                <a:cubicBezTo>
                  <a:pt x="252458" y="114952"/>
                  <a:pt x="317858" y="103980"/>
                  <a:pt x="327377" y="101600"/>
                </a:cubicBezTo>
                <a:cubicBezTo>
                  <a:pt x="336325" y="74757"/>
                  <a:pt x="345230" y="50928"/>
                  <a:pt x="349955" y="22577"/>
                </a:cubicBezTo>
                <a:cubicBezTo>
                  <a:pt x="351192" y="15154"/>
                  <a:pt x="349955" y="7526"/>
                  <a:pt x="349955" y="0"/>
                </a:cubicBezTo>
              </a:path>
            </a:pathLst>
          </a:custGeom>
          <a:solidFill>
            <a:srgbClr val="FFFF99"/>
          </a:solidFill>
          <a:ln w="25400" algn="ctr">
            <a:solidFill>
              <a:srgbClr val="FF0000"/>
            </a:solidFill>
            <a:prstDash val="sysDot"/>
            <a:round/>
            <a:headEnd/>
            <a:tailEnd/>
          </a:ln>
        </p:spPr>
        <p:txBody>
          <a:bodyPr/>
          <a:lstStyle/>
          <a:p>
            <a:pPr marL="342900" indent="-342900">
              <a:defRPr/>
            </a:pPr>
            <a:endParaRPr lang="en-US">
              <a:effectLst>
                <a:outerShdw blurRad="38100" dist="38100" dir="2700000" algn="tl">
                  <a:srgbClr val="000000">
                    <a:alpha val="43137"/>
                  </a:srgbClr>
                </a:outerShdw>
              </a:effectLst>
              <a:cs typeface="+mn-cs"/>
            </a:endParaRPr>
          </a:p>
        </p:txBody>
      </p:sp>
      <p:sp>
        <p:nvSpPr>
          <p:cNvPr id="37898" name="Freeform 11"/>
          <p:cNvSpPr>
            <a:spLocks noChangeArrowheads="1"/>
          </p:cNvSpPr>
          <p:nvPr/>
        </p:nvSpPr>
        <p:spPr bwMode="auto">
          <a:xfrm>
            <a:off x="914400" y="2209800"/>
            <a:ext cx="2359025" cy="846138"/>
          </a:xfrm>
          <a:custGeom>
            <a:avLst/>
            <a:gdLst>
              <a:gd name="T0" fmla="*/ 2358321 w 2359377"/>
              <a:gd name="T1" fmla="*/ 371835 h 846667"/>
              <a:gd name="T2" fmla="*/ 1297644 w 2359377"/>
              <a:gd name="T3" fmla="*/ 845081 h 846667"/>
              <a:gd name="T4" fmla="*/ 22568 w 2359377"/>
              <a:gd name="T5" fmla="*/ 833813 h 846667"/>
              <a:gd name="T6" fmla="*/ 0 w 2359377"/>
              <a:gd name="T7" fmla="*/ 0 h 846667"/>
              <a:gd name="T8" fmla="*/ 1850550 w 2359377"/>
              <a:gd name="T9" fmla="*/ 0 h 846667"/>
              <a:gd name="T10" fmla="*/ 2347039 w 2359377"/>
              <a:gd name="T11" fmla="*/ 281694 h 846667"/>
              <a:gd name="T12" fmla="*/ 0 60000 65536"/>
              <a:gd name="T13" fmla="*/ 0 60000 65536"/>
              <a:gd name="T14" fmla="*/ 0 60000 65536"/>
              <a:gd name="T15" fmla="*/ 0 60000 65536"/>
              <a:gd name="T16" fmla="*/ 0 60000 65536"/>
              <a:gd name="T17" fmla="*/ 0 60000 65536"/>
              <a:gd name="T18" fmla="*/ 0 w 2359377"/>
              <a:gd name="T19" fmla="*/ 0 h 846667"/>
              <a:gd name="T20" fmla="*/ 2359377 w 2359377"/>
              <a:gd name="T21" fmla="*/ 846667 h 846667"/>
            </a:gdLst>
            <a:ahLst/>
            <a:cxnLst>
              <a:cxn ang="T12">
                <a:pos x="T0" y="T1"/>
              </a:cxn>
              <a:cxn ang="T13">
                <a:pos x="T2" y="T3"/>
              </a:cxn>
              <a:cxn ang="T14">
                <a:pos x="T4" y="T5"/>
              </a:cxn>
              <a:cxn ang="T15">
                <a:pos x="T6" y="T7"/>
              </a:cxn>
              <a:cxn ang="T16">
                <a:pos x="T8" y="T9"/>
              </a:cxn>
              <a:cxn ang="T17">
                <a:pos x="T10" y="T11"/>
              </a:cxn>
            </a:cxnLst>
            <a:rect l="T18" t="T19" r="T20" b="T21"/>
            <a:pathLst>
              <a:path w="2359377" h="846667">
                <a:moveTo>
                  <a:pt x="2359377" y="372533"/>
                </a:moveTo>
                <a:cubicBezTo>
                  <a:pt x="2005506" y="530236"/>
                  <a:pt x="1644742" y="673407"/>
                  <a:pt x="1298222" y="846667"/>
                </a:cubicBezTo>
                <a:lnTo>
                  <a:pt x="22577" y="835378"/>
                </a:lnTo>
                <a:lnTo>
                  <a:pt x="0" y="0"/>
                </a:lnTo>
                <a:lnTo>
                  <a:pt x="1851377" y="0"/>
                </a:lnTo>
                <a:lnTo>
                  <a:pt x="2348089" y="282222"/>
                </a:lnTo>
              </a:path>
            </a:pathLst>
          </a:custGeom>
          <a:solidFill>
            <a:srgbClr val="000000"/>
          </a:solidFill>
          <a:ln w="25400" algn="ctr">
            <a:noFill/>
            <a:round/>
            <a:headEnd/>
            <a:tailEnd/>
          </a:ln>
        </p:spPr>
        <p:txBody>
          <a:bodyPr/>
          <a:lstStyle/>
          <a:p>
            <a:pPr marL="342900" indent="-342900">
              <a:defRPr/>
            </a:pPr>
            <a:endParaRPr lang="en-US">
              <a:effectLst>
                <a:outerShdw blurRad="38100" dist="38100" dir="2700000" algn="tl">
                  <a:srgbClr val="000000">
                    <a:alpha val="43137"/>
                  </a:srgbClr>
                </a:outerShdw>
              </a:effectLst>
              <a:cs typeface="+mn-cs"/>
            </a:endParaRPr>
          </a:p>
        </p:txBody>
      </p:sp>
      <p:sp>
        <p:nvSpPr>
          <p:cNvPr id="9" name="TextBox 8"/>
          <p:cNvSpPr txBox="1">
            <a:spLocks noChangeArrowheads="1"/>
          </p:cNvSpPr>
          <p:nvPr/>
        </p:nvSpPr>
        <p:spPr bwMode="auto">
          <a:xfrm>
            <a:off x="685800" y="1876425"/>
            <a:ext cx="2133600" cy="1323975"/>
          </a:xfrm>
          <a:prstGeom prst="rect">
            <a:avLst/>
          </a:prstGeom>
          <a:solidFill>
            <a:srgbClr val="000000"/>
          </a:solidFill>
          <a:ln w="9525">
            <a:noFill/>
            <a:miter lim="800000"/>
            <a:headEnd/>
            <a:tailEnd/>
          </a:ln>
        </p:spPr>
        <p:txBody>
          <a:bodyPr>
            <a:spAutoFit/>
          </a:bodyPr>
          <a:lstStyle/>
          <a:p>
            <a:pPr>
              <a:buFont typeface="Monotype Sorts" pitchFamily="2" charset="2"/>
              <a:buNone/>
              <a:defRPr/>
            </a:pPr>
            <a:r>
              <a:rPr lang="en-US" sz="1400" b="0" dirty="0">
                <a:solidFill>
                  <a:srgbClr val="FFFFFF"/>
                </a:solidFill>
                <a:effectLst>
                  <a:outerShdw blurRad="38100" dist="38100" dir="2700000" algn="tl">
                    <a:srgbClr val="000000">
                      <a:alpha val="43137"/>
                    </a:srgbClr>
                  </a:outerShdw>
                </a:effectLst>
                <a:cs typeface="+mn-cs"/>
              </a:rPr>
              <a:t>Graviton with </a:t>
            </a:r>
            <a:br>
              <a:rPr lang="en-US" sz="1400" b="0" dirty="0">
                <a:solidFill>
                  <a:srgbClr val="FFFFFF"/>
                </a:solidFill>
                <a:effectLst>
                  <a:outerShdw blurRad="38100" dist="38100" dir="2700000" algn="tl">
                    <a:srgbClr val="000000">
                      <a:alpha val="43137"/>
                    </a:srgbClr>
                  </a:outerShdw>
                </a:effectLst>
                <a:cs typeface="+mn-cs"/>
              </a:rPr>
            </a:br>
            <a:r>
              <a:rPr lang="en-US" sz="1400" b="0" dirty="0">
                <a:solidFill>
                  <a:srgbClr val="FFFFFF"/>
                </a:solidFill>
                <a:effectLst>
                  <a:outerShdw blurRad="38100" dist="38100" dir="2700000" algn="tl">
                    <a:srgbClr val="000000">
                      <a:alpha val="43137"/>
                    </a:srgbClr>
                  </a:outerShdw>
                </a:effectLst>
                <a:cs typeface="+mn-cs"/>
              </a:rPr>
              <a:t>5-momentum  </a:t>
            </a:r>
            <a:r>
              <a:rPr lang="en-US" sz="1400" b="0" i="1" dirty="0">
                <a:solidFill>
                  <a:srgbClr val="FFFFFF"/>
                </a:solidFill>
                <a:effectLst>
                  <a:outerShdw blurRad="38100" dist="38100" dir="2700000" algn="tl">
                    <a:srgbClr val="000000">
                      <a:alpha val="43137"/>
                    </a:srgbClr>
                  </a:outerShdw>
                </a:effectLst>
                <a:cs typeface="+mn-cs"/>
              </a:rPr>
              <a:t>k</a:t>
            </a:r>
            <a:r>
              <a:rPr lang="en-US" sz="1400" b="0" dirty="0">
                <a:solidFill>
                  <a:srgbClr val="FFFFFF"/>
                </a:solidFill>
                <a:effectLst>
                  <a:outerShdw blurRad="38100" dist="38100" dir="2700000" algn="tl">
                    <a:srgbClr val="000000">
                      <a:alpha val="43137"/>
                    </a:srgbClr>
                  </a:outerShdw>
                </a:effectLst>
                <a:cs typeface="+mn-cs"/>
              </a:rPr>
              <a:t>  in bulk satisfies </a:t>
            </a:r>
            <a:r>
              <a:rPr lang="en-US" sz="1400" b="0" i="1" dirty="0" err="1">
                <a:solidFill>
                  <a:srgbClr val="FFFFFF"/>
                </a:solidFill>
                <a:effectLst>
                  <a:outerShdw blurRad="38100" dist="38100" dir="2700000" algn="tl">
                    <a:srgbClr val="000000">
                      <a:alpha val="43137"/>
                    </a:srgbClr>
                  </a:outerShdw>
                </a:effectLst>
                <a:cs typeface="+mn-cs"/>
              </a:rPr>
              <a:t>k</a:t>
            </a:r>
            <a:r>
              <a:rPr lang="en-US" sz="1000" b="0" i="1" dirty="0" err="1">
                <a:solidFill>
                  <a:srgbClr val="FFFFFF"/>
                </a:solidFill>
                <a:effectLst>
                  <a:outerShdw blurRad="38100" dist="38100" dir="2700000" algn="tl">
                    <a:srgbClr val="000000">
                      <a:alpha val="43137"/>
                    </a:srgbClr>
                  </a:outerShdw>
                </a:effectLst>
                <a:cs typeface="+mn-cs"/>
                <a:sym typeface="Symbol" pitchFamily="18" charset="2"/>
              </a:rPr>
              <a:t></a:t>
            </a:r>
            <a:r>
              <a:rPr lang="en-US" sz="1400" b="0" i="1" dirty="0" err="1">
                <a:solidFill>
                  <a:srgbClr val="FFFFFF"/>
                </a:solidFill>
                <a:effectLst>
                  <a:outerShdw blurRad="38100" dist="38100" dir="2700000" algn="tl">
                    <a:srgbClr val="000000">
                      <a:alpha val="43137"/>
                    </a:srgbClr>
                  </a:outerShdw>
                </a:effectLst>
                <a:cs typeface="+mn-cs"/>
              </a:rPr>
              <a:t>k</a:t>
            </a:r>
            <a:r>
              <a:rPr lang="en-US" sz="1400" b="0" dirty="0">
                <a:solidFill>
                  <a:srgbClr val="FFFFFF"/>
                </a:solidFill>
                <a:effectLst>
                  <a:outerShdw blurRad="38100" dist="38100" dir="2700000" algn="tl">
                    <a:srgbClr val="000000">
                      <a:alpha val="43137"/>
                    </a:srgbClr>
                  </a:outerShdw>
                </a:effectLst>
                <a:cs typeface="+mn-cs"/>
              </a:rPr>
              <a:t> = 0 </a:t>
            </a:r>
            <a:r>
              <a:rPr lang="en-US" sz="1400" b="0" dirty="0">
                <a:solidFill>
                  <a:srgbClr val="FFFFFF"/>
                </a:solidFill>
                <a:effectLst>
                  <a:outerShdw blurRad="38100" dist="38100" dir="2700000" algn="tl">
                    <a:srgbClr val="000000">
                      <a:alpha val="43137"/>
                    </a:srgbClr>
                  </a:outerShdw>
                </a:effectLst>
                <a:cs typeface="+mn-cs"/>
                <a:sym typeface="Symbol" pitchFamily="18" charset="2"/>
              </a:rPr>
              <a:t> described by </a:t>
            </a:r>
            <a:r>
              <a:rPr lang="en-US" b="0" i="1" dirty="0">
                <a:solidFill>
                  <a:srgbClr val="FFFF00"/>
                </a:solidFill>
                <a:effectLst>
                  <a:outerShdw blurRad="38100" dist="38100" dir="2700000" algn="tl">
                    <a:srgbClr val="000000">
                      <a:alpha val="43137"/>
                    </a:srgbClr>
                  </a:outerShdw>
                </a:effectLst>
                <a:cs typeface="+mn-cs"/>
                <a:sym typeface="Symbol" pitchFamily="18" charset="2"/>
              </a:rPr>
              <a:t>4</a:t>
            </a:r>
            <a:r>
              <a:rPr lang="en-US" sz="1400" b="0" dirty="0">
                <a:solidFill>
                  <a:srgbClr val="FFFF00"/>
                </a:solidFill>
                <a:effectLst>
                  <a:outerShdw blurRad="38100" dist="38100" dir="2700000" algn="tl">
                    <a:srgbClr val="000000">
                      <a:alpha val="43137"/>
                    </a:srgbClr>
                  </a:outerShdw>
                </a:effectLst>
                <a:cs typeface="+mn-cs"/>
                <a:sym typeface="Symbol" pitchFamily="18" charset="2"/>
              </a:rPr>
              <a:t> </a:t>
            </a:r>
            <a:r>
              <a:rPr lang="en-US" sz="1400" b="0" dirty="0">
                <a:solidFill>
                  <a:srgbClr val="FFFFFF"/>
                </a:solidFill>
                <a:effectLst>
                  <a:outerShdw blurRad="38100" dist="38100" dir="2700000" algn="tl">
                    <a:srgbClr val="000000">
                      <a:alpha val="43137"/>
                    </a:srgbClr>
                  </a:outerShdw>
                </a:effectLst>
                <a:cs typeface="+mn-cs"/>
                <a:sym typeface="Symbol" pitchFamily="18" charset="2"/>
              </a:rPr>
              <a:t>numbers</a:t>
            </a:r>
            <a:endParaRPr lang="en-US" sz="1400" b="0" dirty="0">
              <a:solidFill>
                <a:srgbClr val="FFFFFF"/>
              </a:solidFill>
              <a:effectLst>
                <a:outerShdw blurRad="38100" dist="38100" dir="2700000" algn="tl">
                  <a:srgbClr val="000000">
                    <a:alpha val="43137"/>
                  </a:srgbClr>
                </a:outerShdw>
              </a:effectLst>
              <a:cs typeface="+mn-cs"/>
            </a:endParaRPr>
          </a:p>
        </p:txBody>
      </p:sp>
      <p:sp>
        <p:nvSpPr>
          <p:cNvPr id="13" name="TextBox 12"/>
          <p:cNvSpPr txBox="1">
            <a:spLocks noChangeArrowheads="1"/>
          </p:cNvSpPr>
          <p:nvPr/>
        </p:nvSpPr>
        <p:spPr bwMode="auto">
          <a:xfrm>
            <a:off x="609600" y="4343400"/>
            <a:ext cx="2286000" cy="1262063"/>
          </a:xfrm>
          <a:prstGeom prst="rect">
            <a:avLst/>
          </a:prstGeom>
          <a:noFill/>
          <a:ln w="9525">
            <a:noFill/>
            <a:miter lim="800000"/>
            <a:headEnd/>
            <a:tailEnd/>
          </a:ln>
        </p:spPr>
        <p:txBody>
          <a:bodyPr>
            <a:spAutoFit/>
          </a:bodyPr>
          <a:lstStyle/>
          <a:p>
            <a:pPr>
              <a:buFont typeface="Monotype Sorts" pitchFamily="2" charset="2"/>
              <a:buNone/>
              <a:defRPr/>
            </a:pPr>
            <a:r>
              <a:rPr lang="en-US" sz="1400" b="0" dirty="0">
                <a:solidFill>
                  <a:srgbClr val="FFFFFF"/>
                </a:solidFill>
                <a:effectLst>
                  <a:outerShdw blurRad="38100" dist="38100" dir="2700000" algn="tl">
                    <a:srgbClr val="000000">
                      <a:alpha val="43137"/>
                    </a:srgbClr>
                  </a:outerShdw>
                </a:effectLst>
                <a:cs typeface="+mn-cs"/>
                <a:sym typeface="Symbol" pitchFamily="18" charset="2"/>
              </a:rPr>
              <a:t>Those </a:t>
            </a:r>
            <a:r>
              <a:rPr lang="en-US" b="0" i="1" dirty="0">
                <a:solidFill>
                  <a:srgbClr val="FFFF00"/>
                </a:solidFill>
                <a:effectLst>
                  <a:outerShdw blurRad="38100" dist="38100" dir="2700000" algn="tl">
                    <a:srgbClr val="000000">
                      <a:alpha val="43137"/>
                    </a:srgbClr>
                  </a:outerShdw>
                </a:effectLst>
                <a:cs typeface="+mn-cs"/>
                <a:sym typeface="Symbol" pitchFamily="18" charset="2"/>
              </a:rPr>
              <a:t>4</a:t>
            </a:r>
            <a:r>
              <a:rPr lang="en-US" b="0" dirty="0">
                <a:solidFill>
                  <a:srgbClr val="FFFFFF"/>
                </a:solidFill>
                <a:effectLst>
                  <a:outerShdw blurRad="38100" dist="38100" dir="2700000" algn="tl">
                    <a:srgbClr val="000000">
                      <a:alpha val="43137"/>
                    </a:srgbClr>
                  </a:outerShdw>
                </a:effectLst>
                <a:cs typeface="+mn-cs"/>
                <a:sym typeface="Symbol" pitchFamily="18" charset="2"/>
              </a:rPr>
              <a:t> </a:t>
            </a:r>
            <a:r>
              <a:rPr lang="en-US" sz="1400" b="0" dirty="0">
                <a:solidFill>
                  <a:srgbClr val="FFFFFF"/>
                </a:solidFill>
                <a:effectLst>
                  <a:outerShdw blurRad="38100" dist="38100" dir="2700000" algn="tl">
                    <a:srgbClr val="000000">
                      <a:alpha val="43137"/>
                    </a:srgbClr>
                  </a:outerShdw>
                </a:effectLst>
                <a:cs typeface="+mn-cs"/>
                <a:sym typeface="Symbol" pitchFamily="18" charset="2"/>
              </a:rPr>
              <a:t> numbers describe virtual gauge quanta on </a:t>
            </a:r>
            <a:r>
              <a:rPr lang="en-US" b="0" i="1" dirty="0">
                <a:solidFill>
                  <a:srgbClr val="FFFF00"/>
                </a:solidFill>
                <a:effectLst>
                  <a:outerShdw blurRad="38100" dist="38100" dir="2700000" algn="tl">
                    <a:srgbClr val="000000">
                      <a:alpha val="43137"/>
                    </a:srgbClr>
                  </a:outerShdw>
                </a:effectLst>
                <a:cs typeface="+mn-cs"/>
                <a:sym typeface="Symbol" pitchFamily="18" charset="2"/>
              </a:rPr>
              <a:t>4-d</a:t>
            </a:r>
            <a:r>
              <a:rPr lang="en-US" sz="1400" b="0" i="1" dirty="0">
                <a:solidFill>
                  <a:srgbClr val="FFFFFF"/>
                </a:solidFill>
                <a:effectLst>
                  <a:outerShdw blurRad="38100" dist="38100" dir="2700000" algn="tl">
                    <a:srgbClr val="000000">
                      <a:alpha val="43137"/>
                    </a:srgbClr>
                  </a:outerShdw>
                </a:effectLst>
                <a:cs typeface="+mn-cs"/>
                <a:sym typeface="Symbol" pitchFamily="18" charset="2"/>
              </a:rPr>
              <a:t> </a:t>
            </a:r>
            <a:r>
              <a:rPr lang="en-US" sz="1400" b="0" dirty="0">
                <a:solidFill>
                  <a:srgbClr val="FFFFFF"/>
                </a:solidFill>
                <a:effectLst>
                  <a:outerShdw blurRad="38100" dist="38100" dir="2700000" algn="tl">
                    <a:srgbClr val="000000">
                      <a:alpha val="43137"/>
                    </a:srgbClr>
                  </a:outerShdw>
                </a:effectLst>
                <a:cs typeface="+mn-cs"/>
                <a:sym typeface="Symbol" pitchFamily="18" charset="2"/>
              </a:rPr>
              <a:t> boundary</a:t>
            </a:r>
            <a:endParaRPr lang="en-US" sz="1400" b="0" dirty="0">
              <a:solidFill>
                <a:srgbClr val="FFFFFF"/>
              </a:solidFill>
              <a:effectLst>
                <a:outerShdw blurRad="38100" dist="38100" dir="2700000" algn="tl">
                  <a:srgbClr val="000000">
                    <a:alpha val="43137"/>
                  </a:srgbClr>
                </a:outerShdw>
              </a:effectLst>
              <a:cs typeface="+mn-cs"/>
            </a:endParaRPr>
          </a:p>
        </p:txBody>
      </p:sp>
      <p:cxnSp>
        <p:nvCxnSpPr>
          <p:cNvPr id="15" name="Straight Connector 14"/>
          <p:cNvCxnSpPr>
            <a:cxnSpLocks noChangeShapeType="1"/>
          </p:cNvCxnSpPr>
          <p:nvPr/>
        </p:nvCxnSpPr>
        <p:spPr bwMode="auto">
          <a:xfrm flipV="1">
            <a:off x="2438400" y="4191000"/>
            <a:ext cx="457200" cy="304800"/>
          </a:xfrm>
          <a:prstGeom prst="line">
            <a:avLst/>
          </a:prstGeom>
          <a:noFill/>
          <a:ln w="31750" algn="ctr">
            <a:solidFill>
              <a:srgbClr val="FFFFFF"/>
            </a:solidFill>
            <a:round/>
            <a:headEnd/>
            <a:tailEnd/>
          </a:ln>
        </p:spPr>
      </p:cxnSp>
      <p:sp>
        <p:nvSpPr>
          <p:cNvPr id="14" name="TextBox 13"/>
          <p:cNvSpPr txBox="1">
            <a:spLocks noChangeArrowheads="1"/>
          </p:cNvSpPr>
          <p:nvPr/>
        </p:nvSpPr>
        <p:spPr bwMode="auto">
          <a:xfrm>
            <a:off x="533400" y="6519863"/>
            <a:ext cx="6019800" cy="400050"/>
          </a:xfrm>
          <a:prstGeom prst="rect">
            <a:avLst/>
          </a:prstGeom>
          <a:noFill/>
          <a:ln w="9525">
            <a:noFill/>
            <a:miter lim="800000"/>
            <a:headEnd/>
            <a:tailEnd/>
          </a:ln>
        </p:spPr>
        <p:txBody>
          <a:bodyPr>
            <a:spAutoFit/>
          </a:bodyPr>
          <a:lstStyle/>
          <a:p>
            <a:pPr>
              <a:buFont typeface="Monotype Sorts" pitchFamily="2" charset="2"/>
              <a:buNone/>
            </a:pPr>
            <a:r>
              <a:rPr lang="en-US" sz="2000" b="0" dirty="0">
                <a:solidFill>
                  <a:srgbClr val="FFFFFF"/>
                </a:solidFill>
                <a:latin typeface="Arial" charset="0"/>
                <a:sym typeface="Symbol" pitchFamily="18" charset="2"/>
              </a:rPr>
              <a:t>( Adopted from S. Brodsky figure )</a:t>
            </a:r>
            <a:endParaRPr lang="en-US" sz="2000" b="0" dirty="0">
              <a:solidFill>
                <a:srgbClr val="FFFFFF"/>
              </a:solidFill>
              <a:latin typeface="Arial" charset="0"/>
            </a:endParaRPr>
          </a:p>
        </p:txBody>
      </p:sp>
      <p:sp>
        <p:nvSpPr>
          <p:cNvPr id="16" name="Slide Number Placeholder 15"/>
          <p:cNvSpPr>
            <a:spLocks noGrp="1"/>
          </p:cNvSpPr>
          <p:nvPr>
            <p:ph type="sldNum" sz="quarter" idx="12"/>
          </p:nvPr>
        </p:nvSpPr>
        <p:spPr/>
        <p:txBody>
          <a:bodyPr/>
          <a:lstStyle/>
          <a:p>
            <a:fld id="{A2D2CA8A-49B1-44D0-B863-6C6BFD9BB9EC}" type="slidenum">
              <a:rPr lang="en-US" smtClean="0"/>
              <a:pPr/>
              <a:t>64</a:t>
            </a:fld>
            <a:endParaRPr lang="en-US"/>
          </a:p>
        </p:txBody>
      </p:sp>
      <p:sp>
        <p:nvSpPr>
          <p:cNvPr id="18" name="TextBox 17"/>
          <p:cNvSpPr txBox="1"/>
          <p:nvPr/>
        </p:nvSpPr>
        <p:spPr>
          <a:xfrm>
            <a:off x="5943600" y="6213157"/>
            <a:ext cx="762000" cy="492443"/>
          </a:xfrm>
          <a:prstGeom prst="rect">
            <a:avLst/>
          </a:prstGeom>
          <a:solidFill>
            <a:schemeClr val="tx1"/>
          </a:solidFill>
        </p:spPr>
        <p:txBody>
          <a:bodyPr wrap="square" rtlCol="0">
            <a:spAutoFit/>
          </a:bodyPr>
          <a:lstStyle/>
          <a:p>
            <a:pPr>
              <a:buNone/>
            </a:pPr>
            <a:r>
              <a:rPr lang="en-US" sz="2600" i="0" dirty="0" smtClean="0">
                <a:solidFill>
                  <a:schemeClr val="accent3"/>
                </a:solidFill>
                <a:effectLst>
                  <a:outerShdw blurRad="38100" dist="38100" dir="2700000" algn="tl">
                    <a:srgbClr val="000000">
                      <a:alpha val="43137"/>
                    </a:srgbClr>
                  </a:outerShdw>
                </a:effectLst>
              </a:rPr>
              <a:t>flat</a:t>
            </a:r>
            <a:endParaRPr lang="en-US" sz="2600" i="0" dirty="0">
              <a:solidFill>
                <a:schemeClr val="accent3"/>
              </a:solidFill>
              <a:effectLst>
                <a:outerShdw blurRad="38100" dist="38100" dir="2700000" algn="tl">
                  <a:srgbClr val="000000">
                    <a:alpha val="43137"/>
                  </a:srgbClr>
                </a:outerShdw>
              </a:effectLst>
            </a:endParaRPr>
          </a:p>
        </p:txBody>
      </p:sp>
      <p:sp>
        <p:nvSpPr>
          <p:cNvPr id="19" name="TextBox 18"/>
          <p:cNvSpPr txBox="1"/>
          <p:nvPr/>
        </p:nvSpPr>
        <p:spPr>
          <a:xfrm>
            <a:off x="5486400" y="1447800"/>
            <a:ext cx="762000" cy="492443"/>
          </a:xfrm>
          <a:prstGeom prst="rect">
            <a:avLst/>
          </a:prstGeom>
          <a:solidFill>
            <a:schemeClr val="tx1"/>
          </a:solidFill>
        </p:spPr>
        <p:txBody>
          <a:bodyPr wrap="square" rtlCol="0">
            <a:spAutoFit/>
          </a:bodyPr>
          <a:lstStyle/>
          <a:p>
            <a:pPr>
              <a:buNone/>
            </a:pPr>
            <a:r>
              <a:rPr lang="en-US" sz="2600" i="0" dirty="0" err="1" smtClean="0">
                <a:solidFill>
                  <a:schemeClr val="accent3"/>
                </a:solidFill>
                <a:effectLst>
                  <a:outerShdw blurRad="38100" dist="38100" dir="2700000" algn="tl">
                    <a:srgbClr val="000000">
                      <a:alpha val="43137"/>
                    </a:srgbClr>
                  </a:outerShdw>
                </a:effectLst>
              </a:rPr>
              <a:t>AdS</a:t>
            </a:r>
            <a:endParaRPr lang="en-US" sz="2600" i="0" dirty="0">
              <a:solidFill>
                <a:schemeClr val="accent3"/>
              </a:solidFill>
              <a:effectLst>
                <a:outerShdw blurRad="38100" dist="38100" dir="2700000" algn="tl">
                  <a:srgbClr val="000000">
                    <a:alpha val="43137"/>
                  </a:srgbClr>
                </a:outerShdw>
              </a:effectLst>
            </a:endParaRPr>
          </a:p>
        </p:txBody>
      </p:sp>
      <p:sp>
        <p:nvSpPr>
          <p:cNvPr id="20" name="TextBox 19"/>
          <p:cNvSpPr txBox="1"/>
          <p:nvPr/>
        </p:nvSpPr>
        <p:spPr>
          <a:xfrm>
            <a:off x="7391400" y="2362200"/>
            <a:ext cx="1752600" cy="3200876"/>
          </a:xfrm>
          <a:prstGeom prst="rect">
            <a:avLst/>
          </a:prstGeom>
          <a:gradFill flip="none" rotWithShape="1">
            <a:gsLst>
              <a:gs pos="0">
                <a:srgbClr val="FFEFD1"/>
              </a:gs>
              <a:gs pos="64999">
                <a:srgbClr val="F0EBD5"/>
              </a:gs>
              <a:gs pos="100000">
                <a:srgbClr val="D1C39F"/>
              </a:gs>
            </a:gsLst>
            <a:lin ang="10800000" scaled="1"/>
            <a:tileRect/>
          </a:gradFill>
        </p:spPr>
        <p:txBody>
          <a:bodyPr wrap="square" rtlCol="0">
            <a:spAutoFit/>
          </a:bodyPr>
          <a:lstStyle/>
          <a:p>
            <a:pPr>
              <a:buSzPct val="137000"/>
              <a:buFont typeface="Wingdings" pitchFamily="2" charset="2"/>
              <a:buChar char="F"/>
            </a:pPr>
            <a:r>
              <a:rPr lang="en-US" dirty="0" smtClean="0"/>
              <a:t> </a:t>
            </a:r>
            <a:r>
              <a:rPr lang="en-US" sz="2000" dirty="0" smtClean="0"/>
              <a:t>A hard (strongly-coupled) gauge theory calculation is </a:t>
            </a:r>
            <a:r>
              <a:rPr lang="en-US" sz="2000" b="1" dirty="0" smtClean="0"/>
              <a:t>dual </a:t>
            </a:r>
            <a:r>
              <a:rPr lang="en-US" sz="2000" dirty="0" smtClean="0"/>
              <a:t>to an easy semi-classical gravitational calculation.</a:t>
            </a:r>
            <a:endParaRPr lang="en-US" sz="2000" dirty="0"/>
          </a:p>
        </p:txBody>
      </p:sp>
      <p:sp>
        <p:nvSpPr>
          <p:cNvPr id="21" name="TextBox 20"/>
          <p:cNvSpPr txBox="1"/>
          <p:nvPr/>
        </p:nvSpPr>
        <p:spPr>
          <a:xfrm>
            <a:off x="5562600" y="1905000"/>
            <a:ext cx="3124200" cy="369332"/>
          </a:xfrm>
          <a:prstGeom prst="rect">
            <a:avLst/>
          </a:prstGeom>
          <a:solidFill>
            <a:schemeClr val="tx1"/>
          </a:solidFill>
        </p:spPr>
        <p:txBody>
          <a:bodyPr wrap="square" rtlCol="0">
            <a:spAutoFit/>
          </a:bodyPr>
          <a:lstStyle/>
          <a:p>
            <a:pPr>
              <a:buNone/>
            </a:pPr>
            <a:r>
              <a:rPr lang="en-US" sz="1800" i="0" dirty="0" smtClean="0">
                <a:solidFill>
                  <a:schemeClr val="accent3"/>
                </a:solidFill>
                <a:effectLst>
                  <a:outerShdw blurRad="38100" dist="38100" dir="2700000" algn="tl">
                    <a:srgbClr val="000000">
                      <a:alpha val="43137"/>
                    </a:srgbClr>
                  </a:outerShdw>
                </a:effectLst>
              </a:rPr>
              <a:t>(</a:t>
            </a:r>
            <a:r>
              <a:rPr lang="en-US" sz="1800" i="0" dirty="0" err="1" smtClean="0">
                <a:solidFill>
                  <a:schemeClr val="accent3"/>
                </a:solidFill>
                <a:effectLst>
                  <a:outerShdw blurRad="38100" dist="38100" dir="2700000" algn="tl">
                    <a:srgbClr val="000000">
                      <a:alpha val="43137"/>
                    </a:srgbClr>
                  </a:outerShdw>
                </a:effectLst>
              </a:rPr>
              <a:t>AdS</a:t>
            </a:r>
            <a:r>
              <a:rPr lang="en-US" sz="1800" i="0" dirty="0" smtClean="0">
                <a:solidFill>
                  <a:schemeClr val="accent3"/>
                </a:solidFill>
                <a:effectLst>
                  <a:outerShdw blurRad="38100" dist="38100" dir="2700000" algn="tl">
                    <a:srgbClr val="000000">
                      <a:alpha val="43137"/>
                    </a:srgbClr>
                  </a:outerShdw>
                </a:effectLst>
              </a:rPr>
              <a:t> = Anti de Sitter space )</a:t>
            </a:r>
            <a:endParaRPr lang="en-US" sz="1800" i="0" dirty="0">
              <a:solidFill>
                <a:schemeClr val="accent3"/>
              </a:solidFill>
              <a:effectLst>
                <a:outerShdw blurRad="38100" dist="38100" dir="2700000" algn="tl">
                  <a:srgbClr val="000000">
                    <a:alpha val="43137"/>
                  </a:srgbClr>
                </a:outerShdw>
              </a:effectLst>
            </a:endParaRPr>
          </a:p>
        </p:txBody>
      </p:sp>
      <p:sp>
        <p:nvSpPr>
          <p:cNvPr id="22" name="TextBox 21"/>
          <p:cNvSpPr txBox="1"/>
          <p:nvPr/>
        </p:nvSpPr>
        <p:spPr>
          <a:xfrm>
            <a:off x="5410200" y="5574268"/>
            <a:ext cx="3352800" cy="353943"/>
          </a:xfrm>
          <a:prstGeom prst="rect">
            <a:avLst/>
          </a:prstGeom>
          <a:solidFill>
            <a:schemeClr val="tx1"/>
          </a:solidFill>
        </p:spPr>
        <p:txBody>
          <a:bodyPr wrap="square" rtlCol="0">
            <a:spAutoFit/>
          </a:bodyPr>
          <a:lstStyle/>
          <a:p>
            <a:pPr>
              <a:buNone/>
            </a:pPr>
            <a:r>
              <a:rPr lang="en-US" sz="1700" i="0" dirty="0" smtClean="0">
                <a:solidFill>
                  <a:schemeClr val="accent3"/>
                </a:solidFill>
                <a:effectLst>
                  <a:outerShdw blurRad="38100" dist="38100" dir="2700000" algn="tl">
                    <a:srgbClr val="000000">
                      <a:alpha val="43137"/>
                    </a:srgbClr>
                  </a:outerShdw>
                </a:effectLst>
              </a:rPr>
              <a:t>(CFT = Conformal Field Theory )</a:t>
            </a:r>
            <a:endParaRPr lang="en-US" sz="1700" i="0" dirty="0">
              <a:solidFill>
                <a:schemeClr val="accent3"/>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752468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3000"/>
                                        <p:tgtEl>
                                          <p:spTgt spid="9"/>
                                        </p:tgtEl>
                                      </p:cBhvr>
                                    </p:animEffect>
                                  </p:childTnLst>
                                </p:cTn>
                              </p:par>
                            </p:childTnLst>
                          </p:cTn>
                        </p:par>
                        <p:par>
                          <p:cTn id="8" fill="hold">
                            <p:stCondLst>
                              <p:cond delay="30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3000"/>
                                        <p:tgtEl>
                                          <p:spTgt spid="8"/>
                                        </p:tgtEl>
                                      </p:cBhvr>
                                    </p:animEffect>
                                  </p:childTnLst>
                                </p:cTn>
                              </p:par>
                            </p:childTnLst>
                          </p:cTn>
                        </p:par>
                        <p:par>
                          <p:cTn id="12" fill="hold">
                            <p:stCondLst>
                              <p:cond delay="6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3000"/>
                                        <p:tgtEl>
                                          <p:spTgt spid="13"/>
                                        </p:tgtEl>
                                      </p:cBhvr>
                                    </p:animEffect>
                                  </p:childTnLst>
                                </p:cTn>
                              </p:par>
                            </p:childTnLst>
                          </p:cTn>
                        </p:par>
                        <p:par>
                          <p:cTn id="16" fill="hold">
                            <p:stCondLst>
                              <p:cond delay="90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2000"/>
                                        <p:tgtEl>
                                          <p:spTgt spid="15"/>
                                        </p:tgtEl>
                                      </p:cBhvr>
                                    </p:animEffect>
                                  </p:childTnLst>
                                </p:cTn>
                              </p:par>
                            </p:childTnLst>
                          </p:cTn>
                        </p:par>
                        <p:par>
                          <p:cTn id="20" fill="hold">
                            <p:stCondLst>
                              <p:cond delay="11000"/>
                            </p:stCondLst>
                            <p:childTnLst>
                              <p:par>
                                <p:cTn id="21" presetID="22"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01960"/>
            <a:ext cx="9144000" cy="5867400"/>
          </a:xfrm>
        </p:spPr>
        <p:txBody>
          <a:bodyPr/>
          <a:lstStyle/>
          <a:p>
            <a:r>
              <a:rPr lang="en-US" dirty="0" smtClean="0"/>
              <a:t>Does the appearance of “hydro-like” features in small “</a:t>
            </a:r>
            <a:r>
              <a:rPr lang="en-US" dirty="0" err="1" smtClean="0"/>
              <a:t>perturbative</a:t>
            </a:r>
            <a:r>
              <a:rPr lang="en-US" dirty="0" smtClean="0"/>
              <a:t>” systems call into question the “standard model” of heavy ion collisions?</a:t>
            </a:r>
          </a:p>
          <a:p>
            <a:pPr lvl="1"/>
            <a:r>
              <a:rPr lang="en-US" dirty="0" smtClean="0"/>
              <a:t>We should keep an open mind….</a:t>
            </a:r>
          </a:p>
          <a:p>
            <a:pPr lvl="1"/>
            <a:r>
              <a:rPr lang="en-US" dirty="0" smtClean="0"/>
              <a:t>While biasing our Bayesian prior on the enormous descriptive power of the current formalism</a:t>
            </a:r>
          </a:p>
          <a:p>
            <a:r>
              <a:rPr lang="en-US" dirty="0" smtClean="0"/>
              <a:t>My guess for small systems</a:t>
            </a:r>
          </a:p>
          <a:p>
            <a:pPr marL="457200" lvl="1" indent="0">
              <a:buNone/>
            </a:pPr>
            <a:r>
              <a:rPr lang="en-US" dirty="0" smtClean="0">
                <a:solidFill>
                  <a:srgbClr val="000000"/>
                </a:solidFill>
              </a:rPr>
              <a:t>    {</a:t>
            </a:r>
            <a:r>
              <a:rPr lang="en-US" sz="2000" dirty="0" err="1" smtClean="0">
                <a:solidFill>
                  <a:srgbClr val="000000"/>
                </a:solidFill>
              </a:rPr>
              <a:t>Confinement+Strong</a:t>
            </a:r>
            <a:r>
              <a:rPr lang="en-US" sz="2000" dirty="0" smtClean="0">
                <a:solidFill>
                  <a:srgbClr val="000000"/>
                </a:solidFill>
              </a:rPr>
              <a:t> </a:t>
            </a:r>
            <a:r>
              <a:rPr lang="en-US" sz="2000" dirty="0" err="1" smtClean="0">
                <a:solidFill>
                  <a:srgbClr val="000000"/>
                </a:solidFill>
              </a:rPr>
              <a:t>Fields+Color</a:t>
            </a:r>
            <a:r>
              <a:rPr lang="en-US" sz="2000" dirty="0" smtClean="0">
                <a:solidFill>
                  <a:srgbClr val="000000"/>
                </a:solidFill>
              </a:rPr>
              <a:t> Recombination</a:t>
            </a:r>
            <a:r>
              <a:rPr lang="en-US" dirty="0" smtClean="0">
                <a:solidFill>
                  <a:srgbClr val="000000"/>
                </a:solidFill>
              </a:rPr>
              <a:t>+             } </a:t>
            </a:r>
            <a:r>
              <a:rPr lang="en-US" dirty="0" smtClean="0"/>
              <a:t/>
            </a:r>
            <a:br>
              <a:rPr lang="en-US" dirty="0" smtClean="0"/>
            </a:br>
            <a:r>
              <a:rPr lang="en-US" dirty="0" smtClean="0"/>
              <a:t>will look a lot like hydro (see </a:t>
            </a:r>
            <a:r>
              <a:rPr lang="en-US" dirty="0" err="1" smtClean="0"/>
              <a:t>Fermi+Landau</a:t>
            </a:r>
            <a:r>
              <a:rPr lang="en-US" dirty="0" smtClean="0"/>
              <a:t>)</a:t>
            </a:r>
          </a:p>
          <a:p>
            <a:pPr marL="457200" lvl="1" indent="0">
              <a:buNone/>
            </a:pPr>
            <a:r>
              <a:rPr lang="en-US" sz="1400" dirty="0" smtClean="0">
                <a:solidFill>
                  <a:schemeClr val="tx1"/>
                </a:solidFill>
              </a:rPr>
              <a:t>      (Vaguely related: “Canonical Typicality”, S. Goldstein </a:t>
            </a:r>
            <a:r>
              <a:rPr lang="en-US" sz="1400" i="1" dirty="0" smtClean="0">
                <a:solidFill>
                  <a:schemeClr val="tx1"/>
                </a:solidFill>
              </a:rPr>
              <a:t>et al. </a:t>
            </a:r>
            <a:r>
              <a:rPr lang="en-US" sz="1400" dirty="0" smtClean="0">
                <a:solidFill>
                  <a:schemeClr val="tx1"/>
                </a:solidFill>
              </a:rPr>
              <a:t>Phys. Rev. </a:t>
            </a:r>
            <a:r>
              <a:rPr lang="en-US" sz="1400" dirty="0" err="1" smtClean="0">
                <a:solidFill>
                  <a:schemeClr val="tx1"/>
                </a:solidFill>
              </a:rPr>
              <a:t>Lett</a:t>
            </a:r>
            <a:r>
              <a:rPr lang="en-US" sz="1400" dirty="0" smtClean="0">
                <a:solidFill>
                  <a:schemeClr val="tx1"/>
                </a:solidFill>
              </a:rPr>
              <a:t>. </a:t>
            </a:r>
            <a:r>
              <a:rPr lang="en-US" sz="1400" b="1" dirty="0" smtClean="0">
                <a:solidFill>
                  <a:schemeClr val="tx1"/>
                </a:solidFill>
              </a:rPr>
              <a:t>96</a:t>
            </a:r>
            <a:r>
              <a:rPr lang="en-US" sz="1400" dirty="0" smtClean="0">
                <a:solidFill>
                  <a:schemeClr val="tx1"/>
                </a:solidFill>
              </a:rPr>
              <a:t>, 050403, 2006)</a:t>
            </a:r>
            <a:br>
              <a:rPr lang="en-US" sz="1400" dirty="0" smtClean="0">
                <a:solidFill>
                  <a:schemeClr val="tx1"/>
                </a:solidFill>
              </a:rPr>
            </a:br>
            <a:endParaRPr lang="en-US" sz="1400" dirty="0" smtClean="0">
              <a:solidFill>
                <a:schemeClr val="tx1"/>
              </a:solidFill>
            </a:endParaRPr>
          </a:p>
          <a:p>
            <a:pPr lvl="1"/>
            <a:r>
              <a:rPr lang="en-US" sz="3200" i="1" dirty="0" smtClean="0"/>
              <a:t>Beware the tyranny of asymptotic freedom!</a:t>
            </a:r>
            <a:endParaRPr lang="en-US" sz="3200" i="1" dirty="0"/>
          </a:p>
        </p:txBody>
      </p:sp>
      <p:sp>
        <p:nvSpPr>
          <p:cNvPr id="3" name="Title 2"/>
          <p:cNvSpPr>
            <a:spLocks noGrp="1"/>
          </p:cNvSpPr>
          <p:nvPr>
            <p:ph type="title"/>
          </p:nvPr>
        </p:nvSpPr>
        <p:spPr/>
        <p:txBody>
          <a:bodyPr/>
          <a:lstStyle/>
          <a:p>
            <a:r>
              <a:rPr lang="en-US" dirty="0" smtClean="0"/>
              <a:t>Challenges to the Paradigm?</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65</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645957916"/>
              </p:ext>
            </p:extLst>
          </p:nvPr>
        </p:nvGraphicFramePr>
        <p:xfrm>
          <a:off x="6804248" y="4401108"/>
          <a:ext cx="1368152" cy="541560"/>
        </p:xfrm>
        <a:graphic>
          <a:graphicData uri="http://schemas.openxmlformats.org/presentationml/2006/ole">
            <mc:AlternateContent xmlns:mc="http://schemas.openxmlformats.org/markup-compatibility/2006">
              <mc:Choice xmlns:v="urn:schemas-microsoft-com:vml" Requires="v">
                <p:oleObj spid="_x0000_s1527939" name="Equation" r:id="rId3" imgW="609600" imgH="241300" progId="Equation.3">
                  <p:embed/>
                </p:oleObj>
              </mc:Choice>
              <mc:Fallback>
                <p:oleObj name="Equation" r:id="rId3" imgW="609600" imgH="241300" progId="Equation.3">
                  <p:embed/>
                  <p:pic>
                    <p:nvPicPr>
                      <p:cNvPr id="0" name=""/>
                      <p:cNvPicPr/>
                      <p:nvPr/>
                    </p:nvPicPr>
                    <p:blipFill>
                      <a:blip r:embed="rId4"/>
                      <a:stretch>
                        <a:fillRect/>
                      </a:stretch>
                    </p:blipFill>
                    <p:spPr>
                      <a:xfrm>
                        <a:off x="6804248" y="4401108"/>
                        <a:ext cx="1368152" cy="541560"/>
                      </a:xfrm>
                      <a:prstGeom prst="rect">
                        <a:avLst/>
                      </a:prstGeom>
                    </p:spPr>
                  </p:pic>
                </p:oleObj>
              </mc:Fallback>
            </mc:AlternateContent>
          </a:graphicData>
        </a:graphic>
      </p:graphicFrame>
    </p:spTree>
    <p:extLst>
      <p:ext uri="{BB962C8B-B14F-4D97-AF65-F5344CB8AC3E}">
        <p14:creationId xmlns:p14="http://schemas.microsoft.com/office/powerpoint/2010/main" val="61381578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0578" name="Rectangle 2"/>
          <p:cNvSpPr>
            <a:spLocks noGrp="1" noChangeArrowheads="1"/>
          </p:cNvSpPr>
          <p:nvPr>
            <p:ph type="title"/>
          </p:nvPr>
        </p:nvSpPr>
        <p:spPr/>
        <p:txBody>
          <a:bodyPr/>
          <a:lstStyle/>
          <a:p>
            <a:pPr eaLnBrk="1" hangingPunct="1"/>
            <a:r>
              <a:rPr lang="en-US" sz="4000" dirty="0" smtClean="0">
                <a:latin typeface="Arial" charset="0"/>
                <a:cs typeface="Arial" charset="0"/>
              </a:rPr>
              <a:t>Nobel Lecture 2004</a:t>
            </a:r>
            <a:endParaRPr lang="en-US" sz="4000" dirty="0">
              <a:latin typeface="Arial" charset="0"/>
              <a:cs typeface="Arial" charset="0"/>
            </a:endParaRPr>
          </a:p>
        </p:txBody>
      </p:sp>
      <p:sp>
        <p:nvSpPr>
          <p:cNvPr id="1560579" name="Rectangle 3"/>
          <p:cNvSpPr>
            <a:spLocks noGrp="1" noChangeArrowheads="1"/>
          </p:cNvSpPr>
          <p:nvPr>
            <p:ph type="body" idx="1"/>
          </p:nvPr>
        </p:nvSpPr>
        <p:spPr>
          <a:xfrm>
            <a:off x="76200" y="685800"/>
            <a:ext cx="7543800" cy="5181600"/>
          </a:xfrm>
        </p:spPr>
        <p:txBody>
          <a:bodyPr/>
          <a:lstStyle/>
          <a:p>
            <a:pPr marL="0" indent="0" eaLnBrk="1" hangingPunct="1">
              <a:buNone/>
            </a:pPr>
            <a:endParaRPr lang="en-US" dirty="0">
              <a:latin typeface="Arial" charset="0"/>
              <a:cs typeface="Arial" charset="0"/>
            </a:endParaRPr>
          </a:p>
        </p:txBody>
      </p:sp>
      <p:pic>
        <p:nvPicPr>
          <p:cNvPr id="1560580" name="Picture 4"/>
          <p:cNvPicPr>
            <a:picLocks noChangeAspect="1" noChangeArrowheads="1"/>
          </p:cNvPicPr>
          <p:nvPr/>
        </p:nvPicPr>
        <p:blipFill>
          <a:blip r:embed="rId3">
            <a:extLst>
              <a:ext uri="{28A0092B-C50C-407E-A947-70E740481C1C}">
                <a14:useLocalDpi xmlns:a14="http://schemas.microsoft.com/office/drawing/2010/main" val="0"/>
              </a:ext>
            </a:extLst>
          </a:blip>
          <a:srcRect l="15625" t="20732" r="14844" b="8807"/>
          <a:stretch>
            <a:fillRect/>
          </a:stretch>
        </p:blipFill>
        <p:spPr bwMode="auto">
          <a:xfrm>
            <a:off x="457200" y="914400"/>
            <a:ext cx="8153400" cy="595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A2D2CA8A-49B1-44D0-B863-6C6BFD9BB9EC}" type="slidenum">
              <a:rPr lang="en-US" smtClean="0"/>
              <a:pPr/>
              <a:t>66</a:t>
            </a:fld>
            <a:endParaRPr lang="en-US"/>
          </a:p>
        </p:txBody>
      </p:sp>
    </p:spTree>
    <p:extLst>
      <p:ext uri="{BB962C8B-B14F-4D97-AF65-F5344CB8AC3E}">
        <p14:creationId xmlns:p14="http://schemas.microsoft.com/office/powerpoint/2010/main" val="14734499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nodePh="1">
                                  <p:stCondLst>
                                    <p:cond delay="0"/>
                                  </p:stCondLst>
                                  <p:endCondLst>
                                    <p:cond evt="begin" delay="0">
                                      <p:tn val="5"/>
                                    </p:cond>
                                  </p:endCondLst>
                                  <p:childTnLst>
                                    <p:set>
                                      <p:cBhvr>
                                        <p:cTn id="6" dur="1" fill="hold">
                                          <p:stCondLst>
                                            <p:cond delay="0"/>
                                          </p:stCondLst>
                                        </p:cTn>
                                        <p:tgtEl>
                                          <p:spTgt spid="1560579">
                                            <p:txEl>
                                              <p:pRg st="0" end="0"/>
                                            </p:txEl>
                                          </p:spTgt>
                                        </p:tgtEl>
                                        <p:attrNameLst>
                                          <p:attrName>style.visibility</p:attrName>
                                        </p:attrNameLst>
                                      </p:cBhvr>
                                      <p:to>
                                        <p:strVal val="visible"/>
                                      </p:to>
                                    </p:set>
                                    <p:animEffect transition="in" filter="wipe(left)">
                                      <p:cBhvr>
                                        <p:cTn id="7" dur="2000"/>
                                        <p:tgtEl>
                                          <p:spTgt spid="1560579">
                                            <p:txEl>
                                              <p:pRg st="0" end="0"/>
                                            </p:txEl>
                                          </p:spTgt>
                                        </p:tgtEl>
                                      </p:cBhvr>
                                    </p:animEffect>
                                  </p:childTnLst>
                                </p:cTn>
                              </p:par>
                            </p:childTnLst>
                          </p:cTn>
                        </p:par>
                        <p:par>
                          <p:cTn id="8" fill="hold" nodeType="afterGroup">
                            <p:stCondLst>
                              <p:cond delay="2000"/>
                            </p:stCondLst>
                            <p:childTnLst>
                              <p:par>
                                <p:cTn id="9" presetID="22" presetClass="entr" presetSubtype="1" fill="hold" nodeType="afterEffect">
                                  <p:stCondLst>
                                    <p:cond delay="0"/>
                                  </p:stCondLst>
                                  <p:childTnLst>
                                    <p:set>
                                      <p:cBhvr>
                                        <p:cTn id="10" dur="1" fill="hold">
                                          <p:stCondLst>
                                            <p:cond delay="0"/>
                                          </p:stCondLst>
                                        </p:cTn>
                                        <p:tgtEl>
                                          <p:spTgt spid="1560580"/>
                                        </p:tgtEl>
                                        <p:attrNameLst>
                                          <p:attrName>style.visibility</p:attrName>
                                        </p:attrNameLst>
                                      </p:cBhvr>
                                      <p:to>
                                        <p:strVal val="visible"/>
                                      </p:to>
                                    </p:set>
                                    <p:animEffect transition="in" filter="wipe(up)">
                                      <p:cBhvr>
                                        <p:cTn id="11" dur="5000"/>
                                        <p:tgtEl>
                                          <p:spTgt spid="1560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38200"/>
            <a:ext cx="9144000" cy="5867400"/>
          </a:xfrm>
        </p:spPr>
        <p:txBody>
          <a:bodyPr/>
          <a:lstStyle/>
          <a:p>
            <a:r>
              <a:rPr lang="en-US" dirty="0" smtClean="0"/>
              <a:t>The colloquial is not the physical:</a:t>
            </a:r>
          </a:p>
          <a:p>
            <a:endParaRPr lang="en-US" dirty="0"/>
          </a:p>
          <a:p>
            <a:r>
              <a:rPr lang="en-US" dirty="0" smtClean="0"/>
              <a:t>QCD potential </a:t>
            </a:r>
          </a:p>
          <a:p>
            <a:endParaRPr lang="en-US" dirty="0"/>
          </a:p>
          <a:p>
            <a:r>
              <a:rPr lang="en-US" dirty="0" smtClean="0"/>
              <a:t>But: QCD </a:t>
            </a:r>
            <a:r>
              <a:rPr lang="en-US" i="1" dirty="0" smtClean="0">
                <a:solidFill>
                  <a:srgbClr val="FF0000"/>
                </a:solidFill>
              </a:rPr>
              <a:t>number density</a:t>
            </a:r>
          </a:p>
          <a:p>
            <a:pPr lvl="1"/>
            <a:endParaRPr lang="en-US" dirty="0"/>
          </a:p>
          <a:p>
            <a:r>
              <a:rPr lang="en-US" dirty="0" smtClean="0"/>
              <a:t>So – in a </a:t>
            </a:r>
            <a:r>
              <a:rPr lang="en-US" i="1" dirty="0" smtClean="0"/>
              <a:t>thermal</a:t>
            </a:r>
            <a:r>
              <a:rPr lang="en-US" dirty="0" smtClean="0"/>
              <a:t> system, </a:t>
            </a:r>
            <a:br>
              <a:rPr lang="en-US" dirty="0" smtClean="0"/>
            </a:br>
            <a:r>
              <a:rPr lang="en-US" dirty="0" smtClean="0"/>
              <a:t>the </a:t>
            </a:r>
            <a:r>
              <a:rPr lang="en-US" dirty="0" smtClean="0">
                <a:solidFill>
                  <a:srgbClr val="FF0000"/>
                </a:solidFill>
              </a:rPr>
              <a:t>slow</a:t>
            </a:r>
            <a:r>
              <a:rPr lang="en-US" dirty="0" smtClean="0"/>
              <a:t>  </a:t>
            </a:r>
            <a:r>
              <a:rPr lang="en-US" i="1" dirty="0" smtClean="0"/>
              <a:t>log(T/</a:t>
            </a:r>
            <a:r>
              <a:rPr lang="en-US" i="1" dirty="0">
                <a:latin typeface="Symbol" charset="2"/>
                <a:cs typeface="Symbol" charset="2"/>
              </a:rPr>
              <a:t>L</a:t>
            </a:r>
            <a:r>
              <a:rPr lang="en-US" i="1" dirty="0" smtClean="0"/>
              <a:t>)</a:t>
            </a:r>
            <a:r>
              <a:rPr lang="en-US" dirty="0" smtClean="0"/>
              <a:t>  </a:t>
            </a:r>
            <a:r>
              <a:rPr lang="en-US" dirty="0" smtClean="0">
                <a:solidFill>
                  <a:srgbClr val="FF0000"/>
                </a:solidFill>
              </a:rPr>
              <a:t>decrease</a:t>
            </a:r>
            <a:r>
              <a:rPr lang="en-US" dirty="0" smtClean="0"/>
              <a:t> in </a:t>
            </a:r>
            <a:r>
              <a:rPr lang="en-US" dirty="0" smtClean="0">
                <a:latin typeface="Symbol" charset="2"/>
                <a:cs typeface="Symbol" charset="2"/>
              </a:rPr>
              <a:t>a</a:t>
            </a:r>
            <a:r>
              <a:rPr lang="en-US" baseline="-25000" dirty="0" smtClean="0"/>
              <a:t>S</a:t>
            </a:r>
            <a:r>
              <a:rPr lang="en-US" dirty="0" smtClean="0"/>
              <a:t/>
            </a:r>
            <a:br>
              <a:rPr lang="en-US" dirty="0" smtClean="0"/>
            </a:br>
            <a:r>
              <a:rPr lang="en-US" dirty="0" smtClean="0"/>
              <a:t>is overwhelmed by </a:t>
            </a:r>
            <a:br>
              <a:rPr lang="en-US" dirty="0" smtClean="0"/>
            </a:br>
            <a:r>
              <a:rPr lang="en-US" dirty="0" smtClean="0"/>
              <a:t>the fast </a:t>
            </a:r>
            <a:r>
              <a:rPr lang="en-US" dirty="0" smtClean="0">
                <a:solidFill>
                  <a:srgbClr val="FF0000"/>
                </a:solidFill>
              </a:rPr>
              <a:t>increase</a:t>
            </a:r>
            <a:r>
              <a:rPr lang="en-US" dirty="0" smtClean="0"/>
              <a:t> in 1/r ~ T </a:t>
            </a:r>
            <a:br>
              <a:rPr lang="en-US" dirty="0" smtClean="0"/>
            </a:br>
            <a:r>
              <a:rPr lang="en-US" dirty="0" smtClean="0">
                <a:sym typeface="Wingdings"/>
              </a:rPr>
              <a:t> asymptotic freedom is asymptotic indeed !</a:t>
            </a:r>
            <a:endParaRPr lang="en-US" dirty="0"/>
          </a:p>
        </p:txBody>
      </p:sp>
      <p:sp>
        <p:nvSpPr>
          <p:cNvPr id="3" name="Title 2"/>
          <p:cNvSpPr>
            <a:spLocks noGrp="1"/>
          </p:cNvSpPr>
          <p:nvPr>
            <p:ph type="title"/>
          </p:nvPr>
        </p:nvSpPr>
        <p:spPr/>
        <p:txBody>
          <a:bodyPr/>
          <a:lstStyle/>
          <a:p>
            <a:r>
              <a:rPr lang="en-US" dirty="0" smtClean="0"/>
              <a:t>Asymptotic Freedom </a:t>
            </a:r>
            <a:r>
              <a:rPr lang="en-US" dirty="0" err="1" smtClean="0"/>
              <a:t>Redux</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67</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232141160"/>
              </p:ext>
            </p:extLst>
          </p:nvPr>
        </p:nvGraphicFramePr>
        <p:xfrm>
          <a:off x="3221038" y="1752600"/>
          <a:ext cx="3865562" cy="1085850"/>
        </p:xfrm>
        <a:graphic>
          <a:graphicData uri="http://schemas.openxmlformats.org/presentationml/2006/ole">
            <mc:AlternateContent xmlns:mc="http://schemas.openxmlformats.org/markup-compatibility/2006">
              <mc:Choice xmlns:v="urn:schemas-microsoft-com:vml" Requires="v">
                <p:oleObj spid="_x0000_s1512" name="Equation" r:id="rId3" imgW="1536700" imgH="431800" progId="Equation.3">
                  <p:embed/>
                </p:oleObj>
              </mc:Choice>
              <mc:Fallback>
                <p:oleObj name="Equation" r:id="rId3" imgW="1536700" imgH="431800" progId="Equation.3">
                  <p:embed/>
                  <p:pic>
                    <p:nvPicPr>
                      <p:cNvPr id="0" name=""/>
                      <p:cNvPicPr/>
                      <p:nvPr/>
                    </p:nvPicPr>
                    <p:blipFill>
                      <a:blip r:embed="rId4"/>
                      <a:stretch>
                        <a:fillRect/>
                      </a:stretch>
                    </p:blipFill>
                    <p:spPr>
                      <a:xfrm>
                        <a:off x="3221038" y="1752600"/>
                        <a:ext cx="3865562" cy="10858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90159273"/>
              </p:ext>
            </p:extLst>
          </p:nvPr>
        </p:nvGraphicFramePr>
        <p:xfrm>
          <a:off x="5257800" y="2970213"/>
          <a:ext cx="2397125" cy="992187"/>
        </p:xfrm>
        <a:graphic>
          <a:graphicData uri="http://schemas.openxmlformats.org/presentationml/2006/ole">
            <mc:AlternateContent xmlns:mc="http://schemas.openxmlformats.org/markup-compatibility/2006">
              <mc:Choice xmlns:v="urn:schemas-microsoft-com:vml" Requires="v">
                <p:oleObj spid="_x0000_s1513" name="Equation" r:id="rId5" imgW="952500" imgH="393700" progId="Equation.3">
                  <p:embed/>
                </p:oleObj>
              </mc:Choice>
              <mc:Fallback>
                <p:oleObj name="Equation" r:id="rId5" imgW="952500" imgH="393700" progId="Equation.3">
                  <p:embed/>
                  <p:pic>
                    <p:nvPicPr>
                      <p:cNvPr id="0" name=""/>
                      <p:cNvPicPr/>
                      <p:nvPr/>
                    </p:nvPicPr>
                    <p:blipFill>
                      <a:blip r:embed="rId6"/>
                      <a:stretch>
                        <a:fillRect/>
                      </a:stretch>
                    </p:blipFill>
                    <p:spPr>
                      <a:xfrm>
                        <a:off x="5257800" y="2970213"/>
                        <a:ext cx="2397125" cy="992187"/>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922328460"/>
              </p:ext>
            </p:extLst>
          </p:nvPr>
        </p:nvGraphicFramePr>
        <p:xfrm>
          <a:off x="5257800" y="4095750"/>
          <a:ext cx="3773488" cy="1085850"/>
        </p:xfrm>
        <a:graphic>
          <a:graphicData uri="http://schemas.openxmlformats.org/presentationml/2006/ole">
            <mc:AlternateContent xmlns:mc="http://schemas.openxmlformats.org/markup-compatibility/2006">
              <mc:Choice xmlns:v="urn:schemas-microsoft-com:vml" Requires="v">
                <p:oleObj spid="_x0000_s1514" name="Equation" r:id="rId7" imgW="1498600" imgH="431800" progId="Equation.3">
                  <p:embed/>
                </p:oleObj>
              </mc:Choice>
              <mc:Fallback>
                <p:oleObj name="Equation" r:id="rId7" imgW="1498600" imgH="431800" progId="Equation.3">
                  <p:embed/>
                  <p:pic>
                    <p:nvPicPr>
                      <p:cNvPr id="0" name=""/>
                      <p:cNvPicPr/>
                      <p:nvPr/>
                    </p:nvPicPr>
                    <p:blipFill>
                      <a:blip r:embed="rId8"/>
                      <a:stretch>
                        <a:fillRect/>
                      </a:stretch>
                    </p:blipFill>
                    <p:spPr>
                      <a:xfrm>
                        <a:off x="5257800" y="4095750"/>
                        <a:ext cx="3773488" cy="1085850"/>
                      </a:xfrm>
                      <a:prstGeom prst="rect">
                        <a:avLst/>
                      </a:prstGeom>
                    </p:spPr>
                  </p:pic>
                </p:oleObj>
              </mc:Fallback>
            </mc:AlternateContent>
          </a:graphicData>
        </a:graphic>
      </p:graphicFrame>
    </p:spTree>
    <p:extLst>
      <p:ext uri="{BB962C8B-B14F-4D97-AF65-F5344CB8AC3E}">
        <p14:creationId xmlns:p14="http://schemas.microsoft.com/office/powerpoint/2010/main" val="129488305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wipe(left)">
                                      <p:cBhvr>
                                        <p:cTn id="7" dur="1000"/>
                                        <p:tgtEl>
                                          <p:spTgt spid="2">
                                            <p:txEl>
                                              <p:pRg st="4" end="4"/>
                                            </p:txEl>
                                          </p:spTgt>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wipe(up)">
                                      <p:cBhvr>
                                        <p:cTn id="21" dur="1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hlinkClick r:id="rId3"/>
          </p:cNvPr>
          <p:cNvPicPr>
            <a:picLocks noGrp="1" noChangeAspect="1"/>
          </p:cNvPicPr>
          <p:nvPr>
            <p:ph idx="1"/>
          </p:nvPr>
        </p:nvPicPr>
        <p:blipFill>
          <a:blip r:embed="rId4"/>
          <a:srcRect t="3577" b="3577"/>
          <a:stretch>
            <a:fillRect/>
          </a:stretch>
        </p:blipFill>
        <p:spPr>
          <a:xfrm>
            <a:off x="3352800" y="838200"/>
            <a:ext cx="6172200" cy="3960495"/>
          </a:xfrm>
        </p:spPr>
      </p:pic>
      <p:sp>
        <p:nvSpPr>
          <p:cNvPr id="3" name="Title 2"/>
          <p:cNvSpPr>
            <a:spLocks noGrp="1"/>
          </p:cNvSpPr>
          <p:nvPr>
            <p:ph type="title"/>
          </p:nvPr>
        </p:nvSpPr>
        <p:spPr/>
        <p:txBody>
          <a:bodyPr/>
          <a:lstStyle/>
          <a:p>
            <a:r>
              <a:rPr lang="en-US" dirty="0" smtClean="0"/>
              <a:t>The Key Technique</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68</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976912183"/>
              </p:ext>
            </p:extLst>
          </p:nvPr>
        </p:nvGraphicFramePr>
        <p:xfrm>
          <a:off x="1066800" y="5283200"/>
          <a:ext cx="4826000" cy="965200"/>
        </p:xfrm>
        <a:graphic>
          <a:graphicData uri="http://schemas.openxmlformats.org/presentationml/2006/ole">
            <mc:AlternateContent xmlns:mc="http://schemas.openxmlformats.org/markup-compatibility/2006">
              <mc:Choice xmlns:v="urn:schemas-microsoft-com:vml" Requires="v">
                <p:oleObj spid="_x0000_s1520807" name="Equation" r:id="rId5" imgW="2032000" imgH="406400" progId="Equation.3">
                  <p:embed/>
                </p:oleObj>
              </mc:Choice>
              <mc:Fallback>
                <p:oleObj name="Equation" r:id="rId5" imgW="2032000" imgH="406400" progId="Equation.3">
                  <p:embed/>
                  <p:pic>
                    <p:nvPicPr>
                      <p:cNvPr id="0" name=""/>
                      <p:cNvPicPr/>
                      <p:nvPr/>
                    </p:nvPicPr>
                    <p:blipFill>
                      <a:blip r:embed="rId6"/>
                      <a:stretch>
                        <a:fillRect/>
                      </a:stretch>
                    </p:blipFill>
                    <p:spPr>
                      <a:xfrm>
                        <a:off x="1066800" y="5283200"/>
                        <a:ext cx="4826000" cy="965200"/>
                      </a:xfrm>
                      <a:prstGeom prst="rect">
                        <a:avLst/>
                      </a:prstGeom>
                    </p:spPr>
                  </p:pic>
                </p:oleObj>
              </mc:Fallback>
            </mc:AlternateContent>
          </a:graphicData>
        </a:graphic>
      </p:graphicFrame>
      <p:sp>
        <p:nvSpPr>
          <p:cNvPr id="9" name="TextBox 8"/>
          <p:cNvSpPr txBox="1"/>
          <p:nvPr/>
        </p:nvSpPr>
        <p:spPr>
          <a:xfrm>
            <a:off x="914400" y="6273224"/>
            <a:ext cx="8001000" cy="584776"/>
          </a:xfrm>
          <a:prstGeom prst="rect">
            <a:avLst/>
          </a:prstGeom>
          <a:noFill/>
        </p:spPr>
        <p:txBody>
          <a:bodyPr wrap="square" rtlCol="0">
            <a:spAutoFit/>
          </a:bodyPr>
          <a:lstStyle/>
          <a:p>
            <a:pPr algn="l"/>
            <a:r>
              <a:rPr lang="en-US" sz="1600" i="0" dirty="0"/>
              <a:t> </a:t>
            </a:r>
            <a:r>
              <a:rPr lang="en-US" sz="1600" dirty="0" smtClean="0"/>
              <a:t>Magnetic Field Control of Elastic Scattering in a Cold Gas of </a:t>
            </a:r>
            <a:r>
              <a:rPr lang="en-US" sz="1600" dirty="0" err="1" smtClean="0"/>
              <a:t>Fermionic</a:t>
            </a:r>
            <a:r>
              <a:rPr lang="en-US" sz="1600" dirty="0" smtClean="0"/>
              <a:t> Lithium Atoms</a:t>
            </a:r>
            <a:r>
              <a:rPr lang="en-US" sz="1600" i="0" dirty="0" smtClean="0"/>
              <a:t>, S. </a:t>
            </a:r>
            <a:r>
              <a:rPr lang="en-US" sz="1600" i="0" dirty="0" err="1" smtClean="0"/>
              <a:t>Jochim</a:t>
            </a:r>
            <a:r>
              <a:rPr lang="en-US" sz="1600" i="0" dirty="0" smtClean="0"/>
              <a:t> </a:t>
            </a:r>
            <a:r>
              <a:rPr lang="en-US" sz="1600" dirty="0" smtClean="0"/>
              <a:t>et al</a:t>
            </a:r>
            <a:r>
              <a:rPr lang="en-US" sz="1600" i="0" dirty="0" smtClean="0"/>
              <a:t>., Phys. Rev. </a:t>
            </a:r>
            <a:r>
              <a:rPr lang="en-US" sz="1600" i="0" dirty="0" err="1" smtClean="0"/>
              <a:t>Lett</a:t>
            </a:r>
            <a:r>
              <a:rPr lang="en-US" sz="1600" i="0" dirty="0" smtClean="0"/>
              <a:t>. </a:t>
            </a:r>
            <a:r>
              <a:rPr lang="en-US" sz="1600" b="1" i="0" dirty="0" smtClean="0"/>
              <a:t>89</a:t>
            </a:r>
            <a:r>
              <a:rPr lang="en-US" sz="1600" i="0" dirty="0" smtClean="0"/>
              <a:t> 273202 (2002), </a:t>
            </a:r>
            <a:r>
              <a:rPr lang="en-US" sz="1600" i="0" dirty="0" err="1" smtClean="0">
                <a:hlinkClick r:id="rId3"/>
              </a:rPr>
              <a:t>arXiv:physics</a:t>
            </a:r>
            <a:r>
              <a:rPr lang="en-US" sz="1600" i="0" dirty="0" smtClean="0">
                <a:hlinkClick r:id="rId3"/>
              </a:rPr>
              <a:t>/0207098</a:t>
            </a:r>
            <a:endParaRPr lang="en-US" sz="1600" i="0" dirty="0" smtClean="0"/>
          </a:p>
        </p:txBody>
      </p:sp>
      <p:sp>
        <p:nvSpPr>
          <p:cNvPr id="11" name="Content Placeholder 1"/>
          <p:cNvSpPr txBox="1">
            <a:spLocks/>
          </p:cNvSpPr>
          <p:nvPr/>
        </p:nvSpPr>
        <p:spPr bwMode="auto">
          <a:xfrm>
            <a:off x="-35496" y="800708"/>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smtClean="0"/>
              <a:t>Working at the</a:t>
            </a:r>
            <a:br>
              <a:rPr lang="en-US" i="0" dirty="0" smtClean="0"/>
            </a:br>
            <a:r>
              <a:rPr lang="en-US" i="0" dirty="0" smtClean="0"/>
              <a:t>strongest </a:t>
            </a:r>
            <a:br>
              <a:rPr lang="en-US" i="0" dirty="0" smtClean="0"/>
            </a:br>
            <a:r>
              <a:rPr lang="en-US" i="0" dirty="0" smtClean="0"/>
              <a:t>possible</a:t>
            </a:r>
            <a:br>
              <a:rPr lang="en-US" i="0" dirty="0" smtClean="0"/>
            </a:br>
            <a:r>
              <a:rPr lang="en-US" i="0" dirty="0" smtClean="0"/>
              <a:t>coupling</a:t>
            </a:r>
          </a:p>
          <a:p>
            <a:pPr lvl="2"/>
            <a:endParaRPr lang="en-US" i="0" dirty="0" smtClean="0"/>
          </a:p>
          <a:p>
            <a:r>
              <a:rPr lang="en-US" i="0" dirty="0" smtClean="0"/>
              <a:t>Tune B-field</a:t>
            </a:r>
            <a:br>
              <a:rPr lang="en-US" i="0" dirty="0" smtClean="0"/>
            </a:br>
            <a:r>
              <a:rPr lang="en-US" i="0" dirty="0" smtClean="0"/>
              <a:t>to produce</a:t>
            </a:r>
            <a:br>
              <a:rPr lang="en-US" i="0" dirty="0" smtClean="0"/>
            </a:br>
            <a:r>
              <a:rPr lang="en-US" i="0" dirty="0" smtClean="0"/>
              <a:t>~infinite scattering length</a:t>
            </a:r>
          </a:p>
          <a:p>
            <a:r>
              <a:rPr lang="en-US" i="0" dirty="0" smtClean="0"/>
              <a:t>Cross sections as large as allowed by </a:t>
            </a:r>
            <a:r>
              <a:rPr lang="en-US" i="0" dirty="0" err="1" smtClean="0"/>
              <a:t>unitarity</a:t>
            </a:r>
            <a:endParaRPr lang="en-US" i="0"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01305485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hlinkClick r:id="rId3"/>
          </p:cNvPr>
          <p:cNvPicPr>
            <a:picLocks noGrp="1" noChangeAspect="1"/>
          </p:cNvPicPr>
          <p:nvPr>
            <p:ph idx="1"/>
          </p:nvPr>
        </p:nvPicPr>
        <p:blipFill>
          <a:blip r:embed="rId4"/>
          <a:srcRect t="3577" b="3577"/>
          <a:stretch>
            <a:fillRect/>
          </a:stretch>
        </p:blipFill>
        <p:spPr>
          <a:xfrm>
            <a:off x="3352800" y="838200"/>
            <a:ext cx="6172200" cy="3960495"/>
          </a:xfrm>
        </p:spPr>
      </p:pic>
      <p:sp>
        <p:nvSpPr>
          <p:cNvPr id="3" name="Title 2"/>
          <p:cNvSpPr>
            <a:spLocks noGrp="1"/>
          </p:cNvSpPr>
          <p:nvPr>
            <p:ph type="title"/>
          </p:nvPr>
        </p:nvSpPr>
        <p:spPr/>
        <p:txBody>
          <a:bodyPr/>
          <a:lstStyle/>
          <a:p>
            <a:r>
              <a:rPr lang="en-US" dirty="0" smtClean="0"/>
              <a:t>The Key Technique</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69</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067645609"/>
              </p:ext>
            </p:extLst>
          </p:nvPr>
        </p:nvGraphicFramePr>
        <p:xfrm>
          <a:off x="1066800" y="5283200"/>
          <a:ext cx="4826000" cy="965200"/>
        </p:xfrm>
        <a:graphic>
          <a:graphicData uri="http://schemas.openxmlformats.org/presentationml/2006/ole">
            <mc:AlternateContent xmlns:mc="http://schemas.openxmlformats.org/markup-compatibility/2006">
              <mc:Choice xmlns:v="urn:schemas-microsoft-com:vml" Requires="v">
                <p:oleObj spid="_x0000_s1530984" name="Equation" r:id="rId5" imgW="2032000" imgH="406400" progId="Equation.3">
                  <p:embed/>
                </p:oleObj>
              </mc:Choice>
              <mc:Fallback>
                <p:oleObj name="Equation" r:id="rId5" imgW="2032000" imgH="406400" progId="Equation.3">
                  <p:embed/>
                  <p:pic>
                    <p:nvPicPr>
                      <p:cNvPr id="0" name=""/>
                      <p:cNvPicPr/>
                      <p:nvPr/>
                    </p:nvPicPr>
                    <p:blipFill>
                      <a:blip r:embed="rId6"/>
                      <a:stretch>
                        <a:fillRect/>
                      </a:stretch>
                    </p:blipFill>
                    <p:spPr>
                      <a:xfrm>
                        <a:off x="1066800" y="5283200"/>
                        <a:ext cx="4826000" cy="965200"/>
                      </a:xfrm>
                      <a:prstGeom prst="rect">
                        <a:avLst/>
                      </a:prstGeom>
                    </p:spPr>
                  </p:pic>
                </p:oleObj>
              </mc:Fallback>
            </mc:AlternateContent>
          </a:graphicData>
        </a:graphic>
      </p:graphicFrame>
      <p:sp>
        <p:nvSpPr>
          <p:cNvPr id="9" name="TextBox 8"/>
          <p:cNvSpPr txBox="1"/>
          <p:nvPr/>
        </p:nvSpPr>
        <p:spPr>
          <a:xfrm>
            <a:off x="914400" y="6273224"/>
            <a:ext cx="8001000" cy="584776"/>
          </a:xfrm>
          <a:prstGeom prst="rect">
            <a:avLst/>
          </a:prstGeom>
          <a:noFill/>
        </p:spPr>
        <p:txBody>
          <a:bodyPr wrap="square" rtlCol="0">
            <a:spAutoFit/>
          </a:bodyPr>
          <a:lstStyle/>
          <a:p>
            <a:pPr algn="l"/>
            <a:r>
              <a:rPr lang="en-US" sz="1600" i="0" dirty="0"/>
              <a:t> </a:t>
            </a:r>
            <a:r>
              <a:rPr lang="en-US" sz="1600" dirty="0" smtClean="0"/>
              <a:t>Magnetic Field Control of Elastic Scattering in a Cold Gas of </a:t>
            </a:r>
            <a:r>
              <a:rPr lang="en-US" sz="1600" dirty="0" err="1" smtClean="0"/>
              <a:t>Fermionic</a:t>
            </a:r>
            <a:r>
              <a:rPr lang="en-US" sz="1600" dirty="0" smtClean="0"/>
              <a:t> Lithium Atoms</a:t>
            </a:r>
            <a:r>
              <a:rPr lang="en-US" sz="1600" i="0" dirty="0" smtClean="0"/>
              <a:t>, S. </a:t>
            </a:r>
            <a:r>
              <a:rPr lang="en-US" sz="1600" i="0" dirty="0" err="1" smtClean="0"/>
              <a:t>Jochim</a:t>
            </a:r>
            <a:r>
              <a:rPr lang="en-US" sz="1600" i="0" dirty="0" smtClean="0"/>
              <a:t> </a:t>
            </a:r>
            <a:r>
              <a:rPr lang="en-US" sz="1600" dirty="0" smtClean="0"/>
              <a:t>et al</a:t>
            </a:r>
            <a:r>
              <a:rPr lang="en-US" sz="1600" i="0" dirty="0" smtClean="0"/>
              <a:t>., Phys. Rev. </a:t>
            </a:r>
            <a:r>
              <a:rPr lang="en-US" sz="1600" i="0" dirty="0" err="1" smtClean="0"/>
              <a:t>Lett</a:t>
            </a:r>
            <a:r>
              <a:rPr lang="en-US" sz="1600" i="0" dirty="0" smtClean="0"/>
              <a:t>. </a:t>
            </a:r>
            <a:r>
              <a:rPr lang="en-US" sz="1600" b="1" i="0" dirty="0" smtClean="0"/>
              <a:t>89</a:t>
            </a:r>
            <a:r>
              <a:rPr lang="en-US" sz="1600" i="0" dirty="0" smtClean="0"/>
              <a:t> 273202 (2002), </a:t>
            </a:r>
            <a:r>
              <a:rPr lang="en-US" sz="1600" i="0" dirty="0" err="1" smtClean="0">
                <a:hlinkClick r:id="rId3"/>
              </a:rPr>
              <a:t>arXiv:physics</a:t>
            </a:r>
            <a:r>
              <a:rPr lang="en-US" sz="1600" i="0" dirty="0" smtClean="0">
                <a:hlinkClick r:id="rId3"/>
              </a:rPr>
              <a:t>/0207098</a:t>
            </a:r>
            <a:endParaRPr lang="en-US" sz="1600" i="0" dirty="0" smtClean="0"/>
          </a:p>
        </p:txBody>
      </p:sp>
      <p:sp>
        <p:nvSpPr>
          <p:cNvPr id="11" name="Content Placeholder 1"/>
          <p:cNvSpPr txBox="1">
            <a:spLocks/>
          </p:cNvSpPr>
          <p:nvPr/>
        </p:nvSpPr>
        <p:spPr bwMode="auto">
          <a:xfrm>
            <a:off x="-35496" y="800708"/>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i="0" dirty="0" smtClean="0"/>
              <a:t>Working at the</a:t>
            </a:r>
            <a:br>
              <a:rPr lang="en-US" i="0" dirty="0" smtClean="0"/>
            </a:br>
            <a:r>
              <a:rPr lang="en-US" i="0" dirty="0" smtClean="0"/>
              <a:t>strongest </a:t>
            </a:r>
            <a:br>
              <a:rPr lang="en-US" i="0" dirty="0" smtClean="0"/>
            </a:br>
            <a:r>
              <a:rPr lang="en-US" i="0" dirty="0" smtClean="0"/>
              <a:t>possible</a:t>
            </a:r>
            <a:br>
              <a:rPr lang="en-US" i="0" dirty="0" smtClean="0"/>
            </a:br>
            <a:r>
              <a:rPr lang="en-US" i="0" dirty="0" smtClean="0"/>
              <a:t>coupling</a:t>
            </a:r>
          </a:p>
          <a:p>
            <a:pPr lvl="2"/>
            <a:endParaRPr lang="en-US" i="0" dirty="0" smtClean="0"/>
          </a:p>
          <a:p>
            <a:r>
              <a:rPr lang="en-US" i="0" dirty="0" smtClean="0"/>
              <a:t>Tune B-field</a:t>
            </a:r>
            <a:br>
              <a:rPr lang="en-US" i="0" dirty="0" smtClean="0"/>
            </a:br>
            <a:r>
              <a:rPr lang="en-US" i="0" dirty="0" smtClean="0"/>
              <a:t>to produce</a:t>
            </a:r>
            <a:br>
              <a:rPr lang="en-US" i="0" dirty="0" smtClean="0"/>
            </a:br>
            <a:r>
              <a:rPr lang="en-US" i="0" dirty="0" smtClean="0"/>
              <a:t>~infinite scattering length</a:t>
            </a:r>
          </a:p>
          <a:p>
            <a:r>
              <a:rPr lang="en-US" i="0" dirty="0" smtClean="0"/>
              <a:t>Cross sections as large as allowed by </a:t>
            </a:r>
            <a:r>
              <a:rPr lang="en-US" i="0" dirty="0" err="1" smtClean="0"/>
              <a:t>unitarity</a:t>
            </a:r>
            <a:endParaRPr lang="en-US" i="0"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51358216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56692"/>
            <a:ext cx="9144000" cy="5867400"/>
          </a:xfrm>
        </p:spPr>
        <p:txBody>
          <a:bodyPr/>
          <a:lstStyle/>
          <a:p>
            <a:r>
              <a:rPr lang="en-US" dirty="0" smtClean="0"/>
              <a:t>The world’s first </a:t>
            </a:r>
            <a:r>
              <a:rPr lang="en-US" i="1" dirty="0"/>
              <a:t> </a:t>
            </a:r>
            <a:r>
              <a:rPr lang="en-US" i="1" dirty="0" smtClean="0"/>
              <a:t>                     </a:t>
            </a:r>
            <a:r>
              <a:rPr lang="en-US" dirty="0" smtClean="0"/>
              <a:t> </a:t>
            </a:r>
            <a:r>
              <a:rPr lang="en-US" i="1" dirty="0" smtClean="0"/>
              <a:t>light  </a:t>
            </a:r>
            <a:r>
              <a:rPr lang="en-US" dirty="0" smtClean="0"/>
              <a:t> ion collider</a:t>
            </a:r>
            <a:br>
              <a:rPr lang="en-US" dirty="0" smtClean="0"/>
            </a:br>
            <a:r>
              <a:rPr lang="en-US" dirty="0" smtClean="0"/>
              <a:t>         (and first hadron collider detectors)</a:t>
            </a:r>
            <a:endParaRPr lang="en-US" dirty="0"/>
          </a:p>
        </p:txBody>
      </p:sp>
      <p:sp>
        <p:nvSpPr>
          <p:cNvPr id="3" name="Title 2"/>
          <p:cNvSpPr>
            <a:spLocks noGrp="1"/>
          </p:cNvSpPr>
          <p:nvPr>
            <p:ph type="title"/>
          </p:nvPr>
        </p:nvSpPr>
        <p:spPr/>
        <p:txBody>
          <a:bodyPr/>
          <a:lstStyle/>
          <a:p>
            <a:r>
              <a:rPr lang="en-US" dirty="0" smtClean="0"/>
              <a:t>The CERN ISR</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7</a:t>
            </a:fld>
            <a:endParaRPr lang="en-US"/>
          </a:p>
        </p:txBody>
      </p:sp>
      <p:pic>
        <p:nvPicPr>
          <p:cNvPr id="7" name="Picture 6">
            <a:hlinkClick r:id="rId2"/>
          </p:cNvPr>
          <p:cNvPicPr>
            <a:picLocks noChangeAspect="1"/>
          </p:cNvPicPr>
          <p:nvPr/>
        </p:nvPicPr>
        <p:blipFill>
          <a:blip r:embed="rId3"/>
          <a:stretch>
            <a:fillRect/>
          </a:stretch>
        </p:blipFill>
        <p:spPr>
          <a:xfrm>
            <a:off x="252028" y="1664898"/>
            <a:ext cx="4175956" cy="2578653"/>
          </a:xfrm>
          <a:prstGeom prst="rect">
            <a:avLst/>
          </a:prstGeom>
        </p:spPr>
      </p:pic>
      <p:pic>
        <p:nvPicPr>
          <p:cNvPr id="8" name="Picture 7">
            <a:hlinkClick r:id="rId2"/>
          </p:cNvPr>
          <p:cNvPicPr>
            <a:picLocks noChangeAspect="1"/>
          </p:cNvPicPr>
          <p:nvPr/>
        </p:nvPicPr>
        <p:blipFill>
          <a:blip r:embed="rId4"/>
          <a:stretch>
            <a:fillRect/>
          </a:stretch>
        </p:blipFill>
        <p:spPr>
          <a:xfrm>
            <a:off x="2048284" y="4329100"/>
            <a:ext cx="5080000" cy="2501900"/>
          </a:xfrm>
          <a:prstGeom prst="rect">
            <a:avLst/>
          </a:prstGeom>
        </p:spPr>
      </p:pic>
      <p:pic>
        <p:nvPicPr>
          <p:cNvPr id="10" name="Content Placeholder 4">
            <a:hlinkClick r:id="rId5"/>
          </p:cNvPr>
          <p:cNvPicPr>
            <a:picLocks noChangeAspect="1"/>
          </p:cNvPicPr>
          <p:nvPr/>
        </p:nvPicPr>
        <p:blipFill>
          <a:blip r:embed="rId6"/>
          <a:srcRect t="1875" b="1875"/>
          <a:stretch>
            <a:fillRect/>
          </a:stretch>
        </p:blipFill>
        <p:spPr bwMode="auto">
          <a:xfrm>
            <a:off x="4788024" y="1680732"/>
            <a:ext cx="4031940" cy="2587161"/>
          </a:xfrm>
          <a:prstGeom prst="rect">
            <a:avLst/>
          </a:prstGeom>
          <a:noFill/>
          <a:ln w="9525">
            <a:noFill/>
            <a:miter lim="800000"/>
            <a:headEnd/>
            <a:tailEnd/>
          </a:ln>
          <a:effectLst/>
        </p:spPr>
      </p:pic>
    </p:spTree>
    <p:extLst>
      <p:ext uri="{BB962C8B-B14F-4D97-AF65-F5344CB8AC3E}">
        <p14:creationId xmlns:p14="http://schemas.microsoft.com/office/powerpoint/2010/main" val="82236946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Key Technique</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70</a:t>
            </a:fld>
            <a:endParaRPr lang="en-US"/>
          </a:p>
        </p:txBody>
      </p:sp>
      <p:sp>
        <p:nvSpPr>
          <p:cNvPr id="9" name="TextBox 8"/>
          <p:cNvSpPr txBox="1"/>
          <p:nvPr/>
        </p:nvSpPr>
        <p:spPr>
          <a:xfrm>
            <a:off x="1143000" y="6035968"/>
            <a:ext cx="8001000" cy="584776"/>
          </a:xfrm>
          <a:prstGeom prst="rect">
            <a:avLst/>
          </a:prstGeom>
          <a:noFill/>
        </p:spPr>
        <p:txBody>
          <a:bodyPr wrap="square" rtlCol="0">
            <a:spAutoFit/>
          </a:bodyPr>
          <a:lstStyle/>
          <a:p>
            <a:pPr algn="l"/>
            <a:r>
              <a:rPr lang="en-US" sz="1600" i="0" dirty="0"/>
              <a:t> </a:t>
            </a:r>
            <a:r>
              <a:rPr lang="en-US" sz="1600" dirty="0" smtClean="0"/>
              <a:t>The Equation of State in 2+1 QCD</a:t>
            </a:r>
            <a:r>
              <a:rPr lang="en-US" sz="1600" i="0" dirty="0" smtClean="0"/>
              <a:t>, A. </a:t>
            </a:r>
            <a:r>
              <a:rPr lang="en-US" sz="1600" i="0" dirty="0" err="1" smtClean="0"/>
              <a:t>Bazavov</a:t>
            </a:r>
            <a:r>
              <a:rPr lang="en-US" sz="1600" i="0" dirty="0" smtClean="0"/>
              <a:t> </a:t>
            </a:r>
            <a:r>
              <a:rPr lang="en-US" sz="1600" dirty="0" smtClean="0"/>
              <a:t>et al</a:t>
            </a:r>
            <a:r>
              <a:rPr lang="en-US" sz="1600" i="0" dirty="0" smtClean="0"/>
              <a:t>., Phys. Rev. </a:t>
            </a:r>
            <a:r>
              <a:rPr lang="en-US" sz="1600" b="1" i="0" dirty="0" smtClean="0"/>
              <a:t>D90</a:t>
            </a:r>
            <a:r>
              <a:rPr lang="en-US" sz="1600" i="0" dirty="0" smtClean="0"/>
              <a:t> 094503 (2014), </a:t>
            </a:r>
            <a:r>
              <a:rPr lang="en-US" sz="1600" i="0" dirty="0" smtClean="0">
                <a:hlinkClick r:id="rId3"/>
              </a:rPr>
              <a:t>arXiv:1407.6387</a:t>
            </a:r>
            <a:endParaRPr lang="en-US" sz="1600" i="0" dirty="0" smtClean="0"/>
          </a:p>
        </p:txBody>
      </p:sp>
      <p:grpSp>
        <p:nvGrpSpPr>
          <p:cNvPr id="4" name="Group 3"/>
          <p:cNvGrpSpPr/>
          <p:nvPr/>
        </p:nvGrpSpPr>
        <p:grpSpPr>
          <a:xfrm>
            <a:off x="3854896" y="906662"/>
            <a:ext cx="5181600" cy="3890490"/>
            <a:chOff x="3886200" y="-3657600"/>
            <a:chExt cx="5181600" cy="3890490"/>
          </a:xfrm>
        </p:grpSpPr>
        <p:pic>
          <p:nvPicPr>
            <p:cNvPr id="8" name="Picture 7"/>
            <p:cNvPicPr>
              <a:picLocks noChangeAspect="1"/>
            </p:cNvPicPr>
            <p:nvPr/>
          </p:nvPicPr>
          <p:blipFill>
            <a:blip r:embed="rId4"/>
            <a:stretch>
              <a:fillRect/>
            </a:stretch>
          </p:blipFill>
          <p:spPr>
            <a:xfrm>
              <a:off x="3886200" y="-3657600"/>
              <a:ext cx="5181600" cy="3890490"/>
            </a:xfrm>
            <a:prstGeom prst="rect">
              <a:avLst/>
            </a:prstGeom>
          </p:spPr>
        </p:pic>
        <p:sp>
          <p:nvSpPr>
            <p:cNvPr id="10" name="Rectangle 9"/>
            <p:cNvSpPr/>
            <p:nvPr/>
          </p:nvSpPr>
          <p:spPr bwMode="auto">
            <a:xfrm>
              <a:off x="5289176" y="-3581400"/>
              <a:ext cx="2321635" cy="3505200"/>
            </a:xfrm>
            <a:prstGeom prst="rect">
              <a:avLst/>
            </a:prstGeom>
            <a:solidFill>
              <a:srgbClr val="3399FF">
                <a:alpha val="50000"/>
              </a:srgbClr>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1" name="Rounded Rectangular Callout 10"/>
            <p:cNvSpPr/>
            <p:nvPr/>
          </p:nvSpPr>
          <p:spPr bwMode="auto">
            <a:xfrm>
              <a:off x="7790832" y="-3550978"/>
              <a:ext cx="1205023" cy="524387"/>
            </a:xfrm>
            <a:prstGeom prst="wedgeRoundRectCallout">
              <a:avLst>
                <a:gd name="adj1" fmla="val -59920"/>
                <a:gd name="adj2" fmla="val 82005"/>
                <a:gd name="adj3" fmla="val 16667"/>
              </a:avLst>
            </a:prstGeom>
            <a:solidFill>
              <a:srgbClr val="FFFFFF"/>
            </a:solidFill>
            <a:ln w="38100" cap="flat" cmpd="sng" algn="ctr">
              <a:solidFill>
                <a:srgbClr val="33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None/>
                <a:tabLst/>
              </a:pPr>
              <a:r>
                <a:rPr lang="en-US" sz="2400" dirty="0" smtClean="0">
                  <a:solidFill>
                    <a:srgbClr val="0000FF"/>
                  </a:solidFill>
                  <a:latin typeface="+mn-lt"/>
                </a:rPr>
                <a:t>RHIC</a:t>
              </a:r>
              <a:endParaRPr kumimoji="1" lang="en-US" sz="2400" b="0" i="1" u="none" strike="noStrike" cap="none" normalizeH="0" baseline="-25000" dirty="0" smtClean="0">
                <a:ln>
                  <a:noFill/>
                </a:ln>
                <a:solidFill>
                  <a:srgbClr val="0000FF"/>
                </a:solidFill>
                <a:effectLst/>
                <a:latin typeface="+mn-lt"/>
              </a:endParaRPr>
            </a:p>
          </p:txBody>
        </p:sp>
      </p:grpSp>
      <p:sp>
        <p:nvSpPr>
          <p:cNvPr id="2" name="Content Placeholder 1"/>
          <p:cNvSpPr>
            <a:spLocks noGrp="1"/>
          </p:cNvSpPr>
          <p:nvPr>
            <p:ph idx="1"/>
          </p:nvPr>
        </p:nvSpPr>
        <p:spPr>
          <a:xfrm>
            <a:off x="37352" y="990600"/>
            <a:ext cx="9868647" cy="5867400"/>
          </a:xfrm>
        </p:spPr>
        <p:txBody>
          <a:bodyPr/>
          <a:lstStyle/>
          <a:p>
            <a:r>
              <a:rPr lang="en-US" dirty="0"/>
              <a:t>Working at the</a:t>
            </a:r>
            <a:br>
              <a:rPr lang="en-US" dirty="0"/>
            </a:br>
            <a:r>
              <a:rPr lang="en-US" i="1" dirty="0">
                <a:solidFill>
                  <a:srgbClr val="FF0000"/>
                </a:solidFill>
              </a:rPr>
              <a:t>strongest</a:t>
            </a:r>
            <a:r>
              <a:rPr lang="en-US" i="1" dirty="0"/>
              <a:t> </a:t>
            </a:r>
            <a:br>
              <a:rPr lang="en-US" i="1" dirty="0"/>
            </a:br>
            <a:r>
              <a:rPr lang="en-US" dirty="0"/>
              <a:t>possible</a:t>
            </a:r>
            <a:br>
              <a:rPr lang="en-US" dirty="0"/>
            </a:br>
            <a:r>
              <a:rPr lang="en-US" dirty="0" smtClean="0">
                <a:solidFill>
                  <a:srgbClr val="FF0000"/>
                </a:solidFill>
              </a:rPr>
              <a:t>coupling</a:t>
            </a:r>
          </a:p>
          <a:p>
            <a:pPr lvl="3"/>
            <a:endParaRPr lang="en-US" dirty="0">
              <a:solidFill>
                <a:srgbClr val="FF0000"/>
              </a:solidFill>
            </a:endParaRPr>
          </a:p>
          <a:p>
            <a:r>
              <a:rPr lang="en-US" dirty="0"/>
              <a:t>Tune </a:t>
            </a:r>
            <a:r>
              <a:rPr lang="en-US" dirty="0" smtClean="0"/>
              <a:t>temperature</a:t>
            </a:r>
            <a:r>
              <a:rPr lang="en-US" dirty="0"/>
              <a:t/>
            </a:r>
            <a:br>
              <a:rPr lang="en-US" dirty="0"/>
            </a:br>
            <a:r>
              <a:rPr lang="en-US" dirty="0"/>
              <a:t>to produce</a:t>
            </a:r>
            <a:br>
              <a:rPr lang="en-US" dirty="0"/>
            </a:br>
            <a:r>
              <a:rPr lang="en-US" dirty="0" smtClean="0"/>
              <a:t>~”</a:t>
            </a:r>
            <a:r>
              <a:rPr lang="en-US" dirty="0" smtClean="0">
                <a:solidFill>
                  <a:srgbClr val="FF0000"/>
                </a:solidFill>
              </a:rPr>
              <a:t>most liquid</a:t>
            </a:r>
            <a:r>
              <a:rPr lang="en-US" dirty="0" smtClean="0"/>
              <a:t>” QGP</a:t>
            </a:r>
            <a:endParaRPr lang="en-US" dirty="0"/>
          </a:p>
          <a:p>
            <a:r>
              <a:rPr lang="en-US" dirty="0"/>
              <a:t>Cross sections as </a:t>
            </a:r>
            <a:r>
              <a:rPr lang="en-US" dirty="0" smtClean="0"/>
              <a:t>large </a:t>
            </a:r>
            <a:r>
              <a:rPr lang="en-US" dirty="0"/>
              <a:t>as allowed by </a:t>
            </a:r>
            <a:r>
              <a:rPr lang="en-US" dirty="0" err="1" smtClean="0"/>
              <a:t>unitarity</a:t>
            </a:r>
            <a:r>
              <a:rPr lang="en-US" dirty="0" smtClean="0"/>
              <a:t/>
            </a:r>
            <a:br>
              <a:rPr lang="en-US" dirty="0" smtClean="0"/>
            </a:br>
            <a:r>
              <a:rPr lang="en-US" dirty="0" smtClean="0"/>
              <a:t>(?)</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5693598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hlinkClick r:id="rId3"/>
          </p:cNvPr>
          <p:cNvPicPr>
            <a:picLocks noChangeAspect="1"/>
          </p:cNvPicPr>
          <p:nvPr/>
        </p:nvPicPr>
        <p:blipFill rotWithShape="1">
          <a:blip r:embed="rId4"/>
          <a:srcRect l="3267" t="5046" r="6046" b="4413"/>
          <a:stretch/>
        </p:blipFill>
        <p:spPr>
          <a:xfrm>
            <a:off x="3880224" y="914400"/>
            <a:ext cx="5263776" cy="3803198"/>
          </a:xfrm>
          <a:prstGeom prst="rect">
            <a:avLst/>
          </a:prstGeom>
        </p:spPr>
      </p:pic>
      <p:sp>
        <p:nvSpPr>
          <p:cNvPr id="3" name="Title 2"/>
          <p:cNvSpPr>
            <a:spLocks noGrp="1"/>
          </p:cNvSpPr>
          <p:nvPr>
            <p:ph type="title"/>
          </p:nvPr>
        </p:nvSpPr>
        <p:spPr/>
        <p:txBody>
          <a:bodyPr/>
          <a:lstStyle/>
          <a:p>
            <a:r>
              <a:rPr lang="en-US" dirty="0" smtClean="0"/>
              <a:t>The Key Technique</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71</a:t>
            </a:fld>
            <a:endParaRPr lang="en-US"/>
          </a:p>
        </p:txBody>
      </p:sp>
      <p:sp>
        <p:nvSpPr>
          <p:cNvPr id="2" name="Content Placeholder 1"/>
          <p:cNvSpPr>
            <a:spLocks noGrp="1"/>
          </p:cNvSpPr>
          <p:nvPr>
            <p:ph idx="1"/>
          </p:nvPr>
        </p:nvSpPr>
        <p:spPr>
          <a:xfrm>
            <a:off x="37352" y="990600"/>
            <a:ext cx="9868647" cy="5867400"/>
          </a:xfrm>
        </p:spPr>
        <p:txBody>
          <a:bodyPr/>
          <a:lstStyle/>
          <a:p>
            <a:r>
              <a:rPr lang="en-US" dirty="0"/>
              <a:t>Working at the</a:t>
            </a:r>
            <a:br>
              <a:rPr lang="en-US" dirty="0"/>
            </a:br>
            <a:r>
              <a:rPr lang="en-US" i="1" dirty="0">
                <a:solidFill>
                  <a:srgbClr val="FF0000"/>
                </a:solidFill>
              </a:rPr>
              <a:t>strongest</a:t>
            </a:r>
            <a:r>
              <a:rPr lang="en-US" i="1" dirty="0"/>
              <a:t> </a:t>
            </a:r>
            <a:br>
              <a:rPr lang="en-US" i="1" dirty="0"/>
            </a:br>
            <a:r>
              <a:rPr lang="en-US" dirty="0"/>
              <a:t>possible</a:t>
            </a:r>
            <a:br>
              <a:rPr lang="en-US" dirty="0"/>
            </a:br>
            <a:r>
              <a:rPr lang="en-US" dirty="0" smtClean="0">
                <a:solidFill>
                  <a:srgbClr val="FF0000"/>
                </a:solidFill>
              </a:rPr>
              <a:t>coupling</a:t>
            </a:r>
          </a:p>
          <a:p>
            <a:pPr lvl="3"/>
            <a:endParaRPr lang="en-US" dirty="0">
              <a:solidFill>
                <a:srgbClr val="FF0000"/>
              </a:solidFill>
            </a:endParaRPr>
          </a:p>
          <a:p>
            <a:r>
              <a:rPr lang="en-US" dirty="0"/>
              <a:t>Tune </a:t>
            </a:r>
            <a:r>
              <a:rPr lang="en-US" dirty="0" smtClean="0"/>
              <a:t>temperature</a:t>
            </a:r>
            <a:r>
              <a:rPr lang="en-US" dirty="0"/>
              <a:t/>
            </a:r>
            <a:br>
              <a:rPr lang="en-US" dirty="0"/>
            </a:br>
            <a:r>
              <a:rPr lang="en-US" dirty="0"/>
              <a:t>to produce</a:t>
            </a:r>
            <a:br>
              <a:rPr lang="en-US" dirty="0"/>
            </a:br>
            <a:r>
              <a:rPr lang="en-US" dirty="0" smtClean="0"/>
              <a:t>~”</a:t>
            </a:r>
            <a:r>
              <a:rPr lang="en-US" dirty="0" smtClean="0">
                <a:solidFill>
                  <a:srgbClr val="FF0000"/>
                </a:solidFill>
              </a:rPr>
              <a:t>most liquid</a:t>
            </a:r>
            <a:r>
              <a:rPr lang="en-US" dirty="0" smtClean="0"/>
              <a:t>” QGP</a:t>
            </a:r>
            <a:endParaRPr lang="en-US" dirty="0"/>
          </a:p>
          <a:p>
            <a:r>
              <a:rPr lang="en-US" dirty="0"/>
              <a:t>Cross sections as </a:t>
            </a:r>
            <a:r>
              <a:rPr lang="en-US" dirty="0" smtClean="0"/>
              <a:t>large </a:t>
            </a:r>
            <a:r>
              <a:rPr lang="en-US" dirty="0"/>
              <a:t>as allowed by </a:t>
            </a:r>
            <a:r>
              <a:rPr lang="en-US" dirty="0" err="1" smtClean="0"/>
              <a:t>unitarity</a:t>
            </a:r>
            <a:r>
              <a:rPr lang="en-US" dirty="0" smtClean="0"/>
              <a:t/>
            </a:r>
            <a:br>
              <a:rPr lang="en-US" dirty="0" smtClean="0"/>
            </a:br>
            <a:r>
              <a:rPr lang="en-US" dirty="0" smtClean="0"/>
              <a:t>(?)</a:t>
            </a:r>
            <a:endParaRPr lang="en-US" dirty="0"/>
          </a:p>
          <a:p>
            <a:endParaRPr lang="en-US" dirty="0"/>
          </a:p>
          <a:p>
            <a:endParaRPr lang="en-US" dirty="0"/>
          </a:p>
          <a:p>
            <a:endParaRPr lang="en-US" dirty="0"/>
          </a:p>
        </p:txBody>
      </p:sp>
      <p:sp>
        <p:nvSpPr>
          <p:cNvPr id="9" name="TextBox 8"/>
          <p:cNvSpPr txBox="1"/>
          <p:nvPr/>
        </p:nvSpPr>
        <p:spPr>
          <a:xfrm>
            <a:off x="1143000" y="6035968"/>
            <a:ext cx="8001000" cy="584776"/>
          </a:xfrm>
          <a:prstGeom prst="rect">
            <a:avLst/>
          </a:prstGeom>
          <a:noFill/>
        </p:spPr>
        <p:txBody>
          <a:bodyPr wrap="square" rtlCol="0">
            <a:spAutoFit/>
          </a:bodyPr>
          <a:lstStyle/>
          <a:p>
            <a:pPr algn="l"/>
            <a:r>
              <a:rPr lang="en-US" sz="1600" i="0" dirty="0"/>
              <a:t> </a:t>
            </a:r>
            <a:r>
              <a:rPr lang="en-US" sz="1600" dirty="0" smtClean="0"/>
              <a:t>The Equation of State in 2+1 QCD</a:t>
            </a:r>
            <a:r>
              <a:rPr lang="en-US" sz="1600" i="0" dirty="0" smtClean="0"/>
              <a:t>, A. </a:t>
            </a:r>
            <a:r>
              <a:rPr lang="en-US" sz="1600" i="0" dirty="0" err="1" smtClean="0"/>
              <a:t>Bazavov</a:t>
            </a:r>
            <a:r>
              <a:rPr lang="en-US" sz="1600" i="0" dirty="0" smtClean="0"/>
              <a:t> </a:t>
            </a:r>
            <a:r>
              <a:rPr lang="en-US" sz="1600" dirty="0" smtClean="0"/>
              <a:t>et al</a:t>
            </a:r>
            <a:r>
              <a:rPr lang="en-US" sz="1600" i="0" dirty="0" smtClean="0"/>
              <a:t>., Phys. Rev. </a:t>
            </a:r>
            <a:r>
              <a:rPr lang="en-US" sz="1600" b="1" i="0" dirty="0" smtClean="0"/>
              <a:t>D90</a:t>
            </a:r>
            <a:r>
              <a:rPr lang="en-US" sz="1600" i="0" dirty="0" smtClean="0"/>
              <a:t> 094503 (2014), </a:t>
            </a:r>
            <a:r>
              <a:rPr lang="en-US" sz="1600" i="0" dirty="0" smtClean="0">
                <a:hlinkClick r:id="rId3"/>
              </a:rPr>
              <a:t>arXiv:1407.6387</a:t>
            </a:r>
            <a:endParaRPr lang="en-US" sz="1600" i="0" dirty="0" smtClean="0"/>
          </a:p>
        </p:txBody>
      </p:sp>
      <p:sp>
        <p:nvSpPr>
          <p:cNvPr id="13" name="Rectangle 12"/>
          <p:cNvSpPr/>
          <p:nvPr/>
        </p:nvSpPr>
        <p:spPr bwMode="auto">
          <a:xfrm>
            <a:off x="4724400" y="990600"/>
            <a:ext cx="1323764" cy="3430494"/>
          </a:xfrm>
          <a:prstGeom prst="rect">
            <a:avLst/>
          </a:prstGeom>
          <a:solidFill>
            <a:srgbClr val="3399FF">
              <a:alpha val="50000"/>
            </a:srgbClr>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
        <p:nvSpPr>
          <p:cNvPr id="14" name="Rounded Rectangular Callout 13"/>
          <p:cNvSpPr/>
          <p:nvPr/>
        </p:nvSpPr>
        <p:spPr bwMode="auto">
          <a:xfrm>
            <a:off x="6408204" y="1095400"/>
            <a:ext cx="1219200" cy="533400"/>
          </a:xfrm>
          <a:prstGeom prst="wedgeRoundRectCallout">
            <a:avLst>
              <a:gd name="adj1" fmla="val -80458"/>
              <a:gd name="adj2" fmla="val 48153"/>
              <a:gd name="adj3" fmla="val 16667"/>
            </a:avLst>
          </a:prstGeom>
          <a:solidFill>
            <a:srgbClr val="FFFFFF"/>
          </a:solidFill>
          <a:ln w="38100" cap="flat" cmpd="sng" algn="ctr">
            <a:solidFill>
              <a:srgbClr val="33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None/>
              <a:tabLst/>
            </a:pPr>
            <a:r>
              <a:rPr lang="en-US" sz="2400" dirty="0" smtClean="0">
                <a:solidFill>
                  <a:srgbClr val="0000FF"/>
                </a:solidFill>
                <a:latin typeface="+mn-lt"/>
              </a:rPr>
              <a:t>RHIC</a:t>
            </a:r>
            <a:endParaRPr kumimoji="1" lang="en-US" sz="2400" b="0" i="1" u="none" strike="noStrike" cap="none" normalizeH="0" baseline="-25000" dirty="0" smtClean="0">
              <a:ln>
                <a:noFill/>
              </a:ln>
              <a:solidFill>
                <a:srgbClr val="0000FF"/>
              </a:solidFill>
              <a:effectLst/>
              <a:latin typeface="+mn-lt"/>
            </a:endParaRPr>
          </a:p>
        </p:txBody>
      </p:sp>
    </p:spTree>
    <p:extLst>
      <p:ext uri="{BB962C8B-B14F-4D97-AF65-F5344CB8AC3E}">
        <p14:creationId xmlns:p14="http://schemas.microsoft.com/office/powerpoint/2010/main" val="339866824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 Current State of the Art</a:t>
            </a:r>
            <a:endParaRPr lang="en-US"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72</a:t>
            </a:fld>
            <a:endParaRPr lang="en-US"/>
          </a:p>
        </p:txBody>
      </p:sp>
      <p:sp>
        <p:nvSpPr>
          <p:cNvPr id="2" name="Content Placeholder 1"/>
          <p:cNvSpPr>
            <a:spLocks noGrp="1"/>
          </p:cNvSpPr>
          <p:nvPr>
            <p:ph idx="1"/>
          </p:nvPr>
        </p:nvSpPr>
        <p:spPr/>
        <p:txBody>
          <a:bodyPr/>
          <a:lstStyle/>
          <a:p>
            <a:r>
              <a:rPr lang="en-US" dirty="0" smtClean="0"/>
              <a:t>Event-by-Event</a:t>
            </a:r>
            <a:br>
              <a:rPr lang="en-US" dirty="0" smtClean="0"/>
            </a:br>
            <a:r>
              <a:rPr lang="en-US" dirty="0" smtClean="0"/>
              <a:t>flow observables</a:t>
            </a:r>
          </a:p>
          <a:p>
            <a:r>
              <a:rPr lang="en-US" dirty="0" smtClean="0"/>
              <a:t>Event shape</a:t>
            </a:r>
            <a:br>
              <a:rPr lang="en-US" dirty="0" smtClean="0"/>
            </a:br>
            <a:r>
              <a:rPr lang="en-US" dirty="0" smtClean="0"/>
              <a:t>engineering</a:t>
            </a:r>
          </a:p>
          <a:p>
            <a:r>
              <a:rPr lang="en-US" dirty="0" smtClean="0"/>
              <a:t>Longitudinal</a:t>
            </a:r>
            <a:br>
              <a:rPr lang="en-US" dirty="0" smtClean="0"/>
            </a:br>
            <a:r>
              <a:rPr lang="en-US" dirty="0" smtClean="0"/>
              <a:t>fluctuations</a:t>
            </a:r>
          </a:p>
          <a:p>
            <a:r>
              <a:rPr lang="en-US" dirty="0" smtClean="0"/>
              <a:t>Event-Plane</a:t>
            </a:r>
            <a:br>
              <a:rPr lang="en-US" dirty="0" smtClean="0"/>
            </a:br>
            <a:r>
              <a:rPr lang="en-US" dirty="0" smtClean="0"/>
              <a:t>correlations</a:t>
            </a:r>
          </a:p>
          <a:p>
            <a:r>
              <a:rPr lang="en-US" dirty="0" smtClean="0"/>
              <a:t>Multi-particle</a:t>
            </a:r>
            <a:br>
              <a:rPr lang="en-US" dirty="0" smtClean="0"/>
            </a:br>
            <a:r>
              <a:rPr lang="en-US" dirty="0" smtClean="0"/>
              <a:t>observables</a:t>
            </a:r>
            <a:endParaRPr lang="en-US" dirty="0"/>
          </a:p>
        </p:txBody>
      </p:sp>
      <p:pic>
        <p:nvPicPr>
          <p:cNvPr id="6" name="Picture 5"/>
          <p:cNvPicPr>
            <a:picLocks noChangeAspect="1"/>
          </p:cNvPicPr>
          <p:nvPr/>
        </p:nvPicPr>
        <p:blipFill>
          <a:blip r:embed="rId2"/>
          <a:stretch>
            <a:fillRect/>
          </a:stretch>
        </p:blipFill>
        <p:spPr>
          <a:xfrm>
            <a:off x="3657600" y="1249932"/>
            <a:ext cx="5349296" cy="4630168"/>
          </a:xfrm>
          <a:prstGeom prst="rect">
            <a:avLst/>
          </a:prstGeom>
        </p:spPr>
      </p:pic>
      <p:sp>
        <p:nvSpPr>
          <p:cNvPr id="7" name="Rectangle 6"/>
          <p:cNvSpPr/>
          <p:nvPr/>
        </p:nvSpPr>
        <p:spPr>
          <a:xfrm>
            <a:off x="5001483" y="735087"/>
            <a:ext cx="3761517" cy="461665"/>
          </a:xfrm>
          <a:prstGeom prst="rect">
            <a:avLst/>
          </a:prstGeom>
        </p:spPr>
        <p:txBody>
          <a:bodyPr wrap="none">
            <a:spAutoFit/>
          </a:bodyPr>
          <a:lstStyle/>
          <a:p>
            <a:pPr eaLnBrk="1" hangingPunct="1">
              <a:spcBef>
                <a:spcPct val="20000"/>
              </a:spcBef>
              <a:buClr>
                <a:srgbClr val="3333CC"/>
              </a:buClr>
              <a:buSzPct val="60000"/>
              <a:buFont typeface="Wingdings" charset="0"/>
              <a:buNone/>
            </a:pPr>
            <a:r>
              <a:rPr lang="en-US" dirty="0">
                <a:solidFill>
                  <a:srgbClr val="FF0000"/>
                </a:solidFill>
                <a:ea typeface="SimSun" charset="0"/>
                <a:cs typeface="SimSun" charset="0"/>
              </a:rPr>
              <a:t>p(</a:t>
            </a:r>
            <a:r>
              <a:rPr lang="en-US" dirty="0" err="1">
                <a:solidFill>
                  <a:srgbClr val="FF0000"/>
                </a:solidFill>
                <a:ea typeface="SimSun" charset="0"/>
                <a:cs typeface="SimSun" charset="0"/>
              </a:rPr>
              <a:t>Φ</a:t>
            </a:r>
            <a:r>
              <a:rPr lang="en-US" baseline="-25000" dirty="0" err="1">
                <a:solidFill>
                  <a:srgbClr val="FF0000"/>
                </a:solidFill>
                <a:ea typeface="SimSun" charset="0"/>
                <a:cs typeface="SimSun" charset="0"/>
              </a:rPr>
              <a:t>n</a:t>
            </a:r>
            <a:r>
              <a:rPr lang="en-US" dirty="0" err="1">
                <a:solidFill>
                  <a:srgbClr val="FF0000"/>
                </a:solidFill>
                <a:ea typeface="SimSun" charset="0"/>
                <a:cs typeface="SimSun" charset="0"/>
              </a:rPr>
              <a:t>,Φ</a:t>
            </a:r>
            <a:r>
              <a:rPr lang="en-US" baseline="-25000" dirty="0" err="1">
                <a:solidFill>
                  <a:srgbClr val="FF0000"/>
                </a:solidFill>
                <a:ea typeface="SimSun" charset="0"/>
                <a:cs typeface="SimSun" charset="0"/>
              </a:rPr>
              <a:t>m</a:t>
            </a:r>
            <a:r>
              <a:rPr lang="en-US" dirty="0">
                <a:solidFill>
                  <a:srgbClr val="FF0000"/>
                </a:solidFill>
                <a:ea typeface="SimSun" charset="0"/>
                <a:cs typeface="SimSun" charset="0"/>
              </a:rPr>
              <a:t>) </a:t>
            </a:r>
            <a:r>
              <a:rPr lang="en-US" dirty="0">
                <a:solidFill>
                  <a:srgbClr val="000000"/>
                </a:solidFill>
                <a:ea typeface="SimSun" charset="0"/>
                <a:cs typeface="SimSun" charset="0"/>
              </a:rPr>
              <a:t>and </a:t>
            </a:r>
            <a:r>
              <a:rPr lang="en-US" dirty="0">
                <a:solidFill>
                  <a:srgbClr val="FF0000"/>
                </a:solidFill>
                <a:ea typeface="SimSun" charset="0"/>
                <a:cs typeface="SimSun" charset="0"/>
              </a:rPr>
              <a:t>p(</a:t>
            </a:r>
            <a:r>
              <a:rPr lang="en-US" dirty="0" err="1">
                <a:solidFill>
                  <a:srgbClr val="FF0000"/>
                </a:solidFill>
                <a:ea typeface="SimSun" charset="0"/>
                <a:cs typeface="SimSun" charset="0"/>
              </a:rPr>
              <a:t>Φ</a:t>
            </a:r>
            <a:r>
              <a:rPr lang="en-US" baseline="-25000" dirty="0" err="1">
                <a:solidFill>
                  <a:srgbClr val="FF0000"/>
                </a:solidFill>
                <a:ea typeface="SimSun" charset="0"/>
                <a:cs typeface="SimSun" charset="0"/>
              </a:rPr>
              <a:t>n</a:t>
            </a:r>
            <a:r>
              <a:rPr lang="en-US" dirty="0" err="1">
                <a:solidFill>
                  <a:srgbClr val="FF0000"/>
                </a:solidFill>
                <a:ea typeface="SimSun" charset="0"/>
                <a:cs typeface="SimSun" charset="0"/>
              </a:rPr>
              <a:t>,Φ</a:t>
            </a:r>
            <a:r>
              <a:rPr lang="en-US" baseline="-25000" dirty="0" err="1">
                <a:solidFill>
                  <a:srgbClr val="FF0000"/>
                </a:solidFill>
                <a:ea typeface="SimSun" charset="0"/>
                <a:cs typeface="SimSun" charset="0"/>
              </a:rPr>
              <a:t>m,</a:t>
            </a:r>
            <a:r>
              <a:rPr lang="en-US" dirty="0" err="1">
                <a:solidFill>
                  <a:srgbClr val="FF0000"/>
                </a:solidFill>
                <a:ea typeface="SimSun" charset="0"/>
                <a:cs typeface="SimSun" charset="0"/>
              </a:rPr>
              <a:t>Φ</a:t>
            </a:r>
            <a:r>
              <a:rPr lang="en-US" baseline="-25000" dirty="0" err="1">
                <a:solidFill>
                  <a:srgbClr val="FF0000"/>
                </a:solidFill>
                <a:ea typeface="SimSun" charset="0"/>
                <a:cs typeface="SimSun" charset="0"/>
              </a:rPr>
              <a:t>L</a:t>
            </a:r>
            <a:r>
              <a:rPr lang="en-US" dirty="0">
                <a:solidFill>
                  <a:srgbClr val="FF0000"/>
                </a:solidFill>
                <a:ea typeface="SimSun" charset="0"/>
                <a:cs typeface="SimSun" charset="0"/>
              </a:rPr>
              <a:t>)</a:t>
            </a:r>
          </a:p>
        </p:txBody>
      </p:sp>
      <p:sp>
        <p:nvSpPr>
          <p:cNvPr id="9" name="Rectangle 8"/>
          <p:cNvSpPr/>
          <p:nvPr/>
        </p:nvSpPr>
        <p:spPr>
          <a:xfrm>
            <a:off x="3059832" y="6131041"/>
            <a:ext cx="6084168" cy="646331"/>
          </a:xfrm>
          <a:prstGeom prst="rect">
            <a:avLst/>
          </a:prstGeom>
        </p:spPr>
        <p:txBody>
          <a:bodyPr wrap="square">
            <a:spAutoFit/>
          </a:bodyPr>
          <a:lstStyle/>
          <a:p>
            <a:pPr>
              <a:buNone/>
            </a:pPr>
            <a:r>
              <a:rPr lang="en-US" sz="1800" i="0" dirty="0" smtClean="0"/>
              <a:t>From June </a:t>
            </a:r>
            <a:r>
              <a:rPr lang="en-US" sz="1800" i="0" dirty="0"/>
              <a:t>9, 2015 Talk </a:t>
            </a:r>
            <a:r>
              <a:rPr lang="en-US" sz="1800" i="0" dirty="0" smtClean="0"/>
              <a:t>by </a:t>
            </a:r>
            <a:r>
              <a:rPr lang="en-US" sz="1800" i="0" dirty="0" err="1" smtClean="0"/>
              <a:t>Jiangyong</a:t>
            </a:r>
            <a:r>
              <a:rPr lang="en-US" sz="1800" i="0" dirty="0" smtClean="0"/>
              <a:t> </a:t>
            </a:r>
            <a:r>
              <a:rPr lang="en-US" sz="1800" i="0" dirty="0" err="1" smtClean="0"/>
              <a:t>Jia</a:t>
            </a:r>
            <a:r>
              <a:rPr lang="en-US" sz="1800" i="0" dirty="0" smtClean="0"/>
              <a:t> </a:t>
            </a:r>
            <a:r>
              <a:rPr lang="en-US" sz="1800" i="0" dirty="0"/>
              <a:t>at </a:t>
            </a:r>
            <a:r>
              <a:rPr lang="en-US" sz="1800" i="0" dirty="0" smtClean="0"/>
              <a:t>Workshop on</a:t>
            </a:r>
            <a:r>
              <a:rPr lang="en-US" sz="1800" i="0" dirty="0"/>
              <a:t/>
            </a:r>
            <a:br>
              <a:rPr lang="en-US" sz="1800" i="0" dirty="0"/>
            </a:br>
            <a:r>
              <a:rPr lang="en-US" sz="1800" i="0" dirty="0"/>
              <a:t>“Quantifying the Properties of the Perfect Fluid” </a:t>
            </a:r>
          </a:p>
        </p:txBody>
      </p:sp>
      <p:sp>
        <p:nvSpPr>
          <p:cNvPr id="10" name="Rectangle 9"/>
          <p:cNvSpPr/>
          <p:nvPr/>
        </p:nvSpPr>
        <p:spPr>
          <a:xfrm>
            <a:off x="3743908" y="1088740"/>
            <a:ext cx="5416601" cy="430887"/>
          </a:xfrm>
          <a:prstGeom prst="rect">
            <a:avLst/>
          </a:prstGeom>
        </p:spPr>
        <p:txBody>
          <a:bodyPr wrap="square">
            <a:spAutoFit/>
          </a:bodyPr>
          <a:lstStyle/>
          <a:p>
            <a:pPr>
              <a:buNone/>
            </a:pPr>
            <a:r>
              <a:rPr lang="en-US" i="0" baseline="30000" dirty="0"/>
              <a:t>H. </a:t>
            </a:r>
            <a:r>
              <a:rPr lang="en-US" i="0" baseline="30000" dirty="0" err="1"/>
              <a:t>Niemia</a:t>
            </a:r>
            <a:r>
              <a:rPr lang="en-US" i="0" baseline="30000" dirty="0" smtClean="0"/>
              <a:t>, K.J</a:t>
            </a:r>
            <a:r>
              <a:rPr lang="en-US" i="0" baseline="30000" dirty="0"/>
              <a:t>. </a:t>
            </a:r>
            <a:r>
              <a:rPr lang="en-US" i="0" baseline="30000" dirty="0" err="1" smtClean="0"/>
              <a:t>Eskola</a:t>
            </a:r>
            <a:r>
              <a:rPr lang="en-US" i="0" baseline="30000" dirty="0" smtClean="0"/>
              <a:t> and</a:t>
            </a:r>
            <a:r>
              <a:rPr lang="en-US" i="0" dirty="0" smtClean="0"/>
              <a:t> </a:t>
            </a:r>
            <a:r>
              <a:rPr lang="en-US" i="0" baseline="30000" dirty="0" smtClean="0"/>
              <a:t>R</a:t>
            </a:r>
            <a:r>
              <a:rPr lang="en-US" i="0" baseline="30000" dirty="0"/>
              <a:t>. </a:t>
            </a:r>
            <a:r>
              <a:rPr lang="en-US" i="0" baseline="30000" dirty="0" err="1" smtClean="0"/>
              <a:t>Paatelainen</a:t>
            </a:r>
            <a:r>
              <a:rPr lang="en-US" i="0" baseline="30000" dirty="0" smtClean="0"/>
              <a:t> arXiv:1505.02677</a:t>
            </a:r>
            <a:endParaRPr lang="en-US" i="0" dirty="0"/>
          </a:p>
        </p:txBody>
      </p:sp>
    </p:spTree>
    <p:extLst>
      <p:ext uri="{BB962C8B-B14F-4D97-AF65-F5344CB8AC3E}">
        <p14:creationId xmlns:p14="http://schemas.microsoft.com/office/powerpoint/2010/main" val="41963718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2"/>
          <a:srcRect l="720" r="370"/>
          <a:stretch/>
        </p:blipFill>
        <p:spPr>
          <a:xfrm>
            <a:off x="0" y="2168860"/>
            <a:ext cx="9144508" cy="3620190"/>
          </a:xfrm>
        </p:spPr>
      </p:pic>
      <p:sp>
        <p:nvSpPr>
          <p:cNvPr id="3" name="Title 2"/>
          <p:cNvSpPr>
            <a:spLocks noGrp="1"/>
          </p:cNvSpPr>
          <p:nvPr>
            <p:ph type="title"/>
          </p:nvPr>
        </p:nvSpPr>
        <p:spPr/>
        <p:txBody>
          <a:bodyPr/>
          <a:lstStyle/>
          <a:p>
            <a:r>
              <a:rPr lang="en-US" dirty="0" smtClean="0"/>
              <a:t>Higher Harmonics Used to Determine </a:t>
            </a:r>
            <a:r>
              <a:rPr lang="en-US" dirty="0" smtClean="0">
                <a:latin typeface="Symbol" charset="2"/>
                <a:cs typeface="Symbol" charset="2"/>
              </a:rPr>
              <a:t>h</a:t>
            </a:r>
            <a:r>
              <a:rPr lang="en-US" dirty="0" smtClean="0"/>
              <a:t>/s</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73</a:t>
            </a:fld>
            <a:endParaRPr lang="en-US" dirty="0"/>
          </a:p>
        </p:txBody>
      </p:sp>
      <p:sp>
        <p:nvSpPr>
          <p:cNvPr id="8" name="Content Placeholder 2"/>
          <p:cNvSpPr txBox="1">
            <a:spLocks/>
          </p:cNvSpPr>
          <p:nvPr/>
        </p:nvSpPr>
        <p:spPr bwMode="auto">
          <a:xfrm>
            <a:off x="0" y="990600"/>
            <a:ext cx="9144000" cy="586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r>
              <a:rPr lang="en-US" dirty="0" smtClean="0">
                <a:latin typeface="Arial" charset="0"/>
                <a:cs typeface="Arial" charset="0"/>
              </a:rPr>
              <a:t>The </a:t>
            </a:r>
            <a:r>
              <a:rPr lang="en-US" i="1" dirty="0" smtClean="0">
                <a:solidFill>
                  <a:srgbClr val="FF0000"/>
                </a:solidFill>
                <a:latin typeface="Arial" charset="0"/>
                <a:cs typeface="Arial" charset="0"/>
              </a:rPr>
              <a:t>fundamental</a:t>
            </a:r>
            <a:r>
              <a:rPr lang="en-US" dirty="0" smtClean="0">
                <a:latin typeface="Arial" charset="0"/>
                <a:cs typeface="Arial" charset="0"/>
              </a:rPr>
              <a:t> matter formed at RHIC and the LHC is within a factor of 3 of KSS bound(!)</a:t>
            </a:r>
            <a:endParaRPr lang="en-US" dirty="0"/>
          </a:p>
        </p:txBody>
      </p:sp>
      <p:sp>
        <p:nvSpPr>
          <p:cNvPr id="9" name="TextBox 8"/>
          <p:cNvSpPr txBox="1"/>
          <p:nvPr/>
        </p:nvSpPr>
        <p:spPr>
          <a:xfrm>
            <a:off x="827584" y="5805264"/>
            <a:ext cx="3204356" cy="492443"/>
          </a:xfrm>
          <a:prstGeom prst="rect">
            <a:avLst/>
          </a:prstGeom>
          <a:noFill/>
        </p:spPr>
        <p:txBody>
          <a:bodyPr wrap="square" rtlCol="0">
            <a:spAutoFit/>
          </a:bodyPr>
          <a:lstStyle/>
          <a:p>
            <a:pPr>
              <a:buNone/>
            </a:pPr>
            <a:r>
              <a:rPr lang="en-US" sz="2600" i="0" dirty="0" smtClean="0">
                <a:solidFill>
                  <a:srgbClr val="FF0000"/>
                </a:solidFill>
                <a:latin typeface="Arial"/>
                <a:cs typeface="Arial"/>
              </a:rPr>
              <a:t>≈ 1.5 x KSS Bound</a:t>
            </a:r>
            <a:endParaRPr lang="en-US" sz="2600" i="0" dirty="0">
              <a:solidFill>
                <a:srgbClr val="FF0000"/>
              </a:solidFill>
              <a:latin typeface="Arial"/>
              <a:cs typeface="Arial"/>
            </a:endParaRPr>
          </a:p>
        </p:txBody>
      </p:sp>
      <p:sp>
        <p:nvSpPr>
          <p:cNvPr id="10" name="TextBox 9"/>
          <p:cNvSpPr txBox="1"/>
          <p:nvPr/>
        </p:nvSpPr>
        <p:spPr>
          <a:xfrm>
            <a:off x="5436096" y="5803280"/>
            <a:ext cx="3204356" cy="492443"/>
          </a:xfrm>
          <a:prstGeom prst="rect">
            <a:avLst/>
          </a:prstGeom>
          <a:noFill/>
        </p:spPr>
        <p:txBody>
          <a:bodyPr wrap="square" rtlCol="0">
            <a:spAutoFit/>
          </a:bodyPr>
          <a:lstStyle/>
          <a:p>
            <a:pPr>
              <a:buNone/>
            </a:pPr>
            <a:r>
              <a:rPr lang="en-US" sz="2600" i="0" dirty="0" smtClean="0">
                <a:solidFill>
                  <a:srgbClr val="FF0000"/>
                </a:solidFill>
                <a:latin typeface="Arial"/>
                <a:cs typeface="Arial"/>
              </a:rPr>
              <a:t>≈ 2.5 x KSS Bound</a:t>
            </a:r>
            <a:endParaRPr lang="en-US" sz="2600" i="0" dirty="0">
              <a:solidFill>
                <a:srgbClr val="FF0000"/>
              </a:solidFill>
              <a:latin typeface="Arial"/>
              <a:cs typeface="Arial"/>
            </a:endParaRPr>
          </a:p>
        </p:txBody>
      </p:sp>
      <p:sp>
        <p:nvSpPr>
          <p:cNvPr id="11" name="TextBox 10"/>
          <p:cNvSpPr txBox="1"/>
          <p:nvPr/>
        </p:nvSpPr>
        <p:spPr>
          <a:xfrm>
            <a:off x="1367644" y="6562160"/>
            <a:ext cx="6984268" cy="683264"/>
          </a:xfrm>
          <a:prstGeom prst="rect">
            <a:avLst/>
          </a:prstGeom>
          <a:noFill/>
        </p:spPr>
        <p:txBody>
          <a:bodyPr wrap="square" rtlCol="0">
            <a:spAutoFit/>
          </a:bodyPr>
          <a:lstStyle/>
          <a:p>
            <a:pPr>
              <a:buNone/>
            </a:pPr>
            <a:r>
              <a:rPr lang="en-US" sz="1200" i="0" dirty="0"/>
              <a:t>C. Gale, S. </a:t>
            </a:r>
            <a:r>
              <a:rPr lang="en-US" sz="1200" i="0" dirty="0" err="1"/>
              <a:t>Jeon</a:t>
            </a:r>
            <a:r>
              <a:rPr lang="en-US" sz="1200" i="0" dirty="0"/>
              <a:t>, B. </a:t>
            </a:r>
            <a:r>
              <a:rPr lang="en-US" sz="1200" i="0" dirty="0" err="1"/>
              <a:t>Schenke</a:t>
            </a:r>
            <a:r>
              <a:rPr lang="en-US" sz="1200" i="0" dirty="0"/>
              <a:t>, P. </a:t>
            </a:r>
            <a:r>
              <a:rPr lang="en-US" sz="1200" i="0" dirty="0" err="1"/>
              <a:t>Tribedy</a:t>
            </a:r>
            <a:r>
              <a:rPr lang="en-US" sz="1200" i="0" dirty="0"/>
              <a:t>, R. </a:t>
            </a:r>
            <a:r>
              <a:rPr lang="en-US" sz="1200" i="0" dirty="0" err="1"/>
              <a:t>Venugopalan</a:t>
            </a:r>
            <a:r>
              <a:rPr lang="en-US" sz="1200" i="0" dirty="0"/>
              <a:t>, Phys. Rev. </a:t>
            </a:r>
            <a:r>
              <a:rPr lang="en-US" sz="1200" i="0" dirty="0" err="1"/>
              <a:t>Lett</a:t>
            </a:r>
            <a:r>
              <a:rPr lang="en-US" sz="1200" i="0" dirty="0"/>
              <a:t>. 110, 012302 (2013)  </a:t>
            </a:r>
          </a:p>
          <a:p>
            <a:endParaRPr lang="en-US" sz="1200" i="0" dirty="0"/>
          </a:p>
        </p:txBody>
      </p:sp>
    </p:spTree>
    <p:extLst>
      <p:ext uri="{BB962C8B-B14F-4D97-AF65-F5344CB8AC3E}">
        <p14:creationId xmlns:p14="http://schemas.microsoft.com/office/powerpoint/2010/main" val="278120349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281" t="-88" b="-528"/>
          <a:stretch/>
        </p:blipFill>
        <p:spPr>
          <a:xfrm>
            <a:off x="755576" y="865889"/>
            <a:ext cx="7876236" cy="5966211"/>
          </a:xfrm>
          <a:ln w="25400">
            <a:solidFill>
              <a:schemeClr val="tx1"/>
            </a:solidFill>
          </a:ln>
          <a:effectLst/>
          <a:scene3d>
            <a:camera prst="orthographicFront"/>
            <a:lightRig rig="threePt" dir="t"/>
          </a:scene3d>
          <a:sp3d extrusionH="25400" contourW="25400" prstMaterial="metal"/>
        </p:spPr>
      </p:pic>
      <p:sp>
        <p:nvSpPr>
          <p:cNvPr id="3" name="Title 2"/>
          <p:cNvSpPr>
            <a:spLocks noGrp="1"/>
          </p:cNvSpPr>
          <p:nvPr>
            <p:ph type="title"/>
          </p:nvPr>
        </p:nvSpPr>
        <p:spPr>
          <a:xfrm>
            <a:off x="0" y="-99392"/>
            <a:ext cx="9144000" cy="914400"/>
          </a:xfrm>
        </p:spPr>
        <p:txBody>
          <a:bodyPr/>
          <a:lstStyle/>
          <a:p>
            <a:r>
              <a:rPr lang="en-US" sz="3200" dirty="0" smtClean="0"/>
              <a:t>May 15, 2004 Talk at RBRC Workshop on </a:t>
            </a:r>
            <a:br>
              <a:rPr lang="en-US" sz="3200" dirty="0" smtClean="0"/>
            </a:br>
            <a:r>
              <a:rPr lang="en-US" sz="3200" dirty="0" smtClean="0"/>
              <a:t>“New Discoveries at RHIC” </a:t>
            </a:r>
            <a:endParaRPr lang="en-US" sz="3200"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74</a:t>
            </a:fld>
            <a:endParaRPr lang="en-US"/>
          </a:p>
        </p:txBody>
      </p:sp>
    </p:spTree>
    <p:extLst>
      <p:ext uri="{BB962C8B-B14F-4D97-AF65-F5344CB8AC3E}">
        <p14:creationId xmlns:p14="http://schemas.microsoft.com/office/powerpoint/2010/main" val="364545419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7688"/>
            <a:ext cx="9144000" cy="914400"/>
          </a:xfrm>
        </p:spPr>
        <p:txBody>
          <a:bodyPr/>
          <a:lstStyle/>
          <a:p>
            <a:r>
              <a:rPr lang="en-US" sz="2800" dirty="0" smtClean="0"/>
              <a:t>June 9, 2015 Talk (Jonah Bernhard) at Workshop</a:t>
            </a:r>
            <a:br>
              <a:rPr lang="en-US" sz="2800" dirty="0" smtClean="0"/>
            </a:br>
            <a:r>
              <a:rPr lang="en-US" sz="2800" dirty="0" smtClean="0"/>
              <a:t>“Quantifying the Properties of the Perfect Fluid” </a:t>
            </a:r>
            <a:endParaRPr lang="en-US" sz="2800" dirty="0"/>
          </a:p>
        </p:txBody>
      </p:sp>
      <p:sp>
        <p:nvSpPr>
          <p:cNvPr id="4" name="Slide Number Placeholder 3"/>
          <p:cNvSpPr>
            <a:spLocks noGrp="1"/>
          </p:cNvSpPr>
          <p:nvPr>
            <p:ph type="sldNum" sz="quarter" idx="12"/>
          </p:nvPr>
        </p:nvSpPr>
        <p:spPr/>
        <p:txBody>
          <a:bodyPr/>
          <a:lstStyle/>
          <a:p>
            <a:fld id="{A2D2CA8A-49B1-44D0-B863-6C6BFD9BB9EC}" type="slidenum">
              <a:rPr lang="en-US" smtClean="0"/>
              <a:pPr/>
              <a:t>75</a:t>
            </a:fld>
            <a:endParaRPr lang="en-US"/>
          </a:p>
        </p:txBody>
      </p:sp>
      <p:pic>
        <p:nvPicPr>
          <p:cNvPr id="7" name="Content Placeholder 6"/>
          <p:cNvPicPr>
            <a:picLocks noGrp="1" noChangeAspect="1"/>
          </p:cNvPicPr>
          <p:nvPr>
            <p:ph idx="1"/>
          </p:nvPr>
        </p:nvPicPr>
        <p:blipFill rotWithShape="1">
          <a:blip r:embed="rId2"/>
          <a:srcRect t="119" b="169"/>
          <a:stretch/>
        </p:blipFill>
        <p:spPr>
          <a:xfrm>
            <a:off x="719572" y="859473"/>
            <a:ext cx="7981097" cy="5972627"/>
          </a:xfrm>
          <a:ln w="25400">
            <a:solidFill>
              <a:schemeClr val="tx1"/>
            </a:solidFill>
          </a:ln>
          <a:effectLst/>
          <a:scene3d>
            <a:camera prst="orthographicFront"/>
            <a:lightRig rig="threePt" dir="t"/>
          </a:scene3d>
          <a:sp3d extrusionH="25400" contourW="25400" prstMaterial="metal"/>
        </p:spPr>
      </p:pic>
      <p:sp>
        <p:nvSpPr>
          <p:cNvPr id="8" name="Oval 7"/>
          <p:cNvSpPr/>
          <p:nvPr/>
        </p:nvSpPr>
        <p:spPr>
          <a:xfrm>
            <a:off x="5220072" y="2816932"/>
            <a:ext cx="1656184" cy="1620180"/>
          </a:xfrm>
          <a:prstGeom prst="ellipse">
            <a:avLst/>
          </a:prstGeom>
          <a:ln w="25400">
            <a:solidFill>
              <a:srgbClr val="FF0000">
                <a:alpha val="75000"/>
              </a:srgbClr>
            </a:solidFill>
          </a:ln>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Tx/>
              <a:buSzTx/>
              <a:buFontTx/>
              <a:buChar char="•"/>
              <a:tabLst/>
            </a:pPr>
            <a:endParaRPr kumimoji="1" lang="en-US" sz="2200" b="0" i="1"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189038230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4" descr="BillWillis1982.jpg"/>
          <p:cNvPicPr>
            <a:picLocks noChangeAspect="1"/>
          </p:cNvPicPr>
          <p:nvPr/>
        </p:nvPicPr>
        <p:blipFill rotWithShape="1">
          <a:blip r:embed="rId2">
            <a:extLst>
              <a:ext uri="{28A0092B-C50C-407E-A947-70E740481C1C}">
                <a14:useLocalDpi xmlns:a14="http://schemas.microsoft.com/office/drawing/2010/main" val="0"/>
              </a:ext>
            </a:extLst>
          </a:blip>
          <a:srcRect l="23476" t="12517" b="12517"/>
          <a:stretch/>
        </p:blipFill>
        <p:spPr bwMode="auto">
          <a:xfrm>
            <a:off x="-508" y="2420888"/>
            <a:ext cx="4536504" cy="3803911"/>
          </a:xfrm>
          <a:prstGeom prst="rect">
            <a:avLst/>
          </a:prstGeom>
          <a:noFill/>
          <a:ln w="9525">
            <a:noFill/>
            <a:miter lim="800000"/>
            <a:headEnd/>
            <a:tailEnd/>
          </a:ln>
          <a:effectLst/>
        </p:spPr>
      </p:pic>
      <p:pic>
        <p:nvPicPr>
          <p:cNvPr id="7" name="Content Placeholder 6" descr="Screen Shot 2013-04-21 at 11.24.45 A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3644" t="2479" b="25909"/>
          <a:stretch/>
        </p:blipFill>
        <p:spPr>
          <a:xfrm>
            <a:off x="3196704" y="971550"/>
            <a:ext cx="5947295" cy="5886450"/>
          </a:xfrm>
        </p:spPr>
      </p:pic>
      <p:sp>
        <p:nvSpPr>
          <p:cNvPr id="3" name="Title 2"/>
          <p:cNvSpPr>
            <a:spLocks noGrp="1"/>
          </p:cNvSpPr>
          <p:nvPr>
            <p:ph type="title"/>
          </p:nvPr>
        </p:nvSpPr>
        <p:spPr/>
        <p:txBody>
          <a:bodyPr/>
          <a:lstStyle/>
          <a:p>
            <a:r>
              <a:rPr lang="en-US" dirty="0" smtClean="0"/>
              <a:t>Beginnings</a:t>
            </a:r>
            <a:endParaRPr lang="en-US" dirty="0"/>
          </a:p>
        </p:txBody>
      </p:sp>
      <p:sp>
        <p:nvSpPr>
          <p:cNvPr id="6" name="Slide Number Placeholder 5"/>
          <p:cNvSpPr>
            <a:spLocks noGrp="1"/>
          </p:cNvSpPr>
          <p:nvPr>
            <p:ph type="sldNum" sz="quarter" idx="12"/>
          </p:nvPr>
        </p:nvSpPr>
        <p:spPr/>
        <p:txBody>
          <a:bodyPr/>
          <a:lstStyle/>
          <a:p>
            <a:fld id="{A2D2CA8A-49B1-44D0-B863-6C6BFD9BB9EC}" type="slidenum">
              <a:rPr lang="en-US" smtClean="0"/>
              <a:pPr/>
              <a:t>8</a:t>
            </a:fld>
            <a:endParaRPr lang="en-US"/>
          </a:p>
        </p:txBody>
      </p:sp>
      <p:sp>
        <p:nvSpPr>
          <p:cNvPr id="8" name="Rectangle 3"/>
          <p:cNvSpPr txBox="1">
            <a:spLocks noChangeArrowheads="1"/>
          </p:cNvSpPr>
          <p:nvPr/>
        </p:nvSpPr>
        <p:spPr bwMode="auto">
          <a:xfrm>
            <a:off x="-76200" y="228600"/>
            <a:ext cx="3505200" cy="6400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50000"/>
              <a:buFont typeface="Monotype Sorts" pitchFamily="2" charset="2"/>
              <a:buChar char="l"/>
              <a:defRPr sz="3200" b="0">
                <a:solidFill>
                  <a:srgbClr val="0000CC"/>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Marlett" pitchFamily="2" charset="2"/>
              <a:buChar char="4"/>
              <a:defRPr sz="2800" b="0">
                <a:solidFill>
                  <a:srgbClr val="FF0000"/>
                </a:solidFill>
                <a:latin typeface="+mn-lt"/>
              </a:defRPr>
            </a:lvl2pPr>
            <a:lvl3pPr marL="1143000" indent="-228600" algn="l" rtl="0" eaLnBrk="0" fontAlgn="base" hangingPunct="0">
              <a:spcBef>
                <a:spcPct val="20000"/>
              </a:spcBef>
              <a:spcAft>
                <a:spcPct val="0"/>
              </a:spcAft>
              <a:buSzPct val="75000"/>
              <a:buFont typeface="Monotype Sorts" pitchFamily="2" charset="2"/>
              <a:buChar char="o"/>
              <a:defRPr sz="2000" b="0">
                <a:solidFill>
                  <a:srgbClr val="333300"/>
                </a:solidFill>
                <a:latin typeface="+mn-lt"/>
              </a:defRPr>
            </a:lvl3pPr>
            <a:lvl4pPr marL="1600200" indent="-228600" algn="l" rtl="0" eaLnBrk="0" fontAlgn="base" hangingPunct="0">
              <a:spcBef>
                <a:spcPct val="20000"/>
              </a:spcBef>
              <a:spcAft>
                <a:spcPct val="0"/>
              </a:spcAft>
              <a:buFont typeface="CommonBullets" pitchFamily="34" charset="2"/>
              <a:buChar char="u"/>
              <a:defRPr sz="1600" b="0">
                <a:solidFill>
                  <a:srgbClr val="CC3300"/>
                </a:solidFill>
                <a:latin typeface="+mn-lt"/>
              </a:defRPr>
            </a:lvl4pPr>
            <a:lvl5pPr marL="2057400" indent="-228600" algn="l" rtl="0" eaLnBrk="0" fontAlgn="base" hangingPunct="0">
              <a:spcBef>
                <a:spcPct val="20000"/>
              </a:spcBef>
              <a:spcAft>
                <a:spcPct val="0"/>
              </a:spcAft>
              <a:buChar char="–"/>
              <a:defRPr sz="1100" b="0">
                <a:solidFill>
                  <a:srgbClr val="FF0066"/>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har char="–"/>
              <a:defRPr sz="1000" b="1">
                <a:solidFill>
                  <a:srgbClr val="FF0066"/>
                </a:solidFill>
                <a:effectLst>
                  <a:outerShdw blurRad="38100" dist="38100" dir="2700000" algn="tl">
                    <a:srgbClr val="C0C0C0"/>
                  </a:outerShdw>
                </a:effectLst>
                <a:latin typeface="+mn-lt"/>
              </a:defRPr>
            </a:lvl9pPr>
          </a:lstStyle>
          <a:p>
            <a:pPr eaLnBrk="1" hangingPunct="1">
              <a:buFont typeface="Monotype Sorts" pitchFamily="2" charset="2"/>
              <a:buNone/>
            </a:pPr>
            <a:endParaRPr lang="en-US" dirty="0" smtClean="0"/>
          </a:p>
          <a:p>
            <a:pPr eaLnBrk="1" hangingPunct="1"/>
            <a:r>
              <a:rPr lang="en-US" sz="2800" dirty="0" smtClean="0">
                <a:latin typeface="Arial" charset="0"/>
              </a:rPr>
              <a:t>CERN Courier,</a:t>
            </a:r>
            <a:br>
              <a:rPr lang="en-US" sz="2800" dirty="0" smtClean="0">
                <a:latin typeface="Arial" charset="0"/>
              </a:rPr>
            </a:br>
            <a:r>
              <a:rPr lang="en-US" sz="2800" i="0" dirty="0" smtClean="0">
                <a:latin typeface="Arial" charset="0"/>
              </a:rPr>
              <a:t>January 1982,</a:t>
            </a:r>
            <a:br>
              <a:rPr lang="en-US" sz="2800" i="0" dirty="0" smtClean="0">
                <a:latin typeface="Arial" charset="0"/>
              </a:rPr>
            </a:br>
            <a:r>
              <a:rPr lang="en-US" sz="2800" i="0" dirty="0" smtClean="0">
                <a:latin typeface="Arial" charset="0"/>
              </a:rPr>
              <a:t>pp. 17-20</a:t>
            </a:r>
            <a:br>
              <a:rPr lang="en-US" sz="2800" i="0" dirty="0" smtClean="0">
                <a:latin typeface="Arial" charset="0"/>
              </a:rPr>
            </a:br>
            <a:r>
              <a:rPr lang="en-US" sz="2800" i="0" dirty="0" smtClean="0">
                <a:latin typeface="Arial" charset="0"/>
              </a:rPr>
              <a:t/>
            </a:r>
            <a:br>
              <a:rPr lang="en-US" sz="2800" i="0" dirty="0" smtClean="0">
                <a:latin typeface="Arial" charset="0"/>
              </a:rPr>
            </a:br>
            <a:endParaRPr lang="en-US" sz="2800" i="0" dirty="0" smtClean="0">
              <a:latin typeface="Arial" charset="0"/>
            </a:endParaRPr>
          </a:p>
        </p:txBody>
      </p:sp>
    </p:spTree>
    <p:extLst>
      <p:ext uri="{BB962C8B-B14F-4D97-AF65-F5344CB8AC3E}">
        <p14:creationId xmlns:p14="http://schemas.microsoft.com/office/powerpoint/2010/main" val="270760673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RHIC Beginnings</a:t>
            </a:r>
            <a:endParaRPr lang="en-US" dirty="0"/>
          </a:p>
        </p:txBody>
      </p:sp>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467544" y="728700"/>
            <a:ext cx="8208912" cy="6156684"/>
          </a:xfrm>
          <a:prstGeom prst="rect">
            <a:avLst/>
          </a:prstGeom>
        </p:spPr>
      </p:pic>
      <p:sp>
        <p:nvSpPr>
          <p:cNvPr id="4" name="Slide Number Placeholder 3"/>
          <p:cNvSpPr>
            <a:spLocks noGrp="1"/>
          </p:cNvSpPr>
          <p:nvPr>
            <p:ph type="sldNum" sz="quarter" idx="12"/>
          </p:nvPr>
        </p:nvSpPr>
        <p:spPr/>
        <p:txBody>
          <a:bodyPr/>
          <a:lstStyle/>
          <a:p>
            <a:fld id="{A2D2CA8A-49B1-44D0-B863-6C6BFD9BB9EC}" type="slidenum">
              <a:rPr lang="en-US" smtClean="0"/>
              <a:pPr/>
              <a:t>9</a:t>
            </a:fld>
            <a:endParaRPr lang="en-US"/>
          </a:p>
        </p:txBody>
      </p:sp>
    </p:spTree>
    <p:extLst>
      <p:ext uri="{BB962C8B-B14F-4D97-AF65-F5344CB8AC3E}">
        <p14:creationId xmlns:p14="http://schemas.microsoft.com/office/powerpoint/2010/main" val="1669601309"/>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7"/>
</p:tagLst>
</file>

<file path=ppt/tags/tag2.xml><?xml version="1.0" encoding="utf-8"?>
<p:tagLst xmlns:a="http://schemas.openxmlformats.org/drawingml/2006/main" xmlns:r="http://schemas.openxmlformats.org/officeDocument/2006/relationships" xmlns:p="http://schemas.openxmlformats.org/presentationml/2006/main">
  <p:tag name="TIMING" val="|3.7"/>
</p:tagLst>
</file>

<file path=ppt/tags/tag3.xml><?xml version="1.0" encoding="utf-8"?>
<p:tagLst xmlns:a="http://schemas.openxmlformats.org/drawingml/2006/main" xmlns:r="http://schemas.openxmlformats.org/officeDocument/2006/relationships" xmlns:p="http://schemas.openxmlformats.org/presentationml/2006/main">
  <p:tag name="TIMING" val="|35.5"/>
</p:tagLst>
</file>

<file path=ppt/tags/tag4.xml><?xml version="1.0" encoding="utf-8"?>
<p:tagLst xmlns:a="http://schemas.openxmlformats.org/drawingml/2006/main" xmlns:r="http://schemas.openxmlformats.org/officeDocument/2006/relationships" xmlns:p="http://schemas.openxmlformats.org/presentationml/2006/main">
  <p:tag name="TIMING" val="|35.5"/>
</p:tagLst>
</file>

<file path=ppt/tags/tag5.xml><?xml version="1.0" encoding="utf-8"?>
<p:tagLst xmlns:a="http://schemas.openxmlformats.org/drawingml/2006/main" xmlns:r="http://schemas.openxmlformats.org/officeDocument/2006/relationships" xmlns:p="http://schemas.openxmlformats.org/presentationml/2006/main">
  <p:tag name="TIMING" val="|81.3"/>
</p:tagLst>
</file>

<file path=ppt/tags/tag6.xml><?xml version="1.0" encoding="utf-8"?>
<p:tagLst xmlns:a="http://schemas.openxmlformats.org/drawingml/2006/main" xmlns:r="http://schemas.openxmlformats.org/officeDocument/2006/relationships" xmlns:p="http://schemas.openxmlformats.org/presentationml/2006/main">
  <p:tag name="TIMING" val="|45.9|20.4|19.9"/>
</p:tagLst>
</file>

<file path=ppt/tags/tag7.xml><?xml version="1.0" encoding="utf-8"?>
<p:tagLst xmlns:a="http://schemas.openxmlformats.org/drawingml/2006/main" xmlns:r="http://schemas.openxmlformats.org/officeDocument/2006/relationships" xmlns:p="http://schemas.openxmlformats.org/presentationml/2006/main">
  <p:tag name="TIMING" val="|12.2|18.4"/>
</p:tagLst>
</file>

<file path=ppt/theme/theme1.xml><?xml version="1.0" encoding="utf-8"?>
<a:theme xmlns:a="http://schemas.openxmlformats.org/drawingml/2006/main" name="NN97">
  <a:themeElements>
    <a:clrScheme name="Custom 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7030A0"/>
      </a:hlink>
      <a:folHlink>
        <a:srgbClr val="B2B2B2"/>
      </a:folHlink>
    </a:clrScheme>
    <a:fontScheme name="NN9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FF0000">
              <a:alpha val="75000"/>
            </a:srgbClr>
          </a:solidFill>
        </a:ln>
      </a:spPr>
      <a:bodyPr vert="horz" wrap="none" lIns="91440" tIns="45720" rIns="91440" bIns="45720" numCol="1" rtlCol="0"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Char char="•"/>
          <a:tabLst/>
          <a:defRPr kumimoji="1" sz="2200" b="0" i="1"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rgbClr val="FFFFFF"/>
        </a:solid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Char char="•"/>
          <a:tabLst/>
          <a:defRPr kumimoji="1" lang="en-US" sz="2200" b="0" i="1" u="none" strike="noStrike" cap="none" normalizeH="0" baseline="0" smtClean="0">
            <a:ln>
              <a:noFill/>
            </a:ln>
            <a:solidFill>
              <a:schemeClr val="tx1"/>
            </a:solidFill>
            <a:effectLst/>
            <a:latin typeface="Tahoma" pitchFamily="34" charset="0"/>
          </a:defRPr>
        </a:defPPr>
      </a:lstStyle>
    </a:lnDef>
    <a:txDef>
      <a:spPr>
        <a:noFill/>
      </a:spPr>
      <a:bodyPr wrap="square" rtlCol="0">
        <a:spAutoFit/>
      </a:bodyPr>
      <a:lstStyle>
        <a:defPPr>
          <a:buNone/>
          <a:defRPr sz="1200" i="0" dirty="0" smtClean="0"/>
        </a:defPPr>
      </a:lstStyle>
    </a:txDef>
  </a:objectDefaults>
  <a:extraClrSchemeLst>
    <a:extraClrScheme>
      <a:clrScheme name="NN97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N97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N97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N97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N97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N97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N97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1058894</TotalTime>
  <Words>2246</Words>
  <Application>Microsoft Macintosh PowerPoint</Application>
  <PresentationFormat>Overhead</PresentationFormat>
  <Paragraphs>557</Paragraphs>
  <Slides>75</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77" baseType="lpstr">
      <vt:lpstr>NN97</vt:lpstr>
      <vt:lpstr>Equation</vt:lpstr>
      <vt:lpstr>The RHIC Discoveries in Perspective  </vt:lpstr>
      <vt:lpstr>Original Title </vt:lpstr>
      <vt:lpstr>On An Even Finer Scale</vt:lpstr>
      <vt:lpstr>On An Even Finer Scale</vt:lpstr>
      <vt:lpstr>RHIC</vt:lpstr>
      <vt:lpstr>The CERN ISR</vt:lpstr>
      <vt:lpstr>The CERN ISR</vt:lpstr>
      <vt:lpstr>Beginnings</vt:lpstr>
      <vt:lpstr>RHIC Beginnings</vt:lpstr>
      <vt:lpstr>RHIC </vt:lpstr>
      <vt:lpstr>RHIC </vt:lpstr>
      <vt:lpstr>RHIC’s First Two Major Discoveries</vt:lpstr>
      <vt:lpstr>Extending Those Major Discoveries</vt:lpstr>
      <vt:lpstr>Critical in situ Control Measurement </vt:lpstr>
      <vt:lpstr>Critical in situ Control Measurement </vt:lpstr>
      <vt:lpstr>Theoretical Guidance</vt:lpstr>
      <vt:lpstr>Theoretical Guidance</vt:lpstr>
      <vt:lpstr>Theoretical Guidance</vt:lpstr>
      <vt:lpstr>Addressing the nature of QGP discovery</vt:lpstr>
      <vt:lpstr>The Papers</vt:lpstr>
      <vt:lpstr>RHIC Scientists Serve Up ‘Perfect’ Liquid </vt:lpstr>
      <vt:lpstr>Paradigm Shift</vt:lpstr>
      <vt:lpstr>Paradigm Shift</vt:lpstr>
      <vt:lpstr>Consistency Checks</vt:lpstr>
      <vt:lpstr>Consistency Checks</vt:lpstr>
      <vt:lpstr>A Nice Surprise</vt:lpstr>
      <vt:lpstr>A Nice Surprise</vt:lpstr>
      <vt:lpstr>The Real Surprise</vt:lpstr>
      <vt:lpstr>The Real Surprise</vt:lpstr>
      <vt:lpstr>Circa 2006 - The Difficulties with Hydro </vt:lpstr>
      <vt:lpstr>Circa 2006 - The Difficulties with Hydro </vt:lpstr>
      <vt:lpstr>2008 - Concordance </vt:lpstr>
      <vt:lpstr>The First LHC Heavy Ion Discovery</vt:lpstr>
      <vt:lpstr>Strong Hydrodynamic Flow</vt:lpstr>
      <vt:lpstr>New Heavy Ion Physics at the LHC </vt:lpstr>
      <vt:lpstr>New Heavy Ion Physics at the LHC </vt:lpstr>
      <vt:lpstr>Hydrodynamic Ubiquity – An Embarrassment of Riches</vt:lpstr>
      <vt:lpstr>Controlled Injections of Asymmetry</vt:lpstr>
      <vt:lpstr>A (Valid) Analogy</vt:lpstr>
      <vt:lpstr>Recognition</vt:lpstr>
      <vt:lpstr>Connections to Other Fields</vt:lpstr>
      <vt:lpstr>QGP Remains the Winner…</vt:lpstr>
      <vt:lpstr>QGP Remains the Winner…</vt:lpstr>
      <vt:lpstr>Not Mentioned</vt:lpstr>
      <vt:lpstr>There’s More To Be Done</vt:lpstr>
      <vt:lpstr>Thank You!</vt:lpstr>
      <vt:lpstr>Back-up</vt:lpstr>
      <vt:lpstr>1983 Long Range Plan for Nuclear Physics</vt:lpstr>
      <vt:lpstr>1989 Long Range for Nuclear Physics</vt:lpstr>
      <vt:lpstr>PowerPoint Presentation</vt:lpstr>
      <vt:lpstr>2010: The Noise Is The Signal </vt:lpstr>
      <vt:lpstr>2010: The Noise Is The Signal </vt:lpstr>
      <vt:lpstr>Small Viscosity Compared to What ?</vt:lpstr>
      <vt:lpstr>Small Viscosity Compared to What ?</vt:lpstr>
      <vt:lpstr>A Long Time Ago (1985)</vt:lpstr>
      <vt:lpstr>Alternative History</vt:lpstr>
      <vt:lpstr>Instead …</vt:lpstr>
      <vt:lpstr>Theoretical Discovery 2003-4</vt:lpstr>
      <vt:lpstr>Expectations circa 2000</vt:lpstr>
      <vt:lpstr>2010 – Measurement of Thermal Photons</vt:lpstr>
      <vt:lpstr>Boulder Workshop Mar-05</vt:lpstr>
      <vt:lpstr>Strongly Coupled Plasmas</vt:lpstr>
      <vt:lpstr>Where Is h/s Minimal ?</vt:lpstr>
      <vt:lpstr>AdS / CFT in a Picture</vt:lpstr>
      <vt:lpstr>Challenges to the Paradigm?</vt:lpstr>
      <vt:lpstr>Nobel Lecture 2004</vt:lpstr>
      <vt:lpstr>Asymptotic Freedom Redux</vt:lpstr>
      <vt:lpstr>The Key Technique</vt:lpstr>
      <vt:lpstr>The Key Technique</vt:lpstr>
      <vt:lpstr>The Key Technique</vt:lpstr>
      <vt:lpstr>The Key Technique</vt:lpstr>
      <vt:lpstr> Current State of the Art</vt:lpstr>
      <vt:lpstr>Higher Harmonics Used to Determine h/s</vt:lpstr>
      <vt:lpstr>May 15, 2004 Talk at RBRC Workshop on  “New Discoveries at RHIC” </vt:lpstr>
      <vt:lpstr>June 9, 2015 Talk (Jonah Bernhard) at Workshop “Quantifying the Properties of the Perfect Fluid” </vt:lpstr>
    </vt:vector>
  </TitlesOfParts>
  <Company>Columbia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 Ion Physics Overview</dc:title>
  <dc:creator>William A. Zajc</dc:creator>
  <cp:lastModifiedBy>William A. Zajc</cp:lastModifiedBy>
  <cp:revision>1232</cp:revision>
  <cp:lastPrinted>2014-09-13T12:03:17Z</cp:lastPrinted>
  <dcterms:created xsi:type="dcterms:W3CDTF">1997-05-17T19:11:26Z</dcterms:created>
  <dcterms:modified xsi:type="dcterms:W3CDTF">2016-11-09T10:14:19Z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2</vt:i4>
  </property>
  <property fmtid="{D5CDD505-2E9C-101B-9397-08002B2CF9AE}" pid="3" name="GraphicType">
    <vt:i4>2</vt:i4>
  </property>
  <property fmtid="{D5CDD505-2E9C-101B-9397-08002B2CF9AE}" pid="4" name="Compression">
    <vt:i4>100</vt:i4>
  </property>
  <property fmtid="{D5CDD505-2E9C-101B-9397-08002B2CF9AE}" pid="5" name="ScreenSize">
    <vt:i4>3</vt:i4>
  </property>
  <property fmtid="{D5CDD505-2E9C-101B-9397-08002B2CF9AE}" pid="6" name="ScreenUsage">
    <vt:i4>2</vt:i4>
  </property>
  <property fmtid="{D5CDD505-2E9C-101B-9397-08002B2CF9AE}" pid="7" name="MailAddress">
    <vt:lpwstr>zajc@columbia.edu</vt:lpwstr>
  </property>
  <property fmtid="{D5CDD505-2E9C-101B-9397-08002B2CF9AE}" pid="8" name="HomePage">
    <vt:lpwstr>http://www.nevis.columbia.edu/~zajc/</vt:lpwstr>
  </property>
  <property fmtid="{D5CDD505-2E9C-101B-9397-08002B2CF9AE}" pid="9" name="Other">
    <vt:lpwstr>Non-technical overview of heavy ion physics presented as thesis "opponent" at the Ph.D. defense of J. Schmidt-Sorensen of Lund University, May-99.</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C:\WEBSHARE\WWWROOT\mypublicphenix\presentations\Janus</vt:lpwstr>
  </property>
</Properties>
</file>