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2"/>
  </p:notesMasterIdLst>
  <p:sldIdLst>
    <p:sldId id="257" r:id="rId3"/>
    <p:sldId id="258" r:id="rId4"/>
    <p:sldId id="259" r:id="rId5"/>
    <p:sldId id="260" r:id="rId6"/>
    <p:sldId id="265" r:id="rId7"/>
    <p:sldId id="261" r:id="rId8"/>
    <p:sldId id="262" r:id="rId9"/>
    <p:sldId id="285" r:id="rId10"/>
    <p:sldId id="264" r:id="rId11"/>
    <p:sldId id="263" r:id="rId12"/>
    <p:sldId id="266" r:id="rId13"/>
    <p:sldId id="267" r:id="rId14"/>
    <p:sldId id="268" r:id="rId15"/>
    <p:sldId id="269" r:id="rId16"/>
    <p:sldId id="270" r:id="rId17"/>
    <p:sldId id="271" r:id="rId18"/>
    <p:sldId id="272" r:id="rId19"/>
    <p:sldId id="273" r:id="rId20"/>
    <p:sldId id="278" r:id="rId21"/>
    <p:sldId id="274" r:id="rId22"/>
    <p:sldId id="275" r:id="rId23"/>
    <p:sldId id="277" r:id="rId24"/>
    <p:sldId id="280" r:id="rId25"/>
    <p:sldId id="279" r:id="rId26"/>
    <p:sldId id="282" r:id="rId27"/>
    <p:sldId id="283" r:id="rId28"/>
    <p:sldId id="276" r:id="rId29"/>
    <p:sldId id="281" r:id="rId30"/>
    <p:sldId id="284" r:id="rId31"/>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94660"/>
  </p:normalViewPr>
  <p:slideViewPr>
    <p:cSldViewPr>
      <p:cViewPr varScale="1">
        <p:scale>
          <a:sx n="67" d="100"/>
          <a:sy n="67" d="100"/>
        </p:scale>
        <p:origin x="-1051" y="-72"/>
      </p:cViewPr>
      <p:guideLst>
        <p:guide orient="horz" pos="2160"/>
        <p:guide pos="2880"/>
      </p:guideLst>
    </p:cSldViewPr>
  </p:slideViewPr>
  <p:notesTextViewPr>
    <p:cViewPr>
      <p:scale>
        <a:sx n="1" d="1"/>
        <a:sy n="1" d="1"/>
      </p:scale>
      <p:origin x="0" y="0"/>
    </p:cViewPr>
  </p:notesText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6363" cy="511731"/>
          </a:xfrm>
          <a:prstGeom prst="rect">
            <a:avLst/>
          </a:prstGeom>
        </p:spPr>
        <p:txBody>
          <a:bodyPr vert="horz" lIns="94768" tIns="47384" rIns="94768" bIns="47384" rtlCol="0"/>
          <a:lstStyle>
            <a:lvl1pPr algn="l">
              <a:defRPr sz="1200"/>
            </a:lvl1pPr>
          </a:lstStyle>
          <a:p>
            <a:endParaRPr lang="en-US"/>
          </a:p>
        </p:txBody>
      </p:sp>
      <p:sp>
        <p:nvSpPr>
          <p:cNvPr id="3" name="Date Placeholder 2"/>
          <p:cNvSpPr>
            <a:spLocks noGrp="1"/>
          </p:cNvSpPr>
          <p:nvPr>
            <p:ph type="dt" idx="1"/>
          </p:nvPr>
        </p:nvSpPr>
        <p:spPr>
          <a:xfrm>
            <a:off x="4021295" y="0"/>
            <a:ext cx="3076363" cy="511731"/>
          </a:xfrm>
          <a:prstGeom prst="rect">
            <a:avLst/>
          </a:prstGeom>
        </p:spPr>
        <p:txBody>
          <a:bodyPr vert="horz" lIns="94768" tIns="47384" rIns="94768" bIns="47384" rtlCol="0"/>
          <a:lstStyle>
            <a:lvl1pPr algn="r">
              <a:defRPr sz="1200"/>
            </a:lvl1pPr>
          </a:lstStyle>
          <a:p>
            <a:fld id="{8AC97275-AD60-407D-AC58-FE1E5C63C6E4}" type="datetimeFigureOut">
              <a:rPr lang="en-US" smtClean="0"/>
              <a:t>10/19/2015</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4768" tIns="47384" rIns="94768" bIns="47384" rtlCol="0" anchor="ctr"/>
          <a:lstStyle/>
          <a:p>
            <a:endParaRPr lang="en-US"/>
          </a:p>
        </p:txBody>
      </p:sp>
      <p:sp>
        <p:nvSpPr>
          <p:cNvPr id="5" name="Notes Placeholder 4"/>
          <p:cNvSpPr>
            <a:spLocks noGrp="1"/>
          </p:cNvSpPr>
          <p:nvPr>
            <p:ph type="body" sz="quarter" idx="3"/>
          </p:nvPr>
        </p:nvSpPr>
        <p:spPr>
          <a:xfrm>
            <a:off x="709931" y="4861442"/>
            <a:ext cx="5679440" cy="4605576"/>
          </a:xfrm>
          <a:prstGeom prst="rect">
            <a:avLst/>
          </a:prstGeom>
        </p:spPr>
        <p:txBody>
          <a:bodyPr vert="horz" lIns="94768" tIns="47384" rIns="94768" bIns="4738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721106"/>
            <a:ext cx="3076363" cy="511731"/>
          </a:xfrm>
          <a:prstGeom prst="rect">
            <a:avLst/>
          </a:prstGeom>
        </p:spPr>
        <p:txBody>
          <a:bodyPr vert="horz" lIns="94768" tIns="47384" rIns="94768" bIns="47384" rtlCol="0" anchor="b"/>
          <a:lstStyle>
            <a:lvl1pPr algn="l">
              <a:defRPr sz="1200"/>
            </a:lvl1pPr>
          </a:lstStyle>
          <a:p>
            <a:endParaRPr lang="en-US"/>
          </a:p>
        </p:txBody>
      </p:sp>
      <p:sp>
        <p:nvSpPr>
          <p:cNvPr id="7" name="Slide Number Placeholder 6"/>
          <p:cNvSpPr>
            <a:spLocks noGrp="1"/>
          </p:cNvSpPr>
          <p:nvPr>
            <p:ph type="sldNum" sz="quarter" idx="5"/>
          </p:nvPr>
        </p:nvSpPr>
        <p:spPr>
          <a:xfrm>
            <a:off x="4021295" y="9721106"/>
            <a:ext cx="3076363" cy="511731"/>
          </a:xfrm>
          <a:prstGeom prst="rect">
            <a:avLst/>
          </a:prstGeom>
        </p:spPr>
        <p:txBody>
          <a:bodyPr vert="horz" lIns="94768" tIns="47384" rIns="94768" bIns="47384" rtlCol="0" anchor="b"/>
          <a:lstStyle>
            <a:lvl1pPr algn="r">
              <a:defRPr sz="1200"/>
            </a:lvl1pPr>
          </a:lstStyle>
          <a:p>
            <a:fld id="{B73F1362-0E25-4437-8A02-9BABF8232803}" type="slidenum">
              <a:rPr lang="en-US" smtClean="0"/>
              <a:t>‹#›</a:t>
            </a:fld>
            <a:endParaRPr lang="en-US"/>
          </a:p>
        </p:txBody>
      </p:sp>
    </p:spTree>
    <p:extLst>
      <p:ext uri="{BB962C8B-B14F-4D97-AF65-F5344CB8AC3E}">
        <p14:creationId xmlns:p14="http://schemas.microsoft.com/office/powerpoint/2010/main" val="1923556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E953A0-5748-4BE3-9669-367EA8C8556B}" type="slidenum">
              <a:rPr lang="en-US">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4021420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10/19/2015</a:t>
            </a:r>
            <a:endParaRPr lang="en-US"/>
          </a:p>
        </p:txBody>
      </p:sp>
      <p:sp>
        <p:nvSpPr>
          <p:cNvPr id="5" name="Footer Placeholder 4"/>
          <p:cNvSpPr>
            <a:spLocks noGrp="1"/>
          </p:cNvSpPr>
          <p:nvPr>
            <p:ph type="ftr" sz="quarter" idx="11"/>
          </p:nvPr>
        </p:nvSpPr>
        <p:spPr/>
        <p:txBody>
          <a:bodyPr/>
          <a:lstStyle/>
          <a:p>
            <a:r>
              <a:rPr lang="en-US" smtClean="0"/>
              <a:t>Blondel, Kudenko, Noah, discussion with referrees 19-10-2015</a:t>
            </a:r>
            <a:endParaRPr lang="en-US"/>
          </a:p>
        </p:txBody>
      </p:sp>
      <p:sp>
        <p:nvSpPr>
          <p:cNvPr id="6" name="Slide Number Placeholder 5"/>
          <p:cNvSpPr>
            <a:spLocks noGrp="1"/>
          </p:cNvSpPr>
          <p:nvPr>
            <p:ph type="sldNum" sz="quarter" idx="12"/>
          </p:nvPr>
        </p:nvSpPr>
        <p:spPr/>
        <p:txBody>
          <a:bodyPr/>
          <a:lstStyle/>
          <a:p>
            <a:fld id="{C45B8EBF-1F3C-48C6-922A-91127ABDEE74}" type="slidenum">
              <a:rPr lang="en-US" smtClean="0"/>
              <a:t>‹#›</a:t>
            </a:fld>
            <a:endParaRPr lang="en-US"/>
          </a:p>
        </p:txBody>
      </p:sp>
    </p:spTree>
    <p:extLst>
      <p:ext uri="{BB962C8B-B14F-4D97-AF65-F5344CB8AC3E}">
        <p14:creationId xmlns:p14="http://schemas.microsoft.com/office/powerpoint/2010/main" val="1576543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10/19/2015</a:t>
            </a:r>
            <a:endParaRPr lang="en-US"/>
          </a:p>
        </p:txBody>
      </p:sp>
      <p:sp>
        <p:nvSpPr>
          <p:cNvPr id="5" name="Footer Placeholder 4"/>
          <p:cNvSpPr>
            <a:spLocks noGrp="1"/>
          </p:cNvSpPr>
          <p:nvPr>
            <p:ph type="ftr" sz="quarter" idx="11"/>
          </p:nvPr>
        </p:nvSpPr>
        <p:spPr/>
        <p:txBody>
          <a:bodyPr/>
          <a:lstStyle/>
          <a:p>
            <a:r>
              <a:rPr lang="en-US" smtClean="0"/>
              <a:t>Blondel, Kudenko, Noah, discussion with referrees 19-10-2015</a:t>
            </a:r>
            <a:endParaRPr lang="en-US"/>
          </a:p>
        </p:txBody>
      </p:sp>
      <p:sp>
        <p:nvSpPr>
          <p:cNvPr id="6" name="Slide Number Placeholder 5"/>
          <p:cNvSpPr>
            <a:spLocks noGrp="1"/>
          </p:cNvSpPr>
          <p:nvPr>
            <p:ph type="sldNum" sz="quarter" idx="12"/>
          </p:nvPr>
        </p:nvSpPr>
        <p:spPr/>
        <p:txBody>
          <a:bodyPr/>
          <a:lstStyle/>
          <a:p>
            <a:fld id="{C45B8EBF-1F3C-48C6-922A-91127ABDEE74}" type="slidenum">
              <a:rPr lang="en-US" smtClean="0"/>
              <a:t>‹#›</a:t>
            </a:fld>
            <a:endParaRPr lang="en-US"/>
          </a:p>
        </p:txBody>
      </p:sp>
    </p:spTree>
    <p:extLst>
      <p:ext uri="{BB962C8B-B14F-4D97-AF65-F5344CB8AC3E}">
        <p14:creationId xmlns:p14="http://schemas.microsoft.com/office/powerpoint/2010/main" val="3532476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10/19/2015</a:t>
            </a:r>
            <a:endParaRPr lang="en-US"/>
          </a:p>
        </p:txBody>
      </p:sp>
      <p:sp>
        <p:nvSpPr>
          <p:cNvPr id="5" name="Footer Placeholder 4"/>
          <p:cNvSpPr>
            <a:spLocks noGrp="1"/>
          </p:cNvSpPr>
          <p:nvPr>
            <p:ph type="ftr" sz="quarter" idx="11"/>
          </p:nvPr>
        </p:nvSpPr>
        <p:spPr/>
        <p:txBody>
          <a:bodyPr/>
          <a:lstStyle/>
          <a:p>
            <a:r>
              <a:rPr lang="en-US" smtClean="0"/>
              <a:t>Blondel, Kudenko, Noah, discussion with referrees 19-10-2015</a:t>
            </a:r>
            <a:endParaRPr lang="en-US"/>
          </a:p>
        </p:txBody>
      </p:sp>
      <p:sp>
        <p:nvSpPr>
          <p:cNvPr id="6" name="Slide Number Placeholder 5"/>
          <p:cNvSpPr>
            <a:spLocks noGrp="1"/>
          </p:cNvSpPr>
          <p:nvPr>
            <p:ph type="sldNum" sz="quarter" idx="12"/>
          </p:nvPr>
        </p:nvSpPr>
        <p:spPr/>
        <p:txBody>
          <a:bodyPr/>
          <a:lstStyle/>
          <a:p>
            <a:fld id="{C45B8EBF-1F3C-48C6-922A-91127ABDEE74}" type="slidenum">
              <a:rPr lang="en-US" smtClean="0"/>
              <a:t>‹#›</a:t>
            </a:fld>
            <a:endParaRPr lang="en-US"/>
          </a:p>
        </p:txBody>
      </p:sp>
    </p:spTree>
    <p:extLst>
      <p:ext uri="{BB962C8B-B14F-4D97-AF65-F5344CB8AC3E}">
        <p14:creationId xmlns:p14="http://schemas.microsoft.com/office/powerpoint/2010/main" val="370472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eaLnBrk="0" fontAlgn="base" hangingPunct="0">
              <a:spcAft>
                <a:spcPct val="0"/>
              </a:spcAft>
            </a:pPr>
            <a:r>
              <a:rPr lang="en-US" altLang="en-US" smtClean="0">
                <a:solidFill>
                  <a:prstClr val="black">
                    <a:tint val="75000"/>
                  </a:prstClr>
                </a:solidFill>
              </a:rPr>
              <a:t>10/19/2015</a:t>
            </a:r>
            <a:endParaRPr lang="en-US" altLang="en-US">
              <a:solidFill>
                <a:prstClr val="black">
                  <a:tint val="75000"/>
                </a:prstClr>
              </a:solidFill>
            </a:endParaRPr>
          </a:p>
        </p:txBody>
      </p:sp>
      <p:sp>
        <p:nvSpPr>
          <p:cNvPr id="5" name="Footer Placeholder 4"/>
          <p:cNvSpPr>
            <a:spLocks noGrp="1"/>
          </p:cNvSpPr>
          <p:nvPr>
            <p:ph type="ftr" sz="quarter" idx="11"/>
          </p:nvPr>
        </p:nvSpPr>
        <p:spPr/>
        <p:txBody>
          <a:bodyPr/>
          <a:lstStyle/>
          <a:p>
            <a:pPr eaLnBrk="0" fontAlgn="base" hangingPunct="0">
              <a:spcAft>
                <a:spcPct val="0"/>
              </a:spcAft>
            </a:pPr>
            <a:r>
              <a:rPr lang="en-US" altLang="en-US" smtClean="0">
                <a:solidFill>
                  <a:prstClr val="black">
                    <a:tint val="75000"/>
                  </a:prstClr>
                </a:solidFill>
              </a:rPr>
              <a:t>Blondel, Kudenko, Noah, discussion with referrees 19-10-2015</a:t>
            </a:r>
            <a:endParaRPr lang="en-US"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eaLnBrk="0" fontAlgn="base" hangingPunct="0">
              <a:spcAft>
                <a:spcPct val="0"/>
              </a:spcAft>
            </a:pPr>
            <a:fld id="{F44D081D-2087-4BDF-A055-56ED2C1543DC}" type="slidenum">
              <a:rPr lang="en-US" altLang="en-US">
                <a:solidFill>
                  <a:prstClr val="black">
                    <a:tint val="75000"/>
                  </a:prstClr>
                </a:solidFill>
              </a:rPr>
              <a:pPr eaLnBrk="0" fontAlgn="base" hangingPunct="0">
                <a:spcAft>
                  <a:spcPct val="0"/>
                </a:spcAft>
              </a:pPr>
              <a:t>‹#›</a:t>
            </a:fld>
            <a:endParaRPr lang="en-US" altLang="en-US">
              <a:solidFill>
                <a:prstClr val="black">
                  <a:tint val="75000"/>
                </a:prstClr>
              </a:solidFill>
            </a:endParaRPr>
          </a:p>
        </p:txBody>
      </p:sp>
    </p:spTree>
    <p:extLst>
      <p:ext uri="{BB962C8B-B14F-4D97-AF65-F5344CB8AC3E}">
        <p14:creationId xmlns:p14="http://schemas.microsoft.com/office/powerpoint/2010/main" val="1996483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78E8BBB-6279-415D-8052-C936E184195F}"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12036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78E8BBB-6279-415D-8052-C936E184195F}"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041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78E8BBB-6279-415D-8052-C936E184195F}"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159097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78E8BBB-6279-415D-8052-C936E184195F}"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310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778E8BBB-6279-415D-8052-C936E184195F}"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53411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fr-CH" dirty="0" smtClean="0"/>
              <a:t>Blondel, </a:t>
            </a:r>
            <a:r>
              <a:rPr lang="fr-CH" dirty="0" err="1" smtClean="0"/>
              <a:t>Kudenko</a:t>
            </a:r>
            <a:r>
              <a:rPr lang="fr-CH" dirty="0" smtClean="0"/>
              <a:t>, Noah, discussion </a:t>
            </a:r>
            <a:r>
              <a:rPr lang="fr-CH" dirty="0" err="1" smtClean="0"/>
              <a:t>with</a:t>
            </a:r>
            <a:r>
              <a:rPr lang="fr-CH" dirty="0" smtClean="0"/>
              <a:t> </a:t>
            </a:r>
            <a:r>
              <a:rPr lang="fr-CH" dirty="0" err="1" smtClean="0"/>
              <a:t>referrees</a:t>
            </a:r>
            <a:r>
              <a:rPr lang="fr-CH" dirty="0" smtClean="0"/>
              <a:t> 19-10-2015</a:t>
            </a:r>
            <a:endParaRPr lang="en-US" dirty="0"/>
          </a:p>
        </p:txBody>
      </p:sp>
      <p:sp>
        <p:nvSpPr>
          <p:cNvPr id="4" name="Slide Number Placeholder 3"/>
          <p:cNvSpPr>
            <a:spLocks noGrp="1"/>
          </p:cNvSpPr>
          <p:nvPr>
            <p:ph type="sldNum" sz="quarter" idx="12"/>
          </p:nvPr>
        </p:nvSpPr>
        <p:spPr/>
        <p:txBody>
          <a:bodyPr/>
          <a:lstStyle/>
          <a:p>
            <a:fld id="{778E8BBB-6279-415D-8052-C936E184195F}"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36855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78E8BBB-6279-415D-8052-C936E184195F}"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7828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10/19/2015</a:t>
            </a:r>
            <a:endParaRPr lang="en-US"/>
          </a:p>
        </p:txBody>
      </p:sp>
      <p:sp>
        <p:nvSpPr>
          <p:cNvPr id="5" name="Footer Placeholder 4"/>
          <p:cNvSpPr>
            <a:spLocks noGrp="1"/>
          </p:cNvSpPr>
          <p:nvPr>
            <p:ph type="ftr" sz="quarter" idx="11"/>
          </p:nvPr>
        </p:nvSpPr>
        <p:spPr/>
        <p:txBody>
          <a:bodyPr/>
          <a:lstStyle/>
          <a:p>
            <a:r>
              <a:rPr lang="en-US" smtClean="0"/>
              <a:t>Blondel, Kudenko, Noah, discussion with referrees 19-10-2015</a:t>
            </a:r>
            <a:endParaRPr lang="en-US"/>
          </a:p>
        </p:txBody>
      </p:sp>
      <p:sp>
        <p:nvSpPr>
          <p:cNvPr id="6" name="Slide Number Placeholder 5"/>
          <p:cNvSpPr>
            <a:spLocks noGrp="1"/>
          </p:cNvSpPr>
          <p:nvPr>
            <p:ph type="sldNum" sz="quarter" idx="12"/>
          </p:nvPr>
        </p:nvSpPr>
        <p:spPr/>
        <p:txBody>
          <a:bodyPr/>
          <a:lstStyle/>
          <a:p>
            <a:fld id="{C45B8EBF-1F3C-48C6-922A-91127ABDEE74}" type="slidenum">
              <a:rPr lang="en-US" smtClean="0"/>
              <a:t>‹#›</a:t>
            </a:fld>
            <a:endParaRPr lang="en-US"/>
          </a:p>
        </p:txBody>
      </p:sp>
    </p:spTree>
    <p:extLst>
      <p:ext uri="{BB962C8B-B14F-4D97-AF65-F5344CB8AC3E}">
        <p14:creationId xmlns:p14="http://schemas.microsoft.com/office/powerpoint/2010/main" val="8606546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78E8BBB-6279-415D-8052-C936E184195F}"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953667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78E8BBB-6279-415D-8052-C936E184195F}"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99518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78E8BBB-6279-415D-8052-C936E184195F}"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1699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10/19/2015</a:t>
            </a:r>
            <a:endParaRPr lang="en-US"/>
          </a:p>
        </p:txBody>
      </p:sp>
      <p:sp>
        <p:nvSpPr>
          <p:cNvPr id="5" name="Footer Placeholder 4"/>
          <p:cNvSpPr>
            <a:spLocks noGrp="1"/>
          </p:cNvSpPr>
          <p:nvPr>
            <p:ph type="ftr" sz="quarter" idx="11"/>
          </p:nvPr>
        </p:nvSpPr>
        <p:spPr/>
        <p:txBody>
          <a:bodyPr/>
          <a:lstStyle/>
          <a:p>
            <a:r>
              <a:rPr lang="en-US" smtClean="0"/>
              <a:t>Blondel, Kudenko, Noah, discussion with referrees 19-10-2015</a:t>
            </a:r>
            <a:endParaRPr lang="en-US"/>
          </a:p>
        </p:txBody>
      </p:sp>
      <p:sp>
        <p:nvSpPr>
          <p:cNvPr id="6" name="Slide Number Placeholder 5"/>
          <p:cNvSpPr>
            <a:spLocks noGrp="1"/>
          </p:cNvSpPr>
          <p:nvPr>
            <p:ph type="sldNum" sz="quarter" idx="12"/>
          </p:nvPr>
        </p:nvSpPr>
        <p:spPr/>
        <p:txBody>
          <a:bodyPr/>
          <a:lstStyle/>
          <a:p>
            <a:fld id="{C45B8EBF-1F3C-48C6-922A-91127ABDEE74}" type="slidenum">
              <a:rPr lang="en-US" smtClean="0"/>
              <a:t>‹#›</a:t>
            </a:fld>
            <a:endParaRPr lang="en-US"/>
          </a:p>
        </p:txBody>
      </p:sp>
    </p:spTree>
    <p:extLst>
      <p:ext uri="{BB962C8B-B14F-4D97-AF65-F5344CB8AC3E}">
        <p14:creationId xmlns:p14="http://schemas.microsoft.com/office/powerpoint/2010/main" val="1138306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10/19/2015</a:t>
            </a:r>
            <a:endParaRPr lang="en-US"/>
          </a:p>
        </p:txBody>
      </p:sp>
      <p:sp>
        <p:nvSpPr>
          <p:cNvPr id="6" name="Footer Placeholder 5"/>
          <p:cNvSpPr>
            <a:spLocks noGrp="1"/>
          </p:cNvSpPr>
          <p:nvPr>
            <p:ph type="ftr" sz="quarter" idx="11"/>
          </p:nvPr>
        </p:nvSpPr>
        <p:spPr/>
        <p:txBody>
          <a:bodyPr/>
          <a:lstStyle/>
          <a:p>
            <a:r>
              <a:rPr lang="en-US" smtClean="0"/>
              <a:t>Blondel, Kudenko, Noah, discussion with referrees 19-10-2015</a:t>
            </a:r>
            <a:endParaRPr lang="en-US"/>
          </a:p>
        </p:txBody>
      </p:sp>
      <p:sp>
        <p:nvSpPr>
          <p:cNvPr id="7" name="Slide Number Placeholder 6"/>
          <p:cNvSpPr>
            <a:spLocks noGrp="1"/>
          </p:cNvSpPr>
          <p:nvPr>
            <p:ph type="sldNum" sz="quarter" idx="12"/>
          </p:nvPr>
        </p:nvSpPr>
        <p:spPr/>
        <p:txBody>
          <a:bodyPr/>
          <a:lstStyle/>
          <a:p>
            <a:fld id="{C45B8EBF-1F3C-48C6-922A-91127ABDEE74}" type="slidenum">
              <a:rPr lang="en-US" smtClean="0"/>
              <a:t>‹#›</a:t>
            </a:fld>
            <a:endParaRPr lang="en-US"/>
          </a:p>
        </p:txBody>
      </p:sp>
    </p:spTree>
    <p:extLst>
      <p:ext uri="{BB962C8B-B14F-4D97-AF65-F5344CB8AC3E}">
        <p14:creationId xmlns:p14="http://schemas.microsoft.com/office/powerpoint/2010/main" val="2196589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10/19/2015</a:t>
            </a:r>
            <a:endParaRPr lang="en-US"/>
          </a:p>
        </p:txBody>
      </p:sp>
      <p:sp>
        <p:nvSpPr>
          <p:cNvPr id="8" name="Footer Placeholder 7"/>
          <p:cNvSpPr>
            <a:spLocks noGrp="1"/>
          </p:cNvSpPr>
          <p:nvPr>
            <p:ph type="ftr" sz="quarter" idx="11"/>
          </p:nvPr>
        </p:nvSpPr>
        <p:spPr/>
        <p:txBody>
          <a:bodyPr/>
          <a:lstStyle/>
          <a:p>
            <a:r>
              <a:rPr lang="en-US" smtClean="0"/>
              <a:t>Blondel, Kudenko, Noah, discussion with referrees 19-10-2015</a:t>
            </a:r>
            <a:endParaRPr lang="en-US"/>
          </a:p>
        </p:txBody>
      </p:sp>
      <p:sp>
        <p:nvSpPr>
          <p:cNvPr id="9" name="Slide Number Placeholder 8"/>
          <p:cNvSpPr>
            <a:spLocks noGrp="1"/>
          </p:cNvSpPr>
          <p:nvPr>
            <p:ph type="sldNum" sz="quarter" idx="12"/>
          </p:nvPr>
        </p:nvSpPr>
        <p:spPr/>
        <p:txBody>
          <a:bodyPr/>
          <a:lstStyle/>
          <a:p>
            <a:fld id="{C45B8EBF-1F3C-48C6-922A-91127ABDEE74}" type="slidenum">
              <a:rPr lang="en-US" smtClean="0"/>
              <a:t>‹#›</a:t>
            </a:fld>
            <a:endParaRPr lang="en-US"/>
          </a:p>
        </p:txBody>
      </p:sp>
    </p:spTree>
    <p:extLst>
      <p:ext uri="{BB962C8B-B14F-4D97-AF65-F5344CB8AC3E}">
        <p14:creationId xmlns:p14="http://schemas.microsoft.com/office/powerpoint/2010/main" val="3947596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10/19/2015</a:t>
            </a:r>
            <a:endParaRPr lang="en-US"/>
          </a:p>
        </p:txBody>
      </p:sp>
      <p:sp>
        <p:nvSpPr>
          <p:cNvPr id="4" name="Footer Placeholder 3"/>
          <p:cNvSpPr>
            <a:spLocks noGrp="1"/>
          </p:cNvSpPr>
          <p:nvPr>
            <p:ph type="ftr" sz="quarter" idx="11"/>
          </p:nvPr>
        </p:nvSpPr>
        <p:spPr/>
        <p:txBody>
          <a:bodyPr/>
          <a:lstStyle/>
          <a:p>
            <a:r>
              <a:rPr lang="en-US" smtClean="0"/>
              <a:t>Blondel, Kudenko, Noah, discussion with referrees 19-10-2015</a:t>
            </a:r>
            <a:endParaRPr lang="en-US"/>
          </a:p>
        </p:txBody>
      </p:sp>
      <p:sp>
        <p:nvSpPr>
          <p:cNvPr id="5" name="Slide Number Placeholder 4"/>
          <p:cNvSpPr>
            <a:spLocks noGrp="1"/>
          </p:cNvSpPr>
          <p:nvPr>
            <p:ph type="sldNum" sz="quarter" idx="12"/>
          </p:nvPr>
        </p:nvSpPr>
        <p:spPr/>
        <p:txBody>
          <a:bodyPr/>
          <a:lstStyle/>
          <a:p>
            <a:fld id="{C45B8EBF-1F3C-48C6-922A-91127ABDEE74}" type="slidenum">
              <a:rPr lang="en-US" smtClean="0"/>
              <a:t>‹#›</a:t>
            </a:fld>
            <a:endParaRPr lang="en-US"/>
          </a:p>
        </p:txBody>
      </p:sp>
    </p:spTree>
    <p:extLst>
      <p:ext uri="{BB962C8B-B14F-4D97-AF65-F5344CB8AC3E}">
        <p14:creationId xmlns:p14="http://schemas.microsoft.com/office/powerpoint/2010/main" val="2536435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10/19/2015</a:t>
            </a:r>
            <a:endParaRPr lang="en-US"/>
          </a:p>
        </p:txBody>
      </p:sp>
      <p:sp>
        <p:nvSpPr>
          <p:cNvPr id="3" name="Footer Placeholder 2"/>
          <p:cNvSpPr>
            <a:spLocks noGrp="1"/>
          </p:cNvSpPr>
          <p:nvPr>
            <p:ph type="ftr" sz="quarter" idx="11"/>
          </p:nvPr>
        </p:nvSpPr>
        <p:spPr/>
        <p:txBody>
          <a:bodyPr/>
          <a:lstStyle/>
          <a:p>
            <a:r>
              <a:rPr lang="en-US" smtClean="0"/>
              <a:t>Blondel, Kudenko, Noah, discussion with referrees 19-10-2015</a:t>
            </a:r>
            <a:endParaRPr lang="en-US"/>
          </a:p>
        </p:txBody>
      </p:sp>
      <p:sp>
        <p:nvSpPr>
          <p:cNvPr id="4" name="Slide Number Placeholder 3"/>
          <p:cNvSpPr>
            <a:spLocks noGrp="1"/>
          </p:cNvSpPr>
          <p:nvPr>
            <p:ph type="sldNum" sz="quarter" idx="12"/>
          </p:nvPr>
        </p:nvSpPr>
        <p:spPr/>
        <p:txBody>
          <a:bodyPr/>
          <a:lstStyle/>
          <a:p>
            <a:fld id="{C45B8EBF-1F3C-48C6-922A-91127ABDEE74}" type="slidenum">
              <a:rPr lang="en-US" smtClean="0"/>
              <a:t>‹#›</a:t>
            </a:fld>
            <a:endParaRPr lang="en-US"/>
          </a:p>
        </p:txBody>
      </p:sp>
    </p:spTree>
    <p:extLst>
      <p:ext uri="{BB962C8B-B14F-4D97-AF65-F5344CB8AC3E}">
        <p14:creationId xmlns:p14="http://schemas.microsoft.com/office/powerpoint/2010/main" val="2066654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10/19/2015</a:t>
            </a:r>
            <a:endParaRPr lang="en-US"/>
          </a:p>
        </p:txBody>
      </p:sp>
      <p:sp>
        <p:nvSpPr>
          <p:cNvPr id="6" name="Footer Placeholder 5"/>
          <p:cNvSpPr>
            <a:spLocks noGrp="1"/>
          </p:cNvSpPr>
          <p:nvPr>
            <p:ph type="ftr" sz="quarter" idx="11"/>
          </p:nvPr>
        </p:nvSpPr>
        <p:spPr/>
        <p:txBody>
          <a:bodyPr/>
          <a:lstStyle/>
          <a:p>
            <a:r>
              <a:rPr lang="en-US" smtClean="0"/>
              <a:t>Blondel, Kudenko, Noah, discussion with referrees 19-10-2015</a:t>
            </a:r>
            <a:endParaRPr lang="en-US"/>
          </a:p>
        </p:txBody>
      </p:sp>
      <p:sp>
        <p:nvSpPr>
          <p:cNvPr id="7" name="Slide Number Placeholder 6"/>
          <p:cNvSpPr>
            <a:spLocks noGrp="1"/>
          </p:cNvSpPr>
          <p:nvPr>
            <p:ph type="sldNum" sz="quarter" idx="12"/>
          </p:nvPr>
        </p:nvSpPr>
        <p:spPr/>
        <p:txBody>
          <a:bodyPr/>
          <a:lstStyle/>
          <a:p>
            <a:fld id="{C45B8EBF-1F3C-48C6-922A-91127ABDEE74}" type="slidenum">
              <a:rPr lang="en-US" smtClean="0"/>
              <a:t>‹#›</a:t>
            </a:fld>
            <a:endParaRPr lang="en-US"/>
          </a:p>
        </p:txBody>
      </p:sp>
    </p:spTree>
    <p:extLst>
      <p:ext uri="{BB962C8B-B14F-4D97-AF65-F5344CB8AC3E}">
        <p14:creationId xmlns:p14="http://schemas.microsoft.com/office/powerpoint/2010/main" val="2106735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10/19/2015</a:t>
            </a:r>
            <a:endParaRPr lang="en-US"/>
          </a:p>
        </p:txBody>
      </p:sp>
      <p:sp>
        <p:nvSpPr>
          <p:cNvPr id="6" name="Footer Placeholder 5"/>
          <p:cNvSpPr>
            <a:spLocks noGrp="1"/>
          </p:cNvSpPr>
          <p:nvPr>
            <p:ph type="ftr" sz="quarter" idx="11"/>
          </p:nvPr>
        </p:nvSpPr>
        <p:spPr/>
        <p:txBody>
          <a:bodyPr/>
          <a:lstStyle/>
          <a:p>
            <a:r>
              <a:rPr lang="en-US" smtClean="0"/>
              <a:t>Blondel, Kudenko, Noah, discussion with referrees 19-10-2015</a:t>
            </a:r>
            <a:endParaRPr lang="en-US"/>
          </a:p>
        </p:txBody>
      </p:sp>
      <p:sp>
        <p:nvSpPr>
          <p:cNvPr id="7" name="Slide Number Placeholder 6"/>
          <p:cNvSpPr>
            <a:spLocks noGrp="1"/>
          </p:cNvSpPr>
          <p:nvPr>
            <p:ph type="sldNum" sz="quarter" idx="12"/>
          </p:nvPr>
        </p:nvSpPr>
        <p:spPr/>
        <p:txBody>
          <a:bodyPr/>
          <a:lstStyle/>
          <a:p>
            <a:fld id="{C45B8EBF-1F3C-48C6-922A-91127ABDEE74}" type="slidenum">
              <a:rPr lang="en-US" smtClean="0"/>
              <a:t>‹#›</a:t>
            </a:fld>
            <a:endParaRPr lang="en-US"/>
          </a:p>
        </p:txBody>
      </p:sp>
    </p:spTree>
    <p:extLst>
      <p:ext uri="{BB962C8B-B14F-4D97-AF65-F5344CB8AC3E}">
        <p14:creationId xmlns:p14="http://schemas.microsoft.com/office/powerpoint/2010/main" val="417365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10/19/2015</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CH" dirty="0" smtClean="0"/>
              <a:t>Blondel, </a:t>
            </a:r>
            <a:r>
              <a:rPr lang="fr-CH" dirty="0" err="1" smtClean="0"/>
              <a:t>Kudenko</a:t>
            </a:r>
            <a:r>
              <a:rPr lang="fr-CH" dirty="0" smtClean="0"/>
              <a:t>, Noah, discussion </a:t>
            </a:r>
            <a:r>
              <a:rPr lang="fr-CH" dirty="0" err="1" smtClean="0"/>
              <a:t>with</a:t>
            </a:r>
            <a:r>
              <a:rPr lang="fr-CH" dirty="0" smtClean="0"/>
              <a:t> </a:t>
            </a:r>
            <a:r>
              <a:rPr lang="fr-CH" dirty="0" err="1" smtClean="0"/>
              <a:t>referrees</a:t>
            </a:r>
            <a:r>
              <a:rPr lang="fr-CH" dirty="0" smtClean="0"/>
              <a:t> 19-10-2015</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5B8EBF-1F3C-48C6-922A-91127ABDEE74}" type="slidenum">
              <a:rPr lang="en-US" smtClean="0"/>
              <a:t>‹#›</a:t>
            </a:fld>
            <a:endParaRPr lang="en-US"/>
          </a:p>
        </p:txBody>
      </p:sp>
    </p:spTree>
    <p:extLst>
      <p:ext uri="{BB962C8B-B14F-4D97-AF65-F5344CB8AC3E}">
        <p14:creationId xmlns:p14="http://schemas.microsoft.com/office/powerpoint/2010/main" val="29827931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10/19/2015</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8E8BBB-6279-415D-8052-C936E184195F}" type="slidenum">
              <a:rPr lang="en-US">
                <a:solidFill>
                  <a:prstClr val="black">
                    <a:tint val="75000"/>
                  </a:prstClr>
                </a:solidFill>
              </a:rPr>
              <a:pPr/>
              <a:t>‹#›</a:t>
            </a:fld>
            <a:endParaRPr lang="en-US">
              <a:solidFill>
                <a:prstClr val="black">
                  <a:tint val="75000"/>
                </a:prstClr>
              </a:solidFill>
            </a:endParaRPr>
          </a:p>
        </p:txBody>
      </p:sp>
      <p:pic>
        <p:nvPicPr>
          <p:cNvPr id="7" name="Picture 18" descr="unige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437206" y="0"/>
            <a:ext cx="727075" cy="727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87522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wmf"/><Relationship Id="rId7"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8.xml"/><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580" y="593685"/>
            <a:ext cx="6975436" cy="646331"/>
          </a:xfrm>
          <a:prstGeom prst="rect">
            <a:avLst/>
          </a:prstGeom>
          <a:noFill/>
        </p:spPr>
        <p:txBody>
          <a:bodyPr wrap="none" rtlCol="0">
            <a:spAutoFit/>
          </a:bodyPr>
          <a:lstStyle/>
          <a:p>
            <a:r>
              <a:rPr lang="fr-CH" b="1" dirty="0" err="1" smtClean="0"/>
              <a:t>Answers</a:t>
            </a:r>
            <a:r>
              <a:rPr lang="fr-CH" b="1" dirty="0" smtClean="0"/>
              <a:t> to the referees </a:t>
            </a:r>
            <a:r>
              <a:rPr lang="en-US" b="1" dirty="0"/>
              <a:t>q</a:t>
            </a:r>
            <a:r>
              <a:rPr lang="en-US" b="1" dirty="0" smtClean="0"/>
              <a:t>uestions </a:t>
            </a:r>
          </a:p>
          <a:p>
            <a:r>
              <a:rPr lang="en-US" b="1" dirty="0"/>
              <a:t> </a:t>
            </a:r>
            <a:r>
              <a:rPr lang="en-US" b="1" dirty="0" smtClean="0"/>
              <a:t>  to </a:t>
            </a:r>
            <a:r>
              <a:rPr lang="en-US" b="1" dirty="0"/>
              <a:t>the baby MIND proposal submitted to the SPSC on October, 6, 2015</a:t>
            </a:r>
            <a:endParaRPr lang="en-US" dirty="0"/>
          </a:p>
        </p:txBody>
      </p:sp>
      <p:sp>
        <p:nvSpPr>
          <p:cNvPr id="3" name="TextBox 2"/>
          <p:cNvSpPr txBox="1"/>
          <p:nvPr/>
        </p:nvSpPr>
        <p:spPr>
          <a:xfrm>
            <a:off x="566555" y="2078850"/>
            <a:ext cx="8211992" cy="923330"/>
          </a:xfrm>
          <a:prstGeom prst="rect">
            <a:avLst/>
          </a:prstGeom>
          <a:noFill/>
        </p:spPr>
        <p:txBody>
          <a:bodyPr wrap="none" rtlCol="0">
            <a:spAutoFit/>
          </a:bodyPr>
          <a:lstStyle/>
          <a:p>
            <a:r>
              <a:rPr lang="en-US" b="1" dirty="0">
                <a:solidFill>
                  <a:srgbClr val="0070C0"/>
                </a:solidFill>
              </a:rPr>
              <a:t>Baby MIND at WAGASCI</a:t>
            </a:r>
            <a:r>
              <a:rPr lang="en-US" dirty="0">
                <a:solidFill>
                  <a:srgbClr val="0070C0"/>
                </a:solidFill>
              </a:rPr>
              <a:t>: There is no run mentioned behind WA105 in the run plan of</a:t>
            </a:r>
          </a:p>
          <a:p>
            <a:r>
              <a:rPr lang="en-US" dirty="0">
                <a:solidFill>
                  <a:srgbClr val="0070C0"/>
                </a:solidFill>
              </a:rPr>
              <a:t>paragraph 1.3. Should we infer that the main "physics goal" of the baby MIND is to</a:t>
            </a:r>
          </a:p>
          <a:p>
            <a:r>
              <a:rPr lang="en-US" dirty="0">
                <a:solidFill>
                  <a:srgbClr val="0070C0"/>
                </a:solidFill>
              </a:rPr>
              <a:t>complement the WAGASCI setup?</a:t>
            </a:r>
          </a:p>
        </p:txBody>
      </p:sp>
      <p:sp>
        <p:nvSpPr>
          <p:cNvPr id="5" name="Date Placeholder 4"/>
          <p:cNvSpPr>
            <a:spLocks noGrp="1"/>
          </p:cNvSpPr>
          <p:nvPr>
            <p:ph type="dt" sz="half" idx="10"/>
          </p:nvPr>
        </p:nvSpPr>
        <p:spPr/>
        <p:txBody>
          <a:bodyPr/>
          <a:lstStyle/>
          <a:p>
            <a:r>
              <a:rPr lang="en-US" smtClean="0"/>
              <a:t>10/19/2015</a:t>
            </a:r>
            <a:endParaRPr lang="en-US"/>
          </a:p>
        </p:txBody>
      </p:sp>
      <p:sp>
        <p:nvSpPr>
          <p:cNvPr id="6" name="Footer Placeholder 5"/>
          <p:cNvSpPr>
            <a:spLocks noGrp="1"/>
          </p:cNvSpPr>
          <p:nvPr>
            <p:ph type="ftr" sz="quarter" idx="11"/>
          </p:nvPr>
        </p:nvSpPr>
        <p:spPr/>
        <p:txBody>
          <a:bodyPr/>
          <a:lstStyle/>
          <a:p>
            <a:r>
              <a:rPr lang="en-US" smtClean="0"/>
              <a:t>Blondel, Kudenko, Noah, discussion with referrees 19-10-2015</a:t>
            </a:r>
            <a:endParaRPr lang="en-US"/>
          </a:p>
        </p:txBody>
      </p:sp>
      <p:sp>
        <p:nvSpPr>
          <p:cNvPr id="7" name="Slide Number Placeholder 6"/>
          <p:cNvSpPr>
            <a:spLocks noGrp="1"/>
          </p:cNvSpPr>
          <p:nvPr>
            <p:ph type="sldNum" sz="quarter" idx="12"/>
          </p:nvPr>
        </p:nvSpPr>
        <p:spPr/>
        <p:txBody>
          <a:bodyPr/>
          <a:lstStyle/>
          <a:p>
            <a:fld id="{C45B8EBF-1F3C-48C6-922A-91127ABDEE74}" type="slidenum">
              <a:rPr lang="en-US" smtClean="0"/>
              <a:t>1</a:t>
            </a:fld>
            <a:endParaRPr lang="en-US"/>
          </a:p>
        </p:txBody>
      </p:sp>
    </p:spTree>
    <p:extLst>
      <p:ext uri="{BB962C8B-B14F-4D97-AF65-F5344CB8AC3E}">
        <p14:creationId xmlns:p14="http://schemas.microsoft.com/office/powerpoint/2010/main" val="141954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10/19/2015</a:t>
            </a:r>
            <a:endParaRPr lang="en-US"/>
          </a:p>
        </p:txBody>
      </p:sp>
      <p:sp>
        <p:nvSpPr>
          <p:cNvPr id="3" name="Footer Placeholder 2"/>
          <p:cNvSpPr>
            <a:spLocks noGrp="1"/>
          </p:cNvSpPr>
          <p:nvPr>
            <p:ph type="ftr" sz="quarter" idx="11"/>
          </p:nvPr>
        </p:nvSpPr>
        <p:spPr/>
        <p:txBody>
          <a:bodyPr/>
          <a:lstStyle/>
          <a:p>
            <a:r>
              <a:rPr lang="en-US" smtClean="0"/>
              <a:t>Blondel, Kudenko, Noah, discussion with referrees 19-10-2015</a:t>
            </a:r>
            <a:endParaRPr lang="en-US"/>
          </a:p>
        </p:txBody>
      </p:sp>
      <p:sp>
        <p:nvSpPr>
          <p:cNvPr id="4" name="Slide Number Placeholder 3"/>
          <p:cNvSpPr>
            <a:spLocks noGrp="1"/>
          </p:cNvSpPr>
          <p:nvPr>
            <p:ph type="sldNum" sz="quarter" idx="12"/>
          </p:nvPr>
        </p:nvSpPr>
        <p:spPr/>
        <p:txBody>
          <a:bodyPr/>
          <a:lstStyle/>
          <a:p>
            <a:fld id="{C45B8EBF-1F3C-48C6-922A-91127ABDEE74}" type="slidenum">
              <a:rPr lang="en-US" smtClean="0"/>
              <a:t>10</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515" y="15730"/>
            <a:ext cx="8847475" cy="6615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47372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458670"/>
            <a:ext cx="8955995" cy="6038576"/>
          </a:xfrm>
          <a:prstGeom prst="rect">
            <a:avLst/>
          </a:prstGeom>
        </p:spPr>
        <p:txBody>
          <a:bodyPr wrap="square">
            <a:spAutoFit/>
          </a:bodyPr>
          <a:lstStyle/>
          <a:p>
            <a:pPr>
              <a:lnSpc>
                <a:spcPct val="115000"/>
              </a:lnSpc>
              <a:spcAft>
                <a:spcPts val="0"/>
              </a:spcAft>
            </a:pPr>
            <a:r>
              <a:rPr lang="en-US" dirty="0" smtClean="0">
                <a:solidFill>
                  <a:schemeClr val="accent1"/>
                </a:solidFill>
                <a:effectLst/>
                <a:latin typeface="Helvetica"/>
                <a:ea typeface="Calibri"/>
                <a:cs typeface="Helvetica"/>
              </a:rPr>
              <a:t>Is the average 90% efficiency given in paragraph 4.2 the WAGASCI muon spectrum averaged efficiency? </a:t>
            </a:r>
            <a:r>
              <a:rPr lang="en-US" dirty="0" smtClean="0">
                <a:effectLst/>
                <a:latin typeface="Helvetica"/>
                <a:ea typeface="Calibri"/>
                <a:cs typeface="Helvetica"/>
              </a:rPr>
              <a:t>It is the charge ID efficiency in the  antineutrino exposure</a:t>
            </a:r>
            <a:endParaRPr lang="en-US" sz="1600" dirty="0">
              <a:ea typeface="Calibri"/>
              <a:cs typeface="Times New Roman"/>
            </a:endParaRPr>
          </a:p>
          <a:p>
            <a:pPr>
              <a:lnSpc>
                <a:spcPct val="115000"/>
              </a:lnSpc>
              <a:spcAft>
                <a:spcPts val="0"/>
              </a:spcAft>
            </a:pPr>
            <a:r>
              <a:rPr lang="en-US" dirty="0" smtClean="0">
                <a:effectLst/>
                <a:latin typeface="Helvetica"/>
                <a:ea typeface="Calibri"/>
                <a:cs typeface="Helvetica"/>
              </a:rPr>
              <a:t> </a:t>
            </a:r>
            <a:endParaRPr lang="en-US" sz="1600" dirty="0">
              <a:ea typeface="Calibri"/>
              <a:cs typeface="Times New Roman"/>
            </a:endParaRPr>
          </a:p>
          <a:p>
            <a:pPr>
              <a:lnSpc>
                <a:spcPct val="115000"/>
              </a:lnSpc>
              <a:spcAft>
                <a:spcPts val="0"/>
              </a:spcAft>
            </a:pPr>
            <a:r>
              <a:rPr lang="en-US" dirty="0" smtClean="0">
                <a:solidFill>
                  <a:schemeClr val="accent1"/>
                </a:solidFill>
                <a:effectLst/>
                <a:latin typeface="Helvetica"/>
                <a:ea typeface="Calibri"/>
                <a:cs typeface="Helvetica"/>
              </a:rPr>
              <a:t>How does this averaged efficiency changes from neutrino to antineutrino mode? How well is it controlled considering that it is strongly decreasing at low energy? </a:t>
            </a:r>
            <a:endParaRPr lang="en-US" sz="1600" dirty="0">
              <a:solidFill>
                <a:schemeClr val="accent1"/>
              </a:solidFill>
              <a:ea typeface="Calibri"/>
              <a:cs typeface="Times New Roman"/>
            </a:endParaRPr>
          </a:p>
          <a:p>
            <a:pPr>
              <a:lnSpc>
                <a:spcPct val="115000"/>
              </a:lnSpc>
              <a:spcAft>
                <a:spcPts val="0"/>
              </a:spcAft>
            </a:pPr>
            <a:r>
              <a:rPr lang="en-US" dirty="0" smtClean="0">
                <a:effectLst/>
                <a:latin typeface="Helvetica"/>
                <a:ea typeface="Calibri"/>
                <a:cs typeface="Helvetica"/>
              </a:rPr>
              <a:t>The neutrino mode is much less critical. There is a factor ~2 in pi- to pi+ ratio in the </a:t>
            </a:r>
          </a:p>
          <a:p>
            <a:pPr>
              <a:lnSpc>
                <a:spcPct val="115000"/>
              </a:lnSpc>
              <a:spcAft>
                <a:spcPts val="0"/>
              </a:spcAft>
            </a:pPr>
            <a:r>
              <a:rPr lang="fr-CH" sz="1600" dirty="0" smtClean="0">
                <a:latin typeface="Helvetica"/>
                <a:ea typeface="Calibri"/>
                <a:cs typeface="Helvetica"/>
              </a:rPr>
              <a:t>production and </a:t>
            </a:r>
            <a:r>
              <a:rPr lang="fr-CH" sz="1600" dirty="0" err="1" smtClean="0">
                <a:latin typeface="Helvetica"/>
                <a:ea typeface="Calibri"/>
                <a:cs typeface="Helvetica"/>
              </a:rPr>
              <a:t>then</a:t>
            </a:r>
            <a:r>
              <a:rPr lang="fr-CH" sz="1600" dirty="0" smtClean="0">
                <a:latin typeface="Helvetica"/>
                <a:ea typeface="Calibri"/>
                <a:cs typeface="Helvetica"/>
              </a:rPr>
              <a:t> a factor 3 in neutrino vs antineutrino cross-sections. </a:t>
            </a:r>
            <a:r>
              <a:rPr lang="fr-CH" sz="1600" dirty="0" err="1" smtClean="0">
                <a:latin typeface="Helvetica"/>
                <a:ea typeface="Calibri"/>
                <a:cs typeface="Helvetica"/>
              </a:rPr>
              <a:t>Therefore</a:t>
            </a:r>
            <a:r>
              <a:rPr lang="fr-CH" sz="1600" dirty="0" smtClean="0">
                <a:latin typeface="Helvetica"/>
                <a:ea typeface="Calibri"/>
                <a:cs typeface="Helvetica"/>
              </a:rPr>
              <a:t> the antineutrino </a:t>
            </a:r>
            <a:r>
              <a:rPr lang="fr-CH" sz="1600" dirty="0" err="1" smtClean="0">
                <a:latin typeface="Helvetica"/>
                <a:ea typeface="Calibri"/>
                <a:cs typeface="Helvetica"/>
              </a:rPr>
              <a:t>event</a:t>
            </a:r>
            <a:r>
              <a:rPr lang="fr-CH" sz="1600" dirty="0" smtClean="0">
                <a:latin typeface="Helvetica"/>
                <a:ea typeface="Calibri"/>
                <a:cs typeface="Helvetica"/>
              </a:rPr>
              <a:t> contamination in the neutrino </a:t>
            </a:r>
            <a:r>
              <a:rPr lang="fr-CH" sz="1600" dirty="0" err="1" smtClean="0">
                <a:latin typeface="Helvetica"/>
                <a:ea typeface="Calibri"/>
                <a:cs typeface="Helvetica"/>
              </a:rPr>
              <a:t>beam</a:t>
            </a:r>
            <a:r>
              <a:rPr lang="fr-CH" sz="1600" dirty="0" smtClean="0">
                <a:latin typeface="Helvetica"/>
                <a:ea typeface="Calibri"/>
                <a:cs typeface="Helvetica"/>
              </a:rPr>
              <a:t> </a:t>
            </a:r>
            <a:r>
              <a:rPr lang="fr-CH" sz="1600" dirty="0" err="1" smtClean="0">
                <a:latin typeface="Helvetica"/>
                <a:ea typeface="Calibri"/>
                <a:cs typeface="Helvetica"/>
              </a:rPr>
              <a:t>is</a:t>
            </a:r>
            <a:r>
              <a:rPr lang="fr-CH" sz="1600" dirty="0" smtClean="0">
                <a:latin typeface="Helvetica"/>
                <a:ea typeface="Calibri"/>
                <a:cs typeface="Helvetica"/>
              </a:rPr>
              <a:t> </a:t>
            </a:r>
            <a:r>
              <a:rPr lang="fr-CH" sz="1600" dirty="0" err="1" smtClean="0">
                <a:latin typeface="Helvetica"/>
                <a:ea typeface="Calibri"/>
                <a:cs typeface="Helvetica"/>
              </a:rPr>
              <a:t>very</a:t>
            </a:r>
            <a:r>
              <a:rPr lang="fr-CH" sz="1600" dirty="0" smtClean="0">
                <a:latin typeface="Helvetica"/>
                <a:ea typeface="Calibri"/>
                <a:cs typeface="Helvetica"/>
              </a:rPr>
              <a:t> </a:t>
            </a:r>
            <a:r>
              <a:rPr lang="fr-CH" sz="1600" dirty="0" err="1" smtClean="0">
                <a:latin typeface="Helvetica"/>
                <a:ea typeface="Calibri"/>
                <a:cs typeface="Helvetica"/>
              </a:rPr>
              <a:t>small</a:t>
            </a:r>
            <a:r>
              <a:rPr lang="fr-CH" sz="1600" dirty="0" smtClean="0">
                <a:latin typeface="Helvetica"/>
                <a:ea typeface="Calibri"/>
                <a:cs typeface="Helvetica"/>
              </a:rPr>
              <a:t> (&lt;2%) and </a:t>
            </a:r>
            <a:r>
              <a:rPr lang="fr-CH" sz="1600" dirty="0" err="1" smtClean="0">
                <a:latin typeface="Helvetica"/>
                <a:ea typeface="Calibri"/>
                <a:cs typeface="Helvetica"/>
              </a:rPr>
              <a:t>easily</a:t>
            </a:r>
            <a:r>
              <a:rPr lang="fr-CH" sz="1600" dirty="0" smtClean="0">
                <a:latin typeface="Helvetica"/>
                <a:ea typeface="Calibri"/>
                <a:cs typeface="Helvetica"/>
              </a:rPr>
              <a:t> </a:t>
            </a:r>
            <a:r>
              <a:rPr lang="fr-CH" sz="1600" dirty="0" err="1" smtClean="0">
                <a:latin typeface="Helvetica"/>
                <a:ea typeface="Calibri"/>
                <a:cs typeface="Helvetica"/>
              </a:rPr>
              <a:t>corrected</a:t>
            </a:r>
            <a:endParaRPr lang="fr-CH" sz="1600" dirty="0" smtClean="0">
              <a:latin typeface="Helvetica"/>
              <a:ea typeface="Calibri"/>
              <a:cs typeface="Helvetica"/>
            </a:endParaRPr>
          </a:p>
          <a:p>
            <a:pPr>
              <a:lnSpc>
                <a:spcPct val="115000"/>
              </a:lnSpc>
              <a:spcAft>
                <a:spcPts val="0"/>
              </a:spcAft>
            </a:pPr>
            <a:endParaRPr lang="en-US" sz="1600" dirty="0">
              <a:ea typeface="Calibri"/>
              <a:cs typeface="Times New Roman"/>
            </a:endParaRPr>
          </a:p>
          <a:p>
            <a:pPr>
              <a:lnSpc>
                <a:spcPct val="115000"/>
              </a:lnSpc>
              <a:spcAft>
                <a:spcPts val="0"/>
              </a:spcAft>
            </a:pPr>
            <a:r>
              <a:rPr lang="en-US" dirty="0" smtClean="0">
                <a:solidFill>
                  <a:schemeClr val="accent1"/>
                </a:solidFill>
                <a:effectLst/>
                <a:latin typeface="Helvetica"/>
                <a:ea typeface="Calibri"/>
                <a:cs typeface="Helvetica"/>
              </a:rPr>
              <a:t>The thinner the iron plates, the higher the efficiency at low energy. </a:t>
            </a:r>
            <a:endParaRPr lang="en-US" sz="1600" dirty="0">
              <a:solidFill>
                <a:schemeClr val="accent1"/>
              </a:solidFill>
              <a:ea typeface="Calibri"/>
              <a:cs typeface="Times New Roman"/>
            </a:endParaRPr>
          </a:p>
          <a:p>
            <a:pPr>
              <a:lnSpc>
                <a:spcPct val="115000"/>
              </a:lnSpc>
              <a:spcAft>
                <a:spcPts val="0"/>
              </a:spcAft>
            </a:pPr>
            <a:r>
              <a:rPr lang="en-US" dirty="0" smtClean="0">
                <a:effectLst/>
                <a:latin typeface="Helvetica"/>
                <a:ea typeface="Calibri"/>
                <a:cs typeface="Helvetica"/>
              </a:rPr>
              <a:t>This is only true because the simulation is made with more planes of scintillator if the iron is thinner. At given scintillator cost, the thicker iron is preferred.   </a:t>
            </a:r>
            <a:endParaRPr lang="en-US" sz="1600" dirty="0">
              <a:ea typeface="Calibri"/>
              <a:cs typeface="Times New Roman"/>
            </a:endParaRPr>
          </a:p>
          <a:p>
            <a:pPr>
              <a:lnSpc>
                <a:spcPct val="115000"/>
              </a:lnSpc>
              <a:spcAft>
                <a:spcPts val="0"/>
              </a:spcAft>
            </a:pPr>
            <a:endParaRPr lang="en-US" dirty="0" smtClean="0">
              <a:solidFill>
                <a:schemeClr val="accent1"/>
              </a:solidFill>
              <a:effectLst/>
              <a:latin typeface="Helvetica"/>
              <a:ea typeface="Calibri"/>
              <a:cs typeface="Helvetica"/>
            </a:endParaRPr>
          </a:p>
          <a:p>
            <a:pPr>
              <a:lnSpc>
                <a:spcPct val="115000"/>
              </a:lnSpc>
              <a:spcAft>
                <a:spcPts val="0"/>
              </a:spcAft>
            </a:pPr>
            <a:r>
              <a:rPr lang="en-US" dirty="0" smtClean="0">
                <a:solidFill>
                  <a:schemeClr val="accent1"/>
                </a:solidFill>
                <a:effectLst/>
                <a:latin typeface="Helvetica"/>
                <a:ea typeface="Calibri"/>
                <a:cs typeface="Helvetica"/>
              </a:rPr>
              <a:t>Why did you choose 3cm thick iron plates for baby MIND, whereas 2cm thick plates would provide a higher efficiency according to figure 7? </a:t>
            </a:r>
            <a:endParaRPr lang="en-US" sz="1600" dirty="0">
              <a:solidFill>
                <a:schemeClr val="accent1"/>
              </a:solidFill>
              <a:ea typeface="Calibri"/>
              <a:cs typeface="Times New Roman"/>
            </a:endParaRPr>
          </a:p>
          <a:p>
            <a:pPr>
              <a:lnSpc>
                <a:spcPct val="115000"/>
              </a:lnSpc>
              <a:spcAft>
                <a:spcPts val="0"/>
              </a:spcAft>
            </a:pPr>
            <a:r>
              <a:rPr lang="en-US" dirty="0" smtClean="0">
                <a:effectLst/>
                <a:latin typeface="Helvetica"/>
                <a:ea typeface="Calibri"/>
                <a:cs typeface="Helvetica"/>
              </a:rPr>
              <a:t>In fact we have chosen an even higher thickness for the first plane given that we have a limited amount of scintillator: </a:t>
            </a:r>
            <a:r>
              <a:rPr lang="en-US" b="1" dirty="0">
                <a:latin typeface="Helvetica"/>
                <a:ea typeface="Calibri"/>
                <a:cs typeface="Helvetica"/>
              </a:rPr>
              <a:t>t</a:t>
            </a:r>
            <a:r>
              <a:rPr lang="en-US" b="1" dirty="0" smtClean="0">
                <a:effectLst/>
                <a:latin typeface="Helvetica"/>
                <a:ea typeface="Calibri"/>
                <a:cs typeface="Helvetica"/>
              </a:rPr>
              <a:t>he ratio of magnetic bending to multiple scattering actually increases with iron thickness t as </a:t>
            </a:r>
            <a:r>
              <a:rPr lang="en-US" b="1" dirty="0" smtClean="0">
                <a:effectLst/>
                <a:latin typeface="Helvetica"/>
                <a:ea typeface="Calibri"/>
                <a:cs typeface="Helvetica"/>
                <a:sym typeface="Symbol"/>
              </a:rPr>
              <a:t>t </a:t>
            </a:r>
          </a:p>
          <a:p>
            <a:pPr>
              <a:lnSpc>
                <a:spcPct val="115000"/>
              </a:lnSpc>
              <a:spcAft>
                <a:spcPts val="0"/>
              </a:spcAft>
            </a:pPr>
            <a:r>
              <a:rPr lang="en-US" dirty="0" smtClean="0">
                <a:effectLst/>
                <a:latin typeface="Helvetica"/>
                <a:ea typeface="Calibri"/>
                <a:cs typeface="Helvetica"/>
              </a:rPr>
              <a:t>See the actual layout in next slides </a:t>
            </a:r>
            <a:r>
              <a:rPr lang="en-US" dirty="0" smtClean="0">
                <a:effectLst/>
                <a:latin typeface="Helvetica"/>
                <a:ea typeface="Calibri"/>
                <a:cs typeface="Helvetica"/>
                <a:sym typeface="Wingdings" panose="05000000000000000000" pitchFamily="2" charset="2"/>
              </a:rPr>
              <a:t> </a:t>
            </a:r>
            <a:endParaRPr lang="en-US" sz="1600" dirty="0">
              <a:ea typeface="Calibri"/>
              <a:cs typeface="Times New Roman"/>
            </a:endParaRPr>
          </a:p>
        </p:txBody>
      </p:sp>
      <p:sp>
        <p:nvSpPr>
          <p:cNvPr id="4" name="Date Placeholder 3"/>
          <p:cNvSpPr>
            <a:spLocks noGrp="1"/>
          </p:cNvSpPr>
          <p:nvPr>
            <p:ph type="dt" sz="half" idx="10"/>
          </p:nvPr>
        </p:nvSpPr>
        <p:spPr/>
        <p:txBody>
          <a:bodyPr/>
          <a:lstStyle/>
          <a:p>
            <a:r>
              <a:rPr lang="en-US" smtClean="0"/>
              <a:t>10/19/2015</a:t>
            </a:r>
            <a:endParaRPr lang="en-US"/>
          </a:p>
        </p:txBody>
      </p:sp>
      <p:sp>
        <p:nvSpPr>
          <p:cNvPr id="5" name="Footer Placeholder 4"/>
          <p:cNvSpPr>
            <a:spLocks noGrp="1"/>
          </p:cNvSpPr>
          <p:nvPr>
            <p:ph type="ftr" sz="quarter" idx="11"/>
          </p:nvPr>
        </p:nvSpPr>
        <p:spPr/>
        <p:txBody>
          <a:bodyPr/>
          <a:lstStyle/>
          <a:p>
            <a:r>
              <a:rPr lang="en-US" smtClean="0"/>
              <a:t>Blondel, Kudenko, Noah, discussion with referrees 19-10-2015</a:t>
            </a:r>
            <a:endParaRPr lang="en-US"/>
          </a:p>
        </p:txBody>
      </p:sp>
      <p:sp>
        <p:nvSpPr>
          <p:cNvPr id="6" name="Slide Number Placeholder 5"/>
          <p:cNvSpPr>
            <a:spLocks noGrp="1"/>
          </p:cNvSpPr>
          <p:nvPr>
            <p:ph type="sldNum" sz="quarter" idx="12"/>
          </p:nvPr>
        </p:nvSpPr>
        <p:spPr/>
        <p:txBody>
          <a:bodyPr/>
          <a:lstStyle/>
          <a:p>
            <a:fld id="{C45B8EBF-1F3C-48C6-922A-91127ABDEE74}" type="slidenum">
              <a:rPr lang="en-US" smtClean="0"/>
              <a:t>11</a:t>
            </a:fld>
            <a:endParaRPr lang="en-US"/>
          </a:p>
        </p:txBody>
      </p:sp>
    </p:spTree>
    <p:extLst>
      <p:ext uri="{BB962C8B-B14F-4D97-AF65-F5344CB8AC3E}">
        <p14:creationId xmlns:p14="http://schemas.microsoft.com/office/powerpoint/2010/main" val="19541151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10/19/2015</a:t>
            </a:r>
            <a:endParaRPr lang="en-US"/>
          </a:p>
        </p:txBody>
      </p:sp>
      <p:sp>
        <p:nvSpPr>
          <p:cNvPr id="3" name="Footer Placeholder 2"/>
          <p:cNvSpPr>
            <a:spLocks noGrp="1"/>
          </p:cNvSpPr>
          <p:nvPr>
            <p:ph type="ftr" sz="quarter" idx="11"/>
          </p:nvPr>
        </p:nvSpPr>
        <p:spPr/>
        <p:txBody>
          <a:bodyPr/>
          <a:lstStyle/>
          <a:p>
            <a:r>
              <a:rPr lang="en-US" smtClean="0"/>
              <a:t>Blondel, Kudenko, Noah, discussion with referrees 19-10-2015</a:t>
            </a:r>
            <a:endParaRPr lang="en-US"/>
          </a:p>
        </p:txBody>
      </p:sp>
      <p:sp>
        <p:nvSpPr>
          <p:cNvPr id="4" name="Slide Number Placeholder 3"/>
          <p:cNvSpPr>
            <a:spLocks noGrp="1"/>
          </p:cNvSpPr>
          <p:nvPr>
            <p:ph type="sldNum" sz="quarter" idx="12"/>
          </p:nvPr>
        </p:nvSpPr>
        <p:spPr/>
        <p:txBody>
          <a:bodyPr/>
          <a:lstStyle/>
          <a:p>
            <a:fld id="{778E8BBB-6279-415D-8052-C936E184195F}" type="slidenum">
              <a:rPr lang="en-US" smtClean="0"/>
              <a:t>12</a:t>
            </a:fld>
            <a:endParaRPr lang="en-US"/>
          </a:p>
        </p:txBody>
      </p:sp>
      <p:sp>
        <p:nvSpPr>
          <p:cNvPr id="5" name="TextBox 4"/>
          <p:cNvSpPr txBox="1"/>
          <p:nvPr/>
        </p:nvSpPr>
        <p:spPr>
          <a:xfrm>
            <a:off x="251520" y="413665"/>
            <a:ext cx="7986738" cy="646331"/>
          </a:xfrm>
          <a:prstGeom prst="rect">
            <a:avLst/>
          </a:prstGeom>
          <a:noFill/>
        </p:spPr>
        <p:txBody>
          <a:bodyPr wrap="none" rtlCol="0">
            <a:spAutoFit/>
          </a:bodyPr>
          <a:lstStyle/>
          <a:p>
            <a:r>
              <a:rPr lang="fr-CH" dirty="0" smtClean="0"/>
              <a:t>The </a:t>
            </a:r>
            <a:r>
              <a:rPr lang="fr-CH" dirty="0" err="1" smtClean="0"/>
              <a:t>magnetic</a:t>
            </a:r>
            <a:r>
              <a:rPr lang="fr-CH" dirty="0" smtClean="0"/>
              <a:t> design has been </a:t>
            </a:r>
            <a:r>
              <a:rPr lang="fr-CH" dirty="0" err="1" smtClean="0"/>
              <a:t>elaborated</a:t>
            </a:r>
            <a:r>
              <a:rPr lang="fr-CH" dirty="0" smtClean="0"/>
              <a:t> in collaboration </a:t>
            </a:r>
            <a:r>
              <a:rPr lang="fr-CH" dirty="0" err="1" smtClean="0"/>
              <a:t>with</a:t>
            </a:r>
            <a:r>
              <a:rPr lang="fr-CH" dirty="0" smtClean="0"/>
              <a:t> CERN  (A. </a:t>
            </a:r>
            <a:r>
              <a:rPr lang="fr-CH" dirty="0" err="1" smtClean="0"/>
              <a:t>Dudarev</a:t>
            </a:r>
            <a:r>
              <a:rPr lang="fr-CH" dirty="0" smtClean="0"/>
              <a:t>);</a:t>
            </a:r>
          </a:p>
          <a:p>
            <a:r>
              <a:rPr lang="fr-CH" dirty="0" smtClean="0"/>
              <a:t> </a:t>
            </a:r>
            <a:r>
              <a:rPr lang="fr-CH" dirty="0" err="1" smtClean="0"/>
              <a:t>Requirements</a:t>
            </a:r>
            <a:r>
              <a:rPr lang="fr-CH" dirty="0" smtClean="0"/>
              <a:t> in </a:t>
            </a:r>
            <a:r>
              <a:rPr lang="fr-CH" dirty="0" err="1" smtClean="0"/>
              <a:t>magnetic</a:t>
            </a:r>
            <a:r>
              <a:rPr lang="fr-CH" dirty="0" smtClean="0"/>
              <a:t> </a:t>
            </a:r>
            <a:r>
              <a:rPr lang="fr-CH" dirty="0" err="1" smtClean="0"/>
              <a:t>field</a:t>
            </a:r>
            <a:r>
              <a:rPr lang="fr-CH" dirty="0" smtClean="0"/>
              <a:t> (1.5 T), </a:t>
            </a:r>
            <a:r>
              <a:rPr lang="fr-CH" dirty="0" err="1" smtClean="0"/>
              <a:t>space</a:t>
            </a:r>
            <a:r>
              <a:rPr lang="fr-CH" dirty="0" smtClean="0"/>
              <a:t> and </a:t>
            </a:r>
            <a:r>
              <a:rPr lang="fr-CH" u="sng" dirty="0" smtClean="0"/>
              <a:t>power </a:t>
            </a:r>
            <a:r>
              <a:rPr lang="fr-CH" u="sng" dirty="0" err="1" smtClean="0"/>
              <a:t>consumption</a:t>
            </a:r>
            <a:r>
              <a:rPr lang="fr-CH" u="sng" dirty="0" smtClean="0"/>
              <a:t>. </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525" y="1313765"/>
            <a:ext cx="3780420" cy="2296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6905" y="3744035"/>
            <a:ext cx="2476965" cy="2333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545" y="3789040"/>
            <a:ext cx="3330370" cy="2308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8" name="TextBox 57"/>
          <p:cNvSpPr txBox="1"/>
          <p:nvPr/>
        </p:nvSpPr>
        <p:spPr>
          <a:xfrm>
            <a:off x="3626895" y="5409220"/>
            <a:ext cx="1222194" cy="646331"/>
          </a:xfrm>
          <a:prstGeom prst="rect">
            <a:avLst/>
          </a:prstGeom>
          <a:solidFill>
            <a:srgbClr val="FFFF00"/>
          </a:solidFill>
        </p:spPr>
        <p:txBody>
          <a:bodyPr wrap="none" rtlCol="0">
            <a:spAutoFit/>
          </a:bodyPr>
          <a:lstStyle/>
          <a:p>
            <a:r>
              <a:rPr lang="fr-CH" dirty="0" smtClean="0"/>
              <a:t>2015, </a:t>
            </a:r>
          </a:p>
          <a:p>
            <a:r>
              <a:rPr lang="fr-CH" dirty="0" smtClean="0"/>
              <a:t>A. </a:t>
            </a:r>
            <a:r>
              <a:rPr lang="fr-CH" dirty="0" err="1" smtClean="0"/>
              <a:t>Dudarev</a:t>
            </a:r>
            <a:endParaRPr lang="fr-CH" dirty="0" smtClean="0"/>
          </a:p>
        </p:txBody>
      </p:sp>
      <p:pic>
        <p:nvPicPr>
          <p:cNvPr id="1229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1990" y="1358770"/>
            <a:ext cx="3743325"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 name="TextBox 58"/>
          <p:cNvSpPr txBox="1"/>
          <p:nvPr/>
        </p:nvSpPr>
        <p:spPr>
          <a:xfrm>
            <a:off x="5607115" y="3474005"/>
            <a:ext cx="3782767" cy="3693319"/>
          </a:xfrm>
          <a:prstGeom prst="rect">
            <a:avLst/>
          </a:prstGeom>
          <a:noFill/>
        </p:spPr>
        <p:txBody>
          <a:bodyPr wrap="none" rtlCol="0">
            <a:spAutoFit/>
          </a:bodyPr>
          <a:lstStyle/>
          <a:p>
            <a:r>
              <a:rPr lang="fr-CH" b="1" dirty="0" err="1" smtClean="0"/>
              <a:t>Both</a:t>
            </a:r>
            <a:r>
              <a:rPr lang="fr-CH" b="1" dirty="0" smtClean="0"/>
              <a:t> </a:t>
            </a:r>
            <a:r>
              <a:rPr lang="fr-CH" b="1" dirty="0" err="1" smtClean="0"/>
              <a:t>layouts</a:t>
            </a:r>
            <a:r>
              <a:rPr lang="fr-CH" b="1" dirty="0" smtClean="0"/>
              <a:t> are power efficient and </a:t>
            </a:r>
          </a:p>
          <a:p>
            <a:r>
              <a:rPr lang="fr-CH" b="1" dirty="0" err="1" smtClean="0"/>
              <a:t>provide</a:t>
            </a:r>
            <a:r>
              <a:rPr lang="fr-CH" b="1" dirty="0" smtClean="0"/>
              <a:t> </a:t>
            </a:r>
            <a:r>
              <a:rPr lang="fr-CH" b="1" dirty="0" err="1" smtClean="0"/>
              <a:t>homogeneous</a:t>
            </a:r>
            <a:r>
              <a:rPr lang="fr-CH" b="1" dirty="0" smtClean="0"/>
              <a:t> </a:t>
            </a:r>
            <a:r>
              <a:rPr lang="fr-CH" b="1" dirty="0" err="1" smtClean="0"/>
              <a:t>field</a:t>
            </a:r>
            <a:r>
              <a:rPr lang="fr-CH" b="1" dirty="0" smtClean="0"/>
              <a:t>. </a:t>
            </a:r>
          </a:p>
          <a:p>
            <a:r>
              <a:rPr lang="fr-CH" b="1" dirty="0" err="1" smtClean="0"/>
              <a:t>Latest</a:t>
            </a:r>
            <a:r>
              <a:rPr lang="fr-CH" b="1" dirty="0" smtClean="0"/>
              <a:t> one </a:t>
            </a:r>
            <a:r>
              <a:rPr lang="fr-CH" b="1" dirty="0" err="1" smtClean="0"/>
              <a:t>improves</a:t>
            </a:r>
            <a:r>
              <a:rPr lang="fr-CH" b="1" dirty="0" smtClean="0"/>
              <a:t> </a:t>
            </a:r>
          </a:p>
          <a:p>
            <a:r>
              <a:rPr lang="fr-CH" b="1" dirty="0"/>
              <a:t> </a:t>
            </a:r>
            <a:r>
              <a:rPr lang="fr-CH" b="1" dirty="0" smtClean="0"/>
              <a:t>             -- </a:t>
            </a:r>
            <a:r>
              <a:rPr lang="fr-CH" b="1" dirty="0" err="1" smtClean="0"/>
              <a:t>dead</a:t>
            </a:r>
            <a:r>
              <a:rPr lang="fr-CH" b="1" dirty="0" smtClean="0"/>
              <a:t> </a:t>
            </a:r>
            <a:r>
              <a:rPr lang="fr-CH" b="1" dirty="0" err="1" smtClean="0"/>
              <a:t>space</a:t>
            </a:r>
            <a:r>
              <a:rPr lang="fr-CH" b="1" dirty="0" smtClean="0"/>
              <a:t> in end plates</a:t>
            </a:r>
          </a:p>
          <a:p>
            <a:r>
              <a:rPr lang="fr-CH" b="1" dirty="0"/>
              <a:t> </a:t>
            </a:r>
            <a:r>
              <a:rPr lang="fr-CH" b="1" dirty="0" smtClean="0"/>
              <a:t>             -- </a:t>
            </a:r>
            <a:r>
              <a:rPr lang="fr-CH" b="1" dirty="0" err="1" smtClean="0"/>
              <a:t>sign</a:t>
            </a:r>
            <a:r>
              <a:rPr lang="fr-CH" b="1" dirty="0" smtClean="0"/>
              <a:t> </a:t>
            </a:r>
            <a:r>
              <a:rPr lang="fr-CH" b="1" dirty="0" err="1" smtClean="0"/>
              <a:t>symmetry</a:t>
            </a:r>
            <a:r>
              <a:rPr lang="fr-CH" b="1" dirty="0" smtClean="0"/>
              <a:t> </a:t>
            </a:r>
            <a:r>
              <a:rPr lang="fr-CH" b="1" dirty="0" err="1" smtClean="0"/>
              <a:t>between</a:t>
            </a:r>
            <a:r>
              <a:rPr lang="fr-CH" b="1" dirty="0" smtClean="0"/>
              <a:t> </a:t>
            </a:r>
          </a:p>
          <a:p>
            <a:r>
              <a:rPr lang="fr-CH" b="1" dirty="0"/>
              <a:t> </a:t>
            </a:r>
            <a:r>
              <a:rPr lang="fr-CH" b="1" dirty="0" smtClean="0"/>
              <a:t>                        </a:t>
            </a:r>
            <a:r>
              <a:rPr lang="fr-CH" b="1" dirty="0" smtClean="0">
                <a:sym typeface="Symbol"/>
              </a:rPr>
              <a:t></a:t>
            </a:r>
            <a:r>
              <a:rPr lang="fr-CH" b="1" baseline="30000" dirty="0" smtClean="0">
                <a:sym typeface="Symbol"/>
              </a:rPr>
              <a:t>+</a:t>
            </a:r>
            <a:r>
              <a:rPr lang="fr-CH" b="1" dirty="0" smtClean="0">
                <a:sym typeface="Symbol"/>
              </a:rPr>
              <a:t>  and </a:t>
            </a:r>
            <a:r>
              <a:rPr lang="fr-CH" sz="2000" b="1" baseline="30000" dirty="0" smtClean="0">
                <a:sym typeface="Symbol"/>
              </a:rPr>
              <a:t>-</a:t>
            </a:r>
            <a:r>
              <a:rPr lang="fr-CH" b="1" dirty="0" smtClean="0"/>
              <a:t>  </a:t>
            </a:r>
          </a:p>
          <a:p>
            <a:endParaRPr lang="fr-CH" b="1" dirty="0"/>
          </a:p>
          <a:p>
            <a:endParaRPr lang="fr-CH" b="1" dirty="0" smtClean="0"/>
          </a:p>
          <a:p>
            <a:r>
              <a:rPr lang="fr-CH" b="1" dirty="0"/>
              <a:t> </a:t>
            </a:r>
            <a:r>
              <a:rPr lang="fr-CH" b="1" dirty="0" smtClean="0"/>
              <a:t>           91% </a:t>
            </a:r>
            <a:r>
              <a:rPr lang="fr-CH" b="1" dirty="0" err="1" smtClean="0"/>
              <a:t>sign</a:t>
            </a:r>
            <a:r>
              <a:rPr lang="fr-CH" b="1" dirty="0"/>
              <a:t> </a:t>
            </a:r>
            <a:r>
              <a:rPr lang="fr-CH" b="1" dirty="0" err="1" smtClean="0"/>
              <a:t>separation</a:t>
            </a:r>
            <a:r>
              <a:rPr lang="fr-CH" b="1" dirty="0" smtClean="0"/>
              <a:t> for </a:t>
            </a:r>
          </a:p>
          <a:p>
            <a:r>
              <a:rPr lang="fr-CH" b="1" dirty="0"/>
              <a:t> </a:t>
            </a:r>
            <a:r>
              <a:rPr lang="fr-CH" b="1" dirty="0" smtClean="0"/>
              <a:t>           muons </a:t>
            </a:r>
            <a:r>
              <a:rPr lang="fr-CH" b="1" dirty="0" err="1" smtClean="0"/>
              <a:t>entering</a:t>
            </a:r>
            <a:r>
              <a:rPr lang="fr-CH" b="1" dirty="0" smtClean="0"/>
              <a:t> front face of</a:t>
            </a:r>
          </a:p>
          <a:p>
            <a:r>
              <a:rPr lang="fr-CH" b="1" dirty="0"/>
              <a:t> </a:t>
            </a:r>
            <a:r>
              <a:rPr lang="fr-CH" b="1" dirty="0" smtClean="0"/>
              <a:t>           Baby-MIND</a:t>
            </a:r>
          </a:p>
          <a:p>
            <a:r>
              <a:rPr lang="fr-CH" b="1" dirty="0" smtClean="0"/>
              <a:t>(</a:t>
            </a:r>
            <a:r>
              <a:rPr lang="fr-CH" b="1" dirty="0" err="1" smtClean="0"/>
              <a:t>will</a:t>
            </a:r>
            <a:r>
              <a:rPr lang="fr-CH" b="1" dirty="0" smtClean="0"/>
              <a:t> </a:t>
            </a:r>
            <a:r>
              <a:rPr lang="fr-CH" b="1" dirty="0" err="1" smtClean="0"/>
              <a:t>improve</a:t>
            </a:r>
            <a:r>
              <a:rPr lang="fr-CH" b="1" dirty="0" smtClean="0"/>
              <a:t> </a:t>
            </a:r>
            <a:r>
              <a:rPr lang="fr-CH" b="1" dirty="0" err="1" smtClean="0"/>
              <a:t>further</a:t>
            </a:r>
            <a:r>
              <a:rPr lang="fr-CH" b="1" dirty="0" smtClean="0"/>
              <a:t> by </a:t>
            </a:r>
            <a:r>
              <a:rPr lang="fr-CH" b="1" dirty="0" err="1" smtClean="0"/>
              <a:t>fiducial</a:t>
            </a:r>
            <a:r>
              <a:rPr lang="fr-CH" b="1" dirty="0" smtClean="0"/>
              <a:t> </a:t>
            </a:r>
            <a:r>
              <a:rPr lang="fr-CH" b="1" dirty="0" err="1" smtClean="0"/>
              <a:t>cuts</a:t>
            </a:r>
            <a:r>
              <a:rPr lang="fr-CH" b="1" dirty="0" smtClean="0"/>
              <a:t>) </a:t>
            </a:r>
          </a:p>
          <a:p>
            <a:r>
              <a:rPr lang="fr-CH" b="1" dirty="0"/>
              <a:t> </a:t>
            </a:r>
            <a:r>
              <a:rPr lang="fr-CH" b="1" dirty="0" smtClean="0"/>
              <a:t>            </a:t>
            </a:r>
            <a:endParaRPr lang="en-US" b="1" dirty="0"/>
          </a:p>
        </p:txBody>
      </p:sp>
    </p:spTree>
    <p:extLst>
      <p:ext uri="{BB962C8B-B14F-4D97-AF65-F5344CB8AC3E}">
        <p14:creationId xmlns:p14="http://schemas.microsoft.com/office/powerpoint/2010/main" val="3954353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10/19/2015</a:t>
            </a:r>
            <a:endParaRPr lang="en-US"/>
          </a:p>
        </p:txBody>
      </p:sp>
      <p:sp>
        <p:nvSpPr>
          <p:cNvPr id="3" name="Footer Placeholder 2"/>
          <p:cNvSpPr>
            <a:spLocks noGrp="1"/>
          </p:cNvSpPr>
          <p:nvPr>
            <p:ph type="ftr" sz="quarter" idx="11"/>
          </p:nvPr>
        </p:nvSpPr>
        <p:spPr/>
        <p:txBody>
          <a:bodyPr/>
          <a:lstStyle/>
          <a:p>
            <a:r>
              <a:rPr lang="en-US" smtClean="0"/>
              <a:t>Blondel, Kudenko, Noah, discussion with referrees 19-10-2015</a:t>
            </a:r>
            <a:endParaRPr lang="en-US"/>
          </a:p>
        </p:txBody>
      </p:sp>
      <p:sp>
        <p:nvSpPr>
          <p:cNvPr id="4" name="Slide Number Placeholder 3"/>
          <p:cNvSpPr>
            <a:spLocks noGrp="1"/>
          </p:cNvSpPr>
          <p:nvPr>
            <p:ph type="sldNum" sz="quarter" idx="12"/>
          </p:nvPr>
        </p:nvSpPr>
        <p:spPr/>
        <p:txBody>
          <a:bodyPr/>
          <a:lstStyle/>
          <a:p>
            <a:fld id="{778E8BBB-6279-415D-8052-C936E184195F}" type="slidenum">
              <a:rPr lang="en-US" smtClean="0"/>
              <a:t>13</a:t>
            </a:fld>
            <a:endParaRPr lang="en-US"/>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7540" y="3995494"/>
            <a:ext cx="6390710" cy="28625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551" y="188640"/>
            <a:ext cx="4230470" cy="2697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16505" y="2843935"/>
            <a:ext cx="5006114" cy="2031325"/>
          </a:xfrm>
          <a:prstGeom prst="rect">
            <a:avLst/>
          </a:prstGeom>
          <a:noFill/>
        </p:spPr>
        <p:txBody>
          <a:bodyPr wrap="none" rtlCol="0">
            <a:spAutoFit/>
          </a:bodyPr>
          <a:lstStyle/>
          <a:p>
            <a:r>
              <a:rPr lang="fr-CH" dirty="0" smtClean="0"/>
              <a:t>first part:</a:t>
            </a:r>
          </a:p>
          <a:p>
            <a:r>
              <a:rPr lang="fr-CH" dirty="0" err="1" smtClean="0"/>
              <a:t>measure</a:t>
            </a:r>
            <a:r>
              <a:rPr lang="fr-CH" dirty="0" smtClean="0"/>
              <a:t> direction </a:t>
            </a:r>
            <a:r>
              <a:rPr lang="fr-CH" dirty="0" err="1" smtClean="0"/>
              <a:t>before</a:t>
            </a:r>
            <a:r>
              <a:rPr lang="fr-CH" dirty="0" smtClean="0"/>
              <a:t> and </a:t>
            </a:r>
            <a:r>
              <a:rPr lang="fr-CH" dirty="0" err="1" smtClean="0"/>
              <a:t>after</a:t>
            </a:r>
            <a:r>
              <a:rPr lang="fr-CH" dirty="0" smtClean="0"/>
              <a:t> 9cm </a:t>
            </a:r>
            <a:r>
              <a:rPr lang="fr-CH" dirty="0" err="1" smtClean="0"/>
              <a:t>thick</a:t>
            </a:r>
            <a:r>
              <a:rPr lang="fr-CH" dirty="0" smtClean="0"/>
              <a:t> plate </a:t>
            </a:r>
          </a:p>
          <a:p>
            <a:r>
              <a:rPr lang="fr-CH" dirty="0"/>
              <a:t> </a:t>
            </a:r>
            <a:r>
              <a:rPr lang="fr-CH" dirty="0" smtClean="0"/>
              <a:t>  (</a:t>
            </a:r>
            <a:r>
              <a:rPr lang="fr-CH" dirty="0" err="1" smtClean="0"/>
              <a:t>maximizes</a:t>
            </a:r>
            <a:r>
              <a:rPr lang="fr-CH" dirty="0" smtClean="0"/>
              <a:t> </a:t>
            </a:r>
            <a:r>
              <a:rPr lang="fr-CH" dirty="0" err="1" smtClean="0"/>
              <a:t>low</a:t>
            </a:r>
            <a:r>
              <a:rPr lang="fr-CH" dirty="0" smtClean="0"/>
              <a:t> </a:t>
            </a:r>
            <a:r>
              <a:rPr lang="fr-CH" dirty="0" err="1" smtClean="0"/>
              <a:t>momentum</a:t>
            </a:r>
            <a:r>
              <a:rPr lang="fr-CH" dirty="0" smtClean="0"/>
              <a:t> </a:t>
            </a:r>
            <a:r>
              <a:rPr lang="fr-CH" dirty="0" err="1" smtClean="0"/>
              <a:t>resolution</a:t>
            </a:r>
            <a:r>
              <a:rPr lang="fr-CH" dirty="0" smtClean="0"/>
              <a:t>) </a:t>
            </a:r>
          </a:p>
          <a:p>
            <a:r>
              <a:rPr lang="fr-CH" dirty="0" err="1" smtClean="0"/>
              <a:t>another</a:t>
            </a:r>
            <a:r>
              <a:rPr lang="fr-CH" dirty="0" smtClean="0"/>
              <a:t> direction </a:t>
            </a:r>
            <a:r>
              <a:rPr lang="fr-CH" dirty="0" err="1" smtClean="0"/>
              <a:t>measurement</a:t>
            </a:r>
            <a:r>
              <a:rPr lang="fr-CH" dirty="0" smtClean="0"/>
              <a:t>  in the back </a:t>
            </a:r>
          </a:p>
          <a:p>
            <a:r>
              <a:rPr lang="fr-CH" dirty="0" err="1" smtClean="0"/>
              <a:t>ensures</a:t>
            </a:r>
            <a:r>
              <a:rPr lang="fr-CH" dirty="0" smtClean="0"/>
              <a:t> good </a:t>
            </a:r>
            <a:r>
              <a:rPr lang="fr-CH" dirty="0" err="1" smtClean="0"/>
              <a:t>measurement</a:t>
            </a:r>
            <a:r>
              <a:rPr lang="fr-CH" dirty="0" smtClean="0"/>
              <a:t> for </a:t>
            </a:r>
          </a:p>
          <a:p>
            <a:r>
              <a:rPr lang="fr-CH" dirty="0" smtClean="0"/>
              <a:t>high </a:t>
            </a:r>
            <a:r>
              <a:rPr lang="fr-CH" dirty="0" err="1" smtClean="0"/>
              <a:t>momentum</a:t>
            </a:r>
            <a:r>
              <a:rPr lang="fr-CH" dirty="0" smtClean="0"/>
              <a:t>  muons.           </a:t>
            </a:r>
          </a:p>
          <a:p>
            <a:endParaRPr lang="en-US" dirty="0"/>
          </a:p>
        </p:txBody>
      </p:sp>
      <p:sp>
        <p:nvSpPr>
          <p:cNvPr id="5" name="TextBox 4"/>
          <p:cNvSpPr txBox="1"/>
          <p:nvPr/>
        </p:nvSpPr>
        <p:spPr>
          <a:xfrm>
            <a:off x="161510" y="5094185"/>
            <a:ext cx="3018840" cy="646331"/>
          </a:xfrm>
          <a:prstGeom prst="rect">
            <a:avLst/>
          </a:prstGeom>
          <a:noFill/>
        </p:spPr>
        <p:txBody>
          <a:bodyPr wrap="none" rtlCol="0">
            <a:spAutoFit/>
          </a:bodyPr>
          <a:lstStyle/>
          <a:p>
            <a:r>
              <a:rPr lang="fr-CH" dirty="0" err="1" smtClean="0"/>
              <a:t>reduced</a:t>
            </a:r>
            <a:r>
              <a:rPr lang="fr-CH" dirty="0" smtClean="0"/>
              <a:t> transverse size </a:t>
            </a:r>
            <a:r>
              <a:rPr lang="fr-CH" dirty="0" err="1" smtClean="0"/>
              <a:t>allows</a:t>
            </a:r>
            <a:endParaRPr lang="fr-CH" dirty="0" smtClean="0"/>
          </a:p>
          <a:p>
            <a:r>
              <a:rPr lang="fr-CH" dirty="0" smtClean="0"/>
              <a:t>installation in ND280 </a:t>
            </a:r>
            <a:r>
              <a:rPr lang="fr-CH" dirty="0" err="1" smtClean="0"/>
              <a:t>pit</a:t>
            </a:r>
            <a:r>
              <a:rPr lang="fr-CH" dirty="0" smtClean="0"/>
              <a:t>.</a:t>
            </a:r>
            <a:endParaRPr lang="en-US" dirty="0"/>
          </a:p>
        </p:txBody>
      </p:sp>
      <p:pic>
        <p:nvPicPr>
          <p:cNvPr id="1331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57065" y="368660"/>
            <a:ext cx="3884484" cy="2794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427095" y="3248980"/>
            <a:ext cx="3378489" cy="369332"/>
          </a:xfrm>
          <a:prstGeom prst="rect">
            <a:avLst/>
          </a:prstGeom>
          <a:noFill/>
        </p:spPr>
        <p:txBody>
          <a:bodyPr wrap="none" rtlCol="0">
            <a:spAutoFit/>
          </a:bodyPr>
          <a:lstStyle/>
          <a:p>
            <a:r>
              <a:rPr lang="fr-CH" dirty="0" err="1" smtClean="0"/>
              <a:t>dedicated</a:t>
            </a:r>
            <a:r>
              <a:rPr lang="fr-CH" dirty="0" smtClean="0"/>
              <a:t> </a:t>
            </a:r>
            <a:r>
              <a:rPr lang="fr-CH" dirty="0" err="1" smtClean="0"/>
              <a:t>scintillators</a:t>
            </a:r>
            <a:r>
              <a:rPr lang="fr-CH" dirty="0" smtClean="0"/>
              <a:t> </a:t>
            </a:r>
            <a:r>
              <a:rPr lang="fr-CH" dirty="0" err="1" smtClean="0"/>
              <a:t>will</a:t>
            </a:r>
            <a:r>
              <a:rPr lang="fr-CH" dirty="0" smtClean="0"/>
              <a:t> </a:t>
            </a:r>
            <a:r>
              <a:rPr lang="fr-CH" dirty="0" err="1" smtClean="0"/>
              <a:t>be</a:t>
            </a:r>
            <a:r>
              <a:rPr lang="fr-CH" dirty="0" smtClean="0"/>
              <a:t> </a:t>
            </a:r>
            <a:r>
              <a:rPr lang="fr-CH" dirty="0" err="1" smtClean="0"/>
              <a:t>built</a:t>
            </a:r>
            <a:endParaRPr lang="en-US" dirty="0"/>
          </a:p>
        </p:txBody>
      </p:sp>
    </p:spTree>
    <p:extLst>
      <p:ext uri="{BB962C8B-B14F-4D97-AF65-F5344CB8AC3E}">
        <p14:creationId xmlns:p14="http://schemas.microsoft.com/office/powerpoint/2010/main" val="1559469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510" y="413665"/>
            <a:ext cx="8820980" cy="1200329"/>
          </a:xfrm>
          <a:prstGeom prst="rect">
            <a:avLst/>
          </a:prstGeom>
        </p:spPr>
        <p:txBody>
          <a:bodyPr wrap="square">
            <a:spAutoFit/>
          </a:bodyPr>
          <a:lstStyle/>
          <a:p>
            <a:r>
              <a:rPr lang="en-US" b="1" dirty="0">
                <a:solidFill>
                  <a:schemeClr val="accent1"/>
                </a:solidFill>
              </a:rPr>
              <a:t>TASD: Nova is a totally active scintillation detector concept already taking data. What are the </a:t>
            </a:r>
            <a:r>
              <a:rPr lang="en-US" b="1" dirty="0" smtClean="0">
                <a:solidFill>
                  <a:schemeClr val="accent1"/>
                </a:solidFill>
              </a:rPr>
              <a:t>common/dissimilar </a:t>
            </a:r>
            <a:r>
              <a:rPr lang="en-US" b="1" dirty="0">
                <a:solidFill>
                  <a:schemeClr val="accent1"/>
                </a:solidFill>
              </a:rPr>
              <a:t>features you have with the Nova detector? Can you profit from the experience already collected in Nova to improve your simulations, tracking and event</a:t>
            </a:r>
          </a:p>
          <a:p>
            <a:r>
              <a:rPr lang="en-US" b="1" dirty="0">
                <a:solidFill>
                  <a:schemeClr val="accent1"/>
                </a:solidFill>
              </a:rPr>
              <a:t>reconstruction codes? </a:t>
            </a:r>
          </a:p>
        </p:txBody>
      </p:sp>
      <p:sp>
        <p:nvSpPr>
          <p:cNvPr id="3" name="TextBox 2"/>
          <p:cNvSpPr txBox="1"/>
          <p:nvPr/>
        </p:nvSpPr>
        <p:spPr>
          <a:xfrm>
            <a:off x="341530" y="1763815"/>
            <a:ext cx="7491794" cy="2031325"/>
          </a:xfrm>
          <a:prstGeom prst="rect">
            <a:avLst/>
          </a:prstGeom>
          <a:noFill/>
        </p:spPr>
        <p:txBody>
          <a:bodyPr wrap="none" rtlCol="0">
            <a:spAutoFit/>
          </a:bodyPr>
          <a:lstStyle/>
          <a:p>
            <a:r>
              <a:rPr lang="fr-CH" dirty="0" err="1" smtClean="0"/>
              <a:t>NOvA</a:t>
            </a:r>
            <a:r>
              <a:rPr lang="fr-CH" dirty="0" smtClean="0"/>
              <a:t> </a:t>
            </a:r>
            <a:r>
              <a:rPr lang="fr-CH" dirty="0" err="1" smtClean="0"/>
              <a:t>is</a:t>
            </a:r>
            <a:r>
              <a:rPr lang="fr-CH" dirty="0" smtClean="0"/>
              <a:t> made of 4x6 cm cross-section tubes </a:t>
            </a:r>
            <a:r>
              <a:rPr lang="fr-CH" dirty="0" err="1" smtClean="0"/>
              <a:t>with</a:t>
            </a:r>
            <a:r>
              <a:rPr lang="fr-CH" dirty="0" smtClean="0"/>
              <a:t> close to 30% </a:t>
            </a:r>
            <a:r>
              <a:rPr lang="fr-CH" dirty="0" err="1" smtClean="0"/>
              <a:t>dead</a:t>
            </a:r>
            <a:r>
              <a:rPr lang="fr-CH" dirty="0" smtClean="0"/>
              <a:t> </a:t>
            </a:r>
            <a:r>
              <a:rPr lang="fr-CH" dirty="0" err="1" smtClean="0"/>
              <a:t>material</a:t>
            </a:r>
            <a:r>
              <a:rPr lang="fr-CH" dirty="0" smtClean="0"/>
              <a:t>. </a:t>
            </a:r>
          </a:p>
          <a:p>
            <a:endParaRPr lang="fr-CH" dirty="0" smtClean="0"/>
          </a:p>
          <a:p>
            <a:r>
              <a:rPr lang="fr-CH" dirty="0" smtClean="0"/>
              <a:t>In </a:t>
            </a:r>
            <a:r>
              <a:rPr lang="fr-CH" dirty="0" err="1" smtClean="0"/>
              <a:t>fact</a:t>
            </a:r>
            <a:r>
              <a:rPr lang="fr-CH" dirty="0" smtClean="0"/>
              <a:t> </a:t>
            </a:r>
            <a:r>
              <a:rPr lang="fr-CH" dirty="0" err="1" smtClean="0"/>
              <a:t>our</a:t>
            </a:r>
            <a:r>
              <a:rPr lang="fr-CH" dirty="0" smtClean="0"/>
              <a:t> </a:t>
            </a:r>
            <a:r>
              <a:rPr lang="fr-CH" dirty="0" err="1" smtClean="0"/>
              <a:t>partner</a:t>
            </a:r>
            <a:r>
              <a:rPr lang="fr-CH" dirty="0" smtClean="0"/>
              <a:t> has </a:t>
            </a:r>
            <a:r>
              <a:rPr lang="fr-CH" dirty="0" err="1" smtClean="0"/>
              <a:t>rather</a:t>
            </a:r>
            <a:r>
              <a:rPr lang="fr-CH" dirty="0" smtClean="0"/>
              <a:t> been </a:t>
            </a:r>
            <a:r>
              <a:rPr lang="fr-CH" dirty="0" err="1" smtClean="0"/>
              <a:t>MINERvA</a:t>
            </a:r>
            <a:r>
              <a:rPr lang="fr-CH" dirty="0"/>
              <a:t> </a:t>
            </a:r>
            <a:r>
              <a:rPr lang="fr-CH" dirty="0" err="1" smtClean="0"/>
              <a:t>which</a:t>
            </a:r>
            <a:r>
              <a:rPr lang="fr-CH" dirty="0" smtClean="0"/>
              <a:t> uses the </a:t>
            </a:r>
            <a:r>
              <a:rPr lang="fr-CH" dirty="0" err="1" smtClean="0"/>
              <a:t>same</a:t>
            </a:r>
            <a:r>
              <a:rPr lang="fr-CH" dirty="0" smtClean="0"/>
              <a:t> </a:t>
            </a:r>
            <a:r>
              <a:rPr lang="fr-CH" dirty="0" err="1" smtClean="0"/>
              <a:t>scintillator</a:t>
            </a:r>
            <a:r>
              <a:rPr lang="fr-CH" dirty="0" smtClean="0"/>
              <a:t> </a:t>
            </a:r>
          </a:p>
          <a:p>
            <a:r>
              <a:rPr lang="fr-CH" dirty="0" smtClean="0"/>
              <a:t>as </a:t>
            </a:r>
            <a:r>
              <a:rPr lang="fr-CH" dirty="0" err="1" smtClean="0"/>
              <a:t>our</a:t>
            </a:r>
            <a:r>
              <a:rPr lang="fr-CH" dirty="0" smtClean="0"/>
              <a:t> EMR detector on  MICE at RAL, </a:t>
            </a:r>
            <a:r>
              <a:rPr lang="fr-CH" dirty="0" err="1" smtClean="0"/>
              <a:t>with</a:t>
            </a:r>
            <a:r>
              <a:rPr lang="fr-CH" dirty="0" smtClean="0"/>
              <a:t> </a:t>
            </a:r>
            <a:r>
              <a:rPr lang="fr-CH" dirty="0" err="1" smtClean="0"/>
              <a:t>nearly</a:t>
            </a:r>
            <a:r>
              <a:rPr lang="fr-CH" dirty="0" smtClean="0"/>
              <a:t> 98% active </a:t>
            </a:r>
            <a:r>
              <a:rPr lang="fr-CH" dirty="0" err="1" smtClean="0"/>
              <a:t>material</a:t>
            </a:r>
            <a:r>
              <a:rPr lang="fr-CH" dirty="0" smtClean="0"/>
              <a:t>.  </a:t>
            </a:r>
          </a:p>
          <a:p>
            <a:r>
              <a:rPr lang="fr-CH" dirty="0" err="1" smtClean="0"/>
              <a:t>We</a:t>
            </a:r>
            <a:r>
              <a:rPr lang="fr-CH" dirty="0" smtClean="0"/>
              <a:t> have been </a:t>
            </a:r>
            <a:r>
              <a:rPr lang="fr-CH" dirty="0" err="1" smtClean="0"/>
              <a:t>interacting</a:t>
            </a:r>
            <a:r>
              <a:rPr lang="fr-CH" dirty="0" smtClean="0"/>
              <a:t> </a:t>
            </a:r>
            <a:r>
              <a:rPr lang="fr-CH" dirty="0" err="1" smtClean="0"/>
              <a:t>with</a:t>
            </a:r>
            <a:r>
              <a:rPr lang="fr-CH" dirty="0" smtClean="0"/>
              <a:t> </a:t>
            </a:r>
            <a:r>
              <a:rPr lang="fr-CH" dirty="0" err="1" smtClean="0"/>
              <a:t>them</a:t>
            </a:r>
            <a:r>
              <a:rPr lang="fr-CH" dirty="0" smtClean="0"/>
              <a:t> for </a:t>
            </a:r>
            <a:r>
              <a:rPr lang="fr-CH" dirty="0" err="1" smtClean="0"/>
              <a:t>track</a:t>
            </a:r>
            <a:r>
              <a:rPr lang="fr-CH" dirty="0" smtClean="0"/>
              <a:t> reconstruction issues. </a:t>
            </a:r>
          </a:p>
          <a:p>
            <a:r>
              <a:rPr lang="fr-CH" dirty="0" smtClean="0"/>
              <a:t>(Our </a:t>
            </a:r>
            <a:r>
              <a:rPr lang="fr-CH" dirty="0" err="1" smtClean="0"/>
              <a:t>measurement</a:t>
            </a:r>
            <a:r>
              <a:rPr lang="fr-CH" dirty="0" smtClean="0"/>
              <a:t> of the range vs </a:t>
            </a:r>
            <a:r>
              <a:rPr lang="fr-CH" dirty="0" err="1" smtClean="0"/>
              <a:t>momentum</a:t>
            </a:r>
            <a:r>
              <a:rPr lang="fr-CH" dirty="0" smtClean="0"/>
              <a:t> </a:t>
            </a:r>
            <a:r>
              <a:rPr lang="fr-CH" dirty="0" err="1" smtClean="0"/>
              <a:t>relationship</a:t>
            </a:r>
            <a:r>
              <a:rPr lang="fr-CH" dirty="0" smtClean="0"/>
              <a:t> </a:t>
            </a:r>
            <a:r>
              <a:rPr lang="fr-CH" dirty="0" err="1" smtClean="0"/>
              <a:t>is</a:t>
            </a:r>
            <a:r>
              <a:rPr lang="fr-CH" dirty="0" smtClean="0"/>
              <a:t> </a:t>
            </a:r>
            <a:r>
              <a:rPr lang="fr-CH" dirty="0" err="1" smtClean="0"/>
              <a:t>useful</a:t>
            </a:r>
            <a:r>
              <a:rPr lang="fr-CH" dirty="0" smtClean="0"/>
              <a:t> to </a:t>
            </a:r>
            <a:r>
              <a:rPr lang="fr-CH" dirty="0" err="1" smtClean="0"/>
              <a:t>them</a:t>
            </a:r>
            <a:r>
              <a:rPr lang="fr-CH" dirty="0" smtClean="0"/>
              <a:t>)</a:t>
            </a:r>
          </a:p>
          <a:p>
            <a:endParaRPr lang="en-US" dirty="0"/>
          </a:p>
        </p:txBody>
      </p:sp>
      <p:sp>
        <p:nvSpPr>
          <p:cNvPr id="4" name="Date Placeholder 3"/>
          <p:cNvSpPr>
            <a:spLocks noGrp="1"/>
          </p:cNvSpPr>
          <p:nvPr>
            <p:ph type="dt" sz="half" idx="10"/>
          </p:nvPr>
        </p:nvSpPr>
        <p:spPr/>
        <p:txBody>
          <a:bodyPr/>
          <a:lstStyle/>
          <a:p>
            <a:r>
              <a:rPr lang="en-US" smtClean="0"/>
              <a:t>10/19/2015</a:t>
            </a:r>
            <a:endParaRPr lang="en-US"/>
          </a:p>
        </p:txBody>
      </p:sp>
      <p:sp>
        <p:nvSpPr>
          <p:cNvPr id="5" name="Footer Placeholder 4"/>
          <p:cNvSpPr>
            <a:spLocks noGrp="1"/>
          </p:cNvSpPr>
          <p:nvPr>
            <p:ph type="ftr" sz="quarter" idx="11"/>
          </p:nvPr>
        </p:nvSpPr>
        <p:spPr/>
        <p:txBody>
          <a:bodyPr/>
          <a:lstStyle/>
          <a:p>
            <a:r>
              <a:rPr lang="en-US" smtClean="0"/>
              <a:t>Blondel, Kudenko, Noah, discussion with referrees 19-10-2015</a:t>
            </a:r>
            <a:endParaRPr lang="en-US"/>
          </a:p>
        </p:txBody>
      </p:sp>
      <p:sp>
        <p:nvSpPr>
          <p:cNvPr id="6" name="Slide Number Placeholder 5"/>
          <p:cNvSpPr>
            <a:spLocks noGrp="1"/>
          </p:cNvSpPr>
          <p:nvPr>
            <p:ph type="sldNum" sz="quarter" idx="12"/>
          </p:nvPr>
        </p:nvSpPr>
        <p:spPr/>
        <p:txBody>
          <a:bodyPr/>
          <a:lstStyle/>
          <a:p>
            <a:fld id="{C45B8EBF-1F3C-48C6-922A-91127ABDEE74}" type="slidenum">
              <a:rPr lang="en-US" smtClean="0"/>
              <a:t>14</a:t>
            </a:fld>
            <a:endParaRPr lang="en-US"/>
          </a:p>
        </p:txBody>
      </p:sp>
    </p:spTree>
    <p:extLst>
      <p:ext uri="{BB962C8B-B14F-4D97-AF65-F5344CB8AC3E}">
        <p14:creationId xmlns:p14="http://schemas.microsoft.com/office/powerpoint/2010/main" val="1659793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8E8BBB-6279-415D-8052-C936E184195F}" type="slidenum">
              <a:rPr lang="en-US">
                <a:solidFill>
                  <a:prstClr val="black">
                    <a:tint val="75000"/>
                  </a:prstClr>
                </a:solidFill>
              </a:rPr>
              <a:pPr/>
              <a:t>15</a:t>
            </a:fld>
            <a:endParaRPr lang="en-US" dirty="0">
              <a:solidFill>
                <a:prstClr val="black">
                  <a:tint val="75000"/>
                </a:prstClr>
              </a:solidFill>
            </a:endParaRP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l="47368" t="41240"/>
          <a:stretch>
            <a:fillRect/>
          </a:stretch>
        </p:blipFill>
        <p:spPr bwMode="auto">
          <a:xfrm>
            <a:off x="-153525" y="773705"/>
            <a:ext cx="3155429" cy="1485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06515" y="2348880"/>
            <a:ext cx="2512354" cy="646331"/>
          </a:xfrm>
          <a:prstGeom prst="rect">
            <a:avLst/>
          </a:prstGeom>
          <a:solidFill>
            <a:schemeClr val="bg2"/>
          </a:solidFill>
        </p:spPr>
        <p:txBody>
          <a:bodyPr wrap="none" rtlCol="0">
            <a:spAutoFit/>
          </a:bodyPr>
          <a:lstStyle/>
          <a:p>
            <a:r>
              <a:rPr lang="fr-CH" dirty="0" err="1">
                <a:solidFill>
                  <a:prstClr val="black"/>
                </a:solidFill>
              </a:rPr>
              <a:t>Same</a:t>
            </a:r>
            <a:r>
              <a:rPr lang="fr-CH" dirty="0">
                <a:solidFill>
                  <a:prstClr val="black"/>
                </a:solidFill>
              </a:rPr>
              <a:t> batch as </a:t>
            </a:r>
            <a:r>
              <a:rPr lang="fr-CH" dirty="0" err="1">
                <a:solidFill>
                  <a:prstClr val="black"/>
                </a:solidFill>
              </a:rPr>
              <a:t>MINERvA</a:t>
            </a:r>
            <a:r>
              <a:rPr lang="fr-CH" dirty="0">
                <a:solidFill>
                  <a:prstClr val="black"/>
                </a:solidFill>
              </a:rPr>
              <a:t> </a:t>
            </a:r>
          </a:p>
          <a:p>
            <a:r>
              <a:rPr lang="fr-CH" dirty="0" err="1">
                <a:solidFill>
                  <a:prstClr val="black"/>
                </a:solidFill>
              </a:rPr>
              <a:t>atFermilab</a:t>
            </a:r>
            <a:r>
              <a:rPr lang="fr-CH" dirty="0">
                <a:solidFill>
                  <a:prstClr val="black"/>
                </a:solidFill>
              </a:rPr>
              <a:t>  -- 98% active</a:t>
            </a:r>
            <a:endParaRPr lang="en-US" dirty="0">
              <a:solidFill>
                <a:prstClr val="black"/>
              </a:solidFill>
            </a:endParaRPr>
          </a:p>
        </p:txBody>
      </p:sp>
      <p:sp>
        <p:nvSpPr>
          <p:cNvPr id="7" name="TextBox 6"/>
          <p:cNvSpPr txBox="1"/>
          <p:nvPr/>
        </p:nvSpPr>
        <p:spPr>
          <a:xfrm>
            <a:off x="1421650" y="98630"/>
            <a:ext cx="4194738" cy="646331"/>
          </a:xfrm>
          <a:prstGeom prst="rect">
            <a:avLst/>
          </a:prstGeom>
          <a:solidFill>
            <a:schemeClr val="accent1">
              <a:lumMod val="20000"/>
              <a:lumOff val="80000"/>
            </a:schemeClr>
          </a:solidFill>
        </p:spPr>
        <p:txBody>
          <a:bodyPr wrap="none" rtlCol="0">
            <a:spAutoFit/>
          </a:bodyPr>
          <a:lstStyle/>
          <a:p>
            <a:r>
              <a:rPr lang="fr-CH" b="1" dirty="0">
                <a:solidFill>
                  <a:prstClr val="black"/>
                </a:solidFill>
              </a:rPr>
              <a:t>PREAMBLE: EMR detector for MICE at RAL</a:t>
            </a:r>
          </a:p>
          <a:p>
            <a:r>
              <a:rPr lang="fr-CH" b="1" dirty="0">
                <a:solidFill>
                  <a:prstClr val="black"/>
                </a:solidFill>
              </a:rPr>
              <a:t>                   100-400 MeV/c</a:t>
            </a:r>
            <a:endParaRPr lang="en-US" b="1" dirty="0">
              <a:solidFill>
                <a:prstClr val="black"/>
              </a:solidFill>
            </a:endParaRPr>
          </a:p>
        </p:txBody>
      </p:sp>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06815" y="908720"/>
            <a:ext cx="3015336" cy="14426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3086835" y="2483895"/>
            <a:ext cx="2752677" cy="369332"/>
          </a:xfrm>
          <a:prstGeom prst="rect">
            <a:avLst/>
          </a:prstGeom>
          <a:solidFill>
            <a:schemeClr val="bg2"/>
          </a:solidFill>
        </p:spPr>
        <p:txBody>
          <a:bodyPr wrap="none" rtlCol="0">
            <a:spAutoFit/>
          </a:bodyPr>
          <a:lstStyle/>
          <a:p>
            <a:r>
              <a:rPr lang="fr-CH" dirty="0">
                <a:solidFill>
                  <a:prstClr val="black"/>
                </a:solidFill>
              </a:rPr>
              <a:t>24 x-y modules (48 planes) </a:t>
            </a:r>
            <a:endParaRPr lang="en-US" dirty="0">
              <a:solidFill>
                <a:prstClr val="black"/>
              </a:solidFill>
            </a:endParaRPr>
          </a:p>
        </p:txBody>
      </p:sp>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1830" y="3023955"/>
            <a:ext cx="2430270" cy="2915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32140" y="3699030"/>
            <a:ext cx="3175804" cy="203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372200" y="5769260"/>
            <a:ext cx="2667140" cy="646331"/>
          </a:xfrm>
          <a:prstGeom prst="rect">
            <a:avLst/>
          </a:prstGeom>
          <a:solidFill>
            <a:schemeClr val="bg2"/>
          </a:solidFill>
        </p:spPr>
        <p:txBody>
          <a:bodyPr wrap="none" rtlCol="0">
            <a:spAutoFit/>
          </a:bodyPr>
          <a:lstStyle/>
          <a:p>
            <a:r>
              <a:rPr lang="en-US" dirty="0">
                <a:solidFill>
                  <a:prstClr val="black"/>
                </a:solidFill>
                <a:sym typeface="Wingdings" panose="05000000000000000000" pitchFamily="2" charset="2"/>
              </a:rPr>
              <a:t></a:t>
            </a:r>
            <a:r>
              <a:rPr lang="en-US" dirty="0">
                <a:solidFill>
                  <a:prstClr val="black"/>
                </a:solidFill>
                <a:sym typeface="Symbol"/>
              </a:rPr>
              <a:t>p/p ~3% at 200 MeV/c</a:t>
            </a:r>
          </a:p>
          <a:p>
            <a:r>
              <a:rPr lang="fr-CH" dirty="0" err="1">
                <a:solidFill>
                  <a:prstClr val="black"/>
                </a:solidFill>
                <a:sym typeface="Symbol"/>
              </a:rPr>
              <a:t>from</a:t>
            </a:r>
            <a:r>
              <a:rPr lang="fr-CH" dirty="0">
                <a:solidFill>
                  <a:prstClr val="black"/>
                </a:solidFill>
                <a:sym typeface="Symbol"/>
              </a:rPr>
              <a:t> range </a:t>
            </a:r>
            <a:r>
              <a:rPr lang="fr-CH" dirty="0" err="1">
                <a:solidFill>
                  <a:prstClr val="black"/>
                </a:solidFill>
                <a:sym typeface="Symbol"/>
              </a:rPr>
              <a:t>measurement</a:t>
            </a:r>
            <a:endParaRPr lang="en-US" dirty="0">
              <a:solidFill>
                <a:prstClr val="black"/>
              </a:solidFill>
              <a:sym typeface="Symbol"/>
            </a:endParaRPr>
          </a:p>
        </p:txBody>
      </p:sp>
      <p:pic>
        <p:nvPicPr>
          <p:cNvPr id="2055" name="Picture 7" descr="http://mice.iit.edu/mico/jpg/hn/20150803/MICEHall746.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248490">
            <a:off x="6381002" y="651240"/>
            <a:ext cx="2979211" cy="223348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1530" y="2978950"/>
            <a:ext cx="2452210" cy="3051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251520" y="5994285"/>
            <a:ext cx="5987216" cy="646331"/>
          </a:xfrm>
          <a:prstGeom prst="rect">
            <a:avLst/>
          </a:prstGeom>
          <a:solidFill>
            <a:schemeClr val="bg2"/>
          </a:solidFill>
        </p:spPr>
        <p:txBody>
          <a:bodyPr wrap="none" rtlCol="0">
            <a:spAutoFit/>
          </a:bodyPr>
          <a:lstStyle/>
          <a:p>
            <a:r>
              <a:rPr lang="fr-CH" dirty="0">
                <a:solidFill>
                  <a:prstClr val="black"/>
                </a:solidFill>
              </a:rPr>
              <a:t>   «</a:t>
            </a:r>
            <a:r>
              <a:rPr lang="fr-CH" dirty="0" err="1">
                <a:solidFill>
                  <a:prstClr val="black"/>
                </a:solidFill>
              </a:rPr>
              <a:t>electron</a:t>
            </a:r>
            <a:r>
              <a:rPr lang="fr-CH" dirty="0">
                <a:solidFill>
                  <a:prstClr val="black"/>
                </a:solidFill>
              </a:rPr>
              <a:t>»                       «muon </a:t>
            </a:r>
            <a:r>
              <a:rPr lang="fr-CH" dirty="0" err="1">
                <a:solidFill>
                  <a:prstClr val="black"/>
                </a:solidFill>
              </a:rPr>
              <a:t>with</a:t>
            </a:r>
            <a:r>
              <a:rPr lang="fr-CH" dirty="0">
                <a:solidFill>
                  <a:prstClr val="black"/>
                </a:solidFill>
              </a:rPr>
              <a:t> </a:t>
            </a:r>
            <a:r>
              <a:rPr lang="fr-CH" b="1" dirty="0">
                <a:solidFill>
                  <a:srgbClr val="7030A0"/>
                </a:solidFill>
                <a:sym typeface="Symbol"/>
              </a:rPr>
              <a:t></a:t>
            </a:r>
            <a:r>
              <a:rPr lang="fr-CH" dirty="0">
                <a:solidFill>
                  <a:prstClr val="black"/>
                </a:solidFill>
                <a:sym typeface="Symbol"/>
              </a:rPr>
              <a:t></a:t>
            </a:r>
            <a:r>
              <a:rPr lang="fr-CH" b="1" dirty="0">
                <a:solidFill>
                  <a:srgbClr val="FF0000"/>
                </a:solidFill>
                <a:sym typeface="Symbol"/>
              </a:rPr>
              <a:t>e</a:t>
            </a:r>
            <a:r>
              <a:rPr lang="fr-CH" dirty="0">
                <a:solidFill>
                  <a:prstClr val="black"/>
                </a:solidFill>
                <a:sym typeface="Symbol"/>
              </a:rPr>
              <a:t> </a:t>
            </a:r>
            <a:r>
              <a:rPr lang="fr-CH" dirty="0" err="1">
                <a:solidFill>
                  <a:prstClr val="black"/>
                </a:solidFill>
                <a:sym typeface="Symbol"/>
              </a:rPr>
              <a:t>decay</a:t>
            </a:r>
            <a:r>
              <a:rPr lang="fr-CH" dirty="0">
                <a:solidFill>
                  <a:prstClr val="black"/>
                </a:solidFill>
                <a:sym typeface="Symbol"/>
              </a:rPr>
              <a:t>»</a:t>
            </a:r>
            <a:r>
              <a:rPr lang="fr-CH" dirty="0">
                <a:solidFill>
                  <a:prstClr val="black"/>
                </a:solidFill>
              </a:rPr>
              <a:t> ~2.5 </a:t>
            </a:r>
            <a:r>
              <a:rPr lang="fr-CH" dirty="0">
                <a:solidFill>
                  <a:prstClr val="black"/>
                </a:solidFill>
                <a:sym typeface="Symbol"/>
              </a:rPr>
              <a:t>s</a:t>
            </a:r>
          </a:p>
          <a:p>
            <a:r>
              <a:rPr lang="fr-CH" dirty="0">
                <a:solidFill>
                  <a:prstClr val="black"/>
                </a:solidFill>
                <a:sym typeface="Symbol"/>
              </a:rPr>
              <a:t>   at 200 MeV/c : 99% muon </a:t>
            </a:r>
            <a:r>
              <a:rPr lang="fr-CH" dirty="0" err="1">
                <a:solidFill>
                  <a:prstClr val="black"/>
                </a:solidFill>
                <a:sym typeface="Symbol"/>
              </a:rPr>
              <a:t>eff</a:t>
            </a:r>
            <a:r>
              <a:rPr lang="fr-CH" dirty="0">
                <a:solidFill>
                  <a:prstClr val="black"/>
                </a:solidFill>
                <a:sym typeface="Symbol"/>
              </a:rPr>
              <a:t>. </a:t>
            </a:r>
            <a:r>
              <a:rPr lang="fr-CH" dirty="0" err="1">
                <a:solidFill>
                  <a:prstClr val="black"/>
                </a:solidFill>
                <a:sym typeface="Symbol"/>
              </a:rPr>
              <a:t>with</a:t>
            </a:r>
            <a:r>
              <a:rPr lang="fr-CH" dirty="0">
                <a:solidFill>
                  <a:prstClr val="black"/>
                </a:solidFill>
                <a:sym typeface="Symbol"/>
              </a:rPr>
              <a:t> 2% e-&gt; mu </a:t>
            </a:r>
            <a:r>
              <a:rPr lang="fr-CH" dirty="0" err="1">
                <a:solidFill>
                  <a:prstClr val="black"/>
                </a:solidFill>
                <a:sym typeface="Symbol"/>
              </a:rPr>
              <a:t>prob</a:t>
            </a:r>
            <a:r>
              <a:rPr lang="fr-CH" dirty="0">
                <a:solidFill>
                  <a:prstClr val="black"/>
                </a:solidFill>
                <a:sym typeface="Symbol"/>
              </a:rPr>
              <a:t>.    </a:t>
            </a:r>
            <a:endParaRPr lang="en-US" dirty="0">
              <a:solidFill>
                <a:prstClr val="black"/>
              </a:solidFill>
            </a:endParaRPr>
          </a:p>
        </p:txBody>
      </p:sp>
      <p:cxnSp>
        <p:nvCxnSpPr>
          <p:cNvPr id="12" name="Straight Arrow Connector 11"/>
          <p:cNvCxnSpPr/>
          <p:nvPr/>
        </p:nvCxnSpPr>
        <p:spPr>
          <a:xfrm>
            <a:off x="7407315" y="1448780"/>
            <a:ext cx="1170130" cy="675075"/>
          </a:xfrm>
          <a:prstGeom prst="straightConnector1">
            <a:avLst/>
          </a:prstGeom>
          <a:ln>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832140" y="2483895"/>
            <a:ext cx="2088136" cy="923330"/>
          </a:xfrm>
          <a:prstGeom prst="rect">
            <a:avLst/>
          </a:prstGeom>
          <a:solidFill>
            <a:schemeClr val="bg2"/>
          </a:solidFill>
        </p:spPr>
        <p:txBody>
          <a:bodyPr wrap="none" rtlCol="0">
            <a:spAutoFit/>
          </a:bodyPr>
          <a:lstStyle/>
          <a:p>
            <a:r>
              <a:rPr lang="fr-CH" dirty="0">
                <a:solidFill>
                  <a:prstClr val="black"/>
                </a:solidFill>
              </a:rPr>
              <a:t>2015: MICE hall </a:t>
            </a:r>
          </a:p>
          <a:p>
            <a:r>
              <a:rPr lang="fr-CH" dirty="0">
                <a:solidFill>
                  <a:prstClr val="black"/>
                </a:solidFill>
              </a:rPr>
              <a:t> </a:t>
            </a:r>
            <a:r>
              <a:rPr lang="fr-CH" dirty="0" err="1">
                <a:solidFill>
                  <a:prstClr val="black"/>
                </a:solidFill>
              </a:rPr>
              <a:t>Step</a:t>
            </a:r>
            <a:r>
              <a:rPr lang="fr-CH" dirty="0">
                <a:solidFill>
                  <a:prstClr val="black"/>
                </a:solidFill>
              </a:rPr>
              <a:t> IV </a:t>
            </a:r>
            <a:r>
              <a:rPr lang="fr-CH" dirty="0" err="1">
                <a:solidFill>
                  <a:prstClr val="black"/>
                </a:solidFill>
              </a:rPr>
              <a:t>cooling</a:t>
            </a:r>
            <a:r>
              <a:rPr lang="fr-CH" dirty="0">
                <a:solidFill>
                  <a:prstClr val="black"/>
                </a:solidFill>
              </a:rPr>
              <a:t> </a:t>
            </a:r>
            <a:r>
              <a:rPr lang="fr-CH" dirty="0" err="1">
                <a:solidFill>
                  <a:prstClr val="black"/>
                </a:solidFill>
              </a:rPr>
              <a:t>expt</a:t>
            </a:r>
            <a:endParaRPr lang="fr-CH" dirty="0">
              <a:solidFill>
                <a:prstClr val="black"/>
              </a:solidFill>
            </a:endParaRPr>
          </a:p>
          <a:p>
            <a:r>
              <a:rPr lang="fr-CH" dirty="0">
                <a:solidFill>
                  <a:prstClr val="black"/>
                </a:solidFill>
              </a:rPr>
              <a:t>          and  EMR</a:t>
            </a:r>
            <a:endParaRPr lang="en-US" dirty="0">
              <a:solidFill>
                <a:prstClr val="black"/>
              </a:solidFill>
            </a:endParaRPr>
          </a:p>
        </p:txBody>
      </p:sp>
      <p:sp>
        <p:nvSpPr>
          <p:cNvPr id="20" name="TextBox 19"/>
          <p:cNvSpPr txBox="1"/>
          <p:nvPr/>
        </p:nvSpPr>
        <p:spPr>
          <a:xfrm>
            <a:off x="5772600" y="6495768"/>
            <a:ext cx="3363485" cy="369332"/>
          </a:xfrm>
          <a:prstGeom prst="rect">
            <a:avLst/>
          </a:prstGeom>
          <a:solidFill>
            <a:schemeClr val="accent3">
              <a:lumMod val="20000"/>
              <a:lumOff val="80000"/>
            </a:schemeClr>
          </a:solidFill>
        </p:spPr>
        <p:txBody>
          <a:bodyPr wrap="none" rtlCol="0">
            <a:spAutoFit/>
          </a:bodyPr>
          <a:lstStyle/>
          <a:p>
            <a:r>
              <a:rPr lang="fr-CH" i="1" dirty="0">
                <a:solidFill>
                  <a:prstClr val="black"/>
                </a:solidFill>
              </a:rPr>
              <a:t>MICE note 466, to </a:t>
            </a:r>
            <a:r>
              <a:rPr lang="fr-CH" i="1" dirty="0" err="1">
                <a:solidFill>
                  <a:prstClr val="black"/>
                </a:solidFill>
              </a:rPr>
              <a:t>appear</a:t>
            </a:r>
            <a:r>
              <a:rPr lang="fr-CH" i="1" dirty="0">
                <a:solidFill>
                  <a:prstClr val="black"/>
                </a:solidFill>
              </a:rPr>
              <a:t> in JINST</a:t>
            </a:r>
            <a:endParaRPr lang="en-US" i="1" dirty="0">
              <a:solidFill>
                <a:prstClr val="black"/>
              </a:solidFill>
            </a:endParaRPr>
          </a:p>
        </p:txBody>
      </p:sp>
    </p:spTree>
    <p:extLst>
      <p:ext uri="{BB962C8B-B14F-4D97-AF65-F5344CB8AC3E}">
        <p14:creationId xmlns:p14="http://schemas.microsoft.com/office/powerpoint/2010/main" val="21863031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16</a:t>
            </a:fld>
            <a:endParaRPr lang="en-US">
              <a:solidFill>
                <a:prstClr val="black">
                  <a:tint val="75000"/>
                </a:prstClr>
              </a:solidFill>
            </a:endParaRPr>
          </a:p>
        </p:txBody>
      </p:sp>
      <p:sp>
        <p:nvSpPr>
          <p:cNvPr id="5" name="Rectangle 4"/>
          <p:cNvSpPr/>
          <p:nvPr/>
        </p:nvSpPr>
        <p:spPr>
          <a:xfrm>
            <a:off x="341530" y="683695"/>
            <a:ext cx="8325925" cy="4247317"/>
          </a:xfrm>
          <a:prstGeom prst="rect">
            <a:avLst/>
          </a:prstGeom>
        </p:spPr>
        <p:txBody>
          <a:bodyPr wrap="square">
            <a:spAutoFit/>
          </a:bodyPr>
          <a:lstStyle/>
          <a:p>
            <a:r>
              <a:rPr lang="en-US" b="1" dirty="0">
                <a:solidFill>
                  <a:schemeClr val="accent1"/>
                </a:solidFill>
              </a:rPr>
              <a:t>For the TASD option, the support mechanics is designed to fit inside the </a:t>
            </a:r>
            <a:r>
              <a:rPr lang="en-US" b="1" dirty="0" err="1">
                <a:solidFill>
                  <a:schemeClr val="accent1"/>
                </a:solidFill>
              </a:rPr>
              <a:t>Morpurgo</a:t>
            </a:r>
            <a:r>
              <a:rPr lang="en-US" b="1" dirty="0">
                <a:solidFill>
                  <a:schemeClr val="accent1"/>
                </a:solidFill>
              </a:rPr>
              <a:t> magnet. Do you have a contingency plan in case this magnet is not available in the time scale requested in your project?  </a:t>
            </a:r>
            <a:endParaRPr lang="en-US" b="1" dirty="0" smtClean="0">
              <a:solidFill>
                <a:schemeClr val="accent1"/>
              </a:solidFill>
            </a:endParaRPr>
          </a:p>
          <a:p>
            <a:endParaRPr lang="en-US" b="1" dirty="0" smtClean="0">
              <a:solidFill>
                <a:schemeClr val="accent1"/>
              </a:solidFill>
            </a:endParaRPr>
          </a:p>
          <a:p>
            <a:r>
              <a:rPr lang="en-US" dirty="0" smtClean="0"/>
              <a:t>Excellent question!  </a:t>
            </a:r>
          </a:p>
          <a:p>
            <a:endParaRPr lang="en-US" dirty="0"/>
          </a:p>
          <a:p>
            <a:r>
              <a:rPr lang="en-US" dirty="0" smtClean="0">
                <a:sym typeface="Wingdings" panose="05000000000000000000" pitchFamily="2" charset="2"/>
              </a:rPr>
              <a:t> </a:t>
            </a:r>
            <a:r>
              <a:rPr lang="en-US" dirty="0" smtClean="0"/>
              <a:t>We have not yet developed a fully satisfactory contingency plan. </a:t>
            </a:r>
          </a:p>
          <a:p>
            <a:endParaRPr lang="en-US" dirty="0" smtClean="0"/>
          </a:p>
          <a:p>
            <a:r>
              <a:rPr lang="en-US" dirty="0" smtClean="0"/>
              <a:t>The </a:t>
            </a:r>
            <a:r>
              <a:rPr lang="en-US" dirty="0"/>
              <a:t>whole </a:t>
            </a:r>
            <a:r>
              <a:rPr lang="en-US" dirty="0" smtClean="0"/>
              <a:t>TASD project </a:t>
            </a:r>
            <a:r>
              <a:rPr lang="en-US" dirty="0"/>
              <a:t>is designed for the </a:t>
            </a:r>
            <a:r>
              <a:rPr lang="en-US" dirty="0" err="1"/>
              <a:t>Morpurgo</a:t>
            </a:r>
            <a:r>
              <a:rPr lang="en-US" dirty="0"/>
              <a:t> Magnet. </a:t>
            </a:r>
            <a:r>
              <a:rPr lang="en-US" dirty="0" smtClean="0"/>
              <a:t>The magnet has shown limitations recently: Presently </a:t>
            </a:r>
            <a:r>
              <a:rPr lang="en-US" dirty="0"/>
              <a:t>the field it is limited to </a:t>
            </a:r>
            <a:r>
              <a:rPr lang="en-US" dirty="0" smtClean="0"/>
              <a:t>0.7-0.8T </a:t>
            </a:r>
            <a:r>
              <a:rPr lang="en-US" dirty="0"/>
              <a:t>and </a:t>
            </a:r>
            <a:r>
              <a:rPr lang="en-US" dirty="0" smtClean="0"/>
              <a:t>this </a:t>
            </a:r>
            <a:r>
              <a:rPr lang="en-US" dirty="0"/>
              <a:t>is enough for us. </a:t>
            </a:r>
            <a:endParaRPr lang="en-US" dirty="0" smtClean="0"/>
          </a:p>
          <a:p>
            <a:endParaRPr lang="en-US" dirty="0"/>
          </a:p>
          <a:p>
            <a:r>
              <a:rPr lang="en-US" dirty="0"/>
              <a:t>I</a:t>
            </a:r>
            <a:r>
              <a:rPr lang="en-US" dirty="0" smtClean="0"/>
              <a:t>f that magnet were to fail or be closed for repair we could possibly use the CMS magnet on beamline H2 or the GOLIATH magnet. This could imply some surgery on our TASD modules </a:t>
            </a:r>
            <a:r>
              <a:rPr lang="en-US" dirty="0" smtClean="0">
                <a:sym typeface="Wingdings" panose="05000000000000000000" pitchFamily="2" charset="2"/>
              </a:rPr>
              <a:t>, or delay the TASD tests, but would not affect the Baby-MIND-to-</a:t>
            </a:r>
            <a:r>
              <a:rPr lang="en-US" dirty="0" err="1" smtClean="0">
                <a:sym typeface="Wingdings" panose="05000000000000000000" pitchFamily="2" charset="2"/>
              </a:rPr>
              <a:t>Wagasci</a:t>
            </a:r>
            <a:r>
              <a:rPr lang="en-US" dirty="0" smtClean="0">
                <a:sym typeface="Wingdings" panose="05000000000000000000" pitchFamily="2" charset="2"/>
              </a:rPr>
              <a:t> project. </a:t>
            </a:r>
          </a:p>
        </p:txBody>
      </p:sp>
    </p:spTree>
    <p:extLst>
      <p:ext uri="{BB962C8B-B14F-4D97-AF65-F5344CB8AC3E}">
        <p14:creationId xmlns:p14="http://schemas.microsoft.com/office/powerpoint/2010/main" val="2504113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17</a:t>
            </a:fld>
            <a:endParaRPr lang="en-US">
              <a:solidFill>
                <a:prstClr val="black">
                  <a:tint val="75000"/>
                </a:prstClr>
              </a:solidFill>
            </a:endParaRPr>
          </a:p>
        </p:txBody>
      </p:sp>
      <p:sp>
        <p:nvSpPr>
          <p:cNvPr id="5" name="Rectangle 4"/>
          <p:cNvSpPr/>
          <p:nvPr/>
        </p:nvSpPr>
        <p:spPr>
          <a:xfrm>
            <a:off x="209375" y="503675"/>
            <a:ext cx="8937485" cy="6186309"/>
          </a:xfrm>
          <a:prstGeom prst="rect">
            <a:avLst/>
          </a:prstGeom>
        </p:spPr>
        <p:txBody>
          <a:bodyPr wrap="square">
            <a:spAutoFit/>
          </a:bodyPr>
          <a:lstStyle/>
          <a:p>
            <a:r>
              <a:rPr lang="en-US" b="1" dirty="0">
                <a:solidFill>
                  <a:schemeClr val="accent1"/>
                </a:solidFill>
              </a:rPr>
              <a:t>Magnetized modules: Paragraph 5.2 can you show a transverse view of the plates,</a:t>
            </a:r>
          </a:p>
          <a:p>
            <a:r>
              <a:rPr lang="en-US" b="1" dirty="0">
                <a:solidFill>
                  <a:schemeClr val="accent1"/>
                </a:solidFill>
              </a:rPr>
              <a:t>including the Al coil, to allow us a better understanding of the overall topology? </a:t>
            </a:r>
            <a:endParaRPr lang="en-US" b="1" dirty="0" smtClean="0">
              <a:solidFill>
                <a:schemeClr val="accent1"/>
              </a:solidFill>
            </a:endParaRPr>
          </a:p>
          <a:p>
            <a:r>
              <a:rPr lang="fr-CH" dirty="0" err="1" smtClean="0"/>
              <a:t>see</a:t>
            </a:r>
            <a:r>
              <a:rPr lang="fr-CH" dirty="0" smtClean="0"/>
              <a:t> </a:t>
            </a:r>
            <a:r>
              <a:rPr lang="fr-CH" dirty="0" err="1" smtClean="0"/>
              <a:t>next</a:t>
            </a:r>
            <a:r>
              <a:rPr lang="fr-CH" dirty="0" smtClean="0"/>
              <a:t> slide</a:t>
            </a:r>
            <a:endParaRPr lang="fr-CH" dirty="0"/>
          </a:p>
          <a:p>
            <a:endParaRPr lang="en-US" b="1" dirty="0">
              <a:solidFill>
                <a:schemeClr val="accent1"/>
              </a:solidFill>
            </a:endParaRPr>
          </a:p>
          <a:p>
            <a:r>
              <a:rPr lang="en-US" b="1" dirty="0" smtClean="0">
                <a:solidFill>
                  <a:schemeClr val="accent1"/>
                </a:solidFill>
              </a:rPr>
              <a:t>Is the figure </a:t>
            </a:r>
            <a:r>
              <a:rPr lang="en-US" b="1" dirty="0">
                <a:solidFill>
                  <a:schemeClr val="accent1"/>
                </a:solidFill>
              </a:rPr>
              <a:t>15 right setup agreed as final? </a:t>
            </a:r>
            <a:endParaRPr lang="en-US" b="1" dirty="0" smtClean="0">
              <a:solidFill>
                <a:schemeClr val="accent1"/>
              </a:solidFill>
            </a:endParaRPr>
          </a:p>
          <a:p>
            <a:endParaRPr lang="fr-CH" b="1" dirty="0" smtClean="0">
              <a:solidFill>
                <a:schemeClr val="accent1"/>
              </a:solidFill>
            </a:endParaRPr>
          </a:p>
          <a:p>
            <a:r>
              <a:rPr lang="fr-CH" b="1" dirty="0" err="1" smtClean="0"/>
              <a:t>Yes</a:t>
            </a:r>
            <a:endParaRPr lang="fr-CH" b="1" dirty="0" smtClean="0"/>
          </a:p>
          <a:p>
            <a:endParaRPr lang="en-US" b="1" dirty="0"/>
          </a:p>
          <a:p>
            <a:r>
              <a:rPr lang="en-US" b="1" dirty="0" smtClean="0">
                <a:solidFill>
                  <a:schemeClr val="accent1"/>
                </a:solidFill>
              </a:rPr>
              <a:t>What </a:t>
            </a:r>
            <a:r>
              <a:rPr lang="en-US" b="1" dirty="0">
                <a:solidFill>
                  <a:schemeClr val="accent1"/>
                </a:solidFill>
              </a:rPr>
              <a:t>is the added value of building these </a:t>
            </a:r>
            <a:r>
              <a:rPr lang="en-US" b="1" dirty="0" smtClean="0">
                <a:solidFill>
                  <a:schemeClr val="accent1"/>
                </a:solidFill>
              </a:rPr>
              <a:t>magnets compared </a:t>
            </a:r>
            <a:r>
              <a:rPr lang="en-US" b="1" dirty="0">
                <a:solidFill>
                  <a:schemeClr val="accent1"/>
                </a:solidFill>
              </a:rPr>
              <a:t>to the state of the art knowledge of such detectors (MINOS, </a:t>
            </a:r>
            <a:r>
              <a:rPr lang="en-US" b="1" dirty="0" err="1">
                <a:solidFill>
                  <a:schemeClr val="accent1"/>
                </a:solidFill>
              </a:rPr>
              <a:t>etc</a:t>
            </a:r>
            <a:r>
              <a:rPr lang="en-US" b="1" dirty="0">
                <a:solidFill>
                  <a:schemeClr val="accent1"/>
                </a:solidFill>
              </a:rPr>
              <a:t>…)? </a:t>
            </a:r>
          </a:p>
          <a:p>
            <a:endParaRPr lang="en-US" dirty="0" smtClean="0"/>
          </a:p>
          <a:p>
            <a:r>
              <a:rPr lang="en-US" dirty="0" smtClean="0"/>
              <a:t>The MINOS group  could not give us a figure for the charge separation,  the charge reconstruction being difficult due to the material distribution (big coils) and inhomogeneous </a:t>
            </a:r>
          </a:p>
          <a:p>
            <a:r>
              <a:rPr lang="fr-CH" dirty="0" err="1" smtClean="0"/>
              <a:t>magnetic</a:t>
            </a:r>
            <a:r>
              <a:rPr lang="fr-CH" dirty="0" smtClean="0"/>
              <a:t> </a:t>
            </a:r>
            <a:r>
              <a:rPr lang="fr-CH" dirty="0" err="1" smtClean="0"/>
              <a:t>field</a:t>
            </a:r>
            <a:r>
              <a:rPr lang="fr-CH" dirty="0" smtClean="0"/>
              <a:t>.  The </a:t>
            </a:r>
            <a:r>
              <a:rPr lang="fr-CH" dirty="0" err="1" smtClean="0"/>
              <a:t>set-up</a:t>
            </a:r>
            <a:r>
              <a:rPr lang="fr-CH" dirty="0" smtClean="0"/>
              <a:t> </a:t>
            </a:r>
            <a:r>
              <a:rPr lang="fr-CH" dirty="0" err="1" smtClean="0"/>
              <a:t>we</a:t>
            </a:r>
            <a:r>
              <a:rPr lang="fr-CH" dirty="0" smtClean="0"/>
              <a:t> have </a:t>
            </a:r>
            <a:r>
              <a:rPr lang="fr-CH" dirty="0" err="1" smtClean="0"/>
              <a:t>developped</a:t>
            </a:r>
            <a:r>
              <a:rPr lang="fr-CH" dirty="0" smtClean="0"/>
              <a:t> has a more </a:t>
            </a:r>
            <a:r>
              <a:rPr lang="fr-CH" dirty="0" err="1" smtClean="0"/>
              <a:t>homogeneous</a:t>
            </a:r>
            <a:r>
              <a:rPr lang="fr-CH" dirty="0" smtClean="0"/>
              <a:t> </a:t>
            </a:r>
            <a:r>
              <a:rPr lang="fr-CH" dirty="0" err="1" smtClean="0"/>
              <a:t>magnetic</a:t>
            </a:r>
            <a:r>
              <a:rPr lang="fr-CH" dirty="0" smtClean="0"/>
              <a:t> </a:t>
            </a:r>
            <a:r>
              <a:rPr lang="fr-CH" dirty="0" err="1" smtClean="0"/>
              <a:t>field</a:t>
            </a:r>
            <a:r>
              <a:rPr lang="fr-CH" dirty="0" smtClean="0"/>
              <a:t>, and </a:t>
            </a:r>
          </a:p>
          <a:p>
            <a:r>
              <a:rPr lang="fr-CH" dirty="0" err="1" smtClean="0"/>
              <a:t>offers</a:t>
            </a:r>
            <a:r>
              <a:rPr lang="fr-CH" dirty="0" smtClean="0"/>
              <a:t> a </a:t>
            </a:r>
            <a:r>
              <a:rPr lang="en-US" dirty="0" smtClean="0"/>
              <a:t>dipole </a:t>
            </a:r>
            <a:r>
              <a:rPr lang="en-US" dirty="0"/>
              <a:t>field </a:t>
            </a:r>
            <a:r>
              <a:rPr lang="en-US" dirty="0" smtClean="0"/>
              <a:t> that is easier </a:t>
            </a:r>
            <a:r>
              <a:rPr lang="en-US" dirty="0"/>
              <a:t>for reconstruction (and systematics) </a:t>
            </a:r>
            <a:r>
              <a:rPr lang="en-US" dirty="0" err="1"/>
              <a:t>etc</a:t>
            </a:r>
            <a:r>
              <a:rPr lang="en-US" dirty="0"/>
              <a:t>… </a:t>
            </a:r>
            <a:endParaRPr lang="en-US" dirty="0" smtClean="0"/>
          </a:p>
          <a:p>
            <a:r>
              <a:rPr lang="en-US" dirty="0" smtClean="0"/>
              <a:t>It was already observed when we designed the MIND for LBNO that a toroidal geometry would be inefficient, it was therefore interesting to develop a geometry that is more adapted to rectangular or square shapes. </a:t>
            </a:r>
          </a:p>
          <a:p>
            <a:endParaRPr lang="en-US" dirty="0" smtClean="0"/>
          </a:p>
          <a:p>
            <a:r>
              <a:rPr lang="fr-CH" dirty="0" smtClean="0"/>
              <a:t>There </a:t>
            </a:r>
            <a:r>
              <a:rPr lang="fr-CH" dirty="0" err="1" smtClean="0"/>
              <a:t>were</a:t>
            </a:r>
            <a:r>
              <a:rPr lang="fr-CH" dirty="0" smtClean="0"/>
              <a:t> </a:t>
            </a:r>
            <a:r>
              <a:rPr lang="fr-CH" dirty="0" err="1" smtClean="0"/>
              <a:t>some</a:t>
            </a:r>
            <a:r>
              <a:rPr lang="fr-CH" dirty="0" smtClean="0"/>
              <a:t> </a:t>
            </a:r>
            <a:r>
              <a:rPr lang="fr-CH" dirty="0" err="1" smtClean="0"/>
              <a:t>interesting</a:t>
            </a:r>
            <a:r>
              <a:rPr lang="fr-CH" dirty="0" smtClean="0"/>
              <a:t> by-</a:t>
            </a:r>
            <a:r>
              <a:rPr lang="fr-CH" dirty="0" err="1" smtClean="0"/>
              <a:t>products</a:t>
            </a:r>
            <a:r>
              <a:rPr lang="fr-CH" dirty="0" smtClean="0"/>
              <a:t> to </a:t>
            </a:r>
            <a:r>
              <a:rPr lang="fr-CH" dirty="0" err="1" smtClean="0"/>
              <a:t>this</a:t>
            </a:r>
            <a:r>
              <a:rPr lang="fr-CH" dirty="0" smtClean="0"/>
              <a:t> </a:t>
            </a:r>
            <a:r>
              <a:rPr lang="fr-CH" dirty="0" err="1" smtClean="0"/>
              <a:t>study</a:t>
            </a:r>
            <a:r>
              <a:rPr lang="fr-CH" dirty="0" smtClean="0"/>
              <a:t>, </a:t>
            </a:r>
            <a:r>
              <a:rPr lang="fr-CH" dirty="0" err="1" smtClean="0"/>
              <a:t>namely</a:t>
            </a:r>
            <a:r>
              <a:rPr lang="fr-CH" dirty="0" smtClean="0"/>
              <a:t> </a:t>
            </a:r>
            <a:r>
              <a:rPr lang="fr-CH" dirty="0" err="1" smtClean="0"/>
              <a:t>that</a:t>
            </a:r>
            <a:r>
              <a:rPr lang="fr-CH" dirty="0" smtClean="0"/>
              <a:t> CERN </a:t>
            </a:r>
            <a:r>
              <a:rPr lang="fr-CH" dirty="0" err="1" smtClean="0"/>
              <a:t>realized</a:t>
            </a:r>
            <a:r>
              <a:rPr lang="fr-CH" dirty="0" smtClean="0"/>
              <a:t> </a:t>
            </a:r>
            <a:r>
              <a:rPr lang="fr-CH" dirty="0" err="1" smtClean="0"/>
              <a:t>that</a:t>
            </a:r>
            <a:r>
              <a:rPr lang="fr-CH" dirty="0" smtClean="0"/>
              <a:t> one </a:t>
            </a:r>
            <a:r>
              <a:rPr lang="fr-CH" dirty="0" err="1" smtClean="0"/>
              <a:t>could</a:t>
            </a:r>
            <a:r>
              <a:rPr lang="fr-CH" dirty="0" smtClean="0"/>
              <a:t> </a:t>
            </a:r>
            <a:r>
              <a:rPr lang="fr-CH" dirty="0" err="1" smtClean="0"/>
              <a:t>obtain</a:t>
            </a:r>
            <a:r>
              <a:rPr lang="fr-CH" dirty="0" smtClean="0"/>
              <a:t> </a:t>
            </a:r>
            <a:r>
              <a:rPr lang="fr-CH" dirty="0" err="1" smtClean="0"/>
              <a:t>steel</a:t>
            </a:r>
            <a:r>
              <a:rPr lang="fr-CH" dirty="0" smtClean="0"/>
              <a:t> </a:t>
            </a:r>
            <a:r>
              <a:rPr lang="fr-CH" dirty="0" err="1" smtClean="0"/>
              <a:t>with</a:t>
            </a:r>
            <a:r>
              <a:rPr lang="fr-CH" dirty="0" smtClean="0"/>
              <a:t> </a:t>
            </a:r>
            <a:r>
              <a:rPr lang="fr-CH" dirty="0" err="1" smtClean="0"/>
              <a:t>relatively</a:t>
            </a:r>
            <a:r>
              <a:rPr lang="fr-CH" dirty="0" smtClean="0"/>
              <a:t> bette </a:t>
            </a:r>
            <a:r>
              <a:rPr lang="fr-CH" dirty="0" err="1" smtClean="0"/>
              <a:t>magnetic</a:t>
            </a:r>
            <a:r>
              <a:rPr lang="fr-CH" dirty="0" smtClean="0"/>
              <a:t> </a:t>
            </a:r>
            <a:r>
              <a:rPr lang="fr-CH" dirty="0" err="1" smtClean="0"/>
              <a:t>properties</a:t>
            </a:r>
            <a:r>
              <a:rPr lang="fr-CH" dirty="0" smtClean="0"/>
              <a:t> at a </a:t>
            </a:r>
            <a:r>
              <a:rPr lang="fr-CH" dirty="0" err="1" smtClean="0"/>
              <a:t>better</a:t>
            </a:r>
            <a:r>
              <a:rPr lang="fr-CH" dirty="0" smtClean="0"/>
              <a:t> </a:t>
            </a:r>
            <a:r>
              <a:rPr lang="fr-CH" dirty="0" err="1" smtClean="0"/>
              <a:t>cost</a:t>
            </a:r>
            <a:r>
              <a:rPr lang="fr-CH" dirty="0" smtClean="0"/>
              <a:t> (</a:t>
            </a:r>
            <a:r>
              <a:rPr lang="fr-CH" dirty="0" err="1" smtClean="0"/>
              <a:t>following</a:t>
            </a:r>
            <a:r>
              <a:rPr lang="fr-CH" dirty="0" smtClean="0"/>
              <a:t> </a:t>
            </a:r>
            <a:r>
              <a:rPr lang="fr-CH" dirty="0" err="1" smtClean="0"/>
              <a:t>research</a:t>
            </a:r>
            <a:r>
              <a:rPr lang="fr-CH" dirty="0" smtClean="0"/>
              <a:t> </a:t>
            </a:r>
            <a:r>
              <a:rPr lang="fr-CH" dirty="0" err="1" smtClean="0"/>
              <a:t>done</a:t>
            </a:r>
            <a:r>
              <a:rPr lang="fr-CH" dirty="0" smtClean="0"/>
              <a:t> for </a:t>
            </a:r>
            <a:r>
              <a:rPr lang="fr-CH" dirty="0" err="1" smtClean="0"/>
              <a:t>this</a:t>
            </a:r>
            <a:r>
              <a:rPr lang="fr-CH" dirty="0" smtClean="0"/>
              <a:t> </a:t>
            </a:r>
            <a:r>
              <a:rPr lang="fr-CH" dirty="0" err="1" smtClean="0"/>
              <a:t>project</a:t>
            </a:r>
            <a:r>
              <a:rPr lang="fr-CH" dirty="0" smtClean="0"/>
              <a:t> and on the MICE return </a:t>
            </a:r>
            <a:r>
              <a:rPr lang="fr-CH" dirty="0" err="1" smtClean="0"/>
              <a:t>yoke</a:t>
            </a:r>
            <a:r>
              <a:rPr lang="fr-CH" dirty="0" smtClean="0"/>
              <a:t>).  </a:t>
            </a:r>
            <a:endParaRPr lang="en-US" dirty="0"/>
          </a:p>
        </p:txBody>
      </p:sp>
    </p:spTree>
    <p:extLst>
      <p:ext uri="{BB962C8B-B14F-4D97-AF65-F5344CB8AC3E}">
        <p14:creationId xmlns:p14="http://schemas.microsoft.com/office/powerpoint/2010/main" val="1971954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6545" y="6309320"/>
            <a:ext cx="2133600" cy="365125"/>
          </a:xfrm>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18</a:t>
            </a:fld>
            <a:endParaRPr lang="en-US">
              <a:solidFill>
                <a:prstClr val="black">
                  <a:tint val="75000"/>
                </a:prstClr>
              </a:solidFill>
            </a:endParaRPr>
          </a:p>
        </p:txBody>
      </p:sp>
      <p:sp>
        <p:nvSpPr>
          <p:cNvPr id="5" name="Rectangle 4"/>
          <p:cNvSpPr/>
          <p:nvPr/>
        </p:nvSpPr>
        <p:spPr>
          <a:xfrm>
            <a:off x="4932040" y="728700"/>
            <a:ext cx="90010" cy="112512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932040" y="4554125"/>
            <a:ext cx="90010" cy="112512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932040" y="2033845"/>
            <a:ext cx="90010" cy="229525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4869180" y="696515"/>
            <a:ext cx="242880" cy="1247320"/>
          </a:xfrm>
          <a:custGeom>
            <a:avLst/>
            <a:gdLst>
              <a:gd name="connsiteX0" fmla="*/ 0 w 0"/>
              <a:gd name="connsiteY0" fmla="*/ 0 h 1291590"/>
              <a:gd name="connsiteX1" fmla="*/ 0 w 0"/>
              <a:gd name="connsiteY1" fmla="*/ 1291590 h 1291590"/>
            </a:gdLst>
            <a:ahLst/>
            <a:cxnLst>
              <a:cxn ang="0">
                <a:pos x="connsiteX0" y="connsiteY0"/>
              </a:cxn>
              <a:cxn ang="0">
                <a:pos x="connsiteX1" y="connsiteY1"/>
              </a:cxn>
            </a:cxnLst>
            <a:rect l="l" t="t" r="r" b="b"/>
            <a:pathLst>
              <a:path h="1291590">
                <a:moveTo>
                  <a:pt x="0" y="0"/>
                </a:moveTo>
                <a:lnTo>
                  <a:pt x="0" y="129159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842030" y="4419111"/>
            <a:ext cx="270030" cy="1350150"/>
          </a:xfrm>
          <a:custGeom>
            <a:avLst/>
            <a:gdLst>
              <a:gd name="connsiteX0" fmla="*/ 0 w 0"/>
              <a:gd name="connsiteY0" fmla="*/ 0 h 1291590"/>
              <a:gd name="connsiteX1" fmla="*/ 0 w 0"/>
              <a:gd name="connsiteY1" fmla="*/ 1291590 h 1291590"/>
            </a:gdLst>
            <a:ahLst/>
            <a:cxnLst>
              <a:cxn ang="0">
                <a:pos x="connsiteX0" y="connsiteY0"/>
              </a:cxn>
              <a:cxn ang="0">
                <a:pos x="connsiteX1" y="connsiteY1"/>
              </a:cxn>
            </a:cxnLst>
            <a:rect l="l" t="t" r="r" b="b"/>
            <a:pathLst>
              <a:path h="1291590">
                <a:moveTo>
                  <a:pt x="0" y="0"/>
                </a:moveTo>
                <a:lnTo>
                  <a:pt x="0" y="129159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5067055" y="1943835"/>
            <a:ext cx="0" cy="2475275"/>
          </a:xfrm>
          <a:prstGeom prst="line">
            <a:avLst/>
          </a:prstGeom>
          <a:noFill/>
        </p:spPr>
        <p:style>
          <a:lnRef idx="2">
            <a:schemeClr val="accent1">
              <a:shade val="50000"/>
            </a:schemeClr>
          </a:lnRef>
          <a:fillRef idx="1">
            <a:schemeClr val="accent1"/>
          </a:fillRef>
          <a:effectRef idx="0">
            <a:schemeClr val="accent1"/>
          </a:effectRef>
          <a:fontRef idx="minor">
            <a:schemeClr val="lt1"/>
          </a:fontRef>
        </p:style>
      </p:cxnSp>
      <p:cxnSp>
        <p:nvCxnSpPr>
          <p:cNvPr id="14" name="Straight Connector 13"/>
          <p:cNvCxnSpPr>
            <a:stCxn id="9" idx="1"/>
          </p:cNvCxnSpPr>
          <p:nvPr/>
        </p:nvCxnSpPr>
        <p:spPr>
          <a:xfrm>
            <a:off x="4869180" y="1943835"/>
            <a:ext cx="197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0" idx="0"/>
          </p:cNvCxnSpPr>
          <p:nvPr/>
        </p:nvCxnSpPr>
        <p:spPr>
          <a:xfrm flipV="1">
            <a:off x="4842030" y="4419110"/>
            <a:ext cx="225025"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842030" y="683695"/>
            <a:ext cx="197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842030" y="5769260"/>
            <a:ext cx="19787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0" name="Freeform 19"/>
          <p:cNvSpPr/>
          <p:nvPr/>
        </p:nvSpPr>
        <p:spPr>
          <a:xfrm>
            <a:off x="5067055" y="4419110"/>
            <a:ext cx="270030" cy="1350150"/>
          </a:xfrm>
          <a:custGeom>
            <a:avLst/>
            <a:gdLst>
              <a:gd name="connsiteX0" fmla="*/ 0 w 0"/>
              <a:gd name="connsiteY0" fmla="*/ 0 h 1291590"/>
              <a:gd name="connsiteX1" fmla="*/ 0 w 0"/>
              <a:gd name="connsiteY1" fmla="*/ 1291590 h 1291590"/>
            </a:gdLst>
            <a:ahLst/>
            <a:cxnLst>
              <a:cxn ang="0">
                <a:pos x="connsiteX0" y="connsiteY0"/>
              </a:cxn>
              <a:cxn ang="0">
                <a:pos x="connsiteX1" y="connsiteY1"/>
              </a:cxn>
            </a:cxnLst>
            <a:rect l="l" t="t" r="r" b="b"/>
            <a:pathLst>
              <a:path h="1291590">
                <a:moveTo>
                  <a:pt x="0" y="0"/>
                </a:moveTo>
                <a:lnTo>
                  <a:pt x="0" y="129159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V="1">
            <a:off x="4842030" y="4374105"/>
            <a:ext cx="225025" cy="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842030" y="1898830"/>
            <a:ext cx="0" cy="2475275"/>
          </a:xfrm>
          <a:prstGeom prst="lin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cxnSp>
        <p:nvCxnSpPr>
          <p:cNvPr id="24" name="Straight Connector 23"/>
          <p:cNvCxnSpPr/>
          <p:nvPr/>
        </p:nvCxnSpPr>
        <p:spPr>
          <a:xfrm flipV="1">
            <a:off x="4842030" y="1898830"/>
            <a:ext cx="225025" cy="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5067055" y="638690"/>
            <a:ext cx="242880" cy="1247320"/>
          </a:xfrm>
          <a:custGeom>
            <a:avLst/>
            <a:gdLst>
              <a:gd name="connsiteX0" fmla="*/ 0 w 0"/>
              <a:gd name="connsiteY0" fmla="*/ 0 h 1291590"/>
              <a:gd name="connsiteX1" fmla="*/ 0 w 0"/>
              <a:gd name="connsiteY1" fmla="*/ 1291590 h 1291590"/>
            </a:gdLst>
            <a:ahLst/>
            <a:cxnLst>
              <a:cxn ang="0">
                <a:pos x="connsiteX0" y="connsiteY0"/>
              </a:cxn>
              <a:cxn ang="0">
                <a:pos x="connsiteX1" y="connsiteY1"/>
              </a:cxn>
            </a:cxnLst>
            <a:rect l="l" t="t" r="r" b="b"/>
            <a:pathLst>
              <a:path h="1291590">
                <a:moveTo>
                  <a:pt x="0" y="0"/>
                </a:moveTo>
                <a:lnTo>
                  <a:pt x="0" y="129159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926595" y="728700"/>
            <a:ext cx="3420380" cy="112512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926595" y="1943835"/>
            <a:ext cx="3420380" cy="229525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926595" y="4329100"/>
            <a:ext cx="3420380" cy="112512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1691680" y="683695"/>
            <a:ext cx="90010" cy="12151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1691680" y="4284095"/>
            <a:ext cx="90010" cy="12151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1703070" y="1898830"/>
            <a:ext cx="78620" cy="2353130"/>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1826695" y="683695"/>
            <a:ext cx="90010" cy="1215135"/>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826695" y="4284095"/>
            <a:ext cx="90010" cy="1215135"/>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838085" y="1898830"/>
            <a:ext cx="78620" cy="2353130"/>
          </a:xfrm>
          <a:prstGeom prst="rect">
            <a:avLst/>
          </a:prstGeom>
          <a:solidFill>
            <a:srgbClr val="FF0000"/>
          </a:solid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Arrow Connector 35"/>
          <p:cNvCxnSpPr/>
          <p:nvPr/>
        </p:nvCxnSpPr>
        <p:spPr>
          <a:xfrm>
            <a:off x="4797025" y="998730"/>
            <a:ext cx="0" cy="6750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5112060" y="2573905"/>
            <a:ext cx="0" cy="6750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4797025" y="4644135"/>
            <a:ext cx="0" cy="6750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5112060" y="4644135"/>
            <a:ext cx="0" cy="6750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4797025" y="2753925"/>
            <a:ext cx="0" cy="6750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5112060" y="953725"/>
            <a:ext cx="0" cy="6750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 name="Right Arrow 41"/>
          <p:cNvSpPr/>
          <p:nvPr/>
        </p:nvSpPr>
        <p:spPr>
          <a:xfrm>
            <a:off x="2456765" y="3068960"/>
            <a:ext cx="675075" cy="18002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2591780" y="2393885"/>
            <a:ext cx="442750" cy="646331"/>
          </a:xfrm>
          <a:prstGeom prst="rect">
            <a:avLst/>
          </a:prstGeom>
          <a:noFill/>
        </p:spPr>
        <p:txBody>
          <a:bodyPr wrap="none" rtlCol="0">
            <a:spAutoFit/>
          </a:bodyPr>
          <a:lstStyle/>
          <a:p>
            <a:r>
              <a:rPr lang="fr-CH" sz="3600" b="1" dirty="0" smtClean="0">
                <a:solidFill>
                  <a:srgbClr val="FF0000"/>
                </a:solidFill>
              </a:rPr>
              <a:t>B</a:t>
            </a:r>
            <a:endParaRPr lang="en-US" sz="3600" b="1" dirty="0">
              <a:solidFill>
                <a:srgbClr val="FF0000"/>
              </a:solidFill>
            </a:endParaRPr>
          </a:p>
        </p:txBody>
      </p:sp>
      <p:sp>
        <p:nvSpPr>
          <p:cNvPr id="44" name="Right Arrow 43"/>
          <p:cNvSpPr/>
          <p:nvPr/>
        </p:nvSpPr>
        <p:spPr>
          <a:xfrm flipH="1">
            <a:off x="2501770" y="5094185"/>
            <a:ext cx="675075" cy="18002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2636785" y="4419110"/>
            <a:ext cx="442750" cy="646331"/>
          </a:xfrm>
          <a:prstGeom prst="rect">
            <a:avLst/>
          </a:prstGeom>
          <a:noFill/>
        </p:spPr>
        <p:txBody>
          <a:bodyPr wrap="none" rtlCol="0">
            <a:spAutoFit/>
          </a:bodyPr>
          <a:lstStyle/>
          <a:p>
            <a:r>
              <a:rPr lang="fr-CH" sz="3600" b="1" dirty="0" smtClean="0">
                <a:solidFill>
                  <a:srgbClr val="FF0000"/>
                </a:solidFill>
              </a:rPr>
              <a:t>B</a:t>
            </a:r>
            <a:endParaRPr lang="en-US" sz="3600" b="1" dirty="0">
              <a:solidFill>
                <a:srgbClr val="FF0000"/>
              </a:solidFill>
            </a:endParaRPr>
          </a:p>
        </p:txBody>
      </p:sp>
      <p:sp>
        <p:nvSpPr>
          <p:cNvPr id="46" name="Right Arrow 45"/>
          <p:cNvSpPr/>
          <p:nvPr/>
        </p:nvSpPr>
        <p:spPr>
          <a:xfrm flipH="1">
            <a:off x="2501770" y="1493785"/>
            <a:ext cx="675075" cy="18002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2636785" y="818710"/>
            <a:ext cx="442750" cy="646331"/>
          </a:xfrm>
          <a:prstGeom prst="rect">
            <a:avLst/>
          </a:prstGeom>
          <a:noFill/>
        </p:spPr>
        <p:txBody>
          <a:bodyPr wrap="none" rtlCol="0">
            <a:spAutoFit/>
          </a:bodyPr>
          <a:lstStyle/>
          <a:p>
            <a:r>
              <a:rPr lang="fr-CH" sz="3600" b="1" dirty="0" smtClean="0">
                <a:solidFill>
                  <a:srgbClr val="FF0000"/>
                </a:solidFill>
              </a:rPr>
              <a:t>B</a:t>
            </a:r>
            <a:endParaRPr lang="en-US" sz="3600" b="1" dirty="0">
              <a:solidFill>
                <a:srgbClr val="FF0000"/>
              </a:solidFill>
            </a:endParaRPr>
          </a:p>
        </p:txBody>
      </p:sp>
      <p:sp>
        <p:nvSpPr>
          <p:cNvPr id="48" name="TextBox 47"/>
          <p:cNvSpPr txBox="1"/>
          <p:nvPr/>
        </p:nvSpPr>
        <p:spPr>
          <a:xfrm>
            <a:off x="5202070" y="1133745"/>
            <a:ext cx="280846" cy="523220"/>
          </a:xfrm>
          <a:prstGeom prst="rect">
            <a:avLst/>
          </a:prstGeom>
          <a:noFill/>
        </p:spPr>
        <p:txBody>
          <a:bodyPr wrap="none" rtlCol="0">
            <a:spAutoFit/>
          </a:bodyPr>
          <a:lstStyle/>
          <a:p>
            <a:r>
              <a:rPr lang="fr-CH" sz="2800" b="1" dirty="0" smtClean="0">
                <a:solidFill>
                  <a:srgbClr val="FF0000"/>
                </a:solidFill>
              </a:rPr>
              <a:t>I</a:t>
            </a:r>
            <a:endParaRPr lang="en-US" sz="2800" b="1" dirty="0">
              <a:solidFill>
                <a:srgbClr val="FF0000"/>
              </a:solidFill>
            </a:endParaRPr>
          </a:p>
        </p:txBody>
      </p:sp>
      <p:sp>
        <p:nvSpPr>
          <p:cNvPr id="49" name="TextBox 48"/>
          <p:cNvSpPr txBox="1"/>
          <p:nvPr/>
        </p:nvSpPr>
        <p:spPr>
          <a:xfrm>
            <a:off x="4436985" y="1088740"/>
            <a:ext cx="280846" cy="523220"/>
          </a:xfrm>
          <a:prstGeom prst="rect">
            <a:avLst/>
          </a:prstGeom>
          <a:noFill/>
        </p:spPr>
        <p:txBody>
          <a:bodyPr wrap="none" rtlCol="0">
            <a:spAutoFit/>
          </a:bodyPr>
          <a:lstStyle/>
          <a:p>
            <a:r>
              <a:rPr lang="fr-CH" sz="2800" b="1" dirty="0" smtClean="0">
                <a:solidFill>
                  <a:schemeClr val="accent1"/>
                </a:solidFill>
              </a:rPr>
              <a:t>I</a:t>
            </a:r>
            <a:endParaRPr lang="en-US" sz="2800" b="1" dirty="0">
              <a:solidFill>
                <a:schemeClr val="accent1"/>
              </a:solidFill>
            </a:endParaRPr>
          </a:p>
        </p:txBody>
      </p:sp>
      <p:sp>
        <p:nvSpPr>
          <p:cNvPr id="50" name="Rectangle 49"/>
          <p:cNvSpPr/>
          <p:nvPr/>
        </p:nvSpPr>
        <p:spPr>
          <a:xfrm>
            <a:off x="611560" y="728700"/>
            <a:ext cx="495055" cy="472552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3851920" y="728700"/>
            <a:ext cx="495055" cy="472552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5270" y="1223756"/>
            <a:ext cx="3439395"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 name="AutoShape 4" descr="https://photos-4.dropbox.com/t/2/AACM1WFb8z86Hb7nuj5NyANc6Ab_bxrR4ZD1SkHa_a43TQ/12/52353373/jpeg/32x32/1/_/1/2/Magnet-partial-coil-trial.jpg/EMSyzekDGJAKIAcoBw/oaAShQaWfWvSaNep_3ZolcEzyFpmqWI6M0MVmpA9TjU?size=1024x768&amp;size_mode=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571455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19</a:t>
            </a:fld>
            <a:endParaRPr lang="en-US">
              <a:solidFill>
                <a:prstClr val="black">
                  <a:tint val="75000"/>
                </a:prstClr>
              </a:solidFill>
            </a:endParaRPr>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6919" t="20083" r="27768" b="10067"/>
          <a:stretch/>
        </p:blipFill>
        <p:spPr bwMode="auto">
          <a:xfrm>
            <a:off x="2141730" y="98630"/>
            <a:ext cx="5355595" cy="6523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06515" y="818710"/>
            <a:ext cx="1689630" cy="369332"/>
          </a:xfrm>
          <a:prstGeom prst="rect">
            <a:avLst/>
          </a:prstGeom>
          <a:noFill/>
        </p:spPr>
        <p:txBody>
          <a:bodyPr wrap="none" rtlCol="0">
            <a:spAutoFit/>
          </a:bodyPr>
          <a:lstStyle/>
          <a:p>
            <a:r>
              <a:rPr lang="fr-CH" dirty="0" smtClean="0"/>
              <a:t>test in </a:t>
            </a:r>
            <a:r>
              <a:rPr lang="fr-CH" dirty="0" err="1" smtClean="0"/>
              <a:t>Bdg</a:t>
            </a:r>
            <a:r>
              <a:rPr lang="fr-CH" dirty="0" smtClean="0"/>
              <a:t> 180. </a:t>
            </a:r>
            <a:endParaRPr lang="en-US" dirty="0"/>
          </a:p>
        </p:txBody>
      </p:sp>
    </p:spTree>
    <p:extLst>
      <p:ext uri="{BB962C8B-B14F-4D97-AF65-F5344CB8AC3E}">
        <p14:creationId xmlns:p14="http://schemas.microsoft.com/office/powerpoint/2010/main" val="2055406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504" y="728700"/>
            <a:ext cx="8955995" cy="5078313"/>
          </a:xfrm>
          <a:prstGeom prst="rect">
            <a:avLst/>
          </a:prstGeom>
          <a:noFill/>
        </p:spPr>
        <p:txBody>
          <a:bodyPr wrap="square" rtlCol="0">
            <a:spAutoFit/>
          </a:bodyPr>
          <a:lstStyle/>
          <a:p>
            <a:r>
              <a:rPr lang="fr-CH" dirty="0" smtClean="0"/>
              <a:t>In </a:t>
            </a:r>
            <a:r>
              <a:rPr lang="fr-CH" dirty="0" err="1" smtClean="0"/>
              <a:t>November</a:t>
            </a:r>
            <a:r>
              <a:rPr lang="fr-CH" dirty="0" smtClean="0"/>
              <a:t> 2014, A. Rubbia (</a:t>
            </a:r>
            <a:r>
              <a:rPr lang="fr-CH" b="1" dirty="0" smtClean="0"/>
              <a:t>P.I.</a:t>
            </a:r>
            <a:r>
              <a:rPr lang="fr-CH" dirty="0" smtClean="0"/>
              <a:t>) and </a:t>
            </a:r>
            <a:r>
              <a:rPr lang="fr-CH" dirty="0" err="1" smtClean="0"/>
              <a:t>myself</a:t>
            </a:r>
            <a:r>
              <a:rPr lang="fr-CH" dirty="0" smtClean="0"/>
              <a:t> </a:t>
            </a:r>
            <a:r>
              <a:rPr lang="fr-CH" dirty="0" err="1" smtClean="0"/>
              <a:t>wrote</a:t>
            </a:r>
            <a:r>
              <a:rPr lang="fr-CH" dirty="0" smtClean="0"/>
              <a:t> the </a:t>
            </a:r>
            <a:r>
              <a:rPr lang="fr-CH" dirty="0" err="1" smtClean="0"/>
              <a:t>following</a:t>
            </a:r>
            <a:r>
              <a:rPr lang="fr-CH" dirty="0"/>
              <a:t> </a:t>
            </a:r>
            <a:r>
              <a:rPr lang="fr-CH" dirty="0" smtClean="0"/>
              <a:t>in </a:t>
            </a:r>
            <a:r>
              <a:rPr lang="fr-CH" dirty="0" err="1" smtClean="0"/>
              <a:t>our</a:t>
            </a:r>
            <a:r>
              <a:rPr lang="fr-CH" dirty="0" smtClean="0"/>
              <a:t> </a:t>
            </a:r>
            <a:r>
              <a:rPr lang="fr-CH" dirty="0" err="1" smtClean="0"/>
              <a:t>grant</a:t>
            </a:r>
            <a:r>
              <a:rPr lang="fr-CH" dirty="0" smtClean="0"/>
              <a:t> </a:t>
            </a:r>
            <a:r>
              <a:rPr lang="fr-CH" dirty="0" err="1" smtClean="0"/>
              <a:t>proposal</a:t>
            </a:r>
            <a:r>
              <a:rPr lang="fr-CH" dirty="0" smtClean="0"/>
              <a:t>: </a:t>
            </a:r>
          </a:p>
          <a:p>
            <a:endParaRPr lang="en-US" dirty="0" smtClean="0"/>
          </a:p>
          <a:p>
            <a:r>
              <a:rPr lang="en-US" b="1" dirty="0" smtClean="0">
                <a:solidFill>
                  <a:schemeClr val="accent1">
                    <a:lumMod val="50000"/>
                  </a:schemeClr>
                </a:solidFill>
              </a:rPr>
              <a:t>“The primary goal of the Baby-MIND is a detailed </a:t>
            </a:r>
            <a:r>
              <a:rPr lang="en-US" b="1" dirty="0" err="1" smtClean="0">
                <a:solidFill>
                  <a:schemeClr val="accent1">
                    <a:lumMod val="50000"/>
                  </a:schemeClr>
                </a:solidFill>
              </a:rPr>
              <a:t>characterisation</a:t>
            </a:r>
            <a:r>
              <a:rPr lang="en-US" b="1" dirty="0" smtClean="0">
                <a:solidFill>
                  <a:schemeClr val="accent1">
                    <a:lumMod val="50000"/>
                  </a:schemeClr>
                </a:solidFill>
              </a:rPr>
              <a:t> of its performance, studying charge </a:t>
            </a:r>
            <a:r>
              <a:rPr lang="en-US" b="1" dirty="0" err="1" smtClean="0">
                <a:solidFill>
                  <a:schemeClr val="accent1">
                    <a:lumMod val="50000"/>
                  </a:schemeClr>
                </a:solidFill>
              </a:rPr>
              <a:t>identication</a:t>
            </a:r>
            <a:r>
              <a:rPr lang="en-US" b="1" dirty="0" smtClean="0">
                <a:solidFill>
                  <a:schemeClr val="accent1">
                    <a:lumMod val="50000"/>
                  </a:schemeClr>
                </a:solidFill>
              </a:rPr>
              <a:t> efficiencies for muon momenta between 0.3 and 5 GeV/c on a dedicated beamline. MIND-type detectors are not usually associated with such low energy ranges, because their efficiencies drop sharply below 1 GeV/c due to multiple scattering in the steel plates. We plan to demonstrate their applicability below 1 GeV/c. The Baby-MIND is recognized as an independent activity within the newly created CERN Neutrino Platform. </a:t>
            </a:r>
          </a:p>
          <a:p>
            <a:r>
              <a:rPr lang="en-US" b="1" dirty="0" smtClean="0">
                <a:solidFill>
                  <a:schemeClr val="accent1">
                    <a:lumMod val="50000"/>
                  </a:schemeClr>
                </a:solidFill>
              </a:rPr>
              <a:t>A Memorandum of Understanding (MoU) has been drafted, describing the project and the relationship between the collaborating institutes and CERN. It is currently undergoing a review before signature by all parties. </a:t>
            </a:r>
            <a:br>
              <a:rPr lang="en-US" b="1" dirty="0" smtClean="0">
                <a:solidFill>
                  <a:schemeClr val="accent1">
                    <a:lumMod val="50000"/>
                  </a:schemeClr>
                </a:solidFill>
              </a:rPr>
            </a:br>
            <a:r>
              <a:rPr lang="en-US" b="1" dirty="0" smtClean="0">
                <a:solidFill>
                  <a:schemeClr val="accent1">
                    <a:lumMod val="50000"/>
                  </a:schemeClr>
                </a:solidFill>
              </a:rPr>
              <a:t/>
            </a:r>
            <a:br>
              <a:rPr lang="en-US" b="1" dirty="0" smtClean="0">
                <a:solidFill>
                  <a:schemeClr val="accent1">
                    <a:lumMod val="50000"/>
                  </a:schemeClr>
                </a:solidFill>
              </a:rPr>
            </a:br>
            <a:r>
              <a:rPr lang="en-US" b="1" dirty="0" smtClean="0">
                <a:solidFill>
                  <a:schemeClr val="accent1">
                    <a:lumMod val="50000"/>
                  </a:schemeClr>
                </a:solidFill>
              </a:rPr>
              <a:t>In addition to tests as a standalone detector, there are two scenarios currently being considered for the use of the MIND as a downstream muon spectrometer : </a:t>
            </a:r>
            <a:br>
              <a:rPr lang="en-US" b="1" dirty="0" smtClean="0">
                <a:solidFill>
                  <a:schemeClr val="accent1">
                    <a:lumMod val="50000"/>
                  </a:schemeClr>
                </a:solidFill>
              </a:rPr>
            </a:br>
            <a:r>
              <a:rPr lang="en-US" b="1" dirty="0" smtClean="0">
                <a:solidFill>
                  <a:schemeClr val="accent1">
                    <a:lumMod val="50000"/>
                  </a:schemeClr>
                </a:solidFill>
              </a:rPr>
              <a:t>• the </a:t>
            </a:r>
            <a:r>
              <a:rPr lang="en-US" b="1" dirty="0" err="1" smtClean="0">
                <a:solidFill>
                  <a:schemeClr val="accent1">
                    <a:lumMod val="50000"/>
                  </a:schemeClr>
                </a:solidFill>
              </a:rPr>
              <a:t>DLAr</a:t>
            </a:r>
            <a:r>
              <a:rPr lang="en-US" b="1" dirty="0" smtClean="0">
                <a:solidFill>
                  <a:schemeClr val="accent1">
                    <a:lumMod val="50000"/>
                  </a:schemeClr>
                </a:solidFill>
              </a:rPr>
              <a:t> demonstrator planned for the WA105 project. </a:t>
            </a:r>
            <a:br>
              <a:rPr lang="en-US" b="1" dirty="0" smtClean="0">
                <a:solidFill>
                  <a:schemeClr val="accent1">
                    <a:lumMod val="50000"/>
                  </a:schemeClr>
                </a:solidFill>
              </a:rPr>
            </a:br>
            <a:r>
              <a:rPr lang="en-US" b="1" dirty="0" smtClean="0">
                <a:solidFill>
                  <a:schemeClr val="accent1">
                    <a:lumMod val="50000"/>
                  </a:schemeClr>
                </a:solidFill>
              </a:rPr>
              <a:t>• the WAGASCI detector, an approved experiment at J-PARC, which will provide precision measurements of the ratio of cross-sections in water and plastic to reduce systematics for T2K.”</a:t>
            </a:r>
          </a:p>
        </p:txBody>
      </p:sp>
      <p:sp>
        <p:nvSpPr>
          <p:cNvPr id="3" name="Date Placeholder 2"/>
          <p:cNvSpPr>
            <a:spLocks noGrp="1"/>
          </p:cNvSpPr>
          <p:nvPr>
            <p:ph type="dt" sz="half" idx="10"/>
          </p:nvPr>
        </p:nvSpPr>
        <p:spPr/>
        <p:txBody>
          <a:bodyPr/>
          <a:lstStyle/>
          <a:p>
            <a:r>
              <a:rPr lang="en-US" smtClean="0"/>
              <a:t>10/19/2015</a:t>
            </a:r>
            <a:endParaRPr lang="en-US"/>
          </a:p>
        </p:txBody>
      </p:sp>
      <p:sp>
        <p:nvSpPr>
          <p:cNvPr id="4" name="Footer Placeholder 3"/>
          <p:cNvSpPr>
            <a:spLocks noGrp="1"/>
          </p:cNvSpPr>
          <p:nvPr>
            <p:ph type="ftr" sz="quarter" idx="11"/>
          </p:nvPr>
        </p:nvSpPr>
        <p:spPr/>
        <p:txBody>
          <a:bodyPr/>
          <a:lstStyle/>
          <a:p>
            <a:r>
              <a:rPr lang="en-US" smtClean="0"/>
              <a:t>Blondel, Kudenko, Noah, discussion with referrees 19-10-2015</a:t>
            </a:r>
            <a:endParaRPr lang="en-US"/>
          </a:p>
        </p:txBody>
      </p:sp>
      <p:sp>
        <p:nvSpPr>
          <p:cNvPr id="5" name="Slide Number Placeholder 4"/>
          <p:cNvSpPr>
            <a:spLocks noGrp="1"/>
          </p:cNvSpPr>
          <p:nvPr>
            <p:ph type="sldNum" sz="quarter" idx="12"/>
          </p:nvPr>
        </p:nvSpPr>
        <p:spPr/>
        <p:txBody>
          <a:bodyPr/>
          <a:lstStyle/>
          <a:p>
            <a:fld id="{C45B8EBF-1F3C-48C6-922A-91127ABDEE74}" type="slidenum">
              <a:rPr lang="en-US" smtClean="0"/>
              <a:t>2</a:t>
            </a:fld>
            <a:endParaRPr lang="en-US"/>
          </a:p>
        </p:txBody>
      </p:sp>
    </p:spTree>
    <p:extLst>
      <p:ext uri="{BB962C8B-B14F-4D97-AF65-F5344CB8AC3E}">
        <p14:creationId xmlns:p14="http://schemas.microsoft.com/office/powerpoint/2010/main" val="2628157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20</a:t>
            </a:fld>
            <a:endParaRPr lang="en-US">
              <a:solidFill>
                <a:prstClr val="black">
                  <a:tint val="75000"/>
                </a:prstClr>
              </a:solidFill>
            </a:endParaRPr>
          </a:p>
        </p:txBody>
      </p:sp>
      <p:sp>
        <p:nvSpPr>
          <p:cNvPr id="5" name="TextBox 4"/>
          <p:cNvSpPr txBox="1"/>
          <p:nvPr/>
        </p:nvSpPr>
        <p:spPr>
          <a:xfrm>
            <a:off x="431541" y="728700"/>
            <a:ext cx="8712460" cy="4524315"/>
          </a:xfrm>
          <a:prstGeom prst="rect">
            <a:avLst/>
          </a:prstGeom>
          <a:noFill/>
        </p:spPr>
        <p:txBody>
          <a:bodyPr wrap="square" rtlCol="0">
            <a:spAutoFit/>
          </a:bodyPr>
          <a:lstStyle/>
          <a:p>
            <a:r>
              <a:rPr lang="en-US" b="1" dirty="0">
                <a:solidFill>
                  <a:schemeClr val="accent1"/>
                </a:solidFill>
              </a:rPr>
              <a:t>Beam test plan: What is the minimum energy achievable at H8? Should you not</a:t>
            </a:r>
          </a:p>
          <a:p>
            <a:r>
              <a:rPr lang="en-US" b="1" dirty="0">
                <a:solidFill>
                  <a:schemeClr val="accent1"/>
                </a:solidFill>
              </a:rPr>
              <a:t>concentrate on the low energy region to understand the detector for WAGASCI? Is the PS not more adequate for this? </a:t>
            </a:r>
            <a:endParaRPr lang="en-US" b="1" dirty="0" smtClean="0">
              <a:solidFill>
                <a:schemeClr val="accent1"/>
              </a:solidFill>
            </a:endParaRPr>
          </a:p>
          <a:p>
            <a:r>
              <a:rPr lang="en-US" dirty="0" smtClean="0"/>
              <a:t>We have </a:t>
            </a:r>
            <a:r>
              <a:rPr lang="en-US" dirty="0"/>
              <a:t> </a:t>
            </a:r>
            <a:r>
              <a:rPr lang="en-US" dirty="0" smtClean="0"/>
              <a:t>discussed the test beam plans with </a:t>
            </a:r>
            <a:r>
              <a:rPr lang="en-US" dirty="0" err="1" smtClean="0"/>
              <a:t>Ilias</a:t>
            </a:r>
            <a:r>
              <a:rPr lang="en-US" dirty="0" smtClean="0"/>
              <a:t> </a:t>
            </a:r>
            <a:r>
              <a:rPr lang="en-US" dirty="0" err="1" smtClean="0"/>
              <a:t>Efthymiopoulos</a:t>
            </a:r>
            <a:r>
              <a:rPr lang="en-US" dirty="0" smtClean="0"/>
              <a:t>, and concluded that </a:t>
            </a:r>
          </a:p>
          <a:p>
            <a:r>
              <a:rPr lang="fr-CH" dirty="0" err="1" smtClean="0"/>
              <a:t>we</a:t>
            </a:r>
            <a:r>
              <a:rPr lang="fr-CH" dirty="0" smtClean="0"/>
              <a:t> </a:t>
            </a:r>
            <a:r>
              <a:rPr lang="fr-CH" dirty="0" err="1" smtClean="0"/>
              <a:t>can</a:t>
            </a:r>
            <a:r>
              <a:rPr lang="fr-CH" dirty="0" smtClean="0"/>
              <a:t> carry out </a:t>
            </a:r>
            <a:r>
              <a:rPr lang="fr-CH" dirty="0" err="1" smtClean="0"/>
              <a:t>our</a:t>
            </a:r>
            <a:r>
              <a:rPr lang="fr-CH" dirty="0" smtClean="0"/>
              <a:t> </a:t>
            </a:r>
            <a:r>
              <a:rPr lang="fr-CH" dirty="0" err="1" smtClean="0"/>
              <a:t>beam</a:t>
            </a:r>
            <a:r>
              <a:rPr lang="fr-CH" dirty="0" smtClean="0"/>
              <a:t> test in the </a:t>
            </a:r>
            <a:r>
              <a:rPr lang="fr-CH" dirty="0" err="1" smtClean="0"/>
              <a:t>north</a:t>
            </a:r>
            <a:r>
              <a:rPr lang="fr-CH" dirty="0" smtClean="0"/>
              <a:t> area. </a:t>
            </a:r>
            <a:endParaRPr lang="en-US" dirty="0" smtClean="0"/>
          </a:p>
          <a:p>
            <a:endParaRPr lang="en-US" dirty="0"/>
          </a:p>
          <a:p>
            <a:r>
              <a:rPr lang="en-US" b="1" dirty="0">
                <a:solidFill>
                  <a:schemeClr val="accent1"/>
                </a:solidFill>
              </a:rPr>
              <a:t>We are worried about the stated transfer rate of 2.44s/event (0.4Hz). This will result in a</a:t>
            </a:r>
          </a:p>
          <a:p>
            <a:r>
              <a:rPr lang="en-US" b="1" dirty="0">
                <a:solidFill>
                  <a:schemeClr val="accent1"/>
                </a:solidFill>
              </a:rPr>
              <a:t>very inefficient use of the beam. Do you think more work is needed on the DAQ aspect, so you can make efficient use of the delivered particles? It is not clear either how this is</a:t>
            </a:r>
          </a:p>
          <a:p>
            <a:r>
              <a:rPr lang="en-US" b="1" dirty="0">
                <a:solidFill>
                  <a:schemeClr val="accent1"/>
                </a:solidFill>
              </a:rPr>
              <a:t>factored in beam time estimates in Table 4</a:t>
            </a:r>
            <a:r>
              <a:rPr lang="en-US" dirty="0">
                <a:solidFill>
                  <a:schemeClr val="accent1"/>
                </a:solidFill>
              </a:rPr>
              <a:t>. </a:t>
            </a:r>
            <a:endParaRPr lang="en-US" dirty="0" smtClean="0">
              <a:solidFill>
                <a:schemeClr val="accent1"/>
              </a:solidFill>
            </a:endParaRPr>
          </a:p>
          <a:p>
            <a:r>
              <a:rPr lang="en-US" dirty="0"/>
              <a:t>T</a:t>
            </a:r>
            <a:r>
              <a:rPr lang="en-US" dirty="0" smtClean="0"/>
              <a:t>his is a misunderstanding, probably due to a typo on our side. </a:t>
            </a:r>
            <a:r>
              <a:rPr lang="en-US" dirty="0" smtClean="0">
                <a:solidFill>
                  <a:schemeClr val="accent1"/>
                </a:solidFill>
              </a:rPr>
              <a:t> </a:t>
            </a:r>
            <a:r>
              <a:rPr lang="en-US" dirty="0" smtClean="0"/>
              <a:t>2.44 </a:t>
            </a:r>
            <a:r>
              <a:rPr lang="en-US" dirty="0"/>
              <a:t>s is the transfer rate for the date accumulated in VRB to computer, once the spill is finished. This is short compared to the time between SPS spills and will not lead to a loss of data. </a:t>
            </a:r>
            <a:r>
              <a:rPr lang="en-US" dirty="0" smtClean="0"/>
              <a:t>See next slide</a:t>
            </a:r>
            <a:endParaRPr lang="en-US" dirty="0"/>
          </a:p>
          <a:p>
            <a:r>
              <a:rPr lang="en-US" dirty="0"/>
              <a:t> </a:t>
            </a:r>
          </a:p>
          <a:p>
            <a:r>
              <a:rPr lang="en-US" dirty="0"/>
              <a:t> </a:t>
            </a:r>
          </a:p>
          <a:p>
            <a:endParaRPr lang="en-US" dirty="0"/>
          </a:p>
        </p:txBody>
      </p:sp>
    </p:spTree>
    <p:extLst>
      <p:ext uri="{BB962C8B-B14F-4D97-AF65-F5344CB8AC3E}">
        <p14:creationId xmlns:p14="http://schemas.microsoft.com/office/powerpoint/2010/main" val="1543055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10/19/2015</a:t>
            </a:r>
            <a:endParaRPr lang="en-US"/>
          </a:p>
        </p:txBody>
      </p:sp>
      <p:sp>
        <p:nvSpPr>
          <p:cNvPr id="3" name="Footer Placeholder 2"/>
          <p:cNvSpPr>
            <a:spLocks noGrp="1"/>
          </p:cNvSpPr>
          <p:nvPr>
            <p:ph type="ftr" sz="quarter" idx="11"/>
          </p:nvPr>
        </p:nvSpPr>
        <p:spPr/>
        <p:txBody>
          <a:bodyPr/>
          <a:lstStyle/>
          <a:p>
            <a:r>
              <a:rPr lang="en-US" smtClean="0"/>
              <a:t>Blondel, Kudenko, Noah, discussion with referrees 19-10-2015</a:t>
            </a:r>
            <a:endParaRPr lang="en-US"/>
          </a:p>
        </p:txBody>
      </p:sp>
      <p:sp>
        <p:nvSpPr>
          <p:cNvPr id="4" name="Slide Number Placeholder 3"/>
          <p:cNvSpPr>
            <a:spLocks noGrp="1"/>
          </p:cNvSpPr>
          <p:nvPr>
            <p:ph type="sldNum" sz="quarter" idx="12"/>
          </p:nvPr>
        </p:nvSpPr>
        <p:spPr/>
        <p:txBody>
          <a:bodyPr/>
          <a:lstStyle/>
          <a:p>
            <a:fld id="{778E8BBB-6279-415D-8052-C936E184195F}" type="slidenum">
              <a:rPr lang="en-US" smtClean="0"/>
              <a:t>21</a:t>
            </a:fld>
            <a:endParaRPr lang="en-US"/>
          </a:p>
        </p:txBody>
      </p:sp>
      <p:sp>
        <p:nvSpPr>
          <p:cNvPr id="5" name="TextBox 4"/>
          <p:cNvSpPr txBox="1"/>
          <p:nvPr/>
        </p:nvSpPr>
        <p:spPr>
          <a:xfrm>
            <a:off x="566555" y="278650"/>
            <a:ext cx="1564274" cy="461665"/>
          </a:xfrm>
          <a:prstGeom prst="rect">
            <a:avLst/>
          </a:prstGeom>
          <a:noFill/>
        </p:spPr>
        <p:txBody>
          <a:bodyPr wrap="none" rtlCol="0">
            <a:spAutoFit/>
          </a:bodyPr>
          <a:lstStyle/>
          <a:p>
            <a:r>
              <a:rPr lang="fr-CH" sz="2400" b="1" dirty="0" smtClean="0"/>
              <a:t>Electronics</a:t>
            </a:r>
            <a:endParaRPr lang="en-US" sz="2400" b="1"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565" y="2303875"/>
            <a:ext cx="7245805" cy="2358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66555" y="953725"/>
            <a:ext cx="7948586" cy="1200329"/>
          </a:xfrm>
          <a:prstGeom prst="rect">
            <a:avLst/>
          </a:prstGeom>
          <a:solidFill>
            <a:schemeClr val="bg1"/>
          </a:solidFill>
        </p:spPr>
        <p:txBody>
          <a:bodyPr wrap="none" rtlCol="0">
            <a:spAutoFit/>
          </a:bodyPr>
          <a:lstStyle/>
          <a:p>
            <a:r>
              <a:rPr lang="fr-CH" dirty="0" smtClean="0"/>
              <a:t>The </a:t>
            </a:r>
            <a:r>
              <a:rPr lang="fr-CH" dirty="0" err="1" smtClean="0"/>
              <a:t>electronics</a:t>
            </a:r>
            <a:r>
              <a:rPr lang="fr-CH" dirty="0" smtClean="0"/>
              <a:t> </a:t>
            </a:r>
            <a:r>
              <a:rPr lang="fr-CH" dirty="0" err="1" smtClean="0"/>
              <a:t>is</a:t>
            </a:r>
            <a:r>
              <a:rPr lang="fr-CH" dirty="0" smtClean="0"/>
              <a:t> </a:t>
            </a:r>
            <a:r>
              <a:rPr lang="fr-CH" dirty="0" err="1" smtClean="0"/>
              <a:t>designed</a:t>
            </a:r>
            <a:r>
              <a:rPr lang="fr-CH" dirty="0" smtClean="0"/>
              <a:t> to </a:t>
            </a:r>
            <a:r>
              <a:rPr lang="fr-CH" dirty="0" err="1" smtClean="0"/>
              <a:t>adapt</a:t>
            </a:r>
            <a:r>
              <a:rPr lang="fr-CH" dirty="0" smtClean="0"/>
              <a:t> to the time structures of </a:t>
            </a:r>
          </a:p>
          <a:p>
            <a:r>
              <a:rPr lang="fr-CH" dirty="0"/>
              <a:t> </a:t>
            </a:r>
            <a:r>
              <a:rPr lang="fr-CH" dirty="0" smtClean="0"/>
              <a:t>  -- SPS test </a:t>
            </a:r>
            <a:r>
              <a:rPr lang="fr-CH" dirty="0" err="1" smtClean="0"/>
              <a:t>beam</a:t>
            </a:r>
            <a:r>
              <a:rPr lang="fr-CH" dirty="0" smtClean="0"/>
              <a:t> (</a:t>
            </a:r>
            <a:r>
              <a:rPr lang="fr-CH" dirty="0" err="1" smtClean="0"/>
              <a:t>typically</a:t>
            </a:r>
            <a:r>
              <a:rPr lang="fr-CH" dirty="0" smtClean="0"/>
              <a:t> 10 second slow </a:t>
            </a:r>
            <a:r>
              <a:rPr lang="fr-CH" dirty="0" err="1" smtClean="0"/>
              <a:t>spill</a:t>
            </a:r>
            <a:r>
              <a:rPr lang="fr-CH" dirty="0" smtClean="0"/>
              <a:t> </a:t>
            </a:r>
            <a:r>
              <a:rPr lang="fr-CH" dirty="0" err="1" smtClean="0"/>
              <a:t>every</a:t>
            </a:r>
            <a:r>
              <a:rPr lang="fr-CH" dirty="0" smtClean="0"/>
              <a:t> 0.5 to 1 minute)  </a:t>
            </a:r>
          </a:p>
          <a:p>
            <a:r>
              <a:rPr lang="fr-CH" dirty="0"/>
              <a:t> </a:t>
            </a:r>
            <a:r>
              <a:rPr lang="fr-CH" dirty="0" smtClean="0"/>
              <a:t>  -- MICE </a:t>
            </a:r>
            <a:r>
              <a:rPr lang="fr-CH" dirty="0" err="1" smtClean="0"/>
              <a:t>beam</a:t>
            </a:r>
            <a:r>
              <a:rPr lang="fr-CH" dirty="0" smtClean="0"/>
              <a:t> ( 2 ms </a:t>
            </a:r>
            <a:r>
              <a:rPr lang="fr-CH" dirty="0" err="1" smtClean="0"/>
              <a:t>every</a:t>
            </a:r>
            <a:r>
              <a:rPr lang="fr-CH" dirty="0" smtClean="0"/>
              <a:t> 1 to 2.6 second)</a:t>
            </a:r>
          </a:p>
          <a:p>
            <a:r>
              <a:rPr lang="fr-CH" dirty="0" smtClean="0"/>
              <a:t>   -- T2K </a:t>
            </a:r>
            <a:r>
              <a:rPr lang="fr-CH" dirty="0" err="1" smtClean="0"/>
              <a:t>fast</a:t>
            </a:r>
            <a:r>
              <a:rPr lang="fr-CH" dirty="0" smtClean="0"/>
              <a:t> extraction </a:t>
            </a:r>
            <a:r>
              <a:rPr lang="fr-CH" dirty="0" err="1" smtClean="0"/>
              <a:t>with</a:t>
            </a:r>
            <a:r>
              <a:rPr lang="fr-CH" dirty="0" smtClean="0"/>
              <a:t> 8 </a:t>
            </a:r>
            <a:r>
              <a:rPr lang="fr-CH" dirty="0" err="1" smtClean="0"/>
              <a:t>bunches</a:t>
            </a:r>
            <a:r>
              <a:rPr lang="fr-CH" dirty="0" smtClean="0"/>
              <a:t> </a:t>
            </a:r>
            <a:r>
              <a:rPr lang="fr-CH" dirty="0" err="1" smtClean="0"/>
              <a:t>separated</a:t>
            </a:r>
            <a:r>
              <a:rPr lang="fr-CH" dirty="0" smtClean="0"/>
              <a:t> by 580 ns </a:t>
            </a:r>
            <a:r>
              <a:rPr lang="fr-CH" dirty="0" err="1" smtClean="0"/>
              <a:t>every</a:t>
            </a:r>
            <a:r>
              <a:rPr lang="fr-CH" dirty="0" smtClean="0"/>
              <a:t> 2.6 to 1 seconds. </a:t>
            </a:r>
            <a:endParaRPr lang="en-US" dirty="0"/>
          </a:p>
        </p:txBody>
      </p:sp>
      <p:sp>
        <p:nvSpPr>
          <p:cNvPr id="7" name="TextBox 6"/>
          <p:cNvSpPr txBox="1"/>
          <p:nvPr/>
        </p:nvSpPr>
        <p:spPr>
          <a:xfrm>
            <a:off x="521550" y="4959170"/>
            <a:ext cx="7945060" cy="646331"/>
          </a:xfrm>
          <a:prstGeom prst="rect">
            <a:avLst/>
          </a:prstGeom>
          <a:noFill/>
        </p:spPr>
        <p:txBody>
          <a:bodyPr wrap="none" rtlCol="0">
            <a:spAutoFit/>
          </a:bodyPr>
          <a:lstStyle/>
          <a:p>
            <a:r>
              <a:rPr lang="fr-CH" b="1" dirty="0" smtClean="0"/>
              <a:t>In test </a:t>
            </a:r>
            <a:r>
              <a:rPr lang="fr-CH" b="1" dirty="0" err="1" smtClean="0"/>
              <a:t>beam</a:t>
            </a:r>
            <a:r>
              <a:rPr lang="fr-CH" b="1" dirty="0" smtClean="0"/>
              <a:t> mode, </a:t>
            </a:r>
            <a:r>
              <a:rPr lang="fr-CH" b="1" dirty="0" err="1" smtClean="0"/>
              <a:t>can</a:t>
            </a:r>
            <a:r>
              <a:rPr lang="fr-CH" b="1" dirty="0" smtClean="0"/>
              <a:t> record  up to 10</a:t>
            </a:r>
            <a:r>
              <a:rPr lang="fr-CH" b="1" baseline="30000" dirty="0" smtClean="0"/>
              <a:t>4</a:t>
            </a:r>
            <a:r>
              <a:rPr lang="fr-CH" b="1" dirty="0" smtClean="0"/>
              <a:t> </a:t>
            </a:r>
            <a:r>
              <a:rPr lang="fr-CH" b="1" dirty="0" err="1" smtClean="0"/>
              <a:t>events</a:t>
            </a:r>
            <a:r>
              <a:rPr lang="fr-CH" b="1" dirty="0" smtClean="0"/>
              <a:t> per </a:t>
            </a:r>
            <a:r>
              <a:rPr lang="fr-CH" b="1" dirty="0" err="1" smtClean="0"/>
              <a:t>spill</a:t>
            </a:r>
            <a:r>
              <a:rPr lang="fr-CH" b="1" dirty="0" smtClean="0"/>
              <a:t> -- or ~10</a:t>
            </a:r>
            <a:r>
              <a:rPr lang="fr-CH" b="1" baseline="30000" dirty="0" smtClean="0"/>
              <a:t>7  </a:t>
            </a:r>
            <a:r>
              <a:rPr lang="fr-CH" b="1" dirty="0" smtClean="0"/>
              <a:t>on a good </a:t>
            </a:r>
            <a:r>
              <a:rPr lang="fr-CH" b="1" dirty="0" err="1" smtClean="0"/>
              <a:t>day</a:t>
            </a:r>
            <a:r>
              <a:rPr lang="fr-CH" b="1" dirty="0"/>
              <a:t>.</a:t>
            </a:r>
            <a:endParaRPr lang="fr-CH" b="1" dirty="0" smtClean="0"/>
          </a:p>
          <a:p>
            <a:r>
              <a:rPr lang="fr-CH" dirty="0" smtClean="0"/>
              <a:t>In MICE or T2K mode, </a:t>
            </a:r>
            <a:r>
              <a:rPr lang="fr-CH" dirty="0" err="1" smtClean="0"/>
              <a:t>can</a:t>
            </a:r>
            <a:r>
              <a:rPr lang="fr-CH" dirty="0" smtClean="0"/>
              <a:t> record all data  </a:t>
            </a:r>
            <a:r>
              <a:rPr lang="fr-CH" dirty="0" err="1" smtClean="0"/>
              <a:t>without</a:t>
            </a:r>
            <a:r>
              <a:rPr lang="fr-CH" dirty="0" smtClean="0"/>
              <a:t> </a:t>
            </a:r>
            <a:r>
              <a:rPr lang="fr-CH" dirty="0" err="1" smtClean="0"/>
              <a:t>dead</a:t>
            </a:r>
            <a:r>
              <a:rPr lang="fr-CH" dirty="0" smtClean="0"/>
              <a:t> time.</a:t>
            </a:r>
            <a:endParaRPr lang="fr-CH" dirty="0"/>
          </a:p>
        </p:txBody>
      </p:sp>
    </p:spTree>
    <p:extLst>
      <p:ext uri="{BB962C8B-B14F-4D97-AF65-F5344CB8AC3E}">
        <p14:creationId xmlns:p14="http://schemas.microsoft.com/office/powerpoint/2010/main" val="28247700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22</a:t>
            </a:fld>
            <a:endParaRPr lang="en-US">
              <a:solidFill>
                <a:prstClr val="black">
                  <a:tint val="75000"/>
                </a:prstClr>
              </a:solidFill>
            </a:endParaRPr>
          </a:p>
        </p:txBody>
      </p:sp>
      <p:sp>
        <p:nvSpPr>
          <p:cNvPr id="5" name="Rectangle 4"/>
          <p:cNvSpPr/>
          <p:nvPr/>
        </p:nvSpPr>
        <p:spPr>
          <a:xfrm>
            <a:off x="476545" y="1223755"/>
            <a:ext cx="8352420" cy="3139321"/>
          </a:xfrm>
          <a:prstGeom prst="rect">
            <a:avLst/>
          </a:prstGeom>
        </p:spPr>
        <p:txBody>
          <a:bodyPr wrap="square">
            <a:spAutoFit/>
          </a:bodyPr>
          <a:lstStyle/>
          <a:p>
            <a:r>
              <a:rPr lang="en-US" b="1" dirty="0" smtClean="0">
                <a:solidFill>
                  <a:schemeClr val="accent1"/>
                </a:solidFill>
              </a:rPr>
              <a:t>Resources: can you quantify the manpower (FTE x YEARS) required to CERN to study</a:t>
            </a:r>
          </a:p>
          <a:p>
            <a:r>
              <a:rPr lang="en-US" b="1" dirty="0" smtClean="0">
                <a:solidFill>
                  <a:schemeClr val="accent1"/>
                </a:solidFill>
              </a:rPr>
              <a:t>and build the magnets? </a:t>
            </a:r>
          </a:p>
          <a:p>
            <a:r>
              <a:rPr lang="fr-CH" dirty="0" smtClean="0"/>
              <a:t>There </a:t>
            </a:r>
            <a:r>
              <a:rPr lang="fr-CH" dirty="0" err="1" smtClean="0"/>
              <a:t>is</a:t>
            </a:r>
            <a:r>
              <a:rPr lang="fr-CH" dirty="0" smtClean="0"/>
              <a:t> an WP </a:t>
            </a:r>
            <a:r>
              <a:rPr lang="fr-CH" dirty="0" err="1" smtClean="0"/>
              <a:t>prepared</a:t>
            </a:r>
            <a:r>
              <a:rPr lang="fr-CH" dirty="0" smtClean="0"/>
              <a:t> by CERN </a:t>
            </a:r>
            <a:r>
              <a:rPr lang="fr-CH" dirty="0" err="1" smtClean="0"/>
              <a:t>see</a:t>
            </a:r>
            <a:r>
              <a:rPr lang="fr-CH" dirty="0" smtClean="0"/>
              <a:t> </a:t>
            </a:r>
            <a:r>
              <a:rPr lang="fr-CH" dirty="0" err="1" smtClean="0"/>
              <a:t>next</a:t>
            </a:r>
            <a:r>
              <a:rPr lang="fr-CH" dirty="0" smtClean="0"/>
              <a:t> pages</a:t>
            </a:r>
            <a:endParaRPr lang="en-US" dirty="0"/>
          </a:p>
          <a:p>
            <a:endParaRPr lang="en-US" b="1" dirty="0" smtClean="0">
              <a:solidFill>
                <a:schemeClr val="accent1"/>
              </a:solidFill>
            </a:endParaRPr>
          </a:p>
          <a:p>
            <a:r>
              <a:rPr lang="en-US" b="1" dirty="0" smtClean="0">
                <a:solidFill>
                  <a:schemeClr val="accent1"/>
                </a:solidFill>
              </a:rPr>
              <a:t>Can you quantify the manpower (FTE x YEARS) devoted by the Collaboration to this project? </a:t>
            </a:r>
          </a:p>
          <a:p>
            <a:endParaRPr lang="fr-CH" b="1" dirty="0">
              <a:solidFill>
                <a:schemeClr val="accent1"/>
              </a:solidFill>
            </a:endParaRPr>
          </a:p>
          <a:p>
            <a:r>
              <a:rPr lang="fr-CH" dirty="0" smtClean="0"/>
              <a:t>Not </a:t>
            </a:r>
            <a:r>
              <a:rPr lang="fr-CH" dirty="0" err="1" smtClean="0"/>
              <a:t>including</a:t>
            </a:r>
            <a:r>
              <a:rPr lang="fr-CH" dirty="0" smtClean="0"/>
              <a:t> CERN and non-Baby-MIND WAGASCI </a:t>
            </a:r>
            <a:r>
              <a:rPr lang="fr-CH" dirty="0" err="1" smtClean="0"/>
              <a:t>collaborators</a:t>
            </a:r>
            <a:r>
              <a:rPr lang="fr-CH" dirty="0" smtClean="0"/>
              <a:t>:  &gt; 50 </a:t>
            </a:r>
            <a:r>
              <a:rPr lang="fr-CH" dirty="0" err="1" smtClean="0"/>
              <a:t>FTE.yrs</a:t>
            </a:r>
            <a:endParaRPr lang="fr-CH" dirty="0" smtClean="0"/>
          </a:p>
          <a:p>
            <a:endParaRPr lang="fr-CH" dirty="0" smtClean="0"/>
          </a:p>
          <a:p>
            <a:endParaRPr lang="fr-CH" dirty="0" smtClean="0"/>
          </a:p>
          <a:p>
            <a:r>
              <a:rPr lang="fr-CH" dirty="0" smtClean="0"/>
              <a:t>                </a:t>
            </a:r>
            <a:endParaRPr lang="en-US" dirty="0"/>
          </a:p>
        </p:txBody>
      </p:sp>
      <p:sp>
        <p:nvSpPr>
          <p:cNvPr id="6" name="TextBox 5"/>
          <p:cNvSpPr txBox="1"/>
          <p:nvPr/>
        </p:nvSpPr>
        <p:spPr>
          <a:xfrm>
            <a:off x="2681790" y="3609020"/>
            <a:ext cx="5625625" cy="923330"/>
          </a:xfrm>
          <a:prstGeom prst="rect">
            <a:avLst/>
          </a:prstGeom>
          <a:solidFill>
            <a:srgbClr val="FFFF00"/>
          </a:solidFill>
        </p:spPr>
        <p:txBody>
          <a:bodyPr wrap="square" rtlCol="0">
            <a:spAutoFit/>
          </a:bodyPr>
          <a:lstStyle/>
          <a:p>
            <a:r>
              <a:rPr lang="fr-CH" dirty="0" err="1" smtClean="0"/>
              <a:t>With</a:t>
            </a:r>
            <a:r>
              <a:rPr lang="fr-CH" dirty="0" smtClean="0"/>
              <a:t> </a:t>
            </a:r>
            <a:r>
              <a:rPr lang="fr-CH" dirty="0" err="1" smtClean="0"/>
              <a:t>considerable</a:t>
            </a:r>
            <a:r>
              <a:rPr lang="fr-CH" dirty="0" smtClean="0"/>
              <a:t> caution </a:t>
            </a:r>
            <a:r>
              <a:rPr lang="fr-CH" dirty="0" err="1" smtClean="0"/>
              <a:t>required</a:t>
            </a:r>
            <a:r>
              <a:rPr lang="fr-CH" dirty="0" smtClean="0"/>
              <a:t> : </a:t>
            </a:r>
            <a:r>
              <a:rPr lang="fr-CH" dirty="0" err="1" smtClean="0"/>
              <a:t>some</a:t>
            </a:r>
            <a:r>
              <a:rPr lang="fr-CH" dirty="0" smtClean="0"/>
              <a:t> are master </a:t>
            </a:r>
            <a:r>
              <a:rPr lang="fr-CH" dirty="0" err="1" smtClean="0"/>
              <a:t>students</a:t>
            </a:r>
            <a:r>
              <a:rPr lang="fr-CH" dirty="0" smtClean="0"/>
              <a:t>, </a:t>
            </a:r>
            <a:r>
              <a:rPr lang="fr-CH" dirty="0" err="1" smtClean="0"/>
              <a:t>some</a:t>
            </a:r>
            <a:r>
              <a:rPr lang="fr-CH" dirty="0" smtClean="0"/>
              <a:t> are </a:t>
            </a:r>
            <a:r>
              <a:rPr lang="fr-CH" dirty="0" err="1" smtClean="0"/>
              <a:t>engineers</a:t>
            </a:r>
            <a:r>
              <a:rPr lang="fr-CH" dirty="0" smtClean="0"/>
              <a:t>, duration of </a:t>
            </a:r>
            <a:r>
              <a:rPr lang="fr-CH" dirty="0" err="1" smtClean="0"/>
              <a:t>project</a:t>
            </a:r>
            <a:r>
              <a:rPr lang="fr-CH" dirty="0" smtClean="0"/>
              <a:t> </a:t>
            </a:r>
            <a:r>
              <a:rPr lang="fr-CH" dirty="0" err="1" smtClean="0"/>
              <a:t>is</a:t>
            </a:r>
            <a:r>
              <a:rPr lang="fr-CH" dirty="0" smtClean="0"/>
              <a:t> </a:t>
            </a:r>
            <a:r>
              <a:rPr lang="fr-CH" dirty="0" err="1" smtClean="0"/>
              <a:t>renormalised</a:t>
            </a:r>
            <a:r>
              <a:rPr lang="fr-CH" dirty="0" smtClean="0"/>
              <a:t> to 4 </a:t>
            </a:r>
            <a:r>
              <a:rPr lang="fr-CH" dirty="0" err="1" smtClean="0"/>
              <a:t>years</a:t>
            </a:r>
            <a:r>
              <a:rPr lang="fr-CH" dirty="0" smtClean="0"/>
              <a:t>, </a:t>
            </a:r>
            <a:r>
              <a:rPr lang="fr-CH" dirty="0" err="1" smtClean="0"/>
              <a:t>some</a:t>
            </a:r>
            <a:r>
              <a:rPr lang="fr-CH" dirty="0" smtClean="0"/>
              <a:t> </a:t>
            </a:r>
            <a:r>
              <a:rPr lang="fr-CH" dirty="0" err="1" smtClean="0"/>
              <a:t>is</a:t>
            </a:r>
            <a:r>
              <a:rPr lang="fr-CH" dirty="0" smtClean="0"/>
              <a:t> </a:t>
            </a:r>
            <a:r>
              <a:rPr lang="fr-CH" dirty="0" err="1" smtClean="0"/>
              <a:t>beyond</a:t>
            </a:r>
            <a:r>
              <a:rPr lang="fr-CH" dirty="0" smtClean="0"/>
              <a:t> </a:t>
            </a:r>
            <a:r>
              <a:rPr lang="fr-CH" dirty="0" err="1" smtClean="0"/>
              <a:t>AB’s</a:t>
            </a:r>
            <a:r>
              <a:rPr lang="fr-CH" dirty="0" smtClean="0"/>
              <a:t> retirement.   </a:t>
            </a:r>
            <a:endParaRPr lang="en-US" dirty="0"/>
          </a:p>
        </p:txBody>
      </p:sp>
      <p:sp>
        <p:nvSpPr>
          <p:cNvPr id="7" name="TextBox 6"/>
          <p:cNvSpPr txBox="1"/>
          <p:nvPr/>
        </p:nvSpPr>
        <p:spPr>
          <a:xfrm>
            <a:off x="161510" y="4419110"/>
            <a:ext cx="2306209" cy="1477328"/>
          </a:xfrm>
          <a:prstGeom prst="rect">
            <a:avLst/>
          </a:prstGeom>
          <a:noFill/>
        </p:spPr>
        <p:txBody>
          <a:bodyPr wrap="none" rtlCol="0">
            <a:spAutoFit/>
          </a:bodyPr>
          <a:lstStyle/>
          <a:p>
            <a:r>
              <a:rPr lang="fr-CH" i="1" dirty="0" smtClean="0">
                <a:solidFill>
                  <a:schemeClr val="tx2">
                    <a:lumMod val="60000"/>
                    <a:lumOff val="40000"/>
                  </a:schemeClr>
                </a:solidFill>
              </a:rPr>
              <a:t>Glasgow  4.8  </a:t>
            </a:r>
            <a:r>
              <a:rPr lang="fr-CH" i="1" dirty="0" err="1" smtClean="0">
                <a:solidFill>
                  <a:schemeClr val="tx2">
                    <a:lumMod val="60000"/>
                    <a:lumOff val="40000"/>
                  </a:schemeClr>
                </a:solidFill>
              </a:rPr>
              <a:t>FTE.yrs</a:t>
            </a:r>
            <a:r>
              <a:rPr lang="fr-CH" i="1" dirty="0" smtClean="0">
                <a:solidFill>
                  <a:schemeClr val="tx2">
                    <a:lumMod val="60000"/>
                    <a:lumOff val="40000"/>
                  </a:schemeClr>
                </a:solidFill>
              </a:rPr>
              <a:t>   </a:t>
            </a:r>
          </a:p>
          <a:p>
            <a:r>
              <a:rPr lang="fr-CH" i="1" dirty="0" smtClean="0">
                <a:solidFill>
                  <a:schemeClr val="tx2">
                    <a:lumMod val="60000"/>
                    <a:lumOff val="40000"/>
                  </a:schemeClr>
                </a:solidFill>
              </a:rPr>
              <a:t>INR         </a:t>
            </a:r>
            <a:r>
              <a:rPr lang="en-US" i="1" dirty="0" smtClean="0">
                <a:solidFill>
                  <a:schemeClr val="tx2">
                    <a:lumMod val="60000"/>
                    <a:lumOff val="40000"/>
                  </a:schemeClr>
                </a:solidFill>
              </a:rPr>
              <a:t>20    </a:t>
            </a:r>
            <a:r>
              <a:rPr lang="en-US" i="1" dirty="0" err="1" smtClean="0">
                <a:solidFill>
                  <a:schemeClr val="tx2">
                    <a:lumMod val="60000"/>
                    <a:lumOff val="40000"/>
                  </a:schemeClr>
                </a:solidFill>
              </a:rPr>
              <a:t>FTE.yrs</a:t>
            </a:r>
            <a:endParaRPr lang="en-US" i="1" dirty="0" smtClean="0">
              <a:solidFill>
                <a:schemeClr val="tx2">
                  <a:lumMod val="60000"/>
                  <a:lumOff val="40000"/>
                </a:schemeClr>
              </a:solidFill>
            </a:endParaRPr>
          </a:p>
          <a:p>
            <a:r>
              <a:rPr lang="fr-CH" i="1" dirty="0" smtClean="0">
                <a:solidFill>
                  <a:schemeClr val="tx2">
                    <a:lumMod val="60000"/>
                    <a:lumOff val="40000"/>
                  </a:schemeClr>
                </a:solidFill>
              </a:rPr>
              <a:t>Sofia        8    </a:t>
            </a:r>
            <a:r>
              <a:rPr lang="fr-CH" i="1" dirty="0" err="1" smtClean="0">
                <a:solidFill>
                  <a:schemeClr val="tx2">
                    <a:lumMod val="60000"/>
                    <a:lumOff val="40000"/>
                  </a:schemeClr>
                </a:solidFill>
              </a:rPr>
              <a:t>FTE.yrs</a:t>
            </a:r>
            <a:endParaRPr lang="fr-CH" i="1" dirty="0" smtClean="0">
              <a:solidFill>
                <a:schemeClr val="tx2">
                  <a:lumMod val="60000"/>
                  <a:lumOff val="40000"/>
                </a:schemeClr>
              </a:solidFill>
            </a:endParaRPr>
          </a:p>
          <a:p>
            <a:r>
              <a:rPr lang="fr-CH" i="1" dirty="0" smtClean="0">
                <a:solidFill>
                  <a:schemeClr val="tx2">
                    <a:lumMod val="60000"/>
                    <a:lumOff val="40000"/>
                  </a:schemeClr>
                </a:solidFill>
              </a:rPr>
              <a:t>UNIGE    20  </a:t>
            </a:r>
            <a:r>
              <a:rPr lang="fr-CH" i="1" dirty="0" err="1" smtClean="0">
                <a:solidFill>
                  <a:schemeClr val="tx2">
                    <a:lumMod val="60000"/>
                    <a:lumOff val="40000"/>
                  </a:schemeClr>
                </a:solidFill>
              </a:rPr>
              <a:t>FTE.yrs</a:t>
            </a:r>
            <a:endParaRPr lang="fr-CH" i="1" dirty="0" smtClean="0">
              <a:solidFill>
                <a:schemeClr val="tx2">
                  <a:lumMod val="60000"/>
                  <a:lumOff val="40000"/>
                </a:schemeClr>
              </a:solidFill>
            </a:endParaRPr>
          </a:p>
          <a:p>
            <a:r>
              <a:rPr lang="fr-CH" i="1" dirty="0" smtClean="0">
                <a:solidFill>
                  <a:schemeClr val="tx2">
                    <a:lumMod val="60000"/>
                    <a:lumOff val="40000"/>
                  </a:schemeClr>
                </a:solidFill>
              </a:rPr>
              <a:t>Valencia  4  </a:t>
            </a:r>
            <a:r>
              <a:rPr lang="fr-CH" i="1" dirty="0" err="1" smtClean="0">
                <a:solidFill>
                  <a:schemeClr val="tx2">
                    <a:lumMod val="60000"/>
                    <a:lumOff val="40000"/>
                  </a:schemeClr>
                </a:solidFill>
              </a:rPr>
              <a:t>FTE.yrs</a:t>
            </a:r>
            <a:endParaRPr lang="fr-CH" i="1" dirty="0" smtClean="0">
              <a:solidFill>
                <a:schemeClr val="tx2">
                  <a:lumMod val="60000"/>
                  <a:lumOff val="40000"/>
                </a:schemeClr>
              </a:solidFill>
            </a:endParaRPr>
          </a:p>
        </p:txBody>
      </p:sp>
    </p:spTree>
    <p:extLst>
      <p:ext uri="{BB962C8B-B14F-4D97-AF65-F5344CB8AC3E}">
        <p14:creationId xmlns:p14="http://schemas.microsoft.com/office/powerpoint/2010/main" val="38175052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23</a:t>
            </a:fld>
            <a:endParaRPr lang="en-US">
              <a:solidFill>
                <a:prstClr val="black">
                  <a:tint val="75000"/>
                </a:prstClr>
              </a:solidFill>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1710" y="78825"/>
            <a:ext cx="5048250" cy="676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65061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24</a:t>
            </a:fld>
            <a:endParaRPr lang="en-US">
              <a:solidFill>
                <a:prstClr val="black">
                  <a:tint val="75000"/>
                </a:prstClr>
              </a:solidFill>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575" y="458670"/>
            <a:ext cx="6073321" cy="5985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732240" y="1223755"/>
            <a:ext cx="2435795" cy="2031325"/>
          </a:xfrm>
          <a:prstGeom prst="rect">
            <a:avLst/>
          </a:prstGeom>
          <a:noFill/>
        </p:spPr>
        <p:txBody>
          <a:bodyPr wrap="none" rtlCol="0">
            <a:spAutoFit/>
          </a:bodyPr>
          <a:lstStyle/>
          <a:p>
            <a:r>
              <a:rPr lang="fr-CH" dirty="0" smtClean="0"/>
              <a:t>NB a </a:t>
            </a:r>
            <a:r>
              <a:rPr lang="fr-CH" dirty="0" err="1" smtClean="0"/>
              <a:t>larger</a:t>
            </a:r>
            <a:r>
              <a:rPr lang="fr-CH" dirty="0" smtClean="0"/>
              <a:t> contribution</a:t>
            </a:r>
          </a:p>
          <a:p>
            <a:r>
              <a:rPr lang="fr-CH" dirty="0" smtClean="0"/>
              <a:t>in </a:t>
            </a:r>
            <a:r>
              <a:rPr lang="fr-CH" dirty="0" err="1" smtClean="0"/>
              <a:t>material</a:t>
            </a:r>
            <a:r>
              <a:rPr lang="fr-CH" dirty="0" smtClean="0"/>
              <a:t> </a:t>
            </a:r>
            <a:r>
              <a:rPr lang="fr-CH" dirty="0" err="1" smtClean="0"/>
              <a:t>is</a:t>
            </a:r>
            <a:r>
              <a:rPr lang="fr-CH" dirty="0" smtClean="0"/>
              <a:t> </a:t>
            </a:r>
            <a:r>
              <a:rPr lang="fr-CH" dirty="0" err="1" smtClean="0"/>
              <a:t>provided</a:t>
            </a:r>
            <a:r>
              <a:rPr lang="fr-CH" dirty="0" smtClean="0"/>
              <a:t> </a:t>
            </a:r>
          </a:p>
          <a:p>
            <a:r>
              <a:rPr lang="fr-CH" dirty="0" smtClean="0"/>
              <a:t>by the collaboration </a:t>
            </a:r>
          </a:p>
          <a:p>
            <a:r>
              <a:rPr lang="fr-CH" dirty="0" err="1" smtClean="0"/>
              <a:t>Scintillators</a:t>
            </a:r>
            <a:endParaRPr lang="fr-CH" dirty="0" smtClean="0"/>
          </a:p>
          <a:p>
            <a:r>
              <a:rPr lang="fr-CH" dirty="0" err="1" smtClean="0"/>
              <a:t>MPPCs</a:t>
            </a:r>
            <a:endParaRPr lang="fr-CH" dirty="0" smtClean="0"/>
          </a:p>
          <a:p>
            <a:r>
              <a:rPr lang="fr-CH" dirty="0" smtClean="0"/>
              <a:t>Electronics</a:t>
            </a:r>
          </a:p>
          <a:p>
            <a:r>
              <a:rPr lang="fr-CH" dirty="0" smtClean="0"/>
              <a:t>DAQ etc...  </a:t>
            </a:r>
            <a:endParaRPr lang="en-US" dirty="0"/>
          </a:p>
        </p:txBody>
      </p:sp>
    </p:spTree>
    <p:extLst>
      <p:ext uri="{BB962C8B-B14F-4D97-AF65-F5344CB8AC3E}">
        <p14:creationId xmlns:p14="http://schemas.microsoft.com/office/powerpoint/2010/main" val="3526980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fr-CH" smtClean="0"/>
              <a:t>Blondel, Kudenko, Noah, discussion with referrees 19-10-2015</a:t>
            </a:r>
            <a:endParaRPr lang="en-US" dirty="0"/>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25</a:t>
            </a:fld>
            <a:endParaRPr lang="en-US">
              <a:solidFill>
                <a:prstClr val="black">
                  <a:tint val="75000"/>
                </a:prstClr>
              </a:solidFill>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35" y="458670"/>
            <a:ext cx="3874603" cy="5625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9105" y="1223755"/>
            <a:ext cx="4772025" cy="4581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77296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fr-CH" smtClean="0"/>
              <a:t>Blondel, Kudenko, Noah, discussion with referrees 19-10-2015</a:t>
            </a:r>
            <a:endParaRPr lang="en-US" dirty="0"/>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26</a:t>
            </a:fld>
            <a:endParaRPr lang="en-US">
              <a:solidFill>
                <a:prstClr val="black">
                  <a:tint val="75000"/>
                </a:prstClr>
              </a:solidFill>
            </a:endParaRP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545" y="-621450"/>
            <a:ext cx="7560839" cy="7624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56754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27</a:t>
            </a:fld>
            <a:endParaRPr lang="en-US">
              <a:solidFill>
                <a:prstClr val="black">
                  <a:tint val="75000"/>
                </a:prstClr>
              </a:solidFill>
            </a:endParaRPr>
          </a:p>
        </p:txBody>
      </p:sp>
      <p:sp>
        <p:nvSpPr>
          <p:cNvPr id="5" name="Rectangle 4"/>
          <p:cNvSpPr/>
          <p:nvPr/>
        </p:nvSpPr>
        <p:spPr>
          <a:xfrm>
            <a:off x="368025" y="1223755"/>
            <a:ext cx="8775975" cy="4524315"/>
          </a:xfrm>
          <a:prstGeom prst="rect">
            <a:avLst/>
          </a:prstGeom>
        </p:spPr>
        <p:txBody>
          <a:bodyPr wrap="square">
            <a:spAutoFit/>
          </a:bodyPr>
          <a:lstStyle/>
          <a:p>
            <a:r>
              <a:rPr lang="en-US" b="1" dirty="0" smtClean="0">
                <a:solidFill>
                  <a:schemeClr val="accent1"/>
                </a:solidFill>
              </a:rPr>
              <a:t>Collaboration: What is the past and present formal status of AIDA (I and II) agreements</a:t>
            </a:r>
          </a:p>
          <a:p>
            <a:r>
              <a:rPr lang="en-US" b="1" dirty="0" smtClean="0">
                <a:solidFill>
                  <a:schemeClr val="accent1"/>
                </a:solidFill>
              </a:rPr>
              <a:t>around the </a:t>
            </a:r>
            <a:r>
              <a:rPr lang="en-US" b="1" dirty="0" err="1" smtClean="0">
                <a:solidFill>
                  <a:schemeClr val="accent1"/>
                </a:solidFill>
              </a:rPr>
              <a:t>BabyMIND</a:t>
            </a:r>
            <a:r>
              <a:rPr lang="en-US" b="1" dirty="0" smtClean="0">
                <a:solidFill>
                  <a:schemeClr val="accent1"/>
                </a:solidFill>
              </a:rPr>
              <a:t> project (deliverables, schedules)? </a:t>
            </a:r>
          </a:p>
          <a:p>
            <a:endParaRPr lang="fr-CH" b="1" dirty="0" smtClean="0">
              <a:solidFill>
                <a:schemeClr val="accent1"/>
              </a:solidFill>
            </a:endParaRPr>
          </a:p>
          <a:p>
            <a:r>
              <a:rPr lang="fr-CH" b="1" dirty="0" err="1" smtClean="0"/>
              <a:t>see</a:t>
            </a:r>
            <a:r>
              <a:rPr lang="fr-CH" b="1" dirty="0" smtClean="0"/>
              <a:t> slides by Etam</a:t>
            </a:r>
          </a:p>
          <a:p>
            <a:endParaRPr lang="en-US" b="1" dirty="0" smtClean="0">
              <a:solidFill>
                <a:schemeClr val="accent1"/>
              </a:solidFill>
            </a:endParaRPr>
          </a:p>
          <a:p>
            <a:r>
              <a:rPr lang="en-US" b="1" dirty="0" smtClean="0">
                <a:solidFill>
                  <a:schemeClr val="accent1"/>
                </a:solidFill>
              </a:rPr>
              <a:t>Is the </a:t>
            </a:r>
            <a:r>
              <a:rPr lang="en-US" b="1" dirty="0" err="1" smtClean="0">
                <a:solidFill>
                  <a:schemeClr val="accent1"/>
                </a:solidFill>
              </a:rPr>
              <a:t>BabyMIND</a:t>
            </a:r>
            <a:r>
              <a:rPr lang="en-US" b="1" dirty="0" smtClean="0">
                <a:solidFill>
                  <a:schemeClr val="accent1"/>
                </a:solidFill>
              </a:rPr>
              <a:t> formally part of the approved WAGASCI experiment or is it a proposed improvement? Could you provide the proposal/TDR of the WAGASCI experiment ?</a:t>
            </a:r>
          </a:p>
          <a:p>
            <a:endParaRPr lang="fr-CH" b="1" dirty="0">
              <a:solidFill>
                <a:schemeClr val="accent1"/>
              </a:solidFill>
            </a:endParaRPr>
          </a:p>
          <a:p>
            <a:r>
              <a:rPr lang="fr-CH" b="1" dirty="0"/>
              <a:t>A</a:t>
            </a:r>
            <a:r>
              <a:rPr lang="fr-CH" b="1" dirty="0" smtClean="0"/>
              <a:t>s </a:t>
            </a:r>
            <a:r>
              <a:rPr lang="fr-CH" b="1" dirty="0" err="1" smtClean="0"/>
              <a:t>can</a:t>
            </a:r>
            <a:r>
              <a:rPr lang="fr-CH" b="1" dirty="0" smtClean="0"/>
              <a:t> </a:t>
            </a:r>
            <a:r>
              <a:rPr lang="fr-CH" b="1" dirty="0" err="1" smtClean="0"/>
              <a:t>be</a:t>
            </a:r>
            <a:r>
              <a:rPr lang="fr-CH" b="1" dirty="0" smtClean="0"/>
              <a:t> </a:t>
            </a:r>
            <a:r>
              <a:rPr lang="fr-CH" b="1" dirty="0" err="1" smtClean="0"/>
              <a:t>seen</a:t>
            </a:r>
            <a:r>
              <a:rPr lang="fr-CH" b="1" dirty="0" smtClean="0"/>
              <a:t> INR Tokyo and Kyoto are part of the original WAGASCI group, Geneva has been </a:t>
            </a:r>
            <a:r>
              <a:rPr lang="fr-CH" b="1" dirty="0" err="1" smtClean="0"/>
              <a:t>added</a:t>
            </a:r>
            <a:r>
              <a:rPr lang="fr-CH" b="1" dirty="0" smtClean="0"/>
              <a:t> </a:t>
            </a:r>
            <a:r>
              <a:rPr lang="fr-CH" b="1" dirty="0" err="1" smtClean="0"/>
              <a:t>since</a:t>
            </a:r>
            <a:r>
              <a:rPr lang="fr-CH" b="1" dirty="0" smtClean="0"/>
              <a:t>. </a:t>
            </a:r>
          </a:p>
          <a:p>
            <a:endParaRPr lang="fr-CH" b="1" dirty="0" smtClean="0"/>
          </a:p>
          <a:p>
            <a:r>
              <a:rPr lang="fr-CH" b="1" dirty="0" smtClean="0"/>
              <a:t>Baby-MIND </a:t>
            </a:r>
            <a:r>
              <a:rPr lang="fr-CH" b="1" dirty="0" err="1" smtClean="0"/>
              <a:t>is</a:t>
            </a:r>
            <a:r>
              <a:rPr lang="fr-CH" b="1" dirty="0" smtClean="0"/>
              <a:t> </a:t>
            </a:r>
            <a:r>
              <a:rPr lang="fr-CH" b="1" dirty="0" err="1" smtClean="0"/>
              <a:t>included</a:t>
            </a:r>
            <a:r>
              <a:rPr lang="fr-CH" b="1" dirty="0" smtClean="0"/>
              <a:t> as part of the program and </a:t>
            </a:r>
            <a:r>
              <a:rPr lang="fr-CH" b="1" dirty="0" smtClean="0"/>
              <a:t>UNIGE as</a:t>
            </a:r>
            <a:r>
              <a:rPr lang="fr-CH" b="1" dirty="0" smtClean="0"/>
              <a:t> part of the </a:t>
            </a:r>
            <a:r>
              <a:rPr lang="fr-CH" b="1" dirty="0" err="1" smtClean="0"/>
              <a:t>collaborators</a:t>
            </a:r>
            <a:r>
              <a:rPr lang="fr-CH" b="1" dirty="0" smtClean="0"/>
              <a:t> </a:t>
            </a:r>
          </a:p>
          <a:p>
            <a:r>
              <a:rPr lang="fr-CH" b="1" dirty="0" smtClean="0"/>
              <a:t>in the public </a:t>
            </a:r>
            <a:r>
              <a:rPr lang="fr-CH" b="1" dirty="0" err="1" smtClean="0"/>
              <a:t>presentations</a:t>
            </a:r>
            <a:r>
              <a:rPr lang="fr-CH" b="1" dirty="0" smtClean="0"/>
              <a:t>. </a:t>
            </a:r>
          </a:p>
          <a:p>
            <a:endParaRPr lang="fr-CH" b="1" dirty="0"/>
          </a:p>
          <a:p>
            <a:r>
              <a:rPr lang="fr-CH" b="1" dirty="0" smtClean="0"/>
              <a:t>Pr. </a:t>
            </a:r>
            <a:r>
              <a:rPr lang="fr-CH" b="1" dirty="0" err="1" smtClean="0"/>
              <a:t>Minamino</a:t>
            </a:r>
            <a:r>
              <a:rPr lang="fr-CH" b="1" dirty="0" smtClean="0"/>
              <a:t> (</a:t>
            </a:r>
            <a:r>
              <a:rPr lang="fr-CH" b="1" dirty="0" err="1" smtClean="0"/>
              <a:t>spokesperson</a:t>
            </a:r>
            <a:r>
              <a:rPr lang="fr-CH" b="1" dirty="0" smtClean="0"/>
              <a:t> of WAGASCI) has sent a </a:t>
            </a:r>
            <a:r>
              <a:rPr lang="fr-CH" b="1" dirty="0" err="1" smtClean="0"/>
              <a:t>letter</a:t>
            </a:r>
            <a:r>
              <a:rPr lang="fr-CH" b="1" dirty="0" smtClean="0"/>
              <a:t> to Claude Vallée to </a:t>
            </a:r>
            <a:r>
              <a:rPr lang="fr-CH" b="1" dirty="0" err="1" smtClean="0"/>
              <a:t>this</a:t>
            </a:r>
            <a:r>
              <a:rPr lang="fr-CH" b="1" dirty="0" smtClean="0"/>
              <a:t> </a:t>
            </a:r>
            <a:r>
              <a:rPr lang="fr-CH" b="1" dirty="0" err="1" smtClean="0"/>
              <a:t>effect</a:t>
            </a:r>
            <a:endParaRPr lang="fr-CH" b="1" dirty="0"/>
          </a:p>
          <a:p>
            <a:r>
              <a:rPr lang="fr-CH" b="1" dirty="0" smtClean="0"/>
              <a:t>  </a:t>
            </a:r>
          </a:p>
        </p:txBody>
      </p:sp>
    </p:spTree>
    <p:extLst>
      <p:ext uri="{BB962C8B-B14F-4D97-AF65-F5344CB8AC3E}">
        <p14:creationId xmlns:p14="http://schemas.microsoft.com/office/powerpoint/2010/main" val="14793492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Blondel, Kudenko, Noah, discussion with referrees 19-10-2015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28</a:t>
            </a:fld>
            <a:endParaRPr lang="en-US">
              <a:solidFill>
                <a:prstClr val="black">
                  <a:tint val="75000"/>
                </a:prstClr>
              </a:solidFill>
            </a:endParaRP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510" y="3564015"/>
            <a:ext cx="4302150" cy="295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95"/>
            <a:ext cx="4576463" cy="32453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6995" y="0"/>
            <a:ext cx="4545505" cy="33474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19901" y="3412525"/>
            <a:ext cx="4614039"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00167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10/19/2015</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fr-CH" smtClean="0"/>
              <a:t>Blondel, Kudenko, Noah, discussion with referrees 19-10-2015</a:t>
            </a:r>
            <a:endParaRPr lang="en-US" dirty="0"/>
          </a:p>
        </p:txBody>
      </p:sp>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29</a:t>
            </a:fld>
            <a:endParaRPr lang="en-US">
              <a:solidFill>
                <a:prstClr val="black">
                  <a:tint val="75000"/>
                </a:prstClr>
              </a:solidFill>
            </a:endParaRP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0" y="0"/>
            <a:ext cx="5154176" cy="6624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9269" y="953725"/>
            <a:ext cx="4024731" cy="284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1790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6515" y="1358770"/>
            <a:ext cx="8442429" cy="2862322"/>
          </a:xfrm>
          <a:prstGeom prst="rect">
            <a:avLst/>
          </a:prstGeom>
          <a:noFill/>
        </p:spPr>
        <p:txBody>
          <a:bodyPr wrap="square" rtlCol="0">
            <a:spAutoFit/>
          </a:bodyPr>
          <a:lstStyle/>
          <a:p>
            <a:r>
              <a:rPr lang="en-US" dirty="0" smtClean="0"/>
              <a:t>Since then there has been a strong interest from the WAGASCI experiment but little from WA105, the main priority being obviously to get the double phase working.</a:t>
            </a:r>
          </a:p>
          <a:p>
            <a:r>
              <a:rPr lang="en-US" b="1" dirty="0" smtClean="0"/>
              <a:t>Indeed: the MOU of WA105 with CERN only includes the institutes working on </a:t>
            </a:r>
            <a:r>
              <a:rPr lang="en-US" b="1" dirty="0" err="1" smtClean="0"/>
              <a:t>DLarg</a:t>
            </a:r>
            <a:r>
              <a:rPr lang="en-US" b="1" dirty="0" smtClean="0"/>
              <a:t>.   </a:t>
            </a:r>
          </a:p>
          <a:p>
            <a:endParaRPr lang="en-US" dirty="0"/>
          </a:p>
          <a:p>
            <a:r>
              <a:rPr lang="en-US" dirty="0" smtClean="0"/>
              <a:t>As a consequence, and given the clear physics motivation for T2K of the WAGASCI measurements, we have concentrated on the WAGASCI goal,  which is more ‘physics’ and also more constraining!  </a:t>
            </a:r>
          </a:p>
          <a:p>
            <a:endParaRPr lang="en-US" dirty="0" smtClean="0"/>
          </a:p>
          <a:p>
            <a:r>
              <a:rPr lang="en-US" dirty="0" smtClean="0"/>
              <a:t>We</a:t>
            </a:r>
            <a:r>
              <a:rPr lang="en-US" dirty="0" smtClean="0"/>
              <a:t> have made sure at all times that the detector is </a:t>
            </a:r>
            <a:r>
              <a:rPr lang="fr-CH" dirty="0" smtClean="0"/>
              <a:t>able to </a:t>
            </a:r>
            <a:r>
              <a:rPr lang="fr-CH" dirty="0" err="1" smtClean="0"/>
              <a:t>work</a:t>
            </a:r>
            <a:r>
              <a:rPr lang="fr-CH" dirty="0" smtClean="0"/>
              <a:t> </a:t>
            </a:r>
            <a:r>
              <a:rPr lang="fr-CH" dirty="0" err="1" smtClean="0"/>
              <a:t>adequately</a:t>
            </a:r>
            <a:r>
              <a:rPr lang="fr-CH" dirty="0" smtClean="0"/>
              <a:t> for WA105, </a:t>
            </a:r>
            <a:r>
              <a:rPr lang="fr-CH" dirty="0" err="1" smtClean="0"/>
              <a:t>when</a:t>
            </a:r>
            <a:r>
              <a:rPr lang="fr-CH" dirty="0" smtClean="0"/>
              <a:t>  </a:t>
            </a:r>
            <a:r>
              <a:rPr lang="fr-CH" dirty="0" err="1" smtClean="0"/>
              <a:t>we</a:t>
            </a:r>
            <a:r>
              <a:rPr lang="fr-CH" dirty="0" smtClean="0"/>
              <a:t> come back to CERN  </a:t>
            </a:r>
            <a:r>
              <a:rPr lang="fr-CH" dirty="0" err="1" smtClean="0"/>
              <a:t>after</a:t>
            </a:r>
            <a:r>
              <a:rPr lang="fr-CH" dirty="0" smtClean="0"/>
              <a:t> the WAGASCI </a:t>
            </a:r>
            <a:r>
              <a:rPr lang="fr-CH" dirty="0" err="1" smtClean="0"/>
              <a:t>measurements</a:t>
            </a:r>
            <a:r>
              <a:rPr lang="fr-CH" dirty="0" smtClean="0"/>
              <a:t>. </a:t>
            </a:r>
            <a:endParaRPr lang="en-US" dirty="0" smtClean="0"/>
          </a:p>
        </p:txBody>
      </p:sp>
      <p:sp>
        <p:nvSpPr>
          <p:cNvPr id="3" name="Date Placeholder 2"/>
          <p:cNvSpPr>
            <a:spLocks noGrp="1"/>
          </p:cNvSpPr>
          <p:nvPr>
            <p:ph type="dt" sz="half" idx="10"/>
          </p:nvPr>
        </p:nvSpPr>
        <p:spPr/>
        <p:txBody>
          <a:bodyPr/>
          <a:lstStyle/>
          <a:p>
            <a:r>
              <a:rPr lang="en-US" smtClean="0"/>
              <a:t>10/19/2015</a:t>
            </a:r>
            <a:endParaRPr lang="en-US"/>
          </a:p>
        </p:txBody>
      </p:sp>
      <p:sp>
        <p:nvSpPr>
          <p:cNvPr id="4" name="Footer Placeholder 3"/>
          <p:cNvSpPr>
            <a:spLocks noGrp="1"/>
          </p:cNvSpPr>
          <p:nvPr>
            <p:ph type="ftr" sz="quarter" idx="11"/>
          </p:nvPr>
        </p:nvSpPr>
        <p:spPr/>
        <p:txBody>
          <a:bodyPr/>
          <a:lstStyle/>
          <a:p>
            <a:r>
              <a:rPr lang="en-US" smtClean="0"/>
              <a:t>Blondel, Kudenko, Noah, discussion with referrees 19-10-2015</a:t>
            </a:r>
            <a:endParaRPr lang="en-US"/>
          </a:p>
        </p:txBody>
      </p:sp>
      <p:sp>
        <p:nvSpPr>
          <p:cNvPr id="5" name="Slide Number Placeholder 4"/>
          <p:cNvSpPr>
            <a:spLocks noGrp="1"/>
          </p:cNvSpPr>
          <p:nvPr>
            <p:ph type="sldNum" sz="quarter" idx="12"/>
          </p:nvPr>
        </p:nvSpPr>
        <p:spPr/>
        <p:txBody>
          <a:bodyPr/>
          <a:lstStyle/>
          <a:p>
            <a:fld id="{C45B8EBF-1F3C-48C6-922A-91127ABDEE74}" type="slidenum">
              <a:rPr lang="en-US" smtClean="0"/>
              <a:t>3</a:t>
            </a:fld>
            <a:endParaRPr lang="en-US"/>
          </a:p>
        </p:txBody>
      </p:sp>
    </p:spTree>
    <p:extLst>
      <p:ext uri="{BB962C8B-B14F-4D97-AF65-F5344CB8AC3E}">
        <p14:creationId xmlns:p14="http://schemas.microsoft.com/office/powerpoint/2010/main" val="2455126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1550" y="548680"/>
            <a:ext cx="8100900" cy="923330"/>
          </a:xfrm>
          <a:prstGeom prst="rect">
            <a:avLst/>
          </a:prstGeom>
        </p:spPr>
        <p:txBody>
          <a:bodyPr wrap="square">
            <a:spAutoFit/>
          </a:bodyPr>
          <a:lstStyle/>
          <a:p>
            <a:r>
              <a:rPr lang="en-US" b="1" dirty="0">
                <a:solidFill>
                  <a:schemeClr val="accent1"/>
                </a:solidFill>
              </a:rPr>
              <a:t>Can you show the expected spectra of muons impinging in the baby MIND detector in </a:t>
            </a:r>
            <a:r>
              <a:rPr lang="en-US" b="1" dirty="0" smtClean="0">
                <a:solidFill>
                  <a:schemeClr val="accent1"/>
                </a:solidFill>
              </a:rPr>
              <a:t>the WAGASCI </a:t>
            </a:r>
            <a:r>
              <a:rPr lang="en-US" b="1" dirty="0">
                <a:solidFill>
                  <a:schemeClr val="accent1"/>
                </a:solidFill>
              </a:rPr>
              <a:t>setup, both in neutrino and antineutrino </a:t>
            </a:r>
            <a:r>
              <a:rPr lang="en-US" b="1" dirty="0" smtClean="0">
                <a:solidFill>
                  <a:schemeClr val="accent1"/>
                </a:solidFill>
              </a:rPr>
              <a:t>running? </a:t>
            </a:r>
          </a:p>
          <a:p>
            <a:r>
              <a:rPr lang="en-US" b="1" dirty="0" smtClean="0">
                <a:solidFill>
                  <a:schemeClr val="accent1"/>
                </a:solidFill>
              </a:rPr>
              <a:t>We </a:t>
            </a:r>
            <a:r>
              <a:rPr lang="en-US" b="1" dirty="0">
                <a:solidFill>
                  <a:schemeClr val="accent1"/>
                </a:solidFill>
              </a:rPr>
              <a:t>expect this spectrum </a:t>
            </a:r>
            <a:r>
              <a:rPr lang="en-US" b="1" dirty="0" smtClean="0">
                <a:solidFill>
                  <a:schemeClr val="accent1"/>
                </a:solidFill>
              </a:rPr>
              <a:t>to be </a:t>
            </a:r>
            <a:r>
              <a:rPr lang="en-US" b="1" dirty="0">
                <a:solidFill>
                  <a:schemeClr val="accent1"/>
                </a:solidFill>
              </a:rPr>
              <a:t>peaked at very low energy around 100 - 200 MeV. </a:t>
            </a:r>
            <a:endParaRPr lang="en-US" b="1" dirty="0" smtClean="0">
              <a:solidFill>
                <a:schemeClr val="accent1"/>
              </a:solidFill>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4617005" y="2753925"/>
            <a:ext cx="4174575" cy="3060865"/>
          </a:xfrm>
          <a:prstGeom prst="rect">
            <a:avLst/>
          </a:prstGeom>
          <a:noFill/>
          <a:ln>
            <a:noFill/>
          </a:ln>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75" y="2978950"/>
            <a:ext cx="4095455" cy="3025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86535" y="1763815"/>
            <a:ext cx="8670066" cy="923330"/>
          </a:xfrm>
          <a:prstGeom prst="rect">
            <a:avLst/>
          </a:prstGeom>
          <a:noFill/>
        </p:spPr>
        <p:txBody>
          <a:bodyPr wrap="none" rtlCol="0">
            <a:spAutoFit/>
          </a:bodyPr>
          <a:lstStyle/>
          <a:p>
            <a:r>
              <a:rPr lang="fr-CH" dirty="0" err="1" smtClean="0"/>
              <a:t>Below</a:t>
            </a:r>
            <a:r>
              <a:rPr lang="fr-CH" dirty="0" smtClean="0"/>
              <a:t> are the </a:t>
            </a:r>
            <a:r>
              <a:rPr lang="fr-CH" dirty="0" err="1" smtClean="0"/>
              <a:t>spectra</a:t>
            </a:r>
            <a:r>
              <a:rPr lang="fr-CH" dirty="0" smtClean="0"/>
              <a:t> of neutrino and antineutrino </a:t>
            </a:r>
            <a:r>
              <a:rPr lang="fr-CH" dirty="0" err="1" smtClean="0"/>
              <a:t>events</a:t>
            </a:r>
            <a:r>
              <a:rPr lang="fr-CH" dirty="0" smtClean="0"/>
              <a:t> in the </a:t>
            </a:r>
            <a:r>
              <a:rPr lang="fr-CH" dirty="0" err="1" smtClean="0"/>
              <a:t>anti-neutrino</a:t>
            </a:r>
            <a:r>
              <a:rPr lang="fr-CH" dirty="0" smtClean="0"/>
              <a:t> </a:t>
            </a:r>
            <a:r>
              <a:rPr lang="fr-CH" dirty="0" err="1" smtClean="0"/>
              <a:t>exposure</a:t>
            </a:r>
            <a:endParaRPr lang="fr-CH" dirty="0" smtClean="0"/>
          </a:p>
          <a:p>
            <a:r>
              <a:rPr lang="fr-CH" dirty="0" smtClean="0"/>
              <a:t>                                        and on the right the </a:t>
            </a:r>
            <a:r>
              <a:rPr lang="fr-CH" dirty="0" err="1" smtClean="0"/>
              <a:t>spectrum</a:t>
            </a:r>
            <a:r>
              <a:rPr lang="fr-CH" dirty="0" smtClean="0"/>
              <a:t> of </a:t>
            </a:r>
            <a:r>
              <a:rPr lang="fr-CH" b="1" dirty="0" smtClean="0"/>
              <a:t>muons </a:t>
            </a:r>
            <a:r>
              <a:rPr lang="fr-CH" dirty="0" smtClean="0"/>
              <a:t>in the </a:t>
            </a:r>
            <a:r>
              <a:rPr lang="fr-CH" dirty="0" err="1" smtClean="0"/>
              <a:t>forward</a:t>
            </a:r>
            <a:r>
              <a:rPr lang="fr-CH" dirty="0" smtClean="0"/>
              <a:t> </a:t>
            </a:r>
            <a:r>
              <a:rPr lang="fr-CH" dirty="0" err="1" smtClean="0"/>
              <a:t>acceptance</a:t>
            </a:r>
            <a:r>
              <a:rPr lang="fr-CH" dirty="0" smtClean="0"/>
              <a:t>, </a:t>
            </a:r>
          </a:p>
          <a:p>
            <a:r>
              <a:rPr lang="fr-CH" dirty="0"/>
              <a:t> </a:t>
            </a:r>
            <a:r>
              <a:rPr lang="fr-CH" dirty="0" smtClean="0"/>
              <a:t>                                                                                       </a:t>
            </a:r>
            <a:r>
              <a:rPr lang="fr-CH" dirty="0" err="1" smtClean="0"/>
              <a:t>where</a:t>
            </a:r>
            <a:r>
              <a:rPr lang="fr-CH" dirty="0" smtClean="0"/>
              <a:t> the </a:t>
            </a:r>
            <a:r>
              <a:rPr lang="fr-CH" dirty="0" err="1" smtClean="0"/>
              <a:t>magnetized</a:t>
            </a:r>
            <a:r>
              <a:rPr lang="fr-CH" dirty="0" smtClean="0"/>
              <a:t> MRD </a:t>
            </a:r>
            <a:r>
              <a:rPr lang="fr-CH" dirty="0" err="1" smtClean="0"/>
              <a:t>is</a:t>
            </a:r>
            <a:r>
              <a:rPr lang="fr-CH" dirty="0"/>
              <a:t> </a:t>
            </a:r>
            <a:r>
              <a:rPr lang="fr-CH" dirty="0" err="1" smtClean="0"/>
              <a:t>located</a:t>
            </a:r>
            <a:r>
              <a:rPr lang="fr-CH" dirty="0" smtClean="0"/>
              <a:t>:  </a:t>
            </a:r>
            <a:endParaRPr lang="en-US" dirty="0"/>
          </a:p>
        </p:txBody>
      </p:sp>
      <p:sp>
        <p:nvSpPr>
          <p:cNvPr id="7" name="TextBox 6"/>
          <p:cNvSpPr txBox="1"/>
          <p:nvPr/>
        </p:nvSpPr>
        <p:spPr>
          <a:xfrm>
            <a:off x="386535" y="5904275"/>
            <a:ext cx="8555099" cy="646331"/>
          </a:xfrm>
          <a:prstGeom prst="rect">
            <a:avLst/>
          </a:prstGeom>
          <a:noFill/>
        </p:spPr>
        <p:txBody>
          <a:bodyPr wrap="none" rtlCol="0">
            <a:spAutoFit/>
          </a:bodyPr>
          <a:lstStyle/>
          <a:p>
            <a:r>
              <a:rPr lang="fr-CH" dirty="0" smtClean="0"/>
              <a:t>the </a:t>
            </a:r>
            <a:r>
              <a:rPr lang="fr-CH" dirty="0" err="1" smtClean="0"/>
              <a:t>wrong</a:t>
            </a:r>
            <a:r>
              <a:rPr lang="fr-CH" dirty="0" smtClean="0"/>
              <a:t> </a:t>
            </a:r>
            <a:r>
              <a:rPr lang="fr-CH" dirty="0" err="1" smtClean="0"/>
              <a:t>sign</a:t>
            </a:r>
            <a:r>
              <a:rPr lang="fr-CH" dirty="0" smtClean="0"/>
              <a:t> muons are </a:t>
            </a:r>
            <a:r>
              <a:rPr lang="fr-CH" dirty="0" err="1" smtClean="0"/>
              <a:t>quite</a:t>
            </a:r>
            <a:r>
              <a:rPr lang="fr-CH" dirty="0" smtClean="0"/>
              <a:t> </a:t>
            </a:r>
            <a:r>
              <a:rPr lang="fr-CH" dirty="0" err="1" smtClean="0"/>
              <a:t>energetic</a:t>
            </a:r>
            <a:r>
              <a:rPr lang="fr-CH" dirty="0" smtClean="0"/>
              <a:t>. </a:t>
            </a:r>
            <a:r>
              <a:rPr lang="fr-CH" dirty="0" err="1" smtClean="0"/>
              <a:t>We</a:t>
            </a:r>
            <a:r>
              <a:rPr lang="fr-CH" dirty="0" smtClean="0"/>
              <a:t> </a:t>
            </a:r>
            <a:r>
              <a:rPr lang="fr-CH" dirty="0" err="1" smtClean="0"/>
              <a:t>expect</a:t>
            </a:r>
            <a:r>
              <a:rPr lang="fr-CH" dirty="0" smtClean="0"/>
              <a:t> to do a go job at charge </a:t>
            </a:r>
            <a:r>
              <a:rPr lang="fr-CH" dirty="0" err="1" smtClean="0"/>
              <a:t>separation</a:t>
            </a:r>
            <a:r>
              <a:rPr lang="fr-CH" dirty="0" smtClean="0"/>
              <a:t> </a:t>
            </a:r>
          </a:p>
          <a:p>
            <a:r>
              <a:rPr lang="fr-CH" dirty="0" err="1" smtClean="0"/>
              <a:t>starting</a:t>
            </a:r>
            <a:r>
              <a:rPr lang="fr-CH" dirty="0" smtClean="0"/>
              <a:t> at 500-700 MeV. </a:t>
            </a:r>
            <a:endParaRPr lang="en-US" dirty="0"/>
          </a:p>
        </p:txBody>
      </p:sp>
      <p:sp>
        <p:nvSpPr>
          <p:cNvPr id="8" name="Date Placeholder 7"/>
          <p:cNvSpPr>
            <a:spLocks noGrp="1"/>
          </p:cNvSpPr>
          <p:nvPr>
            <p:ph type="dt" sz="half" idx="10"/>
          </p:nvPr>
        </p:nvSpPr>
        <p:spPr/>
        <p:txBody>
          <a:bodyPr/>
          <a:lstStyle/>
          <a:p>
            <a:r>
              <a:rPr lang="en-US" smtClean="0"/>
              <a:t>10/19/2015</a:t>
            </a:r>
            <a:endParaRPr lang="en-US"/>
          </a:p>
        </p:txBody>
      </p:sp>
      <p:sp>
        <p:nvSpPr>
          <p:cNvPr id="9" name="Footer Placeholder 8"/>
          <p:cNvSpPr>
            <a:spLocks noGrp="1"/>
          </p:cNvSpPr>
          <p:nvPr>
            <p:ph type="ftr" sz="quarter" idx="11"/>
          </p:nvPr>
        </p:nvSpPr>
        <p:spPr/>
        <p:txBody>
          <a:bodyPr/>
          <a:lstStyle/>
          <a:p>
            <a:r>
              <a:rPr lang="en-US" smtClean="0"/>
              <a:t>Blondel, Kudenko, Noah, discussion with referrees 19-10-2015</a:t>
            </a:r>
            <a:endParaRPr lang="en-US"/>
          </a:p>
        </p:txBody>
      </p:sp>
      <p:sp>
        <p:nvSpPr>
          <p:cNvPr id="10" name="Slide Number Placeholder 9"/>
          <p:cNvSpPr>
            <a:spLocks noGrp="1"/>
          </p:cNvSpPr>
          <p:nvPr>
            <p:ph type="sldNum" sz="quarter" idx="12"/>
          </p:nvPr>
        </p:nvSpPr>
        <p:spPr/>
        <p:txBody>
          <a:bodyPr/>
          <a:lstStyle/>
          <a:p>
            <a:fld id="{C45B8EBF-1F3C-48C6-922A-91127ABDEE74}" type="slidenum">
              <a:rPr lang="en-US" smtClean="0"/>
              <a:t>4</a:t>
            </a:fld>
            <a:endParaRPr lang="en-US"/>
          </a:p>
        </p:txBody>
      </p:sp>
    </p:spTree>
    <p:extLst>
      <p:ext uri="{BB962C8B-B14F-4D97-AF65-F5344CB8AC3E}">
        <p14:creationId xmlns:p14="http://schemas.microsoft.com/office/powerpoint/2010/main" val="332839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1660" y="773705"/>
            <a:ext cx="6591300" cy="460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ate Placeholder 2"/>
          <p:cNvSpPr>
            <a:spLocks noGrp="1"/>
          </p:cNvSpPr>
          <p:nvPr>
            <p:ph type="dt" sz="half" idx="10"/>
          </p:nvPr>
        </p:nvSpPr>
        <p:spPr/>
        <p:txBody>
          <a:bodyPr/>
          <a:lstStyle/>
          <a:p>
            <a:r>
              <a:rPr lang="en-US" smtClean="0"/>
              <a:t>10/19/2015</a:t>
            </a:r>
            <a:endParaRPr lang="en-US"/>
          </a:p>
        </p:txBody>
      </p:sp>
      <p:sp>
        <p:nvSpPr>
          <p:cNvPr id="4" name="Footer Placeholder 3"/>
          <p:cNvSpPr>
            <a:spLocks noGrp="1"/>
          </p:cNvSpPr>
          <p:nvPr>
            <p:ph type="ftr" sz="quarter" idx="11"/>
          </p:nvPr>
        </p:nvSpPr>
        <p:spPr/>
        <p:txBody>
          <a:bodyPr/>
          <a:lstStyle/>
          <a:p>
            <a:r>
              <a:rPr lang="en-US" smtClean="0"/>
              <a:t>Blondel, Kudenko, Noah, discussion with referrees 19-10-2015</a:t>
            </a:r>
            <a:endParaRPr lang="en-US"/>
          </a:p>
        </p:txBody>
      </p:sp>
      <p:sp>
        <p:nvSpPr>
          <p:cNvPr id="5" name="Slide Number Placeholder 4"/>
          <p:cNvSpPr>
            <a:spLocks noGrp="1"/>
          </p:cNvSpPr>
          <p:nvPr>
            <p:ph type="sldNum" sz="quarter" idx="12"/>
          </p:nvPr>
        </p:nvSpPr>
        <p:spPr/>
        <p:txBody>
          <a:bodyPr/>
          <a:lstStyle/>
          <a:p>
            <a:fld id="{C45B8EBF-1F3C-48C6-922A-91127ABDEE74}" type="slidenum">
              <a:rPr lang="en-US" smtClean="0"/>
              <a:t>5</a:t>
            </a:fld>
            <a:endParaRPr lang="en-US"/>
          </a:p>
        </p:txBody>
      </p:sp>
    </p:spTree>
    <p:extLst>
      <p:ext uri="{BB962C8B-B14F-4D97-AF65-F5344CB8AC3E}">
        <p14:creationId xmlns:p14="http://schemas.microsoft.com/office/powerpoint/2010/main" val="3836157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500" y="188640"/>
            <a:ext cx="8937485" cy="646331"/>
          </a:xfrm>
          <a:prstGeom prst="rect">
            <a:avLst/>
          </a:prstGeom>
          <a:noFill/>
        </p:spPr>
        <p:txBody>
          <a:bodyPr wrap="square" rtlCol="0">
            <a:spAutoFit/>
          </a:bodyPr>
          <a:lstStyle/>
          <a:p>
            <a:r>
              <a:rPr lang="en-US" b="1" dirty="0" smtClean="0">
                <a:solidFill>
                  <a:schemeClr val="accent1"/>
                </a:solidFill>
              </a:rPr>
              <a:t>Wouldn´t a TASD detector in an external magnet be more efficient to tag muon signs in this energy range?</a:t>
            </a:r>
          </a:p>
        </p:txBody>
      </p:sp>
      <p:sp>
        <p:nvSpPr>
          <p:cNvPr id="3" name="TextBox 2"/>
          <p:cNvSpPr txBox="1"/>
          <p:nvPr/>
        </p:nvSpPr>
        <p:spPr>
          <a:xfrm>
            <a:off x="212990" y="1223755"/>
            <a:ext cx="8930265" cy="3416320"/>
          </a:xfrm>
          <a:prstGeom prst="rect">
            <a:avLst/>
          </a:prstGeom>
          <a:noFill/>
        </p:spPr>
        <p:txBody>
          <a:bodyPr wrap="none" rtlCol="0">
            <a:spAutoFit/>
          </a:bodyPr>
          <a:lstStyle/>
          <a:p>
            <a:r>
              <a:rPr lang="fr-CH" dirty="0" smtClean="0"/>
              <a:t>There </a:t>
            </a:r>
            <a:r>
              <a:rPr lang="fr-CH" dirty="0" err="1" smtClean="0"/>
              <a:t>is</a:t>
            </a:r>
            <a:r>
              <a:rPr lang="fr-CH" dirty="0" smtClean="0"/>
              <a:t> no </a:t>
            </a:r>
            <a:r>
              <a:rPr lang="fr-CH" dirty="0" err="1" smtClean="0"/>
              <a:t>doubt</a:t>
            </a:r>
            <a:r>
              <a:rPr lang="fr-CH" dirty="0" smtClean="0"/>
              <a:t> </a:t>
            </a:r>
            <a:r>
              <a:rPr lang="fr-CH" dirty="0" err="1" smtClean="0"/>
              <a:t>that</a:t>
            </a:r>
            <a:r>
              <a:rPr lang="fr-CH" dirty="0" smtClean="0"/>
              <a:t> the </a:t>
            </a:r>
            <a:r>
              <a:rPr lang="fr-CH" dirty="0" err="1" smtClean="0"/>
              <a:t>ideal</a:t>
            </a:r>
            <a:r>
              <a:rPr lang="fr-CH" dirty="0" smtClean="0"/>
              <a:t> detector </a:t>
            </a:r>
            <a:r>
              <a:rPr lang="fr-CH" dirty="0" err="1" smtClean="0"/>
              <a:t>would</a:t>
            </a:r>
            <a:r>
              <a:rPr lang="fr-CH" dirty="0" smtClean="0"/>
              <a:t> </a:t>
            </a:r>
            <a:r>
              <a:rPr lang="fr-CH" dirty="0" err="1" smtClean="0"/>
              <a:t>be</a:t>
            </a:r>
            <a:r>
              <a:rPr lang="fr-CH" dirty="0" smtClean="0"/>
              <a:t> a Water </a:t>
            </a:r>
            <a:r>
              <a:rPr lang="fr-CH" dirty="0" err="1" smtClean="0"/>
              <a:t>target</a:t>
            </a:r>
            <a:r>
              <a:rPr lang="fr-CH" dirty="0" smtClean="0"/>
              <a:t> </a:t>
            </a:r>
            <a:r>
              <a:rPr lang="fr-CH" dirty="0" err="1" smtClean="0"/>
              <a:t>embedded</a:t>
            </a:r>
            <a:r>
              <a:rPr lang="fr-CH" dirty="0" smtClean="0"/>
              <a:t> in a </a:t>
            </a:r>
          </a:p>
          <a:p>
            <a:r>
              <a:rPr lang="fr-CH" dirty="0" err="1" smtClean="0"/>
              <a:t>magnetic</a:t>
            </a:r>
            <a:r>
              <a:rPr lang="fr-CH" dirty="0" smtClean="0"/>
              <a:t> </a:t>
            </a:r>
            <a:r>
              <a:rPr lang="fr-CH" dirty="0" err="1" smtClean="0"/>
              <a:t>field</a:t>
            </a:r>
            <a:r>
              <a:rPr lang="fr-CH" dirty="0" smtClean="0"/>
              <a:t> and </a:t>
            </a:r>
            <a:r>
              <a:rPr lang="fr-CH" dirty="0" err="1" smtClean="0"/>
              <a:t>surrounded</a:t>
            </a:r>
            <a:r>
              <a:rPr lang="fr-CH" dirty="0" smtClean="0"/>
              <a:t> by  </a:t>
            </a:r>
            <a:r>
              <a:rPr lang="fr-CH" dirty="0" err="1" smtClean="0"/>
              <a:t>tracking</a:t>
            </a:r>
            <a:r>
              <a:rPr lang="fr-CH" dirty="0" smtClean="0"/>
              <a:t> </a:t>
            </a:r>
            <a:r>
              <a:rPr lang="fr-CH" dirty="0" err="1" smtClean="0"/>
              <a:t>chambers</a:t>
            </a:r>
            <a:r>
              <a:rPr lang="fr-CH" dirty="0" smtClean="0"/>
              <a:t> (</a:t>
            </a:r>
            <a:r>
              <a:rPr lang="fr-CH" dirty="0" err="1" smtClean="0"/>
              <a:t>e.g</a:t>
            </a:r>
            <a:r>
              <a:rPr lang="fr-CH" dirty="0" smtClean="0"/>
              <a:t>. TPC). </a:t>
            </a:r>
          </a:p>
          <a:p>
            <a:r>
              <a:rPr lang="fr-CH" dirty="0" smtClean="0"/>
              <a:t>This </a:t>
            </a:r>
            <a:r>
              <a:rPr lang="fr-CH" dirty="0" err="1" smtClean="0"/>
              <a:t>is</a:t>
            </a:r>
            <a:r>
              <a:rPr lang="fr-CH" dirty="0" smtClean="0"/>
              <a:t> </a:t>
            </a:r>
            <a:r>
              <a:rPr lang="fr-CH" dirty="0" err="1" smtClean="0"/>
              <a:t>presently</a:t>
            </a:r>
            <a:r>
              <a:rPr lang="fr-CH" dirty="0" smtClean="0"/>
              <a:t> the </a:t>
            </a:r>
            <a:r>
              <a:rPr lang="fr-CH" dirty="0" err="1" smtClean="0"/>
              <a:t>object</a:t>
            </a:r>
            <a:r>
              <a:rPr lang="fr-CH" dirty="0" smtClean="0"/>
              <a:t> of an upgrade </a:t>
            </a:r>
            <a:r>
              <a:rPr lang="fr-CH" dirty="0" err="1" smtClean="0"/>
              <a:t>study</a:t>
            </a:r>
            <a:r>
              <a:rPr lang="fr-CH" dirty="0" smtClean="0"/>
              <a:t> for the T2K </a:t>
            </a:r>
            <a:r>
              <a:rPr lang="fr-CH" dirty="0" err="1" smtClean="0"/>
              <a:t>near</a:t>
            </a:r>
            <a:r>
              <a:rPr lang="fr-CH" dirty="0" smtClean="0"/>
              <a:t> detector </a:t>
            </a:r>
          </a:p>
          <a:p>
            <a:r>
              <a:rPr lang="fr-CH" dirty="0" err="1" smtClean="0"/>
              <a:t>within</a:t>
            </a:r>
            <a:r>
              <a:rPr lang="fr-CH" dirty="0" smtClean="0"/>
              <a:t> the UA1/NOMAD/T2K-ND280 </a:t>
            </a:r>
            <a:r>
              <a:rPr lang="fr-CH" dirty="0" err="1" smtClean="0"/>
              <a:t>magnet</a:t>
            </a:r>
            <a:r>
              <a:rPr lang="fr-CH" dirty="0" smtClean="0"/>
              <a:t>.  </a:t>
            </a:r>
          </a:p>
          <a:p>
            <a:endParaRPr lang="fr-CH" dirty="0"/>
          </a:p>
          <a:p>
            <a:endParaRPr lang="fr-CH" dirty="0" smtClean="0"/>
          </a:p>
          <a:p>
            <a:endParaRPr lang="fr-CH" dirty="0" smtClean="0"/>
          </a:p>
          <a:p>
            <a:r>
              <a:rPr lang="fr-CH" dirty="0" err="1" smtClean="0"/>
              <a:t>However</a:t>
            </a:r>
            <a:r>
              <a:rPr lang="fr-CH" dirty="0" smtClean="0"/>
              <a:t> for </a:t>
            </a:r>
            <a:r>
              <a:rPr lang="fr-CH" dirty="0" err="1" smtClean="0"/>
              <a:t>what</a:t>
            </a:r>
            <a:r>
              <a:rPr lang="fr-CH" dirty="0" smtClean="0"/>
              <a:t> </a:t>
            </a:r>
            <a:r>
              <a:rPr lang="fr-CH" dirty="0" err="1" smtClean="0"/>
              <a:t>concerns</a:t>
            </a:r>
            <a:r>
              <a:rPr lang="fr-CH" dirty="0" smtClean="0"/>
              <a:t> WAGASCI on a </a:t>
            </a:r>
            <a:r>
              <a:rPr lang="fr-CH" dirty="0" err="1" smtClean="0"/>
              <a:t>shorter</a:t>
            </a:r>
            <a:r>
              <a:rPr lang="fr-CH" dirty="0" smtClean="0"/>
              <a:t> time-</a:t>
            </a:r>
            <a:r>
              <a:rPr lang="fr-CH" dirty="0" err="1" smtClean="0"/>
              <a:t>scale</a:t>
            </a:r>
            <a:r>
              <a:rPr lang="fr-CH" dirty="0" smtClean="0"/>
              <a:t> (and for an </a:t>
            </a:r>
            <a:r>
              <a:rPr lang="fr-CH" dirty="0" err="1" smtClean="0"/>
              <a:t>interestingly</a:t>
            </a:r>
            <a:r>
              <a:rPr lang="fr-CH" dirty="0" smtClean="0"/>
              <a:t> </a:t>
            </a:r>
            <a:r>
              <a:rPr lang="fr-CH" dirty="0" err="1" smtClean="0"/>
              <a:t>higher</a:t>
            </a:r>
            <a:r>
              <a:rPr lang="fr-CH" dirty="0" smtClean="0"/>
              <a:t> </a:t>
            </a:r>
          </a:p>
          <a:p>
            <a:r>
              <a:rPr lang="fr-CH" dirty="0" err="1" smtClean="0"/>
              <a:t>energy</a:t>
            </a:r>
            <a:r>
              <a:rPr lang="fr-CH" dirty="0" smtClean="0"/>
              <a:t> </a:t>
            </a:r>
            <a:r>
              <a:rPr lang="fr-CH" dirty="0" err="1" smtClean="0"/>
              <a:t>spectrum</a:t>
            </a:r>
            <a:r>
              <a:rPr lang="fr-CH" dirty="0" smtClean="0"/>
              <a:t>), the construction of an air-</a:t>
            </a:r>
            <a:r>
              <a:rPr lang="fr-CH" dirty="0" err="1" smtClean="0"/>
              <a:t>core</a:t>
            </a:r>
            <a:r>
              <a:rPr lang="fr-CH" dirty="0" smtClean="0"/>
              <a:t> </a:t>
            </a:r>
            <a:r>
              <a:rPr lang="fr-CH" dirty="0" err="1" smtClean="0"/>
              <a:t>magnet</a:t>
            </a:r>
            <a:r>
              <a:rPr lang="fr-CH" dirty="0" smtClean="0"/>
              <a:t> </a:t>
            </a:r>
            <a:r>
              <a:rPr lang="fr-CH" dirty="0" err="1" smtClean="0"/>
              <a:t>would</a:t>
            </a:r>
            <a:r>
              <a:rPr lang="fr-CH" dirty="0" smtClean="0"/>
              <a:t> </a:t>
            </a:r>
            <a:r>
              <a:rPr lang="fr-CH" dirty="0" err="1" smtClean="0"/>
              <a:t>be</a:t>
            </a:r>
            <a:r>
              <a:rPr lang="fr-CH" dirty="0" smtClean="0"/>
              <a:t> </a:t>
            </a:r>
          </a:p>
          <a:p>
            <a:r>
              <a:rPr lang="fr-CH" dirty="0" smtClean="0"/>
              <a:t>1. </a:t>
            </a:r>
            <a:r>
              <a:rPr lang="fr-CH" dirty="0" err="1" smtClean="0"/>
              <a:t>much</a:t>
            </a:r>
            <a:r>
              <a:rPr lang="fr-CH" dirty="0" smtClean="0"/>
              <a:t> more </a:t>
            </a:r>
            <a:r>
              <a:rPr lang="fr-CH" dirty="0" err="1" smtClean="0"/>
              <a:t>expensive</a:t>
            </a:r>
            <a:r>
              <a:rPr lang="fr-CH" dirty="0" smtClean="0"/>
              <a:t> </a:t>
            </a:r>
          </a:p>
          <a:p>
            <a:r>
              <a:rPr lang="fr-CH" b="1" dirty="0" smtClean="0"/>
              <a:t>2. </a:t>
            </a:r>
            <a:r>
              <a:rPr lang="fr-CH" b="1" dirty="0" err="1" smtClean="0"/>
              <a:t>much</a:t>
            </a:r>
            <a:r>
              <a:rPr lang="fr-CH" b="1" dirty="0" smtClean="0"/>
              <a:t> more power </a:t>
            </a:r>
            <a:r>
              <a:rPr lang="fr-CH" b="1" dirty="0" err="1" smtClean="0"/>
              <a:t>hungry</a:t>
            </a:r>
            <a:r>
              <a:rPr lang="fr-CH" b="1" dirty="0" smtClean="0"/>
              <a:t> (</a:t>
            </a:r>
            <a:r>
              <a:rPr lang="fr-CH" b="1" dirty="0" err="1" smtClean="0"/>
              <a:t>we</a:t>
            </a:r>
            <a:r>
              <a:rPr lang="fr-CH" b="1" dirty="0" smtClean="0"/>
              <a:t> are </a:t>
            </a:r>
            <a:r>
              <a:rPr lang="fr-CH" b="1" dirty="0" err="1" smtClean="0"/>
              <a:t>strongly</a:t>
            </a:r>
            <a:r>
              <a:rPr lang="fr-CH" b="1" dirty="0" smtClean="0"/>
              <a:t> </a:t>
            </a:r>
            <a:r>
              <a:rPr lang="fr-CH" b="1" dirty="0" err="1" smtClean="0"/>
              <a:t>limited</a:t>
            </a:r>
            <a:r>
              <a:rPr lang="fr-CH" b="1" dirty="0" smtClean="0"/>
              <a:t> in the ND280 </a:t>
            </a:r>
            <a:r>
              <a:rPr lang="fr-CH" b="1" dirty="0" err="1" smtClean="0"/>
              <a:t>pit</a:t>
            </a:r>
            <a:r>
              <a:rPr lang="fr-CH" b="1" dirty="0" smtClean="0"/>
              <a:t>)</a:t>
            </a:r>
          </a:p>
          <a:p>
            <a:r>
              <a:rPr lang="fr-CH" dirty="0" smtClean="0"/>
              <a:t>and for </a:t>
            </a:r>
            <a:r>
              <a:rPr lang="fr-CH" dirty="0" err="1" smtClean="0"/>
              <a:t>this</a:t>
            </a:r>
            <a:r>
              <a:rPr lang="fr-CH" dirty="0" smtClean="0"/>
              <a:t> </a:t>
            </a:r>
            <a:r>
              <a:rPr lang="fr-CH" dirty="0" err="1" smtClean="0"/>
              <a:t>reason</a:t>
            </a:r>
            <a:r>
              <a:rPr lang="fr-CH" dirty="0" smtClean="0"/>
              <a:t> has not been </a:t>
            </a:r>
            <a:r>
              <a:rPr lang="fr-CH" dirty="0" err="1" smtClean="0"/>
              <a:t>proposed</a:t>
            </a:r>
            <a:r>
              <a:rPr lang="fr-CH" dirty="0" smtClean="0"/>
              <a:t>.  </a:t>
            </a:r>
            <a:endParaRPr lang="en-US" dirty="0"/>
          </a:p>
        </p:txBody>
      </p:sp>
      <p:sp>
        <p:nvSpPr>
          <p:cNvPr id="4" name="Date Placeholder 3"/>
          <p:cNvSpPr>
            <a:spLocks noGrp="1"/>
          </p:cNvSpPr>
          <p:nvPr>
            <p:ph type="dt" sz="half" idx="10"/>
          </p:nvPr>
        </p:nvSpPr>
        <p:spPr/>
        <p:txBody>
          <a:bodyPr/>
          <a:lstStyle/>
          <a:p>
            <a:r>
              <a:rPr lang="en-US" smtClean="0"/>
              <a:t>10/19/2015</a:t>
            </a:r>
            <a:endParaRPr lang="en-US"/>
          </a:p>
        </p:txBody>
      </p:sp>
      <p:sp>
        <p:nvSpPr>
          <p:cNvPr id="5" name="Footer Placeholder 4"/>
          <p:cNvSpPr>
            <a:spLocks noGrp="1"/>
          </p:cNvSpPr>
          <p:nvPr>
            <p:ph type="ftr" sz="quarter" idx="11"/>
          </p:nvPr>
        </p:nvSpPr>
        <p:spPr/>
        <p:txBody>
          <a:bodyPr/>
          <a:lstStyle/>
          <a:p>
            <a:r>
              <a:rPr lang="en-US" smtClean="0"/>
              <a:t>Blondel, Kudenko, Noah, discussion with referrees 19-10-2015</a:t>
            </a:r>
            <a:endParaRPr lang="en-US"/>
          </a:p>
        </p:txBody>
      </p:sp>
      <p:sp>
        <p:nvSpPr>
          <p:cNvPr id="6" name="Slide Number Placeholder 5"/>
          <p:cNvSpPr>
            <a:spLocks noGrp="1"/>
          </p:cNvSpPr>
          <p:nvPr>
            <p:ph type="sldNum" sz="quarter" idx="12"/>
          </p:nvPr>
        </p:nvSpPr>
        <p:spPr/>
        <p:txBody>
          <a:bodyPr/>
          <a:lstStyle/>
          <a:p>
            <a:fld id="{C45B8EBF-1F3C-48C6-922A-91127ABDEE74}" type="slidenum">
              <a:rPr lang="en-US" smtClean="0"/>
              <a:t>6</a:t>
            </a:fld>
            <a:endParaRPr lang="en-US"/>
          </a:p>
        </p:txBody>
      </p:sp>
    </p:spTree>
    <p:extLst>
      <p:ext uri="{BB962C8B-B14F-4D97-AF65-F5344CB8AC3E}">
        <p14:creationId xmlns:p14="http://schemas.microsoft.com/office/powerpoint/2010/main" val="1462826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48680"/>
            <a:ext cx="9027495" cy="646331"/>
          </a:xfrm>
          <a:prstGeom prst="rect">
            <a:avLst/>
          </a:prstGeom>
        </p:spPr>
        <p:txBody>
          <a:bodyPr wrap="square">
            <a:spAutoFit/>
          </a:bodyPr>
          <a:lstStyle/>
          <a:p>
            <a:r>
              <a:rPr lang="en-US" b="1" dirty="0">
                <a:solidFill>
                  <a:schemeClr val="accent1"/>
                </a:solidFill>
              </a:rPr>
              <a:t>Figure 7 shows a dip in efficiency below 1 GeV. We understand this region to be the critical one for WAGASCI. Could you provide the same plots with a zoom in the region below 1 </a:t>
            </a:r>
            <a:r>
              <a:rPr lang="en-US" b="1" dirty="0" smtClean="0">
                <a:solidFill>
                  <a:schemeClr val="accent1"/>
                </a:solidFill>
              </a:rPr>
              <a:t>GeV</a:t>
            </a:r>
            <a:r>
              <a:rPr lang="en-US" b="1" dirty="0">
                <a:solidFill>
                  <a:schemeClr val="accent1"/>
                </a:solidFill>
              </a:rPr>
              <a:t>?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1650" y="2303875"/>
            <a:ext cx="6165685" cy="3705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51520" y="1223755"/>
            <a:ext cx="7398885" cy="923330"/>
          </a:xfrm>
          <a:prstGeom prst="rect">
            <a:avLst/>
          </a:prstGeom>
          <a:noFill/>
        </p:spPr>
        <p:txBody>
          <a:bodyPr wrap="none" rtlCol="0">
            <a:spAutoFit/>
          </a:bodyPr>
          <a:lstStyle/>
          <a:p>
            <a:r>
              <a:rPr lang="fr-CH" dirty="0"/>
              <a:t>T</a:t>
            </a:r>
            <a:r>
              <a:rPr lang="fr-CH" dirty="0" smtClean="0"/>
              <a:t>his </a:t>
            </a:r>
            <a:r>
              <a:rPr lang="fr-CH" dirty="0" err="1" smtClean="0"/>
              <a:t>is</a:t>
            </a:r>
            <a:r>
              <a:rPr lang="fr-CH" dirty="0" smtClean="0"/>
              <a:t> the plot for normal incidence in the original MIND </a:t>
            </a:r>
            <a:r>
              <a:rPr lang="fr-CH" dirty="0" err="1" smtClean="0"/>
              <a:t>set-up</a:t>
            </a:r>
            <a:r>
              <a:rPr lang="fr-CH" dirty="0" smtClean="0"/>
              <a:t>: </a:t>
            </a:r>
          </a:p>
          <a:p>
            <a:r>
              <a:rPr lang="fr-CH" dirty="0" smtClean="0"/>
              <a:t>(</a:t>
            </a:r>
            <a:r>
              <a:rPr lang="fr-CH" dirty="0" err="1" smtClean="0"/>
              <a:t>Homogeneous</a:t>
            </a:r>
            <a:r>
              <a:rPr lang="fr-CH" dirty="0" smtClean="0"/>
              <a:t>, 3cm </a:t>
            </a:r>
            <a:r>
              <a:rPr lang="fr-CH" dirty="0" err="1" smtClean="0"/>
              <a:t>iron</a:t>
            </a:r>
            <a:r>
              <a:rPr lang="fr-CH" dirty="0" smtClean="0"/>
              <a:t> plates, 1.5 T, 1.5 cm </a:t>
            </a:r>
            <a:r>
              <a:rPr lang="fr-CH" dirty="0" err="1" smtClean="0"/>
              <a:t>thick</a:t>
            </a:r>
            <a:r>
              <a:rPr lang="fr-CH" dirty="0" smtClean="0"/>
              <a:t> </a:t>
            </a:r>
            <a:r>
              <a:rPr lang="fr-CH" dirty="0" err="1" smtClean="0"/>
              <a:t>scintillator</a:t>
            </a:r>
            <a:r>
              <a:rPr lang="fr-CH" dirty="0" smtClean="0"/>
              <a:t> ).  </a:t>
            </a:r>
          </a:p>
          <a:p>
            <a:r>
              <a:rPr lang="fr-CH" dirty="0" smtClean="0"/>
              <a:t>The </a:t>
            </a:r>
            <a:r>
              <a:rPr lang="fr-CH" dirty="0" err="1" smtClean="0"/>
              <a:t>cut</a:t>
            </a:r>
            <a:r>
              <a:rPr lang="fr-CH" dirty="0" smtClean="0"/>
              <a:t>-off </a:t>
            </a:r>
            <a:r>
              <a:rPr lang="fr-CH" dirty="0" err="1" smtClean="0"/>
              <a:t>is</a:t>
            </a:r>
            <a:r>
              <a:rPr lang="fr-CH" dirty="0" smtClean="0"/>
              <a:t> due to the </a:t>
            </a:r>
            <a:r>
              <a:rPr lang="fr-CH" dirty="0" err="1" smtClean="0"/>
              <a:t>number</a:t>
            </a:r>
            <a:r>
              <a:rPr lang="fr-CH" dirty="0" smtClean="0"/>
              <a:t> of points </a:t>
            </a:r>
            <a:r>
              <a:rPr lang="fr-CH" dirty="0" err="1" smtClean="0"/>
              <a:t>required</a:t>
            </a:r>
            <a:r>
              <a:rPr lang="fr-CH" dirty="0" smtClean="0"/>
              <a:t> for </a:t>
            </a:r>
            <a:r>
              <a:rPr lang="fr-CH" dirty="0" err="1" smtClean="0"/>
              <a:t>track</a:t>
            </a:r>
            <a:r>
              <a:rPr lang="fr-CH" dirty="0" smtClean="0"/>
              <a:t> reconstruction.  </a:t>
            </a:r>
            <a:endParaRPr lang="fr-CH" dirty="0"/>
          </a:p>
        </p:txBody>
      </p:sp>
      <p:sp>
        <p:nvSpPr>
          <p:cNvPr id="4" name="TextBox 3"/>
          <p:cNvSpPr txBox="1"/>
          <p:nvPr/>
        </p:nvSpPr>
        <p:spPr>
          <a:xfrm>
            <a:off x="521550" y="6354325"/>
            <a:ext cx="7933582" cy="369332"/>
          </a:xfrm>
          <a:prstGeom prst="rect">
            <a:avLst/>
          </a:prstGeom>
          <a:noFill/>
        </p:spPr>
        <p:txBody>
          <a:bodyPr wrap="none" rtlCol="0">
            <a:spAutoFit/>
          </a:bodyPr>
          <a:lstStyle/>
          <a:p>
            <a:r>
              <a:rPr lang="fr-CH" dirty="0" smtClean="0"/>
              <a:t>More important </a:t>
            </a:r>
            <a:r>
              <a:rPr lang="fr-CH" dirty="0" err="1" smtClean="0"/>
              <a:t>is</a:t>
            </a:r>
            <a:r>
              <a:rPr lang="fr-CH" dirty="0" smtClean="0"/>
              <a:t> charge reconstruction and neutrino /antineutrino </a:t>
            </a:r>
            <a:r>
              <a:rPr lang="fr-CH" dirty="0" err="1" smtClean="0"/>
              <a:t>separation</a:t>
            </a:r>
            <a:r>
              <a:rPr lang="fr-CH" dirty="0" smtClean="0"/>
              <a:t> </a:t>
            </a:r>
            <a:r>
              <a:rPr lang="fr-CH" dirty="0" smtClean="0">
                <a:sym typeface="Wingdings" panose="05000000000000000000" pitchFamily="2" charset="2"/>
              </a:rPr>
              <a:t> </a:t>
            </a:r>
            <a:endParaRPr lang="en-US" dirty="0"/>
          </a:p>
        </p:txBody>
      </p:sp>
      <p:sp>
        <p:nvSpPr>
          <p:cNvPr id="5" name="Date Placeholder 4"/>
          <p:cNvSpPr>
            <a:spLocks noGrp="1"/>
          </p:cNvSpPr>
          <p:nvPr>
            <p:ph type="dt" sz="half" idx="10"/>
          </p:nvPr>
        </p:nvSpPr>
        <p:spPr/>
        <p:txBody>
          <a:bodyPr/>
          <a:lstStyle/>
          <a:p>
            <a:r>
              <a:rPr lang="en-US" smtClean="0"/>
              <a:t>10/19/2015</a:t>
            </a:r>
            <a:endParaRPr lang="en-US"/>
          </a:p>
        </p:txBody>
      </p:sp>
      <p:sp>
        <p:nvSpPr>
          <p:cNvPr id="6" name="Footer Placeholder 5"/>
          <p:cNvSpPr>
            <a:spLocks noGrp="1"/>
          </p:cNvSpPr>
          <p:nvPr>
            <p:ph type="ftr" sz="quarter" idx="11"/>
          </p:nvPr>
        </p:nvSpPr>
        <p:spPr/>
        <p:txBody>
          <a:bodyPr/>
          <a:lstStyle/>
          <a:p>
            <a:r>
              <a:rPr lang="en-US" smtClean="0"/>
              <a:t>Blondel, Kudenko, Noah, discussion with referrees 19-10-2015</a:t>
            </a:r>
            <a:endParaRPr lang="en-US"/>
          </a:p>
        </p:txBody>
      </p:sp>
      <p:sp>
        <p:nvSpPr>
          <p:cNvPr id="7" name="Slide Number Placeholder 6"/>
          <p:cNvSpPr>
            <a:spLocks noGrp="1"/>
          </p:cNvSpPr>
          <p:nvPr>
            <p:ph type="sldNum" sz="quarter" idx="12"/>
          </p:nvPr>
        </p:nvSpPr>
        <p:spPr/>
        <p:txBody>
          <a:bodyPr/>
          <a:lstStyle/>
          <a:p>
            <a:fld id="{C45B8EBF-1F3C-48C6-922A-91127ABDEE74}" type="slidenum">
              <a:rPr lang="en-US" smtClean="0"/>
              <a:t>7</a:t>
            </a:fld>
            <a:endParaRPr lang="en-US"/>
          </a:p>
        </p:txBody>
      </p:sp>
    </p:spTree>
    <p:extLst>
      <p:ext uri="{BB962C8B-B14F-4D97-AF65-F5344CB8AC3E}">
        <p14:creationId xmlns:p14="http://schemas.microsoft.com/office/powerpoint/2010/main" val="1509544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10/19/2015</a:t>
            </a:r>
            <a:endParaRPr lang="en-US"/>
          </a:p>
        </p:txBody>
      </p:sp>
      <p:sp>
        <p:nvSpPr>
          <p:cNvPr id="3" name="Footer Placeholder 2"/>
          <p:cNvSpPr>
            <a:spLocks noGrp="1"/>
          </p:cNvSpPr>
          <p:nvPr>
            <p:ph type="ftr" sz="quarter" idx="11"/>
          </p:nvPr>
        </p:nvSpPr>
        <p:spPr/>
        <p:txBody>
          <a:bodyPr/>
          <a:lstStyle/>
          <a:p>
            <a:r>
              <a:rPr lang="en-US" smtClean="0"/>
              <a:t>Blondel, Kudenko, Noah, discussion with referrees 19-10-2015</a:t>
            </a:r>
            <a:endParaRPr lang="en-US"/>
          </a:p>
        </p:txBody>
      </p:sp>
      <p:sp>
        <p:nvSpPr>
          <p:cNvPr id="4" name="Slide Number Placeholder 3"/>
          <p:cNvSpPr>
            <a:spLocks noGrp="1"/>
          </p:cNvSpPr>
          <p:nvPr>
            <p:ph type="sldNum" sz="quarter" idx="12"/>
          </p:nvPr>
        </p:nvSpPr>
        <p:spPr/>
        <p:txBody>
          <a:bodyPr/>
          <a:lstStyle/>
          <a:p>
            <a:fld id="{C45B8EBF-1F3C-48C6-922A-91127ABDEE74}" type="slidenum">
              <a:rPr lang="en-US" smtClean="0"/>
              <a:t>8</a:t>
            </a:fld>
            <a:endParaRPr lang="en-US"/>
          </a:p>
        </p:txBody>
      </p:sp>
      <p:sp>
        <p:nvSpPr>
          <p:cNvPr id="5" name="TextBox 4"/>
          <p:cNvSpPr txBox="1"/>
          <p:nvPr/>
        </p:nvSpPr>
        <p:spPr>
          <a:xfrm>
            <a:off x="1556665" y="1043735"/>
            <a:ext cx="3067250" cy="369332"/>
          </a:xfrm>
          <a:prstGeom prst="rect">
            <a:avLst/>
          </a:prstGeom>
          <a:noFill/>
        </p:spPr>
        <p:txBody>
          <a:bodyPr wrap="none" rtlCol="0">
            <a:spAutoFit/>
          </a:bodyPr>
          <a:lstStyle/>
          <a:p>
            <a:r>
              <a:rPr lang="fr-CH" dirty="0" smtClean="0"/>
              <a:t>Multiple </a:t>
            </a:r>
            <a:r>
              <a:rPr lang="fr-CH" dirty="0" err="1" smtClean="0"/>
              <a:t>scattering</a:t>
            </a:r>
            <a:r>
              <a:rPr lang="fr-CH" dirty="0" smtClean="0"/>
              <a:t> vs </a:t>
            </a:r>
            <a:r>
              <a:rPr lang="fr-CH" dirty="0" err="1" smtClean="0"/>
              <a:t>bending</a:t>
            </a:r>
            <a:r>
              <a:rPr lang="fr-CH" dirty="0" smtClean="0"/>
              <a:t> </a:t>
            </a:r>
          </a:p>
        </p:txBody>
      </p:sp>
      <p:sp>
        <p:nvSpPr>
          <p:cNvPr id="6" name="TextBox 5"/>
          <p:cNvSpPr txBox="1"/>
          <p:nvPr/>
        </p:nvSpPr>
        <p:spPr>
          <a:xfrm>
            <a:off x="1151620" y="1628800"/>
            <a:ext cx="6748129" cy="2308324"/>
          </a:xfrm>
          <a:prstGeom prst="rect">
            <a:avLst/>
          </a:prstGeom>
          <a:noFill/>
        </p:spPr>
        <p:txBody>
          <a:bodyPr wrap="none" rtlCol="0">
            <a:spAutoFit/>
          </a:bodyPr>
          <a:lstStyle/>
          <a:p>
            <a:r>
              <a:rPr lang="en-US" dirty="0" smtClean="0">
                <a:sym typeface="Symbol"/>
              </a:rPr>
              <a:t></a:t>
            </a:r>
            <a:r>
              <a:rPr lang="en-US" baseline="-25000" dirty="0" smtClean="0">
                <a:sym typeface="Symbol"/>
              </a:rPr>
              <a:t>MS</a:t>
            </a:r>
            <a:r>
              <a:rPr lang="en-US" dirty="0" smtClean="0">
                <a:sym typeface="Symbol"/>
              </a:rPr>
              <a:t> = 0.015/P .  L/X</a:t>
            </a:r>
            <a:r>
              <a:rPr lang="en-US" baseline="-25000" dirty="0" smtClean="0">
                <a:sym typeface="Symbol"/>
              </a:rPr>
              <a:t>0</a:t>
            </a:r>
            <a:r>
              <a:rPr lang="en-US" dirty="0" smtClean="0">
                <a:sym typeface="Symbol"/>
              </a:rPr>
              <a:t>   = 0.034/P for 9cm of iron</a:t>
            </a:r>
          </a:p>
          <a:p>
            <a:endParaRPr lang="fr-CH" dirty="0">
              <a:sym typeface="Symbol"/>
            </a:endParaRPr>
          </a:p>
          <a:p>
            <a:r>
              <a:rPr lang="en-US" dirty="0" smtClean="0">
                <a:sym typeface="Symbol"/>
              </a:rPr>
              <a:t></a:t>
            </a:r>
            <a:r>
              <a:rPr lang="en-US" baseline="-25000" dirty="0" smtClean="0">
                <a:sym typeface="Symbol"/>
              </a:rPr>
              <a:t>B</a:t>
            </a:r>
            <a:r>
              <a:rPr lang="en-US" dirty="0" smtClean="0">
                <a:sym typeface="Symbol"/>
              </a:rPr>
              <a:t> = L x 0.3x B /P = 0.04/P for 9cm of magnetized iron at 1.5 T. </a:t>
            </a:r>
          </a:p>
          <a:p>
            <a:endParaRPr lang="fr-CH" dirty="0">
              <a:sym typeface="Symbol"/>
            </a:endParaRPr>
          </a:p>
          <a:p>
            <a:r>
              <a:rPr lang="fr-CH" dirty="0" err="1" smtClean="0"/>
              <a:t>same</a:t>
            </a:r>
            <a:r>
              <a:rPr lang="fr-CH" dirty="0" smtClean="0"/>
              <a:t> </a:t>
            </a:r>
            <a:r>
              <a:rPr lang="fr-CH" dirty="0" err="1" smtClean="0"/>
              <a:t>scaling</a:t>
            </a:r>
            <a:r>
              <a:rPr lang="fr-CH" dirty="0" smtClean="0"/>
              <a:t> </a:t>
            </a:r>
            <a:r>
              <a:rPr lang="fr-CH" dirty="0" err="1" smtClean="0"/>
              <a:t>with</a:t>
            </a:r>
            <a:r>
              <a:rPr lang="fr-CH" dirty="0" smtClean="0"/>
              <a:t> P </a:t>
            </a:r>
          </a:p>
          <a:p>
            <a:r>
              <a:rPr lang="fr-CH" dirty="0" err="1" smtClean="0"/>
              <a:t>Improves</a:t>
            </a:r>
            <a:r>
              <a:rPr lang="fr-CH" dirty="0" smtClean="0"/>
              <a:t> </a:t>
            </a:r>
            <a:r>
              <a:rPr lang="fr-CH" dirty="0" err="1" smtClean="0"/>
              <a:t>when</a:t>
            </a:r>
            <a:r>
              <a:rPr lang="fr-CH" dirty="0" smtClean="0"/>
              <a:t> L </a:t>
            </a:r>
            <a:r>
              <a:rPr lang="fr-CH" dirty="0" err="1" smtClean="0"/>
              <a:t>increases</a:t>
            </a:r>
            <a:r>
              <a:rPr lang="fr-CH" dirty="0"/>
              <a:t> </a:t>
            </a:r>
          </a:p>
          <a:p>
            <a:r>
              <a:rPr lang="fr-CH" dirty="0" smtClean="0"/>
              <a:t>        </a:t>
            </a:r>
            <a:r>
              <a:rPr lang="fr-CH" dirty="0" smtClean="0">
                <a:sym typeface="Wingdings" panose="05000000000000000000" pitchFamily="2" charset="2"/>
              </a:rPr>
              <a:t> </a:t>
            </a:r>
            <a:r>
              <a:rPr lang="fr-CH" dirty="0" err="1" smtClean="0"/>
              <a:t>provided</a:t>
            </a:r>
            <a:r>
              <a:rPr lang="fr-CH" dirty="0" smtClean="0"/>
              <a:t> angles are </a:t>
            </a:r>
            <a:r>
              <a:rPr lang="fr-CH" dirty="0" err="1" smtClean="0"/>
              <a:t>measured</a:t>
            </a:r>
            <a:r>
              <a:rPr lang="fr-CH" dirty="0" smtClean="0"/>
              <a:t> </a:t>
            </a:r>
            <a:r>
              <a:rPr lang="fr-CH" dirty="0" err="1" smtClean="0"/>
              <a:t>before</a:t>
            </a:r>
            <a:r>
              <a:rPr lang="fr-CH" dirty="0" smtClean="0"/>
              <a:t> and </a:t>
            </a:r>
            <a:r>
              <a:rPr lang="fr-CH" dirty="0" err="1" smtClean="0"/>
              <a:t>after</a:t>
            </a:r>
            <a:r>
              <a:rPr lang="fr-CH" dirty="0" smtClean="0"/>
              <a:t> the </a:t>
            </a:r>
            <a:r>
              <a:rPr lang="fr-CH" dirty="0" err="1" smtClean="0"/>
              <a:t>iron</a:t>
            </a:r>
            <a:r>
              <a:rPr lang="fr-CH" dirty="0" smtClean="0"/>
              <a:t> plate. </a:t>
            </a:r>
          </a:p>
          <a:p>
            <a:endParaRPr lang="fr-CH" dirty="0"/>
          </a:p>
        </p:txBody>
      </p:sp>
      <p:cxnSp>
        <p:nvCxnSpPr>
          <p:cNvPr id="8" name="Straight Connector 7"/>
          <p:cNvCxnSpPr/>
          <p:nvPr/>
        </p:nvCxnSpPr>
        <p:spPr>
          <a:xfrm>
            <a:off x="3266855" y="2618910"/>
            <a:ext cx="49505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170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525" y="0"/>
            <a:ext cx="8712460" cy="6449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10"/>
          </p:nvPr>
        </p:nvSpPr>
        <p:spPr/>
        <p:txBody>
          <a:bodyPr/>
          <a:lstStyle/>
          <a:p>
            <a:r>
              <a:rPr lang="en-US" smtClean="0"/>
              <a:t>10/19/2015</a:t>
            </a:r>
            <a:endParaRPr lang="en-US"/>
          </a:p>
        </p:txBody>
      </p:sp>
      <p:sp>
        <p:nvSpPr>
          <p:cNvPr id="3" name="Footer Placeholder 2"/>
          <p:cNvSpPr>
            <a:spLocks noGrp="1"/>
          </p:cNvSpPr>
          <p:nvPr>
            <p:ph type="ftr" sz="quarter" idx="11"/>
          </p:nvPr>
        </p:nvSpPr>
        <p:spPr/>
        <p:txBody>
          <a:bodyPr/>
          <a:lstStyle/>
          <a:p>
            <a:r>
              <a:rPr lang="en-US" smtClean="0"/>
              <a:t>Blondel, Kudenko, Noah, discussion with referrees 19-10-2015</a:t>
            </a:r>
            <a:endParaRPr lang="en-US"/>
          </a:p>
        </p:txBody>
      </p:sp>
      <p:sp>
        <p:nvSpPr>
          <p:cNvPr id="4" name="Slide Number Placeholder 3"/>
          <p:cNvSpPr>
            <a:spLocks noGrp="1"/>
          </p:cNvSpPr>
          <p:nvPr>
            <p:ph type="sldNum" sz="quarter" idx="12"/>
          </p:nvPr>
        </p:nvSpPr>
        <p:spPr/>
        <p:txBody>
          <a:bodyPr/>
          <a:lstStyle/>
          <a:p>
            <a:fld id="{C45B8EBF-1F3C-48C6-922A-91127ABDEE74}" type="slidenum">
              <a:rPr lang="en-US" smtClean="0"/>
              <a:t>9</a:t>
            </a:fld>
            <a:endParaRPr lang="en-US"/>
          </a:p>
        </p:txBody>
      </p:sp>
    </p:spTree>
    <p:extLst>
      <p:ext uri="{BB962C8B-B14F-4D97-AF65-F5344CB8AC3E}">
        <p14:creationId xmlns:p14="http://schemas.microsoft.com/office/powerpoint/2010/main" val="20351028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TotalTime>
  <Words>2143</Words>
  <Application>Microsoft Office PowerPoint</Application>
  <PresentationFormat>On-screen Show (4:3)</PresentationFormat>
  <Paragraphs>281</Paragraphs>
  <Slides>29</Slides>
  <Notes>1</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bdl</dc:creator>
  <cp:lastModifiedBy>bdl</cp:lastModifiedBy>
  <cp:revision>36</cp:revision>
  <cp:lastPrinted>2015-10-19T11:40:02Z</cp:lastPrinted>
  <dcterms:created xsi:type="dcterms:W3CDTF">2015-10-19T07:36:35Z</dcterms:created>
  <dcterms:modified xsi:type="dcterms:W3CDTF">2015-10-19T11:43:47Z</dcterms:modified>
</cp:coreProperties>
</file>