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73" r:id="rId11"/>
    <p:sldId id="267" r:id="rId12"/>
    <p:sldId id="268" r:id="rId13"/>
    <p:sldId id="269" r:id="rId14"/>
    <p:sldId id="271" r:id="rId15"/>
    <p:sldId id="270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489"/>
    <a:srgbClr val="FFFF8F"/>
    <a:srgbClr val="CCFF33"/>
    <a:srgbClr val="FBE3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51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2CCD0A-96D0-4D33-8D32-5C58535EDCF7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E953A0-5748-4BE3-9669-367EA8C8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697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E953A0-5748-4BE3-9669-367EA8C855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420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Aft>
                <a:spcPct val="0"/>
              </a:spcAft>
            </a:pPr>
            <a:r>
              <a:rPr lang="en-US" altLang="en-US" smtClean="0"/>
              <a:t>10/20/2015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Aft>
                <a:spcPct val="0"/>
              </a:spcAft>
            </a:pPr>
            <a:r>
              <a:rPr lang="en-US" altLang="en-US" smtClean="0"/>
              <a:t>TASD and MIND prototype and tests at CERN SPSC Oct 2015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Aft>
                <a:spcPct val="0"/>
              </a:spcAft>
            </a:pPr>
            <a:fld id="{F44D081D-2087-4BDF-A055-56ED2C1543DC}" type="slidenum">
              <a:rPr lang="en-US" altLang="en-US" smtClean="0"/>
              <a:pPr eaLnBrk="0" fontAlgn="base" hangingPunct="0">
                <a:spcAft>
                  <a:spcPct val="0"/>
                </a:spcAft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781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673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296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12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734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10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639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39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394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85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019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E8BBB-6279-415D-8052-C936E184195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18" descr="unige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206" y="0"/>
            <a:ext cx="727075" cy="72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611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kds.kek.jp/indico/event/19079/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wmf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png"/><Relationship Id="rId5" Type="http://schemas.openxmlformats.org/officeDocument/2006/relationships/image" Target="../media/image19.emf"/><Relationship Id="rId4" Type="http://schemas.openxmlformats.org/officeDocument/2006/relationships/package" Target="../embeddings/Dessin_Microsoft_Visio11.vsd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TASD and MIND prototype and tests at CERN SPSC Oct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31640" y="593685"/>
            <a:ext cx="673537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Tests </a:t>
            </a:r>
            <a:r>
              <a:rPr lang="en-US" sz="2800" b="1" dirty="0" smtClean="0"/>
              <a:t>of </a:t>
            </a:r>
            <a:r>
              <a:rPr lang="en-US" sz="2800" b="1" dirty="0" smtClean="0"/>
              <a:t>TASD and MIND prototypes at CERN</a:t>
            </a:r>
            <a:endParaRPr lang="en-US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80" y="1493785"/>
            <a:ext cx="755650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590" y="6129300"/>
            <a:ext cx="744855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3152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10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06515" y="4149080"/>
            <a:ext cx="4887035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H" b="1" dirty="0" smtClean="0"/>
              <a:t>T2K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proposing</a:t>
            </a:r>
            <a:r>
              <a:rPr lang="fr-CH" b="1" dirty="0" smtClean="0"/>
              <a:t> to </a:t>
            </a:r>
            <a:r>
              <a:rPr lang="fr-CH" b="1" dirty="0" err="1" smtClean="0"/>
              <a:t>run</a:t>
            </a:r>
            <a:r>
              <a:rPr lang="fr-CH" b="1" dirty="0" smtClean="0"/>
              <a:t> </a:t>
            </a:r>
            <a:r>
              <a:rPr lang="fr-CH" b="1" dirty="0" err="1" smtClean="0"/>
              <a:t>until</a:t>
            </a:r>
            <a:r>
              <a:rPr lang="fr-CH" b="1" dirty="0" smtClean="0"/>
              <a:t> 2025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power </a:t>
            </a:r>
            <a:r>
              <a:rPr lang="fr-CH" dirty="0" err="1" smtClean="0"/>
              <a:t>progressively</a:t>
            </a:r>
            <a:r>
              <a:rPr lang="fr-CH" dirty="0" smtClean="0"/>
              <a:t> </a:t>
            </a:r>
            <a:r>
              <a:rPr lang="fr-CH" dirty="0" err="1" smtClean="0"/>
              <a:t>increasing</a:t>
            </a:r>
            <a:r>
              <a:rPr lang="fr-CH" dirty="0" smtClean="0"/>
              <a:t> up to 1.3 MW</a:t>
            </a:r>
          </a:p>
          <a:p>
            <a:endParaRPr lang="fr-CH" dirty="0" smtClean="0"/>
          </a:p>
          <a:p>
            <a:r>
              <a:rPr lang="fr-CH" dirty="0" smtClean="0">
                <a:sym typeface="Wingdings" panose="05000000000000000000" pitchFamily="2" charset="2"/>
              </a:rPr>
              <a:t>  3-4 </a:t>
            </a:r>
            <a:r>
              <a:rPr lang="fr-CH" dirty="0" err="1" smtClean="0">
                <a:sym typeface="Wingdings" panose="05000000000000000000" pitchFamily="2" charset="2"/>
              </a:rPr>
              <a:t>s.d</a:t>
            </a:r>
            <a:r>
              <a:rPr lang="fr-CH" dirty="0" smtClean="0">
                <a:sym typeface="Wingdings" panose="05000000000000000000" pitchFamily="2" charset="2"/>
              </a:rPr>
              <a:t>. </a:t>
            </a:r>
            <a:r>
              <a:rPr lang="fr-CH" dirty="0" err="1" smtClean="0">
                <a:sym typeface="Wingdings" panose="05000000000000000000" pitchFamily="2" charset="2"/>
              </a:rPr>
              <a:t>evidence</a:t>
            </a:r>
            <a:r>
              <a:rPr lang="fr-CH" dirty="0" smtClean="0">
                <a:sym typeface="Wingdings" panose="05000000000000000000" pitchFamily="2" charset="2"/>
              </a:rPr>
              <a:t> for CP violation </a:t>
            </a:r>
            <a:r>
              <a:rPr lang="fr-CH" dirty="0" err="1" smtClean="0">
                <a:sym typeface="Wingdings" panose="05000000000000000000" pitchFamily="2" charset="2"/>
              </a:rPr>
              <a:t>is</a:t>
            </a:r>
            <a:r>
              <a:rPr lang="fr-CH" dirty="0" smtClean="0">
                <a:sym typeface="Wingdings" panose="05000000000000000000" pitchFamily="2" charset="2"/>
              </a:rPr>
              <a:t> possible </a:t>
            </a:r>
          </a:p>
          <a:p>
            <a:r>
              <a:rPr lang="fr-CH" dirty="0" smtClean="0">
                <a:sym typeface="Wingdings" panose="05000000000000000000" pitchFamily="2" charset="2"/>
              </a:rPr>
              <a:t>if the </a:t>
            </a:r>
            <a:r>
              <a:rPr lang="fr-CH" dirty="0" err="1" smtClean="0">
                <a:sym typeface="Wingdings" panose="05000000000000000000" pitchFamily="2" charset="2"/>
              </a:rPr>
              <a:t>presently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preferred</a:t>
            </a:r>
            <a:r>
              <a:rPr lang="fr-CH" dirty="0" smtClean="0">
                <a:sym typeface="Wingdings" panose="05000000000000000000" pitchFamily="2" charset="2"/>
              </a:rPr>
              <a:t> point </a:t>
            </a:r>
            <a:r>
              <a:rPr lang="fr-CH" dirty="0" err="1" smtClean="0">
                <a:sym typeface="Wingdings" panose="05000000000000000000" pitchFamily="2" charset="2"/>
              </a:rPr>
              <a:t>is</a:t>
            </a:r>
            <a:r>
              <a:rPr lang="fr-CH" dirty="0" smtClean="0">
                <a:sym typeface="Wingdings" panose="05000000000000000000" pitchFamily="2" charset="2"/>
              </a:rPr>
              <a:t> correct.</a:t>
            </a:r>
          </a:p>
          <a:p>
            <a:r>
              <a:rPr lang="fr-CH" b="1" dirty="0" smtClean="0">
                <a:sym typeface="Wingdings" panose="05000000000000000000" pitchFamily="2" charset="2"/>
              </a:rPr>
              <a:t>This </a:t>
            </a:r>
            <a:r>
              <a:rPr lang="fr-CH" b="1" dirty="0" err="1" smtClean="0">
                <a:sym typeface="Wingdings" panose="05000000000000000000" pitchFamily="2" charset="2"/>
              </a:rPr>
              <a:t>requires</a:t>
            </a:r>
            <a:r>
              <a:rPr lang="fr-CH" b="1" dirty="0" smtClean="0"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ym typeface="Wingdings" panose="05000000000000000000" pitchFamily="2" charset="2"/>
              </a:rPr>
              <a:t>systematic</a:t>
            </a:r>
            <a:r>
              <a:rPr lang="fr-CH" b="1" dirty="0" smtClean="0"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ym typeface="Wingdings" panose="05000000000000000000" pitchFamily="2" charset="2"/>
              </a:rPr>
              <a:t>errors</a:t>
            </a:r>
            <a:r>
              <a:rPr lang="fr-CH" b="1" dirty="0" smtClean="0">
                <a:sym typeface="Wingdings" panose="05000000000000000000" pitchFamily="2" charset="2"/>
              </a:rPr>
              <a:t> at 3% </a:t>
            </a:r>
            <a:r>
              <a:rPr lang="fr-CH" b="1" dirty="0" err="1" smtClean="0">
                <a:sym typeface="Wingdings" panose="05000000000000000000" pitchFamily="2" charset="2"/>
              </a:rPr>
              <a:t>level</a:t>
            </a:r>
            <a:r>
              <a:rPr lang="fr-CH" b="1" dirty="0" smtClean="0">
                <a:sym typeface="Wingdings" panose="05000000000000000000" pitchFamily="2" charset="2"/>
              </a:rPr>
              <a:t>.    </a:t>
            </a:r>
            <a:endParaRPr lang="fr-CH" b="1" dirty="0" smtClean="0">
              <a:sym typeface="Wingdings" panose="05000000000000000000" pitchFamily="2" charset="2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25" y="728700"/>
            <a:ext cx="3785315" cy="2604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81590" y="2697305"/>
            <a:ext cx="697692" cy="461665"/>
          </a:xfrm>
          <a:prstGeom prst="rect">
            <a:avLst/>
          </a:prstGeom>
          <a:solidFill>
            <a:srgbClr val="FFC489"/>
          </a:solidFill>
        </p:spPr>
        <p:txBody>
          <a:bodyPr wrap="none" rtlCol="0">
            <a:spAutoFit/>
          </a:bodyPr>
          <a:lstStyle/>
          <a:p>
            <a:r>
              <a:rPr lang="fr-CH" sz="1200" dirty="0" smtClean="0"/>
              <a:t>MR PS</a:t>
            </a:r>
          </a:p>
          <a:p>
            <a:r>
              <a:rPr lang="fr-CH" sz="1200" dirty="0" smtClean="0"/>
              <a:t>upgrade</a:t>
            </a:r>
            <a:endParaRPr lang="en-US" sz="1200" dirty="0"/>
          </a:p>
        </p:txBody>
      </p:sp>
      <p:sp>
        <p:nvSpPr>
          <p:cNvPr id="7" name="Right Arrow 6"/>
          <p:cNvSpPr/>
          <p:nvPr/>
        </p:nvSpPr>
        <p:spPr>
          <a:xfrm rot="16200000">
            <a:off x="1061610" y="2483894"/>
            <a:ext cx="315035" cy="135015"/>
          </a:xfrm>
          <a:prstGeom prst="rightArrow">
            <a:avLst/>
          </a:prstGeom>
          <a:solidFill>
            <a:srgbClr val="FFC48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836585" y="3474005"/>
            <a:ext cx="1845205" cy="1350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241630" y="3519010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T2K</a:t>
            </a:r>
            <a:endParaRPr lang="en-US" b="1" dirty="0"/>
          </a:p>
        </p:txBody>
      </p:sp>
      <p:sp>
        <p:nvSpPr>
          <p:cNvPr id="11" name="Right Arrow 10"/>
          <p:cNvSpPr/>
          <p:nvPr/>
        </p:nvSpPr>
        <p:spPr>
          <a:xfrm>
            <a:off x="2726795" y="3338990"/>
            <a:ext cx="1035115" cy="1350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816805" y="3474005"/>
            <a:ext cx="1788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T2HK (</a:t>
            </a:r>
            <a:r>
              <a:rPr lang="fr-CH" b="1" dirty="0" err="1" smtClean="0"/>
              <a:t>proposed</a:t>
            </a:r>
            <a:r>
              <a:rPr lang="fr-CH" b="1" dirty="0" smtClean="0"/>
              <a:t>)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-81390"/>
            <a:ext cx="83255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Workshop for Neutrino Programs with facilities in Japan (4-8 Aug-2015)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                                                                          </a:t>
            </a:r>
            <a:r>
              <a:rPr lang="en-US" b="1" dirty="0" smtClean="0">
                <a:hlinkClick r:id="rId3"/>
              </a:rPr>
              <a:t>https://kds.kek.jp/indico/event/19079/</a:t>
            </a:r>
            <a:r>
              <a:rPr lang="en-US" b="1" dirty="0" smtClean="0"/>
              <a:t>  </a:t>
            </a:r>
          </a:p>
          <a:p>
            <a:endParaRPr lang="en-US" dirty="0"/>
          </a:p>
        </p:txBody>
      </p:sp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105" y="638690"/>
            <a:ext cx="2970330" cy="2189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967155" y="30239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5787135" y="2843935"/>
            <a:ext cx="2578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b="1" dirty="0">
                <a:solidFill>
                  <a:srgbClr val="C00000"/>
                </a:solidFill>
              </a:rPr>
              <a:t>T2K, PRL 112 (2014) 061802 </a:t>
            </a:r>
            <a:endParaRPr lang="ru-RU" altLang="en-US" sz="1400" b="1" dirty="0">
              <a:solidFill>
                <a:srgbClr val="C00000"/>
              </a:solidFill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085" y="3171707"/>
            <a:ext cx="3420380" cy="3097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9007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11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10" y="188640"/>
            <a:ext cx="4322820" cy="3193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1510" y="3654025"/>
            <a:ext cx="8865985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/>
              <a:t>Since</a:t>
            </a:r>
            <a:r>
              <a:rPr lang="fr-CH" dirty="0" smtClean="0"/>
              <a:t> the main </a:t>
            </a:r>
            <a:r>
              <a:rPr lang="fr-CH" dirty="0" err="1" smtClean="0"/>
              <a:t>emphasis</a:t>
            </a:r>
            <a:r>
              <a:rPr lang="fr-CH" dirty="0" smtClean="0"/>
              <a:t> of T2K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now</a:t>
            </a:r>
            <a:r>
              <a:rPr lang="fr-CH" dirty="0" smtClean="0"/>
              <a:t> to </a:t>
            </a:r>
            <a:r>
              <a:rPr lang="fr-CH" dirty="0" err="1" smtClean="0"/>
              <a:t>measure</a:t>
            </a:r>
            <a:r>
              <a:rPr lang="fr-CH" dirty="0" smtClean="0"/>
              <a:t> the CP </a:t>
            </a:r>
            <a:r>
              <a:rPr lang="fr-CH" dirty="0" err="1" smtClean="0"/>
              <a:t>asymmetry</a:t>
            </a:r>
            <a:r>
              <a:rPr lang="fr-CH" dirty="0" smtClean="0"/>
              <a:t>,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essential to </a:t>
            </a:r>
          </a:p>
          <a:p>
            <a:r>
              <a:rPr lang="fr-CH" dirty="0" err="1" smtClean="0"/>
              <a:t>be</a:t>
            </a:r>
            <a:r>
              <a:rPr lang="fr-CH" dirty="0" smtClean="0"/>
              <a:t> able to </a:t>
            </a:r>
            <a:r>
              <a:rPr lang="fr-CH" dirty="0" err="1" smtClean="0"/>
              <a:t>predict</a:t>
            </a:r>
            <a:r>
              <a:rPr lang="fr-CH" dirty="0" smtClean="0"/>
              <a:t>  </a:t>
            </a:r>
            <a:r>
              <a:rPr lang="fr-CH" b="1" dirty="0" smtClean="0">
                <a:sym typeface="Symbol"/>
              </a:rPr>
              <a:t></a:t>
            </a:r>
            <a:r>
              <a:rPr lang="fr-CH" b="1" baseline="-25000" dirty="0" smtClean="0">
                <a:sym typeface="Symbol"/>
              </a:rPr>
              <a:t></a:t>
            </a:r>
            <a:r>
              <a:rPr lang="fr-CH" b="1" dirty="0" smtClean="0">
                <a:sym typeface="Symbol"/>
              </a:rPr>
              <a:t> </a:t>
            </a:r>
            <a:r>
              <a:rPr lang="fr-CH" b="1" baseline="-25000" dirty="0" smtClean="0">
                <a:sym typeface="Symbol"/>
              </a:rPr>
              <a:t>e   </a:t>
            </a:r>
            <a:r>
              <a:rPr lang="fr-CH" b="1" dirty="0" smtClean="0"/>
              <a:t>and</a:t>
            </a:r>
            <a:r>
              <a:rPr lang="fr-CH" b="1" dirty="0" smtClean="0">
                <a:sym typeface="Symbol"/>
              </a:rPr>
              <a:t> </a:t>
            </a:r>
            <a:r>
              <a:rPr lang="fr-CH" b="1" dirty="0" smtClean="0">
                <a:sym typeface="Symbol"/>
              </a:rPr>
              <a:t></a:t>
            </a:r>
            <a:r>
              <a:rPr lang="fr-CH" b="1" baseline="-25000" dirty="0" smtClean="0">
                <a:sym typeface="Symbol"/>
              </a:rPr>
              <a:t></a:t>
            </a:r>
            <a:r>
              <a:rPr lang="fr-CH" b="1" dirty="0" smtClean="0">
                <a:sym typeface="Symbol"/>
              </a:rPr>
              <a:t> </a:t>
            </a:r>
            <a:r>
              <a:rPr lang="fr-CH" b="1" baseline="-25000" dirty="0" smtClean="0">
                <a:sym typeface="Symbol"/>
              </a:rPr>
              <a:t>e 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appearance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events</a:t>
            </a:r>
            <a:r>
              <a:rPr lang="fr-CH" dirty="0">
                <a:sym typeface="Symbol"/>
              </a:rPr>
              <a:t> </a:t>
            </a:r>
            <a:r>
              <a:rPr lang="fr-CH" dirty="0" smtClean="0"/>
              <a:t>for </a:t>
            </a:r>
            <a:r>
              <a:rPr lang="fr-CH" dirty="0" err="1" smtClean="0"/>
              <a:t>any</a:t>
            </a:r>
            <a:r>
              <a:rPr lang="fr-CH" dirty="0" smtClean="0"/>
              <a:t> set of </a:t>
            </a:r>
            <a:r>
              <a:rPr lang="fr-CH" dirty="0" err="1" smtClean="0"/>
              <a:t>osc</a:t>
            </a:r>
            <a:r>
              <a:rPr lang="fr-CH" dirty="0" smtClean="0"/>
              <a:t>. </a:t>
            </a:r>
            <a:r>
              <a:rPr lang="fr-CH" dirty="0" err="1" smtClean="0"/>
              <a:t>parameters</a:t>
            </a:r>
            <a:r>
              <a:rPr lang="fr-CH" dirty="0" smtClean="0"/>
              <a:t>. </a:t>
            </a:r>
          </a:p>
          <a:p>
            <a:r>
              <a:rPr lang="fr-CH" dirty="0" smtClean="0"/>
              <a:t>One of the dominant </a:t>
            </a:r>
            <a:r>
              <a:rPr lang="fr-CH" dirty="0" err="1" smtClean="0"/>
              <a:t>systematics</a:t>
            </a:r>
            <a:r>
              <a:rPr lang="fr-CH" dirty="0" smtClean="0"/>
              <a:t> : ND280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mainly</a:t>
            </a:r>
            <a:r>
              <a:rPr lang="fr-CH" dirty="0" smtClean="0"/>
              <a:t> </a:t>
            </a:r>
            <a:r>
              <a:rPr lang="fr-CH" dirty="0" smtClean="0"/>
              <a:t>C</a:t>
            </a:r>
            <a:r>
              <a:rPr lang="fr-CH" baseline="-25000" dirty="0" smtClean="0"/>
              <a:t>n</a:t>
            </a:r>
            <a:r>
              <a:rPr lang="fr-CH" dirty="0" smtClean="0"/>
              <a:t>H</a:t>
            </a:r>
            <a:r>
              <a:rPr lang="fr-CH" baseline="-25000" dirty="0" smtClean="0"/>
              <a:t>2n</a:t>
            </a:r>
            <a:r>
              <a:rPr lang="fr-CH" dirty="0"/>
              <a:t> </a:t>
            </a:r>
            <a:r>
              <a:rPr lang="fr-CH" dirty="0" err="1" smtClean="0"/>
              <a:t>while</a:t>
            </a:r>
            <a:r>
              <a:rPr lang="fr-CH" dirty="0" smtClean="0"/>
              <a:t> far detector (SK) 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Water.</a:t>
            </a:r>
          </a:p>
          <a:p>
            <a:endParaRPr lang="fr-CH" dirty="0" smtClean="0"/>
          </a:p>
          <a:p>
            <a:r>
              <a:rPr lang="fr-CH" dirty="0"/>
              <a:t>T</a:t>
            </a:r>
            <a:r>
              <a:rPr lang="fr-CH" dirty="0" smtClean="0"/>
              <a:t>he large fraction of neutrino </a:t>
            </a:r>
            <a:r>
              <a:rPr lang="fr-CH" dirty="0" err="1" smtClean="0"/>
              <a:t>events</a:t>
            </a:r>
            <a:r>
              <a:rPr lang="fr-CH" dirty="0" smtClean="0"/>
              <a:t> (</a:t>
            </a:r>
            <a:r>
              <a:rPr lang="fr-CH" dirty="0" err="1" smtClean="0"/>
              <a:t>integrated</a:t>
            </a:r>
            <a:r>
              <a:rPr lang="fr-CH" dirty="0" smtClean="0"/>
              <a:t> 30%) in the antineutrino running </a:t>
            </a:r>
          </a:p>
          <a:p>
            <a:r>
              <a:rPr lang="fr-CH" dirty="0" err="1" smtClean="0"/>
              <a:t>requires</a:t>
            </a:r>
            <a:r>
              <a:rPr lang="fr-CH" dirty="0" smtClean="0"/>
              <a:t> charge </a:t>
            </a:r>
            <a:r>
              <a:rPr lang="fr-CH" dirty="0" err="1" smtClean="0"/>
              <a:t>separation</a:t>
            </a:r>
            <a:r>
              <a:rPr lang="fr-CH" dirty="0" smtClean="0"/>
              <a:t> of -- </a:t>
            </a:r>
            <a:r>
              <a:rPr lang="fr-CH" dirty="0" err="1" smtClean="0"/>
              <a:t>mostly</a:t>
            </a:r>
            <a:r>
              <a:rPr lang="fr-CH" dirty="0" smtClean="0"/>
              <a:t> high </a:t>
            </a:r>
            <a:r>
              <a:rPr lang="fr-CH" dirty="0" err="1" smtClean="0"/>
              <a:t>energy</a:t>
            </a:r>
            <a:r>
              <a:rPr lang="fr-CH" dirty="0" smtClean="0"/>
              <a:t> &amp; </a:t>
            </a:r>
            <a:r>
              <a:rPr lang="fr-CH" dirty="0" err="1" smtClean="0"/>
              <a:t>forward</a:t>
            </a:r>
            <a:r>
              <a:rPr lang="fr-CH" dirty="0" smtClean="0"/>
              <a:t> -- muons. </a:t>
            </a:r>
            <a:endParaRPr lang="en-US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010" y="323655"/>
            <a:ext cx="4317129" cy="3015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5694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1520" y="413665"/>
            <a:ext cx="7986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The </a:t>
            </a:r>
            <a:r>
              <a:rPr lang="fr-CH" dirty="0" err="1" smtClean="0"/>
              <a:t>magnetic</a:t>
            </a:r>
            <a:r>
              <a:rPr lang="fr-CH" dirty="0" smtClean="0"/>
              <a:t> design has been </a:t>
            </a:r>
            <a:r>
              <a:rPr lang="fr-CH" dirty="0" err="1" smtClean="0"/>
              <a:t>elaborated</a:t>
            </a:r>
            <a:r>
              <a:rPr lang="fr-CH" dirty="0" smtClean="0"/>
              <a:t> in collaboration </a:t>
            </a:r>
            <a:r>
              <a:rPr lang="fr-CH" dirty="0" err="1" smtClean="0"/>
              <a:t>with</a:t>
            </a:r>
            <a:r>
              <a:rPr lang="fr-CH" dirty="0" smtClean="0"/>
              <a:t> CERN  (A. </a:t>
            </a:r>
            <a:r>
              <a:rPr lang="fr-CH" dirty="0" err="1" smtClean="0"/>
              <a:t>Dudarev</a:t>
            </a:r>
            <a:r>
              <a:rPr lang="fr-CH" dirty="0" smtClean="0"/>
              <a:t>);</a:t>
            </a:r>
          </a:p>
          <a:p>
            <a:r>
              <a:rPr lang="fr-CH" dirty="0" smtClean="0"/>
              <a:t> </a:t>
            </a:r>
            <a:r>
              <a:rPr lang="fr-CH" dirty="0" err="1" smtClean="0"/>
              <a:t>Requirements</a:t>
            </a:r>
            <a:r>
              <a:rPr lang="fr-CH" dirty="0" smtClean="0"/>
              <a:t> in </a:t>
            </a:r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field</a:t>
            </a:r>
            <a:r>
              <a:rPr lang="fr-CH" dirty="0" smtClean="0"/>
              <a:t> (1.5 T), </a:t>
            </a:r>
            <a:r>
              <a:rPr lang="fr-CH" dirty="0" err="1" smtClean="0"/>
              <a:t>space</a:t>
            </a:r>
            <a:r>
              <a:rPr lang="fr-CH" dirty="0" smtClean="0"/>
              <a:t> and power </a:t>
            </a:r>
            <a:r>
              <a:rPr lang="fr-CH" dirty="0" err="1" smtClean="0"/>
              <a:t>consumption</a:t>
            </a:r>
            <a:r>
              <a:rPr lang="fr-CH" dirty="0" smtClean="0"/>
              <a:t>. 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25" y="1313765"/>
            <a:ext cx="3780420" cy="2296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905" y="3744035"/>
            <a:ext cx="2476965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45" y="3789040"/>
            <a:ext cx="3330370" cy="230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TextBox 57"/>
          <p:cNvSpPr txBox="1"/>
          <p:nvPr/>
        </p:nvSpPr>
        <p:spPr>
          <a:xfrm>
            <a:off x="3626895" y="5409220"/>
            <a:ext cx="122219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2015, </a:t>
            </a:r>
          </a:p>
          <a:p>
            <a:r>
              <a:rPr lang="fr-CH" dirty="0" smtClean="0"/>
              <a:t>A. </a:t>
            </a:r>
            <a:r>
              <a:rPr lang="fr-CH" dirty="0" err="1" smtClean="0"/>
              <a:t>Dudarev</a:t>
            </a:r>
            <a:endParaRPr lang="fr-CH" dirty="0" smtClean="0"/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990" y="1358770"/>
            <a:ext cx="374332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5607115" y="3474005"/>
            <a:ext cx="3782767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Both</a:t>
            </a:r>
            <a:r>
              <a:rPr lang="fr-CH" b="1" dirty="0" smtClean="0"/>
              <a:t> </a:t>
            </a:r>
            <a:r>
              <a:rPr lang="fr-CH" b="1" dirty="0" err="1" smtClean="0"/>
              <a:t>layouts</a:t>
            </a:r>
            <a:r>
              <a:rPr lang="fr-CH" b="1" dirty="0" smtClean="0"/>
              <a:t> are power efficient and </a:t>
            </a:r>
          </a:p>
          <a:p>
            <a:r>
              <a:rPr lang="fr-CH" b="1" dirty="0" err="1" smtClean="0"/>
              <a:t>provide</a:t>
            </a:r>
            <a:r>
              <a:rPr lang="fr-CH" b="1" dirty="0" smtClean="0"/>
              <a:t> </a:t>
            </a:r>
            <a:r>
              <a:rPr lang="fr-CH" b="1" dirty="0" err="1" smtClean="0"/>
              <a:t>homogeneous</a:t>
            </a:r>
            <a:r>
              <a:rPr lang="fr-CH" b="1" dirty="0" smtClean="0"/>
              <a:t> </a:t>
            </a:r>
            <a:r>
              <a:rPr lang="fr-CH" b="1" dirty="0" err="1" smtClean="0"/>
              <a:t>field</a:t>
            </a:r>
            <a:r>
              <a:rPr lang="fr-CH" b="1" dirty="0" smtClean="0"/>
              <a:t>. </a:t>
            </a:r>
          </a:p>
          <a:p>
            <a:r>
              <a:rPr lang="fr-CH" b="1" dirty="0" err="1" smtClean="0"/>
              <a:t>Latest</a:t>
            </a:r>
            <a:r>
              <a:rPr lang="fr-CH" b="1" dirty="0" smtClean="0"/>
              <a:t> one </a:t>
            </a:r>
            <a:r>
              <a:rPr lang="fr-CH" b="1" dirty="0" err="1" smtClean="0"/>
              <a:t>improves</a:t>
            </a:r>
            <a:r>
              <a:rPr lang="fr-CH" b="1" dirty="0" smtClean="0"/>
              <a:t>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         -- </a:t>
            </a:r>
            <a:r>
              <a:rPr lang="fr-CH" b="1" dirty="0" err="1" smtClean="0"/>
              <a:t>dead</a:t>
            </a:r>
            <a:r>
              <a:rPr lang="fr-CH" b="1" dirty="0" smtClean="0"/>
              <a:t> </a:t>
            </a:r>
            <a:r>
              <a:rPr lang="fr-CH" b="1" dirty="0" err="1" smtClean="0"/>
              <a:t>space</a:t>
            </a:r>
            <a:r>
              <a:rPr lang="fr-CH" b="1" dirty="0" smtClean="0"/>
              <a:t> in end plates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         -- </a:t>
            </a:r>
            <a:r>
              <a:rPr lang="fr-CH" b="1" dirty="0" err="1" smtClean="0"/>
              <a:t>sign</a:t>
            </a:r>
            <a:r>
              <a:rPr lang="fr-CH" b="1" dirty="0" smtClean="0"/>
              <a:t> </a:t>
            </a:r>
            <a:r>
              <a:rPr lang="fr-CH" b="1" dirty="0" err="1" smtClean="0"/>
              <a:t>symmetry</a:t>
            </a:r>
            <a:r>
              <a:rPr lang="fr-CH" b="1" dirty="0" smtClean="0"/>
              <a:t> </a:t>
            </a:r>
            <a:r>
              <a:rPr lang="fr-CH" b="1" dirty="0" err="1" smtClean="0"/>
              <a:t>between</a:t>
            </a:r>
            <a:r>
              <a:rPr lang="fr-CH" b="1" dirty="0" smtClean="0"/>
              <a:t>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                    </a:t>
            </a:r>
            <a:r>
              <a:rPr lang="fr-CH" b="1" dirty="0" smtClean="0">
                <a:sym typeface="Symbol"/>
              </a:rPr>
              <a:t></a:t>
            </a:r>
            <a:r>
              <a:rPr lang="fr-CH" b="1" baseline="30000" dirty="0" smtClean="0">
                <a:sym typeface="Symbol"/>
              </a:rPr>
              <a:t>+</a:t>
            </a:r>
            <a:r>
              <a:rPr lang="fr-CH" b="1" dirty="0" smtClean="0">
                <a:sym typeface="Symbol"/>
              </a:rPr>
              <a:t>  and </a:t>
            </a:r>
            <a:r>
              <a:rPr lang="fr-CH" sz="2000" b="1" baseline="30000" dirty="0" smtClean="0">
                <a:sym typeface="Symbol"/>
              </a:rPr>
              <a:t>-</a:t>
            </a:r>
            <a:r>
              <a:rPr lang="fr-CH" b="1" dirty="0" smtClean="0"/>
              <a:t>  </a:t>
            </a:r>
          </a:p>
          <a:p>
            <a:endParaRPr lang="fr-CH" b="1" dirty="0"/>
          </a:p>
          <a:p>
            <a:endParaRPr lang="fr-CH" b="1" dirty="0" smtClean="0"/>
          </a:p>
          <a:p>
            <a:r>
              <a:rPr lang="fr-CH" b="1" dirty="0"/>
              <a:t> </a:t>
            </a:r>
            <a:r>
              <a:rPr lang="fr-CH" b="1" dirty="0" smtClean="0"/>
              <a:t>           89% </a:t>
            </a:r>
            <a:r>
              <a:rPr lang="fr-CH" b="1" dirty="0" err="1" smtClean="0"/>
              <a:t>sign</a:t>
            </a:r>
            <a:r>
              <a:rPr lang="fr-CH" b="1" dirty="0"/>
              <a:t> </a:t>
            </a:r>
            <a:r>
              <a:rPr lang="fr-CH" b="1" dirty="0" err="1" smtClean="0"/>
              <a:t>separation</a:t>
            </a:r>
            <a:r>
              <a:rPr lang="fr-CH" b="1" dirty="0" smtClean="0"/>
              <a:t> for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       muons </a:t>
            </a:r>
            <a:r>
              <a:rPr lang="fr-CH" b="1" dirty="0" err="1" smtClean="0"/>
              <a:t>entering</a:t>
            </a:r>
            <a:r>
              <a:rPr lang="fr-CH" b="1" dirty="0" smtClean="0"/>
              <a:t> front face of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       Baby-MIND</a:t>
            </a:r>
          </a:p>
          <a:p>
            <a:r>
              <a:rPr lang="fr-CH" b="1" dirty="0" smtClean="0"/>
              <a:t>(</a:t>
            </a:r>
            <a:r>
              <a:rPr lang="fr-CH" b="1" dirty="0" err="1" smtClean="0"/>
              <a:t>will</a:t>
            </a:r>
            <a:r>
              <a:rPr lang="fr-CH" b="1" dirty="0" smtClean="0"/>
              <a:t> </a:t>
            </a:r>
            <a:r>
              <a:rPr lang="fr-CH" b="1" dirty="0" err="1" smtClean="0"/>
              <a:t>improve</a:t>
            </a:r>
            <a:r>
              <a:rPr lang="fr-CH" b="1" dirty="0" smtClean="0"/>
              <a:t> </a:t>
            </a:r>
            <a:r>
              <a:rPr lang="fr-CH" b="1" dirty="0" err="1" smtClean="0"/>
              <a:t>further</a:t>
            </a:r>
            <a:r>
              <a:rPr lang="fr-CH" b="1" dirty="0" smtClean="0"/>
              <a:t> by </a:t>
            </a:r>
            <a:r>
              <a:rPr lang="fr-CH" b="1" dirty="0" err="1" smtClean="0"/>
              <a:t>fiducial</a:t>
            </a:r>
            <a:r>
              <a:rPr lang="fr-CH" b="1" dirty="0" smtClean="0"/>
              <a:t> </a:t>
            </a:r>
            <a:r>
              <a:rPr lang="fr-CH" b="1" dirty="0" err="1" smtClean="0"/>
              <a:t>cuts</a:t>
            </a:r>
            <a:r>
              <a:rPr lang="fr-CH" b="1" dirty="0" smtClean="0"/>
              <a:t>)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       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42785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13</a:t>
            </a:fld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540" y="3995494"/>
            <a:ext cx="6390710" cy="286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51" y="188640"/>
            <a:ext cx="4230470" cy="269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6505" y="2843935"/>
            <a:ext cx="500611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first part:</a:t>
            </a:r>
          </a:p>
          <a:p>
            <a:r>
              <a:rPr lang="fr-CH" dirty="0" err="1" smtClean="0"/>
              <a:t>measure</a:t>
            </a:r>
            <a:r>
              <a:rPr lang="fr-CH" dirty="0" smtClean="0"/>
              <a:t> direction </a:t>
            </a:r>
            <a:r>
              <a:rPr lang="fr-CH" dirty="0" err="1" smtClean="0"/>
              <a:t>before</a:t>
            </a:r>
            <a:r>
              <a:rPr lang="fr-CH" dirty="0" smtClean="0"/>
              <a:t> and </a:t>
            </a:r>
            <a:r>
              <a:rPr lang="fr-CH" dirty="0" err="1" smtClean="0"/>
              <a:t>after</a:t>
            </a:r>
            <a:r>
              <a:rPr lang="fr-CH" dirty="0" smtClean="0"/>
              <a:t> 9cm </a:t>
            </a:r>
            <a:r>
              <a:rPr lang="fr-CH" dirty="0" err="1" smtClean="0"/>
              <a:t>thick</a:t>
            </a:r>
            <a:r>
              <a:rPr lang="fr-CH" dirty="0" smtClean="0"/>
              <a:t> plate </a:t>
            </a:r>
          </a:p>
          <a:p>
            <a:r>
              <a:rPr lang="fr-CH" dirty="0"/>
              <a:t> </a:t>
            </a:r>
            <a:r>
              <a:rPr lang="fr-CH" dirty="0" smtClean="0"/>
              <a:t>  (</a:t>
            </a:r>
            <a:r>
              <a:rPr lang="fr-CH" dirty="0" err="1" smtClean="0"/>
              <a:t>maximizes</a:t>
            </a:r>
            <a:r>
              <a:rPr lang="fr-CH" dirty="0" smtClean="0"/>
              <a:t> </a:t>
            </a: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err="1" smtClean="0"/>
              <a:t>momentum</a:t>
            </a:r>
            <a:r>
              <a:rPr lang="fr-CH" dirty="0" smtClean="0"/>
              <a:t> </a:t>
            </a:r>
            <a:r>
              <a:rPr lang="fr-CH" dirty="0" err="1" smtClean="0"/>
              <a:t>resolution</a:t>
            </a:r>
            <a:r>
              <a:rPr lang="fr-CH" dirty="0" smtClean="0"/>
              <a:t>) </a:t>
            </a:r>
          </a:p>
          <a:p>
            <a:r>
              <a:rPr lang="fr-CH" dirty="0" err="1" smtClean="0"/>
              <a:t>another</a:t>
            </a:r>
            <a:r>
              <a:rPr lang="fr-CH" dirty="0" smtClean="0"/>
              <a:t> direction </a:t>
            </a:r>
            <a:r>
              <a:rPr lang="fr-CH" dirty="0" err="1" smtClean="0"/>
              <a:t>measurement</a:t>
            </a:r>
            <a:r>
              <a:rPr lang="fr-CH" dirty="0" smtClean="0"/>
              <a:t>  in the back </a:t>
            </a:r>
          </a:p>
          <a:p>
            <a:r>
              <a:rPr lang="fr-CH" dirty="0" err="1" smtClean="0"/>
              <a:t>ensures</a:t>
            </a:r>
            <a:r>
              <a:rPr lang="fr-CH" dirty="0" smtClean="0"/>
              <a:t> good </a:t>
            </a:r>
            <a:r>
              <a:rPr lang="fr-CH" dirty="0" err="1" smtClean="0"/>
              <a:t>measurement</a:t>
            </a:r>
            <a:r>
              <a:rPr lang="fr-CH" dirty="0" smtClean="0"/>
              <a:t> for </a:t>
            </a:r>
          </a:p>
          <a:p>
            <a:r>
              <a:rPr lang="fr-CH" dirty="0" smtClean="0"/>
              <a:t>high </a:t>
            </a:r>
            <a:r>
              <a:rPr lang="fr-CH" dirty="0" err="1" smtClean="0"/>
              <a:t>momentum</a:t>
            </a:r>
            <a:r>
              <a:rPr lang="fr-CH" dirty="0" smtClean="0"/>
              <a:t>  muons.          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1510" y="5094185"/>
            <a:ext cx="3018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reduced</a:t>
            </a:r>
            <a:r>
              <a:rPr lang="fr-CH" dirty="0" smtClean="0"/>
              <a:t> transverse size </a:t>
            </a:r>
            <a:r>
              <a:rPr lang="fr-CH" dirty="0" err="1" smtClean="0"/>
              <a:t>allows</a:t>
            </a:r>
            <a:endParaRPr lang="fr-CH" dirty="0" smtClean="0"/>
          </a:p>
          <a:p>
            <a:r>
              <a:rPr lang="fr-CH" dirty="0" smtClean="0"/>
              <a:t>installation in ND280 </a:t>
            </a:r>
            <a:r>
              <a:rPr lang="fr-CH" dirty="0" err="1" smtClean="0"/>
              <a:t>pit</a:t>
            </a:r>
            <a:r>
              <a:rPr lang="fr-CH" dirty="0" smtClean="0"/>
              <a:t>.</a:t>
            </a:r>
            <a:endParaRPr lang="en-US" dirty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065" y="368660"/>
            <a:ext cx="3884484" cy="2794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27095" y="3248980"/>
            <a:ext cx="3378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dedicated</a:t>
            </a:r>
            <a:r>
              <a:rPr lang="fr-CH" dirty="0" smtClean="0"/>
              <a:t> </a:t>
            </a:r>
            <a:r>
              <a:rPr lang="fr-CH" dirty="0" err="1" smtClean="0"/>
              <a:t>scintillators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built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220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/>
          <p:nvPr/>
        </p:nvSpPr>
        <p:spPr>
          <a:xfrm>
            <a:off x="116505" y="3744035"/>
            <a:ext cx="9031060" cy="25202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10/20/2015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TASD and MIND prototype and tests at CERN SPSC Oct 2015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6535" y="98630"/>
            <a:ext cx="8717002" cy="101566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2000" b="1" dirty="0" smtClean="0">
                <a:solidFill>
                  <a:prstClr val="black"/>
                </a:solidFill>
              </a:rPr>
              <a:t>Baby-MIND tests</a:t>
            </a:r>
          </a:p>
          <a:p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 smtClean="0">
                <a:solidFill>
                  <a:prstClr val="black"/>
                </a:solidFill>
              </a:rPr>
              <a:t>      Phase 1. </a:t>
            </a:r>
            <a:r>
              <a:rPr lang="fr-CH" sz="2000" b="1" dirty="0" err="1" smtClean="0">
                <a:solidFill>
                  <a:prstClr val="black"/>
                </a:solidFill>
              </a:rPr>
              <a:t>will</a:t>
            </a:r>
            <a:r>
              <a:rPr lang="fr-CH" sz="2000" b="1" dirty="0" smtClean="0">
                <a:solidFill>
                  <a:prstClr val="black"/>
                </a:solidFill>
              </a:rPr>
              <a:t> use the </a:t>
            </a:r>
            <a:r>
              <a:rPr lang="fr-CH" sz="2000" b="1" dirty="0" err="1" smtClean="0">
                <a:solidFill>
                  <a:prstClr val="black"/>
                </a:solidFill>
              </a:rPr>
              <a:t>scintillators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MPPCs</a:t>
            </a:r>
            <a:r>
              <a:rPr lang="fr-CH" sz="2000" b="1" dirty="0" smtClean="0">
                <a:solidFill>
                  <a:prstClr val="black"/>
                </a:solidFill>
              </a:rPr>
              <a:t>, </a:t>
            </a:r>
            <a:r>
              <a:rPr lang="fr-CH" sz="2000" b="1" dirty="0" err="1" smtClean="0">
                <a:solidFill>
                  <a:prstClr val="black"/>
                </a:solidFill>
              </a:rPr>
              <a:t>cables</a:t>
            </a:r>
            <a:r>
              <a:rPr lang="fr-CH" sz="2000" b="1" dirty="0" smtClean="0">
                <a:solidFill>
                  <a:prstClr val="black"/>
                </a:solidFill>
              </a:rPr>
              <a:t> and </a:t>
            </a:r>
            <a:r>
              <a:rPr lang="fr-CH" sz="2000" b="1" dirty="0" err="1" smtClean="0">
                <a:solidFill>
                  <a:prstClr val="black"/>
                </a:solidFill>
              </a:rPr>
              <a:t>electronics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from</a:t>
            </a:r>
            <a:r>
              <a:rPr lang="fr-CH" sz="2000" b="1" dirty="0" smtClean="0">
                <a:solidFill>
                  <a:prstClr val="black"/>
                </a:solidFill>
              </a:rPr>
              <a:t> TASD</a:t>
            </a:r>
          </a:p>
          <a:p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 smtClean="0">
                <a:solidFill>
                  <a:prstClr val="black"/>
                </a:solidFill>
              </a:rPr>
              <a:t>      </a:t>
            </a:r>
            <a:r>
              <a:rPr lang="fr-CH" sz="2000" b="1" dirty="0">
                <a:solidFill>
                  <a:prstClr val="black"/>
                </a:solidFill>
              </a:rPr>
              <a:t>Phase </a:t>
            </a:r>
            <a:r>
              <a:rPr lang="fr-CH" sz="2000" b="1" dirty="0" smtClean="0">
                <a:solidFill>
                  <a:prstClr val="black"/>
                </a:solidFill>
              </a:rPr>
              <a:t>2. </a:t>
            </a:r>
            <a:r>
              <a:rPr lang="fr-CH" sz="2000" b="1" dirty="0" err="1">
                <a:solidFill>
                  <a:prstClr val="black"/>
                </a:solidFill>
              </a:rPr>
              <a:t>will</a:t>
            </a:r>
            <a:r>
              <a:rPr lang="fr-CH" sz="2000" b="1" dirty="0">
                <a:solidFill>
                  <a:prstClr val="black"/>
                </a:solidFill>
              </a:rPr>
              <a:t> use </a:t>
            </a:r>
            <a:r>
              <a:rPr lang="fr-CH" sz="2000" b="1" dirty="0" err="1" smtClean="0">
                <a:solidFill>
                  <a:prstClr val="black"/>
                </a:solidFill>
              </a:rPr>
              <a:t>dedicated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scintillators</a:t>
            </a:r>
            <a:r>
              <a:rPr lang="fr-CH" sz="2000" b="1" dirty="0" smtClean="0">
                <a:solidFill>
                  <a:prstClr val="black"/>
                </a:solidFill>
              </a:rPr>
              <a:t>+ TASD </a:t>
            </a:r>
            <a:r>
              <a:rPr lang="fr-CH" sz="2000" b="1" dirty="0" err="1" smtClean="0">
                <a:solidFill>
                  <a:prstClr val="black"/>
                </a:solidFill>
              </a:rPr>
              <a:t>MPPCs</a:t>
            </a:r>
            <a:r>
              <a:rPr lang="fr-CH" sz="2000" b="1" dirty="0">
                <a:solidFill>
                  <a:prstClr val="black"/>
                </a:solidFill>
              </a:rPr>
              <a:t>, </a:t>
            </a:r>
            <a:r>
              <a:rPr lang="fr-CH" sz="2000" b="1" dirty="0" err="1" smtClean="0">
                <a:solidFill>
                  <a:prstClr val="black"/>
                </a:solidFill>
              </a:rPr>
              <a:t>cables</a:t>
            </a: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 smtClean="0">
                <a:solidFill>
                  <a:prstClr val="black"/>
                </a:solidFill>
              </a:rPr>
              <a:t>and </a:t>
            </a:r>
            <a:r>
              <a:rPr lang="fr-CH" sz="2000" b="1" dirty="0" err="1" smtClean="0">
                <a:solidFill>
                  <a:prstClr val="black"/>
                </a:solidFill>
              </a:rPr>
              <a:t>electronics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6535" y="4059070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>
                <a:solidFill>
                  <a:prstClr val="black"/>
                </a:solidFill>
              </a:rPr>
              <a:t>H8</a:t>
            </a:r>
            <a:endParaRPr lang="en-US" sz="2400" b="1" dirty="0">
              <a:solidFill>
                <a:prstClr val="black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96525" y="4734145"/>
            <a:ext cx="153017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61610" y="3338990"/>
            <a:ext cx="59367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Will expose </a:t>
            </a:r>
            <a:r>
              <a:rPr lang="fr-CH" dirty="0" smtClean="0">
                <a:solidFill>
                  <a:prstClr val="black"/>
                </a:solidFill>
              </a:rPr>
              <a:t>Baby-MIND </a:t>
            </a:r>
            <a:r>
              <a:rPr lang="fr-CH" dirty="0">
                <a:solidFill>
                  <a:prstClr val="black"/>
                </a:solidFill>
              </a:rPr>
              <a:t>to </a:t>
            </a:r>
            <a:r>
              <a:rPr lang="fr-CH" dirty="0" smtClean="0">
                <a:solidFill>
                  <a:prstClr val="black"/>
                </a:solidFill>
              </a:rPr>
              <a:t>pion/muon </a:t>
            </a:r>
            <a:r>
              <a:rPr lang="fr-CH" dirty="0" err="1">
                <a:solidFill>
                  <a:prstClr val="black"/>
                </a:solidFill>
              </a:rPr>
              <a:t>beam</a:t>
            </a:r>
            <a:r>
              <a:rPr lang="fr-CH" dirty="0">
                <a:solidFill>
                  <a:prstClr val="black"/>
                </a:solidFill>
              </a:rPr>
              <a:t> of 0.5 to 10 </a:t>
            </a:r>
            <a:r>
              <a:rPr lang="fr-CH" dirty="0" err="1" smtClean="0">
                <a:solidFill>
                  <a:prstClr val="black"/>
                </a:solidFill>
              </a:rPr>
              <a:t>GeV</a:t>
            </a:r>
            <a:endParaRPr lang="fr-CH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31540" y="4644135"/>
            <a:ext cx="765085" cy="22502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Trapezoid 13"/>
          <p:cNvSpPr/>
          <p:nvPr/>
        </p:nvSpPr>
        <p:spPr>
          <a:xfrm rot="14959986">
            <a:off x="730698" y="4522730"/>
            <a:ext cx="222708" cy="697283"/>
          </a:xfrm>
          <a:prstGeom prst="trapezoid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376645" y="4419110"/>
            <a:ext cx="0" cy="5850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466655" y="4419110"/>
            <a:ext cx="0" cy="5850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Isosceles Triangle 22"/>
          <p:cNvSpPr/>
          <p:nvPr/>
        </p:nvSpPr>
        <p:spPr>
          <a:xfrm>
            <a:off x="4166955" y="4239090"/>
            <a:ext cx="450050" cy="599365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382090" y="4239090"/>
            <a:ext cx="945105" cy="9001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382090" y="4734145"/>
            <a:ext cx="945105" cy="9001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1" name="Straight Arrow Connector 40"/>
          <p:cNvCxnSpPr>
            <a:endCxn id="23" idx="5"/>
          </p:cNvCxnSpPr>
          <p:nvPr/>
        </p:nvCxnSpPr>
        <p:spPr>
          <a:xfrm flipV="1">
            <a:off x="1826695" y="4538773"/>
            <a:ext cx="2677798" cy="1953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752020" y="4284095"/>
            <a:ext cx="0" cy="5850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4842030" y="4284095"/>
            <a:ext cx="0" cy="5850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Isosceles Triangle 49"/>
          <p:cNvSpPr/>
          <p:nvPr/>
        </p:nvSpPr>
        <p:spPr>
          <a:xfrm>
            <a:off x="1556665" y="4419110"/>
            <a:ext cx="450050" cy="599365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231740" y="4779150"/>
            <a:ext cx="1639873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1 or 2 </a:t>
            </a:r>
            <a:r>
              <a:rPr lang="fr-CH" dirty="0" err="1">
                <a:solidFill>
                  <a:prstClr val="black"/>
                </a:solidFill>
              </a:rPr>
              <a:t>trim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coils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58" name="Straight Arrow Connector 57"/>
          <p:cNvCxnSpPr>
            <a:endCxn id="23" idx="3"/>
          </p:cNvCxnSpPr>
          <p:nvPr/>
        </p:nvCxnSpPr>
        <p:spPr>
          <a:xfrm flipH="1" flipV="1">
            <a:off x="4391980" y="4838455"/>
            <a:ext cx="45005" cy="1657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996825" y="5769260"/>
            <a:ext cx="1755195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 err="1">
                <a:solidFill>
                  <a:prstClr val="black"/>
                </a:solidFill>
              </a:rPr>
              <a:t>beam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chambers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70" name="Straight Arrow Connector 69"/>
          <p:cNvCxnSpPr/>
          <p:nvPr/>
        </p:nvCxnSpPr>
        <p:spPr>
          <a:xfrm flipH="1" flipV="1">
            <a:off x="2051721" y="5139190"/>
            <a:ext cx="1485164" cy="6300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4707015" y="5004175"/>
            <a:ext cx="18002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4887035" y="5769260"/>
            <a:ext cx="4365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+ </a:t>
            </a:r>
            <a:r>
              <a:rPr lang="fr-CH" dirty="0" err="1">
                <a:solidFill>
                  <a:prstClr val="black"/>
                </a:solidFill>
              </a:rPr>
              <a:t>beam</a:t>
            </a:r>
            <a:r>
              <a:rPr lang="fr-CH" dirty="0">
                <a:solidFill>
                  <a:prstClr val="black"/>
                </a:solidFill>
              </a:rPr>
              <a:t> halo veto and </a:t>
            </a:r>
            <a:r>
              <a:rPr lang="fr-CH" dirty="0" smtClean="0">
                <a:solidFill>
                  <a:prstClr val="black"/>
                </a:solidFill>
              </a:rPr>
              <a:t>trigger,  not </a:t>
            </a:r>
            <a:r>
              <a:rPr lang="fr-CH" dirty="0" err="1">
                <a:solidFill>
                  <a:prstClr val="black"/>
                </a:solidFill>
              </a:rPr>
              <a:t>indicated</a:t>
            </a:r>
            <a:r>
              <a:rPr lang="fr-CH" dirty="0">
                <a:solidFill>
                  <a:prstClr val="black"/>
                </a:solidFill>
              </a:rPr>
              <a:t>. 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46" y="1318860"/>
            <a:ext cx="3330370" cy="1855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3" descr="IMG_094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050" y="1313765"/>
            <a:ext cx="2385265" cy="1788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601670" y="4104075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B</a:t>
            </a:r>
            <a:r>
              <a:rPr lang="fr-CH" dirty="0" smtClean="0"/>
              <a:t>1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4121950" y="3834045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B</a:t>
            </a:r>
            <a:r>
              <a:rPr lang="fr-CH" dirty="0" smtClean="0"/>
              <a:t>2</a:t>
            </a:r>
            <a:endParaRPr lang="en-US" dirty="0"/>
          </a:p>
        </p:txBody>
      </p:sp>
      <p:cxnSp>
        <p:nvCxnSpPr>
          <p:cNvPr id="59" name="Straight Arrow Connector 58"/>
          <p:cNvCxnSpPr/>
          <p:nvPr/>
        </p:nvCxnSpPr>
        <p:spPr>
          <a:xfrm flipV="1">
            <a:off x="4526995" y="4509120"/>
            <a:ext cx="2745305" cy="1535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8"/>
          <a:stretch/>
        </p:blipFill>
        <p:spPr bwMode="auto">
          <a:xfrm>
            <a:off x="7227295" y="4014065"/>
            <a:ext cx="1943767" cy="976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0129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15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570" y="323655"/>
            <a:ext cx="391350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2400" b="1" dirty="0" err="1" smtClean="0"/>
              <a:t>Requested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beam</a:t>
            </a:r>
            <a:r>
              <a:rPr lang="fr-CH" sz="2400" b="1" dirty="0" smtClean="0"/>
              <a:t> test </a:t>
            </a:r>
            <a:r>
              <a:rPr lang="fr-CH" sz="2400" b="1" dirty="0" err="1" smtClean="0"/>
              <a:t>periods</a:t>
            </a:r>
            <a:endParaRPr lang="en-US" sz="2400" b="1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0" y="1268760"/>
            <a:ext cx="8847475" cy="1313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0" y="2438890"/>
            <a:ext cx="8280920" cy="427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237184" y="3609020"/>
            <a:ext cx="225025" cy="253916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050" b="1" dirty="0" smtClean="0"/>
              <a:t>1</a:t>
            </a:r>
            <a:endParaRPr lang="en-US" sz="105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777245" y="5724255"/>
            <a:ext cx="225025" cy="253916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050" b="1" dirty="0"/>
              <a:t>2</a:t>
            </a:r>
            <a:endParaRPr lang="en-US" sz="105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047275" y="5965394"/>
            <a:ext cx="225025" cy="253916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050" b="1" dirty="0" smtClean="0"/>
              <a:t>3</a:t>
            </a:r>
            <a:endParaRPr lang="en-US" sz="105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407315" y="1673805"/>
            <a:ext cx="225025" cy="253916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050" b="1" dirty="0" smtClean="0"/>
              <a:t>1</a:t>
            </a:r>
            <a:endParaRPr lang="en-US" sz="105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677345" y="1898830"/>
            <a:ext cx="225025" cy="253916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050" b="1" dirty="0"/>
              <a:t>2</a:t>
            </a:r>
            <a:endParaRPr lang="en-US" sz="105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902370" y="2123855"/>
            <a:ext cx="225025" cy="253916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050" b="1" dirty="0" smtClean="0"/>
              <a:t>3</a:t>
            </a: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31364297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16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81790" y="188640"/>
            <a:ext cx="169950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Conclusions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1500" y="953725"/>
            <a:ext cx="9012724" cy="258532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We</a:t>
            </a:r>
            <a:r>
              <a:rPr lang="fr-CH" b="1" dirty="0" smtClean="0"/>
              <a:t> have </a:t>
            </a:r>
            <a:r>
              <a:rPr lang="fr-CH" b="1" dirty="0" err="1" smtClean="0"/>
              <a:t>built</a:t>
            </a:r>
            <a:r>
              <a:rPr lang="fr-CH" b="1" dirty="0" smtClean="0"/>
              <a:t> a 9000 </a:t>
            </a:r>
            <a:r>
              <a:rPr lang="fr-CH" b="1" dirty="0" err="1" smtClean="0"/>
              <a:t>channel</a:t>
            </a:r>
            <a:r>
              <a:rPr lang="fr-CH" b="1" dirty="0" smtClean="0"/>
              <a:t>  extensible TASD  to test the </a:t>
            </a:r>
            <a:r>
              <a:rPr lang="fr-CH" b="1" dirty="0" err="1" smtClean="0"/>
              <a:t>electron</a:t>
            </a:r>
            <a:r>
              <a:rPr lang="fr-CH" b="1" dirty="0" smtClean="0"/>
              <a:t> charge reconstruction </a:t>
            </a:r>
          </a:p>
          <a:p>
            <a:r>
              <a:rPr lang="fr-CH" b="1" dirty="0" smtClean="0"/>
              <a:t>of </a:t>
            </a:r>
            <a:r>
              <a:rPr lang="fr-CH" b="1" dirty="0" err="1" smtClean="0"/>
              <a:t>electrons</a:t>
            </a:r>
            <a:r>
              <a:rPr lang="fr-CH" b="1" dirty="0" smtClean="0"/>
              <a:t> in dense medium  and </a:t>
            </a:r>
            <a:r>
              <a:rPr lang="fr-CH" b="1" dirty="0" err="1" smtClean="0"/>
              <a:t>magnetic</a:t>
            </a:r>
            <a:r>
              <a:rPr lang="fr-CH" b="1" dirty="0" smtClean="0"/>
              <a:t> </a:t>
            </a:r>
            <a:r>
              <a:rPr lang="fr-CH" b="1" dirty="0" err="1" smtClean="0"/>
              <a:t>field</a:t>
            </a:r>
            <a:endParaRPr lang="fr-CH" b="1" dirty="0" smtClean="0"/>
          </a:p>
          <a:p>
            <a:endParaRPr lang="fr-CH" b="1" dirty="0"/>
          </a:p>
          <a:p>
            <a:r>
              <a:rPr lang="fr-CH" b="1" dirty="0" smtClean="0"/>
              <a:t>A Baby-MIND (60 tons) detector has been </a:t>
            </a:r>
            <a:r>
              <a:rPr lang="fr-CH" b="1" dirty="0" err="1" smtClean="0"/>
              <a:t>designed</a:t>
            </a:r>
            <a:r>
              <a:rPr lang="fr-CH" b="1" dirty="0" smtClean="0"/>
              <a:t> to test the muon charge </a:t>
            </a:r>
            <a:r>
              <a:rPr lang="fr-CH" b="1" dirty="0" err="1" smtClean="0"/>
              <a:t>separation</a:t>
            </a:r>
            <a:r>
              <a:rPr lang="fr-CH" b="1" dirty="0" smtClean="0"/>
              <a:t> </a:t>
            </a:r>
            <a:r>
              <a:rPr lang="fr-CH" b="1" dirty="0" err="1" smtClean="0"/>
              <a:t>with</a:t>
            </a:r>
            <a:r>
              <a:rPr lang="fr-CH" b="1" dirty="0" smtClean="0"/>
              <a:t> </a:t>
            </a:r>
          </a:p>
          <a:p>
            <a:r>
              <a:rPr lang="fr-CH" b="1" dirty="0" smtClean="0"/>
              <a:t>high </a:t>
            </a:r>
            <a:r>
              <a:rPr lang="fr-CH" b="1" dirty="0" err="1" smtClean="0"/>
              <a:t>precision</a:t>
            </a:r>
            <a:r>
              <a:rPr lang="fr-CH" b="1" dirty="0" smtClean="0"/>
              <a:t> and to </a:t>
            </a:r>
            <a:r>
              <a:rPr lang="fr-CH" b="1" dirty="0" err="1" smtClean="0"/>
              <a:t>extend</a:t>
            </a:r>
            <a:r>
              <a:rPr lang="fr-CH" b="1" dirty="0" smtClean="0"/>
              <a:t> </a:t>
            </a:r>
            <a:r>
              <a:rPr lang="fr-CH" b="1" dirty="0" err="1" smtClean="0"/>
              <a:t>it</a:t>
            </a:r>
            <a:r>
              <a:rPr lang="fr-CH" b="1" dirty="0" smtClean="0"/>
              <a:t> </a:t>
            </a:r>
            <a:r>
              <a:rPr lang="fr-CH" b="1" dirty="0" err="1" smtClean="0"/>
              <a:t>below</a:t>
            </a:r>
            <a:r>
              <a:rPr lang="fr-CH" b="1" dirty="0" smtClean="0"/>
              <a:t> 1 </a:t>
            </a:r>
            <a:r>
              <a:rPr lang="fr-CH" b="1" dirty="0" err="1" smtClean="0"/>
              <a:t>GeV</a:t>
            </a:r>
            <a:r>
              <a:rPr lang="fr-CH" b="1" dirty="0" smtClean="0"/>
              <a:t>, and construction has </a:t>
            </a:r>
            <a:r>
              <a:rPr lang="fr-CH" b="1" dirty="0" err="1" smtClean="0"/>
              <a:t>begun</a:t>
            </a:r>
            <a:r>
              <a:rPr lang="fr-CH" b="1" dirty="0" smtClean="0"/>
              <a:t>.  </a:t>
            </a:r>
          </a:p>
          <a:p>
            <a:endParaRPr lang="fr-CH" b="1" dirty="0" smtClean="0"/>
          </a:p>
          <a:p>
            <a:r>
              <a:rPr lang="fr-CH" b="1" dirty="0" smtClean="0"/>
              <a:t>This Baby-MIND </a:t>
            </a:r>
            <a:r>
              <a:rPr lang="fr-CH" b="1" dirty="0" err="1" smtClean="0"/>
              <a:t>is</a:t>
            </a:r>
            <a:r>
              <a:rPr lang="fr-CH" b="1" dirty="0" smtClean="0"/>
              <a:t> part of </a:t>
            </a:r>
            <a:r>
              <a:rPr lang="fr-CH" b="1" dirty="0" smtClean="0"/>
              <a:t>a </a:t>
            </a:r>
            <a:r>
              <a:rPr lang="fr-CH" b="1" dirty="0" err="1" smtClean="0"/>
              <a:t>measurement</a:t>
            </a:r>
            <a:r>
              <a:rPr lang="fr-CH" b="1" dirty="0" smtClean="0"/>
              <a:t> of  water to </a:t>
            </a:r>
            <a:r>
              <a:rPr lang="fr-CH" b="1" dirty="0" err="1" smtClean="0"/>
              <a:t>scintillator</a:t>
            </a:r>
            <a:r>
              <a:rPr lang="fr-CH" b="1" dirty="0" smtClean="0"/>
              <a:t> cross-section ratio </a:t>
            </a:r>
          </a:p>
          <a:p>
            <a:r>
              <a:rPr lang="fr-CH" b="1" dirty="0" smtClean="0"/>
              <a:t>in the neutrino and antineutrino  </a:t>
            </a:r>
            <a:r>
              <a:rPr lang="fr-CH" b="1" dirty="0" err="1" smtClean="0"/>
              <a:t>beam</a:t>
            </a:r>
            <a:r>
              <a:rPr lang="fr-CH" b="1" dirty="0" smtClean="0"/>
              <a:t> at T2K </a:t>
            </a:r>
            <a:r>
              <a:rPr lang="fr-CH" b="1" dirty="0" err="1" smtClean="0"/>
              <a:t>within</a:t>
            </a:r>
            <a:r>
              <a:rPr lang="fr-CH" b="1" dirty="0" smtClean="0"/>
              <a:t> the WAGASCI  </a:t>
            </a:r>
            <a:r>
              <a:rPr lang="fr-CH" b="1" dirty="0" err="1" smtClean="0"/>
              <a:t>experiment</a:t>
            </a:r>
            <a:r>
              <a:rPr lang="fr-CH" b="1" dirty="0" smtClean="0"/>
              <a:t> </a:t>
            </a:r>
          </a:p>
          <a:p>
            <a:r>
              <a:rPr lang="fr-CH" b="1" dirty="0" smtClean="0"/>
              <a:t>in </a:t>
            </a:r>
            <a:r>
              <a:rPr lang="fr-CH" b="1" dirty="0" err="1" smtClean="0"/>
              <a:t>view</a:t>
            </a:r>
            <a:r>
              <a:rPr lang="fr-CH" b="1" dirty="0" smtClean="0"/>
              <a:t> of a </a:t>
            </a:r>
            <a:r>
              <a:rPr lang="fr-CH" b="1" dirty="0" err="1" smtClean="0"/>
              <a:t>reduction</a:t>
            </a:r>
            <a:r>
              <a:rPr lang="fr-CH" b="1" dirty="0" smtClean="0"/>
              <a:t>  of </a:t>
            </a:r>
            <a:r>
              <a:rPr lang="fr-CH" b="1" dirty="0" err="1" smtClean="0"/>
              <a:t>systematic</a:t>
            </a:r>
            <a:r>
              <a:rPr lang="fr-CH" b="1" dirty="0" smtClean="0"/>
              <a:t>  </a:t>
            </a:r>
            <a:r>
              <a:rPr lang="fr-CH" b="1" dirty="0" err="1" smtClean="0"/>
              <a:t>errors</a:t>
            </a:r>
            <a:r>
              <a:rPr lang="fr-CH" b="1" dirty="0" smtClean="0"/>
              <a:t> for T2K CP </a:t>
            </a:r>
            <a:r>
              <a:rPr lang="fr-CH" b="1" dirty="0" err="1" smtClean="0"/>
              <a:t>asymmetry</a:t>
            </a:r>
            <a:r>
              <a:rPr lang="fr-CH" b="1" dirty="0" smtClean="0"/>
              <a:t> </a:t>
            </a:r>
            <a:r>
              <a:rPr lang="fr-CH" b="1" dirty="0" err="1" smtClean="0"/>
              <a:t>measurements</a:t>
            </a:r>
            <a:r>
              <a:rPr lang="fr-CH" b="1" dirty="0" smtClean="0"/>
              <a:t>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880" y="3789040"/>
            <a:ext cx="8938610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b="1" dirty="0" smtClean="0"/>
              <a:t>Tests of </a:t>
            </a:r>
            <a:r>
              <a:rPr lang="fr-CH" b="1" dirty="0" err="1" smtClean="0"/>
              <a:t>these</a:t>
            </a:r>
            <a:r>
              <a:rPr lang="fr-CH" b="1" dirty="0" smtClean="0"/>
              <a:t> detectors in </a:t>
            </a:r>
            <a:r>
              <a:rPr lang="fr-CH" b="1" dirty="0" err="1" smtClean="0"/>
              <a:t>beams</a:t>
            </a:r>
            <a:r>
              <a:rPr lang="fr-CH" b="1" dirty="0" smtClean="0"/>
              <a:t> are </a:t>
            </a:r>
            <a:r>
              <a:rPr lang="fr-CH" b="1" dirty="0" err="1" smtClean="0"/>
              <a:t>requested</a:t>
            </a:r>
            <a:r>
              <a:rPr lang="fr-CH" b="1" dirty="0" smtClean="0"/>
              <a:t>  at CERN in </a:t>
            </a:r>
            <a:r>
              <a:rPr lang="fr-CH" b="1" dirty="0" err="1" smtClean="0"/>
              <a:t>several</a:t>
            </a:r>
            <a:r>
              <a:rPr lang="fr-CH" b="1" dirty="0" smtClean="0"/>
              <a:t>  </a:t>
            </a:r>
            <a:r>
              <a:rPr lang="fr-CH" b="1" dirty="0" err="1" smtClean="0"/>
              <a:t>steps</a:t>
            </a:r>
            <a:endParaRPr lang="fr-CH" b="1" dirty="0" smtClean="0"/>
          </a:p>
          <a:p>
            <a:endParaRPr lang="fr-CH" b="1" dirty="0" smtClean="0"/>
          </a:p>
          <a:p>
            <a:r>
              <a:rPr lang="fr-CH" b="1" dirty="0" smtClean="0"/>
              <a:t> -- 1 -- TASD tests in the MORPURGO </a:t>
            </a:r>
            <a:r>
              <a:rPr lang="fr-CH" b="1" dirty="0" err="1" smtClean="0"/>
              <a:t>magnet</a:t>
            </a:r>
            <a:r>
              <a:rPr lang="fr-CH" b="1" dirty="0" smtClean="0"/>
              <a:t> </a:t>
            </a:r>
            <a:r>
              <a:rPr lang="fr-CH" b="1" dirty="0" err="1" smtClean="0"/>
              <a:t>using</a:t>
            </a:r>
            <a:r>
              <a:rPr lang="fr-CH" b="1" dirty="0" smtClean="0"/>
              <a:t> </a:t>
            </a:r>
            <a:r>
              <a:rPr lang="fr-CH" b="1" dirty="0" err="1" smtClean="0"/>
              <a:t>dedicated</a:t>
            </a:r>
            <a:r>
              <a:rPr lang="fr-CH" b="1" dirty="0" smtClean="0"/>
              <a:t> TASD </a:t>
            </a:r>
            <a:r>
              <a:rPr lang="fr-CH" b="1" dirty="0" err="1" smtClean="0"/>
              <a:t>scintillators</a:t>
            </a:r>
            <a:r>
              <a:rPr lang="fr-CH" b="1" dirty="0" smtClean="0"/>
              <a:t> and </a:t>
            </a:r>
          </a:p>
          <a:p>
            <a:r>
              <a:rPr lang="fr-CH" b="1" dirty="0" smtClean="0"/>
              <a:t>            a set of </a:t>
            </a:r>
            <a:r>
              <a:rPr lang="fr-CH" b="1" dirty="0" err="1" smtClean="0"/>
              <a:t>MPPCs</a:t>
            </a:r>
            <a:r>
              <a:rPr lang="fr-CH" b="1" dirty="0" smtClean="0"/>
              <a:t>, </a:t>
            </a:r>
            <a:r>
              <a:rPr lang="fr-CH" b="1" dirty="0" err="1" smtClean="0"/>
              <a:t>connectors</a:t>
            </a:r>
            <a:r>
              <a:rPr lang="fr-CH" b="1" dirty="0" smtClean="0"/>
              <a:t>, and </a:t>
            </a:r>
            <a:r>
              <a:rPr lang="fr-CH" b="1" dirty="0" err="1" smtClean="0"/>
              <a:t>electronics</a:t>
            </a:r>
            <a:r>
              <a:rPr lang="fr-CH" b="1" dirty="0" smtClean="0"/>
              <a:t> </a:t>
            </a:r>
          </a:p>
          <a:p>
            <a:endParaRPr lang="fr-CH" b="1" dirty="0" smtClean="0"/>
          </a:p>
          <a:p>
            <a:r>
              <a:rPr lang="fr-CH" b="1" dirty="0" smtClean="0"/>
              <a:t> -- 2 -- Baby-MIND tests </a:t>
            </a:r>
            <a:r>
              <a:rPr lang="fr-CH" b="1" dirty="0" err="1" smtClean="0"/>
              <a:t>using</a:t>
            </a:r>
            <a:r>
              <a:rPr lang="fr-CH" b="1" dirty="0" smtClean="0"/>
              <a:t> the </a:t>
            </a:r>
            <a:r>
              <a:rPr lang="fr-CH" b="1" dirty="0" err="1" smtClean="0"/>
              <a:t>magnetized</a:t>
            </a:r>
            <a:r>
              <a:rPr lang="fr-CH" b="1" dirty="0" smtClean="0"/>
              <a:t> </a:t>
            </a:r>
            <a:r>
              <a:rPr lang="fr-CH" b="1" dirty="0" err="1" smtClean="0"/>
              <a:t>iron</a:t>
            </a:r>
            <a:r>
              <a:rPr lang="fr-CH" b="1" dirty="0" smtClean="0"/>
              <a:t> plates </a:t>
            </a:r>
            <a:r>
              <a:rPr lang="fr-CH" b="1" dirty="0" err="1" smtClean="0"/>
              <a:t>with</a:t>
            </a:r>
            <a:r>
              <a:rPr lang="fr-CH" b="1" dirty="0" smtClean="0"/>
              <a:t> the </a:t>
            </a:r>
            <a:r>
              <a:rPr lang="fr-CH" b="1" dirty="0" err="1" smtClean="0"/>
              <a:t>same</a:t>
            </a:r>
            <a:r>
              <a:rPr lang="fr-CH" b="1" dirty="0" smtClean="0"/>
              <a:t> detectors and </a:t>
            </a:r>
            <a:r>
              <a:rPr lang="fr-CH" b="1" dirty="0" err="1" smtClean="0"/>
              <a:t>electronics</a:t>
            </a:r>
            <a:r>
              <a:rPr lang="fr-CH" b="1" dirty="0" smtClean="0"/>
              <a:t> as the TASD tests </a:t>
            </a:r>
            <a:r>
              <a:rPr lang="fr-CH" b="1" dirty="0" err="1" smtClean="0"/>
              <a:t>above</a:t>
            </a:r>
            <a:r>
              <a:rPr lang="fr-CH" b="1" dirty="0" smtClean="0"/>
              <a:t>. </a:t>
            </a:r>
          </a:p>
          <a:p>
            <a:endParaRPr lang="fr-CH" b="1" dirty="0" smtClean="0"/>
          </a:p>
          <a:p>
            <a:r>
              <a:rPr lang="fr-CH" b="1" dirty="0" smtClean="0"/>
              <a:t> -- 3 -- Baby-MIND tests </a:t>
            </a:r>
            <a:r>
              <a:rPr lang="fr-CH" b="1" dirty="0" err="1" smtClean="0"/>
              <a:t>using</a:t>
            </a:r>
            <a:r>
              <a:rPr lang="fr-CH" b="1" dirty="0" smtClean="0"/>
              <a:t> the final </a:t>
            </a:r>
            <a:r>
              <a:rPr lang="fr-CH" b="1" dirty="0" err="1" smtClean="0"/>
              <a:t>scintillator</a:t>
            </a:r>
            <a:r>
              <a:rPr lang="fr-CH" b="1" dirty="0" smtClean="0"/>
              <a:t> configuration to </a:t>
            </a:r>
            <a:r>
              <a:rPr lang="fr-CH" b="1" dirty="0" err="1" smtClean="0"/>
              <a:t>calibrate</a:t>
            </a:r>
            <a:r>
              <a:rPr lang="fr-CH" b="1" dirty="0" smtClean="0"/>
              <a:t> the charge </a:t>
            </a:r>
          </a:p>
          <a:p>
            <a:r>
              <a:rPr lang="fr-CH" b="1" dirty="0" err="1" smtClean="0"/>
              <a:t>separation</a:t>
            </a:r>
            <a:r>
              <a:rPr lang="fr-CH" b="1" dirty="0" smtClean="0"/>
              <a:t> and </a:t>
            </a:r>
            <a:r>
              <a:rPr lang="fr-CH" b="1" dirty="0" err="1" smtClean="0"/>
              <a:t>momentum</a:t>
            </a:r>
            <a:r>
              <a:rPr lang="fr-CH" b="1" dirty="0" smtClean="0"/>
              <a:t> </a:t>
            </a:r>
            <a:r>
              <a:rPr lang="fr-CH" b="1" dirty="0" err="1" smtClean="0"/>
              <a:t>measurement</a:t>
            </a:r>
            <a:r>
              <a:rPr lang="fr-CH" b="1" dirty="0" smtClean="0"/>
              <a:t> performance of the final detector.</a:t>
            </a:r>
            <a:endParaRPr lang="fr-CH" b="1" dirty="0" smtClean="0"/>
          </a:p>
        </p:txBody>
      </p:sp>
    </p:spTree>
    <p:extLst>
      <p:ext uri="{BB962C8B-B14F-4D97-AF65-F5344CB8AC3E}">
        <p14:creationId xmlns:p14="http://schemas.microsoft.com/office/powerpoint/2010/main" val="4076937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56565" y="323655"/>
            <a:ext cx="184159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2800" b="1" dirty="0" smtClean="0"/>
              <a:t>Motivation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953725"/>
            <a:ext cx="8595956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AIDA </a:t>
            </a:r>
            <a:r>
              <a:rPr lang="fr-CH" dirty="0" err="1" smtClean="0"/>
              <a:t>integrated</a:t>
            </a:r>
            <a:r>
              <a:rPr lang="fr-CH" dirty="0" smtClean="0"/>
              <a:t> infrastructure program for neutrinos: </a:t>
            </a:r>
            <a:r>
              <a:rPr lang="fr-CH" dirty="0" err="1" smtClean="0"/>
              <a:t>beyond</a:t>
            </a:r>
            <a:r>
              <a:rPr lang="fr-CH" dirty="0" smtClean="0"/>
              <a:t> the state of the art </a:t>
            </a:r>
            <a:endParaRPr lang="fr-CH" dirty="0" smtClean="0"/>
          </a:p>
          <a:p>
            <a:r>
              <a:rPr lang="fr-CH" dirty="0" smtClean="0"/>
              <a:t>‘</a:t>
            </a:r>
            <a:r>
              <a:rPr lang="en-US" dirty="0" smtClean="0"/>
              <a:t>study </a:t>
            </a:r>
            <a:r>
              <a:rPr lang="en-US" dirty="0"/>
              <a:t>of lepton identification and </a:t>
            </a:r>
            <a:r>
              <a:rPr lang="en-US" b="1" dirty="0" smtClean="0"/>
              <a:t>charge discrimination</a:t>
            </a:r>
            <a:r>
              <a:rPr lang="en-US" dirty="0" smtClean="0"/>
              <a:t>’  in view of neutrino factory</a:t>
            </a:r>
          </a:p>
          <a:p>
            <a:r>
              <a:rPr lang="fr-CH" dirty="0" err="1" smtClean="0"/>
              <a:t>with</a:t>
            </a:r>
            <a:r>
              <a:rPr lang="fr-CH" dirty="0" smtClean="0"/>
              <a:t> a </a:t>
            </a:r>
            <a:r>
              <a:rPr lang="fr-CH" dirty="0" err="1" smtClean="0"/>
              <a:t>a</a:t>
            </a:r>
            <a:r>
              <a:rPr lang="fr-CH" dirty="0" smtClean="0"/>
              <a:t> ~1m </a:t>
            </a:r>
            <a:r>
              <a:rPr lang="fr-CH" dirty="0" err="1" smtClean="0"/>
              <a:t>deep</a:t>
            </a:r>
            <a:r>
              <a:rPr lang="fr-CH" dirty="0" smtClean="0"/>
              <a:t> </a:t>
            </a:r>
            <a:r>
              <a:rPr lang="fr-CH" dirty="0" err="1" smtClean="0"/>
              <a:t>Totally</a:t>
            </a:r>
            <a:r>
              <a:rPr lang="fr-CH" dirty="0" smtClean="0"/>
              <a:t> Active </a:t>
            </a:r>
            <a:r>
              <a:rPr lang="fr-CH" dirty="0" err="1" smtClean="0"/>
              <a:t>Scintillator</a:t>
            </a:r>
            <a:r>
              <a:rPr lang="fr-CH" dirty="0" smtClean="0"/>
              <a:t> Detector (TASD). </a:t>
            </a:r>
          </a:p>
          <a:p>
            <a:r>
              <a:rPr lang="fr-CH" dirty="0" smtClean="0"/>
              <a:t> and a 50 ton </a:t>
            </a:r>
            <a:r>
              <a:rPr lang="fr-CH" dirty="0" smtClean="0"/>
              <a:t>prototype  of a </a:t>
            </a:r>
            <a:r>
              <a:rPr lang="fr-CH" dirty="0" err="1" smtClean="0"/>
              <a:t>Magnetized</a:t>
            </a:r>
            <a:r>
              <a:rPr lang="fr-CH" dirty="0" smtClean="0"/>
              <a:t> </a:t>
            </a:r>
            <a:r>
              <a:rPr lang="fr-CH" dirty="0" err="1"/>
              <a:t>I</a:t>
            </a:r>
            <a:r>
              <a:rPr lang="fr-CH" dirty="0" err="1" smtClean="0"/>
              <a:t>ron</a:t>
            </a:r>
            <a:r>
              <a:rPr lang="fr-CH" dirty="0" smtClean="0"/>
              <a:t> Neutrino Detector (Baby-MIND) </a:t>
            </a:r>
          </a:p>
          <a:p>
            <a:endParaRPr lang="fr-CH" dirty="0"/>
          </a:p>
          <a:p>
            <a:r>
              <a:rPr lang="fr-CH" dirty="0"/>
              <a:t>T</a:t>
            </a:r>
            <a:r>
              <a:rPr lang="fr-CH" dirty="0" smtClean="0"/>
              <a:t>he </a:t>
            </a:r>
            <a:r>
              <a:rPr lang="fr-CH" dirty="0" err="1" smtClean="0"/>
              <a:t>experimental</a:t>
            </a:r>
            <a:r>
              <a:rPr lang="fr-CH" dirty="0" smtClean="0"/>
              <a:t> program at CERN main </a:t>
            </a:r>
            <a:r>
              <a:rPr lang="fr-CH" dirty="0" err="1" smtClean="0"/>
              <a:t>aims</a:t>
            </a:r>
            <a:r>
              <a:rPr lang="fr-CH" dirty="0" smtClean="0"/>
              <a:t> are: </a:t>
            </a:r>
          </a:p>
          <a:p>
            <a:r>
              <a:rPr lang="fr-CH" dirty="0" smtClean="0"/>
              <a:t>1. test of </a:t>
            </a:r>
            <a:r>
              <a:rPr lang="fr-CH" dirty="0" err="1" smtClean="0"/>
              <a:t>electron</a:t>
            </a:r>
            <a:r>
              <a:rPr lang="fr-CH" dirty="0" smtClean="0"/>
              <a:t>/positron charge </a:t>
            </a:r>
            <a:r>
              <a:rPr lang="fr-CH" dirty="0" err="1" smtClean="0"/>
              <a:t>separation</a:t>
            </a:r>
            <a:r>
              <a:rPr lang="fr-CH" dirty="0" smtClean="0"/>
              <a:t> vs </a:t>
            </a:r>
            <a:r>
              <a:rPr lang="fr-CH" dirty="0" err="1" smtClean="0"/>
              <a:t>momentum</a:t>
            </a:r>
            <a:r>
              <a:rPr lang="fr-CH" dirty="0" smtClean="0"/>
              <a:t> in TASD </a:t>
            </a:r>
            <a:r>
              <a:rPr lang="fr-CH" dirty="0" err="1" smtClean="0"/>
              <a:t>immersed</a:t>
            </a:r>
            <a:r>
              <a:rPr lang="fr-CH" dirty="0" smtClean="0"/>
              <a:t> in </a:t>
            </a:r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field</a:t>
            </a:r>
            <a:r>
              <a:rPr lang="fr-CH" dirty="0" smtClean="0"/>
              <a:t>. </a:t>
            </a:r>
          </a:p>
          <a:p>
            <a:r>
              <a:rPr lang="fr-CH" dirty="0" smtClean="0"/>
              <a:t>  </a:t>
            </a:r>
            <a:r>
              <a:rPr lang="fr-CH" dirty="0" smtClean="0">
                <a:sym typeface="Wingdings" panose="05000000000000000000" pitchFamily="2" charset="2"/>
              </a:rPr>
              <a:t> </a:t>
            </a:r>
            <a:r>
              <a:rPr lang="fr-CH" dirty="0" smtClean="0"/>
              <a:t>a 0.9x0.9x0.9/</a:t>
            </a:r>
            <a:r>
              <a:rPr lang="fr-CH" dirty="0" smtClean="0">
                <a:sym typeface="Symbol"/>
              </a:rPr>
              <a:t></a:t>
            </a:r>
            <a:r>
              <a:rPr lang="fr-CH" dirty="0" smtClean="0"/>
              <a:t> m</a:t>
            </a:r>
            <a:r>
              <a:rPr lang="fr-CH" baseline="30000" dirty="0" smtClean="0"/>
              <a:t>3 </a:t>
            </a:r>
            <a:r>
              <a:rPr lang="fr-CH" dirty="0" smtClean="0"/>
              <a:t> prototype </a:t>
            </a:r>
            <a:r>
              <a:rPr lang="fr-CH" dirty="0" err="1" smtClean="0"/>
              <a:t>with</a:t>
            </a:r>
            <a:r>
              <a:rPr lang="fr-CH" dirty="0" smtClean="0"/>
              <a:t> variable </a:t>
            </a:r>
            <a:r>
              <a:rPr lang="fr-CH" dirty="0" err="1" smtClean="0"/>
              <a:t>density</a:t>
            </a:r>
            <a:r>
              <a:rPr lang="fr-CH" dirty="0" smtClean="0"/>
              <a:t> </a:t>
            </a:r>
            <a:r>
              <a:rPr lang="fr-CH" dirty="0" smtClean="0">
                <a:sym typeface="Symbol"/>
              </a:rPr>
              <a:t> </a:t>
            </a:r>
            <a:r>
              <a:rPr lang="fr-CH" dirty="0" smtClean="0"/>
              <a:t>has been </a:t>
            </a:r>
            <a:r>
              <a:rPr lang="fr-CH" dirty="0" err="1" smtClean="0"/>
              <a:t>built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 </a:t>
            </a:r>
            <a:r>
              <a:rPr lang="fr-CH" dirty="0" err="1" smtClean="0"/>
              <a:t>inserted</a:t>
            </a:r>
            <a:r>
              <a:rPr lang="fr-CH" dirty="0" smtClean="0"/>
              <a:t> in the </a:t>
            </a:r>
            <a:r>
              <a:rPr lang="fr-CH" dirty="0" err="1" smtClean="0"/>
              <a:t>Morpurgo</a:t>
            </a:r>
            <a:r>
              <a:rPr lang="fr-CH" dirty="0" smtClean="0"/>
              <a:t> </a:t>
            </a:r>
            <a:r>
              <a:rPr lang="fr-CH" dirty="0" err="1" smtClean="0"/>
              <a:t>Magnet</a:t>
            </a:r>
            <a:r>
              <a:rPr lang="fr-CH" dirty="0" smtClean="0"/>
              <a:t> in the H8 </a:t>
            </a:r>
            <a:r>
              <a:rPr lang="fr-CH" dirty="0" err="1" smtClean="0"/>
              <a:t>beam</a:t>
            </a:r>
            <a:r>
              <a:rPr lang="fr-CH" dirty="0" smtClean="0"/>
              <a:t> line. </a:t>
            </a:r>
          </a:p>
          <a:p>
            <a:endParaRPr lang="fr-CH" dirty="0"/>
          </a:p>
          <a:p>
            <a:r>
              <a:rPr lang="fr-CH" dirty="0" smtClean="0"/>
              <a:t>2. test of muon charge </a:t>
            </a:r>
            <a:r>
              <a:rPr lang="fr-CH" dirty="0" err="1" smtClean="0"/>
              <a:t>separation</a:t>
            </a:r>
            <a:r>
              <a:rPr lang="fr-CH" dirty="0" smtClean="0"/>
              <a:t> as </a:t>
            </a:r>
            <a:r>
              <a:rPr lang="fr-CH" dirty="0" err="1" smtClean="0"/>
              <a:t>function</a:t>
            </a:r>
            <a:r>
              <a:rPr lang="fr-CH" dirty="0" smtClean="0"/>
              <a:t> of </a:t>
            </a:r>
            <a:r>
              <a:rPr lang="fr-CH" dirty="0" err="1" smtClean="0"/>
              <a:t>momentum</a:t>
            </a:r>
            <a:r>
              <a:rPr lang="fr-CH" dirty="0" smtClean="0"/>
              <a:t> down to 10</a:t>
            </a:r>
            <a:r>
              <a:rPr lang="fr-CH" baseline="30000" dirty="0" smtClean="0"/>
              <a:t>-4 </a:t>
            </a:r>
            <a:r>
              <a:rPr lang="fr-CH" dirty="0" err="1" smtClean="0"/>
              <a:t>separation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above</a:t>
            </a:r>
            <a:r>
              <a:rPr lang="fr-CH" dirty="0" smtClean="0"/>
              <a:t> 1 </a:t>
            </a:r>
            <a:r>
              <a:rPr lang="fr-CH" dirty="0" err="1" smtClean="0"/>
              <a:t>GeV</a:t>
            </a:r>
            <a:r>
              <a:rPr lang="fr-CH" dirty="0" smtClean="0"/>
              <a:t>/c in a </a:t>
            </a:r>
            <a:r>
              <a:rPr lang="fr-CH" dirty="0" err="1" smtClean="0"/>
              <a:t>suitable</a:t>
            </a:r>
            <a:r>
              <a:rPr lang="fr-CH" dirty="0" smtClean="0"/>
              <a:t> test </a:t>
            </a:r>
            <a:r>
              <a:rPr lang="fr-CH" dirty="0" err="1" smtClean="0"/>
              <a:t>beam</a:t>
            </a:r>
            <a:r>
              <a:rPr lang="fr-CH" dirty="0" smtClean="0"/>
              <a:t>. </a:t>
            </a:r>
          </a:p>
          <a:p>
            <a:r>
              <a:rPr lang="fr-CH" dirty="0" smtClean="0">
                <a:sym typeface="Wingdings" panose="05000000000000000000" pitchFamily="2" charset="2"/>
              </a:rPr>
              <a:t> a 2x3x1 m</a:t>
            </a:r>
            <a:r>
              <a:rPr lang="fr-CH" baseline="30000" dirty="0" smtClean="0">
                <a:sym typeface="Wingdings" panose="05000000000000000000" pitchFamily="2" charset="2"/>
              </a:rPr>
              <a:t>3 </a:t>
            </a:r>
            <a:r>
              <a:rPr lang="fr-CH" dirty="0" smtClean="0">
                <a:sym typeface="Wingdings" panose="05000000000000000000" pitchFamily="2" charset="2"/>
              </a:rPr>
              <a:t>Baby-MIND </a:t>
            </a:r>
            <a:r>
              <a:rPr lang="fr-CH" dirty="0" err="1" smtClean="0">
                <a:sym typeface="Wingdings" panose="05000000000000000000" pitchFamily="2" charset="2"/>
              </a:rPr>
              <a:t>is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under</a:t>
            </a:r>
            <a:r>
              <a:rPr lang="fr-CH" dirty="0" smtClean="0">
                <a:sym typeface="Wingdings" panose="05000000000000000000" pitchFamily="2" charset="2"/>
              </a:rPr>
              <a:t> construction </a:t>
            </a:r>
            <a:r>
              <a:rPr lang="fr-CH" dirty="0" err="1" smtClean="0">
                <a:sym typeface="Wingdings" panose="05000000000000000000" pitchFamily="2" charset="2"/>
              </a:rPr>
              <a:t>with</a:t>
            </a:r>
            <a:r>
              <a:rPr lang="fr-CH" dirty="0" smtClean="0">
                <a:sym typeface="Wingdings" panose="05000000000000000000" pitchFamily="2" charset="2"/>
              </a:rPr>
              <a:t> 3cm </a:t>
            </a:r>
            <a:r>
              <a:rPr lang="fr-CH" dirty="0" err="1" smtClean="0">
                <a:sym typeface="Wingdings" panose="05000000000000000000" pitchFamily="2" charset="2"/>
              </a:rPr>
              <a:t>iron</a:t>
            </a:r>
            <a:r>
              <a:rPr lang="fr-CH" dirty="0" smtClean="0">
                <a:sym typeface="Wingdings" panose="05000000000000000000" pitchFamily="2" charset="2"/>
              </a:rPr>
              <a:t> plates </a:t>
            </a:r>
            <a:r>
              <a:rPr lang="fr-CH" dirty="0" err="1" smtClean="0">
                <a:sym typeface="Wingdings" panose="05000000000000000000" pitchFamily="2" charset="2"/>
              </a:rPr>
              <a:t>magnetized</a:t>
            </a:r>
            <a:r>
              <a:rPr lang="fr-CH" dirty="0" smtClean="0">
                <a:sym typeface="Wingdings" panose="05000000000000000000" pitchFamily="2" charset="2"/>
              </a:rPr>
              <a:t> at 1.5 T.   </a:t>
            </a:r>
            <a:endParaRPr lang="fr-CH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16505" y="5139190"/>
            <a:ext cx="8865985" cy="1200329"/>
          </a:xfrm>
          <a:prstGeom prst="rect">
            <a:avLst/>
          </a:prstGeom>
          <a:solidFill>
            <a:srgbClr val="FFFF8F"/>
          </a:solidFill>
        </p:spPr>
        <p:txBody>
          <a:bodyPr wrap="square" rtlCol="0">
            <a:spAutoFit/>
          </a:bodyPr>
          <a:lstStyle/>
          <a:p>
            <a:r>
              <a:rPr lang="fr-CH" b="1" dirty="0" err="1" smtClean="0"/>
              <a:t>Following</a:t>
            </a:r>
            <a:r>
              <a:rPr lang="fr-CH" b="1" dirty="0" smtClean="0"/>
              <a:t> </a:t>
            </a:r>
            <a:r>
              <a:rPr lang="fr-CH" b="1" dirty="0" err="1" smtClean="0"/>
              <a:t>this</a:t>
            </a:r>
            <a:r>
              <a:rPr lang="fr-CH" b="1" dirty="0" smtClean="0"/>
              <a:t>, </a:t>
            </a:r>
            <a:r>
              <a:rPr lang="fr-CH" b="1" dirty="0" err="1" smtClean="0"/>
              <a:t>further</a:t>
            </a:r>
            <a:r>
              <a:rPr lang="fr-CH" b="1" dirty="0" smtClean="0"/>
              <a:t> </a:t>
            </a:r>
            <a:r>
              <a:rPr lang="fr-CH" b="1" dirty="0" err="1" smtClean="0"/>
              <a:t>opportunities</a:t>
            </a:r>
            <a:r>
              <a:rPr lang="fr-CH" b="1" dirty="0" smtClean="0"/>
              <a:t> </a:t>
            </a:r>
            <a:r>
              <a:rPr lang="fr-CH" b="1" dirty="0" err="1" smtClean="0"/>
              <a:t>will</a:t>
            </a:r>
            <a:r>
              <a:rPr lang="fr-CH" b="1" dirty="0" smtClean="0"/>
              <a:t> </a:t>
            </a:r>
            <a:r>
              <a:rPr lang="fr-CH" b="1" dirty="0" err="1" smtClean="0"/>
              <a:t>be</a:t>
            </a:r>
            <a:r>
              <a:rPr lang="fr-CH" b="1" dirty="0" smtClean="0"/>
              <a:t> </a:t>
            </a:r>
            <a:r>
              <a:rPr lang="fr-CH" b="1" dirty="0" err="1" smtClean="0"/>
              <a:t>offered</a:t>
            </a:r>
            <a:r>
              <a:rPr lang="fr-CH" b="1" dirty="0" smtClean="0"/>
              <a:t> to use the Baby-MIND</a:t>
            </a:r>
          </a:p>
          <a:p>
            <a:r>
              <a:rPr lang="fr-CH" dirty="0" smtClean="0"/>
              <a:t> --  in the T2K </a:t>
            </a:r>
            <a:r>
              <a:rPr lang="fr-CH" dirty="0" err="1" smtClean="0"/>
              <a:t>beam</a:t>
            </a:r>
            <a:r>
              <a:rPr lang="fr-CH" dirty="0" smtClean="0"/>
              <a:t> line, the WAGASCI </a:t>
            </a:r>
            <a:r>
              <a:rPr lang="fr-CH" dirty="0" err="1" smtClean="0"/>
              <a:t>project</a:t>
            </a:r>
            <a:r>
              <a:rPr lang="fr-CH" dirty="0" smtClean="0"/>
              <a:t> has </a:t>
            </a:r>
            <a:r>
              <a:rPr lang="fr-CH" dirty="0" err="1" smtClean="0"/>
              <a:t>expressed</a:t>
            </a:r>
            <a:r>
              <a:rPr lang="fr-CH" dirty="0" smtClean="0"/>
              <a:t> </a:t>
            </a:r>
            <a:r>
              <a:rPr lang="fr-CH" dirty="0" err="1" smtClean="0"/>
              <a:t>strong</a:t>
            </a:r>
            <a:r>
              <a:rPr lang="fr-CH" dirty="0" smtClean="0"/>
              <a:t> </a:t>
            </a:r>
            <a:r>
              <a:rPr lang="fr-CH" dirty="0" err="1" smtClean="0"/>
              <a:t>interest</a:t>
            </a:r>
            <a:r>
              <a:rPr lang="fr-CH" dirty="0" smtClean="0"/>
              <a:t> to use baby-MIND for </a:t>
            </a:r>
            <a:r>
              <a:rPr lang="fr-CH" dirty="0" err="1" smtClean="0"/>
              <a:t>precision</a:t>
            </a:r>
            <a:r>
              <a:rPr lang="fr-CH" dirty="0" smtClean="0"/>
              <a:t> </a:t>
            </a:r>
            <a:r>
              <a:rPr lang="fr-CH" dirty="0" err="1" smtClean="0"/>
              <a:t>measurement</a:t>
            </a:r>
            <a:r>
              <a:rPr lang="fr-CH" dirty="0" smtClean="0"/>
              <a:t> of  water to </a:t>
            </a:r>
            <a:r>
              <a:rPr lang="fr-CH" dirty="0" err="1" smtClean="0"/>
              <a:t>scintillator</a:t>
            </a:r>
            <a:r>
              <a:rPr lang="fr-CH" dirty="0" smtClean="0"/>
              <a:t> ratio of </a:t>
            </a:r>
            <a:r>
              <a:rPr lang="fr-CH" dirty="0" err="1" smtClean="0"/>
              <a:t>anti-neutrino</a:t>
            </a:r>
            <a:r>
              <a:rPr lang="fr-CH" dirty="0" smtClean="0"/>
              <a:t> cross-sections. </a:t>
            </a:r>
          </a:p>
          <a:p>
            <a:r>
              <a:rPr lang="fr-CH" dirty="0" err="1" smtClean="0"/>
              <a:t>We</a:t>
            </a:r>
            <a:r>
              <a:rPr lang="fr-CH" dirty="0" smtClean="0"/>
              <a:t> are planning to do </a:t>
            </a:r>
            <a:r>
              <a:rPr lang="fr-CH" dirty="0" err="1" smtClean="0"/>
              <a:t>this</a:t>
            </a:r>
            <a:r>
              <a:rPr lang="fr-CH" dirty="0" smtClean="0"/>
              <a:t>,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gives</a:t>
            </a:r>
            <a:r>
              <a:rPr lang="fr-CH" dirty="0" smtClean="0"/>
              <a:t> unique </a:t>
            </a:r>
            <a:r>
              <a:rPr lang="fr-CH" dirty="0" err="1" smtClean="0"/>
              <a:t>opportunity</a:t>
            </a:r>
            <a:r>
              <a:rPr lang="fr-CH" dirty="0" smtClean="0"/>
              <a:t> </a:t>
            </a:r>
            <a:r>
              <a:rPr lang="fr-CH" dirty="0" err="1" smtClean="0"/>
              <a:t>within</a:t>
            </a:r>
            <a:r>
              <a:rPr lang="fr-CH" dirty="0" smtClean="0"/>
              <a:t> a real neutrino </a:t>
            </a:r>
            <a:r>
              <a:rPr lang="fr-CH" dirty="0" err="1" smtClean="0"/>
              <a:t>beam</a:t>
            </a:r>
            <a:r>
              <a:rPr lang="fr-CH" dirty="0" smtClean="0"/>
              <a:t>.     </a:t>
            </a:r>
          </a:p>
        </p:txBody>
      </p:sp>
    </p:spTree>
    <p:extLst>
      <p:ext uri="{BB962C8B-B14F-4D97-AF65-F5344CB8AC3E}">
        <p14:creationId xmlns:p14="http://schemas.microsoft.com/office/powerpoint/2010/main" val="224624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68" t="41240"/>
          <a:stretch>
            <a:fillRect/>
          </a:stretch>
        </p:blipFill>
        <p:spPr bwMode="auto">
          <a:xfrm>
            <a:off x="-153525" y="773705"/>
            <a:ext cx="3155429" cy="1485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6515" y="2348880"/>
            <a:ext cx="2550955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Same</a:t>
            </a:r>
            <a:r>
              <a:rPr lang="fr-CH" dirty="0" smtClean="0"/>
              <a:t> batch as </a:t>
            </a:r>
            <a:r>
              <a:rPr lang="fr-CH" dirty="0" err="1" smtClean="0"/>
              <a:t>MINERvA</a:t>
            </a:r>
            <a:r>
              <a:rPr lang="fr-CH" dirty="0" smtClean="0"/>
              <a:t> </a:t>
            </a:r>
          </a:p>
          <a:p>
            <a:r>
              <a:rPr lang="fr-CH" dirty="0" smtClean="0"/>
              <a:t>at </a:t>
            </a:r>
            <a:r>
              <a:rPr lang="fr-CH" dirty="0" err="1" smtClean="0"/>
              <a:t>Fermilab</a:t>
            </a:r>
            <a:r>
              <a:rPr lang="fr-CH" dirty="0" smtClean="0"/>
              <a:t>  -- 98% active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21650" y="98630"/>
            <a:ext cx="419473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PREAMBLE: EMR detector for MICE at RAL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              100-400 MeV/c</a:t>
            </a:r>
            <a:endParaRPr lang="en-US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815" y="908720"/>
            <a:ext cx="3015336" cy="144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86835" y="2483895"/>
            <a:ext cx="275267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24 x-y modules (48 planes) 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830" y="3113965"/>
            <a:ext cx="2430270" cy="2915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7135" y="3474005"/>
            <a:ext cx="3175804" cy="203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372200" y="5544235"/>
            <a:ext cx="2667140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>
                <a:sym typeface="Symbol"/>
              </a:rPr>
              <a:t>p/p ~3% at 200 MeV/c</a:t>
            </a:r>
          </a:p>
          <a:p>
            <a:r>
              <a:rPr lang="fr-CH" dirty="0" err="1" smtClean="0">
                <a:sym typeface="Symbol"/>
              </a:rPr>
              <a:t>from</a:t>
            </a:r>
            <a:r>
              <a:rPr lang="fr-CH" dirty="0" smtClean="0">
                <a:sym typeface="Symbol"/>
              </a:rPr>
              <a:t> range </a:t>
            </a:r>
            <a:r>
              <a:rPr lang="fr-CH" dirty="0" err="1" smtClean="0">
                <a:sym typeface="Symbol"/>
              </a:rPr>
              <a:t>measurement</a:t>
            </a:r>
            <a:endParaRPr lang="en-US" dirty="0" smtClean="0">
              <a:sym typeface="Symbol"/>
            </a:endParaRPr>
          </a:p>
        </p:txBody>
      </p:sp>
      <p:pic>
        <p:nvPicPr>
          <p:cNvPr id="2055" name="Picture 7" descr="http://mice.iit.edu/mico/jpg/hn/20150803/MICEHall74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48490">
            <a:off x="6203089" y="182389"/>
            <a:ext cx="3192478" cy="2393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30" y="3122975"/>
            <a:ext cx="2452210" cy="3051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76545" y="6084295"/>
            <a:ext cx="5242269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dirty="0" smtClean="0">
                <a:sym typeface="Symbol"/>
              </a:rPr>
              <a:t>at 200 MeV/c : 99% muon </a:t>
            </a:r>
            <a:r>
              <a:rPr lang="fr-CH" dirty="0" err="1" smtClean="0">
                <a:sym typeface="Symbol"/>
              </a:rPr>
              <a:t>eff</a:t>
            </a:r>
            <a:r>
              <a:rPr lang="fr-CH" dirty="0" smtClean="0">
                <a:sym typeface="Symbol"/>
              </a:rPr>
              <a:t>. </a:t>
            </a:r>
            <a:r>
              <a:rPr lang="fr-CH" dirty="0" err="1" smtClean="0">
                <a:sym typeface="Symbol"/>
              </a:rPr>
              <a:t>with</a:t>
            </a:r>
            <a:r>
              <a:rPr lang="fr-CH" dirty="0" smtClean="0">
                <a:sym typeface="Symbol"/>
              </a:rPr>
              <a:t> 2% e-&gt; mu </a:t>
            </a:r>
            <a:r>
              <a:rPr lang="fr-CH" dirty="0" err="1" smtClean="0">
                <a:sym typeface="Symbol"/>
              </a:rPr>
              <a:t>prob</a:t>
            </a:r>
            <a:r>
              <a:rPr lang="fr-CH" dirty="0" smtClean="0">
                <a:sym typeface="Symbol"/>
              </a:rPr>
              <a:t>.    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227295" y="953725"/>
            <a:ext cx="1305145" cy="810090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12160" y="2078850"/>
            <a:ext cx="2088136" cy="92333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2015: MICE hall </a:t>
            </a:r>
          </a:p>
          <a:p>
            <a:r>
              <a:rPr lang="fr-CH" dirty="0" smtClean="0"/>
              <a:t> </a:t>
            </a:r>
            <a:r>
              <a:rPr lang="fr-CH" dirty="0" err="1" smtClean="0"/>
              <a:t>Step</a:t>
            </a:r>
            <a:r>
              <a:rPr lang="fr-CH" dirty="0" smtClean="0"/>
              <a:t> IV </a:t>
            </a:r>
            <a:r>
              <a:rPr lang="fr-CH" dirty="0" err="1" smtClean="0"/>
              <a:t>cooling</a:t>
            </a:r>
            <a:r>
              <a:rPr lang="fr-CH" dirty="0" smtClean="0"/>
              <a:t> </a:t>
            </a:r>
            <a:r>
              <a:rPr lang="fr-CH" dirty="0" err="1" smtClean="0"/>
              <a:t>expt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    and  EMR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772600" y="6495768"/>
            <a:ext cx="3363485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i="1" dirty="0" smtClean="0"/>
              <a:t>MICE note 466, to </a:t>
            </a:r>
            <a:r>
              <a:rPr lang="fr-CH" i="1" dirty="0" err="1" smtClean="0"/>
              <a:t>appear</a:t>
            </a:r>
            <a:r>
              <a:rPr lang="fr-CH" i="1" dirty="0" smtClean="0"/>
              <a:t> in JINST</a:t>
            </a:r>
            <a:endParaRPr lang="en-US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1511660" y="3374703"/>
            <a:ext cx="973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electron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121950" y="3338990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7030A0"/>
                </a:solidFill>
                <a:sym typeface="Symbol"/>
              </a:rPr>
              <a:t></a:t>
            </a:r>
            <a:r>
              <a:rPr lang="fr-CH" b="1" dirty="0" smtClean="0">
                <a:sym typeface="Symbol"/>
              </a:rPr>
              <a:t></a:t>
            </a:r>
            <a:r>
              <a:rPr lang="fr-CH" b="1" dirty="0" smtClean="0">
                <a:solidFill>
                  <a:srgbClr val="FF0000"/>
                </a:solidFill>
                <a:sym typeface="Symbol"/>
              </a:rPr>
              <a:t>e</a:t>
            </a:r>
            <a:r>
              <a:rPr lang="fr-CH" dirty="0" smtClean="0">
                <a:sym typeface="Symbol"/>
              </a:rPr>
              <a:t>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546775" y="3068960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p.h</a:t>
            </a:r>
            <a:r>
              <a:rPr lang="fr-CH" sz="1400" dirty="0" smtClean="0"/>
              <a:t>.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6147175" y="3158970"/>
            <a:ext cx="2860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range vs </a:t>
            </a:r>
            <a:r>
              <a:rPr lang="fr-CH" dirty="0" err="1" smtClean="0"/>
              <a:t>momentum</a:t>
            </a:r>
            <a:r>
              <a:rPr lang="fr-CH" dirty="0" smtClean="0"/>
              <a:t> </a:t>
            </a:r>
            <a:r>
              <a:rPr lang="fr-CH" dirty="0" err="1" smtClean="0"/>
              <a:t>meast</a:t>
            </a:r>
            <a:r>
              <a:rPr lang="fr-CH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50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5" descr="DSC_5305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97" t="32031" r="11734" b="33347"/>
          <a:stretch/>
        </p:blipFill>
        <p:spPr>
          <a:xfrm>
            <a:off x="6372200" y="1988840"/>
            <a:ext cx="2458105" cy="76813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5" y="4464115"/>
            <a:ext cx="3510390" cy="2302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56565" y="143635"/>
            <a:ext cx="1991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TASD detector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92"/>
          <a:stretch/>
        </p:blipFill>
        <p:spPr bwMode="auto">
          <a:xfrm>
            <a:off x="6057165" y="2"/>
            <a:ext cx="3071114" cy="1943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510" y="548680"/>
            <a:ext cx="5537926" cy="369331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9000 bars of 0.7 x 1.0 x 900 mm</a:t>
            </a:r>
            <a:r>
              <a:rPr lang="fr-CH" baseline="30000" dirty="0" smtClean="0"/>
              <a:t>3 </a:t>
            </a:r>
            <a:r>
              <a:rPr lang="fr-CH" dirty="0" smtClean="0"/>
              <a:t> </a:t>
            </a:r>
            <a:r>
              <a:rPr lang="fr-CH" dirty="0" err="1" smtClean="0"/>
              <a:t>manufactured</a:t>
            </a:r>
            <a:r>
              <a:rPr lang="fr-CH" dirty="0"/>
              <a:t> </a:t>
            </a:r>
            <a:r>
              <a:rPr lang="fr-CH" dirty="0" smtClean="0"/>
              <a:t>&amp; </a:t>
            </a:r>
            <a:r>
              <a:rPr lang="fr-CH" dirty="0" err="1" smtClean="0"/>
              <a:t>tested</a:t>
            </a:r>
            <a:endParaRPr lang="fr-CH" dirty="0" smtClean="0"/>
          </a:p>
          <a:p>
            <a:r>
              <a:rPr lang="fr-CH" dirty="0" smtClean="0"/>
              <a:t>at INR </a:t>
            </a:r>
            <a:r>
              <a:rPr lang="fr-CH" dirty="0" err="1" smtClean="0"/>
              <a:t>with</a:t>
            </a:r>
            <a:r>
              <a:rPr lang="fr-CH" dirty="0" smtClean="0"/>
              <a:t> WLS (</a:t>
            </a:r>
            <a:r>
              <a:rPr lang="fr-CH" dirty="0" err="1"/>
              <a:t>K</a:t>
            </a:r>
            <a:r>
              <a:rPr lang="fr-CH" dirty="0" err="1" smtClean="0"/>
              <a:t>urarai</a:t>
            </a:r>
            <a:r>
              <a:rPr lang="fr-CH" dirty="0" smtClean="0"/>
              <a:t> Y11) </a:t>
            </a:r>
            <a:r>
              <a:rPr lang="fr-CH" dirty="0" err="1" smtClean="0"/>
              <a:t>fiber</a:t>
            </a:r>
            <a:r>
              <a:rPr lang="fr-CH" dirty="0" smtClean="0"/>
              <a:t> and custom </a:t>
            </a:r>
            <a:r>
              <a:rPr lang="fr-CH" dirty="0" err="1" smtClean="0"/>
              <a:t>designed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connectors</a:t>
            </a:r>
            <a:r>
              <a:rPr lang="fr-CH" dirty="0" smtClean="0"/>
              <a:t> to </a:t>
            </a:r>
            <a:r>
              <a:rPr lang="fr-CH" dirty="0" err="1" smtClean="0"/>
              <a:t>MPPCs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err="1"/>
              <a:t>A</a:t>
            </a:r>
            <a:r>
              <a:rPr lang="fr-CH" dirty="0" err="1" smtClean="0"/>
              <a:t>ssembled</a:t>
            </a:r>
            <a:r>
              <a:rPr lang="fr-CH" dirty="0" smtClean="0"/>
              <a:t> in 50 </a:t>
            </a:r>
            <a:r>
              <a:rPr lang="fr-CH" dirty="0" err="1" smtClean="0"/>
              <a:t>alternating</a:t>
            </a:r>
            <a:r>
              <a:rPr lang="fr-CH" dirty="0" smtClean="0"/>
              <a:t> x and y planes </a:t>
            </a:r>
          </a:p>
          <a:p>
            <a:r>
              <a:rPr lang="fr-CH" dirty="0" err="1" smtClean="0"/>
              <a:t>readout</a:t>
            </a:r>
            <a:r>
              <a:rPr lang="fr-CH" dirty="0" smtClean="0"/>
              <a:t> by 3000 </a:t>
            </a:r>
            <a:r>
              <a:rPr lang="fr-CH" dirty="0" err="1" smtClean="0"/>
              <a:t>Hammamatsu</a:t>
            </a:r>
            <a:r>
              <a:rPr lang="fr-CH" dirty="0" smtClean="0"/>
              <a:t> </a:t>
            </a:r>
            <a:r>
              <a:rPr lang="en-US" dirty="0" smtClean="0"/>
              <a:t>S12571-025C MPPC</a:t>
            </a:r>
          </a:p>
          <a:p>
            <a:r>
              <a:rPr lang="fr-CH" dirty="0" smtClean="0"/>
              <a:t>Will </a:t>
            </a:r>
            <a:r>
              <a:rPr lang="fr-CH" dirty="0" err="1" smtClean="0"/>
              <a:t>read</a:t>
            </a:r>
            <a:r>
              <a:rPr lang="fr-CH" dirty="0" smtClean="0"/>
              <a:t> out part of the detector (on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path</a:t>
            </a:r>
            <a:r>
              <a:rPr lang="fr-CH" dirty="0" smtClean="0"/>
              <a:t>)  </a:t>
            </a:r>
          </a:p>
          <a:p>
            <a:endParaRPr lang="fr-CH" dirty="0"/>
          </a:p>
          <a:p>
            <a:r>
              <a:rPr lang="fr-CH" dirty="0" err="1" smtClean="0"/>
              <a:t>Mechanical</a:t>
            </a:r>
            <a:r>
              <a:rPr lang="fr-CH" dirty="0" smtClean="0"/>
              <a:t> </a:t>
            </a:r>
            <a:r>
              <a:rPr lang="fr-CH" dirty="0" err="1" smtClean="0"/>
              <a:t>assembly</a:t>
            </a:r>
            <a:r>
              <a:rPr lang="fr-CH" dirty="0" smtClean="0"/>
              <a:t> </a:t>
            </a:r>
            <a:r>
              <a:rPr lang="fr-CH" dirty="0" err="1" smtClean="0"/>
              <a:t>allows</a:t>
            </a:r>
            <a:r>
              <a:rPr lang="fr-CH" dirty="0" smtClean="0"/>
              <a:t> for extensible design </a:t>
            </a:r>
          </a:p>
          <a:p>
            <a:r>
              <a:rPr lang="fr-CH" dirty="0" err="1" smtClean="0"/>
              <a:t>with</a:t>
            </a:r>
            <a:r>
              <a:rPr lang="fr-CH" dirty="0" smtClean="0"/>
              <a:t> air gaps </a:t>
            </a:r>
            <a:r>
              <a:rPr lang="fr-CH" dirty="0" err="1" smtClean="0"/>
              <a:t>between</a:t>
            </a:r>
            <a:r>
              <a:rPr lang="fr-CH" dirty="0" smtClean="0"/>
              <a:t> planes </a:t>
            </a:r>
          </a:p>
          <a:p>
            <a:r>
              <a:rPr lang="fr-CH" dirty="0"/>
              <a:t> </a:t>
            </a:r>
            <a:r>
              <a:rPr lang="fr-CH" dirty="0" smtClean="0"/>
              <a:t> -- a cheap </a:t>
            </a:r>
            <a:r>
              <a:rPr lang="fr-CH" dirty="0" err="1" smtClean="0"/>
              <a:t>way</a:t>
            </a:r>
            <a:r>
              <a:rPr lang="fr-CH" dirty="0" smtClean="0"/>
              <a:t> to </a:t>
            </a:r>
            <a:r>
              <a:rPr lang="fr-CH" dirty="0" err="1" smtClean="0"/>
              <a:t>increase</a:t>
            </a:r>
            <a:r>
              <a:rPr lang="fr-CH" dirty="0" smtClean="0"/>
              <a:t> radiation </a:t>
            </a:r>
            <a:r>
              <a:rPr lang="fr-CH" dirty="0" err="1" smtClean="0"/>
              <a:t>length</a:t>
            </a:r>
            <a:r>
              <a:rPr lang="fr-CH" dirty="0" smtClean="0"/>
              <a:t>!</a:t>
            </a:r>
          </a:p>
          <a:p>
            <a:endParaRPr lang="fr-CH" dirty="0"/>
          </a:p>
          <a:p>
            <a:r>
              <a:rPr lang="fr-CH" dirty="0" err="1" smtClean="0"/>
              <a:t>These</a:t>
            </a:r>
            <a:r>
              <a:rPr lang="fr-CH" dirty="0" smtClean="0"/>
              <a:t> modules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serve for 1st test of Baby-MIND </a:t>
            </a:r>
            <a:endParaRPr lang="fr-CH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670" y="5139190"/>
            <a:ext cx="2970330" cy="1586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890" y="5004175"/>
            <a:ext cx="2572432" cy="1776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51820" y="4374105"/>
            <a:ext cx="2700300" cy="646331"/>
          </a:xfrm>
          <a:prstGeom prst="rect">
            <a:avLst/>
          </a:prstGeom>
          <a:solidFill>
            <a:srgbClr val="FBE3B7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construction ~ </a:t>
            </a:r>
            <a:r>
              <a:rPr lang="fr-CH" dirty="0" err="1" smtClean="0"/>
              <a:t>complete</a:t>
            </a:r>
            <a:endParaRPr lang="fr-CH" dirty="0" smtClean="0"/>
          </a:p>
          <a:p>
            <a:r>
              <a:rPr lang="fr-CH" dirty="0" smtClean="0">
                <a:sym typeface="Wingdings" panose="05000000000000000000" pitchFamily="2" charset="2"/>
              </a:rPr>
              <a:t> 50 modules  in </a:t>
            </a:r>
            <a:r>
              <a:rPr lang="fr-CH" dirty="0" err="1" smtClean="0">
                <a:sym typeface="Wingdings" panose="05000000000000000000" pitchFamily="2" charset="2"/>
              </a:rPr>
              <a:t>bdg</a:t>
            </a:r>
            <a:r>
              <a:rPr lang="fr-CH" dirty="0" smtClean="0">
                <a:sym typeface="Wingdings" panose="05000000000000000000" pitchFamily="2" charset="2"/>
              </a:rPr>
              <a:t> 595</a:t>
            </a:r>
            <a:endParaRPr lang="en-US" dirty="0"/>
          </a:p>
        </p:txBody>
      </p:sp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741" y="2708920"/>
            <a:ext cx="3073259" cy="1911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102171" y="4554125"/>
            <a:ext cx="319535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Light </a:t>
            </a:r>
            <a:r>
              <a:rPr lang="fr-CH" dirty="0" err="1" smtClean="0"/>
              <a:t>yield</a:t>
            </a:r>
            <a:r>
              <a:rPr lang="fr-CH" dirty="0" smtClean="0"/>
              <a:t> at INR (70 </a:t>
            </a:r>
            <a:r>
              <a:rPr lang="fr-CH" dirty="0" err="1" smtClean="0"/>
              <a:t>p.e</a:t>
            </a:r>
            <a:r>
              <a:rPr lang="fr-CH" dirty="0" smtClean="0"/>
              <a:t>. /</a:t>
            </a:r>
            <a:r>
              <a:rPr lang="fr-CH" dirty="0" err="1" smtClean="0"/>
              <a:t>mip</a:t>
            </a:r>
            <a:r>
              <a:rPr lang="fr-CH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8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66555" y="278650"/>
            <a:ext cx="15642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Electronics</a:t>
            </a:r>
            <a:endParaRPr lang="en-US" sz="24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65" y="2303875"/>
            <a:ext cx="7245805" cy="2358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6555" y="953725"/>
            <a:ext cx="7948586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The </a:t>
            </a:r>
            <a:r>
              <a:rPr lang="fr-CH" dirty="0" err="1" smtClean="0"/>
              <a:t>electronics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designed</a:t>
            </a:r>
            <a:r>
              <a:rPr lang="fr-CH" dirty="0" smtClean="0"/>
              <a:t> to </a:t>
            </a:r>
            <a:r>
              <a:rPr lang="fr-CH" dirty="0" err="1" smtClean="0"/>
              <a:t>adapt</a:t>
            </a:r>
            <a:r>
              <a:rPr lang="fr-CH" dirty="0" smtClean="0"/>
              <a:t> to the time structures of </a:t>
            </a:r>
          </a:p>
          <a:p>
            <a:r>
              <a:rPr lang="fr-CH" dirty="0"/>
              <a:t> </a:t>
            </a:r>
            <a:r>
              <a:rPr lang="fr-CH" dirty="0" smtClean="0"/>
              <a:t>  -- SPS test </a:t>
            </a:r>
            <a:r>
              <a:rPr lang="fr-CH" dirty="0" err="1" smtClean="0"/>
              <a:t>beam</a:t>
            </a:r>
            <a:r>
              <a:rPr lang="fr-CH" dirty="0" smtClean="0"/>
              <a:t> (</a:t>
            </a:r>
            <a:r>
              <a:rPr lang="fr-CH" dirty="0" err="1" smtClean="0"/>
              <a:t>typically</a:t>
            </a:r>
            <a:r>
              <a:rPr lang="fr-CH" dirty="0" smtClean="0"/>
              <a:t> 10 second slow </a:t>
            </a:r>
            <a:r>
              <a:rPr lang="fr-CH" dirty="0" err="1" smtClean="0"/>
              <a:t>spill</a:t>
            </a:r>
            <a:r>
              <a:rPr lang="fr-CH" dirty="0" smtClean="0"/>
              <a:t> </a:t>
            </a:r>
            <a:r>
              <a:rPr lang="fr-CH" dirty="0" err="1" smtClean="0"/>
              <a:t>every</a:t>
            </a:r>
            <a:r>
              <a:rPr lang="fr-CH" dirty="0" smtClean="0"/>
              <a:t> 0.5 to 1 minute)  </a:t>
            </a:r>
          </a:p>
          <a:p>
            <a:r>
              <a:rPr lang="fr-CH" dirty="0"/>
              <a:t> </a:t>
            </a:r>
            <a:r>
              <a:rPr lang="fr-CH" dirty="0" smtClean="0"/>
              <a:t>  -- MICE </a:t>
            </a:r>
            <a:r>
              <a:rPr lang="fr-CH" dirty="0" err="1" smtClean="0"/>
              <a:t>beam</a:t>
            </a:r>
            <a:r>
              <a:rPr lang="fr-CH" dirty="0" smtClean="0"/>
              <a:t> ( 2 ms </a:t>
            </a:r>
            <a:r>
              <a:rPr lang="fr-CH" dirty="0" err="1" smtClean="0"/>
              <a:t>every</a:t>
            </a:r>
            <a:r>
              <a:rPr lang="fr-CH" dirty="0" smtClean="0"/>
              <a:t> 1 to 2.6 second)</a:t>
            </a:r>
          </a:p>
          <a:p>
            <a:r>
              <a:rPr lang="fr-CH" dirty="0" smtClean="0"/>
              <a:t>   -- T2K </a:t>
            </a:r>
            <a:r>
              <a:rPr lang="fr-CH" dirty="0" err="1" smtClean="0"/>
              <a:t>fast</a:t>
            </a:r>
            <a:r>
              <a:rPr lang="fr-CH" dirty="0" smtClean="0"/>
              <a:t> extraction </a:t>
            </a:r>
            <a:r>
              <a:rPr lang="fr-CH" dirty="0" err="1" smtClean="0"/>
              <a:t>with</a:t>
            </a:r>
            <a:r>
              <a:rPr lang="fr-CH" dirty="0" smtClean="0"/>
              <a:t> 8 </a:t>
            </a:r>
            <a:r>
              <a:rPr lang="fr-CH" dirty="0" err="1" smtClean="0"/>
              <a:t>bunches</a:t>
            </a:r>
            <a:r>
              <a:rPr lang="fr-CH" dirty="0" smtClean="0"/>
              <a:t> </a:t>
            </a:r>
            <a:r>
              <a:rPr lang="fr-CH" dirty="0" err="1" smtClean="0"/>
              <a:t>separated</a:t>
            </a:r>
            <a:r>
              <a:rPr lang="fr-CH" dirty="0" smtClean="0"/>
              <a:t> by 580 ns </a:t>
            </a:r>
            <a:r>
              <a:rPr lang="fr-CH" dirty="0" err="1" smtClean="0"/>
              <a:t>every</a:t>
            </a:r>
            <a:r>
              <a:rPr lang="fr-CH" dirty="0" smtClean="0"/>
              <a:t> 2.6 to 1 seconds.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1550" y="4959170"/>
            <a:ext cx="7945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In test </a:t>
            </a:r>
            <a:r>
              <a:rPr lang="fr-CH" b="1" dirty="0" err="1" smtClean="0"/>
              <a:t>beam</a:t>
            </a:r>
            <a:r>
              <a:rPr lang="fr-CH" b="1" dirty="0" smtClean="0"/>
              <a:t> mode, </a:t>
            </a:r>
            <a:r>
              <a:rPr lang="fr-CH" b="1" dirty="0" err="1" smtClean="0"/>
              <a:t>can</a:t>
            </a:r>
            <a:r>
              <a:rPr lang="fr-CH" b="1" dirty="0" smtClean="0"/>
              <a:t> record  up to 10</a:t>
            </a:r>
            <a:r>
              <a:rPr lang="fr-CH" b="1" baseline="30000" dirty="0" smtClean="0"/>
              <a:t>4</a:t>
            </a:r>
            <a:r>
              <a:rPr lang="fr-CH" b="1" dirty="0" smtClean="0"/>
              <a:t> </a:t>
            </a:r>
            <a:r>
              <a:rPr lang="fr-CH" b="1" dirty="0" err="1" smtClean="0"/>
              <a:t>events</a:t>
            </a:r>
            <a:r>
              <a:rPr lang="fr-CH" b="1" dirty="0" smtClean="0"/>
              <a:t> per </a:t>
            </a:r>
            <a:r>
              <a:rPr lang="fr-CH" b="1" dirty="0" err="1" smtClean="0"/>
              <a:t>spill</a:t>
            </a:r>
            <a:r>
              <a:rPr lang="fr-CH" b="1" dirty="0" smtClean="0"/>
              <a:t> -- or ~10</a:t>
            </a:r>
            <a:r>
              <a:rPr lang="fr-CH" b="1" baseline="30000" dirty="0" smtClean="0"/>
              <a:t>7  </a:t>
            </a:r>
            <a:r>
              <a:rPr lang="fr-CH" b="1" dirty="0" smtClean="0"/>
              <a:t>on a good </a:t>
            </a:r>
            <a:r>
              <a:rPr lang="fr-CH" b="1" dirty="0" err="1" smtClean="0"/>
              <a:t>day</a:t>
            </a:r>
            <a:r>
              <a:rPr lang="fr-CH" b="1" dirty="0"/>
              <a:t>.</a:t>
            </a:r>
            <a:endParaRPr lang="fr-CH" b="1" dirty="0" smtClean="0"/>
          </a:p>
          <a:p>
            <a:r>
              <a:rPr lang="fr-CH" dirty="0" smtClean="0"/>
              <a:t>In MICE or T2K mode, </a:t>
            </a:r>
            <a:r>
              <a:rPr lang="fr-CH" dirty="0" err="1" smtClean="0"/>
              <a:t>can</a:t>
            </a:r>
            <a:r>
              <a:rPr lang="fr-CH" dirty="0" smtClean="0"/>
              <a:t> record all data  </a:t>
            </a:r>
            <a:r>
              <a:rPr lang="fr-CH" dirty="0" err="1" smtClean="0"/>
              <a:t>without</a:t>
            </a:r>
            <a:r>
              <a:rPr lang="fr-CH" dirty="0" smtClean="0"/>
              <a:t> </a:t>
            </a:r>
            <a:r>
              <a:rPr lang="fr-CH" dirty="0" err="1" smtClean="0"/>
              <a:t>dead</a:t>
            </a:r>
            <a:r>
              <a:rPr lang="fr-CH" dirty="0" smtClean="0"/>
              <a:t> time.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12348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10" y="548680"/>
            <a:ext cx="7086600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87335" y="2033845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MPPCs</a:t>
            </a:r>
            <a:r>
              <a:rPr lang="fr-CH" dirty="0" smtClean="0"/>
              <a:t> 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6912261" y="2254224"/>
            <a:ext cx="585064" cy="464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35" y="4239090"/>
            <a:ext cx="4552950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96525" y="4239090"/>
            <a:ext cx="1743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Front-end </a:t>
            </a:r>
            <a:r>
              <a:rPr lang="fr-CH" b="1" dirty="0" err="1" smtClean="0"/>
              <a:t>board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057165" y="4734145"/>
            <a:ext cx="277851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These</a:t>
            </a:r>
            <a:r>
              <a:rPr lang="fr-CH" b="1" dirty="0" smtClean="0"/>
              <a:t> </a:t>
            </a:r>
            <a:r>
              <a:rPr lang="fr-CH" b="1" dirty="0" err="1" smtClean="0"/>
              <a:t>electronics</a:t>
            </a:r>
            <a:r>
              <a:rPr lang="fr-CH" b="1" dirty="0" smtClean="0"/>
              <a:t> are</a:t>
            </a:r>
          </a:p>
          <a:p>
            <a:r>
              <a:rPr lang="fr-CH" b="1" dirty="0" err="1" smtClean="0"/>
              <a:t>proposed</a:t>
            </a:r>
            <a:r>
              <a:rPr lang="fr-CH" b="1" dirty="0" smtClean="0"/>
              <a:t> as </a:t>
            </a:r>
            <a:r>
              <a:rPr lang="fr-CH" b="1" dirty="0" err="1" smtClean="0"/>
              <a:t>common</a:t>
            </a:r>
            <a:r>
              <a:rPr lang="fr-CH" b="1" dirty="0" smtClean="0"/>
              <a:t> </a:t>
            </a:r>
            <a:r>
              <a:rPr lang="fr-CH" b="1" dirty="0" err="1" smtClean="0"/>
              <a:t>tool</a:t>
            </a:r>
            <a:r>
              <a:rPr lang="fr-CH" b="1" dirty="0" smtClean="0"/>
              <a:t> </a:t>
            </a:r>
          </a:p>
          <a:p>
            <a:r>
              <a:rPr lang="fr-CH" b="1" dirty="0" smtClean="0"/>
              <a:t>for</a:t>
            </a:r>
            <a:r>
              <a:rPr lang="en-US" b="1" dirty="0" smtClean="0"/>
              <a:t> </a:t>
            </a:r>
            <a:r>
              <a:rPr lang="fr-CH" b="1" dirty="0" smtClean="0"/>
              <a:t>neutrino </a:t>
            </a:r>
            <a:r>
              <a:rPr lang="fr-CH" b="1" dirty="0" err="1" smtClean="0"/>
              <a:t>platform</a:t>
            </a:r>
            <a:r>
              <a:rPr lang="fr-CH" b="1" dirty="0" smtClean="0"/>
              <a:t> </a:t>
            </a:r>
          </a:p>
          <a:p>
            <a:r>
              <a:rPr lang="fr-CH" b="1" dirty="0" err="1" smtClean="0"/>
              <a:t>experiments</a:t>
            </a:r>
            <a:r>
              <a:rPr lang="fr-CH" b="1" dirty="0"/>
              <a:t> </a:t>
            </a:r>
            <a:endParaRPr lang="fr-CH" b="1" dirty="0" smtClean="0"/>
          </a:p>
          <a:p>
            <a:r>
              <a:rPr lang="fr-CH" b="1" dirty="0" smtClean="0"/>
              <a:t>(</a:t>
            </a:r>
            <a:r>
              <a:rPr lang="fr-CH" b="1" dirty="0" err="1" smtClean="0"/>
              <a:t>ref</a:t>
            </a:r>
            <a:r>
              <a:rPr lang="fr-CH" b="1" dirty="0" smtClean="0"/>
              <a:t>. Y. Favre, Neutrino </a:t>
            </a:r>
          </a:p>
          <a:p>
            <a:r>
              <a:rPr lang="fr-CH" b="1" dirty="0" err="1" smtClean="0"/>
              <a:t>platform</a:t>
            </a:r>
            <a:r>
              <a:rPr lang="fr-CH" b="1" dirty="0" smtClean="0"/>
              <a:t>, 3-09-2015)</a:t>
            </a:r>
          </a:p>
        </p:txBody>
      </p:sp>
    </p:spTree>
    <p:extLst>
      <p:ext uri="{BB962C8B-B14F-4D97-AF65-F5344CB8AC3E}">
        <p14:creationId xmlns:p14="http://schemas.microsoft.com/office/powerpoint/2010/main" val="332800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/>
          <p:cNvSpPr/>
          <p:nvPr/>
        </p:nvSpPr>
        <p:spPr>
          <a:xfrm>
            <a:off x="71500" y="3969060"/>
            <a:ext cx="9001000" cy="23852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TASD and MIND prototype and tests at CERN SPSC Oct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6545" y="323655"/>
            <a:ext cx="13511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smtClean="0"/>
              <a:t>TASD tests </a:t>
            </a:r>
            <a:endParaRPr lang="en-US" sz="2000" b="1" dirty="0"/>
          </a:p>
        </p:txBody>
      </p:sp>
      <p:pic>
        <p:nvPicPr>
          <p:cNvPr id="6" name="Picture 12" descr="IMG_10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81890" y="548680"/>
            <a:ext cx="3285365" cy="2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3486659"/>
              </p:ext>
            </p:extLst>
          </p:nvPr>
        </p:nvGraphicFramePr>
        <p:xfrm>
          <a:off x="521550" y="728700"/>
          <a:ext cx="2957513" cy="2252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8" name="Visio" r:id="rId4" imgW="4895856" imgH="3762362" progId="Visio.Drawing.15">
                  <p:embed/>
                </p:oleObj>
              </mc:Choice>
              <mc:Fallback>
                <p:oleObj name="Visio" r:id="rId4" imgW="4895856" imgH="3762362" progId="Visio.Drawing.15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550" y="728700"/>
                        <a:ext cx="2957513" cy="2252663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6535" y="4059070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H8</a:t>
            </a:r>
            <a:endParaRPr lang="en-US" sz="2400" b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96525" y="4734145"/>
            <a:ext cx="153017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86635" y="3203975"/>
            <a:ext cx="598901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Will expose TASD to </a:t>
            </a:r>
            <a:r>
              <a:rPr lang="fr-CH" dirty="0" err="1" smtClean="0"/>
              <a:t>electron</a:t>
            </a:r>
            <a:r>
              <a:rPr lang="fr-CH" dirty="0"/>
              <a:t> </a:t>
            </a:r>
            <a:r>
              <a:rPr lang="fr-CH" dirty="0" smtClean="0"/>
              <a:t>or muon </a:t>
            </a:r>
            <a:r>
              <a:rPr lang="fr-CH" dirty="0" err="1" smtClean="0"/>
              <a:t>beam</a:t>
            </a:r>
            <a:r>
              <a:rPr lang="fr-CH" dirty="0" smtClean="0"/>
              <a:t> of 0.5 to 10 </a:t>
            </a:r>
            <a:r>
              <a:rPr lang="fr-CH" dirty="0" err="1" smtClean="0"/>
              <a:t>GeV</a:t>
            </a:r>
            <a:endParaRPr lang="fr-CH" dirty="0" smtClean="0"/>
          </a:p>
          <a:p>
            <a:r>
              <a:rPr lang="fr-CH" dirty="0" smtClean="0"/>
              <a:t>For </a:t>
            </a:r>
            <a:r>
              <a:rPr lang="fr-CH" dirty="0" err="1" smtClean="0"/>
              <a:t>momenta</a:t>
            </a:r>
            <a:r>
              <a:rPr lang="fr-CH" dirty="0" smtClean="0"/>
              <a:t> </a:t>
            </a:r>
            <a:r>
              <a:rPr lang="fr-CH" dirty="0" err="1" smtClean="0"/>
              <a:t>lower</a:t>
            </a:r>
            <a:r>
              <a:rPr lang="fr-CH" dirty="0" smtClean="0"/>
              <a:t> </a:t>
            </a:r>
            <a:r>
              <a:rPr lang="fr-CH" dirty="0" err="1" smtClean="0"/>
              <a:t>than</a:t>
            </a:r>
            <a:r>
              <a:rPr lang="fr-CH" dirty="0" smtClean="0"/>
              <a:t> ~4 </a:t>
            </a:r>
            <a:r>
              <a:rPr lang="fr-CH" dirty="0" err="1" smtClean="0"/>
              <a:t>GeV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requires</a:t>
            </a:r>
            <a:r>
              <a:rPr lang="fr-CH" dirty="0" smtClean="0"/>
              <a:t> a </a:t>
            </a:r>
            <a:r>
              <a:rPr lang="fr-CH" dirty="0" err="1" smtClean="0"/>
              <a:t>degrader</a:t>
            </a:r>
            <a:r>
              <a:rPr lang="fr-CH" dirty="0" smtClean="0"/>
              <a:t>.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31540" y="4644135"/>
            <a:ext cx="765085" cy="22502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rapezoid 13"/>
          <p:cNvSpPr/>
          <p:nvPr/>
        </p:nvSpPr>
        <p:spPr>
          <a:xfrm rot="14959986">
            <a:off x="730698" y="4522730"/>
            <a:ext cx="222708" cy="697283"/>
          </a:xfrm>
          <a:prstGeom prst="trapezoid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6535" y="5274205"/>
            <a:ext cx="94211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He </a:t>
            </a:r>
            <a:r>
              <a:rPr lang="fr-CH" dirty="0" err="1" smtClean="0"/>
              <a:t>Ckov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826695" y="4599130"/>
            <a:ext cx="450050" cy="31503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646675" y="5184195"/>
            <a:ext cx="103432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lead </a:t>
            </a:r>
          </a:p>
          <a:p>
            <a:r>
              <a:rPr lang="fr-CH" dirty="0" err="1" smtClean="0"/>
              <a:t>degrader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411760" y="4644135"/>
            <a:ext cx="1125125" cy="225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3626895" y="4464115"/>
            <a:ext cx="0" cy="5850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716905" y="4464115"/>
            <a:ext cx="0" cy="5850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806915" y="4609845"/>
            <a:ext cx="1125125" cy="225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366755" y="4509120"/>
            <a:ext cx="45719" cy="450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536885" y="4509120"/>
            <a:ext cx="45719" cy="450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806915" y="4509120"/>
            <a:ext cx="45719" cy="450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932040" y="4509120"/>
            <a:ext cx="45719" cy="450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272300" y="4329100"/>
            <a:ext cx="630070" cy="6300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/>
          <p:cNvSpPr/>
          <p:nvPr/>
        </p:nvSpPr>
        <p:spPr>
          <a:xfrm>
            <a:off x="4166955" y="4374105"/>
            <a:ext cx="450050" cy="599365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912260" y="4104075"/>
            <a:ext cx="1395155" cy="18002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912260" y="5004175"/>
            <a:ext cx="1395155" cy="18002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317305" y="4284095"/>
            <a:ext cx="45719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7469705" y="4284095"/>
            <a:ext cx="45719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7631626" y="4284095"/>
            <a:ext cx="45719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7766641" y="4284095"/>
            <a:ext cx="45719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902370" y="4284095"/>
            <a:ext cx="45719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/>
          <p:cNvSpPr/>
          <p:nvPr/>
        </p:nvSpPr>
        <p:spPr>
          <a:xfrm rot="16200000">
            <a:off x="6844752" y="4531622"/>
            <a:ext cx="585065" cy="180020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6777245" y="450912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2231740" y="4734145"/>
            <a:ext cx="21602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022050" y="4419110"/>
            <a:ext cx="0" cy="5850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112060" y="4419110"/>
            <a:ext cx="0" cy="5850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5247075" y="4554125"/>
            <a:ext cx="1350150" cy="2700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5202070" y="4464115"/>
            <a:ext cx="45719" cy="450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6552220" y="4464115"/>
            <a:ext cx="45719" cy="450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4346975" y="4543410"/>
            <a:ext cx="2610290" cy="1907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Isosceles Triangle 49"/>
          <p:cNvSpPr/>
          <p:nvPr/>
        </p:nvSpPr>
        <p:spPr>
          <a:xfrm>
            <a:off x="1241630" y="4419110"/>
            <a:ext cx="450050" cy="599365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Arrow Connector 57"/>
          <p:cNvCxnSpPr>
            <a:endCxn id="23" idx="3"/>
          </p:cNvCxnSpPr>
          <p:nvPr/>
        </p:nvCxnSpPr>
        <p:spPr>
          <a:xfrm flipH="1" flipV="1">
            <a:off x="4391980" y="4973470"/>
            <a:ext cx="45005" cy="1657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3536885" y="5624953"/>
            <a:ext cx="1755195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chambers</a:t>
            </a:r>
            <a:endParaRPr lang="en-US" dirty="0"/>
          </a:p>
        </p:txBody>
      </p:sp>
      <p:cxnSp>
        <p:nvCxnSpPr>
          <p:cNvPr id="70" name="Straight Arrow Connector 69"/>
          <p:cNvCxnSpPr/>
          <p:nvPr/>
        </p:nvCxnSpPr>
        <p:spPr>
          <a:xfrm flipH="1" flipV="1">
            <a:off x="3716905" y="5229200"/>
            <a:ext cx="45005" cy="4050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4977045" y="5049180"/>
            <a:ext cx="90010" cy="5850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4932040" y="5994285"/>
            <a:ext cx="5355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+ </a:t>
            </a:r>
            <a:r>
              <a:rPr lang="fr-CH" dirty="0" err="1" smtClean="0"/>
              <a:t>beam</a:t>
            </a:r>
            <a:r>
              <a:rPr lang="fr-CH" dirty="0" smtClean="0"/>
              <a:t> halo veto and trigger, not </a:t>
            </a:r>
            <a:r>
              <a:rPr lang="fr-CH" dirty="0" err="1" smtClean="0"/>
              <a:t>indicated</a:t>
            </a:r>
            <a:endParaRPr lang="en-US" dirty="0"/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743" y="773705"/>
            <a:ext cx="2207257" cy="2058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TextBox 74"/>
          <p:cNvSpPr txBox="1"/>
          <p:nvPr/>
        </p:nvSpPr>
        <p:spPr>
          <a:xfrm>
            <a:off x="7677345" y="2978950"/>
            <a:ext cx="11031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F</a:t>
            </a:r>
            <a:r>
              <a:rPr lang="fr-CH" dirty="0" smtClean="0"/>
              <a:t>ield </a:t>
            </a:r>
            <a:r>
              <a:rPr lang="fr-CH" dirty="0" err="1" smtClean="0"/>
              <a:t>map</a:t>
            </a:r>
            <a:endParaRPr lang="fr-CH" dirty="0" smtClean="0"/>
          </a:p>
          <a:p>
            <a:r>
              <a:rPr lang="fr-CH" dirty="0" smtClean="0"/>
              <a:t>0.7 T OK. 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7272300" y="4464115"/>
            <a:ext cx="674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CCFF33"/>
                </a:solidFill>
              </a:rPr>
              <a:t>TASD</a:t>
            </a:r>
            <a:endParaRPr lang="en-US" b="1" dirty="0">
              <a:solidFill>
                <a:srgbClr val="CCFF33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941930" y="5184195"/>
            <a:ext cx="1639873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1 or 2 </a:t>
            </a:r>
            <a:r>
              <a:rPr lang="fr-CH" dirty="0" err="1" smtClean="0"/>
              <a:t>trim</a:t>
            </a:r>
            <a:r>
              <a:rPr lang="fr-CH" dirty="0" smtClean="0"/>
              <a:t> </a:t>
            </a:r>
            <a:r>
              <a:rPr lang="fr-CH" dirty="0" err="1" smtClean="0"/>
              <a:t>coils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318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10/20/2015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TASD and MIND prototype and tests at CERN SPSC Oct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8BBB-6279-415D-8052-C936E184195F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21550" y="413665"/>
            <a:ext cx="12623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Baby-MIND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1510" y="998730"/>
            <a:ext cx="881452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charge </a:t>
            </a:r>
            <a:r>
              <a:rPr lang="fr-CH" dirty="0" err="1" smtClean="0"/>
              <a:t>separation</a:t>
            </a:r>
            <a:r>
              <a:rPr lang="fr-CH" dirty="0" smtClean="0"/>
              <a:t> for MINOS </a:t>
            </a:r>
            <a:r>
              <a:rPr lang="fr-CH" dirty="0" err="1" smtClean="0"/>
              <a:t>was</a:t>
            </a:r>
            <a:r>
              <a:rPr lang="fr-CH" dirty="0" smtClean="0"/>
              <a:t> not </a:t>
            </a:r>
            <a:r>
              <a:rPr lang="fr-CH" dirty="0" err="1" smtClean="0"/>
              <a:t>measured</a:t>
            </a:r>
            <a:r>
              <a:rPr lang="fr-CH" dirty="0" smtClean="0"/>
              <a:t> to </a:t>
            </a:r>
            <a:r>
              <a:rPr lang="fr-CH" dirty="0" err="1" smtClean="0"/>
              <a:t>better</a:t>
            </a:r>
            <a:r>
              <a:rPr lang="fr-CH" dirty="0" smtClean="0"/>
              <a:t> </a:t>
            </a:r>
            <a:r>
              <a:rPr lang="fr-CH" dirty="0" err="1" smtClean="0"/>
              <a:t>than</a:t>
            </a:r>
            <a:r>
              <a:rPr lang="fr-CH" dirty="0" smtClean="0"/>
              <a:t> ~1% </a:t>
            </a:r>
          </a:p>
          <a:p>
            <a:r>
              <a:rPr lang="fr-CH" dirty="0" smtClean="0"/>
              <a:t>due to  </a:t>
            </a:r>
            <a:r>
              <a:rPr lang="fr-CH" dirty="0" err="1" smtClean="0"/>
              <a:t>anti-neutrino</a:t>
            </a:r>
            <a:r>
              <a:rPr lang="fr-CH" dirty="0" smtClean="0"/>
              <a:t> contamination and </a:t>
            </a:r>
            <a:r>
              <a:rPr lang="fr-CH" dirty="0" err="1" smtClean="0"/>
              <a:t>uncertainties</a:t>
            </a:r>
            <a:r>
              <a:rPr lang="fr-CH" dirty="0" smtClean="0"/>
              <a:t> in </a:t>
            </a:r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field</a:t>
            </a:r>
            <a:endParaRPr lang="fr-CH" dirty="0" smtClean="0"/>
          </a:p>
          <a:p>
            <a:r>
              <a:rPr lang="fr-CH" dirty="0" smtClean="0"/>
              <a:t>close to  the central </a:t>
            </a:r>
            <a:r>
              <a:rPr lang="fr-CH" dirty="0" err="1" smtClean="0"/>
              <a:t>coil</a:t>
            </a:r>
            <a:r>
              <a:rPr lang="fr-CH" dirty="0" smtClean="0"/>
              <a:t>. </a:t>
            </a:r>
          </a:p>
          <a:p>
            <a:endParaRPr lang="fr-CH" dirty="0"/>
          </a:p>
          <a:p>
            <a:r>
              <a:rPr lang="fr-CH" dirty="0" smtClean="0">
                <a:sym typeface="Wingdings" panose="05000000000000000000" pitchFamily="2" charset="2"/>
              </a:rPr>
              <a:t> </a:t>
            </a:r>
            <a:r>
              <a:rPr lang="fr-CH" dirty="0" err="1" smtClean="0">
                <a:sym typeface="Wingdings" panose="05000000000000000000" pitchFamily="2" charset="2"/>
              </a:rPr>
              <a:t>requirement</a:t>
            </a:r>
            <a:r>
              <a:rPr lang="fr-CH" dirty="0" smtClean="0">
                <a:sym typeface="Wingdings" panose="05000000000000000000" pitchFamily="2" charset="2"/>
              </a:rPr>
              <a:t> for test </a:t>
            </a:r>
            <a:r>
              <a:rPr lang="fr-CH" dirty="0" err="1" smtClean="0">
                <a:sym typeface="Wingdings" panose="05000000000000000000" pitchFamily="2" charset="2"/>
              </a:rPr>
              <a:t>beam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smtClean="0"/>
              <a:t> and a more </a:t>
            </a:r>
            <a:r>
              <a:rPr lang="fr-CH" dirty="0" err="1" smtClean="0"/>
              <a:t>homogeneous</a:t>
            </a:r>
            <a:r>
              <a:rPr lang="fr-CH" dirty="0" smtClean="0"/>
              <a:t> </a:t>
            </a:r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field</a:t>
            </a:r>
            <a:r>
              <a:rPr lang="fr-CH" dirty="0" smtClean="0"/>
              <a:t> </a:t>
            </a:r>
          </a:p>
          <a:p>
            <a:endParaRPr lang="fr-CH" dirty="0"/>
          </a:p>
          <a:p>
            <a:r>
              <a:rPr lang="fr-CH" dirty="0" smtClean="0"/>
              <a:t>Pure </a:t>
            </a:r>
            <a:r>
              <a:rPr lang="fr-CH" dirty="0" err="1" smtClean="0"/>
              <a:t>toroidal</a:t>
            </a:r>
            <a:r>
              <a:rPr lang="fr-CH" dirty="0" smtClean="0"/>
              <a:t> </a:t>
            </a:r>
            <a:r>
              <a:rPr lang="fr-CH" dirty="0" err="1" smtClean="0"/>
              <a:t>geometry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inadequate</a:t>
            </a:r>
            <a:r>
              <a:rPr lang="fr-CH" dirty="0" smtClean="0"/>
              <a:t> for </a:t>
            </a:r>
            <a:r>
              <a:rPr lang="fr-CH" dirty="0" err="1" smtClean="0"/>
              <a:t>e.g</a:t>
            </a:r>
            <a:r>
              <a:rPr lang="fr-CH" dirty="0" smtClean="0"/>
              <a:t>. muon </a:t>
            </a:r>
            <a:r>
              <a:rPr lang="fr-CH" dirty="0" err="1" smtClean="0"/>
              <a:t>filter</a:t>
            </a:r>
            <a:r>
              <a:rPr lang="fr-CH" dirty="0" smtClean="0"/>
              <a:t> </a:t>
            </a:r>
            <a:r>
              <a:rPr lang="fr-CH" dirty="0" err="1" smtClean="0"/>
              <a:t>behind</a:t>
            </a:r>
            <a:r>
              <a:rPr lang="fr-CH" dirty="0" smtClean="0"/>
              <a:t> LBNO </a:t>
            </a:r>
            <a:r>
              <a:rPr lang="fr-CH" dirty="0" err="1" smtClean="0"/>
              <a:t>Liquid</a:t>
            </a:r>
            <a:r>
              <a:rPr lang="fr-CH" dirty="0" smtClean="0"/>
              <a:t> Argon detector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15" y="3338990"/>
            <a:ext cx="3870430" cy="3024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4121950" y="3338990"/>
            <a:ext cx="4015665" cy="2263781"/>
            <a:chOff x="241300" y="942975"/>
            <a:chExt cx="8921750" cy="5197475"/>
          </a:xfrm>
        </p:grpSpPr>
        <p:sp>
          <p:nvSpPr>
            <p:cNvPr id="9" name="Octagon 8"/>
            <p:cNvSpPr/>
            <p:nvPr/>
          </p:nvSpPr>
          <p:spPr>
            <a:xfrm>
              <a:off x="701675" y="987425"/>
              <a:ext cx="7056438" cy="3600450"/>
            </a:xfrm>
            <a:prstGeom prst="octago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ctagon 9"/>
            <p:cNvSpPr/>
            <p:nvPr/>
          </p:nvSpPr>
          <p:spPr>
            <a:xfrm>
              <a:off x="755650" y="1033463"/>
              <a:ext cx="7056438" cy="3600450"/>
            </a:xfrm>
            <a:prstGeom prst="octago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Octagon 10"/>
            <p:cNvSpPr/>
            <p:nvPr/>
          </p:nvSpPr>
          <p:spPr>
            <a:xfrm>
              <a:off x="820738" y="1077913"/>
              <a:ext cx="7056437" cy="3600450"/>
            </a:xfrm>
            <a:prstGeom prst="octago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Octagon 11"/>
            <p:cNvSpPr/>
            <p:nvPr/>
          </p:nvSpPr>
          <p:spPr>
            <a:xfrm>
              <a:off x="893763" y="1122363"/>
              <a:ext cx="7058025" cy="3600450"/>
            </a:xfrm>
            <a:prstGeom prst="octago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Octagon 12"/>
            <p:cNvSpPr/>
            <p:nvPr/>
          </p:nvSpPr>
          <p:spPr>
            <a:xfrm>
              <a:off x="935038" y="1168400"/>
              <a:ext cx="7058025" cy="3600450"/>
            </a:xfrm>
            <a:prstGeom prst="octago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Octagon 13"/>
            <p:cNvSpPr/>
            <p:nvPr/>
          </p:nvSpPr>
          <p:spPr>
            <a:xfrm>
              <a:off x="1003300" y="1212850"/>
              <a:ext cx="7058025" cy="3600450"/>
            </a:xfrm>
            <a:prstGeom prst="octago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Octagon 14"/>
            <p:cNvSpPr/>
            <p:nvPr/>
          </p:nvSpPr>
          <p:spPr>
            <a:xfrm>
              <a:off x="1069975" y="1257300"/>
              <a:ext cx="7058025" cy="3600450"/>
            </a:xfrm>
            <a:prstGeom prst="octago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Octagon 15"/>
            <p:cNvSpPr/>
            <p:nvPr/>
          </p:nvSpPr>
          <p:spPr>
            <a:xfrm>
              <a:off x="1106488" y="1303338"/>
              <a:ext cx="7056437" cy="3600450"/>
            </a:xfrm>
            <a:prstGeom prst="octago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Octagon 16"/>
            <p:cNvSpPr/>
            <p:nvPr/>
          </p:nvSpPr>
          <p:spPr>
            <a:xfrm>
              <a:off x="1160463" y="1347788"/>
              <a:ext cx="7056437" cy="3600450"/>
            </a:xfrm>
            <a:prstGeom prst="octago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Octagon 17"/>
            <p:cNvSpPr/>
            <p:nvPr/>
          </p:nvSpPr>
          <p:spPr>
            <a:xfrm>
              <a:off x="1212850" y="1393825"/>
              <a:ext cx="7056438" cy="3598863"/>
            </a:xfrm>
            <a:prstGeom prst="octago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Octagon 18"/>
            <p:cNvSpPr/>
            <p:nvPr/>
          </p:nvSpPr>
          <p:spPr>
            <a:xfrm>
              <a:off x="1285875" y="1438275"/>
              <a:ext cx="7058025" cy="3600450"/>
            </a:xfrm>
            <a:prstGeom prst="octago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Octagon 19"/>
            <p:cNvSpPr/>
            <p:nvPr/>
          </p:nvSpPr>
          <p:spPr>
            <a:xfrm>
              <a:off x="1339850" y="1482725"/>
              <a:ext cx="7058025" cy="3600450"/>
            </a:xfrm>
            <a:prstGeom prst="octago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Octagon 20"/>
            <p:cNvSpPr/>
            <p:nvPr/>
          </p:nvSpPr>
          <p:spPr>
            <a:xfrm>
              <a:off x="1422400" y="1528763"/>
              <a:ext cx="7056438" cy="3600450"/>
            </a:xfrm>
            <a:prstGeom prst="octago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Octagon 21"/>
            <p:cNvSpPr/>
            <p:nvPr/>
          </p:nvSpPr>
          <p:spPr>
            <a:xfrm>
              <a:off x="1489075" y="1573213"/>
              <a:ext cx="7056438" cy="3600450"/>
            </a:xfrm>
            <a:prstGeom prst="octago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2654787" y="3193250"/>
              <a:ext cx="3816424" cy="99011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scene3d>
              <a:camera prst="orthographicFront"/>
              <a:lightRig rig="threePt" dir="t"/>
            </a:scene3d>
            <a:sp3d prstMaterial="softEdg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Octagon 23"/>
            <p:cNvSpPr/>
            <p:nvPr/>
          </p:nvSpPr>
          <p:spPr>
            <a:xfrm>
              <a:off x="1557338" y="1617663"/>
              <a:ext cx="7056437" cy="3600450"/>
            </a:xfrm>
            <a:prstGeom prst="octago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Octagon 24"/>
            <p:cNvSpPr/>
            <p:nvPr/>
          </p:nvSpPr>
          <p:spPr>
            <a:xfrm>
              <a:off x="1611313" y="1663700"/>
              <a:ext cx="7056437" cy="3600450"/>
            </a:xfrm>
            <a:prstGeom prst="octago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2789802" y="3283260"/>
              <a:ext cx="3816424" cy="99011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scene3d>
              <a:camera prst="orthographicFront"/>
              <a:lightRig rig="threePt" dir="t"/>
            </a:scene3d>
            <a:sp3d prstMaterial="softEdg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Octagon 26"/>
            <p:cNvSpPr/>
            <p:nvPr/>
          </p:nvSpPr>
          <p:spPr>
            <a:xfrm>
              <a:off x="1687513" y="1708150"/>
              <a:ext cx="7058025" cy="3600450"/>
            </a:xfrm>
            <a:prstGeom prst="octago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Octagon 27"/>
            <p:cNvSpPr/>
            <p:nvPr/>
          </p:nvSpPr>
          <p:spPr>
            <a:xfrm>
              <a:off x="1746250" y="1752600"/>
              <a:ext cx="7056438" cy="3600450"/>
            </a:xfrm>
            <a:prstGeom prst="octago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2834807" y="3328265"/>
              <a:ext cx="3816424" cy="99011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scene3d>
              <a:camera prst="orthographicFront"/>
              <a:lightRig rig="threePt" dir="t"/>
            </a:scene3d>
            <a:sp3d prstMaterial="softEdg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" name="Octagon 29"/>
            <p:cNvSpPr/>
            <p:nvPr/>
          </p:nvSpPr>
          <p:spPr>
            <a:xfrm>
              <a:off x="1736725" y="1752600"/>
              <a:ext cx="7056438" cy="3600450"/>
            </a:xfrm>
            <a:prstGeom prst="octago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" name="Octagon 30"/>
            <p:cNvSpPr/>
            <p:nvPr/>
          </p:nvSpPr>
          <p:spPr>
            <a:xfrm>
              <a:off x="1790700" y="1798638"/>
              <a:ext cx="7056438" cy="3600450"/>
            </a:xfrm>
            <a:prstGeom prst="octago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2969822" y="3418275"/>
              <a:ext cx="3816424" cy="99011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scene3d>
              <a:camera prst="orthographicFront"/>
              <a:lightRig rig="threePt" dir="t"/>
            </a:scene3d>
            <a:sp3d prstMaterial="softEdg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" name="Octagon 32"/>
            <p:cNvSpPr/>
            <p:nvPr/>
          </p:nvSpPr>
          <p:spPr>
            <a:xfrm>
              <a:off x="1871663" y="1843088"/>
              <a:ext cx="7056437" cy="3600450"/>
            </a:xfrm>
            <a:prstGeom prst="octago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" name="Octagon 33"/>
            <p:cNvSpPr/>
            <p:nvPr/>
          </p:nvSpPr>
          <p:spPr>
            <a:xfrm>
              <a:off x="1925638" y="1862138"/>
              <a:ext cx="7056437" cy="3600450"/>
            </a:xfrm>
            <a:prstGeom prst="octagon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1350963" y="1887538"/>
              <a:ext cx="0" cy="360045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14"/>
            <p:cNvSpPr txBox="1">
              <a:spLocks noChangeArrowheads="1"/>
            </p:cNvSpPr>
            <p:nvPr/>
          </p:nvSpPr>
          <p:spPr bwMode="auto">
            <a:xfrm>
              <a:off x="4886325" y="5802313"/>
              <a:ext cx="595313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CH" dirty="0">
                  <a:latin typeface="+mj-lt"/>
                </a:rPr>
                <a:t>40m</a:t>
              </a:r>
              <a:endParaRPr lang="en-US" dirty="0">
                <a:latin typeface="+mj-lt"/>
              </a:endParaRPr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3491880" y="3508286"/>
              <a:ext cx="3906434" cy="144016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scene3d>
              <a:camera prst="orthographicFront"/>
              <a:lightRig rig="threePt" dir="t"/>
            </a:scene3d>
            <a:sp3d prstMaterial="softEdg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H="1">
              <a:off x="1916113" y="5713413"/>
              <a:ext cx="706596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20"/>
            <p:cNvSpPr txBox="1">
              <a:spLocks noChangeArrowheads="1"/>
            </p:cNvSpPr>
            <p:nvPr/>
          </p:nvSpPr>
          <p:spPr bwMode="auto">
            <a:xfrm>
              <a:off x="482600" y="3417888"/>
              <a:ext cx="595313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CH" dirty="0">
                  <a:latin typeface="+mj-lt"/>
                </a:rPr>
                <a:t>20m</a:t>
              </a:r>
              <a:endParaRPr lang="en-US" dirty="0">
                <a:latin typeface="+mj-lt"/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 flipV="1">
              <a:off x="901700" y="1843088"/>
              <a:ext cx="8242300" cy="365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495300" y="5443538"/>
              <a:ext cx="8667750" cy="444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1916113" y="1282700"/>
              <a:ext cx="1587" cy="43862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8978900" y="1295400"/>
              <a:ext cx="3175" cy="44624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881063" y="987425"/>
              <a:ext cx="1049337" cy="86995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241300" y="942975"/>
              <a:ext cx="8272463" cy="95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56"/>
            <p:cNvSpPr txBox="1">
              <a:spLocks noChangeArrowheads="1"/>
            </p:cNvSpPr>
            <p:nvPr/>
          </p:nvSpPr>
          <p:spPr bwMode="auto">
            <a:xfrm>
              <a:off x="522288" y="1303338"/>
              <a:ext cx="595312" cy="338137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CH" dirty="0">
                  <a:latin typeface="+mj-lt"/>
                </a:rPr>
                <a:t>10m</a:t>
              </a:r>
              <a:endParaRPr lang="en-US" dirty="0">
                <a:latin typeface="+mj-lt"/>
              </a:endParaRPr>
            </a:p>
          </p:txBody>
        </p:sp>
        <p:sp>
          <p:nvSpPr>
            <p:cNvPr id="47" name="Parallelogram 46"/>
            <p:cNvSpPr/>
            <p:nvPr/>
          </p:nvSpPr>
          <p:spPr>
            <a:xfrm flipV="1">
              <a:off x="2592388" y="2743200"/>
              <a:ext cx="4859337" cy="765175"/>
            </a:xfrm>
            <a:prstGeom prst="parallelogram">
              <a:avLst>
                <a:gd name="adj" fmla="val 110463"/>
              </a:avLst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8" name="Parallelogram 47"/>
            <p:cNvSpPr/>
            <p:nvPr/>
          </p:nvSpPr>
          <p:spPr>
            <a:xfrm flipV="1">
              <a:off x="2592388" y="2833688"/>
              <a:ext cx="4859337" cy="809625"/>
            </a:xfrm>
            <a:prstGeom prst="parallelogram">
              <a:avLst>
                <a:gd name="adj" fmla="val 110463"/>
              </a:avLst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49" name="Group 55"/>
            <p:cNvGrpSpPr>
              <a:grpSpLocks/>
            </p:cNvGrpSpPr>
            <p:nvPr/>
          </p:nvGrpSpPr>
          <p:grpSpPr bwMode="auto">
            <a:xfrm>
              <a:off x="2322513" y="2698750"/>
              <a:ext cx="2038350" cy="1768475"/>
              <a:chOff x="2321750" y="3383995"/>
              <a:chExt cx="2039525" cy="1769495"/>
            </a:xfrm>
          </p:grpSpPr>
          <p:sp>
            <p:nvSpPr>
              <p:cNvPr id="57" name="Oval 56"/>
              <p:cNvSpPr/>
              <p:nvPr/>
            </p:nvSpPr>
            <p:spPr>
              <a:xfrm>
                <a:off x="2547305" y="3383995"/>
                <a:ext cx="1813970" cy="1769495"/>
              </a:xfrm>
              <a:prstGeom prst="ellipse">
                <a:avLst/>
              </a:prstGeom>
              <a:no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8" name="Freeform 57"/>
              <p:cNvSpPr/>
              <p:nvPr/>
            </p:nvSpPr>
            <p:spPr>
              <a:xfrm>
                <a:off x="2660082" y="3541249"/>
                <a:ext cx="246205" cy="246204"/>
              </a:xfrm>
              <a:custGeom>
                <a:avLst/>
                <a:gdLst>
                  <a:gd name="connsiteX0" fmla="*/ 246743 w 246743"/>
                  <a:gd name="connsiteY0" fmla="*/ 0 h 246743"/>
                  <a:gd name="connsiteX1" fmla="*/ 0 w 246743"/>
                  <a:gd name="connsiteY1" fmla="*/ 246743 h 246743"/>
                  <a:gd name="connsiteX2" fmla="*/ 0 w 246743"/>
                  <a:gd name="connsiteY2" fmla="*/ 246743 h 24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6743" h="246743">
                    <a:moveTo>
                      <a:pt x="246743" y="0"/>
                    </a:moveTo>
                    <a:lnTo>
                      <a:pt x="0" y="246743"/>
                    </a:lnTo>
                    <a:lnTo>
                      <a:pt x="0" y="246743"/>
                    </a:lnTo>
                  </a:path>
                </a:pathLst>
              </a:cu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9" name="TextBox 61"/>
              <p:cNvSpPr txBox="1">
                <a:spLocks noChangeArrowheads="1"/>
              </p:cNvSpPr>
              <p:nvPr/>
            </p:nvSpPr>
            <p:spPr bwMode="auto">
              <a:xfrm>
                <a:off x="2321750" y="3563486"/>
                <a:ext cx="408222" cy="462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fr-CH" sz="2400" dirty="0">
                    <a:latin typeface="+mj-lt"/>
                  </a:rPr>
                  <a:t>B</a:t>
                </a:r>
                <a:endParaRPr lang="en-US" sz="2400" dirty="0">
                  <a:latin typeface="+mj-lt"/>
                </a:endParaRPr>
              </a:p>
            </p:txBody>
          </p:sp>
        </p:grpSp>
        <p:grpSp>
          <p:nvGrpSpPr>
            <p:cNvPr id="50" name="Group 65"/>
            <p:cNvGrpSpPr>
              <a:grpSpLocks/>
            </p:cNvGrpSpPr>
            <p:nvPr/>
          </p:nvGrpSpPr>
          <p:grpSpPr bwMode="auto">
            <a:xfrm>
              <a:off x="6208713" y="2698750"/>
              <a:ext cx="2038350" cy="1768475"/>
              <a:chOff x="2321750" y="3383995"/>
              <a:chExt cx="2039525" cy="1769495"/>
            </a:xfrm>
          </p:grpSpPr>
          <p:sp>
            <p:nvSpPr>
              <p:cNvPr id="54" name="Oval 53"/>
              <p:cNvSpPr/>
              <p:nvPr/>
            </p:nvSpPr>
            <p:spPr>
              <a:xfrm>
                <a:off x="2547305" y="3383995"/>
                <a:ext cx="1813970" cy="1769495"/>
              </a:xfrm>
              <a:prstGeom prst="ellipse">
                <a:avLst/>
              </a:prstGeom>
              <a:no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5" name="Freeform 54"/>
              <p:cNvSpPr/>
              <p:nvPr/>
            </p:nvSpPr>
            <p:spPr>
              <a:xfrm rot="10800000">
                <a:off x="2685497" y="3541249"/>
                <a:ext cx="246205" cy="246204"/>
              </a:xfrm>
              <a:custGeom>
                <a:avLst/>
                <a:gdLst>
                  <a:gd name="connsiteX0" fmla="*/ 246743 w 246743"/>
                  <a:gd name="connsiteY0" fmla="*/ 0 h 246743"/>
                  <a:gd name="connsiteX1" fmla="*/ 0 w 246743"/>
                  <a:gd name="connsiteY1" fmla="*/ 246743 h 246743"/>
                  <a:gd name="connsiteX2" fmla="*/ 0 w 246743"/>
                  <a:gd name="connsiteY2" fmla="*/ 246743 h 24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6743" h="246743">
                    <a:moveTo>
                      <a:pt x="246743" y="0"/>
                    </a:moveTo>
                    <a:lnTo>
                      <a:pt x="0" y="246743"/>
                    </a:lnTo>
                    <a:lnTo>
                      <a:pt x="0" y="246743"/>
                    </a:lnTo>
                  </a:path>
                </a:pathLst>
              </a:cu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6" name="TextBox 68"/>
              <p:cNvSpPr txBox="1">
                <a:spLocks noChangeArrowheads="1"/>
              </p:cNvSpPr>
              <p:nvPr/>
            </p:nvSpPr>
            <p:spPr bwMode="auto">
              <a:xfrm>
                <a:off x="2321750" y="3563486"/>
                <a:ext cx="408222" cy="462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fr-CH" sz="2400" dirty="0">
                    <a:latin typeface="+mj-lt"/>
                  </a:rPr>
                  <a:t>B</a:t>
                </a:r>
                <a:endParaRPr lang="en-US" sz="2400" dirty="0">
                  <a:latin typeface="+mj-lt"/>
                </a:endParaRPr>
              </a:p>
            </p:txBody>
          </p:sp>
        </p:grpSp>
        <p:sp>
          <p:nvSpPr>
            <p:cNvPr id="51" name="Right Arrow 50"/>
            <p:cNvSpPr>
              <a:spLocks noChangeArrowheads="1"/>
            </p:cNvSpPr>
            <p:nvPr/>
          </p:nvSpPr>
          <p:spPr bwMode="auto">
            <a:xfrm>
              <a:off x="5118100" y="3441700"/>
              <a:ext cx="546100" cy="254000"/>
            </a:xfrm>
            <a:prstGeom prst="rightArrow">
              <a:avLst>
                <a:gd name="adj1" fmla="val 50000"/>
                <a:gd name="adj2" fmla="val 49997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1600" b="1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1600" b="1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1600" b="1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1600" b="1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207000" y="3670300"/>
              <a:ext cx="242888" cy="33813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CH" dirty="0">
                  <a:latin typeface="+mj-lt"/>
                </a:rPr>
                <a:t>I</a:t>
              </a:r>
              <a:endParaRPr lang="en-US" dirty="0">
                <a:latin typeface="+mj-lt"/>
              </a:endParaRPr>
            </a:p>
          </p:txBody>
        </p:sp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285" y="593685"/>
            <a:ext cx="2287045" cy="1756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TextBox 59"/>
          <p:cNvSpPr txBox="1"/>
          <p:nvPr/>
        </p:nvSpPr>
        <p:spPr>
          <a:xfrm>
            <a:off x="4842030" y="5859270"/>
            <a:ext cx="4050450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settled</a:t>
            </a:r>
            <a:r>
              <a:rPr lang="fr-CH" dirty="0" smtClean="0"/>
              <a:t>  on the </a:t>
            </a:r>
            <a:r>
              <a:rPr lang="fr-CH" dirty="0" err="1" smtClean="0"/>
              <a:t>requirements</a:t>
            </a:r>
            <a:r>
              <a:rPr lang="fr-CH" dirty="0" smtClean="0"/>
              <a:t> </a:t>
            </a:r>
            <a:r>
              <a:rPr lang="fr-CH" dirty="0" err="1" smtClean="0"/>
              <a:t>related</a:t>
            </a:r>
            <a:r>
              <a:rPr lang="fr-CH" dirty="0" smtClean="0"/>
              <a:t> to the WAGASCI </a:t>
            </a:r>
            <a:r>
              <a:rPr lang="fr-CH" dirty="0" err="1" smtClean="0"/>
              <a:t>experiment</a:t>
            </a:r>
            <a:r>
              <a:rPr lang="fr-CH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956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871700" y="2888940"/>
            <a:ext cx="145411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&gt;2 ton </a:t>
            </a:r>
            <a:r>
              <a:rPr lang="fr-CH" dirty="0" err="1" smtClean="0"/>
              <a:t>target</a:t>
            </a:r>
            <a:r>
              <a:rPr lang="fr-CH" dirty="0" smtClean="0"/>
              <a:t>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46575" y="2618910"/>
            <a:ext cx="851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+ more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806915" y="3158970"/>
            <a:ext cx="18394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b="1" dirty="0" err="1" smtClean="0">
                <a:solidFill>
                  <a:srgbClr val="FFFF00"/>
                </a:solidFill>
              </a:rPr>
              <a:t>Magnetized</a:t>
            </a:r>
            <a:r>
              <a:rPr lang="fr-CH" b="1" dirty="0" smtClean="0">
                <a:solidFill>
                  <a:srgbClr val="FFFF00"/>
                </a:solidFill>
              </a:rPr>
              <a:t> MRD</a:t>
            </a:r>
          </a:p>
          <a:p>
            <a:pPr algn="ctr"/>
            <a:r>
              <a:rPr lang="fr-CH" b="1" dirty="0" smtClean="0">
                <a:solidFill>
                  <a:srgbClr val="FFFF00"/>
                </a:solidFill>
              </a:rPr>
              <a:t>(Baby-MIND) 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 rot="580655">
            <a:off x="7621449" y="1902931"/>
            <a:ext cx="1291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FFFF00"/>
                </a:solidFill>
              </a:rPr>
              <a:t>Baby-MIND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667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2914</TotalTime>
  <Words>1417</Words>
  <Application>Microsoft Office PowerPoint</Application>
  <PresentationFormat>On-screen Show (4:3)</PresentationFormat>
  <Paragraphs>225</Paragraphs>
  <Slides>16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65</cp:revision>
  <dcterms:created xsi:type="dcterms:W3CDTF">2015-10-18T08:16:53Z</dcterms:created>
  <dcterms:modified xsi:type="dcterms:W3CDTF">2015-10-20T08:51:50Z</dcterms:modified>
</cp:coreProperties>
</file>