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5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2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0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0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8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47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9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5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03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2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5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654CC-13E4-4D1E-9783-D2E596A625E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70B50-0F51-43F8-9F53-6E547DFB3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1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368660"/>
            <a:ext cx="9072500" cy="574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7067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28700"/>
            <a:ext cx="844243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Dear Alain, </a:t>
            </a:r>
            <a:r>
              <a:rPr lang="en-US" dirty="0" err="1" smtClean="0"/>
              <a:t>Etam</a:t>
            </a:r>
            <a:r>
              <a:rPr lang="en-US" dirty="0" smtClean="0"/>
              <a:t> and </a:t>
            </a:r>
            <a:r>
              <a:rPr lang="en-US" dirty="0" err="1" smtClean="0"/>
              <a:t>Yury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Thanks for your responding attitude to our questions. </a:t>
            </a:r>
            <a:br>
              <a:rPr lang="en-US" dirty="0" smtClean="0"/>
            </a:br>
            <a:r>
              <a:rPr lang="en-US" dirty="0" smtClean="0"/>
              <a:t>Our recommendations (which wording may still be tuned without </a:t>
            </a:r>
            <a:br>
              <a:rPr lang="en-US" dirty="0" smtClean="0"/>
            </a:br>
            <a:r>
              <a:rPr lang="en-US" dirty="0" smtClean="0"/>
              <a:t>changing the content) will be discussed at the Research Board </a:t>
            </a:r>
            <a:br>
              <a:rPr lang="en-US" dirty="0" smtClean="0"/>
            </a:br>
            <a:r>
              <a:rPr lang="en-US" dirty="0" smtClean="0"/>
              <a:t>on 9th December, and hopefully the </a:t>
            </a:r>
            <a:r>
              <a:rPr lang="en-US" dirty="0" err="1" smtClean="0"/>
              <a:t>BabyMIND</a:t>
            </a:r>
            <a:r>
              <a:rPr lang="en-US" dirty="0" smtClean="0"/>
              <a:t> part of your project </a:t>
            </a:r>
            <a:br>
              <a:rPr lang="en-US" dirty="0" smtClean="0"/>
            </a:br>
            <a:r>
              <a:rPr lang="en-US" dirty="0" smtClean="0"/>
              <a:t>approved as new </a:t>
            </a:r>
            <a:r>
              <a:rPr lang="en-US" dirty="0" err="1" smtClean="0"/>
              <a:t>neutino</a:t>
            </a:r>
            <a:r>
              <a:rPr lang="en-US" dirty="0" smtClean="0"/>
              <a:t> platform subproject at this occasion. </a:t>
            </a:r>
            <a:br>
              <a:rPr lang="en-US" dirty="0" smtClean="0"/>
            </a:br>
            <a:r>
              <a:rPr lang="en-US" dirty="0" smtClean="0"/>
              <a:t>Afterwards you will be regularly reviewed at each SPSC meeting, </a:t>
            </a:r>
            <a:br>
              <a:rPr lang="en-US" dirty="0" smtClean="0"/>
            </a:br>
            <a:r>
              <a:rPr lang="en-US" dirty="0" smtClean="0"/>
              <a:t>with a more thorough annual review once per year, the first or </a:t>
            </a:r>
            <a:br>
              <a:rPr lang="en-US" dirty="0" smtClean="0"/>
            </a:br>
            <a:r>
              <a:rPr lang="en-US" dirty="0" smtClean="0"/>
              <a:t>which will most likely be in April (to be confirmed). So I would </a:t>
            </a:r>
            <a:br>
              <a:rPr lang="en-US" dirty="0" smtClean="0"/>
            </a:br>
            <a:r>
              <a:rPr lang="en-US" dirty="0" smtClean="0"/>
              <a:t>advise you to prepare right now a document describing a well </a:t>
            </a:r>
            <a:br>
              <a:rPr lang="en-US" dirty="0" smtClean="0"/>
            </a:br>
            <a:r>
              <a:rPr lang="en-US" dirty="0" smtClean="0"/>
              <a:t>defined </a:t>
            </a:r>
            <a:r>
              <a:rPr lang="en-US" dirty="0" err="1" smtClean="0"/>
              <a:t>BabyMIND</a:t>
            </a:r>
            <a:r>
              <a:rPr lang="en-US" dirty="0" smtClean="0"/>
              <a:t> test setup at CERN, a realistic schedule and </a:t>
            </a:r>
            <a:br>
              <a:rPr lang="en-US" dirty="0" smtClean="0"/>
            </a:br>
            <a:r>
              <a:rPr lang="en-US" dirty="0" smtClean="0"/>
              <a:t>beam requests, as well as the other pieces of information requested </a:t>
            </a:r>
            <a:br>
              <a:rPr lang="en-US" dirty="0" smtClean="0"/>
            </a:br>
            <a:r>
              <a:rPr lang="en-US" dirty="0" smtClean="0"/>
              <a:t>in the recommendations.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Wishing you the best for the next steps ! </a:t>
            </a:r>
            <a:br>
              <a:rPr lang="en-US" dirty="0" smtClean="0"/>
            </a:br>
            <a:r>
              <a:rPr lang="en-US" dirty="0" smtClean="0"/>
              <a:t>Cheers, Claude.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856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525" y="548680"/>
            <a:ext cx="8002768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Next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steps</a:t>
            </a:r>
            <a:endParaRPr lang="fr-CH" sz="2800" b="1" dirty="0" smtClean="0"/>
          </a:p>
          <a:p>
            <a:endParaRPr lang="fr-CH" sz="2800" b="1" dirty="0" smtClean="0"/>
          </a:p>
          <a:p>
            <a:r>
              <a:rPr lang="fr-CH" dirty="0" smtClean="0"/>
              <a:t>1. </a:t>
            </a:r>
            <a:r>
              <a:rPr lang="fr-CH" dirty="0" err="1" smtClean="0"/>
              <a:t>revisit</a:t>
            </a:r>
            <a:r>
              <a:rPr lang="fr-CH" dirty="0" smtClean="0"/>
              <a:t> </a:t>
            </a:r>
            <a:r>
              <a:rPr lang="fr-CH" dirty="0" err="1" smtClean="0"/>
              <a:t>availability</a:t>
            </a:r>
            <a:r>
              <a:rPr lang="fr-CH" dirty="0" smtClean="0"/>
              <a:t> (time and conditions) of </a:t>
            </a:r>
            <a:r>
              <a:rPr lang="fr-CH" dirty="0" err="1" smtClean="0"/>
              <a:t>Morpurgo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-- if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impossible to use </a:t>
            </a:r>
            <a:r>
              <a:rPr lang="fr-CH" dirty="0" err="1" smtClean="0"/>
              <a:t>it</a:t>
            </a:r>
            <a:r>
              <a:rPr lang="fr-CH" dirty="0" smtClean="0"/>
              <a:t> in 2016, propose to </a:t>
            </a:r>
            <a:r>
              <a:rPr lang="fr-CH" dirty="0" err="1" smtClean="0"/>
              <a:t>proceed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test </a:t>
            </a:r>
            <a:r>
              <a:rPr lang="fr-CH" dirty="0" err="1" smtClean="0"/>
              <a:t>beam</a:t>
            </a:r>
            <a:r>
              <a:rPr lang="fr-CH" dirty="0" smtClean="0"/>
              <a:t> of TASD </a:t>
            </a:r>
          </a:p>
          <a:p>
            <a:r>
              <a:rPr lang="fr-CH" dirty="0"/>
              <a:t> </a:t>
            </a:r>
            <a:r>
              <a:rPr lang="fr-CH" dirty="0" smtClean="0"/>
              <a:t>        </a:t>
            </a:r>
            <a:r>
              <a:rPr lang="fr-CH" dirty="0" err="1" smtClean="0"/>
              <a:t>without</a:t>
            </a:r>
            <a:r>
              <a:rPr lang="fr-CH" dirty="0" smtClean="0"/>
              <a:t>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, as a test of </a:t>
            </a:r>
            <a:r>
              <a:rPr lang="fr-CH" dirty="0" err="1" smtClean="0"/>
              <a:t>electronics</a:t>
            </a:r>
            <a:r>
              <a:rPr lang="fr-CH" dirty="0" smtClean="0"/>
              <a:t> and DAQ.</a:t>
            </a:r>
          </a:p>
          <a:p>
            <a:endParaRPr lang="fr-CH" dirty="0" smtClean="0"/>
          </a:p>
          <a:p>
            <a:r>
              <a:rPr lang="fr-CH" dirty="0" smtClean="0"/>
              <a:t>2. T9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better</a:t>
            </a:r>
            <a:r>
              <a:rPr lang="fr-CH" dirty="0" smtClean="0"/>
              <a:t> area for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muons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North</a:t>
            </a:r>
            <a:r>
              <a:rPr lang="fr-CH" dirty="0" smtClean="0"/>
              <a:t> area. </a:t>
            </a:r>
          </a:p>
          <a:p>
            <a:r>
              <a:rPr lang="fr-CH" dirty="0" smtClean="0"/>
              <a:t>      -- </a:t>
            </a:r>
            <a:r>
              <a:rPr lang="fr-CH" dirty="0" err="1" smtClean="0"/>
              <a:t>suggest</a:t>
            </a:r>
            <a:r>
              <a:rPr lang="fr-CH" dirty="0" smtClean="0"/>
              <a:t> to use T9 for test of Baby MIND</a:t>
            </a:r>
          </a:p>
          <a:p>
            <a:endParaRPr lang="fr-CH" dirty="0"/>
          </a:p>
          <a:p>
            <a:r>
              <a:rPr lang="fr-CH" dirty="0" smtClean="0"/>
              <a:t>3. dates of test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availability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2016: 18 April to 16 </a:t>
            </a:r>
            <a:r>
              <a:rPr lang="fr-CH" dirty="0" err="1" smtClean="0"/>
              <a:t>November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the </a:t>
            </a:r>
            <a:r>
              <a:rPr lang="fr-CH" dirty="0" err="1" smtClean="0"/>
              <a:t>shut</a:t>
            </a:r>
            <a:r>
              <a:rPr lang="fr-CH" dirty="0" smtClean="0"/>
              <a:t> down: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build</a:t>
            </a:r>
            <a:r>
              <a:rPr lang="fr-CH" dirty="0"/>
              <a:t>/</a:t>
            </a:r>
            <a:r>
              <a:rPr lang="fr-CH" dirty="0" err="1" smtClean="0"/>
              <a:t>install</a:t>
            </a:r>
            <a:r>
              <a:rPr lang="fr-CH" dirty="0" smtClean="0"/>
              <a:t> Baby MIND in T9 test area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time</a:t>
            </a:r>
          </a:p>
          <a:p>
            <a:r>
              <a:rPr lang="fr-CH" dirty="0"/>
              <a:t> </a:t>
            </a:r>
            <a:r>
              <a:rPr lang="fr-CH" dirty="0" smtClean="0"/>
              <a:t>     2017 </a:t>
            </a:r>
            <a:r>
              <a:rPr lang="fr-CH" dirty="0" err="1" smtClean="0"/>
              <a:t>beam</a:t>
            </a:r>
            <a:r>
              <a:rPr lang="fr-CH" dirty="0" smtClean="0"/>
              <a:t> restart in </a:t>
            </a:r>
            <a:r>
              <a:rPr lang="fr-CH" dirty="0" err="1" smtClean="0"/>
              <a:t>may</a:t>
            </a:r>
            <a:r>
              <a:rPr lang="fr-CH" dirty="0" smtClean="0"/>
              <a:t> 2017.         </a:t>
            </a:r>
            <a:endParaRPr lang="fr-CH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728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6525" y="1028343"/>
            <a:ext cx="873097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dirty="0" smtClean="0">
                <a:sym typeface="Wingdings" panose="05000000000000000000" pitchFamily="2" charset="2"/>
              </a:rPr>
              <a:t> an </a:t>
            </a:r>
            <a:r>
              <a:rPr lang="fr-CH" sz="2400" b="1" dirty="0" err="1" smtClean="0">
                <a:sym typeface="Wingdings" panose="05000000000000000000" pitchFamily="2" charset="2"/>
              </a:rPr>
              <a:t>obvious</a:t>
            </a:r>
            <a:r>
              <a:rPr lang="fr-CH" sz="2400" b="1" dirty="0" smtClean="0">
                <a:sym typeface="Wingdings" panose="05000000000000000000" pitchFamily="2" charset="2"/>
              </a:rPr>
              <a:t> </a:t>
            </a:r>
            <a:r>
              <a:rPr lang="fr-CH" sz="2400" b="1" dirty="0" err="1" smtClean="0">
                <a:sym typeface="Wingdings" panose="05000000000000000000" pitchFamily="2" charset="2"/>
              </a:rPr>
              <a:t>schedule</a:t>
            </a:r>
            <a:r>
              <a:rPr lang="fr-CH" sz="2400" b="1" dirty="0" smtClean="0">
                <a:sym typeface="Wingdings" panose="05000000000000000000" pitchFamily="2" charset="2"/>
              </a:rPr>
              <a:t>: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     -- plan to </a:t>
            </a:r>
            <a:r>
              <a:rPr lang="fr-CH" dirty="0" err="1" smtClean="0">
                <a:sym typeface="Wingdings" panose="05000000000000000000" pitchFamily="2" charset="2"/>
              </a:rPr>
              <a:t>install</a:t>
            </a:r>
            <a:r>
              <a:rPr lang="fr-CH" dirty="0" smtClean="0">
                <a:sym typeface="Wingdings" panose="05000000000000000000" pitchFamily="2" charset="2"/>
              </a:rPr>
              <a:t> and </a:t>
            </a:r>
            <a:r>
              <a:rPr lang="fr-CH" dirty="0" err="1" smtClean="0">
                <a:sym typeface="Wingdings" panose="05000000000000000000" pitchFamily="2" charset="2"/>
              </a:rPr>
              <a:t>cosmic</a:t>
            </a:r>
            <a:r>
              <a:rPr lang="fr-CH" dirty="0" smtClean="0">
                <a:sym typeface="Wingdings" panose="05000000000000000000" pitchFamily="2" charset="2"/>
              </a:rPr>
              <a:t>-test Baby-MIND in T9 </a:t>
            </a:r>
            <a:r>
              <a:rPr lang="fr-CH" dirty="0" err="1" smtClean="0">
                <a:sym typeface="Wingdings" panose="05000000000000000000" pitchFamily="2" charset="2"/>
              </a:rPr>
              <a:t>during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winter</a:t>
            </a:r>
            <a:r>
              <a:rPr lang="fr-CH" dirty="0" smtClean="0">
                <a:sym typeface="Wingdings" panose="05000000000000000000" pitchFamily="2" charset="2"/>
              </a:rPr>
              <a:t> 2016-2017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     -- </a:t>
            </a:r>
            <a:r>
              <a:rPr lang="fr-CH" dirty="0" err="1" smtClean="0">
                <a:sym typeface="Wingdings" panose="05000000000000000000" pitchFamily="2" charset="2"/>
              </a:rPr>
              <a:t>take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beam</a:t>
            </a:r>
            <a:r>
              <a:rPr lang="fr-CH" dirty="0" smtClean="0">
                <a:sym typeface="Wingdings" panose="05000000000000000000" pitchFamily="2" charset="2"/>
              </a:rPr>
              <a:t> in May 2017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     pack and </a:t>
            </a:r>
            <a:r>
              <a:rPr lang="fr-CH" dirty="0" err="1" smtClean="0">
                <a:sym typeface="Wingdings" panose="05000000000000000000" pitchFamily="2" charset="2"/>
              </a:rPr>
              <a:t>ship</a:t>
            </a:r>
            <a:r>
              <a:rPr lang="fr-CH" dirty="0" smtClean="0">
                <a:sym typeface="Wingdings" panose="05000000000000000000" pitchFamily="2" charset="2"/>
              </a:rPr>
              <a:t> in </a:t>
            </a:r>
            <a:r>
              <a:rPr lang="fr-CH" dirty="0" err="1" smtClean="0">
                <a:sym typeface="Wingdings" panose="05000000000000000000" pitchFamily="2" charset="2"/>
              </a:rPr>
              <a:t>June</a:t>
            </a:r>
            <a:r>
              <a:rPr lang="fr-CH" dirty="0" smtClean="0">
                <a:sym typeface="Wingdings" panose="05000000000000000000" pitchFamily="2" charset="2"/>
              </a:rPr>
              <a:t> 2017, </a:t>
            </a:r>
            <a:r>
              <a:rPr lang="fr-CH" dirty="0" err="1" smtClean="0">
                <a:sym typeface="Wingdings" panose="05000000000000000000" pitchFamily="2" charset="2"/>
              </a:rPr>
              <a:t>install</a:t>
            </a:r>
            <a:r>
              <a:rPr lang="fr-CH" dirty="0" smtClean="0">
                <a:sym typeface="Wingdings" panose="05000000000000000000" pitchFamily="2" charset="2"/>
              </a:rPr>
              <a:t> in </a:t>
            </a:r>
            <a:r>
              <a:rPr lang="fr-CH" dirty="0" err="1" smtClean="0">
                <a:sym typeface="Wingdings" panose="05000000000000000000" pitchFamily="2" charset="2"/>
              </a:rPr>
              <a:t>Japan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asap</a:t>
            </a:r>
            <a:r>
              <a:rPr lang="fr-CH" dirty="0" smtClean="0">
                <a:sym typeface="Wingdings" panose="05000000000000000000" pitchFamily="2" charset="2"/>
              </a:rPr>
              <a:t>. </a:t>
            </a:r>
          </a:p>
          <a:p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sz="2400" b="1" dirty="0" err="1" smtClean="0">
                <a:sym typeface="Wingdings" panose="05000000000000000000" pitchFamily="2" charset="2"/>
              </a:rPr>
              <a:t>consequences</a:t>
            </a:r>
            <a:r>
              <a:rPr lang="fr-CH" sz="2400" b="1" dirty="0" smtClean="0">
                <a:sym typeface="Wingdings" panose="05000000000000000000" pitchFamily="2" charset="2"/>
              </a:rPr>
              <a:t>: </a:t>
            </a:r>
            <a:endParaRPr lang="fr-CH" sz="2400" b="1" dirty="0" smtClean="0">
              <a:sym typeface="Wingdings" panose="05000000000000000000" pitchFamily="2" charset="2"/>
            </a:endParaRPr>
          </a:p>
          <a:p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1. </a:t>
            </a:r>
            <a:r>
              <a:rPr lang="fr-CH" dirty="0" err="1" smtClean="0">
                <a:sym typeface="Wingdings" panose="05000000000000000000" pitchFamily="2" charset="2"/>
              </a:rPr>
              <a:t>we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need</a:t>
            </a:r>
            <a:r>
              <a:rPr lang="fr-CH" dirty="0" smtClean="0">
                <a:sym typeface="Wingdings" panose="05000000000000000000" pitchFamily="2" charset="2"/>
              </a:rPr>
              <a:t> to </a:t>
            </a:r>
            <a:r>
              <a:rPr lang="fr-CH" dirty="0" err="1" smtClean="0">
                <a:sym typeface="Wingdings" panose="05000000000000000000" pitchFamily="2" charset="2"/>
              </a:rPr>
              <a:t>apply</a:t>
            </a:r>
            <a:r>
              <a:rPr lang="fr-CH" dirty="0" smtClean="0">
                <a:sym typeface="Wingdings" panose="05000000000000000000" pitchFamily="2" charset="2"/>
              </a:rPr>
              <a:t> for </a:t>
            </a:r>
            <a:r>
              <a:rPr lang="fr-CH" dirty="0" err="1" smtClean="0">
                <a:sym typeface="Wingdings" panose="05000000000000000000" pitchFamily="2" charset="2"/>
              </a:rPr>
              <a:t>funding</a:t>
            </a:r>
            <a:r>
              <a:rPr lang="fr-CH" dirty="0" smtClean="0">
                <a:sym typeface="Wingdings" panose="05000000000000000000" pitchFamily="2" charset="2"/>
              </a:rPr>
              <a:t> for the </a:t>
            </a:r>
            <a:r>
              <a:rPr lang="fr-CH" dirty="0" err="1" smtClean="0">
                <a:sym typeface="Wingdings" panose="05000000000000000000" pitchFamily="2" charset="2"/>
              </a:rPr>
              <a:t>cost</a:t>
            </a:r>
            <a:r>
              <a:rPr lang="fr-CH" dirty="0" smtClean="0">
                <a:sym typeface="Wingdings" panose="05000000000000000000" pitchFamily="2" charset="2"/>
              </a:rPr>
              <a:t> of the transport, installation and shipping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     transport </a:t>
            </a:r>
            <a:r>
              <a:rPr lang="fr-CH" dirty="0" err="1" smtClean="0">
                <a:sym typeface="Wingdings" panose="05000000000000000000" pitchFamily="2" charset="2"/>
              </a:rPr>
              <a:t>cost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estimate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requested</a:t>
            </a:r>
            <a:r>
              <a:rPr lang="fr-CH" dirty="0" smtClean="0">
                <a:sym typeface="Wingdings" panose="05000000000000000000" pitchFamily="2" charset="2"/>
              </a:rPr>
              <a:t> by 12 </a:t>
            </a:r>
            <a:r>
              <a:rPr lang="fr-CH" dirty="0" err="1" smtClean="0">
                <a:sym typeface="Wingdings" panose="05000000000000000000" pitchFamily="2" charset="2"/>
              </a:rPr>
              <a:t>November</a:t>
            </a:r>
            <a:r>
              <a:rPr lang="fr-CH" dirty="0" smtClean="0">
                <a:sym typeface="Wingdings" panose="05000000000000000000" pitchFamily="2" charset="2"/>
              </a:rPr>
              <a:t> 2015. 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  </a:t>
            </a:r>
            <a:r>
              <a:rPr lang="fr-CH" dirty="0" smtClean="0">
                <a:sym typeface="Wingdings" panose="05000000000000000000" pitchFamily="2" charset="2"/>
              </a:rPr>
              <a:t>(deadline for </a:t>
            </a:r>
            <a:r>
              <a:rPr lang="fr-CH" dirty="0" err="1" smtClean="0">
                <a:sym typeface="Wingdings" panose="05000000000000000000" pitchFamily="2" charset="2"/>
              </a:rPr>
              <a:t>submission</a:t>
            </a:r>
            <a:r>
              <a:rPr lang="fr-CH" dirty="0" smtClean="0">
                <a:sym typeface="Wingdings" panose="05000000000000000000" pitchFamily="2" charset="2"/>
              </a:rPr>
              <a:t> of </a:t>
            </a:r>
            <a:r>
              <a:rPr lang="fr-CH" dirty="0" err="1" smtClean="0">
                <a:sym typeface="Wingdings" panose="05000000000000000000" pitchFamily="2" charset="2"/>
              </a:rPr>
              <a:t>grant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proposal</a:t>
            </a:r>
            <a:r>
              <a:rPr lang="fr-CH" dirty="0" smtClean="0">
                <a:sym typeface="Wingdings" panose="05000000000000000000" pitchFamily="2" charset="2"/>
              </a:rPr>
              <a:t> 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15 </a:t>
            </a:r>
            <a:r>
              <a:rPr lang="fr-CH" dirty="0" err="1" smtClean="0">
                <a:sym typeface="Wingdings" panose="05000000000000000000" pitchFamily="2" charset="2"/>
              </a:rPr>
              <a:t>November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    </a:t>
            </a:r>
            <a:r>
              <a:rPr lang="fr-CH" dirty="0" smtClean="0">
                <a:sym typeface="Wingdings" panose="05000000000000000000" pitchFamily="2" charset="2"/>
              </a:rPr>
              <a:t>-- </a:t>
            </a:r>
            <a:r>
              <a:rPr lang="fr-CH" dirty="0" err="1" smtClean="0">
                <a:sym typeface="Wingdings" panose="05000000000000000000" pitchFamily="2" charset="2"/>
              </a:rPr>
              <a:t>some</a:t>
            </a:r>
            <a:r>
              <a:rPr lang="fr-CH" dirty="0" smtClean="0">
                <a:sym typeface="Wingdings" panose="05000000000000000000" pitchFamily="2" charset="2"/>
              </a:rPr>
              <a:t> final document </a:t>
            </a:r>
            <a:r>
              <a:rPr lang="fr-CH" dirty="0" err="1" smtClean="0">
                <a:sym typeface="Wingdings" panose="05000000000000000000" pitchFamily="2" charset="2"/>
              </a:rPr>
              <a:t>can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be</a:t>
            </a:r>
            <a:r>
              <a:rPr lang="fr-CH" dirty="0" smtClean="0">
                <a:sym typeface="Wingdings" panose="05000000000000000000" pitchFamily="2" charset="2"/>
              </a:rPr>
              <a:t> sent </a:t>
            </a:r>
            <a:r>
              <a:rPr lang="fr-CH" dirty="0" err="1" smtClean="0">
                <a:sym typeface="Wingdings" panose="05000000000000000000" pitchFamily="2" charset="2"/>
              </a:rPr>
              <a:t>afterwards</a:t>
            </a:r>
            <a:r>
              <a:rPr lang="fr-CH" dirty="0" smtClean="0">
                <a:sym typeface="Wingdings" panose="05000000000000000000" pitchFamily="2" charset="2"/>
              </a:rPr>
              <a:t> if </a:t>
            </a:r>
            <a:r>
              <a:rPr lang="fr-CH" dirty="0" err="1" smtClean="0">
                <a:sym typeface="Wingdings" panose="05000000000000000000" pitchFamily="2" charset="2"/>
              </a:rPr>
              <a:t>announced</a:t>
            </a:r>
            <a:r>
              <a:rPr lang="fr-CH" dirty="0" smtClean="0">
                <a:sym typeface="Wingdings" panose="05000000000000000000" pitchFamily="2" charset="2"/>
              </a:rPr>
              <a:t> in </a:t>
            </a:r>
            <a:r>
              <a:rPr lang="fr-CH" dirty="0" err="1" smtClean="0">
                <a:sym typeface="Wingdings" panose="05000000000000000000" pitchFamily="2" charset="2"/>
              </a:rPr>
              <a:t>advance</a:t>
            </a:r>
            <a:r>
              <a:rPr lang="fr-CH" dirty="0" smtClean="0">
                <a:sym typeface="Wingdings" panose="05000000000000000000" pitchFamily="2" charset="2"/>
              </a:rPr>
              <a:t> )</a:t>
            </a:r>
          </a:p>
          <a:p>
            <a:endParaRPr lang="fr-CH" dirty="0" smtClean="0">
              <a:sym typeface="Wingdings" panose="05000000000000000000" pitchFamily="2" charset="2"/>
            </a:endParaRPr>
          </a:p>
          <a:p>
            <a:r>
              <a:rPr lang="fr-CH" b="1" dirty="0">
                <a:solidFill>
                  <a:srgbClr val="FF0000"/>
                </a:solidFill>
                <a:sym typeface="Wingdings" panose="05000000000000000000" pitchFamily="2" charset="2"/>
              </a:rPr>
              <a:t>2. </a:t>
            </a:r>
            <a:r>
              <a:rPr lang="fr-CH" dirty="0" err="1" smtClean="0">
                <a:sym typeface="Wingdings" panose="05000000000000000000" pitchFamily="2" charset="2"/>
              </a:rPr>
              <a:t>need</a:t>
            </a:r>
            <a:r>
              <a:rPr lang="fr-CH" dirty="0" smtClean="0">
                <a:sym typeface="Wingdings" panose="05000000000000000000" pitchFamily="2" charset="2"/>
              </a:rPr>
              <a:t> to </a:t>
            </a:r>
            <a:r>
              <a:rPr lang="fr-CH" dirty="0" err="1" smtClean="0">
                <a:sym typeface="Wingdings" panose="05000000000000000000" pitchFamily="2" charset="2"/>
              </a:rPr>
              <a:t>be</a:t>
            </a:r>
            <a:r>
              <a:rPr lang="fr-CH" dirty="0" smtClean="0">
                <a:sym typeface="Wingdings" panose="05000000000000000000" pitchFamily="2" charset="2"/>
              </a:rPr>
              <a:t> sure the </a:t>
            </a:r>
            <a:r>
              <a:rPr lang="fr-CH" dirty="0" err="1" smtClean="0">
                <a:sym typeface="Wingdings" panose="05000000000000000000" pitchFamily="2" charset="2"/>
              </a:rPr>
              <a:t>above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schedule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realistic</a:t>
            </a:r>
            <a:r>
              <a:rPr lang="fr-CH" dirty="0" smtClean="0">
                <a:sym typeface="Wingdings" panose="05000000000000000000" pitchFamily="2" charset="2"/>
              </a:rPr>
              <a:t>.  </a:t>
            </a:r>
          </a:p>
          <a:p>
            <a:endParaRPr lang="fr-CH" dirty="0">
              <a:sym typeface="Wingdings" panose="05000000000000000000" pitchFamily="2" charset="2"/>
            </a:endParaRPr>
          </a:p>
          <a:p>
            <a:r>
              <a:rPr lang="fr-CH" b="1" dirty="0">
                <a:solidFill>
                  <a:srgbClr val="FF0000"/>
                </a:solidFill>
                <a:sym typeface="Wingdings" panose="05000000000000000000" pitchFamily="2" charset="2"/>
              </a:rPr>
              <a:t>3. </a:t>
            </a:r>
            <a:r>
              <a:rPr lang="fr-CH" dirty="0" err="1" smtClean="0">
                <a:sym typeface="Wingdings" panose="05000000000000000000" pitchFamily="2" charset="2"/>
              </a:rPr>
              <a:t>inform</a:t>
            </a:r>
            <a:r>
              <a:rPr lang="fr-CH" dirty="0" smtClean="0">
                <a:sym typeface="Wingdings" panose="05000000000000000000" pitchFamily="2" charset="2"/>
              </a:rPr>
              <a:t> SPSC  chair, if possible </a:t>
            </a:r>
            <a:r>
              <a:rPr lang="fr-CH" dirty="0" err="1" smtClean="0">
                <a:sym typeface="Wingdings" panose="05000000000000000000" pitchFamily="2" charset="2"/>
              </a:rPr>
              <a:t>before</a:t>
            </a:r>
            <a:r>
              <a:rPr lang="fr-CH" dirty="0" smtClean="0">
                <a:sym typeface="Wingdings" panose="05000000000000000000" pitchFamily="2" charset="2"/>
              </a:rPr>
              <a:t> RB of 9 </a:t>
            </a:r>
            <a:r>
              <a:rPr lang="fr-CH" dirty="0" err="1" smtClean="0">
                <a:sym typeface="Wingdings" panose="05000000000000000000" pitchFamily="2" charset="2"/>
              </a:rPr>
              <a:t>December</a:t>
            </a:r>
            <a:r>
              <a:rPr lang="fr-CH" dirty="0" smtClean="0">
                <a:sym typeface="Wingdings" panose="05000000000000000000" pitchFamily="2" charset="2"/>
              </a:rPr>
              <a:t> 2015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83403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240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4</cp:revision>
  <dcterms:created xsi:type="dcterms:W3CDTF">2015-10-28T10:50:21Z</dcterms:created>
  <dcterms:modified xsi:type="dcterms:W3CDTF">2015-10-28T11:01:49Z</dcterms:modified>
</cp:coreProperties>
</file>